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75" r:id="rId4"/>
    <p:sldId id="258" r:id="rId5"/>
    <p:sldId id="259" r:id="rId6"/>
    <p:sldId id="260" r:id="rId7"/>
    <p:sldId id="278" r:id="rId8"/>
    <p:sldId id="277" r:id="rId9"/>
    <p:sldId id="262" r:id="rId10"/>
    <p:sldId id="272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726" autoAdjust="0"/>
  </p:normalViewPr>
  <p:slideViewPr>
    <p:cSldViewPr snapToGrid="0" snapToObjects="1">
      <p:cViewPr>
        <p:scale>
          <a:sx n="100" d="100"/>
          <a:sy n="100" d="100"/>
        </p:scale>
        <p:origin x="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EE1F-3F2A-0041-9AEC-7386974B8989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34E4-166A-C047-AEAB-EB03080DD4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5A101-7351-1742-9EFA-454BB6A71659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>
              <a:latin typeface="Arial" pitchFamily="32" charset="0"/>
              <a:ea typeface="ＭＳ Ｐ明朝" pitchFamily="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従来のコラーゲン観測手法として、染色法と、反射共焦点レーザー顕微鏡があります。</a:t>
            </a:r>
            <a:endParaRPr lang="en-US" altLang="ja-JP" dirty="0" smtClean="0"/>
          </a:p>
          <a:p>
            <a:r>
              <a:rPr lang="ja-JP" altLang="en-US" dirty="0" smtClean="0"/>
              <a:t>まず、染色法では、選択的な観測が可能になりますが、皮膚生検を必要とし、侵襲的であると言えます。</a:t>
            </a:r>
            <a:endParaRPr lang="en-US" altLang="ja-JP" dirty="0" smtClean="0"/>
          </a:p>
          <a:p>
            <a:r>
              <a:rPr lang="ja-JP" altLang="en-US" dirty="0" smtClean="0"/>
              <a:t>次に反射共焦点レーザー顕微鏡は、</a:t>
            </a:r>
            <a:r>
              <a:rPr lang="en-US" altLang="ja-JP" dirty="0" smtClean="0"/>
              <a:t>in vivo</a:t>
            </a:r>
            <a:r>
              <a:rPr lang="ja-JP" altLang="en-US" dirty="0" smtClean="0"/>
              <a:t>計測が可能になりますが、コラーゲンのみを可視化することが困難です。</a:t>
            </a:r>
            <a:endParaRPr lang="en-US" altLang="ja-JP" dirty="0" smtClean="0"/>
          </a:p>
          <a:p>
            <a:r>
              <a:rPr lang="ja-JP" altLang="en-US" dirty="0" smtClean="0"/>
              <a:t>これら従来法では、生体組織におけるコラーゲン分布を</a:t>
            </a:r>
            <a:r>
              <a:rPr lang="en-US" altLang="ja-JP" dirty="0" smtClean="0"/>
              <a:t>in vivo</a:t>
            </a:r>
            <a:r>
              <a:rPr lang="ja-JP" altLang="en-US" dirty="0" smtClean="0"/>
              <a:t>で可視化することは不可能です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58B8-4B56-9144-8F99-C1DEBC0878B0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4FEA4-5C98-AC40-BF9E-4DA51EFD4710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この</a:t>
            </a:r>
            <a:r>
              <a:rPr lang="en-US" altLang="ja-JP" dirty="0" smtClean="0"/>
              <a:t>SHG</a:t>
            </a:r>
            <a:r>
              <a:rPr lang="ja-JP" altLang="en-US" dirty="0" smtClean="0"/>
              <a:t>光を利用した生体コラーゲン</a:t>
            </a:r>
            <a:r>
              <a:rPr lang="en-US" altLang="ja-JP" dirty="0" smtClean="0"/>
              <a:t>SHG</a:t>
            </a:r>
            <a:r>
              <a:rPr lang="ja-JP" altLang="en-US" dirty="0" smtClean="0"/>
              <a:t>顕微鏡は、コラーゲン特有の性質を利用するため、非染色、熱ダメージが小さく、</a:t>
            </a:r>
            <a:r>
              <a:rPr lang="en-US" altLang="ja-JP" dirty="0" smtClean="0"/>
              <a:t>BG</a:t>
            </a:r>
            <a:r>
              <a:rPr lang="ja-JP" altLang="en-US" dirty="0" smtClean="0"/>
              <a:t>光との分離が容易となり、</a:t>
            </a:r>
            <a:r>
              <a:rPr lang="en-US" altLang="ja-JP" dirty="0" smtClean="0"/>
              <a:t>SHG</a:t>
            </a:r>
            <a:r>
              <a:rPr lang="ja-JP" altLang="en-US" dirty="0" smtClean="0"/>
              <a:t>光は焦点近傍からしか発生しないことから、高い空間分解能での３次元イメージングが可能といった特徴から、</a:t>
            </a:r>
            <a:r>
              <a:rPr lang="ja-JP" altLang="en-US" dirty="0" smtClean="0">
                <a:solidFill>
                  <a:srgbClr val="FF0000"/>
                </a:solidFill>
              </a:rPr>
              <a:t>生体組織におけるコラーゲン線維の分布を選択的かつ</a:t>
            </a:r>
            <a:r>
              <a:rPr lang="en-US" altLang="ja-JP" i="1" dirty="0" smtClean="0">
                <a:solidFill>
                  <a:srgbClr val="FF0000"/>
                </a:solidFill>
              </a:rPr>
              <a:t>in vivo</a:t>
            </a:r>
            <a:r>
              <a:rPr lang="ja-JP" altLang="en-US" dirty="0" smtClean="0">
                <a:solidFill>
                  <a:srgbClr val="FF0000"/>
                </a:solidFill>
              </a:rPr>
              <a:t>で</a:t>
            </a:r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</a:rPr>
              <a:t>次元マッピングが可能になります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88A-DEDB-704F-9506-B3CD08A82C8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727F-BE90-C24B-A5A6-89BAF01C6ECA}" type="datetimeFigureOut">
              <a:rPr lang="ja-JP" altLang="en-US" smtClean="0"/>
              <a:pPr/>
              <a:t>12.9.29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ED6F-1435-1241-8344-046F5F942FE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Relationship Id="rId3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8" Type="http://schemas.openxmlformats.org/officeDocument/2006/relationships/image" Target="../media/image19.pdf"/><Relationship Id="rId9" Type="http://schemas.openxmlformats.org/officeDocument/2006/relationships/image" Target="../media/image20.png"/><Relationship Id="rId10" Type="http://schemas.openxmlformats.org/officeDocument/2006/relationships/image" Target="../media/image21.pdf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研究報告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H24</a:t>
            </a:r>
            <a:r>
              <a:rPr lang="ja-JP" altLang="en-US" dirty="0" smtClean="0"/>
              <a:t>　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endParaRPr lang="en-US" altLang="ja-JP" dirty="0" smtClean="0"/>
          </a:p>
          <a:p>
            <a:r>
              <a:rPr lang="ja-JP" altLang="en-US" dirty="0" smtClean="0"/>
              <a:t>長谷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372600" cy="495300"/>
          </a:xfrm>
        </p:spPr>
        <p:txBody>
          <a:bodyPr>
            <a:noAutofit/>
          </a:bodyPr>
          <a:lstStyle/>
          <a:p>
            <a:r>
              <a:rPr lang="en-US" altLang="ja-JP" sz="3900" dirty="0" smtClean="0">
                <a:solidFill>
                  <a:schemeClr val="tx1"/>
                </a:solidFill>
                <a:latin typeface="Times New Roman"/>
                <a:ea typeface="ＭＳ ゴシック" pitchFamily="32" charset="-128"/>
                <a:cs typeface="Times New Roman"/>
              </a:rPr>
              <a:t>SHG</a:t>
            </a:r>
            <a:r>
              <a:rPr lang="ja-JP" altLang="en-US" sz="3900" dirty="0" smtClean="0">
                <a:solidFill>
                  <a:schemeClr val="tx1"/>
                </a:solidFill>
                <a:ea typeface="ＭＳ ゴシック" pitchFamily="32" charset="-128"/>
                <a:cs typeface="ＭＳ ゴシック" pitchFamily="32" charset="-128"/>
              </a:rPr>
              <a:t>顕微鏡の光源：</a:t>
            </a:r>
            <a:r>
              <a:rPr lang="ja-JP" altLang="en-US" sz="3900" dirty="0" smtClean="0">
                <a:ea typeface="ＭＳ ゴシック" pitchFamily="32" charset="-128"/>
                <a:cs typeface="ＭＳ ゴシック" pitchFamily="32" charset="-128"/>
              </a:rPr>
              <a:t>フェムト秒レーザー</a:t>
            </a:r>
            <a:endParaRPr lang="ja-JP" altLang="en-US" sz="3900" dirty="0">
              <a:solidFill>
                <a:schemeClr val="bg2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117601" y="1221654"/>
            <a:ext cx="427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生体組織内の光　　　スペクトル</a:t>
            </a:r>
            <a:endParaRPr kumimoji="1" lang="ja-JP" altLang="en-US" sz="2400" dirty="0"/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094048" y="1036988"/>
            <a:ext cx="3025305" cy="5436242"/>
            <a:chOff x="5714597" y="1036988"/>
            <a:chExt cx="3025305" cy="5436242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5714597" y="1221654"/>
              <a:ext cx="2215270" cy="92333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Ti:S</a:t>
              </a:r>
              <a:r>
                <a:rPr kumimoji="1" lang="ja-JP" altLang="en-US" dirty="0" smtClean="0"/>
                <a:t>レーザー</a:t>
              </a:r>
              <a:endParaRPr kumimoji="1" lang="en-US" altLang="ja-JP" dirty="0" smtClean="0"/>
            </a:p>
            <a:p>
              <a:r>
                <a:rPr lang="ja-JP" altLang="en-US" dirty="0" smtClean="0"/>
                <a:t>・中心波長＝</a:t>
              </a:r>
              <a:r>
                <a:rPr lang="en-US" altLang="ja-JP" dirty="0" smtClean="0"/>
                <a:t> 800 nm</a:t>
              </a:r>
            </a:p>
            <a:p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SHG</a:t>
              </a:r>
              <a:r>
                <a:rPr lang="ja-JP" altLang="en-US" dirty="0" smtClean="0"/>
                <a:t>波長＝</a:t>
              </a:r>
              <a:r>
                <a:rPr lang="en-US" altLang="ja-JP" dirty="0" smtClean="0"/>
                <a:t> 400 nm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715000" y="3352800"/>
              <a:ext cx="2332264" cy="9233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Cr</a:t>
              </a:r>
              <a:r>
                <a:rPr kumimoji="1" lang="en-US" altLang="ja-JP" dirty="0" err="1" smtClean="0"/>
                <a:t>:F</a:t>
              </a:r>
              <a:r>
                <a:rPr kumimoji="1" lang="ja-JP" altLang="en-US" dirty="0" smtClean="0"/>
                <a:t>レーザー</a:t>
              </a:r>
              <a:endParaRPr kumimoji="1" lang="en-US" altLang="ja-JP" dirty="0" smtClean="0"/>
            </a:p>
            <a:p>
              <a:r>
                <a:rPr lang="ja-JP" altLang="en-US" dirty="0" smtClean="0"/>
                <a:t>・中心波長＝</a:t>
              </a:r>
              <a:r>
                <a:rPr lang="en-US" altLang="ja-JP" dirty="0" smtClean="0"/>
                <a:t> 1250 nm</a:t>
              </a:r>
            </a:p>
            <a:p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SHG</a:t>
              </a:r>
              <a:r>
                <a:rPr lang="ja-JP" altLang="en-US" dirty="0" smtClean="0"/>
                <a:t>波長＝</a:t>
              </a:r>
              <a:r>
                <a:rPr lang="en-US" altLang="ja-JP" dirty="0" smtClean="0"/>
                <a:t> 625 nm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714597" y="5549900"/>
              <a:ext cx="2332264" cy="923330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Er</a:t>
              </a:r>
              <a:r>
                <a:rPr kumimoji="1" lang="en-US" altLang="ja-JP" dirty="0" err="1" smtClean="0"/>
                <a:t>:F</a:t>
              </a:r>
              <a:r>
                <a:rPr kumimoji="1" lang="ja-JP" altLang="en-US" dirty="0" smtClean="0"/>
                <a:t>レーザー</a:t>
              </a:r>
              <a:endParaRPr kumimoji="1" lang="en-US" altLang="ja-JP" dirty="0" smtClean="0"/>
            </a:p>
            <a:p>
              <a:r>
                <a:rPr lang="ja-JP" altLang="en-US" dirty="0" smtClean="0"/>
                <a:t>・中心波長＝</a:t>
              </a:r>
              <a:r>
                <a:rPr lang="en-US" altLang="ja-JP" dirty="0" smtClean="0"/>
                <a:t> 1550 nm</a:t>
              </a:r>
            </a:p>
            <a:p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SHG</a:t>
              </a:r>
              <a:r>
                <a:rPr lang="ja-JP" altLang="en-US" dirty="0" smtClean="0"/>
                <a:t>波長＝</a:t>
              </a:r>
              <a:r>
                <a:rPr lang="en-US" altLang="ja-JP" dirty="0" smtClean="0"/>
                <a:t> 775 nm</a:t>
              </a:r>
              <a:endParaRPr kumimoji="1" lang="ja-JP" altLang="en-US" dirty="0"/>
            </a:p>
          </p:txBody>
        </p:sp>
        <p:sp>
          <p:nvSpPr>
            <p:cNvPr id="56" name="下矢印 55"/>
            <p:cNvSpPr/>
            <p:nvPr/>
          </p:nvSpPr>
          <p:spPr>
            <a:xfrm>
              <a:off x="5759450" y="2311400"/>
              <a:ext cx="393700" cy="8001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下矢印 56"/>
            <p:cNvSpPr/>
            <p:nvPr/>
          </p:nvSpPr>
          <p:spPr>
            <a:xfrm>
              <a:off x="5759450" y="4539234"/>
              <a:ext cx="393700" cy="8001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606701" y="1036988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00FF"/>
                  </a:solidFill>
                </a:rPr>
                <a:t>従来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723695" y="3173968"/>
              <a:ext cx="646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近年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723695" y="5365234"/>
              <a:ext cx="6463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008000"/>
                  </a:solidFill>
                </a:rPr>
                <a:t>今回</a:t>
              </a:r>
              <a:endParaRPr kumimoji="1" lang="ja-JP" alt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6400800" y="4508337"/>
              <a:ext cx="23391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装置の小型化</a:t>
              </a:r>
              <a:endParaRPr kumimoji="1" lang="en-US" altLang="ja-JP" sz="2400" dirty="0" smtClean="0"/>
            </a:p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水の吸収が増加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7759101" y="246471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の抑制</a:t>
              </a:r>
              <a:endParaRPr kumimoji="1" lang="ja-JP" altLang="en-US" sz="20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6481801" y="2280503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光減衰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生体ダメージ</a:t>
            </a:r>
            <a:endParaRPr kumimoji="1" lang="ja-JP" altLang="en-US" sz="2400" dirty="0"/>
          </a:p>
        </p:txBody>
      </p:sp>
      <p:pic>
        <p:nvPicPr>
          <p:cNvPr id="32" name="図 31" descr="abs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100" y="1609520"/>
            <a:ext cx="6386339" cy="451291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251200" y="102428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散乱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吸収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セットアップ</a:t>
            </a:r>
            <a:endParaRPr lang="ja-JP" altLang="en-US" dirty="0"/>
          </a:p>
        </p:txBody>
      </p:sp>
      <p:pic>
        <p:nvPicPr>
          <p:cNvPr id="6" name="図 5" descr="setup_trans_shg改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806" t="15998" r="8750" b="14622"/>
              <a:stretch>
                <a:fillRect/>
              </a:stretch>
            </p:blipFill>
          </mc:Choice>
          <mc:Fallback>
            <p:blipFill>
              <a:blip r:embed="rId3"/>
              <a:srcRect l="6806" t="15998" r="8750" b="14622"/>
              <a:stretch>
                <a:fillRect/>
              </a:stretch>
            </p:blipFill>
          </mc:Fallback>
        </mc:AlternateContent>
        <p:spPr>
          <a:xfrm>
            <a:off x="98433" y="1519238"/>
            <a:ext cx="8588367" cy="4986338"/>
          </a:xfrm>
          <a:prstGeom prst="rect">
            <a:avLst/>
          </a:prstGeom>
        </p:spPr>
      </p:pic>
      <p:pic>
        <p:nvPicPr>
          <p:cNvPr id="4" name="図 3" descr="プロット 3.TIF"/>
          <p:cNvPicPr>
            <a:picLocks noChangeAspect="1"/>
          </p:cNvPicPr>
          <p:nvPr/>
        </p:nvPicPr>
        <p:blipFill>
          <a:blip r:embed="rId4">
            <a:lum bright="-31000" contrast="50000"/>
          </a:blip>
          <a:srcRect l="8272" t="18304" r="6543"/>
          <a:stretch>
            <a:fillRect/>
          </a:stretch>
        </p:blipFill>
        <p:spPr>
          <a:xfrm>
            <a:off x="5534441" y="1498600"/>
            <a:ext cx="3368259" cy="26799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12162" y="1059934"/>
            <a:ext cx="3943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Er</a:t>
            </a:r>
            <a:r>
              <a:rPr lang="en-US" altLang="ja-JP" sz="2000" dirty="0" err="1" smtClean="0"/>
              <a:t>:doped</a:t>
            </a:r>
            <a:r>
              <a:rPr lang="en-US" altLang="ja-JP" sz="2000" dirty="0" smtClean="0"/>
              <a:t> Fiber Laser</a:t>
            </a:r>
            <a:r>
              <a:rPr lang="ja-JP" altLang="en-US" sz="2000" dirty="0" smtClean="0"/>
              <a:t>出力スペクトル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33" y="1143000"/>
            <a:ext cx="2002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中心波長</a:t>
            </a:r>
            <a:r>
              <a:rPr kumimoji="1" lang="en-US" altLang="ja-JP" sz="1400" dirty="0" smtClean="0"/>
              <a:t>:1580 nm</a:t>
            </a:r>
          </a:p>
          <a:p>
            <a:r>
              <a:rPr lang="ja-JP" altLang="en-US" sz="1400" dirty="0" smtClean="0"/>
              <a:t>パルス幅</a:t>
            </a:r>
            <a:r>
              <a:rPr lang="en-US" altLang="ja-JP" sz="1400" dirty="0" smtClean="0"/>
              <a:t>:57 </a:t>
            </a:r>
            <a:r>
              <a:rPr lang="en-US" altLang="ja-JP" sz="1400" dirty="0" err="1" smtClean="0"/>
              <a:t>fs</a:t>
            </a:r>
            <a:endParaRPr lang="en-US" altLang="ja-JP" sz="1400" dirty="0" smtClean="0"/>
          </a:p>
          <a:p>
            <a:r>
              <a:rPr lang="ja-JP" altLang="en-US" sz="1400" dirty="0" smtClean="0"/>
              <a:t>繰り返し周波数：</a:t>
            </a:r>
            <a:r>
              <a:rPr lang="en-US" altLang="ja-JP" sz="1400" dirty="0" smtClean="0"/>
              <a:t>56 MHz</a:t>
            </a:r>
          </a:p>
          <a:p>
            <a:r>
              <a:rPr lang="ja-JP" altLang="en-US" sz="1400" dirty="0" smtClean="0"/>
              <a:t>平均出力</a:t>
            </a:r>
            <a:r>
              <a:rPr lang="en-US" altLang="ja-JP" sz="1400" dirty="0" smtClean="0"/>
              <a:t>:170 </a:t>
            </a:r>
            <a:r>
              <a:rPr lang="en-US" altLang="ja-JP" sz="1400" dirty="0" err="1" smtClean="0"/>
              <a:t>mW</a:t>
            </a:r>
            <a:endParaRPr lang="en-US" altLang="ja-JP" sz="1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プロット e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83" y="1429606"/>
            <a:ext cx="3547135" cy="27848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実験結果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02268"/>
            <a:ext cx="597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・サンプル（腱切片）に</a:t>
            </a:r>
            <a:r>
              <a:rPr lang="ja-JP" altLang="en-US" dirty="0" smtClean="0"/>
              <a:t>レーザーを照射し，</a:t>
            </a:r>
            <a:r>
              <a:rPr lang="en-US" altLang="ja-JP" dirty="0" smtClean="0"/>
              <a:t>SHG</a:t>
            </a:r>
            <a:r>
              <a:rPr lang="ja-JP" altLang="en-US" dirty="0" smtClean="0"/>
              <a:t>カウントを観測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26018" y="1463933"/>
            <a:ext cx="531798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70 </a:t>
            </a:r>
            <a:r>
              <a:rPr kumimoji="1" lang="en-US" altLang="ja-JP" dirty="0" err="1" smtClean="0"/>
              <a:t>mW</a:t>
            </a:r>
            <a:r>
              <a:rPr kumimoji="1" lang="ja-JP" altLang="en-US" dirty="0" smtClean="0"/>
              <a:t>で</a:t>
            </a:r>
            <a:r>
              <a:rPr lang="en-US" altLang="ja-JP" dirty="0" smtClean="0"/>
              <a:t>5 </a:t>
            </a:r>
            <a:r>
              <a:rPr kumimoji="1" lang="ja-JP" altLang="en-US" dirty="0" smtClean="0"/>
              <a:t>分間</a:t>
            </a:r>
            <a:r>
              <a:rPr kumimoji="1" lang="ja-JP" altLang="en-US" dirty="0" smtClean="0"/>
              <a:t>照射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↓</a:t>
            </a:r>
          </a:p>
          <a:p>
            <a:pPr algn="ctr"/>
            <a:r>
              <a:rPr kumimoji="1" lang="ja-JP" altLang="en-US" dirty="0" smtClean="0"/>
              <a:t>カウントの減少は見られない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水の吸収による影響がない</a:t>
            </a:r>
            <a:endParaRPr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　　切片サンプルにおいて，ダメージがないことを確認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0" y="4091823"/>
            <a:ext cx="8954667" cy="2766177"/>
            <a:chOff x="-457200" y="4091823"/>
            <a:chExt cx="8954667" cy="2766177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0" y="4276489"/>
              <a:ext cx="5291687" cy="2581511"/>
              <a:chOff x="1117600" y="2757734"/>
              <a:chExt cx="5291687" cy="2581511"/>
            </a:xfrm>
          </p:grpSpPr>
          <p:pic>
            <p:nvPicPr>
              <p:cNvPr id="10" name="図 9" descr="補正無し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600" y="2872270"/>
                <a:ext cx="2466975" cy="2466975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3584575" y="2757734"/>
                <a:ext cx="28247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dirty="0" smtClean="0"/>
                  <a:t>測定時間：</a:t>
                </a:r>
                <a:r>
                  <a:rPr kumimoji="1" lang="en-US" altLang="ja-JP" sz="1600" dirty="0" smtClean="0"/>
                  <a:t>2s</a:t>
                </a:r>
              </a:p>
              <a:p>
                <a:r>
                  <a:rPr lang="ja-JP" altLang="en-US" sz="1600" dirty="0" smtClean="0"/>
                  <a:t>測定パワー：</a:t>
                </a:r>
                <a:r>
                  <a:rPr lang="en-US" altLang="ja-JP" sz="1600" dirty="0" smtClean="0"/>
                  <a:t>70 </a:t>
                </a:r>
                <a:r>
                  <a:rPr lang="en-US" altLang="ja-JP" sz="1600" dirty="0" err="1" smtClean="0"/>
                  <a:t>mW</a:t>
                </a:r>
                <a:endParaRPr lang="en-US" altLang="ja-JP" sz="1600" dirty="0" smtClean="0"/>
              </a:p>
              <a:p>
                <a:r>
                  <a:rPr kumimoji="1" lang="ja-JP" altLang="en-US" sz="1600" dirty="0" smtClean="0"/>
                  <a:t>測定視野：約</a:t>
                </a:r>
                <a:r>
                  <a:rPr kumimoji="1" lang="en-US" altLang="ja-JP" sz="1600" dirty="0" smtClean="0"/>
                  <a:t> 320 </a:t>
                </a:r>
                <a:r>
                  <a:rPr kumimoji="1" lang="en-US" altLang="ja-JP" sz="1600" dirty="0" err="1" smtClean="0"/>
                  <a:t>μm</a:t>
                </a:r>
                <a:r>
                  <a:rPr kumimoji="1" lang="en-US" altLang="ja-JP" sz="1600" dirty="0" smtClean="0"/>
                  <a:t> ×</a:t>
                </a:r>
                <a:r>
                  <a:rPr lang="en-US" altLang="ja-JP" sz="1600" dirty="0" smtClean="0"/>
                  <a:t> 320 </a:t>
                </a:r>
                <a:r>
                  <a:rPr lang="en-US" altLang="ja-JP" sz="1600" dirty="0" err="1" smtClean="0"/>
                  <a:t>μm</a:t>
                </a:r>
                <a:r>
                  <a:rPr lang="en-US" altLang="ja-JP" sz="1600" dirty="0" smtClean="0"/>
                  <a:t> </a:t>
                </a:r>
                <a:endParaRPr kumimoji="1" lang="ja-JP" altLang="en-US" sz="1600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-457200" y="4091823"/>
              <a:ext cx="1948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SHG</a:t>
              </a:r>
              <a:r>
                <a:rPr kumimoji="1" lang="ja-JP" altLang="en-US" dirty="0" smtClean="0"/>
                <a:t>イメージング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827867" y="5367867"/>
              <a:ext cx="4931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腱のコラーゲン配向の特徴　</a:t>
              </a:r>
              <a:r>
                <a:rPr lang="en-US" altLang="ja-JP" dirty="0" smtClean="0"/>
                <a:t>→</a:t>
              </a:r>
              <a:r>
                <a:rPr lang="ja-JP" altLang="en-US" dirty="0" smtClean="0"/>
                <a:t>　単一方向に配向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98420" y="5737199"/>
              <a:ext cx="529904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コラーゲン線維が単一方向に分布する様子が可視化</a:t>
              </a:r>
              <a:endParaRPr kumimoji="1" lang="en-US" altLang="ja-JP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326446" y="635000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画像右側の補正が必要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4399"/>
          </a:xfrm>
        </p:spPr>
        <p:txBody>
          <a:bodyPr>
            <a:normAutofit/>
          </a:bodyPr>
          <a:lstStyle/>
          <a:p>
            <a:r>
              <a:rPr lang="en-US" altLang="ja-JP" sz="2800" dirty="0" err="1" smtClean="0">
                <a:latin typeface="Times New Roman"/>
                <a:cs typeface="Times New Roman"/>
              </a:rPr>
              <a:t>Er</a:t>
            </a:r>
            <a:r>
              <a:rPr lang="ja-JP" altLang="en-US" sz="2800" dirty="0" smtClean="0">
                <a:latin typeface="Times New Roman"/>
                <a:cs typeface="Times New Roman"/>
              </a:rPr>
              <a:t>添加ファイバーレーザー（中心波長＝</a:t>
            </a:r>
            <a:r>
              <a:rPr lang="en-US" altLang="ja-JP" sz="2800" dirty="0" smtClean="0">
                <a:latin typeface="Times New Roman"/>
                <a:cs typeface="Times New Roman"/>
              </a:rPr>
              <a:t>1550nm</a:t>
            </a:r>
            <a:r>
              <a:rPr lang="ja-JP" altLang="en-US" sz="2800" dirty="0" smtClean="0">
                <a:latin typeface="Times New Roman"/>
                <a:cs typeface="Times New Roman"/>
              </a:rPr>
              <a:t>）を光源に用いた透過</a:t>
            </a:r>
            <a:r>
              <a:rPr lang="en-US" altLang="ja-JP" sz="2800" dirty="0" smtClean="0">
                <a:latin typeface="Times New Roman"/>
                <a:cs typeface="Times New Roman"/>
              </a:rPr>
              <a:t>SHG</a:t>
            </a:r>
            <a:r>
              <a:rPr lang="ja-JP" altLang="en-US" sz="2800" dirty="0" smtClean="0">
                <a:latin typeface="Times New Roman"/>
                <a:cs typeface="Times New Roman"/>
              </a:rPr>
              <a:t>顕微鏡を構築した</a:t>
            </a:r>
            <a:endParaRPr lang="en-US" altLang="ja-JP" sz="2800" dirty="0" smtClean="0">
              <a:latin typeface="Times New Roman"/>
              <a:cs typeface="Times New Roman"/>
            </a:endParaRPr>
          </a:p>
          <a:p>
            <a:r>
              <a:rPr lang="ja-JP" altLang="en-US" sz="2800" dirty="0" smtClean="0">
                <a:latin typeface="Times New Roman"/>
                <a:cs typeface="Times New Roman"/>
              </a:rPr>
              <a:t>水の吸収による影響がない切片サンプルにおいて，ダメージの確認・</a:t>
            </a:r>
            <a:r>
              <a:rPr lang="en-US" altLang="ja-JP" sz="2800" dirty="0" smtClean="0">
                <a:latin typeface="Times New Roman"/>
                <a:cs typeface="Times New Roman"/>
              </a:rPr>
              <a:t>SHG</a:t>
            </a:r>
            <a:r>
              <a:rPr lang="ja-JP" altLang="en-US" sz="2800" dirty="0" smtClean="0">
                <a:latin typeface="Times New Roman"/>
                <a:cs typeface="Times New Roman"/>
              </a:rPr>
              <a:t>イメージングを行った</a:t>
            </a:r>
            <a:endParaRPr lang="en-US" altLang="ja-JP" sz="2800" dirty="0" smtClean="0">
              <a:latin typeface="Times New Roman"/>
              <a:cs typeface="Times New Roman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3398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今後の予定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457200" y="4381501"/>
            <a:ext cx="8229600" cy="218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800" noProof="0" dirty="0" smtClean="0">
                <a:latin typeface="Times New Roman"/>
                <a:cs typeface="Times New Roman"/>
              </a:rPr>
              <a:t>水の吸収がある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サンプルにおいて，ダメージの評価・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SHG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イメージングを行う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-1905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生体と機械力学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521803"/>
            <a:ext cx="961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バイオメカニクス</a:t>
            </a:r>
            <a:r>
              <a:rPr kumimoji="1" lang="ja-JP" altLang="en-US" sz="2400" dirty="0" smtClean="0"/>
              <a:t>・・・生体の構造（かたち）と機能（はたらき）を力学的に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					    </a:t>
            </a:r>
            <a:r>
              <a:rPr kumimoji="1" lang="ja-JP" altLang="en-US" sz="2400" dirty="0" smtClean="0"/>
              <a:t>解析・応用する分野</a:t>
            </a:r>
            <a:endParaRPr kumimoji="1"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400" y="3352800"/>
            <a:ext cx="8771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研究例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375816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骨の応力ひずみ曲線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4800" y="6389300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http://</a:t>
            </a:r>
            <a:r>
              <a:rPr lang="en-US" altLang="ja-JP" sz="1200" dirty="0" err="1" smtClean="0"/>
              <a:t>www.eisai.jp</a:t>
            </a:r>
            <a:r>
              <a:rPr lang="en-US" altLang="ja-JP" sz="1200" dirty="0" smtClean="0"/>
              <a:t>/</a:t>
            </a:r>
            <a:r>
              <a:rPr lang="ja-JP" altLang="en-US" sz="1200" dirty="0" smtClean="0"/>
              <a:t>より抜粋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8665" y="37581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血管</a:t>
            </a:r>
            <a:r>
              <a:rPr lang="ja-JP" altLang="en-US" dirty="0" smtClean="0"/>
              <a:t>湾曲部の流れ解析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67000" y="6400800"/>
            <a:ext cx="2723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http://</a:t>
            </a:r>
            <a:r>
              <a:rPr lang="en-US" altLang="ja-JP" sz="1200" dirty="0" err="1" smtClean="0"/>
              <a:t>eprints.lib.hokudai.ac.jp</a:t>
            </a:r>
            <a:r>
              <a:rPr lang="en-US" altLang="ja-JP" sz="1200" dirty="0" smtClean="0"/>
              <a:t>/</a:t>
            </a:r>
            <a:r>
              <a:rPr lang="ja-JP" altLang="en-US" sz="1200" dirty="0" smtClean="0"/>
              <a:t>より抜粋</a:t>
            </a:r>
            <a:endParaRPr kumimoji="1" lang="ja-JP" altLang="en-US" sz="12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191000"/>
            <a:ext cx="2959100" cy="19812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149627" y="3722132"/>
            <a:ext cx="253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バイオマテリアルの開発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91644" y="6389300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http://</a:t>
            </a:r>
            <a:r>
              <a:rPr lang="en-US" altLang="ja-JP" sz="1200" dirty="0" err="1" smtClean="0"/>
              <a:t>lab.sdm.keio.ac.jp/maenolab</a:t>
            </a:r>
            <a:r>
              <a:rPr lang="en-US" altLang="ja-JP" sz="1200" dirty="0" smtClean="0"/>
              <a:t>/</a:t>
            </a:r>
            <a:r>
              <a:rPr lang="ja-JP" altLang="en-US" sz="1200" dirty="0" smtClean="0"/>
              <a:t>より抜粋</a:t>
            </a:r>
            <a:endParaRPr kumimoji="1" lang="ja-JP" altLang="en-US" sz="12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rcRect r="32000" b="14948"/>
          <a:stretch>
            <a:fillRect/>
          </a:stretch>
        </p:blipFill>
        <p:spPr>
          <a:xfrm>
            <a:off x="0" y="4267200"/>
            <a:ext cx="2933265" cy="213524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04800" y="767834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生体・・・常に力学的環境下にある</a:t>
            </a:r>
            <a:endParaRPr kumimoji="1" lang="ja-JP" altLang="en-US" sz="2400" dirty="0"/>
          </a:p>
        </p:txBody>
      </p:sp>
      <p:cxnSp>
        <p:nvCxnSpPr>
          <p:cNvPr id="23" name="カギ線コネクタ 22"/>
          <p:cNvCxnSpPr/>
          <p:nvPr/>
        </p:nvCxnSpPr>
        <p:spPr>
          <a:xfrm>
            <a:off x="520700" y="1229499"/>
            <a:ext cx="508866" cy="319905"/>
          </a:xfrm>
          <a:prstGeom prst="bentConnector3">
            <a:avLst>
              <a:gd name="adj1" fmla="val 5077"/>
            </a:avLst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左中かっこ 27"/>
          <p:cNvSpPr/>
          <p:nvPr/>
        </p:nvSpPr>
        <p:spPr>
          <a:xfrm>
            <a:off x="877598" y="1229499"/>
            <a:ext cx="303935" cy="1292304"/>
          </a:xfrm>
          <a:prstGeom prst="leftBrace">
            <a:avLst>
              <a:gd name="adj1" fmla="val 8333"/>
              <a:gd name="adj2" fmla="val 24658"/>
            </a:avLst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47591" y="1229499"/>
            <a:ext cx="1275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からだ全体</a:t>
            </a:r>
            <a:endParaRPr kumimoji="1" lang="en-US" altLang="ja-JP" dirty="0" smtClean="0"/>
          </a:p>
          <a:p>
            <a:r>
              <a:rPr lang="ja-JP" altLang="en-US" dirty="0" smtClean="0"/>
              <a:t>器官</a:t>
            </a:r>
            <a:endParaRPr lang="en-US" altLang="ja-JP" dirty="0" smtClean="0"/>
          </a:p>
          <a:p>
            <a:r>
              <a:rPr kumimoji="1" lang="ja-JP" altLang="en-US" dirty="0" smtClean="0"/>
              <a:t>組織</a:t>
            </a:r>
            <a:endParaRPr kumimoji="1" lang="en-US" altLang="ja-JP" dirty="0" smtClean="0"/>
          </a:p>
          <a:p>
            <a:r>
              <a:rPr lang="ja-JP" altLang="en-US" dirty="0" smtClean="0"/>
              <a:t>細胞</a:t>
            </a:r>
            <a:endParaRPr kumimoji="1" lang="en-US" altLang="ja-JP" dirty="0" smtClean="0"/>
          </a:p>
        </p:txBody>
      </p:sp>
      <p:sp>
        <p:nvSpPr>
          <p:cNvPr id="30" name="右矢印 29"/>
          <p:cNvSpPr/>
          <p:nvPr/>
        </p:nvSpPr>
        <p:spPr>
          <a:xfrm>
            <a:off x="2394232" y="1549404"/>
            <a:ext cx="1078066" cy="575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05200" y="1600200"/>
            <a:ext cx="500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力学的バランスを保つことで機能する</a:t>
            </a:r>
            <a:endParaRPr kumimoji="1" lang="ja-JP" altLang="en-US" sz="2400" dirty="0"/>
          </a:p>
        </p:txBody>
      </p:sp>
      <p:pic>
        <p:nvPicPr>
          <p:cNvPr id="20" name="図 19" descr="スクリーンショット（2012-09-03 17.16.52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265" y="4527550"/>
            <a:ext cx="2695178" cy="135173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933265" y="4324350"/>
            <a:ext cx="2540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568" y="-15343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生体組織の力学的性質</a:t>
            </a:r>
            <a:endParaRPr lang="ja-JP" altLang="en-US" dirty="0"/>
          </a:p>
        </p:txBody>
      </p:sp>
      <p:grpSp>
        <p:nvGrpSpPr>
          <p:cNvPr id="28" name="図形グループ 27"/>
          <p:cNvGrpSpPr/>
          <p:nvPr/>
        </p:nvGrpSpPr>
        <p:grpSpPr>
          <a:xfrm>
            <a:off x="313272" y="712569"/>
            <a:ext cx="8830728" cy="2400658"/>
            <a:chOff x="279400" y="989568"/>
            <a:chExt cx="8830728" cy="2400658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79400" y="13589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生体組織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606118" y="989568"/>
              <a:ext cx="209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硬組織（骨・歯など）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606118" y="1728232"/>
              <a:ext cx="3251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軟</a:t>
              </a:r>
              <a:r>
                <a:rPr kumimoji="1" lang="ja-JP" altLang="en-US" dirty="0" smtClean="0"/>
                <a:t>組織（皮膚・血管・筋・肺など）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076151" y="153035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細胞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076151" y="1912898"/>
              <a:ext cx="4033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細胞間物質（コラーゲン・間質物質など）</a:t>
              </a:r>
              <a:endParaRPr kumimoji="1" lang="ja-JP" altLang="en-US" dirty="0"/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1387396" y="1358900"/>
              <a:ext cx="218722" cy="369332"/>
              <a:chOff x="1387396" y="1358900"/>
              <a:chExt cx="218722" cy="369332"/>
            </a:xfrm>
          </p:grpSpPr>
          <p:cxnSp>
            <p:nvCxnSpPr>
              <p:cNvPr id="10" name="直線コネクタ 9"/>
              <p:cNvCxnSpPr/>
              <p:nvPr/>
            </p:nvCxnSpPr>
            <p:spPr>
              <a:xfrm flipV="1">
                <a:off x="1387396" y="1358900"/>
                <a:ext cx="218722" cy="171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1404466" y="1530350"/>
                <a:ext cx="201652" cy="197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15"/>
            <p:cNvGrpSpPr/>
            <p:nvPr/>
          </p:nvGrpSpPr>
          <p:grpSpPr>
            <a:xfrm>
              <a:off x="4857429" y="1728232"/>
              <a:ext cx="218722" cy="369332"/>
              <a:chOff x="1387396" y="1358900"/>
              <a:chExt cx="218722" cy="369332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flipV="1">
                <a:off x="1387396" y="1358900"/>
                <a:ext cx="218722" cy="171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404466" y="1530350"/>
                <a:ext cx="201652" cy="197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279400" y="2651562"/>
              <a:ext cx="83623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各組織の機能に応じて組成・構築が異なる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　　　　　　　　　　　　　　　　　</a:t>
              </a:r>
              <a:r>
                <a:rPr lang="ja-JP" altLang="en-US" sz="2400" dirty="0" smtClean="0"/>
                <a:t>＝各組織ごとに力学的性質も大きく異なる</a:t>
              </a:r>
              <a:endParaRPr kumimoji="1" lang="ja-JP" altLang="en-US" sz="2400" dirty="0"/>
            </a:p>
          </p:txBody>
        </p:sp>
        <p:sp>
          <p:nvSpPr>
            <p:cNvPr id="20" name="右矢印 19"/>
            <p:cNvSpPr/>
            <p:nvPr/>
          </p:nvSpPr>
          <p:spPr>
            <a:xfrm rot="5400000">
              <a:off x="440849" y="2073751"/>
              <a:ext cx="751880" cy="41437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0" y="3113227"/>
            <a:ext cx="7564901" cy="3356513"/>
            <a:chOff x="0" y="1021219"/>
            <a:chExt cx="7564901" cy="3356513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568" y="1752600"/>
              <a:ext cx="2386614" cy="2371216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2648396" y="1857216"/>
              <a:ext cx="491650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 smtClean="0"/>
                <a:t>・体全体および臓器その他を　</a:t>
              </a:r>
              <a:r>
                <a:rPr lang="en-US" altLang="ja-JP" sz="2000" dirty="0" smtClean="0"/>
                <a:t> </a:t>
              </a:r>
              <a:r>
                <a:rPr lang="ja-JP" altLang="en-US" sz="2000" dirty="0" smtClean="0"/>
                <a:t>形作る</a:t>
              </a:r>
              <a:endParaRPr lang="en-US" altLang="ja-JP" sz="2000" dirty="0" smtClean="0"/>
            </a:p>
            <a:p>
              <a:r>
                <a:rPr lang="en-US" altLang="ja-JP" sz="2000" dirty="0" smtClean="0"/>
                <a:t>							  </a:t>
              </a:r>
              <a:r>
                <a:rPr lang="ja-JP" altLang="en-US" sz="2000" dirty="0" smtClean="0"/>
                <a:t>支える</a:t>
              </a:r>
              <a:endParaRPr lang="en-US" altLang="ja-JP" sz="2000" dirty="0" smtClean="0"/>
            </a:p>
            <a:p>
              <a:r>
                <a:rPr lang="en-US" altLang="ja-JP" sz="2000" dirty="0" smtClean="0"/>
                <a:t>					                  </a:t>
              </a:r>
              <a:r>
                <a:rPr lang="ja-JP" altLang="en-US" sz="2000" dirty="0" smtClean="0"/>
                <a:t>結合する</a:t>
              </a:r>
              <a:endParaRPr lang="en-US" altLang="ja-JP" sz="2000" dirty="0" smtClean="0"/>
            </a:p>
            <a:p>
              <a:r>
                <a:rPr lang="en-US" altLang="ja-JP" sz="2000" dirty="0" smtClean="0"/>
                <a:t>							  </a:t>
              </a:r>
              <a:r>
                <a:rPr lang="ja-JP" altLang="en-US" sz="2000" dirty="0" smtClean="0"/>
                <a:t>境界を作る</a:t>
              </a:r>
              <a:endParaRPr lang="ja-JP" altLang="en-US" sz="2000" dirty="0"/>
            </a:p>
          </p:txBody>
        </p:sp>
        <p:sp>
          <p:nvSpPr>
            <p:cNvPr id="24" name="左中かっこ 23"/>
            <p:cNvSpPr/>
            <p:nvPr/>
          </p:nvSpPr>
          <p:spPr bwMode="auto">
            <a:xfrm>
              <a:off x="5791200" y="1794192"/>
              <a:ext cx="376265" cy="1386463"/>
            </a:xfrm>
            <a:prstGeom prst="leftBrace">
              <a:avLst>
                <a:gd name="adj1" fmla="val 8333"/>
                <a:gd name="adj2" fmla="val 14945"/>
              </a:avLst>
            </a:prstGeom>
            <a:noFill/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                 </a:t>
              </a: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648396" y="2780545"/>
              <a:ext cx="26272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 smtClean="0"/>
                <a:t>・細胞の足場として働く</a:t>
              </a:r>
              <a:endParaRPr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4748" y="1021219"/>
              <a:ext cx="59634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コラーゲン</a:t>
              </a:r>
              <a:r>
                <a:rPr lang="ja-JP" altLang="en-US" sz="2400" dirty="0" smtClean="0"/>
                <a:t>・・・</a:t>
              </a:r>
              <a:r>
                <a:rPr lang="ja-JP" altLang="en-US" sz="2000" dirty="0" smtClean="0"/>
                <a:t>生体構造タンパク質</a:t>
              </a:r>
              <a:endParaRPr lang="en-US" altLang="ja-JP" sz="2000" dirty="0" smtClean="0"/>
            </a:p>
            <a:p>
              <a:r>
                <a:rPr kumimoji="1" lang="ja-JP" altLang="en-US" sz="2000" dirty="0" smtClean="0"/>
                <a:t>　　　　　　　　　　　皮膚・骨・髪・歯・血管・爪などに存在</a:t>
              </a:r>
              <a:endParaRPr kumimoji="1" lang="ja-JP" altLang="en-US" sz="2000" dirty="0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0" y="4123816"/>
              <a:ext cx="377539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50" dirty="0" smtClean="0">
                  <a:latin typeface="Arial" pitchFamily="32" charset="0"/>
                </a:rPr>
                <a:t>http://www.hopec.biz-web.jp/collagen/collagentoha/</a:t>
              </a:r>
              <a:r>
                <a:rPr lang="ja-JP" sz="1050" dirty="0" smtClean="0">
                  <a:latin typeface="ＭＳ ゴシック" pitchFamily="32" charset="-128"/>
                </a:rPr>
                <a:t>より</a:t>
              </a:r>
              <a:r>
                <a:rPr lang="ja-JP" sz="1050" dirty="0">
                  <a:latin typeface="ＭＳ ゴシック" pitchFamily="32" charset="-128"/>
                </a:rPr>
                <a:t>抜粋</a:t>
              </a:r>
              <a:r>
                <a:rPr lang="en-US" altLang="ja-JP" sz="1050" dirty="0">
                  <a:latin typeface="Arial" pitchFamily="32" charset="0"/>
                </a:rPr>
                <a:t> 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3382087" y="5596893"/>
            <a:ext cx="5542703" cy="523220"/>
          </a:xfrm>
          <a:prstGeom prst="rect">
            <a:avLst/>
          </a:prstGeom>
          <a:solidFill>
            <a:srgbClr val="FF0000"/>
          </a:solidFill>
          <a:effectLst>
            <a:outerShdw blurRad="40000" dist="23000" dir="31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コラーゲン</a:t>
            </a:r>
            <a:r>
              <a:rPr lang="ja-JP" altLang="en-US" sz="2800" dirty="0" smtClean="0">
                <a:solidFill>
                  <a:srgbClr val="FFFF00"/>
                </a:solidFill>
              </a:rPr>
              <a:t>は力学的性質に深く関係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808037" y="4534108"/>
            <a:ext cx="30114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600" b="1"/>
              <a:t>線維芽細胞と細胞外マトリックス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808037" y="1417638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sz="1800"/>
          </a:p>
        </p:txBody>
      </p:sp>
      <p:sp>
        <p:nvSpPr>
          <p:cNvPr id="19" name="正方形/長方形 18"/>
          <p:cNvSpPr/>
          <p:nvPr/>
        </p:nvSpPr>
        <p:spPr>
          <a:xfrm>
            <a:off x="5435601" y="1232694"/>
            <a:ext cx="2849563" cy="369888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3333FF"/>
              </a:buClr>
              <a:buSzPct val="50000"/>
            </a:pPr>
            <a:r>
              <a:rPr lang="ja-JP" altLang="en-US" sz="1800" b="1" dirty="0"/>
              <a:t>コラーゲン線維の階層構造</a:t>
            </a:r>
          </a:p>
        </p:txBody>
      </p:sp>
      <p:grpSp>
        <p:nvGrpSpPr>
          <p:cNvPr id="2" name="グループ化 28"/>
          <p:cNvGrpSpPr>
            <a:grpSpLocks/>
          </p:cNvGrpSpPr>
          <p:nvPr/>
        </p:nvGrpSpPr>
        <p:grpSpPr bwMode="auto">
          <a:xfrm>
            <a:off x="808037" y="1998663"/>
            <a:ext cx="2581275" cy="2482850"/>
            <a:chOff x="1193017" y="3784709"/>
            <a:chExt cx="2581275" cy="2482850"/>
          </a:xfrm>
        </p:grpSpPr>
        <p:graphicFrame>
          <p:nvGraphicFramePr>
            <p:cNvPr id="1027" name="Object 8"/>
            <p:cNvGraphicFramePr>
              <a:graphicFrameLocks noChangeAspect="1"/>
            </p:cNvGraphicFramePr>
            <p:nvPr/>
          </p:nvGraphicFramePr>
          <p:xfrm>
            <a:off x="1193017" y="3784709"/>
            <a:ext cx="2581275" cy="2482850"/>
          </p:xfrm>
          <a:graphic>
            <a:graphicData uri="http://schemas.openxmlformats.org/presentationml/2006/ole">
              <p:oleObj spid="_x0000_s10242" name="Image" r:id="rId4" imgW="2434916" imgH="2343331" progId="">
                <p:embed/>
              </p:oleObj>
            </a:graphicData>
          </a:graphic>
        </p:graphicFrame>
        <p:sp>
          <p:nvSpPr>
            <p:cNvPr id="1045" name="テキスト ボックス 27"/>
            <p:cNvSpPr txBox="1">
              <a:spLocks noChangeArrowheads="1"/>
            </p:cNvSpPr>
            <p:nvPr/>
          </p:nvSpPr>
          <p:spPr bwMode="auto">
            <a:xfrm>
              <a:off x="2987824" y="6046549"/>
              <a:ext cx="576064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100" dirty="0"/>
                <a:t>1 0 µ</a:t>
              </a:r>
              <a:r>
                <a:rPr lang="en-US" altLang="ja-JP" sz="1100" dirty="0" err="1"/>
                <a:t>m</a:t>
              </a:r>
              <a:endParaRPr lang="ja-JP" altLang="en-US" sz="1100" dirty="0"/>
            </a:p>
          </p:txBody>
        </p:sp>
      </p:grpSp>
      <p:grpSp>
        <p:nvGrpSpPr>
          <p:cNvPr id="3" name="グループ化 31"/>
          <p:cNvGrpSpPr>
            <a:grpSpLocks/>
          </p:cNvGrpSpPr>
          <p:nvPr/>
        </p:nvGrpSpPr>
        <p:grpSpPr bwMode="auto">
          <a:xfrm>
            <a:off x="4374981" y="1786970"/>
            <a:ext cx="4535487" cy="4546600"/>
            <a:chOff x="4499993" y="2060848"/>
            <a:chExt cx="4536504" cy="454660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5004048" y="2060848"/>
            <a:ext cx="3906837" cy="4546600"/>
          </p:xfrm>
          <a:graphic>
            <a:graphicData uri="http://schemas.openxmlformats.org/presentationml/2006/ole">
              <p:oleObj spid="_x0000_s10243" name="Image" r:id="rId5" imgW="3597703" imgH="4185833" progId="">
                <p:embed/>
              </p:oleObj>
            </a:graphicData>
          </a:graphic>
        </p:graphicFrame>
        <p:sp>
          <p:nvSpPr>
            <p:cNvPr id="20" name="正方形/長方形 19"/>
            <p:cNvSpPr/>
            <p:nvPr/>
          </p:nvSpPr>
          <p:spPr>
            <a:xfrm>
              <a:off x="7092961" y="5877198"/>
              <a:ext cx="1943536" cy="307975"/>
            </a:xfrm>
            <a:prstGeom prst="rect">
              <a:avLst/>
            </a:prstGeom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buClr>
                  <a:srgbClr val="3333FF"/>
                </a:buClr>
                <a:buSzPct val="50000"/>
              </a:pPr>
              <a:r>
                <a:rPr lang="ja-JP" altLang="en-US" sz="1400" dirty="0">
                  <a:solidFill>
                    <a:srgbClr val="FF0000"/>
                  </a:solidFill>
                </a:rPr>
                <a:t>　三本鎖らせん構造</a:t>
              </a:r>
            </a:p>
          </p:txBody>
        </p:sp>
        <p:sp>
          <p:nvSpPr>
            <p:cNvPr id="1037" name="テキスト ボックス 21"/>
            <p:cNvSpPr txBox="1">
              <a:spLocks noChangeArrowheads="1"/>
            </p:cNvSpPr>
            <p:nvPr/>
          </p:nvSpPr>
          <p:spPr bwMode="auto">
            <a:xfrm>
              <a:off x="6588224" y="4014503"/>
              <a:ext cx="64807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400" u="sng" dirty="0"/>
                <a:t>線維</a:t>
              </a:r>
            </a:p>
          </p:txBody>
        </p:sp>
        <p:sp>
          <p:nvSpPr>
            <p:cNvPr id="1038" name="テキスト ボックス 22"/>
            <p:cNvSpPr txBox="1">
              <a:spLocks noChangeArrowheads="1"/>
            </p:cNvSpPr>
            <p:nvPr/>
          </p:nvSpPr>
          <p:spPr bwMode="auto">
            <a:xfrm>
              <a:off x="5148064" y="5013176"/>
              <a:ext cx="72008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ja-JP" altLang="en-US" sz="1400" u="sng" dirty="0"/>
                <a:t>原線維</a:t>
              </a:r>
            </a:p>
          </p:txBody>
        </p:sp>
        <p:sp>
          <p:nvSpPr>
            <p:cNvPr id="1039" name="テキスト ボックス 23"/>
            <p:cNvSpPr txBox="1">
              <a:spLocks noChangeArrowheads="1"/>
            </p:cNvSpPr>
            <p:nvPr/>
          </p:nvSpPr>
          <p:spPr bwMode="auto">
            <a:xfrm>
              <a:off x="5023504" y="5641792"/>
              <a:ext cx="79208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ja-JP" altLang="en-US" sz="1400" u="sng" dirty="0"/>
                <a:t>分子</a:t>
              </a:r>
            </a:p>
          </p:txBody>
        </p:sp>
        <p:sp>
          <p:nvSpPr>
            <p:cNvPr id="1040" name="テキスト ボックス 24"/>
            <p:cNvSpPr txBox="1">
              <a:spLocks noChangeArrowheads="1"/>
            </p:cNvSpPr>
            <p:nvPr/>
          </p:nvSpPr>
          <p:spPr bwMode="auto">
            <a:xfrm>
              <a:off x="4499993" y="6237312"/>
              <a:ext cx="144016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1400" dirty="0"/>
                <a:t>  </a:t>
              </a:r>
              <a:r>
                <a:rPr lang="ja-JP" altLang="en-US" sz="1400" u="sng" dirty="0"/>
                <a:t>ポリペブチド</a:t>
              </a:r>
              <a:r>
                <a:rPr lang="ja-JP" altLang="en-US" sz="1400" u="sng" dirty="0" smtClean="0"/>
                <a:t>鎖</a:t>
              </a:r>
              <a:endParaRPr lang="ja-JP" altLang="en-US" sz="1400" u="sng" dirty="0"/>
            </a:p>
          </p:txBody>
        </p:sp>
        <p:sp>
          <p:nvSpPr>
            <p:cNvPr id="1041" name="テキスト ボックス 25"/>
            <p:cNvSpPr txBox="1">
              <a:spLocks noChangeArrowheads="1"/>
            </p:cNvSpPr>
            <p:nvPr/>
          </p:nvSpPr>
          <p:spPr bwMode="auto">
            <a:xfrm>
              <a:off x="8119848" y="4005064"/>
              <a:ext cx="43204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100"/>
                <a:t>1 µm</a:t>
              </a:r>
              <a:endParaRPr lang="ja-JP" altLang="en-US" sz="1100"/>
            </a:p>
          </p:txBody>
        </p:sp>
        <p:sp>
          <p:nvSpPr>
            <p:cNvPr id="1042" name="テキスト ボックス 26"/>
            <p:cNvSpPr txBox="1">
              <a:spLocks noChangeArrowheads="1"/>
            </p:cNvSpPr>
            <p:nvPr/>
          </p:nvSpPr>
          <p:spPr bwMode="auto">
            <a:xfrm>
              <a:off x="7567152" y="4365104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100"/>
                <a:t>0.5 - 3 µm</a:t>
              </a:r>
              <a:endParaRPr lang="ja-JP" altLang="en-US" sz="1100"/>
            </a:p>
          </p:txBody>
        </p:sp>
        <p:sp>
          <p:nvSpPr>
            <p:cNvPr id="1043" name="テキスト ボックス 29"/>
            <p:cNvSpPr txBox="1">
              <a:spLocks noChangeArrowheads="1"/>
            </p:cNvSpPr>
            <p:nvPr/>
          </p:nvSpPr>
          <p:spPr bwMode="auto">
            <a:xfrm>
              <a:off x="8080936" y="5059923"/>
              <a:ext cx="792088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100"/>
                <a:t>10- 300 nm</a:t>
              </a:r>
              <a:endParaRPr lang="ja-JP" altLang="en-US" sz="1100"/>
            </a:p>
          </p:txBody>
        </p:sp>
        <p:sp>
          <p:nvSpPr>
            <p:cNvPr id="1044" name="テキスト ボックス 30"/>
            <p:cNvSpPr txBox="1">
              <a:spLocks noChangeArrowheads="1"/>
            </p:cNvSpPr>
            <p:nvPr/>
          </p:nvSpPr>
          <p:spPr bwMode="auto">
            <a:xfrm>
              <a:off x="8110119" y="5678812"/>
              <a:ext cx="537771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0" rIns="3600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100"/>
                <a:t>1.5 nm</a:t>
              </a:r>
              <a:endParaRPr lang="ja-JP" altLang="en-US" sz="1100"/>
            </a:p>
          </p:txBody>
        </p:sp>
      </p:grpSp>
      <p:sp>
        <p:nvSpPr>
          <p:cNvPr id="1035" name="Freeform 22"/>
          <p:cNvSpPr>
            <a:spLocks/>
          </p:cNvSpPr>
          <p:nvPr/>
        </p:nvSpPr>
        <p:spPr bwMode="auto">
          <a:xfrm rot="5400000">
            <a:off x="3950483" y="2441682"/>
            <a:ext cx="347662" cy="1338262"/>
          </a:xfrm>
          <a:custGeom>
            <a:avLst/>
            <a:gdLst>
              <a:gd name="T0" fmla="*/ 335735856 w 181"/>
              <a:gd name="T1" fmla="*/ 0 h 545"/>
              <a:gd name="T2" fmla="*/ 0 w 181"/>
              <a:gd name="T3" fmla="*/ 548694694 h 545"/>
              <a:gd name="T4" fmla="*/ 166023015 w 181"/>
              <a:gd name="T5" fmla="*/ 548694694 h 545"/>
              <a:gd name="T6" fmla="*/ 335735856 w 181"/>
              <a:gd name="T7" fmla="*/ 2147483647 h 545"/>
              <a:gd name="T8" fmla="*/ 501760731 w 181"/>
              <a:gd name="T9" fmla="*/ 548694694 h 545"/>
              <a:gd name="T10" fmla="*/ 667783806 w 181"/>
              <a:gd name="T11" fmla="*/ 548694694 h 545"/>
              <a:gd name="T12" fmla="*/ 335735856 w 181"/>
              <a:gd name="T13" fmla="*/ 0 h 5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1"/>
              <a:gd name="T22" fmla="*/ 0 h 545"/>
              <a:gd name="T23" fmla="*/ 181 w 181"/>
              <a:gd name="T24" fmla="*/ 545 h 5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1" h="545">
                <a:moveTo>
                  <a:pt x="91" y="0"/>
                </a:moveTo>
                <a:lnTo>
                  <a:pt x="0" y="91"/>
                </a:lnTo>
                <a:lnTo>
                  <a:pt x="45" y="91"/>
                </a:lnTo>
                <a:lnTo>
                  <a:pt x="91" y="545"/>
                </a:lnTo>
                <a:lnTo>
                  <a:pt x="136" y="91"/>
                </a:lnTo>
                <a:lnTo>
                  <a:pt x="181" y="91"/>
                </a:lnTo>
                <a:lnTo>
                  <a:pt x="9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685800" y="147935"/>
            <a:ext cx="7772400" cy="1143000"/>
          </a:xfrm>
        </p:spPr>
        <p:txBody>
          <a:bodyPr/>
          <a:lstStyle/>
          <a:p>
            <a:r>
              <a:rPr lang="ja-JP" altLang="en-US" sz="4800" dirty="0" smtClean="0"/>
              <a:t>コラーゲンの構造</a:t>
            </a:r>
            <a:endParaRPr lang="ja-JP" altLang="en-US" sz="4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66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275" y="198447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800" dirty="0" smtClean="0"/>
              <a:t>従来のコラーゲン観測手法</a:t>
            </a:r>
            <a:endParaRPr lang="ja-JP" altLang="en-US" sz="4800" dirty="0"/>
          </a:p>
        </p:txBody>
      </p:sp>
      <p:sp>
        <p:nvSpPr>
          <p:cNvPr id="20487" name="Text Box 7"/>
          <p:cNvSpPr txBox="1">
            <a:spLocks noChangeAspect="1" noChangeArrowheads="1"/>
          </p:cNvSpPr>
          <p:nvPr/>
        </p:nvSpPr>
        <p:spPr bwMode="auto">
          <a:xfrm>
            <a:off x="71438" y="2410061"/>
            <a:ext cx="1655762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</a:rPr>
              <a:t>染色法</a:t>
            </a:r>
          </a:p>
        </p:txBody>
      </p:sp>
      <p:sp>
        <p:nvSpPr>
          <p:cNvPr id="20488" name="Text Box 8"/>
          <p:cNvSpPr txBox="1">
            <a:spLocks noChangeAspect="1" noChangeArrowheads="1"/>
          </p:cNvSpPr>
          <p:nvPr/>
        </p:nvSpPr>
        <p:spPr bwMode="auto">
          <a:xfrm>
            <a:off x="496796" y="4619087"/>
            <a:ext cx="4056092" cy="10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 typeface="Wingdings" pitchFamily="32" charset="2"/>
              <a:buNone/>
            </a:pPr>
            <a:r>
              <a:rPr lang="ja-JP" altLang="en-US" sz="3200" dirty="0" smtClean="0">
                <a:solidFill>
                  <a:srgbClr val="FF0000"/>
                </a:solidFill>
              </a:rPr>
              <a:t>選択的</a:t>
            </a:r>
            <a:r>
              <a:rPr lang="ja-JP" altLang="en-US" sz="3200" dirty="0">
                <a:solidFill>
                  <a:srgbClr val="FF0000"/>
                </a:solidFill>
              </a:rPr>
              <a:t>な観察が</a:t>
            </a:r>
            <a:r>
              <a:rPr lang="ja-JP" altLang="en-US" sz="3200" dirty="0" smtClean="0">
                <a:solidFill>
                  <a:srgbClr val="FF0000"/>
                </a:solidFill>
              </a:rPr>
              <a:t>可能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>
                <a:solidFill>
                  <a:srgbClr val="0000FF"/>
                </a:solidFill>
              </a:rPr>
              <a:t>侵襲的（皮膚生検）</a:t>
            </a:r>
            <a:endParaRPr lang="en-US" altLang="ja-JP" sz="3200" dirty="0" smtClean="0">
              <a:solidFill>
                <a:srgbClr val="0000FF"/>
              </a:solidFill>
            </a:endParaRPr>
          </a:p>
        </p:txBody>
      </p:sp>
      <p:pic>
        <p:nvPicPr>
          <p:cNvPr id="20495" name="Picture 15" descr="FUND_150 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1491" y="1914510"/>
            <a:ext cx="2736849" cy="2736850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1936677" y="1361938"/>
            <a:ext cx="1415772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染色法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86629" y="1361938"/>
            <a:ext cx="387798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反射共焦点レーザー顕微鏡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 Box 8"/>
          <p:cNvSpPr txBox="1">
            <a:spLocks noChangeAspect="1" noChangeArrowheads="1"/>
          </p:cNvSpPr>
          <p:nvPr/>
        </p:nvSpPr>
        <p:spPr bwMode="auto">
          <a:xfrm>
            <a:off x="4552888" y="4619087"/>
            <a:ext cx="4467946" cy="1079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 typeface="Wingdings" pitchFamily="32" charset="2"/>
              <a:buNone/>
            </a:pPr>
            <a:r>
              <a:rPr lang="en-US" altLang="ja-JP" sz="3200" dirty="0" smtClean="0">
                <a:solidFill>
                  <a:srgbClr val="FF0000"/>
                </a:solidFill>
              </a:rPr>
              <a:t>in vivo</a:t>
            </a:r>
            <a:r>
              <a:rPr lang="ja-JP" altLang="en-US" sz="3200" dirty="0" smtClean="0">
                <a:solidFill>
                  <a:srgbClr val="FF0000"/>
                </a:solidFill>
              </a:rPr>
              <a:t>計測が可能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>
                <a:solidFill>
                  <a:srgbClr val="0000FF"/>
                </a:solidFill>
              </a:rPr>
              <a:t>ｺﾗｰｹﾞﾝのみ可視化困難</a:t>
            </a:r>
            <a:endParaRPr lang="en-US" altLang="ja-JP" sz="3200" dirty="0" smtClean="0">
              <a:solidFill>
                <a:srgbClr val="0000FF"/>
              </a:solidFill>
            </a:endParaRPr>
          </a:p>
        </p:txBody>
      </p:sp>
      <p:cxnSp>
        <p:nvCxnSpPr>
          <p:cNvPr id="30" name="直線コネクタ 29"/>
          <p:cNvCxnSpPr>
            <a:stCxn id="20482" idx="2"/>
          </p:cNvCxnSpPr>
          <p:nvPr/>
        </p:nvCxnSpPr>
        <p:spPr bwMode="auto">
          <a:xfrm rot="16200000" flipH="1">
            <a:off x="2313007" y="3269324"/>
            <a:ext cx="4494627" cy="148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864318" y="5715736"/>
            <a:ext cx="7634535" cy="1106982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38100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ja-JP" altLang="en-US" sz="3600" dirty="0">
                <a:solidFill>
                  <a:srgbClr val="FFFF00"/>
                </a:solidFill>
                <a:latin typeface="ＭＳ Ｐゴシック" charset="-128"/>
              </a:rPr>
              <a:t>生体組織におけるコラーゲン分布を</a:t>
            </a:r>
            <a:endParaRPr lang="en-US" altLang="ja-JP" sz="3600" dirty="0" smtClean="0">
              <a:solidFill>
                <a:srgbClr val="FFFF00"/>
              </a:solidFill>
              <a:latin typeface="ＭＳ Ｐゴシック" charset="-128"/>
            </a:endParaRPr>
          </a:p>
          <a:p>
            <a:pPr algn="ctr"/>
            <a:r>
              <a:rPr lang="en-US" altLang="ja-JP" sz="3600" i="1" dirty="0" smtClean="0">
                <a:solidFill>
                  <a:srgbClr val="FFFF00"/>
                </a:solidFill>
                <a:latin typeface="ＭＳ Ｐゴシック" charset="-128"/>
              </a:rPr>
              <a:t>in vivo</a:t>
            </a:r>
            <a:r>
              <a:rPr lang="ja-JP" altLang="en-US" sz="3600" dirty="0" smtClean="0">
                <a:solidFill>
                  <a:srgbClr val="FFFF00"/>
                </a:solidFill>
                <a:latin typeface="ＭＳ Ｐゴシック" charset="-128"/>
              </a:rPr>
              <a:t>で</a:t>
            </a:r>
            <a:r>
              <a:rPr lang="ja-JP" altLang="en-US" sz="3600" dirty="0">
                <a:solidFill>
                  <a:srgbClr val="FFFF00"/>
                </a:solidFill>
                <a:latin typeface="ＭＳ Ｐゴシック" charset="-128"/>
              </a:rPr>
              <a:t>可視化することは不可能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pic>
        <p:nvPicPr>
          <p:cNvPr id="12" name="図 11" descr="ev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5" y="1993900"/>
            <a:ext cx="3386795" cy="2658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294" y="-16510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光と分極</a:t>
            </a:r>
            <a:endParaRPr lang="ja-JP" altLang="en-US" sz="4800" dirty="0"/>
          </a:p>
        </p:txBody>
      </p:sp>
      <p:pic>
        <p:nvPicPr>
          <p:cNvPr id="12" name="図 11" descr="分極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4800" y="325192"/>
            <a:ext cx="9144000" cy="6461615"/>
          </a:xfrm>
          <a:prstGeom prst="rect">
            <a:avLst/>
          </a:prstGeom>
        </p:spPr>
      </p:pic>
      <p:pic>
        <p:nvPicPr>
          <p:cNvPr id="13" name="図 12" descr="線形分極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4583" t="12066" r="13750" b="20911"/>
              <a:stretch>
                <a:fillRect/>
              </a:stretch>
            </p:blipFill>
          </mc:Choice>
          <mc:Fallback>
            <p:blipFill>
              <a:blip r:embed="rId5"/>
              <a:srcRect l="14583" t="12066" r="13750" b="20911"/>
              <a:stretch>
                <a:fillRect/>
              </a:stretch>
            </p:blipFill>
          </mc:Fallback>
        </mc:AlternateContent>
        <p:spPr>
          <a:xfrm>
            <a:off x="5346700" y="4348544"/>
            <a:ext cx="3797300" cy="2509456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024736" y="4803170"/>
            <a:ext cx="1826141" cy="584776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ja-JP" altLang="en-US" sz="3200" b="1" dirty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線形分</a:t>
            </a:r>
            <a:r>
              <a:rPr lang="ja-JP" altLang="en-US" sz="3200" b="1" dirty="0" smtClean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rPr>
              <a:t>極</a:t>
            </a:r>
            <a:endParaRPr lang="en-US" altLang="ja-JP" sz="3200" b="1" dirty="0" smtClean="0">
              <a:solidFill>
                <a:schemeClr val="bg1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8536" y="5618490"/>
            <a:ext cx="198002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電場</a:t>
            </a:r>
            <a:r>
              <a:rPr kumimoji="1" lang="en-US" altLang="ja-JP" sz="2800" dirty="0" smtClean="0"/>
              <a:t>∝</a:t>
            </a:r>
            <a:r>
              <a:rPr lang="ja-JP" altLang="en-US" sz="2800" dirty="0" smtClean="0"/>
              <a:t>分極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非線形分極</a:t>
            </a:r>
            <a:endParaRPr lang="ja-JP" altLang="en-US" dirty="0"/>
          </a:p>
        </p:txBody>
      </p:sp>
      <p:pic>
        <p:nvPicPr>
          <p:cNvPr id="4" name="図 3" descr="非線形分極＠非中心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306" t="19582" r="13613" b="11870"/>
              <a:stretch>
                <a:fillRect/>
              </a:stretch>
            </p:blipFill>
          </mc:Choice>
          <mc:Fallback>
            <p:blipFill>
              <a:blip r:embed="rId3"/>
              <a:srcRect l="14306" t="19582" r="13613" b="11870"/>
              <a:stretch>
                <a:fillRect/>
              </a:stretch>
            </p:blipFill>
          </mc:Fallback>
        </mc:AlternateContent>
        <p:spPr>
          <a:xfrm>
            <a:off x="932" y="3314350"/>
            <a:ext cx="5168900" cy="3473568"/>
          </a:xfrm>
          <a:prstGeom prst="rect">
            <a:avLst/>
          </a:prstGeom>
        </p:spPr>
      </p:pic>
      <p:grpSp>
        <p:nvGrpSpPr>
          <p:cNvPr id="27" name="図形グループ 26"/>
          <p:cNvGrpSpPr/>
          <p:nvPr/>
        </p:nvGrpSpPr>
        <p:grpSpPr>
          <a:xfrm>
            <a:off x="7141314" y="3260405"/>
            <a:ext cx="1888386" cy="3494595"/>
            <a:chOff x="6616485" y="1496505"/>
            <a:chExt cx="2527515" cy="4677349"/>
          </a:xfrm>
        </p:grpSpPr>
        <p:pic>
          <p:nvPicPr>
            <p:cNvPr id="5" name="図 4" descr="分極基本波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3024" t="20321" r="29028" b="14819"/>
                <a:stretch>
                  <a:fillRect/>
                </a:stretch>
              </p:blipFill>
            </mc:Choice>
            <mc:Fallback>
              <p:blipFill>
                <a:blip r:embed="rId5"/>
                <a:srcRect l="3024" t="20321" r="29028" b="14819"/>
                <a:stretch>
                  <a:fillRect/>
                </a:stretch>
              </p:blipFill>
            </mc:Fallback>
          </mc:AlternateContent>
          <p:spPr>
            <a:xfrm>
              <a:off x="6616485" y="1496505"/>
              <a:ext cx="2294932" cy="1548000"/>
            </a:xfrm>
            <a:prstGeom prst="rect">
              <a:avLst/>
            </a:prstGeom>
          </p:spPr>
        </p:pic>
        <p:pic>
          <p:nvPicPr>
            <p:cNvPr id="6" name="図 5" descr="分極第二高調波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 l="3333" t="20125" r="29861" b="20322"/>
                <a:stretch>
                  <a:fillRect/>
                </a:stretch>
              </p:blipFill>
            </mc:Choice>
            <mc:Fallback>
              <p:blipFill>
                <a:blip r:embed="rId7"/>
                <a:srcRect l="3333" t="20125" r="29861" b="20322"/>
                <a:stretch>
                  <a:fillRect/>
                </a:stretch>
              </p:blipFill>
            </mc:Fallback>
          </mc:AlternateContent>
          <p:spPr>
            <a:xfrm>
              <a:off x="6641885" y="3038097"/>
              <a:ext cx="2368550" cy="1492038"/>
            </a:xfrm>
            <a:prstGeom prst="rect">
              <a:avLst/>
            </a:prstGeom>
          </p:spPr>
        </p:pic>
        <p:pic>
          <p:nvPicPr>
            <p:cNvPr id="7" name="図 6" descr="分極直流成分.ai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 l="2778" t="20518" r="29167" b="20911"/>
                <a:stretch>
                  <a:fillRect/>
                </a:stretch>
              </p:blipFill>
            </mc:Choice>
            <mc:Fallback>
              <p:blipFill>
                <a:blip r:embed="rId9"/>
                <a:srcRect l="2778" t="20518" r="29167" b="20911"/>
                <a:stretch>
                  <a:fillRect/>
                </a:stretch>
              </p:blipFill>
            </mc:Fallback>
          </mc:AlternateContent>
          <p:spPr>
            <a:xfrm>
              <a:off x="6629185" y="4644435"/>
              <a:ext cx="2514815" cy="1529419"/>
            </a:xfrm>
            <a:prstGeom prst="rect">
              <a:avLst/>
            </a:prstGeom>
          </p:spPr>
        </p:pic>
      </p:grpSp>
      <p:sp>
        <p:nvSpPr>
          <p:cNvPr id="11" name="左中かっこ 10"/>
          <p:cNvSpPr/>
          <p:nvPr/>
        </p:nvSpPr>
        <p:spPr>
          <a:xfrm>
            <a:off x="6654799" y="3327401"/>
            <a:ext cx="389901" cy="3460848"/>
          </a:xfrm>
          <a:prstGeom prst="leftBrace">
            <a:avLst>
              <a:gd name="adj1" fmla="val 8333"/>
              <a:gd name="adj2" fmla="val 15670"/>
            </a:avLst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曲折矢印 14"/>
          <p:cNvSpPr/>
          <p:nvPr/>
        </p:nvSpPr>
        <p:spPr>
          <a:xfrm>
            <a:off x="4446859" y="3676736"/>
            <a:ext cx="2080940" cy="518933"/>
          </a:xfrm>
          <a:prstGeom prst="bentArrow">
            <a:avLst>
              <a:gd name="adj1" fmla="val 25000"/>
              <a:gd name="adj2" fmla="val 36063"/>
              <a:gd name="adj3" fmla="val 43439"/>
              <a:gd name="adj4" fmla="val 875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50617" y="3382403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フーリエ解析</a:t>
            </a:r>
            <a:endParaRPr kumimoji="1" lang="ja-JP" altLang="en-US" sz="2400" dirty="0"/>
          </a:p>
        </p:txBody>
      </p:sp>
      <p:sp>
        <p:nvSpPr>
          <p:cNvPr id="17" name="円/楕円 16"/>
          <p:cNvSpPr/>
          <p:nvPr/>
        </p:nvSpPr>
        <p:spPr>
          <a:xfrm>
            <a:off x="6879601" y="4412177"/>
            <a:ext cx="1976329" cy="129592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46308" y="5526926"/>
            <a:ext cx="226249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SHG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光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pic>
        <p:nvPicPr>
          <p:cNvPr id="20" name="図 19" descr="非線形分極＠中心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 l="15541" t="19582" r="14269" b="13836"/>
              <a:stretch>
                <a:fillRect/>
              </a:stretch>
            </p:blipFill>
          </mc:Choice>
          <mc:Fallback>
            <p:blipFill>
              <a:blip r:embed="rId11"/>
              <a:srcRect l="15541" t="19582" r="14269" b="13836"/>
              <a:stretch>
                <a:fillRect/>
              </a:stretch>
            </p:blipFill>
          </mc:Fallback>
        </mc:AlternateContent>
        <p:spPr>
          <a:xfrm>
            <a:off x="5334427" y="668635"/>
            <a:ext cx="3809573" cy="2553670"/>
          </a:xfrm>
          <a:prstGeom prst="rect">
            <a:avLst/>
          </a:prstGeom>
        </p:spPr>
      </p:pic>
      <p:grpSp>
        <p:nvGrpSpPr>
          <p:cNvPr id="21" name="図形グループ 20"/>
          <p:cNvGrpSpPr/>
          <p:nvPr/>
        </p:nvGrpSpPr>
        <p:grpSpPr>
          <a:xfrm>
            <a:off x="25400" y="578338"/>
            <a:ext cx="2391359" cy="1785104"/>
            <a:chOff x="175483" y="878720"/>
            <a:chExt cx="2391359" cy="178510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223909" y="1463496"/>
              <a:ext cx="2168382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電場が強くなる</a:t>
              </a:r>
              <a:endParaRPr kumimoji="1" lang="en-US" altLang="ja-JP" sz="2400" dirty="0" smtClean="0"/>
            </a:p>
            <a:p>
              <a:pPr algn="ctr"/>
              <a:r>
                <a:rPr lang="en-US" altLang="ja-JP" sz="2400" dirty="0" smtClean="0"/>
                <a:t>↓</a:t>
              </a:r>
            </a:p>
            <a:p>
              <a:pPr algn="ctr"/>
              <a:r>
                <a:rPr kumimoji="1" lang="ja-JP" altLang="en-US" sz="2400" dirty="0" smtClean="0"/>
                <a:t>電場</a:t>
              </a:r>
              <a:r>
                <a:rPr kumimoji="1" lang="en-US" altLang="ja-JP" sz="2400" dirty="0" smtClean="0"/>
                <a:t>∝</a:t>
              </a:r>
              <a:r>
                <a:rPr kumimoji="1" lang="ja-JP" altLang="en-US" sz="2400" dirty="0" smtClean="0"/>
                <a:t>分極</a:t>
              </a:r>
              <a:endParaRPr kumimoji="1" lang="en-US" altLang="ja-JP" sz="2400" dirty="0" smtClean="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75483" y="878720"/>
              <a:ext cx="2391359" cy="584776"/>
            </a:xfrm>
            <a:prstGeom prst="rect">
              <a:avLst/>
            </a:prstGeom>
            <a:solidFill>
              <a:srgbClr val="FF0000"/>
            </a:solidFill>
            <a:ln w="28575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762000"/>
              <a:r>
                <a:rPr lang="ja-JP" altLang="en-US" sz="3200" b="1" dirty="0">
                  <a:solidFill>
                    <a:schemeClr val="bg1"/>
                  </a:solidFill>
                  <a:latin typeface="ＭＳ ゴシック"/>
                  <a:ea typeface="ＭＳ ゴシック"/>
                  <a:cs typeface="ＭＳ ゴシック"/>
                </a:rPr>
                <a:t>非線形分</a:t>
              </a:r>
              <a:r>
                <a:rPr lang="ja-JP" altLang="en-US" sz="3200" b="1" dirty="0" smtClean="0">
                  <a:solidFill>
                    <a:schemeClr val="bg1"/>
                  </a:solidFill>
                  <a:latin typeface="ＭＳ ゴシック"/>
                  <a:ea typeface="ＭＳ ゴシック"/>
                  <a:cs typeface="ＭＳ ゴシック"/>
                </a:rPr>
                <a:t>極</a:t>
              </a:r>
              <a:endParaRPr lang="en-US" altLang="ja-JP" sz="3200" b="1" dirty="0" smtClean="0">
                <a:solidFill>
                  <a:schemeClr val="bg1"/>
                </a:solidFill>
                <a:latin typeface="ＭＳ ゴシック"/>
                <a:ea typeface="ＭＳ ゴシック"/>
                <a:cs typeface="ＭＳ ゴシック"/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 rot="6540000" flipH="1">
              <a:off x="1219200" y="2349500"/>
              <a:ext cx="177800" cy="1778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418568" y="2221200"/>
              <a:ext cx="1779063" cy="417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5400" y="3644013"/>
            <a:ext cx="198002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非中心対称物質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45550" y="1070780"/>
            <a:ext cx="1723549" cy="40011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中心対称物質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167829" y="3198493"/>
            <a:ext cx="8762080" cy="1588"/>
          </a:xfrm>
          <a:prstGeom prst="line">
            <a:avLst/>
          </a:prstGeom>
          <a:ln w="73025"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0" y="1574800"/>
            <a:ext cx="18466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762000"/>
            <a:endParaRPr lang="ja-JP" altLang="en-US" sz="3600">
              <a:solidFill>
                <a:srgbClr val="000000"/>
              </a:solidFill>
              <a:latin typeface="Helvetica" pitchFamily="32" charset="0"/>
              <a:ea typeface="Osaka" pitchFamily="32" charset="-128"/>
              <a:cs typeface="Osaka" pitchFamily="32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中心対称と非中心対称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70763" y="915937"/>
            <a:ext cx="20313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中心対称物質</a:t>
            </a:r>
            <a:endParaRPr kumimoji="1" lang="ja-JP" alt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 rot="5400000">
            <a:off x="2265936" y="3765551"/>
            <a:ext cx="4864102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57407" y="915937"/>
            <a:ext cx="23391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非中心対称物質</a:t>
            </a:r>
            <a:endParaRPr kumimoji="1" lang="ja-JP" altLang="en-US" sz="2400" dirty="0"/>
          </a:p>
        </p:txBody>
      </p:sp>
      <p:sp>
        <p:nvSpPr>
          <p:cNvPr id="19" name="下矢印 18"/>
          <p:cNvSpPr/>
          <p:nvPr/>
        </p:nvSpPr>
        <p:spPr>
          <a:xfrm>
            <a:off x="6824610" y="2155754"/>
            <a:ext cx="3937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4666" y="1602956"/>
            <a:ext cx="444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対称軸（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次元図形の中心）周りに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　　　　　　　　　　</a:t>
            </a:r>
            <a:r>
              <a:rPr lang="en-US" altLang="ja-JP" dirty="0" smtClean="0"/>
              <a:t>360°</a:t>
            </a:r>
            <a:r>
              <a:rPr kumimoji="1" lang="ja-JP" altLang="en-US" dirty="0" smtClean="0"/>
              <a:t>回転させる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5564" y="2548024"/>
            <a:ext cx="16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回以上重なる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9210" y="2548024"/>
            <a:ext cx="325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回（</a:t>
            </a:r>
            <a:r>
              <a:rPr kumimoji="1" lang="en-US" altLang="ja-JP" dirty="0" smtClean="0"/>
              <a:t>360°</a:t>
            </a:r>
            <a:r>
              <a:rPr kumimoji="1" lang="ja-JP" altLang="en-US" dirty="0" smtClean="0"/>
              <a:t>のとき）しか重ならない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36660" y="6227039"/>
            <a:ext cx="193606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図形グループ 10"/>
          <p:cNvGrpSpPr/>
          <p:nvPr/>
        </p:nvGrpSpPr>
        <p:grpSpPr>
          <a:xfrm rot="16200000" flipV="1">
            <a:off x="1035054" y="5287134"/>
            <a:ext cx="339277" cy="1846921"/>
            <a:chOff x="2967787" y="362952"/>
            <a:chExt cx="518125" cy="2820515"/>
          </a:xfrm>
        </p:grpSpPr>
        <p:pic>
          <p:nvPicPr>
            <p:cNvPr id="29" name="図 28" descr="１２４.png"/>
            <p:cNvPicPr>
              <a:picLocks noChangeAspect="1"/>
            </p:cNvPicPr>
            <p:nvPr/>
          </p:nvPicPr>
          <p:blipFill>
            <a:blip r:embed="rId3"/>
            <a:srcRect t="1669" b="68358"/>
            <a:stretch>
              <a:fillRect/>
            </a:stretch>
          </p:blipFill>
          <p:spPr>
            <a:xfrm>
              <a:off x="2967787" y="362952"/>
              <a:ext cx="518125" cy="2820515"/>
            </a:xfrm>
            <a:prstGeom prst="rect">
              <a:avLst/>
            </a:prstGeom>
          </p:spPr>
        </p:pic>
        <p:pic>
          <p:nvPicPr>
            <p:cNvPr id="30" name="図 29" descr="１２４.png"/>
            <p:cNvPicPr>
              <a:picLocks noChangeAspect="1"/>
            </p:cNvPicPr>
            <p:nvPr/>
          </p:nvPicPr>
          <p:blipFill>
            <a:blip r:embed="rId4"/>
            <a:srcRect t="29146" b="40184"/>
            <a:stretch>
              <a:fillRect/>
            </a:stretch>
          </p:blipFill>
          <p:spPr>
            <a:xfrm>
              <a:off x="2967787" y="362952"/>
              <a:ext cx="518125" cy="2820515"/>
            </a:xfrm>
            <a:prstGeom prst="rect">
              <a:avLst/>
            </a:prstGeom>
          </p:spPr>
        </p:pic>
      </p:grpSp>
      <p:grpSp>
        <p:nvGrpSpPr>
          <p:cNvPr id="57" name="図形グループ 56"/>
          <p:cNvGrpSpPr/>
          <p:nvPr/>
        </p:nvGrpSpPr>
        <p:grpSpPr>
          <a:xfrm>
            <a:off x="4748854" y="5239088"/>
            <a:ext cx="3808791" cy="1667928"/>
            <a:chOff x="5029200" y="4816682"/>
            <a:chExt cx="3808791" cy="1667928"/>
          </a:xfrm>
        </p:grpSpPr>
        <p:sp>
          <p:nvSpPr>
            <p:cNvPr id="10" name="右矢印 9"/>
            <p:cNvSpPr/>
            <p:nvPr/>
          </p:nvSpPr>
          <p:spPr>
            <a:xfrm rot="5400000">
              <a:off x="5725098" y="5274787"/>
              <a:ext cx="584202" cy="57562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>
              <a:alphaModFix/>
              <a:lum bright="-2000" contrast="63000"/>
            </a:blip>
            <a:srcRect l="36402" t="34192" r="17179" b="47954"/>
            <a:stretch>
              <a:fillRect/>
            </a:stretch>
          </p:blipFill>
          <p:spPr>
            <a:xfrm>
              <a:off x="5079611" y="4816682"/>
              <a:ext cx="1871999" cy="453818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5029200" y="5029200"/>
              <a:ext cx="1936065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7164636" y="4831834"/>
              <a:ext cx="1673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３重らせん構造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090893" y="5961390"/>
              <a:ext cx="2479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0000"/>
                  </a:solidFill>
                </a:rPr>
                <a:t>コラーゲン分子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下矢印 41"/>
          <p:cNvSpPr/>
          <p:nvPr/>
        </p:nvSpPr>
        <p:spPr>
          <a:xfrm>
            <a:off x="1975875" y="2143054"/>
            <a:ext cx="3937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730840" y="1574800"/>
            <a:ext cx="444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対称軸（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次元図形の中心）周りに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　　　　　　　　　　　　</a:t>
            </a:r>
            <a:r>
              <a:rPr lang="en-US" altLang="ja-JP" dirty="0" smtClean="0"/>
              <a:t>360°</a:t>
            </a:r>
            <a:r>
              <a:rPr kumimoji="1" lang="ja-JP" altLang="en-US" dirty="0" smtClean="0"/>
              <a:t>回転させる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19644" y="2846990"/>
            <a:ext cx="41549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0066" y="3098800"/>
            <a:ext cx="41549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65410" y="6043961"/>
            <a:ext cx="167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２</a:t>
            </a:r>
            <a:r>
              <a:rPr kumimoji="1" lang="ja-JP" altLang="en-US" dirty="0" smtClean="0"/>
              <a:t>重らせん構造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69105" y="46614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面心立方格子</a:t>
            </a:r>
            <a:endParaRPr kumimoji="1" lang="ja-JP" altLang="en-US" dirty="0"/>
          </a:p>
        </p:txBody>
      </p:sp>
      <p:pic>
        <p:nvPicPr>
          <p:cNvPr id="50" name="図 49" descr="スクリーンショット（2012-09-29 20.19.35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13" y="3949184"/>
            <a:ext cx="1917700" cy="1765300"/>
          </a:xfrm>
          <a:prstGeom prst="rect">
            <a:avLst/>
          </a:prstGeom>
        </p:spPr>
      </p:pic>
      <p:cxnSp>
        <p:nvCxnSpPr>
          <p:cNvPr id="52" name="直線コネクタ 51"/>
          <p:cNvCxnSpPr/>
          <p:nvPr/>
        </p:nvCxnSpPr>
        <p:spPr>
          <a:xfrm rot="5400000" flipH="1" flipV="1">
            <a:off x="311667" y="4806433"/>
            <a:ext cx="1764268" cy="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832181" y="3505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対称軸</a:t>
            </a:r>
            <a:endParaRPr kumimoji="1" lang="ja-JP" altLang="en-US" dirty="0"/>
          </a:p>
        </p:txBody>
      </p:sp>
      <p:pic>
        <p:nvPicPr>
          <p:cNvPr id="56" name="図 55" descr="スクリーンショット（2012-09-29 20.34.39）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522" y="3224768"/>
            <a:ext cx="2171243" cy="1639332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4819644" y="4864100"/>
            <a:ext cx="3504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/>
                <a:cs typeface="Times New Roman"/>
              </a:rPr>
              <a:t>Ref) E</a:t>
            </a:r>
            <a:r>
              <a:rPr lang="en-US" altLang="ja-JP" sz="1200" dirty="0" smtClean="0">
                <a:latin typeface="Times New Roman"/>
                <a:cs typeface="Times New Roman"/>
              </a:rPr>
              <a:t>.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Baur</a:t>
            </a:r>
            <a:r>
              <a:rPr lang="en-US" altLang="ja-JP" sz="1200" dirty="0" smtClean="0">
                <a:latin typeface="Times New Roman"/>
                <a:cs typeface="Times New Roman"/>
              </a:rPr>
              <a:t> et al.: Phys. Rev.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Lett</a:t>
            </a:r>
            <a:r>
              <a:rPr lang="en-US" altLang="ja-JP" sz="1200" dirty="0" smtClean="0">
                <a:latin typeface="Times New Roman"/>
                <a:cs typeface="Times New Roman"/>
              </a:rPr>
              <a:t>. 92 (2004) </a:t>
            </a:r>
            <a:r>
              <a:rPr lang="en-US" altLang="ja-JP" sz="1200" dirty="0" smtClean="0">
                <a:latin typeface="Times New Roman"/>
                <a:cs typeface="Times New Roman"/>
              </a:rPr>
              <a:t>027003</a:t>
            </a:r>
            <a:endParaRPr kumimoji="1" lang="ja-JP" altLang="en-US" sz="1200" dirty="0">
              <a:latin typeface="Times New Roman"/>
              <a:cs typeface="Times New Roman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01765" y="3721100"/>
            <a:ext cx="197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超伝導体　</a:t>
            </a:r>
            <a:r>
              <a:rPr kumimoji="1" lang="en-US" altLang="ja-JP" dirty="0" smtClean="0"/>
              <a:t>CePt</a:t>
            </a:r>
            <a:r>
              <a:rPr kumimoji="1" lang="en-US" altLang="ja-JP" sz="1200" dirty="0" smtClean="0"/>
              <a:t>3</a:t>
            </a:r>
            <a:r>
              <a:rPr kumimoji="1" lang="en-US" altLang="ja-JP" dirty="0" smtClean="0"/>
              <a:t>Si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26773"/>
            <a:ext cx="7772400" cy="1143000"/>
          </a:xfrm>
        </p:spPr>
        <p:txBody>
          <a:bodyPr/>
          <a:lstStyle/>
          <a:p>
            <a:r>
              <a:rPr lang="ja-JP" altLang="en-US" sz="4800" dirty="0" smtClean="0"/>
              <a:t>生体コラーゲン</a:t>
            </a:r>
            <a:r>
              <a:rPr lang="en-US" altLang="ja-JP" sz="4800" dirty="0" smtClean="0"/>
              <a:t>SHG</a:t>
            </a:r>
            <a:r>
              <a:rPr lang="ja-JP" altLang="en-US" sz="4800" dirty="0" smtClean="0"/>
              <a:t>顕微鏡</a:t>
            </a:r>
            <a:endParaRPr lang="ja-JP" altLang="en-US" sz="4800" dirty="0"/>
          </a:p>
        </p:txBody>
      </p:sp>
      <p:pic>
        <p:nvPicPr>
          <p:cNvPr id="5" name="Picture 4" descr="生体THz光原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6118"/>
            <a:ext cx="6891867" cy="545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図形グループ 10"/>
          <p:cNvGrpSpPr>
            <a:grpSpLocks/>
          </p:cNvGrpSpPr>
          <p:nvPr/>
        </p:nvGrpSpPr>
        <p:grpSpPr bwMode="auto">
          <a:xfrm>
            <a:off x="3234348" y="1917629"/>
            <a:ext cx="2925152" cy="533400"/>
            <a:chOff x="2667000" y="2328863"/>
            <a:chExt cx="2525713" cy="533400"/>
          </a:xfrm>
        </p:grpSpPr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2667000" y="2328863"/>
              <a:ext cx="1752600" cy="533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sz="2400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4430713" y="2597151"/>
              <a:ext cx="76200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0" name="角丸四角形 19"/>
          <p:cNvSpPr/>
          <p:nvPr/>
        </p:nvSpPr>
        <p:spPr bwMode="auto">
          <a:xfrm>
            <a:off x="6159500" y="1369773"/>
            <a:ext cx="2908300" cy="2762195"/>
          </a:xfrm>
          <a:prstGeom prst="roundRect">
            <a:avLst/>
          </a:prstGeom>
          <a:noFill/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4" name="図形グループ 12"/>
          <p:cNvGrpSpPr/>
          <p:nvPr/>
        </p:nvGrpSpPr>
        <p:grpSpPr>
          <a:xfrm>
            <a:off x="5264120" y="1468435"/>
            <a:ext cx="4288604" cy="2450380"/>
            <a:chOff x="4297585" y="-319168"/>
            <a:chExt cx="4288604" cy="2450380"/>
          </a:xfrm>
        </p:grpSpPr>
        <p:sp>
          <p:nvSpPr>
            <p:cNvPr id="14" name="正方形/長方形 13"/>
            <p:cNvSpPr/>
            <p:nvPr/>
          </p:nvSpPr>
          <p:spPr>
            <a:xfrm>
              <a:off x="4297585" y="-319168"/>
              <a:ext cx="428860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                  </a:t>
              </a:r>
              <a:r>
                <a:rPr lang="ja-JP" altLang="en-US" sz="2000" dirty="0" smtClean="0">
                  <a:solidFill>
                    <a:srgbClr val="000000"/>
                  </a:solidFill>
                </a:rPr>
                <a:t>生体組織における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　　</a:t>
              </a:r>
              <a:endParaRPr lang="en-US" altLang="ja-JP" sz="2000" dirty="0" smtClean="0">
                <a:solidFill>
                  <a:srgbClr val="FF0000"/>
                </a:solidFill>
              </a:endParaRP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                  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　</a:t>
              </a:r>
              <a:r>
                <a:rPr lang="ja-JP" altLang="en-US" sz="2000" dirty="0" smtClean="0"/>
                <a:t>コラーゲン線維の分布</a:t>
              </a:r>
              <a:endParaRPr lang="en-US" altLang="ja-JP" sz="2000" dirty="0" smtClean="0"/>
            </a:p>
          </p:txBody>
        </p:sp>
        <p:sp>
          <p:nvSpPr>
            <p:cNvPr id="16" name="右矢印 15"/>
            <p:cNvSpPr/>
            <p:nvPr/>
          </p:nvSpPr>
          <p:spPr bwMode="auto">
            <a:xfrm rot="5400000">
              <a:off x="5704669" y="760489"/>
              <a:ext cx="976678" cy="841438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685223" y="75805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選択的</a:t>
              </a:r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613727" y="1154533"/>
              <a:ext cx="1103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>
                  <a:latin typeface="Times New Roman"/>
                  <a:cs typeface="Times New Roman"/>
                </a:rPr>
                <a:t>i</a:t>
              </a:r>
              <a:r>
                <a:rPr kumimoji="1" lang="en-US" altLang="ja-JP" sz="2400" i="1" dirty="0" smtClean="0">
                  <a:latin typeface="Times New Roman"/>
                  <a:cs typeface="Times New Roman"/>
                </a:rPr>
                <a:t>n </a:t>
              </a:r>
              <a:r>
                <a:rPr lang="en-US" altLang="ja-JP" sz="2400" i="1" dirty="0" smtClean="0">
                  <a:latin typeface="Times New Roman"/>
                  <a:cs typeface="Times New Roman"/>
                </a:rPr>
                <a:t>vivo</a:t>
              </a:r>
              <a:endParaRPr kumimoji="1" lang="ja-JP" altLang="en-US" sz="2400" i="1" dirty="0">
                <a:latin typeface="Times New Roman"/>
                <a:cs typeface="Times New Roman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258820" y="1669547"/>
              <a:ext cx="2510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accent6"/>
                  </a:solidFill>
                </a:rPr>
                <a:t>3</a:t>
              </a:r>
              <a:r>
                <a:rPr kumimoji="1" lang="ja-JP" altLang="en-US" sz="2400" b="1" dirty="0" smtClean="0">
                  <a:solidFill>
                    <a:schemeClr val="accent6"/>
                  </a:solidFill>
                </a:rPr>
                <a:t>次元マッピング</a:t>
              </a:r>
              <a:endParaRPr kumimoji="1" lang="ja-JP" altLang="en-US" sz="2400" b="1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994</Words>
  <Application>Microsoft Macintosh PowerPoint</Application>
  <PresentationFormat>画面に合わせる (4:3)</PresentationFormat>
  <Paragraphs>150</Paragraphs>
  <Slides>13</Slides>
  <Notes>4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テーマ</vt:lpstr>
      <vt:lpstr>Image</vt:lpstr>
      <vt:lpstr>研究報告</vt:lpstr>
      <vt:lpstr>生体と機械力学</vt:lpstr>
      <vt:lpstr>生体組織の力学的性質</vt:lpstr>
      <vt:lpstr>コラーゲンの構造</vt:lpstr>
      <vt:lpstr>スライド 5</vt:lpstr>
      <vt:lpstr>光と分極</vt:lpstr>
      <vt:lpstr>非線形分極</vt:lpstr>
      <vt:lpstr>スライド 8</vt:lpstr>
      <vt:lpstr>生体コラーゲンSHG顕微鏡</vt:lpstr>
      <vt:lpstr>SHG顕微鏡の光源：フェムト秒レーザー</vt:lpstr>
      <vt:lpstr>セットアップ</vt:lpstr>
      <vt:lpstr>実験結果</vt:lpstr>
      <vt:lpstr>まとめ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研究報告</dc:title>
  <dc:creator>Yasui Takeshi</dc:creator>
  <cp:lastModifiedBy>Yasui Takeshi</cp:lastModifiedBy>
  <cp:revision>41</cp:revision>
  <cp:lastPrinted>2012-09-01T23:49:57Z</cp:lastPrinted>
  <dcterms:created xsi:type="dcterms:W3CDTF">2012-09-29T07:57:37Z</dcterms:created>
  <dcterms:modified xsi:type="dcterms:W3CDTF">2012-09-29T11:38:03Z</dcterms:modified>
</cp:coreProperties>
</file>