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7" r:id="rId4"/>
    <p:sldId id="262" r:id="rId5"/>
    <p:sldId id="260" r:id="rId6"/>
    <p:sldId id="263" r:id="rId7"/>
    <p:sldId id="279" r:id="rId8"/>
    <p:sldId id="270" r:id="rId9"/>
    <p:sldId id="273" r:id="rId10"/>
    <p:sldId id="264" r:id="rId11"/>
    <p:sldId id="274" r:id="rId12"/>
    <p:sldId id="267" r:id="rId13"/>
    <p:sldId id="265" r:id="rId14"/>
    <p:sldId id="268" r:id="rId15"/>
    <p:sldId id="280" r:id="rId16"/>
    <p:sldId id="269" r:id="rId17"/>
    <p:sldId id="281" r:id="rId18"/>
    <p:sldId id="276" r:id="rId19"/>
    <p:sldId id="257" r:id="rId20"/>
    <p:sldId id="258" r:id="rId21"/>
    <p:sldId id="275" r:id="rId22"/>
    <p:sldId id="259" r:id="rId23"/>
  </p:sldIdLst>
  <p:sldSz cx="9144000" cy="6858000" type="screen4x3"/>
  <p:notesSz cx="6797675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F9D197-C8F6-41E2-BB9F-F3ABE5F27A30}" type="datetimeFigureOut">
              <a:rPr kumimoji="1" lang="ja-JP" altLang="en-US" smtClean="0"/>
              <a:t>2012/9/26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A2F28BF-8560-4C50-A0E1-898A33D8C6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F9D197-C8F6-41E2-BB9F-F3ABE5F27A30}" type="datetimeFigureOut">
              <a:rPr kumimoji="1" lang="ja-JP" altLang="en-US" smtClean="0"/>
              <a:t>2012/9/26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A2F28BF-8560-4C50-A0E1-898A33D8C6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88623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F9D197-C8F6-41E2-BB9F-F3ABE5F27A30}" type="datetimeFigureOut">
              <a:rPr kumimoji="1" lang="ja-JP" altLang="en-US" smtClean="0"/>
              <a:t>2012/9/26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A2F28BF-8560-4C50-A0E1-898A33D8C6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4F9D197-C8F6-41E2-BB9F-F3ABE5F27A30}" type="datetimeFigureOut">
              <a:rPr kumimoji="1" lang="ja-JP" altLang="en-US" smtClean="0"/>
              <a:t>2012/9/26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AA2F28BF-8560-4C50-A0E1-898A33D8C6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F9D197-C8F6-41E2-BB9F-F3ABE5F27A30}" type="datetimeFigureOut">
              <a:rPr kumimoji="1" lang="ja-JP" altLang="en-US" smtClean="0"/>
              <a:t>2012/9/26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A2F28BF-8560-4C50-A0E1-898A33D8C6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F9D197-C8F6-41E2-BB9F-F3ABE5F27A30}" type="datetimeFigureOut">
              <a:rPr kumimoji="1" lang="ja-JP" altLang="en-US" smtClean="0"/>
              <a:t>2012/9/26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A2F28BF-8560-4C50-A0E1-898A33D8C6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2338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F9D197-C8F6-41E2-BB9F-F3ABE5F27A30}" type="datetimeFigureOut">
              <a:rPr kumimoji="1" lang="ja-JP" altLang="en-US" smtClean="0"/>
              <a:t>2012/9/26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A2F28BF-8560-4C50-A0E1-898A33D8C6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F9D197-C8F6-41E2-BB9F-F3ABE5F27A30}" type="datetimeFigureOut">
              <a:rPr kumimoji="1" lang="ja-JP" altLang="en-US" smtClean="0"/>
              <a:t>2012/9/26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A2F28BF-8560-4C50-A0E1-898A33D8C6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F9D197-C8F6-41E2-BB9F-F3ABE5F27A30}" type="datetimeFigureOut">
              <a:rPr kumimoji="1" lang="ja-JP" altLang="en-US" smtClean="0"/>
              <a:t>2012/9/26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A2F28BF-8560-4C50-A0E1-898A33D8C6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F9D197-C8F6-41E2-BB9F-F3ABE5F27A30}" type="datetimeFigureOut">
              <a:rPr kumimoji="1" lang="ja-JP" altLang="en-US" smtClean="0"/>
              <a:t>2012/9/26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A2F28BF-8560-4C50-A0E1-898A33D8C6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F9D197-C8F6-41E2-BB9F-F3ABE5F27A30}" type="datetimeFigureOut">
              <a:rPr kumimoji="1" lang="ja-JP" altLang="en-US" smtClean="0"/>
              <a:t>2012/9/26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A2F28BF-8560-4C50-A0E1-898A33D8C6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F9D197-C8F6-41E2-BB9F-F3ABE5F27A30}" type="datetimeFigureOut">
              <a:rPr kumimoji="1" lang="ja-JP" altLang="en-US" smtClean="0"/>
              <a:t>2012/9/26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A2F28BF-8560-4C50-A0E1-898A33D8C6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34F9D197-C8F6-41E2-BB9F-F3ABE5F27A30}" type="datetimeFigureOut">
              <a:rPr kumimoji="1" lang="ja-JP" altLang="en-US" smtClean="0"/>
              <a:t>2012/9/26</a:t>
            </a:fld>
            <a:endParaRPr kumimoji="1" lang="ja-JP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AA2F28BF-8560-4C50-A0E1-898A33D8C60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0" y="381001"/>
            <a:ext cx="9130812" cy="55563"/>
          </a:xfrm>
          <a:prstGeom prst="rect">
            <a:avLst/>
          </a:prstGeom>
          <a:solidFill>
            <a:srgbClr val="00279F"/>
          </a:solidFill>
          <a:ln w="12700">
            <a:solidFill>
              <a:srgbClr val="00279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762000"/>
            <a:endParaRPr lang="ja-JP" altLang="en-US" sz="2400">
              <a:latin typeface="Osaka" pitchFamily="-108" charset="-128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96" name="Rectangle 92"/>
          <p:cNvSpPr>
            <a:spLocks noChangeArrowheads="1"/>
          </p:cNvSpPr>
          <p:nvPr/>
        </p:nvSpPr>
        <p:spPr bwMode="auto">
          <a:xfrm>
            <a:off x="0" y="1"/>
            <a:ext cx="285437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900113" eaLnBrk="0" hangingPunct="0"/>
            <a:r>
              <a:rPr lang="en-US" altLang="ja-JP" sz="1800" b="1" i="1" dirty="0" smtClean="0">
                <a:solidFill>
                  <a:srgbClr val="00279F"/>
                </a:solidFill>
                <a:ea typeface="Osaka" pitchFamily="-108" charset="-128"/>
                <a:cs typeface="Osaka" pitchFamily="-108" charset="-128"/>
              </a:rPr>
              <a:t>University of Tokushima</a:t>
            </a:r>
            <a:endParaRPr lang="en-US" altLang="ja-JP" sz="1800" b="1" i="1" dirty="0">
              <a:solidFill>
                <a:srgbClr val="00279F"/>
              </a:solidFill>
              <a:ea typeface="Osaka" pitchFamily="-108" charset="-128"/>
              <a:cs typeface="Osaka" pitchFamily="-108" charset="-128"/>
            </a:endParaRPr>
          </a:p>
        </p:txBody>
      </p:sp>
      <p:pic>
        <p:nvPicPr>
          <p:cNvPr id="97" name="Picture 9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86400" y="0"/>
            <a:ext cx="36576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70.png"/><Relationship Id="rId4" Type="http://schemas.openxmlformats.org/officeDocument/2006/relationships/image" Target="../media/image60.png"/><Relationship Id="rId9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</p:spPr>
        <p:txBody>
          <a:bodyPr/>
          <a:lstStyle/>
          <a:p>
            <a:r>
              <a:rPr lang="ja-JP" altLang="en-US" b="1" i="1" dirty="0"/>
              <a:t>フェムト</a:t>
            </a:r>
            <a:r>
              <a:rPr lang="ja-JP" altLang="en-US" b="1" i="1" dirty="0" smtClean="0"/>
              <a:t>秒光周波数コムの開発</a:t>
            </a:r>
            <a:endParaRPr kumimoji="1" lang="ja-JP" altLang="en-US" b="1" i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安井研究室</a:t>
            </a:r>
            <a:endParaRPr kumimoji="1" lang="en-US" altLang="ja-JP" dirty="0" smtClean="0"/>
          </a:p>
          <a:p>
            <a:r>
              <a:rPr lang="en-US" altLang="ja-JP" dirty="0" smtClean="0"/>
              <a:t>M1</a:t>
            </a:r>
            <a:r>
              <a:rPr lang="ja-JP" altLang="en-US" dirty="0" smtClean="0"/>
              <a:t>　木村　洸仁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7281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694298" y="476672"/>
                <a:ext cx="7772400" cy="1143000"/>
              </a:xfrm>
            </p:spPr>
            <p:txBody>
              <a:bodyPr/>
              <a:lstStyle/>
              <a:p>
                <a:r>
                  <a:rPr kumimoji="1" lang="ja-JP" altLang="en-US" b="1" i="1" dirty="0" smtClean="0"/>
                  <a:t>自己参照法による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1" i="1" smtClean="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kumimoji="1" lang="en-US" altLang="ja-JP" b="1" i="1" smtClean="0">
                            <a:latin typeface="Cambria Math"/>
                          </a:rPr>
                          <m:t>𝑪𝑬𝑶</m:t>
                        </m:r>
                      </m:sub>
                    </m:sSub>
                  </m:oMath>
                </a14:m>
                <a:r>
                  <a:rPr kumimoji="1" lang="ja-JP" altLang="en-US" b="1" i="1" dirty="0" smtClean="0"/>
                  <a:t>検出</a:t>
                </a:r>
                <a:endParaRPr kumimoji="1" lang="ja-JP" altLang="en-US" b="1" i="1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94298" y="476672"/>
                <a:ext cx="7772400" cy="1143000"/>
              </a:xfrm>
              <a:blipFill rotWithShape="1">
                <a:blip r:embed="rId2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Line 10"/>
          <p:cNvSpPr>
            <a:spLocks noChangeShapeType="1"/>
          </p:cNvSpPr>
          <p:nvPr/>
        </p:nvSpPr>
        <p:spPr bwMode="auto">
          <a:xfrm>
            <a:off x="1340670" y="4326800"/>
            <a:ext cx="0" cy="192242"/>
          </a:xfrm>
          <a:prstGeom prst="line">
            <a:avLst/>
          </a:prstGeom>
          <a:noFill/>
          <a:ln w="63500">
            <a:solidFill>
              <a:srgbClr val="9F2C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4" name="Line 11"/>
          <p:cNvSpPr>
            <a:spLocks noChangeShapeType="1"/>
          </p:cNvSpPr>
          <p:nvPr/>
        </p:nvSpPr>
        <p:spPr bwMode="auto">
          <a:xfrm>
            <a:off x="1812622" y="4252525"/>
            <a:ext cx="0" cy="266517"/>
          </a:xfrm>
          <a:prstGeom prst="line">
            <a:avLst/>
          </a:prstGeom>
          <a:noFill/>
          <a:ln w="63500">
            <a:solidFill>
              <a:srgbClr val="C536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5" name="Line 12"/>
          <p:cNvSpPr>
            <a:spLocks noChangeShapeType="1"/>
          </p:cNvSpPr>
          <p:nvPr/>
        </p:nvSpPr>
        <p:spPr bwMode="auto">
          <a:xfrm>
            <a:off x="2284572" y="4136015"/>
            <a:ext cx="0" cy="383027"/>
          </a:xfrm>
          <a:prstGeom prst="line">
            <a:avLst/>
          </a:prstGeom>
          <a:noFill/>
          <a:ln w="63500">
            <a:solidFill>
              <a:srgbClr val="F4260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6" name="Line 13"/>
          <p:cNvSpPr>
            <a:spLocks noChangeShapeType="1"/>
          </p:cNvSpPr>
          <p:nvPr/>
        </p:nvSpPr>
        <p:spPr bwMode="auto">
          <a:xfrm>
            <a:off x="2756523" y="3891343"/>
            <a:ext cx="0" cy="627699"/>
          </a:xfrm>
          <a:prstGeom prst="line">
            <a:avLst/>
          </a:prstGeom>
          <a:noFill/>
          <a:ln w="63500">
            <a:solidFill>
              <a:srgbClr val="F4260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7" name="Line 14"/>
          <p:cNvSpPr>
            <a:spLocks noChangeShapeType="1"/>
          </p:cNvSpPr>
          <p:nvPr/>
        </p:nvSpPr>
        <p:spPr bwMode="auto">
          <a:xfrm>
            <a:off x="3228474" y="3552007"/>
            <a:ext cx="0" cy="967035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8" name="Line 15"/>
          <p:cNvSpPr>
            <a:spLocks noChangeShapeType="1"/>
          </p:cNvSpPr>
          <p:nvPr/>
        </p:nvSpPr>
        <p:spPr bwMode="auto">
          <a:xfrm>
            <a:off x="3696604" y="3158785"/>
            <a:ext cx="0" cy="1360257"/>
          </a:xfrm>
          <a:prstGeom prst="line">
            <a:avLst/>
          </a:prstGeom>
          <a:noFill/>
          <a:ln w="63500">
            <a:solidFill>
              <a:srgbClr val="FAAC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9" name="Line 16"/>
          <p:cNvSpPr>
            <a:spLocks noChangeShapeType="1"/>
          </p:cNvSpPr>
          <p:nvPr/>
        </p:nvSpPr>
        <p:spPr bwMode="auto">
          <a:xfrm>
            <a:off x="4168554" y="2915570"/>
            <a:ext cx="0" cy="1603472"/>
          </a:xfrm>
          <a:prstGeom prst="line">
            <a:avLst/>
          </a:prstGeom>
          <a:noFill/>
          <a:ln w="63500">
            <a:solidFill>
              <a:srgbClr val="F0FB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0" name="Line 17"/>
          <p:cNvSpPr>
            <a:spLocks noChangeShapeType="1"/>
          </p:cNvSpPr>
          <p:nvPr/>
        </p:nvSpPr>
        <p:spPr bwMode="auto">
          <a:xfrm>
            <a:off x="4640506" y="2829643"/>
            <a:ext cx="0" cy="1689399"/>
          </a:xfrm>
          <a:prstGeom prst="line">
            <a:avLst/>
          </a:prstGeom>
          <a:noFill/>
          <a:ln w="63500">
            <a:solidFill>
              <a:srgbClr val="B0FB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" name="Line 18"/>
          <p:cNvSpPr>
            <a:spLocks noChangeShapeType="1"/>
          </p:cNvSpPr>
          <p:nvPr/>
        </p:nvSpPr>
        <p:spPr bwMode="auto">
          <a:xfrm>
            <a:off x="5110546" y="2914113"/>
            <a:ext cx="0" cy="1604929"/>
          </a:xfrm>
          <a:prstGeom prst="line">
            <a:avLst/>
          </a:prstGeom>
          <a:noFill/>
          <a:ln w="63500">
            <a:solidFill>
              <a:srgbClr val="32F91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2" name="Line 19"/>
          <p:cNvSpPr>
            <a:spLocks noChangeShapeType="1"/>
          </p:cNvSpPr>
          <p:nvPr/>
        </p:nvSpPr>
        <p:spPr bwMode="auto">
          <a:xfrm>
            <a:off x="5582496" y="3136939"/>
            <a:ext cx="0" cy="1382103"/>
          </a:xfrm>
          <a:prstGeom prst="line">
            <a:avLst/>
          </a:prstGeom>
          <a:noFill/>
          <a:ln w="63500">
            <a:solidFill>
              <a:srgbClr val="12F8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3" name="Line 20"/>
          <p:cNvSpPr>
            <a:spLocks noChangeShapeType="1"/>
          </p:cNvSpPr>
          <p:nvPr/>
        </p:nvSpPr>
        <p:spPr bwMode="auto">
          <a:xfrm>
            <a:off x="6054448" y="3519966"/>
            <a:ext cx="0" cy="999076"/>
          </a:xfrm>
          <a:prstGeom prst="line">
            <a:avLst/>
          </a:prstGeom>
          <a:noFill/>
          <a:ln w="63500">
            <a:solidFill>
              <a:srgbClr val="053CE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4" name="Line 21"/>
          <p:cNvSpPr>
            <a:spLocks noChangeShapeType="1"/>
          </p:cNvSpPr>
          <p:nvPr/>
        </p:nvSpPr>
        <p:spPr bwMode="auto">
          <a:xfrm>
            <a:off x="6524488" y="3837457"/>
            <a:ext cx="0" cy="681585"/>
          </a:xfrm>
          <a:prstGeom prst="line">
            <a:avLst/>
          </a:prstGeom>
          <a:noFill/>
          <a:ln w="63500">
            <a:solidFill>
              <a:srgbClr val="2005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5" name="Line 22"/>
          <p:cNvSpPr>
            <a:spLocks noChangeShapeType="1"/>
          </p:cNvSpPr>
          <p:nvPr/>
        </p:nvSpPr>
        <p:spPr bwMode="auto">
          <a:xfrm>
            <a:off x="6996438" y="4071934"/>
            <a:ext cx="0" cy="447108"/>
          </a:xfrm>
          <a:prstGeom prst="line">
            <a:avLst/>
          </a:prstGeom>
          <a:noFill/>
          <a:ln w="63500">
            <a:solidFill>
              <a:srgbClr val="9A02D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6" name="Line 23"/>
          <p:cNvSpPr>
            <a:spLocks noChangeShapeType="1"/>
          </p:cNvSpPr>
          <p:nvPr/>
        </p:nvSpPr>
        <p:spPr bwMode="auto">
          <a:xfrm>
            <a:off x="7468390" y="4252525"/>
            <a:ext cx="0" cy="266517"/>
          </a:xfrm>
          <a:prstGeom prst="line">
            <a:avLst/>
          </a:prstGeom>
          <a:noFill/>
          <a:ln w="63500">
            <a:solidFill>
              <a:srgbClr val="E606D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7" name="Line 24"/>
          <p:cNvSpPr>
            <a:spLocks noChangeShapeType="1"/>
          </p:cNvSpPr>
          <p:nvPr/>
        </p:nvSpPr>
        <p:spPr bwMode="auto">
          <a:xfrm>
            <a:off x="7940340" y="4336995"/>
            <a:ext cx="0" cy="182047"/>
          </a:xfrm>
          <a:prstGeom prst="line">
            <a:avLst/>
          </a:prstGeom>
          <a:noFill/>
          <a:ln w="63500">
            <a:solidFill>
              <a:srgbClr val="C503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cxnSp>
        <p:nvCxnSpPr>
          <p:cNvPr id="28" name="直線矢印コネクタ 27"/>
          <p:cNvCxnSpPr/>
          <p:nvPr/>
        </p:nvCxnSpPr>
        <p:spPr bwMode="auto">
          <a:xfrm>
            <a:off x="300334" y="4544045"/>
            <a:ext cx="8534929" cy="0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直線矢印コネクタ 28"/>
          <p:cNvCxnSpPr/>
          <p:nvPr/>
        </p:nvCxnSpPr>
        <p:spPr bwMode="auto">
          <a:xfrm flipV="1">
            <a:off x="330905" y="2696938"/>
            <a:ext cx="0" cy="1867586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Line 4"/>
          <p:cNvSpPr>
            <a:spLocks noChangeShapeType="1"/>
          </p:cNvSpPr>
          <p:nvPr/>
        </p:nvSpPr>
        <p:spPr bwMode="auto">
          <a:xfrm>
            <a:off x="505213" y="4284732"/>
            <a:ext cx="0" cy="29051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0" name="Line 5"/>
          <p:cNvSpPr>
            <a:spLocks noChangeShapeType="1"/>
          </p:cNvSpPr>
          <p:nvPr/>
        </p:nvSpPr>
        <p:spPr bwMode="auto">
          <a:xfrm>
            <a:off x="895738" y="4284732"/>
            <a:ext cx="0" cy="29051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57" name="グループ化 56"/>
          <p:cNvGrpSpPr/>
          <p:nvPr/>
        </p:nvGrpSpPr>
        <p:grpSpPr>
          <a:xfrm>
            <a:off x="1252231" y="2264121"/>
            <a:ext cx="6776550" cy="461665"/>
            <a:chOff x="1186983" y="5415607"/>
            <a:chExt cx="6776550" cy="461665"/>
          </a:xfrm>
        </p:grpSpPr>
        <p:cxnSp>
          <p:nvCxnSpPr>
            <p:cNvPr id="54" name="直線矢印コネクタ 53"/>
            <p:cNvCxnSpPr/>
            <p:nvPr/>
          </p:nvCxnSpPr>
          <p:spPr bwMode="auto">
            <a:xfrm>
              <a:off x="1186983" y="5877272"/>
              <a:ext cx="6776550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56" name="テキスト ボックス 55"/>
            <p:cNvSpPr txBox="1"/>
            <p:nvPr/>
          </p:nvSpPr>
          <p:spPr>
            <a:xfrm>
              <a:off x="3245407" y="5415607"/>
              <a:ext cx="26597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 smtClean="0"/>
                <a:t>１オクターブ以上</a:t>
              </a:r>
              <a:endParaRPr kumimoji="1" lang="ja-JP" altLang="en-US" sz="2400" b="1" dirty="0"/>
            </a:p>
          </p:txBody>
        </p:sp>
      </p:grpSp>
      <p:cxnSp>
        <p:nvCxnSpPr>
          <p:cNvPr id="59" name="直線矢印コネクタ 58"/>
          <p:cNvCxnSpPr/>
          <p:nvPr/>
        </p:nvCxnSpPr>
        <p:spPr bwMode="auto">
          <a:xfrm flipV="1">
            <a:off x="1812622" y="4575244"/>
            <a:ext cx="480847" cy="489409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正方形/長方形 60"/>
              <p:cNvSpPr/>
              <p:nvPr/>
            </p:nvSpPr>
            <p:spPr>
              <a:xfrm>
                <a:off x="426505" y="5064653"/>
                <a:ext cx="2772234" cy="427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1" i="1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𝒏</m:t>
                          </m:r>
                        </m:e>
                      </m:d>
                      <m:r>
                        <a:rPr lang="en-US" altLang="ja-JP" sz="20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𝑪𝑬𝑶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</a:rPr>
                        <m:t>+</m:t>
                      </m:r>
                      <m:r>
                        <a:rPr lang="en-US" altLang="ja-JP" sz="2000" b="1" i="1">
                          <a:latin typeface="Cambria Math"/>
                        </a:rPr>
                        <m:t>𝒏</m:t>
                      </m:r>
                      <m:r>
                        <a:rPr lang="en-US" altLang="ja-JP" sz="2000" b="1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𝒓𝒆𝒑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61" name="正方形/長方形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05" y="5064653"/>
                <a:ext cx="2772234" cy="427618"/>
              </a:xfrm>
              <a:prstGeom prst="rect">
                <a:avLst/>
              </a:prstGeom>
              <a:blipFill rotWithShape="1">
                <a:blip r:embed="rId3"/>
                <a:stretch>
                  <a:fillRect l="-440" b="-8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正方形/長方形 61"/>
              <p:cNvSpPr/>
              <p:nvPr/>
            </p:nvSpPr>
            <p:spPr>
              <a:xfrm>
                <a:off x="5928385" y="5066638"/>
                <a:ext cx="3080010" cy="427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0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altLang="ja-JP" sz="2000" b="1" i="1">
                              <a:latin typeface="Cambria Math"/>
                            </a:rPr>
                            <m:t>𝒏</m:t>
                          </m:r>
                        </m:e>
                      </m:d>
                      <m:r>
                        <a:rPr lang="en-US" altLang="ja-JP" sz="20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𝑪𝑬𝑶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</a:rPr>
                        <m:t>+</m:t>
                      </m:r>
                      <m:r>
                        <a:rPr lang="en-US" altLang="ja-JP" sz="2000" b="1" i="1" smtClean="0">
                          <a:latin typeface="Cambria Math"/>
                        </a:rPr>
                        <m:t>𝟐</m:t>
                      </m:r>
                      <m:r>
                        <a:rPr lang="en-US" altLang="ja-JP" sz="2000" b="1" i="1">
                          <a:latin typeface="Cambria Math"/>
                        </a:rPr>
                        <m:t>𝒏</m:t>
                      </m:r>
                      <m:r>
                        <a:rPr lang="en-US" altLang="ja-JP" sz="2000" b="1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𝒓𝒆𝒑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62" name="正方形/長方形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385" y="5066638"/>
                <a:ext cx="3080010" cy="427618"/>
              </a:xfrm>
              <a:prstGeom prst="rect">
                <a:avLst/>
              </a:prstGeom>
              <a:blipFill rotWithShape="1">
                <a:blip r:embed="rId4"/>
                <a:stretch>
                  <a:fillRect l="-594" b="-8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直線矢印コネクタ 62"/>
          <p:cNvCxnSpPr>
            <a:stCxn id="62" idx="0"/>
          </p:cNvCxnSpPr>
          <p:nvPr/>
        </p:nvCxnSpPr>
        <p:spPr bwMode="auto">
          <a:xfrm flipH="1" flipV="1">
            <a:off x="7027742" y="4590550"/>
            <a:ext cx="440648" cy="4760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正方形/長方形 68"/>
              <p:cNvSpPr/>
              <p:nvPr/>
            </p:nvSpPr>
            <p:spPr>
              <a:xfrm>
                <a:off x="3064433" y="5891082"/>
                <a:ext cx="3152145" cy="427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000" b="1" dirty="0" smtClean="0"/>
                  <a:t>2</a:t>
                </a:r>
                <a14:m>
                  <m:oMath xmlns:m="http://schemas.openxmlformats.org/officeDocument/2006/math">
                    <m:r>
                      <a:rPr lang="en-US" altLang="ja-JP" sz="20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altLang="ja-JP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000" b="1" i="1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ja-JP" sz="20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ja-JP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1" smtClean="0">
                            <a:latin typeface="Cambria Math"/>
                          </a:rPr>
                          <m:t>𝟐</m:t>
                        </m:r>
                        <m:r>
                          <a:rPr lang="en-US" altLang="ja-JP" sz="2000" b="1" i="1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altLang="ja-JP" sz="2000" b="1" i="1">
                            <a:latin typeface="Cambria Math"/>
                          </a:rPr>
                          <m:t>𝑪𝑬𝑶</m:t>
                        </m:r>
                      </m:sub>
                    </m:sSub>
                    <m:r>
                      <a:rPr lang="en-US" altLang="ja-JP" sz="2000" b="1" i="1">
                        <a:latin typeface="Cambria Math"/>
                      </a:rPr>
                      <m:t>+</m:t>
                    </m:r>
                    <m:r>
                      <a:rPr lang="en-US" altLang="ja-JP" sz="2000" b="1" i="1" smtClean="0">
                        <a:latin typeface="Cambria Math"/>
                      </a:rPr>
                      <m:t>𝟐</m:t>
                    </m:r>
                    <m:r>
                      <a:rPr lang="en-US" altLang="ja-JP" sz="2000" b="1" i="1">
                        <a:latin typeface="Cambria Math"/>
                      </a:rPr>
                      <m:t>𝒏</m:t>
                    </m:r>
                    <m:r>
                      <a:rPr lang="en-US" altLang="ja-JP" sz="2000" b="1" i="1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altLang="ja-JP" sz="20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sz="2000" b="1" i="1">
                            <a:latin typeface="Cambria Math"/>
                            <a:ea typeface="Cambria Math"/>
                          </a:rPr>
                          <m:t>𝒇</m:t>
                        </m:r>
                      </m:e>
                      <m:sub>
                        <m:r>
                          <a:rPr lang="en-US" altLang="ja-JP" sz="2000" b="1" i="1">
                            <a:latin typeface="Cambria Math"/>
                            <a:ea typeface="Cambria Math"/>
                          </a:rPr>
                          <m:t>𝒓𝒆𝒑</m:t>
                        </m:r>
                      </m:sub>
                    </m:sSub>
                  </m:oMath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69" name="正方形/長方形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433" y="5891082"/>
                <a:ext cx="3152145" cy="427618"/>
              </a:xfrm>
              <a:prstGeom prst="rect">
                <a:avLst/>
              </a:prstGeom>
              <a:blipFill rotWithShape="1">
                <a:blip r:embed="rId5"/>
                <a:stretch>
                  <a:fillRect l="-2128" t="-7042" b="-169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グループ化 72"/>
          <p:cNvGrpSpPr/>
          <p:nvPr/>
        </p:nvGrpSpPr>
        <p:grpSpPr>
          <a:xfrm>
            <a:off x="1812621" y="3891343"/>
            <a:ext cx="943901" cy="627699"/>
            <a:chOff x="1977723" y="3416202"/>
            <a:chExt cx="943901" cy="627699"/>
          </a:xfrm>
        </p:grpSpPr>
        <p:sp>
          <p:nvSpPr>
            <p:cNvPr id="70" name="Line 11"/>
            <p:cNvSpPr>
              <a:spLocks noChangeShapeType="1"/>
            </p:cNvSpPr>
            <p:nvPr/>
          </p:nvSpPr>
          <p:spPr bwMode="auto">
            <a:xfrm>
              <a:off x="1977723" y="3777384"/>
              <a:ext cx="0" cy="266517"/>
            </a:xfrm>
            <a:prstGeom prst="line">
              <a:avLst/>
            </a:prstGeom>
            <a:noFill/>
            <a:ln w="63500">
              <a:solidFill>
                <a:srgbClr val="C536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" name="Line 12"/>
            <p:cNvSpPr>
              <a:spLocks noChangeShapeType="1"/>
            </p:cNvSpPr>
            <p:nvPr/>
          </p:nvSpPr>
          <p:spPr bwMode="auto">
            <a:xfrm>
              <a:off x="2449673" y="3660874"/>
              <a:ext cx="0" cy="383027"/>
            </a:xfrm>
            <a:prstGeom prst="line">
              <a:avLst/>
            </a:prstGeom>
            <a:noFill/>
            <a:ln w="63500">
              <a:solidFill>
                <a:srgbClr val="F426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" name="Line 13"/>
            <p:cNvSpPr>
              <a:spLocks noChangeShapeType="1"/>
            </p:cNvSpPr>
            <p:nvPr/>
          </p:nvSpPr>
          <p:spPr bwMode="auto">
            <a:xfrm>
              <a:off x="2921624" y="3416202"/>
              <a:ext cx="0" cy="627699"/>
            </a:xfrm>
            <a:prstGeom prst="line">
              <a:avLst/>
            </a:prstGeom>
            <a:noFill/>
            <a:ln w="63500">
              <a:solidFill>
                <a:srgbClr val="F426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正方形/長方形 77"/>
              <p:cNvSpPr/>
              <p:nvPr/>
            </p:nvSpPr>
            <p:spPr>
              <a:xfrm>
                <a:off x="1272568" y="6217100"/>
                <a:ext cx="659045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800" b="1" dirty="0" smtClean="0">
                    <a:solidFill>
                      <a:srgbClr val="FF0000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ja-JP" sz="2800" b="1" i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𝑪𝑬𝑶</m:t>
                        </m:r>
                      </m:sub>
                    </m:sSub>
                  </m:oMath>
                </a14:m>
                <a:r>
                  <a:rPr lang="ja-JP" altLang="en-US" sz="2800" b="1" dirty="0" smtClean="0">
                    <a:solidFill>
                      <a:srgbClr val="FF0000"/>
                    </a:solidFill>
                  </a:rPr>
                  <a:t>　が観測できる！</a:t>
                </a:r>
                <a:endParaRPr lang="ja-JP" alt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正方形/長方形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568" y="6217100"/>
                <a:ext cx="6590459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1943" t="-15116" r="-1110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/>
          <p:cNvSpPr/>
          <p:nvPr/>
        </p:nvSpPr>
        <p:spPr>
          <a:xfrm>
            <a:off x="-6051" y="1336576"/>
            <a:ext cx="55251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2005</a:t>
            </a:r>
            <a:r>
              <a:rPr kumimoji="0" lang="ja-JP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年　ノーベル物理学賞</a:t>
            </a:r>
            <a:r>
              <a:rPr kumimoji="0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(</a:t>
            </a:r>
            <a:r>
              <a:rPr kumimoji="0" lang="en-US" altLang="ja-JP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T.W. </a:t>
            </a:r>
            <a:r>
              <a:rPr kumimoji="0" lang="en-US" altLang="ja-JP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Hänsch</a:t>
            </a:r>
            <a:r>
              <a:rPr kumimoji="0" lang="en-US" altLang="ja-JP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, J.L. Hall</a:t>
            </a:r>
            <a:r>
              <a:rPr kumimoji="0" lang="en-US" altLang="ja-JP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光コムによる光周波数計測技術の確立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Th.Udem</a:t>
            </a:r>
            <a:r>
              <a:rPr kumimoji="0" lang="en-US" altLang="ja-JP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at el., Nature,Vol.416 pp.233,2002</a:t>
            </a:r>
            <a:endParaRPr kumimoji="0" lang="ja-JP" altLang="en-US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22816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7 L 0.2592 0.19907 " pathEditMode="relative" ptsTypes="AA">
                                      <p:cBhvr>
                                        <p:cTn id="6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2 0.19907 L 0.53524 0.00046 " pathEditMode="relative" ptsTypes="AA">
                                      <p:cBhvr>
                                        <p:cTn id="14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3162" y="526652"/>
            <a:ext cx="7772400" cy="1143000"/>
          </a:xfrm>
        </p:spPr>
        <p:txBody>
          <a:bodyPr/>
          <a:lstStyle/>
          <a:p>
            <a:r>
              <a:rPr lang="ja-JP" altLang="en-US" b="1" i="1" dirty="0" smtClean="0"/>
              <a:t>コンティニューム光発生方法</a:t>
            </a:r>
            <a:endParaRPr kumimoji="1" lang="ja-JP" altLang="en-US" b="1" i="1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173" y="6106809"/>
            <a:ext cx="9119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 smtClean="0">
                <a:solidFill>
                  <a:srgbClr val="FF0000"/>
                </a:solidFill>
              </a:rPr>
              <a:t>高効率</a:t>
            </a:r>
            <a:r>
              <a:rPr lang="ja-JP" altLang="en-US" sz="2800" b="1" dirty="0">
                <a:solidFill>
                  <a:srgbClr val="FF0000"/>
                </a:solidFill>
              </a:rPr>
              <a:t>に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１オクターブ以上のスペクトルを発生！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4205939" y="3158532"/>
                <a:ext cx="4548890" cy="866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b="1" dirty="0" smtClean="0"/>
                  <a:t>●光の閉じ込め効果“大”</a:t>
                </a:r>
                <a:endParaRPr lang="en-US" altLang="ja-JP" sz="2400" b="1" dirty="0" smtClean="0"/>
              </a:p>
              <a:p>
                <a:r>
                  <a:rPr lang="ja-JP" altLang="en-US" sz="2400" b="1" dirty="0" smtClean="0"/>
                  <a:t>●実行コア断面積</a:t>
                </a:r>
                <a:r>
                  <a:rPr lang="en-US" altLang="ja-JP" sz="2400" b="1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b="1" i="1" smtClean="0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altLang="ja-JP" sz="2400" b="1" i="1" smtClean="0">
                            <a:latin typeface="Cambria Math"/>
                          </a:rPr>
                          <m:t>𝒆𝒇𝒇</m:t>
                        </m:r>
                      </m:sub>
                    </m:sSub>
                  </m:oMath>
                </a14:m>
                <a:r>
                  <a:rPr lang="en-US" altLang="ja-JP" sz="2400" b="1" dirty="0" smtClean="0"/>
                  <a:t>) </a:t>
                </a:r>
                <a:r>
                  <a:rPr lang="ja-JP" altLang="en-US" sz="2400" b="1" dirty="0" smtClean="0"/>
                  <a:t>“小”</a:t>
                </a:r>
                <a:endParaRPr lang="en-US" altLang="ja-JP" sz="2400" b="1" dirty="0" smtClean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939" y="3158532"/>
                <a:ext cx="4548890" cy="866006"/>
              </a:xfrm>
              <a:prstGeom prst="rect">
                <a:avLst/>
              </a:prstGeom>
              <a:blipFill rotWithShape="1">
                <a:blip r:embed="rId2"/>
                <a:stretch>
                  <a:fillRect l="-2145" t="-7746" r="-1475" b="-119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下矢印 24"/>
          <p:cNvSpPr/>
          <p:nvPr/>
        </p:nvSpPr>
        <p:spPr bwMode="auto">
          <a:xfrm>
            <a:off x="6228356" y="2685181"/>
            <a:ext cx="504056" cy="360040"/>
          </a:xfrm>
          <a:prstGeom prst="downArrow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0" y="1512163"/>
            <a:ext cx="3797835" cy="4308795"/>
            <a:chOff x="325623" y="1512163"/>
            <a:chExt cx="3797835" cy="4308795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755576" y="1512163"/>
              <a:ext cx="2937931" cy="3960000"/>
              <a:chOff x="395544" y="1384087"/>
              <a:chExt cx="2937931" cy="396000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011" t="31306" r="43891" b="29018"/>
              <a:stretch/>
            </p:blipFill>
            <p:spPr bwMode="auto">
              <a:xfrm>
                <a:off x="395544" y="1384087"/>
                <a:ext cx="2937931" cy="198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109" t="36971" r="22945" b="22317"/>
              <a:stretch/>
            </p:blipFill>
            <p:spPr bwMode="auto">
              <a:xfrm>
                <a:off x="872063" y="3364087"/>
                <a:ext cx="1984892" cy="198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テキスト ボックス 3"/>
            <p:cNvSpPr txBox="1"/>
            <p:nvPr/>
          </p:nvSpPr>
          <p:spPr>
            <a:xfrm>
              <a:off x="325623" y="5420848"/>
              <a:ext cx="37978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b="1" i="1" dirty="0" smtClean="0"/>
                <a:t>高非線形光ファイバの微細構造</a:t>
              </a:r>
              <a:endParaRPr kumimoji="1" lang="ja-JP" altLang="en-US" sz="2000" b="1" i="1" dirty="0"/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4566270" y="4024538"/>
            <a:ext cx="3828227" cy="1580465"/>
            <a:chOff x="4566270" y="4024538"/>
            <a:chExt cx="3828227" cy="15804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テキスト ボックス 27"/>
                <p:cNvSpPr txBox="1"/>
                <p:nvPr/>
              </p:nvSpPr>
              <p:spPr>
                <a:xfrm>
                  <a:off x="4566270" y="4958672"/>
                  <a:ext cx="382822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ja-JP" altLang="en-US" b="1" i="1">
                          <a:latin typeface="Cambria Math"/>
                        </a:rPr>
                        <m:t>𝜸</m:t>
                      </m:r>
                    </m:oMath>
                  </a14:m>
                  <a:r>
                    <a:rPr kumimoji="1" lang="ja-JP" altLang="en-US" b="1" i="1" dirty="0" smtClean="0">
                      <a:latin typeface="Cambria Math"/>
                    </a:rPr>
                    <a:t>：光ファイバの非線形定数</a:t>
                  </a:r>
                  <a:endParaRPr kumimoji="1" lang="en-US" altLang="ja-JP" b="1" i="1" dirty="0" smtClean="0">
                    <a:latin typeface="Cambria Math"/>
                  </a:endParaRPr>
                </a:p>
                <a:p>
                  <a14:m>
                    <m:oMath xmlns:m="http://schemas.openxmlformats.org/officeDocument/2006/math">
                      <m:r>
                        <a:rPr kumimoji="1" lang="ja-JP" altLang="en-US" b="1" i="1" smtClean="0">
                          <a:latin typeface="Cambria Math"/>
                        </a:rPr>
                        <m:t>𝝀</m:t>
                      </m:r>
                    </m:oMath>
                  </a14:m>
                  <a:r>
                    <a:rPr lang="ja-JP" altLang="en-US" b="1" i="1" dirty="0" smtClean="0"/>
                    <a:t>：波長</a:t>
                  </a:r>
                  <a:r>
                    <a:rPr lang="ja-JP" altLang="en-US" b="1" i="1" dirty="0"/>
                    <a:t>，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latin typeface="Cambria Math"/>
                              <a:ea typeface="Cambria Math"/>
                            </a:rPr>
                            <m:t>𝒏</m:t>
                          </m:r>
                        </m:e>
                        <m:sub>
                          <m:r>
                            <a:rPr lang="en-US" altLang="ja-JP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kumimoji="1" lang="ja-JP" altLang="en-US" b="1" i="1" dirty="0" smtClean="0"/>
                    <a:t>：コアの非線形屈折率</a:t>
                  </a:r>
                  <a:endParaRPr kumimoji="1" lang="ja-JP" altLang="en-US" b="1" i="1" dirty="0"/>
                </a:p>
              </p:txBody>
            </p:sp>
          </mc:Choice>
          <mc:Fallback xmlns="">
            <p:sp>
              <p:nvSpPr>
                <p:cNvPr id="28" name="テキスト ボックス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6270" y="4958672"/>
                  <a:ext cx="3828227" cy="6463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6604" r="-478" b="-1226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グループ化 7"/>
            <p:cNvGrpSpPr/>
            <p:nvPr/>
          </p:nvGrpSpPr>
          <p:grpSpPr>
            <a:xfrm>
              <a:off x="4661616" y="4024538"/>
              <a:ext cx="2834109" cy="934134"/>
              <a:chOff x="4661616" y="3995876"/>
              <a:chExt cx="2834109" cy="934134"/>
            </a:xfrm>
          </p:grpSpPr>
          <p:sp>
            <p:nvSpPr>
              <p:cNvPr id="26" name="円/楕円 25"/>
              <p:cNvSpPr/>
              <p:nvPr/>
            </p:nvSpPr>
            <p:spPr bwMode="auto">
              <a:xfrm>
                <a:off x="5465041" y="4259913"/>
                <a:ext cx="444500" cy="444500"/>
              </a:xfrm>
              <a:prstGeom prst="ellipse">
                <a:avLst/>
              </a:prstGeom>
              <a:noFill/>
              <a:ln w="635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ゴシック" charset="-128"/>
                  <a:cs typeface="ＭＳ ゴシック" charset="-128"/>
                </a:endParaRPr>
              </a:p>
            </p:txBody>
          </p:sp>
          <p:sp>
            <p:nvSpPr>
              <p:cNvPr id="27" name="テキスト ボックス 26"/>
              <p:cNvSpPr txBox="1"/>
              <p:nvPr/>
            </p:nvSpPr>
            <p:spPr>
              <a:xfrm>
                <a:off x="4661616" y="3995876"/>
                <a:ext cx="8034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400" b="1" i="1" dirty="0">
                    <a:solidFill>
                      <a:srgbClr val="FF0000"/>
                    </a:solidFill>
                  </a:rPr>
                  <a:t>増加</a:t>
                </a:r>
                <a:endParaRPr kumimoji="1" lang="ja-JP" altLang="en-US" sz="2400" b="1" i="1" dirty="0">
                  <a:solidFill>
                    <a:srgbClr val="FF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テキスト ボックス 4"/>
                  <p:cNvSpPr txBox="1"/>
                  <p:nvPr/>
                </p:nvSpPr>
                <p:spPr>
                  <a:xfrm>
                    <a:off x="5465041" y="4034316"/>
                    <a:ext cx="2030684" cy="89569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ja-JP" altLang="en-US" sz="2400" b="1" i="1">
                              <a:latin typeface="Cambria Math"/>
                            </a:rPr>
                            <m:t>𝜸</m:t>
                          </m:r>
                          <m:r>
                            <a:rPr lang="en-US" altLang="ja-JP" sz="2400" b="1" i="1">
                              <a:latin typeface="Cambria Math"/>
                            </a:rPr>
                            <m:t> </m:t>
                          </m:r>
                          <m:r>
                            <a:rPr lang="en-US" altLang="ja-JP" sz="2400" b="1" i="1"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ja-JP" sz="2400" b="1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400" b="1" i="1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ja-JP" altLang="en-US" sz="24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ja-JP" altLang="en-US" sz="2400" b="1" i="1">
                                  <a:latin typeface="Cambria Math"/>
                                  <a:ea typeface="Cambria Math"/>
                                </a:rPr>
                                <m:t>𝝀</m:t>
                              </m:r>
                            </m:den>
                          </m:f>
                          <m:r>
                            <a:rPr lang="en-US" altLang="ja-JP" sz="2400" b="1" i="1">
                              <a:latin typeface="Cambria Math"/>
                              <a:ea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US" altLang="ja-JP" sz="2400" b="1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sz="2400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1" i="1">
                                      <a:latin typeface="Cambria Math"/>
                                      <a:ea typeface="Cambria Math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en-US" altLang="ja-JP" sz="2400" b="1" i="1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ja-JP" sz="2400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1" i="1">
                                      <a:latin typeface="Cambria Math"/>
                                      <a:ea typeface="Cambria Math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altLang="ja-JP" sz="2400" b="1" i="1">
                                      <a:latin typeface="Cambria Math"/>
                                      <a:ea typeface="Cambria Math"/>
                                    </a:rPr>
                                    <m:t>𝒆𝒇𝒇</m:t>
                                  </m:r>
                                </m:sub>
                              </m:sSub>
                            </m:den>
                          </m:f>
                        </m:oMath>
                      </m:oMathPara>
                    </a14:m>
                    <a:endParaRPr lang="en-US" altLang="ja-JP" sz="2400" b="1" dirty="0"/>
                  </a:p>
                </p:txBody>
              </p:sp>
            </mc:Choice>
            <mc:Fallback xmlns="">
              <p:sp>
                <p:nvSpPr>
                  <p:cNvPr id="5" name="テキスト ボックス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65041" y="4034316"/>
                    <a:ext cx="2030684" cy="895694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7" name="グループ化 6"/>
          <p:cNvGrpSpPr/>
          <p:nvPr/>
        </p:nvGrpSpPr>
        <p:grpSpPr>
          <a:xfrm>
            <a:off x="4968060" y="1512163"/>
            <a:ext cx="3024647" cy="959619"/>
            <a:chOff x="4938563" y="1654329"/>
            <a:chExt cx="3024647" cy="959619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5161111" y="1718641"/>
              <a:ext cx="257955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2400" b="1" dirty="0"/>
                <a:t>屈折率</a:t>
              </a:r>
              <a:endParaRPr lang="en-US" altLang="ja-JP" sz="2400" b="1" dirty="0" smtClean="0"/>
            </a:p>
            <a:p>
              <a:pPr algn="ctr"/>
              <a:r>
                <a:rPr lang="ja-JP" altLang="en-US" sz="2400" b="1" dirty="0"/>
                <a:t>コア</a:t>
              </a:r>
              <a:r>
                <a:rPr kumimoji="1" lang="en-US" altLang="ja-JP" sz="2400" b="1" dirty="0" smtClean="0"/>
                <a:t>&gt;&gt;&gt;</a:t>
              </a:r>
              <a:r>
                <a:rPr kumimoji="1" lang="ja-JP" altLang="en-US" sz="2400" b="1" dirty="0" smtClean="0"/>
                <a:t>クラッド</a:t>
              </a:r>
              <a:endParaRPr kumimoji="1" lang="ja-JP" altLang="en-US" sz="2400" b="1" dirty="0"/>
            </a:p>
          </p:txBody>
        </p:sp>
        <p:sp>
          <p:nvSpPr>
            <p:cNvPr id="6" name="正方形/長方形 5"/>
            <p:cNvSpPr/>
            <p:nvPr/>
          </p:nvSpPr>
          <p:spPr bwMode="auto">
            <a:xfrm>
              <a:off x="4938563" y="1654329"/>
              <a:ext cx="3024647" cy="959619"/>
            </a:xfrm>
            <a:prstGeom prst="rect">
              <a:avLst/>
            </a:prstGeom>
            <a:no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4205939" y="5605003"/>
            <a:ext cx="3278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/>
              <a:t>●ゼロ分散波長を持つ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2243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85800"/>
            <a:ext cx="9144000" cy="1143000"/>
          </a:xfrm>
        </p:spPr>
        <p:txBody>
          <a:bodyPr/>
          <a:lstStyle/>
          <a:p>
            <a:r>
              <a:rPr kumimoji="1" lang="ja-JP" altLang="en-US" b="1" i="1" dirty="0" smtClean="0"/>
              <a:t>コンティニューム光スペクトル</a:t>
            </a:r>
            <a:endParaRPr kumimoji="1" lang="ja-JP" altLang="en-US" b="1" i="1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827584" y="1469838"/>
            <a:ext cx="7403808" cy="4824536"/>
            <a:chOff x="827584" y="1844824"/>
            <a:chExt cx="7403808" cy="482453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36" t="25807" r="26435" b="21774"/>
            <a:stretch/>
          </p:blipFill>
          <p:spPr bwMode="auto">
            <a:xfrm>
              <a:off x="827584" y="1844824"/>
              <a:ext cx="7403808" cy="4824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直線コネクタ 4"/>
            <p:cNvCxnSpPr/>
            <p:nvPr/>
          </p:nvCxnSpPr>
          <p:spPr bwMode="auto">
            <a:xfrm>
              <a:off x="1884389" y="1844824"/>
              <a:ext cx="0" cy="216024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6118631" y="4874273"/>
                  <a:ext cx="67082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kumimoji="1" lang="en-US" altLang="ja-JP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800" b="1" i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テキスト ボックス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8631" y="4874273"/>
                  <a:ext cx="670825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テキスト ボックス 9"/>
                <p:cNvSpPr txBox="1"/>
                <p:nvPr/>
              </p:nvSpPr>
              <p:spPr>
                <a:xfrm>
                  <a:off x="1499740" y="3974548"/>
                  <a:ext cx="82791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kumimoji="1" lang="en-US" altLang="ja-JP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kumimoji="1" lang="en-US" altLang="ja-JP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800" b="1" i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テキスト ボックス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9740" y="3974548"/>
                  <a:ext cx="827919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直線コネクタ 13"/>
            <p:cNvCxnSpPr/>
            <p:nvPr/>
          </p:nvCxnSpPr>
          <p:spPr bwMode="auto">
            <a:xfrm>
              <a:off x="6454044" y="2708920"/>
              <a:ext cx="0" cy="216024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1719840" y="6230902"/>
                <a:ext cx="56192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1" i="1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altLang="ja-JP" sz="2800" b="1" i="1">
                            <a:latin typeface="Cambria Math"/>
                          </a:rPr>
                          <m:t>𝑪𝑬𝑶</m:t>
                        </m:r>
                      </m:sub>
                    </m:sSub>
                  </m:oMath>
                </a14:m>
                <a:r>
                  <a:rPr lang="ja-JP" altLang="en-US" sz="2800" b="1" dirty="0" smtClean="0"/>
                  <a:t>検出に用いることができる！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840" y="6230902"/>
                <a:ext cx="5619295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5116" r="-1302" b="-279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6775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476672"/>
                <a:ext cx="9144000" cy="1143000"/>
              </a:xfrm>
            </p:spPr>
            <p:txBody>
              <a:bodyPr/>
              <a:lstStyle/>
              <a:p>
                <a:r>
                  <a:rPr lang="en-US" altLang="ja-JP" b="1" i="1" dirty="0" smtClean="0"/>
                  <a:t>f-2f</a:t>
                </a:r>
                <a:r>
                  <a:rPr lang="ja-JP" altLang="en-US" b="1" i="1" dirty="0" smtClean="0"/>
                  <a:t>干渉計による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altLang="ja-JP" b="1" i="1" smtClean="0">
                            <a:latin typeface="Cambria Math"/>
                          </a:rPr>
                          <m:t>𝑪𝑬𝑶</m:t>
                        </m:r>
                      </m:sub>
                    </m:sSub>
                  </m:oMath>
                </a14:m>
                <a:r>
                  <a:rPr kumimoji="1" lang="ja-JP" altLang="en-US" b="1" i="1" dirty="0" smtClean="0"/>
                  <a:t>検出装置</a:t>
                </a:r>
                <a:endParaRPr kumimoji="1" lang="ja-JP" altLang="en-US" b="1" i="1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476672"/>
                <a:ext cx="9144000" cy="1143000"/>
              </a:xfrm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53" name="グループ化 2052"/>
          <p:cNvGrpSpPr/>
          <p:nvPr/>
        </p:nvGrpSpPr>
        <p:grpSpPr>
          <a:xfrm>
            <a:off x="897720" y="1522749"/>
            <a:ext cx="7481340" cy="2782736"/>
            <a:chOff x="1115615" y="1465234"/>
            <a:chExt cx="7021884" cy="261183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346" y="1465234"/>
              <a:ext cx="6436153" cy="2611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48" name="テキスト ボックス 2047"/>
            <p:cNvSpPr txBox="1"/>
            <p:nvPr/>
          </p:nvSpPr>
          <p:spPr>
            <a:xfrm>
              <a:off x="1115615" y="1648306"/>
              <a:ext cx="34018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i="1" dirty="0" smtClean="0"/>
                <a:t>繰り返し周波数：</a:t>
              </a:r>
              <a:r>
                <a:rPr kumimoji="1" lang="en-US" altLang="ja-JP" b="1" i="1" dirty="0" smtClean="0"/>
                <a:t>100MHz</a:t>
              </a:r>
            </a:p>
            <a:p>
              <a:r>
                <a:rPr kumimoji="1" lang="ja-JP" altLang="en-US" b="1" i="1" dirty="0" smtClean="0"/>
                <a:t>レーザ波長</a:t>
              </a:r>
              <a:r>
                <a:rPr lang="ja-JP" altLang="en-US" b="1" i="1" dirty="0" smtClean="0"/>
                <a:t>：</a:t>
              </a:r>
              <a:r>
                <a:rPr lang="en-US" altLang="ja-JP" b="1" i="1" dirty="0" smtClean="0"/>
                <a:t>950nm</a:t>
              </a:r>
              <a:r>
                <a:rPr lang="ja-JP" altLang="en-US" b="1" i="1" dirty="0" smtClean="0"/>
                <a:t>～</a:t>
              </a:r>
              <a:r>
                <a:rPr lang="en-US" altLang="ja-JP" b="1" i="1" dirty="0" smtClean="0"/>
                <a:t>2500nm</a:t>
              </a:r>
              <a:endParaRPr kumimoji="1" lang="ja-JP" altLang="en-US" b="1" i="1" dirty="0"/>
            </a:p>
          </p:txBody>
        </p:sp>
      </p:grpSp>
      <p:grpSp>
        <p:nvGrpSpPr>
          <p:cNvPr id="2057" name="グループ化 2056"/>
          <p:cNvGrpSpPr/>
          <p:nvPr/>
        </p:nvGrpSpPr>
        <p:grpSpPr>
          <a:xfrm>
            <a:off x="351819" y="4327380"/>
            <a:ext cx="8651391" cy="2554771"/>
            <a:chOff x="-26392" y="4356860"/>
            <a:chExt cx="8651391" cy="2554771"/>
          </a:xfrm>
        </p:grpSpPr>
        <p:sp>
          <p:nvSpPr>
            <p:cNvPr id="3" name="正方形/長方形 2"/>
            <p:cNvSpPr/>
            <p:nvPr/>
          </p:nvSpPr>
          <p:spPr bwMode="auto">
            <a:xfrm>
              <a:off x="5718510" y="4439840"/>
              <a:ext cx="360040" cy="1944216"/>
            </a:xfrm>
            <a:prstGeom prst="rect">
              <a:avLst/>
            </a:prstGeom>
            <a:no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11" name="正方形/長方形 10"/>
            <p:cNvSpPr/>
            <p:nvPr/>
          </p:nvSpPr>
          <p:spPr bwMode="auto">
            <a:xfrm>
              <a:off x="2527456" y="4440460"/>
              <a:ext cx="1296144" cy="1944216"/>
            </a:xfrm>
            <a:prstGeom prst="rect">
              <a:avLst/>
            </a:prstGeom>
            <a:no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cxnSp>
          <p:nvCxnSpPr>
            <p:cNvPr id="10" name="直線コネクタ 9"/>
            <p:cNvCxnSpPr/>
            <p:nvPr/>
          </p:nvCxnSpPr>
          <p:spPr bwMode="auto">
            <a:xfrm flipV="1">
              <a:off x="1306024" y="4799880"/>
              <a:ext cx="6140678" cy="1"/>
            </a:xfrm>
            <a:prstGeom prst="line">
              <a:avLst/>
            </a:prstGeom>
            <a:noFill/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直線コネクタ 18"/>
            <p:cNvCxnSpPr/>
            <p:nvPr/>
          </p:nvCxnSpPr>
          <p:spPr bwMode="auto">
            <a:xfrm>
              <a:off x="1306024" y="5427240"/>
              <a:ext cx="1872208" cy="0"/>
            </a:xfrm>
            <a:prstGeom prst="lin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直線コネクタ 19"/>
            <p:cNvCxnSpPr/>
            <p:nvPr/>
          </p:nvCxnSpPr>
          <p:spPr bwMode="auto">
            <a:xfrm>
              <a:off x="1306024" y="6096024"/>
              <a:ext cx="4592506" cy="0"/>
            </a:xfrm>
            <a:prstGeom prst="line">
              <a:avLst/>
            </a:prstGeom>
            <a:no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直線コネクタ 22"/>
            <p:cNvCxnSpPr/>
            <p:nvPr/>
          </p:nvCxnSpPr>
          <p:spPr bwMode="auto">
            <a:xfrm flipV="1">
              <a:off x="3178232" y="5427239"/>
              <a:ext cx="4268470" cy="1"/>
            </a:xfrm>
            <a:prstGeom prst="line">
              <a:avLst/>
            </a:prstGeom>
            <a:noFill/>
            <a:ln w="6350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テキスト ボックス 16"/>
            <p:cNvSpPr txBox="1"/>
            <p:nvPr/>
          </p:nvSpPr>
          <p:spPr>
            <a:xfrm>
              <a:off x="-26392" y="4569047"/>
              <a:ext cx="1332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/>
                <a:t>1050nm</a:t>
              </a:r>
              <a:endParaRPr kumimoji="1" lang="ja-JP" altLang="en-US" sz="2400" b="1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-26392" y="5196407"/>
              <a:ext cx="1332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/>
                <a:t>2100</a:t>
              </a:r>
              <a:r>
                <a:rPr kumimoji="1" lang="en-US" altLang="ja-JP" sz="2400" b="1" dirty="0" smtClean="0"/>
                <a:t>nm</a:t>
              </a:r>
              <a:endParaRPr kumimoji="1" lang="ja-JP" altLang="en-US" sz="2400" b="1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24665" y="5865191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err="1" smtClean="0"/>
                <a:t>etc</a:t>
              </a:r>
              <a:endParaRPr kumimoji="1" lang="ja-JP" altLang="en-US" sz="2400" b="1" dirty="0"/>
            </a:p>
          </p:txBody>
        </p:sp>
        <p:grpSp>
          <p:nvGrpSpPr>
            <p:cNvPr id="31" name="グループ化 30"/>
            <p:cNvGrpSpPr/>
            <p:nvPr/>
          </p:nvGrpSpPr>
          <p:grpSpPr>
            <a:xfrm>
              <a:off x="7400562" y="4356860"/>
              <a:ext cx="800219" cy="1484142"/>
              <a:chOff x="8596316" y="4089574"/>
              <a:chExt cx="800219" cy="1484142"/>
            </a:xfrm>
          </p:grpSpPr>
          <p:sp>
            <p:nvSpPr>
              <p:cNvPr id="28" name="円/楕円 27"/>
              <p:cNvSpPr/>
              <p:nvPr/>
            </p:nvSpPr>
            <p:spPr bwMode="auto">
              <a:xfrm>
                <a:off x="8628926" y="4089574"/>
                <a:ext cx="735452" cy="1484142"/>
              </a:xfrm>
              <a:prstGeom prst="ellipse">
                <a:avLst/>
              </a:prstGeom>
              <a:noFill/>
              <a:ln w="635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ゴシック" charset="-128"/>
                  <a:cs typeface="ＭＳ ゴシック" charset="-128"/>
                </a:endParaRPr>
              </a:p>
            </p:txBody>
          </p:sp>
          <p:sp>
            <p:nvSpPr>
              <p:cNvPr id="29" name="テキスト ボックス 28"/>
              <p:cNvSpPr txBox="1"/>
              <p:nvPr/>
            </p:nvSpPr>
            <p:spPr>
              <a:xfrm>
                <a:off x="8596316" y="4280533"/>
                <a:ext cx="800219" cy="1102225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ja-JP" altLang="en-US" sz="4000" b="1" dirty="0"/>
                  <a:t>干渉</a:t>
                </a:r>
                <a:endParaRPr kumimoji="1" lang="ja-JP" altLang="en-US" sz="4000" b="1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9" name="正方形/長方形 2048"/>
                <p:cNvSpPr/>
                <p:nvPr/>
              </p:nvSpPr>
              <p:spPr>
                <a:xfrm>
                  <a:off x="6976343" y="5865191"/>
                  <a:ext cx="164865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800" b="1" i="1">
                              <a:latin typeface="Cambria Math"/>
                            </a:rPr>
                            <m:t>𝑪𝑬𝑶</m:t>
                          </m:r>
                        </m:sub>
                      </m:sSub>
                    </m:oMath>
                  </a14:m>
                  <a:r>
                    <a:rPr lang="ja-JP" altLang="en-US" sz="2800" dirty="0" smtClean="0"/>
                    <a:t>信号</a:t>
                  </a:r>
                  <a:endParaRPr lang="ja-JP" altLang="en-US" sz="2800" dirty="0"/>
                </a:p>
              </p:txBody>
            </p:sp>
          </mc:Choice>
          <mc:Fallback xmlns="">
            <p:sp>
              <p:nvSpPr>
                <p:cNvPr id="2049" name="正方形/長方形 20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6343" y="5865191"/>
                  <a:ext cx="1648656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5116" r="-6642" b="-2790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55" name="テキスト ボックス 2054"/>
            <p:cNvSpPr txBox="1"/>
            <p:nvPr/>
          </p:nvSpPr>
          <p:spPr>
            <a:xfrm>
              <a:off x="2604698" y="6388411"/>
              <a:ext cx="11416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 smtClean="0"/>
                <a:t>PPLN</a:t>
              </a:r>
              <a:endParaRPr kumimoji="1" lang="ja-JP" altLang="en-US" sz="2800" b="1" dirty="0"/>
            </a:p>
          </p:txBody>
        </p:sp>
        <p:sp>
          <p:nvSpPr>
            <p:cNvPr id="2056" name="テキスト ボックス 2055"/>
            <p:cNvSpPr txBox="1"/>
            <p:nvPr/>
          </p:nvSpPr>
          <p:spPr>
            <a:xfrm>
              <a:off x="5447124" y="6388411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 smtClean="0"/>
                <a:t>BPF</a:t>
              </a:r>
              <a:endParaRPr kumimoji="1" lang="ja-JP" altLang="en-US" sz="2800" b="1" dirty="0"/>
            </a:p>
          </p:txBody>
        </p:sp>
      </p:grpSp>
      <p:sp>
        <p:nvSpPr>
          <p:cNvPr id="4" name="乗算記号 3"/>
          <p:cNvSpPr/>
          <p:nvPr/>
        </p:nvSpPr>
        <p:spPr bwMode="auto">
          <a:xfrm>
            <a:off x="6471515" y="5809913"/>
            <a:ext cx="513259" cy="513259"/>
          </a:xfrm>
          <a:prstGeom prst="mathMultiply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0384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398584"/>
            <a:ext cx="7772400" cy="1143000"/>
          </a:xfrm>
        </p:spPr>
        <p:txBody>
          <a:bodyPr/>
          <a:lstStyle/>
          <a:p>
            <a:r>
              <a:rPr kumimoji="1" lang="ja-JP" altLang="en-US" b="1" i="1" dirty="0" smtClean="0"/>
              <a:t>実験結果</a:t>
            </a:r>
            <a:endParaRPr kumimoji="1" lang="ja-JP" altLang="en-US" b="1" i="1" dirty="0"/>
          </a:p>
        </p:txBody>
      </p:sp>
      <p:pic>
        <p:nvPicPr>
          <p:cNvPr id="1027" name="Picture 3" descr="C:\Users\tera5\Desktop\CEO検出\BPFありなし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5902532" cy="54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1108473" y="2456721"/>
                <a:ext cx="9091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400" b="1" i="1">
                              <a:latin typeface="Cambria Math"/>
                            </a:rPr>
                            <m:t>𝑪𝑬𝑶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473" y="2456721"/>
                <a:ext cx="909159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671" b="-19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2951266" y="2456721"/>
                <a:ext cx="1844223" cy="494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latin typeface="Cambria Math"/>
                            </a:rPr>
                            <m:t>𝒓𝒆𝒑</m:t>
                          </m:r>
                        </m:sub>
                      </m:sSub>
                      <m:r>
                        <a:rPr kumimoji="1" lang="en-US" altLang="ja-JP" sz="2400" b="1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latin typeface="Cambria Math"/>
                            </a:rPr>
                            <m:t>𝑪𝑬𝑶</m:t>
                          </m:r>
                        </m:sub>
                      </m:sSub>
                    </m:oMath>
                  </m:oMathPara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266" y="2456721"/>
                <a:ext cx="1844223" cy="494751"/>
              </a:xfrm>
              <a:prstGeom prst="rect">
                <a:avLst/>
              </a:prstGeom>
              <a:blipFill rotWithShape="1"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4283968" y="1700808"/>
                <a:ext cx="838627" cy="494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latin typeface="Cambria Math"/>
                            </a:rPr>
                            <m:t>𝒓𝒆𝒑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1700808"/>
                <a:ext cx="838627" cy="494751"/>
              </a:xfrm>
              <a:prstGeom prst="rect">
                <a:avLst/>
              </a:prstGeom>
              <a:blipFill rotWithShape="1">
                <a:blip r:embed="rId5"/>
                <a:stretch>
                  <a:fillRect l="-730" b="-1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5893409" y="2130190"/>
                <a:ext cx="312451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400" b="1" dirty="0" smtClean="0">
                    <a:solidFill>
                      <a:srgbClr val="FF0000"/>
                    </a:solidFill>
                  </a:rPr>
                  <a:t>30dB</a:t>
                </a:r>
                <a:r>
                  <a:rPr kumimoji="1" lang="ja-JP" altLang="en-US" sz="2400" b="1" dirty="0" smtClean="0">
                    <a:solidFill>
                      <a:srgbClr val="FF0000"/>
                    </a:solidFill>
                  </a:rPr>
                  <a:t>以上の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kumimoji="1" lang="en-US" altLang="ja-JP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𝑪𝑬𝑶</m:t>
                        </m:r>
                      </m:sub>
                    </m:sSub>
                  </m:oMath>
                </a14:m>
                <a:r>
                  <a:rPr kumimoji="1" lang="ja-JP" altLang="en-US" sz="2400" b="1" dirty="0" smtClean="0">
                    <a:solidFill>
                      <a:srgbClr val="FF0000"/>
                    </a:solidFill>
                  </a:rPr>
                  <a:t>信号</a:t>
                </a:r>
                <a:endParaRPr kumimoji="1" lang="en-US" altLang="ja-JP" sz="2400" b="1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ja-JP" altLang="en-US" sz="2400" b="1" dirty="0" smtClean="0">
                    <a:solidFill>
                      <a:srgbClr val="FF0000"/>
                    </a:solidFill>
                  </a:rPr>
                  <a:t>ミラー信号も確認</a:t>
                </a:r>
                <a:endParaRPr kumimoji="1" lang="ja-JP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3409" y="2130190"/>
                <a:ext cx="3124510" cy="830997"/>
              </a:xfrm>
              <a:prstGeom prst="rect">
                <a:avLst/>
              </a:prstGeom>
              <a:blipFill rotWithShape="1">
                <a:blip r:embed="rId6"/>
                <a:stretch>
                  <a:fillRect l="-3125" t="-8029" r="-2734" b="-131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グループ化 21"/>
          <p:cNvGrpSpPr/>
          <p:nvPr/>
        </p:nvGrpSpPr>
        <p:grpSpPr>
          <a:xfrm>
            <a:off x="5918763" y="3818657"/>
            <a:ext cx="3275256" cy="2149639"/>
            <a:chOff x="5944116" y="3356992"/>
            <a:chExt cx="3275256" cy="2149639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5944116" y="3356992"/>
              <a:ext cx="32752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/>
                <a:t>BPF</a:t>
              </a:r>
              <a:r>
                <a:rPr kumimoji="1" lang="ja-JP" altLang="en-US" sz="2400" b="1" dirty="0" smtClean="0"/>
                <a:t>の有無で変化なし</a:t>
              </a:r>
              <a:endParaRPr kumimoji="1" lang="ja-JP" alt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テキスト ボックス 19"/>
                <p:cNvSpPr txBox="1"/>
                <p:nvPr/>
              </p:nvSpPr>
              <p:spPr>
                <a:xfrm>
                  <a:off x="6604848" y="5044966"/>
                  <a:ext cx="175233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latin typeface="Cambria Math"/>
                            </a:rPr>
                            <m:t>𝑪𝑬𝑶</m:t>
                          </m:r>
                        </m:sub>
                      </m:sSub>
                    </m:oMath>
                  </a14:m>
                  <a:r>
                    <a:rPr kumimoji="1" lang="ja-JP" altLang="en-US" sz="2400" b="1" dirty="0" smtClean="0"/>
                    <a:t>信号？</a:t>
                  </a:r>
                  <a:endParaRPr kumimoji="1" lang="ja-JP" altLang="en-US" sz="2400" b="1" dirty="0"/>
                </a:p>
              </p:txBody>
            </p:sp>
          </mc:Choice>
          <mc:Fallback xmlns="">
            <p:sp>
              <p:nvSpPr>
                <p:cNvPr id="20" name="テキスト ボックス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4848" y="5044966"/>
                  <a:ext cx="1752339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2778" t="-14474" r="-4514" b="-25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下矢印 20"/>
            <p:cNvSpPr/>
            <p:nvPr/>
          </p:nvSpPr>
          <p:spPr bwMode="auto">
            <a:xfrm>
              <a:off x="7084974" y="4076768"/>
              <a:ext cx="792088" cy="720384"/>
            </a:xfrm>
            <a:prstGeom prst="downArrow">
              <a:avLst/>
            </a:prstGeom>
            <a:no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8217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359122"/>
            <a:ext cx="7772400" cy="1143000"/>
          </a:xfrm>
        </p:spPr>
        <p:txBody>
          <a:bodyPr/>
          <a:lstStyle/>
          <a:p>
            <a:r>
              <a:rPr kumimoji="1" lang="ja-JP" altLang="en-US" b="1" i="1" dirty="0" smtClean="0"/>
              <a:t>実験結果</a:t>
            </a:r>
            <a:endParaRPr kumimoji="1" lang="ja-JP" altLang="en-US" b="1" i="1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61280" y="1340768"/>
            <a:ext cx="9025961" cy="4500000"/>
            <a:chOff x="0" y="1340768"/>
            <a:chExt cx="9025961" cy="4500000"/>
          </a:xfrm>
        </p:grpSpPr>
        <p:pic>
          <p:nvPicPr>
            <p:cNvPr id="2050" name="Picture 2" descr="C:\Users\tera5\Desktop\CEO@OBC変化\OBC変化2.T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40768"/>
              <a:ext cx="4399784" cy="45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tera5\Desktop\CEO@繰り返し\繰り返し周波数変化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9784" y="1340768"/>
              <a:ext cx="4626177" cy="45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611810" y="5840768"/>
                <a:ext cx="32987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000" b="1" i="1" smtClean="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kumimoji="1" lang="en-US" altLang="ja-JP" sz="2000" b="1" i="1" smtClean="0">
                            <a:latin typeface="Cambria Math"/>
                          </a:rPr>
                          <m:t>𝑪𝑬𝑶</m:t>
                        </m:r>
                      </m:sub>
                    </m:sSub>
                  </m:oMath>
                </a14:m>
                <a:r>
                  <a:rPr kumimoji="1" lang="ja-JP" altLang="en-US" sz="2000" b="1" dirty="0" smtClean="0"/>
                  <a:t>制御用プリズムを走査</a:t>
                </a:r>
                <a:endParaRPr kumimoji="1" lang="ja-JP" altLang="en-US" sz="2000" b="1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10" y="5840768"/>
                <a:ext cx="3298724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739" t="-10606" r="-1109" b="-227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6057738" y="5840768"/>
                <a:ext cx="1432828" cy="427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000" b="1" i="1" smtClean="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kumimoji="1" lang="en-US" altLang="ja-JP" sz="2000" b="1" i="1" smtClean="0">
                            <a:latin typeface="Cambria Math"/>
                          </a:rPr>
                          <m:t>𝒓𝒆𝒑</m:t>
                        </m:r>
                      </m:sub>
                    </m:sSub>
                  </m:oMath>
                </a14:m>
                <a:r>
                  <a:rPr kumimoji="1" lang="ja-JP" altLang="en-US" sz="2000" b="1" dirty="0" smtClean="0"/>
                  <a:t>を走査</a:t>
                </a:r>
                <a:endParaRPr kumimoji="1" lang="ja-JP" altLang="en-US" sz="2000" b="1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738" y="5840768"/>
                <a:ext cx="1432828" cy="427618"/>
              </a:xfrm>
              <a:prstGeom prst="rect">
                <a:avLst/>
              </a:prstGeom>
              <a:blipFill rotWithShape="1">
                <a:blip r:embed="rId5"/>
                <a:stretch>
                  <a:fillRect l="-2128" t="-11429" r="-3404" b="-142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1550080" y="6268386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i="1" dirty="0" smtClean="0">
                <a:solidFill>
                  <a:srgbClr val="FF0000"/>
                </a:solidFill>
              </a:rPr>
              <a:t>変化なし</a:t>
            </a:r>
            <a:endParaRPr kumimoji="1" lang="ja-JP" altLang="en-US" sz="2400" b="1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4541040" y="6251842"/>
                <a:ext cx="4466223" cy="494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kumimoji="1" lang="en-US" altLang="ja-JP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𝒓𝒆𝒑</m:t>
                        </m:r>
                      </m:sub>
                    </m:sSub>
                  </m:oMath>
                </a14:m>
                <a:r>
                  <a:rPr kumimoji="1" lang="ja-JP" altLang="en-US" sz="2400" b="1" i="1" dirty="0" smtClean="0">
                    <a:solidFill>
                      <a:srgbClr val="FF0000"/>
                    </a:solidFill>
                  </a:rPr>
                  <a:t>変化に対応するシフトのみ</a:t>
                </a:r>
                <a:endParaRPr kumimoji="1" lang="ja-JP" altLang="en-US" sz="24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040" y="6251842"/>
                <a:ext cx="4466223" cy="494751"/>
              </a:xfrm>
              <a:prstGeom prst="rect">
                <a:avLst/>
              </a:prstGeom>
              <a:blipFill rotWithShape="1">
                <a:blip r:embed="rId6"/>
                <a:stretch>
                  <a:fillRect l="-1228" t="-13580" r="-955" b="-172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1673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i="1" dirty="0"/>
              <a:t>まとめ</a:t>
            </a:r>
            <a:endParaRPr kumimoji="1" lang="ja-JP" altLang="en-US" b="1" i="1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561692" y="1916832"/>
            <a:ext cx="8103500" cy="4181625"/>
            <a:chOff x="539552" y="1755695"/>
            <a:chExt cx="8103500" cy="4181625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539552" y="1755695"/>
              <a:ext cx="8103500" cy="2062103"/>
              <a:chOff x="0" y="1772815"/>
              <a:chExt cx="8103500" cy="2062103"/>
            </a:xfrm>
          </p:grpSpPr>
          <p:sp>
            <p:nvSpPr>
              <p:cNvPr id="4" name="テキスト ボックス 3"/>
              <p:cNvSpPr txBox="1"/>
              <p:nvPr/>
            </p:nvSpPr>
            <p:spPr>
              <a:xfrm>
                <a:off x="0" y="1772815"/>
                <a:ext cx="8103500" cy="2062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200" b="1" dirty="0" smtClean="0"/>
                  <a:t>●光周波数コムとして用いるための目安</a:t>
                </a:r>
                <a:endParaRPr lang="en-US" altLang="ja-JP" sz="3200" b="1" dirty="0" smtClean="0"/>
              </a:p>
              <a:p>
                <a:pPr>
                  <a:buNone/>
                </a:pPr>
                <a:r>
                  <a:rPr lang="en-US" altLang="ja-JP" sz="2400" dirty="0"/>
                  <a:t>15</a:t>
                </a:r>
                <a:r>
                  <a:rPr lang="ja-JP" altLang="en-US" sz="2400" dirty="0"/>
                  <a:t>～</a:t>
                </a:r>
                <a:r>
                  <a:rPr lang="en-US" altLang="ja-JP" sz="2400" dirty="0"/>
                  <a:t>25 dB</a:t>
                </a:r>
                <a:r>
                  <a:rPr lang="ja-JP" altLang="en-US" sz="2400" dirty="0"/>
                  <a:t>：トラッキングフィルタを用いて測定可能</a:t>
                </a:r>
                <a:endParaRPr lang="en-US" altLang="ja-JP" sz="2400" dirty="0"/>
              </a:p>
              <a:p>
                <a:pPr>
                  <a:buNone/>
                </a:pPr>
                <a:r>
                  <a:rPr lang="en-US" altLang="ja-JP" sz="2400" dirty="0" smtClean="0"/>
                  <a:t>25</a:t>
                </a:r>
                <a:r>
                  <a:rPr lang="ja-JP" altLang="en-US" sz="2400" dirty="0"/>
                  <a:t>～</a:t>
                </a:r>
                <a:r>
                  <a:rPr lang="en-US" altLang="ja-JP" sz="2400" dirty="0"/>
                  <a:t>30 dB</a:t>
                </a:r>
                <a:r>
                  <a:rPr lang="ja-JP" altLang="en-US" sz="2400" dirty="0"/>
                  <a:t>：狭帯域バンドパスフィルタを用いて測定可能</a:t>
                </a:r>
                <a:endParaRPr lang="en-US" altLang="ja-JP" sz="2400" dirty="0"/>
              </a:p>
              <a:p>
                <a:pPr>
                  <a:buNone/>
                </a:pPr>
                <a:r>
                  <a:rPr lang="en-US" altLang="ja-JP" sz="2400" dirty="0" smtClean="0"/>
                  <a:t>30</a:t>
                </a:r>
                <a:r>
                  <a:rPr lang="ja-JP" altLang="en-US" sz="2400" dirty="0"/>
                  <a:t>～</a:t>
                </a:r>
                <a:r>
                  <a:rPr lang="en-US" altLang="ja-JP" sz="2400" dirty="0"/>
                  <a:t>40 dB</a:t>
                </a:r>
                <a:r>
                  <a:rPr lang="ja-JP" altLang="en-US" sz="2400" dirty="0"/>
                  <a:t>：バンドパスフィルタを用いて測定可能</a:t>
                </a:r>
                <a:endParaRPr lang="en-US" altLang="ja-JP" sz="2400" dirty="0"/>
              </a:p>
              <a:p>
                <a:pPr>
                  <a:buNone/>
                </a:pPr>
                <a:r>
                  <a:rPr lang="en-US" altLang="ja-JP" sz="2400" dirty="0" smtClean="0"/>
                  <a:t>40 </a:t>
                </a:r>
                <a:r>
                  <a:rPr lang="en-US" altLang="ja-JP" sz="2400" dirty="0"/>
                  <a:t>dB</a:t>
                </a:r>
                <a:r>
                  <a:rPr lang="ja-JP" altLang="en-US" sz="2400" dirty="0"/>
                  <a:t>～：単一周波数ならばフィルタなしでも測定</a:t>
                </a:r>
                <a:r>
                  <a:rPr lang="ja-JP" altLang="en-US" sz="2400" dirty="0" smtClean="0"/>
                  <a:t>可能</a:t>
                </a:r>
                <a:endParaRPr lang="ja-JP" altLang="en-US" sz="2400" dirty="0"/>
              </a:p>
            </p:txBody>
          </p:sp>
          <p:sp>
            <p:nvSpPr>
              <p:cNvPr id="3" name="正方形/長方形 2"/>
              <p:cNvSpPr/>
              <p:nvPr/>
            </p:nvSpPr>
            <p:spPr bwMode="auto">
              <a:xfrm>
                <a:off x="22140" y="3005299"/>
                <a:ext cx="7180519" cy="399082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ゴシック" charset="-128"/>
                  <a:cs typeface="ＭＳ ゴシック" charset="-128"/>
                </a:endParaRPr>
              </a:p>
            </p:txBody>
          </p:sp>
        </p:grpSp>
        <p:sp>
          <p:nvSpPr>
            <p:cNvPr id="5" name="下矢印 4"/>
            <p:cNvSpPr/>
            <p:nvPr/>
          </p:nvSpPr>
          <p:spPr bwMode="auto">
            <a:xfrm>
              <a:off x="4123250" y="4221868"/>
              <a:ext cx="936104" cy="648072"/>
            </a:xfrm>
            <a:prstGeom prst="downArrow">
              <a:avLst/>
            </a:prstGeom>
            <a:no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正方形/長方形 7"/>
                <p:cNvSpPr/>
                <p:nvPr/>
              </p:nvSpPr>
              <p:spPr>
                <a:xfrm>
                  <a:off x="777084" y="5352545"/>
                  <a:ext cx="7628435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𝑪𝑬𝑶</m:t>
                          </m:r>
                        </m:sub>
                      </m:sSub>
                    </m:oMath>
                  </a14:m>
                  <a:r>
                    <a:rPr lang="ja-JP" altLang="en-US" sz="3200" b="1" i="1" dirty="0" smtClean="0">
                      <a:solidFill>
                        <a:srgbClr val="FF0000"/>
                      </a:solidFill>
                    </a:rPr>
                    <a:t>以外の信号を見ている可能性あり！</a:t>
                  </a:r>
                  <a:endParaRPr lang="ja-JP" altLang="en-US" sz="3200" b="1" i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正方形/長方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084" y="5352545"/>
                  <a:ext cx="7628435" cy="58477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16667" r="-1119" b="-3020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94590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1733" y="890954"/>
            <a:ext cx="7772400" cy="1143000"/>
          </a:xfrm>
        </p:spPr>
        <p:txBody>
          <a:bodyPr/>
          <a:lstStyle/>
          <a:p>
            <a:r>
              <a:rPr kumimoji="1" lang="ja-JP" altLang="en-US" b="1" i="1" dirty="0" smtClean="0"/>
              <a:t>今後の予定</a:t>
            </a:r>
            <a:endParaRPr kumimoji="1" lang="ja-JP" altLang="en-US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755576" y="2363420"/>
                <a:ext cx="7840608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600" b="1" dirty="0" smtClean="0"/>
                  <a:t>●</a:t>
                </a:r>
                <a:r>
                  <a:rPr kumimoji="1" lang="en-US" altLang="ja-JP" sz="3600" b="1" dirty="0" smtClean="0"/>
                  <a:t>PPLN</a:t>
                </a:r>
                <a:r>
                  <a:rPr kumimoji="1" lang="ja-JP" altLang="en-US" sz="3600" b="1" dirty="0" smtClean="0"/>
                  <a:t>で</a:t>
                </a:r>
                <a:r>
                  <a:rPr lang="en-US" altLang="ja-JP" sz="3600" b="1" dirty="0" smtClean="0"/>
                  <a:t>SHG</a:t>
                </a:r>
                <a:r>
                  <a:rPr lang="ja-JP" altLang="en-US" sz="3600" b="1" dirty="0" smtClean="0"/>
                  <a:t>（</a:t>
                </a:r>
                <a:r>
                  <a:rPr lang="en-US" altLang="ja-JP" sz="3600" b="1" dirty="0" smtClean="0"/>
                  <a:t>1050nm</a:t>
                </a:r>
                <a:r>
                  <a:rPr lang="ja-JP" altLang="en-US" sz="3600" b="1" dirty="0" smtClean="0"/>
                  <a:t>）が発生？</a:t>
                </a:r>
                <a:endParaRPr lang="en-US" altLang="ja-JP" sz="3600" b="1" dirty="0" smtClean="0"/>
              </a:p>
              <a:p>
                <a:r>
                  <a:rPr kumimoji="1" lang="ja-JP" altLang="en-US" sz="3600" b="1" dirty="0" smtClean="0"/>
                  <a:t>●</a:t>
                </a:r>
                <a:r>
                  <a:rPr kumimoji="1" lang="en-US" altLang="ja-JP" sz="3600" b="1" dirty="0" smtClean="0"/>
                  <a:t>40dB</a:t>
                </a:r>
                <a:r>
                  <a:rPr kumimoji="1" lang="ja-JP" altLang="en-US" sz="3600" b="1" dirty="0" smtClean="0"/>
                  <a:t>以上の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6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3600" b="1" i="1" smtClean="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kumimoji="1" lang="en-US" altLang="ja-JP" sz="3600" b="1" i="1" smtClean="0">
                            <a:latin typeface="Cambria Math"/>
                          </a:rPr>
                          <m:t>𝑪𝑬𝑶</m:t>
                        </m:r>
                      </m:sub>
                    </m:sSub>
                  </m:oMath>
                </a14:m>
                <a:r>
                  <a:rPr kumimoji="1" lang="ja-JP" altLang="en-US" sz="3600" b="1" dirty="0" smtClean="0"/>
                  <a:t>信号の取得</a:t>
                </a:r>
                <a:endParaRPr kumimoji="1" lang="en-US" altLang="ja-JP" sz="3600" b="1" dirty="0" smtClean="0"/>
              </a:p>
              <a:p>
                <a:r>
                  <a:rPr lang="ja-JP" altLang="en-US" sz="3600" b="1" dirty="0" smtClean="0"/>
                  <a:t>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6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3600" b="1" i="1" smtClean="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altLang="ja-JP" sz="3600" b="1" i="1" smtClean="0">
                            <a:latin typeface="Cambria Math"/>
                          </a:rPr>
                          <m:t>𝑪𝑬𝑶</m:t>
                        </m:r>
                      </m:sub>
                    </m:sSub>
                  </m:oMath>
                </a14:m>
                <a:r>
                  <a:rPr kumimoji="1" lang="ja-JP" altLang="en-US" sz="3600" b="1" dirty="0" smtClean="0"/>
                  <a:t>の制御</a:t>
                </a:r>
                <a:endParaRPr kumimoji="1" lang="ja-JP" altLang="en-US" sz="2000" b="1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363420"/>
                <a:ext cx="7840608" cy="1754326"/>
              </a:xfrm>
              <a:prstGeom prst="rect">
                <a:avLst/>
              </a:prstGeom>
              <a:blipFill rotWithShape="1">
                <a:blip r:embed="rId2"/>
                <a:stretch>
                  <a:fillRect l="-2411" t="-6272" r="-1633" b="-114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898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9301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1143000"/>
          </a:xfrm>
        </p:spPr>
        <p:txBody>
          <a:bodyPr/>
          <a:lstStyle/>
          <a:p>
            <a:r>
              <a:rPr lang="ja-JP" altLang="en-US" b="1" i="1" dirty="0" smtClean="0"/>
              <a:t>テラヘルツ波とは？</a:t>
            </a:r>
            <a:endParaRPr kumimoji="1" lang="ja-JP" altLang="en-US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4424"/>
            <a:ext cx="9144000" cy="230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グループ化 10"/>
          <p:cNvGrpSpPr/>
          <p:nvPr/>
        </p:nvGrpSpPr>
        <p:grpSpPr>
          <a:xfrm>
            <a:off x="2555848" y="3702240"/>
            <a:ext cx="4032304" cy="914400"/>
            <a:chOff x="3608465" y="5455204"/>
            <a:chExt cx="4032304" cy="914400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3681617" y="5496906"/>
              <a:ext cx="388600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 smtClean="0"/>
                <a:t>周波数： </a:t>
              </a:r>
              <a:r>
                <a:rPr kumimoji="1" lang="en-US" altLang="ja-JP" sz="2400" b="1" dirty="0" smtClean="0"/>
                <a:t>0.1THz </a:t>
              </a:r>
              <a:r>
                <a:rPr kumimoji="1" lang="ja-JP" altLang="en-US" sz="2400" b="1" dirty="0" smtClean="0"/>
                <a:t>～ </a:t>
              </a:r>
              <a:r>
                <a:rPr kumimoji="1" lang="en-US" altLang="ja-JP" sz="2400" b="1" dirty="0" smtClean="0"/>
                <a:t>10THz</a:t>
              </a:r>
            </a:p>
            <a:p>
              <a:r>
                <a:rPr lang="ja-JP" altLang="en-US" sz="2400" b="1" dirty="0" smtClean="0"/>
                <a:t>波長： </a:t>
              </a:r>
              <a:r>
                <a:rPr lang="en-US" altLang="ja-JP" sz="2400" b="1" dirty="0" smtClean="0"/>
                <a:t>30μ</a:t>
              </a:r>
              <a:r>
                <a:rPr lang="ja-JP" altLang="en-US" sz="2400" b="1" dirty="0" smtClean="0"/>
                <a:t>ｍ ～ </a:t>
              </a:r>
              <a:r>
                <a:rPr lang="en-US" altLang="ja-JP" sz="2400" b="1" dirty="0" smtClean="0"/>
                <a:t>3</a:t>
              </a:r>
              <a:r>
                <a:rPr lang="ja-JP" altLang="en-US" sz="2400" b="1" dirty="0" smtClean="0"/>
                <a:t>ｍｍ</a:t>
              </a:r>
              <a:endParaRPr kumimoji="1" lang="ja-JP" altLang="en-US" sz="2400" b="1" dirty="0"/>
            </a:p>
          </p:txBody>
        </p:sp>
        <p:sp>
          <p:nvSpPr>
            <p:cNvPr id="4" name="右大かっこ 3"/>
            <p:cNvSpPr/>
            <p:nvPr/>
          </p:nvSpPr>
          <p:spPr bwMode="auto">
            <a:xfrm>
              <a:off x="7567617" y="5455204"/>
              <a:ext cx="73152" cy="914400"/>
            </a:xfrm>
            <a:prstGeom prst="rightBracket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10" name="左大かっこ 9"/>
            <p:cNvSpPr/>
            <p:nvPr/>
          </p:nvSpPr>
          <p:spPr bwMode="auto">
            <a:xfrm>
              <a:off x="3608465" y="5455204"/>
              <a:ext cx="73152" cy="914400"/>
            </a:xfrm>
            <a:prstGeom prst="leftBracket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366620" y="4616640"/>
            <a:ext cx="8418469" cy="2070002"/>
            <a:chOff x="309079" y="4591487"/>
            <a:chExt cx="8418469" cy="2070002"/>
          </a:xfrm>
        </p:grpSpPr>
        <p:grpSp>
          <p:nvGrpSpPr>
            <p:cNvPr id="21" name="グループ化 20"/>
            <p:cNvGrpSpPr/>
            <p:nvPr/>
          </p:nvGrpSpPr>
          <p:grpSpPr>
            <a:xfrm>
              <a:off x="345655" y="4591487"/>
              <a:ext cx="1008610" cy="607936"/>
              <a:chOff x="416451" y="4579907"/>
              <a:chExt cx="1008610" cy="607936"/>
            </a:xfrm>
          </p:grpSpPr>
          <p:sp>
            <p:nvSpPr>
              <p:cNvPr id="19" name="テキスト ボックス 18"/>
              <p:cNvSpPr txBox="1"/>
              <p:nvPr/>
            </p:nvSpPr>
            <p:spPr>
              <a:xfrm>
                <a:off x="416452" y="4579907"/>
                <a:ext cx="10086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200" b="1" dirty="0"/>
                  <a:t>特徴</a:t>
                </a:r>
                <a:endParaRPr kumimoji="1" lang="ja-JP" altLang="en-US" sz="3200" b="1" dirty="0"/>
              </a:p>
            </p:txBody>
          </p:sp>
          <p:sp>
            <p:nvSpPr>
              <p:cNvPr id="20" name="正方形/長方形 19"/>
              <p:cNvSpPr/>
              <p:nvPr/>
            </p:nvSpPr>
            <p:spPr>
              <a:xfrm>
                <a:off x="416451" y="4603068"/>
                <a:ext cx="1008609" cy="584775"/>
              </a:xfrm>
              <a:prstGeom prst="rect">
                <a:avLst/>
              </a:prstGeom>
              <a:noFill/>
              <a:ln w="317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14" name="テキスト ボックス 13"/>
            <p:cNvSpPr txBox="1"/>
            <p:nvPr/>
          </p:nvSpPr>
          <p:spPr>
            <a:xfrm>
              <a:off x="309079" y="5299987"/>
              <a:ext cx="449353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b="1" dirty="0" smtClean="0"/>
                <a:t>・非金属物質の良好な透過性</a:t>
              </a:r>
              <a:endParaRPr kumimoji="1" lang="en-US" altLang="ja-JP" sz="2000" b="1" dirty="0" smtClean="0"/>
            </a:p>
            <a:p>
              <a:r>
                <a:rPr lang="ja-JP" altLang="en-US" sz="2000" b="1" dirty="0" smtClean="0"/>
                <a:t>・低散乱</a:t>
              </a:r>
              <a:endParaRPr lang="en-US" altLang="ja-JP" sz="2000" b="1" dirty="0" smtClean="0"/>
            </a:p>
            <a:p>
              <a:r>
                <a:rPr kumimoji="1" lang="ja-JP" altLang="en-US" sz="2000" b="1" dirty="0" smtClean="0"/>
                <a:t>・自由空間の伝搬</a:t>
              </a:r>
              <a:endParaRPr kumimoji="1" lang="en-US" altLang="ja-JP" sz="2000" b="1" dirty="0" smtClean="0"/>
            </a:p>
            <a:p>
              <a:r>
                <a:rPr lang="ja-JP" altLang="en-US" sz="2000" b="1" dirty="0" smtClean="0"/>
                <a:t>・様々な物質への固有の</a:t>
              </a:r>
              <a:r>
                <a:rPr lang="ja-JP" altLang="en-US" sz="2000" b="1" dirty="0"/>
                <a:t>吸収</a:t>
              </a:r>
              <a:r>
                <a:rPr lang="ja-JP" altLang="en-US" sz="2000" b="1" dirty="0" smtClean="0"/>
                <a:t>スペクトル</a:t>
              </a:r>
              <a:endParaRPr kumimoji="1" lang="ja-JP" altLang="en-US" sz="2000" b="1" dirty="0"/>
            </a:p>
          </p:txBody>
        </p:sp>
        <p:sp>
          <p:nvSpPr>
            <p:cNvPr id="15" name="右矢印 14"/>
            <p:cNvSpPr/>
            <p:nvPr/>
          </p:nvSpPr>
          <p:spPr>
            <a:xfrm>
              <a:off x="5078445" y="5565662"/>
              <a:ext cx="720080" cy="792088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16" name="グループ化 15"/>
            <p:cNvGrpSpPr/>
            <p:nvPr/>
          </p:nvGrpSpPr>
          <p:grpSpPr>
            <a:xfrm>
              <a:off x="6018152" y="5261923"/>
              <a:ext cx="2709396" cy="1399566"/>
              <a:chOff x="6213260" y="4801630"/>
              <a:chExt cx="2709396" cy="1399566"/>
            </a:xfrm>
          </p:grpSpPr>
          <p:sp>
            <p:nvSpPr>
              <p:cNvPr id="17" name="テキスト ボックス 16"/>
              <p:cNvSpPr txBox="1"/>
              <p:nvPr/>
            </p:nvSpPr>
            <p:spPr>
              <a:xfrm>
                <a:off x="6213260" y="4801630"/>
                <a:ext cx="270939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センシング手段</a:t>
                </a:r>
                <a:endParaRPr lang="en-US" altLang="ja-JP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ja-JP" alt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非破壊検査</a:t>
                </a:r>
                <a:r>
                  <a:rPr kumimoji="1" lang="ja-JP" alt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手段</a:t>
                </a:r>
                <a:endParaRPr kumimoji="1" lang="en-US" altLang="ja-JP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ja-JP" alt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品質評価手段</a:t>
                </a:r>
                <a:endParaRPr kumimoji="1" lang="ja-JP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正方形/長方形 17"/>
              <p:cNvSpPr/>
              <p:nvPr/>
            </p:nvSpPr>
            <p:spPr>
              <a:xfrm>
                <a:off x="6213260" y="4805863"/>
                <a:ext cx="2709396" cy="1395333"/>
              </a:xfrm>
              <a:prstGeom prst="rect">
                <a:avLst/>
              </a:prstGeom>
              <a:noFill/>
              <a:ln w="317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3446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2687" y="291412"/>
            <a:ext cx="7772400" cy="1143000"/>
          </a:xfrm>
        </p:spPr>
        <p:txBody>
          <a:bodyPr/>
          <a:lstStyle/>
          <a:p>
            <a:r>
              <a:rPr kumimoji="1" lang="ja-JP" altLang="en-US" b="1" i="1" dirty="0" smtClean="0"/>
              <a:t>研究目的</a:t>
            </a:r>
            <a:endParaRPr kumimoji="1" lang="ja-JP" altLang="en-US" b="1" i="1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386408" y="1434412"/>
            <a:ext cx="8381002" cy="1384995"/>
            <a:chOff x="453728" y="1690737"/>
            <a:chExt cx="8381002" cy="1384995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453728" y="1690737"/>
              <a:ext cx="2709396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b="1" dirty="0" smtClean="0"/>
                <a:t>高精度分光</a:t>
              </a:r>
              <a:endParaRPr kumimoji="1" lang="en-US" altLang="ja-JP" sz="2800" b="1" dirty="0" smtClean="0"/>
            </a:p>
            <a:p>
              <a:r>
                <a:rPr lang="ja-JP" altLang="en-US" sz="2800" b="1" dirty="0" smtClean="0"/>
                <a:t>精密長さ計測</a:t>
              </a:r>
              <a:endParaRPr lang="en-US" altLang="ja-JP" sz="2800" b="1" dirty="0" smtClean="0"/>
            </a:p>
            <a:p>
              <a:r>
                <a:rPr kumimoji="1" lang="ja-JP" altLang="en-US" sz="2800" b="1" dirty="0" smtClean="0"/>
                <a:t>テラヘルツ発生</a:t>
              </a:r>
              <a:endParaRPr kumimoji="1" lang="ja-JP" altLang="en-US" sz="2800" b="1" dirty="0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3982120" y="1690737"/>
              <a:ext cx="4852610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b="1" dirty="0" smtClean="0"/>
                <a:t>大気中の微量物質検出</a:t>
              </a:r>
              <a:endParaRPr kumimoji="1" lang="en-US" altLang="ja-JP" sz="2800" b="1" dirty="0" smtClean="0"/>
            </a:p>
            <a:p>
              <a:r>
                <a:rPr lang="ja-JP" altLang="en-US" sz="2800" b="1" dirty="0"/>
                <a:t>微小</a:t>
              </a:r>
              <a:r>
                <a:rPr lang="ja-JP" altLang="en-US" sz="2800" b="1" dirty="0" smtClean="0"/>
                <a:t>変位計測</a:t>
              </a:r>
              <a:endParaRPr lang="en-US" altLang="ja-JP" sz="2800" b="1" dirty="0" smtClean="0"/>
            </a:p>
            <a:p>
              <a:r>
                <a:rPr kumimoji="1" lang="ja-JP" altLang="en-US" sz="2800" b="1" dirty="0" smtClean="0"/>
                <a:t>イメージング技術，医療応用</a:t>
              </a:r>
              <a:endParaRPr kumimoji="1" lang="ja-JP" altLang="en-US" sz="2800" b="1" dirty="0"/>
            </a:p>
          </p:txBody>
        </p:sp>
        <p:sp>
          <p:nvSpPr>
            <p:cNvPr id="6" name="右矢印 5"/>
            <p:cNvSpPr/>
            <p:nvPr/>
          </p:nvSpPr>
          <p:spPr bwMode="auto">
            <a:xfrm>
              <a:off x="3334048" y="2239218"/>
              <a:ext cx="432048" cy="288032"/>
            </a:xfrm>
            <a:prstGeom prst="rightArrow">
              <a:avLst/>
            </a:prstGeom>
            <a:no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7" name="右矢印 6"/>
            <p:cNvSpPr/>
            <p:nvPr/>
          </p:nvSpPr>
          <p:spPr bwMode="auto">
            <a:xfrm>
              <a:off x="3334048" y="2675392"/>
              <a:ext cx="432048" cy="288032"/>
            </a:xfrm>
            <a:prstGeom prst="rightArrow">
              <a:avLst/>
            </a:prstGeom>
            <a:no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8" name="右矢印 7"/>
            <p:cNvSpPr/>
            <p:nvPr/>
          </p:nvSpPr>
          <p:spPr bwMode="auto">
            <a:xfrm>
              <a:off x="3334048" y="1814856"/>
              <a:ext cx="432048" cy="288032"/>
            </a:xfrm>
            <a:prstGeom prst="rightArrow">
              <a:avLst/>
            </a:prstGeom>
            <a:no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1495477" y="2979987"/>
            <a:ext cx="6776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0000"/>
                </a:solidFill>
              </a:rPr>
              <a:t>高性能な</a:t>
            </a:r>
            <a:r>
              <a:rPr lang="ja-JP" altLang="en-US" sz="3200" b="1" dirty="0">
                <a:solidFill>
                  <a:srgbClr val="FF0000"/>
                </a:solidFill>
              </a:rPr>
              <a:t>光</a:t>
            </a:r>
            <a:r>
              <a:rPr kumimoji="1" lang="ja-JP" altLang="en-US" sz="3200" b="1" dirty="0" smtClean="0">
                <a:solidFill>
                  <a:srgbClr val="FF0000"/>
                </a:solidFill>
              </a:rPr>
              <a:t>周波数可変光源が必要！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1924916" y="3731089"/>
            <a:ext cx="5247942" cy="1517675"/>
            <a:chOff x="453727" y="4221248"/>
            <a:chExt cx="5247942" cy="1517675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467544" y="4287589"/>
              <a:ext cx="5234125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b="1" dirty="0" smtClean="0"/>
                <a:t>絶対周波数値が</a:t>
              </a:r>
              <a:r>
                <a:rPr kumimoji="1" lang="ja-JP" altLang="en-US" sz="2800" b="1" dirty="0" smtClean="0"/>
                <a:t>付与</a:t>
              </a:r>
              <a:endParaRPr lang="en-US" altLang="ja-JP" sz="2800" b="1" dirty="0" smtClean="0"/>
            </a:p>
            <a:p>
              <a:r>
                <a:rPr kumimoji="1" lang="ja-JP" altLang="en-US" sz="2800" b="1" dirty="0"/>
                <a:t>広</a:t>
              </a:r>
              <a:r>
                <a:rPr kumimoji="1" lang="ja-JP" altLang="en-US" sz="2800" b="1" dirty="0" smtClean="0"/>
                <a:t>帯域かつ</a:t>
              </a:r>
              <a:r>
                <a:rPr lang="ja-JP" altLang="en-US" sz="2800" b="1" dirty="0" smtClean="0"/>
                <a:t>連続的に周波数</a:t>
              </a:r>
              <a:r>
                <a:rPr lang="ja-JP" altLang="en-US" sz="2800" b="1" dirty="0" smtClean="0"/>
                <a:t>可変</a:t>
              </a:r>
              <a:endParaRPr lang="en-US" altLang="ja-JP" sz="2800" b="1" dirty="0" smtClean="0"/>
            </a:p>
            <a:p>
              <a:r>
                <a:rPr kumimoji="1" lang="ja-JP" altLang="en-US" sz="2800" b="1" dirty="0" smtClean="0"/>
                <a:t>安定な光源</a:t>
              </a:r>
              <a:endParaRPr kumimoji="1" lang="en-US" altLang="ja-JP" sz="2800" b="1" dirty="0" smtClean="0"/>
            </a:p>
          </p:txBody>
        </p:sp>
        <p:sp>
          <p:nvSpPr>
            <p:cNvPr id="12" name="正方形/長方形 11"/>
            <p:cNvSpPr/>
            <p:nvPr/>
          </p:nvSpPr>
          <p:spPr bwMode="auto">
            <a:xfrm>
              <a:off x="453727" y="4221248"/>
              <a:ext cx="5247942" cy="1517675"/>
            </a:xfrm>
            <a:prstGeom prst="rect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62417" y="5886895"/>
            <a:ext cx="8986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u="dbl" dirty="0" smtClean="0"/>
              <a:t>安定な光周波数コム</a:t>
            </a:r>
            <a:r>
              <a:rPr lang="ja-JP" altLang="en-US" sz="3600" b="1" dirty="0"/>
              <a:t>に</a:t>
            </a:r>
            <a:r>
              <a:rPr lang="ja-JP" altLang="en-US" sz="3600" b="1" dirty="0" smtClean="0"/>
              <a:t>よる光シンセサイザ</a:t>
            </a:r>
            <a:endParaRPr kumimoji="1" lang="ja-JP" altLang="en-US" sz="3600" b="1" u="dbl" dirty="0"/>
          </a:p>
        </p:txBody>
      </p:sp>
      <p:sp>
        <p:nvSpPr>
          <p:cNvPr id="22" name="下矢印 21"/>
          <p:cNvSpPr/>
          <p:nvPr/>
        </p:nvSpPr>
        <p:spPr bwMode="auto">
          <a:xfrm>
            <a:off x="3972823" y="5454848"/>
            <a:ext cx="1152128" cy="432048"/>
          </a:xfrm>
          <a:prstGeom prst="downArrow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3395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86" y="1654825"/>
            <a:ext cx="8095343" cy="4376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8316" y="388182"/>
            <a:ext cx="7772400" cy="1143000"/>
          </a:xfrm>
        </p:spPr>
        <p:txBody>
          <a:bodyPr/>
          <a:lstStyle/>
          <a:p>
            <a:r>
              <a:rPr kumimoji="1" lang="ja-JP" altLang="en-US" b="1" i="1" dirty="0" smtClean="0"/>
              <a:t>大気ガスセンシング</a:t>
            </a:r>
            <a:endParaRPr kumimoji="1" lang="ja-JP" altLang="en-US" b="1" i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940152" y="5708377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『</a:t>
            </a:r>
            <a:r>
              <a:rPr kumimoji="1" lang="ja-JP" altLang="en-US" sz="180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未来を拓く</a:t>
            </a:r>
            <a:r>
              <a:rPr kumimoji="1" lang="en-US" altLang="ja-JP" sz="180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THz</a:t>
            </a:r>
            <a:r>
              <a:rPr kumimoji="1" lang="ja-JP" altLang="en-US" sz="180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技術</a:t>
            </a:r>
            <a:r>
              <a:rPr kumimoji="1" lang="en-US" altLang="ja-JP" sz="180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』</a:t>
            </a:r>
            <a:r>
              <a:rPr kumimoji="0" lang="ja-JP" altLang="en-US" sz="180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より</a:t>
            </a:r>
            <a:endParaRPr kumimoji="1" lang="ja-JP" altLang="en-US" sz="180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50282" y="1254715"/>
            <a:ext cx="3281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大気分子の吸収スペクトル</a:t>
            </a:r>
            <a:endParaRPr kumimoji="1" lang="ja-JP" altLang="en-US" sz="20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16959" y="6031346"/>
            <a:ext cx="60195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b="1" dirty="0" smtClean="0"/>
              <a:t>大気分子の吸収スペクトルはひしめきあっている</a:t>
            </a:r>
            <a:endParaRPr kumimoji="1" lang="en-US" altLang="ja-JP" sz="2000" b="1" dirty="0" smtClean="0"/>
          </a:p>
          <a:p>
            <a:pPr algn="ctr"/>
            <a:r>
              <a:rPr kumimoji="1" lang="ja-JP" altLang="en-US" sz="2400" b="1" dirty="0" smtClean="0">
                <a:solidFill>
                  <a:srgbClr val="FF0000"/>
                </a:solidFill>
              </a:rPr>
              <a:t>吸収スペクトルを厳密に識別する必要性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356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65109" y="836712"/>
            <a:ext cx="8173915" cy="457200"/>
          </a:xfrm>
        </p:spPr>
        <p:txBody>
          <a:bodyPr/>
          <a:lstStyle/>
          <a:p>
            <a:r>
              <a:rPr lang="ja-JP" altLang="en-US" b="1" i="1" dirty="0"/>
              <a:t>フェムト秒レーザーとは</a:t>
            </a:r>
            <a:r>
              <a:rPr lang="ja-JP" altLang="en-US" b="1" i="1" dirty="0" smtClean="0"/>
              <a:t>？</a:t>
            </a:r>
            <a:endParaRPr lang="ja-JP" altLang="en-US" sz="3600" b="1" i="1" dirty="0">
              <a:solidFill>
                <a:srgbClr val="FC0E02"/>
              </a:solidFill>
            </a:endParaRP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8070" y="1836738"/>
            <a:ext cx="8487508" cy="1328737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dirty="0"/>
              <a:t>空間的にも局在</a:t>
            </a:r>
          </a:p>
          <a:p>
            <a:r>
              <a:rPr lang="ja-JP" altLang="en-US" dirty="0"/>
              <a:t>単位”</a:t>
            </a:r>
            <a:r>
              <a:rPr lang="en-US" altLang="ja-JP" dirty="0"/>
              <a:t>1</a:t>
            </a:r>
            <a:r>
              <a:rPr lang="ja-JP" altLang="en-US" dirty="0"/>
              <a:t>メートル”は、光速度で定義されている</a:t>
            </a:r>
          </a:p>
        </p:txBody>
      </p:sp>
      <p:sp>
        <p:nvSpPr>
          <p:cNvPr id="468996" name="Text Box 4"/>
          <p:cNvSpPr txBox="1">
            <a:spLocks noChangeArrowheads="1"/>
          </p:cNvSpPr>
          <p:nvPr/>
        </p:nvSpPr>
        <p:spPr bwMode="auto">
          <a:xfrm>
            <a:off x="590552" y="3416299"/>
            <a:ext cx="82486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ja-JP" sz="2400" dirty="0">
                <a:solidFill>
                  <a:schemeClr val="accent2"/>
                </a:solidFill>
                <a:latin typeface="Arial" charset="0"/>
              </a:rPr>
              <a:t>”1</a:t>
            </a:r>
            <a:r>
              <a:rPr lang="ja-JP" altLang="en-US" sz="2400" dirty="0">
                <a:solidFill>
                  <a:schemeClr val="accent2"/>
                </a:solidFill>
                <a:latin typeface="Arial" charset="0"/>
              </a:rPr>
              <a:t>秒の</a:t>
            </a:r>
            <a:r>
              <a:rPr lang="en-US" altLang="ja-JP" sz="2400" b="1" dirty="0">
                <a:solidFill>
                  <a:srgbClr val="FF0000"/>
                </a:solidFill>
                <a:latin typeface="Arial" charset="0"/>
              </a:rPr>
              <a:t>299792458</a:t>
            </a:r>
            <a:r>
              <a:rPr lang="ja-JP" altLang="en-US" sz="2400" dirty="0">
                <a:solidFill>
                  <a:schemeClr val="accent2"/>
                </a:solidFill>
                <a:latin typeface="Arial" charset="0"/>
              </a:rPr>
              <a:t>分の</a:t>
            </a:r>
            <a:r>
              <a:rPr lang="en-US" altLang="ja-JP" sz="2400" dirty="0">
                <a:solidFill>
                  <a:schemeClr val="accent2"/>
                </a:solidFill>
                <a:latin typeface="Arial" charset="0"/>
              </a:rPr>
              <a:t>1</a:t>
            </a:r>
            <a:r>
              <a:rPr lang="ja-JP" altLang="en-US" sz="2400" dirty="0">
                <a:solidFill>
                  <a:schemeClr val="accent2"/>
                </a:solidFill>
                <a:latin typeface="Arial" charset="0"/>
              </a:rPr>
              <a:t>の時間に光が真空中を伝わる行程の長さ”</a:t>
            </a:r>
          </a:p>
        </p:txBody>
      </p:sp>
      <p:sp>
        <p:nvSpPr>
          <p:cNvPr id="468998" name="AutoShape 6"/>
          <p:cNvSpPr>
            <a:spLocks noChangeArrowheads="1"/>
          </p:cNvSpPr>
          <p:nvPr/>
        </p:nvSpPr>
        <p:spPr bwMode="auto">
          <a:xfrm>
            <a:off x="656493" y="4110038"/>
            <a:ext cx="4544158" cy="700087"/>
          </a:xfrm>
          <a:prstGeom prst="wedgeRoundRectCallout">
            <a:avLst>
              <a:gd name="adj1" fmla="val -13301"/>
              <a:gd name="adj2" fmla="val -96713"/>
              <a:gd name="adj3" fmla="val 16667"/>
            </a:avLst>
          </a:prstGeom>
          <a:solidFill>
            <a:srgbClr val="FFFFE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ja-JP" altLang="en-US" dirty="0"/>
              <a:t>「憎くなく　二人寄れば　いつもハッピー」</a:t>
            </a:r>
          </a:p>
        </p:txBody>
      </p:sp>
      <p:sp>
        <p:nvSpPr>
          <p:cNvPr id="468999" name="Rectangle 7"/>
          <p:cNvSpPr>
            <a:spLocks noChangeArrowheads="1"/>
          </p:cNvSpPr>
          <p:nvPr/>
        </p:nvSpPr>
        <p:spPr bwMode="auto">
          <a:xfrm>
            <a:off x="-468560" y="5538359"/>
            <a:ext cx="9709709" cy="5847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</a:pPr>
            <a:r>
              <a:rPr lang="ja-JP" altLang="en-US" sz="3200" b="1" dirty="0" smtClean="0">
                <a:solidFill>
                  <a:srgbClr val="FF0000"/>
                </a:solidFill>
              </a:rPr>
              <a:t>精密</a:t>
            </a:r>
            <a:r>
              <a:rPr lang="ja-JP" altLang="en-US" sz="3200" b="1" dirty="0">
                <a:solidFill>
                  <a:srgbClr val="FF0000"/>
                </a:solidFill>
              </a:rPr>
              <a:t>な時間を扱うことは、精密な空間を扱うこと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60019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996" grpId="0"/>
      <p:bldP spid="468998" grpId="0" animBg="1"/>
      <p:bldP spid="46899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5598" y="359011"/>
            <a:ext cx="7772400" cy="1143000"/>
          </a:xfrm>
        </p:spPr>
        <p:txBody>
          <a:bodyPr/>
          <a:lstStyle/>
          <a:p>
            <a:r>
              <a:rPr kumimoji="1" lang="en-US" altLang="ja-JP" b="1" i="1" dirty="0" smtClean="0"/>
              <a:t>THz</a:t>
            </a:r>
            <a:r>
              <a:rPr kumimoji="1" lang="ja-JP" altLang="en-US" b="1" i="1" dirty="0" smtClean="0"/>
              <a:t>シンセサイザ</a:t>
            </a:r>
            <a:endParaRPr kumimoji="1" lang="ja-JP" altLang="en-US" b="1" i="1" dirty="0"/>
          </a:p>
        </p:txBody>
      </p:sp>
      <p:grpSp>
        <p:nvGrpSpPr>
          <p:cNvPr id="67" name="グループ化 66"/>
          <p:cNvGrpSpPr/>
          <p:nvPr/>
        </p:nvGrpSpPr>
        <p:grpSpPr>
          <a:xfrm>
            <a:off x="616320" y="1590607"/>
            <a:ext cx="2865296" cy="459549"/>
            <a:chOff x="700008" y="1556792"/>
            <a:chExt cx="3026730" cy="504056"/>
          </a:xfrm>
        </p:grpSpPr>
        <p:sp>
          <p:nvSpPr>
            <p:cNvPr id="82" name="正方形/長方形 81"/>
            <p:cNvSpPr/>
            <p:nvPr/>
          </p:nvSpPr>
          <p:spPr>
            <a:xfrm>
              <a:off x="700008" y="1556792"/>
              <a:ext cx="2488578" cy="504056"/>
            </a:xfrm>
            <a:prstGeom prst="rect">
              <a:avLst/>
            </a:prstGeom>
            <a:noFill/>
            <a:ln w="508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テキスト ボックス 82"/>
            <p:cNvSpPr txBox="1"/>
            <p:nvPr/>
          </p:nvSpPr>
          <p:spPr>
            <a:xfrm>
              <a:off x="742190" y="1589390"/>
              <a:ext cx="2984548" cy="438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b="1" dirty="0" smtClean="0"/>
                <a:t>近赤外</a:t>
              </a:r>
              <a:r>
                <a:rPr lang="en-US" altLang="ja-JP" sz="2000" b="1" dirty="0" smtClean="0"/>
                <a:t>CW</a:t>
              </a:r>
              <a:r>
                <a:rPr lang="ja-JP" altLang="en-US" sz="2000" b="1" dirty="0" smtClean="0"/>
                <a:t>レーザ</a:t>
              </a:r>
              <a:endParaRPr kumimoji="1" lang="ja-JP" altLang="en-US" sz="2000" b="1" dirty="0"/>
            </a:p>
          </p:txBody>
        </p:sp>
      </p:grpSp>
      <p:grpSp>
        <p:nvGrpSpPr>
          <p:cNvPr id="68" name="グループ化 67"/>
          <p:cNvGrpSpPr/>
          <p:nvPr/>
        </p:nvGrpSpPr>
        <p:grpSpPr>
          <a:xfrm>
            <a:off x="616319" y="2249571"/>
            <a:ext cx="2610285" cy="459549"/>
            <a:chOff x="700007" y="1540334"/>
            <a:chExt cx="2757351" cy="504057"/>
          </a:xfrm>
        </p:grpSpPr>
        <p:sp>
          <p:nvSpPr>
            <p:cNvPr id="80" name="正方形/長方形 79"/>
            <p:cNvSpPr/>
            <p:nvPr/>
          </p:nvSpPr>
          <p:spPr>
            <a:xfrm>
              <a:off x="700007" y="1540334"/>
              <a:ext cx="2488578" cy="504057"/>
            </a:xfrm>
            <a:prstGeom prst="rect">
              <a:avLst/>
            </a:prstGeom>
            <a:noFill/>
            <a:ln w="508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テキスト ボックス 80"/>
            <p:cNvSpPr txBox="1"/>
            <p:nvPr/>
          </p:nvSpPr>
          <p:spPr>
            <a:xfrm>
              <a:off x="755664" y="1564945"/>
              <a:ext cx="2701694" cy="438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b="1" dirty="0" smtClean="0"/>
                <a:t>近赤外</a:t>
              </a:r>
              <a:r>
                <a:rPr lang="en-US" altLang="ja-JP" sz="2000" b="1" dirty="0" smtClean="0"/>
                <a:t>CW</a:t>
              </a:r>
              <a:r>
                <a:rPr lang="ja-JP" altLang="en-US" sz="2000" b="1" dirty="0" smtClean="0"/>
                <a:t>レーザ</a:t>
              </a:r>
              <a:endParaRPr kumimoji="1" lang="ja-JP" altLang="en-US" sz="2000" b="1" dirty="0"/>
            </a:p>
          </p:txBody>
        </p:sp>
      </p:grpSp>
      <p:sp>
        <p:nvSpPr>
          <p:cNvPr id="69" name="フリーフォーム 68"/>
          <p:cNvSpPr/>
          <p:nvPr/>
        </p:nvSpPr>
        <p:spPr>
          <a:xfrm>
            <a:off x="2972166" y="2190298"/>
            <a:ext cx="699344" cy="370748"/>
          </a:xfrm>
          <a:custGeom>
            <a:avLst/>
            <a:gdLst>
              <a:gd name="connsiteX0" fmla="*/ 0 w 2114550"/>
              <a:gd name="connsiteY0" fmla="*/ 342900 h 529551"/>
              <a:gd name="connsiteX1" fmla="*/ 1157288 w 2114550"/>
              <a:gd name="connsiteY1" fmla="*/ 514350 h 529551"/>
              <a:gd name="connsiteX2" fmla="*/ 2114550 w 2114550"/>
              <a:gd name="connsiteY2" fmla="*/ 0 h 52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4550" h="529551">
                <a:moveTo>
                  <a:pt x="0" y="342900"/>
                </a:moveTo>
                <a:cubicBezTo>
                  <a:pt x="402431" y="457200"/>
                  <a:pt x="804863" y="571500"/>
                  <a:pt x="1157288" y="514350"/>
                </a:cubicBezTo>
                <a:cubicBezTo>
                  <a:pt x="1509713" y="457200"/>
                  <a:pt x="1812131" y="228600"/>
                  <a:pt x="2114550" y="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3552207" y="2050155"/>
            <a:ext cx="352742" cy="280285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/>
          <p:cNvSpPr/>
          <p:nvPr/>
        </p:nvSpPr>
        <p:spPr>
          <a:xfrm>
            <a:off x="2972167" y="1741155"/>
            <a:ext cx="699343" cy="370114"/>
          </a:xfrm>
          <a:custGeom>
            <a:avLst/>
            <a:gdLst>
              <a:gd name="connsiteX0" fmla="*/ 0 w 1500187"/>
              <a:gd name="connsiteY0" fmla="*/ 123062 h 508825"/>
              <a:gd name="connsiteX1" fmla="*/ 828675 w 1500187"/>
              <a:gd name="connsiteY1" fmla="*/ 23050 h 508825"/>
              <a:gd name="connsiteX2" fmla="*/ 1500187 w 1500187"/>
              <a:gd name="connsiteY2" fmla="*/ 508825 h 50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0187" h="508825">
                <a:moveTo>
                  <a:pt x="0" y="123062"/>
                </a:moveTo>
                <a:cubicBezTo>
                  <a:pt x="289322" y="40909"/>
                  <a:pt x="578644" y="-41244"/>
                  <a:pt x="828675" y="23050"/>
                </a:cubicBezTo>
                <a:cubicBezTo>
                  <a:pt x="1078706" y="87344"/>
                  <a:pt x="1289446" y="298084"/>
                  <a:pt x="1500187" y="508825"/>
                </a:cubicBezTo>
              </a:path>
            </a:pathLst>
          </a:cu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2" name="直線コネクタ 71"/>
          <p:cNvCxnSpPr/>
          <p:nvPr/>
        </p:nvCxnSpPr>
        <p:spPr>
          <a:xfrm>
            <a:off x="3788386" y="2190297"/>
            <a:ext cx="561577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正方形/長方形 72"/>
          <p:cNvSpPr/>
          <p:nvPr/>
        </p:nvSpPr>
        <p:spPr>
          <a:xfrm>
            <a:off x="4364016" y="2032478"/>
            <a:ext cx="68167" cy="315638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ローチャート : 論理積ゲート 73"/>
          <p:cNvSpPr/>
          <p:nvPr/>
        </p:nvSpPr>
        <p:spPr>
          <a:xfrm>
            <a:off x="4427268" y="1969361"/>
            <a:ext cx="579972" cy="441872"/>
          </a:xfrm>
          <a:prstGeom prst="flowChartDelay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3850670" y="2418787"/>
            <a:ext cx="1733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 smtClean="0"/>
              <a:t>フォトミキサ</a:t>
            </a:r>
            <a:endParaRPr kumimoji="1" lang="ja-JP" alt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テキスト ボックス 75"/>
              <p:cNvSpPr txBox="1"/>
              <p:nvPr/>
            </p:nvSpPr>
            <p:spPr>
              <a:xfrm>
                <a:off x="2839999" y="1087186"/>
                <a:ext cx="7275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𝝂</m:t>
                          </m:r>
                        </m:e>
                        <m:sub>
                          <m:r>
                            <a:rPr kumimoji="1" lang="en-US" altLang="ja-JP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1" lang="ja-JP" altLang="en-US" sz="3200" b="1" dirty="0"/>
              </a:p>
            </p:txBody>
          </p:sp>
        </mc:Choice>
        <mc:Fallback xmlns="">
          <p:sp>
            <p:nvSpPr>
              <p:cNvPr id="76" name="テキスト ボックス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999" y="1087186"/>
                <a:ext cx="727507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テキスト ボックス 76"/>
              <p:cNvSpPr txBox="1"/>
              <p:nvPr/>
            </p:nvSpPr>
            <p:spPr>
              <a:xfrm>
                <a:off x="2848988" y="2561045"/>
                <a:ext cx="7275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3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𝝂</m:t>
                          </m:r>
                        </m:e>
                        <m:sub>
                          <m:r>
                            <a:rPr kumimoji="1" lang="en-US" altLang="ja-JP" sz="3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1" lang="ja-JP" altLang="en-US" sz="3200" b="1" dirty="0"/>
              </a:p>
            </p:txBody>
          </p:sp>
        </mc:Choice>
        <mc:Fallback xmlns="">
          <p:sp>
            <p:nvSpPr>
              <p:cNvPr id="77" name="テキスト ボックス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988" y="2561045"/>
                <a:ext cx="727507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テキスト ボックス 77"/>
              <p:cNvSpPr txBox="1"/>
              <p:nvPr/>
            </p:nvSpPr>
            <p:spPr>
              <a:xfrm>
                <a:off x="5601044" y="1844699"/>
                <a:ext cx="3052249" cy="5331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3200" b="1" i="1" smtClean="0">
                            <a:latin typeface="Cambria Math"/>
                          </a:rPr>
                          <m:t>𝝂</m:t>
                        </m:r>
                      </m:e>
                      <m:sub>
                        <m:r>
                          <a:rPr kumimoji="1" lang="en-US" altLang="ja-JP" sz="32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kumimoji="1" lang="en-US" altLang="ja-JP" sz="3200" b="1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kumimoji="1" lang="en-US" altLang="ja-JP" sz="32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3200" b="1" i="1" smtClean="0">
                            <a:latin typeface="Cambria Math"/>
                          </a:rPr>
                          <m:t>𝝂</m:t>
                        </m:r>
                      </m:e>
                      <m:sub>
                        <m:r>
                          <a:rPr kumimoji="1" lang="en-US" altLang="ja-JP" sz="32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kumimoji="1" lang="en-US" altLang="ja-JP" sz="3200" b="1" i="1" smtClean="0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kumimoji="1" lang="ja-JP" altLang="en-US" sz="3200" b="1" dirty="0" smtClean="0"/>
                  <a:t> </a:t>
                </a:r>
                <a:r>
                  <a:rPr kumimoji="1" lang="en-US" altLang="ja-JP" sz="3200" b="1" dirty="0" smtClean="0"/>
                  <a:t>THz</a:t>
                </a:r>
                <a:r>
                  <a:rPr kumimoji="1" lang="ja-JP" altLang="en-US" sz="3200" b="1" dirty="0" smtClean="0"/>
                  <a:t>波</a:t>
                </a:r>
                <a:endParaRPr kumimoji="1" lang="ja-JP" altLang="en-US" sz="3200" b="1" dirty="0"/>
              </a:p>
            </p:txBody>
          </p:sp>
        </mc:Choice>
        <mc:Fallback xmlns="">
          <p:sp>
            <p:nvSpPr>
              <p:cNvPr id="78" name="テキスト ボックス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044" y="1844699"/>
                <a:ext cx="3052249" cy="533140"/>
              </a:xfrm>
              <a:prstGeom prst="rect">
                <a:avLst/>
              </a:prstGeom>
              <a:blipFill rotWithShape="1">
                <a:blip r:embed="rId4"/>
                <a:stretch>
                  <a:fillRect t="-18391" r="-9780" b="-482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テキスト ボックス 78"/>
          <p:cNvSpPr txBox="1"/>
          <p:nvPr/>
        </p:nvSpPr>
        <p:spPr>
          <a:xfrm>
            <a:off x="5380025" y="1475573"/>
            <a:ext cx="2018586" cy="364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差周波発生により</a:t>
            </a:r>
            <a:endParaRPr kumimoji="1" lang="ja-JP" altLang="en-US" sz="2000" b="1" dirty="0"/>
          </a:p>
        </p:txBody>
      </p:sp>
      <p:cxnSp>
        <p:nvCxnSpPr>
          <p:cNvPr id="99" name="直線コネクタ 98"/>
          <p:cNvCxnSpPr/>
          <p:nvPr/>
        </p:nvCxnSpPr>
        <p:spPr bwMode="auto">
          <a:xfrm>
            <a:off x="1566714" y="3483825"/>
            <a:ext cx="0" cy="953599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直線コネクタ 100"/>
          <p:cNvCxnSpPr/>
          <p:nvPr/>
        </p:nvCxnSpPr>
        <p:spPr bwMode="auto">
          <a:xfrm>
            <a:off x="2599224" y="5363425"/>
            <a:ext cx="0" cy="953599"/>
          </a:xfrm>
          <a:prstGeom prst="line">
            <a:avLst/>
          </a:prstGeom>
          <a:noFill/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1" name="グループ化 30"/>
          <p:cNvGrpSpPr/>
          <p:nvPr/>
        </p:nvGrpSpPr>
        <p:grpSpPr>
          <a:xfrm>
            <a:off x="747985" y="5365910"/>
            <a:ext cx="2786578" cy="935989"/>
            <a:chOff x="2133997" y="1407061"/>
            <a:chExt cx="4881562" cy="2964915"/>
          </a:xfrm>
        </p:grpSpPr>
        <p:cxnSp>
          <p:nvCxnSpPr>
            <p:cNvPr id="13" name="直線コネクタ 12"/>
            <p:cNvCxnSpPr/>
            <p:nvPr/>
          </p:nvCxnSpPr>
          <p:spPr bwMode="auto">
            <a:xfrm>
              <a:off x="4574046" y="1407061"/>
              <a:ext cx="2717" cy="2960152"/>
            </a:xfrm>
            <a:prstGeom prst="line">
              <a:avLst/>
            </a:prstGeom>
            <a:no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直線コネクタ 16"/>
            <p:cNvCxnSpPr/>
            <p:nvPr/>
          </p:nvCxnSpPr>
          <p:spPr bwMode="auto">
            <a:xfrm>
              <a:off x="3967361" y="1766912"/>
              <a:ext cx="0" cy="2598192"/>
            </a:xfrm>
            <a:prstGeom prst="line">
              <a:avLst/>
            </a:prstGeom>
            <a:no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直線コネクタ 20"/>
            <p:cNvCxnSpPr/>
            <p:nvPr/>
          </p:nvCxnSpPr>
          <p:spPr bwMode="auto">
            <a:xfrm>
              <a:off x="5186561" y="1771675"/>
              <a:ext cx="0" cy="2598192"/>
            </a:xfrm>
            <a:prstGeom prst="line">
              <a:avLst/>
            </a:prstGeom>
            <a:no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直線コネクタ 21"/>
            <p:cNvCxnSpPr/>
            <p:nvPr/>
          </p:nvCxnSpPr>
          <p:spPr bwMode="auto">
            <a:xfrm>
              <a:off x="3353197" y="2138759"/>
              <a:ext cx="0" cy="2228454"/>
            </a:xfrm>
            <a:prstGeom prst="line">
              <a:avLst/>
            </a:prstGeom>
            <a:no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直線コネクタ 23"/>
            <p:cNvCxnSpPr/>
            <p:nvPr/>
          </p:nvCxnSpPr>
          <p:spPr bwMode="auto">
            <a:xfrm>
              <a:off x="5796136" y="2138759"/>
              <a:ext cx="0" cy="2228454"/>
            </a:xfrm>
            <a:prstGeom prst="line">
              <a:avLst/>
            </a:prstGeom>
            <a:no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直線コネクタ 24"/>
            <p:cNvCxnSpPr/>
            <p:nvPr/>
          </p:nvCxnSpPr>
          <p:spPr bwMode="auto">
            <a:xfrm>
              <a:off x="2743597" y="2505472"/>
              <a:ext cx="0" cy="1861741"/>
            </a:xfrm>
            <a:prstGeom prst="line">
              <a:avLst/>
            </a:prstGeom>
            <a:no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直線コネクタ 26"/>
            <p:cNvCxnSpPr/>
            <p:nvPr/>
          </p:nvCxnSpPr>
          <p:spPr bwMode="auto">
            <a:xfrm>
              <a:off x="6405960" y="2510235"/>
              <a:ext cx="0" cy="1861741"/>
            </a:xfrm>
            <a:prstGeom prst="line">
              <a:avLst/>
            </a:prstGeom>
            <a:no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直線コネクタ 27"/>
            <p:cNvCxnSpPr/>
            <p:nvPr/>
          </p:nvCxnSpPr>
          <p:spPr bwMode="auto">
            <a:xfrm>
              <a:off x="7015559" y="2876947"/>
              <a:ext cx="0" cy="1490266"/>
            </a:xfrm>
            <a:prstGeom prst="line">
              <a:avLst/>
            </a:prstGeom>
            <a:no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直線コネクタ 29"/>
            <p:cNvCxnSpPr/>
            <p:nvPr/>
          </p:nvCxnSpPr>
          <p:spPr bwMode="auto">
            <a:xfrm>
              <a:off x="2133997" y="2881709"/>
              <a:ext cx="0" cy="1490266"/>
            </a:xfrm>
            <a:prstGeom prst="line">
              <a:avLst/>
            </a:prstGeom>
            <a:no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7" name="直線矢印コネクタ 46"/>
          <p:cNvCxnSpPr/>
          <p:nvPr/>
        </p:nvCxnSpPr>
        <p:spPr bwMode="auto">
          <a:xfrm>
            <a:off x="540377" y="6309161"/>
            <a:ext cx="3443587" cy="0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直線矢印コネクタ 48"/>
          <p:cNvCxnSpPr/>
          <p:nvPr/>
        </p:nvCxnSpPr>
        <p:spPr bwMode="auto">
          <a:xfrm flipV="1">
            <a:off x="570032" y="5147725"/>
            <a:ext cx="0" cy="1161298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85" name="グループ化 84"/>
          <p:cNvGrpSpPr/>
          <p:nvPr/>
        </p:nvGrpSpPr>
        <p:grpSpPr>
          <a:xfrm>
            <a:off x="753049" y="3483825"/>
            <a:ext cx="2786578" cy="935989"/>
            <a:chOff x="2133997" y="1407061"/>
            <a:chExt cx="4881562" cy="2964915"/>
          </a:xfrm>
        </p:grpSpPr>
        <p:cxnSp>
          <p:nvCxnSpPr>
            <p:cNvPr id="88" name="直線コネクタ 87"/>
            <p:cNvCxnSpPr/>
            <p:nvPr/>
          </p:nvCxnSpPr>
          <p:spPr bwMode="auto">
            <a:xfrm>
              <a:off x="4574046" y="1407061"/>
              <a:ext cx="2717" cy="2960152"/>
            </a:xfrm>
            <a:prstGeom prst="line">
              <a:avLst/>
            </a:prstGeom>
            <a:no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直線コネクタ 88"/>
            <p:cNvCxnSpPr/>
            <p:nvPr/>
          </p:nvCxnSpPr>
          <p:spPr bwMode="auto">
            <a:xfrm>
              <a:off x="3967361" y="1766912"/>
              <a:ext cx="0" cy="2598192"/>
            </a:xfrm>
            <a:prstGeom prst="line">
              <a:avLst/>
            </a:prstGeom>
            <a:no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直線コネクタ 89"/>
            <p:cNvCxnSpPr/>
            <p:nvPr/>
          </p:nvCxnSpPr>
          <p:spPr bwMode="auto">
            <a:xfrm>
              <a:off x="5186561" y="1771675"/>
              <a:ext cx="0" cy="2598192"/>
            </a:xfrm>
            <a:prstGeom prst="line">
              <a:avLst/>
            </a:prstGeom>
            <a:no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直線コネクタ 90"/>
            <p:cNvCxnSpPr/>
            <p:nvPr/>
          </p:nvCxnSpPr>
          <p:spPr bwMode="auto">
            <a:xfrm>
              <a:off x="3353197" y="2138759"/>
              <a:ext cx="0" cy="2228454"/>
            </a:xfrm>
            <a:prstGeom prst="line">
              <a:avLst/>
            </a:prstGeom>
            <a:no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直線コネクタ 91"/>
            <p:cNvCxnSpPr/>
            <p:nvPr/>
          </p:nvCxnSpPr>
          <p:spPr bwMode="auto">
            <a:xfrm>
              <a:off x="5796136" y="2138759"/>
              <a:ext cx="0" cy="2228454"/>
            </a:xfrm>
            <a:prstGeom prst="line">
              <a:avLst/>
            </a:prstGeom>
            <a:no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直線コネクタ 92"/>
            <p:cNvCxnSpPr/>
            <p:nvPr/>
          </p:nvCxnSpPr>
          <p:spPr bwMode="auto">
            <a:xfrm>
              <a:off x="2743597" y="2505472"/>
              <a:ext cx="0" cy="1861741"/>
            </a:xfrm>
            <a:prstGeom prst="line">
              <a:avLst/>
            </a:prstGeom>
            <a:no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直線コネクタ 93"/>
            <p:cNvCxnSpPr/>
            <p:nvPr/>
          </p:nvCxnSpPr>
          <p:spPr bwMode="auto">
            <a:xfrm>
              <a:off x="6405960" y="2510235"/>
              <a:ext cx="0" cy="1861741"/>
            </a:xfrm>
            <a:prstGeom prst="line">
              <a:avLst/>
            </a:prstGeom>
            <a:no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直線コネクタ 94"/>
            <p:cNvCxnSpPr/>
            <p:nvPr/>
          </p:nvCxnSpPr>
          <p:spPr bwMode="auto">
            <a:xfrm>
              <a:off x="7015559" y="2876947"/>
              <a:ext cx="0" cy="1490266"/>
            </a:xfrm>
            <a:prstGeom prst="line">
              <a:avLst/>
            </a:prstGeom>
            <a:no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直線コネクタ 95"/>
            <p:cNvCxnSpPr/>
            <p:nvPr/>
          </p:nvCxnSpPr>
          <p:spPr bwMode="auto">
            <a:xfrm>
              <a:off x="2133997" y="2881709"/>
              <a:ext cx="0" cy="1490266"/>
            </a:xfrm>
            <a:prstGeom prst="line">
              <a:avLst/>
            </a:prstGeom>
            <a:no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86" name="直線矢印コネクタ 85"/>
          <p:cNvCxnSpPr/>
          <p:nvPr/>
        </p:nvCxnSpPr>
        <p:spPr bwMode="auto">
          <a:xfrm>
            <a:off x="545441" y="4427076"/>
            <a:ext cx="3443587" cy="0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直線矢印コネクタ 86"/>
          <p:cNvCxnSpPr/>
          <p:nvPr/>
        </p:nvCxnSpPr>
        <p:spPr bwMode="auto">
          <a:xfrm flipV="1">
            <a:off x="575096" y="3265640"/>
            <a:ext cx="0" cy="1161298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テキスト ボックス 101"/>
              <p:cNvSpPr txBox="1"/>
              <p:nvPr/>
            </p:nvSpPr>
            <p:spPr>
              <a:xfrm>
                <a:off x="1543101" y="4539591"/>
                <a:ext cx="10561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3200" b="1" i="1" smtClean="0">
                              <a:latin typeface="Cambria Math"/>
                            </a:rPr>
                            <m:t>𝑻𝑯𝒛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02" name="テキスト ボックス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101" y="4539591"/>
                <a:ext cx="1056123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直線コネクタ 103"/>
          <p:cNvCxnSpPr/>
          <p:nvPr/>
        </p:nvCxnSpPr>
        <p:spPr bwMode="auto">
          <a:xfrm>
            <a:off x="1566714" y="4429816"/>
            <a:ext cx="0" cy="7917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直線コネクタ 105"/>
          <p:cNvCxnSpPr/>
          <p:nvPr/>
        </p:nvCxnSpPr>
        <p:spPr bwMode="auto">
          <a:xfrm>
            <a:off x="2587794" y="4582216"/>
            <a:ext cx="0" cy="7917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直線矢印コネクタ 107"/>
          <p:cNvCxnSpPr/>
          <p:nvPr/>
        </p:nvCxnSpPr>
        <p:spPr bwMode="auto">
          <a:xfrm>
            <a:off x="1018290" y="4916780"/>
            <a:ext cx="540051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直線矢印コネクタ 108"/>
          <p:cNvCxnSpPr/>
          <p:nvPr/>
        </p:nvCxnSpPr>
        <p:spPr bwMode="auto">
          <a:xfrm flipH="1">
            <a:off x="2599224" y="4916780"/>
            <a:ext cx="544014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9" name="グループ化 8"/>
          <p:cNvGrpSpPr/>
          <p:nvPr/>
        </p:nvGrpSpPr>
        <p:grpSpPr>
          <a:xfrm>
            <a:off x="4860031" y="3497999"/>
            <a:ext cx="4032449" cy="3278216"/>
            <a:chOff x="4860031" y="3497999"/>
            <a:chExt cx="4032449" cy="3278216"/>
          </a:xfrm>
        </p:grpSpPr>
        <p:sp>
          <p:nvSpPr>
            <p:cNvPr id="113" name="正方形/長方形 112"/>
            <p:cNvSpPr/>
            <p:nvPr/>
          </p:nvSpPr>
          <p:spPr>
            <a:xfrm>
              <a:off x="4860031" y="3497999"/>
              <a:ext cx="4032449" cy="3092811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" name="グループ化 7"/>
            <p:cNvGrpSpPr/>
            <p:nvPr/>
          </p:nvGrpSpPr>
          <p:grpSpPr>
            <a:xfrm>
              <a:off x="5515050" y="6314550"/>
              <a:ext cx="2469760" cy="461665"/>
              <a:chOff x="9410213" y="3717018"/>
              <a:chExt cx="2469760" cy="461665"/>
            </a:xfrm>
          </p:grpSpPr>
          <p:sp>
            <p:nvSpPr>
              <p:cNvPr id="114" name="正方形/長方形 113"/>
              <p:cNvSpPr/>
              <p:nvPr/>
            </p:nvSpPr>
            <p:spPr>
              <a:xfrm>
                <a:off x="9510377" y="3779253"/>
                <a:ext cx="2369596" cy="2756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" name="テキスト ボックス 114"/>
              <p:cNvSpPr txBox="1"/>
              <p:nvPr/>
            </p:nvSpPr>
            <p:spPr>
              <a:xfrm>
                <a:off x="9410213" y="3717018"/>
                <a:ext cx="24497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 smtClean="0"/>
                  <a:t>THz</a:t>
                </a:r>
                <a:r>
                  <a:rPr kumimoji="1" lang="ja-JP" altLang="en-US" sz="2400" b="1" dirty="0" smtClean="0"/>
                  <a:t>シンセサイザ</a:t>
                </a:r>
                <a:endParaRPr kumimoji="1" lang="ja-JP" altLang="en-US" sz="2400" b="1" dirty="0"/>
              </a:p>
            </p:txBody>
          </p:sp>
        </p:grpSp>
      </p:grpSp>
      <p:grpSp>
        <p:nvGrpSpPr>
          <p:cNvPr id="7" name="グループ化 6"/>
          <p:cNvGrpSpPr/>
          <p:nvPr/>
        </p:nvGrpSpPr>
        <p:grpSpPr>
          <a:xfrm>
            <a:off x="4948936" y="3229647"/>
            <a:ext cx="3825810" cy="1857374"/>
            <a:chOff x="4948936" y="3229647"/>
            <a:chExt cx="3825810" cy="1857374"/>
          </a:xfrm>
        </p:grpSpPr>
        <p:grpSp>
          <p:nvGrpSpPr>
            <p:cNvPr id="117" name="グループ化 116"/>
            <p:cNvGrpSpPr/>
            <p:nvPr/>
          </p:nvGrpSpPr>
          <p:grpSpPr>
            <a:xfrm>
              <a:off x="4948936" y="3229647"/>
              <a:ext cx="3825810" cy="1857374"/>
              <a:chOff x="5006704" y="3470336"/>
              <a:chExt cx="3825810" cy="2150138"/>
            </a:xfrm>
          </p:grpSpPr>
          <p:sp>
            <p:nvSpPr>
              <p:cNvPr id="119" name="下矢印 118"/>
              <p:cNvSpPr/>
              <p:nvPr/>
            </p:nvSpPr>
            <p:spPr>
              <a:xfrm>
                <a:off x="6488290" y="3470336"/>
                <a:ext cx="660396" cy="2150138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20" name="グループ化 119"/>
              <p:cNvGrpSpPr/>
              <p:nvPr/>
            </p:nvGrpSpPr>
            <p:grpSpPr>
              <a:xfrm>
                <a:off x="5006704" y="3905246"/>
                <a:ext cx="3825810" cy="1091777"/>
                <a:chOff x="5006704" y="4021246"/>
                <a:chExt cx="3825810" cy="1091777"/>
              </a:xfrm>
            </p:grpSpPr>
            <p:sp>
              <p:nvSpPr>
                <p:cNvPr id="121" name="円/楕円 120"/>
                <p:cNvSpPr/>
                <p:nvPr/>
              </p:nvSpPr>
              <p:spPr>
                <a:xfrm>
                  <a:off x="5006704" y="4021246"/>
                  <a:ext cx="3825810" cy="1091777"/>
                </a:xfrm>
                <a:prstGeom prst="ellipse">
                  <a:avLst/>
                </a:prstGeom>
                <a:solidFill>
                  <a:schemeClr val="bg1"/>
                </a:solidFill>
                <a:ln w="476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2" name="テキスト ボックス 121"/>
                <p:cNvSpPr txBox="1"/>
                <p:nvPr/>
              </p:nvSpPr>
              <p:spPr>
                <a:xfrm>
                  <a:off x="5095278" y="4445445"/>
                  <a:ext cx="3499676" cy="5344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2400" b="1" dirty="0" smtClean="0"/>
                    <a:t>光周波数コムに位相同期</a:t>
                  </a:r>
                  <a:endParaRPr kumimoji="1" lang="ja-JP" altLang="en-US" sz="2400" b="1" dirty="0"/>
                </a:p>
              </p:txBody>
            </p:sp>
          </p:grpSp>
        </p:grpSp>
        <p:sp>
          <p:nvSpPr>
            <p:cNvPr id="118" name="テキスト ボックス 117"/>
            <p:cNvSpPr txBox="1"/>
            <p:nvPr/>
          </p:nvSpPr>
          <p:spPr>
            <a:xfrm>
              <a:off x="5749571" y="3610881"/>
              <a:ext cx="21275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/>
                <a:t>CW</a:t>
              </a:r>
              <a:r>
                <a:rPr kumimoji="1" lang="ja-JP" altLang="en-US" sz="2400" b="1" dirty="0" smtClean="0"/>
                <a:t>レーザーを</a:t>
              </a:r>
              <a:endParaRPr kumimoji="1" lang="ja-JP" altLang="en-US" sz="2400" b="1" dirty="0"/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5565133" y="5142857"/>
            <a:ext cx="2391174" cy="1200329"/>
            <a:chOff x="5565133" y="5142857"/>
            <a:chExt cx="2391174" cy="12003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テキスト ボックス 123"/>
                <p:cNvSpPr txBox="1"/>
                <p:nvPr/>
              </p:nvSpPr>
              <p:spPr>
                <a:xfrm>
                  <a:off x="5603214" y="5142857"/>
                  <a:ext cx="2190852" cy="12003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latin typeface="Cambria Math"/>
                            </a:rPr>
                            <m:t>𝝂</m:t>
                          </m:r>
                        </m:e>
                        <m:sub>
                          <m:r>
                            <a:rPr lang="en-US" altLang="ja-JP" sz="24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ja-JP" altLang="en-US" sz="2400" b="1" dirty="0"/>
                    <a:t>と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1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b="1" i="1" dirty="0">
                              <a:latin typeface="Cambria Math"/>
                            </a:rPr>
                            <m:t>𝝂</m:t>
                          </m:r>
                        </m:e>
                        <m:sub>
                          <m:r>
                            <a:rPr lang="en-US" altLang="ja-JP" sz="2400" b="1" i="1" dirty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kumimoji="1" lang="ja-JP" altLang="en-US" sz="2400" b="1" dirty="0" smtClean="0"/>
                    <a:t>の安定化</a:t>
                  </a:r>
                  <a:endParaRPr kumimoji="1" lang="en-US" altLang="ja-JP" sz="2400" b="1" dirty="0" smtClean="0"/>
                </a:p>
                <a:p>
                  <a:pPr algn="ctr"/>
                  <a:r>
                    <a:rPr lang="ja-JP" altLang="en-US" sz="2400" b="1" dirty="0" smtClean="0"/>
                    <a:t>＆</a:t>
                  </a:r>
                  <a:endParaRPr lang="en-US" altLang="ja-JP" sz="2400" b="1" dirty="0" smtClean="0"/>
                </a:p>
                <a:p>
                  <a:r>
                    <a:rPr kumimoji="1" lang="ja-JP" altLang="en-US" sz="2400" b="1" dirty="0" smtClean="0"/>
                    <a:t>絶対周波数決定</a:t>
                  </a:r>
                  <a:endParaRPr kumimoji="1" lang="ja-JP" altLang="en-US" sz="2400" b="1" dirty="0"/>
                </a:p>
              </p:txBody>
            </p:sp>
          </mc:Choice>
          <mc:Fallback xmlns="">
            <p:sp>
              <p:nvSpPr>
                <p:cNvPr id="124" name="テキスト ボックス 1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3214" y="5142857"/>
                  <a:ext cx="2190852" cy="120032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4167" t="-5584" r="-11389" b="-913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5" name="正方形/長方形 124"/>
            <p:cNvSpPr/>
            <p:nvPr/>
          </p:nvSpPr>
          <p:spPr>
            <a:xfrm>
              <a:off x="5565133" y="5142857"/>
              <a:ext cx="2391174" cy="1175965"/>
            </a:xfrm>
            <a:prstGeom prst="rect">
              <a:avLst/>
            </a:pr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テキスト ボックス 125"/>
              <p:cNvSpPr txBox="1"/>
              <p:nvPr/>
            </p:nvSpPr>
            <p:spPr>
              <a:xfrm>
                <a:off x="5288697" y="2774536"/>
                <a:ext cx="29224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400" b="1" i="1" smtClean="0">
                            <a:latin typeface="Cambria Math"/>
                          </a:rPr>
                          <m:t>𝝂</m:t>
                        </m:r>
                      </m:e>
                      <m:sub>
                        <m:r>
                          <a:rPr kumimoji="1" lang="en-US" altLang="ja-JP" sz="24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1" lang="ja-JP" altLang="en-US" sz="2400" b="1" dirty="0" smtClean="0"/>
                  <a:t>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400" b="1" i="1" dirty="0" smtClean="0">
                            <a:latin typeface="Cambria Math"/>
                          </a:rPr>
                          <m:t>𝝂</m:t>
                        </m:r>
                      </m:e>
                      <m:sub>
                        <m:r>
                          <a:rPr kumimoji="1" lang="en-US" altLang="ja-JP" sz="2400" b="1" i="1" dirty="0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1" lang="ja-JP" altLang="en-US" sz="2400" b="1" dirty="0" smtClean="0"/>
                  <a:t>は</a:t>
                </a:r>
                <a:r>
                  <a:rPr lang="ja-JP" altLang="en-US" sz="2400" b="1" dirty="0" smtClean="0"/>
                  <a:t>非制御状態</a:t>
                </a:r>
                <a:endParaRPr kumimoji="1" lang="en-US" altLang="ja-JP" sz="2400" b="1" dirty="0" smtClean="0"/>
              </a:p>
            </p:txBody>
          </p:sp>
        </mc:Choice>
        <mc:Fallback xmlns="">
          <p:sp>
            <p:nvSpPr>
              <p:cNvPr id="126" name="テキスト ボックス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697" y="2774536"/>
                <a:ext cx="2922467" cy="461665"/>
              </a:xfrm>
              <a:prstGeom prst="rect">
                <a:avLst/>
              </a:prstGeom>
              <a:blipFill rotWithShape="1">
                <a:blip r:embed="rId9"/>
                <a:stretch>
                  <a:fillRect t="-14474" r="-4593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グループ化 2"/>
          <p:cNvGrpSpPr/>
          <p:nvPr/>
        </p:nvGrpSpPr>
        <p:grpSpPr>
          <a:xfrm>
            <a:off x="47040" y="1141039"/>
            <a:ext cx="1170181" cy="600116"/>
            <a:chOff x="47040" y="1141039"/>
            <a:chExt cx="1170181" cy="600116"/>
          </a:xfrm>
        </p:grpSpPr>
        <p:sp>
          <p:nvSpPr>
            <p:cNvPr id="129" name="円/楕円 128"/>
            <p:cNvSpPr/>
            <p:nvPr/>
          </p:nvSpPr>
          <p:spPr>
            <a:xfrm>
              <a:off x="86887" y="1141039"/>
              <a:ext cx="1130334" cy="60011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テキスト ボックス 129"/>
            <p:cNvSpPr txBox="1"/>
            <p:nvPr/>
          </p:nvSpPr>
          <p:spPr>
            <a:xfrm>
              <a:off x="47040" y="1202587"/>
              <a:ext cx="1121740" cy="4770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b="1" dirty="0" smtClean="0"/>
                <a:t>光コム</a:t>
              </a:r>
              <a:endParaRPr kumimoji="1" lang="ja-JP" altLang="en-US" sz="2800" b="1" dirty="0"/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47040" y="2580387"/>
            <a:ext cx="1170181" cy="600116"/>
            <a:chOff x="47040" y="2580387"/>
            <a:chExt cx="1170181" cy="600116"/>
          </a:xfrm>
        </p:grpSpPr>
        <p:sp>
          <p:nvSpPr>
            <p:cNvPr id="132" name="円/楕円 131"/>
            <p:cNvSpPr/>
            <p:nvPr/>
          </p:nvSpPr>
          <p:spPr>
            <a:xfrm>
              <a:off x="86887" y="2580387"/>
              <a:ext cx="1130334" cy="60011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テキスト ボックス 132"/>
            <p:cNvSpPr txBox="1"/>
            <p:nvPr/>
          </p:nvSpPr>
          <p:spPr>
            <a:xfrm>
              <a:off x="47040" y="2641935"/>
              <a:ext cx="1121740" cy="4770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b="1" dirty="0" smtClean="0"/>
                <a:t>光コム</a:t>
              </a:r>
              <a:endParaRPr kumimoji="1" lang="ja-JP" alt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61992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92696"/>
            <a:ext cx="7772400" cy="1143000"/>
          </a:xfrm>
        </p:spPr>
        <p:txBody>
          <a:bodyPr/>
          <a:lstStyle/>
          <a:p>
            <a:r>
              <a:rPr kumimoji="1" lang="ja-JP" altLang="en-US" b="1" i="1" dirty="0" smtClean="0"/>
              <a:t>フェムト秒レーザ（時間軸）</a:t>
            </a:r>
            <a:endParaRPr kumimoji="1" lang="ja-JP" altLang="en-US" b="1" i="1" dirty="0"/>
          </a:p>
        </p:txBody>
      </p:sp>
      <p:sp>
        <p:nvSpPr>
          <p:cNvPr id="5" name="正方形/長方形 4"/>
          <p:cNvSpPr/>
          <p:nvPr/>
        </p:nvSpPr>
        <p:spPr>
          <a:xfrm>
            <a:off x="0" y="2060848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 smtClean="0"/>
              <a:t>●フェムト</a:t>
            </a:r>
            <a:r>
              <a:rPr lang="ja-JP" altLang="en-US" sz="3200" b="1" dirty="0"/>
              <a:t>＝</a:t>
            </a:r>
            <a:r>
              <a:rPr lang="en-US" altLang="ja-JP" sz="3200" b="1" dirty="0"/>
              <a:t>10</a:t>
            </a:r>
            <a:r>
              <a:rPr lang="en-US" altLang="ja-JP" sz="3200" b="1" baseline="30000" dirty="0"/>
              <a:t>-15</a:t>
            </a:r>
            <a:r>
              <a:rPr lang="ja-JP" altLang="en-US" sz="3200" b="1" dirty="0" err="1"/>
              <a:t>、</a:t>
            </a:r>
            <a:r>
              <a:rPr lang="ja-JP" altLang="en-US" sz="3200" b="1" dirty="0"/>
              <a:t>千兆分の</a:t>
            </a:r>
            <a:r>
              <a:rPr lang="en-US" altLang="ja-JP" sz="3200" b="1" dirty="0"/>
              <a:t>1</a:t>
            </a:r>
          </a:p>
          <a:p>
            <a:r>
              <a:rPr lang="ja-JP" altLang="en-US" sz="3200" b="1" dirty="0" smtClean="0"/>
              <a:t>●超短</a:t>
            </a:r>
            <a:r>
              <a:rPr lang="ja-JP" altLang="en-US" sz="3200" b="1" dirty="0"/>
              <a:t>パルスレーザーの一種</a:t>
            </a:r>
          </a:p>
          <a:p>
            <a:pPr>
              <a:buFontTx/>
              <a:buNone/>
            </a:pPr>
            <a:r>
              <a:rPr lang="ja-JP" altLang="en-US" sz="3200" b="1" dirty="0">
                <a:solidFill>
                  <a:srgbClr val="FF0000"/>
                </a:solidFill>
              </a:rPr>
              <a:t>一瞬のみ光るパルスレーザーの</a:t>
            </a:r>
            <a:r>
              <a:rPr lang="ja-JP" altLang="en-US" sz="3200" b="1" dirty="0" smtClean="0">
                <a:solidFill>
                  <a:srgbClr val="FF0000"/>
                </a:solidFill>
              </a:rPr>
              <a:t>こと</a:t>
            </a:r>
            <a:r>
              <a:rPr lang="en-US" altLang="ja-JP" sz="3200" b="1" dirty="0" smtClean="0">
                <a:solidFill>
                  <a:srgbClr val="FF0000"/>
                </a:solidFill>
              </a:rPr>
              <a:t>:</a:t>
            </a:r>
            <a:r>
              <a:rPr lang="ja-JP" altLang="en-US" sz="3200" b="1" dirty="0" smtClean="0">
                <a:solidFill>
                  <a:srgbClr val="FF0000"/>
                </a:solidFill>
              </a:rPr>
              <a:t>時間的</a:t>
            </a:r>
            <a:r>
              <a:rPr lang="ja-JP" altLang="en-US" sz="3200" b="1" dirty="0">
                <a:solidFill>
                  <a:srgbClr val="FF0000"/>
                </a:solidFill>
              </a:rPr>
              <a:t>局在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892344" y="4293096"/>
            <a:ext cx="7892726" cy="1863873"/>
            <a:chOff x="2136775" y="4589463"/>
            <a:chExt cx="6655177" cy="1571625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2700338" y="4589463"/>
              <a:ext cx="4198937" cy="1571625"/>
            </a:xfrm>
            <a:custGeom>
              <a:avLst/>
              <a:gdLst>
                <a:gd name="T0" fmla="*/ 15 w 780"/>
                <a:gd name="T1" fmla="*/ 39 h 78"/>
                <a:gd name="T2" fmla="*/ 21 w 780"/>
                <a:gd name="T3" fmla="*/ 39 h 78"/>
                <a:gd name="T4" fmla="*/ 40 w 780"/>
                <a:gd name="T5" fmla="*/ 36 h 78"/>
                <a:gd name="T6" fmla="*/ 48 w 780"/>
                <a:gd name="T7" fmla="*/ 36 h 78"/>
                <a:gd name="T8" fmla="*/ 54 w 780"/>
                <a:gd name="T9" fmla="*/ 36 h 78"/>
                <a:gd name="T10" fmla="*/ 82 w 780"/>
                <a:gd name="T11" fmla="*/ 47 h 78"/>
                <a:gd name="T12" fmla="*/ 89 w 780"/>
                <a:gd name="T13" fmla="*/ 48 h 78"/>
                <a:gd name="T14" fmla="*/ 97 w 780"/>
                <a:gd name="T15" fmla="*/ 47 h 78"/>
                <a:gd name="T16" fmla="*/ 127 w 780"/>
                <a:gd name="T17" fmla="*/ 25 h 78"/>
                <a:gd name="T18" fmla="*/ 134 w 780"/>
                <a:gd name="T19" fmla="*/ 24 h 78"/>
                <a:gd name="T20" fmla="*/ 150 w 780"/>
                <a:gd name="T21" fmla="*/ 37 h 78"/>
                <a:gd name="T22" fmla="*/ 171 w 780"/>
                <a:gd name="T23" fmla="*/ 60 h 78"/>
                <a:gd name="T24" fmla="*/ 177 w 780"/>
                <a:gd name="T25" fmla="*/ 60 h 78"/>
                <a:gd name="T26" fmla="*/ 190 w 780"/>
                <a:gd name="T27" fmla="*/ 46 h 78"/>
                <a:gd name="T28" fmla="*/ 213 w 780"/>
                <a:gd name="T29" fmla="*/ 13 h 78"/>
                <a:gd name="T30" fmla="*/ 219 w 780"/>
                <a:gd name="T31" fmla="*/ 12 h 78"/>
                <a:gd name="T32" fmla="*/ 232 w 780"/>
                <a:gd name="T33" fmla="*/ 27 h 78"/>
                <a:gd name="T34" fmla="*/ 256 w 780"/>
                <a:gd name="T35" fmla="*/ 70 h 78"/>
                <a:gd name="T36" fmla="*/ 262 w 780"/>
                <a:gd name="T37" fmla="*/ 71 h 78"/>
                <a:gd name="T38" fmla="*/ 276 w 780"/>
                <a:gd name="T39" fmla="*/ 53 h 78"/>
                <a:gd name="T40" fmla="*/ 299 w 780"/>
                <a:gd name="T41" fmla="*/ 5 h 78"/>
                <a:gd name="T42" fmla="*/ 305 w 780"/>
                <a:gd name="T43" fmla="*/ 3 h 78"/>
                <a:gd name="T44" fmla="*/ 314 w 780"/>
                <a:gd name="T45" fmla="*/ 13 h 78"/>
                <a:gd name="T46" fmla="*/ 341 w 780"/>
                <a:gd name="T47" fmla="*/ 75 h 78"/>
                <a:gd name="T48" fmla="*/ 348 w 780"/>
                <a:gd name="T49" fmla="*/ 78 h 78"/>
                <a:gd name="T50" fmla="*/ 357 w 780"/>
                <a:gd name="T51" fmla="*/ 67 h 78"/>
                <a:gd name="T52" fmla="*/ 385 w 780"/>
                <a:gd name="T53" fmla="*/ 2 h 78"/>
                <a:gd name="T54" fmla="*/ 391 w 780"/>
                <a:gd name="T55" fmla="*/ 0 h 78"/>
                <a:gd name="T56" fmla="*/ 410 w 780"/>
                <a:gd name="T57" fmla="*/ 34 h 78"/>
                <a:gd name="T58" fmla="*/ 430 w 780"/>
                <a:gd name="T59" fmla="*/ 77 h 78"/>
                <a:gd name="T60" fmla="*/ 437 w 780"/>
                <a:gd name="T61" fmla="*/ 77 h 78"/>
                <a:gd name="T62" fmla="*/ 463 w 780"/>
                <a:gd name="T63" fmla="*/ 18 h 78"/>
                <a:gd name="T64" fmla="*/ 473 w 780"/>
                <a:gd name="T65" fmla="*/ 4 h 78"/>
                <a:gd name="T66" fmla="*/ 479 w 780"/>
                <a:gd name="T67" fmla="*/ 4 h 78"/>
                <a:gd name="T68" fmla="*/ 499 w 780"/>
                <a:gd name="T69" fmla="*/ 42 h 78"/>
                <a:gd name="T70" fmla="*/ 517 w 780"/>
                <a:gd name="T71" fmla="*/ 71 h 78"/>
                <a:gd name="T72" fmla="*/ 523 w 780"/>
                <a:gd name="T73" fmla="*/ 70 h 78"/>
                <a:gd name="T74" fmla="*/ 552 w 780"/>
                <a:gd name="T75" fmla="*/ 19 h 78"/>
                <a:gd name="T76" fmla="*/ 561 w 780"/>
                <a:gd name="T77" fmla="*/ 12 h 78"/>
                <a:gd name="T78" fmla="*/ 567 w 780"/>
                <a:gd name="T79" fmla="*/ 14 h 78"/>
                <a:gd name="T80" fmla="*/ 595 w 780"/>
                <a:gd name="T81" fmla="*/ 54 h 78"/>
                <a:gd name="T82" fmla="*/ 604 w 780"/>
                <a:gd name="T83" fmla="*/ 61 h 78"/>
                <a:gd name="T84" fmla="*/ 609 w 780"/>
                <a:gd name="T85" fmla="*/ 60 h 78"/>
                <a:gd name="T86" fmla="*/ 634 w 780"/>
                <a:gd name="T87" fmla="*/ 33 h 78"/>
                <a:gd name="T88" fmla="*/ 646 w 780"/>
                <a:gd name="T89" fmla="*/ 24 h 78"/>
                <a:gd name="T90" fmla="*/ 652 w 780"/>
                <a:gd name="T91" fmla="*/ 24 h 78"/>
                <a:gd name="T92" fmla="*/ 676 w 780"/>
                <a:gd name="T93" fmla="*/ 43 h 78"/>
                <a:gd name="T94" fmla="*/ 688 w 780"/>
                <a:gd name="T95" fmla="*/ 48 h 78"/>
                <a:gd name="T96" fmla="*/ 694 w 780"/>
                <a:gd name="T97" fmla="*/ 48 h 78"/>
                <a:gd name="T98" fmla="*/ 716 w 780"/>
                <a:gd name="T99" fmla="*/ 39 h 78"/>
                <a:gd name="T100" fmla="*/ 729 w 780"/>
                <a:gd name="T101" fmla="*/ 36 h 78"/>
                <a:gd name="T102" fmla="*/ 735 w 780"/>
                <a:gd name="T103" fmla="*/ 36 h 78"/>
                <a:gd name="T104" fmla="*/ 755 w 780"/>
                <a:gd name="T105" fmla="*/ 39 h 78"/>
                <a:gd name="T106" fmla="*/ 762 w 780"/>
                <a:gd name="T107" fmla="*/ 39 h 78"/>
                <a:gd name="T108" fmla="*/ 767 w 780"/>
                <a:gd name="T109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0" h="78">
                  <a:moveTo>
                    <a:pt x="0" y="38"/>
                  </a:moveTo>
                  <a:lnTo>
                    <a:pt x="7" y="38"/>
                  </a:lnTo>
                  <a:lnTo>
                    <a:pt x="9" y="39"/>
                  </a:lnTo>
                  <a:lnTo>
                    <a:pt x="11" y="39"/>
                  </a:lnTo>
                  <a:lnTo>
                    <a:pt x="13" y="39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17" y="39"/>
                  </a:lnTo>
                  <a:lnTo>
                    <a:pt x="18" y="39"/>
                  </a:lnTo>
                  <a:lnTo>
                    <a:pt x="19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1" y="39"/>
                  </a:lnTo>
                  <a:lnTo>
                    <a:pt x="22" y="39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31" y="38"/>
                  </a:lnTo>
                  <a:lnTo>
                    <a:pt x="35" y="37"/>
                  </a:lnTo>
                  <a:lnTo>
                    <a:pt x="38" y="37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3" y="36"/>
                  </a:lnTo>
                  <a:lnTo>
                    <a:pt x="44" y="36"/>
                  </a:lnTo>
                  <a:lnTo>
                    <a:pt x="45" y="36"/>
                  </a:lnTo>
                  <a:lnTo>
                    <a:pt x="46" y="36"/>
                  </a:lnTo>
                  <a:lnTo>
                    <a:pt x="47" y="36"/>
                  </a:lnTo>
                  <a:lnTo>
                    <a:pt x="48" y="36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51" y="36"/>
                  </a:lnTo>
                  <a:lnTo>
                    <a:pt x="52" y="36"/>
                  </a:lnTo>
                  <a:lnTo>
                    <a:pt x="54" y="36"/>
                  </a:lnTo>
                  <a:lnTo>
                    <a:pt x="55" y="36"/>
                  </a:lnTo>
                  <a:lnTo>
                    <a:pt x="57" y="37"/>
                  </a:lnTo>
                  <a:lnTo>
                    <a:pt x="61" y="38"/>
                  </a:lnTo>
                  <a:lnTo>
                    <a:pt x="66" y="40"/>
                  </a:lnTo>
                  <a:lnTo>
                    <a:pt x="74" y="44"/>
                  </a:lnTo>
                  <a:lnTo>
                    <a:pt x="78" y="46"/>
                  </a:lnTo>
                  <a:lnTo>
                    <a:pt x="82" y="47"/>
                  </a:lnTo>
                  <a:lnTo>
                    <a:pt x="84" y="48"/>
                  </a:lnTo>
                  <a:lnTo>
                    <a:pt x="85" y="48"/>
                  </a:lnTo>
                  <a:lnTo>
                    <a:pt x="86" y="48"/>
                  </a:lnTo>
                  <a:lnTo>
                    <a:pt x="87" y="48"/>
                  </a:lnTo>
                  <a:lnTo>
                    <a:pt x="87" y="48"/>
                  </a:lnTo>
                  <a:lnTo>
                    <a:pt x="88" y="48"/>
                  </a:lnTo>
                  <a:lnTo>
                    <a:pt x="89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1" y="48"/>
                  </a:lnTo>
                  <a:lnTo>
                    <a:pt x="92" y="48"/>
                  </a:lnTo>
                  <a:lnTo>
                    <a:pt x="93" y="48"/>
                  </a:lnTo>
                  <a:lnTo>
                    <a:pt x="95" y="47"/>
                  </a:lnTo>
                  <a:lnTo>
                    <a:pt x="97" y="47"/>
                  </a:lnTo>
                  <a:lnTo>
                    <a:pt x="99" y="46"/>
                  </a:lnTo>
                  <a:lnTo>
                    <a:pt x="115" y="33"/>
                  </a:lnTo>
                  <a:lnTo>
                    <a:pt x="119" y="29"/>
                  </a:lnTo>
                  <a:lnTo>
                    <a:pt x="122" y="27"/>
                  </a:lnTo>
                  <a:lnTo>
                    <a:pt x="124" y="26"/>
                  </a:lnTo>
                  <a:lnTo>
                    <a:pt x="126" y="25"/>
                  </a:lnTo>
                  <a:lnTo>
                    <a:pt x="127" y="25"/>
                  </a:lnTo>
                  <a:lnTo>
                    <a:pt x="128" y="24"/>
                  </a:lnTo>
                  <a:lnTo>
                    <a:pt x="129" y="24"/>
                  </a:lnTo>
                  <a:lnTo>
                    <a:pt x="130" y="24"/>
                  </a:lnTo>
                  <a:lnTo>
                    <a:pt x="131" y="24"/>
                  </a:lnTo>
                  <a:lnTo>
                    <a:pt x="132" y="24"/>
                  </a:lnTo>
                  <a:lnTo>
                    <a:pt x="133" y="24"/>
                  </a:lnTo>
                  <a:lnTo>
                    <a:pt x="134" y="24"/>
                  </a:lnTo>
                  <a:lnTo>
                    <a:pt x="135" y="25"/>
                  </a:lnTo>
                  <a:lnTo>
                    <a:pt x="136" y="25"/>
                  </a:lnTo>
                  <a:lnTo>
                    <a:pt x="137" y="25"/>
                  </a:lnTo>
                  <a:lnTo>
                    <a:pt x="139" y="26"/>
                  </a:lnTo>
                  <a:lnTo>
                    <a:pt x="141" y="28"/>
                  </a:lnTo>
                  <a:lnTo>
                    <a:pt x="145" y="32"/>
                  </a:lnTo>
                  <a:lnTo>
                    <a:pt x="150" y="37"/>
                  </a:lnTo>
                  <a:lnTo>
                    <a:pt x="158" y="48"/>
                  </a:lnTo>
                  <a:lnTo>
                    <a:pt x="161" y="53"/>
                  </a:lnTo>
                  <a:lnTo>
                    <a:pt x="165" y="56"/>
                  </a:lnTo>
                  <a:lnTo>
                    <a:pt x="167" y="58"/>
                  </a:lnTo>
                  <a:lnTo>
                    <a:pt x="169" y="59"/>
                  </a:lnTo>
                  <a:lnTo>
                    <a:pt x="170" y="60"/>
                  </a:lnTo>
                  <a:lnTo>
                    <a:pt x="171" y="60"/>
                  </a:lnTo>
                  <a:lnTo>
                    <a:pt x="172" y="60"/>
                  </a:lnTo>
                  <a:lnTo>
                    <a:pt x="173" y="61"/>
                  </a:lnTo>
                  <a:lnTo>
                    <a:pt x="174" y="61"/>
                  </a:lnTo>
                  <a:lnTo>
                    <a:pt x="174" y="61"/>
                  </a:lnTo>
                  <a:lnTo>
                    <a:pt x="175" y="61"/>
                  </a:lnTo>
                  <a:lnTo>
                    <a:pt x="176" y="61"/>
                  </a:lnTo>
                  <a:lnTo>
                    <a:pt x="177" y="60"/>
                  </a:lnTo>
                  <a:lnTo>
                    <a:pt x="177" y="60"/>
                  </a:lnTo>
                  <a:lnTo>
                    <a:pt x="178" y="60"/>
                  </a:lnTo>
                  <a:lnTo>
                    <a:pt x="179" y="59"/>
                  </a:lnTo>
                  <a:lnTo>
                    <a:pt x="181" y="58"/>
                  </a:lnTo>
                  <a:lnTo>
                    <a:pt x="184" y="56"/>
                  </a:lnTo>
                  <a:lnTo>
                    <a:pt x="186" y="53"/>
                  </a:lnTo>
                  <a:lnTo>
                    <a:pt x="190" y="46"/>
                  </a:lnTo>
                  <a:lnTo>
                    <a:pt x="199" y="32"/>
                  </a:lnTo>
                  <a:lnTo>
                    <a:pt x="202" y="26"/>
                  </a:lnTo>
                  <a:lnTo>
                    <a:pt x="206" y="20"/>
                  </a:lnTo>
                  <a:lnTo>
                    <a:pt x="209" y="17"/>
                  </a:lnTo>
                  <a:lnTo>
                    <a:pt x="211" y="15"/>
                  </a:lnTo>
                  <a:lnTo>
                    <a:pt x="212" y="14"/>
                  </a:lnTo>
                  <a:lnTo>
                    <a:pt x="213" y="13"/>
                  </a:lnTo>
                  <a:lnTo>
                    <a:pt x="214" y="13"/>
                  </a:lnTo>
                  <a:lnTo>
                    <a:pt x="215" y="12"/>
                  </a:lnTo>
                  <a:lnTo>
                    <a:pt x="216" y="1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18" y="12"/>
                  </a:lnTo>
                  <a:lnTo>
                    <a:pt x="219" y="12"/>
                  </a:lnTo>
                  <a:lnTo>
                    <a:pt x="219" y="12"/>
                  </a:lnTo>
                  <a:lnTo>
                    <a:pt x="220" y="13"/>
                  </a:lnTo>
                  <a:lnTo>
                    <a:pt x="221" y="13"/>
                  </a:lnTo>
                  <a:lnTo>
                    <a:pt x="223" y="15"/>
                  </a:lnTo>
                  <a:lnTo>
                    <a:pt x="226" y="17"/>
                  </a:lnTo>
                  <a:lnTo>
                    <a:pt x="228" y="20"/>
                  </a:lnTo>
                  <a:lnTo>
                    <a:pt x="232" y="27"/>
                  </a:lnTo>
                  <a:lnTo>
                    <a:pt x="239" y="42"/>
                  </a:lnTo>
                  <a:lnTo>
                    <a:pt x="247" y="58"/>
                  </a:lnTo>
                  <a:lnTo>
                    <a:pt x="249" y="62"/>
                  </a:lnTo>
                  <a:lnTo>
                    <a:pt x="251" y="65"/>
                  </a:lnTo>
                  <a:lnTo>
                    <a:pt x="254" y="68"/>
                  </a:lnTo>
                  <a:lnTo>
                    <a:pt x="255" y="69"/>
                  </a:lnTo>
                  <a:lnTo>
                    <a:pt x="256" y="70"/>
                  </a:lnTo>
                  <a:lnTo>
                    <a:pt x="256" y="70"/>
                  </a:lnTo>
                  <a:lnTo>
                    <a:pt x="257" y="71"/>
                  </a:lnTo>
                  <a:lnTo>
                    <a:pt x="258" y="71"/>
                  </a:lnTo>
                  <a:lnTo>
                    <a:pt x="259" y="72"/>
                  </a:lnTo>
                  <a:lnTo>
                    <a:pt x="260" y="72"/>
                  </a:lnTo>
                  <a:lnTo>
                    <a:pt x="261" y="72"/>
                  </a:lnTo>
                  <a:lnTo>
                    <a:pt x="262" y="71"/>
                  </a:lnTo>
                  <a:lnTo>
                    <a:pt x="263" y="71"/>
                  </a:lnTo>
                  <a:lnTo>
                    <a:pt x="264" y="71"/>
                  </a:lnTo>
                  <a:lnTo>
                    <a:pt x="265" y="70"/>
                  </a:lnTo>
                  <a:lnTo>
                    <a:pt x="266" y="69"/>
                  </a:lnTo>
                  <a:lnTo>
                    <a:pt x="268" y="67"/>
                  </a:lnTo>
                  <a:lnTo>
                    <a:pt x="271" y="61"/>
                  </a:lnTo>
                  <a:lnTo>
                    <a:pt x="276" y="53"/>
                  </a:lnTo>
                  <a:lnTo>
                    <a:pt x="280" y="43"/>
                  </a:lnTo>
                  <a:lnTo>
                    <a:pt x="289" y="22"/>
                  </a:lnTo>
                  <a:lnTo>
                    <a:pt x="293" y="13"/>
                  </a:lnTo>
                  <a:lnTo>
                    <a:pt x="295" y="10"/>
                  </a:lnTo>
                  <a:lnTo>
                    <a:pt x="297" y="7"/>
                  </a:lnTo>
                  <a:lnTo>
                    <a:pt x="298" y="6"/>
                  </a:lnTo>
                  <a:lnTo>
                    <a:pt x="299" y="5"/>
                  </a:lnTo>
                  <a:lnTo>
                    <a:pt x="300" y="4"/>
                  </a:lnTo>
                  <a:lnTo>
                    <a:pt x="301" y="4"/>
                  </a:lnTo>
                  <a:lnTo>
                    <a:pt x="301" y="4"/>
                  </a:lnTo>
                  <a:lnTo>
                    <a:pt x="302" y="3"/>
                  </a:lnTo>
                  <a:lnTo>
                    <a:pt x="303" y="3"/>
                  </a:lnTo>
                  <a:lnTo>
                    <a:pt x="304" y="3"/>
                  </a:lnTo>
                  <a:lnTo>
                    <a:pt x="305" y="3"/>
                  </a:lnTo>
                  <a:lnTo>
                    <a:pt x="306" y="4"/>
                  </a:lnTo>
                  <a:lnTo>
                    <a:pt x="307" y="4"/>
                  </a:lnTo>
                  <a:lnTo>
                    <a:pt x="307" y="5"/>
                  </a:lnTo>
                  <a:lnTo>
                    <a:pt x="309" y="6"/>
                  </a:lnTo>
                  <a:lnTo>
                    <a:pt x="310" y="8"/>
                  </a:lnTo>
                  <a:lnTo>
                    <a:pt x="312" y="9"/>
                  </a:lnTo>
                  <a:lnTo>
                    <a:pt x="314" y="13"/>
                  </a:lnTo>
                  <a:lnTo>
                    <a:pt x="322" y="31"/>
                  </a:lnTo>
                  <a:lnTo>
                    <a:pt x="329" y="51"/>
                  </a:lnTo>
                  <a:lnTo>
                    <a:pt x="333" y="61"/>
                  </a:lnTo>
                  <a:lnTo>
                    <a:pt x="335" y="66"/>
                  </a:lnTo>
                  <a:lnTo>
                    <a:pt x="338" y="70"/>
                  </a:lnTo>
                  <a:lnTo>
                    <a:pt x="340" y="73"/>
                  </a:lnTo>
                  <a:lnTo>
                    <a:pt x="341" y="75"/>
                  </a:lnTo>
                  <a:lnTo>
                    <a:pt x="342" y="76"/>
                  </a:lnTo>
                  <a:lnTo>
                    <a:pt x="343" y="77"/>
                  </a:lnTo>
                  <a:lnTo>
                    <a:pt x="344" y="77"/>
                  </a:lnTo>
                  <a:lnTo>
                    <a:pt x="345" y="78"/>
                  </a:lnTo>
                  <a:lnTo>
                    <a:pt x="346" y="78"/>
                  </a:lnTo>
                  <a:lnTo>
                    <a:pt x="347" y="78"/>
                  </a:lnTo>
                  <a:lnTo>
                    <a:pt x="348" y="78"/>
                  </a:lnTo>
                  <a:lnTo>
                    <a:pt x="349" y="77"/>
                  </a:lnTo>
                  <a:lnTo>
                    <a:pt x="350" y="77"/>
                  </a:lnTo>
                  <a:lnTo>
                    <a:pt x="351" y="76"/>
                  </a:lnTo>
                  <a:lnTo>
                    <a:pt x="351" y="76"/>
                  </a:lnTo>
                  <a:lnTo>
                    <a:pt x="353" y="74"/>
                  </a:lnTo>
                  <a:lnTo>
                    <a:pt x="355" y="71"/>
                  </a:lnTo>
                  <a:lnTo>
                    <a:pt x="357" y="67"/>
                  </a:lnTo>
                  <a:lnTo>
                    <a:pt x="361" y="58"/>
                  </a:lnTo>
                  <a:lnTo>
                    <a:pt x="370" y="34"/>
                  </a:lnTo>
                  <a:lnTo>
                    <a:pt x="374" y="22"/>
                  </a:lnTo>
                  <a:lnTo>
                    <a:pt x="379" y="12"/>
                  </a:lnTo>
                  <a:lnTo>
                    <a:pt x="382" y="6"/>
                  </a:lnTo>
                  <a:lnTo>
                    <a:pt x="384" y="3"/>
                  </a:lnTo>
                  <a:lnTo>
                    <a:pt x="385" y="2"/>
                  </a:lnTo>
                  <a:lnTo>
                    <a:pt x="386" y="1"/>
                  </a:lnTo>
                  <a:lnTo>
                    <a:pt x="387" y="1"/>
                  </a:lnTo>
                  <a:lnTo>
                    <a:pt x="388" y="0"/>
                  </a:lnTo>
                  <a:lnTo>
                    <a:pt x="389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1" y="0"/>
                  </a:lnTo>
                  <a:lnTo>
                    <a:pt x="392" y="1"/>
                  </a:lnTo>
                  <a:lnTo>
                    <a:pt x="393" y="1"/>
                  </a:lnTo>
                  <a:lnTo>
                    <a:pt x="394" y="2"/>
                  </a:lnTo>
                  <a:lnTo>
                    <a:pt x="396" y="4"/>
                  </a:lnTo>
                  <a:lnTo>
                    <a:pt x="398" y="7"/>
                  </a:lnTo>
                  <a:lnTo>
                    <a:pt x="402" y="15"/>
                  </a:lnTo>
                  <a:lnTo>
                    <a:pt x="410" y="34"/>
                  </a:lnTo>
                  <a:lnTo>
                    <a:pt x="418" y="58"/>
                  </a:lnTo>
                  <a:lnTo>
                    <a:pt x="423" y="67"/>
                  </a:lnTo>
                  <a:lnTo>
                    <a:pt x="424" y="71"/>
                  </a:lnTo>
                  <a:lnTo>
                    <a:pt x="426" y="74"/>
                  </a:lnTo>
                  <a:lnTo>
                    <a:pt x="428" y="76"/>
                  </a:lnTo>
                  <a:lnTo>
                    <a:pt x="429" y="77"/>
                  </a:lnTo>
                  <a:lnTo>
                    <a:pt x="430" y="77"/>
                  </a:lnTo>
                  <a:lnTo>
                    <a:pt x="431" y="78"/>
                  </a:lnTo>
                  <a:lnTo>
                    <a:pt x="432" y="78"/>
                  </a:lnTo>
                  <a:lnTo>
                    <a:pt x="433" y="78"/>
                  </a:lnTo>
                  <a:lnTo>
                    <a:pt x="434" y="78"/>
                  </a:lnTo>
                  <a:lnTo>
                    <a:pt x="435" y="78"/>
                  </a:lnTo>
                  <a:lnTo>
                    <a:pt x="436" y="77"/>
                  </a:lnTo>
                  <a:lnTo>
                    <a:pt x="437" y="77"/>
                  </a:lnTo>
                  <a:lnTo>
                    <a:pt x="438" y="76"/>
                  </a:lnTo>
                  <a:lnTo>
                    <a:pt x="439" y="75"/>
                  </a:lnTo>
                  <a:lnTo>
                    <a:pt x="442" y="69"/>
                  </a:lnTo>
                  <a:lnTo>
                    <a:pt x="447" y="60"/>
                  </a:lnTo>
                  <a:lnTo>
                    <a:pt x="451" y="51"/>
                  </a:lnTo>
                  <a:lnTo>
                    <a:pt x="459" y="27"/>
                  </a:lnTo>
                  <a:lnTo>
                    <a:pt x="463" y="18"/>
                  </a:lnTo>
                  <a:lnTo>
                    <a:pt x="465" y="14"/>
                  </a:lnTo>
                  <a:lnTo>
                    <a:pt x="467" y="10"/>
                  </a:lnTo>
                  <a:lnTo>
                    <a:pt x="469" y="7"/>
                  </a:lnTo>
                  <a:lnTo>
                    <a:pt x="470" y="6"/>
                  </a:lnTo>
                  <a:lnTo>
                    <a:pt x="471" y="5"/>
                  </a:lnTo>
                  <a:lnTo>
                    <a:pt x="472" y="5"/>
                  </a:lnTo>
                  <a:lnTo>
                    <a:pt x="473" y="4"/>
                  </a:lnTo>
                  <a:lnTo>
                    <a:pt x="474" y="4"/>
                  </a:lnTo>
                  <a:lnTo>
                    <a:pt x="475" y="3"/>
                  </a:lnTo>
                  <a:lnTo>
                    <a:pt x="476" y="3"/>
                  </a:lnTo>
                  <a:lnTo>
                    <a:pt x="477" y="3"/>
                  </a:lnTo>
                  <a:lnTo>
                    <a:pt x="477" y="3"/>
                  </a:lnTo>
                  <a:lnTo>
                    <a:pt x="478" y="4"/>
                  </a:lnTo>
                  <a:lnTo>
                    <a:pt x="479" y="4"/>
                  </a:lnTo>
                  <a:lnTo>
                    <a:pt x="480" y="5"/>
                  </a:lnTo>
                  <a:lnTo>
                    <a:pt x="481" y="6"/>
                  </a:lnTo>
                  <a:lnTo>
                    <a:pt x="483" y="8"/>
                  </a:lnTo>
                  <a:lnTo>
                    <a:pt x="485" y="11"/>
                  </a:lnTo>
                  <a:lnTo>
                    <a:pt x="487" y="14"/>
                  </a:lnTo>
                  <a:lnTo>
                    <a:pt x="492" y="24"/>
                  </a:lnTo>
                  <a:lnTo>
                    <a:pt x="499" y="42"/>
                  </a:lnTo>
                  <a:lnTo>
                    <a:pt x="507" y="60"/>
                  </a:lnTo>
                  <a:lnTo>
                    <a:pt x="509" y="64"/>
                  </a:lnTo>
                  <a:lnTo>
                    <a:pt x="512" y="67"/>
                  </a:lnTo>
                  <a:lnTo>
                    <a:pt x="514" y="69"/>
                  </a:lnTo>
                  <a:lnTo>
                    <a:pt x="515" y="70"/>
                  </a:lnTo>
                  <a:lnTo>
                    <a:pt x="516" y="71"/>
                  </a:lnTo>
                  <a:lnTo>
                    <a:pt x="517" y="71"/>
                  </a:lnTo>
                  <a:lnTo>
                    <a:pt x="518" y="71"/>
                  </a:lnTo>
                  <a:lnTo>
                    <a:pt x="519" y="72"/>
                  </a:lnTo>
                  <a:lnTo>
                    <a:pt x="520" y="72"/>
                  </a:lnTo>
                  <a:lnTo>
                    <a:pt x="521" y="71"/>
                  </a:lnTo>
                  <a:lnTo>
                    <a:pt x="521" y="71"/>
                  </a:lnTo>
                  <a:lnTo>
                    <a:pt x="522" y="71"/>
                  </a:lnTo>
                  <a:lnTo>
                    <a:pt x="523" y="70"/>
                  </a:lnTo>
                  <a:lnTo>
                    <a:pt x="524" y="70"/>
                  </a:lnTo>
                  <a:lnTo>
                    <a:pt x="526" y="68"/>
                  </a:lnTo>
                  <a:lnTo>
                    <a:pt x="528" y="65"/>
                  </a:lnTo>
                  <a:lnTo>
                    <a:pt x="533" y="58"/>
                  </a:lnTo>
                  <a:lnTo>
                    <a:pt x="541" y="41"/>
                  </a:lnTo>
                  <a:lnTo>
                    <a:pt x="548" y="26"/>
                  </a:lnTo>
                  <a:lnTo>
                    <a:pt x="552" y="19"/>
                  </a:lnTo>
                  <a:lnTo>
                    <a:pt x="554" y="17"/>
                  </a:lnTo>
                  <a:lnTo>
                    <a:pt x="556" y="15"/>
                  </a:lnTo>
                  <a:lnTo>
                    <a:pt x="558" y="14"/>
                  </a:lnTo>
                  <a:lnTo>
                    <a:pt x="559" y="13"/>
                  </a:lnTo>
                  <a:lnTo>
                    <a:pt x="560" y="13"/>
                  </a:lnTo>
                  <a:lnTo>
                    <a:pt x="560" y="12"/>
                  </a:lnTo>
                  <a:lnTo>
                    <a:pt x="561" y="12"/>
                  </a:lnTo>
                  <a:lnTo>
                    <a:pt x="562" y="12"/>
                  </a:lnTo>
                  <a:lnTo>
                    <a:pt x="563" y="12"/>
                  </a:lnTo>
                  <a:lnTo>
                    <a:pt x="564" y="12"/>
                  </a:lnTo>
                  <a:lnTo>
                    <a:pt x="565" y="12"/>
                  </a:lnTo>
                  <a:lnTo>
                    <a:pt x="566" y="13"/>
                  </a:lnTo>
                  <a:lnTo>
                    <a:pt x="566" y="13"/>
                  </a:lnTo>
                  <a:lnTo>
                    <a:pt x="567" y="14"/>
                  </a:lnTo>
                  <a:lnTo>
                    <a:pt x="569" y="16"/>
                  </a:lnTo>
                  <a:lnTo>
                    <a:pt x="571" y="17"/>
                  </a:lnTo>
                  <a:lnTo>
                    <a:pt x="575" y="23"/>
                  </a:lnTo>
                  <a:lnTo>
                    <a:pt x="580" y="30"/>
                  </a:lnTo>
                  <a:lnTo>
                    <a:pt x="588" y="45"/>
                  </a:lnTo>
                  <a:lnTo>
                    <a:pt x="592" y="51"/>
                  </a:lnTo>
                  <a:lnTo>
                    <a:pt x="595" y="54"/>
                  </a:lnTo>
                  <a:lnTo>
                    <a:pt x="597" y="56"/>
                  </a:lnTo>
                  <a:lnTo>
                    <a:pt x="598" y="58"/>
                  </a:lnTo>
                  <a:lnTo>
                    <a:pt x="600" y="59"/>
                  </a:lnTo>
                  <a:lnTo>
                    <a:pt x="601" y="60"/>
                  </a:lnTo>
                  <a:lnTo>
                    <a:pt x="602" y="60"/>
                  </a:lnTo>
                  <a:lnTo>
                    <a:pt x="603" y="60"/>
                  </a:lnTo>
                  <a:lnTo>
                    <a:pt x="604" y="61"/>
                  </a:lnTo>
                  <a:lnTo>
                    <a:pt x="605" y="61"/>
                  </a:lnTo>
                  <a:lnTo>
                    <a:pt x="605" y="61"/>
                  </a:lnTo>
                  <a:lnTo>
                    <a:pt x="606" y="61"/>
                  </a:lnTo>
                  <a:lnTo>
                    <a:pt x="607" y="61"/>
                  </a:lnTo>
                  <a:lnTo>
                    <a:pt x="608" y="60"/>
                  </a:lnTo>
                  <a:lnTo>
                    <a:pt x="608" y="60"/>
                  </a:lnTo>
                  <a:lnTo>
                    <a:pt x="609" y="60"/>
                  </a:lnTo>
                  <a:lnTo>
                    <a:pt x="610" y="60"/>
                  </a:lnTo>
                  <a:lnTo>
                    <a:pt x="611" y="59"/>
                  </a:lnTo>
                  <a:lnTo>
                    <a:pt x="613" y="57"/>
                  </a:lnTo>
                  <a:lnTo>
                    <a:pt x="617" y="54"/>
                  </a:lnTo>
                  <a:lnTo>
                    <a:pt x="621" y="48"/>
                  </a:lnTo>
                  <a:lnTo>
                    <a:pt x="630" y="37"/>
                  </a:lnTo>
                  <a:lnTo>
                    <a:pt x="634" y="33"/>
                  </a:lnTo>
                  <a:lnTo>
                    <a:pt x="638" y="29"/>
                  </a:lnTo>
                  <a:lnTo>
                    <a:pt x="640" y="27"/>
                  </a:lnTo>
                  <a:lnTo>
                    <a:pt x="642" y="26"/>
                  </a:lnTo>
                  <a:lnTo>
                    <a:pt x="643" y="25"/>
                  </a:lnTo>
                  <a:lnTo>
                    <a:pt x="644" y="25"/>
                  </a:lnTo>
                  <a:lnTo>
                    <a:pt x="645" y="24"/>
                  </a:lnTo>
                  <a:lnTo>
                    <a:pt x="646" y="24"/>
                  </a:lnTo>
                  <a:lnTo>
                    <a:pt x="647" y="24"/>
                  </a:lnTo>
                  <a:lnTo>
                    <a:pt x="648" y="24"/>
                  </a:lnTo>
                  <a:lnTo>
                    <a:pt x="649" y="24"/>
                  </a:lnTo>
                  <a:lnTo>
                    <a:pt x="650" y="24"/>
                  </a:lnTo>
                  <a:lnTo>
                    <a:pt x="650" y="24"/>
                  </a:lnTo>
                  <a:lnTo>
                    <a:pt x="651" y="24"/>
                  </a:lnTo>
                  <a:lnTo>
                    <a:pt x="652" y="24"/>
                  </a:lnTo>
                  <a:lnTo>
                    <a:pt x="653" y="25"/>
                  </a:lnTo>
                  <a:lnTo>
                    <a:pt x="655" y="26"/>
                  </a:lnTo>
                  <a:lnTo>
                    <a:pt x="657" y="27"/>
                  </a:lnTo>
                  <a:lnTo>
                    <a:pt x="659" y="28"/>
                  </a:lnTo>
                  <a:lnTo>
                    <a:pt x="663" y="31"/>
                  </a:lnTo>
                  <a:lnTo>
                    <a:pt x="671" y="39"/>
                  </a:lnTo>
                  <a:lnTo>
                    <a:pt x="676" y="43"/>
                  </a:lnTo>
                  <a:lnTo>
                    <a:pt x="678" y="44"/>
                  </a:lnTo>
                  <a:lnTo>
                    <a:pt x="680" y="45"/>
                  </a:lnTo>
                  <a:lnTo>
                    <a:pt x="682" y="46"/>
                  </a:lnTo>
                  <a:lnTo>
                    <a:pt x="684" y="47"/>
                  </a:lnTo>
                  <a:lnTo>
                    <a:pt x="686" y="48"/>
                  </a:lnTo>
                  <a:lnTo>
                    <a:pt x="687" y="48"/>
                  </a:lnTo>
                  <a:lnTo>
                    <a:pt x="688" y="48"/>
                  </a:lnTo>
                  <a:lnTo>
                    <a:pt x="689" y="48"/>
                  </a:lnTo>
                  <a:lnTo>
                    <a:pt x="690" y="48"/>
                  </a:lnTo>
                  <a:lnTo>
                    <a:pt x="691" y="48"/>
                  </a:lnTo>
                  <a:lnTo>
                    <a:pt x="692" y="48"/>
                  </a:lnTo>
                  <a:lnTo>
                    <a:pt x="692" y="48"/>
                  </a:lnTo>
                  <a:lnTo>
                    <a:pt x="693" y="48"/>
                  </a:lnTo>
                  <a:lnTo>
                    <a:pt x="694" y="48"/>
                  </a:lnTo>
                  <a:lnTo>
                    <a:pt x="695" y="48"/>
                  </a:lnTo>
                  <a:lnTo>
                    <a:pt x="696" y="48"/>
                  </a:lnTo>
                  <a:lnTo>
                    <a:pt x="697" y="48"/>
                  </a:lnTo>
                  <a:lnTo>
                    <a:pt x="701" y="46"/>
                  </a:lnTo>
                  <a:lnTo>
                    <a:pt x="705" y="44"/>
                  </a:lnTo>
                  <a:lnTo>
                    <a:pt x="712" y="41"/>
                  </a:lnTo>
                  <a:lnTo>
                    <a:pt x="716" y="39"/>
                  </a:lnTo>
                  <a:lnTo>
                    <a:pt x="720" y="38"/>
                  </a:lnTo>
                  <a:lnTo>
                    <a:pt x="722" y="37"/>
                  </a:lnTo>
                  <a:lnTo>
                    <a:pt x="725" y="36"/>
                  </a:lnTo>
                  <a:lnTo>
                    <a:pt x="726" y="36"/>
                  </a:lnTo>
                  <a:lnTo>
                    <a:pt x="727" y="36"/>
                  </a:lnTo>
                  <a:lnTo>
                    <a:pt x="728" y="36"/>
                  </a:lnTo>
                  <a:lnTo>
                    <a:pt x="729" y="36"/>
                  </a:lnTo>
                  <a:lnTo>
                    <a:pt x="730" y="36"/>
                  </a:lnTo>
                  <a:lnTo>
                    <a:pt x="731" y="36"/>
                  </a:lnTo>
                  <a:lnTo>
                    <a:pt x="732" y="36"/>
                  </a:lnTo>
                  <a:lnTo>
                    <a:pt x="732" y="36"/>
                  </a:lnTo>
                  <a:lnTo>
                    <a:pt x="733" y="36"/>
                  </a:lnTo>
                  <a:lnTo>
                    <a:pt x="734" y="36"/>
                  </a:lnTo>
                  <a:lnTo>
                    <a:pt x="735" y="36"/>
                  </a:lnTo>
                  <a:lnTo>
                    <a:pt x="736" y="36"/>
                  </a:lnTo>
                  <a:lnTo>
                    <a:pt x="737" y="36"/>
                  </a:lnTo>
                  <a:lnTo>
                    <a:pt x="740" y="36"/>
                  </a:lnTo>
                  <a:lnTo>
                    <a:pt x="744" y="37"/>
                  </a:lnTo>
                  <a:lnTo>
                    <a:pt x="748" y="38"/>
                  </a:lnTo>
                  <a:lnTo>
                    <a:pt x="752" y="38"/>
                  </a:lnTo>
                  <a:lnTo>
                    <a:pt x="755" y="39"/>
                  </a:lnTo>
                  <a:lnTo>
                    <a:pt x="756" y="39"/>
                  </a:lnTo>
                  <a:lnTo>
                    <a:pt x="757" y="39"/>
                  </a:lnTo>
                  <a:lnTo>
                    <a:pt x="758" y="39"/>
                  </a:lnTo>
                  <a:lnTo>
                    <a:pt x="759" y="39"/>
                  </a:lnTo>
                  <a:lnTo>
                    <a:pt x="760" y="39"/>
                  </a:lnTo>
                  <a:lnTo>
                    <a:pt x="761" y="39"/>
                  </a:lnTo>
                  <a:lnTo>
                    <a:pt x="762" y="39"/>
                  </a:lnTo>
                  <a:lnTo>
                    <a:pt x="762" y="39"/>
                  </a:lnTo>
                  <a:lnTo>
                    <a:pt x="763" y="39"/>
                  </a:lnTo>
                  <a:lnTo>
                    <a:pt x="764" y="39"/>
                  </a:lnTo>
                  <a:lnTo>
                    <a:pt x="765" y="39"/>
                  </a:lnTo>
                  <a:lnTo>
                    <a:pt x="766" y="39"/>
                  </a:lnTo>
                  <a:lnTo>
                    <a:pt x="766" y="39"/>
                  </a:lnTo>
                  <a:lnTo>
                    <a:pt x="767" y="39"/>
                  </a:lnTo>
                  <a:lnTo>
                    <a:pt x="769" y="39"/>
                  </a:lnTo>
                  <a:lnTo>
                    <a:pt x="773" y="38"/>
                  </a:lnTo>
                  <a:lnTo>
                    <a:pt x="780" y="38"/>
                  </a:lnTo>
                </a:path>
              </a:pathLst>
            </a:custGeom>
            <a:noFill/>
            <a:ln w="63500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2136775" y="5354638"/>
              <a:ext cx="5746750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7885935" y="5093028"/>
              <a:ext cx="90601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 sz="2800" b="1" dirty="0"/>
                <a:t>時間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8578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03238"/>
            <a:ext cx="9144000" cy="1143000"/>
          </a:xfrm>
        </p:spPr>
        <p:txBody>
          <a:bodyPr/>
          <a:lstStyle/>
          <a:p>
            <a:r>
              <a:rPr lang="ja-JP" altLang="en-US" b="1" i="1" dirty="0"/>
              <a:t>フェムト</a:t>
            </a:r>
            <a:r>
              <a:rPr lang="ja-JP" altLang="en-US" b="1" i="1" dirty="0" smtClean="0"/>
              <a:t>秒レーザ（周波数軸）</a:t>
            </a:r>
            <a:endParaRPr lang="ja-JP" altLang="en-US" sz="3600" b="1" i="1" dirty="0">
              <a:solidFill>
                <a:srgbClr val="FC0E02"/>
              </a:solidFill>
            </a:endParaRP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65227"/>
            <a:ext cx="9144000" cy="1645938"/>
          </a:xfrm>
        </p:spPr>
        <p:txBody>
          <a:bodyPr/>
          <a:lstStyle/>
          <a:p>
            <a:pPr marL="0" indent="0">
              <a:buNone/>
            </a:pPr>
            <a:endParaRPr lang="en-US" altLang="ja-JP" sz="2800" dirty="0" smtClean="0"/>
          </a:p>
          <a:p>
            <a:pPr marL="0" indent="0">
              <a:buNone/>
            </a:pPr>
            <a:endParaRPr lang="ja-JP" altLang="en-US" sz="2800" dirty="0">
              <a:solidFill>
                <a:srgbClr val="FF3300"/>
              </a:solidFill>
            </a:endParaRPr>
          </a:p>
        </p:txBody>
      </p:sp>
      <p:sp>
        <p:nvSpPr>
          <p:cNvPr id="465924" name="AutoShape 4"/>
          <p:cNvSpPr>
            <a:spLocks noChangeArrowheads="1"/>
          </p:cNvSpPr>
          <p:nvPr/>
        </p:nvSpPr>
        <p:spPr bwMode="auto">
          <a:xfrm>
            <a:off x="3976609" y="3578225"/>
            <a:ext cx="562708" cy="333375"/>
          </a:xfrm>
          <a:prstGeom prst="rightArrow">
            <a:avLst>
              <a:gd name="adj1" fmla="val 50000"/>
              <a:gd name="adj2" fmla="val 4571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ja-JP" altLang="ja-JP" sz="24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65925" name="Text Box 5"/>
          <p:cNvSpPr txBox="1">
            <a:spLocks noChangeArrowheads="1"/>
          </p:cNvSpPr>
          <p:nvPr/>
        </p:nvSpPr>
        <p:spPr bwMode="auto">
          <a:xfrm>
            <a:off x="5694849" y="4773612"/>
            <a:ext cx="23503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ja-JP" altLang="en-US" sz="2400" b="1" dirty="0">
                <a:solidFill>
                  <a:srgbClr val="FC0E02"/>
                </a:solidFill>
                <a:latin typeface="Times New Roman" pitchFamily="18" charset="0"/>
              </a:rPr>
              <a:t>そろえて重ねる</a:t>
            </a:r>
          </a:p>
        </p:txBody>
      </p:sp>
      <p:sp>
        <p:nvSpPr>
          <p:cNvPr id="465926" name="Freeform 6"/>
          <p:cNvSpPr>
            <a:spLocks/>
          </p:cNvSpPr>
          <p:nvPr/>
        </p:nvSpPr>
        <p:spPr bwMode="auto">
          <a:xfrm>
            <a:off x="313147" y="4060826"/>
            <a:ext cx="3540369" cy="436563"/>
          </a:xfrm>
          <a:custGeom>
            <a:avLst/>
            <a:gdLst>
              <a:gd name="T0" fmla="*/ 4 w 780"/>
              <a:gd name="T1" fmla="*/ 0 h 34"/>
              <a:gd name="T2" fmla="*/ 10 w 780"/>
              <a:gd name="T3" fmla="*/ 1 h 34"/>
              <a:gd name="T4" fmla="*/ 31 w 780"/>
              <a:gd name="T5" fmla="*/ 19 h 34"/>
              <a:gd name="T6" fmla="*/ 48 w 780"/>
              <a:gd name="T7" fmla="*/ 33 h 34"/>
              <a:gd name="T8" fmla="*/ 53 w 780"/>
              <a:gd name="T9" fmla="*/ 34 h 34"/>
              <a:gd name="T10" fmla="*/ 57 w 780"/>
              <a:gd name="T11" fmla="*/ 34 h 34"/>
              <a:gd name="T12" fmla="*/ 89 w 780"/>
              <a:gd name="T13" fmla="*/ 5 h 34"/>
              <a:gd name="T14" fmla="*/ 99 w 780"/>
              <a:gd name="T15" fmla="*/ 1 h 34"/>
              <a:gd name="T16" fmla="*/ 103 w 780"/>
              <a:gd name="T17" fmla="*/ 0 h 34"/>
              <a:gd name="T18" fmla="*/ 108 w 780"/>
              <a:gd name="T19" fmla="*/ 2 h 34"/>
              <a:gd name="T20" fmla="*/ 136 w 780"/>
              <a:gd name="T21" fmla="*/ 28 h 34"/>
              <a:gd name="T22" fmla="*/ 146 w 780"/>
              <a:gd name="T23" fmla="*/ 34 h 34"/>
              <a:gd name="T24" fmla="*/ 151 w 780"/>
              <a:gd name="T25" fmla="*/ 34 h 34"/>
              <a:gd name="T26" fmla="*/ 160 w 780"/>
              <a:gd name="T27" fmla="*/ 31 h 34"/>
              <a:gd name="T28" fmla="*/ 191 w 780"/>
              <a:gd name="T29" fmla="*/ 2 h 34"/>
              <a:gd name="T30" fmla="*/ 197 w 780"/>
              <a:gd name="T31" fmla="*/ 0 h 34"/>
              <a:gd name="T32" fmla="*/ 202 w 780"/>
              <a:gd name="T33" fmla="*/ 1 h 34"/>
              <a:gd name="T34" fmla="*/ 232 w 780"/>
              <a:gd name="T35" fmla="*/ 28 h 34"/>
              <a:gd name="T36" fmla="*/ 242 w 780"/>
              <a:gd name="T37" fmla="*/ 34 h 34"/>
              <a:gd name="T38" fmla="*/ 248 w 780"/>
              <a:gd name="T39" fmla="*/ 34 h 34"/>
              <a:gd name="T40" fmla="*/ 256 w 780"/>
              <a:gd name="T41" fmla="*/ 31 h 34"/>
              <a:gd name="T42" fmla="*/ 285 w 780"/>
              <a:gd name="T43" fmla="*/ 3 h 34"/>
              <a:gd name="T44" fmla="*/ 292 w 780"/>
              <a:gd name="T45" fmla="*/ 1 h 34"/>
              <a:gd name="T46" fmla="*/ 297 w 780"/>
              <a:gd name="T47" fmla="*/ 1 h 34"/>
              <a:gd name="T48" fmla="*/ 315 w 780"/>
              <a:gd name="T49" fmla="*/ 14 h 34"/>
              <a:gd name="T50" fmla="*/ 337 w 780"/>
              <a:gd name="T51" fmla="*/ 33 h 34"/>
              <a:gd name="T52" fmla="*/ 343 w 780"/>
              <a:gd name="T53" fmla="*/ 34 h 34"/>
              <a:gd name="T54" fmla="*/ 349 w 780"/>
              <a:gd name="T55" fmla="*/ 32 h 34"/>
              <a:gd name="T56" fmla="*/ 379 w 780"/>
              <a:gd name="T57" fmla="*/ 5 h 34"/>
              <a:gd name="T58" fmla="*/ 387 w 780"/>
              <a:gd name="T59" fmla="*/ 1 h 34"/>
              <a:gd name="T60" fmla="*/ 392 w 780"/>
              <a:gd name="T61" fmla="*/ 1 h 34"/>
              <a:gd name="T62" fmla="*/ 403 w 780"/>
              <a:gd name="T63" fmla="*/ 6 h 34"/>
              <a:gd name="T64" fmla="*/ 433 w 780"/>
              <a:gd name="T65" fmla="*/ 33 h 34"/>
              <a:gd name="T66" fmla="*/ 438 w 780"/>
              <a:gd name="T67" fmla="*/ 34 h 34"/>
              <a:gd name="T68" fmla="*/ 444 w 780"/>
              <a:gd name="T69" fmla="*/ 33 h 34"/>
              <a:gd name="T70" fmla="*/ 475 w 780"/>
              <a:gd name="T71" fmla="*/ 5 h 34"/>
              <a:gd name="T72" fmla="*/ 483 w 780"/>
              <a:gd name="T73" fmla="*/ 1 h 34"/>
              <a:gd name="T74" fmla="*/ 489 w 780"/>
              <a:gd name="T75" fmla="*/ 1 h 34"/>
              <a:gd name="T76" fmla="*/ 503 w 780"/>
              <a:gd name="T77" fmla="*/ 10 h 34"/>
              <a:gd name="T78" fmla="*/ 527 w 780"/>
              <a:gd name="T79" fmla="*/ 33 h 34"/>
              <a:gd name="T80" fmla="*/ 533 w 780"/>
              <a:gd name="T81" fmla="*/ 34 h 34"/>
              <a:gd name="T82" fmla="*/ 538 w 780"/>
              <a:gd name="T83" fmla="*/ 34 h 34"/>
              <a:gd name="T84" fmla="*/ 562 w 780"/>
              <a:gd name="T85" fmla="*/ 13 h 34"/>
              <a:gd name="T86" fmla="*/ 577 w 780"/>
              <a:gd name="T87" fmla="*/ 1 h 34"/>
              <a:gd name="T88" fmla="*/ 582 w 780"/>
              <a:gd name="T89" fmla="*/ 0 h 34"/>
              <a:gd name="T90" fmla="*/ 591 w 780"/>
              <a:gd name="T91" fmla="*/ 3 h 34"/>
              <a:gd name="T92" fmla="*/ 621 w 780"/>
              <a:gd name="T93" fmla="*/ 31 h 34"/>
              <a:gd name="T94" fmla="*/ 629 w 780"/>
              <a:gd name="T95" fmla="*/ 34 h 34"/>
              <a:gd name="T96" fmla="*/ 634 w 780"/>
              <a:gd name="T97" fmla="*/ 34 h 34"/>
              <a:gd name="T98" fmla="*/ 652 w 780"/>
              <a:gd name="T99" fmla="*/ 20 h 34"/>
              <a:gd name="T100" fmla="*/ 673 w 780"/>
              <a:gd name="T101" fmla="*/ 1 h 34"/>
              <a:gd name="T102" fmla="*/ 678 w 780"/>
              <a:gd name="T103" fmla="*/ 0 h 34"/>
              <a:gd name="T104" fmla="*/ 685 w 780"/>
              <a:gd name="T105" fmla="*/ 2 h 34"/>
              <a:gd name="T106" fmla="*/ 715 w 780"/>
              <a:gd name="T107" fmla="*/ 30 h 34"/>
              <a:gd name="T108" fmla="*/ 723 w 780"/>
              <a:gd name="T109" fmla="*/ 34 h 34"/>
              <a:gd name="T110" fmla="*/ 729 w 780"/>
              <a:gd name="T111" fmla="*/ 34 h 34"/>
              <a:gd name="T112" fmla="*/ 740 w 780"/>
              <a:gd name="T113" fmla="*/ 28 h 34"/>
              <a:gd name="T114" fmla="*/ 768 w 780"/>
              <a:gd name="T115" fmla="*/ 2 h 34"/>
              <a:gd name="T116" fmla="*/ 774 w 780"/>
              <a:gd name="T117" fmla="*/ 0 h 34"/>
              <a:gd name="T118" fmla="*/ 780 w 780"/>
              <a:gd name="T119" fmla="*/ 2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80" h="34">
                <a:moveTo>
                  <a:pt x="0" y="2"/>
                </a:moveTo>
                <a:lnTo>
                  <a:pt x="1" y="1"/>
                </a:lnTo>
                <a:lnTo>
                  <a:pt x="1" y="1"/>
                </a:lnTo>
                <a:lnTo>
                  <a:pt x="2" y="1"/>
                </a:lnTo>
                <a:lnTo>
                  <a:pt x="3" y="1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8" y="1"/>
                </a:lnTo>
                <a:lnTo>
                  <a:pt x="9" y="1"/>
                </a:lnTo>
                <a:lnTo>
                  <a:pt x="10" y="1"/>
                </a:lnTo>
                <a:lnTo>
                  <a:pt x="11" y="1"/>
                </a:lnTo>
                <a:lnTo>
                  <a:pt x="13" y="2"/>
                </a:lnTo>
                <a:lnTo>
                  <a:pt x="15" y="4"/>
                </a:lnTo>
                <a:lnTo>
                  <a:pt x="19" y="7"/>
                </a:lnTo>
                <a:lnTo>
                  <a:pt x="23" y="10"/>
                </a:lnTo>
                <a:lnTo>
                  <a:pt x="31" y="19"/>
                </a:lnTo>
                <a:lnTo>
                  <a:pt x="35" y="24"/>
                </a:lnTo>
                <a:lnTo>
                  <a:pt x="40" y="28"/>
                </a:lnTo>
                <a:lnTo>
                  <a:pt x="42" y="30"/>
                </a:lnTo>
                <a:lnTo>
                  <a:pt x="44" y="31"/>
                </a:lnTo>
                <a:lnTo>
                  <a:pt x="46" y="32"/>
                </a:lnTo>
                <a:lnTo>
                  <a:pt x="48" y="33"/>
                </a:lnTo>
                <a:lnTo>
                  <a:pt x="49" y="34"/>
                </a:lnTo>
                <a:lnTo>
                  <a:pt x="50" y="34"/>
                </a:lnTo>
                <a:lnTo>
                  <a:pt x="51" y="34"/>
                </a:lnTo>
                <a:lnTo>
                  <a:pt x="51" y="34"/>
                </a:lnTo>
                <a:lnTo>
                  <a:pt x="52" y="34"/>
                </a:lnTo>
                <a:lnTo>
                  <a:pt x="53" y="34"/>
                </a:lnTo>
                <a:lnTo>
                  <a:pt x="54" y="34"/>
                </a:lnTo>
                <a:lnTo>
                  <a:pt x="54" y="34"/>
                </a:lnTo>
                <a:lnTo>
                  <a:pt x="55" y="34"/>
                </a:lnTo>
                <a:lnTo>
                  <a:pt x="56" y="34"/>
                </a:lnTo>
                <a:lnTo>
                  <a:pt x="56" y="34"/>
                </a:lnTo>
                <a:lnTo>
                  <a:pt x="57" y="34"/>
                </a:lnTo>
                <a:lnTo>
                  <a:pt x="58" y="33"/>
                </a:lnTo>
                <a:lnTo>
                  <a:pt x="59" y="33"/>
                </a:lnTo>
                <a:lnTo>
                  <a:pt x="61" y="32"/>
                </a:lnTo>
                <a:lnTo>
                  <a:pt x="66" y="29"/>
                </a:lnTo>
                <a:lnTo>
                  <a:pt x="81" y="13"/>
                </a:lnTo>
                <a:lnTo>
                  <a:pt x="89" y="5"/>
                </a:lnTo>
                <a:lnTo>
                  <a:pt x="93" y="3"/>
                </a:lnTo>
                <a:lnTo>
                  <a:pt x="94" y="2"/>
                </a:lnTo>
                <a:lnTo>
                  <a:pt x="96" y="2"/>
                </a:lnTo>
                <a:lnTo>
                  <a:pt x="97" y="1"/>
                </a:lnTo>
                <a:lnTo>
                  <a:pt x="98" y="1"/>
                </a:lnTo>
                <a:lnTo>
                  <a:pt x="99" y="1"/>
                </a:lnTo>
                <a:lnTo>
                  <a:pt x="100" y="1"/>
                </a:lnTo>
                <a:lnTo>
                  <a:pt x="100" y="0"/>
                </a:lnTo>
                <a:lnTo>
                  <a:pt x="101" y="0"/>
                </a:lnTo>
                <a:lnTo>
                  <a:pt x="101" y="0"/>
                </a:lnTo>
                <a:lnTo>
                  <a:pt x="102" y="0"/>
                </a:lnTo>
                <a:lnTo>
                  <a:pt x="103" y="0"/>
                </a:lnTo>
                <a:lnTo>
                  <a:pt x="103" y="0"/>
                </a:lnTo>
                <a:lnTo>
                  <a:pt x="104" y="1"/>
                </a:lnTo>
                <a:lnTo>
                  <a:pt x="104" y="1"/>
                </a:lnTo>
                <a:lnTo>
                  <a:pt x="105" y="1"/>
                </a:lnTo>
                <a:lnTo>
                  <a:pt x="107" y="1"/>
                </a:lnTo>
                <a:lnTo>
                  <a:pt x="108" y="2"/>
                </a:lnTo>
                <a:lnTo>
                  <a:pt x="109" y="2"/>
                </a:lnTo>
                <a:lnTo>
                  <a:pt x="111" y="4"/>
                </a:lnTo>
                <a:lnTo>
                  <a:pt x="115" y="7"/>
                </a:lnTo>
                <a:lnTo>
                  <a:pt x="123" y="15"/>
                </a:lnTo>
                <a:lnTo>
                  <a:pt x="132" y="24"/>
                </a:lnTo>
                <a:lnTo>
                  <a:pt x="136" y="28"/>
                </a:lnTo>
                <a:lnTo>
                  <a:pt x="140" y="31"/>
                </a:lnTo>
                <a:lnTo>
                  <a:pt x="142" y="32"/>
                </a:lnTo>
                <a:lnTo>
                  <a:pt x="143" y="33"/>
                </a:lnTo>
                <a:lnTo>
                  <a:pt x="144" y="33"/>
                </a:lnTo>
                <a:lnTo>
                  <a:pt x="145" y="33"/>
                </a:lnTo>
                <a:lnTo>
                  <a:pt x="146" y="34"/>
                </a:lnTo>
                <a:lnTo>
                  <a:pt x="147" y="34"/>
                </a:lnTo>
                <a:lnTo>
                  <a:pt x="147" y="34"/>
                </a:lnTo>
                <a:lnTo>
                  <a:pt x="148" y="34"/>
                </a:lnTo>
                <a:lnTo>
                  <a:pt x="149" y="34"/>
                </a:lnTo>
                <a:lnTo>
                  <a:pt x="150" y="34"/>
                </a:lnTo>
                <a:lnTo>
                  <a:pt x="151" y="34"/>
                </a:lnTo>
                <a:lnTo>
                  <a:pt x="152" y="34"/>
                </a:lnTo>
                <a:lnTo>
                  <a:pt x="153" y="34"/>
                </a:lnTo>
                <a:lnTo>
                  <a:pt x="154" y="33"/>
                </a:lnTo>
                <a:lnTo>
                  <a:pt x="156" y="33"/>
                </a:lnTo>
                <a:lnTo>
                  <a:pt x="158" y="32"/>
                </a:lnTo>
                <a:lnTo>
                  <a:pt x="160" y="31"/>
                </a:lnTo>
                <a:lnTo>
                  <a:pt x="163" y="28"/>
                </a:lnTo>
                <a:lnTo>
                  <a:pt x="178" y="12"/>
                </a:lnTo>
                <a:lnTo>
                  <a:pt x="182" y="8"/>
                </a:lnTo>
                <a:lnTo>
                  <a:pt x="187" y="5"/>
                </a:lnTo>
                <a:lnTo>
                  <a:pt x="189" y="3"/>
                </a:lnTo>
                <a:lnTo>
                  <a:pt x="191" y="2"/>
                </a:lnTo>
                <a:lnTo>
                  <a:pt x="193" y="1"/>
                </a:lnTo>
                <a:lnTo>
                  <a:pt x="194" y="1"/>
                </a:lnTo>
                <a:lnTo>
                  <a:pt x="195" y="1"/>
                </a:lnTo>
                <a:lnTo>
                  <a:pt x="196" y="1"/>
                </a:lnTo>
                <a:lnTo>
                  <a:pt x="196" y="0"/>
                </a:lnTo>
                <a:lnTo>
                  <a:pt x="197" y="0"/>
                </a:lnTo>
                <a:lnTo>
                  <a:pt x="198" y="0"/>
                </a:lnTo>
                <a:lnTo>
                  <a:pt x="199" y="0"/>
                </a:lnTo>
                <a:lnTo>
                  <a:pt x="200" y="1"/>
                </a:lnTo>
                <a:lnTo>
                  <a:pt x="200" y="1"/>
                </a:lnTo>
                <a:lnTo>
                  <a:pt x="201" y="1"/>
                </a:lnTo>
                <a:lnTo>
                  <a:pt x="202" y="1"/>
                </a:lnTo>
                <a:lnTo>
                  <a:pt x="205" y="2"/>
                </a:lnTo>
                <a:lnTo>
                  <a:pt x="207" y="3"/>
                </a:lnTo>
                <a:lnTo>
                  <a:pt x="211" y="6"/>
                </a:lnTo>
                <a:lnTo>
                  <a:pt x="219" y="15"/>
                </a:lnTo>
                <a:lnTo>
                  <a:pt x="228" y="24"/>
                </a:lnTo>
                <a:lnTo>
                  <a:pt x="232" y="28"/>
                </a:lnTo>
                <a:lnTo>
                  <a:pt x="235" y="30"/>
                </a:lnTo>
                <a:lnTo>
                  <a:pt x="237" y="31"/>
                </a:lnTo>
                <a:lnTo>
                  <a:pt x="238" y="32"/>
                </a:lnTo>
                <a:lnTo>
                  <a:pt x="240" y="33"/>
                </a:lnTo>
                <a:lnTo>
                  <a:pt x="241" y="34"/>
                </a:lnTo>
                <a:lnTo>
                  <a:pt x="242" y="34"/>
                </a:lnTo>
                <a:lnTo>
                  <a:pt x="243" y="34"/>
                </a:lnTo>
                <a:lnTo>
                  <a:pt x="244" y="34"/>
                </a:lnTo>
                <a:lnTo>
                  <a:pt x="245" y="34"/>
                </a:lnTo>
                <a:lnTo>
                  <a:pt x="246" y="34"/>
                </a:lnTo>
                <a:lnTo>
                  <a:pt x="247" y="34"/>
                </a:lnTo>
                <a:lnTo>
                  <a:pt x="248" y="34"/>
                </a:lnTo>
                <a:lnTo>
                  <a:pt x="248" y="34"/>
                </a:lnTo>
                <a:lnTo>
                  <a:pt x="249" y="34"/>
                </a:lnTo>
                <a:lnTo>
                  <a:pt x="250" y="33"/>
                </a:lnTo>
                <a:lnTo>
                  <a:pt x="252" y="33"/>
                </a:lnTo>
                <a:lnTo>
                  <a:pt x="254" y="32"/>
                </a:lnTo>
                <a:lnTo>
                  <a:pt x="256" y="31"/>
                </a:lnTo>
                <a:lnTo>
                  <a:pt x="259" y="28"/>
                </a:lnTo>
                <a:lnTo>
                  <a:pt x="268" y="19"/>
                </a:lnTo>
                <a:lnTo>
                  <a:pt x="276" y="11"/>
                </a:lnTo>
                <a:lnTo>
                  <a:pt x="279" y="7"/>
                </a:lnTo>
                <a:lnTo>
                  <a:pt x="283" y="4"/>
                </a:lnTo>
                <a:lnTo>
                  <a:pt x="285" y="3"/>
                </a:lnTo>
                <a:lnTo>
                  <a:pt x="287" y="2"/>
                </a:lnTo>
                <a:lnTo>
                  <a:pt x="288" y="2"/>
                </a:lnTo>
                <a:lnTo>
                  <a:pt x="289" y="1"/>
                </a:lnTo>
                <a:lnTo>
                  <a:pt x="290" y="1"/>
                </a:lnTo>
                <a:lnTo>
                  <a:pt x="291" y="1"/>
                </a:lnTo>
                <a:lnTo>
                  <a:pt x="292" y="1"/>
                </a:lnTo>
                <a:lnTo>
                  <a:pt x="293" y="0"/>
                </a:lnTo>
                <a:lnTo>
                  <a:pt x="293" y="0"/>
                </a:lnTo>
                <a:lnTo>
                  <a:pt x="294" y="0"/>
                </a:lnTo>
                <a:lnTo>
                  <a:pt x="295" y="0"/>
                </a:lnTo>
                <a:lnTo>
                  <a:pt x="296" y="1"/>
                </a:lnTo>
                <a:lnTo>
                  <a:pt x="297" y="1"/>
                </a:lnTo>
                <a:lnTo>
                  <a:pt x="298" y="1"/>
                </a:lnTo>
                <a:lnTo>
                  <a:pt x="299" y="1"/>
                </a:lnTo>
                <a:lnTo>
                  <a:pt x="301" y="2"/>
                </a:lnTo>
                <a:lnTo>
                  <a:pt x="303" y="3"/>
                </a:lnTo>
                <a:lnTo>
                  <a:pt x="307" y="6"/>
                </a:lnTo>
                <a:lnTo>
                  <a:pt x="315" y="14"/>
                </a:lnTo>
                <a:lnTo>
                  <a:pt x="324" y="24"/>
                </a:lnTo>
                <a:lnTo>
                  <a:pt x="328" y="28"/>
                </a:lnTo>
                <a:lnTo>
                  <a:pt x="332" y="31"/>
                </a:lnTo>
                <a:lnTo>
                  <a:pt x="334" y="32"/>
                </a:lnTo>
                <a:lnTo>
                  <a:pt x="336" y="33"/>
                </a:lnTo>
                <a:lnTo>
                  <a:pt x="337" y="33"/>
                </a:lnTo>
                <a:lnTo>
                  <a:pt x="338" y="34"/>
                </a:lnTo>
                <a:lnTo>
                  <a:pt x="339" y="34"/>
                </a:lnTo>
                <a:lnTo>
                  <a:pt x="340" y="34"/>
                </a:lnTo>
                <a:lnTo>
                  <a:pt x="341" y="34"/>
                </a:lnTo>
                <a:lnTo>
                  <a:pt x="342" y="34"/>
                </a:lnTo>
                <a:lnTo>
                  <a:pt x="343" y="34"/>
                </a:lnTo>
                <a:lnTo>
                  <a:pt x="344" y="34"/>
                </a:lnTo>
                <a:lnTo>
                  <a:pt x="344" y="34"/>
                </a:lnTo>
                <a:lnTo>
                  <a:pt x="345" y="34"/>
                </a:lnTo>
                <a:lnTo>
                  <a:pt x="346" y="33"/>
                </a:lnTo>
                <a:lnTo>
                  <a:pt x="347" y="33"/>
                </a:lnTo>
                <a:lnTo>
                  <a:pt x="349" y="32"/>
                </a:lnTo>
                <a:lnTo>
                  <a:pt x="353" y="30"/>
                </a:lnTo>
                <a:lnTo>
                  <a:pt x="358" y="26"/>
                </a:lnTo>
                <a:lnTo>
                  <a:pt x="367" y="16"/>
                </a:lnTo>
                <a:lnTo>
                  <a:pt x="371" y="12"/>
                </a:lnTo>
                <a:lnTo>
                  <a:pt x="375" y="8"/>
                </a:lnTo>
                <a:lnTo>
                  <a:pt x="379" y="5"/>
                </a:lnTo>
                <a:lnTo>
                  <a:pt x="381" y="3"/>
                </a:lnTo>
                <a:lnTo>
                  <a:pt x="383" y="2"/>
                </a:lnTo>
                <a:lnTo>
                  <a:pt x="384" y="2"/>
                </a:lnTo>
                <a:lnTo>
                  <a:pt x="385" y="1"/>
                </a:lnTo>
                <a:lnTo>
                  <a:pt x="386" y="1"/>
                </a:lnTo>
                <a:lnTo>
                  <a:pt x="387" y="1"/>
                </a:lnTo>
                <a:lnTo>
                  <a:pt x="388" y="1"/>
                </a:lnTo>
                <a:lnTo>
                  <a:pt x="389" y="0"/>
                </a:lnTo>
                <a:lnTo>
                  <a:pt x="390" y="0"/>
                </a:lnTo>
                <a:lnTo>
                  <a:pt x="390" y="0"/>
                </a:lnTo>
                <a:lnTo>
                  <a:pt x="391" y="0"/>
                </a:lnTo>
                <a:lnTo>
                  <a:pt x="392" y="1"/>
                </a:lnTo>
                <a:lnTo>
                  <a:pt x="393" y="1"/>
                </a:lnTo>
                <a:lnTo>
                  <a:pt x="394" y="1"/>
                </a:lnTo>
                <a:lnTo>
                  <a:pt x="395" y="1"/>
                </a:lnTo>
                <a:lnTo>
                  <a:pt x="397" y="2"/>
                </a:lnTo>
                <a:lnTo>
                  <a:pt x="399" y="3"/>
                </a:lnTo>
                <a:lnTo>
                  <a:pt x="403" y="6"/>
                </a:lnTo>
                <a:lnTo>
                  <a:pt x="407" y="10"/>
                </a:lnTo>
                <a:lnTo>
                  <a:pt x="415" y="18"/>
                </a:lnTo>
                <a:lnTo>
                  <a:pt x="423" y="27"/>
                </a:lnTo>
                <a:lnTo>
                  <a:pt x="427" y="30"/>
                </a:lnTo>
                <a:lnTo>
                  <a:pt x="431" y="32"/>
                </a:lnTo>
                <a:lnTo>
                  <a:pt x="433" y="33"/>
                </a:lnTo>
                <a:lnTo>
                  <a:pt x="434" y="34"/>
                </a:lnTo>
                <a:lnTo>
                  <a:pt x="435" y="34"/>
                </a:lnTo>
                <a:lnTo>
                  <a:pt x="435" y="34"/>
                </a:lnTo>
                <a:lnTo>
                  <a:pt x="436" y="34"/>
                </a:lnTo>
                <a:lnTo>
                  <a:pt x="437" y="34"/>
                </a:lnTo>
                <a:lnTo>
                  <a:pt x="438" y="34"/>
                </a:lnTo>
                <a:lnTo>
                  <a:pt x="439" y="34"/>
                </a:lnTo>
                <a:lnTo>
                  <a:pt x="440" y="34"/>
                </a:lnTo>
                <a:lnTo>
                  <a:pt x="440" y="34"/>
                </a:lnTo>
                <a:lnTo>
                  <a:pt x="441" y="34"/>
                </a:lnTo>
                <a:lnTo>
                  <a:pt x="443" y="33"/>
                </a:lnTo>
                <a:lnTo>
                  <a:pt x="444" y="33"/>
                </a:lnTo>
                <a:lnTo>
                  <a:pt x="446" y="32"/>
                </a:lnTo>
                <a:lnTo>
                  <a:pt x="451" y="28"/>
                </a:lnTo>
                <a:lnTo>
                  <a:pt x="455" y="24"/>
                </a:lnTo>
                <a:lnTo>
                  <a:pt x="463" y="16"/>
                </a:lnTo>
                <a:lnTo>
                  <a:pt x="470" y="8"/>
                </a:lnTo>
                <a:lnTo>
                  <a:pt x="475" y="5"/>
                </a:lnTo>
                <a:lnTo>
                  <a:pt x="477" y="3"/>
                </a:lnTo>
                <a:lnTo>
                  <a:pt x="479" y="2"/>
                </a:lnTo>
                <a:lnTo>
                  <a:pt x="481" y="1"/>
                </a:lnTo>
                <a:lnTo>
                  <a:pt x="482" y="1"/>
                </a:lnTo>
                <a:lnTo>
                  <a:pt x="483" y="1"/>
                </a:lnTo>
                <a:lnTo>
                  <a:pt x="483" y="1"/>
                </a:lnTo>
                <a:lnTo>
                  <a:pt x="484" y="1"/>
                </a:lnTo>
                <a:lnTo>
                  <a:pt x="485" y="0"/>
                </a:lnTo>
                <a:lnTo>
                  <a:pt x="486" y="0"/>
                </a:lnTo>
                <a:lnTo>
                  <a:pt x="487" y="0"/>
                </a:lnTo>
                <a:lnTo>
                  <a:pt x="488" y="1"/>
                </a:lnTo>
                <a:lnTo>
                  <a:pt x="489" y="1"/>
                </a:lnTo>
                <a:lnTo>
                  <a:pt x="490" y="1"/>
                </a:lnTo>
                <a:lnTo>
                  <a:pt x="491" y="1"/>
                </a:lnTo>
                <a:lnTo>
                  <a:pt x="493" y="2"/>
                </a:lnTo>
                <a:lnTo>
                  <a:pt x="495" y="4"/>
                </a:lnTo>
                <a:lnTo>
                  <a:pt x="499" y="6"/>
                </a:lnTo>
                <a:lnTo>
                  <a:pt x="503" y="10"/>
                </a:lnTo>
                <a:lnTo>
                  <a:pt x="512" y="19"/>
                </a:lnTo>
                <a:lnTo>
                  <a:pt x="516" y="24"/>
                </a:lnTo>
                <a:lnTo>
                  <a:pt x="521" y="28"/>
                </a:lnTo>
                <a:lnTo>
                  <a:pt x="523" y="30"/>
                </a:lnTo>
                <a:lnTo>
                  <a:pt x="525" y="32"/>
                </a:lnTo>
                <a:lnTo>
                  <a:pt x="527" y="33"/>
                </a:lnTo>
                <a:lnTo>
                  <a:pt x="528" y="33"/>
                </a:lnTo>
                <a:lnTo>
                  <a:pt x="529" y="33"/>
                </a:lnTo>
                <a:lnTo>
                  <a:pt x="530" y="34"/>
                </a:lnTo>
                <a:lnTo>
                  <a:pt x="531" y="34"/>
                </a:lnTo>
                <a:lnTo>
                  <a:pt x="532" y="34"/>
                </a:lnTo>
                <a:lnTo>
                  <a:pt x="533" y="34"/>
                </a:lnTo>
                <a:lnTo>
                  <a:pt x="534" y="34"/>
                </a:lnTo>
                <a:lnTo>
                  <a:pt x="534" y="34"/>
                </a:lnTo>
                <a:lnTo>
                  <a:pt x="535" y="34"/>
                </a:lnTo>
                <a:lnTo>
                  <a:pt x="536" y="34"/>
                </a:lnTo>
                <a:lnTo>
                  <a:pt x="537" y="34"/>
                </a:lnTo>
                <a:lnTo>
                  <a:pt x="538" y="34"/>
                </a:lnTo>
                <a:lnTo>
                  <a:pt x="539" y="33"/>
                </a:lnTo>
                <a:lnTo>
                  <a:pt x="542" y="32"/>
                </a:lnTo>
                <a:lnTo>
                  <a:pt x="545" y="30"/>
                </a:lnTo>
                <a:lnTo>
                  <a:pt x="550" y="26"/>
                </a:lnTo>
                <a:lnTo>
                  <a:pt x="554" y="21"/>
                </a:lnTo>
                <a:lnTo>
                  <a:pt x="562" y="13"/>
                </a:lnTo>
                <a:lnTo>
                  <a:pt x="566" y="9"/>
                </a:lnTo>
                <a:lnTo>
                  <a:pt x="570" y="5"/>
                </a:lnTo>
                <a:lnTo>
                  <a:pt x="572" y="4"/>
                </a:lnTo>
                <a:lnTo>
                  <a:pt x="574" y="2"/>
                </a:lnTo>
                <a:lnTo>
                  <a:pt x="575" y="2"/>
                </a:lnTo>
                <a:lnTo>
                  <a:pt x="577" y="1"/>
                </a:lnTo>
                <a:lnTo>
                  <a:pt x="578" y="1"/>
                </a:lnTo>
                <a:lnTo>
                  <a:pt x="579" y="1"/>
                </a:lnTo>
                <a:lnTo>
                  <a:pt x="580" y="1"/>
                </a:lnTo>
                <a:lnTo>
                  <a:pt x="581" y="0"/>
                </a:lnTo>
                <a:lnTo>
                  <a:pt x="582" y="0"/>
                </a:lnTo>
                <a:lnTo>
                  <a:pt x="582" y="0"/>
                </a:lnTo>
                <a:lnTo>
                  <a:pt x="584" y="0"/>
                </a:lnTo>
                <a:lnTo>
                  <a:pt x="585" y="1"/>
                </a:lnTo>
                <a:lnTo>
                  <a:pt x="586" y="1"/>
                </a:lnTo>
                <a:lnTo>
                  <a:pt x="587" y="1"/>
                </a:lnTo>
                <a:lnTo>
                  <a:pt x="589" y="2"/>
                </a:lnTo>
                <a:lnTo>
                  <a:pt x="591" y="3"/>
                </a:lnTo>
                <a:lnTo>
                  <a:pt x="595" y="6"/>
                </a:lnTo>
                <a:lnTo>
                  <a:pt x="604" y="15"/>
                </a:lnTo>
                <a:lnTo>
                  <a:pt x="612" y="24"/>
                </a:lnTo>
                <a:lnTo>
                  <a:pt x="617" y="28"/>
                </a:lnTo>
                <a:lnTo>
                  <a:pt x="619" y="30"/>
                </a:lnTo>
                <a:lnTo>
                  <a:pt x="621" y="31"/>
                </a:lnTo>
                <a:lnTo>
                  <a:pt x="623" y="32"/>
                </a:lnTo>
                <a:lnTo>
                  <a:pt x="625" y="33"/>
                </a:lnTo>
                <a:lnTo>
                  <a:pt x="626" y="34"/>
                </a:lnTo>
                <a:lnTo>
                  <a:pt x="627" y="34"/>
                </a:lnTo>
                <a:lnTo>
                  <a:pt x="628" y="34"/>
                </a:lnTo>
                <a:lnTo>
                  <a:pt x="629" y="34"/>
                </a:lnTo>
                <a:lnTo>
                  <a:pt x="629" y="34"/>
                </a:lnTo>
                <a:lnTo>
                  <a:pt x="630" y="34"/>
                </a:lnTo>
                <a:lnTo>
                  <a:pt x="631" y="34"/>
                </a:lnTo>
                <a:lnTo>
                  <a:pt x="632" y="34"/>
                </a:lnTo>
                <a:lnTo>
                  <a:pt x="633" y="34"/>
                </a:lnTo>
                <a:lnTo>
                  <a:pt x="634" y="34"/>
                </a:lnTo>
                <a:lnTo>
                  <a:pt x="635" y="33"/>
                </a:lnTo>
                <a:lnTo>
                  <a:pt x="637" y="33"/>
                </a:lnTo>
                <a:lnTo>
                  <a:pt x="639" y="32"/>
                </a:lnTo>
                <a:lnTo>
                  <a:pt x="641" y="30"/>
                </a:lnTo>
                <a:lnTo>
                  <a:pt x="644" y="28"/>
                </a:lnTo>
                <a:lnTo>
                  <a:pt x="652" y="20"/>
                </a:lnTo>
                <a:lnTo>
                  <a:pt x="660" y="11"/>
                </a:lnTo>
                <a:lnTo>
                  <a:pt x="664" y="7"/>
                </a:lnTo>
                <a:lnTo>
                  <a:pt x="668" y="4"/>
                </a:lnTo>
                <a:lnTo>
                  <a:pt x="670" y="3"/>
                </a:lnTo>
                <a:lnTo>
                  <a:pt x="672" y="2"/>
                </a:lnTo>
                <a:lnTo>
                  <a:pt x="673" y="1"/>
                </a:lnTo>
                <a:lnTo>
                  <a:pt x="674" y="1"/>
                </a:lnTo>
                <a:lnTo>
                  <a:pt x="675" y="1"/>
                </a:lnTo>
                <a:lnTo>
                  <a:pt x="676" y="1"/>
                </a:lnTo>
                <a:lnTo>
                  <a:pt x="676" y="0"/>
                </a:lnTo>
                <a:lnTo>
                  <a:pt x="677" y="0"/>
                </a:lnTo>
                <a:lnTo>
                  <a:pt x="678" y="0"/>
                </a:lnTo>
                <a:lnTo>
                  <a:pt x="679" y="0"/>
                </a:lnTo>
                <a:lnTo>
                  <a:pt x="680" y="1"/>
                </a:lnTo>
                <a:lnTo>
                  <a:pt x="681" y="1"/>
                </a:lnTo>
                <a:lnTo>
                  <a:pt x="682" y="1"/>
                </a:lnTo>
                <a:lnTo>
                  <a:pt x="683" y="1"/>
                </a:lnTo>
                <a:lnTo>
                  <a:pt x="685" y="2"/>
                </a:lnTo>
                <a:lnTo>
                  <a:pt x="687" y="3"/>
                </a:lnTo>
                <a:lnTo>
                  <a:pt x="691" y="6"/>
                </a:lnTo>
                <a:lnTo>
                  <a:pt x="698" y="13"/>
                </a:lnTo>
                <a:lnTo>
                  <a:pt x="707" y="23"/>
                </a:lnTo>
                <a:lnTo>
                  <a:pt x="711" y="27"/>
                </a:lnTo>
                <a:lnTo>
                  <a:pt x="715" y="30"/>
                </a:lnTo>
                <a:lnTo>
                  <a:pt x="717" y="31"/>
                </a:lnTo>
                <a:lnTo>
                  <a:pt x="719" y="33"/>
                </a:lnTo>
                <a:lnTo>
                  <a:pt x="720" y="33"/>
                </a:lnTo>
                <a:lnTo>
                  <a:pt x="721" y="33"/>
                </a:lnTo>
                <a:lnTo>
                  <a:pt x="722" y="34"/>
                </a:lnTo>
                <a:lnTo>
                  <a:pt x="723" y="34"/>
                </a:lnTo>
                <a:lnTo>
                  <a:pt x="724" y="34"/>
                </a:lnTo>
                <a:lnTo>
                  <a:pt x="725" y="34"/>
                </a:lnTo>
                <a:lnTo>
                  <a:pt x="726" y="34"/>
                </a:lnTo>
                <a:lnTo>
                  <a:pt x="727" y="34"/>
                </a:lnTo>
                <a:lnTo>
                  <a:pt x="728" y="34"/>
                </a:lnTo>
                <a:lnTo>
                  <a:pt x="729" y="34"/>
                </a:lnTo>
                <a:lnTo>
                  <a:pt x="730" y="34"/>
                </a:lnTo>
                <a:lnTo>
                  <a:pt x="730" y="34"/>
                </a:lnTo>
                <a:lnTo>
                  <a:pt x="731" y="33"/>
                </a:lnTo>
                <a:lnTo>
                  <a:pt x="734" y="32"/>
                </a:lnTo>
                <a:lnTo>
                  <a:pt x="736" y="31"/>
                </a:lnTo>
                <a:lnTo>
                  <a:pt x="740" y="28"/>
                </a:lnTo>
                <a:lnTo>
                  <a:pt x="748" y="19"/>
                </a:lnTo>
                <a:lnTo>
                  <a:pt x="756" y="11"/>
                </a:lnTo>
                <a:lnTo>
                  <a:pt x="760" y="7"/>
                </a:lnTo>
                <a:lnTo>
                  <a:pt x="763" y="4"/>
                </a:lnTo>
                <a:lnTo>
                  <a:pt x="766" y="3"/>
                </a:lnTo>
                <a:lnTo>
                  <a:pt x="768" y="2"/>
                </a:lnTo>
                <a:lnTo>
                  <a:pt x="770" y="1"/>
                </a:lnTo>
                <a:lnTo>
                  <a:pt x="771" y="1"/>
                </a:lnTo>
                <a:lnTo>
                  <a:pt x="771" y="1"/>
                </a:lnTo>
                <a:lnTo>
                  <a:pt x="772" y="1"/>
                </a:lnTo>
                <a:lnTo>
                  <a:pt x="773" y="0"/>
                </a:lnTo>
                <a:lnTo>
                  <a:pt x="774" y="0"/>
                </a:lnTo>
                <a:lnTo>
                  <a:pt x="775" y="0"/>
                </a:lnTo>
                <a:lnTo>
                  <a:pt x="776" y="0"/>
                </a:lnTo>
                <a:lnTo>
                  <a:pt x="777" y="1"/>
                </a:lnTo>
                <a:lnTo>
                  <a:pt x="778" y="1"/>
                </a:lnTo>
                <a:lnTo>
                  <a:pt x="779" y="1"/>
                </a:lnTo>
                <a:lnTo>
                  <a:pt x="780" y="2"/>
                </a:lnTo>
              </a:path>
            </a:pathLst>
          </a:custGeom>
          <a:noFill/>
          <a:ln w="38100">
            <a:solidFill>
              <a:srgbClr val="CC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65927" name="Freeform 7"/>
          <p:cNvSpPr>
            <a:spLocks/>
          </p:cNvSpPr>
          <p:nvPr/>
        </p:nvSpPr>
        <p:spPr bwMode="auto">
          <a:xfrm>
            <a:off x="313147" y="4654551"/>
            <a:ext cx="3540369" cy="434975"/>
          </a:xfrm>
          <a:custGeom>
            <a:avLst/>
            <a:gdLst>
              <a:gd name="T0" fmla="*/ 13 w 780"/>
              <a:gd name="T1" fmla="*/ 2 h 34"/>
              <a:gd name="T2" fmla="*/ 19 w 780"/>
              <a:gd name="T3" fmla="*/ 0 h 34"/>
              <a:gd name="T4" fmla="*/ 27 w 780"/>
              <a:gd name="T5" fmla="*/ 3 h 34"/>
              <a:gd name="T6" fmla="*/ 58 w 780"/>
              <a:gd name="T7" fmla="*/ 32 h 34"/>
              <a:gd name="T8" fmla="*/ 64 w 780"/>
              <a:gd name="T9" fmla="*/ 34 h 34"/>
              <a:gd name="T10" fmla="*/ 70 w 780"/>
              <a:gd name="T11" fmla="*/ 33 h 34"/>
              <a:gd name="T12" fmla="*/ 95 w 780"/>
              <a:gd name="T13" fmla="*/ 10 h 34"/>
              <a:gd name="T14" fmla="*/ 108 w 780"/>
              <a:gd name="T15" fmla="*/ 1 h 34"/>
              <a:gd name="T16" fmla="*/ 113 w 780"/>
              <a:gd name="T17" fmla="*/ 0 h 34"/>
              <a:gd name="T18" fmla="*/ 119 w 780"/>
              <a:gd name="T19" fmla="*/ 3 h 34"/>
              <a:gd name="T20" fmla="*/ 150 w 780"/>
              <a:gd name="T21" fmla="*/ 32 h 34"/>
              <a:gd name="T22" fmla="*/ 156 w 780"/>
              <a:gd name="T23" fmla="*/ 34 h 34"/>
              <a:gd name="T24" fmla="*/ 161 w 780"/>
              <a:gd name="T25" fmla="*/ 34 h 34"/>
              <a:gd name="T26" fmla="*/ 183 w 780"/>
              <a:gd name="T27" fmla="*/ 15 h 34"/>
              <a:gd name="T28" fmla="*/ 201 w 780"/>
              <a:gd name="T29" fmla="*/ 1 h 34"/>
              <a:gd name="T30" fmla="*/ 207 w 780"/>
              <a:gd name="T31" fmla="*/ 1 h 34"/>
              <a:gd name="T32" fmla="*/ 224 w 780"/>
              <a:gd name="T33" fmla="*/ 13 h 34"/>
              <a:gd name="T34" fmla="*/ 245 w 780"/>
              <a:gd name="T35" fmla="*/ 33 h 34"/>
              <a:gd name="T36" fmla="*/ 250 w 780"/>
              <a:gd name="T37" fmla="*/ 34 h 34"/>
              <a:gd name="T38" fmla="*/ 257 w 780"/>
              <a:gd name="T39" fmla="*/ 33 h 34"/>
              <a:gd name="T40" fmla="*/ 286 w 780"/>
              <a:gd name="T41" fmla="*/ 5 h 34"/>
              <a:gd name="T42" fmla="*/ 294 w 780"/>
              <a:gd name="T43" fmla="*/ 1 h 34"/>
              <a:gd name="T44" fmla="*/ 299 w 780"/>
              <a:gd name="T45" fmla="*/ 1 h 34"/>
              <a:gd name="T46" fmla="*/ 310 w 780"/>
              <a:gd name="T47" fmla="*/ 6 h 34"/>
              <a:gd name="T48" fmla="*/ 339 w 780"/>
              <a:gd name="T49" fmla="*/ 33 h 34"/>
              <a:gd name="T50" fmla="*/ 344 w 780"/>
              <a:gd name="T51" fmla="*/ 34 h 34"/>
              <a:gd name="T52" fmla="*/ 352 w 780"/>
              <a:gd name="T53" fmla="*/ 31 h 34"/>
              <a:gd name="T54" fmla="*/ 382 w 780"/>
              <a:gd name="T55" fmla="*/ 3 h 34"/>
              <a:gd name="T56" fmla="*/ 388 w 780"/>
              <a:gd name="T57" fmla="*/ 1 h 34"/>
              <a:gd name="T58" fmla="*/ 392 w 780"/>
              <a:gd name="T59" fmla="*/ 1 h 34"/>
              <a:gd name="T60" fmla="*/ 401 w 780"/>
              <a:gd name="T61" fmla="*/ 5 h 34"/>
              <a:gd name="T62" fmla="*/ 430 w 780"/>
              <a:gd name="T63" fmla="*/ 33 h 34"/>
              <a:gd name="T64" fmla="*/ 436 w 780"/>
              <a:gd name="T65" fmla="*/ 34 h 34"/>
              <a:gd name="T66" fmla="*/ 443 w 780"/>
              <a:gd name="T67" fmla="*/ 33 h 34"/>
              <a:gd name="T68" fmla="*/ 471 w 780"/>
              <a:gd name="T69" fmla="*/ 5 h 34"/>
              <a:gd name="T70" fmla="*/ 480 w 780"/>
              <a:gd name="T71" fmla="*/ 1 h 34"/>
              <a:gd name="T72" fmla="*/ 485 w 780"/>
              <a:gd name="T73" fmla="*/ 1 h 34"/>
              <a:gd name="T74" fmla="*/ 506 w 780"/>
              <a:gd name="T75" fmla="*/ 18 h 34"/>
              <a:gd name="T76" fmla="*/ 525 w 780"/>
              <a:gd name="T77" fmla="*/ 34 h 34"/>
              <a:gd name="T78" fmla="*/ 530 w 780"/>
              <a:gd name="T79" fmla="*/ 34 h 34"/>
              <a:gd name="T80" fmla="*/ 540 w 780"/>
              <a:gd name="T81" fmla="*/ 30 h 34"/>
              <a:gd name="T82" fmla="*/ 566 w 780"/>
              <a:gd name="T83" fmla="*/ 3 h 34"/>
              <a:gd name="T84" fmla="*/ 573 w 780"/>
              <a:gd name="T85" fmla="*/ 1 h 34"/>
              <a:gd name="T86" fmla="*/ 578 w 780"/>
              <a:gd name="T87" fmla="*/ 1 h 34"/>
              <a:gd name="T88" fmla="*/ 587 w 780"/>
              <a:gd name="T89" fmla="*/ 5 h 34"/>
              <a:gd name="T90" fmla="*/ 616 w 780"/>
              <a:gd name="T91" fmla="*/ 33 h 34"/>
              <a:gd name="T92" fmla="*/ 622 w 780"/>
              <a:gd name="T93" fmla="*/ 34 h 34"/>
              <a:gd name="T94" fmla="*/ 627 w 780"/>
              <a:gd name="T95" fmla="*/ 33 h 34"/>
              <a:gd name="T96" fmla="*/ 655 w 780"/>
              <a:gd name="T97" fmla="*/ 7 h 34"/>
              <a:gd name="T98" fmla="*/ 665 w 780"/>
              <a:gd name="T99" fmla="*/ 1 h 34"/>
              <a:gd name="T100" fmla="*/ 670 w 780"/>
              <a:gd name="T101" fmla="*/ 1 h 34"/>
              <a:gd name="T102" fmla="*/ 679 w 780"/>
              <a:gd name="T103" fmla="*/ 4 h 34"/>
              <a:gd name="T104" fmla="*/ 707 w 780"/>
              <a:gd name="T105" fmla="*/ 32 h 34"/>
              <a:gd name="T106" fmla="*/ 713 w 780"/>
              <a:gd name="T107" fmla="*/ 34 h 34"/>
              <a:gd name="T108" fmla="*/ 719 w 780"/>
              <a:gd name="T109" fmla="*/ 34 h 34"/>
              <a:gd name="T110" fmla="*/ 742 w 780"/>
              <a:gd name="T111" fmla="*/ 13 h 34"/>
              <a:gd name="T112" fmla="*/ 756 w 780"/>
              <a:gd name="T113" fmla="*/ 1 h 34"/>
              <a:gd name="T114" fmla="*/ 762 w 780"/>
              <a:gd name="T115" fmla="*/ 0 h 34"/>
              <a:gd name="T116" fmla="*/ 768 w 780"/>
              <a:gd name="T117" fmla="*/ 2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0" h="34">
                <a:moveTo>
                  <a:pt x="0" y="12"/>
                </a:moveTo>
                <a:lnTo>
                  <a:pt x="3" y="8"/>
                </a:lnTo>
                <a:lnTo>
                  <a:pt x="7" y="5"/>
                </a:lnTo>
                <a:lnTo>
                  <a:pt x="11" y="3"/>
                </a:lnTo>
                <a:lnTo>
                  <a:pt x="12" y="2"/>
                </a:lnTo>
                <a:lnTo>
                  <a:pt x="13" y="2"/>
                </a:lnTo>
                <a:lnTo>
                  <a:pt x="14" y="1"/>
                </a:lnTo>
                <a:lnTo>
                  <a:pt x="15" y="1"/>
                </a:lnTo>
                <a:lnTo>
                  <a:pt x="16" y="1"/>
                </a:lnTo>
                <a:lnTo>
                  <a:pt x="17" y="0"/>
                </a:ln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1"/>
                </a:lnTo>
                <a:lnTo>
                  <a:pt x="22" y="1"/>
                </a:lnTo>
                <a:lnTo>
                  <a:pt x="23" y="1"/>
                </a:lnTo>
                <a:lnTo>
                  <a:pt x="25" y="2"/>
                </a:lnTo>
                <a:lnTo>
                  <a:pt x="27" y="3"/>
                </a:lnTo>
                <a:lnTo>
                  <a:pt x="31" y="6"/>
                </a:lnTo>
                <a:lnTo>
                  <a:pt x="40" y="15"/>
                </a:lnTo>
                <a:lnTo>
                  <a:pt x="49" y="25"/>
                </a:lnTo>
                <a:lnTo>
                  <a:pt x="53" y="29"/>
                </a:lnTo>
                <a:lnTo>
                  <a:pt x="56" y="31"/>
                </a:lnTo>
                <a:lnTo>
                  <a:pt x="58" y="32"/>
                </a:lnTo>
                <a:lnTo>
                  <a:pt x="60" y="33"/>
                </a:lnTo>
                <a:lnTo>
                  <a:pt x="61" y="34"/>
                </a:lnTo>
                <a:lnTo>
                  <a:pt x="62" y="34"/>
                </a:lnTo>
                <a:lnTo>
                  <a:pt x="63" y="34"/>
                </a:lnTo>
                <a:lnTo>
                  <a:pt x="63" y="34"/>
                </a:lnTo>
                <a:lnTo>
                  <a:pt x="64" y="34"/>
                </a:lnTo>
                <a:lnTo>
                  <a:pt x="65" y="34"/>
                </a:lnTo>
                <a:lnTo>
                  <a:pt x="66" y="34"/>
                </a:lnTo>
                <a:lnTo>
                  <a:pt x="67" y="34"/>
                </a:lnTo>
                <a:lnTo>
                  <a:pt x="68" y="34"/>
                </a:lnTo>
                <a:lnTo>
                  <a:pt x="69" y="34"/>
                </a:lnTo>
                <a:lnTo>
                  <a:pt x="70" y="33"/>
                </a:lnTo>
                <a:lnTo>
                  <a:pt x="72" y="32"/>
                </a:lnTo>
                <a:lnTo>
                  <a:pt x="74" y="31"/>
                </a:lnTo>
                <a:lnTo>
                  <a:pt x="78" y="28"/>
                </a:lnTo>
                <a:lnTo>
                  <a:pt x="82" y="24"/>
                </a:lnTo>
                <a:lnTo>
                  <a:pt x="91" y="15"/>
                </a:lnTo>
                <a:lnTo>
                  <a:pt x="95" y="10"/>
                </a:lnTo>
                <a:lnTo>
                  <a:pt x="100" y="5"/>
                </a:lnTo>
                <a:lnTo>
                  <a:pt x="102" y="4"/>
                </a:lnTo>
                <a:lnTo>
                  <a:pt x="104" y="2"/>
                </a:lnTo>
                <a:lnTo>
                  <a:pt x="105" y="2"/>
                </a:lnTo>
                <a:lnTo>
                  <a:pt x="107" y="1"/>
                </a:lnTo>
                <a:lnTo>
                  <a:pt x="108" y="1"/>
                </a:lnTo>
                <a:lnTo>
                  <a:pt x="108" y="1"/>
                </a:lnTo>
                <a:lnTo>
                  <a:pt x="109" y="1"/>
                </a:lnTo>
                <a:lnTo>
                  <a:pt x="110" y="0"/>
                </a:lnTo>
                <a:lnTo>
                  <a:pt x="111" y="0"/>
                </a:lnTo>
                <a:lnTo>
                  <a:pt x="112" y="0"/>
                </a:lnTo>
                <a:lnTo>
                  <a:pt x="113" y="0"/>
                </a:lnTo>
                <a:lnTo>
                  <a:pt x="114" y="1"/>
                </a:lnTo>
                <a:lnTo>
                  <a:pt x="114" y="1"/>
                </a:lnTo>
                <a:lnTo>
                  <a:pt x="115" y="1"/>
                </a:lnTo>
                <a:lnTo>
                  <a:pt x="116" y="1"/>
                </a:lnTo>
                <a:lnTo>
                  <a:pt x="117" y="2"/>
                </a:lnTo>
                <a:lnTo>
                  <a:pt x="119" y="3"/>
                </a:lnTo>
                <a:lnTo>
                  <a:pt x="121" y="4"/>
                </a:lnTo>
                <a:lnTo>
                  <a:pt x="126" y="8"/>
                </a:lnTo>
                <a:lnTo>
                  <a:pt x="134" y="17"/>
                </a:lnTo>
                <a:lnTo>
                  <a:pt x="141" y="25"/>
                </a:lnTo>
                <a:lnTo>
                  <a:pt x="146" y="29"/>
                </a:lnTo>
                <a:lnTo>
                  <a:pt x="150" y="32"/>
                </a:lnTo>
                <a:lnTo>
                  <a:pt x="152" y="33"/>
                </a:lnTo>
                <a:lnTo>
                  <a:pt x="153" y="33"/>
                </a:lnTo>
                <a:lnTo>
                  <a:pt x="154" y="34"/>
                </a:lnTo>
                <a:lnTo>
                  <a:pt x="155" y="34"/>
                </a:lnTo>
                <a:lnTo>
                  <a:pt x="156" y="34"/>
                </a:lnTo>
                <a:lnTo>
                  <a:pt x="156" y="34"/>
                </a:lnTo>
                <a:lnTo>
                  <a:pt x="157" y="34"/>
                </a:lnTo>
                <a:lnTo>
                  <a:pt x="158" y="34"/>
                </a:lnTo>
                <a:lnTo>
                  <a:pt x="158" y="34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3"/>
                </a:lnTo>
                <a:lnTo>
                  <a:pt x="164" y="32"/>
                </a:lnTo>
                <a:lnTo>
                  <a:pt x="167" y="31"/>
                </a:lnTo>
                <a:lnTo>
                  <a:pt x="171" y="28"/>
                </a:lnTo>
                <a:lnTo>
                  <a:pt x="175" y="24"/>
                </a:lnTo>
                <a:lnTo>
                  <a:pt x="183" y="15"/>
                </a:lnTo>
                <a:lnTo>
                  <a:pt x="191" y="7"/>
                </a:lnTo>
                <a:lnTo>
                  <a:pt x="195" y="4"/>
                </a:ln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1" y="1"/>
                </a:lnTo>
                <a:lnTo>
                  <a:pt x="202" y="1"/>
                </a:lnTo>
                <a:lnTo>
                  <a:pt x="203" y="0"/>
                </a:lnTo>
                <a:lnTo>
                  <a:pt x="204" y="0"/>
                </a:lnTo>
                <a:lnTo>
                  <a:pt x="205" y="0"/>
                </a:lnTo>
                <a:lnTo>
                  <a:pt x="206" y="0"/>
                </a:lnTo>
                <a:lnTo>
                  <a:pt x="207" y="1"/>
                </a:lnTo>
                <a:lnTo>
                  <a:pt x="207" y="1"/>
                </a:lnTo>
                <a:lnTo>
                  <a:pt x="208" y="1"/>
                </a:lnTo>
                <a:lnTo>
                  <a:pt x="210" y="2"/>
                </a:lnTo>
                <a:lnTo>
                  <a:pt x="212" y="3"/>
                </a:lnTo>
                <a:lnTo>
                  <a:pt x="216" y="6"/>
                </a:lnTo>
                <a:lnTo>
                  <a:pt x="224" y="13"/>
                </a:lnTo>
                <a:lnTo>
                  <a:pt x="231" y="21"/>
                </a:lnTo>
                <a:lnTo>
                  <a:pt x="235" y="26"/>
                </a:lnTo>
                <a:lnTo>
                  <a:pt x="240" y="30"/>
                </a:lnTo>
                <a:lnTo>
                  <a:pt x="242" y="31"/>
                </a:lnTo>
                <a:lnTo>
                  <a:pt x="244" y="32"/>
                </a:lnTo>
                <a:lnTo>
                  <a:pt x="245" y="33"/>
                </a:lnTo>
                <a:lnTo>
                  <a:pt x="246" y="33"/>
                </a:lnTo>
                <a:lnTo>
                  <a:pt x="247" y="34"/>
                </a:lnTo>
                <a:lnTo>
                  <a:pt x="248" y="34"/>
                </a:lnTo>
                <a:lnTo>
                  <a:pt x="249" y="34"/>
                </a:lnTo>
                <a:lnTo>
                  <a:pt x="249" y="34"/>
                </a:lnTo>
                <a:lnTo>
                  <a:pt x="250" y="34"/>
                </a:lnTo>
                <a:lnTo>
                  <a:pt x="251" y="34"/>
                </a:lnTo>
                <a:lnTo>
                  <a:pt x="252" y="34"/>
                </a:lnTo>
                <a:lnTo>
                  <a:pt x="253" y="34"/>
                </a:lnTo>
                <a:lnTo>
                  <a:pt x="254" y="34"/>
                </a:lnTo>
                <a:lnTo>
                  <a:pt x="255" y="33"/>
                </a:lnTo>
                <a:lnTo>
                  <a:pt x="257" y="33"/>
                </a:lnTo>
                <a:lnTo>
                  <a:pt x="259" y="31"/>
                </a:lnTo>
                <a:lnTo>
                  <a:pt x="263" y="29"/>
                </a:lnTo>
                <a:lnTo>
                  <a:pt x="271" y="21"/>
                </a:lnTo>
                <a:lnTo>
                  <a:pt x="279" y="11"/>
                </a:lnTo>
                <a:lnTo>
                  <a:pt x="282" y="8"/>
                </a:lnTo>
                <a:lnTo>
                  <a:pt x="286" y="5"/>
                </a:lnTo>
                <a:lnTo>
                  <a:pt x="288" y="3"/>
                </a:lnTo>
                <a:lnTo>
                  <a:pt x="290" y="2"/>
                </a:lnTo>
                <a:lnTo>
                  <a:pt x="291" y="2"/>
                </a:lnTo>
                <a:lnTo>
                  <a:pt x="292" y="1"/>
                </a:lnTo>
                <a:lnTo>
                  <a:pt x="293" y="1"/>
                </a:lnTo>
                <a:lnTo>
                  <a:pt x="294" y="1"/>
                </a:lnTo>
                <a:lnTo>
                  <a:pt x="295" y="1"/>
                </a:lnTo>
                <a:lnTo>
                  <a:pt x="296" y="0"/>
                </a:lnTo>
                <a:lnTo>
                  <a:pt x="296" y="0"/>
                </a:lnTo>
                <a:lnTo>
                  <a:pt x="297" y="0"/>
                </a:lnTo>
                <a:lnTo>
                  <a:pt x="298" y="0"/>
                </a:lnTo>
                <a:lnTo>
                  <a:pt x="299" y="1"/>
                </a:lnTo>
                <a:lnTo>
                  <a:pt x="300" y="1"/>
                </a:lnTo>
                <a:lnTo>
                  <a:pt x="301" y="1"/>
                </a:lnTo>
                <a:lnTo>
                  <a:pt x="302" y="1"/>
                </a:lnTo>
                <a:lnTo>
                  <a:pt x="304" y="2"/>
                </a:lnTo>
                <a:lnTo>
                  <a:pt x="306" y="3"/>
                </a:lnTo>
                <a:lnTo>
                  <a:pt x="310" y="6"/>
                </a:lnTo>
                <a:lnTo>
                  <a:pt x="318" y="15"/>
                </a:lnTo>
                <a:lnTo>
                  <a:pt x="327" y="25"/>
                </a:lnTo>
                <a:lnTo>
                  <a:pt x="330" y="28"/>
                </a:lnTo>
                <a:lnTo>
                  <a:pt x="335" y="31"/>
                </a:lnTo>
                <a:lnTo>
                  <a:pt x="337" y="33"/>
                </a:lnTo>
                <a:lnTo>
                  <a:pt x="339" y="33"/>
                </a:lnTo>
                <a:lnTo>
                  <a:pt x="340" y="34"/>
                </a:lnTo>
                <a:lnTo>
                  <a:pt x="341" y="34"/>
                </a:lnTo>
                <a:lnTo>
                  <a:pt x="341" y="34"/>
                </a:lnTo>
                <a:lnTo>
                  <a:pt x="342" y="34"/>
                </a:lnTo>
                <a:lnTo>
                  <a:pt x="343" y="34"/>
                </a:lnTo>
                <a:lnTo>
                  <a:pt x="344" y="34"/>
                </a:lnTo>
                <a:lnTo>
                  <a:pt x="345" y="34"/>
                </a:lnTo>
                <a:lnTo>
                  <a:pt x="346" y="34"/>
                </a:lnTo>
                <a:lnTo>
                  <a:pt x="347" y="34"/>
                </a:lnTo>
                <a:lnTo>
                  <a:pt x="349" y="33"/>
                </a:lnTo>
                <a:lnTo>
                  <a:pt x="350" y="32"/>
                </a:lnTo>
                <a:lnTo>
                  <a:pt x="352" y="31"/>
                </a:lnTo>
                <a:lnTo>
                  <a:pt x="355" y="30"/>
                </a:lnTo>
                <a:lnTo>
                  <a:pt x="358" y="26"/>
                </a:lnTo>
                <a:lnTo>
                  <a:pt x="366" y="18"/>
                </a:lnTo>
                <a:lnTo>
                  <a:pt x="375" y="8"/>
                </a:lnTo>
                <a:lnTo>
                  <a:pt x="379" y="5"/>
                </a:lnTo>
                <a:lnTo>
                  <a:pt x="382" y="3"/>
                </a:lnTo>
                <a:lnTo>
                  <a:pt x="383" y="2"/>
                </a:lnTo>
                <a:lnTo>
                  <a:pt x="384" y="2"/>
                </a:lnTo>
                <a:lnTo>
                  <a:pt x="385" y="1"/>
                </a:lnTo>
                <a:lnTo>
                  <a:pt x="386" y="1"/>
                </a:lnTo>
                <a:lnTo>
                  <a:pt x="387" y="1"/>
                </a:lnTo>
                <a:lnTo>
                  <a:pt x="388" y="1"/>
                </a:lnTo>
                <a:lnTo>
                  <a:pt x="389" y="0"/>
                </a:lnTo>
                <a:lnTo>
                  <a:pt x="390" y="0"/>
                </a:lnTo>
                <a:lnTo>
                  <a:pt x="390" y="0"/>
                </a:lnTo>
                <a:lnTo>
                  <a:pt x="391" y="0"/>
                </a:lnTo>
                <a:lnTo>
                  <a:pt x="391" y="0"/>
                </a:lnTo>
                <a:lnTo>
                  <a:pt x="392" y="1"/>
                </a:lnTo>
                <a:lnTo>
                  <a:pt x="392" y="1"/>
                </a:lnTo>
                <a:lnTo>
                  <a:pt x="393" y="1"/>
                </a:lnTo>
                <a:lnTo>
                  <a:pt x="394" y="1"/>
                </a:lnTo>
                <a:lnTo>
                  <a:pt x="396" y="2"/>
                </a:lnTo>
                <a:lnTo>
                  <a:pt x="398" y="3"/>
                </a:lnTo>
                <a:lnTo>
                  <a:pt x="401" y="5"/>
                </a:lnTo>
                <a:lnTo>
                  <a:pt x="408" y="12"/>
                </a:lnTo>
                <a:lnTo>
                  <a:pt x="416" y="21"/>
                </a:lnTo>
                <a:lnTo>
                  <a:pt x="421" y="26"/>
                </a:lnTo>
                <a:lnTo>
                  <a:pt x="425" y="30"/>
                </a:lnTo>
                <a:lnTo>
                  <a:pt x="427" y="31"/>
                </a:lnTo>
                <a:lnTo>
                  <a:pt x="430" y="33"/>
                </a:lnTo>
                <a:lnTo>
                  <a:pt x="432" y="33"/>
                </a:lnTo>
                <a:lnTo>
                  <a:pt x="433" y="34"/>
                </a:lnTo>
                <a:lnTo>
                  <a:pt x="434" y="34"/>
                </a:lnTo>
                <a:lnTo>
                  <a:pt x="435" y="34"/>
                </a:lnTo>
                <a:lnTo>
                  <a:pt x="436" y="34"/>
                </a:lnTo>
                <a:lnTo>
                  <a:pt x="436" y="34"/>
                </a:lnTo>
                <a:lnTo>
                  <a:pt x="437" y="34"/>
                </a:lnTo>
                <a:lnTo>
                  <a:pt x="438" y="34"/>
                </a:lnTo>
                <a:lnTo>
                  <a:pt x="439" y="34"/>
                </a:lnTo>
                <a:lnTo>
                  <a:pt x="440" y="34"/>
                </a:lnTo>
                <a:lnTo>
                  <a:pt x="441" y="33"/>
                </a:lnTo>
                <a:lnTo>
                  <a:pt x="443" y="33"/>
                </a:lnTo>
                <a:lnTo>
                  <a:pt x="444" y="32"/>
                </a:lnTo>
                <a:lnTo>
                  <a:pt x="446" y="31"/>
                </a:lnTo>
                <a:lnTo>
                  <a:pt x="450" y="27"/>
                </a:lnTo>
                <a:lnTo>
                  <a:pt x="459" y="18"/>
                </a:lnTo>
                <a:lnTo>
                  <a:pt x="467" y="9"/>
                </a:lnTo>
                <a:lnTo>
                  <a:pt x="471" y="5"/>
                </a:lnTo>
                <a:lnTo>
                  <a:pt x="473" y="4"/>
                </a:lnTo>
                <a:lnTo>
                  <a:pt x="475" y="3"/>
                </a:lnTo>
                <a:lnTo>
                  <a:pt x="477" y="2"/>
                </a:lnTo>
                <a:lnTo>
                  <a:pt x="479" y="1"/>
                </a:lnTo>
                <a:lnTo>
                  <a:pt x="479" y="1"/>
                </a:lnTo>
                <a:lnTo>
                  <a:pt x="480" y="1"/>
                </a:lnTo>
                <a:lnTo>
                  <a:pt x="481" y="0"/>
                </a:lnTo>
                <a:lnTo>
                  <a:pt x="482" y="0"/>
                </a:lnTo>
                <a:lnTo>
                  <a:pt x="483" y="0"/>
                </a:lnTo>
                <a:lnTo>
                  <a:pt x="484" y="0"/>
                </a:lnTo>
                <a:lnTo>
                  <a:pt x="484" y="1"/>
                </a:lnTo>
                <a:lnTo>
                  <a:pt x="485" y="1"/>
                </a:lnTo>
                <a:lnTo>
                  <a:pt x="486" y="1"/>
                </a:lnTo>
                <a:lnTo>
                  <a:pt x="488" y="2"/>
                </a:lnTo>
                <a:lnTo>
                  <a:pt x="490" y="3"/>
                </a:lnTo>
                <a:lnTo>
                  <a:pt x="494" y="6"/>
                </a:lnTo>
                <a:lnTo>
                  <a:pt x="499" y="9"/>
                </a:lnTo>
                <a:lnTo>
                  <a:pt x="506" y="18"/>
                </a:lnTo>
                <a:lnTo>
                  <a:pt x="514" y="27"/>
                </a:lnTo>
                <a:lnTo>
                  <a:pt x="519" y="30"/>
                </a:lnTo>
                <a:lnTo>
                  <a:pt x="521" y="32"/>
                </a:lnTo>
                <a:lnTo>
                  <a:pt x="523" y="33"/>
                </a:lnTo>
                <a:lnTo>
                  <a:pt x="524" y="33"/>
                </a:lnTo>
                <a:lnTo>
                  <a:pt x="525" y="34"/>
                </a:lnTo>
                <a:lnTo>
                  <a:pt x="526" y="34"/>
                </a:lnTo>
                <a:lnTo>
                  <a:pt x="527" y="34"/>
                </a:lnTo>
                <a:lnTo>
                  <a:pt x="527" y="34"/>
                </a:lnTo>
                <a:lnTo>
                  <a:pt x="528" y="34"/>
                </a:lnTo>
                <a:lnTo>
                  <a:pt x="529" y="34"/>
                </a:lnTo>
                <a:lnTo>
                  <a:pt x="530" y="34"/>
                </a:lnTo>
                <a:lnTo>
                  <a:pt x="531" y="34"/>
                </a:lnTo>
                <a:lnTo>
                  <a:pt x="532" y="34"/>
                </a:lnTo>
                <a:lnTo>
                  <a:pt x="533" y="34"/>
                </a:lnTo>
                <a:lnTo>
                  <a:pt x="534" y="33"/>
                </a:lnTo>
                <a:lnTo>
                  <a:pt x="535" y="33"/>
                </a:lnTo>
                <a:lnTo>
                  <a:pt x="540" y="30"/>
                </a:lnTo>
                <a:lnTo>
                  <a:pt x="543" y="27"/>
                </a:lnTo>
                <a:lnTo>
                  <a:pt x="547" y="23"/>
                </a:lnTo>
                <a:lnTo>
                  <a:pt x="555" y="15"/>
                </a:lnTo>
                <a:lnTo>
                  <a:pt x="562" y="7"/>
                </a:lnTo>
                <a:lnTo>
                  <a:pt x="564" y="5"/>
                </a:lnTo>
                <a:lnTo>
                  <a:pt x="566" y="3"/>
                </a:lnTo>
                <a:lnTo>
                  <a:pt x="568" y="2"/>
                </a:lnTo>
                <a:lnTo>
                  <a:pt x="570" y="1"/>
                </a:lnTo>
                <a:lnTo>
                  <a:pt x="571" y="1"/>
                </a:lnTo>
                <a:lnTo>
                  <a:pt x="572" y="1"/>
                </a:lnTo>
                <a:lnTo>
                  <a:pt x="572" y="1"/>
                </a:lnTo>
                <a:lnTo>
                  <a:pt x="573" y="1"/>
                </a:lnTo>
                <a:lnTo>
                  <a:pt x="574" y="0"/>
                </a:lnTo>
                <a:lnTo>
                  <a:pt x="575" y="0"/>
                </a:lnTo>
                <a:lnTo>
                  <a:pt x="576" y="0"/>
                </a:lnTo>
                <a:lnTo>
                  <a:pt x="576" y="0"/>
                </a:lnTo>
                <a:lnTo>
                  <a:pt x="577" y="0"/>
                </a:lnTo>
                <a:lnTo>
                  <a:pt x="578" y="1"/>
                </a:lnTo>
                <a:lnTo>
                  <a:pt x="578" y="1"/>
                </a:lnTo>
                <a:lnTo>
                  <a:pt x="579" y="1"/>
                </a:lnTo>
                <a:lnTo>
                  <a:pt x="581" y="2"/>
                </a:lnTo>
                <a:lnTo>
                  <a:pt x="582" y="2"/>
                </a:lnTo>
                <a:lnTo>
                  <a:pt x="583" y="3"/>
                </a:lnTo>
                <a:lnTo>
                  <a:pt x="587" y="5"/>
                </a:lnTo>
                <a:lnTo>
                  <a:pt x="595" y="14"/>
                </a:lnTo>
                <a:lnTo>
                  <a:pt x="604" y="23"/>
                </a:lnTo>
                <a:lnTo>
                  <a:pt x="608" y="28"/>
                </a:lnTo>
                <a:lnTo>
                  <a:pt x="612" y="31"/>
                </a:lnTo>
                <a:lnTo>
                  <a:pt x="614" y="32"/>
                </a:lnTo>
                <a:lnTo>
                  <a:pt x="616" y="33"/>
                </a:lnTo>
                <a:lnTo>
                  <a:pt x="617" y="33"/>
                </a:lnTo>
                <a:lnTo>
                  <a:pt x="618" y="34"/>
                </a:lnTo>
                <a:lnTo>
                  <a:pt x="619" y="34"/>
                </a:lnTo>
                <a:lnTo>
                  <a:pt x="620" y="34"/>
                </a:lnTo>
                <a:lnTo>
                  <a:pt x="621" y="34"/>
                </a:lnTo>
                <a:lnTo>
                  <a:pt x="622" y="34"/>
                </a:lnTo>
                <a:lnTo>
                  <a:pt x="623" y="34"/>
                </a:lnTo>
                <a:lnTo>
                  <a:pt x="623" y="34"/>
                </a:lnTo>
                <a:lnTo>
                  <a:pt x="624" y="34"/>
                </a:lnTo>
                <a:lnTo>
                  <a:pt x="625" y="34"/>
                </a:lnTo>
                <a:lnTo>
                  <a:pt x="626" y="34"/>
                </a:lnTo>
                <a:lnTo>
                  <a:pt x="627" y="33"/>
                </a:lnTo>
                <a:lnTo>
                  <a:pt x="629" y="32"/>
                </a:lnTo>
                <a:lnTo>
                  <a:pt x="631" y="31"/>
                </a:lnTo>
                <a:lnTo>
                  <a:pt x="635" y="28"/>
                </a:lnTo>
                <a:lnTo>
                  <a:pt x="642" y="20"/>
                </a:lnTo>
                <a:lnTo>
                  <a:pt x="651" y="11"/>
                </a:lnTo>
                <a:lnTo>
                  <a:pt x="655" y="7"/>
                </a:lnTo>
                <a:lnTo>
                  <a:pt x="657" y="5"/>
                </a:lnTo>
                <a:lnTo>
                  <a:pt x="659" y="3"/>
                </a:lnTo>
                <a:lnTo>
                  <a:pt x="661" y="2"/>
                </a:lnTo>
                <a:lnTo>
                  <a:pt x="663" y="1"/>
                </a:lnTo>
                <a:lnTo>
                  <a:pt x="664" y="1"/>
                </a:lnTo>
                <a:lnTo>
                  <a:pt x="665" y="1"/>
                </a:lnTo>
                <a:lnTo>
                  <a:pt x="666" y="1"/>
                </a:lnTo>
                <a:lnTo>
                  <a:pt x="667" y="0"/>
                </a:lnTo>
                <a:lnTo>
                  <a:pt x="668" y="0"/>
                </a:lnTo>
                <a:lnTo>
                  <a:pt x="669" y="0"/>
                </a:lnTo>
                <a:lnTo>
                  <a:pt x="670" y="1"/>
                </a:lnTo>
                <a:lnTo>
                  <a:pt x="670" y="1"/>
                </a:lnTo>
                <a:lnTo>
                  <a:pt x="671" y="1"/>
                </a:lnTo>
                <a:lnTo>
                  <a:pt x="672" y="1"/>
                </a:lnTo>
                <a:lnTo>
                  <a:pt x="673" y="1"/>
                </a:lnTo>
                <a:lnTo>
                  <a:pt x="675" y="2"/>
                </a:lnTo>
                <a:lnTo>
                  <a:pt x="677" y="3"/>
                </a:lnTo>
                <a:lnTo>
                  <a:pt x="679" y="4"/>
                </a:lnTo>
                <a:lnTo>
                  <a:pt x="682" y="7"/>
                </a:lnTo>
                <a:lnTo>
                  <a:pt x="690" y="16"/>
                </a:lnTo>
                <a:lnTo>
                  <a:pt x="698" y="25"/>
                </a:lnTo>
                <a:lnTo>
                  <a:pt x="702" y="28"/>
                </a:lnTo>
                <a:lnTo>
                  <a:pt x="705" y="31"/>
                </a:lnTo>
                <a:lnTo>
                  <a:pt x="707" y="32"/>
                </a:lnTo>
                <a:lnTo>
                  <a:pt x="708" y="33"/>
                </a:lnTo>
                <a:lnTo>
                  <a:pt x="709" y="33"/>
                </a:lnTo>
                <a:lnTo>
                  <a:pt x="710" y="34"/>
                </a:lnTo>
                <a:lnTo>
                  <a:pt x="711" y="34"/>
                </a:lnTo>
                <a:lnTo>
                  <a:pt x="712" y="34"/>
                </a:lnTo>
                <a:lnTo>
                  <a:pt x="713" y="34"/>
                </a:lnTo>
                <a:lnTo>
                  <a:pt x="714" y="34"/>
                </a:lnTo>
                <a:lnTo>
                  <a:pt x="715" y="34"/>
                </a:lnTo>
                <a:lnTo>
                  <a:pt x="716" y="34"/>
                </a:lnTo>
                <a:lnTo>
                  <a:pt x="717" y="34"/>
                </a:lnTo>
                <a:lnTo>
                  <a:pt x="718" y="34"/>
                </a:lnTo>
                <a:lnTo>
                  <a:pt x="719" y="34"/>
                </a:lnTo>
                <a:lnTo>
                  <a:pt x="721" y="33"/>
                </a:lnTo>
                <a:lnTo>
                  <a:pt x="723" y="32"/>
                </a:lnTo>
                <a:lnTo>
                  <a:pt x="725" y="30"/>
                </a:lnTo>
                <a:lnTo>
                  <a:pt x="729" y="27"/>
                </a:lnTo>
                <a:lnTo>
                  <a:pt x="738" y="17"/>
                </a:lnTo>
                <a:lnTo>
                  <a:pt x="742" y="13"/>
                </a:lnTo>
                <a:lnTo>
                  <a:pt x="746" y="8"/>
                </a:lnTo>
                <a:lnTo>
                  <a:pt x="750" y="5"/>
                </a:lnTo>
                <a:lnTo>
                  <a:pt x="752" y="3"/>
                </a:lnTo>
                <a:lnTo>
                  <a:pt x="754" y="2"/>
                </a:lnTo>
                <a:lnTo>
                  <a:pt x="755" y="2"/>
                </a:lnTo>
                <a:lnTo>
                  <a:pt x="756" y="1"/>
                </a:lnTo>
                <a:lnTo>
                  <a:pt x="757" y="1"/>
                </a:lnTo>
                <a:lnTo>
                  <a:pt x="758" y="1"/>
                </a:lnTo>
                <a:lnTo>
                  <a:pt x="759" y="1"/>
                </a:lnTo>
                <a:lnTo>
                  <a:pt x="760" y="0"/>
                </a:lnTo>
                <a:lnTo>
                  <a:pt x="761" y="0"/>
                </a:lnTo>
                <a:lnTo>
                  <a:pt x="762" y="0"/>
                </a:lnTo>
                <a:lnTo>
                  <a:pt x="763" y="1"/>
                </a:lnTo>
                <a:lnTo>
                  <a:pt x="764" y="1"/>
                </a:lnTo>
                <a:lnTo>
                  <a:pt x="764" y="1"/>
                </a:lnTo>
                <a:lnTo>
                  <a:pt x="765" y="1"/>
                </a:lnTo>
                <a:lnTo>
                  <a:pt x="766" y="2"/>
                </a:lnTo>
                <a:lnTo>
                  <a:pt x="768" y="2"/>
                </a:lnTo>
                <a:lnTo>
                  <a:pt x="770" y="4"/>
                </a:lnTo>
                <a:lnTo>
                  <a:pt x="775" y="7"/>
                </a:lnTo>
                <a:lnTo>
                  <a:pt x="779" y="12"/>
                </a:lnTo>
                <a:lnTo>
                  <a:pt x="780" y="12"/>
                </a:lnTo>
              </a:path>
            </a:pathLst>
          </a:custGeom>
          <a:noFill/>
          <a:ln w="38100">
            <a:solidFill>
              <a:srgbClr val="33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65928" name="Freeform 8"/>
          <p:cNvSpPr>
            <a:spLocks/>
          </p:cNvSpPr>
          <p:nvPr/>
        </p:nvSpPr>
        <p:spPr bwMode="auto">
          <a:xfrm>
            <a:off x="313148" y="3468688"/>
            <a:ext cx="3541834" cy="436562"/>
          </a:xfrm>
          <a:custGeom>
            <a:avLst/>
            <a:gdLst>
              <a:gd name="T0" fmla="*/ 5 w 780"/>
              <a:gd name="T1" fmla="*/ 33 h 34"/>
              <a:gd name="T2" fmla="*/ 35 w 780"/>
              <a:gd name="T3" fmla="*/ 3 h 34"/>
              <a:gd name="T4" fmla="*/ 41 w 780"/>
              <a:gd name="T5" fmla="*/ 1 h 34"/>
              <a:gd name="T6" fmla="*/ 45 w 780"/>
              <a:gd name="T7" fmla="*/ 1 h 34"/>
              <a:gd name="T8" fmla="*/ 57 w 780"/>
              <a:gd name="T9" fmla="*/ 9 h 34"/>
              <a:gd name="T10" fmla="*/ 80 w 780"/>
              <a:gd name="T11" fmla="*/ 33 h 34"/>
              <a:gd name="T12" fmla="*/ 86 w 780"/>
              <a:gd name="T13" fmla="*/ 34 h 34"/>
              <a:gd name="T14" fmla="*/ 92 w 780"/>
              <a:gd name="T15" fmla="*/ 32 h 34"/>
              <a:gd name="T16" fmla="*/ 120 w 780"/>
              <a:gd name="T17" fmla="*/ 4 h 34"/>
              <a:gd name="T18" fmla="*/ 128 w 780"/>
              <a:gd name="T19" fmla="*/ 0 h 34"/>
              <a:gd name="T20" fmla="*/ 134 w 780"/>
              <a:gd name="T21" fmla="*/ 1 h 34"/>
              <a:gd name="T22" fmla="*/ 159 w 780"/>
              <a:gd name="T23" fmla="*/ 27 h 34"/>
              <a:gd name="T24" fmla="*/ 169 w 780"/>
              <a:gd name="T25" fmla="*/ 34 h 34"/>
              <a:gd name="T26" fmla="*/ 175 w 780"/>
              <a:gd name="T27" fmla="*/ 34 h 34"/>
              <a:gd name="T28" fmla="*/ 187 w 780"/>
              <a:gd name="T29" fmla="*/ 26 h 34"/>
              <a:gd name="T30" fmla="*/ 210 w 780"/>
              <a:gd name="T31" fmla="*/ 2 h 34"/>
              <a:gd name="T32" fmla="*/ 217 w 780"/>
              <a:gd name="T33" fmla="*/ 0 h 34"/>
              <a:gd name="T34" fmla="*/ 223 w 780"/>
              <a:gd name="T35" fmla="*/ 2 h 34"/>
              <a:gd name="T36" fmla="*/ 250 w 780"/>
              <a:gd name="T37" fmla="*/ 30 h 34"/>
              <a:gd name="T38" fmla="*/ 258 w 780"/>
              <a:gd name="T39" fmla="*/ 34 h 34"/>
              <a:gd name="T40" fmla="*/ 264 w 780"/>
              <a:gd name="T41" fmla="*/ 33 h 34"/>
              <a:gd name="T42" fmla="*/ 290 w 780"/>
              <a:gd name="T43" fmla="*/ 7 h 34"/>
              <a:gd name="T44" fmla="*/ 301 w 780"/>
              <a:gd name="T45" fmla="*/ 1 h 34"/>
              <a:gd name="T46" fmla="*/ 307 w 780"/>
              <a:gd name="T47" fmla="*/ 1 h 34"/>
              <a:gd name="T48" fmla="*/ 327 w 780"/>
              <a:gd name="T49" fmla="*/ 20 h 34"/>
              <a:gd name="T50" fmla="*/ 342 w 780"/>
              <a:gd name="T51" fmla="*/ 33 h 34"/>
              <a:gd name="T52" fmla="*/ 348 w 780"/>
              <a:gd name="T53" fmla="*/ 34 h 34"/>
              <a:gd name="T54" fmla="*/ 358 w 780"/>
              <a:gd name="T55" fmla="*/ 28 h 34"/>
              <a:gd name="T56" fmla="*/ 385 w 780"/>
              <a:gd name="T57" fmla="*/ 1 h 34"/>
              <a:gd name="T58" fmla="*/ 391 w 780"/>
              <a:gd name="T59" fmla="*/ 0 h 34"/>
              <a:gd name="T60" fmla="*/ 398 w 780"/>
              <a:gd name="T61" fmla="*/ 3 h 34"/>
              <a:gd name="T62" fmla="*/ 424 w 780"/>
              <a:gd name="T63" fmla="*/ 30 h 34"/>
              <a:gd name="T64" fmla="*/ 432 w 780"/>
              <a:gd name="T65" fmla="*/ 34 h 34"/>
              <a:gd name="T66" fmla="*/ 437 w 780"/>
              <a:gd name="T67" fmla="*/ 33 h 34"/>
              <a:gd name="T68" fmla="*/ 466 w 780"/>
              <a:gd name="T69" fmla="*/ 5 h 34"/>
              <a:gd name="T70" fmla="*/ 475 w 780"/>
              <a:gd name="T71" fmla="*/ 0 h 34"/>
              <a:gd name="T72" fmla="*/ 481 w 780"/>
              <a:gd name="T73" fmla="*/ 1 h 34"/>
              <a:gd name="T74" fmla="*/ 502 w 780"/>
              <a:gd name="T75" fmla="*/ 21 h 34"/>
              <a:gd name="T76" fmla="*/ 515 w 780"/>
              <a:gd name="T77" fmla="*/ 33 h 34"/>
              <a:gd name="T78" fmla="*/ 520 w 780"/>
              <a:gd name="T79" fmla="*/ 34 h 34"/>
              <a:gd name="T80" fmla="*/ 527 w 780"/>
              <a:gd name="T81" fmla="*/ 32 h 34"/>
              <a:gd name="T82" fmla="*/ 552 w 780"/>
              <a:gd name="T83" fmla="*/ 6 h 34"/>
              <a:gd name="T84" fmla="*/ 561 w 780"/>
              <a:gd name="T85" fmla="*/ 1 h 34"/>
              <a:gd name="T86" fmla="*/ 566 w 780"/>
              <a:gd name="T87" fmla="*/ 1 h 34"/>
              <a:gd name="T88" fmla="*/ 583 w 780"/>
              <a:gd name="T89" fmla="*/ 15 h 34"/>
              <a:gd name="T90" fmla="*/ 603 w 780"/>
              <a:gd name="T91" fmla="*/ 34 h 34"/>
              <a:gd name="T92" fmla="*/ 608 w 780"/>
              <a:gd name="T93" fmla="*/ 34 h 34"/>
              <a:gd name="T94" fmla="*/ 615 w 780"/>
              <a:gd name="T95" fmla="*/ 31 h 34"/>
              <a:gd name="T96" fmla="*/ 644 w 780"/>
              <a:gd name="T97" fmla="*/ 2 h 34"/>
              <a:gd name="T98" fmla="*/ 650 w 780"/>
              <a:gd name="T99" fmla="*/ 0 h 34"/>
              <a:gd name="T100" fmla="*/ 658 w 780"/>
              <a:gd name="T101" fmla="*/ 3 h 34"/>
              <a:gd name="T102" fmla="*/ 684 w 780"/>
              <a:gd name="T103" fmla="*/ 30 h 34"/>
              <a:gd name="T104" fmla="*/ 692 w 780"/>
              <a:gd name="T105" fmla="*/ 34 h 34"/>
              <a:gd name="T106" fmla="*/ 698 w 780"/>
              <a:gd name="T107" fmla="*/ 33 h 34"/>
              <a:gd name="T108" fmla="*/ 726 w 780"/>
              <a:gd name="T109" fmla="*/ 6 h 34"/>
              <a:gd name="T110" fmla="*/ 735 w 780"/>
              <a:gd name="T111" fmla="*/ 1 h 34"/>
              <a:gd name="T112" fmla="*/ 741 w 780"/>
              <a:gd name="T113" fmla="*/ 1 h 34"/>
              <a:gd name="T114" fmla="*/ 761 w 780"/>
              <a:gd name="T115" fmla="*/ 20 h 34"/>
              <a:gd name="T116" fmla="*/ 775 w 780"/>
              <a:gd name="T117" fmla="*/ 3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0" h="34">
                <a:moveTo>
                  <a:pt x="0" y="34"/>
                </a:moveTo>
                <a:lnTo>
                  <a:pt x="1" y="34"/>
                </a:lnTo>
                <a:lnTo>
                  <a:pt x="1" y="34"/>
                </a:lnTo>
                <a:lnTo>
                  <a:pt x="2" y="34"/>
                </a:lnTo>
                <a:lnTo>
                  <a:pt x="3" y="33"/>
                </a:lnTo>
                <a:lnTo>
                  <a:pt x="5" y="33"/>
                </a:lnTo>
                <a:lnTo>
                  <a:pt x="7" y="32"/>
                </a:lnTo>
                <a:lnTo>
                  <a:pt x="11" y="28"/>
                </a:lnTo>
                <a:lnTo>
                  <a:pt x="15" y="24"/>
                </a:lnTo>
                <a:lnTo>
                  <a:pt x="23" y="14"/>
                </a:lnTo>
                <a:lnTo>
                  <a:pt x="31" y="6"/>
                </a:lnTo>
                <a:lnTo>
                  <a:pt x="35" y="3"/>
                </a:lnTo>
                <a:lnTo>
                  <a:pt x="36" y="2"/>
                </a:lnTo>
                <a:lnTo>
                  <a:pt x="37" y="2"/>
                </a:lnTo>
                <a:lnTo>
                  <a:pt x="38" y="1"/>
                </a:lnTo>
                <a:lnTo>
                  <a:pt x="39" y="1"/>
                </a:lnTo>
                <a:lnTo>
                  <a:pt x="40" y="1"/>
                </a:lnTo>
                <a:lnTo>
                  <a:pt x="41" y="1"/>
                </a:lnTo>
                <a:lnTo>
                  <a:pt x="41" y="0"/>
                </a:lnTo>
                <a:lnTo>
                  <a:pt x="42" y="0"/>
                </a:lnTo>
                <a:lnTo>
                  <a:pt x="43" y="0"/>
                </a:lnTo>
                <a:lnTo>
                  <a:pt x="44" y="0"/>
                </a:lnTo>
                <a:lnTo>
                  <a:pt x="45" y="1"/>
                </a:lnTo>
                <a:lnTo>
                  <a:pt x="45" y="1"/>
                </a:lnTo>
                <a:lnTo>
                  <a:pt x="46" y="1"/>
                </a:lnTo>
                <a:lnTo>
                  <a:pt x="47" y="1"/>
                </a:lnTo>
                <a:lnTo>
                  <a:pt x="48" y="2"/>
                </a:lnTo>
                <a:lnTo>
                  <a:pt x="50" y="3"/>
                </a:lnTo>
                <a:lnTo>
                  <a:pt x="53" y="5"/>
                </a:lnTo>
                <a:lnTo>
                  <a:pt x="57" y="9"/>
                </a:lnTo>
                <a:lnTo>
                  <a:pt x="66" y="19"/>
                </a:lnTo>
                <a:lnTo>
                  <a:pt x="70" y="24"/>
                </a:lnTo>
                <a:lnTo>
                  <a:pt x="74" y="28"/>
                </a:lnTo>
                <a:lnTo>
                  <a:pt x="76" y="30"/>
                </a:lnTo>
                <a:lnTo>
                  <a:pt x="78" y="32"/>
                </a:lnTo>
                <a:lnTo>
                  <a:pt x="80" y="33"/>
                </a:lnTo>
                <a:lnTo>
                  <a:pt x="82" y="33"/>
                </a:lnTo>
                <a:lnTo>
                  <a:pt x="83" y="34"/>
                </a:lnTo>
                <a:lnTo>
                  <a:pt x="84" y="34"/>
                </a:lnTo>
                <a:lnTo>
                  <a:pt x="85" y="34"/>
                </a:lnTo>
                <a:lnTo>
                  <a:pt x="85" y="34"/>
                </a:lnTo>
                <a:lnTo>
                  <a:pt x="86" y="34"/>
                </a:lnTo>
                <a:lnTo>
                  <a:pt x="87" y="34"/>
                </a:lnTo>
                <a:lnTo>
                  <a:pt x="88" y="34"/>
                </a:lnTo>
                <a:lnTo>
                  <a:pt x="89" y="34"/>
                </a:lnTo>
                <a:lnTo>
                  <a:pt x="90" y="33"/>
                </a:lnTo>
                <a:lnTo>
                  <a:pt x="91" y="33"/>
                </a:lnTo>
                <a:lnTo>
                  <a:pt x="92" y="32"/>
                </a:lnTo>
                <a:lnTo>
                  <a:pt x="95" y="31"/>
                </a:lnTo>
                <a:lnTo>
                  <a:pt x="99" y="27"/>
                </a:lnTo>
                <a:lnTo>
                  <a:pt x="107" y="18"/>
                </a:lnTo>
                <a:lnTo>
                  <a:pt x="112" y="12"/>
                </a:lnTo>
                <a:lnTo>
                  <a:pt x="116" y="8"/>
                </a:lnTo>
                <a:lnTo>
                  <a:pt x="120" y="4"/>
                </a:lnTo>
                <a:lnTo>
                  <a:pt x="122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1"/>
                </a:lnTo>
                <a:lnTo>
                  <a:pt x="133" y="1"/>
                </a:lnTo>
                <a:lnTo>
                  <a:pt x="134" y="1"/>
                </a:lnTo>
                <a:lnTo>
                  <a:pt x="136" y="2"/>
                </a:lnTo>
                <a:lnTo>
                  <a:pt x="138" y="3"/>
                </a:lnTo>
                <a:lnTo>
                  <a:pt x="140" y="5"/>
                </a:lnTo>
                <a:lnTo>
                  <a:pt x="148" y="14"/>
                </a:lnTo>
                <a:lnTo>
                  <a:pt x="155" y="22"/>
                </a:lnTo>
                <a:lnTo>
                  <a:pt x="159" y="27"/>
                </a:lnTo>
                <a:lnTo>
                  <a:pt x="163" y="30"/>
                </a:lnTo>
                <a:lnTo>
                  <a:pt x="165" y="32"/>
                </a:lnTo>
                <a:lnTo>
                  <a:pt x="166" y="32"/>
                </a:lnTo>
                <a:lnTo>
                  <a:pt x="167" y="33"/>
                </a:lnTo>
                <a:lnTo>
                  <a:pt x="168" y="33"/>
                </a:lnTo>
                <a:lnTo>
                  <a:pt x="169" y="34"/>
                </a:lnTo>
                <a:lnTo>
                  <a:pt x="170" y="34"/>
                </a:lnTo>
                <a:lnTo>
                  <a:pt x="171" y="34"/>
                </a:lnTo>
                <a:lnTo>
                  <a:pt x="172" y="34"/>
                </a:lnTo>
                <a:lnTo>
                  <a:pt x="173" y="34"/>
                </a:lnTo>
                <a:lnTo>
                  <a:pt x="174" y="34"/>
                </a:lnTo>
                <a:lnTo>
                  <a:pt x="175" y="34"/>
                </a:lnTo>
                <a:lnTo>
                  <a:pt x="176" y="34"/>
                </a:lnTo>
                <a:lnTo>
                  <a:pt x="177" y="34"/>
                </a:lnTo>
                <a:lnTo>
                  <a:pt x="179" y="33"/>
                </a:lnTo>
                <a:lnTo>
                  <a:pt x="181" y="32"/>
                </a:lnTo>
                <a:lnTo>
                  <a:pt x="183" y="30"/>
                </a:lnTo>
                <a:lnTo>
                  <a:pt x="187" y="26"/>
                </a:lnTo>
                <a:lnTo>
                  <a:pt x="196" y="16"/>
                </a:lnTo>
                <a:lnTo>
                  <a:pt x="200" y="11"/>
                </a:lnTo>
                <a:lnTo>
                  <a:pt x="204" y="7"/>
                </a:lnTo>
                <a:lnTo>
                  <a:pt x="206" y="5"/>
                </a:lnTo>
                <a:lnTo>
                  <a:pt x="208" y="3"/>
                </a:lnTo>
                <a:lnTo>
                  <a:pt x="210" y="2"/>
                </a:lnTo>
                <a:lnTo>
                  <a:pt x="212" y="1"/>
                </a:lnTo>
                <a:lnTo>
                  <a:pt x="213" y="1"/>
                </a:lnTo>
                <a:lnTo>
                  <a:pt x="214" y="1"/>
                </a:lnTo>
                <a:lnTo>
                  <a:pt x="215" y="0"/>
                </a:lnTo>
                <a:lnTo>
                  <a:pt x="216" y="0"/>
                </a:lnTo>
                <a:lnTo>
                  <a:pt x="217" y="0"/>
                </a:lnTo>
                <a:lnTo>
                  <a:pt x="218" y="1"/>
                </a:lnTo>
                <a:lnTo>
                  <a:pt x="219" y="1"/>
                </a:lnTo>
                <a:lnTo>
                  <a:pt x="219" y="1"/>
                </a:lnTo>
                <a:lnTo>
                  <a:pt x="220" y="1"/>
                </a:lnTo>
                <a:lnTo>
                  <a:pt x="221" y="2"/>
                </a:lnTo>
                <a:lnTo>
                  <a:pt x="223" y="2"/>
                </a:lnTo>
                <a:lnTo>
                  <a:pt x="225" y="4"/>
                </a:lnTo>
                <a:lnTo>
                  <a:pt x="229" y="7"/>
                </a:lnTo>
                <a:lnTo>
                  <a:pt x="238" y="17"/>
                </a:lnTo>
                <a:lnTo>
                  <a:pt x="242" y="22"/>
                </a:lnTo>
                <a:lnTo>
                  <a:pt x="246" y="27"/>
                </a:lnTo>
                <a:lnTo>
                  <a:pt x="250" y="30"/>
                </a:lnTo>
                <a:lnTo>
                  <a:pt x="252" y="32"/>
                </a:lnTo>
                <a:lnTo>
                  <a:pt x="254" y="33"/>
                </a:lnTo>
                <a:lnTo>
                  <a:pt x="255" y="33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9" y="34"/>
                </a:lnTo>
                <a:lnTo>
                  <a:pt x="260" y="34"/>
                </a:lnTo>
                <a:lnTo>
                  <a:pt x="261" y="34"/>
                </a:lnTo>
                <a:lnTo>
                  <a:pt x="262" y="34"/>
                </a:lnTo>
                <a:lnTo>
                  <a:pt x="263" y="34"/>
                </a:lnTo>
                <a:lnTo>
                  <a:pt x="264" y="33"/>
                </a:lnTo>
                <a:lnTo>
                  <a:pt x="266" y="32"/>
                </a:lnTo>
                <a:lnTo>
                  <a:pt x="268" y="31"/>
                </a:lnTo>
                <a:lnTo>
                  <a:pt x="270" y="29"/>
                </a:lnTo>
                <a:lnTo>
                  <a:pt x="279" y="21"/>
                </a:lnTo>
                <a:lnTo>
                  <a:pt x="286" y="12"/>
                </a:lnTo>
                <a:lnTo>
                  <a:pt x="290" y="7"/>
                </a:lnTo>
                <a:lnTo>
                  <a:pt x="294" y="4"/>
                </a:lnTo>
                <a:lnTo>
                  <a:pt x="296" y="3"/>
                </a:lnTo>
                <a:lnTo>
                  <a:pt x="298" y="2"/>
                </a:lnTo>
                <a:lnTo>
                  <a:pt x="299" y="1"/>
                </a:lnTo>
                <a:lnTo>
                  <a:pt x="300" y="1"/>
                </a:lnTo>
                <a:lnTo>
                  <a:pt x="301" y="1"/>
                </a:lnTo>
                <a:lnTo>
                  <a:pt x="302" y="0"/>
                </a:lnTo>
                <a:lnTo>
                  <a:pt x="303" y="0"/>
                </a:lnTo>
                <a:lnTo>
                  <a:pt x="304" y="0"/>
                </a:lnTo>
                <a:lnTo>
                  <a:pt x="305" y="1"/>
                </a:lnTo>
                <a:lnTo>
                  <a:pt x="306" y="1"/>
                </a:lnTo>
                <a:lnTo>
                  <a:pt x="307" y="1"/>
                </a:lnTo>
                <a:lnTo>
                  <a:pt x="308" y="1"/>
                </a:lnTo>
                <a:lnTo>
                  <a:pt x="309" y="2"/>
                </a:lnTo>
                <a:lnTo>
                  <a:pt x="312" y="4"/>
                </a:lnTo>
                <a:lnTo>
                  <a:pt x="313" y="5"/>
                </a:lnTo>
                <a:lnTo>
                  <a:pt x="318" y="9"/>
                </a:lnTo>
                <a:lnTo>
                  <a:pt x="327" y="20"/>
                </a:lnTo>
                <a:lnTo>
                  <a:pt x="331" y="24"/>
                </a:lnTo>
                <a:lnTo>
                  <a:pt x="335" y="29"/>
                </a:lnTo>
                <a:lnTo>
                  <a:pt x="337" y="31"/>
                </a:lnTo>
                <a:lnTo>
                  <a:pt x="339" y="32"/>
                </a:lnTo>
                <a:lnTo>
                  <a:pt x="341" y="33"/>
                </a:lnTo>
                <a:lnTo>
                  <a:pt x="342" y="33"/>
                </a:lnTo>
                <a:lnTo>
                  <a:pt x="343" y="34"/>
                </a:lnTo>
                <a:lnTo>
                  <a:pt x="344" y="34"/>
                </a:lnTo>
                <a:lnTo>
                  <a:pt x="345" y="34"/>
                </a:lnTo>
                <a:lnTo>
                  <a:pt x="346" y="34"/>
                </a:lnTo>
                <a:lnTo>
                  <a:pt x="347" y="34"/>
                </a:lnTo>
                <a:lnTo>
                  <a:pt x="348" y="34"/>
                </a:lnTo>
                <a:lnTo>
                  <a:pt x="349" y="34"/>
                </a:lnTo>
                <a:lnTo>
                  <a:pt x="350" y="34"/>
                </a:lnTo>
                <a:lnTo>
                  <a:pt x="351" y="33"/>
                </a:lnTo>
                <a:lnTo>
                  <a:pt x="353" y="33"/>
                </a:lnTo>
                <a:lnTo>
                  <a:pt x="354" y="31"/>
                </a:lnTo>
                <a:lnTo>
                  <a:pt x="358" y="28"/>
                </a:lnTo>
                <a:lnTo>
                  <a:pt x="367" y="19"/>
                </a:lnTo>
                <a:lnTo>
                  <a:pt x="375" y="9"/>
                </a:lnTo>
                <a:lnTo>
                  <a:pt x="379" y="5"/>
                </a:lnTo>
                <a:lnTo>
                  <a:pt x="381" y="3"/>
                </a:lnTo>
                <a:lnTo>
                  <a:pt x="383" y="2"/>
                </a:lnTo>
                <a:lnTo>
                  <a:pt x="385" y="1"/>
                </a:lnTo>
                <a:lnTo>
                  <a:pt x="386" y="1"/>
                </a:lnTo>
                <a:lnTo>
                  <a:pt x="387" y="1"/>
                </a:lnTo>
                <a:lnTo>
                  <a:pt x="388" y="1"/>
                </a:lnTo>
                <a:lnTo>
                  <a:pt x="389" y="0"/>
                </a:lnTo>
                <a:lnTo>
                  <a:pt x="390" y="0"/>
                </a:lnTo>
                <a:lnTo>
                  <a:pt x="391" y="0"/>
                </a:lnTo>
                <a:lnTo>
                  <a:pt x="392" y="1"/>
                </a:lnTo>
                <a:lnTo>
                  <a:pt x="393" y="1"/>
                </a:lnTo>
                <a:lnTo>
                  <a:pt x="394" y="1"/>
                </a:lnTo>
                <a:lnTo>
                  <a:pt x="395" y="1"/>
                </a:lnTo>
                <a:lnTo>
                  <a:pt x="396" y="2"/>
                </a:lnTo>
                <a:lnTo>
                  <a:pt x="398" y="3"/>
                </a:lnTo>
                <a:lnTo>
                  <a:pt x="402" y="7"/>
                </a:lnTo>
                <a:lnTo>
                  <a:pt x="406" y="11"/>
                </a:lnTo>
                <a:lnTo>
                  <a:pt x="414" y="21"/>
                </a:lnTo>
                <a:lnTo>
                  <a:pt x="418" y="25"/>
                </a:lnTo>
                <a:lnTo>
                  <a:pt x="422" y="29"/>
                </a:lnTo>
                <a:lnTo>
                  <a:pt x="424" y="30"/>
                </a:lnTo>
                <a:lnTo>
                  <a:pt x="426" y="32"/>
                </a:lnTo>
                <a:lnTo>
                  <a:pt x="428" y="33"/>
                </a:lnTo>
                <a:lnTo>
                  <a:pt x="429" y="34"/>
                </a:lnTo>
                <a:lnTo>
                  <a:pt x="430" y="34"/>
                </a:lnTo>
                <a:lnTo>
                  <a:pt x="431" y="34"/>
                </a:lnTo>
                <a:lnTo>
                  <a:pt x="432" y="34"/>
                </a:lnTo>
                <a:lnTo>
                  <a:pt x="433" y="34"/>
                </a:lnTo>
                <a:lnTo>
                  <a:pt x="434" y="34"/>
                </a:lnTo>
                <a:lnTo>
                  <a:pt x="435" y="34"/>
                </a:lnTo>
                <a:lnTo>
                  <a:pt x="435" y="34"/>
                </a:lnTo>
                <a:lnTo>
                  <a:pt x="436" y="34"/>
                </a:lnTo>
                <a:lnTo>
                  <a:pt x="437" y="33"/>
                </a:lnTo>
                <a:lnTo>
                  <a:pt x="439" y="32"/>
                </a:lnTo>
                <a:lnTo>
                  <a:pt x="442" y="31"/>
                </a:lnTo>
                <a:lnTo>
                  <a:pt x="445" y="28"/>
                </a:lnTo>
                <a:lnTo>
                  <a:pt x="454" y="18"/>
                </a:lnTo>
                <a:lnTo>
                  <a:pt x="462" y="9"/>
                </a:lnTo>
                <a:lnTo>
                  <a:pt x="466" y="5"/>
                </a:lnTo>
                <a:lnTo>
                  <a:pt x="468" y="3"/>
                </a:lnTo>
                <a:lnTo>
                  <a:pt x="471" y="2"/>
                </a:lnTo>
                <a:lnTo>
                  <a:pt x="472" y="1"/>
                </a:lnTo>
                <a:lnTo>
                  <a:pt x="473" y="1"/>
                </a:lnTo>
                <a:lnTo>
                  <a:pt x="474" y="1"/>
                </a:lnTo>
                <a:lnTo>
                  <a:pt x="475" y="0"/>
                </a:lnTo>
                <a:lnTo>
                  <a:pt x="476" y="0"/>
                </a:lnTo>
                <a:lnTo>
                  <a:pt x="477" y="0"/>
                </a:lnTo>
                <a:lnTo>
                  <a:pt x="478" y="1"/>
                </a:lnTo>
                <a:lnTo>
                  <a:pt x="479" y="1"/>
                </a:lnTo>
                <a:lnTo>
                  <a:pt x="480" y="1"/>
                </a:lnTo>
                <a:lnTo>
                  <a:pt x="481" y="1"/>
                </a:lnTo>
                <a:lnTo>
                  <a:pt x="482" y="2"/>
                </a:lnTo>
                <a:lnTo>
                  <a:pt x="486" y="4"/>
                </a:lnTo>
                <a:lnTo>
                  <a:pt x="488" y="6"/>
                </a:lnTo>
                <a:lnTo>
                  <a:pt x="490" y="7"/>
                </a:lnTo>
                <a:lnTo>
                  <a:pt x="493" y="11"/>
                </a:lnTo>
                <a:lnTo>
                  <a:pt x="502" y="21"/>
                </a:lnTo>
                <a:lnTo>
                  <a:pt x="505" y="25"/>
                </a:lnTo>
                <a:lnTo>
                  <a:pt x="509" y="29"/>
                </a:lnTo>
                <a:lnTo>
                  <a:pt x="511" y="31"/>
                </a:lnTo>
                <a:lnTo>
                  <a:pt x="513" y="32"/>
                </a:lnTo>
                <a:lnTo>
                  <a:pt x="514" y="33"/>
                </a:lnTo>
                <a:lnTo>
                  <a:pt x="515" y="33"/>
                </a:lnTo>
                <a:lnTo>
                  <a:pt x="516" y="33"/>
                </a:lnTo>
                <a:lnTo>
                  <a:pt x="517" y="34"/>
                </a:lnTo>
                <a:lnTo>
                  <a:pt x="518" y="34"/>
                </a:lnTo>
                <a:lnTo>
                  <a:pt x="519" y="34"/>
                </a:lnTo>
                <a:lnTo>
                  <a:pt x="520" y="34"/>
                </a:lnTo>
                <a:lnTo>
                  <a:pt x="520" y="34"/>
                </a:lnTo>
                <a:lnTo>
                  <a:pt x="521" y="34"/>
                </a:lnTo>
                <a:lnTo>
                  <a:pt x="522" y="34"/>
                </a:lnTo>
                <a:lnTo>
                  <a:pt x="523" y="34"/>
                </a:lnTo>
                <a:lnTo>
                  <a:pt x="524" y="34"/>
                </a:lnTo>
                <a:lnTo>
                  <a:pt x="524" y="33"/>
                </a:lnTo>
                <a:lnTo>
                  <a:pt x="527" y="32"/>
                </a:lnTo>
                <a:lnTo>
                  <a:pt x="529" y="31"/>
                </a:lnTo>
                <a:lnTo>
                  <a:pt x="533" y="27"/>
                </a:lnTo>
                <a:lnTo>
                  <a:pt x="542" y="17"/>
                </a:lnTo>
                <a:lnTo>
                  <a:pt x="546" y="12"/>
                </a:lnTo>
                <a:lnTo>
                  <a:pt x="550" y="7"/>
                </a:lnTo>
                <a:lnTo>
                  <a:pt x="552" y="6"/>
                </a:lnTo>
                <a:lnTo>
                  <a:pt x="554" y="4"/>
                </a:lnTo>
                <a:lnTo>
                  <a:pt x="556" y="3"/>
                </a:lnTo>
                <a:lnTo>
                  <a:pt x="558" y="2"/>
                </a:lnTo>
                <a:lnTo>
                  <a:pt x="559" y="1"/>
                </a:lnTo>
                <a:lnTo>
                  <a:pt x="560" y="1"/>
                </a:lnTo>
                <a:lnTo>
                  <a:pt x="561" y="1"/>
                </a:lnTo>
                <a:lnTo>
                  <a:pt x="562" y="1"/>
                </a:lnTo>
                <a:lnTo>
                  <a:pt x="562" y="0"/>
                </a:lnTo>
                <a:lnTo>
                  <a:pt x="563" y="0"/>
                </a:lnTo>
                <a:lnTo>
                  <a:pt x="564" y="0"/>
                </a:lnTo>
                <a:lnTo>
                  <a:pt x="565" y="1"/>
                </a:lnTo>
                <a:lnTo>
                  <a:pt x="566" y="1"/>
                </a:lnTo>
                <a:lnTo>
                  <a:pt x="567" y="1"/>
                </a:lnTo>
                <a:lnTo>
                  <a:pt x="568" y="1"/>
                </a:lnTo>
                <a:lnTo>
                  <a:pt x="570" y="2"/>
                </a:lnTo>
                <a:lnTo>
                  <a:pt x="572" y="4"/>
                </a:lnTo>
                <a:lnTo>
                  <a:pt x="574" y="5"/>
                </a:lnTo>
                <a:lnTo>
                  <a:pt x="583" y="15"/>
                </a:lnTo>
                <a:lnTo>
                  <a:pt x="590" y="24"/>
                </a:lnTo>
                <a:lnTo>
                  <a:pt x="595" y="28"/>
                </a:lnTo>
                <a:lnTo>
                  <a:pt x="598" y="31"/>
                </a:lnTo>
                <a:lnTo>
                  <a:pt x="601" y="33"/>
                </a:lnTo>
                <a:lnTo>
                  <a:pt x="602" y="33"/>
                </a:lnTo>
                <a:lnTo>
                  <a:pt x="603" y="34"/>
                </a:lnTo>
                <a:lnTo>
                  <a:pt x="604" y="34"/>
                </a:lnTo>
                <a:lnTo>
                  <a:pt x="605" y="34"/>
                </a:lnTo>
                <a:lnTo>
                  <a:pt x="606" y="34"/>
                </a:lnTo>
                <a:lnTo>
                  <a:pt x="606" y="34"/>
                </a:lnTo>
                <a:lnTo>
                  <a:pt x="607" y="34"/>
                </a:lnTo>
                <a:lnTo>
                  <a:pt x="608" y="34"/>
                </a:lnTo>
                <a:lnTo>
                  <a:pt x="609" y="34"/>
                </a:lnTo>
                <a:lnTo>
                  <a:pt x="609" y="34"/>
                </a:lnTo>
                <a:lnTo>
                  <a:pt x="610" y="34"/>
                </a:lnTo>
                <a:lnTo>
                  <a:pt x="611" y="33"/>
                </a:lnTo>
                <a:lnTo>
                  <a:pt x="613" y="32"/>
                </a:lnTo>
                <a:lnTo>
                  <a:pt x="615" y="31"/>
                </a:lnTo>
                <a:lnTo>
                  <a:pt x="624" y="23"/>
                </a:lnTo>
                <a:lnTo>
                  <a:pt x="632" y="12"/>
                </a:lnTo>
                <a:lnTo>
                  <a:pt x="636" y="8"/>
                </a:lnTo>
                <a:lnTo>
                  <a:pt x="640" y="5"/>
                </a:lnTo>
                <a:lnTo>
                  <a:pt x="642" y="3"/>
                </a:lnTo>
                <a:lnTo>
                  <a:pt x="644" y="2"/>
                </a:lnTo>
                <a:lnTo>
                  <a:pt x="645" y="1"/>
                </a:lnTo>
                <a:lnTo>
                  <a:pt x="646" y="1"/>
                </a:lnTo>
                <a:lnTo>
                  <a:pt x="647" y="1"/>
                </a:lnTo>
                <a:lnTo>
                  <a:pt x="648" y="1"/>
                </a:lnTo>
                <a:lnTo>
                  <a:pt x="649" y="0"/>
                </a:lnTo>
                <a:lnTo>
                  <a:pt x="650" y="0"/>
                </a:lnTo>
                <a:lnTo>
                  <a:pt x="651" y="0"/>
                </a:lnTo>
                <a:lnTo>
                  <a:pt x="652" y="1"/>
                </a:lnTo>
                <a:lnTo>
                  <a:pt x="653" y="1"/>
                </a:lnTo>
                <a:lnTo>
                  <a:pt x="654" y="1"/>
                </a:lnTo>
                <a:lnTo>
                  <a:pt x="656" y="2"/>
                </a:lnTo>
                <a:lnTo>
                  <a:pt x="658" y="3"/>
                </a:lnTo>
                <a:lnTo>
                  <a:pt x="659" y="4"/>
                </a:lnTo>
                <a:lnTo>
                  <a:pt x="664" y="8"/>
                </a:lnTo>
                <a:lnTo>
                  <a:pt x="672" y="18"/>
                </a:lnTo>
                <a:lnTo>
                  <a:pt x="676" y="22"/>
                </a:lnTo>
                <a:lnTo>
                  <a:pt x="680" y="27"/>
                </a:lnTo>
                <a:lnTo>
                  <a:pt x="684" y="30"/>
                </a:lnTo>
                <a:lnTo>
                  <a:pt x="686" y="32"/>
                </a:lnTo>
                <a:lnTo>
                  <a:pt x="688" y="33"/>
                </a:lnTo>
                <a:lnTo>
                  <a:pt x="689" y="33"/>
                </a:lnTo>
                <a:lnTo>
                  <a:pt x="690" y="34"/>
                </a:lnTo>
                <a:lnTo>
                  <a:pt x="691" y="34"/>
                </a:lnTo>
                <a:lnTo>
                  <a:pt x="692" y="34"/>
                </a:lnTo>
                <a:lnTo>
                  <a:pt x="693" y="34"/>
                </a:lnTo>
                <a:lnTo>
                  <a:pt x="694" y="34"/>
                </a:lnTo>
                <a:lnTo>
                  <a:pt x="695" y="34"/>
                </a:lnTo>
                <a:lnTo>
                  <a:pt x="696" y="34"/>
                </a:lnTo>
                <a:lnTo>
                  <a:pt x="697" y="34"/>
                </a:lnTo>
                <a:lnTo>
                  <a:pt x="698" y="33"/>
                </a:lnTo>
                <a:lnTo>
                  <a:pt x="700" y="32"/>
                </a:lnTo>
                <a:lnTo>
                  <a:pt x="702" y="31"/>
                </a:lnTo>
                <a:lnTo>
                  <a:pt x="704" y="30"/>
                </a:lnTo>
                <a:lnTo>
                  <a:pt x="713" y="20"/>
                </a:lnTo>
                <a:lnTo>
                  <a:pt x="721" y="10"/>
                </a:lnTo>
                <a:lnTo>
                  <a:pt x="726" y="6"/>
                </a:lnTo>
                <a:lnTo>
                  <a:pt x="727" y="4"/>
                </a:lnTo>
                <a:lnTo>
                  <a:pt x="729" y="3"/>
                </a:lnTo>
                <a:lnTo>
                  <a:pt x="731" y="2"/>
                </a:lnTo>
                <a:lnTo>
                  <a:pt x="733" y="1"/>
                </a:lnTo>
                <a:lnTo>
                  <a:pt x="734" y="1"/>
                </a:lnTo>
                <a:lnTo>
                  <a:pt x="735" y="1"/>
                </a:lnTo>
                <a:lnTo>
                  <a:pt x="736" y="0"/>
                </a:lnTo>
                <a:lnTo>
                  <a:pt x="737" y="0"/>
                </a:lnTo>
                <a:lnTo>
                  <a:pt x="738" y="0"/>
                </a:lnTo>
                <a:lnTo>
                  <a:pt x="739" y="1"/>
                </a:lnTo>
                <a:lnTo>
                  <a:pt x="740" y="1"/>
                </a:lnTo>
                <a:lnTo>
                  <a:pt x="741" y="1"/>
                </a:lnTo>
                <a:lnTo>
                  <a:pt x="742" y="1"/>
                </a:lnTo>
                <a:lnTo>
                  <a:pt x="743" y="2"/>
                </a:lnTo>
                <a:lnTo>
                  <a:pt x="745" y="3"/>
                </a:lnTo>
                <a:lnTo>
                  <a:pt x="749" y="6"/>
                </a:lnTo>
                <a:lnTo>
                  <a:pt x="752" y="10"/>
                </a:lnTo>
                <a:lnTo>
                  <a:pt x="761" y="20"/>
                </a:lnTo>
                <a:lnTo>
                  <a:pt x="765" y="25"/>
                </a:lnTo>
                <a:lnTo>
                  <a:pt x="769" y="29"/>
                </a:lnTo>
                <a:lnTo>
                  <a:pt x="772" y="31"/>
                </a:lnTo>
                <a:lnTo>
                  <a:pt x="773" y="32"/>
                </a:lnTo>
                <a:lnTo>
                  <a:pt x="774" y="33"/>
                </a:lnTo>
                <a:lnTo>
                  <a:pt x="775" y="33"/>
                </a:lnTo>
                <a:lnTo>
                  <a:pt x="776" y="34"/>
                </a:lnTo>
                <a:lnTo>
                  <a:pt x="777" y="34"/>
                </a:lnTo>
                <a:lnTo>
                  <a:pt x="778" y="34"/>
                </a:lnTo>
                <a:lnTo>
                  <a:pt x="779" y="34"/>
                </a:lnTo>
                <a:lnTo>
                  <a:pt x="780" y="34"/>
                </a:lnTo>
              </a:path>
            </a:pathLst>
          </a:custGeom>
          <a:noFill/>
          <a:ln w="381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65929" name="Freeform 9"/>
          <p:cNvSpPr>
            <a:spLocks/>
          </p:cNvSpPr>
          <p:nvPr/>
        </p:nvSpPr>
        <p:spPr bwMode="auto">
          <a:xfrm>
            <a:off x="313147" y="5245101"/>
            <a:ext cx="3540369" cy="436563"/>
          </a:xfrm>
          <a:custGeom>
            <a:avLst/>
            <a:gdLst>
              <a:gd name="T0" fmla="*/ 19 w 780"/>
              <a:gd name="T1" fmla="*/ 33 h 34"/>
              <a:gd name="T2" fmla="*/ 23 w 780"/>
              <a:gd name="T3" fmla="*/ 34 h 34"/>
              <a:gd name="T4" fmla="*/ 29 w 780"/>
              <a:gd name="T5" fmla="*/ 33 h 34"/>
              <a:gd name="T6" fmla="*/ 58 w 780"/>
              <a:gd name="T7" fmla="*/ 3 h 34"/>
              <a:gd name="T8" fmla="*/ 64 w 780"/>
              <a:gd name="T9" fmla="*/ 0 h 34"/>
              <a:gd name="T10" fmla="*/ 70 w 780"/>
              <a:gd name="T11" fmla="*/ 2 h 34"/>
              <a:gd name="T12" fmla="*/ 93 w 780"/>
              <a:gd name="T13" fmla="*/ 28 h 34"/>
              <a:gd name="T14" fmla="*/ 102 w 780"/>
              <a:gd name="T15" fmla="*/ 34 h 34"/>
              <a:gd name="T16" fmla="*/ 108 w 780"/>
              <a:gd name="T17" fmla="*/ 34 h 34"/>
              <a:gd name="T18" fmla="*/ 132 w 780"/>
              <a:gd name="T19" fmla="*/ 9 h 34"/>
              <a:gd name="T20" fmla="*/ 142 w 780"/>
              <a:gd name="T21" fmla="*/ 1 h 34"/>
              <a:gd name="T22" fmla="*/ 148 w 780"/>
              <a:gd name="T23" fmla="*/ 1 h 34"/>
              <a:gd name="T24" fmla="*/ 157 w 780"/>
              <a:gd name="T25" fmla="*/ 6 h 34"/>
              <a:gd name="T26" fmla="*/ 181 w 780"/>
              <a:gd name="T27" fmla="*/ 33 h 34"/>
              <a:gd name="T28" fmla="*/ 187 w 780"/>
              <a:gd name="T29" fmla="*/ 34 h 34"/>
              <a:gd name="T30" fmla="*/ 193 w 780"/>
              <a:gd name="T31" fmla="*/ 32 h 34"/>
              <a:gd name="T32" fmla="*/ 221 w 780"/>
              <a:gd name="T33" fmla="*/ 2 h 34"/>
              <a:gd name="T34" fmla="*/ 228 w 780"/>
              <a:gd name="T35" fmla="*/ 0 h 34"/>
              <a:gd name="T36" fmla="*/ 237 w 780"/>
              <a:gd name="T37" fmla="*/ 5 h 34"/>
              <a:gd name="T38" fmla="*/ 258 w 780"/>
              <a:gd name="T39" fmla="*/ 30 h 34"/>
              <a:gd name="T40" fmla="*/ 266 w 780"/>
              <a:gd name="T41" fmla="*/ 34 h 34"/>
              <a:gd name="T42" fmla="*/ 270 w 780"/>
              <a:gd name="T43" fmla="*/ 34 h 34"/>
              <a:gd name="T44" fmla="*/ 280 w 780"/>
              <a:gd name="T45" fmla="*/ 27 h 34"/>
              <a:gd name="T46" fmla="*/ 302 w 780"/>
              <a:gd name="T47" fmla="*/ 3 h 34"/>
              <a:gd name="T48" fmla="*/ 308 w 780"/>
              <a:gd name="T49" fmla="*/ 0 h 34"/>
              <a:gd name="T50" fmla="*/ 314 w 780"/>
              <a:gd name="T51" fmla="*/ 2 h 34"/>
              <a:gd name="T52" fmla="*/ 342 w 780"/>
              <a:gd name="T53" fmla="*/ 32 h 34"/>
              <a:gd name="T54" fmla="*/ 348 w 780"/>
              <a:gd name="T55" fmla="*/ 34 h 34"/>
              <a:gd name="T56" fmla="*/ 353 w 780"/>
              <a:gd name="T57" fmla="*/ 33 h 34"/>
              <a:gd name="T58" fmla="*/ 376 w 780"/>
              <a:gd name="T59" fmla="*/ 10 h 34"/>
              <a:gd name="T60" fmla="*/ 386 w 780"/>
              <a:gd name="T61" fmla="*/ 1 h 34"/>
              <a:gd name="T62" fmla="*/ 391 w 780"/>
              <a:gd name="T63" fmla="*/ 0 h 34"/>
              <a:gd name="T64" fmla="*/ 398 w 780"/>
              <a:gd name="T65" fmla="*/ 3 h 34"/>
              <a:gd name="T66" fmla="*/ 423 w 780"/>
              <a:gd name="T67" fmla="*/ 32 h 34"/>
              <a:gd name="T68" fmla="*/ 430 w 780"/>
              <a:gd name="T69" fmla="*/ 34 h 34"/>
              <a:gd name="T70" fmla="*/ 435 w 780"/>
              <a:gd name="T71" fmla="*/ 33 h 34"/>
              <a:gd name="T72" fmla="*/ 460 w 780"/>
              <a:gd name="T73" fmla="*/ 7 h 34"/>
              <a:gd name="T74" fmla="*/ 469 w 780"/>
              <a:gd name="T75" fmla="*/ 1 h 34"/>
              <a:gd name="T76" fmla="*/ 474 w 780"/>
              <a:gd name="T77" fmla="*/ 1 h 34"/>
              <a:gd name="T78" fmla="*/ 496 w 780"/>
              <a:gd name="T79" fmla="*/ 24 h 34"/>
              <a:gd name="T80" fmla="*/ 509 w 780"/>
              <a:gd name="T81" fmla="*/ 34 h 34"/>
              <a:gd name="T82" fmla="*/ 515 w 780"/>
              <a:gd name="T83" fmla="*/ 34 h 34"/>
              <a:gd name="T84" fmla="*/ 532 w 780"/>
              <a:gd name="T85" fmla="*/ 17 h 34"/>
              <a:gd name="T86" fmla="*/ 548 w 780"/>
              <a:gd name="T87" fmla="*/ 1 h 34"/>
              <a:gd name="T88" fmla="*/ 554 w 780"/>
              <a:gd name="T89" fmla="*/ 0 h 34"/>
              <a:gd name="T90" fmla="*/ 565 w 780"/>
              <a:gd name="T91" fmla="*/ 8 h 34"/>
              <a:gd name="T92" fmla="*/ 588 w 780"/>
              <a:gd name="T93" fmla="*/ 33 h 34"/>
              <a:gd name="T94" fmla="*/ 594 w 780"/>
              <a:gd name="T95" fmla="*/ 34 h 34"/>
              <a:gd name="T96" fmla="*/ 600 w 780"/>
              <a:gd name="T97" fmla="*/ 32 h 34"/>
              <a:gd name="T98" fmla="*/ 624 w 780"/>
              <a:gd name="T99" fmla="*/ 5 h 34"/>
              <a:gd name="T100" fmla="*/ 632 w 780"/>
              <a:gd name="T101" fmla="*/ 1 h 34"/>
              <a:gd name="T102" fmla="*/ 636 w 780"/>
              <a:gd name="T103" fmla="*/ 1 h 34"/>
              <a:gd name="T104" fmla="*/ 644 w 780"/>
              <a:gd name="T105" fmla="*/ 6 h 34"/>
              <a:gd name="T106" fmla="*/ 670 w 780"/>
              <a:gd name="T107" fmla="*/ 33 h 34"/>
              <a:gd name="T108" fmla="*/ 675 w 780"/>
              <a:gd name="T109" fmla="*/ 34 h 34"/>
              <a:gd name="T110" fmla="*/ 681 w 780"/>
              <a:gd name="T111" fmla="*/ 32 h 34"/>
              <a:gd name="T112" fmla="*/ 706 w 780"/>
              <a:gd name="T113" fmla="*/ 5 h 34"/>
              <a:gd name="T114" fmla="*/ 714 w 780"/>
              <a:gd name="T115" fmla="*/ 0 h 34"/>
              <a:gd name="T116" fmla="*/ 719 w 780"/>
              <a:gd name="T117" fmla="*/ 1 h 34"/>
              <a:gd name="T118" fmla="*/ 745 w 780"/>
              <a:gd name="T119" fmla="*/ 29 h 34"/>
              <a:gd name="T120" fmla="*/ 754 w 780"/>
              <a:gd name="T121" fmla="*/ 34 h 34"/>
              <a:gd name="T122" fmla="*/ 760 w 780"/>
              <a:gd name="T123" fmla="*/ 3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80" h="34">
                <a:moveTo>
                  <a:pt x="0" y="12"/>
                </a:moveTo>
                <a:lnTo>
                  <a:pt x="7" y="22"/>
                </a:lnTo>
                <a:lnTo>
                  <a:pt x="11" y="27"/>
                </a:lnTo>
                <a:lnTo>
                  <a:pt x="15" y="31"/>
                </a:lnTo>
                <a:lnTo>
                  <a:pt x="17" y="32"/>
                </a:lnTo>
                <a:lnTo>
                  <a:pt x="19" y="33"/>
                </a:lnTo>
                <a:lnTo>
                  <a:pt x="20" y="34"/>
                </a:lnTo>
                <a:lnTo>
                  <a:pt x="21" y="34"/>
                </a:lnTo>
                <a:lnTo>
                  <a:pt x="22" y="34"/>
                </a:lnTo>
                <a:lnTo>
                  <a:pt x="22" y="34"/>
                </a:lnTo>
                <a:lnTo>
                  <a:pt x="23" y="34"/>
                </a:lnTo>
                <a:lnTo>
                  <a:pt x="23" y="34"/>
                </a:lnTo>
                <a:lnTo>
                  <a:pt x="24" y="34"/>
                </a:lnTo>
                <a:lnTo>
                  <a:pt x="25" y="34"/>
                </a:lnTo>
                <a:lnTo>
                  <a:pt x="26" y="34"/>
                </a:lnTo>
                <a:lnTo>
                  <a:pt x="27" y="34"/>
                </a:lnTo>
                <a:lnTo>
                  <a:pt x="28" y="33"/>
                </a:lnTo>
                <a:lnTo>
                  <a:pt x="29" y="33"/>
                </a:lnTo>
                <a:lnTo>
                  <a:pt x="31" y="31"/>
                </a:lnTo>
                <a:lnTo>
                  <a:pt x="40" y="23"/>
                </a:lnTo>
                <a:lnTo>
                  <a:pt x="49" y="11"/>
                </a:lnTo>
                <a:lnTo>
                  <a:pt x="53" y="6"/>
                </a:lnTo>
                <a:lnTo>
                  <a:pt x="56" y="4"/>
                </a:lnTo>
                <a:lnTo>
                  <a:pt x="58" y="3"/>
                </a:lnTo>
                <a:lnTo>
                  <a:pt x="60" y="2"/>
                </a:lnTo>
                <a:lnTo>
                  <a:pt x="61" y="1"/>
                </a:lnTo>
                <a:lnTo>
                  <a:pt x="62" y="1"/>
                </a:lnTo>
                <a:lnTo>
                  <a:pt x="63" y="1"/>
                </a:lnTo>
                <a:lnTo>
                  <a:pt x="63" y="0"/>
                </a:lnTo>
                <a:lnTo>
                  <a:pt x="64" y="0"/>
                </a:lnTo>
                <a:lnTo>
                  <a:pt x="65" y="0"/>
                </a:lnTo>
                <a:lnTo>
                  <a:pt x="66" y="0"/>
                </a:lnTo>
                <a:lnTo>
                  <a:pt x="67" y="1"/>
                </a:lnTo>
                <a:lnTo>
                  <a:pt x="68" y="1"/>
                </a:lnTo>
                <a:lnTo>
                  <a:pt x="69" y="1"/>
                </a:lnTo>
                <a:lnTo>
                  <a:pt x="70" y="2"/>
                </a:lnTo>
                <a:lnTo>
                  <a:pt x="72" y="3"/>
                </a:lnTo>
                <a:lnTo>
                  <a:pt x="74" y="5"/>
                </a:lnTo>
                <a:lnTo>
                  <a:pt x="82" y="14"/>
                </a:lnTo>
                <a:lnTo>
                  <a:pt x="86" y="19"/>
                </a:lnTo>
                <a:lnTo>
                  <a:pt x="91" y="25"/>
                </a:lnTo>
                <a:lnTo>
                  <a:pt x="93" y="28"/>
                </a:lnTo>
                <a:lnTo>
                  <a:pt x="96" y="30"/>
                </a:lnTo>
                <a:lnTo>
                  <a:pt x="98" y="32"/>
                </a:lnTo>
                <a:lnTo>
                  <a:pt x="99" y="32"/>
                </a:lnTo>
                <a:lnTo>
                  <a:pt x="100" y="33"/>
                </a:lnTo>
                <a:lnTo>
                  <a:pt x="101" y="33"/>
                </a:lnTo>
                <a:lnTo>
                  <a:pt x="102" y="34"/>
                </a:lnTo>
                <a:lnTo>
                  <a:pt x="103" y="34"/>
                </a:lnTo>
                <a:lnTo>
                  <a:pt x="104" y="34"/>
                </a:lnTo>
                <a:lnTo>
                  <a:pt x="105" y="34"/>
                </a:lnTo>
                <a:lnTo>
                  <a:pt x="106" y="34"/>
                </a:lnTo>
                <a:lnTo>
                  <a:pt x="107" y="34"/>
                </a:lnTo>
                <a:lnTo>
                  <a:pt x="108" y="34"/>
                </a:lnTo>
                <a:lnTo>
                  <a:pt x="109" y="33"/>
                </a:lnTo>
                <a:lnTo>
                  <a:pt x="110" y="33"/>
                </a:lnTo>
                <a:lnTo>
                  <a:pt x="112" y="32"/>
                </a:lnTo>
                <a:lnTo>
                  <a:pt x="114" y="30"/>
                </a:lnTo>
                <a:lnTo>
                  <a:pt x="117" y="28"/>
                </a:lnTo>
                <a:lnTo>
                  <a:pt x="132" y="9"/>
                </a:lnTo>
                <a:lnTo>
                  <a:pt x="134" y="7"/>
                </a:lnTo>
                <a:lnTo>
                  <a:pt x="136" y="5"/>
                </a:lnTo>
                <a:lnTo>
                  <a:pt x="138" y="3"/>
                </a:lnTo>
                <a:lnTo>
                  <a:pt x="140" y="2"/>
                </a:lnTo>
                <a:lnTo>
                  <a:pt x="141" y="1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5" y="0"/>
                </a:lnTo>
                <a:lnTo>
                  <a:pt x="146" y="0"/>
                </a:lnTo>
                <a:lnTo>
                  <a:pt x="147" y="0"/>
                </a:lnTo>
                <a:lnTo>
                  <a:pt x="148" y="1"/>
                </a:lnTo>
                <a:lnTo>
                  <a:pt x="148" y="1"/>
                </a:lnTo>
                <a:lnTo>
                  <a:pt x="149" y="1"/>
                </a:lnTo>
                <a:lnTo>
                  <a:pt x="150" y="1"/>
                </a:lnTo>
                <a:lnTo>
                  <a:pt x="152" y="2"/>
                </a:lnTo>
                <a:lnTo>
                  <a:pt x="155" y="4"/>
                </a:lnTo>
                <a:lnTo>
                  <a:pt x="157" y="6"/>
                </a:lnTo>
                <a:lnTo>
                  <a:pt x="165" y="16"/>
                </a:lnTo>
                <a:lnTo>
                  <a:pt x="172" y="25"/>
                </a:lnTo>
                <a:lnTo>
                  <a:pt x="177" y="30"/>
                </a:lnTo>
                <a:lnTo>
                  <a:pt x="179" y="31"/>
                </a:lnTo>
                <a:lnTo>
                  <a:pt x="180" y="32"/>
                </a:lnTo>
                <a:lnTo>
                  <a:pt x="181" y="33"/>
                </a:lnTo>
                <a:lnTo>
                  <a:pt x="183" y="33"/>
                </a:lnTo>
                <a:lnTo>
                  <a:pt x="184" y="34"/>
                </a:lnTo>
                <a:lnTo>
                  <a:pt x="184" y="34"/>
                </a:lnTo>
                <a:lnTo>
                  <a:pt x="185" y="34"/>
                </a:lnTo>
                <a:lnTo>
                  <a:pt x="186" y="34"/>
                </a:lnTo>
                <a:lnTo>
                  <a:pt x="187" y="34"/>
                </a:lnTo>
                <a:lnTo>
                  <a:pt x="188" y="34"/>
                </a:lnTo>
                <a:lnTo>
                  <a:pt x="189" y="34"/>
                </a:lnTo>
                <a:lnTo>
                  <a:pt x="189" y="34"/>
                </a:lnTo>
                <a:lnTo>
                  <a:pt x="190" y="33"/>
                </a:lnTo>
                <a:lnTo>
                  <a:pt x="191" y="33"/>
                </a:lnTo>
                <a:lnTo>
                  <a:pt x="193" y="32"/>
                </a:lnTo>
                <a:lnTo>
                  <a:pt x="195" y="30"/>
                </a:lnTo>
                <a:lnTo>
                  <a:pt x="197" y="29"/>
                </a:lnTo>
                <a:lnTo>
                  <a:pt x="212" y="10"/>
                </a:lnTo>
                <a:lnTo>
                  <a:pt x="216" y="6"/>
                </a:lnTo>
                <a:lnTo>
                  <a:pt x="219" y="4"/>
                </a:lnTo>
                <a:lnTo>
                  <a:pt x="221" y="2"/>
                </a:lnTo>
                <a:lnTo>
                  <a:pt x="223" y="1"/>
                </a:lnTo>
                <a:lnTo>
                  <a:pt x="224" y="1"/>
                </a:lnTo>
                <a:lnTo>
                  <a:pt x="225" y="1"/>
                </a:lnTo>
                <a:lnTo>
                  <a:pt x="226" y="0"/>
                </a:lnTo>
                <a:lnTo>
                  <a:pt x="227" y="0"/>
                </a:lnTo>
                <a:lnTo>
                  <a:pt x="228" y="0"/>
                </a:lnTo>
                <a:lnTo>
                  <a:pt x="229" y="1"/>
                </a:lnTo>
                <a:lnTo>
                  <a:pt x="230" y="1"/>
                </a:lnTo>
                <a:lnTo>
                  <a:pt x="231" y="1"/>
                </a:lnTo>
                <a:lnTo>
                  <a:pt x="232" y="2"/>
                </a:lnTo>
                <a:lnTo>
                  <a:pt x="233" y="2"/>
                </a:lnTo>
                <a:lnTo>
                  <a:pt x="237" y="5"/>
                </a:lnTo>
                <a:lnTo>
                  <a:pt x="241" y="9"/>
                </a:lnTo>
                <a:lnTo>
                  <a:pt x="245" y="14"/>
                </a:lnTo>
                <a:lnTo>
                  <a:pt x="249" y="20"/>
                </a:lnTo>
                <a:lnTo>
                  <a:pt x="254" y="26"/>
                </a:lnTo>
                <a:lnTo>
                  <a:pt x="256" y="28"/>
                </a:lnTo>
                <a:lnTo>
                  <a:pt x="258" y="30"/>
                </a:lnTo>
                <a:lnTo>
                  <a:pt x="260" y="32"/>
                </a:lnTo>
                <a:lnTo>
                  <a:pt x="262" y="33"/>
                </a:lnTo>
                <a:lnTo>
                  <a:pt x="263" y="33"/>
                </a:lnTo>
                <a:lnTo>
                  <a:pt x="264" y="34"/>
                </a:lnTo>
                <a:lnTo>
                  <a:pt x="265" y="34"/>
                </a:lnTo>
                <a:lnTo>
                  <a:pt x="266" y="34"/>
                </a:lnTo>
                <a:lnTo>
                  <a:pt x="267" y="34"/>
                </a:lnTo>
                <a:lnTo>
                  <a:pt x="267" y="34"/>
                </a:lnTo>
                <a:lnTo>
                  <a:pt x="268" y="34"/>
                </a:lnTo>
                <a:lnTo>
                  <a:pt x="269" y="34"/>
                </a:lnTo>
                <a:lnTo>
                  <a:pt x="269" y="34"/>
                </a:lnTo>
                <a:lnTo>
                  <a:pt x="270" y="34"/>
                </a:lnTo>
                <a:lnTo>
                  <a:pt x="271" y="34"/>
                </a:lnTo>
                <a:lnTo>
                  <a:pt x="272" y="33"/>
                </a:lnTo>
                <a:lnTo>
                  <a:pt x="273" y="33"/>
                </a:lnTo>
                <a:lnTo>
                  <a:pt x="275" y="32"/>
                </a:lnTo>
                <a:lnTo>
                  <a:pt x="277" y="30"/>
                </a:lnTo>
                <a:lnTo>
                  <a:pt x="280" y="27"/>
                </a:lnTo>
                <a:lnTo>
                  <a:pt x="288" y="17"/>
                </a:lnTo>
                <a:lnTo>
                  <a:pt x="292" y="12"/>
                </a:lnTo>
                <a:lnTo>
                  <a:pt x="296" y="7"/>
                </a:lnTo>
                <a:lnTo>
                  <a:pt x="298" y="5"/>
                </a:lnTo>
                <a:lnTo>
                  <a:pt x="300" y="4"/>
                </a:lnTo>
                <a:lnTo>
                  <a:pt x="302" y="3"/>
                </a:lnTo>
                <a:lnTo>
                  <a:pt x="304" y="1"/>
                </a:lnTo>
                <a:lnTo>
                  <a:pt x="305" y="1"/>
                </a:lnTo>
                <a:lnTo>
                  <a:pt x="306" y="1"/>
                </a:lnTo>
                <a:lnTo>
                  <a:pt x="307" y="1"/>
                </a:lnTo>
                <a:lnTo>
                  <a:pt x="307" y="0"/>
                </a:lnTo>
                <a:lnTo>
                  <a:pt x="308" y="0"/>
                </a:lnTo>
                <a:lnTo>
                  <a:pt x="309" y="0"/>
                </a:lnTo>
                <a:lnTo>
                  <a:pt x="310" y="1"/>
                </a:lnTo>
                <a:lnTo>
                  <a:pt x="311" y="1"/>
                </a:lnTo>
                <a:lnTo>
                  <a:pt x="312" y="1"/>
                </a:lnTo>
                <a:lnTo>
                  <a:pt x="313" y="1"/>
                </a:lnTo>
                <a:lnTo>
                  <a:pt x="314" y="2"/>
                </a:lnTo>
                <a:lnTo>
                  <a:pt x="316" y="3"/>
                </a:lnTo>
                <a:lnTo>
                  <a:pt x="320" y="7"/>
                </a:lnTo>
                <a:lnTo>
                  <a:pt x="329" y="17"/>
                </a:lnTo>
                <a:lnTo>
                  <a:pt x="337" y="27"/>
                </a:lnTo>
                <a:lnTo>
                  <a:pt x="339" y="30"/>
                </a:lnTo>
                <a:lnTo>
                  <a:pt x="342" y="32"/>
                </a:lnTo>
                <a:lnTo>
                  <a:pt x="343" y="32"/>
                </a:lnTo>
                <a:lnTo>
                  <a:pt x="344" y="33"/>
                </a:lnTo>
                <a:lnTo>
                  <a:pt x="345" y="33"/>
                </a:lnTo>
                <a:lnTo>
                  <a:pt x="346" y="34"/>
                </a:lnTo>
                <a:lnTo>
                  <a:pt x="347" y="34"/>
                </a:lnTo>
                <a:lnTo>
                  <a:pt x="348" y="34"/>
                </a:lnTo>
                <a:lnTo>
                  <a:pt x="349" y="34"/>
                </a:lnTo>
                <a:lnTo>
                  <a:pt x="350" y="34"/>
                </a:lnTo>
                <a:lnTo>
                  <a:pt x="350" y="34"/>
                </a:lnTo>
                <a:lnTo>
                  <a:pt x="351" y="34"/>
                </a:lnTo>
                <a:lnTo>
                  <a:pt x="352" y="34"/>
                </a:lnTo>
                <a:lnTo>
                  <a:pt x="353" y="33"/>
                </a:lnTo>
                <a:lnTo>
                  <a:pt x="354" y="33"/>
                </a:lnTo>
                <a:lnTo>
                  <a:pt x="356" y="32"/>
                </a:lnTo>
                <a:lnTo>
                  <a:pt x="358" y="30"/>
                </a:lnTo>
                <a:lnTo>
                  <a:pt x="363" y="26"/>
                </a:lnTo>
                <a:lnTo>
                  <a:pt x="371" y="15"/>
                </a:lnTo>
                <a:lnTo>
                  <a:pt x="376" y="10"/>
                </a:lnTo>
                <a:lnTo>
                  <a:pt x="380" y="5"/>
                </a:lnTo>
                <a:lnTo>
                  <a:pt x="382" y="4"/>
                </a:lnTo>
                <a:lnTo>
                  <a:pt x="383" y="2"/>
                </a:lnTo>
                <a:lnTo>
                  <a:pt x="384" y="2"/>
                </a:lnTo>
                <a:lnTo>
                  <a:pt x="385" y="1"/>
                </a:lnTo>
                <a:lnTo>
                  <a:pt x="386" y="1"/>
                </a:lnTo>
                <a:lnTo>
                  <a:pt x="387" y="1"/>
                </a:lnTo>
                <a:lnTo>
                  <a:pt x="388" y="1"/>
                </a:lnTo>
                <a:lnTo>
                  <a:pt x="389" y="0"/>
                </a:lnTo>
                <a:lnTo>
                  <a:pt x="389" y="0"/>
                </a:lnTo>
                <a:lnTo>
                  <a:pt x="390" y="0"/>
                </a:lnTo>
                <a:lnTo>
                  <a:pt x="391" y="0"/>
                </a:lnTo>
                <a:lnTo>
                  <a:pt x="392" y="1"/>
                </a:lnTo>
                <a:lnTo>
                  <a:pt x="393" y="1"/>
                </a:lnTo>
                <a:lnTo>
                  <a:pt x="393" y="1"/>
                </a:lnTo>
                <a:lnTo>
                  <a:pt x="394" y="1"/>
                </a:lnTo>
                <a:lnTo>
                  <a:pt x="396" y="2"/>
                </a:lnTo>
                <a:lnTo>
                  <a:pt x="398" y="3"/>
                </a:lnTo>
                <a:lnTo>
                  <a:pt x="400" y="5"/>
                </a:lnTo>
                <a:lnTo>
                  <a:pt x="404" y="10"/>
                </a:lnTo>
                <a:lnTo>
                  <a:pt x="412" y="20"/>
                </a:lnTo>
                <a:lnTo>
                  <a:pt x="419" y="28"/>
                </a:lnTo>
                <a:lnTo>
                  <a:pt x="421" y="30"/>
                </a:lnTo>
                <a:lnTo>
                  <a:pt x="423" y="32"/>
                </a:lnTo>
                <a:lnTo>
                  <a:pt x="425" y="33"/>
                </a:lnTo>
                <a:lnTo>
                  <a:pt x="426" y="33"/>
                </a:lnTo>
                <a:lnTo>
                  <a:pt x="427" y="34"/>
                </a:lnTo>
                <a:lnTo>
                  <a:pt x="428" y="34"/>
                </a:lnTo>
                <a:lnTo>
                  <a:pt x="429" y="34"/>
                </a:lnTo>
                <a:lnTo>
                  <a:pt x="430" y="34"/>
                </a:lnTo>
                <a:lnTo>
                  <a:pt x="431" y="34"/>
                </a:lnTo>
                <a:lnTo>
                  <a:pt x="431" y="34"/>
                </a:lnTo>
                <a:lnTo>
                  <a:pt x="432" y="34"/>
                </a:lnTo>
                <a:lnTo>
                  <a:pt x="433" y="34"/>
                </a:lnTo>
                <a:lnTo>
                  <a:pt x="434" y="33"/>
                </a:lnTo>
                <a:lnTo>
                  <a:pt x="435" y="33"/>
                </a:lnTo>
                <a:lnTo>
                  <a:pt x="437" y="32"/>
                </a:lnTo>
                <a:lnTo>
                  <a:pt x="439" y="31"/>
                </a:lnTo>
                <a:lnTo>
                  <a:pt x="443" y="27"/>
                </a:lnTo>
                <a:lnTo>
                  <a:pt x="451" y="16"/>
                </a:lnTo>
                <a:lnTo>
                  <a:pt x="455" y="11"/>
                </a:lnTo>
                <a:lnTo>
                  <a:pt x="460" y="7"/>
                </a:lnTo>
                <a:lnTo>
                  <a:pt x="461" y="5"/>
                </a:lnTo>
                <a:lnTo>
                  <a:pt x="464" y="3"/>
                </a:lnTo>
                <a:lnTo>
                  <a:pt x="465" y="2"/>
                </a:lnTo>
                <a:lnTo>
                  <a:pt x="467" y="1"/>
                </a:lnTo>
                <a:lnTo>
                  <a:pt x="468" y="1"/>
                </a:lnTo>
                <a:lnTo>
                  <a:pt x="469" y="1"/>
                </a:lnTo>
                <a:lnTo>
                  <a:pt x="470" y="0"/>
                </a:lnTo>
                <a:lnTo>
                  <a:pt x="471" y="0"/>
                </a:lnTo>
                <a:lnTo>
                  <a:pt x="471" y="0"/>
                </a:lnTo>
                <a:lnTo>
                  <a:pt x="472" y="0"/>
                </a:lnTo>
                <a:lnTo>
                  <a:pt x="473" y="1"/>
                </a:lnTo>
                <a:lnTo>
                  <a:pt x="474" y="1"/>
                </a:lnTo>
                <a:lnTo>
                  <a:pt x="475" y="1"/>
                </a:lnTo>
                <a:lnTo>
                  <a:pt x="477" y="2"/>
                </a:lnTo>
                <a:lnTo>
                  <a:pt x="479" y="4"/>
                </a:lnTo>
                <a:lnTo>
                  <a:pt x="484" y="8"/>
                </a:lnTo>
                <a:lnTo>
                  <a:pt x="492" y="19"/>
                </a:lnTo>
                <a:lnTo>
                  <a:pt x="496" y="24"/>
                </a:lnTo>
                <a:lnTo>
                  <a:pt x="501" y="29"/>
                </a:lnTo>
                <a:lnTo>
                  <a:pt x="503" y="30"/>
                </a:lnTo>
                <a:lnTo>
                  <a:pt x="505" y="32"/>
                </a:lnTo>
                <a:lnTo>
                  <a:pt x="507" y="33"/>
                </a:lnTo>
                <a:lnTo>
                  <a:pt x="508" y="34"/>
                </a:lnTo>
                <a:lnTo>
                  <a:pt x="509" y="34"/>
                </a:lnTo>
                <a:lnTo>
                  <a:pt x="510" y="34"/>
                </a:lnTo>
                <a:lnTo>
                  <a:pt x="511" y="34"/>
                </a:lnTo>
                <a:lnTo>
                  <a:pt x="512" y="34"/>
                </a:lnTo>
                <a:lnTo>
                  <a:pt x="513" y="34"/>
                </a:lnTo>
                <a:lnTo>
                  <a:pt x="514" y="34"/>
                </a:lnTo>
                <a:lnTo>
                  <a:pt x="515" y="34"/>
                </a:lnTo>
                <a:lnTo>
                  <a:pt x="516" y="33"/>
                </a:lnTo>
                <a:lnTo>
                  <a:pt x="516" y="33"/>
                </a:lnTo>
                <a:lnTo>
                  <a:pt x="518" y="32"/>
                </a:lnTo>
                <a:lnTo>
                  <a:pt x="520" y="31"/>
                </a:lnTo>
                <a:lnTo>
                  <a:pt x="524" y="27"/>
                </a:lnTo>
                <a:lnTo>
                  <a:pt x="532" y="17"/>
                </a:lnTo>
                <a:lnTo>
                  <a:pt x="537" y="11"/>
                </a:lnTo>
                <a:lnTo>
                  <a:pt x="541" y="7"/>
                </a:lnTo>
                <a:lnTo>
                  <a:pt x="545" y="3"/>
                </a:lnTo>
                <a:lnTo>
                  <a:pt x="546" y="2"/>
                </a:lnTo>
                <a:lnTo>
                  <a:pt x="547" y="2"/>
                </a:lnTo>
                <a:lnTo>
                  <a:pt x="548" y="1"/>
                </a:lnTo>
                <a:lnTo>
                  <a:pt x="549" y="1"/>
                </a:lnTo>
                <a:lnTo>
                  <a:pt x="550" y="1"/>
                </a:lnTo>
                <a:lnTo>
                  <a:pt x="551" y="0"/>
                </a:lnTo>
                <a:lnTo>
                  <a:pt x="552" y="0"/>
                </a:lnTo>
                <a:lnTo>
                  <a:pt x="553" y="0"/>
                </a:lnTo>
                <a:lnTo>
                  <a:pt x="554" y="0"/>
                </a:lnTo>
                <a:lnTo>
                  <a:pt x="555" y="1"/>
                </a:lnTo>
                <a:lnTo>
                  <a:pt x="556" y="1"/>
                </a:lnTo>
                <a:lnTo>
                  <a:pt x="557" y="1"/>
                </a:lnTo>
                <a:lnTo>
                  <a:pt x="559" y="2"/>
                </a:lnTo>
                <a:lnTo>
                  <a:pt x="561" y="4"/>
                </a:lnTo>
                <a:lnTo>
                  <a:pt x="565" y="8"/>
                </a:lnTo>
                <a:lnTo>
                  <a:pt x="573" y="18"/>
                </a:lnTo>
                <a:lnTo>
                  <a:pt x="580" y="26"/>
                </a:lnTo>
                <a:lnTo>
                  <a:pt x="582" y="29"/>
                </a:lnTo>
                <a:lnTo>
                  <a:pt x="584" y="30"/>
                </a:lnTo>
                <a:lnTo>
                  <a:pt x="586" y="32"/>
                </a:lnTo>
                <a:lnTo>
                  <a:pt x="588" y="33"/>
                </a:lnTo>
                <a:lnTo>
                  <a:pt x="589" y="33"/>
                </a:lnTo>
                <a:lnTo>
                  <a:pt x="590" y="34"/>
                </a:lnTo>
                <a:lnTo>
                  <a:pt x="591" y="34"/>
                </a:lnTo>
                <a:lnTo>
                  <a:pt x="592" y="34"/>
                </a:lnTo>
                <a:lnTo>
                  <a:pt x="593" y="34"/>
                </a:lnTo>
                <a:lnTo>
                  <a:pt x="594" y="34"/>
                </a:lnTo>
                <a:lnTo>
                  <a:pt x="595" y="34"/>
                </a:lnTo>
                <a:lnTo>
                  <a:pt x="595" y="34"/>
                </a:lnTo>
                <a:lnTo>
                  <a:pt x="596" y="34"/>
                </a:lnTo>
                <a:lnTo>
                  <a:pt x="597" y="34"/>
                </a:lnTo>
                <a:lnTo>
                  <a:pt x="598" y="33"/>
                </a:lnTo>
                <a:lnTo>
                  <a:pt x="600" y="32"/>
                </a:lnTo>
                <a:lnTo>
                  <a:pt x="601" y="31"/>
                </a:lnTo>
                <a:lnTo>
                  <a:pt x="603" y="29"/>
                </a:lnTo>
                <a:lnTo>
                  <a:pt x="611" y="20"/>
                </a:lnTo>
                <a:lnTo>
                  <a:pt x="616" y="14"/>
                </a:lnTo>
                <a:lnTo>
                  <a:pt x="620" y="9"/>
                </a:lnTo>
                <a:lnTo>
                  <a:pt x="624" y="5"/>
                </a:lnTo>
                <a:lnTo>
                  <a:pt x="626" y="3"/>
                </a:lnTo>
                <a:lnTo>
                  <a:pt x="628" y="2"/>
                </a:lnTo>
                <a:lnTo>
                  <a:pt x="629" y="2"/>
                </a:lnTo>
                <a:lnTo>
                  <a:pt x="630" y="1"/>
                </a:lnTo>
                <a:lnTo>
                  <a:pt x="631" y="1"/>
                </a:lnTo>
                <a:lnTo>
                  <a:pt x="632" y="1"/>
                </a:lnTo>
                <a:lnTo>
                  <a:pt x="633" y="0"/>
                </a:lnTo>
                <a:lnTo>
                  <a:pt x="633" y="0"/>
                </a:lnTo>
                <a:lnTo>
                  <a:pt x="634" y="0"/>
                </a:lnTo>
                <a:lnTo>
                  <a:pt x="634" y="0"/>
                </a:lnTo>
                <a:lnTo>
                  <a:pt x="635" y="1"/>
                </a:lnTo>
                <a:lnTo>
                  <a:pt x="636" y="1"/>
                </a:lnTo>
                <a:lnTo>
                  <a:pt x="636" y="1"/>
                </a:lnTo>
                <a:lnTo>
                  <a:pt x="637" y="1"/>
                </a:lnTo>
                <a:lnTo>
                  <a:pt x="638" y="1"/>
                </a:lnTo>
                <a:lnTo>
                  <a:pt x="640" y="2"/>
                </a:lnTo>
                <a:lnTo>
                  <a:pt x="642" y="4"/>
                </a:lnTo>
                <a:lnTo>
                  <a:pt x="644" y="6"/>
                </a:lnTo>
                <a:lnTo>
                  <a:pt x="652" y="14"/>
                </a:lnTo>
                <a:lnTo>
                  <a:pt x="660" y="25"/>
                </a:lnTo>
                <a:lnTo>
                  <a:pt x="664" y="29"/>
                </a:lnTo>
                <a:lnTo>
                  <a:pt x="666" y="31"/>
                </a:lnTo>
                <a:lnTo>
                  <a:pt x="668" y="32"/>
                </a:lnTo>
                <a:lnTo>
                  <a:pt x="670" y="33"/>
                </a:lnTo>
                <a:lnTo>
                  <a:pt x="671" y="33"/>
                </a:lnTo>
                <a:lnTo>
                  <a:pt x="672" y="34"/>
                </a:lnTo>
                <a:lnTo>
                  <a:pt x="673" y="34"/>
                </a:lnTo>
                <a:lnTo>
                  <a:pt x="674" y="34"/>
                </a:lnTo>
                <a:lnTo>
                  <a:pt x="674" y="34"/>
                </a:lnTo>
                <a:lnTo>
                  <a:pt x="675" y="34"/>
                </a:lnTo>
                <a:lnTo>
                  <a:pt x="676" y="34"/>
                </a:lnTo>
                <a:lnTo>
                  <a:pt x="676" y="34"/>
                </a:lnTo>
                <a:lnTo>
                  <a:pt x="677" y="34"/>
                </a:lnTo>
                <a:lnTo>
                  <a:pt x="678" y="34"/>
                </a:lnTo>
                <a:lnTo>
                  <a:pt x="679" y="33"/>
                </a:lnTo>
                <a:lnTo>
                  <a:pt x="681" y="32"/>
                </a:lnTo>
                <a:lnTo>
                  <a:pt x="683" y="31"/>
                </a:lnTo>
                <a:lnTo>
                  <a:pt x="685" y="29"/>
                </a:lnTo>
                <a:lnTo>
                  <a:pt x="693" y="19"/>
                </a:lnTo>
                <a:lnTo>
                  <a:pt x="698" y="14"/>
                </a:lnTo>
                <a:lnTo>
                  <a:pt x="702" y="9"/>
                </a:lnTo>
                <a:lnTo>
                  <a:pt x="706" y="5"/>
                </a:lnTo>
                <a:lnTo>
                  <a:pt x="708" y="3"/>
                </a:lnTo>
                <a:lnTo>
                  <a:pt x="710" y="2"/>
                </a:lnTo>
                <a:lnTo>
                  <a:pt x="711" y="1"/>
                </a:lnTo>
                <a:lnTo>
                  <a:pt x="712" y="1"/>
                </a:lnTo>
                <a:lnTo>
                  <a:pt x="713" y="1"/>
                </a:lnTo>
                <a:lnTo>
                  <a:pt x="714" y="0"/>
                </a:lnTo>
                <a:lnTo>
                  <a:pt x="715" y="0"/>
                </a:lnTo>
                <a:lnTo>
                  <a:pt x="716" y="0"/>
                </a:lnTo>
                <a:lnTo>
                  <a:pt x="717" y="0"/>
                </a:lnTo>
                <a:lnTo>
                  <a:pt x="717" y="1"/>
                </a:lnTo>
                <a:lnTo>
                  <a:pt x="718" y="1"/>
                </a:lnTo>
                <a:lnTo>
                  <a:pt x="719" y="1"/>
                </a:lnTo>
                <a:lnTo>
                  <a:pt x="721" y="2"/>
                </a:lnTo>
                <a:lnTo>
                  <a:pt x="723" y="4"/>
                </a:lnTo>
                <a:lnTo>
                  <a:pt x="725" y="5"/>
                </a:lnTo>
                <a:lnTo>
                  <a:pt x="734" y="15"/>
                </a:lnTo>
                <a:lnTo>
                  <a:pt x="742" y="25"/>
                </a:lnTo>
                <a:lnTo>
                  <a:pt x="745" y="29"/>
                </a:lnTo>
                <a:lnTo>
                  <a:pt x="749" y="32"/>
                </a:lnTo>
                <a:lnTo>
                  <a:pt x="751" y="33"/>
                </a:lnTo>
                <a:lnTo>
                  <a:pt x="752" y="33"/>
                </a:lnTo>
                <a:lnTo>
                  <a:pt x="752" y="34"/>
                </a:lnTo>
                <a:lnTo>
                  <a:pt x="753" y="34"/>
                </a:lnTo>
                <a:lnTo>
                  <a:pt x="754" y="34"/>
                </a:lnTo>
                <a:lnTo>
                  <a:pt x="755" y="34"/>
                </a:lnTo>
                <a:lnTo>
                  <a:pt x="756" y="34"/>
                </a:lnTo>
                <a:lnTo>
                  <a:pt x="757" y="34"/>
                </a:lnTo>
                <a:lnTo>
                  <a:pt x="758" y="34"/>
                </a:lnTo>
                <a:lnTo>
                  <a:pt x="759" y="34"/>
                </a:lnTo>
                <a:lnTo>
                  <a:pt x="760" y="33"/>
                </a:lnTo>
                <a:lnTo>
                  <a:pt x="762" y="32"/>
                </a:lnTo>
                <a:lnTo>
                  <a:pt x="764" y="31"/>
                </a:lnTo>
                <a:lnTo>
                  <a:pt x="768" y="27"/>
                </a:lnTo>
                <a:lnTo>
                  <a:pt x="772" y="23"/>
                </a:lnTo>
                <a:lnTo>
                  <a:pt x="780" y="12"/>
                </a:lnTo>
              </a:path>
            </a:pathLst>
          </a:custGeom>
          <a:noFill/>
          <a:ln w="38100">
            <a:solidFill>
              <a:srgbClr val="0066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65930" name="Freeform 10"/>
          <p:cNvSpPr>
            <a:spLocks/>
          </p:cNvSpPr>
          <p:nvPr/>
        </p:nvSpPr>
        <p:spPr bwMode="auto">
          <a:xfrm>
            <a:off x="313148" y="5838826"/>
            <a:ext cx="3541834" cy="436563"/>
          </a:xfrm>
          <a:custGeom>
            <a:avLst/>
            <a:gdLst>
              <a:gd name="T0" fmla="*/ 29 w 780"/>
              <a:gd name="T1" fmla="*/ 32 h 34"/>
              <a:gd name="T2" fmla="*/ 34 w 780"/>
              <a:gd name="T3" fmla="*/ 34 h 34"/>
              <a:gd name="T4" fmla="*/ 38 w 780"/>
              <a:gd name="T5" fmla="*/ 34 h 34"/>
              <a:gd name="T6" fmla="*/ 57 w 780"/>
              <a:gd name="T7" fmla="*/ 14 h 34"/>
              <a:gd name="T8" fmla="*/ 70 w 780"/>
              <a:gd name="T9" fmla="*/ 2 h 34"/>
              <a:gd name="T10" fmla="*/ 75 w 780"/>
              <a:gd name="T11" fmla="*/ 0 h 34"/>
              <a:gd name="T12" fmla="*/ 81 w 780"/>
              <a:gd name="T13" fmla="*/ 3 h 34"/>
              <a:gd name="T14" fmla="*/ 106 w 780"/>
              <a:gd name="T15" fmla="*/ 31 h 34"/>
              <a:gd name="T16" fmla="*/ 113 w 780"/>
              <a:gd name="T17" fmla="*/ 34 h 34"/>
              <a:gd name="T18" fmla="*/ 120 w 780"/>
              <a:gd name="T19" fmla="*/ 32 h 34"/>
              <a:gd name="T20" fmla="*/ 145 w 780"/>
              <a:gd name="T21" fmla="*/ 4 h 34"/>
              <a:gd name="T22" fmla="*/ 151 w 780"/>
              <a:gd name="T23" fmla="*/ 1 h 34"/>
              <a:gd name="T24" fmla="*/ 157 w 780"/>
              <a:gd name="T25" fmla="*/ 1 h 34"/>
              <a:gd name="T26" fmla="*/ 183 w 780"/>
              <a:gd name="T27" fmla="*/ 29 h 34"/>
              <a:gd name="T28" fmla="*/ 190 w 780"/>
              <a:gd name="T29" fmla="*/ 34 h 34"/>
              <a:gd name="T30" fmla="*/ 196 w 780"/>
              <a:gd name="T31" fmla="*/ 34 h 34"/>
              <a:gd name="T32" fmla="*/ 215 w 780"/>
              <a:gd name="T33" fmla="*/ 13 h 34"/>
              <a:gd name="T34" fmla="*/ 229 w 780"/>
              <a:gd name="T35" fmla="*/ 1 h 34"/>
              <a:gd name="T36" fmla="*/ 234 w 780"/>
              <a:gd name="T37" fmla="*/ 1 h 34"/>
              <a:gd name="T38" fmla="*/ 243 w 780"/>
              <a:gd name="T39" fmla="*/ 6 h 34"/>
              <a:gd name="T40" fmla="*/ 267 w 780"/>
              <a:gd name="T41" fmla="*/ 33 h 34"/>
              <a:gd name="T42" fmla="*/ 271 w 780"/>
              <a:gd name="T43" fmla="*/ 34 h 34"/>
              <a:gd name="T44" fmla="*/ 278 w 780"/>
              <a:gd name="T45" fmla="*/ 32 h 34"/>
              <a:gd name="T46" fmla="*/ 301 w 780"/>
              <a:gd name="T47" fmla="*/ 5 h 34"/>
              <a:gd name="T48" fmla="*/ 308 w 780"/>
              <a:gd name="T49" fmla="*/ 1 h 34"/>
              <a:gd name="T50" fmla="*/ 313 w 780"/>
              <a:gd name="T51" fmla="*/ 1 h 34"/>
              <a:gd name="T52" fmla="*/ 320 w 780"/>
              <a:gd name="T53" fmla="*/ 5 h 34"/>
              <a:gd name="T54" fmla="*/ 344 w 780"/>
              <a:gd name="T55" fmla="*/ 32 h 34"/>
              <a:gd name="T56" fmla="*/ 349 w 780"/>
              <a:gd name="T57" fmla="*/ 34 h 34"/>
              <a:gd name="T58" fmla="*/ 354 w 780"/>
              <a:gd name="T59" fmla="*/ 33 h 34"/>
              <a:gd name="T60" fmla="*/ 378 w 780"/>
              <a:gd name="T61" fmla="*/ 8 h 34"/>
              <a:gd name="T62" fmla="*/ 387 w 780"/>
              <a:gd name="T63" fmla="*/ 1 h 34"/>
              <a:gd name="T64" fmla="*/ 392 w 780"/>
              <a:gd name="T65" fmla="*/ 1 h 34"/>
              <a:gd name="T66" fmla="*/ 406 w 780"/>
              <a:gd name="T67" fmla="*/ 13 h 34"/>
              <a:gd name="T68" fmla="*/ 426 w 780"/>
              <a:gd name="T69" fmla="*/ 34 h 34"/>
              <a:gd name="T70" fmla="*/ 431 w 780"/>
              <a:gd name="T71" fmla="*/ 34 h 34"/>
              <a:gd name="T72" fmla="*/ 446 w 780"/>
              <a:gd name="T73" fmla="*/ 21 h 34"/>
              <a:gd name="T74" fmla="*/ 464 w 780"/>
              <a:gd name="T75" fmla="*/ 1 h 34"/>
              <a:gd name="T76" fmla="*/ 470 w 780"/>
              <a:gd name="T77" fmla="*/ 0 h 34"/>
              <a:gd name="T78" fmla="*/ 477 w 780"/>
              <a:gd name="T79" fmla="*/ 4 h 34"/>
              <a:gd name="T80" fmla="*/ 502 w 780"/>
              <a:gd name="T81" fmla="*/ 32 h 34"/>
              <a:gd name="T82" fmla="*/ 508 w 780"/>
              <a:gd name="T83" fmla="*/ 34 h 34"/>
              <a:gd name="T84" fmla="*/ 513 w 780"/>
              <a:gd name="T85" fmla="*/ 33 h 34"/>
              <a:gd name="T86" fmla="*/ 541 w 780"/>
              <a:gd name="T87" fmla="*/ 2 h 34"/>
              <a:gd name="T88" fmla="*/ 548 w 780"/>
              <a:gd name="T89" fmla="*/ 0 h 34"/>
              <a:gd name="T90" fmla="*/ 553 w 780"/>
              <a:gd name="T91" fmla="*/ 2 h 34"/>
              <a:gd name="T92" fmla="*/ 577 w 780"/>
              <a:gd name="T93" fmla="*/ 29 h 34"/>
              <a:gd name="T94" fmla="*/ 584 w 780"/>
              <a:gd name="T95" fmla="*/ 34 h 34"/>
              <a:gd name="T96" fmla="*/ 588 w 780"/>
              <a:gd name="T97" fmla="*/ 34 h 34"/>
              <a:gd name="T98" fmla="*/ 595 w 780"/>
              <a:gd name="T99" fmla="*/ 30 h 34"/>
              <a:gd name="T100" fmla="*/ 620 w 780"/>
              <a:gd name="T101" fmla="*/ 2 h 34"/>
              <a:gd name="T102" fmla="*/ 626 w 780"/>
              <a:gd name="T103" fmla="*/ 0 h 34"/>
              <a:gd name="T104" fmla="*/ 633 w 780"/>
              <a:gd name="T105" fmla="*/ 3 h 34"/>
              <a:gd name="T106" fmla="*/ 659 w 780"/>
              <a:gd name="T107" fmla="*/ 32 h 34"/>
              <a:gd name="T108" fmla="*/ 665 w 780"/>
              <a:gd name="T109" fmla="*/ 34 h 34"/>
              <a:gd name="T110" fmla="*/ 672 w 780"/>
              <a:gd name="T111" fmla="*/ 32 h 34"/>
              <a:gd name="T112" fmla="*/ 696 w 780"/>
              <a:gd name="T113" fmla="*/ 4 h 34"/>
              <a:gd name="T114" fmla="*/ 704 w 780"/>
              <a:gd name="T115" fmla="*/ 1 h 34"/>
              <a:gd name="T116" fmla="*/ 709 w 780"/>
              <a:gd name="T117" fmla="*/ 1 h 34"/>
              <a:gd name="T118" fmla="*/ 730 w 780"/>
              <a:gd name="T119" fmla="*/ 24 h 34"/>
              <a:gd name="T120" fmla="*/ 741 w 780"/>
              <a:gd name="T121" fmla="*/ 34 h 34"/>
              <a:gd name="T122" fmla="*/ 747 w 780"/>
              <a:gd name="T123" fmla="*/ 34 h 34"/>
              <a:gd name="T124" fmla="*/ 765 w 780"/>
              <a:gd name="T125" fmla="*/ 16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80" h="34">
                <a:moveTo>
                  <a:pt x="0" y="1"/>
                </a:moveTo>
                <a:lnTo>
                  <a:pt x="15" y="17"/>
                </a:lnTo>
                <a:lnTo>
                  <a:pt x="23" y="27"/>
                </a:lnTo>
                <a:lnTo>
                  <a:pt x="25" y="29"/>
                </a:lnTo>
                <a:lnTo>
                  <a:pt x="27" y="31"/>
                </a:lnTo>
                <a:lnTo>
                  <a:pt x="29" y="32"/>
                </a:lnTo>
                <a:lnTo>
                  <a:pt x="30" y="33"/>
                </a:lnTo>
                <a:lnTo>
                  <a:pt x="31" y="33"/>
                </a:lnTo>
                <a:lnTo>
                  <a:pt x="32" y="34"/>
                </a:lnTo>
                <a:lnTo>
                  <a:pt x="33" y="34"/>
                </a:lnTo>
                <a:lnTo>
                  <a:pt x="33" y="34"/>
                </a:lnTo>
                <a:lnTo>
                  <a:pt x="34" y="34"/>
                </a:lnTo>
                <a:lnTo>
                  <a:pt x="35" y="34"/>
                </a:lnTo>
                <a:lnTo>
                  <a:pt x="35" y="34"/>
                </a:lnTo>
                <a:lnTo>
                  <a:pt x="36" y="34"/>
                </a:lnTo>
                <a:lnTo>
                  <a:pt x="37" y="34"/>
                </a:lnTo>
                <a:lnTo>
                  <a:pt x="37" y="34"/>
                </a:lnTo>
                <a:lnTo>
                  <a:pt x="38" y="34"/>
                </a:lnTo>
                <a:lnTo>
                  <a:pt x="39" y="33"/>
                </a:lnTo>
                <a:lnTo>
                  <a:pt x="40" y="33"/>
                </a:lnTo>
                <a:lnTo>
                  <a:pt x="42" y="32"/>
                </a:lnTo>
                <a:lnTo>
                  <a:pt x="44" y="30"/>
                </a:lnTo>
                <a:lnTo>
                  <a:pt x="48" y="26"/>
                </a:lnTo>
                <a:lnTo>
                  <a:pt x="57" y="14"/>
                </a:lnTo>
                <a:lnTo>
                  <a:pt x="62" y="8"/>
                </a:lnTo>
                <a:lnTo>
                  <a:pt x="64" y="6"/>
                </a:lnTo>
                <a:lnTo>
                  <a:pt x="66" y="4"/>
                </a:lnTo>
                <a:lnTo>
                  <a:pt x="68" y="3"/>
                </a:lnTo>
                <a:lnTo>
                  <a:pt x="69" y="2"/>
                </a:lnTo>
                <a:lnTo>
                  <a:pt x="70" y="2"/>
                </a:lnTo>
                <a:lnTo>
                  <a:pt x="70" y="1"/>
                </a:lnTo>
                <a:lnTo>
                  <a:pt x="71" y="1"/>
                </a:lnTo>
                <a:lnTo>
                  <a:pt x="72" y="1"/>
                </a:lnTo>
                <a:lnTo>
                  <a:pt x="73" y="0"/>
                </a:lnTo>
                <a:lnTo>
                  <a:pt x="74" y="0"/>
                </a:lnTo>
                <a:lnTo>
                  <a:pt x="75" y="0"/>
                </a:lnTo>
                <a:lnTo>
                  <a:pt x="76" y="0"/>
                </a:lnTo>
                <a:lnTo>
                  <a:pt x="76" y="1"/>
                </a:lnTo>
                <a:lnTo>
                  <a:pt x="77" y="1"/>
                </a:lnTo>
                <a:lnTo>
                  <a:pt x="78" y="1"/>
                </a:lnTo>
                <a:lnTo>
                  <a:pt x="79" y="2"/>
                </a:lnTo>
                <a:lnTo>
                  <a:pt x="81" y="3"/>
                </a:lnTo>
                <a:lnTo>
                  <a:pt x="83" y="4"/>
                </a:lnTo>
                <a:lnTo>
                  <a:pt x="85" y="7"/>
                </a:lnTo>
                <a:lnTo>
                  <a:pt x="89" y="11"/>
                </a:lnTo>
                <a:lnTo>
                  <a:pt x="98" y="23"/>
                </a:lnTo>
                <a:lnTo>
                  <a:pt x="102" y="27"/>
                </a:lnTo>
                <a:lnTo>
                  <a:pt x="106" y="31"/>
                </a:lnTo>
                <a:lnTo>
                  <a:pt x="108" y="32"/>
                </a:lnTo>
                <a:lnTo>
                  <a:pt x="109" y="33"/>
                </a:lnTo>
                <a:lnTo>
                  <a:pt x="110" y="34"/>
                </a:lnTo>
                <a:lnTo>
                  <a:pt x="111" y="34"/>
                </a:lnTo>
                <a:lnTo>
                  <a:pt x="112" y="34"/>
                </a:lnTo>
                <a:lnTo>
                  <a:pt x="113" y="34"/>
                </a:lnTo>
                <a:lnTo>
                  <a:pt x="114" y="34"/>
                </a:lnTo>
                <a:lnTo>
                  <a:pt x="115" y="34"/>
                </a:lnTo>
                <a:lnTo>
                  <a:pt x="116" y="34"/>
                </a:lnTo>
                <a:lnTo>
                  <a:pt x="117" y="34"/>
                </a:lnTo>
                <a:lnTo>
                  <a:pt x="118" y="33"/>
                </a:lnTo>
                <a:lnTo>
                  <a:pt x="120" y="32"/>
                </a:lnTo>
                <a:lnTo>
                  <a:pt x="121" y="31"/>
                </a:lnTo>
                <a:lnTo>
                  <a:pt x="125" y="27"/>
                </a:lnTo>
                <a:lnTo>
                  <a:pt x="129" y="23"/>
                </a:lnTo>
                <a:lnTo>
                  <a:pt x="137" y="13"/>
                </a:lnTo>
                <a:lnTo>
                  <a:pt x="141" y="8"/>
                </a:lnTo>
                <a:lnTo>
                  <a:pt x="145" y="4"/>
                </a:lnTo>
                <a:lnTo>
                  <a:pt x="147" y="3"/>
                </a:lnTo>
                <a:lnTo>
                  <a:pt x="148" y="2"/>
                </a:lnTo>
                <a:lnTo>
                  <a:pt x="149" y="1"/>
                </a:lnTo>
                <a:lnTo>
                  <a:pt x="150" y="1"/>
                </a:lnTo>
                <a:lnTo>
                  <a:pt x="151" y="1"/>
                </a:lnTo>
                <a:lnTo>
                  <a:pt x="151" y="1"/>
                </a:lnTo>
                <a:lnTo>
                  <a:pt x="153" y="0"/>
                </a:lnTo>
                <a:lnTo>
                  <a:pt x="153" y="0"/>
                </a:lnTo>
                <a:lnTo>
                  <a:pt x="154" y="0"/>
                </a:lnTo>
                <a:lnTo>
                  <a:pt x="155" y="1"/>
                </a:lnTo>
                <a:lnTo>
                  <a:pt x="156" y="1"/>
                </a:lnTo>
                <a:lnTo>
                  <a:pt x="157" y="1"/>
                </a:lnTo>
                <a:lnTo>
                  <a:pt x="158" y="2"/>
                </a:lnTo>
                <a:lnTo>
                  <a:pt x="160" y="3"/>
                </a:lnTo>
                <a:lnTo>
                  <a:pt x="162" y="4"/>
                </a:lnTo>
                <a:lnTo>
                  <a:pt x="171" y="14"/>
                </a:lnTo>
                <a:lnTo>
                  <a:pt x="179" y="25"/>
                </a:lnTo>
                <a:lnTo>
                  <a:pt x="183" y="29"/>
                </a:lnTo>
                <a:lnTo>
                  <a:pt x="185" y="31"/>
                </a:lnTo>
                <a:lnTo>
                  <a:pt x="187" y="32"/>
                </a:lnTo>
                <a:lnTo>
                  <a:pt x="188" y="33"/>
                </a:lnTo>
                <a:lnTo>
                  <a:pt x="189" y="33"/>
                </a:lnTo>
                <a:lnTo>
                  <a:pt x="190" y="34"/>
                </a:lnTo>
                <a:lnTo>
                  <a:pt x="190" y="34"/>
                </a:lnTo>
                <a:lnTo>
                  <a:pt x="191" y="34"/>
                </a:lnTo>
                <a:lnTo>
                  <a:pt x="192" y="34"/>
                </a:lnTo>
                <a:lnTo>
                  <a:pt x="193" y="34"/>
                </a:lnTo>
                <a:lnTo>
                  <a:pt x="194" y="34"/>
                </a:lnTo>
                <a:lnTo>
                  <a:pt x="195" y="34"/>
                </a:lnTo>
                <a:lnTo>
                  <a:pt x="196" y="34"/>
                </a:lnTo>
                <a:lnTo>
                  <a:pt x="197" y="33"/>
                </a:lnTo>
                <a:lnTo>
                  <a:pt x="199" y="32"/>
                </a:lnTo>
                <a:lnTo>
                  <a:pt x="201" y="30"/>
                </a:lnTo>
                <a:lnTo>
                  <a:pt x="204" y="28"/>
                </a:lnTo>
                <a:lnTo>
                  <a:pt x="212" y="18"/>
                </a:lnTo>
                <a:lnTo>
                  <a:pt x="215" y="13"/>
                </a:lnTo>
                <a:lnTo>
                  <a:pt x="219" y="8"/>
                </a:lnTo>
                <a:lnTo>
                  <a:pt x="223" y="4"/>
                </a:lnTo>
                <a:lnTo>
                  <a:pt x="225" y="3"/>
                </a:lnTo>
                <a:lnTo>
                  <a:pt x="227" y="2"/>
                </a:lnTo>
                <a:lnTo>
                  <a:pt x="228" y="1"/>
                </a:lnTo>
                <a:lnTo>
                  <a:pt x="229" y="1"/>
                </a:lnTo>
                <a:lnTo>
                  <a:pt x="230" y="1"/>
                </a:lnTo>
                <a:lnTo>
                  <a:pt x="231" y="0"/>
                </a:lnTo>
                <a:lnTo>
                  <a:pt x="232" y="0"/>
                </a:lnTo>
                <a:lnTo>
                  <a:pt x="232" y="0"/>
                </a:lnTo>
                <a:lnTo>
                  <a:pt x="233" y="0"/>
                </a:lnTo>
                <a:lnTo>
                  <a:pt x="234" y="1"/>
                </a:lnTo>
                <a:lnTo>
                  <a:pt x="235" y="1"/>
                </a:lnTo>
                <a:lnTo>
                  <a:pt x="235" y="1"/>
                </a:lnTo>
                <a:lnTo>
                  <a:pt x="237" y="2"/>
                </a:lnTo>
                <a:lnTo>
                  <a:pt x="238" y="2"/>
                </a:lnTo>
                <a:lnTo>
                  <a:pt x="239" y="3"/>
                </a:lnTo>
                <a:lnTo>
                  <a:pt x="243" y="6"/>
                </a:lnTo>
                <a:lnTo>
                  <a:pt x="251" y="16"/>
                </a:lnTo>
                <a:lnTo>
                  <a:pt x="256" y="22"/>
                </a:lnTo>
                <a:lnTo>
                  <a:pt x="260" y="27"/>
                </a:lnTo>
                <a:lnTo>
                  <a:pt x="264" y="31"/>
                </a:lnTo>
                <a:lnTo>
                  <a:pt x="265" y="32"/>
                </a:lnTo>
                <a:lnTo>
                  <a:pt x="267" y="33"/>
                </a:lnTo>
                <a:lnTo>
                  <a:pt x="268" y="33"/>
                </a:lnTo>
                <a:lnTo>
                  <a:pt x="268" y="34"/>
                </a:lnTo>
                <a:lnTo>
                  <a:pt x="269" y="34"/>
                </a:lnTo>
                <a:lnTo>
                  <a:pt x="270" y="34"/>
                </a:lnTo>
                <a:lnTo>
                  <a:pt x="270" y="34"/>
                </a:lnTo>
                <a:lnTo>
                  <a:pt x="271" y="34"/>
                </a:lnTo>
                <a:lnTo>
                  <a:pt x="272" y="34"/>
                </a:lnTo>
                <a:lnTo>
                  <a:pt x="273" y="34"/>
                </a:lnTo>
                <a:lnTo>
                  <a:pt x="274" y="34"/>
                </a:lnTo>
                <a:lnTo>
                  <a:pt x="275" y="34"/>
                </a:lnTo>
                <a:lnTo>
                  <a:pt x="276" y="33"/>
                </a:lnTo>
                <a:lnTo>
                  <a:pt x="278" y="32"/>
                </a:lnTo>
                <a:lnTo>
                  <a:pt x="280" y="31"/>
                </a:lnTo>
                <a:lnTo>
                  <a:pt x="284" y="27"/>
                </a:lnTo>
                <a:lnTo>
                  <a:pt x="291" y="18"/>
                </a:lnTo>
                <a:lnTo>
                  <a:pt x="295" y="13"/>
                </a:lnTo>
                <a:lnTo>
                  <a:pt x="299" y="7"/>
                </a:lnTo>
                <a:lnTo>
                  <a:pt x="301" y="5"/>
                </a:lnTo>
                <a:lnTo>
                  <a:pt x="303" y="3"/>
                </a:lnTo>
                <a:lnTo>
                  <a:pt x="305" y="2"/>
                </a:lnTo>
                <a:lnTo>
                  <a:pt x="306" y="2"/>
                </a:lnTo>
                <a:lnTo>
                  <a:pt x="307" y="1"/>
                </a:lnTo>
                <a:lnTo>
                  <a:pt x="308" y="1"/>
                </a:lnTo>
                <a:lnTo>
                  <a:pt x="308" y="1"/>
                </a:lnTo>
                <a:lnTo>
                  <a:pt x="309" y="1"/>
                </a:lnTo>
                <a:lnTo>
                  <a:pt x="310" y="0"/>
                </a:lnTo>
                <a:lnTo>
                  <a:pt x="310" y="0"/>
                </a:lnTo>
                <a:lnTo>
                  <a:pt x="311" y="0"/>
                </a:lnTo>
                <a:lnTo>
                  <a:pt x="312" y="0"/>
                </a:lnTo>
                <a:lnTo>
                  <a:pt x="313" y="1"/>
                </a:lnTo>
                <a:lnTo>
                  <a:pt x="313" y="1"/>
                </a:lnTo>
                <a:lnTo>
                  <a:pt x="314" y="1"/>
                </a:lnTo>
                <a:lnTo>
                  <a:pt x="315" y="1"/>
                </a:lnTo>
                <a:lnTo>
                  <a:pt x="316" y="2"/>
                </a:lnTo>
                <a:lnTo>
                  <a:pt x="318" y="3"/>
                </a:lnTo>
                <a:lnTo>
                  <a:pt x="320" y="5"/>
                </a:lnTo>
                <a:lnTo>
                  <a:pt x="324" y="9"/>
                </a:lnTo>
                <a:lnTo>
                  <a:pt x="332" y="19"/>
                </a:lnTo>
                <a:lnTo>
                  <a:pt x="336" y="24"/>
                </a:lnTo>
                <a:lnTo>
                  <a:pt x="340" y="28"/>
                </a:lnTo>
                <a:lnTo>
                  <a:pt x="342" y="30"/>
                </a:lnTo>
                <a:lnTo>
                  <a:pt x="344" y="32"/>
                </a:lnTo>
                <a:lnTo>
                  <a:pt x="346" y="33"/>
                </a:lnTo>
                <a:lnTo>
                  <a:pt x="346" y="33"/>
                </a:lnTo>
                <a:lnTo>
                  <a:pt x="347" y="34"/>
                </a:lnTo>
                <a:lnTo>
                  <a:pt x="348" y="34"/>
                </a:lnTo>
                <a:lnTo>
                  <a:pt x="348" y="34"/>
                </a:lnTo>
                <a:lnTo>
                  <a:pt x="349" y="34"/>
                </a:lnTo>
                <a:lnTo>
                  <a:pt x="350" y="34"/>
                </a:lnTo>
                <a:lnTo>
                  <a:pt x="351" y="34"/>
                </a:lnTo>
                <a:lnTo>
                  <a:pt x="352" y="34"/>
                </a:lnTo>
                <a:lnTo>
                  <a:pt x="352" y="34"/>
                </a:lnTo>
                <a:lnTo>
                  <a:pt x="353" y="34"/>
                </a:lnTo>
                <a:lnTo>
                  <a:pt x="354" y="33"/>
                </a:lnTo>
                <a:lnTo>
                  <a:pt x="356" y="32"/>
                </a:lnTo>
                <a:lnTo>
                  <a:pt x="358" y="31"/>
                </a:lnTo>
                <a:lnTo>
                  <a:pt x="361" y="29"/>
                </a:lnTo>
                <a:lnTo>
                  <a:pt x="365" y="24"/>
                </a:lnTo>
                <a:lnTo>
                  <a:pt x="374" y="12"/>
                </a:lnTo>
                <a:lnTo>
                  <a:pt x="378" y="8"/>
                </a:lnTo>
                <a:lnTo>
                  <a:pt x="380" y="5"/>
                </a:lnTo>
                <a:lnTo>
                  <a:pt x="382" y="3"/>
                </a:lnTo>
                <a:lnTo>
                  <a:pt x="384" y="2"/>
                </a:lnTo>
                <a:lnTo>
                  <a:pt x="385" y="1"/>
                </a:lnTo>
                <a:lnTo>
                  <a:pt x="386" y="1"/>
                </a:lnTo>
                <a:lnTo>
                  <a:pt x="387" y="1"/>
                </a:lnTo>
                <a:lnTo>
                  <a:pt x="388" y="1"/>
                </a:lnTo>
                <a:lnTo>
                  <a:pt x="389" y="0"/>
                </a:lnTo>
                <a:lnTo>
                  <a:pt x="390" y="0"/>
                </a:lnTo>
                <a:lnTo>
                  <a:pt x="391" y="1"/>
                </a:lnTo>
                <a:lnTo>
                  <a:pt x="392" y="1"/>
                </a:lnTo>
                <a:lnTo>
                  <a:pt x="392" y="1"/>
                </a:lnTo>
                <a:lnTo>
                  <a:pt x="393" y="1"/>
                </a:lnTo>
                <a:lnTo>
                  <a:pt x="394" y="2"/>
                </a:lnTo>
                <a:lnTo>
                  <a:pt x="396" y="3"/>
                </a:lnTo>
                <a:lnTo>
                  <a:pt x="398" y="4"/>
                </a:lnTo>
                <a:lnTo>
                  <a:pt x="402" y="8"/>
                </a:lnTo>
                <a:lnTo>
                  <a:pt x="406" y="13"/>
                </a:lnTo>
                <a:lnTo>
                  <a:pt x="414" y="23"/>
                </a:lnTo>
                <a:lnTo>
                  <a:pt x="418" y="27"/>
                </a:lnTo>
                <a:lnTo>
                  <a:pt x="422" y="31"/>
                </a:lnTo>
                <a:lnTo>
                  <a:pt x="424" y="33"/>
                </a:lnTo>
                <a:lnTo>
                  <a:pt x="425" y="33"/>
                </a:lnTo>
                <a:lnTo>
                  <a:pt x="426" y="34"/>
                </a:lnTo>
                <a:lnTo>
                  <a:pt x="427" y="34"/>
                </a:lnTo>
                <a:lnTo>
                  <a:pt x="428" y="34"/>
                </a:lnTo>
                <a:lnTo>
                  <a:pt x="429" y="34"/>
                </a:lnTo>
                <a:lnTo>
                  <a:pt x="430" y="34"/>
                </a:lnTo>
                <a:lnTo>
                  <a:pt x="430" y="34"/>
                </a:lnTo>
                <a:lnTo>
                  <a:pt x="431" y="34"/>
                </a:lnTo>
                <a:lnTo>
                  <a:pt x="432" y="34"/>
                </a:lnTo>
                <a:lnTo>
                  <a:pt x="433" y="33"/>
                </a:lnTo>
                <a:lnTo>
                  <a:pt x="434" y="33"/>
                </a:lnTo>
                <a:lnTo>
                  <a:pt x="436" y="32"/>
                </a:lnTo>
                <a:lnTo>
                  <a:pt x="438" y="30"/>
                </a:lnTo>
                <a:lnTo>
                  <a:pt x="446" y="21"/>
                </a:lnTo>
                <a:lnTo>
                  <a:pt x="453" y="11"/>
                </a:lnTo>
                <a:lnTo>
                  <a:pt x="457" y="7"/>
                </a:lnTo>
                <a:lnTo>
                  <a:pt x="459" y="5"/>
                </a:lnTo>
                <a:lnTo>
                  <a:pt x="461" y="3"/>
                </a:lnTo>
                <a:lnTo>
                  <a:pt x="463" y="2"/>
                </a:lnTo>
                <a:lnTo>
                  <a:pt x="464" y="1"/>
                </a:lnTo>
                <a:lnTo>
                  <a:pt x="465" y="1"/>
                </a:lnTo>
                <a:lnTo>
                  <a:pt x="466" y="1"/>
                </a:lnTo>
                <a:lnTo>
                  <a:pt x="467" y="1"/>
                </a:lnTo>
                <a:lnTo>
                  <a:pt x="468" y="0"/>
                </a:lnTo>
                <a:lnTo>
                  <a:pt x="469" y="0"/>
                </a:lnTo>
                <a:lnTo>
                  <a:pt x="470" y="0"/>
                </a:lnTo>
                <a:lnTo>
                  <a:pt x="471" y="1"/>
                </a:lnTo>
                <a:lnTo>
                  <a:pt x="471" y="1"/>
                </a:lnTo>
                <a:lnTo>
                  <a:pt x="472" y="1"/>
                </a:lnTo>
                <a:lnTo>
                  <a:pt x="473" y="1"/>
                </a:lnTo>
                <a:lnTo>
                  <a:pt x="475" y="3"/>
                </a:lnTo>
                <a:lnTo>
                  <a:pt x="477" y="4"/>
                </a:lnTo>
                <a:lnTo>
                  <a:pt x="482" y="9"/>
                </a:lnTo>
                <a:lnTo>
                  <a:pt x="486" y="14"/>
                </a:lnTo>
                <a:lnTo>
                  <a:pt x="494" y="24"/>
                </a:lnTo>
                <a:lnTo>
                  <a:pt x="498" y="29"/>
                </a:lnTo>
                <a:lnTo>
                  <a:pt x="500" y="31"/>
                </a:lnTo>
                <a:lnTo>
                  <a:pt x="502" y="32"/>
                </a:lnTo>
                <a:lnTo>
                  <a:pt x="503" y="33"/>
                </a:lnTo>
                <a:lnTo>
                  <a:pt x="504" y="33"/>
                </a:lnTo>
                <a:lnTo>
                  <a:pt x="505" y="34"/>
                </a:lnTo>
                <a:lnTo>
                  <a:pt x="506" y="34"/>
                </a:lnTo>
                <a:lnTo>
                  <a:pt x="507" y="34"/>
                </a:lnTo>
                <a:lnTo>
                  <a:pt x="508" y="34"/>
                </a:lnTo>
                <a:lnTo>
                  <a:pt x="508" y="34"/>
                </a:lnTo>
                <a:lnTo>
                  <a:pt x="509" y="34"/>
                </a:lnTo>
                <a:lnTo>
                  <a:pt x="510" y="34"/>
                </a:lnTo>
                <a:lnTo>
                  <a:pt x="511" y="34"/>
                </a:lnTo>
                <a:lnTo>
                  <a:pt x="512" y="33"/>
                </a:lnTo>
                <a:lnTo>
                  <a:pt x="513" y="33"/>
                </a:lnTo>
                <a:lnTo>
                  <a:pt x="515" y="31"/>
                </a:lnTo>
                <a:lnTo>
                  <a:pt x="517" y="30"/>
                </a:lnTo>
                <a:lnTo>
                  <a:pt x="533" y="11"/>
                </a:lnTo>
                <a:lnTo>
                  <a:pt x="537" y="6"/>
                </a:lnTo>
                <a:lnTo>
                  <a:pt x="539" y="4"/>
                </a:lnTo>
                <a:lnTo>
                  <a:pt x="541" y="2"/>
                </a:lnTo>
                <a:lnTo>
                  <a:pt x="543" y="1"/>
                </a:lnTo>
                <a:lnTo>
                  <a:pt x="544" y="1"/>
                </a:lnTo>
                <a:lnTo>
                  <a:pt x="545" y="1"/>
                </a:lnTo>
                <a:lnTo>
                  <a:pt x="546" y="1"/>
                </a:lnTo>
                <a:lnTo>
                  <a:pt x="547" y="0"/>
                </a:lnTo>
                <a:lnTo>
                  <a:pt x="548" y="0"/>
                </a:lnTo>
                <a:lnTo>
                  <a:pt x="548" y="0"/>
                </a:lnTo>
                <a:lnTo>
                  <a:pt x="549" y="1"/>
                </a:lnTo>
                <a:lnTo>
                  <a:pt x="550" y="1"/>
                </a:lnTo>
                <a:lnTo>
                  <a:pt x="550" y="1"/>
                </a:lnTo>
                <a:lnTo>
                  <a:pt x="551" y="1"/>
                </a:lnTo>
                <a:lnTo>
                  <a:pt x="553" y="2"/>
                </a:lnTo>
                <a:lnTo>
                  <a:pt x="554" y="3"/>
                </a:lnTo>
                <a:lnTo>
                  <a:pt x="558" y="6"/>
                </a:lnTo>
                <a:lnTo>
                  <a:pt x="563" y="11"/>
                </a:lnTo>
                <a:lnTo>
                  <a:pt x="567" y="17"/>
                </a:lnTo>
                <a:lnTo>
                  <a:pt x="574" y="27"/>
                </a:lnTo>
                <a:lnTo>
                  <a:pt x="577" y="29"/>
                </a:lnTo>
                <a:lnTo>
                  <a:pt x="579" y="31"/>
                </a:lnTo>
                <a:lnTo>
                  <a:pt x="581" y="32"/>
                </a:lnTo>
                <a:lnTo>
                  <a:pt x="582" y="33"/>
                </a:lnTo>
                <a:lnTo>
                  <a:pt x="583" y="33"/>
                </a:lnTo>
                <a:lnTo>
                  <a:pt x="584" y="34"/>
                </a:lnTo>
                <a:lnTo>
                  <a:pt x="584" y="34"/>
                </a:lnTo>
                <a:lnTo>
                  <a:pt x="585" y="34"/>
                </a:lnTo>
                <a:lnTo>
                  <a:pt x="586" y="34"/>
                </a:lnTo>
                <a:lnTo>
                  <a:pt x="586" y="34"/>
                </a:lnTo>
                <a:lnTo>
                  <a:pt x="587" y="34"/>
                </a:lnTo>
                <a:lnTo>
                  <a:pt x="587" y="34"/>
                </a:lnTo>
                <a:lnTo>
                  <a:pt x="588" y="34"/>
                </a:lnTo>
                <a:lnTo>
                  <a:pt x="589" y="34"/>
                </a:lnTo>
                <a:lnTo>
                  <a:pt x="590" y="34"/>
                </a:lnTo>
                <a:lnTo>
                  <a:pt x="591" y="33"/>
                </a:lnTo>
                <a:lnTo>
                  <a:pt x="592" y="33"/>
                </a:lnTo>
                <a:lnTo>
                  <a:pt x="594" y="32"/>
                </a:lnTo>
                <a:lnTo>
                  <a:pt x="595" y="30"/>
                </a:lnTo>
                <a:lnTo>
                  <a:pt x="600" y="26"/>
                </a:lnTo>
                <a:lnTo>
                  <a:pt x="607" y="17"/>
                </a:lnTo>
                <a:lnTo>
                  <a:pt x="615" y="7"/>
                </a:lnTo>
                <a:lnTo>
                  <a:pt x="617" y="5"/>
                </a:lnTo>
                <a:lnTo>
                  <a:pt x="619" y="3"/>
                </a:lnTo>
                <a:lnTo>
                  <a:pt x="620" y="2"/>
                </a:lnTo>
                <a:lnTo>
                  <a:pt x="621" y="2"/>
                </a:lnTo>
                <a:lnTo>
                  <a:pt x="622" y="1"/>
                </a:lnTo>
                <a:lnTo>
                  <a:pt x="623" y="1"/>
                </a:lnTo>
                <a:lnTo>
                  <a:pt x="624" y="1"/>
                </a:lnTo>
                <a:lnTo>
                  <a:pt x="625" y="0"/>
                </a:lnTo>
                <a:lnTo>
                  <a:pt x="626" y="0"/>
                </a:lnTo>
                <a:lnTo>
                  <a:pt x="627" y="0"/>
                </a:lnTo>
                <a:lnTo>
                  <a:pt x="628" y="1"/>
                </a:lnTo>
                <a:lnTo>
                  <a:pt x="629" y="1"/>
                </a:lnTo>
                <a:lnTo>
                  <a:pt x="630" y="1"/>
                </a:lnTo>
                <a:lnTo>
                  <a:pt x="631" y="2"/>
                </a:lnTo>
                <a:lnTo>
                  <a:pt x="633" y="3"/>
                </a:lnTo>
                <a:lnTo>
                  <a:pt x="635" y="5"/>
                </a:lnTo>
                <a:lnTo>
                  <a:pt x="639" y="8"/>
                </a:lnTo>
                <a:lnTo>
                  <a:pt x="647" y="18"/>
                </a:lnTo>
                <a:lnTo>
                  <a:pt x="654" y="28"/>
                </a:lnTo>
                <a:lnTo>
                  <a:pt x="656" y="30"/>
                </a:lnTo>
                <a:lnTo>
                  <a:pt x="659" y="32"/>
                </a:lnTo>
                <a:lnTo>
                  <a:pt x="660" y="33"/>
                </a:lnTo>
                <a:lnTo>
                  <a:pt x="662" y="33"/>
                </a:lnTo>
                <a:lnTo>
                  <a:pt x="663" y="34"/>
                </a:lnTo>
                <a:lnTo>
                  <a:pt x="663" y="34"/>
                </a:lnTo>
                <a:lnTo>
                  <a:pt x="664" y="34"/>
                </a:lnTo>
                <a:lnTo>
                  <a:pt x="665" y="34"/>
                </a:lnTo>
                <a:lnTo>
                  <a:pt x="666" y="34"/>
                </a:lnTo>
                <a:lnTo>
                  <a:pt x="667" y="34"/>
                </a:lnTo>
                <a:lnTo>
                  <a:pt x="668" y="34"/>
                </a:lnTo>
                <a:lnTo>
                  <a:pt x="669" y="34"/>
                </a:lnTo>
                <a:lnTo>
                  <a:pt x="670" y="33"/>
                </a:lnTo>
                <a:lnTo>
                  <a:pt x="672" y="32"/>
                </a:lnTo>
                <a:lnTo>
                  <a:pt x="674" y="31"/>
                </a:lnTo>
                <a:lnTo>
                  <a:pt x="678" y="27"/>
                </a:lnTo>
                <a:lnTo>
                  <a:pt x="686" y="17"/>
                </a:lnTo>
                <a:lnTo>
                  <a:pt x="690" y="11"/>
                </a:lnTo>
                <a:lnTo>
                  <a:pt x="694" y="6"/>
                </a:lnTo>
                <a:lnTo>
                  <a:pt x="696" y="4"/>
                </a:lnTo>
                <a:lnTo>
                  <a:pt x="698" y="3"/>
                </a:lnTo>
                <a:lnTo>
                  <a:pt x="699" y="2"/>
                </a:lnTo>
                <a:lnTo>
                  <a:pt x="701" y="1"/>
                </a:lnTo>
                <a:lnTo>
                  <a:pt x="702" y="1"/>
                </a:lnTo>
                <a:lnTo>
                  <a:pt x="703" y="1"/>
                </a:lnTo>
                <a:lnTo>
                  <a:pt x="704" y="1"/>
                </a:lnTo>
                <a:lnTo>
                  <a:pt x="705" y="0"/>
                </a:lnTo>
                <a:lnTo>
                  <a:pt x="705" y="0"/>
                </a:lnTo>
                <a:lnTo>
                  <a:pt x="706" y="0"/>
                </a:lnTo>
                <a:lnTo>
                  <a:pt x="707" y="1"/>
                </a:lnTo>
                <a:lnTo>
                  <a:pt x="708" y="1"/>
                </a:lnTo>
                <a:lnTo>
                  <a:pt x="709" y="1"/>
                </a:lnTo>
                <a:lnTo>
                  <a:pt x="710" y="2"/>
                </a:lnTo>
                <a:lnTo>
                  <a:pt x="712" y="3"/>
                </a:lnTo>
                <a:lnTo>
                  <a:pt x="714" y="5"/>
                </a:lnTo>
                <a:lnTo>
                  <a:pt x="718" y="8"/>
                </a:lnTo>
                <a:lnTo>
                  <a:pt x="726" y="19"/>
                </a:lnTo>
                <a:lnTo>
                  <a:pt x="730" y="24"/>
                </a:lnTo>
                <a:lnTo>
                  <a:pt x="734" y="29"/>
                </a:lnTo>
                <a:lnTo>
                  <a:pt x="738" y="32"/>
                </a:lnTo>
                <a:lnTo>
                  <a:pt x="739" y="32"/>
                </a:lnTo>
                <a:lnTo>
                  <a:pt x="740" y="33"/>
                </a:lnTo>
                <a:lnTo>
                  <a:pt x="741" y="33"/>
                </a:lnTo>
                <a:lnTo>
                  <a:pt x="741" y="34"/>
                </a:lnTo>
                <a:lnTo>
                  <a:pt x="742" y="34"/>
                </a:lnTo>
                <a:lnTo>
                  <a:pt x="743" y="34"/>
                </a:lnTo>
                <a:lnTo>
                  <a:pt x="744" y="34"/>
                </a:lnTo>
                <a:lnTo>
                  <a:pt x="745" y="34"/>
                </a:lnTo>
                <a:lnTo>
                  <a:pt x="746" y="34"/>
                </a:lnTo>
                <a:lnTo>
                  <a:pt x="747" y="34"/>
                </a:lnTo>
                <a:lnTo>
                  <a:pt x="748" y="34"/>
                </a:lnTo>
                <a:lnTo>
                  <a:pt x="749" y="33"/>
                </a:lnTo>
                <a:lnTo>
                  <a:pt x="751" y="32"/>
                </a:lnTo>
                <a:lnTo>
                  <a:pt x="754" y="30"/>
                </a:lnTo>
                <a:lnTo>
                  <a:pt x="758" y="26"/>
                </a:lnTo>
                <a:lnTo>
                  <a:pt x="765" y="16"/>
                </a:lnTo>
                <a:lnTo>
                  <a:pt x="773" y="7"/>
                </a:lnTo>
                <a:lnTo>
                  <a:pt x="776" y="4"/>
                </a:lnTo>
                <a:lnTo>
                  <a:pt x="778" y="2"/>
                </a:lnTo>
                <a:lnTo>
                  <a:pt x="780" y="1"/>
                </a:lnTo>
              </a:path>
            </a:pathLst>
          </a:cu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65932" name="Freeform 12"/>
          <p:cNvSpPr>
            <a:spLocks/>
          </p:cNvSpPr>
          <p:nvPr/>
        </p:nvSpPr>
        <p:spPr bwMode="auto">
          <a:xfrm>
            <a:off x="4932040" y="3513138"/>
            <a:ext cx="3875942" cy="438150"/>
          </a:xfrm>
          <a:custGeom>
            <a:avLst/>
            <a:gdLst>
              <a:gd name="T0" fmla="*/ 4 w 780"/>
              <a:gd name="T1" fmla="*/ 0 h 34"/>
              <a:gd name="T2" fmla="*/ 10 w 780"/>
              <a:gd name="T3" fmla="*/ 1 h 34"/>
              <a:gd name="T4" fmla="*/ 31 w 780"/>
              <a:gd name="T5" fmla="*/ 19 h 34"/>
              <a:gd name="T6" fmla="*/ 48 w 780"/>
              <a:gd name="T7" fmla="*/ 33 h 34"/>
              <a:gd name="T8" fmla="*/ 53 w 780"/>
              <a:gd name="T9" fmla="*/ 34 h 34"/>
              <a:gd name="T10" fmla="*/ 57 w 780"/>
              <a:gd name="T11" fmla="*/ 34 h 34"/>
              <a:gd name="T12" fmla="*/ 89 w 780"/>
              <a:gd name="T13" fmla="*/ 5 h 34"/>
              <a:gd name="T14" fmla="*/ 99 w 780"/>
              <a:gd name="T15" fmla="*/ 1 h 34"/>
              <a:gd name="T16" fmla="*/ 103 w 780"/>
              <a:gd name="T17" fmla="*/ 0 h 34"/>
              <a:gd name="T18" fmla="*/ 108 w 780"/>
              <a:gd name="T19" fmla="*/ 2 h 34"/>
              <a:gd name="T20" fmla="*/ 136 w 780"/>
              <a:gd name="T21" fmla="*/ 28 h 34"/>
              <a:gd name="T22" fmla="*/ 146 w 780"/>
              <a:gd name="T23" fmla="*/ 34 h 34"/>
              <a:gd name="T24" fmla="*/ 151 w 780"/>
              <a:gd name="T25" fmla="*/ 34 h 34"/>
              <a:gd name="T26" fmla="*/ 160 w 780"/>
              <a:gd name="T27" fmla="*/ 31 h 34"/>
              <a:gd name="T28" fmla="*/ 191 w 780"/>
              <a:gd name="T29" fmla="*/ 2 h 34"/>
              <a:gd name="T30" fmla="*/ 197 w 780"/>
              <a:gd name="T31" fmla="*/ 0 h 34"/>
              <a:gd name="T32" fmla="*/ 202 w 780"/>
              <a:gd name="T33" fmla="*/ 1 h 34"/>
              <a:gd name="T34" fmla="*/ 232 w 780"/>
              <a:gd name="T35" fmla="*/ 28 h 34"/>
              <a:gd name="T36" fmla="*/ 242 w 780"/>
              <a:gd name="T37" fmla="*/ 34 h 34"/>
              <a:gd name="T38" fmla="*/ 248 w 780"/>
              <a:gd name="T39" fmla="*/ 34 h 34"/>
              <a:gd name="T40" fmla="*/ 256 w 780"/>
              <a:gd name="T41" fmla="*/ 31 h 34"/>
              <a:gd name="T42" fmla="*/ 285 w 780"/>
              <a:gd name="T43" fmla="*/ 3 h 34"/>
              <a:gd name="T44" fmla="*/ 292 w 780"/>
              <a:gd name="T45" fmla="*/ 1 h 34"/>
              <a:gd name="T46" fmla="*/ 297 w 780"/>
              <a:gd name="T47" fmla="*/ 1 h 34"/>
              <a:gd name="T48" fmla="*/ 315 w 780"/>
              <a:gd name="T49" fmla="*/ 14 h 34"/>
              <a:gd name="T50" fmla="*/ 337 w 780"/>
              <a:gd name="T51" fmla="*/ 33 h 34"/>
              <a:gd name="T52" fmla="*/ 343 w 780"/>
              <a:gd name="T53" fmla="*/ 34 h 34"/>
              <a:gd name="T54" fmla="*/ 349 w 780"/>
              <a:gd name="T55" fmla="*/ 32 h 34"/>
              <a:gd name="T56" fmla="*/ 379 w 780"/>
              <a:gd name="T57" fmla="*/ 5 h 34"/>
              <a:gd name="T58" fmla="*/ 387 w 780"/>
              <a:gd name="T59" fmla="*/ 1 h 34"/>
              <a:gd name="T60" fmla="*/ 392 w 780"/>
              <a:gd name="T61" fmla="*/ 1 h 34"/>
              <a:gd name="T62" fmla="*/ 403 w 780"/>
              <a:gd name="T63" fmla="*/ 6 h 34"/>
              <a:gd name="T64" fmla="*/ 433 w 780"/>
              <a:gd name="T65" fmla="*/ 33 h 34"/>
              <a:gd name="T66" fmla="*/ 438 w 780"/>
              <a:gd name="T67" fmla="*/ 34 h 34"/>
              <a:gd name="T68" fmla="*/ 444 w 780"/>
              <a:gd name="T69" fmla="*/ 33 h 34"/>
              <a:gd name="T70" fmla="*/ 475 w 780"/>
              <a:gd name="T71" fmla="*/ 5 h 34"/>
              <a:gd name="T72" fmla="*/ 483 w 780"/>
              <a:gd name="T73" fmla="*/ 1 h 34"/>
              <a:gd name="T74" fmla="*/ 489 w 780"/>
              <a:gd name="T75" fmla="*/ 1 h 34"/>
              <a:gd name="T76" fmla="*/ 503 w 780"/>
              <a:gd name="T77" fmla="*/ 10 h 34"/>
              <a:gd name="T78" fmla="*/ 527 w 780"/>
              <a:gd name="T79" fmla="*/ 33 h 34"/>
              <a:gd name="T80" fmla="*/ 533 w 780"/>
              <a:gd name="T81" fmla="*/ 34 h 34"/>
              <a:gd name="T82" fmla="*/ 538 w 780"/>
              <a:gd name="T83" fmla="*/ 34 h 34"/>
              <a:gd name="T84" fmla="*/ 562 w 780"/>
              <a:gd name="T85" fmla="*/ 13 h 34"/>
              <a:gd name="T86" fmla="*/ 577 w 780"/>
              <a:gd name="T87" fmla="*/ 1 h 34"/>
              <a:gd name="T88" fmla="*/ 582 w 780"/>
              <a:gd name="T89" fmla="*/ 0 h 34"/>
              <a:gd name="T90" fmla="*/ 591 w 780"/>
              <a:gd name="T91" fmla="*/ 3 h 34"/>
              <a:gd name="T92" fmla="*/ 621 w 780"/>
              <a:gd name="T93" fmla="*/ 31 h 34"/>
              <a:gd name="T94" fmla="*/ 629 w 780"/>
              <a:gd name="T95" fmla="*/ 34 h 34"/>
              <a:gd name="T96" fmla="*/ 634 w 780"/>
              <a:gd name="T97" fmla="*/ 34 h 34"/>
              <a:gd name="T98" fmla="*/ 652 w 780"/>
              <a:gd name="T99" fmla="*/ 20 h 34"/>
              <a:gd name="T100" fmla="*/ 673 w 780"/>
              <a:gd name="T101" fmla="*/ 1 h 34"/>
              <a:gd name="T102" fmla="*/ 678 w 780"/>
              <a:gd name="T103" fmla="*/ 0 h 34"/>
              <a:gd name="T104" fmla="*/ 685 w 780"/>
              <a:gd name="T105" fmla="*/ 2 h 34"/>
              <a:gd name="T106" fmla="*/ 715 w 780"/>
              <a:gd name="T107" fmla="*/ 30 h 34"/>
              <a:gd name="T108" fmla="*/ 723 w 780"/>
              <a:gd name="T109" fmla="*/ 34 h 34"/>
              <a:gd name="T110" fmla="*/ 729 w 780"/>
              <a:gd name="T111" fmla="*/ 34 h 34"/>
              <a:gd name="T112" fmla="*/ 740 w 780"/>
              <a:gd name="T113" fmla="*/ 28 h 34"/>
              <a:gd name="T114" fmla="*/ 768 w 780"/>
              <a:gd name="T115" fmla="*/ 2 h 34"/>
              <a:gd name="T116" fmla="*/ 774 w 780"/>
              <a:gd name="T117" fmla="*/ 0 h 34"/>
              <a:gd name="T118" fmla="*/ 780 w 780"/>
              <a:gd name="T119" fmla="*/ 2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80" h="34">
                <a:moveTo>
                  <a:pt x="0" y="2"/>
                </a:moveTo>
                <a:lnTo>
                  <a:pt x="1" y="1"/>
                </a:lnTo>
                <a:lnTo>
                  <a:pt x="1" y="1"/>
                </a:lnTo>
                <a:lnTo>
                  <a:pt x="2" y="1"/>
                </a:lnTo>
                <a:lnTo>
                  <a:pt x="3" y="1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8" y="1"/>
                </a:lnTo>
                <a:lnTo>
                  <a:pt x="9" y="1"/>
                </a:lnTo>
                <a:lnTo>
                  <a:pt x="10" y="1"/>
                </a:lnTo>
                <a:lnTo>
                  <a:pt x="11" y="1"/>
                </a:lnTo>
                <a:lnTo>
                  <a:pt x="13" y="2"/>
                </a:lnTo>
                <a:lnTo>
                  <a:pt x="15" y="4"/>
                </a:lnTo>
                <a:lnTo>
                  <a:pt x="19" y="7"/>
                </a:lnTo>
                <a:lnTo>
                  <a:pt x="23" y="10"/>
                </a:lnTo>
                <a:lnTo>
                  <a:pt x="31" y="19"/>
                </a:lnTo>
                <a:lnTo>
                  <a:pt x="35" y="24"/>
                </a:lnTo>
                <a:lnTo>
                  <a:pt x="40" y="28"/>
                </a:lnTo>
                <a:lnTo>
                  <a:pt x="42" y="30"/>
                </a:lnTo>
                <a:lnTo>
                  <a:pt x="44" y="31"/>
                </a:lnTo>
                <a:lnTo>
                  <a:pt x="46" y="32"/>
                </a:lnTo>
                <a:lnTo>
                  <a:pt x="48" y="33"/>
                </a:lnTo>
                <a:lnTo>
                  <a:pt x="49" y="34"/>
                </a:lnTo>
                <a:lnTo>
                  <a:pt x="50" y="34"/>
                </a:lnTo>
                <a:lnTo>
                  <a:pt x="51" y="34"/>
                </a:lnTo>
                <a:lnTo>
                  <a:pt x="51" y="34"/>
                </a:lnTo>
                <a:lnTo>
                  <a:pt x="52" y="34"/>
                </a:lnTo>
                <a:lnTo>
                  <a:pt x="53" y="34"/>
                </a:lnTo>
                <a:lnTo>
                  <a:pt x="54" y="34"/>
                </a:lnTo>
                <a:lnTo>
                  <a:pt x="54" y="34"/>
                </a:lnTo>
                <a:lnTo>
                  <a:pt x="55" y="34"/>
                </a:lnTo>
                <a:lnTo>
                  <a:pt x="56" y="34"/>
                </a:lnTo>
                <a:lnTo>
                  <a:pt x="56" y="34"/>
                </a:lnTo>
                <a:lnTo>
                  <a:pt x="57" y="34"/>
                </a:lnTo>
                <a:lnTo>
                  <a:pt x="58" y="33"/>
                </a:lnTo>
                <a:lnTo>
                  <a:pt x="59" y="33"/>
                </a:lnTo>
                <a:lnTo>
                  <a:pt x="61" y="32"/>
                </a:lnTo>
                <a:lnTo>
                  <a:pt x="66" y="29"/>
                </a:lnTo>
                <a:lnTo>
                  <a:pt x="81" y="13"/>
                </a:lnTo>
                <a:lnTo>
                  <a:pt x="89" y="5"/>
                </a:lnTo>
                <a:lnTo>
                  <a:pt x="93" y="3"/>
                </a:lnTo>
                <a:lnTo>
                  <a:pt x="94" y="2"/>
                </a:lnTo>
                <a:lnTo>
                  <a:pt x="96" y="2"/>
                </a:lnTo>
                <a:lnTo>
                  <a:pt x="97" y="1"/>
                </a:lnTo>
                <a:lnTo>
                  <a:pt x="98" y="1"/>
                </a:lnTo>
                <a:lnTo>
                  <a:pt x="99" y="1"/>
                </a:lnTo>
                <a:lnTo>
                  <a:pt x="100" y="1"/>
                </a:lnTo>
                <a:lnTo>
                  <a:pt x="100" y="0"/>
                </a:lnTo>
                <a:lnTo>
                  <a:pt x="101" y="0"/>
                </a:lnTo>
                <a:lnTo>
                  <a:pt x="101" y="0"/>
                </a:lnTo>
                <a:lnTo>
                  <a:pt x="102" y="0"/>
                </a:lnTo>
                <a:lnTo>
                  <a:pt x="103" y="0"/>
                </a:lnTo>
                <a:lnTo>
                  <a:pt x="103" y="0"/>
                </a:lnTo>
                <a:lnTo>
                  <a:pt x="104" y="1"/>
                </a:lnTo>
                <a:lnTo>
                  <a:pt x="104" y="1"/>
                </a:lnTo>
                <a:lnTo>
                  <a:pt x="105" y="1"/>
                </a:lnTo>
                <a:lnTo>
                  <a:pt x="107" y="1"/>
                </a:lnTo>
                <a:lnTo>
                  <a:pt x="108" y="2"/>
                </a:lnTo>
                <a:lnTo>
                  <a:pt x="109" y="2"/>
                </a:lnTo>
                <a:lnTo>
                  <a:pt x="111" y="4"/>
                </a:lnTo>
                <a:lnTo>
                  <a:pt x="115" y="7"/>
                </a:lnTo>
                <a:lnTo>
                  <a:pt x="123" y="15"/>
                </a:lnTo>
                <a:lnTo>
                  <a:pt x="132" y="24"/>
                </a:lnTo>
                <a:lnTo>
                  <a:pt x="136" y="28"/>
                </a:lnTo>
                <a:lnTo>
                  <a:pt x="140" y="31"/>
                </a:lnTo>
                <a:lnTo>
                  <a:pt x="142" y="32"/>
                </a:lnTo>
                <a:lnTo>
                  <a:pt x="143" y="33"/>
                </a:lnTo>
                <a:lnTo>
                  <a:pt x="144" y="33"/>
                </a:lnTo>
                <a:lnTo>
                  <a:pt x="145" y="33"/>
                </a:lnTo>
                <a:lnTo>
                  <a:pt x="146" y="34"/>
                </a:lnTo>
                <a:lnTo>
                  <a:pt x="147" y="34"/>
                </a:lnTo>
                <a:lnTo>
                  <a:pt x="147" y="34"/>
                </a:lnTo>
                <a:lnTo>
                  <a:pt x="148" y="34"/>
                </a:lnTo>
                <a:lnTo>
                  <a:pt x="149" y="34"/>
                </a:lnTo>
                <a:lnTo>
                  <a:pt x="150" y="34"/>
                </a:lnTo>
                <a:lnTo>
                  <a:pt x="151" y="34"/>
                </a:lnTo>
                <a:lnTo>
                  <a:pt x="152" y="34"/>
                </a:lnTo>
                <a:lnTo>
                  <a:pt x="153" y="34"/>
                </a:lnTo>
                <a:lnTo>
                  <a:pt x="154" y="33"/>
                </a:lnTo>
                <a:lnTo>
                  <a:pt x="156" y="33"/>
                </a:lnTo>
                <a:lnTo>
                  <a:pt x="158" y="32"/>
                </a:lnTo>
                <a:lnTo>
                  <a:pt x="160" y="31"/>
                </a:lnTo>
                <a:lnTo>
                  <a:pt x="163" y="28"/>
                </a:lnTo>
                <a:lnTo>
                  <a:pt x="178" y="12"/>
                </a:lnTo>
                <a:lnTo>
                  <a:pt x="182" y="8"/>
                </a:lnTo>
                <a:lnTo>
                  <a:pt x="187" y="5"/>
                </a:lnTo>
                <a:lnTo>
                  <a:pt x="189" y="3"/>
                </a:lnTo>
                <a:lnTo>
                  <a:pt x="191" y="2"/>
                </a:lnTo>
                <a:lnTo>
                  <a:pt x="193" y="1"/>
                </a:lnTo>
                <a:lnTo>
                  <a:pt x="194" y="1"/>
                </a:lnTo>
                <a:lnTo>
                  <a:pt x="195" y="1"/>
                </a:lnTo>
                <a:lnTo>
                  <a:pt x="196" y="1"/>
                </a:lnTo>
                <a:lnTo>
                  <a:pt x="196" y="0"/>
                </a:lnTo>
                <a:lnTo>
                  <a:pt x="197" y="0"/>
                </a:lnTo>
                <a:lnTo>
                  <a:pt x="198" y="0"/>
                </a:lnTo>
                <a:lnTo>
                  <a:pt x="199" y="0"/>
                </a:lnTo>
                <a:lnTo>
                  <a:pt x="200" y="1"/>
                </a:lnTo>
                <a:lnTo>
                  <a:pt x="200" y="1"/>
                </a:lnTo>
                <a:lnTo>
                  <a:pt x="201" y="1"/>
                </a:lnTo>
                <a:lnTo>
                  <a:pt x="202" y="1"/>
                </a:lnTo>
                <a:lnTo>
                  <a:pt x="205" y="2"/>
                </a:lnTo>
                <a:lnTo>
                  <a:pt x="207" y="3"/>
                </a:lnTo>
                <a:lnTo>
                  <a:pt x="211" y="6"/>
                </a:lnTo>
                <a:lnTo>
                  <a:pt x="219" y="15"/>
                </a:lnTo>
                <a:lnTo>
                  <a:pt x="228" y="24"/>
                </a:lnTo>
                <a:lnTo>
                  <a:pt x="232" y="28"/>
                </a:lnTo>
                <a:lnTo>
                  <a:pt x="235" y="30"/>
                </a:lnTo>
                <a:lnTo>
                  <a:pt x="237" y="31"/>
                </a:lnTo>
                <a:lnTo>
                  <a:pt x="238" y="32"/>
                </a:lnTo>
                <a:lnTo>
                  <a:pt x="240" y="33"/>
                </a:lnTo>
                <a:lnTo>
                  <a:pt x="241" y="34"/>
                </a:lnTo>
                <a:lnTo>
                  <a:pt x="242" y="34"/>
                </a:lnTo>
                <a:lnTo>
                  <a:pt x="243" y="34"/>
                </a:lnTo>
                <a:lnTo>
                  <a:pt x="244" y="34"/>
                </a:lnTo>
                <a:lnTo>
                  <a:pt x="245" y="34"/>
                </a:lnTo>
                <a:lnTo>
                  <a:pt x="246" y="34"/>
                </a:lnTo>
                <a:lnTo>
                  <a:pt x="247" y="34"/>
                </a:lnTo>
                <a:lnTo>
                  <a:pt x="248" y="34"/>
                </a:lnTo>
                <a:lnTo>
                  <a:pt x="248" y="34"/>
                </a:lnTo>
                <a:lnTo>
                  <a:pt x="249" y="34"/>
                </a:lnTo>
                <a:lnTo>
                  <a:pt x="250" y="33"/>
                </a:lnTo>
                <a:lnTo>
                  <a:pt x="252" y="33"/>
                </a:lnTo>
                <a:lnTo>
                  <a:pt x="254" y="32"/>
                </a:lnTo>
                <a:lnTo>
                  <a:pt x="256" y="31"/>
                </a:lnTo>
                <a:lnTo>
                  <a:pt x="259" y="28"/>
                </a:lnTo>
                <a:lnTo>
                  <a:pt x="268" y="19"/>
                </a:lnTo>
                <a:lnTo>
                  <a:pt x="276" y="11"/>
                </a:lnTo>
                <a:lnTo>
                  <a:pt x="279" y="7"/>
                </a:lnTo>
                <a:lnTo>
                  <a:pt x="283" y="4"/>
                </a:lnTo>
                <a:lnTo>
                  <a:pt x="285" y="3"/>
                </a:lnTo>
                <a:lnTo>
                  <a:pt x="287" y="2"/>
                </a:lnTo>
                <a:lnTo>
                  <a:pt x="288" y="2"/>
                </a:lnTo>
                <a:lnTo>
                  <a:pt x="289" y="1"/>
                </a:lnTo>
                <a:lnTo>
                  <a:pt x="290" y="1"/>
                </a:lnTo>
                <a:lnTo>
                  <a:pt x="291" y="1"/>
                </a:lnTo>
                <a:lnTo>
                  <a:pt x="292" y="1"/>
                </a:lnTo>
                <a:lnTo>
                  <a:pt x="293" y="0"/>
                </a:lnTo>
                <a:lnTo>
                  <a:pt x="293" y="0"/>
                </a:lnTo>
                <a:lnTo>
                  <a:pt x="294" y="0"/>
                </a:lnTo>
                <a:lnTo>
                  <a:pt x="295" y="0"/>
                </a:lnTo>
                <a:lnTo>
                  <a:pt x="296" y="1"/>
                </a:lnTo>
                <a:lnTo>
                  <a:pt x="297" y="1"/>
                </a:lnTo>
                <a:lnTo>
                  <a:pt x="298" y="1"/>
                </a:lnTo>
                <a:lnTo>
                  <a:pt x="299" y="1"/>
                </a:lnTo>
                <a:lnTo>
                  <a:pt x="301" y="2"/>
                </a:lnTo>
                <a:lnTo>
                  <a:pt x="303" y="3"/>
                </a:lnTo>
                <a:lnTo>
                  <a:pt x="307" y="6"/>
                </a:lnTo>
                <a:lnTo>
                  <a:pt x="315" y="14"/>
                </a:lnTo>
                <a:lnTo>
                  <a:pt x="324" y="24"/>
                </a:lnTo>
                <a:lnTo>
                  <a:pt x="328" y="28"/>
                </a:lnTo>
                <a:lnTo>
                  <a:pt x="332" y="31"/>
                </a:lnTo>
                <a:lnTo>
                  <a:pt x="334" y="32"/>
                </a:lnTo>
                <a:lnTo>
                  <a:pt x="336" y="33"/>
                </a:lnTo>
                <a:lnTo>
                  <a:pt x="337" y="33"/>
                </a:lnTo>
                <a:lnTo>
                  <a:pt x="338" y="34"/>
                </a:lnTo>
                <a:lnTo>
                  <a:pt x="339" y="34"/>
                </a:lnTo>
                <a:lnTo>
                  <a:pt x="340" y="34"/>
                </a:lnTo>
                <a:lnTo>
                  <a:pt x="341" y="34"/>
                </a:lnTo>
                <a:lnTo>
                  <a:pt x="342" y="34"/>
                </a:lnTo>
                <a:lnTo>
                  <a:pt x="343" y="34"/>
                </a:lnTo>
                <a:lnTo>
                  <a:pt x="344" y="34"/>
                </a:lnTo>
                <a:lnTo>
                  <a:pt x="344" y="34"/>
                </a:lnTo>
                <a:lnTo>
                  <a:pt x="345" y="34"/>
                </a:lnTo>
                <a:lnTo>
                  <a:pt x="346" y="33"/>
                </a:lnTo>
                <a:lnTo>
                  <a:pt x="347" y="33"/>
                </a:lnTo>
                <a:lnTo>
                  <a:pt x="349" y="32"/>
                </a:lnTo>
                <a:lnTo>
                  <a:pt x="353" y="30"/>
                </a:lnTo>
                <a:lnTo>
                  <a:pt x="358" y="26"/>
                </a:lnTo>
                <a:lnTo>
                  <a:pt x="367" y="16"/>
                </a:lnTo>
                <a:lnTo>
                  <a:pt x="371" y="12"/>
                </a:lnTo>
                <a:lnTo>
                  <a:pt x="375" y="8"/>
                </a:lnTo>
                <a:lnTo>
                  <a:pt x="379" y="5"/>
                </a:lnTo>
                <a:lnTo>
                  <a:pt x="381" y="3"/>
                </a:lnTo>
                <a:lnTo>
                  <a:pt x="383" y="2"/>
                </a:lnTo>
                <a:lnTo>
                  <a:pt x="384" y="2"/>
                </a:lnTo>
                <a:lnTo>
                  <a:pt x="385" y="1"/>
                </a:lnTo>
                <a:lnTo>
                  <a:pt x="386" y="1"/>
                </a:lnTo>
                <a:lnTo>
                  <a:pt x="387" y="1"/>
                </a:lnTo>
                <a:lnTo>
                  <a:pt x="388" y="1"/>
                </a:lnTo>
                <a:lnTo>
                  <a:pt x="389" y="0"/>
                </a:lnTo>
                <a:lnTo>
                  <a:pt x="390" y="0"/>
                </a:lnTo>
                <a:lnTo>
                  <a:pt x="390" y="0"/>
                </a:lnTo>
                <a:lnTo>
                  <a:pt x="391" y="0"/>
                </a:lnTo>
                <a:lnTo>
                  <a:pt x="392" y="1"/>
                </a:lnTo>
                <a:lnTo>
                  <a:pt x="393" y="1"/>
                </a:lnTo>
                <a:lnTo>
                  <a:pt x="394" y="1"/>
                </a:lnTo>
                <a:lnTo>
                  <a:pt x="395" y="1"/>
                </a:lnTo>
                <a:lnTo>
                  <a:pt x="397" y="2"/>
                </a:lnTo>
                <a:lnTo>
                  <a:pt x="399" y="3"/>
                </a:lnTo>
                <a:lnTo>
                  <a:pt x="403" y="6"/>
                </a:lnTo>
                <a:lnTo>
                  <a:pt x="407" y="10"/>
                </a:lnTo>
                <a:lnTo>
                  <a:pt x="415" y="18"/>
                </a:lnTo>
                <a:lnTo>
                  <a:pt x="423" y="27"/>
                </a:lnTo>
                <a:lnTo>
                  <a:pt x="427" y="30"/>
                </a:lnTo>
                <a:lnTo>
                  <a:pt x="431" y="32"/>
                </a:lnTo>
                <a:lnTo>
                  <a:pt x="433" y="33"/>
                </a:lnTo>
                <a:lnTo>
                  <a:pt x="434" y="34"/>
                </a:lnTo>
                <a:lnTo>
                  <a:pt x="435" y="34"/>
                </a:lnTo>
                <a:lnTo>
                  <a:pt x="435" y="34"/>
                </a:lnTo>
                <a:lnTo>
                  <a:pt x="436" y="34"/>
                </a:lnTo>
                <a:lnTo>
                  <a:pt x="437" y="34"/>
                </a:lnTo>
                <a:lnTo>
                  <a:pt x="438" y="34"/>
                </a:lnTo>
                <a:lnTo>
                  <a:pt x="439" y="34"/>
                </a:lnTo>
                <a:lnTo>
                  <a:pt x="440" y="34"/>
                </a:lnTo>
                <a:lnTo>
                  <a:pt x="440" y="34"/>
                </a:lnTo>
                <a:lnTo>
                  <a:pt x="441" y="34"/>
                </a:lnTo>
                <a:lnTo>
                  <a:pt x="443" y="33"/>
                </a:lnTo>
                <a:lnTo>
                  <a:pt x="444" y="33"/>
                </a:lnTo>
                <a:lnTo>
                  <a:pt x="446" y="32"/>
                </a:lnTo>
                <a:lnTo>
                  <a:pt x="451" y="28"/>
                </a:lnTo>
                <a:lnTo>
                  <a:pt x="455" y="24"/>
                </a:lnTo>
                <a:lnTo>
                  <a:pt x="463" y="16"/>
                </a:lnTo>
                <a:lnTo>
                  <a:pt x="470" y="8"/>
                </a:lnTo>
                <a:lnTo>
                  <a:pt x="475" y="5"/>
                </a:lnTo>
                <a:lnTo>
                  <a:pt x="477" y="3"/>
                </a:lnTo>
                <a:lnTo>
                  <a:pt x="479" y="2"/>
                </a:lnTo>
                <a:lnTo>
                  <a:pt x="481" y="1"/>
                </a:lnTo>
                <a:lnTo>
                  <a:pt x="482" y="1"/>
                </a:lnTo>
                <a:lnTo>
                  <a:pt x="483" y="1"/>
                </a:lnTo>
                <a:lnTo>
                  <a:pt x="483" y="1"/>
                </a:lnTo>
                <a:lnTo>
                  <a:pt x="484" y="1"/>
                </a:lnTo>
                <a:lnTo>
                  <a:pt x="485" y="0"/>
                </a:lnTo>
                <a:lnTo>
                  <a:pt x="486" y="0"/>
                </a:lnTo>
                <a:lnTo>
                  <a:pt x="487" y="0"/>
                </a:lnTo>
                <a:lnTo>
                  <a:pt x="488" y="1"/>
                </a:lnTo>
                <a:lnTo>
                  <a:pt x="489" y="1"/>
                </a:lnTo>
                <a:lnTo>
                  <a:pt x="490" y="1"/>
                </a:lnTo>
                <a:lnTo>
                  <a:pt x="491" y="1"/>
                </a:lnTo>
                <a:lnTo>
                  <a:pt x="493" y="2"/>
                </a:lnTo>
                <a:lnTo>
                  <a:pt x="495" y="4"/>
                </a:lnTo>
                <a:lnTo>
                  <a:pt x="499" y="6"/>
                </a:lnTo>
                <a:lnTo>
                  <a:pt x="503" y="10"/>
                </a:lnTo>
                <a:lnTo>
                  <a:pt x="512" y="19"/>
                </a:lnTo>
                <a:lnTo>
                  <a:pt x="516" y="24"/>
                </a:lnTo>
                <a:lnTo>
                  <a:pt x="521" y="28"/>
                </a:lnTo>
                <a:lnTo>
                  <a:pt x="523" y="30"/>
                </a:lnTo>
                <a:lnTo>
                  <a:pt x="525" y="32"/>
                </a:lnTo>
                <a:lnTo>
                  <a:pt x="527" y="33"/>
                </a:lnTo>
                <a:lnTo>
                  <a:pt x="528" y="33"/>
                </a:lnTo>
                <a:lnTo>
                  <a:pt x="529" y="33"/>
                </a:lnTo>
                <a:lnTo>
                  <a:pt x="530" y="34"/>
                </a:lnTo>
                <a:lnTo>
                  <a:pt x="531" y="34"/>
                </a:lnTo>
                <a:lnTo>
                  <a:pt x="532" y="34"/>
                </a:lnTo>
                <a:lnTo>
                  <a:pt x="533" y="34"/>
                </a:lnTo>
                <a:lnTo>
                  <a:pt x="534" y="34"/>
                </a:lnTo>
                <a:lnTo>
                  <a:pt x="534" y="34"/>
                </a:lnTo>
                <a:lnTo>
                  <a:pt x="535" y="34"/>
                </a:lnTo>
                <a:lnTo>
                  <a:pt x="536" y="34"/>
                </a:lnTo>
                <a:lnTo>
                  <a:pt x="537" y="34"/>
                </a:lnTo>
                <a:lnTo>
                  <a:pt x="538" y="34"/>
                </a:lnTo>
                <a:lnTo>
                  <a:pt x="539" y="33"/>
                </a:lnTo>
                <a:lnTo>
                  <a:pt x="542" y="32"/>
                </a:lnTo>
                <a:lnTo>
                  <a:pt x="545" y="30"/>
                </a:lnTo>
                <a:lnTo>
                  <a:pt x="550" y="26"/>
                </a:lnTo>
                <a:lnTo>
                  <a:pt x="554" y="21"/>
                </a:lnTo>
                <a:lnTo>
                  <a:pt x="562" y="13"/>
                </a:lnTo>
                <a:lnTo>
                  <a:pt x="566" y="9"/>
                </a:lnTo>
                <a:lnTo>
                  <a:pt x="570" y="5"/>
                </a:lnTo>
                <a:lnTo>
                  <a:pt x="572" y="4"/>
                </a:lnTo>
                <a:lnTo>
                  <a:pt x="574" y="2"/>
                </a:lnTo>
                <a:lnTo>
                  <a:pt x="575" y="2"/>
                </a:lnTo>
                <a:lnTo>
                  <a:pt x="577" y="1"/>
                </a:lnTo>
                <a:lnTo>
                  <a:pt x="578" y="1"/>
                </a:lnTo>
                <a:lnTo>
                  <a:pt x="579" y="1"/>
                </a:lnTo>
                <a:lnTo>
                  <a:pt x="580" y="1"/>
                </a:lnTo>
                <a:lnTo>
                  <a:pt x="581" y="0"/>
                </a:lnTo>
                <a:lnTo>
                  <a:pt x="582" y="0"/>
                </a:lnTo>
                <a:lnTo>
                  <a:pt x="582" y="0"/>
                </a:lnTo>
                <a:lnTo>
                  <a:pt x="584" y="0"/>
                </a:lnTo>
                <a:lnTo>
                  <a:pt x="585" y="1"/>
                </a:lnTo>
                <a:lnTo>
                  <a:pt x="586" y="1"/>
                </a:lnTo>
                <a:lnTo>
                  <a:pt x="587" y="1"/>
                </a:lnTo>
                <a:lnTo>
                  <a:pt x="589" y="2"/>
                </a:lnTo>
                <a:lnTo>
                  <a:pt x="591" y="3"/>
                </a:lnTo>
                <a:lnTo>
                  <a:pt x="595" y="6"/>
                </a:lnTo>
                <a:lnTo>
                  <a:pt x="604" y="15"/>
                </a:lnTo>
                <a:lnTo>
                  <a:pt x="612" y="24"/>
                </a:lnTo>
                <a:lnTo>
                  <a:pt x="617" y="28"/>
                </a:lnTo>
                <a:lnTo>
                  <a:pt x="619" y="30"/>
                </a:lnTo>
                <a:lnTo>
                  <a:pt x="621" y="31"/>
                </a:lnTo>
                <a:lnTo>
                  <a:pt x="623" y="32"/>
                </a:lnTo>
                <a:lnTo>
                  <a:pt x="625" y="33"/>
                </a:lnTo>
                <a:lnTo>
                  <a:pt x="626" y="34"/>
                </a:lnTo>
                <a:lnTo>
                  <a:pt x="627" y="34"/>
                </a:lnTo>
                <a:lnTo>
                  <a:pt x="628" y="34"/>
                </a:lnTo>
                <a:lnTo>
                  <a:pt x="629" y="34"/>
                </a:lnTo>
                <a:lnTo>
                  <a:pt x="629" y="34"/>
                </a:lnTo>
                <a:lnTo>
                  <a:pt x="630" y="34"/>
                </a:lnTo>
                <a:lnTo>
                  <a:pt x="631" y="34"/>
                </a:lnTo>
                <a:lnTo>
                  <a:pt x="632" y="34"/>
                </a:lnTo>
                <a:lnTo>
                  <a:pt x="633" y="34"/>
                </a:lnTo>
                <a:lnTo>
                  <a:pt x="634" y="34"/>
                </a:lnTo>
                <a:lnTo>
                  <a:pt x="635" y="33"/>
                </a:lnTo>
                <a:lnTo>
                  <a:pt x="637" y="33"/>
                </a:lnTo>
                <a:lnTo>
                  <a:pt x="639" y="32"/>
                </a:lnTo>
                <a:lnTo>
                  <a:pt x="641" y="30"/>
                </a:lnTo>
                <a:lnTo>
                  <a:pt x="644" y="28"/>
                </a:lnTo>
                <a:lnTo>
                  <a:pt x="652" y="20"/>
                </a:lnTo>
                <a:lnTo>
                  <a:pt x="660" y="11"/>
                </a:lnTo>
                <a:lnTo>
                  <a:pt x="664" y="7"/>
                </a:lnTo>
                <a:lnTo>
                  <a:pt x="668" y="4"/>
                </a:lnTo>
                <a:lnTo>
                  <a:pt x="670" y="3"/>
                </a:lnTo>
                <a:lnTo>
                  <a:pt x="672" y="2"/>
                </a:lnTo>
                <a:lnTo>
                  <a:pt x="673" y="1"/>
                </a:lnTo>
                <a:lnTo>
                  <a:pt x="674" y="1"/>
                </a:lnTo>
                <a:lnTo>
                  <a:pt x="675" y="1"/>
                </a:lnTo>
                <a:lnTo>
                  <a:pt x="676" y="1"/>
                </a:lnTo>
                <a:lnTo>
                  <a:pt x="676" y="0"/>
                </a:lnTo>
                <a:lnTo>
                  <a:pt x="677" y="0"/>
                </a:lnTo>
                <a:lnTo>
                  <a:pt x="678" y="0"/>
                </a:lnTo>
                <a:lnTo>
                  <a:pt x="679" y="0"/>
                </a:lnTo>
                <a:lnTo>
                  <a:pt x="680" y="1"/>
                </a:lnTo>
                <a:lnTo>
                  <a:pt x="681" y="1"/>
                </a:lnTo>
                <a:lnTo>
                  <a:pt x="682" y="1"/>
                </a:lnTo>
                <a:lnTo>
                  <a:pt x="683" y="1"/>
                </a:lnTo>
                <a:lnTo>
                  <a:pt x="685" y="2"/>
                </a:lnTo>
                <a:lnTo>
                  <a:pt x="687" y="3"/>
                </a:lnTo>
                <a:lnTo>
                  <a:pt x="691" y="6"/>
                </a:lnTo>
                <a:lnTo>
                  <a:pt x="698" y="13"/>
                </a:lnTo>
                <a:lnTo>
                  <a:pt x="707" y="23"/>
                </a:lnTo>
                <a:lnTo>
                  <a:pt x="711" y="27"/>
                </a:lnTo>
                <a:lnTo>
                  <a:pt x="715" y="30"/>
                </a:lnTo>
                <a:lnTo>
                  <a:pt x="717" y="31"/>
                </a:lnTo>
                <a:lnTo>
                  <a:pt x="719" y="33"/>
                </a:lnTo>
                <a:lnTo>
                  <a:pt x="720" y="33"/>
                </a:lnTo>
                <a:lnTo>
                  <a:pt x="721" y="33"/>
                </a:lnTo>
                <a:lnTo>
                  <a:pt x="722" y="34"/>
                </a:lnTo>
                <a:lnTo>
                  <a:pt x="723" y="34"/>
                </a:lnTo>
                <a:lnTo>
                  <a:pt x="724" y="34"/>
                </a:lnTo>
                <a:lnTo>
                  <a:pt x="725" y="34"/>
                </a:lnTo>
                <a:lnTo>
                  <a:pt x="726" y="34"/>
                </a:lnTo>
                <a:lnTo>
                  <a:pt x="727" y="34"/>
                </a:lnTo>
                <a:lnTo>
                  <a:pt x="728" y="34"/>
                </a:lnTo>
                <a:lnTo>
                  <a:pt x="729" y="34"/>
                </a:lnTo>
                <a:lnTo>
                  <a:pt x="730" y="34"/>
                </a:lnTo>
                <a:lnTo>
                  <a:pt x="730" y="34"/>
                </a:lnTo>
                <a:lnTo>
                  <a:pt x="731" y="33"/>
                </a:lnTo>
                <a:lnTo>
                  <a:pt x="734" y="32"/>
                </a:lnTo>
                <a:lnTo>
                  <a:pt x="736" y="31"/>
                </a:lnTo>
                <a:lnTo>
                  <a:pt x="740" y="28"/>
                </a:lnTo>
                <a:lnTo>
                  <a:pt x="748" y="19"/>
                </a:lnTo>
                <a:lnTo>
                  <a:pt x="756" y="11"/>
                </a:lnTo>
                <a:lnTo>
                  <a:pt x="760" y="7"/>
                </a:lnTo>
                <a:lnTo>
                  <a:pt x="763" y="4"/>
                </a:lnTo>
                <a:lnTo>
                  <a:pt x="766" y="3"/>
                </a:lnTo>
                <a:lnTo>
                  <a:pt x="768" y="2"/>
                </a:lnTo>
                <a:lnTo>
                  <a:pt x="770" y="1"/>
                </a:lnTo>
                <a:lnTo>
                  <a:pt x="771" y="1"/>
                </a:lnTo>
                <a:lnTo>
                  <a:pt x="771" y="1"/>
                </a:lnTo>
                <a:lnTo>
                  <a:pt x="772" y="1"/>
                </a:lnTo>
                <a:lnTo>
                  <a:pt x="773" y="0"/>
                </a:lnTo>
                <a:lnTo>
                  <a:pt x="774" y="0"/>
                </a:lnTo>
                <a:lnTo>
                  <a:pt x="775" y="0"/>
                </a:lnTo>
                <a:lnTo>
                  <a:pt x="776" y="0"/>
                </a:lnTo>
                <a:lnTo>
                  <a:pt x="777" y="1"/>
                </a:lnTo>
                <a:lnTo>
                  <a:pt x="778" y="1"/>
                </a:lnTo>
                <a:lnTo>
                  <a:pt x="779" y="1"/>
                </a:lnTo>
                <a:lnTo>
                  <a:pt x="780" y="2"/>
                </a:lnTo>
              </a:path>
            </a:pathLst>
          </a:custGeom>
          <a:noFill/>
          <a:ln w="38100">
            <a:solidFill>
              <a:srgbClr val="FC0E0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65933" name="Freeform 13"/>
          <p:cNvSpPr>
            <a:spLocks/>
          </p:cNvSpPr>
          <p:nvPr/>
        </p:nvSpPr>
        <p:spPr bwMode="auto">
          <a:xfrm>
            <a:off x="4932040" y="3497263"/>
            <a:ext cx="3875942" cy="438150"/>
          </a:xfrm>
          <a:custGeom>
            <a:avLst/>
            <a:gdLst>
              <a:gd name="T0" fmla="*/ 13 w 780"/>
              <a:gd name="T1" fmla="*/ 2 h 34"/>
              <a:gd name="T2" fmla="*/ 19 w 780"/>
              <a:gd name="T3" fmla="*/ 0 h 34"/>
              <a:gd name="T4" fmla="*/ 27 w 780"/>
              <a:gd name="T5" fmla="*/ 3 h 34"/>
              <a:gd name="T6" fmla="*/ 58 w 780"/>
              <a:gd name="T7" fmla="*/ 32 h 34"/>
              <a:gd name="T8" fmla="*/ 64 w 780"/>
              <a:gd name="T9" fmla="*/ 34 h 34"/>
              <a:gd name="T10" fmla="*/ 70 w 780"/>
              <a:gd name="T11" fmla="*/ 33 h 34"/>
              <a:gd name="T12" fmla="*/ 95 w 780"/>
              <a:gd name="T13" fmla="*/ 10 h 34"/>
              <a:gd name="T14" fmla="*/ 108 w 780"/>
              <a:gd name="T15" fmla="*/ 1 h 34"/>
              <a:gd name="T16" fmla="*/ 113 w 780"/>
              <a:gd name="T17" fmla="*/ 0 h 34"/>
              <a:gd name="T18" fmla="*/ 119 w 780"/>
              <a:gd name="T19" fmla="*/ 3 h 34"/>
              <a:gd name="T20" fmla="*/ 150 w 780"/>
              <a:gd name="T21" fmla="*/ 32 h 34"/>
              <a:gd name="T22" fmla="*/ 156 w 780"/>
              <a:gd name="T23" fmla="*/ 34 h 34"/>
              <a:gd name="T24" fmla="*/ 161 w 780"/>
              <a:gd name="T25" fmla="*/ 34 h 34"/>
              <a:gd name="T26" fmla="*/ 183 w 780"/>
              <a:gd name="T27" fmla="*/ 15 h 34"/>
              <a:gd name="T28" fmla="*/ 201 w 780"/>
              <a:gd name="T29" fmla="*/ 1 h 34"/>
              <a:gd name="T30" fmla="*/ 207 w 780"/>
              <a:gd name="T31" fmla="*/ 1 h 34"/>
              <a:gd name="T32" fmla="*/ 224 w 780"/>
              <a:gd name="T33" fmla="*/ 13 h 34"/>
              <a:gd name="T34" fmla="*/ 245 w 780"/>
              <a:gd name="T35" fmla="*/ 33 h 34"/>
              <a:gd name="T36" fmla="*/ 250 w 780"/>
              <a:gd name="T37" fmla="*/ 34 h 34"/>
              <a:gd name="T38" fmla="*/ 257 w 780"/>
              <a:gd name="T39" fmla="*/ 33 h 34"/>
              <a:gd name="T40" fmla="*/ 286 w 780"/>
              <a:gd name="T41" fmla="*/ 5 h 34"/>
              <a:gd name="T42" fmla="*/ 294 w 780"/>
              <a:gd name="T43" fmla="*/ 1 h 34"/>
              <a:gd name="T44" fmla="*/ 299 w 780"/>
              <a:gd name="T45" fmla="*/ 1 h 34"/>
              <a:gd name="T46" fmla="*/ 310 w 780"/>
              <a:gd name="T47" fmla="*/ 6 h 34"/>
              <a:gd name="T48" fmla="*/ 339 w 780"/>
              <a:gd name="T49" fmla="*/ 33 h 34"/>
              <a:gd name="T50" fmla="*/ 344 w 780"/>
              <a:gd name="T51" fmla="*/ 34 h 34"/>
              <a:gd name="T52" fmla="*/ 352 w 780"/>
              <a:gd name="T53" fmla="*/ 31 h 34"/>
              <a:gd name="T54" fmla="*/ 382 w 780"/>
              <a:gd name="T55" fmla="*/ 3 h 34"/>
              <a:gd name="T56" fmla="*/ 388 w 780"/>
              <a:gd name="T57" fmla="*/ 1 h 34"/>
              <a:gd name="T58" fmla="*/ 392 w 780"/>
              <a:gd name="T59" fmla="*/ 1 h 34"/>
              <a:gd name="T60" fmla="*/ 401 w 780"/>
              <a:gd name="T61" fmla="*/ 5 h 34"/>
              <a:gd name="T62" fmla="*/ 430 w 780"/>
              <a:gd name="T63" fmla="*/ 33 h 34"/>
              <a:gd name="T64" fmla="*/ 436 w 780"/>
              <a:gd name="T65" fmla="*/ 34 h 34"/>
              <a:gd name="T66" fmla="*/ 443 w 780"/>
              <a:gd name="T67" fmla="*/ 33 h 34"/>
              <a:gd name="T68" fmla="*/ 471 w 780"/>
              <a:gd name="T69" fmla="*/ 5 h 34"/>
              <a:gd name="T70" fmla="*/ 480 w 780"/>
              <a:gd name="T71" fmla="*/ 1 h 34"/>
              <a:gd name="T72" fmla="*/ 485 w 780"/>
              <a:gd name="T73" fmla="*/ 1 h 34"/>
              <a:gd name="T74" fmla="*/ 506 w 780"/>
              <a:gd name="T75" fmla="*/ 18 h 34"/>
              <a:gd name="T76" fmla="*/ 525 w 780"/>
              <a:gd name="T77" fmla="*/ 34 h 34"/>
              <a:gd name="T78" fmla="*/ 530 w 780"/>
              <a:gd name="T79" fmla="*/ 34 h 34"/>
              <a:gd name="T80" fmla="*/ 540 w 780"/>
              <a:gd name="T81" fmla="*/ 30 h 34"/>
              <a:gd name="T82" fmla="*/ 566 w 780"/>
              <a:gd name="T83" fmla="*/ 3 h 34"/>
              <a:gd name="T84" fmla="*/ 573 w 780"/>
              <a:gd name="T85" fmla="*/ 1 h 34"/>
              <a:gd name="T86" fmla="*/ 578 w 780"/>
              <a:gd name="T87" fmla="*/ 1 h 34"/>
              <a:gd name="T88" fmla="*/ 587 w 780"/>
              <a:gd name="T89" fmla="*/ 5 h 34"/>
              <a:gd name="T90" fmla="*/ 616 w 780"/>
              <a:gd name="T91" fmla="*/ 33 h 34"/>
              <a:gd name="T92" fmla="*/ 622 w 780"/>
              <a:gd name="T93" fmla="*/ 34 h 34"/>
              <a:gd name="T94" fmla="*/ 627 w 780"/>
              <a:gd name="T95" fmla="*/ 33 h 34"/>
              <a:gd name="T96" fmla="*/ 655 w 780"/>
              <a:gd name="T97" fmla="*/ 7 h 34"/>
              <a:gd name="T98" fmla="*/ 665 w 780"/>
              <a:gd name="T99" fmla="*/ 1 h 34"/>
              <a:gd name="T100" fmla="*/ 670 w 780"/>
              <a:gd name="T101" fmla="*/ 1 h 34"/>
              <a:gd name="T102" fmla="*/ 679 w 780"/>
              <a:gd name="T103" fmla="*/ 4 h 34"/>
              <a:gd name="T104" fmla="*/ 707 w 780"/>
              <a:gd name="T105" fmla="*/ 32 h 34"/>
              <a:gd name="T106" fmla="*/ 713 w 780"/>
              <a:gd name="T107" fmla="*/ 34 h 34"/>
              <a:gd name="T108" fmla="*/ 719 w 780"/>
              <a:gd name="T109" fmla="*/ 34 h 34"/>
              <a:gd name="T110" fmla="*/ 742 w 780"/>
              <a:gd name="T111" fmla="*/ 13 h 34"/>
              <a:gd name="T112" fmla="*/ 756 w 780"/>
              <a:gd name="T113" fmla="*/ 1 h 34"/>
              <a:gd name="T114" fmla="*/ 762 w 780"/>
              <a:gd name="T115" fmla="*/ 0 h 34"/>
              <a:gd name="T116" fmla="*/ 768 w 780"/>
              <a:gd name="T117" fmla="*/ 2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0" h="34">
                <a:moveTo>
                  <a:pt x="0" y="12"/>
                </a:moveTo>
                <a:lnTo>
                  <a:pt x="3" y="8"/>
                </a:lnTo>
                <a:lnTo>
                  <a:pt x="7" y="5"/>
                </a:lnTo>
                <a:lnTo>
                  <a:pt x="11" y="3"/>
                </a:lnTo>
                <a:lnTo>
                  <a:pt x="12" y="2"/>
                </a:lnTo>
                <a:lnTo>
                  <a:pt x="13" y="2"/>
                </a:lnTo>
                <a:lnTo>
                  <a:pt x="14" y="1"/>
                </a:lnTo>
                <a:lnTo>
                  <a:pt x="15" y="1"/>
                </a:lnTo>
                <a:lnTo>
                  <a:pt x="16" y="1"/>
                </a:lnTo>
                <a:lnTo>
                  <a:pt x="17" y="0"/>
                </a:ln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1"/>
                </a:lnTo>
                <a:lnTo>
                  <a:pt x="22" y="1"/>
                </a:lnTo>
                <a:lnTo>
                  <a:pt x="23" y="1"/>
                </a:lnTo>
                <a:lnTo>
                  <a:pt x="25" y="2"/>
                </a:lnTo>
                <a:lnTo>
                  <a:pt x="27" y="3"/>
                </a:lnTo>
                <a:lnTo>
                  <a:pt x="31" y="6"/>
                </a:lnTo>
                <a:lnTo>
                  <a:pt x="40" y="15"/>
                </a:lnTo>
                <a:lnTo>
                  <a:pt x="49" y="25"/>
                </a:lnTo>
                <a:lnTo>
                  <a:pt x="53" y="29"/>
                </a:lnTo>
                <a:lnTo>
                  <a:pt x="56" y="31"/>
                </a:lnTo>
                <a:lnTo>
                  <a:pt x="58" y="32"/>
                </a:lnTo>
                <a:lnTo>
                  <a:pt x="60" y="33"/>
                </a:lnTo>
                <a:lnTo>
                  <a:pt x="61" y="34"/>
                </a:lnTo>
                <a:lnTo>
                  <a:pt x="62" y="34"/>
                </a:lnTo>
                <a:lnTo>
                  <a:pt x="63" y="34"/>
                </a:lnTo>
                <a:lnTo>
                  <a:pt x="63" y="34"/>
                </a:lnTo>
                <a:lnTo>
                  <a:pt x="64" y="34"/>
                </a:lnTo>
                <a:lnTo>
                  <a:pt x="65" y="34"/>
                </a:lnTo>
                <a:lnTo>
                  <a:pt x="66" y="34"/>
                </a:lnTo>
                <a:lnTo>
                  <a:pt x="67" y="34"/>
                </a:lnTo>
                <a:lnTo>
                  <a:pt x="68" y="34"/>
                </a:lnTo>
                <a:lnTo>
                  <a:pt x="69" y="34"/>
                </a:lnTo>
                <a:lnTo>
                  <a:pt x="70" y="33"/>
                </a:lnTo>
                <a:lnTo>
                  <a:pt x="72" y="32"/>
                </a:lnTo>
                <a:lnTo>
                  <a:pt x="74" y="31"/>
                </a:lnTo>
                <a:lnTo>
                  <a:pt x="78" y="28"/>
                </a:lnTo>
                <a:lnTo>
                  <a:pt x="82" y="24"/>
                </a:lnTo>
                <a:lnTo>
                  <a:pt x="91" y="15"/>
                </a:lnTo>
                <a:lnTo>
                  <a:pt x="95" y="10"/>
                </a:lnTo>
                <a:lnTo>
                  <a:pt x="100" y="5"/>
                </a:lnTo>
                <a:lnTo>
                  <a:pt x="102" y="4"/>
                </a:lnTo>
                <a:lnTo>
                  <a:pt x="104" y="2"/>
                </a:lnTo>
                <a:lnTo>
                  <a:pt x="105" y="2"/>
                </a:lnTo>
                <a:lnTo>
                  <a:pt x="107" y="1"/>
                </a:lnTo>
                <a:lnTo>
                  <a:pt x="108" y="1"/>
                </a:lnTo>
                <a:lnTo>
                  <a:pt x="108" y="1"/>
                </a:lnTo>
                <a:lnTo>
                  <a:pt x="109" y="1"/>
                </a:lnTo>
                <a:lnTo>
                  <a:pt x="110" y="0"/>
                </a:lnTo>
                <a:lnTo>
                  <a:pt x="111" y="0"/>
                </a:lnTo>
                <a:lnTo>
                  <a:pt x="112" y="0"/>
                </a:lnTo>
                <a:lnTo>
                  <a:pt x="113" y="0"/>
                </a:lnTo>
                <a:lnTo>
                  <a:pt x="114" y="1"/>
                </a:lnTo>
                <a:lnTo>
                  <a:pt x="114" y="1"/>
                </a:lnTo>
                <a:lnTo>
                  <a:pt x="115" y="1"/>
                </a:lnTo>
                <a:lnTo>
                  <a:pt x="116" y="1"/>
                </a:lnTo>
                <a:lnTo>
                  <a:pt x="117" y="2"/>
                </a:lnTo>
                <a:lnTo>
                  <a:pt x="119" y="3"/>
                </a:lnTo>
                <a:lnTo>
                  <a:pt x="121" y="4"/>
                </a:lnTo>
                <a:lnTo>
                  <a:pt x="126" y="8"/>
                </a:lnTo>
                <a:lnTo>
                  <a:pt x="134" y="17"/>
                </a:lnTo>
                <a:lnTo>
                  <a:pt x="141" y="25"/>
                </a:lnTo>
                <a:lnTo>
                  <a:pt x="146" y="29"/>
                </a:lnTo>
                <a:lnTo>
                  <a:pt x="150" y="32"/>
                </a:lnTo>
                <a:lnTo>
                  <a:pt x="152" y="33"/>
                </a:lnTo>
                <a:lnTo>
                  <a:pt x="153" y="33"/>
                </a:lnTo>
                <a:lnTo>
                  <a:pt x="154" y="34"/>
                </a:lnTo>
                <a:lnTo>
                  <a:pt x="155" y="34"/>
                </a:lnTo>
                <a:lnTo>
                  <a:pt x="156" y="34"/>
                </a:lnTo>
                <a:lnTo>
                  <a:pt x="156" y="34"/>
                </a:lnTo>
                <a:lnTo>
                  <a:pt x="157" y="34"/>
                </a:lnTo>
                <a:lnTo>
                  <a:pt x="158" y="34"/>
                </a:lnTo>
                <a:lnTo>
                  <a:pt x="158" y="34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3"/>
                </a:lnTo>
                <a:lnTo>
                  <a:pt x="164" y="32"/>
                </a:lnTo>
                <a:lnTo>
                  <a:pt x="167" y="31"/>
                </a:lnTo>
                <a:lnTo>
                  <a:pt x="171" y="28"/>
                </a:lnTo>
                <a:lnTo>
                  <a:pt x="175" y="24"/>
                </a:lnTo>
                <a:lnTo>
                  <a:pt x="183" y="15"/>
                </a:lnTo>
                <a:lnTo>
                  <a:pt x="191" y="7"/>
                </a:lnTo>
                <a:lnTo>
                  <a:pt x="195" y="4"/>
                </a:ln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1" y="1"/>
                </a:lnTo>
                <a:lnTo>
                  <a:pt x="202" y="1"/>
                </a:lnTo>
                <a:lnTo>
                  <a:pt x="203" y="0"/>
                </a:lnTo>
                <a:lnTo>
                  <a:pt x="204" y="0"/>
                </a:lnTo>
                <a:lnTo>
                  <a:pt x="205" y="0"/>
                </a:lnTo>
                <a:lnTo>
                  <a:pt x="206" y="0"/>
                </a:lnTo>
                <a:lnTo>
                  <a:pt x="207" y="1"/>
                </a:lnTo>
                <a:lnTo>
                  <a:pt x="207" y="1"/>
                </a:lnTo>
                <a:lnTo>
                  <a:pt x="208" y="1"/>
                </a:lnTo>
                <a:lnTo>
                  <a:pt x="210" y="2"/>
                </a:lnTo>
                <a:lnTo>
                  <a:pt x="212" y="3"/>
                </a:lnTo>
                <a:lnTo>
                  <a:pt x="216" y="6"/>
                </a:lnTo>
                <a:lnTo>
                  <a:pt x="224" y="13"/>
                </a:lnTo>
                <a:lnTo>
                  <a:pt x="231" y="21"/>
                </a:lnTo>
                <a:lnTo>
                  <a:pt x="235" y="26"/>
                </a:lnTo>
                <a:lnTo>
                  <a:pt x="240" y="30"/>
                </a:lnTo>
                <a:lnTo>
                  <a:pt x="242" y="31"/>
                </a:lnTo>
                <a:lnTo>
                  <a:pt x="244" y="32"/>
                </a:lnTo>
                <a:lnTo>
                  <a:pt x="245" y="33"/>
                </a:lnTo>
                <a:lnTo>
                  <a:pt x="246" y="33"/>
                </a:lnTo>
                <a:lnTo>
                  <a:pt x="247" y="34"/>
                </a:lnTo>
                <a:lnTo>
                  <a:pt x="248" y="34"/>
                </a:lnTo>
                <a:lnTo>
                  <a:pt x="249" y="34"/>
                </a:lnTo>
                <a:lnTo>
                  <a:pt x="249" y="34"/>
                </a:lnTo>
                <a:lnTo>
                  <a:pt x="250" y="34"/>
                </a:lnTo>
                <a:lnTo>
                  <a:pt x="251" y="34"/>
                </a:lnTo>
                <a:lnTo>
                  <a:pt x="252" y="34"/>
                </a:lnTo>
                <a:lnTo>
                  <a:pt x="253" y="34"/>
                </a:lnTo>
                <a:lnTo>
                  <a:pt x="254" y="34"/>
                </a:lnTo>
                <a:lnTo>
                  <a:pt x="255" y="33"/>
                </a:lnTo>
                <a:lnTo>
                  <a:pt x="257" y="33"/>
                </a:lnTo>
                <a:lnTo>
                  <a:pt x="259" y="31"/>
                </a:lnTo>
                <a:lnTo>
                  <a:pt x="263" y="29"/>
                </a:lnTo>
                <a:lnTo>
                  <a:pt x="271" y="21"/>
                </a:lnTo>
                <a:lnTo>
                  <a:pt x="279" y="11"/>
                </a:lnTo>
                <a:lnTo>
                  <a:pt x="282" y="8"/>
                </a:lnTo>
                <a:lnTo>
                  <a:pt x="286" y="5"/>
                </a:lnTo>
                <a:lnTo>
                  <a:pt x="288" y="3"/>
                </a:lnTo>
                <a:lnTo>
                  <a:pt x="290" y="2"/>
                </a:lnTo>
                <a:lnTo>
                  <a:pt x="291" y="2"/>
                </a:lnTo>
                <a:lnTo>
                  <a:pt x="292" y="1"/>
                </a:lnTo>
                <a:lnTo>
                  <a:pt x="293" y="1"/>
                </a:lnTo>
                <a:lnTo>
                  <a:pt x="294" y="1"/>
                </a:lnTo>
                <a:lnTo>
                  <a:pt x="295" y="1"/>
                </a:lnTo>
                <a:lnTo>
                  <a:pt x="296" y="0"/>
                </a:lnTo>
                <a:lnTo>
                  <a:pt x="296" y="0"/>
                </a:lnTo>
                <a:lnTo>
                  <a:pt x="297" y="0"/>
                </a:lnTo>
                <a:lnTo>
                  <a:pt x="298" y="0"/>
                </a:lnTo>
                <a:lnTo>
                  <a:pt x="299" y="1"/>
                </a:lnTo>
                <a:lnTo>
                  <a:pt x="300" y="1"/>
                </a:lnTo>
                <a:lnTo>
                  <a:pt x="301" y="1"/>
                </a:lnTo>
                <a:lnTo>
                  <a:pt x="302" y="1"/>
                </a:lnTo>
                <a:lnTo>
                  <a:pt x="304" y="2"/>
                </a:lnTo>
                <a:lnTo>
                  <a:pt x="306" y="3"/>
                </a:lnTo>
                <a:lnTo>
                  <a:pt x="310" y="6"/>
                </a:lnTo>
                <a:lnTo>
                  <a:pt x="318" y="15"/>
                </a:lnTo>
                <a:lnTo>
                  <a:pt x="327" y="25"/>
                </a:lnTo>
                <a:lnTo>
                  <a:pt x="330" y="28"/>
                </a:lnTo>
                <a:lnTo>
                  <a:pt x="335" y="31"/>
                </a:lnTo>
                <a:lnTo>
                  <a:pt x="337" y="33"/>
                </a:lnTo>
                <a:lnTo>
                  <a:pt x="339" y="33"/>
                </a:lnTo>
                <a:lnTo>
                  <a:pt x="340" y="34"/>
                </a:lnTo>
                <a:lnTo>
                  <a:pt x="341" y="34"/>
                </a:lnTo>
                <a:lnTo>
                  <a:pt x="341" y="34"/>
                </a:lnTo>
                <a:lnTo>
                  <a:pt x="342" y="34"/>
                </a:lnTo>
                <a:lnTo>
                  <a:pt x="343" y="34"/>
                </a:lnTo>
                <a:lnTo>
                  <a:pt x="344" y="34"/>
                </a:lnTo>
                <a:lnTo>
                  <a:pt x="345" y="34"/>
                </a:lnTo>
                <a:lnTo>
                  <a:pt x="346" y="34"/>
                </a:lnTo>
                <a:lnTo>
                  <a:pt x="347" y="34"/>
                </a:lnTo>
                <a:lnTo>
                  <a:pt x="349" y="33"/>
                </a:lnTo>
                <a:lnTo>
                  <a:pt x="350" y="32"/>
                </a:lnTo>
                <a:lnTo>
                  <a:pt x="352" y="31"/>
                </a:lnTo>
                <a:lnTo>
                  <a:pt x="355" y="30"/>
                </a:lnTo>
                <a:lnTo>
                  <a:pt x="358" y="26"/>
                </a:lnTo>
                <a:lnTo>
                  <a:pt x="366" y="18"/>
                </a:lnTo>
                <a:lnTo>
                  <a:pt x="375" y="8"/>
                </a:lnTo>
                <a:lnTo>
                  <a:pt x="379" y="5"/>
                </a:lnTo>
                <a:lnTo>
                  <a:pt x="382" y="3"/>
                </a:lnTo>
                <a:lnTo>
                  <a:pt x="383" y="2"/>
                </a:lnTo>
                <a:lnTo>
                  <a:pt x="384" y="2"/>
                </a:lnTo>
                <a:lnTo>
                  <a:pt x="385" y="1"/>
                </a:lnTo>
                <a:lnTo>
                  <a:pt x="386" y="1"/>
                </a:lnTo>
                <a:lnTo>
                  <a:pt x="387" y="1"/>
                </a:lnTo>
                <a:lnTo>
                  <a:pt x="388" y="1"/>
                </a:lnTo>
                <a:lnTo>
                  <a:pt x="389" y="0"/>
                </a:lnTo>
                <a:lnTo>
                  <a:pt x="390" y="0"/>
                </a:lnTo>
                <a:lnTo>
                  <a:pt x="390" y="0"/>
                </a:lnTo>
                <a:lnTo>
                  <a:pt x="391" y="0"/>
                </a:lnTo>
                <a:lnTo>
                  <a:pt x="391" y="0"/>
                </a:lnTo>
                <a:lnTo>
                  <a:pt x="392" y="1"/>
                </a:lnTo>
                <a:lnTo>
                  <a:pt x="392" y="1"/>
                </a:lnTo>
                <a:lnTo>
                  <a:pt x="393" y="1"/>
                </a:lnTo>
                <a:lnTo>
                  <a:pt x="394" y="1"/>
                </a:lnTo>
                <a:lnTo>
                  <a:pt x="396" y="2"/>
                </a:lnTo>
                <a:lnTo>
                  <a:pt x="398" y="3"/>
                </a:lnTo>
                <a:lnTo>
                  <a:pt x="401" y="5"/>
                </a:lnTo>
                <a:lnTo>
                  <a:pt x="408" y="12"/>
                </a:lnTo>
                <a:lnTo>
                  <a:pt x="416" y="21"/>
                </a:lnTo>
                <a:lnTo>
                  <a:pt x="421" y="26"/>
                </a:lnTo>
                <a:lnTo>
                  <a:pt x="425" y="30"/>
                </a:lnTo>
                <a:lnTo>
                  <a:pt x="427" y="31"/>
                </a:lnTo>
                <a:lnTo>
                  <a:pt x="430" y="33"/>
                </a:lnTo>
                <a:lnTo>
                  <a:pt x="432" y="33"/>
                </a:lnTo>
                <a:lnTo>
                  <a:pt x="433" y="34"/>
                </a:lnTo>
                <a:lnTo>
                  <a:pt x="434" y="34"/>
                </a:lnTo>
                <a:lnTo>
                  <a:pt x="435" y="34"/>
                </a:lnTo>
                <a:lnTo>
                  <a:pt x="436" y="34"/>
                </a:lnTo>
                <a:lnTo>
                  <a:pt x="436" y="34"/>
                </a:lnTo>
                <a:lnTo>
                  <a:pt x="437" y="34"/>
                </a:lnTo>
                <a:lnTo>
                  <a:pt x="438" y="34"/>
                </a:lnTo>
                <a:lnTo>
                  <a:pt x="439" y="34"/>
                </a:lnTo>
                <a:lnTo>
                  <a:pt x="440" y="34"/>
                </a:lnTo>
                <a:lnTo>
                  <a:pt x="441" y="33"/>
                </a:lnTo>
                <a:lnTo>
                  <a:pt x="443" y="33"/>
                </a:lnTo>
                <a:lnTo>
                  <a:pt x="444" y="32"/>
                </a:lnTo>
                <a:lnTo>
                  <a:pt x="446" y="31"/>
                </a:lnTo>
                <a:lnTo>
                  <a:pt x="450" y="27"/>
                </a:lnTo>
                <a:lnTo>
                  <a:pt x="459" y="18"/>
                </a:lnTo>
                <a:lnTo>
                  <a:pt x="467" y="9"/>
                </a:lnTo>
                <a:lnTo>
                  <a:pt x="471" y="5"/>
                </a:lnTo>
                <a:lnTo>
                  <a:pt x="473" y="4"/>
                </a:lnTo>
                <a:lnTo>
                  <a:pt x="475" y="3"/>
                </a:lnTo>
                <a:lnTo>
                  <a:pt x="477" y="2"/>
                </a:lnTo>
                <a:lnTo>
                  <a:pt x="479" y="1"/>
                </a:lnTo>
                <a:lnTo>
                  <a:pt x="479" y="1"/>
                </a:lnTo>
                <a:lnTo>
                  <a:pt x="480" y="1"/>
                </a:lnTo>
                <a:lnTo>
                  <a:pt x="481" y="0"/>
                </a:lnTo>
                <a:lnTo>
                  <a:pt x="482" y="0"/>
                </a:lnTo>
                <a:lnTo>
                  <a:pt x="483" y="0"/>
                </a:lnTo>
                <a:lnTo>
                  <a:pt x="484" y="0"/>
                </a:lnTo>
                <a:lnTo>
                  <a:pt x="484" y="1"/>
                </a:lnTo>
                <a:lnTo>
                  <a:pt x="485" y="1"/>
                </a:lnTo>
                <a:lnTo>
                  <a:pt x="486" y="1"/>
                </a:lnTo>
                <a:lnTo>
                  <a:pt x="488" y="2"/>
                </a:lnTo>
                <a:lnTo>
                  <a:pt x="490" y="3"/>
                </a:lnTo>
                <a:lnTo>
                  <a:pt x="494" y="6"/>
                </a:lnTo>
                <a:lnTo>
                  <a:pt x="499" y="9"/>
                </a:lnTo>
                <a:lnTo>
                  <a:pt x="506" y="18"/>
                </a:lnTo>
                <a:lnTo>
                  <a:pt x="514" y="27"/>
                </a:lnTo>
                <a:lnTo>
                  <a:pt x="519" y="30"/>
                </a:lnTo>
                <a:lnTo>
                  <a:pt x="521" y="32"/>
                </a:lnTo>
                <a:lnTo>
                  <a:pt x="523" y="33"/>
                </a:lnTo>
                <a:lnTo>
                  <a:pt x="524" y="33"/>
                </a:lnTo>
                <a:lnTo>
                  <a:pt x="525" y="34"/>
                </a:lnTo>
                <a:lnTo>
                  <a:pt x="526" y="34"/>
                </a:lnTo>
                <a:lnTo>
                  <a:pt x="527" y="34"/>
                </a:lnTo>
                <a:lnTo>
                  <a:pt x="527" y="34"/>
                </a:lnTo>
                <a:lnTo>
                  <a:pt x="528" y="34"/>
                </a:lnTo>
                <a:lnTo>
                  <a:pt x="529" y="34"/>
                </a:lnTo>
                <a:lnTo>
                  <a:pt x="530" y="34"/>
                </a:lnTo>
                <a:lnTo>
                  <a:pt x="531" y="34"/>
                </a:lnTo>
                <a:lnTo>
                  <a:pt x="532" y="34"/>
                </a:lnTo>
                <a:lnTo>
                  <a:pt x="533" y="34"/>
                </a:lnTo>
                <a:lnTo>
                  <a:pt x="534" y="33"/>
                </a:lnTo>
                <a:lnTo>
                  <a:pt x="535" y="33"/>
                </a:lnTo>
                <a:lnTo>
                  <a:pt x="540" y="30"/>
                </a:lnTo>
                <a:lnTo>
                  <a:pt x="543" y="27"/>
                </a:lnTo>
                <a:lnTo>
                  <a:pt x="547" y="23"/>
                </a:lnTo>
                <a:lnTo>
                  <a:pt x="555" y="15"/>
                </a:lnTo>
                <a:lnTo>
                  <a:pt x="562" y="7"/>
                </a:lnTo>
                <a:lnTo>
                  <a:pt x="564" y="5"/>
                </a:lnTo>
                <a:lnTo>
                  <a:pt x="566" y="3"/>
                </a:lnTo>
                <a:lnTo>
                  <a:pt x="568" y="2"/>
                </a:lnTo>
                <a:lnTo>
                  <a:pt x="570" y="1"/>
                </a:lnTo>
                <a:lnTo>
                  <a:pt x="571" y="1"/>
                </a:lnTo>
                <a:lnTo>
                  <a:pt x="572" y="1"/>
                </a:lnTo>
                <a:lnTo>
                  <a:pt x="572" y="1"/>
                </a:lnTo>
                <a:lnTo>
                  <a:pt x="573" y="1"/>
                </a:lnTo>
                <a:lnTo>
                  <a:pt x="574" y="0"/>
                </a:lnTo>
                <a:lnTo>
                  <a:pt x="575" y="0"/>
                </a:lnTo>
                <a:lnTo>
                  <a:pt x="576" y="0"/>
                </a:lnTo>
                <a:lnTo>
                  <a:pt x="576" y="0"/>
                </a:lnTo>
                <a:lnTo>
                  <a:pt x="577" y="0"/>
                </a:lnTo>
                <a:lnTo>
                  <a:pt x="578" y="1"/>
                </a:lnTo>
                <a:lnTo>
                  <a:pt x="578" y="1"/>
                </a:lnTo>
                <a:lnTo>
                  <a:pt x="579" y="1"/>
                </a:lnTo>
                <a:lnTo>
                  <a:pt x="581" y="2"/>
                </a:lnTo>
                <a:lnTo>
                  <a:pt x="582" y="2"/>
                </a:lnTo>
                <a:lnTo>
                  <a:pt x="583" y="3"/>
                </a:lnTo>
                <a:lnTo>
                  <a:pt x="587" y="5"/>
                </a:lnTo>
                <a:lnTo>
                  <a:pt x="595" y="14"/>
                </a:lnTo>
                <a:lnTo>
                  <a:pt x="604" y="23"/>
                </a:lnTo>
                <a:lnTo>
                  <a:pt x="608" y="28"/>
                </a:lnTo>
                <a:lnTo>
                  <a:pt x="612" y="31"/>
                </a:lnTo>
                <a:lnTo>
                  <a:pt x="614" y="32"/>
                </a:lnTo>
                <a:lnTo>
                  <a:pt x="616" y="33"/>
                </a:lnTo>
                <a:lnTo>
                  <a:pt x="617" y="33"/>
                </a:lnTo>
                <a:lnTo>
                  <a:pt x="618" y="34"/>
                </a:lnTo>
                <a:lnTo>
                  <a:pt x="619" y="34"/>
                </a:lnTo>
                <a:lnTo>
                  <a:pt x="620" y="34"/>
                </a:lnTo>
                <a:lnTo>
                  <a:pt x="621" y="34"/>
                </a:lnTo>
                <a:lnTo>
                  <a:pt x="622" y="34"/>
                </a:lnTo>
                <a:lnTo>
                  <a:pt x="623" y="34"/>
                </a:lnTo>
                <a:lnTo>
                  <a:pt x="623" y="34"/>
                </a:lnTo>
                <a:lnTo>
                  <a:pt x="624" y="34"/>
                </a:lnTo>
                <a:lnTo>
                  <a:pt x="625" y="34"/>
                </a:lnTo>
                <a:lnTo>
                  <a:pt x="626" y="34"/>
                </a:lnTo>
                <a:lnTo>
                  <a:pt x="627" y="33"/>
                </a:lnTo>
                <a:lnTo>
                  <a:pt x="629" y="32"/>
                </a:lnTo>
                <a:lnTo>
                  <a:pt x="631" y="31"/>
                </a:lnTo>
                <a:lnTo>
                  <a:pt x="635" y="28"/>
                </a:lnTo>
                <a:lnTo>
                  <a:pt x="642" y="20"/>
                </a:lnTo>
                <a:lnTo>
                  <a:pt x="651" y="11"/>
                </a:lnTo>
                <a:lnTo>
                  <a:pt x="655" y="7"/>
                </a:lnTo>
                <a:lnTo>
                  <a:pt x="657" y="5"/>
                </a:lnTo>
                <a:lnTo>
                  <a:pt x="659" y="3"/>
                </a:lnTo>
                <a:lnTo>
                  <a:pt x="661" y="2"/>
                </a:lnTo>
                <a:lnTo>
                  <a:pt x="663" y="1"/>
                </a:lnTo>
                <a:lnTo>
                  <a:pt x="664" y="1"/>
                </a:lnTo>
                <a:lnTo>
                  <a:pt x="665" y="1"/>
                </a:lnTo>
                <a:lnTo>
                  <a:pt x="666" y="1"/>
                </a:lnTo>
                <a:lnTo>
                  <a:pt x="667" y="0"/>
                </a:lnTo>
                <a:lnTo>
                  <a:pt x="668" y="0"/>
                </a:lnTo>
                <a:lnTo>
                  <a:pt x="669" y="0"/>
                </a:lnTo>
                <a:lnTo>
                  <a:pt x="670" y="1"/>
                </a:lnTo>
                <a:lnTo>
                  <a:pt x="670" y="1"/>
                </a:lnTo>
                <a:lnTo>
                  <a:pt x="671" y="1"/>
                </a:lnTo>
                <a:lnTo>
                  <a:pt x="672" y="1"/>
                </a:lnTo>
                <a:lnTo>
                  <a:pt x="673" y="1"/>
                </a:lnTo>
                <a:lnTo>
                  <a:pt x="675" y="2"/>
                </a:lnTo>
                <a:lnTo>
                  <a:pt x="677" y="3"/>
                </a:lnTo>
                <a:lnTo>
                  <a:pt x="679" y="4"/>
                </a:lnTo>
                <a:lnTo>
                  <a:pt x="682" y="7"/>
                </a:lnTo>
                <a:lnTo>
                  <a:pt x="690" y="16"/>
                </a:lnTo>
                <a:lnTo>
                  <a:pt x="698" y="25"/>
                </a:lnTo>
                <a:lnTo>
                  <a:pt x="702" y="28"/>
                </a:lnTo>
                <a:lnTo>
                  <a:pt x="705" y="31"/>
                </a:lnTo>
                <a:lnTo>
                  <a:pt x="707" y="32"/>
                </a:lnTo>
                <a:lnTo>
                  <a:pt x="708" y="33"/>
                </a:lnTo>
                <a:lnTo>
                  <a:pt x="709" y="33"/>
                </a:lnTo>
                <a:lnTo>
                  <a:pt x="710" y="34"/>
                </a:lnTo>
                <a:lnTo>
                  <a:pt x="711" y="34"/>
                </a:lnTo>
                <a:lnTo>
                  <a:pt x="712" y="34"/>
                </a:lnTo>
                <a:lnTo>
                  <a:pt x="713" y="34"/>
                </a:lnTo>
                <a:lnTo>
                  <a:pt x="714" y="34"/>
                </a:lnTo>
                <a:lnTo>
                  <a:pt x="715" y="34"/>
                </a:lnTo>
                <a:lnTo>
                  <a:pt x="716" y="34"/>
                </a:lnTo>
                <a:lnTo>
                  <a:pt x="717" y="34"/>
                </a:lnTo>
                <a:lnTo>
                  <a:pt x="718" y="34"/>
                </a:lnTo>
                <a:lnTo>
                  <a:pt x="719" y="34"/>
                </a:lnTo>
                <a:lnTo>
                  <a:pt x="721" y="33"/>
                </a:lnTo>
                <a:lnTo>
                  <a:pt x="723" y="32"/>
                </a:lnTo>
                <a:lnTo>
                  <a:pt x="725" y="30"/>
                </a:lnTo>
                <a:lnTo>
                  <a:pt x="729" y="27"/>
                </a:lnTo>
                <a:lnTo>
                  <a:pt x="738" y="17"/>
                </a:lnTo>
                <a:lnTo>
                  <a:pt x="742" y="13"/>
                </a:lnTo>
                <a:lnTo>
                  <a:pt x="746" y="8"/>
                </a:lnTo>
                <a:lnTo>
                  <a:pt x="750" y="5"/>
                </a:lnTo>
                <a:lnTo>
                  <a:pt x="752" y="3"/>
                </a:lnTo>
                <a:lnTo>
                  <a:pt x="754" y="2"/>
                </a:lnTo>
                <a:lnTo>
                  <a:pt x="755" y="2"/>
                </a:lnTo>
                <a:lnTo>
                  <a:pt x="756" y="1"/>
                </a:lnTo>
                <a:lnTo>
                  <a:pt x="757" y="1"/>
                </a:lnTo>
                <a:lnTo>
                  <a:pt x="758" y="1"/>
                </a:lnTo>
                <a:lnTo>
                  <a:pt x="759" y="1"/>
                </a:lnTo>
                <a:lnTo>
                  <a:pt x="760" y="0"/>
                </a:lnTo>
                <a:lnTo>
                  <a:pt x="761" y="0"/>
                </a:lnTo>
                <a:lnTo>
                  <a:pt x="762" y="0"/>
                </a:lnTo>
                <a:lnTo>
                  <a:pt x="763" y="1"/>
                </a:lnTo>
                <a:lnTo>
                  <a:pt x="764" y="1"/>
                </a:lnTo>
                <a:lnTo>
                  <a:pt x="764" y="1"/>
                </a:lnTo>
                <a:lnTo>
                  <a:pt x="765" y="1"/>
                </a:lnTo>
                <a:lnTo>
                  <a:pt x="766" y="2"/>
                </a:lnTo>
                <a:lnTo>
                  <a:pt x="768" y="2"/>
                </a:lnTo>
                <a:lnTo>
                  <a:pt x="770" y="4"/>
                </a:lnTo>
                <a:lnTo>
                  <a:pt x="775" y="7"/>
                </a:lnTo>
                <a:lnTo>
                  <a:pt x="779" y="12"/>
                </a:lnTo>
                <a:lnTo>
                  <a:pt x="780" y="12"/>
                </a:lnTo>
              </a:path>
            </a:pathLst>
          </a:custGeom>
          <a:noFill/>
          <a:ln w="38100">
            <a:solidFill>
              <a:srgbClr val="00CC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65934" name="Freeform 14"/>
          <p:cNvSpPr>
            <a:spLocks/>
          </p:cNvSpPr>
          <p:nvPr/>
        </p:nvSpPr>
        <p:spPr bwMode="auto">
          <a:xfrm>
            <a:off x="4932040" y="3497263"/>
            <a:ext cx="3875942" cy="438150"/>
          </a:xfrm>
          <a:custGeom>
            <a:avLst/>
            <a:gdLst>
              <a:gd name="T0" fmla="*/ 23 w 780"/>
              <a:gd name="T1" fmla="*/ 3 h 34"/>
              <a:gd name="T2" fmla="*/ 30 w 780"/>
              <a:gd name="T3" fmla="*/ 0 h 34"/>
              <a:gd name="T4" fmla="*/ 35 w 780"/>
              <a:gd name="T5" fmla="*/ 1 h 34"/>
              <a:gd name="T6" fmla="*/ 57 w 780"/>
              <a:gd name="T7" fmla="*/ 22 h 34"/>
              <a:gd name="T8" fmla="*/ 71 w 780"/>
              <a:gd name="T9" fmla="*/ 33 h 34"/>
              <a:gd name="T10" fmla="*/ 77 w 780"/>
              <a:gd name="T11" fmla="*/ 34 h 34"/>
              <a:gd name="T12" fmla="*/ 86 w 780"/>
              <a:gd name="T13" fmla="*/ 30 h 34"/>
              <a:gd name="T14" fmla="*/ 113 w 780"/>
              <a:gd name="T15" fmla="*/ 3 h 34"/>
              <a:gd name="T16" fmla="*/ 120 w 780"/>
              <a:gd name="T17" fmla="*/ 0 h 34"/>
              <a:gd name="T18" fmla="*/ 125 w 780"/>
              <a:gd name="T19" fmla="*/ 1 h 34"/>
              <a:gd name="T20" fmla="*/ 151 w 780"/>
              <a:gd name="T21" fmla="*/ 26 h 34"/>
              <a:gd name="T22" fmla="*/ 163 w 780"/>
              <a:gd name="T23" fmla="*/ 34 h 34"/>
              <a:gd name="T24" fmla="*/ 168 w 780"/>
              <a:gd name="T25" fmla="*/ 34 h 34"/>
              <a:gd name="T26" fmla="*/ 179 w 780"/>
              <a:gd name="T27" fmla="*/ 27 h 34"/>
              <a:gd name="T28" fmla="*/ 204 w 780"/>
              <a:gd name="T29" fmla="*/ 2 h 34"/>
              <a:gd name="T30" fmla="*/ 209 w 780"/>
              <a:gd name="T31" fmla="*/ 0 h 34"/>
              <a:gd name="T32" fmla="*/ 213 w 780"/>
              <a:gd name="T33" fmla="*/ 1 h 34"/>
              <a:gd name="T34" fmla="*/ 228 w 780"/>
              <a:gd name="T35" fmla="*/ 12 h 34"/>
              <a:gd name="T36" fmla="*/ 251 w 780"/>
              <a:gd name="T37" fmla="*/ 34 h 34"/>
              <a:gd name="T38" fmla="*/ 257 w 780"/>
              <a:gd name="T39" fmla="*/ 34 h 34"/>
              <a:gd name="T40" fmla="*/ 264 w 780"/>
              <a:gd name="T41" fmla="*/ 31 h 34"/>
              <a:gd name="T42" fmla="*/ 294 w 780"/>
              <a:gd name="T43" fmla="*/ 2 h 34"/>
              <a:gd name="T44" fmla="*/ 299 w 780"/>
              <a:gd name="T45" fmla="*/ 0 h 34"/>
              <a:gd name="T46" fmla="*/ 305 w 780"/>
              <a:gd name="T47" fmla="*/ 1 h 34"/>
              <a:gd name="T48" fmla="*/ 328 w 780"/>
              <a:gd name="T49" fmla="*/ 23 h 34"/>
              <a:gd name="T50" fmla="*/ 341 w 780"/>
              <a:gd name="T51" fmla="*/ 34 h 34"/>
              <a:gd name="T52" fmla="*/ 346 w 780"/>
              <a:gd name="T53" fmla="*/ 34 h 34"/>
              <a:gd name="T54" fmla="*/ 353 w 780"/>
              <a:gd name="T55" fmla="*/ 32 h 34"/>
              <a:gd name="T56" fmla="*/ 382 w 780"/>
              <a:gd name="T57" fmla="*/ 3 h 34"/>
              <a:gd name="T58" fmla="*/ 388 w 780"/>
              <a:gd name="T59" fmla="*/ 1 h 34"/>
              <a:gd name="T60" fmla="*/ 394 w 780"/>
              <a:gd name="T61" fmla="*/ 1 h 34"/>
              <a:gd name="T62" fmla="*/ 417 w 780"/>
              <a:gd name="T63" fmla="*/ 23 h 34"/>
              <a:gd name="T64" fmla="*/ 430 w 780"/>
              <a:gd name="T65" fmla="*/ 33 h 34"/>
              <a:gd name="T66" fmla="*/ 436 w 780"/>
              <a:gd name="T67" fmla="*/ 34 h 34"/>
              <a:gd name="T68" fmla="*/ 444 w 780"/>
              <a:gd name="T69" fmla="*/ 31 h 34"/>
              <a:gd name="T70" fmla="*/ 472 w 780"/>
              <a:gd name="T71" fmla="*/ 3 h 34"/>
              <a:gd name="T72" fmla="*/ 478 w 780"/>
              <a:gd name="T73" fmla="*/ 0 h 34"/>
              <a:gd name="T74" fmla="*/ 484 w 780"/>
              <a:gd name="T75" fmla="*/ 1 h 34"/>
              <a:gd name="T76" fmla="*/ 512 w 780"/>
              <a:gd name="T77" fmla="*/ 28 h 34"/>
              <a:gd name="T78" fmla="*/ 522 w 780"/>
              <a:gd name="T79" fmla="*/ 34 h 34"/>
              <a:gd name="T80" fmla="*/ 525 w 780"/>
              <a:gd name="T81" fmla="*/ 34 h 34"/>
              <a:gd name="T82" fmla="*/ 531 w 780"/>
              <a:gd name="T83" fmla="*/ 32 h 34"/>
              <a:gd name="T84" fmla="*/ 562 w 780"/>
              <a:gd name="T85" fmla="*/ 2 h 34"/>
              <a:gd name="T86" fmla="*/ 568 w 780"/>
              <a:gd name="T87" fmla="*/ 0 h 34"/>
              <a:gd name="T88" fmla="*/ 573 w 780"/>
              <a:gd name="T89" fmla="*/ 1 h 34"/>
              <a:gd name="T90" fmla="*/ 592 w 780"/>
              <a:gd name="T91" fmla="*/ 18 h 34"/>
              <a:gd name="T92" fmla="*/ 609 w 780"/>
              <a:gd name="T93" fmla="*/ 33 h 34"/>
              <a:gd name="T94" fmla="*/ 616 w 780"/>
              <a:gd name="T95" fmla="*/ 34 h 34"/>
              <a:gd name="T96" fmla="*/ 625 w 780"/>
              <a:gd name="T97" fmla="*/ 30 h 34"/>
              <a:gd name="T98" fmla="*/ 652 w 780"/>
              <a:gd name="T99" fmla="*/ 2 h 34"/>
              <a:gd name="T100" fmla="*/ 659 w 780"/>
              <a:gd name="T101" fmla="*/ 0 h 34"/>
              <a:gd name="T102" fmla="*/ 666 w 780"/>
              <a:gd name="T103" fmla="*/ 2 h 34"/>
              <a:gd name="T104" fmla="*/ 693 w 780"/>
              <a:gd name="T105" fmla="*/ 30 h 34"/>
              <a:gd name="T106" fmla="*/ 702 w 780"/>
              <a:gd name="T107" fmla="*/ 34 h 34"/>
              <a:gd name="T108" fmla="*/ 707 w 780"/>
              <a:gd name="T109" fmla="*/ 34 h 34"/>
              <a:gd name="T110" fmla="*/ 721 w 780"/>
              <a:gd name="T111" fmla="*/ 24 h 34"/>
              <a:gd name="T112" fmla="*/ 743 w 780"/>
              <a:gd name="T113" fmla="*/ 2 h 34"/>
              <a:gd name="T114" fmla="*/ 749 w 780"/>
              <a:gd name="T115" fmla="*/ 0 h 34"/>
              <a:gd name="T116" fmla="*/ 755 w 780"/>
              <a:gd name="T117" fmla="*/ 2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0" h="34">
                <a:moveTo>
                  <a:pt x="0" y="27"/>
                </a:moveTo>
                <a:lnTo>
                  <a:pt x="7" y="19"/>
                </a:lnTo>
                <a:lnTo>
                  <a:pt x="15" y="10"/>
                </a:lnTo>
                <a:lnTo>
                  <a:pt x="19" y="6"/>
                </a:lnTo>
                <a:lnTo>
                  <a:pt x="21" y="4"/>
                </a:lnTo>
                <a:lnTo>
                  <a:pt x="23" y="3"/>
                </a:lnTo>
                <a:lnTo>
                  <a:pt x="25" y="2"/>
                </a:lnTo>
                <a:lnTo>
                  <a:pt x="27" y="1"/>
                </a:lnTo>
                <a:lnTo>
                  <a:pt x="28" y="1"/>
                </a:lnTo>
                <a:lnTo>
                  <a:pt x="28" y="1"/>
                </a:lnTo>
                <a:lnTo>
                  <a:pt x="29" y="0"/>
                </a:lnTo>
                <a:lnTo>
                  <a:pt x="30" y="0"/>
                </a:lnTo>
                <a:lnTo>
                  <a:pt x="31" y="0"/>
                </a:lnTo>
                <a:lnTo>
                  <a:pt x="32" y="0"/>
                </a:lnTo>
                <a:lnTo>
                  <a:pt x="32" y="0"/>
                </a:lnTo>
                <a:lnTo>
                  <a:pt x="33" y="1"/>
                </a:lnTo>
                <a:lnTo>
                  <a:pt x="34" y="1"/>
                </a:lnTo>
                <a:lnTo>
                  <a:pt x="35" y="1"/>
                </a:lnTo>
                <a:lnTo>
                  <a:pt x="36" y="1"/>
                </a:lnTo>
                <a:lnTo>
                  <a:pt x="38" y="2"/>
                </a:lnTo>
                <a:lnTo>
                  <a:pt x="40" y="4"/>
                </a:lnTo>
                <a:lnTo>
                  <a:pt x="44" y="7"/>
                </a:lnTo>
                <a:lnTo>
                  <a:pt x="48" y="11"/>
                </a:lnTo>
                <a:lnTo>
                  <a:pt x="57" y="22"/>
                </a:lnTo>
                <a:lnTo>
                  <a:pt x="62" y="27"/>
                </a:lnTo>
                <a:lnTo>
                  <a:pt x="66" y="30"/>
                </a:lnTo>
                <a:lnTo>
                  <a:pt x="68" y="31"/>
                </a:lnTo>
                <a:lnTo>
                  <a:pt x="70" y="33"/>
                </a:lnTo>
                <a:lnTo>
                  <a:pt x="71" y="33"/>
                </a:lnTo>
                <a:lnTo>
                  <a:pt x="71" y="33"/>
                </a:lnTo>
                <a:lnTo>
                  <a:pt x="72" y="34"/>
                </a:lnTo>
                <a:lnTo>
                  <a:pt x="73" y="34"/>
                </a:lnTo>
                <a:lnTo>
                  <a:pt x="74" y="34"/>
                </a:lnTo>
                <a:lnTo>
                  <a:pt x="75" y="34"/>
                </a:lnTo>
                <a:lnTo>
                  <a:pt x="76" y="34"/>
                </a:lnTo>
                <a:lnTo>
                  <a:pt x="77" y="34"/>
                </a:lnTo>
                <a:lnTo>
                  <a:pt x="78" y="34"/>
                </a:lnTo>
                <a:lnTo>
                  <a:pt x="79" y="34"/>
                </a:lnTo>
                <a:lnTo>
                  <a:pt x="80" y="33"/>
                </a:lnTo>
                <a:lnTo>
                  <a:pt x="81" y="33"/>
                </a:lnTo>
                <a:lnTo>
                  <a:pt x="83" y="32"/>
                </a:lnTo>
                <a:lnTo>
                  <a:pt x="86" y="30"/>
                </a:lnTo>
                <a:lnTo>
                  <a:pt x="90" y="26"/>
                </a:lnTo>
                <a:lnTo>
                  <a:pt x="98" y="17"/>
                </a:lnTo>
                <a:lnTo>
                  <a:pt x="102" y="13"/>
                </a:lnTo>
                <a:lnTo>
                  <a:pt x="107" y="8"/>
                </a:lnTo>
                <a:lnTo>
                  <a:pt x="111" y="4"/>
                </a:lnTo>
                <a:lnTo>
                  <a:pt x="113" y="3"/>
                </a:lnTo>
                <a:lnTo>
                  <a:pt x="114" y="2"/>
                </a:lnTo>
                <a:lnTo>
                  <a:pt x="116" y="1"/>
                </a:lnTo>
                <a:lnTo>
                  <a:pt x="118" y="1"/>
                </a:lnTo>
                <a:lnTo>
                  <a:pt x="118" y="1"/>
                </a:lnTo>
                <a:lnTo>
                  <a:pt x="119" y="1"/>
                </a:lnTo>
                <a:lnTo>
                  <a:pt x="120" y="0"/>
                </a:lnTo>
                <a:lnTo>
                  <a:pt x="121" y="0"/>
                </a:lnTo>
                <a:lnTo>
                  <a:pt x="122" y="0"/>
                </a:lnTo>
                <a:lnTo>
                  <a:pt x="123" y="1"/>
                </a:lnTo>
                <a:lnTo>
                  <a:pt x="123" y="1"/>
                </a:lnTo>
                <a:lnTo>
                  <a:pt x="124" y="1"/>
                </a:lnTo>
                <a:lnTo>
                  <a:pt x="125" y="1"/>
                </a:lnTo>
                <a:lnTo>
                  <a:pt x="126" y="2"/>
                </a:lnTo>
                <a:lnTo>
                  <a:pt x="127" y="2"/>
                </a:lnTo>
                <a:lnTo>
                  <a:pt x="129" y="3"/>
                </a:lnTo>
                <a:lnTo>
                  <a:pt x="132" y="5"/>
                </a:lnTo>
                <a:lnTo>
                  <a:pt x="147" y="21"/>
                </a:lnTo>
                <a:lnTo>
                  <a:pt x="151" y="26"/>
                </a:lnTo>
                <a:lnTo>
                  <a:pt x="155" y="30"/>
                </a:lnTo>
                <a:lnTo>
                  <a:pt x="157" y="31"/>
                </a:lnTo>
                <a:lnTo>
                  <a:pt x="159" y="33"/>
                </a:lnTo>
                <a:lnTo>
                  <a:pt x="161" y="33"/>
                </a:lnTo>
                <a:lnTo>
                  <a:pt x="162" y="34"/>
                </a:lnTo>
                <a:lnTo>
                  <a:pt x="163" y="34"/>
                </a:lnTo>
                <a:lnTo>
                  <a:pt x="164" y="34"/>
                </a:lnTo>
                <a:lnTo>
                  <a:pt x="165" y="34"/>
                </a:lnTo>
                <a:lnTo>
                  <a:pt x="165" y="34"/>
                </a:lnTo>
                <a:lnTo>
                  <a:pt x="166" y="34"/>
                </a:lnTo>
                <a:lnTo>
                  <a:pt x="167" y="34"/>
                </a:lnTo>
                <a:lnTo>
                  <a:pt x="168" y="34"/>
                </a:lnTo>
                <a:lnTo>
                  <a:pt x="169" y="34"/>
                </a:lnTo>
                <a:lnTo>
                  <a:pt x="170" y="33"/>
                </a:lnTo>
                <a:lnTo>
                  <a:pt x="171" y="33"/>
                </a:lnTo>
                <a:lnTo>
                  <a:pt x="173" y="32"/>
                </a:lnTo>
                <a:lnTo>
                  <a:pt x="175" y="30"/>
                </a:lnTo>
                <a:lnTo>
                  <a:pt x="179" y="27"/>
                </a:lnTo>
                <a:lnTo>
                  <a:pt x="188" y="18"/>
                </a:lnTo>
                <a:lnTo>
                  <a:pt x="192" y="12"/>
                </a:lnTo>
                <a:lnTo>
                  <a:pt x="197" y="8"/>
                </a:lnTo>
                <a:lnTo>
                  <a:pt x="201" y="4"/>
                </a:lnTo>
                <a:lnTo>
                  <a:pt x="202" y="3"/>
                </a:lnTo>
                <a:lnTo>
                  <a:pt x="204" y="2"/>
                </a:lnTo>
                <a:lnTo>
                  <a:pt x="205" y="1"/>
                </a:lnTo>
                <a:lnTo>
                  <a:pt x="206" y="1"/>
                </a:lnTo>
                <a:lnTo>
                  <a:pt x="207" y="1"/>
                </a:lnTo>
                <a:lnTo>
                  <a:pt x="207" y="1"/>
                </a:lnTo>
                <a:lnTo>
                  <a:pt x="208" y="1"/>
                </a:lnTo>
                <a:lnTo>
                  <a:pt x="209" y="0"/>
                </a:lnTo>
                <a:lnTo>
                  <a:pt x="210" y="0"/>
                </a:lnTo>
                <a:lnTo>
                  <a:pt x="210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3" y="1"/>
                </a:lnTo>
                <a:lnTo>
                  <a:pt x="214" y="1"/>
                </a:lnTo>
                <a:lnTo>
                  <a:pt x="215" y="1"/>
                </a:lnTo>
                <a:lnTo>
                  <a:pt x="217" y="2"/>
                </a:lnTo>
                <a:lnTo>
                  <a:pt x="218" y="3"/>
                </a:lnTo>
                <a:lnTo>
                  <a:pt x="220" y="4"/>
                </a:lnTo>
                <a:lnTo>
                  <a:pt x="228" y="12"/>
                </a:lnTo>
                <a:lnTo>
                  <a:pt x="237" y="22"/>
                </a:lnTo>
                <a:lnTo>
                  <a:pt x="241" y="26"/>
                </a:lnTo>
                <a:lnTo>
                  <a:pt x="245" y="30"/>
                </a:lnTo>
                <a:lnTo>
                  <a:pt x="248" y="32"/>
                </a:lnTo>
                <a:lnTo>
                  <a:pt x="250" y="33"/>
                </a:lnTo>
                <a:lnTo>
                  <a:pt x="251" y="34"/>
                </a:lnTo>
                <a:lnTo>
                  <a:pt x="252" y="34"/>
                </a:lnTo>
                <a:lnTo>
                  <a:pt x="253" y="34"/>
                </a:lnTo>
                <a:lnTo>
                  <a:pt x="254" y="34"/>
                </a:lnTo>
                <a:lnTo>
                  <a:pt x="255" y="34"/>
                </a:lnTo>
                <a:lnTo>
                  <a:pt x="256" y="34"/>
                </a:lnTo>
                <a:lnTo>
                  <a:pt x="257" y="34"/>
                </a:lnTo>
                <a:lnTo>
                  <a:pt x="257" y="34"/>
                </a:lnTo>
                <a:lnTo>
                  <a:pt x="258" y="34"/>
                </a:lnTo>
                <a:lnTo>
                  <a:pt x="259" y="34"/>
                </a:lnTo>
                <a:lnTo>
                  <a:pt x="260" y="33"/>
                </a:lnTo>
                <a:lnTo>
                  <a:pt x="262" y="32"/>
                </a:lnTo>
                <a:lnTo>
                  <a:pt x="264" y="31"/>
                </a:lnTo>
                <a:lnTo>
                  <a:pt x="268" y="28"/>
                </a:lnTo>
                <a:lnTo>
                  <a:pt x="277" y="19"/>
                </a:lnTo>
                <a:lnTo>
                  <a:pt x="284" y="10"/>
                </a:lnTo>
                <a:lnTo>
                  <a:pt x="288" y="6"/>
                </a:lnTo>
                <a:lnTo>
                  <a:pt x="292" y="3"/>
                </a:lnTo>
                <a:lnTo>
                  <a:pt x="294" y="2"/>
                </a:lnTo>
                <a:lnTo>
                  <a:pt x="295" y="1"/>
                </a:lnTo>
                <a:lnTo>
                  <a:pt x="296" y="1"/>
                </a:lnTo>
                <a:lnTo>
                  <a:pt x="297" y="1"/>
                </a:lnTo>
                <a:lnTo>
                  <a:pt x="297" y="1"/>
                </a:lnTo>
                <a:lnTo>
                  <a:pt x="298" y="1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1"/>
                </a:lnTo>
                <a:lnTo>
                  <a:pt x="303" y="1"/>
                </a:lnTo>
                <a:lnTo>
                  <a:pt x="304" y="1"/>
                </a:lnTo>
                <a:lnTo>
                  <a:pt x="305" y="1"/>
                </a:lnTo>
                <a:lnTo>
                  <a:pt x="307" y="2"/>
                </a:lnTo>
                <a:lnTo>
                  <a:pt x="309" y="3"/>
                </a:lnTo>
                <a:lnTo>
                  <a:pt x="312" y="6"/>
                </a:lnTo>
                <a:lnTo>
                  <a:pt x="316" y="10"/>
                </a:lnTo>
                <a:lnTo>
                  <a:pt x="324" y="19"/>
                </a:lnTo>
                <a:lnTo>
                  <a:pt x="328" y="23"/>
                </a:lnTo>
                <a:lnTo>
                  <a:pt x="332" y="28"/>
                </a:lnTo>
                <a:lnTo>
                  <a:pt x="334" y="29"/>
                </a:lnTo>
                <a:lnTo>
                  <a:pt x="336" y="31"/>
                </a:lnTo>
                <a:lnTo>
                  <a:pt x="338" y="32"/>
                </a:lnTo>
                <a:lnTo>
                  <a:pt x="340" y="33"/>
                </a:lnTo>
                <a:lnTo>
                  <a:pt x="341" y="34"/>
                </a:lnTo>
                <a:lnTo>
                  <a:pt x="342" y="34"/>
                </a:lnTo>
                <a:lnTo>
                  <a:pt x="343" y="34"/>
                </a:lnTo>
                <a:lnTo>
                  <a:pt x="344" y="34"/>
                </a:lnTo>
                <a:lnTo>
                  <a:pt x="345" y="34"/>
                </a:lnTo>
                <a:lnTo>
                  <a:pt x="345" y="34"/>
                </a:lnTo>
                <a:lnTo>
                  <a:pt x="346" y="34"/>
                </a:lnTo>
                <a:lnTo>
                  <a:pt x="347" y="34"/>
                </a:lnTo>
                <a:lnTo>
                  <a:pt x="348" y="34"/>
                </a:lnTo>
                <a:lnTo>
                  <a:pt x="349" y="34"/>
                </a:lnTo>
                <a:lnTo>
                  <a:pt x="350" y="33"/>
                </a:lnTo>
                <a:lnTo>
                  <a:pt x="351" y="33"/>
                </a:lnTo>
                <a:lnTo>
                  <a:pt x="353" y="32"/>
                </a:lnTo>
                <a:lnTo>
                  <a:pt x="357" y="29"/>
                </a:lnTo>
                <a:lnTo>
                  <a:pt x="365" y="20"/>
                </a:lnTo>
                <a:lnTo>
                  <a:pt x="373" y="11"/>
                </a:lnTo>
                <a:lnTo>
                  <a:pt x="377" y="7"/>
                </a:lnTo>
                <a:lnTo>
                  <a:pt x="380" y="4"/>
                </a:lnTo>
                <a:lnTo>
                  <a:pt x="382" y="3"/>
                </a:lnTo>
                <a:lnTo>
                  <a:pt x="383" y="2"/>
                </a:lnTo>
                <a:lnTo>
                  <a:pt x="384" y="2"/>
                </a:lnTo>
                <a:lnTo>
                  <a:pt x="385" y="1"/>
                </a:lnTo>
                <a:lnTo>
                  <a:pt x="386" y="1"/>
                </a:lnTo>
                <a:lnTo>
                  <a:pt x="387" y="1"/>
                </a:lnTo>
                <a:lnTo>
                  <a:pt x="388" y="1"/>
                </a:lnTo>
                <a:lnTo>
                  <a:pt x="389" y="0"/>
                </a:lnTo>
                <a:lnTo>
                  <a:pt x="390" y="0"/>
                </a:lnTo>
                <a:lnTo>
                  <a:pt x="391" y="0"/>
                </a:lnTo>
                <a:lnTo>
                  <a:pt x="392" y="1"/>
                </a:lnTo>
                <a:lnTo>
                  <a:pt x="393" y="1"/>
                </a:lnTo>
                <a:lnTo>
                  <a:pt x="394" y="1"/>
                </a:lnTo>
                <a:lnTo>
                  <a:pt x="396" y="2"/>
                </a:lnTo>
                <a:lnTo>
                  <a:pt x="398" y="3"/>
                </a:lnTo>
                <a:lnTo>
                  <a:pt x="400" y="4"/>
                </a:lnTo>
                <a:lnTo>
                  <a:pt x="404" y="8"/>
                </a:lnTo>
                <a:lnTo>
                  <a:pt x="413" y="18"/>
                </a:lnTo>
                <a:lnTo>
                  <a:pt x="417" y="23"/>
                </a:lnTo>
                <a:lnTo>
                  <a:pt x="421" y="27"/>
                </a:lnTo>
                <a:lnTo>
                  <a:pt x="423" y="29"/>
                </a:lnTo>
                <a:lnTo>
                  <a:pt x="425" y="31"/>
                </a:lnTo>
                <a:lnTo>
                  <a:pt x="427" y="32"/>
                </a:lnTo>
                <a:lnTo>
                  <a:pt x="429" y="33"/>
                </a:lnTo>
                <a:lnTo>
                  <a:pt x="430" y="33"/>
                </a:lnTo>
                <a:lnTo>
                  <a:pt x="431" y="34"/>
                </a:lnTo>
                <a:lnTo>
                  <a:pt x="432" y="34"/>
                </a:lnTo>
                <a:lnTo>
                  <a:pt x="433" y="34"/>
                </a:lnTo>
                <a:lnTo>
                  <a:pt x="434" y="34"/>
                </a:lnTo>
                <a:lnTo>
                  <a:pt x="435" y="34"/>
                </a:lnTo>
                <a:lnTo>
                  <a:pt x="436" y="34"/>
                </a:lnTo>
                <a:lnTo>
                  <a:pt x="437" y="34"/>
                </a:lnTo>
                <a:lnTo>
                  <a:pt x="438" y="34"/>
                </a:lnTo>
                <a:lnTo>
                  <a:pt x="438" y="34"/>
                </a:lnTo>
                <a:lnTo>
                  <a:pt x="439" y="33"/>
                </a:lnTo>
                <a:lnTo>
                  <a:pt x="442" y="32"/>
                </a:lnTo>
                <a:lnTo>
                  <a:pt x="444" y="31"/>
                </a:lnTo>
                <a:lnTo>
                  <a:pt x="446" y="29"/>
                </a:lnTo>
                <a:lnTo>
                  <a:pt x="454" y="21"/>
                </a:lnTo>
                <a:lnTo>
                  <a:pt x="462" y="12"/>
                </a:lnTo>
                <a:lnTo>
                  <a:pt x="466" y="7"/>
                </a:lnTo>
                <a:lnTo>
                  <a:pt x="470" y="4"/>
                </a:lnTo>
                <a:lnTo>
                  <a:pt x="472" y="3"/>
                </a:lnTo>
                <a:lnTo>
                  <a:pt x="474" y="1"/>
                </a:lnTo>
                <a:lnTo>
                  <a:pt x="476" y="1"/>
                </a:lnTo>
                <a:lnTo>
                  <a:pt x="476" y="1"/>
                </a:lnTo>
                <a:lnTo>
                  <a:pt x="477" y="1"/>
                </a:lnTo>
                <a:lnTo>
                  <a:pt x="478" y="1"/>
                </a:lnTo>
                <a:lnTo>
                  <a:pt x="478" y="0"/>
                </a:lnTo>
                <a:lnTo>
                  <a:pt x="479" y="0"/>
                </a:lnTo>
                <a:lnTo>
                  <a:pt x="480" y="0"/>
                </a:lnTo>
                <a:lnTo>
                  <a:pt x="481" y="0"/>
                </a:lnTo>
                <a:lnTo>
                  <a:pt x="482" y="1"/>
                </a:lnTo>
                <a:lnTo>
                  <a:pt x="483" y="1"/>
                </a:lnTo>
                <a:lnTo>
                  <a:pt x="484" y="1"/>
                </a:lnTo>
                <a:lnTo>
                  <a:pt x="485" y="2"/>
                </a:lnTo>
                <a:lnTo>
                  <a:pt x="487" y="3"/>
                </a:lnTo>
                <a:lnTo>
                  <a:pt x="491" y="6"/>
                </a:lnTo>
                <a:lnTo>
                  <a:pt x="495" y="9"/>
                </a:lnTo>
                <a:lnTo>
                  <a:pt x="503" y="19"/>
                </a:lnTo>
                <a:lnTo>
                  <a:pt x="512" y="28"/>
                </a:lnTo>
                <a:lnTo>
                  <a:pt x="516" y="31"/>
                </a:lnTo>
                <a:lnTo>
                  <a:pt x="517" y="32"/>
                </a:lnTo>
                <a:lnTo>
                  <a:pt x="518" y="33"/>
                </a:lnTo>
                <a:lnTo>
                  <a:pt x="519" y="33"/>
                </a:lnTo>
                <a:lnTo>
                  <a:pt x="521" y="34"/>
                </a:lnTo>
                <a:lnTo>
                  <a:pt x="522" y="34"/>
                </a:lnTo>
                <a:lnTo>
                  <a:pt x="522" y="34"/>
                </a:lnTo>
                <a:lnTo>
                  <a:pt x="523" y="34"/>
                </a:lnTo>
                <a:lnTo>
                  <a:pt x="523" y="34"/>
                </a:lnTo>
                <a:lnTo>
                  <a:pt x="524" y="34"/>
                </a:lnTo>
                <a:lnTo>
                  <a:pt x="524" y="34"/>
                </a:lnTo>
                <a:lnTo>
                  <a:pt x="525" y="34"/>
                </a:lnTo>
                <a:lnTo>
                  <a:pt x="526" y="34"/>
                </a:lnTo>
                <a:lnTo>
                  <a:pt x="527" y="34"/>
                </a:lnTo>
                <a:lnTo>
                  <a:pt x="527" y="34"/>
                </a:lnTo>
                <a:lnTo>
                  <a:pt x="528" y="34"/>
                </a:lnTo>
                <a:lnTo>
                  <a:pt x="529" y="33"/>
                </a:lnTo>
                <a:lnTo>
                  <a:pt x="531" y="32"/>
                </a:lnTo>
                <a:lnTo>
                  <a:pt x="533" y="31"/>
                </a:lnTo>
                <a:lnTo>
                  <a:pt x="537" y="28"/>
                </a:lnTo>
                <a:lnTo>
                  <a:pt x="552" y="11"/>
                </a:lnTo>
                <a:lnTo>
                  <a:pt x="556" y="7"/>
                </a:lnTo>
                <a:lnTo>
                  <a:pt x="560" y="4"/>
                </a:lnTo>
                <a:lnTo>
                  <a:pt x="562" y="2"/>
                </a:lnTo>
                <a:lnTo>
                  <a:pt x="564" y="1"/>
                </a:lnTo>
                <a:lnTo>
                  <a:pt x="565" y="1"/>
                </a:lnTo>
                <a:lnTo>
                  <a:pt x="566" y="1"/>
                </a:lnTo>
                <a:lnTo>
                  <a:pt x="567" y="1"/>
                </a:lnTo>
                <a:lnTo>
                  <a:pt x="568" y="1"/>
                </a:lnTo>
                <a:lnTo>
                  <a:pt x="568" y="0"/>
                </a:lnTo>
                <a:lnTo>
                  <a:pt x="569" y="0"/>
                </a:lnTo>
                <a:lnTo>
                  <a:pt x="570" y="0"/>
                </a:lnTo>
                <a:lnTo>
                  <a:pt x="570" y="0"/>
                </a:lnTo>
                <a:lnTo>
                  <a:pt x="571" y="1"/>
                </a:lnTo>
                <a:lnTo>
                  <a:pt x="572" y="1"/>
                </a:lnTo>
                <a:lnTo>
                  <a:pt x="573" y="1"/>
                </a:lnTo>
                <a:lnTo>
                  <a:pt x="574" y="1"/>
                </a:lnTo>
                <a:lnTo>
                  <a:pt x="576" y="2"/>
                </a:lnTo>
                <a:lnTo>
                  <a:pt x="578" y="3"/>
                </a:lnTo>
                <a:lnTo>
                  <a:pt x="580" y="5"/>
                </a:lnTo>
                <a:lnTo>
                  <a:pt x="584" y="8"/>
                </a:lnTo>
                <a:lnTo>
                  <a:pt x="592" y="18"/>
                </a:lnTo>
                <a:lnTo>
                  <a:pt x="597" y="23"/>
                </a:lnTo>
                <a:lnTo>
                  <a:pt x="601" y="27"/>
                </a:lnTo>
                <a:lnTo>
                  <a:pt x="604" y="31"/>
                </a:lnTo>
                <a:lnTo>
                  <a:pt x="606" y="32"/>
                </a:lnTo>
                <a:lnTo>
                  <a:pt x="608" y="33"/>
                </a:lnTo>
                <a:lnTo>
                  <a:pt x="609" y="33"/>
                </a:lnTo>
                <a:lnTo>
                  <a:pt x="611" y="34"/>
                </a:lnTo>
                <a:lnTo>
                  <a:pt x="612" y="34"/>
                </a:lnTo>
                <a:lnTo>
                  <a:pt x="613" y="34"/>
                </a:lnTo>
                <a:lnTo>
                  <a:pt x="614" y="34"/>
                </a:lnTo>
                <a:lnTo>
                  <a:pt x="615" y="34"/>
                </a:lnTo>
                <a:lnTo>
                  <a:pt x="616" y="34"/>
                </a:lnTo>
                <a:lnTo>
                  <a:pt x="617" y="34"/>
                </a:lnTo>
                <a:lnTo>
                  <a:pt x="617" y="34"/>
                </a:lnTo>
                <a:lnTo>
                  <a:pt x="619" y="33"/>
                </a:lnTo>
                <a:lnTo>
                  <a:pt x="620" y="33"/>
                </a:lnTo>
                <a:lnTo>
                  <a:pt x="623" y="31"/>
                </a:lnTo>
                <a:lnTo>
                  <a:pt x="625" y="30"/>
                </a:lnTo>
                <a:lnTo>
                  <a:pt x="633" y="21"/>
                </a:lnTo>
                <a:lnTo>
                  <a:pt x="640" y="13"/>
                </a:lnTo>
                <a:lnTo>
                  <a:pt x="644" y="8"/>
                </a:lnTo>
                <a:lnTo>
                  <a:pt x="648" y="5"/>
                </a:lnTo>
                <a:lnTo>
                  <a:pt x="650" y="3"/>
                </a:lnTo>
                <a:lnTo>
                  <a:pt x="652" y="2"/>
                </a:lnTo>
                <a:lnTo>
                  <a:pt x="654" y="1"/>
                </a:lnTo>
                <a:lnTo>
                  <a:pt x="655" y="1"/>
                </a:lnTo>
                <a:lnTo>
                  <a:pt x="656" y="1"/>
                </a:lnTo>
                <a:lnTo>
                  <a:pt x="657" y="1"/>
                </a:lnTo>
                <a:lnTo>
                  <a:pt x="658" y="0"/>
                </a:lnTo>
                <a:lnTo>
                  <a:pt x="659" y="0"/>
                </a:lnTo>
                <a:lnTo>
                  <a:pt x="660" y="0"/>
                </a:lnTo>
                <a:lnTo>
                  <a:pt x="661" y="1"/>
                </a:lnTo>
                <a:lnTo>
                  <a:pt x="662" y="1"/>
                </a:lnTo>
                <a:lnTo>
                  <a:pt x="663" y="1"/>
                </a:lnTo>
                <a:lnTo>
                  <a:pt x="664" y="1"/>
                </a:lnTo>
                <a:lnTo>
                  <a:pt x="666" y="2"/>
                </a:lnTo>
                <a:lnTo>
                  <a:pt x="668" y="4"/>
                </a:lnTo>
                <a:lnTo>
                  <a:pt x="672" y="7"/>
                </a:lnTo>
                <a:lnTo>
                  <a:pt x="681" y="17"/>
                </a:lnTo>
                <a:lnTo>
                  <a:pt x="685" y="21"/>
                </a:lnTo>
                <a:lnTo>
                  <a:pt x="689" y="26"/>
                </a:lnTo>
                <a:lnTo>
                  <a:pt x="693" y="30"/>
                </a:lnTo>
                <a:lnTo>
                  <a:pt x="695" y="31"/>
                </a:lnTo>
                <a:lnTo>
                  <a:pt x="697" y="33"/>
                </a:lnTo>
                <a:lnTo>
                  <a:pt x="699" y="33"/>
                </a:lnTo>
                <a:lnTo>
                  <a:pt x="700" y="34"/>
                </a:lnTo>
                <a:lnTo>
                  <a:pt x="701" y="34"/>
                </a:lnTo>
                <a:lnTo>
                  <a:pt x="702" y="34"/>
                </a:lnTo>
                <a:lnTo>
                  <a:pt x="703" y="34"/>
                </a:lnTo>
                <a:lnTo>
                  <a:pt x="704" y="34"/>
                </a:lnTo>
                <a:lnTo>
                  <a:pt x="704" y="34"/>
                </a:lnTo>
                <a:lnTo>
                  <a:pt x="705" y="34"/>
                </a:lnTo>
                <a:lnTo>
                  <a:pt x="706" y="34"/>
                </a:lnTo>
                <a:lnTo>
                  <a:pt x="707" y="34"/>
                </a:lnTo>
                <a:lnTo>
                  <a:pt x="708" y="33"/>
                </a:lnTo>
                <a:lnTo>
                  <a:pt x="709" y="33"/>
                </a:lnTo>
                <a:lnTo>
                  <a:pt x="713" y="31"/>
                </a:lnTo>
                <a:lnTo>
                  <a:pt x="715" y="30"/>
                </a:lnTo>
                <a:lnTo>
                  <a:pt x="716" y="28"/>
                </a:lnTo>
                <a:lnTo>
                  <a:pt x="721" y="24"/>
                </a:lnTo>
                <a:lnTo>
                  <a:pt x="728" y="15"/>
                </a:lnTo>
                <a:lnTo>
                  <a:pt x="732" y="10"/>
                </a:lnTo>
                <a:lnTo>
                  <a:pt x="737" y="6"/>
                </a:lnTo>
                <a:lnTo>
                  <a:pt x="739" y="4"/>
                </a:lnTo>
                <a:lnTo>
                  <a:pt x="741" y="3"/>
                </a:lnTo>
                <a:lnTo>
                  <a:pt x="743" y="2"/>
                </a:lnTo>
                <a:lnTo>
                  <a:pt x="744" y="1"/>
                </a:lnTo>
                <a:lnTo>
                  <a:pt x="745" y="1"/>
                </a:lnTo>
                <a:lnTo>
                  <a:pt x="746" y="1"/>
                </a:lnTo>
                <a:lnTo>
                  <a:pt x="747" y="1"/>
                </a:lnTo>
                <a:lnTo>
                  <a:pt x="748" y="0"/>
                </a:lnTo>
                <a:lnTo>
                  <a:pt x="749" y="0"/>
                </a:lnTo>
                <a:lnTo>
                  <a:pt x="750" y="0"/>
                </a:lnTo>
                <a:lnTo>
                  <a:pt x="750" y="1"/>
                </a:lnTo>
                <a:lnTo>
                  <a:pt x="751" y="1"/>
                </a:lnTo>
                <a:lnTo>
                  <a:pt x="752" y="1"/>
                </a:lnTo>
                <a:lnTo>
                  <a:pt x="753" y="1"/>
                </a:lnTo>
                <a:lnTo>
                  <a:pt x="755" y="2"/>
                </a:lnTo>
                <a:lnTo>
                  <a:pt x="757" y="3"/>
                </a:lnTo>
                <a:lnTo>
                  <a:pt x="760" y="6"/>
                </a:lnTo>
                <a:lnTo>
                  <a:pt x="769" y="15"/>
                </a:lnTo>
                <a:lnTo>
                  <a:pt x="777" y="25"/>
                </a:lnTo>
                <a:lnTo>
                  <a:pt x="780" y="27"/>
                </a:lnTo>
              </a:path>
            </a:pathLst>
          </a:custGeom>
          <a:noFill/>
          <a:ln w="38100">
            <a:solidFill>
              <a:srgbClr val="EDE81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65935" name="Freeform 15"/>
          <p:cNvSpPr>
            <a:spLocks/>
          </p:cNvSpPr>
          <p:nvPr/>
        </p:nvSpPr>
        <p:spPr bwMode="auto">
          <a:xfrm>
            <a:off x="4932040" y="3497263"/>
            <a:ext cx="3875942" cy="438150"/>
          </a:xfrm>
          <a:custGeom>
            <a:avLst/>
            <a:gdLst>
              <a:gd name="T0" fmla="*/ 5 w 780"/>
              <a:gd name="T1" fmla="*/ 33 h 34"/>
              <a:gd name="T2" fmla="*/ 35 w 780"/>
              <a:gd name="T3" fmla="*/ 3 h 34"/>
              <a:gd name="T4" fmla="*/ 41 w 780"/>
              <a:gd name="T5" fmla="*/ 1 h 34"/>
              <a:gd name="T6" fmla="*/ 45 w 780"/>
              <a:gd name="T7" fmla="*/ 1 h 34"/>
              <a:gd name="T8" fmla="*/ 57 w 780"/>
              <a:gd name="T9" fmla="*/ 9 h 34"/>
              <a:gd name="T10" fmla="*/ 80 w 780"/>
              <a:gd name="T11" fmla="*/ 33 h 34"/>
              <a:gd name="T12" fmla="*/ 86 w 780"/>
              <a:gd name="T13" fmla="*/ 34 h 34"/>
              <a:gd name="T14" fmla="*/ 92 w 780"/>
              <a:gd name="T15" fmla="*/ 32 h 34"/>
              <a:gd name="T16" fmla="*/ 120 w 780"/>
              <a:gd name="T17" fmla="*/ 4 h 34"/>
              <a:gd name="T18" fmla="*/ 128 w 780"/>
              <a:gd name="T19" fmla="*/ 0 h 34"/>
              <a:gd name="T20" fmla="*/ 134 w 780"/>
              <a:gd name="T21" fmla="*/ 1 h 34"/>
              <a:gd name="T22" fmla="*/ 159 w 780"/>
              <a:gd name="T23" fmla="*/ 27 h 34"/>
              <a:gd name="T24" fmla="*/ 169 w 780"/>
              <a:gd name="T25" fmla="*/ 34 h 34"/>
              <a:gd name="T26" fmla="*/ 175 w 780"/>
              <a:gd name="T27" fmla="*/ 34 h 34"/>
              <a:gd name="T28" fmla="*/ 187 w 780"/>
              <a:gd name="T29" fmla="*/ 26 h 34"/>
              <a:gd name="T30" fmla="*/ 210 w 780"/>
              <a:gd name="T31" fmla="*/ 2 h 34"/>
              <a:gd name="T32" fmla="*/ 217 w 780"/>
              <a:gd name="T33" fmla="*/ 0 h 34"/>
              <a:gd name="T34" fmla="*/ 223 w 780"/>
              <a:gd name="T35" fmla="*/ 2 h 34"/>
              <a:gd name="T36" fmla="*/ 250 w 780"/>
              <a:gd name="T37" fmla="*/ 30 h 34"/>
              <a:gd name="T38" fmla="*/ 258 w 780"/>
              <a:gd name="T39" fmla="*/ 34 h 34"/>
              <a:gd name="T40" fmla="*/ 264 w 780"/>
              <a:gd name="T41" fmla="*/ 33 h 34"/>
              <a:gd name="T42" fmla="*/ 290 w 780"/>
              <a:gd name="T43" fmla="*/ 7 h 34"/>
              <a:gd name="T44" fmla="*/ 301 w 780"/>
              <a:gd name="T45" fmla="*/ 1 h 34"/>
              <a:gd name="T46" fmla="*/ 307 w 780"/>
              <a:gd name="T47" fmla="*/ 1 h 34"/>
              <a:gd name="T48" fmla="*/ 327 w 780"/>
              <a:gd name="T49" fmla="*/ 20 h 34"/>
              <a:gd name="T50" fmla="*/ 342 w 780"/>
              <a:gd name="T51" fmla="*/ 33 h 34"/>
              <a:gd name="T52" fmla="*/ 348 w 780"/>
              <a:gd name="T53" fmla="*/ 34 h 34"/>
              <a:gd name="T54" fmla="*/ 358 w 780"/>
              <a:gd name="T55" fmla="*/ 28 h 34"/>
              <a:gd name="T56" fmla="*/ 385 w 780"/>
              <a:gd name="T57" fmla="*/ 1 h 34"/>
              <a:gd name="T58" fmla="*/ 391 w 780"/>
              <a:gd name="T59" fmla="*/ 0 h 34"/>
              <a:gd name="T60" fmla="*/ 398 w 780"/>
              <a:gd name="T61" fmla="*/ 3 h 34"/>
              <a:gd name="T62" fmla="*/ 424 w 780"/>
              <a:gd name="T63" fmla="*/ 30 h 34"/>
              <a:gd name="T64" fmla="*/ 432 w 780"/>
              <a:gd name="T65" fmla="*/ 34 h 34"/>
              <a:gd name="T66" fmla="*/ 437 w 780"/>
              <a:gd name="T67" fmla="*/ 33 h 34"/>
              <a:gd name="T68" fmla="*/ 466 w 780"/>
              <a:gd name="T69" fmla="*/ 5 h 34"/>
              <a:gd name="T70" fmla="*/ 475 w 780"/>
              <a:gd name="T71" fmla="*/ 0 h 34"/>
              <a:gd name="T72" fmla="*/ 481 w 780"/>
              <a:gd name="T73" fmla="*/ 1 h 34"/>
              <a:gd name="T74" fmla="*/ 502 w 780"/>
              <a:gd name="T75" fmla="*/ 21 h 34"/>
              <a:gd name="T76" fmla="*/ 515 w 780"/>
              <a:gd name="T77" fmla="*/ 33 h 34"/>
              <a:gd name="T78" fmla="*/ 520 w 780"/>
              <a:gd name="T79" fmla="*/ 34 h 34"/>
              <a:gd name="T80" fmla="*/ 527 w 780"/>
              <a:gd name="T81" fmla="*/ 32 h 34"/>
              <a:gd name="T82" fmla="*/ 552 w 780"/>
              <a:gd name="T83" fmla="*/ 6 h 34"/>
              <a:gd name="T84" fmla="*/ 561 w 780"/>
              <a:gd name="T85" fmla="*/ 1 h 34"/>
              <a:gd name="T86" fmla="*/ 566 w 780"/>
              <a:gd name="T87" fmla="*/ 1 h 34"/>
              <a:gd name="T88" fmla="*/ 583 w 780"/>
              <a:gd name="T89" fmla="*/ 15 h 34"/>
              <a:gd name="T90" fmla="*/ 603 w 780"/>
              <a:gd name="T91" fmla="*/ 34 h 34"/>
              <a:gd name="T92" fmla="*/ 608 w 780"/>
              <a:gd name="T93" fmla="*/ 34 h 34"/>
              <a:gd name="T94" fmla="*/ 615 w 780"/>
              <a:gd name="T95" fmla="*/ 31 h 34"/>
              <a:gd name="T96" fmla="*/ 644 w 780"/>
              <a:gd name="T97" fmla="*/ 2 h 34"/>
              <a:gd name="T98" fmla="*/ 650 w 780"/>
              <a:gd name="T99" fmla="*/ 0 h 34"/>
              <a:gd name="T100" fmla="*/ 658 w 780"/>
              <a:gd name="T101" fmla="*/ 3 h 34"/>
              <a:gd name="T102" fmla="*/ 684 w 780"/>
              <a:gd name="T103" fmla="*/ 30 h 34"/>
              <a:gd name="T104" fmla="*/ 692 w 780"/>
              <a:gd name="T105" fmla="*/ 34 h 34"/>
              <a:gd name="T106" fmla="*/ 698 w 780"/>
              <a:gd name="T107" fmla="*/ 33 h 34"/>
              <a:gd name="T108" fmla="*/ 726 w 780"/>
              <a:gd name="T109" fmla="*/ 6 h 34"/>
              <a:gd name="T110" fmla="*/ 735 w 780"/>
              <a:gd name="T111" fmla="*/ 1 h 34"/>
              <a:gd name="T112" fmla="*/ 741 w 780"/>
              <a:gd name="T113" fmla="*/ 1 h 34"/>
              <a:gd name="T114" fmla="*/ 761 w 780"/>
              <a:gd name="T115" fmla="*/ 20 h 34"/>
              <a:gd name="T116" fmla="*/ 775 w 780"/>
              <a:gd name="T117" fmla="*/ 3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0" h="34">
                <a:moveTo>
                  <a:pt x="0" y="34"/>
                </a:moveTo>
                <a:lnTo>
                  <a:pt x="1" y="34"/>
                </a:lnTo>
                <a:lnTo>
                  <a:pt x="1" y="34"/>
                </a:lnTo>
                <a:lnTo>
                  <a:pt x="2" y="34"/>
                </a:lnTo>
                <a:lnTo>
                  <a:pt x="3" y="33"/>
                </a:lnTo>
                <a:lnTo>
                  <a:pt x="5" y="33"/>
                </a:lnTo>
                <a:lnTo>
                  <a:pt x="7" y="32"/>
                </a:lnTo>
                <a:lnTo>
                  <a:pt x="11" y="28"/>
                </a:lnTo>
                <a:lnTo>
                  <a:pt x="15" y="24"/>
                </a:lnTo>
                <a:lnTo>
                  <a:pt x="23" y="14"/>
                </a:lnTo>
                <a:lnTo>
                  <a:pt x="31" y="6"/>
                </a:lnTo>
                <a:lnTo>
                  <a:pt x="35" y="3"/>
                </a:lnTo>
                <a:lnTo>
                  <a:pt x="36" y="2"/>
                </a:lnTo>
                <a:lnTo>
                  <a:pt x="37" y="2"/>
                </a:lnTo>
                <a:lnTo>
                  <a:pt x="38" y="1"/>
                </a:lnTo>
                <a:lnTo>
                  <a:pt x="39" y="1"/>
                </a:lnTo>
                <a:lnTo>
                  <a:pt x="40" y="1"/>
                </a:lnTo>
                <a:lnTo>
                  <a:pt x="41" y="1"/>
                </a:lnTo>
                <a:lnTo>
                  <a:pt x="41" y="0"/>
                </a:lnTo>
                <a:lnTo>
                  <a:pt x="42" y="0"/>
                </a:lnTo>
                <a:lnTo>
                  <a:pt x="43" y="0"/>
                </a:lnTo>
                <a:lnTo>
                  <a:pt x="44" y="0"/>
                </a:lnTo>
                <a:lnTo>
                  <a:pt x="45" y="1"/>
                </a:lnTo>
                <a:lnTo>
                  <a:pt x="45" y="1"/>
                </a:lnTo>
                <a:lnTo>
                  <a:pt x="46" y="1"/>
                </a:lnTo>
                <a:lnTo>
                  <a:pt x="47" y="1"/>
                </a:lnTo>
                <a:lnTo>
                  <a:pt x="48" y="2"/>
                </a:lnTo>
                <a:lnTo>
                  <a:pt x="50" y="3"/>
                </a:lnTo>
                <a:lnTo>
                  <a:pt x="53" y="5"/>
                </a:lnTo>
                <a:lnTo>
                  <a:pt x="57" y="9"/>
                </a:lnTo>
                <a:lnTo>
                  <a:pt x="66" y="19"/>
                </a:lnTo>
                <a:lnTo>
                  <a:pt x="70" y="24"/>
                </a:lnTo>
                <a:lnTo>
                  <a:pt x="74" y="28"/>
                </a:lnTo>
                <a:lnTo>
                  <a:pt x="76" y="30"/>
                </a:lnTo>
                <a:lnTo>
                  <a:pt x="78" y="32"/>
                </a:lnTo>
                <a:lnTo>
                  <a:pt x="80" y="33"/>
                </a:lnTo>
                <a:lnTo>
                  <a:pt x="82" y="33"/>
                </a:lnTo>
                <a:lnTo>
                  <a:pt x="83" y="34"/>
                </a:lnTo>
                <a:lnTo>
                  <a:pt x="84" y="34"/>
                </a:lnTo>
                <a:lnTo>
                  <a:pt x="85" y="34"/>
                </a:lnTo>
                <a:lnTo>
                  <a:pt x="85" y="34"/>
                </a:lnTo>
                <a:lnTo>
                  <a:pt x="86" y="34"/>
                </a:lnTo>
                <a:lnTo>
                  <a:pt x="87" y="34"/>
                </a:lnTo>
                <a:lnTo>
                  <a:pt x="88" y="34"/>
                </a:lnTo>
                <a:lnTo>
                  <a:pt x="89" y="34"/>
                </a:lnTo>
                <a:lnTo>
                  <a:pt x="90" y="33"/>
                </a:lnTo>
                <a:lnTo>
                  <a:pt x="91" y="33"/>
                </a:lnTo>
                <a:lnTo>
                  <a:pt x="92" y="32"/>
                </a:lnTo>
                <a:lnTo>
                  <a:pt x="95" y="31"/>
                </a:lnTo>
                <a:lnTo>
                  <a:pt x="99" y="27"/>
                </a:lnTo>
                <a:lnTo>
                  <a:pt x="107" y="18"/>
                </a:lnTo>
                <a:lnTo>
                  <a:pt x="112" y="12"/>
                </a:lnTo>
                <a:lnTo>
                  <a:pt x="116" y="8"/>
                </a:lnTo>
                <a:lnTo>
                  <a:pt x="120" y="4"/>
                </a:lnTo>
                <a:lnTo>
                  <a:pt x="122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1"/>
                </a:lnTo>
                <a:lnTo>
                  <a:pt x="133" y="1"/>
                </a:lnTo>
                <a:lnTo>
                  <a:pt x="134" y="1"/>
                </a:lnTo>
                <a:lnTo>
                  <a:pt x="136" y="2"/>
                </a:lnTo>
                <a:lnTo>
                  <a:pt x="138" y="3"/>
                </a:lnTo>
                <a:lnTo>
                  <a:pt x="140" y="5"/>
                </a:lnTo>
                <a:lnTo>
                  <a:pt x="148" y="14"/>
                </a:lnTo>
                <a:lnTo>
                  <a:pt x="155" y="22"/>
                </a:lnTo>
                <a:lnTo>
                  <a:pt x="159" y="27"/>
                </a:lnTo>
                <a:lnTo>
                  <a:pt x="163" y="30"/>
                </a:lnTo>
                <a:lnTo>
                  <a:pt x="165" y="32"/>
                </a:lnTo>
                <a:lnTo>
                  <a:pt x="166" y="32"/>
                </a:lnTo>
                <a:lnTo>
                  <a:pt x="167" y="33"/>
                </a:lnTo>
                <a:lnTo>
                  <a:pt x="168" y="33"/>
                </a:lnTo>
                <a:lnTo>
                  <a:pt x="169" y="34"/>
                </a:lnTo>
                <a:lnTo>
                  <a:pt x="170" y="34"/>
                </a:lnTo>
                <a:lnTo>
                  <a:pt x="171" y="34"/>
                </a:lnTo>
                <a:lnTo>
                  <a:pt x="172" y="34"/>
                </a:lnTo>
                <a:lnTo>
                  <a:pt x="173" y="34"/>
                </a:lnTo>
                <a:lnTo>
                  <a:pt x="174" y="34"/>
                </a:lnTo>
                <a:lnTo>
                  <a:pt x="175" y="34"/>
                </a:lnTo>
                <a:lnTo>
                  <a:pt x="176" y="34"/>
                </a:lnTo>
                <a:lnTo>
                  <a:pt x="177" y="34"/>
                </a:lnTo>
                <a:lnTo>
                  <a:pt x="179" y="33"/>
                </a:lnTo>
                <a:lnTo>
                  <a:pt x="181" y="32"/>
                </a:lnTo>
                <a:lnTo>
                  <a:pt x="183" y="30"/>
                </a:lnTo>
                <a:lnTo>
                  <a:pt x="187" y="26"/>
                </a:lnTo>
                <a:lnTo>
                  <a:pt x="196" y="16"/>
                </a:lnTo>
                <a:lnTo>
                  <a:pt x="200" y="11"/>
                </a:lnTo>
                <a:lnTo>
                  <a:pt x="204" y="7"/>
                </a:lnTo>
                <a:lnTo>
                  <a:pt x="206" y="5"/>
                </a:lnTo>
                <a:lnTo>
                  <a:pt x="208" y="3"/>
                </a:lnTo>
                <a:lnTo>
                  <a:pt x="210" y="2"/>
                </a:lnTo>
                <a:lnTo>
                  <a:pt x="212" y="1"/>
                </a:lnTo>
                <a:lnTo>
                  <a:pt x="213" y="1"/>
                </a:lnTo>
                <a:lnTo>
                  <a:pt x="214" y="1"/>
                </a:lnTo>
                <a:lnTo>
                  <a:pt x="215" y="0"/>
                </a:lnTo>
                <a:lnTo>
                  <a:pt x="216" y="0"/>
                </a:lnTo>
                <a:lnTo>
                  <a:pt x="217" y="0"/>
                </a:lnTo>
                <a:lnTo>
                  <a:pt x="218" y="1"/>
                </a:lnTo>
                <a:lnTo>
                  <a:pt x="219" y="1"/>
                </a:lnTo>
                <a:lnTo>
                  <a:pt x="219" y="1"/>
                </a:lnTo>
                <a:lnTo>
                  <a:pt x="220" y="1"/>
                </a:lnTo>
                <a:lnTo>
                  <a:pt x="221" y="2"/>
                </a:lnTo>
                <a:lnTo>
                  <a:pt x="223" y="2"/>
                </a:lnTo>
                <a:lnTo>
                  <a:pt x="225" y="4"/>
                </a:lnTo>
                <a:lnTo>
                  <a:pt x="229" y="7"/>
                </a:lnTo>
                <a:lnTo>
                  <a:pt x="238" y="17"/>
                </a:lnTo>
                <a:lnTo>
                  <a:pt x="242" y="22"/>
                </a:lnTo>
                <a:lnTo>
                  <a:pt x="246" y="27"/>
                </a:lnTo>
                <a:lnTo>
                  <a:pt x="250" y="30"/>
                </a:lnTo>
                <a:lnTo>
                  <a:pt x="252" y="32"/>
                </a:lnTo>
                <a:lnTo>
                  <a:pt x="254" y="33"/>
                </a:lnTo>
                <a:lnTo>
                  <a:pt x="255" y="33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9" y="34"/>
                </a:lnTo>
                <a:lnTo>
                  <a:pt x="260" y="34"/>
                </a:lnTo>
                <a:lnTo>
                  <a:pt x="261" y="34"/>
                </a:lnTo>
                <a:lnTo>
                  <a:pt x="262" y="34"/>
                </a:lnTo>
                <a:lnTo>
                  <a:pt x="263" y="34"/>
                </a:lnTo>
                <a:lnTo>
                  <a:pt x="264" y="33"/>
                </a:lnTo>
                <a:lnTo>
                  <a:pt x="266" y="32"/>
                </a:lnTo>
                <a:lnTo>
                  <a:pt x="268" y="31"/>
                </a:lnTo>
                <a:lnTo>
                  <a:pt x="270" y="29"/>
                </a:lnTo>
                <a:lnTo>
                  <a:pt x="279" y="21"/>
                </a:lnTo>
                <a:lnTo>
                  <a:pt x="286" y="12"/>
                </a:lnTo>
                <a:lnTo>
                  <a:pt x="290" y="7"/>
                </a:lnTo>
                <a:lnTo>
                  <a:pt x="294" y="4"/>
                </a:lnTo>
                <a:lnTo>
                  <a:pt x="296" y="3"/>
                </a:lnTo>
                <a:lnTo>
                  <a:pt x="298" y="2"/>
                </a:lnTo>
                <a:lnTo>
                  <a:pt x="299" y="1"/>
                </a:lnTo>
                <a:lnTo>
                  <a:pt x="300" y="1"/>
                </a:lnTo>
                <a:lnTo>
                  <a:pt x="301" y="1"/>
                </a:lnTo>
                <a:lnTo>
                  <a:pt x="302" y="0"/>
                </a:lnTo>
                <a:lnTo>
                  <a:pt x="303" y="0"/>
                </a:lnTo>
                <a:lnTo>
                  <a:pt x="304" y="0"/>
                </a:lnTo>
                <a:lnTo>
                  <a:pt x="305" y="1"/>
                </a:lnTo>
                <a:lnTo>
                  <a:pt x="306" y="1"/>
                </a:lnTo>
                <a:lnTo>
                  <a:pt x="307" y="1"/>
                </a:lnTo>
                <a:lnTo>
                  <a:pt x="308" y="1"/>
                </a:lnTo>
                <a:lnTo>
                  <a:pt x="309" y="2"/>
                </a:lnTo>
                <a:lnTo>
                  <a:pt x="312" y="4"/>
                </a:lnTo>
                <a:lnTo>
                  <a:pt x="313" y="5"/>
                </a:lnTo>
                <a:lnTo>
                  <a:pt x="318" y="9"/>
                </a:lnTo>
                <a:lnTo>
                  <a:pt x="327" y="20"/>
                </a:lnTo>
                <a:lnTo>
                  <a:pt x="331" y="24"/>
                </a:lnTo>
                <a:lnTo>
                  <a:pt x="335" y="29"/>
                </a:lnTo>
                <a:lnTo>
                  <a:pt x="337" y="31"/>
                </a:lnTo>
                <a:lnTo>
                  <a:pt x="339" y="32"/>
                </a:lnTo>
                <a:lnTo>
                  <a:pt x="341" y="33"/>
                </a:lnTo>
                <a:lnTo>
                  <a:pt x="342" y="33"/>
                </a:lnTo>
                <a:lnTo>
                  <a:pt x="343" y="34"/>
                </a:lnTo>
                <a:lnTo>
                  <a:pt x="344" y="34"/>
                </a:lnTo>
                <a:lnTo>
                  <a:pt x="345" y="34"/>
                </a:lnTo>
                <a:lnTo>
                  <a:pt x="346" y="34"/>
                </a:lnTo>
                <a:lnTo>
                  <a:pt x="347" y="34"/>
                </a:lnTo>
                <a:lnTo>
                  <a:pt x="348" y="34"/>
                </a:lnTo>
                <a:lnTo>
                  <a:pt x="349" y="34"/>
                </a:lnTo>
                <a:lnTo>
                  <a:pt x="350" y="34"/>
                </a:lnTo>
                <a:lnTo>
                  <a:pt x="351" y="33"/>
                </a:lnTo>
                <a:lnTo>
                  <a:pt x="353" y="33"/>
                </a:lnTo>
                <a:lnTo>
                  <a:pt x="354" y="31"/>
                </a:lnTo>
                <a:lnTo>
                  <a:pt x="358" y="28"/>
                </a:lnTo>
                <a:lnTo>
                  <a:pt x="367" y="19"/>
                </a:lnTo>
                <a:lnTo>
                  <a:pt x="375" y="9"/>
                </a:lnTo>
                <a:lnTo>
                  <a:pt x="379" y="5"/>
                </a:lnTo>
                <a:lnTo>
                  <a:pt x="381" y="3"/>
                </a:lnTo>
                <a:lnTo>
                  <a:pt x="383" y="2"/>
                </a:lnTo>
                <a:lnTo>
                  <a:pt x="385" y="1"/>
                </a:lnTo>
                <a:lnTo>
                  <a:pt x="386" y="1"/>
                </a:lnTo>
                <a:lnTo>
                  <a:pt x="387" y="1"/>
                </a:lnTo>
                <a:lnTo>
                  <a:pt x="388" y="1"/>
                </a:lnTo>
                <a:lnTo>
                  <a:pt x="389" y="0"/>
                </a:lnTo>
                <a:lnTo>
                  <a:pt x="390" y="0"/>
                </a:lnTo>
                <a:lnTo>
                  <a:pt x="391" y="0"/>
                </a:lnTo>
                <a:lnTo>
                  <a:pt x="392" y="1"/>
                </a:lnTo>
                <a:lnTo>
                  <a:pt x="393" y="1"/>
                </a:lnTo>
                <a:lnTo>
                  <a:pt x="394" y="1"/>
                </a:lnTo>
                <a:lnTo>
                  <a:pt x="395" y="1"/>
                </a:lnTo>
                <a:lnTo>
                  <a:pt x="396" y="2"/>
                </a:lnTo>
                <a:lnTo>
                  <a:pt x="398" y="3"/>
                </a:lnTo>
                <a:lnTo>
                  <a:pt x="402" y="7"/>
                </a:lnTo>
                <a:lnTo>
                  <a:pt x="406" y="11"/>
                </a:lnTo>
                <a:lnTo>
                  <a:pt x="414" y="21"/>
                </a:lnTo>
                <a:lnTo>
                  <a:pt x="418" y="25"/>
                </a:lnTo>
                <a:lnTo>
                  <a:pt x="422" y="29"/>
                </a:lnTo>
                <a:lnTo>
                  <a:pt x="424" y="30"/>
                </a:lnTo>
                <a:lnTo>
                  <a:pt x="426" y="32"/>
                </a:lnTo>
                <a:lnTo>
                  <a:pt x="428" y="33"/>
                </a:lnTo>
                <a:lnTo>
                  <a:pt x="429" y="34"/>
                </a:lnTo>
                <a:lnTo>
                  <a:pt x="430" y="34"/>
                </a:lnTo>
                <a:lnTo>
                  <a:pt x="431" y="34"/>
                </a:lnTo>
                <a:lnTo>
                  <a:pt x="432" y="34"/>
                </a:lnTo>
                <a:lnTo>
                  <a:pt x="433" y="34"/>
                </a:lnTo>
                <a:lnTo>
                  <a:pt x="434" y="34"/>
                </a:lnTo>
                <a:lnTo>
                  <a:pt x="435" y="34"/>
                </a:lnTo>
                <a:lnTo>
                  <a:pt x="435" y="34"/>
                </a:lnTo>
                <a:lnTo>
                  <a:pt x="436" y="34"/>
                </a:lnTo>
                <a:lnTo>
                  <a:pt x="437" y="33"/>
                </a:lnTo>
                <a:lnTo>
                  <a:pt x="439" y="32"/>
                </a:lnTo>
                <a:lnTo>
                  <a:pt x="442" y="31"/>
                </a:lnTo>
                <a:lnTo>
                  <a:pt x="445" y="28"/>
                </a:lnTo>
                <a:lnTo>
                  <a:pt x="454" y="18"/>
                </a:lnTo>
                <a:lnTo>
                  <a:pt x="462" y="9"/>
                </a:lnTo>
                <a:lnTo>
                  <a:pt x="466" y="5"/>
                </a:lnTo>
                <a:lnTo>
                  <a:pt x="468" y="3"/>
                </a:lnTo>
                <a:lnTo>
                  <a:pt x="471" y="2"/>
                </a:lnTo>
                <a:lnTo>
                  <a:pt x="472" y="1"/>
                </a:lnTo>
                <a:lnTo>
                  <a:pt x="473" y="1"/>
                </a:lnTo>
                <a:lnTo>
                  <a:pt x="474" y="1"/>
                </a:lnTo>
                <a:lnTo>
                  <a:pt x="475" y="0"/>
                </a:lnTo>
                <a:lnTo>
                  <a:pt x="476" y="0"/>
                </a:lnTo>
                <a:lnTo>
                  <a:pt x="477" y="0"/>
                </a:lnTo>
                <a:lnTo>
                  <a:pt x="478" y="1"/>
                </a:lnTo>
                <a:lnTo>
                  <a:pt x="479" y="1"/>
                </a:lnTo>
                <a:lnTo>
                  <a:pt x="480" y="1"/>
                </a:lnTo>
                <a:lnTo>
                  <a:pt x="481" y="1"/>
                </a:lnTo>
                <a:lnTo>
                  <a:pt x="482" y="2"/>
                </a:lnTo>
                <a:lnTo>
                  <a:pt x="486" y="4"/>
                </a:lnTo>
                <a:lnTo>
                  <a:pt x="488" y="6"/>
                </a:lnTo>
                <a:lnTo>
                  <a:pt x="490" y="7"/>
                </a:lnTo>
                <a:lnTo>
                  <a:pt x="493" y="11"/>
                </a:lnTo>
                <a:lnTo>
                  <a:pt x="502" y="21"/>
                </a:lnTo>
                <a:lnTo>
                  <a:pt x="505" y="25"/>
                </a:lnTo>
                <a:lnTo>
                  <a:pt x="509" y="29"/>
                </a:lnTo>
                <a:lnTo>
                  <a:pt x="511" y="31"/>
                </a:lnTo>
                <a:lnTo>
                  <a:pt x="513" y="32"/>
                </a:lnTo>
                <a:lnTo>
                  <a:pt x="514" y="33"/>
                </a:lnTo>
                <a:lnTo>
                  <a:pt x="515" y="33"/>
                </a:lnTo>
                <a:lnTo>
                  <a:pt x="516" y="33"/>
                </a:lnTo>
                <a:lnTo>
                  <a:pt x="517" y="34"/>
                </a:lnTo>
                <a:lnTo>
                  <a:pt x="518" y="34"/>
                </a:lnTo>
                <a:lnTo>
                  <a:pt x="519" y="34"/>
                </a:lnTo>
                <a:lnTo>
                  <a:pt x="520" y="34"/>
                </a:lnTo>
                <a:lnTo>
                  <a:pt x="520" y="34"/>
                </a:lnTo>
                <a:lnTo>
                  <a:pt x="521" y="34"/>
                </a:lnTo>
                <a:lnTo>
                  <a:pt x="522" y="34"/>
                </a:lnTo>
                <a:lnTo>
                  <a:pt x="523" y="34"/>
                </a:lnTo>
                <a:lnTo>
                  <a:pt x="524" y="34"/>
                </a:lnTo>
                <a:lnTo>
                  <a:pt x="524" y="33"/>
                </a:lnTo>
                <a:lnTo>
                  <a:pt x="527" y="32"/>
                </a:lnTo>
                <a:lnTo>
                  <a:pt x="529" y="31"/>
                </a:lnTo>
                <a:lnTo>
                  <a:pt x="533" y="27"/>
                </a:lnTo>
                <a:lnTo>
                  <a:pt x="542" y="17"/>
                </a:lnTo>
                <a:lnTo>
                  <a:pt x="546" y="12"/>
                </a:lnTo>
                <a:lnTo>
                  <a:pt x="550" y="7"/>
                </a:lnTo>
                <a:lnTo>
                  <a:pt x="552" y="6"/>
                </a:lnTo>
                <a:lnTo>
                  <a:pt x="554" y="4"/>
                </a:lnTo>
                <a:lnTo>
                  <a:pt x="556" y="3"/>
                </a:lnTo>
                <a:lnTo>
                  <a:pt x="558" y="2"/>
                </a:lnTo>
                <a:lnTo>
                  <a:pt x="559" y="1"/>
                </a:lnTo>
                <a:lnTo>
                  <a:pt x="560" y="1"/>
                </a:lnTo>
                <a:lnTo>
                  <a:pt x="561" y="1"/>
                </a:lnTo>
                <a:lnTo>
                  <a:pt x="562" y="1"/>
                </a:lnTo>
                <a:lnTo>
                  <a:pt x="562" y="0"/>
                </a:lnTo>
                <a:lnTo>
                  <a:pt x="563" y="0"/>
                </a:lnTo>
                <a:lnTo>
                  <a:pt x="564" y="0"/>
                </a:lnTo>
                <a:lnTo>
                  <a:pt x="565" y="1"/>
                </a:lnTo>
                <a:lnTo>
                  <a:pt x="566" y="1"/>
                </a:lnTo>
                <a:lnTo>
                  <a:pt x="567" y="1"/>
                </a:lnTo>
                <a:lnTo>
                  <a:pt x="568" y="1"/>
                </a:lnTo>
                <a:lnTo>
                  <a:pt x="570" y="2"/>
                </a:lnTo>
                <a:lnTo>
                  <a:pt x="572" y="4"/>
                </a:lnTo>
                <a:lnTo>
                  <a:pt x="574" y="5"/>
                </a:lnTo>
                <a:lnTo>
                  <a:pt x="583" y="15"/>
                </a:lnTo>
                <a:lnTo>
                  <a:pt x="590" y="24"/>
                </a:lnTo>
                <a:lnTo>
                  <a:pt x="595" y="28"/>
                </a:lnTo>
                <a:lnTo>
                  <a:pt x="598" y="31"/>
                </a:lnTo>
                <a:lnTo>
                  <a:pt x="601" y="33"/>
                </a:lnTo>
                <a:lnTo>
                  <a:pt x="602" y="33"/>
                </a:lnTo>
                <a:lnTo>
                  <a:pt x="603" y="34"/>
                </a:lnTo>
                <a:lnTo>
                  <a:pt x="604" y="34"/>
                </a:lnTo>
                <a:lnTo>
                  <a:pt x="605" y="34"/>
                </a:lnTo>
                <a:lnTo>
                  <a:pt x="606" y="34"/>
                </a:lnTo>
                <a:lnTo>
                  <a:pt x="606" y="34"/>
                </a:lnTo>
                <a:lnTo>
                  <a:pt x="607" y="34"/>
                </a:lnTo>
                <a:lnTo>
                  <a:pt x="608" y="34"/>
                </a:lnTo>
                <a:lnTo>
                  <a:pt x="609" y="34"/>
                </a:lnTo>
                <a:lnTo>
                  <a:pt x="609" y="34"/>
                </a:lnTo>
                <a:lnTo>
                  <a:pt x="610" y="34"/>
                </a:lnTo>
                <a:lnTo>
                  <a:pt x="611" y="33"/>
                </a:lnTo>
                <a:lnTo>
                  <a:pt x="613" y="32"/>
                </a:lnTo>
                <a:lnTo>
                  <a:pt x="615" y="31"/>
                </a:lnTo>
                <a:lnTo>
                  <a:pt x="624" y="23"/>
                </a:lnTo>
                <a:lnTo>
                  <a:pt x="632" y="12"/>
                </a:lnTo>
                <a:lnTo>
                  <a:pt x="636" y="8"/>
                </a:lnTo>
                <a:lnTo>
                  <a:pt x="640" y="5"/>
                </a:lnTo>
                <a:lnTo>
                  <a:pt x="642" y="3"/>
                </a:lnTo>
                <a:lnTo>
                  <a:pt x="644" y="2"/>
                </a:lnTo>
                <a:lnTo>
                  <a:pt x="645" y="1"/>
                </a:lnTo>
                <a:lnTo>
                  <a:pt x="646" y="1"/>
                </a:lnTo>
                <a:lnTo>
                  <a:pt x="647" y="1"/>
                </a:lnTo>
                <a:lnTo>
                  <a:pt x="648" y="1"/>
                </a:lnTo>
                <a:lnTo>
                  <a:pt x="649" y="0"/>
                </a:lnTo>
                <a:lnTo>
                  <a:pt x="650" y="0"/>
                </a:lnTo>
                <a:lnTo>
                  <a:pt x="651" y="0"/>
                </a:lnTo>
                <a:lnTo>
                  <a:pt x="652" y="1"/>
                </a:lnTo>
                <a:lnTo>
                  <a:pt x="653" y="1"/>
                </a:lnTo>
                <a:lnTo>
                  <a:pt x="654" y="1"/>
                </a:lnTo>
                <a:lnTo>
                  <a:pt x="656" y="2"/>
                </a:lnTo>
                <a:lnTo>
                  <a:pt x="658" y="3"/>
                </a:lnTo>
                <a:lnTo>
                  <a:pt x="659" y="4"/>
                </a:lnTo>
                <a:lnTo>
                  <a:pt x="664" y="8"/>
                </a:lnTo>
                <a:lnTo>
                  <a:pt x="672" y="18"/>
                </a:lnTo>
                <a:lnTo>
                  <a:pt x="676" y="22"/>
                </a:lnTo>
                <a:lnTo>
                  <a:pt x="680" y="27"/>
                </a:lnTo>
                <a:lnTo>
                  <a:pt x="684" y="30"/>
                </a:lnTo>
                <a:lnTo>
                  <a:pt x="686" y="32"/>
                </a:lnTo>
                <a:lnTo>
                  <a:pt x="688" y="33"/>
                </a:lnTo>
                <a:lnTo>
                  <a:pt x="689" y="33"/>
                </a:lnTo>
                <a:lnTo>
                  <a:pt x="690" y="34"/>
                </a:lnTo>
                <a:lnTo>
                  <a:pt x="691" y="34"/>
                </a:lnTo>
                <a:lnTo>
                  <a:pt x="692" y="34"/>
                </a:lnTo>
                <a:lnTo>
                  <a:pt x="693" y="34"/>
                </a:lnTo>
                <a:lnTo>
                  <a:pt x="694" y="34"/>
                </a:lnTo>
                <a:lnTo>
                  <a:pt x="695" y="34"/>
                </a:lnTo>
                <a:lnTo>
                  <a:pt x="696" y="34"/>
                </a:lnTo>
                <a:lnTo>
                  <a:pt x="697" y="34"/>
                </a:lnTo>
                <a:lnTo>
                  <a:pt x="698" y="33"/>
                </a:lnTo>
                <a:lnTo>
                  <a:pt x="700" y="32"/>
                </a:lnTo>
                <a:lnTo>
                  <a:pt x="702" y="31"/>
                </a:lnTo>
                <a:lnTo>
                  <a:pt x="704" y="30"/>
                </a:lnTo>
                <a:lnTo>
                  <a:pt x="713" y="20"/>
                </a:lnTo>
                <a:lnTo>
                  <a:pt x="721" y="10"/>
                </a:lnTo>
                <a:lnTo>
                  <a:pt x="726" y="6"/>
                </a:lnTo>
                <a:lnTo>
                  <a:pt x="727" y="4"/>
                </a:lnTo>
                <a:lnTo>
                  <a:pt x="729" y="3"/>
                </a:lnTo>
                <a:lnTo>
                  <a:pt x="731" y="2"/>
                </a:lnTo>
                <a:lnTo>
                  <a:pt x="733" y="1"/>
                </a:lnTo>
                <a:lnTo>
                  <a:pt x="734" y="1"/>
                </a:lnTo>
                <a:lnTo>
                  <a:pt x="735" y="1"/>
                </a:lnTo>
                <a:lnTo>
                  <a:pt x="736" y="0"/>
                </a:lnTo>
                <a:lnTo>
                  <a:pt x="737" y="0"/>
                </a:lnTo>
                <a:lnTo>
                  <a:pt x="738" y="0"/>
                </a:lnTo>
                <a:lnTo>
                  <a:pt x="739" y="1"/>
                </a:lnTo>
                <a:lnTo>
                  <a:pt x="740" y="1"/>
                </a:lnTo>
                <a:lnTo>
                  <a:pt x="741" y="1"/>
                </a:lnTo>
                <a:lnTo>
                  <a:pt x="742" y="1"/>
                </a:lnTo>
                <a:lnTo>
                  <a:pt x="743" y="2"/>
                </a:lnTo>
                <a:lnTo>
                  <a:pt x="745" y="3"/>
                </a:lnTo>
                <a:lnTo>
                  <a:pt x="749" y="6"/>
                </a:lnTo>
                <a:lnTo>
                  <a:pt x="752" y="10"/>
                </a:lnTo>
                <a:lnTo>
                  <a:pt x="761" y="20"/>
                </a:lnTo>
                <a:lnTo>
                  <a:pt x="765" y="25"/>
                </a:lnTo>
                <a:lnTo>
                  <a:pt x="769" y="29"/>
                </a:lnTo>
                <a:lnTo>
                  <a:pt x="772" y="31"/>
                </a:lnTo>
                <a:lnTo>
                  <a:pt x="773" y="32"/>
                </a:lnTo>
                <a:lnTo>
                  <a:pt x="774" y="33"/>
                </a:lnTo>
                <a:lnTo>
                  <a:pt x="775" y="33"/>
                </a:lnTo>
                <a:lnTo>
                  <a:pt x="776" y="34"/>
                </a:lnTo>
                <a:lnTo>
                  <a:pt x="777" y="34"/>
                </a:lnTo>
                <a:lnTo>
                  <a:pt x="778" y="34"/>
                </a:lnTo>
                <a:lnTo>
                  <a:pt x="779" y="34"/>
                </a:lnTo>
                <a:lnTo>
                  <a:pt x="780" y="34"/>
                </a:lnTo>
              </a:path>
            </a:pathLst>
          </a:cu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65936" name="Freeform 16"/>
          <p:cNvSpPr>
            <a:spLocks/>
          </p:cNvSpPr>
          <p:nvPr/>
        </p:nvSpPr>
        <p:spPr bwMode="auto">
          <a:xfrm>
            <a:off x="4932040" y="3497263"/>
            <a:ext cx="3875942" cy="438150"/>
          </a:xfrm>
          <a:custGeom>
            <a:avLst/>
            <a:gdLst>
              <a:gd name="T0" fmla="*/ 48 w 780"/>
              <a:gd name="T1" fmla="*/ 2 h 34"/>
              <a:gd name="T2" fmla="*/ 53 w 780"/>
              <a:gd name="T3" fmla="*/ 0 h 34"/>
              <a:gd name="T4" fmla="*/ 57 w 780"/>
              <a:gd name="T5" fmla="*/ 1 h 34"/>
              <a:gd name="T6" fmla="*/ 81 w 780"/>
              <a:gd name="T7" fmla="*/ 25 h 34"/>
              <a:gd name="T8" fmla="*/ 93 w 780"/>
              <a:gd name="T9" fmla="*/ 34 h 34"/>
              <a:gd name="T10" fmla="*/ 98 w 780"/>
              <a:gd name="T11" fmla="*/ 34 h 34"/>
              <a:gd name="T12" fmla="*/ 114 w 780"/>
              <a:gd name="T13" fmla="*/ 21 h 34"/>
              <a:gd name="T14" fmla="*/ 133 w 780"/>
              <a:gd name="T15" fmla="*/ 1 h 34"/>
              <a:gd name="T16" fmla="*/ 138 w 780"/>
              <a:gd name="T17" fmla="*/ 0 h 34"/>
              <a:gd name="T18" fmla="*/ 145 w 780"/>
              <a:gd name="T19" fmla="*/ 3 h 34"/>
              <a:gd name="T20" fmla="*/ 170 w 780"/>
              <a:gd name="T21" fmla="*/ 30 h 34"/>
              <a:gd name="T22" fmla="*/ 178 w 780"/>
              <a:gd name="T23" fmla="*/ 34 h 34"/>
              <a:gd name="T24" fmla="*/ 183 w 780"/>
              <a:gd name="T25" fmla="*/ 34 h 34"/>
              <a:gd name="T26" fmla="*/ 201 w 780"/>
              <a:gd name="T27" fmla="*/ 17 h 34"/>
              <a:gd name="T28" fmla="*/ 218 w 780"/>
              <a:gd name="T29" fmla="*/ 1 h 34"/>
              <a:gd name="T30" fmla="*/ 223 w 780"/>
              <a:gd name="T31" fmla="*/ 0 h 34"/>
              <a:gd name="T32" fmla="*/ 230 w 780"/>
              <a:gd name="T33" fmla="*/ 3 h 34"/>
              <a:gd name="T34" fmla="*/ 256 w 780"/>
              <a:gd name="T35" fmla="*/ 31 h 34"/>
              <a:gd name="T36" fmla="*/ 263 w 780"/>
              <a:gd name="T37" fmla="*/ 34 h 34"/>
              <a:gd name="T38" fmla="*/ 270 w 780"/>
              <a:gd name="T39" fmla="*/ 33 h 34"/>
              <a:gd name="T40" fmla="*/ 300 w 780"/>
              <a:gd name="T41" fmla="*/ 2 h 34"/>
              <a:gd name="T42" fmla="*/ 306 w 780"/>
              <a:gd name="T43" fmla="*/ 0 h 34"/>
              <a:gd name="T44" fmla="*/ 313 w 780"/>
              <a:gd name="T45" fmla="*/ 3 h 34"/>
              <a:gd name="T46" fmla="*/ 341 w 780"/>
              <a:gd name="T47" fmla="*/ 32 h 34"/>
              <a:gd name="T48" fmla="*/ 347 w 780"/>
              <a:gd name="T49" fmla="*/ 34 h 34"/>
              <a:gd name="T50" fmla="*/ 352 w 780"/>
              <a:gd name="T51" fmla="*/ 33 h 34"/>
              <a:gd name="T52" fmla="*/ 376 w 780"/>
              <a:gd name="T53" fmla="*/ 9 h 34"/>
              <a:gd name="T54" fmla="*/ 387 w 780"/>
              <a:gd name="T55" fmla="*/ 1 h 34"/>
              <a:gd name="T56" fmla="*/ 393 w 780"/>
              <a:gd name="T57" fmla="*/ 1 h 34"/>
              <a:gd name="T58" fmla="*/ 411 w 780"/>
              <a:gd name="T59" fmla="*/ 17 h 34"/>
              <a:gd name="T60" fmla="*/ 427 w 780"/>
              <a:gd name="T61" fmla="*/ 33 h 34"/>
              <a:gd name="T62" fmla="*/ 432 w 780"/>
              <a:gd name="T63" fmla="*/ 34 h 34"/>
              <a:gd name="T64" fmla="*/ 441 w 780"/>
              <a:gd name="T65" fmla="*/ 31 h 34"/>
              <a:gd name="T66" fmla="*/ 469 w 780"/>
              <a:gd name="T67" fmla="*/ 2 h 34"/>
              <a:gd name="T68" fmla="*/ 475 w 780"/>
              <a:gd name="T69" fmla="*/ 0 h 34"/>
              <a:gd name="T70" fmla="*/ 481 w 780"/>
              <a:gd name="T71" fmla="*/ 3 h 34"/>
              <a:gd name="T72" fmla="*/ 508 w 780"/>
              <a:gd name="T73" fmla="*/ 31 h 34"/>
              <a:gd name="T74" fmla="*/ 515 w 780"/>
              <a:gd name="T75" fmla="*/ 34 h 34"/>
              <a:gd name="T76" fmla="*/ 520 w 780"/>
              <a:gd name="T77" fmla="*/ 33 h 34"/>
              <a:gd name="T78" fmla="*/ 546 w 780"/>
              <a:gd name="T79" fmla="*/ 6 h 34"/>
              <a:gd name="T80" fmla="*/ 555 w 780"/>
              <a:gd name="T81" fmla="*/ 1 h 34"/>
              <a:gd name="T82" fmla="*/ 560 w 780"/>
              <a:gd name="T83" fmla="*/ 1 h 34"/>
              <a:gd name="T84" fmla="*/ 574 w 780"/>
              <a:gd name="T85" fmla="*/ 12 h 34"/>
              <a:gd name="T86" fmla="*/ 594 w 780"/>
              <a:gd name="T87" fmla="*/ 33 h 34"/>
              <a:gd name="T88" fmla="*/ 600 w 780"/>
              <a:gd name="T89" fmla="*/ 34 h 34"/>
              <a:gd name="T90" fmla="*/ 605 w 780"/>
              <a:gd name="T91" fmla="*/ 33 h 34"/>
              <a:gd name="T92" fmla="*/ 628 w 780"/>
              <a:gd name="T93" fmla="*/ 9 h 34"/>
              <a:gd name="T94" fmla="*/ 639 w 780"/>
              <a:gd name="T95" fmla="*/ 1 h 34"/>
              <a:gd name="T96" fmla="*/ 643 w 780"/>
              <a:gd name="T97" fmla="*/ 1 h 34"/>
              <a:gd name="T98" fmla="*/ 652 w 780"/>
              <a:gd name="T99" fmla="*/ 6 h 34"/>
              <a:gd name="T100" fmla="*/ 678 w 780"/>
              <a:gd name="T101" fmla="*/ 32 h 34"/>
              <a:gd name="T102" fmla="*/ 684 w 780"/>
              <a:gd name="T103" fmla="*/ 34 h 34"/>
              <a:gd name="T104" fmla="*/ 692 w 780"/>
              <a:gd name="T105" fmla="*/ 31 h 34"/>
              <a:gd name="T106" fmla="*/ 719 w 780"/>
              <a:gd name="T107" fmla="*/ 2 h 34"/>
              <a:gd name="T108" fmla="*/ 725 w 780"/>
              <a:gd name="T109" fmla="*/ 0 h 34"/>
              <a:gd name="T110" fmla="*/ 731 w 780"/>
              <a:gd name="T111" fmla="*/ 2 h 34"/>
              <a:gd name="T112" fmla="*/ 759 w 780"/>
              <a:gd name="T113" fmla="*/ 31 h 34"/>
              <a:gd name="T114" fmla="*/ 766 w 780"/>
              <a:gd name="T115" fmla="*/ 34 h 34"/>
              <a:gd name="T116" fmla="*/ 771 w 780"/>
              <a:gd name="T117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0" h="34">
                <a:moveTo>
                  <a:pt x="0" y="28"/>
                </a:moveTo>
                <a:lnTo>
                  <a:pt x="31" y="19"/>
                </a:lnTo>
                <a:lnTo>
                  <a:pt x="39" y="10"/>
                </a:lnTo>
                <a:lnTo>
                  <a:pt x="44" y="5"/>
                </a:lnTo>
                <a:lnTo>
                  <a:pt x="46" y="3"/>
                </a:lnTo>
                <a:lnTo>
                  <a:pt x="48" y="2"/>
                </a:lnTo>
                <a:lnTo>
                  <a:pt x="49" y="2"/>
                </a:lnTo>
                <a:lnTo>
                  <a:pt x="50" y="1"/>
                </a:lnTo>
                <a:lnTo>
                  <a:pt x="51" y="1"/>
                </a:lnTo>
                <a:lnTo>
                  <a:pt x="51" y="1"/>
                </a:lnTo>
                <a:lnTo>
                  <a:pt x="52" y="1"/>
                </a:lnTo>
                <a:lnTo>
                  <a:pt x="53" y="0"/>
                </a:lnTo>
                <a:lnTo>
                  <a:pt x="53" y="0"/>
                </a:lnTo>
                <a:lnTo>
                  <a:pt x="54" y="0"/>
                </a:lnTo>
                <a:lnTo>
                  <a:pt x="54" y="0"/>
                </a:lnTo>
                <a:lnTo>
                  <a:pt x="55" y="0"/>
                </a:lnTo>
                <a:lnTo>
                  <a:pt x="56" y="1"/>
                </a:lnTo>
                <a:lnTo>
                  <a:pt x="57" y="1"/>
                </a:lnTo>
                <a:lnTo>
                  <a:pt x="57" y="1"/>
                </a:lnTo>
                <a:lnTo>
                  <a:pt x="58" y="1"/>
                </a:lnTo>
                <a:lnTo>
                  <a:pt x="59" y="2"/>
                </a:lnTo>
                <a:lnTo>
                  <a:pt x="62" y="3"/>
                </a:lnTo>
                <a:lnTo>
                  <a:pt x="66" y="7"/>
                </a:lnTo>
                <a:lnTo>
                  <a:pt x="81" y="25"/>
                </a:lnTo>
                <a:lnTo>
                  <a:pt x="85" y="29"/>
                </a:lnTo>
                <a:lnTo>
                  <a:pt x="88" y="31"/>
                </a:lnTo>
                <a:lnTo>
                  <a:pt x="90" y="33"/>
                </a:lnTo>
                <a:lnTo>
                  <a:pt x="91" y="33"/>
                </a:lnTo>
                <a:lnTo>
                  <a:pt x="92" y="34"/>
                </a:lnTo>
                <a:lnTo>
                  <a:pt x="93" y="34"/>
                </a:lnTo>
                <a:lnTo>
                  <a:pt x="93" y="34"/>
                </a:lnTo>
                <a:lnTo>
                  <a:pt x="94" y="34"/>
                </a:lnTo>
                <a:lnTo>
                  <a:pt x="95" y="34"/>
                </a:lnTo>
                <a:lnTo>
                  <a:pt x="96" y="34"/>
                </a:lnTo>
                <a:lnTo>
                  <a:pt x="97" y="34"/>
                </a:lnTo>
                <a:lnTo>
                  <a:pt x="98" y="34"/>
                </a:lnTo>
                <a:lnTo>
                  <a:pt x="99" y="34"/>
                </a:lnTo>
                <a:lnTo>
                  <a:pt x="100" y="33"/>
                </a:lnTo>
                <a:lnTo>
                  <a:pt x="102" y="32"/>
                </a:lnTo>
                <a:lnTo>
                  <a:pt x="104" y="31"/>
                </a:lnTo>
                <a:lnTo>
                  <a:pt x="106" y="30"/>
                </a:lnTo>
                <a:lnTo>
                  <a:pt x="114" y="21"/>
                </a:lnTo>
                <a:lnTo>
                  <a:pt x="122" y="11"/>
                </a:lnTo>
                <a:lnTo>
                  <a:pt x="126" y="6"/>
                </a:lnTo>
                <a:lnTo>
                  <a:pt x="129" y="4"/>
                </a:lnTo>
                <a:lnTo>
                  <a:pt x="131" y="3"/>
                </a:lnTo>
                <a:lnTo>
                  <a:pt x="132" y="2"/>
                </a:lnTo>
                <a:lnTo>
                  <a:pt x="133" y="1"/>
                </a:lnTo>
                <a:lnTo>
                  <a:pt x="134" y="1"/>
                </a:lnTo>
                <a:lnTo>
                  <a:pt x="135" y="1"/>
                </a:lnTo>
                <a:lnTo>
                  <a:pt x="136" y="1"/>
                </a:lnTo>
                <a:lnTo>
                  <a:pt x="137" y="0"/>
                </a:lnTo>
                <a:lnTo>
                  <a:pt x="137" y="0"/>
                </a:lnTo>
                <a:lnTo>
                  <a:pt x="138" y="0"/>
                </a:lnTo>
                <a:lnTo>
                  <a:pt x="139" y="1"/>
                </a:lnTo>
                <a:lnTo>
                  <a:pt x="140" y="1"/>
                </a:lnTo>
                <a:lnTo>
                  <a:pt x="141" y="1"/>
                </a:lnTo>
                <a:lnTo>
                  <a:pt x="142" y="1"/>
                </a:lnTo>
                <a:lnTo>
                  <a:pt x="142" y="1"/>
                </a:lnTo>
                <a:lnTo>
                  <a:pt x="145" y="3"/>
                </a:lnTo>
                <a:lnTo>
                  <a:pt x="147" y="4"/>
                </a:lnTo>
                <a:lnTo>
                  <a:pt x="151" y="8"/>
                </a:lnTo>
                <a:lnTo>
                  <a:pt x="155" y="12"/>
                </a:lnTo>
                <a:lnTo>
                  <a:pt x="162" y="21"/>
                </a:lnTo>
                <a:lnTo>
                  <a:pt x="166" y="26"/>
                </a:lnTo>
                <a:lnTo>
                  <a:pt x="170" y="30"/>
                </a:lnTo>
                <a:lnTo>
                  <a:pt x="172" y="31"/>
                </a:lnTo>
                <a:lnTo>
                  <a:pt x="174" y="33"/>
                </a:lnTo>
                <a:lnTo>
                  <a:pt x="175" y="33"/>
                </a:lnTo>
                <a:lnTo>
                  <a:pt x="176" y="34"/>
                </a:lnTo>
                <a:lnTo>
                  <a:pt x="177" y="34"/>
                </a:lnTo>
                <a:lnTo>
                  <a:pt x="178" y="34"/>
                </a:lnTo>
                <a:lnTo>
                  <a:pt x="178" y="34"/>
                </a:lnTo>
                <a:lnTo>
                  <a:pt x="179" y="34"/>
                </a:lnTo>
                <a:lnTo>
                  <a:pt x="180" y="34"/>
                </a:lnTo>
                <a:lnTo>
                  <a:pt x="181" y="34"/>
                </a:lnTo>
                <a:lnTo>
                  <a:pt x="182" y="34"/>
                </a:lnTo>
                <a:lnTo>
                  <a:pt x="183" y="34"/>
                </a:lnTo>
                <a:lnTo>
                  <a:pt x="184" y="33"/>
                </a:lnTo>
                <a:lnTo>
                  <a:pt x="186" y="33"/>
                </a:lnTo>
                <a:lnTo>
                  <a:pt x="188" y="31"/>
                </a:lnTo>
                <a:lnTo>
                  <a:pt x="190" y="30"/>
                </a:lnTo>
                <a:lnTo>
                  <a:pt x="194" y="26"/>
                </a:lnTo>
                <a:lnTo>
                  <a:pt x="201" y="17"/>
                </a:lnTo>
                <a:lnTo>
                  <a:pt x="210" y="7"/>
                </a:lnTo>
                <a:lnTo>
                  <a:pt x="212" y="5"/>
                </a:lnTo>
                <a:lnTo>
                  <a:pt x="214" y="3"/>
                </a:lnTo>
                <a:lnTo>
                  <a:pt x="215" y="2"/>
                </a:lnTo>
                <a:lnTo>
                  <a:pt x="217" y="2"/>
                </a:lnTo>
                <a:lnTo>
                  <a:pt x="218" y="1"/>
                </a:lnTo>
                <a:lnTo>
                  <a:pt x="219" y="1"/>
                </a:lnTo>
                <a:lnTo>
                  <a:pt x="220" y="1"/>
                </a:lnTo>
                <a:lnTo>
                  <a:pt x="221" y="0"/>
                </a:lnTo>
                <a:lnTo>
                  <a:pt x="221" y="0"/>
                </a:ln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4" y="1"/>
                </a:lnTo>
                <a:lnTo>
                  <a:pt x="225" y="1"/>
                </a:lnTo>
                <a:lnTo>
                  <a:pt x="226" y="1"/>
                </a:lnTo>
                <a:lnTo>
                  <a:pt x="227" y="2"/>
                </a:lnTo>
                <a:lnTo>
                  <a:pt x="230" y="3"/>
                </a:lnTo>
                <a:lnTo>
                  <a:pt x="232" y="5"/>
                </a:lnTo>
                <a:lnTo>
                  <a:pt x="235" y="9"/>
                </a:lnTo>
                <a:lnTo>
                  <a:pt x="244" y="19"/>
                </a:lnTo>
                <a:lnTo>
                  <a:pt x="248" y="24"/>
                </a:lnTo>
                <a:lnTo>
                  <a:pt x="253" y="29"/>
                </a:lnTo>
                <a:lnTo>
                  <a:pt x="256" y="31"/>
                </a:lnTo>
                <a:lnTo>
                  <a:pt x="258" y="33"/>
                </a:lnTo>
                <a:lnTo>
                  <a:pt x="259" y="33"/>
                </a:lnTo>
                <a:lnTo>
                  <a:pt x="260" y="34"/>
                </a:lnTo>
                <a:lnTo>
                  <a:pt x="261" y="34"/>
                </a:lnTo>
                <a:lnTo>
                  <a:pt x="262" y="34"/>
                </a:lnTo>
                <a:lnTo>
                  <a:pt x="263" y="34"/>
                </a:lnTo>
                <a:lnTo>
                  <a:pt x="264" y="34"/>
                </a:lnTo>
                <a:lnTo>
                  <a:pt x="265" y="34"/>
                </a:lnTo>
                <a:lnTo>
                  <a:pt x="266" y="34"/>
                </a:lnTo>
                <a:lnTo>
                  <a:pt x="267" y="34"/>
                </a:lnTo>
                <a:lnTo>
                  <a:pt x="268" y="33"/>
                </a:lnTo>
                <a:lnTo>
                  <a:pt x="270" y="33"/>
                </a:lnTo>
                <a:lnTo>
                  <a:pt x="272" y="31"/>
                </a:lnTo>
                <a:lnTo>
                  <a:pt x="276" y="27"/>
                </a:lnTo>
                <a:lnTo>
                  <a:pt x="291" y="9"/>
                </a:lnTo>
                <a:lnTo>
                  <a:pt x="295" y="5"/>
                </a:lnTo>
                <a:lnTo>
                  <a:pt x="298" y="4"/>
                </a:lnTo>
                <a:lnTo>
                  <a:pt x="300" y="2"/>
                </a:lnTo>
                <a:lnTo>
                  <a:pt x="301" y="1"/>
                </a:lnTo>
                <a:lnTo>
                  <a:pt x="302" y="1"/>
                </a:lnTo>
                <a:lnTo>
                  <a:pt x="303" y="1"/>
                </a:lnTo>
                <a:lnTo>
                  <a:pt x="304" y="1"/>
                </a:lnTo>
                <a:lnTo>
                  <a:pt x="305" y="0"/>
                </a:lnTo>
                <a:lnTo>
                  <a:pt x="306" y="0"/>
                </a:lnTo>
                <a:lnTo>
                  <a:pt x="307" y="0"/>
                </a:lnTo>
                <a:lnTo>
                  <a:pt x="308" y="1"/>
                </a:lnTo>
                <a:lnTo>
                  <a:pt x="309" y="1"/>
                </a:lnTo>
                <a:lnTo>
                  <a:pt x="310" y="1"/>
                </a:lnTo>
                <a:lnTo>
                  <a:pt x="311" y="2"/>
                </a:lnTo>
                <a:lnTo>
                  <a:pt x="313" y="3"/>
                </a:lnTo>
                <a:lnTo>
                  <a:pt x="315" y="5"/>
                </a:lnTo>
                <a:lnTo>
                  <a:pt x="324" y="14"/>
                </a:lnTo>
                <a:lnTo>
                  <a:pt x="332" y="24"/>
                </a:lnTo>
                <a:lnTo>
                  <a:pt x="336" y="29"/>
                </a:lnTo>
                <a:lnTo>
                  <a:pt x="339" y="30"/>
                </a:lnTo>
                <a:lnTo>
                  <a:pt x="341" y="32"/>
                </a:lnTo>
                <a:lnTo>
                  <a:pt x="342" y="33"/>
                </a:lnTo>
                <a:lnTo>
                  <a:pt x="343" y="33"/>
                </a:lnTo>
                <a:lnTo>
                  <a:pt x="344" y="34"/>
                </a:lnTo>
                <a:lnTo>
                  <a:pt x="345" y="34"/>
                </a:lnTo>
                <a:lnTo>
                  <a:pt x="346" y="34"/>
                </a:lnTo>
                <a:lnTo>
                  <a:pt x="347" y="34"/>
                </a:lnTo>
                <a:lnTo>
                  <a:pt x="347" y="34"/>
                </a:lnTo>
                <a:lnTo>
                  <a:pt x="348" y="34"/>
                </a:lnTo>
                <a:lnTo>
                  <a:pt x="349" y="34"/>
                </a:lnTo>
                <a:lnTo>
                  <a:pt x="350" y="34"/>
                </a:lnTo>
                <a:lnTo>
                  <a:pt x="351" y="34"/>
                </a:lnTo>
                <a:lnTo>
                  <a:pt x="352" y="33"/>
                </a:lnTo>
                <a:lnTo>
                  <a:pt x="354" y="33"/>
                </a:lnTo>
                <a:lnTo>
                  <a:pt x="356" y="31"/>
                </a:lnTo>
                <a:lnTo>
                  <a:pt x="360" y="28"/>
                </a:lnTo>
                <a:lnTo>
                  <a:pt x="364" y="23"/>
                </a:lnTo>
                <a:lnTo>
                  <a:pt x="372" y="13"/>
                </a:lnTo>
                <a:lnTo>
                  <a:pt x="376" y="9"/>
                </a:lnTo>
                <a:lnTo>
                  <a:pt x="380" y="5"/>
                </a:lnTo>
                <a:lnTo>
                  <a:pt x="382" y="3"/>
                </a:lnTo>
                <a:lnTo>
                  <a:pt x="384" y="2"/>
                </a:lnTo>
                <a:lnTo>
                  <a:pt x="386" y="1"/>
                </a:lnTo>
                <a:lnTo>
                  <a:pt x="386" y="1"/>
                </a:lnTo>
                <a:lnTo>
                  <a:pt x="387" y="1"/>
                </a:lnTo>
                <a:lnTo>
                  <a:pt x="388" y="0"/>
                </a:lnTo>
                <a:lnTo>
                  <a:pt x="389" y="0"/>
                </a:lnTo>
                <a:lnTo>
                  <a:pt x="390" y="0"/>
                </a:lnTo>
                <a:lnTo>
                  <a:pt x="391" y="0"/>
                </a:lnTo>
                <a:lnTo>
                  <a:pt x="392" y="1"/>
                </a:lnTo>
                <a:lnTo>
                  <a:pt x="393" y="1"/>
                </a:lnTo>
                <a:lnTo>
                  <a:pt x="393" y="1"/>
                </a:lnTo>
                <a:lnTo>
                  <a:pt x="395" y="2"/>
                </a:lnTo>
                <a:lnTo>
                  <a:pt x="397" y="3"/>
                </a:lnTo>
                <a:lnTo>
                  <a:pt x="399" y="4"/>
                </a:lnTo>
                <a:lnTo>
                  <a:pt x="403" y="8"/>
                </a:lnTo>
                <a:lnTo>
                  <a:pt x="411" y="17"/>
                </a:lnTo>
                <a:lnTo>
                  <a:pt x="415" y="23"/>
                </a:lnTo>
                <a:lnTo>
                  <a:pt x="420" y="28"/>
                </a:lnTo>
                <a:lnTo>
                  <a:pt x="422" y="30"/>
                </a:lnTo>
                <a:lnTo>
                  <a:pt x="424" y="32"/>
                </a:lnTo>
                <a:lnTo>
                  <a:pt x="426" y="33"/>
                </a:lnTo>
                <a:lnTo>
                  <a:pt x="427" y="33"/>
                </a:lnTo>
                <a:lnTo>
                  <a:pt x="428" y="34"/>
                </a:lnTo>
                <a:lnTo>
                  <a:pt x="429" y="34"/>
                </a:lnTo>
                <a:lnTo>
                  <a:pt x="430" y="34"/>
                </a:lnTo>
                <a:lnTo>
                  <a:pt x="431" y="34"/>
                </a:lnTo>
                <a:lnTo>
                  <a:pt x="432" y="34"/>
                </a:lnTo>
                <a:lnTo>
                  <a:pt x="432" y="34"/>
                </a:lnTo>
                <a:lnTo>
                  <a:pt x="433" y="34"/>
                </a:lnTo>
                <a:lnTo>
                  <a:pt x="434" y="34"/>
                </a:lnTo>
                <a:lnTo>
                  <a:pt x="435" y="34"/>
                </a:lnTo>
                <a:lnTo>
                  <a:pt x="436" y="33"/>
                </a:lnTo>
                <a:lnTo>
                  <a:pt x="438" y="32"/>
                </a:lnTo>
                <a:lnTo>
                  <a:pt x="441" y="31"/>
                </a:lnTo>
                <a:lnTo>
                  <a:pt x="444" y="27"/>
                </a:lnTo>
                <a:lnTo>
                  <a:pt x="453" y="16"/>
                </a:lnTo>
                <a:lnTo>
                  <a:pt x="461" y="7"/>
                </a:lnTo>
                <a:lnTo>
                  <a:pt x="465" y="4"/>
                </a:lnTo>
                <a:lnTo>
                  <a:pt x="468" y="2"/>
                </a:lnTo>
                <a:lnTo>
                  <a:pt x="469" y="2"/>
                </a:lnTo>
                <a:lnTo>
                  <a:pt x="470" y="1"/>
                </a:lnTo>
                <a:lnTo>
                  <a:pt x="471" y="1"/>
                </a:lnTo>
                <a:lnTo>
                  <a:pt x="472" y="1"/>
                </a:lnTo>
                <a:lnTo>
                  <a:pt x="473" y="0"/>
                </a:lnTo>
                <a:lnTo>
                  <a:pt x="474" y="0"/>
                </a:lnTo>
                <a:lnTo>
                  <a:pt x="475" y="0"/>
                </a:lnTo>
                <a:lnTo>
                  <a:pt x="475" y="1"/>
                </a:lnTo>
                <a:lnTo>
                  <a:pt x="476" y="1"/>
                </a:lnTo>
                <a:lnTo>
                  <a:pt x="477" y="1"/>
                </a:lnTo>
                <a:lnTo>
                  <a:pt x="478" y="1"/>
                </a:lnTo>
                <a:lnTo>
                  <a:pt x="479" y="2"/>
                </a:lnTo>
                <a:lnTo>
                  <a:pt x="481" y="3"/>
                </a:lnTo>
                <a:lnTo>
                  <a:pt x="485" y="6"/>
                </a:lnTo>
                <a:lnTo>
                  <a:pt x="494" y="16"/>
                </a:lnTo>
                <a:lnTo>
                  <a:pt x="498" y="22"/>
                </a:lnTo>
                <a:lnTo>
                  <a:pt x="502" y="27"/>
                </a:lnTo>
                <a:lnTo>
                  <a:pt x="506" y="30"/>
                </a:lnTo>
                <a:lnTo>
                  <a:pt x="508" y="31"/>
                </a:lnTo>
                <a:lnTo>
                  <a:pt x="510" y="33"/>
                </a:lnTo>
                <a:lnTo>
                  <a:pt x="511" y="33"/>
                </a:lnTo>
                <a:lnTo>
                  <a:pt x="512" y="34"/>
                </a:lnTo>
                <a:lnTo>
                  <a:pt x="513" y="34"/>
                </a:lnTo>
                <a:lnTo>
                  <a:pt x="514" y="34"/>
                </a:lnTo>
                <a:lnTo>
                  <a:pt x="515" y="34"/>
                </a:lnTo>
                <a:lnTo>
                  <a:pt x="516" y="34"/>
                </a:lnTo>
                <a:lnTo>
                  <a:pt x="517" y="34"/>
                </a:lnTo>
                <a:lnTo>
                  <a:pt x="518" y="34"/>
                </a:lnTo>
                <a:lnTo>
                  <a:pt x="518" y="34"/>
                </a:lnTo>
                <a:lnTo>
                  <a:pt x="519" y="34"/>
                </a:lnTo>
                <a:lnTo>
                  <a:pt x="520" y="33"/>
                </a:lnTo>
                <a:lnTo>
                  <a:pt x="522" y="32"/>
                </a:lnTo>
                <a:lnTo>
                  <a:pt x="524" y="31"/>
                </a:lnTo>
                <a:lnTo>
                  <a:pt x="526" y="29"/>
                </a:lnTo>
                <a:lnTo>
                  <a:pt x="535" y="20"/>
                </a:lnTo>
                <a:lnTo>
                  <a:pt x="542" y="11"/>
                </a:lnTo>
                <a:lnTo>
                  <a:pt x="546" y="6"/>
                </a:lnTo>
                <a:lnTo>
                  <a:pt x="548" y="4"/>
                </a:lnTo>
                <a:lnTo>
                  <a:pt x="550" y="3"/>
                </a:lnTo>
                <a:lnTo>
                  <a:pt x="552" y="2"/>
                </a:lnTo>
                <a:lnTo>
                  <a:pt x="554" y="1"/>
                </a:lnTo>
                <a:lnTo>
                  <a:pt x="554" y="1"/>
                </a:lnTo>
                <a:lnTo>
                  <a:pt x="555" y="1"/>
                </a:lnTo>
                <a:lnTo>
                  <a:pt x="555" y="1"/>
                </a:lnTo>
                <a:lnTo>
                  <a:pt x="556" y="1"/>
                </a:lnTo>
                <a:lnTo>
                  <a:pt x="557" y="0"/>
                </a:lnTo>
                <a:lnTo>
                  <a:pt x="558" y="0"/>
                </a:lnTo>
                <a:lnTo>
                  <a:pt x="559" y="0"/>
                </a:lnTo>
                <a:lnTo>
                  <a:pt x="560" y="1"/>
                </a:lnTo>
                <a:lnTo>
                  <a:pt x="561" y="1"/>
                </a:lnTo>
                <a:lnTo>
                  <a:pt x="561" y="1"/>
                </a:lnTo>
                <a:lnTo>
                  <a:pt x="563" y="2"/>
                </a:lnTo>
                <a:lnTo>
                  <a:pt x="565" y="3"/>
                </a:lnTo>
                <a:lnTo>
                  <a:pt x="567" y="4"/>
                </a:lnTo>
                <a:lnTo>
                  <a:pt x="574" y="12"/>
                </a:lnTo>
                <a:lnTo>
                  <a:pt x="582" y="22"/>
                </a:lnTo>
                <a:lnTo>
                  <a:pt x="587" y="27"/>
                </a:lnTo>
                <a:lnTo>
                  <a:pt x="589" y="29"/>
                </a:lnTo>
                <a:lnTo>
                  <a:pt x="591" y="30"/>
                </a:lnTo>
                <a:lnTo>
                  <a:pt x="592" y="32"/>
                </a:lnTo>
                <a:lnTo>
                  <a:pt x="594" y="33"/>
                </a:lnTo>
                <a:lnTo>
                  <a:pt x="595" y="33"/>
                </a:lnTo>
                <a:lnTo>
                  <a:pt x="596" y="34"/>
                </a:lnTo>
                <a:lnTo>
                  <a:pt x="597" y="34"/>
                </a:lnTo>
                <a:lnTo>
                  <a:pt x="598" y="34"/>
                </a:lnTo>
                <a:lnTo>
                  <a:pt x="599" y="34"/>
                </a:lnTo>
                <a:lnTo>
                  <a:pt x="600" y="34"/>
                </a:lnTo>
                <a:lnTo>
                  <a:pt x="601" y="34"/>
                </a:lnTo>
                <a:lnTo>
                  <a:pt x="601" y="34"/>
                </a:lnTo>
                <a:lnTo>
                  <a:pt x="602" y="34"/>
                </a:lnTo>
                <a:lnTo>
                  <a:pt x="603" y="34"/>
                </a:lnTo>
                <a:lnTo>
                  <a:pt x="604" y="33"/>
                </a:lnTo>
                <a:lnTo>
                  <a:pt x="605" y="33"/>
                </a:lnTo>
                <a:lnTo>
                  <a:pt x="607" y="32"/>
                </a:lnTo>
                <a:lnTo>
                  <a:pt x="609" y="30"/>
                </a:lnTo>
                <a:lnTo>
                  <a:pt x="611" y="28"/>
                </a:lnTo>
                <a:lnTo>
                  <a:pt x="615" y="24"/>
                </a:lnTo>
                <a:lnTo>
                  <a:pt x="624" y="14"/>
                </a:lnTo>
                <a:lnTo>
                  <a:pt x="628" y="9"/>
                </a:lnTo>
                <a:lnTo>
                  <a:pt x="631" y="5"/>
                </a:lnTo>
                <a:lnTo>
                  <a:pt x="634" y="3"/>
                </a:lnTo>
                <a:lnTo>
                  <a:pt x="636" y="2"/>
                </a:lnTo>
                <a:lnTo>
                  <a:pt x="637" y="2"/>
                </a:lnTo>
                <a:lnTo>
                  <a:pt x="638" y="1"/>
                </a:lnTo>
                <a:lnTo>
                  <a:pt x="639" y="1"/>
                </a:lnTo>
                <a:lnTo>
                  <a:pt x="639" y="1"/>
                </a:lnTo>
                <a:lnTo>
                  <a:pt x="640" y="1"/>
                </a:lnTo>
                <a:lnTo>
                  <a:pt x="640" y="0"/>
                </a:lnTo>
                <a:lnTo>
                  <a:pt x="641" y="0"/>
                </a:lnTo>
                <a:lnTo>
                  <a:pt x="642" y="0"/>
                </a:lnTo>
                <a:lnTo>
                  <a:pt x="643" y="1"/>
                </a:lnTo>
                <a:lnTo>
                  <a:pt x="644" y="1"/>
                </a:lnTo>
                <a:lnTo>
                  <a:pt x="645" y="1"/>
                </a:lnTo>
                <a:lnTo>
                  <a:pt x="646" y="1"/>
                </a:lnTo>
                <a:lnTo>
                  <a:pt x="648" y="3"/>
                </a:lnTo>
                <a:lnTo>
                  <a:pt x="650" y="4"/>
                </a:lnTo>
                <a:lnTo>
                  <a:pt x="652" y="6"/>
                </a:lnTo>
                <a:lnTo>
                  <a:pt x="656" y="9"/>
                </a:lnTo>
                <a:lnTo>
                  <a:pt x="665" y="20"/>
                </a:lnTo>
                <a:lnTo>
                  <a:pt x="669" y="25"/>
                </a:lnTo>
                <a:lnTo>
                  <a:pt x="674" y="30"/>
                </a:lnTo>
                <a:lnTo>
                  <a:pt x="676" y="31"/>
                </a:lnTo>
                <a:lnTo>
                  <a:pt x="678" y="32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4"/>
                </a:lnTo>
                <a:lnTo>
                  <a:pt x="683" y="34"/>
                </a:lnTo>
                <a:lnTo>
                  <a:pt x="684" y="34"/>
                </a:lnTo>
                <a:lnTo>
                  <a:pt x="685" y="34"/>
                </a:lnTo>
                <a:lnTo>
                  <a:pt x="686" y="34"/>
                </a:lnTo>
                <a:lnTo>
                  <a:pt x="687" y="34"/>
                </a:lnTo>
                <a:lnTo>
                  <a:pt x="688" y="33"/>
                </a:lnTo>
                <a:lnTo>
                  <a:pt x="690" y="32"/>
                </a:lnTo>
                <a:lnTo>
                  <a:pt x="692" y="31"/>
                </a:lnTo>
                <a:lnTo>
                  <a:pt x="694" y="29"/>
                </a:lnTo>
                <a:lnTo>
                  <a:pt x="698" y="25"/>
                </a:lnTo>
                <a:lnTo>
                  <a:pt x="706" y="15"/>
                </a:lnTo>
                <a:lnTo>
                  <a:pt x="713" y="7"/>
                </a:lnTo>
                <a:lnTo>
                  <a:pt x="717" y="4"/>
                </a:lnTo>
                <a:lnTo>
                  <a:pt x="719" y="2"/>
                </a:lnTo>
                <a:lnTo>
                  <a:pt x="721" y="1"/>
                </a:lnTo>
                <a:lnTo>
                  <a:pt x="722" y="1"/>
                </a:lnTo>
                <a:lnTo>
                  <a:pt x="723" y="1"/>
                </a:lnTo>
                <a:lnTo>
                  <a:pt x="724" y="1"/>
                </a:lnTo>
                <a:lnTo>
                  <a:pt x="724" y="0"/>
                </a:lnTo>
                <a:lnTo>
                  <a:pt x="725" y="0"/>
                </a:lnTo>
                <a:lnTo>
                  <a:pt x="726" y="0"/>
                </a:lnTo>
                <a:lnTo>
                  <a:pt x="727" y="1"/>
                </a:lnTo>
                <a:lnTo>
                  <a:pt x="728" y="1"/>
                </a:lnTo>
                <a:lnTo>
                  <a:pt x="729" y="1"/>
                </a:lnTo>
                <a:lnTo>
                  <a:pt x="730" y="1"/>
                </a:lnTo>
                <a:lnTo>
                  <a:pt x="731" y="2"/>
                </a:lnTo>
                <a:lnTo>
                  <a:pt x="733" y="3"/>
                </a:lnTo>
                <a:lnTo>
                  <a:pt x="737" y="6"/>
                </a:lnTo>
                <a:lnTo>
                  <a:pt x="744" y="14"/>
                </a:lnTo>
                <a:lnTo>
                  <a:pt x="752" y="24"/>
                </a:lnTo>
                <a:lnTo>
                  <a:pt x="757" y="29"/>
                </a:lnTo>
                <a:lnTo>
                  <a:pt x="759" y="31"/>
                </a:lnTo>
                <a:lnTo>
                  <a:pt x="761" y="32"/>
                </a:lnTo>
                <a:lnTo>
                  <a:pt x="762" y="33"/>
                </a:lnTo>
                <a:lnTo>
                  <a:pt x="763" y="33"/>
                </a:lnTo>
                <a:lnTo>
                  <a:pt x="764" y="34"/>
                </a:lnTo>
                <a:lnTo>
                  <a:pt x="765" y="34"/>
                </a:lnTo>
                <a:lnTo>
                  <a:pt x="766" y="34"/>
                </a:lnTo>
                <a:lnTo>
                  <a:pt x="767" y="34"/>
                </a:lnTo>
                <a:lnTo>
                  <a:pt x="768" y="34"/>
                </a:lnTo>
                <a:lnTo>
                  <a:pt x="769" y="34"/>
                </a:lnTo>
                <a:lnTo>
                  <a:pt x="769" y="34"/>
                </a:lnTo>
                <a:lnTo>
                  <a:pt x="770" y="34"/>
                </a:lnTo>
                <a:lnTo>
                  <a:pt x="771" y="34"/>
                </a:lnTo>
                <a:lnTo>
                  <a:pt x="772" y="33"/>
                </a:lnTo>
                <a:lnTo>
                  <a:pt x="774" y="32"/>
                </a:lnTo>
                <a:lnTo>
                  <a:pt x="776" y="31"/>
                </a:lnTo>
                <a:lnTo>
                  <a:pt x="780" y="28"/>
                </a:lnTo>
              </a:path>
            </a:pathLst>
          </a:custGeom>
          <a:noFill/>
          <a:ln w="38100">
            <a:solidFill>
              <a:srgbClr val="00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65937" name="Freeform 17"/>
          <p:cNvSpPr>
            <a:spLocks/>
          </p:cNvSpPr>
          <p:nvPr/>
        </p:nvSpPr>
        <p:spPr bwMode="auto">
          <a:xfrm>
            <a:off x="4932040" y="3497263"/>
            <a:ext cx="3875942" cy="438150"/>
          </a:xfrm>
          <a:custGeom>
            <a:avLst/>
            <a:gdLst>
              <a:gd name="T0" fmla="*/ 19 w 780"/>
              <a:gd name="T1" fmla="*/ 33 h 34"/>
              <a:gd name="T2" fmla="*/ 23 w 780"/>
              <a:gd name="T3" fmla="*/ 34 h 34"/>
              <a:gd name="T4" fmla="*/ 29 w 780"/>
              <a:gd name="T5" fmla="*/ 33 h 34"/>
              <a:gd name="T6" fmla="*/ 58 w 780"/>
              <a:gd name="T7" fmla="*/ 3 h 34"/>
              <a:gd name="T8" fmla="*/ 64 w 780"/>
              <a:gd name="T9" fmla="*/ 0 h 34"/>
              <a:gd name="T10" fmla="*/ 70 w 780"/>
              <a:gd name="T11" fmla="*/ 2 h 34"/>
              <a:gd name="T12" fmla="*/ 93 w 780"/>
              <a:gd name="T13" fmla="*/ 28 h 34"/>
              <a:gd name="T14" fmla="*/ 102 w 780"/>
              <a:gd name="T15" fmla="*/ 34 h 34"/>
              <a:gd name="T16" fmla="*/ 108 w 780"/>
              <a:gd name="T17" fmla="*/ 34 h 34"/>
              <a:gd name="T18" fmla="*/ 132 w 780"/>
              <a:gd name="T19" fmla="*/ 9 h 34"/>
              <a:gd name="T20" fmla="*/ 142 w 780"/>
              <a:gd name="T21" fmla="*/ 1 h 34"/>
              <a:gd name="T22" fmla="*/ 148 w 780"/>
              <a:gd name="T23" fmla="*/ 1 h 34"/>
              <a:gd name="T24" fmla="*/ 157 w 780"/>
              <a:gd name="T25" fmla="*/ 6 h 34"/>
              <a:gd name="T26" fmla="*/ 181 w 780"/>
              <a:gd name="T27" fmla="*/ 33 h 34"/>
              <a:gd name="T28" fmla="*/ 187 w 780"/>
              <a:gd name="T29" fmla="*/ 34 h 34"/>
              <a:gd name="T30" fmla="*/ 193 w 780"/>
              <a:gd name="T31" fmla="*/ 32 h 34"/>
              <a:gd name="T32" fmla="*/ 221 w 780"/>
              <a:gd name="T33" fmla="*/ 2 h 34"/>
              <a:gd name="T34" fmla="*/ 228 w 780"/>
              <a:gd name="T35" fmla="*/ 0 h 34"/>
              <a:gd name="T36" fmla="*/ 237 w 780"/>
              <a:gd name="T37" fmla="*/ 5 h 34"/>
              <a:gd name="T38" fmla="*/ 258 w 780"/>
              <a:gd name="T39" fmla="*/ 30 h 34"/>
              <a:gd name="T40" fmla="*/ 266 w 780"/>
              <a:gd name="T41" fmla="*/ 34 h 34"/>
              <a:gd name="T42" fmla="*/ 270 w 780"/>
              <a:gd name="T43" fmla="*/ 34 h 34"/>
              <a:gd name="T44" fmla="*/ 280 w 780"/>
              <a:gd name="T45" fmla="*/ 27 h 34"/>
              <a:gd name="T46" fmla="*/ 302 w 780"/>
              <a:gd name="T47" fmla="*/ 3 h 34"/>
              <a:gd name="T48" fmla="*/ 308 w 780"/>
              <a:gd name="T49" fmla="*/ 0 h 34"/>
              <a:gd name="T50" fmla="*/ 314 w 780"/>
              <a:gd name="T51" fmla="*/ 2 h 34"/>
              <a:gd name="T52" fmla="*/ 342 w 780"/>
              <a:gd name="T53" fmla="*/ 32 h 34"/>
              <a:gd name="T54" fmla="*/ 348 w 780"/>
              <a:gd name="T55" fmla="*/ 34 h 34"/>
              <a:gd name="T56" fmla="*/ 353 w 780"/>
              <a:gd name="T57" fmla="*/ 33 h 34"/>
              <a:gd name="T58" fmla="*/ 376 w 780"/>
              <a:gd name="T59" fmla="*/ 10 h 34"/>
              <a:gd name="T60" fmla="*/ 386 w 780"/>
              <a:gd name="T61" fmla="*/ 1 h 34"/>
              <a:gd name="T62" fmla="*/ 391 w 780"/>
              <a:gd name="T63" fmla="*/ 0 h 34"/>
              <a:gd name="T64" fmla="*/ 398 w 780"/>
              <a:gd name="T65" fmla="*/ 3 h 34"/>
              <a:gd name="T66" fmla="*/ 423 w 780"/>
              <a:gd name="T67" fmla="*/ 32 h 34"/>
              <a:gd name="T68" fmla="*/ 430 w 780"/>
              <a:gd name="T69" fmla="*/ 34 h 34"/>
              <a:gd name="T70" fmla="*/ 435 w 780"/>
              <a:gd name="T71" fmla="*/ 33 h 34"/>
              <a:gd name="T72" fmla="*/ 460 w 780"/>
              <a:gd name="T73" fmla="*/ 7 h 34"/>
              <a:gd name="T74" fmla="*/ 469 w 780"/>
              <a:gd name="T75" fmla="*/ 1 h 34"/>
              <a:gd name="T76" fmla="*/ 474 w 780"/>
              <a:gd name="T77" fmla="*/ 1 h 34"/>
              <a:gd name="T78" fmla="*/ 496 w 780"/>
              <a:gd name="T79" fmla="*/ 24 h 34"/>
              <a:gd name="T80" fmla="*/ 509 w 780"/>
              <a:gd name="T81" fmla="*/ 34 h 34"/>
              <a:gd name="T82" fmla="*/ 515 w 780"/>
              <a:gd name="T83" fmla="*/ 34 h 34"/>
              <a:gd name="T84" fmla="*/ 532 w 780"/>
              <a:gd name="T85" fmla="*/ 17 h 34"/>
              <a:gd name="T86" fmla="*/ 548 w 780"/>
              <a:gd name="T87" fmla="*/ 1 h 34"/>
              <a:gd name="T88" fmla="*/ 554 w 780"/>
              <a:gd name="T89" fmla="*/ 0 h 34"/>
              <a:gd name="T90" fmla="*/ 565 w 780"/>
              <a:gd name="T91" fmla="*/ 8 h 34"/>
              <a:gd name="T92" fmla="*/ 588 w 780"/>
              <a:gd name="T93" fmla="*/ 33 h 34"/>
              <a:gd name="T94" fmla="*/ 594 w 780"/>
              <a:gd name="T95" fmla="*/ 34 h 34"/>
              <a:gd name="T96" fmla="*/ 600 w 780"/>
              <a:gd name="T97" fmla="*/ 32 h 34"/>
              <a:gd name="T98" fmla="*/ 624 w 780"/>
              <a:gd name="T99" fmla="*/ 5 h 34"/>
              <a:gd name="T100" fmla="*/ 632 w 780"/>
              <a:gd name="T101" fmla="*/ 1 h 34"/>
              <a:gd name="T102" fmla="*/ 636 w 780"/>
              <a:gd name="T103" fmla="*/ 1 h 34"/>
              <a:gd name="T104" fmla="*/ 644 w 780"/>
              <a:gd name="T105" fmla="*/ 6 h 34"/>
              <a:gd name="T106" fmla="*/ 670 w 780"/>
              <a:gd name="T107" fmla="*/ 33 h 34"/>
              <a:gd name="T108" fmla="*/ 675 w 780"/>
              <a:gd name="T109" fmla="*/ 34 h 34"/>
              <a:gd name="T110" fmla="*/ 681 w 780"/>
              <a:gd name="T111" fmla="*/ 32 h 34"/>
              <a:gd name="T112" fmla="*/ 706 w 780"/>
              <a:gd name="T113" fmla="*/ 5 h 34"/>
              <a:gd name="T114" fmla="*/ 714 w 780"/>
              <a:gd name="T115" fmla="*/ 0 h 34"/>
              <a:gd name="T116" fmla="*/ 719 w 780"/>
              <a:gd name="T117" fmla="*/ 1 h 34"/>
              <a:gd name="T118" fmla="*/ 745 w 780"/>
              <a:gd name="T119" fmla="*/ 29 h 34"/>
              <a:gd name="T120" fmla="*/ 754 w 780"/>
              <a:gd name="T121" fmla="*/ 34 h 34"/>
              <a:gd name="T122" fmla="*/ 760 w 780"/>
              <a:gd name="T123" fmla="*/ 3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80" h="34">
                <a:moveTo>
                  <a:pt x="0" y="12"/>
                </a:moveTo>
                <a:lnTo>
                  <a:pt x="7" y="22"/>
                </a:lnTo>
                <a:lnTo>
                  <a:pt x="11" y="27"/>
                </a:lnTo>
                <a:lnTo>
                  <a:pt x="15" y="31"/>
                </a:lnTo>
                <a:lnTo>
                  <a:pt x="17" y="32"/>
                </a:lnTo>
                <a:lnTo>
                  <a:pt x="19" y="33"/>
                </a:lnTo>
                <a:lnTo>
                  <a:pt x="20" y="34"/>
                </a:lnTo>
                <a:lnTo>
                  <a:pt x="21" y="34"/>
                </a:lnTo>
                <a:lnTo>
                  <a:pt x="22" y="34"/>
                </a:lnTo>
                <a:lnTo>
                  <a:pt x="22" y="34"/>
                </a:lnTo>
                <a:lnTo>
                  <a:pt x="23" y="34"/>
                </a:lnTo>
                <a:lnTo>
                  <a:pt x="23" y="34"/>
                </a:lnTo>
                <a:lnTo>
                  <a:pt x="24" y="34"/>
                </a:lnTo>
                <a:lnTo>
                  <a:pt x="25" y="34"/>
                </a:lnTo>
                <a:lnTo>
                  <a:pt x="26" y="34"/>
                </a:lnTo>
                <a:lnTo>
                  <a:pt x="27" y="34"/>
                </a:lnTo>
                <a:lnTo>
                  <a:pt x="28" y="33"/>
                </a:lnTo>
                <a:lnTo>
                  <a:pt x="29" y="33"/>
                </a:lnTo>
                <a:lnTo>
                  <a:pt x="31" y="31"/>
                </a:lnTo>
                <a:lnTo>
                  <a:pt x="40" y="23"/>
                </a:lnTo>
                <a:lnTo>
                  <a:pt x="49" y="11"/>
                </a:lnTo>
                <a:lnTo>
                  <a:pt x="53" y="6"/>
                </a:lnTo>
                <a:lnTo>
                  <a:pt x="56" y="4"/>
                </a:lnTo>
                <a:lnTo>
                  <a:pt x="58" y="3"/>
                </a:lnTo>
                <a:lnTo>
                  <a:pt x="60" y="2"/>
                </a:lnTo>
                <a:lnTo>
                  <a:pt x="61" y="1"/>
                </a:lnTo>
                <a:lnTo>
                  <a:pt x="62" y="1"/>
                </a:lnTo>
                <a:lnTo>
                  <a:pt x="63" y="1"/>
                </a:lnTo>
                <a:lnTo>
                  <a:pt x="63" y="0"/>
                </a:lnTo>
                <a:lnTo>
                  <a:pt x="64" y="0"/>
                </a:lnTo>
                <a:lnTo>
                  <a:pt x="65" y="0"/>
                </a:lnTo>
                <a:lnTo>
                  <a:pt x="66" y="0"/>
                </a:lnTo>
                <a:lnTo>
                  <a:pt x="67" y="1"/>
                </a:lnTo>
                <a:lnTo>
                  <a:pt x="68" y="1"/>
                </a:lnTo>
                <a:lnTo>
                  <a:pt x="69" y="1"/>
                </a:lnTo>
                <a:lnTo>
                  <a:pt x="70" y="2"/>
                </a:lnTo>
                <a:lnTo>
                  <a:pt x="72" y="3"/>
                </a:lnTo>
                <a:lnTo>
                  <a:pt x="74" y="5"/>
                </a:lnTo>
                <a:lnTo>
                  <a:pt x="82" y="14"/>
                </a:lnTo>
                <a:lnTo>
                  <a:pt x="86" y="19"/>
                </a:lnTo>
                <a:lnTo>
                  <a:pt x="91" y="25"/>
                </a:lnTo>
                <a:lnTo>
                  <a:pt x="93" y="28"/>
                </a:lnTo>
                <a:lnTo>
                  <a:pt x="96" y="30"/>
                </a:lnTo>
                <a:lnTo>
                  <a:pt x="98" y="32"/>
                </a:lnTo>
                <a:lnTo>
                  <a:pt x="99" y="32"/>
                </a:lnTo>
                <a:lnTo>
                  <a:pt x="100" y="33"/>
                </a:lnTo>
                <a:lnTo>
                  <a:pt x="101" y="33"/>
                </a:lnTo>
                <a:lnTo>
                  <a:pt x="102" y="34"/>
                </a:lnTo>
                <a:lnTo>
                  <a:pt x="103" y="34"/>
                </a:lnTo>
                <a:lnTo>
                  <a:pt x="104" y="34"/>
                </a:lnTo>
                <a:lnTo>
                  <a:pt x="105" y="34"/>
                </a:lnTo>
                <a:lnTo>
                  <a:pt x="106" y="34"/>
                </a:lnTo>
                <a:lnTo>
                  <a:pt x="107" y="34"/>
                </a:lnTo>
                <a:lnTo>
                  <a:pt x="108" y="34"/>
                </a:lnTo>
                <a:lnTo>
                  <a:pt x="109" y="33"/>
                </a:lnTo>
                <a:lnTo>
                  <a:pt x="110" y="33"/>
                </a:lnTo>
                <a:lnTo>
                  <a:pt x="112" y="32"/>
                </a:lnTo>
                <a:lnTo>
                  <a:pt x="114" y="30"/>
                </a:lnTo>
                <a:lnTo>
                  <a:pt x="117" y="28"/>
                </a:lnTo>
                <a:lnTo>
                  <a:pt x="132" y="9"/>
                </a:lnTo>
                <a:lnTo>
                  <a:pt x="134" y="7"/>
                </a:lnTo>
                <a:lnTo>
                  <a:pt x="136" y="5"/>
                </a:lnTo>
                <a:lnTo>
                  <a:pt x="138" y="3"/>
                </a:lnTo>
                <a:lnTo>
                  <a:pt x="140" y="2"/>
                </a:lnTo>
                <a:lnTo>
                  <a:pt x="141" y="1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5" y="0"/>
                </a:lnTo>
                <a:lnTo>
                  <a:pt x="146" y="0"/>
                </a:lnTo>
                <a:lnTo>
                  <a:pt x="147" y="0"/>
                </a:lnTo>
                <a:lnTo>
                  <a:pt x="148" y="1"/>
                </a:lnTo>
                <a:lnTo>
                  <a:pt x="148" y="1"/>
                </a:lnTo>
                <a:lnTo>
                  <a:pt x="149" y="1"/>
                </a:lnTo>
                <a:lnTo>
                  <a:pt x="150" y="1"/>
                </a:lnTo>
                <a:lnTo>
                  <a:pt x="152" y="2"/>
                </a:lnTo>
                <a:lnTo>
                  <a:pt x="155" y="4"/>
                </a:lnTo>
                <a:lnTo>
                  <a:pt x="157" y="6"/>
                </a:lnTo>
                <a:lnTo>
                  <a:pt x="165" y="16"/>
                </a:lnTo>
                <a:lnTo>
                  <a:pt x="172" y="25"/>
                </a:lnTo>
                <a:lnTo>
                  <a:pt x="177" y="30"/>
                </a:lnTo>
                <a:lnTo>
                  <a:pt x="179" y="31"/>
                </a:lnTo>
                <a:lnTo>
                  <a:pt x="180" y="32"/>
                </a:lnTo>
                <a:lnTo>
                  <a:pt x="181" y="33"/>
                </a:lnTo>
                <a:lnTo>
                  <a:pt x="183" y="33"/>
                </a:lnTo>
                <a:lnTo>
                  <a:pt x="184" y="34"/>
                </a:lnTo>
                <a:lnTo>
                  <a:pt x="184" y="34"/>
                </a:lnTo>
                <a:lnTo>
                  <a:pt x="185" y="34"/>
                </a:lnTo>
                <a:lnTo>
                  <a:pt x="186" y="34"/>
                </a:lnTo>
                <a:lnTo>
                  <a:pt x="187" y="34"/>
                </a:lnTo>
                <a:lnTo>
                  <a:pt x="188" y="34"/>
                </a:lnTo>
                <a:lnTo>
                  <a:pt x="189" y="34"/>
                </a:lnTo>
                <a:lnTo>
                  <a:pt x="189" y="34"/>
                </a:lnTo>
                <a:lnTo>
                  <a:pt x="190" y="33"/>
                </a:lnTo>
                <a:lnTo>
                  <a:pt x="191" y="33"/>
                </a:lnTo>
                <a:lnTo>
                  <a:pt x="193" y="32"/>
                </a:lnTo>
                <a:lnTo>
                  <a:pt x="195" y="30"/>
                </a:lnTo>
                <a:lnTo>
                  <a:pt x="197" y="29"/>
                </a:lnTo>
                <a:lnTo>
                  <a:pt x="212" y="10"/>
                </a:lnTo>
                <a:lnTo>
                  <a:pt x="216" y="6"/>
                </a:lnTo>
                <a:lnTo>
                  <a:pt x="219" y="4"/>
                </a:lnTo>
                <a:lnTo>
                  <a:pt x="221" y="2"/>
                </a:lnTo>
                <a:lnTo>
                  <a:pt x="223" y="1"/>
                </a:lnTo>
                <a:lnTo>
                  <a:pt x="224" y="1"/>
                </a:lnTo>
                <a:lnTo>
                  <a:pt x="225" y="1"/>
                </a:lnTo>
                <a:lnTo>
                  <a:pt x="226" y="0"/>
                </a:lnTo>
                <a:lnTo>
                  <a:pt x="227" y="0"/>
                </a:lnTo>
                <a:lnTo>
                  <a:pt x="228" y="0"/>
                </a:lnTo>
                <a:lnTo>
                  <a:pt x="229" y="1"/>
                </a:lnTo>
                <a:lnTo>
                  <a:pt x="230" y="1"/>
                </a:lnTo>
                <a:lnTo>
                  <a:pt x="231" y="1"/>
                </a:lnTo>
                <a:lnTo>
                  <a:pt x="232" y="2"/>
                </a:lnTo>
                <a:lnTo>
                  <a:pt x="233" y="2"/>
                </a:lnTo>
                <a:lnTo>
                  <a:pt x="237" y="5"/>
                </a:lnTo>
                <a:lnTo>
                  <a:pt x="241" y="9"/>
                </a:lnTo>
                <a:lnTo>
                  <a:pt x="245" y="14"/>
                </a:lnTo>
                <a:lnTo>
                  <a:pt x="249" y="20"/>
                </a:lnTo>
                <a:lnTo>
                  <a:pt x="254" y="26"/>
                </a:lnTo>
                <a:lnTo>
                  <a:pt x="256" y="28"/>
                </a:lnTo>
                <a:lnTo>
                  <a:pt x="258" y="30"/>
                </a:lnTo>
                <a:lnTo>
                  <a:pt x="260" y="32"/>
                </a:lnTo>
                <a:lnTo>
                  <a:pt x="262" y="33"/>
                </a:lnTo>
                <a:lnTo>
                  <a:pt x="263" y="33"/>
                </a:lnTo>
                <a:lnTo>
                  <a:pt x="264" y="34"/>
                </a:lnTo>
                <a:lnTo>
                  <a:pt x="265" y="34"/>
                </a:lnTo>
                <a:lnTo>
                  <a:pt x="266" y="34"/>
                </a:lnTo>
                <a:lnTo>
                  <a:pt x="267" y="34"/>
                </a:lnTo>
                <a:lnTo>
                  <a:pt x="267" y="34"/>
                </a:lnTo>
                <a:lnTo>
                  <a:pt x="268" y="34"/>
                </a:lnTo>
                <a:lnTo>
                  <a:pt x="269" y="34"/>
                </a:lnTo>
                <a:lnTo>
                  <a:pt x="269" y="34"/>
                </a:lnTo>
                <a:lnTo>
                  <a:pt x="270" y="34"/>
                </a:lnTo>
                <a:lnTo>
                  <a:pt x="271" y="34"/>
                </a:lnTo>
                <a:lnTo>
                  <a:pt x="272" y="33"/>
                </a:lnTo>
                <a:lnTo>
                  <a:pt x="273" y="33"/>
                </a:lnTo>
                <a:lnTo>
                  <a:pt x="275" y="32"/>
                </a:lnTo>
                <a:lnTo>
                  <a:pt x="277" y="30"/>
                </a:lnTo>
                <a:lnTo>
                  <a:pt x="280" y="27"/>
                </a:lnTo>
                <a:lnTo>
                  <a:pt x="288" y="17"/>
                </a:lnTo>
                <a:lnTo>
                  <a:pt x="292" y="12"/>
                </a:lnTo>
                <a:lnTo>
                  <a:pt x="296" y="7"/>
                </a:lnTo>
                <a:lnTo>
                  <a:pt x="298" y="5"/>
                </a:lnTo>
                <a:lnTo>
                  <a:pt x="300" y="4"/>
                </a:lnTo>
                <a:lnTo>
                  <a:pt x="302" y="3"/>
                </a:lnTo>
                <a:lnTo>
                  <a:pt x="304" y="1"/>
                </a:lnTo>
                <a:lnTo>
                  <a:pt x="305" y="1"/>
                </a:lnTo>
                <a:lnTo>
                  <a:pt x="306" y="1"/>
                </a:lnTo>
                <a:lnTo>
                  <a:pt x="307" y="1"/>
                </a:lnTo>
                <a:lnTo>
                  <a:pt x="307" y="0"/>
                </a:lnTo>
                <a:lnTo>
                  <a:pt x="308" y="0"/>
                </a:lnTo>
                <a:lnTo>
                  <a:pt x="309" y="0"/>
                </a:lnTo>
                <a:lnTo>
                  <a:pt x="310" y="1"/>
                </a:lnTo>
                <a:lnTo>
                  <a:pt x="311" y="1"/>
                </a:lnTo>
                <a:lnTo>
                  <a:pt x="312" y="1"/>
                </a:lnTo>
                <a:lnTo>
                  <a:pt x="313" y="1"/>
                </a:lnTo>
                <a:lnTo>
                  <a:pt x="314" y="2"/>
                </a:lnTo>
                <a:lnTo>
                  <a:pt x="316" y="3"/>
                </a:lnTo>
                <a:lnTo>
                  <a:pt x="320" y="7"/>
                </a:lnTo>
                <a:lnTo>
                  <a:pt x="329" y="17"/>
                </a:lnTo>
                <a:lnTo>
                  <a:pt x="337" y="27"/>
                </a:lnTo>
                <a:lnTo>
                  <a:pt x="339" y="30"/>
                </a:lnTo>
                <a:lnTo>
                  <a:pt x="342" y="32"/>
                </a:lnTo>
                <a:lnTo>
                  <a:pt x="343" y="32"/>
                </a:lnTo>
                <a:lnTo>
                  <a:pt x="344" y="33"/>
                </a:lnTo>
                <a:lnTo>
                  <a:pt x="345" y="33"/>
                </a:lnTo>
                <a:lnTo>
                  <a:pt x="346" y="34"/>
                </a:lnTo>
                <a:lnTo>
                  <a:pt x="347" y="34"/>
                </a:lnTo>
                <a:lnTo>
                  <a:pt x="348" y="34"/>
                </a:lnTo>
                <a:lnTo>
                  <a:pt x="349" y="34"/>
                </a:lnTo>
                <a:lnTo>
                  <a:pt x="350" y="34"/>
                </a:lnTo>
                <a:lnTo>
                  <a:pt x="350" y="34"/>
                </a:lnTo>
                <a:lnTo>
                  <a:pt x="351" y="34"/>
                </a:lnTo>
                <a:lnTo>
                  <a:pt x="352" y="34"/>
                </a:lnTo>
                <a:lnTo>
                  <a:pt x="353" y="33"/>
                </a:lnTo>
                <a:lnTo>
                  <a:pt x="354" y="33"/>
                </a:lnTo>
                <a:lnTo>
                  <a:pt x="356" y="32"/>
                </a:lnTo>
                <a:lnTo>
                  <a:pt x="358" y="30"/>
                </a:lnTo>
                <a:lnTo>
                  <a:pt x="363" y="26"/>
                </a:lnTo>
                <a:lnTo>
                  <a:pt x="371" y="15"/>
                </a:lnTo>
                <a:lnTo>
                  <a:pt x="376" y="10"/>
                </a:lnTo>
                <a:lnTo>
                  <a:pt x="380" y="5"/>
                </a:lnTo>
                <a:lnTo>
                  <a:pt x="382" y="4"/>
                </a:lnTo>
                <a:lnTo>
                  <a:pt x="383" y="2"/>
                </a:lnTo>
                <a:lnTo>
                  <a:pt x="384" y="2"/>
                </a:lnTo>
                <a:lnTo>
                  <a:pt x="385" y="1"/>
                </a:lnTo>
                <a:lnTo>
                  <a:pt x="386" y="1"/>
                </a:lnTo>
                <a:lnTo>
                  <a:pt x="387" y="1"/>
                </a:lnTo>
                <a:lnTo>
                  <a:pt x="388" y="1"/>
                </a:lnTo>
                <a:lnTo>
                  <a:pt x="389" y="0"/>
                </a:lnTo>
                <a:lnTo>
                  <a:pt x="389" y="0"/>
                </a:lnTo>
                <a:lnTo>
                  <a:pt x="390" y="0"/>
                </a:lnTo>
                <a:lnTo>
                  <a:pt x="391" y="0"/>
                </a:lnTo>
                <a:lnTo>
                  <a:pt x="392" y="1"/>
                </a:lnTo>
                <a:lnTo>
                  <a:pt x="393" y="1"/>
                </a:lnTo>
                <a:lnTo>
                  <a:pt x="393" y="1"/>
                </a:lnTo>
                <a:lnTo>
                  <a:pt x="394" y="1"/>
                </a:lnTo>
                <a:lnTo>
                  <a:pt x="396" y="2"/>
                </a:lnTo>
                <a:lnTo>
                  <a:pt x="398" y="3"/>
                </a:lnTo>
                <a:lnTo>
                  <a:pt x="400" y="5"/>
                </a:lnTo>
                <a:lnTo>
                  <a:pt x="404" y="10"/>
                </a:lnTo>
                <a:lnTo>
                  <a:pt x="412" y="20"/>
                </a:lnTo>
                <a:lnTo>
                  <a:pt x="419" y="28"/>
                </a:lnTo>
                <a:lnTo>
                  <a:pt x="421" y="30"/>
                </a:lnTo>
                <a:lnTo>
                  <a:pt x="423" y="32"/>
                </a:lnTo>
                <a:lnTo>
                  <a:pt x="425" y="33"/>
                </a:lnTo>
                <a:lnTo>
                  <a:pt x="426" y="33"/>
                </a:lnTo>
                <a:lnTo>
                  <a:pt x="427" y="34"/>
                </a:lnTo>
                <a:lnTo>
                  <a:pt x="428" y="34"/>
                </a:lnTo>
                <a:lnTo>
                  <a:pt x="429" y="34"/>
                </a:lnTo>
                <a:lnTo>
                  <a:pt x="430" y="34"/>
                </a:lnTo>
                <a:lnTo>
                  <a:pt x="431" y="34"/>
                </a:lnTo>
                <a:lnTo>
                  <a:pt x="431" y="34"/>
                </a:lnTo>
                <a:lnTo>
                  <a:pt x="432" y="34"/>
                </a:lnTo>
                <a:lnTo>
                  <a:pt x="433" y="34"/>
                </a:lnTo>
                <a:lnTo>
                  <a:pt x="434" y="33"/>
                </a:lnTo>
                <a:lnTo>
                  <a:pt x="435" y="33"/>
                </a:lnTo>
                <a:lnTo>
                  <a:pt x="437" y="32"/>
                </a:lnTo>
                <a:lnTo>
                  <a:pt x="439" y="31"/>
                </a:lnTo>
                <a:lnTo>
                  <a:pt x="443" y="27"/>
                </a:lnTo>
                <a:lnTo>
                  <a:pt x="451" y="16"/>
                </a:lnTo>
                <a:lnTo>
                  <a:pt x="455" y="11"/>
                </a:lnTo>
                <a:lnTo>
                  <a:pt x="460" y="7"/>
                </a:lnTo>
                <a:lnTo>
                  <a:pt x="461" y="5"/>
                </a:lnTo>
                <a:lnTo>
                  <a:pt x="464" y="3"/>
                </a:lnTo>
                <a:lnTo>
                  <a:pt x="465" y="2"/>
                </a:lnTo>
                <a:lnTo>
                  <a:pt x="467" y="1"/>
                </a:lnTo>
                <a:lnTo>
                  <a:pt x="468" y="1"/>
                </a:lnTo>
                <a:lnTo>
                  <a:pt x="469" y="1"/>
                </a:lnTo>
                <a:lnTo>
                  <a:pt x="470" y="0"/>
                </a:lnTo>
                <a:lnTo>
                  <a:pt x="471" y="0"/>
                </a:lnTo>
                <a:lnTo>
                  <a:pt x="471" y="0"/>
                </a:lnTo>
                <a:lnTo>
                  <a:pt x="472" y="0"/>
                </a:lnTo>
                <a:lnTo>
                  <a:pt x="473" y="1"/>
                </a:lnTo>
                <a:lnTo>
                  <a:pt x="474" y="1"/>
                </a:lnTo>
                <a:lnTo>
                  <a:pt x="475" y="1"/>
                </a:lnTo>
                <a:lnTo>
                  <a:pt x="477" y="2"/>
                </a:lnTo>
                <a:lnTo>
                  <a:pt x="479" y="4"/>
                </a:lnTo>
                <a:lnTo>
                  <a:pt x="484" y="8"/>
                </a:lnTo>
                <a:lnTo>
                  <a:pt x="492" y="19"/>
                </a:lnTo>
                <a:lnTo>
                  <a:pt x="496" y="24"/>
                </a:lnTo>
                <a:lnTo>
                  <a:pt x="501" y="29"/>
                </a:lnTo>
                <a:lnTo>
                  <a:pt x="503" y="30"/>
                </a:lnTo>
                <a:lnTo>
                  <a:pt x="505" y="32"/>
                </a:lnTo>
                <a:lnTo>
                  <a:pt x="507" y="33"/>
                </a:lnTo>
                <a:lnTo>
                  <a:pt x="508" y="34"/>
                </a:lnTo>
                <a:lnTo>
                  <a:pt x="509" y="34"/>
                </a:lnTo>
                <a:lnTo>
                  <a:pt x="510" y="34"/>
                </a:lnTo>
                <a:lnTo>
                  <a:pt x="511" y="34"/>
                </a:lnTo>
                <a:lnTo>
                  <a:pt x="512" y="34"/>
                </a:lnTo>
                <a:lnTo>
                  <a:pt x="513" y="34"/>
                </a:lnTo>
                <a:lnTo>
                  <a:pt x="514" y="34"/>
                </a:lnTo>
                <a:lnTo>
                  <a:pt x="515" y="34"/>
                </a:lnTo>
                <a:lnTo>
                  <a:pt x="516" y="33"/>
                </a:lnTo>
                <a:lnTo>
                  <a:pt x="516" y="33"/>
                </a:lnTo>
                <a:lnTo>
                  <a:pt x="518" y="32"/>
                </a:lnTo>
                <a:lnTo>
                  <a:pt x="520" y="31"/>
                </a:lnTo>
                <a:lnTo>
                  <a:pt x="524" y="27"/>
                </a:lnTo>
                <a:lnTo>
                  <a:pt x="532" y="17"/>
                </a:lnTo>
                <a:lnTo>
                  <a:pt x="537" y="11"/>
                </a:lnTo>
                <a:lnTo>
                  <a:pt x="541" y="7"/>
                </a:lnTo>
                <a:lnTo>
                  <a:pt x="545" y="3"/>
                </a:lnTo>
                <a:lnTo>
                  <a:pt x="546" y="2"/>
                </a:lnTo>
                <a:lnTo>
                  <a:pt x="547" y="2"/>
                </a:lnTo>
                <a:lnTo>
                  <a:pt x="548" y="1"/>
                </a:lnTo>
                <a:lnTo>
                  <a:pt x="549" y="1"/>
                </a:lnTo>
                <a:lnTo>
                  <a:pt x="550" y="1"/>
                </a:lnTo>
                <a:lnTo>
                  <a:pt x="551" y="0"/>
                </a:lnTo>
                <a:lnTo>
                  <a:pt x="552" y="0"/>
                </a:lnTo>
                <a:lnTo>
                  <a:pt x="553" y="0"/>
                </a:lnTo>
                <a:lnTo>
                  <a:pt x="554" y="0"/>
                </a:lnTo>
                <a:lnTo>
                  <a:pt x="555" y="1"/>
                </a:lnTo>
                <a:lnTo>
                  <a:pt x="556" y="1"/>
                </a:lnTo>
                <a:lnTo>
                  <a:pt x="557" y="1"/>
                </a:lnTo>
                <a:lnTo>
                  <a:pt x="559" y="2"/>
                </a:lnTo>
                <a:lnTo>
                  <a:pt x="561" y="4"/>
                </a:lnTo>
                <a:lnTo>
                  <a:pt x="565" y="8"/>
                </a:lnTo>
                <a:lnTo>
                  <a:pt x="573" y="18"/>
                </a:lnTo>
                <a:lnTo>
                  <a:pt x="580" y="26"/>
                </a:lnTo>
                <a:lnTo>
                  <a:pt x="582" y="29"/>
                </a:lnTo>
                <a:lnTo>
                  <a:pt x="584" y="30"/>
                </a:lnTo>
                <a:lnTo>
                  <a:pt x="586" y="32"/>
                </a:lnTo>
                <a:lnTo>
                  <a:pt x="588" y="33"/>
                </a:lnTo>
                <a:lnTo>
                  <a:pt x="589" y="33"/>
                </a:lnTo>
                <a:lnTo>
                  <a:pt x="590" y="34"/>
                </a:lnTo>
                <a:lnTo>
                  <a:pt x="591" y="34"/>
                </a:lnTo>
                <a:lnTo>
                  <a:pt x="592" y="34"/>
                </a:lnTo>
                <a:lnTo>
                  <a:pt x="593" y="34"/>
                </a:lnTo>
                <a:lnTo>
                  <a:pt x="594" y="34"/>
                </a:lnTo>
                <a:lnTo>
                  <a:pt x="595" y="34"/>
                </a:lnTo>
                <a:lnTo>
                  <a:pt x="595" y="34"/>
                </a:lnTo>
                <a:lnTo>
                  <a:pt x="596" y="34"/>
                </a:lnTo>
                <a:lnTo>
                  <a:pt x="597" y="34"/>
                </a:lnTo>
                <a:lnTo>
                  <a:pt x="598" y="33"/>
                </a:lnTo>
                <a:lnTo>
                  <a:pt x="600" y="32"/>
                </a:lnTo>
                <a:lnTo>
                  <a:pt x="601" y="31"/>
                </a:lnTo>
                <a:lnTo>
                  <a:pt x="603" y="29"/>
                </a:lnTo>
                <a:lnTo>
                  <a:pt x="611" y="20"/>
                </a:lnTo>
                <a:lnTo>
                  <a:pt x="616" y="14"/>
                </a:lnTo>
                <a:lnTo>
                  <a:pt x="620" y="9"/>
                </a:lnTo>
                <a:lnTo>
                  <a:pt x="624" y="5"/>
                </a:lnTo>
                <a:lnTo>
                  <a:pt x="626" y="3"/>
                </a:lnTo>
                <a:lnTo>
                  <a:pt x="628" y="2"/>
                </a:lnTo>
                <a:lnTo>
                  <a:pt x="629" y="2"/>
                </a:lnTo>
                <a:lnTo>
                  <a:pt x="630" y="1"/>
                </a:lnTo>
                <a:lnTo>
                  <a:pt x="631" y="1"/>
                </a:lnTo>
                <a:lnTo>
                  <a:pt x="632" y="1"/>
                </a:lnTo>
                <a:lnTo>
                  <a:pt x="633" y="0"/>
                </a:lnTo>
                <a:lnTo>
                  <a:pt x="633" y="0"/>
                </a:lnTo>
                <a:lnTo>
                  <a:pt x="634" y="0"/>
                </a:lnTo>
                <a:lnTo>
                  <a:pt x="634" y="0"/>
                </a:lnTo>
                <a:lnTo>
                  <a:pt x="635" y="1"/>
                </a:lnTo>
                <a:lnTo>
                  <a:pt x="636" y="1"/>
                </a:lnTo>
                <a:lnTo>
                  <a:pt x="636" y="1"/>
                </a:lnTo>
                <a:lnTo>
                  <a:pt x="637" y="1"/>
                </a:lnTo>
                <a:lnTo>
                  <a:pt x="638" y="1"/>
                </a:lnTo>
                <a:lnTo>
                  <a:pt x="640" y="2"/>
                </a:lnTo>
                <a:lnTo>
                  <a:pt x="642" y="4"/>
                </a:lnTo>
                <a:lnTo>
                  <a:pt x="644" y="6"/>
                </a:lnTo>
                <a:lnTo>
                  <a:pt x="652" y="14"/>
                </a:lnTo>
                <a:lnTo>
                  <a:pt x="660" y="25"/>
                </a:lnTo>
                <a:lnTo>
                  <a:pt x="664" y="29"/>
                </a:lnTo>
                <a:lnTo>
                  <a:pt x="666" y="31"/>
                </a:lnTo>
                <a:lnTo>
                  <a:pt x="668" y="32"/>
                </a:lnTo>
                <a:lnTo>
                  <a:pt x="670" y="33"/>
                </a:lnTo>
                <a:lnTo>
                  <a:pt x="671" y="33"/>
                </a:lnTo>
                <a:lnTo>
                  <a:pt x="672" y="34"/>
                </a:lnTo>
                <a:lnTo>
                  <a:pt x="673" y="34"/>
                </a:lnTo>
                <a:lnTo>
                  <a:pt x="674" y="34"/>
                </a:lnTo>
                <a:lnTo>
                  <a:pt x="674" y="34"/>
                </a:lnTo>
                <a:lnTo>
                  <a:pt x="675" y="34"/>
                </a:lnTo>
                <a:lnTo>
                  <a:pt x="676" y="34"/>
                </a:lnTo>
                <a:lnTo>
                  <a:pt x="676" y="34"/>
                </a:lnTo>
                <a:lnTo>
                  <a:pt x="677" y="34"/>
                </a:lnTo>
                <a:lnTo>
                  <a:pt x="678" y="34"/>
                </a:lnTo>
                <a:lnTo>
                  <a:pt x="679" y="33"/>
                </a:lnTo>
                <a:lnTo>
                  <a:pt x="681" y="32"/>
                </a:lnTo>
                <a:lnTo>
                  <a:pt x="683" y="31"/>
                </a:lnTo>
                <a:lnTo>
                  <a:pt x="685" y="29"/>
                </a:lnTo>
                <a:lnTo>
                  <a:pt x="693" y="19"/>
                </a:lnTo>
                <a:lnTo>
                  <a:pt x="698" y="14"/>
                </a:lnTo>
                <a:lnTo>
                  <a:pt x="702" y="9"/>
                </a:lnTo>
                <a:lnTo>
                  <a:pt x="706" y="5"/>
                </a:lnTo>
                <a:lnTo>
                  <a:pt x="708" y="3"/>
                </a:lnTo>
                <a:lnTo>
                  <a:pt x="710" y="2"/>
                </a:lnTo>
                <a:lnTo>
                  <a:pt x="711" y="1"/>
                </a:lnTo>
                <a:lnTo>
                  <a:pt x="712" y="1"/>
                </a:lnTo>
                <a:lnTo>
                  <a:pt x="713" y="1"/>
                </a:lnTo>
                <a:lnTo>
                  <a:pt x="714" y="0"/>
                </a:lnTo>
                <a:lnTo>
                  <a:pt x="715" y="0"/>
                </a:lnTo>
                <a:lnTo>
                  <a:pt x="716" y="0"/>
                </a:lnTo>
                <a:lnTo>
                  <a:pt x="717" y="0"/>
                </a:lnTo>
                <a:lnTo>
                  <a:pt x="717" y="1"/>
                </a:lnTo>
                <a:lnTo>
                  <a:pt x="718" y="1"/>
                </a:lnTo>
                <a:lnTo>
                  <a:pt x="719" y="1"/>
                </a:lnTo>
                <a:lnTo>
                  <a:pt x="721" y="2"/>
                </a:lnTo>
                <a:lnTo>
                  <a:pt x="723" y="4"/>
                </a:lnTo>
                <a:lnTo>
                  <a:pt x="725" y="5"/>
                </a:lnTo>
                <a:lnTo>
                  <a:pt x="734" y="15"/>
                </a:lnTo>
                <a:lnTo>
                  <a:pt x="742" y="25"/>
                </a:lnTo>
                <a:lnTo>
                  <a:pt x="745" y="29"/>
                </a:lnTo>
                <a:lnTo>
                  <a:pt x="749" y="32"/>
                </a:lnTo>
                <a:lnTo>
                  <a:pt x="751" y="33"/>
                </a:lnTo>
                <a:lnTo>
                  <a:pt x="752" y="33"/>
                </a:lnTo>
                <a:lnTo>
                  <a:pt x="752" y="34"/>
                </a:lnTo>
                <a:lnTo>
                  <a:pt x="753" y="34"/>
                </a:lnTo>
                <a:lnTo>
                  <a:pt x="754" y="34"/>
                </a:lnTo>
                <a:lnTo>
                  <a:pt x="755" y="34"/>
                </a:lnTo>
                <a:lnTo>
                  <a:pt x="756" y="34"/>
                </a:lnTo>
                <a:lnTo>
                  <a:pt x="757" y="34"/>
                </a:lnTo>
                <a:lnTo>
                  <a:pt x="758" y="34"/>
                </a:lnTo>
                <a:lnTo>
                  <a:pt x="759" y="34"/>
                </a:lnTo>
                <a:lnTo>
                  <a:pt x="760" y="33"/>
                </a:lnTo>
                <a:lnTo>
                  <a:pt x="762" y="32"/>
                </a:lnTo>
                <a:lnTo>
                  <a:pt x="764" y="31"/>
                </a:lnTo>
                <a:lnTo>
                  <a:pt x="768" y="27"/>
                </a:lnTo>
                <a:lnTo>
                  <a:pt x="772" y="23"/>
                </a:lnTo>
                <a:lnTo>
                  <a:pt x="780" y="12"/>
                </a:lnTo>
              </a:path>
            </a:pathLst>
          </a:custGeom>
          <a:noFill/>
          <a:ln w="38100">
            <a:solidFill>
              <a:srgbClr val="0066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65938" name="Freeform 18"/>
          <p:cNvSpPr>
            <a:spLocks/>
          </p:cNvSpPr>
          <p:nvPr/>
        </p:nvSpPr>
        <p:spPr bwMode="auto">
          <a:xfrm>
            <a:off x="4932040" y="3497263"/>
            <a:ext cx="3875942" cy="438150"/>
          </a:xfrm>
          <a:custGeom>
            <a:avLst/>
            <a:gdLst>
              <a:gd name="T0" fmla="*/ 29 w 780"/>
              <a:gd name="T1" fmla="*/ 32 h 34"/>
              <a:gd name="T2" fmla="*/ 34 w 780"/>
              <a:gd name="T3" fmla="*/ 34 h 34"/>
              <a:gd name="T4" fmla="*/ 38 w 780"/>
              <a:gd name="T5" fmla="*/ 34 h 34"/>
              <a:gd name="T6" fmla="*/ 57 w 780"/>
              <a:gd name="T7" fmla="*/ 14 h 34"/>
              <a:gd name="T8" fmla="*/ 70 w 780"/>
              <a:gd name="T9" fmla="*/ 2 h 34"/>
              <a:gd name="T10" fmla="*/ 75 w 780"/>
              <a:gd name="T11" fmla="*/ 0 h 34"/>
              <a:gd name="T12" fmla="*/ 81 w 780"/>
              <a:gd name="T13" fmla="*/ 3 h 34"/>
              <a:gd name="T14" fmla="*/ 106 w 780"/>
              <a:gd name="T15" fmla="*/ 31 h 34"/>
              <a:gd name="T16" fmla="*/ 113 w 780"/>
              <a:gd name="T17" fmla="*/ 34 h 34"/>
              <a:gd name="T18" fmla="*/ 120 w 780"/>
              <a:gd name="T19" fmla="*/ 32 h 34"/>
              <a:gd name="T20" fmla="*/ 145 w 780"/>
              <a:gd name="T21" fmla="*/ 4 h 34"/>
              <a:gd name="T22" fmla="*/ 151 w 780"/>
              <a:gd name="T23" fmla="*/ 1 h 34"/>
              <a:gd name="T24" fmla="*/ 157 w 780"/>
              <a:gd name="T25" fmla="*/ 1 h 34"/>
              <a:gd name="T26" fmla="*/ 183 w 780"/>
              <a:gd name="T27" fmla="*/ 29 h 34"/>
              <a:gd name="T28" fmla="*/ 190 w 780"/>
              <a:gd name="T29" fmla="*/ 34 h 34"/>
              <a:gd name="T30" fmla="*/ 196 w 780"/>
              <a:gd name="T31" fmla="*/ 34 h 34"/>
              <a:gd name="T32" fmla="*/ 215 w 780"/>
              <a:gd name="T33" fmla="*/ 13 h 34"/>
              <a:gd name="T34" fmla="*/ 229 w 780"/>
              <a:gd name="T35" fmla="*/ 1 h 34"/>
              <a:gd name="T36" fmla="*/ 234 w 780"/>
              <a:gd name="T37" fmla="*/ 1 h 34"/>
              <a:gd name="T38" fmla="*/ 243 w 780"/>
              <a:gd name="T39" fmla="*/ 6 h 34"/>
              <a:gd name="T40" fmla="*/ 267 w 780"/>
              <a:gd name="T41" fmla="*/ 33 h 34"/>
              <a:gd name="T42" fmla="*/ 271 w 780"/>
              <a:gd name="T43" fmla="*/ 34 h 34"/>
              <a:gd name="T44" fmla="*/ 278 w 780"/>
              <a:gd name="T45" fmla="*/ 32 h 34"/>
              <a:gd name="T46" fmla="*/ 301 w 780"/>
              <a:gd name="T47" fmla="*/ 5 h 34"/>
              <a:gd name="T48" fmla="*/ 308 w 780"/>
              <a:gd name="T49" fmla="*/ 1 h 34"/>
              <a:gd name="T50" fmla="*/ 313 w 780"/>
              <a:gd name="T51" fmla="*/ 1 h 34"/>
              <a:gd name="T52" fmla="*/ 320 w 780"/>
              <a:gd name="T53" fmla="*/ 5 h 34"/>
              <a:gd name="T54" fmla="*/ 344 w 780"/>
              <a:gd name="T55" fmla="*/ 32 h 34"/>
              <a:gd name="T56" fmla="*/ 349 w 780"/>
              <a:gd name="T57" fmla="*/ 34 h 34"/>
              <a:gd name="T58" fmla="*/ 354 w 780"/>
              <a:gd name="T59" fmla="*/ 33 h 34"/>
              <a:gd name="T60" fmla="*/ 378 w 780"/>
              <a:gd name="T61" fmla="*/ 8 h 34"/>
              <a:gd name="T62" fmla="*/ 387 w 780"/>
              <a:gd name="T63" fmla="*/ 1 h 34"/>
              <a:gd name="T64" fmla="*/ 392 w 780"/>
              <a:gd name="T65" fmla="*/ 1 h 34"/>
              <a:gd name="T66" fmla="*/ 406 w 780"/>
              <a:gd name="T67" fmla="*/ 13 h 34"/>
              <a:gd name="T68" fmla="*/ 426 w 780"/>
              <a:gd name="T69" fmla="*/ 34 h 34"/>
              <a:gd name="T70" fmla="*/ 431 w 780"/>
              <a:gd name="T71" fmla="*/ 34 h 34"/>
              <a:gd name="T72" fmla="*/ 446 w 780"/>
              <a:gd name="T73" fmla="*/ 21 h 34"/>
              <a:gd name="T74" fmla="*/ 464 w 780"/>
              <a:gd name="T75" fmla="*/ 1 h 34"/>
              <a:gd name="T76" fmla="*/ 470 w 780"/>
              <a:gd name="T77" fmla="*/ 0 h 34"/>
              <a:gd name="T78" fmla="*/ 477 w 780"/>
              <a:gd name="T79" fmla="*/ 4 h 34"/>
              <a:gd name="T80" fmla="*/ 502 w 780"/>
              <a:gd name="T81" fmla="*/ 32 h 34"/>
              <a:gd name="T82" fmla="*/ 508 w 780"/>
              <a:gd name="T83" fmla="*/ 34 h 34"/>
              <a:gd name="T84" fmla="*/ 513 w 780"/>
              <a:gd name="T85" fmla="*/ 33 h 34"/>
              <a:gd name="T86" fmla="*/ 541 w 780"/>
              <a:gd name="T87" fmla="*/ 2 h 34"/>
              <a:gd name="T88" fmla="*/ 548 w 780"/>
              <a:gd name="T89" fmla="*/ 0 h 34"/>
              <a:gd name="T90" fmla="*/ 553 w 780"/>
              <a:gd name="T91" fmla="*/ 2 h 34"/>
              <a:gd name="T92" fmla="*/ 577 w 780"/>
              <a:gd name="T93" fmla="*/ 29 h 34"/>
              <a:gd name="T94" fmla="*/ 584 w 780"/>
              <a:gd name="T95" fmla="*/ 34 h 34"/>
              <a:gd name="T96" fmla="*/ 588 w 780"/>
              <a:gd name="T97" fmla="*/ 34 h 34"/>
              <a:gd name="T98" fmla="*/ 595 w 780"/>
              <a:gd name="T99" fmla="*/ 30 h 34"/>
              <a:gd name="T100" fmla="*/ 620 w 780"/>
              <a:gd name="T101" fmla="*/ 2 h 34"/>
              <a:gd name="T102" fmla="*/ 626 w 780"/>
              <a:gd name="T103" fmla="*/ 0 h 34"/>
              <a:gd name="T104" fmla="*/ 633 w 780"/>
              <a:gd name="T105" fmla="*/ 3 h 34"/>
              <a:gd name="T106" fmla="*/ 659 w 780"/>
              <a:gd name="T107" fmla="*/ 32 h 34"/>
              <a:gd name="T108" fmla="*/ 665 w 780"/>
              <a:gd name="T109" fmla="*/ 34 h 34"/>
              <a:gd name="T110" fmla="*/ 672 w 780"/>
              <a:gd name="T111" fmla="*/ 32 h 34"/>
              <a:gd name="T112" fmla="*/ 696 w 780"/>
              <a:gd name="T113" fmla="*/ 4 h 34"/>
              <a:gd name="T114" fmla="*/ 704 w 780"/>
              <a:gd name="T115" fmla="*/ 1 h 34"/>
              <a:gd name="T116" fmla="*/ 709 w 780"/>
              <a:gd name="T117" fmla="*/ 1 h 34"/>
              <a:gd name="T118" fmla="*/ 730 w 780"/>
              <a:gd name="T119" fmla="*/ 24 h 34"/>
              <a:gd name="T120" fmla="*/ 741 w 780"/>
              <a:gd name="T121" fmla="*/ 34 h 34"/>
              <a:gd name="T122" fmla="*/ 747 w 780"/>
              <a:gd name="T123" fmla="*/ 34 h 34"/>
              <a:gd name="T124" fmla="*/ 765 w 780"/>
              <a:gd name="T125" fmla="*/ 16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80" h="34">
                <a:moveTo>
                  <a:pt x="0" y="1"/>
                </a:moveTo>
                <a:lnTo>
                  <a:pt x="15" y="17"/>
                </a:lnTo>
                <a:lnTo>
                  <a:pt x="23" y="27"/>
                </a:lnTo>
                <a:lnTo>
                  <a:pt x="25" y="29"/>
                </a:lnTo>
                <a:lnTo>
                  <a:pt x="27" y="31"/>
                </a:lnTo>
                <a:lnTo>
                  <a:pt x="29" y="32"/>
                </a:lnTo>
                <a:lnTo>
                  <a:pt x="30" y="33"/>
                </a:lnTo>
                <a:lnTo>
                  <a:pt x="31" y="33"/>
                </a:lnTo>
                <a:lnTo>
                  <a:pt x="32" y="34"/>
                </a:lnTo>
                <a:lnTo>
                  <a:pt x="33" y="34"/>
                </a:lnTo>
                <a:lnTo>
                  <a:pt x="33" y="34"/>
                </a:lnTo>
                <a:lnTo>
                  <a:pt x="34" y="34"/>
                </a:lnTo>
                <a:lnTo>
                  <a:pt x="35" y="34"/>
                </a:lnTo>
                <a:lnTo>
                  <a:pt x="35" y="34"/>
                </a:lnTo>
                <a:lnTo>
                  <a:pt x="36" y="34"/>
                </a:lnTo>
                <a:lnTo>
                  <a:pt x="37" y="34"/>
                </a:lnTo>
                <a:lnTo>
                  <a:pt x="37" y="34"/>
                </a:lnTo>
                <a:lnTo>
                  <a:pt x="38" y="34"/>
                </a:lnTo>
                <a:lnTo>
                  <a:pt x="39" y="33"/>
                </a:lnTo>
                <a:lnTo>
                  <a:pt x="40" y="33"/>
                </a:lnTo>
                <a:lnTo>
                  <a:pt x="42" y="32"/>
                </a:lnTo>
                <a:lnTo>
                  <a:pt x="44" y="30"/>
                </a:lnTo>
                <a:lnTo>
                  <a:pt x="48" y="26"/>
                </a:lnTo>
                <a:lnTo>
                  <a:pt x="57" y="14"/>
                </a:lnTo>
                <a:lnTo>
                  <a:pt x="62" y="8"/>
                </a:lnTo>
                <a:lnTo>
                  <a:pt x="64" y="6"/>
                </a:lnTo>
                <a:lnTo>
                  <a:pt x="66" y="4"/>
                </a:lnTo>
                <a:lnTo>
                  <a:pt x="68" y="3"/>
                </a:lnTo>
                <a:lnTo>
                  <a:pt x="69" y="2"/>
                </a:lnTo>
                <a:lnTo>
                  <a:pt x="70" y="2"/>
                </a:lnTo>
                <a:lnTo>
                  <a:pt x="70" y="1"/>
                </a:lnTo>
                <a:lnTo>
                  <a:pt x="71" y="1"/>
                </a:lnTo>
                <a:lnTo>
                  <a:pt x="72" y="1"/>
                </a:lnTo>
                <a:lnTo>
                  <a:pt x="73" y="0"/>
                </a:lnTo>
                <a:lnTo>
                  <a:pt x="74" y="0"/>
                </a:lnTo>
                <a:lnTo>
                  <a:pt x="75" y="0"/>
                </a:lnTo>
                <a:lnTo>
                  <a:pt x="76" y="0"/>
                </a:lnTo>
                <a:lnTo>
                  <a:pt x="76" y="1"/>
                </a:lnTo>
                <a:lnTo>
                  <a:pt x="77" y="1"/>
                </a:lnTo>
                <a:lnTo>
                  <a:pt x="78" y="1"/>
                </a:lnTo>
                <a:lnTo>
                  <a:pt x="79" y="2"/>
                </a:lnTo>
                <a:lnTo>
                  <a:pt x="81" y="3"/>
                </a:lnTo>
                <a:lnTo>
                  <a:pt x="83" y="4"/>
                </a:lnTo>
                <a:lnTo>
                  <a:pt x="85" y="7"/>
                </a:lnTo>
                <a:lnTo>
                  <a:pt x="89" y="11"/>
                </a:lnTo>
                <a:lnTo>
                  <a:pt x="98" y="23"/>
                </a:lnTo>
                <a:lnTo>
                  <a:pt x="102" y="27"/>
                </a:lnTo>
                <a:lnTo>
                  <a:pt x="106" y="31"/>
                </a:lnTo>
                <a:lnTo>
                  <a:pt x="108" y="32"/>
                </a:lnTo>
                <a:lnTo>
                  <a:pt x="109" y="33"/>
                </a:lnTo>
                <a:lnTo>
                  <a:pt x="110" y="34"/>
                </a:lnTo>
                <a:lnTo>
                  <a:pt x="111" y="34"/>
                </a:lnTo>
                <a:lnTo>
                  <a:pt x="112" y="34"/>
                </a:lnTo>
                <a:lnTo>
                  <a:pt x="113" y="34"/>
                </a:lnTo>
                <a:lnTo>
                  <a:pt x="114" y="34"/>
                </a:lnTo>
                <a:lnTo>
                  <a:pt x="115" y="34"/>
                </a:lnTo>
                <a:lnTo>
                  <a:pt x="116" y="34"/>
                </a:lnTo>
                <a:lnTo>
                  <a:pt x="117" y="34"/>
                </a:lnTo>
                <a:lnTo>
                  <a:pt x="118" y="33"/>
                </a:lnTo>
                <a:lnTo>
                  <a:pt x="120" y="32"/>
                </a:lnTo>
                <a:lnTo>
                  <a:pt x="121" y="31"/>
                </a:lnTo>
                <a:lnTo>
                  <a:pt x="125" y="27"/>
                </a:lnTo>
                <a:lnTo>
                  <a:pt x="129" y="23"/>
                </a:lnTo>
                <a:lnTo>
                  <a:pt x="137" y="13"/>
                </a:lnTo>
                <a:lnTo>
                  <a:pt x="141" y="8"/>
                </a:lnTo>
                <a:lnTo>
                  <a:pt x="145" y="4"/>
                </a:lnTo>
                <a:lnTo>
                  <a:pt x="147" y="3"/>
                </a:lnTo>
                <a:lnTo>
                  <a:pt x="148" y="2"/>
                </a:lnTo>
                <a:lnTo>
                  <a:pt x="149" y="1"/>
                </a:lnTo>
                <a:lnTo>
                  <a:pt x="150" y="1"/>
                </a:lnTo>
                <a:lnTo>
                  <a:pt x="151" y="1"/>
                </a:lnTo>
                <a:lnTo>
                  <a:pt x="151" y="1"/>
                </a:lnTo>
                <a:lnTo>
                  <a:pt x="153" y="0"/>
                </a:lnTo>
                <a:lnTo>
                  <a:pt x="153" y="0"/>
                </a:lnTo>
                <a:lnTo>
                  <a:pt x="154" y="0"/>
                </a:lnTo>
                <a:lnTo>
                  <a:pt x="155" y="1"/>
                </a:lnTo>
                <a:lnTo>
                  <a:pt x="156" y="1"/>
                </a:lnTo>
                <a:lnTo>
                  <a:pt x="157" y="1"/>
                </a:lnTo>
                <a:lnTo>
                  <a:pt x="158" y="2"/>
                </a:lnTo>
                <a:lnTo>
                  <a:pt x="160" y="3"/>
                </a:lnTo>
                <a:lnTo>
                  <a:pt x="162" y="4"/>
                </a:lnTo>
                <a:lnTo>
                  <a:pt x="171" y="14"/>
                </a:lnTo>
                <a:lnTo>
                  <a:pt x="179" y="25"/>
                </a:lnTo>
                <a:lnTo>
                  <a:pt x="183" y="29"/>
                </a:lnTo>
                <a:lnTo>
                  <a:pt x="185" y="31"/>
                </a:lnTo>
                <a:lnTo>
                  <a:pt x="187" y="32"/>
                </a:lnTo>
                <a:lnTo>
                  <a:pt x="188" y="33"/>
                </a:lnTo>
                <a:lnTo>
                  <a:pt x="189" y="33"/>
                </a:lnTo>
                <a:lnTo>
                  <a:pt x="190" y="34"/>
                </a:lnTo>
                <a:lnTo>
                  <a:pt x="190" y="34"/>
                </a:lnTo>
                <a:lnTo>
                  <a:pt x="191" y="34"/>
                </a:lnTo>
                <a:lnTo>
                  <a:pt x="192" y="34"/>
                </a:lnTo>
                <a:lnTo>
                  <a:pt x="193" y="34"/>
                </a:lnTo>
                <a:lnTo>
                  <a:pt x="194" y="34"/>
                </a:lnTo>
                <a:lnTo>
                  <a:pt x="195" y="34"/>
                </a:lnTo>
                <a:lnTo>
                  <a:pt x="196" y="34"/>
                </a:lnTo>
                <a:lnTo>
                  <a:pt x="197" y="33"/>
                </a:lnTo>
                <a:lnTo>
                  <a:pt x="199" y="32"/>
                </a:lnTo>
                <a:lnTo>
                  <a:pt x="201" y="30"/>
                </a:lnTo>
                <a:lnTo>
                  <a:pt x="204" y="28"/>
                </a:lnTo>
                <a:lnTo>
                  <a:pt x="212" y="18"/>
                </a:lnTo>
                <a:lnTo>
                  <a:pt x="215" y="13"/>
                </a:lnTo>
                <a:lnTo>
                  <a:pt x="219" y="8"/>
                </a:lnTo>
                <a:lnTo>
                  <a:pt x="223" y="4"/>
                </a:lnTo>
                <a:lnTo>
                  <a:pt x="225" y="3"/>
                </a:lnTo>
                <a:lnTo>
                  <a:pt x="227" y="2"/>
                </a:lnTo>
                <a:lnTo>
                  <a:pt x="228" y="1"/>
                </a:lnTo>
                <a:lnTo>
                  <a:pt x="229" y="1"/>
                </a:lnTo>
                <a:lnTo>
                  <a:pt x="230" y="1"/>
                </a:lnTo>
                <a:lnTo>
                  <a:pt x="231" y="0"/>
                </a:lnTo>
                <a:lnTo>
                  <a:pt x="232" y="0"/>
                </a:lnTo>
                <a:lnTo>
                  <a:pt x="232" y="0"/>
                </a:lnTo>
                <a:lnTo>
                  <a:pt x="233" y="0"/>
                </a:lnTo>
                <a:lnTo>
                  <a:pt x="234" y="1"/>
                </a:lnTo>
                <a:lnTo>
                  <a:pt x="235" y="1"/>
                </a:lnTo>
                <a:lnTo>
                  <a:pt x="235" y="1"/>
                </a:lnTo>
                <a:lnTo>
                  <a:pt x="237" y="2"/>
                </a:lnTo>
                <a:lnTo>
                  <a:pt x="238" y="2"/>
                </a:lnTo>
                <a:lnTo>
                  <a:pt x="239" y="3"/>
                </a:lnTo>
                <a:lnTo>
                  <a:pt x="243" y="6"/>
                </a:lnTo>
                <a:lnTo>
                  <a:pt x="251" y="16"/>
                </a:lnTo>
                <a:lnTo>
                  <a:pt x="256" y="22"/>
                </a:lnTo>
                <a:lnTo>
                  <a:pt x="260" y="27"/>
                </a:lnTo>
                <a:lnTo>
                  <a:pt x="264" y="31"/>
                </a:lnTo>
                <a:lnTo>
                  <a:pt x="265" y="32"/>
                </a:lnTo>
                <a:lnTo>
                  <a:pt x="267" y="33"/>
                </a:lnTo>
                <a:lnTo>
                  <a:pt x="268" y="33"/>
                </a:lnTo>
                <a:lnTo>
                  <a:pt x="268" y="34"/>
                </a:lnTo>
                <a:lnTo>
                  <a:pt x="269" y="34"/>
                </a:lnTo>
                <a:lnTo>
                  <a:pt x="270" y="34"/>
                </a:lnTo>
                <a:lnTo>
                  <a:pt x="270" y="34"/>
                </a:lnTo>
                <a:lnTo>
                  <a:pt x="271" y="34"/>
                </a:lnTo>
                <a:lnTo>
                  <a:pt x="272" y="34"/>
                </a:lnTo>
                <a:lnTo>
                  <a:pt x="273" y="34"/>
                </a:lnTo>
                <a:lnTo>
                  <a:pt x="274" y="34"/>
                </a:lnTo>
                <a:lnTo>
                  <a:pt x="275" y="34"/>
                </a:lnTo>
                <a:lnTo>
                  <a:pt x="276" y="33"/>
                </a:lnTo>
                <a:lnTo>
                  <a:pt x="278" y="32"/>
                </a:lnTo>
                <a:lnTo>
                  <a:pt x="280" y="31"/>
                </a:lnTo>
                <a:lnTo>
                  <a:pt x="284" y="27"/>
                </a:lnTo>
                <a:lnTo>
                  <a:pt x="291" y="18"/>
                </a:lnTo>
                <a:lnTo>
                  <a:pt x="295" y="13"/>
                </a:lnTo>
                <a:lnTo>
                  <a:pt x="299" y="7"/>
                </a:lnTo>
                <a:lnTo>
                  <a:pt x="301" y="5"/>
                </a:lnTo>
                <a:lnTo>
                  <a:pt x="303" y="3"/>
                </a:lnTo>
                <a:lnTo>
                  <a:pt x="305" y="2"/>
                </a:lnTo>
                <a:lnTo>
                  <a:pt x="306" y="2"/>
                </a:lnTo>
                <a:lnTo>
                  <a:pt x="307" y="1"/>
                </a:lnTo>
                <a:lnTo>
                  <a:pt x="308" y="1"/>
                </a:lnTo>
                <a:lnTo>
                  <a:pt x="308" y="1"/>
                </a:lnTo>
                <a:lnTo>
                  <a:pt x="309" y="1"/>
                </a:lnTo>
                <a:lnTo>
                  <a:pt x="310" y="0"/>
                </a:lnTo>
                <a:lnTo>
                  <a:pt x="310" y="0"/>
                </a:lnTo>
                <a:lnTo>
                  <a:pt x="311" y="0"/>
                </a:lnTo>
                <a:lnTo>
                  <a:pt x="312" y="0"/>
                </a:lnTo>
                <a:lnTo>
                  <a:pt x="313" y="1"/>
                </a:lnTo>
                <a:lnTo>
                  <a:pt x="313" y="1"/>
                </a:lnTo>
                <a:lnTo>
                  <a:pt x="314" y="1"/>
                </a:lnTo>
                <a:lnTo>
                  <a:pt x="315" y="1"/>
                </a:lnTo>
                <a:lnTo>
                  <a:pt x="316" y="2"/>
                </a:lnTo>
                <a:lnTo>
                  <a:pt x="318" y="3"/>
                </a:lnTo>
                <a:lnTo>
                  <a:pt x="320" y="5"/>
                </a:lnTo>
                <a:lnTo>
                  <a:pt x="324" y="9"/>
                </a:lnTo>
                <a:lnTo>
                  <a:pt x="332" y="19"/>
                </a:lnTo>
                <a:lnTo>
                  <a:pt x="336" y="24"/>
                </a:lnTo>
                <a:lnTo>
                  <a:pt x="340" y="28"/>
                </a:lnTo>
                <a:lnTo>
                  <a:pt x="342" y="30"/>
                </a:lnTo>
                <a:lnTo>
                  <a:pt x="344" y="32"/>
                </a:lnTo>
                <a:lnTo>
                  <a:pt x="346" y="33"/>
                </a:lnTo>
                <a:lnTo>
                  <a:pt x="346" y="33"/>
                </a:lnTo>
                <a:lnTo>
                  <a:pt x="347" y="34"/>
                </a:lnTo>
                <a:lnTo>
                  <a:pt x="348" y="34"/>
                </a:lnTo>
                <a:lnTo>
                  <a:pt x="348" y="34"/>
                </a:lnTo>
                <a:lnTo>
                  <a:pt x="349" y="34"/>
                </a:lnTo>
                <a:lnTo>
                  <a:pt x="350" y="34"/>
                </a:lnTo>
                <a:lnTo>
                  <a:pt x="351" y="34"/>
                </a:lnTo>
                <a:lnTo>
                  <a:pt x="352" y="34"/>
                </a:lnTo>
                <a:lnTo>
                  <a:pt x="352" y="34"/>
                </a:lnTo>
                <a:lnTo>
                  <a:pt x="353" y="34"/>
                </a:lnTo>
                <a:lnTo>
                  <a:pt x="354" y="33"/>
                </a:lnTo>
                <a:lnTo>
                  <a:pt x="356" y="32"/>
                </a:lnTo>
                <a:lnTo>
                  <a:pt x="358" y="31"/>
                </a:lnTo>
                <a:lnTo>
                  <a:pt x="361" y="29"/>
                </a:lnTo>
                <a:lnTo>
                  <a:pt x="365" y="24"/>
                </a:lnTo>
                <a:lnTo>
                  <a:pt x="374" y="12"/>
                </a:lnTo>
                <a:lnTo>
                  <a:pt x="378" y="8"/>
                </a:lnTo>
                <a:lnTo>
                  <a:pt x="380" y="5"/>
                </a:lnTo>
                <a:lnTo>
                  <a:pt x="382" y="3"/>
                </a:lnTo>
                <a:lnTo>
                  <a:pt x="384" y="2"/>
                </a:lnTo>
                <a:lnTo>
                  <a:pt x="385" y="1"/>
                </a:lnTo>
                <a:lnTo>
                  <a:pt x="386" y="1"/>
                </a:lnTo>
                <a:lnTo>
                  <a:pt x="387" y="1"/>
                </a:lnTo>
                <a:lnTo>
                  <a:pt x="388" y="1"/>
                </a:lnTo>
                <a:lnTo>
                  <a:pt x="389" y="0"/>
                </a:lnTo>
                <a:lnTo>
                  <a:pt x="390" y="0"/>
                </a:lnTo>
                <a:lnTo>
                  <a:pt x="391" y="1"/>
                </a:lnTo>
                <a:lnTo>
                  <a:pt x="392" y="1"/>
                </a:lnTo>
                <a:lnTo>
                  <a:pt x="392" y="1"/>
                </a:lnTo>
                <a:lnTo>
                  <a:pt x="393" y="1"/>
                </a:lnTo>
                <a:lnTo>
                  <a:pt x="394" y="2"/>
                </a:lnTo>
                <a:lnTo>
                  <a:pt x="396" y="3"/>
                </a:lnTo>
                <a:lnTo>
                  <a:pt x="398" y="4"/>
                </a:lnTo>
                <a:lnTo>
                  <a:pt x="402" y="8"/>
                </a:lnTo>
                <a:lnTo>
                  <a:pt x="406" y="13"/>
                </a:lnTo>
                <a:lnTo>
                  <a:pt x="414" y="23"/>
                </a:lnTo>
                <a:lnTo>
                  <a:pt x="418" y="27"/>
                </a:lnTo>
                <a:lnTo>
                  <a:pt x="422" y="31"/>
                </a:lnTo>
                <a:lnTo>
                  <a:pt x="424" y="33"/>
                </a:lnTo>
                <a:lnTo>
                  <a:pt x="425" y="33"/>
                </a:lnTo>
                <a:lnTo>
                  <a:pt x="426" y="34"/>
                </a:lnTo>
                <a:lnTo>
                  <a:pt x="427" y="34"/>
                </a:lnTo>
                <a:lnTo>
                  <a:pt x="428" y="34"/>
                </a:lnTo>
                <a:lnTo>
                  <a:pt x="429" y="34"/>
                </a:lnTo>
                <a:lnTo>
                  <a:pt x="430" y="34"/>
                </a:lnTo>
                <a:lnTo>
                  <a:pt x="430" y="34"/>
                </a:lnTo>
                <a:lnTo>
                  <a:pt x="431" y="34"/>
                </a:lnTo>
                <a:lnTo>
                  <a:pt x="432" y="34"/>
                </a:lnTo>
                <a:lnTo>
                  <a:pt x="433" y="33"/>
                </a:lnTo>
                <a:lnTo>
                  <a:pt x="434" y="33"/>
                </a:lnTo>
                <a:lnTo>
                  <a:pt x="436" y="32"/>
                </a:lnTo>
                <a:lnTo>
                  <a:pt x="438" y="30"/>
                </a:lnTo>
                <a:lnTo>
                  <a:pt x="446" y="21"/>
                </a:lnTo>
                <a:lnTo>
                  <a:pt x="453" y="11"/>
                </a:lnTo>
                <a:lnTo>
                  <a:pt x="457" y="7"/>
                </a:lnTo>
                <a:lnTo>
                  <a:pt x="459" y="5"/>
                </a:lnTo>
                <a:lnTo>
                  <a:pt x="461" y="3"/>
                </a:lnTo>
                <a:lnTo>
                  <a:pt x="463" y="2"/>
                </a:lnTo>
                <a:lnTo>
                  <a:pt x="464" y="1"/>
                </a:lnTo>
                <a:lnTo>
                  <a:pt x="465" y="1"/>
                </a:lnTo>
                <a:lnTo>
                  <a:pt x="466" y="1"/>
                </a:lnTo>
                <a:lnTo>
                  <a:pt x="467" y="1"/>
                </a:lnTo>
                <a:lnTo>
                  <a:pt x="468" y="0"/>
                </a:lnTo>
                <a:lnTo>
                  <a:pt x="469" y="0"/>
                </a:lnTo>
                <a:lnTo>
                  <a:pt x="470" y="0"/>
                </a:lnTo>
                <a:lnTo>
                  <a:pt x="471" y="1"/>
                </a:lnTo>
                <a:lnTo>
                  <a:pt x="471" y="1"/>
                </a:lnTo>
                <a:lnTo>
                  <a:pt x="472" y="1"/>
                </a:lnTo>
                <a:lnTo>
                  <a:pt x="473" y="1"/>
                </a:lnTo>
                <a:lnTo>
                  <a:pt x="475" y="3"/>
                </a:lnTo>
                <a:lnTo>
                  <a:pt x="477" y="4"/>
                </a:lnTo>
                <a:lnTo>
                  <a:pt x="482" y="9"/>
                </a:lnTo>
                <a:lnTo>
                  <a:pt x="486" y="14"/>
                </a:lnTo>
                <a:lnTo>
                  <a:pt x="494" y="24"/>
                </a:lnTo>
                <a:lnTo>
                  <a:pt x="498" y="29"/>
                </a:lnTo>
                <a:lnTo>
                  <a:pt x="500" y="31"/>
                </a:lnTo>
                <a:lnTo>
                  <a:pt x="502" y="32"/>
                </a:lnTo>
                <a:lnTo>
                  <a:pt x="503" y="33"/>
                </a:lnTo>
                <a:lnTo>
                  <a:pt x="504" y="33"/>
                </a:lnTo>
                <a:lnTo>
                  <a:pt x="505" y="34"/>
                </a:lnTo>
                <a:lnTo>
                  <a:pt x="506" y="34"/>
                </a:lnTo>
                <a:lnTo>
                  <a:pt x="507" y="34"/>
                </a:lnTo>
                <a:lnTo>
                  <a:pt x="508" y="34"/>
                </a:lnTo>
                <a:lnTo>
                  <a:pt x="508" y="34"/>
                </a:lnTo>
                <a:lnTo>
                  <a:pt x="509" y="34"/>
                </a:lnTo>
                <a:lnTo>
                  <a:pt x="510" y="34"/>
                </a:lnTo>
                <a:lnTo>
                  <a:pt x="511" y="34"/>
                </a:lnTo>
                <a:lnTo>
                  <a:pt x="512" y="33"/>
                </a:lnTo>
                <a:lnTo>
                  <a:pt x="513" y="33"/>
                </a:lnTo>
                <a:lnTo>
                  <a:pt x="515" y="31"/>
                </a:lnTo>
                <a:lnTo>
                  <a:pt x="517" y="30"/>
                </a:lnTo>
                <a:lnTo>
                  <a:pt x="533" y="11"/>
                </a:lnTo>
                <a:lnTo>
                  <a:pt x="537" y="6"/>
                </a:lnTo>
                <a:lnTo>
                  <a:pt x="539" y="4"/>
                </a:lnTo>
                <a:lnTo>
                  <a:pt x="541" y="2"/>
                </a:lnTo>
                <a:lnTo>
                  <a:pt x="543" y="1"/>
                </a:lnTo>
                <a:lnTo>
                  <a:pt x="544" y="1"/>
                </a:lnTo>
                <a:lnTo>
                  <a:pt x="545" y="1"/>
                </a:lnTo>
                <a:lnTo>
                  <a:pt x="546" y="1"/>
                </a:lnTo>
                <a:lnTo>
                  <a:pt x="547" y="0"/>
                </a:lnTo>
                <a:lnTo>
                  <a:pt x="548" y="0"/>
                </a:lnTo>
                <a:lnTo>
                  <a:pt x="548" y="0"/>
                </a:lnTo>
                <a:lnTo>
                  <a:pt x="549" y="1"/>
                </a:lnTo>
                <a:lnTo>
                  <a:pt x="550" y="1"/>
                </a:lnTo>
                <a:lnTo>
                  <a:pt x="550" y="1"/>
                </a:lnTo>
                <a:lnTo>
                  <a:pt x="551" y="1"/>
                </a:lnTo>
                <a:lnTo>
                  <a:pt x="553" y="2"/>
                </a:lnTo>
                <a:lnTo>
                  <a:pt x="554" y="3"/>
                </a:lnTo>
                <a:lnTo>
                  <a:pt x="558" y="6"/>
                </a:lnTo>
                <a:lnTo>
                  <a:pt x="563" y="11"/>
                </a:lnTo>
                <a:lnTo>
                  <a:pt x="567" y="17"/>
                </a:lnTo>
                <a:lnTo>
                  <a:pt x="574" y="27"/>
                </a:lnTo>
                <a:lnTo>
                  <a:pt x="577" y="29"/>
                </a:lnTo>
                <a:lnTo>
                  <a:pt x="579" y="31"/>
                </a:lnTo>
                <a:lnTo>
                  <a:pt x="581" y="32"/>
                </a:lnTo>
                <a:lnTo>
                  <a:pt x="582" y="33"/>
                </a:lnTo>
                <a:lnTo>
                  <a:pt x="583" y="33"/>
                </a:lnTo>
                <a:lnTo>
                  <a:pt x="584" y="34"/>
                </a:lnTo>
                <a:lnTo>
                  <a:pt x="584" y="34"/>
                </a:lnTo>
                <a:lnTo>
                  <a:pt x="585" y="34"/>
                </a:lnTo>
                <a:lnTo>
                  <a:pt x="586" y="34"/>
                </a:lnTo>
                <a:lnTo>
                  <a:pt x="586" y="34"/>
                </a:lnTo>
                <a:lnTo>
                  <a:pt x="587" y="34"/>
                </a:lnTo>
                <a:lnTo>
                  <a:pt x="587" y="34"/>
                </a:lnTo>
                <a:lnTo>
                  <a:pt x="588" y="34"/>
                </a:lnTo>
                <a:lnTo>
                  <a:pt x="589" y="34"/>
                </a:lnTo>
                <a:lnTo>
                  <a:pt x="590" y="34"/>
                </a:lnTo>
                <a:lnTo>
                  <a:pt x="591" y="33"/>
                </a:lnTo>
                <a:lnTo>
                  <a:pt x="592" y="33"/>
                </a:lnTo>
                <a:lnTo>
                  <a:pt x="594" y="32"/>
                </a:lnTo>
                <a:lnTo>
                  <a:pt x="595" y="30"/>
                </a:lnTo>
                <a:lnTo>
                  <a:pt x="600" y="26"/>
                </a:lnTo>
                <a:lnTo>
                  <a:pt x="607" y="17"/>
                </a:lnTo>
                <a:lnTo>
                  <a:pt x="615" y="7"/>
                </a:lnTo>
                <a:lnTo>
                  <a:pt x="617" y="5"/>
                </a:lnTo>
                <a:lnTo>
                  <a:pt x="619" y="3"/>
                </a:lnTo>
                <a:lnTo>
                  <a:pt x="620" y="2"/>
                </a:lnTo>
                <a:lnTo>
                  <a:pt x="621" y="2"/>
                </a:lnTo>
                <a:lnTo>
                  <a:pt x="622" y="1"/>
                </a:lnTo>
                <a:lnTo>
                  <a:pt x="623" y="1"/>
                </a:lnTo>
                <a:lnTo>
                  <a:pt x="624" y="1"/>
                </a:lnTo>
                <a:lnTo>
                  <a:pt x="625" y="0"/>
                </a:lnTo>
                <a:lnTo>
                  <a:pt x="626" y="0"/>
                </a:lnTo>
                <a:lnTo>
                  <a:pt x="627" y="0"/>
                </a:lnTo>
                <a:lnTo>
                  <a:pt x="628" y="1"/>
                </a:lnTo>
                <a:lnTo>
                  <a:pt x="629" y="1"/>
                </a:lnTo>
                <a:lnTo>
                  <a:pt x="630" y="1"/>
                </a:lnTo>
                <a:lnTo>
                  <a:pt x="631" y="2"/>
                </a:lnTo>
                <a:lnTo>
                  <a:pt x="633" y="3"/>
                </a:lnTo>
                <a:lnTo>
                  <a:pt x="635" y="5"/>
                </a:lnTo>
                <a:lnTo>
                  <a:pt x="639" y="8"/>
                </a:lnTo>
                <a:lnTo>
                  <a:pt x="647" y="18"/>
                </a:lnTo>
                <a:lnTo>
                  <a:pt x="654" y="28"/>
                </a:lnTo>
                <a:lnTo>
                  <a:pt x="656" y="30"/>
                </a:lnTo>
                <a:lnTo>
                  <a:pt x="659" y="32"/>
                </a:lnTo>
                <a:lnTo>
                  <a:pt x="660" y="33"/>
                </a:lnTo>
                <a:lnTo>
                  <a:pt x="662" y="33"/>
                </a:lnTo>
                <a:lnTo>
                  <a:pt x="663" y="34"/>
                </a:lnTo>
                <a:lnTo>
                  <a:pt x="663" y="34"/>
                </a:lnTo>
                <a:lnTo>
                  <a:pt x="664" y="34"/>
                </a:lnTo>
                <a:lnTo>
                  <a:pt x="665" y="34"/>
                </a:lnTo>
                <a:lnTo>
                  <a:pt x="666" y="34"/>
                </a:lnTo>
                <a:lnTo>
                  <a:pt x="667" y="34"/>
                </a:lnTo>
                <a:lnTo>
                  <a:pt x="668" y="34"/>
                </a:lnTo>
                <a:lnTo>
                  <a:pt x="669" y="34"/>
                </a:lnTo>
                <a:lnTo>
                  <a:pt x="670" y="33"/>
                </a:lnTo>
                <a:lnTo>
                  <a:pt x="672" y="32"/>
                </a:lnTo>
                <a:lnTo>
                  <a:pt x="674" y="31"/>
                </a:lnTo>
                <a:lnTo>
                  <a:pt x="678" y="27"/>
                </a:lnTo>
                <a:lnTo>
                  <a:pt x="686" y="17"/>
                </a:lnTo>
                <a:lnTo>
                  <a:pt x="690" y="11"/>
                </a:lnTo>
                <a:lnTo>
                  <a:pt x="694" y="6"/>
                </a:lnTo>
                <a:lnTo>
                  <a:pt x="696" y="4"/>
                </a:lnTo>
                <a:lnTo>
                  <a:pt x="698" y="3"/>
                </a:lnTo>
                <a:lnTo>
                  <a:pt x="699" y="2"/>
                </a:lnTo>
                <a:lnTo>
                  <a:pt x="701" y="1"/>
                </a:lnTo>
                <a:lnTo>
                  <a:pt x="702" y="1"/>
                </a:lnTo>
                <a:lnTo>
                  <a:pt x="703" y="1"/>
                </a:lnTo>
                <a:lnTo>
                  <a:pt x="704" y="1"/>
                </a:lnTo>
                <a:lnTo>
                  <a:pt x="705" y="0"/>
                </a:lnTo>
                <a:lnTo>
                  <a:pt x="705" y="0"/>
                </a:lnTo>
                <a:lnTo>
                  <a:pt x="706" y="0"/>
                </a:lnTo>
                <a:lnTo>
                  <a:pt x="707" y="1"/>
                </a:lnTo>
                <a:lnTo>
                  <a:pt x="708" y="1"/>
                </a:lnTo>
                <a:lnTo>
                  <a:pt x="709" y="1"/>
                </a:lnTo>
                <a:lnTo>
                  <a:pt x="710" y="2"/>
                </a:lnTo>
                <a:lnTo>
                  <a:pt x="712" y="3"/>
                </a:lnTo>
                <a:lnTo>
                  <a:pt x="714" y="5"/>
                </a:lnTo>
                <a:lnTo>
                  <a:pt x="718" y="8"/>
                </a:lnTo>
                <a:lnTo>
                  <a:pt x="726" y="19"/>
                </a:lnTo>
                <a:lnTo>
                  <a:pt x="730" y="24"/>
                </a:lnTo>
                <a:lnTo>
                  <a:pt x="734" y="29"/>
                </a:lnTo>
                <a:lnTo>
                  <a:pt x="738" y="32"/>
                </a:lnTo>
                <a:lnTo>
                  <a:pt x="739" y="32"/>
                </a:lnTo>
                <a:lnTo>
                  <a:pt x="740" y="33"/>
                </a:lnTo>
                <a:lnTo>
                  <a:pt x="741" y="33"/>
                </a:lnTo>
                <a:lnTo>
                  <a:pt x="741" y="34"/>
                </a:lnTo>
                <a:lnTo>
                  <a:pt x="742" y="34"/>
                </a:lnTo>
                <a:lnTo>
                  <a:pt x="743" y="34"/>
                </a:lnTo>
                <a:lnTo>
                  <a:pt x="744" y="34"/>
                </a:lnTo>
                <a:lnTo>
                  <a:pt x="745" y="34"/>
                </a:lnTo>
                <a:lnTo>
                  <a:pt x="746" y="34"/>
                </a:lnTo>
                <a:lnTo>
                  <a:pt x="747" y="34"/>
                </a:lnTo>
                <a:lnTo>
                  <a:pt x="748" y="34"/>
                </a:lnTo>
                <a:lnTo>
                  <a:pt x="749" y="33"/>
                </a:lnTo>
                <a:lnTo>
                  <a:pt x="751" y="32"/>
                </a:lnTo>
                <a:lnTo>
                  <a:pt x="754" y="30"/>
                </a:lnTo>
                <a:lnTo>
                  <a:pt x="758" y="26"/>
                </a:lnTo>
                <a:lnTo>
                  <a:pt x="765" y="16"/>
                </a:lnTo>
                <a:lnTo>
                  <a:pt x="773" y="7"/>
                </a:lnTo>
                <a:lnTo>
                  <a:pt x="776" y="4"/>
                </a:lnTo>
                <a:lnTo>
                  <a:pt x="778" y="2"/>
                </a:lnTo>
                <a:lnTo>
                  <a:pt x="780" y="1"/>
                </a:lnTo>
              </a:path>
            </a:pathLst>
          </a:custGeom>
          <a:noFill/>
          <a:ln w="38100">
            <a:solidFill>
              <a:srgbClr val="33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65939" name="Text Box 19"/>
          <p:cNvSpPr txBox="1">
            <a:spLocks noChangeArrowheads="1"/>
          </p:cNvSpPr>
          <p:nvPr/>
        </p:nvSpPr>
        <p:spPr bwMode="auto">
          <a:xfrm>
            <a:off x="5540160" y="5681664"/>
            <a:ext cx="26597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ja-JP" altLang="en-US" sz="2400" b="1" dirty="0">
                <a:solidFill>
                  <a:srgbClr val="FC0E02"/>
                </a:solidFill>
                <a:latin typeface="Times New Roman" pitchFamily="18" charset="0"/>
              </a:rPr>
              <a:t>ばらばらに重ねる</a:t>
            </a:r>
          </a:p>
        </p:txBody>
      </p:sp>
      <p:sp>
        <p:nvSpPr>
          <p:cNvPr id="465940" name="AutoShape 20"/>
          <p:cNvSpPr>
            <a:spLocks noChangeArrowheads="1"/>
          </p:cNvSpPr>
          <p:nvPr/>
        </p:nvSpPr>
        <p:spPr bwMode="auto">
          <a:xfrm>
            <a:off x="4030827" y="5291139"/>
            <a:ext cx="564174" cy="333375"/>
          </a:xfrm>
          <a:prstGeom prst="rightArrow">
            <a:avLst>
              <a:gd name="adj1" fmla="val 50000"/>
              <a:gd name="adj2" fmla="val 458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ja-JP" altLang="ja-JP" sz="24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65941" name="Text Box 21"/>
          <p:cNvSpPr txBox="1">
            <a:spLocks noChangeArrowheads="1"/>
          </p:cNvSpPr>
          <p:nvPr/>
        </p:nvSpPr>
        <p:spPr bwMode="auto">
          <a:xfrm>
            <a:off x="5994703" y="2071191"/>
            <a:ext cx="1731564" cy="46166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ja-JP" altLang="en-US" sz="2400" b="1" dirty="0">
                <a:latin typeface="Arial" charset="0"/>
              </a:rPr>
              <a:t>超短パルス</a:t>
            </a:r>
          </a:p>
        </p:txBody>
      </p:sp>
      <p:sp>
        <p:nvSpPr>
          <p:cNvPr id="465942" name="Text Box 22"/>
          <p:cNvSpPr txBox="1">
            <a:spLocks noChangeArrowheads="1"/>
          </p:cNvSpPr>
          <p:nvPr/>
        </p:nvSpPr>
        <p:spPr bwMode="auto">
          <a:xfrm>
            <a:off x="4934970" y="6152558"/>
            <a:ext cx="3897221" cy="46166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ja-JP" altLang="en-US" sz="2400" b="1" dirty="0">
                <a:latin typeface="Arial" charset="0"/>
              </a:rPr>
              <a:t>ランダムな波。</a:t>
            </a:r>
            <a:r>
              <a:rPr lang="ja-JP" altLang="en-US" sz="2400" b="1" dirty="0" smtClean="0">
                <a:latin typeface="Arial" charset="0"/>
              </a:rPr>
              <a:t>太陽光</a:t>
            </a:r>
            <a:r>
              <a:rPr lang="ja-JP" altLang="en-US" sz="2400" b="1" dirty="0">
                <a:latin typeface="Arial" charset="0"/>
              </a:rPr>
              <a:t>など</a:t>
            </a:r>
          </a:p>
        </p:txBody>
      </p:sp>
      <p:sp>
        <p:nvSpPr>
          <p:cNvPr id="465943" name="Freeform 23"/>
          <p:cNvSpPr>
            <a:spLocks/>
          </p:cNvSpPr>
          <p:nvPr/>
        </p:nvSpPr>
        <p:spPr bwMode="auto">
          <a:xfrm>
            <a:off x="4934970" y="5338764"/>
            <a:ext cx="3851031" cy="282575"/>
          </a:xfrm>
          <a:custGeom>
            <a:avLst/>
            <a:gdLst>
              <a:gd name="T0" fmla="*/ 0 w 2742"/>
              <a:gd name="T1" fmla="*/ 519 h 843"/>
              <a:gd name="T2" fmla="*/ 64 w 2742"/>
              <a:gd name="T3" fmla="*/ 276 h 843"/>
              <a:gd name="T4" fmla="*/ 186 w 2742"/>
              <a:gd name="T5" fmla="*/ 576 h 843"/>
              <a:gd name="T6" fmla="*/ 300 w 2742"/>
              <a:gd name="T7" fmla="*/ 130 h 843"/>
              <a:gd name="T8" fmla="*/ 486 w 2742"/>
              <a:gd name="T9" fmla="*/ 738 h 843"/>
              <a:gd name="T10" fmla="*/ 632 w 2742"/>
              <a:gd name="T11" fmla="*/ 300 h 843"/>
              <a:gd name="T12" fmla="*/ 746 w 2742"/>
              <a:gd name="T13" fmla="*/ 471 h 843"/>
              <a:gd name="T14" fmla="*/ 819 w 2742"/>
              <a:gd name="T15" fmla="*/ 317 h 843"/>
              <a:gd name="T16" fmla="*/ 941 w 2742"/>
              <a:gd name="T17" fmla="*/ 479 h 843"/>
              <a:gd name="T18" fmla="*/ 1070 w 2742"/>
              <a:gd name="T19" fmla="*/ 57 h 843"/>
              <a:gd name="T20" fmla="*/ 1216 w 2742"/>
              <a:gd name="T21" fmla="*/ 820 h 843"/>
              <a:gd name="T22" fmla="*/ 1379 w 2742"/>
              <a:gd name="T23" fmla="*/ 195 h 843"/>
              <a:gd name="T24" fmla="*/ 1533 w 2742"/>
              <a:gd name="T25" fmla="*/ 649 h 843"/>
              <a:gd name="T26" fmla="*/ 1638 w 2742"/>
              <a:gd name="T27" fmla="*/ 252 h 843"/>
              <a:gd name="T28" fmla="*/ 1744 w 2742"/>
              <a:gd name="T29" fmla="*/ 503 h 843"/>
              <a:gd name="T30" fmla="*/ 1817 w 2742"/>
              <a:gd name="T31" fmla="*/ 268 h 843"/>
              <a:gd name="T32" fmla="*/ 1898 w 2742"/>
              <a:gd name="T33" fmla="*/ 430 h 843"/>
              <a:gd name="T34" fmla="*/ 1938 w 2742"/>
              <a:gd name="T35" fmla="*/ 325 h 843"/>
              <a:gd name="T36" fmla="*/ 1995 w 2742"/>
              <a:gd name="T37" fmla="*/ 390 h 843"/>
              <a:gd name="T38" fmla="*/ 2036 w 2742"/>
              <a:gd name="T39" fmla="*/ 333 h 843"/>
              <a:gd name="T40" fmla="*/ 2093 w 2742"/>
              <a:gd name="T41" fmla="*/ 438 h 843"/>
              <a:gd name="T42" fmla="*/ 2149 w 2742"/>
              <a:gd name="T43" fmla="*/ 162 h 843"/>
              <a:gd name="T44" fmla="*/ 2239 w 2742"/>
              <a:gd name="T45" fmla="*/ 568 h 843"/>
              <a:gd name="T46" fmla="*/ 2312 w 2742"/>
              <a:gd name="T47" fmla="*/ 106 h 843"/>
              <a:gd name="T48" fmla="*/ 2401 w 2742"/>
              <a:gd name="T49" fmla="*/ 584 h 843"/>
              <a:gd name="T50" fmla="*/ 2482 w 2742"/>
              <a:gd name="T51" fmla="*/ 235 h 843"/>
              <a:gd name="T52" fmla="*/ 2571 w 2742"/>
              <a:gd name="T53" fmla="*/ 414 h 843"/>
              <a:gd name="T54" fmla="*/ 2628 w 2742"/>
              <a:gd name="T55" fmla="*/ 244 h 843"/>
              <a:gd name="T56" fmla="*/ 2709 w 2742"/>
              <a:gd name="T57" fmla="*/ 365 h 843"/>
              <a:gd name="T58" fmla="*/ 2742 w 2742"/>
              <a:gd name="T59" fmla="*/ 308 h 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742" h="843">
                <a:moveTo>
                  <a:pt x="0" y="519"/>
                </a:moveTo>
                <a:cubicBezTo>
                  <a:pt x="16" y="393"/>
                  <a:pt x="33" y="267"/>
                  <a:pt x="64" y="276"/>
                </a:cubicBezTo>
                <a:cubicBezTo>
                  <a:pt x="95" y="285"/>
                  <a:pt x="147" y="600"/>
                  <a:pt x="186" y="576"/>
                </a:cubicBezTo>
                <a:cubicBezTo>
                  <a:pt x="225" y="552"/>
                  <a:pt x="250" y="103"/>
                  <a:pt x="300" y="130"/>
                </a:cubicBezTo>
                <a:cubicBezTo>
                  <a:pt x="350" y="157"/>
                  <a:pt x="431" y="710"/>
                  <a:pt x="486" y="738"/>
                </a:cubicBezTo>
                <a:cubicBezTo>
                  <a:pt x="541" y="766"/>
                  <a:pt x="589" y="345"/>
                  <a:pt x="632" y="300"/>
                </a:cubicBezTo>
                <a:cubicBezTo>
                  <a:pt x="675" y="255"/>
                  <a:pt x="715" y="468"/>
                  <a:pt x="746" y="471"/>
                </a:cubicBezTo>
                <a:cubicBezTo>
                  <a:pt x="777" y="474"/>
                  <a:pt x="787" y="316"/>
                  <a:pt x="819" y="317"/>
                </a:cubicBezTo>
                <a:cubicBezTo>
                  <a:pt x="851" y="318"/>
                  <a:pt x="899" y="522"/>
                  <a:pt x="941" y="479"/>
                </a:cubicBezTo>
                <a:cubicBezTo>
                  <a:pt x="983" y="436"/>
                  <a:pt x="1024" y="0"/>
                  <a:pt x="1070" y="57"/>
                </a:cubicBezTo>
                <a:cubicBezTo>
                  <a:pt x="1116" y="114"/>
                  <a:pt x="1164" y="797"/>
                  <a:pt x="1216" y="820"/>
                </a:cubicBezTo>
                <a:cubicBezTo>
                  <a:pt x="1268" y="843"/>
                  <a:pt x="1326" y="223"/>
                  <a:pt x="1379" y="195"/>
                </a:cubicBezTo>
                <a:cubicBezTo>
                  <a:pt x="1432" y="167"/>
                  <a:pt x="1490" y="640"/>
                  <a:pt x="1533" y="649"/>
                </a:cubicBezTo>
                <a:cubicBezTo>
                  <a:pt x="1576" y="658"/>
                  <a:pt x="1603" y="276"/>
                  <a:pt x="1638" y="252"/>
                </a:cubicBezTo>
                <a:cubicBezTo>
                  <a:pt x="1673" y="228"/>
                  <a:pt x="1714" y="500"/>
                  <a:pt x="1744" y="503"/>
                </a:cubicBezTo>
                <a:cubicBezTo>
                  <a:pt x="1774" y="506"/>
                  <a:pt x="1791" y="280"/>
                  <a:pt x="1817" y="268"/>
                </a:cubicBezTo>
                <a:cubicBezTo>
                  <a:pt x="1843" y="256"/>
                  <a:pt x="1878" y="421"/>
                  <a:pt x="1898" y="430"/>
                </a:cubicBezTo>
                <a:cubicBezTo>
                  <a:pt x="1918" y="439"/>
                  <a:pt x="1922" y="332"/>
                  <a:pt x="1938" y="325"/>
                </a:cubicBezTo>
                <a:cubicBezTo>
                  <a:pt x="1954" y="318"/>
                  <a:pt x="1979" y="389"/>
                  <a:pt x="1995" y="390"/>
                </a:cubicBezTo>
                <a:cubicBezTo>
                  <a:pt x="2011" y="391"/>
                  <a:pt x="2020" y="325"/>
                  <a:pt x="2036" y="333"/>
                </a:cubicBezTo>
                <a:cubicBezTo>
                  <a:pt x="2052" y="341"/>
                  <a:pt x="2074" y="466"/>
                  <a:pt x="2093" y="438"/>
                </a:cubicBezTo>
                <a:cubicBezTo>
                  <a:pt x="2112" y="410"/>
                  <a:pt x="2125" y="140"/>
                  <a:pt x="2149" y="162"/>
                </a:cubicBezTo>
                <a:cubicBezTo>
                  <a:pt x="2173" y="184"/>
                  <a:pt x="2212" y="577"/>
                  <a:pt x="2239" y="568"/>
                </a:cubicBezTo>
                <a:cubicBezTo>
                  <a:pt x="2266" y="559"/>
                  <a:pt x="2285" y="103"/>
                  <a:pt x="2312" y="106"/>
                </a:cubicBezTo>
                <a:cubicBezTo>
                  <a:pt x="2339" y="109"/>
                  <a:pt x="2373" y="563"/>
                  <a:pt x="2401" y="584"/>
                </a:cubicBezTo>
                <a:cubicBezTo>
                  <a:pt x="2429" y="605"/>
                  <a:pt x="2454" y="263"/>
                  <a:pt x="2482" y="235"/>
                </a:cubicBezTo>
                <a:cubicBezTo>
                  <a:pt x="2510" y="207"/>
                  <a:pt x="2547" y="413"/>
                  <a:pt x="2571" y="414"/>
                </a:cubicBezTo>
                <a:cubicBezTo>
                  <a:pt x="2595" y="415"/>
                  <a:pt x="2605" y="252"/>
                  <a:pt x="2628" y="244"/>
                </a:cubicBezTo>
                <a:cubicBezTo>
                  <a:pt x="2651" y="236"/>
                  <a:pt x="2690" y="354"/>
                  <a:pt x="2709" y="365"/>
                </a:cubicBezTo>
                <a:cubicBezTo>
                  <a:pt x="2728" y="376"/>
                  <a:pt x="2735" y="342"/>
                  <a:pt x="2742" y="30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840473" y="1457241"/>
                <a:ext cx="7300396" cy="844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b="1" dirty="0" smtClean="0">
                    <a:solidFill>
                      <a:srgbClr val="FF0000"/>
                    </a:solidFill>
                  </a:rPr>
                  <a:t>「たくさんの波」</a:t>
                </a:r>
                <a:r>
                  <a:rPr kumimoji="1" lang="ja-JP" altLang="en-US" sz="2400" b="1" dirty="0" smtClean="0"/>
                  <a:t>を</a:t>
                </a:r>
                <a:r>
                  <a:rPr kumimoji="1" lang="ja-JP" altLang="en-US" sz="2400" b="1" dirty="0" smtClean="0">
                    <a:solidFill>
                      <a:srgbClr val="FF0000"/>
                    </a:solidFill>
                  </a:rPr>
                  <a:t>「そろえて重ねる」</a:t>
                </a:r>
                <a:r>
                  <a:rPr kumimoji="1" lang="ja-JP" altLang="en-US" sz="2400" b="1" dirty="0" smtClean="0"/>
                  <a:t>ことにより</a:t>
                </a:r>
                <a:endParaRPr kumimoji="1" lang="en-US" altLang="ja-JP" sz="2400" b="1" dirty="0" smtClean="0"/>
              </a:p>
              <a:p>
                <a:r>
                  <a:rPr lang="ja-JP" altLang="en-US" sz="2400" b="1" dirty="0" smtClean="0"/>
                  <a:t>フェムト秒（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400" b="1" i="1" smtClean="0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US" altLang="ja-JP" sz="2400" b="1" i="1" smtClean="0">
                            <a:latin typeface="Cambria Math"/>
                          </a:rPr>
                          <m:t>−</m:t>
                        </m:r>
                        <m:r>
                          <a:rPr lang="en-US" altLang="ja-JP" sz="2400" b="1" i="1" smtClean="0">
                            <a:latin typeface="Cambria Math"/>
                          </a:rPr>
                          <m:t>𝟏𝟓</m:t>
                        </m:r>
                      </m:sup>
                    </m:sSup>
                  </m:oMath>
                </a14:m>
                <a:r>
                  <a:rPr lang="ja-JP" altLang="en-US" sz="2400" b="1" dirty="0" smtClean="0"/>
                  <a:t>）を実現する。</a:t>
                </a:r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473" y="1457241"/>
                <a:ext cx="7300396" cy="844783"/>
              </a:xfrm>
              <a:prstGeom prst="rect">
                <a:avLst/>
              </a:prstGeom>
              <a:blipFill rotWithShape="1">
                <a:blip r:embed="rId3"/>
                <a:stretch>
                  <a:fillRect l="-1337" t="-7914" r="-334" b="-129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5931" name="Freeform 11"/>
          <p:cNvSpPr>
            <a:spLocks/>
          </p:cNvSpPr>
          <p:nvPr/>
        </p:nvSpPr>
        <p:spPr bwMode="auto">
          <a:xfrm>
            <a:off x="4932040" y="2674540"/>
            <a:ext cx="3875942" cy="2115345"/>
          </a:xfrm>
          <a:custGeom>
            <a:avLst/>
            <a:gdLst>
              <a:gd name="T0" fmla="*/ 15 w 780"/>
              <a:gd name="T1" fmla="*/ 39 h 78"/>
              <a:gd name="T2" fmla="*/ 21 w 780"/>
              <a:gd name="T3" fmla="*/ 39 h 78"/>
              <a:gd name="T4" fmla="*/ 40 w 780"/>
              <a:gd name="T5" fmla="*/ 36 h 78"/>
              <a:gd name="T6" fmla="*/ 48 w 780"/>
              <a:gd name="T7" fmla="*/ 36 h 78"/>
              <a:gd name="T8" fmla="*/ 54 w 780"/>
              <a:gd name="T9" fmla="*/ 36 h 78"/>
              <a:gd name="T10" fmla="*/ 82 w 780"/>
              <a:gd name="T11" fmla="*/ 47 h 78"/>
              <a:gd name="T12" fmla="*/ 89 w 780"/>
              <a:gd name="T13" fmla="*/ 48 h 78"/>
              <a:gd name="T14" fmla="*/ 97 w 780"/>
              <a:gd name="T15" fmla="*/ 47 h 78"/>
              <a:gd name="T16" fmla="*/ 127 w 780"/>
              <a:gd name="T17" fmla="*/ 25 h 78"/>
              <a:gd name="T18" fmla="*/ 134 w 780"/>
              <a:gd name="T19" fmla="*/ 24 h 78"/>
              <a:gd name="T20" fmla="*/ 150 w 780"/>
              <a:gd name="T21" fmla="*/ 37 h 78"/>
              <a:gd name="T22" fmla="*/ 171 w 780"/>
              <a:gd name="T23" fmla="*/ 60 h 78"/>
              <a:gd name="T24" fmla="*/ 177 w 780"/>
              <a:gd name="T25" fmla="*/ 60 h 78"/>
              <a:gd name="T26" fmla="*/ 190 w 780"/>
              <a:gd name="T27" fmla="*/ 46 h 78"/>
              <a:gd name="T28" fmla="*/ 213 w 780"/>
              <a:gd name="T29" fmla="*/ 13 h 78"/>
              <a:gd name="T30" fmla="*/ 219 w 780"/>
              <a:gd name="T31" fmla="*/ 12 h 78"/>
              <a:gd name="T32" fmla="*/ 232 w 780"/>
              <a:gd name="T33" fmla="*/ 27 h 78"/>
              <a:gd name="T34" fmla="*/ 256 w 780"/>
              <a:gd name="T35" fmla="*/ 70 h 78"/>
              <a:gd name="T36" fmla="*/ 262 w 780"/>
              <a:gd name="T37" fmla="*/ 71 h 78"/>
              <a:gd name="T38" fmla="*/ 276 w 780"/>
              <a:gd name="T39" fmla="*/ 53 h 78"/>
              <a:gd name="T40" fmla="*/ 299 w 780"/>
              <a:gd name="T41" fmla="*/ 5 h 78"/>
              <a:gd name="T42" fmla="*/ 305 w 780"/>
              <a:gd name="T43" fmla="*/ 3 h 78"/>
              <a:gd name="T44" fmla="*/ 314 w 780"/>
              <a:gd name="T45" fmla="*/ 13 h 78"/>
              <a:gd name="T46" fmla="*/ 341 w 780"/>
              <a:gd name="T47" fmla="*/ 75 h 78"/>
              <a:gd name="T48" fmla="*/ 348 w 780"/>
              <a:gd name="T49" fmla="*/ 78 h 78"/>
              <a:gd name="T50" fmla="*/ 357 w 780"/>
              <a:gd name="T51" fmla="*/ 67 h 78"/>
              <a:gd name="T52" fmla="*/ 385 w 780"/>
              <a:gd name="T53" fmla="*/ 2 h 78"/>
              <a:gd name="T54" fmla="*/ 391 w 780"/>
              <a:gd name="T55" fmla="*/ 0 h 78"/>
              <a:gd name="T56" fmla="*/ 410 w 780"/>
              <a:gd name="T57" fmla="*/ 34 h 78"/>
              <a:gd name="T58" fmla="*/ 430 w 780"/>
              <a:gd name="T59" fmla="*/ 77 h 78"/>
              <a:gd name="T60" fmla="*/ 437 w 780"/>
              <a:gd name="T61" fmla="*/ 77 h 78"/>
              <a:gd name="T62" fmla="*/ 463 w 780"/>
              <a:gd name="T63" fmla="*/ 18 h 78"/>
              <a:gd name="T64" fmla="*/ 473 w 780"/>
              <a:gd name="T65" fmla="*/ 4 h 78"/>
              <a:gd name="T66" fmla="*/ 479 w 780"/>
              <a:gd name="T67" fmla="*/ 4 h 78"/>
              <a:gd name="T68" fmla="*/ 499 w 780"/>
              <a:gd name="T69" fmla="*/ 42 h 78"/>
              <a:gd name="T70" fmla="*/ 517 w 780"/>
              <a:gd name="T71" fmla="*/ 71 h 78"/>
              <a:gd name="T72" fmla="*/ 523 w 780"/>
              <a:gd name="T73" fmla="*/ 70 h 78"/>
              <a:gd name="T74" fmla="*/ 552 w 780"/>
              <a:gd name="T75" fmla="*/ 19 h 78"/>
              <a:gd name="T76" fmla="*/ 561 w 780"/>
              <a:gd name="T77" fmla="*/ 12 h 78"/>
              <a:gd name="T78" fmla="*/ 567 w 780"/>
              <a:gd name="T79" fmla="*/ 14 h 78"/>
              <a:gd name="T80" fmla="*/ 595 w 780"/>
              <a:gd name="T81" fmla="*/ 54 h 78"/>
              <a:gd name="T82" fmla="*/ 604 w 780"/>
              <a:gd name="T83" fmla="*/ 61 h 78"/>
              <a:gd name="T84" fmla="*/ 609 w 780"/>
              <a:gd name="T85" fmla="*/ 60 h 78"/>
              <a:gd name="T86" fmla="*/ 634 w 780"/>
              <a:gd name="T87" fmla="*/ 33 h 78"/>
              <a:gd name="T88" fmla="*/ 646 w 780"/>
              <a:gd name="T89" fmla="*/ 24 h 78"/>
              <a:gd name="T90" fmla="*/ 652 w 780"/>
              <a:gd name="T91" fmla="*/ 24 h 78"/>
              <a:gd name="T92" fmla="*/ 676 w 780"/>
              <a:gd name="T93" fmla="*/ 43 h 78"/>
              <a:gd name="T94" fmla="*/ 688 w 780"/>
              <a:gd name="T95" fmla="*/ 48 h 78"/>
              <a:gd name="T96" fmla="*/ 694 w 780"/>
              <a:gd name="T97" fmla="*/ 48 h 78"/>
              <a:gd name="T98" fmla="*/ 716 w 780"/>
              <a:gd name="T99" fmla="*/ 39 h 78"/>
              <a:gd name="T100" fmla="*/ 729 w 780"/>
              <a:gd name="T101" fmla="*/ 36 h 78"/>
              <a:gd name="T102" fmla="*/ 735 w 780"/>
              <a:gd name="T103" fmla="*/ 36 h 78"/>
              <a:gd name="T104" fmla="*/ 755 w 780"/>
              <a:gd name="T105" fmla="*/ 39 h 78"/>
              <a:gd name="T106" fmla="*/ 762 w 780"/>
              <a:gd name="T107" fmla="*/ 39 h 78"/>
              <a:gd name="T108" fmla="*/ 767 w 780"/>
              <a:gd name="T109" fmla="*/ 39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80" h="78">
                <a:moveTo>
                  <a:pt x="0" y="38"/>
                </a:moveTo>
                <a:lnTo>
                  <a:pt x="7" y="38"/>
                </a:lnTo>
                <a:lnTo>
                  <a:pt x="9" y="39"/>
                </a:lnTo>
                <a:lnTo>
                  <a:pt x="11" y="39"/>
                </a:lnTo>
                <a:lnTo>
                  <a:pt x="13" y="39"/>
                </a:lnTo>
                <a:lnTo>
                  <a:pt x="14" y="39"/>
                </a:lnTo>
                <a:lnTo>
                  <a:pt x="15" y="39"/>
                </a:lnTo>
                <a:lnTo>
                  <a:pt x="16" y="39"/>
                </a:lnTo>
                <a:lnTo>
                  <a:pt x="17" y="39"/>
                </a:lnTo>
                <a:lnTo>
                  <a:pt x="18" y="39"/>
                </a:lnTo>
                <a:lnTo>
                  <a:pt x="19" y="39"/>
                </a:lnTo>
                <a:lnTo>
                  <a:pt x="20" y="39"/>
                </a:lnTo>
                <a:lnTo>
                  <a:pt x="20" y="39"/>
                </a:lnTo>
                <a:lnTo>
                  <a:pt x="21" y="39"/>
                </a:lnTo>
                <a:lnTo>
                  <a:pt x="22" y="39"/>
                </a:lnTo>
                <a:lnTo>
                  <a:pt x="23" y="39"/>
                </a:lnTo>
                <a:lnTo>
                  <a:pt x="27" y="38"/>
                </a:lnTo>
                <a:lnTo>
                  <a:pt x="31" y="38"/>
                </a:lnTo>
                <a:lnTo>
                  <a:pt x="35" y="37"/>
                </a:lnTo>
                <a:lnTo>
                  <a:pt x="38" y="37"/>
                </a:lnTo>
                <a:lnTo>
                  <a:pt x="40" y="36"/>
                </a:lnTo>
                <a:lnTo>
                  <a:pt x="42" y="36"/>
                </a:lnTo>
                <a:lnTo>
                  <a:pt x="43" y="36"/>
                </a:lnTo>
                <a:lnTo>
                  <a:pt x="44" y="36"/>
                </a:lnTo>
                <a:lnTo>
                  <a:pt x="45" y="36"/>
                </a:lnTo>
                <a:lnTo>
                  <a:pt x="46" y="36"/>
                </a:lnTo>
                <a:lnTo>
                  <a:pt x="47" y="36"/>
                </a:lnTo>
                <a:lnTo>
                  <a:pt x="48" y="36"/>
                </a:lnTo>
                <a:lnTo>
                  <a:pt x="49" y="36"/>
                </a:lnTo>
                <a:lnTo>
                  <a:pt x="49" y="36"/>
                </a:lnTo>
                <a:lnTo>
                  <a:pt x="50" y="36"/>
                </a:lnTo>
                <a:lnTo>
                  <a:pt x="50" y="36"/>
                </a:lnTo>
                <a:lnTo>
                  <a:pt x="51" y="36"/>
                </a:lnTo>
                <a:lnTo>
                  <a:pt x="52" y="36"/>
                </a:lnTo>
                <a:lnTo>
                  <a:pt x="54" y="36"/>
                </a:lnTo>
                <a:lnTo>
                  <a:pt x="55" y="36"/>
                </a:lnTo>
                <a:lnTo>
                  <a:pt x="57" y="37"/>
                </a:lnTo>
                <a:lnTo>
                  <a:pt x="61" y="38"/>
                </a:lnTo>
                <a:lnTo>
                  <a:pt x="66" y="40"/>
                </a:lnTo>
                <a:lnTo>
                  <a:pt x="74" y="44"/>
                </a:lnTo>
                <a:lnTo>
                  <a:pt x="78" y="46"/>
                </a:lnTo>
                <a:lnTo>
                  <a:pt x="82" y="47"/>
                </a:lnTo>
                <a:lnTo>
                  <a:pt x="84" y="48"/>
                </a:lnTo>
                <a:lnTo>
                  <a:pt x="85" y="48"/>
                </a:lnTo>
                <a:lnTo>
                  <a:pt x="86" y="48"/>
                </a:lnTo>
                <a:lnTo>
                  <a:pt x="87" y="48"/>
                </a:lnTo>
                <a:lnTo>
                  <a:pt x="87" y="48"/>
                </a:lnTo>
                <a:lnTo>
                  <a:pt x="88" y="48"/>
                </a:lnTo>
                <a:lnTo>
                  <a:pt x="89" y="48"/>
                </a:lnTo>
                <a:lnTo>
                  <a:pt x="90" y="48"/>
                </a:lnTo>
                <a:lnTo>
                  <a:pt x="90" y="48"/>
                </a:lnTo>
                <a:lnTo>
                  <a:pt x="91" y="48"/>
                </a:lnTo>
                <a:lnTo>
                  <a:pt x="92" y="48"/>
                </a:lnTo>
                <a:lnTo>
                  <a:pt x="93" y="48"/>
                </a:lnTo>
                <a:lnTo>
                  <a:pt x="95" y="47"/>
                </a:lnTo>
                <a:lnTo>
                  <a:pt x="97" y="47"/>
                </a:lnTo>
                <a:lnTo>
                  <a:pt x="99" y="46"/>
                </a:lnTo>
                <a:lnTo>
                  <a:pt x="115" y="33"/>
                </a:lnTo>
                <a:lnTo>
                  <a:pt x="119" y="29"/>
                </a:lnTo>
                <a:lnTo>
                  <a:pt x="122" y="27"/>
                </a:lnTo>
                <a:lnTo>
                  <a:pt x="124" y="26"/>
                </a:lnTo>
                <a:lnTo>
                  <a:pt x="126" y="25"/>
                </a:lnTo>
                <a:lnTo>
                  <a:pt x="127" y="25"/>
                </a:lnTo>
                <a:lnTo>
                  <a:pt x="128" y="24"/>
                </a:lnTo>
                <a:lnTo>
                  <a:pt x="129" y="24"/>
                </a:lnTo>
                <a:lnTo>
                  <a:pt x="130" y="24"/>
                </a:lnTo>
                <a:lnTo>
                  <a:pt x="131" y="24"/>
                </a:lnTo>
                <a:lnTo>
                  <a:pt x="132" y="24"/>
                </a:lnTo>
                <a:lnTo>
                  <a:pt x="133" y="24"/>
                </a:lnTo>
                <a:lnTo>
                  <a:pt x="134" y="24"/>
                </a:lnTo>
                <a:lnTo>
                  <a:pt x="135" y="25"/>
                </a:lnTo>
                <a:lnTo>
                  <a:pt x="136" y="25"/>
                </a:lnTo>
                <a:lnTo>
                  <a:pt x="137" y="25"/>
                </a:lnTo>
                <a:lnTo>
                  <a:pt x="139" y="26"/>
                </a:lnTo>
                <a:lnTo>
                  <a:pt x="141" y="28"/>
                </a:lnTo>
                <a:lnTo>
                  <a:pt x="145" y="32"/>
                </a:lnTo>
                <a:lnTo>
                  <a:pt x="150" y="37"/>
                </a:lnTo>
                <a:lnTo>
                  <a:pt x="158" y="48"/>
                </a:lnTo>
                <a:lnTo>
                  <a:pt x="161" y="53"/>
                </a:lnTo>
                <a:lnTo>
                  <a:pt x="165" y="56"/>
                </a:lnTo>
                <a:lnTo>
                  <a:pt x="167" y="58"/>
                </a:lnTo>
                <a:lnTo>
                  <a:pt x="169" y="59"/>
                </a:lnTo>
                <a:lnTo>
                  <a:pt x="170" y="60"/>
                </a:lnTo>
                <a:lnTo>
                  <a:pt x="171" y="60"/>
                </a:lnTo>
                <a:lnTo>
                  <a:pt x="172" y="60"/>
                </a:lnTo>
                <a:lnTo>
                  <a:pt x="173" y="61"/>
                </a:lnTo>
                <a:lnTo>
                  <a:pt x="174" y="61"/>
                </a:lnTo>
                <a:lnTo>
                  <a:pt x="174" y="61"/>
                </a:lnTo>
                <a:lnTo>
                  <a:pt x="175" y="61"/>
                </a:lnTo>
                <a:lnTo>
                  <a:pt x="176" y="61"/>
                </a:lnTo>
                <a:lnTo>
                  <a:pt x="177" y="60"/>
                </a:lnTo>
                <a:lnTo>
                  <a:pt x="177" y="60"/>
                </a:lnTo>
                <a:lnTo>
                  <a:pt x="178" y="60"/>
                </a:lnTo>
                <a:lnTo>
                  <a:pt x="179" y="59"/>
                </a:lnTo>
                <a:lnTo>
                  <a:pt x="181" y="58"/>
                </a:lnTo>
                <a:lnTo>
                  <a:pt x="184" y="56"/>
                </a:lnTo>
                <a:lnTo>
                  <a:pt x="186" y="53"/>
                </a:lnTo>
                <a:lnTo>
                  <a:pt x="190" y="46"/>
                </a:lnTo>
                <a:lnTo>
                  <a:pt x="199" y="32"/>
                </a:lnTo>
                <a:lnTo>
                  <a:pt x="202" y="26"/>
                </a:lnTo>
                <a:lnTo>
                  <a:pt x="206" y="20"/>
                </a:lnTo>
                <a:lnTo>
                  <a:pt x="209" y="17"/>
                </a:lnTo>
                <a:lnTo>
                  <a:pt x="211" y="15"/>
                </a:lnTo>
                <a:lnTo>
                  <a:pt x="212" y="14"/>
                </a:lnTo>
                <a:lnTo>
                  <a:pt x="213" y="13"/>
                </a:lnTo>
                <a:lnTo>
                  <a:pt x="214" y="13"/>
                </a:lnTo>
                <a:lnTo>
                  <a:pt x="215" y="12"/>
                </a:lnTo>
                <a:lnTo>
                  <a:pt x="216" y="12"/>
                </a:lnTo>
                <a:lnTo>
                  <a:pt x="217" y="12"/>
                </a:lnTo>
                <a:lnTo>
                  <a:pt x="217" y="12"/>
                </a:lnTo>
                <a:lnTo>
                  <a:pt x="218" y="12"/>
                </a:lnTo>
                <a:lnTo>
                  <a:pt x="219" y="12"/>
                </a:lnTo>
                <a:lnTo>
                  <a:pt x="219" y="12"/>
                </a:lnTo>
                <a:lnTo>
                  <a:pt x="220" y="13"/>
                </a:lnTo>
                <a:lnTo>
                  <a:pt x="221" y="13"/>
                </a:lnTo>
                <a:lnTo>
                  <a:pt x="223" y="15"/>
                </a:lnTo>
                <a:lnTo>
                  <a:pt x="226" y="17"/>
                </a:lnTo>
                <a:lnTo>
                  <a:pt x="228" y="20"/>
                </a:lnTo>
                <a:lnTo>
                  <a:pt x="232" y="27"/>
                </a:lnTo>
                <a:lnTo>
                  <a:pt x="239" y="42"/>
                </a:lnTo>
                <a:lnTo>
                  <a:pt x="247" y="58"/>
                </a:lnTo>
                <a:lnTo>
                  <a:pt x="249" y="62"/>
                </a:lnTo>
                <a:lnTo>
                  <a:pt x="251" y="65"/>
                </a:lnTo>
                <a:lnTo>
                  <a:pt x="254" y="68"/>
                </a:lnTo>
                <a:lnTo>
                  <a:pt x="255" y="69"/>
                </a:lnTo>
                <a:lnTo>
                  <a:pt x="256" y="70"/>
                </a:lnTo>
                <a:lnTo>
                  <a:pt x="256" y="70"/>
                </a:lnTo>
                <a:lnTo>
                  <a:pt x="257" y="71"/>
                </a:lnTo>
                <a:lnTo>
                  <a:pt x="258" y="71"/>
                </a:lnTo>
                <a:lnTo>
                  <a:pt x="259" y="72"/>
                </a:lnTo>
                <a:lnTo>
                  <a:pt x="260" y="72"/>
                </a:lnTo>
                <a:lnTo>
                  <a:pt x="261" y="72"/>
                </a:lnTo>
                <a:lnTo>
                  <a:pt x="262" y="71"/>
                </a:lnTo>
                <a:lnTo>
                  <a:pt x="263" y="71"/>
                </a:lnTo>
                <a:lnTo>
                  <a:pt x="264" y="71"/>
                </a:lnTo>
                <a:lnTo>
                  <a:pt x="265" y="70"/>
                </a:lnTo>
                <a:lnTo>
                  <a:pt x="266" y="69"/>
                </a:lnTo>
                <a:lnTo>
                  <a:pt x="268" y="67"/>
                </a:lnTo>
                <a:lnTo>
                  <a:pt x="271" y="61"/>
                </a:lnTo>
                <a:lnTo>
                  <a:pt x="276" y="53"/>
                </a:lnTo>
                <a:lnTo>
                  <a:pt x="280" y="43"/>
                </a:lnTo>
                <a:lnTo>
                  <a:pt x="289" y="22"/>
                </a:lnTo>
                <a:lnTo>
                  <a:pt x="293" y="13"/>
                </a:lnTo>
                <a:lnTo>
                  <a:pt x="295" y="10"/>
                </a:lnTo>
                <a:lnTo>
                  <a:pt x="297" y="7"/>
                </a:lnTo>
                <a:lnTo>
                  <a:pt x="298" y="6"/>
                </a:lnTo>
                <a:lnTo>
                  <a:pt x="299" y="5"/>
                </a:lnTo>
                <a:lnTo>
                  <a:pt x="300" y="4"/>
                </a:lnTo>
                <a:lnTo>
                  <a:pt x="301" y="4"/>
                </a:lnTo>
                <a:lnTo>
                  <a:pt x="301" y="4"/>
                </a:lnTo>
                <a:lnTo>
                  <a:pt x="302" y="3"/>
                </a:lnTo>
                <a:lnTo>
                  <a:pt x="303" y="3"/>
                </a:lnTo>
                <a:lnTo>
                  <a:pt x="304" y="3"/>
                </a:lnTo>
                <a:lnTo>
                  <a:pt x="305" y="3"/>
                </a:lnTo>
                <a:lnTo>
                  <a:pt x="306" y="4"/>
                </a:lnTo>
                <a:lnTo>
                  <a:pt x="307" y="4"/>
                </a:lnTo>
                <a:lnTo>
                  <a:pt x="307" y="5"/>
                </a:lnTo>
                <a:lnTo>
                  <a:pt x="309" y="6"/>
                </a:lnTo>
                <a:lnTo>
                  <a:pt x="310" y="8"/>
                </a:lnTo>
                <a:lnTo>
                  <a:pt x="312" y="9"/>
                </a:lnTo>
                <a:lnTo>
                  <a:pt x="314" y="13"/>
                </a:lnTo>
                <a:lnTo>
                  <a:pt x="322" y="31"/>
                </a:lnTo>
                <a:lnTo>
                  <a:pt x="329" y="51"/>
                </a:lnTo>
                <a:lnTo>
                  <a:pt x="333" y="61"/>
                </a:lnTo>
                <a:lnTo>
                  <a:pt x="335" y="66"/>
                </a:lnTo>
                <a:lnTo>
                  <a:pt x="338" y="70"/>
                </a:lnTo>
                <a:lnTo>
                  <a:pt x="340" y="73"/>
                </a:lnTo>
                <a:lnTo>
                  <a:pt x="341" y="75"/>
                </a:lnTo>
                <a:lnTo>
                  <a:pt x="342" y="76"/>
                </a:lnTo>
                <a:lnTo>
                  <a:pt x="343" y="77"/>
                </a:lnTo>
                <a:lnTo>
                  <a:pt x="344" y="77"/>
                </a:lnTo>
                <a:lnTo>
                  <a:pt x="345" y="78"/>
                </a:lnTo>
                <a:lnTo>
                  <a:pt x="346" y="78"/>
                </a:lnTo>
                <a:lnTo>
                  <a:pt x="347" y="78"/>
                </a:lnTo>
                <a:lnTo>
                  <a:pt x="348" y="78"/>
                </a:lnTo>
                <a:lnTo>
                  <a:pt x="349" y="77"/>
                </a:lnTo>
                <a:lnTo>
                  <a:pt x="350" y="77"/>
                </a:lnTo>
                <a:lnTo>
                  <a:pt x="351" y="76"/>
                </a:lnTo>
                <a:lnTo>
                  <a:pt x="351" y="76"/>
                </a:lnTo>
                <a:lnTo>
                  <a:pt x="353" y="74"/>
                </a:lnTo>
                <a:lnTo>
                  <a:pt x="355" y="71"/>
                </a:lnTo>
                <a:lnTo>
                  <a:pt x="357" y="67"/>
                </a:lnTo>
                <a:lnTo>
                  <a:pt x="361" y="58"/>
                </a:lnTo>
                <a:lnTo>
                  <a:pt x="370" y="34"/>
                </a:lnTo>
                <a:lnTo>
                  <a:pt x="374" y="22"/>
                </a:lnTo>
                <a:lnTo>
                  <a:pt x="379" y="12"/>
                </a:lnTo>
                <a:lnTo>
                  <a:pt x="382" y="6"/>
                </a:lnTo>
                <a:lnTo>
                  <a:pt x="384" y="3"/>
                </a:lnTo>
                <a:lnTo>
                  <a:pt x="385" y="2"/>
                </a:lnTo>
                <a:lnTo>
                  <a:pt x="386" y="1"/>
                </a:lnTo>
                <a:lnTo>
                  <a:pt x="387" y="1"/>
                </a:lnTo>
                <a:lnTo>
                  <a:pt x="388" y="0"/>
                </a:lnTo>
                <a:lnTo>
                  <a:pt x="389" y="0"/>
                </a:lnTo>
                <a:lnTo>
                  <a:pt x="390" y="0"/>
                </a:lnTo>
                <a:lnTo>
                  <a:pt x="390" y="0"/>
                </a:lnTo>
                <a:lnTo>
                  <a:pt x="391" y="0"/>
                </a:lnTo>
                <a:lnTo>
                  <a:pt x="392" y="1"/>
                </a:lnTo>
                <a:lnTo>
                  <a:pt x="393" y="1"/>
                </a:lnTo>
                <a:lnTo>
                  <a:pt x="394" y="2"/>
                </a:lnTo>
                <a:lnTo>
                  <a:pt x="396" y="4"/>
                </a:lnTo>
                <a:lnTo>
                  <a:pt x="398" y="7"/>
                </a:lnTo>
                <a:lnTo>
                  <a:pt x="402" y="15"/>
                </a:lnTo>
                <a:lnTo>
                  <a:pt x="410" y="34"/>
                </a:lnTo>
                <a:lnTo>
                  <a:pt x="418" y="58"/>
                </a:lnTo>
                <a:lnTo>
                  <a:pt x="423" y="67"/>
                </a:lnTo>
                <a:lnTo>
                  <a:pt x="424" y="71"/>
                </a:lnTo>
                <a:lnTo>
                  <a:pt x="426" y="74"/>
                </a:lnTo>
                <a:lnTo>
                  <a:pt x="428" y="76"/>
                </a:lnTo>
                <a:lnTo>
                  <a:pt x="429" y="77"/>
                </a:lnTo>
                <a:lnTo>
                  <a:pt x="430" y="77"/>
                </a:lnTo>
                <a:lnTo>
                  <a:pt x="431" y="78"/>
                </a:lnTo>
                <a:lnTo>
                  <a:pt x="432" y="78"/>
                </a:lnTo>
                <a:lnTo>
                  <a:pt x="433" y="78"/>
                </a:lnTo>
                <a:lnTo>
                  <a:pt x="434" y="78"/>
                </a:lnTo>
                <a:lnTo>
                  <a:pt x="435" y="78"/>
                </a:lnTo>
                <a:lnTo>
                  <a:pt x="436" y="77"/>
                </a:lnTo>
                <a:lnTo>
                  <a:pt x="437" y="77"/>
                </a:lnTo>
                <a:lnTo>
                  <a:pt x="438" y="76"/>
                </a:lnTo>
                <a:lnTo>
                  <a:pt x="439" y="75"/>
                </a:lnTo>
                <a:lnTo>
                  <a:pt x="442" y="69"/>
                </a:lnTo>
                <a:lnTo>
                  <a:pt x="447" y="60"/>
                </a:lnTo>
                <a:lnTo>
                  <a:pt x="451" y="51"/>
                </a:lnTo>
                <a:lnTo>
                  <a:pt x="459" y="27"/>
                </a:lnTo>
                <a:lnTo>
                  <a:pt x="463" y="18"/>
                </a:lnTo>
                <a:lnTo>
                  <a:pt x="465" y="14"/>
                </a:lnTo>
                <a:lnTo>
                  <a:pt x="467" y="10"/>
                </a:lnTo>
                <a:lnTo>
                  <a:pt x="469" y="7"/>
                </a:lnTo>
                <a:lnTo>
                  <a:pt x="470" y="6"/>
                </a:lnTo>
                <a:lnTo>
                  <a:pt x="471" y="5"/>
                </a:lnTo>
                <a:lnTo>
                  <a:pt x="472" y="5"/>
                </a:lnTo>
                <a:lnTo>
                  <a:pt x="473" y="4"/>
                </a:lnTo>
                <a:lnTo>
                  <a:pt x="474" y="4"/>
                </a:lnTo>
                <a:lnTo>
                  <a:pt x="475" y="3"/>
                </a:lnTo>
                <a:lnTo>
                  <a:pt x="476" y="3"/>
                </a:lnTo>
                <a:lnTo>
                  <a:pt x="477" y="3"/>
                </a:lnTo>
                <a:lnTo>
                  <a:pt x="477" y="3"/>
                </a:lnTo>
                <a:lnTo>
                  <a:pt x="478" y="4"/>
                </a:lnTo>
                <a:lnTo>
                  <a:pt x="479" y="4"/>
                </a:lnTo>
                <a:lnTo>
                  <a:pt x="480" y="5"/>
                </a:lnTo>
                <a:lnTo>
                  <a:pt x="481" y="6"/>
                </a:lnTo>
                <a:lnTo>
                  <a:pt x="483" y="8"/>
                </a:lnTo>
                <a:lnTo>
                  <a:pt x="485" y="11"/>
                </a:lnTo>
                <a:lnTo>
                  <a:pt x="487" y="14"/>
                </a:lnTo>
                <a:lnTo>
                  <a:pt x="492" y="24"/>
                </a:lnTo>
                <a:lnTo>
                  <a:pt x="499" y="42"/>
                </a:lnTo>
                <a:lnTo>
                  <a:pt x="507" y="60"/>
                </a:lnTo>
                <a:lnTo>
                  <a:pt x="509" y="64"/>
                </a:lnTo>
                <a:lnTo>
                  <a:pt x="512" y="67"/>
                </a:lnTo>
                <a:lnTo>
                  <a:pt x="514" y="69"/>
                </a:lnTo>
                <a:lnTo>
                  <a:pt x="515" y="70"/>
                </a:lnTo>
                <a:lnTo>
                  <a:pt x="516" y="71"/>
                </a:lnTo>
                <a:lnTo>
                  <a:pt x="517" y="71"/>
                </a:lnTo>
                <a:lnTo>
                  <a:pt x="518" y="71"/>
                </a:lnTo>
                <a:lnTo>
                  <a:pt x="519" y="72"/>
                </a:lnTo>
                <a:lnTo>
                  <a:pt x="520" y="72"/>
                </a:lnTo>
                <a:lnTo>
                  <a:pt x="521" y="71"/>
                </a:lnTo>
                <a:lnTo>
                  <a:pt x="521" y="71"/>
                </a:lnTo>
                <a:lnTo>
                  <a:pt x="522" y="71"/>
                </a:lnTo>
                <a:lnTo>
                  <a:pt x="523" y="70"/>
                </a:lnTo>
                <a:lnTo>
                  <a:pt x="524" y="70"/>
                </a:lnTo>
                <a:lnTo>
                  <a:pt x="526" y="68"/>
                </a:lnTo>
                <a:lnTo>
                  <a:pt x="528" y="65"/>
                </a:lnTo>
                <a:lnTo>
                  <a:pt x="533" y="58"/>
                </a:lnTo>
                <a:lnTo>
                  <a:pt x="541" y="41"/>
                </a:lnTo>
                <a:lnTo>
                  <a:pt x="548" y="26"/>
                </a:lnTo>
                <a:lnTo>
                  <a:pt x="552" y="19"/>
                </a:lnTo>
                <a:lnTo>
                  <a:pt x="554" y="17"/>
                </a:lnTo>
                <a:lnTo>
                  <a:pt x="556" y="15"/>
                </a:lnTo>
                <a:lnTo>
                  <a:pt x="558" y="14"/>
                </a:lnTo>
                <a:lnTo>
                  <a:pt x="559" y="13"/>
                </a:lnTo>
                <a:lnTo>
                  <a:pt x="560" y="13"/>
                </a:lnTo>
                <a:lnTo>
                  <a:pt x="560" y="12"/>
                </a:lnTo>
                <a:lnTo>
                  <a:pt x="561" y="12"/>
                </a:lnTo>
                <a:lnTo>
                  <a:pt x="562" y="12"/>
                </a:lnTo>
                <a:lnTo>
                  <a:pt x="563" y="12"/>
                </a:lnTo>
                <a:lnTo>
                  <a:pt x="564" y="12"/>
                </a:lnTo>
                <a:lnTo>
                  <a:pt x="565" y="12"/>
                </a:lnTo>
                <a:lnTo>
                  <a:pt x="566" y="13"/>
                </a:lnTo>
                <a:lnTo>
                  <a:pt x="566" y="13"/>
                </a:lnTo>
                <a:lnTo>
                  <a:pt x="567" y="14"/>
                </a:lnTo>
                <a:lnTo>
                  <a:pt x="569" y="16"/>
                </a:lnTo>
                <a:lnTo>
                  <a:pt x="571" y="17"/>
                </a:lnTo>
                <a:lnTo>
                  <a:pt x="575" y="23"/>
                </a:lnTo>
                <a:lnTo>
                  <a:pt x="580" y="30"/>
                </a:lnTo>
                <a:lnTo>
                  <a:pt x="588" y="45"/>
                </a:lnTo>
                <a:lnTo>
                  <a:pt x="592" y="51"/>
                </a:lnTo>
                <a:lnTo>
                  <a:pt x="595" y="54"/>
                </a:lnTo>
                <a:lnTo>
                  <a:pt x="597" y="56"/>
                </a:lnTo>
                <a:lnTo>
                  <a:pt x="598" y="58"/>
                </a:lnTo>
                <a:lnTo>
                  <a:pt x="600" y="59"/>
                </a:lnTo>
                <a:lnTo>
                  <a:pt x="601" y="60"/>
                </a:lnTo>
                <a:lnTo>
                  <a:pt x="602" y="60"/>
                </a:lnTo>
                <a:lnTo>
                  <a:pt x="603" y="60"/>
                </a:lnTo>
                <a:lnTo>
                  <a:pt x="604" y="61"/>
                </a:lnTo>
                <a:lnTo>
                  <a:pt x="605" y="61"/>
                </a:lnTo>
                <a:lnTo>
                  <a:pt x="605" y="61"/>
                </a:lnTo>
                <a:lnTo>
                  <a:pt x="606" y="61"/>
                </a:lnTo>
                <a:lnTo>
                  <a:pt x="607" y="61"/>
                </a:lnTo>
                <a:lnTo>
                  <a:pt x="608" y="60"/>
                </a:lnTo>
                <a:lnTo>
                  <a:pt x="608" y="60"/>
                </a:lnTo>
                <a:lnTo>
                  <a:pt x="609" y="60"/>
                </a:lnTo>
                <a:lnTo>
                  <a:pt x="610" y="60"/>
                </a:lnTo>
                <a:lnTo>
                  <a:pt x="611" y="59"/>
                </a:lnTo>
                <a:lnTo>
                  <a:pt x="613" y="57"/>
                </a:lnTo>
                <a:lnTo>
                  <a:pt x="617" y="54"/>
                </a:lnTo>
                <a:lnTo>
                  <a:pt x="621" y="48"/>
                </a:lnTo>
                <a:lnTo>
                  <a:pt x="630" y="37"/>
                </a:lnTo>
                <a:lnTo>
                  <a:pt x="634" y="33"/>
                </a:lnTo>
                <a:lnTo>
                  <a:pt x="638" y="29"/>
                </a:lnTo>
                <a:lnTo>
                  <a:pt x="640" y="27"/>
                </a:lnTo>
                <a:lnTo>
                  <a:pt x="642" y="26"/>
                </a:lnTo>
                <a:lnTo>
                  <a:pt x="643" y="25"/>
                </a:lnTo>
                <a:lnTo>
                  <a:pt x="644" y="25"/>
                </a:lnTo>
                <a:lnTo>
                  <a:pt x="645" y="24"/>
                </a:lnTo>
                <a:lnTo>
                  <a:pt x="646" y="24"/>
                </a:lnTo>
                <a:lnTo>
                  <a:pt x="647" y="24"/>
                </a:lnTo>
                <a:lnTo>
                  <a:pt x="648" y="24"/>
                </a:lnTo>
                <a:lnTo>
                  <a:pt x="649" y="24"/>
                </a:lnTo>
                <a:lnTo>
                  <a:pt x="650" y="24"/>
                </a:lnTo>
                <a:lnTo>
                  <a:pt x="650" y="24"/>
                </a:lnTo>
                <a:lnTo>
                  <a:pt x="651" y="24"/>
                </a:lnTo>
                <a:lnTo>
                  <a:pt x="652" y="24"/>
                </a:lnTo>
                <a:lnTo>
                  <a:pt x="653" y="25"/>
                </a:lnTo>
                <a:lnTo>
                  <a:pt x="655" y="26"/>
                </a:lnTo>
                <a:lnTo>
                  <a:pt x="657" y="27"/>
                </a:lnTo>
                <a:lnTo>
                  <a:pt x="659" y="28"/>
                </a:lnTo>
                <a:lnTo>
                  <a:pt x="663" y="31"/>
                </a:lnTo>
                <a:lnTo>
                  <a:pt x="671" y="39"/>
                </a:lnTo>
                <a:lnTo>
                  <a:pt x="676" y="43"/>
                </a:lnTo>
                <a:lnTo>
                  <a:pt x="678" y="44"/>
                </a:lnTo>
                <a:lnTo>
                  <a:pt x="680" y="45"/>
                </a:lnTo>
                <a:lnTo>
                  <a:pt x="682" y="46"/>
                </a:lnTo>
                <a:lnTo>
                  <a:pt x="684" y="47"/>
                </a:lnTo>
                <a:lnTo>
                  <a:pt x="686" y="48"/>
                </a:lnTo>
                <a:lnTo>
                  <a:pt x="687" y="48"/>
                </a:lnTo>
                <a:lnTo>
                  <a:pt x="688" y="48"/>
                </a:lnTo>
                <a:lnTo>
                  <a:pt x="689" y="48"/>
                </a:lnTo>
                <a:lnTo>
                  <a:pt x="690" y="48"/>
                </a:lnTo>
                <a:lnTo>
                  <a:pt x="691" y="48"/>
                </a:lnTo>
                <a:lnTo>
                  <a:pt x="692" y="48"/>
                </a:lnTo>
                <a:lnTo>
                  <a:pt x="692" y="48"/>
                </a:lnTo>
                <a:lnTo>
                  <a:pt x="693" y="48"/>
                </a:lnTo>
                <a:lnTo>
                  <a:pt x="694" y="48"/>
                </a:lnTo>
                <a:lnTo>
                  <a:pt x="695" y="48"/>
                </a:lnTo>
                <a:lnTo>
                  <a:pt x="696" y="48"/>
                </a:lnTo>
                <a:lnTo>
                  <a:pt x="697" y="48"/>
                </a:lnTo>
                <a:lnTo>
                  <a:pt x="701" y="46"/>
                </a:lnTo>
                <a:lnTo>
                  <a:pt x="705" y="44"/>
                </a:lnTo>
                <a:lnTo>
                  <a:pt x="712" y="41"/>
                </a:lnTo>
                <a:lnTo>
                  <a:pt x="716" y="39"/>
                </a:lnTo>
                <a:lnTo>
                  <a:pt x="720" y="38"/>
                </a:lnTo>
                <a:lnTo>
                  <a:pt x="722" y="37"/>
                </a:lnTo>
                <a:lnTo>
                  <a:pt x="725" y="36"/>
                </a:lnTo>
                <a:lnTo>
                  <a:pt x="726" y="36"/>
                </a:lnTo>
                <a:lnTo>
                  <a:pt x="727" y="36"/>
                </a:lnTo>
                <a:lnTo>
                  <a:pt x="728" y="36"/>
                </a:lnTo>
                <a:lnTo>
                  <a:pt x="729" y="36"/>
                </a:lnTo>
                <a:lnTo>
                  <a:pt x="730" y="36"/>
                </a:lnTo>
                <a:lnTo>
                  <a:pt x="731" y="36"/>
                </a:lnTo>
                <a:lnTo>
                  <a:pt x="732" y="36"/>
                </a:lnTo>
                <a:lnTo>
                  <a:pt x="732" y="36"/>
                </a:lnTo>
                <a:lnTo>
                  <a:pt x="733" y="36"/>
                </a:lnTo>
                <a:lnTo>
                  <a:pt x="734" y="36"/>
                </a:lnTo>
                <a:lnTo>
                  <a:pt x="735" y="36"/>
                </a:lnTo>
                <a:lnTo>
                  <a:pt x="736" y="36"/>
                </a:lnTo>
                <a:lnTo>
                  <a:pt x="737" y="36"/>
                </a:lnTo>
                <a:lnTo>
                  <a:pt x="740" y="36"/>
                </a:lnTo>
                <a:lnTo>
                  <a:pt x="744" y="37"/>
                </a:lnTo>
                <a:lnTo>
                  <a:pt x="748" y="38"/>
                </a:lnTo>
                <a:lnTo>
                  <a:pt x="752" y="38"/>
                </a:lnTo>
                <a:lnTo>
                  <a:pt x="755" y="39"/>
                </a:lnTo>
                <a:lnTo>
                  <a:pt x="756" y="39"/>
                </a:lnTo>
                <a:lnTo>
                  <a:pt x="757" y="39"/>
                </a:lnTo>
                <a:lnTo>
                  <a:pt x="758" y="39"/>
                </a:lnTo>
                <a:lnTo>
                  <a:pt x="759" y="39"/>
                </a:lnTo>
                <a:lnTo>
                  <a:pt x="760" y="39"/>
                </a:lnTo>
                <a:lnTo>
                  <a:pt x="761" y="39"/>
                </a:lnTo>
                <a:lnTo>
                  <a:pt x="762" y="39"/>
                </a:lnTo>
                <a:lnTo>
                  <a:pt x="762" y="39"/>
                </a:lnTo>
                <a:lnTo>
                  <a:pt x="763" y="39"/>
                </a:lnTo>
                <a:lnTo>
                  <a:pt x="764" y="39"/>
                </a:lnTo>
                <a:lnTo>
                  <a:pt x="765" y="39"/>
                </a:lnTo>
                <a:lnTo>
                  <a:pt x="766" y="39"/>
                </a:lnTo>
                <a:lnTo>
                  <a:pt x="766" y="39"/>
                </a:lnTo>
                <a:lnTo>
                  <a:pt x="767" y="39"/>
                </a:lnTo>
                <a:lnTo>
                  <a:pt x="769" y="39"/>
                </a:lnTo>
                <a:lnTo>
                  <a:pt x="773" y="38"/>
                </a:lnTo>
                <a:lnTo>
                  <a:pt x="780" y="38"/>
                </a:lnTo>
              </a:path>
            </a:pathLst>
          </a:custGeom>
          <a:noFill/>
          <a:ln w="63500">
            <a:solidFill>
              <a:srgbClr val="FF99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51397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65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65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5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5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5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5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5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5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5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5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65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5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5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5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5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5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5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5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5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5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5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5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5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5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65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5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5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6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65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65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3" grpId="0" build="p"/>
      <p:bldP spid="465924" grpId="0" animBg="1"/>
      <p:bldP spid="465925" grpId="0"/>
      <p:bldP spid="465926" grpId="0" animBg="1"/>
      <p:bldP spid="465927" grpId="0" animBg="1"/>
      <p:bldP spid="465928" grpId="0" animBg="1"/>
      <p:bldP spid="465929" grpId="0" animBg="1"/>
      <p:bldP spid="465930" grpId="0" animBg="1"/>
      <p:bldP spid="465932" grpId="0" animBg="1"/>
      <p:bldP spid="465933" grpId="0" animBg="1"/>
      <p:bldP spid="465934" grpId="0" animBg="1"/>
      <p:bldP spid="465935" grpId="0" animBg="1"/>
      <p:bldP spid="465936" grpId="0" animBg="1"/>
      <p:bldP spid="465937" grpId="0" animBg="1"/>
      <p:bldP spid="465938" grpId="0" animBg="1"/>
      <p:bldP spid="465939" grpId="0"/>
      <p:bldP spid="465940" grpId="0" animBg="1"/>
      <p:bldP spid="465941" grpId="0" animBg="1"/>
      <p:bldP spid="465942" grpId="0" animBg="1"/>
      <p:bldP spid="465943" grpId="0" animBg="1"/>
      <p:bldP spid="4659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9500" y="179580"/>
            <a:ext cx="7772400" cy="1143000"/>
          </a:xfrm>
        </p:spPr>
        <p:txBody>
          <a:bodyPr/>
          <a:lstStyle/>
          <a:p>
            <a:r>
              <a:rPr kumimoji="1" lang="ja-JP" altLang="en-US" b="1" i="1" dirty="0" smtClean="0"/>
              <a:t>光周波数コム</a:t>
            </a:r>
            <a:endParaRPr kumimoji="1" lang="ja-JP" altLang="en-US" b="1" i="1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401500" y="4197951"/>
            <a:ext cx="8534929" cy="2453243"/>
            <a:chOff x="421372" y="4281003"/>
            <a:chExt cx="8534929" cy="2453243"/>
          </a:xfrm>
        </p:grpSpPr>
        <p:grpSp>
          <p:nvGrpSpPr>
            <p:cNvPr id="313" name="グループ化 312"/>
            <p:cNvGrpSpPr/>
            <p:nvPr/>
          </p:nvGrpSpPr>
          <p:grpSpPr>
            <a:xfrm>
              <a:off x="1461708" y="4413708"/>
              <a:ext cx="6599670" cy="1689399"/>
              <a:chOff x="2220802" y="3973342"/>
              <a:chExt cx="5483225" cy="1841500"/>
            </a:xfrm>
          </p:grpSpPr>
          <p:sp>
            <p:nvSpPr>
              <p:cNvPr id="298" name="Line 10"/>
              <p:cNvSpPr>
                <a:spLocks noChangeShapeType="1"/>
              </p:cNvSpPr>
              <p:nvPr/>
            </p:nvSpPr>
            <p:spPr bwMode="auto">
              <a:xfrm>
                <a:off x="2220802" y="5605292"/>
                <a:ext cx="0" cy="209550"/>
              </a:xfrm>
              <a:prstGeom prst="line">
                <a:avLst/>
              </a:prstGeom>
              <a:noFill/>
              <a:ln w="63500">
                <a:solidFill>
                  <a:srgbClr val="9F2C0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9" name="Line 11"/>
              <p:cNvSpPr>
                <a:spLocks noChangeShapeType="1"/>
              </p:cNvSpPr>
              <p:nvPr/>
            </p:nvSpPr>
            <p:spPr bwMode="auto">
              <a:xfrm>
                <a:off x="2612915" y="5524330"/>
                <a:ext cx="0" cy="290512"/>
              </a:xfrm>
              <a:prstGeom prst="line">
                <a:avLst/>
              </a:prstGeom>
              <a:noFill/>
              <a:ln w="63500">
                <a:solidFill>
                  <a:srgbClr val="C5360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0" name="Line 12"/>
              <p:cNvSpPr>
                <a:spLocks noChangeShapeType="1"/>
              </p:cNvSpPr>
              <p:nvPr/>
            </p:nvSpPr>
            <p:spPr bwMode="auto">
              <a:xfrm>
                <a:off x="3005027" y="5397330"/>
                <a:ext cx="0" cy="417512"/>
              </a:xfrm>
              <a:prstGeom prst="line">
                <a:avLst/>
              </a:prstGeom>
              <a:noFill/>
              <a:ln w="63500">
                <a:solidFill>
                  <a:srgbClr val="F4260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" name="Line 13"/>
              <p:cNvSpPr>
                <a:spLocks noChangeShapeType="1"/>
              </p:cNvSpPr>
              <p:nvPr/>
            </p:nvSpPr>
            <p:spPr bwMode="auto">
              <a:xfrm>
                <a:off x="3397140" y="5130630"/>
                <a:ext cx="0" cy="684212"/>
              </a:xfrm>
              <a:prstGeom prst="line">
                <a:avLst/>
              </a:prstGeom>
              <a:noFill/>
              <a:ln w="63500">
                <a:solidFill>
                  <a:srgbClr val="F4260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2" name="Line 14"/>
              <p:cNvSpPr>
                <a:spLocks noChangeShapeType="1"/>
              </p:cNvSpPr>
              <p:nvPr/>
            </p:nvSpPr>
            <p:spPr bwMode="auto">
              <a:xfrm>
                <a:off x="3789252" y="4760742"/>
                <a:ext cx="0" cy="1054100"/>
              </a:xfrm>
              <a:prstGeom prst="line">
                <a:avLst/>
              </a:prstGeom>
              <a:noFill/>
              <a:ln w="635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3" name="Line 15"/>
              <p:cNvSpPr>
                <a:spLocks noChangeShapeType="1"/>
              </p:cNvSpPr>
              <p:nvPr/>
            </p:nvSpPr>
            <p:spPr bwMode="auto">
              <a:xfrm>
                <a:off x="4178190" y="4332117"/>
                <a:ext cx="0" cy="1482725"/>
              </a:xfrm>
              <a:prstGeom prst="line">
                <a:avLst/>
              </a:prstGeom>
              <a:noFill/>
              <a:ln w="63500">
                <a:solidFill>
                  <a:srgbClr val="FAAC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4" name="Line 16"/>
              <p:cNvSpPr>
                <a:spLocks noChangeShapeType="1"/>
              </p:cNvSpPr>
              <p:nvPr/>
            </p:nvSpPr>
            <p:spPr bwMode="auto">
              <a:xfrm>
                <a:off x="4570302" y="4067005"/>
                <a:ext cx="0" cy="1747837"/>
              </a:xfrm>
              <a:prstGeom prst="line">
                <a:avLst/>
              </a:prstGeom>
              <a:noFill/>
              <a:ln w="63500">
                <a:solidFill>
                  <a:srgbClr val="F0FB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5" name="Line 17"/>
              <p:cNvSpPr>
                <a:spLocks noChangeShapeType="1"/>
              </p:cNvSpPr>
              <p:nvPr/>
            </p:nvSpPr>
            <p:spPr bwMode="auto">
              <a:xfrm>
                <a:off x="4962415" y="3973342"/>
                <a:ext cx="0" cy="1841500"/>
              </a:xfrm>
              <a:prstGeom prst="line">
                <a:avLst/>
              </a:prstGeom>
              <a:noFill/>
              <a:ln w="63500">
                <a:solidFill>
                  <a:srgbClr val="B0FB1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6" name="Line 18"/>
              <p:cNvSpPr>
                <a:spLocks noChangeShapeType="1"/>
              </p:cNvSpPr>
              <p:nvPr/>
            </p:nvSpPr>
            <p:spPr bwMode="auto">
              <a:xfrm>
                <a:off x="5352940" y="4065417"/>
                <a:ext cx="0" cy="1749425"/>
              </a:xfrm>
              <a:prstGeom prst="line">
                <a:avLst/>
              </a:prstGeom>
              <a:noFill/>
              <a:ln w="63500">
                <a:solidFill>
                  <a:srgbClr val="32F91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7" name="Line 19"/>
              <p:cNvSpPr>
                <a:spLocks noChangeShapeType="1"/>
              </p:cNvSpPr>
              <p:nvPr/>
            </p:nvSpPr>
            <p:spPr bwMode="auto">
              <a:xfrm>
                <a:off x="5745052" y="4308305"/>
                <a:ext cx="0" cy="1506537"/>
              </a:xfrm>
              <a:prstGeom prst="line">
                <a:avLst/>
              </a:prstGeom>
              <a:noFill/>
              <a:ln w="63500">
                <a:solidFill>
                  <a:srgbClr val="12F8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8" name="Line 20"/>
              <p:cNvSpPr>
                <a:spLocks noChangeShapeType="1"/>
              </p:cNvSpPr>
              <p:nvPr/>
            </p:nvSpPr>
            <p:spPr bwMode="auto">
              <a:xfrm>
                <a:off x="6137165" y="4725817"/>
                <a:ext cx="0" cy="1089025"/>
              </a:xfrm>
              <a:prstGeom prst="line">
                <a:avLst/>
              </a:prstGeom>
              <a:noFill/>
              <a:ln w="63500">
                <a:solidFill>
                  <a:srgbClr val="053CE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9" name="Line 21"/>
              <p:cNvSpPr>
                <a:spLocks noChangeShapeType="1"/>
              </p:cNvSpPr>
              <p:nvPr/>
            </p:nvSpPr>
            <p:spPr bwMode="auto">
              <a:xfrm>
                <a:off x="6527690" y="5071892"/>
                <a:ext cx="0" cy="742950"/>
              </a:xfrm>
              <a:prstGeom prst="line">
                <a:avLst/>
              </a:prstGeom>
              <a:noFill/>
              <a:ln w="63500">
                <a:solidFill>
                  <a:srgbClr val="2005C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0" name="Line 22"/>
              <p:cNvSpPr>
                <a:spLocks noChangeShapeType="1"/>
              </p:cNvSpPr>
              <p:nvPr/>
            </p:nvSpPr>
            <p:spPr bwMode="auto">
              <a:xfrm>
                <a:off x="6919802" y="5327480"/>
                <a:ext cx="0" cy="487362"/>
              </a:xfrm>
              <a:prstGeom prst="line">
                <a:avLst/>
              </a:prstGeom>
              <a:noFill/>
              <a:ln w="63500">
                <a:solidFill>
                  <a:srgbClr val="9A02D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1" name="Line 23"/>
              <p:cNvSpPr>
                <a:spLocks noChangeShapeType="1"/>
              </p:cNvSpPr>
              <p:nvPr/>
            </p:nvSpPr>
            <p:spPr bwMode="auto">
              <a:xfrm>
                <a:off x="7311915" y="5524330"/>
                <a:ext cx="0" cy="290512"/>
              </a:xfrm>
              <a:prstGeom prst="line">
                <a:avLst/>
              </a:prstGeom>
              <a:noFill/>
              <a:ln w="63500">
                <a:solidFill>
                  <a:srgbClr val="E606D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2" name="Line 24"/>
              <p:cNvSpPr>
                <a:spLocks noChangeShapeType="1"/>
              </p:cNvSpPr>
              <p:nvPr/>
            </p:nvSpPr>
            <p:spPr bwMode="auto">
              <a:xfrm>
                <a:off x="7704027" y="5616405"/>
                <a:ext cx="0" cy="198437"/>
              </a:xfrm>
              <a:prstGeom prst="line">
                <a:avLst/>
              </a:prstGeom>
              <a:noFill/>
              <a:ln w="63500">
                <a:solidFill>
                  <a:srgbClr val="C5037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cxnSp>
          <p:nvCxnSpPr>
            <p:cNvPr id="316" name="直線矢印コネクタ 315"/>
            <p:cNvCxnSpPr/>
            <p:nvPr/>
          </p:nvCxnSpPr>
          <p:spPr bwMode="auto">
            <a:xfrm>
              <a:off x="421372" y="6128110"/>
              <a:ext cx="8534929" cy="0"/>
            </a:xfrm>
            <a:prstGeom prst="straightConnector1">
              <a:avLst/>
            </a:prstGeom>
            <a:no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1" name="直線矢印コネクタ 320"/>
            <p:cNvCxnSpPr/>
            <p:nvPr/>
          </p:nvCxnSpPr>
          <p:spPr bwMode="auto">
            <a:xfrm flipV="1">
              <a:off x="451943" y="4281003"/>
              <a:ext cx="0" cy="1867586"/>
            </a:xfrm>
            <a:prstGeom prst="straightConnector1">
              <a:avLst/>
            </a:prstGeom>
            <a:no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2" name="直線矢印コネクタ 341"/>
            <p:cNvCxnSpPr/>
            <p:nvPr/>
          </p:nvCxnSpPr>
          <p:spPr bwMode="auto">
            <a:xfrm>
              <a:off x="4282399" y="5601542"/>
              <a:ext cx="476250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4" name="テキスト ボックス 343"/>
                <p:cNvSpPr txBox="1"/>
                <p:nvPr/>
              </p:nvSpPr>
              <p:spPr>
                <a:xfrm>
                  <a:off x="4059457" y="6172426"/>
                  <a:ext cx="948145" cy="5618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800" b="1" i="1" smtClean="0"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kumimoji="1" lang="en-US" altLang="ja-JP" sz="2800" b="1" i="1" smtClean="0">
                                <a:latin typeface="Cambria Math"/>
                              </a:rPr>
                              <m:t>𝒓𝒆𝒑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800" b="1" dirty="0"/>
                </a:p>
              </p:txBody>
            </p:sp>
          </mc:Choice>
          <mc:Fallback xmlns="">
            <p:sp>
              <p:nvSpPr>
                <p:cNvPr id="344" name="テキスト ボックス 3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9457" y="6172426"/>
                  <a:ext cx="948145" cy="5618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5" name="テキスト ボックス 344"/>
                <p:cNvSpPr txBox="1"/>
                <p:nvPr/>
              </p:nvSpPr>
              <p:spPr>
                <a:xfrm>
                  <a:off x="754179" y="6191726"/>
                  <a:ext cx="102989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800" b="1" i="1" smtClean="0"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kumimoji="1" lang="en-US" altLang="ja-JP" sz="2800" b="1" i="1" smtClean="0">
                                <a:latin typeface="Cambria Math"/>
                              </a:rPr>
                              <m:t>𝑪𝑬𝑶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800" b="1" dirty="0"/>
                </a:p>
              </p:txBody>
            </p:sp>
          </mc:Choice>
          <mc:Fallback xmlns="">
            <p:sp>
              <p:nvSpPr>
                <p:cNvPr id="345" name="テキスト ボックス 3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179" y="6191726"/>
                  <a:ext cx="1029897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6" name="テキスト ボックス 345"/>
          <p:cNvSpPr txBox="1"/>
          <p:nvPr/>
        </p:nvSpPr>
        <p:spPr>
          <a:xfrm>
            <a:off x="6181127" y="4022155"/>
            <a:ext cx="30700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/>
              <a:t>光</a:t>
            </a:r>
            <a:r>
              <a:rPr lang="ja-JP" altLang="en-US" sz="2800" b="1" dirty="0" smtClean="0"/>
              <a:t>の櫛</a:t>
            </a:r>
            <a:endParaRPr lang="en-US" altLang="ja-JP" sz="2800" b="1" dirty="0" smtClean="0"/>
          </a:p>
          <a:p>
            <a:r>
              <a:rPr kumimoji="1" lang="ja-JP" altLang="en-US" sz="2800" b="1" dirty="0" smtClean="0">
                <a:solidFill>
                  <a:srgbClr val="FF0000"/>
                </a:solidFill>
              </a:rPr>
              <a:t>「光周波数コム」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350" name="テキスト ボックス 349"/>
          <p:cNvSpPr txBox="1"/>
          <p:nvPr/>
        </p:nvSpPr>
        <p:spPr>
          <a:xfrm>
            <a:off x="-13229" y="3796695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/>
              <a:t>周波数</a:t>
            </a:r>
            <a:r>
              <a:rPr kumimoji="1" lang="ja-JP" altLang="en-US" sz="2800" b="1" dirty="0" smtClean="0"/>
              <a:t>軸</a:t>
            </a:r>
            <a:endParaRPr kumimoji="1" lang="ja-JP" altLang="en-US" sz="2800" b="1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-12628" y="1284581"/>
            <a:ext cx="8110304" cy="3085479"/>
            <a:chOff x="7244" y="1029321"/>
            <a:chExt cx="8110304" cy="3085479"/>
          </a:xfrm>
        </p:grpSpPr>
        <p:grpSp>
          <p:nvGrpSpPr>
            <p:cNvPr id="297" name="グループ化 296"/>
            <p:cNvGrpSpPr/>
            <p:nvPr/>
          </p:nvGrpSpPr>
          <p:grpSpPr>
            <a:xfrm>
              <a:off x="1461708" y="1310913"/>
              <a:ext cx="6655840" cy="2190096"/>
              <a:chOff x="1619672" y="1412776"/>
              <a:chExt cx="5809669" cy="2592287"/>
            </a:xfrm>
          </p:grpSpPr>
          <p:grpSp>
            <p:nvGrpSpPr>
              <p:cNvPr id="289" name="グループ化 288"/>
              <p:cNvGrpSpPr/>
              <p:nvPr/>
            </p:nvGrpSpPr>
            <p:grpSpPr>
              <a:xfrm>
                <a:off x="1619672" y="1412776"/>
                <a:ext cx="2664296" cy="2592287"/>
                <a:chOff x="1405305" y="1408857"/>
                <a:chExt cx="3389900" cy="3089275"/>
              </a:xfrm>
            </p:grpSpPr>
            <p:sp>
              <p:nvSpPr>
                <p:cNvPr id="286" name="Freeform 6"/>
                <p:cNvSpPr>
                  <a:spLocks/>
                </p:cNvSpPr>
                <p:nvPr/>
              </p:nvSpPr>
              <p:spPr bwMode="auto">
                <a:xfrm>
                  <a:off x="1405305" y="1463676"/>
                  <a:ext cx="3385038" cy="2913063"/>
                </a:xfrm>
                <a:custGeom>
                  <a:avLst/>
                  <a:gdLst/>
                  <a:ahLst/>
                  <a:cxnLst>
                    <a:cxn ang="0">
                      <a:pos x="121" y="245"/>
                    </a:cxn>
                    <a:cxn ang="0">
                      <a:pos x="195" y="246"/>
                    </a:cxn>
                    <a:cxn ang="0">
                      <a:pos x="218" y="244"/>
                    </a:cxn>
                    <a:cxn ang="0">
                      <a:pos x="239" y="252"/>
                    </a:cxn>
                    <a:cxn ang="0">
                      <a:pos x="255" y="230"/>
                    </a:cxn>
                    <a:cxn ang="0">
                      <a:pos x="262" y="222"/>
                    </a:cxn>
                    <a:cxn ang="0">
                      <a:pos x="268" y="237"/>
                    </a:cxn>
                    <a:cxn ang="0">
                      <a:pos x="280" y="304"/>
                    </a:cxn>
                    <a:cxn ang="0">
                      <a:pos x="281" y="306"/>
                    </a:cxn>
                    <a:cxn ang="0">
                      <a:pos x="285" y="306"/>
                    </a:cxn>
                    <a:cxn ang="0">
                      <a:pos x="290" y="275"/>
                    </a:cxn>
                    <a:cxn ang="0">
                      <a:pos x="302" y="129"/>
                    </a:cxn>
                    <a:cxn ang="0">
                      <a:pos x="303" y="119"/>
                    </a:cxn>
                    <a:cxn ang="0">
                      <a:pos x="306" y="121"/>
                    </a:cxn>
                    <a:cxn ang="0">
                      <a:pos x="311" y="180"/>
                    </a:cxn>
                    <a:cxn ang="0">
                      <a:pos x="323" y="431"/>
                    </a:cxn>
                    <a:cxn ang="0">
                      <a:pos x="326" y="446"/>
                    </a:cxn>
                    <a:cxn ang="0">
                      <a:pos x="327" y="446"/>
                    </a:cxn>
                    <a:cxn ang="0">
                      <a:pos x="329" y="428"/>
                    </a:cxn>
                    <a:cxn ang="0">
                      <a:pos x="341" y="98"/>
                    </a:cxn>
                    <a:cxn ang="0">
                      <a:pos x="347" y="5"/>
                    </a:cxn>
                    <a:cxn ang="0">
                      <a:pos x="348" y="0"/>
                    </a:cxn>
                    <a:cxn ang="0">
                      <a:pos x="349" y="5"/>
                    </a:cxn>
                    <a:cxn ang="0">
                      <a:pos x="355" y="102"/>
                    </a:cxn>
                    <a:cxn ang="0">
                      <a:pos x="367" y="458"/>
                    </a:cxn>
                    <a:cxn ang="0">
                      <a:pos x="369" y="476"/>
                    </a:cxn>
                    <a:cxn ang="0">
                      <a:pos x="370" y="476"/>
                    </a:cxn>
                    <a:cxn ang="0">
                      <a:pos x="373" y="457"/>
                    </a:cxn>
                    <a:cxn ang="0">
                      <a:pos x="385" y="151"/>
                    </a:cxn>
                    <a:cxn ang="0">
                      <a:pos x="390" y="80"/>
                    </a:cxn>
                    <a:cxn ang="0">
                      <a:pos x="391" y="76"/>
                    </a:cxn>
                    <a:cxn ang="0">
                      <a:pos x="393" y="81"/>
                    </a:cxn>
                    <a:cxn ang="0">
                      <a:pos x="398" y="148"/>
                    </a:cxn>
                    <a:cxn ang="0">
                      <a:pos x="410" y="330"/>
                    </a:cxn>
                    <a:cxn ang="0">
                      <a:pos x="413" y="341"/>
                    </a:cxn>
                    <a:cxn ang="0">
                      <a:pos x="416" y="335"/>
                    </a:cxn>
                    <a:cxn ang="0">
                      <a:pos x="428" y="229"/>
                    </a:cxn>
                    <a:cxn ang="0">
                      <a:pos x="433" y="205"/>
                    </a:cxn>
                    <a:cxn ang="0">
                      <a:pos x="437" y="206"/>
                    </a:cxn>
                    <a:cxn ang="0">
                      <a:pos x="450" y="250"/>
                    </a:cxn>
                    <a:cxn ang="0">
                      <a:pos x="456" y="260"/>
                    </a:cxn>
                    <a:cxn ang="0">
                      <a:pos x="463" y="254"/>
                    </a:cxn>
                    <a:cxn ang="0">
                      <a:pos x="489" y="244"/>
                    </a:cxn>
                    <a:cxn ang="0">
                      <a:pos x="511" y="246"/>
                    </a:cxn>
                    <a:cxn ang="0">
                      <a:pos x="708" y="245"/>
                    </a:cxn>
                  </a:cxnLst>
                  <a:rect l="0" t="0" r="r" b="b"/>
                  <a:pathLst>
                    <a:path w="708" h="477">
                      <a:moveTo>
                        <a:pt x="0" y="245"/>
                      </a:moveTo>
                      <a:cubicBezTo>
                        <a:pt x="40" y="245"/>
                        <a:pt x="81" y="245"/>
                        <a:pt x="121" y="245"/>
                      </a:cubicBezTo>
                      <a:cubicBezTo>
                        <a:pt x="140" y="245"/>
                        <a:pt x="159" y="245"/>
                        <a:pt x="178" y="245"/>
                      </a:cubicBezTo>
                      <a:cubicBezTo>
                        <a:pt x="183" y="245"/>
                        <a:pt x="189" y="246"/>
                        <a:pt x="195" y="246"/>
                      </a:cubicBezTo>
                      <a:cubicBezTo>
                        <a:pt x="199" y="246"/>
                        <a:pt x="203" y="246"/>
                        <a:pt x="207" y="245"/>
                      </a:cubicBezTo>
                      <a:cubicBezTo>
                        <a:pt x="210" y="245"/>
                        <a:pt x="214" y="244"/>
                        <a:pt x="218" y="244"/>
                      </a:cubicBezTo>
                      <a:cubicBezTo>
                        <a:pt x="223" y="244"/>
                        <a:pt x="226" y="246"/>
                        <a:pt x="230" y="248"/>
                      </a:cubicBezTo>
                      <a:cubicBezTo>
                        <a:pt x="233" y="250"/>
                        <a:pt x="236" y="252"/>
                        <a:pt x="239" y="252"/>
                      </a:cubicBezTo>
                      <a:cubicBezTo>
                        <a:pt x="243" y="252"/>
                        <a:pt x="245" y="250"/>
                        <a:pt x="246" y="247"/>
                      </a:cubicBezTo>
                      <a:cubicBezTo>
                        <a:pt x="250" y="242"/>
                        <a:pt x="252" y="236"/>
                        <a:pt x="255" y="230"/>
                      </a:cubicBezTo>
                      <a:cubicBezTo>
                        <a:pt x="256" y="227"/>
                        <a:pt x="257" y="225"/>
                        <a:pt x="259" y="223"/>
                      </a:cubicBezTo>
                      <a:cubicBezTo>
                        <a:pt x="260" y="222"/>
                        <a:pt x="260" y="221"/>
                        <a:pt x="262" y="222"/>
                      </a:cubicBezTo>
                      <a:cubicBezTo>
                        <a:pt x="263" y="222"/>
                        <a:pt x="264" y="224"/>
                        <a:pt x="265" y="225"/>
                      </a:cubicBezTo>
                      <a:cubicBezTo>
                        <a:pt x="266" y="229"/>
                        <a:pt x="267" y="233"/>
                        <a:pt x="268" y="237"/>
                      </a:cubicBezTo>
                      <a:cubicBezTo>
                        <a:pt x="272" y="254"/>
                        <a:pt x="274" y="272"/>
                        <a:pt x="277" y="289"/>
                      </a:cubicBezTo>
                      <a:cubicBezTo>
                        <a:pt x="278" y="294"/>
                        <a:pt x="279" y="299"/>
                        <a:pt x="280" y="304"/>
                      </a:cubicBezTo>
                      <a:cubicBezTo>
                        <a:pt x="281" y="305"/>
                        <a:pt x="281" y="305"/>
                        <a:pt x="281" y="305"/>
                      </a:cubicBezTo>
                      <a:cubicBezTo>
                        <a:pt x="281" y="305"/>
                        <a:pt x="281" y="306"/>
                        <a:pt x="281" y="306"/>
                      </a:cubicBezTo>
                      <a:cubicBezTo>
                        <a:pt x="281" y="307"/>
                        <a:pt x="282" y="309"/>
                        <a:pt x="283" y="308"/>
                      </a:cubicBezTo>
                      <a:cubicBezTo>
                        <a:pt x="284" y="308"/>
                        <a:pt x="284" y="307"/>
                        <a:pt x="285" y="306"/>
                      </a:cubicBezTo>
                      <a:cubicBezTo>
                        <a:pt x="285" y="304"/>
                        <a:pt x="286" y="302"/>
                        <a:pt x="286" y="300"/>
                      </a:cubicBezTo>
                      <a:cubicBezTo>
                        <a:pt x="288" y="292"/>
                        <a:pt x="289" y="283"/>
                        <a:pt x="290" y="275"/>
                      </a:cubicBezTo>
                      <a:cubicBezTo>
                        <a:pt x="293" y="240"/>
                        <a:pt x="295" y="204"/>
                        <a:pt x="298" y="169"/>
                      </a:cubicBezTo>
                      <a:cubicBezTo>
                        <a:pt x="299" y="156"/>
                        <a:pt x="300" y="142"/>
                        <a:pt x="302" y="129"/>
                      </a:cubicBezTo>
                      <a:cubicBezTo>
                        <a:pt x="302" y="126"/>
                        <a:pt x="302" y="123"/>
                        <a:pt x="303" y="120"/>
                      </a:cubicBezTo>
                      <a:cubicBezTo>
                        <a:pt x="303" y="120"/>
                        <a:pt x="303" y="120"/>
                        <a:pt x="303" y="119"/>
                      </a:cubicBezTo>
                      <a:cubicBezTo>
                        <a:pt x="304" y="119"/>
                        <a:pt x="304" y="117"/>
                        <a:pt x="305" y="118"/>
                      </a:cubicBezTo>
                      <a:cubicBezTo>
                        <a:pt x="306" y="118"/>
                        <a:pt x="306" y="120"/>
                        <a:pt x="306" y="121"/>
                      </a:cubicBezTo>
                      <a:cubicBezTo>
                        <a:pt x="307" y="125"/>
                        <a:pt x="308" y="129"/>
                        <a:pt x="308" y="133"/>
                      </a:cubicBezTo>
                      <a:cubicBezTo>
                        <a:pt x="310" y="148"/>
                        <a:pt x="310" y="164"/>
                        <a:pt x="311" y="180"/>
                      </a:cubicBezTo>
                      <a:cubicBezTo>
                        <a:pt x="315" y="244"/>
                        <a:pt x="317" y="309"/>
                        <a:pt x="320" y="374"/>
                      </a:cubicBezTo>
                      <a:cubicBezTo>
                        <a:pt x="321" y="393"/>
                        <a:pt x="322" y="412"/>
                        <a:pt x="323" y="431"/>
                      </a:cubicBezTo>
                      <a:cubicBezTo>
                        <a:pt x="324" y="435"/>
                        <a:pt x="324" y="439"/>
                        <a:pt x="325" y="443"/>
                      </a:cubicBezTo>
                      <a:cubicBezTo>
                        <a:pt x="325" y="444"/>
                        <a:pt x="325" y="445"/>
                        <a:pt x="326" y="446"/>
                      </a:cubicBezTo>
                      <a:cubicBezTo>
                        <a:pt x="326" y="446"/>
                        <a:pt x="326" y="447"/>
                        <a:pt x="326" y="447"/>
                      </a:cubicBezTo>
                      <a:cubicBezTo>
                        <a:pt x="327" y="447"/>
                        <a:pt x="327" y="446"/>
                        <a:pt x="327" y="446"/>
                      </a:cubicBezTo>
                      <a:cubicBezTo>
                        <a:pt x="327" y="445"/>
                        <a:pt x="328" y="444"/>
                        <a:pt x="328" y="442"/>
                      </a:cubicBezTo>
                      <a:cubicBezTo>
                        <a:pt x="329" y="438"/>
                        <a:pt x="329" y="433"/>
                        <a:pt x="329" y="428"/>
                      </a:cubicBezTo>
                      <a:cubicBezTo>
                        <a:pt x="331" y="407"/>
                        <a:pt x="332" y="386"/>
                        <a:pt x="333" y="365"/>
                      </a:cubicBezTo>
                      <a:cubicBezTo>
                        <a:pt x="336" y="276"/>
                        <a:pt x="338" y="187"/>
                        <a:pt x="341" y="98"/>
                      </a:cubicBezTo>
                      <a:cubicBezTo>
                        <a:pt x="342" y="72"/>
                        <a:pt x="343" y="47"/>
                        <a:pt x="345" y="22"/>
                      </a:cubicBezTo>
                      <a:cubicBezTo>
                        <a:pt x="345" y="16"/>
                        <a:pt x="346" y="10"/>
                        <a:pt x="347" y="5"/>
                      </a:cubicBezTo>
                      <a:cubicBezTo>
                        <a:pt x="347" y="3"/>
                        <a:pt x="347" y="2"/>
                        <a:pt x="347" y="1"/>
                      </a:cubicBezTo>
                      <a:cubicBezTo>
                        <a:pt x="347" y="1"/>
                        <a:pt x="348" y="0"/>
                        <a:pt x="348" y="0"/>
                      </a:cubicBezTo>
                      <a:cubicBezTo>
                        <a:pt x="348" y="0"/>
                        <a:pt x="349" y="1"/>
                        <a:pt x="349" y="1"/>
                      </a:cubicBezTo>
                      <a:cubicBezTo>
                        <a:pt x="349" y="2"/>
                        <a:pt x="349" y="4"/>
                        <a:pt x="349" y="5"/>
                      </a:cubicBezTo>
                      <a:cubicBezTo>
                        <a:pt x="350" y="11"/>
                        <a:pt x="351" y="17"/>
                        <a:pt x="351" y="23"/>
                      </a:cubicBezTo>
                      <a:cubicBezTo>
                        <a:pt x="353" y="49"/>
                        <a:pt x="354" y="75"/>
                        <a:pt x="355" y="102"/>
                      </a:cubicBezTo>
                      <a:cubicBezTo>
                        <a:pt x="358" y="198"/>
                        <a:pt x="360" y="294"/>
                        <a:pt x="364" y="390"/>
                      </a:cubicBezTo>
                      <a:cubicBezTo>
                        <a:pt x="364" y="413"/>
                        <a:pt x="365" y="435"/>
                        <a:pt x="367" y="458"/>
                      </a:cubicBezTo>
                      <a:cubicBezTo>
                        <a:pt x="367" y="463"/>
                        <a:pt x="368" y="468"/>
                        <a:pt x="368" y="473"/>
                      </a:cubicBezTo>
                      <a:cubicBezTo>
                        <a:pt x="369" y="474"/>
                        <a:pt x="369" y="475"/>
                        <a:pt x="369" y="476"/>
                      </a:cubicBezTo>
                      <a:cubicBezTo>
                        <a:pt x="369" y="477"/>
                        <a:pt x="369" y="477"/>
                        <a:pt x="370" y="477"/>
                      </a:cubicBezTo>
                      <a:cubicBezTo>
                        <a:pt x="370" y="477"/>
                        <a:pt x="370" y="477"/>
                        <a:pt x="370" y="476"/>
                      </a:cubicBezTo>
                      <a:cubicBezTo>
                        <a:pt x="371" y="475"/>
                        <a:pt x="371" y="474"/>
                        <a:pt x="371" y="473"/>
                      </a:cubicBezTo>
                      <a:cubicBezTo>
                        <a:pt x="372" y="468"/>
                        <a:pt x="372" y="463"/>
                        <a:pt x="373" y="457"/>
                      </a:cubicBezTo>
                      <a:cubicBezTo>
                        <a:pt x="374" y="434"/>
                        <a:pt x="375" y="411"/>
                        <a:pt x="376" y="388"/>
                      </a:cubicBezTo>
                      <a:cubicBezTo>
                        <a:pt x="379" y="309"/>
                        <a:pt x="381" y="230"/>
                        <a:pt x="385" y="151"/>
                      </a:cubicBezTo>
                      <a:cubicBezTo>
                        <a:pt x="386" y="132"/>
                        <a:pt x="387" y="113"/>
                        <a:pt x="388" y="94"/>
                      </a:cubicBezTo>
                      <a:cubicBezTo>
                        <a:pt x="389" y="89"/>
                        <a:pt x="389" y="85"/>
                        <a:pt x="390" y="80"/>
                      </a:cubicBezTo>
                      <a:cubicBezTo>
                        <a:pt x="390" y="79"/>
                        <a:pt x="390" y="78"/>
                        <a:pt x="391" y="77"/>
                      </a:cubicBezTo>
                      <a:cubicBezTo>
                        <a:pt x="391" y="77"/>
                        <a:pt x="391" y="76"/>
                        <a:pt x="391" y="76"/>
                      </a:cubicBezTo>
                      <a:cubicBezTo>
                        <a:pt x="392" y="76"/>
                        <a:pt x="392" y="77"/>
                        <a:pt x="392" y="77"/>
                      </a:cubicBezTo>
                      <a:cubicBezTo>
                        <a:pt x="393" y="78"/>
                        <a:pt x="393" y="80"/>
                        <a:pt x="393" y="81"/>
                      </a:cubicBezTo>
                      <a:cubicBezTo>
                        <a:pt x="394" y="87"/>
                        <a:pt x="395" y="94"/>
                        <a:pt x="395" y="100"/>
                      </a:cubicBezTo>
                      <a:cubicBezTo>
                        <a:pt x="397" y="116"/>
                        <a:pt x="397" y="132"/>
                        <a:pt x="398" y="148"/>
                      </a:cubicBezTo>
                      <a:cubicBezTo>
                        <a:pt x="401" y="197"/>
                        <a:pt x="403" y="246"/>
                        <a:pt x="407" y="294"/>
                      </a:cubicBezTo>
                      <a:cubicBezTo>
                        <a:pt x="407" y="306"/>
                        <a:pt x="408" y="318"/>
                        <a:pt x="410" y="330"/>
                      </a:cubicBezTo>
                      <a:cubicBezTo>
                        <a:pt x="410" y="333"/>
                        <a:pt x="411" y="336"/>
                        <a:pt x="411" y="338"/>
                      </a:cubicBezTo>
                      <a:cubicBezTo>
                        <a:pt x="412" y="339"/>
                        <a:pt x="412" y="341"/>
                        <a:pt x="413" y="341"/>
                      </a:cubicBezTo>
                      <a:cubicBezTo>
                        <a:pt x="413" y="341"/>
                        <a:pt x="414" y="340"/>
                        <a:pt x="414" y="340"/>
                      </a:cubicBezTo>
                      <a:cubicBezTo>
                        <a:pt x="415" y="338"/>
                        <a:pt x="415" y="336"/>
                        <a:pt x="416" y="335"/>
                      </a:cubicBezTo>
                      <a:cubicBezTo>
                        <a:pt x="417" y="327"/>
                        <a:pt x="418" y="319"/>
                        <a:pt x="419" y="311"/>
                      </a:cubicBezTo>
                      <a:cubicBezTo>
                        <a:pt x="422" y="284"/>
                        <a:pt x="424" y="256"/>
                        <a:pt x="428" y="229"/>
                      </a:cubicBezTo>
                      <a:cubicBezTo>
                        <a:pt x="429" y="223"/>
                        <a:pt x="430" y="216"/>
                        <a:pt x="431" y="210"/>
                      </a:cubicBezTo>
                      <a:cubicBezTo>
                        <a:pt x="432" y="208"/>
                        <a:pt x="432" y="207"/>
                        <a:pt x="433" y="205"/>
                      </a:cubicBezTo>
                      <a:cubicBezTo>
                        <a:pt x="433" y="205"/>
                        <a:pt x="434" y="204"/>
                        <a:pt x="434" y="204"/>
                      </a:cubicBezTo>
                      <a:cubicBezTo>
                        <a:pt x="436" y="203"/>
                        <a:pt x="437" y="205"/>
                        <a:pt x="437" y="206"/>
                      </a:cubicBezTo>
                      <a:cubicBezTo>
                        <a:pt x="439" y="209"/>
                        <a:pt x="440" y="213"/>
                        <a:pt x="441" y="217"/>
                      </a:cubicBezTo>
                      <a:cubicBezTo>
                        <a:pt x="444" y="228"/>
                        <a:pt x="446" y="239"/>
                        <a:pt x="450" y="250"/>
                      </a:cubicBezTo>
                      <a:cubicBezTo>
                        <a:pt x="450" y="253"/>
                        <a:pt x="451" y="255"/>
                        <a:pt x="453" y="258"/>
                      </a:cubicBezTo>
                      <a:cubicBezTo>
                        <a:pt x="454" y="259"/>
                        <a:pt x="455" y="260"/>
                        <a:pt x="456" y="260"/>
                      </a:cubicBezTo>
                      <a:cubicBezTo>
                        <a:pt x="457" y="260"/>
                        <a:pt x="458" y="259"/>
                        <a:pt x="459" y="259"/>
                      </a:cubicBezTo>
                      <a:cubicBezTo>
                        <a:pt x="461" y="257"/>
                        <a:pt x="462" y="256"/>
                        <a:pt x="463" y="254"/>
                      </a:cubicBezTo>
                      <a:cubicBezTo>
                        <a:pt x="467" y="249"/>
                        <a:pt x="471" y="242"/>
                        <a:pt x="478" y="242"/>
                      </a:cubicBezTo>
                      <a:cubicBezTo>
                        <a:pt x="482" y="242"/>
                        <a:pt x="485" y="243"/>
                        <a:pt x="489" y="244"/>
                      </a:cubicBezTo>
                      <a:cubicBezTo>
                        <a:pt x="492" y="246"/>
                        <a:pt x="496" y="246"/>
                        <a:pt x="500" y="246"/>
                      </a:cubicBezTo>
                      <a:cubicBezTo>
                        <a:pt x="504" y="246"/>
                        <a:pt x="507" y="246"/>
                        <a:pt x="511" y="246"/>
                      </a:cubicBezTo>
                      <a:cubicBezTo>
                        <a:pt x="515" y="245"/>
                        <a:pt x="518" y="245"/>
                        <a:pt x="522" y="245"/>
                      </a:cubicBezTo>
                      <a:cubicBezTo>
                        <a:pt x="584" y="245"/>
                        <a:pt x="646" y="245"/>
                        <a:pt x="708" y="245"/>
                      </a:cubicBezTo>
                    </a:path>
                  </a:pathLst>
                </a:custGeom>
                <a:noFill/>
                <a:ln w="381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87" name="Freeform 8"/>
                <p:cNvSpPr>
                  <a:spLocks/>
                </p:cNvSpPr>
                <p:nvPr/>
              </p:nvSpPr>
              <p:spPr bwMode="auto">
                <a:xfrm flipH="1">
                  <a:off x="1405305" y="1408857"/>
                  <a:ext cx="3385038" cy="1544638"/>
                </a:xfrm>
                <a:custGeom>
                  <a:avLst/>
                  <a:gdLst/>
                  <a:ahLst/>
                  <a:cxnLst>
                    <a:cxn ang="0">
                      <a:pos x="0" y="253"/>
                    </a:cxn>
                    <a:cxn ang="0">
                      <a:pos x="177" y="253"/>
                    </a:cxn>
                    <a:cxn ang="0">
                      <a:pos x="210" y="252"/>
                    </a:cxn>
                    <a:cxn ang="0">
                      <a:pos x="242" y="244"/>
                    </a:cxn>
                    <a:cxn ang="0">
                      <a:pos x="257" y="232"/>
                    </a:cxn>
                    <a:cxn ang="0">
                      <a:pos x="274" y="207"/>
                    </a:cxn>
                    <a:cxn ang="0">
                      <a:pos x="289" y="170"/>
                    </a:cxn>
                    <a:cxn ang="0">
                      <a:pos x="323" y="59"/>
                    </a:cxn>
                    <a:cxn ang="0">
                      <a:pos x="332" y="32"/>
                    </a:cxn>
                    <a:cxn ang="0">
                      <a:pos x="340" y="12"/>
                    </a:cxn>
                    <a:cxn ang="0">
                      <a:pos x="342" y="9"/>
                    </a:cxn>
                    <a:cxn ang="0">
                      <a:pos x="354" y="0"/>
                    </a:cxn>
                    <a:cxn ang="0">
                      <a:pos x="366" y="9"/>
                    </a:cxn>
                    <a:cxn ang="0">
                      <a:pos x="368" y="12"/>
                    </a:cxn>
                    <a:cxn ang="0">
                      <a:pos x="377" y="32"/>
                    </a:cxn>
                    <a:cxn ang="0">
                      <a:pos x="386" y="59"/>
                    </a:cxn>
                    <a:cxn ang="0">
                      <a:pos x="419" y="170"/>
                    </a:cxn>
                    <a:cxn ang="0">
                      <a:pos x="434" y="207"/>
                    </a:cxn>
                    <a:cxn ang="0">
                      <a:pos x="451" y="232"/>
                    </a:cxn>
                    <a:cxn ang="0">
                      <a:pos x="466" y="244"/>
                    </a:cxn>
                    <a:cxn ang="0">
                      <a:pos x="498" y="252"/>
                    </a:cxn>
                    <a:cxn ang="0">
                      <a:pos x="531" y="253"/>
                    </a:cxn>
                    <a:cxn ang="0">
                      <a:pos x="708" y="253"/>
                    </a:cxn>
                  </a:cxnLst>
                  <a:rect l="0" t="0" r="r" b="b"/>
                  <a:pathLst>
                    <a:path w="708" h="253">
                      <a:moveTo>
                        <a:pt x="0" y="253"/>
                      </a:moveTo>
                      <a:cubicBezTo>
                        <a:pt x="59" y="253"/>
                        <a:pt x="118" y="253"/>
                        <a:pt x="177" y="253"/>
                      </a:cubicBezTo>
                      <a:cubicBezTo>
                        <a:pt x="188" y="253"/>
                        <a:pt x="199" y="253"/>
                        <a:pt x="210" y="252"/>
                      </a:cubicBezTo>
                      <a:cubicBezTo>
                        <a:pt x="221" y="251"/>
                        <a:pt x="232" y="249"/>
                        <a:pt x="242" y="244"/>
                      </a:cubicBezTo>
                      <a:cubicBezTo>
                        <a:pt x="247" y="241"/>
                        <a:pt x="252" y="237"/>
                        <a:pt x="257" y="232"/>
                      </a:cubicBezTo>
                      <a:cubicBezTo>
                        <a:pt x="264" y="225"/>
                        <a:pt x="269" y="216"/>
                        <a:pt x="274" y="207"/>
                      </a:cubicBezTo>
                      <a:cubicBezTo>
                        <a:pt x="280" y="195"/>
                        <a:pt x="285" y="183"/>
                        <a:pt x="289" y="170"/>
                      </a:cubicBezTo>
                      <a:cubicBezTo>
                        <a:pt x="302" y="134"/>
                        <a:pt x="311" y="96"/>
                        <a:pt x="323" y="59"/>
                      </a:cubicBezTo>
                      <a:cubicBezTo>
                        <a:pt x="325" y="50"/>
                        <a:pt x="328" y="41"/>
                        <a:pt x="332" y="32"/>
                      </a:cubicBezTo>
                      <a:cubicBezTo>
                        <a:pt x="334" y="25"/>
                        <a:pt x="337" y="19"/>
                        <a:pt x="340" y="12"/>
                      </a:cubicBezTo>
                      <a:cubicBezTo>
                        <a:pt x="341" y="11"/>
                        <a:pt x="342" y="10"/>
                        <a:pt x="342" y="9"/>
                      </a:cubicBezTo>
                      <a:cubicBezTo>
                        <a:pt x="345" y="5"/>
                        <a:pt x="349" y="0"/>
                        <a:pt x="354" y="0"/>
                      </a:cubicBezTo>
                      <a:cubicBezTo>
                        <a:pt x="359" y="0"/>
                        <a:pt x="363" y="5"/>
                        <a:pt x="366" y="9"/>
                      </a:cubicBezTo>
                      <a:cubicBezTo>
                        <a:pt x="367" y="10"/>
                        <a:pt x="367" y="11"/>
                        <a:pt x="368" y="12"/>
                      </a:cubicBezTo>
                      <a:cubicBezTo>
                        <a:pt x="371" y="19"/>
                        <a:pt x="374" y="25"/>
                        <a:pt x="377" y="32"/>
                      </a:cubicBezTo>
                      <a:cubicBezTo>
                        <a:pt x="380" y="41"/>
                        <a:pt x="383" y="50"/>
                        <a:pt x="386" y="59"/>
                      </a:cubicBezTo>
                      <a:cubicBezTo>
                        <a:pt x="397" y="96"/>
                        <a:pt x="406" y="134"/>
                        <a:pt x="419" y="170"/>
                      </a:cubicBezTo>
                      <a:cubicBezTo>
                        <a:pt x="423" y="183"/>
                        <a:pt x="428" y="195"/>
                        <a:pt x="434" y="207"/>
                      </a:cubicBezTo>
                      <a:cubicBezTo>
                        <a:pt x="439" y="216"/>
                        <a:pt x="444" y="225"/>
                        <a:pt x="451" y="232"/>
                      </a:cubicBezTo>
                      <a:cubicBezTo>
                        <a:pt x="456" y="237"/>
                        <a:pt x="461" y="241"/>
                        <a:pt x="466" y="244"/>
                      </a:cubicBezTo>
                      <a:cubicBezTo>
                        <a:pt x="476" y="249"/>
                        <a:pt x="487" y="251"/>
                        <a:pt x="498" y="252"/>
                      </a:cubicBezTo>
                      <a:cubicBezTo>
                        <a:pt x="509" y="253"/>
                        <a:pt x="520" y="253"/>
                        <a:pt x="531" y="253"/>
                      </a:cubicBezTo>
                      <a:cubicBezTo>
                        <a:pt x="590" y="253"/>
                        <a:pt x="649" y="253"/>
                        <a:pt x="708" y="253"/>
                      </a:cubicBezTo>
                    </a:path>
                  </a:pathLst>
                </a:custGeom>
                <a:noFill/>
                <a:ln w="381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88" name="Freeform 10"/>
                <p:cNvSpPr>
                  <a:spLocks/>
                </p:cNvSpPr>
                <p:nvPr/>
              </p:nvSpPr>
              <p:spPr bwMode="auto">
                <a:xfrm flipH="1">
                  <a:off x="1405770" y="2953495"/>
                  <a:ext cx="3389435" cy="15446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7" y="1"/>
                    </a:cxn>
                    <a:cxn ang="0">
                      <a:pos x="211" y="1"/>
                    </a:cxn>
                    <a:cxn ang="0">
                      <a:pos x="242" y="9"/>
                    </a:cxn>
                    <a:cxn ang="0">
                      <a:pos x="257" y="21"/>
                    </a:cxn>
                    <a:cxn ang="0">
                      <a:pos x="274" y="46"/>
                    </a:cxn>
                    <a:cxn ang="0">
                      <a:pos x="289" y="83"/>
                    </a:cxn>
                    <a:cxn ang="0">
                      <a:pos x="323" y="195"/>
                    </a:cxn>
                    <a:cxn ang="0">
                      <a:pos x="332" y="221"/>
                    </a:cxn>
                    <a:cxn ang="0">
                      <a:pos x="341" y="241"/>
                    </a:cxn>
                    <a:cxn ang="0">
                      <a:pos x="343" y="244"/>
                    </a:cxn>
                    <a:cxn ang="0">
                      <a:pos x="354" y="253"/>
                    </a:cxn>
                    <a:cxn ang="0">
                      <a:pos x="366" y="244"/>
                    </a:cxn>
                    <a:cxn ang="0">
                      <a:pos x="368" y="241"/>
                    </a:cxn>
                    <a:cxn ang="0">
                      <a:pos x="377" y="221"/>
                    </a:cxn>
                    <a:cxn ang="0">
                      <a:pos x="386" y="195"/>
                    </a:cxn>
                    <a:cxn ang="0">
                      <a:pos x="419" y="83"/>
                    </a:cxn>
                    <a:cxn ang="0">
                      <a:pos x="435" y="46"/>
                    </a:cxn>
                    <a:cxn ang="0">
                      <a:pos x="452" y="21"/>
                    </a:cxn>
                    <a:cxn ang="0">
                      <a:pos x="467" y="9"/>
                    </a:cxn>
                    <a:cxn ang="0">
                      <a:pos x="498" y="1"/>
                    </a:cxn>
                    <a:cxn ang="0">
                      <a:pos x="532" y="1"/>
                    </a:cxn>
                    <a:cxn ang="0">
                      <a:pos x="709" y="0"/>
                    </a:cxn>
                  </a:cxnLst>
                  <a:rect l="0" t="0" r="r" b="b"/>
                  <a:pathLst>
                    <a:path w="709" h="253">
                      <a:moveTo>
                        <a:pt x="0" y="0"/>
                      </a:moveTo>
                      <a:cubicBezTo>
                        <a:pt x="59" y="0"/>
                        <a:pt x="118" y="0"/>
                        <a:pt x="177" y="1"/>
                      </a:cubicBezTo>
                      <a:cubicBezTo>
                        <a:pt x="188" y="1"/>
                        <a:pt x="200" y="1"/>
                        <a:pt x="211" y="1"/>
                      </a:cubicBezTo>
                      <a:cubicBezTo>
                        <a:pt x="222" y="2"/>
                        <a:pt x="233" y="4"/>
                        <a:pt x="242" y="9"/>
                      </a:cubicBezTo>
                      <a:cubicBezTo>
                        <a:pt x="248" y="12"/>
                        <a:pt x="253" y="16"/>
                        <a:pt x="257" y="21"/>
                      </a:cubicBezTo>
                      <a:cubicBezTo>
                        <a:pt x="264" y="28"/>
                        <a:pt x="270" y="37"/>
                        <a:pt x="274" y="46"/>
                      </a:cubicBezTo>
                      <a:cubicBezTo>
                        <a:pt x="280" y="58"/>
                        <a:pt x="285" y="70"/>
                        <a:pt x="289" y="83"/>
                      </a:cubicBezTo>
                      <a:cubicBezTo>
                        <a:pt x="302" y="119"/>
                        <a:pt x="312" y="157"/>
                        <a:pt x="323" y="195"/>
                      </a:cubicBezTo>
                      <a:cubicBezTo>
                        <a:pt x="326" y="203"/>
                        <a:pt x="329" y="212"/>
                        <a:pt x="332" y="221"/>
                      </a:cubicBezTo>
                      <a:cubicBezTo>
                        <a:pt x="335" y="228"/>
                        <a:pt x="337" y="235"/>
                        <a:pt x="341" y="241"/>
                      </a:cubicBezTo>
                      <a:cubicBezTo>
                        <a:pt x="341" y="242"/>
                        <a:pt x="342" y="243"/>
                        <a:pt x="343" y="244"/>
                      </a:cubicBezTo>
                      <a:cubicBezTo>
                        <a:pt x="345" y="248"/>
                        <a:pt x="349" y="253"/>
                        <a:pt x="354" y="253"/>
                      </a:cubicBezTo>
                      <a:cubicBezTo>
                        <a:pt x="360" y="253"/>
                        <a:pt x="364" y="248"/>
                        <a:pt x="366" y="244"/>
                      </a:cubicBezTo>
                      <a:cubicBezTo>
                        <a:pt x="367" y="243"/>
                        <a:pt x="368" y="242"/>
                        <a:pt x="368" y="241"/>
                      </a:cubicBezTo>
                      <a:cubicBezTo>
                        <a:pt x="372" y="235"/>
                        <a:pt x="374" y="228"/>
                        <a:pt x="377" y="221"/>
                      </a:cubicBezTo>
                      <a:cubicBezTo>
                        <a:pt x="380" y="212"/>
                        <a:pt x="383" y="203"/>
                        <a:pt x="386" y="195"/>
                      </a:cubicBezTo>
                      <a:cubicBezTo>
                        <a:pt x="397" y="157"/>
                        <a:pt x="407" y="119"/>
                        <a:pt x="419" y="83"/>
                      </a:cubicBezTo>
                      <a:cubicBezTo>
                        <a:pt x="424" y="70"/>
                        <a:pt x="429" y="58"/>
                        <a:pt x="435" y="46"/>
                      </a:cubicBezTo>
                      <a:cubicBezTo>
                        <a:pt x="439" y="37"/>
                        <a:pt x="445" y="28"/>
                        <a:pt x="452" y="21"/>
                      </a:cubicBezTo>
                      <a:cubicBezTo>
                        <a:pt x="456" y="16"/>
                        <a:pt x="461" y="12"/>
                        <a:pt x="467" y="9"/>
                      </a:cubicBezTo>
                      <a:cubicBezTo>
                        <a:pt x="476" y="4"/>
                        <a:pt x="487" y="2"/>
                        <a:pt x="498" y="1"/>
                      </a:cubicBezTo>
                      <a:cubicBezTo>
                        <a:pt x="509" y="1"/>
                        <a:pt x="521" y="1"/>
                        <a:pt x="532" y="1"/>
                      </a:cubicBezTo>
                      <a:cubicBezTo>
                        <a:pt x="591" y="0"/>
                        <a:pt x="650" y="0"/>
                        <a:pt x="709" y="0"/>
                      </a:cubicBezTo>
                    </a:path>
                  </a:pathLst>
                </a:custGeom>
                <a:noFill/>
                <a:ln w="381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90" name="グループ化 289"/>
              <p:cNvGrpSpPr/>
              <p:nvPr/>
            </p:nvGrpSpPr>
            <p:grpSpPr>
              <a:xfrm>
                <a:off x="4716017" y="1412776"/>
                <a:ext cx="2713324" cy="2592287"/>
                <a:chOff x="1405306" y="1408857"/>
                <a:chExt cx="3452281" cy="3089275"/>
              </a:xfrm>
            </p:grpSpPr>
            <p:sp>
              <p:nvSpPr>
                <p:cNvPr id="291" name="Freeform 6"/>
                <p:cNvSpPr>
                  <a:spLocks/>
                </p:cNvSpPr>
                <p:nvPr/>
              </p:nvSpPr>
              <p:spPr bwMode="auto">
                <a:xfrm>
                  <a:off x="1472549" y="1463676"/>
                  <a:ext cx="3385038" cy="2913063"/>
                </a:xfrm>
                <a:custGeom>
                  <a:avLst/>
                  <a:gdLst/>
                  <a:ahLst/>
                  <a:cxnLst>
                    <a:cxn ang="0">
                      <a:pos x="121" y="245"/>
                    </a:cxn>
                    <a:cxn ang="0">
                      <a:pos x="195" y="246"/>
                    </a:cxn>
                    <a:cxn ang="0">
                      <a:pos x="218" y="244"/>
                    </a:cxn>
                    <a:cxn ang="0">
                      <a:pos x="239" y="252"/>
                    </a:cxn>
                    <a:cxn ang="0">
                      <a:pos x="255" y="230"/>
                    </a:cxn>
                    <a:cxn ang="0">
                      <a:pos x="262" y="222"/>
                    </a:cxn>
                    <a:cxn ang="0">
                      <a:pos x="268" y="237"/>
                    </a:cxn>
                    <a:cxn ang="0">
                      <a:pos x="280" y="304"/>
                    </a:cxn>
                    <a:cxn ang="0">
                      <a:pos x="281" y="306"/>
                    </a:cxn>
                    <a:cxn ang="0">
                      <a:pos x="285" y="306"/>
                    </a:cxn>
                    <a:cxn ang="0">
                      <a:pos x="290" y="275"/>
                    </a:cxn>
                    <a:cxn ang="0">
                      <a:pos x="302" y="129"/>
                    </a:cxn>
                    <a:cxn ang="0">
                      <a:pos x="303" y="119"/>
                    </a:cxn>
                    <a:cxn ang="0">
                      <a:pos x="306" y="121"/>
                    </a:cxn>
                    <a:cxn ang="0">
                      <a:pos x="311" y="180"/>
                    </a:cxn>
                    <a:cxn ang="0">
                      <a:pos x="323" y="431"/>
                    </a:cxn>
                    <a:cxn ang="0">
                      <a:pos x="326" y="446"/>
                    </a:cxn>
                    <a:cxn ang="0">
                      <a:pos x="327" y="446"/>
                    </a:cxn>
                    <a:cxn ang="0">
                      <a:pos x="329" y="428"/>
                    </a:cxn>
                    <a:cxn ang="0">
                      <a:pos x="341" y="98"/>
                    </a:cxn>
                    <a:cxn ang="0">
                      <a:pos x="347" y="5"/>
                    </a:cxn>
                    <a:cxn ang="0">
                      <a:pos x="348" y="0"/>
                    </a:cxn>
                    <a:cxn ang="0">
                      <a:pos x="349" y="5"/>
                    </a:cxn>
                    <a:cxn ang="0">
                      <a:pos x="355" y="102"/>
                    </a:cxn>
                    <a:cxn ang="0">
                      <a:pos x="367" y="458"/>
                    </a:cxn>
                    <a:cxn ang="0">
                      <a:pos x="369" y="476"/>
                    </a:cxn>
                    <a:cxn ang="0">
                      <a:pos x="370" y="476"/>
                    </a:cxn>
                    <a:cxn ang="0">
                      <a:pos x="373" y="457"/>
                    </a:cxn>
                    <a:cxn ang="0">
                      <a:pos x="385" y="151"/>
                    </a:cxn>
                    <a:cxn ang="0">
                      <a:pos x="390" y="80"/>
                    </a:cxn>
                    <a:cxn ang="0">
                      <a:pos x="391" y="76"/>
                    </a:cxn>
                    <a:cxn ang="0">
                      <a:pos x="393" y="81"/>
                    </a:cxn>
                    <a:cxn ang="0">
                      <a:pos x="398" y="148"/>
                    </a:cxn>
                    <a:cxn ang="0">
                      <a:pos x="410" y="330"/>
                    </a:cxn>
                    <a:cxn ang="0">
                      <a:pos x="413" y="341"/>
                    </a:cxn>
                    <a:cxn ang="0">
                      <a:pos x="416" y="335"/>
                    </a:cxn>
                    <a:cxn ang="0">
                      <a:pos x="428" y="229"/>
                    </a:cxn>
                    <a:cxn ang="0">
                      <a:pos x="433" y="205"/>
                    </a:cxn>
                    <a:cxn ang="0">
                      <a:pos x="437" y="206"/>
                    </a:cxn>
                    <a:cxn ang="0">
                      <a:pos x="450" y="250"/>
                    </a:cxn>
                    <a:cxn ang="0">
                      <a:pos x="456" y="260"/>
                    </a:cxn>
                    <a:cxn ang="0">
                      <a:pos x="463" y="254"/>
                    </a:cxn>
                    <a:cxn ang="0">
                      <a:pos x="489" y="244"/>
                    </a:cxn>
                    <a:cxn ang="0">
                      <a:pos x="511" y="246"/>
                    </a:cxn>
                    <a:cxn ang="0">
                      <a:pos x="708" y="245"/>
                    </a:cxn>
                  </a:cxnLst>
                  <a:rect l="0" t="0" r="r" b="b"/>
                  <a:pathLst>
                    <a:path w="708" h="477">
                      <a:moveTo>
                        <a:pt x="0" y="245"/>
                      </a:moveTo>
                      <a:cubicBezTo>
                        <a:pt x="40" y="245"/>
                        <a:pt x="81" y="245"/>
                        <a:pt x="121" y="245"/>
                      </a:cubicBezTo>
                      <a:cubicBezTo>
                        <a:pt x="140" y="245"/>
                        <a:pt x="159" y="245"/>
                        <a:pt x="178" y="245"/>
                      </a:cubicBezTo>
                      <a:cubicBezTo>
                        <a:pt x="183" y="245"/>
                        <a:pt x="189" y="246"/>
                        <a:pt x="195" y="246"/>
                      </a:cubicBezTo>
                      <a:cubicBezTo>
                        <a:pt x="199" y="246"/>
                        <a:pt x="203" y="246"/>
                        <a:pt x="207" y="245"/>
                      </a:cubicBezTo>
                      <a:cubicBezTo>
                        <a:pt x="210" y="245"/>
                        <a:pt x="214" y="244"/>
                        <a:pt x="218" y="244"/>
                      </a:cubicBezTo>
                      <a:cubicBezTo>
                        <a:pt x="223" y="244"/>
                        <a:pt x="226" y="246"/>
                        <a:pt x="230" y="248"/>
                      </a:cubicBezTo>
                      <a:cubicBezTo>
                        <a:pt x="233" y="250"/>
                        <a:pt x="236" y="252"/>
                        <a:pt x="239" y="252"/>
                      </a:cubicBezTo>
                      <a:cubicBezTo>
                        <a:pt x="243" y="252"/>
                        <a:pt x="245" y="250"/>
                        <a:pt x="246" y="247"/>
                      </a:cubicBezTo>
                      <a:cubicBezTo>
                        <a:pt x="250" y="242"/>
                        <a:pt x="252" y="236"/>
                        <a:pt x="255" y="230"/>
                      </a:cubicBezTo>
                      <a:cubicBezTo>
                        <a:pt x="256" y="227"/>
                        <a:pt x="257" y="225"/>
                        <a:pt x="259" y="223"/>
                      </a:cubicBezTo>
                      <a:cubicBezTo>
                        <a:pt x="260" y="222"/>
                        <a:pt x="260" y="221"/>
                        <a:pt x="262" y="222"/>
                      </a:cubicBezTo>
                      <a:cubicBezTo>
                        <a:pt x="263" y="222"/>
                        <a:pt x="264" y="224"/>
                        <a:pt x="265" y="225"/>
                      </a:cubicBezTo>
                      <a:cubicBezTo>
                        <a:pt x="266" y="229"/>
                        <a:pt x="267" y="233"/>
                        <a:pt x="268" y="237"/>
                      </a:cubicBezTo>
                      <a:cubicBezTo>
                        <a:pt x="272" y="254"/>
                        <a:pt x="274" y="272"/>
                        <a:pt x="277" y="289"/>
                      </a:cubicBezTo>
                      <a:cubicBezTo>
                        <a:pt x="278" y="294"/>
                        <a:pt x="279" y="299"/>
                        <a:pt x="280" y="304"/>
                      </a:cubicBezTo>
                      <a:cubicBezTo>
                        <a:pt x="281" y="305"/>
                        <a:pt x="281" y="305"/>
                        <a:pt x="281" y="305"/>
                      </a:cubicBezTo>
                      <a:cubicBezTo>
                        <a:pt x="281" y="305"/>
                        <a:pt x="281" y="306"/>
                        <a:pt x="281" y="306"/>
                      </a:cubicBezTo>
                      <a:cubicBezTo>
                        <a:pt x="281" y="307"/>
                        <a:pt x="282" y="309"/>
                        <a:pt x="283" y="308"/>
                      </a:cubicBezTo>
                      <a:cubicBezTo>
                        <a:pt x="284" y="308"/>
                        <a:pt x="284" y="307"/>
                        <a:pt x="285" y="306"/>
                      </a:cubicBezTo>
                      <a:cubicBezTo>
                        <a:pt x="285" y="304"/>
                        <a:pt x="286" y="302"/>
                        <a:pt x="286" y="300"/>
                      </a:cubicBezTo>
                      <a:cubicBezTo>
                        <a:pt x="288" y="292"/>
                        <a:pt x="289" y="283"/>
                        <a:pt x="290" y="275"/>
                      </a:cubicBezTo>
                      <a:cubicBezTo>
                        <a:pt x="293" y="240"/>
                        <a:pt x="295" y="204"/>
                        <a:pt x="298" y="169"/>
                      </a:cubicBezTo>
                      <a:cubicBezTo>
                        <a:pt x="299" y="156"/>
                        <a:pt x="300" y="142"/>
                        <a:pt x="302" y="129"/>
                      </a:cubicBezTo>
                      <a:cubicBezTo>
                        <a:pt x="302" y="126"/>
                        <a:pt x="302" y="123"/>
                        <a:pt x="303" y="120"/>
                      </a:cubicBezTo>
                      <a:cubicBezTo>
                        <a:pt x="303" y="120"/>
                        <a:pt x="303" y="120"/>
                        <a:pt x="303" y="119"/>
                      </a:cubicBezTo>
                      <a:cubicBezTo>
                        <a:pt x="304" y="119"/>
                        <a:pt x="304" y="117"/>
                        <a:pt x="305" y="118"/>
                      </a:cubicBezTo>
                      <a:cubicBezTo>
                        <a:pt x="306" y="118"/>
                        <a:pt x="306" y="120"/>
                        <a:pt x="306" y="121"/>
                      </a:cubicBezTo>
                      <a:cubicBezTo>
                        <a:pt x="307" y="125"/>
                        <a:pt x="308" y="129"/>
                        <a:pt x="308" y="133"/>
                      </a:cubicBezTo>
                      <a:cubicBezTo>
                        <a:pt x="310" y="148"/>
                        <a:pt x="310" y="164"/>
                        <a:pt x="311" y="180"/>
                      </a:cubicBezTo>
                      <a:cubicBezTo>
                        <a:pt x="315" y="244"/>
                        <a:pt x="317" y="309"/>
                        <a:pt x="320" y="374"/>
                      </a:cubicBezTo>
                      <a:cubicBezTo>
                        <a:pt x="321" y="393"/>
                        <a:pt x="322" y="412"/>
                        <a:pt x="323" y="431"/>
                      </a:cubicBezTo>
                      <a:cubicBezTo>
                        <a:pt x="324" y="435"/>
                        <a:pt x="324" y="439"/>
                        <a:pt x="325" y="443"/>
                      </a:cubicBezTo>
                      <a:cubicBezTo>
                        <a:pt x="325" y="444"/>
                        <a:pt x="325" y="445"/>
                        <a:pt x="326" y="446"/>
                      </a:cubicBezTo>
                      <a:cubicBezTo>
                        <a:pt x="326" y="446"/>
                        <a:pt x="326" y="447"/>
                        <a:pt x="326" y="447"/>
                      </a:cubicBezTo>
                      <a:cubicBezTo>
                        <a:pt x="327" y="447"/>
                        <a:pt x="327" y="446"/>
                        <a:pt x="327" y="446"/>
                      </a:cubicBezTo>
                      <a:cubicBezTo>
                        <a:pt x="327" y="445"/>
                        <a:pt x="328" y="444"/>
                        <a:pt x="328" y="442"/>
                      </a:cubicBezTo>
                      <a:cubicBezTo>
                        <a:pt x="329" y="438"/>
                        <a:pt x="329" y="433"/>
                        <a:pt x="329" y="428"/>
                      </a:cubicBezTo>
                      <a:cubicBezTo>
                        <a:pt x="331" y="407"/>
                        <a:pt x="332" y="386"/>
                        <a:pt x="333" y="365"/>
                      </a:cubicBezTo>
                      <a:cubicBezTo>
                        <a:pt x="336" y="276"/>
                        <a:pt x="338" y="187"/>
                        <a:pt x="341" y="98"/>
                      </a:cubicBezTo>
                      <a:cubicBezTo>
                        <a:pt x="342" y="72"/>
                        <a:pt x="343" y="47"/>
                        <a:pt x="345" y="22"/>
                      </a:cubicBezTo>
                      <a:cubicBezTo>
                        <a:pt x="345" y="16"/>
                        <a:pt x="346" y="10"/>
                        <a:pt x="347" y="5"/>
                      </a:cubicBezTo>
                      <a:cubicBezTo>
                        <a:pt x="347" y="3"/>
                        <a:pt x="347" y="2"/>
                        <a:pt x="347" y="1"/>
                      </a:cubicBezTo>
                      <a:cubicBezTo>
                        <a:pt x="347" y="1"/>
                        <a:pt x="348" y="0"/>
                        <a:pt x="348" y="0"/>
                      </a:cubicBezTo>
                      <a:cubicBezTo>
                        <a:pt x="348" y="0"/>
                        <a:pt x="349" y="1"/>
                        <a:pt x="349" y="1"/>
                      </a:cubicBezTo>
                      <a:cubicBezTo>
                        <a:pt x="349" y="2"/>
                        <a:pt x="349" y="4"/>
                        <a:pt x="349" y="5"/>
                      </a:cubicBezTo>
                      <a:cubicBezTo>
                        <a:pt x="350" y="11"/>
                        <a:pt x="351" y="17"/>
                        <a:pt x="351" y="23"/>
                      </a:cubicBezTo>
                      <a:cubicBezTo>
                        <a:pt x="353" y="49"/>
                        <a:pt x="354" y="75"/>
                        <a:pt x="355" y="102"/>
                      </a:cubicBezTo>
                      <a:cubicBezTo>
                        <a:pt x="358" y="198"/>
                        <a:pt x="360" y="294"/>
                        <a:pt x="364" y="390"/>
                      </a:cubicBezTo>
                      <a:cubicBezTo>
                        <a:pt x="364" y="413"/>
                        <a:pt x="365" y="435"/>
                        <a:pt x="367" y="458"/>
                      </a:cubicBezTo>
                      <a:cubicBezTo>
                        <a:pt x="367" y="463"/>
                        <a:pt x="368" y="468"/>
                        <a:pt x="368" y="473"/>
                      </a:cubicBezTo>
                      <a:cubicBezTo>
                        <a:pt x="369" y="474"/>
                        <a:pt x="369" y="475"/>
                        <a:pt x="369" y="476"/>
                      </a:cubicBezTo>
                      <a:cubicBezTo>
                        <a:pt x="369" y="477"/>
                        <a:pt x="369" y="477"/>
                        <a:pt x="370" y="477"/>
                      </a:cubicBezTo>
                      <a:cubicBezTo>
                        <a:pt x="370" y="477"/>
                        <a:pt x="370" y="477"/>
                        <a:pt x="370" y="476"/>
                      </a:cubicBezTo>
                      <a:cubicBezTo>
                        <a:pt x="371" y="475"/>
                        <a:pt x="371" y="474"/>
                        <a:pt x="371" y="473"/>
                      </a:cubicBezTo>
                      <a:cubicBezTo>
                        <a:pt x="372" y="468"/>
                        <a:pt x="372" y="463"/>
                        <a:pt x="373" y="457"/>
                      </a:cubicBezTo>
                      <a:cubicBezTo>
                        <a:pt x="374" y="434"/>
                        <a:pt x="375" y="411"/>
                        <a:pt x="376" y="388"/>
                      </a:cubicBezTo>
                      <a:cubicBezTo>
                        <a:pt x="379" y="309"/>
                        <a:pt x="381" y="230"/>
                        <a:pt x="385" y="151"/>
                      </a:cubicBezTo>
                      <a:cubicBezTo>
                        <a:pt x="386" y="132"/>
                        <a:pt x="387" y="113"/>
                        <a:pt x="388" y="94"/>
                      </a:cubicBezTo>
                      <a:cubicBezTo>
                        <a:pt x="389" y="89"/>
                        <a:pt x="389" y="85"/>
                        <a:pt x="390" y="80"/>
                      </a:cubicBezTo>
                      <a:cubicBezTo>
                        <a:pt x="390" y="79"/>
                        <a:pt x="390" y="78"/>
                        <a:pt x="391" y="77"/>
                      </a:cubicBezTo>
                      <a:cubicBezTo>
                        <a:pt x="391" y="77"/>
                        <a:pt x="391" y="76"/>
                        <a:pt x="391" y="76"/>
                      </a:cubicBezTo>
                      <a:cubicBezTo>
                        <a:pt x="392" y="76"/>
                        <a:pt x="392" y="77"/>
                        <a:pt x="392" y="77"/>
                      </a:cubicBezTo>
                      <a:cubicBezTo>
                        <a:pt x="393" y="78"/>
                        <a:pt x="393" y="80"/>
                        <a:pt x="393" y="81"/>
                      </a:cubicBezTo>
                      <a:cubicBezTo>
                        <a:pt x="394" y="87"/>
                        <a:pt x="395" y="94"/>
                        <a:pt x="395" y="100"/>
                      </a:cubicBezTo>
                      <a:cubicBezTo>
                        <a:pt x="397" y="116"/>
                        <a:pt x="397" y="132"/>
                        <a:pt x="398" y="148"/>
                      </a:cubicBezTo>
                      <a:cubicBezTo>
                        <a:pt x="401" y="197"/>
                        <a:pt x="403" y="246"/>
                        <a:pt x="407" y="294"/>
                      </a:cubicBezTo>
                      <a:cubicBezTo>
                        <a:pt x="407" y="306"/>
                        <a:pt x="408" y="318"/>
                        <a:pt x="410" y="330"/>
                      </a:cubicBezTo>
                      <a:cubicBezTo>
                        <a:pt x="410" y="333"/>
                        <a:pt x="411" y="336"/>
                        <a:pt x="411" y="338"/>
                      </a:cubicBezTo>
                      <a:cubicBezTo>
                        <a:pt x="412" y="339"/>
                        <a:pt x="412" y="341"/>
                        <a:pt x="413" y="341"/>
                      </a:cubicBezTo>
                      <a:cubicBezTo>
                        <a:pt x="413" y="341"/>
                        <a:pt x="414" y="340"/>
                        <a:pt x="414" y="340"/>
                      </a:cubicBezTo>
                      <a:cubicBezTo>
                        <a:pt x="415" y="338"/>
                        <a:pt x="415" y="336"/>
                        <a:pt x="416" y="335"/>
                      </a:cubicBezTo>
                      <a:cubicBezTo>
                        <a:pt x="417" y="327"/>
                        <a:pt x="418" y="319"/>
                        <a:pt x="419" y="311"/>
                      </a:cubicBezTo>
                      <a:cubicBezTo>
                        <a:pt x="422" y="284"/>
                        <a:pt x="424" y="256"/>
                        <a:pt x="428" y="229"/>
                      </a:cubicBezTo>
                      <a:cubicBezTo>
                        <a:pt x="429" y="223"/>
                        <a:pt x="430" y="216"/>
                        <a:pt x="431" y="210"/>
                      </a:cubicBezTo>
                      <a:cubicBezTo>
                        <a:pt x="432" y="208"/>
                        <a:pt x="432" y="207"/>
                        <a:pt x="433" y="205"/>
                      </a:cubicBezTo>
                      <a:cubicBezTo>
                        <a:pt x="433" y="205"/>
                        <a:pt x="434" y="204"/>
                        <a:pt x="434" y="204"/>
                      </a:cubicBezTo>
                      <a:cubicBezTo>
                        <a:pt x="436" y="203"/>
                        <a:pt x="437" y="205"/>
                        <a:pt x="437" y="206"/>
                      </a:cubicBezTo>
                      <a:cubicBezTo>
                        <a:pt x="439" y="209"/>
                        <a:pt x="440" y="213"/>
                        <a:pt x="441" y="217"/>
                      </a:cubicBezTo>
                      <a:cubicBezTo>
                        <a:pt x="444" y="228"/>
                        <a:pt x="446" y="239"/>
                        <a:pt x="450" y="250"/>
                      </a:cubicBezTo>
                      <a:cubicBezTo>
                        <a:pt x="450" y="253"/>
                        <a:pt x="451" y="255"/>
                        <a:pt x="453" y="258"/>
                      </a:cubicBezTo>
                      <a:cubicBezTo>
                        <a:pt x="454" y="259"/>
                        <a:pt x="455" y="260"/>
                        <a:pt x="456" y="260"/>
                      </a:cubicBezTo>
                      <a:cubicBezTo>
                        <a:pt x="457" y="260"/>
                        <a:pt x="458" y="259"/>
                        <a:pt x="459" y="259"/>
                      </a:cubicBezTo>
                      <a:cubicBezTo>
                        <a:pt x="461" y="257"/>
                        <a:pt x="462" y="256"/>
                        <a:pt x="463" y="254"/>
                      </a:cubicBezTo>
                      <a:cubicBezTo>
                        <a:pt x="467" y="249"/>
                        <a:pt x="471" y="242"/>
                        <a:pt x="478" y="242"/>
                      </a:cubicBezTo>
                      <a:cubicBezTo>
                        <a:pt x="482" y="242"/>
                        <a:pt x="485" y="243"/>
                        <a:pt x="489" y="244"/>
                      </a:cubicBezTo>
                      <a:cubicBezTo>
                        <a:pt x="492" y="246"/>
                        <a:pt x="496" y="246"/>
                        <a:pt x="500" y="246"/>
                      </a:cubicBezTo>
                      <a:cubicBezTo>
                        <a:pt x="504" y="246"/>
                        <a:pt x="507" y="246"/>
                        <a:pt x="511" y="246"/>
                      </a:cubicBezTo>
                      <a:cubicBezTo>
                        <a:pt x="515" y="245"/>
                        <a:pt x="518" y="245"/>
                        <a:pt x="522" y="245"/>
                      </a:cubicBezTo>
                      <a:cubicBezTo>
                        <a:pt x="584" y="245"/>
                        <a:pt x="646" y="245"/>
                        <a:pt x="708" y="245"/>
                      </a:cubicBezTo>
                    </a:path>
                  </a:pathLst>
                </a:custGeom>
                <a:noFill/>
                <a:ln w="381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92" name="Freeform 8"/>
                <p:cNvSpPr>
                  <a:spLocks/>
                </p:cNvSpPr>
                <p:nvPr/>
              </p:nvSpPr>
              <p:spPr bwMode="auto">
                <a:xfrm flipH="1">
                  <a:off x="1405306" y="1408857"/>
                  <a:ext cx="3385037" cy="1544638"/>
                </a:xfrm>
                <a:custGeom>
                  <a:avLst/>
                  <a:gdLst/>
                  <a:ahLst/>
                  <a:cxnLst>
                    <a:cxn ang="0">
                      <a:pos x="0" y="253"/>
                    </a:cxn>
                    <a:cxn ang="0">
                      <a:pos x="177" y="253"/>
                    </a:cxn>
                    <a:cxn ang="0">
                      <a:pos x="210" y="252"/>
                    </a:cxn>
                    <a:cxn ang="0">
                      <a:pos x="242" y="244"/>
                    </a:cxn>
                    <a:cxn ang="0">
                      <a:pos x="257" y="232"/>
                    </a:cxn>
                    <a:cxn ang="0">
                      <a:pos x="274" y="207"/>
                    </a:cxn>
                    <a:cxn ang="0">
                      <a:pos x="289" y="170"/>
                    </a:cxn>
                    <a:cxn ang="0">
                      <a:pos x="323" y="59"/>
                    </a:cxn>
                    <a:cxn ang="0">
                      <a:pos x="332" y="32"/>
                    </a:cxn>
                    <a:cxn ang="0">
                      <a:pos x="340" y="12"/>
                    </a:cxn>
                    <a:cxn ang="0">
                      <a:pos x="342" y="9"/>
                    </a:cxn>
                    <a:cxn ang="0">
                      <a:pos x="354" y="0"/>
                    </a:cxn>
                    <a:cxn ang="0">
                      <a:pos x="366" y="9"/>
                    </a:cxn>
                    <a:cxn ang="0">
                      <a:pos x="368" y="12"/>
                    </a:cxn>
                    <a:cxn ang="0">
                      <a:pos x="377" y="32"/>
                    </a:cxn>
                    <a:cxn ang="0">
                      <a:pos x="386" y="59"/>
                    </a:cxn>
                    <a:cxn ang="0">
                      <a:pos x="419" y="170"/>
                    </a:cxn>
                    <a:cxn ang="0">
                      <a:pos x="434" y="207"/>
                    </a:cxn>
                    <a:cxn ang="0">
                      <a:pos x="451" y="232"/>
                    </a:cxn>
                    <a:cxn ang="0">
                      <a:pos x="466" y="244"/>
                    </a:cxn>
                    <a:cxn ang="0">
                      <a:pos x="498" y="252"/>
                    </a:cxn>
                    <a:cxn ang="0">
                      <a:pos x="531" y="253"/>
                    </a:cxn>
                    <a:cxn ang="0">
                      <a:pos x="708" y="253"/>
                    </a:cxn>
                  </a:cxnLst>
                  <a:rect l="0" t="0" r="r" b="b"/>
                  <a:pathLst>
                    <a:path w="708" h="253">
                      <a:moveTo>
                        <a:pt x="0" y="253"/>
                      </a:moveTo>
                      <a:cubicBezTo>
                        <a:pt x="59" y="253"/>
                        <a:pt x="118" y="253"/>
                        <a:pt x="177" y="253"/>
                      </a:cubicBezTo>
                      <a:cubicBezTo>
                        <a:pt x="188" y="253"/>
                        <a:pt x="199" y="253"/>
                        <a:pt x="210" y="252"/>
                      </a:cubicBezTo>
                      <a:cubicBezTo>
                        <a:pt x="221" y="251"/>
                        <a:pt x="232" y="249"/>
                        <a:pt x="242" y="244"/>
                      </a:cubicBezTo>
                      <a:cubicBezTo>
                        <a:pt x="247" y="241"/>
                        <a:pt x="252" y="237"/>
                        <a:pt x="257" y="232"/>
                      </a:cubicBezTo>
                      <a:cubicBezTo>
                        <a:pt x="264" y="225"/>
                        <a:pt x="269" y="216"/>
                        <a:pt x="274" y="207"/>
                      </a:cubicBezTo>
                      <a:cubicBezTo>
                        <a:pt x="280" y="195"/>
                        <a:pt x="285" y="183"/>
                        <a:pt x="289" y="170"/>
                      </a:cubicBezTo>
                      <a:cubicBezTo>
                        <a:pt x="302" y="134"/>
                        <a:pt x="311" y="96"/>
                        <a:pt x="323" y="59"/>
                      </a:cubicBezTo>
                      <a:cubicBezTo>
                        <a:pt x="325" y="50"/>
                        <a:pt x="328" y="41"/>
                        <a:pt x="332" y="32"/>
                      </a:cubicBezTo>
                      <a:cubicBezTo>
                        <a:pt x="334" y="25"/>
                        <a:pt x="337" y="19"/>
                        <a:pt x="340" y="12"/>
                      </a:cubicBezTo>
                      <a:cubicBezTo>
                        <a:pt x="341" y="11"/>
                        <a:pt x="342" y="10"/>
                        <a:pt x="342" y="9"/>
                      </a:cubicBezTo>
                      <a:cubicBezTo>
                        <a:pt x="345" y="5"/>
                        <a:pt x="349" y="0"/>
                        <a:pt x="354" y="0"/>
                      </a:cubicBezTo>
                      <a:cubicBezTo>
                        <a:pt x="359" y="0"/>
                        <a:pt x="363" y="5"/>
                        <a:pt x="366" y="9"/>
                      </a:cubicBezTo>
                      <a:cubicBezTo>
                        <a:pt x="367" y="10"/>
                        <a:pt x="367" y="11"/>
                        <a:pt x="368" y="12"/>
                      </a:cubicBezTo>
                      <a:cubicBezTo>
                        <a:pt x="371" y="19"/>
                        <a:pt x="374" y="25"/>
                        <a:pt x="377" y="32"/>
                      </a:cubicBezTo>
                      <a:cubicBezTo>
                        <a:pt x="380" y="41"/>
                        <a:pt x="383" y="50"/>
                        <a:pt x="386" y="59"/>
                      </a:cubicBezTo>
                      <a:cubicBezTo>
                        <a:pt x="397" y="96"/>
                        <a:pt x="406" y="134"/>
                        <a:pt x="419" y="170"/>
                      </a:cubicBezTo>
                      <a:cubicBezTo>
                        <a:pt x="423" y="183"/>
                        <a:pt x="428" y="195"/>
                        <a:pt x="434" y="207"/>
                      </a:cubicBezTo>
                      <a:cubicBezTo>
                        <a:pt x="439" y="216"/>
                        <a:pt x="444" y="225"/>
                        <a:pt x="451" y="232"/>
                      </a:cubicBezTo>
                      <a:cubicBezTo>
                        <a:pt x="456" y="237"/>
                        <a:pt x="461" y="241"/>
                        <a:pt x="466" y="244"/>
                      </a:cubicBezTo>
                      <a:cubicBezTo>
                        <a:pt x="476" y="249"/>
                        <a:pt x="487" y="251"/>
                        <a:pt x="498" y="252"/>
                      </a:cubicBezTo>
                      <a:cubicBezTo>
                        <a:pt x="509" y="253"/>
                        <a:pt x="520" y="253"/>
                        <a:pt x="531" y="253"/>
                      </a:cubicBezTo>
                      <a:cubicBezTo>
                        <a:pt x="590" y="253"/>
                        <a:pt x="649" y="253"/>
                        <a:pt x="708" y="253"/>
                      </a:cubicBezTo>
                    </a:path>
                  </a:pathLst>
                </a:custGeom>
                <a:noFill/>
                <a:ln w="381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93" name="Freeform 10"/>
                <p:cNvSpPr>
                  <a:spLocks/>
                </p:cNvSpPr>
                <p:nvPr/>
              </p:nvSpPr>
              <p:spPr bwMode="auto">
                <a:xfrm flipH="1">
                  <a:off x="1405770" y="2953495"/>
                  <a:ext cx="3389435" cy="15446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7" y="1"/>
                    </a:cxn>
                    <a:cxn ang="0">
                      <a:pos x="211" y="1"/>
                    </a:cxn>
                    <a:cxn ang="0">
                      <a:pos x="242" y="9"/>
                    </a:cxn>
                    <a:cxn ang="0">
                      <a:pos x="257" y="21"/>
                    </a:cxn>
                    <a:cxn ang="0">
                      <a:pos x="274" y="46"/>
                    </a:cxn>
                    <a:cxn ang="0">
                      <a:pos x="289" y="83"/>
                    </a:cxn>
                    <a:cxn ang="0">
                      <a:pos x="323" y="195"/>
                    </a:cxn>
                    <a:cxn ang="0">
                      <a:pos x="332" y="221"/>
                    </a:cxn>
                    <a:cxn ang="0">
                      <a:pos x="341" y="241"/>
                    </a:cxn>
                    <a:cxn ang="0">
                      <a:pos x="343" y="244"/>
                    </a:cxn>
                    <a:cxn ang="0">
                      <a:pos x="354" y="253"/>
                    </a:cxn>
                    <a:cxn ang="0">
                      <a:pos x="366" y="244"/>
                    </a:cxn>
                    <a:cxn ang="0">
                      <a:pos x="368" y="241"/>
                    </a:cxn>
                    <a:cxn ang="0">
                      <a:pos x="377" y="221"/>
                    </a:cxn>
                    <a:cxn ang="0">
                      <a:pos x="386" y="195"/>
                    </a:cxn>
                    <a:cxn ang="0">
                      <a:pos x="419" y="83"/>
                    </a:cxn>
                    <a:cxn ang="0">
                      <a:pos x="435" y="46"/>
                    </a:cxn>
                    <a:cxn ang="0">
                      <a:pos x="452" y="21"/>
                    </a:cxn>
                    <a:cxn ang="0">
                      <a:pos x="467" y="9"/>
                    </a:cxn>
                    <a:cxn ang="0">
                      <a:pos x="498" y="1"/>
                    </a:cxn>
                    <a:cxn ang="0">
                      <a:pos x="532" y="1"/>
                    </a:cxn>
                    <a:cxn ang="0">
                      <a:pos x="709" y="0"/>
                    </a:cxn>
                  </a:cxnLst>
                  <a:rect l="0" t="0" r="r" b="b"/>
                  <a:pathLst>
                    <a:path w="709" h="253">
                      <a:moveTo>
                        <a:pt x="0" y="0"/>
                      </a:moveTo>
                      <a:cubicBezTo>
                        <a:pt x="59" y="0"/>
                        <a:pt x="118" y="0"/>
                        <a:pt x="177" y="1"/>
                      </a:cubicBezTo>
                      <a:cubicBezTo>
                        <a:pt x="188" y="1"/>
                        <a:pt x="200" y="1"/>
                        <a:pt x="211" y="1"/>
                      </a:cubicBezTo>
                      <a:cubicBezTo>
                        <a:pt x="222" y="2"/>
                        <a:pt x="233" y="4"/>
                        <a:pt x="242" y="9"/>
                      </a:cubicBezTo>
                      <a:cubicBezTo>
                        <a:pt x="248" y="12"/>
                        <a:pt x="253" y="16"/>
                        <a:pt x="257" y="21"/>
                      </a:cubicBezTo>
                      <a:cubicBezTo>
                        <a:pt x="264" y="28"/>
                        <a:pt x="270" y="37"/>
                        <a:pt x="274" y="46"/>
                      </a:cubicBezTo>
                      <a:cubicBezTo>
                        <a:pt x="280" y="58"/>
                        <a:pt x="285" y="70"/>
                        <a:pt x="289" y="83"/>
                      </a:cubicBezTo>
                      <a:cubicBezTo>
                        <a:pt x="302" y="119"/>
                        <a:pt x="312" y="157"/>
                        <a:pt x="323" y="195"/>
                      </a:cubicBezTo>
                      <a:cubicBezTo>
                        <a:pt x="326" y="203"/>
                        <a:pt x="329" y="212"/>
                        <a:pt x="332" y="221"/>
                      </a:cubicBezTo>
                      <a:cubicBezTo>
                        <a:pt x="335" y="228"/>
                        <a:pt x="337" y="235"/>
                        <a:pt x="341" y="241"/>
                      </a:cubicBezTo>
                      <a:cubicBezTo>
                        <a:pt x="341" y="242"/>
                        <a:pt x="342" y="243"/>
                        <a:pt x="343" y="244"/>
                      </a:cubicBezTo>
                      <a:cubicBezTo>
                        <a:pt x="345" y="248"/>
                        <a:pt x="349" y="253"/>
                        <a:pt x="354" y="253"/>
                      </a:cubicBezTo>
                      <a:cubicBezTo>
                        <a:pt x="360" y="253"/>
                        <a:pt x="364" y="248"/>
                        <a:pt x="366" y="244"/>
                      </a:cubicBezTo>
                      <a:cubicBezTo>
                        <a:pt x="367" y="243"/>
                        <a:pt x="368" y="242"/>
                        <a:pt x="368" y="241"/>
                      </a:cubicBezTo>
                      <a:cubicBezTo>
                        <a:pt x="372" y="235"/>
                        <a:pt x="374" y="228"/>
                        <a:pt x="377" y="221"/>
                      </a:cubicBezTo>
                      <a:cubicBezTo>
                        <a:pt x="380" y="212"/>
                        <a:pt x="383" y="203"/>
                        <a:pt x="386" y="195"/>
                      </a:cubicBezTo>
                      <a:cubicBezTo>
                        <a:pt x="397" y="157"/>
                        <a:pt x="407" y="119"/>
                        <a:pt x="419" y="83"/>
                      </a:cubicBezTo>
                      <a:cubicBezTo>
                        <a:pt x="424" y="70"/>
                        <a:pt x="429" y="58"/>
                        <a:pt x="435" y="46"/>
                      </a:cubicBezTo>
                      <a:cubicBezTo>
                        <a:pt x="439" y="37"/>
                        <a:pt x="445" y="28"/>
                        <a:pt x="452" y="21"/>
                      </a:cubicBezTo>
                      <a:cubicBezTo>
                        <a:pt x="456" y="16"/>
                        <a:pt x="461" y="12"/>
                        <a:pt x="467" y="9"/>
                      </a:cubicBezTo>
                      <a:cubicBezTo>
                        <a:pt x="476" y="4"/>
                        <a:pt x="487" y="2"/>
                        <a:pt x="498" y="1"/>
                      </a:cubicBezTo>
                      <a:cubicBezTo>
                        <a:pt x="509" y="1"/>
                        <a:pt x="521" y="1"/>
                        <a:pt x="532" y="1"/>
                      </a:cubicBezTo>
                      <a:cubicBezTo>
                        <a:pt x="591" y="0"/>
                        <a:pt x="650" y="0"/>
                        <a:pt x="709" y="0"/>
                      </a:cubicBezTo>
                    </a:path>
                  </a:pathLst>
                </a:custGeom>
                <a:noFill/>
                <a:ln w="381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cxnSp>
            <p:nvCxnSpPr>
              <p:cNvPr id="295" name="直線コネクタ 294"/>
              <p:cNvCxnSpPr/>
              <p:nvPr/>
            </p:nvCxnSpPr>
            <p:spPr bwMode="auto">
              <a:xfrm flipH="1">
                <a:off x="4280147" y="2392955"/>
                <a:ext cx="288032" cy="576064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6" name="直線コネクタ 295"/>
              <p:cNvCxnSpPr/>
              <p:nvPr/>
            </p:nvCxnSpPr>
            <p:spPr bwMode="auto">
              <a:xfrm flipH="1">
                <a:off x="4428349" y="2420888"/>
                <a:ext cx="288032" cy="576064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14" name="Freeform 11"/>
            <p:cNvSpPr>
              <a:spLocks/>
            </p:cNvSpPr>
            <p:nvPr/>
          </p:nvSpPr>
          <p:spPr bwMode="auto">
            <a:xfrm>
              <a:off x="5369366" y="1284581"/>
              <a:ext cx="2255774" cy="2190095"/>
            </a:xfrm>
            <a:custGeom>
              <a:avLst/>
              <a:gdLst/>
              <a:ahLst/>
              <a:cxnLst>
                <a:cxn ang="0">
                  <a:pos x="121" y="245"/>
                </a:cxn>
                <a:cxn ang="0">
                  <a:pos x="195" y="246"/>
                </a:cxn>
                <a:cxn ang="0">
                  <a:pos x="218" y="244"/>
                </a:cxn>
                <a:cxn ang="0">
                  <a:pos x="239" y="252"/>
                </a:cxn>
                <a:cxn ang="0">
                  <a:pos x="255" y="230"/>
                </a:cxn>
                <a:cxn ang="0">
                  <a:pos x="262" y="222"/>
                </a:cxn>
                <a:cxn ang="0">
                  <a:pos x="268" y="237"/>
                </a:cxn>
                <a:cxn ang="0">
                  <a:pos x="280" y="304"/>
                </a:cxn>
                <a:cxn ang="0">
                  <a:pos x="281" y="306"/>
                </a:cxn>
                <a:cxn ang="0">
                  <a:pos x="285" y="306"/>
                </a:cxn>
                <a:cxn ang="0">
                  <a:pos x="290" y="275"/>
                </a:cxn>
                <a:cxn ang="0">
                  <a:pos x="302" y="129"/>
                </a:cxn>
                <a:cxn ang="0">
                  <a:pos x="303" y="119"/>
                </a:cxn>
                <a:cxn ang="0">
                  <a:pos x="306" y="121"/>
                </a:cxn>
                <a:cxn ang="0">
                  <a:pos x="311" y="180"/>
                </a:cxn>
                <a:cxn ang="0">
                  <a:pos x="323" y="431"/>
                </a:cxn>
                <a:cxn ang="0">
                  <a:pos x="326" y="446"/>
                </a:cxn>
                <a:cxn ang="0">
                  <a:pos x="327" y="446"/>
                </a:cxn>
                <a:cxn ang="0">
                  <a:pos x="329" y="428"/>
                </a:cxn>
                <a:cxn ang="0">
                  <a:pos x="341" y="98"/>
                </a:cxn>
                <a:cxn ang="0">
                  <a:pos x="347" y="5"/>
                </a:cxn>
                <a:cxn ang="0">
                  <a:pos x="348" y="0"/>
                </a:cxn>
                <a:cxn ang="0">
                  <a:pos x="349" y="5"/>
                </a:cxn>
                <a:cxn ang="0">
                  <a:pos x="355" y="102"/>
                </a:cxn>
                <a:cxn ang="0">
                  <a:pos x="367" y="458"/>
                </a:cxn>
                <a:cxn ang="0">
                  <a:pos x="369" y="476"/>
                </a:cxn>
                <a:cxn ang="0">
                  <a:pos x="370" y="476"/>
                </a:cxn>
                <a:cxn ang="0">
                  <a:pos x="373" y="457"/>
                </a:cxn>
                <a:cxn ang="0">
                  <a:pos x="385" y="151"/>
                </a:cxn>
                <a:cxn ang="0">
                  <a:pos x="390" y="80"/>
                </a:cxn>
                <a:cxn ang="0">
                  <a:pos x="391" y="76"/>
                </a:cxn>
                <a:cxn ang="0">
                  <a:pos x="393" y="81"/>
                </a:cxn>
                <a:cxn ang="0">
                  <a:pos x="398" y="148"/>
                </a:cxn>
                <a:cxn ang="0">
                  <a:pos x="410" y="330"/>
                </a:cxn>
                <a:cxn ang="0">
                  <a:pos x="413" y="341"/>
                </a:cxn>
                <a:cxn ang="0">
                  <a:pos x="416" y="335"/>
                </a:cxn>
                <a:cxn ang="0">
                  <a:pos x="428" y="229"/>
                </a:cxn>
                <a:cxn ang="0">
                  <a:pos x="433" y="205"/>
                </a:cxn>
                <a:cxn ang="0">
                  <a:pos x="437" y="206"/>
                </a:cxn>
                <a:cxn ang="0">
                  <a:pos x="450" y="250"/>
                </a:cxn>
                <a:cxn ang="0">
                  <a:pos x="456" y="260"/>
                </a:cxn>
                <a:cxn ang="0">
                  <a:pos x="463" y="254"/>
                </a:cxn>
                <a:cxn ang="0">
                  <a:pos x="489" y="244"/>
                </a:cxn>
                <a:cxn ang="0">
                  <a:pos x="511" y="246"/>
                </a:cxn>
                <a:cxn ang="0">
                  <a:pos x="708" y="245"/>
                </a:cxn>
              </a:cxnLst>
              <a:rect l="0" t="0" r="r" b="b"/>
              <a:pathLst>
                <a:path w="708" h="477">
                  <a:moveTo>
                    <a:pt x="0" y="245"/>
                  </a:moveTo>
                  <a:cubicBezTo>
                    <a:pt x="40" y="245"/>
                    <a:pt x="81" y="245"/>
                    <a:pt x="121" y="245"/>
                  </a:cubicBezTo>
                  <a:cubicBezTo>
                    <a:pt x="140" y="245"/>
                    <a:pt x="159" y="245"/>
                    <a:pt x="178" y="245"/>
                  </a:cubicBezTo>
                  <a:cubicBezTo>
                    <a:pt x="183" y="245"/>
                    <a:pt x="189" y="246"/>
                    <a:pt x="195" y="246"/>
                  </a:cubicBezTo>
                  <a:cubicBezTo>
                    <a:pt x="199" y="246"/>
                    <a:pt x="203" y="246"/>
                    <a:pt x="207" y="245"/>
                  </a:cubicBezTo>
                  <a:cubicBezTo>
                    <a:pt x="210" y="245"/>
                    <a:pt x="214" y="244"/>
                    <a:pt x="218" y="244"/>
                  </a:cubicBezTo>
                  <a:cubicBezTo>
                    <a:pt x="223" y="244"/>
                    <a:pt x="226" y="246"/>
                    <a:pt x="230" y="248"/>
                  </a:cubicBezTo>
                  <a:cubicBezTo>
                    <a:pt x="233" y="250"/>
                    <a:pt x="236" y="252"/>
                    <a:pt x="239" y="252"/>
                  </a:cubicBezTo>
                  <a:cubicBezTo>
                    <a:pt x="243" y="252"/>
                    <a:pt x="245" y="250"/>
                    <a:pt x="246" y="247"/>
                  </a:cubicBezTo>
                  <a:cubicBezTo>
                    <a:pt x="250" y="242"/>
                    <a:pt x="252" y="236"/>
                    <a:pt x="255" y="230"/>
                  </a:cubicBezTo>
                  <a:cubicBezTo>
                    <a:pt x="256" y="227"/>
                    <a:pt x="257" y="225"/>
                    <a:pt x="259" y="223"/>
                  </a:cubicBezTo>
                  <a:cubicBezTo>
                    <a:pt x="260" y="222"/>
                    <a:pt x="260" y="221"/>
                    <a:pt x="262" y="222"/>
                  </a:cubicBezTo>
                  <a:cubicBezTo>
                    <a:pt x="263" y="222"/>
                    <a:pt x="264" y="224"/>
                    <a:pt x="265" y="225"/>
                  </a:cubicBezTo>
                  <a:cubicBezTo>
                    <a:pt x="266" y="229"/>
                    <a:pt x="267" y="233"/>
                    <a:pt x="268" y="237"/>
                  </a:cubicBezTo>
                  <a:cubicBezTo>
                    <a:pt x="272" y="254"/>
                    <a:pt x="274" y="272"/>
                    <a:pt x="277" y="289"/>
                  </a:cubicBezTo>
                  <a:cubicBezTo>
                    <a:pt x="278" y="294"/>
                    <a:pt x="279" y="299"/>
                    <a:pt x="280" y="304"/>
                  </a:cubicBezTo>
                  <a:cubicBezTo>
                    <a:pt x="281" y="305"/>
                    <a:pt x="281" y="305"/>
                    <a:pt x="281" y="305"/>
                  </a:cubicBezTo>
                  <a:cubicBezTo>
                    <a:pt x="281" y="305"/>
                    <a:pt x="281" y="306"/>
                    <a:pt x="281" y="306"/>
                  </a:cubicBezTo>
                  <a:cubicBezTo>
                    <a:pt x="281" y="307"/>
                    <a:pt x="282" y="309"/>
                    <a:pt x="283" y="308"/>
                  </a:cubicBezTo>
                  <a:cubicBezTo>
                    <a:pt x="284" y="308"/>
                    <a:pt x="284" y="307"/>
                    <a:pt x="285" y="306"/>
                  </a:cubicBezTo>
                  <a:cubicBezTo>
                    <a:pt x="285" y="304"/>
                    <a:pt x="286" y="302"/>
                    <a:pt x="286" y="300"/>
                  </a:cubicBezTo>
                  <a:cubicBezTo>
                    <a:pt x="288" y="292"/>
                    <a:pt x="289" y="283"/>
                    <a:pt x="290" y="275"/>
                  </a:cubicBezTo>
                  <a:cubicBezTo>
                    <a:pt x="293" y="240"/>
                    <a:pt x="295" y="204"/>
                    <a:pt x="298" y="169"/>
                  </a:cubicBezTo>
                  <a:cubicBezTo>
                    <a:pt x="299" y="156"/>
                    <a:pt x="300" y="142"/>
                    <a:pt x="302" y="129"/>
                  </a:cubicBezTo>
                  <a:cubicBezTo>
                    <a:pt x="302" y="126"/>
                    <a:pt x="302" y="123"/>
                    <a:pt x="303" y="120"/>
                  </a:cubicBezTo>
                  <a:cubicBezTo>
                    <a:pt x="303" y="120"/>
                    <a:pt x="303" y="120"/>
                    <a:pt x="303" y="119"/>
                  </a:cubicBezTo>
                  <a:cubicBezTo>
                    <a:pt x="304" y="119"/>
                    <a:pt x="304" y="117"/>
                    <a:pt x="305" y="118"/>
                  </a:cubicBezTo>
                  <a:cubicBezTo>
                    <a:pt x="306" y="118"/>
                    <a:pt x="306" y="120"/>
                    <a:pt x="306" y="121"/>
                  </a:cubicBezTo>
                  <a:cubicBezTo>
                    <a:pt x="307" y="125"/>
                    <a:pt x="308" y="129"/>
                    <a:pt x="308" y="133"/>
                  </a:cubicBezTo>
                  <a:cubicBezTo>
                    <a:pt x="310" y="148"/>
                    <a:pt x="310" y="164"/>
                    <a:pt x="311" y="180"/>
                  </a:cubicBezTo>
                  <a:cubicBezTo>
                    <a:pt x="315" y="244"/>
                    <a:pt x="317" y="309"/>
                    <a:pt x="320" y="374"/>
                  </a:cubicBezTo>
                  <a:cubicBezTo>
                    <a:pt x="321" y="393"/>
                    <a:pt x="322" y="412"/>
                    <a:pt x="323" y="431"/>
                  </a:cubicBezTo>
                  <a:cubicBezTo>
                    <a:pt x="324" y="435"/>
                    <a:pt x="324" y="439"/>
                    <a:pt x="325" y="443"/>
                  </a:cubicBezTo>
                  <a:cubicBezTo>
                    <a:pt x="325" y="444"/>
                    <a:pt x="325" y="445"/>
                    <a:pt x="326" y="446"/>
                  </a:cubicBezTo>
                  <a:cubicBezTo>
                    <a:pt x="326" y="446"/>
                    <a:pt x="326" y="447"/>
                    <a:pt x="326" y="447"/>
                  </a:cubicBezTo>
                  <a:cubicBezTo>
                    <a:pt x="327" y="447"/>
                    <a:pt x="327" y="446"/>
                    <a:pt x="327" y="446"/>
                  </a:cubicBezTo>
                  <a:cubicBezTo>
                    <a:pt x="327" y="445"/>
                    <a:pt x="328" y="444"/>
                    <a:pt x="328" y="442"/>
                  </a:cubicBezTo>
                  <a:cubicBezTo>
                    <a:pt x="329" y="438"/>
                    <a:pt x="329" y="433"/>
                    <a:pt x="329" y="428"/>
                  </a:cubicBezTo>
                  <a:cubicBezTo>
                    <a:pt x="331" y="407"/>
                    <a:pt x="332" y="386"/>
                    <a:pt x="333" y="365"/>
                  </a:cubicBezTo>
                  <a:cubicBezTo>
                    <a:pt x="336" y="276"/>
                    <a:pt x="338" y="187"/>
                    <a:pt x="341" y="98"/>
                  </a:cubicBezTo>
                  <a:cubicBezTo>
                    <a:pt x="342" y="72"/>
                    <a:pt x="343" y="47"/>
                    <a:pt x="345" y="22"/>
                  </a:cubicBezTo>
                  <a:cubicBezTo>
                    <a:pt x="345" y="16"/>
                    <a:pt x="346" y="10"/>
                    <a:pt x="347" y="5"/>
                  </a:cubicBezTo>
                  <a:cubicBezTo>
                    <a:pt x="347" y="3"/>
                    <a:pt x="347" y="2"/>
                    <a:pt x="347" y="1"/>
                  </a:cubicBezTo>
                  <a:cubicBezTo>
                    <a:pt x="347" y="1"/>
                    <a:pt x="348" y="0"/>
                    <a:pt x="348" y="0"/>
                  </a:cubicBezTo>
                  <a:cubicBezTo>
                    <a:pt x="348" y="0"/>
                    <a:pt x="349" y="1"/>
                    <a:pt x="349" y="1"/>
                  </a:cubicBezTo>
                  <a:cubicBezTo>
                    <a:pt x="349" y="2"/>
                    <a:pt x="349" y="4"/>
                    <a:pt x="349" y="5"/>
                  </a:cubicBezTo>
                  <a:cubicBezTo>
                    <a:pt x="350" y="11"/>
                    <a:pt x="351" y="17"/>
                    <a:pt x="351" y="23"/>
                  </a:cubicBezTo>
                  <a:cubicBezTo>
                    <a:pt x="353" y="49"/>
                    <a:pt x="354" y="75"/>
                    <a:pt x="355" y="102"/>
                  </a:cubicBezTo>
                  <a:cubicBezTo>
                    <a:pt x="358" y="198"/>
                    <a:pt x="360" y="294"/>
                    <a:pt x="364" y="390"/>
                  </a:cubicBezTo>
                  <a:cubicBezTo>
                    <a:pt x="364" y="413"/>
                    <a:pt x="365" y="435"/>
                    <a:pt x="367" y="458"/>
                  </a:cubicBezTo>
                  <a:cubicBezTo>
                    <a:pt x="367" y="463"/>
                    <a:pt x="368" y="468"/>
                    <a:pt x="368" y="473"/>
                  </a:cubicBezTo>
                  <a:cubicBezTo>
                    <a:pt x="369" y="474"/>
                    <a:pt x="369" y="475"/>
                    <a:pt x="369" y="476"/>
                  </a:cubicBezTo>
                  <a:cubicBezTo>
                    <a:pt x="369" y="477"/>
                    <a:pt x="369" y="477"/>
                    <a:pt x="370" y="477"/>
                  </a:cubicBezTo>
                  <a:cubicBezTo>
                    <a:pt x="370" y="477"/>
                    <a:pt x="370" y="477"/>
                    <a:pt x="370" y="476"/>
                  </a:cubicBezTo>
                  <a:cubicBezTo>
                    <a:pt x="371" y="475"/>
                    <a:pt x="371" y="474"/>
                    <a:pt x="371" y="473"/>
                  </a:cubicBezTo>
                  <a:cubicBezTo>
                    <a:pt x="372" y="468"/>
                    <a:pt x="372" y="463"/>
                    <a:pt x="373" y="457"/>
                  </a:cubicBezTo>
                  <a:cubicBezTo>
                    <a:pt x="374" y="434"/>
                    <a:pt x="375" y="411"/>
                    <a:pt x="376" y="388"/>
                  </a:cubicBezTo>
                  <a:cubicBezTo>
                    <a:pt x="379" y="309"/>
                    <a:pt x="381" y="230"/>
                    <a:pt x="385" y="151"/>
                  </a:cubicBezTo>
                  <a:cubicBezTo>
                    <a:pt x="386" y="132"/>
                    <a:pt x="387" y="113"/>
                    <a:pt x="388" y="94"/>
                  </a:cubicBezTo>
                  <a:cubicBezTo>
                    <a:pt x="389" y="89"/>
                    <a:pt x="389" y="85"/>
                    <a:pt x="390" y="80"/>
                  </a:cubicBezTo>
                  <a:cubicBezTo>
                    <a:pt x="390" y="79"/>
                    <a:pt x="390" y="78"/>
                    <a:pt x="391" y="77"/>
                  </a:cubicBezTo>
                  <a:cubicBezTo>
                    <a:pt x="391" y="77"/>
                    <a:pt x="391" y="76"/>
                    <a:pt x="391" y="76"/>
                  </a:cubicBezTo>
                  <a:cubicBezTo>
                    <a:pt x="392" y="76"/>
                    <a:pt x="392" y="77"/>
                    <a:pt x="392" y="77"/>
                  </a:cubicBezTo>
                  <a:cubicBezTo>
                    <a:pt x="393" y="78"/>
                    <a:pt x="393" y="80"/>
                    <a:pt x="393" y="81"/>
                  </a:cubicBezTo>
                  <a:cubicBezTo>
                    <a:pt x="394" y="87"/>
                    <a:pt x="395" y="94"/>
                    <a:pt x="395" y="100"/>
                  </a:cubicBezTo>
                  <a:cubicBezTo>
                    <a:pt x="397" y="116"/>
                    <a:pt x="397" y="132"/>
                    <a:pt x="398" y="148"/>
                  </a:cubicBezTo>
                  <a:cubicBezTo>
                    <a:pt x="401" y="197"/>
                    <a:pt x="403" y="246"/>
                    <a:pt x="407" y="294"/>
                  </a:cubicBezTo>
                  <a:cubicBezTo>
                    <a:pt x="407" y="306"/>
                    <a:pt x="408" y="318"/>
                    <a:pt x="410" y="330"/>
                  </a:cubicBezTo>
                  <a:cubicBezTo>
                    <a:pt x="410" y="333"/>
                    <a:pt x="411" y="336"/>
                    <a:pt x="411" y="338"/>
                  </a:cubicBezTo>
                  <a:cubicBezTo>
                    <a:pt x="412" y="339"/>
                    <a:pt x="412" y="341"/>
                    <a:pt x="413" y="341"/>
                  </a:cubicBezTo>
                  <a:cubicBezTo>
                    <a:pt x="413" y="341"/>
                    <a:pt x="414" y="340"/>
                    <a:pt x="414" y="340"/>
                  </a:cubicBezTo>
                  <a:cubicBezTo>
                    <a:pt x="415" y="338"/>
                    <a:pt x="415" y="336"/>
                    <a:pt x="416" y="335"/>
                  </a:cubicBezTo>
                  <a:cubicBezTo>
                    <a:pt x="417" y="327"/>
                    <a:pt x="418" y="319"/>
                    <a:pt x="419" y="311"/>
                  </a:cubicBezTo>
                  <a:cubicBezTo>
                    <a:pt x="422" y="284"/>
                    <a:pt x="424" y="256"/>
                    <a:pt x="428" y="229"/>
                  </a:cubicBezTo>
                  <a:cubicBezTo>
                    <a:pt x="429" y="223"/>
                    <a:pt x="430" y="216"/>
                    <a:pt x="431" y="210"/>
                  </a:cubicBezTo>
                  <a:cubicBezTo>
                    <a:pt x="432" y="208"/>
                    <a:pt x="432" y="207"/>
                    <a:pt x="433" y="205"/>
                  </a:cubicBezTo>
                  <a:cubicBezTo>
                    <a:pt x="433" y="205"/>
                    <a:pt x="434" y="204"/>
                    <a:pt x="434" y="204"/>
                  </a:cubicBezTo>
                  <a:cubicBezTo>
                    <a:pt x="436" y="203"/>
                    <a:pt x="437" y="205"/>
                    <a:pt x="437" y="206"/>
                  </a:cubicBezTo>
                  <a:cubicBezTo>
                    <a:pt x="439" y="209"/>
                    <a:pt x="440" y="213"/>
                    <a:pt x="441" y="217"/>
                  </a:cubicBezTo>
                  <a:cubicBezTo>
                    <a:pt x="444" y="228"/>
                    <a:pt x="446" y="239"/>
                    <a:pt x="450" y="250"/>
                  </a:cubicBezTo>
                  <a:cubicBezTo>
                    <a:pt x="450" y="253"/>
                    <a:pt x="451" y="255"/>
                    <a:pt x="453" y="258"/>
                  </a:cubicBezTo>
                  <a:cubicBezTo>
                    <a:pt x="454" y="259"/>
                    <a:pt x="455" y="260"/>
                    <a:pt x="456" y="260"/>
                  </a:cubicBezTo>
                  <a:cubicBezTo>
                    <a:pt x="457" y="260"/>
                    <a:pt x="458" y="259"/>
                    <a:pt x="459" y="259"/>
                  </a:cubicBezTo>
                  <a:cubicBezTo>
                    <a:pt x="461" y="257"/>
                    <a:pt x="462" y="256"/>
                    <a:pt x="463" y="254"/>
                  </a:cubicBezTo>
                  <a:cubicBezTo>
                    <a:pt x="467" y="249"/>
                    <a:pt x="471" y="242"/>
                    <a:pt x="478" y="242"/>
                  </a:cubicBezTo>
                  <a:cubicBezTo>
                    <a:pt x="482" y="242"/>
                    <a:pt x="485" y="243"/>
                    <a:pt x="489" y="244"/>
                  </a:cubicBezTo>
                  <a:cubicBezTo>
                    <a:pt x="492" y="246"/>
                    <a:pt x="496" y="246"/>
                    <a:pt x="500" y="246"/>
                  </a:cubicBezTo>
                  <a:cubicBezTo>
                    <a:pt x="504" y="246"/>
                    <a:pt x="507" y="246"/>
                    <a:pt x="511" y="246"/>
                  </a:cubicBezTo>
                  <a:cubicBezTo>
                    <a:pt x="515" y="245"/>
                    <a:pt x="518" y="245"/>
                    <a:pt x="522" y="245"/>
                  </a:cubicBezTo>
                  <a:cubicBezTo>
                    <a:pt x="584" y="245"/>
                    <a:pt x="646" y="245"/>
                    <a:pt x="708" y="2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cxnSp>
          <p:nvCxnSpPr>
            <p:cNvPr id="324" name="直線コネクタ 323"/>
            <p:cNvCxnSpPr/>
            <p:nvPr/>
          </p:nvCxnSpPr>
          <p:spPr bwMode="auto">
            <a:xfrm>
              <a:off x="2434549" y="2470150"/>
              <a:ext cx="1786931" cy="164465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8" name="直線コネクタ 327"/>
            <p:cNvCxnSpPr/>
            <p:nvPr/>
          </p:nvCxnSpPr>
          <p:spPr bwMode="auto">
            <a:xfrm>
              <a:off x="3569245" y="2461846"/>
              <a:ext cx="690335" cy="163771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4" name="直線コネクタ 333"/>
            <p:cNvCxnSpPr/>
            <p:nvPr/>
          </p:nvCxnSpPr>
          <p:spPr bwMode="auto">
            <a:xfrm flipH="1">
              <a:off x="4756150" y="2476500"/>
              <a:ext cx="1253450" cy="15367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7" name="直線コネクタ 336"/>
            <p:cNvCxnSpPr/>
            <p:nvPr/>
          </p:nvCxnSpPr>
          <p:spPr bwMode="auto">
            <a:xfrm flipH="1">
              <a:off x="4806950" y="2463800"/>
              <a:ext cx="2275800" cy="156845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9" name="テキスト ボックス 348"/>
            <p:cNvSpPr txBox="1"/>
            <p:nvPr/>
          </p:nvSpPr>
          <p:spPr>
            <a:xfrm>
              <a:off x="7244" y="1029321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b="1" dirty="0" smtClean="0"/>
                <a:t>時間軸</a:t>
              </a:r>
              <a:endParaRPr kumimoji="1" lang="ja-JP" altLang="en-US" sz="2800" b="1" dirty="0"/>
            </a:p>
          </p:txBody>
        </p:sp>
        <p:sp>
          <p:nvSpPr>
            <p:cNvPr id="353" name="上下矢印 352"/>
            <p:cNvSpPr/>
            <p:nvPr/>
          </p:nvSpPr>
          <p:spPr bwMode="auto">
            <a:xfrm>
              <a:off x="275948" y="1710048"/>
              <a:ext cx="290849" cy="1704901"/>
            </a:xfrm>
            <a:prstGeom prst="upDownArrow">
              <a:avLst/>
            </a:prstGeom>
            <a:solidFill>
              <a:srgbClr val="0070C0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355" name="テキスト ボックス 354"/>
            <p:cNvSpPr txBox="1"/>
            <p:nvPr/>
          </p:nvSpPr>
          <p:spPr>
            <a:xfrm>
              <a:off x="421372" y="2625706"/>
              <a:ext cx="20409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i="1" dirty="0" smtClean="0"/>
                <a:t>フーリエ変換</a:t>
              </a:r>
              <a:endParaRPr kumimoji="1" lang="ja-JP" altLang="en-US" sz="2400" b="1" i="1" dirty="0"/>
            </a:p>
          </p:txBody>
        </p:sp>
      </p:grpSp>
      <p:sp>
        <p:nvSpPr>
          <p:cNvPr id="20" name="円/楕円 19"/>
          <p:cNvSpPr/>
          <p:nvPr/>
        </p:nvSpPr>
        <p:spPr bwMode="auto">
          <a:xfrm>
            <a:off x="220685" y="5625905"/>
            <a:ext cx="596057" cy="596057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07" name="Line 4"/>
          <p:cNvSpPr>
            <a:spLocks noChangeShapeType="1"/>
          </p:cNvSpPr>
          <p:nvPr/>
        </p:nvSpPr>
        <p:spPr bwMode="auto">
          <a:xfrm>
            <a:off x="606379" y="5785745"/>
            <a:ext cx="0" cy="29051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8" name="Line 5"/>
          <p:cNvSpPr>
            <a:spLocks noChangeShapeType="1"/>
          </p:cNvSpPr>
          <p:nvPr/>
        </p:nvSpPr>
        <p:spPr bwMode="auto">
          <a:xfrm>
            <a:off x="996904" y="5785745"/>
            <a:ext cx="0" cy="29051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4180724" y="1032556"/>
                <a:ext cx="948145" cy="1027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28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800" b="1" i="1">
                                  <a:latin typeface="Cambria Math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altLang="ja-JP" sz="2800" b="1" i="1">
                                  <a:latin typeface="Cambria Math"/>
                                </a:rPr>
                                <m:t>𝒓𝒆𝒑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724" y="1032556"/>
                <a:ext cx="948145" cy="102726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矢印コネクタ 7"/>
          <p:cNvCxnSpPr>
            <a:stCxn id="3" idx="1"/>
          </p:cNvCxnSpPr>
          <p:nvPr/>
        </p:nvCxnSpPr>
        <p:spPr bwMode="auto">
          <a:xfrm flipH="1" flipV="1">
            <a:off x="2968219" y="1539841"/>
            <a:ext cx="1212505" cy="635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直線矢印コネクタ 9"/>
          <p:cNvCxnSpPr>
            <a:stCxn id="3" idx="3"/>
          </p:cNvCxnSpPr>
          <p:nvPr/>
        </p:nvCxnSpPr>
        <p:spPr bwMode="auto">
          <a:xfrm flipV="1">
            <a:off x="5128869" y="1539841"/>
            <a:ext cx="1348512" cy="635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6546588" y="777242"/>
                <a:ext cx="11020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ja-JP" altLang="en-US" sz="2800" b="1" i="1" smtClean="0">
                              <a:latin typeface="Cambria Math"/>
                            </a:rPr>
                            <m:t>𝝓</m:t>
                          </m:r>
                        </m:e>
                        <m:sub>
                          <m:r>
                            <a:rPr kumimoji="1" lang="en-US" altLang="ja-JP" sz="2800" b="1" i="1" smtClean="0">
                              <a:latin typeface="Cambria Math"/>
                            </a:rPr>
                            <m:t>𝑪𝑬𝑶</m:t>
                          </m:r>
                        </m:sub>
                      </m:sSub>
                    </m:oMath>
                  </m:oMathPara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588" y="777242"/>
                <a:ext cx="1102032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円/楕円 57"/>
          <p:cNvSpPr/>
          <p:nvPr/>
        </p:nvSpPr>
        <p:spPr bwMode="auto">
          <a:xfrm>
            <a:off x="6215115" y="1248162"/>
            <a:ext cx="596057" cy="596057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408710" y="4136662"/>
                <a:ext cx="3451073" cy="1060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800" b="1" i="1" smtClean="0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sz="2800" b="1" i="1" smtClean="0">
                              <a:latin typeface="Cambria Math"/>
                            </a:rPr>
                            <m:t>𝑪𝑬𝑶</m:t>
                          </m:r>
                        </m:sub>
                      </m:sSub>
                      <m:r>
                        <a:rPr kumimoji="1" lang="en-US" altLang="ja-JP" sz="2800" b="1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kumimoji="1" lang="en-US" altLang="ja-JP" sz="2800" b="1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ja-JP" sz="28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28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800" b="1" i="1" smtClean="0">
                                      <a:latin typeface="Cambria Math"/>
                                    </a:rPr>
                                    <m:t>𝝓</m:t>
                                  </m:r>
                                </m:e>
                                <m:sub>
                                  <m:r>
                                    <a:rPr kumimoji="1" lang="en-US" altLang="ja-JP" sz="2800" b="1" i="1" smtClean="0">
                                      <a:latin typeface="Cambria Math"/>
                                    </a:rPr>
                                    <m:t>𝑪𝑬𝑶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ja-JP" sz="28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kumimoji="1" lang="ja-JP" altLang="en-US" sz="2800" b="1" i="1" smtClean="0">
                                  <a:latin typeface="Cambria Math"/>
                                </a:rPr>
                                <m:t>𝝅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kumimoji="1" lang="en-US" altLang="ja-JP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800" b="1" i="1" smtClean="0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sz="2800" b="1" i="1" smtClean="0">
                              <a:latin typeface="Cambria Math"/>
                            </a:rPr>
                            <m:t>𝒓𝒆𝒑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10" y="4136662"/>
                <a:ext cx="3451073" cy="10604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498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5609" y="609045"/>
            <a:ext cx="7772400" cy="1143000"/>
          </a:xfrm>
        </p:spPr>
        <p:txBody>
          <a:bodyPr/>
          <a:lstStyle/>
          <a:p>
            <a:r>
              <a:rPr kumimoji="1" lang="ja-JP" altLang="en-US" b="1" i="1" dirty="0" smtClean="0"/>
              <a:t>光周波数コムの安定化</a:t>
            </a:r>
            <a:endParaRPr kumimoji="1" lang="ja-JP" altLang="en-US" b="1" i="1" dirty="0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56381" y="2666589"/>
            <a:ext cx="0" cy="10287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34" name="グループ化 33"/>
          <p:cNvGrpSpPr/>
          <p:nvPr/>
        </p:nvGrpSpPr>
        <p:grpSpPr>
          <a:xfrm>
            <a:off x="1142206" y="1856964"/>
            <a:ext cx="7050087" cy="1841500"/>
            <a:chOff x="1142206" y="2832483"/>
            <a:chExt cx="7050087" cy="1841500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142206" y="4383471"/>
              <a:ext cx="0" cy="290512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1534318" y="4383471"/>
              <a:ext cx="0" cy="290512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924843" y="4383471"/>
              <a:ext cx="0" cy="290512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316956" y="4383471"/>
              <a:ext cx="0" cy="290512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709068" y="4464433"/>
              <a:ext cx="0" cy="209550"/>
            </a:xfrm>
            <a:prstGeom prst="line">
              <a:avLst/>
            </a:prstGeom>
            <a:noFill/>
            <a:ln w="63500">
              <a:solidFill>
                <a:srgbClr val="9F2C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3101181" y="4383471"/>
              <a:ext cx="0" cy="290512"/>
            </a:xfrm>
            <a:prstGeom prst="line">
              <a:avLst/>
            </a:prstGeom>
            <a:noFill/>
            <a:ln w="63500">
              <a:solidFill>
                <a:srgbClr val="C536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3493293" y="4256471"/>
              <a:ext cx="0" cy="417512"/>
            </a:xfrm>
            <a:prstGeom prst="line">
              <a:avLst/>
            </a:prstGeom>
            <a:noFill/>
            <a:ln w="63500">
              <a:solidFill>
                <a:srgbClr val="F426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3885406" y="3989771"/>
              <a:ext cx="0" cy="684212"/>
            </a:xfrm>
            <a:prstGeom prst="line">
              <a:avLst/>
            </a:prstGeom>
            <a:noFill/>
            <a:ln w="63500">
              <a:solidFill>
                <a:srgbClr val="F426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4277518" y="3619883"/>
              <a:ext cx="0" cy="1054100"/>
            </a:xfrm>
            <a:prstGeom prst="line">
              <a:avLst/>
            </a:prstGeom>
            <a:noFill/>
            <a:ln w="635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4666456" y="3191258"/>
              <a:ext cx="0" cy="1482725"/>
            </a:xfrm>
            <a:prstGeom prst="line">
              <a:avLst/>
            </a:prstGeom>
            <a:noFill/>
            <a:ln w="63500">
              <a:solidFill>
                <a:srgbClr val="FAAC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5058568" y="2926146"/>
              <a:ext cx="0" cy="1747837"/>
            </a:xfrm>
            <a:prstGeom prst="line">
              <a:avLst/>
            </a:prstGeom>
            <a:noFill/>
            <a:ln w="63500">
              <a:solidFill>
                <a:srgbClr val="F0FB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5450681" y="2832483"/>
              <a:ext cx="0" cy="1841500"/>
            </a:xfrm>
            <a:prstGeom prst="line">
              <a:avLst/>
            </a:prstGeom>
            <a:noFill/>
            <a:ln w="63500">
              <a:solidFill>
                <a:srgbClr val="B0FB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5841206" y="2924558"/>
              <a:ext cx="0" cy="1749425"/>
            </a:xfrm>
            <a:prstGeom prst="line">
              <a:avLst/>
            </a:prstGeom>
            <a:noFill/>
            <a:ln w="63500">
              <a:solidFill>
                <a:srgbClr val="32F91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6233318" y="3167446"/>
              <a:ext cx="0" cy="1506537"/>
            </a:xfrm>
            <a:prstGeom prst="line">
              <a:avLst/>
            </a:prstGeom>
            <a:noFill/>
            <a:ln w="63500">
              <a:solidFill>
                <a:srgbClr val="12F8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6625431" y="3584958"/>
              <a:ext cx="0" cy="1089025"/>
            </a:xfrm>
            <a:prstGeom prst="line">
              <a:avLst/>
            </a:prstGeom>
            <a:noFill/>
            <a:ln w="63500">
              <a:solidFill>
                <a:srgbClr val="053C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7015956" y="3931033"/>
              <a:ext cx="0" cy="742950"/>
            </a:xfrm>
            <a:prstGeom prst="line">
              <a:avLst/>
            </a:prstGeom>
            <a:noFill/>
            <a:ln w="63500">
              <a:solidFill>
                <a:srgbClr val="2005C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7408068" y="4186621"/>
              <a:ext cx="0" cy="487362"/>
            </a:xfrm>
            <a:prstGeom prst="line">
              <a:avLst/>
            </a:prstGeom>
            <a:noFill/>
            <a:ln w="63500">
              <a:solidFill>
                <a:srgbClr val="9A02D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7800181" y="4383471"/>
              <a:ext cx="0" cy="290512"/>
            </a:xfrm>
            <a:prstGeom prst="line">
              <a:avLst/>
            </a:prstGeom>
            <a:noFill/>
            <a:ln w="63500">
              <a:solidFill>
                <a:srgbClr val="E606D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8192293" y="4475546"/>
              <a:ext cx="0" cy="198437"/>
            </a:xfrm>
            <a:prstGeom prst="line">
              <a:avLst/>
            </a:prstGeom>
            <a:noFill/>
            <a:ln w="63500">
              <a:solidFill>
                <a:srgbClr val="C5037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9" name="Line 42"/>
          <p:cNvSpPr>
            <a:spLocks noChangeShapeType="1"/>
          </p:cNvSpPr>
          <p:nvPr/>
        </p:nvSpPr>
        <p:spPr bwMode="auto">
          <a:xfrm>
            <a:off x="232568" y="3692114"/>
            <a:ext cx="8803928" cy="635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3520725" y="4082853"/>
                <a:ext cx="2291461" cy="561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800" b="1" i="1" smtClean="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kumimoji="1" lang="en-US" altLang="ja-JP" sz="2800" b="1" i="1" smtClean="0">
                            <a:latin typeface="Cambria Math"/>
                          </a:rPr>
                          <m:t>𝒓𝒆𝒑</m:t>
                        </m:r>
                      </m:sub>
                    </m:sSub>
                  </m:oMath>
                </a14:m>
                <a:r>
                  <a:rPr kumimoji="1" lang="ja-JP" altLang="en-US" sz="2800" b="1" dirty="0" smtClean="0"/>
                  <a:t>を</a:t>
                </a:r>
                <a:r>
                  <a:rPr lang="ja-JP" altLang="en-US" sz="2800" b="1" dirty="0"/>
                  <a:t>安定化</a:t>
                </a:r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725" y="4082853"/>
                <a:ext cx="2291461" cy="561820"/>
              </a:xfrm>
              <a:prstGeom prst="rect">
                <a:avLst/>
              </a:prstGeom>
              <a:blipFill rotWithShape="1">
                <a:blip r:embed="rId2"/>
                <a:stretch>
                  <a:fillRect t="-14130" r="-4533" b="-195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/>
              <p:cNvSpPr txBox="1"/>
              <p:nvPr/>
            </p:nvSpPr>
            <p:spPr>
              <a:xfrm>
                <a:off x="3490183" y="4842959"/>
                <a:ext cx="23732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800" b="1" i="1" smtClean="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kumimoji="1" lang="en-US" altLang="ja-JP" sz="2800" b="1" i="1" smtClean="0">
                            <a:latin typeface="Cambria Math"/>
                          </a:rPr>
                          <m:t>𝑪𝑬𝑶</m:t>
                        </m:r>
                      </m:sub>
                    </m:sSub>
                  </m:oMath>
                </a14:m>
                <a:r>
                  <a:rPr kumimoji="1" lang="ja-JP" altLang="en-US" sz="2800" b="1" dirty="0" smtClean="0"/>
                  <a:t>を</a:t>
                </a:r>
                <a:r>
                  <a:rPr lang="ja-JP" altLang="en-US" sz="2800" b="1" dirty="0"/>
                  <a:t>安定化</a:t>
                </a:r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30" name="テキスト ボックス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183" y="4842959"/>
                <a:ext cx="2373214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5116" r="-4113" b="-279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テキスト ボックス 25"/>
          <p:cNvSpPr txBox="1"/>
          <p:nvPr/>
        </p:nvSpPr>
        <p:spPr>
          <a:xfrm>
            <a:off x="248418" y="5753208"/>
            <a:ext cx="8836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0000"/>
                </a:solidFill>
              </a:rPr>
              <a:t>絶対周波数を測定可能な光のものさしとなる！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072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remove" nodeType="click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utoRev="1" fill="remove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8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-2.31214E-7 L 0.04132 -2.31214E-7 L -0.04132 0.00208 L 0.04288 0.00208 L -0.04444 0.00416 L 1.94444E-6 -2.31214E-7 Z " pathEditMode="relative" ptsTypes="AAAAAA">
                                      <p:cBhvr>
                                        <p:cTn id="17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5455" y="476672"/>
            <a:ext cx="7772400" cy="1143000"/>
          </a:xfrm>
        </p:spPr>
        <p:txBody>
          <a:bodyPr/>
          <a:lstStyle/>
          <a:p>
            <a:r>
              <a:rPr kumimoji="1" lang="ja-JP" altLang="en-US" b="1" i="1" dirty="0" smtClean="0"/>
              <a:t>光シンセサイザ</a:t>
            </a:r>
            <a:endParaRPr kumimoji="1" lang="ja-JP" altLang="en-US" b="1" i="1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170378" y="1952673"/>
            <a:ext cx="3801041" cy="1885105"/>
            <a:chOff x="-694653" y="1244583"/>
            <a:chExt cx="3801041" cy="18851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テキスト ボックス 30"/>
                <p:cNvSpPr txBox="1"/>
                <p:nvPr/>
              </p:nvSpPr>
              <p:spPr>
                <a:xfrm>
                  <a:off x="-694653" y="1721561"/>
                  <a:ext cx="3801041" cy="931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sz="2400" dirty="0" smtClean="0"/>
                    <a:t>n</a:t>
                  </a:r>
                  <a:r>
                    <a:rPr kumimoji="1" lang="ja-JP" altLang="en-US" sz="2400" dirty="0" smtClean="0"/>
                    <a:t>本目の目盛の周波数</a:t>
                  </a:r>
                  <a:endParaRPr kumimoji="1" lang="en-US" altLang="ja-JP" sz="2400" dirty="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800" b="1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altLang="ja-JP" sz="28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sz="2800" b="1" i="1">
                                <a:latin typeface="Cambria Math"/>
                              </a:rPr>
                              <m:t>𝒏</m:t>
                            </m:r>
                          </m:e>
                        </m:d>
                        <m:r>
                          <a:rPr lang="en-US" altLang="ja-JP" sz="2800" b="1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altLang="ja-JP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800" b="1" i="1"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800" b="1" i="1">
                                <a:latin typeface="Cambria Math"/>
                              </a:rPr>
                              <m:t>𝑪𝑬𝑶</m:t>
                            </m:r>
                          </m:sub>
                        </m:sSub>
                        <m:r>
                          <a:rPr lang="en-US" altLang="ja-JP" sz="2800" b="1" i="1">
                            <a:latin typeface="Cambria Math"/>
                          </a:rPr>
                          <m:t>+</m:t>
                        </m:r>
                        <m:r>
                          <a:rPr lang="en-US" altLang="ja-JP" sz="2800" b="1" i="1">
                            <a:latin typeface="Cambria Math"/>
                          </a:rPr>
                          <m:t>𝒏</m:t>
                        </m:r>
                        <m:r>
                          <a:rPr lang="en-US" altLang="ja-JP" sz="2800" b="1" i="1"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en-US" altLang="ja-JP" sz="28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800" b="1" i="1">
                                <a:latin typeface="Cambria Math"/>
                                <a:ea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800" b="1" i="1">
                                <a:latin typeface="Cambria Math"/>
                                <a:ea typeface="Cambria Math"/>
                              </a:rPr>
                              <m:t>𝒓𝒆𝒑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31" name="テキスト ボックス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694653" y="1721561"/>
                  <a:ext cx="3801041" cy="93115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723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円/楕円 31"/>
            <p:cNvSpPr/>
            <p:nvPr/>
          </p:nvSpPr>
          <p:spPr bwMode="auto">
            <a:xfrm>
              <a:off x="-694652" y="1244583"/>
              <a:ext cx="3801040" cy="1885105"/>
            </a:xfrm>
            <a:prstGeom prst="ellipse">
              <a:avLst/>
            </a:prstGeom>
            <a:no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正方形/長方形 34"/>
              <p:cNvSpPr/>
              <p:nvPr/>
            </p:nvSpPr>
            <p:spPr>
              <a:xfrm>
                <a:off x="3666245" y="1456319"/>
                <a:ext cx="5368456" cy="9927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2800" b="1" dirty="0">
                    <a:solidFill>
                      <a:srgbClr val="FF0000"/>
                    </a:solidFill>
                    <a:latin typeface="Cambria Math"/>
                  </a:rPr>
                  <a:t>高性能</a:t>
                </a:r>
                <a:r>
                  <a:rPr lang="ja-JP" altLang="en-US" sz="2800" b="1" dirty="0" smtClean="0">
                    <a:solidFill>
                      <a:srgbClr val="FF0000"/>
                    </a:solidFill>
                    <a:latin typeface="Cambria Math"/>
                  </a:rPr>
                  <a:t>な光周波数可変レーザ</a:t>
                </a:r>
                <a:endParaRPr lang="en-US" altLang="ja-JP" sz="2800" b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altLang="ja-JP" sz="2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b="1" i="1" smtClean="0">
                              <a:latin typeface="Cambria Math"/>
                            </a:rPr>
                            <m:t>𝑪𝑾</m:t>
                          </m:r>
                        </m:e>
                      </m:d>
                      <m:r>
                        <a:rPr lang="en-US" altLang="ja-JP" sz="28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800" b="1" i="1">
                              <a:latin typeface="Cambria Math"/>
                            </a:rPr>
                            <m:t>𝑪𝑬𝑶</m:t>
                          </m:r>
                        </m:sub>
                      </m:sSub>
                      <m:r>
                        <a:rPr lang="en-US" altLang="ja-JP" sz="2800" b="1" i="1">
                          <a:latin typeface="Cambria Math"/>
                        </a:rPr>
                        <m:t>+</m:t>
                      </m:r>
                      <m:r>
                        <a:rPr lang="en-US" altLang="ja-JP" sz="2800" b="1" i="1">
                          <a:latin typeface="Cambria Math"/>
                        </a:rPr>
                        <m:t>𝒏</m:t>
                      </m:r>
                      <m:r>
                        <a:rPr lang="en-US" altLang="ja-JP" sz="2800" b="1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ja-JP" sz="28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800" b="1" i="1">
                              <a:latin typeface="Cambria Math"/>
                              <a:ea typeface="Cambria Math"/>
                            </a:rPr>
                            <m:t>𝒓𝒆𝒑</m:t>
                          </m:r>
                        </m:sub>
                      </m:sSub>
                      <m:r>
                        <a:rPr lang="en-US" altLang="ja-JP" sz="2800" b="1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800" b="1" i="1" smtClean="0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800" b="1" i="1" smtClean="0">
                              <a:latin typeface="Cambria Math"/>
                              <a:ea typeface="Cambria Math"/>
                            </a:rPr>
                            <m:t>𝒃𝒆𝒂𝒕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5" name="正方形/長方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245" y="1456319"/>
                <a:ext cx="5368456" cy="992708"/>
              </a:xfrm>
              <a:prstGeom prst="rect">
                <a:avLst/>
              </a:prstGeom>
              <a:blipFill rotWithShape="1">
                <a:blip r:embed="rId3"/>
                <a:stretch>
                  <a:fillRect t="-79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線矢印コネクタ 35"/>
          <p:cNvCxnSpPr/>
          <p:nvPr/>
        </p:nvCxnSpPr>
        <p:spPr bwMode="auto">
          <a:xfrm flipV="1">
            <a:off x="6350473" y="2492896"/>
            <a:ext cx="0" cy="3643079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直線矢印コネクタ 36"/>
          <p:cNvCxnSpPr/>
          <p:nvPr/>
        </p:nvCxnSpPr>
        <p:spPr bwMode="auto">
          <a:xfrm>
            <a:off x="5901103" y="4888021"/>
            <a:ext cx="248963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直線矢印コネクタ 37"/>
          <p:cNvCxnSpPr/>
          <p:nvPr/>
        </p:nvCxnSpPr>
        <p:spPr bwMode="auto">
          <a:xfrm flipH="1">
            <a:off x="6380951" y="4907071"/>
            <a:ext cx="107756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/>
              <p:cNvSpPr txBox="1"/>
              <p:nvPr/>
            </p:nvSpPr>
            <p:spPr>
              <a:xfrm>
                <a:off x="6444208" y="4374161"/>
                <a:ext cx="10779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800" b="1" i="1" smtClean="0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sz="2800" b="1" i="1" smtClean="0">
                              <a:latin typeface="Cambria Math"/>
                            </a:rPr>
                            <m:t>𝒃𝒆𝒂𝒕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39" name="テキスト ボックス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4374161"/>
                <a:ext cx="107798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テキスト ボックス 39"/>
          <p:cNvSpPr txBox="1"/>
          <p:nvPr/>
        </p:nvSpPr>
        <p:spPr>
          <a:xfrm>
            <a:off x="4516477" y="6135975"/>
            <a:ext cx="3667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/>
              <a:t>周波数</a:t>
            </a:r>
            <a:r>
              <a:rPr lang="ja-JP" altLang="en-US" sz="2800" b="1" dirty="0" smtClean="0"/>
              <a:t>可変</a:t>
            </a:r>
            <a:r>
              <a:rPr lang="en-US" altLang="ja-JP" sz="2800" b="1" dirty="0" smtClean="0"/>
              <a:t>CW</a:t>
            </a:r>
            <a:r>
              <a:rPr lang="ja-JP" altLang="en-US" sz="2800" b="1" dirty="0" smtClean="0"/>
              <a:t>レーザ</a:t>
            </a:r>
            <a:endParaRPr kumimoji="1" lang="ja-JP" altLang="en-US" sz="2800" b="1" dirty="0"/>
          </a:p>
        </p:txBody>
      </p:sp>
      <p:grpSp>
        <p:nvGrpSpPr>
          <p:cNvPr id="45" name="グループ化 44"/>
          <p:cNvGrpSpPr/>
          <p:nvPr/>
        </p:nvGrpSpPr>
        <p:grpSpPr>
          <a:xfrm>
            <a:off x="1468709" y="4079970"/>
            <a:ext cx="6599670" cy="1689399"/>
            <a:chOff x="2220802" y="3973342"/>
            <a:chExt cx="5483225" cy="1841500"/>
          </a:xfrm>
        </p:grpSpPr>
        <p:sp>
          <p:nvSpPr>
            <p:cNvPr id="51" name="Line 10"/>
            <p:cNvSpPr>
              <a:spLocks noChangeShapeType="1"/>
            </p:cNvSpPr>
            <p:nvPr/>
          </p:nvSpPr>
          <p:spPr bwMode="auto">
            <a:xfrm>
              <a:off x="2220802" y="5605292"/>
              <a:ext cx="0" cy="209550"/>
            </a:xfrm>
            <a:prstGeom prst="line">
              <a:avLst/>
            </a:prstGeom>
            <a:noFill/>
            <a:ln w="63500">
              <a:solidFill>
                <a:srgbClr val="9F2C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Line 11"/>
            <p:cNvSpPr>
              <a:spLocks noChangeShapeType="1"/>
            </p:cNvSpPr>
            <p:nvPr/>
          </p:nvSpPr>
          <p:spPr bwMode="auto">
            <a:xfrm>
              <a:off x="2612915" y="5524330"/>
              <a:ext cx="0" cy="290512"/>
            </a:xfrm>
            <a:prstGeom prst="line">
              <a:avLst/>
            </a:prstGeom>
            <a:noFill/>
            <a:ln w="63500">
              <a:solidFill>
                <a:srgbClr val="C536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Line 12"/>
            <p:cNvSpPr>
              <a:spLocks noChangeShapeType="1"/>
            </p:cNvSpPr>
            <p:nvPr/>
          </p:nvSpPr>
          <p:spPr bwMode="auto">
            <a:xfrm>
              <a:off x="3005027" y="5397330"/>
              <a:ext cx="0" cy="417512"/>
            </a:xfrm>
            <a:prstGeom prst="line">
              <a:avLst/>
            </a:prstGeom>
            <a:noFill/>
            <a:ln w="63500">
              <a:solidFill>
                <a:srgbClr val="F426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4" name="Line 13"/>
            <p:cNvSpPr>
              <a:spLocks noChangeShapeType="1"/>
            </p:cNvSpPr>
            <p:nvPr/>
          </p:nvSpPr>
          <p:spPr bwMode="auto">
            <a:xfrm>
              <a:off x="3397140" y="5130630"/>
              <a:ext cx="0" cy="684212"/>
            </a:xfrm>
            <a:prstGeom prst="line">
              <a:avLst/>
            </a:prstGeom>
            <a:noFill/>
            <a:ln w="63500">
              <a:solidFill>
                <a:srgbClr val="F426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5" name="Line 14"/>
            <p:cNvSpPr>
              <a:spLocks noChangeShapeType="1"/>
            </p:cNvSpPr>
            <p:nvPr/>
          </p:nvSpPr>
          <p:spPr bwMode="auto">
            <a:xfrm>
              <a:off x="3789252" y="4760742"/>
              <a:ext cx="0" cy="1054100"/>
            </a:xfrm>
            <a:prstGeom prst="line">
              <a:avLst/>
            </a:prstGeom>
            <a:noFill/>
            <a:ln w="635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6" name="Line 15"/>
            <p:cNvSpPr>
              <a:spLocks noChangeShapeType="1"/>
            </p:cNvSpPr>
            <p:nvPr/>
          </p:nvSpPr>
          <p:spPr bwMode="auto">
            <a:xfrm>
              <a:off x="4178190" y="4332117"/>
              <a:ext cx="0" cy="1482725"/>
            </a:xfrm>
            <a:prstGeom prst="line">
              <a:avLst/>
            </a:prstGeom>
            <a:noFill/>
            <a:ln w="63500">
              <a:solidFill>
                <a:srgbClr val="FAAC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7" name="Line 16"/>
            <p:cNvSpPr>
              <a:spLocks noChangeShapeType="1"/>
            </p:cNvSpPr>
            <p:nvPr/>
          </p:nvSpPr>
          <p:spPr bwMode="auto">
            <a:xfrm>
              <a:off x="4570302" y="4067005"/>
              <a:ext cx="0" cy="1747837"/>
            </a:xfrm>
            <a:prstGeom prst="line">
              <a:avLst/>
            </a:prstGeom>
            <a:noFill/>
            <a:ln w="63500">
              <a:solidFill>
                <a:srgbClr val="F0FB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8" name="Line 17"/>
            <p:cNvSpPr>
              <a:spLocks noChangeShapeType="1"/>
            </p:cNvSpPr>
            <p:nvPr/>
          </p:nvSpPr>
          <p:spPr bwMode="auto">
            <a:xfrm>
              <a:off x="4962415" y="3973342"/>
              <a:ext cx="0" cy="1841500"/>
            </a:xfrm>
            <a:prstGeom prst="line">
              <a:avLst/>
            </a:prstGeom>
            <a:noFill/>
            <a:ln w="63500">
              <a:solidFill>
                <a:srgbClr val="B0FB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" name="Line 18"/>
            <p:cNvSpPr>
              <a:spLocks noChangeShapeType="1"/>
            </p:cNvSpPr>
            <p:nvPr/>
          </p:nvSpPr>
          <p:spPr bwMode="auto">
            <a:xfrm>
              <a:off x="5352940" y="4065417"/>
              <a:ext cx="0" cy="1749425"/>
            </a:xfrm>
            <a:prstGeom prst="line">
              <a:avLst/>
            </a:prstGeom>
            <a:noFill/>
            <a:ln w="63500">
              <a:solidFill>
                <a:srgbClr val="32F91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0" name="Line 19"/>
            <p:cNvSpPr>
              <a:spLocks noChangeShapeType="1"/>
            </p:cNvSpPr>
            <p:nvPr/>
          </p:nvSpPr>
          <p:spPr bwMode="auto">
            <a:xfrm>
              <a:off x="5745052" y="4308305"/>
              <a:ext cx="0" cy="1506537"/>
            </a:xfrm>
            <a:prstGeom prst="line">
              <a:avLst/>
            </a:prstGeom>
            <a:noFill/>
            <a:ln w="63500">
              <a:solidFill>
                <a:srgbClr val="12F8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" name="Line 20"/>
            <p:cNvSpPr>
              <a:spLocks noChangeShapeType="1"/>
            </p:cNvSpPr>
            <p:nvPr/>
          </p:nvSpPr>
          <p:spPr bwMode="auto">
            <a:xfrm>
              <a:off x="6137165" y="4725817"/>
              <a:ext cx="0" cy="1089025"/>
            </a:xfrm>
            <a:prstGeom prst="line">
              <a:avLst/>
            </a:prstGeom>
            <a:noFill/>
            <a:ln w="63500">
              <a:solidFill>
                <a:srgbClr val="053C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" name="Line 21"/>
            <p:cNvSpPr>
              <a:spLocks noChangeShapeType="1"/>
            </p:cNvSpPr>
            <p:nvPr/>
          </p:nvSpPr>
          <p:spPr bwMode="auto">
            <a:xfrm>
              <a:off x="6527690" y="5071892"/>
              <a:ext cx="0" cy="742950"/>
            </a:xfrm>
            <a:prstGeom prst="line">
              <a:avLst/>
            </a:prstGeom>
            <a:noFill/>
            <a:ln w="63500">
              <a:solidFill>
                <a:srgbClr val="2005C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3" name="Line 22"/>
            <p:cNvSpPr>
              <a:spLocks noChangeShapeType="1"/>
            </p:cNvSpPr>
            <p:nvPr/>
          </p:nvSpPr>
          <p:spPr bwMode="auto">
            <a:xfrm>
              <a:off x="6919802" y="5327480"/>
              <a:ext cx="0" cy="487362"/>
            </a:xfrm>
            <a:prstGeom prst="line">
              <a:avLst/>
            </a:prstGeom>
            <a:noFill/>
            <a:ln w="63500">
              <a:solidFill>
                <a:srgbClr val="9A02D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" name="Line 23"/>
            <p:cNvSpPr>
              <a:spLocks noChangeShapeType="1"/>
            </p:cNvSpPr>
            <p:nvPr/>
          </p:nvSpPr>
          <p:spPr bwMode="auto">
            <a:xfrm>
              <a:off x="7311915" y="5524330"/>
              <a:ext cx="0" cy="290512"/>
            </a:xfrm>
            <a:prstGeom prst="line">
              <a:avLst/>
            </a:prstGeom>
            <a:noFill/>
            <a:ln w="63500">
              <a:solidFill>
                <a:srgbClr val="E606D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5" name="Line 24"/>
            <p:cNvSpPr>
              <a:spLocks noChangeShapeType="1"/>
            </p:cNvSpPr>
            <p:nvPr/>
          </p:nvSpPr>
          <p:spPr bwMode="auto">
            <a:xfrm>
              <a:off x="7704027" y="5616405"/>
              <a:ext cx="0" cy="198437"/>
            </a:xfrm>
            <a:prstGeom prst="line">
              <a:avLst/>
            </a:prstGeom>
            <a:noFill/>
            <a:ln w="63500">
              <a:solidFill>
                <a:srgbClr val="C5037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cxnSp>
        <p:nvCxnSpPr>
          <p:cNvPr id="46" name="直線矢印コネクタ 45"/>
          <p:cNvCxnSpPr/>
          <p:nvPr/>
        </p:nvCxnSpPr>
        <p:spPr bwMode="auto">
          <a:xfrm>
            <a:off x="428373" y="5794372"/>
            <a:ext cx="8534929" cy="0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直線矢印コネクタ 46"/>
          <p:cNvCxnSpPr/>
          <p:nvPr/>
        </p:nvCxnSpPr>
        <p:spPr bwMode="auto">
          <a:xfrm flipV="1">
            <a:off x="458944" y="3947265"/>
            <a:ext cx="0" cy="1867586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/>
              <p:cNvSpPr txBox="1"/>
              <p:nvPr/>
            </p:nvSpPr>
            <p:spPr>
              <a:xfrm>
                <a:off x="-820" y="6010388"/>
                <a:ext cx="10298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800" b="1" i="1" smtClean="0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sz="2800" b="1" i="1" smtClean="0">
                              <a:latin typeface="Cambria Math"/>
                            </a:rPr>
                            <m:t>𝑪𝑬𝑶</m:t>
                          </m:r>
                        </m:sub>
                      </m:sSub>
                    </m:oMath>
                  </m:oMathPara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50" name="テキスト ボックス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20" y="6010388"/>
                <a:ext cx="1029897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円/楕円 65"/>
          <p:cNvSpPr/>
          <p:nvPr/>
        </p:nvSpPr>
        <p:spPr bwMode="auto">
          <a:xfrm>
            <a:off x="247558" y="5375219"/>
            <a:ext cx="596057" cy="596057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67" name="Line 4"/>
          <p:cNvSpPr>
            <a:spLocks noChangeShapeType="1"/>
          </p:cNvSpPr>
          <p:nvPr/>
        </p:nvSpPr>
        <p:spPr bwMode="auto">
          <a:xfrm>
            <a:off x="633252" y="5535059"/>
            <a:ext cx="0" cy="29051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8" name="Line 5"/>
          <p:cNvSpPr>
            <a:spLocks noChangeShapeType="1"/>
          </p:cNvSpPr>
          <p:nvPr/>
        </p:nvSpPr>
        <p:spPr bwMode="auto">
          <a:xfrm>
            <a:off x="1023777" y="5535059"/>
            <a:ext cx="0" cy="29051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629578" y="3912235"/>
            <a:ext cx="3430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/>
              <a:t>安定な光周波数コム</a:t>
            </a:r>
            <a:endParaRPr kumimoji="1" lang="ja-JP" altLang="en-US" sz="2800" b="1" dirty="0"/>
          </a:p>
        </p:txBody>
      </p:sp>
      <p:cxnSp>
        <p:nvCxnSpPr>
          <p:cNvPr id="75" name="直線矢印コネクタ 74"/>
          <p:cNvCxnSpPr/>
          <p:nvPr/>
        </p:nvCxnSpPr>
        <p:spPr bwMode="auto">
          <a:xfrm>
            <a:off x="3843338" y="5261657"/>
            <a:ext cx="448493" cy="345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テキスト ボックス 75"/>
              <p:cNvSpPr txBox="1"/>
              <p:nvPr/>
            </p:nvSpPr>
            <p:spPr>
              <a:xfrm>
                <a:off x="3593510" y="5991088"/>
                <a:ext cx="948145" cy="561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800" b="1" i="1" smtClean="0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sz="2800" b="1" i="1" smtClean="0">
                              <a:latin typeface="Cambria Math"/>
                            </a:rPr>
                            <m:t>𝒓𝒆𝒑</m:t>
                          </m:r>
                        </m:sub>
                      </m:sSub>
                    </m:oMath>
                  </m:oMathPara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76" name="テキスト ボックス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510" y="5991088"/>
                <a:ext cx="948145" cy="5618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矢印コネクタ 32"/>
          <p:cNvCxnSpPr/>
          <p:nvPr/>
        </p:nvCxnSpPr>
        <p:spPr bwMode="auto">
          <a:xfrm>
            <a:off x="3848100" y="3232150"/>
            <a:ext cx="2311400" cy="14986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82214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97" y="476672"/>
            <a:ext cx="9144000" cy="1143000"/>
          </a:xfrm>
        </p:spPr>
        <p:txBody>
          <a:bodyPr/>
          <a:lstStyle/>
          <a:p>
            <a:r>
              <a:rPr lang="ja-JP" altLang="en-US" b="1" i="1" dirty="0"/>
              <a:t>フェムト秒</a:t>
            </a:r>
            <a:r>
              <a:rPr kumimoji="1" lang="ja-JP" altLang="en-US" b="1" i="1" dirty="0" smtClean="0"/>
              <a:t>レーザ光源</a:t>
            </a:r>
            <a:endParaRPr kumimoji="1" lang="ja-JP" altLang="en-US" b="1" i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9110" y="6017849"/>
            <a:ext cx="8480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FF0000"/>
                </a:solidFill>
              </a:rPr>
              <a:t>小型・安定・廉価な実用的フェムト秒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パルス</a:t>
            </a:r>
            <a:r>
              <a:rPr kumimoji="1" lang="ja-JP" altLang="en-US" sz="2800" b="1" dirty="0" smtClean="0">
                <a:solidFill>
                  <a:srgbClr val="FF0000"/>
                </a:solidFill>
              </a:rPr>
              <a:t>レーザ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415686"/>
            <a:ext cx="9182100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780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79" y="3358304"/>
            <a:ext cx="2943624" cy="349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611560" y="378767"/>
                <a:ext cx="7772400" cy="1143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altLang="ja-JP" b="1" i="1">
                            <a:latin typeface="Cambria Math"/>
                          </a:rPr>
                          <m:t>𝒓𝒆𝒑</m:t>
                        </m:r>
                      </m:sub>
                    </m:sSub>
                  </m:oMath>
                </a14:m>
                <a:r>
                  <a:rPr kumimoji="1" lang="ja-JP" altLang="en-US" b="1" i="1" dirty="0" smtClean="0"/>
                  <a:t>の制御</a:t>
                </a:r>
                <a:r>
                  <a:rPr lang="ja-JP" altLang="en-US" b="1" i="1" dirty="0"/>
                  <a:t>方法</a:t>
                </a:r>
                <a:endParaRPr kumimoji="1" lang="ja-JP" altLang="en-US" b="1" i="1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1560" y="378767"/>
                <a:ext cx="7772400" cy="1143000"/>
              </a:xfrm>
              <a:blipFill rotWithShape="1">
                <a:blip r:embed="rId3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グループ化 12"/>
          <p:cNvGrpSpPr/>
          <p:nvPr/>
        </p:nvGrpSpPr>
        <p:grpSpPr>
          <a:xfrm>
            <a:off x="753715" y="1303629"/>
            <a:ext cx="8152971" cy="836383"/>
            <a:chOff x="741759" y="1534764"/>
            <a:chExt cx="8152971" cy="8363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正方形/長方形 3"/>
                <p:cNvSpPr/>
                <p:nvPr/>
              </p:nvSpPr>
              <p:spPr>
                <a:xfrm>
                  <a:off x="741759" y="1534764"/>
                  <a:ext cx="1851404" cy="8363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ja-JP" altLang="ja-JP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800" b="1" i="1"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800" b="1" i="1">
                                <a:latin typeface="Cambria Math"/>
                              </a:rPr>
                              <m:t>𝒓𝒆𝒑</m:t>
                            </m:r>
                          </m:sub>
                        </m:sSub>
                        <m:r>
                          <a:rPr lang="en-US" altLang="ja-JP" sz="2800" b="1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ja-JP" altLang="ja-JP" sz="2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ja-JP" sz="2800" b="1" i="1">
                                <a:latin typeface="Cambria Math"/>
                              </a:rPr>
                              <m:t>𝒄</m:t>
                            </m:r>
                          </m:num>
                          <m:den>
                            <m:r>
                              <a:rPr lang="en-US" altLang="ja-JP" sz="2800" b="1" i="1" smtClean="0">
                                <a:latin typeface="Cambria Math"/>
                              </a:rPr>
                              <m:t>𝒏𝑳</m:t>
                            </m:r>
                          </m:den>
                        </m:f>
                      </m:oMath>
                    </m:oMathPara>
                  </a14:m>
                  <a:endParaRPr lang="ja-JP" altLang="en-US" sz="2400" b="1" dirty="0"/>
                </a:p>
              </p:txBody>
            </p:sp>
          </mc:Choice>
          <mc:Fallback xmlns="">
            <p:sp>
              <p:nvSpPr>
                <p:cNvPr id="4" name="正方形/長方形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759" y="1534764"/>
                  <a:ext cx="1851404" cy="83638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テキスト ボックス 4"/>
            <p:cNvSpPr txBox="1"/>
            <p:nvPr/>
          </p:nvSpPr>
          <p:spPr>
            <a:xfrm>
              <a:off x="2831852" y="1722122"/>
              <a:ext cx="6062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b="1" dirty="0"/>
                <a:t>共振</a:t>
              </a:r>
              <a:r>
                <a:rPr kumimoji="1" lang="ja-JP" altLang="en-US" sz="2400" b="1" dirty="0" smtClean="0"/>
                <a:t>器長によって</a:t>
              </a:r>
              <a:r>
                <a:rPr lang="ja-JP" altLang="en-US" sz="2400" b="1" dirty="0"/>
                <a:t>モード</a:t>
              </a:r>
              <a:r>
                <a:rPr lang="ja-JP" altLang="en-US" sz="2400" b="1" dirty="0" smtClean="0"/>
                <a:t>同期周波数が</a:t>
              </a:r>
              <a:r>
                <a:rPr kumimoji="1" lang="ja-JP" altLang="en-US" sz="2400" b="1" dirty="0" smtClean="0"/>
                <a:t>変化</a:t>
              </a:r>
              <a:endParaRPr kumimoji="1" lang="ja-JP" altLang="en-US" sz="2400" b="1" dirty="0"/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5576373" y="2340943"/>
            <a:ext cx="2040944" cy="830998"/>
            <a:chOff x="-3132857" y="4213074"/>
            <a:chExt cx="2040944" cy="830998"/>
          </a:xfrm>
        </p:grpSpPr>
        <p:sp>
          <p:nvSpPr>
            <p:cNvPr id="8" name="正方形/長方形 7"/>
            <p:cNvSpPr/>
            <p:nvPr/>
          </p:nvSpPr>
          <p:spPr bwMode="auto">
            <a:xfrm>
              <a:off x="-3132857" y="4213074"/>
              <a:ext cx="2040943" cy="830997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-3132856" y="4213075"/>
              <a:ext cx="20409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 b="1" dirty="0" smtClean="0">
                  <a:solidFill>
                    <a:schemeClr val="bg1"/>
                  </a:solidFill>
                </a:rPr>
                <a:t>ペルチェ素子</a:t>
              </a:r>
              <a:endParaRPr kumimoji="1" lang="en-US" altLang="ja-JP" sz="2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kumimoji="1" lang="ja-JP" altLang="en-US" sz="2400" b="1" dirty="0" smtClean="0">
                  <a:solidFill>
                    <a:schemeClr val="bg1"/>
                  </a:solidFill>
                </a:rPr>
                <a:t>（温調）</a:t>
              </a:r>
              <a:endParaRPr kumimoji="1" lang="ja-JP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914890" y="2350762"/>
            <a:ext cx="2621230" cy="830997"/>
            <a:chOff x="-2809419" y="2365020"/>
            <a:chExt cx="2621230" cy="830997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-2809419" y="2365020"/>
              <a:ext cx="2621230" cy="830997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 b="1" dirty="0" smtClean="0">
                  <a:solidFill>
                    <a:schemeClr val="bg1"/>
                  </a:solidFill>
                </a:rPr>
                <a:t>ドラム型</a:t>
              </a:r>
              <a:r>
                <a:rPr kumimoji="1" lang="en-US" altLang="ja-JP" sz="2400" b="1" dirty="0" smtClean="0">
                  <a:solidFill>
                    <a:schemeClr val="bg1"/>
                  </a:solidFill>
                </a:rPr>
                <a:t>PZT</a:t>
              </a:r>
              <a:r>
                <a:rPr kumimoji="1" lang="ja-JP" altLang="en-US" sz="2400" b="1" dirty="0" smtClean="0">
                  <a:solidFill>
                    <a:schemeClr val="bg1"/>
                  </a:solidFill>
                </a:rPr>
                <a:t>素子</a:t>
              </a:r>
              <a:endParaRPr kumimoji="1" lang="en-US" altLang="ja-JP" sz="2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ja-JP" altLang="en-US" sz="2400" b="1" dirty="0" smtClean="0">
                  <a:solidFill>
                    <a:schemeClr val="bg1"/>
                  </a:solidFill>
                </a:rPr>
                <a:t>（機械的伸縮）</a:t>
              </a:r>
              <a:endParaRPr kumimoji="1" lang="ja-JP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 bwMode="auto">
            <a:xfrm>
              <a:off x="-2809419" y="2384474"/>
              <a:ext cx="2621230" cy="79208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</p:grpSp>
      <p:pic>
        <p:nvPicPr>
          <p:cNvPr id="1027" name="Picture 3" descr="C:\Users\tera5\Desktop\20120219_18023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4" b="15232"/>
          <a:stretch/>
        </p:blipFill>
        <p:spPr bwMode="auto">
          <a:xfrm>
            <a:off x="467544" y="3251807"/>
            <a:ext cx="3515921" cy="351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era5\Desktop\20120219_18021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2" t="25107" r="9259" b="26830"/>
          <a:stretch/>
        </p:blipFill>
        <p:spPr bwMode="auto">
          <a:xfrm>
            <a:off x="4316312" y="3250062"/>
            <a:ext cx="4561063" cy="351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696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14.7|6.|19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2.6|13.2"/>
</p:tagLst>
</file>

<file path=ppt/theme/theme1.xml><?xml version="1.0" encoding="utf-8"?>
<a:theme xmlns:a="http://schemas.openxmlformats.org/drawingml/2006/main" name="テーマ1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Arial"/>
        <a:ea typeface="ＭＳ ゴシック"/>
        <a:cs typeface="ＭＳ ゴシック"/>
      </a:majorFont>
      <a:minorFont>
        <a:latin typeface="Arial"/>
        <a:ea typeface="ＭＳ ゴシック"/>
        <a:cs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テーマ1</Template>
  <TotalTime>1880</TotalTime>
  <Words>961</Words>
  <Application>Microsoft Office PowerPoint</Application>
  <PresentationFormat>画面に合わせる (4:3)</PresentationFormat>
  <Paragraphs>160</Paragraphs>
  <Slides>22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3" baseType="lpstr">
      <vt:lpstr>テーマ1</vt:lpstr>
      <vt:lpstr>フェムト秒光周波数コムの開発</vt:lpstr>
      <vt:lpstr>研究目的</vt:lpstr>
      <vt:lpstr>フェムト秒レーザ（時間軸）</vt:lpstr>
      <vt:lpstr>フェムト秒レーザ（周波数軸）</vt:lpstr>
      <vt:lpstr>光周波数コム</vt:lpstr>
      <vt:lpstr>光周波数コムの安定化</vt:lpstr>
      <vt:lpstr>光シンセサイザ</vt:lpstr>
      <vt:lpstr>フェムト秒レーザ光源</vt:lpstr>
      <vt:lpstr>f_repの制御方法</vt:lpstr>
      <vt:lpstr>自己参照法によるf_CEO検出</vt:lpstr>
      <vt:lpstr>コンティニューム光発生方法</vt:lpstr>
      <vt:lpstr>コンティニューム光スペクトル</vt:lpstr>
      <vt:lpstr>f-2f干渉計によるf_CEO検出装置</vt:lpstr>
      <vt:lpstr>実験結果</vt:lpstr>
      <vt:lpstr>実験結果</vt:lpstr>
      <vt:lpstr>まとめ</vt:lpstr>
      <vt:lpstr>今後の予定</vt:lpstr>
      <vt:lpstr>PowerPoint プレゼンテーション</vt:lpstr>
      <vt:lpstr>テラヘルツ波とは？</vt:lpstr>
      <vt:lpstr>大気ガスセンシング</vt:lpstr>
      <vt:lpstr>フェムト秒レーザーとは？</vt:lpstr>
      <vt:lpstr>THzシンセサイザ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フェムト秒光周波数コムの開発</dc:title>
  <dc:creator>tera5</dc:creator>
  <cp:lastModifiedBy>tera5</cp:lastModifiedBy>
  <cp:revision>88</cp:revision>
  <cp:lastPrinted>2012-08-31T04:39:43Z</cp:lastPrinted>
  <dcterms:created xsi:type="dcterms:W3CDTF">2012-08-29T06:46:24Z</dcterms:created>
  <dcterms:modified xsi:type="dcterms:W3CDTF">2012-09-26T10:10:15Z</dcterms:modified>
</cp:coreProperties>
</file>