
<file path=[Content_Types].xml><?xml version="1.0" encoding="utf-8"?>
<Types xmlns="http://schemas.openxmlformats.org/package/2006/content-types">
  <Default Extension="png" ContentType="image/png"/>
  <Default Extension="bin" ContentType="application/vnd.openxmlformats-officedocument.oleObject"/>
  <Default Extension="pict" ContentType="image/pi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6"/>
  </p:notesMasterIdLst>
  <p:handoutMasterIdLst>
    <p:handoutMasterId r:id="rId47"/>
  </p:handoutMasterIdLst>
  <p:sldIdLst>
    <p:sldId id="322" r:id="rId2"/>
    <p:sldId id="298" r:id="rId3"/>
    <p:sldId id="273" r:id="rId4"/>
    <p:sldId id="301" r:id="rId5"/>
    <p:sldId id="281" r:id="rId6"/>
    <p:sldId id="327" r:id="rId7"/>
    <p:sldId id="330" r:id="rId8"/>
    <p:sldId id="324" r:id="rId9"/>
    <p:sldId id="331" r:id="rId10"/>
    <p:sldId id="282" r:id="rId11"/>
    <p:sldId id="303" r:id="rId12"/>
    <p:sldId id="268" r:id="rId13"/>
    <p:sldId id="277" r:id="rId14"/>
    <p:sldId id="304" r:id="rId15"/>
    <p:sldId id="279" r:id="rId16"/>
    <p:sldId id="297" r:id="rId17"/>
    <p:sldId id="332" r:id="rId18"/>
    <p:sldId id="333" r:id="rId19"/>
    <p:sldId id="334" r:id="rId20"/>
    <p:sldId id="328" r:id="rId21"/>
    <p:sldId id="269" r:id="rId22"/>
    <p:sldId id="329" r:id="rId23"/>
    <p:sldId id="292" r:id="rId24"/>
    <p:sldId id="299" r:id="rId25"/>
    <p:sldId id="325" r:id="rId26"/>
    <p:sldId id="326" r:id="rId27"/>
    <p:sldId id="323" r:id="rId28"/>
    <p:sldId id="272" r:id="rId29"/>
    <p:sldId id="309" r:id="rId30"/>
    <p:sldId id="318" r:id="rId31"/>
    <p:sldId id="316" r:id="rId32"/>
    <p:sldId id="320" r:id="rId33"/>
    <p:sldId id="317" r:id="rId34"/>
    <p:sldId id="305" r:id="rId35"/>
    <p:sldId id="306" r:id="rId36"/>
    <p:sldId id="307" r:id="rId37"/>
    <p:sldId id="308" r:id="rId38"/>
    <p:sldId id="310" r:id="rId39"/>
    <p:sldId id="311" r:id="rId40"/>
    <p:sldId id="312" r:id="rId41"/>
    <p:sldId id="313" r:id="rId42"/>
    <p:sldId id="314" r:id="rId43"/>
    <p:sldId id="315" r:id="rId44"/>
    <p:sldId id="321" r:id="rId45"/>
  </p:sldIdLst>
  <p:sldSz cx="9144000" cy="6858000" type="screen4x3"/>
  <p:notesSz cx="9928225" cy="67960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99CC"/>
    <a:srgbClr val="FF0066"/>
    <a:srgbClr val="FF9999"/>
    <a:srgbClr val="FF0000"/>
    <a:srgbClr val="FFFF99"/>
    <a:srgbClr val="F9600B"/>
    <a:srgbClr val="03D70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876" autoAdjust="0"/>
  </p:normalViewPr>
  <p:slideViewPr>
    <p:cSldViewPr>
      <p:cViewPr varScale="1">
        <p:scale>
          <a:sx n="65" d="100"/>
          <a:sy n="65" d="100"/>
        </p:scale>
        <p:origin x="-166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302391" cy="33964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4238" y="1"/>
            <a:ext cx="4302390" cy="339646"/>
          </a:xfrm>
          <a:prstGeom prst="rect">
            <a:avLst/>
          </a:prstGeom>
        </p:spPr>
        <p:txBody>
          <a:bodyPr vert="horz" lIns="91440" tIns="45720" rIns="91440" bIns="45720" rtlCol="0"/>
          <a:lstStyle>
            <a:lvl1pPr algn="r">
              <a:defRPr sz="1200"/>
            </a:lvl1pPr>
          </a:lstStyle>
          <a:p>
            <a:fld id="{B867A4E7-28C2-483F-B77A-C5F4EC46E33F}" type="datetimeFigureOut">
              <a:rPr kumimoji="1" lang="ja-JP" altLang="en-US" smtClean="0"/>
              <a:t>2012/12/28</a:t>
            </a:fld>
            <a:endParaRPr kumimoji="1" lang="ja-JP" altLang="en-US"/>
          </a:p>
        </p:txBody>
      </p:sp>
      <p:sp>
        <p:nvSpPr>
          <p:cNvPr id="4" name="フッター プレースホルダー 3"/>
          <p:cNvSpPr>
            <a:spLocks noGrp="1"/>
          </p:cNvSpPr>
          <p:nvPr>
            <p:ph type="ftr" sz="quarter" idx="2"/>
          </p:nvPr>
        </p:nvSpPr>
        <p:spPr>
          <a:xfrm>
            <a:off x="1" y="6454857"/>
            <a:ext cx="4302391" cy="33964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4238" y="6454857"/>
            <a:ext cx="4302390" cy="339646"/>
          </a:xfrm>
          <a:prstGeom prst="rect">
            <a:avLst/>
          </a:prstGeom>
        </p:spPr>
        <p:txBody>
          <a:bodyPr vert="horz" lIns="91440" tIns="45720" rIns="91440" bIns="45720" rtlCol="0" anchor="b"/>
          <a:lstStyle>
            <a:lvl1pPr algn="r">
              <a:defRPr sz="1200"/>
            </a:lvl1pPr>
          </a:lstStyle>
          <a:p>
            <a:fld id="{AB342AC2-A7F3-43DE-8817-095FA923E3D6}" type="slidenum">
              <a:rPr kumimoji="1" lang="ja-JP" altLang="en-US" smtClean="0"/>
              <a:t>‹#›</a:t>
            </a:fld>
            <a:endParaRPr kumimoji="1" lang="ja-JP" altLang="en-US"/>
          </a:p>
        </p:txBody>
      </p:sp>
    </p:spTree>
    <p:extLst>
      <p:ext uri="{BB962C8B-B14F-4D97-AF65-F5344CB8AC3E}">
        <p14:creationId xmlns:p14="http://schemas.microsoft.com/office/powerpoint/2010/main" val="297853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813" cy="33964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3824" y="0"/>
            <a:ext cx="4302813" cy="339646"/>
          </a:xfrm>
          <a:prstGeom prst="rect">
            <a:avLst/>
          </a:prstGeom>
        </p:spPr>
        <p:txBody>
          <a:bodyPr vert="horz" lIns="91440" tIns="45720" rIns="91440" bIns="45720" rtlCol="0"/>
          <a:lstStyle>
            <a:lvl1pPr algn="r">
              <a:defRPr sz="1200"/>
            </a:lvl1pPr>
          </a:lstStyle>
          <a:p>
            <a:fld id="{D23203EA-E962-4F8B-85BE-D5E4CD3916EE}" type="datetimeFigureOut">
              <a:rPr kumimoji="1" lang="ja-JP" altLang="en-US" smtClean="0"/>
              <a:t>2012/12/28</a:t>
            </a:fld>
            <a:endParaRPr kumimoji="1" lang="ja-JP" altLang="en-US"/>
          </a:p>
        </p:txBody>
      </p:sp>
      <p:sp>
        <p:nvSpPr>
          <p:cNvPr id="4" name="スライド イメージ プレースホルダー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347" y="3228222"/>
            <a:ext cx="7943532" cy="3058399"/>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54856"/>
            <a:ext cx="4302813" cy="33964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3824" y="6454856"/>
            <a:ext cx="4302813" cy="339646"/>
          </a:xfrm>
          <a:prstGeom prst="rect">
            <a:avLst/>
          </a:prstGeom>
        </p:spPr>
        <p:txBody>
          <a:bodyPr vert="horz" lIns="91440" tIns="45720" rIns="91440" bIns="45720" rtlCol="0" anchor="b"/>
          <a:lstStyle>
            <a:lvl1pPr algn="r">
              <a:defRPr sz="1200"/>
            </a:lvl1pPr>
          </a:lstStyle>
          <a:p>
            <a:fld id="{3CF14858-10AE-4D6D-AA4B-BA292F2E2AB7}" type="slidenum">
              <a:rPr kumimoji="1" lang="ja-JP" altLang="en-US" smtClean="0"/>
              <a:t>‹#›</a:t>
            </a:fld>
            <a:endParaRPr kumimoji="1" lang="ja-JP" altLang="en-US"/>
          </a:p>
        </p:txBody>
      </p:sp>
    </p:spTree>
    <p:extLst>
      <p:ext uri="{BB962C8B-B14F-4D97-AF65-F5344CB8AC3E}">
        <p14:creationId xmlns:p14="http://schemas.microsoft.com/office/powerpoint/2010/main" val="30266220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A7EE92-5B66-134D-BF35-908F3351ABA2}" type="slidenum">
              <a:rPr lang="en-US" altLang="ja-JP"/>
              <a:pPr/>
              <a:t>2</a:t>
            </a:fld>
            <a:endParaRPr lang="en-US" altLang="ja-JP"/>
          </a:p>
        </p:txBody>
      </p:sp>
      <p:sp>
        <p:nvSpPr>
          <p:cNvPr id="681986"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681987"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r>
              <a:rPr lang="ja-JP" altLang="en-US" sz="1600" b="1" dirty="0" smtClean="0">
                <a:ea typeface="平成明朝" charset="-128"/>
                <a:cs typeface="平成明朝" charset="-128"/>
              </a:rPr>
              <a:t>我々は日常生活でよくカラースキャナーを用います。カラースキャナーは専門的にいうと、可視光を用いた～と言えます。可視光は不透明物質に対してはあまり浸透しないため、用途としては、文書や写真といった薄いものの読み取りにしか用いることが出来ません。そこで、ここでもし可視光の代わりに物質を透過する電磁波を用いれば、物質内部を読み取れるカラースキャナーが出来ると考えられます。</a:t>
            </a:r>
            <a:endParaRPr lang="ja-JP" altLang="en-US" sz="1600" b="1" dirty="0">
              <a:ea typeface="平成明朝" charset="-128"/>
              <a:cs typeface="平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7BD899-F958-D84F-9A48-E94B9D9BBE0A}" type="slidenum">
              <a:rPr lang="en-US" altLang="ja-JP"/>
              <a:pPr/>
              <a:t>14</a:t>
            </a:fld>
            <a:endParaRPr lang="en-US" altLang="ja-JP"/>
          </a:p>
        </p:txBody>
      </p:sp>
      <p:sp>
        <p:nvSpPr>
          <p:cNvPr id="598018"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598019" name="Rectangle 3"/>
          <p:cNvSpPr>
            <a:spLocks noGrp="1" noChangeArrowheads="1"/>
          </p:cNvSpPr>
          <p:nvPr>
            <p:ph type="body" idx="1"/>
          </p:nvPr>
        </p:nvSpPr>
        <p:spPr bwMode="auto">
          <a:xfrm>
            <a:off x="1322706" y="3228571"/>
            <a:ext cx="7282816" cy="3058025"/>
          </a:xfrm>
          <a:prstGeom prst="rect">
            <a:avLst/>
          </a:prstGeom>
          <a:solidFill>
            <a:srgbClr val="FFFFFF"/>
          </a:solidFill>
          <a:ln>
            <a:solidFill>
              <a:srgbClr val="000000"/>
            </a:solidFill>
            <a:miter lim="800000"/>
            <a:headEnd/>
            <a:tailEnd/>
          </a:ln>
        </p:spPr>
        <p:txBody>
          <a:bodyPr lIns="97164" tIns="48582" rIns="97164" bIns="48582">
            <a:prstTxWarp prst="textNoShape">
              <a:avLst/>
            </a:prstTxWarp>
          </a:bodyPr>
          <a:lstStyle/>
          <a:p>
            <a:r>
              <a:rPr lang="ja-JP" altLang="en-US" dirty="0" smtClean="0"/>
              <a:t>従来法との比較を行うため、ピクセルレートを算出しました。ここでは計測した総ピクセル数を測定時間で割ったものをピクセルレートと定義しています。従来法に比べるとピクセルレートで</a:t>
            </a:r>
            <a:r>
              <a:rPr lang="en-US" altLang="ja-JP" dirty="0" smtClean="0"/>
              <a:t>4</a:t>
            </a:r>
            <a:r>
              <a:rPr lang="ja-JP" altLang="en-US" dirty="0" smtClean="0"/>
              <a:t>万倍以上の高速化を実現しました。</a:t>
            </a:r>
            <a:endParaRPr lang="en-US" altLang="ja-JP"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THz</a:t>
            </a:r>
            <a:r>
              <a:rPr kumimoji="1" lang="ja-JP" altLang="en-US" dirty="0" smtClean="0"/>
              <a:t>波の利用分野として、医薬品類の品質評価が期待されています。ここに示すサンプルのように</a:t>
            </a:r>
            <a:r>
              <a:rPr kumimoji="1" lang="en-US" altLang="ja-JP" dirty="0" smtClean="0"/>
              <a:t>THz</a:t>
            </a:r>
            <a:r>
              <a:rPr kumimoji="1" lang="ja-JP" altLang="en-US" dirty="0" smtClean="0"/>
              <a:t>波に対して特徴的な吸収を示す医薬品があることを利用すれば、分光測定によってそれを分析できます。従来法では時間がかかっていましたがリアルタイム測定が出来れば製造過程での品質評価に貢献することが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3CF14858-10AE-4D6D-AA4B-BA292F2E2AB7}" type="slidenum">
              <a:rPr kumimoji="1" lang="ja-JP" altLang="en-US" smtClean="0"/>
              <a:t>15</a:t>
            </a:fld>
            <a:endParaRPr kumimoji="1" lang="ja-JP" altLang="en-US"/>
          </a:p>
        </p:txBody>
      </p:sp>
    </p:spTree>
    <p:extLst>
      <p:ext uri="{BB962C8B-B14F-4D97-AF65-F5344CB8AC3E}">
        <p14:creationId xmlns:p14="http://schemas.microsoft.com/office/powerpoint/2010/main" val="203038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6F4EE-62FF-B649-8939-A7708A37E58E}" type="slidenum">
              <a:rPr lang="en-US" altLang="ja-JP"/>
              <a:pPr/>
              <a:t>24</a:t>
            </a:fld>
            <a:endParaRPr lang="en-US" altLang="ja-JP"/>
          </a:p>
        </p:txBody>
      </p:sp>
      <p:sp>
        <p:nvSpPr>
          <p:cNvPr id="835586"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835587"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r>
              <a:rPr lang="ja-JP" altLang="en-US" sz="1600" b="1" dirty="0" smtClean="0">
                <a:ea typeface="平成明朝" charset="-128"/>
                <a:cs typeface="平成明朝" charset="-128"/>
              </a:rPr>
              <a:t>従来技術として、物質透過性の良好な電磁波を用いた測定には</a:t>
            </a:r>
            <a:r>
              <a:rPr lang="en-US" altLang="ja-JP" sz="1600" b="1" dirty="0" smtClean="0">
                <a:ea typeface="平成明朝" charset="-128"/>
                <a:cs typeface="平成明朝" charset="-128"/>
              </a:rPr>
              <a:t>X</a:t>
            </a:r>
            <a:r>
              <a:rPr lang="ja-JP" altLang="en-US" sz="1600" b="1" dirty="0" smtClean="0">
                <a:ea typeface="平成明朝" charset="-128"/>
                <a:cs typeface="平成明朝" charset="-128"/>
              </a:rPr>
              <a:t>線スキャナーがあり、レントゲンや</a:t>
            </a:r>
            <a:r>
              <a:rPr lang="en-US" altLang="ja-JP" sz="1600" b="1" dirty="0" smtClean="0">
                <a:ea typeface="平成明朝" charset="-128"/>
                <a:cs typeface="平成明朝" charset="-128"/>
              </a:rPr>
              <a:t>X</a:t>
            </a:r>
            <a:r>
              <a:rPr lang="ja-JP" altLang="en-US" sz="1600" b="1" dirty="0" smtClean="0">
                <a:ea typeface="平成明朝" charset="-128"/>
                <a:cs typeface="平成明朝" charset="-128"/>
              </a:rPr>
              <a:t>線</a:t>
            </a:r>
            <a:r>
              <a:rPr lang="en-US" altLang="ja-JP" sz="1600" b="1" dirty="0" smtClean="0">
                <a:ea typeface="平成明朝" charset="-128"/>
                <a:cs typeface="平成明朝" charset="-128"/>
              </a:rPr>
              <a:t>CT</a:t>
            </a:r>
            <a:r>
              <a:rPr lang="ja-JP" altLang="en-US" sz="1600" b="1" dirty="0" smtClean="0">
                <a:ea typeface="平成明朝" charset="-128"/>
                <a:cs typeface="平成明朝" charset="-128"/>
              </a:rPr>
              <a:t>として非破壊検査や医療診断によく用いられています。</a:t>
            </a:r>
            <a:r>
              <a:rPr lang="en-US" altLang="ja-JP" sz="1600" b="1" dirty="0" smtClean="0">
                <a:ea typeface="平成明朝" charset="-128"/>
                <a:cs typeface="平成明朝" charset="-128"/>
              </a:rPr>
              <a:t>X</a:t>
            </a:r>
            <a:r>
              <a:rPr lang="ja-JP" altLang="en-US" sz="1600" b="1" dirty="0" smtClean="0">
                <a:ea typeface="平成明朝" charset="-128"/>
                <a:cs typeface="平成明朝" charset="-128"/>
              </a:rPr>
              <a:t>線の問題としては、侵襲性の高さから、生体計測への適用が制限されること。また、透過性が逆に高すぎるので、ソフトマテリアルのような物体に対してコントラストが表れにくく計測が困難となります。そしてイメージが白黒なので、あるかないかはわかりますが、どういうものがあるかという分光学的な成分分析が出来ません。</a:t>
            </a:r>
            <a:endParaRPr lang="ja-JP" altLang="en-US" sz="1600" b="1" dirty="0">
              <a:ea typeface="平成明朝" charset="-128"/>
              <a:cs typeface="平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BCA7C8-034B-D84B-8D8E-41A864B9809A}" type="slidenum">
              <a:rPr lang="en-US" altLang="ja-JP"/>
              <a:pPr/>
              <a:t>28</a:t>
            </a:fld>
            <a:endParaRPr lang="en-US" altLang="ja-JP"/>
          </a:p>
        </p:txBody>
      </p:sp>
      <p:sp>
        <p:nvSpPr>
          <p:cNvPr id="851970" name="Rectangle 2"/>
          <p:cNvSpPr>
            <a:spLocks noGrp="1" noRot="1" noChangeAspect="1" noChangeArrowheads="1"/>
          </p:cNvSpPr>
          <p:nvPr>
            <p:ph type="sldImg"/>
          </p:nvPr>
        </p:nvSpPr>
        <p:spPr bwMode="auto">
          <a:xfrm>
            <a:off x="3263900" y="509588"/>
            <a:ext cx="3400425" cy="2549525"/>
          </a:xfrm>
          <a:prstGeom prst="rect">
            <a:avLst/>
          </a:prstGeom>
          <a:solidFill>
            <a:srgbClr val="FFFFFF"/>
          </a:solidFill>
          <a:ln>
            <a:solidFill>
              <a:srgbClr val="000000"/>
            </a:solidFill>
            <a:miter lim="800000"/>
            <a:headEnd/>
            <a:tailEnd/>
          </a:ln>
        </p:spPr>
      </p:sp>
      <p:sp>
        <p:nvSpPr>
          <p:cNvPr id="851971" name="Rectangle 3"/>
          <p:cNvSpPr>
            <a:spLocks noGrp="1" noChangeArrowheads="1"/>
          </p:cNvSpPr>
          <p:nvPr>
            <p:ph type="body" idx="1"/>
          </p:nvPr>
        </p:nvSpPr>
        <p:spPr bwMode="auto">
          <a:xfrm>
            <a:off x="993730" y="3228571"/>
            <a:ext cx="7940765" cy="3058026"/>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smtClean="0"/>
              <a:t>そこで我々が注目したのがカラースキャナーです。２次元のカラーイメージを取得するためには２次元の空間イメージと色の情報の３次元の情報が必要となります。カラースキャナーは</a:t>
            </a:r>
            <a:r>
              <a:rPr lang="en-US" altLang="ja-JP" sz="1600" dirty="0" smtClean="0"/>
              <a:t>CCD</a:t>
            </a:r>
            <a:r>
              <a:rPr lang="ja-JP" altLang="en-US" sz="1600" dirty="0" smtClean="0"/>
              <a:t>のラインセンサーで、リアルタイムのカラーラインイメージ、分光ラインイメージを取得しています。右上の図で言いますと、波長１次元と空間１次元の２次元の情報をまずリアルタイムで取得しています。さらにラインセンサーを動かしながらデータをスタックすることによって、３次元の情報を取得します。それをこの矢印の方向から、色の情報を重ねて２次元の空間イメージに置き換えることで２次元カラーイメージを取得しています。この原理でポイントとなるのはこの部分です。これを</a:t>
            </a:r>
            <a:r>
              <a:rPr lang="en-US" altLang="ja-JP" sz="1600" dirty="0" smtClean="0"/>
              <a:t>THz</a:t>
            </a:r>
            <a:r>
              <a:rPr lang="ja-JP" altLang="en-US" sz="1600" dirty="0" smtClean="0"/>
              <a:t>波において実現させるために我々が考案したのが、</a:t>
            </a:r>
            <a:endParaRPr lang="ja-JP" altLang="en-US" sz="1600" b="1" dirty="0">
              <a:ea typeface="平成明朝" charset="-128"/>
              <a:cs typeface="平成明朝"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cap="flat"/>
        </p:spPr>
      </p:sp>
      <p:sp>
        <p:nvSpPr>
          <p:cNvPr id="111619" name="Rectangle 3"/>
          <p:cNvSpPr>
            <a:spLocks noGrp="1" noChangeArrowheads="1"/>
          </p:cNvSpPr>
          <p:nvPr>
            <p:ph type="body" idx="1"/>
          </p:nvPr>
        </p:nvSpPr>
        <p:spPr>
          <a:ln/>
        </p:spPr>
        <p:txBody>
          <a:bodyPr/>
          <a:lstStyle/>
          <a:p>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C2A49-38B4-1C4F-8EEF-194ABD52FD86}" type="slidenum">
              <a:rPr lang="en-US" altLang="ja-JP"/>
              <a:pPr/>
              <a:t>30</a:t>
            </a:fld>
            <a:endParaRPr lang="en-US" altLang="ja-JP"/>
          </a:p>
        </p:txBody>
      </p:sp>
      <p:sp>
        <p:nvSpPr>
          <p:cNvPr id="878594"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878595"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B21EC-CD90-104F-BCD9-1381CB569719}" type="slidenum">
              <a:rPr lang="en-US" altLang="ja-JP"/>
              <a:pPr/>
              <a:t>31</a:t>
            </a:fld>
            <a:endParaRPr lang="en-US" altLang="ja-JP"/>
          </a:p>
        </p:txBody>
      </p:sp>
      <p:sp>
        <p:nvSpPr>
          <p:cNvPr id="919554"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919555"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DDD405-69A5-7A46-9C51-1CA10A38E031}" type="slidenum">
              <a:rPr lang="en-US" altLang="ja-JP"/>
              <a:pPr/>
              <a:t>32</a:t>
            </a:fld>
            <a:endParaRPr lang="en-US" altLang="ja-JP"/>
          </a:p>
        </p:txBody>
      </p:sp>
      <p:sp>
        <p:nvSpPr>
          <p:cNvPr id="903170" name="Rectangle 2"/>
          <p:cNvSpPr>
            <a:spLocks noGrp="1" noRot="1" noChangeAspect="1" noChangeArrowheads="1" noTextEdit="1"/>
          </p:cNvSpPr>
          <p:nvPr>
            <p:ph type="sldImg"/>
          </p:nvPr>
        </p:nvSpPr>
        <p:spPr bwMode="auto">
          <a:xfrm>
            <a:off x="1070869" y="509493"/>
            <a:ext cx="7788757" cy="2549605"/>
          </a:xfrm>
          <a:prstGeom prst="rect">
            <a:avLst/>
          </a:prstGeom>
          <a:solidFill>
            <a:srgbClr val="FFFFFF"/>
          </a:solidFill>
          <a:ln>
            <a:solidFill>
              <a:srgbClr val="000000"/>
            </a:solidFill>
            <a:miter lim="800000"/>
            <a:headEnd/>
            <a:tailEnd/>
          </a:ln>
        </p:spPr>
      </p:sp>
      <p:sp>
        <p:nvSpPr>
          <p:cNvPr id="903171" name="Rectangle 3"/>
          <p:cNvSpPr>
            <a:spLocks noGrp="1" noChangeArrowheads="1"/>
          </p:cNvSpPr>
          <p:nvPr>
            <p:ph type="body" idx="1"/>
          </p:nvPr>
        </p:nvSpPr>
        <p:spPr bwMode="auto">
          <a:xfrm>
            <a:off x="991462" y="3228571"/>
            <a:ext cx="7945303" cy="3058025"/>
          </a:xfrm>
          <a:prstGeom prst="rect">
            <a:avLst/>
          </a:prstGeom>
          <a:solidFill>
            <a:srgbClr val="FFFFFF"/>
          </a:solidFill>
          <a:ln>
            <a:solidFill>
              <a:srgbClr val="000000"/>
            </a:solidFill>
            <a:miter lim="800000"/>
            <a:headEnd/>
            <a:tailEnd/>
          </a:ln>
        </p:spPr>
        <p:txBody>
          <a:bodyPr lIns="91431" tIns="45716" rIns="91431" bIns="45716">
            <a:prstTxWarp prst="textNoShape">
              <a:avLst/>
            </a:prstTxWarp>
          </a:bodyPr>
          <a:lstStyle/>
          <a:p>
            <a:r>
              <a:rPr lang="en-US" altLang="ja-JP"/>
              <a:t>This figure shows principle of non-collinear 2D-FSEOS, which can be easily achieved by slight modification of usual 2D-FSEOS; only changing of  collinear configuration to non-collinear configuration.</a:t>
            </a:r>
          </a:p>
          <a:p>
            <a:r>
              <a:rPr lang="en-US" altLang="ja-JP">
                <a:ea typeface="平成明朝" charset="-128"/>
                <a:cs typeface="平成明朝" charset="-128"/>
              </a:rPr>
              <a:t>Here, we consider a pulsed THz electric field to be composed of a negative and a positive peak with a time delay of </a:t>
            </a:r>
            <a:r>
              <a:rPr lang="en-US" altLang="ja-JP" i="1">
                <a:latin typeface="Symbol" pitchFamily="-111" charset="2"/>
                <a:ea typeface="平成明朝" charset="-128"/>
                <a:cs typeface="平成明朝" charset="-128"/>
                <a:sym typeface="Symbol" pitchFamily="-111" charset="2"/>
              </a:rPr>
              <a:t></a:t>
            </a:r>
            <a:r>
              <a:rPr lang="en-US" altLang="ja-JP">
                <a:ea typeface="平成明朝" charset="-128"/>
                <a:cs typeface="平成明朝" charset="-128"/>
              </a:rPr>
              <a:t>. </a:t>
            </a:r>
            <a:r>
              <a:rPr lang="en-US" altLang="ja-JP"/>
              <a:t>In this method, t</a:t>
            </a:r>
            <a:r>
              <a:rPr lang="en-US" altLang="ja-JP">
                <a:ea typeface="平成明朝" charset="-128"/>
                <a:cs typeface="平成明朝" charset="-128"/>
              </a:rPr>
              <a:t>he THz beam and the probe beam non-collinearly  incident into an EO crystal at a crossed angle of </a:t>
            </a:r>
            <a:r>
              <a:rPr lang="en-US" altLang="ja-JP" i="1">
                <a:latin typeface="Symbol" pitchFamily="-111" charset="2"/>
                <a:ea typeface="平成明朝" charset="-128"/>
                <a:cs typeface="平成明朝" charset="-128"/>
                <a:sym typeface="Symbol" pitchFamily="-111" charset="2"/>
              </a:rPr>
              <a:t></a:t>
            </a:r>
            <a:r>
              <a:rPr lang="en-US" altLang="ja-JP">
                <a:ea typeface="平成明朝" charset="-128"/>
                <a:cs typeface="平成明朝" charset="-128"/>
              </a:rPr>
              <a:t> in air.   Such  non-collinear overlapping of wavefronts in two beams results in electro-optical </a:t>
            </a:r>
            <a:r>
              <a:rPr lang="en-US" altLang="ja-JP"/>
              <a:t>time-to-space conversion.   As a result, time delay </a:t>
            </a:r>
            <a:r>
              <a:rPr lang="en-US" altLang="ja-JP" i="1">
                <a:latin typeface="Symbol" pitchFamily="-111" charset="2"/>
                <a:ea typeface="平成明朝" charset="-128"/>
                <a:cs typeface="平成明朝" charset="-128"/>
                <a:sym typeface="Symbol" pitchFamily="-111" charset="2"/>
              </a:rPr>
              <a:t></a:t>
            </a:r>
            <a:r>
              <a:rPr lang="en-US" altLang="ja-JP">
                <a:ea typeface="平成明朝" charset="-128"/>
                <a:cs typeface="平成明朝" charset="-128"/>
              </a:rPr>
              <a:t> is converted into spatial distribution </a:t>
            </a:r>
            <a:r>
              <a:rPr lang="en-US" altLang="ja-JP" i="1">
                <a:latin typeface="Symbol" pitchFamily="-111" charset="2"/>
                <a:ea typeface="平成明朝" charset="-128"/>
                <a:cs typeface="平成明朝" charset="-128"/>
                <a:sym typeface="Symbol" pitchFamily="-111" charset="2"/>
              </a:rPr>
              <a:t></a:t>
            </a:r>
            <a:r>
              <a:rPr lang="en-US" altLang="ja-JP">
                <a:ea typeface="平成明朝" charset="-128"/>
                <a:cs typeface="平成明朝" charset="-128"/>
              </a:rPr>
              <a:t>h in the probe beam based on this equation.  Also, temporal window is determined by this equation, where d is probe beam diameter and c is velocity in vacuum.  If one use 1D detector such as photodiode array, the temporal waveform can be measured as a position signal in 1D detector at real time like here.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A1EF89-DA95-494D-B4D5-41AF5C9737C5}" type="slidenum">
              <a:rPr lang="en-US" altLang="ja-JP"/>
              <a:pPr/>
              <a:t>33</a:t>
            </a:fld>
            <a:endParaRPr lang="en-US" altLang="ja-JP"/>
          </a:p>
        </p:txBody>
      </p:sp>
      <p:sp>
        <p:nvSpPr>
          <p:cNvPr id="800770" name="Rectangle 2"/>
          <p:cNvSpPr>
            <a:spLocks noGrp="1" noRot="1" noChangeAspect="1" noChangeArrowheads="1"/>
          </p:cNvSpPr>
          <p:nvPr>
            <p:ph type="sldImg"/>
          </p:nvPr>
        </p:nvSpPr>
        <p:spPr bwMode="auto">
          <a:xfrm>
            <a:off x="1070869" y="509492"/>
            <a:ext cx="7786487" cy="2548533"/>
          </a:xfrm>
          <a:prstGeom prst="rect">
            <a:avLst/>
          </a:prstGeom>
          <a:solidFill>
            <a:srgbClr val="FFFFFF"/>
          </a:solidFill>
          <a:ln>
            <a:solidFill>
              <a:srgbClr val="000000"/>
            </a:solidFill>
            <a:miter lim="800000"/>
            <a:headEnd/>
            <a:tailEnd/>
          </a:ln>
        </p:spPr>
      </p:sp>
      <p:sp>
        <p:nvSpPr>
          <p:cNvPr id="800771" name="Rectangle 3"/>
          <p:cNvSpPr>
            <a:spLocks noGrp="1" noChangeArrowheads="1"/>
          </p:cNvSpPr>
          <p:nvPr>
            <p:ph type="body" idx="1"/>
          </p:nvPr>
        </p:nvSpPr>
        <p:spPr bwMode="auto">
          <a:xfrm>
            <a:off x="1322706" y="3228571"/>
            <a:ext cx="7282816" cy="3058025"/>
          </a:xfrm>
          <a:prstGeom prst="rect">
            <a:avLst/>
          </a:prstGeom>
          <a:solidFill>
            <a:srgbClr val="FFFFFF"/>
          </a:solidFill>
          <a:ln>
            <a:solidFill>
              <a:srgbClr val="000000"/>
            </a:solidFill>
            <a:miter lim="800000"/>
            <a:headEnd/>
            <a:tailEnd/>
          </a:ln>
        </p:spPr>
        <p:txBody>
          <a:bodyPr lIns="97164" tIns="48582" rIns="97164" bIns="48582">
            <a:prstTxWarp prst="textNoShape">
              <a:avLst/>
            </a:prstTxWarp>
          </a:bodyPr>
          <a:lstStyle/>
          <a:p>
            <a:r>
              <a:rPr lang="en-US" altLang="ja-JP"/>
              <a:t>Next shows comparison of spatial resolution between experimental and theoretical.  Experimental values, red circle, is obtained from slope of this graph.  One can see the spatial resolution is dependent on the THz frequency.  Also, the actual spatial resolution is similar to the diffraction limit.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39637-3437-6D4C-BFDA-E3B5CBA32196}" type="slidenum">
              <a:rPr lang="en-US" altLang="ja-JP"/>
              <a:pPr/>
              <a:t>35</a:t>
            </a:fld>
            <a:endParaRPr lang="en-US" altLang="ja-JP"/>
          </a:p>
        </p:txBody>
      </p:sp>
      <p:sp>
        <p:nvSpPr>
          <p:cNvPr id="875522"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993730" y="3228572"/>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sz="1600" b="1" dirty="0">
              <a:ea typeface="平成明朝" pitchFamily="-112" charset="-128"/>
              <a:cs typeface="平成明朝" pitchFamily="-11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そこで我々は</a:t>
            </a:r>
            <a:r>
              <a:rPr kumimoji="1" lang="en-US" altLang="ja-JP" dirty="0" smtClean="0"/>
              <a:t>THz</a:t>
            </a:r>
            <a:r>
              <a:rPr kumimoji="1" lang="ja-JP" altLang="en-US" dirty="0" smtClean="0"/>
              <a:t>波に着目しました。</a:t>
            </a:r>
            <a:r>
              <a:rPr kumimoji="1" lang="en-US" altLang="ja-JP" dirty="0" smtClean="0"/>
              <a:t>THz</a:t>
            </a:r>
            <a:r>
              <a:rPr kumimoji="1" lang="ja-JP" altLang="en-US" dirty="0" smtClean="0"/>
              <a:t>波というのは光波と電波の境界に位置する電磁波です。従来この領域のレーザー光源はありませんでしたが、フェムト秒レーザーを用いることで、レーザーのようなコヒーレントな</a:t>
            </a:r>
            <a:r>
              <a:rPr kumimoji="1" lang="en-US" altLang="ja-JP" dirty="0" smtClean="0"/>
              <a:t>THz</a:t>
            </a:r>
            <a:r>
              <a:rPr kumimoji="1" lang="ja-JP" altLang="en-US" dirty="0" smtClean="0"/>
              <a:t>波を発生させることが可能になってきたので、この領域の研究開発が世界的に発展してきています。</a:t>
            </a:r>
            <a:r>
              <a:rPr kumimoji="1" lang="en-US" altLang="ja-JP" dirty="0" smtClean="0"/>
              <a:t>THz</a:t>
            </a:r>
            <a:r>
              <a:rPr kumimoji="1" lang="ja-JP" altLang="en-US" dirty="0" smtClean="0"/>
              <a:t>波は非金属物質に対する適度な透過性を持ち、低侵襲なため生体に対しても安全といえます。</a:t>
            </a:r>
            <a:endParaRPr kumimoji="1" lang="ja-JP" altLang="en-US" dirty="0"/>
          </a:p>
        </p:txBody>
      </p:sp>
      <p:sp>
        <p:nvSpPr>
          <p:cNvPr id="4" name="スライド番号プレースホルダー 3"/>
          <p:cNvSpPr>
            <a:spLocks noGrp="1"/>
          </p:cNvSpPr>
          <p:nvPr>
            <p:ph type="sldNum" sz="quarter" idx="10"/>
          </p:nvPr>
        </p:nvSpPr>
        <p:spPr/>
        <p:txBody>
          <a:bodyPr/>
          <a:lstStyle/>
          <a:p>
            <a:fld id="{3CF14858-10AE-4D6D-AA4B-BA292F2E2AB7}" type="slidenum">
              <a:rPr kumimoji="1" lang="ja-JP" altLang="en-US" smtClean="0"/>
              <a:t>3</a:t>
            </a:fld>
            <a:endParaRPr kumimoji="1" lang="ja-JP" altLang="en-US"/>
          </a:p>
        </p:txBody>
      </p:sp>
    </p:spTree>
    <p:extLst>
      <p:ext uri="{BB962C8B-B14F-4D97-AF65-F5344CB8AC3E}">
        <p14:creationId xmlns:p14="http://schemas.microsoft.com/office/powerpoint/2010/main" val="1716567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39637-3437-6D4C-BFDA-E3B5CBA32196}" type="slidenum">
              <a:rPr lang="en-US" altLang="ja-JP"/>
              <a:pPr/>
              <a:t>37</a:t>
            </a:fld>
            <a:endParaRPr lang="en-US" altLang="ja-JP"/>
          </a:p>
        </p:txBody>
      </p:sp>
      <p:sp>
        <p:nvSpPr>
          <p:cNvPr id="875522" name="Rectangle 2"/>
          <p:cNvSpPr>
            <a:spLocks noGrp="1" noRot="1" noChangeAspect="1" noChangeArrowheads="1"/>
          </p:cNvSpPr>
          <p:nvPr>
            <p:ph type="sldImg"/>
          </p:nvPr>
        </p:nvSpPr>
        <p:spPr bwMode="auto">
          <a:xfrm>
            <a:off x="1070869" y="509492"/>
            <a:ext cx="7786487" cy="2548533"/>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993730" y="3228572"/>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sz="1600" b="1" dirty="0">
              <a:ea typeface="平成明朝" pitchFamily="-112" charset="-128"/>
              <a:cs typeface="平成明朝" pitchFamily="-11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39637-3437-6D4C-BFDA-E3B5CBA32196}" type="slidenum">
              <a:rPr lang="en-US" altLang="ja-JP"/>
              <a:pPr/>
              <a:t>38</a:t>
            </a:fld>
            <a:endParaRPr lang="en-US" altLang="ja-JP"/>
          </a:p>
        </p:txBody>
      </p:sp>
      <p:sp>
        <p:nvSpPr>
          <p:cNvPr id="875522"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875523" name="Rectangle 3"/>
          <p:cNvSpPr>
            <a:spLocks noGrp="1" noChangeArrowheads="1"/>
          </p:cNvSpPr>
          <p:nvPr>
            <p:ph type="body" idx="1"/>
          </p:nvPr>
        </p:nvSpPr>
        <p:spPr bwMode="auto">
          <a:xfrm>
            <a:off x="993730" y="3228572"/>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sz="1600" b="1" dirty="0">
              <a:ea typeface="平成明朝" pitchFamily="-112" charset="-128"/>
              <a:cs typeface="平成明朝" pitchFamily="-11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EC1B81-0FAC-654D-B513-F847D289EF6D}" type="slidenum">
              <a:rPr lang="en-US" altLang="ja-JP"/>
              <a:pPr/>
              <a:t>39</a:t>
            </a:fld>
            <a:endParaRPr lang="en-US" altLang="ja-JP"/>
          </a:p>
        </p:txBody>
      </p:sp>
      <p:sp>
        <p:nvSpPr>
          <p:cNvPr id="1017858" name="Rectangle 2"/>
          <p:cNvSpPr>
            <a:spLocks noGrp="1" noRot="1" noChangeAspect="1" noChangeArrowheads="1" noTextEdit="1"/>
          </p:cNvSpPr>
          <p:nvPr>
            <p:ph type="sldImg"/>
          </p:nvPr>
        </p:nvSpPr>
        <p:spPr bwMode="auto">
          <a:xfrm>
            <a:off x="1070869" y="509492"/>
            <a:ext cx="7786487" cy="2548533"/>
          </a:xfrm>
          <a:prstGeom prst="rect">
            <a:avLst/>
          </a:prstGeom>
          <a:solidFill>
            <a:srgbClr val="FFFFFF"/>
          </a:solidFill>
          <a:ln>
            <a:solidFill>
              <a:srgbClr val="000000"/>
            </a:solidFill>
            <a:miter lim="800000"/>
            <a:headEnd/>
            <a:tailEnd/>
          </a:ln>
        </p:spPr>
      </p:sp>
      <p:sp>
        <p:nvSpPr>
          <p:cNvPr id="1017859"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r>
              <a:rPr lang="en-US" altLang="ja-JP" sz="1000"/>
              <a:t>THz tomography is one of interesting imaging application using THz electromagnetic pulse. THz tomography is realized by the time-of-flight measurement of THz pulse echoe when THz pulse is incident upon a sample in reflection geometry.   </a:t>
            </a:r>
            <a:r>
              <a:rPr lang="en-US" altLang="ja-JP" sz="1000">
                <a:ea typeface="平成明朝" charset="-128"/>
                <a:cs typeface="平成明朝" charset="-128"/>
              </a:rPr>
              <a:t>Since this technique can be used in various applications to reveal the cross-section of internal structures, it</a:t>
            </a:r>
            <a:r>
              <a:rPr lang="en-US" altLang="ja-JP" sz="1000"/>
              <a:t> has recently attracted as a powerful tool for nondestructive inspection of object, alternative to “ invasive” x-ray and “contact” ultrasound.   This figure shows the first demonstration of the THz tomography, in which the 2D cross-section of the floppy disk is visualized.  Another application is a non-destructive testing of pharmaceutical coating of a tablet, which is important to control the release of active pharmaceutical ingredients.</a:t>
            </a:r>
            <a:endParaRPr lang="en-US" altLang="ja-JP" sz="1000">
              <a:ea typeface="平成明朝" charset="-128"/>
              <a:cs typeface="平成明朝"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74399F-FD78-5C43-BD8A-1B8ECBA0FB50}" type="slidenum">
              <a:rPr lang="en-US" altLang="ja-JP"/>
              <a:pPr/>
              <a:t>40</a:t>
            </a:fld>
            <a:endParaRPr lang="en-US" altLang="ja-JP"/>
          </a:p>
        </p:txBody>
      </p:sp>
      <p:sp>
        <p:nvSpPr>
          <p:cNvPr id="1019906" name="Rectangle 2"/>
          <p:cNvSpPr>
            <a:spLocks noGrp="1" noRot="1" noChangeAspect="1" noChangeArrowheads="1" noTextEdit="1"/>
          </p:cNvSpPr>
          <p:nvPr>
            <p:ph type="sldImg"/>
          </p:nvPr>
        </p:nvSpPr>
        <p:spPr bwMode="auto">
          <a:xfrm>
            <a:off x="1070869" y="509492"/>
            <a:ext cx="7786487" cy="2548533"/>
          </a:xfrm>
          <a:prstGeom prst="rect">
            <a:avLst/>
          </a:prstGeom>
          <a:solidFill>
            <a:srgbClr val="FFFFFF"/>
          </a:solidFill>
          <a:ln>
            <a:solidFill>
              <a:srgbClr val="000000"/>
            </a:solidFill>
            <a:miter lim="800000"/>
            <a:headEnd/>
            <a:tailEnd/>
          </a:ln>
        </p:spPr>
      </p:sp>
      <p:sp>
        <p:nvSpPr>
          <p:cNvPr id="1019907"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r>
              <a:rPr lang="en-US" altLang="ja-JP" sz="1000"/>
              <a:t>THz tomography is one of interesting imaging application using THz electromagnetic pulse. THz tomography is realized by the time-of-flight measurement of THz pulse echoe when THz pulse is incident upon a sample in reflection geometry.   </a:t>
            </a:r>
            <a:r>
              <a:rPr lang="en-US" altLang="ja-JP" sz="1000">
                <a:ea typeface="平成明朝" charset="-128"/>
                <a:cs typeface="平成明朝" charset="-128"/>
              </a:rPr>
              <a:t>Since this technique can be used in various applications to reveal the cross-section of internal structures, it</a:t>
            </a:r>
            <a:r>
              <a:rPr lang="en-US" altLang="ja-JP" sz="1000"/>
              <a:t> has recently attracted as a powerful tool for nondestructive inspection of object, alternative to “ invasive” x-ray and “contact” ultrasound.   This figure shows the first demonstration of the THz tomography, in which the 2D cross-section of the floppy disk is visualized.  Another application is a non-destructive testing of pharmaceutical coating of a tablet, which is important to control the release of active pharmaceutical ingredients.</a:t>
            </a:r>
            <a:endParaRPr lang="en-US" altLang="ja-JP" sz="1000">
              <a:ea typeface="平成明朝" charset="-128"/>
              <a:cs typeface="平成明朝"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B4C88-E7A1-6A4B-ADA7-80E1DFD1FE0F}" type="slidenum">
              <a:rPr lang="en-US" altLang="ja-JP"/>
              <a:pPr/>
              <a:t>41</a:t>
            </a:fld>
            <a:endParaRPr lang="en-US" altLang="ja-JP"/>
          </a:p>
        </p:txBody>
      </p:sp>
      <p:sp>
        <p:nvSpPr>
          <p:cNvPr id="1024002" name="Rectangle 2"/>
          <p:cNvSpPr>
            <a:spLocks noGrp="1" noRot="1" noChangeAspect="1" noChangeArrowheads="1"/>
          </p:cNvSpPr>
          <p:nvPr>
            <p:ph type="sldImg"/>
          </p:nvPr>
        </p:nvSpPr>
        <p:spPr bwMode="auto">
          <a:xfrm>
            <a:off x="1070869" y="509492"/>
            <a:ext cx="7786487" cy="2548533"/>
          </a:xfrm>
          <a:prstGeom prst="rect">
            <a:avLst/>
          </a:prstGeom>
          <a:solidFill>
            <a:srgbClr val="FFFFFF"/>
          </a:solidFill>
          <a:ln>
            <a:solidFill>
              <a:srgbClr val="000000"/>
            </a:solidFill>
            <a:miter lim="800000"/>
            <a:headEnd/>
            <a:tailEnd/>
          </a:ln>
        </p:spPr>
      </p:sp>
      <p:sp>
        <p:nvSpPr>
          <p:cNvPr id="1024003" name="Rectangle 3"/>
          <p:cNvSpPr>
            <a:spLocks noGrp="1" noChangeArrowheads="1"/>
          </p:cNvSpPr>
          <p:nvPr>
            <p:ph type="body" idx="1"/>
          </p:nvPr>
        </p:nvSpPr>
        <p:spPr bwMode="auto">
          <a:xfrm>
            <a:off x="1322706" y="3228571"/>
            <a:ext cx="7282816" cy="3058025"/>
          </a:xfrm>
          <a:prstGeom prst="rect">
            <a:avLst/>
          </a:prstGeom>
          <a:solidFill>
            <a:srgbClr val="FFFFFF"/>
          </a:solidFill>
          <a:ln>
            <a:solidFill>
              <a:srgbClr val="000000"/>
            </a:solidFill>
            <a:miter lim="800000"/>
            <a:headEnd/>
            <a:tailEnd/>
          </a:ln>
        </p:spPr>
        <p:txBody>
          <a:bodyPr lIns="97164" tIns="48582" rIns="97164" bIns="48582">
            <a:prstTxWarp prst="textNoShape">
              <a:avLst/>
            </a:prstTxWarp>
          </a:bodyPr>
          <a:lstStyle/>
          <a:p>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F6BDC-6018-D74F-BEED-C05E8DA6F691}" type="slidenum">
              <a:rPr lang="en-US" altLang="ja-JP"/>
              <a:pPr/>
              <a:t>42</a:t>
            </a:fld>
            <a:endParaRPr lang="en-US" altLang="ja-JP"/>
          </a:p>
        </p:txBody>
      </p:sp>
      <p:sp>
        <p:nvSpPr>
          <p:cNvPr id="897026" name="Rectangle 2"/>
          <p:cNvSpPr>
            <a:spLocks noGrp="1" noRot="1" noChangeAspect="1" noChangeArrowheads="1"/>
          </p:cNvSpPr>
          <p:nvPr>
            <p:ph type="sldImg"/>
          </p:nvPr>
        </p:nvSpPr>
        <p:spPr bwMode="auto">
          <a:xfrm>
            <a:off x="1324974" y="592084"/>
            <a:ext cx="7282816" cy="2383350"/>
          </a:xfrm>
          <a:prstGeom prst="rect">
            <a:avLst/>
          </a:prstGeom>
          <a:noFill/>
          <a:ln w="12700" cap="flat">
            <a:solidFill>
              <a:schemeClr val="tx1"/>
            </a:solidFill>
            <a:miter lim="800000"/>
            <a:headEnd/>
            <a:tailEnd/>
          </a:ln>
        </p:spPr>
      </p:sp>
      <p:sp>
        <p:nvSpPr>
          <p:cNvPr id="897027" name="Rectangle 3"/>
          <p:cNvSpPr>
            <a:spLocks noGrp="1" noChangeArrowheads="1"/>
          </p:cNvSpPr>
          <p:nvPr>
            <p:ph type="body" idx="1"/>
          </p:nvPr>
        </p:nvSpPr>
        <p:spPr bwMode="auto">
          <a:xfrm>
            <a:off x="1417995" y="3235007"/>
            <a:ext cx="7797830" cy="3286492"/>
          </a:xfrm>
          <a:prstGeom prst="rect">
            <a:avLst/>
          </a:prstGeom>
          <a:noFill/>
          <a:ln w="12700">
            <a:miter lim="800000"/>
            <a:headEnd/>
            <a:tailEnd/>
          </a:ln>
        </p:spPr>
        <p:txBody>
          <a:bodyPr lIns="97839" tIns="50606" rIns="97839" bIns="50606">
            <a:prstTxWarp prst="textNoShape">
              <a:avLst/>
            </a:prstTxWarp>
          </a:bodyPr>
          <a:lstStyle/>
          <a:p>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8B254E-448B-8B45-B537-9B9031416AC6}" type="slidenum">
              <a:rPr lang="en-US" altLang="ja-JP"/>
              <a:pPr/>
              <a:t>43</a:t>
            </a:fld>
            <a:endParaRPr lang="en-US" altLang="ja-JP"/>
          </a:p>
        </p:txBody>
      </p:sp>
      <p:sp>
        <p:nvSpPr>
          <p:cNvPr id="435202"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435203"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fld id="{2490A9BB-3DD6-45A7-93BA-3BBD5B09C1D7}" type="slidenum">
              <a:rPr lang="en-US" altLang="ja-JP" sz="1200">
                <a:latin typeface="Calibri" pitchFamily="34" charset="0"/>
              </a:rPr>
              <a:pPr eaLnBrk="1" hangingPunct="1"/>
              <a:t>44</a:t>
            </a:fld>
            <a:endParaRPr lang="en-US" altLang="ja-JP" sz="1200">
              <a:latin typeface="Calibri" pitchFamily="34" charset="0"/>
            </a:endParaRPr>
          </a:p>
        </p:txBody>
      </p:sp>
      <p:sp>
        <p:nvSpPr>
          <p:cNvPr id="112642" name="Rectangle 7"/>
          <p:cNvSpPr txBox="1">
            <a:spLocks noGrp="1" noChangeArrowheads="1"/>
          </p:cNvSpPr>
          <p:nvPr/>
        </p:nvSpPr>
        <p:spPr bwMode="auto">
          <a:xfrm>
            <a:off x="5622984" y="6455253"/>
            <a:ext cx="4302925" cy="3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r" eaLnBrk="1" hangingPunct="1"/>
            <a:fld id="{63FB25E8-6A4D-4BEA-836E-FA6628A9228A}" type="slidenum">
              <a:rPr lang="en-US" altLang="ja-JP" sz="1200">
                <a:latin typeface="Calibri" pitchFamily="34" charset="0"/>
              </a:rPr>
              <a:pPr algn="r" eaLnBrk="1" hangingPunct="1"/>
              <a:t>44</a:t>
            </a:fld>
            <a:endParaRPr lang="en-US" altLang="ja-JP" sz="1200">
              <a:latin typeface="Calibri" pitchFamily="34" charset="0"/>
            </a:endParaRPr>
          </a:p>
        </p:txBody>
      </p:sp>
      <p:sp>
        <p:nvSpPr>
          <p:cNvPr id="112643" name="Rectangle 2"/>
          <p:cNvSpPr>
            <a:spLocks noGrp="1" noRot="1" noChangeAspect="1" noChangeArrowheads="1" noTextEdit="1"/>
          </p:cNvSpPr>
          <p:nvPr>
            <p:ph type="sldImg"/>
          </p:nvPr>
        </p:nvSpPr>
        <p:spPr bwMode="auto">
          <a:xfrm>
            <a:off x="3267075" y="509588"/>
            <a:ext cx="3395663" cy="2546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xfrm>
            <a:off x="993519" y="3227084"/>
            <a:ext cx="7941189" cy="30588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z="2400" smtClean="0">
              <a:latin typeface="Courier New" pitchFamily="49" charset="0"/>
              <a:ea typeface="ＭＳ Ｐゴシック"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83B05-38F2-054D-8D60-3474F351BD1A}" type="slidenum">
              <a:rPr lang="en-US" altLang="ja-JP"/>
              <a:pPr/>
              <a:t>4</a:t>
            </a:fld>
            <a:endParaRPr lang="en-US" altLang="ja-JP"/>
          </a:p>
        </p:txBody>
      </p:sp>
      <p:sp>
        <p:nvSpPr>
          <p:cNvPr id="845826" name="Rectangle 2"/>
          <p:cNvSpPr>
            <a:spLocks noGrp="1" noRot="1" noChangeAspect="1" noChangeArrowheads="1" noTextEdit="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845827"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THz</a:t>
            </a:r>
            <a:r>
              <a:rPr lang="ja-JP" altLang="en-US" dirty="0" smtClean="0"/>
              <a:t>パルスを用いた分光計測として時間領域分光法と言いう手法があります。これはまず</a:t>
            </a:r>
            <a:r>
              <a:rPr lang="en-US" altLang="ja-JP" dirty="0" smtClean="0"/>
              <a:t>THz</a:t>
            </a:r>
            <a:r>
              <a:rPr lang="ja-JP" altLang="en-US" dirty="0" smtClean="0"/>
              <a:t>パルスの電場の時間波形を取得して、それをフーリエ変換することでスペクトル波形を得る方法です。この方法は従来のやり方だと、１点当たり数秒から数分かかりリアルタイム計測が出来ませんでした。また、点計測であるためそれをイメージングに適用すると、このように時間遅延操作に加え、サンプルを動かし、１点１点時間波形を取得する必要があり、イメージングの取得に数時間を要していました。従って、測定対象は静止物体に制限され、有用ではありますが、実用的ではない技術でした。工業的に実用化するためには計測時間の短縮化によりリアルタイム計測を実現させる必要があります。</a:t>
            </a:r>
            <a:endParaRPr lang="en-US"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THz</a:t>
            </a:r>
            <a:r>
              <a:rPr kumimoji="1" lang="ja-JP" altLang="en-US" dirty="0" smtClean="0"/>
              <a:t>カラースキャナーです。まずフェムト秒パルスを非線形光学結晶に入射させることで</a:t>
            </a:r>
            <a:r>
              <a:rPr kumimoji="1" lang="en-US" altLang="ja-JP" dirty="0" smtClean="0"/>
              <a:t>THz</a:t>
            </a:r>
            <a:r>
              <a:rPr kumimoji="1" lang="ja-JP" altLang="en-US" dirty="0" smtClean="0"/>
              <a:t>パルスを発生させます。それを円筒レンズでライン上にサンプルに集光します。そのラインのイメージをこちらの</a:t>
            </a:r>
            <a:r>
              <a:rPr kumimoji="1" lang="en-US" altLang="ja-JP" dirty="0" smtClean="0"/>
              <a:t>THz</a:t>
            </a:r>
            <a:r>
              <a:rPr kumimoji="1" lang="ja-JP" altLang="en-US" dirty="0" smtClean="0"/>
              <a:t>の電気光学結晶に点ではなく面として結像します。そこにプローブ光をこのように非共軸に入射させることによって電気光学的な時間空間変換が起こり、結果的にリアルタイムでの</a:t>
            </a:r>
            <a:r>
              <a:rPr kumimoji="1" lang="en-US" altLang="ja-JP" dirty="0" smtClean="0"/>
              <a:t>THz</a:t>
            </a:r>
            <a:r>
              <a:rPr kumimoji="1" lang="ja-JP" altLang="en-US" dirty="0" smtClean="0"/>
              <a:t>分光ラインイメージが取得できます。従ってサンプルを連続走査するとサンプルの分光イメージが完成します。</a:t>
            </a:r>
            <a:endParaRPr kumimoji="1" lang="ja-JP" altLang="en-US" dirty="0"/>
          </a:p>
        </p:txBody>
      </p:sp>
      <p:sp>
        <p:nvSpPr>
          <p:cNvPr id="4" name="スライド番号プレースホルダー 3"/>
          <p:cNvSpPr>
            <a:spLocks noGrp="1"/>
          </p:cNvSpPr>
          <p:nvPr>
            <p:ph type="sldNum" sz="quarter" idx="10"/>
          </p:nvPr>
        </p:nvSpPr>
        <p:spPr/>
        <p:txBody>
          <a:bodyPr/>
          <a:lstStyle/>
          <a:p>
            <a:fld id="{3CF14858-10AE-4D6D-AA4B-BA292F2E2AB7}" type="slidenum">
              <a:rPr kumimoji="1" lang="ja-JP" altLang="en-US" smtClean="0"/>
              <a:t>5</a:t>
            </a:fld>
            <a:endParaRPr kumimoji="1" lang="ja-JP" altLang="en-US"/>
          </a:p>
        </p:txBody>
      </p:sp>
    </p:spTree>
    <p:extLst>
      <p:ext uri="{BB962C8B-B14F-4D97-AF65-F5344CB8AC3E}">
        <p14:creationId xmlns:p14="http://schemas.microsoft.com/office/powerpoint/2010/main" val="109216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THz</a:t>
            </a:r>
            <a:r>
              <a:rPr kumimoji="1" lang="ja-JP" altLang="en-US" dirty="0" smtClean="0"/>
              <a:t>カラースキャナーです。まずフェムト秒パルスを非線形光学結晶に入射させることで</a:t>
            </a:r>
            <a:r>
              <a:rPr kumimoji="1" lang="en-US" altLang="ja-JP" dirty="0" smtClean="0"/>
              <a:t>THz</a:t>
            </a:r>
            <a:r>
              <a:rPr kumimoji="1" lang="ja-JP" altLang="en-US" dirty="0" smtClean="0"/>
              <a:t>パルスを発生させます。それを円筒レンズでライン上にサンプルに集光します。そのラインのイメージをこちらの</a:t>
            </a:r>
            <a:r>
              <a:rPr kumimoji="1" lang="en-US" altLang="ja-JP" dirty="0" smtClean="0"/>
              <a:t>THz</a:t>
            </a:r>
            <a:r>
              <a:rPr kumimoji="1" lang="ja-JP" altLang="en-US" dirty="0" smtClean="0"/>
              <a:t>の電気光学結晶に点ではなく面として結像します。そこにプローブ光をこのように非共軸に入射させることによって電気光学的な時間空間変換が起こり、結果的にリアルタイムでの</a:t>
            </a:r>
            <a:r>
              <a:rPr kumimoji="1" lang="en-US" altLang="ja-JP" dirty="0" smtClean="0"/>
              <a:t>THz</a:t>
            </a:r>
            <a:r>
              <a:rPr kumimoji="1" lang="ja-JP" altLang="en-US" dirty="0" smtClean="0"/>
              <a:t>分光ラインイメージが取得できます。従ってサンプルを連続走査するとサンプルの分光イメージが完成します。</a:t>
            </a:r>
            <a:endParaRPr kumimoji="1" lang="ja-JP" altLang="en-US" dirty="0"/>
          </a:p>
        </p:txBody>
      </p:sp>
      <p:sp>
        <p:nvSpPr>
          <p:cNvPr id="4" name="スライド番号プレースホルダー 3"/>
          <p:cNvSpPr>
            <a:spLocks noGrp="1"/>
          </p:cNvSpPr>
          <p:nvPr>
            <p:ph type="sldNum" sz="quarter" idx="10"/>
          </p:nvPr>
        </p:nvSpPr>
        <p:spPr/>
        <p:txBody>
          <a:bodyPr/>
          <a:lstStyle/>
          <a:p>
            <a:fld id="{3CF14858-10AE-4D6D-AA4B-BA292F2E2AB7}" type="slidenum">
              <a:rPr kumimoji="1" lang="ja-JP" altLang="en-US" smtClean="0"/>
              <a:t>7</a:t>
            </a:fld>
            <a:endParaRPr kumimoji="1" lang="ja-JP" altLang="en-US"/>
          </a:p>
        </p:txBody>
      </p:sp>
    </p:spTree>
    <p:extLst>
      <p:ext uri="{BB962C8B-B14F-4D97-AF65-F5344CB8AC3E}">
        <p14:creationId xmlns:p14="http://schemas.microsoft.com/office/powerpoint/2010/main" val="109216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84D8F-94FA-9545-9663-20E4786471D8}" type="slidenum">
              <a:rPr lang="en-US" altLang="ja-JP"/>
              <a:pPr/>
              <a:t>10</a:t>
            </a:fld>
            <a:endParaRPr lang="en-US" altLang="ja-JP"/>
          </a:p>
        </p:txBody>
      </p:sp>
      <p:sp>
        <p:nvSpPr>
          <p:cNvPr id="792578" name="Rectangle 2"/>
          <p:cNvSpPr>
            <a:spLocks noGrp="1" noRot="1" noChangeAspect="1" noChangeArrowheads="1"/>
          </p:cNvSpPr>
          <p:nvPr>
            <p:ph type="sldImg"/>
          </p:nvPr>
        </p:nvSpPr>
        <p:spPr bwMode="auto">
          <a:xfrm>
            <a:off x="3263900" y="509588"/>
            <a:ext cx="3400425" cy="2549525"/>
          </a:xfrm>
          <a:prstGeom prst="rect">
            <a:avLst/>
          </a:prstGeom>
          <a:solidFill>
            <a:srgbClr val="FFFFFF"/>
          </a:solidFill>
          <a:ln>
            <a:solidFill>
              <a:srgbClr val="000000"/>
            </a:solidFill>
            <a:miter lim="800000"/>
            <a:headEnd/>
            <a:tailEnd/>
          </a:ln>
        </p:spPr>
      </p:sp>
      <p:sp>
        <p:nvSpPr>
          <p:cNvPr id="792579" name="Rectangle 3"/>
          <p:cNvSpPr>
            <a:spLocks noGrp="1" noChangeArrowheads="1"/>
          </p:cNvSpPr>
          <p:nvPr>
            <p:ph type="body" idx="1"/>
          </p:nvPr>
        </p:nvSpPr>
        <p:spPr bwMode="auto">
          <a:xfrm>
            <a:off x="993730" y="3228571"/>
            <a:ext cx="7940765" cy="3058026"/>
          </a:xfrm>
          <a:prstGeom prst="rect">
            <a:avLst/>
          </a:prstGeom>
          <a:solidFill>
            <a:srgbClr val="FFFFFF"/>
          </a:solidFill>
          <a:ln>
            <a:solidFill>
              <a:srgbClr val="000000"/>
            </a:solidFill>
            <a:miter lim="800000"/>
            <a:headEnd/>
            <a:tailEnd/>
          </a:ln>
        </p:spPr>
        <p:txBody>
          <a:bodyPr>
            <a:prstTxWarp prst="textNoShape">
              <a:avLst/>
            </a:prstTxWarp>
          </a:bodyPr>
          <a:lstStyle/>
          <a:p>
            <a:r>
              <a:rPr lang="en-US" altLang="ja-JP"/>
              <a:t>Next shows time characteristics of the proposed system.  Here is 2D spatiotemporal THz image without sample.  Time window is 50 ps and spatial window, or length of THz focal line, is 20 mm.  This graph indicates amplitude profile along this red line, which is temporal waveform of THz pulse with pulse duration of 0.67ps.  This graph show relationship between SNR and number of integration image or the corresponding measurement time.  For example, to achieve SNR over 100, it requires 100ms.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84D8F-94FA-9545-9663-20E4786471D8}" type="slidenum">
              <a:rPr lang="en-US" altLang="ja-JP"/>
              <a:pPr/>
              <a:t>11</a:t>
            </a:fld>
            <a:endParaRPr lang="en-US" altLang="ja-JP"/>
          </a:p>
        </p:txBody>
      </p:sp>
      <p:sp>
        <p:nvSpPr>
          <p:cNvPr id="792578" name="Rectangle 2"/>
          <p:cNvSpPr>
            <a:spLocks noGrp="1" noRot="1" noChangeAspect="1" noChangeArrowheads="1"/>
          </p:cNvSpPr>
          <p:nvPr>
            <p:ph type="sldImg"/>
          </p:nvPr>
        </p:nvSpPr>
        <p:spPr bwMode="auto">
          <a:xfrm>
            <a:off x="3265488" y="509588"/>
            <a:ext cx="3397250" cy="2547937"/>
          </a:xfrm>
          <a:prstGeom prst="rect">
            <a:avLst/>
          </a:prstGeom>
          <a:solidFill>
            <a:srgbClr val="FFFFFF"/>
          </a:solidFill>
          <a:ln>
            <a:solidFill>
              <a:srgbClr val="000000"/>
            </a:solidFill>
            <a:miter lim="800000"/>
            <a:headEnd/>
            <a:tailEnd/>
          </a:ln>
        </p:spPr>
      </p:sp>
      <p:sp>
        <p:nvSpPr>
          <p:cNvPr id="792579" name="Rectangle 3"/>
          <p:cNvSpPr>
            <a:spLocks noGrp="1" noChangeArrowheads="1"/>
          </p:cNvSpPr>
          <p:nvPr>
            <p:ph type="body" idx="1"/>
          </p:nvPr>
        </p:nvSpPr>
        <p:spPr bwMode="auto">
          <a:xfrm>
            <a:off x="993730" y="3228571"/>
            <a:ext cx="7940765" cy="3058025"/>
          </a:xfrm>
          <a:prstGeom prst="rect">
            <a:avLst/>
          </a:prstGeom>
          <a:solidFill>
            <a:srgbClr val="FFFFFF"/>
          </a:solidFill>
          <a:ln>
            <a:solidFill>
              <a:srgbClr val="000000"/>
            </a:solidFill>
            <a:miter lim="800000"/>
            <a:headEnd/>
            <a:tailEnd/>
          </a:ln>
        </p:spPr>
        <p:txBody>
          <a:bodyPr>
            <a:prstTxWarp prst="textNoShape">
              <a:avLst/>
            </a:prstTxWarp>
          </a:bodyPr>
          <a:lstStyle/>
          <a:p>
            <a:r>
              <a:rPr lang="en-US" altLang="ja-JP" dirty="0" smtClean="0"/>
              <a:t>THz</a:t>
            </a:r>
            <a:r>
              <a:rPr lang="ja-JP" altLang="en-US" dirty="0" smtClean="0"/>
              <a:t>の分光ラインイメージです。横軸は分光ラインの周波数情報で縦軸は空間情報です。ここでの色はスペクトルの強度情報を表しています。このイメージの中央付近を切り出すとこのようなスペクトル波形が得られます。</a:t>
            </a:r>
            <a:r>
              <a:rPr lang="en-US" altLang="ja-JP" dirty="0" smtClean="0"/>
              <a:t>1.5THz</a:t>
            </a:r>
            <a:r>
              <a:rPr lang="ja-JP" altLang="en-US" dirty="0" smtClean="0"/>
              <a:t>程度の帯域が実現しています。</a:t>
            </a:r>
            <a:endParaRPr lang="en-US" altLang="ja-JP" dirty="0" smtClean="0"/>
          </a:p>
          <a:p>
            <a:r>
              <a:rPr lang="ja-JP" altLang="en-US" dirty="0" smtClean="0"/>
              <a:t>このようにリアルタイムでの分光ラインイメージが得られたので、サンプルを置いて走査することでサンプルの</a:t>
            </a:r>
            <a:r>
              <a:rPr lang="en-US" altLang="ja-JP" dirty="0" smtClean="0"/>
              <a:t>2</a:t>
            </a:r>
            <a:r>
              <a:rPr lang="ja-JP" altLang="en-US" dirty="0" smtClean="0"/>
              <a:t>次元の</a:t>
            </a:r>
            <a:r>
              <a:rPr lang="en-US" altLang="ja-JP" dirty="0" smtClean="0"/>
              <a:t>THz</a:t>
            </a:r>
            <a:r>
              <a:rPr lang="ja-JP" altLang="en-US" dirty="0" smtClean="0"/>
              <a:t>分光イメージが取得できます。</a:t>
            </a:r>
            <a:endParaRPr lang="en-US" altLang="ja-JP"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まず最初のテストサンプルとして、素性の分かっている</a:t>
            </a:r>
            <a:r>
              <a:rPr kumimoji="1" lang="en-US" altLang="ja-JP" dirty="0" smtClean="0"/>
              <a:t>THz</a:t>
            </a:r>
            <a:r>
              <a:rPr kumimoji="1" lang="ja-JP" altLang="en-US" dirty="0" smtClean="0"/>
              <a:t>帯のバンドパスフィルターを測定しました。このメタルホールアレイは金属板に周期構造を設けたもので、穴と周期構造のサイズで透過帯を任意に調節できます。ここでは</a:t>
            </a:r>
            <a:r>
              <a:rPr kumimoji="1" lang="en-US" altLang="ja-JP" dirty="0" smtClean="0"/>
              <a:t>0.2</a:t>
            </a:r>
            <a:r>
              <a:rPr kumimoji="1" lang="ja-JP" altLang="en-US" dirty="0" err="1" smtClean="0"/>
              <a:t>、</a:t>
            </a:r>
            <a:r>
              <a:rPr kumimoji="1" lang="en-US" altLang="ja-JP" dirty="0" smtClean="0"/>
              <a:t>0.4</a:t>
            </a:r>
            <a:r>
              <a:rPr kumimoji="1" lang="ja-JP" altLang="en-US" dirty="0" err="1" smtClean="0"/>
              <a:t>、</a:t>
            </a:r>
            <a:r>
              <a:rPr kumimoji="1" lang="en-US" altLang="ja-JP" dirty="0" smtClean="0"/>
              <a:t>0.8</a:t>
            </a:r>
            <a:r>
              <a:rPr kumimoji="1" lang="ja-JP" altLang="en-US" dirty="0" err="1" smtClean="0"/>
              <a:t>、</a:t>
            </a:r>
            <a:r>
              <a:rPr kumimoji="1" lang="en-US" altLang="ja-JP" dirty="0" smtClean="0"/>
              <a:t>1.6THz</a:t>
            </a:r>
            <a:r>
              <a:rPr kumimoji="1" lang="ja-JP" altLang="en-US" dirty="0" smtClean="0"/>
              <a:t>の異なるバンドパス特性の</a:t>
            </a:r>
            <a:r>
              <a:rPr kumimoji="1" lang="en-US" altLang="ja-JP" dirty="0" smtClean="0"/>
              <a:t>4</a:t>
            </a:r>
            <a:r>
              <a:rPr kumimoji="1" lang="ja-JP" altLang="en-US" dirty="0" err="1" smtClean="0"/>
              <a:t>つの</a:t>
            </a:r>
            <a:r>
              <a:rPr kumimoji="1" lang="ja-JP" altLang="en-US" dirty="0" smtClean="0"/>
              <a:t>領域を持ったサンプルを測定し、それぞれの透過帯に対応した</a:t>
            </a:r>
            <a:r>
              <a:rPr kumimoji="1" lang="en-US" altLang="ja-JP" dirty="0" smtClean="0"/>
              <a:t>THz</a:t>
            </a:r>
            <a:r>
              <a:rPr kumimoji="1" lang="ja-JP" altLang="en-US" dirty="0" smtClean="0"/>
              <a:t>分光イメージが得られるか確認しました。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CF14858-10AE-4D6D-AA4B-BA292F2E2AB7}" type="slidenum">
              <a:rPr kumimoji="1" lang="ja-JP" altLang="en-US" smtClean="0"/>
              <a:t>12</a:t>
            </a:fld>
            <a:endParaRPr kumimoji="1" lang="ja-JP" altLang="en-US"/>
          </a:p>
        </p:txBody>
      </p:sp>
    </p:spTree>
    <p:extLst>
      <p:ext uri="{BB962C8B-B14F-4D97-AF65-F5344CB8AC3E}">
        <p14:creationId xmlns:p14="http://schemas.microsoft.com/office/powerpoint/2010/main" val="400998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サンプルを</a:t>
            </a:r>
            <a:r>
              <a:rPr kumimoji="1" lang="en-US" altLang="ja-JP" dirty="0" smtClean="0"/>
              <a:t>THz</a:t>
            </a:r>
            <a:r>
              <a:rPr kumimoji="1" lang="ja-JP" altLang="en-US" dirty="0" smtClean="0"/>
              <a:t>分光ラインに対し毎秒</a:t>
            </a:r>
            <a:r>
              <a:rPr kumimoji="1" lang="en-US" altLang="ja-JP" dirty="0" smtClean="0"/>
              <a:t>1mm</a:t>
            </a:r>
            <a:r>
              <a:rPr kumimoji="1" lang="ja-JP" altLang="en-US" dirty="0" smtClean="0"/>
              <a:t>で</a:t>
            </a:r>
            <a:r>
              <a:rPr kumimoji="1" lang="en-US" altLang="ja-JP" dirty="0" smtClean="0"/>
              <a:t>20</a:t>
            </a:r>
            <a:r>
              <a:rPr kumimoji="1" lang="ja-JP" altLang="en-US" dirty="0" smtClean="0"/>
              <a:t>秒間このように走査したところ、右のような分光イメージが得られました。それぞれの透過帯に対応した領域が強度が大きくなっているおり、本装置での分光イメージングが正しく行われていることが確認で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3CF14858-10AE-4D6D-AA4B-BA292F2E2AB7}" type="slidenum">
              <a:rPr kumimoji="1" lang="ja-JP" altLang="en-US" smtClean="0"/>
              <a:t>13</a:t>
            </a:fld>
            <a:endParaRPr kumimoji="1" lang="ja-JP" altLang="en-US"/>
          </a:p>
        </p:txBody>
      </p:sp>
    </p:spTree>
    <p:extLst>
      <p:ext uri="{BB962C8B-B14F-4D97-AF65-F5344CB8AC3E}">
        <p14:creationId xmlns:p14="http://schemas.microsoft.com/office/powerpoint/2010/main" val="98506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6D1D917F-E817-4403-AF32-55FC2E272334}" type="datetimeFigureOut">
              <a:rPr kumimoji="1" lang="ja-JP" altLang="en-US" smtClean="0"/>
              <a:t>2012/12/28</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2338" y="1981200"/>
            <a:ext cx="3815862"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2338" y="4114800"/>
            <a:ext cx="3815862"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48400"/>
            <a:ext cx="1905000" cy="457200"/>
          </a:xfrm>
        </p:spPr>
        <p:txBody>
          <a:bodyPr/>
          <a:lstStyle>
            <a:lvl1pPr>
              <a:defRPr smtClean="0"/>
            </a:lvl1pPr>
          </a:lstStyle>
          <a:p>
            <a:fld id="{44F9D11C-FFF7-ED48-8FA3-BAE03B9091F6}" type="slidenum">
              <a:rPr lang="en-US" altLang="ja-JP"/>
              <a:pPr/>
              <a:t>‹#›</a:t>
            </a:fld>
            <a:endParaRPr lang="en-US" altLang="ja-JP"/>
          </a:p>
        </p:txBody>
      </p:sp>
    </p:spTree>
    <p:extLst>
      <p:ext uri="{BB962C8B-B14F-4D97-AF65-F5344CB8AC3E}">
        <p14:creationId xmlns:p14="http://schemas.microsoft.com/office/powerpoint/2010/main" val="14543158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6D1D917F-E817-4403-AF32-55FC2E272334}" type="datetimeFigureOut">
              <a:rPr kumimoji="1" lang="ja-JP" altLang="en-US" smtClean="0"/>
              <a:t>2012/12/28</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B961B218-9199-4897-A88D-A9FC4C77601D}"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6D1D917F-E817-4403-AF32-55FC2E272334}" type="datetimeFigureOut">
              <a:rPr kumimoji="1" lang="ja-JP" altLang="en-US" smtClean="0"/>
              <a:t>2012/12/28</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B961B218-9199-4897-A88D-A9FC4C77601D}"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5"/>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11.xml"/><Relationship Id="rId7" Type="http://schemas.openxmlformats.org/officeDocument/2006/relationships/oleObject" Target="../embeddings/Microsoft_Word_97-2003___1.doc"/><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microsoft.com/office/2007/relationships/hdphoto" Target="../media/hdphoto1.wdp"/><Relationship Id="rId3" Type="http://schemas.openxmlformats.org/officeDocument/2006/relationships/oleObject" Target="../embeddings/oleObject6.bin"/><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slideLayout" Target="../slideLayouts/slideLayout2.xml"/><Relationship Id="rId16" Type="http://schemas.openxmlformats.org/officeDocument/2006/relationships/image" Target="../media/image41.jpeg"/><Relationship Id="rId20" Type="http://schemas.microsoft.com/office/2007/relationships/hdphoto" Target="../media/hdphoto2.wdp"/><Relationship Id="rId1" Type="http://schemas.openxmlformats.org/officeDocument/2006/relationships/vmlDrawing" Target="../drawings/vmlDrawing5.vml"/><Relationship Id="rId6" Type="http://schemas.openxmlformats.org/officeDocument/2006/relationships/image" Target="../media/image31.tiff"/><Relationship Id="rId11" Type="http://schemas.openxmlformats.org/officeDocument/2006/relationships/image" Target="../media/image36.jpeg"/><Relationship Id="rId5" Type="http://schemas.openxmlformats.org/officeDocument/2006/relationships/image" Target="../media/image30.emf"/><Relationship Id="rId15" Type="http://schemas.openxmlformats.org/officeDocument/2006/relationships/image" Target="../media/image40.jpeg"/><Relationship Id="rId10" Type="http://schemas.openxmlformats.org/officeDocument/2006/relationships/image" Target="../media/image35.jpeg"/><Relationship Id="rId19" Type="http://schemas.openxmlformats.org/officeDocument/2006/relationships/image" Target="../media/image43.jpeg"/><Relationship Id="rId4" Type="http://schemas.openxmlformats.org/officeDocument/2006/relationships/oleObject" Target="../embeddings/Microsoft_Word_97-2003___2.doc"/><Relationship Id="rId9" Type="http://schemas.openxmlformats.org/officeDocument/2006/relationships/image" Target="../media/image34.jpeg"/><Relationship Id="rId1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jpeg"/><Relationship Id="rId7" Type="http://schemas.openxmlformats.org/officeDocument/2006/relationships/image" Target="../media/image43.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ict"/><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file:///\\localhost\Volumes\YASUI\%20SUMMER20110615\%20%25E9%259D%259E%25E7%25A0%25B4%25E5%25A3%258A%25E6%25A4%259C%25E6%259F%25BB%25E5%258D%2594%25E4%25BC%259A%25E9%2596%25A2%25E8%25A5%25BF%25E6%2594%25AF%25E9%2583%25A8%25E3%2582%25A4%25E3%2583%2595%25E3%2582%2599%25E3%2583%258B%25E3%2583%25B3%25E3%2582%25AF%25E3%2582%2599%25E3%2582%25B5%25E3%2583%25AD%25E3%2583%25B320110628\%25E3%2582%25B9%25E3%2583%25A9%25E3%2582%25A4%25E3%2583%2588%25E3%2582%2599\venusjpg.mov" TargetMode="Externa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1988840"/>
            <a:ext cx="8424936" cy="1470025"/>
          </a:xfrm>
        </p:spPr>
        <p:txBody>
          <a:bodyPr/>
          <a:lstStyle/>
          <a:p>
            <a:r>
              <a:rPr lang="ja-JP" altLang="ja-JP" sz="4000" dirty="0"/>
              <a:t>テラヘルツ・カラースキャナー</a:t>
            </a:r>
            <a:r>
              <a:rPr lang="ja-JP" altLang="ja-JP" sz="4000" dirty="0" smtClean="0"/>
              <a:t>の</a:t>
            </a:r>
            <a:r>
              <a:rPr lang="en-US" altLang="ja-JP" sz="4000" dirty="0" smtClean="0"/>
              <a:t/>
            </a:r>
            <a:br>
              <a:rPr lang="en-US" altLang="ja-JP" sz="4000" dirty="0" smtClean="0"/>
            </a:br>
            <a:r>
              <a:rPr lang="ja-JP" altLang="ja-JP" sz="4000" dirty="0" smtClean="0"/>
              <a:t>再構成</a:t>
            </a:r>
            <a:r>
              <a:rPr lang="ja-JP" altLang="ja-JP" sz="4000" dirty="0"/>
              <a:t>と強度補正によるスペクトル歪み補正の検討</a:t>
            </a:r>
            <a:r>
              <a:rPr lang="en-US" altLang="ja-JP" sz="4000" b="1" dirty="0" smtClean="0"/>
              <a:t/>
            </a:r>
            <a:br>
              <a:rPr lang="en-US" altLang="ja-JP" sz="4000" b="1" dirty="0" smtClean="0"/>
            </a:br>
            <a:endParaRPr kumimoji="1" lang="ja-JP" altLang="en-US" sz="4000" b="1" dirty="0"/>
          </a:p>
        </p:txBody>
      </p:sp>
      <p:sp>
        <p:nvSpPr>
          <p:cNvPr id="3" name="サブタイトル 2"/>
          <p:cNvSpPr>
            <a:spLocks noGrp="1"/>
          </p:cNvSpPr>
          <p:nvPr>
            <p:ph type="subTitle" idx="1"/>
          </p:nvPr>
        </p:nvSpPr>
        <p:spPr>
          <a:xfrm>
            <a:off x="1331640" y="4869160"/>
            <a:ext cx="6400800" cy="1752600"/>
          </a:xfrm>
        </p:spPr>
        <p:txBody>
          <a:bodyPr/>
          <a:lstStyle/>
          <a:p>
            <a:r>
              <a:rPr kumimoji="1" lang="ja-JP" altLang="en-US" sz="4000" b="1" dirty="0" smtClean="0"/>
              <a:t>安井研究室</a:t>
            </a:r>
            <a:endParaRPr kumimoji="1" lang="en-US" altLang="ja-JP" sz="4000" b="1" dirty="0" smtClean="0"/>
          </a:p>
          <a:p>
            <a:r>
              <a:rPr lang="en-US" altLang="ja-JP" sz="4000" b="1" dirty="0" smtClean="0"/>
              <a:t>M2</a:t>
            </a:r>
            <a:r>
              <a:rPr lang="ja-JP" altLang="en-US" sz="4000" b="1" dirty="0" smtClean="0"/>
              <a:t>　北口貴之</a:t>
            </a:r>
            <a:endParaRPr kumimoji="1" lang="ja-JP" altLang="en-US" sz="4000" b="1" dirty="0"/>
          </a:p>
        </p:txBody>
      </p:sp>
    </p:spTree>
    <p:extLst>
      <p:ext uri="{BB962C8B-B14F-4D97-AF65-F5344CB8AC3E}">
        <p14:creationId xmlns:p14="http://schemas.microsoft.com/office/powerpoint/2010/main" val="2290143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6" name="Rectangle 4"/>
          <p:cNvSpPr>
            <a:spLocks noGrp="1" noChangeArrowheads="1"/>
          </p:cNvSpPr>
          <p:nvPr>
            <p:ph type="title"/>
          </p:nvPr>
        </p:nvSpPr>
        <p:spPr>
          <a:xfrm>
            <a:off x="0" y="332656"/>
            <a:ext cx="2889738" cy="701675"/>
          </a:xfrm>
          <a:noFill/>
          <a:ln/>
        </p:spPr>
        <p:txBody>
          <a:bodyPr/>
          <a:lstStyle/>
          <a:p>
            <a:r>
              <a:rPr lang="ja-JP" altLang="en-US" dirty="0"/>
              <a:t>時間特性</a:t>
            </a:r>
          </a:p>
        </p:txBody>
      </p:sp>
      <p:grpSp>
        <p:nvGrpSpPr>
          <p:cNvPr id="791557" name="Group 5"/>
          <p:cNvGrpSpPr>
            <a:grpSpLocks/>
          </p:cNvGrpSpPr>
          <p:nvPr/>
        </p:nvGrpSpPr>
        <p:grpSpPr bwMode="auto">
          <a:xfrm>
            <a:off x="130420" y="1719263"/>
            <a:ext cx="4340468" cy="4400549"/>
            <a:chOff x="89" y="1083"/>
            <a:chExt cx="2962" cy="2772"/>
          </a:xfrm>
        </p:grpSpPr>
        <p:sp>
          <p:nvSpPr>
            <p:cNvPr id="791558" name="Line 6"/>
            <p:cNvSpPr>
              <a:spLocks noChangeShapeType="1"/>
            </p:cNvSpPr>
            <p:nvPr/>
          </p:nvSpPr>
          <p:spPr bwMode="auto">
            <a:xfrm>
              <a:off x="506" y="3471"/>
              <a:ext cx="2099"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59" name="Line 7"/>
            <p:cNvSpPr>
              <a:spLocks noChangeShapeType="1"/>
            </p:cNvSpPr>
            <p:nvPr/>
          </p:nvSpPr>
          <p:spPr bwMode="auto">
            <a:xfrm>
              <a:off x="506" y="2399"/>
              <a:ext cx="356"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0" name="Line 8"/>
            <p:cNvSpPr>
              <a:spLocks noChangeShapeType="1"/>
            </p:cNvSpPr>
            <p:nvPr/>
          </p:nvSpPr>
          <p:spPr bwMode="auto">
            <a:xfrm>
              <a:off x="498" y="1535"/>
              <a:ext cx="364"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1" name="Line 9"/>
            <p:cNvSpPr>
              <a:spLocks noChangeShapeType="1"/>
            </p:cNvSpPr>
            <p:nvPr/>
          </p:nvSpPr>
          <p:spPr bwMode="auto">
            <a:xfrm rot="5400000">
              <a:off x="-402" y="2410"/>
              <a:ext cx="1942"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2" name="Line 10"/>
            <p:cNvSpPr>
              <a:spLocks noChangeShapeType="1"/>
            </p:cNvSpPr>
            <p:nvPr/>
          </p:nvSpPr>
          <p:spPr bwMode="auto">
            <a:xfrm>
              <a:off x="2239" y="2615"/>
              <a:ext cx="356"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3" name="Line 11"/>
            <p:cNvSpPr>
              <a:spLocks noChangeShapeType="1"/>
            </p:cNvSpPr>
            <p:nvPr/>
          </p:nvSpPr>
          <p:spPr bwMode="auto">
            <a:xfrm>
              <a:off x="2239" y="1775"/>
              <a:ext cx="356"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4" name="Line 12"/>
            <p:cNvSpPr>
              <a:spLocks noChangeShapeType="1"/>
            </p:cNvSpPr>
            <p:nvPr/>
          </p:nvSpPr>
          <p:spPr bwMode="auto">
            <a:xfrm rot="5400000">
              <a:off x="843" y="3381"/>
              <a:ext cx="328"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5" name="Line 13"/>
            <p:cNvSpPr>
              <a:spLocks noChangeShapeType="1"/>
            </p:cNvSpPr>
            <p:nvPr/>
          </p:nvSpPr>
          <p:spPr bwMode="auto">
            <a:xfrm rot="5400000">
              <a:off x="1285" y="3385"/>
              <a:ext cx="328"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6" name="Line 14"/>
            <p:cNvSpPr>
              <a:spLocks noChangeShapeType="1"/>
            </p:cNvSpPr>
            <p:nvPr/>
          </p:nvSpPr>
          <p:spPr bwMode="auto">
            <a:xfrm rot="5400000">
              <a:off x="1826" y="3389"/>
              <a:ext cx="328"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7" name="Line 15"/>
            <p:cNvSpPr>
              <a:spLocks noChangeShapeType="1"/>
            </p:cNvSpPr>
            <p:nvPr/>
          </p:nvSpPr>
          <p:spPr bwMode="auto">
            <a:xfrm rot="5400000">
              <a:off x="1256" y="1602"/>
              <a:ext cx="328"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8" name="Line 16"/>
            <p:cNvSpPr>
              <a:spLocks noChangeShapeType="1"/>
            </p:cNvSpPr>
            <p:nvPr/>
          </p:nvSpPr>
          <p:spPr bwMode="auto">
            <a:xfrm rot="5400000">
              <a:off x="2100" y="1602"/>
              <a:ext cx="328"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9" name="Text Box 17"/>
            <p:cNvSpPr txBox="1">
              <a:spLocks noChangeArrowheads="1"/>
            </p:cNvSpPr>
            <p:nvPr/>
          </p:nvSpPr>
          <p:spPr bwMode="auto">
            <a:xfrm>
              <a:off x="322" y="3360"/>
              <a:ext cx="204" cy="213"/>
            </a:xfrm>
            <a:prstGeom prst="rect">
              <a:avLst/>
            </a:prstGeom>
            <a:noFill/>
            <a:ln w="9525">
              <a:noFill/>
              <a:miter lim="800000"/>
              <a:headEnd/>
              <a:tailEnd/>
            </a:ln>
            <a:effectLst/>
          </p:spPr>
          <p:txBody>
            <a:bodyPr wrap="none">
              <a:prstTxWarp prst="textNoShape">
                <a:avLst/>
              </a:prstTxWarp>
              <a:spAutoFit/>
            </a:bodyPr>
            <a:lstStyle/>
            <a:p>
              <a:r>
                <a:rPr lang="en-US" altLang="ja-JP" sz="1600">
                  <a:ea typeface="ＭＳ Ｐゴシック" pitchFamily="-111" charset="-128"/>
                  <a:cs typeface="ＭＳ Ｐゴシック" pitchFamily="-111" charset="-128"/>
                </a:rPr>
                <a:t>0</a:t>
              </a:r>
            </a:p>
          </p:txBody>
        </p:sp>
        <p:sp>
          <p:nvSpPr>
            <p:cNvPr id="791570" name="Text Box 18"/>
            <p:cNvSpPr txBox="1">
              <a:spLocks noChangeArrowheads="1"/>
            </p:cNvSpPr>
            <p:nvPr/>
          </p:nvSpPr>
          <p:spPr bwMode="auto">
            <a:xfrm>
              <a:off x="246" y="2295"/>
              <a:ext cx="281"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10</a:t>
              </a:r>
            </a:p>
          </p:txBody>
        </p:sp>
        <p:sp>
          <p:nvSpPr>
            <p:cNvPr id="791571" name="Text Box 19"/>
            <p:cNvSpPr txBox="1">
              <a:spLocks noChangeArrowheads="1"/>
            </p:cNvSpPr>
            <p:nvPr/>
          </p:nvSpPr>
          <p:spPr bwMode="auto">
            <a:xfrm>
              <a:off x="243" y="1415"/>
              <a:ext cx="281"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20</a:t>
              </a:r>
            </a:p>
          </p:txBody>
        </p:sp>
        <p:sp>
          <p:nvSpPr>
            <p:cNvPr id="791572" name="Text Box 20"/>
            <p:cNvSpPr txBox="1">
              <a:spLocks noChangeArrowheads="1"/>
            </p:cNvSpPr>
            <p:nvPr/>
          </p:nvSpPr>
          <p:spPr bwMode="auto">
            <a:xfrm>
              <a:off x="2613" y="3359"/>
              <a:ext cx="204"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0</a:t>
              </a:r>
            </a:p>
          </p:txBody>
        </p:sp>
        <p:sp>
          <p:nvSpPr>
            <p:cNvPr id="791573" name="Text Box 21"/>
            <p:cNvSpPr txBox="1">
              <a:spLocks noChangeArrowheads="1"/>
            </p:cNvSpPr>
            <p:nvPr/>
          </p:nvSpPr>
          <p:spPr bwMode="auto">
            <a:xfrm>
              <a:off x="2529" y="2511"/>
              <a:ext cx="359"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100</a:t>
              </a:r>
            </a:p>
          </p:txBody>
        </p:sp>
        <p:sp>
          <p:nvSpPr>
            <p:cNvPr id="791574" name="Text Box 22"/>
            <p:cNvSpPr txBox="1">
              <a:spLocks noChangeArrowheads="1"/>
            </p:cNvSpPr>
            <p:nvPr/>
          </p:nvSpPr>
          <p:spPr bwMode="auto">
            <a:xfrm>
              <a:off x="2529" y="1663"/>
              <a:ext cx="359"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200</a:t>
              </a:r>
            </a:p>
          </p:txBody>
        </p:sp>
        <p:sp>
          <p:nvSpPr>
            <p:cNvPr id="791575" name="Text Box 23"/>
            <p:cNvSpPr txBox="1">
              <a:spLocks noChangeArrowheads="1"/>
            </p:cNvSpPr>
            <p:nvPr/>
          </p:nvSpPr>
          <p:spPr bwMode="auto">
            <a:xfrm>
              <a:off x="469" y="1229"/>
              <a:ext cx="204"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0</a:t>
              </a:r>
            </a:p>
          </p:txBody>
        </p:sp>
        <p:sp>
          <p:nvSpPr>
            <p:cNvPr id="791576" name="Text Box 24"/>
            <p:cNvSpPr txBox="1">
              <a:spLocks noChangeArrowheads="1"/>
            </p:cNvSpPr>
            <p:nvPr/>
          </p:nvSpPr>
          <p:spPr bwMode="auto">
            <a:xfrm>
              <a:off x="1255" y="1228"/>
              <a:ext cx="359"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100</a:t>
              </a:r>
            </a:p>
          </p:txBody>
        </p:sp>
        <p:sp>
          <p:nvSpPr>
            <p:cNvPr id="791577" name="Text Box 25"/>
            <p:cNvSpPr txBox="1">
              <a:spLocks noChangeArrowheads="1"/>
            </p:cNvSpPr>
            <p:nvPr/>
          </p:nvSpPr>
          <p:spPr bwMode="auto">
            <a:xfrm>
              <a:off x="2117" y="1228"/>
              <a:ext cx="359"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a:ea typeface="ＭＳ Ｐゴシック" pitchFamily="-111" charset="-128"/>
                  <a:cs typeface="ＭＳ Ｐゴシック" pitchFamily="-111" charset="-128"/>
                </a:rPr>
                <a:t>200</a:t>
              </a:r>
            </a:p>
          </p:txBody>
        </p:sp>
        <p:sp>
          <p:nvSpPr>
            <p:cNvPr id="791578" name="Text Box 26"/>
            <p:cNvSpPr txBox="1">
              <a:spLocks noChangeArrowheads="1"/>
            </p:cNvSpPr>
            <p:nvPr/>
          </p:nvSpPr>
          <p:spPr bwMode="auto">
            <a:xfrm>
              <a:off x="1194" y="3642"/>
              <a:ext cx="697" cy="213"/>
            </a:xfrm>
            <a:prstGeom prst="rect">
              <a:avLst/>
            </a:prstGeom>
            <a:noFill/>
            <a:ln w="9525">
              <a:noFill/>
              <a:miter lim="800000"/>
              <a:headEnd/>
              <a:tailEnd/>
            </a:ln>
            <a:effectLst/>
          </p:spPr>
          <p:txBody>
            <a:bodyPr wrap="none">
              <a:prstTxWarp prst="textNoShape">
                <a:avLst/>
              </a:prstTxWarp>
              <a:spAutoFit/>
            </a:bodyPr>
            <a:lstStyle/>
            <a:p>
              <a:r>
                <a:rPr lang="en-US" altLang="ja-JP" sz="1600">
                  <a:ea typeface="ＭＳ Ｐゴシック" pitchFamily="-111" charset="-128"/>
                  <a:cs typeface="ＭＳ Ｐゴシック" pitchFamily="-111" charset="-128"/>
                </a:rPr>
                <a:t>Time [ps]</a:t>
              </a:r>
            </a:p>
          </p:txBody>
        </p:sp>
        <p:sp>
          <p:nvSpPr>
            <p:cNvPr id="791579" name="Text Box 27"/>
            <p:cNvSpPr txBox="1">
              <a:spLocks noChangeArrowheads="1"/>
            </p:cNvSpPr>
            <p:nvPr/>
          </p:nvSpPr>
          <p:spPr bwMode="auto">
            <a:xfrm>
              <a:off x="793" y="1083"/>
              <a:ext cx="1852"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Horizontal coordinate [pixel]</a:t>
              </a:r>
            </a:p>
          </p:txBody>
        </p:sp>
        <p:sp>
          <p:nvSpPr>
            <p:cNvPr id="791580" name="Text Box 28"/>
            <p:cNvSpPr txBox="1">
              <a:spLocks noChangeArrowheads="1"/>
            </p:cNvSpPr>
            <p:nvPr/>
          </p:nvSpPr>
          <p:spPr bwMode="auto">
            <a:xfrm rot="5400000">
              <a:off x="2160" y="2260"/>
              <a:ext cx="1552" cy="231"/>
            </a:xfrm>
            <a:prstGeom prst="rect">
              <a:avLst/>
            </a:prstGeom>
            <a:noFill/>
            <a:ln w="9525">
              <a:noFill/>
              <a:miter lim="800000"/>
              <a:headEnd/>
              <a:tailEnd/>
            </a:ln>
            <a:effectLst/>
          </p:spPr>
          <p:txBody>
            <a:bodyPr wrap="none">
              <a:prstTxWarp prst="textNoShape">
                <a:avLst/>
              </a:prstTxWarp>
              <a:spAutoFit/>
            </a:bodyPr>
            <a:lstStyle/>
            <a:p>
              <a:r>
                <a:rPr lang="en-US" altLang="ja-JP" sz="1600">
                  <a:ea typeface="ＭＳ Ｐゴシック" pitchFamily="-111" charset="-128"/>
                  <a:cs typeface="ＭＳ Ｐゴシック" pitchFamily="-111" charset="-128"/>
                </a:rPr>
                <a:t>Vertical coordinate [pixel]</a:t>
              </a:r>
            </a:p>
          </p:txBody>
        </p:sp>
        <p:sp>
          <p:nvSpPr>
            <p:cNvPr id="791581" name="Text Box 29"/>
            <p:cNvSpPr txBox="1">
              <a:spLocks noChangeArrowheads="1"/>
            </p:cNvSpPr>
            <p:nvPr/>
          </p:nvSpPr>
          <p:spPr bwMode="auto">
            <a:xfrm rot="16200000">
              <a:off x="-245" y="2320"/>
              <a:ext cx="900" cy="231"/>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Position [mm]</a:t>
              </a:r>
            </a:p>
          </p:txBody>
        </p:sp>
      </p:grpSp>
      <p:sp>
        <p:nvSpPr>
          <p:cNvPr id="791582" name="Text Box 30"/>
          <p:cNvSpPr txBox="1">
            <a:spLocks noChangeArrowheads="1"/>
          </p:cNvSpPr>
          <p:nvPr/>
        </p:nvSpPr>
        <p:spPr bwMode="auto">
          <a:xfrm>
            <a:off x="826345" y="6214708"/>
            <a:ext cx="2704587" cy="369332"/>
          </a:xfrm>
          <a:prstGeom prst="rect">
            <a:avLst/>
          </a:prstGeom>
          <a:solidFill>
            <a:schemeClr val="tx1"/>
          </a:solidFill>
          <a:ln w="9525">
            <a:noFill/>
            <a:miter lim="800000"/>
            <a:headEnd/>
            <a:tailEnd/>
          </a:ln>
          <a:effectLst/>
        </p:spPr>
        <p:txBody>
          <a:bodyPr wrap="none">
            <a:prstTxWarp prst="textNoShape">
              <a:avLst/>
            </a:prstTxWarp>
            <a:spAutoFit/>
          </a:bodyPr>
          <a:lstStyle/>
          <a:p>
            <a:r>
              <a:rPr lang="ja-JP" altLang="en-US" dirty="0">
                <a:solidFill>
                  <a:schemeClr val="bg1"/>
                </a:solidFill>
                <a:ea typeface="ＭＳ Ｐゴシック" pitchFamily="-111" charset="-128"/>
                <a:cs typeface="ＭＳ Ｐゴシック" pitchFamily="-111" charset="-128"/>
              </a:rPr>
              <a:t>２次元時空間</a:t>
            </a:r>
            <a:r>
              <a:rPr lang="en-US" altLang="ja-JP" dirty="0">
                <a:solidFill>
                  <a:schemeClr val="bg1"/>
                </a:solidFill>
                <a:ea typeface="ＭＳ Ｐゴシック" pitchFamily="-111" charset="-128"/>
                <a:cs typeface="ＭＳ Ｐゴシック" pitchFamily="-111" charset="-128"/>
              </a:rPr>
              <a:t>THz</a:t>
            </a:r>
            <a:r>
              <a:rPr lang="ja-JP" altLang="en-US" dirty="0">
                <a:solidFill>
                  <a:schemeClr val="bg1"/>
                </a:solidFill>
                <a:ea typeface="ＭＳ Ｐゴシック" pitchFamily="-111" charset="-128"/>
                <a:cs typeface="ＭＳ Ｐゴシック" pitchFamily="-111" charset="-128"/>
              </a:rPr>
              <a:t>イメージ</a:t>
            </a:r>
          </a:p>
        </p:txBody>
      </p:sp>
      <p:grpSp>
        <p:nvGrpSpPr>
          <p:cNvPr id="791583" name="Group 31"/>
          <p:cNvGrpSpPr>
            <a:grpSpLocks/>
          </p:cNvGrpSpPr>
          <p:nvPr/>
        </p:nvGrpSpPr>
        <p:grpSpPr bwMode="auto">
          <a:xfrm>
            <a:off x="1130889" y="1052513"/>
            <a:ext cx="2149385" cy="536575"/>
            <a:chOff x="1106" y="739"/>
            <a:chExt cx="1356" cy="338"/>
          </a:xfrm>
        </p:grpSpPr>
        <p:sp>
          <p:nvSpPr>
            <p:cNvPr id="791585" name="Text Box 33"/>
            <p:cNvSpPr txBox="1">
              <a:spLocks noChangeArrowheads="1"/>
            </p:cNvSpPr>
            <p:nvPr/>
          </p:nvSpPr>
          <p:spPr bwMode="auto">
            <a:xfrm>
              <a:off x="1106" y="905"/>
              <a:ext cx="251" cy="136"/>
            </a:xfrm>
            <a:prstGeom prst="rect">
              <a:avLst/>
            </a:prstGeom>
            <a:noFill/>
            <a:ln w="9525">
              <a:noFill/>
              <a:miter lim="800000"/>
              <a:headEnd/>
              <a:tailEnd/>
            </a:ln>
            <a:effectLst/>
          </p:spPr>
          <p:txBody>
            <a:bodyPr wrap="none" lIns="0" tIns="0" rIns="0" bIns="0">
              <a:prstTxWarp prst="textNoShape">
                <a:avLst/>
              </a:prstTxWarp>
              <a:spAutoFit/>
            </a:bodyPr>
            <a:lstStyle/>
            <a:p>
              <a:pPr algn="ctr">
                <a:spcBef>
                  <a:spcPct val="50000"/>
                </a:spcBef>
              </a:pPr>
              <a:r>
                <a:rPr lang="en-US" altLang="ja-JP" sz="1400" dirty="0" smtClean="0">
                  <a:ea typeface="ＭＳ Ｐゴシック" pitchFamily="-111" charset="-128"/>
                  <a:cs typeface="ＭＳ Ｐゴシック" pitchFamily="-111" charset="-128"/>
                </a:rPr>
                <a:t>8000</a:t>
              </a:r>
              <a:endParaRPr lang="en-US" altLang="ja-JP" sz="1400" dirty="0">
                <a:ea typeface="ＭＳ Ｐゴシック" pitchFamily="-111" charset="-128"/>
                <a:cs typeface="ＭＳ Ｐゴシック" pitchFamily="-111" charset="-128"/>
              </a:endParaRPr>
            </a:p>
          </p:txBody>
        </p:sp>
        <p:sp>
          <p:nvSpPr>
            <p:cNvPr id="791586" name="Text Box 34"/>
            <p:cNvSpPr txBox="1">
              <a:spLocks noChangeArrowheads="1"/>
            </p:cNvSpPr>
            <p:nvPr/>
          </p:nvSpPr>
          <p:spPr bwMode="auto">
            <a:xfrm>
              <a:off x="2187" y="928"/>
              <a:ext cx="275" cy="129"/>
            </a:xfrm>
            <a:prstGeom prst="rect">
              <a:avLst/>
            </a:prstGeom>
            <a:noFill/>
            <a:ln w="9525">
              <a:noFill/>
              <a:miter lim="800000"/>
              <a:headEnd/>
              <a:tailEnd/>
            </a:ln>
            <a:effectLst/>
          </p:spPr>
          <p:txBody>
            <a:bodyPr wrap="none" lIns="0" tIns="0" rIns="0" bIns="0">
              <a:prstTxWarp prst="textNoShape">
                <a:avLst/>
              </a:prstTxWarp>
              <a:spAutoFit/>
            </a:bodyPr>
            <a:lstStyle/>
            <a:p>
              <a:pPr>
                <a:spcBef>
                  <a:spcPct val="50000"/>
                </a:spcBef>
              </a:pPr>
              <a:r>
                <a:rPr lang="en-US" altLang="ja-JP" sz="2000" baseline="30000" dirty="0" smtClean="0">
                  <a:ea typeface="ＭＳ Ｐゴシック" pitchFamily="-111" charset="-128"/>
                  <a:cs typeface="ＭＳ Ｐゴシック" pitchFamily="-111" charset="-128"/>
                </a:rPr>
                <a:t>-8000</a:t>
              </a:r>
              <a:endParaRPr lang="en-US" altLang="ja-JP" sz="2000" baseline="30000" dirty="0">
                <a:ea typeface="ＭＳ Ｐゴシック" pitchFamily="-111" charset="-128"/>
                <a:cs typeface="ＭＳ Ｐゴシック" pitchFamily="-111" charset="-128"/>
              </a:endParaRPr>
            </a:p>
          </p:txBody>
        </p:sp>
        <p:sp>
          <p:nvSpPr>
            <p:cNvPr id="791587" name="Text Box 35"/>
            <p:cNvSpPr txBox="1">
              <a:spLocks noChangeArrowheads="1"/>
            </p:cNvSpPr>
            <p:nvPr/>
          </p:nvSpPr>
          <p:spPr bwMode="auto">
            <a:xfrm>
              <a:off x="1760" y="875"/>
              <a:ext cx="63" cy="136"/>
            </a:xfrm>
            <a:prstGeom prst="rect">
              <a:avLst/>
            </a:prstGeom>
            <a:noFill/>
            <a:ln w="9525">
              <a:noFill/>
              <a:miter lim="800000"/>
              <a:headEnd/>
              <a:tailEnd/>
            </a:ln>
            <a:effectLst/>
          </p:spPr>
          <p:txBody>
            <a:bodyPr wrap="none" lIns="0" tIns="0" rIns="0" bIns="0">
              <a:prstTxWarp prst="textNoShape">
                <a:avLst/>
              </a:prstTxWarp>
              <a:spAutoFit/>
            </a:bodyPr>
            <a:lstStyle/>
            <a:p>
              <a:pPr algn="ctr">
                <a:spcBef>
                  <a:spcPct val="50000"/>
                </a:spcBef>
              </a:pPr>
              <a:r>
                <a:rPr lang="en-US" altLang="ja-JP" sz="1400" dirty="0">
                  <a:ea typeface="ＭＳ Ｐゴシック" pitchFamily="-111" charset="-128"/>
                  <a:cs typeface="ＭＳ Ｐゴシック" pitchFamily="-111" charset="-128"/>
                </a:rPr>
                <a:t>0</a:t>
              </a:r>
              <a:endParaRPr lang="en-US" altLang="ja-JP" sz="1400" baseline="30000" dirty="0">
                <a:ea typeface="ＭＳ Ｐゴシック" pitchFamily="-111" charset="-128"/>
                <a:cs typeface="ＭＳ Ｐゴシック" pitchFamily="-111" charset="-128"/>
              </a:endParaRPr>
            </a:p>
          </p:txBody>
        </p:sp>
        <p:sp>
          <p:nvSpPr>
            <p:cNvPr id="791588" name="Line 36"/>
            <p:cNvSpPr>
              <a:spLocks noChangeShapeType="1"/>
            </p:cNvSpPr>
            <p:nvPr/>
          </p:nvSpPr>
          <p:spPr bwMode="auto">
            <a:xfrm>
              <a:off x="1235" y="1024"/>
              <a:ext cx="0" cy="53"/>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sp>
          <p:nvSpPr>
            <p:cNvPr id="791589" name="Line 37"/>
            <p:cNvSpPr>
              <a:spLocks noChangeShapeType="1"/>
            </p:cNvSpPr>
            <p:nvPr/>
          </p:nvSpPr>
          <p:spPr bwMode="auto">
            <a:xfrm>
              <a:off x="1778" y="1008"/>
              <a:ext cx="0" cy="53"/>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sp>
          <p:nvSpPr>
            <p:cNvPr id="791590" name="Line 38"/>
            <p:cNvSpPr>
              <a:spLocks noChangeShapeType="1"/>
            </p:cNvSpPr>
            <p:nvPr/>
          </p:nvSpPr>
          <p:spPr bwMode="auto">
            <a:xfrm>
              <a:off x="2377" y="998"/>
              <a:ext cx="0" cy="53"/>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sp>
          <p:nvSpPr>
            <p:cNvPr id="791591" name="Rectangle 39"/>
            <p:cNvSpPr>
              <a:spLocks noChangeArrowheads="1"/>
            </p:cNvSpPr>
            <p:nvPr/>
          </p:nvSpPr>
          <p:spPr bwMode="auto">
            <a:xfrm>
              <a:off x="1356" y="739"/>
              <a:ext cx="892" cy="136"/>
            </a:xfrm>
            <a:prstGeom prst="rect">
              <a:avLst/>
            </a:prstGeom>
            <a:noFill/>
            <a:ln w="9525">
              <a:noFill/>
              <a:miter lim="800000"/>
              <a:headEnd/>
              <a:tailEnd/>
            </a:ln>
            <a:effectLst/>
          </p:spPr>
          <p:txBody>
            <a:bodyPr wrap="none" lIns="0" tIns="0" rIns="0" bIns="0">
              <a:prstTxWarp prst="textNoShape">
                <a:avLst/>
              </a:prstTxWarp>
              <a:spAutoFit/>
            </a:bodyPr>
            <a:lstStyle/>
            <a:p>
              <a:pPr algn="ctr"/>
              <a:r>
                <a:rPr lang="en-US" altLang="ja-JP" sz="1400">
                  <a:ea typeface="ＭＳ Ｐゴシック" pitchFamily="-111" charset="-128"/>
                  <a:cs typeface="ＭＳ Ｐゴシック" pitchFamily="-111" charset="-128"/>
                </a:rPr>
                <a:t>Electric field [a.u.]</a:t>
              </a:r>
            </a:p>
          </p:txBody>
        </p:sp>
      </p:grpSp>
      <p:sp>
        <p:nvSpPr>
          <p:cNvPr id="791593" name="Line 41"/>
          <p:cNvSpPr>
            <a:spLocks noChangeShapeType="1"/>
          </p:cNvSpPr>
          <p:nvPr/>
        </p:nvSpPr>
        <p:spPr bwMode="auto">
          <a:xfrm rot="5400000">
            <a:off x="573454" y="5367338"/>
            <a:ext cx="520700"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grpSp>
        <p:nvGrpSpPr>
          <p:cNvPr id="791594" name="Group 42"/>
          <p:cNvGrpSpPr>
            <a:grpSpLocks/>
          </p:cNvGrpSpPr>
          <p:nvPr/>
        </p:nvGrpSpPr>
        <p:grpSpPr bwMode="auto">
          <a:xfrm>
            <a:off x="826345" y="5626112"/>
            <a:ext cx="2233246" cy="246063"/>
            <a:chOff x="636" y="3544"/>
            <a:chExt cx="1524" cy="155"/>
          </a:xfrm>
        </p:grpSpPr>
        <p:sp>
          <p:nvSpPr>
            <p:cNvPr id="791595" name="Text Box 43"/>
            <p:cNvSpPr txBox="1">
              <a:spLocks noChangeArrowheads="1"/>
            </p:cNvSpPr>
            <p:nvPr/>
          </p:nvSpPr>
          <p:spPr bwMode="auto">
            <a:xfrm>
              <a:off x="636" y="3544"/>
              <a:ext cx="78"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a:ea typeface="ＭＳ Ｐゴシック" pitchFamily="-111" charset="-128"/>
                  <a:cs typeface="ＭＳ Ｐゴシック" pitchFamily="-111" charset="-128"/>
                </a:rPr>
                <a:t>0</a:t>
              </a:r>
            </a:p>
          </p:txBody>
        </p:sp>
        <p:sp>
          <p:nvSpPr>
            <p:cNvPr id="791596" name="Text Box 44"/>
            <p:cNvSpPr txBox="1">
              <a:spLocks noChangeArrowheads="1"/>
            </p:cNvSpPr>
            <p:nvPr/>
          </p:nvSpPr>
          <p:spPr bwMode="auto">
            <a:xfrm>
              <a:off x="1030" y="3544"/>
              <a:ext cx="155"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a:ea typeface="ＭＳ Ｐゴシック" pitchFamily="-111" charset="-128"/>
                  <a:cs typeface="ＭＳ Ｐゴシック" pitchFamily="-111" charset="-128"/>
                </a:rPr>
                <a:t>10</a:t>
              </a:r>
            </a:p>
          </p:txBody>
        </p:sp>
        <p:sp>
          <p:nvSpPr>
            <p:cNvPr id="791597" name="Text Box 45"/>
            <p:cNvSpPr txBox="1">
              <a:spLocks noChangeArrowheads="1"/>
            </p:cNvSpPr>
            <p:nvPr/>
          </p:nvSpPr>
          <p:spPr bwMode="auto">
            <a:xfrm>
              <a:off x="1472" y="3544"/>
              <a:ext cx="155"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a:ea typeface="ＭＳ Ｐゴシック" pitchFamily="-111" charset="-128"/>
                  <a:cs typeface="ＭＳ Ｐゴシック" pitchFamily="-111" charset="-128"/>
                </a:rPr>
                <a:t>20</a:t>
              </a:r>
            </a:p>
          </p:txBody>
        </p:sp>
        <p:sp>
          <p:nvSpPr>
            <p:cNvPr id="791598" name="Text Box 46"/>
            <p:cNvSpPr txBox="1">
              <a:spLocks noChangeArrowheads="1"/>
            </p:cNvSpPr>
            <p:nvPr/>
          </p:nvSpPr>
          <p:spPr bwMode="auto">
            <a:xfrm>
              <a:off x="2005" y="3544"/>
              <a:ext cx="155"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a:ea typeface="ＭＳ Ｐゴシック" pitchFamily="-111" charset="-128"/>
                  <a:cs typeface="ＭＳ Ｐゴシック" pitchFamily="-111" charset="-128"/>
                </a:rPr>
                <a:t>30</a:t>
              </a:r>
            </a:p>
          </p:txBody>
        </p:sp>
      </p:grpSp>
      <p:sp>
        <p:nvSpPr>
          <p:cNvPr id="791601" name="Rectangle 49"/>
          <p:cNvSpPr>
            <a:spLocks noChangeArrowheads="1"/>
          </p:cNvSpPr>
          <p:nvPr/>
        </p:nvSpPr>
        <p:spPr bwMode="auto">
          <a:xfrm>
            <a:off x="5798328" y="5612888"/>
            <a:ext cx="2714206" cy="830997"/>
          </a:xfrm>
          <a:prstGeom prst="rect">
            <a:avLst/>
          </a:prstGeom>
          <a:solidFill>
            <a:srgbClr val="008000"/>
          </a:solidFill>
          <a:ln w="9525">
            <a:noFill/>
            <a:miter lim="800000"/>
            <a:headEnd/>
            <a:tailEnd/>
          </a:ln>
          <a:effectLst/>
        </p:spPr>
        <p:txBody>
          <a:bodyPr wrap="none">
            <a:prstTxWarp prst="textNoShape">
              <a:avLst/>
            </a:prstTxWarp>
            <a:spAutoFit/>
          </a:bodyPr>
          <a:lstStyle/>
          <a:p>
            <a:pPr algn="ctr"/>
            <a:r>
              <a:rPr lang="ja-JP" altLang="en-US" sz="2400" b="1" dirty="0">
                <a:solidFill>
                  <a:schemeClr val="bg1"/>
                </a:solidFill>
                <a:latin typeface="ＭＳ Ｐゴシック" pitchFamily="-111" charset="-128"/>
                <a:ea typeface="ＭＳ Ｐゴシック" pitchFamily="-111" charset="-128"/>
                <a:cs typeface="ＭＳ Ｐゴシック" pitchFamily="-111" charset="-128"/>
              </a:rPr>
              <a:t>測定時間</a:t>
            </a:r>
            <a:r>
              <a:rPr lang="ja-JP" altLang="en-US" sz="2400" b="1" dirty="0" smtClean="0">
                <a:solidFill>
                  <a:schemeClr val="bg1"/>
                </a:solidFill>
                <a:latin typeface="ＭＳ Ｐゴシック" pitchFamily="-111" charset="-128"/>
                <a:ea typeface="ＭＳ Ｐゴシック" pitchFamily="-111" charset="-128"/>
                <a:cs typeface="ＭＳ Ｐゴシック" pitchFamily="-111" charset="-128"/>
              </a:rPr>
              <a:t>窓</a:t>
            </a:r>
            <a:r>
              <a:rPr lang="en-US" altLang="ja-JP" sz="2400" b="1" dirty="0" smtClean="0">
                <a:solidFill>
                  <a:schemeClr val="bg1"/>
                </a:solidFill>
                <a:latin typeface="ＭＳ Ｐゴシック" pitchFamily="-111" charset="-128"/>
                <a:ea typeface="ＭＳ Ｐゴシック" pitchFamily="-111" charset="-128"/>
                <a:cs typeface="ＭＳ Ｐゴシック" pitchFamily="-111" charset="-128"/>
              </a:rPr>
              <a:t>41ps</a:t>
            </a:r>
            <a:endParaRPr lang="en-US" altLang="ja-JP" sz="2400" b="1" dirty="0">
              <a:solidFill>
                <a:schemeClr val="bg1"/>
              </a:solidFill>
              <a:latin typeface="ＭＳ Ｐゴシック" pitchFamily="-111" charset="-128"/>
              <a:ea typeface="ＭＳ Ｐゴシック" pitchFamily="-111" charset="-128"/>
              <a:cs typeface="ＭＳ Ｐゴシック" pitchFamily="-111" charset="-128"/>
            </a:endParaRPr>
          </a:p>
          <a:p>
            <a:pPr algn="ctr"/>
            <a:r>
              <a:rPr lang="ja-JP" altLang="en-US" sz="2400" b="1" dirty="0">
                <a:solidFill>
                  <a:schemeClr val="bg1"/>
                </a:solidFill>
                <a:latin typeface="ＭＳ Ｐゴシック" pitchFamily="-111" charset="-128"/>
                <a:ea typeface="ＭＳ Ｐゴシック" pitchFamily="-111" charset="-128"/>
                <a:cs typeface="ＭＳ Ｐゴシック" pitchFamily="-111" charset="-128"/>
              </a:rPr>
              <a:t>時間分解能</a:t>
            </a:r>
            <a:r>
              <a:rPr lang="en-US" altLang="ja-JP" sz="2400" b="1" dirty="0" smtClean="0">
                <a:solidFill>
                  <a:schemeClr val="bg1"/>
                </a:solidFill>
                <a:latin typeface="ＭＳ Ｐゴシック" pitchFamily="-111" charset="-128"/>
                <a:ea typeface="ＭＳ Ｐゴシック" pitchFamily="-111" charset="-128"/>
                <a:cs typeface="ＭＳ Ｐゴシック" pitchFamily="-111" charset="-128"/>
              </a:rPr>
              <a:t>0.178ps</a:t>
            </a:r>
            <a:endParaRPr lang="en-US" altLang="ja-JP" dirty="0">
              <a:solidFill>
                <a:schemeClr val="bg1"/>
              </a:solidFill>
            </a:endParaRPr>
          </a:p>
        </p:txBody>
      </p:sp>
      <p:pic>
        <p:nvPicPr>
          <p:cNvPr id="9269"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75055"/>
            <a:ext cx="4541416" cy="4198161"/>
          </a:xfrm>
          <a:prstGeom prst="rect">
            <a:avLst/>
          </a:prstGeom>
          <a:solidFill>
            <a:schemeClr val="bg1"/>
          </a:solidFill>
          <a:ln>
            <a:noFill/>
          </a:ln>
          <a:effectLst/>
        </p:spPr>
      </p:pic>
      <p:pic>
        <p:nvPicPr>
          <p:cNvPr id="9270" name="Picture 54" descr="C:\Users\user\Desktop\安井研究室\研究\20120902\基本特性\100ms\無題.JPG"/>
          <p:cNvPicPr>
            <a:picLocks noChangeAspect="1" noChangeArrowheads="1"/>
          </p:cNvPicPr>
          <p:nvPr/>
        </p:nvPicPr>
        <p:blipFill rotWithShape="1">
          <a:blip r:embed="rId4">
            <a:extLst>
              <a:ext uri="{28A0092B-C50C-407E-A947-70E740481C1C}">
                <a14:useLocalDpi xmlns:a14="http://schemas.microsoft.com/office/drawing/2010/main" val="0"/>
              </a:ext>
            </a:extLst>
          </a:blip>
          <a:srcRect l="13231" t="27976" r="65848" b="37234"/>
          <a:stretch/>
        </p:blipFill>
        <p:spPr bwMode="auto">
          <a:xfrm>
            <a:off x="836735" y="2436813"/>
            <a:ext cx="2829855" cy="3095625"/>
          </a:xfrm>
          <a:prstGeom prst="rect">
            <a:avLst/>
          </a:prstGeom>
          <a:noFill/>
          <a:extLst>
            <a:ext uri="{909E8E84-426E-40DD-AFC4-6F175D3DCCD1}">
              <a14:hiddenFill xmlns:a14="http://schemas.microsoft.com/office/drawing/2010/main">
                <a:solidFill>
                  <a:srgbClr val="FFFFFF"/>
                </a:solidFill>
              </a14:hiddenFill>
            </a:ext>
          </a:extLst>
        </p:spPr>
      </p:pic>
      <p:sp>
        <p:nvSpPr>
          <p:cNvPr id="791599" name="Text Box 47"/>
          <p:cNvSpPr txBox="1">
            <a:spLocks noChangeArrowheads="1"/>
          </p:cNvSpPr>
          <p:nvPr/>
        </p:nvSpPr>
        <p:spPr bwMode="auto">
          <a:xfrm>
            <a:off x="5537199" y="1048037"/>
            <a:ext cx="1107996" cy="369332"/>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ja-JP" altLang="en-US" dirty="0">
                <a:solidFill>
                  <a:schemeClr val="bg1"/>
                </a:solidFill>
                <a:ea typeface="ＭＳ Ｐゴシック" pitchFamily="-111" charset="-128"/>
                <a:cs typeface="ＭＳ Ｐゴシック" pitchFamily="-111" charset="-128"/>
              </a:rPr>
              <a:t>時間波形</a:t>
            </a:r>
          </a:p>
        </p:txBody>
      </p:sp>
      <p:sp>
        <p:nvSpPr>
          <p:cNvPr id="64" name="Line 14"/>
          <p:cNvSpPr>
            <a:spLocks noChangeShapeType="1"/>
          </p:cNvSpPr>
          <p:nvPr/>
        </p:nvSpPr>
        <p:spPr bwMode="auto">
          <a:xfrm rot="5400000">
            <a:off x="3375546" y="5417542"/>
            <a:ext cx="520700"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66" name="Text Box 46"/>
          <p:cNvSpPr txBox="1">
            <a:spLocks noChangeArrowheads="1"/>
          </p:cNvSpPr>
          <p:nvPr/>
        </p:nvSpPr>
        <p:spPr bwMode="auto">
          <a:xfrm>
            <a:off x="3552777" y="5631209"/>
            <a:ext cx="227626" cy="246221"/>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smtClean="0">
                <a:ea typeface="ＭＳ Ｐゴシック" pitchFamily="-111" charset="-128"/>
                <a:cs typeface="ＭＳ Ｐゴシック" pitchFamily="-111" charset="-128"/>
              </a:rPr>
              <a:t>40</a:t>
            </a:r>
            <a:endParaRPr lang="en-US" altLang="ja-JP" sz="1600" dirty="0">
              <a:ea typeface="ＭＳ Ｐゴシック" pitchFamily="-111" charset="-128"/>
              <a:cs typeface="ＭＳ Ｐゴシック" pitchFamily="-111" charset="-128"/>
            </a:endParaRPr>
          </a:p>
        </p:txBody>
      </p:sp>
      <p:sp>
        <p:nvSpPr>
          <p:cNvPr id="2" name="正方形/長方形 1"/>
          <p:cNvSpPr/>
          <p:nvPr/>
        </p:nvSpPr>
        <p:spPr bwMode="auto">
          <a:xfrm>
            <a:off x="1331640" y="1575111"/>
            <a:ext cx="1822192" cy="144152"/>
          </a:xfrm>
          <a:prstGeom prst="rect">
            <a:avLst/>
          </a:prstGeom>
          <a:gradFill flip="none" rotWithShape="1">
            <a:gsLst>
              <a:gs pos="0">
                <a:srgbClr val="FF0000"/>
              </a:gs>
              <a:gs pos="50000">
                <a:schemeClr val="tx1"/>
              </a:gs>
              <a:gs pos="100000">
                <a:srgbClr val="03D703"/>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91602" name="Rectangle 50"/>
          <p:cNvSpPr>
            <a:spLocks noChangeArrowheads="1"/>
          </p:cNvSpPr>
          <p:nvPr/>
        </p:nvSpPr>
        <p:spPr bwMode="auto">
          <a:xfrm>
            <a:off x="7736683" y="1652127"/>
            <a:ext cx="1107996" cy="646331"/>
          </a:xfrm>
          <a:prstGeom prst="rect">
            <a:avLst/>
          </a:prstGeom>
          <a:solidFill>
            <a:schemeClr val="bg1"/>
          </a:solidFill>
          <a:ln w="9525">
            <a:noFill/>
            <a:miter lim="800000"/>
            <a:headEnd/>
            <a:tailEnd/>
          </a:ln>
          <a:effectLst/>
        </p:spPr>
        <p:txBody>
          <a:bodyPr wrap="none">
            <a:prstTxWarp prst="textNoShape">
              <a:avLst/>
            </a:prstTxWarp>
            <a:spAutoFit/>
          </a:bodyPr>
          <a:lstStyle/>
          <a:p>
            <a:r>
              <a:rPr lang="ja-JP" altLang="en-US" dirty="0">
                <a:solidFill>
                  <a:srgbClr val="008000"/>
                </a:solidFill>
              </a:rPr>
              <a:t>パルス幅</a:t>
            </a:r>
            <a:endParaRPr lang="en-US" altLang="ja-JP" dirty="0">
              <a:solidFill>
                <a:srgbClr val="008000"/>
              </a:solidFill>
            </a:endParaRPr>
          </a:p>
          <a:p>
            <a:r>
              <a:rPr lang="en-US" altLang="ja-JP" dirty="0" smtClean="0">
                <a:solidFill>
                  <a:srgbClr val="008000"/>
                </a:solidFill>
              </a:rPr>
              <a:t>0.47ps</a:t>
            </a:r>
            <a:endParaRPr lang="en-US" altLang="ja-JP" dirty="0">
              <a:solidFill>
                <a:srgbClr val="008000"/>
              </a:solidFill>
            </a:endParaRPr>
          </a:p>
        </p:txBody>
      </p:sp>
    </p:spTree>
    <p:extLst>
      <p:ext uri="{BB962C8B-B14F-4D97-AF65-F5344CB8AC3E}">
        <p14:creationId xmlns:p14="http://schemas.microsoft.com/office/powerpoint/2010/main" val="3622921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6" name="Rectangle 4"/>
          <p:cNvSpPr>
            <a:spLocks noGrp="1" noChangeArrowheads="1"/>
          </p:cNvSpPr>
          <p:nvPr>
            <p:ph type="title"/>
          </p:nvPr>
        </p:nvSpPr>
        <p:spPr>
          <a:xfrm>
            <a:off x="-1" y="428626"/>
            <a:ext cx="3492457" cy="701675"/>
          </a:xfrm>
          <a:noFill/>
          <a:ln/>
        </p:spPr>
        <p:txBody>
          <a:bodyPr/>
          <a:lstStyle/>
          <a:p>
            <a:r>
              <a:rPr lang="ja-JP" altLang="en-US" dirty="0" smtClean="0"/>
              <a:t>周波数特性</a:t>
            </a:r>
            <a:endParaRPr lang="ja-JP" altLang="en-US" sz="5400" dirty="0"/>
          </a:p>
        </p:txBody>
      </p:sp>
      <p:sp>
        <p:nvSpPr>
          <p:cNvPr id="791582" name="Text Box 30"/>
          <p:cNvSpPr txBox="1">
            <a:spLocks noChangeArrowheads="1"/>
          </p:cNvSpPr>
          <p:nvPr/>
        </p:nvSpPr>
        <p:spPr bwMode="auto">
          <a:xfrm>
            <a:off x="1034664" y="6197242"/>
            <a:ext cx="2169184" cy="400110"/>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solidFill>
                  <a:srgbClr val="002060"/>
                </a:solidFill>
                <a:ea typeface="ＭＳ Ｐゴシック" pitchFamily="-111" charset="-128"/>
                <a:cs typeface="ＭＳ Ｐゴシック" pitchFamily="-111" charset="-128"/>
              </a:rPr>
              <a:t>スペクトルイメージ</a:t>
            </a:r>
            <a:endParaRPr lang="ja-JP" altLang="en-US" sz="2000" b="1" dirty="0">
              <a:solidFill>
                <a:srgbClr val="002060"/>
              </a:solidFill>
              <a:ea typeface="ＭＳ Ｐゴシック" pitchFamily="-111" charset="-128"/>
              <a:cs typeface="ＭＳ Ｐゴシック" pitchFamily="-111" charset="-128"/>
            </a:endParaRPr>
          </a:p>
        </p:txBody>
      </p:sp>
      <p:sp>
        <p:nvSpPr>
          <p:cNvPr id="791601" name="Rectangle 49"/>
          <p:cNvSpPr>
            <a:spLocks noChangeArrowheads="1"/>
          </p:cNvSpPr>
          <p:nvPr/>
        </p:nvSpPr>
        <p:spPr bwMode="auto">
          <a:xfrm>
            <a:off x="4958720" y="5440804"/>
            <a:ext cx="3651961" cy="461665"/>
          </a:xfrm>
          <a:prstGeom prst="rect">
            <a:avLst/>
          </a:prstGeom>
          <a:solidFill>
            <a:srgbClr val="008000"/>
          </a:solidFill>
          <a:ln w="9525">
            <a:noFill/>
            <a:miter lim="800000"/>
            <a:headEnd/>
            <a:tailEnd/>
          </a:ln>
          <a:effectLst/>
        </p:spPr>
        <p:txBody>
          <a:bodyPr wrap="none">
            <a:prstTxWarp prst="textNoShape">
              <a:avLst/>
            </a:prstTxWarp>
            <a:spAutoFit/>
          </a:bodyPr>
          <a:lstStyle/>
          <a:p>
            <a:pPr algn="ctr"/>
            <a:r>
              <a:rPr lang="ja-JP" altLang="en-US" sz="2400" b="1" dirty="0" smtClean="0">
                <a:solidFill>
                  <a:schemeClr val="bg1"/>
                </a:solidFill>
                <a:latin typeface="ＭＳ Ｐゴシック" pitchFamily="-111" charset="-128"/>
                <a:ea typeface="ＭＳ Ｐゴシック" pitchFamily="-111" charset="-128"/>
              </a:rPr>
              <a:t>スペクトル</a:t>
            </a:r>
            <a:r>
              <a:rPr lang="ja-JP" altLang="en-US" sz="2400" b="1" dirty="0">
                <a:solidFill>
                  <a:schemeClr val="bg1"/>
                </a:solidFill>
                <a:latin typeface="ＭＳ Ｐゴシック" pitchFamily="-111" charset="-128"/>
                <a:ea typeface="ＭＳ Ｐゴシック" pitchFamily="-111" charset="-128"/>
              </a:rPr>
              <a:t>分解</a:t>
            </a:r>
            <a:r>
              <a:rPr lang="ja-JP" altLang="en-US" sz="2400" b="1" dirty="0" smtClean="0">
                <a:solidFill>
                  <a:schemeClr val="bg1"/>
                </a:solidFill>
                <a:latin typeface="ＭＳ Ｐゴシック" pitchFamily="-111" charset="-128"/>
                <a:ea typeface="ＭＳ Ｐゴシック" pitchFamily="-111" charset="-128"/>
              </a:rPr>
              <a:t>能</a:t>
            </a:r>
            <a:r>
              <a:rPr lang="en-US" altLang="ja-JP" sz="2400" b="1" dirty="0" smtClean="0">
                <a:solidFill>
                  <a:schemeClr val="bg1"/>
                </a:solidFill>
                <a:latin typeface="ＭＳ Ｐゴシック" pitchFamily="-111" charset="-128"/>
                <a:ea typeface="ＭＳ Ｐゴシック" pitchFamily="-111" charset="-128"/>
              </a:rPr>
              <a:t>0.024THz</a:t>
            </a:r>
            <a:endParaRPr lang="en-US" altLang="ja-JP" dirty="0">
              <a:solidFill>
                <a:schemeClr val="bg1"/>
              </a:solidFill>
            </a:endParaRPr>
          </a:p>
        </p:txBody>
      </p:sp>
      <p:sp>
        <p:nvSpPr>
          <p:cNvPr id="791599" name="Text Box 47"/>
          <p:cNvSpPr txBox="1">
            <a:spLocks noChangeArrowheads="1"/>
          </p:cNvSpPr>
          <p:nvPr/>
        </p:nvSpPr>
        <p:spPr bwMode="auto">
          <a:xfrm>
            <a:off x="6156176" y="4613066"/>
            <a:ext cx="1808508" cy="400110"/>
          </a:xfrm>
          <a:prstGeom prst="rect">
            <a:avLst/>
          </a:prstGeom>
          <a:noFill/>
          <a:ln w="9525">
            <a:noFill/>
            <a:miter lim="800000"/>
            <a:headEnd/>
            <a:tailEnd/>
          </a:ln>
          <a:effectLst/>
        </p:spPr>
        <p:txBody>
          <a:bodyPr wrap="none">
            <a:prstTxWarp prst="textNoShape">
              <a:avLst/>
            </a:prstTxWarp>
            <a:spAutoFit/>
          </a:bodyPr>
          <a:lstStyle/>
          <a:p>
            <a:pPr algn="ctr"/>
            <a:r>
              <a:rPr lang="ja-JP" altLang="en-US" sz="2000" b="1" dirty="0">
                <a:solidFill>
                  <a:srgbClr val="002060"/>
                </a:solidFill>
                <a:ea typeface="ＭＳ Ｐゴシック" pitchFamily="-111" charset="-128"/>
                <a:cs typeface="ＭＳ Ｐゴシック" pitchFamily="-111" charset="-128"/>
              </a:rPr>
              <a:t>スペクトル</a:t>
            </a:r>
            <a:r>
              <a:rPr lang="ja-JP" altLang="en-US" sz="2000" b="1" dirty="0" smtClean="0">
                <a:solidFill>
                  <a:srgbClr val="002060"/>
                </a:solidFill>
                <a:ea typeface="ＭＳ Ｐゴシック" pitchFamily="-111" charset="-128"/>
                <a:cs typeface="ＭＳ Ｐゴシック" pitchFamily="-111" charset="-128"/>
              </a:rPr>
              <a:t>波形</a:t>
            </a:r>
            <a:endParaRPr lang="ja-JP" altLang="en-US" sz="2000" b="1" dirty="0">
              <a:solidFill>
                <a:srgbClr val="002060"/>
              </a:solidFill>
              <a:ea typeface="ＭＳ Ｐゴシック" pitchFamily="-111" charset="-128"/>
              <a:cs typeface="ＭＳ Ｐゴシック" pitchFamily="-111" charset="-128"/>
            </a:endParaRPr>
          </a:p>
        </p:txBody>
      </p:sp>
      <p:grpSp>
        <p:nvGrpSpPr>
          <p:cNvPr id="2" name="グループ化 1"/>
          <p:cNvGrpSpPr/>
          <p:nvPr/>
        </p:nvGrpSpPr>
        <p:grpSpPr>
          <a:xfrm>
            <a:off x="42911" y="2291805"/>
            <a:ext cx="4303883" cy="3873499"/>
            <a:chOff x="350228" y="2246313"/>
            <a:chExt cx="2938093" cy="3873499"/>
          </a:xfrm>
        </p:grpSpPr>
        <p:sp>
          <p:nvSpPr>
            <p:cNvPr id="63" name="Line 13"/>
            <p:cNvSpPr>
              <a:spLocks noChangeShapeType="1"/>
            </p:cNvSpPr>
            <p:nvPr/>
          </p:nvSpPr>
          <p:spPr bwMode="auto">
            <a:xfrm rot="5400000">
              <a:off x="2460774" y="5354414"/>
              <a:ext cx="520700"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53" name="Line 12"/>
            <p:cNvSpPr>
              <a:spLocks noChangeShapeType="1"/>
            </p:cNvSpPr>
            <p:nvPr/>
          </p:nvSpPr>
          <p:spPr bwMode="auto">
            <a:xfrm rot="5400000">
              <a:off x="998756" y="5370559"/>
              <a:ext cx="520700"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grpSp>
          <p:nvGrpSpPr>
            <p:cNvPr id="791557" name="Group 5"/>
            <p:cNvGrpSpPr>
              <a:grpSpLocks/>
            </p:cNvGrpSpPr>
            <p:nvPr/>
          </p:nvGrpSpPr>
          <p:grpSpPr bwMode="auto">
            <a:xfrm>
              <a:off x="350228" y="2246313"/>
              <a:ext cx="2938093" cy="3873499"/>
              <a:chOff x="239" y="1415"/>
              <a:chExt cx="2005" cy="2440"/>
            </a:xfrm>
          </p:grpSpPr>
          <p:sp>
            <p:nvSpPr>
              <p:cNvPr id="791558" name="Line 6"/>
              <p:cNvSpPr>
                <a:spLocks noChangeShapeType="1"/>
              </p:cNvSpPr>
              <p:nvPr/>
            </p:nvSpPr>
            <p:spPr bwMode="auto">
              <a:xfrm flipV="1">
                <a:off x="506" y="3465"/>
                <a:ext cx="1425" cy="6"/>
              </a:xfrm>
              <a:prstGeom prst="line">
                <a:avLst/>
              </a:prstGeom>
              <a:noFill/>
              <a:ln w="19050">
                <a:solidFill>
                  <a:schemeClr val="tx1"/>
                </a:solidFill>
                <a:round/>
                <a:headEnd/>
                <a:tailEnd/>
              </a:ln>
              <a:effectLst/>
            </p:spPr>
            <p:txBody>
              <a:bodyPr wrap="square">
                <a:prstTxWarp prst="textNoShape">
                  <a:avLst/>
                </a:prstTxWarp>
                <a:spAutoFit/>
              </a:bodyPr>
              <a:lstStyle/>
              <a:p>
                <a:endParaRPr lang="ja-JP" altLang="en-US"/>
              </a:p>
            </p:txBody>
          </p:sp>
          <p:sp>
            <p:nvSpPr>
              <p:cNvPr id="791559" name="Line 7"/>
              <p:cNvSpPr>
                <a:spLocks noChangeShapeType="1"/>
              </p:cNvSpPr>
              <p:nvPr/>
            </p:nvSpPr>
            <p:spPr bwMode="auto">
              <a:xfrm>
                <a:off x="506" y="2399"/>
                <a:ext cx="356"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0" name="Line 8"/>
              <p:cNvSpPr>
                <a:spLocks noChangeShapeType="1"/>
              </p:cNvSpPr>
              <p:nvPr/>
            </p:nvSpPr>
            <p:spPr bwMode="auto">
              <a:xfrm>
                <a:off x="498" y="1525"/>
                <a:ext cx="364"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2" name="Line 10"/>
              <p:cNvSpPr>
                <a:spLocks noChangeShapeType="1"/>
              </p:cNvSpPr>
              <p:nvPr/>
            </p:nvSpPr>
            <p:spPr bwMode="auto">
              <a:xfrm>
                <a:off x="1575" y="2615"/>
                <a:ext cx="356"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3" name="Line 11"/>
              <p:cNvSpPr>
                <a:spLocks noChangeShapeType="1"/>
              </p:cNvSpPr>
              <p:nvPr/>
            </p:nvSpPr>
            <p:spPr bwMode="auto">
              <a:xfrm>
                <a:off x="1575" y="1775"/>
                <a:ext cx="356"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4" name="Line 12"/>
              <p:cNvSpPr>
                <a:spLocks noChangeShapeType="1"/>
              </p:cNvSpPr>
              <p:nvPr/>
            </p:nvSpPr>
            <p:spPr bwMode="auto">
              <a:xfrm rot="5400000">
                <a:off x="1021" y="3383"/>
                <a:ext cx="330" cy="1"/>
              </a:xfrm>
              <a:prstGeom prst="line">
                <a:avLst/>
              </a:prstGeom>
              <a:noFill/>
              <a:ln w="19050">
                <a:solidFill>
                  <a:schemeClr val="tx1"/>
                </a:solidFill>
                <a:round/>
                <a:headEnd/>
                <a:tailEnd/>
              </a:ln>
              <a:effectLst/>
            </p:spPr>
            <p:txBody>
              <a:bodyPr wrap="square">
                <a:prstTxWarp prst="textNoShape">
                  <a:avLst/>
                </a:prstTxWarp>
                <a:spAutoFit/>
              </a:bodyPr>
              <a:lstStyle/>
              <a:p>
                <a:endParaRPr lang="ja-JP" altLang="en-US"/>
              </a:p>
            </p:txBody>
          </p:sp>
          <p:sp>
            <p:nvSpPr>
              <p:cNvPr id="791565" name="Line 13"/>
              <p:cNvSpPr>
                <a:spLocks noChangeShapeType="1"/>
              </p:cNvSpPr>
              <p:nvPr/>
            </p:nvSpPr>
            <p:spPr bwMode="auto">
              <a:xfrm rot="5400000">
                <a:off x="1362" y="3383"/>
                <a:ext cx="328"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sp>
            <p:nvSpPr>
              <p:cNvPr id="791569" name="Text Box 17"/>
              <p:cNvSpPr txBox="1">
                <a:spLocks noChangeArrowheads="1"/>
              </p:cNvSpPr>
              <p:nvPr/>
            </p:nvSpPr>
            <p:spPr bwMode="auto">
              <a:xfrm>
                <a:off x="366" y="3360"/>
                <a:ext cx="204" cy="213"/>
              </a:xfrm>
              <a:prstGeom prst="rect">
                <a:avLst/>
              </a:prstGeom>
              <a:noFill/>
              <a:ln w="9525">
                <a:noFill/>
                <a:miter lim="800000"/>
                <a:headEnd/>
                <a:tailEnd/>
              </a:ln>
              <a:effectLst/>
            </p:spPr>
            <p:txBody>
              <a:bodyPr wrap="none">
                <a:prstTxWarp prst="textNoShape">
                  <a:avLst/>
                </a:prstTxWarp>
                <a:spAutoFit/>
              </a:bodyPr>
              <a:lstStyle/>
              <a:p>
                <a:r>
                  <a:rPr lang="en-US" altLang="ja-JP" sz="1600">
                    <a:ea typeface="ＭＳ Ｐゴシック" pitchFamily="-111" charset="-128"/>
                    <a:cs typeface="ＭＳ Ｐゴシック" pitchFamily="-111" charset="-128"/>
                  </a:rPr>
                  <a:t>0</a:t>
                </a:r>
              </a:p>
            </p:txBody>
          </p:sp>
          <p:sp>
            <p:nvSpPr>
              <p:cNvPr id="791570" name="Text Box 18"/>
              <p:cNvSpPr txBox="1">
                <a:spLocks noChangeArrowheads="1"/>
              </p:cNvSpPr>
              <p:nvPr/>
            </p:nvSpPr>
            <p:spPr bwMode="auto">
              <a:xfrm>
                <a:off x="290" y="2295"/>
                <a:ext cx="281"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10</a:t>
                </a:r>
              </a:p>
            </p:txBody>
          </p:sp>
          <p:sp>
            <p:nvSpPr>
              <p:cNvPr id="791571" name="Text Box 19"/>
              <p:cNvSpPr txBox="1">
                <a:spLocks noChangeArrowheads="1"/>
              </p:cNvSpPr>
              <p:nvPr/>
            </p:nvSpPr>
            <p:spPr bwMode="auto">
              <a:xfrm>
                <a:off x="287" y="1415"/>
                <a:ext cx="281"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20</a:t>
                </a:r>
              </a:p>
            </p:txBody>
          </p:sp>
          <p:sp>
            <p:nvSpPr>
              <p:cNvPr id="791572" name="Text Box 20"/>
              <p:cNvSpPr txBox="1">
                <a:spLocks noChangeArrowheads="1"/>
              </p:cNvSpPr>
              <p:nvPr/>
            </p:nvSpPr>
            <p:spPr bwMode="auto">
              <a:xfrm>
                <a:off x="1879" y="3356"/>
                <a:ext cx="204"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0</a:t>
                </a:r>
              </a:p>
            </p:txBody>
          </p:sp>
          <p:sp>
            <p:nvSpPr>
              <p:cNvPr id="791573" name="Text Box 21"/>
              <p:cNvSpPr txBox="1">
                <a:spLocks noChangeArrowheads="1"/>
              </p:cNvSpPr>
              <p:nvPr/>
            </p:nvSpPr>
            <p:spPr bwMode="auto">
              <a:xfrm>
                <a:off x="1846" y="2480"/>
                <a:ext cx="359"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100</a:t>
                </a:r>
              </a:p>
            </p:txBody>
          </p:sp>
          <p:sp>
            <p:nvSpPr>
              <p:cNvPr id="791574" name="Text Box 22"/>
              <p:cNvSpPr txBox="1">
                <a:spLocks noChangeArrowheads="1"/>
              </p:cNvSpPr>
              <p:nvPr/>
            </p:nvSpPr>
            <p:spPr bwMode="auto">
              <a:xfrm>
                <a:off x="1846" y="1646"/>
                <a:ext cx="359"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200</a:t>
                </a:r>
              </a:p>
            </p:txBody>
          </p:sp>
          <p:sp>
            <p:nvSpPr>
              <p:cNvPr id="791578" name="Text Box 26"/>
              <p:cNvSpPr txBox="1">
                <a:spLocks noChangeArrowheads="1"/>
              </p:cNvSpPr>
              <p:nvPr/>
            </p:nvSpPr>
            <p:spPr bwMode="auto">
              <a:xfrm>
                <a:off x="772" y="3642"/>
                <a:ext cx="792" cy="213"/>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smtClean="0">
                    <a:ea typeface="ＭＳ Ｐゴシック" pitchFamily="-111" charset="-128"/>
                    <a:cs typeface="ＭＳ Ｐゴシック" pitchFamily="-111" charset="-128"/>
                  </a:rPr>
                  <a:t>Frequency [THz]</a:t>
                </a:r>
                <a:endParaRPr lang="en-US" altLang="ja-JP" sz="1600" dirty="0">
                  <a:ea typeface="ＭＳ Ｐゴシック" pitchFamily="-111" charset="-128"/>
                  <a:cs typeface="ＭＳ Ｐゴシック" pitchFamily="-111" charset="-128"/>
                </a:endParaRPr>
              </a:p>
            </p:txBody>
          </p:sp>
          <p:sp>
            <p:nvSpPr>
              <p:cNvPr id="791580" name="Text Box 28"/>
              <p:cNvSpPr txBox="1">
                <a:spLocks noChangeArrowheads="1"/>
              </p:cNvSpPr>
              <p:nvPr/>
            </p:nvSpPr>
            <p:spPr bwMode="auto">
              <a:xfrm rot="5400000">
                <a:off x="1353" y="2357"/>
                <a:ext cx="1552" cy="231"/>
              </a:xfrm>
              <a:prstGeom prst="rect">
                <a:avLst/>
              </a:prstGeom>
              <a:noFill/>
              <a:ln w="9525">
                <a:noFill/>
                <a:miter lim="800000"/>
                <a:headEnd/>
                <a:tailEnd/>
              </a:ln>
              <a:effectLst/>
            </p:spPr>
            <p:txBody>
              <a:bodyPr wrap="none">
                <a:prstTxWarp prst="textNoShape">
                  <a:avLst/>
                </a:prstTxWarp>
                <a:spAutoFit/>
              </a:bodyPr>
              <a:lstStyle/>
              <a:p>
                <a:r>
                  <a:rPr lang="en-US" altLang="ja-JP" sz="1600" dirty="0">
                    <a:ea typeface="ＭＳ Ｐゴシック" pitchFamily="-111" charset="-128"/>
                    <a:cs typeface="ＭＳ Ｐゴシック" pitchFamily="-111" charset="-128"/>
                  </a:rPr>
                  <a:t>Vertical coordinate [pixel]</a:t>
                </a:r>
              </a:p>
            </p:txBody>
          </p:sp>
          <p:sp>
            <p:nvSpPr>
              <p:cNvPr id="791581" name="Text Box 29"/>
              <p:cNvSpPr txBox="1">
                <a:spLocks noChangeArrowheads="1"/>
              </p:cNvSpPr>
              <p:nvPr/>
            </p:nvSpPr>
            <p:spPr bwMode="auto">
              <a:xfrm rot="16200000">
                <a:off x="-95" y="2230"/>
                <a:ext cx="900" cy="231"/>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ea typeface="ＭＳ Ｐゴシック" pitchFamily="-111" charset="-128"/>
                    <a:cs typeface="ＭＳ Ｐゴシック" pitchFamily="-111" charset="-128"/>
                  </a:rPr>
                  <a:t>Position [mm]</a:t>
                </a:r>
              </a:p>
            </p:txBody>
          </p:sp>
        </p:grpSp>
        <p:sp>
          <p:nvSpPr>
            <p:cNvPr id="791593" name="Line 41"/>
            <p:cNvSpPr>
              <a:spLocks noChangeShapeType="1"/>
            </p:cNvSpPr>
            <p:nvPr/>
          </p:nvSpPr>
          <p:spPr bwMode="auto">
            <a:xfrm rot="5400000">
              <a:off x="573454" y="5367338"/>
              <a:ext cx="520700" cy="0"/>
            </a:xfrm>
            <a:prstGeom prst="line">
              <a:avLst/>
            </a:prstGeom>
            <a:noFill/>
            <a:ln w="19050">
              <a:solidFill>
                <a:schemeClr val="tx1"/>
              </a:solidFill>
              <a:round/>
              <a:headEnd/>
              <a:tailEnd/>
            </a:ln>
            <a:effectLst/>
          </p:spPr>
          <p:txBody>
            <a:bodyPr>
              <a:prstTxWarp prst="textNoShape">
                <a:avLst/>
              </a:prstTxWarp>
              <a:spAutoFit/>
            </a:bodyPr>
            <a:lstStyle/>
            <a:p>
              <a:endParaRPr lang="ja-JP" altLang="en-US"/>
            </a:p>
          </p:txBody>
        </p:sp>
        <p:grpSp>
          <p:nvGrpSpPr>
            <p:cNvPr id="791594" name="Group 42"/>
            <p:cNvGrpSpPr>
              <a:grpSpLocks/>
            </p:cNvGrpSpPr>
            <p:nvPr/>
          </p:nvGrpSpPr>
          <p:grpSpPr bwMode="auto">
            <a:xfrm>
              <a:off x="775189" y="5615032"/>
              <a:ext cx="2126272" cy="257177"/>
              <a:chOff x="636" y="3537"/>
              <a:chExt cx="1451" cy="162"/>
            </a:xfrm>
          </p:grpSpPr>
          <p:sp>
            <p:nvSpPr>
              <p:cNvPr id="791595" name="Text Box 43"/>
              <p:cNvSpPr txBox="1">
                <a:spLocks noChangeArrowheads="1"/>
              </p:cNvSpPr>
              <p:nvPr/>
            </p:nvSpPr>
            <p:spPr bwMode="auto">
              <a:xfrm>
                <a:off x="636" y="3544"/>
                <a:ext cx="78"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a:ea typeface="ＭＳ Ｐゴシック" pitchFamily="-111" charset="-128"/>
                    <a:cs typeface="ＭＳ Ｐゴシック" pitchFamily="-111" charset="-128"/>
                  </a:rPr>
                  <a:t>0</a:t>
                </a:r>
              </a:p>
            </p:txBody>
          </p:sp>
          <p:sp>
            <p:nvSpPr>
              <p:cNvPr id="791596" name="Text Box 44"/>
              <p:cNvSpPr txBox="1">
                <a:spLocks noChangeArrowheads="1"/>
              </p:cNvSpPr>
              <p:nvPr/>
            </p:nvSpPr>
            <p:spPr bwMode="auto">
              <a:xfrm>
                <a:off x="868" y="3544"/>
                <a:ext cx="195"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smtClean="0">
                    <a:ea typeface="ＭＳ Ｐゴシック" pitchFamily="-111" charset="-128"/>
                    <a:cs typeface="ＭＳ Ｐゴシック" pitchFamily="-111" charset="-128"/>
                  </a:rPr>
                  <a:t>0.5</a:t>
                </a:r>
              </a:p>
            </p:txBody>
          </p:sp>
          <p:sp>
            <p:nvSpPr>
              <p:cNvPr id="791597" name="Text Box 45"/>
              <p:cNvSpPr txBox="1">
                <a:spLocks noChangeArrowheads="1"/>
              </p:cNvSpPr>
              <p:nvPr/>
            </p:nvSpPr>
            <p:spPr bwMode="auto">
              <a:xfrm>
                <a:off x="1535" y="3544"/>
                <a:ext cx="195"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smtClean="0">
                    <a:ea typeface="ＭＳ Ｐゴシック" pitchFamily="-111" charset="-128"/>
                    <a:cs typeface="ＭＳ Ｐゴシック" pitchFamily="-111" charset="-128"/>
                  </a:rPr>
                  <a:t>1.5</a:t>
                </a:r>
                <a:endParaRPr lang="en-US" altLang="ja-JP" sz="1600" dirty="0">
                  <a:ea typeface="ＭＳ Ｐゴシック" pitchFamily="-111" charset="-128"/>
                  <a:cs typeface="ＭＳ Ｐゴシック" pitchFamily="-111" charset="-128"/>
                </a:endParaRPr>
              </a:p>
            </p:txBody>
          </p:sp>
          <p:sp>
            <p:nvSpPr>
              <p:cNvPr id="791598" name="Text Box 46"/>
              <p:cNvSpPr txBox="1">
                <a:spLocks noChangeArrowheads="1"/>
              </p:cNvSpPr>
              <p:nvPr/>
            </p:nvSpPr>
            <p:spPr bwMode="auto">
              <a:xfrm>
                <a:off x="1892" y="3537"/>
                <a:ext cx="195" cy="155"/>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smtClean="0">
                    <a:ea typeface="ＭＳ Ｐゴシック" pitchFamily="-111" charset="-128"/>
                    <a:cs typeface="ＭＳ Ｐゴシック" pitchFamily="-111" charset="-128"/>
                  </a:rPr>
                  <a:t>2.0</a:t>
                </a:r>
                <a:endParaRPr lang="en-US" altLang="ja-JP" sz="1600" dirty="0">
                  <a:ea typeface="ＭＳ Ｐゴシック" pitchFamily="-111" charset="-128"/>
                  <a:cs typeface="ＭＳ Ｐゴシック" pitchFamily="-111" charset="-128"/>
                </a:endParaRPr>
              </a:p>
            </p:txBody>
          </p:sp>
        </p:gr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907" t="34706" r="66924" b="32810"/>
            <a:stretch/>
          </p:blipFill>
          <p:spPr bwMode="auto">
            <a:xfrm>
              <a:off x="787580" y="2348880"/>
              <a:ext cx="1986628" cy="31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 Box 44"/>
            <p:cNvSpPr txBox="1">
              <a:spLocks noChangeArrowheads="1"/>
            </p:cNvSpPr>
            <p:nvPr/>
          </p:nvSpPr>
          <p:spPr bwMode="auto">
            <a:xfrm>
              <a:off x="1594546" y="5626146"/>
              <a:ext cx="285335" cy="246221"/>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dirty="0" smtClean="0">
                  <a:ea typeface="ＭＳ Ｐゴシック" pitchFamily="-111" charset="-128"/>
                  <a:cs typeface="ＭＳ Ｐゴシック" pitchFamily="-111" charset="-128"/>
                </a:rPr>
                <a:t>1.0</a:t>
              </a:r>
            </a:p>
          </p:txBody>
        </p:sp>
      </p:grpSp>
      <p:grpSp>
        <p:nvGrpSpPr>
          <p:cNvPr id="4" name="グループ化 3"/>
          <p:cNvGrpSpPr/>
          <p:nvPr/>
        </p:nvGrpSpPr>
        <p:grpSpPr>
          <a:xfrm>
            <a:off x="1217790" y="1484139"/>
            <a:ext cx="2009893" cy="792733"/>
            <a:chOff x="1240085" y="1124099"/>
            <a:chExt cx="2009893" cy="792733"/>
          </a:xfrm>
        </p:grpSpPr>
        <p:grpSp>
          <p:nvGrpSpPr>
            <p:cNvPr id="791583" name="Group 31"/>
            <p:cNvGrpSpPr>
              <a:grpSpLocks/>
            </p:cNvGrpSpPr>
            <p:nvPr/>
          </p:nvGrpSpPr>
          <p:grpSpPr bwMode="auto">
            <a:xfrm>
              <a:off x="1240085" y="1124099"/>
              <a:ext cx="2009893" cy="590550"/>
              <a:chOff x="1211" y="705"/>
              <a:chExt cx="1268" cy="372"/>
            </a:xfrm>
          </p:grpSpPr>
          <p:sp>
            <p:nvSpPr>
              <p:cNvPr id="791585" name="Text Box 33"/>
              <p:cNvSpPr txBox="1">
                <a:spLocks noChangeArrowheads="1"/>
              </p:cNvSpPr>
              <p:nvPr/>
            </p:nvSpPr>
            <p:spPr bwMode="auto">
              <a:xfrm>
                <a:off x="1211" y="887"/>
                <a:ext cx="72" cy="155"/>
              </a:xfrm>
              <a:prstGeom prst="rect">
                <a:avLst/>
              </a:prstGeom>
              <a:noFill/>
              <a:ln w="9525">
                <a:noFill/>
                <a:miter lim="800000"/>
                <a:headEnd/>
                <a:tailEnd/>
              </a:ln>
              <a:effectLst/>
            </p:spPr>
            <p:txBody>
              <a:bodyPr wrap="none" lIns="0" tIns="0" rIns="0" bIns="0">
                <a:prstTxWarp prst="textNoShape">
                  <a:avLst/>
                </a:prstTxWarp>
                <a:spAutoFit/>
              </a:bodyPr>
              <a:lstStyle/>
              <a:p>
                <a:pPr algn="ctr">
                  <a:spcBef>
                    <a:spcPct val="50000"/>
                  </a:spcBef>
                </a:pPr>
                <a:r>
                  <a:rPr lang="en-US" altLang="ja-JP" sz="1600" dirty="0" smtClean="0">
                    <a:ea typeface="ＭＳ Ｐゴシック" pitchFamily="-111" charset="-128"/>
                    <a:cs typeface="ＭＳ Ｐゴシック" pitchFamily="-111" charset="-128"/>
                  </a:rPr>
                  <a:t>0</a:t>
                </a:r>
                <a:endParaRPr lang="en-US" altLang="ja-JP" sz="1600" dirty="0">
                  <a:ea typeface="ＭＳ Ｐゴシック" pitchFamily="-111" charset="-128"/>
                  <a:cs typeface="ＭＳ Ｐゴシック" pitchFamily="-111" charset="-128"/>
                </a:endParaRPr>
              </a:p>
            </p:txBody>
          </p:sp>
          <p:sp>
            <p:nvSpPr>
              <p:cNvPr id="791586" name="Text Box 34"/>
              <p:cNvSpPr txBox="1">
                <a:spLocks noChangeArrowheads="1"/>
              </p:cNvSpPr>
              <p:nvPr/>
            </p:nvSpPr>
            <p:spPr bwMode="auto">
              <a:xfrm>
                <a:off x="2264" y="884"/>
                <a:ext cx="215" cy="155"/>
              </a:xfrm>
              <a:prstGeom prst="rect">
                <a:avLst/>
              </a:prstGeom>
              <a:noFill/>
              <a:ln w="9525">
                <a:noFill/>
                <a:miter lim="800000"/>
                <a:headEnd/>
                <a:tailEnd/>
              </a:ln>
              <a:effectLst/>
            </p:spPr>
            <p:txBody>
              <a:bodyPr wrap="none" lIns="0" tIns="0" rIns="0" bIns="0">
                <a:prstTxWarp prst="textNoShape">
                  <a:avLst/>
                </a:prstTxWarp>
                <a:spAutoFit/>
              </a:bodyPr>
              <a:lstStyle/>
              <a:p>
                <a:pPr algn="ctr">
                  <a:spcBef>
                    <a:spcPct val="50000"/>
                  </a:spcBef>
                </a:pPr>
                <a:r>
                  <a:rPr lang="en-US" altLang="ja-JP" sz="1600" dirty="0" smtClean="0">
                    <a:ea typeface="ＭＳ Ｐゴシック" pitchFamily="-111" charset="-128"/>
                    <a:cs typeface="ＭＳ Ｐゴシック" pitchFamily="-111" charset="-128"/>
                  </a:rPr>
                  <a:t>270</a:t>
                </a:r>
                <a:endParaRPr lang="en-US" altLang="ja-JP" sz="1600" baseline="30000" dirty="0">
                  <a:ea typeface="ＭＳ Ｐゴシック" pitchFamily="-111" charset="-128"/>
                  <a:cs typeface="ＭＳ Ｐゴシック" pitchFamily="-111" charset="-128"/>
                </a:endParaRPr>
              </a:p>
            </p:txBody>
          </p:sp>
          <p:sp>
            <p:nvSpPr>
              <p:cNvPr id="791587" name="Text Box 35"/>
              <p:cNvSpPr txBox="1">
                <a:spLocks noChangeArrowheads="1"/>
              </p:cNvSpPr>
              <p:nvPr/>
            </p:nvSpPr>
            <p:spPr bwMode="auto">
              <a:xfrm>
                <a:off x="1378" y="887"/>
                <a:ext cx="144" cy="155"/>
              </a:xfrm>
              <a:prstGeom prst="rect">
                <a:avLst/>
              </a:prstGeom>
              <a:noFill/>
              <a:ln w="9525">
                <a:noFill/>
                <a:miter lim="800000"/>
                <a:headEnd/>
                <a:tailEnd/>
              </a:ln>
              <a:effectLst/>
            </p:spPr>
            <p:txBody>
              <a:bodyPr wrap="none" lIns="0" tIns="0" rIns="0" bIns="0">
                <a:prstTxWarp prst="textNoShape">
                  <a:avLst/>
                </a:prstTxWarp>
                <a:spAutoFit/>
              </a:bodyPr>
              <a:lstStyle/>
              <a:p>
                <a:pPr algn="ctr">
                  <a:spcBef>
                    <a:spcPct val="50000"/>
                  </a:spcBef>
                </a:pPr>
                <a:r>
                  <a:rPr lang="en-US" altLang="ja-JP" sz="1600" dirty="0" smtClean="0">
                    <a:ea typeface="ＭＳ Ｐゴシック" pitchFamily="-111" charset="-128"/>
                    <a:cs typeface="ＭＳ Ｐゴシック" pitchFamily="-111" charset="-128"/>
                  </a:rPr>
                  <a:t>50</a:t>
                </a:r>
                <a:endParaRPr lang="en-US" altLang="ja-JP" sz="1600" baseline="30000" dirty="0">
                  <a:ea typeface="ＭＳ Ｐゴシック" pitchFamily="-111" charset="-128"/>
                  <a:cs typeface="ＭＳ Ｐゴシック" pitchFamily="-111" charset="-128"/>
                </a:endParaRPr>
              </a:p>
            </p:txBody>
          </p:sp>
          <p:sp>
            <p:nvSpPr>
              <p:cNvPr id="791588" name="Line 36"/>
              <p:cNvSpPr>
                <a:spLocks noChangeShapeType="1"/>
              </p:cNvSpPr>
              <p:nvPr/>
            </p:nvSpPr>
            <p:spPr bwMode="auto">
              <a:xfrm>
                <a:off x="1235" y="1024"/>
                <a:ext cx="0" cy="53"/>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sp>
            <p:nvSpPr>
              <p:cNvPr id="791589" name="Line 37"/>
              <p:cNvSpPr>
                <a:spLocks noChangeShapeType="1"/>
              </p:cNvSpPr>
              <p:nvPr/>
            </p:nvSpPr>
            <p:spPr bwMode="auto">
              <a:xfrm>
                <a:off x="1450" y="1015"/>
                <a:ext cx="0" cy="53"/>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sp>
            <p:nvSpPr>
              <p:cNvPr id="791590" name="Line 38"/>
              <p:cNvSpPr>
                <a:spLocks noChangeShapeType="1"/>
              </p:cNvSpPr>
              <p:nvPr/>
            </p:nvSpPr>
            <p:spPr bwMode="auto">
              <a:xfrm>
                <a:off x="2377" y="1023"/>
                <a:ext cx="0" cy="53"/>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sp>
            <p:nvSpPr>
              <p:cNvPr id="791591" name="Rectangle 39"/>
              <p:cNvSpPr>
                <a:spLocks noChangeArrowheads="1"/>
              </p:cNvSpPr>
              <p:nvPr/>
            </p:nvSpPr>
            <p:spPr bwMode="auto">
              <a:xfrm>
                <a:off x="1351" y="705"/>
                <a:ext cx="900" cy="155"/>
              </a:xfrm>
              <a:prstGeom prst="rect">
                <a:avLst/>
              </a:prstGeom>
              <a:noFill/>
              <a:ln w="9525">
                <a:noFill/>
                <a:miter lim="800000"/>
                <a:headEnd/>
                <a:tailEnd/>
              </a:ln>
              <a:effectLst/>
            </p:spPr>
            <p:txBody>
              <a:bodyPr wrap="none" lIns="0" tIns="0" rIns="0" bIns="0">
                <a:prstTxWarp prst="textNoShape">
                  <a:avLst/>
                </a:prstTxWarp>
                <a:spAutoFit/>
              </a:bodyPr>
              <a:lstStyle/>
              <a:p>
                <a:pPr algn="ctr"/>
                <a:r>
                  <a:rPr lang="en-US" altLang="ja-JP" sz="1600" dirty="0" smtClean="0">
                    <a:ea typeface="ＭＳ Ｐゴシック" pitchFamily="-111" charset="-128"/>
                    <a:cs typeface="ＭＳ Ｐゴシック" pitchFamily="-111" charset="-128"/>
                  </a:rPr>
                  <a:t>Amplitude </a:t>
                </a:r>
                <a:r>
                  <a:rPr lang="en-US" altLang="ja-JP" sz="1600" dirty="0">
                    <a:ea typeface="ＭＳ Ｐゴシック" pitchFamily="-111" charset="-128"/>
                    <a:cs typeface="ＭＳ Ｐゴシック" pitchFamily="-111" charset="-128"/>
                  </a:rPr>
                  <a:t>[</a:t>
                </a:r>
                <a:r>
                  <a:rPr lang="en-US" altLang="ja-JP" sz="1600" dirty="0" err="1">
                    <a:ea typeface="ＭＳ Ｐゴシック" pitchFamily="-111" charset="-128"/>
                    <a:cs typeface="ＭＳ Ｐゴシック" pitchFamily="-111" charset="-128"/>
                  </a:rPr>
                  <a:t>a.u</a:t>
                </a:r>
                <a:r>
                  <a:rPr lang="en-US" altLang="ja-JP" sz="1600" dirty="0">
                    <a:ea typeface="ＭＳ Ｐゴシック" pitchFamily="-111" charset="-128"/>
                    <a:cs typeface="ＭＳ Ｐゴシック" pitchFamily="-111" charset="-128"/>
                  </a:rPr>
                  <a:t>.]</a:t>
                </a:r>
              </a:p>
            </p:txBody>
          </p:sp>
        </p:grpSp>
        <p:sp>
          <p:nvSpPr>
            <p:cNvPr id="3" name="正方形/長方形 2"/>
            <p:cNvSpPr/>
            <p:nvPr/>
          </p:nvSpPr>
          <p:spPr bwMode="auto">
            <a:xfrm>
              <a:off x="1276426" y="1716362"/>
              <a:ext cx="1811874" cy="200470"/>
            </a:xfrm>
            <a:prstGeom prst="rect">
              <a:avLst/>
            </a:prstGeom>
            <a:gradFill>
              <a:gsLst>
                <a:gs pos="20000">
                  <a:srgbClr val="FF0000"/>
                </a:gs>
                <a:gs pos="0">
                  <a:schemeClr val="tx1"/>
                </a:gs>
                <a:gs pos="40000">
                  <a:srgbClr val="FF9999">
                    <a:lumMod val="63000"/>
                    <a:lumOff val="37000"/>
                  </a:srgbClr>
                </a:gs>
                <a:gs pos="100000">
                  <a:schemeClr val="bg1">
                    <a:lumMod val="75000"/>
                    <a:lumOff val="25000"/>
                  </a:schemeClr>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9" name="Text Box 35"/>
            <p:cNvSpPr txBox="1">
              <a:spLocks noChangeArrowheads="1"/>
            </p:cNvSpPr>
            <p:nvPr/>
          </p:nvSpPr>
          <p:spPr bwMode="auto">
            <a:xfrm>
              <a:off x="1806453" y="1415068"/>
              <a:ext cx="341440" cy="246221"/>
            </a:xfrm>
            <a:prstGeom prst="rect">
              <a:avLst/>
            </a:prstGeom>
            <a:noFill/>
            <a:ln w="9525">
              <a:noFill/>
              <a:miter lim="800000"/>
              <a:headEnd/>
              <a:tailEnd/>
            </a:ln>
            <a:effectLst/>
          </p:spPr>
          <p:txBody>
            <a:bodyPr wrap="none" lIns="0" tIns="0" rIns="0" bIns="0">
              <a:prstTxWarp prst="textNoShape">
                <a:avLst/>
              </a:prstTxWarp>
              <a:spAutoFit/>
            </a:bodyPr>
            <a:lstStyle/>
            <a:p>
              <a:pPr algn="ctr">
                <a:spcBef>
                  <a:spcPct val="50000"/>
                </a:spcBef>
              </a:pPr>
              <a:r>
                <a:rPr lang="en-US" altLang="ja-JP" sz="1600" dirty="0" smtClean="0">
                  <a:ea typeface="ＭＳ Ｐゴシック" pitchFamily="-111" charset="-128"/>
                  <a:cs typeface="ＭＳ Ｐゴシック" pitchFamily="-111" charset="-128"/>
                </a:rPr>
                <a:t>100</a:t>
              </a:r>
              <a:endParaRPr lang="en-US" altLang="ja-JP" sz="1600" baseline="30000" dirty="0">
                <a:ea typeface="ＭＳ Ｐゴシック" pitchFamily="-111" charset="-128"/>
                <a:cs typeface="ＭＳ Ｐゴシック" pitchFamily="-111" charset="-128"/>
              </a:endParaRPr>
            </a:p>
          </p:txBody>
        </p:sp>
        <p:sp>
          <p:nvSpPr>
            <p:cNvPr id="60" name="Line 37"/>
            <p:cNvSpPr>
              <a:spLocks noChangeShapeType="1"/>
            </p:cNvSpPr>
            <p:nvPr/>
          </p:nvSpPr>
          <p:spPr bwMode="auto">
            <a:xfrm>
              <a:off x="1979712" y="1616670"/>
              <a:ext cx="0" cy="84138"/>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grpSp>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708665"/>
            <a:ext cx="4796739" cy="394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009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3590" y="341784"/>
            <a:ext cx="7772400" cy="1143000"/>
          </a:xfrm>
        </p:spPr>
        <p:txBody>
          <a:bodyPr/>
          <a:lstStyle/>
          <a:p>
            <a:r>
              <a:rPr kumimoji="1" lang="en-US" altLang="ja-JP" sz="3600" dirty="0" smtClean="0"/>
              <a:t>THz</a:t>
            </a:r>
            <a:r>
              <a:rPr kumimoji="1" lang="ja-JP" altLang="en-US" sz="3600" dirty="0" smtClean="0"/>
              <a:t>帯バンドパスフィルターの計測</a:t>
            </a:r>
            <a:endParaRPr kumimoji="1" lang="ja-JP" altLang="en-US" sz="3600" dirty="0"/>
          </a:p>
        </p:txBody>
      </p:sp>
      <p:sp>
        <p:nvSpPr>
          <p:cNvPr id="5" name="テキスト ボックス 4"/>
          <p:cNvSpPr txBox="1"/>
          <p:nvPr/>
        </p:nvSpPr>
        <p:spPr>
          <a:xfrm>
            <a:off x="1331640" y="1484784"/>
            <a:ext cx="6264696" cy="1015663"/>
          </a:xfrm>
          <a:prstGeom prst="rect">
            <a:avLst/>
          </a:prstGeom>
          <a:solidFill>
            <a:schemeClr val="accent1">
              <a:lumMod val="20000"/>
              <a:lumOff val="80000"/>
              <a:alpha val="71000"/>
            </a:schemeClr>
          </a:solidFill>
          <a:ln w="31750">
            <a:solidFill>
              <a:srgbClr val="002060"/>
            </a:solidFill>
          </a:ln>
        </p:spPr>
        <p:txBody>
          <a:bodyPr wrap="square" rtlCol="0">
            <a:spAutoFit/>
          </a:bodyPr>
          <a:lstStyle/>
          <a:p>
            <a:r>
              <a:rPr kumimoji="1" lang="ja-JP" altLang="en-US" sz="2000" b="1" dirty="0" smtClean="0"/>
              <a:t>メタルホール</a:t>
            </a:r>
            <a:r>
              <a:rPr lang="ja-JP" altLang="en-US" sz="2000" b="1" dirty="0" smtClean="0"/>
              <a:t>アレイ（</a:t>
            </a:r>
            <a:r>
              <a:rPr lang="en-US" altLang="ja-JP" sz="2000" b="1" dirty="0" smtClean="0"/>
              <a:t>MHA</a:t>
            </a:r>
            <a:r>
              <a:rPr lang="ja-JP" altLang="en-US" sz="2000" b="1" dirty="0" smtClean="0"/>
              <a:t>）</a:t>
            </a:r>
            <a:endParaRPr lang="en-US" altLang="ja-JP" sz="2000" b="1" dirty="0" smtClean="0"/>
          </a:p>
          <a:p>
            <a:r>
              <a:rPr lang="ja-JP" altLang="en-US" sz="2000" b="1" dirty="0" smtClean="0"/>
              <a:t>金属板に周期構造を設けた</a:t>
            </a:r>
            <a:r>
              <a:rPr lang="en-US" altLang="ja-JP" sz="2000" b="1" dirty="0" smtClean="0"/>
              <a:t>THz</a:t>
            </a:r>
            <a:r>
              <a:rPr lang="ja-JP" altLang="en-US" sz="2000" b="1" dirty="0" smtClean="0"/>
              <a:t>帯フォトニクス結晶</a:t>
            </a:r>
            <a:endParaRPr lang="en-US" altLang="ja-JP" sz="2000" b="1" dirty="0" smtClean="0"/>
          </a:p>
          <a:p>
            <a:r>
              <a:rPr lang="ja-JP" altLang="en-US" sz="2000" b="1" dirty="0" smtClean="0">
                <a:solidFill>
                  <a:srgbClr val="002060"/>
                </a:solidFill>
              </a:rPr>
              <a:t>⇒</a:t>
            </a:r>
            <a:r>
              <a:rPr lang="en-US" altLang="ja-JP" sz="2000" b="1" dirty="0" smtClean="0">
                <a:solidFill>
                  <a:srgbClr val="002060"/>
                </a:solidFill>
              </a:rPr>
              <a:t>THz</a:t>
            </a:r>
            <a:r>
              <a:rPr lang="ja-JP" altLang="en-US" sz="2000" b="1" dirty="0" smtClean="0">
                <a:solidFill>
                  <a:srgbClr val="002060"/>
                </a:solidFill>
              </a:rPr>
              <a:t>帯のバンドパスフィルターとして機能</a:t>
            </a:r>
            <a:endParaRPr kumimoji="1" lang="ja-JP" altLang="en-US" dirty="0">
              <a:solidFill>
                <a:srgbClr val="002060"/>
              </a:solidFill>
            </a:endParaRPr>
          </a:p>
        </p:txBody>
      </p:sp>
      <p:graphicFrame>
        <p:nvGraphicFramePr>
          <p:cNvPr id="9" name="Object 2"/>
          <p:cNvGraphicFramePr>
            <a:graphicFrameLocks noChangeAspect="1"/>
          </p:cNvGraphicFramePr>
          <p:nvPr/>
        </p:nvGraphicFramePr>
        <p:xfrm>
          <a:off x="755650" y="3278188"/>
          <a:ext cx="2981325" cy="2963862"/>
        </p:xfrm>
        <a:graphic>
          <a:graphicData uri="http://schemas.openxmlformats.org/presentationml/2006/ole">
            <mc:AlternateContent xmlns:mc="http://schemas.openxmlformats.org/markup-compatibility/2006">
              <mc:Choice xmlns:v="urn:schemas-microsoft-com:vml" Requires="v">
                <p:oleObj spid="_x0000_s10322" name="Image" r:id="rId4" imgW="8736508" imgH="8685714" progId="">
                  <p:embed/>
                </p:oleObj>
              </mc:Choice>
              <mc:Fallback>
                <p:oleObj name="Image" r:id="rId4" imgW="8736508" imgH="868571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278188"/>
                        <a:ext cx="29813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33"/>
          <p:cNvSpPr>
            <a:spLocks noChangeShapeType="1"/>
          </p:cNvSpPr>
          <p:nvPr/>
        </p:nvSpPr>
        <p:spPr bwMode="auto">
          <a:xfrm flipV="1">
            <a:off x="538163" y="3278188"/>
            <a:ext cx="0" cy="2898775"/>
          </a:xfrm>
          <a:prstGeom prst="line">
            <a:avLst/>
          </a:prstGeom>
          <a:noFill/>
          <a:ln w="19050">
            <a:solidFill>
              <a:schemeClr val="tx1"/>
            </a:solidFill>
            <a:round/>
            <a:headEnd type="triangle" w="lg" len="lg"/>
            <a:tailEnd type="triangle" w="lg" len="lg"/>
          </a:ln>
          <a:effectLst/>
        </p:spPr>
        <p:txBody>
          <a:bodyPr>
            <a:prstTxWarp prst="textNoShape">
              <a:avLst/>
            </a:prstTxWarp>
            <a:spAutoFit/>
          </a:bodyPr>
          <a:lstStyle/>
          <a:p>
            <a:endParaRPr lang="ja-JP" altLang="en-US"/>
          </a:p>
        </p:txBody>
      </p:sp>
      <p:sp>
        <p:nvSpPr>
          <p:cNvPr id="11" name="Text Box 34"/>
          <p:cNvSpPr txBox="1">
            <a:spLocks noChangeArrowheads="1"/>
          </p:cNvSpPr>
          <p:nvPr/>
        </p:nvSpPr>
        <p:spPr bwMode="auto">
          <a:xfrm rot="16200000">
            <a:off x="-297655" y="4244181"/>
            <a:ext cx="1198562"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tLang="ja-JP">
                <a:ea typeface="ＭＳ Ｐゴシック" pitchFamily="-111" charset="-128"/>
                <a:cs typeface="ＭＳ Ｐゴシック" pitchFamily="-111" charset="-128"/>
              </a:rPr>
              <a:t>25.4 mm</a:t>
            </a:r>
          </a:p>
        </p:txBody>
      </p:sp>
      <p:grpSp>
        <p:nvGrpSpPr>
          <p:cNvPr id="12" name="Group 35"/>
          <p:cNvGrpSpPr>
            <a:grpSpLocks/>
          </p:cNvGrpSpPr>
          <p:nvPr/>
        </p:nvGrpSpPr>
        <p:grpSpPr bwMode="auto">
          <a:xfrm>
            <a:off x="1725613" y="3797300"/>
            <a:ext cx="1116012" cy="396875"/>
            <a:chOff x="2806" y="1263"/>
            <a:chExt cx="676" cy="261"/>
          </a:xfrm>
        </p:grpSpPr>
        <p:sp>
          <p:nvSpPr>
            <p:cNvPr id="13" name="Rectangle 36"/>
            <p:cNvSpPr>
              <a:spLocks noChangeArrowheads="1"/>
            </p:cNvSpPr>
            <p:nvPr/>
          </p:nvSpPr>
          <p:spPr bwMode="auto">
            <a:xfrm>
              <a:off x="2806" y="1263"/>
              <a:ext cx="676" cy="250"/>
            </a:xfrm>
            <a:prstGeom prst="rect">
              <a:avLst/>
            </a:prstGeom>
            <a:solidFill>
              <a:schemeClr val="tx1"/>
            </a:solidFill>
            <a:ln w="9525">
              <a:solidFill>
                <a:schemeClr val="tx1"/>
              </a:solidFill>
              <a:miter lim="800000"/>
              <a:headEnd/>
              <a:tailEnd/>
            </a:ln>
            <a:effectLst/>
          </p:spPr>
          <p:txBody>
            <a:bodyPr wrap="none" anchor="ctr">
              <a:prstTxWarp prst="textNoShape">
                <a:avLst/>
              </a:prstTxWarp>
              <a:spAutoFit/>
            </a:bodyPr>
            <a:lstStyle/>
            <a:p>
              <a:endParaRPr lang="ja-JP" altLang="en-US"/>
            </a:p>
          </p:txBody>
        </p:sp>
        <p:sp>
          <p:nvSpPr>
            <p:cNvPr id="14" name="Text Box 37"/>
            <p:cNvSpPr txBox="1">
              <a:spLocks noChangeArrowheads="1"/>
            </p:cNvSpPr>
            <p:nvPr/>
          </p:nvSpPr>
          <p:spPr bwMode="auto">
            <a:xfrm>
              <a:off x="2806" y="1263"/>
              <a:ext cx="650" cy="261"/>
            </a:xfrm>
            <a:prstGeom prst="rect">
              <a:avLst/>
            </a:prstGeom>
            <a:noFill/>
            <a:ln w="9525">
              <a:noFill/>
              <a:miter lim="800000"/>
              <a:headEnd/>
              <a:tailEnd/>
            </a:ln>
            <a:effectLst/>
          </p:spPr>
          <p:txBody>
            <a:bodyPr wrap="none">
              <a:prstTxWarp prst="textNoShape">
                <a:avLst/>
              </a:prstTxWarp>
              <a:spAutoFit/>
            </a:bodyPr>
            <a:lstStyle/>
            <a:p>
              <a:r>
                <a:rPr lang="en-US" altLang="ja-JP" dirty="0">
                  <a:solidFill>
                    <a:schemeClr val="bg1"/>
                  </a:solidFill>
                  <a:ea typeface="ＭＳ Ｐゴシック" pitchFamily="-111" charset="-128"/>
                  <a:cs typeface="ＭＳ Ｐゴシック" pitchFamily="-111" charset="-128"/>
                </a:rPr>
                <a:t>0.2 THz</a:t>
              </a:r>
            </a:p>
          </p:txBody>
        </p:sp>
      </p:grpSp>
      <p:grpSp>
        <p:nvGrpSpPr>
          <p:cNvPr id="15" name="Group 38"/>
          <p:cNvGrpSpPr>
            <a:grpSpLocks/>
          </p:cNvGrpSpPr>
          <p:nvPr/>
        </p:nvGrpSpPr>
        <p:grpSpPr bwMode="auto">
          <a:xfrm>
            <a:off x="1724025" y="5348288"/>
            <a:ext cx="1114425" cy="396875"/>
            <a:chOff x="2806" y="1263"/>
            <a:chExt cx="676" cy="260"/>
          </a:xfrm>
        </p:grpSpPr>
        <p:sp>
          <p:nvSpPr>
            <p:cNvPr id="16" name="Rectangle 39"/>
            <p:cNvSpPr>
              <a:spLocks noChangeArrowheads="1"/>
            </p:cNvSpPr>
            <p:nvPr/>
          </p:nvSpPr>
          <p:spPr bwMode="auto">
            <a:xfrm>
              <a:off x="2806" y="1263"/>
              <a:ext cx="676" cy="250"/>
            </a:xfrm>
            <a:prstGeom prst="rect">
              <a:avLst/>
            </a:prstGeom>
            <a:solidFill>
              <a:schemeClr val="tx1"/>
            </a:solidFill>
            <a:ln w="9525">
              <a:solidFill>
                <a:schemeClr val="tx1"/>
              </a:solidFill>
              <a:miter lim="800000"/>
              <a:headEnd/>
              <a:tailEnd/>
            </a:ln>
            <a:effectLst/>
          </p:spPr>
          <p:txBody>
            <a:bodyPr wrap="none" anchor="ctr">
              <a:prstTxWarp prst="textNoShape">
                <a:avLst/>
              </a:prstTxWarp>
              <a:spAutoFit/>
            </a:bodyPr>
            <a:lstStyle/>
            <a:p>
              <a:endParaRPr lang="ja-JP" altLang="en-US"/>
            </a:p>
          </p:txBody>
        </p:sp>
        <p:sp>
          <p:nvSpPr>
            <p:cNvPr id="17" name="Text Box 40"/>
            <p:cNvSpPr txBox="1">
              <a:spLocks noChangeArrowheads="1"/>
            </p:cNvSpPr>
            <p:nvPr/>
          </p:nvSpPr>
          <p:spPr bwMode="auto">
            <a:xfrm>
              <a:off x="2806" y="1263"/>
              <a:ext cx="651" cy="260"/>
            </a:xfrm>
            <a:prstGeom prst="rect">
              <a:avLst/>
            </a:prstGeom>
            <a:noFill/>
            <a:ln w="9525">
              <a:noFill/>
              <a:miter lim="800000"/>
              <a:headEnd/>
              <a:tailEnd/>
            </a:ln>
            <a:effectLst/>
          </p:spPr>
          <p:txBody>
            <a:bodyPr wrap="none">
              <a:prstTxWarp prst="textNoShape">
                <a:avLst/>
              </a:prstTxWarp>
              <a:spAutoFit/>
            </a:bodyPr>
            <a:lstStyle/>
            <a:p>
              <a:r>
                <a:rPr lang="en-US" altLang="ja-JP">
                  <a:solidFill>
                    <a:schemeClr val="bg1"/>
                  </a:solidFill>
                  <a:ea typeface="ＭＳ Ｐゴシック" pitchFamily="-111" charset="-128"/>
                  <a:cs typeface="ＭＳ Ｐゴシック" pitchFamily="-111" charset="-128"/>
                </a:rPr>
                <a:t>0.4 THz</a:t>
              </a:r>
            </a:p>
          </p:txBody>
        </p:sp>
      </p:grpSp>
      <p:grpSp>
        <p:nvGrpSpPr>
          <p:cNvPr id="18" name="Group 41"/>
          <p:cNvGrpSpPr>
            <a:grpSpLocks/>
          </p:cNvGrpSpPr>
          <p:nvPr/>
        </p:nvGrpSpPr>
        <p:grpSpPr bwMode="auto">
          <a:xfrm>
            <a:off x="795338" y="4545013"/>
            <a:ext cx="1114425" cy="396875"/>
            <a:chOff x="2806" y="1263"/>
            <a:chExt cx="676" cy="261"/>
          </a:xfrm>
        </p:grpSpPr>
        <p:sp>
          <p:nvSpPr>
            <p:cNvPr id="19" name="Rectangle 42"/>
            <p:cNvSpPr>
              <a:spLocks noChangeArrowheads="1"/>
            </p:cNvSpPr>
            <p:nvPr/>
          </p:nvSpPr>
          <p:spPr bwMode="auto">
            <a:xfrm>
              <a:off x="2806" y="1263"/>
              <a:ext cx="676" cy="250"/>
            </a:xfrm>
            <a:prstGeom prst="rect">
              <a:avLst/>
            </a:prstGeom>
            <a:solidFill>
              <a:schemeClr val="tx1"/>
            </a:solidFill>
            <a:ln w="9525">
              <a:solidFill>
                <a:schemeClr val="tx1"/>
              </a:solidFill>
              <a:miter lim="800000"/>
              <a:headEnd/>
              <a:tailEnd/>
            </a:ln>
            <a:effectLst/>
          </p:spPr>
          <p:txBody>
            <a:bodyPr wrap="none" anchor="ctr">
              <a:prstTxWarp prst="textNoShape">
                <a:avLst/>
              </a:prstTxWarp>
              <a:spAutoFit/>
            </a:bodyPr>
            <a:lstStyle/>
            <a:p>
              <a:endParaRPr lang="ja-JP" altLang="en-US"/>
            </a:p>
          </p:txBody>
        </p:sp>
        <p:sp>
          <p:nvSpPr>
            <p:cNvPr id="20" name="Text Box 43"/>
            <p:cNvSpPr txBox="1">
              <a:spLocks noChangeArrowheads="1"/>
            </p:cNvSpPr>
            <p:nvPr/>
          </p:nvSpPr>
          <p:spPr bwMode="auto">
            <a:xfrm>
              <a:off x="2806" y="1263"/>
              <a:ext cx="651" cy="261"/>
            </a:xfrm>
            <a:prstGeom prst="rect">
              <a:avLst/>
            </a:prstGeom>
            <a:noFill/>
            <a:ln w="9525">
              <a:noFill/>
              <a:miter lim="800000"/>
              <a:headEnd/>
              <a:tailEnd/>
            </a:ln>
            <a:effectLst/>
          </p:spPr>
          <p:txBody>
            <a:bodyPr wrap="none">
              <a:prstTxWarp prst="textNoShape">
                <a:avLst/>
              </a:prstTxWarp>
              <a:spAutoFit/>
            </a:bodyPr>
            <a:lstStyle/>
            <a:p>
              <a:r>
                <a:rPr lang="en-US" altLang="ja-JP">
                  <a:solidFill>
                    <a:schemeClr val="bg1"/>
                  </a:solidFill>
                  <a:ea typeface="ＭＳ Ｐゴシック" pitchFamily="-111" charset="-128"/>
                  <a:cs typeface="ＭＳ Ｐゴシック" pitchFamily="-111" charset="-128"/>
                </a:rPr>
                <a:t>0.8 THz</a:t>
              </a:r>
            </a:p>
          </p:txBody>
        </p:sp>
      </p:grpSp>
      <p:grpSp>
        <p:nvGrpSpPr>
          <p:cNvPr id="21" name="Group 44"/>
          <p:cNvGrpSpPr>
            <a:grpSpLocks/>
          </p:cNvGrpSpPr>
          <p:nvPr/>
        </p:nvGrpSpPr>
        <p:grpSpPr bwMode="auto">
          <a:xfrm>
            <a:off x="2595563" y="4545013"/>
            <a:ext cx="1114425" cy="396875"/>
            <a:chOff x="2806" y="1263"/>
            <a:chExt cx="676" cy="261"/>
          </a:xfrm>
        </p:grpSpPr>
        <p:sp>
          <p:nvSpPr>
            <p:cNvPr id="22" name="Rectangle 45"/>
            <p:cNvSpPr>
              <a:spLocks noChangeArrowheads="1"/>
            </p:cNvSpPr>
            <p:nvPr/>
          </p:nvSpPr>
          <p:spPr bwMode="auto">
            <a:xfrm>
              <a:off x="2806" y="1263"/>
              <a:ext cx="676" cy="250"/>
            </a:xfrm>
            <a:prstGeom prst="rect">
              <a:avLst/>
            </a:prstGeom>
            <a:solidFill>
              <a:schemeClr val="tx1"/>
            </a:solidFill>
            <a:ln w="9525">
              <a:solidFill>
                <a:schemeClr val="tx1"/>
              </a:solidFill>
              <a:miter lim="800000"/>
              <a:headEnd/>
              <a:tailEnd/>
            </a:ln>
            <a:effectLst/>
          </p:spPr>
          <p:txBody>
            <a:bodyPr wrap="none" anchor="ctr">
              <a:prstTxWarp prst="textNoShape">
                <a:avLst/>
              </a:prstTxWarp>
              <a:spAutoFit/>
            </a:bodyPr>
            <a:lstStyle/>
            <a:p>
              <a:endParaRPr lang="ja-JP" altLang="en-US"/>
            </a:p>
          </p:txBody>
        </p:sp>
        <p:sp>
          <p:nvSpPr>
            <p:cNvPr id="23" name="Text Box 46"/>
            <p:cNvSpPr txBox="1">
              <a:spLocks noChangeArrowheads="1"/>
            </p:cNvSpPr>
            <p:nvPr/>
          </p:nvSpPr>
          <p:spPr bwMode="auto">
            <a:xfrm>
              <a:off x="2806" y="1263"/>
              <a:ext cx="651" cy="261"/>
            </a:xfrm>
            <a:prstGeom prst="rect">
              <a:avLst/>
            </a:prstGeom>
            <a:noFill/>
            <a:ln w="9525">
              <a:noFill/>
              <a:miter lim="800000"/>
              <a:headEnd/>
              <a:tailEnd/>
            </a:ln>
            <a:effectLst/>
          </p:spPr>
          <p:txBody>
            <a:bodyPr wrap="none">
              <a:prstTxWarp prst="textNoShape">
                <a:avLst/>
              </a:prstTxWarp>
              <a:spAutoFit/>
            </a:bodyPr>
            <a:lstStyle/>
            <a:p>
              <a:r>
                <a:rPr lang="en-US" altLang="ja-JP">
                  <a:solidFill>
                    <a:schemeClr val="bg1"/>
                  </a:solidFill>
                  <a:ea typeface="ＭＳ Ｐゴシック" pitchFamily="-111" charset="-128"/>
                  <a:cs typeface="ＭＳ Ｐゴシック" pitchFamily="-111" charset="-128"/>
                </a:rPr>
                <a:t>1.6 THz</a:t>
              </a:r>
            </a:p>
          </p:txBody>
        </p:sp>
      </p:grpSp>
      <p:grpSp>
        <p:nvGrpSpPr>
          <p:cNvPr id="24" name="Group 49"/>
          <p:cNvGrpSpPr>
            <a:grpSpLocks/>
          </p:cNvGrpSpPr>
          <p:nvPr/>
        </p:nvGrpSpPr>
        <p:grpSpPr bwMode="auto">
          <a:xfrm>
            <a:off x="3862288" y="2619524"/>
            <a:ext cx="5092824" cy="4179816"/>
            <a:chOff x="2875" y="1741"/>
            <a:chExt cx="3072" cy="2462"/>
          </a:xfrm>
        </p:grpSpPr>
        <p:pic>
          <p:nvPicPr>
            <p:cNvPr id="25" name="Picture 50" descr="fig8"/>
            <p:cNvPicPr>
              <a:picLocks noChangeAspect="1" noChangeArrowheads="1"/>
            </p:cNvPicPr>
            <p:nvPr/>
          </p:nvPicPr>
          <p:blipFill>
            <a:blip r:embed="rId6"/>
            <a:srcRect/>
            <a:stretch>
              <a:fillRect/>
            </a:stretch>
          </p:blipFill>
          <p:spPr bwMode="auto">
            <a:xfrm>
              <a:off x="2875" y="1741"/>
              <a:ext cx="3072" cy="2462"/>
            </a:xfrm>
            <a:prstGeom prst="rect">
              <a:avLst/>
            </a:prstGeom>
            <a:noFill/>
          </p:spPr>
        </p:pic>
        <p:sp>
          <p:nvSpPr>
            <p:cNvPr id="26" name="Rectangle 51"/>
            <p:cNvSpPr>
              <a:spLocks noChangeArrowheads="1"/>
            </p:cNvSpPr>
            <p:nvPr/>
          </p:nvSpPr>
          <p:spPr bwMode="auto">
            <a:xfrm>
              <a:off x="3681" y="1855"/>
              <a:ext cx="607" cy="366"/>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en-US" altLang="ja-JP" sz="1600">
                  <a:solidFill>
                    <a:schemeClr val="bg1"/>
                  </a:solidFill>
                  <a:ea typeface="ＭＳ Ｐゴシック" pitchFamily="-111" charset="-128"/>
                  <a:cs typeface="ＭＳ Ｐゴシック" pitchFamily="-111" charset="-128"/>
                </a:rPr>
                <a:t>0.2THz</a:t>
              </a:r>
            </a:p>
            <a:p>
              <a:pPr algn="ctr"/>
              <a:r>
                <a:rPr lang="en-US" altLang="ja-JP" sz="1600">
                  <a:solidFill>
                    <a:schemeClr val="bg1"/>
                  </a:solidFill>
                  <a:ea typeface="ＭＳ Ｐゴシック" pitchFamily="-111" charset="-128"/>
                  <a:cs typeface="ＭＳ Ｐゴシック" pitchFamily="-111" charset="-128"/>
                </a:rPr>
                <a:t>segment</a:t>
              </a:r>
            </a:p>
          </p:txBody>
        </p:sp>
        <p:sp>
          <p:nvSpPr>
            <p:cNvPr id="27" name="Rectangle 52"/>
            <p:cNvSpPr>
              <a:spLocks noChangeArrowheads="1"/>
            </p:cNvSpPr>
            <p:nvPr/>
          </p:nvSpPr>
          <p:spPr bwMode="auto">
            <a:xfrm>
              <a:off x="5247" y="1853"/>
              <a:ext cx="607" cy="366"/>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en-US" altLang="ja-JP" sz="1600">
                  <a:solidFill>
                    <a:schemeClr val="bg1"/>
                  </a:solidFill>
                  <a:ea typeface="ＭＳ Ｐゴシック" pitchFamily="-111" charset="-128"/>
                  <a:cs typeface="ＭＳ Ｐゴシック" pitchFamily="-111" charset="-128"/>
                </a:rPr>
                <a:t>0.4THz</a:t>
              </a:r>
            </a:p>
            <a:p>
              <a:pPr algn="ctr"/>
              <a:r>
                <a:rPr lang="en-US" altLang="ja-JP" sz="1600">
                  <a:solidFill>
                    <a:schemeClr val="bg1"/>
                  </a:solidFill>
                  <a:ea typeface="ＭＳ Ｐゴシック" pitchFamily="-111" charset="-128"/>
                  <a:cs typeface="ＭＳ Ｐゴシック" pitchFamily="-111" charset="-128"/>
                </a:rPr>
                <a:t>segment</a:t>
              </a:r>
            </a:p>
          </p:txBody>
        </p:sp>
        <p:sp>
          <p:nvSpPr>
            <p:cNvPr id="28" name="Rectangle 53"/>
            <p:cNvSpPr>
              <a:spLocks noChangeArrowheads="1"/>
            </p:cNvSpPr>
            <p:nvPr/>
          </p:nvSpPr>
          <p:spPr bwMode="auto">
            <a:xfrm>
              <a:off x="3686" y="3093"/>
              <a:ext cx="607" cy="366"/>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en-US" altLang="ja-JP" sz="1600">
                  <a:solidFill>
                    <a:schemeClr val="bg1"/>
                  </a:solidFill>
                  <a:ea typeface="ＭＳ Ｐゴシック" pitchFamily="-111" charset="-128"/>
                  <a:cs typeface="ＭＳ Ｐゴシック" pitchFamily="-111" charset="-128"/>
                </a:rPr>
                <a:t>0. 8THz</a:t>
              </a:r>
            </a:p>
            <a:p>
              <a:pPr algn="ctr"/>
              <a:r>
                <a:rPr lang="en-US" altLang="ja-JP" sz="1600">
                  <a:solidFill>
                    <a:schemeClr val="bg1"/>
                  </a:solidFill>
                  <a:ea typeface="ＭＳ Ｐゴシック" pitchFamily="-111" charset="-128"/>
                  <a:cs typeface="ＭＳ Ｐゴシック" pitchFamily="-111" charset="-128"/>
                </a:rPr>
                <a:t>segment</a:t>
              </a:r>
            </a:p>
          </p:txBody>
        </p:sp>
        <p:sp>
          <p:nvSpPr>
            <p:cNvPr id="29" name="Rectangle 54"/>
            <p:cNvSpPr>
              <a:spLocks noChangeArrowheads="1"/>
            </p:cNvSpPr>
            <p:nvPr/>
          </p:nvSpPr>
          <p:spPr bwMode="auto">
            <a:xfrm>
              <a:off x="4787" y="3090"/>
              <a:ext cx="607" cy="366"/>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en-US" altLang="ja-JP" sz="1600">
                  <a:solidFill>
                    <a:schemeClr val="bg1"/>
                  </a:solidFill>
                  <a:ea typeface="ＭＳ Ｐゴシック" pitchFamily="-111" charset="-128"/>
                  <a:cs typeface="ＭＳ Ｐゴシック" pitchFamily="-111" charset="-128"/>
                </a:rPr>
                <a:t>1. 6THz</a:t>
              </a:r>
            </a:p>
            <a:p>
              <a:pPr algn="ctr"/>
              <a:r>
                <a:rPr lang="en-US" altLang="ja-JP" sz="1600">
                  <a:solidFill>
                    <a:schemeClr val="bg1"/>
                  </a:solidFill>
                  <a:ea typeface="ＭＳ Ｐゴシック" pitchFamily="-111" charset="-128"/>
                  <a:cs typeface="ＭＳ Ｐゴシック" pitchFamily="-111" charset="-128"/>
                </a:rPr>
                <a:t>segment</a:t>
              </a:r>
            </a:p>
          </p:txBody>
        </p:sp>
      </p:grpSp>
      <p:sp>
        <p:nvSpPr>
          <p:cNvPr id="3" name="テキスト ボックス 2"/>
          <p:cNvSpPr txBox="1"/>
          <p:nvPr/>
        </p:nvSpPr>
        <p:spPr>
          <a:xfrm>
            <a:off x="1429084" y="6460428"/>
            <a:ext cx="1368152" cy="369332"/>
          </a:xfrm>
          <a:prstGeom prst="rect">
            <a:avLst/>
          </a:prstGeom>
          <a:noFill/>
        </p:spPr>
        <p:txBody>
          <a:bodyPr wrap="square" rtlCol="0">
            <a:spAutoFit/>
          </a:bodyPr>
          <a:lstStyle/>
          <a:p>
            <a:r>
              <a:rPr kumimoji="1" lang="ja-JP" altLang="en-US" dirty="0" smtClean="0"/>
              <a:t>厚さ</a:t>
            </a:r>
            <a:r>
              <a:rPr kumimoji="1" lang="en-US" altLang="ja-JP" dirty="0" smtClean="0"/>
              <a:t>0.3mm</a:t>
            </a:r>
            <a:endParaRPr kumimoji="1" lang="ja-JP" altLang="en-US" dirty="0"/>
          </a:p>
        </p:txBody>
      </p:sp>
    </p:spTree>
    <p:extLst>
      <p:ext uri="{BB962C8B-B14F-4D97-AF65-F5344CB8AC3E}">
        <p14:creationId xmlns:p14="http://schemas.microsoft.com/office/powerpoint/2010/main" val="17663334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713783" y="404664"/>
            <a:ext cx="6334472" cy="1143000"/>
          </a:xfrm>
        </p:spPr>
        <p:txBody>
          <a:bodyPr/>
          <a:lstStyle/>
          <a:p>
            <a:r>
              <a:rPr kumimoji="1" lang="en-US" altLang="ja-JP" sz="3600" dirty="0" smtClean="0"/>
              <a:t>THz</a:t>
            </a:r>
            <a:r>
              <a:rPr kumimoji="1" lang="ja-JP" altLang="en-US" sz="3600" dirty="0" smtClean="0"/>
              <a:t>帯バンドパスフィルターの分光イメージ</a:t>
            </a:r>
            <a:endParaRPr kumimoji="1" lang="ja-JP" altLang="en-US" sz="3600" dirty="0"/>
          </a:p>
        </p:txBody>
      </p:sp>
      <p:grpSp>
        <p:nvGrpSpPr>
          <p:cNvPr id="16" name="グループ化 15"/>
          <p:cNvGrpSpPr/>
          <p:nvPr/>
        </p:nvGrpSpPr>
        <p:grpSpPr>
          <a:xfrm>
            <a:off x="1606900" y="2789897"/>
            <a:ext cx="2677068" cy="2664296"/>
            <a:chOff x="755576" y="2924944"/>
            <a:chExt cx="2677068" cy="2664296"/>
          </a:xfrm>
        </p:grpSpPr>
        <p:grpSp>
          <p:nvGrpSpPr>
            <p:cNvPr id="13" name="グループ化 12"/>
            <p:cNvGrpSpPr/>
            <p:nvPr/>
          </p:nvGrpSpPr>
          <p:grpSpPr>
            <a:xfrm>
              <a:off x="755576" y="2924944"/>
              <a:ext cx="2664296" cy="2664296"/>
              <a:chOff x="755576" y="3140968"/>
              <a:chExt cx="2664296" cy="2664296"/>
            </a:xfrm>
          </p:grpSpPr>
          <p:sp>
            <p:nvSpPr>
              <p:cNvPr id="8" name="円/楕円 7"/>
              <p:cNvSpPr/>
              <p:nvPr/>
            </p:nvSpPr>
            <p:spPr bwMode="auto">
              <a:xfrm>
                <a:off x="755576" y="3140968"/>
                <a:ext cx="2664296" cy="2664296"/>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0" name="直線コネクタ 9"/>
              <p:cNvCxnSpPr>
                <a:stCxn id="8" idx="3"/>
                <a:endCxn id="8" idx="7"/>
              </p:cNvCxnSpPr>
              <p:nvPr/>
            </p:nvCxnSpPr>
            <p:spPr bwMode="auto">
              <a:xfrm flipV="1">
                <a:off x="1145753" y="3531145"/>
                <a:ext cx="1883942" cy="1883942"/>
              </a:xfrm>
              <a:prstGeom prst="line">
                <a:avLst/>
              </a:prstGeom>
              <a:noFill/>
              <a:ln w="22225" cap="flat" cmpd="sng" algn="ctr">
                <a:solidFill>
                  <a:schemeClr val="tx1"/>
                </a:solidFill>
                <a:prstDash val="solid"/>
                <a:round/>
                <a:headEnd type="none" w="med" len="med"/>
                <a:tailEnd type="none" w="med" len="med"/>
              </a:ln>
              <a:effectLst/>
            </p:spPr>
          </p:cxnSp>
          <p:cxnSp>
            <p:nvCxnSpPr>
              <p:cNvPr id="12" name="直線コネクタ 11"/>
              <p:cNvCxnSpPr>
                <a:stCxn id="8" idx="5"/>
                <a:endCxn id="8" idx="1"/>
              </p:cNvCxnSpPr>
              <p:nvPr/>
            </p:nvCxnSpPr>
            <p:spPr bwMode="auto">
              <a:xfrm flipH="1" flipV="1">
                <a:off x="1145753" y="3531145"/>
                <a:ext cx="1883942" cy="1883942"/>
              </a:xfrm>
              <a:prstGeom prst="line">
                <a:avLst/>
              </a:prstGeom>
              <a:noFill/>
              <a:ln w="22225" cap="flat" cmpd="sng" algn="ctr">
                <a:solidFill>
                  <a:schemeClr val="tx1"/>
                </a:solidFill>
                <a:prstDash val="solid"/>
                <a:round/>
                <a:headEnd type="none" w="med" len="med"/>
                <a:tailEnd type="none" w="med" len="med"/>
              </a:ln>
              <a:effectLst/>
            </p:spPr>
          </p:cxnSp>
        </p:grpSp>
        <p:sp>
          <p:nvSpPr>
            <p:cNvPr id="15" name="テキスト ボックス 14"/>
            <p:cNvSpPr txBox="1"/>
            <p:nvPr/>
          </p:nvSpPr>
          <p:spPr>
            <a:xfrm>
              <a:off x="1583667" y="3275692"/>
              <a:ext cx="1177597" cy="400110"/>
            </a:xfrm>
            <a:prstGeom prst="rect">
              <a:avLst/>
            </a:prstGeom>
            <a:noFill/>
          </p:spPr>
          <p:txBody>
            <a:bodyPr wrap="square" rtlCol="0">
              <a:spAutoFit/>
            </a:bodyPr>
            <a:lstStyle/>
            <a:p>
              <a:pPr algn="ctr"/>
              <a:r>
                <a:rPr kumimoji="1" lang="en-US" altLang="ja-JP" sz="2000" dirty="0" smtClean="0"/>
                <a:t>0.2THz</a:t>
              </a:r>
              <a:endParaRPr kumimoji="1" lang="ja-JP" altLang="en-US" sz="2000" dirty="0"/>
            </a:p>
          </p:txBody>
        </p:sp>
        <p:sp>
          <p:nvSpPr>
            <p:cNvPr id="17" name="テキスト ボックス 16"/>
            <p:cNvSpPr txBox="1"/>
            <p:nvPr/>
          </p:nvSpPr>
          <p:spPr>
            <a:xfrm>
              <a:off x="1583667" y="4869160"/>
              <a:ext cx="1177597" cy="400110"/>
            </a:xfrm>
            <a:prstGeom prst="rect">
              <a:avLst/>
            </a:prstGeom>
            <a:noFill/>
          </p:spPr>
          <p:txBody>
            <a:bodyPr wrap="square" rtlCol="0">
              <a:spAutoFit/>
            </a:bodyPr>
            <a:lstStyle/>
            <a:p>
              <a:pPr algn="ctr"/>
              <a:r>
                <a:rPr kumimoji="1" lang="en-US" altLang="ja-JP" sz="2000" dirty="0" smtClean="0"/>
                <a:t>0.4THz</a:t>
              </a:r>
              <a:endParaRPr kumimoji="1" lang="ja-JP" altLang="en-US" sz="2000" dirty="0"/>
            </a:p>
          </p:txBody>
        </p:sp>
        <p:sp>
          <p:nvSpPr>
            <p:cNvPr id="18" name="テキスト ボックス 17"/>
            <p:cNvSpPr txBox="1"/>
            <p:nvPr/>
          </p:nvSpPr>
          <p:spPr>
            <a:xfrm>
              <a:off x="2255047" y="4072426"/>
              <a:ext cx="1177597" cy="400110"/>
            </a:xfrm>
            <a:prstGeom prst="rect">
              <a:avLst/>
            </a:prstGeom>
            <a:noFill/>
          </p:spPr>
          <p:txBody>
            <a:bodyPr wrap="square" rtlCol="0">
              <a:spAutoFit/>
            </a:bodyPr>
            <a:lstStyle/>
            <a:p>
              <a:pPr algn="ctr"/>
              <a:r>
                <a:rPr lang="en-US" altLang="ja-JP" sz="2000" dirty="0" smtClean="0"/>
                <a:t>1</a:t>
              </a:r>
              <a:r>
                <a:rPr kumimoji="1" lang="en-US" altLang="ja-JP" sz="2000" dirty="0" smtClean="0"/>
                <a:t>.6THz</a:t>
              </a:r>
              <a:endParaRPr kumimoji="1" lang="ja-JP" altLang="en-US" sz="2000" dirty="0"/>
            </a:p>
          </p:txBody>
        </p:sp>
        <p:sp>
          <p:nvSpPr>
            <p:cNvPr id="19" name="テキスト ボックス 18"/>
            <p:cNvSpPr txBox="1"/>
            <p:nvPr/>
          </p:nvSpPr>
          <p:spPr>
            <a:xfrm>
              <a:off x="887932" y="4072426"/>
              <a:ext cx="1177597" cy="400110"/>
            </a:xfrm>
            <a:prstGeom prst="rect">
              <a:avLst/>
            </a:prstGeom>
            <a:noFill/>
          </p:spPr>
          <p:txBody>
            <a:bodyPr wrap="square" rtlCol="0">
              <a:spAutoFit/>
            </a:bodyPr>
            <a:lstStyle/>
            <a:p>
              <a:pPr algn="ctr"/>
              <a:r>
                <a:rPr kumimoji="1" lang="en-US" altLang="ja-JP" sz="2000" dirty="0" smtClean="0"/>
                <a:t>0.8 THz</a:t>
              </a:r>
              <a:endParaRPr kumimoji="1" lang="ja-JP" altLang="en-US" sz="2000" dirty="0"/>
            </a:p>
          </p:txBody>
        </p:sp>
      </p:grpSp>
      <p:cxnSp>
        <p:nvCxnSpPr>
          <p:cNvPr id="26" name="直線コネクタ 25"/>
          <p:cNvCxnSpPr/>
          <p:nvPr/>
        </p:nvCxnSpPr>
        <p:spPr bwMode="auto">
          <a:xfrm>
            <a:off x="1907704" y="2924944"/>
            <a:ext cx="0" cy="2376264"/>
          </a:xfrm>
          <a:prstGeom prst="line">
            <a:avLst/>
          </a:prstGeom>
          <a:noFill/>
          <a:ln w="57150" cap="flat" cmpd="sng" algn="ctr">
            <a:solidFill>
              <a:schemeClr val="accent2">
                <a:lumMod val="75000"/>
                <a:alpha val="45000"/>
              </a:schemeClr>
            </a:solidFill>
            <a:prstDash val="solid"/>
            <a:round/>
            <a:headEnd type="none" w="med" len="med"/>
            <a:tailEnd type="none" w="med" len="med"/>
          </a:ln>
          <a:effectLst/>
        </p:spPr>
      </p:cxnSp>
      <p:sp>
        <p:nvSpPr>
          <p:cNvPr id="29" name="テキスト ボックス 28"/>
          <p:cNvSpPr txBox="1"/>
          <p:nvPr/>
        </p:nvSpPr>
        <p:spPr>
          <a:xfrm>
            <a:off x="0" y="5802267"/>
            <a:ext cx="4067944" cy="830997"/>
          </a:xfrm>
          <a:prstGeom prst="rect">
            <a:avLst/>
          </a:prstGeom>
          <a:noFill/>
        </p:spPr>
        <p:txBody>
          <a:bodyPr wrap="square" rtlCol="0">
            <a:spAutoFit/>
          </a:bodyPr>
          <a:lstStyle/>
          <a:p>
            <a:pPr algn="ctr"/>
            <a:r>
              <a:rPr kumimoji="1" lang="en-US" altLang="ja-JP" sz="2400" b="1" dirty="0" smtClean="0">
                <a:solidFill>
                  <a:srgbClr val="FF0000"/>
                </a:solidFill>
              </a:rPr>
              <a:t>20</a:t>
            </a:r>
            <a:r>
              <a:rPr kumimoji="1" lang="ja-JP" altLang="en-US" sz="2400" b="1" dirty="0" smtClean="0">
                <a:solidFill>
                  <a:srgbClr val="FF0000"/>
                </a:solidFill>
              </a:rPr>
              <a:t>秒間で</a:t>
            </a:r>
            <a:r>
              <a:rPr kumimoji="1" lang="en-US" altLang="ja-JP" sz="2400" b="1" dirty="0" smtClean="0">
                <a:solidFill>
                  <a:srgbClr val="FF0000"/>
                </a:solidFill>
              </a:rPr>
              <a:t>200</a:t>
            </a:r>
            <a:r>
              <a:rPr kumimoji="1" lang="ja-JP" altLang="en-US" sz="2400" b="1" dirty="0" smtClean="0">
                <a:solidFill>
                  <a:srgbClr val="FF0000"/>
                </a:solidFill>
              </a:rPr>
              <a:t>本の</a:t>
            </a:r>
            <a:endParaRPr kumimoji="1" lang="en-US" altLang="ja-JP" sz="2400" b="1" dirty="0" smtClean="0">
              <a:solidFill>
                <a:srgbClr val="FF0000"/>
              </a:solidFill>
            </a:endParaRPr>
          </a:p>
          <a:p>
            <a:pPr algn="ctr"/>
            <a:r>
              <a:rPr kumimoji="1" lang="ja-JP" altLang="en-US" sz="2400" b="1" dirty="0" smtClean="0">
                <a:solidFill>
                  <a:srgbClr val="FF0000"/>
                </a:solidFill>
              </a:rPr>
              <a:t>分光ラインイメージを取得</a:t>
            </a:r>
            <a:endParaRPr kumimoji="1" lang="ja-JP" altLang="en-US" sz="2400" b="1" dirty="0">
              <a:solidFill>
                <a:srgbClr val="FF0000"/>
              </a:solidFill>
            </a:endParaRPr>
          </a:p>
        </p:txBody>
      </p:sp>
      <p:sp>
        <p:nvSpPr>
          <p:cNvPr id="30" name="右矢印 29"/>
          <p:cNvSpPr/>
          <p:nvPr/>
        </p:nvSpPr>
        <p:spPr bwMode="auto">
          <a:xfrm rot="10800000">
            <a:off x="2537987" y="1838727"/>
            <a:ext cx="720080" cy="576064"/>
          </a:xfrm>
          <a:prstGeom prst="rightArrow">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1" name="テキスト ボックス 30"/>
          <p:cNvSpPr txBox="1"/>
          <p:nvPr/>
        </p:nvSpPr>
        <p:spPr>
          <a:xfrm>
            <a:off x="965145" y="1772816"/>
            <a:ext cx="1536663" cy="707886"/>
          </a:xfrm>
          <a:prstGeom prst="rect">
            <a:avLst/>
          </a:prstGeom>
          <a:noFill/>
        </p:spPr>
        <p:txBody>
          <a:bodyPr wrap="square" rtlCol="0">
            <a:spAutoFit/>
          </a:bodyPr>
          <a:lstStyle/>
          <a:p>
            <a:pPr algn="ctr"/>
            <a:r>
              <a:rPr lang="en-US" altLang="ja-JP" sz="2000" b="1" dirty="0" smtClean="0">
                <a:solidFill>
                  <a:srgbClr val="002060"/>
                </a:solidFill>
              </a:rPr>
              <a:t>1mm/s</a:t>
            </a:r>
            <a:r>
              <a:rPr lang="ja-JP" altLang="en-US" sz="2000" b="1" dirty="0" smtClean="0">
                <a:solidFill>
                  <a:srgbClr val="002060"/>
                </a:solidFill>
              </a:rPr>
              <a:t>で</a:t>
            </a:r>
            <a:endParaRPr lang="ja-JP" altLang="en-US" sz="2000" b="1" dirty="0">
              <a:solidFill>
                <a:srgbClr val="002060"/>
              </a:solidFill>
            </a:endParaRPr>
          </a:p>
          <a:p>
            <a:pPr algn="ctr"/>
            <a:r>
              <a:rPr lang="en-US" altLang="ja-JP" sz="2000" b="1" dirty="0" smtClean="0">
                <a:solidFill>
                  <a:srgbClr val="002060"/>
                </a:solidFill>
              </a:rPr>
              <a:t>20mm</a:t>
            </a:r>
            <a:r>
              <a:rPr lang="ja-JP" altLang="en-US" sz="2000" b="1" dirty="0" smtClean="0">
                <a:solidFill>
                  <a:srgbClr val="002060"/>
                </a:solidFill>
              </a:rPr>
              <a:t>走査</a:t>
            </a:r>
            <a:endParaRPr lang="en-US" altLang="ja-JP" sz="2000" b="1" dirty="0" smtClean="0">
              <a:solidFill>
                <a:srgbClr val="002060"/>
              </a:solidFill>
            </a:endParaRPr>
          </a:p>
        </p:txBody>
      </p:sp>
      <p:sp>
        <p:nvSpPr>
          <p:cNvPr id="4" name="テキスト ボックス 3"/>
          <p:cNvSpPr txBox="1"/>
          <p:nvPr/>
        </p:nvSpPr>
        <p:spPr>
          <a:xfrm>
            <a:off x="618445" y="5432935"/>
            <a:ext cx="2892017" cy="369332"/>
          </a:xfrm>
          <a:prstGeom prst="rect">
            <a:avLst/>
          </a:prstGeom>
          <a:noFill/>
        </p:spPr>
        <p:txBody>
          <a:bodyPr wrap="square" rtlCol="0">
            <a:spAutoFit/>
          </a:bodyPr>
          <a:lstStyle/>
          <a:p>
            <a:r>
              <a:rPr kumimoji="1" lang="en-US" altLang="ja-JP" dirty="0" smtClean="0">
                <a:solidFill>
                  <a:srgbClr val="7030A0"/>
                </a:solidFill>
              </a:rPr>
              <a:t>THz</a:t>
            </a:r>
            <a:r>
              <a:rPr kumimoji="1" lang="ja-JP" altLang="en-US" dirty="0" smtClean="0">
                <a:solidFill>
                  <a:srgbClr val="7030A0"/>
                </a:solidFill>
              </a:rPr>
              <a:t>ラインイメージ</a:t>
            </a:r>
            <a:endParaRPr kumimoji="1" lang="ja-JP" altLang="en-US" dirty="0">
              <a:solidFill>
                <a:srgbClr val="7030A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464" y="1663592"/>
            <a:ext cx="2466020" cy="24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484" y="1663593"/>
            <a:ext cx="2466020" cy="24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464" y="4137738"/>
            <a:ext cx="2466020" cy="24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484" y="4137131"/>
            <a:ext cx="2466020" cy="24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948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8.33333E-7 4.07407E-6 L -0.21059 4.07407E-6 " pathEditMode="relative" rAng="0" ptsTypes="AA">
                                      <p:cBhvr>
                                        <p:cTn id="6" dur="2000" fill="hold"/>
                                        <p:tgtEl>
                                          <p:spTgt spid="16"/>
                                        </p:tgtEl>
                                        <p:attrNameLst>
                                          <p:attrName>ppt_x</p:attrName>
                                          <p:attrName>ppt_y</p:attrName>
                                        </p:attrNameLst>
                                      </p:cBhvr>
                                      <p:rCtr x="-10538" y="0"/>
                                    </p:animMotion>
                                  </p:childTnLst>
                                </p:cTn>
                              </p:par>
                              <p:par>
                                <p:cTn id="7" presetID="22" presetClass="entr" presetSubtype="8"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animEffect transition="in" filter="wipe(left)">
                                      <p:cBhvr>
                                        <p:cTn id="9" dur="1800"/>
                                        <p:tgtEl>
                                          <p:spTgt spid="16386"/>
                                        </p:tgtEl>
                                      </p:cBhvr>
                                    </p:animEffect>
                                  </p:childTnLst>
                                </p:cTn>
                              </p:par>
                              <p:par>
                                <p:cTn id="10" presetID="22" presetClass="entr" presetSubtype="8" fill="hold" nodeType="with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wipe(left)">
                                      <p:cBhvr>
                                        <p:cTn id="12" dur="1800"/>
                                        <p:tgtEl>
                                          <p:spTgt spid="16387"/>
                                        </p:tgtEl>
                                      </p:cBhvr>
                                    </p:animEffect>
                                  </p:childTnLst>
                                </p:cTn>
                              </p:par>
                              <p:par>
                                <p:cTn id="13" presetID="22" presetClass="entr" presetSubtype="8" fill="hold" nodeType="withEffect">
                                  <p:stCondLst>
                                    <p:cond delay="0"/>
                                  </p:stCondLst>
                                  <p:childTnLst>
                                    <p:set>
                                      <p:cBhvr>
                                        <p:cTn id="14" dur="1" fill="hold">
                                          <p:stCondLst>
                                            <p:cond delay="0"/>
                                          </p:stCondLst>
                                        </p:cTn>
                                        <p:tgtEl>
                                          <p:spTgt spid="16389"/>
                                        </p:tgtEl>
                                        <p:attrNameLst>
                                          <p:attrName>style.visibility</p:attrName>
                                        </p:attrNameLst>
                                      </p:cBhvr>
                                      <p:to>
                                        <p:strVal val="visible"/>
                                      </p:to>
                                    </p:set>
                                    <p:animEffect transition="in" filter="wipe(left)">
                                      <p:cBhvr>
                                        <p:cTn id="15" dur="1800"/>
                                        <p:tgtEl>
                                          <p:spTgt spid="16389"/>
                                        </p:tgtEl>
                                      </p:cBhvr>
                                    </p:animEffect>
                                  </p:childTnLst>
                                </p:cTn>
                              </p:par>
                              <p:par>
                                <p:cTn id="16" presetID="22" presetClass="entr" presetSubtype="8" fill="hold" nodeType="withEffect">
                                  <p:stCondLst>
                                    <p:cond delay="0"/>
                                  </p:stCondLst>
                                  <p:childTnLst>
                                    <p:set>
                                      <p:cBhvr>
                                        <p:cTn id="17" dur="1" fill="hold">
                                          <p:stCondLst>
                                            <p:cond delay="0"/>
                                          </p:stCondLst>
                                        </p:cTn>
                                        <p:tgtEl>
                                          <p:spTgt spid="16390"/>
                                        </p:tgtEl>
                                        <p:attrNameLst>
                                          <p:attrName>style.visibility</p:attrName>
                                        </p:attrNameLst>
                                      </p:cBhvr>
                                      <p:to>
                                        <p:strVal val="visible"/>
                                      </p:to>
                                    </p:set>
                                    <p:animEffect transition="in" filter="wipe(left)">
                                      <p:cBhvr>
                                        <p:cTn id="18" dur="18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ChangeArrowheads="1"/>
          </p:cNvSpPr>
          <p:nvPr/>
        </p:nvSpPr>
        <p:spPr bwMode="auto">
          <a:xfrm>
            <a:off x="838200" y="3495676"/>
            <a:ext cx="7543800" cy="92392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FontTx/>
              <a:buChar char="•"/>
            </a:pPr>
            <a:endParaRPr lang="ja-JP" altLang="en-US" sz="2400">
              <a:latin typeface="ＭＳ ゴシック" pitchFamily="-111" charset="-128"/>
            </a:endParaRPr>
          </a:p>
        </p:txBody>
      </p:sp>
      <p:sp>
        <p:nvSpPr>
          <p:cNvPr id="596995" name="Rectangle 3"/>
          <p:cNvSpPr>
            <a:spLocks noGrp="1" noChangeArrowheads="1"/>
          </p:cNvSpPr>
          <p:nvPr>
            <p:ph type="title"/>
          </p:nvPr>
        </p:nvSpPr>
        <p:spPr>
          <a:xfrm>
            <a:off x="838200" y="548680"/>
            <a:ext cx="6535837" cy="660400"/>
          </a:xfrm>
        </p:spPr>
        <p:txBody>
          <a:bodyPr/>
          <a:lstStyle/>
          <a:p>
            <a:pPr algn="l"/>
            <a:r>
              <a:rPr lang="ja-JP" altLang="en-US" dirty="0" smtClean="0"/>
              <a:t>従来技術との比較</a:t>
            </a:r>
            <a:endParaRPr lang="ja-JP" altLang="en-US" dirty="0"/>
          </a:p>
        </p:txBody>
      </p:sp>
      <p:sp>
        <p:nvSpPr>
          <p:cNvPr id="596996" name="Rectangle 4"/>
          <p:cNvSpPr>
            <a:spLocks noChangeArrowheads="1"/>
          </p:cNvSpPr>
          <p:nvPr/>
        </p:nvSpPr>
        <p:spPr bwMode="auto">
          <a:xfrm>
            <a:off x="248888" y="3908187"/>
            <a:ext cx="3891064" cy="461665"/>
          </a:xfrm>
          <a:prstGeom prst="rect">
            <a:avLst/>
          </a:prstGeom>
          <a:solidFill>
            <a:schemeClr val="tx1"/>
          </a:solidFill>
          <a:ln w="9525">
            <a:noFill/>
            <a:miter lim="800000"/>
            <a:headEnd/>
            <a:tailEnd/>
          </a:ln>
          <a:effectLst/>
        </p:spPr>
        <p:txBody>
          <a:bodyPr wrap="square">
            <a:prstTxWarp prst="textNoShape">
              <a:avLst/>
            </a:prstTxWarp>
            <a:spAutoFit/>
          </a:bodyPr>
          <a:lstStyle/>
          <a:p>
            <a:pPr algn="ctr"/>
            <a:r>
              <a:rPr lang="en-US" altLang="ja-JP" sz="2400" b="1" dirty="0">
                <a:solidFill>
                  <a:schemeClr val="bg1"/>
                </a:solidFill>
              </a:rPr>
              <a:t>THz</a:t>
            </a:r>
            <a:r>
              <a:rPr lang="ja-JP" altLang="en-US" sz="2400" b="1" dirty="0">
                <a:solidFill>
                  <a:schemeClr val="bg1"/>
                </a:solidFill>
              </a:rPr>
              <a:t>カラースキャナー</a:t>
            </a:r>
          </a:p>
        </p:txBody>
      </p:sp>
      <p:sp>
        <p:nvSpPr>
          <p:cNvPr id="596997" name="Rectangle 5"/>
          <p:cNvSpPr>
            <a:spLocks noChangeArrowheads="1"/>
          </p:cNvSpPr>
          <p:nvPr/>
        </p:nvSpPr>
        <p:spPr bwMode="auto">
          <a:xfrm>
            <a:off x="227928" y="1993800"/>
            <a:ext cx="3912024" cy="461665"/>
          </a:xfrm>
          <a:prstGeom prst="rect">
            <a:avLst/>
          </a:prstGeom>
          <a:solidFill>
            <a:schemeClr val="tx1"/>
          </a:solidFill>
          <a:ln w="9525">
            <a:noFill/>
            <a:miter lim="800000"/>
            <a:headEnd/>
            <a:tailEnd/>
          </a:ln>
          <a:effectLst/>
        </p:spPr>
        <p:txBody>
          <a:bodyPr wrap="square">
            <a:prstTxWarp prst="textNoShape">
              <a:avLst/>
            </a:prstTxWarp>
            <a:spAutoFit/>
          </a:bodyPr>
          <a:lstStyle/>
          <a:p>
            <a:pPr algn="ctr"/>
            <a:r>
              <a:rPr lang="ja-JP" altLang="en-US" sz="2400" b="1" dirty="0">
                <a:solidFill>
                  <a:schemeClr val="bg1"/>
                </a:solidFill>
              </a:rPr>
              <a:t>点走査型</a:t>
            </a:r>
            <a:r>
              <a:rPr lang="en-US" altLang="ja-JP" sz="2400" b="1" dirty="0">
                <a:solidFill>
                  <a:schemeClr val="bg1"/>
                </a:solidFill>
              </a:rPr>
              <a:t>THz</a:t>
            </a:r>
            <a:r>
              <a:rPr lang="ja-JP" altLang="en-US" sz="2400" b="1" dirty="0">
                <a:solidFill>
                  <a:schemeClr val="bg1"/>
                </a:solidFill>
              </a:rPr>
              <a:t>分光ｲﾒｰｼﾞﾝｸﾞ</a:t>
            </a:r>
          </a:p>
        </p:txBody>
      </p:sp>
      <p:sp>
        <p:nvSpPr>
          <p:cNvPr id="597017" name="Rectangle 25"/>
          <p:cNvSpPr>
            <a:spLocks noChangeArrowheads="1"/>
          </p:cNvSpPr>
          <p:nvPr/>
        </p:nvSpPr>
        <p:spPr bwMode="auto">
          <a:xfrm>
            <a:off x="397260" y="4581128"/>
            <a:ext cx="2302532" cy="830997"/>
          </a:xfrm>
          <a:prstGeom prst="rect">
            <a:avLst/>
          </a:prstGeom>
          <a:solidFill>
            <a:srgbClr val="F9600B"/>
          </a:solidFill>
          <a:ln w="9525">
            <a:noFill/>
            <a:miter lim="800000"/>
            <a:headEnd/>
            <a:tailEnd/>
          </a:ln>
          <a:effectLst/>
        </p:spPr>
        <p:txBody>
          <a:bodyPr wrap="square">
            <a:prstTxWarp prst="textNoShape">
              <a:avLst/>
            </a:prstTxWarp>
            <a:spAutoFit/>
          </a:bodyPr>
          <a:lstStyle/>
          <a:p>
            <a:pPr algn="ctr"/>
            <a:r>
              <a:rPr lang="en-US" altLang="ja-JP" sz="2400" dirty="0">
                <a:solidFill>
                  <a:schemeClr val="bg1"/>
                </a:solidFill>
              </a:rPr>
              <a:t>232*200pixel</a:t>
            </a:r>
          </a:p>
          <a:p>
            <a:pPr algn="ctr"/>
            <a:r>
              <a:rPr lang="en-US" altLang="ja-JP" sz="2400" dirty="0">
                <a:solidFill>
                  <a:schemeClr val="bg1"/>
                </a:solidFill>
              </a:rPr>
              <a:t>@</a:t>
            </a:r>
            <a:r>
              <a:rPr lang="en-US" altLang="ja-JP" sz="2400" dirty="0" smtClean="0">
                <a:solidFill>
                  <a:schemeClr val="bg1"/>
                </a:solidFill>
              </a:rPr>
              <a:t>20sec</a:t>
            </a:r>
            <a:endParaRPr lang="en-US" altLang="ja-JP" sz="2400" dirty="0">
              <a:solidFill>
                <a:schemeClr val="bg1"/>
              </a:solidFill>
            </a:endParaRPr>
          </a:p>
        </p:txBody>
      </p:sp>
      <p:sp>
        <p:nvSpPr>
          <p:cNvPr id="597018" name="Rectangle 26"/>
          <p:cNvSpPr>
            <a:spLocks noChangeArrowheads="1"/>
          </p:cNvSpPr>
          <p:nvPr/>
        </p:nvSpPr>
        <p:spPr bwMode="auto">
          <a:xfrm>
            <a:off x="397260" y="2664679"/>
            <a:ext cx="2058166" cy="830997"/>
          </a:xfrm>
          <a:prstGeom prst="rect">
            <a:avLst/>
          </a:prstGeom>
          <a:solidFill>
            <a:srgbClr val="F9600B"/>
          </a:solidFill>
          <a:ln w="9525">
            <a:noFill/>
            <a:miter lim="800000"/>
            <a:headEnd/>
            <a:tailEnd/>
          </a:ln>
          <a:effectLst/>
        </p:spPr>
        <p:txBody>
          <a:bodyPr wrap="square">
            <a:prstTxWarp prst="textNoShape">
              <a:avLst/>
            </a:prstTxWarp>
            <a:spAutoFit/>
          </a:bodyPr>
          <a:lstStyle/>
          <a:p>
            <a:pPr algn="ctr"/>
            <a:r>
              <a:rPr lang="en-US" altLang="ja-JP" sz="2400" dirty="0">
                <a:solidFill>
                  <a:schemeClr val="bg1"/>
                </a:solidFill>
              </a:rPr>
              <a:t>40*40pixel</a:t>
            </a:r>
          </a:p>
          <a:p>
            <a:pPr algn="ctr"/>
            <a:r>
              <a:rPr lang="en-US" altLang="ja-JP" sz="2400" dirty="0">
                <a:solidFill>
                  <a:schemeClr val="bg1"/>
                </a:solidFill>
              </a:rPr>
              <a:t>@9hours</a:t>
            </a:r>
          </a:p>
        </p:txBody>
      </p:sp>
      <p:sp>
        <p:nvSpPr>
          <p:cNvPr id="30" name="Text Box 26"/>
          <p:cNvSpPr txBox="1">
            <a:spLocks noChangeArrowheads="1"/>
          </p:cNvSpPr>
          <p:nvPr/>
        </p:nvSpPr>
        <p:spPr bwMode="auto">
          <a:xfrm>
            <a:off x="539552" y="5805264"/>
            <a:ext cx="8186857" cy="923330"/>
          </a:xfrm>
          <a:prstGeom prst="rect">
            <a:avLst/>
          </a:prstGeom>
          <a:solidFill>
            <a:srgbClr val="000080"/>
          </a:solidFill>
          <a:ln w="76200">
            <a:solidFill>
              <a:srgbClr val="FFFF00"/>
            </a:solidFill>
            <a:miter lim="800000"/>
            <a:headEnd/>
            <a:tailEnd/>
          </a:ln>
          <a:effectLst/>
        </p:spPr>
        <p:txBody>
          <a:bodyPr wrap="none">
            <a:prstTxWarp prst="textNoShape">
              <a:avLst/>
            </a:prstTxWarp>
            <a:spAutoFit/>
          </a:bodyPr>
          <a:lstStyle/>
          <a:p>
            <a:r>
              <a:rPr lang="en-US" altLang="ja-JP" sz="5400" b="1" dirty="0" smtClean="0">
                <a:solidFill>
                  <a:srgbClr val="FFFF00"/>
                </a:solidFill>
                <a:latin typeface="ヒラギノ丸ゴ ProN W4" pitchFamily="-111" charset="-128"/>
                <a:ea typeface="ヒラギノ丸ゴ ProN W4" pitchFamily="-111" charset="-128"/>
                <a:cs typeface="ヒラギノ丸ゴ ProN W4" pitchFamily="-111" charset="-128"/>
              </a:rPr>
              <a:t>4</a:t>
            </a:r>
            <a:r>
              <a:rPr lang="ja-JP" altLang="en-US" sz="5400" b="1" dirty="0" smtClean="0">
                <a:solidFill>
                  <a:srgbClr val="FFFF00"/>
                </a:solidFill>
                <a:latin typeface="ヒラギノ丸ゴ ProN W4" pitchFamily="-111" charset="-128"/>
                <a:ea typeface="ヒラギノ丸ゴ ProN W4" pitchFamily="-111" charset="-128"/>
                <a:cs typeface="ヒラギノ丸ゴ ProN W4" pitchFamily="-111" charset="-128"/>
              </a:rPr>
              <a:t>万倍以上の高速化を実現</a:t>
            </a:r>
            <a:endParaRPr lang="en-US" altLang="ja-JP" sz="5400" b="1" dirty="0">
              <a:solidFill>
                <a:srgbClr val="FFFF00"/>
              </a:solidFill>
              <a:latin typeface="ヒラギノ丸ゴ ProN W4" pitchFamily="-111" charset="-128"/>
              <a:ea typeface="ヒラギノ丸ゴ ProN W4" pitchFamily="-111" charset="-128"/>
              <a:cs typeface="ヒラギノ丸ゴ ProN W4" pitchFamily="-111" charset="-128"/>
            </a:endParaRP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050"/>
          <a:stretch/>
        </p:blipFill>
        <p:spPr bwMode="auto">
          <a:xfrm>
            <a:off x="2699792" y="2522148"/>
            <a:ext cx="5895224" cy="98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846"/>
          <a:stretch/>
        </p:blipFill>
        <p:spPr bwMode="auto">
          <a:xfrm>
            <a:off x="3072577" y="4502936"/>
            <a:ext cx="4993206" cy="98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bwMode="auto">
          <a:xfrm>
            <a:off x="227928" y="3717032"/>
            <a:ext cx="8367088" cy="0"/>
          </a:xfrm>
          <a:prstGeom prst="line">
            <a:avLst/>
          </a:prstGeom>
          <a:noFill/>
          <a:ln w="31750" cap="flat" cmpd="sng" algn="ctr">
            <a:solidFill>
              <a:schemeClr val="tx1"/>
            </a:solidFill>
            <a:prstDash val="sysDash"/>
            <a:round/>
            <a:headEnd type="none" w="med" len="med"/>
            <a:tailEnd type="none" w="med" len="med"/>
          </a:ln>
          <a:effectLst/>
        </p:spPr>
      </p:cxnSp>
      <p:sp>
        <p:nvSpPr>
          <p:cNvPr id="4" name="テキスト ボックス 3"/>
          <p:cNvSpPr txBox="1"/>
          <p:nvPr/>
        </p:nvSpPr>
        <p:spPr>
          <a:xfrm>
            <a:off x="1010680" y="1340768"/>
            <a:ext cx="6264696" cy="400110"/>
          </a:xfrm>
          <a:prstGeom prst="rect">
            <a:avLst/>
          </a:prstGeom>
          <a:noFill/>
        </p:spPr>
        <p:txBody>
          <a:bodyPr wrap="square" rtlCol="0">
            <a:spAutoFit/>
          </a:bodyPr>
          <a:lstStyle/>
          <a:p>
            <a:r>
              <a:rPr kumimoji="1" lang="ja-JP" altLang="en-US" sz="2000" b="1" dirty="0" smtClean="0">
                <a:solidFill>
                  <a:srgbClr val="002060"/>
                </a:solidFill>
              </a:rPr>
              <a:t>ピクセルレート（総ピクセル数</a:t>
            </a:r>
            <a:r>
              <a:rPr kumimoji="1" lang="en-US" altLang="ja-JP" sz="2000" b="1" dirty="0" smtClean="0">
                <a:solidFill>
                  <a:srgbClr val="002060"/>
                </a:solidFill>
              </a:rPr>
              <a:t>÷</a:t>
            </a:r>
            <a:r>
              <a:rPr kumimoji="1" lang="ja-JP" altLang="en-US" sz="2000" b="1" dirty="0" smtClean="0">
                <a:solidFill>
                  <a:srgbClr val="002060"/>
                </a:solidFill>
              </a:rPr>
              <a:t>計測時間）で比較</a:t>
            </a:r>
            <a:endParaRPr kumimoji="1" lang="ja-JP" altLang="en-US" sz="2000" b="1" dirty="0">
              <a:solidFill>
                <a:srgbClr val="002060"/>
              </a:solidFill>
            </a:endParaRPr>
          </a:p>
        </p:txBody>
      </p:sp>
      <p:sp>
        <p:nvSpPr>
          <p:cNvPr id="5" name="下矢印 4"/>
          <p:cNvSpPr/>
          <p:nvPr/>
        </p:nvSpPr>
        <p:spPr bwMode="auto">
          <a:xfrm>
            <a:off x="3943420" y="5412124"/>
            <a:ext cx="936104" cy="393139"/>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33766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fig3a"/>
          <p:cNvPicPr>
            <a:picLocks noChangeAspect="1" noChangeArrowheads="1"/>
          </p:cNvPicPr>
          <p:nvPr/>
        </p:nvPicPr>
        <p:blipFill>
          <a:blip r:embed="rId4"/>
          <a:srcRect/>
          <a:stretch>
            <a:fillRect/>
          </a:stretch>
        </p:blipFill>
        <p:spPr bwMode="auto">
          <a:xfrm>
            <a:off x="683568" y="1451022"/>
            <a:ext cx="2784829" cy="2376264"/>
          </a:xfrm>
          <a:prstGeom prst="rect">
            <a:avLst/>
          </a:prstGeom>
          <a:noFill/>
        </p:spPr>
      </p:pic>
      <p:pic>
        <p:nvPicPr>
          <p:cNvPr id="5" name="Picture 13" descr="fig3b"/>
          <p:cNvPicPr>
            <a:picLocks noChangeAspect="1" noChangeArrowheads="1"/>
          </p:cNvPicPr>
          <p:nvPr/>
        </p:nvPicPr>
        <p:blipFill rotWithShape="1">
          <a:blip r:embed="rId5"/>
          <a:srcRect t="1865"/>
          <a:stretch/>
        </p:blipFill>
        <p:spPr bwMode="auto">
          <a:xfrm>
            <a:off x="5184010" y="1091282"/>
            <a:ext cx="3927818" cy="3307283"/>
          </a:xfrm>
          <a:prstGeom prst="rect">
            <a:avLst/>
          </a:prstGeom>
          <a:noFill/>
        </p:spPr>
      </p:pic>
      <p:sp>
        <p:nvSpPr>
          <p:cNvPr id="6" name="Text Box 16"/>
          <p:cNvSpPr txBox="1">
            <a:spLocks noChangeArrowheads="1"/>
          </p:cNvSpPr>
          <p:nvPr/>
        </p:nvSpPr>
        <p:spPr bwMode="auto">
          <a:xfrm>
            <a:off x="4685386" y="4233684"/>
            <a:ext cx="2462533" cy="400110"/>
          </a:xfrm>
          <a:prstGeom prst="rect">
            <a:avLst/>
          </a:prstGeom>
          <a:noFill/>
          <a:ln w="9525">
            <a:noFill/>
            <a:miter lim="800000"/>
            <a:headEnd/>
            <a:tailEnd/>
          </a:ln>
          <a:effectLst/>
        </p:spPr>
        <p:txBody>
          <a:bodyPr wrap="none">
            <a:prstTxWarp prst="textNoShape">
              <a:avLst/>
            </a:prstTxWarp>
            <a:spAutoFit/>
          </a:bodyPr>
          <a:lstStyle/>
          <a:p>
            <a:pPr algn="ctr"/>
            <a:r>
              <a:rPr lang="en-US" altLang="ja-JP" sz="2000" b="1" dirty="0" smtClean="0"/>
              <a:t>THz</a:t>
            </a:r>
            <a:r>
              <a:rPr lang="ja-JP" altLang="en-US" sz="2000" b="1" dirty="0" smtClean="0"/>
              <a:t>吸収スペクトル</a:t>
            </a:r>
            <a:endParaRPr lang="ja-JP" altLang="en-US" sz="2000" b="1" dirty="0"/>
          </a:p>
        </p:txBody>
      </p:sp>
      <p:sp>
        <p:nvSpPr>
          <p:cNvPr id="7" name="Rectangle 2"/>
          <p:cNvSpPr txBox="1">
            <a:spLocks noChangeArrowheads="1"/>
          </p:cNvSpPr>
          <p:nvPr/>
        </p:nvSpPr>
        <p:spPr bwMode="auto">
          <a:xfrm>
            <a:off x="0" y="455790"/>
            <a:ext cx="8640960" cy="7159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dirty="0" smtClean="0">
                <a:solidFill>
                  <a:schemeClr val="tx1"/>
                </a:solidFill>
                <a:latin typeface="ＭＳ Ｐゴシック" pitchFamily="-111" charset="-128"/>
                <a:ea typeface="ＭＳ Ｐゴシック" pitchFamily="-111" charset="-128"/>
                <a:cs typeface="ＭＳ Ｐゴシック" pitchFamily="-111" charset="-128"/>
              </a:rPr>
              <a:t>医薬品（糖類）サンプルの計測</a:t>
            </a:r>
            <a:r>
              <a:rPr lang="en-US" altLang="ja-JP" dirty="0" smtClean="0">
                <a:solidFill>
                  <a:schemeClr val="tx1"/>
                </a:solidFill>
                <a:latin typeface="ＭＳ Ｐゴシック" pitchFamily="-111" charset="-128"/>
                <a:ea typeface="ＭＳ Ｐゴシック" pitchFamily="-111" charset="-128"/>
                <a:cs typeface="ＭＳ Ｐゴシック" pitchFamily="-111" charset="-128"/>
              </a:rPr>
              <a:t>(1)</a:t>
            </a:r>
            <a:endParaRPr lang="en-US" altLang="ja-JP" sz="3600" dirty="0">
              <a:solidFill>
                <a:srgbClr val="0000FF"/>
              </a:solidFill>
            </a:endParaRPr>
          </a:p>
        </p:txBody>
      </p:sp>
      <p:sp>
        <p:nvSpPr>
          <p:cNvPr id="9" name="Text Box 15"/>
          <p:cNvSpPr txBox="1">
            <a:spLocks noChangeArrowheads="1"/>
          </p:cNvSpPr>
          <p:nvPr/>
        </p:nvSpPr>
        <p:spPr bwMode="auto">
          <a:xfrm>
            <a:off x="551971" y="3876444"/>
            <a:ext cx="3048022" cy="738664"/>
          </a:xfrm>
          <a:prstGeom prst="rect">
            <a:avLst/>
          </a:prstGeom>
          <a:noFill/>
          <a:ln w="9525">
            <a:noFill/>
            <a:miter lim="800000"/>
            <a:headEnd/>
            <a:tailEnd/>
          </a:ln>
          <a:effectLst/>
        </p:spPr>
        <p:txBody>
          <a:bodyPr wrap="square">
            <a:prstTxWarp prst="textNoShape">
              <a:avLst/>
            </a:prstTxWarp>
            <a:spAutoFit/>
          </a:bodyPr>
          <a:lstStyle/>
          <a:p>
            <a:pPr algn="ctr"/>
            <a:r>
              <a:rPr lang="ja-JP" altLang="en-US" sz="2400" b="1" dirty="0"/>
              <a:t>糖類</a:t>
            </a:r>
            <a:r>
              <a:rPr lang="ja-JP" altLang="en-US" sz="2400" b="1" dirty="0" smtClean="0"/>
              <a:t>錠剤サンプル</a:t>
            </a:r>
            <a:endParaRPr lang="en-US" altLang="ja-JP" sz="2400" b="1" dirty="0"/>
          </a:p>
          <a:p>
            <a:pPr algn="ctr"/>
            <a:r>
              <a:rPr lang="en-US" altLang="ja-JP" sz="1800" b="1" dirty="0"/>
              <a:t>(</a:t>
            </a:r>
            <a:r>
              <a:rPr lang="en-US" altLang="ja-JP" sz="1800" b="1" dirty="0">
                <a:latin typeface="Symbol" pitchFamily="-111" charset="2"/>
                <a:sym typeface="Symbol" pitchFamily="-111" charset="2"/>
              </a:rPr>
              <a:t></a:t>
            </a:r>
            <a:r>
              <a:rPr lang="en-US" altLang="ja-JP" sz="1800" b="1" dirty="0"/>
              <a:t>10mm@1mm</a:t>
            </a:r>
            <a:r>
              <a:rPr lang="ja-JP" altLang="en-US" sz="1800" b="1" dirty="0"/>
              <a:t>厚</a:t>
            </a:r>
            <a:r>
              <a:rPr lang="en-US" altLang="ja-JP" sz="1800" b="1" dirty="0"/>
              <a:t>)</a:t>
            </a:r>
            <a:endParaRPr lang="en-US" altLang="ja-JP" sz="2400" b="1" dirty="0"/>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1514901267"/>
              </p:ext>
            </p:extLst>
          </p:nvPr>
        </p:nvGraphicFramePr>
        <p:xfrm>
          <a:off x="177800" y="4694238"/>
          <a:ext cx="7820025" cy="2457450"/>
        </p:xfrm>
        <a:graphic>
          <a:graphicData uri="http://schemas.openxmlformats.org/presentationml/2006/ole">
            <mc:AlternateContent xmlns:mc="http://schemas.openxmlformats.org/markup-compatibility/2006">
              <mc:Choice xmlns:v="urn:schemas-microsoft-com:vml" Requires="v">
                <p:oleObj spid="_x0000_s13392" name="Document" r:id="rId7" imgW="5882088" imgH="1844694" progId="Word.Document.8">
                  <p:embed/>
                </p:oleObj>
              </mc:Choice>
              <mc:Fallback>
                <p:oleObj name="Document" r:id="rId7" imgW="5882088" imgH="1844694" progId="Word.Document.8">
                  <p:embed/>
                  <p:pic>
                    <p:nvPicPr>
                      <p:cNvPr id="0" name="Object 14"/>
                      <p:cNvPicPr>
                        <a:picLocks noChangeAspect="1" noChangeArrowheads="1"/>
                      </p:cNvPicPr>
                      <p:nvPr/>
                    </p:nvPicPr>
                    <p:blipFill>
                      <a:blip r:embed="rId8"/>
                      <a:srcRect/>
                      <a:stretch>
                        <a:fillRect/>
                      </a:stretch>
                    </p:blipFill>
                    <p:spPr bwMode="auto">
                      <a:xfrm>
                        <a:off x="177800" y="4694238"/>
                        <a:ext cx="7820025" cy="245745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5658553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80528" y="408781"/>
            <a:ext cx="8640960" cy="7159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dirty="0" smtClean="0">
                <a:solidFill>
                  <a:schemeClr val="tx1"/>
                </a:solidFill>
                <a:latin typeface="ＭＳ Ｐゴシック" pitchFamily="-111" charset="-128"/>
                <a:ea typeface="ＭＳ Ｐゴシック" pitchFamily="-111" charset="-128"/>
                <a:cs typeface="ＭＳ Ｐゴシック" pitchFamily="-111" charset="-128"/>
              </a:rPr>
              <a:t>医薬品（糖類）サンプルの計測</a:t>
            </a:r>
            <a:r>
              <a:rPr lang="en-US" altLang="ja-JP" dirty="0" smtClean="0">
                <a:solidFill>
                  <a:schemeClr val="tx1"/>
                </a:solidFill>
                <a:latin typeface="ＭＳ Ｐゴシック" pitchFamily="-111" charset="-128"/>
                <a:ea typeface="ＭＳ Ｐゴシック" pitchFamily="-111" charset="-128"/>
                <a:cs typeface="ＭＳ Ｐゴシック" pitchFamily="-111" charset="-128"/>
              </a:rPr>
              <a:t>(2)</a:t>
            </a:r>
            <a:endParaRPr lang="en-US" altLang="ja-JP" sz="3600" dirty="0">
              <a:solidFill>
                <a:srgbClr val="0000FF"/>
              </a:solidFill>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2622712456"/>
              </p:ext>
            </p:extLst>
          </p:nvPr>
        </p:nvGraphicFramePr>
        <p:xfrm>
          <a:off x="38316" y="1477888"/>
          <a:ext cx="4206537" cy="3031232"/>
        </p:xfrm>
        <a:graphic>
          <a:graphicData uri="http://schemas.openxmlformats.org/presentationml/2006/ole">
            <mc:AlternateContent xmlns:mc="http://schemas.openxmlformats.org/markup-compatibility/2006">
              <mc:Choice xmlns:v="urn:schemas-microsoft-com:vml" Requires="v">
                <p:oleObj spid="_x0000_s14455" name="Document" r:id="rId4" imgW="2559361" imgH="1838225" progId="Word.Document.8">
                  <p:embed/>
                </p:oleObj>
              </mc:Choice>
              <mc:Fallback>
                <p:oleObj name="Document" r:id="rId4" imgW="2559361" imgH="1838225" progId="Word.Document.8">
                  <p:embed/>
                  <p:pic>
                    <p:nvPicPr>
                      <p:cNvPr id="0" name="オブジェクト 9"/>
                      <p:cNvPicPr>
                        <a:picLocks noChangeAspect="1" noChangeArrowheads="1"/>
                      </p:cNvPicPr>
                      <p:nvPr/>
                    </p:nvPicPr>
                    <p:blipFill>
                      <a:blip r:embed="rId5"/>
                      <a:srcRect/>
                      <a:stretch>
                        <a:fillRect/>
                      </a:stretch>
                    </p:blipFill>
                    <p:spPr bwMode="auto">
                      <a:xfrm>
                        <a:off x="38316" y="1477888"/>
                        <a:ext cx="4206537" cy="3031232"/>
                      </a:xfrm>
                      <a:prstGeom prst="rect">
                        <a:avLst/>
                      </a:prstGeom>
                      <a:noFill/>
                      <a:ln>
                        <a:noFill/>
                      </a:ln>
                    </p:spPr>
                  </p:pic>
                </p:oleObj>
              </mc:Fallback>
            </mc:AlternateContent>
          </a:graphicData>
        </a:graphic>
      </p:graphicFrame>
      <p:sp>
        <p:nvSpPr>
          <p:cNvPr id="11" name="テキスト ボックス 10"/>
          <p:cNvSpPr txBox="1"/>
          <p:nvPr/>
        </p:nvSpPr>
        <p:spPr>
          <a:xfrm>
            <a:off x="323528" y="4981623"/>
            <a:ext cx="3264133" cy="1323439"/>
          </a:xfrm>
          <a:prstGeom prst="rect">
            <a:avLst/>
          </a:prstGeom>
          <a:solidFill>
            <a:srgbClr val="F9600B"/>
          </a:solidFill>
        </p:spPr>
        <p:txBody>
          <a:bodyPr wrap="square" rtlCol="0">
            <a:spAutoFit/>
          </a:bodyPr>
          <a:lstStyle/>
          <a:p>
            <a:pPr algn="ctr"/>
            <a:r>
              <a:rPr lang="ja-JP" altLang="en-US" sz="4000" b="1" dirty="0">
                <a:solidFill>
                  <a:schemeClr val="bg1"/>
                </a:solidFill>
                <a:effectLst>
                  <a:outerShdw blurRad="38100" dist="38100" dir="2700000" algn="tl">
                    <a:srgbClr val="000000">
                      <a:alpha val="43137"/>
                    </a:srgbClr>
                  </a:outerShdw>
                </a:effectLst>
              </a:rPr>
              <a:t>動体</a:t>
            </a:r>
            <a:r>
              <a:rPr kumimoji="1" lang="ja-JP" altLang="en-US" sz="4000" b="1" dirty="0" smtClean="0">
                <a:solidFill>
                  <a:schemeClr val="bg1"/>
                </a:solidFill>
                <a:effectLst>
                  <a:outerShdw blurRad="38100" dist="38100" dir="2700000" algn="tl">
                    <a:srgbClr val="000000">
                      <a:alpha val="43137"/>
                    </a:srgbClr>
                  </a:outerShdw>
                </a:effectLst>
              </a:rPr>
              <a:t>サンプルの識別に成功</a:t>
            </a:r>
            <a:endParaRPr kumimoji="1" lang="ja-JP" altLang="en-US" sz="4000" b="1" dirty="0">
              <a:solidFill>
                <a:schemeClr val="bg1"/>
              </a:solidFill>
              <a:effectLst>
                <a:outerShdw blurRad="38100" dist="38100" dir="2700000" algn="tl">
                  <a:srgbClr val="000000">
                    <a:alpha val="43137"/>
                  </a:srgbClr>
                </a:outerShdw>
              </a:effectLst>
            </a:endParaRPr>
          </a:p>
        </p:txBody>
      </p:sp>
      <p:grpSp>
        <p:nvGrpSpPr>
          <p:cNvPr id="12" name="グループ化 11"/>
          <p:cNvGrpSpPr/>
          <p:nvPr/>
        </p:nvGrpSpPr>
        <p:grpSpPr>
          <a:xfrm>
            <a:off x="3743695" y="1186304"/>
            <a:ext cx="5220793" cy="5600008"/>
            <a:chOff x="3587661" y="1186304"/>
            <a:chExt cx="5220793" cy="5600008"/>
          </a:xfrm>
        </p:grpSpPr>
        <p:pic>
          <p:nvPicPr>
            <p:cNvPr id="8" name="図 7" descr="fig4.tif"/>
            <p:cNvPicPr>
              <a:picLocks noChangeAspect="1"/>
            </p:cNvPicPr>
            <p:nvPr/>
          </p:nvPicPr>
          <p:blipFill rotWithShape="1">
            <a:blip r:embed="rId6"/>
            <a:srcRect b="89851"/>
            <a:stretch/>
          </p:blipFill>
          <p:spPr>
            <a:xfrm>
              <a:off x="4793826" y="1186304"/>
              <a:ext cx="3973064" cy="442496"/>
            </a:xfrm>
            <a:prstGeom prst="rect">
              <a:avLst/>
            </a:prstGeom>
          </p:spPr>
        </p:pic>
        <p:sp>
          <p:nvSpPr>
            <p:cNvPr id="4" name="テキスト ボックス 3"/>
            <p:cNvSpPr txBox="1"/>
            <p:nvPr/>
          </p:nvSpPr>
          <p:spPr>
            <a:xfrm>
              <a:off x="3707904" y="2636912"/>
              <a:ext cx="1512168" cy="400110"/>
            </a:xfrm>
            <a:prstGeom prst="rect">
              <a:avLst/>
            </a:prstGeom>
            <a:noFill/>
          </p:spPr>
          <p:txBody>
            <a:bodyPr wrap="square" rtlCol="0">
              <a:spAutoFit/>
            </a:bodyPr>
            <a:lstStyle/>
            <a:p>
              <a:pPr algn="r"/>
              <a:r>
                <a:rPr kumimoji="1" lang="en-US" altLang="ja-JP" sz="2000" dirty="0" smtClean="0"/>
                <a:t>0.580THz</a:t>
              </a:r>
              <a:endParaRPr kumimoji="1" lang="ja-JP" altLang="en-US" sz="2000" dirty="0"/>
            </a:p>
          </p:txBody>
        </p:sp>
        <p:sp>
          <p:nvSpPr>
            <p:cNvPr id="21" name="テキスト ボックス 20"/>
            <p:cNvSpPr txBox="1"/>
            <p:nvPr/>
          </p:nvSpPr>
          <p:spPr>
            <a:xfrm>
              <a:off x="3707905" y="3851756"/>
              <a:ext cx="1512168" cy="400110"/>
            </a:xfrm>
            <a:prstGeom prst="rect">
              <a:avLst/>
            </a:prstGeom>
            <a:noFill/>
          </p:spPr>
          <p:txBody>
            <a:bodyPr wrap="square" rtlCol="0">
              <a:spAutoFit/>
            </a:bodyPr>
            <a:lstStyle/>
            <a:p>
              <a:pPr algn="r"/>
              <a:r>
                <a:rPr lang="en-US" altLang="ja-JP" sz="2000" dirty="0" smtClean="0"/>
                <a:t>1</a:t>
              </a:r>
              <a:r>
                <a:rPr kumimoji="1" lang="en-US" altLang="ja-JP" sz="2000" dirty="0" smtClean="0"/>
                <a:t>.189THz</a:t>
              </a:r>
              <a:endParaRPr kumimoji="1" lang="ja-JP" altLang="en-US" sz="2000" dirty="0"/>
            </a:p>
          </p:txBody>
        </p:sp>
        <p:sp>
          <p:nvSpPr>
            <p:cNvPr id="22" name="テキスト ボックス 21"/>
            <p:cNvSpPr txBox="1"/>
            <p:nvPr/>
          </p:nvSpPr>
          <p:spPr>
            <a:xfrm>
              <a:off x="3587661" y="5003884"/>
              <a:ext cx="1632411" cy="400110"/>
            </a:xfrm>
            <a:prstGeom prst="rect">
              <a:avLst/>
            </a:prstGeom>
            <a:noFill/>
          </p:spPr>
          <p:txBody>
            <a:bodyPr wrap="square" rtlCol="0">
              <a:spAutoFit/>
            </a:bodyPr>
            <a:lstStyle/>
            <a:p>
              <a:pPr algn="r"/>
              <a:r>
                <a:rPr kumimoji="1" lang="en-US" altLang="ja-JP" sz="2000" dirty="0" smtClean="0"/>
                <a:t>1.421THz</a:t>
              </a:r>
              <a:endParaRPr kumimoji="1" lang="ja-JP" altLang="en-US" sz="2000" dirty="0"/>
            </a:p>
          </p:txBody>
        </p:sp>
        <p:sp>
          <p:nvSpPr>
            <p:cNvPr id="23" name="テキスト ボックス 22"/>
            <p:cNvSpPr txBox="1"/>
            <p:nvPr/>
          </p:nvSpPr>
          <p:spPr>
            <a:xfrm>
              <a:off x="3707905" y="6021288"/>
              <a:ext cx="1512167" cy="400110"/>
            </a:xfrm>
            <a:prstGeom prst="rect">
              <a:avLst/>
            </a:prstGeom>
            <a:noFill/>
          </p:spPr>
          <p:txBody>
            <a:bodyPr wrap="square" rtlCol="0">
              <a:spAutoFit/>
            </a:bodyPr>
            <a:lstStyle/>
            <a:p>
              <a:pPr algn="r"/>
              <a:r>
                <a:rPr lang="en-US" altLang="ja-JP" sz="2000" dirty="0" smtClean="0"/>
                <a:t>1</a:t>
              </a:r>
              <a:r>
                <a:rPr kumimoji="1" lang="en-US" altLang="ja-JP" sz="2000" dirty="0" smtClean="0"/>
                <a:t>.624THz</a:t>
              </a:r>
              <a:endParaRPr kumimoji="1" lang="ja-JP" altLang="en-US" sz="2000" dirty="0"/>
            </a:p>
          </p:txBody>
        </p:sp>
        <p:grpSp>
          <p:nvGrpSpPr>
            <p:cNvPr id="14" name="グループ化 13"/>
            <p:cNvGrpSpPr/>
            <p:nvPr/>
          </p:nvGrpSpPr>
          <p:grpSpPr>
            <a:xfrm>
              <a:off x="5214576" y="2132856"/>
              <a:ext cx="3593878" cy="4653456"/>
              <a:chOff x="5168307" y="1628799"/>
              <a:chExt cx="3661991" cy="5191173"/>
            </a:xfrm>
          </p:grpSpPr>
          <p:grpSp>
            <p:nvGrpSpPr>
              <p:cNvPr id="13" name="グループ化 12"/>
              <p:cNvGrpSpPr/>
              <p:nvPr/>
            </p:nvGrpSpPr>
            <p:grpSpPr>
              <a:xfrm>
                <a:off x="5168308" y="1628799"/>
                <a:ext cx="3661990" cy="5191173"/>
                <a:chOff x="5168308" y="1628799"/>
                <a:chExt cx="3661990" cy="5191173"/>
              </a:xfrm>
            </p:grpSpPr>
            <p:grpSp>
              <p:nvGrpSpPr>
                <p:cNvPr id="9" name="グループ化 8"/>
                <p:cNvGrpSpPr/>
                <p:nvPr/>
              </p:nvGrpSpPr>
              <p:grpSpPr>
                <a:xfrm>
                  <a:off x="5182708" y="5551953"/>
                  <a:ext cx="3637763" cy="1268019"/>
                  <a:chOff x="138179" y="2609848"/>
                  <a:chExt cx="7850815" cy="2681415"/>
                </a:xfrm>
              </p:grpSpPr>
              <p:pic>
                <p:nvPicPr>
                  <p:cNvPr id="14386" name="Picture 50" descr="C:\Users\user\Desktop\安井研究室\研究\20120904\m1000\spec01566.jpg"/>
                  <p:cNvPicPr>
                    <a:picLocks noChangeAspect="1" noChangeArrowheads="1"/>
                  </p:cNvPicPr>
                  <p:nvPr/>
                </p:nvPicPr>
                <p:blipFill rotWithShape="1">
                  <a:blip r:embed="rId7">
                    <a:extLst>
                      <a:ext uri="{28A0092B-C50C-407E-A947-70E740481C1C}">
                        <a14:useLocalDpi xmlns:a14="http://schemas.microsoft.com/office/drawing/2010/main" val="0"/>
                      </a:ext>
                    </a:extLst>
                  </a:blip>
                  <a:srcRect l="3354" t="14404" r="11982" b="3192"/>
                  <a:stretch/>
                </p:blipFill>
                <p:spPr bwMode="auto">
                  <a:xfrm>
                    <a:off x="2669626" y="2609848"/>
                    <a:ext cx="2645052" cy="2681415"/>
                  </a:xfrm>
                  <a:prstGeom prst="rect">
                    <a:avLst/>
                  </a:prstGeom>
                  <a:noFill/>
                  <a:extLst>
                    <a:ext uri="{909E8E84-426E-40DD-AFC4-6F175D3DCCD1}">
                      <a14:hiddenFill xmlns:a14="http://schemas.microsoft.com/office/drawing/2010/main">
                        <a:solidFill>
                          <a:srgbClr val="FFFFFF"/>
                        </a:solidFill>
                      </a14:hiddenFill>
                    </a:ext>
                  </a:extLst>
                </p:spPr>
              </p:pic>
              <p:pic>
                <p:nvPicPr>
                  <p:cNvPr id="14387" name="Picture 51" descr="C:\Users\user\Desktop\安井研究室\研究\20120904\l1000\spec01624.jpg"/>
                  <p:cNvPicPr>
                    <a:picLocks noChangeAspect="1" noChangeArrowheads="1"/>
                  </p:cNvPicPr>
                  <p:nvPr/>
                </p:nvPicPr>
                <p:blipFill rotWithShape="1">
                  <a:blip r:embed="rId8">
                    <a:extLst>
                      <a:ext uri="{28A0092B-C50C-407E-A947-70E740481C1C}">
                        <a14:useLocalDpi xmlns:a14="http://schemas.microsoft.com/office/drawing/2010/main" val="0"/>
                      </a:ext>
                    </a:extLst>
                  </a:blip>
                  <a:srcRect l="4178" t="14433" r="13809" b="5323"/>
                  <a:stretch/>
                </p:blipFill>
                <p:spPr bwMode="auto">
                  <a:xfrm>
                    <a:off x="138179" y="2609850"/>
                    <a:ext cx="2562222" cy="2669480"/>
                  </a:xfrm>
                  <a:prstGeom prst="rect">
                    <a:avLst/>
                  </a:prstGeom>
                  <a:noFill/>
                  <a:extLst>
                    <a:ext uri="{909E8E84-426E-40DD-AFC4-6F175D3DCCD1}">
                      <a14:hiddenFill xmlns:a14="http://schemas.microsoft.com/office/drawing/2010/main">
                        <a:solidFill>
                          <a:srgbClr val="FFFFFF"/>
                        </a:solidFill>
                      </a14:hiddenFill>
                    </a:ext>
                  </a:extLst>
                </p:spPr>
              </p:pic>
              <p:pic>
                <p:nvPicPr>
                  <p:cNvPr id="14388" name="Picture 52" descr="C:\Users\user\Desktop\安井研究室\研究\20120904\g1000\spec01624.jpg"/>
                  <p:cNvPicPr>
                    <a:picLocks noChangeAspect="1" noChangeArrowheads="1"/>
                  </p:cNvPicPr>
                  <p:nvPr/>
                </p:nvPicPr>
                <p:blipFill rotWithShape="1">
                  <a:blip r:embed="rId9">
                    <a:extLst>
                      <a:ext uri="{28A0092B-C50C-407E-A947-70E740481C1C}">
                        <a14:useLocalDpi xmlns:a14="http://schemas.microsoft.com/office/drawing/2010/main" val="0"/>
                      </a:ext>
                    </a:extLst>
                  </a:blip>
                  <a:srcRect l="5612" t="19985" r="12923" b="9856"/>
                  <a:stretch/>
                </p:blipFill>
                <p:spPr bwMode="auto">
                  <a:xfrm>
                    <a:off x="5360719" y="2656247"/>
                    <a:ext cx="2628275" cy="2588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グループ化 2"/>
                <p:cNvGrpSpPr/>
                <p:nvPr/>
              </p:nvGrpSpPr>
              <p:grpSpPr>
                <a:xfrm>
                  <a:off x="5219186" y="1628799"/>
                  <a:ext cx="3598419" cy="1395950"/>
                  <a:chOff x="772683" y="2257189"/>
                  <a:chExt cx="8149141" cy="2843826"/>
                </a:xfrm>
              </p:grpSpPr>
              <p:pic>
                <p:nvPicPr>
                  <p:cNvPr id="14375" name="Picture 39" descr="C:\Users\user\Desktop\安井研究室\研究\20120904\l1000\spec00580.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01" t="7382" r="10402" b="1787"/>
                  <a:stretch/>
                </p:blipFill>
                <p:spPr bwMode="auto">
                  <a:xfrm>
                    <a:off x="772683" y="2257191"/>
                    <a:ext cx="2722232" cy="2808739"/>
                  </a:xfrm>
                  <a:prstGeom prst="rect">
                    <a:avLst/>
                  </a:prstGeom>
                  <a:noFill/>
                  <a:extLst>
                    <a:ext uri="{909E8E84-426E-40DD-AFC4-6F175D3DCCD1}">
                      <a14:hiddenFill xmlns:a14="http://schemas.microsoft.com/office/drawing/2010/main">
                        <a:solidFill>
                          <a:srgbClr val="FFFFFF"/>
                        </a:solidFill>
                      </a14:hiddenFill>
                    </a:ext>
                  </a:extLst>
                </p:spPr>
              </p:pic>
              <p:pic>
                <p:nvPicPr>
                  <p:cNvPr id="14376" name="Picture 40" descr="C:\Users\user\Desktop\安井研究室\研究\20120904\m1000\spec0058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35" t="7246" r="9010" b="1276"/>
                  <a:stretch/>
                </p:blipFill>
                <p:spPr bwMode="auto">
                  <a:xfrm>
                    <a:off x="3328755" y="2257191"/>
                    <a:ext cx="2807243" cy="2843824"/>
                  </a:xfrm>
                  <a:prstGeom prst="rect">
                    <a:avLst/>
                  </a:prstGeom>
                  <a:noFill/>
                  <a:extLst>
                    <a:ext uri="{909E8E84-426E-40DD-AFC4-6F175D3DCCD1}">
                      <a14:hiddenFill xmlns:a14="http://schemas.microsoft.com/office/drawing/2010/main">
                        <a:solidFill>
                          <a:srgbClr val="FFFFFF"/>
                        </a:solidFill>
                      </a14:hiddenFill>
                    </a:ext>
                  </a:extLst>
                </p:spPr>
              </p:pic>
              <p:pic>
                <p:nvPicPr>
                  <p:cNvPr id="14377" name="Picture 41" descr="C:\Users\user\Desktop\安井研究室\研究\20120904\g1000\spec00580.jpg"/>
                  <p:cNvPicPr>
                    <a:picLocks noChangeAspect="1" noChangeArrowheads="1"/>
                  </p:cNvPicPr>
                  <p:nvPr/>
                </p:nvPicPr>
                <p:blipFill rotWithShape="1">
                  <a:blip r:embed="rId12">
                    <a:extLst>
                      <a:ext uri="{28A0092B-C50C-407E-A947-70E740481C1C}">
                        <a14:useLocalDpi xmlns:a14="http://schemas.microsoft.com/office/drawing/2010/main" val="0"/>
                      </a:ext>
                    </a:extLst>
                  </a:blip>
                  <a:srcRect l="2853" t="6891" r="8941" b="2864"/>
                  <a:stretch/>
                </p:blipFill>
                <p:spPr bwMode="auto">
                  <a:xfrm>
                    <a:off x="6166046" y="2257189"/>
                    <a:ext cx="2755778" cy="28279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グループ化 4"/>
                <p:cNvGrpSpPr/>
                <p:nvPr/>
              </p:nvGrpSpPr>
              <p:grpSpPr>
                <a:xfrm>
                  <a:off x="5187620" y="2996952"/>
                  <a:ext cx="3626936" cy="1340355"/>
                  <a:chOff x="147414" y="2161303"/>
                  <a:chExt cx="7391343" cy="2771166"/>
                </a:xfrm>
              </p:grpSpPr>
              <p:pic>
                <p:nvPicPr>
                  <p:cNvPr id="14379" name="Picture 43" descr="C:\Users\user\Desktop\安井研究室\研究\20120904\m1000\spec01189.jpg"/>
                  <p:cNvPicPr>
                    <a:picLocks noChangeAspect="1" noChangeArrowheads="1"/>
                  </p:cNvPicPr>
                  <p:nvPr/>
                </p:nvPicPr>
                <p:blipFill rotWithShape="1">
                  <a:blip r:embed="rId13">
                    <a:extLst>
                      <a:ext uri="{28A0092B-C50C-407E-A947-70E740481C1C}">
                        <a14:useLocalDpi xmlns:a14="http://schemas.microsoft.com/office/drawing/2010/main" val="0"/>
                      </a:ext>
                    </a:extLst>
                  </a:blip>
                  <a:srcRect l="2744" t="13800" r="10363" b="2278"/>
                  <a:stretch/>
                </p:blipFill>
                <p:spPr bwMode="auto">
                  <a:xfrm>
                    <a:off x="2513399" y="2161303"/>
                    <a:ext cx="2495076" cy="2771166"/>
                  </a:xfrm>
                  <a:prstGeom prst="rect">
                    <a:avLst/>
                  </a:prstGeom>
                  <a:noFill/>
                  <a:extLst>
                    <a:ext uri="{909E8E84-426E-40DD-AFC4-6F175D3DCCD1}">
                      <a14:hiddenFill xmlns:a14="http://schemas.microsoft.com/office/drawing/2010/main">
                        <a:solidFill>
                          <a:srgbClr val="FFFFFF"/>
                        </a:solidFill>
                      </a14:hiddenFill>
                    </a:ext>
                  </a:extLst>
                </p:spPr>
              </p:pic>
              <p:pic>
                <p:nvPicPr>
                  <p:cNvPr id="14380" name="Picture 44" descr="C:\Users\user\Desktop\安井研究室\研究\20120904\g1000\spec01189.jpg"/>
                  <p:cNvPicPr>
                    <a:picLocks noChangeAspect="1" noChangeArrowheads="1"/>
                  </p:cNvPicPr>
                  <p:nvPr/>
                </p:nvPicPr>
                <p:blipFill rotWithShape="1">
                  <a:blip r:embed="rId14">
                    <a:extLst>
                      <a:ext uri="{28A0092B-C50C-407E-A947-70E740481C1C}">
                        <a14:useLocalDpi xmlns:a14="http://schemas.microsoft.com/office/drawing/2010/main" val="0"/>
                      </a:ext>
                    </a:extLst>
                  </a:blip>
                  <a:srcRect l="2680" t="10527" r="10061" b="3461"/>
                  <a:stretch/>
                </p:blipFill>
                <p:spPr bwMode="auto">
                  <a:xfrm>
                    <a:off x="5053846" y="2161303"/>
                    <a:ext cx="2484911" cy="2763124"/>
                  </a:xfrm>
                  <a:prstGeom prst="rect">
                    <a:avLst/>
                  </a:prstGeom>
                  <a:noFill/>
                  <a:extLst>
                    <a:ext uri="{909E8E84-426E-40DD-AFC4-6F175D3DCCD1}">
                      <a14:hiddenFill xmlns:a14="http://schemas.microsoft.com/office/drawing/2010/main">
                        <a:solidFill>
                          <a:srgbClr val="FFFFFF"/>
                        </a:solidFill>
                      </a14:hiddenFill>
                    </a:ext>
                  </a:extLst>
                </p:spPr>
              </p:pic>
              <p:pic>
                <p:nvPicPr>
                  <p:cNvPr id="14381" name="Picture 45" descr="C:\Users\user\Desktop\安井研究室\研究\20120904\l1000\spec01189.jpg"/>
                  <p:cNvPicPr>
                    <a:picLocks noChangeAspect="1" noChangeArrowheads="1"/>
                  </p:cNvPicPr>
                  <p:nvPr/>
                </p:nvPicPr>
                <p:blipFill rotWithShape="1">
                  <a:blip r:embed="rId15">
                    <a:extLst>
                      <a:ext uri="{28A0092B-C50C-407E-A947-70E740481C1C}">
                        <a14:useLocalDpi xmlns:a14="http://schemas.microsoft.com/office/drawing/2010/main" val="0"/>
                      </a:ext>
                    </a:extLst>
                  </a:blip>
                  <a:srcRect l="2411" t="13674" r="11280" b="2841"/>
                  <a:stretch/>
                </p:blipFill>
                <p:spPr bwMode="auto">
                  <a:xfrm>
                    <a:off x="147414" y="2161303"/>
                    <a:ext cx="2444628" cy="27627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グループ化 5"/>
                <p:cNvGrpSpPr/>
                <p:nvPr/>
              </p:nvGrpSpPr>
              <p:grpSpPr>
                <a:xfrm>
                  <a:off x="5168308" y="4305717"/>
                  <a:ext cx="3661990" cy="1341193"/>
                  <a:chOff x="90318" y="2648312"/>
                  <a:chExt cx="8184316" cy="2945614"/>
                </a:xfrm>
              </p:grpSpPr>
              <p:pic>
                <p:nvPicPr>
                  <p:cNvPr id="14382" name="Picture 46" descr="C:\Users\user\Desktop\安井研究室\研究\20120904\g1000\spec01421.jpg"/>
                  <p:cNvPicPr>
                    <a:picLocks noChangeAspect="1" noChangeArrowheads="1"/>
                  </p:cNvPicPr>
                  <p:nvPr/>
                </p:nvPicPr>
                <p:blipFill rotWithShape="1">
                  <a:blip r:embed="rId16">
                    <a:extLst>
                      <a:ext uri="{28A0092B-C50C-407E-A947-70E740481C1C}">
                        <a14:useLocalDpi xmlns:a14="http://schemas.microsoft.com/office/drawing/2010/main" val="0"/>
                      </a:ext>
                    </a:extLst>
                  </a:blip>
                  <a:srcRect l="2728" t="12316" r="10014" b="3382"/>
                  <a:stretch/>
                </p:blipFill>
                <p:spPr bwMode="auto">
                  <a:xfrm>
                    <a:off x="5548494" y="2648312"/>
                    <a:ext cx="2726140" cy="2945612"/>
                  </a:xfrm>
                  <a:prstGeom prst="rect">
                    <a:avLst/>
                  </a:prstGeom>
                  <a:noFill/>
                  <a:extLst>
                    <a:ext uri="{909E8E84-426E-40DD-AFC4-6F175D3DCCD1}">
                      <a14:hiddenFill xmlns:a14="http://schemas.microsoft.com/office/drawing/2010/main">
                        <a:solidFill>
                          <a:srgbClr val="FFFFFF"/>
                        </a:solidFill>
                      </a14:hiddenFill>
                    </a:ext>
                  </a:extLst>
                </p:spPr>
              </p:pic>
              <p:pic>
                <p:nvPicPr>
                  <p:cNvPr id="14383" name="Picture 47" descr="C:\Users\user\Desktop\安井研究室\研究\20120904\m1000\spec01421.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2439" t="10754" r="11846" b="1825"/>
                  <a:stretch/>
                </p:blipFill>
                <p:spPr bwMode="auto">
                  <a:xfrm>
                    <a:off x="2808995" y="2648312"/>
                    <a:ext cx="2677921" cy="2945614"/>
                  </a:xfrm>
                  <a:prstGeom prst="rect">
                    <a:avLst/>
                  </a:prstGeom>
                  <a:noFill/>
                  <a:extLst>
                    <a:ext uri="{909E8E84-426E-40DD-AFC4-6F175D3DCCD1}">
                      <a14:hiddenFill xmlns:a14="http://schemas.microsoft.com/office/drawing/2010/main">
                        <a:solidFill>
                          <a:srgbClr val="FFFFFF"/>
                        </a:solidFill>
                      </a14:hiddenFill>
                    </a:ext>
                  </a:extLst>
                </p:spPr>
              </p:pic>
              <p:pic>
                <p:nvPicPr>
                  <p:cNvPr id="14384" name="Picture 48" descr="C:\Users\user\Desktop\安井研究室\研究\20120904\l1000\spec01421.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2751" t="13809" r="10054" b="3966"/>
                  <a:stretch/>
                </p:blipFill>
                <p:spPr bwMode="auto">
                  <a:xfrm>
                    <a:off x="90318" y="2717692"/>
                    <a:ext cx="2724142" cy="28732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円/楕円 9"/>
              <p:cNvSpPr/>
              <p:nvPr/>
            </p:nvSpPr>
            <p:spPr bwMode="auto">
              <a:xfrm>
                <a:off x="5168307" y="4349759"/>
                <a:ext cx="1060916" cy="1224136"/>
              </a:xfrm>
              <a:prstGeom prst="ellipse">
                <a:avLst/>
              </a:prstGeom>
              <a:noFill/>
              <a:ln w="44450" cap="flat" cmpd="sng" algn="ctr">
                <a:solidFill>
                  <a:schemeClr val="accent2">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1" name="円/楕円 40"/>
              <p:cNvSpPr/>
              <p:nvPr/>
            </p:nvSpPr>
            <p:spPr bwMode="auto">
              <a:xfrm>
                <a:off x="5219186" y="1709128"/>
                <a:ext cx="1032111" cy="1224136"/>
              </a:xfrm>
              <a:prstGeom prst="ellipse">
                <a:avLst/>
              </a:prstGeom>
              <a:noFill/>
              <a:ln w="44450" cap="flat" cmpd="sng" algn="ctr">
                <a:solidFill>
                  <a:schemeClr val="accent2">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2" name="円/楕円 41"/>
              <p:cNvSpPr/>
              <p:nvPr/>
            </p:nvSpPr>
            <p:spPr bwMode="auto">
              <a:xfrm>
                <a:off x="6371218" y="5645569"/>
                <a:ext cx="1182414" cy="1152460"/>
              </a:xfrm>
              <a:prstGeom prst="ellipse">
                <a:avLst/>
              </a:prstGeom>
              <a:noFill/>
              <a:ln w="44450" cap="flat" cmpd="sng" algn="ctr">
                <a:solidFill>
                  <a:schemeClr val="accent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3" name="円/楕円 42"/>
              <p:cNvSpPr/>
              <p:nvPr/>
            </p:nvSpPr>
            <p:spPr bwMode="auto">
              <a:xfrm>
                <a:off x="6371568" y="3042762"/>
                <a:ext cx="1136360" cy="1224136"/>
              </a:xfrm>
              <a:prstGeom prst="ellipse">
                <a:avLst/>
              </a:prstGeom>
              <a:noFill/>
              <a:ln w="44450" cap="flat" cmpd="sng" algn="ctr">
                <a:solidFill>
                  <a:schemeClr val="accent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4" name="円/楕円 43"/>
              <p:cNvSpPr/>
              <p:nvPr/>
            </p:nvSpPr>
            <p:spPr bwMode="auto">
              <a:xfrm>
                <a:off x="7602638" y="4305717"/>
                <a:ext cx="1179333" cy="1224136"/>
              </a:xfrm>
              <a:prstGeom prst="ellipse">
                <a:avLst/>
              </a:prstGeom>
              <a:noFill/>
              <a:ln w="444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15" name="テキスト ボックス 14"/>
            <p:cNvSpPr txBox="1"/>
            <p:nvPr/>
          </p:nvSpPr>
          <p:spPr>
            <a:xfrm>
              <a:off x="5220071" y="1763524"/>
              <a:ext cx="1224137" cy="400110"/>
            </a:xfrm>
            <a:prstGeom prst="rect">
              <a:avLst/>
            </a:prstGeom>
            <a:noFill/>
          </p:spPr>
          <p:txBody>
            <a:bodyPr wrap="square" rtlCol="0">
              <a:spAutoFit/>
            </a:bodyPr>
            <a:lstStyle/>
            <a:p>
              <a:pPr algn="ctr"/>
              <a:r>
                <a:rPr kumimoji="1" lang="en-US" altLang="ja-JP" sz="2000" dirty="0" smtClean="0">
                  <a:solidFill>
                    <a:schemeClr val="accent2"/>
                  </a:solidFill>
                </a:rPr>
                <a:t>Sample1</a:t>
              </a:r>
              <a:endParaRPr kumimoji="1" lang="ja-JP" altLang="en-US" sz="2000" dirty="0">
                <a:solidFill>
                  <a:schemeClr val="accent2"/>
                </a:solidFill>
              </a:endParaRPr>
            </a:p>
          </p:txBody>
        </p:sp>
        <p:sp>
          <p:nvSpPr>
            <p:cNvPr id="52" name="テキスト ボックス 51"/>
            <p:cNvSpPr txBox="1"/>
            <p:nvPr/>
          </p:nvSpPr>
          <p:spPr>
            <a:xfrm>
              <a:off x="6355227" y="1763524"/>
              <a:ext cx="1313117" cy="400110"/>
            </a:xfrm>
            <a:prstGeom prst="rect">
              <a:avLst/>
            </a:prstGeom>
            <a:noFill/>
          </p:spPr>
          <p:txBody>
            <a:bodyPr wrap="square" rtlCol="0">
              <a:spAutoFit/>
            </a:bodyPr>
            <a:lstStyle/>
            <a:p>
              <a:pPr algn="ctr"/>
              <a:r>
                <a:rPr kumimoji="1" lang="en-US" altLang="ja-JP" sz="2000" dirty="0" smtClean="0">
                  <a:solidFill>
                    <a:schemeClr val="accent1">
                      <a:lumMod val="50000"/>
                    </a:schemeClr>
                  </a:solidFill>
                </a:rPr>
                <a:t>Sample2</a:t>
              </a:r>
              <a:endParaRPr kumimoji="1" lang="ja-JP" altLang="en-US" sz="2000" dirty="0">
                <a:solidFill>
                  <a:schemeClr val="accent1">
                    <a:lumMod val="50000"/>
                  </a:schemeClr>
                </a:solidFill>
              </a:endParaRPr>
            </a:p>
          </p:txBody>
        </p:sp>
        <p:sp>
          <p:nvSpPr>
            <p:cNvPr id="53" name="テキスト ボックス 52"/>
            <p:cNvSpPr txBox="1"/>
            <p:nvPr/>
          </p:nvSpPr>
          <p:spPr>
            <a:xfrm>
              <a:off x="7498539" y="1763524"/>
              <a:ext cx="1309914" cy="400110"/>
            </a:xfrm>
            <a:prstGeom prst="rect">
              <a:avLst/>
            </a:prstGeom>
            <a:noFill/>
          </p:spPr>
          <p:txBody>
            <a:bodyPr wrap="square" rtlCol="0">
              <a:spAutoFit/>
            </a:bodyPr>
            <a:lstStyle/>
            <a:p>
              <a:pPr algn="ctr"/>
              <a:r>
                <a:rPr kumimoji="1" lang="en-US" altLang="ja-JP" sz="2000" dirty="0" smtClean="0">
                  <a:solidFill>
                    <a:srgbClr val="FF0000"/>
                  </a:solidFill>
                </a:rPr>
                <a:t>Sample3</a:t>
              </a:r>
              <a:endParaRPr kumimoji="1" lang="ja-JP" altLang="en-US" sz="2000" dirty="0">
                <a:solidFill>
                  <a:srgbClr val="FF0000"/>
                </a:solidFill>
              </a:endParaRPr>
            </a:p>
          </p:txBody>
        </p:sp>
        <p:cxnSp>
          <p:nvCxnSpPr>
            <p:cNvPr id="17" name="直線コネクタ 16"/>
            <p:cNvCxnSpPr/>
            <p:nvPr/>
          </p:nvCxnSpPr>
          <p:spPr bwMode="auto">
            <a:xfrm>
              <a:off x="6372200" y="1700808"/>
              <a:ext cx="0" cy="5078941"/>
            </a:xfrm>
            <a:prstGeom prst="line">
              <a:avLst/>
            </a:prstGeom>
            <a:noFill/>
            <a:ln w="38100" cap="flat" cmpd="sng" algn="ctr">
              <a:solidFill>
                <a:schemeClr val="tx1"/>
              </a:solidFill>
              <a:prstDash val="solid"/>
              <a:round/>
              <a:headEnd type="none" w="med" len="med"/>
              <a:tailEnd type="none" w="med" len="med"/>
            </a:ln>
            <a:effectLst/>
          </p:spPr>
        </p:cxnSp>
        <p:cxnSp>
          <p:nvCxnSpPr>
            <p:cNvPr id="57" name="直線コネクタ 56"/>
            <p:cNvCxnSpPr/>
            <p:nvPr/>
          </p:nvCxnSpPr>
          <p:spPr bwMode="auto">
            <a:xfrm>
              <a:off x="7596336" y="1700808"/>
              <a:ext cx="0" cy="5078941"/>
            </a:xfrm>
            <a:prstGeom prst="line">
              <a:avLst/>
            </a:prstGeom>
            <a:noFill/>
            <a:ln w="38100" cap="flat" cmpd="sng" algn="ctr">
              <a:solidFill>
                <a:schemeClr val="tx1"/>
              </a:solidFill>
              <a:prstDash val="solid"/>
              <a:round/>
              <a:headEnd type="none" w="med" len="med"/>
              <a:tailEnd type="none" w="med" len="med"/>
            </a:ln>
            <a:effectLst/>
          </p:spPr>
        </p:cxnSp>
        <p:cxnSp>
          <p:nvCxnSpPr>
            <p:cNvPr id="19" name="直線コネクタ 18"/>
            <p:cNvCxnSpPr/>
            <p:nvPr/>
          </p:nvCxnSpPr>
          <p:spPr bwMode="auto">
            <a:xfrm>
              <a:off x="4139952" y="3356992"/>
              <a:ext cx="4658858" cy="0"/>
            </a:xfrm>
            <a:prstGeom prst="line">
              <a:avLst/>
            </a:prstGeom>
            <a:noFill/>
            <a:ln w="38100" cap="flat" cmpd="sng" algn="ctr">
              <a:solidFill>
                <a:schemeClr val="tx1"/>
              </a:solidFill>
              <a:prstDash val="solid"/>
              <a:round/>
              <a:headEnd type="none" w="med" len="med"/>
              <a:tailEnd type="none" w="med" len="med"/>
            </a:ln>
            <a:effectLst/>
          </p:spPr>
        </p:cxnSp>
        <p:cxnSp>
          <p:nvCxnSpPr>
            <p:cNvPr id="60" name="直線コネクタ 59"/>
            <p:cNvCxnSpPr/>
            <p:nvPr/>
          </p:nvCxnSpPr>
          <p:spPr bwMode="auto">
            <a:xfrm>
              <a:off x="4139952" y="4509120"/>
              <a:ext cx="4658858" cy="0"/>
            </a:xfrm>
            <a:prstGeom prst="line">
              <a:avLst/>
            </a:prstGeom>
            <a:noFill/>
            <a:ln w="38100" cap="flat" cmpd="sng" algn="ctr">
              <a:solidFill>
                <a:schemeClr val="tx1"/>
              </a:solidFill>
              <a:prstDash val="solid"/>
              <a:round/>
              <a:headEnd type="none" w="med" len="med"/>
              <a:tailEnd type="none" w="med" len="med"/>
            </a:ln>
            <a:effectLst/>
          </p:spPr>
        </p:cxnSp>
        <p:cxnSp>
          <p:nvCxnSpPr>
            <p:cNvPr id="61" name="直線コネクタ 60"/>
            <p:cNvCxnSpPr/>
            <p:nvPr/>
          </p:nvCxnSpPr>
          <p:spPr bwMode="auto">
            <a:xfrm>
              <a:off x="4067944" y="5661248"/>
              <a:ext cx="4658858" cy="0"/>
            </a:xfrm>
            <a:prstGeom prst="line">
              <a:avLst/>
            </a:prstGeom>
            <a:noFill/>
            <a:ln w="38100" cap="flat" cmpd="sng" algn="ctr">
              <a:solidFill>
                <a:schemeClr val="tx1"/>
              </a:solidFill>
              <a:prstDash val="solid"/>
              <a:round/>
              <a:headEnd type="none" w="med" len="med"/>
              <a:tailEnd type="none" w="med" len="med"/>
            </a:ln>
            <a:effectLst/>
          </p:spPr>
        </p:cxnSp>
      </p:grpSp>
      <p:sp>
        <p:nvSpPr>
          <p:cNvPr id="62" name="Text Box 16"/>
          <p:cNvSpPr txBox="1">
            <a:spLocks noChangeArrowheads="1"/>
          </p:cNvSpPr>
          <p:nvPr/>
        </p:nvSpPr>
        <p:spPr bwMode="auto">
          <a:xfrm>
            <a:off x="808785" y="4297638"/>
            <a:ext cx="2231701" cy="400110"/>
          </a:xfrm>
          <a:prstGeom prst="rect">
            <a:avLst/>
          </a:prstGeom>
          <a:noFill/>
          <a:ln w="9525">
            <a:noFill/>
            <a:miter lim="800000"/>
            <a:headEnd/>
            <a:tailEnd/>
          </a:ln>
          <a:effectLst/>
        </p:spPr>
        <p:txBody>
          <a:bodyPr wrap="none">
            <a:prstTxWarp prst="textNoShape">
              <a:avLst/>
            </a:prstTxWarp>
            <a:spAutoFit/>
          </a:bodyPr>
          <a:lstStyle/>
          <a:p>
            <a:pPr algn="ctr"/>
            <a:r>
              <a:rPr lang="ja-JP" altLang="en-US" sz="2000" b="1" dirty="0" smtClean="0"/>
              <a:t>計測時間</a:t>
            </a:r>
            <a:r>
              <a:rPr lang="en-US" altLang="ja-JP" sz="2000" b="1" dirty="0" smtClean="0"/>
              <a:t>130</a:t>
            </a:r>
            <a:r>
              <a:rPr lang="ja-JP" altLang="en-US" sz="2000" b="1" dirty="0" smtClean="0"/>
              <a:t>秒</a:t>
            </a:r>
            <a:r>
              <a:rPr lang="en-US" altLang="ja-JP" sz="2000" b="1" dirty="0" smtClean="0"/>
              <a:t>/</a:t>
            </a:r>
            <a:r>
              <a:rPr lang="ja-JP" altLang="en-US" sz="2000" b="1" dirty="0" smtClean="0"/>
              <a:t>個</a:t>
            </a:r>
            <a:endParaRPr lang="ja-JP" altLang="en-US" sz="2000" b="1" dirty="0"/>
          </a:p>
        </p:txBody>
      </p:sp>
    </p:spTree>
    <p:extLst>
      <p:ext uri="{BB962C8B-B14F-4D97-AF65-F5344CB8AC3E}">
        <p14:creationId xmlns:p14="http://schemas.microsoft.com/office/powerpoint/2010/main" val="3816926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404664"/>
            <a:ext cx="7772400" cy="1143000"/>
          </a:xfrm>
        </p:spPr>
        <p:txBody>
          <a:bodyPr/>
          <a:lstStyle/>
          <a:p>
            <a:r>
              <a:rPr kumimoji="1" lang="ja-JP" altLang="en-US" dirty="0" smtClean="0"/>
              <a:t>強度分布の補正①</a:t>
            </a:r>
            <a:endParaRPr kumimoji="1" lang="ja-JP" altLang="en-US" dirty="0"/>
          </a:p>
        </p:txBody>
      </p:sp>
      <p:sp>
        <p:nvSpPr>
          <p:cNvPr id="3" name="コンテンツ プレースホルダー 2"/>
          <p:cNvSpPr>
            <a:spLocks noGrp="1"/>
          </p:cNvSpPr>
          <p:nvPr>
            <p:ph idx="1"/>
          </p:nvPr>
        </p:nvSpPr>
        <p:spPr>
          <a:xfrm>
            <a:off x="1023771" y="3282928"/>
            <a:ext cx="7200800" cy="1027688"/>
          </a:xfrm>
        </p:spPr>
        <p:txBody>
          <a:bodyPr/>
          <a:lstStyle/>
          <a:p>
            <a:pPr marL="0" indent="0">
              <a:buNone/>
            </a:pPr>
            <a:r>
              <a:rPr kumimoji="1" lang="ja-JP" altLang="en-US" sz="2800" b="1" dirty="0">
                <a:solidFill>
                  <a:srgbClr val="FF0000"/>
                </a:solidFill>
              </a:rPr>
              <a:t>　</a:t>
            </a:r>
            <a:r>
              <a:rPr kumimoji="1" lang="ja-JP" altLang="en-US" sz="2800" b="1" u="sng" dirty="0" smtClean="0">
                <a:solidFill>
                  <a:srgbClr val="FF0000"/>
                </a:solidFill>
              </a:rPr>
              <a:t>プローブ光</a:t>
            </a:r>
            <a:r>
              <a:rPr kumimoji="1" lang="ja-JP" altLang="en-US" sz="2800" b="1" dirty="0" smtClean="0">
                <a:solidFill>
                  <a:srgbClr val="FF0000"/>
                </a:solidFill>
              </a:rPr>
              <a:t>･･･ビーム径を拡大して</a:t>
            </a:r>
            <a:endParaRPr kumimoji="1" lang="en-US" altLang="ja-JP" sz="2800" b="1" dirty="0" smtClean="0">
              <a:solidFill>
                <a:srgbClr val="FF0000"/>
              </a:solidFill>
            </a:endParaRPr>
          </a:p>
          <a:p>
            <a:pPr marL="0" indent="0">
              <a:buNone/>
            </a:pPr>
            <a:r>
              <a:rPr kumimoji="1" lang="ja-JP" altLang="en-US" sz="2800" b="1" dirty="0" smtClean="0">
                <a:solidFill>
                  <a:srgbClr val="FF0000"/>
                </a:solidFill>
              </a:rPr>
              <a:t>　　出来るだけ分布の中央付近を使用</a:t>
            </a:r>
            <a:endParaRPr kumimoji="1" lang="en-US" altLang="ja-JP" sz="2800" b="1" dirty="0" smtClean="0">
              <a:solidFill>
                <a:srgbClr val="FF0000"/>
              </a:solidFill>
            </a:endParaRPr>
          </a:p>
        </p:txBody>
      </p:sp>
      <p:pic>
        <p:nvPicPr>
          <p:cNvPr id="19458" name="Picture 2"/>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1607" t="23870" r="56281" b="15068"/>
          <a:stretch/>
        </p:blipFill>
        <p:spPr bwMode="auto">
          <a:xfrm>
            <a:off x="107504" y="1443870"/>
            <a:ext cx="3290334" cy="16970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180887" y="1997229"/>
            <a:ext cx="5080237" cy="830997"/>
          </a:xfrm>
          <a:prstGeom prst="rect">
            <a:avLst/>
          </a:prstGeom>
        </p:spPr>
        <p:txBody>
          <a:bodyPr wrap="none">
            <a:spAutoFit/>
          </a:bodyPr>
          <a:lstStyle/>
          <a:p>
            <a:r>
              <a:rPr lang="ja-JP" altLang="en-US" sz="2400" b="1" dirty="0">
                <a:solidFill>
                  <a:srgbClr val="FF3300"/>
                </a:solidFill>
              </a:rPr>
              <a:t>プローブ光・</a:t>
            </a:r>
            <a:r>
              <a:rPr lang="en-US" altLang="ja-JP" sz="2400" b="1" dirty="0">
                <a:solidFill>
                  <a:srgbClr val="FF3300"/>
                </a:solidFill>
              </a:rPr>
              <a:t>THz</a:t>
            </a:r>
            <a:r>
              <a:rPr lang="ja-JP" altLang="en-US" sz="2400" b="1" dirty="0">
                <a:solidFill>
                  <a:srgbClr val="FF3300"/>
                </a:solidFill>
              </a:rPr>
              <a:t>波ともに強度</a:t>
            </a:r>
            <a:r>
              <a:rPr lang="ja-JP" altLang="en-US" sz="2400" b="1" dirty="0" smtClean="0">
                <a:solidFill>
                  <a:srgbClr val="FF3300"/>
                </a:solidFill>
              </a:rPr>
              <a:t>分布</a:t>
            </a:r>
            <a:endParaRPr lang="en-US" altLang="ja-JP" sz="2400" b="1" dirty="0" smtClean="0">
              <a:solidFill>
                <a:srgbClr val="FF3300"/>
              </a:solidFill>
            </a:endParaRPr>
          </a:p>
          <a:p>
            <a:r>
              <a:rPr lang="ja-JP" altLang="en-US" sz="2400" b="1" dirty="0" smtClean="0">
                <a:solidFill>
                  <a:srgbClr val="FF3300"/>
                </a:solidFill>
              </a:rPr>
              <a:t>⇒ビームの中央と端で大きな差</a:t>
            </a:r>
            <a:endParaRPr lang="en-US" altLang="ja-JP" sz="2400" b="1" dirty="0">
              <a:solidFill>
                <a:srgbClr val="FF3300"/>
              </a:solidFill>
            </a:endParaRPr>
          </a:p>
        </p:txBody>
      </p:sp>
      <p:grpSp>
        <p:nvGrpSpPr>
          <p:cNvPr id="24" name="グループ化 23"/>
          <p:cNvGrpSpPr/>
          <p:nvPr/>
        </p:nvGrpSpPr>
        <p:grpSpPr>
          <a:xfrm>
            <a:off x="2892230" y="4466708"/>
            <a:ext cx="2629985" cy="2125151"/>
            <a:chOff x="5929076" y="2780928"/>
            <a:chExt cx="2629985" cy="2125151"/>
          </a:xfrm>
        </p:grpSpPr>
        <p:grpSp>
          <p:nvGrpSpPr>
            <p:cNvPr id="15" name="グループ化 14"/>
            <p:cNvGrpSpPr/>
            <p:nvPr/>
          </p:nvGrpSpPr>
          <p:grpSpPr>
            <a:xfrm>
              <a:off x="5929076" y="2782289"/>
              <a:ext cx="2629985" cy="1468582"/>
              <a:chOff x="5724128" y="3068960"/>
              <a:chExt cx="2952328" cy="1728192"/>
            </a:xfrm>
          </p:grpSpPr>
          <p:sp>
            <p:nvSpPr>
              <p:cNvPr id="14" name="正方形/長方形 13"/>
              <p:cNvSpPr/>
              <p:nvPr/>
            </p:nvSpPr>
            <p:spPr bwMode="auto">
              <a:xfrm>
                <a:off x="6877566" y="3504204"/>
                <a:ext cx="1798890" cy="864096"/>
              </a:xfrm>
              <a:prstGeom prst="rect">
                <a:avLst/>
              </a:prstGeom>
              <a:solidFill>
                <a:srgbClr val="FF99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 name="正方形/長方形 8"/>
              <p:cNvSpPr/>
              <p:nvPr/>
            </p:nvSpPr>
            <p:spPr bwMode="auto">
              <a:xfrm>
                <a:off x="5724128" y="3212976"/>
                <a:ext cx="1152128" cy="1446553"/>
              </a:xfrm>
              <a:prstGeom prst="rect">
                <a:avLst/>
              </a:prstGeom>
              <a:solidFill>
                <a:srgbClr val="FF99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5" name="グループ化 4"/>
              <p:cNvGrpSpPr/>
              <p:nvPr/>
            </p:nvGrpSpPr>
            <p:grpSpPr>
              <a:xfrm>
                <a:off x="6876256" y="3068960"/>
                <a:ext cx="648072" cy="1728192"/>
                <a:chOff x="6732240" y="2852936"/>
                <a:chExt cx="648072" cy="1728192"/>
              </a:xfrm>
            </p:grpSpPr>
            <p:sp>
              <p:nvSpPr>
                <p:cNvPr id="4" name="正方形/長方形 3"/>
                <p:cNvSpPr/>
                <p:nvPr/>
              </p:nvSpPr>
              <p:spPr bwMode="auto">
                <a:xfrm>
                  <a:off x="6732240" y="2852936"/>
                  <a:ext cx="648072" cy="1728192"/>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 name="正方形/長方形 5"/>
                <p:cNvSpPr/>
                <p:nvPr/>
              </p:nvSpPr>
              <p:spPr bwMode="auto">
                <a:xfrm>
                  <a:off x="6732240" y="3284984"/>
                  <a:ext cx="648072" cy="864096"/>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cxnSp>
            <p:nvCxnSpPr>
              <p:cNvPr id="8" name="直線コネクタ 7"/>
              <p:cNvCxnSpPr/>
              <p:nvPr/>
            </p:nvCxnSpPr>
            <p:spPr bwMode="auto">
              <a:xfrm>
                <a:off x="5724128" y="3212976"/>
                <a:ext cx="1152128" cy="0"/>
              </a:xfrm>
              <a:prstGeom prst="line">
                <a:avLst/>
              </a:prstGeom>
              <a:noFill/>
              <a:ln w="38100" cap="flat" cmpd="sng" algn="ctr">
                <a:solidFill>
                  <a:srgbClr val="FF0000"/>
                </a:solidFill>
                <a:prstDash val="solid"/>
                <a:round/>
                <a:headEnd type="none" w="med" len="med"/>
                <a:tailEnd type="none" w="med" len="med"/>
              </a:ln>
              <a:effectLst/>
            </p:spPr>
          </p:cxnSp>
          <p:cxnSp>
            <p:nvCxnSpPr>
              <p:cNvPr id="10" name="直線コネクタ 9"/>
              <p:cNvCxnSpPr/>
              <p:nvPr/>
            </p:nvCxnSpPr>
            <p:spPr bwMode="auto">
              <a:xfrm>
                <a:off x="5724128" y="4659529"/>
                <a:ext cx="1152128" cy="0"/>
              </a:xfrm>
              <a:prstGeom prst="line">
                <a:avLst/>
              </a:prstGeom>
              <a:noFill/>
              <a:ln w="38100" cap="flat" cmpd="sng" algn="ctr">
                <a:solidFill>
                  <a:srgbClr val="FF0000"/>
                </a:solidFill>
                <a:prstDash val="solid"/>
                <a:round/>
                <a:headEnd type="none" w="med" len="med"/>
                <a:tailEnd type="none" w="med" len="med"/>
              </a:ln>
              <a:effectLst/>
            </p:spPr>
          </p:cxnSp>
          <p:cxnSp>
            <p:nvCxnSpPr>
              <p:cNvPr id="11" name="直線コネクタ 10"/>
              <p:cNvCxnSpPr/>
              <p:nvPr/>
            </p:nvCxnSpPr>
            <p:spPr bwMode="auto">
              <a:xfrm>
                <a:off x="7524328" y="3501008"/>
                <a:ext cx="1152128" cy="0"/>
              </a:xfrm>
              <a:prstGeom prst="line">
                <a:avLst/>
              </a:prstGeom>
              <a:noFill/>
              <a:ln w="38100" cap="flat" cmpd="sng" algn="ctr">
                <a:solidFill>
                  <a:srgbClr val="FF0000"/>
                </a:solidFill>
                <a:prstDash val="solid"/>
                <a:round/>
                <a:headEnd type="none" w="med" len="med"/>
                <a:tailEnd type="none" w="med" len="med"/>
              </a:ln>
              <a:effectLst/>
            </p:spPr>
          </p:cxnSp>
          <p:cxnSp>
            <p:nvCxnSpPr>
              <p:cNvPr id="12" name="直線コネクタ 11"/>
              <p:cNvCxnSpPr/>
              <p:nvPr/>
            </p:nvCxnSpPr>
            <p:spPr bwMode="auto">
              <a:xfrm>
                <a:off x="7524328" y="4358128"/>
                <a:ext cx="1152128" cy="0"/>
              </a:xfrm>
              <a:prstGeom prst="line">
                <a:avLst/>
              </a:prstGeom>
              <a:noFill/>
              <a:ln w="38100" cap="flat" cmpd="sng" algn="ctr">
                <a:solidFill>
                  <a:srgbClr val="FF0000"/>
                </a:solidFill>
                <a:prstDash val="solid"/>
                <a:round/>
                <a:headEnd type="none" w="med" len="med"/>
                <a:tailEnd type="none" w="med" len="med"/>
              </a:ln>
              <a:effectLst/>
            </p:spPr>
          </p:cxnSp>
          <p:sp>
            <p:nvSpPr>
              <p:cNvPr id="13" name="右矢印 12"/>
              <p:cNvSpPr/>
              <p:nvPr/>
            </p:nvSpPr>
            <p:spPr bwMode="auto">
              <a:xfrm>
                <a:off x="5940152" y="3645024"/>
                <a:ext cx="648072" cy="57606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6" name="右矢印 15"/>
              <p:cNvSpPr/>
              <p:nvPr/>
            </p:nvSpPr>
            <p:spPr bwMode="auto">
              <a:xfrm>
                <a:off x="7884368" y="3648220"/>
                <a:ext cx="648072" cy="57606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18" name="正方形/長方形 17"/>
            <p:cNvSpPr/>
            <p:nvPr/>
          </p:nvSpPr>
          <p:spPr bwMode="auto">
            <a:xfrm>
              <a:off x="6955996" y="2780928"/>
              <a:ext cx="576147" cy="36986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正方形/長方形 19"/>
            <p:cNvSpPr/>
            <p:nvPr/>
          </p:nvSpPr>
          <p:spPr bwMode="auto">
            <a:xfrm>
              <a:off x="6954829" y="3861048"/>
              <a:ext cx="576147" cy="36986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9" name="テキスト ボックス 18"/>
            <p:cNvSpPr txBox="1"/>
            <p:nvPr/>
          </p:nvSpPr>
          <p:spPr>
            <a:xfrm>
              <a:off x="6664272" y="4505969"/>
              <a:ext cx="1252013" cy="400110"/>
            </a:xfrm>
            <a:prstGeom prst="rect">
              <a:avLst/>
            </a:prstGeom>
            <a:noFill/>
          </p:spPr>
          <p:txBody>
            <a:bodyPr wrap="square" rtlCol="0">
              <a:spAutoFit/>
            </a:bodyPr>
            <a:lstStyle/>
            <a:p>
              <a:pPr algn="ctr"/>
              <a:r>
                <a:rPr kumimoji="1" lang="ja-JP" altLang="en-US" sz="2000" dirty="0" smtClean="0"/>
                <a:t>偏光子</a:t>
              </a:r>
              <a:endParaRPr kumimoji="1" lang="ja-JP" altLang="en-US" sz="2000" dirty="0"/>
            </a:p>
          </p:txBody>
        </p:sp>
      </p:grpSp>
      <p:cxnSp>
        <p:nvCxnSpPr>
          <p:cNvPr id="22" name="直線コネクタ 21"/>
          <p:cNvCxnSpPr/>
          <p:nvPr/>
        </p:nvCxnSpPr>
        <p:spPr bwMode="auto">
          <a:xfrm flipV="1">
            <a:off x="1592141" y="1395005"/>
            <a:ext cx="0" cy="1532853"/>
          </a:xfrm>
          <a:prstGeom prst="line">
            <a:avLst/>
          </a:prstGeom>
          <a:noFill/>
          <a:ln w="25400" cap="flat" cmpd="sng" algn="ctr">
            <a:solidFill>
              <a:schemeClr val="tx1"/>
            </a:solidFill>
            <a:prstDash val="solid"/>
            <a:round/>
            <a:headEnd type="none" w="med" len="med"/>
            <a:tailEnd type="none" w="med" len="med"/>
          </a:ln>
          <a:effectLst/>
        </p:spPr>
      </p:cxnSp>
      <p:sp>
        <p:nvSpPr>
          <p:cNvPr id="26" name="テキスト ボックス 25"/>
          <p:cNvSpPr txBox="1"/>
          <p:nvPr/>
        </p:nvSpPr>
        <p:spPr>
          <a:xfrm>
            <a:off x="107504" y="2938429"/>
            <a:ext cx="3073383" cy="369332"/>
          </a:xfrm>
          <a:prstGeom prst="rect">
            <a:avLst/>
          </a:prstGeom>
          <a:noFill/>
        </p:spPr>
        <p:txBody>
          <a:bodyPr wrap="square" rtlCol="0">
            <a:spAutoFit/>
          </a:bodyPr>
          <a:lstStyle/>
          <a:p>
            <a:pPr algn="ctr"/>
            <a:r>
              <a:rPr kumimoji="1" lang="en-US" altLang="ja-JP" b="1" dirty="0" smtClean="0"/>
              <a:t>-X</a:t>
            </a:r>
            <a:r>
              <a:rPr kumimoji="1" lang="ja-JP" altLang="en-US" b="1" dirty="0" smtClean="0"/>
              <a:t>　　　 </a:t>
            </a:r>
            <a:r>
              <a:rPr kumimoji="1" lang="en-US" altLang="ja-JP" b="1" dirty="0" smtClean="0"/>
              <a:t>O</a:t>
            </a:r>
            <a:r>
              <a:rPr kumimoji="1" lang="ja-JP" altLang="en-US" b="1" dirty="0" smtClean="0"/>
              <a:t>　　　　</a:t>
            </a:r>
            <a:r>
              <a:rPr kumimoji="1" lang="en-US" altLang="ja-JP" b="1" dirty="0" smtClean="0"/>
              <a:t>X</a:t>
            </a:r>
            <a:endParaRPr kumimoji="1" lang="ja-JP" altLang="en-US" b="1" dirty="0"/>
          </a:p>
        </p:txBody>
      </p:sp>
    </p:spTree>
    <p:extLst>
      <p:ext uri="{BB962C8B-B14F-4D97-AF65-F5344CB8AC3E}">
        <p14:creationId xmlns:p14="http://schemas.microsoft.com/office/powerpoint/2010/main" val="22116180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8966" y="260648"/>
            <a:ext cx="7772400" cy="1143000"/>
          </a:xfrm>
        </p:spPr>
        <p:txBody>
          <a:bodyPr/>
          <a:lstStyle/>
          <a:p>
            <a:r>
              <a:rPr kumimoji="1" lang="ja-JP" altLang="en-US" dirty="0" smtClean="0"/>
              <a:t>強度分布の補正②</a:t>
            </a:r>
            <a:endParaRPr kumimoji="1" lang="ja-JP" altLang="en-US" dirty="0"/>
          </a:p>
        </p:txBody>
      </p:sp>
      <p:sp>
        <p:nvSpPr>
          <p:cNvPr id="70" name="テキスト ボックス 69"/>
          <p:cNvSpPr txBox="1"/>
          <p:nvPr/>
        </p:nvSpPr>
        <p:spPr>
          <a:xfrm>
            <a:off x="0" y="1187459"/>
            <a:ext cx="5580112" cy="1200329"/>
          </a:xfrm>
          <a:prstGeom prst="rect">
            <a:avLst/>
          </a:prstGeom>
          <a:noFill/>
        </p:spPr>
        <p:txBody>
          <a:bodyPr wrap="square" rtlCol="0">
            <a:spAutoFit/>
          </a:bodyPr>
          <a:lstStyle/>
          <a:p>
            <a:r>
              <a:rPr kumimoji="1" lang="en-US" altLang="ja-JP" sz="2400" b="1" u="sng" dirty="0" smtClean="0">
                <a:solidFill>
                  <a:srgbClr val="FF0000"/>
                </a:solidFill>
              </a:rPr>
              <a:t>THz</a:t>
            </a:r>
            <a:r>
              <a:rPr kumimoji="1" lang="ja-JP" altLang="en-US" sz="2400" b="1" u="sng" dirty="0" smtClean="0">
                <a:solidFill>
                  <a:srgbClr val="FF0000"/>
                </a:solidFill>
              </a:rPr>
              <a:t>波</a:t>
            </a:r>
            <a:r>
              <a:rPr kumimoji="1" lang="ja-JP" altLang="en-US" sz="2400" b="1" dirty="0" smtClean="0">
                <a:solidFill>
                  <a:srgbClr val="FF0000"/>
                </a:solidFill>
              </a:rPr>
              <a:t>･･･強度分布のデータ</a:t>
            </a:r>
            <a:endParaRPr kumimoji="1" lang="en-US" altLang="ja-JP" sz="2400" b="1" dirty="0" smtClean="0">
              <a:solidFill>
                <a:srgbClr val="FF0000"/>
              </a:solidFill>
            </a:endParaRPr>
          </a:p>
          <a:p>
            <a:r>
              <a:rPr kumimoji="1" lang="ja-JP" altLang="en-US" sz="2400" b="1" dirty="0" smtClean="0">
                <a:solidFill>
                  <a:srgbClr val="FF0000"/>
                </a:solidFill>
              </a:rPr>
              <a:t>　　　　　</a:t>
            </a:r>
            <a:r>
              <a:rPr kumimoji="1" lang="en-US" altLang="ja-JP" sz="2400" b="1" dirty="0" smtClean="0">
                <a:solidFill>
                  <a:srgbClr val="FF0000"/>
                </a:solidFill>
              </a:rPr>
              <a:t>(THz</a:t>
            </a:r>
            <a:r>
              <a:rPr kumimoji="1" lang="ja-JP" altLang="en-US" sz="2400" b="1" dirty="0" smtClean="0">
                <a:solidFill>
                  <a:srgbClr val="FF0000"/>
                </a:solidFill>
              </a:rPr>
              <a:t>プロファイル</a:t>
            </a:r>
            <a:r>
              <a:rPr kumimoji="1" lang="en-US" altLang="ja-JP" sz="2400" b="1" dirty="0" smtClean="0">
                <a:solidFill>
                  <a:srgbClr val="FF0000"/>
                </a:solidFill>
              </a:rPr>
              <a:t>)</a:t>
            </a:r>
          </a:p>
          <a:p>
            <a:r>
              <a:rPr kumimoji="1" lang="ja-JP" altLang="en-US" sz="2400" b="1" dirty="0" smtClean="0">
                <a:solidFill>
                  <a:srgbClr val="FF0000"/>
                </a:solidFill>
              </a:rPr>
              <a:t>　　　　 を取り、生データを補正</a:t>
            </a:r>
            <a:endParaRPr kumimoji="1" lang="ja-JP" altLang="en-US" sz="2400" b="1" dirty="0">
              <a:solidFill>
                <a:srgbClr val="FF0000"/>
              </a:solidFill>
            </a:endParaRPr>
          </a:p>
        </p:txBody>
      </p:sp>
      <p:sp>
        <p:nvSpPr>
          <p:cNvPr id="23" name="テキスト ボックス 22"/>
          <p:cNvSpPr txBox="1"/>
          <p:nvPr/>
        </p:nvSpPr>
        <p:spPr>
          <a:xfrm>
            <a:off x="35496" y="2616235"/>
            <a:ext cx="4873259" cy="707886"/>
          </a:xfrm>
          <a:prstGeom prst="rect">
            <a:avLst/>
          </a:prstGeom>
          <a:solidFill>
            <a:srgbClr val="FF3300"/>
          </a:solidFill>
        </p:spPr>
        <p:txBody>
          <a:bodyPr wrap="square" rtlCol="0">
            <a:spAutoFit/>
          </a:bodyPr>
          <a:lstStyle/>
          <a:p>
            <a:pPr algn="ctr"/>
            <a:r>
              <a:rPr kumimoji="1" lang="ja-JP" altLang="en-US" sz="2000" dirty="0" smtClean="0">
                <a:solidFill>
                  <a:schemeClr val="bg1"/>
                </a:solidFill>
              </a:rPr>
              <a:t>機械式時間遅延ステージを走査し、</a:t>
            </a:r>
            <a:endParaRPr kumimoji="1" lang="en-US" altLang="ja-JP" sz="2000" dirty="0" smtClean="0">
              <a:solidFill>
                <a:schemeClr val="bg1"/>
              </a:solidFill>
            </a:endParaRPr>
          </a:p>
          <a:p>
            <a:pPr algn="ctr"/>
            <a:r>
              <a:rPr kumimoji="1" lang="ja-JP" altLang="en-US" sz="2000" dirty="0" smtClean="0">
                <a:solidFill>
                  <a:schemeClr val="bg1"/>
                </a:solidFill>
              </a:rPr>
              <a:t>各ピクセルで</a:t>
            </a:r>
            <a:r>
              <a:rPr kumimoji="1" lang="en-US" altLang="ja-JP" sz="2000" dirty="0" smtClean="0">
                <a:solidFill>
                  <a:schemeClr val="bg1"/>
                </a:solidFill>
              </a:rPr>
              <a:t>THz</a:t>
            </a:r>
            <a:r>
              <a:rPr kumimoji="1" lang="ja-JP" altLang="en-US" sz="2000" dirty="0" smtClean="0">
                <a:solidFill>
                  <a:schemeClr val="bg1"/>
                </a:solidFill>
              </a:rPr>
              <a:t>強度が最大の値を取得</a:t>
            </a:r>
            <a:endParaRPr kumimoji="1" lang="ja-JP" altLang="en-US" sz="2000" dirty="0">
              <a:solidFill>
                <a:schemeClr val="bg1"/>
              </a:solidFill>
            </a:endParaRPr>
          </a:p>
        </p:txBody>
      </p:sp>
      <p:sp>
        <p:nvSpPr>
          <p:cNvPr id="71" name="下矢印 70"/>
          <p:cNvSpPr/>
          <p:nvPr/>
        </p:nvSpPr>
        <p:spPr bwMode="auto">
          <a:xfrm>
            <a:off x="1910509" y="3377656"/>
            <a:ext cx="1080120" cy="44432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3" name="テキスト ボックス 72"/>
          <p:cNvSpPr txBox="1"/>
          <p:nvPr/>
        </p:nvSpPr>
        <p:spPr>
          <a:xfrm>
            <a:off x="35496" y="3896265"/>
            <a:ext cx="4873259" cy="1577355"/>
          </a:xfrm>
          <a:prstGeom prst="rect">
            <a:avLst/>
          </a:prstGeom>
          <a:solidFill>
            <a:srgbClr val="00B050"/>
          </a:solidFill>
        </p:spPr>
        <p:txBody>
          <a:bodyPr wrap="square" rtlCol="0">
            <a:spAutoFit/>
          </a:bodyPr>
          <a:lstStyle/>
          <a:p>
            <a:pPr algn="ctr"/>
            <a:r>
              <a:rPr kumimoji="1" lang="ja-JP" altLang="en-US" sz="2400" b="1" dirty="0" smtClean="0">
                <a:solidFill>
                  <a:schemeClr val="bg1"/>
                </a:solidFill>
              </a:rPr>
              <a:t>各ピクセルで、</a:t>
            </a:r>
            <a:endParaRPr kumimoji="1" lang="en-US" altLang="ja-JP" sz="2400" b="1" dirty="0" smtClean="0">
              <a:solidFill>
                <a:schemeClr val="bg1"/>
              </a:solidFill>
            </a:endParaRPr>
          </a:p>
          <a:p>
            <a:pPr algn="ctr"/>
            <a:endParaRPr kumimoji="1" lang="en-US" altLang="ja-JP" sz="1050" b="1" dirty="0" smtClean="0">
              <a:solidFill>
                <a:schemeClr val="bg1"/>
              </a:solidFill>
            </a:endParaRPr>
          </a:p>
          <a:p>
            <a:pPr algn="ctr"/>
            <a:r>
              <a:rPr lang="ja-JP" altLang="en-US" sz="2800" b="1" dirty="0">
                <a:solidFill>
                  <a:srgbClr val="002060"/>
                </a:solidFill>
              </a:rPr>
              <a:t>生</a:t>
            </a:r>
            <a:r>
              <a:rPr lang="ja-JP" altLang="en-US" sz="2800" b="1" dirty="0" smtClean="0">
                <a:solidFill>
                  <a:srgbClr val="002060"/>
                </a:solidFill>
              </a:rPr>
              <a:t>データ</a:t>
            </a:r>
            <a:r>
              <a:rPr lang="en-US" altLang="ja-JP" sz="2800" b="1" dirty="0" smtClean="0">
                <a:solidFill>
                  <a:srgbClr val="002060"/>
                </a:solidFill>
              </a:rPr>
              <a:t>/THz</a:t>
            </a:r>
            <a:r>
              <a:rPr lang="ja-JP" altLang="en-US" sz="2800" b="1" dirty="0" smtClean="0">
                <a:solidFill>
                  <a:srgbClr val="002060"/>
                </a:solidFill>
              </a:rPr>
              <a:t>プロファイル</a:t>
            </a:r>
            <a:endParaRPr lang="en-US" altLang="ja-JP" sz="2800" b="1" dirty="0" smtClean="0">
              <a:solidFill>
                <a:srgbClr val="002060"/>
              </a:solidFill>
            </a:endParaRPr>
          </a:p>
          <a:p>
            <a:pPr algn="ctr"/>
            <a:endParaRPr kumimoji="1" lang="en-US" altLang="ja-JP" sz="1050" b="1" dirty="0" smtClean="0">
              <a:solidFill>
                <a:schemeClr val="bg1"/>
              </a:solidFill>
            </a:endParaRPr>
          </a:p>
          <a:p>
            <a:pPr algn="ctr"/>
            <a:r>
              <a:rPr kumimoji="1" lang="ja-JP" altLang="en-US" sz="2400" b="1" dirty="0" smtClean="0">
                <a:solidFill>
                  <a:schemeClr val="bg1"/>
                </a:solidFill>
              </a:rPr>
              <a:t>の計算を行い強度補正</a:t>
            </a:r>
            <a:endParaRPr kumimoji="1" lang="en-US" altLang="ja-JP" sz="2400" b="1" dirty="0" smtClean="0">
              <a:solidFill>
                <a:schemeClr val="bg1"/>
              </a:solidFill>
            </a:endParaRPr>
          </a:p>
        </p:txBody>
      </p:sp>
      <p:sp>
        <p:nvSpPr>
          <p:cNvPr id="75" name="下矢印 74"/>
          <p:cNvSpPr/>
          <p:nvPr/>
        </p:nvSpPr>
        <p:spPr bwMode="auto">
          <a:xfrm>
            <a:off x="1910509" y="5589240"/>
            <a:ext cx="1080120" cy="44432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4" name="テキスト ボックス 73"/>
          <p:cNvSpPr txBox="1"/>
          <p:nvPr/>
        </p:nvSpPr>
        <p:spPr>
          <a:xfrm>
            <a:off x="1226433" y="6093296"/>
            <a:ext cx="2448272" cy="523220"/>
          </a:xfrm>
          <a:prstGeom prst="rect">
            <a:avLst/>
          </a:prstGeom>
          <a:solidFill>
            <a:schemeClr val="tx1"/>
          </a:solidFill>
        </p:spPr>
        <p:txBody>
          <a:bodyPr wrap="square" rtlCol="0">
            <a:spAutoFit/>
          </a:bodyPr>
          <a:lstStyle/>
          <a:p>
            <a:pPr algn="ctr"/>
            <a:r>
              <a:rPr lang="ja-JP" altLang="en-US" sz="2800" dirty="0" smtClean="0">
                <a:solidFill>
                  <a:schemeClr val="bg1"/>
                </a:solidFill>
              </a:rPr>
              <a:t>解析・比較</a:t>
            </a:r>
            <a:endParaRPr kumimoji="1" lang="ja-JP" altLang="en-US" sz="2800" dirty="0">
              <a:solidFill>
                <a:schemeClr val="bg1"/>
              </a:solidFill>
            </a:endParaRPr>
          </a:p>
        </p:txBody>
      </p:sp>
      <p:pic>
        <p:nvPicPr>
          <p:cNvPr id="21506" name="Picture 2" descr="E:\e to e.bmp"/>
          <p:cNvPicPr>
            <a:picLocks noChangeAspect="1" noChangeArrowheads="1"/>
          </p:cNvPicPr>
          <p:nvPr/>
        </p:nvPicPr>
        <p:blipFill rotWithShape="1">
          <a:blip r:embed="rId2">
            <a:extLst>
              <a:ext uri="{28A0092B-C50C-407E-A947-70E740481C1C}">
                <a14:useLocalDpi xmlns:a14="http://schemas.microsoft.com/office/drawing/2010/main" val="0"/>
              </a:ext>
            </a:extLst>
          </a:blip>
          <a:srcRect l="48716" t="28522" r="29406" b="34375"/>
          <a:stretch/>
        </p:blipFill>
        <p:spPr bwMode="auto">
          <a:xfrm>
            <a:off x="6444208" y="4040511"/>
            <a:ext cx="2680269" cy="256680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E:\time de.bmp"/>
          <p:cNvPicPr>
            <a:picLocks noChangeAspect="1" noChangeArrowheads="1"/>
          </p:cNvPicPr>
          <p:nvPr/>
        </p:nvPicPr>
        <p:blipFill rotWithShape="1">
          <a:blip r:embed="rId3">
            <a:extLst>
              <a:ext uri="{28A0092B-C50C-407E-A947-70E740481C1C}">
                <a14:useLocalDpi xmlns:a14="http://schemas.microsoft.com/office/drawing/2010/main" val="0"/>
              </a:ext>
            </a:extLst>
          </a:blip>
          <a:srcRect l="48332" t="28939" r="30057" b="34256"/>
          <a:stretch/>
        </p:blipFill>
        <p:spPr bwMode="auto">
          <a:xfrm>
            <a:off x="6444208" y="1230044"/>
            <a:ext cx="2660745" cy="2558996"/>
          </a:xfrm>
          <a:prstGeom prst="rect">
            <a:avLst/>
          </a:prstGeom>
          <a:noFill/>
          <a:extLst>
            <a:ext uri="{909E8E84-426E-40DD-AFC4-6F175D3DCCD1}">
              <a14:hiddenFill xmlns:a14="http://schemas.microsoft.com/office/drawing/2010/main">
                <a:solidFill>
                  <a:srgbClr val="FFFFFF"/>
                </a:solidFill>
              </a14:hiddenFill>
            </a:ext>
          </a:extLst>
        </p:spPr>
      </p:pic>
      <p:sp>
        <p:nvSpPr>
          <p:cNvPr id="76" name="テキスト ボックス 75"/>
          <p:cNvSpPr txBox="1"/>
          <p:nvPr/>
        </p:nvSpPr>
        <p:spPr>
          <a:xfrm>
            <a:off x="5167572" y="1868631"/>
            <a:ext cx="1296160" cy="1200329"/>
          </a:xfrm>
          <a:prstGeom prst="rect">
            <a:avLst/>
          </a:prstGeom>
          <a:noFill/>
        </p:spPr>
        <p:txBody>
          <a:bodyPr wrap="square" rtlCol="0">
            <a:spAutoFit/>
          </a:bodyPr>
          <a:lstStyle/>
          <a:p>
            <a:pPr algn="ctr"/>
            <a:r>
              <a:rPr kumimoji="1" lang="ja-JP" altLang="en-US" dirty="0" smtClean="0"/>
              <a:t>ピーク値を</a:t>
            </a:r>
            <a:r>
              <a:rPr lang="ja-JP" altLang="en-US" dirty="0" smtClean="0"/>
              <a:t>示した</a:t>
            </a:r>
            <a:r>
              <a:rPr kumimoji="1" lang="ja-JP" altLang="en-US" dirty="0" smtClean="0"/>
              <a:t>時間を</a:t>
            </a:r>
            <a:endParaRPr kumimoji="1" lang="en-US" altLang="ja-JP" dirty="0" smtClean="0"/>
          </a:p>
          <a:p>
            <a:pPr algn="ctr"/>
            <a:r>
              <a:rPr kumimoji="1" lang="ja-JP" altLang="en-US" dirty="0" smtClean="0"/>
              <a:t>可視化</a:t>
            </a:r>
            <a:endParaRPr kumimoji="1" lang="ja-JP" altLang="en-US" dirty="0"/>
          </a:p>
        </p:txBody>
      </p:sp>
      <p:sp>
        <p:nvSpPr>
          <p:cNvPr id="77" name="テキスト ボックス 76"/>
          <p:cNvSpPr txBox="1"/>
          <p:nvPr/>
        </p:nvSpPr>
        <p:spPr>
          <a:xfrm>
            <a:off x="4922134" y="5446965"/>
            <a:ext cx="1656184" cy="646331"/>
          </a:xfrm>
          <a:prstGeom prst="rect">
            <a:avLst/>
          </a:prstGeom>
          <a:noFill/>
        </p:spPr>
        <p:txBody>
          <a:bodyPr wrap="square" rtlCol="0">
            <a:spAutoFit/>
          </a:bodyPr>
          <a:lstStyle/>
          <a:p>
            <a:r>
              <a:rPr kumimoji="1" lang="en-US" altLang="ja-JP" dirty="0" smtClean="0"/>
              <a:t>THz</a:t>
            </a:r>
            <a:r>
              <a:rPr kumimoji="1" lang="ja-JP" altLang="en-US" dirty="0" smtClean="0"/>
              <a:t>強度</a:t>
            </a:r>
            <a:endParaRPr kumimoji="1" lang="en-US" altLang="ja-JP" dirty="0" smtClean="0"/>
          </a:p>
          <a:p>
            <a:r>
              <a:rPr kumimoji="1" lang="ja-JP" altLang="en-US" dirty="0" smtClean="0"/>
              <a:t>プロファイル</a:t>
            </a:r>
            <a:endParaRPr kumimoji="1" lang="ja-JP" altLang="en-US" dirty="0"/>
          </a:p>
        </p:txBody>
      </p:sp>
    </p:spTree>
    <p:extLst>
      <p:ext uri="{BB962C8B-B14F-4D97-AF65-F5344CB8AC3E}">
        <p14:creationId xmlns:p14="http://schemas.microsoft.com/office/powerpoint/2010/main" val="10366611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8966" y="116632"/>
            <a:ext cx="7772400" cy="1143000"/>
          </a:xfrm>
        </p:spPr>
        <p:txBody>
          <a:bodyPr/>
          <a:lstStyle/>
          <a:p>
            <a:r>
              <a:rPr kumimoji="1" lang="ja-JP" altLang="en-US" dirty="0" smtClean="0"/>
              <a:t>強度分布の補正③</a:t>
            </a:r>
            <a:endParaRPr kumimoji="1" lang="ja-JP" alt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355363"/>
            <a:ext cx="4591031" cy="369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648" y="2425781"/>
            <a:ext cx="4325864" cy="362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133618" y="1124744"/>
            <a:ext cx="6372708" cy="461665"/>
          </a:xfrm>
          <a:prstGeom prst="rect">
            <a:avLst/>
          </a:prstGeom>
          <a:noFill/>
        </p:spPr>
        <p:txBody>
          <a:bodyPr wrap="square" rtlCol="0">
            <a:spAutoFit/>
          </a:bodyPr>
          <a:lstStyle/>
          <a:p>
            <a:pPr algn="ctr"/>
            <a:r>
              <a:rPr kumimoji="1" lang="ja-JP" altLang="en-US" sz="2400" b="1" dirty="0" smtClean="0"/>
              <a:t>～補正によるスペクトル波形の変化～</a:t>
            </a:r>
            <a:endParaRPr kumimoji="1" lang="ja-JP" altLang="en-US" sz="2400" b="1" dirty="0"/>
          </a:p>
        </p:txBody>
      </p:sp>
      <p:sp>
        <p:nvSpPr>
          <p:cNvPr id="4" name="テキスト ボックス 3"/>
          <p:cNvSpPr txBox="1"/>
          <p:nvPr/>
        </p:nvSpPr>
        <p:spPr>
          <a:xfrm>
            <a:off x="899592" y="1556792"/>
            <a:ext cx="6840760" cy="461665"/>
          </a:xfrm>
          <a:prstGeom prst="rect">
            <a:avLst/>
          </a:prstGeom>
          <a:noFill/>
        </p:spPr>
        <p:txBody>
          <a:bodyPr wrap="square" rtlCol="0">
            <a:spAutoFit/>
          </a:bodyPr>
          <a:lstStyle/>
          <a:p>
            <a:r>
              <a:rPr kumimoji="1" lang="en-US" altLang="ja-JP" sz="2400" dirty="0" smtClean="0">
                <a:solidFill>
                  <a:schemeClr val="accent2">
                    <a:lumMod val="75000"/>
                  </a:schemeClr>
                </a:solidFill>
              </a:rPr>
              <a:t>Lactose</a:t>
            </a:r>
            <a:r>
              <a:rPr lang="ja-JP" altLang="en-US" sz="2400" dirty="0">
                <a:solidFill>
                  <a:schemeClr val="accent2">
                    <a:lumMod val="75000"/>
                  </a:schemeClr>
                </a:solidFill>
              </a:rPr>
              <a:t>：</a:t>
            </a:r>
            <a:r>
              <a:rPr kumimoji="1" lang="ja-JP" altLang="en-US" sz="2400" dirty="0" smtClean="0">
                <a:solidFill>
                  <a:schemeClr val="accent2">
                    <a:lumMod val="75000"/>
                  </a:schemeClr>
                </a:solidFill>
              </a:rPr>
              <a:t>指紋スペクトル＝</a:t>
            </a:r>
            <a:r>
              <a:rPr kumimoji="1" lang="en-US" altLang="ja-JP" sz="2400" dirty="0" smtClean="0">
                <a:solidFill>
                  <a:schemeClr val="accent2">
                    <a:lumMod val="75000"/>
                  </a:schemeClr>
                </a:solidFill>
              </a:rPr>
              <a:t>0.525,1.37THz</a:t>
            </a:r>
            <a:endParaRPr kumimoji="1" lang="ja-JP" altLang="en-US" sz="2400" dirty="0">
              <a:solidFill>
                <a:schemeClr val="accent2">
                  <a:lumMod val="75000"/>
                </a:schemeClr>
              </a:solidFill>
            </a:endParaRPr>
          </a:p>
        </p:txBody>
      </p:sp>
      <p:sp>
        <p:nvSpPr>
          <p:cNvPr id="6" name="テキスト ボックス 5"/>
          <p:cNvSpPr txBox="1"/>
          <p:nvPr/>
        </p:nvSpPr>
        <p:spPr>
          <a:xfrm>
            <a:off x="1526316" y="2079691"/>
            <a:ext cx="2016224" cy="369332"/>
          </a:xfrm>
          <a:prstGeom prst="rect">
            <a:avLst/>
          </a:prstGeom>
          <a:noFill/>
        </p:spPr>
        <p:txBody>
          <a:bodyPr wrap="square" rtlCol="0">
            <a:spAutoFit/>
          </a:bodyPr>
          <a:lstStyle/>
          <a:p>
            <a:r>
              <a:rPr kumimoji="1" lang="ja-JP" altLang="en-US" b="1" dirty="0" smtClean="0"/>
              <a:t>補正前</a:t>
            </a:r>
            <a:endParaRPr kumimoji="1" lang="ja-JP" altLang="en-US" b="1" dirty="0"/>
          </a:p>
        </p:txBody>
      </p:sp>
      <p:sp>
        <p:nvSpPr>
          <p:cNvPr id="42" name="テキスト ボックス 41"/>
          <p:cNvSpPr txBox="1"/>
          <p:nvPr/>
        </p:nvSpPr>
        <p:spPr>
          <a:xfrm>
            <a:off x="5803032" y="2079691"/>
            <a:ext cx="2016224" cy="369332"/>
          </a:xfrm>
          <a:prstGeom prst="rect">
            <a:avLst/>
          </a:prstGeom>
          <a:noFill/>
        </p:spPr>
        <p:txBody>
          <a:bodyPr wrap="square" rtlCol="0">
            <a:spAutoFit/>
          </a:bodyPr>
          <a:lstStyle/>
          <a:p>
            <a:r>
              <a:rPr kumimoji="1" lang="ja-JP" altLang="en-US" b="1" dirty="0" smtClean="0"/>
              <a:t>補正後</a:t>
            </a:r>
            <a:endParaRPr kumimoji="1" lang="ja-JP" altLang="en-US" b="1" dirty="0"/>
          </a:p>
        </p:txBody>
      </p:sp>
      <p:cxnSp>
        <p:nvCxnSpPr>
          <p:cNvPr id="8" name="直線コネクタ 7"/>
          <p:cNvCxnSpPr/>
          <p:nvPr/>
        </p:nvCxnSpPr>
        <p:spPr bwMode="auto">
          <a:xfrm>
            <a:off x="4716016" y="2060848"/>
            <a:ext cx="0" cy="3960440"/>
          </a:xfrm>
          <a:prstGeom prst="line">
            <a:avLst/>
          </a:prstGeom>
          <a:noFill/>
          <a:ln w="9525" cap="flat" cmpd="sng" algn="ctr">
            <a:solidFill>
              <a:schemeClr val="tx1"/>
            </a:solidFill>
            <a:prstDash val="solid"/>
            <a:round/>
            <a:headEnd type="none" w="med" len="med"/>
            <a:tailEnd type="none" w="med" len="med"/>
          </a:ln>
          <a:effectLst/>
        </p:spPr>
      </p:cxnSp>
      <p:sp>
        <p:nvSpPr>
          <p:cNvPr id="10" name="テキスト ボックス 9"/>
          <p:cNvSpPr txBox="1"/>
          <p:nvPr/>
        </p:nvSpPr>
        <p:spPr>
          <a:xfrm>
            <a:off x="899592" y="6163700"/>
            <a:ext cx="7200800" cy="523220"/>
          </a:xfrm>
          <a:prstGeom prst="rect">
            <a:avLst/>
          </a:prstGeom>
          <a:noFill/>
        </p:spPr>
        <p:txBody>
          <a:bodyPr wrap="square" rtlCol="0">
            <a:spAutoFit/>
          </a:bodyPr>
          <a:lstStyle/>
          <a:p>
            <a:pPr algn="ctr"/>
            <a:r>
              <a:rPr kumimoji="1" lang="ja-JP" altLang="en-US" sz="2800" b="1" dirty="0" smtClean="0">
                <a:solidFill>
                  <a:srgbClr val="FF0000"/>
                </a:solidFill>
              </a:rPr>
              <a:t>波形が不安定、特徴的な部分は強調される</a:t>
            </a:r>
            <a:endParaRPr kumimoji="1" lang="ja-JP" altLang="en-US" sz="2800" b="1" dirty="0">
              <a:solidFill>
                <a:srgbClr val="FF0000"/>
              </a:solidFill>
            </a:endParaRPr>
          </a:p>
        </p:txBody>
      </p:sp>
    </p:spTree>
    <p:extLst>
      <p:ext uri="{BB962C8B-B14F-4D97-AF65-F5344CB8AC3E}">
        <p14:creationId xmlns:p14="http://schemas.microsoft.com/office/powerpoint/2010/main" val="29248499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Grp="1" noChangeArrowheads="1"/>
          </p:cNvSpPr>
          <p:nvPr>
            <p:ph type="title" idx="4294967295"/>
          </p:nvPr>
        </p:nvSpPr>
        <p:spPr>
          <a:xfrm>
            <a:off x="1568054" y="548680"/>
            <a:ext cx="5855014" cy="608013"/>
          </a:xfrm>
        </p:spPr>
        <p:txBody>
          <a:bodyPr/>
          <a:lstStyle/>
          <a:p>
            <a:r>
              <a:rPr lang="ja-JP" altLang="en-US" sz="5400" b="1" dirty="0">
                <a:solidFill>
                  <a:schemeClr val="tx1"/>
                </a:solidFill>
                <a:latin typeface="ＭＳ Ｐゴシック" pitchFamily="-111" charset="-128"/>
                <a:ea typeface="ＭＳ Ｐゴシック" pitchFamily="-111" charset="-128"/>
                <a:cs typeface="ＭＳ Ｐゴシック" pitchFamily="-111" charset="-128"/>
              </a:rPr>
              <a:t>カラースキャナー</a:t>
            </a:r>
            <a:endParaRPr lang="ja-JP" altLang="en-US" sz="4800" b="1" i="1" dirty="0">
              <a:solidFill>
                <a:schemeClr val="tx1"/>
              </a:solidFill>
              <a:latin typeface="ＭＳ Ｐゴシック" pitchFamily="-111" charset="-128"/>
              <a:ea typeface="ＭＳ Ｐゴシック" pitchFamily="-111" charset="-128"/>
              <a:cs typeface="ＭＳ Ｐゴシック" pitchFamily="-111" charset="-128"/>
            </a:endParaRPr>
          </a:p>
        </p:txBody>
      </p:sp>
      <p:pic>
        <p:nvPicPr>
          <p:cNvPr id="680967" name="Picture 7" descr="scanner"/>
          <p:cNvPicPr>
            <a:picLocks noChangeAspect="1" noChangeArrowheads="1"/>
          </p:cNvPicPr>
          <p:nvPr/>
        </p:nvPicPr>
        <p:blipFill>
          <a:blip r:embed="rId3"/>
          <a:srcRect/>
          <a:stretch>
            <a:fillRect/>
          </a:stretch>
        </p:blipFill>
        <p:spPr bwMode="auto">
          <a:xfrm>
            <a:off x="254977" y="2051050"/>
            <a:ext cx="3683977" cy="3351213"/>
          </a:xfrm>
          <a:prstGeom prst="rect">
            <a:avLst/>
          </a:prstGeom>
          <a:noFill/>
        </p:spPr>
      </p:pic>
      <p:sp>
        <p:nvSpPr>
          <p:cNvPr id="680969" name="Rectangle 9"/>
          <p:cNvSpPr>
            <a:spLocks noChangeArrowheads="1"/>
          </p:cNvSpPr>
          <p:nvPr/>
        </p:nvSpPr>
        <p:spPr bwMode="auto">
          <a:xfrm>
            <a:off x="4485542" y="1309688"/>
            <a:ext cx="4377103" cy="1077218"/>
          </a:xfrm>
          <a:prstGeom prst="rect">
            <a:avLst/>
          </a:prstGeom>
          <a:solidFill>
            <a:srgbClr val="0000FF"/>
          </a:solidFill>
          <a:ln w="76200">
            <a:noFill/>
            <a:miter lim="800000"/>
            <a:headEnd/>
            <a:tailEnd/>
          </a:ln>
          <a:effectLst/>
        </p:spPr>
        <p:txBody>
          <a:bodyPr wrap="square">
            <a:prstTxWarp prst="textNoShape">
              <a:avLst/>
            </a:prstTxWarp>
            <a:spAutoFit/>
          </a:bodyPr>
          <a:lstStyle/>
          <a:p>
            <a:pPr algn="ctr"/>
            <a:r>
              <a:rPr lang="ja-JP" altLang="en-US" sz="3200" dirty="0">
                <a:solidFill>
                  <a:schemeClr val="bg1"/>
                </a:solidFill>
              </a:rPr>
              <a:t>可視光を用いた</a:t>
            </a:r>
            <a:r>
              <a:rPr lang="en-US" altLang="ja-JP" sz="3200" dirty="0">
                <a:solidFill>
                  <a:schemeClr val="bg1"/>
                </a:solidFill>
              </a:rPr>
              <a:t/>
            </a:r>
            <a:br>
              <a:rPr lang="en-US" altLang="ja-JP" sz="3200" dirty="0">
                <a:solidFill>
                  <a:schemeClr val="bg1"/>
                </a:solidFill>
              </a:rPr>
            </a:br>
            <a:r>
              <a:rPr lang="ja-JP" altLang="en-US" sz="3200" dirty="0">
                <a:solidFill>
                  <a:schemeClr val="bg1"/>
                </a:solidFill>
              </a:rPr>
              <a:t>分光イメージング装置</a:t>
            </a:r>
          </a:p>
        </p:txBody>
      </p:sp>
      <p:sp>
        <p:nvSpPr>
          <p:cNvPr id="680970" name="Rectangle 10"/>
          <p:cNvSpPr>
            <a:spLocks noChangeArrowheads="1"/>
          </p:cNvSpPr>
          <p:nvPr/>
        </p:nvSpPr>
        <p:spPr bwMode="auto">
          <a:xfrm>
            <a:off x="4174881" y="2996952"/>
            <a:ext cx="4687765" cy="946150"/>
          </a:xfrm>
          <a:prstGeom prst="rect">
            <a:avLst/>
          </a:prstGeom>
          <a:noFill/>
          <a:ln w="9525">
            <a:noFill/>
            <a:miter lim="800000"/>
            <a:headEnd/>
            <a:tailEnd/>
          </a:ln>
          <a:effectLst/>
        </p:spPr>
        <p:txBody>
          <a:bodyPr>
            <a:prstTxWarp prst="textNoShape">
              <a:avLst/>
            </a:prstTxWarp>
            <a:spAutoFit/>
          </a:bodyPr>
          <a:lstStyle/>
          <a:p>
            <a:r>
              <a:rPr lang="ja-JP" altLang="en-US" sz="2800" dirty="0">
                <a:latin typeface="Times New Roman" pitchFamily="-111" charset="0"/>
                <a:ea typeface="ＭＳ Ｐゴシック" pitchFamily="-111" charset="-128"/>
                <a:cs typeface="ＭＳ Ｐゴシック" pitchFamily="-111" charset="-128"/>
              </a:rPr>
              <a:t>可視光の物体浸達度により表面近傍の情報しか得られない。</a:t>
            </a:r>
          </a:p>
        </p:txBody>
      </p:sp>
      <p:sp>
        <p:nvSpPr>
          <p:cNvPr id="680971" name="Rectangle 11"/>
          <p:cNvSpPr>
            <a:spLocks noChangeArrowheads="1"/>
          </p:cNvSpPr>
          <p:nvPr/>
        </p:nvSpPr>
        <p:spPr bwMode="auto">
          <a:xfrm>
            <a:off x="402981" y="5507039"/>
            <a:ext cx="3262432" cy="830997"/>
          </a:xfrm>
          <a:prstGeom prst="rect">
            <a:avLst/>
          </a:prstGeom>
          <a:noFill/>
          <a:ln w="38100">
            <a:solidFill>
              <a:srgbClr val="008000"/>
            </a:solidFill>
            <a:miter lim="800000"/>
            <a:headEnd/>
            <a:tailEnd/>
          </a:ln>
          <a:effectLst/>
        </p:spPr>
        <p:txBody>
          <a:bodyPr wrap="none">
            <a:prstTxWarp prst="textNoShape">
              <a:avLst/>
            </a:prstTxWarp>
            <a:spAutoFit/>
          </a:bodyPr>
          <a:lstStyle/>
          <a:p>
            <a:r>
              <a:rPr lang="ja-JP" altLang="en-US" sz="2400" b="1" dirty="0">
                <a:solidFill>
                  <a:srgbClr val="008000"/>
                </a:solidFill>
              </a:rPr>
              <a:t>用途：</a:t>
            </a:r>
            <a:endParaRPr lang="en-US" altLang="ja-JP" sz="2400" b="1" dirty="0">
              <a:solidFill>
                <a:srgbClr val="008000"/>
              </a:solidFill>
            </a:endParaRPr>
          </a:p>
          <a:p>
            <a:r>
              <a:rPr lang="ja-JP" altLang="en-US" sz="2400" b="1" dirty="0">
                <a:solidFill>
                  <a:srgbClr val="008000"/>
                </a:solidFill>
                <a:latin typeface="ＭＳ ゴシック" pitchFamily="-111" charset="-128"/>
              </a:rPr>
              <a:t>文書</a:t>
            </a:r>
            <a:r>
              <a:rPr lang="ja-JP" sz="2400" b="1" dirty="0">
                <a:solidFill>
                  <a:srgbClr val="008000"/>
                </a:solidFill>
                <a:latin typeface="ＭＳ ゴシック" pitchFamily="-111" charset="-128"/>
              </a:rPr>
              <a:t>や写真</a:t>
            </a:r>
            <a:r>
              <a:rPr lang="en-US" sz="2400" b="1" dirty="0" err="1">
                <a:solidFill>
                  <a:srgbClr val="008000"/>
                </a:solidFill>
                <a:latin typeface="ＭＳ ゴシック" pitchFamily="-111" charset="-128"/>
              </a:rPr>
              <a:t>の読</a:t>
            </a:r>
            <a:r>
              <a:rPr lang="ja-JP" altLang="en-US" sz="2400" b="1" dirty="0">
                <a:solidFill>
                  <a:srgbClr val="008000"/>
                </a:solidFill>
                <a:latin typeface="ＭＳ ゴシック" pitchFamily="-111" charset="-128"/>
              </a:rPr>
              <a:t>み取り</a:t>
            </a:r>
          </a:p>
        </p:txBody>
      </p:sp>
      <p:sp>
        <p:nvSpPr>
          <p:cNvPr id="680972" name="AutoShape 12"/>
          <p:cNvSpPr>
            <a:spLocks noChangeArrowheads="1"/>
          </p:cNvSpPr>
          <p:nvPr/>
        </p:nvSpPr>
        <p:spPr bwMode="auto">
          <a:xfrm>
            <a:off x="6170735" y="2492896"/>
            <a:ext cx="700454" cy="509588"/>
          </a:xfrm>
          <a:prstGeom prst="downArrow">
            <a:avLst>
              <a:gd name="adj1" fmla="val 57741"/>
              <a:gd name="adj2" fmla="val 42681"/>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ja-JP" altLang="en-US"/>
          </a:p>
        </p:txBody>
      </p:sp>
      <p:sp>
        <p:nvSpPr>
          <p:cNvPr id="680973" name="AutoShape 13"/>
          <p:cNvSpPr>
            <a:spLocks noChangeArrowheads="1"/>
          </p:cNvSpPr>
          <p:nvPr/>
        </p:nvSpPr>
        <p:spPr bwMode="auto">
          <a:xfrm>
            <a:off x="6217628" y="3933056"/>
            <a:ext cx="700454" cy="509588"/>
          </a:xfrm>
          <a:prstGeom prst="downArrow">
            <a:avLst>
              <a:gd name="adj1" fmla="val 57741"/>
              <a:gd name="adj2" fmla="val 42681"/>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ja-JP" altLang="en-US"/>
          </a:p>
        </p:txBody>
      </p:sp>
      <p:sp>
        <p:nvSpPr>
          <p:cNvPr id="680976" name="Rectangle 16"/>
          <p:cNvSpPr>
            <a:spLocks noChangeArrowheads="1"/>
          </p:cNvSpPr>
          <p:nvPr/>
        </p:nvSpPr>
        <p:spPr bwMode="auto">
          <a:xfrm>
            <a:off x="1383323" y="6084889"/>
            <a:ext cx="184731" cy="369332"/>
          </a:xfrm>
          <a:prstGeom prst="rect">
            <a:avLst/>
          </a:prstGeom>
          <a:noFill/>
          <a:ln w="9525">
            <a:noFill/>
            <a:miter lim="800000"/>
            <a:headEnd/>
            <a:tailEnd/>
          </a:ln>
          <a:effectLst/>
        </p:spPr>
        <p:txBody>
          <a:bodyPr wrap="none">
            <a:prstTxWarp prst="textNoShape">
              <a:avLst/>
            </a:prstTxWarp>
            <a:spAutoFit/>
          </a:bodyPr>
          <a:lstStyle/>
          <a:p>
            <a:endParaRPr lang="ja-JP" altLang="en-US"/>
          </a:p>
        </p:txBody>
      </p:sp>
      <p:sp>
        <p:nvSpPr>
          <p:cNvPr id="680978" name="Rectangle 18"/>
          <p:cNvSpPr>
            <a:spLocks noChangeArrowheads="1"/>
          </p:cNvSpPr>
          <p:nvPr/>
        </p:nvSpPr>
        <p:spPr bwMode="auto">
          <a:xfrm>
            <a:off x="3717682" y="4509120"/>
            <a:ext cx="5553808" cy="584775"/>
          </a:xfrm>
          <a:prstGeom prst="rect">
            <a:avLst/>
          </a:prstGeom>
          <a:noFill/>
          <a:ln w="9525">
            <a:noFill/>
            <a:miter lim="800000"/>
            <a:headEnd/>
            <a:tailEnd/>
          </a:ln>
          <a:effectLst/>
        </p:spPr>
        <p:txBody>
          <a:bodyPr>
            <a:prstTxWarp prst="textNoShape">
              <a:avLst/>
            </a:prstTxWarp>
            <a:spAutoFit/>
          </a:bodyPr>
          <a:lstStyle/>
          <a:p>
            <a:pPr algn="ctr"/>
            <a:r>
              <a:rPr lang="ja-JP" altLang="en-US" sz="3200" b="1" dirty="0">
                <a:solidFill>
                  <a:srgbClr val="FF8000"/>
                </a:solidFill>
                <a:latin typeface="Times New Roman" pitchFamily="-111" charset="0"/>
                <a:ea typeface="ＭＳ Ｐゴシック" pitchFamily="-111" charset="-128"/>
                <a:cs typeface="ＭＳ Ｐゴシック" pitchFamily="-111" charset="-128"/>
              </a:rPr>
              <a:t>物質透過性の良好な</a:t>
            </a:r>
            <a:r>
              <a:rPr lang="ja-JP" altLang="en-US" sz="3200" b="1" dirty="0" smtClean="0">
                <a:solidFill>
                  <a:srgbClr val="FF8000"/>
                </a:solidFill>
                <a:latin typeface="Times New Roman" pitchFamily="-111" charset="0"/>
                <a:ea typeface="ＭＳ Ｐゴシック" pitchFamily="-111" charset="-128"/>
                <a:cs typeface="ＭＳ Ｐゴシック" pitchFamily="-111" charset="-128"/>
              </a:rPr>
              <a:t>電磁波</a:t>
            </a:r>
            <a:endParaRPr lang="en-US" altLang="ja-JP" sz="3200" b="1" dirty="0" smtClean="0">
              <a:solidFill>
                <a:srgbClr val="FF8000"/>
              </a:solidFill>
              <a:latin typeface="Times New Roman" pitchFamily="-111" charset="0"/>
              <a:ea typeface="ＭＳ Ｐゴシック" pitchFamily="-111" charset="-128"/>
              <a:cs typeface="ＭＳ Ｐゴシック" pitchFamily="-111" charset="-128"/>
            </a:endParaRPr>
          </a:p>
        </p:txBody>
      </p:sp>
      <p:sp>
        <p:nvSpPr>
          <p:cNvPr id="3" name="テキスト ボックス 2"/>
          <p:cNvSpPr txBox="1"/>
          <p:nvPr/>
        </p:nvSpPr>
        <p:spPr>
          <a:xfrm>
            <a:off x="3938954" y="5589240"/>
            <a:ext cx="5127380" cy="1200329"/>
          </a:xfrm>
          <a:prstGeom prst="rect">
            <a:avLst/>
          </a:prstGeom>
          <a:noFill/>
        </p:spPr>
        <p:txBody>
          <a:bodyPr wrap="square" rtlCol="0">
            <a:spAutoFit/>
          </a:bodyPr>
          <a:lstStyle/>
          <a:p>
            <a:pPr algn="ctr"/>
            <a:r>
              <a:rPr lang="ja-JP" altLang="en-US" sz="3600" b="1" dirty="0">
                <a:solidFill>
                  <a:srgbClr val="F9600B"/>
                </a:solidFill>
                <a:latin typeface="Times New Roman" pitchFamily="-111" charset="0"/>
                <a:ea typeface="ＭＳ Ｐゴシック" pitchFamily="-111" charset="-128"/>
                <a:cs typeface="ＭＳ Ｐゴシック" pitchFamily="-111" charset="-128"/>
              </a:rPr>
              <a:t>物質内部を</a:t>
            </a:r>
            <a:r>
              <a:rPr lang="ja-JP" altLang="en-US" sz="3600" b="1" dirty="0" smtClean="0">
                <a:solidFill>
                  <a:srgbClr val="F9600B"/>
                </a:solidFill>
                <a:latin typeface="Times New Roman" pitchFamily="-111" charset="0"/>
                <a:ea typeface="ＭＳ Ｐゴシック" pitchFamily="-111" charset="-128"/>
                <a:cs typeface="ＭＳ Ｐゴシック" pitchFamily="-111" charset="-128"/>
              </a:rPr>
              <a:t>読み取る</a:t>
            </a:r>
            <a:endParaRPr lang="en-US" altLang="ja-JP" sz="3600" b="1" dirty="0" smtClean="0">
              <a:solidFill>
                <a:srgbClr val="F9600B"/>
              </a:solidFill>
              <a:latin typeface="Times New Roman" pitchFamily="-111" charset="0"/>
              <a:ea typeface="ＭＳ Ｐゴシック" pitchFamily="-111" charset="-128"/>
              <a:cs typeface="ＭＳ Ｐゴシック" pitchFamily="-111" charset="-128"/>
            </a:endParaRPr>
          </a:p>
          <a:p>
            <a:pPr algn="ctr"/>
            <a:r>
              <a:rPr lang="ja-JP" altLang="en-US" sz="3600" b="1" dirty="0" smtClean="0">
                <a:solidFill>
                  <a:srgbClr val="F9600B"/>
                </a:solidFill>
                <a:latin typeface="Times New Roman" pitchFamily="-111" charset="0"/>
                <a:ea typeface="ＭＳ Ｐゴシック" pitchFamily="-111" charset="-128"/>
                <a:cs typeface="ＭＳ Ｐゴシック" pitchFamily="-111" charset="-128"/>
              </a:rPr>
              <a:t>カラースキャナー</a:t>
            </a:r>
            <a:endParaRPr kumimoji="1" lang="ja-JP" altLang="en-US" sz="3600" dirty="0">
              <a:solidFill>
                <a:srgbClr val="F9600B"/>
              </a:solidFill>
            </a:endParaRPr>
          </a:p>
        </p:txBody>
      </p:sp>
      <p:sp>
        <p:nvSpPr>
          <p:cNvPr id="13" name="AutoShape 12"/>
          <p:cNvSpPr>
            <a:spLocks noChangeArrowheads="1"/>
          </p:cNvSpPr>
          <p:nvPr/>
        </p:nvSpPr>
        <p:spPr bwMode="auto">
          <a:xfrm>
            <a:off x="6217628" y="5079652"/>
            <a:ext cx="700454" cy="509588"/>
          </a:xfrm>
          <a:prstGeom prst="downArrow">
            <a:avLst>
              <a:gd name="adj1" fmla="val 57741"/>
              <a:gd name="adj2" fmla="val 42681"/>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ja-JP" altLang="en-US"/>
          </a:p>
        </p:txBody>
      </p:sp>
    </p:spTree>
    <p:extLst>
      <p:ext uri="{BB962C8B-B14F-4D97-AF65-F5344CB8AC3E}">
        <p14:creationId xmlns:p14="http://schemas.microsoft.com/office/powerpoint/2010/main" val="133357209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019" y="548680"/>
            <a:ext cx="6622504" cy="659160"/>
          </a:xfrm>
        </p:spPr>
        <p:txBody>
          <a:bodyPr/>
          <a:lstStyle/>
          <a:p>
            <a:r>
              <a:rPr kumimoji="1" lang="ja-JP" altLang="en-US" sz="4000" dirty="0" smtClean="0"/>
              <a:t>補正後の分光イメージ</a:t>
            </a:r>
            <a:endParaRPr kumimoji="1" lang="ja-JP" altLang="en-US" sz="4000" dirty="0"/>
          </a:p>
        </p:txBody>
      </p:sp>
      <p:sp>
        <p:nvSpPr>
          <p:cNvPr id="4" name="テキスト ボックス 3"/>
          <p:cNvSpPr txBox="1"/>
          <p:nvPr/>
        </p:nvSpPr>
        <p:spPr>
          <a:xfrm>
            <a:off x="697795" y="1372706"/>
            <a:ext cx="6552728" cy="707886"/>
          </a:xfrm>
          <a:prstGeom prst="rect">
            <a:avLst/>
          </a:prstGeom>
          <a:noFill/>
        </p:spPr>
        <p:txBody>
          <a:bodyPr wrap="square" rtlCol="0">
            <a:spAutoFit/>
          </a:bodyPr>
          <a:lstStyle/>
          <a:p>
            <a:pPr algn="ctr"/>
            <a:r>
              <a:rPr kumimoji="1" lang="en-US" altLang="ja-JP" sz="2000" b="1" dirty="0" smtClean="0">
                <a:solidFill>
                  <a:srgbClr val="002060"/>
                </a:solidFill>
              </a:rPr>
              <a:t>THz</a:t>
            </a:r>
            <a:r>
              <a:rPr kumimoji="1" lang="ja-JP" altLang="en-US" sz="2000" b="1" dirty="0" smtClean="0">
                <a:solidFill>
                  <a:srgbClr val="002060"/>
                </a:solidFill>
              </a:rPr>
              <a:t>パルス及びプローブパルスの強度分布が不均一</a:t>
            </a:r>
            <a:endParaRPr kumimoji="1" lang="en-US" altLang="ja-JP" sz="2000" b="1" dirty="0" smtClean="0">
              <a:solidFill>
                <a:srgbClr val="002060"/>
              </a:solidFill>
            </a:endParaRPr>
          </a:p>
          <a:p>
            <a:pPr algn="ctr"/>
            <a:r>
              <a:rPr lang="ja-JP" altLang="en-US" sz="2000" b="1" dirty="0" smtClean="0">
                <a:solidFill>
                  <a:srgbClr val="FF0000"/>
                </a:solidFill>
              </a:rPr>
              <a:t>⇒イメージの正確性が損なわれる</a:t>
            </a:r>
            <a:endParaRPr kumimoji="1" lang="ja-JP" altLang="en-US" sz="2000" b="1" dirty="0">
              <a:solidFill>
                <a:srgbClr val="FF0000"/>
              </a:solidFill>
            </a:endParaRPr>
          </a:p>
        </p:txBody>
      </p:sp>
      <p:sp>
        <p:nvSpPr>
          <p:cNvPr id="5" name="下矢印 4"/>
          <p:cNvSpPr/>
          <p:nvPr/>
        </p:nvSpPr>
        <p:spPr bwMode="auto">
          <a:xfrm>
            <a:off x="3326087" y="2132856"/>
            <a:ext cx="648072" cy="36004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 name="テキスト ボックス 5"/>
          <p:cNvSpPr txBox="1"/>
          <p:nvPr/>
        </p:nvSpPr>
        <p:spPr>
          <a:xfrm>
            <a:off x="1487520" y="2594426"/>
            <a:ext cx="4392488" cy="400110"/>
          </a:xfrm>
          <a:prstGeom prst="rect">
            <a:avLst/>
          </a:prstGeom>
          <a:noFill/>
        </p:spPr>
        <p:txBody>
          <a:bodyPr wrap="square" rtlCol="0">
            <a:spAutoFit/>
          </a:bodyPr>
          <a:lstStyle/>
          <a:p>
            <a:pPr algn="ctr"/>
            <a:r>
              <a:rPr kumimoji="1" lang="ja-JP" altLang="en-US" sz="2000" b="1" dirty="0" smtClean="0">
                <a:solidFill>
                  <a:srgbClr val="F9600B"/>
                </a:solidFill>
              </a:rPr>
              <a:t>ピクセル毎の強度分布を計測し補正</a:t>
            </a:r>
            <a:endParaRPr kumimoji="1" lang="ja-JP" altLang="en-US" sz="2000" b="1" dirty="0">
              <a:solidFill>
                <a:srgbClr val="F9600B"/>
              </a:solidFill>
            </a:endParaRPr>
          </a:p>
        </p:txBody>
      </p:sp>
      <p:grpSp>
        <p:nvGrpSpPr>
          <p:cNvPr id="30" name="グループ化 29"/>
          <p:cNvGrpSpPr/>
          <p:nvPr/>
        </p:nvGrpSpPr>
        <p:grpSpPr>
          <a:xfrm>
            <a:off x="157734" y="3209277"/>
            <a:ext cx="6336705" cy="3365611"/>
            <a:chOff x="323528" y="3231741"/>
            <a:chExt cx="6336705" cy="3365611"/>
          </a:xfrm>
        </p:grpSpPr>
        <p:sp>
          <p:nvSpPr>
            <p:cNvPr id="28" name="正方形/長方形 27"/>
            <p:cNvSpPr/>
            <p:nvPr/>
          </p:nvSpPr>
          <p:spPr bwMode="auto">
            <a:xfrm>
              <a:off x="323528" y="5128908"/>
              <a:ext cx="6336705" cy="1468444"/>
            </a:xfrm>
            <a:prstGeom prst="rect">
              <a:avLst/>
            </a:prstGeom>
            <a:solidFill>
              <a:schemeClr val="accent1">
                <a:lumMod val="40000"/>
                <a:lumOff val="60000"/>
                <a:alpha val="3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2" name="正方形/長方形 21"/>
            <p:cNvSpPr/>
            <p:nvPr/>
          </p:nvSpPr>
          <p:spPr bwMode="auto">
            <a:xfrm>
              <a:off x="323528" y="3633330"/>
              <a:ext cx="6336705" cy="1468444"/>
            </a:xfrm>
            <a:prstGeom prst="rect">
              <a:avLst/>
            </a:prstGeom>
            <a:solidFill>
              <a:srgbClr val="FF9999">
                <a:alpha val="3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52" r="13562" b="1"/>
            <a:stretch/>
          </p:blipFill>
          <p:spPr bwMode="auto">
            <a:xfrm>
              <a:off x="1835696" y="5229200"/>
              <a:ext cx="1311562" cy="131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9" descr="C:\Users\user\Desktop\安井研究室\研究\20120904\l1000\spec005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1" t="18788" r="14921" b="6864"/>
            <a:stretch/>
          </p:blipFill>
          <p:spPr bwMode="auto">
            <a:xfrm>
              <a:off x="1835696" y="3651570"/>
              <a:ext cx="1351134" cy="136647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52" t="19834" r="11279" b="5008"/>
            <a:stretch/>
          </p:blipFill>
          <p:spPr bwMode="auto">
            <a:xfrm>
              <a:off x="3504471" y="5240225"/>
              <a:ext cx="1350143" cy="127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99" t="16118" r="9985" b="8960"/>
            <a:stretch/>
          </p:blipFill>
          <p:spPr bwMode="auto">
            <a:xfrm>
              <a:off x="5220072" y="5229200"/>
              <a:ext cx="1295762" cy="128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5" descr="C:\Users\user\Desktop\安井研究室\研究\20120904\l1000\spec01189.jpg"/>
            <p:cNvPicPr>
              <a:picLocks noChangeAspect="1" noChangeArrowheads="1"/>
            </p:cNvPicPr>
            <p:nvPr/>
          </p:nvPicPr>
          <p:blipFill rotWithShape="1">
            <a:blip r:embed="rId6">
              <a:extLst>
                <a:ext uri="{28A0092B-C50C-407E-A947-70E740481C1C}">
                  <a14:useLocalDpi xmlns:a14="http://schemas.microsoft.com/office/drawing/2010/main" val="0"/>
                </a:ext>
              </a:extLst>
            </a:blip>
            <a:srcRect l="2411" t="13674" r="11280" b="2841"/>
            <a:stretch/>
          </p:blipFill>
          <p:spPr bwMode="auto">
            <a:xfrm>
              <a:off x="3504471" y="3651570"/>
              <a:ext cx="1342970" cy="1366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8" descr="C:\Users\user\Desktop\安井研究室\研究\20120904\l1000\spec01421.jpg"/>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4700"/>
                      </a14:imgEffect>
                      <a14:imgEffect>
                        <a14:saturation sat="300000"/>
                      </a14:imgEffect>
                    </a14:imgLayer>
                  </a14:imgProps>
                </a:ext>
                <a:ext uri="{28A0092B-C50C-407E-A947-70E740481C1C}">
                  <a14:useLocalDpi xmlns:a14="http://schemas.microsoft.com/office/drawing/2010/main" val="0"/>
                </a:ext>
              </a:extLst>
            </a:blip>
            <a:srcRect l="2751" t="13809" r="10054" b="3966"/>
            <a:stretch/>
          </p:blipFill>
          <p:spPr bwMode="auto">
            <a:xfrm>
              <a:off x="5220072" y="3651570"/>
              <a:ext cx="1342970" cy="136160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23528" y="3244914"/>
              <a:ext cx="1512168" cy="400110"/>
            </a:xfrm>
            <a:prstGeom prst="rect">
              <a:avLst/>
            </a:prstGeom>
            <a:solidFill>
              <a:srgbClr val="FFFF00">
                <a:alpha val="35000"/>
              </a:srgbClr>
            </a:solidFill>
          </p:spPr>
          <p:txBody>
            <a:bodyPr wrap="square" rtlCol="0">
              <a:spAutoFit/>
            </a:bodyPr>
            <a:lstStyle/>
            <a:p>
              <a:pPr algn="ctr"/>
              <a:r>
                <a:rPr kumimoji="1" lang="en-US" altLang="ja-JP" sz="2000" dirty="0" smtClean="0">
                  <a:solidFill>
                    <a:schemeClr val="accent2">
                      <a:lumMod val="75000"/>
                    </a:schemeClr>
                  </a:solidFill>
                </a:rPr>
                <a:t>Lactose</a:t>
              </a:r>
              <a:endParaRPr kumimoji="1" lang="ja-JP" altLang="en-US" sz="2000" dirty="0">
                <a:solidFill>
                  <a:schemeClr val="accent2">
                    <a:lumMod val="75000"/>
                  </a:schemeClr>
                </a:solidFill>
              </a:endParaRPr>
            </a:p>
          </p:txBody>
        </p:sp>
        <p:sp>
          <p:nvSpPr>
            <p:cNvPr id="14" name="テキスト ボックス 13"/>
            <p:cNvSpPr txBox="1"/>
            <p:nvPr/>
          </p:nvSpPr>
          <p:spPr>
            <a:xfrm>
              <a:off x="1835696" y="3233220"/>
              <a:ext cx="1512168" cy="400110"/>
            </a:xfrm>
            <a:prstGeom prst="rect">
              <a:avLst/>
            </a:prstGeom>
            <a:solidFill>
              <a:schemeClr val="tx1"/>
            </a:solidFill>
          </p:spPr>
          <p:txBody>
            <a:bodyPr wrap="square" rtlCol="0">
              <a:spAutoFit/>
            </a:bodyPr>
            <a:lstStyle/>
            <a:p>
              <a:pPr algn="ctr"/>
              <a:r>
                <a:rPr kumimoji="1" lang="en-US" altLang="ja-JP" sz="2000" dirty="0" smtClean="0">
                  <a:solidFill>
                    <a:schemeClr val="bg1"/>
                  </a:solidFill>
                </a:rPr>
                <a:t>0.580THz</a:t>
              </a:r>
              <a:endParaRPr kumimoji="1" lang="ja-JP" altLang="en-US" sz="2000" dirty="0">
                <a:solidFill>
                  <a:schemeClr val="bg1"/>
                </a:solidFill>
              </a:endParaRPr>
            </a:p>
          </p:txBody>
        </p:sp>
        <p:sp>
          <p:nvSpPr>
            <p:cNvPr id="15" name="テキスト ボックス 14"/>
            <p:cNvSpPr txBox="1"/>
            <p:nvPr/>
          </p:nvSpPr>
          <p:spPr>
            <a:xfrm>
              <a:off x="3347864" y="3231741"/>
              <a:ext cx="1656184" cy="400110"/>
            </a:xfrm>
            <a:prstGeom prst="rect">
              <a:avLst/>
            </a:prstGeom>
            <a:solidFill>
              <a:schemeClr val="tx1"/>
            </a:solidFill>
          </p:spPr>
          <p:txBody>
            <a:bodyPr wrap="square" rtlCol="0">
              <a:spAutoFit/>
            </a:bodyPr>
            <a:lstStyle/>
            <a:p>
              <a:pPr algn="ctr"/>
              <a:r>
                <a:rPr lang="en-US" altLang="ja-JP" sz="2000" dirty="0" smtClean="0">
                  <a:solidFill>
                    <a:schemeClr val="bg1"/>
                  </a:solidFill>
                </a:rPr>
                <a:t>1</a:t>
              </a:r>
              <a:r>
                <a:rPr kumimoji="1" lang="en-US" altLang="ja-JP" sz="2000" dirty="0" smtClean="0">
                  <a:solidFill>
                    <a:schemeClr val="bg1"/>
                  </a:solidFill>
                </a:rPr>
                <a:t>.189THz</a:t>
              </a:r>
              <a:endParaRPr kumimoji="1" lang="ja-JP" altLang="en-US" sz="2000" dirty="0">
                <a:solidFill>
                  <a:schemeClr val="bg1"/>
                </a:solidFill>
              </a:endParaRPr>
            </a:p>
          </p:txBody>
        </p:sp>
        <p:sp>
          <p:nvSpPr>
            <p:cNvPr id="16" name="テキスト ボックス 15"/>
            <p:cNvSpPr txBox="1"/>
            <p:nvPr/>
          </p:nvSpPr>
          <p:spPr>
            <a:xfrm>
              <a:off x="5004049" y="3233220"/>
              <a:ext cx="1656184" cy="400110"/>
            </a:xfrm>
            <a:prstGeom prst="rect">
              <a:avLst/>
            </a:prstGeom>
            <a:solidFill>
              <a:schemeClr val="tx1"/>
            </a:solidFill>
          </p:spPr>
          <p:txBody>
            <a:bodyPr wrap="square" rtlCol="0">
              <a:spAutoFit/>
            </a:bodyPr>
            <a:lstStyle/>
            <a:p>
              <a:pPr algn="ctr"/>
              <a:r>
                <a:rPr kumimoji="1" lang="en-US" altLang="ja-JP" sz="2000" dirty="0" smtClean="0">
                  <a:solidFill>
                    <a:schemeClr val="bg1"/>
                  </a:solidFill>
                </a:rPr>
                <a:t>1.421THz</a:t>
              </a:r>
              <a:endParaRPr kumimoji="1" lang="ja-JP" altLang="en-US" sz="2000" dirty="0">
                <a:solidFill>
                  <a:schemeClr val="bg1"/>
                </a:solidFill>
              </a:endParaRPr>
            </a:p>
          </p:txBody>
        </p:sp>
        <p:cxnSp>
          <p:nvCxnSpPr>
            <p:cNvPr id="10" name="直線コネクタ 9"/>
            <p:cNvCxnSpPr/>
            <p:nvPr/>
          </p:nvCxnSpPr>
          <p:spPr bwMode="auto">
            <a:xfrm>
              <a:off x="323528" y="5101774"/>
              <a:ext cx="6336705" cy="0"/>
            </a:xfrm>
            <a:prstGeom prst="line">
              <a:avLst/>
            </a:prstGeom>
            <a:noFill/>
            <a:ln w="31750" cap="flat" cmpd="sng" algn="ctr">
              <a:solidFill>
                <a:schemeClr val="tx1"/>
              </a:solidFill>
              <a:prstDash val="solid"/>
              <a:round/>
              <a:headEnd type="none" w="med" len="med"/>
              <a:tailEnd type="none" w="med" len="med"/>
            </a:ln>
            <a:effectLst/>
          </p:spPr>
        </p:cxnSp>
        <p:cxnSp>
          <p:nvCxnSpPr>
            <p:cNvPr id="20" name="直線コネクタ 19"/>
            <p:cNvCxnSpPr/>
            <p:nvPr/>
          </p:nvCxnSpPr>
          <p:spPr bwMode="auto">
            <a:xfrm>
              <a:off x="3358402" y="3231741"/>
              <a:ext cx="0" cy="3365611"/>
            </a:xfrm>
            <a:prstGeom prst="line">
              <a:avLst/>
            </a:prstGeom>
            <a:noFill/>
            <a:ln w="31750" cap="flat" cmpd="sng" algn="ctr">
              <a:solidFill>
                <a:schemeClr val="tx1"/>
              </a:solidFill>
              <a:prstDash val="solid"/>
              <a:round/>
              <a:headEnd type="none" w="med" len="med"/>
              <a:tailEnd type="none" w="med" len="med"/>
            </a:ln>
            <a:effectLst/>
          </p:spPr>
        </p:cxnSp>
        <p:cxnSp>
          <p:nvCxnSpPr>
            <p:cNvPr id="23" name="直線コネクタ 22"/>
            <p:cNvCxnSpPr/>
            <p:nvPr/>
          </p:nvCxnSpPr>
          <p:spPr bwMode="auto">
            <a:xfrm flipH="1">
              <a:off x="5004048" y="3244914"/>
              <a:ext cx="1" cy="3352438"/>
            </a:xfrm>
            <a:prstGeom prst="line">
              <a:avLst/>
            </a:prstGeom>
            <a:noFill/>
            <a:ln w="31750" cap="flat" cmpd="sng" algn="ctr">
              <a:solidFill>
                <a:schemeClr val="tx1"/>
              </a:solidFill>
              <a:prstDash val="solid"/>
              <a:round/>
              <a:headEnd type="none" w="med" len="med"/>
              <a:tailEnd type="none" w="med" len="med"/>
            </a:ln>
            <a:effectLst/>
          </p:spPr>
        </p:cxnSp>
        <p:sp>
          <p:nvSpPr>
            <p:cNvPr id="21" name="テキスト ボックス 20"/>
            <p:cNvSpPr txBox="1"/>
            <p:nvPr/>
          </p:nvSpPr>
          <p:spPr>
            <a:xfrm>
              <a:off x="431540" y="4109010"/>
              <a:ext cx="1188132" cy="400110"/>
            </a:xfrm>
            <a:prstGeom prst="rect">
              <a:avLst/>
            </a:prstGeom>
            <a:noFill/>
          </p:spPr>
          <p:txBody>
            <a:bodyPr wrap="square" rtlCol="0">
              <a:spAutoFit/>
            </a:bodyPr>
            <a:lstStyle/>
            <a:p>
              <a:pPr algn="ctr"/>
              <a:r>
                <a:rPr kumimoji="1" lang="ja-JP" altLang="en-US" sz="2000" b="1" dirty="0" smtClean="0"/>
                <a:t>補正前</a:t>
              </a:r>
              <a:endParaRPr kumimoji="1" lang="ja-JP" altLang="en-US" sz="2000" b="1" dirty="0"/>
            </a:p>
          </p:txBody>
        </p:sp>
        <p:sp>
          <p:nvSpPr>
            <p:cNvPr id="26" name="テキスト ボックス 25"/>
            <p:cNvSpPr txBox="1"/>
            <p:nvPr/>
          </p:nvSpPr>
          <p:spPr>
            <a:xfrm>
              <a:off x="431540" y="5693186"/>
              <a:ext cx="1188132" cy="400110"/>
            </a:xfrm>
            <a:prstGeom prst="rect">
              <a:avLst/>
            </a:prstGeom>
            <a:noFill/>
          </p:spPr>
          <p:txBody>
            <a:bodyPr wrap="square" rtlCol="0">
              <a:spAutoFit/>
            </a:bodyPr>
            <a:lstStyle/>
            <a:p>
              <a:pPr algn="ctr"/>
              <a:r>
                <a:rPr kumimoji="1" lang="ja-JP" altLang="en-US" sz="2000" b="1" dirty="0" smtClean="0"/>
                <a:t>補正後</a:t>
              </a:r>
              <a:endParaRPr kumimoji="1" lang="ja-JP" altLang="en-US" sz="2000" b="1" dirty="0"/>
            </a:p>
          </p:txBody>
        </p:sp>
      </p:grpSp>
      <p:sp>
        <p:nvSpPr>
          <p:cNvPr id="19456" name="テキスト ボックス 19455"/>
          <p:cNvSpPr txBox="1"/>
          <p:nvPr/>
        </p:nvSpPr>
        <p:spPr>
          <a:xfrm>
            <a:off x="6503420" y="4226788"/>
            <a:ext cx="2555776" cy="1815882"/>
          </a:xfrm>
          <a:prstGeom prst="rect">
            <a:avLst/>
          </a:prstGeom>
          <a:solidFill>
            <a:srgbClr val="FFFF00"/>
          </a:solidFill>
          <a:ln w="38100">
            <a:solidFill>
              <a:srgbClr val="FF0000"/>
            </a:solidFill>
          </a:ln>
        </p:spPr>
        <p:txBody>
          <a:bodyPr wrap="square" rtlCol="0">
            <a:spAutoFit/>
          </a:bodyPr>
          <a:lstStyle/>
          <a:p>
            <a:r>
              <a:rPr lang="ja-JP" altLang="en-US" sz="2800" dirty="0" smtClean="0">
                <a:solidFill>
                  <a:srgbClr val="FF0000"/>
                </a:solidFill>
              </a:rPr>
              <a:t>高い周波数</a:t>
            </a:r>
            <a:r>
              <a:rPr lang="ja-JP" altLang="en-US" sz="2800" dirty="0">
                <a:solidFill>
                  <a:srgbClr val="FF0000"/>
                </a:solidFill>
              </a:rPr>
              <a:t>で</a:t>
            </a:r>
            <a:r>
              <a:rPr lang="ja-JP" altLang="en-US" sz="2800" dirty="0" smtClean="0">
                <a:solidFill>
                  <a:srgbClr val="FF0000"/>
                </a:solidFill>
              </a:rPr>
              <a:t>の</a:t>
            </a:r>
            <a:r>
              <a:rPr kumimoji="1" lang="en-US" altLang="ja-JP" sz="2800" dirty="0" smtClean="0">
                <a:solidFill>
                  <a:srgbClr val="FF0000"/>
                </a:solidFill>
              </a:rPr>
              <a:t>SN</a:t>
            </a:r>
            <a:r>
              <a:rPr kumimoji="1" lang="ja-JP" altLang="en-US" sz="2800" dirty="0" smtClean="0">
                <a:solidFill>
                  <a:srgbClr val="FF0000"/>
                </a:solidFill>
              </a:rPr>
              <a:t>比の悪さも強調されてしまう</a:t>
            </a:r>
            <a:endParaRPr kumimoji="1" lang="ja-JP" altLang="en-US" sz="2800" dirty="0">
              <a:solidFill>
                <a:srgbClr val="FF0000"/>
              </a:solidFill>
            </a:endParaRPr>
          </a:p>
        </p:txBody>
      </p:sp>
    </p:spTree>
    <p:extLst>
      <p:ext uri="{BB962C8B-B14F-4D97-AF65-F5344CB8AC3E}">
        <p14:creationId xmlns:p14="http://schemas.microsoft.com/office/powerpoint/2010/main" val="1841099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6"/>
                                        </p:tgtEl>
                                        <p:attrNameLst>
                                          <p:attrName>style.visibility</p:attrName>
                                        </p:attrNameLst>
                                      </p:cBhvr>
                                      <p:to>
                                        <p:strVal val="visible"/>
                                      </p:to>
                                    </p:set>
                                    <p:animEffect transition="in" filter="fade">
                                      <p:cBhvr>
                                        <p:cTn id="7" dur="500"/>
                                        <p:tgtEl>
                                          <p:spTgt spid="19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404664"/>
            <a:ext cx="7772400" cy="1143000"/>
          </a:xfrm>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251520" y="1412776"/>
            <a:ext cx="8748464" cy="5301208"/>
          </a:xfrm>
        </p:spPr>
        <p:txBody>
          <a:bodyPr/>
          <a:lstStyle/>
          <a:p>
            <a:pPr marL="0" indent="0">
              <a:buNone/>
            </a:pPr>
            <a:r>
              <a:rPr kumimoji="1" lang="ja-JP" altLang="en-US" sz="2800" dirty="0" smtClean="0"/>
              <a:t>・リアルタイムで</a:t>
            </a:r>
            <a:r>
              <a:rPr kumimoji="1" lang="en-US" altLang="ja-JP" sz="2800" dirty="0" smtClean="0"/>
              <a:t>THz</a:t>
            </a:r>
            <a:r>
              <a:rPr kumimoji="1" lang="ja-JP" altLang="en-US" sz="2800" dirty="0" smtClean="0"/>
              <a:t>分光ラインイメージを取得でき</a:t>
            </a:r>
            <a:endParaRPr kumimoji="1" lang="en-US" altLang="ja-JP" sz="2800" dirty="0" smtClean="0"/>
          </a:p>
          <a:p>
            <a:pPr marL="0" indent="0">
              <a:buNone/>
            </a:pPr>
            <a:r>
              <a:rPr lang="ja-JP" altLang="en-US" sz="2800" dirty="0"/>
              <a:t>　</a:t>
            </a:r>
            <a:r>
              <a:rPr kumimoji="1" lang="ja-JP" altLang="en-US" sz="2800" dirty="0" err="1" smtClean="0"/>
              <a:t>る</a:t>
            </a:r>
            <a:r>
              <a:rPr lang="en-US" altLang="ja-JP" sz="2800" dirty="0"/>
              <a:t>T</a:t>
            </a:r>
            <a:r>
              <a:rPr lang="en-US" altLang="ja-JP" sz="2800" dirty="0" smtClean="0"/>
              <a:t>Hz</a:t>
            </a:r>
            <a:r>
              <a:rPr lang="ja-JP" altLang="en-US" sz="2800" dirty="0" smtClean="0"/>
              <a:t>カラースキャナーを構築した。</a:t>
            </a:r>
            <a:endParaRPr lang="en-US" altLang="ja-JP" sz="2800" dirty="0" smtClean="0"/>
          </a:p>
          <a:p>
            <a:pPr marL="0" indent="0">
              <a:buNone/>
            </a:pPr>
            <a:r>
              <a:rPr lang="ja-JP" altLang="en-US" sz="2800" dirty="0" smtClean="0"/>
              <a:t>・本装置を用いることで、点検出を用いた従来法に対</a:t>
            </a:r>
            <a:endParaRPr lang="en-US" altLang="ja-JP" sz="2800" dirty="0" smtClean="0"/>
          </a:p>
          <a:p>
            <a:pPr marL="0" indent="0">
              <a:buNone/>
            </a:pPr>
            <a:r>
              <a:rPr lang="ja-JP" altLang="en-US" sz="2800" dirty="0"/>
              <a:t>　</a:t>
            </a:r>
            <a:r>
              <a:rPr lang="ja-JP" altLang="en-US" sz="2800" dirty="0" smtClean="0"/>
              <a:t>して</a:t>
            </a:r>
            <a:r>
              <a:rPr lang="en-US" altLang="ja-JP" sz="2800" dirty="0"/>
              <a:t>4</a:t>
            </a:r>
            <a:r>
              <a:rPr lang="ja-JP" altLang="en-US" sz="2800" dirty="0"/>
              <a:t>万</a:t>
            </a:r>
            <a:r>
              <a:rPr lang="ja-JP" altLang="en-US" sz="2800" dirty="0" smtClean="0"/>
              <a:t>倍以上のピクセルレートを達成した。</a:t>
            </a:r>
            <a:endParaRPr lang="en-US" altLang="ja-JP" sz="2800" dirty="0" smtClean="0"/>
          </a:p>
          <a:p>
            <a:pPr marL="0" indent="0">
              <a:buNone/>
            </a:pPr>
            <a:r>
              <a:rPr lang="ja-JP" altLang="en-US" sz="2800" dirty="0" smtClean="0"/>
              <a:t>・医薬品サンプルの動体計測においてサンプルの識別</a:t>
            </a:r>
            <a:endParaRPr lang="en-US" altLang="ja-JP" sz="2800" dirty="0" smtClean="0"/>
          </a:p>
          <a:p>
            <a:pPr marL="0" indent="0">
              <a:buNone/>
            </a:pPr>
            <a:r>
              <a:rPr lang="ja-JP" altLang="en-US" sz="2800" dirty="0"/>
              <a:t>　</a:t>
            </a:r>
            <a:r>
              <a:rPr lang="ja-JP" altLang="en-US" sz="2800" dirty="0" smtClean="0"/>
              <a:t>に成功した。</a:t>
            </a:r>
            <a:endParaRPr lang="en-US" altLang="ja-JP" sz="2800" dirty="0" smtClean="0"/>
          </a:p>
          <a:p>
            <a:pPr marL="0" indent="0">
              <a:buNone/>
            </a:pPr>
            <a:r>
              <a:rPr lang="ja-JP" altLang="en-US" sz="2800" dirty="0" smtClean="0"/>
              <a:t>・本装置の課題解決のため、強度分布を基にしたデータ補正を行ったが、分光イメージング技術の向上には至らなかった。</a:t>
            </a:r>
            <a:endParaRPr lang="en-US" altLang="ja-JP" sz="2800" dirty="0" smtClean="0"/>
          </a:p>
        </p:txBody>
      </p:sp>
    </p:spTree>
    <p:extLst>
      <p:ext uri="{BB962C8B-B14F-4D97-AF65-F5344CB8AC3E}">
        <p14:creationId xmlns:p14="http://schemas.microsoft.com/office/powerpoint/2010/main" val="220338283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今後の予定</a:t>
            </a:r>
            <a:endParaRPr kumimoji="1" lang="ja-JP" altLang="en-US" dirty="0"/>
          </a:p>
        </p:txBody>
      </p:sp>
      <p:sp>
        <p:nvSpPr>
          <p:cNvPr id="3" name="コンテンツ プレースホルダー 2"/>
          <p:cNvSpPr>
            <a:spLocks noGrp="1"/>
          </p:cNvSpPr>
          <p:nvPr>
            <p:ph idx="1"/>
          </p:nvPr>
        </p:nvSpPr>
        <p:spPr>
          <a:xfrm>
            <a:off x="685800" y="2276872"/>
            <a:ext cx="7772400" cy="3175992"/>
          </a:xfrm>
        </p:spPr>
        <p:txBody>
          <a:bodyPr/>
          <a:lstStyle/>
          <a:p>
            <a:r>
              <a:rPr kumimoji="1" lang="en-US" altLang="ja-JP" dirty="0" smtClean="0"/>
              <a:t>SN</a:t>
            </a:r>
            <a:r>
              <a:rPr kumimoji="1" lang="ja-JP" altLang="en-US" dirty="0" smtClean="0"/>
              <a:t>比の向上のため、高強度</a:t>
            </a:r>
            <a:r>
              <a:rPr kumimoji="1" lang="en-US" altLang="ja-JP" dirty="0" smtClean="0"/>
              <a:t>THz</a:t>
            </a:r>
            <a:r>
              <a:rPr kumimoji="1" lang="ja-JP" altLang="en-US" dirty="0" smtClean="0"/>
              <a:t>パルスの発生を目指す。</a:t>
            </a:r>
            <a:r>
              <a:rPr kumimoji="1" lang="en-US" altLang="ja-JP" dirty="0" smtClean="0"/>
              <a:t>(</a:t>
            </a:r>
            <a:r>
              <a:rPr kumimoji="1" lang="ja-JP" altLang="en-US" dirty="0" smtClean="0"/>
              <a:t>発生方法の検討</a:t>
            </a:r>
            <a:r>
              <a:rPr kumimoji="1" lang="en-US" altLang="ja-JP" dirty="0" smtClean="0"/>
              <a:t>)</a:t>
            </a:r>
          </a:p>
          <a:p>
            <a:endParaRPr lang="en-US" altLang="ja-JP" dirty="0"/>
          </a:p>
          <a:p>
            <a:r>
              <a:rPr kumimoji="1" lang="en-US" altLang="ja-JP" dirty="0" smtClean="0"/>
              <a:t>THz</a:t>
            </a:r>
            <a:r>
              <a:rPr kumimoji="1" lang="ja-JP" altLang="en-US" dirty="0" smtClean="0"/>
              <a:t>分光ラインをより実用的な長さに拡大する。</a:t>
            </a:r>
            <a:endParaRPr kumimoji="1" lang="ja-JP" altLang="en-US" dirty="0"/>
          </a:p>
        </p:txBody>
      </p:sp>
    </p:spTree>
    <p:extLst>
      <p:ext uri="{BB962C8B-B14F-4D97-AF65-F5344CB8AC3E}">
        <p14:creationId xmlns:p14="http://schemas.microsoft.com/office/powerpoint/2010/main" val="61874645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0553741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title" idx="4294967295"/>
          </p:nvPr>
        </p:nvSpPr>
        <p:spPr>
          <a:xfrm>
            <a:off x="0" y="473076"/>
            <a:ext cx="9144000" cy="608013"/>
          </a:xfrm>
        </p:spPr>
        <p:txBody>
          <a:bodyPr/>
          <a:lstStyle/>
          <a:p>
            <a:r>
              <a:rPr lang="en-US" altLang="ja-JP" sz="4800" b="1">
                <a:solidFill>
                  <a:schemeClr val="tx1"/>
                </a:solidFill>
                <a:latin typeface="ＭＳ Ｐゴシック" pitchFamily="-111" charset="-128"/>
                <a:ea typeface="ＭＳ Ｐゴシック" pitchFamily="-111" charset="-128"/>
                <a:cs typeface="ＭＳ Ｐゴシック" pitchFamily="-111" charset="-128"/>
              </a:rPr>
              <a:t>X</a:t>
            </a:r>
            <a:r>
              <a:rPr lang="ja-JP" altLang="en-US" sz="4800" b="1">
                <a:solidFill>
                  <a:schemeClr val="tx1"/>
                </a:solidFill>
                <a:latin typeface="ＭＳ Ｐゴシック" pitchFamily="-111" charset="-128"/>
                <a:ea typeface="ＭＳ Ｐゴシック" pitchFamily="-111" charset="-128"/>
                <a:cs typeface="ＭＳ Ｐゴシック" pitchFamily="-111" charset="-128"/>
              </a:rPr>
              <a:t>線スキャナー（レントゲン、</a:t>
            </a:r>
            <a:r>
              <a:rPr lang="en-US" altLang="ja-JP" sz="4800" b="1">
                <a:solidFill>
                  <a:schemeClr val="tx1"/>
                </a:solidFill>
                <a:latin typeface="ＭＳ Ｐゴシック" pitchFamily="-111" charset="-128"/>
                <a:ea typeface="ＭＳ Ｐゴシック" pitchFamily="-111" charset="-128"/>
                <a:cs typeface="ＭＳ Ｐゴシック" pitchFamily="-111" charset="-128"/>
              </a:rPr>
              <a:t>CT</a:t>
            </a:r>
            <a:r>
              <a:rPr lang="ja-JP" altLang="en-US" sz="4800" b="1">
                <a:solidFill>
                  <a:schemeClr val="tx1"/>
                </a:solidFill>
                <a:latin typeface="ＭＳ Ｐゴシック" pitchFamily="-111" charset="-128"/>
                <a:ea typeface="ＭＳ Ｐゴシック" pitchFamily="-111" charset="-128"/>
                <a:cs typeface="ＭＳ Ｐゴシック" pitchFamily="-111" charset="-128"/>
              </a:rPr>
              <a:t>）</a:t>
            </a:r>
            <a:endParaRPr lang="ja-JP" altLang="en-US" sz="4800" b="1" i="1">
              <a:solidFill>
                <a:schemeClr val="tx1"/>
              </a:solidFill>
              <a:latin typeface="ＭＳ Ｐゴシック" pitchFamily="-111" charset="-128"/>
              <a:ea typeface="ＭＳ Ｐゴシック" pitchFamily="-111" charset="-128"/>
              <a:cs typeface="ＭＳ Ｐゴシック" pitchFamily="-111" charset="-128"/>
            </a:endParaRPr>
          </a:p>
        </p:txBody>
      </p:sp>
      <p:sp>
        <p:nvSpPr>
          <p:cNvPr id="834563" name="Rectangle 3"/>
          <p:cNvSpPr>
            <a:spLocks noChangeArrowheads="1"/>
          </p:cNvSpPr>
          <p:nvPr/>
        </p:nvSpPr>
        <p:spPr bwMode="auto">
          <a:xfrm>
            <a:off x="3995936" y="1565276"/>
            <a:ext cx="5112568" cy="5447645"/>
          </a:xfrm>
          <a:prstGeom prst="rect">
            <a:avLst/>
          </a:prstGeom>
          <a:solidFill>
            <a:srgbClr val="FF9999">
              <a:alpha val="11000"/>
            </a:srgbClr>
          </a:solidFill>
          <a:ln w="9525">
            <a:noFill/>
            <a:miter lim="800000"/>
            <a:headEnd/>
            <a:tailEnd/>
          </a:ln>
          <a:effectLst/>
        </p:spPr>
        <p:txBody>
          <a:bodyPr wrap="square">
            <a:prstTxWarp prst="textNoShape">
              <a:avLst/>
            </a:prstTxWarp>
            <a:spAutoFit/>
          </a:bodyPr>
          <a:lstStyle/>
          <a:p>
            <a:r>
              <a:rPr lang="ja-JP" altLang="en-US" sz="3200" dirty="0">
                <a:solidFill>
                  <a:schemeClr val="accent2"/>
                </a:solidFill>
              </a:rPr>
              <a:t>特徴：</a:t>
            </a:r>
            <a:endParaRPr lang="en-US" altLang="ja-JP" sz="3200" dirty="0">
              <a:solidFill>
                <a:schemeClr val="accent2"/>
              </a:solidFill>
            </a:endParaRPr>
          </a:p>
          <a:p>
            <a:r>
              <a:rPr lang="ja-JP" altLang="en-US" sz="3200" dirty="0">
                <a:solidFill>
                  <a:schemeClr val="accent2"/>
                </a:solidFill>
              </a:rPr>
              <a:t>良好な物質透過性</a:t>
            </a:r>
            <a:endParaRPr lang="en-US" altLang="ja-JP" sz="3200" dirty="0">
              <a:solidFill>
                <a:schemeClr val="accent2"/>
              </a:solidFill>
            </a:endParaRPr>
          </a:p>
          <a:p>
            <a:endParaRPr lang="en-US" altLang="ja-JP" sz="3200" dirty="0"/>
          </a:p>
          <a:p>
            <a:r>
              <a:rPr lang="ja-JP" altLang="en-US" sz="3200" dirty="0">
                <a:solidFill>
                  <a:srgbClr val="FF0000"/>
                </a:solidFill>
              </a:rPr>
              <a:t>問題点：</a:t>
            </a:r>
            <a:endParaRPr lang="en-US" altLang="ja-JP" sz="3200" dirty="0">
              <a:solidFill>
                <a:srgbClr val="FF0000"/>
              </a:solidFill>
            </a:endParaRPr>
          </a:p>
          <a:p>
            <a:r>
              <a:rPr lang="ja-JP" altLang="en-US" sz="3200" dirty="0">
                <a:solidFill>
                  <a:srgbClr val="FF0000"/>
                </a:solidFill>
              </a:rPr>
              <a:t>高い侵襲</a:t>
            </a:r>
            <a:r>
              <a:rPr lang="ja-JP" altLang="en-US" sz="3200" dirty="0" smtClean="0">
                <a:solidFill>
                  <a:srgbClr val="FF0000"/>
                </a:solidFill>
              </a:rPr>
              <a:t>性</a:t>
            </a:r>
            <a:endParaRPr lang="en-US" altLang="ja-JP" sz="3200" dirty="0" smtClean="0">
              <a:solidFill>
                <a:srgbClr val="FF0000"/>
              </a:solidFill>
            </a:endParaRPr>
          </a:p>
          <a:p>
            <a:endParaRPr lang="en-US" altLang="ja-JP" sz="800" dirty="0">
              <a:solidFill>
                <a:srgbClr val="FF0000"/>
              </a:solidFill>
            </a:endParaRPr>
          </a:p>
          <a:p>
            <a:r>
              <a:rPr lang="ja-JP" altLang="en-US" sz="3200" dirty="0" smtClean="0">
                <a:solidFill>
                  <a:srgbClr val="FF0000"/>
                </a:solidFill>
              </a:rPr>
              <a:t>良好過ぎる</a:t>
            </a:r>
            <a:r>
              <a:rPr lang="ja-JP" altLang="en-US" sz="3200" dirty="0">
                <a:solidFill>
                  <a:srgbClr val="FF0000"/>
                </a:solidFill>
              </a:rPr>
              <a:t>透過性</a:t>
            </a:r>
            <a:endParaRPr lang="en-US" altLang="ja-JP" sz="3200" dirty="0">
              <a:solidFill>
                <a:srgbClr val="FF0000"/>
              </a:solidFill>
            </a:endParaRPr>
          </a:p>
          <a:p>
            <a:r>
              <a:rPr lang="ja-JP" altLang="en-US" sz="2800" dirty="0">
                <a:solidFill>
                  <a:srgbClr val="002060"/>
                </a:solidFill>
              </a:rPr>
              <a:t>⇒ソフトマテリアルの</a:t>
            </a:r>
            <a:r>
              <a:rPr lang="ja-JP" altLang="en-US" sz="2800" dirty="0" smtClean="0">
                <a:solidFill>
                  <a:srgbClr val="002060"/>
                </a:solidFill>
              </a:rPr>
              <a:t>測定に　</a:t>
            </a:r>
            <a:endParaRPr lang="en-US" altLang="ja-JP" sz="2800" dirty="0" smtClean="0">
              <a:solidFill>
                <a:srgbClr val="002060"/>
              </a:solidFill>
            </a:endParaRPr>
          </a:p>
          <a:p>
            <a:r>
              <a:rPr lang="ja-JP" altLang="en-US" sz="2800" dirty="0">
                <a:solidFill>
                  <a:srgbClr val="002060"/>
                </a:solidFill>
              </a:rPr>
              <a:t>　</a:t>
            </a:r>
            <a:r>
              <a:rPr lang="ja-JP" altLang="en-US" sz="2800" dirty="0" smtClean="0">
                <a:solidFill>
                  <a:srgbClr val="002060"/>
                </a:solidFill>
              </a:rPr>
              <a:t>不適</a:t>
            </a:r>
            <a:endParaRPr lang="en-US" altLang="ja-JP" sz="2800" dirty="0" smtClean="0">
              <a:solidFill>
                <a:srgbClr val="002060"/>
              </a:solidFill>
            </a:endParaRPr>
          </a:p>
          <a:p>
            <a:r>
              <a:rPr lang="ja-JP" altLang="en-US" sz="3200" dirty="0" smtClean="0">
                <a:solidFill>
                  <a:srgbClr val="FF0000"/>
                </a:solidFill>
              </a:rPr>
              <a:t>モノクロ</a:t>
            </a:r>
            <a:r>
              <a:rPr lang="en-US" altLang="ja-JP" sz="3200" dirty="0">
                <a:solidFill>
                  <a:srgbClr val="FF0000"/>
                </a:solidFill>
              </a:rPr>
              <a:t>(</a:t>
            </a:r>
            <a:r>
              <a:rPr lang="ja-JP" altLang="en-US" sz="3200" dirty="0">
                <a:solidFill>
                  <a:srgbClr val="FF0000"/>
                </a:solidFill>
              </a:rPr>
              <a:t>白黒</a:t>
            </a:r>
            <a:r>
              <a:rPr lang="en-US" altLang="ja-JP" sz="3200" dirty="0">
                <a:solidFill>
                  <a:srgbClr val="FF0000"/>
                </a:solidFill>
              </a:rPr>
              <a:t>)</a:t>
            </a:r>
            <a:r>
              <a:rPr lang="ja-JP" altLang="en-US" sz="3200" dirty="0" smtClean="0">
                <a:solidFill>
                  <a:srgbClr val="FF0000"/>
                </a:solidFill>
              </a:rPr>
              <a:t>イメージ</a:t>
            </a:r>
            <a:endParaRPr lang="en-US" altLang="ja-JP" sz="3200" dirty="0" smtClean="0">
              <a:solidFill>
                <a:srgbClr val="FF0000"/>
              </a:solidFill>
            </a:endParaRPr>
          </a:p>
          <a:p>
            <a:r>
              <a:rPr lang="ja-JP" altLang="en-US" sz="2800" dirty="0" smtClean="0">
                <a:solidFill>
                  <a:srgbClr val="002060"/>
                </a:solidFill>
              </a:rPr>
              <a:t>⇒分</a:t>
            </a:r>
            <a:r>
              <a:rPr lang="ja-JP" altLang="en-US" sz="2800" dirty="0">
                <a:solidFill>
                  <a:srgbClr val="002060"/>
                </a:solidFill>
              </a:rPr>
              <a:t>光学的成分分析は困難</a:t>
            </a:r>
          </a:p>
          <a:p>
            <a:endParaRPr lang="ja-JP" altLang="en-US" sz="3200" dirty="0">
              <a:solidFill>
                <a:srgbClr val="002060"/>
              </a:solidFill>
            </a:endParaRPr>
          </a:p>
        </p:txBody>
      </p:sp>
      <p:grpSp>
        <p:nvGrpSpPr>
          <p:cNvPr id="834568" name="Group 8"/>
          <p:cNvGrpSpPr>
            <a:grpSpLocks/>
          </p:cNvGrpSpPr>
          <p:nvPr/>
        </p:nvGrpSpPr>
        <p:grpSpPr bwMode="auto">
          <a:xfrm>
            <a:off x="5103418" y="4089400"/>
            <a:ext cx="836734" cy="101600"/>
            <a:chOff x="3834" y="2585"/>
            <a:chExt cx="571" cy="64"/>
          </a:xfrm>
        </p:grpSpPr>
        <p:sp>
          <p:nvSpPr>
            <p:cNvPr id="834565" name="AutoShape 5"/>
            <p:cNvSpPr>
              <a:spLocks noChangeArrowheads="1"/>
            </p:cNvSpPr>
            <p:nvPr/>
          </p:nvSpPr>
          <p:spPr bwMode="auto">
            <a:xfrm>
              <a:off x="3834" y="2585"/>
              <a:ext cx="64" cy="64"/>
            </a:xfrm>
            <a:prstGeom prst="octagon">
              <a:avLst>
                <a:gd name="adj" fmla="val 29287"/>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ja-JP" altLang="en-US"/>
            </a:p>
          </p:txBody>
        </p:sp>
        <p:sp>
          <p:nvSpPr>
            <p:cNvPr id="834566" name="AutoShape 6"/>
            <p:cNvSpPr>
              <a:spLocks noChangeArrowheads="1"/>
            </p:cNvSpPr>
            <p:nvPr/>
          </p:nvSpPr>
          <p:spPr bwMode="auto">
            <a:xfrm>
              <a:off x="4087" y="2585"/>
              <a:ext cx="64" cy="64"/>
            </a:xfrm>
            <a:prstGeom prst="octagon">
              <a:avLst>
                <a:gd name="adj" fmla="val 29287"/>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ja-JP" altLang="en-US"/>
            </a:p>
          </p:txBody>
        </p:sp>
        <p:sp>
          <p:nvSpPr>
            <p:cNvPr id="834567" name="AutoShape 7"/>
            <p:cNvSpPr>
              <a:spLocks noChangeArrowheads="1"/>
            </p:cNvSpPr>
            <p:nvPr/>
          </p:nvSpPr>
          <p:spPr bwMode="auto">
            <a:xfrm>
              <a:off x="4341" y="2585"/>
              <a:ext cx="64" cy="64"/>
            </a:xfrm>
            <a:prstGeom prst="octagon">
              <a:avLst>
                <a:gd name="adj" fmla="val 29287"/>
              </a:avLst>
            </a:prstGeom>
            <a:solidFill>
              <a:srgbClr val="FF0000"/>
            </a:solidFill>
            <a:ln w="9525">
              <a:solidFill>
                <a:srgbClr val="FF0000"/>
              </a:solidFill>
              <a:miter lim="800000"/>
              <a:headEnd/>
              <a:tailEnd/>
            </a:ln>
            <a:effectLst/>
          </p:spPr>
          <p:txBody>
            <a:bodyPr wrap="none" anchor="ctr">
              <a:prstTxWarp prst="textNoShape">
                <a:avLst/>
              </a:prstTxWarp>
            </a:bodyPr>
            <a:lstStyle/>
            <a:p>
              <a:endParaRPr lang="ja-JP" altLang="en-US"/>
            </a:p>
          </p:txBody>
        </p:sp>
      </p:grpSp>
      <p:pic>
        <p:nvPicPr>
          <p:cNvPr id="834569" name="Picture 9" descr="x-ray1"/>
          <p:cNvPicPr>
            <a:picLocks noChangeAspect="1" noChangeArrowheads="1"/>
          </p:cNvPicPr>
          <p:nvPr/>
        </p:nvPicPr>
        <p:blipFill>
          <a:blip r:embed="rId3"/>
          <a:srcRect/>
          <a:stretch>
            <a:fillRect/>
          </a:stretch>
        </p:blipFill>
        <p:spPr bwMode="auto">
          <a:xfrm>
            <a:off x="179512" y="1620490"/>
            <a:ext cx="3654669" cy="3968750"/>
          </a:xfrm>
          <a:prstGeom prst="rect">
            <a:avLst/>
          </a:prstGeom>
          <a:noFill/>
        </p:spPr>
      </p:pic>
      <p:sp>
        <p:nvSpPr>
          <p:cNvPr id="9" name="Rectangle 4"/>
          <p:cNvSpPr>
            <a:spLocks noChangeArrowheads="1"/>
          </p:cNvSpPr>
          <p:nvPr/>
        </p:nvSpPr>
        <p:spPr bwMode="auto">
          <a:xfrm>
            <a:off x="395536" y="5664200"/>
            <a:ext cx="3270250" cy="860425"/>
          </a:xfrm>
          <a:prstGeom prst="rect">
            <a:avLst/>
          </a:prstGeom>
          <a:noFill/>
          <a:ln w="38100">
            <a:solidFill>
              <a:srgbClr val="008000"/>
            </a:solidFill>
            <a:miter lim="800000"/>
            <a:headEnd/>
            <a:tailEnd/>
          </a:ln>
          <a:effectLst/>
        </p:spPr>
        <p:txBody>
          <a:bodyPr wrap="none">
            <a:prstTxWarp prst="textNoShape">
              <a:avLst/>
            </a:prstTxWarp>
            <a:spAutoFit/>
          </a:bodyPr>
          <a:lstStyle/>
          <a:p>
            <a:r>
              <a:rPr lang="ja-JP" altLang="en-US" sz="2400" b="1" dirty="0">
                <a:solidFill>
                  <a:srgbClr val="008000"/>
                </a:solidFill>
              </a:rPr>
              <a:t>用途：</a:t>
            </a:r>
            <a:endParaRPr lang="en-US" altLang="ja-JP" sz="2400" b="1" dirty="0">
              <a:solidFill>
                <a:srgbClr val="008000"/>
              </a:solidFill>
            </a:endParaRPr>
          </a:p>
          <a:p>
            <a:r>
              <a:rPr lang="ja-JP" altLang="en-US" sz="2400" b="1" dirty="0">
                <a:solidFill>
                  <a:srgbClr val="008000"/>
                </a:solidFill>
                <a:latin typeface="ＭＳ ゴシック" pitchFamily="-111" charset="-128"/>
              </a:rPr>
              <a:t>非破壊検査、医療診断</a:t>
            </a:r>
          </a:p>
        </p:txBody>
      </p:sp>
    </p:spTree>
    <p:extLst>
      <p:ext uri="{BB962C8B-B14F-4D97-AF65-F5344CB8AC3E}">
        <p14:creationId xmlns:p14="http://schemas.microsoft.com/office/powerpoint/2010/main" val="233006030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476672"/>
            <a:ext cx="7772400" cy="1143000"/>
          </a:xfrm>
        </p:spPr>
        <p:txBody>
          <a:bodyPr/>
          <a:lstStyle/>
          <a:p>
            <a:r>
              <a:rPr kumimoji="1" lang="ja-JP" altLang="en-US" sz="3200" dirty="0" smtClean="0"/>
              <a:t>非線形光学結晶による</a:t>
            </a:r>
            <a:r>
              <a:rPr kumimoji="1" lang="en-US" altLang="ja-JP" sz="3200" dirty="0" smtClean="0"/>
              <a:t>THz</a:t>
            </a:r>
            <a:r>
              <a:rPr kumimoji="1" lang="ja-JP" altLang="en-US" sz="3200" dirty="0" smtClean="0"/>
              <a:t>パルスの発生</a:t>
            </a:r>
            <a:endParaRPr kumimoji="1" lang="ja-JP" altLang="en-US" sz="3200" dirty="0"/>
          </a:p>
        </p:txBody>
      </p:sp>
      <p:sp>
        <p:nvSpPr>
          <p:cNvPr id="3" name="コンテンツ プレースホルダー 2"/>
          <p:cNvSpPr>
            <a:spLocks noGrp="1"/>
          </p:cNvSpPr>
          <p:nvPr>
            <p:ph idx="1"/>
          </p:nvPr>
        </p:nvSpPr>
        <p:spPr>
          <a:xfrm>
            <a:off x="3949554" y="2036469"/>
            <a:ext cx="4798910" cy="3819128"/>
          </a:xfrm>
        </p:spPr>
        <p:txBody>
          <a:bodyPr/>
          <a:lstStyle/>
          <a:p>
            <a:pPr marL="0" indent="0">
              <a:buNone/>
            </a:pPr>
            <a:r>
              <a:rPr kumimoji="1" lang="ja-JP" altLang="en-US" sz="2000" b="1" dirty="0" smtClean="0"/>
              <a:t>非線形光学結晶</a:t>
            </a:r>
            <a:r>
              <a:rPr kumimoji="1" lang="en-US" altLang="ja-JP" sz="2000" b="1" dirty="0" smtClean="0"/>
              <a:t>(</a:t>
            </a:r>
            <a:r>
              <a:rPr kumimoji="1" lang="en-US" altLang="ja-JP" sz="2000" b="1" dirty="0" err="1" smtClean="0"/>
              <a:t>ZnTe</a:t>
            </a:r>
            <a:r>
              <a:rPr kumimoji="1" lang="ja-JP" altLang="en-US" sz="2000" b="1" dirty="0" smtClean="0"/>
              <a:t>など</a:t>
            </a:r>
            <a:r>
              <a:rPr kumimoji="1" lang="en-US" altLang="ja-JP" sz="2000" b="1" dirty="0" smtClean="0"/>
              <a:t>)</a:t>
            </a:r>
            <a:r>
              <a:rPr kumimoji="1" lang="ja-JP" altLang="en-US" sz="2000" b="1" dirty="0" smtClean="0"/>
              <a:t>にフェムト秒パルスを入射</a:t>
            </a:r>
            <a:endParaRPr kumimoji="1" lang="en-US" altLang="ja-JP" sz="2000" b="1" dirty="0" smtClean="0"/>
          </a:p>
          <a:p>
            <a:pPr marL="0" indent="0">
              <a:buNone/>
            </a:pPr>
            <a:r>
              <a:rPr lang="ja-JP" altLang="en-US" sz="2000" b="1" dirty="0" smtClean="0"/>
              <a:t>⇒非線形光学効果の一種である光整流に</a:t>
            </a:r>
            <a:endParaRPr lang="en-US" altLang="ja-JP" sz="2000" b="1" dirty="0" smtClean="0"/>
          </a:p>
          <a:p>
            <a:pPr marL="0" indent="0">
              <a:buNone/>
            </a:pPr>
            <a:r>
              <a:rPr lang="ja-JP" altLang="en-US" sz="2000" b="1" dirty="0"/>
              <a:t>　</a:t>
            </a:r>
            <a:r>
              <a:rPr lang="ja-JP" altLang="en-US" sz="2000" b="1" dirty="0" smtClean="0"/>
              <a:t>よって</a:t>
            </a:r>
            <a:r>
              <a:rPr lang="en-US" altLang="ja-JP" sz="2000" b="1" dirty="0" smtClean="0"/>
              <a:t>THz</a:t>
            </a:r>
            <a:r>
              <a:rPr lang="ja-JP" altLang="en-US" sz="2000" b="1" dirty="0" smtClean="0"/>
              <a:t>パルスが発生</a:t>
            </a:r>
            <a:endParaRPr lang="en-US" altLang="ja-JP" sz="2000" b="1" dirty="0" smtClean="0"/>
          </a:p>
          <a:p>
            <a:pPr marL="0" indent="0">
              <a:buNone/>
            </a:pPr>
            <a:endParaRPr lang="en-US" altLang="ja-JP" sz="2000" b="1" dirty="0" smtClean="0"/>
          </a:p>
          <a:p>
            <a:pPr marL="0" indent="0">
              <a:buNone/>
            </a:pPr>
            <a:endParaRPr kumimoji="1" lang="en-US" altLang="ja-JP" sz="2000" b="1" dirty="0" smtClean="0"/>
          </a:p>
          <a:p>
            <a:pPr marL="0" indent="0">
              <a:buNone/>
            </a:pPr>
            <a:endParaRPr kumimoji="1" lang="en-US" altLang="ja-JP" sz="2000" b="1" dirty="0"/>
          </a:p>
          <a:p>
            <a:pPr marL="0" indent="0">
              <a:buNone/>
            </a:pPr>
            <a:r>
              <a:rPr lang="ja-JP" altLang="en-US" sz="2000" b="1" dirty="0"/>
              <a:t>フェムト</a:t>
            </a:r>
            <a:r>
              <a:rPr lang="ja-JP" altLang="en-US" sz="2000" b="1" dirty="0" smtClean="0"/>
              <a:t>秒パルスの持つ広い周波数帯域の成分が光混合され，その差の周波数成分が</a:t>
            </a:r>
            <a:r>
              <a:rPr lang="en-US" altLang="ja-JP" sz="2000" b="1" dirty="0" smtClean="0"/>
              <a:t>THz</a:t>
            </a:r>
            <a:r>
              <a:rPr lang="ja-JP" altLang="en-US" sz="2000" b="1" dirty="0" smtClean="0"/>
              <a:t>帯に現れる</a:t>
            </a:r>
            <a:endParaRPr kumimoji="1" lang="ja-JP" altLang="en-US" sz="2000" b="1" dirty="0"/>
          </a:p>
        </p:txBody>
      </p:sp>
      <p:grpSp>
        <p:nvGrpSpPr>
          <p:cNvPr id="39" name="グループ化 38"/>
          <p:cNvGrpSpPr/>
          <p:nvPr/>
        </p:nvGrpSpPr>
        <p:grpSpPr>
          <a:xfrm>
            <a:off x="215232" y="1484784"/>
            <a:ext cx="3733024" cy="2090645"/>
            <a:chOff x="-16383" y="1790216"/>
            <a:chExt cx="3733024" cy="2090645"/>
          </a:xfrm>
        </p:grpSpPr>
        <p:cxnSp>
          <p:nvCxnSpPr>
            <p:cNvPr id="5" name="直線矢印コネクタ 4"/>
            <p:cNvCxnSpPr/>
            <p:nvPr/>
          </p:nvCxnSpPr>
          <p:spPr bwMode="auto">
            <a:xfrm>
              <a:off x="539552" y="2780928"/>
              <a:ext cx="1152128" cy="0"/>
            </a:xfrm>
            <a:prstGeom prst="straightConnector1">
              <a:avLst/>
            </a:prstGeom>
            <a:noFill/>
            <a:ln w="47625" cap="flat" cmpd="sng" algn="ctr">
              <a:solidFill>
                <a:srgbClr val="FF0000"/>
              </a:solidFill>
              <a:prstDash val="solid"/>
              <a:round/>
              <a:headEnd type="none" w="med" len="med"/>
              <a:tailEnd type="triangle"/>
            </a:ln>
            <a:effectLst/>
          </p:spPr>
        </p:cxnSp>
        <p:cxnSp>
          <p:nvCxnSpPr>
            <p:cNvPr id="7" name="直線矢印コネクタ 6"/>
            <p:cNvCxnSpPr/>
            <p:nvPr/>
          </p:nvCxnSpPr>
          <p:spPr bwMode="auto">
            <a:xfrm>
              <a:off x="2267744" y="2780928"/>
              <a:ext cx="1080120" cy="0"/>
            </a:xfrm>
            <a:prstGeom prst="straightConnector1">
              <a:avLst/>
            </a:prstGeom>
            <a:noFill/>
            <a:ln w="47625" cap="flat" cmpd="sng" algn="ctr">
              <a:solidFill>
                <a:schemeClr val="accent6">
                  <a:lumMod val="75000"/>
                </a:schemeClr>
              </a:solidFill>
              <a:prstDash val="solid"/>
              <a:round/>
              <a:headEnd type="none" w="med" len="med"/>
              <a:tailEnd type="triangle"/>
            </a:ln>
            <a:effectLst/>
          </p:spPr>
        </p:cxnSp>
        <p:sp>
          <p:nvSpPr>
            <p:cNvPr id="10" name="正方形/長方形 9"/>
            <p:cNvSpPr/>
            <p:nvPr/>
          </p:nvSpPr>
          <p:spPr bwMode="auto">
            <a:xfrm>
              <a:off x="1750827" y="2060848"/>
              <a:ext cx="432048" cy="1296144"/>
            </a:xfrm>
            <a:prstGeom prst="rect">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22" name="グループ化 21"/>
            <p:cNvGrpSpPr/>
            <p:nvPr/>
          </p:nvGrpSpPr>
          <p:grpSpPr>
            <a:xfrm>
              <a:off x="1017926" y="1906884"/>
              <a:ext cx="318375" cy="1368152"/>
              <a:chOff x="683568" y="1700808"/>
              <a:chExt cx="659486" cy="1368152"/>
            </a:xfrm>
          </p:grpSpPr>
          <p:sp>
            <p:nvSpPr>
              <p:cNvPr id="12" name="円弧 11"/>
              <p:cNvSpPr/>
              <p:nvPr/>
            </p:nvSpPr>
            <p:spPr bwMode="auto">
              <a:xfrm>
                <a:off x="890591" y="1700808"/>
                <a:ext cx="225025" cy="1368152"/>
              </a:xfrm>
              <a:prstGeom prst="arc">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円弧 12"/>
              <p:cNvSpPr/>
              <p:nvPr/>
            </p:nvSpPr>
            <p:spPr bwMode="auto">
              <a:xfrm flipH="1">
                <a:off x="899592" y="1700808"/>
                <a:ext cx="216024" cy="1368152"/>
              </a:xfrm>
              <a:prstGeom prst="arc">
                <a:avLst>
                  <a:gd name="adj1" fmla="val 16200000"/>
                  <a:gd name="adj2" fmla="val 181555"/>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5" name="直線コネクタ 14"/>
              <p:cNvCxnSpPr>
                <a:stCxn id="13" idx="2"/>
              </p:cNvCxnSpPr>
              <p:nvPr/>
            </p:nvCxnSpPr>
            <p:spPr bwMode="auto">
              <a:xfrm flipH="1">
                <a:off x="683568" y="2390593"/>
                <a:ext cx="216028" cy="0"/>
              </a:xfrm>
              <a:prstGeom prst="line">
                <a:avLst/>
              </a:prstGeom>
              <a:noFill/>
              <a:ln w="22225" cap="flat" cmpd="sng" algn="ctr">
                <a:solidFill>
                  <a:srgbClr val="FF0000"/>
                </a:solidFill>
                <a:prstDash val="solid"/>
                <a:round/>
                <a:headEnd type="none" w="med" len="med"/>
                <a:tailEnd type="none" w="med" len="med"/>
              </a:ln>
              <a:effectLst/>
            </p:spPr>
          </p:cxnSp>
          <p:cxnSp>
            <p:nvCxnSpPr>
              <p:cNvPr id="17" name="直線コネクタ 16"/>
              <p:cNvCxnSpPr/>
              <p:nvPr/>
            </p:nvCxnSpPr>
            <p:spPr bwMode="auto">
              <a:xfrm flipV="1">
                <a:off x="1109028" y="2381553"/>
                <a:ext cx="234026" cy="3331"/>
              </a:xfrm>
              <a:prstGeom prst="line">
                <a:avLst/>
              </a:prstGeom>
              <a:noFill/>
              <a:ln w="22225" cap="flat" cmpd="sng" algn="ctr">
                <a:solidFill>
                  <a:srgbClr val="FF0000"/>
                </a:solidFill>
                <a:prstDash val="solid"/>
                <a:round/>
                <a:headEnd type="none" w="med" len="med"/>
                <a:tailEnd type="none" w="med" len="med"/>
              </a:ln>
              <a:effectLst/>
            </p:spPr>
          </p:cxnSp>
        </p:grpSp>
        <p:grpSp>
          <p:nvGrpSpPr>
            <p:cNvPr id="32" name="グループ化 31"/>
            <p:cNvGrpSpPr/>
            <p:nvPr/>
          </p:nvGrpSpPr>
          <p:grpSpPr>
            <a:xfrm>
              <a:off x="2396253" y="1974882"/>
              <a:ext cx="823102" cy="734038"/>
              <a:chOff x="770707" y="4063114"/>
              <a:chExt cx="1449979" cy="1229905"/>
            </a:xfrm>
          </p:grpSpPr>
          <p:sp>
            <p:nvSpPr>
              <p:cNvPr id="25" name="フリーフォーム 24"/>
              <p:cNvSpPr/>
              <p:nvPr/>
            </p:nvSpPr>
            <p:spPr bwMode="auto">
              <a:xfrm>
                <a:off x="1110343" y="4063114"/>
                <a:ext cx="679268" cy="1229905"/>
              </a:xfrm>
              <a:custGeom>
                <a:avLst/>
                <a:gdLst>
                  <a:gd name="connsiteX0" fmla="*/ 0 w 679268"/>
                  <a:gd name="connsiteY0" fmla="*/ 587263 h 1229905"/>
                  <a:gd name="connsiteX1" fmla="*/ 313508 w 679268"/>
                  <a:gd name="connsiteY1" fmla="*/ 1214280 h 1229905"/>
                  <a:gd name="connsiteX2" fmla="*/ 418011 w 679268"/>
                  <a:gd name="connsiteY2" fmla="*/ 12497 h 1229905"/>
                  <a:gd name="connsiteX3" fmla="*/ 679268 w 679268"/>
                  <a:gd name="connsiteY3" fmla="*/ 691766 h 1229905"/>
                </a:gdLst>
                <a:ahLst/>
                <a:cxnLst>
                  <a:cxn ang="0">
                    <a:pos x="connsiteX0" y="connsiteY0"/>
                  </a:cxn>
                  <a:cxn ang="0">
                    <a:pos x="connsiteX1" y="connsiteY1"/>
                  </a:cxn>
                  <a:cxn ang="0">
                    <a:pos x="connsiteX2" y="connsiteY2"/>
                  </a:cxn>
                  <a:cxn ang="0">
                    <a:pos x="connsiteX3" y="connsiteY3"/>
                  </a:cxn>
                </a:cxnLst>
                <a:rect l="l" t="t" r="r" b="b"/>
                <a:pathLst>
                  <a:path w="679268" h="1229905">
                    <a:moveTo>
                      <a:pt x="0" y="587263"/>
                    </a:moveTo>
                    <a:cubicBezTo>
                      <a:pt x="121919" y="948668"/>
                      <a:pt x="243839" y="1310074"/>
                      <a:pt x="313508" y="1214280"/>
                    </a:cubicBezTo>
                    <a:cubicBezTo>
                      <a:pt x="383177" y="1118486"/>
                      <a:pt x="357051" y="99583"/>
                      <a:pt x="418011" y="12497"/>
                    </a:cubicBezTo>
                    <a:cubicBezTo>
                      <a:pt x="478971" y="-74589"/>
                      <a:pt x="579119" y="308588"/>
                      <a:pt x="679268" y="691766"/>
                    </a:cubicBezTo>
                  </a:path>
                </a:pathLst>
              </a:cu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9" name="直線コネクタ 28"/>
              <p:cNvCxnSpPr/>
              <p:nvPr/>
            </p:nvCxnSpPr>
            <p:spPr bwMode="auto">
              <a:xfrm>
                <a:off x="1789611" y="4687842"/>
                <a:ext cx="431075" cy="0"/>
              </a:xfrm>
              <a:prstGeom prst="line">
                <a:avLst/>
              </a:prstGeom>
              <a:noFill/>
              <a:ln w="25400" cap="flat" cmpd="sng" algn="ctr">
                <a:solidFill>
                  <a:srgbClr val="7030A0"/>
                </a:solidFill>
                <a:prstDash val="solid"/>
                <a:round/>
                <a:headEnd type="none" w="med" len="med"/>
                <a:tailEnd type="none" w="med" len="med"/>
              </a:ln>
              <a:effectLst/>
            </p:spPr>
          </p:cxnSp>
          <p:cxnSp>
            <p:nvCxnSpPr>
              <p:cNvPr id="31" name="直線コネクタ 30"/>
              <p:cNvCxnSpPr/>
              <p:nvPr/>
            </p:nvCxnSpPr>
            <p:spPr bwMode="auto">
              <a:xfrm flipH="1">
                <a:off x="770707" y="4687842"/>
                <a:ext cx="339637" cy="0"/>
              </a:xfrm>
              <a:prstGeom prst="line">
                <a:avLst/>
              </a:prstGeom>
              <a:noFill/>
              <a:ln w="25400" cap="flat" cmpd="sng" algn="ctr">
                <a:solidFill>
                  <a:srgbClr val="7030A0"/>
                </a:solidFill>
                <a:prstDash val="solid"/>
                <a:round/>
                <a:headEnd type="none" w="med" len="med"/>
                <a:tailEnd type="none" w="med" len="med"/>
              </a:ln>
              <a:effectLst/>
            </p:spPr>
          </p:cxnSp>
        </p:grpSp>
        <p:sp>
          <p:nvSpPr>
            <p:cNvPr id="36" name="テキスト ボックス 35"/>
            <p:cNvSpPr txBox="1"/>
            <p:nvPr/>
          </p:nvSpPr>
          <p:spPr>
            <a:xfrm>
              <a:off x="1486410" y="3357641"/>
              <a:ext cx="960882" cy="523220"/>
            </a:xfrm>
            <a:prstGeom prst="rect">
              <a:avLst/>
            </a:prstGeom>
            <a:noFill/>
          </p:spPr>
          <p:txBody>
            <a:bodyPr wrap="square" rtlCol="0">
              <a:spAutoFit/>
            </a:bodyPr>
            <a:lstStyle/>
            <a:p>
              <a:pPr algn="ctr"/>
              <a:r>
                <a:rPr kumimoji="1" lang="ja-JP" altLang="en-US" sz="1400" b="1" dirty="0" smtClean="0"/>
                <a:t>非線形</a:t>
              </a:r>
              <a:endParaRPr kumimoji="1" lang="en-US" altLang="ja-JP" sz="1400" b="1" dirty="0" smtClean="0"/>
            </a:p>
            <a:p>
              <a:pPr algn="ctr"/>
              <a:r>
                <a:rPr kumimoji="1" lang="ja-JP" altLang="en-US" sz="1400" b="1" dirty="0" smtClean="0"/>
                <a:t>光学結晶</a:t>
              </a:r>
              <a:endParaRPr kumimoji="1" lang="ja-JP" altLang="en-US" sz="1400" b="1" dirty="0"/>
            </a:p>
          </p:txBody>
        </p:sp>
        <p:sp>
          <p:nvSpPr>
            <p:cNvPr id="37" name="テキスト ボックス 36"/>
            <p:cNvSpPr txBox="1"/>
            <p:nvPr/>
          </p:nvSpPr>
          <p:spPr>
            <a:xfrm>
              <a:off x="-16383" y="1790216"/>
              <a:ext cx="1116124" cy="369332"/>
            </a:xfrm>
            <a:prstGeom prst="rect">
              <a:avLst/>
            </a:prstGeom>
            <a:noFill/>
          </p:spPr>
          <p:txBody>
            <a:bodyPr wrap="square" rtlCol="0">
              <a:spAutoFit/>
            </a:bodyPr>
            <a:lstStyle/>
            <a:p>
              <a:r>
                <a:rPr kumimoji="1" lang="en-US" altLang="ja-JP" dirty="0" err="1" smtClean="0">
                  <a:solidFill>
                    <a:srgbClr val="FF0000"/>
                  </a:solidFill>
                </a:rPr>
                <a:t>fs</a:t>
              </a:r>
              <a:r>
                <a:rPr kumimoji="1" lang="en-US" altLang="ja-JP" dirty="0" smtClean="0">
                  <a:solidFill>
                    <a:srgbClr val="FF0000"/>
                  </a:solidFill>
                </a:rPr>
                <a:t> pulse</a:t>
              </a:r>
              <a:endParaRPr kumimoji="1" lang="ja-JP" altLang="en-US" dirty="0">
                <a:solidFill>
                  <a:srgbClr val="FF0000"/>
                </a:solidFill>
              </a:endParaRPr>
            </a:p>
          </p:txBody>
        </p:sp>
        <p:sp>
          <p:nvSpPr>
            <p:cNvPr id="38" name="テキスト ボックス 37"/>
            <p:cNvSpPr txBox="1"/>
            <p:nvPr/>
          </p:nvSpPr>
          <p:spPr>
            <a:xfrm>
              <a:off x="2430547" y="2893128"/>
              <a:ext cx="1286094" cy="369332"/>
            </a:xfrm>
            <a:prstGeom prst="rect">
              <a:avLst/>
            </a:prstGeom>
            <a:noFill/>
          </p:spPr>
          <p:txBody>
            <a:bodyPr wrap="square" rtlCol="0">
              <a:spAutoFit/>
            </a:bodyPr>
            <a:lstStyle/>
            <a:p>
              <a:r>
                <a:rPr kumimoji="1" lang="en-US" altLang="ja-JP" dirty="0" smtClean="0">
                  <a:solidFill>
                    <a:srgbClr val="7030A0"/>
                  </a:solidFill>
                </a:rPr>
                <a:t>THz pulse</a:t>
              </a:r>
              <a:endParaRPr kumimoji="1" lang="ja-JP" altLang="en-US" dirty="0">
                <a:solidFill>
                  <a:srgbClr val="7030A0"/>
                </a:solidFill>
              </a:endParaRPr>
            </a:p>
          </p:txBody>
        </p:sp>
      </p:grpSp>
      <p:grpSp>
        <p:nvGrpSpPr>
          <p:cNvPr id="98" name="グループ化 97"/>
          <p:cNvGrpSpPr/>
          <p:nvPr/>
        </p:nvGrpSpPr>
        <p:grpSpPr>
          <a:xfrm>
            <a:off x="-992420" y="3212976"/>
            <a:ext cx="5007692" cy="4987115"/>
            <a:chOff x="-795732" y="3058128"/>
            <a:chExt cx="5007692" cy="4987115"/>
          </a:xfrm>
        </p:grpSpPr>
        <p:grpSp>
          <p:nvGrpSpPr>
            <p:cNvPr id="96" name="グループ化 95"/>
            <p:cNvGrpSpPr/>
            <p:nvPr/>
          </p:nvGrpSpPr>
          <p:grpSpPr>
            <a:xfrm>
              <a:off x="-795732" y="3058128"/>
              <a:ext cx="5007692" cy="4987115"/>
              <a:chOff x="-795732" y="3058128"/>
              <a:chExt cx="5007692" cy="4987115"/>
            </a:xfrm>
          </p:grpSpPr>
          <p:grpSp>
            <p:nvGrpSpPr>
              <p:cNvPr id="64" name="グループ化 63"/>
              <p:cNvGrpSpPr/>
              <p:nvPr/>
            </p:nvGrpSpPr>
            <p:grpSpPr>
              <a:xfrm>
                <a:off x="2574010" y="3058128"/>
                <a:ext cx="1594701" cy="2813051"/>
                <a:chOff x="2024743" y="3136229"/>
                <a:chExt cx="1693686" cy="2813051"/>
              </a:xfrm>
            </p:grpSpPr>
            <p:sp>
              <p:nvSpPr>
                <p:cNvPr id="57" name="円弧 56"/>
                <p:cNvSpPr/>
                <p:nvPr/>
              </p:nvSpPr>
              <p:spPr bwMode="auto">
                <a:xfrm>
                  <a:off x="2678907" y="3429000"/>
                  <a:ext cx="208445" cy="2520280"/>
                </a:xfrm>
                <a:prstGeom prst="arc">
                  <a:avLst>
                    <a:gd name="adj1" fmla="val 19933040"/>
                    <a:gd name="adj2" fmla="val 5267812"/>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8" name="円弧 57"/>
                <p:cNvSpPr/>
                <p:nvPr/>
              </p:nvSpPr>
              <p:spPr bwMode="auto">
                <a:xfrm>
                  <a:off x="2892258" y="3136229"/>
                  <a:ext cx="201166" cy="2741044"/>
                </a:xfrm>
                <a:prstGeom prst="arc">
                  <a:avLst>
                    <a:gd name="adj1" fmla="val 5474683"/>
                    <a:gd name="adj2" fmla="val 888808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63" name="グループ化 62"/>
                <p:cNvGrpSpPr/>
                <p:nvPr/>
              </p:nvGrpSpPr>
              <p:grpSpPr>
                <a:xfrm>
                  <a:off x="2024743" y="4293096"/>
                  <a:ext cx="1693686" cy="1584176"/>
                  <a:chOff x="2024743" y="4293096"/>
                  <a:chExt cx="1693686" cy="1584176"/>
                </a:xfrm>
              </p:grpSpPr>
              <p:sp>
                <p:nvSpPr>
                  <p:cNvPr id="52" name="フリーフォーム 51"/>
                  <p:cNvSpPr/>
                  <p:nvPr/>
                </p:nvSpPr>
                <p:spPr bwMode="auto">
                  <a:xfrm>
                    <a:off x="2024743" y="4584764"/>
                    <a:ext cx="1693686" cy="1235012"/>
                  </a:xfrm>
                  <a:custGeom>
                    <a:avLst/>
                    <a:gdLst>
                      <a:gd name="connsiteX0" fmla="*/ 0 w 1528354"/>
                      <a:gd name="connsiteY0" fmla="*/ 1189019 h 1241270"/>
                      <a:gd name="connsiteX1" fmla="*/ 300446 w 1528354"/>
                      <a:gd name="connsiteY1" fmla="*/ 927762 h 1241270"/>
                      <a:gd name="connsiteX2" fmla="*/ 796834 w 1528354"/>
                      <a:gd name="connsiteY2" fmla="*/ 299 h 1241270"/>
                      <a:gd name="connsiteX3" fmla="*/ 1254034 w 1528354"/>
                      <a:gd name="connsiteY3" fmla="*/ 1032265 h 1241270"/>
                      <a:gd name="connsiteX4" fmla="*/ 1528354 w 1528354"/>
                      <a:gd name="connsiteY4" fmla="*/ 1241270 h 124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354" h="1241270">
                        <a:moveTo>
                          <a:pt x="0" y="1189019"/>
                        </a:moveTo>
                        <a:cubicBezTo>
                          <a:pt x="83820" y="1157450"/>
                          <a:pt x="167640" y="1125882"/>
                          <a:pt x="300446" y="927762"/>
                        </a:cubicBezTo>
                        <a:cubicBezTo>
                          <a:pt x="433252" y="729642"/>
                          <a:pt x="637903" y="-17118"/>
                          <a:pt x="796834" y="299"/>
                        </a:cubicBezTo>
                        <a:cubicBezTo>
                          <a:pt x="955765" y="17716"/>
                          <a:pt x="1132114" y="825437"/>
                          <a:pt x="1254034" y="1032265"/>
                        </a:cubicBezTo>
                        <a:cubicBezTo>
                          <a:pt x="1375954" y="1239093"/>
                          <a:pt x="1452154" y="1240181"/>
                          <a:pt x="1528354" y="124127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3" name="円弧 52"/>
                  <p:cNvSpPr/>
                  <p:nvPr/>
                </p:nvSpPr>
                <p:spPr bwMode="auto">
                  <a:xfrm>
                    <a:off x="2239376" y="5372009"/>
                    <a:ext cx="100376" cy="430842"/>
                  </a:xfrm>
                  <a:prstGeom prst="arc">
                    <a:avLst>
                      <a:gd name="adj1" fmla="val 19933040"/>
                      <a:gd name="adj2" fmla="val 551582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4" name="円弧 53"/>
                  <p:cNvSpPr/>
                  <p:nvPr/>
                </p:nvSpPr>
                <p:spPr bwMode="auto">
                  <a:xfrm>
                    <a:off x="2339752" y="5229200"/>
                    <a:ext cx="108012" cy="573651"/>
                  </a:xfrm>
                  <a:prstGeom prst="arc">
                    <a:avLst>
                      <a:gd name="adj1" fmla="val 5462073"/>
                      <a:gd name="adj2" fmla="val 104105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5" name="円弧 54"/>
                  <p:cNvSpPr/>
                  <p:nvPr/>
                </p:nvSpPr>
                <p:spPr bwMode="auto">
                  <a:xfrm>
                    <a:off x="2447764" y="4437112"/>
                    <a:ext cx="110424" cy="1382664"/>
                  </a:xfrm>
                  <a:prstGeom prst="arc">
                    <a:avLst>
                      <a:gd name="adj1" fmla="val 20549164"/>
                      <a:gd name="adj2" fmla="val 532043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6" name="円弧 55"/>
                  <p:cNvSpPr/>
                  <p:nvPr/>
                </p:nvSpPr>
                <p:spPr bwMode="auto">
                  <a:xfrm>
                    <a:off x="2558189" y="4293096"/>
                    <a:ext cx="166079" cy="1584176"/>
                  </a:xfrm>
                  <a:prstGeom prst="arc">
                    <a:avLst>
                      <a:gd name="adj1" fmla="val 5543870"/>
                      <a:gd name="adj2" fmla="val 985132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9" name="円弧 58"/>
                  <p:cNvSpPr/>
                  <p:nvPr/>
                </p:nvSpPr>
                <p:spPr bwMode="auto">
                  <a:xfrm>
                    <a:off x="3093424" y="4437112"/>
                    <a:ext cx="110424" cy="1382664"/>
                  </a:xfrm>
                  <a:prstGeom prst="arc">
                    <a:avLst>
                      <a:gd name="adj1" fmla="val 20549164"/>
                      <a:gd name="adj2" fmla="val 532043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0" name="円弧 59"/>
                  <p:cNvSpPr/>
                  <p:nvPr/>
                </p:nvSpPr>
                <p:spPr bwMode="auto">
                  <a:xfrm>
                    <a:off x="3203848" y="4293096"/>
                    <a:ext cx="166079" cy="1584176"/>
                  </a:xfrm>
                  <a:prstGeom prst="arc">
                    <a:avLst>
                      <a:gd name="adj1" fmla="val 5543870"/>
                      <a:gd name="adj2" fmla="val 985132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1" name="円弧 60"/>
                  <p:cNvSpPr/>
                  <p:nvPr/>
                </p:nvSpPr>
                <p:spPr bwMode="auto">
                  <a:xfrm>
                    <a:off x="3275856" y="5372009"/>
                    <a:ext cx="100376" cy="430842"/>
                  </a:xfrm>
                  <a:prstGeom prst="arc">
                    <a:avLst>
                      <a:gd name="adj1" fmla="val 19933040"/>
                      <a:gd name="adj2" fmla="val 551582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2" name="円弧 61"/>
                  <p:cNvSpPr/>
                  <p:nvPr/>
                </p:nvSpPr>
                <p:spPr bwMode="auto">
                  <a:xfrm>
                    <a:off x="3376232" y="5229200"/>
                    <a:ext cx="108012" cy="573651"/>
                  </a:xfrm>
                  <a:prstGeom prst="arc">
                    <a:avLst>
                      <a:gd name="adj1" fmla="val 5462073"/>
                      <a:gd name="adj2" fmla="val 104105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grpSp>
            <p:nvGrpSpPr>
              <p:cNvPr id="95" name="グループ化 94"/>
              <p:cNvGrpSpPr/>
              <p:nvPr/>
            </p:nvGrpSpPr>
            <p:grpSpPr>
              <a:xfrm>
                <a:off x="-795732" y="3861048"/>
                <a:ext cx="5007692" cy="4184195"/>
                <a:chOff x="-795732" y="3861048"/>
                <a:chExt cx="5007692" cy="4184195"/>
              </a:xfrm>
            </p:grpSpPr>
            <p:grpSp>
              <p:nvGrpSpPr>
                <p:cNvPr id="44" name="グループ化 43"/>
                <p:cNvGrpSpPr/>
                <p:nvPr/>
              </p:nvGrpSpPr>
              <p:grpSpPr>
                <a:xfrm>
                  <a:off x="769600" y="3861048"/>
                  <a:ext cx="3442360" cy="1869795"/>
                  <a:chOff x="539552" y="3575429"/>
                  <a:chExt cx="3442360" cy="1869795"/>
                </a:xfrm>
              </p:grpSpPr>
              <p:cxnSp>
                <p:nvCxnSpPr>
                  <p:cNvPr id="41" name="直線矢印コネクタ 40"/>
                  <p:cNvCxnSpPr/>
                  <p:nvPr/>
                </p:nvCxnSpPr>
                <p:spPr bwMode="auto">
                  <a:xfrm>
                    <a:off x="539552" y="5445224"/>
                    <a:ext cx="3442360" cy="0"/>
                  </a:xfrm>
                  <a:prstGeom prst="straightConnector1">
                    <a:avLst/>
                  </a:prstGeom>
                  <a:noFill/>
                  <a:ln w="31750" cap="flat" cmpd="sng" algn="ctr">
                    <a:solidFill>
                      <a:schemeClr val="tx1"/>
                    </a:solidFill>
                    <a:prstDash val="solid"/>
                    <a:round/>
                    <a:headEnd type="none" w="med" len="med"/>
                    <a:tailEnd type="arrow"/>
                  </a:ln>
                  <a:effectLst/>
                </p:spPr>
              </p:cxnSp>
              <p:cxnSp>
                <p:nvCxnSpPr>
                  <p:cNvPr id="43" name="直線矢印コネクタ 42"/>
                  <p:cNvCxnSpPr/>
                  <p:nvPr/>
                </p:nvCxnSpPr>
                <p:spPr bwMode="auto">
                  <a:xfrm flipV="1">
                    <a:off x="539552" y="3575429"/>
                    <a:ext cx="0" cy="1869795"/>
                  </a:xfrm>
                  <a:prstGeom prst="straightConnector1">
                    <a:avLst/>
                  </a:prstGeom>
                  <a:noFill/>
                  <a:ln w="31750" cap="flat" cmpd="sng" algn="ctr">
                    <a:solidFill>
                      <a:schemeClr val="tx1"/>
                    </a:solidFill>
                    <a:prstDash val="solid"/>
                    <a:round/>
                    <a:headEnd type="none" w="med" len="med"/>
                    <a:tailEnd type="arrow"/>
                  </a:ln>
                  <a:effectLst/>
                </p:spPr>
              </p:cxnSp>
            </p:grpSp>
            <p:sp>
              <p:nvSpPr>
                <p:cNvPr id="65" name="円弧 64"/>
                <p:cNvSpPr/>
                <p:nvPr/>
              </p:nvSpPr>
              <p:spPr bwMode="auto">
                <a:xfrm>
                  <a:off x="-795732" y="4603937"/>
                  <a:ext cx="2762649" cy="3441306"/>
                </a:xfrm>
                <a:prstGeom prst="arc">
                  <a:avLst>
                    <a:gd name="adj1" fmla="val 16534457"/>
                    <a:gd name="adj2" fmla="val 20146298"/>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grpSp>
          <p:nvGrpSpPr>
            <p:cNvPr id="94" name="グループ化 93"/>
            <p:cNvGrpSpPr/>
            <p:nvPr/>
          </p:nvGrpSpPr>
          <p:grpSpPr>
            <a:xfrm>
              <a:off x="860347" y="3575430"/>
              <a:ext cx="1460049" cy="2321514"/>
              <a:chOff x="860347" y="3575430"/>
              <a:chExt cx="1460049" cy="2321514"/>
            </a:xfrm>
          </p:grpSpPr>
          <p:grpSp>
            <p:nvGrpSpPr>
              <p:cNvPr id="73" name="グループ化 72"/>
              <p:cNvGrpSpPr/>
              <p:nvPr/>
            </p:nvGrpSpPr>
            <p:grpSpPr>
              <a:xfrm>
                <a:off x="1279447" y="4077072"/>
                <a:ext cx="196209" cy="1653771"/>
                <a:chOff x="2478216" y="5314331"/>
                <a:chExt cx="196209" cy="573651"/>
              </a:xfrm>
            </p:grpSpPr>
            <p:sp>
              <p:nvSpPr>
                <p:cNvPr id="74" name="円弧 73"/>
                <p:cNvSpPr/>
                <p:nvPr/>
              </p:nvSpPr>
              <p:spPr bwMode="auto">
                <a:xfrm>
                  <a:off x="2478216" y="5457140"/>
                  <a:ext cx="94510" cy="430842"/>
                </a:xfrm>
                <a:prstGeom prst="arc">
                  <a:avLst>
                    <a:gd name="adj1" fmla="val 19933040"/>
                    <a:gd name="adj2" fmla="val 53923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5" name="円弧 74"/>
                <p:cNvSpPr/>
                <p:nvPr/>
              </p:nvSpPr>
              <p:spPr bwMode="auto">
                <a:xfrm>
                  <a:off x="2572726" y="5314331"/>
                  <a:ext cx="101699" cy="573651"/>
                </a:xfrm>
                <a:prstGeom prst="arc">
                  <a:avLst>
                    <a:gd name="adj1" fmla="val 5420086"/>
                    <a:gd name="adj2" fmla="val 104105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nvGrpSpPr>
              <p:cNvPr id="76" name="グループ化 75"/>
              <p:cNvGrpSpPr/>
              <p:nvPr/>
            </p:nvGrpSpPr>
            <p:grpSpPr>
              <a:xfrm>
                <a:off x="1076685" y="3789041"/>
                <a:ext cx="196209" cy="1953258"/>
                <a:chOff x="2478216" y="5314331"/>
                <a:chExt cx="196209" cy="573651"/>
              </a:xfrm>
            </p:grpSpPr>
            <p:sp>
              <p:nvSpPr>
                <p:cNvPr id="77" name="円弧 76"/>
                <p:cNvSpPr/>
                <p:nvPr/>
              </p:nvSpPr>
              <p:spPr bwMode="auto">
                <a:xfrm>
                  <a:off x="2478216" y="5457140"/>
                  <a:ext cx="94510" cy="430842"/>
                </a:xfrm>
                <a:prstGeom prst="arc">
                  <a:avLst>
                    <a:gd name="adj1" fmla="val 19933040"/>
                    <a:gd name="adj2" fmla="val 53923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8" name="円弧 77"/>
                <p:cNvSpPr/>
                <p:nvPr/>
              </p:nvSpPr>
              <p:spPr bwMode="auto">
                <a:xfrm>
                  <a:off x="2572726" y="5314331"/>
                  <a:ext cx="101699" cy="573651"/>
                </a:xfrm>
                <a:prstGeom prst="arc">
                  <a:avLst>
                    <a:gd name="adj1" fmla="val 5443329"/>
                    <a:gd name="adj2" fmla="val 104105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nvGrpSpPr>
              <p:cNvPr id="79" name="グループ化 78"/>
              <p:cNvGrpSpPr/>
              <p:nvPr/>
            </p:nvGrpSpPr>
            <p:grpSpPr>
              <a:xfrm>
                <a:off x="860347" y="3575430"/>
                <a:ext cx="196209" cy="2174464"/>
                <a:chOff x="2478216" y="5314331"/>
                <a:chExt cx="196209" cy="573651"/>
              </a:xfrm>
            </p:grpSpPr>
            <p:sp>
              <p:nvSpPr>
                <p:cNvPr id="80" name="円弧 79"/>
                <p:cNvSpPr/>
                <p:nvPr/>
              </p:nvSpPr>
              <p:spPr bwMode="auto">
                <a:xfrm>
                  <a:off x="2478216" y="5457140"/>
                  <a:ext cx="94510" cy="430842"/>
                </a:xfrm>
                <a:prstGeom prst="arc">
                  <a:avLst>
                    <a:gd name="adj1" fmla="val 19933040"/>
                    <a:gd name="adj2" fmla="val 53923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1" name="円弧 80"/>
                <p:cNvSpPr/>
                <p:nvPr/>
              </p:nvSpPr>
              <p:spPr bwMode="auto">
                <a:xfrm>
                  <a:off x="2572726" y="5314331"/>
                  <a:ext cx="101699" cy="573651"/>
                </a:xfrm>
                <a:prstGeom prst="arc">
                  <a:avLst>
                    <a:gd name="adj1" fmla="val 5444074"/>
                    <a:gd name="adj2" fmla="val 104105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nvGrpSpPr>
              <p:cNvPr id="93" name="グループ化 92"/>
              <p:cNvGrpSpPr/>
              <p:nvPr/>
            </p:nvGrpSpPr>
            <p:grpSpPr>
              <a:xfrm>
                <a:off x="1477397" y="4517496"/>
                <a:ext cx="842999" cy="1379448"/>
                <a:chOff x="1477397" y="4517496"/>
                <a:chExt cx="842999" cy="1379448"/>
              </a:xfrm>
            </p:grpSpPr>
            <p:sp>
              <p:nvSpPr>
                <p:cNvPr id="66" name="円弧 65"/>
                <p:cNvSpPr/>
                <p:nvPr/>
              </p:nvSpPr>
              <p:spPr bwMode="auto">
                <a:xfrm>
                  <a:off x="1676197" y="5300001"/>
                  <a:ext cx="94510" cy="430842"/>
                </a:xfrm>
                <a:prstGeom prst="arc">
                  <a:avLst>
                    <a:gd name="adj1" fmla="val 19933040"/>
                    <a:gd name="adj2" fmla="val 551582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7" name="円弧 66"/>
                <p:cNvSpPr/>
                <p:nvPr/>
              </p:nvSpPr>
              <p:spPr bwMode="auto">
                <a:xfrm>
                  <a:off x="1770707" y="5157192"/>
                  <a:ext cx="101699" cy="573651"/>
                </a:xfrm>
                <a:prstGeom prst="arc">
                  <a:avLst>
                    <a:gd name="adj1" fmla="val 5462073"/>
                    <a:gd name="adj2" fmla="val 104105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70" name="グループ化 69"/>
                <p:cNvGrpSpPr/>
                <p:nvPr/>
              </p:nvGrpSpPr>
              <p:grpSpPr>
                <a:xfrm>
                  <a:off x="1477397" y="4517496"/>
                  <a:ext cx="196209" cy="1235012"/>
                  <a:chOff x="2478216" y="5314331"/>
                  <a:chExt cx="196209" cy="573651"/>
                </a:xfrm>
              </p:grpSpPr>
              <p:sp>
                <p:nvSpPr>
                  <p:cNvPr id="68" name="円弧 67"/>
                  <p:cNvSpPr/>
                  <p:nvPr/>
                </p:nvSpPr>
                <p:spPr bwMode="auto">
                  <a:xfrm>
                    <a:off x="2478216" y="5457140"/>
                    <a:ext cx="94510" cy="430842"/>
                  </a:xfrm>
                  <a:prstGeom prst="arc">
                    <a:avLst>
                      <a:gd name="adj1" fmla="val 19933040"/>
                      <a:gd name="adj2" fmla="val 529232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9" name="円弧 68"/>
                  <p:cNvSpPr/>
                  <p:nvPr/>
                </p:nvSpPr>
                <p:spPr bwMode="auto">
                  <a:xfrm>
                    <a:off x="2572726" y="5314331"/>
                    <a:ext cx="101699" cy="573651"/>
                  </a:xfrm>
                  <a:prstGeom prst="arc">
                    <a:avLst>
                      <a:gd name="adj1" fmla="val 5462073"/>
                      <a:gd name="adj2" fmla="val 1041057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92" name="正方形/長方形 91"/>
                <p:cNvSpPr/>
                <p:nvPr/>
              </p:nvSpPr>
              <p:spPr bwMode="auto">
                <a:xfrm flipH="1" flipV="1">
                  <a:off x="2252666" y="5706447"/>
                  <a:ext cx="45719"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0" name="フリーフォーム 89"/>
                <p:cNvSpPr/>
                <p:nvPr/>
              </p:nvSpPr>
              <p:spPr bwMode="auto">
                <a:xfrm>
                  <a:off x="2198466" y="5552555"/>
                  <a:ext cx="60965" cy="344389"/>
                </a:xfrm>
                <a:custGeom>
                  <a:avLst/>
                  <a:gdLst>
                    <a:gd name="connsiteX0" fmla="*/ 121930 w 121930"/>
                    <a:gd name="connsiteY0" fmla="*/ 0 h 464820"/>
                    <a:gd name="connsiteX1" fmla="*/ 10 w 121930"/>
                    <a:gd name="connsiteY1" fmla="*/ 144780 h 464820"/>
                    <a:gd name="connsiteX2" fmla="*/ 114310 w 121930"/>
                    <a:gd name="connsiteY2" fmla="*/ 289560 h 464820"/>
                    <a:gd name="connsiteX3" fmla="*/ 30490 w 121930"/>
                    <a:gd name="connsiteY3" fmla="*/ 464820 h 464820"/>
                  </a:gdLst>
                  <a:ahLst/>
                  <a:cxnLst>
                    <a:cxn ang="0">
                      <a:pos x="connsiteX0" y="connsiteY0"/>
                    </a:cxn>
                    <a:cxn ang="0">
                      <a:pos x="connsiteX1" y="connsiteY1"/>
                    </a:cxn>
                    <a:cxn ang="0">
                      <a:pos x="connsiteX2" y="connsiteY2"/>
                    </a:cxn>
                    <a:cxn ang="0">
                      <a:pos x="connsiteX3" y="connsiteY3"/>
                    </a:cxn>
                  </a:cxnLst>
                  <a:rect l="l" t="t" r="r" b="b"/>
                  <a:pathLst>
                    <a:path w="121930" h="464820">
                      <a:moveTo>
                        <a:pt x="121930" y="0"/>
                      </a:moveTo>
                      <a:cubicBezTo>
                        <a:pt x="61605" y="48260"/>
                        <a:pt x="1280" y="96520"/>
                        <a:pt x="10" y="144780"/>
                      </a:cubicBezTo>
                      <a:cubicBezTo>
                        <a:pt x="-1260" y="193040"/>
                        <a:pt x="109230" y="236220"/>
                        <a:pt x="114310" y="289560"/>
                      </a:cubicBezTo>
                      <a:cubicBezTo>
                        <a:pt x="119390" y="342900"/>
                        <a:pt x="74940" y="403860"/>
                        <a:pt x="30490" y="46482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1" name="フリーフォーム 90"/>
                <p:cNvSpPr/>
                <p:nvPr/>
              </p:nvSpPr>
              <p:spPr bwMode="auto">
                <a:xfrm>
                  <a:off x="2259431" y="5549232"/>
                  <a:ext cx="60965" cy="344389"/>
                </a:xfrm>
                <a:custGeom>
                  <a:avLst/>
                  <a:gdLst>
                    <a:gd name="connsiteX0" fmla="*/ 121930 w 121930"/>
                    <a:gd name="connsiteY0" fmla="*/ 0 h 464820"/>
                    <a:gd name="connsiteX1" fmla="*/ 10 w 121930"/>
                    <a:gd name="connsiteY1" fmla="*/ 144780 h 464820"/>
                    <a:gd name="connsiteX2" fmla="*/ 114310 w 121930"/>
                    <a:gd name="connsiteY2" fmla="*/ 289560 h 464820"/>
                    <a:gd name="connsiteX3" fmla="*/ 30490 w 121930"/>
                    <a:gd name="connsiteY3" fmla="*/ 464820 h 464820"/>
                  </a:gdLst>
                  <a:ahLst/>
                  <a:cxnLst>
                    <a:cxn ang="0">
                      <a:pos x="connsiteX0" y="connsiteY0"/>
                    </a:cxn>
                    <a:cxn ang="0">
                      <a:pos x="connsiteX1" y="connsiteY1"/>
                    </a:cxn>
                    <a:cxn ang="0">
                      <a:pos x="connsiteX2" y="connsiteY2"/>
                    </a:cxn>
                    <a:cxn ang="0">
                      <a:pos x="connsiteX3" y="connsiteY3"/>
                    </a:cxn>
                  </a:cxnLst>
                  <a:rect l="l" t="t" r="r" b="b"/>
                  <a:pathLst>
                    <a:path w="121930" h="464820">
                      <a:moveTo>
                        <a:pt x="121930" y="0"/>
                      </a:moveTo>
                      <a:cubicBezTo>
                        <a:pt x="61605" y="48260"/>
                        <a:pt x="1280" y="96520"/>
                        <a:pt x="10" y="144780"/>
                      </a:cubicBezTo>
                      <a:cubicBezTo>
                        <a:pt x="-1260" y="193040"/>
                        <a:pt x="109230" y="236220"/>
                        <a:pt x="114310" y="289560"/>
                      </a:cubicBezTo>
                      <a:cubicBezTo>
                        <a:pt x="119390" y="342900"/>
                        <a:pt x="74940" y="403860"/>
                        <a:pt x="30490" y="46482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grpSp>
      </p:grpSp>
      <p:sp>
        <p:nvSpPr>
          <p:cNvPr id="99" name="テキスト ボックス 98"/>
          <p:cNvSpPr txBox="1"/>
          <p:nvPr/>
        </p:nvSpPr>
        <p:spPr>
          <a:xfrm>
            <a:off x="1504302" y="5945007"/>
            <a:ext cx="1872208" cy="369332"/>
          </a:xfrm>
          <a:prstGeom prst="rect">
            <a:avLst/>
          </a:prstGeom>
          <a:noFill/>
        </p:spPr>
        <p:txBody>
          <a:bodyPr wrap="square" rtlCol="0">
            <a:spAutoFit/>
          </a:bodyPr>
          <a:lstStyle/>
          <a:p>
            <a:r>
              <a:rPr kumimoji="1" lang="en-US" altLang="ja-JP" dirty="0" smtClean="0"/>
              <a:t>frequency</a:t>
            </a:r>
            <a:endParaRPr kumimoji="1" lang="ja-JP" altLang="en-US" dirty="0"/>
          </a:p>
        </p:txBody>
      </p:sp>
      <p:sp>
        <p:nvSpPr>
          <p:cNvPr id="100" name="テキスト ボックス 99"/>
          <p:cNvSpPr txBox="1"/>
          <p:nvPr/>
        </p:nvSpPr>
        <p:spPr>
          <a:xfrm rot="16200000">
            <a:off x="-419323" y="4607088"/>
            <a:ext cx="1614222" cy="369332"/>
          </a:xfrm>
          <a:prstGeom prst="rect">
            <a:avLst/>
          </a:prstGeom>
          <a:noFill/>
        </p:spPr>
        <p:txBody>
          <a:bodyPr wrap="square" rtlCol="0">
            <a:spAutoFit/>
          </a:bodyPr>
          <a:lstStyle/>
          <a:p>
            <a:r>
              <a:rPr kumimoji="1" lang="en-US" altLang="ja-JP" dirty="0" smtClean="0"/>
              <a:t>amplitude</a:t>
            </a:r>
            <a:endParaRPr kumimoji="1" lang="ja-JP" altLang="en-US" dirty="0"/>
          </a:p>
        </p:txBody>
      </p:sp>
      <p:sp>
        <p:nvSpPr>
          <p:cNvPr id="101" name="テキスト ボックス 100"/>
          <p:cNvSpPr txBox="1"/>
          <p:nvPr/>
        </p:nvSpPr>
        <p:spPr>
          <a:xfrm>
            <a:off x="3078588" y="4265715"/>
            <a:ext cx="1120651" cy="369332"/>
          </a:xfrm>
          <a:prstGeom prst="rect">
            <a:avLst/>
          </a:prstGeom>
          <a:noFill/>
        </p:spPr>
        <p:txBody>
          <a:bodyPr wrap="square" rtlCol="0">
            <a:spAutoFit/>
          </a:bodyPr>
          <a:lstStyle/>
          <a:p>
            <a:r>
              <a:rPr kumimoji="1" lang="en-US" altLang="ja-JP" dirty="0" err="1" smtClean="0"/>
              <a:t>fs</a:t>
            </a:r>
            <a:r>
              <a:rPr kumimoji="1" lang="en-US" altLang="ja-JP" dirty="0" smtClean="0"/>
              <a:t> pulse</a:t>
            </a:r>
            <a:endParaRPr kumimoji="1" lang="ja-JP" altLang="en-US" dirty="0"/>
          </a:p>
        </p:txBody>
      </p:sp>
      <p:sp>
        <p:nvSpPr>
          <p:cNvPr id="102" name="テキスト ボックス 101"/>
          <p:cNvSpPr txBox="1"/>
          <p:nvPr/>
        </p:nvSpPr>
        <p:spPr>
          <a:xfrm>
            <a:off x="576361" y="4190693"/>
            <a:ext cx="1699414" cy="646331"/>
          </a:xfrm>
          <a:prstGeom prst="rect">
            <a:avLst/>
          </a:prstGeom>
          <a:noFill/>
        </p:spPr>
        <p:txBody>
          <a:bodyPr wrap="square" rtlCol="0">
            <a:spAutoFit/>
          </a:bodyPr>
          <a:lstStyle/>
          <a:p>
            <a:r>
              <a:rPr kumimoji="1" lang="en-US" altLang="ja-JP" dirty="0" smtClean="0"/>
              <a:t>THz</a:t>
            </a:r>
            <a:r>
              <a:rPr lang="ja-JP" altLang="en-US" dirty="0"/>
              <a:t> </a:t>
            </a:r>
            <a:endParaRPr lang="en-US" altLang="ja-JP" dirty="0" smtClean="0"/>
          </a:p>
          <a:p>
            <a:r>
              <a:rPr lang="en-US" altLang="ja-JP" dirty="0" smtClean="0"/>
              <a:t>pulse</a:t>
            </a:r>
            <a:endParaRPr kumimoji="1" lang="ja-JP" altLang="en-US" dirty="0"/>
          </a:p>
        </p:txBody>
      </p:sp>
      <p:sp>
        <p:nvSpPr>
          <p:cNvPr id="103" name="右矢印 102"/>
          <p:cNvSpPr/>
          <p:nvPr/>
        </p:nvSpPr>
        <p:spPr bwMode="auto">
          <a:xfrm rot="10800000">
            <a:off x="1840987" y="4672344"/>
            <a:ext cx="599419" cy="661301"/>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5814756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98" t="30831" r="34932"/>
          <a:stretch/>
        </p:blipFill>
        <p:spPr bwMode="auto">
          <a:xfrm>
            <a:off x="80325" y="1412385"/>
            <a:ext cx="5615852" cy="374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685800" y="404664"/>
            <a:ext cx="7772400" cy="1143000"/>
          </a:xfrm>
        </p:spPr>
        <p:txBody>
          <a:bodyPr/>
          <a:lstStyle/>
          <a:p>
            <a:r>
              <a:rPr kumimoji="1" lang="ja-JP" altLang="en-US" sz="2800" b="1" dirty="0" smtClean="0"/>
              <a:t>電気光学</a:t>
            </a:r>
            <a:r>
              <a:rPr kumimoji="1" lang="en-US" altLang="ja-JP" sz="2800" b="1" dirty="0" smtClean="0"/>
              <a:t>(EO)</a:t>
            </a:r>
            <a:r>
              <a:rPr kumimoji="1" lang="ja-JP" altLang="en-US" sz="2800" b="1" dirty="0" smtClean="0"/>
              <a:t>結晶を用いた</a:t>
            </a:r>
            <a:r>
              <a:rPr kumimoji="1" lang="en-US" altLang="ja-JP" sz="2800" b="1" dirty="0" smtClean="0"/>
              <a:t>THz</a:t>
            </a:r>
            <a:r>
              <a:rPr kumimoji="1" lang="ja-JP" altLang="en-US" sz="2800" b="1" dirty="0" smtClean="0"/>
              <a:t>パルスの検出１</a:t>
            </a:r>
            <a:endParaRPr kumimoji="1" lang="ja-JP" altLang="en-US" sz="2800" b="1" dirty="0"/>
          </a:p>
        </p:txBody>
      </p:sp>
      <p:sp>
        <p:nvSpPr>
          <p:cNvPr id="22" name="テキスト ボックス 21"/>
          <p:cNvSpPr txBox="1"/>
          <p:nvPr/>
        </p:nvSpPr>
        <p:spPr>
          <a:xfrm>
            <a:off x="5580112" y="1340768"/>
            <a:ext cx="3379103" cy="1015663"/>
          </a:xfrm>
          <a:prstGeom prst="rect">
            <a:avLst/>
          </a:prstGeom>
          <a:solidFill>
            <a:schemeClr val="accent5">
              <a:lumMod val="40000"/>
              <a:lumOff val="60000"/>
            </a:schemeClr>
          </a:solidFill>
          <a:ln w="31750">
            <a:solidFill>
              <a:schemeClr val="accent5">
                <a:lumMod val="50000"/>
              </a:schemeClr>
            </a:solidFill>
          </a:ln>
        </p:spPr>
        <p:txBody>
          <a:bodyPr wrap="square" rtlCol="0">
            <a:spAutoFit/>
          </a:bodyPr>
          <a:lstStyle/>
          <a:p>
            <a:pPr algn="ctr"/>
            <a:r>
              <a:rPr kumimoji="1" lang="en-US" altLang="ja-JP" sz="2000" b="1" dirty="0" err="1" smtClean="0"/>
              <a:t>ZnTe</a:t>
            </a:r>
            <a:r>
              <a:rPr kumimoji="1" lang="ja-JP" altLang="en-US" sz="2000" b="1" dirty="0" err="1" smtClean="0"/>
              <a:t>のような</a:t>
            </a:r>
            <a:r>
              <a:rPr kumimoji="1" lang="ja-JP" altLang="en-US" sz="2000" b="1" dirty="0" smtClean="0"/>
              <a:t>電気光学結晶に</a:t>
            </a:r>
            <a:r>
              <a:rPr kumimoji="1" lang="en-US" altLang="ja-JP" sz="2000" b="1" dirty="0" smtClean="0"/>
              <a:t>THz</a:t>
            </a:r>
            <a:r>
              <a:rPr kumimoji="1" lang="ja-JP" altLang="en-US" sz="2000" b="1" dirty="0" smtClean="0"/>
              <a:t>パルスとプローブ</a:t>
            </a:r>
            <a:endParaRPr kumimoji="1" lang="en-US" altLang="ja-JP" sz="2000" b="1" dirty="0" smtClean="0"/>
          </a:p>
          <a:p>
            <a:pPr algn="ctr"/>
            <a:r>
              <a:rPr kumimoji="1" lang="ja-JP" altLang="en-US" sz="2000" b="1" dirty="0" smtClean="0"/>
              <a:t>パルスが同時に入射</a:t>
            </a:r>
            <a:endParaRPr kumimoji="1" lang="en-US" altLang="ja-JP" sz="2000" b="1" dirty="0" smtClean="0"/>
          </a:p>
        </p:txBody>
      </p:sp>
      <p:sp>
        <p:nvSpPr>
          <p:cNvPr id="23" name="テキスト ボックス 22"/>
          <p:cNvSpPr txBox="1"/>
          <p:nvPr/>
        </p:nvSpPr>
        <p:spPr>
          <a:xfrm>
            <a:off x="6130172" y="2657237"/>
            <a:ext cx="2278982" cy="707886"/>
          </a:xfrm>
          <a:prstGeom prst="rect">
            <a:avLst/>
          </a:prstGeom>
          <a:solidFill>
            <a:schemeClr val="accent5">
              <a:lumMod val="40000"/>
              <a:lumOff val="60000"/>
            </a:schemeClr>
          </a:solidFill>
          <a:ln w="31750">
            <a:solidFill>
              <a:schemeClr val="accent5">
                <a:lumMod val="50000"/>
              </a:schemeClr>
            </a:solidFill>
          </a:ln>
        </p:spPr>
        <p:txBody>
          <a:bodyPr wrap="square" rtlCol="0">
            <a:spAutoFit/>
          </a:bodyPr>
          <a:lstStyle/>
          <a:p>
            <a:pPr algn="ctr"/>
            <a:r>
              <a:rPr lang="en-US" altLang="ja-JP" sz="2000" b="1" dirty="0"/>
              <a:t>THz</a:t>
            </a:r>
            <a:r>
              <a:rPr lang="ja-JP" altLang="en-US" sz="2000" b="1" dirty="0"/>
              <a:t>パルスが印加電界として作用</a:t>
            </a:r>
          </a:p>
        </p:txBody>
      </p:sp>
      <p:sp>
        <p:nvSpPr>
          <p:cNvPr id="24" name="テキスト ボックス 23"/>
          <p:cNvSpPr txBox="1"/>
          <p:nvPr/>
        </p:nvSpPr>
        <p:spPr>
          <a:xfrm>
            <a:off x="6249867" y="3692217"/>
            <a:ext cx="2039591" cy="707886"/>
          </a:xfrm>
          <a:prstGeom prst="rect">
            <a:avLst/>
          </a:prstGeom>
          <a:solidFill>
            <a:schemeClr val="accent5">
              <a:lumMod val="40000"/>
              <a:lumOff val="60000"/>
            </a:schemeClr>
          </a:solidFill>
          <a:ln w="31750">
            <a:solidFill>
              <a:schemeClr val="accent5">
                <a:lumMod val="50000"/>
              </a:schemeClr>
            </a:solidFill>
          </a:ln>
        </p:spPr>
        <p:txBody>
          <a:bodyPr wrap="square" rtlCol="0">
            <a:spAutoFit/>
          </a:bodyPr>
          <a:lstStyle/>
          <a:p>
            <a:pPr algn="ctr"/>
            <a:r>
              <a:rPr lang="ja-JP" altLang="en-US" sz="2000" b="1" dirty="0"/>
              <a:t>電気光学結晶に複屈折性が誘起</a:t>
            </a:r>
          </a:p>
        </p:txBody>
      </p:sp>
      <p:sp>
        <p:nvSpPr>
          <p:cNvPr id="25" name="テキスト ボックス 24"/>
          <p:cNvSpPr txBox="1"/>
          <p:nvPr/>
        </p:nvSpPr>
        <p:spPr>
          <a:xfrm>
            <a:off x="6199908" y="4721369"/>
            <a:ext cx="2139510" cy="1015663"/>
          </a:xfrm>
          <a:prstGeom prst="rect">
            <a:avLst/>
          </a:prstGeom>
          <a:solidFill>
            <a:schemeClr val="accent5">
              <a:lumMod val="40000"/>
              <a:lumOff val="60000"/>
            </a:schemeClr>
          </a:solidFill>
          <a:ln w="31750">
            <a:solidFill>
              <a:schemeClr val="accent5">
                <a:lumMod val="50000"/>
              </a:schemeClr>
            </a:solidFill>
          </a:ln>
        </p:spPr>
        <p:txBody>
          <a:bodyPr wrap="square" rtlCol="0">
            <a:spAutoFit/>
          </a:bodyPr>
          <a:lstStyle/>
          <a:p>
            <a:pPr algn="ctr"/>
            <a:r>
              <a:rPr lang="ja-JP" altLang="en-US" sz="2000" b="1" dirty="0"/>
              <a:t>プローブパルスが直線偏光から楕円偏光に変化</a:t>
            </a:r>
          </a:p>
        </p:txBody>
      </p:sp>
      <p:sp>
        <p:nvSpPr>
          <p:cNvPr id="28" name="下矢印 27"/>
          <p:cNvSpPr/>
          <p:nvPr/>
        </p:nvSpPr>
        <p:spPr bwMode="auto">
          <a:xfrm>
            <a:off x="7115951" y="2356431"/>
            <a:ext cx="307424" cy="300806"/>
          </a:xfrm>
          <a:prstGeom prst="downArrow">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0" name="下矢印 29"/>
          <p:cNvSpPr/>
          <p:nvPr/>
        </p:nvSpPr>
        <p:spPr bwMode="auto">
          <a:xfrm>
            <a:off x="7115950" y="3391411"/>
            <a:ext cx="307424" cy="300806"/>
          </a:xfrm>
          <a:prstGeom prst="downArrow">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1" name="下矢印 30"/>
          <p:cNvSpPr/>
          <p:nvPr/>
        </p:nvSpPr>
        <p:spPr bwMode="auto">
          <a:xfrm>
            <a:off x="7142059" y="4400103"/>
            <a:ext cx="307424" cy="300806"/>
          </a:xfrm>
          <a:prstGeom prst="downArrow">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9" name="テキスト ボックス 28"/>
          <p:cNvSpPr txBox="1"/>
          <p:nvPr/>
        </p:nvSpPr>
        <p:spPr>
          <a:xfrm>
            <a:off x="299306" y="5229200"/>
            <a:ext cx="2879469" cy="1323439"/>
          </a:xfrm>
          <a:prstGeom prst="rect">
            <a:avLst/>
          </a:prstGeom>
          <a:noFill/>
        </p:spPr>
        <p:txBody>
          <a:bodyPr wrap="square" rtlCol="0">
            <a:spAutoFit/>
          </a:bodyPr>
          <a:lstStyle/>
          <a:p>
            <a:pPr algn="ctr"/>
            <a:r>
              <a:rPr kumimoji="1" lang="ja-JP" altLang="en-US" sz="2000" b="1" dirty="0" smtClean="0">
                <a:solidFill>
                  <a:srgbClr val="002060"/>
                </a:solidFill>
              </a:rPr>
              <a:t>偏光子と検光子は</a:t>
            </a:r>
            <a:endParaRPr kumimoji="1" lang="en-US" altLang="ja-JP" sz="2000" b="1" dirty="0" smtClean="0">
              <a:solidFill>
                <a:srgbClr val="002060"/>
              </a:solidFill>
            </a:endParaRPr>
          </a:p>
          <a:p>
            <a:pPr algn="ctr"/>
            <a:r>
              <a:rPr kumimoji="1" lang="ja-JP" altLang="en-US" sz="2000" b="1" dirty="0" smtClean="0">
                <a:solidFill>
                  <a:srgbClr val="002060"/>
                </a:solidFill>
              </a:rPr>
              <a:t>互いに直行する配置</a:t>
            </a:r>
            <a:endParaRPr kumimoji="1" lang="en-US" altLang="ja-JP" sz="2000" b="1" dirty="0" smtClean="0">
              <a:solidFill>
                <a:srgbClr val="002060"/>
              </a:solidFill>
            </a:endParaRPr>
          </a:p>
          <a:p>
            <a:pPr algn="ctr"/>
            <a:r>
              <a:rPr lang="ja-JP" altLang="en-US" sz="2000" b="1" dirty="0" smtClean="0">
                <a:solidFill>
                  <a:srgbClr val="002060"/>
                </a:solidFill>
              </a:rPr>
              <a:t>⇒プローブ光は検光子を通り抜けない</a:t>
            </a:r>
            <a:endParaRPr kumimoji="1" lang="ja-JP" altLang="en-US" sz="2000" b="1" dirty="0">
              <a:solidFill>
                <a:srgbClr val="002060"/>
              </a:solidFill>
            </a:endParaRPr>
          </a:p>
        </p:txBody>
      </p:sp>
      <p:sp>
        <p:nvSpPr>
          <p:cNvPr id="37" name="テキスト ボックス 36"/>
          <p:cNvSpPr txBox="1"/>
          <p:nvPr/>
        </p:nvSpPr>
        <p:spPr>
          <a:xfrm>
            <a:off x="3920668" y="4721369"/>
            <a:ext cx="1944216" cy="1015663"/>
          </a:xfrm>
          <a:prstGeom prst="rect">
            <a:avLst/>
          </a:prstGeom>
          <a:solidFill>
            <a:schemeClr val="accent5">
              <a:lumMod val="40000"/>
              <a:lumOff val="60000"/>
            </a:schemeClr>
          </a:solidFill>
          <a:ln w="31750">
            <a:solidFill>
              <a:schemeClr val="accent5">
                <a:lumMod val="50000"/>
              </a:schemeClr>
            </a:solidFill>
          </a:ln>
        </p:spPr>
        <p:txBody>
          <a:bodyPr wrap="square" rtlCol="0">
            <a:spAutoFit/>
          </a:bodyPr>
          <a:lstStyle/>
          <a:p>
            <a:pPr algn="ctr"/>
            <a:r>
              <a:rPr lang="ja-JP" altLang="en-US" sz="2000" b="1" dirty="0" smtClean="0"/>
              <a:t>プローブパルスが検光子を通り抜ける</a:t>
            </a:r>
            <a:endParaRPr lang="ja-JP" altLang="en-US" sz="2000" b="1" dirty="0"/>
          </a:p>
        </p:txBody>
      </p:sp>
      <p:sp>
        <p:nvSpPr>
          <p:cNvPr id="38" name="下矢印 37"/>
          <p:cNvSpPr/>
          <p:nvPr/>
        </p:nvSpPr>
        <p:spPr bwMode="auto">
          <a:xfrm rot="5400000">
            <a:off x="5811596" y="5075107"/>
            <a:ext cx="407383" cy="300806"/>
          </a:xfrm>
          <a:prstGeom prst="downArrow">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88017240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7596336" y="2798263"/>
            <a:ext cx="1080120" cy="486721"/>
          </a:xfrm>
          <a:prstGeom prst="rect">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 name="タイトル 1"/>
          <p:cNvSpPr>
            <a:spLocks noGrp="1"/>
          </p:cNvSpPr>
          <p:nvPr>
            <p:ph type="title"/>
          </p:nvPr>
        </p:nvSpPr>
        <p:spPr>
          <a:xfrm>
            <a:off x="685800" y="404664"/>
            <a:ext cx="7772400" cy="1143000"/>
          </a:xfrm>
        </p:spPr>
        <p:txBody>
          <a:bodyPr/>
          <a:lstStyle/>
          <a:p>
            <a:r>
              <a:rPr kumimoji="1" lang="ja-JP" altLang="en-US" sz="2800" b="1" dirty="0" smtClean="0"/>
              <a:t>電気光学</a:t>
            </a:r>
            <a:r>
              <a:rPr kumimoji="1" lang="en-US" altLang="ja-JP" sz="2800" b="1" dirty="0" smtClean="0"/>
              <a:t>(EO)</a:t>
            </a:r>
            <a:r>
              <a:rPr kumimoji="1" lang="ja-JP" altLang="en-US" sz="2800" b="1" dirty="0" smtClean="0"/>
              <a:t>結晶を用いた</a:t>
            </a:r>
            <a:r>
              <a:rPr kumimoji="1" lang="en-US" altLang="ja-JP" sz="2800" b="1" dirty="0" smtClean="0"/>
              <a:t>THz</a:t>
            </a:r>
            <a:r>
              <a:rPr kumimoji="1" lang="ja-JP" altLang="en-US" sz="2800" b="1" dirty="0" smtClean="0"/>
              <a:t>パルスの検出２</a:t>
            </a:r>
            <a:endParaRPr kumimoji="1" lang="ja-JP" altLang="en-US" sz="2800" b="1" dirty="0"/>
          </a:p>
        </p:txBody>
      </p:sp>
      <p:pic>
        <p:nvPicPr>
          <p:cNvPr id="1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39" r="1482" b="13511"/>
          <a:stretch/>
        </p:blipFill>
        <p:spPr bwMode="auto">
          <a:xfrm>
            <a:off x="0" y="1772816"/>
            <a:ext cx="6228184" cy="418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012160" y="1556792"/>
            <a:ext cx="3024336" cy="1323439"/>
          </a:xfrm>
          <a:prstGeom prst="rect">
            <a:avLst/>
          </a:prstGeom>
          <a:noFill/>
        </p:spPr>
        <p:txBody>
          <a:bodyPr wrap="square" rtlCol="0">
            <a:spAutoFit/>
          </a:bodyPr>
          <a:lstStyle/>
          <a:p>
            <a:r>
              <a:rPr kumimoji="1" lang="ja-JP" altLang="en-US" sz="2000" b="1" dirty="0" smtClean="0"/>
              <a:t>機械式遅延ステージで</a:t>
            </a:r>
            <a:r>
              <a:rPr kumimoji="1" lang="en-US" altLang="ja-JP" sz="2000" b="1" dirty="0" smtClean="0"/>
              <a:t>EO</a:t>
            </a:r>
            <a:r>
              <a:rPr kumimoji="1" lang="ja-JP" altLang="en-US" sz="2000" b="1" dirty="0" smtClean="0"/>
              <a:t>結晶における</a:t>
            </a:r>
            <a:r>
              <a:rPr kumimoji="1" lang="en-US" altLang="ja-JP" sz="2000" b="1" dirty="0" smtClean="0"/>
              <a:t>THz</a:t>
            </a:r>
            <a:r>
              <a:rPr kumimoji="1" lang="ja-JP" altLang="en-US" sz="2000" b="1" dirty="0" smtClean="0"/>
              <a:t>パルスとプローブパルスの時間的な重なりをシフト</a:t>
            </a:r>
            <a:endParaRPr kumimoji="1" lang="ja-JP" altLang="en-US" sz="2000" b="1" dirty="0"/>
          </a:p>
        </p:txBody>
      </p:sp>
      <p:sp>
        <p:nvSpPr>
          <p:cNvPr id="5" name="テキスト ボックス 4"/>
          <p:cNvSpPr txBox="1"/>
          <p:nvPr/>
        </p:nvSpPr>
        <p:spPr>
          <a:xfrm>
            <a:off x="6012160" y="2855669"/>
            <a:ext cx="2952328" cy="400110"/>
          </a:xfrm>
          <a:prstGeom prst="rect">
            <a:avLst/>
          </a:prstGeom>
          <a:noFill/>
        </p:spPr>
        <p:txBody>
          <a:bodyPr wrap="square" rtlCol="0">
            <a:spAutoFit/>
          </a:bodyPr>
          <a:lstStyle/>
          <a:p>
            <a:r>
              <a:rPr kumimoji="1" lang="ja-JP" altLang="en-US" sz="2000" b="1" dirty="0" smtClean="0">
                <a:solidFill>
                  <a:srgbClr val="FF0000"/>
                </a:solidFill>
              </a:rPr>
              <a:t>⇒</a:t>
            </a:r>
            <a:r>
              <a:rPr kumimoji="1" lang="en-US" altLang="ja-JP" sz="2000" b="1" dirty="0" smtClean="0">
                <a:solidFill>
                  <a:srgbClr val="FF0000"/>
                </a:solidFill>
              </a:rPr>
              <a:t>THz</a:t>
            </a:r>
            <a:r>
              <a:rPr kumimoji="1" lang="ja-JP" altLang="en-US" sz="2000" b="1" dirty="0" smtClean="0">
                <a:solidFill>
                  <a:srgbClr val="FF0000"/>
                </a:solidFill>
              </a:rPr>
              <a:t>電場の</a:t>
            </a:r>
            <a:r>
              <a:rPr lang="ja-JP" altLang="en-US" sz="2000" b="1" dirty="0" smtClean="0">
                <a:solidFill>
                  <a:srgbClr val="FF0000"/>
                </a:solidFill>
              </a:rPr>
              <a:t>時間波形</a:t>
            </a:r>
            <a:endParaRPr kumimoji="1" lang="ja-JP" altLang="en-US" sz="2000" b="1" dirty="0">
              <a:solidFill>
                <a:srgbClr val="FF0000"/>
              </a:solidFill>
            </a:endParaRPr>
          </a:p>
        </p:txBody>
      </p:sp>
      <p:sp>
        <p:nvSpPr>
          <p:cNvPr id="7" name="下矢印 6"/>
          <p:cNvSpPr/>
          <p:nvPr/>
        </p:nvSpPr>
        <p:spPr bwMode="auto">
          <a:xfrm>
            <a:off x="7809157" y="3462874"/>
            <a:ext cx="273224" cy="418174"/>
          </a:xfrm>
          <a:prstGeom prst="downArrow">
            <a:avLst/>
          </a:prstGeom>
          <a:solidFill>
            <a:srgbClr val="002060"/>
          </a:solid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 name="テキスト ボックス 7"/>
          <p:cNvSpPr txBox="1"/>
          <p:nvPr/>
        </p:nvSpPr>
        <p:spPr>
          <a:xfrm>
            <a:off x="7164288" y="3504740"/>
            <a:ext cx="720080" cy="369332"/>
          </a:xfrm>
          <a:prstGeom prst="rect">
            <a:avLst/>
          </a:prstGeom>
          <a:noFill/>
        </p:spPr>
        <p:txBody>
          <a:bodyPr wrap="square" rtlCol="0">
            <a:spAutoFit/>
          </a:bodyPr>
          <a:lstStyle/>
          <a:p>
            <a:r>
              <a:rPr kumimoji="1" lang="en-US" altLang="ja-JP" dirty="0" smtClean="0"/>
              <a:t>F.T.</a:t>
            </a:r>
            <a:endParaRPr kumimoji="1" lang="ja-JP" altLang="en-US" dirty="0"/>
          </a:p>
        </p:txBody>
      </p:sp>
      <p:sp>
        <p:nvSpPr>
          <p:cNvPr id="9" name="テキスト ボックス 8"/>
          <p:cNvSpPr txBox="1"/>
          <p:nvPr/>
        </p:nvSpPr>
        <p:spPr>
          <a:xfrm>
            <a:off x="6732240" y="3969930"/>
            <a:ext cx="2268619" cy="646331"/>
          </a:xfrm>
          <a:prstGeom prst="rect">
            <a:avLst/>
          </a:prstGeom>
          <a:solidFill>
            <a:srgbClr val="FF0000">
              <a:alpha val="26000"/>
            </a:srgbClr>
          </a:solidFill>
          <a:ln w="38100">
            <a:solidFill>
              <a:schemeClr val="accent1">
                <a:lumMod val="50000"/>
              </a:schemeClr>
            </a:solidFill>
          </a:ln>
        </p:spPr>
        <p:txBody>
          <a:bodyPr wrap="square" rtlCol="0">
            <a:spAutoFit/>
          </a:bodyPr>
          <a:lstStyle/>
          <a:p>
            <a:pPr algn="ctr"/>
            <a:r>
              <a:rPr kumimoji="1" lang="ja-JP" altLang="en-US" b="1" dirty="0" smtClean="0">
                <a:solidFill>
                  <a:srgbClr val="C00000"/>
                </a:solidFill>
              </a:rPr>
              <a:t>振幅と位相の</a:t>
            </a:r>
            <a:endParaRPr kumimoji="1" lang="en-US" altLang="ja-JP" b="1" dirty="0" smtClean="0">
              <a:solidFill>
                <a:srgbClr val="C00000"/>
              </a:solidFill>
            </a:endParaRPr>
          </a:p>
          <a:p>
            <a:pPr algn="ctr"/>
            <a:r>
              <a:rPr kumimoji="1" lang="ja-JP" altLang="en-US" b="1" dirty="0" smtClean="0">
                <a:solidFill>
                  <a:srgbClr val="C00000"/>
                </a:solidFill>
              </a:rPr>
              <a:t>フーリエスペクトル</a:t>
            </a:r>
            <a:endParaRPr kumimoji="1" lang="ja-JP" altLang="en-US" b="1" dirty="0">
              <a:solidFill>
                <a:srgbClr val="C00000"/>
              </a:solidFill>
            </a:endParaRPr>
          </a:p>
        </p:txBody>
      </p:sp>
      <p:grpSp>
        <p:nvGrpSpPr>
          <p:cNvPr id="13" name="グループ化 12"/>
          <p:cNvGrpSpPr/>
          <p:nvPr/>
        </p:nvGrpSpPr>
        <p:grpSpPr>
          <a:xfrm>
            <a:off x="6012160" y="5064567"/>
            <a:ext cx="3169325" cy="1748809"/>
            <a:chOff x="2437372" y="3643490"/>
            <a:chExt cx="3169325" cy="1748809"/>
          </a:xfrm>
        </p:grpSpPr>
        <p:sp>
          <p:nvSpPr>
            <p:cNvPr id="12" name="角丸四角形吹き出し 11"/>
            <p:cNvSpPr/>
            <p:nvPr/>
          </p:nvSpPr>
          <p:spPr bwMode="auto">
            <a:xfrm>
              <a:off x="2797412" y="3643490"/>
              <a:ext cx="2592288" cy="1748809"/>
            </a:xfrm>
            <a:prstGeom prst="wedgeRoundRectCallout">
              <a:avLst>
                <a:gd name="adj1" fmla="val -12315"/>
                <a:gd name="adj2" fmla="val -74873"/>
                <a:gd name="adj3" fmla="val 16667"/>
              </a:avLst>
            </a:prstGeom>
            <a:solidFill>
              <a:schemeClr val="accent5">
                <a:lumMod val="60000"/>
                <a:lumOff val="40000"/>
              </a:schemeClr>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1" name="テキスト ボックス 10"/>
            <p:cNvSpPr txBox="1"/>
            <p:nvPr/>
          </p:nvSpPr>
          <p:spPr>
            <a:xfrm>
              <a:off x="2437372" y="3746844"/>
              <a:ext cx="3169325" cy="1569660"/>
            </a:xfrm>
            <a:prstGeom prst="rect">
              <a:avLst/>
            </a:prstGeom>
            <a:noFill/>
          </p:spPr>
          <p:txBody>
            <a:bodyPr wrap="square" rtlCol="0">
              <a:spAutoFit/>
            </a:bodyPr>
            <a:lstStyle/>
            <a:p>
              <a:pPr algn="ctr"/>
              <a:r>
                <a:rPr kumimoji="1" lang="en-US" altLang="ja-JP" sz="3200" dirty="0" smtClean="0">
                  <a:solidFill>
                    <a:srgbClr val="FF3300"/>
                  </a:solidFill>
                </a:rPr>
                <a:t>THz</a:t>
              </a:r>
              <a:r>
                <a:rPr kumimoji="1" lang="ja-JP" altLang="en-US" sz="3200" dirty="0" smtClean="0">
                  <a:solidFill>
                    <a:srgbClr val="FF3300"/>
                  </a:solidFill>
                </a:rPr>
                <a:t>時間</a:t>
              </a:r>
              <a:endParaRPr kumimoji="1" lang="en-US" altLang="ja-JP" sz="3200" dirty="0" smtClean="0">
                <a:solidFill>
                  <a:srgbClr val="FF3300"/>
                </a:solidFill>
              </a:endParaRPr>
            </a:p>
            <a:p>
              <a:pPr algn="ctr"/>
              <a:r>
                <a:rPr kumimoji="1" lang="ja-JP" altLang="en-US" sz="3200" dirty="0" smtClean="0">
                  <a:solidFill>
                    <a:srgbClr val="FF3300"/>
                  </a:solidFill>
                </a:rPr>
                <a:t>領域分光法</a:t>
              </a:r>
              <a:endParaRPr kumimoji="1" lang="en-US" altLang="ja-JP" sz="3200" dirty="0" smtClean="0">
                <a:solidFill>
                  <a:srgbClr val="FF3300"/>
                </a:solidFill>
              </a:endParaRPr>
            </a:p>
            <a:p>
              <a:pPr algn="ctr"/>
              <a:r>
                <a:rPr kumimoji="1" lang="en-US" altLang="ja-JP" sz="3200" dirty="0" smtClean="0">
                  <a:solidFill>
                    <a:srgbClr val="FF3300"/>
                  </a:solidFill>
                </a:rPr>
                <a:t>(THz-TDS)</a:t>
              </a:r>
              <a:endParaRPr kumimoji="1" lang="ja-JP" altLang="en-US" sz="3200" dirty="0">
                <a:solidFill>
                  <a:srgbClr val="FF3300"/>
                </a:solidFill>
              </a:endParaRPr>
            </a:p>
          </p:txBody>
        </p:sp>
      </p:grpSp>
    </p:spTree>
    <p:extLst>
      <p:ext uri="{BB962C8B-B14F-4D97-AF65-F5344CB8AC3E}">
        <p14:creationId xmlns:p14="http://schemas.microsoft.com/office/powerpoint/2010/main" val="3341514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title" idx="4294967295"/>
          </p:nvPr>
        </p:nvSpPr>
        <p:spPr>
          <a:xfrm>
            <a:off x="0" y="473076"/>
            <a:ext cx="9144000" cy="608013"/>
          </a:xfrm>
        </p:spPr>
        <p:txBody>
          <a:bodyPr/>
          <a:lstStyle/>
          <a:p>
            <a:r>
              <a:rPr lang="ja-JP" altLang="en-US" dirty="0">
                <a:solidFill>
                  <a:schemeClr val="tx1"/>
                </a:solidFill>
                <a:latin typeface="ＭＳ Ｐゴシック" pitchFamily="-111" charset="-128"/>
                <a:ea typeface="ＭＳ Ｐゴシック" pitchFamily="-111" charset="-128"/>
                <a:cs typeface="ＭＳ Ｐゴシック" pitchFamily="-111" charset="-128"/>
              </a:rPr>
              <a:t>カラースキャナー</a:t>
            </a:r>
            <a:r>
              <a:rPr lang="ja-JP" altLang="en-US" sz="4800" dirty="0">
                <a:solidFill>
                  <a:schemeClr val="tx1"/>
                </a:solidFill>
                <a:latin typeface="ＭＳ Ｐゴシック" pitchFamily="-111" charset="-128"/>
                <a:ea typeface="ＭＳ Ｐゴシック" pitchFamily="-111" charset="-128"/>
                <a:cs typeface="ＭＳ Ｐゴシック" pitchFamily="-111" charset="-128"/>
              </a:rPr>
              <a:t>の測定原理</a:t>
            </a:r>
            <a:endParaRPr lang="ja-JP" altLang="en-US" sz="4800" i="1" dirty="0">
              <a:solidFill>
                <a:schemeClr val="tx1"/>
              </a:solidFill>
              <a:latin typeface="ＭＳ Ｐゴシック" pitchFamily="-111" charset="-128"/>
              <a:ea typeface="ＭＳ Ｐゴシック" pitchFamily="-111" charset="-128"/>
              <a:cs typeface="ＭＳ Ｐゴシック" pitchFamily="-111" charset="-128"/>
            </a:endParaRPr>
          </a:p>
        </p:txBody>
      </p:sp>
      <p:grpSp>
        <p:nvGrpSpPr>
          <p:cNvPr id="851026" name="Group 82"/>
          <p:cNvGrpSpPr>
            <a:grpSpLocks/>
          </p:cNvGrpSpPr>
          <p:nvPr/>
        </p:nvGrpSpPr>
        <p:grpSpPr bwMode="auto">
          <a:xfrm>
            <a:off x="4712677" y="1484313"/>
            <a:ext cx="3002572" cy="2879725"/>
            <a:chOff x="3585" y="1106"/>
            <a:chExt cx="2049" cy="1814"/>
          </a:xfrm>
        </p:grpSpPr>
        <p:sp>
          <p:nvSpPr>
            <p:cNvPr id="850974" name="Text Box 30"/>
            <p:cNvSpPr txBox="1">
              <a:spLocks noChangeArrowheads="1"/>
            </p:cNvSpPr>
            <p:nvPr/>
          </p:nvSpPr>
          <p:spPr bwMode="auto">
            <a:xfrm>
              <a:off x="5193" y="2687"/>
              <a:ext cx="441" cy="233"/>
            </a:xfrm>
            <a:prstGeom prst="rect">
              <a:avLst/>
            </a:prstGeom>
            <a:noFill/>
            <a:ln w="9525">
              <a:noFill/>
              <a:miter lim="800000"/>
              <a:headEnd/>
              <a:tailEnd/>
            </a:ln>
            <a:effectLst/>
          </p:spPr>
          <p:txBody>
            <a:bodyPr wrap="none">
              <a:prstTxWarp prst="textNoShape">
                <a:avLst/>
              </a:prstTxWarp>
              <a:spAutoFit/>
            </a:bodyPr>
            <a:lstStyle/>
            <a:p>
              <a:r>
                <a:rPr lang="ja-JP" altLang="en-US" dirty="0"/>
                <a:t>波長</a:t>
              </a:r>
            </a:p>
          </p:txBody>
        </p:sp>
        <p:grpSp>
          <p:nvGrpSpPr>
            <p:cNvPr id="850987" name="Group 43"/>
            <p:cNvGrpSpPr>
              <a:grpSpLocks/>
            </p:cNvGrpSpPr>
            <p:nvPr/>
          </p:nvGrpSpPr>
          <p:grpSpPr bwMode="auto">
            <a:xfrm>
              <a:off x="3585" y="1106"/>
              <a:ext cx="2014" cy="1596"/>
              <a:chOff x="3450" y="1097"/>
              <a:chExt cx="2014" cy="1596"/>
            </a:xfrm>
          </p:grpSpPr>
          <p:sp>
            <p:nvSpPr>
              <p:cNvPr id="850971" name="Line 27"/>
              <p:cNvSpPr>
                <a:spLocks noChangeShapeType="1"/>
              </p:cNvSpPr>
              <p:nvPr/>
            </p:nvSpPr>
            <p:spPr bwMode="auto">
              <a:xfrm>
                <a:off x="3848" y="1097"/>
                <a:ext cx="0" cy="1526"/>
              </a:xfrm>
              <a:prstGeom prst="line">
                <a:avLst/>
              </a:prstGeom>
              <a:noFill/>
              <a:ln w="76200">
                <a:solidFill>
                  <a:schemeClr val="tx1"/>
                </a:solidFill>
                <a:round/>
                <a:headEnd type="triangle" w="med" len="med"/>
                <a:tailEnd/>
              </a:ln>
              <a:effectLst/>
            </p:spPr>
            <p:txBody>
              <a:bodyPr wrap="none" anchor="ctr">
                <a:prstTxWarp prst="textNoShape">
                  <a:avLst/>
                </a:prstTxWarp>
              </a:bodyPr>
              <a:lstStyle/>
              <a:p>
                <a:endParaRPr lang="ja-JP" altLang="en-US"/>
              </a:p>
            </p:txBody>
          </p:sp>
          <p:sp>
            <p:nvSpPr>
              <p:cNvPr id="850972" name="Line 28"/>
              <p:cNvSpPr>
                <a:spLocks noChangeShapeType="1"/>
              </p:cNvSpPr>
              <p:nvPr/>
            </p:nvSpPr>
            <p:spPr bwMode="auto">
              <a:xfrm rot="5400000">
                <a:off x="4615" y="1847"/>
                <a:ext cx="0" cy="1526"/>
              </a:xfrm>
              <a:prstGeom prst="line">
                <a:avLst/>
              </a:prstGeom>
              <a:noFill/>
              <a:ln w="76200">
                <a:solidFill>
                  <a:schemeClr val="tx1"/>
                </a:solidFill>
                <a:round/>
                <a:headEnd type="triangle" w="med" len="med"/>
                <a:tailEnd/>
              </a:ln>
              <a:effectLst/>
            </p:spPr>
            <p:txBody>
              <a:bodyPr wrap="none" anchor="ctr">
                <a:prstTxWarp prst="textNoShape">
                  <a:avLst/>
                </a:prstTxWarp>
              </a:bodyPr>
              <a:lstStyle/>
              <a:p>
                <a:endParaRPr lang="ja-JP" altLang="en-US"/>
              </a:p>
            </p:txBody>
          </p:sp>
          <p:sp>
            <p:nvSpPr>
              <p:cNvPr id="850973" name="Line 29"/>
              <p:cNvSpPr>
                <a:spLocks noChangeShapeType="1"/>
              </p:cNvSpPr>
              <p:nvPr/>
            </p:nvSpPr>
            <p:spPr bwMode="auto">
              <a:xfrm rot="5400000">
                <a:off x="4127" y="1267"/>
                <a:ext cx="1057" cy="1617"/>
              </a:xfrm>
              <a:prstGeom prst="line">
                <a:avLst/>
              </a:prstGeom>
              <a:noFill/>
              <a:ln w="76200">
                <a:solidFill>
                  <a:schemeClr val="tx1"/>
                </a:solidFill>
                <a:round/>
                <a:headEnd type="triangle" w="med" len="med"/>
                <a:tailEnd/>
              </a:ln>
              <a:effectLst/>
            </p:spPr>
            <p:txBody>
              <a:bodyPr wrap="none" anchor="ctr">
                <a:prstTxWarp prst="textNoShape">
                  <a:avLst/>
                </a:prstTxWarp>
              </a:bodyPr>
              <a:lstStyle/>
              <a:p>
                <a:endParaRPr lang="ja-JP" altLang="en-US"/>
              </a:p>
            </p:txBody>
          </p:sp>
          <p:sp>
            <p:nvSpPr>
              <p:cNvPr id="850975" name="Text Box 31"/>
              <p:cNvSpPr txBox="1">
                <a:spLocks noChangeArrowheads="1"/>
              </p:cNvSpPr>
              <p:nvPr/>
            </p:nvSpPr>
            <p:spPr bwMode="auto">
              <a:xfrm rot="16200000">
                <a:off x="2815" y="1806"/>
                <a:ext cx="1522" cy="252"/>
              </a:xfrm>
              <a:prstGeom prst="rect">
                <a:avLst/>
              </a:prstGeom>
              <a:noFill/>
              <a:ln w="9525">
                <a:noFill/>
                <a:miter lim="800000"/>
                <a:headEnd/>
                <a:tailEnd/>
              </a:ln>
              <a:effectLst/>
            </p:spPr>
            <p:txBody>
              <a:bodyPr wrap="none">
                <a:prstTxWarp prst="textNoShape">
                  <a:avLst/>
                </a:prstTxWarp>
                <a:spAutoFit/>
              </a:bodyPr>
              <a:lstStyle/>
              <a:p>
                <a:r>
                  <a:rPr lang="ja-JP" altLang="en-US"/>
                  <a:t>空間</a:t>
                </a:r>
                <a:r>
                  <a:rPr lang="en-US" altLang="ja-JP"/>
                  <a:t>(</a:t>
                </a:r>
                <a:r>
                  <a:rPr lang="ja-JP" altLang="en-US"/>
                  <a:t>ラインセンサー</a:t>
                </a:r>
                <a:r>
                  <a:rPr lang="en-US" altLang="ja-JP"/>
                  <a:t>)</a:t>
                </a:r>
              </a:p>
            </p:txBody>
          </p:sp>
          <p:sp>
            <p:nvSpPr>
              <p:cNvPr id="850976" name="Text Box 32"/>
              <p:cNvSpPr txBox="1">
                <a:spLocks noChangeArrowheads="1"/>
              </p:cNvSpPr>
              <p:nvPr/>
            </p:nvSpPr>
            <p:spPr bwMode="auto">
              <a:xfrm rot="19571521">
                <a:off x="3895" y="1752"/>
                <a:ext cx="1491" cy="233"/>
              </a:xfrm>
              <a:prstGeom prst="rect">
                <a:avLst/>
              </a:prstGeom>
              <a:noFill/>
              <a:ln w="9525">
                <a:noFill/>
                <a:miter lim="800000"/>
                <a:headEnd/>
                <a:tailEnd/>
              </a:ln>
              <a:effectLst/>
            </p:spPr>
            <p:txBody>
              <a:bodyPr wrap="none">
                <a:prstTxWarp prst="textNoShape">
                  <a:avLst/>
                </a:prstTxWarp>
                <a:spAutoFit/>
              </a:bodyPr>
              <a:lstStyle/>
              <a:p>
                <a:r>
                  <a:rPr lang="ja-JP" altLang="en-US"/>
                  <a:t>空間</a:t>
                </a:r>
                <a:r>
                  <a:rPr lang="en-US" altLang="ja-JP"/>
                  <a:t>(</a:t>
                </a:r>
                <a:r>
                  <a:rPr lang="ja-JP" altLang="en-US"/>
                  <a:t>センサー走査</a:t>
                </a:r>
                <a:r>
                  <a:rPr lang="en-US" altLang="ja-JP"/>
                  <a:t>)</a:t>
                </a:r>
              </a:p>
            </p:txBody>
          </p:sp>
        </p:grpSp>
      </p:grpSp>
      <p:grpSp>
        <p:nvGrpSpPr>
          <p:cNvPr id="851009" name="Group 65"/>
          <p:cNvGrpSpPr>
            <a:grpSpLocks/>
          </p:cNvGrpSpPr>
          <p:nvPr/>
        </p:nvGrpSpPr>
        <p:grpSpPr bwMode="auto">
          <a:xfrm>
            <a:off x="5477608" y="1244601"/>
            <a:ext cx="3004038" cy="2481263"/>
            <a:chOff x="3906" y="2637"/>
            <a:chExt cx="2050" cy="1563"/>
          </a:xfrm>
        </p:grpSpPr>
        <p:sp>
          <p:nvSpPr>
            <p:cNvPr id="851000" name="Rectangle 56"/>
            <p:cNvSpPr>
              <a:spLocks noChangeArrowheads="1"/>
            </p:cNvSpPr>
            <p:nvPr/>
          </p:nvSpPr>
          <p:spPr bwMode="auto">
            <a:xfrm>
              <a:off x="3906" y="3133"/>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01" name="Rectangle 57"/>
            <p:cNvSpPr>
              <a:spLocks noChangeArrowheads="1"/>
            </p:cNvSpPr>
            <p:nvPr/>
          </p:nvSpPr>
          <p:spPr bwMode="auto">
            <a:xfrm>
              <a:off x="4011" y="3063"/>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02" name="Rectangle 58"/>
            <p:cNvSpPr>
              <a:spLocks noChangeArrowheads="1"/>
            </p:cNvSpPr>
            <p:nvPr/>
          </p:nvSpPr>
          <p:spPr bwMode="auto">
            <a:xfrm>
              <a:off x="4116" y="2992"/>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03" name="Rectangle 59"/>
            <p:cNvSpPr>
              <a:spLocks noChangeArrowheads="1"/>
            </p:cNvSpPr>
            <p:nvPr/>
          </p:nvSpPr>
          <p:spPr bwMode="auto">
            <a:xfrm>
              <a:off x="4221" y="2921"/>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04" name="Rectangle 60"/>
            <p:cNvSpPr>
              <a:spLocks noChangeArrowheads="1"/>
            </p:cNvSpPr>
            <p:nvPr/>
          </p:nvSpPr>
          <p:spPr bwMode="auto">
            <a:xfrm>
              <a:off x="4326" y="2850"/>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05" name="Rectangle 61"/>
            <p:cNvSpPr>
              <a:spLocks noChangeArrowheads="1"/>
            </p:cNvSpPr>
            <p:nvPr/>
          </p:nvSpPr>
          <p:spPr bwMode="auto">
            <a:xfrm>
              <a:off x="4431" y="2779"/>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06" name="Rectangle 62"/>
            <p:cNvSpPr>
              <a:spLocks noChangeArrowheads="1"/>
            </p:cNvSpPr>
            <p:nvPr/>
          </p:nvSpPr>
          <p:spPr bwMode="auto">
            <a:xfrm>
              <a:off x="4536" y="2708"/>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07" name="Rectangle 63"/>
            <p:cNvSpPr>
              <a:spLocks noChangeArrowheads="1"/>
            </p:cNvSpPr>
            <p:nvPr/>
          </p:nvSpPr>
          <p:spPr bwMode="auto">
            <a:xfrm>
              <a:off x="4641" y="2637"/>
              <a:ext cx="1315" cy="1067"/>
            </a:xfrm>
            <a:prstGeom prst="rect">
              <a:avLst/>
            </a:prstGeom>
            <a:solidFill>
              <a:srgbClr val="008000">
                <a:alpha val="20000"/>
              </a:srgbClr>
            </a:solidFill>
            <a:ln w="38100">
              <a:solidFill>
                <a:srgbClr val="008000"/>
              </a:solidFill>
              <a:miter lim="800000"/>
              <a:headEnd/>
              <a:tailEnd/>
            </a:ln>
            <a:effectLst/>
          </p:spPr>
          <p:txBody>
            <a:bodyPr wrap="none" anchor="ctr">
              <a:prstTxWarp prst="textNoShape">
                <a:avLst/>
              </a:prstTxWarp>
            </a:bodyPr>
            <a:lstStyle/>
            <a:p>
              <a:endParaRPr lang="ja-JP" altLang="en-US"/>
            </a:p>
          </p:txBody>
        </p:sp>
      </p:grpSp>
      <p:grpSp>
        <p:nvGrpSpPr>
          <p:cNvPr id="851048" name="Group 104"/>
          <p:cNvGrpSpPr>
            <a:grpSpLocks/>
          </p:cNvGrpSpPr>
          <p:nvPr/>
        </p:nvGrpSpPr>
        <p:grpSpPr bwMode="auto">
          <a:xfrm>
            <a:off x="35170" y="1317626"/>
            <a:ext cx="7221415" cy="2922588"/>
            <a:chOff x="24" y="830"/>
            <a:chExt cx="4928" cy="1841"/>
          </a:xfrm>
        </p:grpSpPr>
        <p:sp>
          <p:nvSpPr>
            <p:cNvPr id="850953" name="Text Box 9"/>
            <p:cNvSpPr txBox="1">
              <a:spLocks noChangeArrowheads="1"/>
            </p:cNvSpPr>
            <p:nvPr/>
          </p:nvSpPr>
          <p:spPr bwMode="auto">
            <a:xfrm>
              <a:off x="24" y="830"/>
              <a:ext cx="3145" cy="872"/>
            </a:xfrm>
            <a:prstGeom prst="rect">
              <a:avLst/>
            </a:prstGeom>
            <a:solidFill>
              <a:srgbClr val="008000"/>
            </a:solidFill>
            <a:ln w="9525">
              <a:noFill/>
              <a:miter lim="800000"/>
              <a:headEnd/>
              <a:tailEnd/>
            </a:ln>
            <a:effectLst/>
          </p:spPr>
          <p:txBody>
            <a:bodyPr wrap="square">
              <a:prstTxWarp prst="textNoShape">
                <a:avLst/>
              </a:prstTxWarp>
              <a:spAutoFit/>
            </a:bodyPr>
            <a:lstStyle/>
            <a:p>
              <a:pPr algn="ctr"/>
              <a:r>
                <a:rPr lang="ja-JP" altLang="en-US" sz="2800" dirty="0">
                  <a:solidFill>
                    <a:schemeClr val="bg1"/>
                  </a:solidFill>
                </a:rPr>
                <a:t>リアルタイム分光</a:t>
              </a:r>
              <a:endParaRPr lang="en-US" altLang="ja-JP" sz="2800" dirty="0">
                <a:solidFill>
                  <a:schemeClr val="bg1"/>
                </a:solidFill>
              </a:endParaRPr>
            </a:p>
            <a:p>
              <a:pPr algn="ctr"/>
              <a:r>
                <a:rPr lang="ja-JP" altLang="en-US" sz="2800" dirty="0">
                  <a:solidFill>
                    <a:schemeClr val="bg1"/>
                  </a:solidFill>
                </a:rPr>
                <a:t>ライン・イメージング</a:t>
              </a:r>
              <a:endParaRPr lang="en-US" altLang="ja-JP" sz="2800" dirty="0">
                <a:solidFill>
                  <a:schemeClr val="bg1"/>
                </a:solidFill>
              </a:endParaRPr>
            </a:p>
            <a:p>
              <a:pPr algn="ctr"/>
              <a:r>
                <a:rPr lang="en-US" altLang="ja-JP" sz="2800" dirty="0">
                  <a:solidFill>
                    <a:schemeClr val="bg1"/>
                  </a:solidFill>
                </a:rPr>
                <a:t>(</a:t>
              </a:r>
              <a:r>
                <a:rPr lang="ja-JP" altLang="en-US" sz="2800" dirty="0">
                  <a:solidFill>
                    <a:schemeClr val="bg1"/>
                  </a:solidFill>
                </a:rPr>
                <a:t>カラー・ラインセンサー</a:t>
              </a:r>
              <a:r>
                <a:rPr lang="en-US" altLang="ja-JP" sz="2800" dirty="0">
                  <a:solidFill>
                    <a:schemeClr val="bg1"/>
                  </a:solidFill>
                </a:rPr>
                <a:t>)</a:t>
              </a:r>
            </a:p>
          </p:txBody>
        </p:sp>
        <p:grpSp>
          <p:nvGrpSpPr>
            <p:cNvPr id="851031" name="Group 87"/>
            <p:cNvGrpSpPr>
              <a:grpSpLocks/>
            </p:cNvGrpSpPr>
            <p:nvPr/>
          </p:nvGrpSpPr>
          <p:grpSpPr bwMode="auto">
            <a:xfrm>
              <a:off x="3637" y="1355"/>
              <a:ext cx="1315" cy="1316"/>
              <a:chOff x="1891" y="1820"/>
              <a:chExt cx="1315" cy="1316"/>
            </a:xfrm>
          </p:grpSpPr>
          <p:sp>
            <p:nvSpPr>
              <p:cNvPr id="851021" name="Rectangle 77"/>
              <p:cNvSpPr>
                <a:spLocks noChangeArrowheads="1"/>
              </p:cNvSpPr>
              <p:nvPr/>
            </p:nvSpPr>
            <p:spPr bwMode="auto">
              <a:xfrm>
                <a:off x="1891" y="1820"/>
                <a:ext cx="1315" cy="1067"/>
              </a:xfrm>
              <a:prstGeom prst="rect">
                <a:avLst/>
              </a:prstGeom>
              <a:solidFill>
                <a:schemeClr val="bg1">
                  <a:alpha val="20000"/>
                </a:schemeClr>
              </a:solidFill>
              <a:ln w="38100">
                <a:solidFill>
                  <a:srgbClr val="008000"/>
                </a:solidFill>
                <a:miter lim="800000"/>
                <a:headEnd/>
                <a:tailEnd/>
              </a:ln>
              <a:effectLst/>
            </p:spPr>
            <p:txBody>
              <a:bodyPr wrap="none" anchor="ctr">
                <a:prstTxWarp prst="textNoShape">
                  <a:avLst/>
                </a:prstTxWarp>
              </a:bodyPr>
              <a:lstStyle/>
              <a:p>
                <a:endParaRPr lang="ja-JP" altLang="en-US"/>
              </a:p>
            </p:txBody>
          </p:sp>
          <p:sp>
            <p:nvSpPr>
              <p:cNvPr id="851024" name="AutoShape 80"/>
              <p:cNvSpPr>
                <a:spLocks noChangeArrowheads="1"/>
              </p:cNvSpPr>
              <p:nvPr/>
            </p:nvSpPr>
            <p:spPr bwMode="auto">
              <a:xfrm>
                <a:off x="2118" y="2051"/>
                <a:ext cx="837" cy="699"/>
              </a:xfrm>
              <a:prstGeom prst="lightningBolt">
                <a:avLst/>
              </a:prstGeom>
              <a:gradFill rotWithShape="0">
                <a:gsLst>
                  <a:gs pos="0">
                    <a:schemeClr val="tx1">
                      <a:gamma/>
                      <a:tint val="0"/>
                      <a:invGamma/>
                    </a:schemeClr>
                  </a:gs>
                  <a:gs pos="50000">
                    <a:schemeClr val="tx1"/>
                  </a:gs>
                  <a:gs pos="100000">
                    <a:schemeClr val="tx1">
                      <a:gamma/>
                      <a:tint val="0"/>
                      <a:invGamma/>
                    </a:schemeClr>
                  </a:gs>
                </a:gsLst>
                <a:lin ang="2700000" scaled="1"/>
              </a:gradFill>
              <a:ln w="38100">
                <a:solidFill>
                  <a:schemeClr val="tx1"/>
                </a:solidFill>
                <a:miter lim="800000"/>
                <a:headEnd/>
                <a:tailEnd/>
              </a:ln>
              <a:effectLst/>
            </p:spPr>
            <p:txBody>
              <a:bodyPr wrap="none" anchor="ctr">
                <a:prstTxWarp prst="textNoShape">
                  <a:avLst/>
                </a:prstTxWarp>
              </a:bodyPr>
              <a:lstStyle/>
              <a:p>
                <a:endParaRPr lang="ja-JP" altLang="en-US"/>
              </a:p>
            </p:txBody>
          </p:sp>
          <p:sp>
            <p:nvSpPr>
              <p:cNvPr id="851027" name="Text Box 83"/>
              <p:cNvSpPr txBox="1">
                <a:spLocks noChangeArrowheads="1"/>
              </p:cNvSpPr>
              <p:nvPr/>
            </p:nvSpPr>
            <p:spPr bwMode="auto">
              <a:xfrm>
                <a:off x="2011" y="2903"/>
                <a:ext cx="1071" cy="233"/>
              </a:xfrm>
              <a:prstGeom prst="rect">
                <a:avLst/>
              </a:prstGeom>
              <a:noFill/>
              <a:ln w="9525">
                <a:noFill/>
                <a:miter lim="800000"/>
                <a:headEnd/>
                <a:tailEnd/>
              </a:ln>
              <a:effectLst/>
            </p:spPr>
            <p:txBody>
              <a:bodyPr wrap="none">
                <a:prstTxWarp prst="textNoShape">
                  <a:avLst/>
                </a:prstTxWarp>
                <a:spAutoFit/>
              </a:bodyPr>
              <a:lstStyle/>
              <a:p>
                <a:r>
                  <a:rPr lang="ja-JP" altLang="en-US">
                    <a:solidFill>
                      <a:srgbClr val="008000"/>
                    </a:solidFill>
                  </a:rPr>
                  <a:t>分光ﾗｲﾝｲﾒｰｼﾞ</a:t>
                </a:r>
              </a:p>
            </p:txBody>
          </p:sp>
        </p:grpSp>
      </p:grpSp>
      <p:grpSp>
        <p:nvGrpSpPr>
          <p:cNvPr id="851046" name="Group 102"/>
          <p:cNvGrpSpPr>
            <a:grpSpLocks/>
          </p:cNvGrpSpPr>
          <p:nvPr/>
        </p:nvGrpSpPr>
        <p:grpSpPr bwMode="auto">
          <a:xfrm>
            <a:off x="548054" y="2954337"/>
            <a:ext cx="8551985" cy="1809749"/>
            <a:chOff x="374" y="1861"/>
            <a:chExt cx="5836" cy="1140"/>
          </a:xfrm>
        </p:grpSpPr>
        <p:sp>
          <p:nvSpPr>
            <p:cNvPr id="850954" name="Text Box 10"/>
            <p:cNvSpPr txBox="1">
              <a:spLocks noChangeArrowheads="1"/>
            </p:cNvSpPr>
            <p:nvPr/>
          </p:nvSpPr>
          <p:spPr bwMode="auto">
            <a:xfrm>
              <a:off x="374" y="2400"/>
              <a:ext cx="2331" cy="601"/>
            </a:xfrm>
            <a:prstGeom prst="rect">
              <a:avLst/>
            </a:prstGeom>
            <a:solidFill>
              <a:srgbClr val="FF8000"/>
            </a:solidFill>
            <a:ln w="9525">
              <a:noFill/>
              <a:miter lim="800000"/>
              <a:headEnd/>
              <a:tailEnd/>
            </a:ln>
            <a:effectLst/>
          </p:spPr>
          <p:txBody>
            <a:bodyPr wrap="none">
              <a:prstTxWarp prst="textNoShape">
                <a:avLst/>
              </a:prstTxWarp>
              <a:spAutoFit/>
            </a:bodyPr>
            <a:lstStyle/>
            <a:p>
              <a:pPr algn="ctr"/>
              <a:r>
                <a:rPr lang="ja-JP" altLang="en-US" sz="2800">
                  <a:solidFill>
                    <a:schemeClr val="bg1"/>
                  </a:solidFill>
                </a:rPr>
                <a:t>ラインセンサー走査</a:t>
              </a:r>
              <a:endParaRPr lang="en-US" altLang="ja-JP" sz="2800">
                <a:solidFill>
                  <a:schemeClr val="bg1"/>
                </a:solidFill>
              </a:endParaRPr>
            </a:p>
            <a:p>
              <a:pPr algn="ctr"/>
              <a:r>
                <a:rPr lang="ja-JP" altLang="en-US" sz="2800">
                  <a:solidFill>
                    <a:schemeClr val="bg1"/>
                  </a:solidFill>
                </a:rPr>
                <a:t>（</a:t>
              </a:r>
              <a:r>
                <a:rPr lang="en-US" altLang="ja-JP" sz="2800">
                  <a:solidFill>
                    <a:schemeClr val="bg1"/>
                  </a:solidFill>
                </a:rPr>
                <a:t> 1</a:t>
              </a:r>
              <a:r>
                <a:rPr lang="ja-JP" altLang="en-US" sz="2800">
                  <a:solidFill>
                    <a:schemeClr val="bg1"/>
                  </a:solidFill>
                </a:rPr>
                <a:t>次元）</a:t>
              </a:r>
            </a:p>
          </p:txBody>
        </p:sp>
        <p:grpSp>
          <p:nvGrpSpPr>
            <p:cNvPr id="850958" name="Group 14"/>
            <p:cNvGrpSpPr>
              <a:grpSpLocks/>
            </p:cNvGrpSpPr>
            <p:nvPr/>
          </p:nvGrpSpPr>
          <p:grpSpPr bwMode="auto">
            <a:xfrm>
              <a:off x="1384" y="1920"/>
              <a:ext cx="313" cy="313"/>
              <a:chOff x="1444" y="1944"/>
              <a:chExt cx="313" cy="313"/>
            </a:xfrm>
          </p:grpSpPr>
          <p:sp>
            <p:nvSpPr>
              <p:cNvPr id="850956" name="Line 12"/>
              <p:cNvSpPr>
                <a:spLocks noChangeShapeType="1"/>
              </p:cNvSpPr>
              <p:nvPr/>
            </p:nvSpPr>
            <p:spPr bwMode="auto">
              <a:xfrm>
                <a:off x="1444" y="2100"/>
                <a:ext cx="313" cy="0"/>
              </a:xfrm>
              <a:prstGeom prst="line">
                <a:avLst/>
              </a:prstGeom>
              <a:noFill/>
              <a:ln w="76200">
                <a:solidFill>
                  <a:schemeClr val="tx1"/>
                </a:solidFill>
                <a:round/>
                <a:headEnd/>
                <a:tailEnd/>
              </a:ln>
              <a:effectLst/>
            </p:spPr>
            <p:txBody>
              <a:bodyPr wrap="none" anchor="ctr">
                <a:prstTxWarp prst="textNoShape">
                  <a:avLst/>
                </a:prstTxWarp>
              </a:bodyPr>
              <a:lstStyle/>
              <a:p>
                <a:endParaRPr lang="ja-JP" altLang="en-US"/>
              </a:p>
            </p:txBody>
          </p:sp>
          <p:sp>
            <p:nvSpPr>
              <p:cNvPr id="850957" name="Line 13"/>
              <p:cNvSpPr>
                <a:spLocks noChangeShapeType="1"/>
              </p:cNvSpPr>
              <p:nvPr/>
            </p:nvSpPr>
            <p:spPr bwMode="auto">
              <a:xfrm rot="-5400000">
                <a:off x="1444" y="2101"/>
                <a:ext cx="313" cy="0"/>
              </a:xfrm>
              <a:prstGeom prst="line">
                <a:avLst/>
              </a:prstGeom>
              <a:noFill/>
              <a:ln w="76200">
                <a:solidFill>
                  <a:schemeClr val="tx1"/>
                </a:solidFill>
                <a:round/>
                <a:headEnd/>
                <a:tailEnd/>
              </a:ln>
              <a:effectLst/>
            </p:spPr>
            <p:txBody>
              <a:bodyPr wrap="none" anchor="ctr">
                <a:prstTxWarp prst="textNoShape">
                  <a:avLst/>
                </a:prstTxWarp>
              </a:bodyPr>
              <a:lstStyle/>
              <a:p>
                <a:endParaRPr lang="ja-JP" altLang="en-US"/>
              </a:p>
            </p:txBody>
          </p:sp>
        </p:grpSp>
        <p:grpSp>
          <p:nvGrpSpPr>
            <p:cNvPr id="851035" name="Group 91"/>
            <p:cNvGrpSpPr>
              <a:grpSpLocks/>
            </p:cNvGrpSpPr>
            <p:nvPr/>
          </p:nvGrpSpPr>
          <p:grpSpPr bwMode="auto">
            <a:xfrm>
              <a:off x="5139" y="1861"/>
              <a:ext cx="1071" cy="525"/>
              <a:chOff x="5139" y="2032"/>
              <a:chExt cx="1071" cy="525"/>
            </a:xfrm>
          </p:grpSpPr>
          <p:sp>
            <p:nvSpPr>
              <p:cNvPr id="851032" name="Line 88"/>
              <p:cNvSpPr>
                <a:spLocks noChangeShapeType="1"/>
              </p:cNvSpPr>
              <p:nvPr/>
            </p:nvSpPr>
            <p:spPr bwMode="auto">
              <a:xfrm flipV="1">
                <a:off x="5196" y="2032"/>
                <a:ext cx="753" cy="525"/>
              </a:xfrm>
              <a:prstGeom prst="line">
                <a:avLst/>
              </a:prstGeom>
              <a:noFill/>
              <a:ln w="76200">
                <a:solidFill>
                  <a:srgbClr val="FF8000"/>
                </a:solidFill>
                <a:round/>
                <a:headEnd/>
                <a:tailEnd type="triangle" w="med" len="med"/>
              </a:ln>
              <a:effectLst/>
            </p:spPr>
            <p:txBody>
              <a:bodyPr wrap="none" anchor="ctr">
                <a:prstTxWarp prst="textNoShape">
                  <a:avLst/>
                </a:prstTxWarp>
              </a:bodyPr>
              <a:lstStyle/>
              <a:p>
                <a:endParaRPr lang="ja-JP" altLang="en-US"/>
              </a:p>
            </p:txBody>
          </p:sp>
          <p:sp>
            <p:nvSpPr>
              <p:cNvPr id="851034" name="Rectangle 90"/>
              <p:cNvSpPr>
                <a:spLocks noChangeArrowheads="1"/>
              </p:cNvSpPr>
              <p:nvPr/>
            </p:nvSpPr>
            <p:spPr bwMode="auto">
              <a:xfrm rot="19424937">
                <a:off x="5139" y="2305"/>
                <a:ext cx="1071" cy="233"/>
              </a:xfrm>
              <a:prstGeom prst="rect">
                <a:avLst/>
              </a:prstGeom>
              <a:noFill/>
              <a:ln w="9525">
                <a:noFill/>
                <a:miter lim="800000"/>
                <a:headEnd/>
                <a:tailEnd/>
              </a:ln>
              <a:effectLst/>
            </p:spPr>
            <p:txBody>
              <a:bodyPr wrap="none">
                <a:prstTxWarp prst="textNoShape">
                  <a:avLst/>
                </a:prstTxWarp>
                <a:spAutoFit/>
              </a:bodyPr>
              <a:lstStyle/>
              <a:p>
                <a:r>
                  <a:rPr lang="ja-JP" altLang="en-US">
                    <a:solidFill>
                      <a:srgbClr val="FF8000"/>
                    </a:solidFill>
                  </a:rPr>
                  <a:t>センサー走査</a:t>
                </a:r>
              </a:p>
            </p:txBody>
          </p:sp>
        </p:grpSp>
      </p:grpSp>
      <p:grpSp>
        <p:nvGrpSpPr>
          <p:cNvPr id="851047" name="Group 103"/>
          <p:cNvGrpSpPr>
            <a:grpSpLocks/>
          </p:cNvGrpSpPr>
          <p:nvPr/>
        </p:nvGrpSpPr>
        <p:grpSpPr bwMode="auto">
          <a:xfrm>
            <a:off x="180243" y="4381501"/>
            <a:ext cx="8222273" cy="2392363"/>
            <a:chOff x="123" y="2760"/>
            <a:chExt cx="5611" cy="1507"/>
          </a:xfrm>
        </p:grpSpPr>
        <p:sp>
          <p:nvSpPr>
            <p:cNvPr id="850964" name="Rectangle 20"/>
            <p:cNvSpPr>
              <a:spLocks noChangeArrowheads="1"/>
            </p:cNvSpPr>
            <p:nvPr/>
          </p:nvSpPr>
          <p:spPr bwMode="auto">
            <a:xfrm>
              <a:off x="123" y="3641"/>
              <a:ext cx="3103" cy="446"/>
            </a:xfrm>
            <a:prstGeom prst="rect">
              <a:avLst/>
            </a:prstGeom>
            <a:solidFill>
              <a:schemeClr val="tx1"/>
            </a:solidFill>
            <a:ln w="9525">
              <a:noFill/>
              <a:miter lim="800000"/>
              <a:headEnd/>
              <a:tailEnd/>
            </a:ln>
            <a:effectLst/>
          </p:spPr>
          <p:txBody>
            <a:bodyPr wrap="none">
              <a:prstTxWarp prst="textNoShape">
                <a:avLst/>
              </a:prstTxWarp>
              <a:spAutoFit/>
            </a:bodyPr>
            <a:lstStyle/>
            <a:p>
              <a:r>
                <a:rPr lang="en-US" altLang="ja-JP" sz="4000">
                  <a:solidFill>
                    <a:schemeClr val="bg1"/>
                  </a:solidFill>
                  <a:latin typeface="ＭＳ Ｐゴシック" pitchFamily="-111" charset="-128"/>
                  <a:ea typeface="ＭＳ Ｐゴシック" pitchFamily="-111" charset="-128"/>
                  <a:cs typeface="ＭＳ Ｐゴシック" pitchFamily="-111" charset="-128"/>
                </a:rPr>
                <a:t>2</a:t>
              </a:r>
              <a:r>
                <a:rPr lang="ja-JP" altLang="en-US" sz="4000">
                  <a:solidFill>
                    <a:schemeClr val="bg1"/>
                  </a:solidFill>
                  <a:latin typeface="ＭＳ Ｐゴシック" pitchFamily="-111" charset="-128"/>
                  <a:ea typeface="ＭＳ Ｐゴシック" pitchFamily="-111" charset="-128"/>
                  <a:cs typeface="ＭＳ Ｐゴシック" pitchFamily="-111" charset="-128"/>
                </a:rPr>
                <a:t>次元カラーイメージ</a:t>
              </a:r>
            </a:p>
          </p:txBody>
        </p:sp>
        <p:grpSp>
          <p:nvGrpSpPr>
            <p:cNvPr id="851036" name="Group 92"/>
            <p:cNvGrpSpPr>
              <a:grpSpLocks/>
            </p:cNvGrpSpPr>
            <p:nvPr/>
          </p:nvGrpSpPr>
          <p:grpSpPr bwMode="auto">
            <a:xfrm>
              <a:off x="1428" y="3159"/>
              <a:ext cx="369" cy="427"/>
              <a:chOff x="1428" y="3159"/>
              <a:chExt cx="369" cy="427"/>
            </a:xfrm>
          </p:grpSpPr>
          <p:grpSp>
            <p:nvGrpSpPr>
              <p:cNvPr id="850965" name="Group 21"/>
              <p:cNvGrpSpPr>
                <a:grpSpLocks/>
              </p:cNvGrpSpPr>
              <p:nvPr/>
            </p:nvGrpSpPr>
            <p:grpSpPr bwMode="auto">
              <a:xfrm>
                <a:off x="1470" y="3159"/>
                <a:ext cx="141" cy="313"/>
                <a:chOff x="1711" y="3095"/>
                <a:chExt cx="141" cy="313"/>
              </a:xfrm>
            </p:grpSpPr>
            <p:sp>
              <p:nvSpPr>
                <p:cNvPr id="850961" name="Line 17"/>
                <p:cNvSpPr>
                  <a:spLocks noChangeShapeType="1"/>
                </p:cNvSpPr>
                <p:nvPr/>
              </p:nvSpPr>
              <p:spPr bwMode="auto">
                <a:xfrm rot="-5400000">
                  <a:off x="1554" y="3252"/>
                  <a:ext cx="313" cy="0"/>
                </a:xfrm>
                <a:prstGeom prst="line">
                  <a:avLst/>
                </a:prstGeom>
                <a:noFill/>
                <a:ln w="76200">
                  <a:solidFill>
                    <a:schemeClr val="tx1"/>
                  </a:solidFill>
                  <a:round/>
                  <a:headEnd/>
                  <a:tailEnd/>
                </a:ln>
                <a:effectLst/>
              </p:spPr>
              <p:txBody>
                <a:bodyPr wrap="none" anchor="ctr">
                  <a:prstTxWarp prst="textNoShape">
                    <a:avLst/>
                  </a:prstTxWarp>
                </a:bodyPr>
                <a:lstStyle/>
                <a:p>
                  <a:endParaRPr lang="ja-JP" altLang="en-US"/>
                </a:p>
              </p:txBody>
            </p:sp>
            <p:sp>
              <p:nvSpPr>
                <p:cNvPr id="850962" name="Line 18"/>
                <p:cNvSpPr>
                  <a:spLocks noChangeShapeType="1"/>
                </p:cNvSpPr>
                <p:nvPr/>
              </p:nvSpPr>
              <p:spPr bwMode="auto">
                <a:xfrm rot="-5400000">
                  <a:off x="1695" y="3252"/>
                  <a:ext cx="313" cy="0"/>
                </a:xfrm>
                <a:prstGeom prst="line">
                  <a:avLst/>
                </a:prstGeom>
                <a:noFill/>
                <a:ln w="76200">
                  <a:solidFill>
                    <a:schemeClr val="tx1"/>
                  </a:solidFill>
                  <a:round/>
                  <a:headEnd/>
                  <a:tailEnd/>
                </a:ln>
                <a:effectLst/>
              </p:spPr>
              <p:txBody>
                <a:bodyPr wrap="none" anchor="ctr">
                  <a:prstTxWarp prst="textNoShape">
                    <a:avLst/>
                  </a:prstTxWarp>
                </a:bodyPr>
                <a:lstStyle/>
                <a:p>
                  <a:endParaRPr lang="ja-JP" altLang="en-US"/>
                </a:p>
              </p:txBody>
            </p:sp>
          </p:grpSp>
          <p:grpSp>
            <p:nvGrpSpPr>
              <p:cNvPr id="850970" name="Group 26"/>
              <p:cNvGrpSpPr>
                <a:grpSpLocks/>
              </p:cNvGrpSpPr>
              <p:nvPr/>
            </p:nvGrpSpPr>
            <p:grpSpPr bwMode="auto">
              <a:xfrm>
                <a:off x="1428" y="3273"/>
                <a:ext cx="369" cy="313"/>
                <a:chOff x="1997" y="3145"/>
                <a:chExt cx="369" cy="313"/>
              </a:xfrm>
            </p:grpSpPr>
            <p:sp>
              <p:nvSpPr>
                <p:cNvPr id="850968" name="Line 24"/>
                <p:cNvSpPr>
                  <a:spLocks noChangeShapeType="1"/>
                </p:cNvSpPr>
                <p:nvPr/>
              </p:nvSpPr>
              <p:spPr bwMode="auto">
                <a:xfrm rot="-8100000">
                  <a:off x="1840" y="3302"/>
                  <a:ext cx="313" cy="0"/>
                </a:xfrm>
                <a:prstGeom prst="line">
                  <a:avLst/>
                </a:prstGeom>
                <a:noFill/>
                <a:ln w="76200">
                  <a:solidFill>
                    <a:schemeClr val="tx1"/>
                  </a:solidFill>
                  <a:round/>
                  <a:headEnd/>
                  <a:tailEnd/>
                </a:ln>
                <a:effectLst/>
              </p:spPr>
              <p:txBody>
                <a:bodyPr wrap="none" anchor="ctr">
                  <a:prstTxWarp prst="textNoShape">
                    <a:avLst/>
                  </a:prstTxWarp>
                </a:bodyPr>
                <a:lstStyle/>
                <a:p>
                  <a:endParaRPr lang="ja-JP" altLang="en-US"/>
                </a:p>
              </p:txBody>
            </p:sp>
            <p:sp>
              <p:nvSpPr>
                <p:cNvPr id="850969" name="Line 25"/>
                <p:cNvSpPr>
                  <a:spLocks noChangeShapeType="1"/>
                </p:cNvSpPr>
                <p:nvPr/>
              </p:nvSpPr>
              <p:spPr bwMode="auto">
                <a:xfrm rot="-2700000">
                  <a:off x="2053" y="3302"/>
                  <a:ext cx="313" cy="0"/>
                </a:xfrm>
                <a:prstGeom prst="line">
                  <a:avLst/>
                </a:prstGeom>
                <a:noFill/>
                <a:ln w="76200">
                  <a:solidFill>
                    <a:schemeClr val="tx1"/>
                  </a:solidFill>
                  <a:round/>
                  <a:headEnd/>
                  <a:tailEnd/>
                </a:ln>
                <a:effectLst/>
              </p:spPr>
              <p:txBody>
                <a:bodyPr wrap="none" anchor="ctr">
                  <a:prstTxWarp prst="textNoShape">
                    <a:avLst/>
                  </a:prstTxWarp>
                </a:bodyPr>
                <a:lstStyle/>
                <a:p>
                  <a:endParaRPr lang="ja-JP" altLang="en-US"/>
                </a:p>
              </p:txBody>
            </p:sp>
          </p:grpSp>
        </p:grpSp>
        <p:grpSp>
          <p:nvGrpSpPr>
            <p:cNvPr id="851045" name="Group 101"/>
            <p:cNvGrpSpPr>
              <a:grpSpLocks/>
            </p:cNvGrpSpPr>
            <p:nvPr/>
          </p:nvGrpSpPr>
          <p:grpSpPr bwMode="auto">
            <a:xfrm>
              <a:off x="3476" y="2760"/>
              <a:ext cx="2258" cy="1507"/>
              <a:chOff x="3404" y="2796"/>
              <a:chExt cx="2258" cy="1507"/>
            </a:xfrm>
          </p:grpSpPr>
          <p:sp>
            <p:nvSpPr>
              <p:cNvPr id="851037" name="AutoShape 93"/>
              <p:cNvSpPr>
                <a:spLocks noChangeArrowheads="1"/>
              </p:cNvSpPr>
              <p:nvPr/>
            </p:nvSpPr>
            <p:spPr bwMode="auto">
              <a:xfrm>
                <a:off x="4211" y="2796"/>
                <a:ext cx="442" cy="303"/>
              </a:xfrm>
              <a:prstGeom prst="downArrow">
                <a:avLst>
                  <a:gd name="adj1" fmla="val 50000"/>
                  <a:gd name="adj2" fmla="val 25000"/>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ja-JP" altLang="en-US"/>
              </a:p>
            </p:txBody>
          </p:sp>
          <p:grpSp>
            <p:nvGrpSpPr>
              <p:cNvPr id="851044" name="Group 100"/>
              <p:cNvGrpSpPr>
                <a:grpSpLocks/>
              </p:cNvGrpSpPr>
              <p:nvPr/>
            </p:nvGrpSpPr>
            <p:grpSpPr bwMode="auto">
              <a:xfrm>
                <a:off x="3404" y="3130"/>
                <a:ext cx="2258" cy="1173"/>
                <a:chOff x="3404" y="3130"/>
                <a:chExt cx="2258" cy="1173"/>
              </a:xfrm>
            </p:grpSpPr>
            <p:grpSp>
              <p:nvGrpSpPr>
                <p:cNvPr id="851040" name="Group 96"/>
                <p:cNvGrpSpPr>
                  <a:grpSpLocks/>
                </p:cNvGrpSpPr>
                <p:nvPr/>
              </p:nvGrpSpPr>
              <p:grpSpPr bwMode="auto">
                <a:xfrm>
                  <a:off x="3712" y="3130"/>
                  <a:ext cx="1453" cy="1076"/>
                  <a:chOff x="3559" y="2662"/>
                  <a:chExt cx="1544" cy="1544"/>
                </a:xfrm>
              </p:grpSpPr>
              <p:sp>
                <p:nvSpPr>
                  <p:cNvPr id="851038" name="Line 94"/>
                  <p:cNvSpPr>
                    <a:spLocks noChangeShapeType="1"/>
                  </p:cNvSpPr>
                  <p:nvPr/>
                </p:nvSpPr>
                <p:spPr bwMode="auto">
                  <a:xfrm>
                    <a:off x="3559" y="4206"/>
                    <a:ext cx="1544" cy="0"/>
                  </a:xfrm>
                  <a:prstGeom prst="line">
                    <a:avLst/>
                  </a:prstGeom>
                  <a:noFill/>
                  <a:ln w="76200">
                    <a:solidFill>
                      <a:schemeClr val="tx1"/>
                    </a:solidFill>
                    <a:round/>
                    <a:headEnd/>
                    <a:tailEnd type="triangle" w="med" len="med"/>
                  </a:ln>
                  <a:effectLst/>
                </p:spPr>
                <p:txBody>
                  <a:bodyPr wrap="none" anchor="ctr">
                    <a:prstTxWarp prst="textNoShape">
                      <a:avLst/>
                    </a:prstTxWarp>
                  </a:bodyPr>
                  <a:lstStyle/>
                  <a:p>
                    <a:endParaRPr lang="ja-JP" altLang="en-US"/>
                  </a:p>
                </p:txBody>
              </p:sp>
              <p:sp>
                <p:nvSpPr>
                  <p:cNvPr id="851039" name="Line 95"/>
                  <p:cNvSpPr>
                    <a:spLocks noChangeShapeType="1"/>
                  </p:cNvSpPr>
                  <p:nvPr/>
                </p:nvSpPr>
                <p:spPr bwMode="auto">
                  <a:xfrm rot="-5400000">
                    <a:off x="2787" y="3434"/>
                    <a:ext cx="1544" cy="0"/>
                  </a:xfrm>
                  <a:prstGeom prst="line">
                    <a:avLst/>
                  </a:prstGeom>
                  <a:noFill/>
                  <a:ln w="76200">
                    <a:solidFill>
                      <a:schemeClr val="tx1"/>
                    </a:solidFill>
                    <a:round/>
                    <a:headEnd/>
                    <a:tailEnd type="triangle" w="med" len="med"/>
                  </a:ln>
                  <a:effectLst/>
                </p:spPr>
                <p:txBody>
                  <a:bodyPr wrap="none" anchor="ctr">
                    <a:prstTxWarp prst="textNoShape">
                      <a:avLst/>
                    </a:prstTxWarp>
                  </a:bodyPr>
                  <a:lstStyle/>
                  <a:p>
                    <a:endParaRPr lang="ja-JP" altLang="en-US"/>
                  </a:p>
                </p:txBody>
              </p:sp>
            </p:grpSp>
            <p:sp>
              <p:nvSpPr>
                <p:cNvPr id="851041" name="Text Box 97"/>
                <p:cNvSpPr txBox="1">
                  <a:spLocks noChangeArrowheads="1"/>
                </p:cNvSpPr>
                <p:nvPr/>
              </p:nvSpPr>
              <p:spPr bwMode="auto">
                <a:xfrm>
                  <a:off x="5221" y="4070"/>
                  <a:ext cx="441" cy="233"/>
                </a:xfrm>
                <a:prstGeom prst="rect">
                  <a:avLst/>
                </a:prstGeom>
                <a:noFill/>
                <a:ln w="9525">
                  <a:noFill/>
                  <a:miter lim="800000"/>
                  <a:headEnd/>
                  <a:tailEnd/>
                </a:ln>
                <a:effectLst/>
              </p:spPr>
              <p:txBody>
                <a:bodyPr wrap="none">
                  <a:prstTxWarp prst="textNoShape">
                    <a:avLst/>
                  </a:prstTxWarp>
                  <a:spAutoFit/>
                </a:bodyPr>
                <a:lstStyle/>
                <a:p>
                  <a:r>
                    <a:rPr lang="ja-JP" altLang="en-US"/>
                    <a:t>空間</a:t>
                  </a:r>
                </a:p>
              </p:txBody>
            </p:sp>
            <p:sp>
              <p:nvSpPr>
                <p:cNvPr id="851042" name="Text Box 98"/>
                <p:cNvSpPr txBox="1">
                  <a:spLocks noChangeArrowheads="1"/>
                </p:cNvSpPr>
                <p:nvPr/>
              </p:nvSpPr>
              <p:spPr bwMode="auto">
                <a:xfrm rot="16200000">
                  <a:off x="3326" y="3455"/>
                  <a:ext cx="407" cy="252"/>
                </a:xfrm>
                <a:prstGeom prst="rect">
                  <a:avLst/>
                </a:prstGeom>
                <a:noFill/>
                <a:ln w="9525">
                  <a:noFill/>
                  <a:miter lim="800000"/>
                  <a:headEnd/>
                  <a:tailEnd/>
                </a:ln>
                <a:effectLst/>
              </p:spPr>
              <p:txBody>
                <a:bodyPr wrap="none">
                  <a:prstTxWarp prst="textNoShape">
                    <a:avLst/>
                  </a:prstTxWarp>
                  <a:spAutoFit/>
                </a:bodyPr>
                <a:lstStyle/>
                <a:p>
                  <a:r>
                    <a:rPr lang="ja-JP" altLang="en-US"/>
                    <a:t>空間</a:t>
                  </a:r>
                </a:p>
              </p:txBody>
            </p:sp>
            <p:sp>
              <p:nvSpPr>
                <p:cNvPr id="851043" name="AutoShape 99"/>
                <p:cNvSpPr>
                  <a:spLocks noChangeArrowheads="1"/>
                </p:cNvSpPr>
                <p:nvPr/>
              </p:nvSpPr>
              <p:spPr bwMode="auto">
                <a:xfrm>
                  <a:off x="4027" y="3311"/>
                  <a:ext cx="745" cy="745"/>
                </a:xfrm>
                <a:prstGeom prst="smileyFace">
                  <a:avLst>
                    <a:gd name="adj" fmla="val 4653"/>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r="100000" b="100000"/>
                  </a:path>
                </a:gradFill>
                <a:ln w="9525">
                  <a:solidFill>
                    <a:schemeClr val="tx1"/>
                  </a:solidFill>
                  <a:round/>
                  <a:headEnd/>
                  <a:tailEnd/>
                </a:ln>
                <a:effectLst/>
              </p:spPr>
              <p:txBody>
                <a:bodyPr wrap="none" anchor="ctr">
                  <a:prstTxWarp prst="textNoShape">
                    <a:avLst/>
                  </a:prstTxWarp>
                </a:bodyPr>
                <a:lstStyle/>
                <a:p>
                  <a:endParaRPr lang="ja-JP" altLang="en-US"/>
                </a:p>
              </p:txBody>
            </p:sp>
          </p:grpSp>
        </p:grpSp>
      </p:grpSp>
      <p:sp>
        <p:nvSpPr>
          <p:cNvPr id="851049" name="AutoShape 105"/>
          <p:cNvSpPr>
            <a:spLocks noChangeArrowheads="1"/>
          </p:cNvSpPr>
          <p:nvPr/>
        </p:nvSpPr>
        <p:spPr bwMode="auto">
          <a:xfrm flipH="1">
            <a:off x="7778262" y="2276475"/>
            <a:ext cx="1143000" cy="8207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chemeClr val="tx1"/>
            </a:solidFill>
            <a:miter lim="800000"/>
            <a:headEnd/>
            <a:tailEnd/>
          </a:ln>
          <a:effectLst/>
        </p:spPr>
        <p:txBody>
          <a:bodyPr wrap="none" anchor="ctr">
            <a:prstTxWarp prst="textNoShape">
              <a:avLst/>
            </a:prstTxWarp>
          </a:bodyPr>
          <a:lstStyle/>
          <a:p>
            <a:endParaRPr lang="ja-JP" altLang="en-US"/>
          </a:p>
        </p:txBody>
      </p:sp>
      <p:grpSp>
        <p:nvGrpSpPr>
          <p:cNvPr id="851052" name="Group 108"/>
          <p:cNvGrpSpPr>
            <a:grpSpLocks/>
          </p:cNvGrpSpPr>
          <p:nvPr/>
        </p:nvGrpSpPr>
        <p:grpSpPr bwMode="auto">
          <a:xfrm>
            <a:off x="68874" y="1222380"/>
            <a:ext cx="4911969" cy="2235203"/>
            <a:chOff x="47" y="770"/>
            <a:chExt cx="3352" cy="1408"/>
          </a:xfrm>
        </p:grpSpPr>
        <p:sp>
          <p:nvSpPr>
            <p:cNvPr id="851050" name="Rectangle 106"/>
            <p:cNvSpPr>
              <a:spLocks noChangeArrowheads="1"/>
            </p:cNvSpPr>
            <p:nvPr/>
          </p:nvSpPr>
          <p:spPr bwMode="auto">
            <a:xfrm>
              <a:off x="47" y="770"/>
              <a:ext cx="3169" cy="982"/>
            </a:xfrm>
            <a:prstGeom prst="rect">
              <a:avLst/>
            </a:prstGeom>
            <a:solidFill>
              <a:srgbClr val="FF0000">
                <a:alpha val="19000"/>
              </a:srgbClr>
            </a:solidFill>
            <a:ln w="76200">
              <a:solidFill>
                <a:srgbClr val="FF0000"/>
              </a:solidFill>
              <a:prstDash val="sysDot"/>
              <a:miter lim="800000"/>
              <a:headEnd/>
              <a:tailEnd/>
            </a:ln>
            <a:effectLst/>
          </p:spPr>
          <p:txBody>
            <a:bodyPr wrap="none" anchor="ctr">
              <a:prstTxWarp prst="textNoShape">
                <a:avLst/>
              </a:prstTxWarp>
            </a:bodyPr>
            <a:lstStyle/>
            <a:p>
              <a:endParaRPr lang="ja-JP" altLang="en-US"/>
            </a:p>
          </p:txBody>
        </p:sp>
        <p:sp>
          <p:nvSpPr>
            <p:cNvPr id="851051" name="Rectangle 107"/>
            <p:cNvSpPr>
              <a:spLocks noChangeArrowheads="1"/>
            </p:cNvSpPr>
            <p:nvPr/>
          </p:nvSpPr>
          <p:spPr bwMode="auto">
            <a:xfrm>
              <a:off x="1698" y="1771"/>
              <a:ext cx="1701" cy="407"/>
            </a:xfrm>
            <a:prstGeom prst="rect">
              <a:avLst/>
            </a:prstGeom>
            <a:noFill/>
            <a:ln w="9525">
              <a:noFill/>
              <a:miter lim="800000"/>
              <a:headEnd/>
              <a:tailEnd/>
            </a:ln>
            <a:effectLst/>
          </p:spPr>
          <p:txBody>
            <a:bodyPr wrap="none">
              <a:prstTxWarp prst="textNoShape">
                <a:avLst/>
              </a:prstTxWarp>
              <a:spAutoFit/>
            </a:bodyPr>
            <a:lstStyle/>
            <a:p>
              <a:r>
                <a:rPr lang="ja-JP" altLang="en-US" sz="3600" dirty="0">
                  <a:solidFill>
                    <a:srgbClr val="FF0000"/>
                  </a:solidFill>
                </a:rPr>
                <a:t>ポイント！</a:t>
              </a:r>
            </a:p>
          </p:txBody>
        </p:sp>
      </p:grpSp>
    </p:spTree>
    <p:extLst>
      <p:ext uri="{BB962C8B-B14F-4D97-AF65-F5344CB8AC3E}">
        <p14:creationId xmlns:p14="http://schemas.microsoft.com/office/powerpoint/2010/main" val="4222037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51048"/>
                                        </p:tgtEl>
                                        <p:attrNameLst>
                                          <p:attrName>style.visibility</p:attrName>
                                        </p:attrNameLst>
                                      </p:cBhvr>
                                      <p:to>
                                        <p:strVal val="visible"/>
                                      </p:to>
                                    </p:set>
                                    <p:animEffect transition="in" filter="dissolve">
                                      <p:cBhvr>
                                        <p:cTn id="7" dur="500"/>
                                        <p:tgtEl>
                                          <p:spTgt spid="8510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51046"/>
                                        </p:tgtEl>
                                        <p:attrNameLst>
                                          <p:attrName>style.visibility</p:attrName>
                                        </p:attrNameLst>
                                      </p:cBhvr>
                                      <p:to>
                                        <p:strVal val="visible"/>
                                      </p:to>
                                    </p:set>
                                    <p:animEffect transition="in" filter="dissolve">
                                      <p:cBhvr>
                                        <p:cTn id="12" dur="500"/>
                                        <p:tgtEl>
                                          <p:spTgt spid="8510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51009"/>
                                        </p:tgtEl>
                                        <p:attrNameLst>
                                          <p:attrName>style.visibility</p:attrName>
                                        </p:attrNameLst>
                                      </p:cBhvr>
                                      <p:to>
                                        <p:strVal val="visible"/>
                                      </p:to>
                                    </p:set>
                                    <p:animEffect transition="in" filter="wipe(left)">
                                      <p:cBhvr>
                                        <p:cTn id="17" dur="500"/>
                                        <p:tgtEl>
                                          <p:spTgt spid="85100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85104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51047"/>
                                        </p:tgtEl>
                                        <p:attrNameLst>
                                          <p:attrName>style.visibility</p:attrName>
                                        </p:attrNameLst>
                                      </p:cBhvr>
                                      <p:to>
                                        <p:strVal val="visible"/>
                                      </p:to>
                                    </p:set>
                                    <p:animEffect transition="in" filter="wipe(left)">
                                      <p:cBhvr>
                                        <p:cTn id="26" dur="500"/>
                                        <p:tgtEl>
                                          <p:spTgt spid="85104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85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0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0" y="529235"/>
            <a:ext cx="9144000" cy="491347"/>
          </a:xfrm>
        </p:spPr>
        <p:txBody>
          <a:bodyPr>
            <a:noAutofit/>
          </a:bodyPr>
          <a:lstStyle/>
          <a:p>
            <a:pPr algn="ctr"/>
            <a:r>
              <a:rPr lang="en-US" altLang="ja-JP" sz="5400" dirty="0" smtClean="0">
                <a:solidFill>
                  <a:srgbClr val="000000"/>
                </a:solidFill>
              </a:rPr>
              <a:t>THz</a:t>
            </a:r>
            <a:r>
              <a:rPr lang="ja-JP" altLang="en-US" sz="5400" dirty="0" smtClean="0">
                <a:solidFill>
                  <a:srgbClr val="000000"/>
                </a:solidFill>
              </a:rPr>
              <a:t>パルスの発生</a:t>
            </a:r>
            <a:endParaRPr lang="ja-JP" altLang="en-US" sz="5400" dirty="0">
              <a:solidFill>
                <a:srgbClr val="000000"/>
              </a:solidFill>
            </a:endParaRPr>
          </a:p>
        </p:txBody>
      </p:sp>
      <p:pic>
        <p:nvPicPr>
          <p:cNvPr id="110608" name="Picture 16"/>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685800" y="1494653"/>
            <a:ext cx="7848600" cy="5314950"/>
          </a:xfrm>
          <a:prstGeom prst="rect">
            <a:avLst/>
          </a:prstGeom>
          <a:noFill/>
          <a:ln w="12700">
            <a:noFill/>
            <a:miter lim="800000"/>
            <a:headEnd/>
            <a:tailEnd/>
          </a:ln>
          <a:effectLst/>
        </p:spPr>
      </p:pic>
      <p:sp>
        <p:nvSpPr>
          <p:cNvPr id="6" name="正方形/長方形 5"/>
          <p:cNvSpPr/>
          <p:nvPr/>
        </p:nvSpPr>
        <p:spPr>
          <a:xfrm>
            <a:off x="685800" y="1494653"/>
            <a:ext cx="5001062" cy="10592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j-lt"/>
            </a:endParaRPr>
          </a:p>
        </p:txBody>
      </p:sp>
      <p:sp>
        <p:nvSpPr>
          <p:cNvPr id="8" name="正方形/長方形 7"/>
          <p:cNvSpPr/>
          <p:nvPr/>
        </p:nvSpPr>
        <p:spPr>
          <a:xfrm>
            <a:off x="5478344" y="1494653"/>
            <a:ext cx="1270065" cy="5474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j-lt"/>
            </a:endParaRPr>
          </a:p>
        </p:txBody>
      </p:sp>
      <p:sp>
        <p:nvSpPr>
          <p:cNvPr id="5" name="テキスト ボックス 4"/>
          <p:cNvSpPr txBox="1"/>
          <p:nvPr/>
        </p:nvSpPr>
        <p:spPr>
          <a:xfrm>
            <a:off x="681340" y="1776912"/>
            <a:ext cx="4913525" cy="954107"/>
          </a:xfrm>
          <a:prstGeom prst="rect">
            <a:avLst/>
          </a:prstGeom>
          <a:noFill/>
        </p:spPr>
        <p:txBody>
          <a:bodyPr wrap="none" rtlCol="0">
            <a:spAutoFit/>
          </a:bodyPr>
          <a:lstStyle/>
          <a:p>
            <a:pPr algn="ctr"/>
            <a:r>
              <a:rPr lang="en-US" altLang="ja-JP" sz="2800" b="1" dirty="0" smtClean="0">
                <a:solidFill>
                  <a:srgbClr val="8000FF"/>
                </a:solidFill>
                <a:latin typeface="+mj-lt"/>
              </a:rPr>
              <a:t>THz</a:t>
            </a:r>
            <a:r>
              <a:rPr lang="ja-JP" altLang="en-US" sz="2800" b="1" dirty="0" smtClean="0">
                <a:solidFill>
                  <a:srgbClr val="8000FF"/>
                </a:solidFill>
                <a:latin typeface="+mj-lt"/>
              </a:rPr>
              <a:t>パルス</a:t>
            </a:r>
            <a:endParaRPr lang="en-US" altLang="ja-JP" sz="2800" b="1" dirty="0" smtClean="0">
              <a:solidFill>
                <a:srgbClr val="8000FF"/>
              </a:solidFill>
              <a:latin typeface="+mj-lt"/>
            </a:endParaRPr>
          </a:p>
          <a:p>
            <a:pPr algn="ctr"/>
            <a:r>
              <a:rPr lang="ja-JP" altLang="en-US" sz="2800" b="1" dirty="0" smtClean="0">
                <a:solidFill>
                  <a:srgbClr val="8000FF"/>
                </a:solidFill>
                <a:latin typeface="+mj-lt"/>
              </a:rPr>
              <a:t>波長</a:t>
            </a:r>
            <a:r>
              <a:rPr lang="en-US" altLang="ja-JP" sz="2800" b="1" dirty="0" smtClean="0">
                <a:solidFill>
                  <a:srgbClr val="8000FF"/>
                </a:solidFill>
                <a:latin typeface="+mj-lt"/>
              </a:rPr>
              <a:t> =300µm, </a:t>
            </a:r>
            <a:r>
              <a:rPr lang="ja-JP" altLang="en-US" sz="2800" b="1" dirty="0" smtClean="0">
                <a:solidFill>
                  <a:srgbClr val="8000FF"/>
                </a:solidFill>
                <a:latin typeface="+mj-lt"/>
              </a:rPr>
              <a:t>パルス幅</a:t>
            </a:r>
            <a:r>
              <a:rPr lang="en-US" altLang="ja-JP" sz="2800" b="1" dirty="0" smtClean="0">
                <a:solidFill>
                  <a:srgbClr val="8000FF"/>
                </a:solidFill>
                <a:latin typeface="+mj-lt"/>
              </a:rPr>
              <a:t> &lt;1ps</a:t>
            </a:r>
            <a:endParaRPr kumimoji="1" lang="ja-JP" altLang="en-US" sz="2800" b="1" dirty="0">
              <a:solidFill>
                <a:srgbClr val="8000FF"/>
              </a:solidFill>
              <a:latin typeface="+mj-lt"/>
            </a:endParaRPr>
          </a:p>
        </p:txBody>
      </p:sp>
      <p:sp>
        <p:nvSpPr>
          <p:cNvPr id="10" name="正方形/長方形 9"/>
          <p:cNvSpPr/>
          <p:nvPr/>
        </p:nvSpPr>
        <p:spPr>
          <a:xfrm>
            <a:off x="3450030" y="5757218"/>
            <a:ext cx="4804590" cy="91929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j-lt"/>
            </a:endParaRPr>
          </a:p>
        </p:txBody>
      </p:sp>
      <p:sp>
        <p:nvSpPr>
          <p:cNvPr id="9" name="テキスト ボックス 8"/>
          <p:cNvSpPr txBox="1"/>
          <p:nvPr/>
        </p:nvSpPr>
        <p:spPr>
          <a:xfrm>
            <a:off x="2974227" y="5548719"/>
            <a:ext cx="5955477" cy="1384995"/>
          </a:xfrm>
          <a:prstGeom prst="rect">
            <a:avLst/>
          </a:prstGeom>
          <a:noFill/>
        </p:spPr>
        <p:txBody>
          <a:bodyPr wrap="none" rtlCol="0">
            <a:spAutoFit/>
          </a:bodyPr>
          <a:lstStyle/>
          <a:p>
            <a:pPr algn="ctr"/>
            <a:r>
              <a:rPr lang="ja-JP" altLang="en-US" sz="2800" b="1" dirty="0" smtClean="0">
                <a:solidFill>
                  <a:srgbClr val="FF0000"/>
                </a:solidFill>
                <a:latin typeface="+mj-lt"/>
              </a:rPr>
              <a:t>近赤外フェムト秒パルスレーザー光</a:t>
            </a:r>
            <a:endParaRPr lang="en-US" altLang="ja-JP" sz="2800" b="1" dirty="0" smtClean="0">
              <a:solidFill>
                <a:srgbClr val="FF0000"/>
              </a:solidFill>
              <a:latin typeface="+mj-lt"/>
            </a:endParaRPr>
          </a:p>
          <a:p>
            <a:pPr algn="ctr"/>
            <a:r>
              <a:rPr lang="ja-JP" altLang="en-US" sz="2800" b="1" dirty="0" smtClean="0">
                <a:solidFill>
                  <a:srgbClr val="FF0000"/>
                </a:solidFill>
                <a:latin typeface="+mj-lt"/>
              </a:rPr>
              <a:t>波長</a:t>
            </a:r>
            <a:r>
              <a:rPr lang="en-US" altLang="ja-JP" sz="2800" b="1" dirty="0" smtClean="0">
                <a:solidFill>
                  <a:srgbClr val="FF0000"/>
                </a:solidFill>
                <a:latin typeface="+mj-lt"/>
              </a:rPr>
              <a:t> =800nm</a:t>
            </a:r>
          </a:p>
          <a:p>
            <a:pPr algn="ctr"/>
            <a:r>
              <a:rPr lang="ja-JP" altLang="en-US" sz="2800" b="1" dirty="0" smtClean="0">
                <a:solidFill>
                  <a:srgbClr val="FF0000"/>
                </a:solidFill>
                <a:latin typeface="+mj-lt"/>
              </a:rPr>
              <a:t>パルス幅</a:t>
            </a:r>
            <a:r>
              <a:rPr lang="en-US" altLang="ja-JP" sz="2800" b="1" dirty="0" smtClean="0">
                <a:solidFill>
                  <a:srgbClr val="FF0000"/>
                </a:solidFill>
                <a:latin typeface="+mj-lt"/>
              </a:rPr>
              <a:t>&lt;100fs</a:t>
            </a:r>
            <a:endParaRPr kumimoji="1" lang="ja-JP" altLang="en-US" sz="2800" b="1" dirty="0">
              <a:solidFill>
                <a:srgbClr val="FF0000"/>
              </a:solidFill>
              <a:latin typeface="+mj-lt"/>
            </a:endParaRPr>
          </a:p>
        </p:txBody>
      </p:sp>
      <p:sp>
        <p:nvSpPr>
          <p:cNvPr id="4" name="テキスト ボックス 3"/>
          <p:cNvSpPr txBox="1"/>
          <p:nvPr/>
        </p:nvSpPr>
        <p:spPr>
          <a:xfrm>
            <a:off x="2209898" y="1237526"/>
            <a:ext cx="5912196" cy="553998"/>
          </a:xfrm>
          <a:prstGeom prst="rect">
            <a:avLst/>
          </a:prstGeom>
          <a:solidFill>
            <a:srgbClr val="FFFFFF"/>
          </a:solidFill>
          <a:ln>
            <a:noFill/>
          </a:ln>
        </p:spPr>
        <p:txBody>
          <a:bodyPr wrap="none" rtlCol="0">
            <a:spAutoFit/>
          </a:bodyPr>
          <a:lstStyle/>
          <a:p>
            <a:r>
              <a:rPr kumimoji="1" lang="ja-JP" altLang="en-US" sz="3000" b="1" dirty="0" smtClean="0">
                <a:solidFill>
                  <a:srgbClr val="008000"/>
                </a:solidFill>
                <a:latin typeface="+mj-lt"/>
              </a:rPr>
              <a:t>近赤外光から</a:t>
            </a:r>
            <a:r>
              <a:rPr kumimoji="1" lang="en-US" altLang="ja-JP" sz="3000" b="1" dirty="0" smtClean="0">
                <a:solidFill>
                  <a:srgbClr val="008000"/>
                </a:solidFill>
                <a:latin typeface="+mj-lt"/>
              </a:rPr>
              <a:t>THz</a:t>
            </a:r>
            <a:r>
              <a:rPr kumimoji="1" lang="ja-JP" altLang="en-US" sz="3000" b="1" dirty="0" smtClean="0">
                <a:solidFill>
                  <a:srgbClr val="008000"/>
                </a:solidFill>
                <a:latin typeface="+mj-lt"/>
              </a:rPr>
              <a:t>波の長波長変換</a:t>
            </a:r>
            <a:endParaRPr kumimoji="1" lang="ja-JP" altLang="en-US" sz="3000" b="1" dirty="0">
              <a:solidFill>
                <a:srgbClr val="008000"/>
              </a:solidFill>
              <a:latin typeface="+mj-lt"/>
            </a:endParaRPr>
          </a:p>
        </p:txBody>
      </p:sp>
    </p:spTree>
    <p:extLst>
      <p:ext uri="{BB962C8B-B14F-4D97-AF65-F5344CB8AC3E}">
        <p14:creationId xmlns:p14="http://schemas.microsoft.com/office/powerpoint/2010/main" val="150153633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24905" y="1803102"/>
            <a:ext cx="4979143" cy="4721411"/>
          </a:xfrm>
          <a:prstGeom prst="rect">
            <a:avLst/>
          </a:prstGeom>
          <a:solidFill>
            <a:srgbClr val="FFFF00">
              <a:alpha val="4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 name="円/楕円 7"/>
          <p:cNvSpPr/>
          <p:nvPr/>
        </p:nvSpPr>
        <p:spPr bwMode="auto">
          <a:xfrm>
            <a:off x="5543314" y="5452530"/>
            <a:ext cx="3059832" cy="1358796"/>
          </a:xfrm>
          <a:prstGeom prst="ellipse">
            <a:avLst/>
          </a:prstGeom>
          <a:solidFill>
            <a:schemeClr val="accent1">
              <a:lumMod val="20000"/>
              <a:lumOff val="80000"/>
              <a:alpha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a:xfrm>
            <a:off x="5580112" y="5858108"/>
            <a:ext cx="3093725" cy="523220"/>
          </a:xfrm>
          <a:prstGeom prst="rect">
            <a:avLst/>
          </a:prstGeom>
        </p:spPr>
        <p:txBody>
          <a:bodyPr wrap="square">
            <a:spAutoFit/>
          </a:bodyPr>
          <a:lstStyle/>
          <a:p>
            <a:pPr algn="ctr"/>
            <a:r>
              <a:rPr lang="ja-JP" altLang="en-US" sz="2800" b="1" dirty="0" smtClean="0">
                <a:solidFill>
                  <a:srgbClr val="F9600B"/>
                </a:solidFill>
              </a:rPr>
              <a:t>有力な検査ツール</a:t>
            </a:r>
            <a:endParaRPr lang="ja-JP" altLang="en-US" sz="2800" b="1" dirty="0">
              <a:solidFill>
                <a:srgbClr val="F9600B"/>
              </a:solidFill>
            </a:endParaRPr>
          </a:p>
        </p:txBody>
      </p:sp>
      <p:sp>
        <p:nvSpPr>
          <p:cNvPr id="15" name="テキスト ボックス 14"/>
          <p:cNvSpPr txBox="1"/>
          <p:nvPr/>
        </p:nvSpPr>
        <p:spPr>
          <a:xfrm>
            <a:off x="-108520" y="2000198"/>
            <a:ext cx="5219612" cy="4524315"/>
          </a:xfrm>
          <a:prstGeom prst="rect">
            <a:avLst/>
          </a:prstGeom>
          <a:noFill/>
        </p:spPr>
        <p:txBody>
          <a:bodyPr wrap="square" rtlCol="0">
            <a:spAutoFit/>
          </a:bodyPr>
          <a:lstStyle/>
          <a:p>
            <a:r>
              <a:rPr lang="ja-JP" altLang="en-US" sz="3200" b="1" dirty="0" smtClean="0"/>
              <a:t>・非金属物質に対する適度</a:t>
            </a:r>
            <a:endParaRPr lang="en-US" altLang="ja-JP" sz="3200" b="1" dirty="0" smtClean="0"/>
          </a:p>
          <a:p>
            <a:r>
              <a:rPr lang="ja-JP" altLang="en-US" sz="3200" b="1" dirty="0"/>
              <a:t>　</a:t>
            </a:r>
            <a:r>
              <a:rPr lang="ja-JP" altLang="en-US" sz="3200" b="1" dirty="0" smtClean="0"/>
              <a:t>な物質透過特性</a:t>
            </a:r>
            <a:endParaRPr lang="en-US" altLang="ja-JP" sz="3200" b="1" dirty="0" smtClean="0"/>
          </a:p>
          <a:p>
            <a:r>
              <a:rPr lang="ja-JP" altLang="en-US" sz="3200" b="1" dirty="0" smtClean="0"/>
              <a:t>・低侵襲性</a:t>
            </a:r>
            <a:endParaRPr lang="en-US" altLang="ja-JP" sz="3200" b="1" dirty="0" smtClean="0"/>
          </a:p>
          <a:p>
            <a:r>
              <a:rPr lang="ja-JP" altLang="en-US" sz="3200" b="1" dirty="0" smtClean="0"/>
              <a:t>・</a:t>
            </a:r>
            <a:r>
              <a:rPr kumimoji="1" lang="ja-JP" altLang="en-US" sz="3200" b="1" dirty="0" smtClean="0"/>
              <a:t>イメージング計測が可能</a:t>
            </a:r>
            <a:endParaRPr kumimoji="1" lang="en-US" altLang="ja-JP" sz="3200" b="1" dirty="0" smtClean="0"/>
          </a:p>
          <a:p>
            <a:r>
              <a:rPr lang="ja-JP" altLang="en-US" sz="3200" b="1" dirty="0"/>
              <a:t>・</a:t>
            </a:r>
            <a:r>
              <a:rPr kumimoji="1" lang="ja-JP" altLang="en-US" sz="3200" b="1" dirty="0" smtClean="0"/>
              <a:t>分光計測が可能</a:t>
            </a:r>
            <a:endParaRPr kumimoji="1" lang="en-US" altLang="ja-JP" sz="3200" b="1" dirty="0" smtClean="0"/>
          </a:p>
          <a:p>
            <a:r>
              <a:rPr lang="ja-JP" altLang="en-US" sz="3200" b="1" dirty="0" smtClean="0"/>
              <a:t>・各種物質が特徴的な吸収</a:t>
            </a:r>
            <a:endParaRPr lang="en-US" altLang="ja-JP" sz="3200" b="1" dirty="0" smtClean="0"/>
          </a:p>
          <a:p>
            <a:r>
              <a:rPr lang="ja-JP" altLang="en-US" sz="3200" b="1" dirty="0" smtClean="0"/>
              <a:t>　スペクトルを示す</a:t>
            </a:r>
            <a:endParaRPr lang="en-US" altLang="ja-JP" sz="3200" b="1" dirty="0" smtClean="0"/>
          </a:p>
          <a:p>
            <a:r>
              <a:rPr lang="ja-JP" altLang="en-US" sz="3200" b="1" dirty="0"/>
              <a:t>　</a:t>
            </a:r>
            <a:r>
              <a:rPr lang="en-US" altLang="ja-JP" sz="3200" b="1" dirty="0" smtClean="0"/>
              <a:t>(</a:t>
            </a:r>
            <a:r>
              <a:rPr lang="ja-JP" altLang="en-US" sz="3200" b="1" dirty="0" smtClean="0"/>
              <a:t>指紋スペクトル</a:t>
            </a:r>
            <a:r>
              <a:rPr lang="en-US" altLang="ja-JP" sz="3200" b="1" dirty="0" smtClean="0"/>
              <a:t>)</a:t>
            </a:r>
          </a:p>
          <a:p>
            <a:r>
              <a:rPr lang="ja-JP" altLang="en-US" sz="3200" b="1" dirty="0" smtClean="0">
                <a:solidFill>
                  <a:srgbClr val="FF0000"/>
                </a:solidFill>
              </a:rPr>
              <a:t>⇒分光学的成分分析が可能</a:t>
            </a:r>
            <a:endParaRPr kumimoji="1" lang="en-US" altLang="ja-JP" sz="3200" b="1" u="sng" dirty="0" smtClean="0">
              <a:solidFill>
                <a:srgbClr val="FF0000"/>
              </a:solidFill>
            </a:endParaRPr>
          </a:p>
        </p:txBody>
      </p:sp>
      <p:sp>
        <p:nvSpPr>
          <p:cNvPr id="18" name="テキスト ボックス 17"/>
          <p:cNvSpPr txBox="1"/>
          <p:nvPr/>
        </p:nvSpPr>
        <p:spPr>
          <a:xfrm>
            <a:off x="24904" y="1369572"/>
            <a:ext cx="3169806" cy="584775"/>
          </a:xfrm>
          <a:prstGeom prst="rect">
            <a:avLst/>
          </a:prstGeom>
          <a:solidFill>
            <a:schemeClr val="accent5">
              <a:lumMod val="50000"/>
            </a:schemeClr>
          </a:solidFill>
        </p:spPr>
        <p:txBody>
          <a:bodyPr wrap="square" rtlCol="0">
            <a:spAutoFit/>
          </a:bodyPr>
          <a:lstStyle/>
          <a:p>
            <a:pPr algn="ctr"/>
            <a:r>
              <a:rPr lang="en-US" altLang="ja-JP" sz="3200" b="1" dirty="0" smtClean="0">
                <a:solidFill>
                  <a:schemeClr val="bg1"/>
                </a:solidFill>
              </a:rPr>
              <a:t>THz</a:t>
            </a:r>
            <a:r>
              <a:rPr kumimoji="1" lang="ja-JP" altLang="en-US" sz="3200" b="1" dirty="0" smtClean="0">
                <a:solidFill>
                  <a:schemeClr val="bg1"/>
                </a:solidFill>
              </a:rPr>
              <a:t>波</a:t>
            </a:r>
            <a:r>
              <a:rPr lang="ja-JP" altLang="en-US" sz="3200" b="1" dirty="0" smtClean="0">
                <a:solidFill>
                  <a:schemeClr val="bg1"/>
                </a:solidFill>
              </a:rPr>
              <a:t>の特徴</a:t>
            </a:r>
            <a:endParaRPr kumimoji="1" lang="ja-JP" altLang="en-US" sz="3200" b="1" dirty="0">
              <a:solidFill>
                <a:schemeClr val="bg1"/>
              </a:solidFill>
            </a:endParaRPr>
          </a:p>
        </p:txBody>
      </p:sp>
      <p:sp>
        <p:nvSpPr>
          <p:cNvPr id="17" name="タイトル 1"/>
          <p:cNvSpPr txBox="1">
            <a:spLocks/>
          </p:cNvSpPr>
          <p:nvPr/>
        </p:nvSpPr>
        <p:spPr bwMode="auto">
          <a:xfrm>
            <a:off x="0" y="260648"/>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pPr algn="l"/>
            <a:r>
              <a:rPr lang="ja-JP" altLang="en-US" dirty="0" smtClean="0"/>
              <a:t>テラヘルツ波（</a:t>
            </a:r>
            <a:r>
              <a:rPr lang="en-US" altLang="ja-JP" dirty="0" smtClean="0"/>
              <a:t>THz</a:t>
            </a:r>
            <a:r>
              <a:rPr lang="ja-JP" altLang="en-US" dirty="0" smtClean="0"/>
              <a:t>波）</a:t>
            </a:r>
            <a:endParaRPr lang="en-US" altLang="ja-JP" dirty="0" smtClean="0"/>
          </a:p>
        </p:txBody>
      </p:sp>
      <p:grpSp>
        <p:nvGrpSpPr>
          <p:cNvPr id="3" name="グループ化 2"/>
          <p:cNvGrpSpPr/>
          <p:nvPr/>
        </p:nvGrpSpPr>
        <p:grpSpPr>
          <a:xfrm>
            <a:off x="5004048" y="1198278"/>
            <a:ext cx="4138364" cy="4030923"/>
            <a:chOff x="5004048" y="1198278"/>
            <a:chExt cx="4138364" cy="4030923"/>
          </a:xfrm>
        </p:grpSpPr>
        <p:pic>
          <p:nvPicPr>
            <p:cNvPr id="11266" name="Picture 2" descr="http://femto.me.tokushima-u.ac.jp/research/thz/1-1/thz_map.jpg"/>
            <p:cNvPicPr>
              <a:picLocks noChangeAspect="1" noChangeArrowheads="1"/>
            </p:cNvPicPr>
            <p:nvPr/>
          </p:nvPicPr>
          <p:blipFill rotWithShape="1">
            <a:blip r:embed="rId3">
              <a:extLst>
                <a:ext uri="{28A0092B-C50C-407E-A947-70E740481C1C}">
                  <a14:useLocalDpi xmlns:a14="http://schemas.microsoft.com/office/drawing/2010/main" val="0"/>
                </a:ext>
              </a:extLst>
            </a:blip>
            <a:srcRect t="12119" r="57288" b="6612"/>
            <a:stretch/>
          </p:blipFill>
          <p:spPr bwMode="auto">
            <a:xfrm>
              <a:off x="5004048" y="1198278"/>
              <a:ext cx="4138364" cy="403092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284459" y="1475804"/>
              <a:ext cx="725317" cy="276999"/>
            </a:xfrm>
            <a:prstGeom prst="rect">
              <a:avLst/>
            </a:prstGeom>
            <a:solidFill>
              <a:schemeClr val="bg1"/>
            </a:solidFill>
          </p:spPr>
          <p:txBody>
            <a:bodyPr wrap="square" rtlCol="0">
              <a:spAutoFit/>
            </a:bodyPr>
            <a:lstStyle/>
            <a:p>
              <a:pPr algn="r"/>
              <a:r>
                <a:rPr kumimoji="1" lang="en-US" altLang="ja-JP" sz="1200" b="1" dirty="0" smtClean="0"/>
                <a:t>100PHz</a:t>
              </a:r>
              <a:endParaRPr kumimoji="1" lang="ja-JP" altLang="en-US" sz="1200" b="1" dirty="0"/>
            </a:p>
          </p:txBody>
        </p:sp>
        <p:sp>
          <p:nvSpPr>
            <p:cNvPr id="24" name="テキスト ボックス 23"/>
            <p:cNvSpPr txBox="1"/>
            <p:nvPr/>
          </p:nvSpPr>
          <p:spPr>
            <a:xfrm>
              <a:off x="5378353" y="1861698"/>
              <a:ext cx="684604" cy="276999"/>
            </a:xfrm>
            <a:prstGeom prst="rect">
              <a:avLst/>
            </a:prstGeom>
            <a:solidFill>
              <a:schemeClr val="bg1"/>
            </a:solidFill>
          </p:spPr>
          <p:txBody>
            <a:bodyPr wrap="square" rtlCol="0">
              <a:spAutoFit/>
            </a:bodyPr>
            <a:lstStyle/>
            <a:p>
              <a:pPr algn="r"/>
              <a:r>
                <a:rPr kumimoji="1" lang="en-US" altLang="ja-JP" sz="1200" b="1" dirty="0" smtClean="0"/>
                <a:t>10PHz</a:t>
              </a:r>
              <a:endParaRPr kumimoji="1" lang="ja-JP" altLang="en-US" sz="1200" b="1" dirty="0"/>
            </a:p>
          </p:txBody>
        </p:sp>
        <p:sp>
          <p:nvSpPr>
            <p:cNvPr id="25" name="テキスト ボックス 24"/>
            <p:cNvSpPr txBox="1"/>
            <p:nvPr/>
          </p:nvSpPr>
          <p:spPr>
            <a:xfrm>
              <a:off x="5431534" y="2376303"/>
              <a:ext cx="578242" cy="276999"/>
            </a:xfrm>
            <a:prstGeom prst="rect">
              <a:avLst/>
            </a:prstGeom>
            <a:solidFill>
              <a:schemeClr val="bg1"/>
            </a:solidFill>
          </p:spPr>
          <p:txBody>
            <a:bodyPr wrap="square" rtlCol="0">
              <a:spAutoFit/>
            </a:bodyPr>
            <a:lstStyle/>
            <a:p>
              <a:pPr algn="r"/>
              <a:r>
                <a:rPr kumimoji="1" lang="en-US" altLang="ja-JP" sz="1200" b="1" dirty="0" smtClean="0"/>
                <a:t>1PHz</a:t>
              </a:r>
              <a:endParaRPr kumimoji="1" lang="ja-JP" altLang="en-US" sz="1200" b="1" dirty="0"/>
            </a:p>
          </p:txBody>
        </p:sp>
        <p:sp>
          <p:nvSpPr>
            <p:cNvPr id="26" name="テキスト ボックス 25"/>
            <p:cNvSpPr txBox="1"/>
            <p:nvPr/>
          </p:nvSpPr>
          <p:spPr>
            <a:xfrm>
              <a:off x="5282542" y="2791028"/>
              <a:ext cx="725317" cy="276999"/>
            </a:xfrm>
            <a:prstGeom prst="rect">
              <a:avLst/>
            </a:prstGeom>
            <a:solidFill>
              <a:schemeClr val="bg1"/>
            </a:solidFill>
          </p:spPr>
          <p:txBody>
            <a:bodyPr wrap="square" rtlCol="0">
              <a:spAutoFit/>
            </a:bodyPr>
            <a:lstStyle/>
            <a:p>
              <a:pPr algn="r"/>
              <a:r>
                <a:rPr kumimoji="1" lang="en-US" altLang="ja-JP" sz="1200" b="1" dirty="0" smtClean="0"/>
                <a:t>100THz</a:t>
              </a:r>
              <a:endParaRPr kumimoji="1" lang="ja-JP" altLang="en-US" sz="1200" b="1" dirty="0"/>
            </a:p>
          </p:txBody>
        </p:sp>
        <p:sp>
          <p:nvSpPr>
            <p:cNvPr id="27" name="テキスト ボックス 26"/>
            <p:cNvSpPr txBox="1"/>
            <p:nvPr/>
          </p:nvSpPr>
          <p:spPr>
            <a:xfrm>
              <a:off x="5289031" y="3207310"/>
              <a:ext cx="723399" cy="276999"/>
            </a:xfrm>
            <a:prstGeom prst="rect">
              <a:avLst/>
            </a:prstGeom>
            <a:solidFill>
              <a:schemeClr val="bg1"/>
            </a:solidFill>
          </p:spPr>
          <p:txBody>
            <a:bodyPr wrap="square" rtlCol="0">
              <a:spAutoFit/>
            </a:bodyPr>
            <a:lstStyle/>
            <a:p>
              <a:pPr algn="r"/>
              <a:r>
                <a:rPr kumimoji="1" lang="en-US" altLang="ja-JP" sz="1200" b="1" dirty="0" smtClean="0"/>
                <a:t>10THz</a:t>
              </a:r>
              <a:endParaRPr kumimoji="1" lang="ja-JP" altLang="en-US" sz="1200" b="1" dirty="0"/>
            </a:p>
          </p:txBody>
        </p:sp>
        <p:sp>
          <p:nvSpPr>
            <p:cNvPr id="28" name="テキスト ボックス 27"/>
            <p:cNvSpPr txBox="1"/>
            <p:nvPr/>
          </p:nvSpPr>
          <p:spPr>
            <a:xfrm>
              <a:off x="5284458" y="4077072"/>
              <a:ext cx="745349" cy="276999"/>
            </a:xfrm>
            <a:prstGeom prst="rect">
              <a:avLst/>
            </a:prstGeom>
            <a:solidFill>
              <a:schemeClr val="bg1"/>
            </a:solidFill>
          </p:spPr>
          <p:txBody>
            <a:bodyPr wrap="square" rtlCol="0">
              <a:spAutoFit/>
            </a:bodyPr>
            <a:lstStyle/>
            <a:p>
              <a:pPr algn="r"/>
              <a:r>
                <a:rPr kumimoji="1" lang="en-US" altLang="ja-JP" sz="1200" b="1" dirty="0" smtClean="0"/>
                <a:t>100GHz</a:t>
              </a:r>
              <a:endParaRPr kumimoji="1" lang="ja-JP" altLang="en-US" sz="1200" b="1" dirty="0"/>
            </a:p>
          </p:txBody>
        </p:sp>
        <p:sp>
          <p:nvSpPr>
            <p:cNvPr id="29" name="テキスト ボックス 28"/>
            <p:cNvSpPr txBox="1"/>
            <p:nvPr/>
          </p:nvSpPr>
          <p:spPr>
            <a:xfrm>
              <a:off x="5364427" y="3694014"/>
              <a:ext cx="648747" cy="276999"/>
            </a:xfrm>
            <a:prstGeom prst="rect">
              <a:avLst/>
            </a:prstGeom>
            <a:solidFill>
              <a:schemeClr val="bg1"/>
            </a:solidFill>
          </p:spPr>
          <p:txBody>
            <a:bodyPr wrap="square" rtlCol="0">
              <a:spAutoFit/>
            </a:bodyPr>
            <a:lstStyle/>
            <a:p>
              <a:pPr algn="r"/>
              <a:r>
                <a:rPr kumimoji="1" lang="en-US" altLang="ja-JP" sz="1200" b="1" dirty="0" smtClean="0"/>
                <a:t>1THz</a:t>
              </a:r>
              <a:endParaRPr kumimoji="1" lang="ja-JP" altLang="en-US" sz="1200" b="1" dirty="0"/>
            </a:p>
          </p:txBody>
        </p:sp>
        <p:sp>
          <p:nvSpPr>
            <p:cNvPr id="30" name="テキスト ボックス 29"/>
            <p:cNvSpPr txBox="1"/>
            <p:nvPr/>
          </p:nvSpPr>
          <p:spPr>
            <a:xfrm>
              <a:off x="5284459" y="4943812"/>
              <a:ext cx="711696" cy="276999"/>
            </a:xfrm>
            <a:prstGeom prst="rect">
              <a:avLst/>
            </a:prstGeom>
            <a:solidFill>
              <a:schemeClr val="bg1"/>
            </a:solidFill>
          </p:spPr>
          <p:txBody>
            <a:bodyPr wrap="square" rtlCol="0">
              <a:spAutoFit/>
            </a:bodyPr>
            <a:lstStyle/>
            <a:p>
              <a:pPr algn="r"/>
              <a:r>
                <a:rPr kumimoji="1" lang="en-US" altLang="ja-JP" sz="1200" b="1" dirty="0" smtClean="0"/>
                <a:t>1GHz</a:t>
              </a:r>
              <a:endParaRPr kumimoji="1" lang="ja-JP" altLang="en-US" sz="1200" b="1" dirty="0"/>
            </a:p>
          </p:txBody>
        </p:sp>
        <p:sp>
          <p:nvSpPr>
            <p:cNvPr id="31" name="テキスト ボックス 30"/>
            <p:cNvSpPr txBox="1"/>
            <p:nvPr/>
          </p:nvSpPr>
          <p:spPr>
            <a:xfrm>
              <a:off x="5289031" y="4513689"/>
              <a:ext cx="740776" cy="276999"/>
            </a:xfrm>
            <a:prstGeom prst="rect">
              <a:avLst/>
            </a:prstGeom>
            <a:solidFill>
              <a:schemeClr val="bg1"/>
            </a:solidFill>
          </p:spPr>
          <p:txBody>
            <a:bodyPr wrap="square" rtlCol="0">
              <a:spAutoFit/>
            </a:bodyPr>
            <a:lstStyle/>
            <a:p>
              <a:pPr algn="r"/>
              <a:r>
                <a:rPr kumimoji="1" lang="en-US" altLang="ja-JP" sz="1200" b="1" dirty="0" smtClean="0"/>
                <a:t>10GHz</a:t>
              </a:r>
              <a:endParaRPr kumimoji="1" lang="ja-JP" altLang="en-US" sz="1200" b="1" dirty="0"/>
            </a:p>
          </p:txBody>
        </p:sp>
        <p:sp>
          <p:nvSpPr>
            <p:cNvPr id="34" name="テキスト ボックス 33"/>
            <p:cNvSpPr txBox="1"/>
            <p:nvPr/>
          </p:nvSpPr>
          <p:spPr>
            <a:xfrm>
              <a:off x="5364088" y="1268760"/>
              <a:ext cx="648747" cy="276999"/>
            </a:xfrm>
            <a:prstGeom prst="rect">
              <a:avLst/>
            </a:prstGeom>
            <a:solidFill>
              <a:schemeClr val="bg1"/>
            </a:solidFill>
          </p:spPr>
          <p:txBody>
            <a:bodyPr wrap="square" rtlCol="0">
              <a:spAutoFit/>
            </a:bodyPr>
            <a:lstStyle/>
            <a:p>
              <a:pPr algn="r"/>
              <a:r>
                <a:rPr kumimoji="1" lang="ja-JP" altLang="en-US" sz="1200" b="1" dirty="0" smtClean="0"/>
                <a:t>周波数</a:t>
              </a:r>
              <a:endParaRPr kumimoji="1" lang="ja-JP" altLang="en-US" sz="1200" b="1" dirty="0"/>
            </a:p>
          </p:txBody>
        </p:sp>
        <p:sp>
          <p:nvSpPr>
            <p:cNvPr id="35" name="テキスト ボックス 34"/>
            <p:cNvSpPr txBox="1"/>
            <p:nvPr/>
          </p:nvSpPr>
          <p:spPr>
            <a:xfrm>
              <a:off x="7668344" y="1244761"/>
              <a:ext cx="504056" cy="276999"/>
            </a:xfrm>
            <a:prstGeom prst="rect">
              <a:avLst/>
            </a:prstGeom>
            <a:solidFill>
              <a:schemeClr val="bg1"/>
            </a:solidFill>
          </p:spPr>
          <p:txBody>
            <a:bodyPr wrap="square" rtlCol="0">
              <a:spAutoFit/>
            </a:bodyPr>
            <a:lstStyle/>
            <a:p>
              <a:r>
                <a:rPr lang="ja-JP" altLang="en-US" sz="1200" b="1" dirty="0"/>
                <a:t>波長</a:t>
              </a:r>
              <a:endParaRPr kumimoji="1" lang="ja-JP" altLang="en-US" sz="1200" b="1" dirty="0"/>
            </a:p>
          </p:txBody>
        </p:sp>
        <p:sp>
          <p:nvSpPr>
            <p:cNvPr id="36" name="テキスト ボックス 35"/>
            <p:cNvSpPr txBox="1"/>
            <p:nvPr/>
          </p:nvSpPr>
          <p:spPr>
            <a:xfrm>
              <a:off x="7735115" y="1475804"/>
              <a:ext cx="725317" cy="276999"/>
            </a:xfrm>
            <a:prstGeom prst="rect">
              <a:avLst/>
            </a:prstGeom>
            <a:solidFill>
              <a:schemeClr val="bg1"/>
            </a:solidFill>
          </p:spPr>
          <p:txBody>
            <a:bodyPr wrap="square" rtlCol="0">
              <a:spAutoFit/>
            </a:bodyPr>
            <a:lstStyle/>
            <a:p>
              <a:r>
                <a:rPr kumimoji="1" lang="en-US" altLang="ja-JP" sz="1200" b="1" dirty="0" smtClean="0"/>
                <a:t>3nm</a:t>
              </a:r>
              <a:endParaRPr kumimoji="1" lang="ja-JP" altLang="en-US" sz="1200" b="1" dirty="0"/>
            </a:p>
          </p:txBody>
        </p:sp>
        <p:sp>
          <p:nvSpPr>
            <p:cNvPr id="37" name="テキスト ボックス 36"/>
            <p:cNvSpPr txBox="1"/>
            <p:nvPr/>
          </p:nvSpPr>
          <p:spPr>
            <a:xfrm>
              <a:off x="7735115" y="1861698"/>
              <a:ext cx="725317" cy="276999"/>
            </a:xfrm>
            <a:prstGeom prst="rect">
              <a:avLst/>
            </a:prstGeom>
            <a:solidFill>
              <a:schemeClr val="bg1"/>
            </a:solidFill>
          </p:spPr>
          <p:txBody>
            <a:bodyPr wrap="square" rtlCol="0">
              <a:spAutoFit/>
            </a:bodyPr>
            <a:lstStyle/>
            <a:p>
              <a:r>
                <a:rPr kumimoji="1" lang="en-US" altLang="ja-JP" sz="1200" b="1" dirty="0" smtClean="0"/>
                <a:t>30nm</a:t>
              </a:r>
              <a:endParaRPr kumimoji="1" lang="ja-JP" altLang="en-US" sz="1200" b="1" dirty="0"/>
            </a:p>
          </p:txBody>
        </p:sp>
        <p:sp>
          <p:nvSpPr>
            <p:cNvPr id="38" name="テキスト ボックス 37"/>
            <p:cNvSpPr txBox="1"/>
            <p:nvPr/>
          </p:nvSpPr>
          <p:spPr>
            <a:xfrm>
              <a:off x="7735115" y="2276872"/>
              <a:ext cx="725317" cy="276999"/>
            </a:xfrm>
            <a:prstGeom prst="rect">
              <a:avLst/>
            </a:prstGeom>
            <a:solidFill>
              <a:schemeClr val="bg1"/>
            </a:solidFill>
          </p:spPr>
          <p:txBody>
            <a:bodyPr wrap="square" rtlCol="0">
              <a:spAutoFit/>
            </a:bodyPr>
            <a:lstStyle/>
            <a:p>
              <a:r>
                <a:rPr kumimoji="1" lang="en-US" altLang="ja-JP" sz="1200" b="1" dirty="0" smtClean="0"/>
                <a:t>300nm</a:t>
              </a:r>
              <a:endParaRPr kumimoji="1" lang="ja-JP" altLang="en-US" sz="1200" b="1" dirty="0"/>
            </a:p>
          </p:txBody>
        </p:sp>
        <p:sp>
          <p:nvSpPr>
            <p:cNvPr id="39" name="テキスト ボックス 38"/>
            <p:cNvSpPr txBox="1"/>
            <p:nvPr/>
          </p:nvSpPr>
          <p:spPr>
            <a:xfrm>
              <a:off x="7740352" y="2863969"/>
              <a:ext cx="725317" cy="276999"/>
            </a:xfrm>
            <a:prstGeom prst="rect">
              <a:avLst/>
            </a:prstGeom>
            <a:solidFill>
              <a:schemeClr val="bg1"/>
            </a:solidFill>
          </p:spPr>
          <p:txBody>
            <a:bodyPr wrap="square" rtlCol="0">
              <a:spAutoFit/>
            </a:bodyPr>
            <a:lstStyle/>
            <a:p>
              <a:r>
                <a:rPr kumimoji="1" lang="en-US" altLang="ja-JP" sz="1200" b="1" dirty="0" smtClean="0"/>
                <a:t>3μm</a:t>
              </a:r>
              <a:endParaRPr kumimoji="1" lang="ja-JP" altLang="en-US" sz="1200" b="1" dirty="0"/>
            </a:p>
          </p:txBody>
        </p:sp>
        <p:sp>
          <p:nvSpPr>
            <p:cNvPr id="40" name="テキスト ボックス 39"/>
            <p:cNvSpPr txBox="1"/>
            <p:nvPr/>
          </p:nvSpPr>
          <p:spPr>
            <a:xfrm>
              <a:off x="7726705" y="3181911"/>
              <a:ext cx="725317" cy="276999"/>
            </a:xfrm>
            <a:prstGeom prst="rect">
              <a:avLst/>
            </a:prstGeom>
            <a:solidFill>
              <a:schemeClr val="bg1"/>
            </a:solidFill>
          </p:spPr>
          <p:txBody>
            <a:bodyPr wrap="square" rtlCol="0">
              <a:spAutoFit/>
            </a:bodyPr>
            <a:lstStyle/>
            <a:p>
              <a:r>
                <a:rPr kumimoji="1" lang="en-US" altLang="ja-JP" sz="1200" b="1" dirty="0" smtClean="0"/>
                <a:t>30μm</a:t>
              </a:r>
              <a:endParaRPr kumimoji="1" lang="ja-JP" altLang="en-US" sz="1200" b="1" dirty="0"/>
            </a:p>
          </p:txBody>
        </p:sp>
        <p:sp>
          <p:nvSpPr>
            <p:cNvPr id="41" name="テキスト ボックス 40"/>
            <p:cNvSpPr txBox="1"/>
            <p:nvPr/>
          </p:nvSpPr>
          <p:spPr>
            <a:xfrm>
              <a:off x="7740352" y="3730680"/>
              <a:ext cx="1402060" cy="276999"/>
            </a:xfrm>
            <a:prstGeom prst="rect">
              <a:avLst/>
            </a:prstGeom>
            <a:solidFill>
              <a:schemeClr val="bg1"/>
            </a:solidFill>
          </p:spPr>
          <p:txBody>
            <a:bodyPr wrap="square" rtlCol="0">
              <a:spAutoFit/>
            </a:bodyPr>
            <a:lstStyle/>
            <a:p>
              <a:r>
                <a:rPr kumimoji="1" lang="en-US" altLang="ja-JP" sz="1200" b="1" dirty="0" smtClean="0"/>
                <a:t>300μm</a:t>
              </a:r>
              <a:endParaRPr kumimoji="1" lang="ja-JP" altLang="en-US" sz="1200" b="1" dirty="0"/>
            </a:p>
          </p:txBody>
        </p:sp>
        <p:sp>
          <p:nvSpPr>
            <p:cNvPr id="42" name="テキスト ボックス 41"/>
            <p:cNvSpPr txBox="1"/>
            <p:nvPr/>
          </p:nvSpPr>
          <p:spPr>
            <a:xfrm>
              <a:off x="7740352" y="4077071"/>
              <a:ext cx="725317" cy="276999"/>
            </a:xfrm>
            <a:prstGeom prst="rect">
              <a:avLst/>
            </a:prstGeom>
            <a:solidFill>
              <a:schemeClr val="bg1"/>
            </a:solidFill>
          </p:spPr>
          <p:txBody>
            <a:bodyPr wrap="square" rtlCol="0">
              <a:spAutoFit/>
            </a:bodyPr>
            <a:lstStyle/>
            <a:p>
              <a:r>
                <a:rPr kumimoji="1" lang="en-US" altLang="ja-JP" sz="1200" b="1" dirty="0" smtClean="0"/>
                <a:t>3mm</a:t>
              </a:r>
              <a:endParaRPr kumimoji="1" lang="ja-JP" altLang="en-US" sz="1200" b="1" dirty="0"/>
            </a:p>
          </p:txBody>
        </p:sp>
        <p:sp>
          <p:nvSpPr>
            <p:cNvPr id="43" name="テキスト ボックス 42"/>
            <p:cNvSpPr txBox="1"/>
            <p:nvPr/>
          </p:nvSpPr>
          <p:spPr>
            <a:xfrm>
              <a:off x="7740352" y="4513689"/>
              <a:ext cx="725317" cy="276999"/>
            </a:xfrm>
            <a:prstGeom prst="rect">
              <a:avLst/>
            </a:prstGeom>
            <a:solidFill>
              <a:schemeClr val="bg1"/>
            </a:solidFill>
          </p:spPr>
          <p:txBody>
            <a:bodyPr wrap="square" rtlCol="0">
              <a:spAutoFit/>
            </a:bodyPr>
            <a:lstStyle/>
            <a:p>
              <a:r>
                <a:rPr kumimoji="1" lang="en-US" altLang="ja-JP" sz="1200" b="1" dirty="0" smtClean="0"/>
                <a:t>3cm</a:t>
              </a:r>
              <a:endParaRPr kumimoji="1" lang="ja-JP" altLang="en-US" sz="1200" b="1" dirty="0"/>
            </a:p>
          </p:txBody>
        </p:sp>
        <p:sp>
          <p:nvSpPr>
            <p:cNvPr id="44" name="テキスト ボックス 43"/>
            <p:cNvSpPr txBox="1"/>
            <p:nvPr/>
          </p:nvSpPr>
          <p:spPr>
            <a:xfrm>
              <a:off x="7740352" y="4943088"/>
              <a:ext cx="725317" cy="276999"/>
            </a:xfrm>
            <a:prstGeom prst="rect">
              <a:avLst/>
            </a:prstGeom>
            <a:solidFill>
              <a:schemeClr val="bg1"/>
            </a:solidFill>
          </p:spPr>
          <p:txBody>
            <a:bodyPr wrap="square" rtlCol="0">
              <a:spAutoFit/>
            </a:bodyPr>
            <a:lstStyle/>
            <a:p>
              <a:r>
                <a:rPr kumimoji="1" lang="en-US" altLang="ja-JP" sz="1200" b="1" dirty="0" smtClean="0"/>
                <a:t>30cm</a:t>
              </a:r>
              <a:endParaRPr kumimoji="1" lang="ja-JP" altLang="en-US" sz="1200" b="1" dirty="0"/>
            </a:p>
          </p:txBody>
        </p:sp>
      </p:grpSp>
    </p:spTree>
    <p:extLst>
      <p:ext uri="{BB962C8B-B14F-4D97-AF65-F5344CB8AC3E}">
        <p14:creationId xmlns:p14="http://schemas.microsoft.com/office/powerpoint/2010/main" val="313164452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0" y="530226"/>
            <a:ext cx="9144000" cy="485775"/>
          </a:xfrm>
        </p:spPr>
        <p:txBody>
          <a:bodyPr/>
          <a:lstStyle/>
          <a:p>
            <a:r>
              <a:rPr lang="en-US" altLang="ja-JP"/>
              <a:t>THz</a:t>
            </a:r>
            <a:r>
              <a:rPr lang="ja-JP" altLang="en-US"/>
              <a:t>パルス電場の時間波形計測</a:t>
            </a:r>
            <a:endParaRPr lang="ja-JP" altLang="en-US" b="1"/>
          </a:p>
        </p:txBody>
      </p:sp>
      <p:grpSp>
        <p:nvGrpSpPr>
          <p:cNvPr id="2" name="Group 3"/>
          <p:cNvGrpSpPr>
            <a:grpSpLocks/>
          </p:cNvGrpSpPr>
          <p:nvPr/>
        </p:nvGrpSpPr>
        <p:grpSpPr bwMode="auto">
          <a:xfrm>
            <a:off x="155331" y="3184525"/>
            <a:ext cx="4851888" cy="3602038"/>
            <a:chOff x="106" y="2006"/>
            <a:chExt cx="3311" cy="2269"/>
          </a:xfrm>
        </p:grpSpPr>
        <p:pic>
          <p:nvPicPr>
            <p:cNvPr id="877572" name="Picture 4" descr="THz-TDS"/>
            <p:cNvPicPr>
              <a:picLocks noChangeAspect="1" noChangeArrowheads="1"/>
            </p:cNvPicPr>
            <p:nvPr/>
          </p:nvPicPr>
          <p:blipFill>
            <a:blip r:embed="rId3"/>
            <a:srcRect/>
            <a:stretch>
              <a:fillRect/>
            </a:stretch>
          </p:blipFill>
          <p:spPr bwMode="auto">
            <a:xfrm>
              <a:off x="175" y="2092"/>
              <a:ext cx="2947" cy="1592"/>
            </a:xfrm>
            <a:prstGeom prst="rect">
              <a:avLst/>
            </a:prstGeom>
            <a:noFill/>
            <a:ln w="9525">
              <a:noFill/>
              <a:miter lim="800000"/>
              <a:headEnd/>
              <a:tailEnd/>
            </a:ln>
          </p:spPr>
        </p:pic>
        <p:sp>
          <p:nvSpPr>
            <p:cNvPr id="877573" name="Text Box 5"/>
            <p:cNvSpPr txBox="1">
              <a:spLocks noChangeArrowheads="1"/>
            </p:cNvSpPr>
            <p:nvPr/>
          </p:nvSpPr>
          <p:spPr bwMode="auto">
            <a:xfrm>
              <a:off x="106" y="3674"/>
              <a:ext cx="3311" cy="601"/>
            </a:xfrm>
            <a:prstGeom prst="rect">
              <a:avLst/>
            </a:prstGeom>
            <a:noFill/>
            <a:ln w="9525">
              <a:noFill/>
              <a:miter lim="800000"/>
              <a:headEnd/>
              <a:tailEnd/>
            </a:ln>
            <a:effectLst/>
          </p:spPr>
          <p:txBody>
            <a:bodyPr wrap="none">
              <a:prstTxWarp prst="textNoShape">
                <a:avLst/>
              </a:prstTxWarp>
              <a:spAutoFit/>
            </a:bodyPr>
            <a:lstStyle/>
            <a:p>
              <a:pPr algn="ctr"/>
              <a:r>
                <a:rPr lang="ja-JP" altLang="en-US" sz="2800">
                  <a:solidFill>
                    <a:srgbClr val="FF8000"/>
                  </a:solidFill>
                </a:rPr>
                <a:t>機械式時間遅延走査</a:t>
              </a:r>
              <a:r>
                <a:rPr lang="ja-JP" altLang="en-US" sz="2800"/>
                <a:t>を用いた</a:t>
              </a:r>
              <a:endParaRPr lang="en-US" altLang="ja-JP" sz="2800"/>
            </a:p>
            <a:p>
              <a:pPr algn="ctr"/>
              <a:r>
                <a:rPr lang="ja-JP" altLang="en-US" sz="2800"/>
                <a:t>ポンプ・プローブ測定</a:t>
              </a:r>
            </a:p>
          </p:txBody>
        </p:sp>
        <p:sp>
          <p:nvSpPr>
            <p:cNvPr id="877574" name="Text Box 6"/>
            <p:cNvSpPr txBox="1">
              <a:spLocks noChangeArrowheads="1"/>
            </p:cNvSpPr>
            <p:nvPr/>
          </p:nvSpPr>
          <p:spPr bwMode="auto">
            <a:xfrm>
              <a:off x="621" y="2006"/>
              <a:ext cx="1785" cy="291"/>
            </a:xfrm>
            <a:prstGeom prst="rect">
              <a:avLst/>
            </a:prstGeom>
            <a:solidFill>
              <a:schemeClr val="tx1"/>
            </a:solidFill>
            <a:ln w="9525">
              <a:noFill/>
              <a:miter lim="800000"/>
              <a:headEnd/>
              <a:tailEnd/>
            </a:ln>
            <a:effectLst/>
          </p:spPr>
          <p:txBody>
            <a:bodyPr wrap="none">
              <a:prstTxWarp prst="textNoShape">
                <a:avLst/>
              </a:prstTxWarp>
              <a:spAutoFit/>
            </a:bodyPr>
            <a:lstStyle/>
            <a:p>
              <a:r>
                <a:rPr lang="ja-JP" altLang="en-US" sz="2400">
                  <a:solidFill>
                    <a:schemeClr val="bg1"/>
                  </a:solidFill>
                  <a:ea typeface="ＭＳ Ｐゴシック" pitchFamily="-111" charset="-128"/>
                  <a:cs typeface="ＭＳ Ｐゴシック" pitchFamily="-111" charset="-128"/>
                </a:rPr>
                <a:t>典型的な実験装置</a:t>
              </a:r>
            </a:p>
          </p:txBody>
        </p:sp>
      </p:grpSp>
      <p:grpSp>
        <p:nvGrpSpPr>
          <p:cNvPr id="3" name="Group 7"/>
          <p:cNvGrpSpPr>
            <a:grpSpLocks/>
          </p:cNvGrpSpPr>
          <p:nvPr/>
        </p:nvGrpSpPr>
        <p:grpSpPr bwMode="auto">
          <a:xfrm>
            <a:off x="5215304" y="2117725"/>
            <a:ext cx="3796811" cy="4949825"/>
            <a:chOff x="3559" y="1334"/>
            <a:chExt cx="2591" cy="3118"/>
          </a:xfrm>
        </p:grpSpPr>
        <p:sp>
          <p:nvSpPr>
            <p:cNvPr id="877576" name="Text Box 8"/>
            <p:cNvSpPr txBox="1">
              <a:spLocks noChangeArrowheads="1"/>
            </p:cNvSpPr>
            <p:nvPr/>
          </p:nvSpPr>
          <p:spPr bwMode="auto">
            <a:xfrm>
              <a:off x="3588" y="3696"/>
              <a:ext cx="2562" cy="756"/>
            </a:xfrm>
            <a:prstGeom prst="rect">
              <a:avLst/>
            </a:prstGeom>
            <a:noFill/>
            <a:ln w="9525">
              <a:noFill/>
              <a:miter lim="800000"/>
              <a:headEnd/>
              <a:tailEnd/>
            </a:ln>
            <a:effectLst/>
          </p:spPr>
          <p:txBody>
            <a:bodyPr>
              <a:prstTxWarp prst="textNoShape">
                <a:avLst/>
              </a:prstTxWarp>
              <a:spAutoFit/>
            </a:bodyPr>
            <a:lstStyle/>
            <a:p>
              <a:r>
                <a:rPr lang="ja-JP" altLang="en-US" sz="2400"/>
                <a:t>各遅延時間での波形の切り出しの後、時間波形再構成</a:t>
              </a:r>
            </a:p>
          </p:txBody>
        </p:sp>
        <p:pic>
          <p:nvPicPr>
            <p:cNvPr id="877577" name="Picture 9" descr="PumpProbe"/>
            <p:cNvPicPr>
              <a:picLocks noChangeAspect="1" noChangeArrowheads="1"/>
            </p:cNvPicPr>
            <p:nvPr/>
          </p:nvPicPr>
          <p:blipFill>
            <a:blip r:embed="rId4"/>
            <a:srcRect/>
            <a:stretch>
              <a:fillRect/>
            </a:stretch>
          </p:blipFill>
          <p:spPr bwMode="auto">
            <a:xfrm>
              <a:off x="3559" y="1334"/>
              <a:ext cx="2421" cy="2334"/>
            </a:xfrm>
            <a:prstGeom prst="rect">
              <a:avLst/>
            </a:prstGeom>
            <a:noFill/>
          </p:spPr>
        </p:pic>
      </p:grpSp>
      <p:sp>
        <p:nvSpPr>
          <p:cNvPr id="877578" name="Rectangle 10"/>
          <p:cNvSpPr>
            <a:spLocks noChangeArrowheads="1"/>
          </p:cNvSpPr>
          <p:nvPr/>
        </p:nvSpPr>
        <p:spPr bwMode="auto">
          <a:xfrm>
            <a:off x="470389" y="1271588"/>
            <a:ext cx="3941885" cy="1569660"/>
          </a:xfrm>
          <a:prstGeom prst="rect">
            <a:avLst/>
          </a:prstGeom>
          <a:solidFill>
            <a:srgbClr val="FF8000"/>
          </a:solidFill>
          <a:ln w="9525">
            <a:noFill/>
            <a:miter lim="800000"/>
            <a:headEnd/>
            <a:tailEnd/>
          </a:ln>
          <a:effectLst/>
        </p:spPr>
        <p:txBody>
          <a:bodyPr>
            <a:prstTxWarp prst="textNoShape">
              <a:avLst/>
            </a:prstTxWarp>
            <a:spAutoFit/>
          </a:bodyPr>
          <a:lstStyle/>
          <a:p>
            <a:pPr algn="ctr"/>
            <a:r>
              <a:rPr lang="en-US" altLang="ja-JP" sz="3200">
                <a:solidFill>
                  <a:schemeClr val="bg1"/>
                </a:solidFill>
                <a:latin typeface="ＭＳ Ｐゴシック" pitchFamily="-111" charset="-128"/>
                <a:ea typeface="ＭＳ Ｐゴシック" pitchFamily="-111" charset="-128"/>
                <a:cs typeface="ＭＳ Ｐゴシック" pitchFamily="-111" charset="-128"/>
              </a:rPr>
              <a:t>THz</a:t>
            </a:r>
            <a:r>
              <a:rPr lang="ja-JP" altLang="en-US" sz="3200">
                <a:solidFill>
                  <a:schemeClr val="bg1"/>
                </a:solidFill>
                <a:latin typeface="ＭＳ Ｐゴシック" pitchFamily="-111" charset="-128"/>
                <a:ea typeface="ＭＳ Ｐゴシック" pitchFamily="-111" charset="-128"/>
                <a:cs typeface="ＭＳ Ｐゴシック" pitchFamily="-111" charset="-128"/>
              </a:rPr>
              <a:t>パルス（</a:t>
            </a:r>
            <a:r>
              <a:rPr lang="en-US" altLang="ja-JP" sz="3200">
                <a:solidFill>
                  <a:schemeClr val="bg1"/>
                </a:solidFill>
                <a:latin typeface="ＭＳ Ｐゴシック" pitchFamily="-111" charset="-128"/>
                <a:ea typeface="ＭＳ Ｐゴシック" pitchFamily="-111" charset="-128"/>
                <a:cs typeface="ＭＳ Ｐゴシック" pitchFamily="-111" charset="-128"/>
              </a:rPr>
              <a:t>&lt;1ps</a:t>
            </a:r>
            <a:r>
              <a:rPr lang="ja-JP" altLang="en-US" sz="3200">
                <a:solidFill>
                  <a:schemeClr val="bg1"/>
                </a:solidFill>
                <a:latin typeface="ＭＳ Ｐゴシック" pitchFamily="-111" charset="-128"/>
                <a:ea typeface="ＭＳ Ｐゴシック" pitchFamily="-111" charset="-128"/>
                <a:cs typeface="ＭＳ Ｐゴシック" pitchFamily="-111" charset="-128"/>
              </a:rPr>
              <a:t>）は実時間測定できない！</a:t>
            </a:r>
          </a:p>
        </p:txBody>
      </p:sp>
      <p:sp>
        <p:nvSpPr>
          <p:cNvPr id="877579" name="Rectangle 11"/>
          <p:cNvSpPr>
            <a:spLocks noChangeArrowheads="1"/>
          </p:cNvSpPr>
          <p:nvPr/>
        </p:nvSpPr>
        <p:spPr bwMode="auto">
          <a:xfrm>
            <a:off x="1072661" y="2459039"/>
            <a:ext cx="3647152" cy="369332"/>
          </a:xfrm>
          <a:prstGeom prst="rect">
            <a:avLst/>
          </a:prstGeom>
          <a:noFill/>
          <a:ln w="9525">
            <a:noFill/>
            <a:miter lim="800000"/>
            <a:headEnd/>
            <a:tailEnd/>
          </a:ln>
          <a:effectLst/>
        </p:spPr>
        <p:txBody>
          <a:bodyPr wrap="none">
            <a:prstTxWarp prst="textNoShape">
              <a:avLst/>
            </a:prstTxWarp>
            <a:spAutoFit/>
          </a:bodyPr>
          <a:lstStyle/>
          <a:p>
            <a:r>
              <a:rPr lang="ja-JP" altLang="en-US"/>
              <a:t>検出エレクトロニクスの帯域不足</a:t>
            </a:r>
          </a:p>
        </p:txBody>
      </p:sp>
      <p:grpSp>
        <p:nvGrpSpPr>
          <p:cNvPr id="4" name="Group 12"/>
          <p:cNvGrpSpPr>
            <a:grpSpLocks/>
          </p:cNvGrpSpPr>
          <p:nvPr/>
        </p:nvGrpSpPr>
        <p:grpSpPr bwMode="auto">
          <a:xfrm>
            <a:off x="2923443" y="1395413"/>
            <a:ext cx="5278315" cy="4387850"/>
            <a:chOff x="1995" y="879"/>
            <a:chExt cx="3602" cy="2764"/>
          </a:xfrm>
        </p:grpSpPr>
        <p:sp>
          <p:nvSpPr>
            <p:cNvPr id="877581" name="Text Box 13"/>
            <p:cNvSpPr txBox="1">
              <a:spLocks noChangeArrowheads="1"/>
            </p:cNvSpPr>
            <p:nvPr/>
          </p:nvSpPr>
          <p:spPr bwMode="auto">
            <a:xfrm>
              <a:off x="3918" y="879"/>
              <a:ext cx="1679" cy="291"/>
            </a:xfrm>
            <a:prstGeom prst="rect">
              <a:avLst/>
            </a:prstGeom>
            <a:solidFill>
              <a:srgbClr val="008000"/>
            </a:solidFill>
            <a:ln w="9525">
              <a:noFill/>
              <a:miter lim="800000"/>
              <a:headEnd/>
              <a:tailEnd/>
            </a:ln>
            <a:effectLst/>
          </p:spPr>
          <p:txBody>
            <a:bodyPr wrap="none">
              <a:prstTxWarp prst="textNoShape">
                <a:avLst/>
              </a:prstTxWarp>
              <a:spAutoFit/>
            </a:bodyPr>
            <a:lstStyle/>
            <a:p>
              <a:r>
                <a:rPr lang="ja-JP" altLang="en-US" sz="2400">
                  <a:solidFill>
                    <a:schemeClr val="bg1"/>
                  </a:solidFill>
                  <a:ea typeface="ＭＳ Ｐゴシック" pitchFamily="-111" charset="-128"/>
                  <a:cs typeface="ＭＳ Ｐゴシック" pitchFamily="-111" charset="-128"/>
                </a:rPr>
                <a:t>タイミングチャート</a:t>
              </a:r>
            </a:p>
          </p:txBody>
        </p:sp>
        <p:grpSp>
          <p:nvGrpSpPr>
            <p:cNvPr id="5" name="Group 14"/>
            <p:cNvGrpSpPr>
              <a:grpSpLocks/>
            </p:cNvGrpSpPr>
            <p:nvPr/>
          </p:nvGrpSpPr>
          <p:grpSpPr bwMode="auto">
            <a:xfrm>
              <a:off x="1995" y="1050"/>
              <a:ext cx="1889" cy="2593"/>
              <a:chOff x="1995" y="1050"/>
              <a:chExt cx="1889" cy="2593"/>
            </a:xfrm>
          </p:grpSpPr>
          <p:sp>
            <p:nvSpPr>
              <p:cNvPr id="877583" name="Oval 15"/>
              <p:cNvSpPr>
                <a:spLocks noChangeArrowheads="1"/>
              </p:cNvSpPr>
              <p:nvPr/>
            </p:nvSpPr>
            <p:spPr bwMode="auto">
              <a:xfrm>
                <a:off x="1995" y="3026"/>
                <a:ext cx="617" cy="617"/>
              </a:xfrm>
              <a:prstGeom prst="ellipse">
                <a:avLst/>
              </a:prstGeom>
              <a:noFill/>
              <a:ln w="76200">
                <a:solidFill>
                  <a:srgbClr val="008000"/>
                </a:solidFill>
                <a:prstDash val="sysDot"/>
                <a:round/>
                <a:headEnd/>
                <a:tailEnd/>
              </a:ln>
              <a:effectLst/>
            </p:spPr>
            <p:txBody>
              <a:bodyPr wrap="none" anchor="ctr">
                <a:prstTxWarp prst="textNoShape">
                  <a:avLst/>
                </a:prstTxWarp>
              </a:bodyPr>
              <a:lstStyle/>
              <a:p>
                <a:endParaRPr lang="ja-JP" altLang="en-US"/>
              </a:p>
            </p:txBody>
          </p:sp>
          <p:sp>
            <p:nvSpPr>
              <p:cNvPr id="877584" name="Line 16"/>
              <p:cNvSpPr>
                <a:spLocks noChangeShapeType="1"/>
              </p:cNvSpPr>
              <p:nvPr/>
            </p:nvSpPr>
            <p:spPr bwMode="auto">
              <a:xfrm flipV="1">
                <a:off x="2371" y="1050"/>
                <a:ext cx="1513" cy="1986"/>
              </a:xfrm>
              <a:prstGeom prst="line">
                <a:avLst/>
              </a:prstGeom>
              <a:noFill/>
              <a:ln w="76200">
                <a:solidFill>
                  <a:srgbClr val="008000"/>
                </a:solidFill>
                <a:prstDash val="sysDot"/>
                <a:round/>
                <a:headEnd/>
                <a:tailEnd type="triangle" w="med" len="med"/>
              </a:ln>
              <a:effectLst/>
            </p:spPr>
            <p:txBody>
              <a:bodyPr wrap="none" anchor="ctr">
                <a:prstTxWarp prst="textNoShape">
                  <a:avLst/>
                </a:prstTxWarp>
              </a:bodyPr>
              <a:lstStyle/>
              <a:p>
                <a:endParaRPr lang="ja-JP" altLang="en-US"/>
              </a:p>
            </p:txBody>
          </p:sp>
        </p:grpSp>
      </p:grpSp>
    </p:spTree>
    <p:extLst>
      <p:ext uri="{BB962C8B-B14F-4D97-AF65-F5344CB8AC3E}">
        <p14:creationId xmlns:p14="http://schemas.microsoft.com/office/powerpoint/2010/main" val="65512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a:xfrm>
            <a:off x="0" y="450850"/>
            <a:ext cx="9144000" cy="457200"/>
          </a:xfrm>
        </p:spPr>
        <p:txBody>
          <a:bodyPr/>
          <a:lstStyle/>
          <a:p>
            <a:r>
              <a:rPr lang="ja-JP" altLang="en-US" sz="2800" dirty="0">
                <a:latin typeface="ＭＳ ゴシック" pitchFamily="-111" charset="-128"/>
              </a:rPr>
              <a:t>電気光学的時間</a:t>
            </a:r>
            <a:r>
              <a:rPr lang="en-US" altLang="ja-JP" sz="2800" dirty="0">
                <a:latin typeface="ＭＳ ゴシック" pitchFamily="-111" charset="-128"/>
              </a:rPr>
              <a:t>-</a:t>
            </a:r>
            <a:r>
              <a:rPr lang="ja-JP" altLang="en-US" sz="2800" dirty="0">
                <a:latin typeface="ＭＳ ゴシック" pitchFamily="-111" charset="-128"/>
              </a:rPr>
              <a:t>空間変換（非共軸</a:t>
            </a:r>
            <a:r>
              <a:rPr lang="en-US" altLang="ja-JP" sz="2800" dirty="0">
                <a:latin typeface="ＭＳ ゴシック" pitchFamily="-111" charset="-128"/>
              </a:rPr>
              <a:t>2D-FSEOS</a:t>
            </a:r>
            <a:r>
              <a:rPr lang="ja-JP" altLang="en-US" sz="2800" dirty="0">
                <a:latin typeface="ＭＳ ゴシック" pitchFamily="-111" charset="-128"/>
              </a:rPr>
              <a:t>）</a:t>
            </a:r>
            <a:endParaRPr lang="ja-JP" altLang="en-US" sz="3200" dirty="0">
              <a:latin typeface="ＭＳ ゴシック" pitchFamily="-111" charset="-128"/>
            </a:endParaRPr>
          </a:p>
        </p:txBody>
      </p:sp>
      <p:pic>
        <p:nvPicPr>
          <p:cNvPr id="918545" name="Picture 17"/>
          <p:cNvPicPr>
            <a:picLocks noChangeAspect="1" noChangeArrowheads="1"/>
          </p:cNvPicPr>
          <p:nvPr/>
        </p:nvPicPr>
        <p:blipFill>
          <a:blip r:embed="rId3"/>
          <a:srcRect/>
          <a:stretch>
            <a:fillRect/>
          </a:stretch>
        </p:blipFill>
        <p:spPr bwMode="auto">
          <a:xfrm>
            <a:off x="3878874" y="2017714"/>
            <a:ext cx="4983773" cy="4421187"/>
          </a:xfrm>
          <a:prstGeom prst="rect">
            <a:avLst/>
          </a:prstGeom>
          <a:noFill/>
          <a:ln w="9525">
            <a:noFill/>
            <a:miter lim="800000"/>
            <a:headEnd/>
            <a:tailEnd/>
          </a:ln>
          <a:effectLst/>
        </p:spPr>
      </p:pic>
      <p:sp>
        <p:nvSpPr>
          <p:cNvPr id="918546" name="Rectangle 18"/>
          <p:cNvSpPr>
            <a:spLocks noChangeArrowheads="1"/>
          </p:cNvSpPr>
          <p:nvPr/>
        </p:nvSpPr>
        <p:spPr bwMode="auto">
          <a:xfrm>
            <a:off x="4438650" y="1046164"/>
            <a:ext cx="4705350" cy="295275"/>
          </a:xfrm>
          <a:prstGeom prst="rect">
            <a:avLst/>
          </a:prstGeom>
          <a:noFill/>
          <a:ln w="9525">
            <a:noFill/>
            <a:miter lim="800000"/>
            <a:headEnd/>
            <a:tailEnd/>
          </a:ln>
          <a:effectLst/>
        </p:spPr>
        <p:txBody>
          <a:bodyPr>
            <a:prstTxWarp prst="textNoShape">
              <a:avLst/>
            </a:prstTxWarp>
            <a:spAutoFit/>
          </a:bodyPr>
          <a:lstStyle/>
          <a:p>
            <a:pPr>
              <a:lnSpc>
                <a:spcPts val="1600"/>
              </a:lnSpc>
              <a:spcBef>
                <a:spcPct val="50000"/>
              </a:spcBef>
            </a:pPr>
            <a:r>
              <a:rPr lang="en-US" altLang="ja-JP" sz="1600">
                <a:solidFill>
                  <a:schemeClr val="tx2"/>
                </a:solidFill>
                <a:ea typeface="ＭＳ Ｐゴシック" pitchFamily="-111" charset="-128"/>
                <a:cs typeface="ＭＳ Ｐゴシック" pitchFamily="-111" charset="-128"/>
              </a:rPr>
              <a:t>ref) J. Shan et al, OL, Vol.25, pp. 426(2000)</a:t>
            </a:r>
          </a:p>
        </p:txBody>
      </p:sp>
      <p:sp>
        <p:nvSpPr>
          <p:cNvPr id="918547" name="AutoShape 19"/>
          <p:cNvSpPr>
            <a:spLocks noChangeArrowheads="1"/>
          </p:cNvSpPr>
          <p:nvPr/>
        </p:nvSpPr>
        <p:spPr bwMode="auto">
          <a:xfrm>
            <a:off x="1518139" y="1922464"/>
            <a:ext cx="502627" cy="439737"/>
          </a:xfrm>
          <a:prstGeom prst="downArrow">
            <a:avLst>
              <a:gd name="adj1" fmla="val 50000"/>
              <a:gd name="adj2" fmla="val 25000"/>
            </a:avLst>
          </a:prstGeom>
          <a:solidFill>
            <a:schemeClr val="tx1"/>
          </a:solidFill>
          <a:ln w="9525">
            <a:solidFill>
              <a:schemeClr val="tx1"/>
            </a:solidFill>
            <a:miter lim="800000"/>
            <a:headEnd/>
            <a:tailEnd/>
          </a:ln>
          <a:effectLst/>
        </p:spPr>
        <p:txBody>
          <a:bodyPr vert="eaVert" wrap="none" anchor="ctr">
            <a:prstTxWarp prst="textNoShape">
              <a:avLst/>
            </a:prstTxWarp>
          </a:bodyPr>
          <a:lstStyle/>
          <a:p>
            <a:endParaRPr lang="ja-JP" altLang="en-US" sz="1600"/>
          </a:p>
        </p:txBody>
      </p:sp>
      <p:sp>
        <p:nvSpPr>
          <p:cNvPr id="918548" name="Text Box 20"/>
          <p:cNvSpPr txBox="1">
            <a:spLocks noChangeArrowheads="1"/>
          </p:cNvSpPr>
          <p:nvPr/>
        </p:nvSpPr>
        <p:spPr bwMode="auto">
          <a:xfrm>
            <a:off x="14654" y="1093789"/>
            <a:ext cx="3522785" cy="70788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ltLang="ja-JP" sz="2000">
                <a:solidFill>
                  <a:srgbClr val="291A10"/>
                </a:solidFill>
                <a:latin typeface="ＭＳ ゴシック" pitchFamily="-111" charset="-128"/>
              </a:rPr>
              <a:t>THz</a:t>
            </a:r>
            <a:r>
              <a:rPr lang="ja-JP" altLang="en-US" sz="2000">
                <a:solidFill>
                  <a:srgbClr val="291A10"/>
                </a:solidFill>
                <a:latin typeface="ＭＳ ゴシック" pitchFamily="-111" charset="-128"/>
              </a:rPr>
              <a:t>ビームとプローブビームの</a:t>
            </a:r>
            <a:r>
              <a:rPr lang="ja-JP" altLang="en-US" sz="2000" b="1">
                <a:solidFill>
                  <a:srgbClr val="0000FF"/>
                </a:solidFill>
                <a:latin typeface="ＭＳ ゴシック" pitchFamily="-111" charset="-128"/>
              </a:rPr>
              <a:t>非共軸配置</a:t>
            </a:r>
            <a:endParaRPr lang="ja-JP" altLang="en-US" sz="1600">
              <a:solidFill>
                <a:srgbClr val="291A10"/>
              </a:solidFill>
              <a:latin typeface="ＭＳ ゴシック" pitchFamily="-111" charset="-128"/>
            </a:endParaRPr>
          </a:p>
        </p:txBody>
      </p:sp>
      <p:sp>
        <p:nvSpPr>
          <p:cNvPr id="918549" name="Text Box 21"/>
          <p:cNvSpPr txBox="1">
            <a:spLocks noChangeArrowheads="1"/>
          </p:cNvSpPr>
          <p:nvPr/>
        </p:nvSpPr>
        <p:spPr bwMode="auto">
          <a:xfrm>
            <a:off x="-14653" y="4679950"/>
            <a:ext cx="3607777" cy="615553"/>
          </a:xfrm>
          <a:prstGeom prst="rect">
            <a:avLst/>
          </a:prstGeom>
          <a:noFill/>
          <a:ln w="9525">
            <a:noFill/>
            <a:miter lim="800000"/>
            <a:headEnd/>
            <a:tailEnd/>
          </a:ln>
          <a:effectLst/>
        </p:spPr>
        <p:txBody>
          <a:bodyPr lIns="0" tIns="0" rIns="0" bIns="0">
            <a:prstTxWarp prst="textNoShape">
              <a:avLst/>
            </a:prstTxWarp>
            <a:spAutoFit/>
          </a:bodyPr>
          <a:lstStyle/>
          <a:p>
            <a:pPr algn="ctr">
              <a:spcBef>
                <a:spcPct val="50000"/>
              </a:spcBef>
            </a:pPr>
            <a:r>
              <a:rPr lang="ja-JP" altLang="en-US" sz="2000">
                <a:effectLst>
                  <a:outerShdw blurRad="38100" dist="38100" dir="2700000" algn="tl">
                    <a:srgbClr val="DDDDDD"/>
                  </a:outerShdw>
                </a:effectLst>
              </a:rPr>
              <a:t>時間遅延</a:t>
            </a:r>
            <a:r>
              <a:rPr lang="en-US" altLang="ja-JP" sz="2000">
                <a:effectLst>
                  <a:outerShdw blurRad="38100" dist="38100" dir="2700000" algn="tl">
                    <a:srgbClr val="DDDDDD"/>
                  </a:outerShdw>
                </a:effectLst>
              </a:rPr>
              <a:t> </a:t>
            </a:r>
            <a:r>
              <a:rPr lang="en-US" altLang="ja-JP" sz="2000" b="1">
                <a:solidFill>
                  <a:srgbClr val="FA4E19"/>
                </a:solidFill>
                <a:latin typeface="Symbol" pitchFamily="-111" charset="2"/>
              </a:rPr>
              <a:t></a:t>
            </a:r>
            <a:r>
              <a:rPr lang="en-US" altLang="ja-JP" sz="2000">
                <a:effectLst>
                  <a:outerShdw blurRad="38100" dist="38100" dir="2700000" algn="tl">
                    <a:srgbClr val="DDDDDD"/>
                  </a:outerShdw>
                </a:effectLst>
              </a:rPr>
              <a:t> </a:t>
            </a:r>
            <a:r>
              <a:rPr lang="ja-JP" altLang="en-US" sz="2000">
                <a:effectLst>
                  <a:outerShdw blurRad="38100" dist="38100" dir="2700000" algn="tl">
                    <a:srgbClr val="DDDDDD"/>
                  </a:outerShdw>
                </a:effectLst>
              </a:rPr>
              <a:t>が空間分布</a:t>
            </a:r>
            <a:r>
              <a:rPr lang="en-US" altLang="ja-JP" sz="2000">
                <a:effectLst>
                  <a:outerShdw blurRad="38100" dist="38100" dir="2700000" algn="tl">
                    <a:srgbClr val="DDDDDD"/>
                  </a:outerShdw>
                </a:effectLst>
              </a:rPr>
              <a:t> </a:t>
            </a:r>
            <a:r>
              <a:rPr lang="en-US" altLang="ja-JP" sz="2000" b="1">
                <a:solidFill>
                  <a:srgbClr val="FA4E19"/>
                </a:solidFill>
                <a:latin typeface="Symbol" pitchFamily="-111" charset="2"/>
              </a:rPr>
              <a:t></a:t>
            </a:r>
            <a:r>
              <a:rPr lang="en-US" altLang="ja-JP" sz="2000" b="1">
                <a:solidFill>
                  <a:srgbClr val="FA4E19"/>
                </a:solidFill>
              </a:rPr>
              <a:t>h</a:t>
            </a:r>
            <a:r>
              <a:rPr lang="ja-JP" altLang="en-US" sz="2000">
                <a:effectLst>
                  <a:outerShdw blurRad="38100" dist="38100" dir="2700000" algn="tl">
                    <a:srgbClr val="DDDDDD"/>
                  </a:outerShdw>
                </a:effectLst>
              </a:rPr>
              <a:t>に</a:t>
            </a:r>
            <a:r>
              <a:rPr lang="ja-JP" altLang="en-US" sz="2000" b="1">
                <a:solidFill>
                  <a:srgbClr val="FA4E19"/>
                </a:solidFill>
                <a:effectLst>
                  <a:outerShdw blurRad="38100" dist="38100" dir="2700000" algn="tl">
                    <a:srgbClr val="DDDDDD"/>
                  </a:outerShdw>
                </a:effectLst>
              </a:rPr>
              <a:t>電気光学的時間</a:t>
            </a:r>
            <a:r>
              <a:rPr lang="en-US" altLang="ja-JP" sz="2000" b="1">
                <a:solidFill>
                  <a:srgbClr val="FA4E19"/>
                </a:solidFill>
                <a:effectLst>
                  <a:outerShdw blurRad="38100" dist="38100" dir="2700000" algn="tl">
                    <a:srgbClr val="DDDDDD"/>
                  </a:outerShdw>
                </a:effectLst>
              </a:rPr>
              <a:t>−</a:t>
            </a:r>
            <a:r>
              <a:rPr lang="ja-JP" altLang="en-US" sz="2000" b="1">
                <a:solidFill>
                  <a:srgbClr val="FA4E19"/>
                </a:solidFill>
                <a:effectLst>
                  <a:outerShdw blurRad="38100" dist="38100" dir="2700000" algn="tl">
                    <a:srgbClr val="DDDDDD"/>
                  </a:outerShdw>
                </a:effectLst>
              </a:rPr>
              <a:t>空間変換</a:t>
            </a:r>
            <a:endParaRPr lang="ja-JP" altLang="en-US" sz="2000">
              <a:solidFill>
                <a:srgbClr val="FA4E19"/>
              </a:solidFill>
              <a:effectLst>
                <a:outerShdw blurRad="38100" dist="38100" dir="2700000" algn="tl">
                  <a:srgbClr val="DDDDDD"/>
                </a:outerShdw>
              </a:effectLst>
            </a:endParaRPr>
          </a:p>
        </p:txBody>
      </p:sp>
      <p:sp>
        <p:nvSpPr>
          <p:cNvPr id="918550" name="Text Box 22"/>
          <p:cNvSpPr txBox="1">
            <a:spLocks noChangeArrowheads="1"/>
          </p:cNvSpPr>
          <p:nvPr/>
        </p:nvSpPr>
        <p:spPr bwMode="auto">
          <a:xfrm>
            <a:off x="52754" y="6029326"/>
            <a:ext cx="3707423" cy="70788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ja-JP" altLang="en-US" sz="2000">
                <a:effectLst>
                  <a:outerShdw blurRad="38100" dist="38100" dir="2700000" algn="tl">
                    <a:srgbClr val="DDDDDD"/>
                  </a:outerShdw>
                </a:effectLst>
              </a:rPr>
              <a:t>時間波形が位置信号として</a:t>
            </a:r>
            <a:r>
              <a:rPr lang="en-US" altLang="ja-JP" sz="2000">
                <a:effectLst>
                  <a:outerShdw blurRad="38100" dist="38100" dir="2700000" algn="tl">
                    <a:srgbClr val="DDDDDD"/>
                  </a:outerShdw>
                </a:effectLst>
              </a:rPr>
              <a:t/>
            </a:r>
            <a:br>
              <a:rPr lang="en-US" altLang="ja-JP" sz="2000">
                <a:effectLst>
                  <a:outerShdw blurRad="38100" dist="38100" dir="2700000" algn="tl">
                    <a:srgbClr val="DDDDDD"/>
                  </a:outerShdw>
                </a:effectLst>
              </a:rPr>
            </a:br>
            <a:r>
              <a:rPr lang="ja-JP" altLang="en-US" sz="2000" b="1">
                <a:solidFill>
                  <a:srgbClr val="FA4E19"/>
                </a:solidFill>
                <a:effectLst>
                  <a:outerShdw blurRad="38100" dist="38100" dir="2700000" algn="tl">
                    <a:srgbClr val="DDDDDD"/>
                  </a:outerShdw>
                </a:effectLst>
              </a:rPr>
              <a:t>実時間測定可能</a:t>
            </a:r>
            <a:endParaRPr lang="ja-JP" altLang="en-US" sz="2000">
              <a:solidFill>
                <a:srgbClr val="FA4E19"/>
              </a:solidFill>
              <a:effectLst>
                <a:outerShdw blurRad="38100" dist="38100" dir="2700000" algn="tl">
                  <a:srgbClr val="DDDDDD"/>
                </a:outerShdw>
              </a:effectLst>
            </a:endParaRPr>
          </a:p>
        </p:txBody>
      </p:sp>
      <p:sp>
        <p:nvSpPr>
          <p:cNvPr id="918551" name="AutoShape 23"/>
          <p:cNvSpPr>
            <a:spLocks noChangeArrowheads="1"/>
          </p:cNvSpPr>
          <p:nvPr/>
        </p:nvSpPr>
        <p:spPr bwMode="auto">
          <a:xfrm>
            <a:off x="1512278" y="5535614"/>
            <a:ext cx="502627" cy="439737"/>
          </a:xfrm>
          <a:prstGeom prst="downArrow">
            <a:avLst>
              <a:gd name="adj1" fmla="val 50000"/>
              <a:gd name="adj2" fmla="val 25000"/>
            </a:avLst>
          </a:prstGeom>
          <a:solidFill>
            <a:schemeClr val="tx1"/>
          </a:solidFill>
          <a:ln w="9525">
            <a:solidFill>
              <a:schemeClr val="tx1"/>
            </a:solidFill>
            <a:miter lim="800000"/>
            <a:headEnd/>
            <a:tailEnd/>
          </a:ln>
          <a:effectLst/>
        </p:spPr>
        <p:txBody>
          <a:bodyPr vert="eaVert" wrap="none" anchor="ctr">
            <a:prstTxWarp prst="textNoShape">
              <a:avLst/>
            </a:prstTxWarp>
          </a:bodyPr>
          <a:lstStyle/>
          <a:p>
            <a:endParaRPr lang="ja-JP" altLang="en-US" sz="1600"/>
          </a:p>
        </p:txBody>
      </p:sp>
      <p:sp>
        <p:nvSpPr>
          <p:cNvPr id="918552" name="Text Box 24"/>
          <p:cNvSpPr txBox="1">
            <a:spLocks noChangeArrowheads="1"/>
          </p:cNvSpPr>
          <p:nvPr/>
        </p:nvSpPr>
        <p:spPr bwMode="auto">
          <a:xfrm>
            <a:off x="155331" y="2563814"/>
            <a:ext cx="3522785" cy="923330"/>
          </a:xfrm>
          <a:prstGeom prst="rect">
            <a:avLst/>
          </a:prstGeom>
          <a:noFill/>
          <a:ln w="9525">
            <a:noFill/>
            <a:miter lim="800000"/>
            <a:headEnd/>
            <a:tailEnd/>
          </a:ln>
          <a:effectLst/>
        </p:spPr>
        <p:txBody>
          <a:bodyPr lIns="0" tIns="0" rIns="0" bIns="0">
            <a:prstTxWarp prst="textNoShape">
              <a:avLst/>
            </a:prstTxWarp>
            <a:spAutoFit/>
          </a:bodyPr>
          <a:lstStyle/>
          <a:p>
            <a:pPr algn="ctr">
              <a:spcBef>
                <a:spcPct val="50000"/>
              </a:spcBef>
            </a:pPr>
            <a:r>
              <a:rPr lang="ja-JP" altLang="en-US" sz="2000">
                <a:solidFill>
                  <a:srgbClr val="291A10"/>
                </a:solidFill>
                <a:latin typeface="ＭＳ ゴシック" pitchFamily="-111" charset="-128"/>
              </a:rPr>
              <a:t>時間的に異なる</a:t>
            </a:r>
            <a:r>
              <a:rPr lang="en-US" altLang="ja-JP" sz="2000">
                <a:solidFill>
                  <a:srgbClr val="291A10"/>
                </a:solidFill>
                <a:latin typeface="ＭＳ ゴシック" pitchFamily="-111" charset="-128"/>
              </a:rPr>
              <a:t>THz</a:t>
            </a:r>
            <a:r>
              <a:rPr lang="ja-JP" altLang="en-US" sz="2000">
                <a:solidFill>
                  <a:srgbClr val="291A10"/>
                </a:solidFill>
                <a:latin typeface="ＭＳ ゴシック" pitchFamily="-111" charset="-128"/>
              </a:rPr>
              <a:t>波面は</a:t>
            </a:r>
            <a:r>
              <a:rPr lang="en-US" altLang="ja-JP" sz="2000">
                <a:solidFill>
                  <a:srgbClr val="291A10"/>
                </a:solidFill>
                <a:latin typeface="ＭＳ ゴシック" pitchFamily="-111" charset="-128"/>
              </a:rPr>
              <a:t>EO</a:t>
            </a:r>
            <a:r>
              <a:rPr lang="ja-JP" altLang="en-US" sz="2000">
                <a:solidFill>
                  <a:srgbClr val="291A10"/>
                </a:solidFill>
                <a:latin typeface="ＭＳ ゴシック" pitchFamily="-111" charset="-128"/>
              </a:rPr>
              <a:t>結晶中でﾌﾟﾛｰﾌﾞ波面の異なるﾋﾞｰﾑ断面位置で重なる</a:t>
            </a:r>
          </a:p>
        </p:txBody>
      </p:sp>
      <p:sp>
        <p:nvSpPr>
          <p:cNvPr id="918553" name="AutoShape 25"/>
          <p:cNvSpPr>
            <a:spLocks noChangeArrowheads="1"/>
          </p:cNvSpPr>
          <p:nvPr/>
        </p:nvSpPr>
        <p:spPr bwMode="auto">
          <a:xfrm>
            <a:off x="1497624" y="3884614"/>
            <a:ext cx="502627" cy="439737"/>
          </a:xfrm>
          <a:prstGeom prst="downArrow">
            <a:avLst>
              <a:gd name="adj1" fmla="val 50000"/>
              <a:gd name="adj2" fmla="val 25000"/>
            </a:avLst>
          </a:prstGeom>
          <a:solidFill>
            <a:schemeClr val="tx1"/>
          </a:solidFill>
          <a:ln w="9525">
            <a:solidFill>
              <a:schemeClr val="tx1"/>
            </a:solidFill>
            <a:miter lim="800000"/>
            <a:headEnd/>
            <a:tailEnd/>
          </a:ln>
          <a:effectLst/>
        </p:spPr>
        <p:txBody>
          <a:bodyPr vert="eaVert" wrap="none" anchor="ctr">
            <a:prstTxWarp prst="textNoShape">
              <a:avLst/>
            </a:prstTxWarp>
          </a:bodyPr>
          <a:lstStyle/>
          <a:p>
            <a:endParaRPr lang="ja-JP" altLang="en-US" sz="1600"/>
          </a:p>
        </p:txBody>
      </p:sp>
    </p:spTree>
    <p:extLst>
      <p:ext uri="{BB962C8B-B14F-4D97-AF65-F5344CB8AC3E}">
        <p14:creationId xmlns:p14="http://schemas.microsoft.com/office/powerpoint/2010/main" val="5476410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p:cNvPicPr>
            <a:picLocks noChangeAspect="1" noChangeArrowheads="1"/>
          </p:cNvPicPr>
          <p:nvPr/>
        </p:nvPicPr>
        <p:blipFill>
          <a:blip r:embed="rId3"/>
          <a:srcRect/>
          <a:stretch>
            <a:fillRect/>
          </a:stretch>
        </p:blipFill>
        <p:spPr bwMode="auto">
          <a:xfrm>
            <a:off x="3852497" y="1544639"/>
            <a:ext cx="5291503" cy="4111625"/>
          </a:xfrm>
          <a:prstGeom prst="rect">
            <a:avLst/>
          </a:prstGeom>
          <a:noFill/>
          <a:ln w="9525">
            <a:noFill/>
            <a:miter lim="800000"/>
            <a:headEnd/>
            <a:tailEnd/>
          </a:ln>
          <a:effectLst/>
        </p:spPr>
      </p:pic>
      <p:sp>
        <p:nvSpPr>
          <p:cNvPr id="902147" name="Rectangle 3"/>
          <p:cNvSpPr>
            <a:spLocks noGrp="1" noChangeArrowheads="1"/>
          </p:cNvSpPr>
          <p:nvPr>
            <p:ph type="title"/>
          </p:nvPr>
        </p:nvSpPr>
        <p:spPr>
          <a:xfrm>
            <a:off x="0" y="533401"/>
            <a:ext cx="9144000" cy="525463"/>
          </a:xfrm>
        </p:spPr>
        <p:txBody>
          <a:bodyPr/>
          <a:lstStyle/>
          <a:p>
            <a:r>
              <a:rPr lang="ja-JP" altLang="en-US" sz="4000" dirty="0">
                <a:effectLst>
                  <a:outerShdw blurRad="38100" dist="38100" dir="2700000" algn="tl">
                    <a:srgbClr val="DDDDDD"/>
                  </a:outerShdw>
                </a:effectLst>
                <a:latin typeface="ＭＳ ゴシック" pitchFamily="-111" charset="-128"/>
              </a:rPr>
              <a:t>電気光学的時間</a:t>
            </a:r>
            <a:r>
              <a:rPr lang="en-US" altLang="ja-JP" sz="4000" dirty="0">
                <a:effectLst>
                  <a:outerShdw blurRad="38100" dist="38100" dir="2700000" algn="tl">
                    <a:srgbClr val="DDDDDD"/>
                  </a:outerShdw>
                </a:effectLst>
                <a:latin typeface="ＭＳ ゴシック" pitchFamily="-111" charset="-128"/>
              </a:rPr>
              <a:t>-</a:t>
            </a:r>
            <a:r>
              <a:rPr lang="ja-JP" altLang="en-US" sz="4000" dirty="0">
                <a:effectLst>
                  <a:outerShdw blurRad="38100" dist="38100" dir="2700000" algn="tl">
                    <a:srgbClr val="DDDDDD"/>
                  </a:outerShdw>
                </a:effectLst>
                <a:latin typeface="ＭＳ ゴシック" pitchFamily="-111" charset="-128"/>
              </a:rPr>
              <a:t>空変換</a:t>
            </a:r>
            <a:r>
              <a:rPr lang="en-US" altLang="ja-JP" sz="4000" dirty="0">
                <a:effectLst>
                  <a:outerShdw blurRad="38100" dist="38100" dir="2700000" algn="tl">
                    <a:srgbClr val="DDDDDD"/>
                  </a:outerShdw>
                </a:effectLst>
                <a:latin typeface="ＭＳ ゴシック" pitchFamily="-111" charset="-128"/>
              </a:rPr>
              <a:t>(</a:t>
            </a:r>
            <a:r>
              <a:rPr lang="ja-JP" altLang="en-US" sz="4000" dirty="0">
                <a:effectLst>
                  <a:outerShdw blurRad="38100" dist="38100" dir="2700000" algn="tl">
                    <a:srgbClr val="DDDDDD"/>
                  </a:outerShdw>
                </a:effectLst>
                <a:latin typeface="ＭＳ ゴシック" pitchFamily="-111" charset="-128"/>
              </a:rPr>
              <a:t>非共軸</a:t>
            </a:r>
            <a:r>
              <a:rPr lang="en-US" altLang="ja-JP" sz="4000" dirty="0">
                <a:effectLst>
                  <a:outerShdw blurRad="38100" dist="38100" dir="2700000" algn="tl">
                    <a:srgbClr val="DDDDDD"/>
                  </a:outerShdw>
                </a:effectLst>
                <a:latin typeface="ＭＳ ゴシック" pitchFamily="-111" charset="-128"/>
              </a:rPr>
              <a:t>2D-FSEOS)</a:t>
            </a:r>
            <a:endParaRPr lang="en-US" altLang="ja-JP" sz="4800" dirty="0">
              <a:effectLst>
                <a:outerShdw blurRad="38100" dist="38100" dir="2700000" algn="tl">
                  <a:srgbClr val="DDDDDD"/>
                </a:outerShdw>
              </a:effectLst>
            </a:endParaRPr>
          </a:p>
        </p:txBody>
      </p:sp>
      <p:sp>
        <p:nvSpPr>
          <p:cNvPr id="902148" name="Rectangle 4"/>
          <p:cNvSpPr>
            <a:spLocks noChangeArrowheads="1"/>
          </p:cNvSpPr>
          <p:nvPr/>
        </p:nvSpPr>
        <p:spPr bwMode="auto">
          <a:xfrm>
            <a:off x="29308" y="2425700"/>
            <a:ext cx="3711820" cy="1569660"/>
          </a:xfrm>
          <a:prstGeom prst="rect">
            <a:avLst/>
          </a:prstGeom>
          <a:noFill/>
          <a:ln w="9525">
            <a:noFill/>
            <a:miter lim="800000"/>
            <a:headEnd/>
            <a:tailEnd/>
          </a:ln>
          <a:effectLst/>
        </p:spPr>
        <p:txBody>
          <a:bodyPr>
            <a:prstTxWarp prst="textNoShape">
              <a:avLst/>
            </a:prstTxWarp>
            <a:spAutoFit/>
          </a:bodyPr>
          <a:lstStyle/>
          <a:p>
            <a:pPr algn="ctr"/>
            <a:r>
              <a:rPr lang="en-US" altLang="ja-JP" sz="3200">
                <a:latin typeface="ＭＳ Ｐゴシック" pitchFamily="-111" charset="-128"/>
                <a:ea typeface="ＭＳ Ｐゴシック" pitchFamily="-111" charset="-128"/>
                <a:cs typeface="ＭＳ Ｐゴシック" pitchFamily="-111" charset="-128"/>
              </a:rPr>
              <a:t>THz</a:t>
            </a:r>
            <a:r>
              <a:rPr lang="ja-JP" altLang="en-US" sz="3200">
                <a:latin typeface="ＭＳ Ｐゴシック" pitchFamily="-111" charset="-128"/>
                <a:ea typeface="ＭＳ Ｐゴシック" pitchFamily="-111" charset="-128"/>
                <a:cs typeface="ＭＳ Ｐゴシック" pitchFamily="-111" charset="-128"/>
              </a:rPr>
              <a:t>ビームとプローブビームの</a:t>
            </a:r>
            <a:r>
              <a:rPr lang="ja-JP" altLang="en-US" sz="3200" b="1">
                <a:solidFill>
                  <a:srgbClr val="0000FF"/>
                </a:solidFill>
                <a:latin typeface="ＭＳ Ｐゴシック" pitchFamily="-111" charset="-128"/>
                <a:ea typeface="ＭＳ Ｐゴシック" pitchFamily="-111" charset="-128"/>
                <a:cs typeface="ＭＳ Ｐゴシック" pitchFamily="-111" charset="-128"/>
              </a:rPr>
              <a:t>非共軸配置</a:t>
            </a:r>
            <a:endParaRPr lang="ja-JP" altLang="en-US" sz="3200">
              <a:latin typeface="ＭＳ Ｐゴシック" pitchFamily="-111" charset="-128"/>
              <a:ea typeface="ＭＳ Ｐゴシック" pitchFamily="-111" charset="-128"/>
              <a:cs typeface="ＭＳ Ｐゴシック" pitchFamily="-111" charset="-128"/>
            </a:endParaRPr>
          </a:p>
        </p:txBody>
      </p:sp>
      <p:sp>
        <p:nvSpPr>
          <p:cNvPr id="902149" name="Rectangle 5"/>
          <p:cNvSpPr>
            <a:spLocks noChangeArrowheads="1"/>
          </p:cNvSpPr>
          <p:nvPr/>
        </p:nvSpPr>
        <p:spPr bwMode="auto">
          <a:xfrm>
            <a:off x="4438650" y="1219201"/>
            <a:ext cx="4705350" cy="295275"/>
          </a:xfrm>
          <a:prstGeom prst="rect">
            <a:avLst/>
          </a:prstGeom>
          <a:noFill/>
          <a:ln w="9525">
            <a:noFill/>
            <a:miter lim="800000"/>
            <a:headEnd/>
            <a:tailEnd/>
          </a:ln>
          <a:effectLst/>
        </p:spPr>
        <p:txBody>
          <a:bodyPr>
            <a:prstTxWarp prst="textNoShape">
              <a:avLst/>
            </a:prstTxWarp>
            <a:spAutoFit/>
          </a:bodyPr>
          <a:lstStyle/>
          <a:p>
            <a:pPr>
              <a:lnSpc>
                <a:spcPts val="1600"/>
              </a:lnSpc>
              <a:spcBef>
                <a:spcPct val="50000"/>
              </a:spcBef>
            </a:pPr>
            <a:r>
              <a:rPr lang="en-US" altLang="ja-JP" sz="1800">
                <a:solidFill>
                  <a:schemeClr val="tx2"/>
                </a:solidFill>
                <a:ea typeface="ＭＳ Ｐゴシック" pitchFamily="-111" charset="-128"/>
                <a:cs typeface="ＭＳ Ｐゴシック" pitchFamily="-111" charset="-128"/>
              </a:rPr>
              <a:t>ref) J. Shan et al, OL, Vol.25, pp. 426(2000)</a:t>
            </a:r>
          </a:p>
        </p:txBody>
      </p:sp>
      <p:sp>
        <p:nvSpPr>
          <p:cNvPr id="902150" name="Rectangle 6"/>
          <p:cNvSpPr>
            <a:spLocks noChangeArrowheads="1"/>
          </p:cNvSpPr>
          <p:nvPr/>
        </p:nvSpPr>
        <p:spPr bwMode="auto">
          <a:xfrm>
            <a:off x="0" y="4713288"/>
            <a:ext cx="5064369" cy="1569660"/>
          </a:xfrm>
          <a:prstGeom prst="rect">
            <a:avLst/>
          </a:prstGeom>
          <a:noFill/>
          <a:ln w="9525">
            <a:noFill/>
            <a:miter lim="800000"/>
            <a:headEnd/>
            <a:tailEnd/>
          </a:ln>
          <a:effectLst/>
        </p:spPr>
        <p:txBody>
          <a:bodyPr>
            <a:prstTxWarp prst="textNoShape">
              <a:avLst/>
            </a:prstTxWarp>
            <a:spAutoFit/>
          </a:bodyPr>
          <a:lstStyle/>
          <a:p>
            <a:pPr algn="ctr"/>
            <a:r>
              <a:rPr lang="ja-JP" altLang="en-US" sz="3200" b="1">
                <a:solidFill>
                  <a:srgbClr val="0000FF"/>
                </a:solidFill>
                <a:latin typeface="ＭＳ Ｐゴシック" pitchFamily="-111" charset="-128"/>
                <a:ea typeface="ＭＳ Ｐゴシック" pitchFamily="-111" charset="-128"/>
                <a:cs typeface="ＭＳ Ｐゴシック" pitchFamily="-111" charset="-128"/>
              </a:rPr>
              <a:t>両ビームの波面が</a:t>
            </a:r>
            <a:r>
              <a:rPr lang="en-US" altLang="ja-JP" sz="3200" b="1">
                <a:solidFill>
                  <a:srgbClr val="0000FF"/>
                </a:solidFill>
                <a:latin typeface="ＭＳ Ｐゴシック" pitchFamily="-111" charset="-128"/>
                <a:ea typeface="ＭＳ Ｐゴシック" pitchFamily="-111" charset="-128"/>
                <a:cs typeface="ＭＳ Ｐゴシック" pitchFamily="-111" charset="-128"/>
              </a:rPr>
              <a:t>EO</a:t>
            </a:r>
            <a:r>
              <a:rPr lang="ja-JP" altLang="en-US" sz="3200" b="1">
                <a:solidFill>
                  <a:srgbClr val="0000FF"/>
                </a:solidFill>
                <a:latin typeface="ＭＳ Ｐゴシック" pitchFamily="-111" charset="-128"/>
                <a:ea typeface="ＭＳ Ｐゴシック" pitchFamily="-111" charset="-128"/>
                <a:cs typeface="ＭＳ Ｐゴシック" pitchFamily="-111" charset="-128"/>
              </a:rPr>
              <a:t>結晶中で非共軸にオーバーラップ</a:t>
            </a:r>
          </a:p>
        </p:txBody>
      </p:sp>
      <p:sp>
        <p:nvSpPr>
          <p:cNvPr id="902151" name="AutoShape 7"/>
          <p:cNvSpPr>
            <a:spLocks noChangeArrowheads="1"/>
          </p:cNvSpPr>
          <p:nvPr/>
        </p:nvSpPr>
        <p:spPr bwMode="auto">
          <a:xfrm>
            <a:off x="1796562" y="3859214"/>
            <a:ext cx="883627" cy="693737"/>
          </a:xfrm>
          <a:prstGeom prst="downArrow">
            <a:avLst>
              <a:gd name="adj1" fmla="val 50000"/>
              <a:gd name="adj2" fmla="val 25000"/>
            </a:avLst>
          </a:prstGeom>
          <a:solidFill>
            <a:srgbClr val="00FF00"/>
          </a:solidFill>
          <a:ln w="9525">
            <a:solidFill>
              <a:schemeClr val="tx1"/>
            </a:solidFill>
            <a:miter lim="800000"/>
            <a:headEnd/>
            <a:tailEnd/>
          </a:ln>
          <a:effectLst/>
        </p:spPr>
        <p:txBody>
          <a:bodyPr vert="eaVert" wrap="none" anchor="ctr">
            <a:prstTxWarp prst="textNoShape">
              <a:avLst/>
            </a:prstTxWarp>
          </a:bodyPr>
          <a:lstStyle/>
          <a:p>
            <a:endParaRPr lang="ja-JP" altLang="en-US"/>
          </a:p>
        </p:txBody>
      </p:sp>
    </p:spTree>
    <p:extLst>
      <p:ext uri="{BB962C8B-B14F-4D97-AF65-F5344CB8AC3E}">
        <p14:creationId xmlns:p14="http://schemas.microsoft.com/office/powerpoint/2010/main" val="811981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a:xfrm>
            <a:off x="0" y="712789"/>
            <a:ext cx="9144000" cy="682625"/>
          </a:xfrm>
          <a:noFill/>
          <a:ln/>
        </p:spPr>
        <p:txBody>
          <a:bodyPr/>
          <a:lstStyle/>
          <a:p>
            <a:r>
              <a:rPr lang="ja-JP" altLang="en-US"/>
              <a:t>空間分解能</a:t>
            </a:r>
          </a:p>
        </p:txBody>
      </p:sp>
      <p:sp>
        <p:nvSpPr>
          <p:cNvPr id="799747" name="Text Box 3"/>
          <p:cNvSpPr txBox="1">
            <a:spLocks noChangeArrowheads="1"/>
          </p:cNvSpPr>
          <p:nvPr/>
        </p:nvSpPr>
        <p:spPr bwMode="auto">
          <a:xfrm>
            <a:off x="6579577" y="5780088"/>
            <a:ext cx="1723549" cy="461665"/>
          </a:xfrm>
          <a:prstGeom prst="rect">
            <a:avLst/>
          </a:prstGeom>
          <a:solidFill>
            <a:schemeClr val="tx1"/>
          </a:solidFill>
          <a:ln w="31750">
            <a:solidFill>
              <a:schemeClr val="tx1"/>
            </a:solidFill>
            <a:miter lim="800000"/>
            <a:headEnd/>
            <a:tailEnd/>
          </a:ln>
          <a:effectLst/>
        </p:spPr>
        <p:txBody>
          <a:bodyPr wrap="none">
            <a:prstTxWarp prst="textNoShape">
              <a:avLst/>
            </a:prstTxWarp>
            <a:spAutoFit/>
          </a:bodyPr>
          <a:lstStyle/>
          <a:p>
            <a:r>
              <a:rPr lang="ja-JP" altLang="en-US" sz="2400">
                <a:solidFill>
                  <a:schemeClr val="bg1"/>
                </a:solidFill>
              </a:rPr>
              <a:t>空間分解能</a:t>
            </a:r>
          </a:p>
        </p:txBody>
      </p:sp>
      <p:sp>
        <p:nvSpPr>
          <p:cNvPr id="799748" name="Text Box 4"/>
          <p:cNvSpPr txBox="1">
            <a:spLocks noChangeArrowheads="1"/>
          </p:cNvSpPr>
          <p:nvPr/>
        </p:nvSpPr>
        <p:spPr bwMode="auto">
          <a:xfrm>
            <a:off x="770793" y="5694363"/>
            <a:ext cx="3877985" cy="461665"/>
          </a:xfrm>
          <a:prstGeom prst="rect">
            <a:avLst/>
          </a:prstGeom>
          <a:solidFill>
            <a:schemeClr val="tx1"/>
          </a:solidFill>
          <a:ln w="31750">
            <a:solidFill>
              <a:schemeClr val="tx1"/>
            </a:solidFill>
            <a:miter lim="800000"/>
            <a:headEnd/>
            <a:tailEnd/>
          </a:ln>
          <a:effectLst/>
        </p:spPr>
        <p:txBody>
          <a:bodyPr wrap="none">
            <a:prstTxWarp prst="textNoShape">
              <a:avLst/>
            </a:prstTxWarp>
            <a:spAutoFit/>
          </a:bodyPr>
          <a:lstStyle/>
          <a:p>
            <a:r>
              <a:rPr lang="ja-JP" altLang="en-US" sz="2400">
                <a:solidFill>
                  <a:schemeClr val="bg1"/>
                </a:solidFill>
              </a:rPr>
              <a:t>ナイフエッジプロファイル</a:t>
            </a:r>
          </a:p>
        </p:txBody>
      </p:sp>
      <p:pic>
        <p:nvPicPr>
          <p:cNvPr id="799749" name="Picture 5" descr="fig5a"/>
          <p:cNvPicPr>
            <a:picLocks noChangeAspect="1" noChangeArrowheads="1"/>
          </p:cNvPicPr>
          <p:nvPr/>
        </p:nvPicPr>
        <p:blipFill>
          <a:blip r:embed="rId3"/>
          <a:srcRect/>
          <a:stretch>
            <a:fillRect/>
          </a:stretch>
        </p:blipFill>
        <p:spPr bwMode="auto">
          <a:xfrm>
            <a:off x="4989635" y="1951039"/>
            <a:ext cx="3984380" cy="3749675"/>
          </a:xfrm>
          <a:prstGeom prst="rect">
            <a:avLst/>
          </a:prstGeom>
          <a:noFill/>
        </p:spPr>
      </p:pic>
      <p:pic>
        <p:nvPicPr>
          <p:cNvPr id="799750" name="Picture 6" descr="fig6b"/>
          <p:cNvPicPr>
            <a:picLocks noChangeAspect="1" noChangeArrowheads="1"/>
          </p:cNvPicPr>
          <p:nvPr/>
        </p:nvPicPr>
        <p:blipFill>
          <a:blip r:embed="rId4"/>
          <a:srcRect/>
          <a:stretch>
            <a:fillRect/>
          </a:stretch>
        </p:blipFill>
        <p:spPr bwMode="auto">
          <a:xfrm>
            <a:off x="347297" y="1979613"/>
            <a:ext cx="4321419" cy="3511550"/>
          </a:xfrm>
          <a:prstGeom prst="rect">
            <a:avLst/>
          </a:prstGeom>
          <a:noFill/>
        </p:spPr>
      </p:pic>
      <p:sp>
        <p:nvSpPr>
          <p:cNvPr id="799751" name="Rectangle 7"/>
          <p:cNvSpPr>
            <a:spLocks noChangeArrowheads="1"/>
          </p:cNvSpPr>
          <p:nvPr/>
        </p:nvSpPr>
        <p:spPr bwMode="auto">
          <a:xfrm>
            <a:off x="5961763" y="4378325"/>
            <a:ext cx="839974" cy="492443"/>
          </a:xfrm>
          <a:prstGeom prst="rect">
            <a:avLst/>
          </a:prstGeom>
          <a:noFill/>
          <a:ln w="9525">
            <a:noFill/>
            <a:miter lim="800000"/>
            <a:headEnd/>
            <a:tailEnd/>
          </a:ln>
          <a:effectLst/>
        </p:spPr>
        <p:txBody>
          <a:bodyPr wrap="none" lIns="0" tIns="0" rIns="0" bIns="0">
            <a:prstTxWarp prst="textNoShape">
              <a:avLst/>
            </a:prstTxWarp>
            <a:spAutoFit/>
          </a:bodyPr>
          <a:lstStyle/>
          <a:p>
            <a:pPr algn="ctr"/>
            <a:r>
              <a:rPr lang="en-US" altLang="ja-JP" sz="1600">
                <a:solidFill>
                  <a:srgbClr val="008000"/>
                </a:solidFill>
              </a:rPr>
              <a:t>870µm@</a:t>
            </a:r>
          </a:p>
          <a:p>
            <a:pPr algn="ctr"/>
            <a:r>
              <a:rPr lang="en-US" altLang="ja-JP" sz="1600">
                <a:solidFill>
                  <a:srgbClr val="008000"/>
                </a:solidFill>
              </a:rPr>
              <a:t>0.5THz</a:t>
            </a:r>
          </a:p>
        </p:txBody>
      </p:sp>
      <p:sp>
        <p:nvSpPr>
          <p:cNvPr id="799752" name="Rectangle 8"/>
          <p:cNvSpPr>
            <a:spLocks noChangeArrowheads="1"/>
          </p:cNvSpPr>
          <p:nvPr/>
        </p:nvSpPr>
        <p:spPr bwMode="auto">
          <a:xfrm>
            <a:off x="6804359" y="4506913"/>
            <a:ext cx="839974" cy="492443"/>
          </a:xfrm>
          <a:prstGeom prst="rect">
            <a:avLst/>
          </a:prstGeom>
          <a:noFill/>
          <a:ln w="9525">
            <a:noFill/>
            <a:miter lim="800000"/>
            <a:headEnd/>
            <a:tailEnd/>
          </a:ln>
          <a:effectLst/>
        </p:spPr>
        <p:txBody>
          <a:bodyPr wrap="none" lIns="0" tIns="0" rIns="0" bIns="0">
            <a:prstTxWarp prst="textNoShape">
              <a:avLst/>
            </a:prstTxWarp>
            <a:spAutoFit/>
          </a:bodyPr>
          <a:lstStyle/>
          <a:p>
            <a:pPr algn="ctr"/>
            <a:r>
              <a:rPr lang="en-US" altLang="ja-JP" sz="1600">
                <a:solidFill>
                  <a:srgbClr val="008000"/>
                </a:solidFill>
              </a:rPr>
              <a:t>430µm@</a:t>
            </a:r>
          </a:p>
          <a:p>
            <a:pPr algn="ctr"/>
            <a:r>
              <a:rPr lang="en-US" altLang="ja-JP" sz="1600">
                <a:solidFill>
                  <a:srgbClr val="008000"/>
                </a:solidFill>
              </a:rPr>
              <a:t>1THz</a:t>
            </a:r>
          </a:p>
        </p:txBody>
      </p:sp>
      <p:sp>
        <p:nvSpPr>
          <p:cNvPr id="799753" name="Oval 9"/>
          <p:cNvSpPr>
            <a:spLocks noChangeArrowheads="1"/>
          </p:cNvSpPr>
          <p:nvPr/>
        </p:nvSpPr>
        <p:spPr bwMode="auto">
          <a:xfrm>
            <a:off x="7104185" y="5046664"/>
            <a:ext cx="137746" cy="149225"/>
          </a:xfrm>
          <a:prstGeom prst="ellipse">
            <a:avLst/>
          </a:prstGeom>
          <a:noFill/>
          <a:ln w="38100">
            <a:solidFill>
              <a:srgbClr val="008000"/>
            </a:solidFill>
            <a:round/>
            <a:headEnd/>
            <a:tailEnd/>
          </a:ln>
          <a:effectLst/>
        </p:spPr>
        <p:txBody>
          <a:bodyPr wrap="none" anchor="ctr">
            <a:prstTxWarp prst="textNoShape">
              <a:avLst/>
            </a:prstTxWarp>
          </a:bodyPr>
          <a:lstStyle/>
          <a:p>
            <a:endParaRPr lang="ja-JP" altLang="en-US"/>
          </a:p>
        </p:txBody>
      </p:sp>
      <p:sp>
        <p:nvSpPr>
          <p:cNvPr id="799754" name="Rectangle 10"/>
          <p:cNvSpPr>
            <a:spLocks noChangeArrowheads="1"/>
          </p:cNvSpPr>
          <p:nvPr/>
        </p:nvSpPr>
        <p:spPr bwMode="auto">
          <a:xfrm>
            <a:off x="7774444" y="4584700"/>
            <a:ext cx="839974" cy="492443"/>
          </a:xfrm>
          <a:prstGeom prst="rect">
            <a:avLst/>
          </a:prstGeom>
          <a:noFill/>
          <a:ln w="9525">
            <a:noFill/>
            <a:miter lim="800000"/>
            <a:headEnd/>
            <a:tailEnd/>
          </a:ln>
          <a:effectLst/>
        </p:spPr>
        <p:txBody>
          <a:bodyPr wrap="none" lIns="0" tIns="0" rIns="0" bIns="0">
            <a:prstTxWarp prst="textNoShape">
              <a:avLst/>
            </a:prstTxWarp>
            <a:spAutoFit/>
          </a:bodyPr>
          <a:lstStyle/>
          <a:p>
            <a:pPr algn="ctr"/>
            <a:r>
              <a:rPr lang="en-US" altLang="ja-JP" sz="1600">
                <a:solidFill>
                  <a:srgbClr val="008000"/>
                </a:solidFill>
              </a:rPr>
              <a:t>420µm@</a:t>
            </a:r>
          </a:p>
          <a:p>
            <a:pPr algn="ctr"/>
            <a:r>
              <a:rPr lang="en-US" altLang="ja-JP" sz="1600">
                <a:solidFill>
                  <a:srgbClr val="008000"/>
                </a:solidFill>
              </a:rPr>
              <a:t>1.5THz</a:t>
            </a:r>
          </a:p>
        </p:txBody>
      </p:sp>
      <p:sp>
        <p:nvSpPr>
          <p:cNvPr id="799755" name="Oval 11"/>
          <p:cNvSpPr>
            <a:spLocks noChangeArrowheads="1"/>
          </p:cNvSpPr>
          <p:nvPr/>
        </p:nvSpPr>
        <p:spPr bwMode="auto">
          <a:xfrm>
            <a:off x="6267451" y="4937126"/>
            <a:ext cx="137746" cy="149225"/>
          </a:xfrm>
          <a:prstGeom prst="ellipse">
            <a:avLst/>
          </a:prstGeom>
          <a:noFill/>
          <a:ln w="38100">
            <a:solidFill>
              <a:srgbClr val="008000"/>
            </a:solidFill>
            <a:round/>
            <a:headEnd/>
            <a:tailEnd/>
          </a:ln>
          <a:effectLst/>
        </p:spPr>
        <p:txBody>
          <a:bodyPr wrap="none" anchor="ctr">
            <a:prstTxWarp prst="textNoShape">
              <a:avLst/>
            </a:prstTxWarp>
          </a:bodyPr>
          <a:lstStyle/>
          <a:p>
            <a:endParaRPr lang="ja-JP" altLang="en-US"/>
          </a:p>
        </p:txBody>
      </p:sp>
      <p:sp>
        <p:nvSpPr>
          <p:cNvPr id="799756" name="Oval 12"/>
          <p:cNvSpPr>
            <a:spLocks noChangeArrowheads="1"/>
          </p:cNvSpPr>
          <p:nvPr/>
        </p:nvSpPr>
        <p:spPr bwMode="auto">
          <a:xfrm>
            <a:off x="7943851" y="5067301"/>
            <a:ext cx="137746" cy="149225"/>
          </a:xfrm>
          <a:prstGeom prst="ellipse">
            <a:avLst/>
          </a:prstGeom>
          <a:noFill/>
          <a:ln w="38100">
            <a:solidFill>
              <a:srgbClr val="008000"/>
            </a:solidFill>
            <a:round/>
            <a:headEnd/>
            <a:tailEnd/>
          </a:ln>
          <a:effectLst/>
        </p:spPr>
        <p:txBody>
          <a:bodyPr wrap="none" anchor="ctr">
            <a:prstTxWarp prst="textNoShape">
              <a:avLst/>
            </a:prstTxWarp>
          </a:bodyPr>
          <a:lstStyle/>
          <a:p>
            <a:endParaRPr lang="ja-JP" altLang="en-US"/>
          </a:p>
        </p:txBody>
      </p:sp>
    </p:spTree>
    <p:extLst>
      <p:ext uri="{BB962C8B-B14F-4D97-AF65-F5344CB8AC3E}">
        <p14:creationId xmlns:p14="http://schemas.microsoft.com/office/powerpoint/2010/main" val="14126366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extLst>
              <p:ext uri="{D42A27DB-BD31-4B8C-83A1-F6EECF244321}">
                <p14:modId xmlns:p14="http://schemas.microsoft.com/office/powerpoint/2010/main" val="1954056395"/>
              </p:ext>
            </p:extLst>
          </p:nvPr>
        </p:nvGraphicFramePr>
        <p:xfrm>
          <a:off x="755650" y="2873255"/>
          <a:ext cx="3456310" cy="3436065"/>
        </p:xfrm>
        <a:graphic>
          <a:graphicData uri="http://schemas.openxmlformats.org/presentationml/2006/ole">
            <mc:AlternateContent xmlns:mc="http://schemas.openxmlformats.org/markup-compatibility/2006">
              <mc:Choice xmlns:v="urn:schemas-microsoft-com:vml" Requires="v">
                <p:oleObj spid="_x0000_s15388" name="Image" r:id="rId3" imgW="8736508" imgH="8685714" progId="">
                  <p:embed/>
                </p:oleObj>
              </mc:Choice>
              <mc:Fallback>
                <p:oleObj name="Image" r:id="rId3" imgW="8736508" imgH="868571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73255"/>
                        <a:ext cx="3456310" cy="3436065"/>
                      </a:xfrm>
                      <a:prstGeom prst="rect">
                        <a:avLst/>
                      </a:prstGeom>
                      <a:noFill/>
                      <a:ln>
                        <a:noFill/>
                      </a:ln>
                      <a:effectLst/>
                      <a:extLst/>
                    </p:spPr>
                  </p:pic>
                </p:oleObj>
              </mc:Fallback>
            </mc:AlternateContent>
          </a:graphicData>
        </a:graphic>
      </p:graphicFrame>
      <p:sp>
        <p:nvSpPr>
          <p:cNvPr id="7" name="Line 33"/>
          <p:cNvSpPr>
            <a:spLocks noChangeShapeType="1"/>
          </p:cNvSpPr>
          <p:nvPr/>
        </p:nvSpPr>
        <p:spPr bwMode="auto">
          <a:xfrm flipV="1">
            <a:off x="517908" y="2924944"/>
            <a:ext cx="20254" cy="3388152"/>
          </a:xfrm>
          <a:prstGeom prst="line">
            <a:avLst/>
          </a:prstGeom>
          <a:noFill/>
          <a:ln w="19050">
            <a:solidFill>
              <a:schemeClr val="tx1"/>
            </a:solidFill>
            <a:round/>
            <a:headEnd type="triangle" w="lg" len="lg"/>
            <a:tailEnd type="triangle" w="lg" len="lg"/>
          </a:ln>
          <a:effectLst/>
        </p:spPr>
        <p:txBody>
          <a:bodyPr wrap="square">
            <a:prstTxWarp prst="textNoShape">
              <a:avLst/>
            </a:prstTxWarp>
            <a:spAutoFit/>
          </a:bodyPr>
          <a:lstStyle/>
          <a:p>
            <a:endParaRPr lang="ja-JP" altLang="en-US"/>
          </a:p>
        </p:txBody>
      </p:sp>
      <p:sp>
        <p:nvSpPr>
          <p:cNvPr id="8" name="Text Box 34"/>
          <p:cNvSpPr txBox="1">
            <a:spLocks noChangeArrowheads="1"/>
          </p:cNvSpPr>
          <p:nvPr/>
        </p:nvSpPr>
        <p:spPr bwMode="auto">
          <a:xfrm rot="16200000">
            <a:off x="-293785" y="4230207"/>
            <a:ext cx="1254053"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altLang="ja-JP">
                <a:ea typeface="ＭＳ Ｐゴシック" pitchFamily="-111" charset="-128"/>
                <a:cs typeface="ＭＳ Ｐゴシック" pitchFamily="-111" charset="-128"/>
              </a:rPr>
              <a:t>25.4 mm</a:t>
            </a:r>
          </a:p>
        </p:txBody>
      </p:sp>
      <p:grpSp>
        <p:nvGrpSpPr>
          <p:cNvPr id="9" name="Group 35"/>
          <p:cNvGrpSpPr>
            <a:grpSpLocks/>
          </p:cNvGrpSpPr>
          <p:nvPr/>
        </p:nvGrpSpPr>
        <p:grpSpPr bwMode="auto">
          <a:xfrm>
            <a:off x="1851932" y="3068960"/>
            <a:ext cx="1167496" cy="397748"/>
            <a:chOff x="2872" y="1263"/>
            <a:chExt cx="610" cy="250"/>
          </a:xfrm>
        </p:grpSpPr>
        <p:sp>
          <p:nvSpPr>
            <p:cNvPr id="10" name="Rectangle 36"/>
            <p:cNvSpPr>
              <a:spLocks noChangeArrowheads="1"/>
            </p:cNvSpPr>
            <p:nvPr/>
          </p:nvSpPr>
          <p:spPr bwMode="auto">
            <a:xfrm>
              <a:off x="2872" y="1263"/>
              <a:ext cx="610" cy="250"/>
            </a:xfrm>
            <a:prstGeom prst="rect">
              <a:avLst/>
            </a:prstGeom>
            <a:solidFill>
              <a:schemeClr val="tx1"/>
            </a:solidFill>
            <a:ln w="9525">
              <a:solidFill>
                <a:schemeClr val="tx1"/>
              </a:solidFill>
              <a:miter lim="800000"/>
              <a:headEnd/>
              <a:tailEnd/>
            </a:ln>
            <a:effectLst/>
          </p:spPr>
          <p:txBody>
            <a:bodyPr wrap="square" anchor="ctr">
              <a:prstTxWarp prst="textNoShape">
                <a:avLst/>
              </a:prstTxWarp>
              <a:spAutoFit/>
            </a:bodyPr>
            <a:lstStyle/>
            <a:p>
              <a:endParaRPr lang="ja-JP" altLang="en-US"/>
            </a:p>
          </p:txBody>
        </p:sp>
        <p:sp>
          <p:nvSpPr>
            <p:cNvPr id="11" name="Text Box 37"/>
            <p:cNvSpPr txBox="1">
              <a:spLocks noChangeArrowheads="1"/>
            </p:cNvSpPr>
            <p:nvPr/>
          </p:nvSpPr>
          <p:spPr bwMode="auto">
            <a:xfrm>
              <a:off x="2873" y="1263"/>
              <a:ext cx="516" cy="232"/>
            </a:xfrm>
            <a:prstGeom prst="rect">
              <a:avLst/>
            </a:prstGeom>
            <a:noFill/>
            <a:ln w="9525">
              <a:noFill/>
              <a:miter lim="800000"/>
              <a:headEnd/>
              <a:tailEnd/>
            </a:ln>
            <a:effectLst/>
          </p:spPr>
          <p:txBody>
            <a:bodyPr wrap="none">
              <a:prstTxWarp prst="textNoShape">
                <a:avLst/>
              </a:prstTxWarp>
              <a:spAutoFit/>
            </a:bodyPr>
            <a:lstStyle/>
            <a:p>
              <a:pPr algn="ctr"/>
              <a:r>
                <a:rPr lang="en-US" altLang="ja-JP" dirty="0">
                  <a:solidFill>
                    <a:schemeClr val="bg1"/>
                  </a:solidFill>
                  <a:ea typeface="ＭＳ Ｐゴシック" pitchFamily="-111" charset="-128"/>
                  <a:cs typeface="ＭＳ Ｐゴシック" pitchFamily="-111" charset="-128"/>
                </a:rPr>
                <a:t>0.2 THz</a:t>
              </a:r>
            </a:p>
          </p:txBody>
        </p:sp>
      </p:grpSp>
      <p:grpSp>
        <p:nvGrpSpPr>
          <p:cNvPr id="12" name="Group 38"/>
          <p:cNvGrpSpPr>
            <a:grpSpLocks/>
          </p:cNvGrpSpPr>
          <p:nvPr/>
        </p:nvGrpSpPr>
        <p:grpSpPr bwMode="auto">
          <a:xfrm>
            <a:off x="1724021" y="5678048"/>
            <a:ext cx="1123788" cy="399278"/>
            <a:chOff x="2806" y="1263"/>
            <a:chExt cx="588" cy="250"/>
          </a:xfrm>
        </p:grpSpPr>
        <p:sp>
          <p:nvSpPr>
            <p:cNvPr id="13" name="Rectangle 39"/>
            <p:cNvSpPr>
              <a:spLocks noChangeArrowheads="1"/>
            </p:cNvSpPr>
            <p:nvPr/>
          </p:nvSpPr>
          <p:spPr bwMode="auto">
            <a:xfrm>
              <a:off x="2806" y="1263"/>
              <a:ext cx="588" cy="250"/>
            </a:xfrm>
            <a:prstGeom prst="rect">
              <a:avLst/>
            </a:prstGeom>
            <a:solidFill>
              <a:schemeClr val="tx1"/>
            </a:solidFill>
            <a:ln w="9525">
              <a:solidFill>
                <a:schemeClr val="tx1"/>
              </a:solidFill>
              <a:miter lim="800000"/>
              <a:headEnd/>
              <a:tailEnd/>
            </a:ln>
            <a:effectLst/>
          </p:spPr>
          <p:txBody>
            <a:bodyPr wrap="square" anchor="ctr">
              <a:prstTxWarp prst="textNoShape">
                <a:avLst/>
              </a:prstTxWarp>
              <a:spAutoFit/>
            </a:bodyPr>
            <a:lstStyle/>
            <a:p>
              <a:endParaRPr lang="ja-JP" altLang="en-US"/>
            </a:p>
          </p:txBody>
        </p:sp>
        <p:sp>
          <p:nvSpPr>
            <p:cNvPr id="14" name="Text Box 40"/>
            <p:cNvSpPr txBox="1">
              <a:spLocks noChangeArrowheads="1"/>
            </p:cNvSpPr>
            <p:nvPr/>
          </p:nvSpPr>
          <p:spPr bwMode="auto">
            <a:xfrm>
              <a:off x="2873" y="1263"/>
              <a:ext cx="517" cy="231"/>
            </a:xfrm>
            <a:prstGeom prst="rect">
              <a:avLst/>
            </a:prstGeom>
            <a:noFill/>
            <a:ln w="9525">
              <a:noFill/>
              <a:miter lim="800000"/>
              <a:headEnd/>
              <a:tailEnd/>
            </a:ln>
            <a:effectLst/>
          </p:spPr>
          <p:txBody>
            <a:bodyPr wrap="none">
              <a:prstTxWarp prst="textNoShape">
                <a:avLst/>
              </a:prstTxWarp>
              <a:spAutoFit/>
            </a:bodyPr>
            <a:lstStyle/>
            <a:p>
              <a:pPr algn="ctr"/>
              <a:r>
                <a:rPr lang="en-US" altLang="ja-JP" dirty="0">
                  <a:solidFill>
                    <a:schemeClr val="bg1"/>
                  </a:solidFill>
                  <a:ea typeface="ＭＳ Ｐゴシック" pitchFamily="-111" charset="-128"/>
                  <a:cs typeface="ＭＳ Ｐゴシック" pitchFamily="-111" charset="-128"/>
                </a:rPr>
                <a:t>0.4 THz</a:t>
              </a:r>
            </a:p>
          </p:txBody>
        </p:sp>
      </p:grpSp>
      <p:grpSp>
        <p:nvGrpSpPr>
          <p:cNvPr id="15" name="Group 41"/>
          <p:cNvGrpSpPr>
            <a:grpSpLocks/>
          </p:cNvGrpSpPr>
          <p:nvPr/>
        </p:nvGrpSpPr>
        <p:grpSpPr bwMode="auto">
          <a:xfrm>
            <a:off x="831753" y="4309895"/>
            <a:ext cx="1116144" cy="397748"/>
            <a:chOff x="2806" y="1263"/>
            <a:chExt cx="584" cy="250"/>
          </a:xfrm>
        </p:grpSpPr>
        <p:sp>
          <p:nvSpPr>
            <p:cNvPr id="16" name="Rectangle 42"/>
            <p:cNvSpPr>
              <a:spLocks noChangeArrowheads="1"/>
            </p:cNvSpPr>
            <p:nvPr/>
          </p:nvSpPr>
          <p:spPr bwMode="auto">
            <a:xfrm>
              <a:off x="2806" y="1263"/>
              <a:ext cx="535" cy="250"/>
            </a:xfrm>
            <a:prstGeom prst="rect">
              <a:avLst/>
            </a:prstGeom>
            <a:solidFill>
              <a:schemeClr val="tx1"/>
            </a:solidFill>
            <a:ln w="9525">
              <a:solidFill>
                <a:schemeClr val="tx1"/>
              </a:solidFill>
              <a:miter lim="800000"/>
              <a:headEnd/>
              <a:tailEnd/>
            </a:ln>
            <a:effectLst/>
          </p:spPr>
          <p:txBody>
            <a:bodyPr wrap="square" anchor="ctr">
              <a:prstTxWarp prst="textNoShape">
                <a:avLst/>
              </a:prstTxWarp>
              <a:spAutoFit/>
            </a:bodyPr>
            <a:lstStyle/>
            <a:p>
              <a:endParaRPr lang="ja-JP" altLang="en-US"/>
            </a:p>
          </p:txBody>
        </p:sp>
        <p:sp>
          <p:nvSpPr>
            <p:cNvPr id="17" name="Text Box 43"/>
            <p:cNvSpPr txBox="1">
              <a:spLocks noChangeArrowheads="1"/>
            </p:cNvSpPr>
            <p:nvPr/>
          </p:nvSpPr>
          <p:spPr bwMode="auto">
            <a:xfrm>
              <a:off x="2873" y="1263"/>
              <a:ext cx="517" cy="232"/>
            </a:xfrm>
            <a:prstGeom prst="rect">
              <a:avLst/>
            </a:prstGeom>
            <a:noFill/>
            <a:ln w="9525">
              <a:noFill/>
              <a:miter lim="800000"/>
              <a:headEnd/>
              <a:tailEnd/>
            </a:ln>
            <a:effectLst/>
          </p:spPr>
          <p:txBody>
            <a:bodyPr wrap="none">
              <a:prstTxWarp prst="textNoShape">
                <a:avLst/>
              </a:prstTxWarp>
              <a:spAutoFit/>
            </a:bodyPr>
            <a:lstStyle/>
            <a:p>
              <a:pPr algn="ctr"/>
              <a:r>
                <a:rPr lang="en-US" altLang="ja-JP" dirty="0">
                  <a:solidFill>
                    <a:schemeClr val="bg1"/>
                  </a:solidFill>
                  <a:ea typeface="ＭＳ Ｐゴシック" pitchFamily="-111" charset="-128"/>
                  <a:cs typeface="ＭＳ Ｐゴシック" pitchFamily="-111" charset="-128"/>
                </a:rPr>
                <a:t>0.8 THz</a:t>
              </a:r>
            </a:p>
          </p:txBody>
        </p:sp>
      </p:grpSp>
      <p:grpSp>
        <p:nvGrpSpPr>
          <p:cNvPr id="18" name="Group 44"/>
          <p:cNvGrpSpPr>
            <a:grpSpLocks/>
          </p:cNvGrpSpPr>
          <p:nvPr/>
        </p:nvGrpSpPr>
        <p:grpSpPr bwMode="auto">
          <a:xfrm>
            <a:off x="2976027" y="4365104"/>
            <a:ext cx="1163924" cy="397748"/>
            <a:chOff x="2873" y="1263"/>
            <a:chExt cx="609" cy="250"/>
          </a:xfrm>
        </p:grpSpPr>
        <p:sp>
          <p:nvSpPr>
            <p:cNvPr id="19" name="Rectangle 45"/>
            <p:cNvSpPr>
              <a:spLocks noChangeArrowheads="1"/>
            </p:cNvSpPr>
            <p:nvPr/>
          </p:nvSpPr>
          <p:spPr bwMode="auto">
            <a:xfrm>
              <a:off x="2898" y="1263"/>
              <a:ext cx="584" cy="250"/>
            </a:xfrm>
            <a:prstGeom prst="rect">
              <a:avLst/>
            </a:prstGeom>
            <a:solidFill>
              <a:schemeClr val="tx1"/>
            </a:solidFill>
            <a:ln w="9525">
              <a:solidFill>
                <a:schemeClr val="tx1"/>
              </a:solidFill>
              <a:miter lim="800000"/>
              <a:headEnd/>
              <a:tailEnd/>
            </a:ln>
            <a:effectLst/>
          </p:spPr>
          <p:txBody>
            <a:bodyPr wrap="square" anchor="ctr">
              <a:prstTxWarp prst="textNoShape">
                <a:avLst/>
              </a:prstTxWarp>
              <a:spAutoFit/>
            </a:bodyPr>
            <a:lstStyle/>
            <a:p>
              <a:endParaRPr lang="ja-JP" altLang="en-US"/>
            </a:p>
          </p:txBody>
        </p:sp>
        <p:sp>
          <p:nvSpPr>
            <p:cNvPr id="20" name="Text Box 46"/>
            <p:cNvSpPr txBox="1">
              <a:spLocks noChangeArrowheads="1"/>
            </p:cNvSpPr>
            <p:nvPr/>
          </p:nvSpPr>
          <p:spPr bwMode="auto">
            <a:xfrm>
              <a:off x="2873" y="1263"/>
              <a:ext cx="517" cy="232"/>
            </a:xfrm>
            <a:prstGeom prst="rect">
              <a:avLst/>
            </a:prstGeom>
            <a:noFill/>
            <a:ln w="9525">
              <a:noFill/>
              <a:miter lim="800000"/>
              <a:headEnd/>
              <a:tailEnd/>
            </a:ln>
            <a:effectLst/>
          </p:spPr>
          <p:txBody>
            <a:bodyPr wrap="none">
              <a:prstTxWarp prst="textNoShape">
                <a:avLst/>
              </a:prstTxWarp>
              <a:spAutoFit/>
            </a:bodyPr>
            <a:lstStyle/>
            <a:p>
              <a:pPr algn="ctr"/>
              <a:r>
                <a:rPr lang="en-US" altLang="ja-JP" dirty="0">
                  <a:solidFill>
                    <a:schemeClr val="bg1"/>
                  </a:solidFill>
                  <a:ea typeface="ＭＳ Ｐゴシック" pitchFamily="-111" charset="-128"/>
                  <a:cs typeface="ＭＳ Ｐゴシック" pitchFamily="-111" charset="-128"/>
                </a:rPr>
                <a:t>1.6 THz</a:t>
              </a:r>
            </a:p>
          </p:txBody>
        </p:sp>
      </p:grpSp>
      <p:sp>
        <p:nvSpPr>
          <p:cNvPr id="21" name="テキスト ボックス 20"/>
          <p:cNvSpPr txBox="1"/>
          <p:nvPr/>
        </p:nvSpPr>
        <p:spPr>
          <a:xfrm>
            <a:off x="4959263" y="3565465"/>
            <a:ext cx="2833464" cy="1015663"/>
          </a:xfrm>
          <a:prstGeom prst="rect">
            <a:avLst/>
          </a:prstGeom>
          <a:noFill/>
          <a:ln>
            <a:solidFill>
              <a:schemeClr val="tx1"/>
            </a:solidFill>
          </a:ln>
        </p:spPr>
        <p:txBody>
          <a:bodyPr wrap="square" rtlCol="0">
            <a:spAutoFit/>
          </a:bodyPr>
          <a:lstStyle/>
          <a:p>
            <a:r>
              <a:rPr kumimoji="1" lang="ja-JP" altLang="en-US" sz="2000" dirty="0" smtClean="0"/>
              <a:t>開口直径：</a:t>
            </a:r>
            <a:r>
              <a:rPr kumimoji="1" lang="en-US" altLang="ja-JP" sz="2000" dirty="0" smtClean="0"/>
              <a:t>0.38mm</a:t>
            </a:r>
          </a:p>
          <a:p>
            <a:r>
              <a:rPr kumimoji="1" lang="ja-JP" altLang="en-US" sz="2000" dirty="0" smtClean="0"/>
              <a:t>開口間隔：</a:t>
            </a:r>
            <a:r>
              <a:rPr kumimoji="1" lang="en-US" altLang="ja-JP" sz="2000" dirty="0" smtClean="0"/>
              <a:t>0.75mm</a:t>
            </a:r>
          </a:p>
          <a:p>
            <a:r>
              <a:rPr lang="ja-JP" altLang="en-US" sz="2000" dirty="0"/>
              <a:t>透過率</a:t>
            </a:r>
            <a:r>
              <a:rPr lang="ja-JP" altLang="en-US" sz="2000" dirty="0" smtClean="0"/>
              <a:t>ピーク：</a:t>
            </a:r>
            <a:r>
              <a:rPr lang="en-US" altLang="ja-JP" sz="2000" dirty="0" smtClean="0"/>
              <a:t>0.4THz</a:t>
            </a:r>
            <a:endParaRPr kumimoji="1" lang="ja-JP" altLang="en-US" sz="2000" dirty="0"/>
          </a:p>
        </p:txBody>
      </p:sp>
      <p:sp>
        <p:nvSpPr>
          <p:cNvPr id="22" name="テキスト ボックス 21"/>
          <p:cNvSpPr txBox="1"/>
          <p:nvPr/>
        </p:nvSpPr>
        <p:spPr>
          <a:xfrm>
            <a:off x="4959263" y="5725705"/>
            <a:ext cx="2833464" cy="1015663"/>
          </a:xfrm>
          <a:prstGeom prst="rect">
            <a:avLst/>
          </a:prstGeom>
          <a:noFill/>
          <a:ln>
            <a:solidFill>
              <a:schemeClr val="tx1"/>
            </a:solidFill>
          </a:ln>
        </p:spPr>
        <p:txBody>
          <a:bodyPr wrap="square" rtlCol="0">
            <a:spAutoFit/>
          </a:bodyPr>
          <a:lstStyle/>
          <a:p>
            <a:r>
              <a:rPr kumimoji="1" lang="ja-JP" altLang="en-US" sz="2000" dirty="0" smtClean="0"/>
              <a:t>開口直径：</a:t>
            </a:r>
            <a:r>
              <a:rPr kumimoji="1" lang="en-US" altLang="ja-JP" sz="2000" dirty="0" smtClean="0"/>
              <a:t>0.1mm</a:t>
            </a:r>
          </a:p>
          <a:p>
            <a:r>
              <a:rPr kumimoji="1" lang="ja-JP" altLang="en-US" sz="2000" dirty="0" smtClean="0"/>
              <a:t>開口間隔：</a:t>
            </a:r>
            <a:r>
              <a:rPr kumimoji="1" lang="en-US" altLang="ja-JP" sz="2000" dirty="0" smtClean="0"/>
              <a:t>0.19mm</a:t>
            </a:r>
          </a:p>
          <a:p>
            <a:r>
              <a:rPr lang="ja-JP" altLang="en-US" sz="2000" dirty="0"/>
              <a:t>透過率</a:t>
            </a:r>
            <a:r>
              <a:rPr lang="ja-JP" altLang="en-US" sz="2000" dirty="0" smtClean="0"/>
              <a:t>ピーク：</a:t>
            </a:r>
            <a:r>
              <a:rPr lang="en-US" altLang="ja-JP" sz="2000" dirty="0" smtClean="0"/>
              <a:t>1.5THz</a:t>
            </a:r>
            <a:endParaRPr kumimoji="1" lang="ja-JP" altLang="en-US" sz="2000" dirty="0"/>
          </a:p>
        </p:txBody>
      </p:sp>
      <p:sp>
        <p:nvSpPr>
          <p:cNvPr id="23" name="テキスト ボックス 22"/>
          <p:cNvSpPr txBox="1"/>
          <p:nvPr/>
        </p:nvSpPr>
        <p:spPr>
          <a:xfrm>
            <a:off x="4959263" y="4645585"/>
            <a:ext cx="2833464" cy="1015663"/>
          </a:xfrm>
          <a:prstGeom prst="rect">
            <a:avLst/>
          </a:prstGeom>
          <a:noFill/>
          <a:ln>
            <a:solidFill>
              <a:schemeClr val="tx1"/>
            </a:solidFill>
          </a:ln>
        </p:spPr>
        <p:txBody>
          <a:bodyPr wrap="square" rtlCol="0">
            <a:spAutoFit/>
          </a:bodyPr>
          <a:lstStyle/>
          <a:p>
            <a:r>
              <a:rPr kumimoji="1" lang="ja-JP" altLang="en-US" sz="2000" dirty="0" smtClean="0"/>
              <a:t>開口直径：</a:t>
            </a:r>
            <a:r>
              <a:rPr kumimoji="1" lang="en-US" altLang="ja-JP" sz="2000" dirty="0" smtClean="0"/>
              <a:t>0.19mm</a:t>
            </a:r>
          </a:p>
          <a:p>
            <a:r>
              <a:rPr kumimoji="1" lang="ja-JP" altLang="en-US" sz="2000" dirty="0" smtClean="0"/>
              <a:t>開口間隔：</a:t>
            </a:r>
            <a:r>
              <a:rPr kumimoji="1" lang="en-US" altLang="ja-JP" sz="2000" dirty="0" smtClean="0"/>
              <a:t>0.1mm</a:t>
            </a:r>
          </a:p>
          <a:p>
            <a:r>
              <a:rPr lang="ja-JP" altLang="en-US" sz="2000" dirty="0"/>
              <a:t>透過率</a:t>
            </a:r>
            <a:r>
              <a:rPr lang="ja-JP" altLang="en-US" sz="2000" dirty="0" smtClean="0"/>
              <a:t>ピーク：</a:t>
            </a:r>
            <a:r>
              <a:rPr lang="en-US" altLang="ja-JP" sz="2000" dirty="0" smtClean="0"/>
              <a:t>0.8THz</a:t>
            </a:r>
            <a:endParaRPr kumimoji="1" lang="ja-JP" altLang="en-US" sz="2000" dirty="0"/>
          </a:p>
        </p:txBody>
      </p:sp>
      <p:sp>
        <p:nvSpPr>
          <p:cNvPr id="24" name="テキスト ボックス 23"/>
          <p:cNvSpPr txBox="1"/>
          <p:nvPr/>
        </p:nvSpPr>
        <p:spPr>
          <a:xfrm>
            <a:off x="4959263" y="2485345"/>
            <a:ext cx="2833464" cy="1015663"/>
          </a:xfrm>
          <a:prstGeom prst="rect">
            <a:avLst/>
          </a:prstGeom>
          <a:noFill/>
          <a:ln>
            <a:solidFill>
              <a:schemeClr val="tx1"/>
            </a:solidFill>
          </a:ln>
        </p:spPr>
        <p:txBody>
          <a:bodyPr wrap="square" rtlCol="0">
            <a:spAutoFit/>
          </a:bodyPr>
          <a:lstStyle/>
          <a:p>
            <a:r>
              <a:rPr kumimoji="1" lang="ja-JP" altLang="en-US" sz="2000" dirty="0" smtClean="0"/>
              <a:t>開口直径：</a:t>
            </a:r>
            <a:r>
              <a:rPr kumimoji="1" lang="en-US" altLang="ja-JP" sz="2000" dirty="0" smtClean="0"/>
              <a:t>0.75mm</a:t>
            </a:r>
          </a:p>
          <a:p>
            <a:r>
              <a:rPr kumimoji="1" lang="ja-JP" altLang="en-US" sz="2000" dirty="0" smtClean="0"/>
              <a:t>開口間隔：</a:t>
            </a:r>
            <a:r>
              <a:rPr lang="en-US" altLang="ja-JP" sz="2000" dirty="0"/>
              <a:t>1.5</a:t>
            </a:r>
            <a:r>
              <a:rPr kumimoji="1" lang="en-US" altLang="ja-JP" sz="2000" dirty="0" smtClean="0"/>
              <a:t>mm</a:t>
            </a:r>
          </a:p>
          <a:p>
            <a:r>
              <a:rPr lang="ja-JP" altLang="en-US" sz="2000" dirty="0"/>
              <a:t>透過率</a:t>
            </a:r>
            <a:r>
              <a:rPr lang="ja-JP" altLang="en-US" sz="2000" dirty="0" smtClean="0"/>
              <a:t>ピーク：</a:t>
            </a:r>
            <a:r>
              <a:rPr lang="en-US" altLang="ja-JP" sz="2000" dirty="0" smtClean="0"/>
              <a:t>0.2THz</a:t>
            </a:r>
            <a:endParaRPr kumimoji="1" lang="ja-JP" altLang="en-US" sz="2000" dirty="0"/>
          </a:p>
        </p:txBody>
      </p:sp>
      <p:sp>
        <p:nvSpPr>
          <p:cNvPr id="25" name="テキスト ボックス 24"/>
          <p:cNvSpPr txBox="1"/>
          <p:nvPr/>
        </p:nvSpPr>
        <p:spPr>
          <a:xfrm>
            <a:off x="1691680" y="6460428"/>
            <a:ext cx="1368152" cy="369332"/>
          </a:xfrm>
          <a:prstGeom prst="rect">
            <a:avLst/>
          </a:prstGeom>
          <a:noFill/>
        </p:spPr>
        <p:txBody>
          <a:bodyPr wrap="square" rtlCol="0">
            <a:spAutoFit/>
          </a:bodyPr>
          <a:lstStyle/>
          <a:p>
            <a:r>
              <a:rPr kumimoji="1" lang="ja-JP" altLang="en-US" dirty="0" smtClean="0"/>
              <a:t>厚さ</a:t>
            </a:r>
            <a:r>
              <a:rPr kumimoji="1" lang="en-US" altLang="ja-JP" dirty="0" smtClean="0"/>
              <a:t>0.3mm</a:t>
            </a:r>
            <a:endParaRPr kumimoji="1" lang="ja-JP" altLang="en-US" dirty="0"/>
          </a:p>
        </p:txBody>
      </p:sp>
    </p:spTree>
    <p:extLst>
      <p:ext uri="{BB962C8B-B14F-4D97-AF65-F5344CB8AC3E}">
        <p14:creationId xmlns:p14="http://schemas.microsoft.com/office/powerpoint/2010/main" val="110519784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idx="4294967295"/>
          </p:nvPr>
        </p:nvSpPr>
        <p:spPr>
          <a:xfrm>
            <a:off x="63497" y="388106"/>
            <a:ext cx="9000000" cy="729927"/>
          </a:xfrm>
        </p:spPr>
        <p:txBody>
          <a:bodyPr>
            <a:noAutofit/>
          </a:bodyPr>
          <a:lstStyle/>
          <a:p>
            <a:r>
              <a:rPr lang="ja-JP" altLang="en-US" sz="4800" dirty="0" smtClean="0">
                <a:cs typeface="Arial"/>
              </a:rPr>
              <a:t>電磁波の周波数・波長マップ</a:t>
            </a:r>
            <a:endParaRPr lang="ja-JP" altLang="en-US" sz="4800" dirty="0">
              <a:cs typeface="Arial"/>
            </a:endParaRPr>
          </a:p>
        </p:txBody>
      </p:sp>
      <p:sp>
        <p:nvSpPr>
          <p:cNvPr id="4" name="スライド番号プレースホルダ 3"/>
          <p:cNvSpPr>
            <a:spLocks noGrp="1"/>
          </p:cNvSpPr>
          <p:nvPr>
            <p:ph type="sldNum" sz="quarter" idx="12"/>
          </p:nvPr>
        </p:nvSpPr>
        <p:spPr/>
        <p:txBody>
          <a:bodyPr/>
          <a:lstStyle/>
          <a:p>
            <a:fld id="{56C438CC-D79C-7842-853A-5D7898F18D87}" type="slidenum">
              <a:rPr lang="ja-JP" altLang="en-US" smtClean="0">
                <a:latin typeface="+mj-lt"/>
              </a:rPr>
              <a:pPr/>
              <a:t>35</a:t>
            </a:fld>
            <a:endParaRPr lang="ja-JP" altLang="en-US">
              <a:latin typeface="+mj-lt"/>
            </a:endParaRPr>
          </a:p>
        </p:txBody>
      </p:sp>
      <p:sp>
        <p:nvSpPr>
          <p:cNvPr id="6" name="スライド番号プレースホルダ 4"/>
          <p:cNvSpPr txBox="1">
            <a:spLocks/>
          </p:cNvSpPr>
          <p:nvPr/>
        </p:nvSpPr>
        <p:spPr>
          <a:xfrm>
            <a:off x="7010400" y="6501882"/>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56C438CC-D79C-7842-853A-5D7898F18D87}" type="slidenum">
              <a:rPr kumimoji="1" lang="ja-JP" altLang="en-US" sz="2000" b="0" i="0" u="none" strike="noStrike" kern="1200" cap="none" spc="0" normalizeH="0" baseline="0" noProof="0" smtClean="0">
                <a:ln>
                  <a:noFill/>
                </a:ln>
                <a:solidFill>
                  <a:srgbClr val="000000"/>
                </a:solidFill>
                <a:effectLst/>
                <a:uLnTx/>
                <a:uFillTx/>
                <a:latin typeface="+mj-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000" b="0" i="0" u="none" strike="noStrike" kern="1200" cap="none" spc="0" normalizeH="0" baseline="0" noProof="0">
              <a:ln>
                <a:noFill/>
              </a:ln>
              <a:solidFill>
                <a:srgbClr val="000000"/>
              </a:solidFill>
              <a:effectLst/>
              <a:uLnTx/>
              <a:uFillTx/>
              <a:latin typeface="+mj-lt"/>
              <a:ea typeface="+mn-ea"/>
              <a:cs typeface="+mn-cs"/>
            </a:endParaRPr>
          </a:p>
        </p:txBody>
      </p:sp>
      <p:sp>
        <p:nvSpPr>
          <p:cNvPr id="8" name="タイトル 1"/>
          <p:cNvSpPr txBox="1">
            <a:spLocks/>
          </p:cNvSpPr>
          <p:nvPr/>
        </p:nvSpPr>
        <p:spPr>
          <a:xfrm>
            <a:off x="0" y="2587798"/>
            <a:ext cx="8229600" cy="71148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schemeClr val="tx1"/>
              </a:solidFill>
              <a:effectLst/>
              <a:uLnTx/>
              <a:uFillTx/>
              <a:latin typeface="+mj-lt"/>
              <a:ea typeface="+mj-ea"/>
              <a:cs typeface="+mj-cs"/>
            </a:endParaRPr>
          </a:p>
        </p:txBody>
      </p:sp>
      <p:pic>
        <p:nvPicPr>
          <p:cNvPr id="9" name="図 8"/>
          <p:cNvPicPr>
            <a:picLocks noChangeAspect="1"/>
          </p:cNvPicPr>
          <p:nvPr/>
        </p:nvPicPr>
        <p:blipFill>
          <a:blip r:embed="rId3"/>
          <a:stretch>
            <a:fillRect/>
          </a:stretch>
        </p:blipFill>
        <p:spPr>
          <a:xfrm>
            <a:off x="148953" y="1466459"/>
            <a:ext cx="8819299" cy="4490050"/>
          </a:xfrm>
          <a:prstGeom prst="rect">
            <a:avLst/>
          </a:prstGeom>
        </p:spPr>
      </p:pic>
      <p:grpSp>
        <p:nvGrpSpPr>
          <p:cNvPr id="2" name="図形グループ 9"/>
          <p:cNvGrpSpPr/>
          <p:nvPr/>
        </p:nvGrpSpPr>
        <p:grpSpPr>
          <a:xfrm>
            <a:off x="1815655" y="5303294"/>
            <a:ext cx="4188507" cy="871482"/>
            <a:chOff x="1815654" y="5041529"/>
            <a:chExt cx="4188507" cy="1080617"/>
          </a:xfrm>
        </p:grpSpPr>
        <p:cxnSp>
          <p:nvCxnSpPr>
            <p:cNvPr id="11" name="直線コネクタ 10"/>
            <p:cNvCxnSpPr/>
            <p:nvPr/>
          </p:nvCxnSpPr>
          <p:spPr>
            <a:xfrm rot="5400000">
              <a:off x="4044269" y="5581044"/>
              <a:ext cx="1080617" cy="1588"/>
            </a:xfrm>
            <a:prstGeom prst="line">
              <a:avLst/>
            </a:prstGeom>
            <a:ln w="19050" cap="flat" cmpd="sng" algn="ctr">
              <a:solidFill>
                <a:srgbClr val="008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rot="5400000">
              <a:off x="2635400" y="5581044"/>
              <a:ext cx="1080617" cy="1588"/>
            </a:xfrm>
            <a:prstGeom prst="line">
              <a:avLst/>
            </a:prstGeom>
            <a:ln w="19050" cap="flat" cmpd="sng" algn="ctr">
              <a:solidFill>
                <a:srgbClr val="008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5400000">
              <a:off x="1276139" y="5581044"/>
              <a:ext cx="1080617" cy="1588"/>
            </a:xfrm>
            <a:prstGeom prst="line">
              <a:avLst/>
            </a:prstGeom>
            <a:ln w="19050" cap="flat" cmpd="sng" algn="ctr">
              <a:solidFill>
                <a:srgbClr val="008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rot="5400000">
              <a:off x="5463058" y="5581044"/>
              <a:ext cx="1080617" cy="1588"/>
            </a:xfrm>
            <a:prstGeom prst="line">
              <a:avLst/>
            </a:prstGeom>
            <a:ln w="19050" cap="flat" cmpd="sng" algn="ctr">
              <a:solidFill>
                <a:srgbClr val="008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5" name="正方形/長方形 14"/>
          <p:cNvSpPr/>
          <p:nvPr/>
        </p:nvSpPr>
        <p:spPr>
          <a:xfrm>
            <a:off x="0" y="1283644"/>
            <a:ext cx="9144001" cy="8730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j-lt"/>
            </a:endParaRPr>
          </a:p>
        </p:txBody>
      </p:sp>
      <p:sp>
        <p:nvSpPr>
          <p:cNvPr id="16" name="テキスト ボックス 15"/>
          <p:cNvSpPr txBox="1"/>
          <p:nvPr/>
        </p:nvSpPr>
        <p:spPr>
          <a:xfrm>
            <a:off x="1501154" y="6073778"/>
            <a:ext cx="817853" cy="461665"/>
          </a:xfrm>
          <a:prstGeom prst="rect">
            <a:avLst/>
          </a:prstGeom>
          <a:noFill/>
        </p:spPr>
        <p:txBody>
          <a:bodyPr wrap="none" rtlCol="0">
            <a:spAutoFit/>
          </a:bodyPr>
          <a:lstStyle/>
          <a:p>
            <a:r>
              <a:rPr kumimoji="1" lang="en-US" altLang="ja-JP" sz="2400" dirty="0" smtClean="0">
                <a:solidFill>
                  <a:srgbClr val="008000"/>
                </a:solidFill>
                <a:latin typeface="+mj-lt"/>
              </a:rPr>
              <a:t>MHz</a:t>
            </a:r>
            <a:endParaRPr kumimoji="1" lang="ja-JP" altLang="en-US" sz="2400" dirty="0">
              <a:solidFill>
                <a:srgbClr val="008000"/>
              </a:solidFill>
              <a:latin typeface="+mj-lt"/>
            </a:endParaRPr>
          </a:p>
        </p:txBody>
      </p:sp>
      <p:sp>
        <p:nvSpPr>
          <p:cNvPr id="17" name="テキスト ボックス 16"/>
          <p:cNvSpPr txBox="1"/>
          <p:nvPr/>
        </p:nvSpPr>
        <p:spPr>
          <a:xfrm>
            <a:off x="2854880" y="6073778"/>
            <a:ext cx="800219" cy="461665"/>
          </a:xfrm>
          <a:prstGeom prst="rect">
            <a:avLst/>
          </a:prstGeom>
          <a:noFill/>
        </p:spPr>
        <p:txBody>
          <a:bodyPr wrap="none" rtlCol="0">
            <a:spAutoFit/>
          </a:bodyPr>
          <a:lstStyle/>
          <a:p>
            <a:r>
              <a:rPr kumimoji="1" lang="en-US" altLang="ja-JP" sz="2400" dirty="0" smtClean="0">
                <a:solidFill>
                  <a:srgbClr val="008000"/>
                </a:solidFill>
                <a:latin typeface="+mj-lt"/>
              </a:rPr>
              <a:t>GHz</a:t>
            </a:r>
            <a:endParaRPr kumimoji="1" lang="ja-JP" altLang="en-US" sz="2400" dirty="0">
              <a:solidFill>
                <a:srgbClr val="008000"/>
              </a:solidFill>
              <a:latin typeface="+mj-lt"/>
            </a:endParaRPr>
          </a:p>
        </p:txBody>
      </p:sp>
      <p:sp>
        <p:nvSpPr>
          <p:cNvPr id="18" name="テキスト ボックス 17"/>
          <p:cNvSpPr txBox="1"/>
          <p:nvPr/>
        </p:nvSpPr>
        <p:spPr>
          <a:xfrm>
            <a:off x="4290984" y="6073778"/>
            <a:ext cx="748923" cy="461665"/>
          </a:xfrm>
          <a:prstGeom prst="rect">
            <a:avLst/>
          </a:prstGeom>
          <a:noFill/>
        </p:spPr>
        <p:txBody>
          <a:bodyPr wrap="none" rtlCol="0">
            <a:spAutoFit/>
          </a:bodyPr>
          <a:lstStyle/>
          <a:p>
            <a:r>
              <a:rPr kumimoji="1" lang="en-US" altLang="ja-JP" sz="2400" dirty="0" smtClean="0">
                <a:solidFill>
                  <a:srgbClr val="008000"/>
                </a:solidFill>
                <a:latin typeface="+mj-lt"/>
              </a:rPr>
              <a:t>THz</a:t>
            </a:r>
            <a:endParaRPr kumimoji="1" lang="ja-JP" altLang="en-US" sz="2400" dirty="0">
              <a:solidFill>
                <a:srgbClr val="008000"/>
              </a:solidFill>
              <a:latin typeface="+mj-lt"/>
            </a:endParaRPr>
          </a:p>
        </p:txBody>
      </p:sp>
      <p:sp>
        <p:nvSpPr>
          <p:cNvPr id="19" name="テキスト ボックス 18"/>
          <p:cNvSpPr txBox="1"/>
          <p:nvPr/>
        </p:nvSpPr>
        <p:spPr>
          <a:xfrm>
            <a:off x="5728391" y="6073778"/>
            <a:ext cx="766557" cy="461665"/>
          </a:xfrm>
          <a:prstGeom prst="rect">
            <a:avLst/>
          </a:prstGeom>
          <a:noFill/>
        </p:spPr>
        <p:txBody>
          <a:bodyPr wrap="none" rtlCol="0">
            <a:spAutoFit/>
          </a:bodyPr>
          <a:lstStyle/>
          <a:p>
            <a:r>
              <a:rPr kumimoji="1" lang="en-US" altLang="ja-JP" sz="2400" dirty="0" smtClean="0">
                <a:solidFill>
                  <a:srgbClr val="008000"/>
                </a:solidFill>
                <a:latin typeface="+mj-lt"/>
              </a:rPr>
              <a:t>PHz</a:t>
            </a:r>
            <a:endParaRPr kumimoji="1" lang="ja-JP" altLang="en-US" sz="2400" dirty="0">
              <a:solidFill>
                <a:srgbClr val="008000"/>
              </a:solidFill>
              <a:latin typeface="+mj-lt"/>
            </a:endParaRPr>
          </a:p>
        </p:txBody>
      </p:sp>
      <p:sp>
        <p:nvSpPr>
          <p:cNvPr id="20" name="テキスト ボックス 19"/>
          <p:cNvSpPr txBox="1"/>
          <p:nvPr/>
        </p:nvSpPr>
        <p:spPr>
          <a:xfrm>
            <a:off x="1327429" y="1336990"/>
            <a:ext cx="595035" cy="461665"/>
          </a:xfrm>
          <a:prstGeom prst="rect">
            <a:avLst/>
          </a:prstGeom>
          <a:noFill/>
        </p:spPr>
        <p:txBody>
          <a:bodyPr wrap="none" rtlCol="0">
            <a:spAutoFit/>
          </a:bodyPr>
          <a:lstStyle/>
          <a:p>
            <a:r>
              <a:rPr kumimoji="1" lang="en-US" altLang="ja-JP" sz="2400" dirty="0" smtClean="0">
                <a:solidFill>
                  <a:srgbClr val="3366FF"/>
                </a:solidFill>
                <a:latin typeface="+mj-lt"/>
              </a:rPr>
              <a:t>km</a:t>
            </a:r>
            <a:endParaRPr kumimoji="1" lang="ja-JP" altLang="en-US" sz="2400" dirty="0">
              <a:solidFill>
                <a:srgbClr val="3366FF"/>
              </a:solidFill>
              <a:latin typeface="+mj-lt"/>
            </a:endParaRPr>
          </a:p>
        </p:txBody>
      </p:sp>
      <p:sp>
        <p:nvSpPr>
          <p:cNvPr id="21" name="テキスト ボックス 20"/>
          <p:cNvSpPr txBox="1"/>
          <p:nvPr/>
        </p:nvSpPr>
        <p:spPr>
          <a:xfrm>
            <a:off x="2721181" y="1336990"/>
            <a:ext cx="441146" cy="461665"/>
          </a:xfrm>
          <a:prstGeom prst="rect">
            <a:avLst/>
          </a:prstGeom>
          <a:noFill/>
        </p:spPr>
        <p:txBody>
          <a:bodyPr wrap="none" rtlCol="0">
            <a:spAutoFit/>
          </a:bodyPr>
          <a:lstStyle/>
          <a:p>
            <a:r>
              <a:rPr kumimoji="1" lang="en-US" altLang="ja-JP" sz="2400" dirty="0" err="1" smtClean="0">
                <a:solidFill>
                  <a:srgbClr val="3366FF"/>
                </a:solidFill>
                <a:latin typeface="+mj-lt"/>
              </a:rPr>
              <a:t>m</a:t>
            </a:r>
            <a:endParaRPr kumimoji="1" lang="ja-JP" altLang="en-US" sz="2400" dirty="0">
              <a:solidFill>
                <a:srgbClr val="3366FF"/>
              </a:solidFill>
              <a:latin typeface="+mj-lt"/>
            </a:endParaRPr>
          </a:p>
        </p:txBody>
      </p:sp>
      <p:sp>
        <p:nvSpPr>
          <p:cNvPr id="22" name="テキスト ボックス 21"/>
          <p:cNvSpPr txBox="1"/>
          <p:nvPr/>
        </p:nvSpPr>
        <p:spPr>
          <a:xfrm>
            <a:off x="4009997" y="1336990"/>
            <a:ext cx="697627" cy="461665"/>
          </a:xfrm>
          <a:prstGeom prst="rect">
            <a:avLst/>
          </a:prstGeom>
          <a:noFill/>
        </p:spPr>
        <p:txBody>
          <a:bodyPr wrap="none" rtlCol="0">
            <a:spAutoFit/>
          </a:bodyPr>
          <a:lstStyle/>
          <a:p>
            <a:r>
              <a:rPr lang="en-US" altLang="ja-JP" sz="2400" dirty="0" smtClean="0">
                <a:solidFill>
                  <a:srgbClr val="3366FF"/>
                </a:solidFill>
                <a:latin typeface="+mj-lt"/>
              </a:rPr>
              <a:t>mm</a:t>
            </a:r>
            <a:endParaRPr kumimoji="1" lang="ja-JP" altLang="en-US" sz="2400" dirty="0">
              <a:solidFill>
                <a:srgbClr val="3366FF"/>
              </a:solidFill>
              <a:latin typeface="+mj-lt"/>
            </a:endParaRPr>
          </a:p>
        </p:txBody>
      </p:sp>
      <p:sp>
        <p:nvSpPr>
          <p:cNvPr id="23" name="テキスト ボックス 22"/>
          <p:cNvSpPr txBox="1"/>
          <p:nvPr/>
        </p:nvSpPr>
        <p:spPr>
          <a:xfrm>
            <a:off x="5483210" y="1336990"/>
            <a:ext cx="619080" cy="461665"/>
          </a:xfrm>
          <a:prstGeom prst="rect">
            <a:avLst/>
          </a:prstGeom>
          <a:noFill/>
        </p:spPr>
        <p:txBody>
          <a:bodyPr wrap="none" rtlCol="0">
            <a:spAutoFit/>
          </a:bodyPr>
          <a:lstStyle/>
          <a:p>
            <a:r>
              <a:rPr kumimoji="1" lang="en-US" altLang="ja-JP" sz="2400" dirty="0" smtClean="0">
                <a:solidFill>
                  <a:srgbClr val="3366FF"/>
                </a:solidFill>
                <a:latin typeface="+mj-lt"/>
              </a:rPr>
              <a:t>µ</a:t>
            </a:r>
            <a:r>
              <a:rPr kumimoji="1" lang="en-US" altLang="ja-JP" sz="2400" dirty="0" err="1" smtClean="0">
                <a:solidFill>
                  <a:srgbClr val="3366FF"/>
                </a:solidFill>
                <a:latin typeface="+mj-lt"/>
              </a:rPr>
              <a:t>m</a:t>
            </a:r>
            <a:endParaRPr kumimoji="1" lang="ja-JP" altLang="en-US" sz="2400" dirty="0">
              <a:solidFill>
                <a:srgbClr val="3366FF"/>
              </a:solidFill>
              <a:latin typeface="+mj-lt"/>
            </a:endParaRPr>
          </a:p>
        </p:txBody>
      </p:sp>
      <p:grpSp>
        <p:nvGrpSpPr>
          <p:cNvPr id="3" name="図形グループ 23"/>
          <p:cNvGrpSpPr/>
          <p:nvPr/>
        </p:nvGrpSpPr>
        <p:grpSpPr>
          <a:xfrm>
            <a:off x="1569913" y="1793575"/>
            <a:ext cx="6943132" cy="527946"/>
            <a:chOff x="1569913" y="1285224"/>
            <a:chExt cx="6943132" cy="871482"/>
          </a:xfrm>
        </p:grpSpPr>
        <p:cxnSp>
          <p:nvCxnSpPr>
            <p:cNvPr id="25" name="直線コネクタ 24"/>
            <p:cNvCxnSpPr/>
            <p:nvPr/>
          </p:nvCxnSpPr>
          <p:spPr>
            <a:xfrm rot="5400000">
              <a:off x="3911584" y="1720171"/>
              <a:ext cx="871482" cy="1588"/>
            </a:xfrm>
            <a:prstGeom prst="line">
              <a:avLst/>
            </a:prstGeom>
            <a:ln w="19050" cap="flat" cmpd="sng" algn="ctr">
              <a:solidFill>
                <a:srgbClr val="3366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rot="5400000">
              <a:off x="2523275" y="1720171"/>
              <a:ext cx="871482" cy="1588"/>
            </a:xfrm>
            <a:prstGeom prst="line">
              <a:avLst/>
            </a:prstGeom>
            <a:ln w="19050" cap="flat" cmpd="sng" algn="ctr">
              <a:solidFill>
                <a:srgbClr val="3366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rot="5400000">
              <a:off x="1134966" y="1720171"/>
              <a:ext cx="871482" cy="1588"/>
            </a:xfrm>
            <a:prstGeom prst="line">
              <a:avLst/>
            </a:prstGeom>
            <a:ln w="19050" cap="flat" cmpd="sng" algn="ctr">
              <a:solidFill>
                <a:srgbClr val="3366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rot="5400000">
              <a:off x="5299893" y="1720171"/>
              <a:ext cx="871482" cy="1588"/>
            </a:xfrm>
            <a:prstGeom prst="line">
              <a:avLst/>
            </a:prstGeom>
            <a:ln w="19050" cap="flat" cmpd="sng" algn="ctr">
              <a:solidFill>
                <a:srgbClr val="3366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rot="5400000">
              <a:off x="6688202" y="1720171"/>
              <a:ext cx="871482" cy="1588"/>
            </a:xfrm>
            <a:prstGeom prst="line">
              <a:avLst/>
            </a:prstGeom>
            <a:ln w="19050" cap="flat" cmpd="sng" algn="ctr">
              <a:solidFill>
                <a:srgbClr val="3366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rot="5400000">
              <a:off x="8076510" y="1720171"/>
              <a:ext cx="871482" cy="1588"/>
            </a:xfrm>
            <a:prstGeom prst="line">
              <a:avLst/>
            </a:prstGeom>
            <a:ln w="19050" cap="flat" cmpd="sng" algn="ctr">
              <a:solidFill>
                <a:srgbClr val="3366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1" name="テキスト ボックス 30"/>
          <p:cNvSpPr txBox="1"/>
          <p:nvPr/>
        </p:nvSpPr>
        <p:spPr>
          <a:xfrm>
            <a:off x="6898941" y="1336990"/>
            <a:ext cx="612668" cy="461665"/>
          </a:xfrm>
          <a:prstGeom prst="rect">
            <a:avLst/>
          </a:prstGeom>
          <a:noFill/>
        </p:spPr>
        <p:txBody>
          <a:bodyPr wrap="none" rtlCol="0">
            <a:spAutoFit/>
          </a:bodyPr>
          <a:lstStyle/>
          <a:p>
            <a:r>
              <a:rPr kumimoji="1" lang="en-US" altLang="ja-JP" sz="2400" dirty="0" smtClean="0">
                <a:solidFill>
                  <a:srgbClr val="3366FF"/>
                </a:solidFill>
                <a:latin typeface="+mj-lt"/>
              </a:rPr>
              <a:t>nm</a:t>
            </a:r>
            <a:endParaRPr kumimoji="1" lang="ja-JP" altLang="en-US" sz="2400" dirty="0">
              <a:solidFill>
                <a:srgbClr val="3366FF"/>
              </a:solidFill>
              <a:latin typeface="+mj-lt"/>
            </a:endParaRPr>
          </a:p>
        </p:txBody>
      </p:sp>
      <p:sp>
        <p:nvSpPr>
          <p:cNvPr id="32" name="テキスト ボックス 31"/>
          <p:cNvSpPr txBox="1"/>
          <p:nvPr/>
        </p:nvSpPr>
        <p:spPr>
          <a:xfrm>
            <a:off x="8309034" y="1336990"/>
            <a:ext cx="612668" cy="461665"/>
          </a:xfrm>
          <a:prstGeom prst="rect">
            <a:avLst/>
          </a:prstGeom>
          <a:noFill/>
        </p:spPr>
        <p:txBody>
          <a:bodyPr wrap="none" rtlCol="0">
            <a:spAutoFit/>
          </a:bodyPr>
          <a:lstStyle/>
          <a:p>
            <a:r>
              <a:rPr kumimoji="1" lang="en-US" altLang="ja-JP" sz="2400" dirty="0" smtClean="0">
                <a:solidFill>
                  <a:srgbClr val="3366FF"/>
                </a:solidFill>
                <a:latin typeface="+mj-lt"/>
              </a:rPr>
              <a:t>pm</a:t>
            </a:r>
            <a:endParaRPr kumimoji="1" lang="ja-JP" altLang="en-US" sz="2400" dirty="0">
              <a:solidFill>
                <a:srgbClr val="3366FF"/>
              </a:solidFill>
              <a:latin typeface="+mj-lt"/>
            </a:endParaRPr>
          </a:p>
        </p:txBody>
      </p:sp>
      <p:sp>
        <p:nvSpPr>
          <p:cNvPr id="33" name="テキスト ボックス 32"/>
          <p:cNvSpPr txBox="1"/>
          <p:nvPr/>
        </p:nvSpPr>
        <p:spPr>
          <a:xfrm>
            <a:off x="156338" y="1328569"/>
            <a:ext cx="902811" cy="523220"/>
          </a:xfrm>
          <a:prstGeom prst="rect">
            <a:avLst/>
          </a:prstGeom>
          <a:solidFill>
            <a:srgbClr val="0000FF"/>
          </a:solidFill>
        </p:spPr>
        <p:txBody>
          <a:bodyPr wrap="none" rtlCol="0">
            <a:spAutoFit/>
          </a:bodyPr>
          <a:lstStyle/>
          <a:p>
            <a:r>
              <a:rPr kumimoji="1" lang="ja-JP" altLang="en-US" sz="2800" dirty="0" smtClean="0">
                <a:solidFill>
                  <a:schemeClr val="bg1"/>
                </a:solidFill>
                <a:latin typeface="+mj-lt"/>
              </a:rPr>
              <a:t>波長</a:t>
            </a:r>
            <a:endParaRPr kumimoji="1" lang="ja-JP" altLang="en-US" sz="2800" dirty="0">
              <a:solidFill>
                <a:schemeClr val="bg1"/>
              </a:solidFill>
              <a:latin typeface="+mj-lt"/>
            </a:endParaRPr>
          </a:p>
        </p:txBody>
      </p:sp>
      <p:sp>
        <p:nvSpPr>
          <p:cNvPr id="34" name="テキスト ボックス 33"/>
          <p:cNvSpPr txBox="1"/>
          <p:nvPr/>
        </p:nvSpPr>
        <p:spPr>
          <a:xfrm>
            <a:off x="223796" y="6092047"/>
            <a:ext cx="1261884" cy="523220"/>
          </a:xfrm>
          <a:prstGeom prst="rect">
            <a:avLst/>
          </a:prstGeom>
          <a:solidFill>
            <a:srgbClr val="008000"/>
          </a:solidFill>
        </p:spPr>
        <p:txBody>
          <a:bodyPr wrap="none" rtlCol="0">
            <a:spAutoFit/>
          </a:bodyPr>
          <a:lstStyle/>
          <a:p>
            <a:r>
              <a:rPr kumimoji="1" lang="ja-JP" altLang="en-US" sz="2800" dirty="0" smtClean="0">
                <a:solidFill>
                  <a:schemeClr val="bg1"/>
                </a:solidFill>
                <a:latin typeface="+mj-lt"/>
              </a:rPr>
              <a:t>周波数</a:t>
            </a:r>
            <a:endParaRPr kumimoji="1" lang="ja-JP" altLang="en-US" sz="2800" dirty="0">
              <a:solidFill>
                <a:schemeClr val="bg1"/>
              </a:solidFill>
              <a:latin typeface="+mj-lt"/>
            </a:endParaRPr>
          </a:p>
        </p:txBody>
      </p:sp>
      <p:sp>
        <p:nvSpPr>
          <p:cNvPr id="35" name="テキスト ボックス 34"/>
          <p:cNvSpPr txBox="1"/>
          <p:nvPr/>
        </p:nvSpPr>
        <p:spPr>
          <a:xfrm>
            <a:off x="4102898" y="6439024"/>
            <a:ext cx="1047082" cy="369332"/>
          </a:xfrm>
          <a:prstGeom prst="rect">
            <a:avLst/>
          </a:prstGeom>
          <a:noFill/>
        </p:spPr>
        <p:txBody>
          <a:bodyPr wrap="none" rtlCol="0">
            <a:spAutoFit/>
          </a:bodyPr>
          <a:lstStyle/>
          <a:p>
            <a:r>
              <a:rPr kumimoji="1" lang="en-US" altLang="ja-JP" i="1" dirty="0" smtClean="0">
                <a:solidFill>
                  <a:srgbClr val="008000"/>
                </a:solidFill>
                <a:latin typeface="+mj-lt"/>
              </a:rPr>
              <a:t>(10</a:t>
            </a:r>
            <a:r>
              <a:rPr kumimoji="1" lang="en-US" altLang="ja-JP" i="1" baseline="30000" dirty="0" smtClean="0">
                <a:solidFill>
                  <a:srgbClr val="008000"/>
                </a:solidFill>
                <a:latin typeface="+mj-lt"/>
              </a:rPr>
              <a:t>12</a:t>
            </a:r>
            <a:r>
              <a:rPr kumimoji="1" lang="en-US" altLang="ja-JP" i="1" dirty="0" smtClean="0">
                <a:solidFill>
                  <a:srgbClr val="008000"/>
                </a:solidFill>
                <a:latin typeface="+mj-lt"/>
              </a:rPr>
              <a:t>Hz)</a:t>
            </a:r>
            <a:endParaRPr kumimoji="1" lang="ja-JP" altLang="en-US" i="1" dirty="0">
              <a:solidFill>
                <a:srgbClr val="008000"/>
              </a:solidFill>
              <a:latin typeface="+mj-lt"/>
            </a:endParaRPr>
          </a:p>
        </p:txBody>
      </p:sp>
      <p:grpSp>
        <p:nvGrpSpPr>
          <p:cNvPr id="38" name="図形グループ 37"/>
          <p:cNvGrpSpPr/>
          <p:nvPr/>
        </p:nvGrpSpPr>
        <p:grpSpPr>
          <a:xfrm>
            <a:off x="4119176" y="2134026"/>
            <a:ext cx="3081587" cy="3811044"/>
            <a:chOff x="4462440" y="2134026"/>
            <a:chExt cx="3338386" cy="3811044"/>
          </a:xfrm>
        </p:grpSpPr>
        <p:sp>
          <p:nvSpPr>
            <p:cNvPr id="36" name="正方形/長方形 35"/>
            <p:cNvSpPr/>
            <p:nvPr/>
          </p:nvSpPr>
          <p:spPr bwMode="auto">
            <a:xfrm>
              <a:off x="4462440" y="2187504"/>
              <a:ext cx="987734" cy="3757566"/>
            </a:xfrm>
            <a:prstGeom prst="rect">
              <a:avLst/>
            </a:prstGeom>
            <a:solidFill>
              <a:srgbClr val="FF0000">
                <a:alpha val="20000"/>
              </a:srgbClr>
            </a:solid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Symbol" charset="2"/>
                <a:ea typeface="ＭＳ Ｐゴシック" charset="-128"/>
                <a:cs typeface="ＭＳ Ｐゴシック" charset="-128"/>
                <a:sym typeface="Symbol" charset="2"/>
              </a:endParaRPr>
            </a:p>
          </p:txBody>
        </p:sp>
        <p:sp>
          <p:nvSpPr>
            <p:cNvPr id="37" name="テキスト ボックス 36"/>
            <p:cNvSpPr txBox="1"/>
            <p:nvPr/>
          </p:nvSpPr>
          <p:spPr>
            <a:xfrm>
              <a:off x="5377939" y="2134026"/>
              <a:ext cx="2422887" cy="1077218"/>
            </a:xfrm>
            <a:prstGeom prst="rect">
              <a:avLst/>
            </a:prstGeom>
            <a:solidFill>
              <a:srgbClr val="FF0000"/>
            </a:solidFill>
          </p:spPr>
          <p:txBody>
            <a:bodyPr wrap="none" rtlCol="0">
              <a:spAutoFit/>
            </a:bodyPr>
            <a:lstStyle/>
            <a:p>
              <a:pPr algn="ctr"/>
              <a:r>
                <a:rPr kumimoji="1" lang="ja-JP" altLang="en-US" sz="3200" dirty="0" smtClean="0">
                  <a:solidFill>
                    <a:schemeClr val="bg1"/>
                  </a:solidFill>
                </a:rPr>
                <a:t>未開拓</a:t>
              </a:r>
              <a:endParaRPr kumimoji="1" lang="en-US" altLang="ja-JP" sz="3200" dirty="0" smtClean="0">
                <a:solidFill>
                  <a:schemeClr val="bg1"/>
                </a:solidFill>
              </a:endParaRPr>
            </a:p>
            <a:p>
              <a:pPr algn="ctr"/>
              <a:r>
                <a:rPr kumimoji="1" lang="ja-JP" altLang="en-US" sz="3200" dirty="0" smtClean="0">
                  <a:solidFill>
                    <a:schemeClr val="bg1"/>
                  </a:solidFill>
                </a:rPr>
                <a:t>電磁波領域</a:t>
              </a:r>
              <a:endParaRPr kumimoji="1" lang="ja-JP" altLang="en-US" sz="3200" dirty="0">
                <a:solidFill>
                  <a:schemeClr val="bg1"/>
                </a:solidFill>
              </a:endParaRPr>
            </a:p>
          </p:txBody>
        </p:sp>
      </p:grpSp>
    </p:spTree>
    <p:extLst>
      <p:ext uri="{BB962C8B-B14F-4D97-AF65-F5344CB8AC3E}">
        <p14:creationId xmlns:p14="http://schemas.microsoft.com/office/powerpoint/2010/main" val="2888919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ppt_x</p:attrName>
                                        </p:attrNameLst>
                                      </p:cBhvr>
                                      <p:tavLst>
                                        <p:tav tm="0">
                                          <p:val>
                                            <p:strVal val="#ppt_x"/>
                                          </p:val>
                                        </p:tav>
                                        <p:tav tm="100000">
                                          <p:val>
                                            <p:strVal val="#ppt_x"/>
                                          </p:val>
                                        </p:tav>
                                      </p:tavLst>
                                    </p:anim>
                                    <p:anim calcmode="lin" valueType="num">
                                      <p:cBhvr>
                                        <p:cTn id="9" dur="1800" decel="100000" fill="hold"/>
                                        <p:tgtEl>
                                          <p:spTgt spid="3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3607302" y="1847311"/>
            <a:ext cx="5536698" cy="4197795"/>
            <a:chOff x="1325" y="1234"/>
            <a:chExt cx="3027" cy="2295"/>
          </a:xfrm>
        </p:grpSpPr>
        <p:sp>
          <p:nvSpPr>
            <p:cNvPr id="17452" name="Rectangle 44"/>
            <p:cNvSpPr>
              <a:spLocks noChangeArrowheads="1"/>
            </p:cNvSpPr>
            <p:nvPr/>
          </p:nvSpPr>
          <p:spPr bwMode="auto">
            <a:xfrm>
              <a:off x="1325" y="1234"/>
              <a:ext cx="3027" cy="2295"/>
            </a:xfrm>
            <a:prstGeom prst="rect">
              <a:avLst/>
            </a:prstGeom>
            <a:solidFill>
              <a:schemeClr val="bg1"/>
            </a:solidFill>
            <a:ln w="9525">
              <a:noFill/>
              <a:miter lim="800000"/>
              <a:headEnd/>
              <a:tailEnd/>
            </a:ln>
            <a:effectLst/>
          </p:spPr>
          <p:txBody>
            <a:bodyPr wrap="none" anchor="ctr">
              <a:prstTxWarp prst="textNoShape">
                <a:avLst/>
              </a:prstTxWarp>
            </a:bodyPr>
            <a:lstStyle/>
            <a:p>
              <a:endParaRPr lang="ja-JP" altLang="en-US">
                <a:latin typeface="+mj-lt"/>
              </a:endParaRPr>
            </a:p>
          </p:txBody>
        </p:sp>
        <p:grpSp>
          <p:nvGrpSpPr>
            <p:cNvPr id="3" name="Group 43"/>
            <p:cNvGrpSpPr>
              <a:grpSpLocks/>
            </p:cNvGrpSpPr>
            <p:nvPr/>
          </p:nvGrpSpPr>
          <p:grpSpPr bwMode="auto">
            <a:xfrm>
              <a:off x="1377" y="1291"/>
              <a:ext cx="2932" cy="2167"/>
              <a:chOff x="1414" y="852"/>
              <a:chExt cx="2932" cy="2167"/>
            </a:xfrm>
          </p:grpSpPr>
          <p:sp>
            <p:nvSpPr>
              <p:cNvPr id="17412" name="Text Box 4"/>
              <p:cNvSpPr txBox="1">
                <a:spLocks noChangeArrowheads="1"/>
              </p:cNvSpPr>
              <p:nvPr/>
            </p:nvSpPr>
            <p:spPr bwMode="auto">
              <a:xfrm>
                <a:off x="2514" y="2817"/>
                <a:ext cx="1269" cy="202"/>
              </a:xfrm>
              <a:prstGeom prst="rect">
                <a:avLst/>
              </a:prstGeom>
              <a:noFill/>
              <a:ln w="9525">
                <a:noFill/>
                <a:miter lim="800000"/>
                <a:headEnd/>
                <a:tailEnd/>
              </a:ln>
              <a:effectLst/>
            </p:spPr>
            <p:txBody>
              <a:bodyPr wrap="square">
                <a:prstTxWarp prst="textNoShape">
                  <a:avLst/>
                </a:prstTxWarp>
                <a:spAutoFit/>
              </a:bodyPr>
              <a:lstStyle/>
              <a:p>
                <a:r>
                  <a:rPr lang="en-US" altLang="ja-JP">
                    <a:latin typeface="+mj-lt"/>
                  </a:rPr>
                  <a:t>Frequency (THz)</a:t>
                </a:r>
              </a:p>
            </p:txBody>
          </p:sp>
          <p:grpSp>
            <p:nvGrpSpPr>
              <p:cNvPr id="4" name="Group 42"/>
              <p:cNvGrpSpPr>
                <a:grpSpLocks/>
              </p:cNvGrpSpPr>
              <p:nvPr/>
            </p:nvGrpSpPr>
            <p:grpSpPr bwMode="auto">
              <a:xfrm>
                <a:off x="1656" y="852"/>
                <a:ext cx="2690" cy="1924"/>
                <a:chOff x="1656" y="852"/>
                <a:chExt cx="2690" cy="1924"/>
              </a:xfrm>
            </p:grpSpPr>
            <p:sp>
              <p:nvSpPr>
                <p:cNvPr id="17423" name="Text Box 15"/>
                <p:cNvSpPr txBox="1">
                  <a:spLocks noChangeArrowheads="1"/>
                </p:cNvSpPr>
                <p:nvPr/>
              </p:nvSpPr>
              <p:spPr bwMode="auto">
                <a:xfrm>
                  <a:off x="1932" y="2574"/>
                  <a:ext cx="315"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.01</a:t>
                  </a:r>
                </a:p>
              </p:txBody>
            </p:sp>
            <p:sp>
              <p:nvSpPr>
                <p:cNvPr id="17424" name="Text Box 16"/>
                <p:cNvSpPr txBox="1">
                  <a:spLocks noChangeArrowheads="1"/>
                </p:cNvSpPr>
                <p:nvPr/>
              </p:nvSpPr>
              <p:spPr bwMode="auto">
                <a:xfrm>
                  <a:off x="2349" y="2574"/>
                  <a:ext cx="232"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a:t>
                  </a:r>
                </a:p>
              </p:txBody>
            </p:sp>
            <p:sp>
              <p:nvSpPr>
                <p:cNvPr id="17425" name="Text Box 17"/>
                <p:cNvSpPr txBox="1">
                  <a:spLocks noChangeArrowheads="1"/>
                </p:cNvSpPr>
                <p:nvPr/>
              </p:nvSpPr>
              <p:spPr bwMode="auto">
                <a:xfrm>
                  <a:off x="2763" y="2574"/>
                  <a:ext cx="190"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a:t>
                  </a:r>
                </a:p>
              </p:txBody>
            </p:sp>
            <p:sp>
              <p:nvSpPr>
                <p:cNvPr id="17426" name="Text Box 18"/>
                <p:cNvSpPr txBox="1">
                  <a:spLocks noChangeArrowheads="1"/>
                </p:cNvSpPr>
                <p:nvPr/>
              </p:nvSpPr>
              <p:spPr bwMode="auto">
                <a:xfrm>
                  <a:off x="3105" y="2574"/>
                  <a:ext cx="273"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a:t>
                  </a:r>
                </a:p>
              </p:txBody>
            </p:sp>
            <p:sp>
              <p:nvSpPr>
                <p:cNvPr id="17427" name="Text Box 19"/>
                <p:cNvSpPr txBox="1">
                  <a:spLocks noChangeArrowheads="1"/>
                </p:cNvSpPr>
                <p:nvPr/>
              </p:nvSpPr>
              <p:spPr bwMode="auto">
                <a:xfrm>
                  <a:off x="3517" y="2574"/>
                  <a:ext cx="356"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dirty="0">
                      <a:latin typeface="+mj-lt"/>
                    </a:rPr>
                    <a:t>100</a:t>
                  </a:r>
                </a:p>
              </p:txBody>
            </p:sp>
            <p:sp>
              <p:nvSpPr>
                <p:cNvPr id="17428" name="Text Box 20"/>
                <p:cNvSpPr txBox="1">
                  <a:spLocks noChangeArrowheads="1"/>
                </p:cNvSpPr>
                <p:nvPr/>
              </p:nvSpPr>
              <p:spPr bwMode="auto">
                <a:xfrm>
                  <a:off x="3907" y="2574"/>
                  <a:ext cx="439"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1000</a:t>
                  </a:r>
                </a:p>
              </p:txBody>
            </p:sp>
            <p:grpSp>
              <p:nvGrpSpPr>
                <p:cNvPr id="5" name="Group 41"/>
                <p:cNvGrpSpPr>
                  <a:grpSpLocks/>
                </p:cNvGrpSpPr>
                <p:nvPr/>
              </p:nvGrpSpPr>
              <p:grpSpPr bwMode="auto">
                <a:xfrm>
                  <a:off x="2049" y="934"/>
                  <a:ext cx="2090" cy="1650"/>
                  <a:chOff x="2049" y="934"/>
                  <a:chExt cx="2090" cy="1650"/>
                </a:xfrm>
              </p:grpSpPr>
              <p:sp>
                <p:nvSpPr>
                  <p:cNvPr id="17417" name="Line 9"/>
                  <p:cNvSpPr>
                    <a:spLocks noChangeShapeType="1"/>
                  </p:cNvSpPr>
                  <p:nvPr/>
                </p:nvSpPr>
                <p:spPr bwMode="auto">
                  <a:xfrm>
                    <a:off x="2145" y="2522"/>
                    <a:ext cx="0" cy="58"/>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33" name="Line 25"/>
                  <p:cNvSpPr>
                    <a:spLocks noChangeShapeType="1"/>
                  </p:cNvSpPr>
                  <p:nvPr/>
                </p:nvSpPr>
                <p:spPr bwMode="auto">
                  <a:xfrm flipH="1">
                    <a:off x="2049" y="2250"/>
                    <a:ext cx="88" cy="0"/>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34" name="Line 26"/>
                  <p:cNvSpPr>
                    <a:spLocks noChangeShapeType="1"/>
                  </p:cNvSpPr>
                  <p:nvPr/>
                </p:nvSpPr>
                <p:spPr bwMode="auto">
                  <a:xfrm flipH="1">
                    <a:off x="2049" y="1921"/>
                    <a:ext cx="88" cy="0"/>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35" name="Line 27"/>
                  <p:cNvSpPr>
                    <a:spLocks noChangeShapeType="1"/>
                  </p:cNvSpPr>
                  <p:nvPr/>
                </p:nvSpPr>
                <p:spPr bwMode="auto">
                  <a:xfrm flipH="1">
                    <a:off x="2049" y="1592"/>
                    <a:ext cx="88" cy="0"/>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36" name="Line 28"/>
                  <p:cNvSpPr>
                    <a:spLocks noChangeShapeType="1"/>
                  </p:cNvSpPr>
                  <p:nvPr/>
                </p:nvSpPr>
                <p:spPr bwMode="auto">
                  <a:xfrm flipH="1">
                    <a:off x="2049" y="1263"/>
                    <a:ext cx="88" cy="0"/>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37" name="Line 29"/>
                  <p:cNvSpPr>
                    <a:spLocks noChangeShapeType="1"/>
                  </p:cNvSpPr>
                  <p:nvPr/>
                </p:nvSpPr>
                <p:spPr bwMode="auto">
                  <a:xfrm flipH="1">
                    <a:off x="2049" y="934"/>
                    <a:ext cx="88" cy="0"/>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13" name="Rectangle 5"/>
                  <p:cNvSpPr>
                    <a:spLocks noChangeArrowheads="1"/>
                  </p:cNvSpPr>
                  <p:nvPr/>
                </p:nvSpPr>
                <p:spPr bwMode="auto">
                  <a:xfrm>
                    <a:off x="2057" y="936"/>
                    <a:ext cx="2082" cy="1640"/>
                  </a:xfrm>
                  <a:prstGeom prst="rect">
                    <a:avLst/>
                  </a:prstGeom>
                  <a:noFill/>
                  <a:ln w="25400">
                    <a:solidFill>
                      <a:schemeClr val="tx1"/>
                    </a:solidFill>
                    <a:miter lim="800000"/>
                    <a:headEnd/>
                    <a:tailEnd/>
                  </a:ln>
                </p:spPr>
                <p:txBody>
                  <a:bodyPr>
                    <a:prstTxWarp prst="textNoShape">
                      <a:avLst/>
                    </a:prstTxWarp>
                  </a:bodyPr>
                  <a:lstStyle/>
                  <a:p>
                    <a:endParaRPr lang="ja-JP" altLang="en-US">
                      <a:latin typeface="+mj-lt"/>
                    </a:endParaRPr>
                  </a:p>
                </p:txBody>
              </p:sp>
              <p:sp>
                <p:nvSpPr>
                  <p:cNvPr id="17414" name="Freeform 6"/>
                  <p:cNvSpPr>
                    <a:spLocks/>
                  </p:cNvSpPr>
                  <p:nvPr/>
                </p:nvSpPr>
                <p:spPr bwMode="auto">
                  <a:xfrm>
                    <a:off x="2057" y="1527"/>
                    <a:ext cx="1723" cy="1045"/>
                  </a:xfrm>
                  <a:custGeom>
                    <a:avLst/>
                    <a:gdLst/>
                    <a:ahLst/>
                    <a:cxnLst>
                      <a:cxn ang="0">
                        <a:pos x="0" y="770"/>
                      </a:cxn>
                      <a:cxn ang="0">
                        <a:pos x="35" y="742"/>
                      </a:cxn>
                      <a:cxn ang="0">
                        <a:pos x="71" y="714"/>
                      </a:cxn>
                      <a:cxn ang="0">
                        <a:pos x="106" y="691"/>
                      </a:cxn>
                      <a:cxn ang="0">
                        <a:pos x="138" y="663"/>
                      </a:cxn>
                      <a:cxn ang="0">
                        <a:pos x="173" y="636"/>
                      </a:cxn>
                      <a:cxn ang="0">
                        <a:pos x="209" y="608"/>
                      </a:cxn>
                      <a:cxn ang="0">
                        <a:pos x="244" y="580"/>
                      </a:cxn>
                      <a:cxn ang="0">
                        <a:pos x="280" y="553"/>
                      </a:cxn>
                      <a:cxn ang="0">
                        <a:pos x="315" y="525"/>
                      </a:cxn>
                      <a:cxn ang="0">
                        <a:pos x="347" y="497"/>
                      </a:cxn>
                      <a:cxn ang="0">
                        <a:pos x="383" y="470"/>
                      </a:cxn>
                      <a:cxn ang="0">
                        <a:pos x="418" y="442"/>
                      </a:cxn>
                      <a:cxn ang="0">
                        <a:pos x="453" y="415"/>
                      </a:cxn>
                      <a:cxn ang="0">
                        <a:pos x="489" y="387"/>
                      </a:cxn>
                      <a:cxn ang="0">
                        <a:pos x="524" y="359"/>
                      </a:cxn>
                      <a:cxn ang="0">
                        <a:pos x="556" y="336"/>
                      </a:cxn>
                      <a:cxn ang="0">
                        <a:pos x="592" y="308"/>
                      </a:cxn>
                      <a:cxn ang="0">
                        <a:pos x="627" y="281"/>
                      </a:cxn>
                      <a:cxn ang="0">
                        <a:pos x="663" y="253"/>
                      </a:cxn>
                      <a:cxn ang="0">
                        <a:pos x="698" y="229"/>
                      </a:cxn>
                      <a:cxn ang="0">
                        <a:pos x="734" y="202"/>
                      </a:cxn>
                      <a:cxn ang="0">
                        <a:pos x="765" y="174"/>
                      </a:cxn>
                      <a:cxn ang="0">
                        <a:pos x="801" y="150"/>
                      </a:cxn>
                      <a:cxn ang="0">
                        <a:pos x="836" y="127"/>
                      </a:cxn>
                      <a:cxn ang="0">
                        <a:pos x="872" y="103"/>
                      </a:cxn>
                      <a:cxn ang="0">
                        <a:pos x="907" y="79"/>
                      </a:cxn>
                      <a:cxn ang="0">
                        <a:pos x="943" y="60"/>
                      </a:cxn>
                      <a:cxn ang="0">
                        <a:pos x="974" y="40"/>
                      </a:cxn>
                      <a:cxn ang="0">
                        <a:pos x="1010" y="24"/>
                      </a:cxn>
                      <a:cxn ang="0">
                        <a:pos x="1045" y="8"/>
                      </a:cxn>
                      <a:cxn ang="0">
                        <a:pos x="1081" y="0"/>
                      </a:cxn>
                      <a:cxn ang="0">
                        <a:pos x="1116" y="0"/>
                      </a:cxn>
                      <a:cxn ang="0">
                        <a:pos x="1152" y="4"/>
                      </a:cxn>
                      <a:cxn ang="0">
                        <a:pos x="1183" y="24"/>
                      </a:cxn>
                      <a:cxn ang="0">
                        <a:pos x="1219" y="56"/>
                      </a:cxn>
                      <a:cxn ang="0">
                        <a:pos x="1254" y="107"/>
                      </a:cxn>
                      <a:cxn ang="0">
                        <a:pos x="1290" y="182"/>
                      </a:cxn>
                      <a:cxn ang="0">
                        <a:pos x="1325" y="288"/>
                      </a:cxn>
                      <a:cxn ang="0">
                        <a:pos x="1361" y="434"/>
                      </a:cxn>
                      <a:cxn ang="0">
                        <a:pos x="1392" y="628"/>
                      </a:cxn>
                      <a:cxn ang="0">
                        <a:pos x="1414" y="857"/>
                      </a:cxn>
                    </a:cxnLst>
                    <a:rect l="0" t="0" r="r" b="b"/>
                    <a:pathLst>
                      <a:path w="1414" h="857">
                        <a:moveTo>
                          <a:pt x="0" y="770"/>
                        </a:moveTo>
                        <a:lnTo>
                          <a:pt x="35" y="742"/>
                        </a:lnTo>
                        <a:lnTo>
                          <a:pt x="71" y="714"/>
                        </a:lnTo>
                        <a:lnTo>
                          <a:pt x="106" y="691"/>
                        </a:lnTo>
                        <a:lnTo>
                          <a:pt x="138" y="663"/>
                        </a:lnTo>
                        <a:lnTo>
                          <a:pt x="173" y="636"/>
                        </a:lnTo>
                        <a:lnTo>
                          <a:pt x="209" y="608"/>
                        </a:lnTo>
                        <a:lnTo>
                          <a:pt x="244" y="580"/>
                        </a:lnTo>
                        <a:lnTo>
                          <a:pt x="280" y="553"/>
                        </a:lnTo>
                        <a:lnTo>
                          <a:pt x="315" y="525"/>
                        </a:lnTo>
                        <a:lnTo>
                          <a:pt x="347" y="497"/>
                        </a:lnTo>
                        <a:lnTo>
                          <a:pt x="383" y="470"/>
                        </a:lnTo>
                        <a:lnTo>
                          <a:pt x="418" y="442"/>
                        </a:lnTo>
                        <a:lnTo>
                          <a:pt x="453" y="415"/>
                        </a:lnTo>
                        <a:lnTo>
                          <a:pt x="489" y="387"/>
                        </a:lnTo>
                        <a:lnTo>
                          <a:pt x="524" y="359"/>
                        </a:lnTo>
                        <a:lnTo>
                          <a:pt x="556" y="336"/>
                        </a:lnTo>
                        <a:lnTo>
                          <a:pt x="592" y="308"/>
                        </a:lnTo>
                        <a:lnTo>
                          <a:pt x="627" y="281"/>
                        </a:lnTo>
                        <a:lnTo>
                          <a:pt x="663" y="253"/>
                        </a:lnTo>
                        <a:lnTo>
                          <a:pt x="698" y="229"/>
                        </a:lnTo>
                        <a:lnTo>
                          <a:pt x="734" y="202"/>
                        </a:lnTo>
                        <a:lnTo>
                          <a:pt x="765" y="174"/>
                        </a:lnTo>
                        <a:lnTo>
                          <a:pt x="801" y="150"/>
                        </a:lnTo>
                        <a:lnTo>
                          <a:pt x="836" y="127"/>
                        </a:lnTo>
                        <a:lnTo>
                          <a:pt x="872" y="103"/>
                        </a:lnTo>
                        <a:lnTo>
                          <a:pt x="907" y="79"/>
                        </a:lnTo>
                        <a:lnTo>
                          <a:pt x="943" y="60"/>
                        </a:lnTo>
                        <a:lnTo>
                          <a:pt x="974" y="40"/>
                        </a:lnTo>
                        <a:lnTo>
                          <a:pt x="1010" y="24"/>
                        </a:lnTo>
                        <a:lnTo>
                          <a:pt x="1045" y="8"/>
                        </a:lnTo>
                        <a:lnTo>
                          <a:pt x="1081" y="0"/>
                        </a:lnTo>
                        <a:lnTo>
                          <a:pt x="1116" y="0"/>
                        </a:lnTo>
                        <a:lnTo>
                          <a:pt x="1152" y="4"/>
                        </a:lnTo>
                        <a:lnTo>
                          <a:pt x="1183" y="24"/>
                        </a:lnTo>
                        <a:lnTo>
                          <a:pt x="1219" y="56"/>
                        </a:lnTo>
                        <a:lnTo>
                          <a:pt x="1254" y="107"/>
                        </a:lnTo>
                        <a:lnTo>
                          <a:pt x="1290" y="182"/>
                        </a:lnTo>
                        <a:lnTo>
                          <a:pt x="1325" y="288"/>
                        </a:lnTo>
                        <a:lnTo>
                          <a:pt x="1361" y="434"/>
                        </a:lnTo>
                        <a:lnTo>
                          <a:pt x="1392" y="628"/>
                        </a:lnTo>
                        <a:lnTo>
                          <a:pt x="1414" y="857"/>
                        </a:lnTo>
                      </a:path>
                    </a:pathLst>
                  </a:custGeom>
                  <a:noFill/>
                  <a:ln w="25400">
                    <a:solidFill>
                      <a:srgbClr val="0000FF"/>
                    </a:solidFill>
                    <a:prstDash val="solid"/>
                    <a:round/>
                    <a:headEnd/>
                    <a:tailEnd/>
                  </a:ln>
                </p:spPr>
                <p:txBody>
                  <a:bodyPr>
                    <a:prstTxWarp prst="textNoShape">
                      <a:avLst/>
                    </a:prstTxWarp>
                  </a:bodyPr>
                  <a:lstStyle/>
                  <a:p>
                    <a:endParaRPr lang="ja-JP" altLang="en-US">
                      <a:latin typeface="+mj-lt"/>
                    </a:endParaRPr>
                  </a:p>
                </p:txBody>
              </p:sp>
              <p:sp>
                <p:nvSpPr>
                  <p:cNvPr id="17415" name="Freeform 7"/>
                  <p:cNvSpPr>
                    <a:spLocks/>
                  </p:cNvSpPr>
                  <p:nvPr/>
                </p:nvSpPr>
                <p:spPr bwMode="auto">
                  <a:xfrm>
                    <a:off x="2143" y="2019"/>
                    <a:ext cx="1155" cy="561"/>
                  </a:xfrm>
                  <a:custGeom>
                    <a:avLst/>
                    <a:gdLst/>
                    <a:ahLst/>
                    <a:cxnLst>
                      <a:cxn ang="0">
                        <a:pos x="0" y="449"/>
                      </a:cxn>
                      <a:cxn ang="0">
                        <a:pos x="35" y="422"/>
                      </a:cxn>
                      <a:cxn ang="0">
                        <a:pos x="67" y="394"/>
                      </a:cxn>
                      <a:cxn ang="0">
                        <a:pos x="102" y="367"/>
                      </a:cxn>
                      <a:cxn ang="0">
                        <a:pos x="138" y="339"/>
                      </a:cxn>
                      <a:cxn ang="0">
                        <a:pos x="173" y="311"/>
                      </a:cxn>
                      <a:cxn ang="0">
                        <a:pos x="209" y="288"/>
                      </a:cxn>
                      <a:cxn ang="0">
                        <a:pos x="244" y="260"/>
                      </a:cxn>
                      <a:cxn ang="0">
                        <a:pos x="276" y="233"/>
                      </a:cxn>
                      <a:cxn ang="0">
                        <a:pos x="312" y="209"/>
                      </a:cxn>
                      <a:cxn ang="0">
                        <a:pos x="347" y="181"/>
                      </a:cxn>
                      <a:cxn ang="0">
                        <a:pos x="382" y="158"/>
                      </a:cxn>
                      <a:cxn ang="0">
                        <a:pos x="418" y="130"/>
                      </a:cxn>
                      <a:cxn ang="0">
                        <a:pos x="453" y="106"/>
                      </a:cxn>
                      <a:cxn ang="0">
                        <a:pos x="485" y="87"/>
                      </a:cxn>
                      <a:cxn ang="0">
                        <a:pos x="521" y="63"/>
                      </a:cxn>
                      <a:cxn ang="0">
                        <a:pos x="556" y="43"/>
                      </a:cxn>
                      <a:cxn ang="0">
                        <a:pos x="592" y="27"/>
                      </a:cxn>
                      <a:cxn ang="0">
                        <a:pos x="627" y="12"/>
                      </a:cxn>
                      <a:cxn ang="0">
                        <a:pos x="663" y="4"/>
                      </a:cxn>
                      <a:cxn ang="0">
                        <a:pos x="694" y="0"/>
                      </a:cxn>
                      <a:cxn ang="0">
                        <a:pos x="730" y="4"/>
                      </a:cxn>
                      <a:cxn ang="0">
                        <a:pos x="765" y="20"/>
                      </a:cxn>
                      <a:cxn ang="0">
                        <a:pos x="801" y="47"/>
                      </a:cxn>
                      <a:cxn ang="0">
                        <a:pos x="836" y="94"/>
                      </a:cxn>
                      <a:cxn ang="0">
                        <a:pos x="872" y="165"/>
                      </a:cxn>
                      <a:cxn ang="0">
                        <a:pos x="903" y="264"/>
                      </a:cxn>
                      <a:cxn ang="0">
                        <a:pos x="939" y="402"/>
                      </a:cxn>
                      <a:cxn ang="0">
                        <a:pos x="947" y="460"/>
                      </a:cxn>
                    </a:cxnLst>
                    <a:rect l="0" t="0" r="r" b="b"/>
                    <a:pathLst>
                      <a:path w="947" h="460">
                        <a:moveTo>
                          <a:pt x="0" y="449"/>
                        </a:moveTo>
                        <a:lnTo>
                          <a:pt x="35" y="422"/>
                        </a:lnTo>
                        <a:lnTo>
                          <a:pt x="67" y="394"/>
                        </a:lnTo>
                        <a:lnTo>
                          <a:pt x="102" y="367"/>
                        </a:lnTo>
                        <a:lnTo>
                          <a:pt x="138" y="339"/>
                        </a:lnTo>
                        <a:lnTo>
                          <a:pt x="173" y="311"/>
                        </a:lnTo>
                        <a:lnTo>
                          <a:pt x="209" y="288"/>
                        </a:lnTo>
                        <a:lnTo>
                          <a:pt x="244" y="260"/>
                        </a:lnTo>
                        <a:lnTo>
                          <a:pt x="276" y="233"/>
                        </a:lnTo>
                        <a:lnTo>
                          <a:pt x="312" y="209"/>
                        </a:lnTo>
                        <a:lnTo>
                          <a:pt x="347" y="181"/>
                        </a:lnTo>
                        <a:lnTo>
                          <a:pt x="382" y="158"/>
                        </a:lnTo>
                        <a:lnTo>
                          <a:pt x="418" y="130"/>
                        </a:lnTo>
                        <a:lnTo>
                          <a:pt x="453" y="106"/>
                        </a:lnTo>
                        <a:lnTo>
                          <a:pt x="485" y="87"/>
                        </a:lnTo>
                        <a:lnTo>
                          <a:pt x="521" y="63"/>
                        </a:lnTo>
                        <a:lnTo>
                          <a:pt x="556" y="43"/>
                        </a:lnTo>
                        <a:lnTo>
                          <a:pt x="592" y="27"/>
                        </a:lnTo>
                        <a:lnTo>
                          <a:pt x="627" y="12"/>
                        </a:lnTo>
                        <a:lnTo>
                          <a:pt x="663" y="4"/>
                        </a:lnTo>
                        <a:lnTo>
                          <a:pt x="694" y="0"/>
                        </a:lnTo>
                        <a:lnTo>
                          <a:pt x="730" y="4"/>
                        </a:lnTo>
                        <a:lnTo>
                          <a:pt x="765" y="20"/>
                        </a:lnTo>
                        <a:lnTo>
                          <a:pt x="801" y="47"/>
                        </a:lnTo>
                        <a:lnTo>
                          <a:pt x="836" y="94"/>
                        </a:lnTo>
                        <a:lnTo>
                          <a:pt x="872" y="165"/>
                        </a:lnTo>
                        <a:lnTo>
                          <a:pt x="903" y="264"/>
                        </a:lnTo>
                        <a:lnTo>
                          <a:pt x="939" y="402"/>
                        </a:lnTo>
                        <a:lnTo>
                          <a:pt x="947" y="460"/>
                        </a:lnTo>
                      </a:path>
                    </a:pathLst>
                  </a:custGeom>
                  <a:noFill/>
                  <a:ln w="25400">
                    <a:solidFill>
                      <a:srgbClr val="FF0000"/>
                    </a:solidFill>
                    <a:prstDash val="solid"/>
                    <a:round/>
                    <a:headEnd/>
                    <a:tailEnd/>
                  </a:ln>
                </p:spPr>
                <p:txBody>
                  <a:bodyPr>
                    <a:prstTxWarp prst="textNoShape">
                      <a:avLst/>
                    </a:prstTxWarp>
                  </a:bodyPr>
                  <a:lstStyle/>
                  <a:p>
                    <a:endParaRPr lang="ja-JP" altLang="en-US">
                      <a:latin typeface="+mj-lt"/>
                    </a:endParaRPr>
                  </a:p>
                </p:txBody>
              </p:sp>
              <p:sp>
                <p:nvSpPr>
                  <p:cNvPr id="17416" name="Freeform 8"/>
                  <p:cNvSpPr>
                    <a:spLocks/>
                  </p:cNvSpPr>
                  <p:nvPr/>
                </p:nvSpPr>
                <p:spPr bwMode="auto">
                  <a:xfrm>
                    <a:off x="2057" y="1032"/>
                    <a:ext cx="2082" cy="1271"/>
                  </a:xfrm>
                  <a:custGeom>
                    <a:avLst/>
                    <a:gdLst/>
                    <a:ahLst/>
                    <a:cxnLst>
                      <a:cxn ang="0">
                        <a:pos x="0" y="1042"/>
                      </a:cxn>
                      <a:cxn ang="0">
                        <a:pos x="35" y="1014"/>
                      </a:cxn>
                      <a:cxn ang="0">
                        <a:pos x="71" y="986"/>
                      </a:cxn>
                      <a:cxn ang="0">
                        <a:pos x="106" y="959"/>
                      </a:cxn>
                      <a:cxn ang="0">
                        <a:pos x="138" y="931"/>
                      </a:cxn>
                      <a:cxn ang="0">
                        <a:pos x="173" y="903"/>
                      </a:cxn>
                      <a:cxn ang="0">
                        <a:pos x="209" y="880"/>
                      </a:cxn>
                      <a:cxn ang="0">
                        <a:pos x="244" y="852"/>
                      </a:cxn>
                      <a:cxn ang="0">
                        <a:pos x="280" y="825"/>
                      </a:cxn>
                      <a:cxn ang="0">
                        <a:pos x="315" y="797"/>
                      </a:cxn>
                      <a:cxn ang="0">
                        <a:pos x="347" y="769"/>
                      </a:cxn>
                      <a:cxn ang="0">
                        <a:pos x="383" y="742"/>
                      </a:cxn>
                      <a:cxn ang="0">
                        <a:pos x="418" y="714"/>
                      </a:cxn>
                      <a:cxn ang="0">
                        <a:pos x="453" y="687"/>
                      </a:cxn>
                      <a:cxn ang="0">
                        <a:pos x="489" y="659"/>
                      </a:cxn>
                      <a:cxn ang="0">
                        <a:pos x="524" y="631"/>
                      </a:cxn>
                      <a:cxn ang="0">
                        <a:pos x="556" y="604"/>
                      </a:cxn>
                      <a:cxn ang="0">
                        <a:pos x="592" y="576"/>
                      </a:cxn>
                      <a:cxn ang="0">
                        <a:pos x="627" y="548"/>
                      </a:cxn>
                      <a:cxn ang="0">
                        <a:pos x="663" y="521"/>
                      </a:cxn>
                      <a:cxn ang="0">
                        <a:pos x="698" y="493"/>
                      </a:cxn>
                      <a:cxn ang="0">
                        <a:pos x="734" y="466"/>
                      </a:cxn>
                      <a:cxn ang="0">
                        <a:pos x="765" y="438"/>
                      </a:cxn>
                      <a:cxn ang="0">
                        <a:pos x="801" y="410"/>
                      </a:cxn>
                      <a:cxn ang="0">
                        <a:pos x="836" y="387"/>
                      </a:cxn>
                      <a:cxn ang="0">
                        <a:pos x="872" y="359"/>
                      </a:cxn>
                      <a:cxn ang="0">
                        <a:pos x="907" y="332"/>
                      </a:cxn>
                      <a:cxn ang="0">
                        <a:pos x="943" y="304"/>
                      </a:cxn>
                      <a:cxn ang="0">
                        <a:pos x="974" y="276"/>
                      </a:cxn>
                      <a:cxn ang="0">
                        <a:pos x="1010" y="253"/>
                      </a:cxn>
                      <a:cxn ang="0">
                        <a:pos x="1045" y="225"/>
                      </a:cxn>
                      <a:cxn ang="0">
                        <a:pos x="1081" y="197"/>
                      </a:cxn>
                      <a:cxn ang="0">
                        <a:pos x="1116" y="174"/>
                      </a:cxn>
                      <a:cxn ang="0">
                        <a:pos x="1152" y="146"/>
                      </a:cxn>
                      <a:cxn ang="0">
                        <a:pos x="1183" y="122"/>
                      </a:cxn>
                      <a:cxn ang="0">
                        <a:pos x="1219" y="99"/>
                      </a:cxn>
                      <a:cxn ang="0">
                        <a:pos x="1254" y="79"/>
                      </a:cxn>
                      <a:cxn ang="0">
                        <a:pos x="1290" y="55"/>
                      </a:cxn>
                      <a:cxn ang="0">
                        <a:pos x="1325" y="40"/>
                      </a:cxn>
                      <a:cxn ang="0">
                        <a:pos x="1361" y="24"/>
                      </a:cxn>
                      <a:cxn ang="0">
                        <a:pos x="1392" y="8"/>
                      </a:cxn>
                      <a:cxn ang="0">
                        <a:pos x="1428" y="4"/>
                      </a:cxn>
                      <a:cxn ang="0">
                        <a:pos x="1463" y="0"/>
                      </a:cxn>
                      <a:cxn ang="0">
                        <a:pos x="1499" y="8"/>
                      </a:cxn>
                      <a:cxn ang="0">
                        <a:pos x="1534" y="32"/>
                      </a:cxn>
                      <a:cxn ang="0">
                        <a:pos x="1570" y="67"/>
                      </a:cxn>
                      <a:cxn ang="0">
                        <a:pos x="1601" y="122"/>
                      </a:cxn>
                      <a:cxn ang="0">
                        <a:pos x="1637" y="201"/>
                      </a:cxn>
                      <a:cxn ang="0">
                        <a:pos x="1672" y="316"/>
                      </a:cxn>
                      <a:cxn ang="0">
                        <a:pos x="1708" y="470"/>
                      </a:cxn>
                    </a:cxnLst>
                    <a:rect l="0" t="0" r="r" b="b"/>
                    <a:pathLst>
                      <a:path w="1708" h="1042">
                        <a:moveTo>
                          <a:pt x="0" y="1042"/>
                        </a:moveTo>
                        <a:lnTo>
                          <a:pt x="35" y="1014"/>
                        </a:lnTo>
                        <a:lnTo>
                          <a:pt x="71" y="986"/>
                        </a:lnTo>
                        <a:lnTo>
                          <a:pt x="106" y="959"/>
                        </a:lnTo>
                        <a:lnTo>
                          <a:pt x="138" y="931"/>
                        </a:lnTo>
                        <a:lnTo>
                          <a:pt x="173" y="903"/>
                        </a:lnTo>
                        <a:lnTo>
                          <a:pt x="209" y="880"/>
                        </a:lnTo>
                        <a:lnTo>
                          <a:pt x="244" y="852"/>
                        </a:lnTo>
                        <a:lnTo>
                          <a:pt x="280" y="825"/>
                        </a:lnTo>
                        <a:lnTo>
                          <a:pt x="315" y="797"/>
                        </a:lnTo>
                        <a:lnTo>
                          <a:pt x="347" y="769"/>
                        </a:lnTo>
                        <a:lnTo>
                          <a:pt x="383" y="742"/>
                        </a:lnTo>
                        <a:lnTo>
                          <a:pt x="418" y="714"/>
                        </a:lnTo>
                        <a:lnTo>
                          <a:pt x="453" y="687"/>
                        </a:lnTo>
                        <a:lnTo>
                          <a:pt x="489" y="659"/>
                        </a:lnTo>
                        <a:lnTo>
                          <a:pt x="524" y="631"/>
                        </a:lnTo>
                        <a:lnTo>
                          <a:pt x="556" y="604"/>
                        </a:lnTo>
                        <a:lnTo>
                          <a:pt x="592" y="576"/>
                        </a:lnTo>
                        <a:lnTo>
                          <a:pt x="627" y="548"/>
                        </a:lnTo>
                        <a:lnTo>
                          <a:pt x="663" y="521"/>
                        </a:lnTo>
                        <a:lnTo>
                          <a:pt x="698" y="493"/>
                        </a:lnTo>
                        <a:lnTo>
                          <a:pt x="734" y="466"/>
                        </a:lnTo>
                        <a:lnTo>
                          <a:pt x="765" y="438"/>
                        </a:lnTo>
                        <a:lnTo>
                          <a:pt x="801" y="410"/>
                        </a:lnTo>
                        <a:lnTo>
                          <a:pt x="836" y="387"/>
                        </a:lnTo>
                        <a:lnTo>
                          <a:pt x="872" y="359"/>
                        </a:lnTo>
                        <a:lnTo>
                          <a:pt x="907" y="332"/>
                        </a:lnTo>
                        <a:lnTo>
                          <a:pt x="943" y="304"/>
                        </a:lnTo>
                        <a:lnTo>
                          <a:pt x="974" y="276"/>
                        </a:lnTo>
                        <a:lnTo>
                          <a:pt x="1010" y="253"/>
                        </a:lnTo>
                        <a:lnTo>
                          <a:pt x="1045" y="225"/>
                        </a:lnTo>
                        <a:lnTo>
                          <a:pt x="1081" y="197"/>
                        </a:lnTo>
                        <a:lnTo>
                          <a:pt x="1116" y="174"/>
                        </a:lnTo>
                        <a:lnTo>
                          <a:pt x="1152" y="146"/>
                        </a:lnTo>
                        <a:lnTo>
                          <a:pt x="1183" y="122"/>
                        </a:lnTo>
                        <a:lnTo>
                          <a:pt x="1219" y="99"/>
                        </a:lnTo>
                        <a:lnTo>
                          <a:pt x="1254" y="79"/>
                        </a:lnTo>
                        <a:lnTo>
                          <a:pt x="1290" y="55"/>
                        </a:lnTo>
                        <a:lnTo>
                          <a:pt x="1325" y="40"/>
                        </a:lnTo>
                        <a:lnTo>
                          <a:pt x="1361" y="24"/>
                        </a:lnTo>
                        <a:lnTo>
                          <a:pt x="1392" y="8"/>
                        </a:lnTo>
                        <a:lnTo>
                          <a:pt x="1428" y="4"/>
                        </a:lnTo>
                        <a:lnTo>
                          <a:pt x="1463" y="0"/>
                        </a:lnTo>
                        <a:lnTo>
                          <a:pt x="1499" y="8"/>
                        </a:lnTo>
                        <a:lnTo>
                          <a:pt x="1534" y="32"/>
                        </a:lnTo>
                        <a:lnTo>
                          <a:pt x="1570" y="67"/>
                        </a:lnTo>
                        <a:lnTo>
                          <a:pt x="1601" y="122"/>
                        </a:lnTo>
                        <a:lnTo>
                          <a:pt x="1637" y="201"/>
                        </a:lnTo>
                        <a:lnTo>
                          <a:pt x="1672" y="316"/>
                        </a:lnTo>
                        <a:lnTo>
                          <a:pt x="1708" y="470"/>
                        </a:lnTo>
                      </a:path>
                    </a:pathLst>
                  </a:custGeom>
                  <a:noFill/>
                  <a:ln w="25400">
                    <a:solidFill>
                      <a:srgbClr val="008000"/>
                    </a:solidFill>
                    <a:prstDash val="solid"/>
                    <a:round/>
                    <a:headEnd/>
                    <a:tailEnd/>
                  </a:ln>
                </p:spPr>
                <p:txBody>
                  <a:bodyPr>
                    <a:prstTxWarp prst="textNoShape">
                      <a:avLst/>
                    </a:prstTxWarp>
                  </a:bodyPr>
                  <a:lstStyle/>
                  <a:p>
                    <a:endParaRPr lang="ja-JP" altLang="en-US">
                      <a:latin typeface="+mj-lt"/>
                    </a:endParaRPr>
                  </a:p>
                </p:txBody>
              </p:sp>
              <p:sp>
                <p:nvSpPr>
                  <p:cNvPr id="17418" name="Line 10"/>
                  <p:cNvSpPr>
                    <a:spLocks noChangeShapeType="1"/>
                  </p:cNvSpPr>
                  <p:nvPr/>
                </p:nvSpPr>
                <p:spPr bwMode="auto">
                  <a:xfrm>
                    <a:off x="2471" y="2522"/>
                    <a:ext cx="0" cy="58"/>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19" name="Line 11"/>
                  <p:cNvSpPr>
                    <a:spLocks noChangeShapeType="1"/>
                  </p:cNvSpPr>
                  <p:nvPr/>
                </p:nvSpPr>
                <p:spPr bwMode="auto">
                  <a:xfrm>
                    <a:off x="2888" y="2522"/>
                    <a:ext cx="0" cy="58"/>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20" name="Line 12"/>
                  <p:cNvSpPr>
                    <a:spLocks noChangeShapeType="1"/>
                  </p:cNvSpPr>
                  <p:nvPr/>
                </p:nvSpPr>
                <p:spPr bwMode="auto">
                  <a:xfrm>
                    <a:off x="3305" y="2522"/>
                    <a:ext cx="0" cy="58"/>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21" name="Line 13"/>
                  <p:cNvSpPr>
                    <a:spLocks noChangeShapeType="1"/>
                  </p:cNvSpPr>
                  <p:nvPr/>
                </p:nvSpPr>
                <p:spPr bwMode="auto">
                  <a:xfrm>
                    <a:off x="3722" y="2522"/>
                    <a:ext cx="0" cy="58"/>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22" name="Line 14"/>
                  <p:cNvSpPr>
                    <a:spLocks noChangeShapeType="1"/>
                  </p:cNvSpPr>
                  <p:nvPr/>
                </p:nvSpPr>
                <p:spPr bwMode="auto">
                  <a:xfrm>
                    <a:off x="4139" y="2526"/>
                    <a:ext cx="0" cy="58"/>
                  </a:xfrm>
                  <a:prstGeom prst="line">
                    <a:avLst/>
                  </a:prstGeom>
                  <a:noFill/>
                  <a:ln w="22225">
                    <a:solidFill>
                      <a:schemeClr val="tx1"/>
                    </a:solidFill>
                    <a:round/>
                    <a:headEnd/>
                    <a:tailEnd/>
                  </a:ln>
                  <a:effectLst/>
                </p:spPr>
                <p:txBody>
                  <a:bodyPr wrap="none" anchor="ctr">
                    <a:prstTxWarp prst="textNoShape">
                      <a:avLst/>
                    </a:prstTxWarp>
                  </a:bodyPr>
                  <a:lstStyle/>
                  <a:p>
                    <a:endParaRPr lang="ja-JP" altLang="en-US">
                      <a:latin typeface="+mj-lt"/>
                    </a:endParaRPr>
                  </a:p>
                </p:txBody>
              </p:sp>
              <p:sp>
                <p:nvSpPr>
                  <p:cNvPr id="17429" name="Text Box 21"/>
                  <p:cNvSpPr txBox="1">
                    <a:spLocks noChangeArrowheads="1"/>
                  </p:cNvSpPr>
                  <p:nvPr/>
                </p:nvSpPr>
                <p:spPr bwMode="auto">
                  <a:xfrm>
                    <a:off x="2481" y="2272"/>
                    <a:ext cx="551"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solidFill>
                          <a:srgbClr val="FF0000"/>
                        </a:solidFill>
                        <a:latin typeface="+mj-lt"/>
                      </a:rPr>
                      <a:t>T=30K</a:t>
                    </a:r>
                  </a:p>
                </p:txBody>
              </p:sp>
              <p:sp>
                <p:nvSpPr>
                  <p:cNvPr id="17430" name="Text Box 22"/>
                  <p:cNvSpPr txBox="1">
                    <a:spLocks noChangeArrowheads="1"/>
                  </p:cNvSpPr>
                  <p:nvPr/>
                </p:nvSpPr>
                <p:spPr bwMode="auto">
                  <a:xfrm>
                    <a:off x="3320" y="1266"/>
                    <a:ext cx="539"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solidFill>
                          <a:srgbClr val="008000"/>
                        </a:solidFill>
                        <a:latin typeface="+mj-lt"/>
                      </a:rPr>
                      <a:t>3000K</a:t>
                    </a:r>
                  </a:p>
                </p:txBody>
              </p:sp>
              <p:sp>
                <p:nvSpPr>
                  <p:cNvPr id="17431" name="Text Box 23"/>
                  <p:cNvSpPr txBox="1">
                    <a:spLocks noChangeArrowheads="1"/>
                  </p:cNvSpPr>
                  <p:nvPr/>
                </p:nvSpPr>
                <p:spPr bwMode="auto">
                  <a:xfrm>
                    <a:off x="2956" y="1719"/>
                    <a:ext cx="456"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solidFill>
                          <a:srgbClr val="3333FF"/>
                        </a:solidFill>
                        <a:latin typeface="+mj-lt"/>
                      </a:rPr>
                      <a:t>300K</a:t>
                    </a:r>
                  </a:p>
                </p:txBody>
              </p:sp>
            </p:grpSp>
            <p:sp>
              <p:nvSpPr>
                <p:cNvPr id="17438" name="Text Box 30"/>
                <p:cNvSpPr txBox="1">
                  <a:spLocks noChangeArrowheads="1"/>
                </p:cNvSpPr>
                <p:nvPr/>
              </p:nvSpPr>
              <p:spPr bwMode="auto">
                <a:xfrm>
                  <a:off x="1656" y="852"/>
                  <a:ext cx="361"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a:t>
                  </a:r>
                  <a:r>
                    <a:rPr lang="en-US" altLang="ja-JP" baseline="30000">
                      <a:latin typeface="+mj-lt"/>
                    </a:rPr>
                    <a:t>-8</a:t>
                  </a:r>
                  <a:endParaRPr lang="en-US" altLang="ja-JP">
                    <a:latin typeface="+mj-lt"/>
                  </a:endParaRPr>
                </a:p>
              </p:txBody>
            </p:sp>
            <p:sp>
              <p:nvSpPr>
                <p:cNvPr id="17439" name="Text Box 31"/>
                <p:cNvSpPr txBox="1">
                  <a:spLocks noChangeArrowheads="1"/>
                </p:cNvSpPr>
                <p:nvPr/>
              </p:nvSpPr>
              <p:spPr bwMode="auto">
                <a:xfrm>
                  <a:off x="1656" y="1167"/>
                  <a:ext cx="417"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a:t>
                  </a:r>
                  <a:r>
                    <a:rPr lang="en-US" altLang="ja-JP" baseline="30000">
                      <a:latin typeface="+mj-lt"/>
                    </a:rPr>
                    <a:t>-10</a:t>
                  </a:r>
                  <a:endParaRPr lang="en-US" altLang="ja-JP">
                    <a:latin typeface="+mj-lt"/>
                  </a:endParaRPr>
                </a:p>
              </p:txBody>
            </p:sp>
            <p:sp>
              <p:nvSpPr>
                <p:cNvPr id="17440" name="Text Box 32"/>
                <p:cNvSpPr txBox="1">
                  <a:spLocks noChangeArrowheads="1"/>
                </p:cNvSpPr>
                <p:nvPr/>
              </p:nvSpPr>
              <p:spPr bwMode="auto">
                <a:xfrm>
                  <a:off x="1656" y="1481"/>
                  <a:ext cx="417"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a:t>
                  </a:r>
                  <a:r>
                    <a:rPr lang="en-US" altLang="ja-JP" baseline="30000">
                      <a:latin typeface="+mj-lt"/>
                    </a:rPr>
                    <a:t>-12</a:t>
                  </a:r>
                  <a:endParaRPr lang="en-US" altLang="ja-JP">
                    <a:latin typeface="+mj-lt"/>
                  </a:endParaRPr>
                </a:p>
              </p:txBody>
            </p:sp>
            <p:sp>
              <p:nvSpPr>
                <p:cNvPr id="17441" name="Text Box 33"/>
                <p:cNvSpPr txBox="1">
                  <a:spLocks noChangeArrowheads="1"/>
                </p:cNvSpPr>
                <p:nvPr/>
              </p:nvSpPr>
              <p:spPr bwMode="auto">
                <a:xfrm>
                  <a:off x="1656" y="1803"/>
                  <a:ext cx="417"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a:t>
                  </a:r>
                  <a:r>
                    <a:rPr lang="en-US" altLang="ja-JP" baseline="30000">
                      <a:latin typeface="+mj-lt"/>
                    </a:rPr>
                    <a:t>-14</a:t>
                  </a:r>
                  <a:endParaRPr lang="en-US" altLang="ja-JP">
                    <a:latin typeface="+mj-lt"/>
                  </a:endParaRPr>
                </a:p>
              </p:txBody>
            </p:sp>
            <p:sp>
              <p:nvSpPr>
                <p:cNvPr id="17442" name="Text Box 34"/>
                <p:cNvSpPr txBox="1">
                  <a:spLocks noChangeArrowheads="1"/>
                </p:cNvSpPr>
                <p:nvPr/>
              </p:nvSpPr>
              <p:spPr bwMode="auto">
                <a:xfrm>
                  <a:off x="1656" y="2132"/>
                  <a:ext cx="417"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a:t>
                  </a:r>
                  <a:r>
                    <a:rPr lang="en-US" altLang="ja-JP" baseline="30000">
                      <a:latin typeface="+mj-lt"/>
                    </a:rPr>
                    <a:t>-16</a:t>
                  </a:r>
                  <a:endParaRPr lang="en-US" altLang="ja-JP">
                    <a:latin typeface="+mj-lt"/>
                  </a:endParaRPr>
                </a:p>
              </p:txBody>
            </p:sp>
            <p:sp>
              <p:nvSpPr>
                <p:cNvPr id="17443" name="Text Box 35"/>
                <p:cNvSpPr txBox="1">
                  <a:spLocks noChangeArrowheads="1"/>
                </p:cNvSpPr>
                <p:nvPr/>
              </p:nvSpPr>
              <p:spPr bwMode="auto">
                <a:xfrm>
                  <a:off x="1656" y="2454"/>
                  <a:ext cx="417" cy="202"/>
                </a:xfrm>
                <a:prstGeom prst="rect">
                  <a:avLst/>
                </a:prstGeom>
                <a:noFill/>
                <a:ln w="9525">
                  <a:noFill/>
                  <a:miter lim="800000"/>
                  <a:headEnd/>
                  <a:tailEnd/>
                </a:ln>
                <a:effectLst/>
              </p:spPr>
              <p:txBody>
                <a:bodyPr wrap="square">
                  <a:prstTxWarp prst="textNoShape">
                    <a:avLst/>
                  </a:prstTxWarp>
                  <a:spAutoFit/>
                </a:bodyPr>
                <a:lstStyle/>
                <a:p>
                  <a:pPr eaLnBrk="0" hangingPunct="0"/>
                  <a:r>
                    <a:rPr lang="en-US" altLang="ja-JP">
                      <a:latin typeface="+mj-lt"/>
                    </a:rPr>
                    <a:t>10</a:t>
                  </a:r>
                  <a:r>
                    <a:rPr lang="en-US" altLang="ja-JP" baseline="30000">
                      <a:latin typeface="+mj-lt"/>
                    </a:rPr>
                    <a:t>-18</a:t>
                  </a:r>
                  <a:endParaRPr lang="en-US" altLang="ja-JP">
                    <a:latin typeface="+mj-lt"/>
                  </a:endParaRPr>
                </a:p>
              </p:txBody>
            </p:sp>
          </p:grpSp>
          <p:sp>
            <p:nvSpPr>
              <p:cNvPr id="17444" name="Text Box 36"/>
              <p:cNvSpPr txBox="1">
                <a:spLocks noChangeArrowheads="1"/>
              </p:cNvSpPr>
              <p:nvPr/>
            </p:nvSpPr>
            <p:spPr bwMode="auto">
              <a:xfrm rot="16200000">
                <a:off x="861" y="1714"/>
                <a:ext cx="1307" cy="202"/>
              </a:xfrm>
              <a:prstGeom prst="rect">
                <a:avLst/>
              </a:prstGeom>
              <a:noFill/>
              <a:ln w="9525">
                <a:noFill/>
                <a:miter lim="800000"/>
                <a:headEnd/>
                <a:tailEnd/>
              </a:ln>
              <a:effectLst/>
            </p:spPr>
            <p:txBody>
              <a:bodyPr wrap="square">
                <a:prstTxWarp prst="textNoShape">
                  <a:avLst/>
                </a:prstTxWarp>
                <a:spAutoFit/>
              </a:bodyPr>
              <a:lstStyle/>
              <a:p>
                <a:r>
                  <a:rPr lang="en-US" altLang="ja-JP">
                    <a:latin typeface="+mj-lt"/>
                  </a:rPr>
                  <a:t>Emissivity (J/m</a:t>
                </a:r>
                <a:r>
                  <a:rPr lang="en-US" altLang="ja-JP" baseline="30000">
                    <a:latin typeface="+mj-lt"/>
                  </a:rPr>
                  <a:t>2</a:t>
                </a:r>
                <a:r>
                  <a:rPr lang="en-US" altLang="ja-JP">
                    <a:latin typeface="+mj-lt"/>
                  </a:rPr>
                  <a:t>)</a:t>
                </a:r>
              </a:p>
            </p:txBody>
          </p:sp>
        </p:grpSp>
      </p:grpSp>
      <p:sp>
        <p:nvSpPr>
          <p:cNvPr id="17446" name="Rectangle 38"/>
          <p:cNvSpPr>
            <a:spLocks noChangeArrowheads="1"/>
          </p:cNvSpPr>
          <p:nvPr/>
        </p:nvSpPr>
        <p:spPr bwMode="auto">
          <a:xfrm>
            <a:off x="450850" y="295275"/>
            <a:ext cx="8294688" cy="361950"/>
          </a:xfrm>
          <a:prstGeom prst="rect">
            <a:avLst/>
          </a:prstGeom>
          <a:noFill/>
          <a:ln w="9525">
            <a:noFill/>
            <a:miter lim="800000"/>
            <a:headEnd/>
            <a:tailEnd/>
          </a:ln>
          <a:effectLst/>
        </p:spPr>
        <p:txBody>
          <a:bodyPr lIns="0" tIns="0" rIns="0" bIns="0">
            <a:prstTxWarp prst="textNoShape">
              <a:avLst/>
            </a:prstTxWarp>
          </a:bodyPr>
          <a:lstStyle/>
          <a:p>
            <a:pPr algn="ctr" defTabSz="457200">
              <a:buClr>
                <a:srgbClr val="000000"/>
              </a:buClr>
              <a:buSzPct val="90000"/>
              <a:buFont typeface="Monotype Sorts" pitchFamily="-108" charset="2"/>
              <a:buNone/>
            </a:pPr>
            <a:endParaRPr lang="ja-JP" altLang="en-US" sz="2400">
              <a:ea typeface="ＭＳ Ｐゴシック" pitchFamily="-108" charset="-128"/>
            </a:endParaRPr>
          </a:p>
        </p:txBody>
      </p:sp>
      <p:sp>
        <p:nvSpPr>
          <p:cNvPr id="17447" name="Rectangle 39"/>
          <p:cNvSpPr>
            <a:spLocks noGrp="1" noChangeArrowheads="1"/>
          </p:cNvSpPr>
          <p:nvPr>
            <p:ph type="title" idx="4294967295"/>
          </p:nvPr>
        </p:nvSpPr>
        <p:spPr>
          <a:xfrm>
            <a:off x="0" y="609820"/>
            <a:ext cx="9144000" cy="954087"/>
          </a:xfrm>
        </p:spPr>
        <p:txBody>
          <a:bodyPr/>
          <a:lstStyle/>
          <a:p>
            <a:r>
              <a:rPr lang="ja-JP" altLang="en-US" dirty="0" smtClean="0">
                <a:solidFill>
                  <a:schemeClr val="tx1"/>
                </a:solidFill>
              </a:rPr>
              <a:t>自然の光源（太陽、ランプ光源など）は</a:t>
            </a:r>
            <a:r>
              <a:rPr lang="en-US" altLang="ja-JP" dirty="0" smtClean="0">
                <a:solidFill>
                  <a:schemeClr val="tx1"/>
                </a:solidFill>
              </a:rPr>
              <a:t>THz</a:t>
            </a:r>
            <a:r>
              <a:rPr lang="ja-JP" altLang="en-US" dirty="0" smtClean="0">
                <a:solidFill>
                  <a:schemeClr val="tx1"/>
                </a:solidFill>
              </a:rPr>
              <a:t>発生効率が極めて低い！</a:t>
            </a:r>
          </a:p>
        </p:txBody>
      </p:sp>
      <p:pic>
        <p:nvPicPr>
          <p:cNvPr id="43" name="図 42"/>
          <p:cNvPicPr>
            <a:picLocks noChangeAspect="1"/>
          </p:cNvPicPr>
          <p:nvPr/>
        </p:nvPicPr>
        <p:blipFill>
          <a:blip r:embed="rId2"/>
          <a:stretch>
            <a:fillRect/>
          </a:stretch>
        </p:blipFill>
        <p:spPr>
          <a:xfrm>
            <a:off x="250429" y="3581064"/>
            <a:ext cx="3103730" cy="669432"/>
          </a:xfrm>
          <a:prstGeom prst="rect">
            <a:avLst/>
          </a:prstGeom>
        </p:spPr>
      </p:pic>
      <p:sp>
        <p:nvSpPr>
          <p:cNvPr id="44" name="正方形/長方形 43"/>
          <p:cNvSpPr/>
          <p:nvPr/>
        </p:nvSpPr>
        <p:spPr>
          <a:xfrm>
            <a:off x="604506" y="4410319"/>
            <a:ext cx="2901495" cy="400110"/>
          </a:xfrm>
          <a:prstGeom prst="rect">
            <a:avLst/>
          </a:prstGeom>
        </p:spPr>
        <p:txBody>
          <a:bodyPr wrap="square">
            <a:spAutoFit/>
          </a:bodyPr>
          <a:lstStyle/>
          <a:p>
            <a:r>
              <a:rPr lang="ja-JP" altLang="en-US" sz="2000" i="1" dirty="0" smtClean="0">
                <a:solidFill>
                  <a:srgbClr val="0000FF"/>
                </a:solidFill>
                <a:latin typeface="Arial"/>
                <a:cs typeface="Arial"/>
              </a:rPr>
              <a:t>温度に依存</a:t>
            </a:r>
            <a:endParaRPr lang="ja-JP" altLang="en-US" sz="2000" i="1" dirty="0">
              <a:solidFill>
                <a:srgbClr val="0000FF"/>
              </a:solidFill>
              <a:latin typeface="Arial"/>
              <a:cs typeface="Arial"/>
            </a:endParaRPr>
          </a:p>
        </p:txBody>
      </p:sp>
      <p:sp>
        <p:nvSpPr>
          <p:cNvPr id="45" name="テキスト ボックス 44"/>
          <p:cNvSpPr txBox="1"/>
          <p:nvPr/>
        </p:nvSpPr>
        <p:spPr>
          <a:xfrm>
            <a:off x="290625" y="2505207"/>
            <a:ext cx="3421518" cy="523220"/>
          </a:xfrm>
          <a:prstGeom prst="rect">
            <a:avLst/>
          </a:prstGeom>
          <a:solidFill>
            <a:schemeClr val="tx1"/>
          </a:solidFill>
          <a:ln w="38100" cap="flat" cmpd="sng" algn="ctr">
            <a:solidFill>
              <a:schemeClr val="tx1"/>
            </a:solidFill>
            <a:prstDash val="solid"/>
            <a:round/>
            <a:headEnd type="none" w="med" len="med"/>
            <a:tailEnd type="none" w="med" len="med"/>
          </a:ln>
        </p:spPr>
        <p:txBody>
          <a:bodyPr wrap="square" rtlCol="0">
            <a:spAutoFit/>
          </a:bodyPr>
          <a:lstStyle/>
          <a:p>
            <a:pPr algn="ctr"/>
            <a:r>
              <a:rPr kumimoji="1" lang="ja-JP" altLang="en-US" sz="2800" dirty="0" smtClean="0">
                <a:solidFill>
                  <a:schemeClr val="bg1"/>
                </a:solidFill>
                <a:latin typeface="Arial"/>
                <a:cs typeface="Arial"/>
              </a:rPr>
              <a:t>黒体輻射スペクトル</a:t>
            </a:r>
            <a:endParaRPr kumimoji="1" lang="ja-JP" altLang="en-US" sz="2800" dirty="0">
              <a:solidFill>
                <a:schemeClr val="bg1"/>
              </a:solidFill>
              <a:latin typeface="Arial"/>
              <a:cs typeface="Arial"/>
            </a:endParaRPr>
          </a:p>
        </p:txBody>
      </p:sp>
      <p:sp>
        <p:nvSpPr>
          <p:cNvPr id="46" name="テキスト ボックス 45"/>
          <p:cNvSpPr txBox="1"/>
          <p:nvPr/>
        </p:nvSpPr>
        <p:spPr>
          <a:xfrm>
            <a:off x="2193551" y="6142633"/>
            <a:ext cx="5450531" cy="584775"/>
          </a:xfrm>
          <a:prstGeom prst="rect">
            <a:avLst/>
          </a:prstGeom>
          <a:noFill/>
        </p:spPr>
        <p:txBody>
          <a:bodyPr wrap="none" rtlCol="0">
            <a:spAutoFit/>
          </a:bodyPr>
          <a:lstStyle/>
          <a:p>
            <a:r>
              <a:rPr kumimoji="1" lang="en-US" altLang="ja-JP" sz="3200" i="1" dirty="0" smtClean="0">
                <a:solidFill>
                  <a:srgbClr val="FF0000"/>
                </a:solidFill>
                <a:latin typeface="+mj-lt"/>
              </a:rPr>
              <a:t>THz</a:t>
            </a:r>
            <a:r>
              <a:rPr kumimoji="1" lang="ja-JP" altLang="en-US" sz="3200" i="1" dirty="0" smtClean="0">
                <a:solidFill>
                  <a:srgbClr val="FF0000"/>
                </a:solidFill>
                <a:latin typeface="+mj-lt"/>
              </a:rPr>
              <a:t>領域で急激にロールオフ</a:t>
            </a:r>
            <a:endParaRPr kumimoji="1" lang="ja-JP" altLang="en-US" sz="3200" i="1" dirty="0">
              <a:solidFill>
                <a:srgbClr val="FF0000"/>
              </a:solidFill>
              <a:latin typeface="+mj-lt"/>
            </a:endParaRPr>
          </a:p>
        </p:txBody>
      </p:sp>
    </p:spTree>
    <p:extLst>
      <p:ext uri="{BB962C8B-B14F-4D97-AF65-F5344CB8AC3E}">
        <p14:creationId xmlns:p14="http://schemas.microsoft.com/office/powerpoint/2010/main" val="41598845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idx="4294967295"/>
          </p:nvPr>
        </p:nvSpPr>
        <p:spPr>
          <a:xfrm>
            <a:off x="0" y="465601"/>
            <a:ext cx="9000000" cy="602242"/>
          </a:xfrm>
        </p:spPr>
        <p:txBody>
          <a:bodyPr>
            <a:noAutofit/>
          </a:bodyPr>
          <a:lstStyle/>
          <a:p>
            <a:r>
              <a:rPr lang="ja-JP" altLang="en-US" sz="4800" dirty="0" smtClean="0">
                <a:latin typeface="Arial"/>
                <a:cs typeface="Arial"/>
              </a:rPr>
              <a:t>様々な（人工的）</a:t>
            </a:r>
            <a:r>
              <a:rPr lang="en-US" altLang="ja-JP" sz="4800" dirty="0" smtClean="0">
                <a:latin typeface="Arial"/>
                <a:cs typeface="Arial"/>
              </a:rPr>
              <a:t>THz</a:t>
            </a:r>
            <a:r>
              <a:rPr lang="ja-JP" altLang="en-US" sz="4800" dirty="0" smtClean="0">
                <a:latin typeface="Arial"/>
                <a:cs typeface="Arial"/>
              </a:rPr>
              <a:t>光源</a:t>
            </a:r>
            <a:endParaRPr lang="ja-JP" altLang="en-US" sz="4800" dirty="0">
              <a:latin typeface="Arial"/>
              <a:cs typeface="Arial"/>
            </a:endParaRPr>
          </a:p>
        </p:txBody>
      </p:sp>
      <p:grpSp>
        <p:nvGrpSpPr>
          <p:cNvPr id="2" name="図形グループ 8"/>
          <p:cNvGrpSpPr/>
          <p:nvPr/>
        </p:nvGrpSpPr>
        <p:grpSpPr>
          <a:xfrm>
            <a:off x="942402" y="1004594"/>
            <a:ext cx="7200000" cy="5708519"/>
            <a:chOff x="942402" y="1004592"/>
            <a:chExt cx="7200000" cy="5708519"/>
          </a:xfrm>
        </p:grpSpPr>
        <p:pic>
          <p:nvPicPr>
            <p:cNvPr id="5" name="図 4"/>
            <p:cNvPicPr>
              <a:picLocks noChangeAspect="1"/>
            </p:cNvPicPr>
            <p:nvPr/>
          </p:nvPicPr>
          <p:blipFill>
            <a:blip r:embed="rId3"/>
            <a:stretch>
              <a:fillRect/>
            </a:stretch>
          </p:blipFill>
          <p:spPr>
            <a:xfrm>
              <a:off x="942402" y="1251541"/>
              <a:ext cx="7200000" cy="5461570"/>
            </a:xfrm>
            <a:prstGeom prst="rect">
              <a:avLst/>
            </a:prstGeom>
          </p:spPr>
        </p:pic>
        <p:sp>
          <p:nvSpPr>
            <p:cNvPr id="7" name="正方形/長方形 6"/>
            <p:cNvSpPr/>
            <p:nvPr/>
          </p:nvSpPr>
          <p:spPr>
            <a:xfrm>
              <a:off x="942402" y="1004592"/>
              <a:ext cx="412967" cy="40752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686982" y="1848070"/>
              <a:ext cx="2227354" cy="103302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3582724" y="1460817"/>
            <a:ext cx="2227354" cy="4463801"/>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a:off x="3573246" y="1988161"/>
            <a:ext cx="2227354" cy="1588"/>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4037672" y="1523782"/>
            <a:ext cx="1348446" cy="461665"/>
          </a:xfrm>
          <a:prstGeom prst="rect">
            <a:avLst/>
          </a:prstGeom>
          <a:noFill/>
        </p:spPr>
        <p:txBody>
          <a:bodyPr wrap="none" rtlCol="0">
            <a:spAutoFit/>
          </a:bodyPr>
          <a:lstStyle/>
          <a:p>
            <a:r>
              <a:rPr kumimoji="1" lang="en-US" altLang="ja-JP" sz="2400" dirty="0" smtClean="0">
                <a:solidFill>
                  <a:srgbClr val="FF0000"/>
                </a:solidFill>
                <a:latin typeface="+mj-lt"/>
              </a:rPr>
              <a:t>THz gap</a:t>
            </a:r>
            <a:endParaRPr kumimoji="1" lang="ja-JP" altLang="en-US" sz="2400" dirty="0">
              <a:solidFill>
                <a:srgbClr val="FF0000"/>
              </a:solidFill>
              <a:latin typeface="+mj-lt"/>
            </a:endParaRPr>
          </a:p>
        </p:txBody>
      </p:sp>
      <p:cxnSp>
        <p:nvCxnSpPr>
          <p:cNvPr id="19" name="直線矢印コネクタ 18"/>
          <p:cNvCxnSpPr/>
          <p:nvPr/>
        </p:nvCxnSpPr>
        <p:spPr>
          <a:xfrm>
            <a:off x="1835522" y="1753064"/>
            <a:ext cx="1747203"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2052256" y="1394474"/>
            <a:ext cx="1313180" cy="369332"/>
          </a:xfrm>
          <a:prstGeom prst="rect">
            <a:avLst/>
          </a:prstGeom>
          <a:noFill/>
        </p:spPr>
        <p:txBody>
          <a:bodyPr wrap="none" rtlCol="0">
            <a:spAutoFit/>
          </a:bodyPr>
          <a:lstStyle/>
          <a:p>
            <a:r>
              <a:rPr kumimoji="1" lang="en-US" altLang="ja-JP" dirty="0" smtClean="0">
                <a:latin typeface="+mj-lt"/>
              </a:rPr>
              <a:t>Electronics</a:t>
            </a:r>
            <a:endParaRPr kumimoji="1" lang="ja-JP" altLang="en-US" dirty="0">
              <a:latin typeface="+mj-lt"/>
            </a:endParaRPr>
          </a:p>
        </p:txBody>
      </p:sp>
      <p:cxnSp>
        <p:nvCxnSpPr>
          <p:cNvPr id="21" name="直線矢印コネクタ 20"/>
          <p:cNvCxnSpPr/>
          <p:nvPr/>
        </p:nvCxnSpPr>
        <p:spPr>
          <a:xfrm rot="10800000">
            <a:off x="5810078" y="1749007"/>
            <a:ext cx="2073924"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6066152" y="1390417"/>
            <a:ext cx="1197764" cy="369332"/>
          </a:xfrm>
          <a:prstGeom prst="rect">
            <a:avLst/>
          </a:prstGeom>
          <a:noFill/>
        </p:spPr>
        <p:txBody>
          <a:bodyPr wrap="none" rtlCol="0">
            <a:spAutoFit/>
          </a:bodyPr>
          <a:lstStyle/>
          <a:p>
            <a:r>
              <a:rPr kumimoji="1" lang="en-US" altLang="ja-JP" dirty="0" smtClean="0">
                <a:latin typeface="+mj-lt"/>
              </a:rPr>
              <a:t>Photonics</a:t>
            </a:r>
            <a:endParaRPr kumimoji="1" lang="ja-JP" altLang="en-US" dirty="0">
              <a:latin typeface="+mj-lt"/>
            </a:endParaRPr>
          </a:p>
        </p:txBody>
      </p:sp>
    </p:spTree>
    <p:extLst>
      <p:ext uri="{BB962C8B-B14F-4D97-AF65-F5344CB8AC3E}">
        <p14:creationId xmlns:p14="http://schemas.microsoft.com/office/powerpoint/2010/main" val="338641145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idx="4294967295"/>
          </p:nvPr>
        </p:nvSpPr>
        <p:spPr>
          <a:xfrm>
            <a:off x="63497" y="362775"/>
            <a:ext cx="9000000" cy="705835"/>
          </a:xfrm>
        </p:spPr>
        <p:txBody>
          <a:bodyPr>
            <a:noAutofit/>
          </a:bodyPr>
          <a:lstStyle/>
          <a:p>
            <a:r>
              <a:rPr lang="ja-JP" altLang="en-US" dirty="0" smtClean="0">
                <a:latin typeface="Arial"/>
                <a:cs typeface="Arial"/>
              </a:rPr>
              <a:t>テラヘルツ波（</a:t>
            </a:r>
            <a:r>
              <a:rPr lang="en-US" altLang="ja-JP" dirty="0" smtClean="0">
                <a:latin typeface="Arial"/>
                <a:cs typeface="Arial"/>
              </a:rPr>
              <a:t>THz</a:t>
            </a:r>
            <a:r>
              <a:rPr lang="ja-JP" altLang="en-US" dirty="0" smtClean="0">
                <a:latin typeface="Arial"/>
                <a:cs typeface="Arial"/>
              </a:rPr>
              <a:t>波）とは？</a:t>
            </a:r>
            <a:endParaRPr lang="ja-JP" altLang="en-US" dirty="0">
              <a:latin typeface="Arial"/>
              <a:cs typeface="Arial"/>
            </a:endParaRPr>
          </a:p>
        </p:txBody>
      </p:sp>
      <p:sp>
        <p:nvSpPr>
          <p:cNvPr id="4" name="スライド番号プレースホルダ 3"/>
          <p:cNvSpPr>
            <a:spLocks noGrp="1"/>
          </p:cNvSpPr>
          <p:nvPr>
            <p:ph type="sldNum" sz="quarter" idx="12"/>
          </p:nvPr>
        </p:nvSpPr>
        <p:spPr/>
        <p:txBody>
          <a:bodyPr/>
          <a:lstStyle/>
          <a:p>
            <a:fld id="{56C438CC-D79C-7842-853A-5D7898F18D87}" type="slidenum">
              <a:rPr lang="ja-JP" altLang="en-US" smtClean="0"/>
              <a:pPr/>
              <a:t>38</a:t>
            </a:fld>
            <a:endParaRPr lang="ja-JP" altLang="en-US"/>
          </a:p>
        </p:txBody>
      </p:sp>
      <p:pic>
        <p:nvPicPr>
          <p:cNvPr id="6" name="図 5"/>
          <p:cNvPicPr>
            <a:picLocks noChangeAspect="1"/>
          </p:cNvPicPr>
          <p:nvPr/>
        </p:nvPicPr>
        <p:blipFill>
          <a:blip r:embed="rId3"/>
          <a:stretch>
            <a:fillRect/>
          </a:stretch>
        </p:blipFill>
        <p:spPr>
          <a:xfrm>
            <a:off x="203292" y="1105374"/>
            <a:ext cx="8280000" cy="1960313"/>
          </a:xfrm>
          <a:prstGeom prst="rect">
            <a:avLst/>
          </a:prstGeom>
        </p:spPr>
      </p:pic>
      <p:sp>
        <p:nvSpPr>
          <p:cNvPr id="7" name="テキスト ボックス 6"/>
          <p:cNvSpPr txBox="1"/>
          <p:nvPr/>
        </p:nvSpPr>
        <p:spPr>
          <a:xfrm>
            <a:off x="343081" y="3304462"/>
            <a:ext cx="8616302" cy="3108544"/>
          </a:xfrm>
          <a:prstGeom prst="rect">
            <a:avLst/>
          </a:prstGeom>
          <a:noFill/>
        </p:spPr>
        <p:txBody>
          <a:bodyPr wrap="square" rtlCol="0">
            <a:spAutoFit/>
          </a:bodyPr>
          <a:lstStyle/>
          <a:p>
            <a:r>
              <a:rPr kumimoji="1" lang="en-US" altLang="ja-JP" sz="2800" dirty="0" smtClean="0">
                <a:latin typeface="Arial"/>
                <a:cs typeface="Arial"/>
              </a:rPr>
              <a:t>•</a:t>
            </a:r>
            <a:r>
              <a:rPr lang="ja-JP" altLang="en-US" sz="2800" dirty="0" smtClean="0">
                <a:latin typeface="Arial"/>
                <a:cs typeface="Arial"/>
              </a:rPr>
              <a:t>光波と電波の両特徴を併せ持つ</a:t>
            </a:r>
            <a:endParaRPr kumimoji="1" lang="en-US" altLang="ja-JP" sz="2800" dirty="0" smtClean="0">
              <a:latin typeface="Arial"/>
              <a:cs typeface="Arial"/>
            </a:endParaRPr>
          </a:p>
          <a:p>
            <a:r>
              <a:rPr lang="en-US" altLang="ja-JP" sz="2800" dirty="0" smtClean="0">
                <a:latin typeface="Arial"/>
                <a:cs typeface="Arial"/>
              </a:rPr>
              <a:t>•</a:t>
            </a:r>
            <a:r>
              <a:rPr lang="ja-JP" altLang="en-US" sz="2800" dirty="0" smtClean="0">
                <a:latin typeface="Arial"/>
                <a:cs typeface="Arial"/>
              </a:rPr>
              <a:t>良好な物質透過性</a:t>
            </a:r>
            <a:endParaRPr lang="en-US" altLang="ja-JP" sz="2800" dirty="0" smtClean="0">
              <a:latin typeface="Arial"/>
              <a:cs typeface="Arial"/>
            </a:endParaRPr>
          </a:p>
          <a:p>
            <a:r>
              <a:rPr lang="en-US" altLang="ja-JP" sz="2800" dirty="0" smtClean="0">
                <a:latin typeface="Arial"/>
                <a:cs typeface="Arial"/>
              </a:rPr>
              <a:t>•</a:t>
            </a:r>
            <a:r>
              <a:rPr lang="ja-JP" altLang="en-US" sz="2800" dirty="0" smtClean="0">
                <a:latin typeface="Arial"/>
                <a:cs typeface="Arial"/>
              </a:rPr>
              <a:t>非侵襲、安心安全</a:t>
            </a:r>
            <a:endParaRPr lang="en-US" altLang="ja-JP" sz="2800" dirty="0" smtClean="0">
              <a:latin typeface="Arial"/>
              <a:cs typeface="Arial"/>
            </a:endParaRPr>
          </a:p>
          <a:p>
            <a:r>
              <a:rPr lang="en-US" altLang="ja-JP" sz="2800" dirty="0" smtClean="0">
                <a:latin typeface="Arial"/>
                <a:cs typeface="Arial"/>
              </a:rPr>
              <a:t>•</a:t>
            </a:r>
            <a:r>
              <a:rPr lang="ja-JP" altLang="en-US" sz="2800" dirty="0" smtClean="0">
                <a:latin typeface="Arial"/>
                <a:cs typeface="Arial"/>
              </a:rPr>
              <a:t>コヒーレントビーム</a:t>
            </a:r>
            <a:endParaRPr lang="en-US" altLang="ja-JP" sz="2800" dirty="0" smtClean="0">
              <a:latin typeface="Arial"/>
              <a:cs typeface="Arial"/>
            </a:endParaRPr>
          </a:p>
          <a:p>
            <a:r>
              <a:rPr lang="en-US" altLang="ja-JP" sz="2800" dirty="0" smtClean="0">
                <a:latin typeface="Arial"/>
                <a:cs typeface="Arial"/>
              </a:rPr>
              <a:t>•</a:t>
            </a:r>
            <a:r>
              <a:rPr lang="ja-JP" altLang="en-US" sz="2800" dirty="0" smtClean="0">
                <a:latin typeface="Arial"/>
                <a:cs typeface="Arial"/>
              </a:rPr>
              <a:t>超短パルス、広帯域スペクトル</a:t>
            </a:r>
            <a:endParaRPr lang="en-US" altLang="ja-JP" sz="2800" dirty="0" smtClean="0">
              <a:latin typeface="Arial"/>
              <a:cs typeface="Arial"/>
            </a:endParaRPr>
          </a:p>
          <a:p>
            <a:r>
              <a:rPr lang="en-US" altLang="ja-JP" sz="2800" dirty="0" smtClean="0">
                <a:latin typeface="Arial"/>
                <a:cs typeface="Arial"/>
              </a:rPr>
              <a:t>•</a:t>
            </a:r>
            <a:r>
              <a:rPr lang="ja-JP" altLang="en-US" sz="2800" dirty="0" smtClean="0">
                <a:latin typeface="Arial"/>
                <a:cs typeface="Arial"/>
              </a:rPr>
              <a:t>イメージング計測や分光計測が可能</a:t>
            </a:r>
            <a:endParaRPr lang="en-US" altLang="ja-JP" sz="2800" dirty="0" smtClean="0">
              <a:latin typeface="Arial"/>
              <a:cs typeface="Arial"/>
            </a:endParaRPr>
          </a:p>
          <a:p>
            <a:r>
              <a:rPr lang="en-US" altLang="ja-JP" sz="2800" dirty="0" smtClean="0">
                <a:latin typeface="Arial"/>
                <a:cs typeface="Arial"/>
              </a:rPr>
              <a:t>• </a:t>
            </a:r>
            <a:r>
              <a:rPr lang="ja-JP" altLang="en-US" sz="2800" dirty="0" smtClean="0">
                <a:latin typeface="Arial"/>
                <a:cs typeface="Arial"/>
              </a:rPr>
              <a:t>空間分解能</a:t>
            </a:r>
            <a:r>
              <a:rPr lang="en-US" altLang="ja-JP" sz="2800" dirty="0" smtClean="0">
                <a:latin typeface="Arial"/>
                <a:cs typeface="Arial"/>
              </a:rPr>
              <a:t> &lt; 200 µ</a:t>
            </a:r>
            <a:r>
              <a:rPr lang="en-US" altLang="ja-JP" sz="2800" dirty="0" err="1" smtClean="0">
                <a:latin typeface="Arial"/>
                <a:cs typeface="Arial"/>
              </a:rPr>
              <a:t>m</a:t>
            </a:r>
            <a:endParaRPr lang="en-US" altLang="ja-JP" sz="2800" dirty="0" smtClean="0">
              <a:latin typeface="Arial"/>
              <a:cs typeface="Arial"/>
            </a:endParaRPr>
          </a:p>
        </p:txBody>
      </p:sp>
      <p:sp>
        <p:nvSpPr>
          <p:cNvPr id="8" name="円/楕円 7"/>
          <p:cNvSpPr/>
          <p:nvPr/>
        </p:nvSpPr>
        <p:spPr>
          <a:xfrm>
            <a:off x="1997700" y="1659921"/>
            <a:ext cx="1243199" cy="536655"/>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rot="5400000">
            <a:off x="2069228" y="2697455"/>
            <a:ext cx="1082252" cy="80495"/>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625057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idx="4294967295"/>
          </p:nvPr>
        </p:nvSpPr>
        <p:spPr>
          <a:xfrm>
            <a:off x="293077" y="709613"/>
            <a:ext cx="4848958" cy="1198562"/>
          </a:xfrm>
          <a:solidFill>
            <a:schemeClr val="bg1"/>
          </a:solidFill>
        </p:spPr>
        <p:txBody>
          <a:bodyPr/>
          <a:lstStyle/>
          <a:p>
            <a:r>
              <a:rPr lang="en-US" altLang="ja-JP" sz="5400">
                <a:solidFill>
                  <a:schemeClr val="tx1"/>
                </a:solidFill>
                <a:effectLst>
                  <a:outerShdw blurRad="38100" dist="38100" dir="2700000" algn="tl">
                    <a:srgbClr val="DDDDDD"/>
                  </a:outerShdw>
                </a:effectLst>
                <a:latin typeface="ＭＳ ゴシック" charset="-128"/>
              </a:rPr>
              <a:t>THz</a:t>
            </a:r>
            <a:r>
              <a:rPr lang="ja-JP" altLang="en-US" sz="5400">
                <a:solidFill>
                  <a:schemeClr val="tx1"/>
                </a:solidFill>
                <a:effectLst>
                  <a:outerShdw blurRad="38100" dist="38100" dir="2700000" algn="tl">
                    <a:srgbClr val="DDDDDD"/>
                  </a:outerShdw>
                </a:effectLst>
                <a:latin typeface="ＭＳ ゴシック" charset="-128"/>
              </a:rPr>
              <a:t>透過</a:t>
            </a:r>
            <a:r>
              <a:rPr lang="en-US" altLang="ja-JP" sz="5400">
                <a:solidFill>
                  <a:schemeClr val="tx1"/>
                </a:solidFill>
                <a:effectLst>
                  <a:outerShdw blurRad="38100" dist="38100" dir="2700000" algn="tl">
                    <a:srgbClr val="DDDDDD"/>
                  </a:outerShdw>
                </a:effectLst>
                <a:latin typeface="ＭＳ ゴシック" charset="-128"/>
              </a:rPr>
              <a:t/>
            </a:r>
            <a:br>
              <a:rPr lang="en-US" altLang="ja-JP" sz="5400">
                <a:solidFill>
                  <a:schemeClr val="tx1"/>
                </a:solidFill>
                <a:effectLst>
                  <a:outerShdw blurRad="38100" dist="38100" dir="2700000" algn="tl">
                    <a:srgbClr val="DDDDDD"/>
                  </a:outerShdw>
                </a:effectLst>
                <a:latin typeface="ＭＳ ゴシック" charset="-128"/>
              </a:rPr>
            </a:br>
            <a:r>
              <a:rPr lang="ja-JP" altLang="en-US" sz="5400">
                <a:solidFill>
                  <a:schemeClr val="tx1"/>
                </a:solidFill>
                <a:effectLst>
                  <a:outerShdw blurRad="38100" dist="38100" dir="2700000" algn="tl">
                    <a:srgbClr val="DDDDDD"/>
                  </a:outerShdw>
                </a:effectLst>
                <a:latin typeface="ＭＳ ゴシック" charset="-128"/>
              </a:rPr>
              <a:t>イメージング</a:t>
            </a:r>
            <a:r>
              <a:rPr lang="en-US" altLang="ja-JP" sz="5400">
                <a:solidFill>
                  <a:schemeClr val="tx1"/>
                </a:solidFill>
                <a:effectLst>
                  <a:outerShdw blurRad="38100" dist="38100" dir="2700000" algn="tl">
                    <a:srgbClr val="DDDDDD"/>
                  </a:outerShdw>
                </a:effectLst>
                <a:latin typeface="ＭＳ ゴシック" charset="-128"/>
              </a:rPr>
              <a:t>②</a:t>
            </a:r>
            <a:endParaRPr lang="en-US" altLang="ja-JP" sz="3200" b="1">
              <a:solidFill>
                <a:schemeClr val="tx1"/>
              </a:solidFill>
            </a:endParaRPr>
          </a:p>
        </p:txBody>
      </p:sp>
      <p:sp>
        <p:nvSpPr>
          <p:cNvPr id="1016835" name="Rectangle 3"/>
          <p:cNvSpPr>
            <a:spLocks noChangeArrowheads="1"/>
          </p:cNvSpPr>
          <p:nvPr/>
        </p:nvSpPr>
        <p:spPr bwMode="auto">
          <a:xfrm>
            <a:off x="1680796" y="4876801"/>
            <a:ext cx="184731" cy="369332"/>
          </a:xfrm>
          <a:prstGeom prst="rect">
            <a:avLst/>
          </a:prstGeom>
          <a:noFill/>
          <a:ln w="9525">
            <a:noFill/>
            <a:miter lim="800000"/>
            <a:headEnd/>
            <a:tailEnd/>
          </a:ln>
          <a:effectLst/>
        </p:spPr>
        <p:txBody>
          <a:bodyPr wrap="none">
            <a:prstTxWarp prst="textNoShape">
              <a:avLst/>
            </a:prstTxWarp>
            <a:spAutoFit/>
          </a:bodyPr>
          <a:lstStyle/>
          <a:p>
            <a:endParaRPr lang="ja-JP" altLang="en-US">
              <a:latin typeface="Arial" charset="0"/>
              <a:ea typeface="ＭＳ ゴシック" charset="-128"/>
              <a:cs typeface="ＭＳ ゴシック" charset="-128"/>
            </a:endParaRPr>
          </a:p>
        </p:txBody>
      </p:sp>
      <p:sp>
        <p:nvSpPr>
          <p:cNvPr id="1016836" name="Text Box 4"/>
          <p:cNvSpPr txBox="1">
            <a:spLocks noChangeArrowheads="1"/>
          </p:cNvSpPr>
          <p:nvPr/>
        </p:nvSpPr>
        <p:spPr bwMode="auto">
          <a:xfrm>
            <a:off x="766397" y="2149476"/>
            <a:ext cx="4394784" cy="1754326"/>
          </a:xfrm>
          <a:prstGeom prst="rect">
            <a:avLst/>
          </a:prstGeom>
          <a:solidFill>
            <a:srgbClr val="0000FF"/>
          </a:solidFill>
          <a:ln w="9525">
            <a:noFill/>
            <a:miter lim="800000"/>
            <a:headEnd/>
            <a:tailEnd/>
          </a:ln>
          <a:effectLst/>
        </p:spPr>
        <p:txBody>
          <a:bodyPr wrap="square">
            <a:prstTxWarp prst="textNoShape">
              <a:avLst/>
            </a:prstTxWarp>
            <a:spAutoFit/>
          </a:bodyPr>
          <a:lstStyle/>
          <a:p>
            <a:pPr algn="ctr">
              <a:spcBef>
                <a:spcPct val="50000"/>
              </a:spcBef>
            </a:pPr>
            <a:r>
              <a:rPr lang="ja-JP" altLang="en-US" sz="3600" dirty="0">
                <a:solidFill>
                  <a:schemeClr val="bg1"/>
                </a:solidFill>
                <a:latin typeface="Arial" charset="0"/>
              </a:rPr>
              <a:t>欠陥検査</a:t>
            </a:r>
            <a:r>
              <a:rPr lang="en-US" altLang="ja-JP" sz="3600" dirty="0">
                <a:solidFill>
                  <a:schemeClr val="bg1"/>
                </a:solidFill>
                <a:latin typeface="Arial" charset="0"/>
              </a:rPr>
              <a:t/>
            </a:r>
            <a:br>
              <a:rPr lang="en-US" altLang="ja-JP" sz="3600" dirty="0">
                <a:solidFill>
                  <a:schemeClr val="bg1"/>
                </a:solidFill>
                <a:latin typeface="Arial" charset="0"/>
              </a:rPr>
            </a:br>
            <a:r>
              <a:rPr lang="ja-JP" altLang="en-US" sz="3600" dirty="0">
                <a:solidFill>
                  <a:schemeClr val="bg1"/>
                </a:solidFill>
                <a:latin typeface="Arial" charset="0"/>
              </a:rPr>
              <a:t>（スペースシャトル）</a:t>
            </a:r>
          </a:p>
        </p:txBody>
      </p:sp>
      <p:pic>
        <p:nvPicPr>
          <p:cNvPr id="1016837" name="Picture 5" descr="nasa3"/>
          <p:cNvPicPr>
            <a:picLocks noChangeAspect="1" noChangeArrowheads="1"/>
          </p:cNvPicPr>
          <p:nvPr/>
        </p:nvPicPr>
        <p:blipFill>
          <a:blip r:embed="rId3"/>
          <a:srcRect/>
          <a:stretch>
            <a:fillRect/>
          </a:stretch>
        </p:blipFill>
        <p:spPr bwMode="auto">
          <a:xfrm>
            <a:off x="580293" y="3427414"/>
            <a:ext cx="4270131" cy="2822575"/>
          </a:xfrm>
          <a:prstGeom prst="rect">
            <a:avLst/>
          </a:prstGeom>
          <a:noFill/>
        </p:spPr>
      </p:pic>
      <p:pic>
        <p:nvPicPr>
          <p:cNvPr id="1016838" name="Picture 6" descr="nasa1"/>
          <p:cNvPicPr>
            <a:picLocks noChangeAspect="1" noChangeArrowheads="1"/>
          </p:cNvPicPr>
          <p:nvPr/>
        </p:nvPicPr>
        <p:blipFill>
          <a:blip r:embed="rId4"/>
          <a:srcRect/>
          <a:stretch>
            <a:fillRect/>
          </a:stretch>
        </p:blipFill>
        <p:spPr bwMode="auto">
          <a:xfrm>
            <a:off x="5515708" y="215900"/>
            <a:ext cx="3239966" cy="2668588"/>
          </a:xfrm>
          <a:prstGeom prst="rect">
            <a:avLst/>
          </a:prstGeom>
          <a:noFill/>
        </p:spPr>
      </p:pic>
      <p:pic>
        <p:nvPicPr>
          <p:cNvPr id="1016839" name="Picture 7" descr="nasa2"/>
          <p:cNvPicPr>
            <a:picLocks noChangeAspect="1" noChangeArrowheads="1"/>
          </p:cNvPicPr>
          <p:nvPr/>
        </p:nvPicPr>
        <p:blipFill>
          <a:blip r:embed="rId5"/>
          <a:srcRect/>
          <a:stretch>
            <a:fillRect/>
          </a:stretch>
        </p:blipFill>
        <p:spPr bwMode="auto">
          <a:xfrm>
            <a:off x="5549412" y="3090864"/>
            <a:ext cx="3247292" cy="3508375"/>
          </a:xfrm>
          <a:prstGeom prst="rect">
            <a:avLst/>
          </a:prstGeom>
          <a:noFill/>
        </p:spPr>
      </p:pic>
      <p:sp>
        <p:nvSpPr>
          <p:cNvPr id="1016840" name="Rectangle 8"/>
          <p:cNvSpPr>
            <a:spLocks noChangeArrowheads="1"/>
          </p:cNvSpPr>
          <p:nvPr/>
        </p:nvSpPr>
        <p:spPr bwMode="auto">
          <a:xfrm>
            <a:off x="5706208" y="3205164"/>
            <a:ext cx="1620957" cy="369332"/>
          </a:xfrm>
          <a:prstGeom prst="rect">
            <a:avLst/>
          </a:prstGeom>
          <a:solidFill>
            <a:srgbClr val="FF8000"/>
          </a:solidFill>
          <a:ln w="9525">
            <a:noFill/>
            <a:miter lim="800000"/>
            <a:headEnd/>
            <a:tailEnd/>
          </a:ln>
          <a:effectLst/>
        </p:spPr>
        <p:txBody>
          <a:bodyPr wrap="none">
            <a:prstTxWarp prst="textNoShape">
              <a:avLst/>
            </a:prstTxWarp>
            <a:spAutoFit/>
          </a:bodyPr>
          <a:lstStyle/>
          <a:p>
            <a:r>
              <a:rPr lang="en-US" altLang="ja-JP">
                <a:solidFill>
                  <a:schemeClr val="bg1"/>
                </a:solidFill>
                <a:latin typeface="Arial" charset="0"/>
                <a:ea typeface="ＭＳ ゴシック" charset="-128"/>
                <a:cs typeface="ＭＳ ゴシック" charset="-128"/>
              </a:rPr>
              <a:t>0.2THz image</a:t>
            </a:r>
          </a:p>
        </p:txBody>
      </p:sp>
      <p:sp>
        <p:nvSpPr>
          <p:cNvPr id="1016841" name="Rectangle 9"/>
          <p:cNvSpPr>
            <a:spLocks noChangeArrowheads="1"/>
          </p:cNvSpPr>
          <p:nvPr/>
        </p:nvSpPr>
        <p:spPr bwMode="auto">
          <a:xfrm>
            <a:off x="5693020" y="425451"/>
            <a:ext cx="1415837" cy="369332"/>
          </a:xfrm>
          <a:prstGeom prst="rect">
            <a:avLst/>
          </a:prstGeom>
          <a:solidFill>
            <a:srgbClr val="FF8000"/>
          </a:solidFill>
          <a:ln w="9525">
            <a:noFill/>
            <a:miter lim="800000"/>
            <a:headEnd/>
            <a:tailEnd/>
          </a:ln>
          <a:effectLst/>
        </p:spPr>
        <p:txBody>
          <a:bodyPr wrap="none">
            <a:prstTxWarp prst="textNoShape">
              <a:avLst/>
            </a:prstTxWarp>
            <a:spAutoFit/>
          </a:bodyPr>
          <a:lstStyle/>
          <a:p>
            <a:r>
              <a:rPr lang="en-US" altLang="ja-JP">
                <a:solidFill>
                  <a:schemeClr val="bg1"/>
                </a:solidFill>
                <a:latin typeface="Arial" charset="0"/>
                <a:ea typeface="ＭＳ ゴシック" charset="-128"/>
                <a:cs typeface="ＭＳ ゴシック" charset="-128"/>
              </a:rPr>
              <a:t>Test sample</a:t>
            </a:r>
          </a:p>
        </p:txBody>
      </p:sp>
      <p:sp>
        <p:nvSpPr>
          <p:cNvPr id="1016842" name="Rectangle 10"/>
          <p:cNvSpPr>
            <a:spLocks noChangeArrowheads="1"/>
          </p:cNvSpPr>
          <p:nvPr/>
        </p:nvSpPr>
        <p:spPr bwMode="auto">
          <a:xfrm>
            <a:off x="181708" y="6380163"/>
            <a:ext cx="5185997" cy="646331"/>
          </a:xfrm>
          <a:prstGeom prst="rect">
            <a:avLst/>
          </a:prstGeom>
          <a:noFill/>
          <a:ln w="9525">
            <a:noFill/>
            <a:miter lim="800000"/>
            <a:headEnd/>
            <a:tailEnd/>
          </a:ln>
          <a:effectLst/>
        </p:spPr>
        <p:txBody>
          <a:bodyPr>
            <a:prstTxWarp prst="textNoShape">
              <a:avLst/>
            </a:prstTxWarp>
            <a:spAutoFit/>
          </a:bodyPr>
          <a:lstStyle/>
          <a:p>
            <a:r>
              <a:rPr lang="en-US" altLang="ja-JP" sz="1800" i="1">
                <a:solidFill>
                  <a:srgbClr val="800080"/>
                </a:solidFill>
                <a:latin typeface="Arial" charset="0"/>
              </a:rPr>
              <a:t>ref) http://www.rpi.edu/~zhangxc/researchhome.htm</a:t>
            </a:r>
          </a:p>
        </p:txBody>
      </p:sp>
    </p:spTree>
    <p:extLst>
      <p:ext uri="{BB962C8B-B14F-4D97-AF65-F5344CB8AC3E}">
        <p14:creationId xmlns:p14="http://schemas.microsoft.com/office/powerpoint/2010/main" val="344150055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idx="4294967295"/>
          </p:nvPr>
        </p:nvSpPr>
        <p:spPr>
          <a:xfrm>
            <a:off x="0" y="468314"/>
            <a:ext cx="9144000" cy="484187"/>
          </a:xfrm>
        </p:spPr>
        <p:txBody>
          <a:bodyPr/>
          <a:lstStyle/>
          <a:p>
            <a:r>
              <a:rPr lang="en-US" altLang="ja-JP" sz="3900" dirty="0">
                <a:latin typeface="ＭＳ Ｐゴシック" pitchFamily="-111" charset="-128"/>
                <a:ea typeface="ＭＳ Ｐゴシック" pitchFamily="-111" charset="-128"/>
                <a:cs typeface="ＭＳ Ｐゴシック" pitchFamily="-111" charset="-128"/>
              </a:rPr>
              <a:t>THz</a:t>
            </a:r>
            <a:r>
              <a:rPr lang="ja-JP" altLang="en-US" sz="3900" dirty="0">
                <a:latin typeface="ＭＳ Ｐゴシック" pitchFamily="-111" charset="-128"/>
                <a:ea typeface="ＭＳ Ｐゴシック" pitchFamily="-111" charset="-128"/>
                <a:cs typeface="ＭＳ Ｐゴシック" pitchFamily="-111" charset="-128"/>
              </a:rPr>
              <a:t>時間領域</a:t>
            </a:r>
            <a:r>
              <a:rPr lang="ja-JP" altLang="en-US" sz="3900" dirty="0" smtClean="0">
                <a:latin typeface="ＭＳ Ｐゴシック" pitchFamily="-111" charset="-128"/>
                <a:ea typeface="ＭＳ Ｐゴシック" pitchFamily="-111" charset="-128"/>
                <a:cs typeface="ＭＳ Ｐゴシック" pitchFamily="-111" charset="-128"/>
              </a:rPr>
              <a:t>分光イメージング</a:t>
            </a:r>
            <a:r>
              <a:rPr lang="ja-JP" altLang="en-US" sz="3900" dirty="0">
                <a:latin typeface="ＭＳ Ｐゴシック" pitchFamily="-111" charset="-128"/>
                <a:ea typeface="ＭＳ Ｐゴシック" pitchFamily="-111" charset="-128"/>
                <a:cs typeface="ＭＳ Ｐゴシック" pitchFamily="-111" charset="-128"/>
              </a:rPr>
              <a:t>装置</a:t>
            </a:r>
            <a:endParaRPr lang="ja-JP" altLang="en-US" dirty="0">
              <a:latin typeface="ＭＳ Ｐゴシック" pitchFamily="-111" charset="-128"/>
              <a:ea typeface="ＭＳ Ｐゴシック" pitchFamily="-111" charset="-128"/>
              <a:cs typeface="ＭＳ Ｐゴシック" pitchFamily="-111" charset="-128"/>
            </a:endParaRPr>
          </a:p>
        </p:txBody>
      </p:sp>
      <p:sp>
        <p:nvSpPr>
          <p:cNvPr id="844803" name="Text Box 3"/>
          <p:cNvSpPr txBox="1">
            <a:spLocks noChangeArrowheads="1"/>
          </p:cNvSpPr>
          <p:nvPr/>
        </p:nvSpPr>
        <p:spPr bwMode="auto">
          <a:xfrm>
            <a:off x="6477095" y="3452659"/>
            <a:ext cx="2085242" cy="584775"/>
          </a:xfrm>
          <a:prstGeom prst="rect">
            <a:avLst/>
          </a:prstGeom>
          <a:solidFill>
            <a:srgbClr val="FF8000"/>
          </a:solidFill>
          <a:ln w="9525">
            <a:noFill/>
            <a:miter lim="800000"/>
            <a:headEnd/>
            <a:tailEnd/>
          </a:ln>
          <a:effectLst/>
        </p:spPr>
        <p:txBody>
          <a:bodyPr wrap="square">
            <a:prstTxWarp prst="textNoShape">
              <a:avLst/>
            </a:prstTxWarp>
            <a:spAutoFit/>
          </a:bodyPr>
          <a:lstStyle/>
          <a:p>
            <a:pPr algn="ctr">
              <a:spcBef>
                <a:spcPct val="50000"/>
              </a:spcBef>
            </a:pPr>
            <a:r>
              <a:rPr lang="ja-JP" altLang="en-US" sz="3200" dirty="0">
                <a:solidFill>
                  <a:schemeClr val="bg1"/>
                </a:solidFill>
              </a:rPr>
              <a:t>点計測</a:t>
            </a:r>
          </a:p>
        </p:txBody>
      </p:sp>
      <p:pic>
        <p:nvPicPr>
          <p:cNvPr id="844804" name="Picture 4" descr="xy"/>
          <p:cNvPicPr>
            <a:picLocks noChangeAspect="1" noChangeArrowheads="1"/>
          </p:cNvPicPr>
          <p:nvPr/>
        </p:nvPicPr>
        <p:blipFill>
          <a:blip r:embed="rId3"/>
          <a:srcRect/>
          <a:stretch>
            <a:fillRect/>
          </a:stretch>
        </p:blipFill>
        <p:spPr bwMode="auto">
          <a:xfrm>
            <a:off x="2388577" y="5913065"/>
            <a:ext cx="700454" cy="901700"/>
          </a:xfrm>
          <a:prstGeom prst="rect">
            <a:avLst/>
          </a:prstGeom>
          <a:noFill/>
        </p:spPr>
      </p:pic>
      <p:sp>
        <p:nvSpPr>
          <p:cNvPr id="844805" name="Rectangle 5"/>
          <p:cNvSpPr>
            <a:spLocks noChangeArrowheads="1"/>
          </p:cNvSpPr>
          <p:nvPr/>
        </p:nvSpPr>
        <p:spPr bwMode="auto">
          <a:xfrm>
            <a:off x="1380392" y="6236915"/>
            <a:ext cx="1119554" cy="488950"/>
          </a:xfrm>
          <a:prstGeom prst="rect">
            <a:avLst/>
          </a:prstGeom>
          <a:noFill/>
          <a:ln w="9525">
            <a:noFill/>
            <a:miter lim="800000"/>
            <a:headEnd/>
            <a:tailEnd/>
          </a:ln>
          <a:effectLst/>
        </p:spPr>
        <p:txBody>
          <a:bodyPr lIns="0" tIns="0" rIns="0" bIns="0">
            <a:prstTxWarp prst="textNoShape">
              <a:avLst/>
            </a:prstTxWarp>
            <a:spAutoFit/>
          </a:bodyPr>
          <a:lstStyle/>
          <a:p>
            <a:pPr algn="ctr"/>
            <a:r>
              <a:rPr lang="en-US" altLang="ja-JP" sz="1600"/>
              <a:t>Sample scanning</a:t>
            </a:r>
          </a:p>
        </p:txBody>
      </p:sp>
      <p:sp>
        <p:nvSpPr>
          <p:cNvPr id="844865" name="Text Box 65"/>
          <p:cNvSpPr txBox="1">
            <a:spLocks noChangeArrowheads="1"/>
          </p:cNvSpPr>
          <p:nvPr/>
        </p:nvSpPr>
        <p:spPr bwMode="auto">
          <a:xfrm>
            <a:off x="415090" y="2492896"/>
            <a:ext cx="1708638" cy="369332"/>
          </a:xfrm>
          <a:prstGeom prst="rect">
            <a:avLst/>
          </a:prstGeom>
          <a:noFill/>
          <a:ln w="9525">
            <a:noFill/>
            <a:miter lim="800000"/>
            <a:headEnd/>
            <a:tailEnd/>
          </a:ln>
          <a:effectLst/>
        </p:spPr>
        <p:txBody>
          <a:bodyPr>
            <a:prstTxWarp prst="textNoShape">
              <a:avLst/>
            </a:prstTxWarp>
            <a:spAutoFit/>
          </a:bodyPr>
          <a:lstStyle/>
          <a:p>
            <a:r>
              <a:rPr lang="ja-JP" altLang="en-US" b="1" dirty="0">
                <a:latin typeface="ＭＳ ゴシック" pitchFamily="-111" charset="-128"/>
              </a:rPr>
              <a:t>電場時間波形</a:t>
            </a:r>
          </a:p>
        </p:txBody>
      </p:sp>
      <p:pic>
        <p:nvPicPr>
          <p:cNvPr id="844866" name="Picture 66" descr="THz-time"/>
          <p:cNvPicPr>
            <a:picLocks noChangeAspect="1" noChangeArrowheads="1"/>
          </p:cNvPicPr>
          <p:nvPr/>
        </p:nvPicPr>
        <p:blipFill>
          <a:blip r:embed="rId4"/>
          <a:srcRect/>
          <a:stretch>
            <a:fillRect/>
          </a:stretch>
        </p:blipFill>
        <p:spPr bwMode="auto">
          <a:xfrm>
            <a:off x="202268" y="1052736"/>
            <a:ext cx="2403002" cy="1539875"/>
          </a:xfrm>
          <a:prstGeom prst="rect">
            <a:avLst/>
          </a:prstGeom>
          <a:noFill/>
        </p:spPr>
      </p:pic>
      <p:grpSp>
        <p:nvGrpSpPr>
          <p:cNvPr id="844867" name="Group 67"/>
          <p:cNvGrpSpPr>
            <a:grpSpLocks/>
          </p:cNvGrpSpPr>
          <p:nvPr/>
        </p:nvGrpSpPr>
        <p:grpSpPr bwMode="auto">
          <a:xfrm>
            <a:off x="2618643" y="1074738"/>
            <a:ext cx="3140320" cy="1787525"/>
            <a:chOff x="1734" y="3083"/>
            <a:chExt cx="2143" cy="1126"/>
          </a:xfrm>
        </p:grpSpPr>
        <p:sp>
          <p:nvSpPr>
            <p:cNvPr id="844868" name="AutoShape 68"/>
            <p:cNvSpPr>
              <a:spLocks noChangeArrowheads="1"/>
            </p:cNvSpPr>
            <p:nvPr/>
          </p:nvSpPr>
          <p:spPr bwMode="auto">
            <a:xfrm>
              <a:off x="1816" y="3552"/>
              <a:ext cx="345" cy="306"/>
            </a:xfrm>
            <a:prstGeom prst="rightArrow">
              <a:avLst>
                <a:gd name="adj1" fmla="val 50000"/>
                <a:gd name="adj2" fmla="val 28186"/>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ja-JP" altLang="en-US" b="1"/>
            </a:p>
          </p:txBody>
        </p:sp>
        <p:pic>
          <p:nvPicPr>
            <p:cNvPr id="844869" name="Picture 69" descr="THz-amp-freq"/>
            <p:cNvPicPr>
              <a:picLocks noChangeAspect="1" noChangeArrowheads="1"/>
            </p:cNvPicPr>
            <p:nvPr/>
          </p:nvPicPr>
          <p:blipFill>
            <a:blip r:embed="rId5"/>
            <a:srcRect/>
            <a:stretch>
              <a:fillRect/>
            </a:stretch>
          </p:blipFill>
          <p:spPr bwMode="auto">
            <a:xfrm>
              <a:off x="2278" y="3083"/>
              <a:ext cx="1599" cy="993"/>
            </a:xfrm>
            <a:prstGeom prst="rect">
              <a:avLst/>
            </a:prstGeom>
            <a:noFill/>
          </p:spPr>
        </p:pic>
        <p:sp>
          <p:nvSpPr>
            <p:cNvPr id="844870" name="Text Box 70"/>
            <p:cNvSpPr txBox="1">
              <a:spLocks noChangeArrowheads="1"/>
            </p:cNvSpPr>
            <p:nvPr/>
          </p:nvSpPr>
          <p:spPr bwMode="auto">
            <a:xfrm>
              <a:off x="2182" y="3976"/>
              <a:ext cx="1686" cy="233"/>
            </a:xfrm>
            <a:prstGeom prst="rect">
              <a:avLst/>
            </a:prstGeom>
            <a:noFill/>
            <a:ln w="9525">
              <a:noFill/>
              <a:miter lim="800000"/>
              <a:headEnd/>
              <a:tailEnd/>
            </a:ln>
            <a:effectLst/>
          </p:spPr>
          <p:txBody>
            <a:bodyPr>
              <a:prstTxWarp prst="textNoShape">
                <a:avLst/>
              </a:prstTxWarp>
              <a:spAutoFit/>
            </a:bodyPr>
            <a:lstStyle/>
            <a:p>
              <a:r>
                <a:rPr lang="ja-JP" altLang="en-US" b="1" dirty="0">
                  <a:latin typeface="ＭＳ ゴシック" pitchFamily="-111" charset="-128"/>
                </a:rPr>
                <a:t>フーリエスペクトル</a:t>
              </a:r>
            </a:p>
          </p:txBody>
        </p:sp>
        <p:sp>
          <p:nvSpPr>
            <p:cNvPr id="844871" name="Text Box 71"/>
            <p:cNvSpPr txBox="1">
              <a:spLocks noChangeArrowheads="1"/>
            </p:cNvSpPr>
            <p:nvPr/>
          </p:nvSpPr>
          <p:spPr bwMode="auto">
            <a:xfrm>
              <a:off x="1734" y="3297"/>
              <a:ext cx="371" cy="233"/>
            </a:xfrm>
            <a:prstGeom prst="rect">
              <a:avLst/>
            </a:prstGeom>
            <a:noFill/>
            <a:ln w="9525">
              <a:noFill/>
              <a:miter lim="800000"/>
              <a:headEnd/>
              <a:tailEnd/>
            </a:ln>
            <a:effectLst/>
          </p:spPr>
          <p:txBody>
            <a:bodyPr wrap="none">
              <a:prstTxWarp prst="textNoShape">
                <a:avLst/>
              </a:prstTxWarp>
              <a:spAutoFit/>
            </a:bodyPr>
            <a:lstStyle/>
            <a:p>
              <a:r>
                <a:rPr lang="en-US" altLang="ja-JP" b="1">
                  <a:ea typeface="ＭＳ Ｐゴシック" pitchFamily="-111" charset="-128"/>
                  <a:cs typeface="ＭＳ Ｐゴシック" pitchFamily="-111" charset="-128"/>
                </a:rPr>
                <a:t>F.T.</a:t>
              </a:r>
            </a:p>
          </p:txBody>
        </p:sp>
      </p:grpSp>
      <p:sp>
        <p:nvSpPr>
          <p:cNvPr id="844807" name="Text Box 7"/>
          <p:cNvSpPr txBox="1">
            <a:spLocks noChangeArrowheads="1"/>
          </p:cNvSpPr>
          <p:nvPr/>
        </p:nvSpPr>
        <p:spPr bwMode="auto">
          <a:xfrm>
            <a:off x="5940152" y="2204864"/>
            <a:ext cx="3053668" cy="369332"/>
          </a:xfrm>
          <a:prstGeom prst="rect">
            <a:avLst/>
          </a:prstGeom>
          <a:noFill/>
          <a:ln w="9525">
            <a:noFill/>
            <a:miter lim="800000"/>
            <a:headEnd/>
            <a:tailEnd/>
          </a:ln>
          <a:effectLst/>
        </p:spPr>
        <p:txBody>
          <a:bodyPr wrap="square">
            <a:prstTxWarp prst="textNoShape">
              <a:avLst/>
            </a:prstTxWarp>
            <a:spAutoFit/>
          </a:bodyPr>
          <a:lstStyle/>
          <a:p>
            <a:r>
              <a:rPr lang="ja-JP" altLang="en-US" b="1" dirty="0" smtClean="0"/>
              <a:t>数分</a:t>
            </a:r>
            <a:r>
              <a:rPr lang="ja-JP" altLang="en-US" b="1" dirty="0"/>
              <a:t>＠</a:t>
            </a:r>
            <a:r>
              <a:rPr lang="en-US" altLang="ja-JP" b="1" dirty="0"/>
              <a:t>THz</a:t>
            </a:r>
            <a:r>
              <a:rPr lang="ja-JP" altLang="en-US" b="1" dirty="0"/>
              <a:t>スペクトル</a:t>
            </a:r>
            <a:r>
              <a:rPr lang="ja-JP" altLang="en-US" b="1" dirty="0" smtClean="0"/>
              <a:t>波形</a:t>
            </a:r>
            <a:endParaRPr lang="ja-JP" altLang="en-US" b="1" dirty="0">
              <a:ea typeface="ＭＳ Ｐゴシック" pitchFamily="-111" charset="-128"/>
              <a:cs typeface="ＭＳ Ｐゴシック" pitchFamily="-111" charset="-128"/>
            </a:endParaRPr>
          </a:p>
        </p:txBody>
      </p:sp>
      <p:sp>
        <p:nvSpPr>
          <p:cNvPr id="844808" name="Text Box 8"/>
          <p:cNvSpPr txBox="1">
            <a:spLocks noChangeArrowheads="1"/>
          </p:cNvSpPr>
          <p:nvPr/>
        </p:nvSpPr>
        <p:spPr bwMode="auto">
          <a:xfrm>
            <a:off x="6135565" y="1757759"/>
            <a:ext cx="2543907" cy="5191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ja-JP" altLang="en-US" sz="2800" b="1" u="sng" dirty="0">
                <a:solidFill>
                  <a:srgbClr val="FF7518"/>
                </a:solidFill>
                <a:effectLst>
                  <a:outerShdw blurRad="38100" dist="38100" dir="2700000" algn="tl">
                    <a:srgbClr val="DDDDDD"/>
                  </a:outerShdw>
                </a:effectLst>
              </a:rPr>
              <a:t>長い測定時間</a:t>
            </a:r>
            <a:endParaRPr lang="ja-JP" altLang="en-US" sz="2800" b="1" dirty="0">
              <a:solidFill>
                <a:srgbClr val="FF7518"/>
              </a:solidFill>
              <a:effectLst>
                <a:outerShdw blurRad="38100" dist="38100" dir="2700000" algn="tl">
                  <a:srgbClr val="DDDDDD"/>
                </a:outerShdw>
              </a:effectLst>
            </a:endParaRPr>
          </a:p>
        </p:txBody>
      </p:sp>
      <p:sp>
        <p:nvSpPr>
          <p:cNvPr id="844813" name="AutoShape 13"/>
          <p:cNvSpPr>
            <a:spLocks noChangeArrowheads="1"/>
          </p:cNvSpPr>
          <p:nvPr/>
        </p:nvSpPr>
        <p:spPr bwMode="auto">
          <a:xfrm>
            <a:off x="7236296" y="5345648"/>
            <a:ext cx="562708" cy="381000"/>
          </a:xfrm>
          <a:prstGeom prst="downArrow">
            <a:avLst>
              <a:gd name="adj1" fmla="val 50000"/>
              <a:gd name="adj2" fmla="val 25000"/>
            </a:avLst>
          </a:prstGeom>
          <a:solidFill>
            <a:schemeClr val="tx1"/>
          </a:solidFill>
          <a:ln w="9525">
            <a:solidFill>
              <a:schemeClr val="tx1"/>
            </a:solidFill>
            <a:miter lim="800000"/>
            <a:headEnd/>
            <a:tailEnd/>
          </a:ln>
          <a:effectLst/>
        </p:spPr>
        <p:txBody>
          <a:bodyPr vert="eaVert" wrap="none" anchor="ctr">
            <a:prstTxWarp prst="textNoShape">
              <a:avLst/>
            </a:prstTxWarp>
          </a:bodyPr>
          <a:lstStyle/>
          <a:p>
            <a:endParaRPr lang="ja-JP" altLang="en-US"/>
          </a:p>
        </p:txBody>
      </p:sp>
      <p:sp>
        <p:nvSpPr>
          <p:cNvPr id="844814" name="Text Box 14"/>
          <p:cNvSpPr txBox="1">
            <a:spLocks noChangeArrowheads="1"/>
          </p:cNvSpPr>
          <p:nvPr/>
        </p:nvSpPr>
        <p:spPr bwMode="auto">
          <a:xfrm>
            <a:off x="6156176" y="5805264"/>
            <a:ext cx="2727080" cy="954088"/>
          </a:xfrm>
          <a:prstGeom prst="rect">
            <a:avLst/>
          </a:prstGeom>
          <a:noFill/>
          <a:ln w="76200">
            <a:solidFill>
              <a:schemeClr val="tx1"/>
            </a:solidFill>
            <a:miter lim="800000"/>
            <a:headEnd/>
            <a:tailEnd/>
          </a:ln>
          <a:effectLst/>
        </p:spPr>
        <p:txBody>
          <a:bodyPr wrap="square">
            <a:prstTxWarp prst="textNoShape">
              <a:avLst/>
            </a:prstTxWarp>
            <a:spAutoFit/>
          </a:bodyPr>
          <a:lstStyle/>
          <a:p>
            <a:pPr algn="ctr">
              <a:spcBef>
                <a:spcPct val="50000"/>
              </a:spcBef>
            </a:pPr>
            <a:r>
              <a:rPr lang="ja-JP" altLang="en-US" sz="2800" b="1"/>
              <a:t>測定対象は</a:t>
            </a:r>
            <a:r>
              <a:rPr lang="en-US" altLang="ja-JP" sz="2800" b="1"/>
              <a:t/>
            </a:r>
            <a:br>
              <a:rPr lang="en-US" altLang="ja-JP" sz="2800" b="1"/>
            </a:br>
            <a:r>
              <a:rPr lang="ja-JP" altLang="en-US" sz="2800" b="1">
                <a:solidFill>
                  <a:srgbClr val="FA4E19"/>
                </a:solidFill>
              </a:rPr>
              <a:t>静止物体</a:t>
            </a:r>
            <a:r>
              <a:rPr lang="ja-JP" altLang="en-US" sz="2800" b="1"/>
              <a:t>のみ</a:t>
            </a:r>
            <a:endParaRPr lang="ja-JP" altLang="en-US" sz="2400" b="1">
              <a:solidFill>
                <a:srgbClr val="FF7518"/>
              </a:solidFill>
            </a:endParaRPr>
          </a:p>
        </p:txBody>
      </p:sp>
      <p:sp>
        <p:nvSpPr>
          <p:cNvPr id="844809" name="Text Box 9"/>
          <p:cNvSpPr txBox="1">
            <a:spLocks noChangeArrowheads="1"/>
          </p:cNvSpPr>
          <p:nvPr/>
        </p:nvSpPr>
        <p:spPr bwMode="auto">
          <a:xfrm>
            <a:off x="5436096" y="2607295"/>
            <a:ext cx="3854937" cy="461665"/>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ja-JP" altLang="en-US" sz="2400" b="1" dirty="0">
                <a:solidFill>
                  <a:srgbClr val="7030A0"/>
                </a:solidFill>
              </a:rPr>
              <a:t>２次元</a:t>
            </a:r>
            <a:r>
              <a:rPr lang="en-US" altLang="ja-JP" sz="2400" b="1" dirty="0">
                <a:solidFill>
                  <a:srgbClr val="7030A0"/>
                </a:solidFill>
              </a:rPr>
              <a:t>THz-TDS</a:t>
            </a:r>
            <a:r>
              <a:rPr lang="ja-JP" altLang="en-US" sz="2400" b="1" dirty="0">
                <a:solidFill>
                  <a:srgbClr val="7030A0"/>
                </a:solidFill>
              </a:rPr>
              <a:t>イメージ</a:t>
            </a:r>
            <a:endParaRPr lang="ja-JP" altLang="en-US" dirty="0">
              <a:solidFill>
                <a:srgbClr val="7030A0"/>
              </a:solidFill>
            </a:endParaRPr>
          </a:p>
        </p:txBody>
      </p:sp>
      <p:sp>
        <p:nvSpPr>
          <p:cNvPr id="844811" name="Text Box 11"/>
          <p:cNvSpPr txBox="1">
            <a:spLocks noChangeArrowheads="1"/>
          </p:cNvSpPr>
          <p:nvPr/>
        </p:nvSpPr>
        <p:spPr bwMode="auto">
          <a:xfrm>
            <a:off x="6342573" y="4077072"/>
            <a:ext cx="2303753" cy="101600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ja-JP" altLang="en-US" sz="2000" b="1" dirty="0">
                <a:solidFill>
                  <a:srgbClr val="2F8B20"/>
                </a:solidFill>
              </a:rPr>
              <a:t>機械的走査機構</a:t>
            </a:r>
            <a:r>
              <a:rPr lang="en-US" altLang="ja-JP" sz="2000" b="1" dirty="0">
                <a:solidFill>
                  <a:srgbClr val="2F8B20"/>
                </a:solidFill>
              </a:rPr>
              <a:t/>
            </a:r>
            <a:br>
              <a:rPr lang="en-US" altLang="ja-JP" sz="2000" b="1" dirty="0">
                <a:solidFill>
                  <a:srgbClr val="2F8B20"/>
                </a:solidFill>
              </a:rPr>
            </a:br>
            <a:r>
              <a:rPr lang="ja-JP" altLang="en-US" sz="2000" b="1" dirty="0">
                <a:solidFill>
                  <a:srgbClr val="2F8B20"/>
                </a:solidFill>
              </a:rPr>
              <a:t>　</a:t>
            </a:r>
            <a:r>
              <a:rPr lang="ja-JP" altLang="en-US" sz="2000" dirty="0">
                <a:solidFill>
                  <a:srgbClr val="2F8B20"/>
                </a:solidFill>
              </a:rPr>
              <a:t>・時間遅延</a:t>
            </a:r>
            <a:r>
              <a:rPr lang="en-US" altLang="ja-JP" sz="2000" dirty="0">
                <a:solidFill>
                  <a:srgbClr val="2F8B20"/>
                </a:solidFill>
              </a:rPr>
              <a:t/>
            </a:r>
            <a:br>
              <a:rPr lang="en-US" altLang="ja-JP" sz="2000" dirty="0">
                <a:solidFill>
                  <a:srgbClr val="2F8B20"/>
                </a:solidFill>
              </a:rPr>
            </a:br>
            <a:r>
              <a:rPr lang="ja-JP" altLang="en-US" sz="2000" dirty="0">
                <a:solidFill>
                  <a:srgbClr val="2F8B20"/>
                </a:solidFill>
              </a:rPr>
              <a:t>　・サンプル位置</a:t>
            </a:r>
            <a:endParaRPr lang="ja-JP" altLang="en-US" sz="2000" b="1" dirty="0">
              <a:solidFill>
                <a:srgbClr val="2F8B20"/>
              </a:solidFill>
            </a:endParaRPr>
          </a:p>
        </p:txBody>
      </p:sp>
      <p:sp>
        <p:nvSpPr>
          <p:cNvPr id="844873" name="AutoShape 73"/>
          <p:cNvSpPr>
            <a:spLocks noChangeArrowheads="1"/>
          </p:cNvSpPr>
          <p:nvPr/>
        </p:nvSpPr>
        <p:spPr bwMode="auto">
          <a:xfrm>
            <a:off x="7236296" y="3048000"/>
            <a:ext cx="512538" cy="381000"/>
          </a:xfrm>
          <a:prstGeom prst="downArrow">
            <a:avLst>
              <a:gd name="adj1" fmla="val 50000"/>
              <a:gd name="adj2" fmla="val 25000"/>
            </a:avLst>
          </a:prstGeom>
          <a:solidFill>
            <a:schemeClr val="tx1"/>
          </a:solidFill>
          <a:ln w="9525">
            <a:solidFill>
              <a:schemeClr val="tx1"/>
            </a:solidFill>
            <a:miter lim="800000"/>
            <a:headEnd/>
            <a:tailEnd/>
          </a:ln>
          <a:effectLst/>
        </p:spPr>
        <p:txBody>
          <a:bodyPr vert="eaVert" wrap="none" anchor="ctr">
            <a:prstTxWarp prst="textNoShape">
              <a:avLst/>
            </a:prstTxWarp>
          </a:bodyPr>
          <a:lstStyle/>
          <a:p>
            <a:endParaRPr lang="ja-JP" altLang="en-US" sz="1600"/>
          </a:p>
        </p:txBody>
      </p:sp>
      <p:sp>
        <p:nvSpPr>
          <p:cNvPr id="844876" name="Rectangle 76"/>
          <p:cNvSpPr>
            <a:spLocks noChangeArrowheads="1"/>
          </p:cNvSpPr>
          <p:nvPr/>
        </p:nvSpPr>
        <p:spPr bwMode="auto">
          <a:xfrm>
            <a:off x="35497" y="2863478"/>
            <a:ext cx="5616624" cy="3956050"/>
          </a:xfrm>
          <a:prstGeom prst="rect">
            <a:avLst/>
          </a:prstGeom>
          <a:solidFill>
            <a:srgbClr val="FFFF00">
              <a:alpha val="25000"/>
            </a:srgbClr>
          </a:solidFill>
          <a:ln w="9525">
            <a:noFill/>
            <a:miter lim="800000"/>
            <a:headEnd/>
            <a:tailEnd/>
          </a:ln>
          <a:effectLst/>
        </p:spPr>
        <p:txBody>
          <a:bodyPr wrap="none" anchor="ctr">
            <a:prstTxWarp prst="textNoShape">
              <a:avLst/>
            </a:prstTxWarp>
          </a:bodyPr>
          <a:lstStyle/>
          <a:p>
            <a:endParaRPr lang="ja-JP" altLang="en-US"/>
          </a:p>
        </p:txBody>
      </p:sp>
      <p:sp>
        <p:nvSpPr>
          <p:cNvPr id="844877" name="Rectangle 77"/>
          <p:cNvSpPr>
            <a:spLocks noChangeArrowheads="1"/>
          </p:cNvSpPr>
          <p:nvPr/>
        </p:nvSpPr>
        <p:spPr bwMode="auto">
          <a:xfrm>
            <a:off x="3470031" y="5305053"/>
            <a:ext cx="776654" cy="576262"/>
          </a:xfrm>
          <a:prstGeom prst="rect">
            <a:avLst/>
          </a:prstGeom>
          <a:solidFill>
            <a:srgbClr val="0080FF"/>
          </a:solidFill>
          <a:ln w="9525">
            <a:noFill/>
            <a:miter lim="800000"/>
            <a:headEnd/>
            <a:tailEnd/>
          </a:ln>
          <a:effectLst/>
        </p:spPr>
        <p:txBody>
          <a:bodyPr wrap="none" anchor="ctr">
            <a:prstTxWarp prst="textNoShape">
              <a:avLst/>
            </a:prstTxWarp>
          </a:bodyPr>
          <a:lstStyle/>
          <a:p>
            <a:endParaRPr lang="ja-JP" altLang="en-US"/>
          </a:p>
        </p:txBody>
      </p:sp>
      <p:sp>
        <p:nvSpPr>
          <p:cNvPr id="844878" name="AutoShape 78"/>
          <p:cNvSpPr>
            <a:spLocks noChangeArrowheads="1"/>
          </p:cNvSpPr>
          <p:nvPr/>
        </p:nvSpPr>
        <p:spPr bwMode="auto">
          <a:xfrm>
            <a:off x="2747597" y="5582866"/>
            <a:ext cx="254977" cy="155575"/>
          </a:xfrm>
          <a:prstGeom prst="rightArrow">
            <a:avLst>
              <a:gd name="adj1" fmla="val 50000"/>
              <a:gd name="adj2" fmla="val 44388"/>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ja-JP" altLang="en-US"/>
          </a:p>
        </p:txBody>
      </p:sp>
      <p:sp>
        <p:nvSpPr>
          <p:cNvPr id="844879" name="AutoShape 79"/>
          <p:cNvSpPr>
            <a:spLocks noChangeArrowheads="1"/>
          </p:cNvSpPr>
          <p:nvPr/>
        </p:nvSpPr>
        <p:spPr bwMode="auto">
          <a:xfrm rot="-5400000">
            <a:off x="1140619" y="5341627"/>
            <a:ext cx="576262" cy="515815"/>
          </a:xfrm>
          <a:prstGeom prst="triangle">
            <a:avLst>
              <a:gd name="adj" fmla="val 50000"/>
            </a:avLst>
          </a:prstGeom>
          <a:solidFill>
            <a:srgbClr val="0080FF"/>
          </a:solidFill>
          <a:ln w="9525">
            <a:noFill/>
            <a:miter lim="800000"/>
            <a:headEnd/>
            <a:tailEnd/>
          </a:ln>
          <a:effectLst/>
        </p:spPr>
        <p:txBody>
          <a:bodyPr wrap="none" anchor="ctr">
            <a:prstTxWarp prst="textNoShape">
              <a:avLst/>
            </a:prstTxWarp>
          </a:bodyPr>
          <a:lstStyle/>
          <a:p>
            <a:endParaRPr lang="ja-JP" altLang="en-US"/>
          </a:p>
        </p:txBody>
      </p:sp>
      <p:sp>
        <p:nvSpPr>
          <p:cNvPr id="844880" name="AutoShape 80"/>
          <p:cNvSpPr>
            <a:spLocks noChangeArrowheads="1"/>
          </p:cNvSpPr>
          <p:nvPr/>
        </p:nvSpPr>
        <p:spPr bwMode="auto">
          <a:xfrm rot="5400000" flipH="1">
            <a:off x="2430890" y="5340772"/>
            <a:ext cx="576263" cy="514350"/>
          </a:xfrm>
          <a:prstGeom prst="triangle">
            <a:avLst>
              <a:gd name="adj" fmla="val 50000"/>
            </a:avLst>
          </a:prstGeom>
          <a:solidFill>
            <a:srgbClr val="0080FF"/>
          </a:solidFill>
          <a:ln w="9525">
            <a:noFill/>
            <a:miter lim="800000"/>
            <a:headEnd/>
            <a:tailEnd/>
          </a:ln>
          <a:effectLst/>
        </p:spPr>
        <p:txBody>
          <a:bodyPr wrap="none" anchor="ctr">
            <a:prstTxWarp prst="textNoShape">
              <a:avLst/>
            </a:prstTxWarp>
          </a:bodyPr>
          <a:lstStyle/>
          <a:p>
            <a:endParaRPr lang="ja-JP" altLang="en-US"/>
          </a:p>
        </p:txBody>
      </p:sp>
      <p:sp>
        <p:nvSpPr>
          <p:cNvPr id="844881" name="Rectangle 81"/>
          <p:cNvSpPr>
            <a:spLocks noChangeArrowheads="1"/>
          </p:cNvSpPr>
          <p:nvPr/>
        </p:nvSpPr>
        <p:spPr bwMode="auto">
          <a:xfrm>
            <a:off x="1683728" y="5311403"/>
            <a:ext cx="776654" cy="576262"/>
          </a:xfrm>
          <a:prstGeom prst="rect">
            <a:avLst/>
          </a:prstGeom>
          <a:solidFill>
            <a:srgbClr val="0080FF"/>
          </a:solidFill>
          <a:ln w="9525">
            <a:noFill/>
            <a:miter lim="800000"/>
            <a:headEnd/>
            <a:tailEnd/>
          </a:ln>
          <a:effectLst/>
        </p:spPr>
        <p:txBody>
          <a:bodyPr wrap="none" anchor="ctr">
            <a:prstTxWarp prst="textNoShape">
              <a:avLst/>
            </a:prstTxWarp>
          </a:bodyPr>
          <a:lstStyle/>
          <a:p>
            <a:endParaRPr lang="ja-JP" altLang="en-US"/>
          </a:p>
        </p:txBody>
      </p:sp>
      <p:sp>
        <p:nvSpPr>
          <p:cNvPr id="844882" name="Oval 82"/>
          <p:cNvSpPr>
            <a:spLocks noChangeArrowheads="1"/>
          </p:cNvSpPr>
          <p:nvPr/>
        </p:nvSpPr>
        <p:spPr bwMode="auto">
          <a:xfrm>
            <a:off x="1589943" y="5173290"/>
            <a:ext cx="199292" cy="825500"/>
          </a:xfrm>
          <a:prstGeom prst="ellipse">
            <a:avLst/>
          </a:prstGeom>
          <a:noFill/>
          <a:ln w="19050">
            <a:solidFill>
              <a:schemeClr val="tx1"/>
            </a:solidFill>
            <a:round/>
            <a:headEnd/>
            <a:tailEnd/>
          </a:ln>
          <a:effectLst/>
        </p:spPr>
        <p:txBody>
          <a:bodyPr wrap="none" anchor="ctr">
            <a:prstTxWarp prst="textNoShape">
              <a:avLst/>
            </a:prstTxWarp>
          </a:bodyPr>
          <a:lstStyle/>
          <a:p>
            <a:endParaRPr lang="ja-JP" altLang="en-US"/>
          </a:p>
        </p:txBody>
      </p:sp>
      <p:sp>
        <p:nvSpPr>
          <p:cNvPr id="844883" name="Oval 83"/>
          <p:cNvSpPr>
            <a:spLocks noChangeArrowheads="1"/>
          </p:cNvSpPr>
          <p:nvPr/>
        </p:nvSpPr>
        <p:spPr bwMode="auto">
          <a:xfrm>
            <a:off x="2388577" y="5173290"/>
            <a:ext cx="199292" cy="825500"/>
          </a:xfrm>
          <a:prstGeom prst="ellipse">
            <a:avLst/>
          </a:prstGeom>
          <a:noFill/>
          <a:ln w="19050">
            <a:solidFill>
              <a:schemeClr val="tx1"/>
            </a:solidFill>
            <a:round/>
            <a:headEnd/>
            <a:tailEnd/>
          </a:ln>
          <a:effectLst/>
        </p:spPr>
        <p:txBody>
          <a:bodyPr wrap="none" anchor="ctr">
            <a:prstTxWarp prst="textNoShape">
              <a:avLst/>
            </a:prstTxWarp>
          </a:bodyPr>
          <a:lstStyle/>
          <a:p>
            <a:endParaRPr lang="ja-JP" altLang="en-US"/>
          </a:p>
        </p:txBody>
      </p:sp>
      <p:pic>
        <p:nvPicPr>
          <p:cNvPr id="844884" name="Picture 84" descr="yajirusi"/>
          <p:cNvPicPr>
            <a:picLocks noChangeAspect="1" noChangeArrowheads="1"/>
          </p:cNvPicPr>
          <p:nvPr/>
        </p:nvPicPr>
        <p:blipFill>
          <a:blip r:embed="rId6"/>
          <a:srcRect/>
          <a:stretch>
            <a:fillRect/>
          </a:stretch>
        </p:blipFill>
        <p:spPr bwMode="auto">
          <a:xfrm>
            <a:off x="3927231" y="3912815"/>
            <a:ext cx="442546" cy="249238"/>
          </a:xfrm>
          <a:prstGeom prst="rect">
            <a:avLst/>
          </a:prstGeom>
          <a:noFill/>
        </p:spPr>
      </p:pic>
      <p:sp>
        <p:nvSpPr>
          <p:cNvPr id="844885" name="AutoShape 85"/>
          <p:cNvSpPr>
            <a:spLocks noChangeArrowheads="1"/>
          </p:cNvSpPr>
          <p:nvPr/>
        </p:nvSpPr>
        <p:spPr bwMode="auto">
          <a:xfrm>
            <a:off x="5054112" y="5508254"/>
            <a:ext cx="254977" cy="155575"/>
          </a:xfrm>
          <a:prstGeom prst="rightArrow">
            <a:avLst>
              <a:gd name="adj1" fmla="val 50000"/>
              <a:gd name="adj2" fmla="val 44388"/>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ja-JP" altLang="en-US"/>
          </a:p>
        </p:txBody>
      </p:sp>
      <p:pic>
        <p:nvPicPr>
          <p:cNvPr id="844886" name="Picture 86" descr="反射型実験装置C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flipH="1">
            <a:off x="3802674" y="4160465"/>
            <a:ext cx="501162" cy="681038"/>
          </a:xfrm>
          <a:prstGeom prst="rect">
            <a:avLst/>
          </a:prstGeom>
          <a:noFill/>
        </p:spPr>
      </p:pic>
      <p:sp>
        <p:nvSpPr>
          <p:cNvPr id="844887" name="Text Box 87"/>
          <p:cNvSpPr txBox="1">
            <a:spLocks noChangeArrowheads="1"/>
          </p:cNvSpPr>
          <p:nvPr/>
        </p:nvSpPr>
        <p:spPr bwMode="auto">
          <a:xfrm>
            <a:off x="1581151" y="2906341"/>
            <a:ext cx="1522661" cy="369332"/>
          </a:xfrm>
          <a:prstGeom prst="rect">
            <a:avLst/>
          </a:prstGeom>
          <a:noFill/>
          <a:ln w="38100">
            <a:solidFill>
              <a:schemeClr val="tx1"/>
            </a:solidFill>
            <a:miter lim="800000"/>
            <a:headEnd/>
            <a:tailEnd/>
          </a:ln>
          <a:effectLst/>
        </p:spPr>
        <p:txBody>
          <a:bodyPr wrap="none">
            <a:prstTxWarp prst="textNoShape">
              <a:avLst/>
            </a:prstTxWarp>
            <a:spAutoFit/>
          </a:bodyPr>
          <a:lstStyle/>
          <a:p>
            <a:r>
              <a:rPr lang="en-US" altLang="ja-JP" dirty="0"/>
              <a:t>ML </a:t>
            </a:r>
            <a:r>
              <a:rPr lang="en-US" altLang="ja-JP" dirty="0" err="1"/>
              <a:t>Ti:S</a:t>
            </a:r>
            <a:r>
              <a:rPr lang="en-US" altLang="ja-JP" dirty="0"/>
              <a:t> laser</a:t>
            </a:r>
          </a:p>
        </p:txBody>
      </p:sp>
      <p:sp>
        <p:nvSpPr>
          <p:cNvPr id="844888" name="Line 88"/>
          <p:cNvSpPr>
            <a:spLocks noChangeShapeType="1"/>
          </p:cNvSpPr>
          <p:nvPr/>
        </p:nvSpPr>
        <p:spPr bwMode="auto">
          <a:xfrm flipH="1">
            <a:off x="578827" y="3130178"/>
            <a:ext cx="996462" cy="0"/>
          </a:xfrm>
          <a:prstGeom prst="line">
            <a:avLst/>
          </a:prstGeom>
          <a:noFill/>
          <a:ln w="57150">
            <a:solidFill>
              <a:srgbClr val="FF0000"/>
            </a:solidFill>
            <a:round/>
            <a:headEnd/>
            <a:tailEnd/>
          </a:ln>
          <a:effectLst/>
        </p:spPr>
        <p:txBody>
          <a:bodyPr wrap="none" anchor="ctr">
            <a:prstTxWarp prst="textNoShape">
              <a:avLst/>
            </a:prstTxWarp>
          </a:bodyPr>
          <a:lstStyle/>
          <a:p>
            <a:endParaRPr lang="ja-JP" altLang="en-US"/>
          </a:p>
        </p:txBody>
      </p:sp>
      <p:grpSp>
        <p:nvGrpSpPr>
          <p:cNvPr id="844889" name="Group 89"/>
          <p:cNvGrpSpPr>
            <a:grpSpLocks/>
          </p:cNvGrpSpPr>
          <p:nvPr/>
        </p:nvGrpSpPr>
        <p:grpSpPr bwMode="auto">
          <a:xfrm>
            <a:off x="1074127" y="5268540"/>
            <a:ext cx="310662" cy="635000"/>
            <a:chOff x="952" y="3560"/>
            <a:chExt cx="212" cy="400"/>
          </a:xfrm>
        </p:grpSpPr>
        <p:sp>
          <p:nvSpPr>
            <p:cNvPr id="844890" name="Rectangle 90"/>
            <p:cNvSpPr>
              <a:spLocks noChangeArrowheads="1"/>
            </p:cNvSpPr>
            <p:nvPr/>
          </p:nvSpPr>
          <p:spPr bwMode="auto">
            <a:xfrm>
              <a:off x="952" y="3560"/>
              <a:ext cx="64" cy="400"/>
            </a:xfrm>
            <a:prstGeom prst="rect">
              <a:avLst/>
            </a:prstGeom>
            <a:noFill/>
            <a:ln w="19050">
              <a:solidFill>
                <a:schemeClr val="tx1"/>
              </a:solidFill>
              <a:miter lim="800000"/>
              <a:headEnd/>
              <a:tailEnd/>
            </a:ln>
            <a:effectLst/>
          </p:spPr>
          <p:txBody>
            <a:bodyPr wrap="none" anchor="ctr">
              <a:prstTxWarp prst="textNoShape">
                <a:avLst/>
              </a:prstTxWarp>
            </a:bodyPr>
            <a:lstStyle/>
            <a:p>
              <a:endParaRPr lang="ja-JP" altLang="en-US"/>
            </a:p>
          </p:txBody>
        </p:sp>
        <p:sp>
          <p:nvSpPr>
            <p:cNvPr id="844891" name="Arc 91"/>
            <p:cNvSpPr>
              <a:spLocks/>
            </p:cNvSpPr>
            <p:nvPr/>
          </p:nvSpPr>
          <p:spPr bwMode="auto">
            <a:xfrm>
              <a:off x="1016" y="3612"/>
              <a:ext cx="148" cy="296"/>
            </a:xfrm>
            <a:custGeom>
              <a:avLst/>
              <a:gdLst>
                <a:gd name="G0" fmla="+- 0 0 0"/>
                <a:gd name="G1" fmla="+- 21600 0 0"/>
                <a:gd name="G2" fmla="+- 21600 0 0"/>
                <a:gd name="T0" fmla="*/ 0 w 21600"/>
                <a:gd name="T1" fmla="*/ 0 h 43199"/>
                <a:gd name="T2" fmla="*/ 0 w 21600"/>
                <a:gd name="T3" fmla="*/ 43199 h 43199"/>
                <a:gd name="T4" fmla="*/ 0 w 21600"/>
                <a:gd name="T5" fmla="*/ 21600 h 43199"/>
              </a:gdLst>
              <a:ahLst/>
              <a:cxnLst>
                <a:cxn ang="0">
                  <a:pos x="T0" y="T1"/>
                </a:cxn>
                <a:cxn ang="0">
                  <a:pos x="T2" y="T3"/>
                </a:cxn>
                <a:cxn ang="0">
                  <a:pos x="T4" y="T5"/>
                </a:cxn>
              </a:cxnLst>
              <a:rect l="0" t="0" r="r" b="b"/>
              <a:pathLst>
                <a:path w="21600" h="43199" fill="none" extrusionOk="0">
                  <a:moveTo>
                    <a:pt x="0" y="-1"/>
                  </a:moveTo>
                  <a:cubicBezTo>
                    <a:pt x="11929" y="0"/>
                    <a:pt x="21600" y="9670"/>
                    <a:pt x="21600" y="21600"/>
                  </a:cubicBezTo>
                  <a:cubicBezTo>
                    <a:pt x="21600" y="33529"/>
                    <a:pt x="11929" y="43200"/>
                    <a:pt x="-1" y="43200"/>
                  </a:cubicBezTo>
                </a:path>
                <a:path w="21600" h="43199" stroke="0" extrusionOk="0">
                  <a:moveTo>
                    <a:pt x="0" y="-1"/>
                  </a:moveTo>
                  <a:cubicBezTo>
                    <a:pt x="11929" y="0"/>
                    <a:pt x="21600" y="9670"/>
                    <a:pt x="21600" y="21600"/>
                  </a:cubicBezTo>
                  <a:cubicBezTo>
                    <a:pt x="21600" y="33529"/>
                    <a:pt x="11929" y="43200"/>
                    <a:pt x="-1" y="43200"/>
                  </a:cubicBezTo>
                  <a:lnTo>
                    <a:pt x="0" y="21600"/>
                  </a:lnTo>
                  <a:close/>
                </a:path>
              </a:pathLst>
            </a:custGeom>
            <a:noFill/>
            <a:ln w="19050">
              <a:solidFill>
                <a:schemeClr val="tx1"/>
              </a:solidFill>
              <a:round/>
              <a:headEnd/>
              <a:tailEnd/>
            </a:ln>
            <a:effectLst/>
          </p:spPr>
          <p:txBody>
            <a:bodyPr wrap="none" anchor="ctr">
              <a:prstTxWarp prst="textNoShape">
                <a:avLst/>
              </a:prstTxWarp>
            </a:bodyPr>
            <a:lstStyle/>
            <a:p>
              <a:endParaRPr lang="ja-JP" altLang="en-US"/>
            </a:p>
          </p:txBody>
        </p:sp>
      </p:grpSp>
      <p:sp>
        <p:nvSpPr>
          <p:cNvPr id="844892" name="Line 92"/>
          <p:cNvSpPr>
            <a:spLocks noChangeShapeType="1"/>
          </p:cNvSpPr>
          <p:nvPr/>
        </p:nvSpPr>
        <p:spPr bwMode="auto">
          <a:xfrm rot="16200000" flipH="1">
            <a:off x="-691356" y="4358109"/>
            <a:ext cx="2487612" cy="0"/>
          </a:xfrm>
          <a:prstGeom prst="line">
            <a:avLst/>
          </a:prstGeom>
          <a:noFill/>
          <a:ln w="57150">
            <a:solidFill>
              <a:srgbClr val="FF0000"/>
            </a:solidFill>
            <a:round/>
            <a:headEnd/>
            <a:tailEnd/>
          </a:ln>
          <a:effectLst/>
        </p:spPr>
        <p:txBody>
          <a:bodyPr wrap="none" anchor="ctr">
            <a:prstTxWarp prst="textNoShape">
              <a:avLst/>
            </a:prstTxWarp>
          </a:bodyPr>
          <a:lstStyle/>
          <a:p>
            <a:endParaRPr lang="ja-JP" altLang="en-US"/>
          </a:p>
        </p:txBody>
      </p:sp>
      <p:sp>
        <p:nvSpPr>
          <p:cNvPr id="844893" name="Line 93"/>
          <p:cNvSpPr>
            <a:spLocks noChangeShapeType="1"/>
          </p:cNvSpPr>
          <p:nvPr/>
        </p:nvSpPr>
        <p:spPr bwMode="auto">
          <a:xfrm flipH="1">
            <a:off x="568569" y="3666753"/>
            <a:ext cx="4860681" cy="0"/>
          </a:xfrm>
          <a:prstGeom prst="line">
            <a:avLst/>
          </a:prstGeom>
          <a:noFill/>
          <a:ln w="57150">
            <a:solidFill>
              <a:srgbClr val="FF0000"/>
            </a:solidFill>
            <a:round/>
            <a:headEnd/>
            <a:tailEnd/>
          </a:ln>
          <a:effectLst/>
        </p:spPr>
        <p:txBody>
          <a:bodyPr wrap="none" anchor="ctr">
            <a:prstTxWarp prst="textNoShape">
              <a:avLst/>
            </a:prstTxWarp>
          </a:bodyPr>
          <a:lstStyle/>
          <a:p>
            <a:endParaRPr lang="ja-JP" altLang="en-US"/>
          </a:p>
        </p:txBody>
      </p:sp>
      <p:sp>
        <p:nvSpPr>
          <p:cNvPr id="844894" name="AutoShape 94"/>
          <p:cNvSpPr>
            <a:spLocks noChangeArrowheads="1"/>
          </p:cNvSpPr>
          <p:nvPr/>
        </p:nvSpPr>
        <p:spPr bwMode="auto">
          <a:xfrm>
            <a:off x="4892920" y="5582866"/>
            <a:ext cx="254977" cy="155575"/>
          </a:xfrm>
          <a:prstGeom prst="rightArrow">
            <a:avLst>
              <a:gd name="adj1" fmla="val 50000"/>
              <a:gd name="adj2" fmla="val 44388"/>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ja-JP" altLang="en-US"/>
          </a:p>
        </p:txBody>
      </p:sp>
      <p:sp>
        <p:nvSpPr>
          <p:cNvPr id="844895" name="AutoShape 95"/>
          <p:cNvSpPr>
            <a:spLocks noChangeArrowheads="1"/>
          </p:cNvSpPr>
          <p:nvPr/>
        </p:nvSpPr>
        <p:spPr bwMode="auto">
          <a:xfrm rot="-5400000">
            <a:off x="2925458" y="5341627"/>
            <a:ext cx="576262" cy="515815"/>
          </a:xfrm>
          <a:prstGeom prst="triangle">
            <a:avLst>
              <a:gd name="adj" fmla="val 50000"/>
            </a:avLst>
          </a:prstGeom>
          <a:solidFill>
            <a:srgbClr val="0080FF"/>
          </a:solidFill>
          <a:ln w="9525">
            <a:noFill/>
            <a:miter lim="800000"/>
            <a:headEnd/>
            <a:tailEnd/>
          </a:ln>
          <a:effectLst/>
        </p:spPr>
        <p:txBody>
          <a:bodyPr wrap="none" anchor="ctr">
            <a:prstTxWarp prst="textNoShape">
              <a:avLst/>
            </a:prstTxWarp>
          </a:bodyPr>
          <a:lstStyle/>
          <a:p>
            <a:endParaRPr lang="ja-JP" altLang="en-US"/>
          </a:p>
        </p:txBody>
      </p:sp>
      <p:sp>
        <p:nvSpPr>
          <p:cNvPr id="844896" name="AutoShape 96"/>
          <p:cNvSpPr>
            <a:spLocks noChangeArrowheads="1"/>
          </p:cNvSpPr>
          <p:nvPr/>
        </p:nvSpPr>
        <p:spPr bwMode="auto">
          <a:xfrm rot="5400000" flipH="1">
            <a:off x="4214263" y="5340772"/>
            <a:ext cx="576263" cy="514350"/>
          </a:xfrm>
          <a:prstGeom prst="triangle">
            <a:avLst>
              <a:gd name="adj" fmla="val 50000"/>
            </a:avLst>
          </a:prstGeom>
          <a:solidFill>
            <a:srgbClr val="0080FF"/>
          </a:solidFill>
          <a:ln w="9525">
            <a:noFill/>
            <a:miter lim="800000"/>
            <a:headEnd/>
            <a:tailEnd/>
          </a:ln>
          <a:effectLst/>
        </p:spPr>
        <p:txBody>
          <a:bodyPr wrap="none" anchor="ctr">
            <a:prstTxWarp prst="textNoShape">
              <a:avLst/>
            </a:prstTxWarp>
          </a:bodyPr>
          <a:lstStyle/>
          <a:p>
            <a:endParaRPr lang="ja-JP" altLang="en-US"/>
          </a:p>
        </p:txBody>
      </p:sp>
      <p:sp>
        <p:nvSpPr>
          <p:cNvPr id="844897" name="Oval 97"/>
          <p:cNvSpPr>
            <a:spLocks noChangeArrowheads="1"/>
          </p:cNvSpPr>
          <p:nvPr/>
        </p:nvSpPr>
        <p:spPr bwMode="auto">
          <a:xfrm>
            <a:off x="3374781" y="5173290"/>
            <a:ext cx="199292" cy="825500"/>
          </a:xfrm>
          <a:prstGeom prst="ellipse">
            <a:avLst/>
          </a:prstGeom>
          <a:noFill/>
          <a:ln w="19050">
            <a:solidFill>
              <a:schemeClr val="tx1"/>
            </a:solidFill>
            <a:round/>
            <a:headEnd/>
            <a:tailEnd/>
          </a:ln>
          <a:effectLst/>
        </p:spPr>
        <p:txBody>
          <a:bodyPr wrap="none" anchor="ctr">
            <a:prstTxWarp prst="textNoShape">
              <a:avLst/>
            </a:prstTxWarp>
          </a:bodyPr>
          <a:lstStyle/>
          <a:p>
            <a:endParaRPr lang="ja-JP" altLang="en-US"/>
          </a:p>
        </p:txBody>
      </p:sp>
      <p:sp>
        <p:nvSpPr>
          <p:cNvPr id="844898" name="Oval 98"/>
          <p:cNvSpPr>
            <a:spLocks noChangeArrowheads="1"/>
          </p:cNvSpPr>
          <p:nvPr/>
        </p:nvSpPr>
        <p:spPr bwMode="auto">
          <a:xfrm>
            <a:off x="4211960" y="5195788"/>
            <a:ext cx="199292" cy="825500"/>
          </a:xfrm>
          <a:prstGeom prst="ellipse">
            <a:avLst/>
          </a:prstGeom>
          <a:noFill/>
          <a:ln w="19050">
            <a:solidFill>
              <a:schemeClr val="tx1"/>
            </a:solidFill>
            <a:round/>
            <a:headEnd/>
            <a:tailEnd/>
          </a:ln>
          <a:effectLst/>
        </p:spPr>
        <p:txBody>
          <a:bodyPr wrap="none" anchor="ctr">
            <a:prstTxWarp prst="textNoShape">
              <a:avLst/>
            </a:prstTxWarp>
          </a:bodyPr>
          <a:lstStyle/>
          <a:p>
            <a:endParaRPr lang="ja-JP" altLang="en-US"/>
          </a:p>
        </p:txBody>
      </p:sp>
      <p:sp>
        <p:nvSpPr>
          <p:cNvPr id="844899" name="Line 99"/>
          <p:cNvSpPr>
            <a:spLocks noChangeShapeType="1"/>
          </p:cNvSpPr>
          <p:nvPr/>
        </p:nvSpPr>
        <p:spPr bwMode="auto">
          <a:xfrm flipH="1">
            <a:off x="581758" y="5582865"/>
            <a:ext cx="492369" cy="0"/>
          </a:xfrm>
          <a:prstGeom prst="line">
            <a:avLst/>
          </a:prstGeom>
          <a:noFill/>
          <a:ln w="57150">
            <a:solidFill>
              <a:srgbClr val="FF0000"/>
            </a:solidFill>
            <a:round/>
            <a:headEnd type="triangle" w="med" len="med"/>
            <a:tailEnd/>
          </a:ln>
          <a:effectLst/>
        </p:spPr>
        <p:txBody>
          <a:bodyPr wrap="none" anchor="ctr">
            <a:prstTxWarp prst="textNoShape">
              <a:avLst/>
            </a:prstTxWarp>
          </a:bodyPr>
          <a:lstStyle/>
          <a:p>
            <a:endParaRPr lang="ja-JP" altLang="en-US"/>
          </a:p>
        </p:txBody>
      </p:sp>
      <p:sp>
        <p:nvSpPr>
          <p:cNvPr id="844900" name="Line 100"/>
          <p:cNvSpPr>
            <a:spLocks noChangeShapeType="1"/>
          </p:cNvSpPr>
          <p:nvPr/>
        </p:nvSpPr>
        <p:spPr bwMode="auto">
          <a:xfrm flipH="1">
            <a:off x="4865077" y="5570165"/>
            <a:ext cx="534866" cy="0"/>
          </a:xfrm>
          <a:prstGeom prst="line">
            <a:avLst/>
          </a:prstGeom>
          <a:noFill/>
          <a:ln w="57150">
            <a:solidFill>
              <a:srgbClr val="FF0000"/>
            </a:solidFill>
            <a:round/>
            <a:headEnd/>
            <a:tailEnd type="triangle" w="med" len="med"/>
          </a:ln>
          <a:effectLst/>
        </p:spPr>
        <p:txBody>
          <a:bodyPr wrap="none" anchor="ctr">
            <a:prstTxWarp prst="textNoShape">
              <a:avLst/>
            </a:prstTxWarp>
          </a:bodyPr>
          <a:lstStyle/>
          <a:p>
            <a:endParaRPr lang="ja-JP" altLang="en-US"/>
          </a:p>
        </p:txBody>
      </p:sp>
      <p:sp>
        <p:nvSpPr>
          <p:cNvPr id="844901" name="Line 101"/>
          <p:cNvSpPr>
            <a:spLocks noChangeShapeType="1"/>
          </p:cNvSpPr>
          <p:nvPr/>
        </p:nvSpPr>
        <p:spPr bwMode="auto">
          <a:xfrm rot="16200000" flipH="1">
            <a:off x="5073344" y="4021559"/>
            <a:ext cx="661988" cy="0"/>
          </a:xfrm>
          <a:prstGeom prst="line">
            <a:avLst/>
          </a:prstGeom>
          <a:noFill/>
          <a:ln w="57150">
            <a:solidFill>
              <a:srgbClr val="FF0000"/>
            </a:solidFill>
            <a:round/>
            <a:headEnd/>
            <a:tailEnd/>
          </a:ln>
          <a:effectLst/>
        </p:spPr>
        <p:txBody>
          <a:bodyPr wrap="none" anchor="ctr">
            <a:prstTxWarp prst="textNoShape">
              <a:avLst/>
            </a:prstTxWarp>
          </a:bodyPr>
          <a:lstStyle/>
          <a:p>
            <a:endParaRPr lang="ja-JP" altLang="en-US"/>
          </a:p>
        </p:txBody>
      </p:sp>
      <p:sp>
        <p:nvSpPr>
          <p:cNvPr id="844902" name="Line 102"/>
          <p:cNvSpPr>
            <a:spLocks noChangeShapeType="1"/>
          </p:cNvSpPr>
          <p:nvPr/>
        </p:nvSpPr>
        <p:spPr bwMode="auto">
          <a:xfrm rot="16200000" flipH="1">
            <a:off x="4926195" y="5108997"/>
            <a:ext cx="944563" cy="0"/>
          </a:xfrm>
          <a:prstGeom prst="line">
            <a:avLst/>
          </a:prstGeom>
          <a:noFill/>
          <a:ln w="57150">
            <a:solidFill>
              <a:srgbClr val="FF0000"/>
            </a:solidFill>
            <a:round/>
            <a:headEnd/>
            <a:tailEnd/>
          </a:ln>
          <a:effectLst/>
        </p:spPr>
        <p:txBody>
          <a:bodyPr wrap="none" anchor="ctr">
            <a:prstTxWarp prst="textNoShape">
              <a:avLst/>
            </a:prstTxWarp>
          </a:bodyPr>
          <a:lstStyle/>
          <a:p>
            <a:endParaRPr lang="ja-JP" altLang="en-US"/>
          </a:p>
        </p:txBody>
      </p:sp>
      <p:sp>
        <p:nvSpPr>
          <p:cNvPr id="844903" name="Line 103"/>
          <p:cNvSpPr>
            <a:spLocks noChangeShapeType="1"/>
          </p:cNvSpPr>
          <p:nvPr/>
        </p:nvSpPr>
        <p:spPr bwMode="auto">
          <a:xfrm flipH="1">
            <a:off x="4198328" y="4331915"/>
            <a:ext cx="1229457" cy="0"/>
          </a:xfrm>
          <a:prstGeom prst="line">
            <a:avLst/>
          </a:prstGeom>
          <a:noFill/>
          <a:ln w="57150">
            <a:solidFill>
              <a:srgbClr val="FF0000"/>
            </a:solidFill>
            <a:round/>
            <a:headEnd/>
            <a:tailEnd/>
          </a:ln>
          <a:effectLst/>
        </p:spPr>
        <p:txBody>
          <a:bodyPr wrap="none" anchor="ctr">
            <a:prstTxWarp prst="textNoShape">
              <a:avLst/>
            </a:prstTxWarp>
          </a:bodyPr>
          <a:lstStyle/>
          <a:p>
            <a:endParaRPr lang="ja-JP" altLang="en-US"/>
          </a:p>
        </p:txBody>
      </p:sp>
      <p:sp>
        <p:nvSpPr>
          <p:cNvPr id="844904" name="Line 104"/>
          <p:cNvSpPr>
            <a:spLocks noChangeShapeType="1"/>
          </p:cNvSpPr>
          <p:nvPr/>
        </p:nvSpPr>
        <p:spPr bwMode="auto">
          <a:xfrm flipH="1">
            <a:off x="4198327" y="4655765"/>
            <a:ext cx="1207477" cy="0"/>
          </a:xfrm>
          <a:prstGeom prst="line">
            <a:avLst/>
          </a:prstGeom>
          <a:noFill/>
          <a:ln w="57150">
            <a:solidFill>
              <a:srgbClr val="FF0000"/>
            </a:solidFill>
            <a:round/>
            <a:headEnd/>
            <a:tailEnd/>
          </a:ln>
          <a:effectLst/>
        </p:spPr>
        <p:txBody>
          <a:bodyPr wrap="none" anchor="ctr">
            <a:prstTxWarp prst="textNoShape">
              <a:avLst/>
            </a:prstTxWarp>
          </a:bodyPr>
          <a:lstStyle/>
          <a:p>
            <a:endParaRPr lang="ja-JP" altLang="en-US"/>
          </a:p>
        </p:txBody>
      </p:sp>
      <p:sp>
        <p:nvSpPr>
          <p:cNvPr id="844905" name="Line 105"/>
          <p:cNvSpPr>
            <a:spLocks noChangeShapeType="1"/>
          </p:cNvSpPr>
          <p:nvPr/>
        </p:nvSpPr>
        <p:spPr bwMode="auto">
          <a:xfrm>
            <a:off x="452804" y="5474915"/>
            <a:ext cx="216877" cy="234950"/>
          </a:xfrm>
          <a:prstGeom prst="line">
            <a:avLst/>
          </a:prstGeom>
          <a:noFill/>
          <a:ln w="38100">
            <a:solidFill>
              <a:schemeClr val="tx1"/>
            </a:solidFill>
            <a:round/>
            <a:headEnd/>
            <a:tailEnd/>
          </a:ln>
          <a:effectLst/>
        </p:spPr>
        <p:txBody>
          <a:bodyPr wrap="none" anchor="ctr">
            <a:prstTxWarp prst="textNoShape">
              <a:avLst/>
            </a:prstTxWarp>
          </a:bodyPr>
          <a:lstStyle/>
          <a:p>
            <a:endParaRPr lang="ja-JP" altLang="en-US"/>
          </a:p>
        </p:txBody>
      </p:sp>
      <p:sp>
        <p:nvSpPr>
          <p:cNvPr id="844906" name="Line 106"/>
          <p:cNvSpPr>
            <a:spLocks noChangeShapeType="1"/>
          </p:cNvSpPr>
          <p:nvPr/>
        </p:nvSpPr>
        <p:spPr bwMode="auto">
          <a:xfrm>
            <a:off x="470389" y="3576265"/>
            <a:ext cx="216877" cy="234950"/>
          </a:xfrm>
          <a:prstGeom prst="line">
            <a:avLst/>
          </a:prstGeom>
          <a:noFill/>
          <a:ln w="38100">
            <a:solidFill>
              <a:schemeClr val="tx1"/>
            </a:solidFill>
            <a:round/>
            <a:headEnd/>
            <a:tailEnd/>
          </a:ln>
          <a:effectLst/>
        </p:spPr>
        <p:txBody>
          <a:bodyPr wrap="none" anchor="ctr">
            <a:prstTxWarp prst="textNoShape">
              <a:avLst/>
            </a:prstTxWarp>
          </a:bodyPr>
          <a:lstStyle/>
          <a:p>
            <a:endParaRPr lang="ja-JP" altLang="en-US"/>
          </a:p>
        </p:txBody>
      </p:sp>
      <p:sp>
        <p:nvSpPr>
          <p:cNvPr id="844907" name="Rectangle 107"/>
          <p:cNvSpPr>
            <a:spLocks noChangeArrowheads="1"/>
          </p:cNvSpPr>
          <p:nvPr/>
        </p:nvSpPr>
        <p:spPr bwMode="auto">
          <a:xfrm>
            <a:off x="517731" y="4301754"/>
            <a:ext cx="720070" cy="584775"/>
          </a:xfrm>
          <a:prstGeom prst="rect">
            <a:avLst/>
          </a:prstGeom>
          <a:noFill/>
          <a:ln w="9525">
            <a:noFill/>
            <a:miter lim="800000"/>
            <a:headEnd/>
            <a:tailEnd/>
          </a:ln>
          <a:effectLst/>
        </p:spPr>
        <p:txBody>
          <a:bodyPr wrap="none">
            <a:prstTxWarp prst="textNoShape">
              <a:avLst/>
            </a:prstTxWarp>
            <a:spAutoFit/>
          </a:bodyPr>
          <a:lstStyle/>
          <a:p>
            <a:pPr algn="ctr"/>
            <a:r>
              <a:rPr lang="en-US" altLang="ja-JP" sz="1600" dirty="0"/>
              <a:t>Pump</a:t>
            </a:r>
          </a:p>
          <a:p>
            <a:pPr algn="ctr"/>
            <a:r>
              <a:rPr lang="en-US" altLang="ja-JP" sz="1600" dirty="0"/>
              <a:t>pulse</a:t>
            </a:r>
          </a:p>
        </p:txBody>
      </p:sp>
      <p:sp>
        <p:nvSpPr>
          <p:cNvPr id="844908" name="Rectangle 108"/>
          <p:cNvSpPr>
            <a:spLocks noChangeArrowheads="1"/>
          </p:cNvSpPr>
          <p:nvPr/>
        </p:nvSpPr>
        <p:spPr bwMode="auto">
          <a:xfrm>
            <a:off x="1497623" y="3723904"/>
            <a:ext cx="1121020" cy="244475"/>
          </a:xfrm>
          <a:prstGeom prst="rect">
            <a:avLst/>
          </a:prstGeom>
          <a:noFill/>
          <a:ln w="9525">
            <a:noFill/>
            <a:miter lim="800000"/>
            <a:headEnd/>
            <a:tailEnd/>
          </a:ln>
          <a:effectLst/>
        </p:spPr>
        <p:txBody>
          <a:bodyPr lIns="0" tIns="0" rIns="0" bIns="0">
            <a:prstTxWarp prst="textNoShape">
              <a:avLst/>
            </a:prstTxWarp>
            <a:spAutoFit/>
          </a:bodyPr>
          <a:lstStyle/>
          <a:p>
            <a:pPr algn="ctr"/>
            <a:r>
              <a:rPr lang="en-US" altLang="ja-JP" sz="1600"/>
              <a:t>Probe pulse</a:t>
            </a:r>
          </a:p>
        </p:txBody>
      </p:sp>
      <p:sp>
        <p:nvSpPr>
          <p:cNvPr id="844909" name="Rectangle 109"/>
          <p:cNvSpPr>
            <a:spLocks noChangeArrowheads="1"/>
          </p:cNvSpPr>
          <p:nvPr/>
        </p:nvSpPr>
        <p:spPr bwMode="auto">
          <a:xfrm>
            <a:off x="707782" y="3811216"/>
            <a:ext cx="331177" cy="244475"/>
          </a:xfrm>
          <a:prstGeom prst="rect">
            <a:avLst/>
          </a:prstGeom>
          <a:noFill/>
          <a:ln w="9525">
            <a:noFill/>
            <a:miter lim="800000"/>
            <a:headEnd/>
            <a:tailEnd/>
          </a:ln>
          <a:effectLst/>
        </p:spPr>
        <p:txBody>
          <a:bodyPr lIns="0" tIns="0" rIns="0" bIns="0">
            <a:prstTxWarp prst="textNoShape">
              <a:avLst/>
            </a:prstTxWarp>
            <a:spAutoFit/>
          </a:bodyPr>
          <a:lstStyle/>
          <a:p>
            <a:pPr algn="ctr"/>
            <a:r>
              <a:rPr lang="en-US" altLang="ja-JP" sz="1600"/>
              <a:t>BS</a:t>
            </a:r>
          </a:p>
        </p:txBody>
      </p:sp>
      <p:sp>
        <p:nvSpPr>
          <p:cNvPr id="844910" name="Rectangle 110"/>
          <p:cNvSpPr>
            <a:spLocks noChangeArrowheads="1"/>
          </p:cNvSpPr>
          <p:nvPr/>
        </p:nvSpPr>
        <p:spPr bwMode="auto">
          <a:xfrm>
            <a:off x="795705" y="6022603"/>
            <a:ext cx="624254" cy="488950"/>
          </a:xfrm>
          <a:prstGeom prst="rect">
            <a:avLst/>
          </a:prstGeom>
          <a:noFill/>
          <a:ln w="9525">
            <a:noFill/>
            <a:miter lim="800000"/>
            <a:headEnd/>
            <a:tailEnd/>
          </a:ln>
          <a:effectLst/>
        </p:spPr>
        <p:txBody>
          <a:bodyPr lIns="0" tIns="0" rIns="0" bIns="0">
            <a:prstTxWarp prst="textNoShape">
              <a:avLst/>
            </a:prstTxWarp>
            <a:spAutoFit/>
          </a:bodyPr>
          <a:lstStyle/>
          <a:p>
            <a:pPr algn="ctr"/>
            <a:r>
              <a:rPr lang="en-US" altLang="ja-JP" sz="1600"/>
              <a:t>THz</a:t>
            </a:r>
            <a:br>
              <a:rPr lang="en-US" altLang="ja-JP" sz="1600"/>
            </a:br>
            <a:r>
              <a:rPr lang="en-US" altLang="ja-JP" sz="1600"/>
              <a:t>emitter</a:t>
            </a:r>
          </a:p>
        </p:txBody>
      </p:sp>
      <p:sp>
        <p:nvSpPr>
          <p:cNvPr id="844911" name="Rectangle 111"/>
          <p:cNvSpPr>
            <a:spLocks noChangeArrowheads="1"/>
          </p:cNvSpPr>
          <p:nvPr/>
        </p:nvSpPr>
        <p:spPr bwMode="auto">
          <a:xfrm>
            <a:off x="4466493" y="5955928"/>
            <a:ext cx="737089" cy="488950"/>
          </a:xfrm>
          <a:prstGeom prst="rect">
            <a:avLst/>
          </a:prstGeom>
          <a:noFill/>
          <a:ln w="9525">
            <a:noFill/>
            <a:miter lim="800000"/>
            <a:headEnd/>
            <a:tailEnd/>
          </a:ln>
          <a:effectLst/>
        </p:spPr>
        <p:txBody>
          <a:bodyPr lIns="0" tIns="0" rIns="0" bIns="0">
            <a:prstTxWarp prst="textNoShape">
              <a:avLst/>
            </a:prstTxWarp>
            <a:spAutoFit/>
          </a:bodyPr>
          <a:lstStyle/>
          <a:p>
            <a:pPr algn="ctr"/>
            <a:r>
              <a:rPr lang="en-US" altLang="ja-JP" sz="1600"/>
              <a:t>THz</a:t>
            </a:r>
            <a:br>
              <a:rPr lang="en-US" altLang="ja-JP" sz="1600"/>
            </a:br>
            <a:r>
              <a:rPr lang="en-US" altLang="ja-JP" sz="1600"/>
              <a:t>detector</a:t>
            </a:r>
          </a:p>
        </p:txBody>
      </p:sp>
      <p:sp>
        <p:nvSpPr>
          <p:cNvPr id="844912" name="Rectangle 112"/>
          <p:cNvSpPr>
            <a:spLocks noChangeArrowheads="1"/>
          </p:cNvSpPr>
          <p:nvPr/>
        </p:nvSpPr>
        <p:spPr bwMode="auto">
          <a:xfrm>
            <a:off x="1381858" y="4804991"/>
            <a:ext cx="1223412" cy="369332"/>
          </a:xfrm>
          <a:prstGeom prst="rect">
            <a:avLst/>
          </a:prstGeom>
          <a:noFill/>
          <a:ln w="9525">
            <a:noFill/>
            <a:miter lim="800000"/>
            <a:headEnd/>
            <a:tailEnd/>
          </a:ln>
          <a:effectLst/>
        </p:spPr>
        <p:txBody>
          <a:bodyPr wrap="none">
            <a:prstTxWarp prst="textNoShape">
              <a:avLst/>
            </a:prstTxWarp>
            <a:spAutoFit/>
          </a:bodyPr>
          <a:lstStyle/>
          <a:p>
            <a:r>
              <a:rPr lang="en-US" altLang="ja-JP">
                <a:solidFill>
                  <a:srgbClr val="0000FF"/>
                </a:solidFill>
              </a:rPr>
              <a:t>THz pulse</a:t>
            </a:r>
          </a:p>
        </p:txBody>
      </p:sp>
      <p:sp>
        <p:nvSpPr>
          <p:cNvPr id="844913" name="AutoShape 113"/>
          <p:cNvSpPr>
            <a:spLocks noChangeArrowheads="1"/>
          </p:cNvSpPr>
          <p:nvPr/>
        </p:nvSpPr>
        <p:spPr bwMode="auto">
          <a:xfrm>
            <a:off x="1928447" y="5481266"/>
            <a:ext cx="326781" cy="231775"/>
          </a:xfrm>
          <a:prstGeom prst="rightArrow">
            <a:avLst>
              <a:gd name="adj1" fmla="val 50000"/>
              <a:gd name="adj2" fmla="val 38185"/>
            </a:avLst>
          </a:prstGeom>
          <a:solidFill>
            <a:schemeClr val="bg1"/>
          </a:solidFill>
          <a:ln w="9525">
            <a:noFill/>
            <a:miter lim="800000"/>
            <a:headEnd/>
            <a:tailEnd/>
          </a:ln>
          <a:effectLst/>
        </p:spPr>
        <p:txBody>
          <a:bodyPr wrap="none" anchor="ctr">
            <a:prstTxWarp prst="textNoShape">
              <a:avLst/>
            </a:prstTxWarp>
          </a:bodyPr>
          <a:lstStyle/>
          <a:p>
            <a:endParaRPr lang="ja-JP" altLang="en-US"/>
          </a:p>
        </p:txBody>
      </p:sp>
      <p:sp>
        <p:nvSpPr>
          <p:cNvPr id="844914" name="Rectangle 114"/>
          <p:cNvSpPr>
            <a:spLocks noChangeArrowheads="1"/>
          </p:cNvSpPr>
          <p:nvPr/>
        </p:nvSpPr>
        <p:spPr bwMode="auto">
          <a:xfrm>
            <a:off x="3285641" y="3976316"/>
            <a:ext cx="673582" cy="584775"/>
          </a:xfrm>
          <a:prstGeom prst="rect">
            <a:avLst/>
          </a:prstGeom>
          <a:noFill/>
          <a:ln w="9525">
            <a:noFill/>
            <a:miter lim="800000"/>
            <a:headEnd/>
            <a:tailEnd/>
          </a:ln>
          <a:effectLst/>
        </p:spPr>
        <p:txBody>
          <a:bodyPr wrap="none">
            <a:prstTxWarp prst="textNoShape">
              <a:avLst/>
            </a:prstTxWarp>
            <a:spAutoFit/>
          </a:bodyPr>
          <a:lstStyle/>
          <a:p>
            <a:pPr algn="ctr"/>
            <a:r>
              <a:rPr lang="en-US" altLang="ja-JP" sz="1600"/>
              <a:t>Time</a:t>
            </a:r>
          </a:p>
          <a:p>
            <a:pPr algn="ctr"/>
            <a:r>
              <a:rPr lang="en-US" altLang="ja-JP" sz="1600"/>
              <a:t>delay</a:t>
            </a:r>
          </a:p>
        </p:txBody>
      </p:sp>
      <p:sp>
        <p:nvSpPr>
          <p:cNvPr id="844915" name="Line 115"/>
          <p:cNvSpPr>
            <a:spLocks noChangeShapeType="1"/>
          </p:cNvSpPr>
          <p:nvPr/>
        </p:nvSpPr>
        <p:spPr bwMode="auto">
          <a:xfrm flipH="1">
            <a:off x="5287108" y="4243015"/>
            <a:ext cx="216877" cy="234950"/>
          </a:xfrm>
          <a:prstGeom prst="line">
            <a:avLst/>
          </a:prstGeom>
          <a:noFill/>
          <a:ln w="38100">
            <a:solidFill>
              <a:schemeClr val="tx1"/>
            </a:solidFill>
            <a:round/>
            <a:headEnd/>
            <a:tailEnd/>
          </a:ln>
          <a:effectLst/>
        </p:spPr>
        <p:txBody>
          <a:bodyPr wrap="none" anchor="ctr">
            <a:prstTxWarp prst="textNoShape">
              <a:avLst/>
            </a:prstTxWarp>
          </a:bodyPr>
          <a:lstStyle/>
          <a:p>
            <a:endParaRPr lang="ja-JP" altLang="en-US"/>
          </a:p>
        </p:txBody>
      </p:sp>
      <p:sp>
        <p:nvSpPr>
          <p:cNvPr id="844916" name="Line 116"/>
          <p:cNvSpPr>
            <a:spLocks noChangeShapeType="1"/>
          </p:cNvSpPr>
          <p:nvPr/>
        </p:nvSpPr>
        <p:spPr bwMode="auto">
          <a:xfrm>
            <a:off x="5287108" y="4541465"/>
            <a:ext cx="216877" cy="234950"/>
          </a:xfrm>
          <a:prstGeom prst="line">
            <a:avLst/>
          </a:prstGeom>
          <a:noFill/>
          <a:ln w="38100">
            <a:solidFill>
              <a:schemeClr val="tx1"/>
            </a:solidFill>
            <a:round/>
            <a:headEnd/>
            <a:tailEnd/>
          </a:ln>
          <a:effectLst/>
        </p:spPr>
        <p:txBody>
          <a:bodyPr wrap="none" anchor="ctr">
            <a:prstTxWarp prst="textNoShape">
              <a:avLst/>
            </a:prstTxWarp>
          </a:bodyPr>
          <a:lstStyle/>
          <a:p>
            <a:endParaRPr lang="ja-JP" altLang="en-US"/>
          </a:p>
        </p:txBody>
      </p:sp>
      <p:sp>
        <p:nvSpPr>
          <p:cNvPr id="844917" name="Line 117"/>
          <p:cNvSpPr>
            <a:spLocks noChangeShapeType="1"/>
          </p:cNvSpPr>
          <p:nvPr/>
        </p:nvSpPr>
        <p:spPr bwMode="auto">
          <a:xfrm>
            <a:off x="5287108" y="3533403"/>
            <a:ext cx="216877" cy="234950"/>
          </a:xfrm>
          <a:prstGeom prst="line">
            <a:avLst/>
          </a:prstGeom>
          <a:noFill/>
          <a:ln w="38100">
            <a:solidFill>
              <a:schemeClr val="tx1"/>
            </a:solidFill>
            <a:round/>
            <a:headEnd/>
            <a:tailEnd/>
          </a:ln>
          <a:effectLst/>
        </p:spPr>
        <p:txBody>
          <a:bodyPr wrap="none" anchor="ctr">
            <a:prstTxWarp prst="textNoShape">
              <a:avLst/>
            </a:prstTxWarp>
          </a:bodyPr>
          <a:lstStyle/>
          <a:p>
            <a:endParaRPr lang="ja-JP" altLang="en-US"/>
          </a:p>
        </p:txBody>
      </p:sp>
      <p:sp>
        <p:nvSpPr>
          <p:cNvPr id="844918" name="Line 118"/>
          <p:cNvSpPr>
            <a:spLocks noChangeShapeType="1"/>
          </p:cNvSpPr>
          <p:nvPr/>
        </p:nvSpPr>
        <p:spPr bwMode="auto">
          <a:xfrm flipH="1">
            <a:off x="5287108" y="5481265"/>
            <a:ext cx="216877" cy="234950"/>
          </a:xfrm>
          <a:prstGeom prst="line">
            <a:avLst/>
          </a:prstGeom>
          <a:noFill/>
          <a:ln w="38100">
            <a:solidFill>
              <a:schemeClr val="tx1"/>
            </a:solidFill>
            <a:round/>
            <a:headEnd/>
            <a:tailEnd/>
          </a:ln>
          <a:effectLst/>
        </p:spPr>
        <p:txBody>
          <a:bodyPr wrap="none" anchor="ctr">
            <a:prstTxWarp prst="textNoShape">
              <a:avLst/>
            </a:prstTxWarp>
          </a:bodyPr>
          <a:lstStyle/>
          <a:p>
            <a:endParaRPr lang="ja-JP" altLang="en-US"/>
          </a:p>
        </p:txBody>
      </p:sp>
      <p:sp>
        <p:nvSpPr>
          <p:cNvPr id="844919" name="Oval 119"/>
          <p:cNvSpPr>
            <a:spLocks noChangeArrowheads="1"/>
          </p:cNvSpPr>
          <p:nvPr/>
        </p:nvSpPr>
        <p:spPr bwMode="auto">
          <a:xfrm>
            <a:off x="2495551" y="4981203"/>
            <a:ext cx="948103" cy="1306512"/>
          </a:xfrm>
          <a:prstGeom prst="ellipse">
            <a:avLst/>
          </a:prstGeom>
          <a:noFill/>
          <a:ln w="57150">
            <a:solidFill>
              <a:srgbClr val="2F8B20"/>
            </a:solidFill>
            <a:round/>
            <a:headEnd/>
            <a:tailEnd/>
          </a:ln>
          <a:effectLst/>
        </p:spPr>
        <p:txBody>
          <a:bodyPr wrap="none" anchor="ctr">
            <a:prstTxWarp prst="textNoShape">
              <a:avLst/>
            </a:prstTxWarp>
          </a:bodyPr>
          <a:lstStyle/>
          <a:p>
            <a:endParaRPr lang="ja-JP" altLang="en-US"/>
          </a:p>
        </p:txBody>
      </p:sp>
      <p:sp>
        <p:nvSpPr>
          <p:cNvPr id="844920" name="Oval 120"/>
          <p:cNvSpPr>
            <a:spLocks noChangeArrowheads="1"/>
          </p:cNvSpPr>
          <p:nvPr/>
        </p:nvSpPr>
        <p:spPr bwMode="auto">
          <a:xfrm>
            <a:off x="3163766" y="3804866"/>
            <a:ext cx="1477108" cy="1198563"/>
          </a:xfrm>
          <a:prstGeom prst="ellipse">
            <a:avLst/>
          </a:prstGeom>
          <a:noFill/>
          <a:ln w="57150">
            <a:solidFill>
              <a:srgbClr val="2F8B20"/>
            </a:solidFill>
            <a:round/>
            <a:headEnd/>
            <a:tailEnd/>
          </a:ln>
          <a:effectLst/>
        </p:spPr>
        <p:txBody>
          <a:bodyPr wrap="none" anchor="ctr">
            <a:prstTxWarp prst="textNoShape">
              <a:avLst/>
            </a:prstTxWarp>
          </a:bodyPr>
          <a:lstStyle/>
          <a:p>
            <a:endParaRPr lang="ja-JP" altLang="en-US"/>
          </a:p>
        </p:txBody>
      </p:sp>
      <p:pic>
        <p:nvPicPr>
          <p:cNvPr id="844921" name="Picture 121" descr="反射型実験装置sample"/>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flipH="1">
            <a:off x="2705101" y="5128840"/>
            <a:ext cx="530469" cy="973138"/>
          </a:xfrm>
          <a:prstGeom prst="rect">
            <a:avLst/>
          </a:prstGeom>
          <a:noFill/>
        </p:spPr>
      </p:pic>
      <p:grpSp>
        <p:nvGrpSpPr>
          <p:cNvPr id="844922" name="Group 122"/>
          <p:cNvGrpSpPr>
            <a:grpSpLocks/>
          </p:cNvGrpSpPr>
          <p:nvPr/>
        </p:nvGrpSpPr>
        <p:grpSpPr bwMode="auto">
          <a:xfrm flipH="1">
            <a:off x="4560277" y="5268540"/>
            <a:ext cx="310662" cy="635000"/>
            <a:chOff x="952" y="3560"/>
            <a:chExt cx="212" cy="400"/>
          </a:xfrm>
        </p:grpSpPr>
        <p:sp>
          <p:nvSpPr>
            <p:cNvPr id="844923" name="Rectangle 123"/>
            <p:cNvSpPr>
              <a:spLocks noChangeArrowheads="1"/>
            </p:cNvSpPr>
            <p:nvPr/>
          </p:nvSpPr>
          <p:spPr bwMode="auto">
            <a:xfrm>
              <a:off x="952" y="3560"/>
              <a:ext cx="64" cy="400"/>
            </a:xfrm>
            <a:prstGeom prst="rect">
              <a:avLst/>
            </a:prstGeom>
            <a:noFill/>
            <a:ln w="19050">
              <a:solidFill>
                <a:schemeClr val="tx1"/>
              </a:solidFill>
              <a:miter lim="800000"/>
              <a:headEnd/>
              <a:tailEnd/>
            </a:ln>
            <a:effectLst/>
          </p:spPr>
          <p:txBody>
            <a:bodyPr wrap="none" anchor="ctr">
              <a:prstTxWarp prst="textNoShape">
                <a:avLst/>
              </a:prstTxWarp>
            </a:bodyPr>
            <a:lstStyle/>
            <a:p>
              <a:endParaRPr lang="ja-JP" altLang="en-US"/>
            </a:p>
          </p:txBody>
        </p:sp>
        <p:sp>
          <p:nvSpPr>
            <p:cNvPr id="844924" name="Arc 124"/>
            <p:cNvSpPr>
              <a:spLocks/>
            </p:cNvSpPr>
            <p:nvPr/>
          </p:nvSpPr>
          <p:spPr bwMode="auto">
            <a:xfrm>
              <a:off x="1016" y="3612"/>
              <a:ext cx="148" cy="296"/>
            </a:xfrm>
            <a:custGeom>
              <a:avLst/>
              <a:gdLst>
                <a:gd name="G0" fmla="+- 0 0 0"/>
                <a:gd name="G1" fmla="+- 21600 0 0"/>
                <a:gd name="G2" fmla="+- 21600 0 0"/>
                <a:gd name="T0" fmla="*/ 0 w 21600"/>
                <a:gd name="T1" fmla="*/ 0 h 43199"/>
                <a:gd name="T2" fmla="*/ 0 w 21600"/>
                <a:gd name="T3" fmla="*/ 43199 h 43199"/>
                <a:gd name="T4" fmla="*/ 0 w 21600"/>
                <a:gd name="T5" fmla="*/ 21600 h 43199"/>
              </a:gdLst>
              <a:ahLst/>
              <a:cxnLst>
                <a:cxn ang="0">
                  <a:pos x="T0" y="T1"/>
                </a:cxn>
                <a:cxn ang="0">
                  <a:pos x="T2" y="T3"/>
                </a:cxn>
                <a:cxn ang="0">
                  <a:pos x="T4" y="T5"/>
                </a:cxn>
              </a:cxnLst>
              <a:rect l="0" t="0" r="r" b="b"/>
              <a:pathLst>
                <a:path w="21600" h="43199" fill="none" extrusionOk="0">
                  <a:moveTo>
                    <a:pt x="0" y="-1"/>
                  </a:moveTo>
                  <a:cubicBezTo>
                    <a:pt x="11929" y="0"/>
                    <a:pt x="21600" y="9670"/>
                    <a:pt x="21600" y="21600"/>
                  </a:cubicBezTo>
                  <a:cubicBezTo>
                    <a:pt x="21600" y="33529"/>
                    <a:pt x="11929" y="43200"/>
                    <a:pt x="-1" y="43200"/>
                  </a:cubicBezTo>
                </a:path>
                <a:path w="21600" h="43199" stroke="0" extrusionOk="0">
                  <a:moveTo>
                    <a:pt x="0" y="-1"/>
                  </a:moveTo>
                  <a:cubicBezTo>
                    <a:pt x="11929" y="0"/>
                    <a:pt x="21600" y="9670"/>
                    <a:pt x="21600" y="21600"/>
                  </a:cubicBezTo>
                  <a:cubicBezTo>
                    <a:pt x="21600" y="33529"/>
                    <a:pt x="11929" y="43200"/>
                    <a:pt x="-1" y="43200"/>
                  </a:cubicBezTo>
                  <a:lnTo>
                    <a:pt x="0" y="21600"/>
                  </a:lnTo>
                  <a:close/>
                </a:path>
              </a:pathLst>
            </a:custGeom>
            <a:noFill/>
            <a:ln w="19050">
              <a:solidFill>
                <a:schemeClr val="tx1"/>
              </a:solidFill>
              <a:round/>
              <a:headEnd/>
              <a:tailEnd/>
            </a:ln>
            <a:effectLst/>
          </p:spPr>
          <p:txBody>
            <a:bodyPr wrap="none" anchor="ctr">
              <a:prstTxWarp prst="textNoShape">
                <a:avLst/>
              </a:prstTxWarp>
            </a:bodyPr>
            <a:lstStyle/>
            <a:p>
              <a:endParaRPr lang="ja-JP" altLang="en-US"/>
            </a:p>
          </p:txBody>
        </p:sp>
      </p:grpSp>
      <p:sp>
        <p:nvSpPr>
          <p:cNvPr id="844925" name="AutoShape 125"/>
          <p:cNvSpPr>
            <a:spLocks noChangeArrowheads="1"/>
          </p:cNvSpPr>
          <p:nvPr/>
        </p:nvSpPr>
        <p:spPr bwMode="auto">
          <a:xfrm>
            <a:off x="3714751" y="5474916"/>
            <a:ext cx="326780" cy="231775"/>
          </a:xfrm>
          <a:prstGeom prst="rightArrow">
            <a:avLst>
              <a:gd name="adj1" fmla="val 50000"/>
              <a:gd name="adj2" fmla="val 38185"/>
            </a:avLst>
          </a:prstGeom>
          <a:solidFill>
            <a:schemeClr val="bg1"/>
          </a:solidFill>
          <a:ln w="9525">
            <a:noFill/>
            <a:miter lim="800000"/>
            <a:headEnd/>
            <a:tailEnd/>
          </a:ln>
          <a:effectLst/>
        </p:spPr>
        <p:txBody>
          <a:bodyPr wrap="none" anchor="ctr">
            <a:prstTxWarp prst="textNoShape">
              <a:avLst/>
            </a:prstTxWarp>
          </a:bodyPr>
          <a:lstStyle/>
          <a:p>
            <a:endParaRPr lang="ja-JP" altLang="en-US"/>
          </a:p>
        </p:txBody>
      </p:sp>
      <p:sp>
        <p:nvSpPr>
          <p:cNvPr id="2" name="テキスト ボックス 1"/>
          <p:cNvSpPr txBox="1"/>
          <p:nvPr/>
        </p:nvSpPr>
        <p:spPr>
          <a:xfrm>
            <a:off x="5869059" y="1013827"/>
            <a:ext cx="3076921" cy="830997"/>
          </a:xfrm>
          <a:prstGeom prst="rect">
            <a:avLst/>
          </a:prstGeom>
          <a:noFill/>
        </p:spPr>
        <p:txBody>
          <a:bodyPr wrap="square" rtlCol="0">
            <a:spAutoFit/>
          </a:bodyPr>
          <a:lstStyle/>
          <a:p>
            <a:pPr algn="ctr"/>
            <a:r>
              <a:rPr kumimoji="1" lang="en-US" altLang="ja-JP" sz="2400" b="1" dirty="0" smtClean="0">
                <a:solidFill>
                  <a:schemeClr val="accent2"/>
                </a:solidFill>
              </a:rPr>
              <a:t>THz</a:t>
            </a:r>
            <a:r>
              <a:rPr kumimoji="1" lang="ja-JP" altLang="en-US" sz="2400" b="1" dirty="0" smtClean="0">
                <a:solidFill>
                  <a:schemeClr val="accent2"/>
                </a:solidFill>
              </a:rPr>
              <a:t>時間領域分光法</a:t>
            </a:r>
            <a:endParaRPr kumimoji="1" lang="en-US" altLang="ja-JP" sz="2400" b="1" dirty="0" smtClean="0">
              <a:solidFill>
                <a:schemeClr val="accent2"/>
              </a:solidFill>
            </a:endParaRPr>
          </a:p>
          <a:p>
            <a:pPr algn="ctr"/>
            <a:r>
              <a:rPr lang="ja-JP" altLang="en-US" sz="2400" b="1" dirty="0" smtClean="0">
                <a:solidFill>
                  <a:schemeClr val="accent2"/>
                </a:solidFill>
              </a:rPr>
              <a:t>（</a:t>
            </a:r>
            <a:r>
              <a:rPr lang="en-US" altLang="ja-JP" sz="2400" b="1" dirty="0" smtClean="0">
                <a:solidFill>
                  <a:schemeClr val="accent2"/>
                </a:solidFill>
              </a:rPr>
              <a:t>THz-TDS</a:t>
            </a:r>
            <a:r>
              <a:rPr lang="ja-JP" altLang="en-US" sz="2400" b="1" dirty="0" smtClean="0">
                <a:solidFill>
                  <a:schemeClr val="accent2"/>
                </a:solidFill>
              </a:rPr>
              <a:t>）</a:t>
            </a:r>
            <a:endParaRPr kumimoji="1" lang="ja-JP" altLang="en-US" sz="2400" b="1" dirty="0">
              <a:solidFill>
                <a:schemeClr val="accent2"/>
              </a:solidFill>
            </a:endParaRPr>
          </a:p>
        </p:txBody>
      </p:sp>
      <p:sp>
        <p:nvSpPr>
          <p:cNvPr id="3" name="正方形/長方形 2"/>
          <p:cNvSpPr/>
          <p:nvPr/>
        </p:nvSpPr>
        <p:spPr>
          <a:xfrm>
            <a:off x="6084168" y="4996563"/>
            <a:ext cx="2941892" cy="400110"/>
          </a:xfrm>
          <a:prstGeom prst="rect">
            <a:avLst/>
          </a:prstGeom>
        </p:spPr>
        <p:txBody>
          <a:bodyPr wrap="square">
            <a:spAutoFit/>
          </a:bodyPr>
          <a:lstStyle/>
          <a:p>
            <a:r>
              <a:rPr lang="ja-JP" altLang="en-US" sz="2000" b="1" dirty="0">
                <a:solidFill>
                  <a:srgbClr val="FF0000"/>
                </a:solidFill>
                <a:ea typeface="ＭＳ Ｐゴシック" pitchFamily="-111" charset="-128"/>
                <a:cs typeface="ＭＳ Ｐゴシック" pitchFamily="-111" charset="-128"/>
              </a:rPr>
              <a:t>数時間</a:t>
            </a:r>
            <a:r>
              <a:rPr lang="en-US" altLang="ja-JP" sz="2000" b="1" dirty="0">
                <a:solidFill>
                  <a:srgbClr val="FF0000"/>
                </a:solidFill>
                <a:ea typeface="ＭＳ Ｐゴシック" pitchFamily="-111" charset="-128"/>
                <a:cs typeface="ＭＳ Ｐゴシック" pitchFamily="-111" charset="-128"/>
              </a:rPr>
              <a:t> @</a:t>
            </a:r>
            <a:r>
              <a:rPr lang="ja-JP" altLang="en-US" sz="2000" b="1" dirty="0">
                <a:solidFill>
                  <a:srgbClr val="FF0000"/>
                </a:solidFill>
                <a:ea typeface="ＭＳ Ｐゴシック" pitchFamily="-111" charset="-128"/>
                <a:cs typeface="ＭＳ Ｐゴシック" pitchFamily="-111" charset="-128"/>
              </a:rPr>
              <a:t>２次元イメージ</a:t>
            </a:r>
          </a:p>
        </p:txBody>
      </p:sp>
    </p:spTree>
    <p:extLst>
      <p:ext uri="{BB962C8B-B14F-4D97-AF65-F5344CB8AC3E}">
        <p14:creationId xmlns:p14="http://schemas.microsoft.com/office/powerpoint/2010/main" val="1712272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hold" nodeType="clickEffect">
                                  <p:stCondLst>
                                    <p:cond delay="0"/>
                                  </p:stCondLst>
                                  <p:endCondLst>
                                    <p:cond evt="onNext" delay="0">
                                      <p:tgtEl>
                                        <p:sldTgt/>
                                      </p:tgtEl>
                                    </p:cond>
                                  </p:endCondLst>
                                  <p:childTnLst>
                                    <p:animMotion origin="layout" path="M 0.01201 4.81481E-6 L -0.00977 4.81481E-6 " pathEditMode="relative" rAng="0" ptsTypes="AA">
                                      <p:cBhvr>
                                        <p:cTn id="6" dur="500" fill="hold"/>
                                        <p:tgtEl>
                                          <p:spTgt spid="844886"/>
                                        </p:tgtEl>
                                        <p:attrNameLst>
                                          <p:attrName>ppt_x</p:attrName>
                                          <p:attrName>ppt_y</p:attrName>
                                        </p:attrNameLst>
                                      </p:cBhvr>
                                      <p:rCtr x="-11" y="0"/>
                                    </p:animMotion>
                                  </p:childTnLst>
                                </p:cTn>
                              </p:par>
                              <p:par>
                                <p:cTn id="7" presetID="7" presetClass="path" presetSubtype="0" repeatCount="indefinite" accel="50000" decel="50000" fill="hold" nodeType="withEffect">
                                  <p:stCondLst>
                                    <p:cond delay="0"/>
                                  </p:stCondLst>
                                  <p:endCondLst>
                                    <p:cond evt="onNext" delay="0">
                                      <p:tgtEl>
                                        <p:sldTgt/>
                                      </p:tgtEl>
                                    </p:cond>
                                  </p:endCondLst>
                                  <p:childTnLst>
                                    <p:animMotion origin="layout" path="M -2.91527E-6 -0.01852 L 0.01474 -0.01852 L 0.01474 0.03657 L -2.91527E-6 0.03657 L -2.91527E-6 -0.01852 Z " pathEditMode="relative" rAng="0" ptsTypes="FFFFF">
                                      <p:cBhvr>
                                        <p:cTn id="8" dur="3000" fill="hold"/>
                                        <p:tgtEl>
                                          <p:spTgt spid="844921"/>
                                        </p:tgtEl>
                                        <p:attrNameLst>
                                          <p:attrName>ppt_x</p:attrName>
                                          <p:attrName>ppt_y</p:attrName>
                                        </p:attrNameLst>
                                      </p:cBhvr>
                                      <p:rCtr x="7" y="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idx="4294967295"/>
          </p:nvPr>
        </p:nvSpPr>
        <p:spPr>
          <a:xfrm>
            <a:off x="958362" y="573089"/>
            <a:ext cx="7514492" cy="382587"/>
          </a:xfrm>
          <a:solidFill>
            <a:schemeClr val="bg1"/>
          </a:solidFill>
        </p:spPr>
        <p:txBody>
          <a:bodyPr/>
          <a:lstStyle/>
          <a:p>
            <a:r>
              <a:rPr lang="en-US" altLang="ja-JP" sz="5400">
                <a:solidFill>
                  <a:schemeClr val="tx1"/>
                </a:solidFill>
                <a:effectLst>
                  <a:outerShdw blurRad="38100" dist="38100" dir="2700000" algn="tl">
                    <a:srgbClr val="DDDDDD"/>
                  </a:outerShdw>
                </a:effectLst>
                <a:latin typeface="ＭＳ ゴシック" charset="-128"/>
              </a:rPr>
              <a:t>THz</a:t>
            </a:r>
            <a:r>
              <a:rPr lang="ja-JP" altLang="en-US" sz="5400">
                <a:solidFill>
                  <a:schemeClr val="tx1"/>
                </a:solidFill>
                <a:effectLst>
                  <a:outerShdw blurRad="38100" dist="38100" dir="2700000" algn="tl">
                    <a:srgbClr val="DDDDDD"/>
                  </a:outerShdw>
                </a:effectLst>
                <a:latin typeface="ＭＳ ゴシック" charset="-128"/>
              </a:rPr>
              <a:t>透過イメージング</a:t>
            </a:r>
            <a:r>
              <a:rPr lang="en-US" altLang="ja-JP" sz="5400">
                <a:solidFill>
                  <a:schemeClr val="tx1"/>
                </a:solidFill>
                <a:effectLst>
                  <a:outerShdw blurRad="38100" dist="38100" dir="2700000" algn="tl">
                    <a:srgbClr val="DDDDDD"/>
                  </a:outerShdw>
                </a:effectLst>
                <a:latin typeface="ＭＳ ゴシック" charset="-128"/>
              </a:rPr>
              <a:t>③</a:t>
            </a:r>
            <a:endParaRPr lang="en-US" altLang="ja-JP" sz="3200" b="1">
              <a:solidFill>
                <a:schemeClr val="tx1"/>
              </a:solidFill>
            </a:endParaRPr>
          </a:p>
        </p:txBody>
      </p:sp>
      <p:sp>
        <p:nvSpPr>
          <p:cNvPr id="1018883" name="Rectangle 3"/>
          <p:cNvSpPr>
            <a:spLocks noChangeArrowheads="1"/>
          </p:cNvSpPr>
          <p:nvPr/>
        </p:nvSpPr>
        <p:spPr bwMode="auto">
          <a:xfrm>
            <a:off x="0" y="6216650"/>
            <a:ext cx="4163158" cy="641350"/>
          </a:xfrm>
          <a:prstGeom prst="rect">
            <a:avLst/>
          </a:prstGeom>
          <a:noFill/>
          <a:ln w="9525">
            <a:noFill/>
            <a:miter lim="800000"/>
            <a:headEnd/>
            <a:tailEnd/>
          </a:ln>
          <a:effectLst/>
        </p:spPr>
        <p:txBody>
          <a:bodyPr>
            <a:prstTxWarp prst="textNoShape">
              <a:avLst/>
            </a:prstTxWarp>
            <a:spAutoFit/>
          </a:bodyPr>
          <a:lstStyle/>
          <a:p>
            <a:r>
              <a:rPr lang="en-US" altLang="ja-JP" sz="1800">
                <a:solidFill>
                  <a:srgbClr val="0000FF"/>
                </a:solidFill>
                <a:latin typeface="Arial" charset="0"/>
              </a:rPr>
              <a:t>ref)http://www.THzNetwork.org/wordpress/index.php/thz-images/</a:t>
            </a:r>
          </a:p>
        </p:txBody>
      </p:sp>
      <p:sp>
        <p:nvSpPr>
          <p:cNvPr id="1018884" name="Rectangle 4"/>
          <p:cNvSpPr>
            <a:spLocks noChangeArrowheads="1"/>
          </p:cNvSpPr>
          <p:nvPr/>
        </p:nvSpPr>
        <p:spPr bwMode="auto">
          <a:xfrm>
            <a:off x="1680796" y="4876801"/>
            <a:ext cx="184731" cy="369332"/>
          </a:xfrm>
          <a:prstGeom prst="rect">
            <a:avLst/>
          </a:prstGeom>
          <a:noFill/>
          <a:ln w="9525">
            <a:noFill/>
            <a:miter lim="800000"/>
            <a:headEnd/>
            <a:tailEnd/>
          </a:ln>
          <a:effectLst/>
        </p:spPr>
        <p:txBody>
          <a:bodyPr wrap="none">
            <a:prstTxWarp prst="textNoShape">
              <a:avLst/>
            </a:prstTxWarp>
            <a:spAutoFit/>
          </a:bodyPr>
          <a:lstStyle/>
          <a:p>
            <a:endParaRPr lang="ja-JP" altLang="en-US">
              <a:latin typeface="Arial" charset="0"/>
              <a:ea typeface="ＭＳ ゴシック" charset="-128"/>
              <a:cs typeface="ＭＳ ゴシック" charset="-128"/>
            </a:endParaRPr>
          </a:p>
        </p:txBody>
      </p:sp>
      <p:grpSp>
        <p:nvGrpSpPr>
          <p:cNvPr id="2" name="Group 5"/>
          <p:cNvGrpSpPr>
            <a:grpSpLocks/>
          </p:cNvGrpSpPr>
          <p:nvPr/>
        </p:nvGrpSpPr>
        <p:grpSpPr bwMode="auto">
          <a:xfrm>
            <a:off x="-43961" y="1350963"/>
            <a:ext cx="5457092" cy="4286250"/>
            <a:chOff x="3379" y="1525"/>
            <a:chExt cx="2335" cy="1834"/>
          </a:xfrm>
        </p:grpSpPr>
        <p:pic>
          <p:nvPicPr>
            <p:cNvPr id="1018886" name="Picture 6"/>
            <p:cNvPicPr>
              <a:picLocks noChangeAspect="1" noChangeArrowheads="1"/>
            </p:cNvPicPr>
            <p:nvPr/>
          </p:nvPicPr>
          <p:blipFill>
            <a:blip r:embed="rId3"/>
            <a:srcRect/>
            <a:stretch>
              <a:fillRect/>
            </a:stretch>
          </p:blipFill>
          <p:spPr bwMode="auto">
            <a:xfrm>
              <a:off x="3424" y="1525"/>
              <a:ext cx="2290" cy="1834"/>
            </a:xfrm>
            <a:prstGeom prst="rect">
              <a:avLst/>
            </a:prstGeom>
            <a:noFill/>
            <a:ln w="9525">
              <a:noFill/>
              <a:miter lim="800000"/>
              <a:headEnd/>
              <a:tailEnd/>
            </a:ln>
            <a:effectLst/>
          </p:spPr>
        </p:pic>
        <p:sp>
          <p:nvSpPr>
            <p:cNvPr id="1018887" name="Rectangle 7"/>
            <p:cNvSpPr>
              <a:spLocks noChangeArrowheads="1"/>
            </p:cNvSpPr>
            <p:nvPr/>
          </p:nvSpPr>
          <p:spPr bwMode="auto">
            <a:xfrm>
              <a:off x="3379" y="2965"/>
              <a:ext cx="79" cy="158"/>
            </a:xfrm>
            <a:prstGeom prst="rect">
              <a:avLst/>
            </a:prstGeom>
            <a:solidFill>
              <a:schemeClr val="bg1"/>
            </a:solidFill>
            <a:ln w="9525">
              <a:noFill/>
              <a:miter lim="800000"/>
              <a:headEnd/>
              <a:tailEnd/>
            </a:ln>
            <a:effectLst/>
          </p:spPr>
          <p:txBody>
            <a:bodyPr wrap="none" anchor="ctr">
              <a:prstTxWarp prst="textNoShape">
                <a:avLst/>
              </a:prstTxWarp>
              <a:spAutoFit/>
            </a:bodyPr>
            <a:lstStyle/>
            <a:p>
              <a:endParaRPr lang="ja-JP" altLang="en-US"/>
            </a:p>
          </p:txBody>
        </p:sp>
      </p:grpSp>
      <p:pic>
        <p:nvPicPr>
          <p:cNvPr id="1018888" name="Picture 8" descr="terahertzshoes"/>
          <p:cNvPicPr>
            <a:picLocks noChangeAspect="1" noChangeArrowheads="1"/>
          </p:cNvPicPr>
          <p:nvPr/>
        </p:nvPicPr>
        <p:blipFill>
          <a:blip r:embed="rId4"/>
          <a:srcRect/>
          <a:stretch>
            <a:fillRect/>
          </a:stretch>
        </p:blipFill>
        <p:spPr bwMode="auto">
          <a:xfrm>
            <a:off x="4166089" y="3309938"/>
            <a:ext cx="5065834" cy="3675062"/>
          </a:xfrm>
          <a:prstGeom prst="rect">
            <a:avLst/>
          </a:prstGeom>
          <a:noFill/>
        </p:spPr>
      </p:pic>
      <p:sp>
        <p:nvSpPr>
          <p:cNvPr id="1018889" name="Text Box 9"/>
          <p:cNvSpPr txBox="1">
            <a:spLocks noChangeArrowheads="1"/>
          </p:cNvSpPr>
          <p:nvPr/>
        </p:nvSpPr>
        <p:spPr bwMode="auto">
          <a:xfrm>
            <a:off x="5676900" y="1614488"/>
            <a:ext cx="2656743" cy="1066800"/>
          </a:xfrm>
          <a:prstGeom prst="rect">
            <a:avLst/>
          </a:prstGeom>
          <a:solidFill>
            <a:srgbClr val="0000FF"/>
          </a:solidFill>
          <a:ln w="9525">
            <a:noFill/>
            <a:miter lim="800000"/>
            <a:headEnd/>
            <a:tailEnd/>
          </a:ln>
          <a:effectLst/>
        </p:spPr>
        <p:txBody>
          <a:bodyPr>
            <a:prstTxWarp prst="textNoShape">
              <a:avLst/>
            </a:prstTxWarp>
            <a:spAutoFit/>
          </a:bodyPr>
          <a:lstStyle/>
          <a:p>
            <a:pPr algn="ctr">
              <a:spcBef>
                <a:spcPct val="50000"/>
              </a:spcBef>
            </a:pPr>
            <a:r>
              <a:rPr lang="ja-JP" altLang="en-US" sz="3200">
                <a:solidFill>
                  <a:schemeClr val="bg1"/>
                </a:solidFill>
                <a:latin typeface="Arial" charset="0"/>
              </a:rPr>
              <a:t>ホームランド</a:t>
            </a:r>
            <a:r>
              <a:rPr lang="en-US" altLang="ja-JP" sz="3200">
                <a:solidFill>
                  <a:schemeClr val="bg1"/>
                </a:solidFill>
                <a:latin typeface="Arial" charset="0"/>
              </a:rPr>
              <a:t/>
            </a:r>
            <a:br>
              <a:rPr lang="en-US" altLang="ja-JP" sz="3200">
                <a:solidFill>
                  <a:schemeClr val="bg1"/>
                </a:solidFill>
                <a:latin typeface="Arial" charset="0"/>
              </a:rPr>
            </a:br>
            <a:r>
              <a:rPr lang="ja-JP" altLang="en-US" sz="3200">
                <a:solidFill>
                  <a:schemeClr val="bg1"/>
                </a:solidFill>
                <a:latin typeface="Arial" charset="0"/>
              </a:rPr>
              <a:t>セキュリティ</a:t>
            </a:r>
          </a:p>
        </p:txBody>
      </p:sp>
    </p:spTree>
    <p:extLst>
      <p:ext uri="{BB962C8B-B14F-4D97-AF65-F5344CB8AC3E}">
        <p14:creationId xmlns:p14="http://schemas.microsoft.com/office/powerpoint/2010/main" val="227860963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825012" y="447676"/>
            <a:ext cx="7772400" cy="492125"/>
          </a:xfrm>
        </p:spPr>
        <p:txBody>
          <a:bodyPr/>
          <a:lstStyle/>
          <a:p>
            <a:r>
              <a:rPr lang="en-US" altLang="ja-JP" sz="4100" dirty="0">
                <a:solidFill>
                  <a:schemeClr val="tx1"/>
                </a:solidFill>
                <a:latin typeface="ＭＳ ゴシック" charset="-128"/>
              </a:rPr>
              <a:t>THz</a:t>
            </a:r>
            <a:r>
              <a:rPr lang="ja-JP" altLang="en-US" sz="4100" dirty="0">
                <a:solidFill>
                  <a:schemeClr val="tx1"/>
                </a:solidFill>
                <a:latin typeface="ＭＳ ゴシック" charset="-128"/>
              </a:rPr>
              <a:t>分光イメージング</a:t>
            </a:r>
            <a:r>
              <a:rPr lang="en-US" altLang="ja-JP" sz="4100" dirty="0">
                <a:solidFill>
                  <a:schemeClr val="tx1"/>
                </a:solidFill>
                <a:latin typeface="ＭＳ ゴシック" charset="-128"/>
              </a:rPr>
              <a:t>②</a:t>
            </a:r>
            <a:endParaRPr lang="en-US" altLang="ja-JP" sz="3600" dirty="0">
              <a:solidFill>
                <a:schemeClr val="tx1"/>
              </a:solidFill>
            </a:endParaRPr>
          </a:p>
        </p:txBody>
      </p:sp>
      <p:sp>
        <p:nvSpPr>
          <p:cNvPr id="1022979" name="Rectangle 3"/>
          <p:cNvSpPr>
            <a:spLocks noChangeArrowheads="1"/>
          </p:cNvSpPr>
          <p:nvPr/>
        </p:nvSpPr>
        <p:spPr bwMode="auto">
          <a:xfrm>
            <a:off x="209551" y="6496050"/>
            <a:ext cx="7537938" cy="336550"/>
          </a:xfrm>
          <a:prstGeom prst="rect">
            <a:avLst/>
          </a:prstGeom>
          <a:noFill/>
          <a:ln w="9525">
            <a:noFill/>
            <a:miter lim="800000"/>
            <a:headEnd/>
            <a:tailEnd/>
          </a:ln>
          <a:effectLst/>
        </p:spPr>
        <p:txBody>
          <a:bodyPr>
            <a:prstTxWarp prst="textNoShape">
              <a:avLst/>
            </a:prstTxWarp>
            <a:spAutoFit/>
          </a:bodyPr>
          <a:lstStyle/>
          <a:p>
            <a:pPr algn="ctr"/>
            <a:r>
              <a:rPr lang="en-US" altLang="ja-JP" sz="1600">
                <a:solidFill>
                  <a:schemeClr val="tx2"/>
                </a:solidFill>
                <a:latin typeface="Arial" charset="0"/>
                <a:ea typeface="ＭＳ ゴシック" charset="-128"/>
                <a:cs typeface="ＭＳ ゴシック" charset="-128"/>
              </a:rPr>
              <a:t>〜T. Loffler et al, </a:t>
            </a:r>
            <a:r>
              <a:rPr kumimoji="0" lang="en-US" altLang="ja-JP" sz="1600">
                <a:solidFill>
                  <a:schemeClr val="tx2"/>
                </a:solidFill>
                <a:latin typeface="Arial" charset="0"/>
                <a:ea typeface="Osaka" charset="-128"/>
                <a:cs typeface="Osaka" charset="-128"/>
              </a:rPr>
              <a:t>Optics Express, Volume 9, pp. 616-621 (2001).</a:t>
            </a:r>
          </a:p>
        </p:txBody>
      </p:sp>
      <p:sp>
        <p:nvSpPr>
          <p:cNvPr id="1022980" name="Rectangle 4"/>
          <p:cNvSpPr>
            <a:spLocks noChangeArrowheads="1"/>
          </p:cNvSpPr>
          <p:nvPr/>
        </p:nvSpPr>
        <p:spPr bwMode="auto">
          <a:xfrm>
            <a:off x="2854569" y="1322388"/>
            <a:ext cx="3416320" cy="523220"/>
          </a:xfrm>
          <a:prstGeom prst="rect">
            <a:avLst/>
          </a:prstGeom>
          <a:noFill/>
          <a:ln w="12700">
            <a:noFill/>
            <a:miter lim="800000"/>
            <a:headEnd/>
            <a:tailEnd/>
          </a:ln>
          <a:effectLst/>
        </p:spPr>
        <p:txBody>
          <a:bodyPr wrap="none">
            <a:prstTxWarp prst="textNoShape">
              <a:avLst/>
            </a:prstTxWarp>
            <a:spAutoFit/>
          </a:bodyPr>
          <a:lstStyle/>
          <a:p>
            <a:pPr defTabSz="762000"/>
            <a:r>
              <a:rPr kumimoji="0" lang="en-US" altLang="ja-JP" sz="2800">
                <a:solidFill>
                  <a:srgbClr val="000000"/>
                </a:solidFill>
                <a:latin typeface="ＭＳ ゴシック" charset="-128"/>
                <a:ea typeface="ＭＳ ゴシック" charset="-128"/>
                <a:cs typeface="ＭＳ ゴシック" charset="-128"/>
              </a:rPr>
              <a:t>〜</a:t>
            </a:r>
            <a:r>
              <a:rPr kumimoji="0" lang="ja-JP" altLang="en-US" sz="2800">
                <a:solidFill>
                  <a:srgbClr val="000000"/>
                </a:solidFill>
                <a:latin typeface="ＭＳ ゴシック" charset="-128"/>
                <a:ea typeface="ＭＳ ゴシック" charset="-128"/>
                <a:cs typeface="ＭＳ ゴシック" charset="-128"/>
              </a:rPr>
              <a:t>ガン組織の判別</a:t>
            </a:r>
            <a:r>
              <a:rPr kumimoji="0" lang="en-US" altLang="ja-JP" sz="2800">
                <a:solidFill>
                  <a:srgbClr val="000000"/>
                </a:solidFill>
                <a:latin typeface="ＭＳ ゴシック" charset="-128"/>
                <a:ea typeface="ＭＳ ゴシック" charset="-128"/>
                <a:cs typeface="ＭＳ ゴシック" charset="-128"/>
              </a:rPr>
              <a:t>〜</a:t>
            </a:r>
          </a:p>
        </p:txBody>
      </p:sp>
      <p:sp>
        <p:nvSpPr>
          <p:cNvPr id="1022981" name="Rectangle 5"/>
          <p:cNvSpPr>
            <a:spLocks noChangeArrowheads="1"/>
          </p:cNvSpPr>
          <p:nvPr/>
        </p:nvSpPr>
        <p:spPr bwMode="auto">
          <a:xfrm>
            <a:off x="640577" y="2995613"/>
            <a:ext cx="1579278" cy="369332"/>
          </a:xfrm>
          <a:prstGeom prst="rect">
            <a:avLst/>
          </a:prstGeom>
          <a:noFill/>
          <a:ln w="12700">
            <a:noFill/>
            <a:miter lim="800000"/>
            <a:headEnd/>
            <a:tailEnd/>
          </a:ln>
          <a:effectLst/>
        </p:spPr>
        <p:txBody>
          <a:bodyPr wrap="none">
            <a:prstTxWarp prst="textNoShape">
              <a:avLst/>
            </a:prstTxWarp>
            <a:spAutoFit/>
          </a:bodyPr>
          <a:lstStyle/>
          <a:p>
            <a:pPr algn="ctr" defTabSz="762000"/>
            <a:r>
              <a:rPr lang="ja-JP" altLang="en-US" sz="1800" b="1">
                <a:latin typeface="Geneva" charset="0"/>
                <a:ea typeface="ＭＳ ゴシック" charset="-128"/>
                <a:cs typeface="ＭＳ ゴシック" charset="-128"/>
              </a:rPr>
              <a:t>光学イメージ</a:t>
            </a:r>
          </a:p>
        </p:txBody>
      </p:sp>
      <p:sp>
        <p:nvSpPr>
          <p:cNvPr id="1022982" name="Rectangle 6"/>
          <p:cNvSpPr>
            <a:spLocks noChangeArrowheads="1"/>
          </p:cNvSpPr>
          <p:nvPr/>
        </p:nvSpPr>
        <p:spPr bwMode="auto">
          <a:xfrm>
            <a:off x="826477" y="1676400"/>
            <a:ext cx="184731" cy="461665"/>
          </a:xfrm>
          <a:prstGeom prst="rect">
            <a:avLst/>
          </a:prstGeom>
          <a:noFill/>
          <a:ln w="12700">
            <a:noFill/>
            <a:miter lim="800000"/>
            <a:headEnd/>
            <a:tailEnd/>
          </a:ln>
          <a:effectLst/>
        </p:spPr>
        <p:txBody>
          <a:bodyPr wrap="none">
            <a:prstTxWarp prst="textNoShape">
              <a:avLst/>
            </a:prstTxWarp>
            <a:spAutoFit/>
          </a:bodyPr>
          <a:lstStyle/>
          <a:p>
            <a:pPr defTabSz="762000"/>
            <a:endParaRPr lang="ja-JP" altLang="en-US" sz="2400">
              <a:latin typeface="Geneva" charset="0"/>
              <a:ea typeface="Osaka" charset="-128"/>
              <a:cs typeface="Osaka" charset="-128"/>
            </a:endParaRPr>
          </a:p>
        </p:txBody>
      </p:sp>
      <p:sp>
        <p:nvSpPr>
          <p:cNvPr id="1022983" name="Rectangle 7"/>
          <p:cNvSpPr>
            <a:spLocks noChangeArrowheads="1"/>
          </p:cNvSpPr>
          <p:nvPr/>
        </p:nvSpPr>
        <p:spPr bwMode="auto">
          <a:xfrm>
            <a:off x="288323" y="5251450"/>
            <a:ext cx="1114408" cy="646331"/>
          </a:xfrm>
          <a:prstGeom prst="rect">
            <a:avLst/>
          </a:prstGeom>
          <a:noFill/>
          <a:ln w="12700">
            <a:noFill/>
            <a:miter lim="800000"/>
            <a:headEnd/>
            <a:tailEnd/>
          </a:ln>
          <a:effectLst/>
        </p:spPr>
        <p:txBody>
          <a:bodyPr wrap="none">
            <a:prstTxWarp prst="textNoShape">
              <a:avLst/>
            </a:prstTxWarp>
            <a:spAutoFit/>
          </a:bodyPr>
          <a:lstStyle/>
          <a:p>
            <a:pPr algn="ctr" defTabSz="762000"/>
            <a:r>
              <a:rPr lang="en-US" altLang="ja-JP" sz="1800" b="1">
                <a:latin typeface="Geneva" charset="0"/>
                <a:ea typeface="ＭＳ ゴシック" charset="-128"/>
                <a:cs typeface="ＭＳ ゴシック" charset="-128"/>
              </a:rPr>
              <a:t>THz</a:t>
            </a:r>
            <a:r>
              <a:rPr lang="ja-JP" altLang="en-US" sz="1800" b="1">
                <a:latin typeface="Geneva" charset="0"/>
                <a:ea typeface="ＭＳ ゴシック" charset="-128"/>
                <a:cs typeface="ＭＳ ゴシック" charset="-128"/>
              </a:rPr>
              <a:t>分光</a:t>
            </a:r>
            <a:endParaRPr lang="en-US" altLang="ja-JP" sz="1800" b="1">
              <a:latin typeface="Geneva" charset="0"/>
              <a:ea typeface="ＭＳ ゴシック" charset="-128"/>
              <a:cs typeface="ＭＳ ゴシック" charset="-128"/>
            </a:endParaRPr>
          </a:p>
          <a:p>
            <a:pPr algn="ctr" defTabSz="762000"/>
            <a:r>
              <a:rPr lang="ja-JP" altLang="en-US" sz="1800" b="1">
                <a:latin typeface="Geneva" charset="0"/>
                <a:ea typeface="ＭＳ ゴシック" charset="-128"/>
                <a:cs typeface="ＭＳ ゴシック" charset="-128"/>
              </a:rPr>
              <a:t>イメージ</a:t>
            </a:r>
          </a:p>
        </p:txBody>
      </p:sp>
      <p:sp>
        <p:nvSpPr>
          <p:cNvPr id="1022984" name="Rectangle 8"/>
          <p:cNvSpPr>
            <a:spLocks noChangeArrowheads="1"/>
          </p:cNvSpPr>
          <p:nvPr/>
        </p:nvSpPr>
        <p:spPr bwMode="auto">
          <a:xfrm>
            <a:off x="1375997" y="884238"/>
            <a:ext cx="7109639" cy="461665"/>
          </a:xfrm>
          <a:prstGeom prst="rect">
            <a:avLst/>
          </a:prstGeom>
          <a:noFill/>
          <a:ln w="12700">
            <a:noFill/>
            <a:miter lim="800000"/>
            <a:headEnd/>
            <a:tailEnd/>
          </a:ln>
          <a:effectLst/>
        </p:spPr>
        <p:txBody>
          <a:bodyPr wrap="none">
            <a:prstTxWarp prst="textNoShape">
              <a:avLst/>
            </a:prstTxWarp>
            <a:spAutoFit/>
          </a:bodyPr>
          <a:lstStyle/>
          <a:p>
            <a:pPr defTabSz="762000"/>
            <a:r>
              <a:rPr lang="en-US" altLang="ja-JP" sz="2400">
                <a:solidFill>
                  <a:srgbClr val="FA4E19"/>
                </a:solidFill>
                <a:latin typeface="ＭＳ ゴシック" charset="-128"/>
                <a:ea typeface="ＭＳ ゴシック" charset="-128"/>
                <a:cs typeface="ＭＳ ゴシック" charset="-128"/>
              </a:rPr>
              <a:t>〜THz</a:t>
            </a:r>
            <a:r>
              <a:rPr lang="ja-JP" altLang="en-US" sz="2400">
                <a:solidFill>
                  <a:srgbClr val="FA4E19"/>
                </a:solidFill>
                <a:latin typeface="ＭＳ ゴシック" charset="-128"/>
                <a:ea typeface="ＭＳ ゴシック" charset="-128"/>
                <a:cs typeface="ＭＳ ゴシック" charset="-128"/>
              </a:rPr>
              <a:t>領域のカラー（分光）画像で識別して見る</a:t>
            </a:r>
            <a:r>
              <a:rPr lang="en-US" altLang="ja-JP" sz="2400">
                <a:solidFill>
                  <a:srgbClr val="FA4E19"/>
                </a:solidFill>
                <a:latin typeface="ＭＳ ゴシック" charset="-128"/>
                <a:ea typeface="ＭＳ ゴシック" charset="-128"/>
                <a:cs typeface="ＭＳ ゴシック" charset="-128"/>
              </a:rPr>
              <a:t>〜</a:t>
            </a:r>
          </a:p>
        </p:txBody>
      </p:sp>
      <p:pic>
        <p:nvPicPr>
          <p:cNvPr id="1022985" name="Picture 9"/>
          <p:cNvPicPr>
            <a:picLocks noChangeAspect="1" noChangeArrowheads="1"/>
          </p:cNvPicPr>
          <p:nvPr/>
        </p:nvPicPr>
        <p:blipFill>
          <a:blip r:embed="rId3"/>
          <a:srcRect/>
          <a:stretch>
            <a:fillRect/>
          </a:stretch>
        </p:blipFill>
        <p:spPr bwMode="auto">
          <a:xfrm>
            <a:off x="1611923" y="4591051"/>
            <a:ext cx="7126166" cy="1622425"/>
          </a:xfrm>
          <a:prstGeom prst="rect">
            <a:avLst/>
          </a:prstGeom>
          <a:noFill/>
          <a:ln w="12700">
            <a:noFill/>
            <a:miter lim="800000"/>
            <a:headEnd/>
            <a:tailEnd/>
          </a:ln>
          <a:effectLst/>
        </p:spPr>
      </p:pic>
      <p:pic>
        <p:nvPicPr>
          <p:cNvPr id="1022986" name="Picture 10"/>
          <p:cNvPicPr>
            <a:picLocks noChangeAspect="1" noChangeArrowheads="1"/>
          </p:cNvPicPr>
          <p:nvPr/>
        </p:nvPicPr>
        <p:blipFill>
          <a:blip r:embed="rId4"/>
          <a:srcRect/>
          <a:stretch>
            <a:fillRect/>
          </a:stretch>
        </p:blipFill>
        <p:spPr bwMode="auto">
          <a:xfrm>
            <a:off x="2943958" y="1957389"/>
            <a:ext cx="3933092" cy="2447925"/>
          </a:xfrm>
          <a:prstGeom prst="rect">
            <a:avLst/>
          </a:prstGeom>
          <a:noFill/>
          <a:ln w="12700">
            <a:noFill/>
            <a:miter lim="800000"/>
            <a:headEnd/>
            <a:tailEnd/>
          </a:ln>
          <a:effectLst/>
        </p:spPr>
      </p:pic>
    </p:spTree>
    <p:extLst>
      <p:ext uri="{BB962C8B-B14F-4D97-AF65-F5344CB8AC3E}">
        <p14:creationId xmlns:p14="http://schemas.microsoft.com/office/powerpoint/2010/main" val="417685528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ctrTitle"/>
          </p:nvPr>
        </p:nvSpPr>
        <p:spPr>
          <a:xfrm>
            <a:off x="0" y="0"/>
            <a:ext cx="9144000" cy="714896"/>
          </a:xfrm>
          <a:solidFill>
            <a:schemeClr val="bg1"/>
          </a:solidFill>
          <a:ln>
            <a:solidFill>
              <a:srgbClr val="FFFFFF"/>
            </a:solidFill>
          </a:ln>
        </p:spPr>
        <p:txBody>
          <a:bodyPr/>
          <a:lstStyle/>
          <a:p>
            <a:r>
              <a:rPr lang="en-US" altLang="ja-JP" sz="4800" dirty="0" smtClean="0">
                <a:solidFill>
                  <a:schemeClr val="tx1"/>
                </a:solidFill>
                <a:latin typeface="ＭＳ ゴシック" charset="-128"/>
              </a:rPr>
              <a:t>THz</a:t>
            </a:r>
            <a:r>
              <a:rPr lang="ja-JP" altLang="en-US" sz="4800" dirty="0" smtClean="0">
                <a:solidFill>
                  <a:schemeClr val="tx1"/>
                </a:solidFill>
                <a:latin typeface="ＭＳ ゴシック" charset="-128"/>
              </a:rPr>
              <a:t>分光イメージング</a:t>
            </a:r>
            <a:r>
              <a:rPr lang="en-US" altLang="ja-JP" sz="4800" dirty="0" smtClean="0">
                <a:solidFill>
                  <a:schemeClr val="tx1"/>
                </a:solidFill>
                <a:latin typeface="ＭＳ ゴシック" charset="-128"/>
              </a:rPr>
              <a:t>③</a:t>
            </a:r>
            <a:endParaRPr lang="ja-JP" altLang="en-US" sz="4800" dirty="0">
              <a:solidFill>
                <a:srgbClr val="172185"/>
              </a:solidFill>
              <a:latin typeface="ＭＳ Ｐゴシック" charset="-128"/>
              <a:ea typeface="ＭＳ Ｐゴシック" charset="-128"/>
              <a:cs typeface="ＭＳ Ｐゴシック" charset="-128"/>
            </a:endParaRPr>
          </a:p>
        </p:txBody>
      </p:sp>
      <p:pic>
        <p:nvPicPr>
          <p:cNvPr id="3" name="図 2"/>
          <p:cNvPicPr>
            <a:picLocks noChangeAspect="1"/>
          </p:cNvPicPr>
          <p:nvPr/>
        </p:nvPicPr>
        <p:blipFill>
          <a:blip r:embed="rId3"/>
          <a:stretch>
            <a:fillRect/>
          </a:stretch>
        </p:blipFill>
        <p:spPr>
          <a:xfrm>
            <a:off x="352087" y="3173620"/>
            <a:ext cx="6151050" cy="3702021"/>
          </a:xfrm>
          <a:prstGeom prst="rect">
            <a:avLst/>
          </a:prstGeom>
        </p:spPr>
      </p:pic>
      <p:pic>
        <p:nvPicPr>
          <p:cNvPr id="5" name="図 4"/>
          <p:cNvPicPr>
            <a:picLocks noChangeAspect="1"/>
          </p:cNvPicPr>
          <p:nvPr/>
        </p:nvPicPr>
        <p:blipFill>
          <a:blip r:embed="rId4"/>
          <a:stretch>
            <a:fillRect/>
          </a:stretch>
        </p:blipFill>
        <p:spPr>
          <a:xfrm>
            <a:off x="5277848" y="864750"/>
            <a:ext cx="3502809" cy="2765294"/>
          </a:xfrm>
          <a:prstGeom prst="rect">
            <a:avLst/>
          </a:prstGeom>
          <a:ln>
            <a:noFill/>
          </a:ln>
        </p:spPr>
      </p:pic>
      <p:sp>
        <p:nvSpPr>
          <p:cNvPr id="6" name="テキスト ボックス 5"/>
          <p:cNvSpPr txBox="1"/>
          <p:nvPr/>
        </p:nvSpPr>
        <p:spPr>
          <a:xfrm>
            <a:off x="2959812" y="942946"/>
            <a:ext cx="2291389" cy="1200329"/>
          </a:xfrm>
          <a:prstGeom prst="rect">
            <a:avLst/>
          </a:prstGeom>
          <a:noFill/>
          <a:ln>
            <a:noFill/>
          </a:ln>
        </p:spPr>
        <p:txBody>
          <a:bodyPr wrap="square" rtlCol="0">
            <a:spAutoFit/>
          </a:bodyPr>
          <a:lstStyle/>
          <a:p>
            <a:pPr algn="ctr"/>
            <a:r>
              <a:rPr kumimoji="1" lang="ja-JP" altLang="en-US" sz="2400" dirty="0" smtClean="0">
                <a:solidFill>
                  <a:srgbClr val="0000FF"/>
                </a:solidFill>
                <a:latin typeface="Arial"/>
                <a:cs typeface="Arial"/>
              </a:rPr>
              <a:t>異なる白顔料の</a:t>
            </a:r>
            <a:r>
              <a:rPr kumimoji="1" lang="en-US" altLang="ja-JP" sz="2400" dirty="0" smtClean="0">
                <a:solidFill>
                  <a:srgbClr val="0000FF"/>
                </a:solidFill>
                <a:latin typeface="Arial"/>
                <a:cs typeface="Arial"/>
              </a:rPr>
              <a:t>THz</a:t>
            </a:r>
            <a:r>
              <a:rPr kumimoji="1" lang="ja-JP" altLang="en-US" sz="2400" dirty="0" smtClean="0">
                <a:solidFill>
                  <a:srgbClr val="0000FF"/>
                </a:solidFill>
                <a:latin typeface="Arial"/>
                <a:cs typeface="Arial"/>
              </a:rPr>
              <a:t>スペクトル</a:t>
            </a:r>
            <a:endParaRPr kumimoji="1" lang="ja-JP" altLang="en-US" sz="2400" dirty="0">
              <a:solidFill>
                <a:srgbClr val="0000FF"/>
              </a:solidFill>
              <a:latin typeface="Arial"/>
              <a:cs typeface="Arial"/>
            </a:endParaRPr>
          </a:p>
        </p:txBody>
      </p:sp>
      <p:sp>
        <p:nvSpPr>
          <p:cNvPr id="7" name="テキスト ボックス 6"/>
          <p:cNvSpPr txBox="1"/>
          <p:nvPr/>
        </p:nvSpPr>
        <p:spPr>
          <a:xfrm>
            <a:off x="554628" y="2807327"/>
            <a:ext cx="1957451" cy="830997"/>
          </a:xfrm>
          <a:prstGeom prst="rect">
            <a:avLst/>
          </a:prstGeom>
          <a:noFill/>
          <a:ln>
            <a:noFill/>
          </a:ln>
        </p:spPr>
        <p:txBody>
          <a:bodyPr wrap="square" rtlCol="0">
            <a:spAutoFit/>
          </a:bodyPr>
          <a:lstStyle/>
          <a:p>
            <a:pPr algn="ctr"/>
            <a:r>
              <a:rPr kumimoji="1" lang="ja-JP" altLang="en-US" sz="2400" dirty="0" smtClean="0">
                <a:solidFill>
                  <a:srgbClr val="0000FF"/>
                </a:solidFill>
                <a:latin typeface="Arial"/>
                <a:cs typeface="Arial"/>
              </a:rPr>
              <a:t>可視イメージ</a:t>
            </a:r>
            <a:endParaRPr kumimoji="1" lang="ja-JP" altLang="en-US" sz="2400" dirty="0">
              <a:solidFill>
                <a:srgbClr val="0000FF"/>
              </a:solidFill>
              <a:latin typeface="Arial"/>
              <a:cs typeface="Arial"/>
            </a:endParaRPr>
          </a:p>
        </p:txBody>
      </p:sp>
      <p:sp>
        <p:nvSpPr>
          <p:cNvPr id="8" name="テキスト ボックス 7"/>
          <p:cNvSpPr txBox="1"/>
          <p:nvPr/>
        </p:nvSpPr>
        <p:spPr>
          <a:xfrm>
            <a:off x="2695034" y="2483370"/>
            <a:ext cx="2170610" cy="830997"/>
          </a:xfrm>
          <a:prstGeom prst="rect">
            <a:avLst/>
          </a:prstGeom>
          <a:noFill/>
          <a:ln>
            <a:noFill/>
          </a:ln>
        </p:spPr>
        <p:txBody>
          <a:bodyPr wrap="square" rtlCol="0">
            <a:spAutoFit/>
          </a:bodyPr>
          <a:lstStyle/>
          <a:p>
            <a:pPr algn="ctr"/>
            <a:r>
              <a:rPr kumimoji="1" lang="en-US" altLang="ja-JP" sz="2400" dirty="0" smtClean="0">
                <a:solidFill>
                  <a:srgbClr val="0000FF"/>
                </a:solidFill>
                <a:latin typeface="Arial"/>
                <a:cs typeface="Arial"/>
              </a:rPr>
              <a:t>THz</a:t>
            </a:r>
            <a:r>
              <a:rPr kumimoji="1" lang="ja-JP" altLang="en-US" sz="2400" dirty="0" smtClean="0">
                <a:solidFill>
                  <a:srgbClr val="0000FF"/>
                </a:solidFill>
                <a:latin typeface="Arial"/>
                <a:cs typeface="Arial"/>
              </a:rPr>
              <a:t>疑似カラーイメージ</a:t>
            </a:r>
            <a:endParaRPr kumimoji="1" lang="ja-JP" altLang="en-US" sz="2400" dirty="0">
              <a:solidFill>
                <a:srgbClr val="0000FF"/>
              </a:solidFill>
              <a:latin typeface="Arial"/>
              <a:cs typeface="Arial"/>
            </a:endParaRPr>
          </a:p>
        </p:txBody>
      </p:sp>
      <p:sp>
        <p:nvSpPr>
          <p:cNvPr id="9" name="テキスト ボックス 8"/>
          <p:cNvSpPr txBox="1"/>
          <p:nvPr/>
        </p:nvSpPr>
        <p:spPr>
          <a:xfrm>
            <a:off x="307592" y="1374002"/>
            <a:ext cx="2236510" cy="584775"/>
          </a:xfrm>
          <a:prstGeom prst="rect">
            <a:avLst/>
          </a:prstGeom>
          <a:solidFill>
            <a:srgbClr val="000000"/>
          </a:solidFill>
        </p:spPr>
        <p:txBody>
          <a:bodyPr wrap="none" rtlCol="0">
            <a:spAutoFit/>
          </a:bodyPr>
          <a:lstStyle/>
          <a:p>
            <a:r>
              <a:rPr kumimoji="1" lang="ja-JP" altLang="en-US" sz="3200" dirty="0" smtClean="0">
                <a:solidFill>
                  <a:srgbClr val="FFFFFF"/>
                </a:solidFill>
                <a:latin typeface="+mj-lt"/>
              </a:rPr>
              <a:t>文化財保存</a:t>
            </a:r>
            <a:endParaRPr kumimoji="1" lang="ja-JP" altLang="en-US" sz="3200" dirty="0">
              <a:solidFill>
                <a:srgbClr val="FFFFFF"/>
              </a:solidFill>
              <a:latin typeface="+mj-lt"/>
            </a:endParaRPr>
          </a:p>
        </p:txBody>
      </p:sp>
      <p:sp>
        <p:nvSpPr>
          <p:cNvPr id="10" name="テキスト ボックス 9"/>
          <p:cNvSpPr txBox="1"/>
          <p:nvPr/>
        </p:nvSpPr>
        <p:spPr>
          <a:xfrm>
            <a:off x="6474247" y="4384704"/>
            <a:ext cx="2669754" cy="1384995"/>
          </a:xfrm>
          <a:prstGeom prst="rect">
            <a:avLst/>
          </a:prstGeom>
          <a:noFill/>
        </p:spPr>
        <p:txBody>
          <a:bodyPr wrap="square" rtlCol="0">
            <a:spAutoFit/>
          </a:bodyPr>
          <a:lstStyle/>
          <a:p>
            <a:pPr algn="ctr"/>
            <a:r>
              <a:rPr lang="ja-JP" altLang="en-US" sz="2800" dirty="0" smtClean="0">
                <a:solidFill>
                  <a:srgbClr val="008000"/>
                </a:solidFill>
              </a:rPr>
              <a:t>ルーブル美術館でも導入済み</a:t>
            </a:r>
            <a:endParaRPr kumimoji="1" lang="ja-JP" altLang="en-US" sz="2800" dirty="0">
              <a:solidFill>
                <a:srgbClr val="008000"/>
              </a:solidFill>
            </a:endParaRPr>
          </a:p>
        </p:txBody>
      </p:sp>
      <p:sp>
        <p:nvSpPr>
          <p:cNvPr id="11" name="テキスト ボックス 10"/>
          <p:cNvSpPr txBox="1"/>
          <p:nvPr/>
        </p:nvSpPr>
        <p:spPr>
          <a:xfrm>
            <a:off x="6819547" y="5877097"/>
            <a:ext cx="2324454" cy="923330"/>
          </a:xfrm>
          <a:prstGeom prst="rect">
            <a:avLst/>
          </a:prstGeom>
          <a:noFill/>
        </p:spPr>
        <p:txBody>
          <a:bodyPr wrap="square" rtlCol="0">
            <a:spAutoFit/>
          </a:bodyPr>
          <a:lstStyle/>
          <a:p>
            <a:r>
              <a:rPr lang="en-US" altLang="ja-JP" i="1" dirty="0" smtClean="0">
                <a:solidFill>
                  <a:srgbClr val="800080"/>
                </a:solidFill>
                <a:latin typeface="+mj-lt"/>
              </a:rPr>
              <a:t>ref) IEICE Electron. Express, Vol. 4, No. 8, 258-263 (2007).</a:t>
            </a:r>
            <a:endParaRPr kumimoji="1" lang="ja-JP" altLang="en-US" i="1" dirty="0">
              <a:solidFill>
                <a:srgbClr val="800080"/>
              </a:solidFill>
              <a:latin typeface="+mj-lt"/>
            </a:endParaRPr>
          </a:p>
        </p:txBody>
      </p:sp>
    </p:spTree>
    <p:extLst>
      <p:ext uri="{BB962C8B-B14F-4D97-AF65-F5344CB8AC3E}">
        <p14:creationId xmlns:p14="http://schemas.microsoft.com/office/powerpoint/2010/main" val="122037368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0" y="450850"/>
            <a:ext cx="9144000" cy="457200"/>
          </a:xfrm>
        </p:spPr>
        <p:txBody>
          <a:bodyPr/>
          <a:lstStyle/>
          <a:p>
            <a:r>
              <a:rPr lang="en-US" altLang="ja-JP" sz="3600" dirty="0">
                <a:latin typeface="ＭＳ ゴシック" pitchFamily="-111" charset="-128"/>
              </a:rPr>
              <a:t>2</a:t>
            </a:r>
            <a:r>
              <a:rPr lang="ja-JP" altLang="en-US" sz="3600" dirty="0">
                <a:latin typeface="ＭＳ ゴシック" pitchFamily="-111" charset="-128"/>
              </a:rPr>
              <a:t>次元電気光学サンプリング（</a:t>
            </a:r>
            <a:r>
              <a:rPr lang="en-US" altLang="ja-JP" sz="3600" dirty="0">
                <a:latin typeface="ＭＳ ゴシック" pitchFamily="-111" charset="-128"/>
              </a:rPr>
              <a:t>2D-FSEOS</a:t>
            </a:r>
            <a:r>
              <a:rPr lang="ja-JP" altLang="en-US" sz="3600" dirty="0">
                <a:latin typeface="ＭＳ ゴシック" pitchFamily="-111" charset="-128"/>
              </a:rPr>
              <a:t>）</a:t>
            </a:r>
            <a:endParaRPr lang="ja-JP" altLang="en-US" sz="2800" b="1" dirty="0">
              <a:solidFill>
                <a:srgbClr val="8000FF"/>
              </a:solidFill>
              <a:latin typeface="ＭＳ ゴシック" pitchFamily="-111" charset="-128"/>
            </a:endParaRPr>
          </a:p>
        </p:txBody>
      </p:sp>
      <p:sp>
        <p:nvSpPr>
          <p:cNvPr id="434179" name="Text Box 3"/>
          <p:cNvSpPr txBox="1">
            <a:spLocks noChangeArrowheads="1"/>
          </p:cNvSpPr>
          <p:nvPr/>
        </p:nvSpPr>
        <p:spPr bwMode="auto">
          <a:xfrm>
            <a:off x="4818185" y="1919289"/>
            <a:ext cx="3962400" cy="64633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tLang="ja-JP">
                <a:solidFill>
                  <a:srgbClr val="291A10"/>
                </a:solidFill>
                <a:latin typeface="ＭＳ ゴシック" pitchFamily="-111" charset="-128"/>
              </a:rPr>
              <a:t>THz</a:t>
            </a:r>
            <a:r>
              <a:rPr lang="ja-JP" altLang="en-US">
                <a:solidFill>
                  <a:srgbClr val="291A10"/>
                </a:solidFill>
                <a:latin typeface="ＭＳ ゴシック" pitchFamily="-111" charset="-128"/>
              </a:rPr>
              <a:t>パルスとプローブ光を電気光学結晶内で面として重ねる</a:t>
            </a:r>
          </a:p>
        </p:txBody>
      </p:sp>
      <p:sp>
        <p:nvSpPr>
          <p:cNvPr id="434180" name="AutoShape 4"/>
          <p:cNvSpPr>
            <a:spLocks noChangeArrowheads="1"/>
          </p:cNvSpPr>
          <p:nvPr/>
        </p:nvSpPr>
        <p:spPr bwMode="auto">
          <a:xfrm>
            <a:off x="6400800" y="2698750"/>
            <a:ext cx="685800" cy="381000"/>
          </a:xfrm>
          <a:prstGeom prst="downArrow">
            <a:avLst>
              <a:gd name="adj1" fmla="val 50000"/>
              <a:gd name="adj2" fmla="val 25000"/>
            </a:avLst>
          </a:prstGeom>
          <a:solidFill>
            <a:srgbClr val="291A10"/>
          </a:solidFill>
          <a:ln w="9525">
            <a:solidFill>
              <a:schemeClr val="tx1"/>
            </a:solidFill>
            <a:miter lim="800000"/>
            <a:headEnd/>
            <a:tailEnd/>
          </a:ln>
          <a:effectLst/>
        </p:spPr>
        <p:txBody>
          <a:bodyPr vert="eaVert" wrap="none" anchor="ctr">
            <a:prstTxWarp prst="textNoShape">
              <a:avLst/>
            </a:prstTxWarp>
          </a:bodyPr>
          <a:lstStyle/>
          <a:p>
            <a:endParaRPr lang="ja-JP" altLang="en-US"/>
          </a:p>
        </p:txBody>
      </p:sp>
      <p:sp>
        <p:nvSpPr>
          <p:cNvPr id="434181" name="Text Box 5"/>
          <p:cNvSpPr txBox="1">
            <a:spLocks noChangeArrowheads="1"/>
          </p:cNvSpPr>
          <p:nvPr/>
        </p:nvSpPr>
        <p:spPr bwMode="auto">
          <a:xfrm>
            <a:off x="4841631" y="3192464"/>
            <a:ext cx="3804138" cy="646331"/>
          </a:xfrm>
          <a:prstGeom prst="rect">
            <a:avLst/>
          </a:prstGeom>
          <a:noFill/>
          <a:ln w="9525">
            <a:noFill/>
            <a:miter lim="800000"/>
            <a:headEnd/>
            <a:tailEnd/>
          </a:ln>
          <a:effectLst/>
        </p:spPr>
        <p:txBody>
          <a:bodyPr>
            <a:prstTxWarp prst="textNoShape">
              <a:avLst/>
            </a:prstTxWarp>
            <a:spAutoFit/>
          </a:bodyPr>
          <a:lstStyle/>
          <a:p>
            <a:pPr>
              <a:spcBef>
                <a:spcPct val="50000"/>
              </a:spcBef>
            </a:pPr>
            <a:r>
              <a:rPr lang="ja-JP" altLang="en-US">
                <a:solidFill>
                  <a:srgbClr val="291A10"/>
                </a:solidFill>
                <a:latin typeface="ＭＳ ゴシック" pitchFamily="-111" charset="-128"/>
              </a:rPr>
              <a:t>電気光学ポッケルス効果により</a:t>
            </a:r>
            <a:r>
              <a:rPr lang="en-US" altLang="ja-JP">
                <a:solidFill>
                  <a:srgbClr val="291A10"/>
                </a:solidFill>
                <a:latin typeface="ＭＳ ゴシック" pitchFamily="-111" charset="-128"/>
              </a:rPr>
              <a:t>THz</a:t>
            </a:r>
            <a:r>
              <a:rPr lang="ja-JP" altLang="en-US">
                <a:solidFill>
                  <a:srgbClr val="291A10"/>
                </a:solidFill>
                <a:latin typeface="ＭＳ ゴシック" pitchFamily="-111" charset="-128"/>
              </a:rPr>
              <a:t>イメージ情報をプローブ光に転写</a:t>
            </a:r>
          </a:p>
        </p:txBody>
      </p:sp>
      <p:sp>
        <p:nvSpPr>
          <p:cNvPr id="434182" name="AutoShape 6"/>
          <p:cNvSpPr>
            <a:spLocks noChangeArrowheads="1"/>
          </p:cNvSpPr>
          <p:nvPr/>
        </p:nvSpPr>
        <p:spPr bwMode="auto">
          <a:xfrm>
            <a:off x="6400800" y="4013200"/>
            <a:ext cx="685800" cy="381000"/>
          </a:xfrm>
          <a:prstGeom prst="downArrow">
            <a:avLst>
              <a:gd name="adj1" fmla="val 50000"/>
              <a:gd name="adj2" fmla="val 25000"/>
            </a:avLst>
          </a:prstGeom>
          <a:solidFill>
            <a:srgbClr val="291A10"/>
          </a:solidFill>
          <a:ln w="9525">
            <a:solidFill>
              <a:schemeClr val="tx1"/>
            </a:solidFill>
            <a:miter lim="800000"/>
            <a:headEnd/>
            <a:tailEnd/>
          </a:ln>
          <a:effectLst/>
        </p:spPr>
        <p:txBody>
          <a:bodyPr vert="eaVert" wrap="none" anchor="ctr">
            <a:prstTxWarp prst="textNoShape">
              <a:avLst/>
            </a:prstTxWarp>
          </a:bodyPr>
          <a:lstStyle/>
          <a:p>
            <a:endParaRPr lang="ja-JP" altLang="en-US"/>
          </a:p>
        </p:txBody>
      </p:sp>
      <p:sp>
        <p:nvSpPr>
          <p:cNvPr id="434183" name="AutoShape 7"/>
          <p:cNvSpPr>
            <a:spLocks noChangeArrowheads="1"/>
          </p:cNvSpPr>
          <p:nvPr/>
        </p:nvSpPr>
        <p:spPr bwMode="auto">
          <a:xfrm>
            <a:off x="6400800" y="5305425"/>
            <a:ext cx="685800" cy="457200"/>
          </a:xfrm>
          <a:prstGeom prst="downArrow">
            <a:avLst>
              <a:gd name="adj1" fmla="val 50000"/>
              <a:gd name="adj2" fmla="val 25000"/>
            </a:avLst>
          </a:prstGeom>
          <a:solidFill>
            <a:srgbClr val="291A10"/>
          </a:solidFill>
          <a:ln w="9525">
            <a:solidFill>
              <a:schemeClr val="tx1"/>
            </a:solidFill>
            <a:miter lim="800000"/>
            <a:headEnd/>
            <a:tailEnd/>
          </a:ln>
          <a:effectLst/>
        </p:spPr>
        <p:txBody>
          <a:bodyPr vert="eaVert" wrap="none" anchor="ctr">
            <a:prstTxWarp prst="textNoShape">
              <a:avLst/>
            </a:prstTxWarp>
          </a:bodyPr>
          <a:lstStyle/>
          <a:p>
            <a:endParaRPr lang="ja-JP" altLang="en-US"/>
          </a:p>
        </p:txBody>
      </p:sp>
      <p:sp>
        <p:nvSpPr>
          <p:cNvPr id="434184" name="Text Box 8"/>
          <p:cNvSpPr txBox="1">
            <a:spLocks noChangeArrowheads="1"/>
          </p:cNvSpPr>
          <p:nvPr/>
        </p:nvSpPr>
        <p:spPr bwMode="auto">
          <a:xfrm>
            <a:off x="6019800" y="1495425"/>
            <a:ext cx="16002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ja-JP" altLang="en-US" sz="2400" b="1" u="sng">
                <a:solidFill>
                  <a:srgbClr val="0000FF"/>
                </a:solidFill>
                <a:effectLst>
                  <a:outerShdw blurRad="38100" dist="38100" dir="2700000" algn="tl">
                    <a:srgbClr val="DDDDDD"/>
                  </a:outerShdw>
                </a:effectLst>
                <a:latin typeface="ＭＳ ゴシック" pitchFamily="-111" charset="-128"/>
              </a:rPr>
              <a:t>共軸配置</a:t>
            </a:r>
            <a:endParaRPr lang="ja-JP" altLang="en-US" sz="2400" b="1" u="sng">
              <a:solidFill>
                <a:srgbClr val="291A10"/>
              </a:solidFill>
              <a:effectLst>
                <a:outerShdw blurRad="38100" dist="38100" dir="2700000" algn="tl">
                  <a:srgbClr val="DDDDDD"/>
                </a:outerShdw>
              </a:effectLst>
              <a:latin typeface="ＭＳ ゴシック" pitchFamily="-111" charset="-128"/>
            </a:endParaRPr>
          </a:p>
        </p:txBody>
      </p:sp>
      <p:sp>
        <p:nvSpPr>
          <p:cNvPr id="434185" name="Text Box 9"/>
          <p:cNvSpPr txBox="1">
            <a:spLocks noChangeArrowheads="1"/>
          </p:cNvSpPr>
          <p:nvPr/>
        </p:nvSpPr>
        <p:spPr bwMode="auto">
          <a:xfrm>
            <a:off x="4752243" y="5953126"/>
            <a:ext cx="3893526" cy="83099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ja-JP" altLang="en-US" sz="2400">
                <a:solidFill>
                  <a:srgbClr val="291A10"/>
                </a:solidFill>
                <a:latin typeface="ＭＳ ゴシック" pitchFamily="-111" charset="-128"/>
              </a:rPr>
              <a:t>分光イメージングのためには</a:t>
            </a:r>
            <a:r>
              <a:rPr lang="ja-JP" altLang="en-US" sz="2400" b="1">
                <a:solidFill>
                  <a:srgbClr val="FA4E19"/>
                </a:solidFill>
                <a:latin typeface="ＭＳ ゴシック" pitchFamily="-111" charset="-128"/>
              </a:rPr>
              <a:t>時間遅延走査が必要</a:t>
            </a:r>
            <a:endParaRPr lang="ja-JP" altLang="en-US" sz="2400">
              <a:solidFill>
                <a:srgbClr val="291A10"/>
              </a:solidFill>
              <a:latin typeface="ＭＳ ゴシック" pitchFamily="-111" charset="-128"/>
            </a:endParaRPr>
          </a:p>
        </p:txBody>
      </p:sp>
      <p:sp>
        <p:nvSpPr>
          <p:cNvPr id="434186" name="Rectangle 10"/>
          <p:cNvSpPr>
            <a:spLocks noChangeArrowheads="1"/>
          </p:cNvSpPr>
          <p:nvPr/>
        </p:nvSpPr>
        <p:spPr bwMode="auto">
          <a:xfrm>
            <a:off x="4932485" y="1031875"/>
            <a:ext cx="4208203" cy="461665"/>
          </a:xfrm>
          <a:prstGeom prst="rect">
            <a:avLst/>
          </a:prstGeom>
          <a:solidFill>
            <a:srgbClr val="FF8000"/>
          </a:solidFill>
          <a:ln w="9525">
            <a:noFill/>
            <a:miter lim="800000"/>
            <a:headEnd/>
            <a:tailEnd/>
          </a:ln>
          <a:effectLst/>
        </p:spPr>
        <p:txBody>
          <a:bodyPr wrap="none">
            <a:prstTxWarp prst="textNoShape">
              <a:avLst/>
            </a:prstTxWarp>
            <a:spAutoFit/>
          </a:bodyPr>
          <a:lstStyle/>
          <a:p>
            <a:r>
              <a:rPr lang="ja-JP" altLang="en-US" sz="2400" b="1">
                <a:solidFill>
                  <a:schemeClr val="bg1"/>
                </a:solidFill>
                <a:latin typeface="ヒラギノ丸ゴ ProN W4" pitchFamily="-111" charset="-128"/>
                <a:ea typeface="ヒラギノ丸ゴ ProN W4" pitchFamily="-111" charset="-128"/>
                <a:cs typeface="ヒラギノ丸ゴ ProN W4" pitchFamily="-111" charset="-128"/>
              </a:rPr>
              <a:t>点計測から</a:t>
            </a:r>
            <a:r>
              <a:rPr lang="en-US" altLang="ja-JP" sz="2400" b="1">
                <a:solidFill>
                  <a:schemeClr val="bg1"/>
                </a:solidFill>
                <a:latin typeface="ヒラギノ丸ゴ ProN W4" pitchFamily="-111" charset="-128"/>
                <a:ea typeface="ヒラギノ丸ゴ ProN W4" pitchFamily="-111" charset="-128"/>
                <a:cs typeface="ヒラギノ丸ゴ ProN W4" pitchFamily="-111" charset="-128"/>
              </a:rPr>
              <a:t>2D</a:t>
            </a:r>
            <a:r>
              <a:rPr lang="ja-JP" altLang="en-US" sz="2400" b="1">
                <a:solidFill>
                  <a:schemeClr val="bg1"/>
                </a:solidFill>
                <a:latin typeface="ヒラギノ丸ゴ ProN W4" pitchFamily="-111" charset="-128"/>
                <a:ea typeface="ヒラギノ丸ゴ ProN W4" pitchFamily="-111" charset="-128"/>
                <a:cs typeface="ヒラギノ丸ゴ ProN W4" pitchFamily="-111" charset="-128"/>
              </a:rPr>
              <a:t>イメージ計測へ</a:t>
            </a:r>
          </a:p>
        </p:txBody>
      </p:sp>
      <p:sp>
        <p:nvSpPr>
          <p:cNvPr id="434187" name="Rectangle 11"/>
          <p:cNvSpPr>
            <a:spLocks noChangeArrowheads="1"/>
          </p:cNvSpPr>
          <p:nvPr/>
        </p:nvSpPr>
        <p:spPr bwMode="auto">
          <a:xfrm>
            <a:off x="193431" y="6276976"/>
            <a:ext cx="2339102" cy="584775"/>
          </a:xfrm>
          <a:prstGeom prst="rect">
            <a:avLst/>
          </a:prstGeom>
          <a:noFill/>
          <a:ln w="9525">
            <a:noFill/>
            <a:miter lim="800000"/>
            <a:headEnd/>
            <a:tailEnd/>
          </a:ln>
          <a:effectLst/>
        </p:spPr>
        <p:txBody>
          <a:bodyPr wrap="none">
            <a:prstTxWarp prst="textNoShape">
              <a:avLst/>
            </a:prstTxWarp>
            <a:spAutoFit/>
          </a:bodyPr>
          <a:lstStyle/>
          <a:p>
            <a:r>
              <a:rPr lang="ja-JP" altLang="en-US" sz="1600">
                <a:latin typeface="ＭＳ ゴシック" pitchFamily="-111" charset="-128"/>
              </a:rPr>
              <a:t>食中植物の</a:t>
            </a:r>
            <a:r>
              <a:rPr lang="en-US" altLang="ja-JP" sz="1600">
                <a:latin typeface="ＭＳ ゴシック" pitchFamily="-111" charset="-128"/>
              </a:rPr>
              <a:t>THz</a:t>
            </a:r>
            <a:r>
              <a:rPr lang="ja-JP" altLang="en-US" sz="1600">
                <a:latin typeface="ＭＳ ゴシック" pitchFamily="-111" charset="-128"/>
              </a:rPr>
              <a:t>ムービー</a:t>
            </a:r>
            <a:endParaRPr lang="en-US" altLang="ja-JP" sz="1600">
              <a:latin typeface="ＭＳ ゴシック" pitchFamily="-111" charset="-128"/>
            </a:endParaRPr>
          </a:p>
          <a:p>
            <a:r>
              <a:rPr lang="ja-JP" altLang="en-US" sz="1600">
                <a:latin typeface="ＭＳ ゴシック" pitchFamily="-111" charset="-128"/>
              </a:rPr>
              <a:t>（栃木ニコン</a:t>
            </a:r>
            <a:r>
              <a:rPr lang="en-US" altLang="ja-JP" sz="1600">
                <a:latin typeface="ＭＳ ゴシック" pitchFamily="-111" charset="-128"/>
              </a:rPr>
              <a:t>HP</a:t>
            </a:r>
            <a:r>
              <a:rPr lang="ja-JP" altLang="en-US" sz="1600">
                <a:latin typeface="ＭＳ ゴシック" pitchFamily="-111" charset="-128"/>
              </a:rPr>
              <a:t>より）</a:t>
            </a:r>
          </a:p>
        </p:txBody>
      </p:sp>
      <p:sp>
        <p:nvSpPr>
          <p:cNvPr id="434188" name="Rectangle 12"/>
          <p:cNvSpPr>
            <a:spLocks noChangeArrowheads="1"/>
          </p:cNvSpPr>
          <p:nvPr/>
        </p:nvSpPr>
        <p:spPr bwMode="auto">
          <a:xfrm>
            <a:off x="0" y="946150"/>
            <a:ext cx="4433971" cy="338554"/>
          </a:xfrm>
          <a:prstGeom prst="rect">
            <a:avLst/>
          </a:prstGeom>
          <a:noFill/>
          <a:ln w="9525">
            <a:noFill/>
            <a:miter lim="800000"/>
            <a:headEnd/>
            <a:tailEnd/>
          </a:ln>
          <a:effectLst/>
        </p:spPr>
        <p:txBody>
          <a:bodyPr wrap="none">
            <a:prstTxWarp prst="textNoShape">
              <a:avLst/>
            </a:prstTxWarp>
            <a:spAutoFit/>
          </a:bodyPr>
          <a:lstStyle/>
          <a:p>
            <a:r>
              <a:rPr lang="en-US" altLang="ja-JP" sz="1600">
                <a:ea typeface="平成明朝" charset="-128"/>
                <a:cs typeface="平成明朝" charset="-128"/>
              </a:rPr>
              <a:t>ref) Q. Wu et al, APL </a:t>
            </a:r>
            <a:r>
              <a:rPr lang="en-US" altLang="ja-JP" sz="1600" b="1">
                <a:ea typeface="平成明朝" charset="-128"/>
                <a:cs typeface="平成明朝" charset="-128"/>
              </a:rPr>
              <a:t>69</a:t>
            </a:r>
            <a:r>
              <a:rPr lang="en-US" altLang="ja-JP" sz="1600">
                <a:ea typeface="平成明朝" charset="-128"/>
                <a:cs typeface="平成明朝" charset="-128"/>
              </a:rPr>
              <a:t>, pp.1026-1028 (1996).</a:t>
            </a:r>
          </a:p>
        </p:txBody>
      </p:sp>
      <p:pic>
        <p:nvPicPr>
          <p:cNvPr id="434189" name="Picture 13" descr="二次元イメージング2"/>
          <p:cNvPicPr>
            <a:picLocks noChangeAspect="1" noChangeArrowheads="1"/>
          </p:cNvPicPr>
          <p:nvPr/>
        </p:nvPicPr>
        <p:blipFill>
          <a:blip r:embed="rId4"/>
          <a:srcRect/>
          <a:stretch>
            <a:fillRect/>
          </a:stretch>
        </p:blipFill>
        <p:spPr bwMode="auto">
          <a:xfrm>
            <a:off x="970085" y="1271588"/>
            <a:ext cx="3774831" cy="4768850"/>
          </a:xfrm>
          <a:prstGeom prst="rect">
            <a:avLst/>
          </a:prstGeom>
          <a:noFill/>
        </p:spPr>
      </p:pic>
      <p:pic>
        <p:nvPicPr>
          <p:cNvPr id="434190" name="Picture 14" descr="二次元イメージングC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24962" y="2690814"/>
            <a:ext cx="1462454" cy="1317625"/>
          </a:xfrm>
          <a:prstGeom prst="rect">
            <a:avLst/>
          </a:prstGeom>
          <a:noFill/>
        </p:spPr>
      </p:pic>
      <p:sp>
        <p:nvSpPr>
          <p:cNvPr id="434192" name="Text Box 16"/>
          <p:cNvSpPr txBox="1">
            <a:spLocks noChangeArrowheads="1"/>
          </p:cNvSpPr>
          <p:nvPr/>
        </p:nvSpPr>
        <p:spPr bwMode="auto">
          <a:xfrm>
            <a:off x="4601308" y="4587875"/>
            <a:ext cx="4572000" cy="830997"/>
          </a:xfrm>
          <a:prstGeom prst="rect">
            <a:avLst/>
          </a:prstGeom>
          <a:noFill/>
          <a:ln w="9525">
            <a:noFill/>
            <a:miter lim="800000"/>
            <a:headEnd/>
            <a:tailEnd/>
          </a:ln>
          <a:effectLst/>
        </p:spPr>
        <p:txBody>
          <a:bodyPr>
            <a:prstTxWarp prst="textNoShape">
              <a:avLst/>
            </a:prstTxWarp>
            <a:spAutoFit/>
          </a:bodyPr>
          <a:lstStyle/>
          <a:p>
            <a:pPr>
              <a:spcBef>
                <a:spcPct val="50000"/>
              </a:spcBef>
            </a:pPr>
            <a:r>
              <a:rPr lang="ja-JP" altLang="en-US" sz="2400" b="1">
                <a:solidFill>
                  <a:srgbClr val="291A10"/>
                </a:solidFill>
                <a:effectLst>
                  <a:outerShdw blurRad="38100" dist="38100" dir="2700000" algn="tl">
                    <a:srgbClr val="DDDDDD"/>
                  </a:outerShdw>
                </a:effectLst>
                <a:latin typeface="ＭＳ ゴシック" pitchFamily="-111" charset="-128"/>
              </a:rPr>
              <a:t>実時間で２次元</a:t>
            </a:r>
            <a:r>
              <a:rPr lang="ja-JP" altLang="en-US" sz="2400" b="1">
                <a:solidFill>
                  <a:srgbClr val="FA4E19"/>
                </a:solidFill>
                <a:effectLst>
                  <a:outerShdw blurRad="38100" dist="38100" dir="2700000" algn="tl">
                    <a:srgbClr val="DDDDDD"/>
                  </a:outerShdw>
                </a:effectLst>
                <a:latin typeface="ＭＳ ゴシック" pitchFamily="-111" charset="-128"/>
              </a:rPr>
              <a:t>透過</a:t>
            </a:r>
            <a:r>
              <a:rPr lang="ja-JP" altLang="en-US" sz="2400" b="1">
                <a:solidFill>
                  <a:srgbClr val="291A10"/>
                </a:solidFill>
                <a:effectLst>
                  <a:outerShdw blurRad="38100" dist="38100" dir="2700000" algn="tl">
                    <a:srgbClr val="DDDDDD"/>
                  </a:outerShdw>
                </a:effectLst>
                <a:latin typeface="ＭＳ ゴシック" pitchFamily="-111" charset="-128"/>
              </a:rPr>
              <a:t>イメージング</a:t>
            </a:r>
          </a:p>
        </p:txBody>
      </p:sp>
      <p:pic>
        <p:nvPicPr>
          <p:cNvPr id="434193" name="Picture 17" descr="/Users/takeshiyasui/Desktop/大阪電通大20110311/venusjpg.mov">
            <a:hlinkClick r:id="" action="ppaction://media"/>
          </p:cNvPr>
          <p:cNvPicPr/>
          <p:nvPr>
            <a:videoFile r:link="rId1"/>
          </p:nvPr>
        </p:nvPicPr>
        <p:blipFill>
          <a:blip r:embed="rId6"/>
          <a:srcRect/>
          <a:stretch>
            <a:fillRect/>
          </a:stretch>
        </p:blipFill>
        <p:spPr bwMode="auto">
          <a:xfrm>
            <a:off x="184638" y="4154488"/>
            <a:ext cx="2656743" cy="2159000"/>
          </a:xfrm>
          <a:prstGeom prst="rect">
            <a:avLst/>
          </a:prstGeom>
          <a:noFill/>
        </p:spPr>
      </p:pic>
    </p:spTree>
    <p:extLst>
      <p:ext uri="{BB962C8B-B14F-4D97-AF65-F5344CB8AC3E}">
        <p14:creationId xmlns:p14="http://schemas.microsoft.com/office/powerpoint/2010/main" val="2926158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hold" nodeType="clickEffect">
                                  <p:stCondLst>
                                    <p:cond delay="0"/>
                                  </p:stCondLst>
                                  <p:endCondLst>
                                    <p:cond evt="onNext" delay="0">
                                      <p:tgtEl>
                                        <p:sldTgt/>
                                      </p:tgtEl>
                                    </p:cond>
                                  </p:endCondLst>
                                  <p:childTnLst>
                                    <p:animMotion origin="layout" path="M -0.02402 7.40741E-7 L 0.02675 7.40741E-7 " pathEditMode="relative" rAng="0" ptsTypes="AA">
                                      <p:cBhvr>
                                        <p:cTn id="6" dur="1000" fill="hold"/>
                                        <p:tgtEl>
                                          <p:spTgt spid="434190"/>
                                        </p:tgtEl>
                                        <p:attrNameLst>
                                          <p:attrName>ppt_x</p:attrName>
                                          <p:attrName>ppt_y</p:attrName>
                                        </p:attrNameLst>
                                      </p:cBhvr>
                                      <p:rCtr x="25"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419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34193"/>
                                        </p:tgtEl>
                                      </p:cBhvr>
                                    </p:cmd>
                                  </p:childTnLst>
                                </p:cTn>
                              </p:par>
                            </p:childTnLst>
                          </p:cTn>
                        </p:par>
                      </p:childTnLst>
                    </p:cTn>
                  </p:par>
                </p:childTnLst>
              </p:cTn>
              <p:nextCondLst>
                <p:cond evt="onClick" delay="0">
                  <p:tgtEl>
                    <p:spTgt spid="434193"/>
                  </p:tgtEl>
                </p:cond>
              </p:nextCondLst>
            </p:seq>
            <p:video>
              <p:cMediaNode>
                <p:cTn id="12" repeatCount="indefinite" fill="remove" display="0">
                  <p:stCondLst>
                    <p:cond delay="indefinite"/>
                  </p:stCondLst>
                  <p:endCondLst>
                    <p:cond evt="onNext" delay="0">
                      <p:tgtEl>
                        <p:sldTgt/>
                      </p:tgtEl>
                    </p:cond>
                    <p:cond evt="onPrev" delay="0">
                      <p:tgtEl>
                        <p:sldTgt/>
                      </p:tgtEl>
                    </p:cond>
                  </p:endCondLst>
                </p:cTn>
                <p:tgtEl>
                  <p:spTgt spid="43419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AutoShape 2" descr="50%"/>
          <p:cNvSpPr>
            <a:spLocks noChangeArrowheads="1"/>
          </p:cNvSpPr>
          <p:nvPr/>
        </p:nvSpPr>
        <p:spPr bwMode="auto">
          <a:xfrm>
            <a:off x="468313" y="1052513"/>
            <a:ext cx="3843337" cy="838200"/>
          </a:xfrm>
          <a:prstGeom prst="roundRect">
            <a:avLst>
              <a:gd name="adj" fmla="val 16667"/>
            </a:avLst>
          </a:prstGeom>
          <a:pattFill prst="pct50">
            <a:fgClr>
              <a:srgbClr val="FFCC00"/>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a:p>
        </p:txBody>
      </p:sp>
      <p:sp>
        <p:nvSpPr>
          <p:cNvPr id="111618" name="AutoShape 3" descr="50%"/>
          <p:cNvSpPr>
            <a:spLocks noChangeArrowheads="1"/>
          </p:cNvSpPr>
          <p:nvPr/>
        </p:nvSpPr>
        <p:spPr bwMode="auto">
          <a:xfrm>
            <a:off x="392113" y="2081213"/>
            <a:ext cx="1905000" cy="838200"/>
          </a:xfrm>
          <a:prstGeom prst="roundRect">
            <a:avLst>
              <a:gd name="adj" fmla="val 16667"/>
            </a:avLst>
          </a:prstGeom>
          <a:pattFill prst="pct50">
            <a:fgClr>
              <a:srgbClr val="FFCC00"/>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a:p>
        </p:txBody>
      </p:sp>
      <p:sp>
        <p:nvSpPr>
          <p:cNvPr id="111619" name="AutoShape 4" descr="50%"/>
          <p:cNvSpPr>
            <a:spLocks noChangeArrowheads="1"/>
          </p:cNvSpPr>
          <p:nvPr/>
        </p:nvSpPr>
        <p:spPr bwMode="auto">
          <a:xfrm>
            <a:off x="2627313" y="2060575"/>
            <a:ext cx="1905000" cy="838200"/>
          </a:xfrm>
          <a:prstGeom prst="roundRect">
            <a:avLst>
              <a:gd name="adj" fmla="val 16667"/>
            </a:avLst>
          </a:prstGeom>
          <a:pattFill prst="pct50">
            <a:fgClr>
              <a:srgbClr val="FFCC00"/>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ja-JP"/>
          </a:p>
        </p:txBody>
      </p:sp>
      <p:sp>
        <p:nvSpPr>
          <p:cNvPr id="111620" name="Rectangle 5"/>
          <p:cNvSpPr>
            <a:spLocks noGrp="1" noChangeArrowheads="1"/>
          </p:cNvSpPr>
          <p:nvPr>
            <p:ph type="title" idx="4294967295"/>
          </p:nvPr>
        </p:nvSpPr>
        <p:spPr>
          <a:xfrm>
            <a:off x="-1116632" y="418877"/>
            <a:ext cx="11377264" cy="777875"/>
          </a:xfrm>
        </p:spPr>
        <p:txBody>
          <a:bodyPr/>
          <a:lstStyle/>
          <a:p>
            <a:pPr eaLnBrk="1" hangingPunct="1"/>
            <a:r>
              <a:rPr lang="en-US" altLang="ja-JP" sz="2800" b="1" dirty="0" smtClean="0">
                <a:solidFill>
                  <a:srgbClr val="800000"/>
                </a:solidFill>
                <a:ea typeface="ＭＳ Ｐゴシック" pitchFamily="50" charset="-128"/>
              </a:rPr>
              <a:t>Phase Matching Condition in optical rectification</a:t>
            </a:r>
          </a:p>
        </p:txBody>
      </p:sp>
      <p:sp>
        <p:nvSpPr>
          <p:cNvPr id="111621" name="Line 6"/>
          <p:cNvSpPr>
            <a:spLocks noChangeShapeType="1"/>
          </p:cNvSpPr>
          <p:nvPr/>
        </p:nvSpPr>
        <p:spPr bwMode="auto">
          <a:xfrm>
            <a:off x="7234238" y="4956175"/>
            <a:ext cx="1587" cy="4540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622" name="Line 7"/>
          <p:cNvSpPr>
            <a:spLocks noChangeShapeType="1"/>
          </p:cNvSpPr>
          <p:nvPr/>
        </p:nvSpPr>
        <p:spPr bwMode="auto">
          <a:xfrm>
            <a:off x="8367713" y="4956175"/>
            <a:ext cx="1587" cy="4540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623" name="Line 8"/>
          <p:cNvSpPr>
            <a:spLocks noChangeShapeType="1"/>
          </p:cNvSpPr>
          <p:nvPr/>
        </p:nvSpPr>
        <p:spPr bwMode="auto">
          <a:xfrm>
            <a:off x="6802438" y="4924425"/>
            <a:ext cx="1601787"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624" name="Rectangle 9"/>
          <p:cNvSpPr>
            <a:spLocks noChangeArrowheads="1"/>
          </p:cNvSpPr>
          <p:nvPr/>
        </p:nvSpPr>
        <p:spPr bwMode="auto">
          <a:xfrm>
            <a:off x="8210550" y="5176838"/>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500" i="1">
                <a:solidFill>
                  <a:srgbClr val="000000"/>
                </a:solidFill>
                <a:latin typeface="Times New Roman" pitchFamily="18" charset="0"/>
              </a:rPr>
              <a:t>g</a:t>
            </a:r>
            <a:endParaRPr lang="en-US" altLang="ja-JP"/>
          </a:p>
        </p:txBody>
      </p:sp>
      <p:sp>
        <p:nvSpPr>
          <p:cNvPr id="111625" name="Rectangle 10"/>
          <p:cNvSpPr>
            <a:spLocks noChangeArrowheads="1"/>
          </p:cNvSpPr>
          <p:nvPr/>
        </p:nvSpPr>
        <p:spPr bwMode="auto">
          <a:xfrm>
            <a:off x="7407275" y="5176838"/>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500" i="1">
                <a:solidFill>
                  <a:srgbClr val="000000"/>
                </a:solidFill>
                <a:latin typeface="Times New Roman" pitchFamily="18" charset="0"/>
              </a:rPr>
              <a:t>THz</a:t>
            </a:r>
            <a:endParaRPr lang="en-US" altLang="ja-JP"/>
          </a:p>
        </p:txBody>
      </p:sp>
      <p:sp>
        <p:nvSpPr>
          <p:cNvPr id="111626" name="Rectangle 11"/>
          <p:cNvSpPr>
            <a:spLocks noChangeArrowheads="1"/>
          </p:cNvSpPr>
          <p:nvPr/>
        </p:nvSpPr>
        <p:spPr bwMode="auto">
          <a:xfrm>
            <a:off x="6353175" y="4916488"/>
            <a:ext cx="84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500" i="1">
                <a:solidFill>
                  <a:srgbClr val="000000"/>
                </a:solidFill>
                <a:latin typeface="Times New Roman" pitchFamily="18" charset="0"/>
              </a:rPr>
              <a:t>c</a:t>
            </a:r>
            <a:endParaRPr lang="en-US" altLang="ja-JP"/>
          </a:p>
        </p:txBody>
      </p:sp>
      <p:sp>
        <p:nvSpPr>
          <p:cNvPr id="111627" name="Rectangle 12"/>
          <p:cNvSpPr>
            <a:spLocks noChangeArrowheads="1"/>
          </p:cNvSpPr>
          <p:nvPr/>
        </p:nvSpPr>
        <p:spPr bwMode="auto">
          <a:xfrm>
            <a:off x="8047038" y="4979988"/>
            <a:ext cx="15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i="1">
                <a:solidFill>
                  <a:srgbClr val="000000"/>
                </a:solidFill>
                <a:latin typeface="Times New Roman" pitchFamily="18" charset="0"/>
              </a:rPr>
              <a:t>n</a:t>
            </a:r>
            <a:endParaRPr lang="en-US" altLang="ja-JP"/>
          </a:p>
        </p:txBody>
      </p:sp>
      <p:sp>
        <p:nvSpPr>
          <p:cNvPr id="111628" name="Rectangle 13"/>
          <p:cNvSpPr>
            <a:spLocks noChangeArrowheads="1"/>
          </p:cNvSpPr>
          <p:nvPr/>
        </p:nvSpPr>
        <p:spPr bwMode="auto">
          <a:xfrm>
            <a:off x="7262813" y="4979988"/>
            <a:ext cx="15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i="1">
                <a:solidFill>
                  <a:srgbClr val="000000"/>
                </a:solidFill>
                <a:latin typeface="Times New Roman" pitchFamily="18" charset="0"/>
              </a:rPr>
              <a:t>n</a:t>
            </a:r>
            <a:endParaRPr lang="en-US" altLang="ja-JP"/>
          </a:p>
        </p:txBody>
      </p:sp>
      <p:sp>
        <p:nvSpPr>
          <p:cNvPr id="111629" name="Rectangle 14"/>
          <p:cNvSpPr>
            <a:spLocks noChangeArrowheads="1"/>
          </p:cNvSpPr>
          <p:nvPr/>
        </p:nvSpPr>
        <p:spPr bwMode="auto">
          <a:xfrm>
            <a:off x="7051675" y="4979988"/>
            <a:ext cx="88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i="1">
                <a:solidFill>
                  <a:srgbClr val="000000"/>
                </a:solidFill>
                <a:latin typeface="Times New Roman" pitchFamily="18" charset="0"/>
              </a:rPr>
              <a:t>f</a:t>
            </a:r>
            <a:endParaRPr lang="en-US" altLang="ja-JP"/>
          </a:p>
        </p:txBody>
      </p:sp>
      <p:sp>
        <p:nvSpPr>
          <p:cNvPr id="111630" name="Rectangle 15"/>
          <p:cNvSpPr>
            <a:spLocks noChangeArrowheads="1"/>
          </p:cNvSpPr>
          <p:nvPr/>
        </p:nvSpPr>
        <p:spPr bwMode="auto">
          <a:xfrm>
            <a:off x="7529513" y="4521200"/>
            <a:ext cx="1412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i="1">
                <a:solidFill>
                  <a:srgbClr val="000000"/>
                </a:solidFill>
                <a:latin typeface="Times New Roman" pitchFamily="18" charset="0"/>
              </a:rPr>
              <a:t>c</a:t>
            </a:r>
            <a:endParaRPr lang="en-US" altLang="ja-JP"/>
          </a:p>
        </p:txBody>
      </p:sp>
      <p:sp>
        <p:nvSpPr>
          <p:cNvPr id="111631" name="Rectangle 16"/>
          <p:cNvSpPr>
            <a:spLocks noChangeArrowheads="1"/>
          </p:cNvSpPr>
          <p:nvPr/>
        </p:nvSpPr>
        <p:spPr bwMode="auto">
          <a:xfrm>
            <a:off x="6265863" y="4719638"/>
            <a:ext cx="88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i="1">
                <a:solidFill>
                  <a:srgbClr val="000000"/>
                </a:solidFill>
                <a:latin typeface="Times New Roman" pitchFamily="18" charset="0"/>
              </a:rPr>
              <a:t>l</a:t>
            </a:r>
            <a:endParaRPr lang="en-US" altLang="ja-JP"/>
          </a:p>
        </p:txBody>
      </p:sp>
      <p:sp>
        <p:nvSpPr>
          <p:cNvPr id="111632" name="Rectangle 17"/>
          <p:cNvSpPr>
            <a:spLocks noChangeArrowheads="1"/>
          </p:cNvSpPr>
          <p:nvPr/>
        </p:nvSpPr>
        <p:spPr bwMode="auto">
          <a:xfrm>
            <a:off x="7813675" y="4943475"/>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a:solidFill>
                  <a:srgbClr val="000000"/>
                </a:solidFill>
                <a:latin typeface="Symbol" pitchFamily="18" charset="2"/>
              </a:rPr>
              <a:t>-</a:t>
            </a:r>
            <a:endParaRPr lang="en-US" altLang="ja-JP"/>
          </a:p>
        </p:txBody>
      </p:sp>
      <p:sp>
        <p:nvSpPr>
          <p:cNvPr id="111633" name="Rectangle 18"/>
          <p:cNvSpPr>
            <a:spLocks noChangeArrowheads="1"/>
          </p:cNvSpPr>
          <p:nvPr/>
        </p:nvSpPr>
        <p:spPr bwMode="auto">
          <a:xfrm>
            <a:off x="6543675" y="4683125"/>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a:solidFill>
                  <a:srgbClr val="000000"/>
                </a:solidFill>
                <a:latin typeface="Symbol" pitchFamily="18" charset="2"/>
              </a:rPr>
              <a:t>=</a:t>
            </a:r>
            <a:endParaRPr lang="en-US" altLang="ja-JP"/>
          </a:p>
        </p:txBody>
      </p:sp>
      <p:sp>
        <p:nvSpPr>
          <p:cNvPr id="111634" name="Rectangle 19"/>
          <p:cNvSpPr>
            <a:spLocks noChangeArrowheads="1"/>
          </p:cNvSpPr>
          <p:nvPr/>
        </p:nvSpPr>
        <p:spPr bwMode="auto">
          <a:xfrm>
            <a:off x="6823075" y="4979988"/>
            <a:ext cx="15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500">
                <a:solidFill>
                  <a:srgbClr val="000000"/>
                </a:solidFill>
                <a:latin typeface="Times New Roman" pitchFamily="18" charset="0"/>
              </a:rPr>
              <a:t>2</a:t>
            </a:r>
            <a:endParaRPr lang="en-US" altLang="ja-JP"/>
          </a:p>
        </p:txBody>
      </p:sp>
      <p:sp>
        <p:nvSpPr>
          <p:cNvPr id="111635" name="Text Box 21"/>
          <p:cNvSpPr txBox="1">
            <a:spLocks noChangeArrowheads="1"/>
          </p:cNvSpPr>
          <p:nvPr/>
        </p:nvSpPr>
        <p:spPr bwMode="auto">
          <a:xfrm>
            <a:off x="733425" y="1204913"/>
            <a:ext cx="3240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r>
              <a:rPr lang="en-US" altLang="ja-JP" i="1">
                <a:latin typeface="Times New Roman" pitchFamily="18" charset="0"/>
              </a:rPr>
              <a:t>k</a:t>
            </a:r>
            <a:r>
              <a:rPr lang="en-US" altLang="ja-JP">
                <a:latin typeface="Times New Roman" pitchFamily="18" charset="0"/>
              </a:rPr>
              <a:t>(</a:t>
            </a:r>
            <a:r>
              <a:rPr lang="en-US" altLang="ja-JP">
                <a:latin typeface="Symbol" pitchFamily="18" charset="2"/>
              </a:rPr>
              <a:t>w</a:t>
            </a:r>
            <a:r>
              <a:rPr lang="en-US" altLang="ja-JP">
                <a:latin typeface="Times New Roman" pitchFamily="18" charset="0"/>
              </a:rPr>
              <a:t>+</a:t>
            </a:r>
            <a:r>
              <a:rPr lang="en-US" altLang="ja-JP">
                <a:latin typeface="Symbol" pitchFamily="18" charset="2"/>
              </a:rPr>
              <a:t>W</a:t>
            </a:r>
            <a:r>
              <a:rPr lang="en-US" altLang="ja-JP">
                <a:latin typeface="Times New Roman" pitchFamily="18" charset="0"/>
              </a:rPr>
              <a:t>) - </a:t>
            </a:r>
            <a:r>
              <a:rPr lang="en-US" altLang="ja-JP" i="1">
                <a:latin typeface="Times New Roman" pitchFamily="18" charset="0"/>
              </a:rPr>
              <a:t>k</a:t>
            </a:r>
            <a:r>
              <a:rPr lang="en-US" altLang="ja-JP">
                <a:latin typeface="Times New Roman" pitchFamily="18" charset="0"/>
              </a:rPr>
              <a:t>(</a:t>
            </a:r>
            <a:r>
              <a:rPr lang="en-US" altLang="ja-JP">
                <a:latin typeface="Symbol" pitchFamily="18" charset="2"/>
              </a:rPr>
              <a:t>w</a:t>
            </a:r>
            <a:r>
              <a:rPr lang="en-US" altLang="ja-JP">
                <a:latin typeface="Times New Roman" pitchFamily="18" charset="0"/>
              </a:rPr>
              <a:t>) - </a:t>
            </a:r>
            <a:r>
              <a:rPr lang="en-US" altLang="ja-JP" i="1">
                <a:latin typeface="Times New Roman" pitchFamily="18" charset="0"/>
              </a:rPr>
              <a:t>k</a:t>
            </a:r>
            <a:r>
              <a:rPr lang="en-US" altLang="ja-JP">
                <a:latin typeface="Times New Roman" pitchFamily="18" charset="0"/>
              </a:rPr>
              <a:t>(</a:t>
            </a:r>
            <a:r>
              <a:rPr lang="en-US" altLang="ja-JP">
                <a:latin typeface="Symbol" pitchFamily="18" charset="2"/>
              </a:rPr>
              <a:t>W</a:t>
            </a:r>
            <a:r>
              <a:rPr lang="en-US" altLang="ja-JP">
                <a:latin typeface="Times New Roman" pitchFamily="18" charset="0"/>
              </a:rPr>
              <a:t>) = 0</a:t>
            </a:r>
          </a:p>
        </p:txBody>
      </p:sp>
      <p:sp>
        <p:nvSpPr>
          <p:cNvPr id="111636" name="Text Box 24"/>
          <p:cNvSpPr txBox="1">
            <a:spLocks noChangeArrowheads="1"/>
          </p:cNvSpPr>
          <p:nvPr/>
        </p:nvSpPr>
        <p:spPr bwMode="auto">
          <a:xfrm>
            <a:off x="6248400" y="40386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r>
              <a:rPr lang="en-US" altLang="ja-JP">
                <a:solidFill>
                  <a:srgbClr val="009900"/>
                </a:solidFill>
              </a:rPr>
              <a:t>Coherent length:</a:t>
            </a:r>
          </a:p>
        </p:txBody>
      </p:sp>
      <p:sp>
        <p:nvSpPr>
          <p:cNvPr id="111637" name="Rectangle 25"/>
          <p:cNvSpPr>
            <a:spLocks noChangeArrowheads="1"/>
          </p:cNvSpPr>
          <p:nvPr/>
        </p:nvSpPr>
        <p:spPr bwMode="auto">
          <a:xfrm>
            <a:off x="315913" y="2157413"/>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solidFill>
                  <a:schemeClr val="tx2"/>
                </a:solidFill>
              </a:rPr>
              <a:t>optical Index of group velocity</a:t>
            </a:r>
          </a:p>
        </p:txBody>
      </p:sp>
      <p:sp>
        <p:nvSpPr>
          <p:cNvPr id="111638" name="Rectangle 26"/>
          <p:cNvSpPr>
            <a:spLocks noChangeArrowheads="1"/>
          </p:cNvSpPr>
          <p:nvPr/>
        </p:nvSpPr>
        <p:spPr bwMode="auto">
          <a:xfrm>
            <a:off x="2555875" y="2133600"/>
            <a:ext cx="2133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solidFill>
                  <a:schemeClr val="tx2"/>
                </a:solidFill>
              </a:rPr>
              <a:t>refractive index in THz region</a:t>
            </a:r>
          </a:p>
        </p:txBody>
      </p:sp>
      <p:sp>
        <p:nvSpPr>
          <p:cNvPr id="111639" name="Text Box 27"/>
          <p:cNvSpPr txBox="1">
            <a:spLocks noChangeArrowheads="1"/>
          </p:cNvSpPr>
          <p:nvPr/>
        </p:nvSpPr>
        <p:spPr bwMode="auto">
          <a:xfrm>
            <a:off x="2286000" y="2309813"/>
            <a:ext cx="392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r>
              <a:rPr lang="en-US" altLang="ja-JP" sz="2800"/>
              <a:t>=</a:t>
            </a:r>
          </a:p>
        </p:txBody>
      </p:sp>
      <p:sp>
        <p:nvSpPr>
          <p:cNvPr id="111640" name="Line 33"/>
          <p:cNvSpPr>
            <a:spLocks noChangeShapeType="1"/>
          </p:cNvSpPr>
          <p:nvPr/>
        </p:nvSpPr>
        <p:spPr bwMode="auto">
          <a:xfrm>
            <a:off x="849313" y="1644650"/>
            <a:ext cx="1676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1641" name="Line 34"/>
          <p:cNvSpPr>
            <a:spLocks noChangeShapeType="1"/>
          </p:cNvSpPr>
          <p:nvPr/>
        </p:nvSpPr>
        <p:spPr bwMode="auto">
          <a:xfrm>
            <a:off x="1627188" y="1720850"/>
            <a:ext cx="0" cy="431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111642" name="Picture 38" descr="Graph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95600"/>
            <a:ext cx="5903913"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43" name="Rectangle 39"/>
          <p:cNvSpPr>
            <a:spLocks noChangeArrowheads="1"/>
          </p:cNvSpPr>
          <p:nvPr/>
        </p:nvSpPr>
        <p:spPr bwMode="auto">
          <a:xfrm>
            <a:off x="5410200" y="6489700"/>
            <a:ext cx="372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ja-JP"/>
              <a:t>Nagai et al, APL. </a:t>
            </a:r>
            <a:r>
              <a:rPr lang="en-US" altLang="ja-JP" b="1"/>
              <a:t>85</a:t>
            </a:r>
            <a:r>
              <a:rPr lang="en-US" altLang="ja-JP"/>
              <a:t>, 3974 (2004). </a:t>
            </a:r>
          </a:p>
        </p:txBody>
      </p:sp>
      <p:sp>
        <p:nvSpPr>
          <p:cNvPr id="111645" name="Text Box 33"/>
          <p:cNvSpPr txBox="1">
            <a:spLocks noChangeArrowheads="1"/>
          </p:cNvSpPr>
          <p:nvPr/>
        </p:nvSpPr>
        <p:spPr bwMode="auto">
          <a:xfrm>
            <a:off x="4724400" y="1143000"/>
            <a:ext cx="38798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r>
              <a:rPr lang="en-US" altLang="ja-JP" sz="1800"/>
              <a:t>Phase matching is satisfied </a:t>
            </a:r>
          </a:p>
          <a:p>
            <a:pPr eaLnBrk="1" hangingPunct="1"/>
            <a:r>
              <a:rPr lang="en-US" altLang="ja-JP" sz="1800"/>
              <a:t>		</a:t>
            </a:r>
            <a:r>
              <a:rPr lang="en-US" altLang="ja-JP" sz="1800">
                <a:solidFill>
                  <a:srgbClr val="FF0000"/>
                </a:solidFill>
              </a:rPr>
              <a:t>near the bandgap</a:t>
            </a:r>
          </a:p>
          <a:p>
            <a:pPr eaLnBrk="1" hangingPunct="1"/>
            <a:endParaRPr lang="en-US" altLang="ja-JP" sz="1800">
              <a:solidFill>
                <a:srgbClr val="FF0000"/>
              </a:solidFill>
            </a:endParaRPr>
          </a:p>
          <a:p>
            <a:pPr eaLnBrk="1" hangingPunct="1"/>
            <a:r>
              <a:rPr lang="en-US" altLang="ja-JP" sz="1800">
                <a:solidFill>
                  <a:srgbClr val="FF0000"/>
                </a:solidFill>
              </a:rPr>
              <a:t>Multi-photon absorption</a:t>
            </a:r>
            <a:r>
              <a:rPr lang="en-US" altLang="ja-JP" sz="1800"/>
              <a:t> in nonlinaer </a:t>
            </a:r>
            <a:br>
              <a:rPr lang="en-US" altLang="ja-JP" sz="1800"/>
            </a:br>
            <a:r>
              <a:rPr lang="en-US" altLang="ja-JP" sz="1800"/>
              <a:t>crystal disturbs intense excitation </a:t>
            </a:r>
            <a:br>
              <a:rPr lang="en-US" altLang="ja-JP" sz="1800"/>
            </a:br>
            <a:r>
              <a:rPr lang="en-US" altLang="ja-JP" sz="1800"/>
              <a:t>pulse incidnece</a:t>
            </a:r>
          </a:p>
        </p:txBody>
      </p:sp>
      <p:sp>
        <p:nvSpPr>
          <p:cNvPr id="111646" name="Slide Number Placeholder 3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fld id="{2EF32AF6-7AC7-4CAC-A4AE-E56AB3F5BB90}" type="slidenum">
              <a:rPr lang="ja-JP" altLang="en-US" sz="1400">
                <a:solidFill>
                  <a:srgbClr val="000000"/>
                </a:solidFill>
              </a:rPr>
              <a:pPr eaLnBrk="1" hangingPunct="1"/>
              <a:t>44</a:t>
            </a:fld>
            <a:endParaRPr lang="en-US" altLang="ja-JP" sz="1400">
              <a:solidFill>
                <a:srgbClr val="000000"/>
              </a:solidFill>
            </a:endParaRPr>
          </a:p>
        </p:txBody>
      </p:sp>
      <p:sp useBgFill="1">
        <p:nvSpPr>
          <p:cNvPr id="111647" name="TextBox 31"/>
          <p:cNvSpPr txBox="1">
            <a:spLocks noChangeArrowheads="1"/>
          </p:cNvSpPr>
          <p:nvPr/>
        </p:nvSpPr>
        <p:spPr bwMode="auto">
          <a:xfrm>
            <a:off x="3419475" y="2895600"/>
            <a:ext cx="390525" cy="46196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50" charset="-128"/>
              </a:defRPr>
            </a:lvl1pPr>
            <a:lvl2pPr marL="742950" indent="-285750" eaLnBrk="0" hangingPunct="0">
              <a:defRPr sz="2400">
                <a:solidFill>
                  <a:schemeClr val="tx1"/>
                </a:solidFill>
                <a:latin typeface="Arial" pitchFamily="34" charset="0"/>
                <a:ea typeface="ＭＳ Ｐゴシック" pitchFamily="50" charset="-128"/>
              </a:defRPr>
            </a:lvl2pPr>
            <a:lvl3pPr marL="1143000" indent="-228600" eaLnBrk="0" hangingPunct="0">
              <a:defRPr sz="2400">
                <a:solidFill>
                  <a:schemeClr val="tx1"/>
                </a:solidFill>
                <a:latin typeface="Arial" pitchFamily="34" charset="0"/>
                <a:ea typeface="ＭＳ Ｐゴシック" pitchFamily="50" charset="-128"/>
              </a:defRPr>
            </a:lvl3pPr>
            <a:lvl4pPr marL="1600200" indent="-228600" eaLnBrk="0" hangingPunct="0">
              <a:defRPr sz="2400">
                <a:solidFill>
                  <a:schemeClr val="tx1"/>
                </a:solidFill>
                <a:latin typeface="Arial" pitchFamily="34" charset="0"/>
                <a:ea typeface="ＭＳ Ｐゴシック" pitchFamily="50" charset="-128"/>
              </a:defRPr>
            </a:lvl4pPr>
            <a:lvl5pPr marL="2057400" indent="-228600" eaLnBrk="0" hangingPunct="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r>
              <a:rPr lang="en-US" altLang="ja-JP"/>
              <a:t>P</a:t>
            </a:r>
          </a:p>
        </p:txBody>
      </p:sp>
    </p:spTree>
    <p:extLst>
      <p:ext uri="{BB962C8B-B14F-4D97-AF65-F5344CB8AC3E}">
        <p14:creationId xmlns:p14="http://schemas.microsoft.com/office/powerpoint/2010/main" val="369566020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5800" y="1726389"/>
            <a:ext cx="7772400" cy="4114800"/>
          </a:xfrm>
        </p:spPr>
        <p:txBody>
          <a:bodyPr/>
          <a:lstStyle/>
          <a:p>
            <a:endParaRPr kumimoji="1" lang="ja-JP"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052736"/>
            <a:ext cx="8784976" cy="51911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107504" y="4149080"/>
            <a:ext cx="4242882" cy="1461939"/>
          </a:xfrm>
          <a:prstGeom prst="rect">
            <a:avLst/>
          </a:prstGeom>
          <a:solidFill>
            <a:schemeClr val="accent1">
              <a:lumMod val="40000"/>
              <a:lumOff val="60000"/>
              <a:alpha val="30000"/>
            </a:schemeClr>
          </a:solidFill>
        </p:spPr>
        <p:txBody>
          <a:bodyPr wrap="square" rtlCol="0">
            <a:spAutoFit/>
          </a:bodyPr>
          <a:lstStyle/>
          <a:p>
            <a:pPr algn="ctr"/>
            <a:endParaRPr kumimoji="1" lang="en-US" altLang="ja-JP" sz="600" b="1" dirty="0" smtClean="0">
              <a:solidFill>
                <a:schemeClr val="accent2">
                  <a:lumMod val="75000"/>
                </a:schemeClr>
              </a:solidFill>
              <a:effectLst>
                <a:outerShdw blurRad="38100" dist="38100" dir="2700000" algn="tl">
                  <a:srgbClr val="000000">
                    <a:alpha val="43137"/>
                  </a:srgbClr>
                </a:outerShdw>
              </a:effectLst>
            </a:endParaRPr>
          </a:p>
          <a:p>
            <a:pPr algn="ctr"/>
            <a:r>
              <a:rPr kumimoji="1" lang="ja-JP" altLang="en-US" sz="2400" b="1" dirty="0" smtClean="0">
                <a:solidFill>
                  <a:schemeClr val="accent2">
                    <a:lumMod val="75000"/>
                  </a:schemeClr>
                </a:solidFill>
              </a:rPr>
              <a:t>線集光</a:t>
            </a:r>
            <a:r>
              <a:rPr kumimoji="1" lang="en-US" altLang="ja-JP" sz="2400" b="1" dirty="0" smtClean="0">
                <a:solidFill>
                  <a:schemeClr val="accent2">
                    <a:lumMod val="75000"/>
                  </a:schemeClr>
                </a:solidFill>
              </a:rPr>
              <a:t>THz</a:t>
            </a:r>
            <a:r>
              <a:rPr kumimoji="1" lang="ja-JP" altLang="en-US" sz="2400" b="1" dirty="0" smtClean="0">
                <a:solidFill>
                  <a:schemeClr val="accent2">
                    <a:lumMod val="75000"/>
                  </a:schemeClr>
                </a:solidFill>
              </a:rPr>
              <a:t>ビーム</a:t>
            </a:r>
            <a:endParaRPr kumimoji="1" lang="en-US" altLang="ja-JP" sz="2400" b="1" dirty="0" smtClean="0">
              <a:solidFill>
                <a:schemeClr val="accent2">
                  <a:lumMod val="75000"/>
                </a:schemeClr>
              </a:solidFill>
            </a:endParaRPr>
          </a:p>
          <a:p>
            <a:pPr algn="ctr"/>
            <a:r>
              <a:rPr kumimoji="1" lang="en-US" altLang="ja-JP" sz="2800" b="1" dirty="0" smtClean="0"/>
              <a:t>+</a:t>
            </a:r>
          </a:p>
          <a:p>
            <a:pPr algn="ctr"/>
            <a:r>
              <a:rPr kumimoji="1" lang="ja-JP" altLang="en-US" sz="2400" b="1" dirty="0" smtClean="0">
                <a:solidFill>
                  <a:srgbClr val="F9600B"/>
                </a:solidFill>
              </a:rPr>
              <a:t>電気光学的時間</a:t>
            </a:r>
            <a:r>
              <a:rPr kumimoji="1" lang="en-US" altLang="ja-JP" sz="2400" b="1" dirty="0" smtClean="0">
                <a:solidFill>
                  <a:srgbClr val="F9600B"/>
                </a:solidFill>
              </a:rPr>
              <a:t>-</a:t>
            </a:r>
            <a:r>
              <a:rPr kumimoji="1" lang="ja-JP" altLang="en-US" sz="2400" b="1" dirty="0" smtClean="0">
                <a:solidFill>
                  <a:srgbClr val="F9600B"/>
                </a:solidFill>
              </a:rPr>
              <a:t>空間変換</a:t>
            </a:r>
            <a:endParaRPr kumimoji="1" lang="en-US" altLang="ja-JP" sz="2400" b="1" dirty="0" smtClean="0">
              <a:solidFill>
                <a:srgbClr val="F9600B"/>
              </a:solidFill>
            </a:endParaRPr>
          </a:p>
          <a:p>
            <a:pPr algn="ctr"/>
            <a:endParaRPr kumimoji="1" lang="ja-JP" altLang="en-US" sz="600" b="1" dirty="0">
              <a:solidFill>
                <a:srgbClr val="F9600B"/>
              </a:solidFill>
            </a:endParaRPr>
          </a:p>
        </p:txBody>
      </p:sp>
      <p:sp>
        <p:nvSpPr>
          <p:cNvPr id="7" name="下矢印 6"/>
          <p:cNvSpPr/>
          <p:nvPr/>
        </p:nvSpPr>
        <p:spPr bwMode="auto">
          <a:xfrm>
            <a:off x="1832901" y="5547746"/>
            <a:ext cx="792088" cy="360040"/>
          </a:xfrm>
          <a:prstGeom prst="downArrow">
            <a:avLst/>
          </a:prstGeom>
          <a:gradFill>
            <a:gsLst>
              <a:gs pos="0">
                <a:srgbClr val="FFF200"/>
              </a:gs>
              <a:gs pos="45000">
                <a:srgbClr val="FF7A00"/>
              </a:gs>
              <a:gs pos="70000">
                <a:srgbClr val="FF0300"/>
              </a:gs>
              <a:gs pos="100000">
                <a:srgbClr val="4D0808"/>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1"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8" name="テキスト ボックス 7"/>
          <p:cNvSpPr txBox="1"/>
          <p:nvPr/>
        </p:nvSpPr>
        <p:spPr>
          <a:xfrm>
            <a:off x="107504" y="5928998"/>
            <a:ext cx="4573340" cy="954107"/>
          </a:xfrm>
          <a:prstGeom prst="rect">
            <a:avLst/>
          </a:prstGeom>
          <a:blipFill>
            <a:blip r:embed="rId4"/>
            <a:tile tx="0" ty="0" sx="100000" sy="100000" flip="none" algn="tl"/>
          </a:blipFill>
          <a:ln>
            <a:noFill/>
          </a:ln>
        </p:spPr>
        <p:txBody>
          <a:bodyPr wrap="square" rtlCol="0">
            <a:spAutoFit/>
          </a:bodyPr>
          <a:lstStyle/>
          <a:p>
            <a:pPr algn="ctr"/>
            <a:r>
              <a:rPr kumimoji="1" lang="ja-JP" altLang="en-US" sz="2800" b="1" u="sng" dirty="0" smtClean="0">
                <a:solidFill>
                  <a:srgbClr val="FF0000"/>
                </a:solidFill>
              </a:rPr>
              <a:t>実時間</a:t>
            </a:r>
            <a:r>
              <a:rPr kumimoji="1" lang="en-US" altLang="ja-JP" sz="2800" b="1" u="sng" dirty="0" smtClean="0">
                <a:solidFill>
                  <a:srgbClr val="FF0000"/>
                </a:solidFill>
              </a:rPr>
              <a:t>THz</a:t>
            </a:r>
            <a:r>
              <a:rPr kumimoji="1" lang="ja-JP" altLang="en-US" sz="2800" b="1" u="sng" dirty="0" smtClean="0">
                <a:solidFill>
                  <a:srgbClr val="FF0000"/>
                </a:solidFill>
              </a:rPr>
              <a:t>カラーライン</a:t>
            </a:r>
            <a:endParaRPr kumimoji="1" lang="en-US" altLang="ja-JP" sz="2800" b="1" u="sng" dirty="0" smtClean="0">
              <a:solidFill>
                <a:srgbClr val="FF0000"/>
              </a:solidFill>
            </a:endParaRPr>
          </a:p>
          <a:p>
            <a:pPr algn="ctr"/>
            <a:r>
              <a:rPr kumimoji="1" lang="ja-JP" altLang="en-US" sz="2800" b="1" u="sng" dirty="0" smtClean="0">
                <a:solidFill>
                  <a:srgbClr val="FF0000"/>
                </a:solidFill>
              </a:rPr>
              <a:t>イメージ</a:t>
            </a:r>
            <a:endParaRPr kumimoji="1" lang="ja-JP" altLang="en-US" sz="2800" b="1" u="sng" dirty="0"/>
          </a:p>
        </p:txBody>
      </p:sp>
      <p:sp>
        <p:nvSpPr>
          <p:cNvPr id="9" name="タイトル 1"/>
          <p:cNvSpPr txBox="1">
            <a:spLocks/>
          </p:cNvSpPr>
          <p:nvPr/>
        </p:nvSpPr>
        <p:spPr bwMode="auto">
          <a:xfrm>
            <a:off x="680210" y="200044"/>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dirty="0" smtClean="0"/>
              <a:t>THz</a:t>
            </a:r>
            <a:r>
              <a:rPr lang="ja-JP" altLang="en-US" dirty="0" smtClean="0"/>
              <a:t>カラースキャナー</a:t>
            </a:r>
            <a:endParaRPr lang="ja-JP" altLang="en-US" dirty="0"/>
          </a:p>
        </p:txBody>
      </p:sp>
    </p:spTree>
    <p:extLst>
      <p:ext uri="{BB962C8B-B14F-4D97-AF65-F5344CB8AC3E}">
        <p14:creationId xmlns:p14="http://schemas.microsoft.com/office/powerpoint/2010/main" val="56576347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ulse2"/>
          <p:cNvPicPr>
            <a:picLocks noChangeAspect="1" noChangeArrowheads="1"/>
          </p:cNvPicPr>
          <p:nvPr/>
        </p:nvPicPr>
        <p:blipFill rotWithShape="1">
          <a:blip r:embed="rId3"/>
          <a:srcRect t="5442" r="33549" b="50000"/>
          <a:stretch/>
        </p:blipFill>
        <p:spPr bwMode="auto">
          <a:xfrm>
            <a:off x="811071" y="1196752"/>
            <a:ext cx="3472897" cy="2364707"/>
          </a:xfrm>
          <a:prstGeom prst="rect">
            <a:avLst/>
          </a:prstGeom>
          <a:noFill/>
        </p:spPr>
      </p:pic>
      <p:sp>
        <p:nvSpPr>
          <p:cNvPr id="5" name="Rectangle 16"/>
          <p:cNvSpPr>
            <a:spLocks noChangeArrowheads="1"/>
          </p:cNvSpPr>
          <p:nvPr/>
        </p:nvSpPr>
        <p:spPr bwMode="auto">
          <a:xfrm>
            <a:off x="4840268" y="2780928"/>
            <a:ext cx="2271776" cy="523220"/>
          </a:xfrm>
          <a:prstGeom prst="rect">
            <a:avLst/>
          </a:prstGeom>
          <a:noFill/>
          <a:ln w="9525">
            <a:noFill/>
            <a:miter lim="800000"/>
            <a:headEnd/>
            <a:tailEnd/>
          </a:ln>
          <a:effectLst/>
        </p:spPr>
        <p:txBody>
          <a:bodyPr wrap="none">
            <a:prstTxWarp prst="textNoShape">
              <a:avLst/>
            </a:prstTxWarp>
            <a:spAutoFit/>
          </a:bodyPr>
          <a:lstStyle/>
          <a:p>
            <a:r>
              <a:rPr lang="en-US" altLang="ja-JP" sz="2800" dirty="0" err="1"/>
              <a:t>v</a:t>
            </a:r>
            <a:r>
              <a:rPr lang="en-US" altLang="ja-JP" sz="2800" baseline="-25000" dirty="0" err="1"/>
              <a:t>opt</a:t>
            </a:r>
            <a:r>
              <a:rPr lang="en-US" altLang="ja-JP" sz="2800" dirty="0"/>
              <a:t>=</a:t>
            </a:r>
            <a:r>
              <a:rPr lang="en-US" altLang="ja-JP" sz="2800" dirty="0" err="1"/>
              <a:t>v</a:t>
            </a:r>
            <a:r>
              <a:rPr lang="en-US" altLang="ja-JP" sz="2800" baseline="-25000" dirty="0" err="1"/>
              <a:t>THz</a:t>
            </a:r>
            <a:r>
              <a:rPr lang="en-US" altLang="ja-JP" sz="2800" dirty="0" err="1"/>
              <a:t>cos</a:t>
            </a:r>
            <a:r>
              <a:rPr lang="en-US" altLang="ja-JP" sz="2800" dirty="0" err="1">
                <a:latin typeface="Symbol" pitchFamily="-111" charset="2"/>
              </a:rPr>
              <a:t>q</a:t>
            </a:r>
            <a:endParaRPr lang="en-US" altLang="ja-JP" sz="2800" dirty="0">
              <a:latin typeface="Symbol" pitchFamily="-111" charset="2"/>
            </a:endParaRPr>
          </a:p>
        </p:txBody>
      </p:sp>
      <p:sp>
        <p:nvSpPr>
          <p:cNvPr id="6" name="Rectangle 2"/>
          <p:cNvSpPr>
            <a:spLocks noGrp="1" noChangeArrowheads="1"/>
          </p:cNvSpPr>
          <p:nvPr>
            <p:ph type="title"/>
          </p:nvPr>
        </p:nvSpPr>
        <p:spPr>
          <a:xfrm>
            <a:off x="0" y="548680"/>
            <a:ext cx="9144000" cy="745902"/>
          </a:xfrm>
        </p:spPr>
        <p:txBody>
          <a:bodyPr/>
          <a:lstStyle/>
          <a:p>
            <a:r>
              <a:rPr lang="ja-JP" altLang="en-US" sz="3200" dirty="0">
                <a:latin typeface="ＭＳ ゴシック" pitchFamily="-111" charset="-128"/>
              </a:rPr>
              <a:t>電気光学的時間</a:t>
            </a:r>
            <a:r>
              <a:rPr lang="en-US" altLang="ja-JP" sz="3200" dirty="0">
                <a:latin typeface="ＭＳ ゴシック" pitchFamily="-111" charset="-128"/>
              </a:rPr>
              <a:t>-</a:t>
            </a:r>
            <a:r>
              <a:rPr lang="ja-JP" altLang="en-US" sz="3200" dirty="0">
                <a:latin typeface="ＭＳ ゴシック" pitchFamily="-111" charset="-128"/>
              </a:rPr>
              <a:t>空間変換（非共軸</a:t>
            </a:r>
            <a:r>
              <a:rPr lang="en-US" altLang="ja-JP" sz="3200" dirty="0">
                <a:latin typeface="ＭＳ ゴシック" pitchFamily="-111" charset="-128"/>
              </a:rPr>
              <a:t>2D-FSEOS</a:t>
            </a:r>
            <a:r>
              <a:rPr lang="ja-JP" altLang="en-US" sz="3200" dirty="0">
                <a:latin typeface="ＭＳ ゴシック" pitchFamily="-111" charset="-128"/>
              </a:rPr>
              <a:t>）</a:t>
            </a:r>
            <a:endParaRPr lang="ja-JP" altLang="en-US" sz="3600" dirty="0">
              <a:latin typeface="ＭＳ ゴシック" pitchFamily="-111" charset="-128"/>
            </a:endParaRPr>
          </a:p>
        </p:txBody>
      </p:sp>
      <p:sp>
        <p:nvSpPr>
          <p:cNvPr id="7" name="Text Box 18"/>
          <p:cNvSpPr txBox="1">
            <a:spLocks noChangeArrowheads="1"/>
          </p:cNvSpPr>
          <p:nvPr/>
        </p:nvSpPr>
        <p:spPr bwMode="auto">
          <a:xfrm>
            <a:off x="4932040" y="1672932"/>
            <a:ext cx="3960439" cy="110799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altLang="ja-JP" sz="2200" b="1" dirty="0"/>
              <a:t>THz</a:t>
            </a:r>
            <a:r>
              <a:rPr lang="ja-JP" altLang="en-US" sz="2200" b="1" dirty="0"/>
              <a:t>ビームの時間的に</a:t>
            </a:r>
            <a:r>
              <a:rPr lang="ja-JP" altLang="en-US" sz="2200" b="1" dirty="0" smtClean="0"/>
              <a:t>異なる波面が、</a:t>
            </a:r>
            <a:r>
              <a:rPr lang="ja-JP" altLang="en-US" sz="2200" b="1" dirty="0"/>
              <a:t>プローブビーム波面の異なる位置で重なる</a:t>
            </a:r>
          </a:p>
        </p:txBody>
      </p:sp>
      <p:sp>
        <p:nvSpPr>
          <p:cNvPr id="8" name="Text Box 20"/>
          <p:cNvSpPr txBox="1">
            <a:spLocks noChangeArrowheads="1"/>
          </p:cNvSpPr>
          <p:nvPr/>
        </p:nvSpPr>
        <p:spPr bwMode="auto">
          <a:xfrm>
            <a:off x="4265724" y="4301088"/>
            <a:ext cx="4752528" cy="43088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ja-JP" altLang="en-US" sz="2200" b="1" dirty="0">
                <a:solidFill>
                  <a:srgbClr val="FA4E19"/>
                </a:solidFill>
                <a:effectLst>
                  <a:outerShdw blurRad="38100" dist="38100" dir="2700000" algn="tl">
                    <a:srgbClr val="DDDDDD"/>
                  </a:outerShdw>
                </a:effectLst>
              </a:rPr>
              <a:t>時間遅延</a:t>
            </a:r>
            <a:r>
              <a:rPr lang="en-US" altLang="ja-JP" sz="2200" b="1" dirty="0">
                <a:solidFill>
                  <a:srgbClr val="FA4E19"/>
                </a:solidFill>
                <a:effectLst>
                  <a:outerShdw blurRad="38100" dist="38100" dir="2700000" algn="tl">
                    <a:srgbClr val="DDDDDD"/>
                  </a:outerShdw>
                </a:effectLst>
              </a:rPr>
              <a:t> </a:t>
            </a:r>
            <a:r>
              <a:rPr lang="en-US" altLang="ja-JP" sz="2200" b="1" dirty="0">
                <a:solidFill>
                  <a:srgbClr val="FA4E19"/>
                </a:solidFill>
                <a:latin typeface="Symbol" pitchFamily="-111" charset="2"/>
              </a:rPr>
              <a:t></a:t>
            </a:r>
            <a:r>
              <a:rPr lang="en-US" altLang="ja-JP" sz="2200" b="1" dirty="0">
                <a:solidFill>
                  <a:srgbClr val="FA4E19"/>
                </a:solidFill>
                <a:effectLst>
                  <a:outerShdw blurRad="38100" dist="38100" dir="2700000" algn="tl">
                    <a:srgbClr val="DDDDDD"/>
                  </a:outerShdw>
                </a:effectLst>
              </a:rPr>
              <a:t> </a:t>
            </a:r>
            <a:r>
              <a:rPr lang="ja-JP" altLang="en-US" sz="2200" b="1" dirty="0">
                <a:solidFill>
                  <a:srgbClr val="FA4E19"/>
                </a:solidFill>
                <a:effectLst>
                  <a:outerShdw blurRad="38100" dist="38100" dir="2700000" algn="tl">
                    <a:srgbClr val="DDDDDD"/>
                  </a:outerShdw>
                </a:effectLst>
              </a:rPr>
              <a:t>が空間分布</a:t>
            </a:r>
            <a:r>
              <a:rPr lang="en-US" altLang="ja-JP" sz="2200" b="1" dirty="0">
                <a:solidFill>
                  <a:srgbClr val="FA4E19"/>
                </a:solidFill>
                <a:effectLst>
                  <a:outerShdw blurRad="38100" dist="38100" dir="2700000" algn="tl">
                    <a:srgbClr val="DDDDDD"/>
                  </a:outerShdw>
                </a:effectLst>
              </a:rPr>
              <a:t> </a:t>
            </a:r>
            <a:r>
              <a:rPr lang="en-US" altLang="ja-JP" sz="2200" b="1" dirty="0">
                <a:solidFill>
                  <a:srgbClr val="FA4E19"/>
                </a:solidFill>
                <a:latin typeface="Symbol" pitchFamily="-111" charset="2"/>
              </a:rPr>
              <a:t></a:t>
            </a:r>
            <a:r>
              <a:rPr lang="en-US" altLang="ja-JP" sz="2200" b="1" dirty="0">
                <a:solidFill>
                  <a:srgbClr val="FA4E19"/>
                </a:solidFill>
              </a:rPr>
              <a:t>h</a:t>
            </a:r>
            <a:r>
              <a:rPr lang="ja-JP" altLang="en-US" sz="2200" b="1" dirty="0">
                <a:solidFill>
                  <a:srgbClr val="FA4E19"/>
                </a:solidFill>
              </a:rPr>
              <a:t>に</a:t>
            </a:r>
            <a:r>
              <a:rPr lang="ja-JP" altLang="en-US" sz="2200" b="1" dirty="0" smtClean="0">
                <a:solidFill>
                  <a:srgbClr val="FA4E19"/>
                </a:solidFill>
              </a:rPr>
              <a:t>変換</a:t>
            </a:r>
            <a:endParaRPr lang="ja-JP" altLang="en-US" sz="2200" b="1" dirty="0">
              <a:solidFill>
                <a:srgbClr val="FA4E19"/>
              </a:solidFill>
              <a:effectLst>
                <a:outerShdw blurRad="38100" dist="38100" dir="2700000" algn="tl">
                  <a:srgbClr val="DDDDDD"/>
                </a:outerShdw>
              </a:effectLst>
            </a:endParaRPr>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3682676322"/>
              </p:ext>
            </p:extLst>
          </p:nvPr>
        </p:nvGraphicFramePr>
        <p:xfrm>
          <a:off x="5004048" y="4813077"/>
          <a:ext cx="2270125" cy="992187"/>
        </p:xfrm>
        <a:graphic>
          <a:graphicData uri="http://schemas.openxmlformats.org/presentationml/2006/ole">
            <mc:AlternateContent xmlns:mc="http://schemas.openxmlformats.org/markup-compatibility/2006">
              <mc:Choice xmlns:v="urn:schemas-microsoft-com:vml" Requires="v">
                <p:oleObj spid="_x0000_s17426" name="数式" r:id="rId4" imgW="901706" imgH="393926" progId="Equation.3">
                  <p:embed/>
                </p:oleObj>
              </mc:Choice>
              <mc:Fallback>
                <p:oleObj name="数式" r:id="rId4" imgW="901706" imgH="393926"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813077"/>
                        <a:ext cx="2270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7" descr="pulse2"/>
          <p:cNvPicPr>
            <a:picLocks noChangeAspect="1" noChangeArrowheads="1"/>
          </p:cNvPicPr>
          <p:nvPr/>
        </p:nvPicPr>
        <p:blipFill rotWithShape="1">
          <a:blip r:embed="rId3"/>
          <a:srcRect l="65124" t="56018" r="804" b="515"/>
          <a:stretch/>
        </p:blipFill>
        <p:spPr bwMode="auto">
          <a:xfrm>
            <a:off x="1475656" y="4517087"/>
            <a:ext cx="1728192" cy="2238784"/>
          </a:xfrm>
          <a:prstGeom prst="rect">
            <a:avLst/>
          </a:prstGeom>
          <a:noFill/>
        </p:spPr>
      </p:pic>
      <p:cxnSp>
        <p:nvCxnSpPr>
          <p:cNvPr id="15" name="直線コネクタ 14"/>
          <p:cNvCxnSpPr/>
          <p:nvPr/>
        </p:nvCxnSpPr>
        <p:spPr bwMode="auto">
          <a:xfrm flipV="1">
            <a:off x="179512" y="3861048"/>
            <a:ext cx="8964488" cy="72008"/>
          </a:xfrm>
          <a:prstGeom prst="line">
            <a:avLst/>
          </a:prstGeom>
          <a:noFill/>
          <a:ln w="9525" cap="flat" cmpd="sng" algn="ctr">
            <a:solidFill>
              <a:schemeClr val="tx1"/>
            </a:solidFill>
            <a:prstDash val="solid"/>
            <a:round/>
            <a:headEnd type="none" w="med" len="med"/>
            <a:tailEnd type="none" w="med" len="med"/>
          </a:ln>
          <a:effectLst/>
        </p:spPr>
      </p:cxnSp>
      <p:sp>
        <p:nvSpPr>
          <p:cNvPr id="13" name="下矢印 12"/>
          <p:cNvSpPr/>
          <p:nvPr/>
        </p:nvSpPr>
        <p:spPr bwMode="auto">
          <a:xfrm>
            <a:off x="3059832" y="3686112"/>
            <a:ext cx="1224136" cy="534976"/>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テキスト ボックス 11"/>
          <p:cNvSpPr txBox="1"/>
          <p:nvPr/>
        </p:nvSpPr>
        <p:spPr>
          <a:xfrm>
            <a:off x="4427984" y="3686112"/>
            <a:ext cx="3096344" cy="400110"/>
          </a:xfrm>
          <a:prstGeom prst="rect">
            <a:avLst/>
          </a:prstGeom>
          <a:solidFill>
            <a:schemeClr val="bg1"/>
          </a:solidFill>
          <a:ln>
            <a:solidFill>
              <a:schemeClr val="tx1"/>
            </a:solidFill>
          </a:ln>
        </p:spPr>
        <p:txBody>
          <a:bodyPr wrap="square" rtlCol="0">
            <a:spAutoFit/>
          </a:bodyPr>
          <a:lstStyle/>
          <a:p>
            <a:r>
              <a:rPr kumimoji="1" lang="ja-JP" altLang="en-US" sz="2000" b="1" dirty="0" smtClean="0">
                <a:solidFill>
                  <a:srgbClr val="FF0000"/>
                </a:solidFill>
              </a:rPr>
              <a:t>位相整合がとれていれば</a:t>
            </a:r>
            <a:endParaRPr kumimoji="1" lang="ja-JP" altLang="en-US" sz="2000" b="1" dirty="0">
              <a:solidFill>
                <a:srgbClr val="FF0000"/>
              </a:solidFill>
            </a:endParaRPr>
          </a:p>
        </p:txBody>
      </p:sp>
      <p:cxnSp>
        <p:nvCxnSpPr>
          <p:cNvPr id="17" name="直線コネクタ 16"/>
          <p:cNvCxnSpPr/>
          <p:nvPr/>
        </p:nvCxnSpPr>
        <p:spPr bwMode="auto">
          <a:xfrm flipV="1">
            <a:off x="2195736" y="5516880"/>
            <a:ext cx="174084" cy="288384"/>
          </a:xfrm>
          <a:prstGeom prst="line">
            <a:avLst/>
          </a:prstGeom>
          <a:noFill/>
          <a:ln w="15875" cap="flat" cmpd="sng" algn="ctr">
            <a:solidFill>
              <a:srgbClr val="03D703"/>
            </a:solidFill>
            <a:prstDash val="solid"/>
            <a:round/>
            <a:headEnd type="none" w="med" len="med"/>
            <a:tailEnd type="none" w="med" len="med"/>
          </a:ln>
          <a:effectLst/>
        </p:spPr>
      </p:cxnSp>
      <p:cxnSp>
        <p:nvCxnSpPr>
          <p:cNvPr id="18" name="直線コネクタ 17"/>
          <p:cNvCxnSpPr/>
          <p:nvPr/>
        </p:nvCxnSpPr>
        <p:spPr bwMode="auto">
          <a:xfrm flipV="1">
            <a:off x="2348136" y="5636479"/>
            <a:ext cx="199383" cy="321185"/>
          </a:xfrm>
          <a:prstGeom prst="line">
            <a:avLst/>
          </a:prstGeom>
          <a:noFill/>
          <a:ln w="15875" cap="flat" cmpd="sng" algn="ctr">
            <a:solidFill>
              <a:srgbClr val="03D703"/>
            </a:solidFill>
            <a:prstDash val="solid"/>
            <a:round/>
            <a:headEnd type="none" w="med" len="med"/>
            <a:tailEnd type="none" w="med" len="med"/>
          </a:ln>
          <a:effectLst/>
        </p:spPr>
      </p:cxnSp>
      <p:cxnSp>
        <p:nvCxnSpPr>
          <p:cNvPr id="32" name="直線矢印コネクタ 31"/>
          <p:cNvCxnSpPr/>
          <p:nvPr/>
        </p:nvCxnSpPr>
        <p:spPr bwMode="auto">
          <a:xfrm>
            <a:off x="2282778" y="5661072"/>
            <a:ext cx="889047" cy="625428"/>
          </a:xfrm>
          <a:prstGeom prst="straightConnector1">
            <a:avLst/>
          </a:prstGeom>
          <a:noFill/>
          <a:ln w="22225" cap="flat" cmpd="sng" algn="ctr">
            <a:solidFill>
              <a:srgbClr val="03D703"/>
            </a:solidFill>
            <a:prstDash val="solid"/>
            <a:round/>
            <a:headEnd type="oval" w="med" len="med"/>
            <a:tailEnd type="none"/>
          </a:ln>
          <a:effectLst/>
        </p:spPr>
      </p:cxnSp>
      <p:cxnSp>
        <p:nvCxnSpPr>
          <p:cNvPr id="34" name="直線矢印コネクタ 33"/>
          <p:cNvCxnSpPr/>
          <p:nvPr/>
        </p:nvCxnSpPr>
        <p:spPr bwMode="auto">
          <a:xfrm>
            <a:off x="2282778" y="5661072"/>
            <a:ext cx="193722" cy="136478"/>
          </a:xfrm>
          <a:prstGeom prst="straightConnector1">
            <a:avLst/>
          </a:prstGeom>
          <a:noFill/>
          <a:ln w="19050" cap="flat" cmpd="sng" algn="ctr">
            <a:solidFill>
              <a:srgbClr val="03D703"/>
            </a:solidFill>
            <a:prstDash val="solid"/>
            <a:round/>
            <a:headEnd type="none" w="med" len="med"/>
            <a:tailEnd type="triangle"/>
          </a:ln>
          <a:effectLst/>
        </p:spPr>
      </p:cxnSp>
      <p:sp>
        <p:nvSpPr>
          <p:cNvPr id="35" name="テキスト ボックス 34"/>
          <p:cNvSpPr txBox="1"/>
          <p:nvPr/>
        </p:nvSpPr>
        <p:spPr>
          <a:xfrm rot="2178157">
            <a:off x="2807804" y="5788386"/>
            <a:ext cx="504056" cy="338554"/>
          </a:xfrm>
          <a:prstGeom prst="rect">
            <a:avLst/>
          </a:prstGeom>
          <a:noFill/>
        </p:spPr>
        <p:txBody>
          <a:bodyPr wrap="square" rtlCol="0">
            <a:spAutoFit/>
          </a:bodyPr>
          <a:lstStyle/>
          <a:p>
            <a:r>
              <a:rPr kumimoji="1" lang="en-US" altLang="ja-JP" sz="1600" b="1" dirty="0" err="1" smtClean="0"/>
              <a:t>Δh</a:t>
            </a:r>
            <a:endParaRPr kumimoji="1" lang="ja-JP" altLang="en-US" sz="1600" b="1" dirty="0"/>
          </a:p>
        </p:txBody>
      </p:sp>
      <p:sp>
        <p:nvSpPr>
          <p:cNvPr id="36" name="テキスト ボックス 35"/>
          <p:cNvSpPr txBox="1"/>
          <p:nvPr/>
        </p:nvSpPr>
        <p:spPr>
          <a:xfrm>
            <a:off x="4661756" y="6055667"/>
            <a:ext cx="3476148" cy="461665"/>
          </a:xfrm>
          <a:prstGeom prst="rect">
            <a:avLst/>
          </a:prstGeom>
          <a:solidFill>
            <a:srgbClr val="7030A0"/>
          </a:solidFill>
        </p:spPr>
        <p:txBody>
          <a:bodyPr wrap="square" rtlCol="0">
            <a:spAutoFit/>
          </a:bodyPr>
          <a:lstStyle/>
          <a:p>
            <a:pPr algn="ctr"/>
            <a:r>
              <a:rPr kumimoji="1" lang="ja-JP" altLang="en-US" sz="2400" b="1" dirty="0" smtClean="0">
                <a:solidFill>
                  <a:schemeClr val="bg1"/>
                </a:solidFill>
              </a:rPr>
              <a:t>時間情報が空間情報に</a:t>
            </a:r>
            <a:endParaRPr kumimoji="1" lang="ja-JP" altLang="en-US" sz="2400" b="1" dirty="0">
              <a:solidFill>
                <a:schemeClr val="bg1"/>
              </a:solidFill>
            </a:endParaRPr>
          </a:p>
        </p:txBody>
      </p:sp>
    </p:spTree>
    <p:extLst>
      <p:ext uri="{BB962C8B-B14F-4D97-AF65-F5344CB8AC3E}">
        <p14:creationId xmlns:p14="http://schemas.microsoft.com/office/powerpoint/2010/main" val="25274158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96" y="1368152"/>
            <a:ext cx="6048672" cy="5229200"/>
          </a:xfrm>
        </p:spPr>
        <p:txBody>
          <a:bodyPr/>
          <a:lstStyle/>
          <a:p>
            <a:pPr marL="0" indent="0">
              <a:buNone/>
            </a:pPr>
            <a:r>
              <a:rPr kumimoji="1" lang="ja-JP" altLang="en-US" sz="2800" dirty="0" smtClean="0"/>
              <a:t>・時間窓の制限</a:t>
            </a:r>
            <a:endParaRPr kumimoji="1" lang="en-US" altLang="ja-JP" sz="2800" dirty="0" smtClean="0"/>
          </a:p>
          <a:p>
            <a:pPr marL="0" indent="0">
              <a:buNone/>
            </a:pPr>
            <a:r>
              <a:rPr lang="ja-JP" altLang="en-US" sz="2800" b="1" dirty="0" smtClean="0"/>
              <a:t>　</a:t>
            </a:r>
            <a:r>
              <a:rPr lang="ja-JP" altLang="en-US" sz="2400" b="1" dirty="0" smtClean="0"/>
              <a:t>交差角・ビーム径の限界</a:t>
            </a:r>
            <a:endParaRPr lang="en-US" altLang="ja-JP" sz="2400" b="1" dirty="0" smtClean="0"/>
          </a:p>
          <a:p>
            <a:pPr marL="0" indent="0">
              <a:buNone/>
            </a:pPr>
            <a:endParaRPr lang="en-US" altLang="ja-JP" sz="1000" dirty="0" smtClean="0"/>
          </a:p>
          <a:p>
            <a:pPr marL="0" indent="0">
              <a:buNone/>
            </a:pPr>
            <a:r>
              <a:rPr lang="ja-JP" altLang="en-US" sz="2800" dirty="0" smtClean="0"/>
              <a:t>・ビームの強度分布</a:t>
            </a:r>
            <a:endParaRPr lang="en-US" altLang="ja-JP" sz="2800" dirty="0" smtClean="0"/>
          </a:p>
          <a:p>
            <a:pPr marL="0" indent="0">
              <a:buNone/>
            </a:pPr>
            <a:r>
              <a:rPr lang="ja-JP" altLang="en-US" sz="2400" b="1" dirty="0"/>
              <a:t>　</a:t>
            </a:r>
            <a:r>
              <a:rPr lang="ja-JP" altLang="en-US" sz="2400" b="1" dirty="0" smtClean="0"/>
              <a:t>不均一な強度分布により不正確</a:t>
            </a:r>
            <a:endParaRPr lang="en-US" altLang="ja-JP" sz="2400" b="1" dirty="0" smtClean="0"/>
          </a:p>
          <a:p>
            <a:pPr marL="0" indent="0">
              <a:buNone/>
            </a:pPr>
            <a:endParaRPr lang="en-US" altLang="ja-JP" sz="1000" dirty="0" smtClean="0"/>
          </a:p>
          <a:p>
            <a:pPr marL="0" indent="0">
              <a:buNone/>
            </a:pPr>
            <a:r>
              <a:rPr lang="ja-JP" altLang="en-US" sz="2800" dirty="0" smtClean="0"/>
              <a:t>・</a:t>
            </a:r>
            <a:r>
              <a:rPr lang="en-US" altLang="ja-JP" sz="2800" dirty="0" smtClean="0"/>
              <a:t>SN</a:t>
            </a:r>
            <a:r>
              <a:rPr lang="ja-JP" altLang="en-US" sz="2800" dirty="0" smtClean="0"/>
              <a:t>比の不足</a:t>
            </a:r>
            <a:endParaRPr lang="en-US" altLang="ja-JP" sz="2800" dirty="0" smtClean="0"/>
          </a:p>
          <a:p>
            <a:pPr marL="0" indent="0">
              <a:buNone/>
            </a:pPr>
            <a:r>
              <a:rPr lang="ja-JP" altLang="en-US" sz="2400" b="1" dirty="0"/>
              <a:t>　</a:t>
            </a:r>
            <a:r>
              <a:rPr lang="en-US" altLang="ja-JP" sz="2400" b="1" dirty="0" smtClean="0"/>
              <a:t>SN</a:t>
            </a:r>
            <a:r>
              <a:rPr lang="ja-JP" altLang="en-US" sz="2400" b="1" dirty="0" smtClean="0"/>
              <a:t>比の不足により積算回数が増加する</a:t>
            </a:r>
            <a:endParaRPr lang="en-US" altLang="ja-JP" sz="2400" b="1" dirty="0" smtClean="0"/>
          </a:p>
          <a:p>
            <a:pPr marL="0" indent="0">
              <a:buNone/>
            </a:pPr>
            <a:endParaRPr lang="en-US" altLang="ja-JP" sz="1000" dirty="0" smtClean="0"/>
          </a:p>
          <a:p>
            <a:pPr marL="0" indent="0">
              <a:buNone/>
            </a:pPr>
            <a:r>
              <a:rPr lang="ja-JP" altLang="en-US" sz="2800" dirty="0" smtClean="0"/>
              <a:t>・</a:t>
            </a:r>
            <a:r>
              <a:rPr lang="en-US" altLang="ja-JP" sz="2800" dirty="0" smtClean="0"/>
              <a:t>THz</a:t>
            </a:r>
            <a:r>
              <a:rPr lang="ja-JP" altLang="en-US" sz="2800" dirty="0" smtClean="0"/>
              <a:t>ラインの制限</a:t>
            </a:r>
            <a:endParaRPr lang="en-US" altLang="ja-JP" sz="2800" dirty="0" smtClean="0"/>
          </a:p>
          <a:p>
            <a:pPr marL="0" indent="0">
              <a:buNone/>
            </a:pPr>
            <a:r>
              <a:rPr lang="ja-JP" altLang="en-US" sz="2400" b="1" dirty="0" smtClean="0"/>
              <a:t>　１度の走査で取得できる面積の制限</a:t>
            </a:r>
            <a:endParaRPr lang="en-US" altLang="ja-JP" sz="2400" b="1" dirty="0" smtClean="0"/>
          </a:p>
          <a:p>
            <a:pPr marL="0" indent="0">
              <a:buNone/>
            </a:pPr>
            <a:r>
              <a:rPr lang="ja-JP" altLang="en-US" sz="2800" dirty="0"/>
              <a:t>　</a:t>
            </a:r>
            <a:r>
              <a:rPr lang="ja-JP" altLang="en-US" sz="2800" dirty="0" smtClean="0"/>
              <a:t>　</a:t>
            </a:r>
            <a:endParaRPr kumimoji="1" lang="ja-JP" altLang="en-US" sz="2800" dirty="0"/>
          </a:p>
        </p:txBody>
      </p:sp>
      <p:sp>
        <p:nvSpPr>
          <p:cNvPr id="9" name="タイトル 1"/>
          <p:cNvSpPr txBox="1">
            <a:spLocks/>
          </p:cNvSpPr>
          <p:nvPr/>
        </p:nvSpPr>
        <p:spPr bwMode="auto">
          <a:xfrm>
            <a:off x="680210" y="269776"/>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dirty="0" smtClean="0"/>
              <a:t>THz</a:t>
            </a:r>
            <a:r>
              <a:rPr lang="ja-JP" altLang="en-US" dirty="0" smtClean="0"/>
              <a:t>カラースキャナーの課題</a:t>
            </a:r>
            <a:endParaRPr lang="ja-JP" altLang="en-US" dirty="0"/>
          </a:p>
        </p:txBody>
      </p:sp>
      <p:sp>
        <p:nvSpPr>
          <p:cNvPr id="2" name="テキスト ボックス 1"/>
          <p:cNvSpPr txBox="1"/>
          <p:nvPr/>
        </p:nvSpPr>
        <p:spPr>
          <a:xfrm>
            <a:off x="5952581" y="3789040"/>
            <a:ext cx="2988840" cy="1200329"/>
          </a:xfrm>
          <a:prstGeom prst="rect">
            <a:avLst/>
          </a:prstGeom>
          <a:solidFill>
            <a:srgbClr val="FFFF00"/>
          </a:solidFill>
          <a:ln w="38100">
            <a:solidFill>
              <a:srgbClr val="FF0000"/>
            </a:solidFill>
          </a:ln>
        </p:spPr>
        <p:txBody>
          <a:bodyPr wrap="square" rtlCol="0">
            <a:spAutoFit/>
          </a:bodyPr>
          <a:lstStyle/>
          <a:p>
            <a:r>
              <a:rPr kumimoji="1" lang="ja-JP" altLang="en-US" sz="3600" b="1" dirty="0" smtClean="0">
                <a:solidFill>
                  <a:srgbClr val="FF0000"/>
                </a:solidFill>
              </a:rPr>
              <a:t>光学系の改善とデータ補正</a:t>
            </a:r>
            <a:endParaRPr kumimoji="1" lang="ja-JP" altLang="en-US" sz="3600" b="1" dirty="0">
              <a:solidFill>
                <a:srgbClr val="FF0000"/>
              </a:solidFill>
            </a:endParaRPr>
          </a:p>
        </p:txBody>
      </p:sp>
      <p:sp>
        <p:nvSpPr>
          <p:cNvPr id="5" name="下カーブ矢印 4"/>
          <p:cNvSpPr/>
          <p:nvPr/>
        </p:nvSpPr>
        <p:spPr bwMode="auto">
          <a:xfrm>
            <a:off x="5376517" y="3053827"/>
            <a:ext cx="1152128" cy="735213"/>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281399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0210" y="200044"/>
            <a:ext cx="7772400" cy="1143000"/>
          </a:xfrm>
        </p:spPr>
        <p:txBody>
          <a:bodyPr/>
          <a:lstStyle/>
          <a:p>
            <a:r>
              <a:rPr kumimoji="1" lang="ja-JP" altLang="en-US" dirty="0" smtClean="0"/>
              <a:t>実験装置</a:t>
            </a:r>
            <a:endParaRPr kumimoji="1" lang="ja-JP" altLang="en-US" dirty="0"/>
          </a:p>
        </p:txBody>
      </p:sp>
      <p:sp>
        <p:nvSpPr>
          <p:cNvPr id="59" name="テキスト ボックス 58"/>
          <p:cNvSpPr txBox="1"/>
          <p:nvPr/>
        </p:nvSpPr>
        <p:spPr>
          <a:xfrm>
            <a:off x="6152634" y="3545314"/>
            <a:ext cx="2883862" cy="1477328"/>
          </a:xfrm>
          <a:prstGeom prst="rect">
            <a:avLst/>
          </a:prstGeom>
          <a:noFill/>
          <a:ln w="25400">
            <a:solidFill>
              <a:srgbClr val="FF0000"/>
            </a:solidFill>
          </a:ln>
        </p:spPr>
        <p:txBody>
          <a:bodyPr wrap="square" rtlCol="0">
            <a:spAutoFit/>
          </a:bodyPr>
          <a:lstStyle/>
          <a:p>
            <a:r>
              <a:rPr lang="ja-JP" altLang="en-US" dirty="0" smtClean="0"/>
              <a:t>フェムト秒</a:t>
            </a:r>
            <a:r>
              <a:rPr lang="en-US" altLang="ja-JP" dirty="0" err="1" smtClean="0"/>
              <a:t>Ti:S</a:t>
            </a:r>
            <a:r>
              <a:rPr lang="ja-JP" altLang="en-US" dirty="0" smtClean="0"/>
              <a:t>再生増幅器</a:t>
            </a:r>
            <a:endParaRPr lang="en-US" altLang="ja-JP" dirty="0" smtClean="0"/>
          </a:p>
          <a:p>
            <a:r>
              <a:rPr lang="ja-JP" altLang="en-US" dirty="0" smtClean="0"/>
              <a:t>パルス幅：</a:t>
            </a:r>
            <a:r>
              <a:rPr lang="en-US" altLang="ja-JP" dirty="0" smtClean="0"/>
              <a:t>150fs</a:t>
            </a:r>
          </a:p>
          <a:p>
            <a:r>
              <a:rPr lang="ja-JP" altLang="en-US" dirty="0"/>
              <a:t>平均</a:t>
            </a:r>
            <a:r>
              <a:rPr lang="ja-JP" altLang="en-US" dirty="0" smtClean="0"/>
              <a:t>出力：</a:t>
            </a:r>
            <a:r>
              <a:rPr lang="en-US" altLang="ja-JP" dirty="0" smtClean="0"/>
              <a:t>800mW</a:t>
            </a:r>
          </a:p>
          <a:p>
            <a:r>
              <a:rPr lang="ja-JP" altLang="en-US" dirty="0"/>
              <a:t>中心</a:t>
            </a:r>
            <a:r>
              <a:rPr lang="ja-JP" altLang="en-US" dirty="0" smtClean="0"/>
              <a:t>波長：</a:t>
            </a:r>
            <a:r>
              <a:rPr lang="en-US" altLang="ja-JP" dirty="0" smtClean="0"/>
              <a:t>800nm</a:t>
            </a:r>
          </a:p>
          <a:p>
            <a:r>
              <a:rPr lang="ja-JP" altLang="en-US" dirty="0"/>
              <a:t>繰返し</a:t>
            </a:r>
            <a:r>
              <a:rPr lang="ja-JP" altLang="en-US" dirty="0" smtClean="0"/>
              <a:t>周波数：</a:t>
            </a:r>
            <a:r>
              <a:rPr lang="en-US" altLang="ja-JP" dirty="0" smtClean="0"/>
              <a:t>1kHz</a:t>
            </a:r>
          </a:p>
        </p:txBody>
      </p:sp>
      <p:grpSp>
        <p:nvGrpSpPr>
          <p:cNvPr id="9" name="グループ化 8"/>
          <p:cNvGrpSpPr/>
          <p:nvPr/>
        </p:nvGrpSpPr>
        <p:grpSpPr>
          <a:xfrm>
            <a:off x="16152" y="1052736"/>
            <a:ext cx="6284040" cy="5610404"/>
            <a:chOff x="741599" y="389485"/>
            <a:chExt cx="6134657" cy="5380415"/>
          </a:xfrm>
        </p:grpSpPr>
        <p:grpSp>
          <p:nvGrpSpPr>
            <p:cNvPr id="10" name="グループ化 9"/>
            <p:cNvGrpSpPr/>
            <p:nvPr/>
          </p:nvGrpSpPr>
          <p:grpSpPr>
            <a:xfrm>
              <a:off x="796005" y="389485"/>
              <a:ext cx="6080251" cy="5380415"/>
              <a:chOff x="796005" y="389485"/>
              <a:chExt cx="6080251" cy="5380415"/>
            </a:xfrm>
          </p:grpSpPr>
          <p:grpSp>
            <p:nvGrpSpPr>
              <p:cNvPr id="17" name="グループ化 16"/>
              <p:cNvGrpSpPr/>
              <p:nvPr/>
            </p:nvGrpSpPr>
            <p:grpSpPr>
              <a:xfrm>
                <a:off x="796005" y="389485"/>
                <a:ext cx="6080251" cy="5380415"/>
                <a:chOff x="796005" y="389485"/>
                <a:chExt cx="6080251" cy="5380415"/>
              </a:xfrm>
            </p:grpSpPr>
            <p:grpSp>
              <p:nvGrpSpPr>
                <p:cNvPr id="21" name="グループ化 20"/>
                <p:cNvGrpSpPr/>
                <p:nvPr/>
              </p:nvGrpSpPr>
              <p:grpSpPr>
                <a:xfrm>
                  <a:off x="796005" y="389485"/>
                  <a:ext cx="6080251" cy="5127748"/>
                  <a:chOff x="809943" y="389162"/>
                  <a:chExt cx="6080251" cy="5236631"/>
                </a:xfrm>
              </p:grpSpPr>
              <p:grpSp>
                <p:nvGrpSpPr>
                  <p:cNvPr id="40" name="グループ化 39"/>
                  <p:cNvGrpSpPr/>
                  <p:nvPr/>
                </p:nvGrpSpPr>
                <p:grpSpPr>
                  <a:xfrm>
                    <a:off x="809943" y="389162"/>
                    <a:ext cx="6080251" cy="5236631"/>
                    <a:chOff x="1333606" y="1827690"/>
                    <a:chExt cx="4817525" cy="4557714"/>
                  </a:xfrm>
                </p:grpSpPr>
                <p:sp>
                  <p:nvSpPr>
                    <p:cNvPr id="42" name="正方形/長方形 41"/>
                    <p:cNvSpPr/>
                    <p:nvPr/>
                  </p:nvSpPr>
                  <p:spPr bwMode="auto">
                    <a:xfrm rot="19938403">
                      <a:off x="2507280" y="5066169"/>
                      <a:ext cx="2150553" cy="167352"/>
                    </a:xfrm>
                    <a:prstGeom prst="rect">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3" name="正方形/長方形 42"/>
                    <p:cNvSpPr/>
                    <p:nvPr/>
                  </p:nvSpPr>
                  <p:spPr bwMode="auto">
                    <a:xfrm>
                      <a:off x="2589718" y="4354441"/>
                      <a:ext cx="192935" cy="1283937"/>
                    </a:xfrm>
                    <a:prstGeom prst="rect">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4" name="正方形/長方形 43"/>
                    <p:cNvSpPr/>
                    <p:nvPr/>
                  </p:nvSpPr>
                  <p:spPr bwMode="auto">
                    <a:xfrm>
                      <a:off x="2182102" y="5075830"/>
                      <a:ext cx="1888629" cy="184660"/>
                    </a:xfrm>
                    <a:prstGeom prst="rect">
                      <a:avLst/>
                    </a:prstGeom>
                    <a:solidFill>
                      <a:srgbClr val="37CBFF">
                        <a:alpha val="8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5" name="正方形/長方形 44"/>
                    <p:cNvSpPr/>
                    <p:nvPr/>
                  </p:nvSpPr>
                  <p:spPr bwMode="auto">
                    <a:xfrm>
                      <a:off x="1878428" y="4251976"/>
                      <a:ext cx="381043" cy="94576"/>
                    </a:xfrm>
                    <a:prstGeom prst="rect">
                      <a:avLst/>
                    </a:prstGeom>
                    <a:solidFill>
                      <a:srgbClr val="934BC9"/>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46" name="直線コネクタ 45"/>
                    <p:cNvCxnSpPr/>
                    <p:nvPr/>
                  </p:nvCxnSpPr>
                  <p:spPr bwMode="auto">
                    <a:xfrm flipH="1" flipV="1">
                      <a:off x="4139952" y="2276872"/>
                      <a:ext cx="1421951" cy="1341"/>
                    </a:xfrm>
                    <a:prstGeom prst="line">
                      <a:avLst/>
                    </a:prstGeom>
                    <a:noFill/>
                    <a:ln w="57150" cap="flat" cmpd="sng" algn="ctr">
                      <a:solidFill>
                        <a:srgbClr val="FF0066"/>
                      </a:solidFill>
                      <a:prstDash val="solid"/>
                      <a:round/>
                      <a:headEnd type="none" w="med" len="med"/>
                      <a:tailEnd type="none" w="med" len="med"/>
                    </a:ln>
                    <a:effectLst/>
                  </p:spPr>
                </p:cxnSp>
                <p:cxnSp>
                  <p:nvCxnSpPr>
                    <p:cNvPr id="47" name="直線コネクタ 46"/>
                    <p:cNvCxnSpPr/>
                    <p:nvPr/>
                  </p:nvCxnSpPr>
                  <p:spPr bwMode="auto">
                    <a:xfrm>
                      <a:off x="4139952" y="2276872"/>
                      <a:ext cx="0" cy="1080120"/>
                    </a:xfrm>
                    <a:prstGeom prst="line">
                      <a:avLst/>
                    </a:prstGeom>
                    <a:noFill/>
                    <a:ln w="57150" cap="flat" cmpd="sng" algn="ctr">
                      <a:solidFill>
                        <a:srgbClr val="FF0066"/>
                      </a:solidFill>
                      <a:prstDash val="solid"/>
                      <a:round/>
                      <a:headEnd type="none" w="med" len="med"/>
                      <a:tailEnd type="none" w="med" len="med"/>
                    </a:ln>
                    <a:effectLst/>
                  </p:spPr>
                </p:cxnSp>
                <p:cxnSp>
                  <p:nvCxnSpPr>
                    <p:cNvPr id="48" name="直線コネクタ 47"/>
                    <p:cNvCxnSpPr/>
                    <p:nvPr/>
                  </p:nvCxnSpPr>
                  <p:spPr bwMode="auto">
                    <a:xfrm>
                      <a:off x="4139952" y="3356992"/>
                      <a:ext cx="360040" cy="0"/>
                    </a:xfrm>
                    <a:prstGeom prst="line">
                      <a:avLst/>
                    </a:prstGeom>
                    <a:noFill/>
                    <a:ln w="57150" cap="flat" cmpd="sng" algn="ctr">
                      <a:solidFill>
                        <a:srgbClr val="FF0066"/>
                      </a:solidFill>
                      <a:prstDash val="solid"/>
                      <a:round/>
                      <a:headEnd type="none" w="med" len="med"/>
                      <a:tailEnd type="none" w="med" len="med"/>
                    </a:ln>
                    <a:effectLst/>
                  </p:spPr>
                </p:cxnSp>
                <p:cxnSp>
                  <p:nvCxnSpPr>
                    <p:cNvPr id="49" name="直線コネクタ 48"/>
                    <p:cNvCxnSpPr/>
                    <p:nvPr/>
                  </p:nvCxnSpPr>
                  <p:spPr bwMode="auto">
                    <a:xfrm flipV="1">
                      <a:off x="4499992" y="2636912"/>
                      <a:ext cx="0" cy="720080"/>
                    </a:xfrm>
                    <a:prstGeom prst="line">
                      <a:avLst/>
                    </a:prstGeom>
                    <a:noFill/>
                    <a:ln w="57150" cap="flat" cmpd="sng" algn="ctr">
                      <a:solidFill>
                        <a:srgbClr val="FF0066"/>
                      </a:solidFill>
                      <a:prstDash val="solid"/>
                      <a:round/>
                      <a:headEnd type="none" w="med" len="med"/>
                      <a:tailEnd type="none" w="med" len="med"/>
                    </a:ln>
                    <a:effectLst/>
                  </p:spPr>
                </p:cxnSp>
                <p:cxnSp>
                  <p:nvCxnSpPr>
                    <p:cNvPr id="50" name="直線コネクタ 49"/>
                    <p:cNvCxnSpPr/>
                    <p:nvPr/>
                  </p:nvCxnSpPr>
                  <p:spPr bwMode="auto">
                    <a:xfrm flipH="1">
                      <a:off x="2090065" y="2636912"/>
                      <a:ext cx="2409929" cy="18156"/>
                    </a:xfrm>
                    <a:prstGeom prst="line">
                      <a:avLst/>
                    </a:prstGeom>
                    <a:noFill/>
                    <a:ln w="57150" cap="flat" cmpd="sng" algn="ctr">
                      <a:solidFill>
                        <a:srgbClr val="FF0066"/>
                      </a:solidFill>
                      <a:prstDash val="solid"/>
                      <a:round/>
                      <a:headEnd type="none" w="med" len="med"/>
                      <a:tailEnd type="none" w="med" len="med"/>
                    </a:ln>
                    <a:effectLst/>
                  </p:spPr>
                </p:cxnSp>
                <p:cxnSp>
                  <p:nvCxnSpPr>
                    <p:cNvPr id="51" name="直線コネクタ 50"/>
                    <p:cNvCxnSpPr/>
                    <p:nvPr/>
                  </p:nvCxnSpPr>
                  <p:spPr bwMode="auto">
                    <a:xfrm>
                      <a:off x="4884908" y="2276872"/>
                      <a:ext cx="39226" cy="1851711"/>
                    </a:xfrm>
                    <a:prstGeom prst="line">
                      <a:avLst/>
                    </a:prstGeom>
                    <a:noFill/>
                    <a:ln w="57150" cap="flat" cmpd="sng" algn="ctr">
                      <a:solidFill>
                        <a:srgbClr val="FF0066"/>
                      </a:solidFill>
                      <a:prstDash val="solid"/>
                      <a:round/>
                      <a:headEnd type="none" w="med" len="med"/>
                      <a:tailEnd type="none" w="med" len="med"/>
                    </a:ln>
                    <a:effectLst/>
                  </p:spPr>
                </p:cxnSp>
                <p:cxnSp>
                  <p:nvCxnSpPr>
                    <p:cNvPr id="52" name="直線コネクタ 51"/>
                    <p:cNvCxnSpPr/>
                    <p:nvPr/>
                  </p:nvCxnSpPr>
                  <p:spPr bwMode="auto">
                    <a:xfrm flipH="1">
                      <a:off x="3707907" y="4134228"/>
                      <a:ext cx="1211196" cy="4084"/>
                    </a:xfrm>
                    <a:prstGeom prst="line">
                      <a:avLst/>
                    </a:prstGeom>
                    <a:noFill/>
                    <a:ln w="57150" cap="flat" cmpd="sng" algn="ctr">
                      <a:solidFill>
                        <a:srgbClr val="FF0066"/>
                      </a:solidFill>
                      <a:prstDash val="solid"/>
                      <a:round/>
                      <a:headEnd type="none" w="med" len="med"/>
                      <a:tailEnd type="none" w="med" len="med"/>
                    </a:ln>
                    <a:effectLst/>
                  </p:spPr>
                </p:cxnSp>
                <p:cxnSp>
                  <p:nvCxnSpPr>
                    <p:cNvPr id="53" name="直線コネクタ 52"/>
                    <p:cNvCxnSpPr/>
                    <p:nvPr/>
                  </p:nvCxnSpPr>
                  <p:spPr bwMode="auto">
                    <a:xfrm flipH="1" flipV="1">
                      <a:off x="3707905" y="3212976"/>
                      <a:ext cx="3820" cy="925336"/>
                    </a:xfrm>
                    <a:prstGeom prst="line">
                      <a:avLst/>
                    </a:prstGeom>
                    <a:noFill/>
                    <a:ln w="57150" cap="flat" cmpd="sng" algn="ctr">
                      <a:solidFill>
                        <a:srgbClr val="FF0066"/>
                      </a:solidFill>
                      <a:prstDash val="solid"/>
                      <a:round/>
                      <a:headEnd type="none" w="med" len="med"/>
                      <a:tailEnd type="none" w="med" len="med"/>
                    </a:ln>
                    <a:effectLst/>
                  </p:spPr>
                </p:cxnSp>
                <p:cxnSp>
                  <p:nvCxnSpPr>
                    <p:cNvPr id="54" name="直線コネクタ 53"/>
                    <p:cNvCxnSpPr/>
                    <p:nvPr/>
                  </p:nvCxnSpPr>
                  <p:spPr bwMode="auto">
                    <a:xfrm flipH="1">
                      <a:off x="2699792" y="3212976"/>
                      <a:ext cx="1008112" cy="0"/>
                    </a:xfrm>
                    <a:prstGeom prst="line">
                      <a:avLst/>
                    </a:prstGeom>
                    <a:noFill/>
                    <a:ln w="57150" cap="flat" cmpd="sng" algn="ctr">
                      <a:solidFill>
                        <a:srgbClr val="FF0066"/>
                      </a:solidFill>
                      <a:prstDash val="solid"/>
                      <a:round/>
                      <a:headEnd type="none" w="med" len="med"/>
                      <a:tailEnd type="none" w="med" len="med"/>
                    </a:ln>
                    <a:effectLst/>
                  </p:spPr>
                </p:cxnSp>
                <p:cxnSp>
                  <p:nvCxnSpPr>
                    <p:cNvPr id="55" name="直線コネクタ 54"/>
                    <p:cNvCxnSpPr/>
                    <p:nvPr/>
                  </p:nvCxnSpPr>
                  <p:spPr bwMode="auto">
                    <a:xfrm flipH="1">
                      <a:off x="2687216" y="3212976"/>
                      <a:ext cx="4381" cy="884264"/>
                    </a:xfrm>
                    <a:prstGeom prst="line">
                      <a:avLst/>
                    </a:prstGeom>
                    <a:noFill/>
                    <a:ln w="57150" cap="flat" cmpd="sng" algn="ctr">
                      <a:solidFill>
                        <a:srgbClr val="FF0066"/>
                      </a:solidFill>
                      <a:prstDash val="solid"/>
                      <a:round/>
                      <a:headEnd type="none" w="med" len="med"/>
                      <a:tailEnd type="none" w="med" len="med"/>
                    </a:ln>
                    <a:effectLst/>
                  </p:spPr>
                </p:cxnSp>
                <p:sp>
                  <p:nvSpPr>
                    <p:cNvPr id="56" name="二等辺三角形 55"/>
                    <p:cNvSpPr/>
                    <p:nvPr/>
                  </p:nvSpPr>
                  <p:spPr bwMode="auto">
                    <a:xfrm>
                      <a:off x="2591780" y="3870197"/>
                      <a:ext cx="190872" cy="481113"/>
                    </a:xfrm>
                    <a:prstGeom prst="triangle">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7" name="正方形/長方形 56"/>
                    <p:cNvSpPr/>
                    <p:nvPr/>
                  </p:nvSpPr>
                  <p:spPr bwMode="auto">
                    <a:xfrm>
                      <a:off x="1984394" y="3465004"/>
                      <a:ext cx="196709" cy="321876"/>
                    </a:xfrm>
                    <a:prstGeom prst="rect">
                      <a:avLst/>
                    </a:prstGeom>
                    <a:solidFill>
                      <a:srgbClr val="37CBFF">
                        <a:alpha val="8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8" name="二等辺三角形 57"/>
                    <p:cNvSpPr/>
                    <p:nvPr/>
                  </p:nvSpPr>
                  <p:spPr bwMode="auto">
                    <a:xfrm rot="10800000">
                      <a:off x="1983650" y="3781469"/>
                      <a:ext cx="198452" cy="519897"/>
                    </a:xfrm>
                    <a:prstGeom prst="triangle">
                      <a:avLst/>
                    </a:prstGeom>
                    <a:solidFill>
                      <a:srgbClr val="37CBFF">
                        <a:alpha val="8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4" name="二等辺三角形 63"/>
                    <p:cNvSpPr/>
                    <p:nvPr/>
                  </p:nvSpPr>
                  <p:spPr bwMode="auto">
                    <a:xfrm>
                      <a:off x="1984394" y="4273302"/>
                      <a:ext cx="202546" cy="483725"/>
                    </a:xfrm>
                    <a:prstGeom prst="triangle">
                      <a:avLst/>
                    </a:prstGeom>
                    <a:solidFill>
                      <a:srgbClr val="37CBFF">
                        <a:alpha val="8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5" name="正方形/長方形 64"/>
                    <p:cNvSpPr/>
                    <p:nvPr/>
                  </p:nvSpPr>
                  <p:spPr bwMode="auto">
                    <a:xfrm>
                      <a:off x="1984393" y="4757025"/>
                      <a:ext cx="202546" cy="329644"/>
                    </a:xfrm>
                    <a:prstGeom prst="rect">
                      <a:avLst/>
                    </a:prstGeom>
                    <a:solidFill>
                      <a:srgbClr val="37CBFF">
                        <a:alpha val="8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6" name="二等辺三角形 65"/>
                    <p:cNvSpPr/>
                    <p:nvPr/>
                  </p:nvSpPr>
                  <p:spPr bwMode="auto">
                    <a:xfrm rot="10800000">
                      <a:off x="1999314" y="5086670"/>
                      <a:ext cx="187626" cy="173820"/>
                    </a:xfrm>
                    <a:prstGeom prst="triangle">
                      <a:avLst>
                        <a:gd name="adj" fmla="val 0"/>
                      </a:avLst>
                    </a:prstGeom>
                    <a:solidFill>
                      <a:srgbClr val="37CBFF">
                        <a:alpha val="8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7" name="二等辺三角形 66"/>
                    <p:cNvSpPr/>
                    <p:nvPr/>
                  </p:nvSpPr>
                  <p:spPr bwMode="auto">
                    <a:xfrm>
                      <a:off x="4445801" y="4510447"/>
                      <a:ext cx="197074" cy="186140"/>
                    </a:xfrm>
                    <a:prstGeom prst="triangle">
                      <a:avLst>
                        <a:gd name="adj" fmla="val 28001"/>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8" name="正方形/長方形 67"/>
                    <p:cNvSpPr/>
                    <p:nvPr/>
                  </p:nvSpPr>
                  <p:spPr bwMode="auto">
                    <a:xfrm>
                      <a:off x="4499992" y="4696586"/>
                      <a:ext cx="137412" cy="1360733"/>
                    </a:xfrm>
                    <a:prstGeom prst="rect">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9" name="二等辺三角形 68"/>
                    <p:cNvSpPr/>
                    <p:nvPr/>
                  </p:nvSpPr>
                  <p:spPr bwMode="auto">
                    <a:xfrm rot="10800000">
                      <a:off x="4485876" y="6057319"/>
                      <a:ext cx="152765" cy="137192"/>
                    </a:xfrm>
                    <a:prstGeom prst="triangle">
                      <a:avLst>
                        <a:gd name="adj" fmla="val 100000"/>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0" name="正方形/長方形 69"/>
                    <p:cNvSpPr/>
                    <p:nvPr/>
                  </p:nvSpPr>
                  <p:spPr bwMode="auto">
                    <a:xfrm>
                      <a:off x="4155823" y="6042707"/>
                      <a:ext cx="337330" cy="150688"/>
                    </a:xfrm>
                    <a:prstGeom prst="rect">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1" name="二等辺三角形 70"/>
                    <p:cNvSpPr/>
                    <p:nvPr/>
                  </p:nvSpPr>
                  <p:spPr bwMode="auto">
                    <a:xfrm rot="16200000">
                      <a:off x="3634758" y="5673447"/>
                      <a:ext cx="153934" cy="888196"/>
                    </a:xfrm>
                    <a:prstGeom prst="triangle">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72" name="二等辺三角形 71"/>
                    <p:cNvSpPr/>
                    <p:nvPr/>
                  </p:nvSpPr>
                  <p:spPr bwMode="auto">
                    <a:xfrm rot="5400000">
                      <a:off x="3193173" y="6046354"/>
                      <a:ext cx="40637" cy="144017"/>
                    </a:xfrm>
                    <a:prstGeom prst="triangle">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73" name="グループ化 72"/>
                    <p:cNvGrpSpPr/>
                    <p:nvPr/>
                  </p:nvGrpSpPr>
                  <p:grpSpPr>
                    <a:xfrm>
                      <a:off x="4696029" y="2096852"/>
                      <a:ext cx="360041" cy="360040"/>
                      <a:chOff x="5724121" y="2708920"/>
                      <a:chExt cx="360041" cy="360040"/>
                    </a:xfrm>
                  </p:grpSpPr>
                  <p:sp>
                    <p:nvSpPr>
                      <p:cNvPr id="121" name="正方形/長方形 120"/>
                      <p:cNvSpPr/>
                      <p:nvPr/>
                    </p:nvSpPr>
                    <p:spPr bwMode="auto">
                      <a:xfrm>
                        <a:off x="5724121" y="2708920"/>
                        <a:ext cx="360040" cy="36004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22" name="直線コネクタ 121"/>
                      <p:cNvCxnSpPr/>
                      <p:nvPr/>
                    </p:nvCxnSpPr>
                    <p:spPr bwMode="auto">
                      <a:xfrm flipV="1">
                        <a:off x="5724122" y="2708920"/>
                        <a:ext cx="360040" cy="360040"/>
                      </a:xfrm>
                      <a:prstGeom prst="line">
                        <a:avLst/>
                      </a:prstGeom>
                      <a:noFill/>
                      <a:ln w="25400" cap="flat" cmpd="sng" algn="ctr">
                        <a:solidFill>
                          <a:schemeClr val="tx1"/>
                        </a:solidFill>
                        <a:prstDash val="solid"/>
                        <a:round/>
                        <a:headEnd type="none" w="med" len="med"/>
                        <a:tailEnd type="none" w="med" len="med"/>
                      </a:ln>
                      <a:effectLst/>
                    </p:spPr>
                  </p:cxnSp>
                </p:grpSp>
                <p:cxnSp>
                  <p:nvCxnSpPr>
                    <p:cNvPr id="74" name="直線コネクタ 73"/>
                    <p:cNvCxnSpPr/>
                    <p:nvPr/>
                  </p:nvCxnSpPr>
                  <p:spPr bwMode="auto">
                    <a:xfrm>
                      <a:off x="4408868" y="2524398"/>
                      <a:ext cx="190872" cy="190872"/>
                    </a:xfrm>
                    <a:prstGeom prst="line">
                      <a:avLst/>
                    </a:prstGeom>
                    <a:noFill/>
                    <a:ln w="25400" cap="flat" cmpd="sng" algn="ctr">
                      <a:solidFill>
                        <a:schemeClr val="tx1"/>
                      </a:solidFill>
                      <a:prstDash val="solid"/>
                      <a:round/>
                      <a:headEnd type="none" w="med" len="med"/>
                      <a:tailEnd type="none" w="med" len="med"/>
                    </a:ln>
                    <a:effectLst/>
                  </p:spPr>
                </p:cxnSp>
                <p:cxnSp>
                  <p:nvCxnSpPr>
                    <p:cNvPr id="75" name="直線コネクタ 74"/>
                    <p:cNvCxnSpPr/>
                    <p:nvPr/>
                  </p:nvCxnSpPr>
                  <p:spPr bwMode="auto">
                    <a:xfrm>
                      <a:off x="3612470" y="4045124"/>
                      <a:ext cx="190872" cy="190872"/>
                    </a:xfrm>
                    <a:prstGeom prst="line">
                      <a:avLst/>
                    </a:prstGeom>
                    <a:noFill/>
                    <a:ln w="25400" cap="flat" cmpd="sng" algn="ctr">
                      <a:solidFill>
                        <a:schemeClr val="tx1"/>
                      </a:solidFill>
                      <a:prstDash val="solid"/>
                      <a:round/>
                      <a:headEnd type="none" w="med" len="med"/>
                      <a:tailEnd type="none" w="med" len="med"/>
                    </a:ln>
                    <a:effectLst/>
                  </p:spPr>
                </p:cxnSp>
                <p:cxnSp>
                  <p:nvCxnSpPr>
                    <p:cNvPr id="76" name="直線コネクタ 75"/>
                    <p:cNvCxnSpPr/>
                    <p:nvPr/>
                  </p:nvCxnSpPr>
                  <p:spPr bwMode="auto">
                    <a:xfrm>
                      <a:off x="4021493" y="3260234"/>
                      <a:ext cx="313587" cy="276777"/>
                    </a:xfrm>
                    <a:prstGeom prst="line">
                      <a:avLst/>
                    </a:prstGeom>
                    <a:noFill/>
                    <a:ln w="25400" cap="flat" cmpd="sng" algn="ctr">
                      <a:solidFill>
                        <a:schemeClr val="tx1"/>
                      </a:solidFill>
                      <a:prstDash val="solid"/>
                      <a:round/>
                      <a:headEnd type="none" w="med" len="med"/>
                      <a:tailEnd type="none" w="med" len="med"/>
                    </a:ln>
                    <a:effectLst/>
                  </p:spPr>
                </p:cxnSp>
                <p:cxnSp>
                  <p:nvCxnSpPr>
                    <p:cNvPr id="77" name="直線コネクタ 76"/>
                    <p:cNvCxnSpPr/>
                    <p:nvPr/>
                  </p:nvCxnSpPr>
                  <p:spPr bwMode="auto">
                    <a:xfrm>
                      <a:off x="3617252" y="3108758"/>
                      <a:ext cx="190872" cy="190872"/>
                    </a:xfrm>
                    <a:prstGeom prst="line">
                      <a:avLst/>
                    </a:prstGeom>
                    <a:noFill/>
                    <a:ln w="25400" cap="flat" cmpd="sng" algn="ctr">
                      <a:solidFill>
                        <a:schemeClr val="tx1"/>
                      </a:solidFill>
                      <a:prstDash val="solid"/>
                      <a:round/>
                      <a:headEnd type="none" w="med" len="med"/>
                      <a:tailEnd type="none" w="med" len="med"/>
                    </a:ln>
                    <a:effectLst/>
                  </p:spPr>
                </p:cxnSp>
                <p:cxnSp>
                  <p:nvCxnSpPr>
                    <p:cNvPr id="78" name="直線コネクタ 77"/>
                    <p:cNvCxnSpPr/>
                    <p:nvPr/>
                  </p:nvCxnSpPr>
                  <p:spPr bwMode="auto">
                    <a:xfrm>
                      <a:off x="1899921" y="4999706"/>
                      <a:ext cx="350102" cy="325425"/>
                    </a:xfrm>
                    <a:prstGeom prst="line">
                      <a:avLst/>
                    </a:prstGeom>
                    <a:noFill/>
                    <a:ln w="25400" cap="flat" cmpd="sng" algn="ctr">
                      <a:solidFill>
                        <a:schemeClr val="tx1"/>
                      </a:solidFill>
                      <a:prstDash val="solid"/>
                      <a:round/>
                      <a:headEnd type="none" w="med" len="med"/>
                      <a:tailEnd type="none" w="med" len="med"/>
                    </a:ln>
                    <a:effectLst/>
                  </p:spPr>
                </p:cxnSp>
                <p:cxnSp>
                  <p:nvCxnSpPr>
                    <p:cNvPr id="79" name="直線コネクタ 78"/>
                    <p:cNvCxnSpPr/>
                    <p:nvPr/>
                  </p:nvCxnSpPr>
                  <p:spPr bwMode="auto">
                    <a:xfrm>
                      <a:off x="4406312" y="4416430"/>
                      <a:ext cx="309704" cy="356364"/>
                    </a:xfrm>
                    <a:prstGeom prst="line">
                      <a:avLst/>
                    </a:prstGeom>
                    <a:noFill/>
                    <a:ln w="25400" cap="flat" cmpd="sng" algn="ctr">
                      <a:solidFill>
                        <a:schemeClr val="tx1"/>
                      </a:solidFill>
                      <a:prstDash val="solid"/>
                      <a:round/>
                      <a:headEnd type="none" w="med" len="med"/>
                      <a:tailEnd type="none" w="med" len="med"/>
                    </a:ln>
                    <a:effectLst/>
                  </p:spPr>
                </p:cxnSp>
                <p:cxnSp>
                  <p:nvCxnSpPr>
                    <p:cNvPr id="80" name="直線コネクタ 79"/>
                    <p:cNvCxnSpPr/>
                    <p:nvPr/>
                  </p:nvCxnSpPr>
                  <p:spPr bwMode="auto">
                    <a:xfrm rot="5400000">
                      <a:off x="4044516" y="2168863"/>
                      <a:ext cx="190872" cy="190872"/>
                    </a:xfrm>
                    <a:prstGeom prst="line">
                      <a:avLst/>
                    </a:prstGeom>
                    <a:noFill/>
                    <a:ln w="25400" cap="flat" cmpd="sng" algn="ctr">
                      <a:solidFill>
                        <a:schemeClr val="tx1"/>
                      </a:solidFill>
                      <a:prstDash val="solid"/>
                      <a:round/>
                      <a:headEnd type="none" w="med" len="med"/>
                      <a:tailEnd type="none" w="med" len="med"/>
                    </a:ln>
                    <a:effectLst/>
                  </p:spPr>
                </p:cxnSp>
                <p:cxnSp>
                  <p:nvCxnSpPr>
                    <p:cNvPr id="81" name="直線コネクタ 80"/>
                    <p:cNvCxnSpPr/>
                    <p:nvPr/>
                  </p:nvCxnSpPr>
                  <p:spPr bwMode="auto">
                    <a:xfrm flipH="1">
                      <a:off x="4831527" y="4046744"/>
                      <a:ext cx="188201" cy="172145"/>
                    </a:xfrm>
                    <a:prstGeom prst="line">
                      <a:avLst/>
                    </a:prstGeom>
                    <a:noFill/>
                    <a:ln w="25400" cap="flat" cmpd="sng" algn="ctr">
                      <a:solidFill>
                        <a:schemeClr val="tx1"/>
                      </a:solidFill>
                      <a:prstDash val="solid"/>
                      <a:round/>
                      <a:headEnd type="none" w="med" len="med"/>
                      <a:tailEnd type="none" w="med" len="med"/>
                    </a:ln>
                    <a:effectLst/>
                  </p:spPr>
                </p:cxnSp>
                <p:cxnSp>
                  <p:nvCxnSpPr>
                    <p:cNvPr id="82" name="直線コネクタ 81"/>
                    <p:cNvCxnSpPr/>
                    <p:nvPr/>
                  </p:nvCxnSpPr>
                  <p:spPr bwMode="auto">
                    <a:xfrm flipH="1">
                      <a:off x="4335080" y="3220280"/>
                      <a:ext cx="289848" cy="316732"/>
                    </a:xfrm>
                    <a:prstGeom prst="line">
                      <a:avLst/>
                    </a:prstGeom>
                    <a:noFill/>
                    <a:ln w="25400" cap="flat" cmpd="sng" algn="ctr">
                      <a:solidFill>
                        <a:schemeClr val="tx1"/>
                      </a:solidFill>
                      <a:prstDash val="solid"/>
                      <a:round/>
                      <a:headEnd type="none" w="med" len="med"/>
                      <a:tailEnd type="none" w="med" len="med"/>
                    </a:ln>
                    <a:effectLst/>
                  </p:spPr>
                </p:cxnSp>
                <p:cxnSp>
                  <p:nvCxnSpPr>
                    <p:cNvPr id="83" name="直線コネクタ 82"/>
                    <p:cNvCxnSpPr/>
                    <p:nvPr/>
                  </p:nvCxnSpPr>
                  <p:spPr bwMode="auto">
                    <a:xfrm rot="5400000">
                      <a:off x="2604356" y="3108758"/>
                      <a:ext cx="190872" cy="190872"/>
                    </a:xfrm>
                    <a:prstGeom prst="line">
                      <a:avLst/>
                    </a:prstGeom>
                    <a:noFill/>
                    <a:ln w="25400" cap="flat" cmpd="sng" algn="ctr">
                      <a:solidFill>
                        <a:schemeClr val="tx1"/>
                      </a:solidFill>
                      <a:prstDash val="solid"/>
                      <a:round/>
                      <a:headEnd type="none" w="med" len="med"/>
                      <a:tailEnd type="none" w="med" len="med"/>
                    </a:ln>
                    <a:effectLst/>
                  </p:spPr>
                </p:cxnSp>
                <p:cxnSp>
                  <p:nvCxnSpPr>
                    <p:cNvPr id="84" name="直線コネクタ 83"/>
                    <p:cNvCxnSpPr/>
                    <p:nvPr/>
                  </p:nvCxnSpPr>
                  <p:spPr bwMode="auto">
                    <a:xfrm flipH="1">
                      <a:off x="4440662" y="5994797"/>
                      <a:ext cx="292674" cy="245496"/>
                    </a:xfrm>
                    <a:prstGeom prst="line">
                      <a:avLst/>
                    </a:prstGeom>
                    <a:noFill/>
                    <a:ln w="25400" cap="flat" cmpd="sng" algn="ctr">
                      <a:solidFill>
                        <a:schemeClr val="tx1"/>
                      </a:solidFill>
                      <a:prstDash val="solid"/>
                      <a:round/>
                      <a:headEnd type="none" w="med" len="med"/>
                      <a:tailEnd type="none" w="med" len="med"/>
                    </a:ln>
                    <a:effectLst/>
                  </p:spPr>
                </p:cxnSp>
                <p:sp>
                  <p:nvSpPr>
                    <p:cNvPr id="85" name="正方形/長方形 84"/>
                    <p:cNvSpPr/>
                    <p:nvPr/>
                  </p:nvSpPr>
                  <p:spPr bwMode="auto">
                    <a:xfrm>
                      <a:off x="5197321" y="2075148"/>
                      <a:ext cx="144016" cy="378303"/>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6" name="正方形/長方形 85"/>
                    <p:cNvSpPr/>
                    <p:nvPr/>
                  </p:nvSpPr>
                  <p:spPr bwMode="auto">
                    <a:xfrm rot="19620000">
                      <a:off x="3522971" y="4938161"/>
                      <a:ext cx="106742" cy="428674"/>
                    </a:xfrm>
                    <a:prstGeom prst="rect">
                      <a:avLst/>
                    </a:prstGeom>
                    <a:pattFill prst="dkVert">
                      <a:fgClr>
                        <a:srgbClr val="FF3300"/>
                      </a:fgClr>
                      <a:bgClr>
                        <a:srgbClr val="FF0000"/>
                      </a:bgClr>
                    </a:patt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7" name="正方形/長方形 86"/>
                    <p:cNvSpPr/>
                    <p:nvPr/>
                  </p:nvSpPr>
                  <p:spPr bwMode="auto">
                    <a:xfrm>
                      <a:off x="2378360" y="4963346"/>
                      <a:ext cx="144016" cy="378303"/>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8" name="弦 87"/>
                    <p:cNvSpPr/>
                    <p:nvPr/>
                  </p:nvSpPr>
                  <p:spPr bwMode="auto">
                    <a:xfrm rot="5400000">
                      <a:off x="1912696" y="3590233"/>
                      <a:ext cx="335137" cy="518975"/>
                    </a:xfrm>
                    <a:prstGeom prst="chord">
                      <a:avLst>
                        <a:gd name="adj1" fmla="val 5340578"/>
                        <a:gd name="adj2" fmla="val 1620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89" name="弦 88"/>
                    <p:cNvSpPr/>
                    <p:nvPr/>
                  </p:nvSpPr>
                  <p:spPr bwMode="auto">
                    <a:xfrm rot="16200000">
                      <a:off x="2537816" y="3989374"/>
                      <a:ext cx="335137" cy="518975"/>
                    </a:xfrm>
                    <a:prstGeom prst="chord">
                      <a:avLst>
                        <a:gd name="adj1" fmla="val 5443365"/>
                        <a:gd name="adj2" fmla="val 1620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0" name="弦 89"/>
                    <p:cNvSpPr/>
                    <p:nvPr/>
                  </p:nvSpPr>
                  <p:spPr bwMode="auto">
                    <a:xfrm rot="10800000">
                      <a:off x="3924282" y="5866429"/>
                      <a:ext cx="335137" cy="518975"/>
                    </a:xfrm>
                    <a:prstGeom prst="chord">
                      <a:avLst>
                        <a:gd name="adj1" fmla="val 5443365"/>
                        <a:gd name="adj2" fmla="val 1620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91" name="円/楕円 90"/>
                    <p:cNvSpPr/>
                    <p:nvPr/>
                  </p:nvSpPr>
                  <p:spPr bwMode="auto">
                    <a:xfrm>
                      <a:off x="1811590" y="4657320"/>
                      <a:ext cx="552636" cy="199412"/>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92" name="グループ化 91"/>
                    <p:cNvGrpSpPr/>
                    <p:nvPr/>
                  </p:nvGrpSpPr>
                  <p:grpSpPr>
                    <a:xfrm rot="16200000">
                      <a:off x="2550495" y="3629558"/>
                      <a:ext cx="288292" cy="378043"/>
                      <a:chOff x="7380312" y="2996952"/>
                      <a:chExt cx="360038" cy="540060"/>
                    </a:xfrm>
                  </p:grpSpPr>
                  <p:cxnSp>
                    <p:nvCxnSpPr>
                      <p:cNvPr id="117" name="直線コネクタ 116"/>
                      <p:cNvCxnSpPr/>
                      <p:nvPr/>
                    </p:nvCxnSpPr>
                    <p:spPr bwMode="auto">
                      <a:xfrm flipH="1">
                        <a:off x="7380312" y="2996952"/>
                        <a:ext cx="216024" cy="0"/>
                      </a:xfrm>
                      <a:prstGeom prst="line">
                        <a:avLst/>
                      </a:prstGeom>
                      <a:noFill/>
                      <a:ln w="25400" cap="flat" cmpd="sng" algn="ctr">
                        <a:solidFill>
                          <a:schemeClr val="tx1"/>
                        </a:solidFill>
                        <a:prstDash val="solid"/>
                        <a:round/>
                        <a:headEnd type="none" w="med" len="med"/>
                        <a:tailEnd type="none" w="med" len="med"/>
                      </a:ln>
                      <a:effectLst/>
                    </p:spPr>
                  </p:cxnSp>
                  <p:cxnSp>
                    <p:nvCxnSpPr>
                      <p:cNvPr id="118" name="直線コネクタ 117"/>
                      <p:cNvCxnSpPr/>
                      <p:nvPr/>
                    </p:nvCxnSpPr>
                    <p:spPr bwMode="auto">
                      <a:xfrm>
                        <a:off x="7380312" y="2996952"/>
                        <a:ext cx="0" cy="540060"/>
                      </a:xfrm>
                      <a:prstGeom prst="line">
                        <a:avLst/>
                      </a:prstGeom>
                      <a:noFill/>
                      <a:ln w="25400" cap="flat" cmpd="sng" algn="ctr">
                        <a:solidFill>
                          <a:schemeClr val="tx1"/>
                        </a:solidFill>
                        <a:prstDash val="solid"/>
                        <a:round/>
                        <a:headEnd type="none" w="med" len="med"/>
                        <a:tailEnd type="none" w="med" len="med"/>
                      </a:ln>
                      <a:effectLst/>
                    </p:spPr>
                  </p:cxnSp>
                  <p:cxnSp>
                    <p:nvCxnSpPr>
                      <p:cNvPr id="119" name="直線コネクタ 118"/>
                      <p:cNvCxnSpPr/>
                      <p:nvPr/>
                    </p:nvCxnSpPr>
                    <p:spPr bwMode="auto">
                      <a:xfrm>
                        <a:off x="7380312" y="3537012"/>
                        <a:ext cx="216024" cy="0"/>
                      </a:xfrm>
                      <a:prstGeom prst="line">
                        <a:avLst/>
                      </a:prstGeom>
                      <a:noFill/>
                      <a:ln w="25400" cap="flat" cmpd="sng" algn="ctr">
                        <a:solidFill>
                          <a:schemeClr val="tx1"/>
                        </a:solidFill>
                        <a:prstDash val="solid"/>
                        <a:round/>
                        <a:headEnd type="none" w="med" len="med"/>
                        <a:tailEnd type="none" w="med" len="med"/>
                      </a:ln>
                      <a:effectLst/>
                    </p:spPr>
                  </p:cxnSp>
                  <p:sp>
                    <p:nvSpPr>
                      <p:cNvPr id="120" name="円弧 119"/>
                      <p:cNvSpPr/>
                      <p:nvPr/>
                    </p:nvSpPr>
                    <p:spPr bwMode="auto">
                      <a:xfrm rot="10800000">
                        <a:off x="7488323" y="3002392"/>
                        <a:ext cx="252027" cy="534619"/>
                      </a:xfrm>
                      <a:prstGeom prst="arc">
                        <a:avLst>
                          <a:gd name="adj1" fmla="val 16200000"/>
                          <a:gd name="adj2" fmla="val 5240702"/>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93" name="正方形/長方形 92"/>
                    <p:cNvSpPr/>
                    <p:nvPr/>
                  </p:nvSpPr>
                  <p:spPr bwMode="auto">
                    <a:xfrm>
                      <a:off x="3203848" y="3026968"/>
                      <a:ext cx="97350" cy="378303"/>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94" name="グループ化 93"/>
                    <p:cNvGrpSpPr/>
                    <p:nvPr/>
                  </p:nvGrpSpPr>
                  <p:grpSpPr>
                    <a:xfrm>
                      <a:off x="3996481" y="4532394"/>
                      <a:ext cx="353108" cy="456364"/>
                      <a:chOff x="4023672" y="1276267"/>
                      <a:chExt cx="1296931" cy="331285"/>
                    </a:xfrm>
                  </p:grpSpPr>
                  <p:sp>
                    <p:nvSpPr>
                      <p:cNvPr id="115" name="正方形/長方形 114"/>
                      <p:cNvSpPr/>
                      <p:nvPr/>
                    </p:nvSpPr>
                    <p:spPr bwMode="auto">
                      <a:xfrm rot="19756690">
                        <a:off x="4380212" y="1276267"/>
                        <a:ext cx="631307" cy="331285"/>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16" name="直線コネクタ 115"/>
                      <p:cNvCxnSpPr/>
                      <p:nvPr/>
                    </p:nvCxnSpPr>
                    <p:spPr bwMode="auto">
                      <a:xfrm>
                        <a:off x="4023672" y="1326083"/>
                        <a:ext cx="1296931" cy="226556"/>
                      </a:xfrm>
                      <a:prstGeom prst="line">
                        <a:avLst/>
                      </a:prstGeom>
                      <a:noFill/>
                      <a:ln w="25400" cap="flat" cmpd="sng" algn="ctr">
                        <a:solidFill>
                          <a:schemeClr val="tx1"/>
                        </a:solidFill>
                        <a:prstDash val="solid"/>
                        <a:round/>
                        <a:headEnd type="none" w="med" len="med"/>
                        <a:tailEnd type="none" w="med" len="med"/>
                      </a:ln>
                      <a:effectLst/>
                    </p:spPr>
                  </p:cxnSp>
                </p:grpSp>
                <p:grpSp>
                  <p:nvGrpSpPr>
                    <p:cNvPr id="95" name="グループ化 94"/>
                    <p:cNvGrpSpPr/>
                    <p:nvPr/>
                  </p:nvGrpSpPr>
                  <p:grpSpPr>
                    <a:xfrm rot="5400000">
                      <a:off x="2758006" y="5375969"/>
                      <a:ext cx="463220" cy="327026"/>
                      <a:chOff x="7991119" y="2569341"/>
                      <a:chExt cx="926440" cy="228362"/>
                    </a:xfrm>
                  </p:grpSpPr>
                  <p:sp>
                    <p:nvSpPr>
                      <p:cNvPr id="113" name="正方形/長方形 112"/>
                      <p:cNvSpPr/>
                      <p:nvPr/>
                    </p:nvSpPr>
                    <p:spPr bwMode="auto">
                      <a:xfrm rot="14280000">
                        <a:off x="8402792" y="2222575"/>
                        <a:ext cx="103093" cy="92644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114" name="直線コネクタ 113"/>
                      <p:cNvCxnSpPr/>
                      <p:nvPr/>
                    </p:nvCxnSpPr>
                    <p:spPr bwMode="auto">
                      <a:xfrm rot="16200000">
                        <a:off x="8340406" y="2367452"/>
                        <a:ext cx="228362" cy="632140"/>
                      </a:xfrm>
                      <a:prstGeom prst="line">
                        <a:avLst/>
                      </a:prstGeom>
                      <a:noFill/>
                      <a:ln w="25400" cap="flat" cmpd="sng" algn="ctr">
                        <a:solidFill>
                          <a:schemeClr val="tx1"/>
                        </a:solidFill>
                        <a:prstDash val="solid"/>
                        <a:round/>
                        <a:headEnd type="none" w="med" len="med"/>
                        <a:tailEnd type="none" w="med" len="med"/>
                      </a:ln>
                      <a:effectLst/>
                    </p:spPr>
                  </p:cxnSp>
                </p:grpSp>
                <p:grpSp>
                  <p:nvGrpSpPr>
                    <p:cNvPr id="96" name="グループ化 95"/>
                    <p:cNvGrpSpPr/>
                    <p:nvPr/>
                  </p:nvGrpSpPr>
                  <p:grpSpPr>
                    <a:xfrm>
                      <a:off x="2469789" y="2530579"/>
                      <a:ext cx="144018" cy="340147"/>
                      <a:chOff x="6541806" y="2854331"/>
                      <a:chExt cx="144018" cy="340147"/>
                    </a:xfrm>
                  </p:grpSpPr>
                  <p:sp>
                    <p:nvSpPr>
                      <p:cNvPr id="111" name="二等辺三角形 110"/>
                      <p:cNvSpPr/>
                      <p:nvPr/>
                    </p:nvSpPr>
                    <p:spPr bwMode="auto">
                      <a:xfrm>
                        <a:off x="6541808" y="3015966"/>
                        <a:ext cx="144016" cy="1785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12" name="二等辺三角形 111"/>
                      <p:cNvSpPr/>
                      <p:nvPr/>
                    </p:nvSpPr>
                    <p:spPr bwMode="auto">
                      <a:xfrm rot="10800000">
                        <a:off x="6541806" y="2854331"/>
                        <a:ext cx="144016" cy="1785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97" name="テキスト ボックス 96"/>
                    <p:cNvSpPr txBox="1"/>
                    <p:nvPr/>
                  </p:nvSpPr>
                  <p:spPr>
                    <a:xfrm>
                      <a:off x="2178996" y="5358452"/>
                      <a:ext cx="501100"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CL2</a:t>
                      </a:r>
                      <a:endParaRPr kumimoji="1" lang="ja-JP" altLang="en-US" sz="1600" dirty="0">
                        <a:latin typeface="Times New Roman" pitchFamily="18" charset="0"/>
                        <a:cs typeface="Times New Roman" pitchFamily="18" charset="0"/>
                      </a:endParaRPr>
                    </a:p>
                  </p:txBody>
                </p:sp>
                <p:sp>
                  <p:nvSpPr>
                    <p:cNvPr id="98" name="テキスト ボックス 97"/>
                    <p:cNvSpPr txBox="1"/>
                    <p:nvPr/>
                  </p:nvSpPr>
                  <p:spPr>
                    <a:xfrm>
                      <a:off x="4644704" y="1841183"/>
                      <a:ext cx="501100"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PBS</a:t>
                      </a:r>
                      <a:endParaRPr kumimoji="1" lang="ja-JP" altLang="en-US" sz="1600" dirty="0">
                        <a:latin typeface="Times New Roman" pitchFamily="18" charset="0"/>
                        <a:cs typeface="Times New Roman" pitchFamily="18" charset="0"/>
                      </a:endParaRPr>
                    </a:p>
                  </p:txBody>
                </p:sp>
                <p:sp>
                  <p:nvSpPr>
                    <p:cNvPr id="99" name="テキスト ボックス 98"/>
                    <p:cNvSpPr txBox="1"/>
                    <p:nvPr/>
                  </p:nvSpPr>
                  <p:spPr>
                    <a:xfrm>
                      <a:off x="3141483" y="5537538"/>
                      <a:ext cx="501100"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P</a:t>
                      </a:r>
                      <a:endParaRPr kumimoji="1" lang="ja-JP" altLang="en-US" sz="1600" dirty="0">
                        <a:latin typeface="Times New Roman" pitchFamily="18" charset="0"/>
                        <a:cs typeface="Times New Roman" pitchFamily="18" charset="0"/>
                      </a:endParaRPr>
                    </a:p>
                  </p:txBody>
                </p:sp>
                <p:sp>
                  <p:nvSpPr>
                    <p:cNvPr id="100" name="テキスト ボックス 99"/>
                    <p:cNvSpPr txBox="1"/>
                    <p:nvPr/>
                  </p:nvSpPr>
                  <p:spPr>
                    <a:xfrm>
                      <a:off x="3281911" y="4623794"/>
                      <a:ext cx="588861"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ZnTe2</a:t>
                      </a:r>
                      <a:endParaRPr kumimoji="1" lang="ja-JP" altLang="en-US" sz="1600" dirty="0">
                        <a:latin typeface="Times New Roman" pitchFamily="18" charset="0"/>
                        <a:cs typeface="Times New Roman" pitchFamily="18" charset="0"/>
                      </a:endParaRPr>
                    </a:p>
                  </p:txBody>
                </p:sp>
                <p:sp>
                  <p:nvSpPr>
                    <p:cNvPr id="101" name="テキスト ボックス 100"/>
                    <p:cNvSpPr txBox="1"/>
                    <p:nvPr/>
                  </p:nvSpPr>
                  <p:spPr>
                    <a:xfrm>
                      <a:off x="1491664" y="3596350"/>
                      <a:ext cx="501100"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CL1</a:t>
                      </a:r>
                      <a:endParaRPr kumimoji="1" lang="ja-JP" altLang="en-US" sz="1600" dirty="0">
                        <a:latin typeface="Times New Roman" pitchFamily="18" charset="0"/>
                        <a:cs typeface="Times New Roman" pitchFamily="18" charset="0"/>
                      </a:endParaRPr>
                    </a:p>
                  </p:txBody>
                </p:sp>
                <p:sp>
                  <p:nvSpPr>
                    <p:cNvPr id="102" name="テキスト ボックス 101"/>
                    <p:cNvSpPr txBox="1"/>
                    <p:nvPr/>
                  </p:nvSpPr>
                  <p:spPr>
                    <a:xfrm>
                      <a:off x="3081456" y="3415987"/>
                      <a:ext cx="501100"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NDF</a:t>
                      </a:r>
                      <a:endParaRPr kumimoji="1" lang="ja-JP" altLang="en-US" sz="1600" dirty="0">
                        <a:latin typeface="Times New Roman" pitchFamily="18" charset="0"/>
                        <a:cs typeface="Times New Roman" pitchFamily="18" charset="0"/>
                      </a:endParaRPr>
                    </a:p>
                  </p:txBody>
                </p:sp>
                <p:sp>
                  <p:nvSpPr>
                    <p:cNvPr id="103" name="テキスト ボックス 102"/>
                    <p:cNvSpPr txBox="1"/>
                    <p:nvPr/>
                  </p:nvSpPr>
                  <p:spPr>
                    <a:xfrm>
                      <a:off x="4145513" y="4949888"/>
                      <a:ext cx="379135"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A</a:t>
                      </a:r>
                      <a:endParaRPr kumimoji="1" lang="ja-JP" altLang="en-US" sz="1600" dirty="0">
                        <a:latin typeface="Times New Roman" pitchFamily="18" charset="0"/>
                        <a:cs typeface="Times New Roman" pitchFamily="18" charset="0"/>
                      </a:endParaRPr>
                    </a:p>
                  </p:txBody>
                </p:sp>
                <p:sp>
                  <p:nvSpPr>
                    <p:cNvPr id="104" name="テキスト ボックス 103"/>
                    <p:cNvSpPr txBox="1"/>
                    <p:nvPr/>
                  </p:nvSpPr>
                  <p:spPr>
                    <a:xfrm>
                      <a:off x="1333606" y="4202261"/>
                      <a:ext cx="650788"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sample</a:t>
                      </a:r>
                      <a:endParaRPr kumimoji="1" lang="ja-JP" altLang="en-US" sz="1600" dirty="0">
                        <a:latin typeface="Times New Roman" pitchFamily="18" charset="0"/>
                        <a:cs typeface="Times New Roman" pitchFamily="18" charset="0"/>
                      </a:endParaRPr>
                    </a:p>
                  </p:txBody>
                </p:sp>
                <p:sp>
                  <p:nvSpPr>
                    <p:cNvPr id="105" name="テキスト ボックス 104"/>
                    <p:cNvSpPr txBox="1"/>
                    <p:nvPr/>
                  </p:nvSpPr>
                  <p:spPr>
                    <a:xfrm>
                      <a:off x="1524358" y="4620283"/>
                      <a:ext cx="501100"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TL</a:t>
                      </a:r>
                      <a:endParaRPr kumimoji="1" lang="ja-JP" altLang="en-US" sz="1600" dirty="0">
                        <a:latin typeface="Times New Roman" pitchFamily="18" charset="0"/>
                        <a:cs typeface="Times New Roman" pitchFamily="18" charset="0"/>
                      </a:endParaRPr>
                    </a:p>
                  </p:txBody>
                </p:sp>
                <p:sp>
                  <p:nvSpPr>
                    <p:cNvPr id="106" name="テキスト ボックス 105"/>
                    <p:cNvSpPr txBox="1"/>
                    <p:nvPr/>
                  </p:nvSpPr>
                  <p:spPr>
                    <a:xfrm>
                      <a:off x="5135849" y="1827690"/>
                      <a:ext cx="501100" cy="288582"/>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λ/2</a:t>
                      </a:r>
                      <a:endParaRPr kumimoji="1" lang="ja-JP" altLang="en-US" sz="1600" dirty="0">
                        <a:latin typeface="Times New Roman" pitchFamily="18" charset="0"/>
                        <a:cs typeface="Times New Roman" pitchFamily="18" charset="0"/>
                      </a:endParaRPr>
                    </a:p>
                  </p:txBody>
                </p:sp>
                <p:cxnSp>
                  <p:nvCxnSpPr>
                    <p:cNvPr id="107" name="直線矢印コネクタ 106"/>
                    <p:cNvCxnSpPr/>
                    <p:nvPr/>
                  </p:nvCxnSpPr>
                  <p:spPr bwMode="auto">
                    <a:xfrm>
                      <a:off x="4716016" y="3163064"/>
                      <a:ext cx="0" cy="419007"/>
                    </a:xfrm>
                    <a:prstGeom prst="straightConnector1">
                      <a:avLst/>
                    </a:prstGeom>
                    <a:noFill/>
                    <a:ln w="25400" cap="flat" cmpd="sng" algn="ctr">
                      <a:solidFill>
                        <a:schemeClr val="tx1"/>
                      </a:solidFill>
                      <a:prstDash val="solid"/>
                      <a:round/>
                      <a:headEnd type="arrow" w="med" len="med"/>
                      <a:tailEnd type="arrow"/>
                    </a:ln>
                    <a:effectLst/>
                  </p:spPr>
                </p:cxnSp>
                <p:cxnSp>
                  <p:nvCxnSpPr>
                    <p:cNvPr id="108" name="直線矢印コネクタ 107"/>
                    <p:cNvCxnSpPr/>
                    <p:nvPr/>
                  </p:nvCxnSpPr>
                  <p:spPr bwMode="auto">
                    <a:xfrm>
                      <a:off x="2140582" y="4402112"/>
                      <a:ext cx="237778" cy="0"/>
                    </a:xfrm>
                    <a:prstGeom prst="straightConnector1">
                      <a:avLst/>
                    </a:prstGeom>
                    <a:noFill/>
                    <a:ln w="25400" cap="flat" cmpd="sng" algn="ctr">
                      <a:solidFill>
                        <a:schemeClr val="tx1"/>
                      </a:solidFill>
                      <a:prstDash val="solid"/>
                      <a:round/>
                      <a:headEnd type="none" w="med" len="med"/>
                      <a:tailEnd type="arrow"/>
                    </a:ln>
                    <a:effectLst/>
                  </p:spPr>
                </p:cxnSp>
                <p:sp>
                  <p:nvSpPr>
                    <p:cNvPr id="109" name="テキスト ボックス 108"/>
                    <p:cNvSpPr txBox="1"/>
                    <p:nvPr/>
                  </p:nvSpPr>
                  <p:spPr>
                    <a:xfrm>
                      <a:off x="5037867" y="2830434"/>
                      <a:ext cx="1113264" cy="820687"/>
                    </a:xfrm>
                    <a:prstGeom prst="rect">
                      <a:avLst/>
                    </a:prstGeom>
                    <a:noFill/>
                    <a:ln w="25400">
                      <a:solidFill>
                        <a:schemeClr val="tx1"/>
                      </a:solidFill>
                    </a:ln>
                  </p:spPr>
                  <p:txBody>
                    <a:bodyPr wrap="square" rtlCol="0">
                      <a:spAutoFit/>
                    </a:bodyPr>
                    <a:lstStyle/>
                    <a:p>
                      <a:pPr algn="ctr"/>
                      <a:r>
                        <a:rPr lang="en-US" altLang="ja-JP" dirty="0" smtClean="0">
                          <a:latin typeface="Times New Roman" pitchFamily="18" charset="0"/>
                          <a:cs typeface="Times New Roman" pitchFamily="18" charset="0"/>
                        </a:rPr>
                        <a:t>fs</a:t>
                      </a:r>
                      <a:r>
                        <a:rPr lang="ja-JP" altLang="en-US" dirty="0" smtClean="0">
                          <a:latin typeface="Times New Roman" pitchFamily="18" charset="0"/>
                          <a:cs typeface="Times New Roman" pitchFamily="18" charset="0"/>
                        </a:rPr>
                        <a:t> </a:t>
                      </a:r>
                      <a:r>
                        <a:rPr lang="en-US" altLang="ja-JP" dirty="0" err="1" smtClean="0">
                          <a:latin typeface="Times New Roman" pitchFamily="18" charset="0"/>
                          <a:cs typeface="Times New Roman" pitchFamily="18" charset="0"/>
                        </a:rPr>
                        <a:t>Ti:S</a:t>
                      </a:r>
                      <a:endParaRPr lang="en-US" altLang="ja-JP" dirty="0" smtClean="0">
                        <a:latin typeface="Times New Roman" pitchFamily="18" charset="0"/>
                        <a:cs typeface="Times New Roman" pitchFamily="18" charset="0"/>
                      </a:endParaRPr>
                    </a:p>
                    <a:p>
                      <a:pPr algn="ctr"/>
                      <a:r>
                        <a:rPr lang="en-US" altLang="ja-JP" dirty="0" smtClean="0">
                          <a:latin typeface="Times New Roman" pitchFamily="18" charset="0"/>
                          <a:cs typeface="Times New Roman" pitchFamily="18" charset="0"/>
                        </a:rPr>
                        <a:t>regenerative amplifier</a:t>
                      </a:r>
                    </a:p>
                  </p:txBody>
                </p:sp>
                <p:cxnSp>
                  <p:nvCxnSpPr>
                    <p:cNvPr id="110" name="直線コネクタ 109"/>
                    <p:cNvCxnSpPr/>
                    <p:nvPr/>
                  </p:nvCxnSpPr>
                  <p:spPr bwMode="auto">
                    <a:xfrm>
                      <a:off x="2539043" y="5539480"/>
                      <a:ext cx="160297" cy="297853"/>
                    </a:xfrm>
                    <a:prstGeom prst="line">
                      <a:avLst/>
                    </a:prstGeom>
                    <a:noFill/>
                    <a:ln w="25400" cap="flat" cmpd="sng" algn="ctr">
                      <a:solidFill>
                        <a:schemeClr val="tx1"/>
                      </a:solidFill>
                      <a:prstDash val="solid"/>
                      <a:round/>
                      <a:headEnd type="none" w="med" len="med"/>
                      <a:tailEnd type="none" w="med" len="med"/>
                    </a:ln>
                    <a:effectLst/>
                  </p:spPr>
                </p:cxnSp>
              </p:grpSp>
              <p:sp>
                <p:nvSpPr>
                  <p:cNvPr id="41" name="テキスト ボックス 40"/>
                  <p:cNvSpPr txBox="1"/>
                  <p:nvPr/>
                </p:nvSpPr>
                <p:spPr>
                  <a:xfrm>
                    <a:off x="2036738" y="843302"/>
                    <a:ext cx="1413599" cy="331570"/>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OC</a:t>
                    </a:r>
                    <a:r>
                      <a:rPr kumimoji="1" lang="ja-JP" altLang="en-US" sz="1600" dirty="0" smtClean="0">
                        <a:latin typeface="Times New Roman" pitchFamily="18" charset="0"/>
                        <a:cs typeface="Times New Roman" pitchFamily="18" charset="0"/>
                      </a:rPr>
                      <a:t> </a:t>
                    </a:r>
                    <a:r>
                      <a:rPr kumimoji="1" lang="en-US" altLang="ja-JP" sz="1600" dirty="0" smtClean="0">
                        <a:latin typeface="Times New Roman" pitchFamily="18" charset="0"/>
                        <a:cs typeface="Times New Roman" pitchFamily="18" charset="0"/>
                      </a:rPr>
                      <a:t>(f=500Hz)</a:t>
                    </a:r>
                  </a:p>
                </p:txBody>
              </p:sp>
            </p:grpSp>
            <p:cxnSp>
              <p:nvCxnSpPr>
                <p:cNvPr id="22" name="直線コネクタ 21"/>
                <p:cNvCxnSpPr/>
                <p:nvPr/>
              </p:nvCxnSpPr>
              <p:spPr bwMode="auto">
                <a:xfrm flipH="1">
                  <a:off x="1738156" y="1312615"/>
                  <a:ext cx="8058" cy="347646"/>
                </a:xfrm>
                <a:prstGeom prst="line">
                  <a:avLst/>
                </a:prstGeom>
                <a:noFill/>
                <a:ln w="57150" cap="flat" cmpd="sng" algn="ctr">
                  <a:solidFill>
                    <a:srgbClr val="FF0066"/>
                  </a:solidFill>
                  <a:prstDash val="solid"/>
                  <a:round/>
                  <a:headEnd type="none" w="med" len="med"/>
                  <a:tailEnd type="none" w="med" len="med"/>
                </a:ln>
                <a:effectLst/>
              </p:spPr>
            </p:cxnSp>
            <p:sp>
              <p:nvSpPr>
                <p:cNvPr id="23" name="二等辺三角形 22"/>
                <p:cNvSpPr/>
                <p:nvPr/>
              </p:nvSpPr>
              <p:spPr bwMode="auto">
                <a:xfrm>
                  <a:off x="1622782" y="1599086"/>
                  <a:ext cx="241051" cy="283098"/>
                </a:xfrm>
                <a:prstGeom prst="triangle">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4" name="直線コネクタ 23"/>
                <p:cNvCxnSpPr/>
                <p:nvPr/>
              </p:nvCxnSpPr>
              <p:spPr bwMode="auto">
                <a:xfrm rot="16200000" flipH="1">
                  <a:off x="1428805" y="1577896"/>
                  <a:ext cx="194610" cy="0"/>
                </a:xfrm>
                <a:prstGeom prst="line">
                  <a:avLst/>
                </a:prstGeom>
                <a:noFill/>
                <a:ln w="25400" cap="flat" cmpd="sng" algn="ctr">
                  <a:solidFill>
                    <a:schemeClr val="tx1"/>
                  </a:solidFill>
                  <a:prstDash val="solid"/>
                  <a:round/>
                  <a:headEnd type="none" w="med" len="med"/>
                  <a:tailEnd type="none" w="med" len="med"/>
                </a:ln>
                <a:effectLst/>
              </p:spPr>
            </p:cxnSp>
            <p:cxnSp>
              <p:nvCxnSpPr>
                <p:cNvPr id="25" name="直線コネクタ 24"/>
                <p:cNvCxnSpPr/>
                <p:nvPr/>
              </p:nvCxnSpPr>
              <p:spPr bwMode="auto">
                <a:xfrm rot="16200000">
                  <a:off x="1764677" y="1436636"/>
                  <a:ext cx="0" cy="477132"/>
                </a:xfrm>
                <a:prstGeom prst="line">
                  <a:avLst/>
                </a:prstGeom>
                <a:noFill/>
                <a:ln w="25400" cap="flat" cmpd="sng" algn="ctr">
                  <a:solidFill>
                    <a:schemeClr val="tx1"/>
                  </a:solidFill>
                  <a:prstDash val="solid"/>
                  <a:round/>
                  <a:headEnd type="none" w="med" len="med"/>
                  <a:tailEnd type="none" w="med" len="med"/>
                </a:ln>
                <a:effectLst/>
              </p:spPr>
            </p:cxnSp>
            <p:cxnSp>
              <p:nvCxnSpPr>
                <p:cNvPr id="26" name="直線コネクタ 25"/>
                <p:cNvCxnSpPr/>
                <p:nvPr/>
              </p:nvCxnSpPr>
              <p:spPr bwMode="auto">
                <a:xfrm rot="16200000">
                  <a:off x="1905937" y="1577896"/>
                  <a:ext cx="194610" cy="0"/>
                </a:xfrm>
                <a:prstGeom prst="line">
                  <a:avLst/>
                </a:prstGeom>
                <a:noFill/>
                <a:ln w="25400" cap="flat" cmpd="sng" algn="ctr">
                  <a:solidFill>
                    <a:schemeClr val="tx1"/>
                  </a:solidFill>
                  <a:prstDash val="solid"/>
                  <a:round/>
                  <a:headEnd type="none" w="med" len="med"/>
                  <a:tailEnd type="none" w="med" len="med"/>
                </a:ln>
                <a:effectLst/>
              </p:spPr>
            </p:cxnSp>
            <p:sp>
              <p:nvSpPr>
                <p:cNvPr id="27" name="円弧 26"/>
                <p:cNvSpPr/>
                <p:nvPr/>
              </p:nvSpPr>
              <p:spPr bwMode="auto">
                <a:xfrm rot="5400000">
                  <a:off x="1653557" y="1228212"/>
                  <a:ext cx="227045" cy="472325"/>
                </a:xfrm>
                <a:prstGeom prst="arc">
                  <a:avLst>
                    <a:gd name="adj1" fmla="val 16200000"/>
                    <a:gd name="adj2" fmla="val 5240702"/>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8" name="正方形/長方形 27"/>
                <p:cNvSpPr/>
                <p:nvPr/>
              </p:nvSpPr>
              <p:spPr bwMode="auto">
                <a:xfrm>
                  <a:off x="1622643" y="1886973"/>
                  <a:ext cx="237724" cy="240606"/>
                </a:xfrm>
                <a:prstGeom prst="rect">
                  <a:avLst/>
                </a:prstGeom>
                <a:solidFill>
                  <a:srgbClr val="FF0066"/>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9" name="弦 28"/>
                <p:cNvSpPr/>
                <p:nvPr/>
              </p:nvSpPr>
              <p:spPr bwMode="auto">
                <a:xfrm rot="16200000">
                  <a:off x="1573429" y="1472811"/>
                  <a:ext cx="377053" cy="655004"/>
                </a:xfrm>
                <a:prstGeom prst="chord">
                  <a:avLst>
                    <a:gd name="adj1" fmla="val 5443365"/>
                    <a:gd name="adj2" fmla="val 16200000"/>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0" name="正方形/長方形 29"/>
                <p:cNvSpPr/>
                <p:nvPr/>
              </p:nvSpPr>
              <p:spPr bwMode="auto">
                <a:xfrm rot="5400000">
                  <a:off x="1657981" y="1947044"/>
                  <a:ext cx="151315" cy="434655"/>
                </a:xfrm>
                <a:prstGeom prst="rect">
                  <a:avLst/>
                </a:prstGeom>
                <a:pattFill prst="dkVert">
                  <a:fgClr>
                    <a:srgbClr val="FF3300"/>
                  </a:fgClr>
                  <a:bgClr>
                    <a:srgbClr val="FF0000"/>
                  </a:bgClr>
                </a:patt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1" name="テキスト ボックス 30"/>
                <p:cNvSpPr txBox="1"/>
                <p:nvPr/>
              </p:nvSpPr>
              <p:spPr>
                <a:xfrm>
                  <a:off x="824349" y="1973690"/>
                  <a:ext cx="821367" cy="324676"/>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ZnTe1</a:t>
                  </a:r>
                  <a:endParaRPr kumimoji="1" lang="ja-JP" altLang="en-US" sz="1600" dirty="0">
                    <a:latin typeface="Times New Roman" pitchFamily="18" charset="0"/>
                    <a:cs typeface="Times New Roman" pitchFamily="18" charset="0"/>
                  </a:endParaRPr>
                </a:p>
              </p:txBody>
            </p:sp>
            <p:cxnSp>
              <p:nvCxnSpPr>
                <p:cNvPr id="32" name="直線コネクタ 31"/>
                <p:cNvCxnSpPr/>
                <p:nvPr/>
              </p:nvCxnSpPr>
              <p:spPr bwMode="auto">
                <a:xfrm rot="5400000">
                  <a:off x="1628664" y="1173170"/>
                  <a:ext cx="214744" cy="240902"/>
                </a:xfrm>
                <a:prstGeom prst="line">
                  <a:avLst/>
                </a:prstGeom>
                <a:noFill/>
                <a:ln w="25400" cap="flat" cmpd="sng" algn="ctr">
                  <a:solidFill>
                    <a:schemeClr val="tx1"/>
                  </a:solidFill>
                  <a:prstDash val="solid"/>
                  <a:round/>
                  <a:headEnd type="none" w="med" len="med"/>
                  <a:tailEnd type="none" w="med" len="med"/>
                </a:ln>
                <a:effectLst/>
              </p:spPr>
            </p:cxnSp>
            <p:sp>
              <p:nvSpPr>
                <p:cNvPr id="33" name="正方形/長方形 32"/>
                <p:cNvSpPr/>
                <p:nvPr/>
              </p:nvSpPr>
              <p:spPr>
                <a:xfrm>
                  <a:off x="2322671" y="4952782"/>
                  <a:ext cx="457355" cy="552835"/>
                </a:xfrm>
                <a:prstGeom prst="rect">
                  <a:avLst/>
                </a:prstGeom>
                <a:solidFill>
                  <a:schemeClr val="tx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2779616" y="5037078"/>
                  <a:ext cx="288697" cy="342616"/>
                </a:xfrm>
                <a:prstGeom prst="rect">
                  <a:avLst/>
                </a:prstGeom>
                <a:solidFill>
                  <a:schemeClr val="tx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1588012" y="5013176"/>
                  <a:ext cx="762310" cy="560803"/>
                </a:xfrm>
                <a:prstGeom prst="rect">
                  <a:avLst/>
                </a:prstGeom>
                <a:noFill/>
              </p:spPr>
              <p:txBody>
                <a:bodyPr wrap="square" rtlCol="0">
                  <a:spAutoFit/>
                </a:bodyPr>
                <a:lstStyle/>
                <a:p>
                  <a:pPr algn="ctr"/>
                  <a:r>
                    <a:rPr kumimoji="1" lang="en-US" altLang="ja-JP" sz="1600" dirty="0" smtClean="0">
                      <a:latin typeface="Times New Roman" pitchFamily="18" charset="0"/>
                      <a:cs typeface="Times New Roman" pitchFamily="18" charset="0"/>
                    </a:rPr>
                    <a:t>CMOS</a:t>
                  </a:r>
                </a:p>
                <a:p>
                  <a:pPr algn="ctr"/>
                  <a:r>
                    <a:rPr lang="en-US" altLang="ja-JP" sz="1600" dirty="0">
                      <a:latin typeface="Times New Roman" pitchFamily="18" charset="0"/>
                      <a:cs typeface="Times New Roman" pitchFamily="18" charset="0"/>
                    </a:rPr>
                    <a:t>camera</a:t>
                  </a:r>
                  <a:endParaRPr kumimoji="1" lang="ja-JP" altLang="en-US" sz="1600" dirty="0">
                    <a:latin typeface="Times New Roman" pitchFamily="18" charset="0"/>
                    <a:cs typeface="Times New Roman" pitchFamily="18" charset="0"/>
                  </a:endParaRPr>
                </a:p>
              </p:txBody>
            </p:sp>
            <p:sp>
              <p:nvSpPr>
                <p:cNvPr id="36" name="テキスト ボックス 35"/>
                <p:cNvSpPr txBox="1"/>
                <p:nvPr/>
              </p:nvSpPr>
              <p:spPr>
                <a:xfrm>
                  <a:off x="4078858" y="5445224"/>
                  <a:ext cx="476289" cy="324676"/>
                </a:xfrm>
                <a:prstGeom prst="rect">
                  <a:avLst/>
                </a:prstGeom>
                <a:noFill/>
              </p:spPr>
              <p:txBody>
                <a:bodyPr wrap="square" rtlCol="0">
                  <a:spAutoFit/>
                </a:bodyPr>
                <a:lstStyle/>
                <a:p>
                  <a:r>
                    <a:rPr lang="en-US" altLang="ja-JP" sz="1600" dirty="0" smtClean="0"/>
                    <a:t>L</a:t>
                  </a:r>
                  <a:endParaRPr kumimoji="1" lang="ja-JP" altLang="en-US" sz="1600" dirty="0"/>
                </a:p>
              </p:txBody>
            </p:sp>
            <p:cxnSp>
              <p:nvCxnSpPr>
                <p:cNvPr id="37" name="直線コネクタ 36"/>
                <p:cNvCxnSpPr/>
                <p:nvPr/>
              </p:nvCxnSpPr>
              <p:spPr bwMode="auto">
                <a:xfrm flipV="1">
                  <a:off x="6134100" y="903410"/>
                  <a:ext cx="7490" cy="611065"/>
                </a:xfrm>
                <a:prstGeom prst="line">
                  <a:avLst/>
                </a:prstGeom>
                <a:noFill/>
                <a:ln w="57150" cap="flat" cmpd="sng" algn="ctr">
                  <a:solidFill>
                    <a:srgbClr val="FF0066"/>
                  </a:solidFill>
                  <a:prstDash val="solid"/>
                  <a:round/>
                  <a:headEnd type="none" w="med" len="med"/>
                  <a:tailEnd type="none" w="med" len="med"/>
                </a:ln>
                <a:effectLst/>
              </p:spPr>
            </p:cxnSp>
            <p:cxnSp>
              <p:nvCxnSpPr>
                <p:cNvPr id="38" name="直線コネクタ 37"/>
                <p:cNvCxnSpPr/>
                <p:nvPr/>
              </p:nvCxnSpPr>
              <p:spPr bwMode="auto">
                <a:xfrm>
                  <a:off x="6021138" y="779550"/>
                  <a:ext cx="227262" cy="215859"/>
                </a:xfrm>
                <a:prstGeom prst="line">
                  <a:avLst/>
                </a:prstGeom>
                <a:noFill/>
                <a:ln w="25400" cap="flat" cmpd="sng" algn="ctr">
                  <a:solidFill>
                    <a:schemeClr val="tx1"/>
                  </a:solidFill>
                  <a:prstDash val="solid"/>
                  <a:round/>
                  <a:headEnd type="none" w="med" len="med"/>
                  <a:tailEnd type="none" w="med" len="med"/>
                </a:ln>
                <a:effectLst/>
              </p:spPr>
            </p:cxnSp>
            <p:sp>
              <p:nvSpPr>
                <p:cNvPr id="39" name="テキスト ボックス 38"/>
                <p:cNvSpPr txBox="1"/>
                <p:nvPr/>
              </p:nvSpPr>
              <p:spPr>
                <a:xfrm>
                  <a:off x="3752161" y="2258219"/>
                  <a:ext cx="1800200" cy="324676"/>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Mechanical</a:t>
                  </a:r>
                  <a:r>
                    <a:rPr kumimoji="1" lang="ja-JP" altLang="en-US" sz="1600" dirty="0" smtClean="0">
                      <a:latin typeface="Times New Roman" pitchFamily="18" charset="0"/>
                      <a:cs typeface="Times New Roman" pitchFamily="18" charset="0"/>
                    </a:rPr>
                    <a:t> </a:t>
                  </a:r>
                  <a:r>
                    <a:rPr kumimoji="1" lang="en-US" altLang="ja-JP" sz="1600" dirty="0" smtClean="0">
                      <a:latin typeface="Times New Roman" pitchFamily="18" charset="0"/>
                      <a:cs typeface="Times New Roman" pitchFamily="18" charset="0"/>
                    </a:rPr>
                    <a:t>stage</a:t>
                  </a:r>
                  <a:endParaRPr kumimoji="1" lang="ja-JP" altLang="en-US" sz="1600" dirty="0">
                    <a:latin typeface="Times New Roman" pitchFamily="18" charset="0"/>
                    <a:cs typeface="Times New Roman" pitchFamily="18" charset="0"/>
                  </a:endParaRPr>
                </a:p>
              </p:txBody>
            </p:sp>
          </p:grpSp>
          <p:sp>
            <p:nvSpPr>
              <p:cNvPr id="15" name="正方形/長方形 14"/>
              <p:cNvSpPr/>
              <p:nvPr/>
            </p:nvSpPr>
            <p:spPr bwMode="auto">
              <a:xfrm rot="16200000">
                <a:off x="1684771" y="2146447"/>
                <a:ext cx="106772" cy="425617"/>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6" name="テキスト ボックス 15"/>
              <p:cNvSpPr txBox="1"/>
              <p:nvPr/>
            </p:nvSpPr>
            <p:spPr>
              <a:xfrm>
                <a:off x="1920446" y="2205365"/>
                <a:ext cx="619096" cy="324676"/>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IRF</a:t>
                </a:r>
                <a:endParaRPr kumimoji="1" lang="ja-JP" altLang="en-US" sz="1600" dirty="0">
                  <a:latin typeface="Times New Roman" pitchFamily="18" charset="0"/>
                  <a:cs typeface="Times New Roman" pitchFamily="18" charset="0"/>
                </a:endParaRPr>
              </a:p>
            </p:txBody>
          </p:sp>
        </p:grpSp>
        <p:sp>
          <p:nvSpPr>
            <p:cNvPr id="11" name="テキスト ボックス 10"/>
            <p:cNvSpPr txBox="1"/>
            <p:nvPr/>
          </p:nvSpPr>
          <p:spPr>
            <a:xfrm>
              <a:off x="3067310" y="1348134"/>
              <a:ext cx="1152128" cy="324676"/>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Pump beam</a:t>
              </a:r>
              <a:endParaRPr kumimoji="1" lang="ja-JP" altLang="en-US" sz="1600" dirty="0">
                <a:latin typeface="Times New Roman" pitchFamily="18" charset="0"/>
                <a:cs typeface="Times New Roman" pitchFamily="18" charset="0"/>
              </a:endParaRPr>
            </a:p>
          </p:txBody>
        </p:sp>
        <p:sp>
          <p:nvSpPr>
            <p:cNvPr id="12" name="テキスト ボックス 11"/>
            <p:cNvSpPr txBox="1"/>
            <p:nvPr/>
          </p:nvSpPr>
          <p:spPr>
            <a:xfrm>
              <a:off x="4028667" y="3016288"/>
              <a:ext cx="1206588" cy="324676"/>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Probe beam</a:t>
              </a:r>
              <a:endParaRPr kumimoji="1" lang="ja-JP" altLang="en-US" sz="1600" dirty="0">
                <a:latin typeface="Times New Roman" pitchFamily="18" charset="0"/>
                <a:cs typeface="Times New Roman" pitchFamily="18" charset="0"/>
              </a:endParaRPr>
            </a:p>
          </p:txBody>
        </p:sp>
        <p:sp>
          <p:nvSpPr>
            <p:cNvPr id="13" name="テキスト ボックス 12"/>
            <p:cNvSpPr txBox="1"/>
            <p:nvPr/>
          </p:nvSpPr>
          <p:spPr>
            <a:xfrm>
              <a:off x="741599" y="2723739"/>
              <a:ext cx="1072899" cy="324676"/>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THz wave</a:t>
              </a:r>
              <a:endParaRPr kumimoji="1" lang="ja-JP" altLang="en-US" sz="1600" dirty="0">
                <a:latin typeface="Times New Roman" pitchFamily="18" charset="0"/>
                <a:cs typeface="Times New Roman" pitchFamily="18" charset="0"/>
              </a:endParaRPr>
            </a:p>
          </p:txBody>
        </p:sp>
      </p:grpSp>
      <p:sp>
        <p:nvSpPr>
          <p:cNvPr id="3" name="テキスト ボックス 2"/>
          <p:cNvSpPr txBox="1"/>
          <p:nvPr/>
        </p:nvSpPr>
        <p:spPr>
          <a:xfrm>
            <a:off x="6328676" y="5519377"/>
            <a:ext cx="2376264" cy="646331"/>
          </a:xfrm>
          <a:prstGeom prst="rect">
            <a:avLst/>
          </a:prstGeom>
          <a:noFill/>
        </p:spPr>
        <p:txBody>
          <a:bodyPr wrap="square" rtlCol="0">
            <a:spAutoFit/>
          </a:bodyPr>
          <a:lstStyle/>
          <a:p>
            <a:pPr algn="ctr"/>
            <a:r>
              <a:rPr kumimoji="1" lang="en-US" altLang="ja-JP" dirty="0" smtClean="0"/>
              <a:t>THz</a:t>
            </a:r>
            <a:r>
              <a:rPr kumimoji="1" lang="ja-JP" altLang="en-US" dirty="0" smtClean="0"/>
              <a:t>波の発生・検出には</a:t>
            </a:r>
            <a:r>
              <a:rPr kumimoji="1" lang="en-US" altLang="ja-JP" dirty="0" err="1" smtClean="0"/>
              <a:t>ZnTe</a:t>
            </a:r>
            <a:r>
              <a:rPr kumimoji="1" lang="ja-JP" altLang="en-US" dirty="0" smtClean="0"/>
              <a:t>結晶を使用</a:t>
            </a:r>
            <a:endParaRPr kumimoji="1" lang="ja-JP" altLang="en-US" dirty="0"/>
          </a:p>
        </p:txBody>
      </p:sp>
    </p:spTree>
    <p:extLst>
      <p:ext uri="{BB962C8B-B14F-4D97-AF65-F5344CB8AC3E}">
        <p14:creationId xmlns:p14="http://schemas.microsoft.com/office/powerpoint/2010/main" val="229364666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76672"/>
            <a:ext cx="7772400" cy="1143000"/>
          </a:xfrm>
        </p:spPr>
        <p:txBody>
          <a:bodyPr/>
          <a:lstStyle/>
          <a:p>
            <a:r>
              <a:rPr kumimoji="1" lang="ja-JP" altLang="en-US" dirty="0" smtClean="0"/>
              <a:t>時間窓の拡大</a:t>
            </a:r>
            <a:endParaRPr kumimoji="1" lang="ja-JP" altLang="en-US" dirty="0"/>
          </a:p>
        </p:txBody>
      </p:sp>
      <p:sp>
        <p:nvSpPr>
          <p:cNvPr id="3" name="コンテンツ プレースホルダー 2"/>
          <p:cNvSpPr>
            <a:spLocks noGrp="1"/>
          </p:cNvSpPr>
          <p:nvPr>
            <p:ph idx="1"/>
          </p:nvPr>
        </p:nvSpPr>
        <p:spPr>
          <a:xfrm>
            <a:off x="685800" y="1772816"/>
            <a:ext cx="7772400" cy="727720"/>
          </a:xfrm>
        </p:spPr>
        <p:txBody>
          <a:bodyPr/>
          <a:lstStyle/>
          <a:p>
            <a:pPr marL="0" indent="0" algn="ctr">
              <a:buNone/>
            </a:pPr>
            <a:r>
              <a:rPr kumimoji="1" lang="ja-JP" altLang="en-US" sz="3600" dirty="0" smtClean="0">
                <a:solidFill>
                  <a:schemeClr val="accent6">
                    <a:lumMod val="50000"/>
                  </a:schemeClr>
                </a:solidFill>
              </a:rPr>
              <a:t>プローブ光と</a:t>
            </a:r>
            <a:r>
              <a:rPr kumimoji="1" lang="en-US" altLang="ja-JP" sz="3600" dirty="0" smtClean="0">
                <a:solidFill>
                  <a:schemeClr val="accent6">
                    <a:lumMod val="50000"/>
                  </a:schemeClr>
                </a:solidFill>
              </a:rPr>
              <a:t>THz</a:t>
            </a:r>
            <a:r>
              <a:rPr kumimoji="1" lang="ja-JP" altLang="en-US" sz="3600" dirty="0" smtClean="0">
                <a:solidFill>
                  <a:schemeClr val="accent6">
                    <a:lumMod val="50000"/>
                  </a:schemeClr>
                </a:solidFill>
              </a:rPr>
              <a:t>波の交差角を拡大</a:t>
            </a:r>
            <a:endParaRPr kumimoji="1" lang="ja-JP" altLang="en-US" sz="3600" dirty="0">
              <a:solidFill>
                <a:schemeClr val="accent6">
                  <a:lumMod val="50000"/>
                </a:schemeClr>
              </a:solidFill>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926850662"/>
              </p:ext>
            </p:extLst>
          </p:nvPr>
        </p:nvGraphicFramePr>
        <p:xfrm>
          <a:off x="1547664" y="2996952"/>
          <a:ext cx="2206625" cy="992188"/>
        </p:xfrm>
        <a:graphic>
          <a:graphicData uri="http://schemas.openxmlformats.org/presentationml/2006/ole">
            <mc:AlternateContent xmlns:mc="http://schemas.openxmlformats.org/markup-compatibility/2006">
              <mc:Choice xmlns:v="urn:schemas-microsoft-com:vml" Requires="v">
                <p:oleObj spid="_x0000_s18445" name="数式" r:id="rId3" imgW="876240" imgH="393480" progId="Equation.3">
                  <p:embed/>
                </p:oleObj>
              </mc:Choice>
              <mc:Fallback>
                <p:oleObj name="数式" r:id="rId3" imgW="876240" imgH="393480" progId="Equation.3">
                  <p:embed/>
                  <p:pic>
                    <p:nvPicPr>
                      <p:cNvPr id="0" name="オブジェクト 8"/>
                      <p:cNvPicPr>
                        <a:picLocks noChangeAspect="1" noChangeArrowheads="1"/>
                      </p:cNvPicPr>
                      <p:nvPr/>
                    </p:nvPicPr>
                    <p:blipFill>
                      <a:blip r:embed="rId4"/>
                      <a:srcRect/>
                      <a:stretch>
                        <a:fillRect/>
                      </a:stretch>
                    </p:blipFill>
                    <p:spPr bwMode="auto">
                      <a:xfrm>
                        <a:off x="1547664" y="2996952"/>
                        <a:ext cx="22066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表 5"/>
          <p:cNvGraphicFramePr>
            <a:graphicFrameLocks noGrp="1"/>
          </p:cNvGraphicFramePr>
          <p:nvPr>
            <p:extLst>
              <p:ext uri="{D42A27DB-BD31-4B8C-83A1-F6EECF244321}">
                <p14:modId xmlns:p14="http://schemas.microsoft.com/office/powerpoint/2010/main" val="3636507681"/>
              </p:ext>
            </p:extLst>
          </p:nvPr>
        </p:nvGraphicFramePr>
        <p:xfrm>
          <a:off x="1331640" y="4393325"/>
          <a:ext cx="6312024" cy="1699971"/>
        </p:xfrm>
        <a:graphic>
          <a:graphicData uri="http://schemas.openxmlformats.org/drawingml/2006/table">
            <a:tbl>
              <a:tblPr firstRow="1" bandRow="1">
                <a:tableStyleId>{5C22544A-7EE6-4342-B048-85BDC9FD1C3A}</a:tableStyleId>
              </a:tblPr>
              <a:tblGrid>
                <a:gridCol w="2232248"/>
                <a:gridCol w="1975768"/>
                <a:gridCol w="2104008"/>
              </a:tblGrid>
              <a:tr h="511251">
                <a:tc>
                  <a:txBody>
                    <a:bodyPr/>
                    <a:lstStyle/>
                    <a:p>
                      <a:pPr algn="ctr"/>
                      <a:endParaRPr kumimoji="1" lang="ja-JP" altLang="en-US" sz="2000" dirty="0"/>
                    </a:p>
                  </a:txBody>
                  <a:tcPr>
                    <a:lnTlToBr w="12700" cap="flat" cmpd="sng" algn="ctr">
                      <a:solidFill>
                        <a:schemeClr val="tx1"/>
                      </a:solidFill>
                      <a:prstDash val="solid"/>
                      <a:round/>
                      <a:headEnd type="none" w="med" len="med"/>
                      <a:tailEnd type="none" w="med" len="med"/>
                    </a:lnTlToBr>
                  </a:tcPr>
                </a:tc>
                <a:tc>
                  <a:txBody>
                    <a:bodyPr/>
                    <a:lstStyle/>
                    <a:p>
                      <a:pPr algn="ctr"/>
                      <a:r>
                        <a:rPr kumimoji="1" lang="ja-JP" altLang="en-US" sz="2000" dirty="0" smtClean="0">
                          <a:solidFill>
                            <a:schemeClr val="tx1"/>
                          </a:solidFill>
                        </a:rPr>
                        <a:t>前　回</a:t>
                      </a:r>
                      <a:endParaRPr kumimoji="1" lang="ja-JP" altLang="en-US" sz="2000" dirty="0">
                        <a:solidFill>
                          <a:schemeClr val="tx1"/>
                        </a:solidFill>
                      </a:endParaRPr>
                    </a:p>
                  </a:txBody>
                  <a:tcPr/>
                </a:tc>
                <a:tc>
                  <a:txBody>
                    <a:bodyPr/>
                    <a:lstStyle/>
                    <a:p>
                      <a:pPr algn="ctr"/>
                      <a:r>
                        <a:rPr kumimoji="1" lang="ja-JP" altLang="en-US" sz="2000" dirty="0" smtClean="0">
                          <a:solidFill>
                            <a:schemeClr val="tx1"/>
                          </a:solidFill>
                        </a:rPr>
                        <a:t>今　回</a:t>
                      </a:r>
                      <a:endParaRPr kumimoji="1" lang="ja-JP" altLang="en-US" sz="2000" dirty="0">
                        <a:solidFill>
                          <a:schemeClr val="tx1"/>
                        </a:solidFill>
                      </a:endParaRPr>
                    </a:p>
                  </a:txBody>
                  <a:tcPr/>
                </a:tc>
              </a:tr>
              <a:tr h="363556">
                <a:tc>
                  <a:txBody>
                    <a:bodyPr/>
                    <a:lstStyle/>
                    <a:p>
                      <a:pPr algn="ctr"/>
                      <a:r>
                        <a:rPr kumimoji="1" lang="ja-JP" altLang="en-US" sz="2000" b="1" dirty="0" smtClean="0"/>
                        <a:t>測定時間窓</a:t>
                      </a:r>
                      <a:endParaRPr kumimoji="1" lang="ja-JP" altLang="en-US" sz="2000" b="1" dirty="0"/>
                    </a:p>
                  </a:txBody>
                  <a:tcPr/>
                </a:tc>
                <a:tc>
                  <a:txBody>
                    <a:bodyPr/>
                    <a:lstStyle/>
                    <a:p>
                      <a:pPr algn="ctr"/>
                      <a:r>
                        <a:rPr kumimoji="1" lang="en-US" altLang="ja-JP" sz="2000" dirty="0" smtClean="0"/>
                        <a:t>34ps</a:t>
                      </a:r>
                      <a:endParaRPr kumimoji="1" lang="ja-JP" altLang="en-US" sz="2000" dirty="0"/>
                    </a:p>
                  </a:txBody>
                  <a:tcPr/>
                </a:tc>
                <a:tc>
                  <a:txBody>
                    <a:bodyPr/>
                    <a:lstStyle/>
                    <a:p>
                      <a:pPr algn="ctr"/>
                      <a:r>
                        <a:rPr kumimoji="1" lang="en-US" altLang="ja-JP" sz="2000" dirty="0" smtClean="0"/>
                        <a:t>41ps</a:t>
                      </a:r>
                      <a:endParaRPr kumimoji="1" lang="ja-JP" altLang="en-US" sz="2000" dirty="0"/>
                    </a:p>
                  </a:txBody>
                  <a:tcPr/>
                </a:tc>
              </a:tr>
              <a:tr h="363556">
                <a:tc>
                  <a:txBody>
                    <a:bodyPr/>
                    <a:lstStyle/>
                    <a:p>
                      <a:pPr algn="ctr"/>
                      <a:r>
                        <a:rPr kumimoji="1" lang="ja-JP" altLang="en-US" sz="2000" b="1" dirty="0" smtClean="0"/>
                        <a:t>時間分解能</a:t>
                      </a:r>
                      <a:endParaRPr kumimoji="1" lang="ja-JP" altLang="en-US" sz="2000" b="1" dirty="0"/>
                    </a:p>
                  </a:txBody>
                  <a:tcPr/>
                </a:tc>
                <a:tc>
                  <a:txBody>
                    <a:bodyPr/>
                    <a:lstStyle/>
                    <a:p>
                      <a:pPr algn="ctr"/>
                      <a:r>
                        <a:rPr kumimoji="1" lang="en-US" altLang="ja-JP" sz="2000" dirty="0" smtClean="0"/>
                        <a:t>0.148ps</a:t>
                      </a:r>
                      <a:endParaRPr kumimoji="1" lang="ja-JP" altLang="en-US" sz="2000" dirty="0"/>
                    </a:p>
                  </a:txBody>
                  <a:tcPr/>
                </a:tc>
                <a:tc>
                  <a:txBody>
                    <a:bodyPr/>
                    <a:lstStyle/>
                    <a:p>
                      <a:pPr algn="ctr"/>
                      <a:r>
                        <a:rPr kumimoji="1" lang="en-US" altLang="ja-JP" sz="2000" dirty="0" smtClean="0"/>
                        <a:t>0.178ps</a:t>
                      </a:r>
                      <a:endParaRPr kumimoji="1" lang="ja-JP" altLang="en-US" sz="2000" dirty="0"/>
                    </a:p>
                  </a:txBody>
                  <a:tcPr/>
                </a:tc>
              </a:tr>
              <a:tr h="363556">
                <a:tc>
                  <a:txBody>
                    <a:bodyPr/>
                    <a:lstStyle/>
                    <a:p>
                      <a:pPr algn="ctr"/>
                      <a:r>
                        <a:rPr kumimoji="1" lang="ja-JP" altLang="en-US" sz="2000" b="1" dirty="0" smtClean="0"/>
                        <a:t>スペクトル分解能</a:t>
                      </a:r>
                      <a:endParaRPr kumimoji="1" lang="ja-JP" altLang="en-US" sz="2000" b="1" dirty="0"/>
                    </a:p>
                  </a:txBody>
                  <a:tcPr/>
                </a:tc>
                <a:tc>
                  <a:txBody>
                    <a:bodyPr/>
                    <a:lstStyle/>
                    <a:p>
                      <a:pPr algn="ctr"/>
                      <a:r>
                        <a:rPr kumimoji="1" lang="en-US" altLang="ja-JP" sz="2000" dirty="0" smtClean="0"/>
                        <a:t>29GHz</a:t>
                      </a:r>
                      <a:endParaRPr kumimoji="1" lang="ja-JP" altLang="en-US" sz="2000" dirty="0"/>
                    </a:p>
                  </a:txBody>
                  <a:tcPr/>
                </a:tc>
                <a:tc>
                  <a:txBody>
                    <a:bodyPr/>
                    <a:lstStyle/>
                    <a:p>
                      <a:pPr algn="ctr"/>
                      <a:r>
                        <a:rPr kumimoji="1" lang="en-US" altLang="ja-JP" sz="2000" dirty="0" smtClean="0"/>
                        <a:t>24GHz</a:t>
                      </a:r>
                      <a:endParaRPr kumimoji="1" lang="ja-JP" altLang="en-US" sz="2000" dirty="0"/>
                    </a:p>
                  </a:txBody>
                  <a:tcPr/>
                </a:tc>
              </a:tr>
            </a:tbl>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3318241296"/>
              </p:ext>
            </p:extLst>
          </p:nvPr>
        </p:nvGraphicFramePr>
        <p:xfrm>
          <a:off x="5004048" y="2924944"/>
          <a:ext cx="2143125" cy="992187"/>
        </p:xfrm>
        <a:graphic>
          <a:graphicData uri="http://schemas.openxmlformats.org/presentationml/2006/ole">
            <mc:AlternateContent xmlns:mc="http://schemas.openxmlformats.org/markup-compatibility/2006">
              <mc:Choice xmlns:v="urn:schemas-microsoft-com:vml" Requires="v">
                <p:oleObj spid="_x0000_s18446" name="数式" r:id="rId5" imgW="850680" imgH="393480" progId="Equation.3">
                  <p:embed/>
                </p:oleObj>
              </mc:Choice>
              <mc:Fallback>
                <p:oleObj name="数式" r:id="rId5" imgW="850680" imgH="393480" progId="Equation.3">
                  <p:embed/>
                  <p:pic>
                    <p:nvPicPr>
                      <p:cNvPr id="0" name="オブジェクト 4"/>
                      <p:cNvPicPr>
                        <a:picLocks noChangeAspect="1" noChangeArrowheads="1"/>
                      </p:cNvPicPr>
                      <p:nvPr/>
                    </p:nvPicPr>
                    <p:blipFill>
                      <a:blip r:embed="rId6"/>
                      <a:srcRect/>
                      <a:stretch>
                        <a:fillRect/>
                      </a:stretch>
                    </p:blipFill>
                    <p:spPr bwMode="auto">
                      <a:xfrm>
                        <a:off x="5004048" y="2924944"/>
                        <a:ext cx="21431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テキスト ボックス 7"/>
          <p:cNvSpPr txBox="1"/>
          <p:nvPr/>
        </p:nvSpPr>
        <p:spPr>
          <a:xfrm>
            <a:off x="1259632" y="2590892"/>
            <a:ext cx="1224136" cy="400110"/>
          </a:xfrm>
          <a:prstGeom prst="rect">
            <a:avLst/>
          </a:prstGeom>
          <a:noFill/>
        </p:spPr>
        <p:txBody>
          <a:bodyPr wrap="square" rtlCol="0">
            <a:spAutoFit/>
          </a:bodyPr>
          <a:lstStyle/>
          <a:p>
            <a:r>
              <a:rPr kumimoji="1" lang="ja-JP" altLang="en-US" sz="2000" b="1" dirty="0" smtClean="0"/>
              <a:t>時間窓</a:t>
            </a:r>
            <a:endParaRPr kumimoji="1" lang="ja-JP" altLang="en-US" sz="2000" b="1" dirty="0"/>
          </a:p>
        </p:txBody>
      </p:sp>
      <p:sp>
        <p:nvSpPr>
          <p:cNvPr id="9" name="テキスト ボックス 8"/>
          <p:cNvSpPr txBox="1"/>
          <p:nvPr/>
        </p:nvSpPr>
        <p:spPr>
          <a:xfrm>
            <a:off x="4572000" y="2597075"/>
            <a:ext cx="2376264" cy="400110"/>
          </a:xfrm>
          <a:prstGeom prst="rect">
            <a:avLst/>
          </a:prstGeom>
          <a:noFill/>
        </p:spPr>
        <p:txBody>
          <a:bodyPr wrap="square" rtlCol="0">
            <a:spAutoFit/>
          </a:bodyPr>
          <a:lstStyle/>
          <a:p>
            <a:r>
              <a:rPr lang="ja-JP" altLang="en-US" sz="2000" b="1" dirty="0"/>
              <a:t>スペクトル分解能</a:t>
            </a:r>
            <a:endParaRPr kumimoji="1" lang="ja-JP" altLang="en-US" sz="2000" b="1" dirty="0"/>
          </a:p>
        </p:txBody>
      </p:sp>
    </p:spTree>
    <p:extLst>
      <p:ext uri="{BB962C8B-B14F-4D97-AF65-F5344CB8AC3E}">
        <p14:creationId xmlns:p14="http://schemas.microsoft.com/office/powerpoint/2010/main" val="567575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テーマ1</Template>
  <TotalTime>11270</TotalTime>
  <Words>3506</Words>
  <Application>Microsoft Office PowerPoint</Application>
  <PresentationFormat>画面に合わせる (4:3)</PresentationFormat>
  <Paragraphs>565</Paragraphs>
  <Slides>44</Slides>
  <Notes>27</Notes>
  <HiddenSlides>0</HiddenSlides>
  <MMClips>1</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44</vt:i4>
      </vt:variant>
    </vt:vector>
  </HeadingPairs>
  <TitlesOfParts>
    <vt:vector size="48" baseType="lpstr">
      <vt:lpstr>テーマ1</vt:lpstr>
      <vt:lpstr>数式</vt:lpstr>
      <vt:lpstr>Image</vt:lpstr>
      <vt:lpstr>Document</vt:lpstr>
      <vt:lpstr>テラヘルツ・カラースキャナーの 再構成と強度補正によるスペクトル歪み補正の検討 </vt:lpstr>
      <vt:lpstr>カラースキャナー</vt:lpstr>
      <vt:lpstr>PowerPoint プレゼンテーション</vt:lpstr>
      <vt:lpstr>THz時間領域分光イメージング装置</vt:lpstr>
      <vt:lpstr>PowerPoint プレゼンテーション</vt:lpstr>
      <vt:lpstr>電気光学的時間-空間変換（非共軸2D-FSEOS）</vt:lpstr>
      <vt:lpstr>PowerPoint プレゼンテーション</vt:lpstr>
      <vt:lpstr>実験装置</vt:lpstr>
      <vt:lpstr>時間窓の拡大</vt:lpstr>
      <vt:lpstr>時間特性</vt:lpstr>
      <vt:lpstr>周波数特性</vt:lpstr>
      <vt:lpstr>THz帯バンドパスフィルターの計測</vt:lpstr>
      <vt:lpstr>THz帯バンドパスフィルターの分光イメージ</vt:lpstr>
      <vt:lpstr>従来技術との比較</vt:lpstr>
      <vt:lpstr>PowerPoint プレゼンテーション</vt:lpstr>
      <vt:lpstr>PowerPoint プレゼンテーション</vt:lpstr>
      <vt:lpstr>強度分布の補正①</vt:lpstr>
      <vt:lpstr>強度分布の補正②</vt:lpstr>
      <vt:lpstr>強度分布の補正③</vt:lpstr>
      <vt:lpstr>補正後の分光イメージ</vt:lpstr>
      <vt:lpstr>まとめ</vt:lpstr>
      <vt:lpstr>今後の予定</vt:lpstr>
      <vt:lpstr>PowerPoint プレゼンテーション</vt:lpstr>
      <vt:lpstr>X線スキャナー（レントゲン、CT）</vt:lpstr>
      <vt:lpstr>非線形光学結晶によるTHzパルスの発生</vt:lpstr>
      <vt:lpstr>電気光学(EO)結晶を用いたTHzパルスの検出１</vt:lpstr>
      <vt:lpstr>電気光学(EO)結晶を用いたTHzパルスの検出２</vt:lpstr>
      <vt:lpstr>カラースキャナーの測定原理</vt:lpstr>
      <vt:lpstr>THzパルスの発生</vt:lpstr>
      <vt:lpstr>THzパルス電場の時間波形計測</vt:lpstr>
      <vt:lpstr>電気光学的時間-空間変換（非共軸2D-FSEOS）</vt:lpstr>
      <vt:lpstr>電気光学的時間-空変換(非共軸2D-FSEOS)</vt:lpstr>
      <vt:lpstr>空間分解能</vt:lpstr>
      <vt:lpstr>PowerPoint プレゼンテーション</vt:lpstr>
      <vt:lpstr>電磁波の周波数・波長マップ</vt:lpstr>
      <vt:lpstr>自然の光源（太陽、ランプ光源など）はTHz発生効率が極めて低い！</vt:lpstr>
      <vt:lpstr>様々な（人工的）THz光源</vt:lpstr>
      <vt:lpstr>テラヘルツ波（THz波）とは？</vt:lpstr>
      <vt:lpstr>THz透過 イメージング②</vt:lpstr>
      <vt:lpstr>THz透過イメージング③</vt:lpstr>
      <vt:lpstr>THz分光イメージング②</vt:lpstr>
      <vt:lpstr>THz分光イメージング③</vt:lpstr>
      <vt:lpstr>2次元電気光学サンプリング（2D-FSEOS）</vt:lpstr>
      <vt:lpstr>Phase Matching Condition in optical rectification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テラヘルツ・イメージング に関する基礎研究</dc:title>
  <dc:creator>user</dc:creator>
  <cp:lastModifiedBy>user</cp:lastModifiedBy>
  <cp:revision>217</cp:revision>
  <cp:lastPrinted>2012-09-20T01:41:49Z</cp:lastPrinted>
  <dcterms:created xsi:type="dcterms:W3CDTF">2011-12-20T07:47:41Z</dcterms:created>
  <dcterms:modified xsi:type="dcterms:W3CDTF">2012-12-28T08:27:47Z</dcterms:modified>
</cp:coreProperties>
</file>