
<file path=[Content_Types].xml><?xml version="1.0" encoding="utf-8"?>
<Types xmlns="http://schemas.openxmlformats.org/package/2006/content-types">
  <Override PartName="/ppt/slides/slide18.xml" ContentType="application/vnd.openxmlformats-officedocument.presentationml.slide+xml"/>
  <Default Extension="pict" ContentType="image/pict"/>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embeddings/Microsoft___2.bin" ContentType="application/vnd.openxmlformats-officedocument.oleObject"/>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Default Extension="pdf" ContentType="application/pdf"/>
  <Override PartName="/ppt/embeddings/Microsoft___3.bin" ContentType="application/vnd.openxmlformats-officedocument.oleObject"/>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notesSlides/notesSlide14.xml" ContentType="application/vnd.openxmlformats-officedocument.presentationml.notesSlide+xml"/>
  <Override PartName="/ppt/slideLayouts/slideLayout3.xml" ContentType="application/vnd.openxmlformats-officedocument.presentationml.slideLayout+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Override PartName="/ppt/embeddings/Microsoft___1.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2"/>
  </p:notesMasterIdLst>
  <p:sldIdLst>
    <p:sldId id="256" r:id="rId2"/>
    <p:sldId id="258" r:id="rId3"/>
    <p:sldId id="259" r:id="rId4"/>
    <p:sldId id="260" r:id="rId5"/>
    <p:sldId id="261" r:id="rId6"/>
    <p:sldId id="271" r:id="rId7"/>
    <p:sldId id="262" r:id="rId8"/>
    <p:sldId id="263" r:id="rId9"/>
    <p:sldId id="264" r:id="rId10"/>
    <p:sldId id="265" r:id="rId11"/>
    <p:sldId id="266" r:id="rId12"/>
    <p:sldId id="267" r:id="rId13"/>
    <p:sldId id="268" r:id="rId14"/>
    <p:sldId id="269" r:id="rId15"/>
    <p:sldId id="270" r:id="rId16"/>
    <p:sldId id="278" r:id="rId17"/>
    <p:sldId id="273" r:id="rId18"/>
    <p:sldId id="276" r:id="rId19"/>
    <p:sldId id="272" r:id="rId20"/>
    <p:sldId id="274" r:id="rId2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20"/>
    <p:restoredTop sz="90202" autoAdjust="0"/>
  </p:normalViewPr>
  <p:slideViewPr>
    <p:cSldViewPr snapToGrid="0" snapToObjects="1">
      <p:cViewPr>
        <p:scale>
          <a:sx n="100" d="100"/>
          <a:sy n="100" d="100"/>
        </p:scale>
        <p:origin x="-1024" y="-3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ict"/><Relationship Id="rId2" Type="http://schemas.openxmlformats.org/officeDocument/2006/relationships/image" Target="../media/image14.pict"/><Relationship Id="rId3" Type="http://schemas.openxmlformats.org/officeDocument/2006/relationships/image" Target="../media/image15.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099B5D-83FE-794D-937F-B27B8CA926E1}" type="datetimeFigureOut">
              <a:rPr lang="ja-JP" altLang="en-US" smtClean="0"/>
              <a:pPr/>
              <a:t>13.3.19</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D4CA6-666E-394F-BA50-E066C522BF9C}"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a:lstStyle/>
          <a:p>
            <a:pPr eaLnBrk="1" hangingPunct="1">
              <a:spcBef>
                <a:spcPct val="0"/>
              </a:spcBef>
            </a:pPr>
            <a:r>
              <a:rPr lang="ja-JP" altLang="en-US">
                <a:cs typeface="ＭＳ Ｐゴシック" charset="-128"/>
              </a:rPr>
              <a:t>本研究では，非線形光学顕微鏡の一つである第二高調波発生，</a:t>
            </a:r>
            <a:r>
              <a:rPr lang="en-US" altLang="ja-JP">
                <a:cs typeface="ＭＳ Ｐゴシック" charset="-128"/>
              </a:rPr>
              <a:t>SHG</a:t>
            </a:r>
            <a:r>
              <a:rPr lang="ja-JP" altLang="en-US">
                <a:cs typeface="ＭＳ Ｐゴシック" charset="-128"/>
              </a:rPr>
              <a:t>顕微鏡を用います．</a:t>
            </a:r>
            <a:r>
              <a:rPr lang="en-US" altLang="ja-JP">
                <a:cs typeface="ＭＳ Ｐゴシック" charset="-128"/>
              </a:rPr>
              <a:t>SHG</a:t>
            </a:r>
            <a:r>
              <a:rPr lang="ja-JP" altLang="en-US">
                <a:cs typeface="ＭＳ Ｐゴシック" charset="-128"/>
              </a:rPr>
              <a:t>とは超短パルス光を，非中心対称物質に入射した際，半波長または周波数が２倍の光が発生する現象のことであり，例として</a:t>
            </a:r>
            <a:r>
              <a:rPr lang="en-US" altLang="ja-JP">
                <a:cs typeface="ＭＳ Ｐゴシック" charset="-128"/>
              </a:rPr>
              <a:t>3</a:t>
            </a:r>
            <a:r>
              <a:rPr lang="ja-JP" altLang="en-US">
                <a:cs typeface="ＭＳ Ｐゴシック" charset="-128"/>
              </a:rPr>
              <a:t>重螺旋構造のコラーゲン分子は，非中心対称構造を持つことから生体組織内での</a:t>
            </a:r>
            <a:r>
              <a:rPr lang="en-US" altLang="ja-JP">
                <a:cs typeface="ＭＳ Ｐゴシック" charset="-128"/>
              </a:rPr>
              <a:t>SHG</a:t>
            </a:r>
            <a:r>
              <a:rPr lang="ja-JP" altLang="en-US">
                <a:cs typeface="ＭＳ Ｐゴシック" charset="-128"/>
              </a:rPr>
              <a:t>光の発生源となることが知られております．</a:t>
            </a:r>
            <a:r>
              <a:rPr lang="en-US" altLang="ja-JP">
                <a:cs typeface="ＭＳ Ｐゴシック" charset="-128"/>
              </a:rPr>
              <a:t>SHG </a:t>
            </a:r>
            <a:r>
              <a:rPr lang="ja-JP" altLang="en-US">
                <a:cs typeface="ＭＳ Ｐゴシック" charset="-128"/>
              </a:rPr>
              <a:t>顕微鏡はこのような特徴を持つことから，様々な分野への応用が期待されております．</a:t>
            </a:r>
            <a:endParaRPr lang="en-US" altLang="ja-JP">
              <a:cs typeface="ＭＳ Ｐゴシック" charset="-128"/>
            </a:endParaRPr>
          </a:p>
          <a:p>
            <a:pPr eaLnBrk="1" hangingPunct="1">
              <a:spcBef>
                <a:spcPct val="0"/>
              </a:spcBef>
            </a:pPr>
            <a:endParaRPr lang="en-US">
              <a:ea typeface="ＭＳ Ｐゴシック" charset="-128"/>
              <a:cs typeface="ＭＳ Ｐゴシック" charset="-128"/>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8033F440-C7BA-E84D-B400-B2E9E56FC486}" type="slidenum">
              <a:rPr lang="ja-JP" altLang="en-US"/>
              <a:pPr/>
              <a:t>2</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a:lstStyle/>
          <a:p>
            <a:r>
              <a:rPr lang="en-US" altLang="ja-JP">
                <a:cs typeface="ＭＳ Ｐゴシック" charset="-128"/>
              </a:rPr>
              <a:t>shg</a:t>
            </a:r>
            <a:r>
              <a:rPr lang="ja-JP" altLang="en-US">
                <a:cs typeface="ＭＳ Ｐゴシック" charset="-128"/>
              </a:rPr>
              <a:t>イメージの整合性の確認のため，位相差顕微鏡を用いて同サンプルを測定しました．両画像の測定領域は同じスケールであわせております．位相差顕微鏡では無染色でサルコメアが観察出来ることが知られております．両サンプルから確認出来るサルコメア周期は一致しており</a:t>
            </a:r>
            <a:endParaRPr lang="en-US">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F6F95C06-2A61-0941-8BA3-E4B68C04A5B8}" type="slidenum">
              <a:rPr lang="ja-JP" altLang="en-US"/>
              <a:pPr/>
              <a:t>12</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a:lstStyle/>
          <a:p>
            <a:endParaRPr lang="en-US" dirty="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78C3F69D-327C-0042-8CB8-FE70EDB5806F}" type="slidenum">
              <a:rPr lang="ja-JP" altLang="en-US"/>
              <a:pPr/>
              <a:t>13</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53250" name="ノート プレースホルダ 2"/>
          <p:cNvSpPr>
            <a:spLocks noGrp="1"/>
          </p:cNvSpPr>
          <p:nvPr>
            <p:ph type="body" idx="1"/>
          </p:nvPr>
        </p:nvSpPr>
        <p:spPr bwMode="auto">
          <a:noFill/>
        </p:spPr>
        <p:txBody>
          <a:bodyPr/>
          <a:lstStyle/>
          <a:p>
            <a:pPr eaLnBrk="1" hangingPunct="1">
              <a:spcBef>
                <a:spcPct val="0"/>
              </a:spcBef>
            </a:pPr>
            <a:r>
              <a:rPr lang="ja-JP" altLang="en-US">
                <a:cs typeface="ＭＳ Ｐゴシック" charset="-128"/>
              </a:rPr>
              <a:t>次に骨延長サンプルの</a:t>
            </a:r>
            <a:r>
              <a:rPr lang="en-US" altLang="ja-JP">
                <a:cs typeface="ＭＳ Ｐゴシック" charset="-128"/>
              </a:rPr>
              <a:t>shg</a:t>
            </a:r>
            <a:r>
              <a:rPr lang="ja-JP" altLang="en-US">
                <a:cs typeface="ＭＳ Ｐゴシック" charset="-128"/>
              </a:rPr>
              <a:t>イメージングを行いました．</a:t>
            </a:r>
            <a:endParaRPr lang="en-US" altLang="ja-JP">
              <a:cs typeface="ＭＳ Ｐゴシック" charset="-128"/>
            </a:endParaRPr>
          </a:p>
          <a:p>
            <a:pPr eaLnBrk="1" hangingPunct="1">
              <a:spcBef>
                <a:spcPct val="0"/>
              </a:spcBef>
            </a:pPr>
            <a:r>
              <a:rPr lang="ja-JP" altLang="en-US">
                <a:cs typeface="ＭＳ Ｐゴシック" charset="-128"/>
              </a:rPr>
              <a:t>この治療を行いますと骨だけでなく周辺の骨格筋も伸張されることが知られております．</a:t>
            </a:r>
          </a:p>
        </p:txBody>
      </p:sp>
      <p:sp>
        <p:nvSpPr>
          <p:cNvPr id="53251" name="スライド番号プレースホルダ 3"/>
          <p:cNvSpPr>
            <a:spLocks noGrp="1"/>
          </p:cNvSpPr>
          <p:nvPr>
            <p:ph type="sldNum" sz="quarter" idx="5"/>
          </p:nvPr>
        </p:nvSpPr>
        <p:spPr bwMode="auto">
          <a:noFill/>
          <a:ln>
            <a:miter lim="800000"/>
            <a:headEnd/>
            <a:tailEnd/>
          </a:ln>
        </p:spPr>
        <p:txBody>
          <a:bodyPr/>
          <a:lstStyle/>
          <a:p>
            <a:fld id="{0BFACD02-4C84-8747-B405-2DA271A03AE6}" type="slidenum">
              <a:rPr lang="ja-JP" altLang="en-US"/>
              <a:pPr/>
              <a:t>14</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55298" name="ノート プレースホルダ 2"/>
          <p:cNvSpPr>
            <a:spLocks noGrp="1"/>
          </p:cNvSpPr>
          <p:nvPr>
            <p:ph type="body" idx="1"/>
          </p:nvPr>
        </p:nvSpPr>
        <p:spPr bwMode="auto">
          <a:noFill/>
        </p:spPr>
        <p:txBody>
          <a:bodyPr/>
          <a:lstStyle/>
          <a:p>
            <a:pPr eaLnBrk="1" hangingPunct="1">
              <a:spcBef>
                <a:spcPct val="0"/>
              </a:spcBef>
            </a:pPr>
            <a:r>
              <a:rPr lang="ja-JP" altLang="en-US">
                <a:cs typeface="ＭＳ Ｐゴシック" charset="-128"/>
              </a:rPr>
              <a:t>コントロールサンプルの</a:t>
            </a:r>
            <a:r>
              <a:rPr lang="en-US" altLang="ja-JP">
                <a:cs typeface="ＭＳ Ｐゴシック" charset="-128"/>
              </a:rPr>
              <a:t>shg</a:t>
            </a:r>
            <a:r>
              <a:rPr lang="ja-JP" altLang="en-US">
                <a:cs typeface="ＭＳ Ｐゴシック" charset="-128"/>
              </a:rPr>
              <a:t>イメージとの比較により，サルコメアの延長が確認出来ます．</a:t>
            </a:r>
            <a:endParaRPr lang="en-US" altLang="ja-JP">
              <a:cs typeface="ＭＳ Ｐゴシック" charset="-128"/>
            </a:endParaRPr>
          </a:p>
          <a:p>
            <a:pPr eaLnBrk="1" hangingPunct="1">
              <a:spcBef>
                <a:spcPct val="0"/>
              </a:spcBef>
            </a:pPr>
            <a:r>
              <a:rPr lang="ja-JP" altLang="en-US">
                <a:cs typeface="ＭＳ Ｐゴシック" charset="-128"/>
              </a:rPr>
              <a:t>このように異なるサンプルでのミオシン分布の違いを確認しました．</a:t>
            </a:r>
          </a:p>
        </p:txBody>
      </p:sp>
      <p:sp>
        <p:nvSpPr>
          <p:cNvPr id="55299" name="スライド番号プレースホルダ 3"/>
          <p:cNvSpPr>
            <a:spLocks noGrp="1"/>
          </p:cNvSpPr>
          <p:nvPr>
            <p:ph type="sldNum" sz="quarter" idx="5"/>
          </p:nvPr>
        </p:nvSpPr>
        <p:spPr bwMode="auto">
          <a:noFill/>
          <a:ln>
            <a:miter lim="800000"/>
            <a:headEnd/>
            <a:tailEnd/>
          </a:ln>
        </p:spPr>
        <p:txBody>
          <a:bodyPr/>
          <a:lstStyle/>
          <a:p>
            <a:fld id="{BF02C090-2989-1048-BDCD-3486C559D8FE}" type="slidenum">
              <a:rPr lang="ja-JP" altLang="en-US"/>
              <a:pPr/>
              <a:t>15</a:t>
            </a:fld>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a:lstStyle/>
          <a:p>
            <a:r>
              <a:rPr lang="ja-JP" altLang="en-US">
                <a:cs typeface="ＭＳ Ｐゴシック" charset="-128"/>
              </a:rPr>
              <a:t>構築した</a:t>
            </a:r>
            <a:r>
              <a:rPr lang="en-US" altLang="ja-JP">
                <a:cs typeface="ＭＳ Ｐゴシック" charset="-128"/>
              </a:rPr>
              <a:t>shg</a:t>
            </a:r>
            <a:r>
              <a:rPr lang="ja-JP" altLang="en-US">
                <a:cs typeface="ＭＳ Ｐゴシック" charset="-128"/>
              </a:rPr>
              <a:t>顕微鏡のセットアップを図に示します．</a:t>
            </a:r>
            <a:endParaRPr lang="en-US" altLang="ja-JP">
              <a:cs typeface="ＭＳ Ｐゴシック" charset="-128"/>
            </a:endParaRPr>
          </a:p>
          <a:p>
            <a:r>
              <a:rPr lang="ja-JP" altLang="en-US">
                <a:cs typeface="ＭＳ Ｐゴシック" charset="-128"/>
              </a:rPr>
              <a:t>レーザー光は始めにチャープミラーにより負の分散を与えられ，</a:t>
            </a:r>
            <a:r>
              <a:rPr lang="en-US" altLang="ja-JP">
                <a:cs typeface="ＭＳ Ｐゴシック" charset="-128"/>
              </a:rPr>
              <a:t>GM</a:t>
            </a:r>
            <a:r>
              <a:rPr lang="ja-JP" altLang="en-US">
                <a:cs typeface="ＭＳ Ｐゴシック" charset="-128"/>
              </a:rPr>
              <a:t>により走査後，対物レンズに入射します．サンプルから発生した</a:t>
            </a:r>
            <a:r>
              <a:rPr lang="en-US" altLang="ja-JP">
                <a:cs typeface="ＭＳ Ｐゴシック" charset="-128"/>
              </a:rPr>
              <a:t>shg</a:t>
            </a:r>
            <a:r>
              <a:rPr lang="ja-JP" altLang="en-US">
                <a:cs typeface="ＭＳ Ｐゴシック" charset="-128"/>
              </a:rPr>
              <a:t>光は，後方の対物レンズにより受光されブルーフィルターにより基本波成分をカットした後フォトンカウンティング型光電子増倍管によって検出します．</a:t>
            </a:r>
            <a:endParaRPr lang="en-US" altLang="ja-JP">
              <a:cs typeface="ＭＳ Ｐゴシック" charset="-128"/>
            </a:endParaRPr>
          </a:p>
        </p:txBody>
      </p:sp>
      <p:sp>
        <p:nvSpPr>
          <p:cNvPr id="4" name="Slide Number Placeholder 3"/>
          <p:cNvSpPr>
            <a:spLocks noGrp="1"/>
          </p:cNvSpPr>
          <p:nvPr>
            <p:ph type="sldNum" sz="quarter" idx="5"/>
          </p:nvPr>
        </p:nvSpPr>
        <p:spPr/>
        <p:txBody>
          <a:bodyPr/>
          <a:lstStyle/>
          <a:p>
            <a:fld id="{754888DC-4EA8-1647-8457-7DB3C69EF630}" type="slidenum">
              <a:rPr lang="ja-JP" altLang="en-US"/>
              <a:pPr/>
              <a:t>16</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a:lstStyle/>
          <a:p>
            <a:pPr eaLnBrk="1" hangingPunct="1">
              <a:spcBef>
                <a:spcPct val="0"/>
              </a:spcBef>
            </a:pPr>
            <a:r>
              <a:rPr lang="ja-JP" altLang="en-US">
                <a:cs typeface="ＭＳ Ｐゴシック" charset="-128"/>
              </a:rPr>
              <a:t>これまでの</a:t>
            </a:r>
            <a:r>
              <a:rPr lang="en-US" altLang="ja-JP">
                <a:cs typeface="ＭＳ Ｐゴシック" charset="-128"/>
              </a:rPr>
              <a:t>SHG</a:t>
            </a:r>
            <a:r>
              <a:rPr lang="ja-JP" altLang="en-US">
                <a:cs typeface="ＭＳ Ｐゴシック" charset="-128"/>
              </a:rPr>
              <a:t>顕微鏡の光源は</a:t>
            </a:r>
            <a:r>
              <a:rPr lang="en-US" altLang="ja-JP">
                <a:cs typeface="ＭＳ Ｐゴシック" charset="-128"/>
              </a:rPr>
              <a:t>100fs</a:t>
            </a:r>
            <a:r>
              <a:rPr lang="ja-JP" altLang="en-US">
                <a:cs typeface="ＭＳ Ｐゴシック" charset="-128"/>
              </a:rPr>
              <a:t>レーザーが用いられていました．</a:t>
            </a:r>
            <a:r>
              <a:rPr lang="en-US" altLang="ja-JP">
                <a:cs typeface="ＭＳ Ｐゴシック" charset="-128"/>
              </a:rPr>
              <a:t>100fs</a:t>
            </a:r>
            <a:r>
              <a:rPr lang="ja-JP" altLang="en-US">
                <a:cs typeface="ＭＳ Ｐゴシック" charset="-128"/>
              </a:rPr>
              <a:t>レーザーを皮膚に照射することにより，生体組織のコラーゲンを生きたありのままで可視化することが出来ます．一方このような</a:t>
            </a:r>
            <a:r>
              <a:rPr lang="en-US" altLang="ja-JP">
                <a:cs typeface="ＭＳ Ｐゴシック" charset="-128"/>
              </a:rPr>
              <a:t>100fs</a:t>
            </a:r>
            <a:r>
              <a:rPr lang="ja-JP" altLang="en-US">
                <a:cs typeface="ＭＳ Ｐゴシック" charset="-128"/>
              </a:rPr>
              <a:t>レーザーは生体組織への影響が問題点となっております．生体サンプルによってはレーザー照射による熱的ダメージが無視できず，レーザー入射パワーの抑制または照射時間の短縮が必要となります．</a:t>
            </a:r>
            <a:endParaRPr lang="en-US">
              <a:ea typeface="ＭＳ Ｐゴシック" charset="-128"/>
              <a:cs typeface="ＭＳ Ｐゴシック" charset="-128"/>
            </a:endParaRPr>
          </a:p>
        </p:txBody>
      </p:sp>
      <p:sp>
        <p:nvSpPr>
          <p:cNvPr id="32771" name="Slide Number Placeholder 3"/>
          <p:cNvSpPr>
            <a:spLocks noGrp="1"/>
          </p:cNvSpPr>
          <p:nvPr>
            <p:ph type="sldNum" sz="quarter" idx="5"/>
          </p:nvPr>
        </p:nvSpPr>
        <p:spPr bwMode="auto">
          <a:noFill/>
          <a:ln>
            <a:miter lim="800000"/>
            <a:headEnd/>
            <a:tailEnd/>
          </a:ln>
        </p:spPr>
        <p:txBody>
          <a:bodyPr/>
          <a:lstStyle/>
          <a:p>
            <a:fld id="{5867EE1A-5856-5144-8A68-853B3F9C2C9A}" type="slidenum">
              <a:rPr lang="ja-JP" altLang="en-US"/>
              <a:pPr/>
              <a:t>3</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a:lstStyle/>
          <a:p>
            <a:pPr eaLnBrk="1" hangingPunct="1">
              <a:spcBef>
                <a:spcPct val="0"/>
              </a:spcBef>
            </a:pPr>
            <a:r>
              <a:rPr lang="ja-JP" altLang="en-US">
                <a:cs typeface="ＭＳ Ｐゴシック" charset="-128"/>
              </a:rPr>
              <a:t>そこで，パルス幅の狭窄化によりピークパワーを増大させることで，</a:t>
            </a:r>
            <a:r>
              <a:rPr lang="en-US" altLang="ja-JP">
                <a:cs typeface="ＭＳ Ｐゴシック" charset="-128"/>
              </a:rPr>
              <a:t>SHG</a:t>
            </a:r>
            <a:r>
              <a:rPr lang="ja-JP" altLang="en-US">
                <a:cs typeface="ＭＳ Ｐゴシック" charset="-128"/>
              </a:rPr>
              <a:t>顕微鏡の高感度化を目指します．本研究で用いる</a:t>
            </a:r>
            <a:r>
              <a:rPr lang="en-US" altLang="ja-JP">
                <a:cs typeface="ＭＳ Ｐゴシック" charset="-128"/>
              </a:rPr>
              <a:t>10</a:t>
            </a:r>
            <a:r>
              <a:rPr lang="ja-JP" altLang="en-US">
                <a:cs typeface="ＭＳ Ｐゴシック" charset="-128"/>
              </a:rPr>
              <a:t>レーザーは従来の</a:t>
            </a:r>
            <a:r>
              <a:rPr lang="en-US" altLang="ja-JP">
                <a:cs typeface="ＭＳ Ｐゴシック" charset="-128"/>
              </a:rPr>
              <a:t>100</a:t>
            </a:r>
            <a:r>
              <a:rPr lang="ja-JP" altLang="en-US">
                <a:cs typeface="ＭＳ Ｐゴシック" charset="-128"/>
              </a:rPr>
              <a:t>レーザーと平均パワーは同じくして，ピークパワーだけを高くする事が出来ます．</a:t>
            </a:r>
            <a:r>
              <a:rPr lang="en-US" altLang="ja-JP">
                <a:cs typeface="ＭＳ Ｐゴシック" charset="-128"/>
              </a:rPr>
              <a:t>SHG</a:t>
            </a:r>
            <a:r>
              <a:rPr lang="ja-JP" altLang="en-US">
                <a:cs typeface="ＭＳ Ｐゴシック" charset="-128"/>
              </a:rPr>
              <a:t>強度はピーク電場の</a:t>
            </a:r>
            <a:r>
              <a:rPr lang="en-US" altLang="ja-JP">
                <a:cs typeface="ＭＳ Ｐゴシック" charset="-128"/>
              </a:rPr>
              <a:t>2</a:t>
            </a:r>
            <a:r>
              <a:rPr lang="ja-JP" altLang="en-US">
                <a:cs typeface="ＭＳ Ｐゴシック" charset="-128"/>
              </a:rPr>
              <a:t>乗に比例しますので，従来の</a:t>
            </a:r>
            <a:r>
              <a:rPr lang="en-US" altLang="ja-JP">
                <a:cs typeface="ＭＳ Ｐゴシック" charset="-128"/>
              </a:rPr>
              <a:t>100fs</a:t>
            </a:r>
            <a:r>
              <a:rPr lang="ja-JP" altLang="en-US">
                <a:cs typeface="ＭＳ Ｐゴシック" charset="-128"/>
              </a:rPr>
              <a:t>レーザーに対して，</a:t>
            </a:r>
            <a:r>
              <a:rPr lang="en-US" altLang="ja-JP">
                <a:cs typeface="ＭＳ Ｐゴシック" charset="-128"/>
              </a:rPr>
              <a:t>SHG</a:t>
            </a:r>
            <a:r>
              <a:rPr lang="ja-JP" altLang="en-US">
                <a:cs typeface="ＭＳ Ｐゴシック" charset="-128"/>
              </a:rPr>
              <a:t>強度は</a:t>
            </a:r>
            <a:r>
              <a:rPr lang="en-US" altLang="ja-JP">
                <a:cs typeface="ＭＳ Ｐゴシック" charset="-128"/>
              </a:rPr>
              <a:t>100</a:t>
            </a:r>
            <a:r>
              <a:rPr lang="ja-JP" altLang="en-US">
                <a:cs typeface="ＭＳ Ｐゴシック" charset="-128"/>
              </a:rPr>
              <a:t>倍となるため，平均パワーを下げても，十分な信号強度を得ることができるということから，</a:t>
            </a:r>
            <a:r>
              <a:rPr lang="en-US" altLang="ja-JP">
                <a:solidFill>
                  <a:srgbClr val="FF0000"/>
                </a:solidFill>
                <a:cs typeface="ＭＳ Ｐゴシック" charset="-128"/>
              </a:rPr>
              <a:t>10 fs</a:t>
            </a:r>
            <a:r>
              <a:rPr lang="ja-JP" altLang="en-US">
                <a:solidFill>
                  <a:srgbClr val="FF0000"/>
                </a:solidFill>
                <a:cs typeface="ＭＳ Ｐゴシック" charset="-128"/>
              </a:rPr>
              <a:t>レーザーを用いることで</a:t>
            </a:r>
            <a:r>
              <a:rPr lang="en-US" altLang="ja-JP">
                <a:solidFill>
                  <a:srgbClr val="FF0000"/>
                </a:solidFill>
                <a:cs typeface="ＭＳ Ｐゴシック" charset="-128"/>
              </a:rPr>
              <a:t>SHG</a:t>
            </a:r>
            <a:r>
              <a:rPr lang="ja-JP" altLang="en-US">
                <a:solidFill>
                  <a:srgbClr val="FF0000"/>
                </a:solidFill>
                <a:cs typeface="ＭＳ Ｐゴシック" charset="-128"/>
              </a:rPr>
              <a:t>光強度が増大，生体へのダメージが軽減可能となります．</a:t>
            </a:r>
          </a:p>
          <a:p>
            <a:pPr eaLnBrk="1" hangingPunct="1">
              <a:spcBef>
                <a:spcPct val="0"/>
              </a:spcBef>
            </a:pPr>
            <a:endParaRPr lang="en-US">
              <a:ea typeface="ＭＳ Ｐゴシック" charset="-128"/>
              <a:cs typeface="ＭＳ Ｐゴシック" charset="-128"/>
            </a:endParaRPr>
          </a:p>
        </p:txBody>
      </p:sp>
      <p:sp>
        <p:nvSpPr>
          <p:cNvPr id="34819" name="Slide Number Placeholder 3"/>
          <p:cNvSpPr>
            <a:spLocks noGrp="1"/>
          </p:cNvSpPr>
          <p:nvPr>
            <p:ph type="sldNum" sz="quarter" idx="5"/>
          </p:nvPr>
        </p:nvSpPr>
        <p:spPr bwMode="auto">
          <a:noFill/>
          <a:ln>
            <a:miter lim="800000"/>
            <a:headEnd/>
            <a:tailEnd/>
          </a:ln>
        </p:spPr>
        <p:txBody>
          <a:bodyPr/>
          <a:lstStyle/>
          <a:p>
            <a:fld id="{A6A7420D-BF1A-4148-9C7E-FFCB94BC25B6}" type="slidenum">
              <a:rPr lang="ja-JP" altLang="en-US"/>
              <a:pPr/>
              <a:t>4</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6866" name="ノート プレースホルダ 2"/>
          <p:cNvSpPr>
            <a:spLocks noGrp="1"/>
          </p:cNvSpPr>
          <p:nvPr>
            <p:ph type="body" idx="1"/>
          </p:nvPr>
        </p:nvSpPr>
        <p:spPr bwMode="auto">
          <a:noFill/>
        </p:spPr>
        <p:txBody>
          <a:bodyPr/>
          <a:lstStyle/>
          <a:p>
            <a:pPr eaLnBrk="1" hangingPunct="1">
              <a:spcBef>
                <a:spcPct val="0"/>
              </a:spcBef>
            </a:pPr>
            <a:r>
              <a:rPr lang="ja-JP" altLang="en-US">
                <a:cs typeface="ＭＳ Ｐゴシック" charset="-128"/>
              </a:rPr>
              <a:t>ここで，</a:t>
            </a:r>
            <a:r>
              <a:rPr lang="en-US" altLang="ja-JP">
                <a:cs typeface="ＭＳ Ｐゴシック" charset="-128"/>
              </a:rPr>
              <a:t>10fs</a:t>
            </a:r>
            <a:r>
              <a:rPr lang="ja-JP" altLang="en-US">
                <a:cs typeface="ＭＳ Ｐゴシック" charset="-128"/>
              </a:rPr>
              <a:t>レーザーのようなパルス幅の非常に狭い極短パルスレーザーを用いる際の問題点として，分散によるパルスの広がりがあります．パルス波は様々な波長を含み，</a:t>
            </a:r>
            <a:r>
              <a:rPr lang="en-US" altLang="ja-JP">
                <a:cs typeface="ＭＳ Ｐゴシック" charset="-128"/>
              </a:rPr>
              <a:t>10fs</a:t>
            </a:r>
            <a:r>
              <a:rPr lang="ja-JP" altLang="en-US">
                <a:cs typeface="ＭＳ Ｐゴシック" charset="-128"/>
              </a:rPr>
              <a:t>レーザーの場合非常に広いスペクトル幅を持っております．このようなパルスがレンズのような正の分散をもつ物資を透過する際，波長によって屈折率が変化し，伝播速度に差が出来るためパルス幅が広がります．そこで，負の分散を与えるチャープミラーを用い，伝搬速度の差を相殺することで分散補償を行います．</a:t>
            </a:r>
            <a:r>
              <a:rPr lang="en-US" altLang="ja-JP">
                <a:cs typeface="ＭＳ Ｐゴシック" charset="-128"/>
              </a:rPr>
              <a:t/>
            </a:r>
            <a:br>
              <a:rPr lang="en-US" altLang="ja-JP">
                <a:cs typeface="ＭＳ Ｐゴシック" charset="-128"/>
              </a:rPr>
            </a:br>
            <a:endParaRPr lang="en-US" altLang="ja-JP">
              <a:cs typeface="ＭＳ Ｐゴシック" charset="-128"/>
            </a:endParaRPr>
          </a:p>
          <a:p>
            <a:pPr eaLnBrk="1" hangingPunct="1">
              <a:spcBef>
                <a:spcPct val="0"/>
              </a:spcBef>
            </a:pPr>
            <a:endParaRPr lang="en-US" altLang="ja-JP">
              <a:cs typeface="ＭＳ Ｐゴシック" charset="-128"/>
            </a:endParaRPr>
          </a:p>
        </p:txBody>
      </p:sp>
      <p:sp>
        <p:nvSpPr>
          <p:cNvPr id="36867" name="スライド番号プレースホルダ 3"/>
          <p:cNvSpPr>
            <a:spLocks noGrp="1"/>
          </p:cNvSpPr>
          <p:nvPr>
            <p:ph type="sldNum" sz="quarter" idx="5"/>
          </p:nvPr>
        </p:nvSpPr>
        <p:spPr bwMode="auto">
          <a:noFill/>
          <a:ln>
            <a:miter lim="800000"/>
            <a:headEnd/>
            <a:tailEnd/>
          </a:ln>
        </p:spPr>
        <p:txBody>
          <a:bodyPr/>
          <a:lstStyle/>
          <a:p>
            <a:fld id="{824707EE-7F16-524C-8757-14D7FD5A6013}" type="slidenum">
              <a:rPr lang="ja-JP" altLang="en-US"/>
              <a:pPr/>
              <a:t>5</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a:lstStyle/>
          <a:p>
            <a:r>
              <a:rPr lang="ja-JP" altLang="en-US">
                <a:cs typeface="ＭＳ Ｐゴシック" charset="-128"/>
              </a:rPr>
              <a:t>構築した</a:t>
            </a:r>
            <a:r>
              <a:rPr lang="en-US" altLang="ja-JP">
                <a:cs typeface="ＭＳ Ｐゴシック" charset="-128"/>
              </a:rPr>
              <a:t>shg</a:t>
            </a:r>
            <a:r>
              <a:rPr lang="ja-JP" altLang="en-US">
                <a:cs typeface="ＭＳ Ｐゴシック" charset="-128"/>
              </a:rPr>
              <a:t>顕微鏡のセットアップを図に示します．</a:t>
            </a:r>
            <a:endParaRPr lang="en-US" altLang="ja-JP">
              <a:cs typeface="ＭＳ Ｐゴシック" charset="-128"/>
            </a:endParaRPr>
          </a:p>
          <a:p>
            <a:r>
              <a:rPr lang="ja-JP" altLang="en-US">
                <a:cs typeface="ＭＳ Ｐゴシック" charset="-128"/>
              </a:rPr>
              <a:t>レーザー光は始めにチャープミラーにより負の分散を与えられ，</a:t>
            </a:r>
            <a:r>
              <a:rPr lang="en-US" altLang="ja-JP">
                <a:cs typeface="ＭＳ Ｐゴシック" charset="-128"/>
              </a:rPr>
              <a:t>GM</a:t>
            </a:r>
            <a:r>
              <a:rPr lang="ja-JP" altLang="en-US">
                <a:cs typeface="ＭＳ Ｐゴシック" charset="-128"/>
              </a:rPr>
              <a:t>により走査後，対物レンズに入射します．サンプルから発生した</a:t>
            </a:r>
            <a:r>
              <a:rPr lang="en-US" altLang="ja-JP">
                <a:cs typeface="ＭＳ Ｐゴシック" charset="-128"/>
              </a:rPr>
              <a:t>shg</a:t>
            </a:r>
            <a:r>
              <a:rPr lang="ja-JP" altLang="en-US">
                <a:cs typeface="ＭＳ Ｐゴシック" charset="-128"/>
              </a:rPr>
              <a:t>光は，後方の対物レンズにより受光されブルーフィルターにより基本波成分をカットした後フォトンカウンティング型光電子増倍管によって検出します．</a:t>
            </a:r>
            <a:endParaRPr lang="en-US" altLang="ja-JP">
              <a:cs typeface="ＭＳ Ｐゴシック" charset="-128"/>
            </a:endParaRPr>
          </a:p>
        </p:txBody>
      </p:sp>
      <p:sp>
        <p:nvSpPr>
          <p:cNvPr id="4" name="Slide Number Placeholder 3"/>
          <p:cNvSpPr>
            <a:spLocks noGrp="1"/>
          </p:cNvSpPr>
          <p:nvPr>
            <p:ph type="sldNum" sz="quarter" idx="5"/>
          </p:nvPr>
        </p:nvSpPr>
        <p:spPr/>
        <p:txBody>
          <a:bodyPr/>
          <a:lstStyle/>
          <a:p>
            <a:fld id="{754888DC-4EA8-1647-8457-7DB3C69EF630}" type="slidenum">
              <a:rPr lang="ja-JP" altLang="en-US"/>
              <a:pPr/>
              <a:t>7</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ln>
            <a:miter lim="800000"/>
            <a:headEnd/>
            <a:tailEnd/>
          </a:ln>
        </p:spPr>
        <p:txBody>
          <a:bodyPr/>
          <a:lstStyle/>
          <a:p>
            <a:fld id="{4411826A-73D3-BD42-B81C-3484197EE5AF}" type="slidenum">
              <a:rPr lang="en-US" altLang="ja-JP"/>
              <a:pPr/>
              <a:t>8</a:t>
            </a:fld>
            <a:endParaRPr lang="en-US" altLang="ja-JP"/>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nvPr>
        </p:nvSpPr>
        <p:spPr bwMode="auto">
          <a:noFill/>
        </p:spPr>
        <p:txBody>
          <a:bodyPr/>
          <a:lstStyle/>
          <a:p>
            <a:pPr eaLnBrk="1" hangingPunct="1">
              <a:spcBef>
                <a:spcPct val="0"/>
              </a:spcBef>
            </a:pPr>
            <a:r>
              <a:rPr lang="ja-JP" altLang="en-US">
                <a:cs typeface="ＭＳ Ｐゴシック" charset="-128"/>
              </a:rPr>
              <a:t>今回測定サンプルとしてラビット骨格筋切片を用います．</a:t>
            </a:r>
            <a:endParaRPr lang="en-US" altLang="ja-JP">
              <a:cs typeface="ＭＳ Ｐゴシック" charset="-128"/>
            </a:endParaRPr>
          </a:p>
          <a:p>
            <a:pPr eaLnBrk="1" hangingPunct="1">
              <a:spcBef>
                <a:spcPct val="0"/>
              </a:spcBef>
            </a:pPr>
            <a:r>
              <a:rPr lang="ja-JP" altLang="en-US">
                <a:cs typeface="ＭＳ Ｐゴシック" charset="-128"/>
              </a:rPr>
              <a:t>筋肉は，線維束，筋線維，筋原線維の階層構造を有します．</a:t>
            </a:r>
            <a:endParaRPr lang="en-US" altLang="ja-JP">
              <a:cs typeface="ＭＳ Ｐゴシック" charset="-128"/>
            </a:endParaRPr>
          </a:p>
          <a:p>
            <a:pPr eaLnBrk="1" hangingPunct="1">
              <a:spcBef>
                <a:spcPct val="0"/>
              </a:spcBef>
            </a:pPr>
            <a:r>
              <a:rPr lang="ja-JP" altLang="en-US">
                <a:cs typeface="ＭＳ Ｐゴシック" charset="-128"/>
              </a:rPr>
              <a:t>筋原線維はサルコメアと呼ばれる最小構成単位の規則正しい周期構造を持ちます．</a:t>
            </a:r>
            <a:endParaRPr lang="en-US" altLang="ja-JP">
              <a:cs typeface="ＭＳ Ｐゴシック" charset="-128"/>
            </a:endParaRPr>
          </a:p>
          <a:p>
            <a:pPr eaLnBrk="1" hangingPunct="1">
              <a:spcBef>
                <a:spcPct val="0"/>
              </a:spcBef>
            </a:pPr>
            <a:r>
              <a:rPr lang="ja-JP" altLang="en-US">
                <a:cs typeface="ＭＳ Ｐゴシック" charset="-128"/>
              </a:rPr>
              <a:t>このサルコメア内のミオシンは図のようなヘッドを持つことで，線維長軸を対称軸として非中心対称構造となっており</a:t>
            </a:r>
            <a:r>
              <a:rPr lang="en-US" altLang="ja-JP">
                <a:cs typeface="ＭＳ Ｐゴシック" charset="-128"/>
              </a:rPr>
              <a:t>shg</a:t>
            </a:r>
            <a:r>
              <a:rPr lang="ja-JP" altLang="en-US">
                <a:cs typeface="ＭＳ Ｐゴシック" charset="-128"/>
              </a:rPr>
              <a:t>光の発生源となります．</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a:lstStyle/>
          <a:p>
            <a:r>
              <a:rPr lang="ja-JP" altLang="en-US">
                <a:cs typeface="ＭＳ Ｐゴシック" charset="-128"/>
              </a:rPr>
              <a:t>構築した</a:t>
            </a:r>
            <a:r>
              <a:rPr lang="en-US" altLang="ja-JP">
                <a:cs typeface="ＭＳ Ｐゴシック" charset="-128"/>
              </a:rPr>
              <a:t>10fsshg</a:t>
            </a:r>
            <a:r>
              <a:rPr lang="ja-JP" altLang="en-US">
                <a:cs typeface="ＭＳ Ｐゴシック" charset="-128"/>
              </a:rPr>
              <a:t>顕微鏡を持ちいて骨格筋筋繊維の</a:t>
            </a:r>
            <a:r>
              <a:rPr lang="en-US" altLang="ja-JP">
                <a:cs typeface="ＭＳ Ｐゴシック" charset="-128"/>
              </a:rPr>
              <a:t>shg</a:t>
            </a:r>
            <a:r>
              <a:rPr lang="ja-JP" altLang="en-US">
                <a:cs typeface="ＭＳ Ｐゴシック" charset="-128"/>
              </a:rPr>
              <a:t>イメージングを行いました．ミオシン分布が極めて高コントラストで可視化できています．</a:t>
            </a:r>
            <a:endParaRPr lang="en-US" altLang="ja-JP">
              <a:cs typeface="ＭＳ Ｐゴシック" charset="-128"/>
            </a:endParaRPr>
          </a:p>
          <a:p>
            <a:r>
              <a:rPr lang="en-US" altLang="ja-JP">
                <a:cs typeface="ＭＳ Ｐゴシック" charset="-128"/>
              </a:rPr>
              <a:t>150fsshg</a:t>
            </a:r>
            <a:r>
              <a:rPr lang="ja-JP" altLang="en-US">
                <a:cs typeface="ＭＳ Ｐゴシック" charset="-128"/>
              </a:rPr>
              <a:t>顕微鏡による</a:t>
            </a:r>
            <a:r>
              <a:rPr lang="en-US" altLang="ja-JP">
                <a:cs typeface="ＭＳ Ｐゴシック" charset="-128"/>
              </a:rPr>
              <a:t>shg</a:t>
            </a:r>
            <a:r>
              <a:rPr lang="ja-JP" altLang="en-US">
                <a:cs typeface="ＭＳ Ｐゴシック" charset="-128"/>
              </a:rPr>
              <a:t>イメージとの比較から，</a:t>
            </a:r>
            <a:r>
              <a:rPr lang="en-US" altLang="ja-JP">
                <a:cs typeface="ＭＳ Ｐゴシック" charset="-128"/>
              </a:rPr>
              <a:t>10fs</a:t>
            </a:r>
            <a:r>
              <a:rPr lang="ja-JP" altLang="en-US">
                <a:cs typeface="ＭＳ Ｐゴシック" charset="-128"/>
              </a:rPr>
              <a:t>レーザーを用いることで</a:t>
            </a:r>
            <a:r>
              <a:rPr lang="en-US" altLang="ja-JP">
                <a:cs typeface="ＭＳ Ｐゴシック" charset="-128"/>
              </a:rPr>
              <a:t>shg</a:t>
            </a:r>
            <a:r>
              <a:rPr lang="ja-JP" altLang="en-US">
                <a:cs typeface="ＭＳ Ｐゴシック" charset="-128"/>
              </a:rPr>
              <a:t>イメージのコントラスト向上が確認出来ます．．</a:t>
            </a:r>
            <a:endParaRPr lang="en-US">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C28BD0A2-52E4-3A45-9A70-45FDDD7C2604}" type="slidenum">
              <a:rPr lang="ja-JP" altLang="en-US"/>
              <a:pPr/>
              <a:t>9</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a:lstStyle/>
          <a:p>
            <a:r>
              <a:rPr lang="en-US" altLang="ja-JP">
                <a:cs typeface="ＭＳ Ｐゴシック" charset="-128"/>
              </a:rPr>
              <a:t>Shg</a:t>
            </a:r>
            <a:r>
              <a:rPr lang="ja-JP" altLang="en-US">
                <a:cs typeface="ＭＳ Ｐゴシック" charset="-128"/>
              </a:rPr>
              <a:t>イメージのコントラスト向上から筋繊維の詳しい構造をみることができます．</a:t>
            </a:r>
            <a:r>
              <a:rPr lang="en-US" altLang="ja-JP">
                <a:cs typeface="ＭＳ Ｐゴシック" charset="-128"/>
              </a:rPr>
              <a:t>shg</a:t>
            </a:r>
            <a:r>
              <a:rPr lang="ja-JP" altLang="en-US">
                <a:cs typeface="ＭＳ Ｐゴシック" charset="-128"/>
              </a:rPr>
              <a:t>イメージでは線維に直交するバンド構造を確認することができます．この構造はサルコメアの周期構造を可視化しております．</a:t>
            </a:r>
            <a:endParaRPr lang="en-US">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A1BF1505-2EAA-794B-8173-9664CBA260DE}" type="slidenum">
              <a:rPr lang="ja-JP" altLang="en-US"/>
              <a:pPr/>
              <a:t>10</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a:lstStyle/>
          <a:p>
            <a:r>
              <a:rPr lang="ja-JP" altLang="en-US">
                <a:cs typeface="ＭＳ Ｐゴシック" charset="-128"/>
              </a:rPr>
              <a:t>また，イメージ中の高輝度の信号が得られている部分は筋線維を包む筋膜に存在するコラーゲンの可視化をしていると考えられます．</a:t>
            </a:r>
            <a:endParaRPr lang="en-US">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74B50173-E5F7-8B43-9805-2FD16F444302}" type="slidenum">
              <a:rPr lang="ja-JP" altLang="en-US"/>
              <a:pPr/>
              <a:t>11</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45359EFF-74C7-1845-9960-0BEDD3AAEDF7}" type="datetimeFigureOut">
              <a:rPr lang="ja-JP" altLang="en-US" smtClean="0"/>
              <a:pPr/>
              <a:t>13.3.19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E135EEFC-23CD-7D46-B168-204E1BD562A0}"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359EFF-74C7-1845-9960-0BEDD3AAEDF7}" type="datetimeFigureOut">
              <a:rPr lang="ja-JP" altLang="en-US" smtClean="0"/>
              <a:pPr/>
              <a:t>13.3.19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E135EEFC-23CD-7D46-B168-204E1BD562A0}"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359EFF-74C7-1845-9960-0BEDD3AAEDF7}" type="datetimeFigureOut">
              <a:rPr lang="ja-JP" altLang="en-US" smtClean="0"/>
              <a:pPr/>
              <a:t>13.3.19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E135EEFC-23CD-7D46-B168-204E1BD562A0}"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359EFF-74C7-1845-9960-0BEDD3AAEDF7}" type="datetimeFigureOut">
              <a:rPr lang="ja-JP" altLang="en-US" smtClean="0"/>
              <a:pPr/>
              <a:t>13.3.19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E135EEFC-23CD-7D46-B168-204E1BD562A0}"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45359EFF-74C7-1845-9960-0BEDD3AAEDF7}" type="datetimeFigureOut">
              <a:rPr lang="ja-JP" altLang="en-US" smtClean="0"/>
              <a:pPr/>
              <a:t>13.3.19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E135EEFC-23CD-7D46-B168-204E1BD562A0}"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45359EFF-74C7-1845-9960-0BEDD3AAEDF7}" type="datetimeFigureOut">
              <a:rPr lang="ja-JP" altLang="en-US" smtClean="0"/>
              <a:pPr/>
              <a:t>13.3.19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E135EEFC-23CD-7D46-B168-204E1BD562A0}"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45359EFF-74C7-1845-9960-0BEDD3AAEDF7}" type="datetimeFigureOut">
              <a:rPr lang="ja-JP" altLang="en-US" smtClean="0"/>
              <a:pPr/>
              <a:t>13.3.19</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E135EEFC-23CD-7D46-B168-204E1BD562A0}"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45359EFF-74C7-1845-9960-0BEDD3AAEDF7}" type="datetimeFigureOut">
              <a:rPr lang="ja-JP" altLang="en-US" smtClean="0"/>
              <a:pPr/>
              <a:t>13.3.19</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E135EEFC-23CD-7D46-B168-204E1BD562A0}"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5359EFF-74C7-1845-9960-0BEDD3AAEDF7}" type="datetimeFigureOut">
              <a:rPr lang="ja-JP" altLang="en-US" smtClean="0"/>
              <a:pPr/>
              <a:t>13.3.19</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E135EEFC-23CD-7D46-B168-204E1BD562A0}"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45359EFF-74C7-1845-9960-0BEDD3AAEDF7}" type="datetimeFigureOut">
              <a:rPr lang="ja-JP" altLang="en-US" smtClean="0"/>
              <a:pPr/>
              <a:t>13.3.19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E135EEFC-23CD-7D46-B168-204E1BD562A0}"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45359EFF-74C7-1845-9960-0BEDD3AAEDF7}" type="datetimeFigureOut">
              <a:rPr lang="ja-JP" altLang="en-US" smtClean="0"/>
              <a:pPr/>
              <a:t>13.3.19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E135EEFC-23CD-7D46-B168-204E1BD562A0}"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59EFF-74C7-1845-9960-0BEDD3AAEDF7}" type="datetimeFigureOut">
              <a:rPr lang="ja-JP" altLang="en-US" smtClean="0"/>
              <a:pPr/>
              <a:t>13.3.19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5EEFC-23CD-7D46-B168-204E1BD562A0}"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emf"/><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df"/><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df"/></Relationships>
</file>

<file path=ppt/slides/_rels/slide18.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36.pdf"/><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www.dex.ne.jp/mantan/search/std2_search_preview.jhtml?start=173&amp;lastServiceTime=1045066855064&amp;number=169" TargetMode="External"/><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__1.bin"/><Relationship Id="rId5"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emf"/><Relationship Id="rId5" Type="http://schemas.openxmlformats.org/officeDocument/2006/relationships/image" Target="../media/image11.jpeg"/><Relationship Id="rId6"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pdf"/><Relationship Id="rId4" Type="http://schemas.openxmlformats.org/officeDocument/2006/relationships/image" Target="../media/image18.png"/><Relationship Id="rId5" Type="http://schemas.openxmlformats.org/officeDocument/2006/relationships/oleObject" Target="Macintosh%20HD:Users:yasuitakeshi:Hase:M1:10fsTiS:20130124:%E7%A0%94%E7%A9%B6%E3%83%AC%E3%83%9B%E3%82%9A%E3%83%BC%E3%83%8820130130.docx!OLE_LINK1" TargetMode="External"/><Relationship Id="rId6" Type="http://schemas.openxmlformats.org/officeDocument/2006/relationships/oleObject" Target="../embeddings/Microsoft___2.bin"/><Relationship Id="rId7" Type="http://schemas.openxmlformats.org/officeDocument/2006/relationships/oleObject" Target="../embeddings/Microsoft___3.bin"/><Relationship Id="rId8"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normAutofit/>
          </a:bodyPr>
          <a:lstStyle/>
          <a:p>
            <a:r>
              <a:rPr lang="ja-JP" altLang="en-US" sz="5400" dirty="0" smtClean="0"/>
              <a:t>研究報告</a:t>
            </a:r>
            <a:endParaRPr lang="ja-JP" altLang="en-US" sz="5400" dirty="0"/>
          </a:p>
        </p:txBody>
      </p:sp>
      <p:sp>
        <p:nvSpPr>
          <p:cNvPr id="6" name="サブタイトル 5"/>
          <p:cNvSpPr>
            <a:spLocks noGrp="1"/>
          </p:cNvSpPr>
          <p:nvPr>
            <p:ph type="subTitle" idx="1"/>
          </p:nvPr>
        </p:nvSpPr>
        <p:spPr/>
        <p:txBody>
          <a:bodyPr/>
          <a:lstStyle/>
          <a:p>
            <a:r>
              <a:rPr lang="en-US" altLang="ja-JP" dirty="0" smtClean="0">
                <a:solidFill>
                  <a:schemeClr val="tx1"/>
                </a:solidFill>
              </a:rPr>
              <a:t>H.25  3</a:t>
            </a:r>
            <a:r>
              <a:rPr lang="ja-JP" altLang="en-US" dirty="0" smtClean="0">
                <a:solidFill>
                  <a:schemeClr val="tx1"/>
                </a:solidFill>
              </a:rPr>
              <a:t>月</a:t>
            </a:r>
            <a:r>
              <a:rPr lang="en-US" altLang="ja-JP" dirty="0" smtClean="0">
                <a:solidFill>
                  <a:schemeClr val="tx1"/>
                </a:solidFill>
              </a:rPr>
              <a:t>8</a:t>
            </a:r>
            <a:r>
              <a:rPr lang="ja-JP" altLang="en-US" dirty="0" smtClean="0">
                <a:solidFill>
                  <a:schemeClr val="tx1"/>
                </a:solidFill>
              </a:rPr>
              <a:t>日</a:t>
            </a:r>
            <a:endParaRPr lang="en-US" altLang="ja-JP" dirty="0" smtClean="0">
              <a:solidFill>
                <a:schemeClr val="tx1"/>
              </a:solidFill>
            </a:endParaRPr>
          </a:p>
          <a:p>
            <a:r>
              <a:rPr lang="ja-JP" altLang="en-US" dirty="0" smtClean="0">
                <a:solidFill>
                  <a:schemeClr val="tx1"/>
                </a:solidFill>
              </a:rPr>
              <a:t>長谷</a:t>
            </a:r>
            <a:endParaRPr lang="en-US" altLang="ja-JP" dirty="0" smtClean="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タイトル 1"/>
          <p:cNvSpPr>
            <a:spLocks noGrp="1"/>
          </p:cNvSpPr>
          <p:nvPr>
            <p:ph type="title"/>
          </p:nvPr>
        </p:nvSpPr>
        <p:spPr>
          <a:xfrm>
            <a:off x="-344488" y="76200"/>
            <a:ext cx="9844088" cy="1143000"/>
          </a:xfrm>
        </p:spPr>
        <p:txBody>
          <a:bodyPr/>
          <a:lstStyle/>
          <a:p>
            <a:pPr eaLnBrk="1" hangingPunct="1"/>
            <a:r>
              <a:rPr lang="ja-JP" altLang="en-US" sz="4200"/>
              <a:t>筋線維の</a:t>
            </a:r>
            <a:r>
              <a:rPr lang="en-US" altLang="ja-JP" sz="4200"/>
              <a:t>SHG</a:t>
            </a:r>
            <a:r>
              <a:rPr lang="ja-JP" altLang="en-US" sz="4200"/>
              <a:t>イメージ</a:t>
            </a:r>
          </a:p>
        </p:txBody>
      </p:sp>
      <p:pic>
        <p:nvPicPr>
          <p:cNvPr id="44035" name="図 10" descr="test5_3.jpg"/>
          <p:cNvPicPr>
            <a:picLocks noChangeAspect="1"/>
          </p:cNvPicPr>
          <p:nvPr/>
        </p:nvPicPr>
        <p:blipFill>
          <a:blip r:embed="rId3">
            <a:lum bright="2000" contrast="6000"/>
          </a:blip>
          <a:srcRect/>
          <a:stretch>
            <a:fillRect/>
          </a:stretch>
        </p:blipFill>
        <p:spPr bwMode="auto">
          <a:xfrm>
            <a:off x="68263" y="1477963"/>
            <a:ext cx="4478337" cy="4478337"/>
          </a:xfrm>
          <a:prstGeom prst="rect">
            <a:avLst/>
          </a:prstGeom>
          <a:noFill/>
          <a:ln w="9525">
            <a:noFill/>
            <a:miter lim="800000"/>
            <a:headEnd/>
            <a:tailEnd/>
          </a:ln>
        </p:spPr>
      </p:pic>
      <p:sp>
        <p:nvSpPr>
          <p:cNvPr id="44036" name="正方形/長方形 14"/>
          <p:cNvSpPr>
            <a:spLocks noChangeArrowheads="1"/>
          </p:cNvSpPr>
          <p:nvPr/>
        </p:nvSpPr>
        <p:spPr bwMode="auto">
          <a:xfrm>
            <a:off x="146050" y="1135063"/>
            <a:ext cx="3930650" cy="368300"/>
          </a:xfrm>
          <a:prstGeom prst="rect">
            <a:avLst/>
          </a:prstGeom>
          <a:solidFill>
            <a:schemeClr val="tx1"/>
          </a:solidFill>
          <a:ln w="9525">
            <a:noFill/>
            <a:miter lim="800000"/>
            <a:headEnd/>
            <a:tailEnd/>
          </a:ln>
        </p:spPr>
        <p:txBody>
          <a:bodyPr wrap="none">
            <a:prstTxWarp prst="textNoShape">
              <a:avLst/>
            </a:prstTxWarp>
            <a:spAutoFit/>
          </a:bodyPr>
          <a:lstStyle/>
          <a:p>
            <a:pPr algn="ctr"/>
            <a:r>
              <a:rPr lang="ja-JP" altLang="en-US" b="1">
                <a:solidFill>
                  <a:srgbClr val="FFFF00"/>
                </a:solidFill>
              </a:rPr>
              <a:t>コントロールサンプル＠</a:t>
            </a:r>
            <a:r>
              <a:rPr lang="en-US" altLang="ja-JP" b="1">
                <a:solidFill>
                  <a:srgbClr val="FFFF00"/>
                </a:solidFill>
              </a:rPr>
              <a:t>SHG</a:t>
            </a:r>
            <a:r>
              <a:rPr lang="ja-JP" altLang="en-US" b="1">
                <a:solidFill>
                  <a:srgbClr val="FFFF00"/>
                </a:solidFill>
              </a:rPr>
              <a:t>顕微鏡</a:t>
            </a:r>
            <a:endParaRPr lang="en-US" altLang="ja-JP" b="1">
              <a:solidFill>
                <a:srgbClr val="FFFF00"/>
              </a:solidFill>
            </a:endParaRPr>
          </a:p>
        </p:txBody>
      </p:sp>
      <p:sp>
        <p:nvSpPr>
          <p:cNvPr id="44037" name="円/楕円 23"/>
          <p:cNvSpPr>
            <a:spLocks noChangeArrowheads="1"/>
          </p:cNvSpPr>
          <p:nvPr/>
        </p:nvSpPr>
        <p:spPr bwMode="auto">
          <a:xfrm rot="359332">
            <a:off x="1530350" y="2311400"/>
            <a:ext cx="2925763" cy="484188"/>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sp>
        <p:nvSpPr>
          <p:cNvPr id="44038" name="円/楕円 23"/>
          <p:cNvSpPr>
            <a:spLocks noChangeArrowheads="1"/>
          </p:cNvSpPr>
          <p:nvPr/>
        </p:nvSpPr>
        <p:spPr bwMode="auto">
          <a:xfrm rot="596424">
            <a:off x="123825" y="3060700"/>
            <a:ext cx="4381500" cy="939800"/>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sp>
        <p:nvSpPr>
          <p:cNvPr id="44039" name="円/楕円 23"/>
          <p:cNvSpPr>
            <a:spLocks noChangeArrowheads="1"/>
          </p:cNvSpPr>
          <p:nvPr/>
        </p:nvSpPr>
        <p:spPr bwMode="auto">
          <a:xfrm rot="359332">
            <a:off x="1511300" y="1622425"/>
            <a:ext cx="2441575" cy="330200"/>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grpSp>
        <p:nvGrpSpPr>
          <p:cNvPr id="2" name="Group 6"/>
          <p:cNvGrpSpPr>
            <a:grpSpLocks/>
          </p:cNvGrpSpPr>
          <p:nvPr/>
        </p:nvGrpSpPr>
        <p:grpSpPr bwMode="auto">
          <a:xfrm>
            <a:off x="4711700" y="3463925"/>
            <a:ext cx="4432300" cy="2922588"/>
            <a:chOff x="4503733" y="1188220"/>
            <a:chExt cx="4718172" cy="3011778"/>
          </a:xfrm>
        </p:grpSpPr>
        <p:pic>
          <p:nvPicPr>
            <p:cNvPr id="44043" name="Picture 1" descr="sarcomerenzoku"/>
            <p:cNvPicPr>
              <a:picLocks noChangeAspect="1"/>
            </p:cNvPicPr>
            <p:nvPr/>
          </p:nvPicPr>
          <p:blipFill>
            <a:blip r:embed="rId4"/>
            <a:srcRect b="81853"/>
            <a:stretch>
              <a:fillRect/>
            </a:stretch>
          </p:blipFill>
          <p:spPr bwMode="auto">
            <a:xfrm>
              <a:off x="4503733" y="1188220"/>
              <a:ext cx="4718172" cy="605035"/>
            </a:xfrm>
            <a:prstGeom prst="rect">
              <a:avLst/>
            </a:prstGeom>
            <a:noFill/>
            <a:ln w="9525">
              <a:noFill/>
              <a:miter lim="800000"/>
              <a:headEnd/>
              <a:tailEnd/>
            </a:ln>
          </p:spPr>
        </p:pic>
        <p:pic>
          <p:nvPicPr>
            <p:cNvPr id="44044" name="図 5" descr="sarcomere"/>
            <p:cNvPicPr>
              <a:picLocks noChangeAspect="1"/>
            </p:cNvPicPr>
            <p:nvPr/>
          </p:nvPicPr>
          <p:blipFill>
            <a:blip r:embed="rId5"/>
            <a:srcRect l="1962" t="19580" r="4167" b="14613"/>
            <a:stretch>
              <a:fillRect/>
            </a:stretch>
          </p:blipFill>
          <p:spPr bwMode="auto">
            <a:xfrm>
              <a:off x="4592638" y="1945748"/>
              <a:ext cx="4551362" cy="2254250"/>
            </a:xfrm>
            <a:prstGeom prst="rect">
              <a:avLst/>
            </a:prstGeom>
            <a:noFill/>
            <a:ln w="9525">
              <a:noFill/>
              <a:miter lim="800000"/>
              <a:headEnd/>
              <a:tailEnd/>
            </a:ln>
          </p:spPr>
        </p:pic>
        <p:cxnSp>
          <p:nvCxnSpPr>
            <p:cNvPr id="44045" name="Straight Connector 3"/>
            <p:cNvCxnSpPr>
              <a:cxnSpLocks noChangeShapeType="1"/>
            </p:cNvCxnSpPr>
            <p:nvPr/>
          </p:nvCxnSpPr>
          <p:spPr bwMode="auto">
            <a:xfrm flipH="1">
              <a:off x="4785937" y="1708736"/>
              <a:ext cx="929306" cy="707634"/>
            </a:xfrm>
            <a:prstGeom prst="line">
              <a:avLst/>
            </a:prstGeom>
            <a:noFill/>
            <a:ln w="28575">
              <a:solidFill>
                <a:schemeClr val="tx1"/>
              </a:solidFill>
              <a:round/>
              <a:headEnd/>
              <a:tailEnd/>
            </a:ln>
          </p:spPr>
        </p:cxnSp>
        <p:cxnSp>
          <p:nvCxnSpPr>
            <p:cNvPr id="44046" name="Straight Connector 18"/>
            <p:cNvCxnSpPr>
              <a:cxnSpLocks noChangeShapeType="1"/>
            </p:cNvCxnSpPr>
            <p:nvPr/>
          </p:nvCxnSpPr>
          <p:spPr bwMode="auto">
            <a:xfrm flipH="1" flipV="1">
              <a:off x="6891745" y="1708736"/>
              <a:ext cx="1905700" cy="692144"/>
            </a:xfrm>
            <a:prstGeom prst="line">
              <a:avLst/>
            </a:prstGeom>
            <a:noFill/>
            <a:ln w="28575">
              <a:solidFill>
                <a:schemeClr val="tx1"/>
              </a:solidFill>
              <a:round/>
              <a:headEnd/>
              <a:tailEnd/>
            </a:ln>
          </p:spPr>
        </p:cxnSp>
      </p:grpSp>
      <p:sp>
        <p:nvSpPr>
          <p:cNvPr id="44041" name="TextBox 16"/>
          <p:cNvSpPr txBox="1">
            <a:spLocks noChangeArrowheads="1"/>
          </p:cNvSpPr>
          <p:nvPr/>
        </p:nvSpPr>
        <p:spPr bwMode="auto">
          <a:xfrm>
            <a:off x="4546600" y="3022600"/>
            <a:ext cx="2646363" cy="460375"/>
          </a:xfrm>
          <a:prstGeom prst="rect">
            <a:avLst/>
          </a:prstGeom>
          <a:noFill/>
          <a:ln w="9525">
            <a:noFill/>
            <a:miter lim="800000"/>
            <a:headEnd/>
            <a:tailEnd/>
          </a:ln>
        </p:spPr>
        <p:txBody>
          <a:bodyPr wrap="none">
            <a:prstTxWarp prst="textNoShape">
              <a:avLst/>
            </a:prstTxWarp>
            <a:spAutoFit/>
          </a:bodyPr>
          <a:lstStyle/>
          <a:p>
            <a:r>
              <a:rPr lang="ja-JP" altLang="en-US" sz="2400"/>
              <a:t>筋原線維の模式図</a:t>
            </a:r>
            <a:endParaRPr lang="en-US" sz="2400"/>
          </a:p>
        </p:txBody>
      </p:sp>
      <p:sp>
        <p:nvSpPr>
          <p:cNvPr id="15" name="テキスト ボックス 11"/>
          <p:cNvSpPr txBox="1"/>
          <p:nvPr/>
        </p:nvSpPr>
        <p:spPr>
          <a:xfrm>
            <a:off x="268288" y="5930900"/>
            <a:ext cx="2143125" cy="646113"/>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prstTxWarp prst="textNoShape">
              <a:avLst/>
            </a:prstTxWarp>
            <a:spAutoFit/>
          </a:bodyPr>
          <a:lstStyle/>
          <a:p>
            <a:pPr algn="ctr"/>
            <a:r>
              <a:rPr lang="ja-JP" altLang="en-US">
                <a:solidFill>
                  <a:srgbClr val="FFFFFF"/>
                </a:solidFill>
              </a:rPr>
              <a:t>測定領域　　</a:t>
            </a:r>
            <a:endParaRPr lang="en-US" altLang="ja-JP">
              <a:solidFill>
                <a:srgbClr val="FFFFFF"/>
              </a:solidFill>
            </a:endParaRPr>
          </a:p>
          <a:p>
            <a:pPr algn="ctr"/>
            <a:r>
              <a:rPr lang="ja-JP" altLang="en-US">
                <a:solidFill>
                  <a:srgbClr val="FFFFFF"/>
                </a:solidFill>
              </a:rPr>
              <a:t>約</a:t>
            </a:r>
            <a:r>
              <a:rPr lang="en-US" altLang="ja-JP">
                <a:solidFill>
                  <a:srgbClr val="FFFFFF"/>
                </a:solidFill>
              </a:rPr>
              <a:t>430 μm</a:t>
            </a:r>
            <a:r>
              <a:rPr lang="ja-JP" altLang="en-US">
                <a:solidFill>
                  <a:srgbClr val="FFFFFF"/>
                </a:solidFill>
              </a:rPr>
              <a:t>*</a:t>
            </a:r>
            <a:r>
              <a:rPr lang="en-US" altLang="ja-JP">
                <a:solidFill>
                  <a:srgbClr val="FFFFFF"/>
                </a:solidFill>
              </a:rPr>
              <a:t>430 μm</a:t>
            </a:r>
            <a:endParaRPr lang="ja-JP" altLang="en-US">
              <a:solidFill>
                <a:srgbClr val="FFFFFF"/>
              </a:solidFill>
            </a:endParaRPr>
          </a:p>
        </p:txBody>
      </p:sp>
      <p:sp>
        <p:nvSpPr>
          <p:cNvPr id="16" name="テキスト ボックス 35"/>
          <p:cNvSpPr txBox="1">
            <a:spLocks noChangeArrowheads="1"/>
          </p:cNvSpPr>
          <p:nvPr/>
        </p:nvSpPr>
        <p:spPr bwMode="auto">
          <a:xfrm>
            <a:off x="4641457" y="1744663"/>
            <a:ext cx="4422605" cy="830997"/>
          </a:xfrm>
          <a:prstGeom prst="rect">
            <a:avLst/>
          </a:prstGeom>
          <a:noFill/>
          <a:ln w="9525">
            <a:noFill/>
            <a:miter lim="800000"/>
            <a:headEnd/>
            <a:tailEnd/>
          </a:ln>
        </p:spPr>
        <p:txBody>
          <a:bodyPr wrap="none">
            <a:prstTxWarp prst="textNoShape">
              <a:avLst/>
            </a:prstTxWarp>
            <a:spAutoFit/>
          </a:bodyPr>
          <a:lstStyle/>
          <a:p>
            <a:r>
              <a:rPr lang="ja-JP" altLang="en-US" sz="2400" dirty="0"/>
              <a:t>・</a:t>
            </a:r>
            <a:r>
              <a:rPr lang="ja-JP" altLang="en-US" sz="2400" dirty="0">
                <a:solidFill>
                  <a:srgbClr val="FF0000"/>
                </a:solidFill>
              </a:rPr>
              <a:t>サルコメアの周期構造を可視化</a:t>
            </a:r>
          </a:p>
          <a:p>
            <a:r>
              <a:rPr lang="ja-JP" altLang="en-US" sz="2400" dirty="0"/>
              <a:t>・</a:t>
            </a:r>
            <a:r>
              <a:rPr lang="ja-JP" altLang="en-US" sz="2400" dirty="0">
                <a:solidFill>
                  <a:srgbClr val="000000"/>
                </a:solidFill>
              </a:rPr>
              <a:t>線維を包むコラーゲンの可視化</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1" name="Picture 1" descr="スクリーンショット（2012-12-26 12.23.09 PM）.png"/>
          <p:cNvPicPr>
            <a:picLocks noChangeAspect="1"/>
          </p:cNvPicPr>
          <p:nvPr/>
        </p:nvPicPr>
        <p:blipFill>
          <a:blip r:embed="rId3"/>
          <a:srcRect r="4443"/>
          <a:stretch>
            <a:fillRect/>
          </a:stretch>
        </p:blipFill>
        <p:spPr bwMode="auto">
          <a:xfrm>
            <a:off x="2659063" y="3871913"/>
            <a:ext cx="6372225" cy="2800350"/>
          </a:xfrm>
          <a:prstGeom prst="rect">
            <a:avLst/>
          </a:prstGeom>
          <a:noFill/>
          <a:ln w="9525">
            <a:noFill/>
            <a:miter lim="800000"/>
            <a:headEnd/>
            <a:tailEnd/>
          </a:ln>
        </p:spPr>
      </p:pic>
      <p:sp>
        <p:nvSpPr>
          <p:cNvPr id="46082" name="タイトル 1"/>
          <p:cNvSpPr>
            <a:spLocks noGrp="1"/>
          </p:cNvSpPr>
          <p:nvPr>
            <p:ph type="title"/>
          </p:nvPr>
        </p:nvSpPr>
        <p:spPr>
          <a:xfrm>
            <a:off x="-344488" y="76200"/>
            <a:ext cx="9844088" cy="1143000"/>
          </a:xfrm>
        </p:spPr>
        <p:txBody>
          <a:bodyPr/>
          <a:lstStyle/>
          <a:p>
            <a:pPr eaLnBrk="1" hangingPunct="1"/>
            <a:r>
              <a:rPr lang="ja-JP" altLang="en-US" sz="4200"/>
              <a:t>筋線維の</a:t>
            </a:r>
            <a:r>
              <a:rPr lang="en-US" altLang="ja-JP" sz="4200"/>
              <a:t>SHG</a:t>
            </a:r>
            <a:r>
              <a:rPr lang="ja-JP" altLang="en-US" sz="4200"/>
              <a:t>イメージ</a:t>
            </a:r>
          </a:p>
        </p:txBody>
      </p:sp>
      <p:pic>
        <p:nvPicPr>
          <p:cNvPr id="46083" name="図 10" descr="test5_3.jpg"/>
          <p:cNvPicPr>
            <a:picLocks noChangeAspect="1"/>
          </p:cNvPicPr>
          <p:nvPr/>
        </p:nvPicPr>
        <p:blipFill>
          <a:blip r:embed="rId4">
            <a:lum bright="2000" contrast="6000"/>
          </a:blip>
          <a:srcRect/>
          <a:stretch>
            <a:fillRect/>
          </a:stretch>
        </p:blipFill>
        <p:spPr bwMode="auto">
          <a:xfrm>
            <a:off x="68263" y="1477963"/>
            <a:ext cx="4478337" cy="4478337"/>
          </a:xfrm>
          <a:prstGeom prst="rect">
            <a:avLst/>
          </a:prstGeom>
          <a:noFill/>
          <a:ln w="9525">
            <a:noFill/>
            <a:miter lim="800000"/>
            <a:headEnd/>
            <a:tailEnd/>
          </a:ln>
        </p:spPr>
      </p:pic>
      <p:sp>
        <p:nvSpPr>
          <p:cNvPr id="46084" name="正方形/長方形 14"/>
          <p:cNvSpPr>
            <a:spLocks noChangeArrowheads="1"/>
          </p:cNvSpPr>
          <p:nvPr/>
        </p:nvSpPr>
        <p:spPr bwMode="auto">
          <a:xfrm>
            <a:off x="146050" y="1135063"/>
            <a:ext cx="3930650" cy="368300"/>
          </a:xfrm>
          <a:prstGeom prst="rect">
            <a:avLst/>
          </a:prstGeom>
          <a:solidFill>
            <a:schemeClr val="tx1"/>
          </a:solidFill>
          <a:ln w="9525">
            <a:noFill/>
            <a:miter lim="800000"/>
            <a:headEnd/>
            <a:tailEnd/>
          </a:ln>
        </p:spPr>
        <p:txBody>
          <a:bodyPr wrap="none">
            <a:prstTxWarp prst="textNoShape">
              <a:avLst/>
            </a:prstTxWarp>
            <a:spAutoFit/>
          </a:bodyPr>
          <a:lstStyle/>
          <a:p>
            <a:pPr algn="ctr"/>
            <a:r>
              <a:rPr lang="ja-JP" altLang="en-US" b="1">
                <a:solidFill>
                  <a:srgbClr val="FFFF00"/>
                </a:solidFill>
              </a:rPr>
              <a:t>コントロールサンプル＠</a:t>
            </a:r>
            <a:r>
              <a:rPr lang="en-US" altLang="ja-JP" b="1">
                <a:solidFill>
                  <a:srgbClr val="FFFF00"/>
                </a:solidFill>
              </a:rPr>
              <a:t>SHG</a:t>
            </a:r>
            <a:r>
              <a:rPr lang="ja-JP" altLang="en-US" b="1">
                <a:solidFill>
                  <a:srgbClr val="FFFF00"/>
                </a:solidFill>
              </a:rPr>
              <a:t>顕微鏡</a:t>
            </a:r>
            <a:endParaRPr lang="en-US" altLang="ja-JP" b="1">
              <a:solidFill>
                <a:srgbClr val="FFFF00"/>
              </a:solidFill>
            </a:endParaRPr>
          </a:p>
        </p:txBody>
      </p:sp>
      <p:sp>
        <p:nvSpPr>
          <p:cNvPr id="46085" name="円/楕円 23"/>
          <p:cNvSpPr>
            <a:spLocks noChangeArrowheads="1"/>
          </p:cNvSpPr>
          <p:nvPr/>
        </p:nvSpPr>
        <p:spPr bwMode="auto">
          <a:xfrm rot="528959">
            <a:off x="26988" y="3932238"/>
            <a:ext cx="4522787" cy="319087"/>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sp>
        <p:nvSpPr>
          <p:cNvPr id="46086" name="円/楕円 23"/>
          <p:cNvSpPr>
            <a:spLocks noChangeArrowheads="1"/>
          </p:cNvSpPr>
          <p:nvPr/>
        </p:nvSpPr>
        <p:spPr bwMode="auto">
          <a:xfrm rot="521597">
            <a:off x="717550" y="2803525"/>
            <a:ext cx="3800475" cy="330200"/>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sp>
        <p:nvSpPr>
          <p:cNvPr id="11" name="テキスト ボックス 11"/>
          <p:cNvSpPr txBox="1"/>
          <p:nvPr/>
        </p:nvSpPr>
        <p:spPr>
          <a:xfrm>
            <a:off x="268288" y="5930900"/>
            <a:ext cx="2143125" cy="646113"/>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prstTxWarp prst="textNoShape">
              <a:avLst/>
            </a:prstTxWarp>
            <a:spAutoFit/>
          </a:bodyPr>
          <a:lstStyle/>
          <a:p>
            <a:pPr algn="ctr"/>
            <a:r>
              <a:rPr lang="ja-JP" altLang="en-US">
                <a:solidFill>
                  <a:srgbClr val="FFFFFF"/>
                </a:solidFill>
              </a:rPr>
              <a:t>測定領域　　</a:t>
            </a:r>
            <a:endParaRPr lang="en-US" altLang="ja-JP">
              <a:solidFill>
                <a:srgbClr val="FFFFFF"/>
              </a:solidFill>
            </a:endParaRPr>
          </a:p>
          <a:p>
            <a:pPr algn="ctr"/>
            <a:r>
              <a:rPr lang="ja-JP" altLang="en-US">
                <a:solidFill>
                  <a:srgbClr val="FFFFFF"/>
                </a:solidFill>
              </a:rPr>
              <a:t>約</a:t>
            </a:r>
            <a:r>
              <a:rPr lang="en-US" altLang="ja-JP">
                <a:solidFill>
                  <a:srgbClr val="FFFFFF"/>
                </a:solidFill>
              </a:rPr>
              <a:t>430 μm</a:t>
            </a:r>
            <a:r>
              <a:rPr lang="ja-JP" altLang="en-US">
                <a:solidFill>
                  <a:srgbClr val="FFFFFF"/>
                </a:solidFill>
              </a:rPr>
              <a:t>*</a:t>
            </a:r>
            <a:r>
              <a:rPr lang="en-US" altLang="ja-JP">
                <a:solidFill>
                  <a:srgbClr val="FFFFFF"/>
                </a:solidFill>
              </a:rPr>
              <a:t>430 μm</a:t>
            </a:r>
            <a:endParaRPr lang="ja-JP" altLang="en-US">
              <a:solidFill>
                <a:srgbClr val="FFFFFF"/>
              </a:solidFill>
            </a:endParaRPr>
          </a:p>
        </p:txBody>
      </p:sp>
      <p:sp>
        <p:nvSpPr>
          <p:cNvPr id="46088" name="テキスト ボックス 35"/>
          <p:cNvSpPr txBox="1">
            <a:spLocks noChangeArrowheads="1"/>
          </p:cNvSpPr>
          <p:nvPr/>
        </p:nvSpPr>
        <p:spPr bwMode="auto">
          <a:xfrm>
            <a:off x="4641457" y="1744663"/>
            <a:ext cx="4800600" cy="830262"/>
          </a:xfrm>
          <a:prstGeom prst="rect">
            <a:avLst/>
          </a:prstGeom>
          <a:noFill/>
          <a:ln w="9525">
            <a:noFill/>
            <a:miter lim="800000"/>
            <a:headEnd/>
            <a:tailEnd/>
          </a:ln>
        </p:spPr>
        <p:txBody>
          <a:bodyPr wrap="none">
            <a:prstTxWarp prst="textNoShape">
              <a:avLst/>
            </a:prstTxWarp>
            <a:spAutoFit/>
          </a:bodyPr>
          <a:lstStyle/>
          <a:p>
            <a:r>
              <a:rPr lang="ja-JP" altLang="en-US" sz="2400" dirty="0"/>
              <a:t>・サルコメアの周期構造を可視化</a:t>
            </a:r>
          </a:p>
          <a:p>
            <a:r>
              <a:rPr lang="ja-JP" altLang="en-US" sz="2400" dirty="0"/>
              <a:t>・</a:t>
            </a:r>
            <a:r>
              <a:rPr lang="ja-JP" altLang="en-US" sz="2400" dirty="0">
                <a:solidFill>
                  <a:srgbClr val="FF0000"/>
                </a:solidFill>
              </a:rPr>
              <a:t>線維を包むコラーゲンの可視化</a:t>
            </a:r>
          </a:p>
        </p:txBody>
      </p:sp>
      <p:sp>
        <p:nvSpPr>
          <p:cNvPr id="46089" name="TextBox 2"/>
          <p:cNvSpPr txBox="1">
            <a:spLocks noChangeArrowheads="1"/>
          </p:cNvSpPr>
          <p:nvPr/>
        </p:nvSpPr>
        <p:spPr bwMode="auto">
          <a:xfrm>
            <a:off x="5721350" y="3516313"/>
            <a:ext cx="1724025" cy="461962"/>
          </a:xfrm>
          <a:prstGeom prst="rect">
            <a:avLst/>
          </a:prstGeom>
          <a:noFill/>
          <a:ln w="9525">
            <a:noFill/>
            <a:miter lim="800000"/>
            <a:headEnd/>
            <a:tailEnd/>
          </a:ln>
        </p:spPr>
        <p:txBody>
          <a:bodyPr wrap="none">
            <a:prstTxWarp prst="textNoShape">
              <a:avLst/>
            </a:prstTxWarp>
            <a:spAutoFit/>
          </a:bodyPr>
          <a:lstStyle/>
          <a:p>
            <a:r>
              <a:rPr lang="en-US" sz="2400"/>
              <a:t>筋の概略図</a:t>
            </a:r>
          </a:p>
        </p:txBody>
      </p:sp>
      <p:sp>
        <p:nvSpPr>
          <p:cNvPr id="46090" name="TextBox 3"/>
          <p:cNvSpPr txBox="1">
            <a:spLocks noChangeArrowheads="1"/>
          </p:cNvSpPr>
          <p:nvPr/>
        </p:nvSpPr>
        <p:spPr bwMode="auto">
          <a:xfrm>
            <a:off x="3914775" y="6599238"/>
            <a:ext cx="5313363" cy="260350"/>
          </a:xfrm>
          <a:prstGeom prst="rect">
            <a:avLst/>
          </a:prstGeom>
          <a:noFill/>
          <a:ln w="9525">
            <a:noFill/>
            <a:miter lim="800000"/>
            <a:headEnd/>
            <a:tailEnd/>
          </a:ln>
        </p:spPr>
        <p:txBody>
          <a:bodyPr wrap="none">
            <a:prstTxWarp prst="textNoShape">
              <a:avLst/>
            </a:prstTxWarp>
            <a:spAutoFit/>
          </a:bodyPr>
          <a:lstStyle/>
          <a:p>
            <a:r>
              <a:rPr lang="de-DE" sz="1100">
                <a:latin typeface="Times New Roman" charset="0"/>
                <a:ea typeface="Times New Roman" charset="0"/>
                <a:cs typeface="Times New Roman" charset="0"/>
              </a:rPr>
              <a:t>Thomas R. Baechle</a:t>
            </a:r>
            <a:r>
              <a:rPr lang="ja-JP" altLang="en-US" sz="1100">
                <a:latin typeface="Times New Roman" charset="0"/>
                <a:ea typeface="Times New Roman" charset="0"/>
                <a:cs typeface="Times New Roman" charset="0"/>
              </a:rPr>
              <a:t>，</a:t>
            </a:r>
            <a:r>
              <a:rPr lang="en-US" altLang="ja-JP" sz="1100">
                <a:latin typeface="Times New Roman" charset="0"/>
                <a:ea typeface="Times New Roman" charset="0"/>
                <a:cs typeface="Times New Roman" charset="0"/>
              </a:rPr>
              <a:t>ESSENTIAL OF STRENGTH TRAINING AND CONDITIONING</a:t>
            </a:r>
            <a:r>
              <a:rPr lang="en-US" sz="1100">
                <a:latin typeface="Times New Roman" charset="0"/>
                <a:ea typeface="Times New Roman" charset="0"/>
                <a:cs typeface="Times New Roman" charset="0"/>
              </a:rPr>
              <a:t>より抜粋</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タイトル 1"/>
          <p:cNvSpPr>
            <a:spLocks noGrp="1"/>
          </p:cNvSpPr>
          <p:nvPr>
            <p:ph type="title"/>
          </p:nvPr>
        </p:nvSpPr>
        <p:spPr>
          <a:xfrm>
            <a:off x="-344488" y="76200"/>
            <a:ext cx="9844088" cy="1143000"/>
          </a:xfrm>
        </p:spPr>
        <p:txBody>
          <a:bodyPr/>
          <a:lstStyle/>
          <a:p>
            <a:pPr eaLnBrk="1" hangingPunct="1"/>
            <a:r>
              <a:rPr lang="en-US" altLang="ja-JP" sz="4200"/>
              <a:t>SHG</a:t>
            </a:r>
            <a:r>
              <a:rPr lang="ja-JP" altLang="en-US" sz="4200"/>
              <a:t>イメージの整合性の確認</a:t>
            </a:r>
          </a:p>
        </p:txBody>
      </p:sp>
      <p:pic>
        <p:nvPicPr>
          <p:cNvPr id="48130" name="図 10" descr="test5_3.jpg"/>
          <p:cNvPicPr>
            <a:picLocks noChangeAspect="1"/>
          </p:cNvPicPr>
          <p:nvPr/>
        </p:nvPicPr>
        <p:blipFill>
          <a:blip r:embed="rId3"/>
          <a:srcRect/>
          <a:stretch>
            <a:fillRect/>
          </a:stretch>
        </p:blipFill>
        <p:spPr bwMode="auto">
          <a:xfrm>
            <a:off x="68263" y="1477963"/>
            <a:ext cx="4478337" cy="4478337"/>
          </a:xfrm>
          <a:prstGeom prst="rect">
            <a:avLst/>
          </a:prstGeom>
          <a:noFill/>
          <a:ln w="9525">
            <a:noFill/>
            <a:miter lim="800000"/>
            <a:headEnd/>
            <a:tailEnd/>
          </a:ln>
        </p:spPr>
      </p:pic>
      <p:sp>
        <p:nvSpPr>
          <p:cNvPr id="48131" name="正方形/長方形 14"/>
          <p:cNvSpPr>
            <a:spLocks noChangeArrowheads="1"/>
          </p:cNvSpPr>
          <p:nvPr/>
        </p:nvSpPr>
        <p:spPr bwMode="auto">
          <a:xfrm>
            <a:off x="146050" y="1135063"/>
            <a:ext cx="3930650" cy="368300"/>
          </a:xfrm>
          <a:prstGeom prst="rect">
            <a:avLst/>
          </a:prstGeom>
          <a:solidFill>
            <a:schemeClr val="tx1"/>
          </a:solidFill>
          <a:ln w="9525">
            <a:noFill/>
            <a:miter lim="800000"/>
            <a:headEnd/>
            <a:tailEnd/>
          </a:ln>
        </p:spPr>
        <p:txBody>
          <a:bodyPr wrap="none">
            <a:prstTxWarp prst="textNoShape">
              <a:avLst/>
            </a:prstTxWarp>
            <a:spAutoFit/>
          </a:bodyPr>
          <a:lstStyle/>
          <a:p>
            <a:pPr algn="ctr"/>
            <a:r>
              <a:rPr lang="ja-JP" altLang="en-US" b="1">
                <a:solidFill>
                  <a:srgbClr val="FFFF00"/>
                </a:solidFill>
              </a:rPr>
              <a:t>コントロールサンプル＠</a:t>
            </a:r>
            <a:r>
              <a:rPr lang="en-US" altLang="ja-JP" b="1">
                <a:solidFill>
                  <a:srgbClr val="FFFF00"/>
                </a:solidFill>
              </a:rPr>
              <a:t>SHG</a:t>
            </a:r>
            <a:r>
              <a:rPr lang="ja-JP" altLang="en-US" b="1">
                <a:solidFill>
                  <a:srgbClr val="FFFF00"/>
                </a:solidFill>
              </a:rPr>
              <a:t>顕微鏡</a:t>
            </a:r>
            <a:endParaRPr lang="en-US" altLang="ja-JP" b="1">
              <a:solidFill>
                <a:srgbClr val="FFFF00"/>
              </a:solidFill>
            </a:endParaRPr>
          </a:p>
        </p:txBody>
      </p:sp>
      <p:sp>
        <p:nvSpPr>
          <p:cNvPr id="48132" name="正方形/長方形 14"/>
          <p:cNvSpPr>
            <a:spLocks noChangeArrowheads="1"/>
          </p:cNvSpPr>
          <p:nvPr/>
        </p:nvSpPr>
        <p:spPr bwMode="auto">
          <a:xfrm>
            <a:off x="4552950" y="1128713"/>
            <a:ext cx="4121150" cy="368300"/>
          </a:xfrm>
          <a:prstGeom prst="rect">
            <a:avLst/>
          </a:prstGeom>
          <a:solidFill>
            <a:schemeClr val="tx1"/>
          </a:solidFill>
          <a:ln w="9525">
            <a:noFill/>
            <a:miter lim="800000"/>
            <a:headEnd/>
            <a:tailEnd/>
          </a:ln>
        </p:spPr>
        <p:txBody>
          <a:bodyPr wrap="none">
            <a:prstTxWarp prst="textNoShape">
              <a:avLst/>
            </a:prstTxWarp>
            <a:spAutoFit/>
          </a:bodyPr>
          <a:lstStyle/>
          <a:p>
            <a:pPr algn="ctr"/>
            <a:r>
              <a:rPr lang="ja-JP" altLang="en-US" b="1">
                <a:solidFill>
                  <a:srgbClr val="FFFF00"/>
                </a:solidFill>
              </a:rPr>
              <a:t>コントロールサンプル＠</a:t>
            </a:r>
            <a:r>
              <a:rPr lang="ja-JP" altLang="en-US">
                <a:solidFill>
                  <a:srgbClr val="FFFF00"/>
                </a:solidFill>
              </a:rPr>
              <a:t>位相差顕微鏡</a:t>
            </a:r>
            <a:endParaRPr lang="en-US">
              <a:solidFill>
                <a:srgbClr val="FFFF00"/>
              </a:solidFill>
            </a:endParaRPr>
          </a:p>
        </p:txBody>
      </p:sp>
      <p:pic>
        <p:nvPicPr>
          <p:cNvPr id="48133" name="Picture 10" descr="PC257909.JPG"/>
          <p:cNvPicPr>
            <a:picLocks noChangeAspect="1"/>
          </p:cNvPicPr>
          <p:nvPr/>
        </p:nvPicPr>
        <p:blipFill>
          <a:blip r:embed="rId4"/>
          <a:srcRect r="25522"/>
          <a:stretch>
            <a:fillRect/>
          </a:stretch>
        </p:blipFill>
        <p:spPr bwMode="auto">
          <a:xfrm>
            <a:off x="4546600" y="1546225"/>
            <a:ext cx="4325938" cy="4356100"/>
          </a:xfrm>
          <a:prstGeom prst="rect">
            <a:avLst/>
          </a:prstGeom>
          <a:noFill/>
          <a:ln w="9525">
            <a:noFill/>
            <a:miter lim="800000"/>
            <a:headEnd/>
            <a:tailEnd/>
          </a:ln>
        </p:spPr>
      </p:pic>
      <p:sp>
        <p:nvSpPr>
          <p:cNvPr id="48134" name="右矢印 21"/>
          <p:cNvSpPr>
            <a:spLocks noChangeArrowheads="1"/>
          </p:cNvSpPr>
          <p:nvPr/>
        </p:nvSpPr>
        <p:spPr bwMode="auto">
          <a:xfrm rot="5400000" flipH="1">
            <a:off x="346075" y="3810000"/>
            <a:ext cx="990600" cy="241300"/>
          </a:xfrm>
          <a:prstGeom prst="rightArrow">
            <a:avLst>
              <a:gd name="adj1" fmla="val 50000"/>
              <a:gd name="adj2" fmla="val 50194"/>
            </a:avLst>
          </a:prstGeom>
          <a:solidFill>
            <a:srgbClr val="FF0000"/>
          </a:solidFill>
          <a:ln w="9525">
            <a:noFill/>
            <a:round/>
            <a:headEnd/>
            <a:tailEnd/>
          </a:ln>
        </p:spPr>
        <p:txBody>
          <a:bodyPr>
            <a:prstTxWarp prst="textNoShape">
              <a:avLst/>
            </a:prstTxWarp>
          </a:bodyPr>
          <a:lstStyle/>
          <a:p>
            <a:pPr defTabSz="914400"/>
            <a:endParaRPr lang="ja-JP" altLang="en-US" sz="2000"/>
          </a:p>
        </p:txBody>
      </p:sp>
      <p:sp>
        <p:nvSpPr>
          <p:cNvPr id="48135" name="円/楕円 23"/>
          <p:cNvSpPr>
            <a:spLocks noChangeArrowheads="1"/>
          </p:cNvSpPr>
          <p:nvPr/>
        </p:nvSpPr>
        <p:spPr bwMode="auto">
          <a:xfrm rot="359332">
            <a:off x="269875" y="3144838"/>
            <a:ext cx="1962150" cy="330200"/>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sp>
        <p:nvSpPr>
          <p:cNvPr id="48136" name="右矢印 21"/>
          <p:cNvSpPr>
            <a:spLocks noChangeArrowheads="1"/>
          </p:cNvSpPr>
          <p:nvPr/>
        </p:nvSpPr>
        <p:spPr bwMode="auto">
          <a:xfrm rot="5400000" flipH="1">
            <a:off x="6083300" y="3068638"/>
            <a:ext cx="774700" cy="241300"/>
          </a:xfrm>
          <a:prstGeom prst="rightArrow">
            <a:avLst>
              <a:gd name="adj1" fmla="val 50000"/>
              <a:gd name="adj2" fmla="val 50164"/>
            </a:avLst>
          </a:prstGeom>
          <a:solidFill>
            <a:srgbClr val="FF0000"/>
          </a:solidFill>
          <a:ln w="9525">
            <a:noFill/>
            <a:round/>
            <a:headEnd/>
            <a:tailEnd/>
          </a:ln>
        </p:spPr>
        <p:txBody>
          <a:bodyPr>
            <a:prstTxWarp prst="textNoShape">
              <a:avLst/>
            </a:prstTxWarp>
          </a:bodyPr>
          <a:lstStyle/>
          <a:p>
            <a:pPr defTabSz="914400"/>
            <a:endParaRPr lang="ja-JP" altLang="en-US" sz="2000"/>
          </a:p>
        </p:txBody>
      </p:sp>
      <p:sp>
        <p:nvSpPr>
          <p:cNvPr id="48137" name="円/楕円 23"/>
          <p:cNvSpPr>
            <a:spLocks noChangeArrowheads="1"/>
          </p:cNvSpPr>
          <p:nvPr/>
        </p:nvSpPr>
        <p:spPr bwMode="auto">
          <a:xfrm rot="-182137">
            <a:off x="5603875" y="2466975"/>
            <a:ext cx="1938338" cy="331788"/>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sp>
        <p:nvSpPr>
          <p:cNvPr id="2" name="TextBox 1"/>
          <p:cNvSpPr txBox="1"/>
          <p:nvPr/>
        </p:nvSpPr>
        <p:spPr>
          <a:xfrm>
            <a:off x="304800" y="4056063"/>
            <a:ext cx="1739900" cy="369887"/>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wrap="none">
            <a:prstTxWarp prst="textNoShape">
              <a:avLst/>
            </a:prstTxWarp>
            <a:spAutoFit/>
          </a:bodyPr>
          <a:lstStyle/>
          <a:p>
            <a:r>
              <a:rPr lang="ja-JP" altLang="en-US">
                <a:solidFill>
                  <a:srgbClr val="000000"/>
                </a:solidFill>
              </a:rPr>
              <a:t>周期：約</a:t>
            </a:r>
            <a:r>
              <a:rPr lang="en-US" altLang="ja-JP">
                <a:solidFill>
                  <a:srgbClr val="000000"/>
                </a:solidFill>
              </a:rPr>
              <a:t> 3 μm</a:t>
            </a:r>
            <a:endParaRPr lang="en-US">
              <a:solidFill>
                <a:srgbClr val="000000"/>
              </a:solidFill>
            </a:endParaRPr>
          </a:p>
        </p:txBody>
      </p:sp>
      <p:sp>
        <p:nvSpPr>
          <p:cNvPr id="15" name="TextBox 14"/>
          <p:cNvSpPr txBox="1"/>
          <p:nvPr/>
        </p:nvSpPr>
        <p:spPr>
          <a:xfrm>
            <a:off x="6178550" y="3251200"/>
            <a:ext cx="1741488" cy="368300"/>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wrap="none">
            <a:prstTxWarp prst="textNoShape">
              <a:avLst/>
            </a:prstTxWarp>
            <a:spAutoFit/>
          </a:bodyPr>
          <a:lstStyle/>
          <a:p>
            <a:r>
              <a:rPr lang="ja-JP" altLang="en-US">
                <a:solidFill>
                  <a:srgbClr val="000000"/>
                </a:solidFill>
              </a:rPr>
              <a:t>周期：約</a:t>
            </a:r>
            <a:r>
              <a:rPr lang="en-US" altLang="ja-JP">
                <a:solidFill>
                  <a:srgbClr val="000000"/>
                </a:solidFill>
              </a:rPr>
              <a:t> 3 μm</a:t>
            </a:r>
            <a:endParaRPr lang="en-US">
              <a:solidFill>
                <a:srgbClr val="000000"/>
              </a:solidFill>
            </a:endParaRPr>
          </a:p>
        </p:txBody>
      </p:sp>
      <p:sp>
        <p:nvSpPr>
          <p:cNvPr id="16" name="TextBox 15"/>
          <p:cNvSpPr txBox="1"/>
          <p:nvPr/>
        </p:nvSpPr>
        <p:spPr>
          <a:xfrm>
            <a:off x="998538" y="5349875"/>
            <a:ext cx="2492375" cy="369888"/>
          </a:xfrm>
          <a:prstGeom prst="rect">
            <a:avLst/>
          </a:prstGeom>
        </p:spPr>
        <p:style>
          <a:lnRef idx="2">
            <a:schemeClr val="accent3"/>
          </a:lnRef>
          <a:fillRef idx="1">
            <a:schemeClr val="lt1"/>
          </a:fillRef>
          <a:effectRef idx="0">
            <a:schemeClr val="accent3"/>
          </a:effectRef>
          <a:fontRef idx="minor">
            <a:schemeClr val="dk1"/>
          </a:fontRef>
        </p:style>
        <p:txBody>
          <a:bodyPr wrap="none">
            <a:prstTxWarp prst="textNoShape">
              <a:avLst/>
            </a:prstTxWarp>
            <a:spAutoFit/>
          </a:bodyPr>
          <a:lstStyle/>
          <a:p>
            <a:r>
              <a:rPr lang="en-US" altLang="ja-JP">
                <a:solidFill>
                  <a:srgbClr val="000000"/>
                </a:solidFill>
              </a:rPr>
              <a:t>※</a:t>
            </a:r>
            <a:r>
              <a:rPr lang="ja-JP" altLang="en-US">
                <a:solidFill>
                  <a:srgbClr val="000000"/>
                </a:solidFill>
              </a:rPr>
              <a:t>コントラストを調整</a:t>
            </a:r>
            <a:endParaRPr lang="en-US">
              <a:solidFill>
                <a:srgbClr val="000000"/>
              </a:solidFill>
            </a:endParaRPr>
          </a:p>
        </p:txBody>
      </p:sp>
      <p:sp>
        <p:nvSpPr>
          <p:cNvPr id="18" name="テキスト ボックス 11"/>
          <p:cNvSpPr txBox="1"/>
          <p:nvPr/>
        </p:nvSpPr>
        <p:spPr>
          <a:xfrm>
            <a:off x="3452813" y="6013450"/>
            <a:ext cx="2143125" cy="646113"/>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prstTxWarp prst="textNoShape">
              <a:avLst/>
            </a:prstTxWarp>
            <a:spAutoFit/>
          </a:bodyPr>
          <a:lstStyle/>
          <a:p>
            <a:pPr algn="ctr"/>
            <a:r>
              <a:rPr lang="ja-JP" altLang="en-US">
                <a:solidFill>
                  <a:srgbClr val="FFFFFF"/>
                </a:solidFill>
              </a:rPr>
              <a:t>測定領域　　</a:t>
            </a:r>
            <a:endParaRPr lang="en-US" altLang="ja-JP">
              <a:solidFill>
                <a:srgbClr val="FFFFFF"/>
              </a:solidFill>
            </a:endParaRPr>
          </a:p>
          <a:p>
            <a:pPr algn="ctr"/>
            <a:r>
              <a:rPr lang="ja-JP" altLang="en-US">
                <a:solidFill>
                  <a:srgbClr val="FFFFFF"/>
                </a:solidFill>
              </a:rPr>
              <a:t>約</a:t>
            </a:r>
            <a:r>
              <a:rPr lang="en-US" altLang="ja-JP">
                <a:solidFill>
                  <a:srgbClr val="FFFFFF"/>
                </a:solidFill>
              </a:rPr>
              <a:t>430 μm</a:t>
            </a:r>
            <a:r>
              <a:rPr lang="ja-JP" altLang="en-US">
                <a:solidFill>
                  <a:srgbClr val="FFFFFF"/>
                </a:solidFill>
              </a:rPr>
              <a:t>*</a:t>
            </a:r>
            <a:r>
              <a:rPr lang="en-US" altLang="ja-JP">
                <a:solidFill>
                  <a:srgbClr val="FFFFFF"/>
                </a:solidFill>
              </a:rPr>
              <a:t>430 μm</a:t>
            </a:r>
            <a:endParaRPr lang="ja-JP" altLang="en-US">
              <a:solidFill>
                <a:srgbClr val="FFFFFF"/>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タイトル 1"/>
          <p:cNvSpPr>
            <a:spLocks noGrp="1"/>
          </p:cNvSpPr>
          <p:nvPr>
            <p:ph type="title"/>
          </p:nvPr>
        </p:nvSpPr>
        <p:spPr>
          <a:xfrm>
            <a:off x="-344488" y="76200"/>
            <a:ext cx="9844088" cy="1143000"/>
          </a:xfrm>
        </p:spPr>
        <p:txBody>
          <a:bodyPr/>
          <a:lstStyle/>
          <a:p>
            <a:pPr eaLnBrk="1" hangingPunct="1"/>
            <a:r>
              <a:rPr lang="en-US" altLang="ja-JP" sz="4200"/>
              <a:t>SHG</a:t>
            </a:r>
            <a:r>
              <a:rPr lang="ja-JP" altLang="en-US" sz="4200"/>
              <a:t>イメージの整合性の確認</a:t>
            </a:r>
          </a:p>
        </p:txBody>
      </p:sp>
      <p:pic>
        <p:nvPicPr>
          <p:cNvPr id="50178" name="図 10" descr="test5_3.jpg"/>
          <p:cNvPicPr>
            <a:picLocks noChangeAspect="1"/>
          </p:cNvPicPr>
          <p:nvPr/>
        </p:nvPicPr>
        <p:blipFill>
          <a:blip r:embed="rId3"/>
          <a:srcRect/>
          <a:stretch>
            <a:fillRect/>
          </a:stretch>
        </p:blipFill>
        <p:spPr bwMode="auto">
          <a:xfrm>
            <a:off x="68263" y="1477963"/>
            <a:ext cx="4478337" cy="4478337"/>
          </a:xfrm>
          <a:prstGeom prst="rect">
            <a:avLst/>
          </a:prstGeom>
          <a:noFill/>
          <a:ln w="9525">
            <a:noFill/>
            <a:miter lim="800000"/>
            <a:headEnd/>
            <a:tailEnd/>
          </a:ln>
        </p:spPr>
      </p:pic>
      <p:sp>
        <p:nvSpPr>
          <p:cNvPr id="50179" name="正方形/長方形 14"/>
          <p:cNvSpPr>
            <a:spLocks noChangeArrowheads="1"/>
          </p:cNvSpPr>
          <p:nvPr/>
        </p:nvSpPr>
        <p:spPr bwMode="auto">
          <a:xfrm>
            <a:off x="146050" y="1135063"/>
            <a:ext cx="3930650" cy="368300"/>
          </a:xfrm>
          <a:prstGeom prst="rect">
            <a:avLst/>
          </a:prstGeom>
          <a:solidFill>
            <a:schemeClr val="tx1"/>
          </a:solidFill>
          <a:ln w="9525">
            <a:noFill/>
            <a:miter lim="800000"/>
            <a:headEnd/>
            <a:tailEnd/>
          </a:ln>
        </p:spPr>
        <p:txBody>
          <a:bodyPr wrap="none">
            <a:prstTxWarp prst="textNoShape">
              <a:avLst/>
            </a:prstTxWarp>
            <a:spAutoFit/>
          </a:bodyPr>
          <a:lstStyle/>
          <a:p>
            <a:pPr algn="ctr"/>
            <a:r>
              <a:rPr lang="ja-JP" altLang="en-US" b="1">
                <a:solidFill>
                  <a:srgbClr val="FFFF00"/>
                </a:solidFill>
              </a:rPr>
              <a:t>コントロールサンプル＠</a:t>
            </a:r>
            <a:r>
              <a:rPr lang="en-US" altLang="ja-JP" b="1">
                <a:solidFill>
                  <a:srgbClr val="FFFF00"/>
                </a:solidFill>
              </a:rPr>
              <a:t>SHG</a:t>
            </a:r>
            <a:r>
              <a:rPr lang="ja-JP" altLang="en-US" b="1">
                <a:solidFill>
                  <a:srgbClr val="FFFF00"/>
                </a:solidFill>
              </a:rPr>
              <a:t>顕微鏡</a:t>
            </a:r>
            <a:endParaRPr lang="en-US" altLang="ja-JP" b="1">
              <a:solidFill>
                <a:srgbClr val="FFFF00"/>
              </a:solidFill>
            </a:endParaRPr>
          </a:p>
        </p:txBody>
      </p:sp>
      <p:sp>
        <p:nvSpPr>
          <p:cNvPr id="50180" name="正方形/長方形 14"/>
          <p:cNvSpPr>
            <a:spLocks noChangeArrowheads="1"/>
          </p:cNvSpPr>
          <p:nvPr/>
        </p:nvSpPr>
        <p:spPr bwMode="auto">
          <a:xfrm>
            <a:off x="4552950" y="1128713"/>
            <a:ext cx="4121150" cy="368300"/>
          </a:xfrm>
          <a:prstGeom prst="rect">
            <a:avLst/>
          </a:prstGeom>
          <a:solidFill>
            <a:schemeClr val="tx1"/>
          </a:solidFill>
          <a:ln w="9525">
            <a:noFill/>
            <a:miter lim="800000"/>
            <a:headEnd/>
            <a:tailEnd/>
          </a:ln>
        </p:spPr>
        <p:txBody>
          <a:bodyPr wrap="none">
            <a:prstTxWarp prst="textNoShape">
              <a:avLst/>
            </a:prstTxWarp>
            <a:spAutoFit/>
          </a:bodyPr>
          <a:lstStyle/>
          <a:p>
            <a:pPr algn="ctr"/>
            <a:r>
              <a:rPr lang="ja-JP" altLang="en-US" b="1">
                <a:solidFill>
                  <a:srgbClr val="FFFF00"/>
                </a:solidFill>
              </a:rPr>
              <a:t>コントロールサンプル＠</a:t>
            </a:r>
            <a:r>
              <a:rPr lang="ja-JP" altLang="en-US">
                <a:solidFill>
                  <a:srgbClr val="FFFF00"/>
                </a:solidFill>
              </a:rPr>
              <a:t>位相差顕微鏡</a:t>
            </a:r>
            <a:endParaRPr lang="en-US">
              <a:solidFill>
                <a:srgbClr val="FFFF00"/>
              </a:solidFill>
            </a:endParaRPr>
          </a:p>
        </p:txBody>
      </p:sp>
      <p:pic>
        <p:nvPicPr>
          <p:cNvPr id="50181" name="Picture 10" descr="PC257909.JPG"/>
          <p:cNvPicPr>
            <a:picLocks noChangeAspect="1"/>
          </p:cNvPicPr>
          <p:nvPr/>
        </p:nvPicPr>
        <p:blipFill>
          <a:blip r:embed="rId4"/>
          <a:srcRect r="25522"/>
          <a:stretch>
            <a:fillRect/>
          </a:stretch>
        </p:blipFill>
        <p:spPr bwMode="auto">
          <a:xfrm>
            <a:off x="4546600" y="1546225"/>
            <a:ext cx="4325938" cy="4356100"/>
          </a:xfrm>
          <a:prstGeom prst="rect">
            <a:avLst/>
          </a:prstGeom>
          <a:noFill/>
          <a:ln w="9525">
            <a:noFill/>
            <a:miter lim="800000"/>
            <a:headEnd/>
            <a:tailEnd/>
          </a:ln>
        </p:spPr>
      </p:pic>
      <p:sp>
        <p:nvSpPr>
          <p:cNvPr id="50182" name="右矢印 21"/>
          <p:cNvSpPr>
            <a:spLocks noChangeArrowheads="1"/>
          </p:cNvSpPr>
          <p:nvPr/>
        </p:nvSpPr>
        <p:spPr bwMode="auto">
          <a:xfrm rot="5400000" flipH="1">
            <a:off x="346075" y="3810000"/>
            <a:ext cx="990600" cy="241300"/>
          </a:xfrm>
          <a:prstGeom prst="rightArrow">
            <a:avLst>
              <a:gd name="adj1" fmla="val 50000"/>
              <a:gd name="adj2" fmla="val 50194"/>
            </a:avLst>
          </a:prstGeom>
          <a:solidFill>
            <a:srgbClr val="FF0000"/>
          </a:solidFill>
          <a:ln w="9525">
            <a:noFill/>
            <a:round/>
            <a:headEnd/>
            <a:tailEnd/>
          </a:ln>
        </p:spPr>
        <p:txBody>
          <a:bodyPr>
            <a:prstTxWarp prst="textNoShape">
              <a:avLst/>
            </a:prstTxWarp>
          </a:bodyPr>
          <a:lstStyle/>
          <a:p>
            <a:pPr defTabSz="914400"/>
            <a:endParaRPr lang="ja-JP" altLang="en-US" sz="2000"/>
          </a:p>
        </p:txBody>
      </p:sp>
      <p:sp>
        <p:nvSpPr>
          <p:cNvPr id="50183" name="円/楕円 23"/>
          <p:cNvSpPr>
            <a:spLocks noChangeArrowheads="1"/>
          </p:cNvSpPr>
          <p:nvPr/>
        </p:nvSpPr>
        <p:spPr bwMode="auto">
          <a:xfrm rot="359332">
            <a:off x="269875" y="3144838"/>
            <a:ext cx="1962150" cy="330200"/>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sp>
        <p:nvSpPr>
          <p:cNvPr id="50184" name="右矢印 21"/>
          <p:cNvSpPr>
            <a:spLocks noChangeArrowheads="1"/>
          </p:cNvSpPr>
          <p:nvPr/>
        </p:nvSpPr>
        <p:spPr bwMode="auto">
          <a:xfrm rot="5400000" flipH="1">
            <a:off x="6083300" y="3068638"/>
            <a:ext cx="774700" cy="241300"/>
          </a:xfrm>
          <a:prstGeom prst="rightArrow">
            <a:avLst>
              <a:gd name="adj1" fmla="val 50000"/>
              <a:gd name="adj2" fmla="val 50164"/>
            </a:avLst>
          </a:prstGeom>
          <a:solidFill>
            <a:srgbClr val="FF0000"/>
          </a:solidFill>
          <a:ln w="9525">
            <a:noFill/>
            <a:round/>
            <a:headEnd/>
            <a:tailEnd/>
          </a:ln>
        </p:spPr>
        <p:txBody>
          <a:bodyPr>
            <a:prstTxWarp prst="textNoShape">
              <a:avLst/>
            </a:prstTxWarp>
          </a:bodyPr>
          <a:lstStyle/>
          <a:p>
            <a:pPr defTabSz="914400"/>
            <a:endParaRPr lang="ja-JP" altLang="en-US" sz="2000"/>
          </a:p>
        </p:txBody>
      </p:sp>
      <p:sp>
        <p:nvSpPr>
          <p:cNvPr id="50185" name="円/楕円 23"/>
          <p:cNvSpPr>
            <a:spLocks noChangeArrowheads="1"/>
          </p:cNvSpPr>
          <p:nvPr/>
        </p:nvSpPr>
        <p:spPr bwMode="auto">
          <a:xfrm rot="-182137">
            <a:off x="5603875" y="2466975"/>
            <a:ext cx="1938338" cy="331788"/>
          </a:xfrm>
          <a:prstGeom prst="ellipse">
            <a:avLst/>
          </a:prstGeom>
          <a:noFill/>
          <a:ln w="9525">
            <a:solidFill>
              <a:srgbClr val="FF0000"/>
            </a:solidFill>
            <a:round/>
            <a:headEnd/>
            <a:tailEnd/>
          </a:ln>
        </p:spPr>
        <p:txBody>
          <a:bodyPr>
            <a:prstTxWarp prst="textNoShape">
              <a:avLst/>
            </a:prstTxWarp>
          </a:bodyPr>
          <a:lstStyle/>
          <a:p>
            <a:pPr defTabSz="914400"/>
            <a:endParaRPr lang="ja-JP" altLang="en-US" sz="2000"/>
          </a:p>
        </p:txBody>
      </p:sp>
      <p:sp>
        <p:nvSpPr>
          <p:cNvPr id="2" name="TextBox 1"/>
          <p:cNvSpPr txBox="1"/>
          <p:nvPr/>
        </p:nvSpPr>
        <p:spPr>
          <a:xfrm>
            <a:off x="304800" y="4056063"/>
            <a:ext cx="1739900" cy="369887"/>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wrap="none">
            <a:prstTxWarp prst="textNoShape">
              <a:avLst/>
            </a:prstTxWarp>
            <a:spAutoFit/>
          </a:bodyPr>
          <a:lstStyle/>
          <a:p>
            <a:r>
              <a:rPr lang="ja-JP" altLang="en-US">
                <a:solidFill>
                  <a:srgbClr val="000000"/>
                </a:solidFill>
              </a:rPr>
              <a:t>周期：約</a:t>
            </a:r>
            <a:r>
              <a:rPr lang="en-US" altLang="ja-JP">
                <a:solidFill>
                  <a:srgbClr val="000000"/>
                </a:solidFill>
              </a:rPr>
              <a:t> 3 μm</a:t>
            </a:r>
            <a:endParaRPr lang="en-US">
              <a:solidFill>
                <a:srgbClr val="000000"/>
              </a:solidFill>
            </a:endParaRPr>
          </a:p>
        </p:txBody>
      </p:sp>
      <p:sp>
        <p:nvSpPr>
          <p:cNvPr id="15" name="TextBox 14"/>
          <p:cNvSpPr txBox="1"/>
          <p:nvPr/>
        </p:nvSpPr>
        <p:spPr>
          <a:xfrm>
            <a:off x="6178550" y="3251200"/>
            <a:ext cx="1741488" cy="368300"/>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wrap="none">
            <a:prstTxWarp prst="textNoShape">
              <a:avLst/>
            </a:prstTxWarp>
            <a:spAutoFit/>
          </a:bodyPr>
          <a:lstStyle/>
          <a:p>
            <a:r>
              <a:rPr lang="ja-JP" altLang="en-US">
                <a:solidFill>
                  <a:srgbClr val="000000"/>
                </a:solidFill>
              </a:rPr>
              <a:t>周期：約</a:t>
            </a:r>
            <a:r>
              <a:rPr lang="en-US" altLang="ja-JP">
                <a:solidFill>
                  <a:srgbClr val="000000"/>
                </a:solidFill>
              </a:rPr>
              <a:t> 3 μm</a:t>
            </a:r>
            <a:endParaRPr lang="en-US">
              <a:solidFill>
                <a:srgbClr val="000000"/>
              </a:solidFill>
            </a:endParaRPr>
          </a:p>
        </p:txBody>
      </p:sp>
      <p:sp>
        <p:nvSpPr>
          <p:cNvPr id="16" name="TextBox 15"/>
          <p:cNvSpPr txBox="1"/>
          <p:nvPr/>
        </p:nvSpPr>
        <p:spPr>
          <a:xfrm>
            <a:off x="998538" y="5349875"/>
            <a:ext cx="2492375" cy="369888"/>
          </a:xfrm>
          <a:prstGeom prst="rect">
            <a:avLst/>
          </a:prstGeom>
        </p:spPr>
        <p:style>
          <a:lnRef idx="2">
            <a:schemeClr val="accent3"/>
          </a:lnRef>
          <a:fillRef idx="1">
            <a:schemeClr val="lt1"/>
          </a:fillRef>
          <a:effectRef idx="0">
            <a:schemeClr val="accent3"/>
          </a:effectRef>
          <a:fontRef idx="minor">
            <a:schemeClr val="dk1"/>
          </a:fontRef>
        </p:style>
        <p:txBody>
          <a:bodyPr wrap="none">
            <a:prstTxWarp prst="textNoShape">
              <a:avLst/>
            </a:prstTxWarp>
            <a:spAutoFit/>
          </a:bodyPr>
          <a:lstStyle/>
          <a:p>
            <a:r>
              <a:rPr lang="en-US" altLang="ja-JP">
                <a:solidFill>
                  <a:srgbClr val="000000"/>
                </a:solidFill>
              </a:rPr>
              <a:t>※</a:t>
            </a:r>
            <a:r>
              <a:rPr lang="ja-JP" altLang="en-US">
                <a:solidFill>
                  <a:srgbClr val="000000"/>
                </a:solidFill>
              </a:rPr>
              <a:t>コントラストを調整</a:t>
            </a:r>
            <a:endParaRPr lang="en-US">
              <a:solidFill>
                <a:srgbClr val="000000"/>
              </a:solidFill>
            </a:endParaRPr>
          </a:p>
        </p:txBody>
      </p:sp>
      <p:sp>
        <p:nvSpPr>
          <p:cNvPr id="17" name="テキスト ボックス 11"/>
          <p:cNvSpPr txBox="1"/>
          <p:nvPr/>
        </p:nvSpPr>
        <p:spPr>
          <a:xfrm>
            <a:off x="3452813" y="6013450"/>
            <a:ext cx="2143125" cy="646113"/>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prstTxWarp prst="textNoShape">
              <a:avLst/>
            </a:prstTxWarp>
            <a:spAutoFit/>
          </a:bodyPr>
          <a:lstStyle/>
          <a:p>
            <a:pPr algn="ctr"/>
            <a:r>
              <a:rPr lang="ja-JP" altLang="en-US">
                <a:solidFill>
                  <a:srgbClr val="FFFFFF"/>
                </a:solidFill>
              </a:rPr>
              <a:t>測定領域　　</a:t>
            </a:r>
            <a:endParaRPr lang="en-US" altLang="ja-JP">
              <a:solidFill>
                <a:srgbClr val="FFFFFF"/>
              </a:solidFill>
            </a:endParaRPr>
          </a:p>
          <a:p>
            <a:pPr algn="ctr"/>
            <a:r>
              <a:rPr lang="ja-JP" altLang="en-US">
                <a:solidFill>
                  <a:srgbClr val="FFFFFF"/>
                </a:solidFill>
              </a:rPr>
              <a:t>約</a:t>
            </a:r>
            <a:r>
              <a:rPr lang="en-US" altLang="ja-JP">
                <a:solidFill>
                  <a:srgbClr val="FFFFFF"/>
                </a:solidFill>
              </a:rPr>
              <a:t>430 μm</a:t>
            </a:r>
            <a:r>
              <a:rPr lang="ja-JP" altLang="en-US">
                <a:solidFill>
                  <a:srgbClr val="FFFFFF"/>
                </a:solidFill>
              </a:rPr>
              <a:t>*</a:t>
            </a:r>
            <a:r>
              <a:rPr lang="en-US" altLang="ja-JP">
                <a:solidFill>
                  <a:srgbClr val="FFFFFF"/>
                </a:solidFill>
              </a:rPr>
              <a:t>430 μm</a:t>
            </a:r>
            <a:endParaRPr lang="ja-JP" altLang="en-US">
              <a:solidFill>
                <a:srgbClr val="FFFFFF"/>
              </a:solidFill>
            </a:endParaRPr>
          </a:p>
        </p:txBody>
      </p:sp>
      <p:sp>
        <p:nvSpPr>
          <p:cNvPr id="50190" name="テキスト ボックス 23"/>
          <p:cNvSpPr txBox="1">
            <a:spLocks noChangeArrowheads="1"/>
          </p:cNvSpPr>
          <p:nvPr/>
        </p:nvSpPr>
        <p:spPr bwMode="auto">
          <a:xfrm>
            <a:off x="1120775" y="6140450"/>
            <a:ext cx="7423150" cy="523875"/>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ja-JP" altLang="en-US" sz="2800" b="1">
                <a:solidFill>
                  <a:srgbClr val="FF0000"/>
                </a:solidFill>
              </a:rPr>
              <a:t>周期構造のオーダーの合致から整合性を確認</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5" name="図 12" descr="test7_3.jpg"/>
          <p:cNvPicPr>
            <a:picLocks noChangeAspect="1"/>
          </p:cNvPicPr>
          <p:nvPr/>
        </p:nvPicPr>
        <p:blipFill>
          <a:blip r:embed="rId3">
            <a:lum contrast="8000"/>
          </a:blip>
          <a:srcRect/>
          <a:stretch>
            <a:fillRect/>
          </a:stretch>
        </p:blipFill>
        <p:spPr bwMode="auto">
          <a:xfrm>
            <a:off x="4537075" y="1468438"/>
            <a:ext cx="4418013" cy="4419600"/>
          </a:xfrm>
          <a:prstGeom prst="rect">
            <a:avLst/>
          </a:prstGeom>
          <a:noFill/>
          <a:ln w="9525">
            <a:noFill/>
            <a:miter lim="800000"/>
            <a:headEnd/>
            <a:tailEnd/>
          </a:ln>
        </p:spPr>
      </p:pic>
      <p:sp>
        <p:nvSpPr>
          <p:cNvPr id="52226" name="タイトル 1"/>
          <p:cNvSpPr>
            <a:spLocks noGrp="1"/>
          </p:cNvSpPr>
          <p:nvPr>
            <p:ph type="title"/>
          </p:nvPr>
        </p:nvSpPr>
        <p:spPr>
          <a:xfrm>
            <a:off x="-344488" y="76200"/>
            <a:ext cx="9844088" cy="1143000"/>
          </a:xfrm>
        </p:spPr>
        <p:txBody>
          <a:bodyPr/>
          <a:lstStyle/>
          <a:p>
            <a:pPr eaLnBrk="1" hangingPunct="1"/>
            <a:r>
              <a:rPr lang="ja-JP" altLang="en-US" sz="4200"/>
              <a:t>異常筋線維の</a:t>
            </a:r>
            <a:r>
              <a:rPr lang="en-US" altLang="ja-JP" sz="4200"/>
              <a:t>SHG</a:t>
            </a:r>
            <a:r>
              <a:rPr lang="ja-JP" altLang="en-US" sz="4200"/>
              <a:t>イメージング</a:t>
            </a:r>
          </a:p>
        </p:txBody>
      </p:sp>
      <p:sp>
        <p:nvSpPr>
          <p:cNvPr id="12" name="テキスト ボックス 11"/>
          <p:cNvSpPr txBox="1"/>
          <p:nvPr/>
        </p:nvSpPr>
        <p:spPr>
          <a:xfrm>
            <a:off x="7239000" y="912813"/>
            <a:ext cx="1905000" cy="585787"/>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prstTxWarp prst="textNoShape">
              <a:avLst/>
            </a:prstTxWarp>
            <a:spAutoFit/>
          </a:bodyPr>
          <a:lstStyle/>
          <a:p>
            <a:pPr algn="ctr"/>
            <a:r>
              <a:rPr lang="ja-JP" altLang="en-US" sz="1600">
                <a:solidFill>
                  <a:srgbClr val="FFFFFF"/>
                </a:solidFill>
              </a:rPr>
              <a:t>測定領域　　</a:t>
            </a:r>
            <a:endParaRPr lang="en-US" altLang="ja-JP" sz="1600">
              <a:solidFill>
                <a:srgbClr val="FFFFFF"/>
              </a:solidFill>
            </a:endParaRPr>
          </a:p>
          <a:p>
            <a:pPr algn="ctr"/>
            <a:r>
              <a:rPr lang="ja-JP" altLang="en-US" sz="1600">
                <a:solidFill>
                  <a:srgbClr val="FFFFFF"/>
                </a:solidFill>
              </a:rPr>
              <a:t>約</a:t>
            </a:r>
            <a:r>
              <a:rPr lang="en-US" altLang="ja-JP" sz="1600">
                <a:solidFill>
                  <a:srgbClr val="FFFFFF"/>
                </a:solidFill>
              </a:rPr>
              <a:t>430 μm</a:t>
            </a:r>
            <a:r>
              <a:rPr lang="ja-JP" altLang="en-US" sz="1600">
                <a:solidFill>
                  <a:srgbClr val="FFFFFF"/>
                </a:solidFill>
              </a:rPr>
              <a:t>*</a:t>
            </a:r>
            <a:r>
              <a:rPr lang="en-US" altLang="ja-JP" sz="1600">
                <a:solidFill>
                  <a:srgbClr val="FFFFFF"/>
                </a:solidFill>
              </a:rPr>
              <a:t>430 μm</a:t>
            </a:r>
            <a:endParaRPr lang="ja-JP" altLang="en-US" sz="1600">
              <a:solidFill>
                <a:srgbClr val="FFFFFF"/>
              </a:solidFill>
            </a:endParaRPr>
          </a:p>
        </p:txBody>
      </p:sp>
      <p:sp>
        <p:nvSpPr>
          <p:cNvPr id="52228" name="テキスト ボックス 23"/>
          <p:cNvSpPr txBox="1">
            <a:spLocks noChangeArrowheads="1"/>
          </p:cNvSpPr>
          <p:nvPr/>
        </p:nvSpPr>
        <p:spPr bwMode="auto">
          <a:xfrm>
            <a:off x="625475" y="6248400"/>
            <a:ext cx="7883525" cy="523875"/>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ja-JP" altLang="en-US" sz="2800">
                <a:solidFill>
                  <a:srgbClr val="FF0000"/>
                </a:solidFill>
              </a:rPr>
              <a:t>異なるサンプルでのミオシン分布の違いを確認</a:t>
            </a:r>
          </a:p>
        </p:txBody>
      </p:sp>
      <p:sp>
        <p:nvSpPr>
          <p:cNvPr id="52229" name="正方形/長方形 15"/>
          <p:cNvSpPr>
            <a:spLocks noChangeArrowheads="1"/>
          </p:cNvSpPr>
          <p:nvPr/>
        </p:nvSpPr>
        <p:spPr bwMode="auto">
          <a:xfrm>
            <a:off x="4616450" y="1114425"/>
            <a:ext cx="2532063" cy="368300"/>
          </a:xfrm>
          <a:prstGeom prst="rect">
            <a:avLst/>
          </a:prstGeom>
          <a:solidFill>
            <a:schemeClr val="tx1"/>
          </a:solidFill>
          <a:ln w="9525">
            <a:noFill/>
            <a:miter lim="800000"/>
            <a:headEnd/>
            <a:tailEnd/>
          </a:ln>
        </p:spPr>
        <p:txBody>
          <a:bodyPr wrap="none">
            <a:prstTxWarp prst="textNoShape">
              <a:avLst/>
            </a:prstTxWarp>
            <a:spAutoFit/>
          </a:bodyPr>
          <a:lstStyle/>
          <a:p>
            <a:pPr algn="ctr"/>
            <a:r>
              <a:rPr lang="ja-JP" altLang="en-US" b="1">
                <a:solidFill>
                  <a:srgbClr val="FFFF00"/>
                </a:solidFill>
              </a:rPr>
              <a:t>骨延長サンプル＠</a:t>
            </a:r>
            <a:r>
              <a:rPr lang="en-US" altLang="ja-JP" b="1">
                <a:solidFill>
                  <a:srgbClr val="FFFF00"/>
                </a:solidFill>
              </a:rPr>
              <a:t>SHG</a:t>
            </a:r>
          </a:p>
        </p:txBody>
      </p:sp>
      <p:sp>
        <p:nvSpPr>
          <p:cNvPr id="52230" name="TextBox 2"/>
          <p:cNvSpPr txBox="1">
            <a:spLocks noChangeArrowheads="1"/>
          </p:cNvSpPr>
          <p:nvPr/>
        </p:nvSpPr>
        <p:spPr bwMode="auto">
          <a:xfrm>
            <a:off x="22225" y="1236663"/>
            <a:ext cx="1262063" cy="523875"/>
          </a:xfrm>
          <a:prstGeom prst="rect">
            <a:avLst/>
          </a:prstGeom>
          <a:noFill/>
          <a:ln w="9525">
            <a:noFill/>
            <a:miter lim="800000"/>
            <a:headEnd/>
            <a:tailEnd/>
          </a:ln>
        </p:spPr>
        <p:txBody>
          <a:bodyPr wrap="none">
            <a:prstTxWarp prst="textNoShape">
              <a:avLst/>
            </a:prstTxWarp>
            <a:spAutoFit/>
          </a:bodyPr>
          <a:lstStyle/>
          <a:p>
            <a:r>
              <a:rPr lang="ja-JP" altLang="en-US" sz="2800"/>
              <a:t>骨延長</a:t>
            </a:r>
            <a:endParaRPr lang="en-US" sz="2800"/>
          </a:p>
        </p:txBody>
      </p:sp>
      <p:sp>
        <p:nvSpPr>
          <p:cNvPr id="52231" name="TextBox 3"/>
          <p:cNvSpPr txBox="1">
            <a:spLocks noChangeArrowheads="1"/>
          </p:cNvSpPr>
          <p:nvPr/>
        </p:nvSpPr>
        <p:spPr bwMode="auto">
          <a:xfrm>
            <a:off x="211138" y="1957388"/>
            <a:ext cx="4108450" cy="1476375"/>
          </a:xfrm>
          <a:prstGeom prst="rect">
            <a:avLst/>
          </a:prstGeom>
          <a:noFill/>
          <a:ln w="9525">
            <a:noFill/>
            <a:miter lim="800000"/>
            <a:headEnd/>
            <a:tailEnd/>
          </a:ln>
        </p:spPr>
        <p:txBody>
          <a:bodyPr wrap="none">
            <a:prstTxWarp prst="textNoShape">
              <a:avLst/>
            </a:prstTxWarp>
            <a:spAutoFit/>
          </a:bodyPr>
          <a:lstStyle/>
          <a:p>
            <a:pPr algn="ctr"/>
            <a:r>
              <a:rPr lang="ja-JP" altLang="en-US" dirty="0"/>
              <a:t>麻酔下に人工的に骨折させ（骨切り）</a:t>
            </a:r>
            <a:endParaRPr lang="en-US" altLang="ja-JP" dirty="0"/>
          </a:p>
          <a:p>
            <a:pPr algn="ctr"/>
            <a:r>
              <a:rPr lang="ja-JP" altLang="en-US" dirty="0"/>
              <a:t>その骨切りした部分が治癒する過程で</a:t>
            </a:r>
            <a:endParaRPr lang="en-US" altLang="ja-JP" dirty="0"/>
          </a:p>
          <a:p>
            <a:pPr algn="ctr"/>
            <a:r>
              <a:rPr lang="ja-JP" altLang="en-US" dirty="0"/>
              <a:t>生じる未熟な骨の元（仮骨）を術後に</a:t>
            </a:r>
            <a:endParaRPr lang="en-US" altLang="ja-JP" dirty="0"/>
          </a:p>
          <a:p>
            <a:pPr algn="ctr"/>
            <a:r>
              <a:rPr lang="ja-JP" altLang="en-US" dirty="0"/>
              <a:t>ゆっくりと牽引することで</a:t>
            </a:r>
            <a:endParaRPr lang="en-US" altLang="ja-JP" dirty="0"/>
          </a:p>
          <a:p>
            <a:pPr algn="ctr"/>
            <a:r>
              <a:rPr lang="ja-JP" altLang="en-US" dirty="0"/>
              <a:t>骨を延長する治療法</a:t>
            </a:r>
            <a:endParaRPr lang="en-US" dirty="0"/>
          </a:p>
        </p:txBody>
      </p:sp>
      <p:sp>
        <p:nvSpPr>
          <p:cNvPr id="52232" name="右矢印 21"/>
          <p:cNvSpPr>
            <a:spLocks noChangeArrowheads="1"/>
          </p:cNvSpPr>
          <p:nvPr/>
        </p:nvSpPr>
        <p:spPr bwMode="auto">
          <a:xfrm rot="5400000">
            <a:off x="2164557" y="3386931"/>
            <a:ext cx="350838" cy="714375"/>
          </a:xfrm>
          <a:prstGeom prst="rightArrow">
            <a:avLst>
              <a:gd name="adj1" fmla="val 50000"/>
              <a:gd name="adj2" fmla="val 50000"/>
            </a:avLst>
          </a:prstGeom>
          <a:solidFill>
            <a:srgbClr val="FF0000"/>
          </a:solidFill>
          <a:ln w="9525">
            <a:noFill/>
            <a:round/>
            <a:headEnd/>
            <a:tailEnd/>
          </a:ln>
        </p:spPr>
        <p:txBody>
          <a:bodyPr>
            <a:prstTxWarp prst="textNoShape">
              <a:avLst/>
            </a:prstTxWarp>
          </a:bodyPr>
          <a:lstStyle/>
          <a:p>
            <a:pPr defTabSz="914400"/>
            <a:endParaRPr lang="ja-JP" altLang="en-US" sz="2000"/>
          </a:p>
        </p:txBody>
      </p:sp>
      <p:sp>
        <p:nvSpPr>
          <p:cNvPr id="52233" name="Rectangle 5"/>
          <p:cNvSpPr>
            <a:spLocks noChangeArrowheads="1"/>
          </p:cNvSpPr>
          <p:nvPr/>
        </p:nvSpPr>
        <p:spPr bwMode="auto">
          <a:xfrm>
            <a:off x="-66675" y="4137025"/>
            <a:ext cx="4800600" cy="461963"/>
          </a:xfrm>
          <a:prstGeom prst="rect">
            <a:avLst/>
          </a:prstGeom>
          <a:noFill/>
          <a:ln w="9525">
            <a:noFill/>
            <a:miter lim="800000"/>
            <a:headEnd/>
            <a:tailEnd/>
          </a:ln>
        </p:spPr>
        <p:txBody>
          <a:bodyPr wrap="none">
            <a:prstTxWarp prst="textNoShape">
              <a:avLst/>
            </a:prstTxWarp>
            <a:spAutoFit/>
          </a:bodyPr>
          <a:lstStyle/>
          <a:p>
            <a:r>
              <a:rPr lang="ja-JP" altLang="en-US" sz="2400"/>
              <a:t>骨だけでなく周辺の骨格筋も伸張</a:t>
            </a:r>
            <a:endParaRPr lang="en-US" sz="240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3" name="図 12" descr="test7_3.jpg"/>
          <p:cNvPicPr>
            <a:picLocks noChangeAspect="1"/>
          </p:cNvPicPr>
          <p:nvPr/>
        </p:nvPicPr>
        <p:blipFill>
          <a:blip r:embed="rId3">
            <a:lum contrast="8000"/>
          </a:blip>
          <a:srcRect/>
          <a:stretch>
            <a:fillRect/>
          </a:stretch>
        </p:blipFill>
        <p:spPr bwMode="auto">
          <a:xfrm>
            <a:off x="4537075" y="1468438"/>
            <a:ext cx="4418013" cy="4419600"/>
          </a:xfrm>
          <a:prstGeom prst="rect">
            <a:avLst/>
          </a:prstGeom>
          <a:noFill/>
          <a:ln w="9525">
            <a:noFill/>
            <a:miter lim="800000"/>
            <a:headEnd/>
            <a:tailEnd/>
          </a:ln>
        </p:spPr>
      </p:pic>
      <p:sp>
        <p:nvSpPr>
          <p:cNvPr id="54274" name="タイトル 1"/>
          <p:cNvSpPr>
            <a:spLocks noGrp="1"/>
          </p:cNvSpPr>
          <p:nvPr>
            <p:ph type="title"/>
          </p:nvPr>
        </p:nvSpPr>
        <p:spPr>
          <a:xfrm>
            <a:off x="-344488" y="76200"/>
            <a:ext cx="9844088" cy="1143000"/>
          </a:xfrm>
        </p:spPr>
        <p:txBody>
          <a:bodyPr/>
          <a:lstStyle/>
          <a:p>
            <a:pPr eaLnBrk="1" hangingPunct="1"/>
            <a:r>
              <a:rPr lang="ja-JP" altLang="en-US" sz="4200"/>
              <a:t>異常筋線維の</a:t>
            </a:r>
            <a:r>
              <a:rPr lang="en-US" altLang="ja-JP" sz="4200"/>
              <a:t>SHG</a:t>
            </a:r>
            <a:r>
              <a:rPr lang="ja-JP" altLang="en-US" sz="4200"/>
              <a:t>イメージング</a:t>
            </a:r>
          </a:p>
        </p:txBody>
      </p:sp>
      <p:sp>
        <p:nvSpPr>
          <p:cNvPr id="12" name="テキスト ボックス 11"/>
          <p:cNvSpPr txBox="1"/>
          <p:nvPr/>
        </p:nvSpPr>
        <p:spPr>
          <a:xfrm>
            <a:off x="7239000" y="912813"/>
            <a:ext cx="1905000" cy="585787"/>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prstTxWarp prst="textNoShape">
              <a:avLst/>
            </a:prstTxWarp>
            <a:spAutoFit/>
          </a:bodyPr>
          <a:lstStyle/>
          <a:p>
            <a:pPr algn="ctr"/>
            <a:r>
              <a:rPr lang="ja-JP" altLang="en-US" sz="1600">
                <a:solidFill>
                  <a:srgbClr val="FFFFFF"/>
                </a:solidFill>
              </a:rPr>
              <a:t>測定領域　　</a:t>
            </a:r>
            <a:endParaRPr lang="en-US" altLang="ja-JP" sz="1600">
              <a:solidFill>
                <a:srgbClr val="FFFFFF"/>
              </a:solidFill>
            </a:endParaRPr>
          </a:p>
          <a:p>
            <a:pPr algn="ctr"/>
            <a:r>
              <a:rPr lang="ja-JP" altLang="en-US" sz="1600">
                <a:solidFill>
                  <a:srgbClr val="FFFFFF"/>
                </a:solidFill>
              </a:rPr>
              <a:t>約</a:t>
            </a:r>
            <a:r>
              <a:rPr lang="en-US" altLang="ja-JP" sz="1600">
                <a:solidFill>
                  <a:srgbClr val="FFFFFF"/>
                </a:solidFill>
              </a:rPr>
              <a:t>430 μm</a:t>
            </a:r>
            <a:r>
              <a:rPr lang="ja-JP" altLang="en-US" sz="1600">
                <a:solidFill>
                  <a:srgbClr val="FFFFFF"/>
                </a:solidFill>
              </a:rPr>
              <a:t>*</a:t>
            </a:r>
            <a:r>
              <a:rPr lang="en-US" altLang="ja-JP" sz="1600">
                <a:solidFill>
                  <a:srgbClr val="FFFFFF"/>
                </a:solidFill>
              </a:rPr>
              <a:t>430 μm</a:t>
            </a:r>
            <a:endParaRPr lang="ja-JP" altLang="en-US" sz="1600">
              <a:solidFill>
                <a:srgbClr val="FFFFFF"/>
              </a:solidFill>
            </a:endParaRPr>
          </a:p>
        </p:txBody>
      </p:sp>
      <p:sp>
        <p:nvSpPr>
          <p:cNvPr id="54276" name="テキスト ボックス 37"/>
          <p:cNvSpPr txBox="1">
            <a:spLocks noChangeArrowheads="1"/>
          </p:cNvSpPr>
          <p:nvPr/>
        </p:nvSpPr>
        <p:spPr bwMode="auto">
          <a:xfrm>
            <a:off x="4759325" y="5768975"/>
            <a:ext cx="4133850" cy="430213"/>
          </a:xfrm>
          <a:prstGeom prst="rect">
            <a:avLst/>
          </a:prstGeom>
          <a:noFill/>
          <a:ln w="9525">
            <a:noFill/>
            <a:miter lim="800000"/>
            <a:headEnd/>
            <a:tailEnd/>
          </a:ln>
        </p:spPr>
        <p:txBody>
          <a:bodyPr wrap="none">
            <a:prstTxWarp prst="textNoShape">
              <a:avLst/>
            </a:prstTxWarp>
            <a:spAutoFit/>
          </a:bodyPr>
          <a:lstStyle/>
          <a:p>
            <a:r>
              <a:rPr lang="ja-JP" altLang="en-US" sz="2200"/>
              <a:t>・サルコメア周期の延長を確認</a:t>
            </a:r>
            <a:endParaRPr lang="en-US" altLang="ja-JP" sz="2200"/>
          </a:p>
        </p:txBody>
      </p:sp>
      <p:sp>
        <p:nvSpPr>
          <p:cNvPr id="54277" name="テキスト ボックス 23"/>
          <p:cNvSpPr txBox="1">
            <a:spLocks noChangeArrowheads="1"/>
          </p:cNvSpPr>
          <p:nvPr/>
        </p:nvSpPr>
        <p:spPr bwMode="auto">
          <a:xfrm>
            <a:off x="625475" y="6248400"/>
            <a:ext cx="7883525" cy="523875"/>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ja-JP" altLang="en-US" sz="2800">
                <a:solidFill>
                  <a:srgbClr val="FF0000"/>
                </a:solidFill>
              </a:rPr>
              <a:t>異なるサンプルでのミオシン分布の違いを確認</a:t>
            </a:r>
          </a:p>
        </p:txBody>
      </p:sp>
      <p:sp>
        <p:nvSpPr>
          <p:cNvPr id="54278" name="正方形/長方形 15"/>
          <p:cNvSpPr>
            <a:spLocks noChangeArrowheads="1"/>
          </p:cNvSpPr>
          <p:nvPr/>
        </p:nvSpPr>
        <p:spPr bwMode="auto">
          <a:xfrm>
            <a:off x="4616450" y="1114425"/>
            <a:ext cx="2532063" cy="368300"/>
          </a:xfrm>
          <a:prstGeom prst="rect">
            <a:avLst/>
          </a:prstGeom>
          <a:solidFill>
            <a:schemeClr val="tx1"/>
          </a:solidFill>
          <a:ln w="9525">
            <a:noFill/>
            <a:miter lim="800000"/>
            <a:headEnd/>
            <a:tailEnd/>
          </a:ln>
        </p:spPr>
        <p:txBody>
          <a:bodyPr wrap="none">
            <a:prstTxWarp prst="textNoShape">
              <a:avLst/>
            </a:prstTxWarp>
            <a:spAutoFit/>
          </a:bodyPr>
          <a:lstStyle/>
          <a:p>
            <a:pPr algn="ctr"/>
            <a:r>
              <a:rPr lang="ja-JP" altLang="en-US" b="1">
                <a:solidFill>
                  <a:srgbClr val="FFFF00"/>
                </a:solidFill>
              </a:rPr>
              <a:t>骨延長サンプル＠</a:t>
            </a:r>
            <a:r>
              <a:rPr lang="en-US" altLang="ja-JP" b="1">
                <a:solidFill>
                  <a:srgbClr val="FFFF00"/>
                </a:solidFill>
              </a:rPr>
              <a:t>SHG</a:t>
            </a:r>
          </a:p>
        </p:txBody>
      </p:sp>
      <p:sp>
        <p:nvSpPr>
          <p:cNvPr id="54279" name="TextBox 2"/>
          <p:cNvSpPr txBox="1">
            <a:spLocks noChangeArrowheads="1"/>
          </p:cNvSpPr>
          <p:nvPr/>
        </p:nvSpPr>
        <p:spPr bwMode="auto">
          <a:xfrm>
            <a:off x="22225" y="1236663"/>
            <a:ext cx="1262063" cy="523875"/>
          </a:xfrm>
          <a:prstGeom prst="rect">
            <a:avLst/>
          </a:prstGeom>
          <a:noFill/>
          <a:ln w="9525">
            <a:noFill/>
            <a:miter lim="800000"/>
            <a:headEnd/>
            <a:tailEnd/>
          </a:ln>
        </p:spPr>
        <p:txBody>
          <a:bodyPr wrap="none">
            <a:prstTxWarp prst="textNoShape">
              <a:avLst/>
            </a:prstTxWarp>
            <a:spAutoFit/>
          </a:bodyPr>
          <a:lstStyle/>
          <a:p>
            <a:r>
              <a:rPr lang="ja-JP" altLang="en-US" sz="2800"/>
              <a:t>骨延長</a:t>
            </a:r>
            <a:endParaRPr lang="en-US" sz="2800"/>
          </a:p>
        </p:txBody>
      </p:sp>
      <p:sp>
        <p:nvSpPr>
          <p:cNvPr id="54280" name="TextBox 3"/>
          <p:cNvSpPr txBox="1">
            <a:spLocks noChangeArrowheads="1"/>
          </p:cNvSpPr>
          <p:nvPr/>
        </p:nvSpPr>
        <p:spPr bwMode="auto">
          <a:xfrm>
            <a:off x="211138" y="1957388"/>
            <a:ext cx="4108450" cy="1476375"/>
          </a:xfrm>
          <a:prstGeom prst="rect">
            <a:avLst/>
          </a:prstGeom>
          <a:noFill/>
          <a:ln w="9525">
            <a:noFill/>
            <a:miter lim="800000"/>
            <a:headEnd/>
            <a:tailEnd/>
          </a:ln>
        </p:spPr>
        <p:txBody>
          <a:bodyPr wrap="none">
            <a:prstTxWarp prst="textNoShape">
              <a:avLst/>
            </a:prstTxWarp>
            <a:spAutoFit/>
          </a:bodyPr>
          <a:lstStyle/>
          <a:p>
            <a:pPr algn="ctr"/>
            <a:r>
              <a:rPr lang="ja-JP" altLang="en-US"/>
              <a:t>麻酔下に人工的に骨折させ（骨切り）</a:t>
            </a:r>
            <a:endParaRPr lang="en-US" altLang="ja-JP"/>
          </a:p>
          <a:p>
            <a:pPr algn="ctr"/>
            <a:r>
              <a:rPr lang="ja-JP" altLang="en-US"/>
              <a:t>その骨切りした部分が治癒する過程で</a:t>
            </a:r>
            <a:endParaRPr lang="en-US" altLang="ja-JP"/>
          </a:p>
          <a:p>
            <a:pPr algn="ctr"/>
            <a:r>
              <a:rPr lang="ja-JP" altLang="en-US"/>
              <a:t>生じる未熟な骨の元（仮骨）を術後に</a:t>
            </a:r>
            <a:endParaRPr lang="en-US" altLang="ja-JP"/>
          </a:p>
          <a:p>
            <a:pPr algn="ctr"/>
            <a:r>
              <a:rPr lang="ja-JP" altLang="en-US"/>
              <a:t>ゆっくりと牽引することで</a:t>
            </a:r>
            <a:endParaRPr lang="en-US" altLang="ja-JP"/>
          </a:p>
          <a:p>
            <a:pPr algn="ctr"/>
            <a:r>
              <a:rPr lang="ja-JP" altLang="en-US"/>
              <a:t>骨を延長する治療法</a:t>
            </a:r>
            <a:endParaRPr lang="en-US"/>
          </a:p>
        </p:txBody>
      </p:sp>
      <p:sp>
        <p:nvSpPr>
          <p:cNvPr id="54281" name="右矢印 21"/>
          <p:cNvSpPr>
            <a:spLocks noChangeArrowheads="1"/>
          </p:cNvSpPr>
          <p:nvPr/>
        </p:nvSpPr>
        <p:spPr bwMode="auto">
          <a:xfrm rot="5400000">
            <a:off x="2164557" y="3386931"/>
            <a:ext cx="350838" cy="714375"/>
          </a:xfrm>
          <a:prstGeom prst="rightArrow">
            <a:avLst>
              <a:gd name="adj1" fmla="val 50000"/>
              <a:gd name="adj2" fmla="val 50000"/>
            </a:avLst>
          </a:prstGeom>
          <a:solidFill>
            <a:srgbClr val="FF0000"/>
          </a:solidFill>
          <a:ln w="9525">
            <a:noFill/>
            <a:round/>
            <a:headEnd/>
            <a:tailEnd/>
          </a:ln>
        </p:spPr>
        <p:txBody>
          <a:bodyPr>
            <a:prstTxWarp prst="textNoShape">
              <a:avLst/>
            </a:prstTxWarp>
          </a:bodyPr>
          <a:lstStyle/>
          <a:p>
            <a:pPr defTabSz="914400"/>
            <a:endParaRPr lang="ja-JP" altLang="en-US" sz="2000"/>
          </a:p>
        </p:txBody>
      </p:sp>
      <p:sp>
        <p:nvSpPr>
          <p:cNvPr id="54282" name="Rectangle 5"/>
          <p:cNvSpPr>
            <a:spLocks noChangeArrowheads="1"/>
          </p:cNvSpPr>
          <p:nvPr/>
        </p:nvSpPr>
        <p:spPr bwMode="auto">
          <a:xfrm>
            <a:off x="-66675" y="4137025"/>
            <a:ext cx="4800600" cy="461963"/>
          </a:xfrm>
          <a:prstGeom prst="rect">
            <a:avLst/>
          </a:prstGeom>
          <a:noFill/>
          <a:ln w="9525">
            <a:noFill/>
            <a:miter lim="800000"/>
            <a:headEnd/>
            <a:tailEnd/>
          </a:ln>
        </p:spPr>
        <p:txBody>
          <a:bodyPr wrap="none">
            <a:prstTxWarp prst="textNoShape">
              <a:avLst/>
            </a:prstTxWarp>
            <a:spAutoFit/>
          </a:bodyPr>
          <a:lstStyle/>
          <a:p>
            <a:r>
              <a:rPr lang="ja-JP" altLang="en-US" sz="2400"/>
              <a:t>骨だけでなく周辺の骨格筋も伸張</a:t>
            </a:r>
            <a:endParaRPr lang="en-US" sz="2400"/>
          </a:p>
        </p:txBody>
      </p:sp>
      <p:pic>
        <p:nvPicPr>
          <p:cNvPr id="54283" name="図 10" descr="test5_3.jpg"/>
          <p:cNvPicPr>
            <a:picLocks noChangeAspect="1"/>
          </p:cNvPicPr>
          <p:nvPr/>
        </p:nvPicPr>
        <p:blipFill>
          <a:blip r:embed="rId4">
            <a:lum bright="2000" contrast="6000"/>
          </a:blip>
          <a:srcRect/>
          <a:stretch>
            <a:fillRect/>
          </a:stretch>
        </p:blipFill>
        <p:spPr bwMode="auto">
          <a:xfrm>
            <a:off x="136525" y="1471613"/>
            <a:ext cx="4427538" cy="4427537"/>
          </a:xfrm>
          <a:prstGeom prst="rect">
            <a:avLst/>
          </a:prstGeom>
          <a:noFill/>
          <a:ln w="9525">
            <a:noFill/>
            <a:miter lim="800000"/>
            <a:headEnd/>
            <a:tailEnd/>
          </a:ln>
        </p:spPr>
      </p:pic>
      <p:sp>
        <p:nvSpPr>
          <p:cNvPr id="54284" name="正方形/長方形 14"/>
          <p:cNvSpPr>
            <a:spLocks noChangeArrowheads="1"/>
          </p:cNvSpPr>
          <p:nvPr/>
        </p:nvSpPr>
        <p:spPr bwMode="auto">
          <a:xfrm>
            <a:off x="211138" y="1131888"/>
            <a:ext cx="3222625" cy="368300"/>
          </a:xfrm>
          <a:prstGeom prst="rect">
            <a:avLst/>
          </a:prstGeom>
          <a:solidFill>
            <a:schemeClr val="tx1"/>
          </a:solidFill>
          <a:ln w="9525">
            <a:noFill/>
            <a:miter lim="800000"/>
            <a:headEnd/>
            <a:tailEnd/>
          </a:ln>
        </p:spPr>
        <p:txBody>
          <a:bodyPr wrap="none">
            <a:prstTxWarp prst="textNoShape">
              <a:avLst/>
            </a:prstTxWarp>
            <a:spAutoFit/>
          </a:bodyPr>
          <a:lstStyle/>
          <a:p>
            <a:pPr algn="ctr"/>
            <a:r>
              <a:rPr lang="ja-JP" altLang="en-US" b="1">
                <a:solidFill>
                  <a:srgbClr val="FFFF00"/>
                </a:solidFill>
              </a:rPr>
              <a:t>コントロールサンプル＠</a:t>
            </a:r>
            <a:r>
              <a:rPr lang="en-US" altLang="ja-JP" b="1">
                <a:solidFill>
                  <a:srgbClr val="FFFF00"/>
                </a:solidFill>
              </a:rPr>
              <a:t>SHG</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タイトル 1"/>
          <p:cNvSpPr>
            <a:spLocks noGrp="1"/>
          </p:cNvSpPr>
          <p:nvPr>
            <p:ph type="title"/>
          </p:nvPr>
        </p:nvSpPr>
        <p:spPr>
          <a:xfrm>
            <a:off x="685800" y="4763"/>
            <a:ext cx="7772400" cy="1143000"/>
          </a:xfrm>
        </p:spPr>
        <p:txBody>
          <a:bodyPr>
            <a:normAutofit/>
          </a:bodyPr>
          <a:lstStyle/>
          <a:p>
            <a:r>
              <a:rPr lang="ja-JP" altLang="en-US" sz="4800" dirty="0" smtClean="0"/>
              <a:t>パルス幅の最適化</a:t>
            </a:r>
            <a:endParaRPr lang="ja-JP" altLang="en-US" sz="4800" dirty="0"/>
          </a:p>
        </p:txBody>
      </p:sp>
      <p:pic>
        <p:nvPicPr>
          <p:cNvPr id="37891" name="Picture 1" descr="setup_trans_shgm_10fs.ai"/>
          <p:cNvPicPr>
            <a:picLocks noChangeAspect="1"/>
          </p:cNvPicPr>
          <p:nvPr/>
        </p:nvPicPr>
        <p:blipFill>
          <a:blip r:embed="rId3"/>
          <a:srcRect l="8366" t="8002" r="11821" b="8775"/>
          <a:stretch>
            <a:fillRect/>
          </a:stretch>
        </p:blipFill>
        <p:spPr bwMode="auto">
          <a:xfrm>
            <a:off x="0" y="1561089"/>
            <a:ext cx="5567363" cy="4103159"/>
          </a:xfrm>
          <a:prstGeom prst="rect">
            <a:avLst/>
          </a:prstGeom>
          <a:noFill/>
          <a:ln w="9525">
            <a:noFill/>
            <a:miter lim="800000"/>
            <a:headEnd/>
            <a:tailEnd/>
          </a:ln>
        </p:spPr>
      </p:pic>
      <p:sp>
        <p:nvSpPr>
          <p:cNvPr id="5" name="テキスト ボックス 23"/>
          <p:cNvSpPr txBox="1">
            <a:spLocks noChangeArrowheads="1"/>
          </p:cNvSpPr>
          <p:nvPr/>
        </p:nvSpPr>
        <p:spPr bwMode="auto">
          <a:xfrm>
            <a:off x="279400" y="5715048"/>
            <a:ext cx="8686800" cy="954107"/>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r>
              <a:rPr lang="ja-JP" altLang="en-US" sz="2800" dirty="0" smtClean="0">
                <a:solidFill>
                  <a:srgbClr val="FF0000"/>
                </a:solidFill>
              </a:rPr>
              <a:t>　パルス幅が最適化がされていない？</a:t>
            </a:r>
            <a:r>
              <a:rPr lang="en-US" altLang="ja-JP" sz="2800" dirty="0" smtClean="0">
                <a:solidFill>
                  <a:srgbClr val="FF0000"/>
                </a:solidFill>
              </a:rPr>
              <a:t> </a:t>
            </a:r>
          </a:p>
          <a:p>
            <a:r>
              <a:rPr lang="en-US" altLang="ja-JP" sz="2800" dirty="0" smtClean="0">
                <a:solidFill>
                  <a:srgbClr val="FF0000"/>
                </a:solidFill>
              </a:rPr>
              <a:t>                </a:t>
            </a:r>
            <a:r>
              <a:rPr lang="ja-JP" altLang="en-US" sz="2800" dirty="0" smtClean="0">
                <a:solidFill>
                  <a:srgbClr val="FF0000"/>
                </a:solidFill>
              </a:rPr>
              <a:t>　　　　　</a:t>
            </a:r>
            <a:r>
              <a:rPr lang="en-US" altLang="ja-JP" sz="2800" dirty="0" smtClean="0">
                <a:solidFill>
                  <a:srgbClr val="FF0000"/>
                </a:solidFill>
              </a:rPr>
              <a:t>→ </a:t>
            </a:r>
            <a:r>
              <a:rPr lang="ja-JP" altLang="en-US" sz="2800" dirty="0" smtClean="0">
                <a:solidFill>
                  <a:srgbClr val="FF0000"/>
                </a:solidFill>
              </a:rPr>
              <a:t>パルス幅の測定および設計が必要</a:t>
            </a:r>
            <a:endParaRPr lang="ja-JP" altLang="en-US" sz="2800" dirty="0">
              <a:solidFill>
                <a:srgbClr val="FF0000"/>
              </a:solidFill>
            </a:endParaRPr>
          </a:p>
        </p:txBody>
      </p:sp>
      <p:sp>
        <p:nvSpPr>
          <p:cNvPr id="7" name="テキスト ボックス 6"/>
          <p:cNvSpPr txBox="1"/>
          <p:nvPr/>
        </p:nvSpPr>
        <p:spPr>
          <a:xfrm>
            <a:off x="266700" y="884654"/>
            <a:ext cx="199285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ja-JP" altLang="en-US" dirty="0" smtClean="0"/>
              <a:t>今回のセットアップ</a:t>
            </a:r>
            <a:endParaRPr kumimoji="1" lang="ja-JP" altLang="en-US" dirty="0"/>
          </a:p>
        </p:txBody>
      </p:sp>
      <p:sp>
        <p:nvSpPr>
          <p:cNvPr id="8" name="テキスト ボックス 7"/>
          <p:cNvSpPr txBox="1"/>
          <p:nvPr/>
        </p:nvSpPr>
        <p:spPr>
          <a:xfrm>
            <a:off x="279400" y="1253986"/>
            <a:ext cx="7868185" cy="369332"/>
          </a:xfrm>
          <a:prstGeom prst="rect">
            <a:avLst/>
          </a:prstGeom>
          <a:noFill/>
        </p:spPr>
        <p:txBody>
          <a:bodyPr wrap="none" rtlCol="0">
            <a:spAutoFit/>
          </a:bodyPr>
          <a:lstStyle/>
          <a:p>
            <a:r>
              <a:rPr kumimoji="1" lang="ja-JP" altLang="en-US" dirty="0" smtClean="0"/>
              <a:t>・チャープミラーペア</a:t>
            </a:r>
            <a:r>
              <a:rPr kumimoji="1" lang="en-US" altLang="ja-JP" dirty="0" smtClean="0"/>
              <a:t>×</a:t>
            </a:r>
            <a:r>
              <a:rPr kumimoji="1" lang="ja-JP" altLang="en-US" dirty="0" smtClean="0"/>
              <a:t>２を用いて可能な限り負のチャープを与える　</a:t>
            </a:r>
            <a:r>
              <a:rPr kumimoji="1" lang="en-US" altLang="ja-JP" dirty="0" smtClean="0"/>
              <a:t>→</a:t>
            </a:r>
            <a:r>
              <a:rPr kumimoji="1" lang="ja-JP" altLang="en-US" dirty="0" smtClean="0"/>
              <a:t>　顕微鏡へ</a:t>
            </a:r>
            <a:endParaRPr kumimoji="1" lang="en-US" altLang="ja-JP" dirty="0" smtClean="0"/>
          </a:p>
        </p:txBody>
      </p:sp>
      <p:pic>
        <p:nvPicPr>
          <p:cNvPr id="9" name="図 8" descr="スクリーンショット（2013-03-07 21.48.39）.png"/>
          <p:cNvPicPr>
            <a:picLocks noChangeAspect="1"/>
          </p:cNvPicPr>
          <p:nvPr/>
        </p:nvPicPr>
        <p:blipFill>
          <a:blip r:embed="rId4"/>
          <a:srcRect l="2540" r="8254"/>
          <a:stretch>
            <a:fillRect/>
          </a:stretch>
        </p:blipFill>
        <p:spPr>
          <a:xfrm>
            <a:off x="5567363" y="1850654"/>
            <a:ext cx="3568700" cy="3117109"/>
          </a:xfrm>
          <a:prstGeom prst="rect">
            <a:avLst/>
          </a:prstGeom>
        </p:spPr>
      </p:pic>
      <p:sp>
        <p:nvSpPr>
          <p:cNvPr id="10" name="テキスト ボックス 9"/>
          <p:cNvSpPr txBox="1"/>
          <p:nvPr/>
        </p:nvSpPr>
        <p:spPr>
          <a:xfrm>
            <a:off x="5567363" y="4967763"/>
            <a:ext cx="3576637" cy="800219"/>
          </a:xfrm>
          <a:prstGeom prst="rect">
            <a:avLst/>
          </a:prstGeom>
          <a:noFill/>
        </p:spPr>
        <p:txBody>
          <a:bodyPr wrap="square" rtlCol="0">
            <a:spAutoFit/>
          </a:bodyPr>
          <a:lstStyle/>
          <a:p>
            <a:r>
              <a:rPr lang="en-US" altLang="ja-JP" sz="1400" dirty="0">
                <a:latin typeface="Times New Roman"/>
                <a:cs typeface="Times New Roman"/>
              </a:rPr>
              <a:t>R</a:t>
            </a:r>
            <a:r>
              <a:rPr kumimoji="1" lang="en-US" altLang="ja-JP" sz="1400" dirty="0" smtClean="0">
                <a:latin typeface="Times New Roman"/>
                <a:cs typeface="Times New Roman"/>
              </a:rPr>
              <a:t>ef)</a:t>
            </a:r>
            <a:r>
              <a:rPr lang="en-US" sz="1400" dirty="0">
                <a:latin typeface="Times New Roman"/>
                <a:cs typeface="Times New Roman"/>
              </a:rPr>
              <a:t> Jeffrey B. Guild, Chris </a:t>
            </a:r>
            <a:r>
              <a:rPr lang="en-US" sz="1400" dirty="0" err="1">
                <a:latin typeface="Times New Roman"/>
                <a:cs typeface="Times New Roman"/>
              </a:rPr>
              <a:t>Xu</a:t>
            </a:r>
            <a:r>
              <a:rPr lang="en-US" sz="1400" dirty="0">
                <a:latin typeface="Times New Roman"/>
                <a:cs typeface="Times New Roman"/>
              </a:rPr>
              <a:t>, and Watt W</a:t>
            </a:r>
            <a:r>
              <a:rPr lang="en-US" sz="1400" dirty="0" smtClean="0">
                <a:latin typeface="Times New Roman"/>
                <a:cs typeface="Times New Roman"/>
              </a:rPr>
              <a:t>.                Webb</a:t>
            </a:r>
            <a:r>
              <a:rPr lang="en-US" sz="1400" dirty="0">
                <a:latin typeface="Times New Roman"/>
                <a:cs typeface="Times New Roman"/>
              </a:rPr>
              <a:t>,</a:t>
            </a:r>
            <a:r>
              <a:rPr lang="en-US" sz="1400" dirty="0" smtClean="0">
                <a:latin typeface="Times New Roman"/>
                <a:cs typeface="Times New Roman"/>
              </a:rPr>
              <a:t> APPLIED </a:t>
            </a:r>
            <a:r>
              <a:rPr lang="en-US" sz="1400" dirty="0">
                <a:latin typeface="Times New Roman"/>
                <a:cs typeface="Times New Roman"/>
              </a:rPr>
              <a:t>OPTICS </a:t>
            </a:r>
            <a:r>
              <a:rPr lang="en-US" sz="1400" b="1" dirty="0">
                <a:latin typeface="Times New Roman"/>
                <a:cs typeface="Times New Roman"/>
              </a:rPr>
              <a:t>36</a:t>
            </a:r>
            <a:r>
              <a:rPr lang="en-US" sz="1400" dirty="0">
                <a:latin typeface="Times New Roman"/>
                <a:cs typeface="Times New Roman"/>
              </a:rPr>
              <a:t>, 397 (1997)</a:t>
            </a:r>
            <a:endParaRPr lang="ja-JP" altLang="en-US" sz="1400" dirty="0">
              <a:latin typeface="Times New Roman"/>
              <a:cs typeface="Times New Roman"/>
            </a:endParaRPr>
          </a:p>
          <a:p>
            <a:endParaRPr kumimoji="1" lang="ja-JP" alt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520"/>
            <a:ext cx="9144000" cy="1143000"/>
          </a:xfrm>
        </p:spPr>
        <p:txBody>
          <a:bodyPr>
            <a:normAutofit/>
          </a:bodyPr>
          <a:lstStyle/>
          <a:p>
            <a:r>
              <a:rPr lang="ja-JP" altLang="en-US" dirty="0" smtClean="0"/>
              <a:t>パルス幅の測定</a:t>
            </a:r>
            <a:r>
              <a:rPr lang="en-US" altLang="ja-JP" dirty="0" smtClean="0"/>
              <a:t>:SHG</a:t>
            </a:r>
            <a:r>
              <a:rPr lang="ja-JP" altLang="en-US" dirty="0" smtClean="0"/>
              <a:t>強度自己相関法</a:t>
            </a:r>
            <a:endParaRPr lang="ja-JP" altLang="en-US" dirty="0"/>
          </a:p>
        </p:txBody>
      </p:sp>
      <p:grpSp>
        <p:nvGrpSpPr>
          <p:cNvPr id="339" name="図形グループ 338"/>
          <p:cNvGrpSpPr/>
          <p:nvPr/>
        </p:nvGrpSpPr>
        <p:grpSpPr>
          <a:xfrm>
            <a:off x="5027376" y="3048663"/>
            <a:ext cx="3696946" cy="2339112"/>
            <a:chOff x="5020641" y="3961489"/>
            <a:chExt cx="3696946" cy="2339112"/>
          </a:xfrm>
        </p:grpSpPr>
        <p:grpSp>
          <p:nvGrpSpPr>
            <p:cNvPr id="273" name="グループ化 309"/>
            <p:cNvGrpSpPr/>
            <p:nvPr/>
          </p:nvGrpSpPr>
          <p:grpSpPr>
            <a:xfrm>
              <a:off x="5020641" y="3961489"/>
              <a:ext cx="3322057" cy="1969780"/>
              <a:chOff x="0" y="0"/>
              <a:chExt cx="5266778" cy="1669159"/>
            </a:xfrm>
          </p:grpSpPr>
          <p:grpSp>
            <p:nvGrpSpPr>
              <p:cNvPr id="274" name="グループ化 1351"/>
              <p:cNvGrpSpPr/>
              <p:nvPr/>
            </p:nvGrpSpPr>
            <p:grpSpPr>
              <a:xfrm>
                <a:off x="0" y="117474"/>
                <a:ext cx="5266778" cy="1551685"/>
                <a:chOff x="0" y="117474"/>
                <a:chExt cx="5266778" cy="1551685"/>
              </a:xfrm>
            </p:grpSpPr>
            <p:grpSp>
              <p:nvGrpSpPr>
                <p:cNvPr id="282" name="グループ化 1354"/>
                <p:cNvGrpSpPr/>
                <p:nvPr/>
              </p:nvGrpSpPr>
              <p:grpSpPr>
                <a:xfrm>
                  <a:off x="0" y="117474"/>
                  <a:ext cx="5266778" cy="395646"/>
                  <a:chOff x="0" y="117474"/>
                  <a:chExt cx="5266778" cy="395646"/>
                </a:xfrm>
              </p:grpSpPr>
              <p:grpSp>
                <p:nvGrpSpPr>
                  <p:cNvPr id="304" name="グループ化 1355"/>
                  <p:cNvGrpSpPr/>
                  <p:nvPr/>
                </p:nvGrpSpPr>
                <p:grpSpPr>
                  <a:xfrm>
                    <a:off x="0" y="123329"/>
                    <a:ext cx="720080" cy="385762"/>
                    <a:chOff x="0" y="123329"/>
                    <a:chExt cx="720080" cy="385762"/>
                  </a:xfrm>
                </p:grpSpPr>
                <p:cxnSp>
                  <p:nvCxnSpPr>
                    <p:cNvPr id="335" name="直線コネクタ 334"/>
                    <p:cNvCxnSpPr/>
                    <p:nvPr/>
                  </p:nvCxnSpPr>
                  <p:spPr>
                    <a:xfrm>
                      <a:off x="0" y="504056"/>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6" name="フリーフォーム 335"/>
                    <p:cNvSpPr/>
                    <p:nvPr/>
                  </p:nvSpPr>
                  <p:spPr>
                    <a:xfrm>
                      <a:off x="102245" y="12332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337" name="フリーフォーム 336"/>
                    <p:cNvSpPr/>
                    <p:nvPr/>
                  </p:nvSpPr>
                  <p:spPr>
                    <a:xfrm>
                      <a:off x="374898" y="12332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305" name="グループ化 1359"/>
                  <p:cNvGrpSpPr/>
                  <p:nvPr/>
                </p:nvGrpSpPr>
                <p:grpSpPr>
                  <a:xfrm>
                    <a:off x="2282129" y="118206"/>
                    <a:ext cx="720080" cy="394914"/>
                    <a:chOff x="2282129" y="118206"/>
                    <a:chExt cx="720080" cy="394914"/>
                  </a:xfrm>
                </p:grpSpPr>
                <p:cxnSp>
                  <p:nvCxnSpPr>
                    <p:cNvPr id="332" name="直線コネクタ 331"/>
                    <p:cNvCxnSpPr/>
                    <p:nvPr/>
                  </p:nvCxnSpPr>
                  <p:spPr>
                    <a:xfrm>
                      <a:off x="2282129" y="503968"/>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3" name="フリーフォーム 332"/>
                    <p:cNvSpPr/>
                    <p:nvPr/>
                  </p:nvSpPr>
                  <p:spPr>
                    <a:xfrm>
                      <a:off x="2521916" y="118206"/>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334" name="フリーフォーム 333"/>
                    <p:cNvSpPr/>
                    <p:nvPr/>
                  </p:nvSpPr>
                  <p:spPr>
                    <a:xfrm>
                      <a:off x="2521916" y="127358"/>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306" name="グループ化 1363"/>
                  <p:cNvGrpSpPr/>
                  <p:nvPr/>
                </p:nvGrpSpPr>
                <p:grpSpPr>
                  <a:xfrm>
                    <a:off x="1515466" y="122509"/>
                    <a:ext cx="720080" cy="386035"/>
                    <a:chOff x="1515466" y="122509"/>
                    <a:chExt cx="720080" cy="386035"/>
                  </a:xfrm>
                </p:grpSpPr>
                <p:grpSp>
                  <p:nvGrpSpPr>
                    <p:cNvPr id="327" name="グループ化 1364"/>
                    <p:cNvGrpSpPr/>
                    <p:nvPr/>
                  </p:nvGrpSpPr>
                  <p:grpSpPr>
                    <a:xfrm>
                      <a:off x="1515466" y="122509"/>
                      <a:ext cx="720080" cy="386035"/>
                      <a:chOff x="1515466" y="122509"/>
                      <a:chExt cx="720080" cy="386035"/>
                    </a:xfrm>
                  </p:grpSpPr>
                  <p:cxnSp>
                    <p:nvCxnSpPr>
                      <p:cNvPr id="329" name="直線コネクタ 328"/>
                      <p:cNvCxnSpPr/>
                      <p:nvPr/>
                    </p:nvCxnSpPr>
                    <p:spPr>
                      <a:xfrm>
                        <a:off x="1515466" y="503509"/>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0" name="フリーフォーム 329"/>
                      <p:cNvSpPr/>
                      <p:nvPr/>
                    </p:nvSpPr>
                    <p:spPr>
                      <a:xfrm>
                        <a:off x="1669329" y="122782"/>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331" name="フリーフォーム 330"/>
                      <p:cNvSpPr/>
                      <p:nvPr/>
                    </p:nvSpPr>
                    <p:spPr>
                      <a:xfrm>
                        <a:off x="1768275" y="12250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sp>
                  <p:nvSpPr>
                    <p:cNvPr id="328" name="二等辺三角形 327"/>
                    <p:cNvSpPr/>
                    <p:nvPr/>
                  </p:nvSpPr>
                  <p:spPr>
                    <a:xfrm>
                      <a:off x="1768275" y="252808"/>
                      <a:ext cx="141560" cy="250699"/>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307" name="グループ化 1369"/>
                  <p:cNvGrpSpPr/>
                  <p:nvPr/>
                </p:nvGrpSpPr>
                <p:grpSpPr>
                  <a:xfrm>
                    <a:off x="3040577" y="122783"/>
                    <a:ext cx="720080" cy="386035"/>
                    <a:chOff x="3040577" y="122783"/>
                    <a:chExt cx="720080" cy="386035"/>
                  </a:xfrm>
                </p:grpSpPr>
                <p:grpSp>
                  <p:nvGrpSpPr>
                    <p:cNvPr id="322" name="グループ化 1370"/>
                    <p:cNvGrpSpPr/>
                    <p:nvPr/>
                  </p:nvGrpSpPr>
                  <p:grpSpPr>
                    <a:xfrm>
                      <a:off x="3040577" y="122783"/>
                      <a:ext cx="720080" cy="386035"/>
                      <a:chOff x="3040577" y="122783"/>
                      <a:chExt cx="720080" cy="386035"/>
                    </a:xfrm>
                  </p:grpSpPr>
                  <p:cxnSp>
                    <p:nvCxnSpPr>
                      <p:cNvPr id="324" name="直線コネクタ 323"/>
                      <p:cNvCxnSpPr/>
                      <p:nvPr/>
                    </p:nvCxnSpPr>
                    <p:spPr>
                      <a:xfrm>
                        <a:off x="3040577" y="503783"/>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フリーフォーム 324"/>
                      <p:cNvSpPr/>
                      <p:nvPr/>
                    </p:nvSpPr>
                    <p:spPr>
                      <a:xfrm>
                        <a:off x="3194440" y="123056"/>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326" name="フリーフォーム 325"/>
                      <p:cNvSpPr/>
                      <p:nvPr/>
                    </p:nvSpPr>
                    <p:spPr>
                      <a:xfrm>
                        <a:off x="3293386" y="122783"/>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sp>
                  <p:nvSpPr>
                    <p:cNvPr id="323" name="二等辺三角形 322"/>
                    <p:cNvSpPr/>
                    <p:nvPr/>
                  </p:nvSpPr>
                  <p:spPr>
                    <a:xfrm>
                      <a:off x="3293386" y="253082"/>
                      <a:ext cx="141560" cy="250699"/>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308" name="グループ化 1375"/>
                  <p:cNvGrpSpPr/>
                  <p:nvPr/>
                </p:nvGrpSpPr>
                <p:grpSpPr>
                  <a:xfrm>
                    <a:off x="761453" y="118294"/>
                    <a:ext cx="720080" cy="390797"/>
                    <a:chOff x="761453" y="118294"/>
                    <a:chExt cx="720080" cy="390797"/>
                  </a:xfrm>
                </p:grpSpPr>
                <p:sp>
                  <p:nvSpPr>
                    <p:cNvPr id="318" name="フリーフォーム 317"/>
                    <p:cNvSpPr/>
                    <p:nvPr/>
                  </p:nvSpPr>
                  <p:spPr>
                    <a:xfrm>
                      <a:off x="916582" y="12332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cxnSp>
                  <p:nvCxnSpPr>
                    <p:cNvPr id="319" name="直線コネクタ 318"/>
                    <p:cNvCxnSpPr/>
                    <p:nvPr/>
                  </p:nvCxnSpPr>
                  <p:spPr>
                    <a:xfrm>
                      <a:off x="761453" y="504056"/>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0" name="フリーフォーム 319"/>
                    <p:cNvSpPr/>
                    <p:nvPr/>
                  </p:nvSpPr>
                  <p:spPr>
                    <a:xfrm>
                      <a:off x="1081880" y="118294"/>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321" name="二等辺三角形 320"/>
                    <p:cNvSpPr/>
                    <p:nvPr/>
                  </p:nvSpPr>
                  <p:spPr>
                    <a:xfrm>
                      <a:off x="1090257" y="354730"/>
                      <a:ext cx="62472" cy="149326"/>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309" name="グループ化 2244"/>
                  <p:cNvGrpSpPr/>
                  <p:nvPr/>
                </p:nvGrpSpPr>
                <p:grpSpPr>
                  <a:xfrm>
                    <a:off x="3796902" y="117474"/>
                    <a:ext cx="720080" cy="390797"/>
                    <a:chOff x="3796902" y="117474"/>
                    <a:chExt cx="720080" cy="390797"/>
                  </a:xfrm>
                </p:grpSpPr>
                <p:sp>
                  <p:nvSpPr>
                    <p:cNvPr id="314" name="フリーフォーム 313"/>
                    <p:cNvSpPr/>
                    <p:nvPr/>
                  </p:nvSpPr>
                  <p:spPr>
                    <a:xfrm>
                      <a:off x="3952031" y="12250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cxnSp>
                  <p:nvCxnSpPr>
                    <p:cNvPr id="315" name="直線コネクタ 314"/>
                    <p:cNvCxnSpPr/>
                    <p:nvPr/>
                  </p:nvCxnSpPr>
                  <p:spPr>
                    <a:xfrm>
                      <a:off x="3796902" y="503236"/>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フリーフォーム 315"/>
                    <p:cNvSpPr/>
                    <p:nvPr/>
                  </p:nvSpPr>
                  <p:spPr>
                    <a:xfrm>
                      <a:off x="4117329" y="117474"/>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317" name="二等辺三角形 316"/>
                    <p:cNvSpPr/>
                    <p:nvPr/>
                  </p:nvSpPr>
                  <p:spPr>
                    <a:xfrm>
                      <a:off x="4125706" y="353910"/>
                      <a:ext cx="62472" cy="149326"/>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310" name="グループ化 2249"/>
                  <p:cNvGrpSpPr/>
                  <p:nvPr/>
                </p:nvGrpSpPr>
                <p:grpSpPr>
                  <a:xfrm>
                    <a:off x="4546698" y="123329"/>
                    <a:ext cx="720080" cy="385762"/>
                    <a:chOff x="4546698" y="123329"/>
                    <a:chExt cx="720080" cy="385762"/>
                  </a:xfrm>
                </p:grpSpPr>
                <p:cxnSp>
                  <p:nvCxnSpPr>
                    <p:cNvPr id="311" name="直線コネクタ 310"/>
                    <p:cNvCxnSpPr/>
                    <p:nvPr/>
                  </p:nvCxnSpPr>
                  <p:spPr>
                    <a:xfrm>
                      <a:off x="4546698" y="504056"/>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2" name="フリーフォーム 311"/>
                    <p:cNvSpPr/>
                    <p:nvPr/>
                  </p:nvSpPr>
                  <p:spPr>
                    <a:xfrm>
                      <a:off x="4648943" y="12332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313" name="フリーフォーム 312"/>
                    <p:cNvSpPr/>
                    <p:nvPr/>
                  </p:nvSpPr>
                  <p:spPr>
                    <a:xfrm>
                      <a:off x="4921596" y="12332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cxnSp>
              <p:nvCxnSpPr>
                <p:cNvPr id="283" name="直線コネクタ 282"/>
                <p:cNvCxnSpPr/>
                <p:nvPr/>
              </p:nvCxnSpPr>
              <p:spPr>
                <a:xfrm>
                  <a:off x="360040" y="504056"/>
                  <a:ext cx="0" cy="114306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直線コネクタ 283"/>
                <p:cNvCxnSpPr/>
                <p:nvPr/>
              </p:nvCxnSpPr>
              <p:spPr>
                <a:xfrm>
                  <a:off x="4906738" y="503236"/>
                  <a:ext cx="0" cy="114306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5" name="直線コネクタ 284"/>
                <p:cNvCxnSpPr/>
                <p:nvPr/>
              </p:nvCxnSpPr>
              <p:spPr>
                <a:xfrm>
                  <a:off x="1121493" y="504056"/>
                  <a:ext cx="1265" cy="76465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直線コネクタ 285"/>
                <p:cNvCxnSpPr/>
                <p:nvPr/>
              </p:nvCxnSpPr>
              <p:spPr>
                <a:xfrm>
                  <a:off x="1839055" y="503236"/>
                  <a:ext cx="2841" cy="47734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7" name="直線コネクタ 286"/>
                <p:cNvCxnSpPr/>
                <p:nvPr/>
              </p:nvCxnSpPr>
              <p:spPr>
                <a:xfrm flipH="1">
                  <a:off x="2641996" y="509091"/>
                  <a:ext cx="174" cy="32385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直線コネクタ 287"/>
                <p:cNvCxnSpPr/>
                <p:nvPr/>
              </p:nvCxnSpPr>
              <p:spPr>
                <a:xfrm flipH="1">
                  <a:off x="3361133" y="513120"/>
                  <a:ext cx="1161" cy="46984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9" name="直線コネクタ 288"/>
                <p:cNvCxnSpPr/>
                <p:nvPr/>
              </p:nvCxnSpPr>
              <p:spPr>
                <a:xfrm>
                  <a:off x="4157909" y="513120"/>
                  <a:ext cx="943" cy="76273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直線矢印コネクタ 289"/>
                <p:cNvCxnSpPr/>
                <p:nvPr/>
              </p:nvCxnSpPr>
              <p:spPr>
                <a:xfrm>
                  <a:off x="0" y="1646300"/>
                  <a:ext cx="526677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1" name="フリーフォーム 290"/>
                <p:cNvSpPr/>
                <p:nvPr/>
              </p:nvSpPr>
              <p:spPr>
                <a:xfrm>
                  <a:off x="360040" y="835486"/>
                  <a:ext cx="4561556" cy="810814"/>
                </a:xfrm>
                <a:custGeom>
                  <a:avLst/>
                  <a:gdLst>
                    <a:gd name="connsiteX0" fmla="*/ 0 w 4552950"/>
                    <a:gd name="connsiteY0" fmla="*/ 795337 h 795337"/>
                    <a:gd name="connsiteX1" fmla="*/ 2290762 w 4552950"/>
                    <a:gd name="connsiteY1" fmla="*/ 0 h 795337"/>
                    <a:gd name="connsiteX2" fmla="*/ 4552950 w 4552950"/>
                    <a:gd name="connsiteY2" fmla="*/ 790575 h 795337"/>
                  </a:gdLst>
                  <a:ahLst/>
                  <a:cxnLst>
                    <a:cxn ang="0">
                      <a:pos x="connsiteX0" y="connsiteY0"/>
                    </a:cxn>
                    <a:cxn ang="0">
                      <a:pos x="connsiteX1" y="connsiteY1"/>
                    </a:cxn>
                    <a:cxn ang="0">
                      <a:pos x="connsiteX2" y="connsiteY2"/>
                    </a:cxn>
                  </a:cxnLst>
                  <a:rect l="l" t="t" r="r" b="b"/>
                  <a:pathLst>
                    <a:path w="4552950" h="795337">
                      <a:moveTo>
                        <a:pt x="0" y="795337"/>
                      </a:moveTo>
                      <a:cubicBezTo>
                        <a:pt x="765968" y="398065"/>
                        <a:pt x="1531937" y="794"/>
                        <a:pt x="2290762" y="0"/>
                      </a:cubicBezTo>
                      <a:cubicBezTo>
                        <a:pt x="3049587" y="-794"/>
                        <a:pt x="4552950" y="790575"/>
                        <a:pt x="4552950" y="790575"/>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a:p>
                  <a:pPr algn="just">
                    <a:spcAft>
                      <a:spcPts val="0"/>
                    </a:spcAft>
                  </a:pPr>
                  <a:r>
                    <a:rPr lang="en-US" sz="1050" kern="100">
                      <a:effectLst/>
                      <a:ea typeface="ＭＳ 明朝"/>
                      <a:cs typeface="Times New Roman"/>
                    </a:rPr>
                    <a:t> </a:t>
                  </a:r>
                  <a:endParaRPr lang="ja-JP" sz="1050" kern="100">
                    <a:effectLst/>
                    <a:ea typeface="ＭＳ 明朝"/>
                    <a:cs typeface="Times New Roman"/>
                  </a:endParaRPr>
                </a:p>
                <a:p>
                  <a:pPr algn="just">
                    <a:spcAft>
                      <a:spcPts val="0"/>
                    </a:spcAft>
                  </a:pPr>
                  <a:r>
                    <a:rPr lang="en-US" sz="1050" kern="100">
                      <a:effectLst/>
                      <a:ea typeface="ＭＳ 明朝"/>
                      <a:cs typeface="Times New Roman"/>
                    </a:rPr>
                    <a:t> </a:t>
                  </a:r>
                  <a:endParaRPr lang="ja-JP" sz="1050" kern="100">
                    <a:effectLst/>
                    <a:ea typeface="ＭＳ 明朝"/>
                    <a:cs typeface="Times New Roman"/>
                  </a:endParaRPr>
                </a:p>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292" name="円/楕円 291"/>
                <p:cNvSpPr/>
                <p:nvPr/>
              </p:nvSpPr>
              <p:spPr>
                <a:xfrm flipV="1">
                  <a:off x="337180" y="1623440"/>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293" name="円/楕円 292"/>
                <p:cNvSpPr/>
                <p:nvPr/>
              </p:nvSpPr>
              <p:spPr>
                <a:xfrm flipV="1">
                  <a:off x="1099898" y="1230135"/>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294" name="円/楕円 293"/>
                <p:cNvSpPr/>
                <p:nvPr/>
              </p:nvSpPr>
              <p:spPr>
                <a:xfrm flipV="1">
                  <a:off x="1816195" y="942956"/>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295" name="円/楕円 294"/>
                <p:cNvSpPr/>
                <p:nvPr/>
              </p:nvSpPr>
              <p:spPr>
                <a:xfrm flipV="1">
                  <a:off x="2619310" y="794471"/>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296" name="円/楕円 295"/>
                <p:cNvSpPr/>
                <p:nvPr/>
              </p:nvSpPr>
              <p:spPr>
                <a:xfrm flipV="1">
                  <a:off x="3338273" y="942956"/>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297" name="円/楕円 296"/>
                <p:cNvSpPr/>
                <p:nvPr/>
              </p:nvSpPr>
              <p:spPr>
                <a:xfrm flipV="1">
                  <a:off x="4135992" y="1254899"/>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298" name="円/楕円 297"/>
                <p:cNvSpPr/>
                <p:nvPr/>
              </p:nvSpPr>
              <p:spPr>
                <a:xfrm flipV="1">
                  <a:off x="4889449" y="1623439"/>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cxnSp>
              <p:nvCxnSpPr>
                <p:cNvPr id="299" name="直線コネクタ 298"/>
                <p:cNvCxnSpPr/>
                <p:nvPr/>
              </p:nvCxnSpPr>
              <p:spPr>
                <a:xfrm>
                  <a:off x="1122758" y="1275854"/>
                  <a:ext cx="0" cy="37126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p:cNvCxnSpPr/>
                <p:nvPr/>
              </p:nvCxnSpPr>
              <p:spPr>
                <a:xfrm flipH="1">
                  <a:off x="1839054" y="980579"/>
                  <a:ext cx="2841" cy="6665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p:cNvCxnSpPr/>
                <p:nvPr/>
              </p:nvCxnSpPr>
              <p:spPr>
                <a:xfrm flipH="1">
                  <a:off x="2645011" y="810081"/>
                  <a:ext cx="1" cy="82060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flipH="1">
                  <a:off x="3357830" y="980579"/>
                  <a:ext cx="2841" cy="6665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a:off x="4158852" y="1268710"/>
                  <a:ext cx="0" cy="37126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275" name="直線矢印コネクタ 274"/>
              <p:cNvCxnSpPr/>
              <p:nvPr/>
            </p:nvCxnSpPr>
            <p:spPr>
              <a:xfrm flipH="1">
                <a:off x="382899" y="0"/>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6" name="直線矢印コネクタ 275"/>
              <p:cNvCxnSpPr/>
              <p:nvPr/>
            </p:nvCxnSpPr>
            <p:spPr>
              <a:xfrm flipH="1">
                <a:off x="1090257" y="0"/>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7" name="直線矢印コネクタ 276"/>
              <p:cNvCxnSpPr/>
              <p:nvPr/>
            </p:nvCxnSpPr>
            <p:spPr>
              <a:xfrm flipH="1">
                <a:off x="3172013" y="0"/>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8" name="直線矢印コネクタ 277"/>
              <p:cNvCxnSpPr/>
              <p:nvPr/>
            </p:nvCxnSpPr>
            <p:spPr>
              <a:xfrm flipH="1">
                <a:off x="1789582" y="0"/>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9" name="直線矢印コネクタ 278"/>
              <p:cNvCxnSpPr/>
              <p:nvPr/>
            </p:nvCxnSpPr>
            <p:spPr>
              <a:xfrm flipH="1">
                <a:off x="2508304" y="0"/>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80" name="直線矢印コネクタ 279"/>
              <p:cNvCxnSpPr/>
              <p:nvPr/>
            </p:nvCxnSpPr>
            <p:spPr>
              <a:xfrm flipH="1">
                <a:off x="3944963" y="496"/>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81" name="直線矢印コネクタ 280"/>
              <p:cNvCxnSpPr/>
              <p:nvPr/>
            </p:nvCxnSpPr>
            <p:spPr>
              <a:xfrm flipH="1">
                <a:off x="4648943" y="496"/>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338" name="テキスト ボックス 337"/>
            <p:cNvSpPr txBox="1"/>
            <p:nvPr/>
          </p:nvSpPr>
          <p:spPr>
            <a:xfrm>
              <a:off x="7170582" y="5931269"/>
              <a:ext cx="1547005" cy="369332"/>
            </a:xfrm>
            <a:prstGeom prst="rect">
              <a:avLst/>
            </a:prstGeom>
            <a:noFill/>
          </p:spPr>
          <p:txBody>
            <a:bodyPr wrap="none" rtlCol="0">
              <a:spAutoFit/>
            </a:bodyPr>
            <a:lstStyle/>
            <a:p>
              <a:r>
                <a:rPr kumimoji="1" lang="en-US" altLang="ja-JP" dirty="0" smtClean="0"/>
                <a:t>time delay [</a:t>
              </a:r>
              <a:r>
                <a:rPr kumimoji="1" lang="en-US" altLang="ja-JP" dirty="0" err="1" smtClean="0"/>
                <a:t>m</a:t>
              </a:r>
              <a:r>
                <a:rPr kumimoji="1" lang="en-US" altLang="ja-JP" dirty="0" smtClean="0"/>
                <a:t>]</a:t>
              </a:r>
              <a:endParaRPr kumimoji="1" lang="ja-JP" altLang="en-US" dirty="0"/>
            </a:p>
          </p:txBody>
        </p:sp>
      </p:grpSp>
      <p:pic>
        <p:nvPicPr>
          <p:cNvPr id="342" name="図 341" descr="shgia"/>
          <p:cNvPicPr>
            <a:picLocks noChangeAspect="1"/>
          </p:cNvPicPr>
          <p:nvPr/>
        </p:nvPicPr>
        <mc:AlternateContent>
          <mc:Choice xmlns:ma="http://schemas.microsoft.com/office/mac/drawingml/2008/main" Requires="ma">
            <p:blipFill>
              <a:blip r:embed="rId2"/>
              <a:srcRect l="35556" t="26611" r="20014" b="42143"/>
              <a:stretch>
                <a:fillRect/>
              </a:stretch>
            </p:blipFill>
          </mc:Choice>
          <mc:Fallback>
            <p:blipFill>
              <a:blip r:embed="rId3"/>
              <a:srcRect l="35556" t="26611" r="20014" b="42143"/>
              <a:stretch>
                <a:fillRect/>
              </a:stretch>
            </p:blipFill>
          </mc:Fallback>
        </mc:AlternateContent>
        <p:spPr>
          <a:xfrm>
            <a:off x="4984355" y="916920"/>
            <a:ext cx="4062667" cy="2018974"/>
          </a:xfrm>
          <a:prstGeom prst="rect">
            <a:avLst/>
          </a:prstGeom>
        </p:spPr>
      </p:pic>
      <p:sp>
        <p:nvSpPr>
          <p:cNvPr id="343" name="テキスト ボックス 342"/>
          <p:cNvSpPr txBox="1"/>
          <p:nvPr/>
        </p:nvSpPr>
        <p:spPr>
          <a:xfrm>
            <a:off x="3615308" y="5203109"/>
            <a:ext cx="1005403" cy="584776"/>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ja-JP" altLang="en-US" sz="3200" dirty="0" smtClean="0"/>
              <a:t>測定</a:t>
            </a:r>
            <a:endParaRPr lang="en-US" altLang="ja-JP" sz="3200" dirty="0" smtClean="0"/>
          </a:p>
        </p:txBody>
      </p:sp>
      <p:sp>
        <p:nvSpPr>
          <p:cNvPr id="344" name="テキスト ボックス 343"/>
          <p:cNvSpPr txBox="1"/>
          <p:nvPr/>
        </p:nvSpPr>
        <p:spPr>
          <a:xfrm>
            <a:off x="3776745" y="5836503"/>
            <a:ext cx="5380199" cy="830997"/>
          </a:xfrm>
          <a:prstGeom prst="rect">
            <a:avLst/>
          </a:prstGeom>
          <a:noFill/>
        </p:spPr>
        <p:txBody>
          <a:bodyPr wrap="none" rtlCol="0">
            <a:spAutoFit/>
          </a:bodyPr>
          <a:lstStyle/>
          <a:p>
            <a:r>
              <a:rPr kumimoji="1" lang="en-US" altLang="ja-JP" sz="2400" dirty="0" smtClean="0"/>
              <a:t>①</a:t>
            </a:r>
            <a:r>
              <a:rPr kumimoji="1" lang="ja-JP" altLang="en-US" sz="2400" dirty="0" smtClean="0"/>
              <a:t>チャープミラー（負の</a:t>
            </a:r>
            <a:r>
              <a:rPr kumimoji="1" lang="en-US" altLang="ja-JP" sz="2400" dirty="0" smtClean="0"/>
              <a:t>GDD</a:t>
            </a:r>
            <a:r>
              <a:rPr kumimoji="1" lang="ja-JP" altLang="en-US" sz="2400" dirty="0" smtClean="0"/>
              <a:t>）後</a:t>
            </a:r>
            <a:endParaRPr kumimoji="1" lang="en-US" altLang="ja-JP" sz="2400" dirty="0" smtClean="0"/>
          </a:p>
          <a:p>
            <a:r>
              <a:rPr lang="en-US" altLang="ja-JP" sz="2400" dirty="0" smtClean="0"/>
              <a:t>②</a:t>
            </a:r>
            <a:r>
              <a:rPr lang="ja-JP" altLang="en-US" sz="2400" dirty="0" smtClean="0"/>
              <a:t>ガラス基板（正の</a:t>
            </a:r>
            <a:r>
              <a:rPr lang="en-US" altLang="ja-JP" sz="2400" dirty="0" smtClean="0"/>
              <a:t>GDD</a:t>
            </a:r>
            <a:r>
              <a:rPr lang="ja-JP" altLang="en-US" sz="2400" dirty="0" smtClean="0"/>
              <a:t>）を追加していく</a:t>
            </a:r>
            <a:endParaRPr kumimoji="1" lang="ja-JP" altLang="en-US" sz="2400" dirty="0"/>
          </a:p>
        </p:txBody>
      </p:sp>
      <p:pic>
        <p:nvPicPr>
          <p:cNvPr id="76" name="図 75" descr="15440869"/>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0" y="557221"/>
            <a:ext cx="4846211"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図 3" descr="理論値vs実測値改.tif"/>
          <p:cNvPicPr>
            <a:picLocks noChangeAspect="1"/>
          </p:cNvPicPr>
          <p:nvPr/>
        </p:nvPicPr>
        <p:blipFill>
          <a:blip r:embed="rId2"/>
          <a:stretch>
            <a:fillRect/>
          </a:stretch>
        </p:blipFill>
        <p:spPr>
          <a:xfrm>
            <a:off x="241300" y="3472012"/>
            <a:ext cx="3787707" cy="3342588"/>
          </a:xfrm>
          <a:prstGeom prst="rect">
            <a:avLst/>
          </a:prstGeom>
        </p:spPr>
      </p:pic>
      <p:sp>
        <p:nvSpPr>
          <p:cNvPr id="6" name="タイトル 1"/>
          <p:cNvSpPr>
            <a:spLocks noGrp="1"/>
          </p:cNvSpPr>
          <p:nvPr>
            <p:ph type="title"/>
          </p:nvPr>
        </p:nvSpPr>
        <p:spPr>
          <a:xfrm>
            <a:off x="0" y="2520"/>
            <a:ext cx="9144000" cy="1143000"/>
          </a:xfrm>
        </p:spPr>
        <p:txBody>
          <a:bodyPr>
            <a:normAutofit/>
          </a:bodyPr>
          <a:lstStyle/>
          <a:p>
            <a:r>
              <a:rPr lang="ja-JP" altLang="en-US" dirty="0" smtClean="0"/>
              <a:t>パルス幅の測定</a:t>
            </a:r>
            <a:r>
              <a:rPr lang="en-US" altLang="ja-JP" dirty="0" smtClean="0"/>
              <a:t>:SHG</a:t>
            </a:r>
            <a:r>
              <a:rPr lang="ja-JP" altLang="en-US" dirty="0" smtClean="0"/>
              <a:t>強度自己相関法</a:t>
            </a:r>
            <a:endParaRPr lang="ja-JP" altLang="en-US" dirty="0"/>
          </a:p>
        </p:txBody>
      </p:sp>
      <p:pic>
        <p:nvPicPr>
          <p:cNvPr id="13" name="図 12" descr="test1.tif"/>
          <p:cNvPicPr>
            <a:picLocks noChangeAspect="1"/>
          </p:cNvPicPr>
          <p:nvPr/>
        </p:nvPicPr>
        <p:blipFill>
          <a:blip r:embed="rId3"/>
          <a:stretch>
            <a:fillRect/>
          </a:stretch>
        </p:blipFill>
        <p:spPr>
          <a:xfrm>
            <a:off x="396951" y="1234419"/>
            <a:ext cx="2542710" cy="2175555"/>
          </a:xfrm>
          <a:prstGeom prst="rect">
            <a:avLst/>
          </a:prstGeom>
        </p:spPr>
      </p:pic>
      <p:pic>
        <p:nvPicPr>
          <p:cNvPr id="16" name="図 15" descr="test13.tif"/>
          <p:cNvPicPr>
            <a:picLocks noChangeAspect="1"/>
          </p:cNvPicPr>
          <p:nvPr/>
        </p:nvPicPr>
        <p:blipFill>
          <a:blip r:embed="rId4"/>
          <a:stretch>
            <a:fillRect/>
          </a:stretch>
        </p:blipFill>
        <p:spPr>
          <a:xfrm>
            <a:off x="5765801" y="1272520"/>
            <a:ext cx="2542973" cy="2175780"/>
          </a:xfrm>
          <a:prstGeom prst="rect">
            <a:avLst/>
          </a:prstGeom>
        </p:spPr>
      </p:pic>
      <p:cxnSp>
        <p:nvCxnSpPr>
          <p:cNvPr id="20" name="直線矢印コネクタ 19"/>
          <p:cNvCxnSpPr/>
          <p:nvPr/>
        </p:nvCxnSpPr>
        <p:spPr>
          <a:xfrm rot="16200000" flipV="1">
            <a:off x="1151626" y="3399050"/>
            <a:ext cx="312950" cy="1"/>
          </a:xfrm>
          <a:prstGeom prst="straightConnector1">
            <a:avLst/>
          </a:prstGeom>
          <a:ln>
            <a:solidFill>
              <a:srgbClr val="FF0000"/>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24" name="ストライプ矢印 23"/>
          <p:cNvSpPr/>
          <p:nvPr/>
        </p:nvSpPr>
        <p:spPr>
          <a:xfrm>
            <a:off x="3351806" y="1822450"/>
            <a:ext cx="1913204" cy="698500"/>
          </a:xfrm>
          <a:prstGeom prst="stripedRightArrow">
            <a:avLst/>
          </a:prstGeom>
          <a:gradFill flip="none" rotWithShape="1">
            <a:gsLst>
              <a:gs pos="81000">
                <a:srgbClr val="FF0000"/>
              </a:gs>
              <a:gs pos="0">
                <a:srgbClr val="FFFFFF"/>
              </a:gs>
            </a:gsLst>
            <a:lin ang="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3351806" y="1399520"/>
            <a:ext cx="1913204" cy="369332"/>
          </a:xfrm>
          <a:prstGeom prst="rect">
            <a:avLst/>
          </a:prstGeom>
          <a:noFill/>
        </p:spPr>
        <p:txBody>
          <a:bodyPr wrap="none" rtlCol="0">
            <a:spAutoFit/>
          </a:bodyPr>
          <a:lstStyle/>
          <a:p>
            <a:r>
              <a:rPr kumimoji="1" lang="ja-JP" altLang="en-US" dirty="0" smtClean="0"/>
              <a:t>ガラス基板を追加</a:t>
            </a:r>
            <a:endParaRPr kumimoji="1" lang="ja-JP" altLang="en-US" dirty="0"/>
          </a:p>
        </p:txBody>
      </p:sp>
      <p:cxnSp>
        <p:nvCxnSpPr>
          <p:cNvPr id="31" name="曲線コネクタ 30"/>
          <p:cNvCxnSpPr/>
          <p:nvPr/>
        </p:nvCxnSpPr>
        <p:spPr>
          <a:xfrm flipV="1">
            <a:off x="2835208" y="2971802"/>
            <a:ext cx="2930595" cy="2755899"/>
          </a:xfrm>
          <a:prstGeom prst="curvedConnector3">
            <a:avLst>
              <a:gd name="adj1" fmla="val 597"/>
            </a:avLst>
          </a:prstGeom>
          <a:ln>
            <a:solidFill>
              <a:srgbClr val="FF0000"/>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39" name="テキスト ボックス 38"/>
          <p:cNvSpPr txBox="1"/>
          <p:nvPr/>
        </p:nvSpPr>
        <p:spPr>
          <a:xfrm>
            <a:off x="3262906" y="2559050"/>
            <a:ext cx="2160267" cy="369332"/>
          </a:xfrm>
          <a:prstGeom prst="rect">
            <a:avLst/>
          </a:prstGeom>
          <a:noFill/>
        </p:spPr>
        <p:txBody>
          <a:bodyPr wrap="none" rtlCol="0">
            <a:spAutoFit/>
          </a:bodyPr>
          <a:lstStyle/>
          <a:p>
            <a:r>
              <a:rPr kumimoji="1" lang="ja-JP" altLang="en-US" dirty="0" smtClean="0"/>
              <a:t>負のチャープが相殺</a:t>
            </a:r>
            <a:endParaRPr kumimoji="1" lang="ja-JP" altLang="en-US" dirty="0"/>
          </a:p>
        </p:txBody>
      </p:sp>
      <p:sp>
        <p:nvSpPr>
          <p:cNvPr id="43" name="テキスト ボックス 42"/>
          <p:cNvSpPr txBox="1"/>
          <p:nvPr/>
        </p:nvSpPr>
        <p:spPr>
          <a:xfrm>
            <a:off x="241300" y="910054"/>
            <a:ext cx="3416320" cy="369332"/>
          </a:xfrm>
          <a:prstGeom prst="rect">
            <a:avLst/>
          </a:prstGeom>
          <a:noFill/>
        </p:spPr>
        <p:txBody>
          <a:bodyPr wrap="none" rtlCol="0">
            <a:spAutoFit/>
          </a:bodyPr>
          <a:lstStyle/>
          <a:p>
            <a:r>
              <a:rPr kumimoji="1" lang="ja-JP" altLang="en-US" dirty="0" smtClean="0"/>
              <a:t>チャープミラー後の自己相関波形</a:t>
            </a:r>
            <a:endParaRPr kumimoji="1" lang="ja-JP" altLang="en-US" dirty="0"/>
          </a:p>
        </p:txBody>
      </p:sp>
      <p:sp>
        <p:nvSpPr>
          <p:cNvPr id="44" name="テキスト ボックス 43"/>
          <p:cNvSpPr txBox="1"/>
          <p:nvPr/>
        </p:nvSpPr>
        <p:spPr>
          <a:xfrm>
            <a:off x="5524773" y="910054"/>
            <a:ext cx="3162945" cy="369332"/>
          </a:xfrm>
          <a:prstGeom prst="rect">
            <a:avLst/>
          </a:prstGeom>
          <a:noFill/>
        </p:spPr>
        <p:txBody>
          <a:bodyPr wrap="none" rtlCol="0">
            <a:spAutoFit/>
          </a:bodyPr>
          <a:lstStyle/>
          <a:p>
            <a:r>
              <a:rPr kumimoji="1" lang="ja-JP" altLang="en-US" dirty="0" smtClean="0"/>
              <a:t>最短パルス幅の自己相関波形</a:t>
            </a:r>
            <a:endParaRPr kumimoji="1" lang="ja-JP" altLang="en-US" dirty="0"/>
          </a:p>
        </p:txBody>
      </p:sp>
      <p:sp>
        <p:nvSpPr>
          <p:cNvPr id="49" name="テキスト ボックス 48"/>
          <p:cNvSpPr txBox="1"/>
          <p:nvPr/>
        </p:nvSpPr>
        <p:spPr>
          <a:xfrm>
            <a:off x="4163798" y="4002157"/>
            <a:ext cx="4523920" cy="400110"/>
          </a:xfrm>
          <a:prstGeom prst="rect">
            <a:avLst/>
          </a:prstGeom>
          <a:noFill/>
        </p:spPr>
        <p:txBody>
          <a:bodyPr wrap="none" rtlCol="0">
            <a:spAutoFit/>
          </a:bodyPr>
          <a:lstStyle/>
          <a:p>
            <a:r>
              <a:rPr lang="ja-JP" altLang="en-US" sz="2000" dirty="0" smtClean="0"/>
              <a:t>・基本波と</a:t>
            </a:r>
            <a:r>
              <a:rPr lang="en-US" altLang="ja-JP" sz="2000" dirty="0" smtClean="0"/>
              <a:t>SHG</a:t>
            </a:r>
            <a:r>
              <a:rPr lang="ja-JP" altLang="en-US" sz="2000" dirty="0" smtClean="0"/>
              <a:t>光の群速度不整合（</a:t>
            </a:r>
            <a:r>
              <a:rPr lang="en-US" altLang="ja-JP" sz="2000" dirty="0" smtClean="0"/>
              <a:t>GVM</a:t>
            </a:r>
            <a:r>
              <a:rPr lang="ja-JP" altLang="en-US" sz="2000" dirty="0" smtClean="0"/>
              <a:t>）</a:t>
            </a:r>
            <a:endParaRPr kumimoji="1" lang="ja-JP" altLang="en-US" sz="2000" dirty="0"/>
          </a:p>
        </p:txBody>
      </p:sp>
      <p:sp>
        <p:nvSpPr>
          <p:cNvPr id="50" name="テキスト ボックス 49"/>
          <p:cNvSpPr txBox="1"/>
          <p:nvPr/>
        </p:nvSpPr>
        <p:spPr>
          <a:xfrm>
            <a:off x="4079807" y="3542826"/>
            <a:ext cx="4840388"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ja-JP" altLang="en-US" sz="2000" dirty="0" smtClean="0"/>
              <a:t>フーリエ限界付近の測定値</a:t>
            </a:r>
            <a:r>
              <a:rPr lang="ja-JP" altLang="en-US" sz="2000" dirty="0" smtClean="0"/>
              <a:t>と計算値のずれ</a:t>
            </a:r>
            <a:endParaRPr kumimoji="1" lang="ja-JP" altLang="en-US" sz="2000" dirty="0"/>
          </a:p>
        </p:txBody>
      </p:sp>
      <p:pic>
        <p:nvPicPr>
          <p:cNvPr id="15" name="図 14" descr="gvm.ai"/>
          <p:cNvPicPr>
            <a:picLocks noChangeAspect="1"/>
          </p:cNvPicPr>
          <p:nvPr/>
        </p:nvPicPr>
        <mc:AlternateContent>
          <mc:Choice xmlns:ma="http://schemas.microsoft.com/office/mac/drawingml/2008/main" Requires="ma">
            <p:blipFill>
              <a:blip r:embed="rId5"/>
              <a:srcRect l="9441" t="10810" r="15410" b="44595"/>
              <a:stretch>
                <a:fillRect/>
              </a:stretch>
            </p:blipFill>
          </mc:Choice>
          <mc:Fallback>
            <p:blipFill>
              <a:blip r:embed="rId6"/>
              <a:srcRect l="9441" t="10810" r="15410" b="44595"/>
              <a:stretch>
                <a:fillRect/>
              </a:stretch>
            </p:blipFill>
          </mc:Fallback>
        </mc:AlternateContent>
        <p:spPr>
          <a:xfrm>
            <a:off x="4318000" y="4575557"/>
            <a:ext cx="4788818" cy="200815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20"/>
            <a:ext cx="8229600" cy="1143000"/>
          </a:xfrm>
        </p:spPr>
        <p:txBody>
          <a:bodyPr>
            <a:normAutofit/>
          </a:bodyPr>
          <a:lstStyle/>
          <a:p>
            <a:r>
              <a:rPr lang="ja-JP" altLang="en-US" sz="4800" dirty="0" smtClean="0"/>
              <a:t>まとめ</a:t>
            </a:r>
            <a:endParaRPr lang="ja-JP" altLang="en-US" sz="4800" dirty="0"/>
          </a:p>
        </p:txBody>
      </p:sp>
      <p:sp>
        <p:nvSpPr>
          <p:cNvPr id="6" name="コンテンツ プレースホルダ 2"/>
          <p:cNvSpPr>
            <a:spLocks noGrp="1"/>
          </p:cNvSpPr>
          <p:nvPr>
            <p:ph idx="1"/>
          </p:nvPr>
        </p:nvSpPr>
        <p:spPr>
          <a:xfrm>
            <a:off x="457200" y="1206500"/>
            <a:ext cx="8229600" cy="4525963"/>
          </a:xfrm>
        </p:spPr>
        <p:txBody>
          <a:bodyPr>
            <a:noAutofit/>
          </a:bodyPr>
          <a:lstStyle/>
          <a:p>
            <a:r>
              <a:rPr lang="en-US" altLang="ja-JP" sz="3600" dirty="0" smtClean="0"/>
              <a:t>10 </a:t>
            </a:r>
            <a:r>
              <a:rPr lang="en-US" altLang="ja-JP" sz="3600" dirty="0" err="1" smtClean="0"/>
              <a:t>fs-Ti:S</a:t>
            </a:r>
            <a:r>
              <a:rPr lang="ja-JP" altLang="en-US" sz="3600" dirty="0" smtClean="0"/>
              <a:t>レーザーを光源に用いて，</a:t>
            </a:r>
            <a:r>
              <a:rPr lang="en-US" altLang="ja-JP" sz="3600" dirty="0" smtClean="0"/>
              <a:t>SHG</a:t>
            </a:r>
            <a:r>
              <a:rPr lang="ja-JP" altLang="en-US" sz="3600" dirty="0" smtClean="0"/>
              <a:t>顕微鏡の高感度化を目指した</a:t>
            </a:r>
            <a:endParaRPr lang="en-US" altLang="ja-JP" sz="3600" dirty="0" smtClean="0"/>
          </a:p>
          <a:p>
            <a:r>
              <a:rPr lang="ja-JP" altLang="en-US" sz="3600" dirty="0" smtClean="0"/>
              <a:t>兎筋肉のミオシン・コラーゲンイメージングにおいて，</a:t>
            </a:r>
            <a:r>
              <a:rPr lang="en-US" altLang="ja-JP" sz="3600" dirty="0" smtClean="0"/>
              <a:t>SHG</a:t>
            </a:r>
            <a:r>
              <a:rPr lang="ja-JP" altLang="en-US" sz="3600" dirty="0" smtClean="0"/>
              <a:t>イメージのコントラストが向上した</a:t>
            </a:r>
            <a:endParaRPr lang="en-US" altLang="ja-JP" sz="3600" dirty="0" smtClean="0"/>
          </a:p>
          <a:p>
            <a:r>
              <a:rPr lang="ja-JP" altLang="en-US" sz="3600" dirty="0" smtClean="0"/>
              <a:t>パルス幅の最適化のため，チャープミラー後のパルス幅を</a:t>
            </a:r>
            <a:r>
              <a:rPr lang="en-US" altLang="ja-JP" sz="3600" dirty="0" smtClean="0"/>
              <a:t>SHG</a:t>
            </a:r>
            <a:r>
              <a:rPr lang="ja-JP" altLang="en-US" sz="3600" dirty="0" smtClean="0"/>
              <a:t>強度自己相関法により測定した</a:t>
            </a:r>
            <a:endParaRPr lang="ja-JP" alt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タイトル 1"/>
          <p:cNvSpPr>
            <a:spLocks noGrp="1"/>
          </p:cNvSpPr>
          <p:nvPr>
            <p:ph type="title"/>
          </p:nvPr>
        </p:nvSpPr>
        <p:spPr>
          <a:xfrm>
            <a:off x="571500" y="74613"/>
            <a:ext cx="7772400" cy="1143000"/>
          </a:xfrm>
        </p:spPr>
        <p:txBody>
          <a:bodyPr/>
          <a:lstStyle/>
          <a:p>
            <a:pPr eaLnBrk="1" hangingPunct="1"/>
            <a:r>
              <a:rPr lang="ja-JP" altLang="en-US"/>
              <a:t>第２高調波発生</a:t>
            </a:r>
            <a:r>
              <a:rPr lang="en-US" altLang="ja-JP"/>
              <a:t>(SHG)</a:t>
            </a:r>
            <a:r>
              <a:rPr lang="ja-JP" altLang="en-US"/>
              <a:t>顕微鏡</a:t>
            </a:r>
          </a:p>
        </p:txBody>
      </p:sp>
      <p:pic>
        <p:nvPicPr>
          <p:cNvPr id="19458" name="Picture 4"/>
          <p:cNvPicPr>
            <a:picLocks noChangeAspect="1" noChangeArrowheads="1"/>
          </p:cNvPicPr>
          <p:nvPr/>
        </p:nvPicPr>
        <p:blipFill>
          <a:blip r:embed="rId3"/>
          <a:srcRect/>
          <a:stretch>
            <a:fillRect/>
          </a:stretch>
        </p:blipFill>
        <p:spPr bwMode="auto">
          <a:xfrm>
            <a:off x="1125538" y="1273175"/>
            <a:ext cx="2771775" cy="3168650"/>
          </a:xfrm>
          <a:prstGeom prst="rect">
            <a:avLst/>
          </a:prstGeom>
          <a:noFill/>
          <a:ln w="12700">
            <a:noFill/>
            <a:miter lim="800000"/>
            <a:headEnd/>
            <a:tailEnd/>
          </a:ln>
        </p:spPr>
      </p:pic>
      <p:sp>
        <p:nvSpPr>
          <p:cNvPr id="6" name="四角形吹き出し 5"/>
          <p:cNvSpPr/>
          <p:nvPr/>
        </p:nvSpPr>
        <p:spPr>
          <a:xfrm>
            <a:off x="4202113" y="2941638"/>
            <a:ext cx="4429125" cy="1428750"/>
          </a:xfrm>
          <a:prstGeom prst="wedgeRectCallout">
            <a:avLst>
              <a:gd name="adj1" fmla="val -74046"/>
              <a:gd name="adj2" fmla="val -19528"/>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ja-JP" altLang="en-US">
              <a:solidFill>
                <a:srgbClr val="FFFFFF"/>
              </a:solidFill>
            </a:endParaRPr>
          </a:p>
        </p:txBody>
      </p:sp>
      <p:sp>
        <p:nvSpPr>
          <p:cNvPr id="19460" name="テキスト ボックス 7"/>
          <p:cNvSpPr txBox="1">
            <a:spLocks noChangeArrowheads="1"/>
          </p:cNvSpPr>
          <p:nvPr/>
        </p:nvSpPr>
        <p:spPr bwMode="auto">
          <a:xfrm>
            <a:off x="2840038" y="1370013"/>
            <a:ext cx="1290637" cy="923925"/>
          </a:xfrm>
          <a:prstGeom prst="rect">
            <a:avLst/>
          </a:prstGeom>
          <a:noFill/>
          <a:ln w="9525">
            <a:noFill/>
            <a:miter lim="800000"/>
            <a:headEnd/>
            <a:tailEnd/>
          </a:ln>
        </p:spPr>
        <p:txBody>
          <a:bodyPr wrap="none">
            <a:prstTxWarp prst="textNoShape">
              <a:avLst/>
            </a:prstTxWarp>
            <a:spAutoFit/>
          </a:bodyPr>
          <a:lstStyle/>
          <a:p>
            <a:pPr algn="ctr"/>
            <a:r>
              <a:rPr lang="ja-JP" altLang="en-US"/>
              <a:t>超短パルス</a:t>
            </a:r>
            <a:endParaRPr lang="en-US" altLang="ja-JP"/>
          </a:p>
          <a:p>
            <a:pPr algn="ctr"/>
            <a:r>
              <a:rPr lang="ja-JP" altLang="en-US"/>
              <a:t>レーザー光</a:t>
            </a:r>
            <a:endParaRPr lang="en-US" altLang="ja-JP"/>
          </a:p>
          <a:p>
            <a:pPr algn="ctr"/>
            <a:r>
              <a:rPr lang="en-US" altLang="ja-JP"/>
              <a:t>(</a:t>
            </a:r>
            <a:r>
              <a:rPr lang="ja-JP" altLang="en-US">
                <a:solidFill>
                  <a:srgbClr val="FF0000"/>
                </a:solidFill>
              </a:rPr>
              <a:t>波長 </a:t>
            </a:r>
            <a:r>
              <a:rPr lang="en-US" altLang="ja-JP">
                <a:solidFill>
                  <a:srgbClr val="FF0000"/>
                </a:solidFill>
              </a:rPr>
              <a:t>=</a:t>
            </a:r>
            <a:r>
              <a:rPr lang="en-US" altLang="ja-JP">
                <a:solidFill>
                  <a:srgbClr val="FF0000"/>
                </a:solidFill>
                <a:latin typeface="Symbol" charset="2"/>
              </a:rPr>
              <a:t> l</a:t>
            </a:r>
            <a:r>
              <a:rPr lang="en-US" altLang="ja-JP"/>
              <a:t>)</a:t>
            </a:r>
            <a:endParaRPr lang="ja-JP" altLang="en-US"/>
          </a:p>
        </p:txBody>
      </p:sp>
      <p:sp>
        <p:nvSpPr>
          <p:cNvPr id="19461" name="テキスト ボックス 8"/>
          <p:cNvSpPr txBox="1">
            <a:spLocks noChangeArrowheads="1"/>
          </p:cNvSpPr>
          <p:nvPr/>
        </p:nvSpPr>
        <p:spPr bwMode="auto">
          <a:xfrm>
            <a:off x="487363" y="1655763"/>
            <a:ext cx="1490662" cy="708025"/>
          </a:xfrm>
          <a:prstGeom prst="rect">
            <a:avLst/>
          </a:prstGeom>
          <a:noFill/>
          <a:ln w="9525">
            <a:noFill/>
            <a:miter lim="800000"/>
            <a:headEnd/>
            <a:tailEnd/>
          </a:ln>
        </p:spPr>
        <p:txBody>
          <a:bodyPr wrap="none">
            <a:prstTxWarp prst="textNoShape">
              <a:avLst/>
            </a:prstTxWarp>
            <a:spAutoFit/>
          </a:bodyPr>
          <a:lstStyle/>
          <a:p>
            <a:pPr algn="ctr"/>
            <a:r>
              <a:rPr lang="en-US" altLang="ja-JP" sz="2000" dirty="0">
                <a:latin typeface="Times New Roman"/>
                <a:cs typeface="Times New Roman"/>
              </a:rPr>
              <a:t>SHG</a:t>
            </a:r>
            <a:r>
              <a:rPr lang="ja-JP" altLang="en-US" sz="2000" dirty="0"/>
              <a:t>光</a:t>
            </a:r>
            <a:endParaRPr lang="en-US" altLang="ja-JP" sz="2000" dirty="0"/>
          </a:p>
          <a:p>
            <a:pPr algn="ctr"/>
            <a:r>
              <a:rPr lang="en-US" altLang="ja-JP" sz="2000" dirty="0"/>
              <a:t>(</a:t>
            </a:r>
            <a:r>
              <a:rPr lang="ja-JP" altLang="en-US" sz="2000" dirty="0">
                <a:solidFill>
                  <a:srgbClr val="0070C0"/>
                </a:solidFill>
              </a:rPr>
              <a:t>波長 </a:t>
            </a:r>
            <a:r>
              <a:rPr lang="en-US" altLang="ja-JP" sz="2000" dirty="0">
                <a:solidFill>
                  <a:srgbClr val="0070C0"/>
                </a:solidFill>
              </a:rPr>
              <a:t>=</a:t>
            </a:r>
            <a:r>
              <a:rPr lang="en-US" altLang="ja-JP" sz="2000" dirty="0">
                <a:solidFill>
                  <a:srgbClr val="0070C0"/>
                </a:solidFill>
                <a:latin typeface="Symbol" charset="2"/>
              </a:rPr>
              <a:t> l/2</a:t>
            </a:r>
            <a:r>
              <a:rPr lang="en-US" altLang="ja-JP" sz="2000" dirty="0"/>
              <a:t>)</a:t>
            </a:r>
            <a:endParaRPr lang="ja-JP" altLang="en-US" sz="2000" dirty="0"/>
          </a:p>
        </p:txBody>
      </p:sp>
      <p:cxnSp>
        <p:nvCxnSpPr>
          <p:cNvPr id="10" name="直線コネクタ 9"/>
          <p:cNvCxnSpPr/>
          <p:nvPr/>
        </p:nvCxnSpPr>
        <p:spPr>
          <a:xfrm>
            <a:off x="1684338" y="2441575"/>
            <a:ext cx="785812" cy="571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9463" name="Picture 28"/>
          <p:cNvPicPr>
            <a:picLocks noChangeAspect="1" noChangeArrowheads="1"/>
          </p:cNvPicPr>
          <p:nvPr/>
        </p:nvPicPr>
        <p:blipFill>
          <a:blip r:embed="rId4"/>
          <a:srcRect/>
          <a:stretch>
            <a:fillRect/>
          </a:stretch>
        </p:blipFill>
        <p:spPr bwMode="auto">
          <a:xfrm>
            <a:off x="4416425" y="3429000"/>
            <a:ext cx="1898650" cy="430213"/>
          </a:xfrm>
          <a:prstGeom prst="rect">
            <a:avLst/>
          </a:prstGeom>
          <a:noFill/>
          <a:ln w="9525">
            <a:noFill/>
            <a:miter lim="800000"/>
            <a:headEnd/>
            <a:tailEnd/>
          </a:ln>
        </p:spPr>
      </p:pic>
      <p:sp>
        <p:nvSpPr>
          <p:cNvPr id="19464" name="テキスト ボックス 11"/>
          <p:cNvSpPr txBox="1">
            <a:spLocks noChangeArrowheads="1"/>
          </p:cNvSpPr>
          <p:nvPr/>
        </p:nvSpPr>
        <p:spPr bwMode="auto">
          <a:xfrm>
            <a:off x="4416425" y="3929063"/>
            <a:ext cx="2032000" cy="369887"/>
          </a:xfrm>
          <a:prstGeom prst="rect">
            <a:avLst/>
          </a:prstGeom>
          <a:noFill/>
          <a:ln w="9525">
            <a:noFill/>
            <a:miter lim="800000"/>
            <a:headEnd/>
            <a:tailEnd/>
          </a:ln>
        </p:spPr>
        <p:txBody>
          <a:bodyPr wrap="none">
            <a:prstTxWarp prst="textNoShape">
              <a:avLst/>
            </a:prstTxWarp>
            <a:spAutoFit/>
          </a:bodyPr>
          <a:lstStyle/>
          <a:p>
            <a:r>
              <a:rPr lang="ja-JP" altLang="en-US">
                <a:solidFill>
                  <a:srgbClr val="FF0000"/>
                </a:solidFill>
              </a:rPr>
              <a:t>非中心対称性構造</a:t>
            </a:r>
          </a:p>
        </p:txBody>
      </p:sp>
      <p:sp>
        <p:nvSpPr>
          <p:cNvPr id="19465" name="テキスト ボックス 12"/>
          <p:cNvSpPr txBox="1">
            <a:spLocks noChangeArrowheads="1"/>
          </p:cNvSpPr>
          <p:nvPr/>
        </p:nvSpPr>
        <p:spPr bwMode="auto">
          <a:xfrm>
            <a:off x="4546600" y="3084513"/>
            <a:ext cx="1649413" cy="369887"/>
          </a:xfrm>
          <a:prstGeom prst="rect">
            <a:avLst/>
          </a:prstGeom>
          <a:noFill/>
          <a:ln w="9525">
            <a:noFill/>
            <a:miter lim="800000"/>
            <a:headEnd/>
            <a:tailEnd/>
          </a:ln>
        </p:spPr>
        <p:txBody>
          <a:bodyPr wrap="none">
            <a:prstTxWarp prst="textNoShape">
              <a:avLst/>
            </a:prstTxWarp>
            <a:spAutoFit/>
          </a:bodyPr>
          <a:lstStyle/>
          <a:p>
            <a:r>
              <a:rPr lang="ja-JP" altLang="en-US"/>
              <a:t>コラーゲン分子</a:t>
            </a:r>
          </a:p>
        </p:txBody>
      </p:sp>
      <p:sp>
        <p:nvSpPr>
          <p:cNvPr id="14" name="円/楕円 13"/>
          <p:cNvSpPr/>
          <p:nvPr/>
        </p:nvSpPr>
        <p:spPr>
          <a:xfrm>
            <a:off x="7261225" y="3176588"/>
            <a:ext cx="1285875" cy="100012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ja-JP" altLang="en-US">
              <a:solidFill>
                <a:srgbClr val="FFFFFF"/>
              </a:solidFill>
            </a:endParaRPr>
          </a:p>
        </p:txBody>
      </p:sp>
      <p:sp>
        <p:nvSpPr>
          <p:cNvPr id="19467" name="テキスト ボックス 14"/>
          <p:cNvSpPr txBox="1">
            <a:spLocks noChangeArrowheads="1"/>
          </p:cNvSpPr>
          <p:nvPr/>
        </p:nvSpPr>
        <p:spPr bwMode="auto">
          <a:xfrm>
            <a:off x="7273925" y="3370263"/>
            <a:ext cx="1257300" cy="708025"/>
          </a:xfrm>
          <a:prstGeom prst="rect">
            <a:avLst/>
          </a:prstGeom>
          <a:noFill/>
          <a:ln w="9525">
            <a:noFill/>
            <a:miter lim="800000"/>
            <a:headEnd/>
            <a:tailEnd/>
          </a:ln>
        </p:spPr>
        <p:txBody>
          <a:bodyPr wrap="none">
            <a:prstTxWarp prst="textNoShape">
              <a:avLst/>
            </a:prstTxWarp>
            <a:spAutoFit/>
          </a:bodyPr>
          <a:lstStyle/>
          <a:p>
            <a:pPr algn="ctr"/>
            <a:r>
              <a:rPr lang="en-US" altLang="ja-JP" sz="2000" b="1">
                <a:solidFill>
                  <a:srgbClr val="FFFF00"/>
                </a:solidFill>
              </a:rPr>
              <a:t>SHG</a:t>
            </a:r>
            <a:r>
              <a:rPr lang="ja-JP" altLang="en-US" sz="2000" b="1">
                <a:solidFill>
                  <a:srgbClr val="FFFF00"/>
                </a:solidFill>
              </a:rPr>
              <a:t>光の</a:t>
            </a:r>
            <a:endParaRPr lang="en-US" altLang="ja-JP" sz="2000" b="1">
              <a:solidFill>
                <a:srgbClr val="FFFF00"/>
              </a:solidFill>
            </a:endParaRPr>
          </a:p>
          <a:p>
            <a:pPr algn="ctr"/>
            <a:r>
              <a:rPr lang="ja-JP" altLang="en-US" sz="2000" b="1">
                <a:solidFill>
                  <a:srgbClr val="FFFF00"/>
                </a:solidFill>
              </a:rPr>
              <a:t>発生源</a:t>
            </a:r>
          </a:p>
        </p:txBody>
      </p:sp>
      <p:pic>
        <p:nvPicPr>
          <p:cNvPr id="19468" name="Picture 1045" descr="(BIC322)">
            <a:hlinkClick r:id="rId5"/>
          </p:cNvPr>
          <p:cNvPicPr>
            <a:picLocks noChangeAspect="1" noChangeArrowheads="1"/>
          </p:cNvPicPr>
          <p:nvPr/>
        </p:nvPicPr>
        <p:blipFill>
          <a:blip r:embed="rId6"/>
          <a:srcRect/>
          <a:stretch>
            <a:fillRect/>
          </a:stretch>
        </p:blipFill>
        <p:spPr bwMode="auto">
          <a:xfrm rot="-5400000">
            <a:off x="6611144" y="3350419"/>
            <a:ext cx="468313" cy="714375"/>
          </a:xfrm>
          <a:prstGeom prst="rect">
            <a:avLst/>
          </a:prstGeom>
          <a:noFill/>
          <a:ln w="9525">
            <a:noFill/>
            <a:miter lim="800000"/>
            <a:headEnd/>
            <a:tailEnd/>
          </a:ln>
        </p:spPr>
      </p:pic>
      <p:sp>
        <p:nvSpPr>
          <p:cNvPr id="24" name="角丸四角形 23"/>
          <p:cNvSpPr/>
          <p:nvPr/>
        </p:nvSpPr>
        <p:spPr>
          <a:xfrm>
            <a:off x="312738" y="4843463"/>
            <a:ext cx="4643437" cy="1785937"/>
          </a:xfrm>
          <a:prstGeom prst="round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ja-JP" altLang="en-US">
              <a:solidFill>
                <a:srgbClr val="002060"/>
              </a:solidFill>
            </a:endParaRPr>
          </a:p>
        </p:txBody>
      </p:sp>
      <p:sp>
        <p:nvSpPr>
          <p:cNvPr id="19470" name="テキスト ボックス 24"/>
          <p:cNvSpPr txBox="1">
            <a:spLocks noChangeArrowheads="1"/>
          </p:cNvSpPr>
          <p:nvPr/>
        </p:nvSpPr>
        <p:spPr bwMode="auto">
          <a:xfrm>
            <a:off x="433388" y="4843463"/>
            <a:ext cx="2660650" cy="461962"/>
          </a:xfrm>
          <a:prstGeom prst="rect">
            <a:avLst/>
          </a:prstGeom>
          <a:noFill/>
          <a:ln w="9525">
            <a:noFill/>
            <a:miter lim="800000"/>
            <a:headEnd/>
            <a:tailEnd/>
          </a:ln>
        </p:spPr>
        <p:txBody>
          <a:bodyPr wrap="none">
            <a:prstTxWarp prst="textNoShape">
              <a:avLst/>
            </a:prstTxWarp>
            <a:spAutoFit/>
          </a:bodyPr>
          <a:lstStyle/>
          <a:p>
            <a:r>
              <a:rPr lang="en-US" altLang="ja-JP" sz="2400" dirty="0">
                <a:latin typeface="Times New Roman"/>
                <a:cs typeface="Times New Roman"/>
              </a:rPr>
              <a:t>SHG</a:t>
            </a:r>
            <a:r>
              <a:rPr lang="ja-JP" altLang="en-US" sz="2400" dirty="0"/>
              <a:t>顕微鏡の特徴</a:t>
            </a:r>
          </a:p>
        </p:txBody>
      </p:sp>
      <p:sp>
        <p:nvSpPr>
          <p:cNvPr id="19471" name="テキスト ボックス 27"/>
          <p:cNvSpPr txBox="1">
            <a:spLocks noChangeArrowheads="1"/>
          </p:cNvSpPr>
          <p:nvPr/>
        </p:nvSpPr>
        <p:spPr bwMode="auto">
          <a:xfrm>
            <a:off x="358775" y="5297488"/>
            <a:ext cx="4224338" cy="400050"/>
          </a:xfrm>
          <a:prstGeom prst="rect">
            <a:avLst/>
          </a:prstGeom>
          <a:noFill/>
          <a:ln w="9525">
            <a:noFill/>
            <a:miter lim="800000"/>
            <a:headEnd/>
            <a:tailEnd/>
          </a:ln>
        </p:spPr>
        <p:txBody>
          <a:bodyPr>
            <a:prstTxWarp prst="textNoShape">
              <a:avLst/>
            </a:prstTxWarp>
            <a:spAutoFit/>
          </a:bodyPr>
          <a:lstStyle/>
          <a:p>
            <a:pPr>
              <a:buFont typeface="Wingdings" charset="2"/>
              <a:buChar char="Ø"/>
            </a:pPr>
            <a:r>
              <a:rPr lang="ja-JP" altLang="en-US" sz="2000"/>
              <a:t>分子構造に依存した選択性を持つ　</a:t>
            </a:r>
          </a:p>
        </p:txBody>
      </p:sp>
      <p:pic>
        <p:nvPicPr>
          <p:cNvPr id="19472" name="Picture 1045" descr="(BIC322)">
            <a:hlinkClick r:id="rId5"/>
          </p:cNvPr>
          <p:cNvPicPr>
            <a:picLocks noChangeAspect="1" noChangeArrowheads="1"/>
          </p:cNvPicPr>
          <p:nvPr/>
        </p:nvPicPr>
        <p:blipFill>
          <a:blip r:embed="rId6"/>
          <a:srcRect/>
          <a:stretch>
            <a:fillRect/>
          </a:stretch>
        </p:blipFill>
        <p:spPr bwMode="auto">
          <a:xfrm rot="-5400000">
            <a:off x="5376069" y="5326856"/>
            <a:ext cx="609600" cy="928688"/>
          </a:xfrm>
          <a:prstGeom prst="rect">
            <a:avLst/>
          </a:prstGeom>
          <a:noFill/>
          <a:ln w="9525">
            <a:noFill/>
            <a:miter lim="800000"/>
            <a:headEnd/>
            <a:tailEnd/>
          </a:ln>
        </p:spPr>
      </p:pic>
      <p:sp>
        <p:nvSpPr>
          <p:cNvPr id="30" name="角丸四角形 29"/>
          <p:cNvSpPr/>
          <p:nvPr/>
        </p:nvSpPr>
        <p:spPr>
          <a:xfrm>
            <a:off x="6562725" y="5075238"/>
            <a:ext cx="2082800" cy="1427162"/>
          </a:xfrm>
          <a:prstGeom prst="roundRect">
            <a:avLst/>
          </a:prstGeom>
          <a:solidFill>
            <a:srgbClr val="00206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ja-JP" altLang="en-US">
              <a:solidFill>
                <a:srgbClr val="002060"/>
              </a:solidFill>
            </a:endParaRPr>
          </a:p>
        </p:txBody>
      </p:sp>
      <p:sp>
        <p:nvSpPr>
          <p:cNvPr id="19474" name="テキスト ボックス 30"/>
          <p:cNvSpPr txBox="1">
            <a:spLocks noChangeArrowheads="1"/>
          </p:cNvSpPr>
          <p:nvPr/>
        </p:nvSpPr>
        <p:spPr bwMode="auto">
          <a:xfrm>
            <a:off x="6657975" y="5219700"/>
            <a:ext cx="1928813" cy="1138238"/>
          </a:xfrm>
          <a:prstGeom prst="rect">
            <a:avLst/>
          </a:prstGeom>
          <a:noFill/>
          <a:ln w="9525">
            <a:noFill/>
            <a:miter lim="800000"/>
            <a:headEnd/>
            <a:tailEnd/>
          </a:ln>
        </p:spPr>
        <p:txBody>
          <a:bodyPr wrap="none">
            <a:prstTxWarp prst="textNoShape">
              <a:avLst/>
            </a:prstTxWarp>
            <a:spAutoFit/>
          </a:bodyPr>
          <a:lstStyle/>
          <a:p>
            <a:pPr>
              <a:buFont typeface="Wingdings" charset="2"/>
              <a:buChar char="Ø"/>
            </a:pPr>
            <a:r>
              <a:rPr lang="en-US" altLang="ja-JP" sz="2400">
                <a:solidFill>
                  <a:schemeClr val="bg1"/>
                </a:solidFill>
              </a:rPr>
              <a:t> </a:t>
            </a:r>
            <a:r>
              <a:rPr lang="ja-JP" altLang="en-US" sz="2400">
                <a:solidFill>
                  <a:schemeClr val="bg1"/>
                </a:solidFill>
              </a:rPr>
              <a:t>がん診断</a:t>
            </a:r>
            <a:endParaRPr lang="en-US" altLang="ja-JP" sz="2400">
              <a:solidFill>
                <a:schemeClr val="bg1"/>
              </a:solidFill>
            </a:endParaRPr>
          </a:p>
          <a:p>
            <a:pPr>
              <a:buFont typeface="Wingdings" charset="2"/>
              <a:buChar char="Ø"/>
            </a:pPr>
            <a:r>
              <a:rPr lang="en-US" altLang="ja-JP" sz="2400">
                <a:solidFill>
                  <a:schemeClr val="bg1"/>
                </a:solidFill>
              </a:rPr>
              <a:t> </a:t>
            </a:r>
            <a:r>
              <a:rPr lang="ja-JP" altLang="en-US" sz="2400">
                <a:solidFill>
                  <a:schemeClr val="bg1"/>
                </a:solidFill>
              </a:rPr>
              <a:t>再生医療</a:t>
            </a:r>
            <a:endParaRPr lang="en-US" altLang="ja-JP" sz="2400">
              <a:solidFill>
                <a:schemeClr val="bg1"/>
              </a:solidFill>
            </a:endParaRPr>
          </a:p>
          <a:p>
            <a:pPr>
              <a:buFont typeface="Wingdings" charset="2"/>
              <a:buChar char="Ø"/>
            </a:pPr>
            <a:r>
              <a:rPr lang="en-US" sz="2000">
                <a:solidFill>
                  <a:schemeClr val="bg1"/>
                </a:solidFill>
              </a:rPr>
              <a:t>リ</a:t>
            </a:r>
            <a:r>
              <a:rPr lang="ja-JP" altLang="en-US" sz="2000">
                <a:solidFill>
                  <a:schemeClr val="bg1"/>
                </a:solidFill>
              </a:rPr>
              <a:t>モデリング</a:t>
            </a:r>
            <a:r>
              <a:rPr lang="en-US" altLang="ja-JP" sz="2000">
                <a:solidFill>
                  <a:schemeClr val="bg1"/>
                </a:solidFill>
              </a:rPr>
              <a:t> </a:t>
            </a:r>
          </a:p>
        </p:txBody>
      </p:sp>
      <p:sp>
        <p:nvSpPr>
          <p:cNvPr id="19475" name="テキスト ボックス 31"/>
          <p:cNvSpPr txBox="1">
            <a:spLocks noChangeArrowheads="1"/>
          </p:cNvSpPr>
          <p:nvPr/>
        </p:nvSpPr>
        <p:spPr bwMode="auto">
          <a:xfrm>
            <a:off x="4989513" y="5057775"/>
            <a:ext cx="1441450" cy="400050"/>
          </a:xfrm>
          <a:prstGeom prst="rect">
            <a:avLst/>
          </a:prstGeom>
          <a:noFill/>
          <a:ln w="9525">
            <a:noFill/>
            <a:miter lim="800000"/>
            <a:headEnd/>
            <a:tailEnd/>
          </a:ln>
        </p:spPr>
        <p:txBody>
          <a:bodyPr wrap="none">
            <a:prstTxWarp prst="textNoShape">
              <a:avLst/>
            </a:prstTxWarp>
            <a:spAutoFit/>
          </a:bodyPr>
          <a:lstStyle/>
          <a:p>
            <a:pPr algn="ctr"/>
            <a:r>
              <a:rPr lang="en-US" altLang="ja-JP" sz="2000">
                <a:solidFill>
                  <a:srgbClr val="FF9900"/>
                </a:solidFill>
              </a:rPr>
              <a:t>Application</a:t>
            </a:r>
          </a:p>
        </p:txBody>
      </p:sp>
      <p:sp>
        <p:nvSpPr>
          <p:cNvPr id="33" name="Text Box 3"/>
          <p:cNvSpPr txBox="1">
            <a:spLocks noChangeArrowheads="1"/>
          </p:cNvSpPr>
          <p:nvPr/>
        </p:nvSpPr>
        <p:spPr bwMode="auto">
          <a:xfrm>
            <a:off x="4416425" y="1370013"/>
            <a:ext cx="1344613" cy="4206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0000" tIns="64440" rIns="90000" bIns="46800">
            <a:prstTxWarp prst="textNoShape">
              <a:avLst/>
            </a:prstTxWarp>
            <a:spAutoFit/>
          </a:bodyPr>
          <a:lstStyle/>
          <a:p>
            <a:pPr algn="ctr">
              <a:spcBef>
                <a:spcPts val="1250"/>
              </a:spcBef>
              <a:tabLst>
                <a:tab pos="723900" algn="l"/>
                <a:tab pos="1447800" algn="l"/>
              </a:tabLst>
            </a:pPr>
            <a:r>
              <a:rPr lang="en-US" altLang="ja-JP" sz="2000" dirty="0">
                <a:solidFill>
                  <a:schemeClr val="tx1"/>
                </a:solidFill>
                <a:latin typeface="Times New Roman"/>
                <a:cs typeface="Times New Roman"/>
              </a:rPr>
              <a:t>SHG</a:t>
            </a:r>
            <a:r>
              <a:rPr lang="en-US" sz="2000" dirty="0">
                <a:solidFill>
                  <a:schemeClr val="tx1"/>
                </a:solidFill>
              </a:rPr>
              <a:t>と</a:t>
            </a:r>
            <a:r>
              <a:rPr lang="ja-JP" altLang="en-US" sz="2000" dirty="0">
                <a:solidFill>
                  <a:schemeClr val="tx1"/>
                </a:solidFill>
              </a:rPr>
              <a:t>は</a:t>
            </a:r>
            <a:endParaRPr lang="en-US" sz="2000" dirty="0">
              <a:solidFill>
                <a:schemeClr val="tx1"/>
              </a:solidFill>
            </a:endParaRPr>
          </a:p>
        </p:txBody>
      </p:sp>
      <p:sp>
        <p:nvSpPr>
          <p:cNvPr id="19477" name="テキスト ボックス 33"/>
          <p:cNvSpPr txBox="1">
            <a:spLocks noChangeArrowheads="1"/>
          </p:cNvSpPr>
          <p:nvPr/>
        </p:nvSpPr>
        <p:spPr bwMode="auto">
          <a:xfrm>
            <a:off x="4241800" y="1874838"/>
            <a:ext cx="4697413" cy="922337"/>
          </a:xfrm>
          <a:prstGeom prst="rect">
            <a:avLst/>
          </a:prstGeom>
          <a:noFill/>
          <a:ln w="9525">
            <a:noFill/>
            <a:miter lim="800000"/>
            <a:headEnd/>
            <a:tailEnd/>
          </a:ln>
        </p:spPr>
        <p:txBody>
          <a:bodyPr wrap="none">
            <a:prstTxWarp prst="textNoShape">
              <a:avLst/>
            </a:prstTxWarp>
            <a:spAutoFit/>
          </a:bodyPr>
          <a:lstStyle/>
          <a:p>
            <a:pPr algn="ctr"/>
            <a:r>
              <a:rPr lang="en-US">
                <a:solidFill>
                  <a:srgbClr val="000000"/>
                </a:solidFill>
              </a:rPr>
              <a:t>超短パルス光を，非中心対称性の物質に</a:t>
            </a:r>
          </a:p>
          <a:p>
            <a:pPr algn="ctr"/>
            <a:r>
              <a:rPr lang="en-US">
                <a:solidFill>
                  <a:srgbClr val="000000"/>
                </a:solidFill>
              </a:rPr>
              <a:t>入射した際</a:t>
            </a:r>
            <a:r>
              <a:rPr lang="ja-JP" altLang="en-US">
                <a:solidFill>
                  <a:srgbClr val="000000"/>
                </a:solidFill>
              </a:rPr>
              <a:t>，半波長（</a:t>
            </a:r>
            <a:r>
              <a:rPr lang="en-US">
                <a:solidFill>
                  <a:srgbClr val="000000"/>
                </a:solidFill>
              </a:rPr>
              <a:t>周波数が</a:t>
            </a:r>
            <a:r>
              <a:rPr lang="en-US" altLang="ja-JP">
                <a:solidFill>
                  <a:srgbClr val="000000"/>
                </a:solidFill>
              </a:rPr>
              <a:t>2</a:t>
            </a:r>
            <a:r>
              <a:rPr lang="en-US">
                <a:solidFill>
                  <a:srgbClr val="000000"/>
                </a:solidFill>
              </a:rPr>
              <a:t>倍</a:t>
            </a:r>
            <a:r>
              <a:rPr lang="ja-JP" altLang="en-US">
                <a:solidFill>
                  <a:srgbClr val="000000"/>
                </a:solidFill>
              </a:rPr>
              <a:t>）</a:t>
            </a:r>
            <a:r>
              <a:rPr lang="en-US">
                <a:solidFill>
                  <a:srgbClr val="000000"/>
                </a:solidFill>
              </a:rPr>
              <a:t>の光が</a:t>
            </a:r>
            <a:endParaRPr lang="en-US" altLang="ja-JP">
              <a:solidFill>
                <a:srgbClr val="000000"/>
              </a:solidFill>
            </a:endParaRPr>
          </a:p>
          <a:p>
            <a:pPr algn="ctr"/>
            <a:r>
              <a:rPr lang="en-US">
                <a:solidFill>
                  <a:srgbClr val="000000"/>
                </a:solidFill>
              </a:rPr>
              <a:t>発生する現象</a:t>
            </a:r>
          </a:p>
        </p:txBody>
      </p:sp>
      <p:sp>
        <p:nvSpPr>
          <p:cNvPr id="19478" name="テキスト ボックス 35"/>
          <p:cNvSpPr txBox="1">
            <a:spLocks noChangeArrowheads="1"/>
          </p:cNvSpPr>
          <p:nvPr/>
        </p:nvSpPr>
        <p:spPr bwMode="auto">
          <a:xfrm>
            <a:off x="4273550" y="2700338"/>
            <a:ext cx="492125" cy="461962"/>
          </a:xfrm>
          <a:prstGeom prst="rect">
            <a:avLst/>
          </a:prstGeom>
          <a:solidFill>
            <a:schemeClr val="bg1"/>
          </a:solidFill>
          <a:ln w="9525">
            <a:noFill/>
            <a:miter lim="800000"/>
            <a:headEnd/>
            <a:tailEnd/>
          </a:ln>
        </p:spPr>
        <p:txBody>
          <a:bodyPr wrap="none">
            <a:prstTxWarp prst="textNoShape">
              <a:avLst/>
            </a:prstTxWarp>
            <a:spAutoFit/>
          </a:bodyPr>
          <a:lstStyle/>
          <a:p>
            <a:r>
              <a:rPr lang="ja-JP" altLang="en-US" sz="2400"/>
              <a:t>例</a:t>
            </a:r>
          </a:p>
        </p:txBody>
      </p:sp>
      <p:sp>
        <p:nvSpPr>
          <p:cNvPr id="19479" name="テキスト ボックス 36"/>
          <p:cNvSpPr txBox="1">
            <a:spLocks noChangeArrowheads="1"/>
          </p:cNvSpPr>
          <p:nvPr/>
        </p:nvSpPr>
        <p:spPr bwMode="auto">
          <a:xfrm>
            <a:off x="358775" y="5667375"/>
            <a:ext cx="4597400" cy="708025"/>
          </a:xfrm>
          <a:prstGeom prst="rect">
            <a:avLst/>
          </a:prstGeom>
          <a:noFill/>
          <a:ln w="9525">
            <a:noFill/>
            <a:miter lim="800000"/>
            <a:headEnd/>
            <a:tailEnd/>
          </a:ln>
        </p:spPr>
        <p:txBody>
          <a:bodyPr>
            <a:prstTxWarp prst="textNoShape">
              <a:avLst/>
            </a:prstTxWarp>
            <a:spAutoFit/>
          </a:bodyPr>
          <a:lstStyle/>
          <a:p>
            <a:pPr>
              <a:buFont typeface="Wingdings" charset="2"/>
              <a:buChar char="Ø"/>
            </a:pPr>
            <a:r>
              <a:rPr lang="ja-JP" altLang="en-US" sz="2000"/>
              <a:t>生体組織の場合，コラーゲン，ミオシン，チューブリンなどが観測可能</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20"/>
            <a:ext cx="8229600" cy="1143000"/>
          </a:xfrm>
        </p:spPr>
        <p:txBody>
          <a:bodyPr/>
          <a:lstStyle/>
          <a:p>
            <a:r>
              <a:rPr lang="ja-JP" altLang="en-US" dirty="0" smtClean="0"/>
              <a:t>今後の予定</a:t>
            </a:r>
            <a:endParaRPr lang="ja-JP" altLang="en-US" dirty="0"/>
          </a:p>
        </p:txBody>
      </p:sp>
      <p:sp>
        <p:nvSpPr>
          <p:cNvPr id="4" name="コンテンツ プレースホルダ 2"/>
          <p:cNvSpPr>
            <a:spLocks noGrp="1"/>
          </p:cNvSpPr>
          <p:nvPr>
            <p:ph idx="1"/>
          </p:nvPr>
        </p:nvSpPr>
        <p:spPr>
          <a:xfrm>
            <a:off x="457200" y="1600200"/>
            <a:ext cx="8229600" cy="4525963"/>
          </a:xfrm>
        </p:spPr>
        <p:txBody>
          <a:bodyPr>
            <a:normAutofit/>
          </a:bodyPr>
          <a:lstStyle/>
          <a:p>
            <a:r>
              <a:rPr lang="ja-JP" altLang="en-US" sz="4000" dirty="0" smtClean="0"/>
              <a:t>分散を外部的に補償し，パルス幅を最適化することで</a:t>
            </a:r>
            <a:r>
              <a:rPr lang="en-US" altLang="ja-JP" sz="4000" dirty="0" smtClean="0"/>
              <a:t>SHG</a:t>
            </a:r>
            <a:r>
              <a:rPr lang="ja-JP" altLang="en-US" sz="4000" dirty="0" smtClean="0"/>
              <a:t>顕微鏡のさらなる高感度化を目指す</a:t>
            </a:r>
            <a:endParaRPr lang="en-US" altLang="ja-JP" sz="40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66675"/>
            <a:ext cx="9144000" cy="1143000"/>
          </a:xfrm>
        </p:spPr>
        <p:txBody>
          <a:bodyPr>
            <a:normAutofit/>
          </a:bodyPr>
          <a:lstStyle/>
          <a:p>
            <a:pPr eaLnBrk="1" hangingPunct="1"/>
            <a:r>
              <a:rPr lang="ja-JP" altLang="en-US" sz="4000"/>
              <a:t>従来の</a:t>
            </a:r>
            <a:r>
              <a:rPr lang="en-US" altLang="ja-JP" sz="4000"/>
              <a:t>SHG</a:t>
            </a:r>
            <a:r>
              <a:rPr lang="ja-JP" altLang="en-US" sz="4000"/>
              <a:t>顕微鏡（</a:t>
            </a:r>
            <a:r>
              <a:rPr lang="en-US" altLang="ja-JP" sz="4000"/>
              <a:t>100 fs</a:t>
            </a:r>
            <a:r>
              <a:rPr lang="ja-JP" altLang="en-US" sz="4000"/>
              <a:t>レーザー）</a:t>
            </a:r>
          </a:p>
        </p:txBody>
      </p:sp>
      <p:grpSp>
        <p:nvGrpSpPr>
          <p:cNvPr id="2" name="図形グループ 16"/>
          <p:cNvGrpSpPr>
            <a:grpSpLocks/>
          </p:cNvGrpSpPr>
          <p:nvPr/>
        </p:nvGrpSpPr>
        <p:grpSpPr bwMode="auto">
          <a:xfrm>
            <a:off x="4371975" y="1584325"/>
            <a:ext cx="4694238" cy="3025775"/>
            <a:chOff x="-382124" y="2191125"/>
            <a:chExt cx="4693601" cy="3026028"/>
          </a:xfrm>
        </p:grpSpPr>
        <p:pic>
          <p:nvPicPr>
            <p:cNvPr id="31753" name="図 4" descr="スクリーンショット（2011-12-21 21.42.52）.png"/>
            <p:cNvPicPr>
              <a:picLocks noChangeAspect="1"/>
            </p:cNvPicPr>
            <p:nvPr/>
          </p:nvPicPr>
          <p:blipFill>
            <a:blip r:embed="rId3"/>
            <a:srcRect/>
            <a:stretch>
              <a:fillRect/>
            </a:stretch>
          </p:blipFill>
          <p:spPr bwMode="auto">
            <a:xfrm>
              <a:off x="1929255" y="3142846"/>
              <a:ext cx="1492880" cy="1123950"/>
            </a:xfrm>
            <a:prstGeom prst="rect">
              <a:avLst/>
            </a:prstGeom>
            <a:noFill/>
            <a:ln w="9525">
              <a:noFill/>
              <a:miter lim="800000"/>
              <a:headEnd/>
              <a:tailEnd/>
            </a:ln>
          </p:spPr>
        </p:pic>
        <p:sp>
          <p:nvSpPr>
            <p:cNvPr id="31754" name="Text Box 1033"/>
            <p:cNvSpPr txBox="1">
              <a:spLocks noChangeArrowheads="1"/>
            </p:cNvSpPr>
            <p:nvPr/>
          </p:nvSpPr>
          <p:spPr bwMode="auto">
            <a:xfrm>
              <a:off x="-167614" y="2483847"/>
              <a:ext cx="4193737" cy="369292"/>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a:latin typeface="Times New Roman" charset="0"/>
                  <a:ea typeface="Times New Roman" charset="0"/>
                  <a:cs typeface="Times New Roman" charset="0"/>
                </a:rPr>
                <a:t>Ti:Sapphire</a:t>
              </a:r>
              <a:r>
                <a:rPr lang="ja-JP" altLang="en-US"/>
                <a:t>レーザー</a:t>
              </a:r>
              <a:r>
                <a:rPr lang="en-US" altLang="ja-JP"/>
                <a:t> </a:t>
              </a:r>
              <a:r>
                <a:rPr lang="en-US" altLang="ja-JP">
                  <a:latin typeface="Times New Roman" charset="0"/>
                  <a:ea typeface="Times New Roman" charset="0"/>
                  <a:cs typeface="Times New Roman" charset="0"/>
                </a:rPr>
                <a:t>(λ=800 nm)</a:t>
              </a:r>
              <a:r>
                <a:rPr lang="ja-JP" altLang="en-US">
                  <a:latin typeface="Times New Roman" charset="0"/>
                  <a:ea typeface="Times New Roman" charset="0"/>
                  <a:cs typeface="Times New Roman" charset="0"/>
                </a:rPr>
                <a:t>を照射</a:t>
              </a:r>
              <a:endParaRPr lang="en-US" altLang="ja-JP">
                <a:latin typeface="Times New Roman" charset="0"/>
                <a:ea typeface="Times New Roman" charset="0"/>
                <a:cs typeface="Times New Roman" charset="0"/>
              </a:endParaRPr>
            </a:p>
          </p:txBody>
        </p:sp>
        <p:sp>
          <p:nvSpPr>
            <p:cNvPr id="31755" name="Text Box 1039"/>
            <p:cNvSpPr txBox="1">
              <a:spLocks noChangeArrowheads="1"/>
            </p:cNvSpPr>
            <p:nvPr/>
          </p:nvSpPr>
          <p:spPr bwMode="auto">
            <a:xfrm>
              <a:off x="133665" y="2191125"/>
              <a:ext cx="4177812" cy="369332"/>
            </a:xfrm>
            <a:prstGeom prst="rect">
              <a:avLst/>
            </a:prstGeom>
            <a:noFill/>
            <a:ln w="9525">
              <a:noFill/>
              <a:miter lim="800000"/>
              <a:headEnd/>
              <a:tailEnd/>
            </a:ln>
          </p:spPr>
          <p:txBody>
            <a:bodyPr>
              <a:prstTxWarp prst="textNoShape">
                <a:avLst/>
              </a:prstTxWarp>
              <a:spAutoFit/>
            </a:bodyPr>
            <a:lstStyle/>
            <a:p>
              <a:pPr>
                <a:spcBef>
                  <a:spcPct val="50000"/>
                </a:spcBef>
              </a:pPr>
              <a:r>
                <a:rPr lang="ja-JP" altLang="en-US"/>
                <a:t>サンプル：</a:t>
              </a:r>
              <a:r>
                <a:rPr lang="en-US" altLang="ja-JP"/>
                <a:t> </a:t>
              </a:r>
              <a:r>
                <a:rPr lang="ja-JP" altLang="en-US"/>
                <a:t>タマネギの細胞壁</a:t>
              </a:r>
            </a:p>
          </p:txBody>
        </p:sp>
        <p:pic>
          <p:nvPicPr>
            <p:cNvPr id="31756" name="図 7" descr="スクリーンショット（2011-12-21 21.42.08）.png"/>
            <p:cNvPicPr>
              <a:picLocks noChangeAspect="1"/>
            </p:cNvPicPr>
            <p:nvPr/>
          </p:nvPicPr>
          <p:blipFill>
            <a:blip r:embed="rId4"/>
            <a:srcRect/>
            <a:stretch>
              <a:fillRect/>
            </a:stretch>
          </p:blipFill>
          <p:spPr bwMode="auto">
            <a:xfrm>
              <a:off x="360947" y="3152123"/>
              <a:ext cx="1232551" cy="1080213"/>
            </a:xfrm>
            <a:prstGeom prst="rect">
              <a:avLst/>
            </a:prstGeom>
            <a:noFill/>
            <a:ln w="9525">
              <a:noFill/>
              <a:miter lim="800000"/>
              <a:headEnd/>
              <a:tailEnd/>
            </a:ln>
          </p:spPr>
        </p:pic>
        <p:sp>
          <p:nvSpPr>
            <p:cNvPr id="31757" name="AutoShape 1042"/>
            <p:cNvSpPr>
              <a:spLocks noChangeArrowheads="1"/>
            </p:cNvSpPr>
            <p:nvPr/>
          </p:nvSpPr>
          <p:spPr bwMode="auto">
            <a:xfrm>
              <a:off x="1344807" y="3382395"/>
              <a:ext cx="584448" cy="280214"/>
            </a:xfrm>
            <a:prstGeom prst="rightArrow">
              <a:avLst>
                <a:gd name="adj1" fmla="val 50000"/>
                <a:gd name="adj2" fmla="val 33652"/>
              </a:avLst>
            </a:prstGeom>
            <a:solidFill>
              <a:srgbClr val="FF0000"/>
            </a:solidFill>
            <a:ln w="9525">
              <a:solidFill>
                <a:schemeClr val="tx1"/>
              </a:solidFill>
              <a:miter lim="800000"/>
              <a:headEnd/>
              <a:tailEnd/>
            </a:ln>
          </p:spPr>
          <p:txBody>
            <a:bodyPr wrap="none" anchor="ctr">
              <a:prstTxWarp prst="textNoShape">
                <a:avLst/>
              </a:prstTxWarp>
            </a:bodyPr>
            <a:lstStyle/>
            <a:p>
              <a:endParaRPr lang="ja-JP" altLang="en-US"/>
            </a:p>
          </p:txBody>
        </p:sp>
        <p:grpSp>
          <p:nvGrpSpPr>
            <p:cNvPr id="3" name="図形グループ 9"/>
            <p:cNvGrpSpPr>
              <a:grpSpLocks/>
            </p:cNvGrpSpPr>
            <p:nvPr/>
          </p:nvGrpSpPr>
          <p:grpSpPr bwMode="auto">
            <a:xfrm>
              <a:off x="1526030" y="2820182"/>
              <a:ext cx="1087967" cy="562213"/>
              <a:chOff x="3505200" y="5181600"/>
              <a:chExt cx="1087967" cy="562213"/>
            </a:xfrm>
          </p:grpSpPr>
          <p:sp>
            <p:nvSpPr>
              <p:cNvPr id="31763" name="爆発 1 10"/>
              <p:cNvSpPr>
                <a:spLocks noChangeArrowheads="1"/>
              </p:cNvSpPr>
              <p:nvPr/>
            </p:nvSpPr>
            <p:spPr bwMode="auto">
              <a:xfrm>
                <a:off x="3505200" y="5181600"/>
                <a:ext cx="1087967" cy="562213"/>
              </a:xfrm>
              <a:prstGeom prst="irregularSeal1">
                <a:avLst/>
              </a:prstGeom>
              <a:solidFill>
                <a:schemeClr val="bg1"/>
              </a:solidFill>
              <a:ln w="31750">
                <a:solidFill>
                  <a:srgbClr val="FF0000"/>
                </a:solidFill>
                <a:round/>
                <a:headEnd/>
                <a:tailEnd/>
              </a:ln>
            </p:spPr>
            <p:txBody>
              <a:bodyPr>
                <a:prstTxWarp prst="textNoShape">
                  <a:avLst/>
                </a:prstTxWarp>
              </a:bodyPr>
              <a:lstStyle/>
              <a:p>
                <a:pPr defTabSz="914400"/>
                <a:endParaRPr lang="ja-JP" altLang="en-US" sz="2000"/>
              </a:p>
            </p:txBody>
          </p:sp>
          <p:sp>
            <p:nvSpPr>
              <p:cNvPr id="31764" name="テキスト ボックス 11"/>
              <p:cNvSpPr txBox="1">
                <a:spLocks noChangeArrowheads="1"/>
              </p:cNvSpPr>
              <p:nvPr/>
            </p:nvSpPr>
            <p:spPr bwMode="auto">
              <a:xfrm>
                <a:off x="3710258" y="5259905"/>
                <a:ext cx="646331" cy="369332"/>
              </a:xfrm>
              <a:prstGeom prst="rect">
                <a:avLst/>
              </a:prstGeom>
              <a:noFill/>
              <a:ln w="9525">
                <a:noFill/>
                <a:miter lim="800000"/>
                <a:headEnd/>
                <a:tailEnd/>
              </a:ln>
            </p:spPr>
            <p:txBody>
              <a:bodyPr wrap="none">
                <a:prstTxWarp prst="textNoShape">
                  <a:avLst/>
                </a:prstTxWarp>
                <a:spAutoFit/>
              </a:bodyPr>
              <a:lstStyle/>
              <a:p>
                <a:r>
                  <a:rPr lang="ja-JP" altLang="en-US"/>
                  <a:t>破壊</a:t>
                </a:r>
              </a:p>
            </p:txBody>
          </p:sp>
        </p:grpSp>
        <p:sp>
          <p:nvSpPr>
            <p:cNvPr id="31759" name="テキスト ボックス 12"/>
            <p:cNvSpPr txBox="1">
              <a:spLocks noChangeArrowheads="1"/>
            </p:cNvSpPr>
            <p:nvPr/>
          </p:nvSpPr>
          <p:spPr bwMode="auto">
            <a:xfrm>
              <a:off x="298098" y="3129022"/>
              <a:ext cx="877163" cy="369332"/>
            </a:xfrm>
            <a:prstGeom prst="rect">
              <a:avLst/>
            </a:prstGeom>
            <a:noFill/>
            <a:ln w="9525">
              <a:noFill/>
              <a:miter lim="800000"/>
              <a:headEnd/>
              <a:tailEnd/>
            </a:ln>
          </p:spPr>
          <p:txBody>
            <a:bodyPr wrap="none">
              <a:prstTxWarp prst="textNoShape">
                <a:avLst/>
              </a:prstTxWarp>
              <a:spAutoFit/>
            </a:bodyPr>
            <a:lstStyle/>
            <a:p>
              <a:r>
                <a:rPr lang="ja-JP" altLang="en-US">
                  <a:solidFill>
                    <a:schemeClr val="bg1"/>
                  </a:solidFill>
                </a:rPr>
                <a:t>照射前</a:t>
              </a:r>
            </a:p>
          </p:txBody>
        </p:sp>
        <p:sp>
          <p:nvSpPr>
            <p:cNvPr id="31760" name="テキスト ボックス 13"/>
            <p:cNvSpPr txBox="1">
              <a:spLocks noChangeArrowheads="1"/>
            </p:cNvSpPr>
            <p:nvPr/>
          </p:nvSpPr>
          <p:spPr bwMode="auto">
            <a:xfrm>
              <a:off x="2613997" y="3101289"/>
              <a:ext cx="877163" cy="369332"/>
            </a:xfrm>
            <a:prstGeom prst="rect">
              <a:avLst/>
            </a:prstGeom>
            <a:noFill/>
            <a:ln w="9525">
              <a:noFill/>
              <a:miter lim="800000"/>
              <a:headEnd/>
              <a:tailEnd/>
            </a:ln>
          </p:spPr>
          <p:txBody>
            <a:bodyPr wrap="none">
              <a:prstTxWarp prst="textNoShape">
                <a:avLst/>
              </a:prstTxWarp>
              <a:spAutoFit/>
            </a:bodyPr>
            <a:lstStyle/>
            <a:p>
              <a:r>
                <a:rPr lang="ja-JP" altLang="en-US">
                  <a:solidFill>
                    <a:schemeClr val="bg1"/>
                  </a:solidFill>
                </a:rPr>
                <a:t>照射後</a:t>
              </a:r>
            </a:p>
          </p:txBody>
        </p:sp>
        <p:sp>
          <p:nvSpPr>
            <p:cNvPr id="31761" name="正方形/長方形 14"/>
            <p:cNvSpPr>
              <a:spLocks noChangeArrowheads="1"/>
            </p:cNvSpPr>
            <p:nvPr/>
          </p:nvSpPr>
          <p:spPr bwMode="auto">
            <a:xfrm>
              <a:off x="0" y="4266796"/>
              <a:ext cx="4134966" cy="369332"/>
            </a:xfrm>
            <a:prstGeom prst="rect">
              <a:avLst/>
            </a:prstGeom>
            <a:noFill/>
            <a:ln w="9525">
              <a:noFill/>
              <a:miter lim="800000"/>
              <a:headEnd/>
              <a:tailEnd/>
            </a:ln>
          </p:spPr>
          <p:txBody>
            <a:bodyPr wrap="none">
              <a:prstTxWarp prst="textNoShape">
                <a:avLst/>
              </a:prstTxWarp>
              <a:spAutoFit/>
            </a:bodyPr>
            <a:lstStyle/>
            <a:p>
              <a:r>
                <a:rPr lang="en-US" altLang="ja-JP"/>
                <a:t>0.7-0.8</a:t>
              </a:r>
              <a:r>
                <a:rPr lang="ja-JP" altLang="en-US"/>
                <a:t>秒照射後に細胞壁の破壊が観測</a:t>
              </a:r>
            </a:p>
          </p:txBody>
        </p:sp>
        <p:sp>
          <p:nvSpPr>
            <p:cNvPr id="31762" name="Text Box 1040"/>
            <p:cNvSpPr txBox="1">
              <a:spLocks noChangeArrowheads="1"/>
            </p:cNvSpPr>
            <p:nvPr/>
          </p:nvSpPr>
          <p:spPr bwMode="auto">
            <a:xfrm>
              <a:off x="-382124" y="4636128"/>
              <a:ext cx="4517090" cy="581025"/>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ja-JP" sz="1600" dirty="0">
                  <a:latin typeface="Times New Roman" charset="0"/>
                  <a:ea typeface="Times New Roman" charset="0"/>
                  <a:cs typeface="Times New Roman" charset="0"/>
                </a:rPr>
                <a:t>Ref.) Chen </a:t>
              </a:r>
              <a:r>
                <a:rPr lang="en-US" altLang="ja-JP" sz="1600" i="1" dirty="0">
                  <a:latin typeface="Times New Roman" charset="0"/>
                  <a:ea typeface="Times New Roman" charset="0"/>
                  <a:cs typeface="Times New Roman" charset="0"/>
                </a:rPr>
                <a:t>et al.</a:t>
              </a:r>
              <a:r>
                <a:rPr lang="en-US" altLang="ja-JP" sz="1600" dirty="0">
                  <a:latin typeface="Times New Roman" charset="0"/>
                  <a:ea typeface="Times New Roman" charset="0"/>
                  <a:cs typeface="Times New Roman" charset="0"/>
                </a:rPr>
                <a:t>, Optical and Quantum Electronics </a:t>
              </a:r>
              <a:r>
                <a:rPr lang="en-US" altLang="ja-JP" sz="1600" b="1" dirty="0">
                  <a:latin typeface="Times New Roman" charset="0"/>
                  <a:ea typeface="Times New Roman" charset="0"/>
                  <a:cs typeface="Times New Roman" charset="0"/>
                </a:rPr>
                <a:t>34</a:t>
              </a:r>
              <a:r>
                <a:rPr lang="en-US" altLang="ja-JP" sz="1600" dirty="0">
                  <a:latin typeface="Times New Roman" charset="0"/>
                  <a:ea typeface="Times New Roman" charset="0"/>
                  <a:cs typeface="Times New Roman" charset="0"/>
                </a:rPr>
                <a:t>, 1251 (2002) </a:t>
              </a:r>
            </a:p>
          </p:txBody>
        </p:sp>
      </p:grpSp>
      <p:pic>
        <p:nvPicPr>
          <p:cNvPr id="31747" name="図 17" descr="test1_50.PICT"/>
          <p:cNvPicPr>
            <a:picLocks noChangeAspect="1"/>
          </p:cNvPicPr>
          <p:nvPr/>
        </p:nvPicPr>
        <p:blipFill>
          <a:blip r:embed="rId5"/>
          <a:srcRect/>
          <a:stretch>
            <a:fillRect/>
          </a:stretch>
        </p:blipFill>
        <p:spPr bwMode="auto">
          <a:xfrm>
            <a:off x="681038" y="1995488"/>
            <a:ext cx="2941637" cy="2941637"/>
          </a:xfrm>
          <a:prstGeom prst="rect">
            <a:avLst/>
          </a:prstGeom>
          <a:noFill/>
          <a:ln w="9525">
            <a:noFill/>
            <a:miter lim="800000"/>
            <a:headEnd/>
            <a:tailEnd/>
          </a:ln>
        </p:spPr>
      </p:pic>
      <p:sp>
        <p:nvSpPr>
          <p:cNvPr id="31748" name="テキスト ボックス 18"/>
          <p:cNvSpPr txBox="1">
            <a:spLocks noChangeArrowheads="1"/>
          </p:cNvSpPr>
          <p:nvPr/>
        </p:nvSpPr>
        <p:spPr bwMode="auto">
          <a:xfrm>
            <a:off x="120650" y="1046163"/>
            <a:ext cx="4287838" cy="1016000"/>
          </a:xfrm>
          <a:prstGeom prst="rect">
            <a:avLst/>
          </a:prstGeom>
          <a:noFill/>
          <a:ln w="9525">
            <a:noFill/>
            <a:miter lim="800000"/>
            <a:headEnd/>
            <a:tailEnd/>
          </a:ln>
        </p:spPr>
        <p:txBody>
          <a:bodyPr wrap="none">
            <a:prstTxWarp prst="textNoShape">
              <a:avLst/>
            </a:prstTxWarp>
            <a:spAutoFit/>
          </a:bodyPr>
          <a:lstStyle/>
          <a:p>
            <a:r>
              <a:rPr lang="ja-JP" altLang="en-US" sz="2000"/>
              <a:t>・</a:t>
            </a:r>
            <a:r>
              <a:rPr lang="en-US" altLang="ja-JP" sz="2000"/>
              <a:t>100 fs</a:t>
            </a:r>
            <a:r>
              <a:rPr lang="ja-JP" altLang="en-US" sz="2000"/>
              <a:t>レーザーを用いた</a:t>
            </a:r>
            <a:endParaRPr lang="en-US" altLang="ja-JP" sz="2000"/>
          </a:p>
          <a:p>
            <a:r>
              <a:rPr lang="ja-JP" altLang="en-US" sz="2000"/>
              <a:t>　　コラーゲン</a:t>
            </a:r>
            <a:r>
              <a:rPr lang="en-US" altLang="ja-JP" sz="2000"/>
              <a:t>SHG</a:t>
            </a:r>
            <a:r>
              <a:rPr lang="ja-JP" altLang="en-US" sz="2000"/>
              <a:t>イメージング</a:t>
            </a:r>
            <a:endParaRPr lang="en-US" altLang="ja-JP" sz="2000"/>
          </a:p>
          <a:p>
            <a:r>
              <a:rPr lang="ja-JP" altLang="en-US" sz="2000"/>
              <a:t>　　　　　　　　＠ヒト皮膚真皮層</a:t>
            </a:r>
          </a:p>
        </p:txBody>
      </p:sp>
      <p:sp>
        <p:nvSpPr>
          <p:cNvPr id="20" name="テキスト ボックス 19"/>
          <p:cNvSpPr txBox="1"/>
          <p:nvPr/>
        </p:nvSpPr>
        <p:spPr>
          <a:xfrm>
            <a:off x="5083175" y="4660900"/>
            <a:ext cx="3517900" cy="1016000"/>
          </a:xfrm>
          <a:prstGeom prst="rect">
            <a:avLst/>
          </a:prstGeom>
          <a:solidFill>
            <a:srgbClr val="0000FF"/>
          </a:solidFill>
          <a:ln>
            <a:solidFill>
              <a:srgbClr val="3366FF"/>
            </a:solidFill>
          </a:ln>
        </p:spPr>
        <p:style>
          <a:lnRef idx="1">
            <a:schemeClr val="accent2"/>
          </a:lnRef>
          <a:fillRef idx="3">
            <a:schemeClr val="accent2"/>
          </a:fillRef>
          <a:effectRef idx="2">
            <a:schemeClr val="accent2"/>
          </a:effectRef>
          <a:fontRef idx="minor">
            <a:schemeClr val="lt1"/>
          </a:fontRef>
        </p:style>
        <p:txBody>
          <a:bodyPr wrap="none">
            <a:prstTxWarp prst="textNoShape">
              <a:avLst/>
            </a:prstTxWarp>
            <a:spAutoFit/>
          </a:bodyPr>
          <a:lstStyle/>
          <a:p>
            <a:pPr algn="ctr"/>
            <a:r>
              <a:rPr lang="ja-JP" altLang="en-US" sz="2000" dirty="0">
                <a:solidFill>
                  <a:srgbClr val="FFFF00"/>
                </a:solidFill>
              </a:rPr>
              <a:t>生体サンプルによっては，</a:t>
            </a:r>
            <a:endParaRPr lang="en-US" altLang="ja-JP" sz="2000" dirty="0">
              <a:solidFill>
                <a:srgbClr val="FFFF00"/>
              </a:solidFill>
            </a:endParaRPr>
          </a:p>
          <a:p>
            <a:pPr algn="ctr"/>
            <a:r>
              <a:rPr lang="ja-JP" altLang="en-US" sz="2000" dirty="0">
                <a:solidFill>
                  <a:srgbClr val="FFFF00"/>
                </a:solidFill>
              </a:rPr>
              <a:t>レーザー照射による</a:t>
            </a:r>
            <a:endParaRPr lang="en-US" altLang="ja-JP" sz="2000" dirty="0">
              <a:solidFill>
                <a:srgbClr val="FFFF00"/>
              </a:solidFill>
            </a:endParaRPr>
          </a:p>
          <a:p>
            <a:pPr algn="ctr"/>
            <a:r>
              <a:rPr lang="ja-JP" altLang="en-US" sz="2000" dirty="0">
                <a:solidFill>
                  <a:srgbClr val="FFFF00"/>
                </a:solidFill>
              </a:rPr>
              <a:t>熱的ダメージが無視できない</a:t>
            </a:r>
          </a:p>
        </p:txBody>
      </p:sp>
      <p:sp>
        <p:nvSpPr>
          <p:cNvPr id="31750" name="テキスト ボックス 23"/>
          <p:cNvSpPr txBox="1">
            <a:spLocks noChangeArrowheads="1"/>
          </p:cNvSpPr>
          <p:nvPr/>
        </p:nvSpPr>
        <p:spPr bwMode="auto">
          <a:xfrm>
            <a:off x="1563688" y="5816600"/>
            <a:ext cx="6435725" cy="954088"/>
          </a:xfrm>
          <a:prstGeom prst="rect">
            <a:avLst/>
          </a:prstGeom>
          <a:solidFill>
            <a:srgbClr val="FFFFFF"/>
          </a:solidFill>
          <a:ln w="76200">
            <a:solidFill>
              <a:srgbClr val="000000"/>
            </a:solidFill>
            <a:miter lim="800000"/>
            <a:headEnd/>
            <a:tailEnd/>
          </a:ln>
        </p:spPr>
        <p:txBody>
          <a:bodyPr>
            <a:prstTxWarp prst="textNoShape">
              <a:avLst/>
            </a:prstTxWarp>
            <a:spAutoFit/>
          </a:bodyPr>
          <a:lstStyle/>
          <a:p>
            <a:r>
              <a:rPr lang="ja-JP" altLang="en-US" sz="2800">
                <a:solidFill>
                  <a:srgbClr val="FF0000"/>
                </a:solidFill>
              </a:rPr>
              <a:t>・レーザー入射パワーの減少</a:t>
            </a:r>
          </a:p>
          <a:p>
            <a:r>
              <a:rPr lang="ja-JP" altLang="en-US" sz="2800">
                <a:solidFill>
                  <a:srgbClr val="FF0000"/>
                </a:solidFill>
              </a:rPr>
              <a:t>　　・照射時間の短縮　　　が必要</a:t>
            </a:r>
            <a:endParaRPr lang="en-US" altLang="ja-JP" sz="2800">
              <a:solidFill>
                <a:srgbClr val="FF0000"/>
              </a:solidFill>
            </a:endParaRPr>
          </a:p>
        </p:txBody>
      </p:sp>
      <p:sp>
        <p:nvSpPr>
          <p:cNvPr id="21" name="テキスト ボックス 20"/>
          <p:cNvSpPr txBox="1"/>
          <p:nvPr/>
        </p:nvSpPr>
        <p:spPr>
          <a:xfrm>
            <a:off x="504825" y="4941888"/>
            <a:ext cx="3262313" cy="708025"/>
          </a:xfrm>
          <a:prstGeom prst="rect">
            <a:avLst/>
          </a:prstGeom>
          <a:solidFill>
            <a:srgbClr val="0000FF"/>
          </a:solidFill>
          <a:ln>
            <a:solidFill>
              <a:srgbClr val="3366FF"/>
            </a:solidFill>
          </a:ln>
        </p:spPr>
        <p:style>
          <a:lnRef idx="1">
            <a:schemeClr val="accent2"/>
          </a:lnRef>
          <a:fillRef idx="3">
            <a:schemeClr val="accent2"/>
          </a:fillRef>
          <a:effectRef idx="2">
            <a:schemeClr val="accent2"/>
          </a:effectRef>
          <a:fontRef idx="minor">
            <a:schemeClr val="lt1"/>
          </a:fontRef>
        </p:style>
        <p:txBody>
          <a:bodyPr wrap="none">
            <a:prstTxWarp prst="textNoShape">
              <a:avLst/>
            </a:prstTxWarp>
            <a:spAutoFit/>
          </a:bodyPr>
          <a:lstStyle/>
          <a:p>
            <a:pPr algn="ctr"/>
            <a:r>
              <a:rPr lang="ja-JP" altLang="en-US" sz="2000">
                <a:solidFill>
                  <a:srgbClr val="FFFF00"/>
                </a:solidFill>
              </a:rPr>
              <a:t>生体組織のコラーゲンを</a:t>
            </a:r>
            <a:endParaRPr lang="en-US" altLang="ja-JP" sz="2000">
              <a:solidFill>
                <a:srgbClr val="FFFF00"/>
              </a:solidFill>
            </a:endParaRPr>
          </a:p>
          <a:p>
            <a:pPr algn="ctr"/>
            <a:r>
              <a:rPr lang="ja-JP" altLang="en-US" sz="2000">
                <a:solidFill>
                  <a:srgbClr val="FFFF00"/>
                </a:solidFill>
              </a:rPr>
              <a:t>生きたありのままで可視化</a:t>
            </a:r>
          </a:p>
        </p:txBody>
      </p:sp>
      <p:sp>
        <p:nvSpPr>
          <p:cNvPr id="31752" name="TextBox 1"/>
          <p:cNvSpPr txBox="1">
            <a:spLocks noChangeArrowheads="1"/>
          </p:cNvSpPr>
          <p:nvPr/>
        </p:nvSpPr>
        <p:spPr bwMode="auto">
          <a:xfrm>
            <a:off x="5322888" y="1073150"/>
            <a:ext cx="2493962" cy="400050"/>
          </a:xfrm>
          <a:prstGeom prst="rect">
            <a:avLst/>
          </a:prstGeom>
          <a:noFill/>
          <a:ln w="9525">
            <a:noFill/>
            <a:miter lim="800000"/>
            <a:headEnd/>
            <a:tailEnd/>
          </a:ln>
        </p:spPr>
        <p:txBody>
          <a:bodyPr wrap="none">
            <a:prstTxWarp prst="textNoShape">
              <a:avLst/>
            </a:prstTxWarp>
            <a:spAutoFit/>
          </a:bodyPr>
          <a:lstStyle/>
          <a:p>
            <a:r>
              <a:rPr lang="ja-JP" altLang="en-US" sz="2000"/>
              <a:t>・生体組織への影響</a:t>
            </a:r>
            <a:endParaRPr lang="en-US" sz="200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タイトル 1"/>
          <p:cNvSpPr>
            <a:spLocks noGrp="1"/>
          </p:cNvSpPr>
          <p:nvPr>
            <p:ph type="title"/>
          </p:nvPr>
        </p:nvSpPr>
        <p:spPr>
          <a:xfrm>
            <a:off x="685800" y="88900"/>
            <a:ext cx="7772400" cy="1143000"/>
          </a:xfrm>
        </p:spPr>
        <p:txBody>
          <a:bodyPr/>
          <a:lstStyle/>
          <a:p>
            <a:pPr eaLnBrk="1" hangingPunct="1"/>
            <a:r>
              <a:rPr lang="ja-JP" altLang="en-US"/>
              <a:t>パルス幅の狭窄化</a:t>
            </a:r>
          </a:p>
        </p:txBody>
      </p:sp>
      <p:sp>
        <p:nvSpPr>
          <p:cNvPr id="33794" name="テキスト ボックス 15"/>
          <p:cNvSpPr txBox="1">
            <a:spLocks noChangeArrowheads="1"/>
          </p:cNvSpPr>
          <p:nvPr/>
        </p:nvSpPr>
        <p:spPr bwMode="auto">
          <a:xfrm>
            <a:off x="6648450" y="6038850"/>
            <a:ext cx="876300" cy="368300"/>
          </a:xfrm>
          <a:prstGeom prst="rect">
            <a:avLst/>
          </a:prstGeom>
          <a:noFill/>
          <a:ln w="9525">
            <a:noFill/>
            <a:miter lim="800000"/>
            <a:headEnd/>
            <a:tailEnd/>
          </a:ln>
        </p:spPr>
        <p:txBody>
          <a:bodyPr wrap="none">
            <a:prstTxWarp prst="textNoShape">
              <a:avLst/>
            </a:prstTxWarp>
            <a:spAutoFit/>
          </a:bodyPr>
          <a:lstStyle/>
          <a:p>
            <a:r>
              <a:rPr lang="ja-JP" altLang="en-US">
                <a:solidFill>
                  <a:schemeClr val="bg1"/>
                </a:solidFill>
              </a:rPr>
              <a:t>照射後</a:t>
            </a:r>
          </a:p>
        </p:txBody>
      </p:sp>
      <p:sp>
        <p:nvSpPr>
          <p:cNvPr id="33795" name="テキスト ボックス 16"/>
          <p:cNvSpPr txBox="1">
            <a:spLocks noChangeArrowheads="1"/>
          </p:cNvSpPr>
          <p:nvPr/>
        </p:nvSpPr>
        <p:spPr bwMode="auto">
          <a:xfrm>
            <a:off x="360363" y="1457325"/>
            <a:ext cx="185737" cy="369888"/>
          </a:xfrm>
          <a:prstGeom prst="rect">
            <a:avLst/>
          </a:prstGeom>
          <a:noFill/>
          <a:ln w="9525">
            <a:noFill/>
            <a:miter lim="800000"/>
            <a:headEnd/>
            <a:tailEnd/>
          </a:ln>
        </p:spPr>
        <p:txBody>
          <a:bodyPr wrap="none">
            <a:prstTxWarp prst="textNoShape">
              <a:avLst/>
            </a:prstTxWarp>
            <a:spAutoFit/>
          </a:bodyPr>
          <a:lstStyle/>
          <a:p>
            <a:endParaRPr lang="ja-JP" altLang="en-US"/>
          </a:p>
        </p:txBody>
      </p:sp>
      <p:sp>
        <p:nvSpPr>
          <p:cNvPr id="33796" name="テキスト ボックス 21"/>
          <p:cNvSpPr txBox="1">
            <a:spLocks noChangeArrowheads="1"/>
          </p:cNvSpPr>
          <p:nvPr/>
        </p:nvSpPr>
        <p:spPr bwMode="auto">
          <a:xfrm>
            <a:off x="561975" y="5337175"/>
            <a:ext cx="4202113" cy="400050"/>
          </a:xfrm>
          <a:prstGeom prst="rect">
            <a:avLst/>
          </a:prstGeom>
          <a:noFill/>
          <a:ln w="9525">
            <a:noFill/>
            <a:miter lim="800000"/>
            <a:headEnd/>
            <a:tailEnd/>
          </a:ln>
        </p:spPr>
        <p:txBody>
          <a:bodyPr wrap="none">
            <a:prstTxWarp prst="textNoShape">
              <a:avLst/>
            </a:prstTxWarp>
            <a:spAutoFit/>
          </a:bodyPr>
          <a:lstStyle/>
          <a:p>
            <a:r>
              <a:rPr lang="ja-JP" altLang="en-US" sz="2000"/>
              <a:t>生体へのダメージ＝面積</a:t>
            </a:r>
            <a:r>
              <a:rPr lang="en-US" altLang="ja-JP" sz="2000"/>
              <a:t>(</a:t>
            </a:r>
            <a:r>
              <a:rPr lang="ja-JP" altLang="en-US" sz="2000"/>
              <a:t>時間積分</a:t>
            </a:r>
            <a:r>
              <a:rPr lang="en-US" altLang="ja-JP" sz="2000"/>
              <a:t>)</a:t>
            </a:r>
            <a:endParaRPr lang="ja-JP" altLang="en-US" sz="2000"/>
          </a:p>
        </p:txBody>
      </p:sp>
      <p:graphicFrame>
        <p:nvGraphicFramePr>
          <p:cNvPr id="33797" name="Object 2"/>
          <p:cNvGraphicFramePr>
            <a:graphicFrameLocks noChangeAspect="1"/>
          </p:cNvGraphicFramePr>
          <p:nvPr/>
        </p:nvGraphicFramePr>
        <p:xfrm>
          <a:off x="5033963" y="2063750"/>
          <a:ext cx="1519237" cy="419100"/>
        </p:xfrm>
        <a:graphic>
          <a:graphicData uri="http://schemas.openxmlformats.org/presentationml/2006/ole">
            <p:oleObj spid="_x0000_s21506" name="数式" r:id="rId4" imgW="736600" imgH="203200" progId="Equation.3">
              <p:embed/>
            </p:oleObj>
          </a:graphicData>
        </a:graphic>
      </p:graphicFrame>
      <p:sp>
        <p:nvSpPr>
          <p:cNvPr id="33798" name="テキスト ボックス 23"/>
          <p:cNvSpPr txBox="1">
            <a:spLocks noChangeArrowheads="1"/>
          </p:cNvSpPr>
          <p:nvPr/>
        </p:nvSpPr>
        <p:spPr bwMode="auto">
          <a:xfrm>
            <a:off x="4881563" y="2146300"/>
            <a:ext cx="4330700" cy="1016000"/>
          </a:xfrm>
          <a:prstGeom prst="rect">
            <a:avLst/>
          </a:prstGeom>
          <a:noFill/>
          <a:ln w="9525">
            <a:noFill/>
            <a:miter lim="800000"/>
            <a:headEnd/>
            <a:tailEnd/>
          </a:ln>
        </p:spPr>
        <p:txBody>
          <a:bodyPr wrap="none">
            <a:prstTxWarp prst="textNoShape">
              <a:avLst/>
            </a:prstTxWarp>
            <a:spAutoFit/>
          </a:bodyPr>
          <a:lstStyle/>
          <a:p>
            <a:pPr algn="ctr"/>
            <a:r>
              <a:rPr lang="ja-JP" altLang="en-US" sz="2000"/>
              <a:t>より，</a:t>
            </a:r>
            <a:endParaRPr lang="en-US" altLang="ja-JP" sz="2000"/>
          </a:p>
          <a:p>
            <a:pPr algn="ctr"/>
            <a:r>
              <a:rPr lang="en-US" altLang="ja-JP" sz="2000"/>
              <a:t>SHG</a:t>
            </a:r>
            <a:r>
              <a:rPr lang="ja-JP" altLang="en-US" sz="2000"/>
              <a:t>強度はピーク電場の</a:t>
            </a:r>
            <a:r>
              <a:rPr lang="ja-JP" altLang="en-US" sz="2000">
                <a:solidFill>
                  <a:srgbClr val="FF0000"/>
                </a:solidFill>
              </a:rPr>
              <a:t>２乗に比例</a:t>
            </a:r>
            <a:endParaRPr lang="en-US" altLang="ja-JP" sz="2000">
              <a:solidFill>
                <a:srgbClr val="FF0000"/>
              </a:solidFill>
            </a:endParaRPr>
          </a:p>
          <a:p>
            <a:pPr algn="ctr"/>
            <a:r>
              <a:rPr lang="en-US" altLang="ja-JP" sz="2000">
                <a:solidFill>
                  <a:srgbClr val="000000"/>
                </a:solidFill>
              </a:rPr>
              <a:t>↓</a:t>
            </a:r>
          </a:p>
        </p:txBody>
      </p:sp>
      <p:sp>
        <p:nvSpPr>
          <p:cNvPr id="33799" name="テキスト ボックス 23"/>
          <p:cNvSpPr txBox="1">
            <a:spLocks noChangeArrowheads="1"/>
          </p:cNvSpPr>
          <p:nvPr/>
        </p:nvSpPr>
        <p:spPr bwMode="auto">
          <a:xfrm>
            <a:off x="360363" y="5818188"/>
            <a:ext cx="8385175" cy="954087"/>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en-US" altLang="ja-JP" sz="2800">
                <a:solidFill>
                  <a:srgbClr val="FF0000"/>
                </a:solidFill>
              </a:rPr>
              <a:t>10 fs</a:t>
            </a:r>
            <a:r>
              <a:rPr lang="ja-JP" altLang="en-US" sz="2800">
                <a:solidFill>
                  <a:srgbClr val="FF0000"/>
                </a:solidFill>
              </a:rPr>
              <a:t>レーザーを用いることで</a:t>
            </a:r>
            <a:r>
              <a:rPr lang="en-US" altLang="ja-JP" sz="2800">
                <a:solidFill>
                  <a:srgbClr val="FF0000"/>
                </a:solidFill>
              </a:rPr>
              <a:t>SHG</a:t>
            </a:r>
            <a:r>
              <a:rPr lang="ja-JP" altLang="en-US" sz="2800">
                <a:solidFill>
                  <a:srgbClr val="FF0000"/>
                </a:solidFill>
              </a:rPr>
              <a:t>光強度が増大，生体へのダメージを軽減可能</a:t>
            </a:r>
          </a:p>
        </p:txBody>
      </p:sp>
      <p:pic>
        <p:nvPicPr>
          <p:cNvPr id="33800" name="図 22" descr="10-100fs.ai"/>
          <p:cNvPicPr>
            <a:picLocks noChangeAspect="1"/>
          </p:cNvPicPr>
          <p:nvPr/>
        </p:nvPicPr>
        <p:blipFill>
          <a:blip r:embed="rId5">
            <a:lum contrast="22000"/>
          </a:blip>
          <a:srcRect l="833" t="2829" r="3333" b="6367"/>
          <a:stretch>
            <a:fillRect/>
          </a:stretch>
        </p:blipFill>
        <p:spPr bwMode="auto">
          <a:xfrm>
            <a:off x="388938" y="1827213"/>
            <a:ext cx="4762500" cy="3187700"/>
          </a:xfrm>
          <a:prstGeom prst="rect">
            <a:avLst/>
          </a:prstGeom>
          <a:noFill/>
          <a:ln w="9525">
            <a:noFill/>
            <a:miter lim="800000"/>
            <a:headEnd/>
            <a:tailEnd/>
          </a:ln>
        </p:spPr>
      </p:pic>
      <p:sp>
        <p:nvSpPr>
          <p:cNvPr id="33801" name="AutoShape 1042"/>
          <p:cNvSpPr>
            <a:spLocks noChangeArrowheads="1"/>
          </p:cNvSpPr>
          <p:nvPr/>
        </p:nvSpPr>
        <p:spPr bwMode="auto">
          <a:xfrm>
            <a:off x="2724150" y="3632200"/>
            <a:ext cx="293688" cy="279400"/>
          </a:xfrm>
          <a:prstGeom prst="rightArrow">
            <a:avLst>
              <a:gd name="adj1" fmla="val 50000"/>
              <a:gd name="adj2" fmla="val 33924"/>
            </a:avLst>
          </a:prstGeom>
          <a:solidFill>
            <a:schemeClr val="tx1"/>
          </a:solidFill>
          <a:ln w="9525">
            <a:solidFill>
              <a:schemeClr val="tx1"/>
            </a:solidFill>
            <a:miter lim="800000"/>
            <a:headEnd/>
            <a:tailEnd/>
          </a:ln>
        </p:spPr>
        <p:txBody>
          <a:bodyPr wrap="none" anchor="ctr">
            <a:prstTxWarp prst="textNoShape">
              <a:avLst/>
            </a:prstTxWarp>
          </a:bodyPr>
          <a:lstStyle/>
          <a:p>
            <a:endParaRPr lang="ja-JP" altLang="en-US"/>
          </a:p>
        </p:txBody>
      </p:sp>
      <p:sp>
        <p:nvSpPr>
          <p:cNvPr id="33802" name="テキスト ボックス 26"/>
          <p:cNvSpPr txBox="1">
            <a:spLocks noChangeArrowheads="1"/>
          </p:cNvSpPr>
          <p:nvPr/>
        </p:nvSpPr>
        <p:spPr bwMode="auto">
          <a:xfrm>
            <a:off x="360363" y="2541588"/>
            <a:ext cx="1736725" cy="646112"/>
          </a:xfrm>
          <a:prstGeom prst="rect">
            <a:avLst/>
          </a:prstGeom>
          <a:noFill/>
          <a:ln w="9525">
            <a:noFill/>
            <a:miter lim="800000"/>
            <a:headEnd/>
            <a:tailEnd/>
          </a:ln>
        </p:spPr>
        <p:txBody>
          <a:bodyPr wrap="none">
            <a:prstTxWarp prst="textNoShape">
              <a:avLst/>
            </a:prstTxWarp>
            <a:spAutoFit/>
          </a:bodyPr>
          <a:lstStyle/>
          <a:p>
            <a:pPr algn="ctr"/>
            <a:r>
              <a:rPr lang="ja-JP" altLang="en-US"/>
              <a:t>従来の光源</a:t>
            </a:r>
            <a:endParaRPr lang="en-US" altLang="ja-JP"/>
          </a:p>
          <a:p>
            <a:pPr algn="ctr"/>
            <a:r>
              <a:rPr lang="en-US" altLang="ja-JP"/>
              <a:t>100 fs</a:t>
            </a:r>
            <a:r>
              <a:rPr lang="ja-JP" altLang="en-US"/>
              <a:t>レーザー</a:t>
            </a:r>
          </a:p>
        </p:txBody>
      </p:sp>
      <p:sp>
        <p:nvSpPr>
          <p:cNvPr id="33803" name="テキスト ボックス 27"/>
          <p:cNvSpPr txBox="1">
            <a:spLocks noChangeArrowheads="1"/>
          </p:cNvSpPr>
          <p:nvPr/>
        </p:nvSpPr>
        <p:spPr bwMode="auto">
          <a:xfrm>
            <a:off x="2266950" y="2530475"/>
            <a:ext cx="1608138" cy="646113"/>
          </a:xfrm>
          <a:prstGeom prst="rect">
            <a:avLst/>
          </a:prstGeom>
          <a:noFill/>
          <a:ln w="9525">
            <a:noFill/>
            <a:miter lim="800000"/>
            <a:headEnd/>
            <a:tailEnd/>
          </a:ln>
        </p:spPr>
        <p:txBody>
          <a:bodyPr wrap="none">
            <a:prstTxWarp prst="textNoShape">
              <a:avLst/>
            </a:prstTxWarp>
            <a:spAutoFit/>
          </a:bodyPr>
          <a:lstStyle/>
          <a:p>
            <a:pPr algn="ctr"/>
            <a:r>
              <a:rPr lang="ja-JP" altLang="en-US">
                <a:solidFill>
                  <a:srgbClr val="FF0000"/>
                </a:solidFill>
              </a:rPr>
              <a:t>本研究</a:t>
            </a:r>
            <a:endParaRPr lang="en-US" altLang="ja-JP">
              <a:solidFill>
                <a:srgbClr val="FF0000"/>
              </a:solidFill>
            </a:endParaRPr>
          </a:p>
          <a:p>
            <a:pPr algn="ctr"/>
            <a:r>
              <a:rPr lang="en-US" altLang="ja-JP">
                <a:solidFill>
                  <a:srgbClr val="FF0000"/>
                </a:solidFill>
              </a:rPr>
              <a:t>10 fs</a:t>
            </a:r>
            <a:r>
              <a:rPr lang="ja-JP" altLang="en-US">
                <a:solidFill>
                  <a:srgbClr val="FF0000"/>
                </a:solidFill>
              </a:rPr>
              <a:t>レーザー</a:t>
            </a:r>
          </a:p>
        </p:txBody>
      </p:sp>
      <p:sp>
        <p:nvSpPr>
          <p:cNvPr id="33804" name="テキスト ボックス 28"/>
          <p:cNvSpPr txBox="1">
            <a:spLocks noChangeArrowheads="1"/>
          </p:cNvSpPr>
          <p:nvPr/>
        </p:nvSpPr>
        <p:spPr bwMode="auto">
          <a:xfrm>
            <a:off x="0" y="1046163"/>
            <a:ext cx="9110663" cy="461962"/>
          </a:xfrm>
          <a:prstGeom prst="rect">
            <a:avLst/>
          </a:prstGeom>
          <a:noFill/>
          <a:ln w="9525">
            <a:noFill/>
            <a:miter lim="800000"/>
            <a:headEnd/>
            <a:tailEnd/>
          </a:ln>
        </p:spPr>
        <p:txBody>
          <a:bodyPr wrap="none">
            <a:prstTxWarp prst="textNoShape">
              <a:avLst/>
            </a:prstTxWarp>
            <a:spAutoFit/>
          </a:bodyPr>
          <a:lstStyle/>
          <a:p>
            <a:r>
              <a:rPr lang="ja-JP" altLang="en-US" sz="2400"/>
              <a:t>・パルス幅の狭窄化により，</a:t>
            </a:r>
            <a:r>
              <a:rPr lang="ja-JP" altLang="en-US" sz="2400">
                <a:solidFill>
                  <a:srgbClr val="FF0000"/>
                </a:solidFill>
              </a:rPr>
              <a:t>ピークパワー</a:t>
            </a:r>
            <a:r>
              <a:rPr lang="ja-JP" altLang="en-US" sz="2400"/>
              <a:t>を増大　</a:t>
            </a:r>
            <a:r>
              <a:rPr lang="en-US" altLang="ja-JP" sz="2400"/>
              <a:t>→</a:t>
            </a:r>
            <a:r>
              <a:rPr lang="ja-JP" altLang="en-US" sz="2400"/>
              <a:t>　高感度化</a:t>
            </a:r>
          </a:p>
        </p:txBody>
      </p:sp>
      <p:sp>
        <p:nvSpPr>
          <p:cNvPr id="33805" name="テキスト ボックス 30"/>
          <p:cNvSpPr txBox="1">
            <a:spLocks noChangeArrowheads="1"/>
          </p:cNvSpPr>
          <p:nvPr/>
        </p:nvSpPr>
        <p:spPr bwMode="auto">
          <a:xfrm>
            <a:off x="1323975" y="4979988"/>
            <a:ext cx="2954338" cy="368300"/>
          </a:xfrm>
          <a:prstGeom prst="rect">
            <a:avLst/>
          </a:prstGeom>
          <a:noFill/>
          <a:ln w="9525">
            <a:noFill/>
            <a:miter lim="800000"/>
            <a:headEnd/>
            <a:tailEnd/>
          </a:ln>
        </p:spPr>
        <p:txBody>
          <a:bodyPr wrap="none">
            <a:prstTxWarp prst="textNoShape">
              <a:avLst/>
            </a:prstTxWarp>
            <a:spAutoFit/>
          </a:bodyPr>
          <a:lstStyle/>
          <a:p>
            <a:r>
              <a:rPr lang="ja-JP" altLang="en-US"/>
              <a:t>面積＝平均パワーは等しい　</a:t>
            </a:r>
            <a:endParaRPr lang="en-US" altLang="ja-JP"/>
          </a:p>
        </p:txBody>
      </p:sp>
      <p:sp>
        <p:nvSpPr>
          <p:cNvPr id="33806" name="テキスト ボックス 33"/>
          <p:cNvSpPr txBox="1">
            <a:spLocks noChangeArrowheads="1"/>
          </p:cNvSpPr>
          <p:nvPr/>
        </p:nvSpPr>
        <p:spPr bwMode="auto">
          <a:xfrm>
            <a:off x="66675" y="1641475"/>
            <a:ext cx="3554413" cy="646113"/>
          </a:xfrm>
          <a:prstGeom prst="rect">
            <a:avLst/>
          </a:prstGeom>
          <a:noFill/>
          <a:ln w="9525">
            <a:solidFill>
              <a:schemeClr val="tx1"/>
            </a:solidFill>
            <a:miter lim="800000"/>
            <a:headEnd/>
            <a:tailEnd/>
          </a:ln>
        </p:spPr>
        <p:txBody>
          <a:bodyPr>
            <a:prstTxWarp prst="textNoShape">
              <a:avLst/>
            </a:prstTxWarp>
            <a:spAutoFit/>
          </a:bodyPr>
          <a:lstStyle/>
          <a:p>
            <a:pPr algn="ctr"/>
            <a:r>
              <a:rPr lang="ja-JP" altLang="en-US"/>
              <a:t>パルス幅が１０倍狭い</a:t>
            </a:r>
            <a:endParaRPr lang="en-US" altLang="ja-JP"/>
          </a:p>
          <a:p>
            <a:pPr algn="ctr"/>
            <a:r>
              <a:rPr lang="ja-JP" altLang="en-US"/>
              <a:t>ピークパワーが１０倍高くなる</a:t>
            </a:r>
          </a:p>
        </p:txBody>
      </p:sp>
      <p:sp>
        <p:nvSpPr>
          <p:cNvPr id="33807" name="テキスト ボックス 34"/>
          <p:cNvSpPr txBox="1">
            <a:spLocks noChangeArrowheads="1"/>
          </p:cNvSpPr>
          <p:nvPr/>
        </p:nvSpPr>
        <p:spPr bwMode="auto">
          <a:xfrm>
            <a:off x="4691063" y="3001963"/>
            <a:ext cx="4716462" cy="830262"/>
          </a:xfrm>
          <a:prstGeom prst="rect">
            <a:avLst/>
          </a:prstGeom>
          <a:noFill/>
          <a:ln w="9525">
            <a:noFill/>
            <a:miter lim="800000"/>
            <a:headEnd/>
            <a:tailEnd/>
          </a:ln>
        </p:spPr>
        <p:txBody>
          <a:bodyPr wrap="none">
            <a:prstTxWarp prst="textNoShape">
              <a:avLst/>
            </a:prstTxWarp>
            <a:spAutoFit/>
          </a:bodyPr>
          <a:lstStyle/>
          <a:p>
            <a:pPr algn="ctr"/>
            <a:r>
              <a:rPr lang="ja-JP" altLang="en-US" sz="2400"/>
              <a:t>従来の</a:t>
            </a:r>
            <a:r>
              <a:rPr lang="en-US" altLang="ja-JP" sz="2400"/>
              <a:t>100 fs</a:t>
            </a:r>
            <a:r>
              <a:rPr lang="ja-JP" altLang="en-US" sz="2400"/>
              <a:t>レーザーに対して，</a:t>
            </a:r>
            <a:endParaRPr lang="en-US" altLang="ja-JP" sz="2400"/>
          </a:p>
          <a:p>
            <a:pPr algn="ctr"/>
            <a:r>
              <a:rPr lang="en-US" altLang="ja-JP" sz="2400"/>
              <a:t>SHG</a:t>
            </a:r>
            <a:r>
              <a:rPr lang="ja-JP" altLang="en-US" sz="2400"/>
              <a:t>強度は</a:t>
            </a:r>
            <a:r>
              <a:rPr lang="ja-JP" altLang="en-US" sz="2400">
                <a:solidFill>
                  <a:srgbClr val="FF0000"/>
                </a:solidFill>
              </a:rPr>
              <a:t>１００倍</a:t>
            </a:r>
            <a:r>
              <a:rPr lang="ja-JP" altLang="en-US" sz="2400"/>
              <a:t>となる</a:t>
            </a:r>
          </a:p>
        </p:txBody>
      </p:sp>
      <p:sp>
        <p:nvSpPr>
          <p:cNvPr id="33808" name="テキスト ボックス 35"/>
          <p:cNvSpPr txBox="1">
            <a:spLocks noChangeArrowheads="1"/>
          </p:cNvSpPr>
          <p:nvPr/>
        </p:nvSpPr>
        <p:spPr bwMode="auto">
          <a:xfrm>
            <a:off x="4735513" y="1643063"/>
            <a:ext cx="4610100" cy="369887"/>
          </a:xfrm>
          <a:prstGeom prst="rect">
            <a:avLst/>
          </a:prstGeom>
          <a:noFill/>
          <a:ln w="9525">
            <a:noFill/>
            <a:miter lim="800000"/>
            <a:headEnd/>
            <a:tailEnd/>
          </a:ln>
        </p:spPr>
        <p:txBody>
          <a:bodyPr wrap="none">
            <a:prstTxWarp prst="textNoShape">
              <a:avLst/>
            </a:prstTxWarp>
            <a:spAutoFit/>
          </a:bodyPr>
          <a:lstStyle/>
          <a:p>
            <a:r>
              <a:rPr lang="en-US" altLang="ja-JP"/>
              <a:t>SHG</a:t>
            </a:r>
            <a:r>
              <a:rPr lang="ja-JP" altLang="en-US"/>
              <a:t>は２次の非線形光学効果であるため，</a:t>
            </a:r>
          </a:p>
        </p:txBody>
      </p:sp>
      <p:sp>
        <p:nvSpPr>
          <p:cNvPr id="2" name="TextBox 1"/>
          <p:cNvSpPr txBox="1"/>
          <p:nvPr/>
        </p:nvSpPr>
        <p:spPr>
          <a:xfrm>
            <a:off x="5018088" y="4041775"/>
            <a:ext cx="4030662" cy="708025"/>
          </a:xfrm>
          <a:prstGeom prst="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wrap="none">
            <a:prstTxWarp prst="textNoShape">
              <a:avLst/>
            </a:prstTxWarp>
            <a:spAutoFit/>
          </a:bodyPr>
          <a:lstStyle/>
          <a:p>
            <a:r>
              <a:rPr lang="ja-JP" altLang="en-US" sz="2000" dirty="0">
                <a:solidFill>
                  <a:srgbClr val="000000"/>
                </a:solidFill>
              </a:rPr>
              <a:t>平均パワーを下げても，</a:t>
            </a:r>
            <a:endParaRPr lang="en-US" altLang="ja-JP" sz="2000" dirty="0">
              <a:solidFill>
                <a:srgbClr val="000000"/>
              </a:solidFill>
            </a:endParaRPr>
          </a:p>
          <a:p>
            <a:r>
              <a:rPr lang="ja-JP" altLang="en-US" sz="2000" dirty="0">
                <a:solidFill>
                  <a:srgbClr val="000000"/>
                </a:solidFill>
              </a:rPr>
              <a:t>　　　十分な信号強度が得られる</a:t>
            </a:r>
            <a:endParaRPr lang="en-US" sz="2000" dirty="0">
              <a:solidFill>
                <a:srgbClr val="000000"/>
              </a:solidFill>
            </a:endParaRPr>
          </a:p>
        </p:txBody>
      </p:sp>
      <p:sp>
        <p:nvSpPr>
          <p:cNvPr id="33810" name="TextBox 2"/>
          <p:cNvSpPr txBox="1">
            <a:spLocks noChangeArrowheads="1"/>
          </p:cNvSpPr>
          <p:nvPr/>
        </p:nvSpPr>
        <p:spPr bwMode="auto">
          <a:xfrm>
            <a:off x="5527675" y="4908550"/>
            <a:ext cx="3519488" cy="708025"/>
          </a:xfrm>
          <a:prstGeom prst="rect">
            <a:avLst/>
          </a:prstGeom>
          <a:noFill/>
          <a:ln w="9525">
            <a:noFill/>
            <a:miter lim="800000"/>
            <a:headEnd/>
            <a:tailEnd/>
          </a:ln>
        </p:spPr>
        <p:txBody>
          <a:bodyPr wrap="none">
            <a:prstTxWarp prst="textNoShape">
              <a:avLst/>
            </a:prstTxWarp>
            <a:spAutoFit/>
          </a:bodyPr>
          <a:lstStyle/>
          <a:p>
            <a:r>
              <a:rPr lang="ja-JP" altLang="en-US" sz="2000"/>
              <a:t>・入射パワーの減少</a:t>
            </a:r>
            <a:endParaRPr lang="en-US" altLang="ja-JP" sz="2000"/>
          </a:p>
          <a:p>
            <a:r>
              <a:rPr lang="ja-JP" altLang="en-US" sz="2000"/>
              <a:t>・照射時間の短縮　　が達成</a:t>
            </a:r>
            <a:endParaRPr lang="en-US" sz="200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タイトル 1"/>
          <p:cNvSpPr>
            <a:spLocks noGrp="1"/>
          </p:cNvSpPr>
          <p:nvPr>
            <p:ph type="title"/>
          </p:nvPr>
        </p:nvSpPr>
        <p:spPr>
          <a:xfrm>
            <a:off x="685800" y="80963"/>
            <a:ext cx="7772400" cy="1143000"/>
          </a:xfrm>
        </p:spPr>
        <p:txBody>
          <a:bodyPr/>
          <a:lstStyle/>
          <a:p>
            <a:pPr eaLnBrk="1" hangingPunct="1"/>
            <a:r>
              <a:rPr lang="en-US" altLang="ja-JP" sz="4800"/>
              <a:t>10 fs</a:t>
            </a:r>
            <a:r>
              <a:rPr lang="ja-JP" altLang="en-US" sz="4800"/>
              <a:t>レーザー</a:t>
            </a:r>
          </a:p>
        </p:txBody>
      </p:sp>
      <p:grpSp>
        <p:nvGrpSpPr>
          <p:cNvPr id="2" name="図形グループ 23"/>
          <p:cNvGrpSpPr>
            <a:grpSpLocks/>
          </p:cNvGrpSpPr>
          <p:nvPr/>
        </p:nvGrpSpPr>
        <p:grpSpPr bwMode="auto">
          <a:xfrm>
            <a:off x="-550863" y="4794250"/>
            <a:ext cx="5967413" cy="4076700"/>
            <a:chOff x="2252221" y="1552682"/>
            <a:chExt cx="5967044" cy="4075932"/>
          </a:xfrm>
        </p:grpSpPr>
        <p:grpSp>
          <p:nvGrpSpPr>
            <p:cNvPr id="3" name="グループ化 43"/>
            <p:cNvGrpSpPr>
              <a:grpSpLocks/>
            </p:cNvGrpSpPr>
            <p:nvPr/>
          </p:nvGrpSpPr>
          <p:grpSpPr bwMode="auto">
            <a:xfrm>
              <a:off x="6687948" y="1552682"/>
              <a:ext cx="1531317" cy="1447250"/>
              <a:chOff x="6751162" y="-270579"/>
              <a:chExt cx="2392838" cy="2261473"/>
            </a:xfrm>
          </p:grpSpPr>
          <p:grpSp>
            <p:nvGrpSpPr>
              <p:cNvPr id="4" name="グループ化 2070"/>
              <p:cNvGrpSpPr>
                <a:grpSpLocks/>
              </p:cNvGrpSpPr>
              <p:nvPr/>
            </p:nvGrpSpPr>
            <p:grpSpPr bwMode="auto">
              <a:xfrm>
                <a:off x="7275998" y="-270579"/>
                <a:ext cx="1868002" cy="1665291"/>
                <a:chOff x="5896688" y="-243408"/>
                <a:chExt cx="1868002" cy="1665291"/>
              </a:xfrm>
            </p:grpSpPr>
            <p:cxnSp>
              <p:nvCxnSpPr>
                <p:cNvPr id="21" name="直線コネクタ 20"/>
                <p:cNvCxnSpPr/>
                <p:nvPr/>
              </p:nvCxnSpPr>
              <p:spPr>
                <a:xfrm>
                  <a:off x="5909294" y="331989"/>
                  <a:ext cx="0" cy="109127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5896893" y="1433180"/>
                  <a:ext cx="1150941"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円弧 22"/>
                <p:cNvSpPr/>
                <p:nvPr/>
              </p:nvSpPr>
              <p:spPr>
                <a:xfrm rot="10800000">
                  <a:off x="6122615" y="-243408"/>
                  <a:ext cx="1642075" cy="1498017"/>
                </a:xfrm>
                <a:prstGeom prst="arc">
                  <a:avLst>
                    <a:gd name="adj1" fmla="val 15802054"/>
                    <a:gd name="adj2" fmla="val 0"/>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grpSp>
          <p:sp>
            <p:nvSpPr>
              <p:cNvPr id="35873" name="テキスト ボックス 17"/>
              <p:cNvSpPr txBox="1">
                <a:spLocks noChangeArrowheads="1"/>
              </p:cNvSpPr>
              <p:nvPr/>
            </p:nvSpPr>
            <p:spPr bwMode="auto">
              <a:xfrm>
                <a:off x="6751162" y="10569"/>
                <a:ext cx="537441" cy="721398"/>
              </a:xfrm>
              <a:prstGeom prst="rect">
                <a:avLst/>
              </a:prstGeom>
              <a:noFill/>
              <a:ln w="9525">
                <a:noFill/>
                <a:miter lim="800000"/>
                <a:headEnd/>
                <a:tailEnd/>
              </a:ln>
            </p:spPr>
            <p:txBody>
              <a:bodyPr>
                <a:prstTxWarp prst="textNoShape">
                  <a:avLst/>
                </a:prstTxWarp>
                <a:spAutoFit/>
              </a:bodyPr>
              <a:lstStyle/>
              <a:p>
                <a:r>
                  <a:rPr lang="en-US" altLang="ja-JP" sz="2400" b="1">
                    <a:latin typeface="Times New Roman" charset="0"/>
                    <a:ea typeface="Times New Roman" charset="0"/>
                    <a:cs typeface="Times New Roman" charset="0"/>
                  </a:rPr>
                  <a:t>n</a:t>
                </a:r>
                <a:endParaRPr lang="ja-JP" altLang="en-US" sz="2400" b="1">
                  <a:latin typeface="Times New Roman" charset="0"/>
                  <a:ea typeface="Times New Roman" charset="0"/>
                  <a:cs typeface="Times New Roman" charset="0"/>
                </a:endParaRPr>
              </a:p>
            </p:txBody>
          </p:sp>
          <p:sp>
            <p:nvSpPr>
              <p:cNvPr id="35874" name="テキスト ボックス 18"/>
              <p:cNvSpPr txBox="1">
                <a:spLocks noChangeArrowheads="1"/>
              </p:cNvSpPr>
              <p:nvPr/>
            </p:nvSpPr>
            <p:spPr bwMode="auto">
              <a:xfrm>
                <a:off x="8249284" y="1269632"/>
                <a:ext cx="585465" cy="721262"/>
              </a:xfrm>
              <a:prstGeom prst="rect">
                <a:avLst/>
              </a:prstGeom>
              <a:noFill/>
              <a:ln w="9525">
                <a:noFill/>
                <a:miter lim="800000"/>
                <a:headEnd/>
                <a:tailEnd/>
              </a:ln>
            </p:spPr>
            <p:txBody>
              <a:bodyPr>
                <a:prstTxWarp prst="textNoShape">
                  <a:avLst/>
                </a:prstTxWarp>
                <a:spAutoFit/>
              </a:bodyPr>
              <a:lstStyle/>
              <a:p>
                <a:r>
                  <a:rPr lang="en-US" altLang="ja-JP" sz="2400" b="1">
                    <a:latin typeface="Times New Roman" charset="0"/>
                    <a:ea typeface="Times New Roman" charset="0"/>
                    <a:cs typeface="Times New Roman" charset="0"/>
                  </a:rPr>
                  <a:t>λ</a:t>
                </a:r>
                <a:endParaRPr lang="ja-JP" altLang="en-US" sz="2400" b="1">
                  <a:latin typeface="Times New Roman" charset="0"/>
                  <a:ea typeface="Times New Roman" charset="0"/>
                  <a:cs typeface="Times New Roman" charset="0"/>
                </a:endParaRPr>
              </a:p>
            </p:txBody>
          </p:sp>
        </p:grpSp>
        <p:sp>
          <p:nvSpPr>
            <p:cNvPr id="35871" name="テキスト ボックス 14"/>
            <p:cNvSpPr txBox="1">
              <a:spLocks noChangeArrowheads="1"/>
            </p:cNvSpPr>
            <p:nvPr/>
          </p:nvSpPr>
          <p:spPr bwMode="auto">
            <a:xfrm>
              <a:off x="2252221" y="5105394"/>
              <a:ext cx="1911353" cy="523220"/>
            </a:xfrm>
            <a:prstGeom prst="rect">
              <a:avLst/>
            </a:prstGeom>
            <a:noFill/>
            <a:ln w="9525">
              <a:noFill/>
              <a:miter lim="800000"/>
              <a:headEnd/>
              <a:tailEnd/>
            </a:ln>
          </p:spPr>
          <p:txBody>
            <a:bodyPr>
              <a:prstTxWarp prst="textNoShape">
                <a:avLst/>
              </a:prstTxWarp>
              <a:spAutoFit/>
            </a:bodyPr>
            <a:lstStyle/>
            <a:p>
              <a:r>
                <a:rPr lang="en-US" altLang="ja-JP" sz="2800" b="1" i="1">
                  <a:latin typeface="Times New Roman" charset="0"/>
                  <a:ea typeface="Times New Roman" charset="0"/>
                  <a:cs typeface="Times New Roman" charset="0"/>
                </a:rPr>
                <a:t>v = c/n</a:t>
              </a:r>
              <a:endParaRPr lang="ja-JP" altLang="en-US" sz="2800" b="1" i="1">
                <a:latin typeface="Times New Roman" charset="0"/>
                <a:ea typeface="Times New Roman" charset="0"/>
                <a:cs typeface="Times New Roman" charset="0"/>
              </a:endParaRPr>
            </a:p>
          </p:txBody>
        </p:sp>
      </p:grpSp>
      <p:grpSp>
        <p:nvGrpSpPr>
          <p:cNvPr id="5" name="グループ化 80"/>
          <p:cNvGrpSpPr>
            <a:grpSpLocks/>
          </p:cNvGrpSpPr>
          <p:nvPr/>
        </p:nvGrpSpPr>
        <p:grpSpPr bwMode="auto">
          <a:xfrm>
            <a:off x="6675438" y="4629150"/>
            <a:ext cx="1322387" cy="1674813"/>
            <a:chOff x="6805681" y="-395612"/>
            <a:chExt cx="1828608" cy="2319417"/>
          </a:xfrm>
        </p:grpSpPr>
        <p:grpSp>
          <p:nvGrpSpPr>
            <p:cNvPr id="6" name="グループ化 82"/>
            <p:cNvGrpSpPr>
              <a:grpSpLocks/>
            </p:cNvGrpSpPr>
            <p:nvPr/>
          </p:nvGrpSpPr>
          <p:grpSpPr bwMode="auto">
            <a:xfrm>
              <a:off x="6805681" y="-395612"/>
              <a:ext cx="1621698" cy="1790324"/>
              <a:chOff x="5426371" y="-368441"/>
              <a:chExt cx="1621698" cy="1790324"/>
            </a:xfrm>
          </p:grpSpPr>
          <p:cxnSp>
            <p:nvCxnSpPr>
              <p:cNvPr id="30" name="直線コネクタ 29"/>
              <p:cNvCxnSpPr/>
              <p:nvPr/>
            </p:nvCxnSpPr>
            <p:spPr>
              <a:xfrm>
                <a:off x="5909317" y="332881"/>
                <a:ext cx="0" cy="1079462"/>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5896146" y="1421137"/>
                <a:ext cx="115248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円弧 31"/>
              <p:cNvSpPr/>
              <p:nvPr/>
            </p:nvSpPr>
            <p:spPr>
              <a:xfrm rot="5686305">
                <a:off x="5353798" y="-295868"/>
                <a:ext cx="1642279" cy="1497132"/>
              </a:xfrm>
              <a:prstGeom prst="arc">
                <a:avLst>
                  <a:gd name="adj1" fmla="val 15802054"/>
                  <a:gd name="adj2" fmla="val 0"/>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grpSp>
        <p:sp>
          <p:nvSpPr>
            <p:cNvPr id="35865" name="テキスト ボックス 27"/>
            <p:cNvSpPr txBox="1">
              <a:spLocks noChangeArrowheads="1"/>
            </p:cNvSpPr>
            <p:nvPr/>
          </p:nvSpPr>
          <p:spPr bwMode="auto">
            <a:xfrm>
              <a:off x="6812941" y="3672"/>
              <a:ext cx="475612" cy="639021"/>
            </a:xfrm>
            <a:prstGeom prst="rect">
              <a:avLst/>
            </a:prstGeom>
            <a:noFill/>
            <a:ln w="9525">
              <a:noFill/>
              <a:miter lim="800000"/>
              <a:headEnd/>
              <a:tailEnd/>
            </a:ln>
          </p:spPr>
          <p:txBody>
            <a:bodyPr>
              <a:prstTxWarp prst="textNoShape">
                <a:avLst/>
              </a:prstTxWarp>
              <a:spAutoFit/>
            </a:bodyPr>
            <a:lstStyle/>
            <a:p>
              <a:r>
                <a:rPr lang="en-US" altLang="ja-JP" sz="2400" b="1">
                  <a:latin typeface="Times New Roman" charset="0"/>
                  <a:ea typeface="Times New Roman" charset="0"/>
                  <a:cs typeface="Times New Roman" charset="0"/>
                </a:rPr>
                <a:t>n</a:t>
              </a:r>
              <a:endParaRPr lang="ja-JP" altLang="en-US" sz="2400" b="1">
                <a:latin typeface="Times New Roman" charset="0"/>
                <a:ea typeface="Times New Roman" charset="0"/>
                <a:cs typeface="Times New Roman" charset="0"/>
              </a:endParaRPr>
            </a:p>
          </p:txBody>
        </p:sp>
        <p:sp>
          <p:nvSpPr>
            <p:cNvPr id="35866" name="テキスト ボックス 28"/>
            <p:cNvSpPr txBox="1">
              <a:spLocks noChangeArrowheads="1"/>
            </p:cNvSpPr>
            <p:nvPr/>
          </p:nvSpPr>
          <p:spPr bwMode="auto">
            <a:xfrm>
              <a:off x="8249284" y="1284784"/>
              <a:ext cx="385005" cy="639021"/>
            </a:xfrm>
            <a:prstGeom prst="rect">
              <a:avLst/>
            </a:prstGeom>
            <a:noFill/>
            <a:ln w="9525">
              <a:noFill/>
              <a:miter lim="800000"/>
              <a:headEnd/>
              <a:tailEnd/>
            </a:ln>
          </p:spPr>
          <p:txBody>
            <a:bodyPr>
              <a:prstTxWarp prst="textNoShape">
                <a:avLst/>
              </a:prstTxWarp>
              <a:spAutoFit/>
            </a:bodyPr>
            <a:lstStyle/>
            <a:p>
              <a:r>
                <a:rPr lang="en-US" altLang="ja-JP" sz="2400" b="1">
                  <a:latin typeface="Times New Roman" charset="0"/>
                  <a:ea typeface="Times New Roman" charset="0"/>
                  <a:cs typeface="Times New Roman" charset="0"/>
                </a:rPr>
                <a:t>λ</a:t>
              </a:r>
              <a:endParaRPr lang="ja-JP" altLang="en-US" sz="2400" b="1">
                <a:latin typeface="Times New Roman" charset="0"/>
                <a:ea typeface="Times New Roman" charset="0"/>
                <a:cs typeface="Times New Roman" charset="0"/>
              </a:endParaRPr>
            </a:p>
          </p:txBody>
        </p:sp>
      </p:grpSp>
      <p:sp>
        <p:nvSpPr>
          <p:cNvPr id="35844" name="テキスト ボックス 34"/>
          <p:cNvSpPr txBox="1">
            <a:spLocks noChangeArrowheads="1"/>
          </p:cNvSpPr>
          <p:nvPr/>
        </p:nvSpPr>
        <p:spPr bwMode="auto">
          <a:xfrm>
            <a:off x="33338" y="4602163"/>
            <a:ext cx="4351337" cy="1322387"/>
          </a:xfrm>
          <a:prstGeom prst="rect">
            <a:avLst/>
          </a:prstGeom>
          <a:noFill/>
          <a:ln w="9525">
            <a:noFill/>
            <a:miter lim="800000"/>
            <a:headEnd/>
            <a:tailEnd/>
          </a:ln>
        </p:spPr>
        <p:txBody>
          <a:bodyPr>
            <a:prstTxWarp prst="textNoShape">
              <a:avLst/>
            </a:prstTxWarp>
            <a:spAutoFit/>
          </a:bodyPr>
          <a:lstStyle/>
          <a:p>
            <a:r>
              <a:rPr lang="ja-JP" altLang="en-US" sz="2000" b="1"/>
              <a:t>①パルス波＝様々な波長を含む</a:t>
            </a:r>
            <a:endParaRPr lang="en-US" altLang="ja-JP" sz="2000" b="1"/>
          </a:p>
          <a:p>
            <a:r>
              <a:rPr lang="ja-JP" altLang="en-US" sz="2000" b="1"/>
              <a:t>②波長</a:t>
            </a:r>
            <a:r>
              <a:rPr lang="en-US" altLang="ja-JP" sz="2000" b="1"/>
              <a:t>(</a:t>
            </a:r>
            <a:r>
              <a:rPr lang="en-US" altLang="ja-JP" sz="2000" b="1">
                <a:latin typeface="Times New Roman" charset="0"/>
                <a:ea typeface="Times New Roman" charset="0"/>
                <a:cs typeface="Times New Roman" charset="0"/>
              </a:rPr>
              <a:t>λ</a:t>
            </a:r>
            <a:r>
              <a:rPr lang="en-US" altLang="ja-JP" sz="2000" b="1"/>
              <a:t>)</a:t>
            </a:r>
            <a:r>
              <a:rPr lang="ja-JP" altLang="en-US" sz="2000" b="1"/>
              <a:t>により屈折率</a:t>
            </a:r>
            <a:r>
              <a:rPr lang="en-US" altLang="ja-JP" sz="2000" b="1"/>
              <a:t>(</a:t>
            </a:r>
            <a:r>
              <a:rPr lang="en-US" altLang="ja-JP" sz="2000" b="1">
                <a:latin typeface="Times New Roman" charset="0"/>
                <a:ea typeface="Times New Roman" charset="0"/>
                <a:cs typeface="Times New Roman" charset="0"/>
              </a:rPr>
              <a:t>n</a:t>
            </a:r>
            <a:r>
              <a:rPr lang="en-US" altLang="ja-JP" sz="2000" b="1"/>
              <a:t>)</a:t>
            </a:r>
            <a:r>
              <a:rPr lang="ja-JP" altLang="en-US" sz="2000" b="1"/>
              <a:t>が変化</a:t>
            </a:r>
            <a:endParaRPr lang="en-US" altLang="ja-JP" sz="2000" b="1"/>
          </a:p>
          <a:p>
            <a:r>
              <a:rPr lang="ja-JP" altLang="en-US" sz="2000" b="1"/>
              <a:t>③伝播速度に差ができる</a:t>
            </a:r>
            <a:endParaRPr lang="en-US" altLang="ja-JP" sz="2000" b="1"/>
          </a:p>
          <a:p>
            <a:r>
              <a:rPr lang="ja-JP" altLang="en-US" sz="2000" b="1">
                <a:solidFill>
                  <a:srgbClr val="FF0000"/>
                </a:solidFill>
              </a:rPr>
              <a:t>④パルス幅が広がる</a:t>
            </a:r>
          </a:p>
        </p:txBody>
      </p:sp>
      <p:sp>
        <p:nvSpPr>
          <p:cNvPr id="35845" name="テキスト ボックス 32"/>
          <p:cNvSpPr txBox="1">
            <a:spLocks noChangeArrowheads="1"/>
          </p:cNvSpPr>
          <p:nvPr/>
        </p:nvSpPr>
        <p:spPr bwMode="auto">
          <a:xfrm>
            <a:off x="5383213" y="4914900"/>
            <a:ext cx="1206500" cy="523875"/>
          </a:xfrm>
          <a:prstGeom prst="rect">
            <a:avLst/>
          </a:prstGeom>
          <a:noFill/>
          <a:ln w="9525">
            <a:noFill/>
            <a:miter lim="800000"/>
            <a:headEnd/>
            <a:tailEnd/>
          </a:ln>
        </p:spPr>
        <p:txBody>
          <a:bodyPr wrap="none">
            <a:prstTxWarp prst="textNoShape">
              <a:avLst/>
            </a:prstTxWarp>
            <a:spAutoFit/>
          </a:bodyPr>
          <a:lstStyle/>
          <a:p>
            <a:r>
              <a:rPr lang="en-US" altLang="ja-JP" sz="2800" b="1">
                <a:latin typeface="Times New Roman" charset="0"/>
                <a:ea typeface="Times New Roman" charset="0"/>
                <a:cs typeface="Times New Roman" charset="0"/>
              </a:rPr>
              <a:t>v = c/n</a:t>
            </a:r>
            <a:endParaRPr lang="ja-JP" altLang="en-US" sz="2800" b="1">
              <a:latin typeface="Times New Roman" charset="0"/>
              <a:ea typeface="Times New Roman" charset="0"/>
              <a:cs typeface="Times New Roman" charset="0"/>
            </a:endParaRPr>
          </a:p>
        </p:txBody>
      </p:sp>
      <p:sp>
        <p:nvSpPr>
          <p:cNvPr id="34" name="テキスト ボックス 33"/>
          <p:cNvSpPr txBox="1"/>
          <p:nvPr/>
        </p:nvSpPr>
        <p:spPr>
          <a:xfrm>
            <a:off x="134938" y="3968750"/>
            <a:ext cx="1414462" cy="461963"/>
          </a:xfrm>
          <a:prstGeom prst="rect">
            <a:avLst/>
          </a:prstGeom>
        </p:spPr>
        <p:style>
          <a:lnRef idx="1">
            <a:schemeClr val="accent1"/>
          </a:lnRef>
          <a:fillRef idx="3">
            <a:schemeClr val="accent1"/>
          </a:fillRef>
          <a:effectRef idx="2">
            <a:schemeClr val="accent1"/>
          </a:effectRef>
          <a:fontRef idx="minor">
            <a:schemeClr val="lt1"/>
          </a:fontRef>
        </p:style>
        <p:txBody>
          <a:bodyPr wrap="none">
            <a:prstTxWarp prst="textNoShape">
              <a:avLst/>
            </a:prstTxWarp>
            <a:spAutoFit/>
          </a:bodyPr>
          <a:lstStyle/>
          <a:p>
            <a:r>
              <a:rPr lang="ja-JP" altLang="en-US" sz="2400">
                <a:solidFill>
                  <a:srgbClr val="FFFF00"/>
                </a:solidFill>
              </a:rPr>
              <a:t>分散補償</a:t>
            </a:r>
          </a:p>
        </p:txBody>
      </p:sp>
      <p:sp>
        <p:nvSpPr>
          <p:cNvPr id="35847" name="テキスト ボックス 35"/>
          <p:cNvSpPr txBox="1">
            <a:spLocks noChangeArrowheads="1"/>
          </p:cNvSpPr>
          <p:nvPr/>
        </p:nvSpPr>
        <p:spPr bwMode="auto">
          <a:xfrm>
            <a:off x="6889750" y="4789488"/>
            <a:ext cx="1108075" cy="369887"/>
          </a:xfrm>
          <a:prstGeom prst="rect">
            <a:avLst/>
          </a:prstGeom>
          <a:noFill/>
          <a:ln w="9525">
            <a:noFill/>
            <a:miter lim="800000"/>
            <a:headEnd/>
            <a:tailEnd/>
          </a:ln>
        </p:spPr>
        <p:txBody>
          <a:bodyPr wrap="none">
            <a:prstTxWarp prst="textNoShape">
              <a:avLst/>
            </a:prstTxWarp>
            <a:spAutoFit/>
          </a:bodyPr>
          <a:lstStyle/>
          <a:p>
            <a:r>
              <a:rPr lang="ja-JP" altLang="en-US"/>
              <a:t>負の分散</a:t>
            </a:r>
          </a:p>
        </p:txBody>
      </p:sp>
      <p:sp>
        <p:nvSpPr>
          <p:cNvPr id="35848" name="テキスト ボックス 36"/>
          <p:cNvSpPr txBox="1">
            <a:spLocks noChangeArrowheads="1"/>
          </p:cNvSpPr>
          <p:nvPr/>
        </p:nvSpPr>
        <p:spPr bwMode="auto">
          <a:xfrm>
            <a:off x="4110038" y="4757738"/>
            <a:ext cx="1108075" cy="368300"/>
          </a:xfrm>
          <a:prstGeom prst="rect">
            <a:avLst/>
          </a:prstGeom>
          <a:noFill/>
          <a:ln w="9525">
            <a:noFill/>
            <a:miter lim="800000"/>
            <a:headEnd/>
            <a:tailEnd/>
          </a:ln>
        </p:spPr>
        <p:txBody>
          <a:bodyPr wrap="none">
            <a:prstTxWarp prst="textNoShape">
              <a:avLst/>
            </a:prstTxWarp>
            <a:spAutoFit/>
          </a:bodyPr>
          <a:lstStyle/>
          <a:p>
            <a:r>
              <a:rPr lang="ja-JP" altLang="en-US"/>
              <a:t>正の分散</a:t>
            </a:r>
          </a:p>
        </p:txBody>
      </p:sp>
      <p:pic>
        <p:nvPicPr>
          <p:cNvPr id="35849" name="図 6"/>
          <p:cNvPicPr>
            <a:picLocks noChangeAspect="1"/>
          </p:cNvPicPr>
          <p:nvPr/>
        </p:nvPicPr>
        <p:blipFill>
          <a:blip r:embed="rId3"/>
          <a:srcRect l="7295" t="21600" r="1140" b="18121"/>
          <a:stretch>
            <a:fillRect/>
          </a:stretch>
        </p:blipFill>
        <p:spPr bwMode="auto">
          <a:xfrm>
            <a:off x="192088" y="1077913"/>
            <a:ext cx="4846637" cy="2586037"/>
          </a:xfrm>
          <a:prstGeom prst="rect">
            <a:avLst/>
          </a:prstGeom>
          <a:noFill/>
          <a:ln w="9525">
            <a:noFill/>
            <a:miter lim="800000"/>
            <a:headEnd/>
            <a:tailEnd/>
          </a:ln>
        </p:spPr>
      </p:pic>
      <p:sp>
        <p:nvSpPr>
          <p:cNvPr id="40" name="正方形/長方形 4"/>
          <p:cNvSpPr/>
          <p:nvPr/>
        </p:nvSpPr>
        <p:spPr>
          <a:xfrm>
            <a:off x="50800" y="2601913"/>
            <a:ext cx="2586038" cy="1076325"/>
          </a:xfrm>
          <a:prstGeom prst="rect">
            <a:avLst/>
          </a:prstGeom>
          <a:ln w="50800">
            <a:solidFill>
              <a:srgbClr val="0000FF"/>
            </a:solidFill>
          </a:ln>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ja-JP" altLang="en-US" sz="1600" b="1" dirty="0"/>
              <a:t>中心波長</a:t>
            </a:r>
            <a:r>
              <a:rPr lang="en-US" altLang="ja-JP" sz="1600" b="1" i="1" dirty="0"/>
              <a:t> = </a:t>
            </a:r>
            <a:r>
              <a:rPr lang="en-US" altLang="ja-JP" sz="1600" b="1" dirty="0"/>
              <a:t>787 nm</a:t>
            </a:r>
          </a:p>
          <a:p>
            <a:pPr algn="ctr" fontAlgn="auto">
              <a:spcBef>
                <a:spcPts val="0"/>
              </a:spcBef>
              <a:spcAft>
                <a:spcPts val="0"/>
              </a:spcAft>
              <a:defRPr/>
            </a:pPr>
            <a:r>
              <a:rPr lang="ja-JP" altLang="en-US" sz="1600" b="1" dirty="0"/>
              <a:t>スペクトル幅</a:t>
            </a:r>
            <a:r>
              <a:rPr lang="en-US" altLang="ja-JP" sz="1600" b="1" dirty="0"/>
              <a:t> = 103 nm</a:t>
            </a:r>
          </a:p>
          <a:p>
            <a:pPr algn="ctr" fontAlgn="auto">
              <a:spcBef>
                <a:spcPts val="0"/>
              </a:spcBef>
              <a:spcAft>
                <a:spcPts val="0"/>
              </a:spcAft>
              <a:defRPr/>
            </a:pPr>
            <a:r>
              <a:rPr lang="ja-JP" altLang="en-US" sz="1600" b="1" dirty="0"/>
              <a:t>パルス幅</a:t>
            </a:r>
            <a:r>
              <a:rPr lang="en-US" altLang="ja-JP" sz="1600" b="1" i="1" dirty="0"/>
              <a:t> = </a:t>
            </a:r>
            <a:r>
              <a:rPr lang="en-US" altLang="ja-JP" sz="1600" b="1" dirty="0"/>
              <a:t>10 </a:t>
            </a:r>
            <a:r>
              <a:rPr lang="en-US" altLang="ja-JP" sz="1600" b="1" dirty="0" err="1"/>
              <a:t>fs</a:t>
            </a:r>
            <a:endParaRPr lang="en-US" altLang="ja-JP" sz="1600" b="1" dirty="0"/>
          </a:p>
          <a:p>
            <a:pPr algn="ctr" fontAlgn="auto">
              <a:spcBef>
                <a:spcPts val="0"/>
              </a:spcBef>
              <a:spcAft>
                <a:spcPts val="0"/>
              </a:spcAft>
              <a:defRPr/>
            </a:pPr>
            <a:r>
              <a:rPr lang="ja-JP" altLang="en-US" sz="1600" b="1" dirty="0"/>
              <a:t>繰返し周波数</a:t>
            </a:r>
            <a:r>
              <a:rPr lang="en-US" altLang="ja-JP" sz="1600" b="1" i="1" dirty="0"/>
              <a:t> = </a:t>
            </a:r>
            <a:r>
              <a:rPr lang="en-US" altLang="ja-JP" sz="1600" b="1" dirty="0"/>
              <a:t>81.8 MHz</a:t>
            </a:r>
          </a:p>
        </p:txBody>
      </p:sp>
      <p:pic>
        <p:nvPicPr>
          <p:cNvPr id="35851" name="Picture 1" descr="分散補償.ai"/>
          <p:cNvPicPr>
            <a:picLocks noChangeAspect="1"/>
          </p:cNvPicPr>
          <p:nvPr/>
        </p:nvPicPr>
        <p:blipFill>
          <a:blip r:embed="rId4"/>
          <a:srcRect l="4166" t="30775" r="7500" b="42731"/>
          <a:stretch>
            <a:fillRect/>
          </a:stretch>
        </p:blipFill>
        <p:spPr bwMode="auto">
          <a:xfrm>
            <a:off x="3000375" y="5589588"/>
            <a:ext cx="6156325" cy="1304925"/>
          </a:xfrm>
          <a:prstGeom prst="rect">
            <a:avLst/>
          </a:prstGeom>
          <a:noFill/>
          <a:ln w="9525">
            <a:noFill/>
            <a:miter lim="800000"/>
            <a:headEnd/>
            <a:tailEnd/>
          </a:ln>
        </p:spPr>
      </p:pic>
      <p:grpSp>
        <p:nvGrpSpPr>
          <p:cNvPr id="8" name="Group 32"/>
          <p:cNvGrpSpPr>
            <a:grpSpLocks/>
          </p:cNvGrpSpPr>
          <p:nvPr/>
        </p:nvGrpSpPr>
        <p:grpSpPr bwMode="auto">
          <a:xfrm>
            <a:off x="5278839" y="1516798"/>
            <a:ext cx="1445871" cy="1621925"/>
            <a:chOff x="4988038" y="2670463"/>
            <a:chExt cx="3619797" cy="3456622"/>
          </a:xfrm>
        </p:grpSpPr>
        <p:grpSp>
          <p:nvGrpSpPr>
            <p:cNvPr id="9" name="図形グループ 14"/>
            <p:cNvGrpSpPr>
              <a:grpSpLocks/>
            </p:cNvGrpSpPr>
            <p:nvPr/>
          </p:nvGrpSpPr>
          <p:grpSpPr bwMode="auto">
            <a:xfrm>
              <a:off x="4988038" y="2670463"/>
              <a:ext cx="3619797" cy="3456622"/>
              <a:chOff x="3116903" y="2185245"/>
              <a:chExt cx="3619798" cy="3456740"/>
            </a:xfrm>
          </p:grpSpPr>
          <p:pic>
            <p:nvPicPr>
              <p:cNvPr id="35860" name="図 3" descr="DSC00923.JPG"/>
              <p:cNvPicPr>
                <a:picLocks noChangeAspect="1"/>
              </p:cNvPicPr>
              <p:nvPr/>
            </p:nvPicPr>
            <p:blipFill>
              <a:blip r:embed="rId5"/>
              <a:srcRect l="28778" t="21568" r="31635" b="21629"/>
              <a:stretch>
                <a:fillRect/>
              </a:stretch>
            </p:blipFill>
            <p:spPr bwMode="auto">
              <a:xfrm>
                <a:off x="3116903" y="2185245"/>
                <a:ext cx="3619798" cy="3456740"/>
              </a:xfrm>
              <a:prstGeom prst="rect">
                <a:avLst/>
              </a:prstGeom>
              <a:noFill/>
              <a:ln w="9525">
                <a:noFill/>
                <a:miter lim="800000"/>
                <a:headEnd/>
                <a:tailEnd/>
              </a:ln>
            </p:spPr>
          </p:pic>
          <p:cxnSp>
            <p:nvCxnSpPr>
              <p:cNvPr id="35861" name="直線コネクタ 5"/>
              <p:cNvCxnSpPr>
                <a:cxnSpLocks noChangeShapeType="1"/>
              </p:cNvCxnSpPr>
              <p:nvPr/>
            </p:nvCxnSpPr>
            <p:spPr bwMode="auto">
              <a:xfrm flipH="1" flipV="1">
                <a:off x="5396089" y="3375374"/>
                <a:ext cx="1340612" cy="1871175"/>
              </a:xfrm>
              <a:prstGeom prst="line">
                <a:avLst/>
              </a:prstGeom>
              <a:noFill/>
              <a:ln w="63500">
                <a:solidFill>
                  <a:srgbClr val="FF0000"/>
                </a:solidFill>
                <a:round/>
                <a:headEnd/>
                <a:tailEnd/>
              </a:ln>
            </p:spPr>
          </p:cxnSp>
          <p:cxnSp>
            <p:nvCxnSpPr>
              <p:cNvPr id="35862" name="直線コネクタ 6"/>
              <p:cNvCxnSpPr>
                <a:cxnSpLocks noChangeShapeType="1"/>
              </p:cNvCxnSpPr>
              <p:nvPr/>
            </p:nvCxnSpPr>
            <p:spPr bwMode="auto">
              <a:xfrm rot="5400000" flipH="1" flipV="1">
                <a:off x="4941711" y="3829750"/>
                <a:ext cx="908754" cy="3"/>
              </a:xfrm>
              <a:prstGeom prst="line">
                <a:avLst/>
              </a:prstGeom>
              <a:noFill/>
              <a:ln w="63500">
                <a:solidFill>
                  <a:srgbClr val="FF0000"/>
                </a:solidFill>
                <a:round/>
                <a:headEnd/>
                <a:tailEnd/>
              </a:ln>
            </p:spPr>
          </p:cxnSp>
          <p:cxnSp>
            <p:nvCxnSpPr>
              <p:cNvPr id="35863" name="直線コネクタ 11"/>
              <p:cNvCxnSpPr>
                <a:cxnSpLocks noChangeShapeType="1"/>
              </p:cNvCxnSpPr>
              <p:nvPr/>
            </p:nvCxnSpPr>
            <p:spPr bwMode="auto">
              <a:xfrm rot="16200000" flipV="1">
                <a:off x="4734634" y="3818112"/>
                <a:ext cx="756353" cy="175686"/>
              </a:xfrm>
              <a:prstGeom prst="line">
                <a:avLst/>
              </a:prstGeom>
              <a:noFill/>
              <a:ln w="63500">
                <a:solidFill>
                  <a:srgbClr val="FF0000"/>
                </a:solidFill>
                <a:round/>
                <a:headEnd/>
                <a:tailEnd/>
              </a:ln>
            </p:spPr>
          </p:cxnSp>
        </p:grpSp>
        <p:cxnSp>
          <p:nvCxnSpPr>
            <p:cNvPr id="35858" name="直線コネクタ 20"/>
            <p:cNvCxnSpPr>
              <a:cxnSpLocks noChangeShapeType="1"/>
            </p:cNvCxnSpPr>
            <p:nvPr/>
          </p:nvCxnSpPr>
          <p:spPr bwMode="auto">
            <a:xfrm rot="5400000" flipH="1" flipV="1">
              <a:off x="6442075" y="4467225"/>
              <a:ext cx="908050" cy="0"/>
            </a:xfrm>
            <a:prstGeom prst="line">
              <a:avLst/>
            </a:prstGeom>
            <a:noFill/>
            <a:ln w="63500">
              <a:solidFill>
                <a:srgbClr val="FF0000"/>
              </a:solidFill>
              <a:round/>
              <a:headEnd/>
              <a:tailEnd/>
            </a:ln>
          </p:spPr>
        </p:cxnSp>
        <p:cxnSp>
          <p:nvCxnSpPr>
            <p:cNvPr id="35859" name="直線コネクタ 21"/>
            <p:cNvCxnSpPr>
              <a:cxnSpLocks noChangeShapeType="1"/>
            </p:cNvCxnSpPr>
            <p:nvPr/>
          </p:nvCxnSpPr>
          <p:spPr bwMode="auto">
            <a:xfrm flipH="1" flipV="1">
              <a:off x="5258677" y="2793532"/>
              <a:ext cx="1465975" cy="2127718"/>
            </a:xfrm>
            <a:prstGeom prst="line">
              <a:avLst/>
            </a:prstGeom>
            <a:noFill/>
            <a:ln w="63500">
              <a:solidFill>
                <a:srgbClr val="FF0000"/>
              </a:solidFill>
              <a:round/>
              <a:headEnd/>
              <a:tailEnd/>
            </a:ln>
          </p:spPr>
        </p:cxnSp>
      </p:grpSp>
      <p:pic>
        <p:nvPicPr>
          <p:cNvPr id="39" name="図 38"/>
          <p:cNvPicPr/>
          <p:nvPr/>
        </p:nvPicPr>
        <p:blipFill>
          <a:blip r:embed="rId6"/>
          <a:srcRect/>
          <a:stretch>
            <a:fillRect/>
          </a:stretch>
        </p:blipFill>
        <p:spPr bwMode="auto">
          <a:xfrm>
            <a:off x="5916613" y="3087119"/>
            <a:ext cx="2946400" cy="1153661"/>
          </a:xfrm>
          <a:prstGeom prst="rect">
            <a:avLst/>
          </a:prstGeom>
          <a:noFill/>
          <a:ln w="9525">
            <a:noFill/>
            <a:miter lim="800000"/>
            <a:headEnd/>
            <a:tailEnd/>
          </a:ln>
        </p:spPr>
      </p:pic>
      <p:sp>
        <p:nvSpPr>
          <p:cNvPr id="41" name="テキスト ボックス 40"/>
          <p:cNvSpPr txBox="1"/>
          <p:nvPr/>
        </p:nvSpPr>
        <p:spPr>
          <a:xfrm>
            <a:off x="6833538" y="1727200"/>
            <a:ext cx="2030123" cy="461665"/>
          </a:xfrm>
          <a:prstGeom prst="rect">
            <a:avLst/>
          </a:prstGeom>
          <a:noFill/>
        </p:spPr>
        <p:txBody>
          <a:bodyPr wrap="none" rtlCol="0">
            <a:spAutoFit/>
          </a:bodyPr>
          <a:lstStyle/>
          <a:p>
            <a:r>
              <a:rPr lang="ja-JP" altLang="en-US" sz="2400" dirty="0" smtClean="0"/>
              <a:t>チャープミラー</a:t>
            </a:r>
            <a:endParaRPr kumimoji="1" lang="ja-JP" altLang="en-US" sz="24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20"/>
            <a:ext cx="8229600" cy="1143000"/>
          </a:xfrm>
        </p:spPr>
        <p:txBody>
          <a:bodyPr>
            <a:normAutofit/>
          </a:bodyPr>
          <a:lstStyle/>
          <a:p>
            <a:r>
              <a:rPr lang="ja-JP" altLang="en-US" sz="4800" dirty="0" smtClean="0"/>
              <a:t>パルス幅と分散</a:t>
            </a:r>
            <a:endParaRPr lang="ja-JP" altLang="en-US" sz="4800" dirty="0"/>
          </a:p>
        </p:txBody>
      </p:sp>
      <p:pic>
        <p:nvPicPr>
          <p:cNvPr id="4" name="図 3"/>
          <p:cNvPicPr/>
          <p:nvPr/>
        </p:nvPicPr>
        <mc:AlternateContent xmlns:ma="http://schemas.microsoft.com/office/mac/drawingml/2008/main">
          <mc:Choice Requires="ma">
            <p:blipFill>
              <a:blip r:embed="rId3"/>
              <a:srcRect/>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rcRect/>
              <a:stretch>
                <a:fillRect/>
              </a:stretch>
            </p:blipFill>
          </mc:Fallback>
        </mc:AlternateContent>
        <p:spPr bwMode="auto">
          <a:xfrm>
            <a:off x="418486" y="4711700"/>
            <a:ext cx="3373731" cy="1206500"/>
          </a:xfrm>
          <a:prstGeom prst="rect">
            <a:avLst/>
          </a:prstGeom>
          <a:noFill/>
          <a:ln w="9525">
            <a:noFill/>
            <a:miter lim="800000"/>
            <a:headEnd/>
            <a:tailEnd/>
          </a:ln>
        </p:spPr>
      </p:pic>
      <p:graphicFrame>
        <p:nvGraphicFramePr>
          <p:cNvPr id="44034" name="Object 2"/>
          <p:cNvGraphicFramePr>
            <a:graphicFrameLocks noChangeAspect="1"/>
          </p:cNvGraphicFramePr>
          <p:nvPr/>
        </p:nvGraphicFramePr>
        <p:xfrm>
          <a:off x="418486" y="3580961"/>
          <a:ext cx="1347107" cy="419100"/>
        </p:xfrm>
        <a:graphic>
          <a:graphicData uri="http://schemas.openxmlformats.org/presentationml/2006/ole">
            <p:oleObj spid="_x0000_s44034" name="Word 文書" r:id="rId5" imgW="571500" imgH="177800" progId="Word.Document.12">
              <p:link updateAutomatic="1"/>
            </p:oleObj>
          </a:graphicData>
        </a:graphic>
      </p:graphicFrame>
      <p:graphicFrame>
        <p:nvGraphicFramePr>
          <p:cNvPr id="8" name="オブジェクト 7"/>
          <p:cNvGraphicFramePr>
            <a:graphicFrameLocks noChangeAspect="1"/>
          </p:cNvGraphicFramePr>
          <p:nvPr/>
        </p:nvGraphicFramePr>
        <p:xfrm>
          <a:off x="84137" y="1365250"/>
          <a:ext cx="8329613" cy="787400"/>
        </p:xfrm>
        <a:graphic>
          <a:graphicData uri="http://schemas.openxmlformats.org/presentationml/2006/ole">
            <p:oleObj spid="_x0000_s44035" name="数式" r:id="rId6" imgW="5105400" imgH="482600" progId="Equation.3">
              <p:embed/>
            </p:oleObj>
          </a:graphicData>
        </a:graphic>
      </p:graphicFrame>
      <p:sp>
        <p:nvSpPr>
          <p:cNvPr id="9" name="テキスト ボックス 8"/>
          <p:cNvSpPr txBox="1"/>
          <p:nvPr/>
        </p:nvSpPr>
        <p:spPr>
          <a:xfrm>
            <a:off x="190286" y="958334"/>
            <a:ext cx="4794276" cy="369332"/>
          </a:xfrm>
          <a:prstGeom prst="rect">
            <a:avLst/>
          </a:prstGeom>
          <a:noFill/>
        </p:spPr>
        <p:txBody>
          <a:bodyPr wrap="none" rtlCol="0">
            <a:spAutoFit/>
          </a:bodyPr>
          <a:lstStyle/>
          <a:p>
            <a:r>
              <a:rPr lang="ja-JP" altLang="en-US" dirty="0" smtClean="0"/>
              <a:t>波数を中心周波数</a:t>
            </a:r>
            <a:r>
              <a:rPr lang="en-US" altLang="ja-JP" i="1" dirty="0" smtClean="0"/>
              <a:t>ω</a:t>
            </a:r>
            <a:r>
              <a:rPr lang="en-US" altLang="ja-JP" i="1" baseline="-25000" dirty="0" smtClean="0"/>
              <a:t>0</a:t>
            </a:r>
            <a:r>
              <a:rPr lang="ja-JP" altLang="en-US" dirty="0" smtClean="0"/>
              <a:t>まわりでテイラー展開する</a:t>
            </a:r>
            <a:endParaRPr kumimoji="1" lang="ja-JP" altLang="en-US" i="1" dirty="0"/>
          </a:p>
        </p:txBody>
      </p:sp>
      <p:graphicFrame>
        <p:nvGraphicFramePr>
          <p:cNvPr id="44036" name="Object 4"/>
          <p:cNvGraphicFramePr>
            <a:graphicFrameLocks noChangeAspect="1"/>
          </p:cNvGraphicFramePr>
          <p:nvPr/>
        </p:nvGraphicFramePr>
        <p:xfrm>
          <a:off x="100013" y="2263775"/>
          <a:ext cx="3025775" cy="787400"/>
        </p:xfrm>
        <a:graphic>
          <a:graphicData uri="http://schemas.openxmlformats.org/presentationml/2006/ole">
            <p:oleObj spid="_x0000_s44036" name="数式" r:id="rId7" imgW="1854200" imgH="482600" progId="Equation.3">
              <p:embed/>
            </p:oleObj>
          </a:graphicData>
        </a:graphic>
      </p:graphicFrame>
      <p:sp>
        <p:nvSpPr>
          <p:cNvPr id="11" name="テキスト ボックス 10"/>
          <p:cNvSpPr txBox="1"/>
          <p:nvPr/>
        </p:nvSpPr>
        <p:spPr>
          <a:xfrm>
            <a:off x="2937224" y="2342634"/>
            <a:ext cx="2316910" cy="707886"/>
          </a:xfrm>
          <a:prstGeom prst="rect">
            <a:avLst/>
          </a:prstGeom>
          <a:noFill/>
        </p:spPr>
        <p:txBody>
          <a:bodyPr wrap="none" rtlCol="0">
            <a:spAutoFit/>
          </a:bodyPr>
          <a:lstStyle/>
          <a:p>
            <a:r>
              <a:rPr kumimoji="1" lang="ja-JP" altLang="en-US" sz="2000" dirty="0" smtClean="0"/>
              <a:t>：群速度分散（</a:t>
            </a:r>
            <a:r>
              <a:rPr lang="en-US" altLang="ja-JP" sz="2000" dirty="0" smtClean="0"/>
              <a:t>GVD</a:t>
            </a:r>
            <a:r>
              <a:rPr kumimoji="1" lang="ja-JP" altLang="en-US" sz="2000" dirty="0" smtClean="0"/>
              <a:t>）</a:t>
            </a:r>
            <a:endParaRPr kumimoji="1" lang="en-US" altLang="ja-JP" sz="2000" dirty="0" smtClean="0"/>
          </a:p>
          <a:p>
            <a:r>
              <a:rPr lang="ja-JP" altLang="en-US" sz="2000" dirty="0" smtClean="0"/>
              <a:t>　　　　</a:t>
            </a:r>
            <a:r>
              <a:rPr lang="en-US" altLang="ja-JP" sz="2000" dirty="0" smtClean="0"/>
              <a:t>[fs</a:t>
            </a:r>
            <a:r>
              <a:rPr lang="en-US" altLang="ja-JP" sz="2000" baseline="30000" dirty="0" smtClean="0"/>
              <a:t>2</a:t>
            </a:r>
            <a:r>
              <a:rPr lang="en-US" altLang="ja-JP" sz="2000" dirty="0" smtClean="0"/>
              <a:t>/mm]</a:t>
            </a:r>
            <a:endParaRPr lang="ja-JP" altLang="en-US" sz="2000" dirty="0"/>
          </a:p>
        </p:txBody>
      </p:sp>
      <p:sp>
        <p:nvSpPr>
          <p:cNvPr id="13" name="テキスト ボックス 12"/>
          <p:cNvSpPr txBox="1"/>
          <p:nvPr/>
        </p:nvSpPr>
        <p:spPr>
          <a:xfrm>
            <a:off x="1911105" y="3574551"/>
            <a:ext cx="2850785" cy="400110"/>
          </a:xfrm>
          <a:prstGeom prst="rect">
            <a:avLst/>
          </a:prstGeom>
          <a:noFill/>
        </p:spPr>
        <p:txBody>
          <a:bodyPr wrap="none" rtlCol="0">
            <a:spAutoFit/>
          </a:bodyPr>
          <a:lstStyle/>
          <a:p>
            <a:r>
              <a:rPr kumimoji="1" lang="ja-JP" altLang="en-US" sz="2000" dirty="0" smtClean="0"/>
              <a:t>：群遅延分散（</a:t>
            </a:r>
            <a:r>
              <a:rPr lang="en-US" altLang="ja-JP" sz="2000" dirty="0" smtClean="0"/>
              <a:t>GDD</a:t>
            </a:r>
            <a:r>
              <a:rPr kumimoji="1" lang="ja-JP" altLang="en-US" sz="2000" dirty="0" smtClean="0"/>
              <a:t>）</a:t>
            </a:r>
            <a:r>
              <a:rPr kumimoji="1" lang="en-US" altLang="ja-JP" sz="2000" dirty="0" smtClean="0"/>
              <a:t>[fs</a:t>
            </a:r>
            <a:r>
              <a:rPr kumimoji="1" lang="en-US" altLang="ja-JP" sz="2000" baseline="30000" dirty="0" smtClean="0"/>
              <a:t>2</a:t>
            </a:r>
            <a:r>
              <a:rPr kumimoji="1" lang="en-US" altLang="ja-JP" sz="2000" dirty="0" smtClean="0"/>
              <a:t>]</a:t>
            </a:r>
            <a:endParaRPr kumimoji="1" lang="ja-JP" altLang="en-US" sz="2000" dirty="0"/>
          </a:p>
        </p:txBody>
      </p:sp>
      <p:cxnSp>
        <p:nvCxnSpPr>
          <p:cNvPr id="15" name="直線コネクタ 14"/>
          <p:cNvCxnSpPr/>
          <p:nvPr/>
        </p:nvCxnSpPr>
        <p:spPr>
          <a:xfrm>
            <a:off x="3792217" y="2153166"/>
            <a:ext cx="501650" cy="1588"/>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127000" y="4065369"/>
            <a:ext cx="4113288" cy="646331"/>
          </a:xfrm>
          <a:prstGeom prst="rect">
            <a:avLst/>
          </a:prstGeom>
          <a:noFill/>
        </p:spPr>
        <p:txBody>
          <a:bodyPr wrap="none" rtlCol="0">
            <a:spAutoFit/>
          </a:bodyPr>
          <a:lstStyle/>
          <a:p>
            <a:r>
              <a:rPr lang="ja-JP" altLang="en-US" dirty="0"/>
              <a:t>入射パルス幅</a:t>
            </a:r>
            <a:r>
              <a:rPr lang="en-US" altLang="ja-JP" dirty="0" smtClean="0">
                <a:latin typeface="Times New Roman"/>
                <a:cs typeface="Times New Roman"/>
              </a:rPr>
              <a:t>t</a:t>
            </a:r>
            <a:r>
              <a:rPr lang="en-US" altLang="ja-JP" baseline="-25000" dirty="0" smtClean="0">
                <a:latin typeface="Times New Roman"/>
                <a:cs typeface="Times New Roman"/>
              </a:rPr>
              <a:t>0</a:t>
            </a:r>
            <a:r>
              <a:rPr lang="ja-JP" altLang="en-US" dirty="0" smtClean="0">
                <a:latin typeface="Times New Roman"/>
                <a:cs typeface="Times New Roman"/>
              </a:rPr>
              <a:t>の光が，</a:t>
            </a:r>
            <a:r>
              <a:rPr kumimoji="1" lang="en-US" altLang="ja-JP" i="1" dirty="0" err="1" smtClean="0">
                <a:latin typeface="Times New Roman"/>
                <a:cs typeface="Times New Roman"/>
              </a:rPr>
              <a:t>Φ</a:t>
            </a:r>
            <a:r>
              <a:rPr kumimoji="1" lang="en-US" altLang="ja-JP" i="1" dirty="0" smtClean="0">
                <a:latin typeface="Times New Roman"/>
                <a:cs typeface="Times New Roman"/>
              </a:rPr>
              <a:t>”</a:t>
            </a:r>
            <a:r>
              <a:rPr kumimoji="1" lang="ja-JP" altLang="en-US" dirty="0" smtClean="0"/>
              <a:t>を持つ物質を</a:t>
            </a:r>
            <a:endParaRPr kumimoji="1" lang="en-US" altLang="ja-JP" dirty="0" smtClean="0"/>
          </a:p>
          <a:p>
            <a:r>
              <a:rPr kumimoji="1" lang="ja-JP" altLang="en-US" dirty="0" smtClean="0"/>
              <a:t>伝搬した</a:t>
            </a:r>
            <a:r>
              <a:rPr kumimoji="1" lang="ja-JP" altLang="en-US" dirty="0" smtClean="0">
                <a:latin typeface="Times New Roman"/>
                <a:cs typeface="Times New Roman"/>
              </a:rPr>
              <a:t>ときのパルス幅</a:t>
            </a:r>
            <a:r>
              <a:rPr kumimoji="1" lang="en-US" altLang="ja-JP" dirty="0" err="1" smtClean="0">
                <a:latin typeface="Times New Roman"/>
                <a:cs typeface="Times New Roman"/>
              </a:rPr>
              <a:t>t</a:t>
            </a:r>
            <a:r>
              <a:rPr kumimoji="1" lang="ja-JP" altLang="en-US" dirty="0" smtClean="0">
                <a:latin typeface="Times New Roman"/>
                <a:cs typeface="Times New Roman"/>
              </a:rPr>
              <a:t>は</a:t>
            </a:r>
            <a:endParaRPr kumimoji="1" lang="ja-JP" altLang="en-US" dirty="0">
              <a:latin typeface="Times New Roman"/>
              <a:cs typeface="Times New Roman"/>
            </a:endParaRPr>
          </a:p>
        </p:txBody>
      </p:sp>
      <p:sp>
        <p:nvSpPr>
          <p:cNvPr id="19" name="テキスト ボックス 23"/>
          <p:cNvSpPr txBox="1">
            <a:spLocks noChangeArrowheads="1"/>
          </p:cNvSpPr>
          <p:nvPr/>
        </p:nvSpPr>
        <p:spPr bwMode="auto">
          <a:xfrm>
            <a:off x="139700" y="6248400"/>
            <a:ext cx="8826499" cy="523220"/>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pPr algn="ctr"/>
            <a:r>
              <a:rPr lang="ja-JP" altLang="en-US" sz="2800" dirty="0" smtClean="0">
                <a:solidFill>
                  <a:srgbClr val="FF0000"/>
                </a:solidFill>
              </a:rPr>
              <a:t>物質の群速度分散がわかれば，パルス幅の制御が可能</a:t>
            </a:r>
            <a:endParaRPr lang="en-US" altLang="ja-JP" sz="2800" dirty="0" smtClean="0">
              <a:solidFill>
                <a:srgbClr val="FF0000"/>
              </a:solidFill>
            </a:endParaRPr>
          </a:p>
        </p:txBody>
      </p:sp>
      <p:sp>
        <p:nvSpPr>
          <p:cNvPr id="21" name="テキスト ボックス 20"/>
          <p:cNvSpPr txBox="1"/>
          <p:nvPr/>
        </p:nvSpPr>
        <p:spPr>
          <a:xfrm>
            <a:off x="190286" y="3153410"/>
            <a:ext cx="4089431" cy="369332"/>
          </a:xfrm>
          <a:prstGeom prst="rect">
            <a:avLst/>
          </a:prstGeom>
          <a:noFill/>
        </p:spPr>
        <p:txBody>
          <a:bodyPr wrap="none" rtlCol="0">
            <a:spAutoFit/>
          </a:bodyPr>
          <a:lstStyle/>
          <a:p>
            <a:r>
              <a:rPr kumimoji="1" lang="ja-JP" altLang="en-US" dirty="0" smtClean="0"/>
              <a:t>群速度分散に物質長</a:t>
            </a:r>
            <a:r>
              <a:rPr kumimoji="1" lang="en-US" altLang="ja-JP" i="1" dirty="0" err="1" smtClean="0">
                <a:latin typeface="Times New Roman"/>
                <a:cs typeface="Times New Roman"/>
              </a:rPr>
              <a:t>x</a:t>
            </a:r>
            <a:r>
              <a:rPr kumimoji="1" lang="en-US" altLang="ja-JP" dirty="0" smtClean="0"/>
              <a:t> [mm]</a:t>
            </a:r>
            <a:r>
              <a:rPr kumimoji="1" lang="ja-JP" altLang="en-US" dirty="0" smtClean="0"/>
              <a:t>をかけると</a:t>
            </a:r>
            <a:endParaRPr kumimoji="1" lang="ja-JP" altLang="en-US" dirty="0"/>
          </a:p>
        </p:txBody>
      </p:sp>
      <p:grpSp>
        <p:nvGrpSpPr>
          <p:cNvPr id="25" name="図形グループ 24"/>
          <p:cNvGrpSpPr/>
          <p:nvPr/>
        </p:nvGrpSpPr>
        <p:grpSpPr>
          <a:xfrm>
            <a:off x="5009962" y="3035300"/>
            <a:ext cx="4001779" cy="2971800"/>
            <a:chOff x="5111562" y="3060700"/>
            <a:chExt cx="4001779" cy="2971800"/>
          </a:xfrm>
        </p:grpSpPr>
        <p:pic>
          <p:nvPicPr>
            <p:cNvPr id="20" name="図 19" descr="スクリーンショット（2013-01-28 2.42.27）.png"/>
            <p:cNvPicPr/>
            <p:nvPr/>
          </p:nvPicPr>
          <p:blipFill>
            <a:blip r:embed="rId8"/>
            <a:stretch>
              <a:fillRect/>
            </a:stretch>
          </p:blipFill>
          <p:spPr>
            <a:xfrm>
              <a:off x="5254134" y="3485547"/>
              <a:ext cx="3712065" cy="2432653"/>
            </a:xfrm>
            <a:prstGeom prst="rect">
              <a:avLst/>
            </a:prstGeom>
          </p:spPr>
        </p:pic>
        <p:sp>
          <p:nvSpPr>
            <p:cNvPr id="23" name="正方形/長方形 22"/>
            <p:cNvSpPr/>
            <p:nvPr/>
          </p:nvSpPr>
          <p:spPr>
            <a:xfrm>
              <a:off x="5111562" y="3276600"/>
              <a:ext cx="4001779" cy="27559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useBgFill="1">
          <p:nvSpPr>
            <p:cNvPr id="22" name="テキスト ボックス 21"/>
            <p:cNvSpPr txBox="1"/>
            <p:nvPr/>
          </p:nvSpPr>
          <p:spPr>
            <a:xfrm>
              <a:off x="5346700" y="3060700"/>
              <a:ext cx="3614241" cy="369332"/>
            </a:xfrm>
            <a:prstGeom prst="rect">
              <a:avLst/>
            </a:prstGeom>
            <a:ln>
              <a:solidFill>
                <a:schemeClr val="bg1"/>
              </a:solidFill>
            </a:ln>
          </p:spPr>
          <p:txBody>
            <a:bodyPr wrap="none" rtlCol="0">
              <a:spAutoFit/>
            </a:bodyPr>
            <a:lstStyle/>
            <a:p>
              <a:r>
                <a:rPr lang="ja-JP" altLang="en-US" dirty="0" smtClean="0"/>
                <a:t>チャープミラーの</a:t>
              </a:r>
              <a:r>
                <a:rPr lang="en-US" altLang="ja-JP" dirty="0" smtClean="0"/>
                <a:t>GDD</a:t>
              </a:r>
              <a:r>
                <a:rPr lang="ja-JP" altLang="en-US" dirty="0" smtClean="0"/>
                <a:t>の波長依存性</a:t>
              </a:r>
              <a:endParaRPr kumimoji="1" lang="ja-JP" altLang="en-US" dirty="0"/>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タイトル 1"/>
          <p:cNvSpPr>
            <a:spLocks noGrp="1"/>
          </p:cNvSpPr>
          <p:nvPr>
            <p:ph type="title"/>
          </p:nvPr>
        </p:nvSpPr>
        <p:spPr>
          <a:xfrm>
            <a:off x="685800" y="80963"/>
            <a:ext cx="7772400" cy="1143000"/>
          </a:xfrm>
        </p:spPr>
        <p:txBody>
          <a:bodyPr/>
          <a:lstStyle/>
          <a:p>
            <a:pPr eaLnBrk="1" hangingPunct="1"/>
            <a:r>
              <a:rPr lang="ja-JP" altLang="en-US" sz="4800"/>
              <a:t>セットアップ</a:t>
            </a:r>
          </a:p>
        </p:txBody>
      </p:sp>
      <p:sp>
        <p:nvSpPr>
          <p:cNvPr id="6" name="正方形/長方形 4"/>
          <p:cNvSpPr/>
          <p:nvPr/>
        </p:nvSpPr>
        <p:spPr>
          <a:xfrm>
            <a:off x="109538" y="1557338"/>
            <a:ext cx="2587625" cy="1077912"/>
          </a:xfrm>
          <a:prstGeom prst="rect">
            <a:avLst/>
          </a:prstGeom>
          <a:ln w="50800">
            <a:solidFill>
              <a:srgbClr val="0000FF"/>
            </a:solidFill>
          </a:ln>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ja-JP" altLang="en-US" sz="1600" b="1" dirty="0"/>
              <a:t>中心波長</a:t>
            </a:r>
            <a:r>
              <a:rPr lang="en-US" altLang="ja-JP" sz="1600" b="1" i="1" dirty="0"/>
              <a:t> = </a:t>
            </a:r>
            <a:r>
              <a:rPr lang="en-US" altLang="ja-JP" sz="1600" b="1" dirty="0"/>
              <a:t>787 nm</a:t>
            </a:r>
          </a:p>
          <a:p>
            <a:pPr algn="ctr" fontAlgn="auto">
              <a:spcBef>
                <a:spcPts val="0"/>
              </a:spcBef>
              <a:spcAft>
                <a:spcPts val="0"/>
              </a:spcAft>
              <a:defRPr/>
            </a:pPr>
            <a:r>
              <a:rPr lang="ja-JP" altLang="en-US" sz="1600" b="1" dirty="0"/>
              <a:t>スペクトル幅</a:t>
            </a:r>
            <a:r>
              <a:rPr lang="en-US" altLang="ja-JP" sz="1600" b="1" dirty="0"/>
              <a:t> = 103 nm</a:t>
            </a:r>
          </a:p>
          <a:p>
            <a:pPr algn="ctr" fontAlgn="auto">
              <a:spcBef>
                <a:spcPts val="0"/>
              </a:spcBef>
              <a:spcAft>
                <a:spcPts val="0"/>
              </a:spcAft>
              <a:defRPr/>
            </a:pPr>
            <a:r>
              <a:rPr lang="ja-JP" altLang="en-US" sz="1600" b="1" dirty="0"/>
              <a:t>パルス幅</a:t>
            </a:r>
            <a:r>
              <a:rPr lang="en-US" altLang="ja-JP" sz="1600" b="1" i="1" dirty="0"/>
              <a:t> = </a:t>
            </a:r>
            <a:r>
              <a:rPr lang="en-US" altLang="ja-JP" sz="1600" b="1" dirty="0"/>
              <a:t>10 </a:t>
            </a:r>
            <a:r>
              <a:rPr lang="en-US" altLang="ja-JP" sz="1600" b="1" dirty="0" err="1"/>
              <a:t>fs</a:t>
            </a:r>
            <a:endParaRPr lang="en-US" altLang="ja-JP" sz="1600" b="1" dirty="0"/>
          </a:p>
          <a:p>
            <a:pPr algn="ctr" fontAlgn="auto">
              <a:spcBef>
                <a:spcPts val="0"/>
              </a:spcBef>
              <a:spcAft>
                <a:spcPts val="0"/>
              </a:spcAft>
              <a:defRPr/>
            </a:pPr>
            <a:r>
              <a:rPr lang="ja-JP" altLang="en-US" sz="1600" b="1" dirty="0"/>
              <a:t>繰返し周波数</a:t>
            </a:r>
            <a:r>
              <a:rPr lang="en-US" altLang="ja-JP" sz="1600" b="1" i="1" dirty="0"/>
              <a:t> = </a:t>
            </a:r>
            <a:r>
              <a:rPr lang="en-US" altLang="ja-JP" sz="1600" b="1" dirty="0"/>
              <a:t>81.8 MHz</a:t>
            </a:r>
          </a:p>
        </p:txBody>
      </p:sp>
      <p:pic>
        <p:nvPicPr>
          <p:cNvPr id="37891" name="Picture 1" descr="setup_trans_shgm_10fs.ai"/>
          <p:cNvPicPr>
            <a:picLocks noChangeAspect="1"/>
          </p:cNvPicPr>
          <p:nvPr/>
        </p:nvPicPr>
        <p:blipFill>
          <a:blip r:embed="rId3"/>
          <a:srcRect l="8366" t="8002" r="11821" b="8775"/>
          <a:stretch>
            <a:fillRect/>
          </a:stretch>
        </p:blipFill>
        <p:spPr bwMode="auto">
          <a:xfrm>
            <a:off x="962025" y="1349375"/>
            <a:ext cx="7297738" cy="5378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図形グループ 8"/>
          <p:cNvGrpSpPr>
            <a:grpSpLocks/>
          </p:cNvGrpSpPr>
          <p:nvPr/>
        </p:nvGrpSpPr>
        <p:grpSpPr bwMode="auto">
          <a:xfrm>
            <a:off x="479425" y="1268413"/>
            <a:ext cx="4494213" cy="2936875"/>
            <a:chOff x="4759343" y="825167"/>
            <a:chExt cx="4942019" cy="3229399"/>
          </a:xfrm>
        </p:grpSpPr>
        <p:pic>
          <p:nvPicPr>
            <p:cNvPr id="39955" name="図 4" descr="image002.jpg"/>
            <p:cNvPicPr>
              <a:picLocks noChangeAspect="1"/>
            </p:cNvPicPr>
            <p:nvPr/>
          </p:nvPicPr>
          <p:blipFill>
            <a:blip r:embed="rId3">
              <a:lum contrast="20000"/>
            </a:blip>
            <a:srcRect l="9016" r="-2116"/>
            <a:stretch>
              <a:fillRect/>
            </a:stretch>
          </p:blipFill>
          <p:spPr bwMode="auto">
            <a:xfrm>
              <a:off x="4914533" y="825167"/>
              <a:ext cx="4031207" cy="3190560"/>
            </a:xfrm>
            <a:prstGeom prst="rect">
              <a:avLst/>
            </a:prstGeom>
            <a:noFill/>
            <a:ln w="9525">
              <a:noFill/>
              <a:miter lim="800000"/>
              <a:headEnd/>
              <a:tailEnd/>
            </a:ln>
          </p:spPr>
        </p:pic>
        <p:sp>
          <p:nvSpPr>
            <p:cNvPr id="39956" name="テキスト ボックス 6"/>
            <p:cNvSpPr txBox="1">
              <a:spLocks noChangeArrowheads="1"/>
            </p:cNvSpPr>
            <p:nvPr/>
          </p:nvSpPr>
          <p:spPr bwMode="auto">
            <a:xfrm>
              <a:off x="4759343" y="3648383"/>
              <a:ext cx="4942019" cy="406183"/>
            </a:xfrm>
            <a:prstGeom prst="rect">
              <a:avLst/>
            </a:prstGeom>
            <a:solidFill>
              <a:schemeClr val="bg1"/>
            </a:solidFill>
            <a:ln w="9525">
              <a:noFill/>
              <a:miter lim="800000"/>
              <a:headEnd/>
              <a:tailEnd/>
            </a:ln>
          </p:spPr>
          <p:txBody>
            <a:bodyPr>
              <a:prstTxWarp prst="textNoShape">
                <a:avLst/>
              </a:prstTxWarp>
              <a:spAutoFit/>
            </a:bodyPr>
            <a:lstStyle/>
            <a:p>
              <a:r>
                <a:rPr lang="ja-JP" altLang="en-US"/>
                <a:t>筋肉　</a:t>
              </a:r>
              <a:r>
                <a:rPr lang="en-US" altLang="ja-JP"/>
                <a:t> </a:t>
              </a:r>
              <a:r>
                <a:rPr lang="ja-JP" altLang="en-US"/>
                <a:t>線維束　筋線維</a:t>
              </a:r>
              <a:r>
                <a:rPr lang="en-US" altLang="ja-JP"/>
                <a:t>  </a:t>
              </a:r>
              <a:r>
                <a:rPr lang="ja-JP" altLang="en-US"/>
                <a:t>筋原線維</a:t>
              </a:r>
            </a:p>
          </p:txBody>
        </p:sp>
      </p:grpSp>
      <p:sp>
        <p:nvSpPr>
          <p:cNvPr id="8" name="タイトル 1"/>
          <p:cNvSpPr txBox="1">
            <a:spLocks/>
          </p:cNvSpPr>
          <p:nvPr/>
        </p:nvSpPr>
        <p:spPr>
          <a:xfrm>
            <a:off x="533400" y="-3175"/>
            <a:ext cx="8229600" cy="1143000"/>
          </a:xfrm>
          <a:prstGeom prst="rect">
            <a:avLst/>
          </a:prstGeom>
        </p:spPr>
        <p:txBody>
          <a:bodyPr anchor="ctr">
            <a:normAutofit/>
          </a:bodyPr>
          <a:lstStyle/>
          <a:p>
            <a:pPr algn="ctr" fontAlgn="auto">
              <a:spcAft>
                <a:spcPts val="0"/>
              </a:spcAft>
              <a:defRPr/>
            </a:pPr>
            <a:r>
              <a:rPr lang="ja-JP" altLang="en-US" sz="4400" dirty="0">
                <a:latin typeface="+mj-lt"/>
                <a:ea typeface="+mj-ea"/>
                <a:cs typeface="+mj-cs"/>
              </a:rPr>
              <a:t>測定サンプル</a:t>
            </a:r>
            <a:r>
              <a:rPr lang="en-US" altLang="ja-JP" sz="4400" dirty="0">
                <a:latin typeface="+mj-lt"/>
                <a:ea typeface="+mj-ea"/>
                <a:cs typeface="+mj-cs"/>
              </a:rPr>
              <a:t> (</a:t>
            </a:r>
            <a:r>
              <a:rPr lang="ja-JP" altLang="en-US" sz="4400" dirty="0">
                <a:latin typeface="+mj-lt"/>
                <a:ea typeface="+mj-ea"/>
                <a:cs typeface="+mj-cs"/>
              </a:rPr>
              <a:t>兎</a:t>
            </a:r>
            <a:r>
              <a:rPr lang="zh-TW" altLang="en-US" sz="4400" dirty="0">
                <a:ea typeface="ＭＳ ゴシック" charset="0"/>
                <a:cs typeface="ＭＳ ゴシック" charset="0"/>
              </a:rPr>
              <a:t>下腿</a:t>
            </a:r>
            <a:r>
              <a:rPr lang="ja-JP" altLang="en-US" sz="4400" dirty="0">
                <a:ea typeface="ＭＳ ゴシック" charset="0"/>
                <a:cs typeface="ＭＳ ゴシック" charset="0"/>
              </a:rPr>
              <a:t>骨格筋</a:t>
            </a:r>
            <a:r>
              <a:rPr lang="en-US" altLang="ja-JP" sz="4400" dirty="0">
                <a:latin typeface="+mj-lt"/>
                <a:ea typeface="+mj-ea"/>
                <a:cs typeface="+mj-cs"/>
              </a:rPr>
              <a:t>)</a:t>
            </a:r>
          </a:p>
        </p:txBody>
      </p:sp>
      <p:pic>
        <p:nvPicPr>
          <p:cNvPr id="39939" name="図 5" descr="sarcomere"/>
          <p:cNvPicPr>
            <a:picLocks noChangeAspect="1"/>
          </p:cNvPicPr>
          <p:nvPr/>
        </p:nvPicPr>
        <p:blipFill>
          <a:blip r:embed="rId4"/>
          <a:srcRect l="1962" t="19580" r="4167" b="14613"/>
          <a:stretch>
            <a:fillRect/>
          </a:stretch>
        </p:blipFill>
        <p:spPr bwMode="auto">
          <a:xfrm>
            <a:off x="61913" y="4430713"/>
            <a:ext cx="4551362" cy="2254250"/>
          </a:xfrm>
          <a:prstGeom prst="rect">
            <a:avLst/>
          </a:prstGeom>
          <a:noFill/>
          <a:ln w="9525">
            <a:noFill/>
            <a:miter lim="800000"/>
            <a:headEnd/>
            <a:tailEnd/>
          </a:ln>
        </p:spPr>
      </p:pic>
      <p:sp>
        <p:nvSpPr>
          <p:cNvPr id="39940" name="テキスト ボックス 9"/>
          <p:cNvSpPr txBox="1">
            <a:spLocks noChangeArrowheads="1"/>
          </p:cNvSpPr>
          <p:nvPr/>
        </p:nvSpPr>
        <p:spPr bwMode="auto">
          <a:xfrm>
            <a:off x="519113" y="4070350"/>
            <a:ext cx="3597275" cy="307975"/>
          </a:xfrm>
          <a:prstGeom prst="rect">
            <a:avLst/>
          </a:prstGeom>
          <a:noFill/>
          <a:ln w="9525">
            <a:noFill/>
            <a:miter lim="800000"/>
            <a:headEnd/>
            <a:tailEnd/>
          </a:ln>
        </p:spPr>
        <p:txBody>
          <a:bodyPr wrap="none">
            <a:prstTxWarp prst="textNoShape">
              <a:avLst/>
            </a:prstTxWarp>
            <a:spAutoFit/>
          </a:bodyPr>
          <a:lstStyle/>
          <a:p>
            <a:r>
              <a:rPr lang="en-US" altLang="ja-JP" sz="1400"/>
              <a:t>http://khatori.yz.yamagata-u.ac.jp/</a:t>
            </a:r>
            <a:r>
              <a:rPr lang="ja-JP" altLang="en-US" sz="1400"/>
              <a:t>より抜粋</a:t>
            </a:r>
          </a:p>
        </p:txBody>
      </p:sp>
      <p:sp>
        <p:nvSpPr>
          <p:cNvPr id="39941" name="テキスト ボックス 10"/>
          <p:cNvSpPr txBox="1">
            <a:spLocks noChangeArrowheads="1"/>
          </p:cNvSpPr>
          <p:nvPr/>
        </p:nvSpPr>
        <p:spPr bwMode="auto">
          <a:xfrm>
            <a:off x="4319588" y="1450975"/>
            <a:ext cx="1108075" cy="461963"/>
          </a:xfrm>
          <a:prstGeom prst="rect">
            <a:avLst/>
          </a:prstGeom>
          <a:noFill/>
          <a:ln w="9525">
            <a:noFill/>
            <a:miter lim="800000"/>
            <a:headEnd/>
            <a:tailEnd/>
          </a:ln>
        </p:spPr>
        <p:txBody>
          <a:bodyPr wrap="none">
            <a:prstTxWarp prst="textNoShape">
              <a:avLst/>
            </a:prstTxWarp>
            <a:spAutoFit/>
          </a:bodyPr>
          <a:lstStyle/>
          <a:p>
            <a:r>
              <a:rPr lang="ja-JP" altLang="en-US" sz="2400"/>
              <a:t>骨格筋</a:t>
            </a:r>
          </a:p>
        </p:txBody>
      </p:sp>
      <p:sp>
        <p:nvSpPr>
          <p:cNvPr id="39942" name="テキスト ボックス 11"/>
          <p:cNvSpPr txBox="1">
            <a:spLocks noChangeArrowheads="1"/>
          </p:cNvSpPr>
          <p:nvPr/>
        </p:nvSpPr>
        <p:spPr bwMode="auto">
          <a:xfrm>
            <a:off x="4613275" y="1844675"/>
            <a:ext cx="3724275" cy="369888"/>
          </a:xfrm>
          <a:prstGeom prst="rect">
            <a:avLst/>
          </a:prstGeom>
          <a:noFill/>
          <a:ln w="9525">
            <a:noFill/>
            <a:miter lim="800000"/>
            <a:headEnd/>
            <a:tailEnd/>
          </a:ln>
        </p:spPr>
        <p:txBody>
          <a:bodyPr wrap="none">
            <a:prstTxWarp prst="textNoShape">
              <a:avLst/>
            </a:prstTxWarp>
            <a:spAutoFit/>
          </a:bodyPr>
          <a:lstStyle/>
          <a:p>
            <a:r>
              <a:rPr lang="ja-JP" altLang="en-US"/>
              <a:t>筋肉</a:t>
            </a:r>
            <a:r>
              <a:rPr lang="en-US" altLang="ja-JP"/>
              <a:t> – </a:t>
            </a:r>
            <a:r>
              <a:rPr lang="ja-JP" altLang="en-US"/>
              <a:t>線維束</a:t>
            </a:r>
            <a:r>
              <a:rPr lang="en-US" altLang="ja-JP"/>
              <a:t> – </a:t>
            </a:r>
            <a:r>
              <a:rPr lang="ja-JP" altLang="en-US"/>
              <a:t>筋線維</a:t>
            </a:r>
            <a:r>
              <a:rPr lang="en-US" altLang="ja-JP"/>
              <a:t> – </a:t>
            </a:r>
            <a:r>
              <a:rPr lang="ja-JP" altLang="en-US"/>
              <a:t>筋原線維</a:t>
            </a:r>
          </a:p>
        </p:txBody>
      </p:sp>
      <p:sp>
        <p:nvSpPr>
          <p:cNvPr id="39943" name="テキスト ボックス 12"/>
          <p:cNvSpPr txBox="1">
            <a:spLocks noChangeArrowheads="1"/>
          </p:cNvSpPr>
          <p:nvPr/>
        </p:nvSpPr>
        <p:spPr bwMode="auto">
          <a:xfrm>
            <a:off x="4305300" y="2143125"/>
            <a:ext cx="1416050" cy="461963"/>
          </a:xfrm>
          <a:prstGeom prst="rect">
            <a:avLst/>
          </a:prstGeom>
          <a:noFill/>
          <a:ln w="9525">
            <a:noFill/>
            <a:miter lim="800000"/>
            <a:headEnd/>
            <a:tailEnd/>
          </a:ln>
        </p:spPr>
        <p:txBody>
          <a:bodyPr wrap="none">
            <a:prstTxWarp prst="textNoShape">
              <a:avLst/>
            </a:prstTxWarp>
            <a:spAutoFit/>
          </a:bodyPr>
          <a:lstStyle/>
          <a:p>
            <a:r>
              <a:rPr lang="ja-JP" altLang="en-US" sz="2400"/>
              <a:t>筋原線維</a:t>
            </a:r>
          </a:p>
        </p:txBody>
      </p:sp>
      <p:sp>
        <p:nvSpPr>
          <p:cNvPr id="39944" name="テキスト ボックス 14"/>
          <p:cNvSpPr txBox="1">
            <a:spLocks noChangeArrowheads="1"/>
          </p:cNvSpPr>
          <p:nvPr/>
        </p:nvSpPr>
        <p:spPr bwMode="auto">
          <a:xfrm>
            <a:off x="4613275" y="2576513"/>
            <a:ext cx="3648075" cy="369887"/>
          </a:xfrm>
          <a:prstGeom prst="rect">
            <a:avLst/>
          </a:prstGeom>
          <a:noFill/>
          <a:ln w="9525">
            <a:noFill/>
            <a:miter lim="800000"/>
            <a:headEnd/>
            <a:tailEnd/>
          </a:ln>
        </p:spPr>
        <p:txBody>
          <a:bodyPr wrap="none">
            <a:prstTxWarp prst="textNoShape">
              <a:avLst/>
            </a:prstTxWarp>
            <a:spAutoFit/>
          </a:bodyPr>
          <a:lstStyle/>
          <a:p>
            <a:r>
              <a:rPr lang="ja-JP" altLang="en-US"/>
              <a:t>サルコメアの規則正しい周期構造</a:t>
            </a:r>
          </a:p>
        </p:txBody>
      </p:sp>
      <p:sp>
        <p:nvSpPr>
          <p:cNvPr id="39945" name="テキスト ボックス 15"/>
          <p:cNvSpPr txBox="1">
            <a:spLocks noChangeArrowheads="1"/>
          </p:cNvSpPr>
          <p:nvPr/>
        </p:nvSpPr>
        <p:spPr bwMode="auto">
          <a:xfrm>
            <a:off x="4330700" y="2903538"/>
            <a:ext cx="1722438" cy="461962"/>
          </a:xfrm>
          <a:prstGeom prst="rect">
            <a:avLst/>
          </a:prstGeom>
          <a:noFill/>
          <a:ln w="9525">
            <a:noFill/>
            <a:miter lim="800000"/>
            <a:headEnd/>
            <a:tailEnd/>
          </a:ln>
        </p:spPr>
        <p:txBody>
          <a:bodyPr wrap="none">
            <a:prstTxWarp prst="textNoShape">
              <a:avLst/>
            </a:prstTxWarp>
            <a:spAutoFit/>
          </a:bodyPr>
          <a:lstStyle/>
          <a:p>
            <a:r>
              <a:rPr lang="ja-JP" altLang="en-US" sz="2400"/>
              <a:t>サルコメア</a:t>
            </a:r>
          </a:p>
        </p:txBody>
      </p:sp>
      <p:sp>
        <p:nvSpPr>
          <p:cNvPr id="39946" name="テキスト ボックス 16"/>
          <p:cNvSpPr txBox="1">
            <a:spLocks noChangeArrowheads="1"/>
          </p:cNvSpPr>
          <p:nvPr/>
        </p:nvSpPr>
        <p:spPr bwMode="auto">
          <a:xfrm>
            <a:off x="4633913" y="3332163"/>
            <a:ext cx="2954337" cy="368300"/>
          </a:xfrm>
          <a:prstGeom prst="rect">
            <a:avLst/>
          </a:prstGeom>
          <a:noFill/>
          <a:ln w="9525">
            <a:noFill/>
            <a:miter lim="800000"/>
            <a:headEnd/>
            <a:tailEnd/>
          </a:ln>
        </p:spPr>
        <p:txBody>
          <a:bodyPr wrap="none">
            <a:prstTxWarp prst="textNoShape">
              <a:avLst/>
            </a:prstTxWarp>
            <a:spAutoFit/>
          </a:bodyPr>
          <a:lstStyle/>
          <a:p>
            <a:r>
              <a:rPr lang="ja-JP" altLang="en-US"/>
              <a:t>アクチン＋ミオシンで形成</a:t>
            </a:r>
          </a:p>
        </p:txBody>
      </p:sp>
      <p:sp>
        <p:nvSpPr>
          <p:cNvPr id="39947" name="テキスト ボックス 17"/>
          <p:cNvSpPr txBox="1">
            <a:spLocks noChangeArrowheads="1"/>
          </p:cNvSpPr>
          <p:nvPr/>
        </p:nvSpPr>
        <p:spPr bwMode="auto">
          <a:xfrm>
            <a:off x="4384675" y="3644900"/>
            <a:ext cx="1416050" cy="461963"/>
          </a:xfrm>
          <a:prstGeom prst="rect">
            <a:avLst/>
          </a:prstGeom>
          <a:noFill/>
          <a:ln w="9525">
            <a:noFill/>
            <a:miter lim="800000"/>
            <a:headEnd/>
            <a:tailEnd/>
          </a:ln>
        </p:spPr>
        <p:txBody>
          <a:bodyPr wrap="none">
            <a:prstTxWarp prst="textNoShape">
              <a:avLst/>
            </a:prstTxWarp>
            <a:spAutoFit/>
          </a:bodyPr>
          <a:lstStyle/>
          <a:p>
            <a:r>
              <a:rPr lang="ja-JP" altLang="en-US" sz="2400">
                <a:solidFill>
                  <a:srgbClr val="FF0000"/>
                </a:solidFill>
              </a:rPr>
              <a:t>ミオシン</a:t>
            </a:r>
          </a:p>
        </p:txBody>
      </p:sp>
      <p:sp>
        <p:nvSpPr>
          <p:cNvPr id="39948" name="テキスト ボックス 18"/>
          <p:cNvSpPr txBox="1">
            <a:spLocks noChangeArrowheads="1"/>
          </p:cNvSpPr>
          <p:nvPr/>
        </p:nvSpPr>
        <p:spPr bwMode="auto">
          <a:xfrm>
            <a:off x="4702175" y="4106863"/>
            <a:ext cx="2032000" cy="1200150"/>
          </a:xfrm>
          <a:prstGeom prst="rect">
            <a:avLst/>
          </a:prstGeom>
          <a:noFill/>
          <a:ln w="9525">
            <a:noFill/>
            <a:miter lim="800000"/>
            <a:headEnd/>
            <a:tailEnd/>
          </a:ln>
        </p:spPr>
        <p:txBody>
          <a:bodyPr wrap="none">
            <a:prstTxWarp prst="textNoShape">
              <a:avLst/>
            </a:prstTxWarp>
            <a:spAutoFit/>
          </a:bodyPr>
          <a:lstStyle/>
          <a:p>
            <a:r>
              <a:rPr lang="ja-JP" altLang="en-US"/>
              <a:t>タンパク質</a:t>
            </a:r>
            <a:endParaRPr lang="en-US" altLang="ja-JP"/>
          </a:p>
          <a:p>
            <a:r>
              <a:rPr lang="ja-JP" altLang="en-US"/>
              <a:t>筋肉の収縮に寄与</a:t>
            </a:r>
            <a:endParaRPr lang="en-US" altLang="ja-JP"/>
          </a:p>
          <a:p>
            <a:r>
              <a:rPr lang="ja-JP" altLang="en-US">
                <a:solidFill>
                  <a:srgbClr val="FF0000"/>
                </a:solidFill>
              </a:rPr>
              <a:t>ヘッドを持つ</a:t>
            </a:r>
            <a:endParaRPr lang="en-US" altLang="ja-JP">
              <a:solidFill>
                <a:srgbClr val="FF0000"/>
              </a:solidFill>
            </a:endParaRPr>
          </a:p>
          <a:p>
            <a:endParaRPr lang="ja-JP" altLang="en-US"/>
          </a:p>
        </p:txBody>
      </p:sp>
      <p:sp>
        <p:nvSpPr>
          <p:cNvPr id="39949" name="右矢印 21"/>
          <p:cNvSpPr>
            <a:spLocks noChangeArrowheads="1"/>
          </p:cNvSpPr>
          <p:nvPr/>
        </p:nvSpPr>
        <p:spPr bwMode="auto">
          <a:xfrm rot="5400000">
            <a:off x="5625307" y="4882356"/>
            <a:ext cx="350838" cy="714375"/>
          </a:xfrm>
          <a:prstGeom prst="rightArrow">
            <a:avLst>
              <a:gd name="adj1" fmla="val 50000"/>
              <a:gd name="adj2" fmla="val 50000"/>
            </a:avLst>
          </a:prstGeom>
          <a:solidFill>
            <a:srgbClr val="FF0000"/>
          </a:solidFill>
          <a:ln w="9525">
            <a:noFill/>
            <a:round/>
            <a:headEnd/>
            <a:tailEnd/>
          </a:ln>
        </p:spPr>
        <p:txBody>
          <a:bodyPr>
            <a:prstTxWarp prst="textNoShape">
              <a:avLst/>
            </a:prstTxWarp>
          </a:bodyPr>
          <a:lstStyle/>
          <a:p>
            <a:pPr defTabSz="914400"/>
            <a:endParaRPr lang="ja-JP" altLang="en-US" sz="2000"/>
          </a:p>
        </p:txBody>
      </p:sp>
      <p:sp>
        <p:nvSpPr>
          <p:cNvPr id="39950" name="テキスト ボックス 22"/>
          <p:cNvSpPr txBox="1">
            <a:spLocks noChangeArrowheads="1"/>
          </p:cNvSpPr>
          <p:nvPr/>
        </p:nvSpPr>
        <p:spPr bwMode="auto">
          <a:xfrm>
            <a:off x="4713288" y="5419725"/>
            <a:ext cx="2954337" cy="369888"/>
          </a:xfrm>
          <a:prstGeom prst="rect">
            <a:avLst/>
          </a:prstGeom>
          <a:noFill/>
          <a:ln w="9525">
            <a:noFill/>
            <a:miter lim="800000"/>
            <a:headEnd/>
            <a:tailEnd/>
          </a:ln>
        </p:spPr>
        <p:txBody>
          <a:bodyPr wrap="none">
            <a:prstTxWarp prst="textNoShape">
              <a:avLst/>
            </a:prstTxWarp>
            <a:spAutoFit/>
          </a:bodyPr>
          <a:lstStyle/>
          <a:p>
            <a:r>
              <a:rPr lang="ja-JP" altLang="en-US"/>
              <a:t>ミオシン＝非中心対称構造</a:t>
            </a:r>
          </a:p>
        </p:txBody>
      </p:sp>
      <p:sp>
        <p:nvSpPr>
          <p:cNvPr id="39951" name="テキスト ボックス 23"/>
          <p:cNvSpPr txBox="1">
            <a:spLocks noChangeArrowheads="1"/>
          </p:cNvSpPr>
          <p:nvPr/>
        </p:nvSpPr>
        <p:spPr bwMode="auto">
          <a:xfrm>
            <a:off x="4781550" y="5986463"/>
            <a:ext cx="3989388" cy="523875"/>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en-US" altLang="ja-JP" sz="2800">
                <a:solidFill>
                  <a:srgbClr val="FF0000"/>
                </a:solidFill>
              </a:rPr>
              <a:t>SHG</a:t>
            </a:r>
            <a:r>
              <a:rPr lang="ja-JP" altLang="en-US" sz="2800">
                <a:solidFill>
                  <a:srgbClr val="FF0000"/>
                </a:solidFill>
              </a:rPr>
              <a:t>光の発生源となる</a:t>
            </a:r>
          </a:p>
        </p:txBody>
      </p:sp>
      <p:sp>
        <p:nvSpPr>
          <p:cNvPr id="39952" name="テキスト ボックス 19"/>
          <p:cNvSpPr txBox="1">
            <a:spLocks noChangeArrowheads="1"/>
          </p:cNvSpPr>
          <p:nvPr/>
        </p:nvSpPr>
        <p:spPr bwMode="auto">
          <a:xfrm>
            <a:off x="1030288" y="1085850"/>
            <a:ext cx="6878637" cy="369888"/>
          </a:xfrm>
          <a:prstGeom prst="rect">
            <a:avLst/>
          </a:prstGeom>
          <a:noFill/>
          <a:ln w="9525">
            <a:noFill/>
            <a:miter lim="800000"/>
            <a:headEnd/>
            <a:tailEnd/>
          </a:ln>
        </p:spPr>
        <p:txBody>
          <a:bodyPr wrap="none">
            <a:prstTxWarp prst="textNoShape">
              <a:avLst/>
            </a:prstTxWarp>
            <a:spAutoFit/>
          </a:bodyPr>
          <a:lstStyle/>
          <a:p>
            <a:r>
              <a:rPr lang="ja-JP" altLang="en-US">
                <a:solidFill>
                  <a:srgbClr val="0000FF"/>
                </a:solidFill>
              </a:rPr>
              <a:t>・筋線維切片サンプルは徳島大学医学部高橋光彦先生により提供</a:t>
            </a:r>
          </a:p>
        </p:txBody>
      </p:sp>
      <p:cxnSp>
        <p:nvCxnSpPr>
          <p:cNvPr id="39953" name="Straight Connector 2"/>
          <p:cNvCxnSpPr>
            <a:cxnSpLocks noChangeShapeType="1"/>
          </p:cNvCxnSpPr>
          <p:nvPr/>
        </p:nvCxnSpPr>
        <p:spPr bwMode="auto">
          <a:xfrm>
            <a:off x="1147763" y="5607050"/>
            <a:ext cx="2282825" cy="0"/>
          </a:xfrm>
          <a:prstGeom prst="line">
            <a:avLst/>
          </a:prstGeom>
          <a:noFill/>
          <a:ln w="63500">
            <a:solidFill>
              <a:srgbClr val="FF0000"/>
            </a:solidFill>
            <a:round/>
            <a:headEnd/>
            <a:tailEnd/>
          </a:ln>
        </p:spPr>
      </p:cxnSp>
      <p:sp>
        <p:nvSpPr>
          <p:cNvPr id="39954" name="TextBox 3"/>
          <p:cNvSpPr txBox="1">
            <a:spLocks noChangeArrowheads="1"/>
          </p:cNvSpPr>
          <p:nvPr/>
        </p:nvSpPr>
        <p:spPr bwMode="auto">
          <a:xfrm>
            <a:off x="3395663" y="5222875"/>
            <a:ext cx="1339850" cy="646113"/>
          </a:xfrm>
          <a:prstGeom prst="rect">
            <a:avLst/>
          </a:prstGeom>
          <a:noFill/>
          <a:ln w="9525">
            <a:noFill/>
            <a:miter lim="800000"/>
            <a:headEnd/>
            <a:tailEnd/>
          </a:ln>
        </p:spPr>
        <p:txBody>
          <a:bodyPr wrap="none">
            <a:prstTxWarp prst="textNoShape">
              <a:avLst/>
            </a:prstTxWarp>
            <a:spAutoFit/>
          </a:bodyPr>
          <a:lstStyle/>
          <a:p>
            <a:r>
              <a:rPr lang="ja-JP" altLang="en-US">
                <a:solidFill>
                  <a:srgbClr val="FF0000"/>
                </a:solidFill>
              </a:rPr>
              <a:t>線維長軸</a:t>
            </a:r>
            <a:endParaRPr lang="en-US" altLang="ja-JP">
              <a:solidFill>
                <a:srgbClr val="FF0000"/>
              </a:solidFill>
            </a:endParaRPr>
          </a:p>
          <a:p>
            <a:r>
              <a:rPr lang="ja-JP">
                <a:solidFill>
                  <a:srgbClr val="FF0000"/>
                </a:solidFill>
              </a:rPr>
              <a:t>　</a:t>
            </a:r>
            <a:r>
              <a:rPr lang="ja-JP" altLang="en-US">
                <a:solidFill>
                  <a:srgbClr val="FF0000"/>
                </a:solidFill>
              </a:rPr>
              <a:t>＝対称軸</a:t>
            </a:r>
            <a:endParaRPr lang="en-US">
              <a:solidFill>
                <a:srgbClr val="FF0000"/>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タイトル 1"/>
          <p:cNvSpPr>
            <a:spLocks noGrp="1"/>
          </p:cNvSpPr>
          <p:nvPr>
            <p:ph type="title"/>
          </p:nvPr>
        </p:nvSpPr>
        <p:spPr>
          <a:xfrm>
            <a:off x="-261938" y="68263"/>
            <a:ext cx="9866313" cy="1143000"/>
          </a:xfrm>
        </p:spPr>
        <p:txBody>
          <a:bodyPr/>
          <a:lstStyle/>
          <a:p>
            <a:pPr eaLnBrk="1" hangingPunct="1"/>
            <a:r>
              <a:rPr lang="ja-JP" altLang="en-US"/>
              <a:t>従来の</a:t>
            </a:r>
            <a:r>
              <a:rPr lang="en-US" altLang="ja-JP"/>
              <a:t>150 fs-SHG</a:t>
            </a:r>
            <a:r>
              <a:rPr lang="ja-JP" altLang="en-US"/>
              <a:t>顕微鏡との比較</a:t>
            </a:r>
          </a:p>
        </p:txBody>
      </p:sp>
      <p:pic>
        <p:nvPicPr>
          <p:cNvPr id="41986" name="図 3" descr="test7_3.jpg"/>
          <p:cNvPicPr>
            <a:picLocks noChangeAspect="1"/>
          </p:cNvPicPr>
          <p:nvPr/>
        </p:nvPicPr>
        <p:blipFill>
          <a:blip r:embed="rId3">
            <a:lum contrast="8000"/>
          </a:blip>
          <a:srcRect/>
          <a:stretch>
            <a:fillRect/>
          </a:stretch>
        </p:blipFill>
        <p:spPr bwMode="auto">
          <a:xfrm>
            <a:off x="114300" y="1630363"/>
            <a:ext cx="4464050" cy="4464050"/>
          </a:xfrm>
          <a:prstGeom prst="rect">
            <a:avLst/>
          </a:prstGeom>
          <a:noFill/>
          <a:ln w="9525">
            <a:noFill/>
            <a:miter lim="800000"/>
            <a:headEnd/>
            <a:tailEnd/>
          </a:ln>
        </p:spPr>
      </p:pic>
      <p:pic>
        <p:nvPicPr>
          <p:cNvPr id="41987" name="図 6" descr="S18hidari-1 ch: 1.jpg"/>
          <p:cNvPicPr>
            <a:picLocks noChangeAspect="1"/>
          </p:cNvPicPr>
          <p:nvPr/>
        </p:nvPicPr>
        <p:blipFill>
          <a:blip r:embed="rId4"/>
          <a:srcRect/>
          <a:stretch>
            <a:fillRect/>
          </a:stretch>
        </p:blipFill>
        <p:spPr bwMode="auto">
          <a:xfrm>
            <a:off x="4662488" y="1693863"/>
            <a:ext cx="4316412" cy="4318000"/>
          </a:xfrm>
          <a:prstGeom prst="rect">
            <a:avLst/>
          </a:prstGeom>
          <a:noFill/>
          <a:ln w="9525">
            <a:noFill/>
            <a:miter lim="800000"/>
            <a:headEnd/>
            <a:tailEnd/>
          </a:ln>
        </p:spPr>
      </p:pic>
      <p:sp>
        <p:nvSpPr>
          <p:cNvPr id="41988" name="正方形/長方形 7"/>
          <p:cNvSpPr>
            <a:spLocks noChangeArrowheads="1"/>
          </p:cNvSpPr>
          <p:nvPr/>
        </p:nvSpPr>
        <p:spPr bwMode="auto">
          <a:xfrm>
            <a:off x="190500" y="1271588"/>
            <a:ext cx="1979613" cy="369887"/>
          </a:xfrm>
          <a:prstGeom prst="rect">
            <a:avLst/>
          </a:prstGeom>
          <a:solidFill>
            <a:schemeClr val="tx1"/>
          </a:solidFill>
          <a:ln w="9525">
            <a:noFill/>
            <a:miter lim="800000"/>
            <a:headEnd/>
            <a:tailEnd/>
          </a:ln>
        </p:spPr>
        <p:txBody>
          <a:bodyPr wrap="none">
            <a:prstTxWarp prst="textNoShape">
              <a:avLst/>
            </a:prstTxWarp>
            <a:spAutoFit/>
          </a:bodyPr>
          <a:lstStyle/>
          <a:p>
            <a:pPr algn="ctr"/>
            <a:r>
              <a:rPr lang="en-US" altLang="ja-JP" b="1">
                <a:solidFill>
                  <a:srgbClr val="FFFF00"/>
                </a:solidFill>
              </a:rPr>
              <a:t>10 fs-SHG</a:t>
            </a:r>
            <a:r>
              <a:rPr lang="ja-JP" altLang="en-US" b="1">
                <a:solidFill>
                  <a:srgbClr val="FFFF00"/>
                </a:solidFill>
              </a:rPr>
              <a:t>顕微鏡</a:t>
            </a:r>
            <a:endParaRPr lang="en-US" altLang="ja-JP" b="1">
              <a:solidFill>
                <a:srgbClr val="FFFF00"/>
              </a:solidFill>
            </a:endParaRPr>
          </a:p>
        </p:txBody>
      </p:sp>
      <p:sp>
        <p:nvSpPr>
          <p:cNvPr id="41989" name="正方形/長方形 8"/>
          <p:cNvSpPr>
            <a:spLocks noChangeArrowheads="1"/>
          </p:cNvSpPr>
          <p:nvPr/>
        </p:nvSpPr>
        <p:spPr bwMode="auto">
          <a:xfrm>
            <a:off x="4676775" y="1271588"/>
            <a:ext cx="2109788" cy="369887"/>
          </a:xfrm>
          <a:prstGeom prst="rect">
            <a:avLst/>
          </a:prstGeom>
          <a:solidFill>
            <a:schemeClr val="tx1"/>
          </a:solidFill>
          <a:ln w="9525">
            <a:noFill/>
            <a:miter lim="800000"/>
            <a:headEnd/>
            <a:tailEnd/>
          </a:ln>
        </p:spPr>
        <p:txBody>
          <a:bodyPr wrap="none">
            <a:prstTxWarp prst="textNoShape">
              <a:avLst/>
            </a:prstTxWarp>
            <a:spAutoFit/>
          </a:bodyPr>
          <a:lstStyle/>
          <a:p>
            <a:pPr algn="ctr"/>
            <a:r>
              <a:rPr lang="en-US" altLang="ja-JP" b="1">
                <a:solidFill>
                  <a:srgbClr val="FFFF00"/>
                </a:solidFill>
              </a:rPr>
              <a:t>150 fs-SHG</a:t>
            </a:r>
            <a:r>
              <a:rPr lang="ja-JP" altLang="en-US" b="1">
                <a:solidFill>
                  <a:srgbClr val="FFFF00"/>
                </a:solidFill>
              </a:rPr>
              <a:t>顕微鏡</a:t>
            </a:r>
            <a:endParaRPr lang="en-US" altLang="ja-JP" b="1">
              <a:solidFill>
                <a:srgbClr val="FFFF00"/>
              </a:solidFill>
            </a:endParaRPr>
          </a:p>
        </p:txBody>
      </p:sp>
      <p:sp>
        <p:nvSpPr>
          <p:cNvPr id="41990" name="テキスト ボックス 23"/>
          <p:cNvSpPr txBox="1">
            <a:spLocks noChangeArrowheads="1"/>
          </p:cNvSpPr>
          <p:nvPr/>
        </p:nvSpPr>
        <p:spPr bwMode="auto">
          <a:xfrm>
            <a:off x="1174750" y="6181725"/>
            <a:ext cx="6321425" cy="523875"/>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en-US" altLang="ja-JP" sz="2800" b="1">
                <a:solidFill>
                  <a:srgbClr val="FF0000"/>
                </a:solidFill>
              </a:rPr>
              <a:t>SHG</a:t>
            </a:r>
            <a:r>
              <a:rPr lang="ja-JP" altLang="en-US" sz="2800" b="1">
                <a:solidFill>
                  <a:srgbClr val="FF0000"/>
                </a:solidFill>
              </a:rPr>
              <a:t>イメージのコントラストが向上</a:t>
            </a:r>
          </a:p>
        </p:txBody>
      </p:sp>
      <p:sp>
        <p:nvSpPr>
          <p:cNvPr id="11" name="テキスト ボックス 11"/>
          <p:cNvSpPr txBox="1"/>
          <p:nvPr/>
        </p:nvSpPr>
        <p:spPr>
          <a:xfrm>
            <a:off x="6959600" y="984250"/>
            <a:ext cx="2143125" cy="646113"/>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prstTxWarp prst="textNoShape">
              <a:avLst/>
            </a:prstTxWarp>
            <a:spAutoFit/>
          </a:bodyPr>
          <a:lstStyle/>
          <a:p>
            <a:pPr algn="ctr"/>
            <a:r>
              <a:rPr lang="ja-JP" altLang="en-US">
                <a:solidFill>
                  <a:srgbClr val="FFFFFF"/>
                </a:solidFill>
              </a:rPr>
              <a:t>測定領域　　</a:t>
            </a:r>
            <a:endParaRPr lang="en-US" altLang="ja-JP">
              <a:solidFill>
                <a:srgbClr val="FFFFFF"/>
              </a:solidFill>
            </a:endParaRPr>
          </a:p>
          <a:p>
            <a:pPr algn="ctr"/>
            <a:r>
              <a:rPr lang="ja-JP" altLang="en-US">
                <a:solidFill>
                  <a:srgbClr val="FFFFFF"/>
                </a:solidFill>
              </a:rPr>
              <a:t>約</a:t>
            </a:r>
            <a:r>
              <a:rPr lang="en-US" altLang="ja-JP">
                <a:solidFill>
                  <a:srgbClr val="FFFFFF"/>
                </a:solidFill>
              </a:rPr>
              <a:t>430 μm</a:t>
            </a:r>
            <a:r>
              <a:rPr lang="ja-JP" altLang="en-US">
                <a:solidFill>
                  <a:srgbClr val="FFFFFF"/>
                </a:solidFill>
              </a:rPr>
              <a:t>*</a:t>
            </a:r>
            <a:r>
              <a:rPr lang="en-US" altLang="ja-JP">
                <a:solidFill>
                  <a:srgbClr val="FFFFFF"/>
                </a:solidFill>
              </a:rPr>
              <a:t>430 μm</a:t>
            </a:r>
            <a:endParaRPr lang="ja-JP" altLang="en-US">
              <a:solidFill>
                <a:srgbClr val="FFFFFF"/>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4266</TotalTime>
  <Words>2207</Words>
  <Application>Microsoft Macintosh PowerPoint</Application>
  <PresentationFormat>画面に合わせる (4:3)</PresentationFormat>
  <Paragraphs>270</Paragraphs>
  <Slides>20</Slides>
  <Notes>14</Notes>
  <HiddenSlides>0</HiddenSlides>
  <MMClips>0</MMClips>
  <ScaleCrop>false</ScaleCrop>
  <HeadingPairs>
    <vt:vector size="8" baseType="variant">
      <vt:variant>
        <vt:lpstr>デザイン テンプレート</vt:lpstr>
      </vt:variant>
      <vt:variant>
        <vt:i4>1</vt:i4>
      </vt:variant>
      <vt:variant>
        <vt:lpstr>リンクの設定</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23" baseType="lpstr">
      <vt:lpstr>Office テーマ</vt:lpstr>
      <vt:lpstr>Macintosh HD:Users:yasuitakeshi:Hase:M1:10fsTiS:20130124:%E7%A0%94%E7%A9%B6%E3%83%AC%E3%83%9B%E3%82%9A%E3%83%BC%E3%83%8820130130.docx!OLE_LINK1</vt:lpstr>
      <vt:lpstr>数式</vt:lpstr>
      <vt:lpstr>研究報告</vt:lpstr>
      <vt:lpstr>第２高調波発生(SHG)顕微鏡</vt:lpstr>
      <vt:lpstr>従来のSHG顕微鏡（100 fsレーザー）</vt:lpstr>
      <vt:lpstr>パルス幅の狭窄化</vt:lpstr>
      <vt:lpstr>10 fsレーザー</vt:lpstr>
      <vt:lpstr>パルス幅と分散</vt:lpstr>
      <vt:lpstr>セットアップ</vt:lpstr>
      <vt:lpstr>スライド 8</vt:lpstr>
      <vt:lpstr>従来の150 fs-SHG顕微鏡との比較</vt:lpstr>
      <vt:lpstr>筋線維のSHGイメージ</vt:lpstr>
      <vt:lpstr>筋線維のSHGイメージ</vt:lpstr>
      <vt:lpstr>SHGイメージの整合性の確認</vt:lpstr>
      <vt:lpstr>SHGイメージの整合性の確認</vt:lpstr>
      <vt:lpstr>異常筋線維のSHGイメージング</vt:lpstr>
      <vt:lpstr>異常筋線維のSHGイメージング</vt:lpstr>
      <vt:lpstr>パルス幅の最適化</vt:lpstr>
      <vt:lpstr>パルス幅の測定:SHG強度自己相関法</vt:lpstr>
      <vt:lpstr>パルス幅の測定:SHG強度自己相関法</vt:lpstr>
      <vt:lpstr>まとめ</vt:lpstr>
      <vt:lpstr>今後の予定</vt:lpstr>
    </vt:vector>
  </TitlesOfParts>
  <Company>大阪大学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研究報告</dc:title>
  <dc:creator>Yasui Takeshi</dc:creator>
  <cp:lastModifiedBy>Yasui Takeshi</cp:lastModifiedBy>
  <cp:revision>6</cp:revision>
  <cp:lastPrinted>2013-03-08T02:53:01Z</cp:lastPrinted>
  <dcterms:created xsi:type="dcterms:W3CDTF">2013-03-19T08:09:23Z</dcterms:created>
  <dcterms:modified xsi:type="dcterms:W3CDTF">2013-03-19T08:09:58Z</dcterms:modified>
</cp:coreProperties>
</file>