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__6.bin" ContentType="application/vnd.openxmlformats-officedocument.oleObject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embeddings/Microsoft___2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__7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embeddings/Microsoft___3.bin" ContentType="application/vnd.openxmlformats-officedocument.oleObject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__4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__5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embeddings/Microsoft___1.bin" ContentType="application/vnd.openxmlformats-officedocument.oleObject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6" r:id="rId2"/>
    <p:sldId id="257" r:id="rId3"/>
    <p:sldId id="256" r:id="rId4"/>
    <p:sldId id="262" r:id="rId5"/>
    <p:sldId id="259" r:id="rId6"/>
    <p:sldId id="260" r:id="rId7"/>
    <p:sldId id="265" r:id="rId8"/>
    <p:sldId id="266" r:id="rId9"/>
    <p:sldId id="263" r:id="rId10"/>
    <p:sldId id="268" r:id="rId11"/>
    <p:sldId id="271" r:id="rId12"/>
    <p:sldId id="288" r:id="rId13"/>
    <p:sldId id="287" r:id="rId14"/>
    <p:sldId id="270" r:id="rId15"/>
    <p:sldId id="272" r:id="rId16"/>
    <p:sldId id="273" r:id="rId17"/>
    <p:sldId id="275" r:id="rId18"/>
    <p:sldId id="276" r:id="rId19"/>
    <p:sldId id="289" r:id="rId20"/>
    <p:sldId id="278" r:id="rId21"/>
    <p:sldId id="279" r:id="rId22"/>
    <p:sldId id="280" r:id="rId23"/>
    <p:sldId id="285" r:id="rId24"/>
    <p:sldId id="284" r:id="rId25"/>
    <p:sldId id="283" r:id="rId26"/>
  </p:sldIdLst>
  <p:sldSz cx="9144000" cy="6858000" type="screen4x3"/>
  <p:notesSz cx="9928225" cy="679608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140" autoAdjust="0"/>
    <p:restoredTop sz="84420" autoAdjust="0"/>
  </p:normalViewPr>
  <p:slideViewPr>
    <p:cSldViewPr snapToGrid="0" snapToObjects="1">
      <p:cViewPr>
        <p:scale>
          <a:sx n="71" d="100"/>
          <a:sy n="71" d="100"/>
        </p:scale>
        <p:origin x="-872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2" cy="3398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4271" y="1"/>
            <a:ext cx="4302232" cy="3398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90448-BD5D-40F2-9031-FCBE0C3C7666}" type="datetimeFigureOut">
              <a:rPr kumimoji="1" lang="ja-JP" altLang="en-US" smtClean="0"/>
              <a:pPr/>
              <a:t>12.7.4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4711"/>
            <a:ext cx="4302232" cy="3398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4271" y="6454711"/>
            <a:ext cx="4302232" cy="3398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775CF-5B24-4A94-91F2-0707FEC11C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9517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2" cy="3398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4271" y="1"/>
            <a:ext cx="4302232" cy="3398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1CD9C-9337-E44B-B48E-EFC46D51F3C3}" type="datetimeFigureOut">
              <a:rPr lang="ja-JP" altLang="en-US" smtClean="0"/>
              <a:pPr/>
              <a:t>12.7.4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2823" y="3228142"/>
            <a:ext cx="7942579" cy="305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454711"/>
            <a:ext cx="4302232" cy="3398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4271" y="6454711"/>
            <a:ext cx="4302232" cy="3398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31A42-934D-B44D-9D58-78DC0C47E3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120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50B-6360-B34C-ACFB-AB4E9EE85D70}" type="datetimeFigureOut">
              <a:rPr lang="ja-JP" altLang="en-US" smtClean="0"/>
              <a:pPr/>
              <a:t>12.7.4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40F-1FA5-4243-AA60-445D37B2950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50B-6360-B34C-ACFB-AB4E9EE85D70}" type="datetimeFigureOut">
              <a:rPr lang="ja-JP" altLang="en-US" smtClean="0"/>
              <a:pPr/>
              <a:t>12.7.4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40F-1FA5-4243-AA60-445D37B2950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50B-6360-B34C-ACFB-AB4E9EE85D70}" type="datetimeFigureOut">
              <a:rPr lang="ja-JP" altLang="en-US" smtClean="0"/>
              <a:pPr/>
              <a:t>12.7.4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40F-1FA5-4243-AA60-445D37B2950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50B-6360-B34C-ACFB-AB4E9EE85D70}" type="datetimeFigureOut">
              <a:rPr lang="ja-JP" altLang="en-US" smtClean="0"/>
              <a:pPr/>
              <a:t>12.7.4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40F-1FA5-4243-AA60-445D37B2950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50B-6360-B34C-ACFB-AB4E9EE85D70}" type="datetimeFigureOut">
              <a:rPr lang="ja-JP" altLang="en-US" smtClean="0"/>
              <a:pPr/>
              <a:t>12.7.4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40F-1FA5-4243-AA60-445D37B2950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50B-6360-B34C-ACFB-AB4E9EE85D70}" type="datetimeFigureOut">
              <a:rPr lang="ja-JP" altLang="en-US" smtClean="0"/>
              <a:pPr/>
              <a:t>12.7.4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40F-1FA5-4243-AA60-445D37B2950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50B-6360-B34C-ACFB-AB4E9EE85D70}" type="datetimeFigureOut">
              <a:rPr lang="ja-JP" altLang="en-US" smtClean="0"/>
              <a:pPr/>
              <a:t>12.7.4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40F-1FA5-4243-AA60-445D37B2950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50B-6360-B34C-ACFB-AB4E9EE85D70}" type="datetimeFigureOut">
              <a:rPr lang="ja-JP" altLang="en-US" smtClean="0"/>
              <a:pPr/>
              <a:t>12.7.4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40F-1FA5-4243-AA60-445D37B2950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50B-6360-B34C-ACFB-AB4E9EE85D70}" type="datetimeFigureOut">
              <a:rPr lang="ja-JP" altLang="en-US" smtClean="0"/>
              <a:pPr/>
              <a:t>12.7.4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40F-1FA5-4243-AA60-445D37B2950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50B-6360-B34C-ACFB-AB4E9EE85D70}" type="datetimeFigureOut">
              <a:rPr lang="ja-JP" altLang="en-US" smtClean="0"/>
              <a:pPr/>
              <a:t>12.7.4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40F-1FA5-4243-AA60-445D37B2950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050B-6360-B34C-ACFB-AB4E9EE85D70}" type="datetimeFigureOut">
              <a:rPr lang="ja-JP" altLang="en-US" smtClean="0"/>
              <a:pPr/>
              <a:t>12.7.4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40F-1FA5-4243-AA60-445D37B2950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5050B-6360-B34C-ACFB-AB4E9EE85D70}" type="datetimeFigureOut">
              <a:rPr lang="ja-JP" altLang="en-US" smtClean="0"/>
              <a:pPr/>
              <a:t>12.7.4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040F-1FA5-4243-AA60-445D37B2950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3.bin"/><Relationship Id="rId4" Type="http://schemas.openxmlformats.org/officeDocument/2006/relationships/oleObject" Target="../embeddings/Microsoft___4.bin"/><Relationship Id="rId5" Type="http://schemas.openxmlformats.org/officeDocument/2006/relationships/oleObject" Target="../embeddings/Microsoft___5.bin"/><Relationship Id="rId6" Type="http://schemas.openxmlformats.org/officeDocument/2006/relationships/oleObject" Target="../embeddings/Microsoft___6.bin"/><Relationship Id="rId7" Type="http://schemas.openxmlformats.org/officeDocument/2006/relationships/oleObject" Target="../embeddings/Microsoft___7.bin"/><Relationship Id="rId8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gif"/><Relationship Id="rId5" Type="http://schemas.openxmlformats.org/officeDocument/2006/relationships/image" Target="../media/image29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oleObject" Target="../embeddings/Microsoft___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Biomedical Measurement using NIR-light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ja-JP" altLang="en-US" dirty="0" smtClean="0">
                <a:latin typeface="Times New Roman" pitchFamily="18" charset="0"/>
                <a:cs typeface="Times New Roman" pitchFamily="18" charset="0"/>
              </a:rPr>
            </a:b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seminar</a:t>
            </a:r>
            <a:r>
              <a:rPr lang="ja-JP" altLang="en-US" dirty="0" smtClean="0"/>
              <a:t>＠</a:t>
            </a:r>
            <a:r>
              <a:rPr lang="en-US" altLang="ja-JP" dirty="0" err="1" smtClean="0"/>
              <a:t>Hase</a:t>
            </a:r>
            <a:endParaRPr lang="en-US" altLang="ja-JP" dirty="0" smtClean="0"/>
          </a:p>
          <a:p>
            <a:r>
              <a:rPr lang="en-US" altLang="ja-JP" dirty="0" smtClean="0"/>
              <a:t>2012/</a:t>
            </a:r>
            <a:r>
              <a:rPr lang="en-US" altLang="ja-JP" dirty="0" smtClean="0"/>
              <a:t>06/28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00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Tooth &amp; dentin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464252"/>
            <a:ext cx="8923865" cy="376666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20135" y="5323669"/>
            <a:ext cx="88137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>
                <a:latin typeface="Times New Roman"/>
                <a:cs typeface="Times New Roman"/>
              </a:rPr>
              <a:t>Tubule is </a:t>
            </a:r>
            <a:r>
              <a:rPr lang="en-US" altLang="ja-JP" dirty="0" smtClean="0">
                <a:latin typeface="Times New Roman"/>
                <a:cs typeface="Times New Roman"/>
              </a:rPr>
              <a:t>ﬁlled </a:t>
            </a:r>
            <a:r>
              <a:rPr lang="en-US" altLang="ja-JP" dirty="0">
                <a:latin typeface="Times New Roman"/>
                <a:cs typeface="Times New Roman"/>
              </a:rPr>
              <a:t>with the </a:t>
            </a:r>
            <a:r>
              <a:rPr lang="en-US" altLang="ja-JP" dirty="0" err="1" smtClean="0">
                <a:latin typeface="Times New Roman"/>
                <a:cs typeface="Times New Roman"/>
              </a:rPr>
              <a:t>odontoblast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 err="1" smtClean="0">
                <a:latin typeface="Times New Roman"/>
                <a:cs typeface="Times New Roman"/>
              </a:rPr>
              <a:t>cytoplasmatic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ﬂuid</a:t>
            </a:r>
            <a:endParaRPr lang="en-US" altLang="ja-JP" dirty="0" smtClean="0">
              <a:latin typeface="Times New Roman"/>
              <a:cs typeface="Times New Roman"/>
            </a:endParaRPr>
          </a:p>
          <a:p>
            <a:r>
              <a:rPr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>
                <a:latin typeface="Times New Roman"/>
                <a:cs typeface="Times New Roman"/>
              </a:rPr>
              <a:t>PTD</a:t>
            </a:r>
            <a:r>
              <a:rPr lang="ja-JP" altLang="en-US" dirty="0">
                <a:latin typeface="Times New Roman"/>
                <a:cs typeface="Times New Roman"/>
              </a:rPr>
              <a:t>　</a:t>
            </a:r>
            <a:r>
              <a:rPr lang="en-US" altLang="ja-JP" dirty="0">
                <a:latin typeface="Times New Roman"/>
                <a:cs typeface="Times New Roman"/>
              </a:rPr>
              <a:t>→</a:t>
            </a:r>
            <a:r>
              <a:rPr lang="ja-JP" altLang="en-US" dirty="0">
                <a:latin typeface="Times New Roman"/>
                <a:cs typeface="Times New Roman"/>
              </a:rPr>
              <a:t>　</a:t>
            </a:r>
            <a:r>
              <a:rPr lang="en-US" altLang="ja-JP" dirty="0">
                <a:latin typeface="Times New Roman"/>
                <a:cs typeface="Times New Roman"/>
              </a:rPr>
              <a:t>10% by volume of collagen, mineralized thin cylinder</a:t>
            </a:r>
            <a:endParaRPr lang="en-US" altLang="ja-JP" dirty="0" smtClean="0">
              <a:latin typeface="Times New Roman"/>
              <a:cs typeface="Times New Roman"/>
            </a:endParaRPr>
          </a:p>
          <a:p>
            <a:r>
              <a:rPr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 smtClean="0">
                <a:latin typeface="Times New Roman"/>
                <a:cs typeface="Times New Roman"/>
              </a:rPr>
              <a:t>ITD </a:t>
            </a:r>
            <a:r>
              <a:rPr lang="en-US" altLang="ja-JP" dirty="0">
                <a:latin typeface="Times New Roman"/>
                <a:cs typeface="Times New Roman"/>
              </a:rPr>
              <a:t>contains about 30 volume percent </a:t>
            </a:r>
            <a:r>
              <a:rPr lang="en-US" altLang="ja-JP" dirty="0" smtClean="0">
                <a:latin typeface="Times New Roman"/>
                <a:cs typeface="Times New Roman"/>
              </a:rPr>
              <a:t>mineralized collagen </a:t>
            </a:r>
            <a:r>
              <a:rPr lang="en-US" altLang="ja-JP" dirty="0">
                <a:latin typeface="Times New Roman"/>
                <a:cs typeface="Times New Roman"/>
              </a:rPr>
              <a:t>Type I </a:t>
            </a:r>
            <a:r>
              <a:rPr lang="en-US" altLang="ja-JP" dirty="0" smtClean="0">
                <a:latin typeface="Times New Roman"/>
                <a:cs typeface="Times New Roman"/>
              </a:rPr>
              <a:t>ﬁbrils,  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                                                            </a:t>
            </a:r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wrapped </a:t>
            </a:r>
            <a:r>
              <a:rPr lang="en-US" altLang="ja-JP" dirty="0">
                <a:solidFill>
                  <a:srgbClr val="FF0000"/>
                </a:solidFill>
                <a:latin typeface="Times New Roman"/>
                <a:cs typeface="Times New Roman"/>
              </a:rPr>
              <a:t>around perpendicularly to </a:t>
            </a:r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lang="en-US" altLang="ja-JP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tubule </a:t>
            </a:r>
            <a:r>
              <a:rPr lang="en-US" altLang="ja-JP" dirty="0">
                <a:solidFill>
                  <a:srgbClr val="FF0000"/>
                </a:solidFill>
                <a:latin typeface="Times New Roman"/>
                <a:cs typeface="Times New Roman"/>
              </a:rPr>
              <a:t>long axis</a:t>
            </a:r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altLang="ja-JP" dirty="0">
              <a:latin typeface="Times New Roman"/>
              <a:cs typeface="Times New Roman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35289" y="4102668"/>
            <a:ext cx="5826537" cy="1221000"/>
            <a:chOff x="462182" y="4431306"/>
            <a:chExt cx="5826537" cy="122100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462182" y="4710937"/>
              <a:ext cx="1022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Times New Roman" pitchFamily="18" charset="0"/>
                  <a:cs typeface="Times New Roman" pitchFamily="18" charset="0"/>
                </a:rPr>
                <a:t>Dentin</a:t>
              </a:r>
              <a:endParaRPr kumimoji="1"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左中かっこ 3"/>
            <p:cNvSpPr/>
            <p:nvPr/>
          </p:nvSpPr>
          <p:spPr>
            <a:xfrm>
              <a:off x="1483615" y="4431306"/>
              <a:ext cx="224161" cy="10209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595695" y="4451977"/>
              <a:ext cx="469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Times New Roman" pitchFamily="18" charset="0"/>
                  <a:cs typeface="Times New Roman" pitchFamily="18" charset="0"/>
                </a:rPr>
                <a:t>・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(dentinal) Tubule</a:t>
              </a:r>
            </a:p>
            <a:p>
              <a:r>
                <a:rPr kumimoji="1" lang="ja-JP" altLang="en-US" dirty="0" smtClean="0">
                  <a:latin typeface="Times New Roman" pitchFamily="18" charset="0"/>
                  <a:cs typeface="Times New Roman" pitchFamily="18" charset="0"/>
                </a:rPr>
                <a:t>・</a:t>
              </a:r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Peritubular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 dentin (PTD)</a:t>
              </a:r>
            </a:p>
            <a:p>
              <a:r>
                <a:rPr kumimoji="1" lang="ja-JP" altLang="en-US" dirty="0" smtClean="0">
                  <a:latin typeface="Times New Roman" pitchFamily="18" charset="0"/>
                  <a:cs typeface="Times New Roman" pitchFamily="18" charset="0"/>
                </a:rPr>
                <a:t>・</a:t>
              </a:r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intertubular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dentin(ITD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31152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Setup</a:t>
            </a:r>
            <a:r>
              <a:rPr lang="ja-JP" altLang="en-US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of HGM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184688" y="1000356"/>
            <a:ext cx="6024723" cy="3112154"/>
            <a:chOff x="232857" y="783805"/>
            <a:chExt cx="6024723" cy="3112154"/>
          </a:xfrm>
        </p:grpSpPr>
        <p:cxnSp>
          <p:nvCxnSpPr>
            <p:cNvPr id="66" name="直線コネクタ 65"/>
            <p:cNvCxnSpPr>
              <a:endCxn id="90" idx="3"/>
            </p:cNvCxnSpPr>
            <p:nvPr/>
          </p:nvCxnSpPr>
          <p:spPr>
            <a:xfrm flipH="1">
              <a:off x="2235843" y="2956284"/>
              <a:ext cx="2492244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732442" y="2119609"/>
              <a:ext cx="0" cy="55484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4207692" y="1803065"/>
              <a:ext cx="111059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/>
            <p:cNvSpPr/>
            <p:nvPr/>
          </p:nvSpPr>
          <p:spPr>
            <a:xfrm>
              <a:off x="232857" y="929571"/>
              <a:ext cx="6024723" cy="168142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0" name="直線コネクタ 129"/>
            <p:cNvCxnSpPr/>
            <p:nvPr/>
          </p:nvCxnSpPr>
          <p:spPr>
            <a:xfrm flipV="1">
              <a:off x="929942" y="1817993"/>
              <a:ext cx="0" cy="8964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3"/>
            <p:cNvGrpSpPr/>
            <p:nvPr/>
          </p:nvGrpSpPr>
          <p:grpSpPr>
            <a:xfrm>
              <a:off x="4127978" y="1364445"/>
              <a:ext cx="939482" cy="833814"/>
              <a:chOff x="4952823" y="1375820"/>
              <a:chExt cx="939482" cy="833814"/>
            </a:xfrm>
          </p:grpSpPr>
          <p:cxnSp>
            <p:nvCxnSpPr>
              <p:cNvPr id="126" name="直線コネクタ 4"/>
              <p:cNvCxnSpPr/>
              <p:nvPr/>
            </p:nvCxnSpPr>
            <p:spPr>
              <a:xfrm flipH="1">
                <a:off x="4958621" y="1727079"/>
                <a:ext cx="426230" cy="125296"/>
              </a:xfrm>
              <a:prstGeom prst="line">
                <a:avLst/>
              </a:prstGeom>
              <a:ln w="25400">
                <a:solidFill>
                  <a:schemeClr val="accent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 flipH="1" flipV="1">
                <a:off x="4952823" y="1799099"/>
                <a:ext cx="437825" cy="106552"/>
              </a:xfrm>
              <a:prstGeom prst="line">
                <a:avLst/>
              </a:prstGeom>
              <a:ln w="25400">
                <a:solidFill>
                  <a:schemeClr val="accent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正方形/長方形 127"/>
              <p:cNvSpPr/>
              <p:nvPr/>
            </p:nvSpPr>
            <p:spPr>
              <a:xfrm rot="5400000">
                <a:off x="5618071" y="1620027"/>
                <a:ext cx="164094" cy="384375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円/楕円 137"/>
              <p:cNvSpPr/>
              <p:nvPr/>
            </p:nvSpPr>
            <p:spPr>
              <a:xfrm rot="5400000">
                <a:off x="5042592" y="1713476"/>
                <a:ext cx="833814" cy="15850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5067461" y="1497056"/>
              <a:ext cx="717296" cy="612017"/>
              <a:chOff x="4376032" y="1509878"/>
              <a:chExt cx="717296" cy="612017"/>
            </a:xfrm>
          </p:grpSpPr>
          <p:sp>
            <p:nvSpPr>
              <p:cNvPr id="139" name="正方形/長方形 138"/>
              <p:cNvSpPr/>
              <p:nvPr/>
            </p:nvSpPr>
            <p:spPr>
              <a:xfrm rot="5400000">
                <a:off x="4428671" y="1457239"/>
                <a:ext cx="612017" cy="71729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テキスト ボックス 139"/>
              <p:cNvSpPr txBox="1"/>
              <p:nvPr/>
            </p:nvSpPr>
            <p:spPr>
              <a:xfrm>
                <a:off x="4428345" y="1667709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PMT</a:t>
                </a:r>
                <a:endParaRPr kumimoji="1" lang="ja-JP" altLang="en-US" dirty="0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 rot="16200000">
              <a:off x="1674940" y="-473611"/>
              <a:ext cx="1450340" cy="4334501"/>
              <a:chOff x="4290781" y="701326"/>
              <a:chExt cx="1450340" cy="4334501"/>
            </a:xfrm>
          </p:grpSpPr>
          <p:cxnSp>
            <p:nvCxnSpPr>
              <p:cNvPr id="84" name="直線コネクタ 83"/>
              <p:cNvCxnSpPr/>
              <p:nvPr/>
            </p:nvCxnSpPr>
            <p:spPr>
              <a:xfrm>
                <a:off x="4916865" y="4335890"/>
                <a:ext cx="0" cy="16809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>
                <a:endCxn id="136" idx="0"/>
              </p:cNvCxnSpPr>
              <p:nvPr/>
            </p:nvCxnSpPr>
            <p:spPr>
              <a:xfrm rot="5400000" flipV="1">
                <a:off x="3660124" y="2657659"/>
                <a:ext cx="2477533" cy="1527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 rot="16200000" flipH="1">
                <a:off x="4704895" y="1227487"/>
                <a:ext cx="446687" cy="3980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円/楕円 131"/>
              <p:cNvSpPr/>
              <p:nvPr/>
            </p:nvSpPr>
            <p:spPr>
              <a:xfrm>
                <a:off x="4480888" y="2864896"/>
                <a:ext cx="833814" cy="15850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4480698" y="1953542"/>
                <a:ext cx="833814" cy="15850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正方形/長方形 135"/>
              <p:cNvSpPr/>
              <p:nvPr/>
            </p:nvSpPr>
            <p:spPr>
              <a:xfrm>
                <a:off x="4771020" y="3904061"/>
                <a:ext cx="271014" cy="34100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7" name="直線コネクタ 136"/>
              <p:cNvCxnSpPr/>
              <p:nvPr/>
            </p:nvCxnSpPr>
            <p:spPr>
              <a:xfrm>
                <a:off x="4827828" y="4316392"/>
                <a:ext cx="1582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テキスト ボックス 141"/>
              <p:cNvSpPr txBox="1"/>
              <p:nvPr/>
            </p:nvSpPr>
            <p:spPr>
              <a:xfrm rot="5400000">
                <a:off x="4036865" y="441258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Sample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" name="テキスト ボックス 142"/>
              <p:cNvSpPr txBox="1"/>
              <p:nvPr/>
            </p:nvSpPr>
            <p:spPr>
              <a:xfrm rot="5400000">
                <a:off x="4692753" y="1103363"/>
                <a:ext cx="14504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two </a:t>
                </a: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optical</a:t>
                </a:r>
              </a:p>
              <a:p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scanners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テキスト ボックス 144"/>
              <p:cNvSpPr txBox="1"/>
              <p:nvPr/>
            </p:nvSpPr>
            <p:spPr>
              <a:xfrm rot="5400000">
                <a:off x="4769861" y="3881025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Objective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" name="正方形/長方形 151"/>
              <p:cNvSpPr/>
              <p:nvPr/>
            </p:nvSpPr>
            <p:spPr>
              <a:xfrm>
                <a:off x="4688181" y="4516730"/>
                <a:ext cx="480116" cy="159429"/>
              </a:xfrm>
              <a:prstGeom prst="rect">
                <a:avLst/>
              </a:prstGeom>
              <a:pattFill prst="wdUpDiag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4" name="直線コネクタ 123"/>
              <p:cNvCxnSpPr/>
              <p:nvPr/>
            </p:nvCxnSpPr>
            <p:spPr>
              <a:xfrm>
                <a:off x="4771020" y="4247053"/>
                <a:ext cx="67057" cy="72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 flipH="1">
                <a:off x="4978919" y="4247053"/>
                <a:ext cx="65956" cy="72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矢印コネクタ 155"/>
              <p:cNvCxnSpPr/>
              <p:nvPr/>
            </p:nvCxnSpPr>
            <p:spPr>
              <a:xfrm rot="5400000">
                <a:off x="4743146" y="4035652"/>
                <a:ext cx="76857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グループ化 8"/>
            <p:cNvGrpSpPr/>
            <p:nvPr/>
          </p:nvGrpSpPr>
          <p:grpSpPr>
            <a:xfrm>
              <a:off x="533242" y="2714445"/>
              <a:ext cx="1702601" cy="483679"/>
              <a:chOff x="209399" y="918696"/>
              <a:chExt cx="1702601" cy="483679"/>
            </a:xfrm>
          </p:grpSpPr>
          <p:sp>
            <p:nvSpPr>
              <p:cNvPr id="90" name="正方形/長方形 89"/>
              <p:cNvSpPr/>
              <p:nvPr/>
            </p:nvSpPr>
            <p:spPr>
              <a:xfrm>
                <a:off x="209399" y="918696"/>
                <a:ext cx="1702601" cy="4836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テキスト ボックス 156"/>
              <p:cNvSpPr txBox="1"/>
              <p:nvPr/>
            </p:nvSpPr>
            <p:spPr>
              <a:xfrm>
                <a:off x="344156" y="975869"/>
                <a:ext cx="1432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OPAL</a:t>
                </a:r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Laser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8" name="テキスト ボックス 157"/>
            <p:cNvSpPr txBox="1"/>
            <p:nvPr/>
          </p:nvSpPr>
          <p:spPr>
            <a:xfrm>
              <a:off x="325381" y="3249628"/>
              <a:ext cx="21974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/>
                  <a:cs typeface="Times New Roman"/>
                </a:rPr>
                <a:t>Linearly polarized, 100 </a:t>
              </a:r>
              <a:r>
                <a:rPr lang="en-US" altLang="ja-JP" sz="1200" dirty="0" err="1">
                  <a:latin typeface="Times New Roman"/>
                  <a:cs typeface="Times New Roman"/>
                </a:rPr>
                <a:t>fs</a:t>
              </a:r>
              <a:r>
                <a:rPr lang="en-US" altLang="ja-JP" sz="1200" dirty="0">
                  <a:latin typeface="Times New Roman"/>
                  <a:cs typeface="Times New Roman"/>
                </a:rPr>
                <a:t> pulses</a:t>
              </a:r>
              <a:r>
                <a:rPr lang="en-US" altLang="ja-JP" sz="1200" dirty="0" smtClean="0">
                  <a:latin typeface="Times New Roman"/>
                  <a:cs typeface="Times New Roman"/>
                </a:rPr>
                <a:t>  </a:t>
              </a:r>
            </a:p>
            <a:p>
              <a:pPr algn="ctr"/>
              <a:r>
                <a:rPr lang="en-US" altLang="ja-JP" sz="1200" dirty="0" smtClean="0">
                  <a:latin typeface="Times New Roman"/>
                  <a:cs typeface="Times New Roman"/>
                </a:rPr>
                <a:t>wavelength </a:t>
              </a:r>
              <a:r>
                <a:rPr lang="en-US" altLang="ja-JP" sz="1200" dirty="0">
                  <a:latin typeface="Times New Roman"/>
                  <a:cs typeface="Times New Roman"/>
                </a:rPr>
                <a:t>of 1.5</a:t>
              </a:r>
              <a:r>
                <a:rPr lang="en-US" altLang="ja-JP" sz="1200" dirty="0" smtClean="0">
                  <a:latin typeface="Times New Roman"/>
                  <a:cs typeface="Times New Roman"/>
                </a:rPr>
                <a:t> </a:t>
              </a:r>
              <a:r>
                <a:rPr lang="en-US" altLang="ja-JP" sz="1200" dirty="0" err="1" smtClean="0">
                  <a:latin typeface="Times New Roman"/>
                  <a:cs typeface="Times New Roman"/>
                </a:rPr>
                <a:t>μm</a:t>
              </a:r>
              <a:endParaRPr lang="en-US" altLang="ja-JP" sz="1200" dirty="0" smtClean="0">
                <a:latin typeface="Times New Roman"/>
                <a:cs typeface="Times New Roman"/>
              </a:endParaRPr>
            </a:p>
            <a:p>
              <a:pPr algn="ctr"/>
              <a:r>
                <a:rPr lang="en-US" altLang="ja-JP" sz="1200" dirty="0" smtClean="0">
                  <a:latin typeface="Times New Roman"/>
                  <a:cs typeface="Times New Roman"/>
                </a:rPr>
                <a:t>Repetition rate </a:t>
              </a:r>
              <a:r>
                <a:rPr lang="en-US" altLang="ja-JP" sz="1200" dirty="0">
                  <a:latin typeface="Times New Roman"/>
                  <a:cs typeface="Times New Roman"/>
                </a:rPr>
                <a:t>of 80 </a:t>
              </a:r>
              <a:r>
                <a:rPr lang="en-US" altLang="ja-JP" sz="1200" dirty="0" smtClean="0">
                  <a:latin typeface="Times New Roman"/>
                  <a:cs typeface="Times New Roman"/>
                </a:rPr>
                <a:t>MHz</a:t>
              </a:r>
              <a:endParaRPr kumimoji="1" lang="ja-JP" alt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609022" y="783805"/>
              <a:ext cx="30828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Zeiss Axiovert-135 microscope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4728087" y="2674455"/>
              <a:ext cx="1221956" cy="754812"/>
              <a:chOff x="4632635" y="2859121"/>
              <a:chExt cx="1221956" cy="754812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4632635" y="2859121"/>
                <a:ext cx="1221956" cy="75481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4728086" y="2899111"/>
                <a:ext cx="10310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Lock-in </a:t>
                </a:r>
              </a:p>
              <a:p>
                <a:pPr algn="ctr"/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amplifier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430" t="29365" r="27267" b="27778"/>
          <a:stretch/>
        </p:blipFill>
        <p:spPr bwMode="auto">
          <a:xfrm>
            <a:off x="3007881" y="3835511"/>
            <a:ext cx="5974279" cy="29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グループ化 37"/>
          <p:cNvGrpSpPr/>
          <p:nvPr/>
        </p:nvGrpSpPr>
        <p:grpSpPr>
          <a:xfrm>
            <a:off x="58005" y="4155141"/>
            <a:ext cx="1366366" cy="563561"/>
            <a:chOff x="17576" y="4129462"/>
            <a:chExt cx="1366367" cy="563561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124673" y="4129462"/>
              <a:ext cx="120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Times New Roman" pitchFamily="18" charset="0"/>
                  <a:cs typeface="Times New Roman" pitchFamily="18" charset="0"/>
                </a:rPr>
                <a:t>sample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17576" y="4195482"/>
              <a:ext cx="1366367" cy="49754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-47493" y="4763852"/>
            <a:ext cx="3204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Thin sections of about 200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μm</a:t>
            </a:r>
            <a:endParaRPr lang="en-US" altLang="ja-JP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en-US" altLang="ja-JP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Each sections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sonicated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 for </a:t>
            </a:r>
            <a:endParaRPr lang="en-US" altLang="ja-JP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      45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altLang="ja-JP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              before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HGM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measurement.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THG(third harmonic generation)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518168"/>
              </p:ext>
            </p:extLst>
          </p:nvPr>
        </p:nvGraphicFramePr>
        <p:xfrm>
          <a:off x="395537" y="1268760"/>
          <a:ext cx="5518151" cy="430212"/>
        </p:xfrm>
        <a:graphic>
          <a:graphicData uri="http://schemas.openxmlformats.org/presentationml/2006/ole">
            <p:oleObj spid="_x0000_s24698" name="数式" r:id="rId3" imgW="3111480" imgH="241200" progId="Equation.3">
              <p:embed/>
            </p:oleObj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4621345"/>
              </p:ext>
            </p:extLst>
          </p:nvPr>
        </p:nvGraphicFramePr>
        <p:xfrm>
          <a:off x="2843809" y="1844824"/>
          <a:ext cx="2928937" cy="647700"/>
        </p:xfrm>
        <a:graphic>
          <a:graphicData uri="http://schemas.openxmlformats.org/presentationml/2006/ole">
            <p:oleObj spid="_x0000_s24699" name="数式" r:id="rId4" imgW="1777680" imgH="393480" progId="Equation.3">
              <p:embed/>
            </p:oleObj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9622166"/>
              </p:ext>
            </p:extLst>
          </p:nvPr>
        </p:nvGraphicFramePr>
        <p:xfrm>
          <a:off x="179512" y="1988841"/>
          <a:ext cx="1535112" cy="417512"/>
        </p:xfrm>
        <a:graphic>
          <a:graphicData uri="http://schemas.openxmlformats.org/presentationml/2006/ole">
            <p:oleObj spid="_x0000_s24700" name="数式" r:id="rId5" imgW="838080" imgH="228600" progId="Equation.3">
              <p:embed/>
            </p:oleObj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1907704" y="2204864"/>
            <a:ext cx="7920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 bwMode="auto">
          <a:xfrm>
            <a:off x="4903346" y="1983143"/>
            <a:ext cx="833225" cy="44344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>
            <a:off x="5736570" y="2204864"/>
            <a:ext cx="995671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6708399" y="190336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THG</a:t>
            </a:r>
            <a:endParaRPr kumimoji="1" lang="ja-JP" altLang="en-US" dirty="0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9482039"/>
              </p:ext>
            </p:extLst>
          </p:nvPr>
        </p:nvGraphicFramePr>
        <p:xfrm>
          <a:off x="385764" y="3328989"/>
          <a:ext cx="2185987" cy="546100"/>
        </p:xfrm>
        <a:graphic>
          <a:graphicData uri="http://schemas.openxmlformats.org/presentationml/2006/ole">
            <p:oleObj spid="_x0000_s24701" name="数式" r:id="rId6" imgW="965160" imgH="241200" progId="Equation.3">
              <p:embed/>
            </p:oleObj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8716744"/>
              </p:ext>
            </p:extLst>
          </p:nvPr>
        </p:nvGraphicFramePr>
        <p:xfrm>
          <a:off x="4292600" y="3343275"/>
          <a:ext cx="3884613" cy="546100"/>
        </p:xfrm>
        <a:graphic>
          <a:graphicData uri="http://schemas.openxmlformats.org/presentationml/2006/ole">
            <p:oleObj spid="_x0000_s24702" name="数式" r:id="rId7" imgW="1714320" imgH="241200" progId="Equation.3">
              <p:embed/>
            </p:oleObj>
          </a:graphicData>
        </a:graphic>
      </p:graphicFrame>
      <p:grpSp>
        <p:nvGrpSpPr>
          <p:cNvPr id="20" name="グループ化 19"/>
          <p:cNvGrpSpPr/>
          <p:nvPr/>
        </p:nvGrpSpPr>
        <p:grpSpPr>
          <a:xfrm>
            <a:off x="755577" y="2723098"/>
            <a:ext cx="6930895" cy="369332"/>
            <a:chOff x="109365" y="2594695"/>
            <a:chExt cx="6930895" cy="369332"/>
          </a:xfrm>
        </p:grpSpPr>
        <p:sp>
          <p:nvSpPr>
            <p:cNvPr id="18" name="正方形/長方形 17"/>
            <p:cNvSpPr/>
            <p:nvPr/>
          </p:nvSpPr>
          <p:spPr>
            <a:xfrm>
              <a:off x="109365" y="2594695"/>
              <a:ext cx="6924483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109365" y="2594695"/>
              <a:ext cx="6930895" cy="369332"/>
              <a:chOff x="109365" y="2594695"/>
              <a:chExt cx="6930895" cy="369332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109365" y="2594695"/>
                <a:ext cx="4351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eversed </a:t>
                </a:r>
                <a:r>
                  <a:rPr kumimoji="1" lang="en-US" altLang="ja-JP" b="1" i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 in </a:t>
                </a: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non-</a:t>
                </a:r>
                <a:r>
                  <a:rPr lang="en-US" altLang="ja-JP" dirty="0" err="1" smtClean="0">
                    <a:latin typeface="Times New Roman" pitchFamily="18" charset="0"/>
                    <a:cs typeface="Times New Roman" pitchFamily="18" charset="0"/>
                  </a:rPr>
                  <a:t>centrosymmetric</a:t>
                </a: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 materials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868144" y="2594695"/>
                <a:ext cx="1172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eversed </a:t>
                </a:r>
                <a:r>
                  <a:rPr lang="en-US" altLang="ja-JP" b="1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kumimoji="1" lang="ja-JP" altLang="en-US" dirty="0"/>
              </a:p>
            </p:txBody>
          </p:sp>
          <p:cxnSp>
            <p:nvCxnSpPr>
              <p:cNvPr id="17" name="直線矢印コネクタ 16"/>
              <p:cNvCxnSpPr/>
              <p:nvPr/>
            </p:nvCxnSpPr>
            <p:spPr>
              <a:xfrm>
                <a:off x="4733843" y="2779361"/>
                <a:ext cx="79208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8"/>
          <a:srcRect r="60661"/>
          <a:stretch/>
        </p:blipFill>
        <p:spPr>
          <a:xfrm>
            <a:off x="7140291" y="3989428"/>
            <a:ext cx="1408896" cy="1524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8"/>
          <a:srcRect r="60661"/>
          <a:stretch/>
        </p:blipFill>
        <p:spPr>
          <a:xfrm>
            <a:off x="7140291" y="5665213"/>
            <a:ext cx="1408896" cy="87592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900764" y="39555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incident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16748" y="635647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polarization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下矢印 24"/>
          <p:cNvSpPr/>
          <p:nvPr/>
        </p:nvSpPr>
        <p:spPr>
          <a:xfrm>
            <a:off x="7331529" y="5364467"/>
            <a:ext cx="872753" cy="291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732240" y="3955505"/>
            <a:ext cx="1944216" cy="2770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>
            <a:off x="2699793" y="4140171"/>
            <a:ext cx="1694049" cy="728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37147" y="5156403"/>
            <a:ext cx="6376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THG signal is generated by every material.</a:t>
            </a:r>
            <a:endParaRPr kumimoji="1" lang="ja-JP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44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3203849" y="2045890"/>
            <a:ext cx="4384535" cy="791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THG(third harmonic generation)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992823" y="2991969"/>
            <a:ext cx="6739867" cy="3164664"/>
            <a:chOff x="720436" y="2852936"/>
            <a:chExt cx="7744692" cy="374072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416" t="39005" r="5418" b="3347"/>
            <a:stretch/>
          </p:blipFill>
          <p:spPr>
            <a:xfrm>
              <a:off x="720436" y="2852936"/>
              <a:ext cx="7744692" cy="3740728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2987824" y="4077072"/>
              <a:ext cx="1008112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61844" y="855760"/>
            <a:ext cx="8234947" cy="1374796"/>
            <a:chOff x="261843" y="855760"/>
            <a:chExt cx="8234947" cy="1374796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61843" y="855760"/>
              <a:ext cx="82349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>
                  <a:latin typeface="Times New Roman" pitchFamily="18" charset="0"/>
                  <a:cs typeface="Times New Roman" pitchFamily="18" charset="0"/>
                </a:rPr>
                <a:t>・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THG 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signal generated before the focus of the excitation beam  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destructively 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interferes </a:t>
              </a:r>
              <a:endParaRPr lang="en-US" altLang="ja-JP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with 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the signal generated behind the  focal plane.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下矢印 9"/>
            <p:cNvSpPr/>
            <p:nvPr/>
          </p:nvSpPr>
          <p:spPr>
            <a:xfrm>
              <a:off x="3995936" y="1502091"/>
              <a:ext cx="504056" cy="3427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404315" y="1861224"/>
              <a:ext cx="17491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err="1">
                  <a:latin typeface="Times New Roman" pitchFamily="18" charset="0"/>
                  <a:cs typeface="Times New Roman" pitchFamily="18" charset="0"/>
                </a:rPr>
                <a:t>Guoy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 phase 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shift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35253" y="1343913"/>
            <a:ext cx="2248207" cy="1528566"/>
            <a:chOff x="329910" y="1788028"/>
            <a:chExt cx="2248207" cy="1528566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329910" y="2358859"/>
              <a:ext cx="2248207" cy="957735"/>
              <a:chOff x="1045028" y="1781298"/>
              <a:chExt cx="6543303" cy="2434441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23809" t="38118" r="25902" b="28074"/>
              <a:stretch/>
            </p:blipFill>
            <p:spPr bwMode="auto">
              <a:xfrm>
                <a:off x="1045028" y="1781298"/>
                <a:ext cx="6543303" cy="243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正方形/長方形 13"/>
              <p:cNvSpPr/>
              <p:nvPr/>
            </p:nvSpPr>
            <p:spPr>
              <a:xfrm>
                <a:off x="2283335" y="3562873"/>
                <a:ext cx="1368152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423837" y="1788028"/>
              <a:ext cx="1921432" cy="547334"/>
              <a:chOff x="412621" y="3038881"/>
              <a:chExt cx="1921432" cy="547334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412621" y="3216883"/>
                <a:ext cx="1921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hase    </a:t>
                </a:r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→         </a:t>
                </a:r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π 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1076265" y="3038881"/>
                <a:ext cx="595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shift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8" name="テキスト ボックス 17"/>
          <p:cNvSpPr txBox="1"/>
          <p:nvPr/>
        </p:nvSpPr>
        <p:spPr>
          <a:xfrm>
            <a:off x="3203849" y="2237561"/>
            <a:ext cx="4444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hase shift @ before and after focal point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1002" y="6180141"/>
            <a:ext cx="871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THG will be generated speciﬁcally 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interfaces 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between materials of different third order 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nonlinear susceptibilities</a:t>
            </a:r>
            <a:endParaRPr kumimoji="1" lang="ja-JP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18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Result (1) : THG, SHG, ESEM</a:t>
            </a:r>
            <a:endParaRPr lang="ja-JP" altLang="en-US" dirty="0"/>
          </a:p>
        </p:txBody>
      </p:sp>
      <p:pic>
        <p:nvPicPr>
          <p:cNvPr id="4" name="図 3" descr="スクリーンショット（2012-05-28 14.35.13）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302384"/>
            <a:ext cx="5727700" cy="212661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6402" y="3542652"/>
            <a:ext cx="91679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ESEM → </a:t>
            </a:r>
            <a:r>
              <a:rPr lang="en-US" altLang="ja-JP" dirty="0" smtClean="0">
                <a:latin typeface="Times New Roman"/>
                <a:cs typeface="Times New Roman"/>
              </a:rPr>
              <a:t>variation in </a:t>
            </a:r>
            <a:r>
              <a:rPr lang="en-US" altLang="ja-JP" dirty="0">
                <a:latin typeface="Times New Roman"/>
                <a:cs typeface="Times New Roman"/>
              </a:rPr>
              <a:t>the mineralization </a:t>
            </a:r>
            <a:r>
              <a:rPr lang="en-US" altLang="ja-JP" dirty="0" smtClean="0">
                <a:latin typeface="Times New Roman"/>
                <a:cs typeface="Times New Roman"/>
              </a:rPr>
              <a:t>level →   tubules = black</a:t>
            </a:r>
          </a:p>
          <a:p>
            <a:r>
              <a:rPr kumimoji="1" lang="en-US" altLang="ja-JP" dirty="0" smtClean="0">
                <a:latin typeface="Times New Roman"/>
                <a:cs typeface="Times New Roman"/>
              </a:rPr>
              <a:t>                                                                                      PTD = white</a:t>
            </a:r>
          </a:p>
          <a:p>
            <a:r>
              <a:rPr lang="ja-JP" altLang="en-US" dirty="0" smtClean="0">
                <a:latin typeface="Times New Roman"/>
                <a:cs typeface="Times New Roman"/>
              </a:rPr>
              <a:t>　　　　　　　　　　　　　　　　　　　　　　　　　　　　　　</a:t>
            </a:r>
            <a:r>
              <a:rPr lang="en-US" altLang="ja-JP" dirty="0" smtClean="0">
                <a:latin typeface="Times New Roman"/>
                <a:cs typeface="Times New Roman"/>
              </a:rPr>
              <a:t>       ITD = gray</a:t>
            </a:r>
            <a:endParaRPr lang="en-US" altLang="ja-JP" sz="700" dirty="0" smtClean="0">
              <a:latin typeface="Times New Roman"/>
              <a:cs typeface="Times New Roman"/>
            </a:endParaRPr>
          </a:p>
          <a:p>
            <a:r>
              <a:rPr lang="ja-JP" altLang="en-US" dirty="0">
                <a:latin typeface="Times New Roman"/>
                <a:cs typeface="Times New Roman"/>
              </a:rPr>
              <a:t>・</a:t>
            </a:r>
            <a:r>
              <a:rPr lang="en-US" altLang="ja-JP" dirty="0" smtClean="0">
                <a:latin typeface="Times New Roman"/>
                <a:cs typeface="Times New Roman"/>
              </a:rPr>
              <a:t>The average </a:t>
            </a:r>
            <a:r>
              <a:rPr lang="en-US" altLang="ja-JP" dirty="0">
                <a:latin typeface="Times New Roman"/>
                <a:cs typeface="Times New Roman"/>
              </a:rPr>
              <a:t>radius of the lumen is </a:t>
            </a:r>
            <a:r>
              <a:rPr lang="en-US" altLang="ja-JP" dirty="0" smtClean="0">
                <a:latin typeface="Times New Roman"/>
                <a:cs typeface="Times New Roman"/>
              </a:rPr>
              <a:t>about 0.9 </a:t>
            </a:r>
            <a:r>
              <a:rPr lang="en-US" altLang="ja-JP" dirty="0" err="1" smtClean="0">
                <a:latin typeface="Times New Roman"/>
                <a:cs typeface="Times New Roman"/>
              </a:rPr>
              <a:t>μm</a:t>
            </a:r>
            <a:r>
              <a:rPr lang="en-US" altLang="ja-JP" dirty="0" smtClean="0">
                <a:latin typeface="Times New Roman"/>
                <a:cs typeface="Times New Roman"/>
              </a:rPr>
              <a:t>.</a:t>
            </a:r>
          </a:p>
          <a:p>
            <a:r>
              <a:rPr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 smtClean="0">
                <a:latin typeface="Times New Roman"/>
                <a:cs typeface="Times New Roman"/>
              </a:rPr>
              <a:t>The </a:t>
            </a:r>
            <a:r>
              <a:rPr lang="en-US" altLang="ja-JP" dirty="0">
                <a:latin typeface="Times New Roman"/>
                <a:cs typeface="Times New Roman"/>
              </a:rPr>
              <a:t>spatial resolution of</a:t>
            </a:r>
            <a:r>
              <a:rPr lang="ja-JP" altLang="en-US" dirty="0">
                <a:latin typeface="Times New Roman"/>
                <a:cs typeface="Times New Roman"/>
              </a:rPr>
              <a:t>　</a:t>
            </a:r>
            <a:r>
              <a:rPr lang="en-US" altLang="ja-JP" dirty="0">
                <a:latin typeface="Times New Roman"/>
                <a:cs typeface="Times New Roman"/>
              </a:rPr>
              <a:t>the THG image is about 1 </a:t>
            </a:r>
            <a:r>
              <a:rPr lang="en-US" altLang="ja-JP" dirty="0" err="1">
                <a:latin typeface="Times New Roman"/>
                <a:cs typeface="Times New Roman"/>
              </a:rPr>
              <a:t>μm</a:t>
            </a:r>
            <a:r>
              <a:rPr lang="en-US" altLang="ja-JP" dirty="0">
                <a:latin typeface="Times New Roman"/>
                <a:cs typeface="Times New Roman"/>
              </a:rPr>
              <a:t>. </a:t>
            </a:r>
            <a:endParaRPr lang="en-US" altLang="ja-JP" dirty="0" smtClean="0">
              <a:latin typeface="Times New Roman"/>
              <a:cs typeface="Times New Roman"/>
            </a:endParaRPr>
          </a:p>
          <a:p>
            <a:r>
              <a:rPr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 smtClean="0">
                <a:latin typeface="Times New Roman"/>
                <a:cs typeface="Times New Roman"/>
              </a:rPr>
              <a:t>This </a:t>
            </a:r>
            <a:r>
              <a:rPr lang="en-US" altLang="ja-JP" dirty="0">
                <a:latin typeface="Times New Roman"/>
                <a:cs typeface="Times New Roman"/>
              </a:rPr>
              <a:t>means that a feature </a:t>
            </a:r>
            <a:r>
              <a:rPr lang="en-US" altLang="ja-JP" dirty="0" smtClean="0">
                <a:latin typeface="Times New Roman"/>
                <a:cs typeface="Times New Roman"/>
              </a:rPr>
              <a:t>of about </a:t>
            </a:r>
            <a:r>
              <a:rPr lang="en-US" altLang="ja-JP" dirty="0">
                <a:latin typeface="Times New Roman"/>
                <a:cs typeface="Times New Roman"/>
              </a:rPr>
              <a:t>0.9 mm in radius, like the lumen, will appear as </a:t>
            </a:r>
            <a:r>
              <a:rPr lang="en-US" altLang="ja-JP" dirty="0" smtClean="0">
                <a:latin typeface="Times New Roman"/>
                <a:cs typeface="Times New Roman"/>
              </a:rPr>
              <a:t>~1.5 </a:t>
            </a:r>
            <a:r>
              <a:rPr lang="en-US" altLang="ja-JP" dirty="0" err="1" smtClean="0">
                <a:latin typeface="Times New Roman"/>
                <a:cs typeface="Times New Roman"/>
              </a:rPr>
              <a:t>μm</a:t>
            </a:r>
            <a:endParaRPr lang="en-US" altLang="ja-JP" dirty="0">
              <a:latin typeface="Times New Roman"/>
              <a:cs typeface="Times New Roman"/>
            </a:endParaRPr>
          </a:p>
          <a:p>
            <a:r>
              <a:rPr lang="ja-JP" altLang="en-US" dirty="0" smtClean="0">
                <a:latin typeface="Times New Roman"/>
                <a:cs typeface="Times New Roman"/>
              </a:rPr>
              <a:t>　　　　　　　　　　　　　　　　　　　　　　　　　　　　　　　　　　　　　　　　　　　　　　　　　　　　　</a:t>
            </a:r>
            <a:r>
              <a:rPr lang="en-US" altLang="ja-JP" dirty="0" smtClean="0">
                <a:latin typeface="Times New Roman"/>
                <a:cs typeface="Times New Roman"/>
              </a:rPr>
              <a:t>in </a:t>
            </a:r>
            <a:r>
              <a:rPr lang="en-US" altLang="ja-JP" dirty="0">
                <a:latin typeface="Times New Roman"/>
                <a:cs typeface="Times New Roman"/>
              </a:rPr>
              <a:t>radius.</a:t>
            </a:r>
            <a:endParaRPr lang="en-US" altLang="ja-JP" dirty="0" smtClean="0">
              <a:latin typeface="Times New Roman"/>
              <a:cs typeface="Times New Roman"/>
            </a:endParaRPr>
          </a:p>
          <a:p>
            <a:r>
              <a:rPr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 smtClean="0">
                <a:latin typeface="Times New Roman"/>
                <a:cs typeface="Times New Roman"/>
              </a:rPr>
              <a:t>The </a:t>
            </a:r>
            <a:r>
              <a:rPr lang="en-US" altLang="ja-JP" dirty="0">
                <a:latin typeface="Times New Roman"/>
                <a:cs typeface="Times New Roman"/>
              </a:rPr>
              <a:t>THG image displays bright circular features </a:t>
            </a:r>
            <a:r>
              <a:rPr lang="en-US" altLang="ja-JP" dirty="0" smtClean="0">
                <a:latin typeface="Times New Roman"/>
                <a:cs typeface="Times New Roman"/>
              </a:rPr>
              <a:t>with</a:t>
            </a:r>
            <a:r>
              <a:rPr lang="ja-JP" altLang="en-US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an </a:t>
            </a:r>
            <a:r>
              <a:rPr lang="en-US" altLang="ja-JP" dirty="0">
                <a:latin typeface="Times New Roman"/>
                <a:cs typeface="Times New Roman"/>
              </a:rPr>
              <a:t>average radius of 1.54 </a:t>
            </a:r>
            <a:r>
              <a:rPr lang="en-US" altLang="ja-JP" dirty="0" err="1">
                <a:latin typeface="Times New Roman"/>
                <a:cs typeface="Times New Roman"/>
              </a:rPr>
              <a:t>μm</a:t>
            </a:r>
            <a:r>
              <a:rPr lang="en-US" altLang="ja-JP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6767" y="6152666"/>
            <a:ext cx="798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SHG → </a:t>
            </a:r>
            <a:r>
              <a:rPr lang="en-US" altLang="ja-JP" dirty="0" smtClean="0">
                <a:latin typeface="Times New Roman"/>
                <a:cs typeface="Times New Roman"/>
              </a:rPr>
              <a:t>They </a:t>
            </a:r>
            <a:r>
              <a:rPr lang="en-US" altLang="ja-JP" dirty="0">
                <a:latin typeface="Times New Roman"/>
                <a:cs typeface="Times New Roman"/>
              </a:rPr>
              <a:t>contain much less </a:t>
            </a:r>
            <a:r>
              <a:rPr lang="en-US" altLang="ja-JP" dirty="0" smtClean="0">
                <a:latin typeface="Times New Roman"/>
                <a:cs typeface="Times New Roman"/>
              </a:rPr>
              <a:t>collagen than </a:t>
            </a:r>
            <a:r>
              <a:rPr lang="en-US" altLang="ja-JP" dirty="0">
                <a:latin typeface="Times New Roman"/>
                <a:cs typeface="Times New Roman"/>
              </a:rPr>
              <a:t>the </a:t>
            </a:r>
            <a:r>
              <a:rPr lang="en-US" altLang="ja-JP" dirty="0" smtClean="0">
                <a:latin typeface="Times New Roman"/>
                <a:cs typeface="Times New Roman"/>
              </a:rPr>
              <a:t>ITD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                                                                  → the tubules and the PTD appear in black 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6212156" y="1493437"/>
            <a:ext cx="2007073" cy="2007073"/>
            <a:chOff x="6877620" y="1732413"/>
            <a:chExt cx="1257296" cy="1257296"/>
          </a:xfrm>
        </p:grpSpPr>
        <p:sp>
          <p:nvSpPr>
            <p:cNvPr id="3" name="円/楕円 2"/>
            <p:cNvSpPr/>
            <p:nvPr/>
          </p:nvSpPr>
          <p:spPr>
            <a:xfrm>
              <a:off x="7059659" y="1914453"/>
              <a:ext cx="893216" cy="89321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6877620" y="1732413"/>
              <a:ext cx="1257296" cy="125729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7221940" y="2076733"/>
              <a:ext cx="568657" cy="56865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14" name="直線矢印コネクタ 13"/>
          <p:cNvCxnSpPr>
            <a:stCxn id="9" idx="6"/>
            <a:endCxn id="8" idx="6"/>
          </p:cNvCxnSpPr>
          <p:nvPr/>
        </p:nvCxnSpPr>
        <p:spPr>
          <a:xfrm>
            <a:off x="7669577" y="2496973"/>
            <a:ext cx="54965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8" idx="6"/>
          </p:cNvCxnSpPr>
          <p:nvPr/>
        </p:nvCxnSpPr>
        <p:spPr>
          <a:xfrm>
            <a:off x="8219228" y="2496973"/>
            <a:ext cx="43215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168440" y="2189197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/>
                <a:cs typeface="Times New Roman"/>
              </a:rPr>
              <a:t>1.0 </a:t>
            </a:r>
            <a:r>
              <a:rPr lang="en-US" altLang="ja-JP" sz="1400" dirty="0" err="1" smtClean="0">
                <a:latin typeface="Times New Roman"/>
                <a:cs typeface="Times New Roman"/>
              </a:rPr>
              <a:t>μm</a:t>
            </a:r>
            <a:endParaRPr lang="en-US" altLang="ja-JP" sz="1400" dirty="0">
              <a:latin typeface="Times New Roman"/>
              <a:cs typeface="Times New Roman"/>
            </a:endParaRPr>
          </a:p>
        </p:txBody>
      </p:sp>
      <p:cxnSp>
        <p:nvCxnSpPr>
          <p:cNvPr id="22" name="直線矢印コネクタ 21"/>
          <p:cNvCxnSpPr>
            <a:stCxn id="3" idx="2"/>
          </p:cNvCxnSpPr>
          <p:nvPr/>
        </p:nvCxnSpPr>
        <p:spPr>
          <a:xfrm>
            <a:off x="6502751" y="2496973"/>
            <a:ext cx="71294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526080" y="2211802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/>
                <a:cs typeface="Times New Roman"/>
              </a:rPr>
              <a:t>0.9 </a:t>
            </a:r>
            <a:r>
              <a:rPr lang="en-US" altLang="ja-JP" sz="1400" dirty="0" err="1" smtClean="0">
                <a:latin typeface="Times New Roman"/>
                <a:cs typeface="Times New Roman"/>
              </a:rPr>
              <a:t>μm</a:t>
            </a:r>
            <a:endParaRPr lang="en-US" altLang="ja-JP" sz="1400" dirty="0">
              <a:latin typeface="Times New Roman"/>
              <a:cs typeface="Times New Roman"/>
            </a:endParaRPr>
          </a:p>
        </p:txBody>
      </p:sp>
      <p:cxnSp>
        <p:nvCxnSpPr>
          <p:cNvPr id="25" name="直線矢印コネクタ 24"/>
          <p:cNvCxnSpPr>
            <a:endCxn id="8" idx="4"/>
          </p:cNvCxnSpPr>
          <p:nvPr/>
        </p:nvCxnSpPr>
        <p:spPr>
          <a:xfrm>
            <a:off x="7215691" y="2519579"/>
            <a:ext cx="0" cy="9809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 rot="5400000">
            <a:off x="7055947" y="2856155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1.4 </a:t>
            </a:r>
            <a:r>
              <a:rPr lang="en-US" altLang="ja-JP" sz="1400" b="1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μm</a:t>
            </a:r>
            <a:endParaRPr lang="en-US" altLang="ja-JP" sz="1400" b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28629" y="1094473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THG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lumen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241648" y="5783330"/>
            <a:ext cx="8934301" cy="369332"/>
            <a:chOff x="277598" y="5598667"/>
            <a:chExt cx="8934301" cy="369332"/>
          </a:xfrm>
        </p:grpSpPr>
        <p:sp>
          <p:nvSpPr>
            <p:cNvPr id="29" name="右矢印 28"/>
            <p:cNvSpPr/>
            <p:nvPr/>
          </p:nvSpPr>
          <p:spPr>
            <a:xfrm>
              <a:off x="277598" y="5667327"/>
              <a:ext cx="272956" cy="23201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50554" y="5598667"/>
              <a:ext cx="8661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THG </a:t>
              </a:r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signal was 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created</a:t>
              </a:r>
              <a:r>
                <a:rPr lang="ja-JP" alt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only </a:t>
              </a:r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at the lumen–PTD interface and not at the 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PTD–ITD interface</a:t>
              </a:r>
              <a:endParaRPr kumimoji="1" lang="ja-JP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左中かっこ 31"/>
          <p:cNvSpPr/>
          <p:nvPr/>
        </p:nvSpPr>
        <p:spPr>
          <a:xfrm>
            <a:off x="51157" y="4410636"/>
            <a:ext cx="190491" cy="127747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 smtClean="0">
                <a:latin typeface="Times New Roman"/>
                <a:cs typeface="Times New Roman"/>
              </a:rPr>
              <a:t>Result (2) :</a:t>
            </a:r>
            <a:r>
              <a:rPr lang="en-US" sz="3200" dirty="0">
                <a:latin typeface="Times New Roman"/>
                <a:cs typeface="Times New Roman"/>
              </a:rPr>
              <a:t>Overlays of</a:t>
            </a:r>
            <a:r>
              <a:rPr lang="en-US" sz="3200" dirty="0" smtClean="0">
                <a:latin typeface="Times New Roman"/>
                <a:cs typeface="Times New Roman"/>
              </a:rPr>
              <a:t> SHG and THG images</a:t>
            </a:r>
            <a:r>
              <a:rPr lang="en-US" altLang="ja-JP" sz="3200" dirty="0" smtClean="0">
                <a:latin typeface="Times New Roman"/>
                <a:cs typeface="Times New Roman"/>
              </a:rPr>
              <a:t> </a:t>
            </a:r>
            <a:endParaRPr lang="ja-JP" alt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図 3" descr="スクリーンショット（2012-05-28 17.34.16）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2021174"/>
            <a:ext cx="4519083" cy="448249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74627" y="1190177"/>
            <a:ext cx="3762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Times New Roman"/>
                <a:cs typeface="Times New Roman"/>
              </a:rPr>
              <a:t>・</a:t>
            </a:r>
            <a:r>
              <a:rPr lang="en-US" altLang="ja-JP" sz="1600" dirty="0" smtClean="0">
                <a:latin typeface="Times New Roman"/>
                <a:cs typeface="Times New Roman"/>
              </a:rPr>
              <a:t>The </a:t>
            </a:r>
            <a:r>
              <a:rPr lang="en-US" altLang="ja-JP" sz="1600" dirty="0">
                <a:latin typeface="Times New Roman"/>
                <a:cs typeface="Times New Roman"/>
              </a:rPr>
              <a:t>direction of the tubules in relation to</a:t>
            </a:r>
            <a:endParaRPr lang="en-US" altLang="ja-JP" sz="1600" dirty="0" smtClean="0">
              <a:latin typeface="Times New Roman"/>
              <a:cs typeface="Times New Roman"/>
            </a:endParaRPr>
          </a:p>
          <a:p>
            <a:r>
              <a:rPr lang="ja-JP" altLang="en-US" sz="1600" dirty="0" smtClean="0">
                <a:latin typeface="Times New Roman"/>
                <a:cs typeface="Times New Roman"/>
              </a:rPr>
              <a:t>　</a:t>
            </a:r>
            <a:r>
              <a:rPr lang="en-US" altLang="ja-JP" sz="1600" dirty="0" smtClean="0">
                <a:latin typeface="Times New Roman"/>
                <a:cs typeface="Times New Roman"/>
              </a:rPr>
              <a:t>the </a:t>
            </a:r>
            <a:r>
              <a:rPr lang="en-US" altLang="ja-JP" sz="1600" dirty="0">
                <a:latin typeface="Times New Roman"/>
                <a:cs typeface="Times New Roman"/>
              </a:rPr>
              <a:t>sample surface was found to</a:t>
            </a:r>
            <a:r>
              <a:rPr lang="en-US" altLang="ja-JP" sz="1600" dirty="0" smtClean="0">
                <a:latin typeface="Times New Roman"/>
                <a:cs typeface="Times New Roman"/>
              </a:rPr>
              <a:t> 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inﬂuence</a:t>
            </a:r>
            <a:r>
              <a:rPr lang="en-US" altLang="ja-JP" sz="16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ja-JP" altLang="en-US" sz="1600" dirty="0" smtClean="0">
                <a:latin typeface="Times New Roman"/>
                <a:cs typeface="Times New Roman"/>
              </a:rPr>
              <a:t>　</a:t>
            </a:r>
            <a:r>
              <a:rPr lang="en-US" altLang="ja-JP" sz="1600" dirty="0" smtClean="0">
                <a:latin typeface="Times New Roman"/>
                <a:cs typeface="Times New Roman"/>
              </a:rPr>
              <a:t>the </a:t>
            </a:r>
            <a:r>
              <a:rPr lang="en-US" altLang="ja-JP" sz="1600" dirty="0">
                <a:latin typeface="Times New Roman"/>
                <a:cs typeface="Times New Roman"/>
              </a:rPr>
              <a:t>image quality.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74627" y="231620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Tubules</a:t>
            </a:r>
            <a:r>
              <a:rPr kumimoji="1" lang="ja-JP" altLang="en-US" dirty="0" smtClean="0">
                <a:latin typeface="Times New Roman"/>
                <a:cs typeface="Times New Roman"/>
              </a:rPr>
              <a:t>　</a:t>
            </a:r>
            <a:r>
              <a:rPr kumimoji="1" lang="en-US" altLang="ja-JP" dirty="0" smtClean="0">
                <a:latin typeface="Times New Roman"/>
                <a:cs typeface="Times New Roman"/>
              </a:rPr>
              <a:t>⊥</a:t>
            </a:r>
            <a:r>
              <a:rPr kumimoji="1" lang="ja-JP" altLang="en-US" dirty="0" smtClean="0">
                <a:latin typeface="Times New Roman"/>
                <a:cs typeface="Times New Roman"/>
              </a:rPr>
              <a:t>　</a:t>
            </a:r>
            <a:r>
              <a:rPr kumimoji="1" lang="en-US" altLang="ja-JP" dirty="0" smtClean="0">
                <a:latin typeface="Times New Roman"/>
                <a:cs typeface="Times New Roman"/>
              </a:rPr>
              <a:t>sample surface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1630" y="1171811"/>
            <a:ext cx="480018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Times New Roman"/>
                <a:cs typeface="Times New Roman"/>
              </a:rPr>
              <a:t>Maximal</a:t>
            </a:r>
            <a:r>
              <a:rPr lang="en-US" altLang="ja-JP" dirty="0" smtClean="0">
                <a:latin typeface="Times New Roman"/>
                <a:cs typeface="Times New Roman"/>
              </a:rPr>
              <a:t> SHG signal </a:t>
            </a:r>
            <a:r>
              <a:rPr lang="en-US" altLang="ja-JP" dirty="0">
                <a:latin typeface="Times New Roman"/>
                <a:cs typeface="Times New Roman"/>
              </a:rPr>
              <a:t>is obtained when the laser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altLang="ja-JP" dirty="0">
                <a:latin typeface="Times New Roman"/>
                <a:cs typeface="Times New Roman"/>
              </a:rPr>
              <a:t>l</a:t>
            </a:r>
            <a:r>
              <a:rPr lang="en-US" altLang="ja-JP" dirty="0" smtClean="0">
                <a:latin typeface="Times New Roman"/>
                <a:cs typeface="Times New Roman"/>
              </a:rPr>
              <a:t>ight polarization </a:t>
            </a:r>
            <a:r>
              <a:rPr lang="en-US" altLang="ja-JP" dirty="0">
                <a:latin typeface="Times New Roman"/>
                <a:cs typeface="Times New Roman"/>
              </a:rPr>
              <a:t>is parallel to the collagen </a:t>
            </a:r>
            <a:r>
              <a:rPr lang="en-US" altLang="ja-JP" dirty="0" err="1">
                <a:latin typeface="Times New Roman"/>
                <a:cs typeface="Times New Roman"/>
              </a:rPr>
              <a:t>ﬁbrils</a:t>
            </a:r>
            <a:r>
              <a:rPr lang="en-US" altLang="ja-JP" dirty="0" smtClean="0"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5308603" y="2692400"/>
            <a:ext cx="1928871" cy="674132"/>
            <a:chOff x="5308600" y="2692400"/>
            <a:chExt cx="1928871" cy="674132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308600" y="2997200"/>
              <a:ext cx="1928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Strong </a:t>
              </a:r>
              <a:r>
                <a:rPr lang="en-US" altLang="ja-JP" dirty="0" smtClean="0">
                  <a:latin typeface="Times New Roman"/>
                  <a:cs typeface="Times New Roman"/>
                </a:rPr>
                <a:t>SHG signal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9" name="下矢印 8"/>
            <p:cNvSpPr/>
            <p:nvPr/>
          </p:nvSpPr>
          <p:spPr>
            <a:xfrm>
              <a:off x="5803900" y="2692400"/>
              <a:ext cx="876300" cy="3048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257300" y="6393934"/>
            <a:ext cx="162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ifferent region </a:t>
            </a:r>
            <a:endParaRPr kumimoji="1" lang="ja-JP" alt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63362" y="4266168"/>
            <a:ext cx="350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>
                <a:latin typeface="Times New Roman"/>
                <a:cs typeface="Times New Roman"/>
              </a:rPr>
              <a:t>c</a:t>
            </a:r>
            <a:r>
              <a:rPr kumimoji="1"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>
                <a:latin typeface="Times New Roman"/>
                <a:cs typeface="Times New Roman"/>
              </a:rPr>
              <a:t>→</a:t>
            </a:r>
            <a:r>
              <a:rPr lang="en-US" altLang="ja-JP" dirty="0" smtClean="0">
                <a:latin typeface="Times New Roman"/>
                <a:cs typeface="Times New Roman"/>
              </a:rPr>
              <a:t> dentin enamel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junction </a:t>
            </a:r>
            <a:r>
              <a:rPr lang="en-US" altLang="ja-JP" dirty="0">
                <a:latin typeface="Times New Roman"/>
                <a:cs typeface="Times New Roman"/>
              </a:rPr>
              <a:t>(DEJ)</a:t>
            </a:r>
            <a:endParaRPr kumimoji="1" lang="en-US" altLang="ja-JP" dirty="0" smtClean="0">
              <a:latin typeface="Times New Roman"/>
              <a:cs typeface="Times New Roma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17713" y="5182633"/>
            <a:ext cx="2889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Times New Roman"/>
                <a:cs typeface="Times New Roman"/>
              </a:rPr>
              <a:t>C</a:t>
            </a:r>
            <a:r>
              <a:rPr lang="en-US" altLang="ja-JP" dirty="0" smtClean="0">
                <a:latin typeface="Times New Roman"/>
                <a:cs typeface="Times New Roman"/>
              </a:rPr>
              <a:t>ollagen </a:t>
            </a:r>
            <a:r>
              <a:rPr lang="en-US" altLang="ja-JP" dirty="0" err="1">
                <a:latin typeface="Times New Roman"/>
                <a:cs typeface="Times New Roman"/>
              </a:rPr>
              <a:t>ﬁbrils</a:t>
            </a:r>
            <a:r>
              <a:rPr lang="en-US" altLang="ja-JP" dirty="0" smtClean="0">
                <a:latin typeface="Times New Roman"/>
                <a:cs typeface="Times New Roman"/>
              </a:rPr>
              <a:t> lie </a:t>
            </a:r>
            <a:r>
              <a:rPr lang="en-US" altLang="ja-JP" dirty="0">
                <a:latin typeface="Times New Roman"/>
                <a:cs typeface="Times New Roman"/>
              </a:rPr>
              <a:t>parallel </a:t>
            </a:r>
            <a:r>
              <a:rPr lang="en-US" altLang="ja-JP" dirty="0" smtClean="0">
                <a:latin typeface="Times New Roman"/>
                <a:cs typeface="Times New Roman"/>
              </a:rPr>
              <a:t>to</a:t>
            </a:r>
          </a:p>
          <a:p>
            <a:pPr algn="ctr"/>
            <a:r>
              <a:rPr lang="en-US" altLang="ja-JP" dirty="0">
                <a:latin typeface="Times New Roman"/>
                <a:cs typeface="Times New Roman"/>
              </a:rPr>
              <a:t>the tubules long </a:t>
            </a:r>
            <a:r>
              <a:rPr lang="en-US" altLang="ja-JP" dirty="0" smtClean="0">
                <a:latin typeface="Times New Roman"/>
                <a:cs typeface="Times New Roman"/>
              </a:rPr>
              <a:t>axis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35501" y="4813300"/>
            <a:ext cx="5822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DEJ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5715767" y="5829531"/>
            <a:ext cx="1928871" cy="674132"/>
            <a:chOff x="5308600" y="2692400"/>
            <a:chExt cx="1928871" cy="674132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5308600" y="2997200"/>
              <a:ext cx="1928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Strong </a:t>
              </a:r>
              <a:r>
                <a:rPr lang="en-US" altLang="ja-JP" dirty="0" smtClean="0">
                  <a:latin typeface="Times New Roman"/>
                  <a:cs typeface="Times New Roman"/>
                </a:rPr>
                <a:t>SHG signal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17" name="下矢印 16"/>
            <p:cNvSpPr/>
            <p:nvPr/>
          </p:nvSpPr>
          <p:spPr>
            <a:xfrm>
              <a:off x="5803900" y="2692400"/>
              <a:ext cx="876300" cy="3048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Result (3) :3D </a:t>
            </a:r>
            <a:r>
              <a:rPr lang="en-US" dirty="0" smtClean="0">
                <a:latin typeface="Times New Roman"/>
                <a:cs typeface="Times New Roman"/>
              </a:rPr>
              <a:t>reconstruction 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pic>
        <p:nvPicPr>
          <p:cNvPr id="4" name="図 3" descr="スクリーンショット（2012-06-04 8.39.27）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555751" y="1669733"/>
            <a:ext cx="5727700" cy="237553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43100" y="13004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THG+SHG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98390" y="13004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THG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8878" y="13004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S</a:t>
            </a:r>
            <a:r>
              <a:rPr lang="en-US" altLang="ja-JP" dirty="0" smtClean="0">
                <a:latin typeface="Times New Roman"/>
                <a:cs typeface="Times New Roman"/>
              </a:rPr>
              <a:t>HG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1301" y="404526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THG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1299" y="4414600"/>
            <a:ext cx="1009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err="1" smtClean="0"/>
              <a:t>・</a:t>
            </a:r>
            <a:r>
              <a:rPr lang="en-US" altLang="ja-JP" dirty="0" err="1" smtClean="0">
                <a:latin typeface="Times New Roman"/>
                <a:cs typeface="Times New Roman"/>
              </a:rPr>
              <a:t>The</a:t>
            </a:r>
            <a:r>
              <a:rPr lang="en-US" altLang="ja-JP" dirty="0" smtClean="0">
                <a:latin typeface="Times New Roman"/>
                <a:cs typeface="Times New Roman"/>
              </a:rPr>
              <a:t> tubules lie parallel to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each other</a:t>
            </a:r>
          </a:p>
          <a:p>
            <a:r>
              <a:rPr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 smtClean="0">
                <a:latin typeface="Times New Roman"/>
                <a:cs typeface="Times New Roman"/>
              </a:rPr>
              <a:t>The tubules appear to narrow towards the bottom → loss of the signal at increased depths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301" y="506093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S</a:t>
            </a:r>
            <a:r>
              <a:rPr kumimoji="1" lang="en-US" altLang="ja-JP" dirty="0" smtClean="0">
                <a:latin typeface="Times New Roman"/>
                <a:cs typeface="Times New Roman"/>
              </a:rPr>
              <a:t>HG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6401" y="5430263"/>
            <a:ext cx="895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High intensity signal = parallel to the tubules long axis</a:t>
            </a:r>
          </a:p>
          <a:p>
            <a:r>
              <a:rPr kumimoji="1" lang="en-US" altLang="ja-JP" dirty="0" smtClean="0">
                <a:latin typeface="Times New Roman"/>
                <a:cs typeface="Times New Roman"/>
              </a:rPr>
              <a:t>                                                     </a:t>
            </a:r>
            <a:r>
              <a:rPr lang="en-US" altLang="ja-JP" dirty="0" smtClean="0">
                <a:latin typeface="Times New Roman"/>
                <a:cs typeface="Times New Roman"/>
              </a:rPr>
              <a:t>→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Such structures </a:t>
            </a:r>
            <a:r>
              <a:rPr lang="en-US" altLang="ja-JP" dirty="0">
                <a:latin typeface="Times New Roman"/>
                <a:cs typeface="Times New Roman"/>
              </a:rPr>
              <a:t>may be important with respect to </a:t>
            </a:r>
            <a:r>
              <a:rPr lang="en-US" altLang="ja-JP" dirty="0" smtClean="0">
                <a:latin typeface="Times New Roman"/>
                <a:cs typeface="Times New Roman"/>
              </a:rPr>
              <a:t>the</a:t>
            </a:r>
          </a:p>
          <a:p>
            <a:r>
              <a:rPr kumimoji="1" lang="en-US" altLang="ja-JP" dirty="0" smtClean="0">
                <a:latin typeface="Times New Roman"/>
                <a:cs typeface="Times New Roman"/>
              </a:rPr>
              <a:t>                                                                                                </a:t>
            </a:r>
            <a:r>
              <a:rPr lang="en-US" altLang="ja-JP" dirty="0" smtClean="0">
                <a:latin typeface="Times New Roman"/>
                <a:cs typeface="Times New Roman"/>
              </a:rPr>
              <a:t>mechanical properties of the dentin</a:t>
            </a:r>
            <a:endParaRPr lang="ja-JP" altLang="en-US" dirty="0">
              <a:latin typeface="Times New Roman"/>
              <a:cs typeface="Times New Roman"/>
            </a:endParaRPr>
          </a:p>
          <a:p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33234" y="6374368"/>
            <a:ext cx="52999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These structures could not </a:t>
            </a:r>
            <a:r>
              <a:rPr lang="en-US" altLang="ja-JP" dirty="0" smtClean="0">
                <a:latin typeface="Times New Roman"/>
                <a:cs typeface="Times New Roman"/>
              </a:rPr>
              <a:t>be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visualized </a:t>
            </a:r>
            <a:r>
              <a:rPr lang="en-US" altLang="ja-JP" dirty="0">
                <a:latin typeface="Times New Roman"/>
                <a:cs typeface="Times New Roman"/>
              </a:rPr>
              <a:t>in the 2D data.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/>
                <a:cs typeface="Times New Roman"/>
              </a:rPr>
              <a:t>S</a:t>
            </a:r>
            <a:r>
              <a:rPr lang="en-US" altLang="ja-JP" dirty="0" smtClean="0">
                <a:latin typeface="Times New Roman"/>
                <a:cs typeface="Times New Roman"/>
              </a:rPr>
              <a:t>ummary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1574801"/>
            <a:ext cx="84520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>
                <a:latin typeface="Times New Roman"/>
                <a:cs typeface="Times New Roman"/>
              </a:rPr>
              <a:t>This work presents the micro-architecture of tooth </a:t>
            </a:r>
            <a:r>
              <a:rPr lang="en-US" altLang="ja-JP" dirty="0" smtClean="0">
                <a:latin typeface="Times New Roman"/>
                <a:cs typeface="Times New Roman"/>
              </a:rPr>
              <a:t>dentin reconstructed from harmonic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 generation micrographs.</a:t>
            </a:r>
          </a:p>
          <a:p>
            <a:endParaRPr kumimoji="1" lang="en-US" altLang="ja-JP" dirty="0" smtClean="0">
              <a:latin typeface="Times New Roman"/>
              <a:cs typeface="Times New Roman"/>
            </a:endParaRPr>
          </a:p>
          <a:p>
            <a:r>
              <a:rPr kumimoji="1"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 smtClean="0">
                <a:latin typeface="Times New Roman"/>
                <a:cs typeface="Times New Roman"/>
              </a:rPr>
              <a:t>The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major advantage over other imaging methods is the ability to locate features within 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  the dentin 3D space.</a:t>
            </a:r>
          </a:p>
          <a:p>
            <a:endParaRPr kumimoji="1" lang="en-US" altLang="ja-JP" dirty="0" smtClean="0">
              <a:latin typeface="Times New Roman"/>
              <a:cs typeface="Times New Roman"/>
            </a:endParaRPr>
          </a:p>
          <a:p>
            <a:r>
              <a:rPr kumimoji="1"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>
                <a:latin typeface="Times New Roman"/>
                <a:cs typeface="Times New Roman"/>
              </a:rPr>
              <a:t>The </a:t>
            </a:r>
            <a:r>
              <a:rPr lang="en-US" altLang="ja-JP" dirty="0" smtClean="0">
                <a:latin typeface="Times New Roman"/>
                <a:cs typeface="Times New Roman"/>
              </a:rPr>
              <a:t>information includes </a:t>
            </a:r>
            <a:r>
              <a:rPr lang="en-US" altLang="ja-JP" dirty="0">
                <a:latin typeface="Times New Roman"/>
                <a:cs typeface="Times New Roman"/>
              </a:rPr>
              <a:t>two features: The tubule surfaces, observed using</a:t>
            </a:r>
            <a:r>
              <a:rPr lang="en-US" altLang="ja-JP" dirty="0" smtClean="0">
                <a:latin typeface="Times New Roman"/>
                <a:cs typeface="Times New Roman"/>
              </a:rPr>
              <a:t> THG </a:t>
            </a:r>
            <a:r>
              <a:rPr lang="en-US" altLang="ja-JP" dirty="0">
                <a:latin typeface="Times New Roman"/>
                <a:cs typeface="Times New Roman"/>
              </a:rPr>
              <a:t>signal,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  and </a:t>
            </a:r>
            <a:r>
              <a:rPr lang="en-US" altLang="ja-JP" dirty="0">
                <a:latin typeface="Times New Roman"/>
                <a:cs typeface="Times New Roman"/>
              </a:rPr>
              <a:t>collagen</a:t>
            </a:r>
            <a:r>
              <a:rPr lang="en-US" altLang="ja-JP" dirty="0" smtClean="0">
                <a:latin typeface="Times New Roman"/>
                <a:cs typeface="Times New Roman"/>
              </a:rPr>
              <a:t>, observed </a:t>
            </a:r>
            <a:r>
              <a:rPr lang="en-US" altLang="ja-JP" dirty="0">
                <a:latin typeface="Times New Roman"/>
                <a:cs typeface="Times New Roman"/>
              </a:rPr>
              <a:t>through</a:t>
            </a:r>
            <a:r>
              <a:rPr lang="en-US" altLang="ja-JP" dirty="0" smtClean="0">
                <a:latin typeface="Times New Roman"/>
                <a:cs typeface="Times New Roman"/>
              </a:rPr>
              <a:t> SHG</a:t>
            </a:r>
            <a:r>
              <a:rPr lang="ja-JP" altLang="en-US" dirty="0" smtClean="0">
                <a:latin typeface="Times New Roman"/>
                <a:cs typeface="Times New Roman"/>
              </a:rPr>
              <a:t>　</a:t>
            </a:r>
            <a:r>
              <a:rPr lang="en-US" altLang="ja-JP" dirty="0" smtClean="0">
                <a:latin typeface="Times New Roman"/>
                <a:cs typeface="Times New Roman"/>
              </a:rPr>
              <a:t>signal.</a:t>
            </a:r>
          </a:p>
          <a:p>
            <a:endParaRPr kumimoji="1" lang="en-US" altLang="ja-JP" dirty="0" smtClean="0">
              <a:latin typeface="Times New Roman"/>
              <a:cs typeface="Times New Roman"/>
            </a:endParaRPr>
          </a:p>
          <a:p>
            <a:r>
              <a:rPr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>
                <a:latin typeface="Times New Roman"/>
                <a:cs typeface="Times New Roman"/>
              </a:rPr>
              <a:t>This method </a:t>
            </a:r>
            <a:r>
              <a:rPr lang="en-US" altLang="ja-JP" dirty="0" smtClean="0">
                <a:latin typeface="Times New Roman"/>
                <a:cs typeface="Times New Roman"/>
              </a:rPr>
              <a:t>may be </a:t>
            </a:r>
            <a:r>
              <a:rPr lang="en-US" altLang="ja-JP" dirty="0">
                <a:latin typeface="Times New Roman"/>
                <a:cs typeface="Times New Roman"/>
              </a:rPr>
              <a:t>incorporated in many topics related to the research </a:t>
            </a:r>
            <a:r>
              <a:rPr lang="en-US" altLang="ja-JP" dirty="0" smtClean="0">
                <a:latin typeface="Times New Roman"/>
                <a:cs typeface="Times New Roman"/>
              </a:rPr>
              <a:t>on dentin</a:t>
            </a:r>
            <a:r>
              <a:rPr lang="en-US" altLang="ja-JP" dirty="0">
                <a:latin typeface="Times New Roman"/>
                <a:cs typeface="Times New Roman"/>
              </a:rPr>
              <a:t>,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  such </a:t>
            </a:r>
            <a:r>
              <a:rPr lang="en-US" altLang="ja-JP" dirty="0">
                <a:latin typeface="Times New Roman"/>
                <a:cs typeface="Times New Roman"/>
              </a:rPr>
              <a:t>as the hybridization of dentin with </a:t>
            </a:r>
            <a:r>
              <a:rPr lang="en-US" altLang="ja-JP" dirty="0" smtClean="0">
                <a:latin typeface="Times New Roman"/>
                <a:cs typeface="Times New Roman"/>
              </a:rPr>
              <a:t>artificial materials</a:t>
            </a:r>
            <a:r>
              <a:rPr lang="en-US" altLang="ja-JP" dirty="0">
                <a:latin typeface="Times New Roman"/>
                <a:cs typeface="Times New Roman"/>
              </a:rPr>
              <a:t>, primary dentin development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  versus secondary dentin</a:t>
            </a:r>
            <a:r>
              <a:rPr lang="en-US" altLang="ja-JP" dirty="0">
                <a:latin typeface="Times New Roman"/>
                <a:cs typeface="Times New Roman"/>
              </a:rPr>
              <a:t>, dentin bacterial infection, and crack formation.</a:t>
            </a:r>
            <a:endParaRPr lang="en-US" altLang="ja-JP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3613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Cornea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5218" y="3979863"/>
            <a:ext cx="8053175" cy="2760662"/>
            <a:chOff x="241300" y="1417638"/>
            <a:chExt cx="8053174" cy="2760662"/>
          </a:xfrm>
        </p:grpSpPr>
        <p:pic>
          <p:nvPicPr>
            <p:cNvPr id="10" name="図 9" descr="スクリーンショット（2012-06-05 5.23.13）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300" y="1417638"/>
              <a:ext cx="2411947" cy="2760662"/>
            </a:xfrm>
            <a:prstGeom prst="rect">
              <a:avLst/>
            </a:prstGeom>
          </p:spPr>
        </p:pic>
        <p:cxnSp>
          <p:nvCxnSpPr>
            <p:cNvPr id="16" name="直線矢印コネクタ 15"/>
            <p:cNvCxnSpPr/>
            <p:nvPr/>
          </p:nvCxnSpPr>
          <p:spPr>
            <a:xfrm rot="10800000">
              <a:off x="2653247" y="1636711"/>
              <a:ext cx="10541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3805861" y="1450092"/>
              <a:ext cx="1281402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aseline="30000" dirty="0">
                  <a:latin typeface="Times New Roman"/>
                  <a:cs typeface="Times New Roman"/>
                </a:rPr>
                <a:t> </a:t>
              </a:r>
              <a:r>
                <a:rPr lang="en-US" altLang="ja-JP" sz="2800" baseline="30000" dirty="0">
                  <a:latin typeface="Times New Roman"/>
                  <a:cs typeface="Times New Roman"/>
                </a:rPr>
                <a:t>epithelium</a:t>
              </a:r>
              <a:endParaRPr kumimoji="1" lang="ja-JP" alt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rot="10800000">
              <a:off x="2653247" y="1745363"/>
              <a:ext cx="1054100" cy="843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3753102" y="1745362"/>
              <a:ext cx="1386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aseline="30000" dirty="0" smtClean="0">
                  <a:latin typeface="Times New Roman"/>
                  <a:cs typeface="Times New Roman"/>
                </a:rPr>
                <a:t>Bowman layer</a:t>
              </a:r>
              <a:endParaRPr kumimoji="1" lang="ja-JP" altLang="en-US" sz="2400" dirty="0">
                <a:latin typeface="Times New Roman"/>
                <a:cs typeface="Times New Roman"/>
              </a:endParaRPr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 rot="10800000">
              <a:off x="2653247" y="2798580"/>
              <a:ext cx="10541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3805861" y="2610373"/>
              <a:ext cx="909122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aseline="30000" dirty="0">
                  <a:latin typeface="Times New Roman"/>
                  <a:cs typeface="Times New Roman"/>
                </a:rPr>
                <a:t> </a:t>
              </a:r>
              <a:r>
                <a:rPr lang="en-US" altLang="ja-JP" sz="2800" baseline="30000" dirty="0" err="1">
                  <a:latin typeface="Times New Roman"/>
                  <a:cs typeface="Times New Roman"/>
                </a:rPr>
                <a:t>stroma</a:t>
              </a:r>
              <a:endParaRPr kumimoji="1" lang="ja-JP" alt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rot="10800000" flipV="1">
              <a:off x="2653249" y="3670300"/>
              <a:ext cx="1054099" cy="1769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3805861" y="3475623"/>
              <a:ext cx="14549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aseline="30000" dirty="0" err="1" smtClean="0">
                  <a:latin typeface="Times New Roman"/>
                  <a:cs typeface="Times New Roman"/>
                </a:rPr>
                <a:t>Descemet</a:t>
              </a:r>
              <a:r>
                <a:rPr lang="en-US" altLang="ja-JP" sz="2400" baseline="30000" dirty="0" smtClean="0">
                  <a:latin typeface="Times New Roman"/>
                  <a:cs typeface="Times New Roman"/>
                </a:rPr>
                <a:t> layer</a:t>
              </a:r>
              <a:endParaRPr kumimoji="1" lang="ja-JP" altLang="en-US" sz="2400" dirty="0">
                <a:latin typeface="Times New Roman"/>
                <a:cs typeface="Times New Roman"/>
              </a:endParaRPr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 rot="10800000">
              <a:off x="2653246" y="3847217"/>
              <a:ext cx="10541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3707346" y="3814177"/>
              <a:ext cx="12103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aseline="30000" dirty="0">
                  <a:latin typeface="Times New Roman"/>
                  <a:cs typeface="Times New Roman"/>
                </a:rPr>
                <a:t>endothelium</a:t>
              </a:r>
              <a:endParaRPr kumimoji="1" lang="ja-JP" altLang="en-US" sz="2400" dirty="0">
                <a:latin typeface="Times New Roman"/>
                <a:cs typeface="Times New Roman"/>
              </a:endParaRPr>
            </a:p>
          </p:txBody>
        </p:sp>
        <p:sp>
          <p:nvSpPr>
            <p:cNvPr id="32" name="右矢印 31"/>
            <p:cNvSpPr/>
            <p:nvPr/>
          </p:nvSpPr>
          <p:spPr>
            <a:xfrm>
              <a:off x="5181600" y="1752600"/>
              <a:ext cx="631970" cy="25423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867400" y="1600200"/>
              <a:ext cx="8899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/>
                  <a:cs typeface="Times New Roman"/>
                </a:rPr>
                <a:t>r</a:t>
              </a:r>
              <a:r>
                <a:rPr kumimoji="1" lang="en-US" altLang="ja-JP" dirty="0" smtClean="0">
                  <a:latin typeface="Times New Roman"/>
                  <a:cs typeface="Times New Roman"/>
                </a:rPr>
                <a:t>andom</a:t>
              </a:r>
            </a:p>
            <a:p>
              <a:r>
                <a:rPr lang="en-US" altLang="ja-JP" dirty="0" smtClean="0">
                  <a:latin typeface="Times New Roman"/>
                  <a:cs typeface="Times New Roman"/>
                </a:rPr>
                <a:t>thin</a:t>
              </a:r>
              <a:r>
                <a:rPr kumimoji="1" lang="en-US" altLang="ja-JP" dirty="0" smtClean="0">
                  <a:latin typeface="Times New Roman"/>
                  <a:cs typeface="Times New Roman"/>
                </a:rPr>
                <a:t> 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757387" y="1745362"/>
              <a:ext cx="1537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Collagen layer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4859034" y="2588144"/>
              <a:ext cx="828992" cy="4018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813570" y="2615503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imes New Roman"/>
                  <a:cs typeface="Times New Roman"/>
                </a:rPr>
                <a:t>r</a:t>
              </a:r>
              <a:r>
                <a:rPr kumimoji="1" lang="en-US" altLang="ja-JP" dirty="0" smtClean="0">
                  <a:latin typeface="Times New Roman"/>
                  <a:cs typeface="Times New Roman"/>
                </a:rPr>
                <a:t>egular collagen layer 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rot="16200000" flipH="1">
              <a:off x="1075114" y="2344416"/>
              <a:ext cx="340025" cy="2021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457200" y="1945417"/>
              <a:ext cx="1039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aseline="30000" dirty="0" err="1" smtClean="0">
                  <a:latin typeface="Times New Roman"/>
                  <a:cs typeface="Times New Roman"/>
                </a:rPr>
                <a:t>keratocyte</a:t>
              </a:r>
              <a:endParaRPr kumimoji="1" lang="ja-JP" altLang="en-US" sz="2400" dirty="0">
                <a:latin typeface="Times New Roman"/>
                <a:cs typeface="Times New Roman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25217" y="3321425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/>
                <a:cs typeface="Times New Roman"/>
              </a:rPr>
              <a:t>Cornea</a:t>
            </a:r>
            <a:endParaRPr kumimoji="1" lang="ja-JP" altLang="en-US" sz="2400" dirty="0"/>
          </a:p>
        </p:txBody>
      </p:sp>
      <p:pic>
        <p:nvPicPr>
          <p:cNvPr id="29698" name="Picture 2" descr="http://www.fightforsight.org.uk/tl_files/Images/Images%20of%20the%20eye/anatomy-of-the-e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930" y="1226614"/>
            <a:ext cx="2607015" cy="21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2302569" y="995781"/>
            <a:ext cx="66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/>
                <a:cs typeface="Times New Roman"/>
              </a:rPr>
              <a:t>E</a:t>
            </a:r>
            <a:r>
              <a:rPr lang="en-US" altLang="ja-JP" sz="2400" dirty="0" smtClean="0">
                <a:latin typeface="Times New Roman"/>
                <a:cs typeface="Times New Roman"/>
              </a:rPr>
              <a:t>ye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collagen </a:t>
            </a:r>
            <a:r>
              <a:rPr lang="en-US" altLang="ja-JP" sz="4000" dirty="0">
                <a:latin typeface="Times New Roman" pitchFamily="18" charset="0"/>
                <a:cs typeface="Times New Roman" pitchFamily="18" charset="0"/>
              </a:rPr>
              <a:t>cross-linking (CXL) 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treatment</a:t>
            </a:r>
            <a:endParaRPr kumimoji="1" lang="ja-JP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41300" y="1417638"/>
            <a:ext cx="8396810" cy="1107996"/>
            <a:chOff x="241300" y="4820334"/>
            <a:chExt cx="8396810" cy="110799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41300" y="482033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Times New Roman"/>
                  <a:cs typeface="Times New Roman"/>
                </a:rPr>
                <a:t>CXL </a:t>
              </a:r>
              <a:r>
                <a:rPr lang="en-US" altLang="ja-JP" sz="2400" dirty="0">
                  <a:latin typeface="Times New Roman"/>
                  <a:cs typeface="Times New Roman"/>
                </a:rPr>
                <a:t>treatment</a:t>
              </a:r>
              <a:endParaRPr kumimoji="1" lang="ja-JP" altLang="en-US" sz="2400" dirty="0">
                <a:latin typeface="Times New Roman"/>
                <a:cs typeface="Times New Roman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41300" y="5420499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Times New Roman"/>
                  <a:cs typeface="Times New Roman"/>
                </a:rPr>
                <a:t>riboflavin-</a:t>
              </a:r>
              <a:r>
                <a:rPr lang="en-US" altLang="ja-JP" dirty="0" err="1" smtClean="0">
                  <a:latin typeface="Times New Roman"/>
                  <a:cs typeface="Times New Roman"/>
                </a:rPr>
                <a:t>dextran</a:t>
              </a:r>
              <a:r>
                <a:rPr lang="en-US" altLang="ja-JP" dirty="0" smtClean="0">
                  <a:latin typeface="Times New Roman"/>
                  <a:cs typeface="Times New Roman"/>
                </a:rPr>
                <a:t> + UVA irradiation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446563" y="5281999"/>
              <a:ext cx="41915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imes New Roman"/>
                  <a:cs typeface="Times New Roman"/>
                </a:rPr>
                <a:t>This </a:t>
              </a:r>
              <a:r>
                <a:rPr lang="en-US" altLang="ja-JP" dirty="0">
                  <a:latin typeface="Times New Roman"/>
                  <a:cs typeface="Times New Roman"/>
                </a:rPr>
                <a:t>treatment </a:t>
              </a:r>
              <a:r>
                <a:rPr lang="en-US" altLang="ja-JP" dirty="0">
                  <a:solidFill>
                    <a:srgbClr val="FF0000"/>
                  </a:solidFill>
                  <a:latin typeface="Times New Roman"/>
                  <a:cs typeface="Times New Roman"/>
                </a:rPr>
                <a:t>increases 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corneal</a:t>
              </a:r>
              <a:r>
                <a:rPr lang="en-US" altLang="ja-JP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stiffness,</a:t>
              </a:r>
            </a:p>
            <a:p>
              <a:r>
                <a:rPr lang="en-US" altLang="ja-JP" dirty="0" smtClean="0">
                  <a:latin typeface="Times New Roman"/>
                  <a:cs typeface="Times New Roman"/>
                </a:rPr>
                <a:t> slowing </a:t>
              </a:r>
              <a:r>
                <a:rPr lang="en-US" altLang="ja-JP" dirty="0">
                  <a:latin typeface="Times New Roman"/>
                  <a:cs typeface="Times New Roman"/>
                </a:rPr>
                <a:t>down the </a:t>
              </a:r>
              <a:r>
                <a:rPr lang="en-US" altLang="ja-JP" dirty="0" err="1">
                  <a:latin typeface="Times New Roman"/>
                  <a:cs typeface="Times New Roman"/>
                </a:rPr>
                <a:t>keratoconus</a:t>
              </a:r>
              <a:r>
                <a:rPr lang="en-US" altLang="ja-JP" dirty="0">
                  <a:latin typeface="Times New Roman"/>
                  <a:cs typeface="Times New Roman"/>
                </a:rPr>
                <a:t> progression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7" name="右矢印 6"/>
            <p:cNvSpPr/>
            <p:nvPr/>
          </p:nvSpPr>
          <p:spPr>
            <a:xfrm>
              <a:off x="3886200" y="5420499"/>
              <a:ext cx="560362" cy="50783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241301" y="4656881"/>
            <a:ext cx="8754783" cy="2088873"/>
            <a:chOff x="241299" y="2525634"/>
            <a:chExt cx="8754782" cy="2088873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241299" y="2525634"/>
              <a:ext cx="2326341" cy="1790370"/>
              <a:chOff x="3402106" y="3913094"/>
              <a:chExt cx="2326341" cy="179037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26148" t="53493" r="52769" b="17647"/>
              <a:stretch/>
            </p:blipFill>
            <p:spPr bwMode="auto">
              <a:xfrm>
                <a:off x="3402106" y="3913094"/>
                <a:ext cx="2326341" cy="1790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4733364" y="4188296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before</a:t>
                </a:r>
                <a:endParaRPr kumimoji="1" lang="ja-JP" alt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5037293" y="5047092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after</a:t>
                </a:r>
                <a:endParaRPr kumimoji="1" lang="ja-JP" alt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4804" t="28676" r="27241" b="51287"/>
            <a:stretch/>
          </p:blipFill>
          <p:spPr bwMode="auto">
            <a:xfrm>
              <a:off x="2756646" y="2735633"/>
              <a:ext cx="6239435" cy="1465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772062" y="4337508"/>
              <a:ext cx="7337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Times New Roman" pitchFamily="18" charset="0"/>
                  <a:cs typeface="Times New Roman" pitchFamily="18" charset="0"/>
                </a:rPr>
                <a:t>Ref) </a:t>
              </a:r>
              <a:r>
                <a:rPr lang="en-US" altLang="ja-JP" sz="1200" dirty="0" err="1">
                  <a:latin typeface="Times New Roman" pitchFamily="18" charset="0"/>
                  <a:cs typeface="Times New Roman" pitchFamily="18" charset="0"/>
                </a:rPr>
                <a:t>Gregor</a:t>
              </a:r>
              <a:r>
                <a:rPr lang="en-US" altLang="ja-JP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dirty="0" err="1">
                  <a:latin typeface="Times New Roman" pitchFamily="18" charset="0"/>
                  <a:cs typeface="Times New Roman" pitchFamily="18" charset="0"/>
                </a:rPr>
                <a:t>Wollensak</a:t>
              </a:r>
              <a:r>
                <a:rPr lang="en-US" altLang="ja-JP" sz="1200" dirty="0">
                  <a:latin typeface="Times New Roman" pitchFamily="18" charset="0"/>
                  <a:cs typeface="Times New Roman" pitchFamily="18" charset="0"/>
                </a:rPr>
                <a:t>, MD, </a:t>
              </a:r>
              <a:r>
                <a:rPr lang="en-US" altLang="ja-JP" sz="1200" dirty="0" err="1">
                  <a:latin typeface="Times New Roman" pitchFamily="18" charset="0"/>
                  <a:cs typeface="Times New Roman" pitchFamily="18" charset="0"/>
                </a:rPr>
                <a:t>Eberhard</a:t>
              </a:r>
              <a:r>
                <a:rPr lang="en-US" altLang="ja-JP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dirty="0" err="1">
                  <a:latin typeface="Times New Roman" pitchFamily="18" charset="0"/>
                  <a:cs typeface="Times New Roman" pitchFamily="18" charset="0"/>
                </a:rPr>
                <a:t>Spoerl</a:t>
              </a:r>
              <a:r>
                <a:rPr lang="en-US" altLang="ja-JP" sz="1200" dirty="0">
                  <a:latin typeface="Times New Roman" pitchFamily="18" charset="0"/>
                  <a:cs typeface="Times New Roman" pitchFamily="18" charset="0"/>
                </a:rPr>
                <a:t>, PhD, Theo Seiler, MD. J Cataract Refract </a:t>
              </a:r>
              <a:r>
                <a:rPr lang="en-US" altLang="ja-JP" sz="1200" dirty="0" err="1">
                  <a:latin typeface="Times New Roman" pitchFamily="18" charset="0"/>
                  <a:cs typeface="Times New Roman" pitchFamily="18" charset="0"/>
                </a:rPr>
                <a:t>Surg</a:t>
              </a:r>
              <a:r>
                <a:rPr lang="en-US" altLang="ja-JP" sz="1200" dirty="0">
                  <a:latin typeface="Times New Roman" pitchFamily="18" charset="0"/>
                  <a:cs typeface="Times New Roman" pitchFamily="18" charset="0"/>
                </a:rPr>
                <a:t> 2003; 29:1780 –1785</a:t>
              </a:r>
              <a:endParaRPr kumimoji="1" lang="ja-JP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972508" y="2594653"/>
            <a:ext cx="4496547" cy="1828056"/>
            <a:chOff x="2832100" y="2017803"/>
            <a:chExt cx="5298198" cy="2219326"/>
          </a:xfrm>
        </p:grpSpPr>
        <p:pic>
          <p:nvPicPr>
            <p:cNvPr id="26626" name="Picture 2" descr="Less Cross-linking (weaker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100" y="2017803"/>
              <a:ext cx="2676525" cy="221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28" name="Picture 4" descr="More Cross-linking (stronger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048" y="2017803"/>
              <a:ext cx="2762250" cy="221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16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NIR-wave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207450" y="1090271"/>
            <a:ext cx="5486855" cy="2386658"/>
            <a:chOff x="1545679" y="808508"/>
            <a:chExt cx="6502400" cy="280670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5679" y="808508"/>
              <a:ext cx="6502400" cy="2806700"/>
            </a:xfrm>
            <a:prstGeom prst="rect">
              <a:avLst/>
            </a:prstGeom>
          </p:spPr>
        </p:pic>
        <p:sp>
          <p:nvSpPr>
            <p:cNvPr id="5" name="円/楕円 4"/>
            <p:cNvSpPr/>
            <p:nvPr/>
          </p:nvSpPr>
          <p:spPr>
            <a:xfrm>
              <a:off x="4572000" y="1828800"/>
              <a:ext cx="780464" cy="71441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5292121" y="1090272"/>
            <a:ext cx="33650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Biomedical Measurement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5292121" y="1905000"/>
            <a:ext cx="3616122" cy="1200329"/>
            <a:chOff x="5292121" y="1905000"/>
            <a:chExt cx="3616121" cy="120032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5486400" y="1905000"/>
              <a:ext cx="3421842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・</a:t>
              </a:r>
              <a:r>
                <a:rPr kumimoji="1" lang="en-US" altLang="ja-JP" dirty="0" smtClean="0">
                  <a:latin typeface="Times New Roman"/>
                  <a:cs typeface="Times New Roman"/>
                </a:rPr>
                <a:t>Good penetration</a:t>
              </a:r>
            </a:p>
            <a:p>
              <a:r>
                <a:rPr kumimoji="1" lang="ja-JP" altLang="en-US" dirty="0" smtClean="0">
                  <a:latin typeface="Times New Roman"/>
                  <a:cs typeface="Times New Roman"/>
                </a:rPr>
                <a:t>・</a:t>
              </a:r>
              <a:r>
                <a:rPr lang="en-US" altLang="ja-JP" dirty="0">
                  <a:latin typeface="Times New Roman"/>
                  <a:cs typeface="Times New Roman"/>
                </a:rPr>
                <a:t>Low </a:t>
              </a:r>
              <a:r>
                <a:rPr lang="en-US" altLang="ja-JP" dirty="0" smtClean="0">
                  <a:latin typeface="Times New Roman"/>
                  <a:cs typeface="Times New Roman"/>
                </a:rPr>
                <a:t>invasive</a:t>
              </a:r>
            </a:p>
            <a:p>
              <a:r>
                <a:rPr lang="ja-JP" altLang="en-US" dirty="0" smtClean="0">
                  <a:latin typeface="Times New Roman"/>
                  <a:cs typeface="Times New Roman"/>
                </a:rPr>
                <a:t>・</a:t>
              </a:r>
              <a:r>
                <a:rPr lang="en-US" altLang="ja-JP" dirty="0" smtClean="0">
                  <a:latin typeface="Times New Roman"/>
                  <a:cs typeface="Times New Roman"/>
                </a:rPr>
                <a:t>Small size, low price (equipment)</a:t>
              </a:r>
              <a:endParaRPr kumimoji="1" lang="en-US" altLang="ja-JP" dirty="0" smtClean="0">
                <a:latin typeface="Times New Roman"/>
                <a:cs typeface="Times New Roman"/>
              </a:endParaRPr>
            </a:p>
            <a:p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10" name="左中かっこ 9"/>
            <p:cNvSpPr/>
            <p:nvPr/>
          </p:nvSpPr>
          <p:spPr>
            <a:xfrm>
              <a:off x="5292121" y="1957869"/>
              <a:ext cx="218486" cy="837910"/>
            </a:xfrm>
            <a:prstGeom prst="leftBrac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07451" y="3477564"/>
            <a:ext cx="138128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/>
                <a:cs typeface="Times New Roman"/>
              </a:rPr>
              <a:t>problem</a:t>
            </a:r>
            <a:endParaRPr kumimoji="1" lang="ja-JP" altLang="en-US" sz="2800" dirty="0">
              <a:latin typeface="Times New Roman"/>
              <a:cs typeface="Times New Roman"/>
            </a:endParaRPr>
          </a:p>
        </p:txBody>
      </p:sp>
      <p:pic>
        <p:nvPicPr>
          <p:cNvPr id="14" name="図 13" descr="スクリーンショット（2012-05-28 1.37.21）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510607" y="4014441"/>
            <a:ext cx="3200400" cy="2457820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 rot="20986113">
            <a:off x="4776231" y="5451915"/>
            <a:ext cx="661711" cy="3485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図形グループ 24"/>
          <p:cNvGrpSpPr/>
          <p:nvPr/>
        </p:nvGrpSpPr>
        <p:grpSpPr>
          <a:xfrm>
            <a:off x="207451" y="4194977"/>
            <a:ext cx="4543088" cy="1683419"/>
            <a:chOff x="207450" y="4000784"/>
            <a:chExt cx="4543088" cy="1683419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1791247" y="4000784"/>
              <a:ext cx="177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attenuation</a:t>
              </a:r>
              <a:endParaRPr kumimoji="1" lang="ja-JP" altLang="en-US" sz="28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rot="10800000" flipV="1">
              <a:off x="1267831" y="4585120"/>
              <a:ext cx="641804" cy="63741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rot="16200000" flipH="1">
              <a:off x="3252518" y="4609640"/>
              <a:ext cx="637418" cy="54675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207450" y="5222538"/>
              <a:ext cx="2569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Times New Roman"/>
                  <a:cs typeface="Times New Roman"/>
                </a:rPr>
                <a:t>Rayleigh scattering</a:t>
              </a:r>
              <a:endParaRPr kumimoji="1" lang="ja-JP" altLang="en-US" sz="2400" dirty="0">
                <a:latin typeface="Times New Roman"/>
                <a:cs typeface="Times New Roman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168054" y="5222538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Times New Roman"/>
                  <a:cs typeface="Times New Roman"/>
                </a:rPr>
                <a:t>Absorption</a:t>
              </a:r>
              <a:endParaRPr kumimoji="1" lang="ja-JP" altLang="en-US" sz="2400" dirty="0">
                <a:latin typeface="Times New Roman"/>
                <a:cs typeface="Times New Roman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1588733" y="4014440"/>
              <a:ext cx="2066709" cy="621801"/>
            </a:xfrm>
            <a:prstGeom prst="ellipse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下矢印 25"/>
          <p:cNvSpPr/>
          <p:nvPr/>
        </p:nvSpPr>
        <p:spPr>
          <a:xfrm>
            <a:off x="1267832" y="5878396"/>
            <a:ext cx="641805" cy="36607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2405" y="6314196"/>
            <a:ext cx="328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Signal Intensity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is proportional </a:t>
            </a:r>
            <a:r>
              <a:rPr lang="en-US" altLang="ja-JP" dirty="0">
                <a:latin typeface="Times New Roman"/>
                <a:cs typeface="Times New Roman"/>
              </a:rPr>
              <a:t>to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/>
        </p:nvGraphicFramePr>
        <p:xfrm>
          <a:off x="3352801" y="6324601"/>
          <a:ext cx="552548" cy="422537"/>
        </p:xfrm>
        <a:graphic>
          <a:graphicData uri="http://schemas.openxmlformats.org/presentationml/2006/ole">
            <p:oleObj spid="_x0000_s5147" name="数式" r:id="rId5" imgW="215900" imgH="165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600" y="46038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Setup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pic>
        <p:nvPicPr>
          <p:cNvPr id="4" name="図 3" descr="スクリーンショット（2012-06-04 16.46.36）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9295" y="1037257"/>
            <a:ext cx="5905500" cy="2051727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H="1">
            <a:off x="977900" y="2299448"/>
            <a:ext cx="877795" cy="86733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6084796" y="1055009"/>
            <a:ext cx="29772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Ref) </a:t>
            </a:r>
            <a:r>
              <a:rPr lang="es-ES" altLang="ja-JP" sz="1400" dirty="0">
                <a:latin typeface="Times New Roman" pitchFamily="18" charset="0"/>
                <a:cs typeface="Times New Roman" pitchFamily="18" charset="0"/>
              </a:rPr>
              <a:t>Juan M. Bueno, PhD, </a:t>
            </a:r>
            <a:r>
              <a:rPr lang="es-ES" altLang="ja-JP" sz="1400" dirty="0" smtClean="0">
                <a:latin typeface="Times New Roman" pitchFamily="18" charset="0"/>
                <a:cs typeface="Times New Roman" pitchFamily="18" charset="0"/>
              </a:rPr>
              <a:t>Emilio</a:t>
            </a:r>
          </a:p>
          <a:p>
            <a:r>
              <a:rPr lang="es-E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altLang="ja-JP" sz="1400" dirty="0">
                <a:latin typeface="Times New Roman" pitchFamily="18" charset="0"/>
                <a:cs typeface="Times New Roman" pitchFamily="18" charset="0"/>
              </a:rPr>
              <a:t>J. Gualda, PhD, and Pablo Artal, PhD. </a:t>
            </a:r>
            <a:endParaRPr lang="es-ES" altLang="ja-JP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altLang="ja-JP" sz="1400" dirty="0" smtClean="0">
                <a:latin typeface="Times New Roman" pitchFamily="18" charset="0"/>
                <a:cs typeface="Times New Roman" pitchFamily="18" charset="0"/>
              </a:rPr>
              <a:t>Cornea 2011;30:692–701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0668" y="3234018"/>
            <a:ext cx="6519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WA control module </a:t>
            </a:r>
            <a:r>
              <a:rPr kumimoji="1" lang="ja-JP" altLang="en-US" sz="20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wavefront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sensor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+ deformable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mirror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" y="3849801"/>
            <a:ext cx="5356008" cy="2061298"/>
            <a:chOff x="0" y="3684537"/>
            <a:chExt cx="5356007" cy="2061298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195727" y="3855335"/>
              <a:ext cx="5160280" cy="1890500"/>
              <a:chOff x="195727" y="3855335"/>
              <a:chExt cx="5160280" cy="1890500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195727" y="3855335"/>
                <a:ext cx="4166417" cy="1825437"/>
                <a:chOff x="3913094" y="3509683"/>
                <a:chExt cx="4166417" cy="1825437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 l="30075" t="52390" r="38300" b="28492"/>
                <a:stretch/>
              </p:blipFill>
              <p:spPr bwMode="auto">
                <a:xfrm>
                  <a:off x="3913094" y="3832412"/>
                  <a:ext cx="4114800" cy="13984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" name="正方形/長方形 13"/>
                <p:cNvSpPr/>
                <p:nvPr/>
              </p:nvSpPr>
              <p:spPr>
                <a:xfrm>
                  <a:off x="4027393" y="4773706"/>
                  <a:ext cx="463924" cy="3227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5738532" y="3509683"/>
                  <a:ext cx="1065680" cy="4168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7617900" y="5126691"/>
                  <a:ext cx="409994" cy="2084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 rot="5400000">
                  <a:off x="7770300" y="4858941"/>
                  <a:ext cx="409994" cy="2084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" name="テキスト ボックス 18"/>
              <p:cNvSpPr txBox="1"/>
              <p:nvPr/>
            </p:nvSpPr>
            <p:spPr>
              <a:xfrm>
                <a:off x="1744013" y="3976358"/>
                <a:ext cx="1029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err="1" smtClean="0">
                    <a:latin typeface="Times New Roman" pitchFamily="18" charset="0"/>
                    <a:cs typeface="Times New Roman" pitchFamily="18" charset="0"/>
                  </a:rPr>
                  <a:t>wavefront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2253127" y="5407281"/>
                <a:ext cx="9878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ens array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3802010" y="5396723"/>
                <a:ext cx="6065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CCD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4259833" y="4272194"/>
                <a:ext cx="109617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6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easuring</a:t>
                </a:r>
              </a:p>
              <a:p>
                <a:pPr algn="ctr"/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aberrations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0" y="3684537"/>
              <a:ext cx="3896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Hartmann-Shack (HS) </a:t>
              </a:r>
              <a:r>
                <a:rPr lang="en-US" altLang="ja-JP" dirty="0" err="1">
                  <a:latin typeface="Times New Roman" pitchFamily="18" charset="0"/>
                  <a:cs typeface="Times New Roman" pitchFamily="18" charset="0"/>
                </a:rPr>
                <a:t>wavefront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 sensor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1746" name="Picture 2" descr="http://www.spring8.or.jp/en/news_publications/press_release/2009/091123_fig/fig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6481" y="4668354"/>
            <a:ext cx="2673753" cy="20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214" t="65257" r="23521" b="15625"/>
          <a:stretch/>
        </p:blipFill>
        <p:spPr bwMode="auto">
          <a:xfrm>
            <a:off x="8071378" y="3634128"/>
            <a:ext cx="968855" cy="9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1700" t="45588" r="28895" b="36581"/>
          <a:stretch/>
        </p:blipFill>
        <p:spPr bwMode="auto">
          <a:xfrm>
            <a:off x="6847694" y="3254176"/>
            <a:ext cx="1223683" cy="130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4958972" y="3843002"/>
            <a:ext cx="188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eformable mirror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Result   </a:t>
            </a:r>
            <a:endParaRPr lang="ja-JP" altLang="en-US" dirty="0"/>
          </a:p>
        </p:txBody>
      </p:sp>
      <p:pic>
        <p:nvPicPr>
          <p:cNvPr id="4" name="図 3" descr="fig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1" y="1951038"/>
            <a:ext cx="4701699" cy="2339626"/>
          </a:xfrm>
          <a:prstGeom prst="rect">
            <a:avLst/>
          </a:prstGeom>
        </p:spPr>
      </p:pic>
      <p:pic>
        <p:nvPicPr>
          <p:cNvPr id="5" name="図 4" descr="fig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1" y="5140337"/>
            <a:ext cx="4701699" cy="15438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7200" y="2564825"/>
            <a:ext cx="4309693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aseline="30000" dirty="0" smtClean="0">
                <a:latin typeface="Times New Roman"/>
                <a:cs typeface="Times New Roman"/>
              </a:rPr>
              <a:t>arrangement </a:t>
            </a:r>
            <a:r>
              <a:rPr lang="en-US" altLang="ja-JP" sz="2400" baseline="30000" dirty="0">
                <a:latin typeface="Times New Roman"/>
                <a:cs typeface="Times New Roman"/>
              </a:rPr>
              <a:t>of the collagen fibers</a:t>
            </a:r>
            <a:r>
              <a:rPr lang="en-US" altLang="ja-JP" sz="2400" baseline="300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ja-JP" altLang="en-US" sz="2400" baseline="30000" dirty="0" smtClean="0">
                <a:latin typeface="Times New Roman"/>
                <a:cs typeface="Times New Roman"/>
              </a:rPr>
              <a:t>　　　　　　　　　　　　　　　</a:t>
            </a:r>
            <a:r>
              <a:rPr lang="en-US" altLang="ja-JP" sz="2400" baseline="30000" dirty="0" smtClean="0">
                <a:latin typeface="Times New Roman"/>
                <a:cs typeface="Times New Roman"/>
              </a:rPr>
              <a:t>did </a:t>
            </a:r>
            <a:r>
              <a:rPr lang="en-US" altLang="ja-JP" sz="2400" baseline="30000" dirty="0">
                <a:latin typeface="Times New Roman"/>
                <a:cs typeface="Times New Roman"/>
              </a:rPr>
              <a:t>not change with </a:t>
            </a:r>
            <a:r>
              <a:rPr lang="en-US" altLang="ja-JP" sz="2400" baseline="30000" dirty="0" smtClean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5535" y="1143000"/>
            <a:ext cx="47824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Times New Roman"/>
                <a:cs typeface="Times New Roman"/>
              </a:rPr>
              <a:t>SHG images of corneal </a:t>
            </a:r>
            <a:r>
              <a:rPr lang="en-US" altLang="ja-JP" sz="1600" dirty="0" err="1">
                <a:latin typeface="Times New Roman"/>
                <a:cs typeface="Times New Roman"/>
              </a:rPr>
              <a:t>stroma</a:t>
            </a:r>
            <a:r>
              <a:rPr lang="en-US" altLang="ja-JP" sz="1600" dirty="0">
                <a:latin typeface="Times New Roman"/>
                <a:cs typeface="Times New Roman"/>
              </a:rPr>
              <a:t> </a:t>
            </a:r>
            <a:r>
              <a:rPr lang="en-US" altLang="ja-JP" sz="1600" dirty="0" smtClean="0">
                <a:latin typeface="Times New Roman"/>
                <a:cs typeface="Times New Roman"/>
              </a:rPr>
              <a:t>at different </a:t>
            </a:r>
            <a:r>
              <a:rPr lang="en-US" altLang="ja-JP" sz="1600" dirty="0">
                <a:latin typeface="Times New Roman"/>
                <a:cs typeface="Times New Roman"/>
              </a:rPr>
              <a:t>depths</a:t>
            </a:r>
            <a:r>
              <a:rPr lang="en-US" altLang="ja-JP" sz="16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altLang="ja-JP" sz="1600" dirty="0" smtClean="0">
                <a:latin typeface="Times New Roman"/>
                <a:cs typeface="Times New Roman"/>
              </a:rPr>
              <a:t>captured at 0, 2, and 3 hours in an untreated porcine eye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48007" y="2564824"/>
            <a:ext cx="3987700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 smtClean="0">
                <a:latin typeface="Times New Roman"/>
                <a:cs typeface="Times New Roman"/>
              </a:rPr>
              <a:t>except for some minor modifications</a:t>
            </a:r>
          </a:p>
          <a:p>
            <a:r>
              <a:rPr lang="en-US" altLang="ja-JP" sz="2000" baseline="30000" dirty="0" smtClean="0">
                <a:latin typeface="Times New Roman"/>
                <a:cs typeface="Times New Roman"/>
              </a:rPr>
              <a:t> </a:t>
            </a:r>
            <a:r>
              <a:rPr lang="ja-JP" altLang="en-US" sz="2000" baseline="30000" dirty="0" smtClean="0">
                <a:latin typeface="Times New Roman"/>
                <a:cs typeface="Times New Roman"/>
              </a:rPr>
              <a:t>　　　　　　　　　　　</a:t>
            </a:r>
            <a:r>
              <a:rPr lang="en-US" altLang="ja-JP" sz="2000" baseline="30000" dirty="0" smtClean="0">
                <a:latin typeface="Times New Roman"/>
                <a:cs typeface="Times New Roman"/>
              </a:rPr>
              <a:t>at deeper imaged areas after 3 hours.</a:t>
            </a:r>
            <a:endParaRPr lang="ja-JP" altLang="en-US" sz="2000" dirty="0">
              <a:latin typeface="Times New Roman"/>
              <a:cs typeface="Times New Roman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990607" y="3403600"/>
            <a:ext cx="2057400" cy="8870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rot="10800000" flipV="1">
            <a:off x="5048007" y="3048000"/>
            <a:ext cx="763337" cy="50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600200" y="4971060"/>
            <a:ext cx="17743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/>
                <a:cs typeface="Times New Roman"/>
              </a:rPr>
              <a:t>Regular orientation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00201" y="6345646"/>
            <a:ext cx="191150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/>
                <a:cs typeface="Times New Roman"/>
              </a:rPr>
              <a:t>Random 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destribution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" y="4387335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untreated porcine cornea 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upper panel) and</a:t>
            </a:r>
            <a:r>
              <a:rPr lang="en-US" altLang="ja-JP" i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altLang="ja-JP" i="1" dirty="0" smtClean="0">
                <a:latin typeface="Times New Roman"/>
                <a:cs typeface="Times New Roman"/>
              </a:rPr>
              <a:t>                                           </a:t>
            </a:r>
            <a:r>
              <a:rPr lang="en-US" altLang="ja-JP" dirty="0" smtClean="0">
                <a:latin typeface="Times New Roman"/>
                <a:cs typeface="Times New Roman"/>
              </a:rPr>
              <a:t>after CXL 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lower panels</a:t>
            </a:r>
            <a:r>
              <a:rPr lang="en-US" altLang="ja-JP" i="1" dirty="0" smtClean="0"/>
              <a:t>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48007" y="5483872"/>
            <a:ext cx="42073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sz="1600" dirty="0" smtClean="0">
                <a:latin typeface="Times New Roman"/>
                <a:cs typeface="Times New Roman"/>
              </a:rPr>
              <a:t>The arrangement</a:t>
            </a:r>
            <a:r>
              <a:rPr lang="en-US" altLang="ja-JP" sz="1600" dirty="0">
                <a:latin typeface="Times New Roman"/>
                <a:cs typeface="Times New Roman"/>
              </a:rPr>
              <a:t> </a:t>
            </a:r>
            <a:r>
              <a:rPr lang="en-US" altLang="ja-JP" sz="1600" dirty="0" smtClean="0">
                <a:latin typeface="Times New Roman"/>
                <a:cs typeface="Times New Roman"/>
              </a:rPr>
              <a:t>of </a:t>
            </a:r>
            <a:r>
              <a:rPr lang="en-US" altLang="ja-JP" sz="1600" dirty="0">
                <a:latin typeface="Times New Roman"/>
                <a:cs typeface="Times New Roman"/>
              </a:rPr>
              <a:t>the </a:t>
            </a:r>
            <a:r>
              <a:rPr lang="en-US" altLang="ja-JP" sz="1600" dirty="0" err="1">
                <a:latin typeface="Times New Roman"/>
                <a:cs typeface="Times New Roman"/>
              </a:rPr>
              <a:t>stromal</a:t>
            </a:r>
            <a:r>
              <a:rPr lang="en-US" altLang="ja-JP" sz="1600" dirty="0">
                <a:latin typeface="Times New Roman"/>
                <a:cs typeface="Times New Roman"/>
              </a:rPr>
              <a:t> </a:t>
            </a:r>
            <a:r>
              <a:rPr lang="en-US" altLang="ja-JP" sz="1600" dirty="0" smtClean="0">
                <a:latin typeface="Times New Roman"/>
                <a:cs typeface="Times New Roman"/>
              </a:rPr>
              <a:t>collagen</a:t>
            </a:r>
          </a:p>
          <a:p>
            <a:r>
              <a:rPr lang="en-US" altLang="ja-JP" sz="1600" dirty="0" smtClean="0">
                <a:latin typeface="Times New Roman"/>
                <a:cs typeface="Times New Roman"/>
              </a:rPr>
              <a:t> </a:t>
            </a:r>
            <a:r>
              <a:rPr lang="en-US" altLang="ja-JP" sz="1600" dirty="0" err="1">
                <a:latin typeface="Times New Roman"/>
                <a:cs typeface="Times New Roman"/>
              </a:rPr>
              <a:t>ﬁbers</a:t>
            </a:r>
            <a:r>
              <a:rPr lang="en-US" altLang="ja-JP" sz="1600" dirty="0">
                <a:latin typeface="Times New Roman"/>
                <a:cs typeface="Times New Roman"/>
              </a:rPr>
              <a:t> lying mostly parallel to the corneal</a:t>
            </a:r>
            <a:endParaRPr lang="en-US" altLang="ja-JP" sz="1600" dirty="0" smtClean="0">
              <a:latin typeface="Times New Roman"/>
              <a:cs typeface="Times New Roman"/>
            </a:endParaRPr>
          </a:p>
          <a:p>
            <a:r>
              <a:rPr lang="en-US" altLang="ja-JP" sz="1600" dirty="0" smtClean="0">
                <a:latin typeface="Times New Roman"/>
                <a:cs typeface="Times New Roman"/>
              </a:rPr>
              <a:t>surface </a:t>
            </a:r>
            <a:r>
              <a:rPr lang="en-US" altLang="ja-JP" sz="1600" dirty="0">
                <a:latin typeface="Times New Roman"/>
                <a:cs typeface="Times New Roman"/>
              </a:rPr>
              <a:t>of untreated corneas is lost with the CXL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Times New Roman"/>
                <a:cs typeface="Times New Roman"/>
              </a:rPr>
              <a:t>Result</a:t>
            </a:r>
            <a:r>
              <a:rPr lang="ja-JP" altLang="en-US" sz="3200" dirty="0" smtClean="0">
                <a:latin typeface="Times New Roman"/>
                <a:cs typeface="Times New Roman"/>
              </a:rPr>
              <a:t>：</a:t>
            </a:r>
            <a:r>
              <a:rPr lang="en-US" altLang="ja-JP" sz="3200" dirty="0">
                <a:latin typeface="Times New Roman"/>
                <a:cs typeface="Times New Roman"/>
              </a:rPr>
              <a:t>Nonlinear (XZ) tomography images of porcine </a:t>
            </a:r>
            <a:r>
              <a:rPr lang="en-US" altLang="ja-JP" sz="3200" dirty="0" smtClean="0">
                <a:latin typeface="Times New Roman"/>
                <a:cs typeface="Times New Roman"/>
              </a:rPr>
              <a:t>corneas</a:t>
            </a:r>
            <a:endParaRPr lang="ja-JP" altLang="en-US" sz="3200" dirty="0"/>
          </a:p>
        </p:txBody>
      </p:sp>
      <p:pic>
        <p:nvPicPr>
          <p:cNvPr id="6" name="図 5" descr="スクリーンショット（2012-06-05 4.38.36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67436"/>
            <a:ext cx="8081575" cy="505609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634320" y="2070848"/>
            <a:ext cx="2272553" cy="37651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34320" y="2078034"/>
            <a:ext cx="2272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nother sample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68888" y="1183342"/>
            <a:ext cx="153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after</a:t>
            </a:r>
          </a:p>
          <a:p>
            <a:pPr algn="ctr"/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ne hour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fig8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039679" y="4528067"/>
            <a:ext cx="2316819" cy="2196247"/>
          </a:xfrm>
          <a:prstGeom prst="rect">
            <a:avLst/>
          </a:prstGeom>
        </p:spPr>
      </p:pic>
      <p:pic>
        <p:nvPicPr>
          <p:cNvPr id="5" name="図 4" descr="fig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49" y="1320801"/>
            <a:ext cx="4159251" cy="2706970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3556" dirty="0" smtClean="0">
                <a:latin typeface="Times New Roman"/>
                <a:cs typeface="Times New Roman"/>
              </a:rPr>
              <a:t>Result: Effects </a:t>
            </a:r>
            <a:r>
              <a:rPr lang="en-US" altLang="ja-JP" sz="3556" dirty="0">
                <a:latin typeface="Times New Roman"/>
                <a:cs typeface="Times New Roman"/>
              </a:rPr>
              <a:t>of riboflavin-</a:t>
            </a:r>
            <a:r>
              <a:rPr lang="en-US" altLang="ja-JP" sz="3556" dirty="0" err="1">
                <a:latin typeface="Times New Roman"/>
                <a:cs typeface="Times New Roman"/>
              </a:rPr>
              <a:t>dextran</a:t>
            </a:r>
            <a:r>
              <a:rPr lang="en-US" altLang="ja-JP" sz="3556" dirty="0">
                <a:latin typeface="Times New Roman"/>
                <a:cs typeface="Times New Roman"/>
              </a:rPr>
              <a:t/>
            </a:r>
            <a:br>
              <a:rPr lang="en-US" altLang="ja-JP" sz="3556" dirty="0">
                <a:latin typeface="Times New Roman"/>
                <a:cs typeface="Times New Roman"/>
              </a:rPr>
            </a:br>
            <a:r>
              <a:rPr lang="en-US" altLang="ja-JP" sz="3556" dirty="0">
                <a:latin typeface="Times New Roman"/>
                <a:cs typeface="Times New Roman"/>
              </a:rPr>
              <a:t>instillation in a porcine cornea</a:t>
            </a:r>
            <a:r>
              <a:rPr lang="en-US" altLang="ja-JP" sz="3556" dirty="0" smtClean="0">
                <a:latin typeface="Times New Roman"/>
                <a:cs typeface="Times New Roman"/>
              </a:rPr>
              <a:t>  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39958" y="5411857"/>
            <a:ext cx="5053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aseline="30000" dirty="0" smtClean="0">
                <a:latin typeface="Times New Roman"/>
                <a:cs typeface="Times New Roman"/>
              </a:rPr>
              <a:t>・</a:t>
            </a:r>
            <a:r>
              <a:rPr lang="en-US" altLang="ja-JP" sz="2400" baseline="30000" dirty="0" smtClean="0">
                <a:latin typeface="Times New Roman"/>
                <a:cs typeface="Times New Roman"/>
              </a:rPr>
              <a:t>Riboflavin </a:t>
            </a:r>
            <a:r>
              <a:rPr lang="en-US" altLang="ja-JP" sz="2400" baseline="30000" dirty="0">
                <a:latin typeface="Times New Roman"/>
                <a:cs typeface="Times New Roman"/>
              </a:rPr>
              <a:t>is not only responsible for the reduction </a:t>
            </a:r>
            <a:r>
              <a:rPr lang="en-US" altLang="ja-JP" sz="2400" baseline="30000" dirty="0" smtClean="0">
                <a:latin typeface="Times New Roman"/>
                <a:cs typeface="Times New Roman"/>
              </a:rPr>
              <a:t>of </a:t>
            </a:r>
          </a:p>
          <a:p>
            <a:r>
              <a:rPr lang="en-US" altLang="ja-JP" sz="2400" baseline="30000" dirty="0" smtClean="0">
                <a:latin typeface="Times New Roman"/>
                <a:cs typeface="Times New Roman"/>
              </a:rPr>
              <a:t>  corneal </a:t>
            </a:r>
            <a:r>
              <a:rPr lang="en-US" altLang="ja-JP" sz="2400" baseline="30000" dirty="0">
                <a:latin typeface="Times New Roman"/>
                <a:cs typeface="Times New Roman"/>
              </a:rPr>
              <a:t>thickness</a:t>
            </a:r>
            <a:r>
              <a:rPr lang="en-US" altLang="ja-JP" sz="2400" baseline="30000" dirty="0" smtClean="0">
                <a:latin typeface="Times New Roman"/>
                <a:cs typeface="Times New Roman"/>
              </a:rPr>
              <a:t>,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baseline="30000" dirty="0" smtClean="0">
                <a:latin typeface="Times New Roman"/>
                <a:cs typeface="Times New Roman"/>
              </a:rPr>
              <a:t>but </a:t>
            </a:r>
            <a:r>
              <a:rPr lang="en-US" altLang="ja-JP" sz="2400" baseline="30000" dirty="0">
                <a:latin typeface="Times New Roman"/>
                <a:cs typeface="Times New Roman"/>
              </a:rPr>
              <a:t>also for the majority</a:t>
            </a:r>
            <a:r>
              <a:rPr lang="en-US" altLang="ja-JP" sz="2400" baseline="30000" dirty="0" smtClean="0">
                <a:latin typeface="Times New Roman"/>
                <a:cs typeface="Times New Roman"/>
              </a:rPr>
              <a:t> of </a:t>
            </a:r>
            <a:r>
              <a:rPr lang="en-US" altLang="ja-JP" sz="2400" baseline="30000" dirty="0">
                <a:latin typeface="Times New Roman"/>
                <a:cs typeface="Times New Roman"/>
              </a:rPr>
              <a:t>the changes</a:t>
            </a:r>
            <a:r>
              <a:rPr lang="en-US" altLang="ja-JP" sz="2400" baseline="300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altLang="ja-JP" sz="2400" baseline="30000" dirty="0" smtClean="0">
                <a:latin typeface="Times New Roman"/>
                <a:cs typeface="Times New Roman"/>
              </a:rPr>
              <a:t>  in the corneal </a:t>
            </a:r>
            <a:r>
              <a:rPr lang="en-US" altLang="ja-JP" sz="2400" baseline="30000" dirty="0" err="1">
                <a:latin typeface="Times New Roman"/>
                <a:cs typeface="Times New Roman"/>
              </a:rPr>
              <a:t>stromal</a:t>
            </a:r>
            <a:r>
              <a:rPr lang="en-US" altLang="ja-JP" sz="2400" baseline="30000" dirty="0">
                <a:latin typeface="Times New Roman"/>
                <a:cs typeface="Times New Roman"/>
              </a:rPr>
              <a:t> collagen arrangement after CXL.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44922" y="4158734"/>
            <a:ext cx="89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100 </a:t>
            </a:r>
            <a:r>
              <a:rPr kumimoji="1" lang="en-US" altLang="ja-JP" dirty="0" err="1" smtClean="0">
                <a:latin typeface="Times New Roman"/>
                <a:cs typeface="Times New Roman"/>
              </a:rPr>
              <a:t>μm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92856" y="4158734"/>
            <a:ext cx="89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150 </a:t>
            </a:r>
            <a:r>
              <a:rPr kumimoji="1" lang="en-US" altLang="ja-JP" dirty="0" err="1" smtClean="0">
                <a:latin typeface="Times New Roman"/>
                <a:cs typeface="Times New Roman"/>
              </a:rPr>
              <a:t>μm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301" y="489533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before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1302" y="599663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after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730249" y="3797301"/>
            <a:ext cx="415925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752600" y="3427968"/>
            <a:ext cx="187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Every ten minutes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89500" y="1823135"/>
            <a:ext cx="4294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 smtClean="0">
                <a:latin typeface="Times New Roman"/>
                <a:cs typeface="Times New Roman"/>
              </a:rPr>
              <a:t>A progressive </a:t>
            </a:r>
            <a:r>
              <a:rPr lang="en-US" altLang="ja-JP" dirty="0">
                <a:latin typeface="Times New Roman"/>
                <a:cs typeface="Times New Roman"/>
              </a:rPr>
              <a:t>reduction of the corneal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                     thickness </a:t>
            </a:r>
            <a:r>
              <a:rPr lang="en-US" altLang="ja-JP" dirty="0">
                <a:latin typeface="Times New Roman"/>
                <a:cs typeface="Times New Roman"/>
              </a:rPr>
              <a:t>with </a:t>
            </a:r>
            <a:r>
              <a:rPr lang="en-US" altLang="ja-JP" dirty="0" smtClean="0">
                <a:latin typeface="Times New Roman"/>
                <a:cs typeface="Times New Roman"/>
              </a:rPr>
              <a:t>time is observed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6508751" y="2617233"/>
            <a:ext cx="647700" cy="4053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73701" y="3152558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the dehydration effect of the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riboflavin </a:t>
            </a:r>
            <a:r>
              <a:rPr lang="en-US" altLang="ja-JP" dirty="0">
                <a:latin typeface="Times New Roman"/>
                <a:cs typeface="Times New Roman"/>
              </a:rPr>
              <a:t>solution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/>
                <a:cs typeface="Times New Roman"/>
              </a:rPr>
              <a:t>S</a:t>
            </a:r>
            <a:r>
              <a:rPr lang="en-US" altLang="ja-JP" dirty="0" smtClean="0">
                <a:latin typeface="Times New Roman"/>
                <a:cs typeface="Times New Roman"/>
              </a:rPr>
              <a:t>ummary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8501" y="2197100"/>
            <a:ext cx="7988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Times New Roman"/>
                <a:cs typeface="Times New Roman"/>
              </a:rPr>
              <a:t>・</a:t>
            </a:r>
            <a:r>
              <a:rPr lang="en-US" altLang="ja-JP" sz="2400" dirty="0" smtClean="0">
                <a:latin typeface="Times New Roman"/>
                <a:cs typeface="Times New Roman"/>
              </a:rPr>
              <a:t>A </a:t>
            </a:r>
            <a:r>
              <a:rPr lang="en-US" altLang="ja-JP" sz="2400" dirty="0">
                <a:latin typeface="Times New Roman"/>
                <a:cs typeface="Times New Roman"/>
              </a:rPr>
              <a:t>research adaptive optics nonlinear microscope has </a:t>
            </a:r>
            <a:r>
              <a:rPr lang="en-US" altLang="ja-JP" sz="2400" dirty="0" smtClean="0">
                <a:latin typeface="Times New Roman"/>
                <a:cs typeface="Times New Roman"/>
              </a:rPr>
              <a:t>been</a:t>
            </a:r>
            <a:r>
              <a:rPr lang="en-US" altLang="ja-JP" sz="2400" dirty="0">
                <a:latin typeface="Times New Roman"/>
                <a:cs typeface="Times New Roman"/>
              </a:rPr>
              <a:t> </a:t>
            </a:r>
            <a:r>
              <a:rPr lang="en-US" altLang="ja-JP" sz="2400" dirty="0" smtClean="0">
                <a:latin typeface="Times New Roman"/>
                <a:cs typeface="Times New Roman"/>
              </a:rPr>
              <a:t>used </a:t>
            </a:r>
            <a:r>
              <a:rPr lang="en-US" altLang="ja-JP" sz="2400" dirty="0">
                <a:latin typeface="Times New Roman"/>
                <a:cs typeface="Times New Roman"/>
              </a:rPr>
              <a:t>to visualize </a:t>
            </a:r>
            <a:r>
              <a:rPr lang="en-US" altLang="ja-JP" sz="2400" dirty="0" smtClean="0">
                <a:latin typeface="Times New Roman"/>
                <a:cs typeface="Times New Roman"/>
              </a:rPr>
              <a:t>the</a:t>
            </a:r>
            <a:r>
              <a:rPr lang="en-US" altLang="ja-JP" sz="2400" dirty="0">
                <a:latin typeface="Times New Roman"/>
                <a:cs typeface="Times New Roman"/>
              </a:rPr>
              <a:t> </a:t>
            </a:r>
            <a:r>
              <a:rPr lang="en-US" altLang="ja-JP" sz="2400" dirty="0" smtClean="0">
                <a:latin typeface="Times New Roman"/>
                <a:cs typeface="Times New Roman"/>
              </a:rPr>
              <a:t>structural </a:t>
            </a:r>
            <a:r>
              <a:rPr lang="en-US" altLang="ja-JP" sz="2400" dirty="0">
                <a:latin typeface="Times New Roman"/>
                <a:cs typeface="Times New Roman"/>
              </a:rPr>
              <a:t>changes in the corneal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stroma</a:t>
            </a:r>
            <a:r>
              <a:rPr lang="en-US" altLang="ja-JP" sz="2400" dirty="0" smtClean="0">
                <a:latin typeface="Times New Roman"/>
                <a:cs typeface="Times New Roman"/>
              </a:rPr>
              <a:t> after </a:t>
            </a:r>
            <a:r>
              <a:rPr lang="en-US" altLang="ja-JP" sz="2400" dirty="0">
                <a:latin typeface="Times New Roman"/>
                <a:cs typeface="Times New Roman"/>
              </a:rPr>
              <a:t>CXL treatment in bovine and porcine ex vivo eyes.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</a:p>
          <a:p>
            <a:endParaRPr kumimoji="1" lang="en-US" altLang="ja-JP" sz="2400" dirty="0" smtClean="0">
              <a:latin typeface="Times New Roman"/>
              <a:cs typeface="Times New Roman"/>
            </a:endParaRPr>
          </a:p>
          <a:p>
            <a:r>
              <a:rPr lang="ja-JP" altLang="en-US" sz="2400" dirty="0" smtClean="0">
                <a:latin typeface="Times New Roman"/>
                <a:cs typeface="Times New Roman"/>
              </a:rPr>
              <a:t>・</a:t>
            </a:r>
            <a:r>
              <a:rPr lang="en-US" altLang="ja-JP" sz="2400" dirty="0" smtClean="0">
                <a:latin typeface="Times New Roman"/>
                <a:cs typeface="Times New Roman"/>
              </a:rPr>
              <a:t>This author have shown structural </a:t>
            </a:r>
            <a:r>
              <a:rPr lang="en-US" altLang="ja-JP" sz="2400" dirty="0">
                <a:latin typeface="Times New Roman"/>
                <a:cs typeface="Times New Roman"/>
              </a:rPr>
              <a:t>alterations of CXL-treated corneas, which </a:t>
            </a:r>
            <a:r>
              <a:rPr lang="en-US" altLang="ja-JP" sz="2400" dirty="0" smtClean="0">
                <a:latin typeface="Times New Roman"/>
                <a:cs typeface="Times New Roman"/>
              </a:rPr>
              <a:t>confirms the </a:t>
            </a:r>
            <a:r>
              <a:rPr lang="en-US" altLang="ja-JP" sz="2400" dirty="0">
                <a:latin typeface="Times New Roman"/>
                <a:cs typeface="Times New Roman"/>
              </a:rPr>
              <a:t>potential of this imaging modality for the analysis of </a:t>
            </a:r>
            <a:r>
              <a:rPr lang="en-US" altLang="ja-JP" sz="2400" dirty="0" smtClean="0">
                <a:latin typeface="Times New Roman"/>
                <a:cs typeface="Times New Roman"/>
              </a:rPr>
              <a:t>the effects </a:t>
            </a:r>
            <a:r>
              <a:rPr lang="en-US" altLang="ja-JP" sz="2400" dirty="0">
                <a:latin typeface="Times New Roman"/>
                <a:cs typeface="Times New Roman"/>
              </a:rPr>
              <a:t>of this treatment</a:t>
            </a:r>
            <a:r>
              <a:rPr lang="en-US" altLang="ja-JP" sz="2400" dirty="0" smtClean="0">
                <a:latin typeface="Times New Roman"/>
                <a:cs typeface="Times New Roman"/>
              </a:rPr>
              <a:t>.</a:t>
            </a:r>
            <a:endParaRPr lang="en-US" altLang="ja-JP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Conclusion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1" y="2130767"/>
            <a:ext cx="79686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a biomedical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sample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I have to notice about</a:t>
            </a:r>
          </a:p>
          <a:p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　　　　　　　　　　　　　　　　　　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wavelength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dependence of the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attenuation.</a:t>
            </a:r>
          </a:p>
          <a:p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ja-JP" altLang="en-US" sz="2000" dirty="0" smtClean="0">
                <a:latin typeface="Times New Roman" pitchFamily="18" charset="0"/>
                <a:cs typeface="Times New Roman" pitchFamily="18" charset="0"/>
              </a:rPr>
              <a:t>・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Tooth is good sample in my study because of effect of absorption of water.</a:t>
            </a:r>
          </a:p>
          <a:p>
            <a:endParaRPr kumimoji="1"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・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consider as what kind of tool SHG can be used. 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Quantitative comparison of contrast and imaging depth of ultrahigh-resolution optical coherence tomography images in 800–1700 nm wavelength region</a:t>
            </a: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Shutaro</a:t>
            </a: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Ishida, </a:t>
            </a: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>Norihiko </a:t>
            </a:r>
            <a:r>
              <a:rPr lang="en-US" sz="2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Nishizawa</a:t>
            </a: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>. BIOMEDICAL OPTICS EXPRESS  </a:t>
            </a:r>
            <a:r>
              <a:rPr lang="en-U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282 3 No.2 ( 2012 )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469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3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. </a:t>
            </a:r>
            <a:r>
              <a:rPr kumimoji="1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Multiphoton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Microscopy of Ex Vivo Corneas after Collagen Cross-Linking. </a:t>
            </a:r>
            <a:r>
              <a:rPr lang="es-ES" sz="2000" b="1" dirty="0">
                <a:latin typeface="Times New Roman"/>
                <a:ea typeface="+mj-ea"/>
                <a:cs typeface="Times New Roman"/>
              </a:rPr>
              <a:t>Juan M. </a:t>
            </a:r>
            <a:r>
              <a:rPr lang="es-ES" sz="2000" b="1" dirty="0" smtClean="0">
                <a:latin typeface="Times New Roman"/>
                <a:ea typeface="+mj-ea"/>
                <a:cs typeface="Times New Roman"/>
              </a:rPr>
              <a:t>Bueno,Emilio </a:t>
            </a:r>
            <a:r>
              <a:rPr lang="es-ES" sz="2000" b="1" dirty="0">
                <a:latin typeface="Times New Roman"/>
                <a:ea typeface="+mj-ea"/>
                <a:cs typeface="Times New Roman"/>
              </a:rPr>
              <a:t>J. </a:t>
            </a:r>
            <a:r>
              <a:rPr lang="es-ES" sz="2000" b="1" dirty="0" smtClean="0">
                <a:latin typeface="Times New Roman"/>
                <a:ea typeface="+mj-ea"/>
                <a:cs typeface="Times New Roman"/>
              </a:rPr>
              <a:t>Gualda,Anastasia Giakoumaki,Pablo Pe´rez-Merino,Susana Marcos,and </a:t>
            </a:r>
            <a:r>
              <a:rPr lang="es-ES" sz="2000" b="1" dirty="0">
                <a:latin typeface="Times New Roman"/>
                <a:ea typeface="+mj-ea"/>
                <a:cs typeface="Times New Roman"/>
              </a:rPr>
              <a:t>Pablo </a:t>
            </a:r>
            <a:r>
              <a:rPr lang="es-ES" sz="2000" b="1" dirty="0" smtClean="0">
                <a:latin typeface="Times New Roman"/>
                <a:ea typeface="+mj-ea"/>
                <a:cs typeface="Times New Roman"/>
              </a:rPr>
              <a:t>Artal. </a:t>
            </a:r>
            <a:r>
              <a:rPr lang="en-US" sz="2000" b="1" dirty="0">
                <a:latin typeface="Times New Roman"/>
                <a:ea typeface="+mj-ea"/>
                <a:cs typeface="Times New Roman"/>
              </a:rPr>
              <a:t>Investigative Ophthalmology &amp; Visual </a:t>
            </a:r>
            <a:r>
              <a:rPr lang="en-US" sz="2000" b="1" dirty="0" smtClean="0">
                <a:latin typeface="Times New Roman"/>
                <a:ea typeface="+mj-ea"/>
                <a:cs typeface="Times New Roman"/>
              </a:rPr>
              <a:t>Science  52 No</a:t>
            </a:r>
            <a:r>
              <a:rPr lang="en-US" sz="2000" b="1" dirty="0">
                <a:latin typeface="Times New Roman"/>
                <a:ea typeface="+mj-ea"/>
                <a:cs typeface="Times New Roman"/>
              </a:rPr>
              <a:t>. </a:t>
            </a:r>
            <a:r>
              <a:rPr lang="en-US" sz="2000" b="1" dirty="0" smtClean="0">
                <a:latin typeface="Times New Roman"/>
                <a:ea typeface="+mj-ea"/>
                <a:cs typeface="Times New Roman"/>
              </a:rPr>
              <a:t>8 </a:t>
            </a:r>
            <a:r>
              <a:rPr lang="en-US" altLang="ja-JP" sz="2000" b="1" dirty="0" smtClean="0">
                <a:latin typeface="Times New Roman"/>
                <a:cs typeface="Times New Roman"/>
              </a:rPr>
              <a:t> </a:t>
            </a:r>
            <a:r>
              <a:rPr lang="en-US" altLang="ja-JP" sz="2000" b="1" dirty="0">
                <a:latin typeface="Times New Roman"/>
                <a:cs typeface="Times New Roman"/>
              </a:rPr>
              <a:t>( </a:t>
            </a:r>
            <a:r>
              <a:rPr lang="en-US" altLang="ja-JP" sz="2000" b="1" dirty="0" smtClean="0">
                <a:latin typeface="Times New Roman"/>
                <a:cs typeface="Times New Roman"/>
              </a:rPr>
              <a:t>2011)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/>
            </a:r>
            <a:b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</a:b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85800" y="233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2. Dentin micro-architecture using harmonic generation microscopy.</a:t>
            </a:r>
            <a:r>
              <a:rPr lang="en-US" sz="2000" b="1" dirty="0">
                <a:latin typeface="Times New Roman"/>
                <a:ea typeface="+mj-ea"/>
                <a:cs typeface="Times New Roman"/>
              </a:rPr>
              <a:t> R. </a:t>
            </a:r>
            <a:r>
              <a:rPr lang="en-US" sz="2000" b="1" dirty="0" err="1" smtClean="0">
                <a:latin typeface="Times New Roman"/>
                <a:ea typeface="+mj-ea"/>
                <a:cs typeface="Times New Roman"/>
              </a:rPr>
              <a:t>Elbaum</a:t>
            </a:r>
            <a:r>
              <a:rPr lang="en-US" sz="2000" b="1" dirty="0" smtClean="0">
                <a:latin typeface="Times New Roman"/>
                <a:ea typeface="+mj-ea"/>
                <a:cs typeface="Times New Roman"/>
              </a:rPr>
              <a:t>, </a:t>
            </a:r>
            <a:r>
              <a:rPr lang="en-US" sz="2000" b="1" dirty="0">
                <a:latin typeface="Times New Roman"/>
                <a:ea typeface="+mj-ea"/>
                <a:cs typeface="Times New Roman"/>
              </a:rPr>
              <a:t>E. </a:t>
            </a:r>
            <a:r>
              <a:rPr lang="en-US" sz="2000" b="1" dirty="0" smtClean="0">
                <a:latin typeface="Times New Roman"/>
                <a:ea typeface="+mj-ea"/>
                <a:cs typeface="Times New Roman"/>
              </a:rPr>
              <a:t>Tal, </a:t>
            </a:r>
            <a:r>
              <a:rPr lang="en-US" sz="2000" b="1" dirty="0">
                <a:latin typeface="Times New Roman"/>
                <a:ea typeface="+mj-ea"/>
                <a:cs typeface="Times New Roman"/>
              </a:rPr>
              <a:t>A.I. </a:t>
            </a:r>
            <a:r>
              <a:rPr lang="en-US" sz="2000" b="1" dirty="0" err="1" smtClean="0">
                <a:latin typeface="Times New Roman"/>
                <a:ea typeface="+mj-ea"/>
                <a:cs typeface="Times New Roman"/>
              </a:rPr>
              <a:t>Perets</a:t>
            </a:r>
            <a:r>
              <a:rPr lang="en-US" sz="2000" b="1" dirty="0" smtClean="0">
                <a:latin typeface="Times New Roman"/>
                <a:ea typeface="+mj-ea"/>
                <a:cs typeface="Times New Roman"/>
              </a:rPr>
              <a:t>, </a:t>
            </a:r>
            <a:r>
              <a:rPr lang="en-US" sz="2000" b="1" dirty="0">
                <a:latin typeface="Times New Roman"/>
                <a:ea typeface="+mj-ea"/>
                <a:cs typeface="Times New Roman"/>
              </a:rPr>
              <a:t>D. </a:t>
            </a:r>
            <a:r>
              <a:rPr lang="en-US" sz="2000" b="1" dirty="0" err="1" smtClean="0">
                <a:latin typeface="Times New Roman"/>
                <a:ea typeface="+mj-ea"/>
                <a:cs typeface="Times New Roman"/>
              </a:rPr>
              <a:t>Oron</a:t>
            </a:r>
            <a:r>
              <a:rPr lang="en-US" sz="2000" b="1" dirty="0" smtClean="0">
                <a:latin typeface="Times New Roman"/>
                <a:ea typeface="+mj-ea"/>
                <a:cs typeface="Times New Roman"/>
              </a:rPr>
              <a:t>, </a:t>
            </a:r>
            <a:r>
              <a:rPr lang="en-US" sz="2000" b="1" dirty="0">
                <a:latin typeface="Times New Roman"/>
                <a:ea typeface="+mj-ea"/>
                <a:cs typeface="Times New Roman"/>
              </a:rPr>
              <a:t>D. </a:t>
            </a:r>
            <a:r>
              <a:rPr lang="en-US" sz="2000" b="1" dirty="0" err="1" smtClean="0">
                <a:latin typeface="Times New Roman"/>
                <a:ea typeface="+mj-ea"/>
                <a:cs typeface="Times New Roman"/>
              </a:rPr>
              <a:t>Ziskind</a:t>
            </a:r>
            <a:r>
              <a:rPr lang="en-US" sz="2000" b="1" dirty="0" smtClean="0">
                <a:latin typeface="Times New Roman"/>
                <a:ea typeface="+mj-ea"/>
                <a:cs typeface="Times New Roman"/>
              </a:rPr>
              <a:t>, Y</a:t>
            </a:r>
            <a:r>
              <a:rPr lang="en-US" sz="2000" b="1" dirty="0">
                <a:latin typeface="Times New Roman"/>
                <a:ea typeface="+mj-ea"/>
                <a:cs typeface="Times New Roman"/>
              </a:rPr>
              <a:t>. </a:t>
            </a:r>
            <a:r>
              <a:rPr lang="en-US" sz="2000" b="1" dirty="0" smtClean="0">
                <a:latin typeface="Times New Roman"/>
                <a:ea typeface="+mj-ea"/>
                <a:cs typeface="Times New Roman"/>
              </a:rPr>
              <a:t>Silberberg, H.D</a:t>
            </a:r>
            <a:r>
              <a:rPr lang="en-US" sz="2000" b="1" dirty="0">
                <a:latin typeface="Times New Roman"/>
                <a:ea typeface="+mj-ea"/>
                <a:cs typeface="Times New Roman"/>
              </a:rPr>
              <a:t>. </a:t>
            </a:r>
            <a:r>
              <a:rPr lang="en-US" sz="2000" b="1" dirty="0" smtClean="0">
                <a:latin typeface="Times New Roman"/>
                <a:ea typeface="+mj-ea"/>
                <a:cs typeface="Times New Roman"/>
              </a:rPr>
              <a:t>Wagner. </a:t>
            </a:r>
            <a:r>
              <a:rPr lang="pt-BR" altLang="ja-JP" sz="2000" b="1" dirty="0" smtClean="0">
                <a:latin typeface="Times New Roman"/>
                <a:ea typeface="+mj-ea"/>
                <a:cs typeface="Times New Roman"/>
              </a:rPr>
              <a:t>j</a:t>
            </a:r>
            <a:r>
              <a:rPr lang="pt-BR" sz="2000" b="1" dirty="0" smtClean="0">
                <a:latin typeface="Times New Roman"/>
                <a:ea typeface="+mj-ea"/>
                <a:cs typeface="Times New Roman"/>
              </a:rPr>
              <a:t>ournal of dentistry 35  150 </a:t>
            </a:r>
            <a:r>
              <a:rPr lang="pt-BR" sz="2000" b="1" dirty="0">
                <a:latin typeface="Times New Roman"/>
                <a:ea typeface="+mj-ea"/>
                <a:cs typeface="Times New Roman"/>
              </a:rPr>
              <a:t>– </a:t>
            </a:r>
            <a:r>
              <a:rPr lang="pt-BR" sz="2000" b="1" dirty="0" smtClean="0">
                <a:latin typeface="Times New Roman"/>
                <a:ea typeface="+mj-ea"/>
                <a:cs typeface="Times New Roman"/>
              </a:rPr>
              <a:t>155 (2007)</a:t>
            </a:r>
            <a:endParaRPr kumimoji="1" lang="ja-JP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TD-OCT</a:t>
            </a:r>
            <a:r>
              <a:rPr lang="ja-JP" altLang="en-US" sz="2222" dirty="0">
                <a:latin typeface="Times New Roman"/>
                <a:cs typeface="Times New Roman"/>
              </a:rPr>
              <a:t>（</a:t>
            </a:r>
            <a:r>
              <a:rPr lang="en-US" sz="2222" dirty="0">
                <a:latin typeface="Times New Roman"/>
                <a:cs typeface="Times New Roman"/>
              </a:rPr>
              <a:t>time-domain optical coherence tomography</a:t>
            </a:r>
            <a:r>
              <a:rPr lang="ja-JP" altLang="en-US" sz="2222" dirty="0">
                <a:latin typeface="Times New Roman"/>
                <a:cs typeface="Times New Roman"/>
              </a:rPr>
              <a:t>）</a:t>
            </a:r>
            <a:r>
              <a:rPr lang="ja-JP" sz="2222" dirty="0" smtClean="0">
                <a:latin typeface="Times New Roman"/>
                <a:cs typeface="Times New Roman"/>
              </a:rPr>
              <a:t> </a:t>
            </a:r>
            <a:endParaRPr lang="ja-JP" altLang="en-US" sz="2222" dirty="0">
              <a:latin typeface="Times New Roman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1" y="5859471"/>
            <a:ext cx="90673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Times New Roman"/>
                <a:cs typeface="Times New Roman"/>
              </a:rPr>
              <a:t>OCT      </a:t>
            </a:r>
            <a:r>
              <a:rPr lang="en-US" altLang="ja-JP" sz="3200" dirty="0" smtClean="0"/>
              <a:t>          </a:t>
            </a:r>
            <a:r>
              <a:rPr lang="en-US" altLang="ja-JP" sz="3200" dirty="0" smtClean="0">
                <a:latin typeface="Times New Roman"/>
                <a:cs typeface="Times New Roman"/>
              </a:rPr>
              <a:t>distribution of reflect signal intensity           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1752601" y="6019801"/>
            <a:ext cx="819324" cy="3679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42" y="1141422"/>
            <a:ext cx="3633967" cy="4718050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4678737" y="1542820"/>
            <a:ext cx="3877399" cy="3661811"/>
            <a:chOff x="4423242" y="1358153"/>
            <a:chExt cx="3877398" cy="3661811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8938" t="25735" r="48015" b="42136"/>
            <a:stretch/>
          </p:blipFill>
          <p:spPr bwMode="auto">
            <a:xfrm>
              <a:off x="4423242" y="1980928"/>
              <a:ext cx="3877398" cy="3039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6212541" y="2326340"/>
              <a:ext cx="1062318" cy="632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6037728" y="1358153"/>
              <a:ext cx="1846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6239435" y="4007224"/>
              <a:ext cx="16141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/>
              <a:r>
                <a:rPr lang="en-US" altLang="ja-JP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axial </a:t>
              </a:r>
              <a:r>
                <a:rPr lang="en-US" altLang="ja-JP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resolution</a:t>
              </a:r>
              <a:endParaRPr lang="ja-JP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222460" y="3184440"/>
              <a:ext cx="1442364" cy="822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5565317" y="3842382"/>
              <a:ext cx="564777" cy="6990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1300"/>
            <a:ext cx="8229600" cy="1143000"/>
          </a:xfrm>
        </p:spPr>
        <p:txBody>
          <a:bodyPr/>
          <a:lstStyle/>
          <a:p>
            <a:r>
              <a:rPr lang="en-US" altLang="ja-JP" dirty="0">
                <a:latin typeface="Times New Roman"/>
                <a:cs typeface="Times New Roman"/>
              </a:rPr>
              <a:t>S</a:t>
            </a:r>
            <a:r>
              <a:rPr lang="en-US" altLang="ja-JP" dirty="0" smtClean="0">
                <a:latin typeface="Times New Roman"/>
                <a:cs typeface="Times New Roman"/>
              </a:rPr>
              <a:t>etup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pic>
        <p:nvPicPr>
          <p:cNvPr id="4" name="図 3" descr="スクリーンショット（2012-05-28 2.54.52）.png"/>
          <p:cNvPicPr/>
          <p:nvPr/>
        </p:nvPicPr>
        <p:blipFill>
          <a:blip r:embed="rId2"/>
          <a:srcRect r="47112"/>
          <a:stretch>
            <a:fillRect/>
          </a:stretch>
        </p:blipFill>
        <p:spPr>
          <a:xfrm>
            <a:off x="1" y="1143001"/>
            <a:ext cx="3267252" cy="2432235"/>
          </a:xfrm>
          <a:prstGeom prst="rect">
            <a:avLst/>
          </a:prstGeom>
        </p:spPr>
      </p:pic>
      <p:pic>
        <p:nvPicPr>
          <p:cNvPr id="6" name="図 5" descr="スクリーンショット（2012-05-28 3.25.35）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541399" y="3863104"/>
            <a:ext cx="5727700" cy="264287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67253" y="901701"/>
            <a:ext cx="5876748" cy="2841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Times New Roman"/>
                <a:cs typeface="Times New Roman"/>
              </a:rPr>
              <a:t>・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supercontinuum</a:t>
            </a:r>
            <a:r>
              <a:rPr lang="en-US" altLang="ja-JP" sz="2400" dirty="0" smtClean="0">
                <a:latin typeface="Times New Roman"/>
                <a:cs typeface="Times New Roman"/>
              </a:rPr>
              <a:t> sources at five wavelengths </a:t>
            </a:r>
          </a:p>
          <a:p>
            <a:r>
              <a:rPr lang="en-US" altLang="ja-JP" sz="2000" dirty="0" smtClean="0">
                <a:latin typeface="Times New Roman"/>
                <a:cs typeface="Times New Roman"/>
              </a:rPr>
              <a:t> </a:t>
            </a:r>
            <a:r>
              <a:rPr lang="en-US" altLang="ja-JP" sz="1600" dirty="0" smtClean="0">
                <a:latin typeface="Times New Roman"/>
                <a:cs typeface="Times New Roman"/>
              </a:rPr>
              <a:t>800 nm  - 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Ti:sapphire</a:t>
            </a:r>
            <a:r>
              <a:rPr lang="en-US" altLang="ja-JP" sz="1600" dirty="0" smtClean="0">
                <a:latin typeface="Times New Roman"/>
                <a:cs typeface="Times New Roman"/>
              </a:rPr>
              <a:t> laser (Spectra Physics Mai-Tai HP) </a:t>
            </a:r>
          </a:p>
          <a:p>
            <a:r>
              <a:rPr lang="en-US" altLang="ja-JP" sz="1600" dirty="0" smtClean="0">
                <a:latin typeface="Times New Roman"/>
                <a:cs typeface="Times New Roman"/>
              </a:rPr>
              <a:t>1060 nm - 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Nd:glass</a:t>
            </a:r>
            <a:r>
              <a:rPr lang="en-US" altLang="ja-JP" sz="1600" dirty="0" smtClean="0">
                <a:latin typeface="Times New Roman"/>
                <a:cs typeface="Times New Roman"/>
              </a:rPr>
              <a:t> laser (High Q Laser Production)</a:t>
            </a:r>
          </a:p>
          <a:p>
            <a:r>
              <a:rPr lang="en-US" altLang="ja-JP" sz="1600" dirty="0" smtClean="0">
                <a:latin typeface="Times New Roman"/>
                <a:cs typeface="Times New Roman"/>
              </a:rPr>
              <a:t>1300 nm - 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Er</a:t>
            </a:r>
            <a:r>
              <a:rPr lang="en-US" altLang="ja-JP" sz="1600" dirty="0" smtClean="0">
                <a:latin typeface="Times New Roman"/>
                <a:cs typeface="Times New Roman"/>
              </a:rPr>
              <a:t>-doped fiber laser (IMRA 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femtolite</a:t>
            </a:r>
            <a:r>
              <a:rPr lang="en-US" altLang="ja-JP" sz="1600" dirty="0" smtClean="0">
                <a:latin typeface="Times New Roman"/>
                <a:cs typeface="Times New Roman"/>
              </a:rPr>
              <a:t> B-5)  </a:t>
            </a:r>
          </a:p>
          <a:p>
            <a:r>
              <a:rPr lang="en-US" altLang="ja-JP" sz="1600" dirty="0" smtClean="0">
                <a:latin typeface="Times New Roman"/>
                <a:cs typeface="Times New Roman"/>
              </a:rPr>
              <a:t>1550 nm - 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Er</a:t>
            </a:r>
            <a:r>
              <a:rPr lang="en-US" altLang="ja-JP" sz="1600" dirty="0" smtClean="0">
                <a:latin typeface="Times New Roman"/>
                <a:cs typeface="Times New Roman"/>
              </a:rPr>
              <a:t>-doped fiber laser (custom-made)</a:t>
            </a:r>
          </a:p>
          <a:p>
            <a:r>
              <a:rPr lang="en-US" altLang="ja-JP" sz="1600" dirty="0" smtClean="0">
                <a:latin typeface="Times New Roman"/>
                <a:cs typeface="Times New Roman"/>
              </a:rPr>
              <a:t>1700 nm - 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Er</a:t>
            </a:r>
            <a:r>
              <a:rPr lang="en-US" altLang="ja-JP" sz="1600" dirty="0" smtClean="0">
                <a:latin typeface="Times New Roman"/>
                <a:cs typeface="Times New Roman"/>
              </a:rPr>
              <a:t>-doped fiber laser (IMRA 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femtolite</a:t>
            </a:r>
            <a:r>
              <a:rPr lang="en-US" altLang="ja-JP" sz="1600" dirty="0" smtClean="0">
                <a:latin typeface="Times New Roman"/>
                <a:cs typeface="Times New Roman"/>
              </a:rPr>
              <a:t> B-5) </a:t>
            </a:r>
          </a:p>
          <a:p>
            <a:endParaRPr kumimoji="1" lang="en-US" altLang="ja-JP" sz="2800" dirty="0" smtClean="0">
              <a:latin typeface="Times New Roman"/>
              <a:cs typeface="Times New Roman"/>
            </a:endParaRPr>
          </a:p>
          <a:p>
            <a:r>
              <a:rPr lang="ja-JP" altLang="en-US" sz="2800" baseline="30000" dirty="0" smtClean="0">
                <a:latin typeface="Times New Roman"/>
                <a:cs typeface="Times New Roman"/>
              </a:rPr>
              <a:t>・</a:t>
            </a:r>
            <a:r>
              <a:rPr lang="en-US" altLang="ja-JP" sz="3200" baseline="30000" dirty="0" smtClean="0">
                <a:latin typeface="Times New Roman"/>
                <a:cs typeface="Times New Roman"/>
              </a:rPr>
              <a:t>SC </a:t>
            </a:r>
            <a:r>
              <a:rPr lang="en-US" altLang="ja-JP" sz="3200" baseline="30000" dirty="0">
                <a:latin typeface="Times New Roman"/>
                <a:cs typeface="Times New Roman"/>
              </a:rPr>
              <a:t>spectra fit in the valleys or flat </a:t>
            </a:r>
            <a:r>
              <a:rPr lang="en-US" altLang="ja-JP" sz="3200" baseline="30000" dirty="0" smtClean="0">
                <a:latin typeface="Times New Roman"/>
                <a:cs typeface="Times New Roman"/>
              </a:rPr>
              <a:t>regions of the water absorption spectrum </a:t>
            </a:r>
            <a:r>
              <a:rPr lang="en-US" altLang="ja-JP" sz="3200" baseline="30000" dirty="0">
                <a:latin typeface="Times New Roman"/>
                <a:cs typeface="Times New Roman"/>
              </a:rPr>
              <a:t>(except for 1550nm)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Result (1) : memory card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pic>
        <p:nvPicPr>
          <p:cNvPr id="4" name="図 3" descr="スクリーンショット（2012-05-28 9.07.16）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417638"/>
            <a:ext cx="4828297" cy="400658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95579" y="1668059"/>
            <a:ext cx="39740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latin typeface="Times New Roman"/>
                <a:cs typeface="Times New Roman"/>
              </a:rPr>
              <a:t>industrially used </a:t>
            </a:r>
            <a:r>
              <a:rPr lang="en-US" altLang="ja-JP" sz="2800" dirty="0" smtClean="0">
                <a:latin typeface="Times New Roman"/>
                <a:cs typeface="Times New Roman"/>
              </a:rPr>
              <a:t>materials</a:t>
            </a:r>
          </a:p>
          <a:p>
            <a:pPr algn="ctr"/>
            <a:r>
              <a:rPr lang="en-US" altLang="ja-JP" sz="2800" dirty="0" smtClean="0">
                <a:latin typeface="Times New Roman"/>
                <a:cs typeface="Times New Roman"/>
              </a:rPr>
              <a:t>↓</a:t>
            </a:r>
            <a:endParaRPr kumimoji="1" lang="en-US" altLang="ja-JP" sz="2800" dirty="0" smtClean="0">
              <a:latin typeface="Times New Roman"/>
              <a:cs typeface="Times New Roman"/>
            </a:endParaRPr>
          </a:p>
          <a:p>
            <a:pPr algn="ctr"/>
            <a:r>
              <a:rPr lang="en-US" altLang="ja-JP" sz="2800" dirty="0" smtClean="0">
                <a:latin typeface="Times New Roman"/>
                <a:cs typeface="Times New Roman"/>
              </a:rPr>
              <a:t>depend on scattering</a:t>
            </a:r>
            <a:endParaRPr kumimoji="1" lang="ja-JP" altLang="en-US" sz="2800" dirty="0">
              <a:latin typeface="Times New Roman"/>
              <a:cs typeface="Times New Roman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57201" y="5911127"/>
            <a:ext cx="4221196" cy="4642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1339" y="6374087"/>
            <a:ext cx="1714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Lower slope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44833" y="5506035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Longer </a:t>
            </a:r>
            <a:r>
              <a:rPr lang="en-US" altLang="ja-JP" sz="2400" dirty="0" smtClean="0">
                <a:latin typeface="Times New Roman"/>
                <a:cs typeface="Times New Roman"/>
              </a:rPr>
              <a:t>wavelength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95886" y="4833908"/>
            <a:ext cx="33640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latin typeface="Times New Roman"/>
                <a:cs typeface="Times New Roman"/>
              </a:rPr>
              <a:t>Rayleigh </a:t>
            </a:r>
            <a:r>
              <a:rPr lang="en-US" altLang="ja-JP" sz="3200" dirty="0" smtClean="0">
                <a:latin typeface="Times New Roman"/>
                <a:cs typeface="Times New Roman"/>
              </a:rPr>
              <a:t>scattering</a:t>
            </a:r>
          </a:p>
          <a:p>
            <a:pPr algn="ctr"/>
            <a:r>
              <a:rPr lang="en-US" altLang="ja-JP" sz="3200" dirty="0" smtClean="0">
                <a:latin typeface="Times New Roman"/>
                <a:cs typeface="Times New Roman"/>
              </a:rPr>
              <a:t> </a:t>
            </a:r>
            <a:r>
              <a:rPr lang="en-US" altLang="ja-JP" sz="3200" dirty="0">
                <a:latin typeface="Times New Roman"/>
                <a:cs typeface="Times New Roman"/>
              </a:rPr>
              <a:t>theory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595886" y="4669859"/>
            <a:ext cx="3364023" cy="129784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" y="3995401"/>
            <a:ext cx="567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pig trachea </a:t>
            </a:r>
            <a:r>
              <a:rPr lang="en-US" altLang="ja-JP" sz="2000" dirty="0" smtClean="0">
                <a:latin typeface="Times New Roman"/>
                <a:cs typeface="Times New Roman"/>
              </a:rPr>
              <a:t>→ depend on absorption and scattering</a:t>
            </a:r>
            <a:r>
              <a:rPr lang="ja-JP" sz="2000" dirty="0" smtClean="0">
                <a:latin typeface="Times New Roman"/>
                <a:cs typeface="Times New Roman"/>
              </a:rPr>
              <a:t> </a:t>
            </a:r>
            <a:endParaRPr kumimoji="1" lang="ja-JP" altLang="en-US" sz="2000" dirty="0"/>
          </a:p>
        </p:txBody>
      </p:sp>
      <p:pic>
        <p:nvPicPr>
          <p:cNvPr id="5" name="図 4" descr="スクリーンショット（2012-05-28 10.01.51）.png"/>
          <p:cNvPicPr/>
          <p:nvPr/>
        </p:nvPicPr>
        <p:blipFill>
          <a:blip r:embed="rId2"/>
          <a:srcRect b="42192"/>
          <a:stretch>
            <a:fillRect/>
          </a:stretch>
        </p:blipFill>
        <p:spPr>
          <a:xfrm>
            <a:off x="238108" y="1113353"/>
            <a:ext cx="4365309" cy="28820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9648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Result (2) : </a:t>
            </a:r>
            <a:r>
              <a:rPr lang="en-US" dirty="0">
                <a:latin typeface="Times New Roman"/>
                <a:cs typeface="Times New Roman"/>
              </a:rPr>
              <a:t>pig trachea</a:t>
            </a:r>
            <a:r>
              <a:rPr lang="ja-JP" dirty="0" smtClean="0">
                <a:latin typeface="Times New Roman"/>
                <a:cs typeface="Times New Roman"/>
              </a:rPr>
              <a:t> 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pic>
        <p:nvPicPr>
          <p:cNvPr id="6" name="図 5" descr="スクリーンショット（2012-05-28 10.01.51）.png"/>
          <p:cNvPicPr/>
          <p:nvPr/>
        </p:nvPicPr>
        <p:blipFill>
          <a:blip r:embed="rId2"/>
          <a:srcRect t="57808"/>
          <a:stretch>
            <a:fillRect/>
          </a:stretch>
        </p:blipFill>
        <p:spPr>
          <a:xfrm>
            <a:off x="4603418" y="1891863"/>
            <a:ext cx="4365309" cy="210353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" y="3995401"/>
            <a:ext cx="5426892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6892" y="1417638"/>
            <a:ext cx="3259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srgbClr val="FF0000"/>
                </a:solidFill>
                <a:latin typeface="Times New Roman"/>
                <a:cs typeface="Times New Roman"/>
              </a:rPr>
              <a:t>The solid red line</a:t>
            </a:r>
            <a:r>
              <a:rPr lang="en-US" altLang="ja-JP" sz="1100" dirty="0">
                <a:latin typeface="Times New Roman"/>
                <a:cs typeface="Times New Roman"/>
              </a:rPr>
              <a:t> shows the slope at the mucosa layer. </a:t>
            </a:r>
            <a:endParaRPr kumimoji="1" lang="ja-JP" altLang="en-US" sz="1100" dirty="0">
              <a:latin typeface="Times New Roman"/>
              <a:cs typeface="Times New Roma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" y="4645867"/>
            <a:ext cx="510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The </a:t>
            </a:r>
            <a:r>
              <a:rPr lang="en-US" altLang="ja-JP" dirty="0">
                <a:latin typeface="Times New Roman"/>
                <a:cs typeface="Times New Roman"/>
              </a:rPr>
              <a:t>total attenuation coefficient is highest at </a:t>
            </a:r>
            <a:r>
              <a:rPr lang="en-US" altLang="ja-JP" dirty="0" smtClean="0">
                <a:latin typeface="Times New Roman"/>
                <a:cs typeface="Times New Roman"/>
              </a:rPr>
              <a:t>800 nm.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78393" y="464586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absorption by hemoglobin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5095265" y="4676355"/>
            <a:ext cx="749248" cy="3388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" y="5226324"/>
            <a:ext cx="625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At longer </a:t>
            </a:r>
            <a:r>
              <a:rPr lang="en-US" altLang="ja-JP" dirty="0" smtClean="0">
                <a:latin typeface="Times New Roman"/>
                <a:cs typeface="Times New Roman"/>
              </a:rPr>
              <a:t>wavelengths, </a:t>
            </a:r>
            <a:r>
              <a:rPr lang="en-US" altLang="ja-JP" dirty="0">
                <a:latin typeface="Times New Roman"/>
                <a:cs typeface="Times New Roman"/>
              </a:rPr>
              <a:t>the total attenuation coefficient increased. 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6362590" y="5226324"/>
            <a:ext cx="51807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897952" y="5226324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absorption by </a:t>
            </a:r>
            <a:r>
              <a:rPr lang="en-US" altLang="ja-JP" dirty="0" smtClean="0">
                <a:latin typeface="Times New Roman"/>
                <a:cs typeface="Times New Roman"/>
              </a:rPr>
              <a:t>water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06845" y="6165640"/>
            <a:ext cx="754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The </a:t>
            </a:r>
            <a:r>
              <a:rPr lang="en-US" altLang="ja-JP" dirty="0">
                <a:latin typeface="Times New Roman"/>
                <a:cs typeface="Times New Roman"/>
              </a:rPr>
              <a:t>image contrast </a:t>
            </a:r>
            <a:r>
              <a:rPr lang="en-US" altLang="ja-JP" dirty="0" smtClean="0">
                <a:latin typeface="Times New Roman"/>
                <a:cs typeface="Times New Roman"/>
              </a:rPr>
              <a:t>was </a:t>
            </a:r>
            <a:r>
              <a:rPr lang="en-US" altLang="ja-JP" dirty="0">
                <a:latin typeface="Times New Roman"/>
                <a:cs typeface="Times New Roman"/>
              </a:rPr>
              <a:t>much clearer at 1700 nm than at the other wavelengths. 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2077954" y="1171038"/>
            <a:ext cx="2051767" cy="691570"/>
            <a:chOff x="1884446" y="3121407"/>
            <a:chExt cx="2051766" cy="691570"/>
          </a:xfrm>
        </p:grpSpPr>
        <p:grpSp>
          <p:nvGrpSpPr>
            <p:cNvPr id="20" name="図形グループ 6"/>
            <p:cNvGrpSpPr/>
            <p:nvPr/>
          </p:nvGrpSpPr>
          <p:grpSpPr>
            <a:xfrm>
              <a:off x="1884446" y="3175150"/>
              <a:ext cx="969533" cy="608571"/>
              <a:chOff x="1884446" y="3175153"/>
              <a:chExt cx="969533" cy="912858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1884446" y="3175153"/>
                <a:ext cx="969533" cy="3042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1884446" y="3479439"/>
                <a:ext cx="969533" cy="3042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884446" y="3783725"/>
                <a:ext cx="969533" cy="3042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1884446" y="3121407"/>
              <a:ext cx="2051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latin typeface="Times New Roman"/>
                  <a:cs typeface="Times New Roman"/>
                </a:rPr>
                <a:t>epithelium</a:t>
              </a:r>
              <a:endParaRPr kumimoji="1" lang="ja-JP" alt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981201" y="3276600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Times New Roman"/>
                  <a:cs typeface="Times New Roman"/>
                </a:rPr>
                <a:t>mucosa</a:t>
              </a:r>
              <a:endParaRPr kumimoji="1" lang="ja-JP" alt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981201" y="3505200"/>
              <a:ext cx="8026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Times New Roman"/>
                  <a:cs typeface="Times New Roman"/>
                </a:rPr>
                <a:t>cartilage </a:t>
              </a:r>
              <a:endParaRPr kumimoji="1" lang="ja-JP" altLang="en-US" sz="14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8" name="右矢印 27"/>
          <p:cNvSpPr/>
          <p:nvPr/>
        </p:nvSpPr>
        <p:spPr>
          <a:xfrm>
            <a:off x="1441876" y="1355486"/>
            <a:ext cx="539325" cy="4449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図形グループ 6"/>
          <p:cNvGrpSpPr/>
          <p:nvPr/>
        </p:nvGrpSpPr>
        <p:grpSpPr>
          <a:xfrm>
            <a:off x="1757655" y="958334"/>
            <a:ext cx="5727701" cy="2547564"/>
            <a:chOff x="1496499" y="1432906"/>
            <a:chExt cx="5727700" cy="2547564"/>
          </a:xfrm>
        </p:grpSpPr>
        <p:pic>
          <p:nvPicPr>
            <p:cNvPr id="4" name="図 3" descr="スクリーンショット（2012-05-28 11.29.20）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96499" y="1766225"/>
              <a:ext cx="5727700" cy="2214245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496499" y="1432906"/>
              <a:ext cx="2620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imes New Roman"/>
                  <a:cs typeface="Times New Roman"/>
                </a:rPr>
                <a:t>industrially used materials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841526" y="1442600"/>
              <a:ext cx="2011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imes New Roman"/>
                  <a:cs typeface="Times New Roman"/>
                </a:rPr>
                <a:t>biomedical samples 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1757655" y="990602"/>
            <a:ext cx="2620692" cy="3467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740" y="0"/>
            <a:ext cx="8528061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Result (3) : Total attenuation coefficients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rot="5400000" flipH="1" flipV="1">
            <a:off x="1639097" y="3923509"/>
            <a:ext cx="586739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図形グループ 12"/>
          <p:cNvGrpSpPr/>
          <p:nvPr/>
        </p:nvGrpSpPr>
        <p:grpSpPr>
          <a:xfrm>
            <a:off x="372534" y="1405467"/>
            <a:ext cx="1210588" cy="1131332"/>
            <a:chOff x="372533" y="1405467"/>
            <a:chExt cx="1210588" cy="1131332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72533" y="1405467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attenuation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72533" y="2167467"/>
              <a:ext cx="10819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Times New Roman"/>
                  <a:cs typeface="Times New Roman"/>
                </a:rPr>
                <a:t>scattering</a:t>
              </a:r>
              <a:endParaRPr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12" name="下矢印 11"/>
            <p:cNvSpPr/>
            <p:nvPr/>
          </p:nvSpPr>
          <p:spPr>
            <a:xfrm>
              <a:off x="812800" y="1774799"/>
              <a:ext cx="304800" cy="39266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図形グループ 13"/>
          <p:cNvGrpSpPr/>
          <p:nvPr/>
        </p:nvGrpSpPr>
        <p:grpSpPr>
          <a:xfrm>
            <a:off x="7704667" y="1209133"/>
            <a:ext cx="1210588" cy="1685330"/>
            <a:chOff x="372533" y="1405467"/>
            <a:chExt cx="1210587" cy="1685329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372533" y="1405467"/>
              <a:ext cx="1210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attenuation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04763" y="2167467"/>
              <a:ext cx="1159291" cy="923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>
                  <a:latin typeface="Times New Roman"/>
                  <a:cs typeface="Times New Roman"/>
                </a:rPr>
                <a:t>a</a:t>
              </a:r>
              <a:r>
                <a:rPr lang="en-US" altLang="ja-JP" dirty="0" smtClean="0">
                  <a:latin typeface="Times New Roman"/>
                  <a:cs typeface="Times New Roman"/>
                </a:rPr>
                <a:t>bsorption</a:t>
              </a:r>
            </a:p>
            <a:p>
              <a:pPr algn="ctr"/>
              <a:r>
                <a:rPr lang="en-US" altLang="ja-JP" dirty="0" smtClean="0">
                  <a:latin typeface="Times New Roman"/>
                  <a:cs typeface="Times New Roman"/>
                </a:rPr>
                <a:t> and</a:t>
              </a:r>
            </a:p>
            <a:p>
              <a:pPr algn="ctr"/>
              <a:r>
                <a:rPr lang="en-US" altLang="ja-JP" dirty="0" smtClean="0">
                  <a:latin typeface="Times New Roman"/>
                  <a:cs typeface="Times New Roman"/>
                </a:rPr>
                <a:t>scattering </a:t>
              </a:r>
              <a:endParaRPr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17" name="下矢印 16"/>
            <p:cNvSpPr/>
            <p:nvPr/>
          </p:nvSpPr>
          <p:spPr>
            <a:xfrm>
              <a:off x="812800" y="1774799"/>
              <a:ext cx="304800" cy="39266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図形グループ 25"/>
          <p:cNvGrpSpPr/>
          <p:nvPr/>
        </p:nvGrpSpPr>
        <p:grpSpPr>
          <a:xfrm>
            <a:off x="158741" y="4311650"/>
            <a:ext cx="3975029" cy="1477328"/>
            <a:chOff x="158739" y="3743867"/>
            <a:chExt cx="3975028" cy="1477328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158739" y="3743867"/>
              <a:ext cx="397502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Times New Roman"/>
                  <a:cs typeface="Times New Roman"/>
                </a:rPr>
                <a:t>・</a:t>
              </a:r>
              <a:r>
                <a:rPr lang="en-US" altLang="ja-JP" dirty="0" smtClean="0">
                  <a:latin typeface="Times New Roman"/>
                  <a:cs typeface="Times New Roman"/>
                </a:rPr>
                <a:t>The total attenuation were</a:t>
              </a:r>
            </a:p>
            <a:p>
              <a:r>
                <a:rPr lang="en-US" altLang="ja-JP" dirty="0" smtClean="0">
                  <a:latin typeface="Times New Roman"/>
                  <a:cs typeface="Times New Roman"/>
                </a:rPr>
                <a:t>              well-fitted to the      dependence</a:t>
              </a:r>
            </a:p>
            <a:p>
              <a:endParaRPr lang="en-US" altLang="ja-JP" dirty="0" smtClean="0">
                <a:latin typeface="Times New Roman"/>
                <a:cs typeface="Times New Roman"/>
              </a:endParaRPr>
            </a:p>
            <a:p>
              <a:r>
                <a:rPr lang="ja-JP" altLang="en-US" dirty="0" smtClean="0">
                  <a:latin typeface="Times New Roman"/>
                  <a:cs typeface="Times New Roman"/>
                </a:rPr>
                <a:t>・</a:t>
              </a:r>
              <a:r>
                <a:rPr lang="en-US" altLang="ja-JP" dirty="0" smtClean="0">
                  <a:latin typeface="Times New Roman"/>
                  <a:cs typeface="Times New Roman"/>
                </a:rPr>
                <a:t>The longer-wavelength system is useful</a:t>
              </a:r>
              <a:endParaRPr lang="ja-JP" altLang="en-US" dirty="0">
                <a:latin typeface="Times New Roman"/>
                <a:cs typeface="Times New Roman"/>
              </a:endParaRPr>
            </a:p>
            <a:p>
              <a:r>
                <a:rPr lang="en-US" altLang="ja-JP" dirty="0" smtClean="0">
                  <a:latin typeface="Times New Roman"/>
                  <a:cs typeface="Times New Roman"/>
                </a:rPr>
                <a:t> 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23554" name="Object 2"/>
            <p:cNvGraphicFramePr>
              <a:graphicFrameLocks noChangeAspect="1"/>
            </p:cNvGraphicFramePr>
            <p:nvPr/>
          </p:nvGraphicFramePr>
          <p:xfrm>
            <a:off x="2578100" y="4076701"/>
            <a:ext cx="307377" cy="234949"/>
          </p:xfrm>
          <a:graphic>
            <a:graphicData uri="http://schemas.openxmlformats.org/presentationml/2006/ole">
              <p:oleObj spid="_x0000_s23579" name="数式" r:id="rId4" imgW="215900" imgH="165100" progId="Equation.3">
                <p:embed/>
              </p:oleObj>
            </a:graphicData>
          </a:graphic>
        </p:graphicFrame>
      </p:grpSp>
      <p:sp>
        <p:nvSpPr>
          <p:cNvPr id="23" name="正方形/長方形 22"/>
          <p:cNvSpPr/>
          <p:nvPr/>
        </p:nvSpPr>
        <p:spPr>
          <a:xfrm>
            <a:off x="5094649" y="980908"/>
            <a:ext cx="2039359" cy="3467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73589" y="3659202"/>
            <a:ext cx="469872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>
                <a:latin typeface="Times New Roman"/>
                <a:cs typeface="Times New Roman"/>
              </a:rPr>
              <a:t>The </a:t>
            </a:r>
            <a:r>
              <a:rPr lang="en-US" altLang="ja-JP" dirty="0">
                <a:latin typeface="Times New Roman"/>
                <a:cs typeface="Times New Roman"/>
              </a:rPr>
              <a:t>enamel and dentine </a:t>
            </a:r>
            <a:r>
              <a:rPr lang="en-US" altLang="ja-JP" dirty="0" smtClean="0">
                <a:latin typeface="Times New Roman"/>
                <a:cs typeface="Times New Roman"/>
              </a:rPr>
              <a:t>layers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 →same </a:t>
            </a:r>
            <a:r>
              <a:rPr lang="en-US" altLang="ja-JP" dirty="0">
                <a:latin typeface="Times New Roman"/>
                <a:cs typeface="Times New Roman"/>
              </a:rPr>
              <a:t>characteristics as the industrial </a:t>
            </a:r>
            <a:r>
              <a:rPr lang="en-US" altLang="ja-JP" dirty="0" smtClean="0">
                <a:latin typeface="Times New Roman"/>
                <a:cs typeface="Times New Roman"/>
              </a:rPr>
              <a:t>samples</a:t>
            </a:r>
          </a:p>
          <a:p>
            <a:r>
              <a:rPr lang="ja-JP" altLang="en-US" dirty="0" smtClean="0">
                <a:latin typeface="Times New Roman"/>
                <a:cs typeface="Times New Roman"/>
              </a:rPr>
              <a:t>　　　　</a:t>
            </a:r>
            <a:r>
              <a:rPr lang="en-US" altLang="ja-JP" dirty="0" smtClean="0">
                <a:latin typeface="Times New Roman"/>
                <a:cs typeface="Times New Roman"/>
              </a:rPr>
              <a:t>→low </a:t>
            </a:r>
            <a:r>
              <a:rPr lang="en-US" altLang="ja-JP" dirty="0">
                <a:latin typeface="Times New Roman"/>
                <a:cs typeface="Times New Roman"/>
              </a:rPr>
              <a:t>absorption by water in human </a:t>
            </a:r>
            <a:r>
              <a:rPr lang="en-US" altLang="ja-JP" dirty="0" smtClean="0">
                <a:latin typeface="Times New Roman"/>
                <a:cs typeface="Times New Roman"/>
              </a:rPr>
              <a:t>teeth</a:t>
            </a:r>
          </a:p>
          <a:p>
            <a:endParaRPr lang="en-US" altLang="ja-JP" dirty="0" smtClean="0">
              <a:latin typeface="Times New Roman"/>
              <a:cs typeface="Times New Roman"/>
            </a:endParaRPr>
          </a:p>
          <a:p>
            <a:r>
              <a:rPr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 smtClean="0">
                <a:latin typeface="Times New Roman"/>
                <a:cs typeface="Times New Roman"/>
              </a:rPr>
              <a:t>The </a:t>
            </a:r>
            <a:r>
              <a:rPr lang="en-US" altLang="ja-JP" dirty="0">
                <a:latin typeface="Times New Roman"/>
                <a:cs typeface="Times New Roman"/>
              </a:rPr>
              <a:t>mucosa layer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         → dependent </a:t>
            </a:r>
            <a:r>
              <a:rPr lang="en-US" altLang="ja-JP" dirty="0">
                <a:latin typeface="Times New Roman"/>
                <a:cs typeface="Times New Roman"/>
              </a:rPr>
              <a:t>on the sum of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                             absorption and scattering</a:t>
            </a:r>
          </a:p>
          <a:p>
            <a:endParaRPr lang="en-US" altLang="ja-JP" dirty="0" smtClean="0">
              <a:latin typeface="Times New Roman"/>
              <a:cs typeface="Times New Roman"/>
            </a:endParaRPr>
          </a:p>
          <a:p>
            <a:r>
              <a:rPr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 smtClean="0">
                <a:latin typeface="Times New Roman"/>
                <a:cs typeface="Times New Roman"/>
              </a:rPr>
              <a:t>There is a trade-off between imaging contrast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                           and total attenuation coefficient   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/>
                <a:cs typeface="Times New Roman"/>
              </a:rPr>
              <a:t>S</a:t>
            </a:r>
            <a:r>
              <a:rPr lang="en-US" altLang="ja-JP" dirty="0" smtClean="0">
                <a:latin typeface="Times New Roman"/>
                <a:cs typeface="Times New Roman"/>
              </a:rPr>
              <a:t>ummary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252370" y="1417638"/>
            <a:ext cx="8694127" cy="5473848"/>
            <a:chOff x="252369" y="1417638"/>
            <a:chExt cx="8694128" cy="5473848"/>
          </a:xfrm>
        </p:grpSpPr>
        <p:sp>
          <p:nvSpPr>
            <p:cNvPr id="5" name="正方形/長方形 4"/>
            <p:cNvSpPr/>
            <p:nvPr/>
          </p:nvSpPr>
          <p:spPr>
            <a:xfrm>
              <a:off x="252369" y="1813173"/>
              <a:ext cx="8456162" cy="5078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>
                  <a:latin typeface="Times New Roman"/>
                  <a:cs typeface="Times New Roman"/>
                </a:rPr>
                <a:t>・</a:t>
              </a:r>
              <a:r>
                <a:rPr lang="en-US" sz="2400" dirty="0" smtClean="0">
                  <a:latin typeface="Times New Roman"/>
                  <a:cs typeface="Times New Roman"/>
                </a:rPr>
                <a:t>TD-OCT</a:t>
              </a:r>
              <a:r>
                <a:rPr lang="en-US" sz="2400" dirty="0">
                  <a:latin typeface="Times New Roman"/>
                  <a:cs typeface="Times New Roman"/>
                </a:rPr>
                <a:t> </a:t>
              </a:r>
              <a:r>
                <a:rPr lang="en-US" altLang="ja-JP" sz="2400" dirty="0" smtClean="0">
                  <a:latin typeface="Times New Roman"/>
                  <a:cs typeface="Times New Roman"/>
                </a:rPr>
                <a:t>using </a:t>
              </a:r>
              <a:r>
                <a:rPr lang="en-US" altLang="ja-JP" sz="2400" dirty="0" err="1" smtClean="0">
                  <a:latin typeface="Times New Roman"/>
                  <a:cs typeface="Times New Roman"/>
                </a:rPr>
                <a:t>supercontinuum</a:t>
              </a:r>
              <a:r>
                <a:rPr lang="en-US" altLang="ja-JP" sz="2400" dirty="0" smtClean="0">
                  <a:latin typeface="Times New Roman"/>
                  <a:cs typeface="Times New Roman"/>
                </a:rPr>
                <a:t> sources at five wavelengths</a:t>
              </a:r>
            </a:p>
            <a:p>
              <a:endParaRPr lang="en-US" altLang="ja-JP" sz="2400" dirty="0" smtClean="0">
                <a:latin typeface="Times New Roman"/>
                <a:cs typeface="Times New Roman"/>
              </a:endParaRPr>
            </a:p>
            <a:p>
              <a:endParaRPr lang="en-US" altLang="ja-JP" sz="2400" dirty="0" smtClean="0">
                <a:latin typeface="Times New Roman"/>
                <a:cs typeface="Times New Roman"/>
              </a:endParaRPr>
            </a:p>
            <a:p>
              <a:r>
                <a:rPr lang="en-US" altLang="en-US" sz="2400" dirty="0" err="1" smtClean="0">
                  <a:latin typeface="Times New Roman"/>
                  <a:cs typeface="Times New Roman"/>
                </a:rPr>
                <a:t>・</a:t>
              </a:r>
              <a:r>
                <a:rPr lang="en-US" altLang="en-US" sz="2400" dirty="0" err="1">
                  <a:latin typeface="Times New Roman"/>
                  <a:cs typeface="Times New Roman"/>
                </a:rPr>
                <a:t>T</a:t>
              </a:r>
              <a:r>
                <a:rPr lang="en-US" altLang="ja-JP" sz="2400" dirty="0" err="1" smtClean="0">
                  <a:latin typeface="Times New Roman"/>
                  <a:cs typeface="Times New Roman"/>
                </a:rPr>
                <a:t>here</a:t>
              </a:r>
              <a:r>
                <a:rPr lang="en-US" altLang="ja-JP" sz="2400" dirty="0" smtClean="0">
                  <a:latin typeface="Times New Roman"/>
                  <a:cs typeface="Times New Roman"/>
                </a:rPr>
                <a:t> have been no studies comparing the performance of</a:t>
              </a:r>
            </a:p>
            <a:p>
              <a:r>
                <a:rPr lang="en-US" altLang="ja-JP" sz="2400" dirty="0" smtClean="0">
                  <a:latin typeface="Times New Roman"/>
                  <a:cs typeface="Times New Roman"/>
                </a:rPr>
                <a:t>  </a:t>
              </a:r>
              <a:r>
                <a:rPr lang="en-US" altLang="ja-JP" sz="2400" dirty="0" err="1" smtClean="0">
                  <a:latin typeface="Times New Roman"/>
                  <a:cs typeface="Times New Roman"/>
                </a:rPr>
                <a:t>ultrahighresolution</a:t>
              </a:r>
              <a:r>
                <a:rPr lang="en-US" altLang="ja-JP" sz="2400" dirty="0" smtClean="0">
                  <a:latin typeface="Times New Roman"/>
                  <a:cs typeface="Times New Roman"/>
                </a:rPr>
                <a:t> optical coherence tomography (UHR-OCT) </a:t>
              </a:r>
            </a:p>
            <a:p>
              <a:r>
                <a:rPr lang="en-US" altLang="ja-JP" sz="2400" dirty="0" smtClean="0">
                  <a:latin typeface="Times New Roman"/>
                  <a:cs typeface="Times New Roman"/>
                </a:rPr>
                <a:t>  for the same sample over a wide wavelength range</a:t>
              </a:r>
            </a:p>
            <a:p>
              <a:endParaRPr lang="en-US" altLang="ja-JP" sz="2400" dirty="0" smtClean="0">
                <a:latin typeface="Times New Roman"/>
                <a:cs typeface="Times New Roman"/>
              </a:endParaRPr>
            </a:p>
            <a:p>
              <a:endParaRPr lang="en-US" altLang="ja-JP" sz="2400" dirty="0" smtClean="0">
                <a:latin typeface="Times New Roman"/>
                <a:cs typeface="Times New Roman"/>
              </a:endParaRPr>
            </a:p>
            <a:p>
              <a:pPr algn="ctr"/>
              <a:r>
                <a:rPr lang="en-US" altLang="ja-JP" sz="2400" dirty="0" smtClean="0">
                  <a:latin typeface="Times New Roman"/>
                  <a:cs typeface="Times New Roman"/>
                </a:rPr>
                <a:t>  This author investigated the wavelength dependence of the</a:t>
              </a:r>
            </a:p>
            <a:p>
              <a:pPr algn="ctr"/>
              <a:r>
                <a:rPr lang="en-US" altLang="ja-JP" sz="2400" dirty="0" smtClean="0">
                  <a:latin typeface="Times New Roman"/>
                  <a:cs typeface="Times New Roman"/>
                </a:rPr>
                <a:t>  images for  several different samples and quantitatively compared </a:t>
              </a:r>
            </a:p>
            <a:p>
              <a:pPr algn="ctr"/>
              <a:r>
                <a:rPr lang="en-US" altLang="ja-JP" sz="2400" dirty="0" smtClean="0">
                  <a:latin typeface="Times New Roman"/>
                  <a:cs typeface="Times New Roman"/>
                </a:rPr>
                <a:t>  their optical properties. </a:t>
              </a:r>
            </a:p>
            <a:p>
              <a:endParaRPr lang="en-US" altLang="ja-JP" sz="2400" dirty="0" smtClean="0">
                <a:latin typeface="Times New Roman"/>
                <a:cs typeface="Times New Roman"/>
              </a:endParaRPr>
            </a:p>
            <a:p>
              <a:endParaRPr lang="ja-JP" altLang="en-US" sz="36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037975" y="1417638"/>
              <a:ext cx="90852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Times New Roman"/>
                  <a:cs typeface="Times New Roman"/>
                </a:rPr>
                <a:t>800 nm</a:t>
              </a:r>
            </a:p>
            <a:p>
              <a:r>
                <a:rPr lang="en-US" altLang="ja-JP" sz="1600" dirty="0" smtClean="0">
                  <a:latin typeface="Times New Roman"/>
                  <a:cs typeface="Times New Roman"/>
                </a:rPr>
                <a:t>1060 nm</a:t>
              </a:r>
            </a:p>
            <a:p>
              <a:r>
                <a:rPr lang="en-US" altLang="ja-JP" sz="1600" dirty="0" smtClean="0">
                  <a:latin typeface="Times New Roman"/>
                  <a:cs typeface="Times New Roman"/>
                </a:rPr>
                <a:t>1300 nm</a:t>
              </a:r>
            </a:p>
            <a:p>
              <a:r>
                <a:rPr lang="en-US" altLang="ja-JP" sz="1600" dirty="0" smtClean="0">
                  <a:latin typeface="Times New Roman"/>
                  <a:cs typeface="Times New Roman"/>
                </a:rPr>
                <a:t>1550 nm</a:t>
              </a:r>
            </a:p>
            <a:p>
              <a:r>
                <a:rPr lang="en-US" altLang="ja-JP" sz="1600" dirty="0" smtClean="0">
                  <a:latin typeface="Times New Roman"/>
                  <a:cs typeface="Times New Roman"/>
                </a:rPr>
                <a:t>1700 nm</a:t>
              </a:r>
              <a:endParaRPr lang="ja-JP" altLang="en-US" sz="1600" dirty="0" smtClean="0">
                <a:latin typeface="Times New Roman"/>
                <a:cs typeface="Times New Roman"/>
              </a:endParaRPr>
            </a:p>
            <a:p>
              <a:endParaRPr kumimoji="1" lang="ja-JP" alt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7" name="左中かっこ 6"/>
            <p:cNvSpPr/>
            <p:nvPr/>
          </p:nvSpPr>
          <p:spPr>
            <a:xfrm>
              <a:off x="7851857" y="1417638"/>
              <a:ext cx="355041" cy="141119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下矢印 7"/>
          <p:cNvSpPr/>
          <p:nvPr/>
        </p:nvSpPr>
        <p:spPr>
          <a:xfrm>
            <a:off x="3810001" y="4284134"/>
            <a:ext cx="1202267" cy="508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1744</Words>
  <Application>Microsoft Macintosh PowerPoint</Application>
  <PresentationFormat>画面に合わせる (4:3)</PresentationFormat>
  <Paragraphs>262</Paragraphs>
  <Slides>25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Office テーマ</vt:lpstr>
      <vt:lpstr>数式</vt:lpstr>
      <vt:lpstr>Biomedical Measurement using NIR-light </vt:lpstr>
      <vt:lpstr>NIR-wave</vt:lpstr>
      <vt:lpstr>スライド 3</vt:lpstr>
      <vt:lpstr>TD-OCT（time-domain optical coherence tomography） </vt:lpstr>
      <vt:lpstr>Setup</vt:lpstr>
      <vt:lpstr>Result (1) : memory card</vt:lpstr>
      <vt:lpstr>Result (2) : pig trachea </vt:lpstr>
      <vt:lpstr>Result (3) : Total attenuation coefficients</vt:lpstr>
      <vt:lpstr>Summary</vt:lpstr>
      <vt:lpstr>Tooth &amp; dentin</vt:lpstr>
      <vt:lpstr>Setup of HGM</vt:lpstr>
      <vt:lpstr>THG(third harmonic generation)</vt:lpstr>
      <vt:lpstr>THG(third harmonic generation)</vt:lpstr>
      <vt:lpstr>Result (1) : THG, SHG, ESEM</vt:lpstr>
      <vt:lpstr>Result (2) :Overlays of SHG and THG images </vt:lpstr>
      <vt:lpstr>Result (3) :3D reconstruction </vt:lpstr>
      <vt:lpstr>Summary</vt:lpstr>
      <vt:lpstr>Cornea</vt:lpstr>
      <vt:lpstr>collagen cross-linking (CXL) treatment</vt:lpstr>
      <vt:lpstr>Setup</vt:lpstr>
      <vt:lpstr>Result   </vt:lpstr>
      <vt:lpstr>Result：Nonlinear (XZ) tomography images of porcine corneas</vt:lpstr>
      <vt:lpstr>Result: Effects of riboflavin-dextran instillation in a porcine cornea   </vt:lpstr>
      <vt:lpstr>Summary</vt:lpstr>
      <vt:lpstr>Conclusion</vt:lpstr>
    </vt:vector>
  </TitlesOfParts>
  <Company>大阪大学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Yasui Takeshi</dc:creator>
  <cp:lastModifiedBy>Yasui Takeshi</cp:lastModifiedBy>
  <cp:revision>49</cp:revision>
  <cp:lastPrinted>2012-07-04T07:15:35Z</cp:lastPrinted>
  <dcterms:created xsi:type="dcterms:W3CDTF">2012-07-03T20:53:40Z</dcterms:created>
  <dcterms:modified xsi:type="dcterms:W3CDTF">2012-07-05T10:52:55Z</dcterms:modified>
</cp:coreProperties>
</file>