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embeddings/Microsoft___1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Microsoft___2.bin" ContentType="application/vnd.openxmlformats-officedocument.oleObjec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1" r:id="rId5"/>
    <p:sldId id="265" r:id="rId6"/>
    <p:sldId id="262" r:id="rId7"/>
    <p:sldId id="263" r:id="rId8"/>
    <p:sldId id="264" r:id="rId9"/>
  </p:sldIdLst>
  <p:sldSz cx="9144000" cy="6858000" type="screen4x3"/>
  <p:notesSz cx="9926638" cy="679767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016" autoAdjust="0"/>
  </p:normalViewPr>
  <p:slideViewPr>
    <p:cSldViewPr snapToGrid="0" snapToObjects="1">
      <p:cViewPr>
        <p:scale>
          <a:sx n="75" d="100"/>
          <a:sy n="75" d="100"/>
        </p:scale>
        <p:origin x="-76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8EDB7-DCAD-47A3-A458-114EFECA1B76}" type="datetimeFigureOut">
              <a:rPr kumimoji="1" lang="ja-JP" altLang="en-US" smtClean="0"/>
              <a:pPr/>
              <a:t>12.7.10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FBDD-0C98-4F09-AAE7-36F4E2BB817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383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AF5B-CECC-9643-984C-B9F9D425C8DC}" type="datetimeFigureOut">
              <a:rPr lang="ja-JP" altLang="en-US" smtClean="0"/>
              <a:pPr/>
              <a:t>12.7.10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AF47-9EEA-3F45-82CF-2DE2BCDFC64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oleObject" Target="../embeddings/Microsoft___1.bin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oleObject" Target="../embeddings/Microsoft___2.bin"/><Relationship Id="rId11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Biomedical Measurement using NIR-light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 smtClean="0">
                <a:latin typeface="Times New Roman" pitchFamily="18" charset="0"/>
                <a:cs typeface="Times New Roman" pitchFamily="18" charset="0"/>
              </a:rPr>
            </a:b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seminar</a:t>
            </a:r>
            <a:r>
              <a:rPr lang="ja-JP" altLang="en-US" dirty="0" smtClean="0"/>
              <a:t>＠</a:t>
            </a:r>
            <a:r>
              <a:rPr lang="en-US" altLang="ja-JP" dirty="0" err="1" smtClean="0"/>
              <a:t>Hase</a:t>
            </a:r>
            <a:endParaRPr lang="en-US" altLang="ja-JP" dirty="0" smtClean="0"/>
          </a:p>
          <a:p>
            <a:r>
              <a:rPr lang="en-US" altLang="ja-JP" dirty="0" smtClean="0"/>
              <a:t>2012/07/05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5195" y="1600200"/>
            <a:ext cx="8770303" cy="4525963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/>
                <a:cs typeface="Times New Roman"/>
              </a:rPr>
              <a:t>The fitted curve obtained from Rayleigh scattering theory</a:t>
            </a:r>
          </a:p>
          <a:p>
            <a:r>
              <a:rPr lang="en-US" altLang="ja-JP" sz="3600" dirty="0" smtClean="0">
                <a:latin typeface="Times New Roman"/>
                <a:cs typeface="Times New Roman"/>
              </a:rPr>
              <a:t>A balanced detection </a:t>
            </a:r>
          </a:p>
          <a:p>
            <a:r>
              <a:rPr lang="en-US" altLang="ja-JP" sz="3600" dirty="0" err="1" smtClean="0">
                <a:latin typeface="Times New Roman"/>
                <a:cs typeface="Times New Roman"/>
              </a:rPr>
              <a:t>Sonication</a:t>
            </a:r>
            <a:endParaRPr lang="en-US" altLang="ja-JP" sz="3600" dirty="0" smtClean="0">
              <a:latin typeface="Times New Roman"/>
              <a:cs typeface="Times New Roman"/>
            </a:endParaRPr>
          </a:p>
          <a:p>
            <a:r>
              <a:rPr lang="en-US" altLang="ja-JP" sz="3600" dirty="0" smtClean="0">
                <a:latin typeface="Times New Roman"/>
                <a:cs typeface="Times New Roman"/>
              </a:rPr>
              <a:t>Why doesn't THG generate from interface of PTD and ITD?</a:t>
            </a:r>
          </a:p>
          <a:p>
            <a:r>
              <a:rPr lang="en-US" altLang="ja-JP" sz="3600" dirty="0" smtClean="0">
                <a:latin typeface="Times New Roman"/>
                <a:cs typeface="Times New Roman"/>
              </a:rPr>
              <a:t>The position of deformable mirror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（2012-07-04 6.06.58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63965"/>
            <a:ext cx="6942505" cy="266175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The fitted curve obtained from Rayleigh scattering theory</a:t>
            </a:r>
            <a:endParaRPr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lum bright="-11000" contrast="52000"/>
          </a:blip>
          <a:srcRect/>
          <a:stretch>
            <a:fillRect/>
          </a:stretch>
        </p:blipFill>
        <p:spPr bwMode="auto">
          <a:xfrm>
            <a:off x="457200" y="3804750"/>
            <a:ext cx="2705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図形グループ 13"/>
          <p:cNvGrpSpPr/>
          <p:nvPr/>
        </p:nvGrpSpPr>
        <p:grpSpPr>
          <a:xfrm>
            <a:off x="457200" y="4751228"/>
            <a:ext cx="2684015" cy="2185214"/>
            <a:chOff x="4343400" y="4953000"/>
            <a:chExt cx="2684015" cy="2185214"/>
          </a:xfrm>
        </p:grpSpPr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4362449" y="5054599"/>
            <a:ext cx="219529" cy="279401"/>
          </p:xfrm>
          <a:graphic>
            <a:graphicData uri="http://schemas.openxmlformats.org/presentationml/2006/ole">
              <p:oleObj spid="_x0000_s16393" name="数式" r:id="rId5" imgW="139700" imgH="177800" progId="Equation.3">
                <p:embed/>
              </p:oleObj>
            </a:graphicData>
          </a:graphic>
        </p:graphicFrame>
        <p:sp>
          <p:nvSpPr>
            <p:cNvPr id="13" name="テキスト ボックス 12"/>
            <p:cNvSpPr txBox="1"/>
            <p:nvPr/>
          </p:nvSpPr>
          <p:spPr>
            <a:xfrm>
              <a:off x="4343400" y="4953000"/>
              <a:ext cx="2684015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/>
                  <a:cs typeface="Times New Roman"/>
                </a:rPr>
                <a:t>   : scattering coefficient</a:t>
              </a:r>
            </a:p>
            <a:p>
              <a:r>
                <a:rPr lang="en-US" altLang="ja-JP" sz="2000" i="1" dirty="0" err="1" smtClean="0">
                  <a:latin typeface="Times New Roman"/>
                  <a:cs typeface="Times New Roman"/>
                </a:rPr>
                <a:t>n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: particle number</a:t>
              </a:r>
            </a:p>
            <a:p>
              <a:r>
                <a:rPr lang="en-US" altLang="ja-JP" sz="2000" i="1" dirty="0" err="1" smtClean="0">
                  <a:latin typeface="Times New Roman"/>
                  <a:cs typeface="Times New Roman"/>
                </a:rPr>
                <a:t>m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: refractive 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coefficient</a:t>
              </a:r>
            </a:p>
            <a:p>
              <a:r>
                <a:rPr lang="en-US" altLang="ja-JP" sz="2000" i="1" dirty="0" err="1">
                  <a:latin typeface="Times New Roman"/>
                  <a:cs typeface="Times New Roman"/>
                </a:rPr>
                <a:t>d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: 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particle diameter</a:t>
              </a:r>
            </a:p>
            <a:p>
              <a:r>
                <a:rPr lang="en-US" altLang="ja-JP" sz="2000" i="1" dirty="0" err="1" smtClean="0">
                  <a:latin typeface="Times New Roman"/>
                  <a:cs typeface="Times New Roman"/>
                </a:rPr>
                <a:t>λ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: wavelength</a:t>
              </a:r>
            </a:p>
            <a:p>
              <a:endParaRPr kumimoji="1" lang="en-US" altLang="ja-JP" dirty="0" smtClean="0"/>
            </a:p>
            <a:p>
              <a:endParaRPr kumimoji="1" lang="ja-JP" altLang="en-US" dirty="0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3429000" y="4475874"/>
            <a:ext cx="5715000" cy="2274882"/>
            <a:chOff x="274244" y="2400385"/>
            <a:chExt cx="6350456" cy="2361616"/>
          </a:xfrm>
        </p:grpSpPr>
        <p:grpSp>
          <p:nvGrpSpPr>
            <p:cNvPr id="16" name="図形グループ 15"/>
            <p:cNvGrpSpPr/>
            <p:nvPr/>
          </p:nvGrpSpPr>
          <p:grpSpPr>
            <a:xfrm>
              <a:off x="274244" y="2421070"/>
              <a:ext cx="6242484" cy="2340931"/>
              <a:chOff x="510284" y="3575336"/>
              <a:chExt cx="7680000" cy="2880000"/>
            </a:xfrm>
          </p:grpSpPr>
          <p:pic>
            <p:nvPicPr>
              <p:cNvPr id="20" name="図 19" descr="graph-1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284" y="3575336"/>
                <a:ext cx="1920000" cy="28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1" name="図 20" descr="graph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0284" y="3575336"/>
                <a:ext cx="1920000" cy="28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2" name="図 21" descr="graph-2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0284" y="3575336"/>
                <a:ext cx="1920000" cy="28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図 22" descr="graph-3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0284" y="3575336"/>
                <a:ext cx="1920000" cy="28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7" name="テキスト ボックス 16"/>
            <p:cNvSpPr txBox="1"/>
            <p:nvPr/>
          </p:nvSpPr>
          <p:spPr>
            <a:xfrm>
              <a:off x="2553137" y="2421070"/>
              <a:ext cx="842348" cy="41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 smtClean="0">
                  <a:latin typeface="Times New Roman"/>
                  <a:cs typeface="Times New Roman"/>
                </a:rPr>
                <a:t>a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 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= 1</a:t>
              </a:r>
              <a:endParaRPr kumimoji="1" lang="ja-JP" alt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977079" y="2400385"/>
              <a:ext cx="1150125" cy="41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 smtClean="0">
                  <a:latin typeface="Times New Roman"/>
                  <a:cs typeface="Times New Roman"/>
                </a:rPr>
                <a:t>a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 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= 100</a:t>
              </a:r>
              <a:endParaRPr kumimoji="1" lang="ja-JP" alt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235177" y="2400385"/>
              <a:ext cx="1389523" cy="41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 smtClean="0">
                  <a:latin typeface="Times New Roman"/>
                  <a:cs typeface="Times New Roman"/>
                </a:rPr>
                <a:t>a</a:t>
              </a:r>
              <a:r>
                <a:rPr lang="en-US" altLang="ja-JP" sz="2000" dirty="0" smtClean="0">
                  <a:latin typeface="Times New Roman"/>
                  <a:cs typeface="Times New Roman"/>
                </a:rPr>
                <a:t> </a:t>
              </a:r>
              <a:r>
                <a:rPr kumimoji="1" lang="en-US" altLang="ja-JP" sz="2000" dirty="0" smtClean="0">
                  <a:latin typeface="Times New Roman"/>
                  <a:cs typeface="Times New Roman"/>
                </a:rPr>
                <a:t>= 1/100</a:t>
              </a:r>
              <a:endParaRPr kumimoji="1" lang="ja-JP" altLang="en-US" sz="20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809165" y="3825715"/>
          <a:ext cx="1276350" cy="544513"/>
        </p:xfrm>
        <a:graphic>
          <a:graphicData uri="http://schemas.openxmlformats.org/presentationml/2006/ole">
            <p:oleObj spid="_x0000_s16394" name="数式" r:id="rId10" imgW="571500" imgH="203200" progId="Equation.3">
              <p:embed/>
            </p:oleObj>
          </a:graphicData>
        </a:graphic>
      </p:graphicFrame>
      <p:sp>
        <p:nvSpPr>
          <p:cNvPr id="25" name="右矢印 24"/>
          <p:cNvSpPr/>
          <p:nvPr/>
        </p:nvSpPr>
        <p:spPr>
          <a:xfrm>
            <a:off x="3767667" y="3804750"/>
            <a:ext cx="668137" cy="565478"/>
          </a:xfrm>
          <a:prstGeom prst="righ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graph-5.png"/>
          <p:cNvPicPr>
            <a:picLocks noChangeAspect="1"/>
          </p:cNvPicPr>
          <p:nvPr/>
        </p:nvPicPr>
        <p:blipFill>
          <a:blip r:embed="rId11"/>
          <a:srcRect t="60416" b="8197"/>
          <a:stretch>
            <a:fillRect/>
          </a:stretch>
        </p:blipFill>
        <p:spPr>
          <a:xfrm>
            <a:off x="6982942" y="3458446"/>
            <a:ext cx="2161058" cy="101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A balanced detection </a:t>
            </a:r>
            <a:endParaRPr lang="ja-JP" altLang="en-US" dirty="0"/>
          </a:p>
        </p:txBody>
      </p:sp>
      <p:pic>
        <p:nvPicPr>
          <p:cNvPr id="3" name="図 2" descr="スクリーンショット（2012-05-28 3.25.35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16300" y="939800"/>
            <a:ext cx="5727700" cy="2642870"/>
          </a:xfrm>
          <a:prstGeom prst="rect">
            <a:avLst/>
          </a:prstGeom>
        </p:spPr>
      </p:pic>
      <p:pic>
        <p:nvPicPr>
          <p:cNvPr id="5" name="図 4" descr="スクリーンショット（2012-07-04 16.50.00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3061707" cy="19177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3681387" y="1490133"/>
            <a:ext cx="1026080" cy="1026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rot="10800000">
            <a:off x="3061708" y="2065866"/>
            <a:ext cx="619681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24933" y="3136900"/>
            <a:ext cx="191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PDB150, </a:t>
            </a:r>
            <a:r>
              <a:rPr lang="en-US" altLang="ja-JP" dirty="0" err="1">
                <a:latin typeface="Times New Roman"/>
                <a:cs typeface="Times New Roman"/>
              </a:rPr>
              <a:t>Thorlabs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rcRect b="46773"/>
          <a:stretch>
            <a:fillRect/>
          </a:stretch>
        </p:blipFill>
        <p:spPr>
          <a:xfrm>
            <a:off x="1586446" y="3972137"/>
            <a:ext cx="5509628" cy="243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（2012-07-10 8.40.43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" y="258674"/>
            <a:ext cx="3242733" cy="1568331"/>
          </a:xfrm>
          <a:prstGeom prst="rect">
            <a:avLst/>
          </a:prstGeom>
        </p:spPr>
      </p:pic>
      <p:pic>
        <p:nvPicPr>
          <p:cNvPr id="4" name="図 3" descr="スクリーンショット（2012-07-10 8.42.59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8" y="569576"/>
            <a:ext cx="3280833" cy="1054229"/>
          </a:xfrm>
          <a:prstGeom prst="rect">
            <a:avLst/>
          </a:prstGeom>
        </p:spPr>
      </p:pic>
      <p:pic>
        <p:nvPicPr>
          <p:cNvPr id="5" name="図 4" descr="スクリーンショット（2012-07-10 8.43.08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4400"/>
            <a:ext cx="9144000" cy="2488557"/>
          </a:xfrm>
          <a:prstGeom prst="rect">
            <a:avLst/>
          </a:prstGeom>
        </p:spPr>
      </p:pic>
      <p:pic>
        <p:nvPicPr>
          <p:cNvPr id="6" name="図 5" descr="スクリーンショット（2012-07-10 8.43.21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5215467"/>
            <a:ext cx="72009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latin typeface="Times New Roman"/>
                <a:cs typeface="Times New Roman"/>
              </a:rPr>
              <a:t>Sonication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143000"/>
            <a:ext cx="3490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Times New Roman"/>
                <a:cs typeface="Times New Roman"/>
              </a:rPr>
              <a:t>・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To clean the samples</a:t>
            </a:r>
          </a:p>
          <a:p>
            <a:r>
              <a:rPr lang="ja-JP" altLang="en-US" sz="2400" dirty="0" smtClean="0">
                <a:latin typeface="Times New Roman"/>
                <a:cs typeface="Times New Roman"/>
              </a:rPr>
              <a:t>・</a:t>
            </a:r>
            <a:r>
              <a:rPr lang="en-US" altLang="ja-JP" sz="2400" dirty="0" smtClean="0">
                <a:latin typeface="Times New Roman"/>
                <a:cs typeface="Times New Roman"/>
              </a:rPr>
              <a:t>To penetrate the solution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1850" y="2238401"/>
            <a:ext cx="168034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Murray solution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6" name="図 5" descr="スクリーンショット（2012-05-28 17.34.16）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19084" y="1958221"/>
            <a:ext cx="4519083" cy="44824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2533" y="4199467"/>
            <a:ext cx="15696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HBSS solution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4331" y="2746232"/>
            <a:ext cx="4011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refractive index close to that of </a:t>
            </a:r>
            <a:r>
              <a:rPr lang="en-US" altLang="ja-JP" dirty="0" smtClean="0">
                <a:latin typeface="Times New Roman"/>
                <a:cs typeface="Times New Roman"/>
              </a:rPr>
              <a:t>dentin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it penetrates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into </a:t>
            </a:r>
            <a:r>
              <a:rPr lang="en-US" altLang="ja-JP" dirty="0">
                <a:latin typeface="Times New Roman"/>
                <a:cs typeface="Times New Roman"/>
              </a:rPr>
              <a:t>the lumen of the </a:t>
            </a:r>
            <a:r>
              <a:rPr lang="en-US" altLang="ja-JP" dirty="0" smtClean="0">
                <a:latin typeface="Times New Roman"/>
                <a:cs typeface="Times New Roman"/>
              </a:rPr>
              <a:t>tubules</a:t>
            </a:r>
          </a:p>
          <a:p>
            <a:pPr algn="ctr"/>
            <a:r>
              <a:rPr kumimoji="1" lang="en-US" altLang="ja-JP" dirty="0" smtClean="0">
                <a:latin typeface="Times New Roman"/>
                <a:cs typeface="Times New Roman"/>
              </a:rPr>
              <a:t>                                 ↓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dirty="0">
                <a:latin typeface="Times New Roman"/>
                <a:cs typeface="Times New Roman"/>
              </a:rPr>
              <a:t>dentin becomes </a:t>
            </a:r>
            <a:r>
              <a:rPr lang="en-US" altLang="ja-JP" dirty="0" smtClean="0">
                <a:latin typeface="Times New Roman"/>
                <a:cs typeface="Times New Roman"/>
              </a:rPr>
              <a:t>nearly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transparent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4709067"/>
            <a:ext cx="3973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only the dental part </a:t>
            </a:r>
            <a:r>
              <a:rPr lang="en-US" altLang="ja-JP" dirty="0" smtClean="0">
                <a:latin typeface="Times New Roman"/>
                <a:cs typeface="Times New Roman"/>
              </a:rPr>
              <a:t>which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is constructed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from </a:t>
            </a:r>
            <a:r>
              <a:rPr lang="en-US" altLang="ja-JP" dirty="0">
                <a:latin typeface="Times New Roman"/>
                <a:cs typeface="Times New Roman"/>
              </a:rPr>
              <a:t>tubules perpendicular to the </a:t>
            </a:r>
            <a:r>
              <a:rPr lang="en-US" altLang="ja-JP" dirty="0" smtClean="0">
                <a:latin typeface="Times New Roman"/>
                <a:cs typeface="Times New Roman"/>
              </a:rPr>
              <a:t>section 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surface </a:t>
            </a:r>
            <a:r>
              <a:rPr lang="en-US" altLang="ja-JP" dirty="0">
                <a:latin typeface="Times New Roman"/>
                <a:cs typeface="Times New Roman"/>
              </a:rPr>
              <a:t>is transparent.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2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Why doesn't THG generate from interface of PTD and ITD?</a:t>
            </a:r>
            <a:br>
              <a:rPr lang="en-US" altLang="ja-JP" dirty="0" smtClean="0">
                <a:latin typeface="Times New Roman"/>
                <a:cs typeface="Times New Roman"/>
              </a:rPr>
            </a:br>
            <a:endParaRPr lang="ja-JP" altLang="en-US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040904" y="4060698"/>
            <a:ext cx="2645896" cy="2406037"/>
            <a:chOff x="6212154" y="1094472"/>
            <a:chExt cx="2645896" cy="2406037"/>
          </a:xfrm>
        </p:grpSpPr>
        <p:grpSp>
          <p:nvGrpSpPr>
            <p:cNvPr id="4" name="グループ化 9"/>
            <p:cNvGrpSpPr/>
            <p:nvPr/>
          </p:nvGrpSpPr>
          <p:grpSpPr>
            <a:xfrm>
              <a:off x="6212154" y="1493436"/>
              <a:ext cx="2007073" cy="2007073"/>
              <a:chOff x="6877620" y="1732413"/>
              <a:chExt cx="1257296" cy="1257296"/>
            </a:xfrm>
          </p:grpSpPr>
          <p:sp>
            <p:nvSpPr>
              <p:cNvPr id="13" name="円/楕円 2"/>
              <p:cNvSpPr/>
              <p:nvPr/>
            </p:nvSpPr>
            <p:spPr>
              <a:xfrm>
                <a:off x="7059659" y="1914453"/>
                <a:ext cx="893216" cy="89321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77620" y="1732413"/>
                <a:ext cx="1257296" cy="125729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7221940" y="2076733"/>
                <a:ext cx="568657" cy="56865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" name="直線矢印コネクタ 4"/>
            <p:cNvCxnSpPr>
              <a:stCxn id="15" idx="6"/>
              <a:endCxn id="14" idx="6"/>
            </p:cNvCxnSpPr>
            <p:nvPr/>
          </p:nvCxnSpPr>
          <p:spPr>
            <a:xfrm>
              <a:off x="7669576" y="2496973"/>
              <a:ext cx="54965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>
              <a:stCxn id="14" idx="6"/>
            </p:cNvCxnSpPr>
            <p:nvPr/>
          </p:nvCxnSpPr>
          <p:spPr>
            <a:xfrm>
              <a:off x="8219227" y="2496973"/>
              <a:ext cx="432157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8168438" y="2189196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/>
                  <a:cs typeface="Times New Roman"/>
                </a:rPr>
                <a:t>1.0 </a:t>
              </a:r>
              <a:r>
                <a:rPr lang="en-US" altLang="ja-JP" sz="1400" dirty="0" err="1" smtClean="0">
                  <a:latin typeface="Times New Roman"/>
                  <a:cs typeface="Times New Roman"/>
                </a:rPr>
                <a:t>μm</a:t>
              </a:r>
              <a:endParaRPr lang="en-US" altLang="ja-JP" sz="1400" dirty="0">
                <a:latin typeface="Times New Roman"/>
                <a:cs typeface="Times New Roman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6502750" y="2496973"/>
              <a:ext cx="71294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6526079" y="2211801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Times New Roman"/>
                  <a:cs typeface="Times New Roman"/>
                </a:rPr>
                <a:t>0.9 </a:t>
              </a:r>
              <a:r>
                <a:rPr lang="en-US" altLang="ja-JP" sz="1400" dirty="0" err="1" smtClean="0">
                  <a:latin typeface="Times New Roman"/>
                  <a:cs typeface="Times New Roman"/>
                </a:rPr>
                <a:t>μm</a:t>
              </a:r>
              <a:endParaRPr lang="en-US" altLang="ja-JP" sz="1400" dirty="0">
                <a:latin typeface="Times New Roman"/>
                <a:cs typeface="Times New Roman"/>
              </a:endParaRPr>
            </a:p>
          </p:txBody>
        </p:sp>
        <p:cxnSp>
          <p:nvCxnSpPr>
            <p:cNvPr id="10" name="直線矢印コネクタ 9"/>
            <p:cNvCxnSpPr>
              <a:endCxn id="14" idx="4"/>
            </p:cNvCxnSpPr>
            <p:nvPr/>
          </p:nvCxnSpPr>
          <p:spPr>
            <a:xfrm>
              <a:off x="7215691" y="2519578"/>
              <a:ext cx="0" cy="9809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 rot="5400000">
              <a:off x="7059151" y="2856154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1.4 </a:t>
              </a:r>
              <a:r>
                <a:rPr lang="en-US" altLang="ja-JP" sz="1400" b="1" dirty="0" err="1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μm</a:t>
              </a:r>
              <a:endParaRPr lang="en-US" altLang="ja-JP" sz="1400" b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928627" y="1094472"/>
              <a:ext cx="7809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THG</a:t>
              </a:r>
            </a:p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lumen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グループ化 5"/>
          <p:cNvGrpSpPr/>
          <p:nvPr/>
        </p:nvGrpSpPr>
        <p:grpSpPr>
          <a:xfrm>
            <a:off x="457200" y="4060698"/>
            <a:ext cx="5311223" cy="2493853"/>
            <a:chOff x="720436" y="2852936"/>
            <a:chExt cx="7744692" cy="374072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5416" t="39005" r="5418" b="3347"/>
            <a:stretch/>
          </p:blipFill>
          <p:spPr>
            <a:xfrm>
              <a:off x="720436" y="2852936"/>
              <a:ext cx="7744692" cy="3740728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2987824" y="4077072"/>
              <a:ext cx="1008112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 descr="スクリーンショット（2012-05-28 14.35.13）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59057" y="1405467"/>
            <a:ext cx="6331499" cy="2350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The position of deformable mirror</a:t>
            </a:r>
            <a:endParaRPr lang="ja-JP" altLang="en-US" dirty="0"/>
          </a:p>
        </p:txBody>
      </p:sp>
      <p:pic>
        <p:nvPicPr>
          <p:cNvPr id="3" name="図 2" descr="スクリーンショット（2012-07-04 8.33.04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0084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70401" y="1050667"/>
            <a:ext cx="4673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Ref) </a:t>
            </a:r>
            <a:r>
              <a:rPr lang="en-US" altLang="ja-JP" sz="1400" dirty="0"/>
              <a:t>Juan M. </a:t>
            </a:r>
            <a:r>
              <a:rPr lang="en-US" altLang="ja-JP" sz="1400" dirty="0" err="1" smtClean="0"/>
              <a:t>Bueno</a:t>
            </a:r>
            <a:r>
              <a:rPr lang="en-US" altLang="ja-JP" sz="1400" dirty="0" smtClean="0"/>
              <a:t>  ,Emilio </a:t>
            </a:r>
            <a:r>
              <a:rPr lang="en-US" altLang="ja-JP" sz="1400" dirty="0"/>
              <a:t>J. </a:t>
            </a:r>
            <a:r>
              <a:rPr lang="en-US" altLang="ja-JP" sz="1400" dirty="0" err="1" smtClean="0"/>
              <a:t>Gualda</a:t>
            </a:r>
            <a:r>
              <a:rPr lang="en-US" altLang="ja-JP" sz="1400" dirty="0" smtClean="0"/>
              <a:t> ,Pablo </a:t>
            </a:r>
            <a:r>
              <a:rPr lang="en-US" altLang="ja-JP" sz="1400" dirty="0" err="1" smtClean="0"/>
              <a:t>Artal</a:t>
            </a:r>
            <a:r>
              <a:rPr lang="en-US" altLang="ja-JP" sz="1400" dirty="0" smtClean="0"/>
              <a:t> “Adaptive </a:t>
            </a:r>
            <a:r>
              <a:rPr lang="en-US" altLang="ja-JP" sz="1400" dirty="0"/>
              <a:t>optics </a:t>
            </a:r>
            <a:r>
              <a:rPr lang="en-US" altLang="ja-JP" sz="1400" dirty="0" err="1"/>
              <a:t>multiphoton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microscopy to </a:t>
            </a:r>
            <a:r>
              <a:rPr lang="en-US" altLang="ja-JP" sz="1400" dirty="0"/>
              <a:t>study ex vivo ocular </a:t>
            </a:r>
            <a:r>
              <a:rPr lang="en-US" altLang="ja-JP" sz="1400" dirty="0" smtClean="0"/>
              <a:t>tissues” </a:t>
            </a:r>
            <a:r>
              <a:rPr lang="en-US" altLang="ja-JP" sz="1400" dirty="0"/>
              <a:t>Journal of Biomedical Optics</a:t>
            </a:r>
            <a:r>
              <a:rPr lang="en-US" altLang="ja-JP" sz="1400" dirty="0" smtClean="0"/>
              <a:t> 15 No.6 066004 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(2010)</a:t>
            </a:r>
            <a:endParaRPr kumimoji="1" lang="ja-JP" altLang="en-US" sz="1400" dirty="0"/>
          </a:p>
        </p:txBody>
      </p:sp>
      <p:grpSp>
        <p:nvGrpSpPr>
          <p:cNvPr id="5" name="グループ化 24"/>
          <p:cNvGrpSpPr/>
          <p:nvPr/>
        </p:nvGrpSpPr>
        <p:grpSpPr>
          <a:xfrm>
            <a:off x="195728" y="4437458"/>
            <a:ext cx="5356008" cy="2061298"/>
            <a:chOff x="0" y="3684537"/>
            <a:chExt cx="5356007" cy="2061298"/>
          </a:xfrm>
        </p:grpSpPr>
        <p:grpSp>
          <p:nvGrpSpPr>
            <p:cNvPr id="6" name="グループ化 23"/>
            <p:cNvGrpSpPr/>
            <p:nvPr/>
          </p:nvGrpSpPr>
          <p:grpSpPr>
            <a:xfrm>
              <a:off x="195727" y="3855335"/>
              <a:ext cx="5160280" cy="1890500"/>
              <a:chOff x="195727" y="3855335"/>
              <a:chExt cx="5160280" cy="1890500"/>
            </a:xfrm>
          </p:grpSpPr>
          <p:grpSp>
            <p:nvGrpSpPr>
              <p:cNvPr id="8" name="グループ化 11"/>
              <p:cNvGrpSpPr/>
              <p:nvPr/>
            </p:nvGrpSpPr>
            <p:grpSpPr>
              <a:xfrm>
                <a:off x="195727" y="3855335"/>
                <a:ext cx="4166417" cy="1825437"/>
                <a:chOff x="3913094" y="3509683"/>
                <a:chExt cx="4166417" cy="1825437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 l="30075" t="52390" r="38300" b="28492"/>
                <a:stretch/>
              </p:blipFill>
              <p:spPr bwMode="auto">
                <a:xfrm>
                  <a:off x="3913094" y="3832412"/>
                  <a:ext cx="4114800" cy="13984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正方形/長方形 13"/>
                <p:cNvSpPr/>
                <p:nvPr/>
              </p:nvSpPr>
              <p:spPr>
                <a:xfrm>
                  <a:off x="4027393" y="4773706"/>
                  <a:ext cx="463924" cy="3227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5738532" y="3509683"/>
                  <a:ext cx="1065680" cy="4168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7617900" y="5126691"/>
                  <a:ext cx="409994" cy="208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 rot="5400000">
                  <a:off x="7770300" y="4858941"/>
                  <a:ext cx="409994" cy="208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1744013" y="3976358"/>
                <a:ext cx="1029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Times New Roman" pitchFamily="18" charset="0"/>
                    <a:cs typeface="Times New Roman" pitchFamily="18" charset="0"/>
                  </a:rPr>
                  <a:t>wavefront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253127" y="5407281"/>
                <a:ext cx="987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ens array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802010" y="5396723"/>
                <a:ext cx="6065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CCD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259833" y="4272194"/>
                <a:ext cx="109617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easuring</a:t>
                </a:r>
              </a:p>
              <a:p>
                <a:pPr algn="ctr"/>
                <a:r>
                  <a:rPr lang="en-US" altLang="ja-JP" sz="1600" dirty="0" smtClean="0">
                    <a:latin typeface="Times New Roman" pitchFamily="18" charset="0"/>
                    <a:cs typeface="Times New Roman" pitchFamily="18" charset="0"/>
                  </a:rPr>
                  <a:t>aberrations</a:t>
                </a:r>
                <a:endParaRPr kumimoji="1" lang="ja-JP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0" y="3684537"/>
              <a:ext cx="389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Hartmann-Shack (HS) </a:t>
              </a:r>
              <a:r>
                <a:rPr lang="en-US" altLang="ja-JP" dirty="0" err="1">
                  <a:latin typeface="Times New Roman" pitchFamily="18" charset="0"/>
                  <a:cs typeface="Times New Roman" pitchFamily="18" charset="0"/>
                </a:rPr>
                <a:t>wavefront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 sensor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1700" t="45588" r="28895" b="36581"/>
          <a:stretch/>
        </p:blipFill>
        <p:spPr bwMode="auto">
          <a:xfrm>
            <a:off x="6525961" y="4920900"/>
            <a:ext cx="1223683" cy="13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319335" y="4359947"/>
            <a:ext cx="188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eformable mirror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224</Words>
  <Application>Microsoft Macintosh PowerPoint</Application>
  <PresentationFormat>画面に合わせる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Office テーマ</vt:lpstr>
      <vt:lpstr>数式</vt:lpstr>
      <vt:lpstr>Biomedical Measurement using NIR-light  HOMEWORK </vt:lpstr>
      <vt:lpstr>HOMEWORK</vt:lpstr>
      <vt:lpstr>The fitted curve obtained from Rayleigh scattering theory</vt:lpstr>
      <vt:lpstr>A balanced detection </vt:lpstr>
      <vt:lpstr>スライド 5</vt:lpstr>
      <vt:lpstr>Sonication</vt:lpstr>
      <vt:lpstr>Why doesn't THG generate from interface of PTD and ITD? </vt:lpstr>
      <vt:lpstr>The position of deformable mirror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Measurement using NIR-light  HOMEWORK </dc:title>
  <dc:creator>Yasui Takeshi</dc:creator>
  <cp:lastModifiedBy>Yasui Takeshi</cp:lastModifiedBy>
  <cp:revision>8</cp:revision>
  <cp:lastPrinted>2012-07-05T06:56:38Z</cp:lastPrinted>
  <dcterms:created xsi:type="dcterms:W3CDTF">2012-07-09T23:21:12Z</dcterms:created>
  <dcterms:modified xsi:type="dcterms:W3CDTF">2012-07-09T23:45:46Z</dcterms:modified>
</cp:coreProperties>
</file>