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67" r:id="rId3"/>
    <p:sldId id="275" r:id="rId4"/>
    <p:sldId id="276" r:id="rId5"/>
    <p:sldId id="257" r:id="rId6"/>
    <p:sldId id="274" r:id="rId7"/>
    <p:sldId id="268" r:id="rId8"/>
    <p:sldId id="273" r:id="rId9"/>
    <p:sldId id="277" r:id="rId10"/>
    <p:sldId id="265" r:id="rId11"/>
    <p:sldId id="259" r:id="rId12"/>
    <p:sldId id="263" r:id="rId13"/>
    <p:sldId id="260" r:id="rId14"/>
    <p:sldId id="279" r:id="rId15"/>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68" d="100"/>
          <a:sy n="68" d="100"/>
        </p:scale>
        <p:origin x="-13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3F460EF7-83F6-43DE-84C8-67A54152807B}" type="datetimeFigureOut">
              <a:rPr kumimoji="1" lang="ja-JP" altLang="en-US" smtClean="0"/>
              <a:t>2012/7/24</a:t>
            </a:fld>
            <a:endParaRPr kumimoji="1" lang="ja-JP" altLang="en-US"/>
          </a:p>
        </p:txBody>
      </p:sp>
      <p:sp>
        <p:nvSpPr>
          <p:cNvPr id="4" name="フッター プレースホルダー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0A7E66D7-45FF-4C76-A326-8A5CF3C172FC}" type="slidenum">
              <a:rPr kumimoji="1" lang="ja-JP" altLang="en-US" smtClean="0"/>
              <a:t>‹#›</a:t>
            </a:fld>
            <a:endParaRPr kumimoji="1" lang="ja-JP" altLang="en-US"/>
          </a:p>
        </p:txBody>
      </p:sp>
    </p:spTree>
    <p:extLst>
      <p:ext uri="{BB962C8B-B14F-4D97-AF65-F5344CB8AC3E}">
        <p14:creationId xmlns:p14="http://schemas.microsoft.com/office/powerpoint/2010/main" val="337873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EB39AA88-0417-4BEF-AA6E-43C831BED92D}" type="datetimeFigureOut">
              <a:rPr kumimoji="1" lang="ja-JP" altLang="en-US" smtClean="0"/>
              <a:t>2012/7/24</a:t>
            </a:fld>
            <a:endParaRPr kumimoji="1" lang="ja-JP" altLang="en-US" dirty="0"/>
          </a:p>
        </p:txBody>
      </p:sp>
      <p:sp>
        <p:nvSpPr>
          <p:cNvPr id="4" name="スライド イメージ プレースホルダ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A0329F12-3A00-428D-84CB-76FDE9865591}" type="slidenum">
              <a:rPr kumimoji="1" lang="ja-JP" altLang="en-US" smtClean="0"/>
              <a:t>‹#›</a:t>
            </a:fld>
            <a:endParaRPr kumimoji="1" lang="ja-JP" altLang="en-US" dirty="0"/>
          </a:p>
        </p:txBody>
      </p:sp>
    </p:spTree>
    <p:extLst>
      <p:ext uri="{BB962C8B-B14F-4D97-AF65-F5344CB8AC3E}">
        <p14:creationId xmlns:p14="http://schemas.microsoft.com/office/powerpoint/2010/main" val="30525145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5</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スペーサー・・・共振器は</a:t>
            </a:r>
            <a:r>
              <a:rPr kumimoji="1" lang="en-US" altLang="ja-JP" dirty="0" smtClean="0"/>
              <a:t>2</a:t>
            </a:r>
            <a:r>
              <a:rPr kumimoji="1" lang="ja-JP" altLang="en-US" smtClean="0"/>
              <a:t>枚の鏡がスペーサーを挟んで向かい合った構造になっている。</a:t>
            </a:r>
            <a:endParaRPr kumimoji="1" lang="ja-JP" altLang="en-US"/>
          </a:p>
        </p:txBody>
      </p:sp>
      <p:sp>
        <p:nvSpPr>
          <p:cNvPr id="4" name="スライド番号プレースホルダー 3"/>
          <p:cNvSpPr>
            <a:spLocks noGrp="1"/>
          </p:cNvSpPr>
          <p:nvPr>
            <p:ph type="sldNum" sz="quarter" idx="10"/>
          </p:nvPr>
        </p:nvSpPr>
        <p:spPr/>
        <p:txBody>
          <a:bodyPr/>
          <a:lstStyle/>
          <a:p>
            <a:fld id="{A0329F12-3A00-428D-84CB-76FDE9865591}" type="slidenum">
              <a:rPr kumimoji="1" lang="ja-JP" altLang="en-US" smtClean="0"/>
              <a:t>6</a:t>
            </a:fld>
            <a:endParaRPr kumimoji="1" lang="ja-JP" altLang="en-US" dirty="0"/>
          </a:p>
        </p:txBody>
      </p:sp>
    </p:spTree>
    <p:extLst>
      <p:ext uri="{BB962C8B-B14F-4D97-AF65-F5344CB8AC3E}">
        <p14:creationId xmlns:p14="http://schemas.microsoft.com/office/powerpoint/2010/main" val="158041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7</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10</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11</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12</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329F12-3A00-428D-84CB-76FDE9865591}" type="slidenum">
              <a:rPr kumimoji="1" lang="ja-JP" altLang="en-US" smtClean="0"/>
              <a:t>13</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dirty="0"/>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8" name="フッター プレースホルダ 7"/>
          <p:cNvSpPr>
            <a:spLocks noGrp="1"/>
          </p:cNvSpPr>
          <p:nvPr>
            <p:ph type="ftr" sz="quarter" idx="11"/>
          </p:nvPr>
        </p:nvSpPr>
        <p:spPr/>
        <p:txBody>
          <a:bodyPr/>
          <a:lstStyle>
            <a:lvl1pPr>
              <a:defRPr/>
            </a:lvl1pPr>
          </a:lstStyle>
          <a:p>
            <a:endParaRPr kumimoji="1" lang="ja-JP" altLang="en-US" dirty="0"/>
          </a:p>
        </p:txBody>
      </p:sp>
      <p:sp>
        <p:nvSpPr>
          <p:cNvPr id="9" name="スライド番号プレースホルダ 8"/>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4" name="フッター プレースホルダ 3"/>
          <p:cNvSpPr>
            <a:spLocks noGrp="1"/>
          </p:cNvSpPr>
          <p:nvPr>
            <p:ph type="ftr" sz="quarter" idx="11"/>
          </p:nvPr>
        </p:nvSpPr>
        <p:spPr/>
        <p:txBody>
          <a:bodyPr/>
          <a:lstStyle>
            <a:lvl1pPr>
              <a:defRPr/>
            </a:lvl1pPr>
          </a:lstStyle>
          <a:p>
            <a:endParaRPr kumimoji="1" lang="ja-JP" altLang="en-US" dirty="0"/>
          </a:p>
        </p:txBody>
      </p:sp>
      <p:sp>
        <p:nvSpPr>
          <p:cNvPr id="5" name="スライド番号プレースホルダ 4"/>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3" name="フッター プレースホルダ 2"/>
          <p:cNvSpPr>
            <a:spLocks noGrp="1"/>
          </p:cNvSpPr>
          <p:nvPr>
            <p:ph type="ftr" sz="quarter" idx="11"/>
          </p:nvPr>
        </p:nvSpPr>
        <p:spPr/>
        <p:txBody>
          <a:bodyPr/>
          <a:lstStyle>
            <a:lvl1pPr>
              <a:defRPr/>
            </a:lvl1pPr>
          </a:lstStyle>
          <a:p>
            <a:endParaRPr kumimoji="1" lang="ja-JP" altLang="en-US" dirty="0"/>
          </a:p>
        </p:txBody>
      </p:sp>
      <p:sp>
        <p:nvSpPr>
          <p:cNvPr id="4" name="スライド番号プレースホルダ 3"/>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CD02805-B404-4774-AF95-8891EE8C326E}" type="datetimeFigureOut">
              <a:rPr kumimoji="1" lang="ja-JP" altLang="en-US" smtClean="0"/>
              <a:pPr/>
              <a:t>2012/7/24</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A499A045-19DC-4509-89C8-78F97F036569}" type="slidenum">
              <a:rPr kumimoji="1" lang="ja-JP" altLang="en-US" smtClean="0"/>
              <a:pPr/>
              <a:t>‹#›</a:t>
            </a:fld>
            <a:endParaRPr kumimoji="1" lang="ja-JP"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6CD02805-B404-4774-AF95-8891EE8C326E}" type="datetimeFigureOut">
              <a:rPr kumimoji="1" lang="ja-JP" altLang="en-US" smtClean="0"/>
              <a:pPr/>
              <a:t>2012/7/24</a:t>
            </a:fld>
            <a:endParaRPr kumimoji="1"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A499A045-19DC-4509-89C8-78F97F036569}" type="slidenum">
              <a:rPr kumimoji="1" lang="ja-JP" altLang="en-US" smtClean="0"/>
              <a:pPr/>
              <a:t>‹#›</a:t>
            </a:fld>
            <a:endParaRPr kumimoji="1" lang="ja-JP" altLang="en-US" dirty="0"/>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dirty="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cstate="print"/>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908720"/>
            <a:ext cx="8712968" cy="4968552"/>
          </a:xfrm>
        </p:spPr>
        <p:txBody>
          <a:bodyPr>
            <a:normAutofit fontScale="90000"/>
          </a:bodyPr>
          <a:lstStyle/>
          <a:p>
            <a:r>
              <a:rPr lang="de-DE" altLang="ja-JP" sz="3200" dirty="0"/>
              <a:t/>
            </a:r>
            <a:br>
              <a:rPr lang="de-DE" altLang="ja-JP" sz="3200" dirty="0"/>
            </a:br>
            <a:r>
              <a:rPr lang="en-US" altLang="ja-JP" sz="3200" dirty="0" smtClean="0"/>
              <a:t> </a:t>
            </a:r>
            <a:r>
              <a:rPr lang="en-US" altLang="ja-JP" sz="3200" dirty="0"/>
              <a:t>High-precision frequency</a:t>
            </a:r>
            <a:r>
              <a:rPr lang="ja-JP" altLang="en-US" sz="3200" dirty="0" smtClean="0"/>
              <a:t> </a:t>
            </a:r>
            <a:r>
              <a:rPr lang="en-US" altLang="ja-JP" sz="3200" dirty="0" smtClean="0"/>
              <a:t>measurements </a:t>
            </a:r>
            <a:br>
              <a:rPr lang="en-US" altLang="ja-JP" sz="3200" dirty="0" smtClean="0"/>
            </a:br>
            <a:r>
              <a:rPr lang="en-US" altLang="ja-JP" sz="3200" dirty="0" smtClean="0"/>
              <a:t>in </a:t>
            </a:r>
            <a:r>
              <a:rPr lang="en-US" altLang="ja-JP" sz="3200" dirty="0"/>
              <a:t>the THz spectral region </a:t>
            </a:r>
            <a:r>
              <a:rPr lang="en-US" altLang="ja-JP" sz="3200" dirty="0" smtClean="0"/>
              <a:t/>
            </a:r>
            <a:br>
              <a:rPr lang="en-US" altLang="ja-JP" sz="3200" dirty="0" smtClean="0"/>
            </a:br>
            <a:r>
              <a:rPr lang="en-US" altLang="ja-JP" sz="3200" dirty="0" smtClean="0"/>
              <a:t>using </a:t>
            </a:r>
            <a:r>
              <a:rPr lang="en-US" altLang="ja-JP" sz="3200" dirty="0"/>
              <a:t>an unstabilized femtosecond </a:t>
            </a:r>
            <a:r>
              <a:rPr lang="en-US" altLang="ja-JP" sz="3200" dirty="0" smtClean="0"/>
              <a:t>laser</a:t>
            </a:r>
            <a:br>
              <a:rPr lang="en-US" altLang="ja-JP" sz="3200" dirty="0" smtClean="0"/>
            </a:br>
            <a:r>
              <a:rPr lang="ja-JP" altLang="ja-JP" sz="3200" dirty="0" smtClean="0"/>
              <a:t>「</a:t>
            </a:r>
            <a:r>
              <a:rPr lang="ja-JP" altLang="en-US" sz="3200" dirty="0" smtClean="0"/>
              <a:t>非</a:t>
            </a:r>
            <a:r>
              <a:rPr lang="ja-JP" altLang="ja-JP" sz="3200" dirty="0" smtClean="0"/>
              <a:t>安定</a:t>
            </a:r>
            <a:r>
              <a:rPr lang="ja-JP" altLang="en-US" sz="3200" dirty="0" smtClean="0"/>
              <a:t>化</a:t>
            </a:r>
            <a:r>
              <a:rPr lang="ja-JP" altLang="ja-JP" sz="3200" dirty="0" smtClean="0"/>
              <a:t>フェムト秒レーザーを用いたテラヘルツ領域での高精度周波数測定」</a:t>
            </a:r>
            <a:r>
              <a:rPr lang="en-US" altLang="ja-JP" sz="3200" dirty="0" smtClean="0"/>
              <a:t/>
            </a:r>
            <a:br>
              <a:rPr lang="en-US" altLang="ja-JP" sz="3200" dirty="0" smtClean="0"/>
            </a:br>
            <a:r>
              <a:rPr lang="en-US" altLang="ja-JP" sz="3200" dirty="0" smtClean="0"/>
              <a:t/>
            </a:r>
            <a:br>
              <a:rPr lang="en-US" altLang="ja-JP" sz="3200" dirty="0" smtClean="0"/>
            </a:br>
            <a:r>
              <a:rPr lang="de-DE" altLang="ja-JP" sz="2800" dirty="0" smtClean="0"/>
              <a:t>Heiko </a:t>
            </a:r>
            <a:r>
              <a:rPr lang="de-DE" altLang="ja-JP" sz="2800" dirty="0"/>
              <a:t>Füser, Rolf Judaschke, and Mark Bieler</a:t>
            </a:r>
            <a:br>
              <a:rPr lang="de-DE" altLang="ja-JP" sz="2800" dirty="0"/>
            </a:br>
            <a:r>
              <a:rPr lang="de-DE" altLang="ja-JP" sz="2800" dirty="0"/>
              <a:t>Applied Physics Letters 99,121111(2011)</a:t>
            </a:r>
            <a:br>
              <a:rPr lang="de-DE" altLang="ja-JP" sz="2800" dirty="0"/>
            </a:br>
            <a:r>
              <a:rPr lang="en-US" altLang="ja-JP" sz="3200" dirty="0" smtClean="0"/>
              <a:t/>
            </a:r>
            <a:br>
              <a:rPr lang="en-US" altLang="ja-JP" sz="3200" dirty="0" smtClean="0"/>
            </a:br>
            <a:endParaRPr kumimoji="1" lang="ja-JP" altLang="en-US" sz="2800" dirty="0"/>
          </a:p>
        </p:txBody>
      </p:sp>
      <p:sp>
        <p:nvSpPr>
          <p:cNvPr id="3" name="サブタイトル 2"/>
          <p:cNvSpPr>
            <a:spLocks noGrp="1"/>
          </p:cNvSpPr>
          <p:nvPr>
            <p:ph type="subTitle" idx="1"/>
          </p:nvPr>
        </p:nvSpPr>
        <p:spPr>
          <a:xfrm>
            <a:off x="1331640" y="5949280"/>
            <a:ext cx="6400800" cy="694928"/>
          </a:xfrm>
        </p:spPr>
        <p:txBody>
          <a:bodyPr/>
          <a:lstStyle/>
          <a:p>
            <a:r>
              <a:rPr kumimoji="1" lang="en-US" altLang="ja-JP" dirty="0" smtClean="0"/>
              <a:t>2012/6/27</a:t>
            </a:r>
            <a:r>
              <a:rPr kumimoji="1" lang="ja-JP" altLang="en-US" dirty="0" smtClean="0"/>
              <a:t>　</a:t>
            </a:r>
            <a:r>
              <a:rPr kumimoji="1" lang="en-US" altLang="ja-JP" dirty="0" smtClean="0"/>
              <a:t>B4 </a:t>
            </a:r>
            <a:r>
              <a:rPr kumimoji="1" lang="ja-JP" altLang="en-US" dirty="0" smtClean="0"/>
              <a:t>林建太</a:t>
            </a:r>
            <a:endParaRPr kumimoji="1" lang="ja-JP" altLang="en-US" dirty="0"/>
          </a:p>
        </p:txBody>
      </p:sp>
    </p:spTree>
    <p:extLst>
      <p:ext uri="{BB962C8B-B14F-4D97-AF65-F5344CB8AC3E}">
        <p14:creationId xmlns:p14="http://schemas.microsoft.com/office/powerpoint/2010/main" val="1120502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731168"/>
          </a:xfrm>
        </p:spPr>
        <p:txBody>
          <a:bodyPr/>
          <a:lstStyle/>
          <a:p>
            <a:r>
              <a:rPr kumimoji="1" lang="ja-JP" altLang="en-US" dirty="0" smtClean="0"/>
              <a:t>実験結果①補足</a:t>
            </a:r>
            <a:endParaRPr kumimoji="1" lang="ja-JP" altLang="en-US" dirty="0"/>
          </a:p>
        </p:txBody>
      </p:sp>
      <mc:AlternateContent xmlns:mc="http://schemas.openxmlformats.org/markup-compatibility/2006" xmlns:a14="http://schemas.microsoft.com/office/drawing/2010/main">
        <mc:Choice Requires="a14">
          <p:sp>
            <p:nvSpPr>
              <p:cNvPr id="4" name="コンテンツ プレースホルダー 3"/>
              <p:cNvSpPr>
                <a:spLocks noGrp="1"/>
              </p:cNvSpPr>
              <p:nvPr>
                <p:ph sz="half" idx="2"/>
              </p:nvPr>
            </p:nvSpPr>
            <p:spPr>
              <a:xfrm>
                <a:off x="4211960" y="1412776"/>
                <a:ext cx="4824536" cy="5328592"/>
              </a:xfrm>
            </p:spPr>
            <p:txBody>
              <a:bodyPr/>
              <a:lstStyle/>
              <a:p>
                <a:r>
                  <a:rPr lang="ja-JP" altLang="en-US" dirty="0"/>
                  <a:t>基準信号</a:t>
                </a:r>
                <a:r>
                  <a:rPr lang="en-US" altLang="ja-JP" dirty="0"/>
                  <a:t>(</a:t>
                </a:r>
                <a:r>
                  <a:rPr lang="ja-JP" altLang="en-US" dirty="0"/>
                  <a:t>実数部</a:t>
                </a:r>
                <a:r>
                  <a:rPr lang="en-US" altLang="ja-JP" dirty="0"/>
                  <a:t>)</a:t>
                </a:r>
                <a:r>
                  <a:rPr lang="ja-JP" altLang="en-US" dirty="0"/>
                  <a:t>と</a:t>
                </a:r>
                <a:r>
                  <a:rPr lang="en-US" altLang="ja-JP" dirty="0"/>
                  <a:t>90°</a:t>
                </a:r>
                <a:r>
                  <a:rPr lang="ja-JP" altLang="en-US" dirty="0"/>
                  <a:t>シフトされた信号</a:t>
                </a:r>
                <a:r>
                  <a:rPr lang="en-US" altLang="ja-JP" dirty="0"/>
                  <a:t>(</a:t>
                </a:r>
                <a:r>
                  <a:rPr lang="ja-JP" altLang="en-US" dirty="0"/>
                  <a:t>虚数部</a:t>
                </a:r>
                <a:r>
                  <a:rPr lang="en-US" altLang="ja-JP" dirty="0"/>
                  <a:t>)</a:t>
                </a:r>
                <a:r>
                  <a:rPr lang="ja-JP" altLang="en-US" dirty="0"/>
                  <a:t>で構成</a:t>
                </a:r>
                <a:r>
                  <a:rPr lang="ja-JP" altLang="en-US" dirty="0" smtClean="0"/>
                  <a:t>された時間</a:t>
                </a:r>
                <a:r>
                  <a:rPr lang="ja-JP" altLang="en-US" dirty="0"/>
                  <a:t>領域</a:t>
                </a:r>
                <a:r>
                  <a:rPr lang="ja-JP" altLang="en-US" dirty="0" smtClean="0"/>
                  <a:t>信号</a:t>
                </a:r>
                <a:endParaRPr lang="en-US" altLang="ja-JP" dirty="0" smtClean="0"/>
              </a:p>
              <a:p>
                <a:pPr marL="0" indent="0" algn="ctr">
                  <a:buNone/>
                </a:pPr>
                <a:endParaRPr lang="en-US" altLang="ja-JP" dirty="0" smtClean="0"/>
              </a:p>
              <a:p>
                <a:pPr marL="0" indent="0" algn="ctr">
                  <a:buNone/>
                </a:pPr>
                <a:r>
                  <a:rPr lang="ja-JP" altLang="ja-JP" dirty="0" smtClean="0"/>
                  <a:t>繰り返し</a:t>
                </a:r>
                <a:r>
                  <a:rPr lang="ja-JP" altLang="ja-JP" dirty="0"/>
                  <a:t>周波数の瞬間</a:t>
                </a:r>
                <a:r>
                  <a:rPr lang="ja-JP" altLang="ja-JP" dirty="0" smtClean="0"/>
                  <a:t>周波数</a:t>
                </a:r>
                <a:r>
                  <a:rPr lang="en-US" altLang="ja-JP" dirty="0" err="1" smtClean="0"/>
                  <a:t>f</a:t>
                </a:r>
                <a:r>
                  <a:rPr lang="en-US" altLang="ja-JP" baseline="-25000" dirty="0" err="1" smtClean="0"/>
                  <a:t>i,rep</a:t>
                </a:r>
                <a:r>
                  <a:rPr lang="en-US" altLang="ja-JP" dirty="0"/>
                  <a:t>=|</a:t>
                </a:r>
                <a:r>
                  <a:rPr lang="en-US" altLang="ja-JP" dirty="0" err="1"/>
                  <a:t>f</a:t>
                </a:r>
                <a:r>
                  <a:rPr lang="en-US" altLang="ja-JP" baseline="-25000" dirty="0" err="1"/>
                  <a:t>i,beat</a:t>
                </a:r>
                <a:r>
                  <a:rPr lang="ja-JP" altLang="ja-JP" dirty="0"/>
                  <a:t>－</a:t>
                </a:r>
                <a:r>
                  <a:rPr lang="en-US" altLang="ja-JP" dirty="0" err="1"/>
                  <a:t>f</a:t>
                </a:r>
                <a:r>
                  <a:rPr lang="en-US" altLang="ja-JP" baseline="-25000" dirty="0" err="1"/>
                  <a:t>LO</a:t>
                </a:r>
                <a:r>
                  <a:rPr lang="en-US" altLang="ja-JP" dirty="0"/>
                  <a:t>|/</a:t>
                </a:r>
                <a:r>
                  <a:rPr lang="en-US" altLang="ja-JP" dirty="0" smtClean="0"/>
                  <a:t>n</a:t>
                </a:r>
                <a:endParaRPr lang="en-US" altLang="ja-JP" dirty="0"/>
              </a:p>
              <a:p>
                <a:pPr marL="0" indent="0">
                  <a:buNone/>
                </a:pPr>
                <a:r>
                  <a:rPr lang="en-US" altLang="ja-JP" dirty="0" err="1" smtClean="0"/>
                  <a:t>f</a:t>
                </a:r>
                <a:r>
                  <a:rPr lang="en-US" altLang="ja-JP" baseline="-25000" dirty="0" err="1" smtClean="0"/>
                  <a:t>i,beat</a:t>
                </a:r>
                <a:r>
                  <a:rPr lang="ja-JP" altLang="en-US" dirty="0"/>
                  <a:t>は</a:t>
                </a:r>
                <a:r>
                  <a:rPr lang="ja-JP" altLang="ja-JP" dirty="0" smtClean="0"/>
                  <a:t>求める</a:t>
                </a:r>
                <a:r>
                  <a:rPr lang="ja-JP" altLang="ja-JP" dirty="0"/>
                  <a:t>ことが</a:t>
                </a:r>
                <a:r>
                  <a:rPr lang="ja-JP" altLang="ja-JP" dirty="0" smtClean="0"/>
                  <a:t>出来る</a:t>
                </a:r>
                <a:endParaRPr lang="en-US" altLang="ja-JP" dirty="0" smtClean="0"/>
              </a:p>
              <a:p>
                <a:pPr marL="0" indent="0" algn="ctr">
                  <a:buNone/>
                </a:pPr>
                <a:r>
                  <a:rPr lang="en-US" altLang="ja-JP" i="1" dirty="0" err="1" smtClean="0"/>
                  <a:t>f</a:t>
                </a:r>
                <a:r>
                  <a:rPr lang="en-US" altLang="ja-JP" i="1" baseline="-25000" dirty="0" err="1" smtClean="0"/>
                  <a:t>i,beat</a:t>
                </a:r>
                <a:r>
                  <a:rPr lang="en-US" altLang="ja-JP" dirty="0" smtClean="0"/>
                  <a:t>=1</a:t>
                </a:r>
                <a:r>
                  <a:rPr lang="en-US" altLang="ja-JP" dirty="0"/>
                  <a:t>/(2</a:t>
                </a:r>
                <a14:m>
                  <m:oMath xmlns:m="http://schemas.openxmlformats.org/officeDocument/2006/math">
                    <m:r>
                      <m:rPr>
                        <m:sty m:val="p"/>
                      </m:rPr>
                      <a:rPr lang="en-US" altLang="ja-JP">
                        <a:latin typeface="Cambria Math"/>
                      </a:rPr>
                      <m:t>π</m:t>
                    </m:r>
                  </m:oMath>
                </a14:m>
                <a:r>
                  <a:rPr lang="en-US" altLang="ja-JP" dirty="0"/>
                  <a:t>)</a:t>
                </a:r>
                <a:r>
                  <a:rPr lang="en-US" altLang="ja-JP" dirty="0" err="1"/>
                  <a:t>d</a:t>
                </a:r>
                <a:r>
                  <a:rPr lang="en-US" altLang="ja-JP" i="1" dirty="0" err="1"/>
                  <a:t>arg</a:t>
                </a:r>
                <a:r>
                  <a:rPr lang="en-US" altLang="ja-JP" i="1" dirty="0"/>
                  <a:t>[z(t)]</a:t>
                </a:r>
                <a:r>
                  <a:rPr lang="en-US" altLang="ja-JP" dirty="0"/>
                  <a:t>/</a:t>
                </a:r>
                <a:r>
                  <a:rPr lang="en-US" altLang="ja-JP" dirty="0" err="1" smtClean="0"/>
                  <a:t>d</a:t>
                </a:r>
                <a:r>
                  <a:rPr lang="en-US" altLang="ja-JP" i="1" dirty="0" err="1" smtClean="0"/>
                  <a:t>t</a:t>
                </a:r>
                <a:endParaRPr lang="en-US" altLang="ja-JP" i="1" dirty="0" smtClean="0"/>
              </a:p>
              <a:p>
                <a:pPr marL="0" indent="0">
                  <a:buNone/>
                </a:pPr>
                <a:r>
                  <a:rPr lang="en-US" altLang="ja-JP" i="1" dirty="0" err="1" smtClean="0"/>
                  <a:t>arg</a:t>
                </a:r>
                <a:r>
                  <a:rPr lang="en-US" altLang="ja-JP" i="1" dirty="0" smtClean="0"/>
                  <a:t>[z(t)]</a:t>
                </a:r>
                <a:r>
                  <a:rPr lang="ja-JP" altLang="en-US" dirty="0" smtClean="0"/>
                  <a:t>が位相なので計算によって求まる</a:t>
                </a:r>
                <a:endParaRPr lang="ja-JP" altLang="ja-JP" dirty="0"/>
              </a:p>
              <a:p>
                <a:endParaRPr lang="en-US" altLang="ja-JP" dirty="0" smtClean="0"/>
              </a:p>
              <a:p>
                <a:pPr marL="0" indent="0">
                  <a:buNone/>
                </a:pPr>
                <a:endParaRPr lang="en-US" altLang="ja-JP" dirty="0" smtClean="0"/>
              </a:p>
            </p:txBody>
          </p:sp>
        </mc:Choice>
        <mc:Fallback xmlns="">
          <p:sp>
            <p:nvSpPr>
              <p:cNvPr id="4" name="コンテンツ プレースホルダー 3"/>
              <p:cNvSpPr>
                <a:spLocks noGrp="1" noRot="1" noChangeAspect="1" noMove="1" noResize="1" noEditPoints="1" noAdjustHandles="1" noChangeArrowheads="1" noChangeShapeType="1" noTextEdit="1"/>
              </p:cNvSpPr>
              <p:nvPr>
                <p:ph sz="half" idx="2"/>
              </p:nvPr>
            </p:nvSpPr>
            <p:spPr>
              <a:xfrm>
                <a:off x="4211960" y="1412776"/>
                <a:ext cx="4824536" cy="5328592"/>
              </a:xfrm>
              <a:blipFill rotWithShape="1">
                <a:blip r:embed="rId3"/>
                <a:stretch>
                  <a:fillRect l="-2655" t="-1487" r="-2276"/>
                </a:stretch>
              </a:blipFill>
            </p:spPr>
            <p:txBody>
              <a:bodyPr/>
              <a:lstStyle/>
              <a:p>
                <a:r>
                  <a:rPr lang="ja-JP" altLang="en-US">
                    <a:noFill/>
                  </a:rPr>
                  <a:t> </a:t>
                </a:r>
              </a:p>
            </p:txBody>
          </p:sp>
        </mc:Fallback>
      </mc:AlternateContent>
      <p:pic>
        <p:nvPicPr>
          <p:cNvPr id="5122" name="Picture 2"/>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988840"/>
            <a:ext cx="399844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5160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659160"/>
          </a:xfrm>
        </p:spPr>
        <p:txBody>
          <a:bodyPr/>
          <a:lstStyle/>
          <a:p>
            <a:r>
              <a:rPr kumimoji="1" lang="ja-JP" altLang="en-US" dirty="0" smtClean="0"/>
              <a:t>実験結果②</a:t>
            </a:r>
            <a:endParaRPr kumimoji="1" lang="ja-JP" alt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4" t="-1036" r="50424" b="-1036"/>
          <a:stretch/>
        </p:blipFill>
        <p:spPr bwMode="auto">
          <a:xfrm>
            <a:off x="107504" y="1772814"/>
            <a:ext cx="3888432" cy="489518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4139952" y="1484784"/>
            <a:ext cx="4896544" cy="5373216"/>
          </a:xfrm>
        </p:spPr>
        <p:txBody>
          <a:bodyPr/>
          <a:lstStyle/>
          <a:p>
            <a:r>
              <a:rPr kumimoji="1" lang="en-US" altLang="ja-JP" sz="2800" dirty="0" smtClean="0"/>
              <a:t>THz</a:t>
            </a:r>
            <a:r>
              <a:rPr kumimoji="1" lang="ja-JP" altLang="en-US" sz="2800" dirty="0" smtClean="0"/>
              <a:t>ビート信号</a:t>
            </a:r>
            <a:endParaRPr kumimoji="1" lang="en-US" altLang="ja-JP" sz="2800" dirty="0" smtClean="0"/>
          </a:p>
          <a:p>
            <a:pPr marL="0" indent="0">
              <a:buNone/>
            </a:pPr>
            <a:r>
              <a:rPr lang="en-US" altLang="ja-JP" sz="2800" dirty="0" err="1"/>
              <a:t>f</a:t>
            </a:r>
            <a:r>
              <a:rPr lang="en-US" altLang="ja-JP" sz="2800" baseline="-25000" dirty="0" err="1"/>
              <a:t>b,THz</a:t>
            </a:r>
            <a:r>
              <a:rPr lang="en-US" altLang="ja-JP" sz="2800" dirty="0"/>
              <a:t>=|m</a:t>
            </a:r>
            <a:r>
              <a:rPr lang="ja-JP" altLang="ja-JP" sz="2800" dirty="0"/>
              <a:t>・</a:t>
            </a:r>
            <a:r>
              <a:rPr lang="en-US" altLang="ja-JP" sz="2800" dirty="0" err="1"/>
              <a:t>f</a:t>
            </a:r>
            <a:r>
              <a:rPr lang="en-US" altLang="ja-JP" sz="2800" baseline="-25000" dirty="0" err="1"/>
              <a:t>rep</a:t>
            </a:r>
            <a:r>
              <a:rPr lang="ja-JP" altLang="ja-JP" sz="2800" dirty="0"/>
              <a:t>－</a:t>
            </a:r>
            <a:r>
              <a:rPr lang="en-US" altLang="ja-JP" sz="2800" dirty="0" err="1"/>
              <a:t>f</a:t>
            </a:r>
            <a:r>
              <a:rPr lang="en-US" altLang="ja-JP" sz="2800" baseline="-25000" dirty="0" err="1"/>
              <a:t>THz</a:t>
            </a:r>
            <a:r>
              <a:rPr lang="en-US" altLang="ja-JP" sz="2800" dirty="0" smtClean="0"/>
              <a:t>|</a:t>
            </a:r>
          </a:p>
          <a:p>
            <a:pPr marL="0" indent="0">
              <a:buNone/>
            </a:pPr>
            <a:r>
              <a:rPr lang="en-US" altLang="ja-JP" sz="2800" dirty="0" smtClean="0"/>
              <a:t>(</a:t>
            </a:r>
            <a:r>
              <a:rPr lang="en-US" altLang="ja-JP" sz="2800" dirty="0" err="1" smtClean="0"/>
              <a:t>f</a:t>
            </a:r>
            <a:r>
              <a:rPr lang="en-US" altLang="ja-JP" sz="2800" baseline="-25000" dirty="0" err="1" smtClean="0"/>
              <a:t>THz</a:t>
            </a:r>
            <a:r>
              <a:rPr lang="en-US" altLang="ja-JP" sz="2800" dirty="0" smtClean="0"/>
              <a:t>=100.02GHz</a:t>
            </a:r>
            <a:r>
              <a:rPr lang="ja-JP" altLang="en-US" sz="2800" dirty="0" err="1" smtClean="0"/>
              <a:t>、</a:t>
            </a:r>
            <a:r>
              <a:rPr lang="en-US" altLang="ja-JP" sz="2800" dirty="0"/>
              <a:t>1316</a:t>
            </a:r>
            <a:r>
              <a:rPr lang="ja-JP" altLang="en-US" sz="2800" dirty="0"/>
              <a:t>番目のコムラインの間でビートが生じるように</a:t>
            </a:r>
            <a:r>
              <a:rPr lang="ja-JP" altLang="en-US" sz="2800" dirty="0" smtClean="0"/>
              <a:t>示される</a:t>
            </a:r>
            <a:r>
              <a:rPr lang="en-US" altLang="ja-JP" sz="2800" dirty="0" smtClean="0"/>
              <a:t>)</a:t>
            </a:r>
          </a:p>
          <a:p>
            <a:pPr marL="0" indent="0">
              <a:buNone/>
            </a:pPr>
            <a:endParaRPr kumimoji="1" lang="en-US" altLang="ja-JP" sz="2800" dirty="0"/>
          </a:p>
          <a:p>
            <a:pPr marL="0" indent="0">
              <a:buNone/>
            </a:pPr>
            <a:r>
              <a:rPr lang="en-US" altLang="ja-JP" sz="2800" dirty="0" smtClean="0"/>
              <a:t>m</a:t>
            </a:r>
            <a:r>
              <a:rPr lang="ja-JP" altLang="en-US" sz="2800" dirty="0" smtClean="0"/>
              <a:t>の値が大きいため</a:t>
            </a:r>
            <a:r>
              <a:rPr lang="en-US" altLang="ja-JP" sz="2800" dirty="0" err="1" smtClean="0"/>
              <a:t>f</a:t>
            </a:r>
            <a:r>
              <a:rPr lang="en-US" altLang="ja-JP" sz="2800" baseline="-25000" dirty="0" err="1" smtClean="0"/>
              <a:t>rep</a:t>
            </a:r>
            <a:r>
              <a:rPr lang="ja-JP" altLang="en-US" sz="2800" dirty="0" smtClean="0"/>
              <a:t>の変動</a:t>
            </a:r>
            <a:r>
              <a:rPr lang="ja-JP" altLang="en-US" sz="2800" dirty="0"/>
              <a:t>の影響</a:t>
            </a:r>
            <a:r>
              <a:rPr lang="ja-JP" altLang="en-US" sz="2800" dirty="0" smtClean="0"/>
              <a:t>が強い</a:t>
            </a:r>
            <a:endParaRPr kumimoji="1" lang="ja-JP" altLang="en-US" sz="2800" dirty="0"/>
          </a:p>
        </p:txBody>
      </p:sp>
    </p:spTree>
    <p:extLst>
      <p:ext uri="{BB962C8B-B14F-4D97-AF65-F5344CB8AC3E}">
        <p14:creationId xmlns:p14="http://schemas.microsoft.com/office/powerpoint/2010/main" val="4809121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48680"/>
            <a:ext cx="7772400" cy="648072"/>
          </a:xfrm>
        </p:spPr>
        <p:txBody>
          <a:bodyPr/>
          <a:lstStyle/>
          <a:p>
            <a:r>
              <a:rPr kumimoji="1" lang="ja-JP" altLang="en-US" dirty="0" smtClean="0"/>
              <a:t>実験結果③</a:t>
            </a:r>
            <a:endParaRPr kumimoji="1" lang="ja-JP" altLang="en-US" dirty="0"/>
          </a:p>
        </p:txBody>
      </p:sp>
      <p:sp>
        <p:nvSpPr>
          <p:cNvPr id="4" name="コンテンツ プレースホルダー 3"/>
          <p:cNvSpPr>
            <a:spLocks noGrp="1"/>
          </p:cNvSpPr>
          <p:nvPr>
            <p:ph sz="half" idx="2"/>
          </p:nvPr>
        </p:nvSpPr>
        <p:spPr>
          <a:xfrm>
            <a:off x="4067944" y="1340768"/>
            <a:ext cx="4968552" cy="5517232"/>
          </a:xfrm>
        </p:spPr>
        <p:txBody>
          <a:bodyPr/>
          <a:lstStyle/>
          <a:p>
            <a:r>
              <a:rPr lang="ja-JP" altLang="en-US" dirty="0"/>
              <a:t>補正テラヘルツビート信号の正規化</a:t>
            </a:r>
            <a:r>
              <a:rPr lang="ja-JP" altLang="en-US" dirty="0" smtClean="0"/>
              <a:t>パワースペクトル</a:t>
            </a:r>
            <a:endParaRPr lang="en-US" altLang="ja-JP" dirty="0" smtClean="0"/>
          </a:p>
          <a:p>
            <a:pPr marL="0" indent="0">
              <a:buNone/>
            </a:pPr>
            <a:endParaRPr kumimoji="1" lang="en-US" altLang="ja-JP" dirty="0"/>
          </a:p>
          <a:p>
            <a:pPr marL="0" indent="0">
              <a:buNone/>
            </a:pPr>
            <a:r>
              <a:rPr lang="ja-JP" altLang="en-US" dirty="0"/>
              <a:t>　他の固有ノイズ信号と同様に高次ミキシング産物を抑制するための</a:t>
            </a:r>
            <a:r>
              <a:rPr lang="en-US" altLang="ja-JP" dirty="0"/>
              <a:t>Gaussian</a:t>
            </a:r>
            <a:r>
              <a:rPr lang="ja-JP" altLang="en-US" dirty="0"/>
              <a:t>フィルター</a:t>
            </a:r>
            <a:r>
              <a:rPr lang="en-US" altLang="ja-JP" dirty="0"/>
              <a:t>(</a:t>
            </a:r>
            <a:r>
              <a:rPr lang="ja-JP" altLang="en-US" dirty="0"/>
              <a:t>幅＞</a:t>
            </a:r>
            <a:r>
              <a:rPr lang="en-US" altLang="ja-JP" dirty="0"/>
              <a:t>20kHz</a:t>
            </a:r>
            <a:r>
              <a:rPr lang="en-US" altLang="ja-JP" dirty="0" smtClean="0"/>
              <a:t>)</a:t>
            </a:r>
            <a:r>
              <a:rPr lang="ja-JP" altLang="en-US" dirty="0" smtClean="0"/>
              <a:t>を用いる</a:t>
            </a:r>
            <a:endParaRPr lang="en-US" altLang="ja-JP" dirty="0"/>
          </a:p>
          <a:p>
            <a:pPr marL="0" indent="0">
              <a:buNone/>
            </a:pPr>
            <a:endParaRPr lang="en-US" altLang="ja-JP" dirty="0" smtClean="0"/>
          </a:p>
          <a:p>
            <a:pPr marL="0" indent="0">
              <a:buNone/>
            </a:pPr>
            <a:r>
              <a:rPr lang="ja-JP" altLang="en-US" dirty="0"/>
              <a:t>　</a:t>
            </a:r>
            <a:r>
              <a:rPr lang="ja-JP" altLang="en-US" dirty="0" smtClean="0"/>
              <a:t>実験結果②と比べて両方</a:t>
            </a:r>
            <a:r>
              <a:rPr lang="ja-JP" altLang="en-US" dirty="0"/>
              <a:t>の場合で、</a:t>
            </a:r>
            <a:r>
              <a:rPr lang="en-US" altLang="ja-JP" dirty="0"/>
              <a:t>0.1Hz</a:t>
            </a:r>
            <a:r>
              <a:rPr lang="ja-JP" altLang="en-US" dirty="0"/>
              <a:t>より下の半値</a:t>
            </a:r>
            <a:r>
              <a:rPr lang="ja-JP" altLang="en-US" dirty="0" smtClean="0"/>
              <a:t>全幅が得られている</a:t>
            </a:r>
            <a:endParaRPr kumimoji="1" lang="ja-JP" altLang="en-US" dirty="0"/>
          </a:p>
        </p:txBody>
      </p:sp>
      <p:pic>
        <p:nvPicPr>
          <p:cNvPr id="307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 y="1556792"/>
            <a:ext cx="400371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6107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5800" y="609600"/>
            <a:ext cx="7772400" cy="515144"/>
          </a:xfrm>
        </p:spPr>
        <p:txBody>
          <a:bodyPr/>
          <a:lstStyle/>
          <a:p>
            <a:r>
              <a:rPr kumimoji="1" lang="ja-JP" altLang="en-US" dirty="0" smtClean="0"/>
              <a:t>実験結果④</a:t>
            </a:r>
            <a:endParaRPr kumimoji="1" lang="ja-JP" altLang="en-US" dirty="0"/>
          </a:p>
        </p:txBody>
      </p:sp>
      <p:pic>
        <p:nvPicPr>
          <p:cNvPr id="409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07504" y="1556792"/>
            <a:ext cx="449870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コンテンツ プレースホルダー 3"/>
              <p:cNvSpPr>
                <a:spLocks noGrp="1"/>
              </p:cNvSpPr>
              <p:nvPr>
                <p:ph sz="half" idx="2"/>
              </p:nvPr>
            </p:nvSpPr>
            <p:spPr>
              <a:xfrm>
                <a:off x="4642338" y="1340768"/>
                <a:ext cx="4394158" cy="5517232"/>
              </a:xfrm>
            </p:spPr>
            <p:txBody>
              <a:bodyPr/>
              <a:lstStyle/>
              <a:p>
                <a:r>
                  <a:rPr lang="ja-JP" altLang="en-US" dirty="0"/>
                  <a:t>図</a:t>
                </a:r>
                <a:r>
                  <a:rPr lang="en-US" altLang="ja-JP" dirty="0"/>
                  <a:t>3(c)</a:t>
                </a:r>
                <a:r>
                  <a:rPr lang="ja-JP" altLang="en-US" dirty="0"/>
                  <a:t>の上側曲線の片対数スケールの</a:t>
                </a:r>
                <a:r>
                  <a:rPr lang="ja-JP" altLang="en-US" dirty="0" smtClean="0"/>
                  <a:t>プロット</a:t>
                </a:r>
                <a:endParaRPr lang="en-US" altLang="ja-JP" dirty="0" smtClean="0"/>
              </a:p>
              <a:p>
                <a:pPr marL="0" indent="0">
                  <a:buNone/>
                </a:pPr>
                <a:endParaRPr lang="en-US" altLang="ja-JP" sz="1000" dirty="0" smtClean="0"/>
              </a:p>
              <a:p>
                <a:pPr marL="0" indent="0">
                  <a:buNone/>
                </a:pPr>
                <a:r>
                  <a:rPr lang="ja-JP" altLang="en-US" dirty="0" smtClean="0"/>
                  <a:t>約</a:t>
                </a:r>
                <a:r>
                  <a:rPr lang="en-US" altLang="ja-JP" dirty="0"/>
                  <a:t>60dB</a:t>
                </a:r>
                <a:r>
                  <a:rPr lang="ja-JP" altLang="en-US" dirty="0"/>
                  <a:t>の</a:t>
                </a:r>
                <a:r>
                  <a:rPr lang="en-US" altLang="ja-JP" dirty="0"/>
                  <a:t>SN</a:t>
                </a:r>
                <a:r>
                  <a:rPr lang="ja-JP" altLang="en-US" dirty="0"/>
                  <a:t>比を</a:t>
                </a:r>
                <a:r>
                  <a:rPr lang="ja-JP" altLang="en-US" dirty="0" smtClean="0"/>
                  <a:t>可視化することが出来る</a:t>
                </a:r>
                <a:endParaRPr lang="en-US" altLang="ja-JP" dirty="0" smtClean="0"/>
              </a:p>
              <a:p>
                <a:pPr marL="0" indent="0">
                  <a:buNone/>
                </a:pPr>
                <a:endParaRPr lang="en-US" altLang="ja-JP" sz="1000" dirty="0" smtClean="0"/>
              </a:p>
              <a:p>
                <a:r>
                  <a:rPr kumimoji="1" lang="ja-JP" altLang="en-US" dirty="0" smtClean="0"/>
                  <a:t>挿入図は</a:t>
                </a:r>
                <a:r>
                  <a:rPr lang="ja-JP" altLang="en-US" dirty="0" smtClean="0"/>
                  <a:t>自由</a:t>
                </a:r>
                <a:r>
                  <a:rPr lang="ja-JP" altLang="en-US" dirty="0"/>
                  <a:t>空間</a:t>
                </a:r>
                <a:r>
                  <a:rPr lang="en-US" altLang="ja-JP" dirty="0"/>
                  <a:t>CW</a:t>
                </a:r>
                <a:r>
                  <a:rPr lang="ja-JP" altLang="en-US" dirty="0"/>
                  <a:t>テラヘルツ放射の出力周波数</a:t>
                </a:r>
                <a:r>
                  <a:rPr lang="en-US" altLang="ja-JP" dirty="0" smtClean="0"/>
                  <a:t>100.02GHz</a:t>
                </a:r>
                <a:r>
                  <a:rPr lang="ja-JP" altLang="en-US" dirty="0" smtClean="0"/>
                  <a:t>から</a:t>
                </a:r>
                <a:r>
                  <a:rPr lang="ja-JP" altLang="en-US" dirty="0"/>
                  <a:t>の</a:t>
                </a:r>
                <a:r>
                  <a:rPr lang="ja-JP" altLang="en-US" dirty="0" smtClean="0"/>
                  <a:t>偏差を示す</a:t>
                </a:r>
                <a:endParaRPr lang="en-US" altLang="ja-JP" dirty="0" smtClean="0"/>
              </a:p>
              <a:p>
                <a:pPr marL="0" indent="0">
                  <a:buNone/>
                </a:pPr>
                <a:endParaRPr lang="en-US" altLang="ja-JP" sz="1000" dirty="0" smtClean="0"/>
              </a:p>
              <a:p>
                <a:pPr marL="0" indent="0" algn="ctr">
                  <a:buNone/>
                </a:pPr>
                <a:r>
                  <a:rPr lang="en-US" altLang="ja-JP" dirty="0" smtClean="0"/>
                  <a:t>(</a:t>
                </a:r>
                <a:r>
                  <a:rPr lang="en-US" altLang="ja-JP" dirty="0"/>
                  <a:t>9</a:t>
                </a:r>
                <a14:m>
                  <m:oMath xmlns:m="http://schemas.openxmlformats.org/officeDocument/2006/math">
                    <m:r>
                      <a:rPr lang="en-US" altLang="ja-JP">
                        <a:latin typeface="Cambria Math"/>
                      </a:rPr>
                      <m:t>±</m:t>
                    </m:r>
                  </m:oMath>
                </a14:m>
                <a:r>
                  <a:rPr lang="en-US" altLang="ja-JP" dirty="0"/>
                  <a:t>3)</a:t>
                </a:r>
                <a:r>
                  <a:rPr lang="ja-JP" altLang="ja-JP" dirty="0"/>
                  <a:t>・</a:t>
                </a:r>
                <a:r>
                  <a:rPr lang="en-US" altLang="ja-JP" dirty="0"/>
                  <a:t>10</a:t>
                </a:r>
                <a:r>
                  <a:rPr lang="en-US" altLang="ja-JP" baseline="30000" dirty="0"/>
                  <a:t>-14</a:t>
                </a:r>
                <a:r>
                  <a:rPr lang="ja-JP" altLang="ja-JP" dirty="0"/>
                  <a:t>の測定</a:t>
                </a:r>
                <a:r>
                  <a:rPr lang="ja-JP" altLang="ja-JP" dirty="0" smtClean="0"/>
                  <a:t>デバイス相対的確度</a:t>
                </a:r>
                <a:r>
                  <a:rPr lang="ja-JP" altLang="en-US" dirty="0" smtClean="0"/>
                  <a:t>を達成</a:t>
                </a:r>
                <a:endParaRPr kumimoji="1" lang="ja-JP" altLang="en-US" dirty="0"/>
              </a:p>
            </p:txBody>
          </p:sp>
        </mc:Choice>
        <mc:Fallback xmlns="">
          <p:sp>
            <p:nvSpPr>
              <p:cNvPr id="4" name="コンテンツ プレースホルダー 3"/>
              <p:cNvSpPr>
                <a:spLocks noGrp="1" noRot="1" noChangeAspect="1" noMove="1" noResize="1" noEditPoints="1" noAdjustHandles="1" noChangeArrowheads="1" noChangeShapeType="1" noTextEdit="1"/>
              </p:cNvSpPr>
              <p:nvPr>
                <p:ph sz="half" idx="2"/>
              </p:nvPr>
            </p:nvSpPr>
            <p:spPr>
              <a:xfrm>
                <a:off x="4642338" y="1340768"/>
                <a:ext cx="4394158" cy="5517232"/>
              </a:xfrm>
              <a:blipFill rotWithShape="1">
                <a:blip r:embed="rId4"/>
                <a:stretch>
                  <a:fillRect l="-2917" t="-1436" r="-152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198904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85800" y="609600"/>
            <a:ext cx="7772400" cy="731168"/>
          </a:xfrm>
        </p:spPr>
        <p:txBody>
          <a:bodyPr/>
          <a:lstStyle/>
          <a:p>
            <a:r>
              <a:rPr kumimoji="1" lang="ja-JP" altLang="en-US" dirty="0" smtClean="0"/>
              <a:t>結論</a:t>
            </a:r>
            <a:endParaRPr kumimoji="1" lang="ja-JP" altLang="en-US" dirty="0"/>
          </a:p>
        </p:txBody>
      </p:sp>
      <p:sp>
        <p:nvSpPr>
          <p:cNvPr id="6" name="コンテンツ プレースホルダー 5"/>
          <p:cNvSpPr>
            <a:spLocks noGrp="1"/>
          </p:cNvSpPr>
          <p:nvPr>
            <p:ph idx="1"/>
          </p:nvPr>
        </p:nvSpPr>
        <p:spPr>
          <a:xfrm>
            <a:off x="685800" y="1556792"/>
            <a:ext cx="7772400" cy="4539208"/>
          </a:xfrm>
        </p:spPr>
        <p:txBody>
          <a:bodyPr/>
          <a:lstStyle/>
          <a:p>
            <a:r>
              <a:rPr lang="ja-JP" altLang="en-US" dirty="0"/>
              <a:t>測定テラヘルツ信号を</a:t>
            </a:r>
            <a:r>
              <a:rPr lang="ja-JP" altLang="en-US" dirty="0" smtClean="0"/>
              <a:t>補正し、</a:t>
            </a:r>
            <a:r>
              <a:rPr lang="en-US" altLang="ja-JP" dirty="0" smtClean="0"/>
              <a:t>9</a:t>
            </a:r>
            <a:r>
              <a:rPr lang="ja-JP" altLang="ja-JP" dirty="0"/>
              <a:t>×</a:t>
            </a:r>
            <a:r>
              <a:rPr lang="en-US" altLang="ja-JP" dirty="0"/>
              <a:t>10</a:t>
            </a:r>
            <a:r>
              <a:rPr lang="en-US" altLang="ja-JP" baseline="30000" dirty="0"/>
              <a:t>-14</a:t>
            </a:r>
            <a:r>
              <a:rPr lang="ja-JP" altLang="ja-JP" dirty="0"/>
              <a:t>の測定</a:t>
            </a:r>
            <a:r>
              <a:rPr lang="ja-JP" altLang="ja-JP" dirty="0" smtClean="0"/>
              <a:t>精度</a:t>
            </a:r>
            <a:r>
              <a:rPr lang="ja-JP" altLang="en-US" dirty="0" smtClean="0"/>
              <a:t>を</a:t>
            </a:r>
            <a:r>
              <a:rPr lang="ja-JP" altLang="ja-JP" dirty="0" smtClean="0"/>
              <a:t>達成</a:t>
            </a:r>
            <a:endParaRPr lang="en-US" altLang="ja-JP" dirty="0" smtClean="0"/>
          </a:p>
          <a:p>
            <a:endParaRPr kumimoji="1" lang="en-US" altLang="ja-JP" dirty="0" smtClean="0"/>
          </a:p>
          <a:p>
            <a:r>
              <a:rPr kumimoji="1" lang="ja-JP" altLang="en-US" dirty="0" smtClean="0"/>
              <a:t>今回</a:t>
            </a:r>
            <a:r>
              <a:rPr lang="ja-JP" altLang="en-US" dirty="0"/>
              <a:t>の方法では追加デバイス</a:t>
            </a:r>
            <a:r>
              <a:rPr lang="en-US" altLang="ja-JP" dirty="0"/>
              <a:t>(</a:t>
            </a:r>
            <a:r>
              <a:rPr lang="ja-JP" altLang="en-US" dirty="0"/>
              <a:t>スペクトラムアナライザー、周波数カウンタ、ミキサ、位相</a:t>
            </a:r>
            <a:r>
              <a:rPr lang="ja-JP" altLang="en-US" dirty="0" smtClean="0"/>
              <a:t>ロックループなど</a:t>
            </a:r>
            <a:r>
              <a:rPr lang="en-US" altLang="ja-JP" dirty="0" smtClean="0"/>
              <a:t>)</a:t>
            </a:r>
            <a:r>
              <a:rPr lang="ja-JP" altLang="en-US" dirty="0"/>
              <a:t>は使う必要が</a:t>
            </a:r>
            <a:r>
              <a:rPr lang="ja-JP" altLang="en-US" dirty="0" smtClean="0"/>
              <a:t>なく、実験</a:t>
            </a:r>
            <a:r>
              <a:rPr lang="ja-JP" altLang="en-US" dirty="0"/>
              <a:t>セットアップを簡単に</a:t>
            </a:r>
            <a:r>
              <a:rPr lang="ja-JP" altLang="en-US" dirty="0" smtClean="0"/>
              <a:t>する</a:t>
            </a:r>
            <a:endParaRPr kumimoji="1" lang="ja-JP" altLang="en-US" dirty="0"/>
          </a:p>
        </p:txBody>
      </p:sp>
    </p:spTree>
    <p:extLst>
      <p:ext uri="{BB962C8B-B14F-4D97-AF65-F5344CB8AC3E}">
        <p14:creationId xmlns:p14="http://schemas.microsoft.com/office/powerpoint/2010/main" val="36266288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659160"/>
          </a:xfrm>
        </p:spPr>
        <p:txBody>
          <a:bodyPr/>
          <a:lstStyle/>
          <a:p>
            <a:r>
              <a:rPr kumimoji="1" lang="ja-JP" altLang="en-US" sz="4000" dirty="0" smtClean="0"/>
              <a:t>背景</a:t>
            </a:r>
            <a:endParaRPr kumimoji="1" lang="ja-JP" altLang="en-US" sz="4000" dirty="0"/>
          </a:p>
        </p:txBody>
      </p:sp>
      <p:sp>
        <p:nvSpPr>
          <p:cNvPr id="3" name="コンテンツ プレースホルダー 2"/>
          <p:cNvSpPr>
            <a:spLocks noGrp="1"/>
          </p:cNvSpPr>
          <p:nvPr>
            <p:ph idx="1"/>
          </p:nvPr>
        </p:nvSpPr>
        <p:spPr>
          <a:xfrm>
            <a:off x="179512" y="1412776"/>
            <a:ext cx="8712968" cy="5184576"/>
          </a:xfrm>
        </p:spPr>
        <p:txBody>
          <a:bodyPr/>
          <a:lstStyle/>
          <a:p>
            <a:pPr marL="0" indent="0">
              <a:buNone/>
            </a:pPr>
            <a:r>
              <a:rPr lang="ja-JP" altLang="en-US" sz="2800" dirty="0"/>
              <a:t>近年</a:t>
            </a:r>
            <a:r>
              <a:rPr lang="en-US" altLang="ja-JP" sz="2800" dirty="0" smtClean="0"/>
              <a:t>THz</a:t>
            </a:r>
            <a:r>
              <a:rPr lang="ja-JP" altLang="en-US" sz="2800" dirty="0"/>
              <a:t>波が、センシングや通信のための新しい手段として</a:t>
            </a:r>
            <a:r>
              <a:rPr lang="ja-JP" altLang="en-US" sz="2800" dirty="0" smtClean="0"/>
              <a:t>現れた</a:t>
            </a:r>
            <a:endParaRPr lang="en-US" altLang="ja-JP" sz="2800" dirty="0" smtClean="0"/>
          </a:p>
          <a:p>
            <a:r>
              <a:rPr lang="en-US" altLang="ja-JP" sz="2400" dirty="0"/>
              <a:t>THz</a:t>
            </a:r>
            <a:r>
              <a:rPr lang="ja-JP" altLang="en-US" sz="2400" dirty="0"/>
              <a:t>指紋</a:t>
            </a:r>
            <a:r>
              <a:rPr lang="ja-JP" altLang="en-US" sz="2400" dirty="0" smtClean="0"/>
              <a:t>スペクトル</a:t>
            </a:r>
            <a:endParaRPr lang="en-US" altLang="ja-JP" sz="2400" dirty="0" smtClean="0"/>
          </a:p>
          <a:p>
            <a:r>
              <a:rPr lang="ja-JP" altLang="en-US" sz="2400" dirty="0" smtClean="0"/>
              <a:t>ブロードバンド</a:t>
            </a:r>
            <a:r>
              <a:rPr lang="ja-JP" altLang="en-US" sz="2400" dirty="0"/>
              <a:t>無線通信の</a:t>
            </a:r>
            <a:r>
              <a:rPr lang="ja-JP" altLang="en-US" sz="2400" dirty="0" smtClean="0"/>
              <a:t>キャリア</a:t>
            </a:r>
            <a:endParaRPr lang="en-US" altLang="ja-JP" sz="2400" dirty="0" smtClean="0"/>
          </a:p>
          <a:p>
            <a:pPr marL="0" indent="0">
              <a:buNone/>
            </a:pPr>
            <a:r>
              <a:rPr lang="ja-JP" altLang="en-US" sz="2800" dirty="0" smtClean="0"/>
              <a:t>⇒</a:t>
            </a:r>
            <a:r>
              <a:rPr lang="en-US" altLang="ja-JP" sz="2800" dirty="0" smtClean="0"/>
              <a:t>THz</a:t>
            </a:r>
            <a:r>
              <a:rPr lang="ja-JP" altLang="en-US" sz="2800" dirty="0"/>
              <a:t>周波数標準の整備が望まれて</a:t>
            </a:r>
            <a:r>
              <a:rPr lang="ja-JP" altLang="en-US" sz="2800" dirty="0" smtClean="0"/>
              <a:t>いる</a:t>
            </a:r>
            <a:endParaRPr lang="en-US" altLang="ja-JP" sz="2800" dirty="0" smtClean="0"/>
          </a:p>
          <a:p>
            <a:pPr marL="0" indent="0">
              <a:buNone/>
            </a:pPr>
            <a:endParaRPr lang="en-US" altLang="ja-JP" sz="2800" dirty="0" smtClean="0"/>
          </a:p>
          <a:p>
            <a:pPr marL="0" indent="0">
              <a:buNone/>
            </a:pPr>
            <a:r>
              <a:rPr lang="ja-JP" altLang="en-US" sz="2800" dirty="0" smtClean="0"/>
              <a:t>さらに、実用的</a:t>
            </a:r>
            <a:r>
              <a:rPr lang="en-US" altLang="ja-JP" sz="2800" dirty="0"/>
              <a:t>CW-THz</a:t>
            </a:r>
            <a:r>
              <a:rPr lang="ja-JP" altLang="en-US" sz="2800" dirty="0" smtClean="0"/>
              <a:t>光源</a:t>
            </a:r>
            <a:r>
              <a:rPr lang="en-US" altLang="ja-JP" sz="2800" dirty="0" smtClean="0"/>
              <a:t>(THz-QCL,UTC-PD</a:t>
            </a:r>
            <a:r>
              <a:rPr lang="ja-JP" altLang="en-US" sz="2800" dirty="0" smtClean="0"/>
              <a:t>など</a:t>
            </a:r>
            <a:r>
              <a:rPr lang="en-US" altLang="ja-JP" sz="2800" dirty="0" smtClean="0"/>
              <a:t>)</a:t>
            </a:r>
            <a:r>
              <a:rPr lang="ja-JP" altLang="en-US" sz="2800" dirty="0" smtClean="0"/>
              <a:t>の出現</a:t>
            </a:r>
            <a:endParaRPr lang="en-US" altLang="ja-JP" sz="2800" dirty="0" smtClean="0"/>
          </a:p>
          <a:p>
            <a:pPr marL="0" indent="0">
              <a:buNone/>
            </a:pPr>
            <a:r>
              <a:rPr lang="ja-JP" altLang="en-US" sz="2800" dirty="0" smtClean="0"/>
              <a:t>⇒</a:t>
            </a:r>
            <a:r>
              <a:rPr lang="en-US" altLang="ja-JP" sz="2800" dirty="0" smtClean="0"/>
              <a:t>CW-THz</a:t>
            </a:r>
            <a:r>
              <a:rPr lang="ja-JP" altLang="en-US" sz="2800" dirty="0"/>
              <a:t>波の精密周波数計測に関する要求も高まって</a:t>
            </a:r>
            <a:r>
              <a:rPr lang="ja-JP" altLang="en-US" sz="2800" dirty="0" smtClean="0"/>
              <a:t>いる</a:t>
            </a:r>
            <a:endParaRPr lang="en-US" altLang="ja-JP" sz="2800" dirty="0" smtClean="0"/>
          </a:p>
        </p:txBody>
      </p:sp>
    </p:spTree>
    <p:extLst>
      <p:ext uri="{BB962C8B-B14F-4D97-AF65-F5344CB8AC3E}">
        <p14:creationId xmlns:p14="http://schemas.microsoft.com/office/powerpoint/2010/main" val="8966793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67618" y="620688"/>
            <a:ext cx="8968878" cy="731168"/>
          </a:xfrm>
        </p:spPr>
        <p:txBody>
          <a:bodyPr/>
          <a:lstStyle/>
          <a:p>
            <a:r>
              <a:rPr kumimoji="1" lang="en-US" altLang="ja-JP" sz="3600" dirty="0" smtClean="0"/>
              <a:t>THz</a:t>
            </a:r>
            <a:r>
              <a:rPr kumimoji="1" lang="ja-JP" altLang="en-US" sz="3600" dirty="0" smtClean="0"/>
              <a:t>コムを用いた</a:t>
            </a:r>
            <a:r>
              <a:rPr kumimoji="1" lang="en-US" altLang="ja-JP" sz="3600" dirty="0" smtClean="0"/>
              <a:t>CW-THz</a:t>
            </a:r>
            <a:r>
              <a:rPr kumimoji="1" lang="ja-JP" altLang="en-US" sz="3600" dirty="0" smtClean="0"/>
              <a:t>絶対周波数測定</a:t>
            </a:r>
            <a:endParaRPr kumimoji="1" lang="ja-JP" altLang="en-US" sz="3600" dirty="0"/>
          </a:p>
        </p:txBody>
      </p:sp>
      <p:sp>
        <p:nvSpPr>
          <p:cNvPr id="5" name="コンテンツ プレースホルダー 4"/>
          <p:cNvSpPr>
            <a:spLocks noGrp="1"/>
          </p:cNvSpPr>
          <p:nvPr>
            <p:ph sz="half" idx="1"/>
          </p:nvPr>
        </p:nvSpPr>
        <p:spPr>
          <a:xfrm>
            <a:off x="251519" y="1412776"/>
            <a:ext cx="8856984" cy="2232248"/>
          </a:xfrm>
        </p:spPr>
        <p:txBody>
          <a:bodyPr/>
          <a:lstStyle/>
          <a:p>
            <a:pPr marL="0" indent="0" algn="ctr">
              <a:buNone/>
            </a:pPr>
            <a:r>
              <a:rPr kumimoji="1" lang="en-US" altLang="ja-JP" sz="2400" dirty="0" smtClean="0"/>
              <a:t>PC-THz</a:t>
            </a:r>
            <a:r>
              <a:rPr kumimoji="1" lang="ja-JP" altLang="en-US" sz="2400" dirty="0" smtClean="0"/>
              <a:t>コムが生成された</a:t>
            </a:r>
            <a:r>
              <a:rPr kumimoji="1" lang="en-US" altLang="ja-JP" sz="2400" dirty="0" smtClean="0"/>
              <a:t>PCA</a:t>
            </a:r>
            <a:r>
              <a:rPr kumimoji="1" lang="ja-JP" altLang="en-US" sz="2400" dirty="0" smtClean="0"/>
              <a:t>内に</a:t>
            </a:r>
            <a:r>
              <a:rPr kumimoji="1" lang="en-US" altLang="ja-JP" sz="2400" dirty="0" smtClean="0"/>
              <a:t>CW-</a:t>
            </a:r>
            <a:r>
              <a:rPr lang="en-US" altLang="ja-JP" sz="2400" dirty="0" smtClean="0"/>
              <a:t>THz</a:t>
            </a:r>
            <a:r>
              <a:rPr lang="ja-JP" altLang="en-US" sz="2400" dirty="0" smtClean="0"/>
              <a:t>波を入射</a:t>
            </a:r>
            <a:endParaRPr lang="en-US" altLang="ja-JP" sz="2400" dirty="0" smtClean="0"/>
          </a:p>
          <a:p>
            <a:endParaRPr kumimoji="1" lang="en-US" altLang="ja-JP" sz="2400" dirty="0" smtClean="0"/>
          </a:p>
          <a:p>
            <a:pPr marL="0" indent="0" algn="ctr">
              <a:buNone/>
            </a:pPr>
            <a:r>
              <a:rPr lang="ja-JP" altLang="en-US" sz="2400" dirty="0" smtClean="0"/>
              <a:t>ビート</a:t>
            </a:r>
            <a:r>
              <a:rPr lang="ja-JP" altLang="en-US" sz="2400" dirty="0"/>
              <a:t>信号の</a:t>
            </a:r>
            <a:r>
              <a:rPr lang="ja-JP" altLang="en-US" sz="2400" dirty="0" smtClean="0"/>
              <a:t>周波数 </a:t>
            </a:r>
            <a:r>
              <a:rPr lang="en-US" altLang="ja-JP" sz="2400" dirty="0" err="1" smtClean="0"/>
              <a:t>f</a:t>
            </a:r>
            <a:r>
              <a:rPr lang="en-US" altLang="ja-JP" sz="2400" baseline="-25000" dirty="0" err="1" smtClean="0"/>
              <a:t>b</a:t>
            </a:r>
            <a:r>
              <a:rPr lang="en-US" altLang="ja-JP" sz="2400" dirty="0" smtClean="0"/>
              <a:t>=|</a:t>
            </a:r>
            <a:r>
              <a:rPr lang="en-US" altLang="ja-JP" sz="2400" dirty="0"/>
              <a:t>m</a:t>
            </a:r>
            <a:r>
              <a:rPr lang="ja-JP" altLang="ja-JP" sz="2400" dirty="0"/>
              <a:t>・</a:t>
            </a:r>
            <a:r>
              <a:rPr lang="en-US" altLang="ja-JP" sz="2400" dirty="0" smtClean="0"/>
              <a:t>f</a:t>
            </a:r>
            <a:r>
              <a:rPr lang="ja-JP" altLang="ja-JP" sz="2400" dirty="0" smtClean="0"/>
              <a:t>－</a:t>
            </a:r>
            <a:r>
              <a:rPr lang="en-US" altLang="ja-JP" sz="2400" dirty="0" err="1" smtClean="0"/>
              <a:t>fx</a:t>
            </a:r>
            <a:r>
              <a:rPr lang="en-US" altLang="ja-JP" sz="2400" dirty="0" smtClean="0"/>
              <a:t>|</a:t>
            </a:r>
          </a:p>
          <a:p>
            <a:pPr marL="0" indent="0">
              <a:buNone/>
            </a:pPr>
            <a:endParaRPr lang="en-US" altLang="ja-JP" sz="2000" dirty="0" smtClean="0"/>
          </a:p>
          <a:p>
            <a:pPr marL="0" indent="0">
              <a:buNone/>
            </a:pPr>
            <a:r>
              <a:rPr lang="ja-JP" altLang="en-US" sz="2000" dirty="0" smtClean="0"/>
              <a:t>ここ</a:t>
            </a:r>
            <a:r>
              <a:rPr lang="ja-JP" altLang="en-US" sz="2000" dirty="0"/>
              <a:t>で、共振器長をわずかに</a:t>
            </a:r>
            <a:r>
              <a:rPr lang="ja-JP" altLang="en-US" sz="2000" dirty="0" smtClean="0"/>
              <a:t>変化</a:t>
            </a:r>
            <a:r>
              <a:rPr lang="en-US" altLang="ja-JP" sz="2000" dirty="0" smtClean="0"/>
              <a:t>(</a:t>
            </a:r>
            <a:r>
              <a:rPr lang="en-US" altLang="ja-JP" sz="2000" dirty="0" err="1"/>
              <a:t>f+δf</a:t>
            </a:r>
            <a:r>
              <a:rPr lang="en-US" altLang="ja-JP" sz="2000" dirty="0"/>
              <a:t>)</a:t>
            </a:r>
            <a:r>
              <a:rPr lang="ja-JP" altLang="en-US" sz="2000" dirty="0"/>
              <a:t>させるとビート周波数は</a:t>
            </a:r>
            <a:r>
              <a:rPr lang="en-US" altLang="ja-JP" sz="2000" dirty="0" err="1" smtClean="0"/>
              <a:t>fb+δfb</a:t>
            </a:r>
            <a:r>
              <a:rPr lang="ja-JP" altLang="en-US" sz="2000" dirty="0" smtClean="0"/>
              <a:t>に</a:t>
            </a:r>
            <a:r>
              <a:rPr lang="ja-JP" altLang="en-US" sz="2000" dirty="0"/>
              <a:t>変化する</a:t>
            </a:r>
          </a:p>
          <a:p>
            <a:pPr marL="0" indent="0" algn="ctr">
              <a:buNone/>
            </a:pPr>
            <a:endParaRPr lang="en-US" altLang="ja-JP" sz="2400" dirty="0" smtClean="0"/>
          </a:p>
          <a:p>
            <a:pPr marL="0" indent="0">
              <a:buNone/>
            </a:pPr>
            <a:r>
              <a:rPr lang="ja-JP" altLang="en-US" sz="2400" dirty="0" smtClean="0"/>
              <a:t>　　　　　　　　　　　</a:t>
            </a:r>
            <a:endParaRPr kumimoji="1" lang="en-US" altLang="ja-JP" dirty="0"/>
          </a:p>
          <a:p>
            <a:pPr marL="0" indent="0">
              <a:buNone/>
            </a:pPr>
            <a:endParaRPr kumimoji="1" lang="en-US" altLang="ja-JP" dirty="0" smtClean="0"/>
          </a:p>
        </p:txBody>
      </p:sp>
      <p:sp>
        <p:nvSpPr>
          <p:cNvPr id="8" name="コンテンツ プレースホルダー 7"/>
          <p:cNvSpPr>
            <a:spLocks noGrp="1"/>
          </p:cNvSpPr>
          <p:nvPr>
            <p:ph sz="half" idx="2"/>
          </p:nvPr>
        </p:nvSpPr>
        <p:spPr>
          <a:xfrm>
            <a:off x="5076056" y="3776462"/>
            <a:ext cx="3967479" cy="2664295"/>
          </a:xfrm>
        </p:spPr>
        <p:txBody>
          <a:bodyPr/>
          <a:lstStyle/>
          <a:p>
            <a:pPr marL="0" indent="0" algn="ctr">
              <a:buNone/>
            </a:pPr>
            <a:endParaRPr lang="en-US" altLang="ja-JP" sz="2400" dirty="0" smtClean="0"/>
          </a:p>
          <a:p>
            <a:pPr marL="0" indent="0" algn="ctr">
              <a:buNone/>
            </a:pPr>
            <a:r>
              <a:rPr lang="en-US" altLang="ja-JP" sz="2400" dirty="0" err="1" smtClean="0"/>
              <a:t>m</a:t>
            </a:r>
            <a:r>
              <a:rPr kumimoji="1" lang="en-US" altLang="ja-JP" sz="2400" dirty="0" err="1" smtClean="0"/>
              <a:t>δf</a:t>
            </a:r>
            <a:r>
              <a:rPr kumimoji="1" lang="en-US" altLang="ja-JP" sz="2400" dirty="0" smtClean="0"/>
              <a:t>=</a:t>
            </a:r>
            <a:r>
              <a:rPr kumimoji="1" lang="en-US" altLang="ja-JP" sz="2400" dirty="0" err="1" smtClean="0"/>
              <a:t>δf</a:t>
            </a:r>
            <a:r>
              <a:rPr kumimoji="1" lang="en-US" altLang="ja-JP" sz="2400" baseline="-25000" dirty="0" err="1" smtClean="0"/>
              <a:t>b</a:t>
            </a:r>
            <a:endParaRPr kumimoji="1" lang="en-US" altLang="ja-JP" sz="2400" baseline="-25000" dirty="0" smtClean="0"/>
          </a:p>
          <a:p>
            <a:pPr marL="0" indent="0">
              <a:buNone/>
            </a:pPr>
            <a:r>
              <a:rPr kumimoji="1" lang="ja-JP" altLang="en-US" sz="2400" dirty="0" smtClean="0"/>
              <a:t>これにより</a:t>
            </a:r>
            <a:r>
              <a:rPr kumimoji="1" lang="en-US" altLang="ja-JP" sz="2400" dirty="0" smtClean="0"/>
              <a:t>m</a:t>
            </a:r>
            <a:r>
              <a:rPr kumimoji="1" lang="ja-JP" altLang="en-US" sz="2400" dirty="0" smtClean="0"/>
              <a:t>が決まるので絶対周波数が測定できる</a:t>
            </a:r>
            <a:endParaRPr kumimoji="1" lang="en-US" altLang="ja-JP" sz="2400" dirty="0" smtClean="0"/>
          </a:p>
          <a:p>
            <a:pPr marL="0" indent="0" algn="ctr">
              <a:buNone/>
            </a:pPr>
            <a:r>
              <a:rPr lang="en-US" altLang="ja-JP" sz="2400" dirty="0" smtClean="0"/>
              <a:t>(</a:t>
            </a:r>
            <a:r>
              <a:rPr lang="ja-JP" altLang="en-US" sz="2400" dirty="0" smtClean="0"/>
              <a:t>周波数精度</a:t>
            </a:r>
            <a:r>
              <a:rPr lang="en-US" altLang="ja-JP" sz="2400" dirty="0"/>
              <a:t>10</a:t>
            </a:r>
            <a:r>
              <a:rPr lang="en-US" altLang="ja-JP" sz="2400" baseline="30000" dirty="0"/>
              <a:t>-11</a:t>
            </a:r>
            <a:r>
              <a:rPr lang="en-US" altLang="ja-JP" sz="2400" dirty="0" smtClean="0"/>
              <a:t>)</a:t>
            </a:r>
            <a:endParaRPr lang="en-US" altLang="ja-JP" sz="2400" dirty="0"/>
          </a:p>
        </p:txBody>
      </p:sp>
      <p:sp>
        <p:nvSpPr>
          <p:cNvPr id="6" name="下矢印 5"/>
          <p:cNvSpPr/>
          <p:nvPr/>
        </p:nvSpPr>
        <p:spPr bwMode="auto">
          <a:xfrm>
            <a:off x="4197619" y="1971899"/>
            <a:ext cx="504056" cy="348381"/>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0" t="18738" r="17819" b="10257"/>
          <a:stretch/>
        </p:blipFill>
        <p:spPr bwMode="auto">
          <a:xfrm rot="10800000">
            <a:off x="67619" y="3789036"/>
            <a:ext cx="5080444" cy="306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4748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本論文では</a:t>
            </a:r>
            <a:endParaRPr kumimoji="1" lang="ja-JP" altLang="en-US" dirty="0"/>
          </a:p>
        </p:txBody>
      </p:sp>
      <p:sp>
        <p:nvSpPr>
          <p:cNvPr id="5" name="コンテンツ プレースホルダー 4"/>
          <p:cNvSpPr>
            <a:spLocks noGrp="1"/>
          </p:cNvSpPr>
          <p:nvPr>
            <p:ph idx="1"/>
          </p:nvPr>
        </p:nvSpPr>
        <p:spPr>
          <a:xfrm>
            <a:off x="685800" y="1772816"/>
            <a:ext cx="7772400" cy="4323184"/>
          </a:xfrm>
        </p:spPr>
        <p:txBody>
          <a:bodyPr/>
          <a:lstStyle/>
          <a:p>
            <a:r>
              <a:rPr lang="ja-JP" altLang="en-US" dirty="0" smtClean="0"/>
              <a:t>安定化していないフェムト秒レーザーを使って自由</a:t>
            </a:r>
            <a:r>
              <a:rPr lang="ja-JP" altLang="en-US" dirty="0"/>
              <a:t>空間テラヘルツ放射の高精度周波数測定を行う</a:t>
            </a:r>
            <a:r>
              <a:rPr lang="ja-JP" altLang="en-US" dirty="0" smtClean="0"/>
              <a:t>。</a:t>
            </a:r>
            <a:endParaRPr lang="en-US" altLang="ja-JP" dirty="0" smtClean="0"/>
          </a:p>
          <a:p>
            <a:endParaRPr lang="en-US" altLang="ja-JP" dirty="0" smtClean="0"/>
          </a:p>
          <a:p>
            <a:r>
              <a:rPr lang="ja-JP" altLang="en-US" dirty="0" smtClean="0"/>
              <a:t>レーザー</a:t>
            </a:r>
            <a:r>
              <a:rPr lang="ja-JP" altLang="en-US" dirty="0"/>
              <a:t>の繰り返し</a:t>
            </a:r>
            <a:r>
              <a:rPr lang="ja-JP" altLang="en-US" dirty="0" smtClean="0"/>
              <a:t>周波数が変動するためテラヘルツ</a:t>
            </a:r>
            <a:r>
              <a:rPr lang="ja-JP" altLang="en-US" dirty="0"/>
              <a:t>測定値を補正</a:t>
            </a:r>
            <a:r>
              <a:rPr lang="ja-JP" altLang="en-US" dirty="0" smtClean="0"/>
              <a:t>して、周波数精度をよくする</a:t>
            </a:r>
            <a:endParaRPr kumimoji="1" lang="ja-JP" altLang="en-US" dirty="0"/>
          </a:p>
        </p:txBody>
      </p:sp>
    </p:spTree>
    <p:extLst>
      <p:ext uri="{BB962C8B-B14F-4D97-AF65-F5344CB8AC3E}">
        <p14:creationId xmlns:p14="http://schemas.microsoft.com/office/powerpoint/2010/main" val="26465807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03176"/>
          </a:xfrm>
        </p:spPr>
        <p:txBody>
          <a:bodyPr/>
          <a:lstStyle/>
          <a:p>
            <a:r>
              <a:rPr kumimoji="1" lang="ja-JP" altLang="en-US" dirty="0" smtClean="0"/>
              <a:t>セットアップ</a:t>
            </a:r>
            <a:endParaRPr kumimoji="1" lang="ja-JP" altLang="en-US" dirty="0"/>
          </a:p>
        </p:txBody>
      </p:sp>
      <p:pic>
        <p:nvPicPr>
          <p:cNvPr id="1026" name="Picture 2"/>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r="32916"/>
          <a:stretch/>
        </p:blipFill>
        <p:spPr bwMode="auto">
          <a:xfrm>
            <a:off x="0" y="1412776"/>
            <a:ext cx="4788024" cy="527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sz="half" idx="2"/>
          </p:nvPr>
        </p:nvSpPr>
        <p:spPr>
          <a:xfrm>
            <a:off x="4788024" y="1484784"/>
            <a:ext cx="4248472" cy="5256584"/>
          </a:xfrm>
        </p:spPr>
        <p:txBody>
          <a:bodyPr/>
          <a:lstStyle/>
          <a:p>
            <a:r>
              <a:rPr lang="en-US" altLang="ja-JP" dirty="0" err="1" smtClean="0"/>
              <a:t>Ti:Sa</a:t>
            </a:r>
            <a:r>
              <a:rPr lang="ja-JP" altLang="en-US" dirty="0" smtClean="0"/>
              <a:t>レーザー </a:t>
            </a:r>
            <a:endParaRPr lang="en-US" altLang="ja-JP" dirty="0" smtClean="0"/>
          </a:p>
          <a:p>
            <a:pPr marL="0" indent="0">
              <a:buNone/>
            </a:pPr>
            <a:r>
              <a:rPr lang="en-US" altLang="ja-JP" sz="2400" dirty="0" smtClean="0"/>
              <a:t>(</a:t>
            </a:r>
            <a:r>
              <a:rPr lang="ja-JP" altLang="en-US" sz="2400" dirty="0"/>
              <a:t>繰り返し</a:t>
            </a:r>
            <a:r>
              <a:rPr lang="ja-JP" altLang="en-US" sz="2400" dirty="0" smtClean="0"/>
              <a:t>周波数～</a:t>
            </a:r>
            <a:r>
              <a:rPr lang="en-US" altLang="ja-JP" sz="2400" dirty="0" smtClean="0"/>
              <a:t>76MHz</a:t>
            </a:r>
            <a:r>
              <a:rPr lang="ja-JP" altLang="en-US" sz="2400" dirty="0" err="1"/>
              <a:t>、</a:t>
            </a:r>
            <a:r>
              <a:rPr lang="ja-JP" altLang="en-US" sz="2400" dirty="0"/>
              <a:t>パルス幅</a:t>
            </a:r>
            <a:r>
              <a:rPr lang="en-US" altLang="ja-JP" sz="2400" dirty="0"/>
              <a:t>100fs</a:t>
            </a:r>
            <a:r>
              <a:rPr lang="ja-JP" altLang="en-US" sz="2400" dirty="0" err="1"/>
              <a:t>、</a:t>
            </a:r>
            <a:r>
              <a:rPr lang="ja-JP" altLang="en-US" sz="2400" dirty="0"/>
              <a:t>中心波長</a:t>
            </a:r>
            <a:r>
              <a:rPr lang="en-US" altLang="ja-JP" sz="2400" dirty="0"/>
              <a:t>810nm</a:t>
            </a:r>
            <a:r>
              <a:rPr lang="ja-JP" altLang="en-US" sz="2400" dirty="0" err="1"/>
              <a:t>、</a:t>
            </a:r>
            <a:r>
              <a:rPr lang="ja-JP" altLang="en-US" sz="2400" dirty="0"/>
              <a:t>スペクトル幅</a:t>
            </a:r>
            <a:r>
              <a:rPr lang="en-US" altLang="ja-JP" sz="2400" dirty="0"/>
              <a:t>20nm</a:t>
            </a:r>
            <a:r>
              <a:rPr lang="en-US" altLang="ja-JP" sz="2400" dirty="0" smtClean="0"/>
              <a:t>)</a:t>
            </a:r>
          </a:p>
          <a:p>
            <a:pPr marL="0" indent="0">
              <a:buNone/>
            </a:pPr>
            <a:r>
              <a:rPr lang="ja-JP" altLang="en-US" sz="2400" dirty="0" smtClean="0"/>
              <a:t>⇒安定化なし</a:t>
            </a:r>
            <a:endParaRPr lang="en-US" altLang="ja-JP" sz="2400" dirty="0" smtClean="0"/>
          </a:p>
          <a:p>
            <a:endParaRPr lang="en-US" altLang="ja-JP" dirty="0" smtClean="0"/>
          </a:p>
          <a:p>
            <a:r>
              <a:rPr lang="ja-JP" altLang="en-US" dirty="0" smtClean="0"/>
              <a:t>局部発振器</a:t>
            </a:r>
            <a:endParaRPr lang="en-US" altLang="ja-JP" dirty="0" smtClean="0"/>
          </a:p>
          <a:p>
            <a:pPr marL="0" indent="0">
              <a:buNone/>
            </a:pPr>
            <a:r>
              <a:rPr lang="en-US" altLang="ja-JP" sz="2400" dirty="0" smtClean="0"/>
              <a:t>(</a:t>
            </a:r>
            <a:r>
              <a:rPr lang="ja-JP" altLang="ja-JP" sz="2400" dirty="0"/>
              <a:t>周波数</a:t>
            </a:r>
            <a:r>
              <a:rPr lang="en-US" altLang="ja-JP" sz="2400" dirty="0" err="1"/>
              <a:t>f</a:t>
            </a:r>
            <a:r>
              <a:rPr lang="en-US" altLang="ja-JP" sz="2400" baseline="-25000" dirty="0" err="1"/>
              <a:t>LO</a:t>
            </a:r>
            <a:r>
              <a:rPr lang="en-US" altLang="ja-JP" sz="2400" dirty="0"/>
              <a:t>=3.4961GHz</a:t>
            </a:r>
            <a:r>
              <a:rPr lang="en-US" altLang="ja-JP" sz="2400" dirty="0" smtClean="0"/>
              <a:t>)</a:t>
            </a:r>
          </a:p>
        </p:txBody>
      </p:sp>
    </p:spTree>
    <p:extLst>
      <p:ext uri="{BB962C8B-B14F-4D97-AF65-F5344CB8AC3E}">
        <p14:creationId xmlns:p14="http://schemas.microsoft.com/office/powerpoint/2010/main" val="29499854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09600"/>
            <a:ext cx="9036496" cy="731168"/>
          </a:xfrm>
        </p:spPr>
        <p:txBody>
          <a:bodyPr/>
          <a:lstStyle/>
          <a:p>
            <a:r>
              <a:rPr kumimoji="1" lang="ja-JP" altLang="en-US" sz="3200" b="1" dirty="0" smtClean="0"/>
              <a:t>非安定化レーザーを用いることによる問題点</a:t>
            </a:r>
            <a:endParaRPr kumimoji="1" lang="ja-JP" altLang="en-US" sz="3200" b="1" dirty="0"/>
          </a:p>
        </p:txBody>
      </p:sp>
      <p:sp>
        <p:nvSpPr>
          <p:cNvPr id="3" name="コンテンツ プレースホルダー 2"/>
          <p:cNvSpPr>
            <a:spLocks noGrp="1"/>
          </p:cNvSpPr>
          <p:nvPr>
            <p:ph idx="1"/>
          </p:nvPr>
        </p:nvSpPr>
        <p:spPr>
          <a:xfrm>
            <a:off x="179512" y="1591932"/>
            <a:ext cx="8856984" cy="5077428"/>
          </a:xfrm>
        </p:spPr>
        <p:txBody>
          <a:bodyPr/>
          <a:lstStyle/>
          <a:p>
            <a:r>
              <a:rPr lang="ja-JP" altLang="en-US" sz="2800" dirty="0">
                <a:latin typeface="+mj-ea"/>
                <a:ea typeface="+mj-ea"/>
              </a:rPr>
              <a:t>レーザーの共振器長は熱効果が原因で変化</a:t>
            </a:r>
            <a:endParaRPr kumimoji="1" lang="en-US" altLang="ja-JP" sz="2800" dirty="0" smtClean="0">
              <a:latin typeface="+mj-ea"/>
              <a:ea typeface="+mj-ea"/>
            </a:endParaRPr>
          </a:p>
          <a:p>
            <a:pPr marL="0" indent="0">
              <a:buNone/>
            </a:pPr>
            <a:r>
              <a:rPr kumimoji="1" lang="ja-JP" altLang="en-US" sz="2400" dirty="0" smtClean="0">
                <a:latin typeface="+mj-ea"/>
                <a:ea typeface="+mj-ea"/>
              </a:rPr>
              <a:t>　</a:t>
            </a:r>
            <a:r>
              <a:rPr kumimoji="1" lang="ja-JP" altLang="en-US" sz="2800" dirty="0" smtClean="0">
                <a:latin typeface="+mj-ea"/>
                <a:ea typeface="+mj-ea"/>
              </a:rPr>
              <a:t>最大の原因</a:t>
            </a:r>
            <a:r>
              <a:rPr lang="ja-JP" altLang="en-US" sz="2800" dirty="0" smtClean="0">
                <a:latin typeface="+mj-ea"/>
                <a:ea typeface="+mj-ea"/>
              </a:rPr>
              <a:t>⇒スペーサーの熱膨張</a:t>
            </a:r>
            <a:endParaRPr lang="en-US" altLang="ja-JP" sz="2800" dirty="0" smtClean="0">
              <a:latin typeface="+mj-ea"/>
              <a:ea typeface="+mj-ea"/>
            </a:endParaRPr>
          </a:p>
          <a:p>
            <a:pPr marL="0" indent="0">
              <a:buNone/>
            </a:pPr>
            <a:endParaRPr lang="en-US" altLang="ja-JP" sz="2800" dirty="0" smtClean="0">
              <a:latin typeface="+mj-ea"/>
              <a:ea typeface="+mj-ea"/>
            </a:endParaRPr>
          </a:p>
          <a:p>
            <a:pPr marL="0" indent="0">
              <a:buNone/>
            </a:pPr>
            <a:r>
              <a:rPr lang="ja-JP" altLang="en-US" sz="2800" dirty="0" smtClean="0">
                <a:latin typeface="+mj-ea"/>
                <a:ea typeface="+mj-ea"/>
              </a:rPr>
              <a:t>これにより、レーザー</a:t>
            </a:r>
            <a:r>
              <a:rPr lang="ja-JP" altLang="en-US" sz="2800" dirty="0">
                <a:latin typeface="+mj-ea"/>
                <a:ea typeface="+mj-ea"/>
              </a:rPr>
              <a:t>の繰り返し</a:t>
            </a:r>
            <a:r>
              <a:rPr lang="ja-JP" altLang="en-US" sz="2800" dirty="0" smtClean="0">
                <a:latin typeface="+mj-ea"/>
                <a:ea typeface="+mj-ea"/>
              </a:rPr>
              <a:t>周波数も変動する</a:t>
            </a:r>
            <a:endParaRPr lang="en-US" altLang="ja-JP" sz="2800" dirty="0" smtClean="0">
              <a:latin typeface="+mj-ea"/>
              <a:ea typeface="+mj-ea"/>
            </a:endParaRPr>
          </a:p>
          <a:p>
            <a:pPr marL="0" indent="0" algn="ctr">
              <a:buNone/>
            </a:pPr>
            <a:endParaRPr lang="en-US" altLang="ja-JP" sz="2800" dirty="0" smtClean="0">
              <a:latin typeface="+mj-ea"/>
              <a:ea typeface="+mj-ea"/>
            </a:endParaRPr>
          </a:p>
          <a:p>
            <a:pPr marL="0" indent="0" algn="ctr">
              <a:buNone/>
            </a:pPr>
            <a:r>
              <a:rPr lang="en-US" altLang="ja-JP" sz="2800" b="1" dirty="0" err="1" smtClean="0">
                <a:latin typeface="+mj-ea"/>
                <a:ea typeface="+mj-ea"/>
              </a:rPr>
              <a:t>f</a:t>
            </a:r>
            <a:r>
              <a:rPr lang="en-US" altLang="ja-JP" sz="2800" b="1" baseline="-25000" dirty="0" err="1" smtClean="0">
                <a:latin typeface="+mj-ea"/>
                <a:ea typeface="+mj-ea"/>
              </a:rPr>
              <a:t>b,THz</a:t>
            </a:r>
            <a:r>
              <a:rPr lang="en-US" altLang="ja-JP" sz="2800" b="1" dirty="0" smtClean="0">
                <a:latin typeface="+mj-ea"/>
                <a:ea typeface="+mj-ea"/>
              </a:rPr>
              <a:t>=|</a:t>
            </a:r>
            <a:r>
              <a:rPr lang="en-US" altLang="ja-JP" sz="2800" b="1" dirty="0">
                <a:latin typeface="+mj-ea"/>
                <a:ea typeface="+mj-ea"/>
              </a:rPr>
              <a:t>m</a:t>
            </a:r>
            <a:r>
              <a:rPr lang="ja-JP" altLang="ja-JP" sz="2800" b="1" dirty="0">
                <a:latin typeface="+mj-ea"/>
                <a:ea typeface="+mj-ea"/>
              </a:rPr>
              <a:t>・</a:t>
            </a:r>
            <a:r>
              <a:rPr lang="en-US" altLang="ja-JP" sz="2800" b="1" dirty="0" err="1">
                <a:latin typeface="+mj-ea"/>
                <a:ea typeface="+mj-ea"/>
              </a:rPr>
              <a:t>f</a:t>
            </a:r>
            <a:r>
              <a:rPr lang="en-US" altLang="ja-JP" sz="2800" b="1" baseline="-25000" dirty="0" err="1">
                <a:latin typeface="+mj-ea"/>
                <a:ea typeface="+mj-ea"/>
              </a:rPr>
              <a:t>rep</a:t>
            </a:r>
            <a:r>
              <a:rPr lang="ja-JP" altLang="ja-JP" sz="2800" b="1" dirty="0">
                <a:latin typeface="+mj-ea"/>
                <a:ea typeface="+mj-ea"/>
              </a:rPr>
              <a:t>－</a:t>
            </a:r>
            <a:r>
              <a:rPr lang="en-US" altLang="ja-JP" sz="2800" b="1" dirty="0" err="1">
                <a:latin typeface="+mj-ea"/>
                <a:ea typeface="+mj-ea"/>
              </a:rPr>
              <a:t>f</a:t>
            </a:r>
            <a:r>
              <a:rPr lang="en-US" altLang="ja-JP" sz="2800" b="1" baseline="-25000" dirty="0" err="1">
                <a:latin typeface="+mj-ea"/>
                <a:ea typeface="+mj-ea"/>
              </a:rPr>
              <a:t>THz</a:t>
            </a:r>
            <a:r>
              <a:rPr lang="en-US" altLang="ja-JP" sz="2800" b="1" dirty="0" smtClean="0">
                <a:latin typeface="+mj-ea"/>
                <a:ea typeface="+mj-ea"/>
              </a:rPr>
              <a:t>|</a:t>
            </a:r>
          </a:p>
          <a:p>
            <a:pPr marL="0" indent="0">
              <a:buNone/>
            </a:pPr>
            <a:endParaRPr lang="en-US" altLang="ja-JP" sz="2400" dirty="0">
              <a:latin typeface="+mj-ea"/>
              <a:ea typeface="+mj-ea"/>
            </a:endParaRPr>
          </a:p>
          <a:p>
            <a:pPr marL="0" indent="0" algn="ctr">
              <a:buNone/>
            </a:pPr>
            <a:endParaRPr lang="en-US" altLang="ja-JP" sz="2800" dirty="0" smtClean="0"/>
          </a:p>
          <a:p>
            <a:pPr marL="0" indent="0" algn="ctr">
              <a:buNone/>
            </a:pPr>
            <a:r>
              <a:rPr lang="ja-JP" altLang="en-US" sz="2800" dirty="0" smtClean="0"/>
              <a:t>よって、</a:t>
            </a:r>
            <a:r>
              <a:rPr lang="en-US" altLang="ja-JP" sz="2800" dirty="0" err="1" smtClean="0"/>
              <a:t>f</a:t>
            </a:r>
            <a:r>
              <a:rPr lang="en-US" altLang="ja-JP" sz="2800" baseline="-25000" dirty="0" err="1" smtClean="0"/>
              <a:t>b,THz</a:t>
            </a:r>
            <a:r>
              <a:rPr lang="ja-JP" altLang="ja-JP" sz="2800" dirty="0"/>
              <a:t>の測定に強い影響を及ぼす</a:t>
            </a:r>
            <a:endParaRPr kumimoji="1" lang="en-US" altLang="ja-JP" sz="2800" dirty="0">
              <a:latin typeface="+mj-ea"/>
              <a:ea typeface="+mj-ea"/>
            </a:endParaRPr>
          </a:p>
          <a:p>
            <a:pPr marL="0" indent="0">
              <a:buNone/>
            </a:pPr>
            <a:endParaRPr lang="en-US" altLang="ja-JP" sz="2800" dirty="0" smtClean="0">
              <a:latin typeface="+mj-ea"/>
              <a:ea typeface="+mj-ea"/>
            </a:endParaRPr>
          </a:p>
        </p:txBody>
      </p:sp>
      <p:sp>
        <p:nvSpPr>
          <p:cNvPr id="4" name="正方形/長方形 3"/>
          <p:cNvSpPr/>
          <p:nvPr/>
        </p:nvSpPr>
        <p:spPr bwMode="auto">
          <a:xfrm>
            <a:off x="2699792" y="4005064"/>
            <a:ext cx="3960440"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3740820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864096"/>
          </a:xfrm>
        </p:spPr>
        <p:txBody>
          <a:bodyPr/>
          <a:lstStyle/>
          <a:p>
            <a:r>
              <a:rPr lang="ja-JP" altLang="en-US" dirty="0"/>
              <a:t>解決策</a:t>
            </a:r>
            <a:endParaRPr kumimoji="1" lang="ja-JP" altLang="en-US" dirty="0"/>
          </a:p>
        </p:txBody>
      </p:sp>
      <mc:AlternateContent xmlns:mc="http://schemas.openxmlformats.org/markup-compatibility/2006" xmlns:a14="http://schemas.microsoft.com/office/drawing/2010/main">
        <mc:Choice Requires="a14">
          <p:sp>
            <p:nvSpPr>
              <p:cNvPr id="4" name="コンテンツ プレースホルダー 3"/>
              <p:cNvSpPr>
                <a:spLocks noGrp="1"/>
              </p:cNvSpPr>
              <p:nvPr>
                <p:ph sz="half" idx="2"/>
              </p:nvPr>
            </p:nvSpPr>
            <p:spPr>
              <a:xfrm>
                <a:off x="2483768" y="1700808"/>
                <a:ext cx="6660232" cy="4968552"/>
              </a:xfrm>
            </p:spPr>
            <p:txBody>
              <a:bodyPr/>
              <a:lstStyle/>
              <a:p>
                <a:pPr marL="0" indent="0">
                  <a:buNone/>
                </a:pPr>
                <a:r>
                  <a:rPr lang="ja-JP" altLang="en-US" dirty="0" smtClean="0">
                    <a:latin typeface="Cambria Math"/>
                  </a:rPr>
                  <a:t>最も低い周波数</a:t>
                </a:r>
                <a:r>
                  <a:rPr lang="ja-JP" altLang="en-US" dirty="0">
                    <a:latin typeface="Cambria Math"/>
                  </a:rPr>
                  <a:t>での</a:t>
                </a:r>
                <a:r>
                  <a:rPr lang="ja-JP" altLang="en-US" dirty="0" smtClean="0">
                    <a:latin typeface="Cambria Math"/>
                  </a:rPr>
                  <a:t>ビート</a:t>
                </a:r>
                <a:r>
                  <a:rPr lang="ja-JP" altLang="en-US" dirty="0">
                    <a:latin typeface="Cambria Math"/>
                  </a:rPr>
                  <a:t>信号</a:t>
                </a:r>
                <a:endParaRPr lang="en-US" altLang="ja-JP" dirty="0" smtClean="0">
                  <a:latin typeface="Cambria Math"/>
                </a:endParaRPr>
              </a:p>
              <a:p>
                <a:pPr marL="0" indent="0">
                  <a:buNone/>
                </a:pPr>
                <a:r>
                  <a:rPr lang="ja-JP" altLang="en-US" sz="2400" dirty="0" smtClean="0">
                    <a:latin typeface="Cambria Math"/>
                  </a:rPr>
                  <a:t>フォトダイオード信号の</a:t>
                </a:r>
                <a:r>
                  <a:rPr lang="en-US" altLang="ja-JP" sz="2400" dirty="0">
                    <a:latin typeface="Cambria Math"/>
                  </a:rPr>
                  <a:t>n</a:t>
                </a:r>
                <a:r>
                  <a:rPr lang="ja-JP" altLang="en-US" sz="2400" dirty="0">
                    <a:latin typeface="Cambria Math"/>
                  </a:rPr>
                  <a:t>番目の</a:t>
                </a:r>
                <a:r>
                  <a:rPr lang="ja-JP" altLang="en-US" sz="2400" dirty="0" smtClean="0">
                    <a:latin typeface="Cambria Math"/>
                  </a:rPr>
                  <a:t>コムラインと局部</a:t>
                </a:r>
                <a:r>
                  <a:rPr lang="ja-JP" altLang="en-US" sz="2400" dirty="0">
                    <a:latin typeface="Cambria Math"/>
                  </a:rPr>
                  <a:t>発振器</a:t>
                </a:r>
                <a:r>
                  <a:rPr lang="ja-JP" altLang="en-US" sz="2400" dirty="0" smtClean="0">
                    <a:latin typeface="Cambria Math"/>
                  </a:rPr>
                  <a:t>とのミキシング</a:t>
                </a:r>
                <a:endParaRPr kumimoji="1" lang="en-US" altLang="ja-JP" sz="24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𝑓</m:t>
                          </m:r>
                        </m:e>
                        <m:sub>
                          <m:r>
                            <a:rPr kumimoji="1" lang="en-US" altLang="ja-JP" b="0" i="1" smtClean="0">
                              <a:latin typeface="Cambria Math"/>
                            </a:rPr>
                            <m:t>𝑏</m:t>
                          </m:r>
                          <m:r>
                            <a:rPr kumimoji="1" lang="en-US" altLang="ja-JP" b="0" i="1" smtClean="0">
                              <a:latin typeface="Cambria Math"/>
                            </a:rPr>
                            <m:t>,</m:t>
                          </m:r>
                          <m:r>
                            <a:rPr kumimoji="1" lang="en-US" altLang="ja-JP" b="0" i="1" smtClean="0">
                              <a:latin typeface="Cambria Math"/>
                            </a:rPr>
                            <m:t>𝑟𝑒𝑝</m:t>
                          </m:r>
                        </m:sub>
                      </m:sSub>
                      <m:r>
                        <a:rPr kumimoji="1" lang="en-US" altLang="ja-JP" i="1" smtClean="0">
                          <a:latin typeface="Cambria Math"/>
                          <a:ea typeface="Cambria Math"/>
                        </a:rPr>
                        <m:t>=</m:t>
                      </m:r>
                      <m:d>
                        <m:dPr>
                          <m:begChr m:val="|"/>
                          <m:endChr m:val="|"/>
                          <m:ctrlPr>
                            <a:rPr kumimoji="1" lang="en-US" altLang="ja-JP" b="0" i="1" smtClean="0">
                              <a:latin typeface="Cambria Math"/>
                              <a:ea typeface="Cambria Math"/>
                            </a:rPr>
                          </m:ctrlPr>
                        </m:dPr>
                        <m:e>
                          <m:r>
                            <a:rPr kumimoji="1" lang="en-US" altLang="ja-JP" b="0" i="1" smtClean="0">
                              <a:latin typeface="Cambria Math"/>
                              <a:ea typeface="Cambria Math"/>
                            </a:rPr>
                            <m:t>𝑛</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𝑟𝑒𝑝</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𝐿𝑂</m:t>
                              </m:r>
                            </m:sub>
                          </m:sSub>
                        </m:e>
                      </m:d>
                    </m:oMath>
                  </m:oMathPara>
                </a14:m>
                <a:endParaRPr kumimoji="1" lang="en-US" altLang="ja-JP" b="0" dirty="0" smtClean="0">
                  <a:ea typeface="Cambria Math"/>
                </a:endParaRPr>
              </a:p>
              <a:p>
                <a:pPr marL="0" indent="0">
                  <a:buNone/>
                </a:pPr>
                <a:endParaRPr lang="en-US" altLang="ja-JP" dirty="0" smtClean="0">
                  <a:latin typeface="Cambria Math"/>
                </a:endParaRPr>
              </a:p>
              <a:p>
                <a:pPr marL="0" indent="0">
                  <a:buNone/>
                </a:pPr>
                <a:r>
                  <a:rPr lang="ja-JP" altLang="en-US" dirty="0" smtClean="0">
                    <a:latin typeface="Cambria Math"/>
                  </a:rPr>
                  <a:t>測定ビート</a:t>
                </a:r>
                <a:r>
                  <a:rPr lang="ja-JP" altLang="en-US" dirty="0">
                    <a:latin typeface="Cambria Math"/>
                  </a:rPr>
                  <a:t>信号の最低周波数</a:t>
                </a:r>
                <a:r>
                  <a:rPr lang="ja-JP" altLang="en-US" dirty="0" smtClean="0">
                    <a:latin typeface="Cambria Math"/>
                  </a:rPr>
                  <a:t>成分</a:t>
                </a:r>
                <a:endParaRPr lang="en-US" altLang="ja-JP" dirty="0" smtClean="0">
                  <a:latin typeface="Cambria Math"/>
                </a:endParaRPr>
              </a:p>
              <a:p>
                <a:pPr marL="0" indent="0">
                  <a:buNone/>
                </a:pPr>
                <a:r>
                  <a:rPr lang="ja-JP" altLang="en-US" sz="2400" dirty="0" smtClean="0">
                    <a:latin typeface="Cambria Math"/>
                  </a:rPr>
                  <a:t>入力</a:t>
                </a:r>
                <a:r>
                  <a:rPr lang="en-US" altLang="ja-JP" sz="2400" dirty="0" err="1" smtClean="0">
                    <a:latin typeface="Cambria Math"/>
                  </a:rPr>
                  <a:t>cw</a:t>
                </a:r>
                <a:r>
                  <a:rPr lang="en-US" altLang="ja-JP" sz="2400" dirty="0" smtClean="0">
                    <a:latin typeface="Cambria Math"/>
                  </a:rPr>
                  <a:t>-THz</a:t>
                </a:r>
                <a:r>
                  <a:rPr lang="ja-JP" altLang="en-US" sz="2400" dirty="0">
                    <a:latin typeface="Cambria Math"/>
                  </a:rPr>
                  <a:t>波と最も近く</a:t>
                </a:r>
                <a:r>
                  <a:rPr lang="en-US" altLang="ja-JP" sz="2400" dirty="0">
                    <a:latin typeface="Cambria Math"/>
                  </a:rPr>
                  <a:t>(m</a:t>
                </a:r>
                <a:r>
                  <a:rPr lang="ja-JP" altLang="en-US" sz="2400" dirty="0">
                    <a:latin typeface="Cambria Math"/>
                  </a:rPr>
                  <a:t>番目</a:t>
                </a:r>
                <a:r>
                  <a:rPr lang="en-US" altLang="ja-JP" sz="2400" dirty="0">
                    <a:latin typeface="Cambria Math"/>
                  </a:rPr>
                  <a:t>)</a:t>
                </a:r>
                <a:r>
                  <a:rPr lang="ja-JP" altLang="en-US" sz="2400" dirty="0">
                    <a:latin typeface="Cambria Math"/>
                  </a:rPr>
                  <a:t>の</a:t>
                </a:r>
                <a:r>
                  <a:rPr lang="ja-JP" altLang="en-US" sz="2400" dirty="0" smtClean="0">
                    <a:latin typeface="Cambria Math"/>
                  </a:rPr>
                  <a:t>コムライン間</a:t>
                </a:r>
                <a:r>
                  <a:rPr lang="ja-JP" altLang="en-US" sz="2400" dirty="0">
                    <a:latin typeface="Cambria Math"/>
                  </a:rPr>
                  <a:t>の周波数差</a:t>
                </a:r>
                <a:endParaRPr kumimoji="1" lang="en-US" altLang="ja-JP" sz="24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𝑓</m:t>
                          </m:r>
                        </m:e>
                        <m:sub>
                          <m:r>
                            <a:rPr kumimoji="1" lang="en-US" altLang="ja-JP" b="0" i="1" smtClean="0">
                              <a:latin typeface="Cambria Math"/>
                            </a:rPr>
                            <m:t>𝑏</m:t>
                          </m:r>
                          <m:r>
                            <a:rPr kumimoji="1" lang="en-US" altLang="ja-JP" b="0" i="1" smtClean="0">
                              <a:latin typeface="Cambria Math"/>
                            </a:rPr>
                            <m:t>,</m:t>
                          </m:r>
                          <m:r>
                            <a:rPr kumimoji="1" lang="en-US" altLang="ja-JP" b="0" i="1" smtClean="0">
                              <a:latin typeface="Cambria Math"/>
                            </a:rPr>
                            <m:t>𝑇𝐻𝑧</m:t>
                          </m:r>
                        </m:sub>
                      </m:sSub>
                      <m:r>
                        <a:rPr kumimoji="1" lang="en-US" altLang="ja-JP" i="1" smtClean="0">
                          <a:latin typeface="Cambria Math"/>
                          <a:ea typeface="Cambria Math"/>
                        </a:rPr>
                        <m:t>=</m:t>
                      </m:r>
                      <m:r>
                        <a:rPr kumimoji="1" lang="en-US" altLang="ja-JP" b="0" i="1" smtClean="0">
                          <a:latin typeface="Cambria Math"/>
                          <a:ea typeface="Cambria Math"/>
                        </a:rPr>
                        <m:t>|</m:t>
                      </m:r>
                      <m:r>
                        <a:rPr kumimoji="1" lang="en-US" altLang="ja-JP" b="0" i="1" smtClean="0">
                          <a:latin typeface="Cambria Math"/>
                          <a:ea typeface="Cambria Math"/>
                        </a:rPr>
                        <m:t>𝑚</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𝑟𝑒𝑝</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𝑓</m:t>
                          </m:r>
                        </m:e>
                        <m:sub>
                          <m:r>
                            <a:rPr kumimoji="1" lang="en-US" altLang="ja-JP" b="0" i="1" smtClean="0">
                              <a:latin typeface="Cambria Math"/>
                              <a:ea typeface="Cambria Math"/>
                            </a:rPr>
                            <m:t>𝑇𝐻𝑧</m:t>
                          </m:r>
                        </m:sub>
                      </m:sSub>
                      <m:r>
                        <a:rPr kumimoji="1" lang="en-US" altLang="ja-JP" b="0" i="1" smtClean="0">
                          <a:latin typeface="Cambria Math"/>
                          <a:ea typeface="Cambria Math"/>
                        </a:rPr>
                        <m:t>|</m:t>
                      </m:r>
                    </m:oMath>
                  </m:oMathPara>
                </a14:m>
                <a:endParaRPr kumimoji="1" lang="en-US" altLang="ja-JP" dirty="0" smtClean="0"/>
              </a:p>
              <a:p>
                <a:pPr marL="0" indent="0">
                  <a:buNone/>
                </a:pPr>
                <a:endParaRPr lang="en-US" altLang="ja-JP" dirty="0" smtClean="0"/>
              </a:p>
              <a:p>
                <a:pPr marL="0" indent="0">
                  <a:buNone/>
                </a:pPr>
                <a:endParaRPr kumimoji="1" lang="en-US" altLang="ja-JP" i="1" dirty="0" smtClean="0">
                  <a:latin typeface="Cambria Math"/>
                </a:endParaRPr>
              </a:p>
              <a:p>
                <a:endParaRPr lang="en-US" altLang="ja-JP" dirty="0" smtClean="0"/>
              </a:p>
            </p:txBody>
          </p:sp>
        </mc:Choice>
        <mc:Fallback xmlns="">
          <p:sp>
            <p:nvSpPr>
              <p:cNvPr id="4" name="コンテンツ プレースホルダー 3"/>
              <p:cNvSpPr>
                <a:spLocks noGrp="1" noRot="1" noChangeAspect="1" noMove="1" noResize="1" noEditPoints="1" noAdjustHandles="1" noChangeArrowheads="1" noChangeShapeType="1" noTextEdit="1"/>
              </p:cNvSpPr>
              <p:nvPr>
                <p:ph sz="half" idx="2"/>
              </p:nvPr>
            </p:nvSpPr>
            <p:spPr>
              <a:xfrm>
                <a:off x="2483768" y="1700808"/>
                <a:ext cx="6660232" cy="4968552"/>
              </a:xfrm>
              <a:blipFill rotWithShape="1">
                <a:blip r:embed="rId3"/>
                <a:stretch>
                  <a:fillRect l="-1830" t="-1595" r="-183"/>
                </a:stretch>
              </a:blipFill>
            </p:spPr>
            <p:txBody>
              <a:bodyPr/>
              <a:lstStyle/>
              <a:p>
                <a:r>
                  <a:rPr lang="ja-JP" altLang="en-US">
                    <a:noFill/>
                  </a:rPr>
                  <a:t> </a:t>
                </a:r>
              </a:p>
            </p:txBody>
          </p:sp>
        </mc:Fallback>
      </mc:AlternateContent>
      <p:pic>
        <p:nvPicPr>
          <p:cNvPr id="1026" name="Picture 2"/>
          <p:cNvPicPr>
            <a:picLocks noGrp="1" noChangeAspect="1" noChangeArrowheads="1"/>
          </p:cNvPicPr>
          <p:nvPr>
            <p:ph sz="half" idx="1"/>
          </p:nvPr>
        </p:nvPicPr>
        <p:blipFill rotWithShape="1">
          <a:blip r:embed="rId4" cstate="print">
            <a:extLst>
              <a:ext uri="{28A0092B-C50C-407E-A947-70E740481C1C}">
                <a14:useLocalDpi xmlns:a14="http://schemas.microsoft.com/office/drawing/2010/main" val="0"/>
              </a:ext>
            </a:extLst>
          </a:blip>
          <a:srcRect l="66318"/>
          <a:stretch/>
        </p:blipFill>
        <p:spPr bwMode="auto">
          <a:xfrm>
            <a:off x="0" y="1700808"/>
            <a:ext cx="2449295"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453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731168"/>
          </a:xfrm>
        </p:spPr>
        <p:txBody>
          <a:bodyPr/>
          <a:lstStyle/>
          <a:p>
            <a:r>
              <a:rPr kumimoji="1" lang="ja-JP" altLang="en-US" dirty="0" smtClean="0"/>
              <a:t>解決策</a:t>
            </a:r>
            <a:endParaRPr kumimoji="1" lang="ja-JP" altLang="en-US" dirty="0"/>
          </a:p>
        </p:txBody>
      </p:sp>
      <mc:AlternateContent xmlns:mc="http://schemas.openxmlformats.org/markup-compatibility/2006" xmlns:a14="http://schemas.microsoft.com/office/drawing/2010/main">
        <mc:Choice Requires="a14">
          <p:sp>
            <p:nvSpPr>
              <p:cNvPr id="4" name="コンテンツ プレースホルダー 3"/>
              <p:cNvSpPr>
                <a:spLocks noGrp="1"/>
              </p:cNvSpPr>
              <p:nvPr>
                <p:ph sz="half" idx="2"/>
              </p:nvPr>
            </p:nvSpPr>
            <p:spPr>
              <a:xfrm>
                <a:off x="2627784" y="1556792"/>
                <a:ext cx="6768752" cy="5184576"/>
              </a:xfrm>
            </p:spPr>
            <p:txBody>
              <a:bodyPr/>
              <a:lstStyle/>
              <a:p>
                <a:pPr marL="0" indent="0">
                  <a:lnSpc>
                    <a:spcPct val="150000"/>
                  </a:lnSpc>
                  <a:buNone/>
                </a:pPr>
                <a14:m>
                  <m:oMathPara xmlns:m="http://schemas.openxmlformats.org/officeDocument/2006/math">
                    <m:oMathParaPr>
                      <m:jc m:val="center"/>
                    </m:oMathParaPr>
                    <m:oMath xmlns:m="http://schemas.openxmlformats.org/officeDocument/2006/math">
                      <m:r>
                        <a:rPr lang="en-US" altLang="ja-JP" i="1" smtClean="0">
                          <a:latin typeface="Cambria Math"/>
                        </a:rPr>
                        <m:t>|</m:t>
                      </m:r>
                      <m:f>
                        <m:fPr>
                          <m:type m:val="skw"/>
                          <m:ctrlPr>
                            <a:rPr lang="ja-JP" altLang="en-US" i="1">
                              <a:latin typeface="Cambria Math"/>
                            </a:rPr>
                          </m:ctrlPr>
                        </m:fPr>
                        <m:num>
                          <m:r>
                            <a:rPr lang="en-US" altLang="ja-JP" i="1">
                              <a:latin typeface="Cambria Math"/>
                            </a:rPr>
                            <m:t>𝑚</m:t>
                          </m:r>
                        </m:num>
                        <m:den>
                          <m:r>
                            <a:rPr lang="en-US" altLang="ja-JP" i="1">
                              <a:latin typeface="Cambria Math"/>
                            </a:rPr>
                            <m:t>𝑛</m:t>
                          </m:r>
                        </m:den>
                      </m:f>
                      <m:r>
                        <a:rPr lang="ja-JP" altLang="en-US" i="1">
                          <a:latin typeface="Cambria Math"/>
                        </a:rPr>
                        <m:t>∙</m:t>
                      </m:r>
                      <m:sSub>
                        <m:sSubPr>
                          <m:ctrlPr>
                            <a:rPr lang="en-US" altLang="ja-JP" i="1">
                              <a:latin typeface="Cambria Math"/>
                            </a:rPr>
                          </m:ctrlPr>
                        </m:sSubPr>
                        <m:e>
                          <m:r>
                            <a:rPr lang="en-US" altLang="ja-JP" i="1">
                              <a:latin typeface="Cambria Math"/>
                            </a:rPr>
                            <m:t>𝑓</m:t>
                          </m:r>
                        </m:e>
                        <m:sub>
                          <m:r>
                            <a:rPr lang="en-US" altLang="ja-JP" i="1">
                              <a:latin typeface="Cambria Math"/>
                            </a:rPr>
                            <m:t>𝑏</m:t>
                          </m:r>
                          <m:r>
                            <a:rPr lang="en-US" altLang="ja-JP" i="1">
                              <a:latin typeface="Cambria Math"/>
                            </a:rPr>
                            <m:t>,</m:t>
                          </m:r>
                          <m:r>
                            <a:rPr lang="en-US" altLang="ja-JP" i="1">
                              <a:latin typeface="Cambria Math"/>
                            </a:rPr>
                            <m:t>𝑟𝑒𝑝</m:t>
                          </m:r>
                        </m:sub>
                      </m:sSub>
                      <m:r>
                        <a:rPr lang="en-US" altLang="ja-JP" i="1">
                          <a:latin typeface="Cambria Math"/>
                        </a:rPr>
                        <m:t>⨂</m:t>
                      </m:r>
                      <m:sSub>
                        <m:sSubPr>
                          <m:ctrlPr>
                            <a:rPr lang="en-US" altLang="ja-JP" i="1">
                              <a:latin typeface="Cambria Math"/>
                            </a:rPr>
                          </m:ctrlPr>
                        </m:sSubPr>
                        <m:e>
                          <m:r>
                            <a:rPr lang="en-US" altLang="ja-JP" i="1">
                              <a:latin typeface="Cambria Math"/>
                            </a:rPr>
                            <m:t>𝑓</m:t>
                          </m:r>
                        </m:e>
                        <m:sub>
                          <m:r>
                            <a:rPr lang="en-US" altLang="ja-JP" i="1">
                              <a:latin typeface="Cambria Math"/>
                            </a:rPr>
                            <m:t>𝑏</m:t>
                          </m:r>
                          <m:r>
                            <a:rPr lang="en-US" altLang="ja-JP" i="1">
                              <a:latin typeface="Cambria Math"/>
                            </a:rPr>
                            <m:t>,</m:t>
                          </m:r>
                          <m:r>
                            <a:rPr lang="en-US" altLang="ja-JP" i="1">
                              <a:latin typeface="Cambria Math"/>
                            </a:rPr>
                            <m:t>𝑇𝐻𝑧</m:t>
                          </m:r>
                        </m:sub>
                      </m:sSub>
                      <m:r>
                        <a:rPr lang="en-US" altLang="ja-JP" i="1">
                          <a:latin typeface="Cambria Math"/>
                        </a:rPr>
                        <m:t>|</m:t>
                      </m:r>
                    </m:oMath>
                  </m:oMathPara>
                </a14:m>
                <a:endParaRPr lang="en-US" altLang="ja-JP" i="1" dirty="0">
                  <a:latin typeface="Cambria Math"/>
                </a:endParaRPr>
              </a:p>
              <a:p>
                <a:pPr marL="0" indent="0" algn="ctr">
                  <a:lnSpc>
                    <a:spcPct val="150000"/>
                  </a:lnSpc>
                  <a:buNone/>
                </a:pPr>
                <a14:m>
                  <m:oMathPara xmlns:m="http://schemas.openxmlformats.org/officeDocument/2006/math">
                    <m:oMathParaPr>
                      <m:jc m:val="left"/>
                    </m:oMathParaPr>
                    <m:oMath xmlns:m="http://schemas.openxmlformats.org/officeDocument/2006/math">
                      <m:r>
                        <a:rPr lang="en-US" altLang="ja-JP" i="1">
                          <a:latin typeface="Cambria Math"/>
                          <a:ea typeface="Cambria Math"/>
                        </a:rPr>
                        <m:t>=</m:t>
                      </m:r>
                      <m:d>
                        <m:dPr>
                          <m:begChr m:val="|"/>
                          <m:endChr m:val="|"/>
                          <m:ctrlPr>
                            <a:rPr lang="en-US" altLang="ja-JP" i="1">
                              <a:latin typeface="Cambria Math"/>
                              <a:ea typeface="Cambria Math"/>
                            </a:rPr>
                          </m:ctrlPr>
                        </m:dPr>
                        <m:e>
                          <m:r>
                            <a:rPr lang="en-US" altLang="ja-JP" i="1">
                              <a:latin typeface="Cambria Math"/>
                              <a:ea typeface="Cambria Math"/>
                            </a:rPr>
                            <m:t>𝑚</m:t>
                          </m:r>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𝑓</m:t>
                              </m:r>
                            </m:e>
                            <m:sub>
                              <m:r>
                                <a:rPr lang="en-US" altLang="ja-JP" i="1">
                                  <a:latin typeface="Cambria Math"/>
                                  <a:ea typeface="Cambria Math"/>
                                </a:rPr>
                                <m:t>𝑟𝑒𝑝</m:t>
                              </m:r>
                            </m:sub>
                          </m:sSub>
                          <m:r>
                            <a:rPr lang="en-US" altLang="ja-JP" i="1">
                              <a:latin typeface="Cambria Math"/>
                              <a:ea typeface="Cambria Math"/>
                            </a:rPr>
                            <m:t>−</m:t>
                          </m:r>
                          <m:f>
                            <m:fPr>
                              <m:type m:val="skw"/>
                              <m:ctrlPr>
                                <a:rPr lang="en-US" altLang="ja-JP" i="1">
                                  <a:latin typeface="Cambria Math"/>
                                  <a:ea typeface="Cambria Math"/>
                                </a:rPr>
                              </m:ctrlPr>
                            </m:fPr>
                            <m:num>
                              <m:r>
                                <a:rPr lang="en-US" altLang="ja-JP" i="1">
                                  <a:latin typeface="Cambria Math"/>
                                  <a:ea typeface="Cambria Math"/>
                                </a:rPr>
                                <m:t>𝑚</m:t>
                              </m:r>
                            </m:num>
                            <m:den>
                              <m:r>
                                <a:rPr lang="en-US" altLang="ja-JP" i="1">
                                  <a:latin typeface="Cambria Math"/>
                                  <a:ea typeface="Cambria Math"/>
                                </a:rPr>
                                <m:t>𝑛</m:t>
                              </m:r>
                            </m:den>
                          </m:f>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𝑓</m:t>
                              </m:r>
                            </m:e>
                            <m:sub>
                              <m:r>
                                <a:rPr lang="en-US" altLang="ja-JP" i="1">
                                  <a:latin typeface="Cambria Math"/>
                                  <a:ea typeface="Cambria Math"/>
                                </a:rPr>
                                <m:t>𝐿𝑂</m:t>
                              </m:r>
                            </m:sub>
                          </m:sSub>
                        </m:e>
                      </m:d>
                      <m:r>
                        <a:rPr lang="en-US" altLang="ja-JP" i="1">
                          <a:latin typeface="Cambria Math"/>
                          <a:ea typeface="Cambria Math"/>
                        </a:rPr>
                        <m:t>−</m:t>
                      </m:r>
                      <m:d>
                        <m:dPr>
                          <m:begChr m:val="|"/>
                          <m:endChr m:val="|"/>
                          <m:ctrlPr>
                            <a:rPr lang="en-US" altLang="ja-JP" i="1">
                              <a:latin typeface="Cambria Math"/>
                              <a:ea typeface="Cambria Math"/>
                            </a:rPr>
                          </m:ctrlPr>
                        </m:dPr>
                        <m:e>
                          <m:r>
                            <a:rPr lang="en-US" altLang="ja-JP" i="1">
                              <a:latin typeface="Cambria Math"/>
                              <a:ea typeface="Cambria Math"/>
                            </a:rPr>
                            <m:t>𝑚</m:t>
                          </m:r>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𝑓</m:t>
                              </m:r>
                            </m:e>
                            <m:sub>
                              <m:r>
                                <a:rPr lang="en-US" altLang="ja-JP" i="1">
                                  <a:latin typeface="Cambria Math"/>
                                  <a:ea typeface="Cambria Math"/>
                                </a:rPr>
                                <m:t>𝑟𝑒𝑝</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𝑓</m:t>
                              </m:r>
                            </m:e>
                            <m:sub>
                              <m:r>
                                <a:rPr lang="en-US" altLang="ja-JP" i="1">
                                  <a:latin typeface="Cambria Math"/>
                                  <a:ea typeface="Cambria Math"/>
                                </a:rPr>
                                <m:t>𝑇𝐻𝑧</m:t>
                              </m:r>
                            </m:sub>
                          </m:sSub>
                        </m:e>
                      </m:d>
                    </m:oMath>
                  </m:oMathPara>
                </a14:m>
                <a:endParaRPr lang="en-US" altLang="ja-JP" i="1" dirty="0">
                  <a:latin typeface="Cambria Math"/>
                  <a:ea typeface="Cambria Math"/>
                </a:endParaRPr>
              </a:p>
              <a:p>
                <a:pPr marL="0" indent="0" algn="ctr">
                  <a:lnSpc>
                    <a:spcPct val="150000"/>
                  </a:lnSpc>
                  <a:buNone/>
                </a:pPr>
                <a14:m>
                  <m:oMathPara xmlns:m="http://schemas.openxmlformats.org/officeDocument/2006/math">
                    <m:oMathParaPr>
                      <m:jc m:val="left"/>
                    </m:oMathParaPr>
                    <m:oMath xmlns:m="http://schemas.openxmlformats.org/officeDocument/2006/math">
                      <m:r>
                        <a:rPr lang="en-US" altLang="ja-JP" i="1">
                          <a:latin typeface="Cambria Math"/>
                          <a:ea typeface="Cambria Math"/>
                        </a:rPr>
                        <m:t>=|</m:t>
                      </m:r>
                      <m:f>
                        <m:fPr>
                          <m:type m:val="skw"/>
                          <m:ctrlPr>
                            <a:rPr lang="en-US" altLang="ja-JP" i="1">
                              <a:latin typeface="Cambria Math"/>
                              <a:ea typeface="Cambria Math"/>
                            </a:rPr>
                          </m:ctrlPr>
                        </m:fPr>
                        <m:num>
                          <m:r>
                            <a:rPr lang="en-US" altLang="ja-JP" i="1">
                              <a:latin typeface="Cambria Math"/>
                              <a:ea typeface="Cambria Math"/>
                            </a:rPr>
                            <m:t>𝑚</m:t>
                          </m:r>
                        </m:num>
                        <m:den>
                          <m:r>
                            <a:rPr lang="en-US" altLang="ja-JP" i="1">
                              <a:latin typeface="Cambria Math"/>
                              <a:ea typeface="Cambria Math"/>
                            </a:rPr>
                            <m:t>𝑛</m:t>
                          </m:r>
                        </m:den>
                      </m:f>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𝑓</m:t>
                          </m:r>
                        </m:e>
                        <m:sub>
                          <m:r>
                            <a:rPr lang="en-US" altLang="ja-JP" i="1">
                              <a:latin typeface="Cambria Math"/>
                              <a:ea typeface="Cambria Math"/>
                            </a:rPr>
                            <m:t>𝐿𝑂</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𝑓</m:t>
                          </m:r>
                        </m:e>
                        <m:sub>
                          <m:r>
                            <a:rPr lang="en-US" altLang="ja-JP" i="1">
                              <a:latin typeface="Cambria Math"/>
                              <a:ea typeface="Cambria Math"/>
                            </a:rPr>
                            <m:t>𝑇𝐻𝑧</m:t>
                          </m:r>
                        </m:sub>
                      </m:sSub>
                      <m:r>
                        <a:rPr lang="en-US" altLang="ja-JP" i="1">
                          <a:latin typeface="Cambria Math"/>
                          <a:ea typeface="Cambria Math"/>
                        </a:rPr>
                        <m:t>|</m:t>
                      </m:r>
                    </m:oMath>
                  </m:oMathPara>
                </a14:m>
                <a:endParaRPr lang="en-US" altLang="ja-JP" dirty="0"/>
              </a:p>
              <a:p>
                <a:pPr marL="0" indent="0">
                  <a:buNone/>
                </a:pPr>
                <a:endParaRPr kumimoji="1" lang="en-US" altLang="ja-JP" dirty="0" smtClean="0"/>
              </a:p>
              <a:p>
                <a:pPr marL="0" indent="0">
                  <a:buNone/>
                </a:pPr>
                <a:r>
                  <a:rPr lang="ja-JP" altLang="en-US" dirty="0" smtClean="0"/>
                  <a:t>　繰り返し</a:t>
                </a:r>
                <a:r>
                  <a:rPr lang="ja-JP" altLang="en-US" dirty="0"/>
                  <a:t>周波数は相殺</a:t>
                </a:r>
                <a:r>
                  <a:rPr lang="ja-JP" altLang="en-US" dirty="0" smtClean="0"/>
                  <a:t>されたので、レーザーを安定化しなくても高精度な</a:t>
                </a:r>
                <a:r>
                  <a:rPr lang="en-US" altLang="ja-JP" dirty="0" smtClean="0"/>
                  <a:t>CW-THz</a:t>
                </a:r>
                <a:r>
                  <a:rPr lang="ja-JP" altLang="en-US" dirty="0" smtClean="0"/>
                  <a:t>の周波数測定が可能</a:t>
                </a:r>
                <a:endParaRPr kumimoji="1" lang="ja-JP" altLang="en-US" dirty="0"/>
              </a:p>
            </p:txBody>
          </p:sp>
        </mc:Choice>
        <mc:Fallback xmlns="">
          <p:sp>
            <p:nvSpPr>
              <p:cNvPr id="4" name="コンテンツ プレースホルダー 3"/>
              <p:cNvSpPr>
                <a:spLocks noGrp="1" noRot="1" noChangeAspect="1" noMove="1" noResize="1" noEditPoints="1" noAdjustHandles="1" noChangeArrowheads="1" noChangeShapeType="1" noTextEdit="1"/>
              </p:cNvSpPr>
              <p:nvPr>
                <p:ph sz="half" idx="2"/>
              </p:nvPr>
            </p:nvSpPr>
            <p:spPr>
              <a:xfrm>
                <a:off x="2627784" y="1556792"/>
                <a:ext cx="6768752" cy="5184576"/>
              </a:xfrm>
              <a:blipFill rotWithShape="1">
                <a:blip r:embed="rId2"/>
                <a:stretch>
                  <a:fillRect l="-1802"/>
                </a:stretch>
              </a:blipFill>
            </p:spPr>
            <p:txBody>
              <a:bodyPr/>
              <a:lstStyle/>
              <a:p>
                <a:r>
                  <a:rPr lang="ja-JP" altLang="en-US">
                    <a:noFill/>
                  </a:rPr>
                  <a:t> </a:t>
                </a:r>
              </a:p>
            </p:txBody>
          </p:sp>
        </mc:Fallback>
      </mc:AlternateContent>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628800"/>
            <a:ext cx="256303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5442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03176"/>
          </a:xfrm>
        </p:spPr>
        <p:txBody>
          <a:bodyPr/>
          <a:lstStyle/>
          <a:p>
            <a:r>
              <a:rPr kumimoji="1" lang="ja-JP" altLang="en-US" dirty="0" smtClean="0"/>
              <a:t>実験結果①</a:t>
            </a:r>
            <a:endParaRPr kumimoji="1" lang="ja-JP" altLang="en-US" dirty="0"/>
          </a:p>
        </p:txBody>
      </p:sp>
      <p:sp>
        <p:nvSpPr>
          <p:cNvPr id="4" name="コンテンツ プレースホルダー 3"/>
          <p:cNvSpPr>
            <a:spLocks noGrp="1"/>
          </p:cNvSpPr>
          <p:nvPr>
            <p:ph sz="half" idx="2"/>
          </p:nvPr>
        </p:nvSpPr>
        <p:spPr>
          <a:xfrm>
            <a:off x="4572000" y="1556792"/>
            <a:ext cx="4572000" cy="5040560"/>
          </a:xfrm>
        </p:spPr>
        <p:txBody>
          <a:bodyPr/>
          <a:lstStyle/>
          <a:p>
            <a:r>
              <a:rPr lang="ja-JP" altLang="en-US" dirty="0" smtClean="0"/>
              <a:t>ビート</a:t>
            </a:r>
            <a:r>
              <a:rPr lang="en-US" altLang="ja-JP" dirty="0" err="1"/>
              <a:t>f</a:t>
            </a:r>
            <a:r>
              <a:rPr lang="en-US" altLang="ja-JP" baseline="-25000" dirty="0" err="1"/>
              <a:t>b,rep</a:t>
            </a:r>
            <a:r>
              <a:rPr lang="ja-JP" altLang="en-US" dirty="0"/>
              <a:t>の正規化スペクトルパワー </a:t>
            </a:r>
            <a:endParaRPr lang="en-US" altLang="ja-JP" dirty="0" smtClean="0"/>
          </a:p>
          <a:p>
            <a:pPr marL="0" indent="0">
              <a:buNone/>
            </a:pPr>
            <a:r>
              <a:rPr lang="en-US" altLang="ja-JP" dirty="0" smtClean="0"/>
              <a:t>(</a:t>
            </a:r>
            <a:r>
              <a:rPr lang="en-US" altLang="ja-JP" dirty="0" err="1"/>
              <a:t>f</a:t>
            </a:r>
            <a:r>
              <a:rPr lang="en-US" altLang="ja-JP" baseline="-25000" dirty="0" err="1"/>
              <a:t>rep</a:t>
            </a:r>
            <a:r>
              <a:rPr lang="ja-JP" altLang="en-US" dirty="0" err="1"/>
              <a:t>の第</a:t>
            </a:r>
            <a:r>
              <a:rPr lang="en-US" altLang="ja-JP" dirty="0"/>
              <a:t>46</a:t>
            </a:r>
            <a:r>
              <a:rPr lang="ja-JP" altLang="en-US" dirty="0"/>
              <a:t>高調波と</a:t>
            </a:r>
            <a:r>
              <a:rPr lang="ja-JP" altLang="en-US" dirty="0" smtClean="0"/>
              <a:t>周波</a:t>
            </a:r>
            <a:r>
              <a:rPr lang="ja-JP" altLang="en-US" dirty="0"/>
              <a:t>数</a:t>
            </a:r>
            <a:r>
              <a:rPr lang="en-US" altLang="ja-JP" dirty="0" err="1" smtClean="0"/>
              <a:t>f</a:t>
            </a:r>
            <a:r>
              <a:rPr lang="en-US" altLang="ja-JP" baseline="-25000" dirty="0" err="1" smtClean="0"/>
              <a:t>LO</a:t>
            </a:r>
            <a:r>
              <a:rPr lang="en-US" altLang="ja-JP" dirty="0" smtClean="0"/>
              <a:t>=3.4961GHz)</a:t>
            </a:r>
            <a:endParaRPr lang="en-US" altLang="ja-JP" dirty="0"/>
          </a:p>
          <a:p>
            <a:pPr marL="0" indent="0">
              <a:buNone/>
            </a:pPr>
            <a:endParaRPr kumimoji="1" lang="en-US" altLang="ja-JP" sz="2400" dirty="0" smtClean="0"/>
          </a:p>
          <a:p>
            <a:r>
              <a:rPr lang="en-US" altLang="ja-JP" dirty="0" smtClean="0"/>
              <a:t>(c)</a:t>
            </a:r>
            <a:r>
              <a:rPr lang="ja-JP" altLang="en-US" dirty="0" smtClean="0"/>
              <a:t>でみられる速い</a:t>
            </a:r>
            <a:r>
              <a:rPr lang="ja-JP" altLang="en-US" dirty="0"/>
              <a:t>変動は</a:t>
            </a:r>
            <a:r>
              <a:rPr lang="ja-JP" altLang="en-US" dirty="0" smtClean="0"/>
              <a:t>モードロック</a:t>
            </a:r>
            <a:r>
              <a:rPr lang="en-US" altLang="ja-JP" dirty="0" err="1" smtClean="0"/>
              <a:t>Ti:Sa</a:t>
            </a:r>
            <a:r>
              <a:rPr lang="ja-JP" altLang="en-US" dirty="0" smtClean="0"/>
              <a:t>レーザーの技術的</a:t>
            </a:r>
            <a:r>
              <a:rPr lang="ja-JP" altLang="en-US" dirty="0"/>
              <a:t>かつ基本的な</a:t>
            </a:r>
            <a:r>
              <a:rPr lang="ja-JP" altLang="en-US" dirty="0" smtClean="0"/>
              <a:t>ノイズが原因</a:t>
            </a:r>
            <a:endParaRPr kumimoji="1" lang="ja-JP" alt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82" y="1772816"/>
            <a:ext cx="4480451" cy="476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5103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3377</TotalTime>
  <Words>651</Words>
  <Application>Microsoft Office PowerPoint</Application>
  <PresentationFormat>画面に合わせる (4:3)</PresentationFormat>
  <Paragraphs>104</Paragraphs>
  <Slides>14</Slides>
  <Notes>9</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テーマ1</vt:lpstr>
      <vt:lpstr>  High-precision frequency measurements  in the THz spectral region  using an unstabilized femtosecond laser 「非安定化フェムト秒レーザーを用いたテラヘルツ領域での高精度周波数測定」  Heiko Füser, Rolf Judaschke, and Mark Bieler Applied Physics Letters 99,121111(2011)  </vt:lpstr>
      <vt:lpstr>背景</vt:lpstr>
      <vt:lpstr>THzコムを用いたCW-THz絶対周波数測定</vt:lpstr>
      <vt:lpstr>本論文では</vt:lpstr>
      <vt:lpstr>セットアップ</vt:lpstr>
      <vt:lpstr>非安定化レーザーを用いることによる問題点</vt:lpstr>
      <vt:lpstr>解決策</vt:lpstr>
      <vt:lpstr>解決策</vt:lpstr>
      <vt:lpstr>実験結果①</vt:lpstr>
      <vt:lpstr>実験結果①補足</vt:lpstr>
      <vt:lpstr>実験結果②</vt:lpstr>
      <vt:lpstr>実験結果③</vt:lpstr>
      <vt:lpstr>実験結果④</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High-precision frequency　measurements in the THz spectral region using an unstabilized femtosecond laser</dc:title>
  <dc:creator>hayashi</dc:creator>
  <cp:lastModifiedBy>hayashi</cp:lastModifiedBy>
  <cp:revision>113</cp:revision>
  <cp:lastPrinted>2012-06-26T23:46:08Z</cp:lastPrinted>
  <dcterms:created xsi:type="dcterms:W3CDTF">2012-06-13T03:37:22Z</dcterms:created>
  <dcterms:modified xsi:type="dcterms:W3CDTF">2012-07-24T04:29:08Z</dcterms:modified>
</cp:coreProperties>
</file>