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81" r:id="rId4"/>
    <p:sldId id="282" r:id="rId5"/>
    <p:sldId id="283" r:id="rId6"/>
    <p:sldId id="292" r:id="rId7"/>
    <p:sldId id="284" r:id="rId8"/>
    <p:sldId id="289" r:id="rId9"/>
    <p:sldId id="286" r:id="rId10"/>
    <p:sldId id="288" r:id="rId11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60EF7-83F6-43DE-84C8-67A54152807B}" type="datetimeFigureOut">
              <a:rPr kumimoji="1" lang="ja-JP" altLang="en-US" smtClean="0"/>
              <a:t>2012/12/28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E66D7-45FF-4C76-A326-8A5CF3C17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73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AA88-0417-4BEF-AA6E-43C831BED92D}" type="datetimeFigureOut">
              <a:rPr kumimoji="1" lang="ja-JP" altLang="en-US" smtClean="0"/>
              <a:t>2012/12/28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29F12-3A00-428D-84CB-76FDE98655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25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29F12-3A00-428D-84CB-76FDE986559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6CD02805-B404-4774-AF95-8891EE8C326E}" type="datetimeFigureOut">
              <a:rPr kumimoji="1" lang="ja-JP" altLang="en-US" smtClean="0"/>
              <a:pPr/>
              <a:t>2012/12/28</a:t>
            </a:fld>
            <a:endParaRPr kumimoji="1" lang="ja-JP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A499A045-19DC-4509-89C8-78F97F03656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 dirty="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12968" cy="5400600"/>
          </a:xfrm>
        </p:spPr>
        <p:txBody>
          <a:bodyPr>
            <a:normAutofit fontScale="90000"/>
          </a:bodyPr>
          <a:lstStyle/>
          <a:p>
            <a:r>
              <a:rPr lang="de-DE" altLang="ja-JP" sz="3200" dirty="0"/>
              <a:t/>
            </a:r>
            <a:br>
              <a:rPr lang="de-DE" altLang="ja-JP" sz="3200" dirty="0"/>
            </a:br>
            <a:r>
              <a:rPr lang="en-US" altLang="ja-JP" sz="3200" dirty="0" smtClean="0"/>
              <a:t> “High-precision </a:t>
            </a:r>
            <a:r>
              <a:rPr lang="en-US" altLang="ja-JP" sz="3200" dirty="0"/>
              <a:t>frequency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measurements </a:t>
            </a:r>
            <a:br>
              <a:rPr lang="en-US" altLang="ja-JP" sz="3200" dirty="0" smtClean="0"/>
            </a:br>
            <a:r>
              <a:rPr lang="en-US" altLang="ja-JP" sz="3200" dirty="0" smtClean="0"/>
              <a:t>in </a:t>
            </a:r>
            <a:r>
              <a:rPr lang="en-US" altLang="ja-JP" sz="3200" dirty="0"/>
              <a:t>the THz spectral region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using </a:t>
            </a:r>
            <a:r>
              <a:rPr lang="en-US" altLang="ja-JP" sz="3200" dirty="0"/>
              <a:t>an unstabilized femtosecond </a:t>
            </a:r>
            <a:r>
              <a:rPr lang="en-US" altLang="ja-JP" sz="3200" dirty="0" smtClean="0"/>
              <a:t>laser”</a:t>
            </a:r>
            <a:br>
              <a:rPr lang="en-US" altLang="ja-JP" sz="3200" dirty="0" smtClean="0"/>
            </a:br>
            <a:r>
              <a:rPr lang="ja-JP" altLang="ja-JP" sz="3200" dirty="0" smtClean="0"/>
              <a:t>「</a:t>
            </a:r>
            <a:r>
              <a:rPr lang="ja-JP" altLang="en-US" sz="3200" dirty="0" smtClean="0"/>
              <a:t>非</a:t>
            </a:r>
            <a:r>
              <a:rPr lang="ja-JP" altLang="ja-JP" sz="3200" dirty="0" smtClean="0"/>
              <a:t>安定</a:t>
            </a:r>
            <a:r>
              <a:rPr lang="ja-JP" altLang="en-US" sz="3200" dirty="0" smtClean="0"/>
              <a:t>化</a:t>
            </a:r>
            <a:r>
              <a:rPr lang="ja-JP" altLang="ja-JP" sz="3200" dirty="0" smtClean="0"/>
              <a:t>フェムト秒レーザーを用いたテラヘルツ領域での高精度周波数測定」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de-DE" altLang="ja-JP" sz="2700" dirty="0" smtClean="0"/>
              <a:t>Heiko </a:t>
            </a:r>
            <a:r>
              <a:rPr lang="de-DE" altLang="ja-JP" sz="2700" dirty="0"/>
              <a:t>Füser, Rolf Judaschke, and Mark Bieler</a:t>
            </a:r>
            <a:br>
              <a:rPr lang="de-DE" altLang="ja-JP" sz="2700" dirty="0"/>
            </a:br>
            <a:r>
              <a:rPr lang="de-DE" altLang="ja-JP" sz="2800" dirty="0" smtClean="0"/>
              <a:t>Applied </a:t>
            </a:r>
            <a:r>
              <a:rPr lang="de-DE" altLang="ja-JP" sz="2800" dirty="0"/>
              <a:t>Physics Letters 99,121111(2011)</a:t>
            </a:r>
            <a:br>
              <a:rPr lang="de-DE" altLang="ja-JP" sz="2800" dirty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宿題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5877272"/>
            <a:ext cx="6400800" cy="694928"/>
          </a:xfrm>
        </p:spPr>
        <p:txBody>
          <a:bodyPr/>
          <a:lstStyle/>
          <a:p>
            <a:r>
              <a:rPr kumimoji="1" lang="en-US" altLang="ja-JP" dirty="0" smtClean="0"/>
              <a:t>2012/7/3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B4 </a:t>
            </a:r>
            <a:r>
              <a:rPr kumimoji="1" lang="ja-JP" altLang="en-US" dirty="0" smtClean="0"/>
              <a:t>林建太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50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803176"/>
          </a:xfrm>
        </p:spPr>
        <p:txBody>
          <a:bodyPr/>
          <a:lstStyle/>
          <a:p>
            <a:r>
              <a:rPr lang="ja-JP" altLang="en-US" sz="3200" dirty="0" smtClean="0"/>
              <a:t>テラヘルツビート</a:t>
            </a:r>
            <a:r>
              <a:rPr lang="ja-JP" altLang="en-US" sz="3200" dirty="0"/>
              <a:t>信号の補正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85581" y="1412776"/>
                <a:ext cx="5040560" cy="499086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dirty="0" smtClean="0"/>
                  <a:t>ヒルベルト変換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:r>
                  <a:rPr lang="ja-JP" altLang="en-US" dirty="0" smtClean="0"/>
                  <a:t>位相の算出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THz</a:t>
                </a:r>
                <a:r>
                  <a:rPr lang="ja-JP" altLang="en-US" dirty="0" smtClean="0"/>
                  <a:t>ビート</a:t>
                </a:r>
                <a:r>
                  <a:rPr lang="ja-JP" altLang="en-US" dirty="0"/>
                  <a:t>信号の瞬間</a:t>
                </a:r>
                <a:r>
                  <a:rPr lang="ja-JP" altLang="en-US" dirty="0" smtClean="0"/>
                  <a:t>周波数</a:t>
                </a: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i="1" dirty="0" smtClean="0"/>
                  <a:t>　</a:t>
                </a:r>
                <a:r>
                  <a:rPr lang="en-US" altLang="ja-JP" i="1" dirty="0" err="1" smtClean="0"/>
                  <a:t>f</a:t>
                </a:r>
                <a:r>
                  <a:rPr lang="en-US" altLang="ja-JP" i="1" baseline="-25000" dirty="0" err="1" smtClean="0"/>
                  <a:t>i,THzbeat</a:t>
                </a:r>
                <a:r>
                  <a:rPr lang="en-US" altLang="ja-JP" dirty="0" smtClean="0"/>
                  <a:t>=1</a:t>
                </a:r>
                <a:r>
                  <a:rPr lang="en-US" altLang="ja-JP" dirty="0"/>
                  <a:t>/(2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π</m:t>
                    </m:r>
                  </m:oMath>
                </a14:m>
                <a:r>
                  <a:rPr lang="en-US" altLang="ja-JP" dirty="0"/>
                  <a:t>)</a:t>
                </a:r>
                <a:r>
                  <a:rPr lang="en-US" altLang="ja-JP" dirty="0" err="1"/>
                  <a:t>d</a:t>
                </a:r>
                <a:r>
                  <a:rPr lang="en-US" altLang="ja-JP" i="1" dirty="0" err="1"/>
                  <a:t>arg</a:t>
                </a:r>
                <a:r>
                  <a:rPr lang="en-US" altLang="ja-JP" dirty="0"/>
                  <a:t>[</a:t>
                </a:r>
                <a:r>
                  <a:rPr lang="en-US" altLang="ja-JP" i="1" dirty="0"/>
                  <a:t>z(t)</a:t>
                </a:r>
                <a:r>
                  <a:rPr lang="en-US" altLang="ja-JP" dirty="0"/>
                  <a:t>]/</a:t>
                </a:r>
                <a:r>
                  <a:rPr lang="en-US" altLang="ja-JP" dirty="0" err="1"/>
                  <a:t>d</a:t>
                </a:r>
                <a:r>
                  <a:rPr lang="en-US" altLang="ja-JP" i="1" dirty="0" err="1"/>
                  <a:t>t</a:t>
                </a:r>
                <a:endParaRPr lang="en-US" altLang="ja-JP" i="1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514350" indent="-514350">
                  <a:buFont typeface="+mj-ea"/>
                  <a:buAutoNum type="circleNumDbPlain"/>
                </a:pPr>
                <a:endParaRPr kumimoji="1" lang="en-US" altLang="ja-JP" i="1" dirty="0"/>
              </a:p>
              <a:p>
                <a:pPr marL="514350" indent="-514350">
                  <a:buFont typeface="+mj-ea"/>
                  <a:buAutoNum type="circleNumDbPlain"/>
                </a:pPr>
                <a:endParaRPr lang="en-US" altLang="ja-JP" i="1" dirty="0" smtClean="0"/>
              </a:p>
              <a:p>
                <a:pPr marL="514350" indent="-514350">
                  <a:buFont typeface="+mj-ea"/>
                  <a:buAutoNum type="circleNumDbPlain"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85581" y="1412776"/>
                <a:ext cx="5040560" cy="4990864"/>
              </a:xfrm>
              <a:blipFill rotWithShape="1">
                <a:blip r:embed="rId2"/>
                <a:stretch>
                  <a:fillRect l="-2418" t="-1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7" y="1052736"/>
            <a:ext cx="3750601" cy="3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8695"/>
            <a:ext cx="3672408" cy="228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 bwMode="auto">
          <a:xfrm>
            <a:off x="6578700" y="1988840"/>
            <a:ext cx="0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直線矢印コネクタ 7"/>
          <p:cNvCxnSpPr/>
          <p:nvPr/>
        </p:nvCxnSpPr>
        <p:spPr bwMode="auto">
          <a:xfrm>
            <a:off x="6588224" y="3140968"/>
            <a:ext cx="0" cy="57606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499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192"/>
          </a:xfrm>
        </p:spPr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680520"/>
          </a:xfrm>
        </p:spPr>
        <p:txBody>
          <a:bodyPr/>
          <a:lstStyle/>
          <a:p>
            <a:r>
              <a:rPr kumimoji="1" lang="ja-JP" altLang="en-US" dirty="0" smtClean="0"/>
              <a:t>従来法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光干渉計測、ヘテロダイン検出法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CW-THz</a:t>
            </a:r>
            <a:r>
              <a:rPr lang="ja-JP" altLang="en-US" dirty="0" smtClean="0"/>
              <a:t>光源</a:t>
            </a:r>
            <a:endParaRPr lang="en-US" altLang="ja-JP" dirty="0" smtClean="0"/>
          </a:p>
          <a:p>
            <a:r>
              <a:rPr kumimoji="1" lang="en-US" altLang="ja-JP" dirty="0" smtClean="0"/>
              <a:t>m</a:t>
            </a:r>
            <a:r>
              <a:rPr kumimoji="1" lang="ja-JP" altLang="en-US" dirty="0" smtClean="0"/>
              <a:t>がわからないとき</a:t>
            </a:r>
            <a:endParaRPr kumimoji="1" lang="en-US" altLang="ja-JP" dirty="0" smtClean="0"/>
          </a:p>
          <a:p>
            <a:r>
              <a:rPr lang="ja-JP" altLang="en-US" dirty="0"/>
              <a:t>瞬間</a:t>
            </a:r>
            <a:r>
              <a:rPr lang="ja-JP" altLang="en-US" dirty="0" smtClean="0"/>
              <a:t>周波数の測定</a:t>
            </a:r>
            <a:endParaRPr lang="en-US" altLang="ja-JP" dirty="0" smtClean="0"/>
          </a:p>
          <a:p>
            <a:r>
              <a:rPr kumimoji="1" lang="ja-JP" altLang="en-US" dirty="0"/>
              <a:t>ヒルベルト</a:t>
            </a:r>
            <a:r>
              <a:rPr kumimoji="1" lang="ja-JP" altLang="en-US" dirty="0" smtClean="0"/>
              <a:t>変換を含めた図２の説明</a:t>
            </a:r>
            <a:endParaRPr kumimoji="1" lang="en-US" altLang="ja-JP" dirty="0" smtClean="0"/>
          </a:p>
          <a:p>
            <a:r>
              <a:rPr lang="ja-JP" altLang="en-US" dirty="0" smtClean="0"/>
              <a:t>図３の補正について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658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87152"/>
          </a:xfrm>
        </p:spPr>
        <p:txBody>
          <a:bodyPr/>
          <a:lstStyle/>
          <a:p>
            <a:r>
              <a:rPr kumimoji="1" lang="ja-JP" altLang="en-US" dirty="0" smtClean="0"/>
              <a:t>干渉計測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05978" y="1124744"/>
                <a:ext cx="8712968" cy="16561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en-US" dirty="0" smtClean="0"/>
                  <a:t>　</a:t>
                </a:r>
                <a:r>
                  <a:rPr lang="ja-JP" altLang="en-US" sz="2400" dirty="0" smtClean="0"/>
                  <a:t>固定ミラー、移動ミラーで反射した被測定電磁波の干渉縞を検出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この</a:t>
                </a:r>
                <a:r>
                  <a:rPr lang="ja-JP" altLang="en-US" sz="2400" dirty="0"/>
                  <a:t>干渉縞を既知周波数をもつ周波数安定化</a:t>
                </a:r>
                <a:r>
                  <a:rPr lang="ja-JP" altLang="en-US" sz="2400" dirty="0" smtClean="0"/>
                  <a:t>レーザー</a:t>
                </a:r>
                <a:r>
                  <a:rPr lang="ja-JP" altLang="en-US" sz="2400" dirty="0"/>
                  <a:t>光源などと比較して周波数</a:t>
                </a:r>
                <a:r>
                  <a:rPr lang="ja-JP" altLang="en-US" sz="2400" dirty="0" smtClean="0"/>
                  <a:t>を測定</a:t>
                </a:r>
                <a:endParaRPr lang="en-US" altLang="ja-JP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　</m:t>
                      </m:r>
                      <m:r>
                        <a:rPr lang="en-US" altLang="ja-JP" sz="24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/>
                          <a:ea typeface="Cambria Math"/>
                        </a:rPr>
                        <m:t>m</m:t>
                      </m:r>
                      <m:r>
                        <a:rPr lang="ja-JP" altLang="en-US" sz="2400" b="0" i="0" smtClean="0">
                          <a:latin typeface="Cambria Math"/>
                          <a:ea typeface="Cambria Math"/>
                        </a:rPr>
                        <m:t>は</m:t>
                      </m:r>
                      <m:r>
                        <a:rPr lang="ja-JP" altLang="en-US" sz="2400" i="0">
                          <a:latin typeface="Cambria Math"/>
                          <a:ea typeface="Cambria Math"/>
                        </a:rPr>
                        <m:t>整数</m:t>
                      </m:r>
                      <m:r>
                        <a:rPr lang="en-US" altLang="ja-JP" sz="2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5978" y="1124744"/>
                <a:ext cx="8712968" cy="1656184"/>
              </a:xfrm>
              <a:blipFill rotWithShape="1">
                <a:blip r:embed="rId2"/>
                <a:stretch>
                  <a:fillRect l="-1120" b="-41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139952" y="3429001"/>
            <a:ext cx="4824536" cy="342548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kumimoji="1" lang="ja-JP" altLang="en-US" dirty="0" smtClean="0"/>
              <a:t>問題</a:t>
            </a:r>
            <a:endParaRPr kumimoji="1" lang="ja-JP" altLang="en-US" dirty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周波数確度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干渉計測の不確定性依存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に制限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検出器の熱揺らぎを抑制するため極低温冷却が必要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36997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 bwMode="auto">
          <a:xfrm>
            <a:off x="5940152" y="3573016"/>
            <a:ext cx="1224136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275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659160"/>
          </a:xfrm>
        </p:spPr>
        <p:txBody>
          <a:bodyPr/>
          <a:lstStyle/>
          <a:p>
            <a:r>
              <a:rPr kumimoji="1" lang="ja-JP" altLang="en-US" dirty="0" smtClean="0"/>
              <a:t>ヘテロダイン干渉計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02534" y="1484784"/>
            <a:ext cx="5833962" cy="504056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z="2800" dirty="0" smtClean="0"/>
              <a:t>被測定</a:t>
            </a:r>
            <a:r>
              <a:rPr lang="ja-JP" altLang="en-US" sz="2800" dirty="0" smtClean="0"/>
              <a:t>波と局部発振器からの</a:t>
            </a:r>
            <a:r>
              <a:rPr lang="en-US" altLang="ja-JP" sz="2800" dirty="0" smtClean="0"/>
              <a:t>LO</a:t>
            </a:r>
            <a:r>
              <a:rPr lang="ja-JP" altLang="en-US" sz="2800" dirty="0" smtClean="0"/>
              <a:t>信号をミキシングし、発生したビート信号から周波数を求める手法</a:t>
            </a:r>
            <a:endParaRPr lang="en-US" altLang="ja-JP" sz="2800" dirty="0" smtClean="0"/>
          </a:p>
          <a:p>
            <a:pPr marL="0" indent="0" algn="ctr">
              <a:buNone/>
            </a:pPr>
            <a:r>
              <a:rPr kumimoji="1" lang="ja-JP" altLang="en-US" dirty="0" smtClean="0"/>
              <a:t>問題</a:t>
            </a:r>
            <a:endParaRPr kumimoji="1" lang="en-US" altLang="ja-JP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THz</a:t>
            </a:r>
            <a:r>
              <a:rPr lang="ja-JP" altLang="en-US" sz="2800" dirty="0" smtClean="0"/>
              <a:t>帯で安定な局部</a:t>
            </a:r>
            <a:r>
              <a:rPr lang="ja-JP" altLang="en-US" sz="2800" dirty="0"/>
              <a:t>発振器の</a:t>
            </a:r>
            <a:r>
              <a:rPr lang="ja-JP" altLang="en-US" sz="2800" dirty="0" smtClean="0"/>
              <a:t>不足</a:t>
            </a:r>
            <a:endParaRPr lang="en-US" altLang="ja-JP" sz="2800" dirty="0" smtClean="0"/>
          </a:p>
          <a:p>
            <a:r>
              <a:rPr lang="ja-JP" altLang="en-US" sz="2800" dirty="0"/>
              <a:t>熱雑音を抑制するため</a:t>
            </a:r>
            <a:r>
              <a:rPr lang="ja-JP" altLang="en-US" sz="2800" dirty="0" smtClean="0"/>
              <a:t>に</a:t>
            </a:r>
            <a:r>
              <a:rPr lang="ja-JP" altLang="en-US" sz="2800" dirty="0"/>
              <a:t>ミキサー</a:t>
            </a:r>
            <a:r>
              <a:rPr lang="ja-JP" altLang="en-US" sz="2800" dirty="0" smtClean="0"/>
              <a:t>に</a:t>
            </a:r>
            <a:r>
              <a:rPr lang="ja-JP" altLang="en-US" sz="2800" dirty="0"/>
              <a:t>冷却装置が必要</a:t>
            </a:r>
            <a:endParaRPr lang="en-US" altLang="ja-JP" sz="2800" dirty="0"/>
          </a:p>
          <a:p>
            <a:r>
              <a:rPr kumimoji="1" lang="ja-JP" altLang="en-US" sz="2800" dirty="0" smtClean="0"/>
              <a:t>応答</a:t>
            </a:r>
            <a:r>
              <a:rPr kumimoji="1" lang="ja-JP" altLang="en-US" sz="2800" dirty="0"/>
              <a:t>周波数</a:t>
            </a:r>
            <a:r>
              <a:rPr kumimoji="1" lang="ja-JP" altLang="en-US" sz="2800" dirty="0" smtClean="0"/>
              <a:t>も</a:t>
            </a:r>
            <a:r>
              <a:rPr kumimoji="1" lang="en-US" altLang="ja-JP" sz="2800" dirty="0" smtClean="0"/>
              <a:t>1THz</a:t>
            </a:r>
            <a:r>
              <a:rPr kumimoji="1" lang="ja-JP" altLang="en-US" sz="2800" dirty="0" smtClean="0"/>
              <a:t>程度が限界</a:t>
            </a:r>
            <a:endParaRPr kumimoji="1" lang="ja-JP" alt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7560"/>
            <a:ext cx="3202534" cy="337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 bwMode="auto">
          <a:xfrm>
            <a:off x="5614461" y="3356992"/>
            <a:ext cx="1080120" cy="6480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09442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kumimoji="1" lang="en-US" altLang="ja-JP" dirty="0" smtClean="0"/>
              <a:t>CW-THz</a:t>
            </a:r>
            <a:r>
              <a:rPr kumimoji="1" lang="ja-JP" altLang="en-US" dirty="0" smtClean="0"/>
              <a:t>光源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635897" y="1484784"/>
            <a:ext cx="5328592" cy="52565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シンセサイザーの出力を周波数</a:t>
            </a:r>
            <a:r>
              <a:rPr lang="ja-JP" altLang="en-US" sz="2400" dirty="0" smtClean="0"/>
              <a:t>逓</a:t>
            </a:r>
            <a:r>
              <a:rPr kumimoji="1" lang="ja-JP" altLang="en-US" sz="2400" dirty="0" smtClean="0"/>
              <a:t>倍器で</a:t>
            </a:r>
            <a:r>
              <a:rPr kumimoji="1" lang="en-US" altLang="ja-JP" sz="2400" dirty="0" smtClean="0"/>
              <a:t>6</a:t>
            </a:r>
            <a:r>
              <a:rPr kumimoji="1" lang="ja-JP" altLang="en-US" sz="2400" dirty="0" smtClean="0"/>
              <a:t>逓倍することで</a:t>
            </a:r>
            <a:r>
              <a:rPr kumimoji="1" lang="en-US" altLang="ja-JP" sz="2400" dirty="0" smtClean="0"/>
              <a:t>75~110GHz</a:t>
            </a:r>
            <a:r>
              <a:rPr kumimoji="1" lang="ja-JP" altLang="en-US" sz="2400" dirty="0" smtClean="0"/>
              <a:t>の放射が可能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endParaRPr kumimoji="1" lang="ja-JP" altLang="en-US" sz="2400" dirty="0"/>
          </a:p>
        </p:txBody>
      </p:sp>
      <p:pic>
        <p:nvPicPr>
          <p:cNvPr id="1026" name="Picture 2" descr="E:\阪大　画像\IMG_03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3" t="59779" r="7958"/>
          <a:stretch/>
        </p:blipFill>
        <p:spPr bwMode="auto">
          <a:xfrm>
            <a:off x="21922" y="1629333"/>
            <a:ext cx="353191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 bwMode="auto">
          <a:xfrm>
            <a:off x="3851920" y="3632339"/>
            <a:ext cx="1152128" cy="6721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発振</a:t>
            </a: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Arial" charset="0"/>
                <a:ea typeface="ＭＳ ゴシック" charset="-128"/>
                <a:cs typeface="ＭＳ ゴシック" charset="-128"/>
              </a:rPr>
              <a:t>(15GHz)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5754887" y="3652004"/>
            <a:ext cx="1152128" cy="6524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BPF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Arial" charset="0"/>
                <a:ea typeface="ＭＳ ゴシック" charset="-128"/>
                <a:cs typeface="ＭＳ ゴシック" charset="-128"/>
              </a:rPr>
              <a:t>(45GHz)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8028384" y="3792528"/>
            <a:ext cx="737828" cy="3714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AMP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7821234" y="5419935"/>
            <a:ext cx="1152128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BPF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Arial" charset="0"/>
                <a:ea typeface="ＭＳ ゴシック" charset="-128"/>
                <a:cs typeface="ＭＳ ゴシック" charset="-128"/>
              </a:rPr>
              <a:t>(90GHz)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868144" y="5545751"/>
            <a:ext cx="1224137" cy="51103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減衰回路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781582" y="5351416"/>
            <a:ext cx="1152128" cy="7165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rPr>
              <a:t>出力</a:t>
            </a: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Arial" charset="0"/>
                <a:ea typeface="ＭＳ ゴシック" charset="-128"/>
                <a:cs typeface="ＭＳ ゴシック" charset="-128"/>
              </a:rPr>
              <a:t>(90GHz)</a:t>
            </a: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 flipH="1">
            <a:off x="8447284" y="4304467"/>
            <a:ext cx="1" cy="9143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76005" y="3843454"/>
            <a:ext cx="948822" cy="34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9053" y="5660209"/>
            <a:ext cx="713976" cy="2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879075"/>
            <a:ext cx="789072" cy="28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2922" y="5604627"/>
            <a:ext cx="771965" cy="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037738" y="4451132"/>
            <a:ext cx="9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遁倍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73339" y="4451132"/>
            <a:ext cx="461665" cy="9002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遁倍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91862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7618" y="476672"/>
            <a:ext cx="8968878" cy="720080"/>
          </a:xfrm>
        </p:spPr>
        <p:txBody>
          <a:bodyPr/>
          <a:lstStyle/>
          <a:p>
            <a:r>
              <a:rPr kumimoji="1" lang="en-US" altLang="ja-JP" sz="3600" dirty="0" smtClean="0"/>
              <a:t>THz</a:t>
            </a:r>
            <a:r>
              <a:rPr kumimoji="1" lang="ja-JP" altLang="en-US" sz="3600" dirty="0" smtClean="0"/>
              <a:t>コムを用いた</a:t>
            </a:r>
            <a:r>
              <a:rPr kumimoji="1" lang="en-US" altLang="ja-JP" sz="3600" dirty="0" smtClean="0"/>
              <a:t>CW-THz</a:t>
            </a:r>
            <a:r>
              <a:rPr kumimoji="1" lang="ja-JP" altLang="en-US" sz="3600" dirty="0" smtClean="0"/>
              <a:t>絶対周波数測定</a:t>
            </a:r>
            <a:endParaRPr kumimoji="1" lang="ja-JP" altLang="en-US" sz="36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251519" y="1412776"/>
            <a:ext cx="8856984" cy="2232248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ja-JP" sz="2400" dirty="0" smtClean="0"/>
              <a:t>PC-THz</a:t>
            </a:r>
            <a:r>
              <a:rPr kumimoji="1" lang="ja-JP" altLang="en-US" sz="2400" dirty="0" smtClean="0"/>
              <a:t>コムが生成された</a:t>
            </a:r>
            <a:r>
              <a:rPr kumimoji="1" lang="en-US" altLang="ja-JP" sz="2400" dirty="0" smtClean="0"/>
              <a:t>PCA</a:t>
            </a:r>
            <a:r>
              <a:rPr kumimoji="1" lang="ja-JP" altLang="en-US" sz="2400" dirty="0" smtClean="0"/>
              <a:t>内に</a:t>
            </a:r>
            <a:r>
              <a:rPr kumimoji="1" lang="en-US" altLang="ja-JP" sz="2400" dirty="0" smtClean="0"/>
              <a:t>CW-</a:t>
            </a:r>
            <a:r>
              <a:rPr lang="en-US" altLang="ja-JP" sz="2400" dirty="0" smtClean="0"/>
              <a:t>THz</a:t>
            </a:r>
            <a:r>
              <a:rPr lang="ja-JP" altLang="en-US" sz="2400" dirty="0" smtClean="0"/>
              <a:t>波を入射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 smtClean="0"/>
              <a:t>ビート</a:t>
            </a:r>
            <a:r>
              <a:rPr lang="ja-JP" altLang="en-US" sz="2400" dirty="0"/>
              <a:t>信号の</a:t>
            </a:r>
            <a:r>
              <a:rPr lang="ja-JP" altLang="en-US" sz="2400" dirty="0" smtClean="0"/>
              <a:t>周波数 </a:t>
            </a:r>
            <a:r>
              <a:rPr lang="en-US" altLang="ja-JP" sz="2400" dirty="0" err="1" smtClean="0"/>
              <a:t>f</a:t>
            </a:r>
            <a:r>
              <a:rPr lang="en-US" altLang="ja-JP" sz="2400" baseline="-25000" dirty="0" err="1" smtClean="0"/>
              <a:t>b</a:t>
            </a:r>
            <a:r>
              <a:rPr lang="en-US" altLang="ja-JP" sz="2400" dirty="0" smtClean="0"/>
              <a:t>=|</a:t>
            </a:r>
            <a:r>
              <a:rPr lang="en-US" altLang="ja-JP" sz="2400" dirty="0"/>
              <a:t>m</a:t>
            </a:r>
            <a:r>
              <a:rPr lang="ja-JP" altLang="ja-JP" sz="2400" dirty="0"/>
              <a:t>・</a:t>
            </a:r>
            <a:r>
              <a:rPr lang="en-US" altLang="ja-JP" sz="2400" dirty="0" smtClean="0"/>
              <a:t>f</a:t>
            </a:r>
            <a:r>
              <a:rPr lang="ja-JP" altLang="ja-JP" sz="2400" dirty="0" smtClean="0"/>
              <a:t>－</a:t>
            </a:r>
            <a:r>
              <a:rPr lang="en-US" altLang="ja-JP" sz="2400" dirty="0" err="1" smtClean="0"/>
              <a:t>fx</a:t>
            </a:r>
            <a:r>
              <a:rPr lang="en-US" altLang="ja-JP" sz="2400" dirty="0" smtClean="0"/>
              <a:t>|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ここ</a:t>
            </a:r>
            <a:r>
              <a:rPr lang="ja-JP" altLang="en-US" sz="2000" dirty="0"/>
              <a:t>で、共振器長をわずかに</a:t>
            </a:r>
            <a:r>
              <a:rPr lang="ja-JP" altLang="en-US" sz="2000" dirty="0" smtClean="0"/>
              <a:t>変化</a:t>
            </a:r>
            <a:r>
              <a:rPr lang="en-US" altLang="ja-JP" sz="2000" dirty="0" smtClean="0"/>
              <a:t>(</a:t>
            </a:r>
            <a:r>
              <a:rPr lang="en-US" altLang="ja-JP" sz="2000" dirty="0" err="1"/>
              <a:t>f+δf</a:t>
            </a:r>
            <a:r>
              <a:rPr lang="en-US" altLang="ja-JP" sz="2000" dirty="0"/>
              <a:t>)</a:t>
            </a:r>
            <a:r>
              <a:rPr lang="ja-JP" altLang="en-US" sz="2000" dirty="0"/>
              <a:t>させるとビート周波数は</a:t>
            </a:r>
            <a:r>
              <a:rPr lang="en-US" altLang="ja-JP" sz="2000" dirty="0" err="1" smtClean="0"/>
              <a:t>fb+δfb</a:t>
            </a:r>
            <a:r>
              <a:rPr lang="ja-JP" altLang="en-US" sz="2000" dirty="0" smtClean="0"/>
              <a:t>に</a:t>
            </a:r>
            <a:r>
              <a:rPr lang="ja-JP" altLang="en-US" sz="2000" dirty="0"/>
              <a:t>変化する</a:t>
            </a:r>
          </a:p>
          <a:p>
            <a:pPr marL="0" indent="0" algn="ctr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　　　　　　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>
          <a:xfrm>
            <a:off x="5076056" y="3776462"/>
            <a:ext cx="3967479" cy="2664295"/>
          </a:xfrm>
        </p:spPr>
        <p:txBody>
          <a:bodyPr/>
          <a:lstStyle/>
          <a:p>
            <a:pPr marL="0" indent="0" algn="ctr">
              <a:buNone/>
            </a:pPr>
            <a:endParaRPr lang="en-US" altLang="ja-JP" sz="2400" dirty="0" smtClean="0"/>
          </a:p>
          <a:p>
            <a:pPr marL="0" indent="0" algn="ctr">
              <a:buNone/>
            </a:pPr>
            <a:r>
              <a:rPr lang="en-US" altLang="ja-JP" sz="2400" dirty="0" err="1" smtClean="0"/>
              <a:t>m</a:t>
            </a:r>
            <a:r>
              <a:rPr kumimoji="1" lang="en-US" altLang="ja-JP" sz="2400" dirty="0" err="1" smtClean="0"/>
              <a:t>δf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err="1" smtClean="0"/>
              <a:t>δf</a:t>
            </a:r>
            <a:r>
              <a:rPr kumimoji="1" lang="en-US" altLang="ja-JP" sz="2400" baseline="-25000" dirty="0" err="1" smtClean="0"/>
              <a:t>b</a:t>
            </a:r>
            <a:endParaRPr kumimoji="1" lang="en-US" altLang="ja-JP" sz="2400" baseline="-250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これにより</a:t>
            </a:r>
            <a:r>
              <a:rPr kumimoji="1" lang="en-US" altLang="ja-JP" sz="2400" dirty="0" smtClean="0"/>
              <a:t>m</a:t>
            </a:r>
            <a:r>
              <a:rPr kumimoji="1" lang="ja-JP" altLang="en-US" sz="2400" dirty="0" smtClean="0"/>
              <a:t>が決まるので絶対周波数が測定できる</a:t>
            </a:r>
            <a:endParaRPr kumimoji="1" lang="en-US" altLang="ja-JP" sz="2400" dirty="0" smtClean="0"/>
          </a:p>
          <a:p>
            <a:pPr marL="0" indent="0" algn="ctr">
              <a:buNone/>
            </a:pPr>
            <a:r>
              <a:rPr lang="en-US" altLang="ja-JP" sz="2400" dirty="0" smtClean="0"/>
              <a:t>(</a:t>
            </a:r>
            <a:r>
              <a:rPr lang="ja-JP" altLang="en-US" sz="2400" dirty="0" smtClean="0"/>
              <a:t>周波数精度</a:t>
            </a:r>
            <a:r>
              <a:rPr lang="en-US" altLang="ja-JP" sz="2400" dirty="0"/>
              <a:t>10</a:t>
            </a:r>
            <a:r>
              <a:rPr lang="en-US" altLang="ja-JP" sz="2400" baseline="30000" dirty="0"/>
              <a:t>-11</a:t>
            </a:r>
            <a:r>
              <a:rPr lang="en-US" altLang="ja-JP" sz="2400" dirty="0" smtClean="0"/>
              <a:t>)</a:t>
            </a:r>
            <a:endParaRPr lang="en-US" altLang="ja-JP" sz="2400" dirty="0"/>
          </a:p>
        </p:txBody>
      </p:sp>
      <p:sp>
        <p:nvSpPr>
          <p:cNvPr id="6" name="下矢印 5"/>
          <p:cNvSpPr/>
          <p:nvPr/>
        </p:nvSpPr>
        <p:spPr bwMode="auto">
          <a:xfrm>
            <a:off x="4197619" y="1971899"/>
            <a:ext cx="504056" cy="348381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8738" r="17819" b="10257"/>
          <a:stretch/>
        </p:blipFill>
        <p:spPr bwMode="auto">
          <a:xfrm rot="10800000">
            <a:off x="67619" y="3789036"/>
            <a:ext cx="5080444" cy="306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25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kumimoji="1" lang="ja-JP" altLang="en-US" dirty="0" smtClean="0"/>
              <a:t>ヒルベルト変換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8352928" cy="37444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dirty="0"/>
              <a:t>ヒルベルト変換とは、振幅特性は周波数</a:t>
            </a:r>
            <a:r>
              <a:rPr lang="ja-JP" altLang="en-US" dirty="0" smtClean="0"/>
              <a:t>によらず</a:t>
            </a:r>
            <a:r>
              <a:rPr lang="ja-JP" altLang="en-US" dirty="0"/>
              <a:t>一定で、位相特性は正の周波数領域では位相が </a:t>
            </a:r>
            <a:r>
              <a:rPr lang="en-US" altLang="ja-JP" dirty="0"/>
              <a:t>π/2 </a:t>
            </a:r>
            <a:r>
              <a:rPr lang="ja-JP" altLang="en-US" dirty="0" smtClean="0"/>
              <a:t>遅れ</a:t>
            </a:r>
            <a:r>
              <a:rPr lang="ja-JP" altLang="en-US" dirty="0"/>
              <a:t>、負の周波数領域では位相が </a:t>
            </a:r>
            <a:r>
              <a:rPr lang="en-US" altLang="ja-JP" dirty="0"/>
              <a:t>π/2 </a:t>
            </a:r>
            <a:r>
              <a:rPr lang="ja-JP" altLang="en-US" dirty="0"/>
              <a:t>進むようなフィルタ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32186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432048"/>
          </a:xfrm>
        </p:spPr>
        <p:txBody>
          <a:bodyPr/>
          <a:lstStyle/>
          <a:p>
            <a:r>
              <a:rPr kumimoji="1" lang="ja-JP" altLang="en-US" dirty="0" smtClean="0"/>
              <a:t>瞬間周波数の測定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75856" y="1124744"/>
                <a:ext cx="5760640" cy="55446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</a:t>
                </a:r>
                <a:r>
                  <a:rPr kumimoji="1" lang="ja-JP" altLang="en-US" sz="2400" dirty="0" smtClean="0"/>
                  <a:t>ヒルベルト変換を行う</a:t>
                </a:r>
                <a:endParaRPr kumimoji="1" lang="en-US" altLang="ja-JP" sz="2400" dirty="0" smtClean="0"/>
              </a:p>
              <a:p>
                <a:endParaRPr lang="en-US" altLang="ja-JP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dirty="0" smtClean="0">
                          <a:latin typeface="Cambria Math"/>
                        </a:rPr>
                        <m:t>位相</m:t>
                      </m:r>
                      <m:r>
                        <a:rPr kumimoji="1" lang="en-US" altLang="ja-JP" sz="2400" b="0" i="0" dirty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400" b="0" i="1" dirty="0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24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 b="0" i="0" dirty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kumimoji="1" lang="en-US" altLang="ja-JP" sz="2400" b="0" i="1" dirty="0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kumimoji="1" lang="en-US" altLang="ja-JP" sz="24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sz="2400" i="1" dirty="0">
                                  <a:latin typeface="Cambria Math"/>
                                </a:rPr>
                                <m:t>ヒルベルト変換後の</m:t>
                              </m:r>
                              <m:r>
                                <a:rPr lang="ja-JP" altLang="en-US" sz="2400" i="1" dirty="0" smtClean="0">
                                  <a:latin typeface="Cambria Math"/>
                                </a:rPr>
                                <m:t>信号</m:t>
                              </m:r>
                            </m:num>
                            <m:den>
                              <m:r>
                                <a:rPr lang="ja-JP" altLang="en-US" sz="2400" i="1" dirty="0">
                                  <a:latin typeface="Cambria Math"/>
                                </a:rPr>
                                <m:t>ビート信号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</a:t>
                </a:r>
                <a:r>
                  <a:rPr lang="ja-JP" altLang="ja-JP" sz="2400" dirty="0" smtClean="0"/>
                  <a:t>ビート</a:t>
                </a:r>
                <a:r>
                  <a:rPr lang="ja-JP" altLang="ja-JP" sz="2400" dirty="0"/>
                  <a:t>信号の瞬間</a:t>
                </a:r>
                <a:r>
                  <a:rPr lang="ja-JP" altLang="ja-JP" sz="2400" dirty="0" smtClean="0"/>
                  <a:t>周波</a:t>
                </a:r>
                <a:r>
                  <a:rPr lang="ja-JP" altLang="en-US" sz="2400" dirty="0" smtClean="0"/>
                  <a:t>数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i="1" dirty="0" smtClean="0"/>
                  <a:t>　　　　　</a:t>
                </a:r>
                <a:r>
                  <a:rPr lang="en-US" altLang="ja-JP" sz="2400" i="1" dirty="0" err="1" smtClean="0"/>
                  <a:t>f</a:t>
                </a:r>
                <a:r>
                  <a:rPr lang="en-US" altLang="ja-JP" sz="2400" i="1" baseline="-25000" dirty="0" err="1" smtClean="0"/>
                  <a:t>i,beat</a:t>
                </a:r>
                <a:r>
                  <a:rPr lang="en-US" altLang="ja-JP" sz="2400" dirty="0" smtClean="0"/>
                  <a:t>=1</a:t>
                </a:r>
                <a:r>
                  <a:rPr lang="en-US" altLang="ja-JP" sz="2400" dirty="0"/>
                  <a:t>/(2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π</m:t>
                    </m:r>
                  </m:oMath>
                </a14:m>
                <a:r>
                  <a:rPr lang="en-US" altLang="ja-JP" sz="2400" dirty="0"/>
                  <a:t>)</a:t>
                </a:r>
                <a:r>
                  <a:rPr lang="en-US" altLang="ja-JP" sz="2400" dirty="0" err="1"/>
                  <a:t>d</a:t>
                </a:r>
                <a:r>
                  <a:rPr lang="en-US" altLang="ja-JP" sz="2400" i="1" dirty="0" err="1"/>
                  <a:t>arg</a:t>
                </a:r>
                <a:r>
                  <a:rPr lang="en-US" altLang="ja-JP" sz="2400" dirty="0"/>
                  <a:t>[</a:t>
                </a:r>
                <a:r>
                  <a:rPr lang="en-US" altLang="ja-JP" sz="2400" i="1" dirty="0"/>
                  <a:t>z(t)</a:t>
                </a:r>
                <a:r>
                  <a:rPr lang="en-US" altLang="ja-JP" sz="2400" dirty="0"/>
                  <a:t>]/</a:t>
                </a:r>
                <a:r>
                  <a:rPr lang="en-US" altLang="ja-JP" sz="2400" dirty="0" err="1" smtClean="0"/>
                  <a:t>d</a:t>
                </a:r>
                <a:r>
                  <a:rPr lang="en-US" altLang="ja-JP" sz="2400" i="1" dirty="0" err="1" smtClean="0"/>
                  <a:t>t</a:t>
                </a:r>
                <a:endParaRPr lang="en-US" altLang="ja-JP" sz="2400" i="1" dirty="0" smtClean="0"/>
              </a:p>
              <a:p>
                <a:pPr marL="0" indent="0">
                  <a:buNone/>
                </a:pPr>
                <a:endParaRPr kumimoji="1" lang="en-US" altLang="ja-JP" sz="2400" i="1" dirty="0"/>
              </a:p>
              <a:p>
                <a:pPr marL="0" indent="0">
                  <a:buNone/>
                </a:pPr>
                <a:r>
                  <a:rPr lang="ja-JP" altLang="en-US" sz="2400" dirty="0" smtClean="0"/>
                  <a:t>　</a:t>
                </a: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</a:t>
                </a:r>
                <a:r>
                  <a:rPr lang="ja-JP" altLang="ja-JP" sz="2400" dirty="0" smtClean="0"/>
                  <a:t>繰り返し</a:t>
                </a:r>
                <a:r>
                  <a:rPr lang="ja-JP" altLang="ja-JP" sz="2400" dirty="0"/>
                  <a:t>周波数の瞬間</a:t>
                </a:r>
                <a:r>
                  <a:rPr lang="ja-JP" altLang="ja-JP" sz="2400" dirty="0" smtClean="0"/>
                  <a:t>周波数</a:t>
                </a: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:r>
                  <a:rPr lang="ja-JP" altLang="en-US" sz="2400" dirty="0" smtClean="0"/>
                  <a:t>　　　　</a:t>
                </a:r>
                <a:r>
                  <a:rPr lang="en-US" altLang="ja-JP" sz="2400" dirty="0" err="1" smtClean="0"/>
                  <a:t>f</a:t>
                </a:r>
                <a:r>
                  <a:rPr lang="en-US" altLang="ja-JP" sz="2400" baseline="-25000" dirty="0" err="1" smtClean="0"/>
                  <a:t>i,rep</a:t>
                </a:r>
                <a:r>
                  <a:rPr lang="en-US" altLang="ja-JP" sz="2400" dirty="0"/>
                  <a:t>=|</a:t>
                </a:r>
                <a:r>
                  <a:rPr lang="en-US" altLang="ja-JP" sz="2400" dirty="0" err="1"/>
                  <a:t>f</a:t>
                </a:r>
                <a:r>
                  <a:rPr lang="en-US" altLang="ja-JP" sz="2400" baseline="-25000" dirty="0" err="1"/>
                  <a:t>i,beat</a:t>
                </a:r>
                <a:r>
                  <a:rPr lang="ja-JP" altLang="ja-JP" sz="2400" dirty="0"/>
                  <a:t>－</a:t>
                </a:r>
                <a:r>
                  <a:rPr lang="en-US" altLang="ja-JP" sz="2400" dirty="0" err="1"/>
                  <a:t>f</a:t>
                </a:r>
                <a:r>
                  <a:rPr lang="en-US" altLang="ja-JP" sz="2400" baseline="-25000" dirty="0" err="1"/>
                  <a:t>LO</a:t>
                </a:r>
                <a:r>
                  <a:rPr lang="en-US" altLang="ja-JP" sz="2400" dirty="0"/>
                  <a:t>|/</a:t>
                </a:r>
                <a:r>
                  <a:rPr lang="en-US" altLang="ja-JP" sz="2400" dirty="0" smtClean="0"/>
                  <a:t>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75856" y="1124744"/>
                <a:ext cx="5760640" cy="5544616"/>
              </a:xfrm>
              <a:blipFill rotWithShape="1">
                <a:blip r:embed="rId2"/>
                <a:stretch>
                  <a:fillRect t="-12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384376" cy="47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164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04056"/>
          </a:xfrm>
        </p:spPr>
        <p:txBody>
          <a:bodyPr/>
          <a:lstStyle/>
          <a:p>
            <a:r>
              <a:rPr lang="ja-JP" altLang="en-US" sz="3600" dirty="0"/>
              <a:t>ヒルベルト変換を含めた図２の</a:t>
            </a:r>
            <a:r>
              <a:rPr lang="ja-JP" altLang="en-US" sz="3600" dirty="0" smtClean="0"/>
              <a:t>説明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412776"/>
                <a:ext cx="4860032" cy="53285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ja-JP" dirty="0"/>
                  <a:t>ビート信号の瞬間周波</a:t>
                </a:r>
                <a:r>
                  <a:rPr lang="ja-JP" altLang="en-US" dirty="0"/>
                  <a:t>数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i="1" dirty="0"/>
                  <a:t>　　</a:t>
                </a:r>
                <a:r>
                  <a:rPr lang="en-US" altLang="ja-JP" i="1" dirty="0" err="1" smtClean="0"/>
                  <a:t>f</a:t>
                </a:r>
                <a:r>
                  <a:rPr lang="en-US" altLang="ja-JP" i="1" baseline="-25000" dirty="0" err="1" smtClean="0"/>
                  <a:t>i,beat</a:t>
                </a:r>
                <a:r>
                  <a:rPr lang="en-US" altLang="ja-JP" dirty="0" smtClean="0"/>
                  <a:t>=1</a:t>
                </a:r>
                <a:r>
                  <a:rPr lang="en-US" altLang="ja-JP" dirty="0"/>
                  <a:t>/(2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π</m:t>
                    </m:r>
                  </m:oMath>
                </a14:m>
                <a:r>
                  <a:rPr lang="en-US" altLang="ja-JP" dirty="0"/>
                  <a:t>)</a:t>
                </a:r>
                <a:r>
                  <a:rPr lang="en-US" altLang="ja-JP" dirty="0" err="1"/>
                  <a:t>d</a:t>
                </a:r>
                <a:r>
                  <a:rPr lang="en-US" altLang="ja-JP" i="1" dirty="0" err="1"/>
                  <a:t>arg</a:t>
                </a:r>
                <a:r>
                  <a:rPr lang="en-US" altLang="ja-JP" dirty="0"/>
                  <a:t>[</a:t>
                </a:r>
                <a:r>
                  <a:rPr lang="en-US" altLang="ja-JP" i="1" dirty="0"/>
                  <a:t>z(t)</a:t>
                </a:r>
                <a:r>
                  <a:rPr lang="en-US" altLang="ja-JP" dirty="0"/>
                  <a:t>]/</a:t>
                </a:r>
                <a:r>
                  <a:rPr lang="en-US" altLang="ja-JP" dirty="0" err="1"/>
                  <a:t>d</a:t>
                </a:r>
                <a:r>
                  <a:rPr lang="en-US" altLang="ja-JP" i="1" dirty="0" err="1"/>
                  <a:t>t</a:t>
                </a:r>
                <a:endParaRPr lang="en-US" altLang="ja-JP" i="1" dirty="0"/>
              </a:p>
              <a:p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b,rep</a:t>
                </a:r>
                <a:r>
                  <a:rPr lang="en-US" altLang="ja-JP" dirty="0"/>
                  <a:t>=|n</a:t>
                </a:r>
                <a:r>
                  <a:rPr lang="ja-JP" altLang="ja-JP" dirty="0"/>
                  <a:t>・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rep</a:t>
                </a:r>
                <a:r>
                  <a:rPr lang="ja-JP" altLang="ja-JP" dirty="0"/>
                  <a:t>－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LO</a:t>
                </a:r>
                <a:r>
                  <a:rPr lang="en-US" altLang="ja-JP" dirty="0" smtClean="0"/>
                  <a:t>|</a:t>
                </a:r>
                <a:r>
                  <a:rPr lang="ja-JP" altLang="en-US" dirty="0" smtClean="0"/>
                  <a:t>より</a:t>
                </a:r>
                <a:endParaRPr lang="en-US" altLang="ja-JP" dirty="0" smtClean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ja-JP" dirty="0" smtClean="0"/>
                  <a:t>繰り返し</a:t>
                </a:r>
                <a:r>
                  <a:rPr lang="ja-JP" altLang="ja-JP" dirty="0"/>
                  <a:t>周波数の瞬間周波数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　　　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i,rep</a:t>
                </a:r>
                <a:r>
                  <a:rPr lang="en-US" altLang="ja-JP" dirty="0"/>
                  <a:t>=|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i,beat</a:t>
                </a:r>
                <a:r>
                  <a:rPr lang="ja-JP" altLang="ja-JP" dirty="0"/>
                  <a:t>－</a:t>
                </a:r>
                <a:r>
                  <a:rPr lang="en-US" altLang="ja-JP" dirty="0" err="1"/>
                  <a:t>f</a:t>
                </a:r>
                <a:r>
                  <a:rPr lang="en-US" altLang="ja-JP" baseline="-25000" dirty="0" err="1"/>
                  <a:t>LO</a:t>
                </a:r>
                <a:r>
                  <a:rPr lang="en-US" altLang="ja-JP" dirty="0"/>
                  <a:t>|/n</a:t>
                </a:r>
                <a:endParaRPr lang="ja-JP" altLang="en-US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412776"/>
                <a:ext cx="4860032" cy="5328592"/>
              </a:xfrm>
              <a:blipFill rotWithShape="1">
                <a:blip r:embed="rId2"/>
                <a:stretch>
                  <a:fillRect l="-2635" t="-1487" r="-13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" y="1628800"/>
            <a:ext cx="424203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501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4765</TotalTime>
  <Words>255</Words>
  <Application>Microsoft Office PowerPoint</Application>
  <PresentationFormat>画面に合わせる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テーマ1</vt:lpstr>
      <vt:lpstr>  “High-precision frequency measurements  in the THz spectral region  using an unstabilized femtosecond laser” 「非安定化フェムト秒レーザーを用いたテラヘルツ領域での高精度周波数測定」  Heiko Füser, Rolf Judaschke, and Mark Bieler Applied Physics Letters 99,121111(2011)  宿題 </vt:lpstr>
      <vt:lpstr>目次</vt:lpstr>
      <vt:lpstr>干渉計測</vt:lpstr>
      <vt:lpstr>ヘテロダイン干渉計</vt:lpstr>
      <vt:lpstr>CW-THz光源</vt:lpstr>
      <vt:lpstr>THzコムを用いたCW-THz絶対周波数測定</vt:lpstr>
      <vt:lpstr>ヒルベルト変換</vt:lpstr>
      <vt:lpstr>瞬間周波数の測定</vt:lpstr>
      <vt:lpstr>ヒルベルト変換を含めた図２の説明</vt:lpstr>
      <vt:lpstr>テラヘルツビート信号の補正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High-precision frequency　measurements in the THz spectral region using an unstabilized femtosecond laser</dc:title>
  <dc:creator>hayashi</dc:creator>
  <cp:lastModifiedBy>hayashi</cp:lastModifiedBy>
  <cp:revision>167</cp:revision>
  <cp:lastPrinted>2012-07-24T04:33:08Z</cp:lastPrinted>
  <dcterms:created xsi:type="dcterms:W3CDTF">2012-06-13T03:37:22Z</dcterms:created>
  <dcterms:modified xsi:type="dcterms:W3CDTF">2012-12-28T08:25:18Z</dcterms:modified>
</cp:coreProperties>
</file>