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56" r:id="rId2"/>
    <p:sldId id="276" r:id="rId3"/>
    <p:sldId id="282" r:id="rId4"/>
    <p:sldId id="284" r:id="rId5"/>
    <p:sldId id="289" r:id="rId6"/>
    <p:sldId id="286" r:id="rId7"/>
    <p:sldId id="288" r:id="rId8"/>
    <p:sldId id="295" r:id="rId9"/>
    <p:sldId id="292" r:id="rId10"/>
  </p:sldIdLst>
  <p:sldSz cx="9144000" cy="6858000" type="screen4x3"/>
  <p:notesSz cx="6797675" cy="987266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38" autoAdjust="0"/>
    <p:restoredTop sz="94660"/>
  </p:normalViewPr>
  <p:slideViewPr>
    <p:cSldViewPr>
      <p:cViewPr varScale="1">
        <p:scale>
          <a:sx n="68" d="100"/>
          <a:sy n="68" d="100"/>
        </p:scale>
        <p:origin x="-139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460EF7-83F6-43DE-84C8-67A54152807B}" type="datetimeFigureOut">
              <a:rPr kumimoji="1" lang="ja-JP" altLang="en-US" smtClean="0"/>
              <a:t>2012/7/18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49688" y="9377363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7E66D7-45FF-4C76-A326-8A5CF3C172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87375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39AA88-0417-4BEF-AA6E-43C831BED92D}" type="datetimeFigureOut">
              <a:rPr kumimoji="1" lang="ja-JP" altLang="en-US" smtClean="0"/>
              <a:t>2012/7/18</a:t>
            </a:fld>
            <a:endParaRPr kumimoji="1" lang="ja-JP" altLang="en-US" dirty="0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329F12-3A00-428D-84CB-76FDE9865591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52514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29F12-3A00-428D-84CB-76FDE9865591}" type="slidenum">
              <a:rPr kumimoji="1" lang="ja-JP" altLang="en-US" smtClean="0"/>
              <a:t>1</a:t>
            </a:fld>
            <a:endParaRPr kumimoji="1" lang="ja-JP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D02805-B404-4774-AF95-8891EE8C326E}" type="datetimeFigureOut">
              <a:rPr kumimoji="1" lang="ja-JP" altLang="en-US" smtClean="0"/>
              <a:pPr/>
              <a:t>2012/7/18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499A045-19DC-4509-89C8-78F97F036569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D02805-B404-4774-AF95-8891EE8C326E}" type="datetimeFigureOut">
              <a:rPr kumimoji="1" lang="ja-JP" altLang="en-US" smtClean="0"/>
              <a:pPr/>
              <a:t>2012/7/18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499A045-19DC-4509-89C8-78F97F036569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85801" y="609600"/>
            <a:ext cx="5688623" cy="548640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D02805-B404-4774-AF95-8891EE8C326E}" type="datetimeFigureOut">
              <a:rPr kumimoji="1" lang="ja-JP" altLang="en-US" smtClean="0"/>
              <a:pPr/>
              <a:t>2012/7/18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499A045-19DC-4509-89C8-78F97F036569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CD02805-B404-4774-AF95-8891EE8C326E}" type="datetimeFigureOut">
              <a:rPr kumimoji="1" lang="ja-JP" altLang="en-US" smtClean="0"/>
              <a:pPr/>
              <a:t>2012/7/18</a:t>
            </a:fld>
            <a:endParaRPr kumimoji="1" lang="ja-JP" altLang="en-US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A499A045-19DC-4509-89C8-78F97F036569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D02805-B404-4774-AF95-8891EE8C326E}" type="datetimeFigureOut">
              <a:rPr kumimoji="1" lang="ja-JP" altLang="en-US" smtClean="0"/>
              <a:pPr/>
              <a:t>2012/7/18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499A045-19DC-4509-89C8-78F97F036569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435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D02805-B404-4774-AF95-8891EE8C326E}" type="datetimeFigureOut">
              <a:rPr kumimoji="1" lang="ja-JP" altLang="en-US" smtClean="0"/>
              <a:pPr/>
              <a:t>2012/7/18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499A045-19DC-4509-89C8-78F97F036569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586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2338" y="1981200"/>
            <a:ext cx="381586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D02805-B404-4774-AF95-8891EE8C326E}" type="datetimeFigureOut">
              <a:rPr kumimoji="1" lang="ja-JP" altLang="en-US" smtClean="0"/>
              <a:pPr/>
              <a:t>2012/7/18</a:t>
            </a:fld>
            <a:endParaRPr kumimoji="1"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499A045-19DC-4509-89C8-78F97F036569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270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270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D02805-B404-4774-AF95-8891EE8C326E}" type="datetimeFigureOut">
              <a:rPr kumimoji="1" lang="ja-JP" altLang="en-US" smtClean="0"/>
              <a:pPr/>
              <a:t>2012/7/18</a:t>
            </a:fld>
            <a:endParaRPr kumimoji="1" lang="ja-JP" altLang="en-US" dirty="0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 dirty="0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499A045-19DC-4509-89C8-78F97F036569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D02805-B404-4774-AF95-8891EE8C326E}" type="datetimeFigureOut">
              <a:rPr kumimoji="1" lang="ja-JP" altLang="en-US" smtClean="0"/>
              <a:pPr/>
              <a:t>2012/7/18</a:t>
            </a:fld>
            <a:endParaRPr kumimoji="1" lang="ja-JP" altLang="en-US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499A045-19DC-4509-89C8-78F97F036569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D02805-B404-4774-AF95-8891EE8C326E}" type="datetimeFigureOut">
              <a:rPr kumimoji="1" lang="ja-JP" altLang="en-US" smtClean="0"/>
              <a:pPr/>
              <a:t>2012/7/18</a:t>
            </a:fld>
            <a:endParaRPr kumimoji="1" lang="ja-JP" altLang="en-US" dirty="0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499A045-19DC-4509-89C8-78F97F036569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538" y="273051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D02805-B404-4774-AF95-8891EE8C326E}" type="datetimeFigureOut">
              <a:rPr kumimoji="1" lang="ja-JP" altLang="en-US" smtClean="0"/>
              <a:pPr/>
              <a:t>2012/7/18</a:t>
            </a:fld>
            <a:endParaRPr kumimoji="1"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499A045-19DC-4509-89C8-78F97F036569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dirty="0" smtClean="0"/>
              <a:t>アイコンをクリックして図を追加</a:t>
            </a:r>
            <a:endParaRPr lang="ja-JP" altLang="en-US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D02805-B404-4774-AF95-8891EE8C326E}" type="datetimeFigureOut">
              <a:rPr kumimoji="1" lang="ja-JP" altLang="en-US" smtClean="0"/>
              <a:pPr/>
              <a:t>2012/7/18</a:t>
            </a:fld>
            <a:endParaRPr kumimoji="1"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499A045-19DC-4509-89C8-78F97F036569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</a:t>
            </a:r>
            <a:r>
              <a:rPr lang="en-US" altLang="ja-JP"/>
              <a:t> </a:t>
            </a:r>
            <a:r>
              <a:rPr lang="ja-JP" altLang="en-US"/>
              <a:t>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</a:t>
            </a:r>
            <a:r>
              <a:rPr lang="en-US" altLang="ja-JP"/>
              <a:t> </a:t>
            </a:r>
            <a:r>
              <a:rPr lang="ja-JP" altLang="en-US"/>
              <a:t>テキストの書式設定</a:t>
            </a:r>
            <a:endParaRPr lang="en-US" altLang="ja-JP"/>
          </a:p>
          <a:p>
            <a:pPr lvl="1"/>
            <a:r>
              <a:rPr lang="ja-JP" altLang="en-US"/>
              <a:t>第</a:t>
            </a:r>
            <a:r>
              <a:rPr lang="en-US" altLang="ja-JP"/>
              <a:t> 2 </a:t>
            </a:r>
            <a:r>
              <a:rPr lang="ja-JP" altLang="en-US"/>
              <a:t>レベル</a:t>
            </a:r>
            <a:endParaRPr lang="en-US" altLang="ja-JP"/>
          </a:p>
          <a:p>
            <a:pPr lvl="2"/>
            <a:r>
              <a:rPr lang="ja-JP" altLang="en-US"/>
              <a:t>第</a:t>
            </a:r>
            <a:r>
              <a:rPr lang="en-US" altLang="ja-JP"/>
              <a:t> 3 </a:t>
            </a:r>
            <a:r>
              <a:rPr lang="ja-JP" altLang="en-US"/>
              <a:t>レベル</a:t>
            </a:r>
            <a:endParaRPr lang="en-US" altLang="ja-JP"/>
          </a:p>
          <a:p>
            <a:pPr lvl="3"/>
            <a:r>
              <a:rPr lang="ja-JP" altLang="en-US"/>
              <a:t>第</a:t>
            </a:r>
            <a:r>
              <a:rPr lang="en-US" altLang="ja-JP"/>
              <a:t> 4 </a:t>
            </a:r>
            <a:r>
              <a:rPr lang="ja-JP" altLang="en-US"/>
              <a:t>レベル</a:t>
            </a:r>
            <a:endParaRPr lang="en-US" altLang="ja-JP"/>
          </a:p>
          <a:p>
            <a:pPr lvl="4"/>
            <a:r>
              <a:rPr lang="ja-JP" altLang="en-US"/>
              <a:t>第</a:t>
            </a:r>
            <a:r>
              <a:rPr lang="en-US" altLang="ja-JP"/>
              <a:t> 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fld id="{6CD02805-B404-4774-AF95-8891EE8C326E}" type="datetimeFigureOut">
              <a:rPr kumimoji="1" lang="ja-JP" altLang="en-US" smtClean="0"/>
              <a:pPr/>
              <a:t>2012/7/18</a:t>
            </a:fld>
            <a:endParaRPr kumimoji="1" lang="ja-JP" alt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endParaRPr kumimoji="1" lang="ja-JP" alt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fld id="{A499A045-19DC-4509-89C8-78F97F036569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95" name="Rectangle 7"/>
          <p:cNvSpPr>
            <a:spLocks noChangeArrowheads="1"/>
          </p:cNvSpPr>
          <p:nvPr/>
        </p:nvSpPr>
        <p:spPr bwMode="auto">
          <a:xfrm>
            <a:off x="0" y="381001"/>
            <a:ext cx="9130812" cy="55563"/>
          </a:xfrm>
          <a:prstGeom prst="rect">
            <a:avLst/>
          </a:prstGeom>
          <a:solidFill>
            <a:srgbClr val="00279F"/>
          </a:solidFill>
          <a:ln w="12700">
            <a:solidFill>
              <a:srgbClr val="00279F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defTabSz="762000"/>
            <a:endParaRPr lang="ja-JP" altLang="en-US" sz="2400" dirty="0">
              <a:latin typeface="Osaka" pitchFamily="-108" charset="-128"/>
              <a:ea typeface="Osaka" pitchFamily="-108" charset="-128"/>
              <a:cs typeface="Osaka" pitchFamily="-108" charset="-128"/>
            </a:endParaRPr>
          </a:p>
        </p:txBody>
      </p:sp>
      <p:sp>
        <p:nvSpPr>
          <p:cNvPr id="96" name="Rectangle 92"/>
          <p:cNvSpPr>
            <a:spLocks noChangeArrowheads="1"/>
          </p:cNvSpPr>
          <p:nvPr/>
        </p:nvSpPr>
        <p:spPr bwMode="auto">
          <a:xfrm>
            <a:off x="0" y="1"/>
            <a:ext cx="2854372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defTabSz="900113" eaLnBrk="0" hangingPunct="0"/>
            <a:r>
              <a:rPr lang="en-US" altLang="ja-JP" sz="1800" b="1" i="1" dirty="0" smtClean="0">
                <a:solidFill>
                  <a:srgbClr val="00279F"/>
                </a:solidFill>
                <a:ea typeface="Osaka" pitchFamily="-108" charset="-128"/>
                <a:cs typeface="Osaka" pitchFamily="-108" charset="-128"/>
              </a:rPr>
              <a:t>University of Tokushima</a:t>
            </a:r>
            <a:endParaRPr lang="en-US" altLang="ja-JP" sz="1800" b="1" i="1" dirty="0">
              <a:solidFill>
                <a:srgbClr val="00279F"/>
              </a:solidFill>
              <a:ea typeface="Osaka" pitchFamily="-108" charset="-128"/>
              <a:cs typeface="Osaka" pitchFamily="-108" charset="-128"/>
            </a:endParaRPr>
          </a:p>
        </p:txBody>
      </p:sp>
      <p:pic>
        <p:nvPicPr>
          <p:cNvPr id="97" name="Picture 9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486400" y="0"/>
            <a:ext cx="3657600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79512" y="620688"/>
            <a:ext cx="8712968" cy="5400600"/>
          </a:xfrm>
        </p:spPr>
        <p:txBody>
          <a:bodyPr>
            <a:normAutofit fontScale="90000"/>
          </a:bodyPr>
          <a:lstStyle/>
          <a:p>
            <a:r>
              <a:rPr lang="de-DE" altLang="ja-JP" sz="3200" dirty="0"/>
              <a:t/>
            </a:r>
            <a:br>
              <a:rPr lang="de-DE" altLang="ja-JP" sz="3200" dirty="0"/>
            </a:br>
            <a:r>
              <a:rPr lang="en-US" altLang="ja-JP" sz="3200" dirty="0" smtClean="0"/>
              <a:t> “High-precision </a:t>
            </a:r>
            <a:r>
              <a:rPr lang="en-US" altLang="ja-JP" sz="3200" dirty="0"/>
              <a:t>frequency</a:t>
            </a:r>
            <a:r>
              <a:rPr lang="ja-JP" altLang="en-US" sz="3200" dirty="0" smtClean="0"/>
              <a:t> </a:t>
            </a:r>
            <a:r>
              <a:rPr lang="en-US" altLang="ja-JP" sz="3200" dirty="0" smtClean="0"/>
              <a:t>measurements </a:t>
            </a:r>
            <a:br>
              <a:rPr lang="en-US" altLang="ja-JP" sz="3200" dirty="0" smtClean="0"/>
            </a:br>
            <a:r>
              <a:rPr lang="en-US" altLang="ja-JP" sz="3200" dirty="0" smtClean="0"/>
              <a:t>in </a:t>
            </a:r>
            <a:r>
              <a:rPr lang="en-US" altLang="ja-JP" sz="3200" dirty="0"/>
              <a:t>the THz spectral region 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en-US" altLang="ja-JP" sz="3200" dirty="0" smtClean="0"/>
              <a:t>using </a:t>
            </a:r>
            <a:r>
              <a:rPr lang="en-US" altLang="ja-JP" sz="3200" dirty="0"/>
              <a:t>an unstabilized femtosecond </a:t>
            </a:r>
            <a:r>
              <a:rPr lang="en-US" altLang="ja-JP" sz="3200" dirty="0" smtClean="0"/>
              <a:t>laser”</a:t>
            </a:r>
            <a:br>
              <a:rPr lang="en-US" altLang="ja-JP" sz="3200" dirty="0" smtClean="0"/>
            </a:br>
            <a:r>
              <a:rPr lang="ja-JP" altLang="ja-JP" sz="3200" dirty="0" smtClean="0"/>
              <a:t>「</a:t>
            </a:r>
            <a:r>
              <a:rPr lang="ja-JP" altLang="en-US" sz="3200" dirty="0" smtClean="0"/>
              <a:t>非</a:t>
            </a:r>
            <a:r>
              <a:rPr lang="ja-JP" altLang="ja-JP" sz="3200" dirty="0" smtClean="0"/>
              <a:t>安定</a:t>
            </a:r>
            <a:r>
              <a:rPr lang="ja-JP" altLang="en-US" sz="3200" dirty="0" smtClean="0"/>
              <a:t>化</a:t>
            </a:r>
            <a:r>
              <a:rPr lang="ja-JP" altLang="ja-JP" sz="3200" dirty="0" smtClean="0"/>
              <a:t>フェムト秒レーザーを用いたテラヘルツ領域での高精度周波数測定」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de-DE" altLang="ja-JP" sz="2700" smtClean="0"/>
              <a:t>Heiko </a:t>
            </a:r>
            <a:r>
              <a:rPr lang="de-DE" altLang="ja-JP" sz="2700" dirty="0"/>
              <a:t>Füser, Rolf Judaschke, and </a:t>
            </a:r>
            <a:r>
              <a:rPr lang="de-DE" altLang="ja-JP" sz="2700"/>
              <a:t>Mark </a:t>
            </a:r>
            <a:r>
              <a:rPr lang="de-DE" altLang="ja-JP" sz="2700" smtClean="0"/>
              <a:t>Bieler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de-DE" altLang="ja-JP" sz="2800" dirty="0" smtClean="0"/>
              <a:t>Applied </a:t>
            </a:r>
            <a:r>
              <a:rPr lang="de-DE" altLang="ja-JP" sz="2800" dirty="0"/>
              <a:t>Physics Letters 99,121111(2011)</a:t>
            </a:r>
            <a:br>
              <a:rPr lang="de-DE" altLang="ja-JP" sz="2800" dirty="0"/>
            </a:b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ja-JP" altLang="en-US" sz="3200" dirty="0"/>
              <a:t>宿題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endParaRPr kumimoji="1" lang="ja-JP" altLang="en-US" sz="28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31640" y="6021288"/>
            <a:ext cx="6400800" cy="694928"/>
          </a:xfrm>
        </p:spPr>
        <p:txBody>
          <a:bodyPr/>
          <a:lstStyle/>
          <a:p>
            <a:r>
              <a:rPr kumimoji="1" lang="en-US" altLang="ja-JP" dirty="0" smtClean="0"/>
              <a:t>2012/7/5</a:t>
            </a:r>
            <a:r>
              <a:rPr kumimoji="1" lang="ja-JP" altLang="en-US" dirty="0" smtClean="0"/>
              <a:t>　</a:t>
            </a:r>
            <a:r>
              <a:rPr kumimoji="1" lang="en-US" altLang="ja-JP" dirty="0" smtClean="0"/>
              <a:t>B4 </a:t>
            </a:r>
            <a:r>
              <a:rPr kumimoji="1" lang="ja-JP" altLang="en-US" dirty="0" smtClean="0"/>
              <a:t>林建太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20502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947192"/>
          </a:xfrm>
        </p:spPr>
        <p:txBody>
          <a:bodyPr/>
          <a:lstStyle/>
          <a:p>
            <a:r>
              <a:rPr kumimoji="1" lang="ja-JP" altLang="en-US" dirty="0" smtClean="0"/>
              <a:t>目次</a:t>
            </a:r>
            <a:endParaRPr kumimoji="1" lang="ja-JP" altLang="en-US" dirty="0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395536" y="1772816"/>
            <a:ext cx="8424936" cy="4680520"/>
          </a:xfrm>
        </p:spPr>
        <p:txBody>
          <a:bodyPr/>
          <a:lstStyle/>
          <a:p>
            <a:r>
              <a:rPr kumimoji="1" lang="ja-JP" altLang="en-US" dirty="0" smtClean="0"/>
              <a:t>ヘテロダイン検出法</a:t>
            </a:r>
            <a:endParaRPr kumimoji="1" lang="en-US" altLang="ja-JP" dirty="0" smtClean="0"/>
          </a:p>
          <a:p>
            <a:r>
              <a:rPr lang="ja-JP" altLang="en-US" dirty="0" smtClean="0"/>
              <a:t>瞬間周波数の測定</a:t>
            </a:r>
            <a:endParaRPr lang="en-US" altLang="ja-JP" dirty="0" smtClean="0"/>
          </a:p>
          <a:p>
            <a:r>
              <a:rPr kumimoji="1" lang="ja-JP" altLang="en-US" dirty="0"/>
              <a:t>ヒルベルト</a:t>
            </a:r>
            <a:r>
              <a:rPr kumimoji="1" lang="ja-JP" altLang="en-US" dirty="0" smtClean="0"/>
              <a:t>変換を含めた図２の説明</a:t>
            </a:r>
            <a:endParaRPr kumimoji="1" lang="en-US" altLang="ja-JP" dirty="0" smtClean="0"/>
          </a:p>
          <a:p>
            <a:r>
              <a:rPr lang="ja-JP" altLang="en-US" dirty="0" smtClean="0"/>
              <a:t>図３の補正について</a:t>
            </a:r>
            <a:endParaRPr kumimoji="1" lang="en-US" altLang="ja-JP" dirty="0" smtClean="0"/>
          </a:p>
          <a:p>
            <a:r>
              <a:rPr lang="en-US" altLang="ja-JP" dirty="0"/>
              <a:t>m</a:t>
            </a:r>
            <a:r>
              <a:rPr lang="ja-JP" altLang="en-US" dirty="0"/>
              <a:t>がわからないとき</a:t>
            </a:r>
            <a:endParaRPr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465807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731168"/>
          </a:xfrm>
        </p:spPr>
        <p:txBody>
          <a:bodyPr/>
          <a:lstStyle/>
          <a:p>
            <a:r>
              <a:rPr kumimoji="1" lang="ja-JP" altLang="en-US" dirty="0" smtClean="0"/>
              <a:t>ヘテロダイン検出法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251520" y="1448781"/>
            <a:ext cx="8640960" cy="972108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dirty="0" smtClean="0"/>
              <a:t>　</a:t>
            </a:r>
            <a:r>
              <a:rPr kumimoji="1" lang="ja-JP" altLang="en-US" sz="2800" dirty="0" smtClean="0"/>
              <a:t>被測定</a:t>
            </a:r>
            <a:r>
              <a:rPr lang="ja-JP" altLang="en-US" sz="2800" dirty="0" smtClean="0"/>
              <a:t>波と局部発振器からの</a:t>
            </a:r>
            <a:r>
              <a:rPr lang="en-US" altLang="ja-JP" sz="2800" dirty="0" smtClean="0"/>
              <a:t>LO</a:t>
            </a:r>
            <a:r>
              <a:rPr lang="ja-JP" altLang="en-US" sz="2800" dirty="0" smtClean="0"/>
              <a:t>信号をミキシングし、発生したビート信号から周波数を求める手法</a:t>
            </a:r>
            <a:endParaRPr lang="en-US" altLang="ja-JP" sz="2800" dirty="0" smtClean="0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sz="half" idx="2"/>
          </p:nvPr>
        </p:nvSpPr>
        <p:spPr>
          <a:xfrm>
            <a:off x="4532112" y="2564904"/>
            <a:ext cx="4432375" cy="4114800"/>
          </a:xfrm>
        </p:spPr>
        <p:txBody>
          <a:bodyPr/>
          <a:lstStyle/>
          <a:p>
            <a:pPr marL="0" indent="0" algn="ctr">
              <a:buNone/>
            </a:pPr>
            <a:r>
              <a:rPr lang="ja-JP" altLang="en-US" dirty="0"/>
              <a:t>問題</a:t>
            </a:r>
            <a:endParaRPr lang="en-US" altLang="ja-JP" dirty="0"/>
          </a:p>
          <a:p>
            <a:endParaRPr lang="en-US" altLang="ja-JP" sz="1200" dirty="0"/>
          </a:p>
          <a:p>
            <a:r>
              <a:rPr lang="ja-JP" altLang="en-US" dirty="0" smtClean="0"/>
              <a:t>熱</a:t>
            </a:r>
            <a:r>
              <a:rPr lang="ja-JP" altLang="en-US" dirty="0"/>
              <a:t>雑音を抑制するためにミキサーに冷却装置が必要</a:t>
            </a:r>
            <a:endParaRPr lang="en-US" altLang="ja-JP" dirty="0"/>
          </a:p>
          <a:p>
            <a:r>
              <a:rPr lang="ja-JP" altLang="en-US" dirty="0"/>
              <a:t>応答周波数も</a:t>
            </a:r>
            <a:r>
              <a:rPr lang="en-US" altLang="ja-JP" dirty="0"/>
              <a:t>1THz</a:t>
            </a:r>
            <a:r>
              <a:rPr lang="ja-JP" altLang="en-US" dirty="0"/>
              <a:t>程度が限界</a:t>
            </a:r>
          </a:p>
          <a:p>
            <a:endParaRPr kumimoji="1" lang="ja-JP" altLang="en-US" dirty="0"/>
          </a:p>
        </p:txBody>
      </p:sp>
      <p:sp>
        <p:nvSpPr>
          <p:cNvPr id="4" name="角丸四角形 3"/>
          <p:cNvSpPr/>
          <p:nvPr/>
        </p:nvSpPr>
        <p:spPr bwMode="auto">
          <a:xfrm>
            <a:off x="6228184" y="2549737"/>
            <a:ext cx="1080120" cy="648072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ゴシック" charset="-128"/>
              <a:cs typeface="ＭＳ ゴシック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03" t="19758" r="21788" b="17137"/>
          <a:stretch/>
        </p:blipFill>
        <p:spPr bwMode="auto">
          <a:xfrm>
            <a:off x="119655" y="3197809"/>
            <a:ext cx="4414963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09442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731168"/>
          </a:xfrm>
        </p:spPr>
        <p:txBody>
          <a:bodyPr/>
          <a:lstStyle/>
          <a:p>
            <a:r>
              <a:rPr kumimoji="1" lang="ja-JP" altLang="en-US" dirty="0" smtClean="0"/>
              <a:t>ヒルベルト変換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395536" y="1988840"/>
            <a:ext cx="8352928" cy="374441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ja-JP" altLang="en-US" dirty="0"/>
              <a:t>ヒルベルト変換とは、振幅特性は周波数</a:t>
            </a:r>
            <a:r>
              <a:rPr lang="ja-JP" altLang="en-US" dirty="0" smtClean="0"/>
              <a:t>によらず</a:t>
            </a:r>
            <a:r>
              <a:rPr lang="ja-JP" altLang="en-US" dirty="0"/>
              <a:t>一定で、位相特性は正の周波数領域では位相が </a:t>
            </a:r>
            <a:r>
              <a:rPr lang="en-US" altLang="ja-JP" dirty="0"/>
              <a:t>π/2 </a:t>
            </a:r>
            <a:r>
              <a:rPr lang="ja-JP" altLang="en-US" dirty="0" smtClean="0"/>
              <a:t>遅れ</a:t>
            </a:r>
            <a:r>
              <a:rPr lang="ja-JP" altLang="en-US" dirty="0"/>
              <a:t>、負の周波数領域では位相が </a:t>
            </a:r>
            <a:r>
              <a:rPr lang="en-US" altLang="ja-JP" dirty="0"/>
              <a:t>π/2 </a:t>
            </a:r>
            <a:r>
              <a:rPr lang="ja-JP" altLang="en-US" dirty="0"/>
              <a:t>進むようなフィルタ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332186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7772400" cy="432048"/>
          </a:xfrm>
        </p:spPr>
        <p:txBody>
          <a:bodyPr/>
          <a:lstStyle/>
          <a:p>
            <a:r>
              <a:rPr kumimoji="1" lang="ja-JP" altLang="en-US" dirty="0" smtClean="0"/>
              <a:t>瞬間周波数の測定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コンテンツ プレースホルダー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3275856" y="1124744"/>
                <a:ext cx="5760640" cy="5544616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ja-JP" altLang="en-US" sz="2400" dirty="0"/>
                  <a:t>　</a:t>
                </a:r>
                <a:r>
                  <a:rPr lang="ja-JP" altLang="en-US" sz="2400" dirty="0" smtClean="0"/>
                  <a:t>　　　</a:t>
                </a:r>
                <a:r>
                  <a:rPr kumimoji="1" lang="ja-JP" altLang="en-US" sz="2400" dirty="0" smtClean="0"/>
                  <a:t>ヒルベルト変換を行う</a:t>
                </a:r>
                <a:endParaRPr kumimoji="1" lang="en-US" altLang="ja-JP" sz="2400" dirty="0" smtClean="0"/>
              </a:p>
              <a:p>
                <a:endParaRPr lang="en-US" altLang="ja-JP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2400" dirty="0" smtClean="0">
                          <a:latin typeface="Cambria Math"/>
                        </a:rPr>
                        <m:t>位相</m:t>
                      </m:r>
                      <m:r>
                        <a:rPr kumimoji="1" lang="en-US" altLang="ja-JP" sz="2400" b="0" i="0" dirty="0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kumimoji="1" lang="en-US" altLang="ja-JP" sz="2400" b="0" i="1" dirty="0" smtClean="0">
                              <a:latin typeface="Cambria Math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kumimoji="1" lang="en-US" altLang="ja-JP" sz="2400" b="0" i="1" dirty="0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kumimoji="1" lang="en-US" altLang="ja-JP" sz="2400" b="0" i="0" dirty="0" smtClean="0">
                                  <a:latin typeface="Cambria Math"/>
                                </a:rPr>
                                <m:t>tan</m:t>
                              </m:r>
                            </m:e>
                            <m:sup>
                              <m:r>
                                <a:rPr kumimoji="1" lang="en-US" altLang="ja-JP" sz="2400" b="0" i="1" dirty="0" smtClean="0"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f>
                            <m:fPr>
                              <m:ctrlPr>
                                <a:rPr kumimoji="1" lang="en-US" altLang="ja-JP" sz="2400" b="0" i="1" dirty="0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ja-JP" altLang="en-US" sz="2400" i="1" dirty="0">
                                  <a:latin typeface="Cambria Math"/>
                                </a:rPr>
                                <m:t>ヒルベルト変換後の</m:t>
                              </m:r>
                              <m:r>
                                <a:rPr lang="ja-JP" altLang="en-US" sz="2400" i="1" dirty="0" smtClean="0">
                                  <a:latin typeface="Cambria Math"/>
                                </a:rPr>
                                <m:t>信号</m:t>
                              </m:r>
                            </m:num>
                            <m:den>
                              <m:r>
                                <a:rPr lang="ja-JP" altLang="en-US" sz="2400" i="1" dirty="0">
                                  <a:latin typeface="Cambria Math"/>
                                </a:rPr>
                                <m:t>ビート信号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kumimoji="1" lang="en-US" altLang="ja-JP" sz="2400" dirty="0" smtClean="0"/>
              </a:p>
              <a:p>
                <a:pPr marL="0" indent="0">
                  <a:buNone/>
                </a:pPr>
                <a:endParaRPr lang="en-US" altLang="ja-JP" sz="2400" dirty="0"/>
              </a:p>
              <a:p>
                <a:pPr marL="0" indent="0">
                  <a:buNone/>
                </a:pPr>
                <a:r>
                  <a:rPr lang="ja-JP" altLang="en-US" sz="2400" dirty="0" smtClean="0"/>
                  <a:t>　</a:t>
                </a:r>
                <a:endParaRPr lang="en-US" altLang="ja-JP" sz="2400" dirty="0" smtClean="0"/>
              </a:p>
              <a:p>
                <a:pPr marL="0" indent="0">
                  <a:buNone/>
                </a:pPr>
                <a:r>
                  <a:rPr lang="ja-JP" altLang="en-US" sz="2400" dirty="0"/>
                  <a:t>　</a:t>
                </a:r>
                <a:r>
                  <a:rPr lang="ja-JP" altLang="en-US" sz="2400" dirty="0" smtClean="0"/>
                  <a:t>　　</a:t>
                </a:r>
                <a:r>
                  <a:rPr lang="ja-JP" altLang="ja-JP" sz="2400" dirty="0" smtClean="0"/>
                  <a:t>ビート</a:t>
                </a:r>
                <a:r>
                  <a:rPr lang="ja-JP" altLang="ja-JP" sz="2400" dirty="0"/>
                  <a:t>信号の瞬間</a:t>
                </a:r>
                <a:r>
                  <a:rPr lang="ja-JP" altLang="ja-JP" sz="2400" dirty="0" smtClean="0"/>
                  <a:t>周波</a:t>
                </a:r>
                <a:r>
                  <a:rPr lang="ja-JP" altLang="en-US" sz="2400" dirty="0" smtClean="0"/>
                  <a:t>数</a:t>
                </a:r>
                <a:endParaRPr lang="en-US" altLang="ja-JP" sz="2400" dirty="0" smtClean="0"/>
              </a:p>
              <a:p>
                <a:pPr marL="0" indent="0">
                  <a:buNone/>
                </a:pPr>
                <a:r>
                  <a:rPr lang="ja-JP" altLang="en-US" sz="2400" i="1" dirty="0" smtClean="0"/>
                  <a:t>　　　　　</a:t>
                </a:r>
                <a:r>
                  <a:rPr lang="en-US" altLang="ja-JP" sz="2400" i="1" dirty="0" err="1" smtClean="0"/>
                  <a:t>f</a:t>
                </a:r>
                <a:r>
                  <a:rPr lang="en-US" altLang="ja-JP" sz="2400" i="1" baseline="-25000" dirty="0" err="1" smtClean="0"/>
                  <a:t>i,beat</a:t>
                </a:r>
                <a:r>
                  <a:rPr lang="en-US" altLang="ja-JP" sz="2400" dirty="0" smtClean="0"/>
                  <a:t>=1</a:t>
                </a:r>
                <a:r>
                  <a:rPr lang="en-US" altLang="ja-JP" sz="2400" dirty="0"/>
                  <a:t>/(2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400">
                        <a:latin typeface="Cambria Math"/>
                      </a:rPr>
                      <m:t>π</m:t>
                    </m:r>
                  </m:oMath>
                </a14:m>
                <a:r>
                  <a:rPr lang="en-US" altLang="ja-JP" sz="2400" dirty="0"/>
                  <a:t>)</a:t>
                </a:r>
                <a:r>
                  <a:rPr lang="en-US" altLang="ja-JP" sz="2400" dirty="0" err="1"/>
                  <a:t>d</a:t>
                </a:r>
                <a:r>
                  <a:rPr lang="en-US" altLang="ja-JP" sz="2400" i="1" dirty="0" err="1"/>
                  <a:t>arg</a:t>
                </a:r>
                <a:r>
                  <a:rPr lang="en-US" altLang="ja-JP" sz="2400" dirty="0"/>
                  <a:t>[</a:t>
                </a:r>
                <a:r>
                  <a:rPr lang="en-US" altLang="ja-JP" sz="2400" i="1" dirty="0"/>
                  <a:t>z(t)</a:t>
                </a:r>
                <a:r>
                  <a:rPr lang="en-US" altLang="ja-JP" sz="2400" dirty="0"/>
                  <a:t>]/</a:t>
                </a:r>
                <a:r>
                  <a:rPr lang="en-US" altLang="ja-JP" sz="2400" dirty="0" err="1" smtClean="0"/>
                  <a:t>d</a:t>
                </a:r>
                <a:r>
                  <a:rPr lang="en-US" altLang="ja-JP" sz="2400" i="1" dirty="0" err="1" smtClean="0"/>
                  <a:t>t</a:t>
                </a:r>
                <a:endParaRPr lang="en-US" altLang="ja-JP" sz="2400" i="1" dirty="0" smtClean="0"/>
              </a:p>
              <a:p>
                <a:pPr marL="0" indent="0">
                  <a:buNone/>
                </a:pPr>
                <a:endParaRPr kumimoji="1" lang="en-US" altLang="ja-JP" sz="2400" i="1" dirty="0"/>
              </a:p>
              <a:p>
                <a:pPr marL="0" indent="0">
                  <a:buNone/>
                </a:pPr>
                <a:r>
                  <a:rPr lang="ja-JP" altLang="en-US" sz="2400" dirty="0" smtClean="0"/>
                  <a:t>　</a:t>
                </a:r>
                <a:r>
                  <a:rPr lang="ja-JP" altLang="en-US" sz="2400" dirty="0"/>
                  <a:t>　</a:t>
                </a:r>
                <a:r>
                  <a:rPr lang="ja-JP" altLang="en-US" sz="2400" dirty="0" smtClean="0"/>
                  <a:t>　</a:t>
                </a:r>
                <a:endParaRPr lang="en-US" altLang="ja-JP" sz="2400" dirty="0" smtClean="0"/>
              </a:p>
              <a:p>
                <a:pPr marL="0" indent="0">
                  <a:buNone/>
                </a:pPr>
                <a:r>
                  <a:rPr lang="ja-JP" altLang="en-US" sz="2400" dirty="0"/>
                  <a:t>　</a:t>
                </a:r>
                <a:r>
                  <a:rPr lang="ja-JP" altLang="en-US" sz="2400" dirty="0" smtClean="0"/>
                  <a:t>　　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4" name="コンテンツ プレースホルダー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3275856" y="1124744"/>
                <a:ext cx="5760640" cy="5544616"/>
              </a:xfrm>
              <a:blipFill rotWithShape="1">
                <a:blip r:embed="rId2"/>
                <a:stretch>
                  <a:fillRect t="-121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3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3384376" cy="4725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38164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7772400" cy="504056"/>
          </a:xfrm>
        </p:spPr>
        <p:txBody>
          <a:bodyPr/>
          <a:lstStyle/>
          <a:p>
            <a:r>
              <a:rPr lang="ja-JP" altLang="en-US" sz="3600" dirty="0"/>
              <a:t>ヒルベルト変換を含めた図２の</a:t>
            </a:r>
            <a:r>
              <a:rPr lang="ja-JP" altLang="en-US" sz="3600" dirty="0" smtClean="0"/>
              <a:t>説明</a:t>
            </a:r>
            <a:endParaRPr kumimoji="1" lang="ja-JP" alt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コンテンツ プレースホルダー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283968" y="1412776"/>
                <a:ext cx="4860032" cy="532859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ja-JP" altLang="ja-JP" dirty="0"/>
                  <a:t>ビート信号の瞬間周波</a:t>
                </a:r>
                <a:r>
                  <a:rPr lang="ja-JP" altLang="en-US" dirty="0"/>
                  <a:t>数</a:t>
                </a:r>
                <a:endParaRPr lang="en-US" altLang="ja-JP" dirty="0"/>
              </a:p>
              <a:p>
                <a:pPr marL="0" indent="0">
                  <a:buNone/>
                </a:pPr>
                <a:r>
                  <a:rPr lang="ja-JP" altLang="en-US" i="1" dirty="0"/>
                  <a:t>　　</a:t>
                </a:r>
                <a:r>
                  <a:rPr lang="en-US" altLang="ja-JP" i="1" dirty="0" err="1" smtClean="0"/>
                  <a:t>f</a:t>
                </a:r>
                <a:r>
                  <a:rPr lang="en-US" altLang="ja-JP" i="1" baseline="-25000" dirty="0" err="1" smtClean="0"/>
                  <a:t>i,beat</a:t>
                </a:r>
                <a:r>
                  <a:rPr lang="en-US" altLang="ja-JP" dirty="0" smtClean="0"/>
                  <a:t>=1</a:t>
                </a:r>
                <a:r>
                  <a:rPr lang="en-US" altLang="ja-JP" dirty="0"/>
                  <a:t>/(2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>
                        <a:latin typeface="Cambria Math"/>
                      </a:rPr>
                      <m:t>π</m:t>
                    </m:r>
                  </m:oMath>
                </a14:m>
                <a:r>
                  <a:rPr lang="en-US" altLang="ja-JP" dirty="0"/>
                  <a:t>)</a:t>
                </a:r>
                <a:r>
                  <a:rPr lang="en-US" altLang="ja-JP" dirty="0" err="1"/>
                  <a:t>d</a:t>
                </a:r>
                <a:r>
                  <a:rPr lang="en-US" altLang="ja-JP" i="1" dirty="0" err="1"/>
                  <a:t>arg</a:t>
                </a:r>
                <a:r>
                  <a:rPr lang="en-US" altLang="ja-JP" dirty="0"/>
                  <a:t>[</a:t>
                </a:r>
                <a:r>
                  <a:rPr lang="en-US" altLang="ja-JP" i="1" dirty="0"/>
                  <a:t>z(t)</a:t>
                </a:r>
                <a:r>
                  <a:rPr lang="en-US" altLang="ja-JP" dirty="0"/>
                  <a:t>]/</a:t>
                </a:r>
                <a:r>
                  <a:rPr lang="en-US" altLang="ja-JP" dirty="0" err="1"/>
                  <a:t>d</a:t>
                </a:r>
                <a:r>
                  <a:rPr lang="en-US" altLang="ja-JP" i="1" dirty="0" err="1"/>
                  <a:t>t</a:t>
                </a:r>
                <a:endParaRPr lang="en-US" altLang="ja-JP" i="1" dirty="0"/>
              </a:p>
              <a:p>
                <a:endParaRPr kumimoji="1" lang="en-US" altLang="ja-JP" dirty="0" smtClean="0"/>
              </a:p>
              <a:p>
                <a:pPr marL="0" indent="0">
                  <a:buNone/>
                </a:pPr>
                <a:r>
                  <a:rPr lang="en-US" altLang="ja-JP" dirty="0" err="1"/>
                  <a:t>f</a:t>
                </a:r>
                <a:r>
                  <a:rPr lang="en-US" altLang="ja-JP" baseline="-25000" dirty="0" err="1"/>
                  <a:t>b,rep</a:t>
                </a:r>
                <a:r>
                  <a:rPr lang="en-US" altLang="ja-JP" dirty="0"/>
                  <a:t>=|n</a:t>
                </a:r>
                <a:r>
                  <a:rPr lang="ja-JP" altLang="ja-JP" dirty="0"/>
                  <a:t>・</a:t>
                </a:r>
                <a:r>
                  <a:rPr lang="en-US" altLang="ja-JP" dirty="0" err="1"/>
                  <a:t>f</a:t>
                </a:r>
                <a:r>
                  <a:rPr lang="en-US" altLang="ja-JP" baseline="-25000" dirty="0" err="1"/>
                  <a:t>rep</a:t>
                </a:r>
                <a:r>
                  <a:rPr lang="ja-JP" altLang="ja-JP" dirty="0"/>
                  <a:t>－</a:t>
                </a:r>
                <a:r>
                  <a:rPr lang="en-US" altLang="ja-JP" dirty="0" err="1"/>
                  <a:t>f</a:t>
                </a:r>
                <a:r>
                  <a:rPr lang="en-US" altLang="ja-JP" baseline="-25000" dirty="0" err="1"/>
                  <a:t>LO</a:t>
                </a:r>
                <a:r>
                  <a:rPr lang="en-US" altLang="ja-JP" dirty="0" smtClean="0"/>
                  <a:t>|</a:t>
                </a:r>
                <a:r>
                  <a:rPr lang="ja-JP" altLang="en-US" dirty="0" smtClean="0"/>
                  <a:t>より</a:t>
                </a:r>
                <a:endParaRPr lang="en-US" altLang="ja-JP" dirty="0" smtClean="0"/>
              </a:p>
              <a:p>
                <a:pPr marL="0" indent="0">
                  <a:buNone/>
                </a:pPr>
                <a:endParaRPr kumimoji="1" lang="en-US" altLang="ja-JP" dirty="0"/>
              </a:p>
              <a:p>
                <a:pPr marL="0" indent="0">
                  <a:buNone/>
                </a:pPr>
                <a:endParaRPr lang="en-US" altLang="ja-JP" dirty="0" smtClean="0"/>
              </a:p>
              <a:p>
                <a:pPr marL="0" indent="0">
                  <a:buNone/>
                </a:pPr>
                <a:r>
                  <a:rPr lang="ja-JP" altLang="ja-JP" dirty="0" smtClean="0"/>
                  <a:t>繰り返し</a:t>
                </a:r>
                <a:r>
                  <a:rPr lang="ja-JP" altLang="ja-JP" dirty="0"/>
                  <a:t>周波数の瞬間周波数</a:t>
                </a:r>
                <a:endParaRPr lang="en-US" altLang="ja-JP" dirty="0"/>
              </a:p>
              <a:p>
                <a:pPr marL="0" indent="0">
                  <a:buNone/>
                </a:pPr>
                <a:r>
                  <a:rPr lang="ja-JP" altLang="en-US" dirty="0"/>
                  <a:t>　　　</a:t>
                </a:r>
                <a:r>
                  <a:rPr lang="en-US" altLang="ja-JP" dirty="0" err="1"/>
                  <a:t>f</a:t>
                </a:r>
                <a:r>
                  <a:rPr lang="en-US" altLang="ja-JP" baseline="-25000" dirty="0" err="1"/>
                  <a:t>i,rep</a:t>
                </a:r>
                <a:r>
                  <a:rPr lang="en-US" altLang="ja-JP" dirty="0"/>
                  <a:t>=|</a:t>
                </a:r>
                <a:r>
                  <a:rPr lang="en-US" altLang="ja-JP" dirty="0" err="1"/>
                  <a:t>f</a:t>
                </a:r>
                <a:r>
                  <a:rPr lang="en-US" altLang="ja-JP" baseline="-25000" dirty="0" err="1"/>
                  <a:t>i,beat</a:t>
                </a:r>
                <a:r>
                  <a:rPr lang="ja-JP" altLang="ja-JP" dirty="0"/>
                  <a:t>－</a:t>
                </a:r>
                <a:r>
                  <a:rPr lang="en-US" altLang="ja-JP" dirty="0" err="1"/>
                  <a:t>f</a:t>
                </a:r>
                <a:r>
                  <a:rPr lang="en-US" altLang="ja-JP" baseline="-25000" dirty="0" err="1"/>
                  <a:t>LO</a:t>
                </a:r>
                <a:r>
                  <a:rPr lang="en-US" altLang="ja-JP" dirty="0"/>
                  <a:t>|/n</a:t>
                </a:r>
                <a:endParaRPr lang="ja-JP" altLang="en-US" dirty="0"/>
              </a:p>
              <a:p>
                <a:pPr marL="0" indent="0">
                  <a:buNone/>
                </a:pPr>
                <a:endParaRPr kumimoji="1" lang="ja-JP" altLang="en-US" dirty="0"/>
              </a:p>
            </p:txBody>
          </p:sp>
        </mc:Choice>
        <mc:Fallback xmlns="">
          <p:sp>
            <p:nvSpPr>
              <p:cNvPr id="4" name="コンテンツ プレースホルダー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283968" y="1412776"/>
                <a:ext cx="4860032" cy="5328592"/>
              </a:xfrm>
              <a:blipFill rotWithShape="1">
                <a:blip r:embed="rId2"/>
                <a:stretch>
                  <a:fillRect l="-2635" t="-1487" r="-138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6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14" y="1628800"/>
            <a:ext cx="4242035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32501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784976" cy="803176"/>
          </a:xfrm>
        </p:spPr>
        <p:txBody>
          <a:bodyPr/>
          <a:lstStyle/>
          <a:p>
            <a:r>
              <a:rPr lang="ja-JP" altLang="en-US" sz="3200" dirty="0" smtClean="0"/>
              <a:t>テラヘルツビート</a:t>
            </a:r>
            <a:r>
              <a:rPr lang="ja-JP" altLang="en-US" sz="3200" dirty="0"/>
              <a:t>信号の</a:t>
            </a:r>
            <a:r>
              <a:rPr lang="ja-JP" altLang="en-US" sz="3200" dirty="0" smtClean="0"/>
              <a:t>補正</a:t>
            </a:r>
            <a:r>
              <a:rPr lang="en-US" altLang="ja-JP" sz="3200" dirty="0" smtClean="0"/>
              <a:t>(</a:t>
            </a:r>
            <a:r>
              <a:rPr lang="ja-JP" altLang="en-US" sz="3200" dirty="0" smtClean="0"/>
              <a:t>図３</a:t>
            </a:r>
            <a:r>
              <a:rPr lang="en-US" altLang="ja-JP" sz="3200" dirty="0" smtClean="0"/>
              <a:t>)</a:t>
            </a:r>
            <a:endParaRPr kumimoji="1" lang="ja-JP" alt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コンテンツ プレースホルダー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085581" y="1412776"/>
                <a:ext cx="5040560" cy="4990864"/>
              </a:xfrm>
            </p:spPr>
            <p:txBody>
              <a:bodyPr/>
              <a:lstStyle/>
              <a:p>
                <a:pPr marL="0" indent="0" algn="ctr">
                  <a:buNone/>
                </a:pPr>
                <a:r>
                  <a:rPr lang="ja-JP" altLang="en-US" dirty="0" smtClean="0"/>
                  <a:t>ヒルベルト変換</a:t>
                </a:r>
                <a:endParaRPr lang="en-US" altLang="ja-JP" dirty="0" smtClean="0"/>
              </a:p>
              <a:p>
                <a:pPr marL="0" indent="0">
                  <a:buNone/>
                </a:pPr>
                <a:endParaRPr lang="en-US" altLang="ja-JP" dirty="0" smtClean="0"/>
              </a:p>
              <a:p>
                <a:pPr marL="0" indent="0" algn="ctr">
                  <a:buNone/>
                </a:pPr>
                <a:r>
                  <a:rPr lang="ja-JP" altLang="en-US" dirty="0" smtClean="0"/>
                  <a:t>位相の算出</a:t>
                </a:r>
                <a:endParaRPr lang="en-US" altLang="ja-JP" dirty="0"/>
              </a:p>
              <a:p>
                <a:pPr marL="0" indent="0">
                  <a:buNone/>
                </a:pPr>
                <a:endParaRPr lang="en-US" altLang="ja-JP" dirty="0" smtClean="0"/>
              </a:p>
              <a:p>
                <a:pPr marL="0" indent="0">
                  <a:buNone/>
                </a:pPr>
                <a:endParaRPr lang="en-US" altLang="ja-JP" dirty="0" smtClean="0"/>
              </a:p>
              <a:p>
                <a:pPr marL="0" indent="0">
                  <a:buNone/>
                </a:pPr>
                <a:r>
                  <a:rPr lang="en-US" altLang="ja-JP" dirty="0" smtClean="0"/>
                  <a:t>THz</a:t>
                </a:r>
                <a:r>
                  <a:rPr lang="ja-JP" altLang="en-US" dirty="0" smtClean="0"/>
                  <a:t>ビート</a:t>
                </a:r>
                <a:r>
                  <a:rPr lang="ja-JP" altLang="en-US" dirty="0"/>
                  <a:t>信号の瞬間</a:t>
                </a:r>
                <a:r>
                  <a:rPr lang="ja-JP" altLang="en-US" dirty="0" smtClean="0"/>
                  <a:t>周波数</a:t>
                </a:r>
                <a:endParaRPr lang="en-US" altLang="ja-JP" dirty="0" smtClean="0"/>
              </a:p>
              <a:p>
                <a:pPr marL="0" indent="0">
                  <a:buNone/>
                </a:pPr>
                <a:r>
                  <a:rPr lang="ja-JP" altLang="en-US" i="1" dirty="0" smtClean="0"/>
                  <a:t>　</a:t>
                </a:r>
                <a:r>
                  <a:rPr lang="en-US" altLang="ja-JP" i="1" dirty="0" err="1" smtClean="0"/>
                  <a:t>f</a:t>
                </a:r>
                <a:r>
                  <a:rPr lang="en-US" altLang="ja-JP" i="1" baseline="-25000" dirty="0" err="1" smtClean="0"/>
                  <a:t>i,THzbeat</a:t>
                </a:r>
                <a:r>
                  <a:rPr lang="en-US" altLang="ja-JP" dirty="0" smtClean="0"/>
                  <a:t>=1</a:t>
                </a:r>
                <a:r>
                  <a:rPr lang="en-US" altLang="ja-JP" dirty="0"/>
                  <a:t>/(2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>
                        <a:latin typeface="Cambria Math"/>
                      </a:rPr>
                      <m:t>π</m:t>
                    </m:r>
                  </m:oMath>
                </a14:m>
                <a:r>
                  <a:rPr lang="en-US" altLang="ja-JP" dirty="0"/>
                  <a:t>)</a:t>
                </a:r>
                <a:r>
                  <a:rPr lang="en-US" altLang="ja-JP" dirty="0" err="1"/>
                  <a:t>d</a:t>
                </a:r>
                <a:r>
                  <a:rPr lang="en-US" altLang="ja-JP" i="1" dirty="0" err="1"/>
                  <a:t>arg</a:t>
                </a:r>
                <a:r>
                  <a:rPr lang="en-US" altLang="ja-JP" dirty="0"/>
                  <a:t>[</a:t>
                </a:r>
                <a:r>
                  <a:rPr lang="en-US" altLang="ja-JP" i="1" dirty="0"/>
                  <a:t>z(t)</a:t>
                </a:r>
                <a:r>
                  <a:rPr lang="en-US" altLang="ja-JP" dirty="0"/>
                  <a:t>]/</a:t>
                </a:r>
                <a:r>
                  <a:rPr lang="en-US" altLang="ja-JP" dirty="0" err="1"/>
                  <a:t>d</a:t>
                </a:r>
                <a:r>
                  <a:rPr lang="en-US" altLang="ja-JP" i="1" dirty="0" err="1"/>
                  <a:t>t</a:t>
                </a:r>
                <a:endParaRPr lang="en-US" altLang="ja-JP" i="1" dirty="0"/>
              </a:p>
              <a:p>
                <a:pPr marL="0" indent="0">
                  <a:buNone/>
                </a:pPr>
                <a:endParaRPr lang="en-US" altLang="ja-JP" dirty="0" smtClean="0"/>
              </a:p>
              <a:p>
                <a:pPr marL="514350" indent="-514350">
                  <a:buFont typeface="+mj-ea"/>
                  <a:buAutoNum type="circleNumDbPlain"/>
                </a:pPr>
                <a:endParaRPr kumimoji="1" lang="en-US" altLang="ja-JP" i="1" dirty="0"/>
              </a:p>
              <a:p>
                <a:pPr marL="514350" indent="-514350">
                  <a:buFont typeface="+mj-ea"/>
                  <a:buAutoNum type="circleNumDbPlain"/>
                </a:pPr>
                <a:endParaRPr lang="en-US" altLang="ja-JP" i="1" dirty="0" smtClean="0"/>
              </a:p>
              <a:p>
                <a:pPr marL="514350" indent="-514350">
                  <a:buFont typeface="+mj-ea"/>
                  <a:buAutoNum type="circleNumDbPlain"/>
                </a:pPr>
                <a:endParaRPr lang="en-US" altLang="ja-JP" dirty="0" smtClean="0"/>
              </a:p>
              <a:p>
                <a:pPr marL="0" indent="0">
                  <a:buNone/>
                </a:pPr>
                <a:endParaRPr lang="en-US" altLang="ja-JP" dirty="0" smtClean="0"/>
              </a:p>
            </p:txBody>
          </p:sp>
        </mc:Choice>
        <mc:Fallback xmlns="">
          <p:sp>
            <p:nvSpPr>
              <p:cNvPr id="4" name="コンテンツ プレースホルダー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085581" y="1412776"/>
                <a:ext cx="5040560" cy="4990864"/>
              </a:xfrm>
              <a:blipFill rotWithShape="1">
                <a:blip r:embed="rId2"/>
                <a:stretch>
                  <a:fillRect l="-2418" t="-158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27" y="1052736"/>
            <a:ext cx="3750601" cy="3205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458695"/>
            <a:ext cx="3672408" cy="2289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直線矢印コネクタ 5"/>
          <p:cNvCxnSpPr/>
          <p:nvPr/>
        </p:nvCxnSpPr>
        <p:spPr bwMode="auto">
          <a:xfrm>
            <a:off x="6578700" y="1988840"/>
            <a:ext cx="0" cy="43204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直線矢印コネクタ 7"/>
          <p:cNvCxnSpPr/>
          <p:nvPr/>
        </p:nvCxnSpPr>
        <p:spPr bwMode="auto">
          <a:xfrm>
            <a:off x="6588224" y="3140968"/>
            <a:ext cx="0" cy="576064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4949913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731168"/>
          </a:xfrm>
        </p:spPr>
        <p:txBody>
          <a:bodyPr/>
          <a:lstStyle/>
          <a:p>
            <a:r>
              <a:rPr kumimoji="1" lang="ja-JP" altLang="en-US" dirty="0" smtClean="0"/>
              <a:t>解決策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コンテンツ プレースホルダー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2627784" y="1556792"/>
                <a:ext cx="6768752" cy="5184576"/>
              </a:xfrm>
            </p:spPr>
            <p:txBody>
              <a:bodyPr/>
              <a:lstStyle/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ja-JP" i="1" smtClean="0">
                          <a:latin typeface="Cambria Math"/>
                        </a:rPr>
                        <m:t>|</m:t>
                      </m:r>
                      <m:f>
                        <m:fPr>
                          <m:type m:val="skw"/>
                          <m:ctrlPr>
                            <a:rPr lang="ja-JP" alt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ja-JP" i="1">
                              <a:latin typeface="Cambria Math"/>
                            </a:rPr>
                            <m:t>𝑚</m:t>
                          </m:r>
                        </m:num>
                        <m:den>
                          <m:r>
                            <a:rPr lang="en-US" altLang="ja-JP" i="1">
                              <a:latin typeface="Cambria Math"/>
                            </a:rPr>
                            <m:t>𝑛</m:t>
                          </m:r>
                        </m:den>
                      </m:f>
                      <m:r>
                        <a:rPr lang="ja-JP" altLang="en-US" i="1">
                          <a:latin typeface="Cambria Math"/>
                        </a:rPr>
                        <m:t>∙</m:t>
                      </m:r>
                      <m:sSub>
                        <m:sSubPr>
                          <m:ctrlPr>
                            <a:rPr lang="en-US" altLang="ja-JP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altLang="ja-JP" i="1">
                              <a:latin typeface="Cambria Math"/>
                            </a:rPr>
                            <m:t>𝑏</m:t>
                          </m:r>
                          <m:r>
                            <a:rPr lang="en-US" altLang="ja-JP" i="1">
                              <a:latin typeface="Cambria Math"/>
                            </a:rPr>
                            <m:t>,</m:t>
                          </m:r>
                          <m:r>
                            <a:rPr lang="en-US" altLang="ja-JP" i="1">
                              <a:latin typeface="Cambria Math"/>
                            </a:rPr>
                            <m:t>𝑟𝑒𝑝</m:t>
                          </m:r>
                        </m:sub>
                      </m:sSub>
                      <m:r>
                        <a:rPr lang="en-US" altLang="ja-JP" i="1">
                          <a:latin typeface="Cambria Math"/>
                        </a:rPr>
                        <m:t>⨂</m:t>
                      </m:r>
                      <m:sSub>
                        <m:sSubPr>
                          <m:ctrlPr>
                            <a:rPr lang="en-US" altLang="ja-JP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altLang="ja-JP" i="1">
                              <a:latin typeface="Cambria Math"/>
                            </a:rPr>
                            <m:t>𝑏</m:t>
                          </m:r>
                          <m:r>
                            <a:rPr lang="en-US" altLang="ja-JP" i="1">
                              <a:latin typeface="Cambria Math"/>
                            </a:rPr>
                            <m:t>,</m:t>
                          </m:r>
                          <m:r>
                            <a:rPr lang="en-US" altLang="ja-JP" i="1">
                              <a:latin typeface="Cambria Math"/>
                            </a:rPr>
                            <m:t>𝑇𝐻𝑧</m:t>
                          </m:r>
                        </m:sub>
                      </m:sSub>
                      <m:r>
                        <a:rPr lang="en-US" altLang="ja-JP" i="1">
                          <a:latin typeface="Cambria Math"/>
                        </a:rPr>
                        <m:t>|</m:t>
                      </m:r>
                    </m:oMath>
                  </m:oMathPara>
                </a14:m>
                <a:endParaRPr lang="en-US" altLang="ja-JP" i="1" dirty="0">
                  <a:latin typeface="Cambria Math"/>
                </a:endParaRPr>
              </a:p>
              <a:p>
                <a:pPr marL="0" indent="0" algn="ctr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i="1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ja-JP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ja-JP" i="1">
                              <a:latin typeface="Cambria Math"/>
                              <a:ea typeface="Cambria Math"/>
                            </a:rPr>
                            <m:t>𝑚</m:t>
                          </m:r>
                          <m:r>
                            <a:rPr lang="en-US" altLang="ja-JP" i="1">
                              <a:latin typeface="Cambria Math"/>
                              <a:ea typeface="Cambria Math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altLang="ja-JP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/>
                                  <a:ea typeface="Cambria Math"/>
                                </a:rPr>
                                <m:t>𝑟𝑒𝑝</m:t>
                              </m:r>
                            </m:sub>
                          </m:sSub>
                          <m:r>
                            <a:rPr lang="en-US" altLang="ja-JP" i="1">
                              <a:latin typeface="Cambria Math"/>
                              <a:ea typeface="Cambria Math"/>
                            </a:rPr>
                            <m:t>−</m:t>
                          </m:r>
                          <m:f>
                            <m:fPr>
                              <m:type m:val="skw"/>
                              <m:ctrlPr>
                                <a:rPr lang="en-US" altLang="ja-JP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ja-JP" i="1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en-US" altLang="ja-JP" i="1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den>
                          </m:f>
                          <m:r>
                            <a:rPr lang="en-US" altLang="ja-JP" i="1">
                              <a:latin typeface="Cambria Math"/>
                              <a:ea typeface="Cambria Math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altLang="ja-JP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/>
                                  <a:ea typeface="Cambria Math"/>
                                </a:rPr>
                                <m:t>𝐿𝑂</m:t>
                              </m:r>
                            </m:sub>
                          </m:sSub>
                        </m:e>
                      </m:d>
                      <m:r>
                        <a:rPr lang="en-US" altLang="ja-JP" i="1">
                          <a:latin typeface="Cambria Math"/>
                          <a:ea typeface="Cambria Math"/>
                        </a:rPr>
                        <m:t>−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ja-JP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ja-JP" i="1">
                              <a:latin typeface="Cambria Math"/>
                              <a:ea typeface="Cambria Math"/>
                            </a:rPr>
                            <m:t>𝑚</m:t>
                          </m:r>
                          <m:r>
                            <a:rPr lang="en-US" altLang="ja-JP" i="1">
                              <a:latin typeface="Cambria Math"/>
                              <a:ea typeface="Cambria Math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altLang="ja-JP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/>
                                  <a:ea typeface="Cambria Math"/>
                                </a:rPr>
                                <m:t>𝑟𝑒𝑝</m:t>
                              </m:r>
                            </m:sub>
                          </m:sSub>
                          <m:r>
                            <a:rPr lang="en-US" altLang="ja-JP" i="1"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ja-JP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/>
                                  <a:ea typeface="Cambria Math"/>
                                </a:rPr>
                                <m:t>𝑇𝐻𝑧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ja-JP" i="1" dirty="0">
                  <a:latin typeface="Cambria Math"/>
                  <a:ea typeface="Cambria Math"/>
                </a:endParaRPr>
              </a:p>
              <a:p>
                <a:pPr marL="0" indent="0" algn="ctr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i="1">
                          <a:latin typeface="Cambria Math"/>
                          <a:ea typeface="Cambria Math"/>
                        </a:rPr>
                        <m:t>=|</m:t>
                      </m:r>
                      <m:f>
                        <m:fPr>
                          <m:type m:val="skw"/>
                          <m:ctrlPr>
                            <a:rPr lang="en-US" altLang="ja-JP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ja-JP" i="1">
                              <a:latin typeface="Cambria Math"/>
                              <a:ea typeface="Cambria Math"/>
                            </a:rPr>
                            <m:t>𝑚</m:t>
                          </m:r>
                        </m:num>
                        <m:den>
                          <m:r>
                            <a:rPr lang="en-US" altLang="ja-JP" i="1">
                              <a:latin typeface="Cambria Math"/>
                              <a:ea typeface="Cambria Math"/>
                            </a:rPr>
                            <m:t>𝑛</m:t>
                          </m:r>
                        </m:den>
                      </m:f>
                      <m:r>
                        <a:rPr lang="en-US" altLang="ja-JP" i="1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en-US" altLang="ja-JP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/>
                              <a:ea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altLang="ja-JP" i="1">
                              <a:latin typeface="Cambria Math"/>
                              <a:ea typeface="Cambria Math"/>
                            </a:rPr>
                            <m:t>𝐿𝑂</m:t>
                          </m:r>
                        </m:sub>
                      </m:sSub>
                      <m:r>
                        <a:rPr lang="en-US" altLang="ja-JP" i="1">
                          <a:latin typeface="Cambria Math"/>
                          <a:ea typeface="Cambria Math"/>
                        </a:rPr>
                        <m:t>−</m:t>
                      </m:r>
                      <m:sSub>
                        <m:sSubPr>
                          <m:ctrlPr>
                            <a:rPr lang="en-US" altLang="ja-JP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/>
                              <a:ea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altLang="ja-JP" i="1">
                              <a:latin typeface="Cambria Math"/>
                              <a:ea typeface="Cambria Math"/>
                            </a:rPr>
                            <m:t>𝑇𝐻𝑧</m:t>
                          </m:r>
                        </m:sub>
                      </m:sSub>
                      <m:r>
                        <a:rPr lang="en-US" altLang="ja-JP" i="1">
                          <a:latin typeface="Cambria Math"/>
                          <a:ea typeface="Cambria Math"/>
                        </a:rPr>
                        <m:t>|</m:t>
                      </m:r>
                    </m:oMath>
                  </m:oMathPara>
                </a14:m>
                <a:endParaRPr lang="en-US" altLang="ja-JP" dirty="0"/>
              </a:p>
              <a:p>
                <a:pPr marL="0" indent="0">
                  <a:buNone/>
                </a:pPr>
                <a:endParaRPr kumimoji="1" lang="en-US" altLang="ja-JP" dirty="0" smtClean="0"/>
              </a:p>
              <a:p>
                <a:pPr marL="0" indent="0">
                  <a:buNone/>
                </a:pPr>
                <a:r>
                  <a:rPr lang="ja-JP" altLang="en-US" dirty="0" smtClean="0"/>
                  <a:t>　繰り返し</a:t>
                </a:r>
                <a:r>
                  <a:rPr lang="ja-JP" altLang="en-US" dirty="0"/>
                  <a:t>周波数は相殺</a:t>
                </a:r>
                <a:r>
                  <a:rPr lang="ja-JP" altLang="en-US" dirty="0" smtClean="0"/>
                  <a:t>されたので、レーザーを安定化しなくても高精度な</a:t>
                </a:r>
                <a:r>
                  <a:rPr lang="en-US" altLang="ja-JP" dirty="0" smtClean="0"/>
                  <a:t>CW-THz</a:t>
                </a:r>
                <a:r>
                  <a:rPr lang="ja-JP" altLang="en-US" dirty="0" smtClean="0"/>
                  <a:t>の周波数測定が可能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4" name="コンテンツ プレースホルダー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2627784" y="1556792"/>
                <a:ext cx="6768752" cy="5184576"/>
              </a:xfrm>
              <a:blipFill rotWithShape="1">
                <a:blip r:embed="rId2"/>
                <a:stretch>
                  <a:fillRect l="-180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2563034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93940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50" t="18738" r="17819" b="10257"/>
          <a:stretch/>
        </p:blipFill>
        <p:spPr bwMode="auto">
          <a:xfrm rot="10800000">
            <a:off x="67619" y="3645023"/>
            <a:ext cx="5080444" cy="3212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タイトル 6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731168"/>
          </a:xfrm>
        </p:spPr>
        <p:txBody>
          <a:bodyPr/>
          <a:lstStyle/>
          <a:p>
            <a:r>
              <a:rPr kumimoji="1" lang="ja-JP" altLang="en-US" sz="4000" dirty="0" smtClean="0"/>
              <a:t>従来の</a:t>
            </a:r>
            <a:r>
              <a:rPr kumimoji="1" lang="en-US" altLang="ja-JP" sz="4000" dirty="0" smtClean="0"/>
              <a:t>CW-THz</a:t>
            </a:r>
            <a:r>
              <a:rPr kumimoji="1" lang="ja-JP" altLang="en-US" sz="4000" dirty="0" smtClean="0"/>
              <a:t>絶対周波数測定</a:t>
            </a:r>
            <a:endParaRPr kumimoji="1" lang="ja-JP" altLang="en-US" sz="4000" dirty="0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sz="half" idx="1"/>
          </p:nvPr>
        </p:nvSpPr>
        <p:spPr>
          <a:xfrm>
            <a:off x="251519" y="1412776"/>
            <a:ext cx="8856984" cy="2232248"/>
          </a:xfrm>
        </p:spPr>
        <p:txBody>
          <a:bodyPr/>
          <a:lstStyle/>
          <a:p>
            <a:pPr marL="0" indent="0" algn="ctr">
              <a:buNone/>
            </a:pPr>
            <a:r>
              <a:rPr kumimoji="1" lang="en-US" altLang="ja-JP" sz="2400" dirty="0" smtClean="0"/>
              <a:t>PC-THz</a:t>
            </a:r>
            <a:r>
              <a:rPr kumimoji="1" lang="ja-JP" altLang="en-US" sz="2400" dirty="0" smtClean="0"/>
              <a:t>コムが生成された</a:t>
            </a:r>
            <a:r>
              <a:rPr kumimoji="1" lang="en-US" altLang="ja-JP" sz="2400" dirty="0" smtClean="0"/>
              <a:t>PCA</a:t>
            </a:r>
            <a:r>
              <a:rPr kumimoji="1" lang="ja-JP" altLang="en-US" sz="2400" dirty="0" smtClean="0"/>
              <a:t>内に</a:t>
            </a:r>
            <a:r>
              <a:rPr kumimoji="1" lang="en-US" altLang="ja-JP" sz="2400" dirty="0" smtClean="0"/>
              <a:t>CW-</a:t>
            </a:r>
            <a:r>
              <a:rPr lang="en-US" altLang="ja-JP" sz="2400" dirty="0" smtClean="0"/>
              <a:t>THz</a:t>
            </a:r>
            <a:r>
              <a:rPr lang="ja-JP" altLang="en-US" sz="2400" dirty="0" smtClean="0"/>
              <a:t>波を入射</a:t>
            </a:r>
            <a:endParaRPr lang="en-US" altLang="ja-JP" sz="2400" dirty="0" smtClean="0"/>
          </a:p>
          <a:p>
            <a:endParaRPr kumimoji="1" lang="en-US" altLang="ja-JP" sz="2400" dirty="0" smtClean="0"/>
          </a:p>
          <a:p>
            <a:pPr marL="0" indent="0" algn="ctr">
              <a:buNone/>
            </a:pPr>
            <a:r>
              <a:rPr lang="ja-JP" altLang="en-US" sz="2400" dirty="0" smtClean="0"/>
              <a:t>ビート</a:t>
            </a:r>
            <a:r>
              <a:rPr lang="ja-JP" altLang="en-US" sz="2400" dirty="0"/>
              <a:t>信号の</a:t>
            </a:r>
            <a:r>
              <a:rPr lang="ja-JP" altLang="en-US" sz="2400" dirty="0" smtClean="0"/>
              <a:t>周波数 </a:t>
            </a:r>
            <a:r>
              <a:rPr lang="en-US" altLang="ja-JP" sz="2400" dirty="0" err="1" smtClean="0"/>
              <a:t>f</a:t>
            </a:r>
            <a:r>
              <a:rPr lang="en-US" altLang="ja-JP" sz="2400" baseline="-25000" dirty="0" err="1" smtClean="0"/>
              <a:t>b</a:t>
            </a:r>
            <a:r>
              <a:rPr lang="en-US" altLang="ja-JP" sz="2400" dirty="0" smtClean="0"/>
              <a:t>=|</a:t>
            </a:r>
            <a:r>
              <a:rPr lang="en-US" altLang="ja-JP" sz="2400" dirty="0"/>
              <a:t>m</a:t>
            </a:r>
            <a:r>
              <a:rPr lang="ja-JP" altLang="ja-JP" sz="2400" dirty="0"/>
              <a:t>・</a:t>
            </a:r>
            <a:r>
              <a:rPr lang="en-US" altLang="ja-JP" sz="2400" dirty="0" smtClean="0"/>
              <a:t>f</a:t>
            </a:r>
            <a:r>
              <a:rPr lang="ja-JP" altLang="ja-JP" sz="2400" dirty="0" smtClean="0"/>
              <a:t>－</a:t>
            </a:r>
            <a:r>
              <a:rPr lang="en-US" altLang="ja-JP" sz="2400" dirty="0" err="1" smtClean="0"/>
              <a:t>fx</a:t>
            </a:r>
            <a:r>
              <a:rPr lang="en-US" altLang="ja-JP" sz="2400" dirty="0" smtClean="0"/>
              <a:t>|</a:t>
            </a:r>
          </a:p>
          <a:p>
            <a:pPr marL="0" indent="0">
              <a:buNone/>
            </a:pPr>
            <a:endParaRPr lang="en-US" altLang="ja-JP" sz="2000" dirty="0" smtClean="0"/>
          </a:p>
          <a:p>
            <a:pPr marL="0" indent="0">
              <a:buNone/>
            </a:pPr>
            <a:r>
              <a:rPr lang="ja-JP" altLang="en-US" sz="2000" dirty="0" smtClean="0"/>
              <a:t>ここ</a:t>
            </a:r>
            <a:r>
              <a:rPr lang="ja-JP" altLang="en-US" sz="2000" dirty="0"/>
              <a:t>で、共振器長をわずかに</a:t>
            </a:r>
            <a:r>
              <a:rPr lang="ja-JP" altLang="en-US" sz="2000" dirty="0" smtClean="0"/>
              <a:t>変化</a:t>
            </a:r>
            <a:r>
              <a:rPr lang="en-US" altLang="ja-JP" sz="2000" dirty="0" smtClean="0"/>
              <a:t>(</a:t>
            </a:r>
            <a:r>
              <a:rPr lang="en-US" altLang="ja-JP" sz="2000" dirty="0" err="1"/>
              <a:t>f+δf</a:t>
            </a:r>
            <a:r>
              <a:rPr lang="en-US" altLang="ja-JP" sz="2000" dirty="0"/>
              <a:t>)</a:t>
            </a:r>
            <a:r>
              <a:rPr lang="ja-JP" altLang="en-US" sz="2000" dirty="0"/>
              <a:t>させるとビート周波数は</a:t>
            </a:r>
            <a:r>
              <a:rPr lang="en-US" altLang="ja-JP" sz="2000" dirty="0" err="1" smtClean="0"/>
              <a:t>fb+δfb</a:t>
            </a:r>
            <a:r>
              <a:rPr lang="ja-JP" altLang="en-US" sz="2000" dirty="0" smtClean="0"/>
              <a:t>に</a:t>
            </a:r>
            <a:r>
              <a:rPr lang="ja-JP" altLang="en-US" sz="2000" dirty="0"/>
              <a:t>変化する</a:t>
            </a:r>
          </a:p>
          <a:p>
            <a:pPr marL="0" indent="0" algn="ctr">
              <a:buNone/>
            </a:pPr>
            <a:endParaRPr lang="en-US" altLang="ja-JP" sz="2400" dirty="0" smtClean="0"/>
          </a:p>
          <a:p>
            <a:pPr marL="0" indent="0">
              <a:buNone/>
            </a:pPr>
            <a:r>
              <a:rPr lang="ja-JP" altLang="en-US" sz="2400" dirty="0" smtClean="0"/>
              <a:t>　　　　　　　　　　　</a:t>
            </a: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 smtClean="0"/>
          </a:p>
        </p:txBody>
      </p:sp>
      <p:sp>
        <p:nvSpPr>
          <p:cNvPr id="8" name="コンテンツ プレースホルダー 7"/>
          <p:cNvSpPr>
            <a:spLocks noGrp="1"/>
          </p:cNvSpPr>
          <p:nvPr>
            <p:ph sz="half" idx="2"/>
          </p:nvPr>
        </p:nvSpPr>
        <p:spPr>
          <a:xfrm>
            <a:off x="5076056" y="3776462"/>
            <a:ext cx="3967479" cy="2664295"/>
          </a:xfrm>
        </p:spPr>
        <p:txBody>
          <a:bodyPr/>
          <a:lstStyle/>
          <a:p>
            <a:pPr marL="0" indent="0" algn="ctr">
              <a:buNone/>
            </a:pPr>
            <a:endParaRPr lang="en-US" altLang="ja-JP" sz="2400" dirty="0" smtClean="0"/>
          </a:p>
          <a:p>
            <a:pPr marL="0" indent="0" algn="ctr">
              <a:buNone/>
            </a:pPr>
            <a:r>
              <a:rPr lang="en-US" altLang="ja-JP" sz="2400" dirty="0" err="1" smtClean="0"/>
              <a:t>m</a:t>
            </a:r>
            <a:r>
              <a:rPr kumimoji="1" lang="en-US" altLang="ja-JP" sz="2400" dirty="0" err="1" smtClean="0"/>
              <a:t>δf</a:t>
            </a:r>
            <a:r>
              <a:rPr kumimoji="1" lang="en-US" altLang="ja-JP" sz="2400" dirty="0" smtClean="0"/>
              <a:t>=</a:t>
            </a:r>
            <a:r>
              <a:rPr kumimoji="1" lang="en-US" altLang="ja-JP" sz="2400" dirty="0" err="1" smtClean="0"/>
              <a:t>δf</a:t>
            </a:r>
            <a:r>
              <a:rPr kumimoji="1" lang="en-US" altLang="ja-JP" sz="2400" baseline="-25000" dirty="0" err="1" smtClean="0"/>
              <a:t>b</a:t>
            </a:r>
            <a:endParaRPr kumimoji="1" lang="en-US" altLang="ja-JP" sz="2400" baseline="-25000" dirty="0" smtClean="0"/>
          </a:p>
          <a:p>
            <a:pPr marL="0" indent="0">
              <a:buNone/>
            </a:pPr>
            <a:r>
              <a:rPr kumimoji="1" lang="ja-JP" altLang="en-US" sz="2400" dirty="0" smtClean="0"/>
              <a:t>これにより</a:t>
            </a:r>
            <a:r>
              <a:rPr kumimoji="1" lang="en-US" altLang="ja-JP" sz="2400" dirty="0" smtClean="0"/>
              <a:t>m</a:t>
            </a:r>
            <a:r>
              <a:rPr kumimoji="1" lang="ja-JP" altLang="en-US" sz="2400" dirty="0" smtClean="0"/>
              <a:t>が決まるので絶対周波数が測定できる</a:t>
            </a:r>
            <a:endParaRPr kumimoji="1" lang="en-US" altLang="ja-JP" sz="2400" dirty="0" smtClean="0"/>
          </a:p>
          <a:p>
            <a:pPr marL="0" indent="0" algn="ctr">
              <a:buNone/>
            </a:pPr>
            <a:r>
              <a:rPr lang="en-US" altLang="ja-JP" sz="2400" dirty="0" smtClean="0"/>
              <a:t>(</a:t>
            </a:r>
            <a:r>
              <a:rPr lang="ja-JP" altLang="en-US" sz="2400" dirty="0" smtClean="0"/>
              <a:t>周波数精度</a:t>
            </a:r>
            <a:r>
              <a:rPr lang="en-US" altLang="ja-JP" sz="2400" dirty="0"/>
              <a:t>10</a:t>
            </a:r>
            <a:r>
              <a:rPr lang="en-US" altLang="ja-JP" sz="2400" baseline="30000" dirty="0"/>
              <a:t>-11</a:t>
            </a:r>
            <a:r>
              <a:rPr lang="en-US" altLang="ja-JP" sz="2400" dirty="0" smtClean="0"/>
              <a:t>)</a:t>
            </a:r>
            <a:endParaRPr lang="en-US" altLang="ja-JP" sz="2400" dirty="0"/>
          </a:p>
        </p:txBody>
      </p:sp>
      <p:sp>
        <p:nvSpPr>
          <p:cNvPr id="6" name="下矢印 5"/>
          <p:cNvSpPr/>
          <p:nvPr/>
        </p:nvSpPr>
        <p:spPr bwMode="auto">
          <a:xfrm>
            <a:off x="4197619" y="1971899"/>
            <a:ext cx="504056" cy="348381"/>
          </a:xfrm>
          <a:prstGeom prst="down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ゴシック" charset="-128"/>
              <a:cs typeface="ＭＳ 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662597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テーマ1">
  <a:themeElements>
    <a:clrScheme name="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Arial"/>
        <a:ea typeface="ＭＳ ゴシック"/>
        <a:cs typeface="ＭＳ ゴシック"/>
      </a:majorFont>
      <a:minorFont>
        <a:latin typeface="Arial"/>
        <a:ea typeface="ＭＳ ゴシック"/>
        <a:cs typeface="ＭＳ 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ゴシック" charset="-128"/>
            <a:cs typeface="ＭＳ 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ゴシック" charset="-128"/>
            <a:cs typeface="ＭＳ ゴシック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徳大スライドテーマ</Template>
  <TotalTime>5062</TotalTime>
  <Words>270</Words>
  <Application>Microsoft Office PowerPoint</Application>
  <PresentationFormat>画面に合わせる (4:3)</PresentationFormat>
  <Paragraphs>66</Paragraphs>
  <Slides>9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0" baseType="lpstr">
      <vt:lpstr>テーマ1</vt:lpstr>
      <vt:lpstr>  “High-precision frequency measurements  in the THz spectral region  using an unstabilized femtosecond laser” 「非安定化フェムト秒レーザーを用いたテラヘルツ領域での高精度周波数測定」  Heiko Füser, Rolf Judaschke, and Mark Bieler Applied Physics Letters 99,121111(2011)  宿題 </vt:lpstr>
      <vt:lpstr>目次</vt:lpstr>
      <vt:lpstr>ヘテロダイン検出法</vt:lpstr>
      <vt:lpstr>ヒルベルト変換</vt:lpstr>
      <vt:lpstr>瞬間周波数の測定</vt:lpstr>
      <vt:lpstr>ヒルベルト変換を含めた図２の説明</vt:lpstr>
      <vt:lpstr>テラヘルツビート信号の補正(図３)</vt:lpstr>
      <vt:lpstr>解決策</vt:lpstr>
      <vt:lpstr>従来のCW-THz絶対周波数測定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High-precision frequency　measurements in the THz spectral region using an unstabilized femtosecond laser</dc:title>
  <dc:creator>hayashi</dc:creator>
  <cp:lastModifiedBy>hayashi</cp:lastModifiedBy>
  <cp:revision>170</cp:revision>
  <cp:lastPrinted>2012-07-05T06:03:48Z</cp:lastPrinted>
  <dcterms:created xsi:type="dcterms:W3CDTF">2012-06-13T03:37:22Z</dcterms:created>
  <dcterms:modified xsi:type="dcterms:W3CDTF">2012-07-18T05:18:50Z</dcterms:modified>
</cp:coreProperties>
</file>