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90" r:id="rId3"/>
    <p:sldId id="291" r:id="rId4"/>
    <p:sldId id="289" r:id="rId5"/>
  </p:sldIdLst>
  <p:sldSz cx="9144000" cy="6858000" type="screen4x3"/>
  <p:notesSz cx="6797675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4660"/>
  </p:normalViewPr>
  <p:slideViewPr>
    <p:cSldViewPr>
      <p:cViewPr varScale="1">
        <p:scale>
          <a:sx n="68" d="100"/>
          <a:sy n="68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460EF7-83F6-43DE-84C8-67A54152807B}" type="datetimeFigureOut">
              <a:rPr kumimoji="1" lang="ja-JP" altLang="en-US" smtClean="0"/>
              <a:t>2012/7/24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7E66D7-45FF-4C76-A326-8A5CF3C172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8737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39AA88-0417-4BEF-AA6E-43C831BED92D}" type="datetimeFigureOut">
              <a:rPr kumimoji="1" lang="ja-JP" altLang="en-US" smtClean="0"/>
              <a:t>2012/7/24</a:t>
            </a:fld>
            <a:endParaRPr kumimoji="1"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329F12-3A00-428D-84CB-76FDE986559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52514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29F12-3A00-428D-84CB-76FDE9865591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29F12-3A00-428D-84CB-76FDE9865591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88316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D02805-B404-4774-AF95-8891EE8C326E}" type="datetimeFigureOut">
              <a:rPr kumimoji="1" lang="ja-JP" altLang="en-US" smtClean="0"/>
              <a:pPr/>
              <a:t>2012/7/24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499A045-19DC-4509-89C8-78F97F03656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D02805-B404-4774-AF95-8891EE8C326E}" type="datetimeFigureOut">
              <a:rPr kumimoji="1" lang="ja-JP" altLang="en-US" smtClean="0"/>
              <a:pPr/>
              <a:t>2012/7/24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499A045-19DC-4509-89C8-78F97F03656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1" y="609600"/>
            <a:ext cx="5688623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D02805-B404-4774-AF95-8891EE8C326E}" type="datetimeFigureOut">
              <a:rPr kumimoji="1" lang="ja-JP" altLang="en-US" smtClean="0"/>
              <a:pPr/>
              <a:t>2012/7/24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499A045-19DC-4509-89C8-78F97F03656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CD02805-B404-4774-AF95-8891EE8C326E}" type="datetimeFigureOut">
              <a:rPr kumimoji="1" lang="ja-JP" altLang="en-US" smtClean="0"/>
              <a:pPr/>
              <a:t>2012/7/24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A499A045-19DC-4509-89C8-78F97F03656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D02805-B404-4774-AF95-8891EE8C326E}" type="datetimeFigureOut">
              <a:rPr kumimoji="1" lang="ja-JP" altLang="en-US" smtClean="0"/>
              <a:pPr/>
              <a:t>2012/7/24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499A045-19DC-4509-89C8-78F97F03656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D02805-B404-4774-AF95-8891EE8C326E}" type="datetimeFigureOut">
              <a:rPr kumimoji="1" lang="ja-JP" altLang="en-US" smtClean="0"/>
              <a:pPr/>
              <a:t>2012/7/24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499A045-19DC-4509-89C8-78F97F03656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586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2338" y="1981200"/>
            <a:ext cx="381586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D02805-B404-4774-AF95-8891EE8C326E}" type="datetimeFigureOut">
              <a:rPr kumimoji="1" lang="ja-JP" altLang="en-US" smtClean="0"/>
              <a:pPr/>
              <a:t>2012/7/24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499A045-19DC-4509-89C8-78F97F03656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D02805-B404-4774-AF95-8891EE8C326E}" type="datetimeFigureOut">
              <a:rPr kumimoji="1" lang="ja-JP" altLang="en-US" smtClean="0"/>
              <a:pPr/>
              <a:t>2012/7/24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499A045-19DC-4509-89C8-78F97F03656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D02805-B404-4774-AF95-8891EE8C326E}" type="datetimeFigureOut">
              <a:rPr kumimoji="1" lang="ja-JP" altLang="en-US" smtClean="0"/>
              <a:pPr/>
              <a:t>2012/7/24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499A045-19DC-4509-89C8-78F97F03656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D02805-B404-4774-AF95-8891EE8C326E}" type="datetimeFigureOut">
              <a:rPr kumimoji="1" lang="ja-JP" altLang="en-US" smtClean="0"/>
              <a:pPr/>
              <a:t>2012/7/24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499A045-19DC-4509-89C8-78F97F03656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D02805-B404-4774-AF95-8891EE8C326E}" type="datetimeFigureOut">
              <a:rPr kumimoji="1" lang="ja-JP" altLang="en-US" smtClean="0"/>
              <a:pPr/>
              <a:t>2012/7/24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499A045-19DC-4509-89C8-78F97F03656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 smtClean="0"/>
              <a:t>アイコンをクリックして図を追加</a:t>
            </a:r>
            <a:endParaRPr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D02805-B404-4774-AF95-8891EE8C326E}" type="datetimeFigureOut">
              <a:rPr kumimoji="1" lang="ja-JP" altLang="en-US" smtClean="0"/>
              <a:pPr/>
              <a:t>2012/7/24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499A045-19DC-4509-89C8-78F97F03656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fld id="{6CD02805-B404-4774-AF95-8891EE8C326E}" type="datetimeFigureOut">
              <a:rPr kumimoji="1" lang="ja-JP" altLang="en-US" smtClean="0"/>
              <a:pPr/>
              <a:t>2012/7/24</a:t>
            </a:fld>
            <a:endParaRPr kumimoji="1" lang="ja-JP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fld id="{A499A045-19DC-4509-89C8-78F97F03656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95" name="Rectangle 7"/>
          <p:cNvSpPr>
            <a:spLocks noChangeArrowheads="1"/>
          </p:cNvSpPr>
          <p:nvPr/>
        </p:nvSpPr>
        <p:spPr bwMode="auto">
          <a:xfrm>
            <a:off x="0" y="381001"/>
            <a:ext cx="9130812" cy="55563"/>
          </a:xfrm>
          <a:prstGeom prst="rect">
            <a:avLst/>
          </a:prstGeom>
          <a:solidFill>
            <a:srgbClr val="00279F"/>
          </a:solidFill>
          <a:ln w="12700">
            <a:solidFill>
              <a:srgbClr val="00279F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762000"/>
            <a:endParaRPr lang="ja-JP" altLang="en-US" sz="2400" dirty="0">
              <a:latin typeface="Osaka" pitchFamily="-108" charset="-128"/>
              <a:ea typeface="Osaka" pitchFamily="-108" charset="-128"/>
              <a:cs typeface="Osaka" pitchFamily="-108" charset="-128"/>
            </a:endParaRPr>
          </a:p>
        </p:txBody>
      </p:sp>
      <p:sp>
        <p:nvSpPr>
          <p:cNvPr id="96" name="Rectangle 92"/>
          <p:cNvSpPr>
            <a:spLocks noChangeArrowheads="1"/>
          </p:cNvSpPr>
          <p:nvPr/>
        </p:nvSpPr>
        <p:spPr bwMode="auto">
          <a:xfrm>
            <a:off x="0" y="1"/>
            <a:ext cx="2854372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defTabSz="900113" eaLnBrk="0" hangingPunct="0"/>
            <a:r>
              <a:rPr lang="en-US" altLang="ja-JP" sz="1800" b="1" i="1" dirty="0" smtClean="0">
                <a:solidFill>
                  <a:srgbClr val="00279F"/>
                </a:solidFill>
                <a:ea typeface="Osaka" pitchFamily="-108" charset="-128"/>
                <a:cs typeface="Osaka" pitchFamily="-108" charset="-128"/>
              </a:rPr>
              <a:t>University of Tokushima</a:t>
            </a:r>
            <a:endParaRPr lang="en-US" altLang="ja-JP" sz="1800" b="1" i="1" dirty="0">
              <a:solidFill>
                <a:srgbClr val="00279F"/>
              </a:solidFill>
              <a:ea typeface="Osaka" pitchFamily="-108" charset="-128"/>
              <a:cs typeface="Osaka" pitchFamily="-108" charset="-128"/>
            </a:endParaRPr>
          </a:p>
        </p:txBody>
      </p:sp>
      <p:pic>
        <p:nvPicPr>
          <p:cNvPr id="97" name="Picture 9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486400" y="0"/>
            <a:ext cx="3657600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ゴシック" charset="-128"/>
          <a:cs typeface="ＭＳ 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ゴシック" charset="-128"/>
          <a:cs typeface="ＭＳ 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ゴシック" charset="-128"/>
          <a:cs typeface="ＭＳ 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ゴシック" charset="-128"/>
          <a:cs typeface="ＭＳ 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ゴシック" charset="-128"/>
          <a:cs typeface="ＭＳ 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ゴシック" charset="-128"/>
          <a:cs typeface="ＭＳ 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ゴシック" charset="-128"/>
          <a:cs typeface="ＭＳ 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ゴシック" charset="-128"/>
          <a:cs typeface="ＭＳ 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9512" y="620688"/>
            <a:ext cx="8712968" cy="5400600"/>
          </a:xfrm>
        </p:spPr>
        <p:txBody>
          <a:bodyPr>
            <a:normAutofit fontScale="90000"/>
          </a:bodyPr>
          <a:lstStyle/>
          <a:p>
            <a:r>
              <a:rPr lang="de-DE" altLang="ja-JP" sz="3200" dirty="0"/>
              <a:t/>
            </a:r>
            <a:br>
              <a:rPr lang="de-DE" altLang="ja-JP" sz="3200" dirty="0"/>
            </a:br>
            <a:r>
              <a:rPr lang="en-US" altLang="ja-JP" sz="3200" dirty="0" smtClean="0"/>
              <a:t> “High-precision </a:t>
            </a:r>
            <a:r>
              <a:rPr lang="en-US" altLang="ja-JP" sz="3200" dirty="0"/>
              <a:t>frequency</a:t>
            </a:r>
            <a:r>
              <a:rPr lang="ja-JP" altLang="en-US" sz="3200" dirty="0" smtClean="0"/>
              <a:t> </a:t>
            </a:r>
            <a:r>
              <a:rPr lang="en-US" altLang="ja-JP" sz="3200" dirty="0" smtClean="0"/>
              <a:t>measurements </a:t>
            </a:r>
            <a:br>
              <a:rPr lang="en-US" altLang="ja-JP" sz="3200" dirty="0" smtClean="0"/>
            </a:br>
            <a:r>
              <a:rPr lang="en-US" altLang="ja-JP" sz="3200" dirty="0" smtClean="0"/>
              <a:t>in </a:t>
            </a:r>
            <a:r>
              <a:rPr lang="en-US" altLang="ja-JP" sz="3200" dirty="0"/>
              <a:t>the THz spectral region 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en-US" altLang="ja-JP" sz="3200" dirty="0" smtClean="0"/>
              <a:t>using </a:t>
            </a:r>
            <a:r>
              <a:rPr lang="en-US" altLang="ja-JP" sz="3200" dirty="0"/>
              <a:t>an unstabilized femtosecond </a:t>
            </a:r>
            <a:r>
              <a:rPr lang="en-US" altLang="ja-JP" sz="3200" dirty="0" smtClean="0"/>
              <a:t>laser”</a:t>
            </a:r>
            <a:br>
              <a:rPr lang="en-US" altLang="ja-JP" sz="3200" dirty="0" smtClean="0"/>
            </a:br>
            <a:r>
              <a:rPr lang="ja-JP" altLang="ja-JP" sz="3200" dirty="0" smtClean="0"/>
              <a:t>「</a:t>
            </a:r>
            <a:r>
              <a:rPr lang="ja-JP" altLang="en-US" sz="3200" dirty="0" smtClean="0"/>
              <a:t>非</a:t>
            </a:r>
            <a:r>
              <a:rPr lang="ja-JP" altLang="ja-JP" sz="3200" dirty="0" smtClean="0"/>
              <a:t>安定</a:t>
            </a:r>
            <a:r>
              <a:rPr lang="ja-JP" altLang="en-US" sz="3200" dirty="0" smtClean="0"/>
              <a:t>化</a:t>
            </a:r>
            <a:r>
              <a:rPr lang="ja-JP" altLang="ja-JP" sz="3200" dirty="0" smtClean="0"/>
              <a:t>フェムト秒レーザーを用いたテラヘルツ領域での高精度周波数測定」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de-DE" altLang="ja-JP" sz="2700" dirty="0" smtClean="0"/>
              <a:t>Heiko </a:t>
            </a:r>
            <a:r>
              <a:rPr lang="de-DE" altLang="ja-JP" sz="2700" dirty="0"/>
              <a:t>Füser, Rolf Judaschke, and Mark Bieler</a:t>
            </a:r>
            <a:br>
              <a:rPr lang="de-DE" altLang="ja-JP" sz="2700" dirty="0"/>
            </a:br>
            <a:r>
              <a:rPr lang="de-DE" altLang="ja-JP" sz="2800" dirty="0" smtClean="0"/>
              <a:t>Applied </a:t>
            </a:r>
            <a:r>
              <a:rPr lang="de-DE" altLang="ja-JP" sz="2800" dirty="0"/>
              <a:t>Physics Letters 99,121111(2011)</a:t>
            </a:r>
            <a:br>
              <a:rPr lang="de-DE" altLang="ja-JP" sz="2800" dirty="0"/>
            </a:b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ja-JP" altLang="en-US" sz="3200" dirty="0" smtClean="0"/>
              <a:t>宿題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endParaRPr kumimoji="1" lang="ja-JP" altLang="en-US" sz="28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1640" y="6021288"/>
            <a:ext cx="6400800" cy="694928"/>
          </a:xfrm>
        </p:spPr>
        <p:txBody>
          <a:bodyPr/>
          <a:lstStyle/>
          <a:p>
            <a:r>
              <a:rPr kumimoji="1" lang="en-US" altLang="ja-JP" dirty="0" smtClean="0"/>
              <a:t>2012/7/10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B4 </a:t>
            </a:r>
            <a:r>
              <a:rPr kumimoji="1" lang="ja-JP" altLang="en-US" dirty="0" smtClean="0"/>
              <a:t>林建太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20502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03176"/>
          </a:xfrm>
        </p:spPr>
        <p:txBody>
          <a:bodyPr/>
          <a:lstStyle/>
          <a:p>
            <a:r>
              <a:rPr kumimoji="1" lang="ja-JP" altLang="en-US" dirty="0" smtClean="0"/>
              <a:t>ヒルベルト変換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179512" y="1844824"/>
            <a:ext cx="8784976" cy="482453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ja-JP" altLang="en-US" dirty="0"/>
              <a:t>実信号から解析信号を得るための基礎的</a:t>
            </a:r>
            <a:r>
              <a:rPr lang="ja-JP" altLang="en-US" dirty="0" smtClean="0"/>
              <a:t>手段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振幅</a:t>
            </a:r>
            <a:r>
              <a:rPr lang="ja-JP" altLang="en-US" dirty="0"/>
              <a:t>や周波数などの時系列の瞬間的な特性を計算するのに</a:t>
            </a:r>
            <a:r>
              <a:rPr lang="ja-JP" altLang="en-US" dirty="0" smtClean="0"/>
              <a:t>役立つ</a:t>
            </a:r>
            <a:endParaRPr lang="en-US" altLang="ja-JP" dirty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瞬間周波数</a:t>
            </a:r>
            <a:r>
              <a:rPr lang="ja-JP" altLang="en-US" dirty="0"/>
              <a:t>は、瞬間的な位相角の時間</a:t>
            </a:r>
            <a:r>
              <a:rPr lang="ja-JP" altLang="en-US" dirty="0" smtClean="0"/>
              <a:t>変化率</a:t>
            </a:r>
            <a:endParaRPr lang="en-US" altLang="ja-JP" dirty="0" smtClean="0"/>
          </a:p>
          <a:p>
            <a:pPr marL="0" indent="0">
              <a:lnSpc>
                <a:spcPct val="150000"/>
              </a:lnSpc>
              <a:buNone/>
            </a:pP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90901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61" y="1374287"/>
            <a:ext cx="2611671" cy="2250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85800" y="476672"/>
            <a:ext cx="7772400" cy="648072"/>
          </a:xfrm>
        </p:spPr>
        <p:txBody>
          <a:bodyPr/>
          <a:lstStyle/>
          <a:p>
            <a:r>
              <a:rPr lang="ja-JP" altLang="en-US" dirty="0" smtClean="0"/>
              <a:t>計算による瞬間周波数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3419872" y="1374287"/>
                <a:ext cx="5616624" cy="529507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ja-JP" altLang="en-US" dirty="0" smtClean="0"/>
                  <a:t>ヒルベルト変換を用いて解析</a:t>
                </a:r>
                <a:r>
                  <a:rPr lang="ja-JP" altLang="en-US" dirty="0"/>
                  <a:t>信号（複素数） </a:t>
                </a:r>
                <a:r>
                  <a:rPr lang="en-US" altLang="ja-JP" dirty="0" smtClean="0"/>
                  <a:t>z(t)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latin typeface="Cambria Math"/>
                        </a:rPr>
                        <m:t>𝑧</m:t>
                      </m:r>
                      <m:d>
                        <m:dPr>
                          <m:ctrlPr>
                            <a:rPr lang="en-US" altLang="ja-JP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ja-JP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altLang="ja-JP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altLang="ja-JP" b="0" i="1" smtClean="0">
                          <a:latin typeface="Cambria Math"/>
                          <a:ea typeface="Cambria Math"/>
                        </a:rPr>
                        <m:t>𝑓</m:t>
                      </m:r>
                      <m:d>
                        <m:dPr>
                          <m:ctrlPr>
                            <a:rPr lang="en-US" altLang="ja-JP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altLang="ja-JP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</m:d>
                      <m:r>
                        <a:rPr lang="en-US" altLang="ja-JP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altLang="ja-JP" b="0" i="1" smtClean="0">
                          <a:latin typeface="Cambria Math"/>
                          <a:ea typeface="Cambria Math"/>
                        </a:rPr>
                        <m:t>𝑖𝑔</m:t>
                      </m:r>
                      <m:r>
                        <a:rPr lang="en-US" altLang="ja-JP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altLang="ja-JP" b="0" i="1" smtClean="0"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en-US" altLang="ja-JP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ja-JP" altLang="en-US" dirty="0"/>
              </a:p>
              <a:p>
                <a:endParaRPr lang="ja-JP" altLang="en-US" dirty="0"/>
              </a:p>
              <a:p>
                <a:pPr marL="0" indent="0">
                  <a:buNone/>
                </a:pPr>
                <a:r>
                  <a:rPr lang="en-US" altLang="ja-JP" dirty="0"/>
                  <a:t>Z (t ) </a:t>
                </a:r>
                <a:r>
                  <a:rPr lang="ja-JP" altLang="en-US" dirty="0"/>
                  <a:t>は複素数であるから、ベクトル表示する</a:t>
                </a:r>
                <a:r>
                  <a:rPr lang="ja-JP" altLang="en-US" dirty="0" smtClean="0"/>
                  <a:t>と</a:t>
                </a:r>
                <a:endParaRPr lang="en-US" altLang="ja-JP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latin typeface="Cambria Math"/>
                        </a:rPr>
                        <m:t>𝑧</m:t>
                      </m:r>
                      <m:r>
                        <a:rPr lang="en-US" altLang="ja-JP" b="0" i="1" smtClean="0">
                          <a:latin typeface="Cambria Math"/>
                        </a:rPr>
                        <m:t>(</m:t>
                      </m:r>
                      <m:r>
                        <a:rPr lang="en-US" altLang="ja-JP" b="0" i="1" smtClean="0">
                          <a:latin typeface="Cambria Math"/>
                        </a:rPr>
                        <m:t>𝑡</m:t>
                      </m:r>
                      <m:r>
                        <a:rPr lang="en-US" altLang="ja-JP" b="0" i="1" smtClean="0">
                          <a:latin typeface="Cambria Math"/>
                        </a:rPr>
                        <m:t>)=</m:t>
                      </m:r>
                      <m:r>
                        <a:rPr lang="en-US" altLang="ja-JP" b="0" i="1" smtClean="0">
                          <a:latin typeface="Cambria Math"/>
                          <a:ea typeface="Cambria Math"/>
                        </a:rPr>
                        <m:t>𝑟</m:t>
                      </m:r>
                      <m:r>
                        <a:rPr lang="en-US" altLang="ja-JP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altLang="ja-JP" b="0" i="1" smtClean="0"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en-US" altLang="ja-JP" b="0" i="1" smtClean="0">
                          <a:latin typeface="Cambria Math"/>
                          <a:ea typeface="Cambria Math"/>
                        </a:rPr>
                        <m:t>)</m:t>
                      </m:r>
                      <m:sSup>
                        <m:sSupPr>
                          <m:ctrlPr>
                            <a:rPr lang="en-US" altLang="ja-JP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ja-JP" altLang="en-US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altLang="ja-JP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altLang="ja-JP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  <m:r>
                            <a:rPr lang="en-US" altLang="ja-JP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ja-JP" altLang="en-US" dirty="0"/>
              </a:p>
              <a:p>
                <a:pPr marL="0" indent="0">
                  <a:buNone/>
                </a:pPr>
                <a:r>
                  <a:rPr lang="ja-JP" altLang="en-US" dirty="0"/>
                  <a:t>ここで　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latin typeface="Cambria Math"/>
                        </a:rPr>
                        <m:t>𝑟</m:t>
                      </m:r>
                      <m:r>
                        <a:rPr lang="en-US" altLang="ja-JP" b="0" i="1" smtClean="0">
                          <a:latin typeface="Cambria Math"/>
                        </a:rPr>
                        <m:t>(</m:t>
                      </m:r>
                      <m:r>
                        <a:rPr lang="en-US" altLang="ja-JP" b="0" i="1" smtClean="0">
                          <a:latin typeface="Cambria Math"/>
                        </a:rPr>
                        <m:t>𝑡</m:t>
                      </m:r>
                      <m:r>
                        <a:rPr lang="en-US" altLang="ja-JP" b="0" i="1" smtClean="0">
                          <a:latin typeface="Cambria Math"/>
                        </a:rPr>
                        <m:t>)=</m:t>
                      </m:r>
                      <m:rad>
                        <m:radPr>
                          <m:degHide m:val="on"/>
                          <m:ctrlPr>
                            <a:rPr lang="en-US" altLang="ja-JP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altLang="ja-JP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/>
                                  <a:ea typeface="Cambria Math"/>
                                </a:rPr>
                                <m:t>𝑓</m:t>
                              </m:r>
                              <m:r>
                                <a:rPr lang="en-US" altLang="ja-JP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altLang="ja-JP" b="0" i="1" smtClean="0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  <m:r>
                                <a:rPr lang="en-US" altLang="ja-JP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altLang="ja-JP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ja-JP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/>
                                  <a:ea typeface="Cambria Math"/>
                                </a:rPr>
                                <m:t>𝑔</m:t>
                              </m:r>
                              <m:r>
                                <a:rPr lang="en-US" altLang="ja-JP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altLang="ja-JP" b="0" i="1" smtClean="0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  <m:r>
                                <a:rPr lang="en-US" altLang="ja-JP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altLang="ja-JP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altLang="ja-JP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i="1" smtClean="0">
                          <a:latin typeface="Cambria Math"/>
                        </a:rPr>
                        <m:t>𝜃</m:t>
                      </m:r>
                      <m:r>
                        <a:rPr lang="en-US" altLang="ja-JP" b="0" i="1" smtClean="0">
                          <a:latin typeface="Cambria Math"/>
                        </a:rPr>
                        <m:t>(</m:t>
                      </m:r>
                      <m:r>
                        <a:rPr lang="en-US" altLang="ja-JP" b="0" i="1" smtClean="0">
                          <a:latin typeface="Cambria Math"/>
                        </a:rPr>
                        <m:t>𝑡</m:t>
                      </m:r>
                      <m:r>
                        <a:rPr lang="en-US" altLang="ja-JP" b="0" i="1" smtClean="0">
                          <a:latin typeface="Cambria Math"/>
                        </a:rPr>
                        <m:t>)=</m:t>
                      </m:r>
                      <m:func>
                        <m:funcPr>
                          <m:ctrlPr>
                            <a:rPr lang="en-US" altLang="ja-JP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altLang="ja-JP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altLang="ja-JP" b="0" i="0" smtClean="0">
                                  <a:latin typeface="Cambria Math"/>
                                  <a:ea typeface="Cambria Math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US" altLang="ja-JP" b="0" i="1" smtClean="0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f>
                            <m:fPr>
                              <m:ctrlPr>
                                <a:rPr lang="en-US" altLang="ja-JP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latin typeface="Cambria Math"/>
                                  <a:ea typeface="Cambria Math"/>
                                </a:rPr>
                                <m:t>𝑔</m:t>
                              </m:r>
                              <m:r>
                                <a:rPr lang="en-US" altLang="ja-JP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altLang="ja-JP" b="0" i="1" smtClean="0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  <m:r>
                                <a:rPr lang="en-US" altLang="ja-JP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altLang="ja-JP" b="0" i="1" smtClean="0">
                                  <a:latin typeface="Cambria Math"/>
                                  <a:ea typeface="Cambria Math"/>
                                </a:rPr>
                                <m:t>𝑓</m:t>
                              </m:r>
                              <m:r>
                                <a:rPr lang="en-US" altLang="ja-JP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altLang="ja-JP" b="0" i="1" smtClean="0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  <m:r>
                                <a:rPr lang="en-US" altLang="ja-JP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ja-JP" altLang="en-US" dirty="0"/>
              </a:p>
              <a:p>
                <a:endParaRPr lang="ja-JP" altLang="en-US" dirty="0"/>
              </a:p>
              <a:p>
                <a:endParaRPr lang="ja-JP" altLang="en-US" dirty="0"/>
              </a:p>
              <a:p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419872" y="1374287"/>
                <a:ext cx="5616624" cy="5295073"/>
              </a:xfrm>
              <a:blipFill rotWithShape="1">
                <a:blip r:embed="rId4"/>
                <a:stretch>
                  <a:fillRect l="-2172" t="-1151" r="-54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52" y="3563652"/>
            <a:ext cx="3116843" cy="3294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59487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"/>
          <a:stretch/>
        </p:blipFill>
        <p:spPr bwMode="auto">
          <a:xfrm>
            <a:off x="179512" y="744492"/>
            <a:ext cx="3088161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3707904" y="1340768"/>
                <a:ext cx="5328592" cy="532859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ja-JP" altLang="en-US" sz="2400" dirty="0" smtClean="0"/>
                  <a:t>　　　　</a:t>
                </a:r>
                <a:endParaRPr lang="en-US" altLang="ja-JP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sz="2400" dirty="0" smtClean="0">
                          <a:latin typeface="Cambria Math"/>
                        </a:rPr>
                        <m:t>位相</m:t>
                      </m:r>
                      <m:r>
                        <a:rPr kumimoji="1" lang="en-US" altLang="ja-JP" sz="2400" b="0" i="0" dirty="0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kumimoji="1" lang="en-US" altLang="ja-JP" sz="2400" b="0" i="1" dirty="0" smtClean="0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kumimoji="1" lang="en-US" altLang="ja-JP" sz="2400" b="0" i="1" dirty="0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kumimoji="1" lang="en-US" altLang="ja-JP" sz="2400" b="0" i="0" dirty="0" smtClean="0">
                                  <a:latin typeface="Cambria Math"/>
                                </a:rPr>
                                <m:t>tan</m:t>
                              </m:r>
                            </m:e>
                            <m:sup>
                              <m:r>
                                <a:rPr kumimoji="1" lang="en-US" altLang="ja-JP" sz="2400" b="0" i="1" dirty="0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f>
                            <m:fPr>
                              <m:ctrlPr>
                                <a:rPr kumimoji="1" lang="en-US" altLang="ja-JP" sz="2400" b="0" i="1" dirty="0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ja-JP" altLang="en-US" sz="2400" i="1" dirty="0">
                                  <a:latin typeface="Cambria Math"/>
                                </a:rPr>
                                <m:t>ヒルベルト変換後の</m:t>
                              </m:r>
                              <m:r>
                                <a:rPr lang="ja-JP" altLang="en-US" sz="2400" i="1" dirty="0" smtClean="0">
                                  <a:latin typeface="Cambria Math"/>
                                </a:rPr>
                                <m:t>信号</m:t>
                              </m:r>
                            </m:num>
                            <m:den>
                              <m:r>
                                <a:rPr lang="ja-JP" altLang="en-US" sz="2400" i="1" dirty="0">
                                  <a:latin typeface="Cambria Math"/>
                                </a:rPr>
                                <m:t>ビート信号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kumimoji="1" lang="en-US" altLang="ja-JP" sz="2400" dirty="0" smtClean="0"/>
              </a:p>
              <a:p>
                <a:pPr marL="0" indent="0">
                  <a:buNone/>
                </a:pPr>
                <a:endParaRPr lang="en-US" altLang="ja-JP" sz="2400" dirty="0"/>
              </a:p>
              <a:p>
                <a:pPr marL="0" indent="0">
                  <a:buNone/>
                </a:pPr>
                <a:r>
                  <a:rPr lang="ja-JP" altLang="en-US" sz="2400" dirty="0" smtClean="0"/>
                  <a:t>　</a:t>
                </a:r>
                <a:r>
                  <a:rPr lang="ja-JP" altLang="en-US" sz="2400" dirty="0"/>
                  <a:t>瞬間周波数は、瞬間的な位相角の時間変化率</a:t>
                </a:r>
                <a:endParaRPr lang="en-US" altLang="ja-JP" sz="2400" dirty="0" smtClean="0"/>
              </a:p>
              <a:p>
                <a:pPr marL="0" indent="0">
                  <a:buNone/>
                </a:pPr>
                <a:r>
                  <a:rPr lang="ja-JP" altLang="en-US" sz="2400" dirty="0"/>
                  <a:t>　</a:t>
                </a:r>
                <a:r>
                  <a:rPr lang="ja-JP" altLang="en-US" sz="2400" dirty="0" smtClean="0"/>
                  <a:t>　　</a:t>
                </a:r>
                <a:endParaRPr lang="en-US" altLang="ja-JP" sz="2400" dirty="0" smtClean="0"/>
              </a:p>
              <a:p>
                <a:pPr marL="0" indent="0">
                  <a:buNone/>
                </a:pPr>
                <a:r>
                  <a:rPr lang="ja-JP" altLang="en-US" sz="2400" dirty="0"/>
                  <a:t>　</a:t>
                </a:r>
                <a:r>
                  <a:rPr lang="ja-JP" altLang="ja-JP" sz="2400" dirty="0" smtClean="0"/>
                  <a:t>ビート</a:t>
                </a:r>
                <a:r>
                  <a:rPr lang="ja-JP" altLang="ja-JP" sz="2400" dirty="0"/>
                  <a:t>信号の瞬間</a:t>
                </a:r>
                <a:r>
                  <a:rPr lang="ja-JP" altLang="ja-JP" sz="2400" dirty="0" smtClean="0"/>
                  <a:t>周波</a:t>
                </a:r>
                <a:r>
                  <a:rPr lang="ja-JP" altLang="en-US" sz="2400" dirty="0" smtClean="0"/>
                  <a:t>数</a:t>
                </a:r>
                <a:endParaRPr lang="en-US" altLang="ja-JP" sz="2400" dirty="0" smtClean="0"/>
              </a:p>
              <a:p>
                <a:pPr marL="0" indent="0">
                  <a:buNone/>
                </a:pPr>
                <a:r>
                  <a:rPr lang="ja-JP" altLang="en-US" sz="2400" i="1" dirty="0" smtClean="0"/>
                  <a:t>　　　　　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sz="2400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altLang="ja-JP" sz="2400" b="0" i="1" smtClean="0">
                            <a:latin typeface="Cambria Math"/>
                          </a:rPr>
                          <m:t>𝑖</m:t>
                        </m:r>
                        <m:r>
                          <a:rPr lang="en-US" altLang="ja-JP" sz="2400" b="0" i="1" smtClean="0">
                            <a:latin typeface="Cambria Math"/>
                          </a:rPr>
                          <m:t>,</m:t>
                        </m:r>
                        <m:r>
                          <a:rPr lang="en-US" altLang="ja-JP" sz="2400" b="0" i="1" smtClean="0">
                            <a:latin typeface="Cambria Math"/>
                          </a:rPr>
                          <m:t>𝑏𝑒𝑎𝑡</m:t>
                        </m:r>
                      </m:sub>
                    </m:sSub>
                    <m:r>
                      <a:rPr lang="en-US" altLang="ja-JP" sz="240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altLang="ja-JP" sz="24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altLang="ja-JP" sz="24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altLang="ja-JP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ja-JP" altLang="en-US" sz="2400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den>
                    </m:f>
                    <m:r>
                      <a:rPr lang="en-US" altLang="ja-JP" sz="2400" i="1" smtClean="0"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US" altLang="ja-JP" sz="24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ja-JP" sz="2400" b="0" i="0" smtClean="0">
                            <a:latin typeface="Cambria Math"/>
                            <a:ea typeface="Cambria Math"/>
                          </a:rPr>
                          <m:t>d</m:t>
                        </m:r>
                        <m:r>
                          <a:rPr lang="en-US" altLang="ja-JP" sz="2400" b="0" i="1" smtClean="0">
                            <a:latin typeface="Cambria Math"/>
                            <a:ea typeface="Cambria Math"/>
                          </a:rPr>
                          <m:t>𝑎𝑟𝑔</m:t>
                        </m:r>
                        <m:r>
                          <a:rPr lang="en-US" altLang="ja-JP" sz="2400" b="0" i="1" smtClean="0">
                            <a:latin typeface="Cambria Math"/>
                            <a:ea typeface="Cambria Math"/>
                          </a:rPr>
                          <m:t>[</m:t>
                        </m:r>
                        <m:r>
                          <a:rPr lang="en-US" altLang="ja-JP" sz="2400" b="0" i="1" smtClean="0">
                            <a:latin typeface="Cambria Math"/>
                            <a:ea typeface="Cambria Math"/>
                          </a:rPr>
                          <m:t>𝑧</m:t>
                        </m:r>
                        <m:r>
                          <a:rPr lang="en-US" altLang="ja-JP" sz="2400" b="0" i="1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altLang="ja-JP" sz="2400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  <m:r>
                          <a:rPr lang="en-US" altLang="ja-JP" sz="2400" b="0" i="1" smtClean="0">
                            <a:latin typeface="Cambria Math"/>
                            <a:ea typeface="Cambria Math"/>
                          </a:rPr>
                          <m:t>)]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ja-JP" sz="2400" b="0" i="0" smtClean="0">
                            <a:latin typeface="Cambria Math"/>
                            <a:ea typeface="Cambria Math"/>
                          </a:rPr>
                          <m:t>d</m:t>
                        </m:r>
                        <m:r>
                          <a:rPr lang="en-US" altLang="ja-JP" sz="2400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den>
                    </m:f>
                  </m:oMath>
                </a14:m>
                <a:endParaRPr lang="en-US" altLang="ja-JP" sz="2400" i="1" dirty="0" smtClean="0"/>
              </a:p>
              <a:p>
                <a:pPr marL="0" indent="0">
                  <a:buNone/>
                </a:pPr>
                <a:endParaRPr kumimoji="1" lang="en-US" altLang="ja-JP" sz="2400" i="1" dirty="0"/>
              </a:p>
              <a:p>
                <a:pPr marL="0" indent="0">
                  <a:buNone/>
                </a:pPr>
                <a:r>
                  <a:rPr lang="ja-JP" altLang="en-US" sz="2400" dirty="0" smtClean="0"/>
                  <a:t>　</a:t>
                </a:r>
                <a:r>
                  <a:rPr lang="ja-JP" altLang="en-US" sz="2400" dirty="0"/>
                  <a:t>　</a:t>
                </a:r>
                <a:r>
                  <a:rPr lang="ja-JP" altLang="en-US" sz="2400" dirty="0" smtClean="0"/>
                  <a:t>　</a:t>
                </a:r>
                <a:endParaRPr lang="en-US" altLang="ja-JP" sz="2400" dirty="0" smtClean="0"/>
              </a:p>
              <a:p>
                <a:pPr marL="0" indent="0">
                  <a:buNone/>
                </a:pPr>
                <a:r>
                  <a:rPr lang="ja-JP" altLang="en-US" sz="2400" dirty="0"/>
                  <a:t>　</a:t>
                </a:r>
                <a:r>
                  <a:rPr lang="ja-JP" altLang="en-US" sz="2400" dirty="0" smtClean="0"/>
                  <a:t>　　</a:t>
                </a:r>
                <a:endParaRPr kumimoji="1" lang="ja-JP" altLang="en-US" sz="2400" dirty="0"/>
              </a:p>
            </p:txBody>
          </p:sp>
        </mc:Choice>
        <mc:Fallback xmlns="">
          <p:sp>
            <p:nvSpPr>
              <p:cNvPr id="4" name="コンテンツ プレースホルダー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3707904" y="1340768"/>
                <a:ext cx="5328592" cy="5328592"/>
              </a:xfrm>
              <a:blipFill rotWithShape="1">
                <a:blip r:embed="rId3"/>
                <a:stretch>
                  <a:fillRect l="-171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正方形/長方形 4"/>
          <p:cNvSpPr/>
          <p:nvPr/>
        </p:nvSpPr>
        <p:spPr bwMode="auto">
          <a:xfrm>
            <a:off x="3707904" y="2924944"/>
            <a:ext cx="5112568" cy="10081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charset="-128"/>
              <a:cs typeface="ＭＳ ゴシック" charset="-128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429000"/>
            <a:ext cx="3528392" cy="339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772400" cy="432048"/>
          </a:xfrm>
        </p:spPr>
        <p:txBody>
          <a:bodyPr/>
          <a:lstStyle/>
          <a:p>
            <a:r>
              <a:rPr kumimoji="1" lang="ja-JP" altLang="en-US" dirty="0" smtClean="0"/>
              <a:t>瞬間周波数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738164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テーマ1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Arial"/>
        <a:ea typeface="ＭＳ ゴシック"/>
        <a:cs typeface="ＭＳ ゴシック"/>
      </a:majorFont>
      <a:minorFont>
        <a:latin typeface="Arial"/>
        <a:ea typeface="ＭＳ ゴシック"/>
        <a:cs typeface="ＭＳ 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ゴシック" charset="-128"/>
            <a:cs typeface="ＭＳ 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ゴシック" charset="-128"/>
            <a:cs typeface="ＭＳ 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徳大スライドテーマ</Template>
  <TotalTime>6278</TotalTime>
  <Words>103</Words>
  <Application>Microsoft Office PowerPoint</Application>
  <PresentationFormat>画面に合わせる (4:3)</PresentationFormat>
  <Paragraphs>29</Paragraphs>
  <Slides>4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テーマ1</vt:lpstr>
      <vt:lpstr>  “High-precision frequency measurements  in the THz spectral region  using an unstabilized femtosecond laser” 「非安定化フェムト秒レーザーを用いたテラヘルツ領域での高精度周波数測定」  Heiko Füser, Rolf Judaschke, and Mark Bieler Applied Physics Letters 99,121111(2011)  宿題 </vt:lpstr>
      <vt:lpstr>ヒルベルト変換</vt:lpstr>
      <vt:lpstr>計算による瞬間周波数</vt:lpstr>
      <vt:lpstr>瞬間周波数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High-precision frequency　measurements in the THz spectral region using an unstabilized femtosecond laser</dc:title>
  <dc:creator>hayashi</dc:creator>
  <cp:lastModifiedBy>hayashi</cp:lastModifiedBy>
  <cp:revision>187</cp:revision>
  <cp:lastPrinted>2012-07-09T23:40:02Z</cp:lastPrinted>
  <dcterms:created xsi:type="dcterms:W3CDTF">2012-06-13T03:37:22Z</dcterms:created>
  <dcterms:modified xsi:type="dcterms:W3CDTF">2012-07-24T04:36:35Z</dcterms:modified>
</cp:coreProperties>
</file>