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2" r:id="rId3"/>
    <p:sldId id="263" r:id="rId4"/>
    <p:sldId id="264" r:id="rId5"/>
    <p:sldId id="265" r:id="rId6"/>
    <p:sldId id="258" r:id="rId7"/>
    <p:sldId id="266" r:id="rId8"/>
    <p:sldId id="260" r:id="rId9"/>
    <p:sldId id="267" r:id="rId10"/>
    <p:sldId id="261" r:id="rId11"/>
    <p:sldId id="268"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31" autoAdjust="0"/>
  </p:normalViewPr>
  <p:slideViewPr>
    <p:cSldViewPr>
      <p:cViewPr>
        <p:scale>
          <a:sx n="75" d="100"/>
          <a:sy n="75" d="100"/>
        </p:scale>
        <p:origin x="-12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092E3C-FABE-4C8F-AFF0-72F1FAA02EA8}" type="datetimeFigureOut">
              <a:rPr kumimoji="1" lang="ja-JP" altLang="en-US" smtClean="0"/>
              <a:t>2012/12/28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9E9B9F-0D48-423E-B056-888AA050C844}" type="slidenum">
              <a:rPr kumimoji="1" lang="ja-JP" altLang="en-US" smtClean="0"/>
              <a:t>‹#›</a:t>
            </a:fld>
            <a:endParaRPr kumimoji="1" lang="ja-JP" altLang="en-US"/>
          </a:p>
        </p:txBody>
      </p:sp>
    </p:spTree>
    <p:extLst>
      <p:ext uri="{BB962C8B-B14F-4D97-AF65-F5344CB8AC3E}">
        <p14:creationId xmlns:p14="http://schemas.microsoft.com/office/powerpoint/2010/main" val="18177029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fld id="{8B17BAA1-47DE-48BF-896F-A10FF917EDA7}" type="datetimeFigureOut">
              <a:rPr kumimoji="1" lang="ja-JP" altLang="en-US" smtClean="0"/>
              <a:t>2012/12/28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smtClean="0"/>
            </a:lvl1pPr>
          </a:lstStyle>
          <a:p>
            <a:fld id="{96141F99-6DAA-496E-AAD7-661B6AEF22E8}" type="slidenum">
              <a:rPr kumimoji="1" lang="ja-JP" altLang="en-US" smtClean="0"/>
              <a:t>‹#›</a:t>
            </a:fld>
            <a:endParaRPr kumimoji="1" lang="ja-JP"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8B17BAA1-47DE-48BF-896F-A10FF917EDA7}" type="datetimeFigureOut">
              <a:rPr kumimoji="1" lang="ja-JP" altLang="en-US" smtClean="0"/>
              <a:t>2012/12/28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smtClean="0"/>
            </a:lvl1pPr>
          </a:lstStyle>
          <a:p>
            <a:fld id="{96141F99-6DAA-496E-AAD7-661B6AEF22E8}" type="slidenum">
              <a:rPr kumimoji="1" lang="ja-JP" altLang="en-US" smtClean="0"/>
              <a:t>‹#›</a:t>
            </a:fld>
            <a:endParaRPr kumimoji="1" lang="ja-JP"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685801" y="609600"/>
            <a:ext cx="5688623" cy="5486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8B17BAA1-47DE-48BF-896F-A10FF917EDA7}" type="datetimeFigureOut">
              <a:rPr kumimoji="1" lang="ja-JP" altLang="en-US" smtClean="0"/>
              <a:t>2012/12/28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smtClean="0"/>
            </a:lvl1pPr>
          </a:lstStyle>
          <a:p>
            <a:fld id="{96141F99-6DAA-496E-AAD7-661B6AEF22E8}" type="slidenum">
              <a:rPr kumimoji="1" lang="ja-JP" altLang="en-US" smtClean="0"/>
              <a:t>‹#›</a:t>
            </a:fld>
            <a:endParaRPr kumimoji="1" lang="ja-JP"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685800" y="609600"/>
            <a:ext cx="7772400" cy="5486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日付プレースホルダ 2"/>
          <p:cNvSpPr>
            <a:spLocks noGrp="1"/>
          </p:cNvSpPr>
          <p:nvPr>
            <p:ph type="dt" sz="half" idx="10"/>
          </p:nvPr>
        </p:nvSpPr>
        <p:spPr>
          <a:xfrm>
            <a:off x="685800" y="6248400"/>
            <a:ext cx="1905000" cy="457200"/>
          </a:xfrm>
        </p:spPr>
        <p:txBody>
          <a:bodyPr/>
          <a:lstStyle>
            <a:lvl1pPr>
              <a:defRPr/>
            </a:lvl1pPr>
          </a:lstStyle>
          <a:p>
            <a:fld id="{8B17BAA1-47DE-48BF-896F-A10FF917EDA7}" type="datetimeFigureOut">
              <a:rPr kumimoji="1" lang="ja-JP" altLang="en-US" smtClean="0"/>
              <a:t>2012/12/28</a:t>
            </a:fld>
            <a:endParaRPr kumimoji="1" lang="ja-JP" altLang="en-US"/>
          </a:p>
        </p:txBody>
      </p:sp>
      <p:sp>
        <p:nvSpPr>
          <p:cNvPr id="4" name="フッター プレースホルダ 3"/>
          <p:cNvSpPr>
            <a:spLocks noGrp="1"/>
          </p:cNvSpPr>
          <p:nvPr>
            <p:ph type="ftr" sz="quarter" idx="11"/>
          </p:nvPr>
        </p:nvSpPr>
        <p:spPr>
          <a:xfrm>
            <a:off x="3124200" y="6248400"/>
            <a:ext cx="2895600" cy="457200"/>
          </a:xfrm>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a:xfrm>
            <a:off x="6553200" y="6248400"/>
            <a:ext cx="1905000" cy="457200"/>
          </a:xfrm>
        </p:spPr>
        <p:txBody>
          <a:bodyPr/>
          <a:lstStyle>
            <a:lvl1pPr>
              <a:defRPr smtClean="0"/>
            </a:lvl1pPr>
          </a:lstStyle>
          <a:p>
            <a:fld id="{96141F99-6DAA-496E-AAD7-661B6AEF22E8}"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8B17BAA1-47DE-48BF-896F-A10FF917EDA7}" type="datetimeFigureOut">
              <a:rPr kumimoji="1" lang="ja-JP" altLang="en-US" smtClean="0"/>
              <a:t>2012/12/28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smtClean="0"/>
            </a:lvl1pPr>
          </a:lstStyle>
          <a:p>
            <a:fld id="{96141F99-6DAA-496E-AAD7-661B6AEF22E8}" type="slidenum">
              <a:rPr kumimoji="1" lang="ja-JP" altLang="en-US" smtClean="0"/>
              <a:t>‹#›</a:t>
            </a:fld>
            <a:endParaRPr kumimoji="1" lang="ja-JP"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1"/>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8B17BAA1-47DE-48BF-896F-A10FF917EDA7}" type="datetimeFigureOut">
              <a:rPr kumimoji="1" lang="ja-JP" altLang="en-US" smtClean="0"/>
              <a:t>2012/12/28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smtClean="0"/>
            </a:lvl1pPr>
          </a:lstStyle>
          <a:p>
            <a:fld id="{96141F99-6DAA-496E-AAD7-661B6AEF22E8}" type="slidenum">
              <a:rPr kumimoji="1" lang="ja-JP" altLang="en-US" smtClean="0"/>
              <a:t>‹#›</a:t>
            </a:fld>
            <a:endParaRPr kumimoji="1" lang="ja-JP"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685800" y="1981200"/>
            <a:ext cx="381586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2338" y="1981200"/>
            <a:ext cx="381586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8B17BAA1-47DE-48BF-896F-A10FF917EDA7}" type="datetimeFigureOut">
              <a:rPr kumimoji="1" lang="ja-JP" altLang="en-US" smtClean="0"/>
              <a:t>2012/12/28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smtClean="0"/>
            </a:lvl1pPr>
          </a:lstStyle>
          <a:p>
            <a:fld id="{96141F99-6DAA-496E-AAD7-661B6AEF22E8}" type="slidenum">
              <a:rPr kumimoji="1" lang="ja-JP" altLang="en-US" smtClean="0"/>
              <a:t>‹#›</a:t>
            </a:fld>
            <a:endParaRPr kumimoji="1" lang="ja-JP"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270"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270"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8B17BAA1-47DE-48BF-896F-A10FF917EDA7}" type="datetimeFigureOut">
              <a:rPr kumimoji="1" lang="ja-JP" altLang="en-US" smtClean="0"/>
              <a:t>2012/12/28</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smtClean="0"/>
            </a:lvl1pPr>
          </a:lstStyle>
          <a:p>
            <a:fld id="{96141F99-6DAA-496E-AAD7-661B6AEF22E8}" type="slidenum">
              <a:rPr kumimoji="1" lang="ja-JP" altLang="en-US" smtClean="0"/>
              <a:t>‹#›</a:t>
            </a:fld>
            <a:endParaRPr kumimoji="1" lang="ja-JP"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8B17BAA1-47DE-48BF-896F-A10FF917EDA7}" type="datetimeFigureOut">
              <a:rPr kumimoji="1" lang="ja-JP" altLang="en-US" smtClean="0"/>
              <a:t>2012/12/28</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smtClean="0"/>
            </a:lvl1pPr>
          </a:lstStyle>
          <a:p>
            <a:fld id="{96141F99-6DAA-496E-AAD7-661B6AEF22E8}" type="slidenum">
              <a:rPr kumimoji="1" lang="ja-JP" altLang="en-US" smtClean="0"/>
              <a:t>‹#›</a:t>
            </a:fld>
            <a:endParaRPr kumimoji="1" lang="ja-JP"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8B17BAA1-47DE-48BF-896F-A10FF917EDA7}" type="datetimeFigureOut">
              <a:rPr kumimoji="1" lang="ja-JP" altLang="en-US" smtClean="0"/>
              <a:t>2012/12/28</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smtClean="0"/>
            </a:lvl1pPr>
          </a:lstStyle>
          <a:p>
            <a:fld id="{96141F99-6DAA-496E-AAD7-661B6AEF22E8}" type="slidenum">
              <a:rPr kumimoji="1" lang="ja-JP" altLang="en-US" smtClean="0"/>
              <a:t>‹#›</a:t>
            </a:fld>
            <a:endParaRPr kumimoji="1" lang="ja-JP"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435"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538" y="273051"/>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1"/>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8B17BAA1-47DE-48BF-896F-A10FF917EDA7}" type="datetimeFigureOut">
              <a:rPr kumimoji="1" lang="ja-JP" altLang="en-US" smtClean="0"/>
              <a:t>2012/12/28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smtClean="0"/>
            </a:lvl1pPr>
          </a:lstStyle>
          <a:p>
            <a:fld id="{96141F99-6DAA-496E-AAD7-661B6AEF22E8}" type="slidenum">
              <a:rPr kumimoji="1" lang="ja-JP" altLang="en-US" smtClean="0"/>
              <a:t>‹#›</a:t>
            </a:fld>
            <a:endParaRPr kumimoji="1" lang="ja-JP"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8B17BAA1-47DE-48BF-896F-A10FF917EDA7}" type="datetimeFigureOut">
              <a:rPr kumimoji="1" lang="ja-JP" altLang="en-US" smtClean="0"/>
              <a:t>2012/12/28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smtClean="0"/>
            </a:lvl1pPr>
          </a:lstStyle>
          <a:p>
            <a:fld id="{96141F99-6DAA-496E-AAD7-661B6AEF22E8}" type="slidenum">
              <a:rPr kumimoji="1" lang="ja-JP" altLang="en-US" smtClean="0"/>
              <a:t>‹#›</a:t>
            </a:fld>
            <a:endParaRPr kumimoji="1" lang="ja-JP"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ea typeface="ＭＳ Ｐゴシック" charset="-128"/>
                <a:cs typeface="ＭＳ Ｐゴシック" charset="-128"/>
              </a:defRPr>
            </a:lvl1pPr>
          </a:lstStyle>
          <a:p>
            <a:fld id="{8B17BAA1-47DE-48BF-896F-A10FF917EDA7}" type="datetimeFigureOut">
              <a:rPr kumimoji="1" lang="ja-JP" altLang="en-US" smtClean="0"/>
              <a:t>2012/12/28</a:t>
            </a:fld>
            <a:endParaRPr kumimoji="1" lang="ja-JP"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ea typeface="ＭＳ Ｐゴシック" charset="-128"/>
                <a:cs typeface="ＭＳ Ｐゴシック" charset="-128"/>
              </a:defRPr>
            </a:lvl1pPr>
          </a:lstStyle>
          <a:p>
            <a:endParaRPr kumimoji="1" lang="ja-JP"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ea typeface="ＭＳ Ｐゴシック" charset="-128"/>
                <a:cs typeface="ＭＳ Ｐゴシック" charset="-128"/>
              </a:defRPr>
            </a:lvl1pPr>
          </a:lstStyle>
          <a:p>
            <a:fld id="{96141F99-6DAA-496E-AAD7-661B6AEF22E8}" type="slidenum">
              <a:rPr kumimoji="1" lang="ja-JP" altLang="en-US" smtClean="0"/>
              <a:t>‹#›</a:t>
            </a:fld>
            <a:endParaRPr kumimoji="1" lang="ja-JP" altLang="en-US"/>
          </a:p>
        </p:txBody>
      </p:sp>
      <p:sp>
        <p:nvSpPr>
          <p:cNvPr id="95" name="Rectangle 7"/>
          <p:cNvSpPr>
            <a:spLocks noChangeArrowheads="1"/>
          </p:cNvSpPr>
          <p:nvPr/>
        </p:nvSpPr>
        <p:spPr bwMode="auto">
          <a:xfrm>
            <a:off x="0" y="381001"/>
            <a:ext cx="9130812" cy="55563"/>
          </a:xfrm>
          <a:prstGeom prst="rect">
            <a:avLst/>
          </a:prstGeom>
          <a:solidFill>
            <a:srgbClr val="00279F"/>
          </a:solidFill>
          <a:ln w="12700">
            <a:solidFill>
              <a:srgbClr val="00279F"/>
            </a:solidFill>
            <a:miter lim="800000"/>
            <a:headEnd/>
            <a:tailEnd/>
          </a:ln>
          <a:effectLst/>
        </p:spPr>
        <p:txBody>
          <a:bodyPr>
            <a:prstTxWarp prst="textNoShape">
              <a:avLst/>
            </a:prstTxWarp>
          </a:bodyPr>
          <a:lstStyle/>
          <a:p>
            <a:pPr defTabSz="762000"/>
            <a:endParaRPr lang="ja-JP" altLang="en-US" sz="2400">
              <a:latin typeface="Osaka" pitchFamily="-108" charset="-128"/>
              <a:ea typeface="Osaka" pitchFamily="-108" charset="-128"/>
              <a:cs typeface="Osaka" pitchFamily="-108" charset="-128"/>
            </a:endParaRPr>
          </a:p>
        </p:txBody>
      </p:sp>
      <p:sp>
        <p:nvSpPr>
          <p:cNvPr id="96" name="Rectangle 92"/>
          <p:cNvSpPr>
            <a:spLocks noChangeArrowheads="1"/>
          </p:cNvSpPr>
          <p:nvPr/>
        </p:nvSpPr>
        <p:spPr bwMode="auto">
          <a:xfrm>
            <a:off x="0" y="1"/>
            <a:ext cx="2854372" cy="366767"/>
          </a:xfrm>
          <a:prstGeom prst="rect">
            <a:avLst/>
          </a:prstGeom>
          <a:noFill/>
          <a:ln w="12700">
            <a:noFill/>
            <a:miter lim="800000"/>
            <a:headEnd/>
            <a:tailEnd/>
          </a:ln>
          <a:effectLst/>
        </p:spPr>
        <p:txBody>
          <a:bodyPr wrap="none" lIns="90488" tIns="44450" rIns="90488" bIns="44450">
            <a:prstTxWarp prst="textNoShape">
              <a:avLst/>
            </a:prstTxWarp>
            <a:spAutoFit/>
          </a:bodyPr>
          <a:lstStyle/>
          <a:p>
            <a:pPr defTabSz="900113" eaLnBrk="0" hangingPunct="0"/>
            <a:r>
              <a:rPr lang="en-US" altLang="ja-JP" sz="1800" b="1" i="1" dirty="0" smtClean="0">
                <a:solidFill>
                  <a:srgbClr val="00279F"/>
                </a:solidFill>
                <a:ea typeface="Osaka" pitchFamily="-108" charset="-128"/>
                <a:cs typeface="Osaka" pitchFamily="-108" charset="-128"/>
              </a:rPr>
              <a:t>University of Tokushima</a:t>
            </a:r>
            <a:endParaRPr lang="en-US" altLang="ja-JP" sz="1800" b="1" i="1" dirty="0">
              <a:solidFill>
                <a:srgbClr val="00279F"/>
              </a:solidFill>
              <a:ea typeface="Osaka" pitchFamily="-108" charset="-128"/>
              <a:cs typeface="Osaka" pitchFamily="-108" charset="-128"/>
            </a:endParaRPr>
          </a:p>
        </p:txBody>
      </p:sp>
      <p:pic>
        <p:nvPicPr>
          <p:cNvPr id="97" name="Picture 93"/>
          <p:cNvPicPr>
            <a:picLocks noChangeAspect="1" noChangeArrowheads="1"/>
          </p:cNvPicPr>
          <p:nvPr/>
        </p:nvPicPr>
        <p:blipFill>
          <a:blip r:embed="rId14"/>
          <a:srcRect/>
          <a:stretch>
            <a:fillRect/>
          </a:stretch>
        </p:blipFill>
        <p:spPr bwMode="auto">
          <a:xfrm>
            <a:off x="5486400" y="0"/>
            <a:ext cx="3657600" cy="838200"/>
          </a:xfrm>
          <a:prstGeom prst="rect">
            <a:avLst/>
          </a:prstGeom>
          <a:noFill/>
          <a:ln w="12700">
            <a:noFill/>
            <a:miter lim="800000"/>
            <a:headEnd/>
            <a:tailEnd/>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2pPr>
      <a:lvl3pPr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3pPr>
      <a:lvl4pPr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4pPr>
      <a:lvl5pPr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5pPr>
      <a:lvl6pPr marL="457200"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6pPr>
      <a:lvl7pPr marL="914400"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7pPr>
      <a:lvl8pPr marL="1371600"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8pPr>
      <a:lvl9pPr marL="1828800" algn="ctr" rtl="0" eaLnBrk="1" fontAlgn="base" hangingPunct="1">
        <a:spcBef>
          <a:spcPct val="0"/>
        </a:spcBef>
        <a:spcAft>
          <a:spcPct val="0"/>
        </a:spcAft>
        <a:defRPr kumimoji="1" sz="4400">
          <a:solidFill>
            <a:schemeClr val="tx2"/>
          </a:solidFill>
          <a:latin typeface="Arial" charset="0"/>
          <a:ea typeface="ＭＳ ゴシック" charset="-128"/>
          <a:cs typeface="ＭＳ ゴシック"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908720"/>
            <a:ext cx="9144000" cy="2880320"/>
          </a:xfrm>
        </p:spPr>
        <p:txBody>
          <a:bodyPr>
            <a:noAutofit/>
          </a:bodyPr>
          <a:lstStyle/>
          <a:p>
            <a:pPr>
              <a:lnSpc>
                <a:spcPct val="150000"/>
              </a:lnSpc>
            </a:pPr>
            <a:r>
              <a:rPr lang="en-US" altLang="ja-JP" sz="2800" b="1" dirty="0" smtClean="0"/>
              <a:t>Towards </a:t>
            </a:r>
            <a:r>
              <a:rPr lang="en-US" altLang="ja-JP" sz="2800" b="1" dirty="0"/>
              <a:t>generation of </a:t>
            </a:r>
            <a:r>
              <a:rPr lang="en-US" altLang="ja-JP" sz="2800" b="1" dirty="0" err="1"/>
              <a:t>mJ</a:t>
            </a:r>
            <a:r>
              <a:rPr lang="en-US" altLang="ja-JP" sz="2800" b="1" dirty="0"/>
              <a:t>-level </a:t>
            </a:r>
            <a:r>
              <a:rPr lang="en-US" altLang="ja-JP" sz="2800" b="1" dirty="0" err="1"/>
              <a:t>ultrashort</a:t>
            </a:r>
            <a:r>
              <a:rPr lang="en-US" altLang="ja-JP" sz="2800" b="1" dirty="0"/>
              <a:t> </a:t>
            </a:r>
            <a:r>
              <a:rPr lang="en-US" altLang="ja-JP" sz="2800" b="1" dirty="0" smtClean="0"/>
              <a:t>THz pulses by optical rectification</a:t>
            </a:r>
            <a:r>
              <a:rPr lang="en-US" altLang="ja-JP" sz="4000" b="1" dirty="0" smtClean="0"/>
              <a:t/>
            </a:r>
            <a:br>
              <a:rPr lang="en-US" altLang="ja-JP" sz="4000" b="1" dirty="0" smtClean="0"/>
            </a:br>
            <a:r>
              <a:rPr lang="ja-JP" altLang="en-US" sz="2800" b="1" dirty="0"/>
              <a:t>「</a:t>
            </a:r>
            <a:r>
              <a:rPr lang="ja-JP" altLang="ja-JP" sz="2800" b="1" dirty="0" smtClean="0"/>
              <a:t>光整流</a:t>
            </a:r>
            <a:r>
              <a:rPr lang="ja-JP" altLang="ja-JP" sz="2800" b="1" dirty="0"/>
              <a:t>による</a:t>
            </a:r>
            <a:r>
              <a:rPr lang="en-US" altLang="ja-JP" sz="2800" b="1" dirty="0" err="1" smtClean="0"/>
              <a:t>mJ</a:t>
            </a:r>
            <a:r>
              <a:rPr lang="ja-JP" altLang="ja-JP" sz="2800" b="1" dirty="0" smtClean="0"/>
              <a:t>レベル</a:t>
            </a:r>
            <a:r>
              <a:rPr lang="ja-JP" altLang="en-US" sz="2800" b="1" dirty="0" smtClean="0"/>
              <a:t>の</a:t>
            </a:r>
            <a:r>
              <a:rPr lang="ja-JP" altLang="ja-JP" sz="2800" b="1" dirty="0" smtClean="0"/>
              <a:t>テラヘルツパルス生成</a:t>
            </a:r>
            <a:r>
              <a:rPr lang="ja-JP" altLang="en-US" sz="2800" b="1" dirty="0" smtClean="0"/>
              <a:t>」</a:t>
            </a:r>
            <a:r>
              <a:rPr lang="en-US" altLang="ja-JP" sz="2400" b="1" dirty="0" smtClean="0"/>
              <a:t/>
            </a:r>
            <a:br>
              <a:rPr lang="en-US" altLang="ja-JP" sz="2400" b="1" dirty="0" smtClean="0"/>
            </a:br>
            <a:r>
              <a:rPr lang="en-US" altLang="ja-JP" sz="2400" b="1" dirty="0"/>
              <a:t/>
            </a:r>
            <a:br>
              <a:rPr lang="en-US" altLang="ja-JP" sz="2400" b="1" dirty="0"/>
            </a:br>
            <a:r>
              <a:rPr lang="en-US" altLang="ja-JP" sz="1600" b="1" dirty="0" err="1">
                <a:latin typeface="Times New Roman" pitchFamily="18" charset="0"/>
                <a:cs typeface="Times New Roman" pitchFamily="18" charset="0"/>
              </a:rPr>
              <a:t>József</a:t>
            </a:r>
            <a:r>
              <a:rPr lang="en-US" altLang="ja-JP" sz="1600" b="1" dirty="0">
                <a:latin typeface="Times New Roman" pitchFamily="18" charset="0"/>
                <a:cs typeface="Times New Roman" pitchFamily="18" charset="0"/>
              </a:rPr>
              <a:t> </a:t>
            </a:r>
            <a:r>
              <a:rPr lang="en-US" altLang="ja-JP" sz="1600" b="1" dirty="0" err="1">
                <a:latin typeface="Times New Roman" pitchFamily="18" charset="0"/>
                <a:cs typeface="Times New Roman" pitchFamily="18" charset="0"/>
              </a:rPr>
              <a:t>András</a:t>
            </a:r>
            <a:r>
              <a:rPr lang="en-US" altLang="ja-JP" sz="1600" b="1" dirty="0">
                <a:latin typeface="Times New Roman" pitchFamily="18" charset="0"/>
                <a:cs typeface="Times New Roman" pitchFamily="18" charset="0"/>
              </a:rPr>
              <a:t> </a:t>
            </a:r>
            <a:r>
              <a:rPr lang="en-US" altLang="ja-JP" sz="1600" b="1" dirty="0" err="1">
                <a:latin typeface="Times New Roman" pitchFamily="18" charset="0"/>
                <a:cs typeface="Times New Roman" pitchFamily="18" charset="0"/>
              </a:rPr>
              <a:t>Fülöp</a:t>
            </a:r>
            <a:r>
              <a:rPr lang="en-US" altLang="ja-JP" sz="1600" b="1" dirty="0">
                <a:latin typeface="Times New Roman" pitchFamily="18" charset="0"/>
                <a:cs typeface="Times New Roman" pitchFamily="18" charset="0"/>
              </a:rPr>
              <a:t>, </a:t>
            </a:r>
            <a:r>
              <a:rPr lang="en-US" altLang="ja-JP" sz="1600" b="1" dirty="0" err="1">
                <a:latin typeface="Times New Roman" pitchFamily="18" charset="0"/>
                <a:cs typeface="Times New Roman" pitchFamily="18" charset="0"/>
              </a:rPr>
              <a:t>László</a:t>
            </a:r>
            <a:r>
              <a:rPr lang="en-US" altLang="ja-JP" sz="1600" b="1" dirty="0">
                <a:latin typeface="Times New Roman" pitchFamily="18" charset="0"/>
                <a:cs typeface="Times New Roman" pitchFamily="18" charset="0"/>
              </a:rPr>
              <a:t> </a:t>
            </a:r>
            <a:r>
              <a:rPr lang="en-US" altLang="ja-JP" sz="1600" b="1" dirty="0" err="1">
                <a:latin typeface="Times New Roman" pitchFamily="18" charset="0"/>
                <a:cs typeface="Times New Roman" pitchFamily="18" charset="0"/>
              </a:rPr>
              <a:t>Pálfalvi</a:t>
            </a:r>
            <a:r>
              <a:rPr lang="en-US" altLang="ja-JP" sz="1600" b="1" dirty="0">
                <a:latin typeface="Times New Roman" pitchFamily="18" charset="0"/>
                <a:cs typeface="Times New Roman" pitchFamily="18" charset="0"/>
              </a:rPr>
              <a:t>, Matthias C Hoffmann and </a:t>
            </a:r>
            <a:r>
              <a:rPr lang="en-US" altLang="ja-JP" sz="1600" b="1" dirty="0" err="1">
                <a:latin typeface="Times New Roman" pitchFamily="18" charset="0"/>
                <a:cs typeface="Times New Roman" pitchFamily="18" charset="0"/>
              </a:rPr>
              <a:t>János</a:t>
            </a:r>
            <a:r>
              <a:rPr lang="ja-JP" altLang="en-US" sz="1600" b="1" dirty="0">
                <a:latin typeface="Times New Roman" pitchFamily="18" charset="0"/>
                <a:cs typeface="Times New Roman" pitchFamily="18" charset="0"/>
              </a:rPr>
              <a:t> </a:t>
            </a:r>
            <a:r>
              <a:rPr lang="en-US" altLang="ja-JP" sz="1600" b="1" dirty="0" err="1">
                <a:latin typeface="Times New Roman" pitchFamily="18" charset="0"/>
                <a:cs typeface="Times New Roman" pitchFamily="18" charset="0"/>
              </a:rPr>
              <a:t>Hebling</a:t>
            </a:r>
            <a:r>
              <a:rPr lang="en-US" altLang="ja-JP" sz="2800" b="1" dirty="0" smtClean="0"/>
              <a:t/>
            </a:r>
            <a:br>
              <a:rPr lang="en-US" altLang="ja-JP" sz="2800" b="1" dirty="0" smtClean="0"/>
            </a:br>
            <a:r>
              <a:rPr lang="ja-JP" altLang="en-US" sz="2800" b="1" dirty="0" smtClean="0"/>
              <a:t>　　　　　</a:t>
            </a:r>
            <a:r>
              <a:rPr lang="en-US" altLang="ja-JP" sz="1800" b="1" dirty="0" smtClean="0"/>
              <a:t>August2011/Vol.19,No.16/OPTICS EXPRESS 15090</a:t>
            </a:r>
            <a:endParaRPr lang="ja-JP" altLang="ja-JP" sz="1800" b="1" dirty="0"/>
          </a:p>
        </p:txBody>
      </p:sp>
      <p:sp>
        <p:nvSpPr>
          <p:cNvPr id="3" name="サブタイトル 2"/>
          <p:cNvSpPr>
            <a:spLocks noGrp="1"/>
          </p:cNvSpPr>
          <p:nvPr>
            <p:ph type="subTitle" idx="1"/>
          </p:nvPr>
        </p:nvSpPr>
        <p:spPr>
          <a:xfrm>
            <a:off x="2627784" y="4869160"/>
            <a:ext cx="5936704" cy="1126976"/>
          </a:xfrm>
        </p:spPr>
        <p:txBody>
          <a:bodyPr/>
          <a:lstStyle/>
          <a:p>
            <a:r>
              <a:rPr kumimoji="1" lang="en-US" altLang="ja-JP" smtClean="0"/>
              <a:t>6/24</a:t>
            </a:r>
            <a:r>
              <a:rPr kumimoji="1" lang="ja-JP" altLang="en-US" dirty="0" smtClean="0"/>
              <a:t>　</a:t>
            </a:r>
            <a:r>
              <a:rPr kumimoji="1" lang="en-US" altLang="ja-JP" dirty="0" smtClean="0"/>
              <a:t>B4</a:t>
            </a:r>
            <a:r>
              <a:rPr kumimoji="1" lang="ja-JP" altLang="en-US" dirty="0" smtClean="0"/>
              <a:t>　市川　竜嗣</a:t>
            </a:r>
            <a:endParaRPr kumimoji="1" lang="ja-JP" altLang="en-US" dirty="0"/>
          </a:p>
        </p:txBody>
      </p:sp>
    </p:spTree>
    <p:extLst>
      <p:ext uri="{BB962C8B-B14F-4D97-AF65-F5344CB8AC3E}">
        <p14:creationId xmlns:p14="http://schemas.microsoft.com/office/powerpoint/2010/main" val="344867707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テラヘルツ変換効率</a:t>
            </a:r>
            <a:endParaRPr kumimoji="1" lang="ja-JP" altLang="en-US" dirty="0"/>
          </a:p>
        </p:txBody>
      </p:sp>
      <p:pic>
        <p:nvPicPr>
          <p:cNvPr id="4" name="コンテンツ プレースホルダー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772816"/>
            <a:ext cx="7772400" cy="2769609"/>
          </a:xfrm>
          <a:prstGeom prst="rect">
            <a:avLst/>
          </a:prstGeom>
          <a:noFill/>
          <a:ln>
            <a:noFill/>
          </a:ln>
        </p:spPr>
      </p:pic>
      <p:sp>
        <p:nvSpPr>
          <p:cNvPr id="5" name="テキスト ボックス 4"/>
          <p:cNvSpPr txBox="1"/>
          <p:nvPr/>
        </p:nvSpPr>
        <p:spPr>
          <a:xfrm>
            <a:off x="1596812" y="4582869"/>
            <a:ext cx="6696744" cy="646331"/>
          </a:xfrm>
          <a:prstGeom prst="rect">
            <a:avLst/>
          </a:prstGeom>
          <a:noFill/>
        </p:spPr>
        <p:txBody>
          <a:bodyPr wrap="square" rtlCol="0">
            <a:spAutoFit/>
          </a:bodyPr>
          <a:lstStyle/>
          <a:p>
            <a:r>
              <a:rPr lang="ja-JP" altLang="ja-JP" dirty="0"/>
              <a:t>図４　</a:t>
            </a:r>
            <a:r>
              <a:rPr lang="en-US" altLang="ja-JP" dirty="0"/>
              <a:t>(</a:t>
            </a:r>
            <a:r>
              <a:rPr lang="en-US" altLang="ja-JP" dirty="0" smtClean="0"/>
              <a:t>a)THz</a:t>
            </a:r>
            <a:r>
              <a:rPr lang="ja-JP" altLang="ja-JP" dirty="0" smtClean="0"/>
              <a:t>変換</a:t>
            </a:r>
            <a:r>
              <a:rPr lang="ja-JP" altLang="ja-JP" dirty="0"/>
              <a:t>効率</a:t>
            </a:r>
          </a:p>
          <a:p>
            <a:r>
              <a:rPr lang="en-US" altLang="ja-JP" dirty="0" smtClean="0"/>
              <a:t>           (</a:t>
            </a:r>
            <a:r>
              <a:rPr lang="en-US" altLang="ja-JP" dirty="0"/>
              <a:t>b)</a:t>
            </a:r>
            <a:r>
              <a:rPr lang="ja-JP" altLang="ja-JP" dirty="0"/>
              <a:t>ビーム径を</a:t>
            </a:r>
            <a:r>
              <a:rPr lang="en-US" altLang="ja-JP" dirty="0"/>
              <a:t>5cm</a:t>
            </a:r>
            <a:r>
              <a:rPr lang="ja-JP" altLang="ja-JP" dirty="0"/>
              <a:t>とした場合の</a:t>
            </a:r>
            <a:r>
              <a:rPr lang="ja-JP" altLang="ja-JP" dirty="0" smtClean="0"/>
              <a:t>テラヘルツエネルギー</a:t>
            </a:r>
            <a:endParaRPr lang="ja-JP" altLang="ja-JP" dirty="0"/>
          </a:p>
        </p:txBody>
      </p:sp>
      <p:sp>
        <p:nvSpPr>
          <p:cNvPr id="3" name="テキスト ボックス 2"/>
          <p:cNvSpPr txBox="1"/>
          <p:nvPr/>
        </p:nvSpPr>
        <p:spPr>
          <a:xfrm>
            <a:off x="114814" y="5373216"/>
            <a:ext cx="8964488" cy="830997"/>
          </a:xfrm>
          <a:prstGeom prst="rect">
            <a:avLst/>
          </a:prstGeom>
          <a:noFill/>
          <a:ln>
            <a:solidFill>
              <a:srgbClr val="FF0000"/>
            </a:solidFill>
          </a:ln>
        </p:spPr>
        <p:txBody>
          <a:bodyPr wrap="square" rtlCol="0">
            <a:spAutoFit/>
          </a:bodyPr>
          <a:lstStyle/>
          <a:p>
            <a:pPr algn="ctr"/>
            <a:r>
              <a:rPr kumimoji="1" lang="ja-JP" altLang="en-US" sz="2400" dirty="0" smtClean="0"/>
              <a:t>テラヘルツ変換効率・テラヘルツエネルギーにおいても</a:t>
            </a:r>
            <a:endParaRPr lang="en-US" altLang="ja-JP" sz="2400" dirty="0"/>
          </a:p>
          <a:p>
            <a:pPr algn="ctr"/>
            <a:r>
              <a:rPr lang="ja-JP" altLang="ja-JP" sz="2400" dirty="0" smtClean="0"/>
              <a:t>結晶</a:t>
            </a:r>
            <a:r>
              <a:rPr lang="ja-JP" altLang="ja-JP" sz="2400" dirty="0"/>
              <a:t>の冷却、パルス幅</a:t>
            </a:r>
            <a:r>
              <a:rPr lang="ja-JP" altLang="ja-JP" sz="2400" dirty="0" smtClean="0"/>
              <a:t>は重要</a:t>
            </a:r>
            <a:r>
              <a:rPr lang="ja-JP" altLang="ja-JP" sz="2400" dirty="0"/>
              <a:t>な</a:t>
            </a:r>
            <a:r>
              <a:rPr lang="ja-JP" altLang="ja-JP" sz="2400" dirty="0" smtClean="0"/>
              <a:t>パラメータ</a:t>
            </a:r>
            <a:r>
              <a:rPr lang="ja-JP" altLang="en-US" sz="2400" dirty="0" smtClean="0"/>
              <a:t>となる</a:t>
            </a:r>
            <a:endParaRPr kumimoji="1" lang="ja-JP" altLang="en-US" sz="2400" dirty="0"/>
          </a:p>
        </p:txBody>
      </p:sp>
    </p:spTree>
    <p:extLst>
      <p:ext uri="{BB962C8B-B14F-4D97-AF65-F5344CB8AC3E}">
        <p14:creationId xmlns:p14="http://schemas.microsoft.com/office/powerpoint/2010/main" val="404220609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まとめ</a:t>
            </a:r>
            <a:endParaRPr kumimoji="1" lang="ja-JP" altLang="en-US" dirty="0"/>
          </a:p>
        </p:txBody>
      </p:sp>
      <p:sp>
        <p:nvSpPr>
          <p:cNvPr id="3" name="コンテンツ プレースホルダー 2"/>
          <p:cNvSpPr>
            <a:spLocks noGrp="1"/>
          </p:cNvSpPr>
          <p:nvPr>
            <p:ph idx="1"/>
          </p:nvPr>
        </p:nvSpPr>
        <p:spPr>
          <a:xfrm>
            <a:off x="192391" y="1844824"/>
            <a:ext cx="8784976" cy="4114800"/>
          </a:xfrm>
        </p:spPr>
        <p:txBody>
          <a:bodyPr/>
          <a:lstStyle/>
          <a:p>
            <a:pPr marL="0" indent="0">
              <a:buNone/>
            </a:pPr>
            <a:r>
              <a:rPr kumimoji="1" lang="ja-JP" altLang="en-US" sz="3600" dirty="0" smtClean="0"/>
              <a:t>高強度の</a:t>
            </a:r>
            <a:r>
              <a:rPr kumimoji="1" lang="en-US" altLang="ja-JP" sz="3600" dirty="0" smtClean="0"/>
              <a:t>THz</a:t>
            </a:r>
            <a:r>
              <a:rPr kumimoji="1" lang="ja-JP" altLang="en-US" sz="3600" dirty="0" smtClean="0"/>
              <a:t>波の発生における</a:t>
            </a:r>
            <a:r>
              <a:rPr kumimoji="1" lang="en-US" altLang="ja-JP" sz="3600" dirty="0" smtClean="0"/>
              <a:t>3</a:t>
            </a:r>
            <a:r>
              <a:rPr kumimoji="1" lang="ja-JP" altLang="en-US" sz="3600" dirty="0" err="1" smtClean="0"/>
              <a:t>つの</a:t>
            </a:r>
            <a:r>
              <a:rPr kumimoji="1" lang="ja-JP" altLang="en-US" sz="3600" dirty="0" smtClean="0"/>
              <a:t>要因</a:t>
            </a:r>
            <a:endParaRPr lang="en-US" altLang="ja-JP" sz="3600" dirty="0"/>
          </a:p>
          <a:p>
            <a:pPr marL="0" indent="0">
              <a:buNone/>
            </a:pPr>
            <a:endParaRPr kumimoji="1" lang="en-US" altLang="ja-JP" sz="3600" dirty="0" smtClean="0"/>
          </a:p>
          <a:p>
            <a:r>
              <a:rPr kumimoji="1" lang="en-US" altLang="ja-JP" sz="3600" dirty="0" smtClean="0"/>
              <a:t>LN</a:t>
            </a:r>
            <a:r>
              <a:rPr kumimoji="1" lang="ja-JP" altLang="en-US" sz="3600" dirty="0" smtClean="0"/>
              <a:t>結晶の温度</a:t>
            </a:r>
            <a:endParaRPr kumimoji="1" lang="en-US" altLang="ja-JP" sz="3600" dirty="0" smtClean="0"/>
          </a:p>
          <a:p>
            <a:r>
              <a:rPr lang="ja-JP" altLang="en-US" sz="3600" dirty="0" smtClean="0"/>
              <a:t>パルス幅の長さ</a:t>
            </a:r>
            <a:endParaRPr lang="en-US" altLang="ja-JP" sz="3600" dirty="0" smtClean="0"/>
          </a:p>
          <a:p>
            <a:r>
              <a:rPr lang="ja-JP" altLang="en-US" sz="3600" dirty="0" smtClean="0"/>
              <a:t>励起レーザーのビーム径及びエネルギー</a:t>
            </a: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182397184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背景</a:t>
            </a:r>
            <a:endParaRPr kumimoji="1" lang="ja-JP" altLang="en-US" dirty="0"/>
          </a:p>
        </p:txBody>
      </p:sp>
      <p:sp>
        <p:nvSpPr>
          <p:cNvPr id="3" name="コンテンツ プレースホルダー 2"/>
          <p:cNvSpPr>
            <a:spLocks noGrp="1"/>
          </p:cNvSpPr>
          <p:nvPr>
            <p:ph idx="1"/>
          </p:nvPr>
        </p:nvSpPr>
        <p:spPr>
          <a:xfrm>
            <a:off x="611560" y="1844824"/>
            <a:ext cx="7772400" cy="1872208"/>
          </a:xfrm>
        </p:spPr>
        <p:txBody>
          <a:bodyPr/>
          <a:lstStyle/>
          <a:p>
            <a:pPr marL="0" indent="0">
              <a:buNone/>
            </a:pPr>
            <a:r>
              <a:rPr lang="ja-JP" altLang="en-US" sz="2800" dirty="0" smtClean="0"/>
              <a:t>近年、レーザー技術、半導体デバイス技術などの進歩により、テラヘルツ波の研究開発が一気に加速した。これにより、材料分野・医学分野など様々な応用が期待されている。</a:t>
            </a:r>
            <a:endParaRPr lang="en-US" altLang="ja-JP" sz="2800" dirty="0" smtClean="0"/>
          </a:p>
        </p:txBody>
      </p:sp>
      <p:sp>
        <p:nvSpPr>
          <p:cNvPr id="5" name="下矢印 4"/>
          <p:cNvSpPr/>
          <p:nvPr/>
        </p:nvSpPr>
        <p:spPr bwMode="auto">
          <a:xfrm>
            <a:off x="4067944" y="3861048"/>
            <a:ext cx="1080120" cy="792088"/>
          </a:xfrm>
          <a:prstGeom prst="downArrow">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Arial" charset="0"/>
              <a:ea typeface="ＭＳ ゴシック" charset="-128"/>
              <a:cs typeface="ＭＳ ゴシック" charset="-128"/>
            </a:endParaRPr>
          </a:p>
        </p:txBody>
      </p:sp>
      <p:sp>
        <p:nvSpPr>
          <p:cNvPr id="6" name="テキスト ボックス 5"/>
          <p:cNvSpPr txBox="1"/>
          <p:nvPr/>
        </p:nvSpPr>
        <p:spPr>
          <a:xfrm>
            <a:off x="840463" y="5013176"/>
            <a:ext cx="7560840" cy="584775"/>
          </a:xfrm>
          <a:prstGeom prst="rect">
            <a:avLst/>
          </a:prstGeom>
          <a:noFill/>
        </p:spPr>
        <p:txBody>
          <a:bodyPr wrap="square" rtlCol="0">
            <a:spAutoFit/>
          </a:bodyPr>
          <a:lstStyle/>
          <a:p>
            <a:r>
              <a:rPr kumimoji="1" lang="ja-JP" altLang="en-US" sz="3200" dirty="0" smtClean="0"/>
              <a:t>テラヘルツ波の発生・検出技術の高度化</a:t>
            </a:r>
            <a:endParaRPr kumimoji="1" lang="ja-JP" altLang="en-US" sz="3200" dirty="0"/>
          </a:p>
        </p:txBody>
      </p:sp>
    </p:spTree>
    <p:extLst>
      <p:ext uri="{BB962C8B-B14F-4D97-AF65-F5344CB8AC3E}">
        <p14:creationId xmlns:p14="http://schemas.microsoft.com/office/powerpoint/2010/main" val="96910857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高強度</a:t>
            </a:r>
            <a:r>
              <a:rPr kumimoji="1" lang="en-US" altLang="ja-JP" sz="3600" dirty="0" smtClean="0"/>
              <a:t>THz</a:t>
            </a:r>
            <a:r>
              <a:rPr kumimoji="1" lang="ja-JP" altLang="en-US" sz="3600" dirty="0" smtClean="0"/>
              <a:t>パルス発生</a:t>
            </a:r>
            <a:endParaRPr kumimoji="1" lang="ja-JP" altLang="en-US" sz="3600" dirty="0"/>
          </a:p>
        </p:txBody>
      </p:sp>
      <p:sp>
        <p:nvSpPr>
          <p:cNvPr id="3" name="コンテンツ プレースホルダー 2"/>
          <p:cNvSpPr>
            <a:spLocks noGrp="1"/>
          </p:cNvSpPr>
          <p:nvPr>
            <p:ph idx="1"/>
          </p:nvPr>
        </p:nvSpPr>
        <p:spPr>
          <a:xfrm>
            <a:off x="685800" y="1981200"/>
            <a:ext cx="4102224" cy="489061"/>
          </a:xfrm>
        </p:spPr>
        <p:txBody>
          <a:bodyPr/>
          <a:lstStyle/>
          <a:p>
            <a:pPr marL="0" indent="0">
              <a:buNone/>
            </a:pPr>
            <a:r>
              <a:rPr kumimoji="1" lang="ja-JP" altLang="en-US" sz="2400" dirty="0" smtClean="0"/>
              <a:t>波長</a:t>
            </a:r>
            <a:r>
              <a:rPr lang="en-US" altLang="ja-JP" sz="2400" dirty="0" smtClean="0"/>
              <a:t>800n</a:t>
            </a:r>
            <a:r>
              <a:rPr kumimoji="1" lang="en-US" altLang="ja-JP" sz="2400" dirty="0" smtClean="0"/>
              <a:t>m</a:t>
            </a:r>
            <a:r>
              <a:rPr kumimoji="1" lang="ja-JP" altLang="en-US" sz="2400" dirty="0" smtClean="0"/>
              <a:t>の</a:t>
            </a:r>
            <a:r>
              <a:rPr kumimoji="1" lang="en-US" altLang="ja-JP" sz="2400" dirty="0" err="1" smtClean="0"/>
              <a:t>Ti:S</a:t>
            </a:r>
            <a:r>
              <a:rPr kumimoji="1" lang="ja-JP" altLang="en-US" sz="2400" dirty="0" smtClean="0"/>
              <a:t>レーザー</a:t>
            </a:r>
            <a:r>
              <a:rPr lang="ja-JP" altLang="en-US" sz="2400" dirty="0"/>
              <a:t>：</a:t>
            </a:r>
            <a:endParaRPr kumimoji="1" lang="en-US" altLang="ja-JP" sz="2400" dirty="0" smtClean="0"/>
          </a:p>
          <a:p>
            <a:pPr marL="0" indent="0">
              <a:buNone/>
            </a:pPr>
            <a:endParaRPr kumimoji="1" lang="ja-JP" altLang="en-US" sz="2400" dirty="0"/>
          </a:p>
        </p:txBody>
      </p:sp>
      <p:sp>
        <p:nvSpPr>
          <p:cNvPr id="5" name="テキスト ボックス 4"/>
          <p:cNvSpPr txBox="1"/>
          <p:nvPr/>
        </p:nvSpPr>
        <p:spPr>
          <a:xfrm>
            <a:off x="943863" y="2552025"/>
            <a:ext cx="7246682" cy="646331"/>
          </a:xfrm>
          <a:prstGeom prst="rect">
            <a:avLst/>
          </a:prstGeom>
          <a:noFill/>
          <a:ln>
            <a:solidFill>
              <a:schemeClr val="tx1"/>
            </a:solidFill>
          </a:ln>
        </p:spPr>
        <p:txBody>
          <a:bodyPr wrap="square" rtlCol="0">
            <a:spAutoFit/>
          </a:bodyPr>
          <a:lstStyle/>
          <a:p>
            <a:pPr algn="ctr"/>
            <a:r>
              <a:rPr kumimoji="1" lang="ja-JP" altLang="en-US" dirty="0" smtClean="0"/>
              <a:t>位相整合条件が満足される</a:t>
            </a:r>
            <a:r>
              <a:rPr kumimoji="1" lang="en-US" altLang="ja-JP" dirty="0" smtClean="0"/>
              <a:t>THz</a:t>
            </a:r>
            <a:r>
              <a:rPr kumimoji="1" lang="ja-JP" altLang="en-US" dirty="0" smtClean="0"/>
              <a:t>波の周波数帯域が比較的狭い</a:t>
            </a:r>
            <a:endParaRPr kumimoji="1" lang="en-US" altLang="ja-JP" dirty="0" smtClean="0"/>
          </a:p>
          <a:p>
            <a:pPr algn="ctr"/>
            <a:r>
              <a:rPr lang="ja-JP" altLang="en-US" dirty="0"/>
              <a:t>２</a:t>
            </a:r>
            <a:r>
              <a:rPr lang="ja-JP" altLang="en-US" dirty="0" smtClean="0"/>
              <a:t>光子吸収が生じやすく、</a:t>
            </a:r>
            <a:r>
              <a:rPr lang="en-US" altLang="ja-JP" dirty="0" smtClean="0"/>
              <a:t>THz</a:t>
            </a:r>
            <a:r>
              <a:rPr lang="ja-JP" altLang="en-US" dirty="0" smtClean="0"/>
              <a:t>波発生効率に限界が生じる</a:t>
            </a:r>
            <a:endParaRPr kumimoji="1" lang="ja-JP" altLang="en-US" dirty="0"/>
          </a:p>
        </p:txBody>
      </p:sp>
      <p:sp>
        <p:nvSpPr>
          <p:cNvPr id="6" name="下矢印 5"/>
          <p:cNvSpPr/>
          <p:nvPr/>
        </p:nvSpPr>
        <p:spPr bwMode="auto">
          <a:xfrm>
            <a:off x="4290338" y="3245979"/>
            <a:ext cx="569694" cy="602190"/>
          </a:xfrm>
          <a:prstGeom prst="downArrow">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Arial" charset="0"/>
              <a:ea typeface="ＭＳ ゴシック" charset="-128"/>
              <a:cs typeface="ＭＳ ゴシック" charset="-128"/>
            </a:endParaRPr>
          </a:p>
        </p:txBody>
      </p:sp>
      <p:sp>
        <p:nvSpPr>
          <p:cNvPr id="7" name="テキスト ボックス 6"/>
          <p:cNvSpPr txBox="1"/>
          <p:nvPr/>
        </p:nvSpPr>
        <p:spPr>
          <a:xfrm>
            <a:off x="1417100" y="4385491"/>
            <a:ext cx="6336704" cy="923330"/>
          </a:xfrm>
          <a:prstGeom prst="rect">
            <a:avLst/>
          </a:prstGeom>
          <a:noFill/>
          <a:ln>
            <a:solidFill>
              <a:schemeClr val="tx1"/>
            </a:solidFill>
          </a:ln>
        </p:spPr>
        <p:txBody>
          <a:bodyPr wrap="square" rtlCol="0">
            <a:spAutoFit/>
          </a:bodyPr>
          <a:lstStyle/>
          <a:p>
            <a:pPr algn="ctr"/>
            <a:r>
              <a:rPr kumimoji="1" lang="ja-JP" altLang="en-US" dirty="0" smtClean="0"/>
              <a:t>バンドギャップが大きく２光子吸収が生じにくい</a:t>
            </a:r>
            <a:endParaRPr kumimoji="1" lang="en-US" altLang="ja-JP" dirty="0" smtClean="0"/>
          </a:p>
          <a:p>
            <a:pPr algn="ctr"/>
            <a:r>
              <a:rPr lang="ja-JP" altLang="en-US" dirty="0"/>
              <a:t>電気光学</a:t>
            </a:r>
            <a:r>
              <a:rPr lang="ja-JP" altLang="en-US" dirty="0" smtClean="0"/>
              <a:t>定数が大きいため高強度</a:t>
            </a:r>
            <a:r>
              <a:rPr lang="en-US" altLang="ja-JP" dirty="0" smtClean="0"/>
              <a:t>THz</a:t>
            </a:r>
            <a:r>
              <a:rPr lang="ja-JP" altLang="en-US" dirty="0" smtClean="0"/>
              <a:t>波の発生が可能</a:t>
            </a:r>
            <a:endParaRPr lang="en-US" altLang="ja-JP" dirty="0"/>
          </a:p>
          <a:p>
            <a:pPr algn="ctr"/>
            <a:r>
              <a:rPr lang="ja-JP" altLang="en-US" dirty="0"/>
              <a:t>位相</a:t>
            </a:r>
            <a:r>
              <a:rPr lang="ja-JP" altLang="en-US" dirty="0" smtClean="0"/>
              <a:t>整合条件を広い周波数範囲で満たすことができる</a:t>
            </a:r>
            <a:endParaRPr lang="en-US" altLang="ja-JP" dirty="0" smtClean="0"/>
          </a:p>
        </p:txBody>
      </p:sp>
      <p:sp>
        <p:nvSpPr>
          <p:cNvPr id="8" name="テキスト ボックス 7"/>
          <p:cNvSpPr txBox="1"/>
          <p:nvPr/>
        </p:nvSpPr>
        <p:spPr>
          <a:xfrm>
            <a:off x="3102382" y="3909645"/>
            <a:ext cx="2968907" cy="461665"/>
          </a:xfrm>
          <a:prstGeom prst="rect">
            <a:avLst/>
          </a:prstGeom>
          <a:noFill/>
          <a:ln>
            <a:solidFill>
              <a:schemeClr val="tx1"/>
            </a:solidFill>
          </a:ln>
        </p:spPr>
        <p:txBody>
          <a:bodyPr wrap="square" rtlCol="0">
            <a:spAutoFit/>
          </a:bodyPr>
          <a:lstStyle/>
          <a:p>
            <a:pPr algn="ctr"/>
            <a:r>
              <a:rPr kumimoji="1" lang="en-US" altLang="ja-JP" sz="2400" dirty="0" smtClean="0"/>
              <a:t>LiNbO3</a:t>
            </a:r>
            <a:r>
              <a:rPr kumimoji="1" lang="ja-JP" altLang="en-US" sz="2400" dirty="0" smtClean="0"/>
              <a:t>（</a:t>
            </a:r>
            <a:r>
              <a:rPr kumimoji="1" lang="en-US" altLang="ja-JP" sz="2400" dirty="0" smtClean="0"/>
              <a:t>LN</a:t>
            </a:r>
            <a:r>
              <a:rPr kumimoji="1" lang="ja-JP" altLang="en-US" sz="2400" dirty="0" smtClean="0"/>
              <a:t>）</a:t>
            </a:r>
            <a:endParaRPr kumimoji="1" lang="ja-JP" altLang="en-US" sz="2400" dirty="0"/>
          </a:p>
        </p:txBody>
      </p:sp>
      <p:sp>
        <p:nvSpPr>
          <p:cNvPr id="9" name="テキスト ボックス 8"/>
          <p:cNvSpPr txBox="1"/>
          <p:nvPr/>
        </p:nvSpPr>
        <p:spPr>
          <a:xfrm>
            <a:off x="4677379" y="2018352"/>
            <a:ext cx="1587361" cy="461665"/>
          </a:xfrm>
          <a:prstGeom prst="rect">
            <a:avLst/>
          </a:prstGeom>
          <a:noFill/>
          <a:ln>
            <a:solidFill>
              <a:schemeClr val="tx1"/>
            </a:solidFill>
          </a:ln>
        </p:spPr>
        <p:txBody>
          <a:bodyPr wrap="square" rtlCol="0">
            <a:spAutoFit/>
          </a:bodyPr>
          <a:lstStyle/>
          <a:p>
            <a:pPr algn="ctr"/>
            <a:r>
              <a:rPr kumimoji="1" lang="en-US" altLang="ja-JP" sz="2400" dirty="0" err="1" smtClean="0"/>
              <a:t>ZnTe</a:t>
            </a:r>
            <a:endParaRPr kumimoji="1" lang="ja-JP" altLang="en-US" sz="2400" dirty="0"/>
          </a:p>
        </p:txBody>
      </p:sp>
      <p:sp>
        <p:nvSpPr>
          <p:cNvPr id="10" name="下矢印 9"/>
          <p:cNvSpPr/>
          <p:nvPr/>
        </p:nvSpPr>
        <p:spPr bwMode="auto">
          <a:xfrm rot="16200000">
            <a:off x="659016" y="5635122"/>
            <a:ext cx="569694" cy="602190"/>
          </a:xfrm>
          <a:prstGeom prst="downArrow">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chemeClr val="tx1"/>
              </a:solidFill>
              <a:effectLst/>
              <a:latin typeface="Arial" charset="0"/>
              <a:ea typeface="ＭＳ ゴシック" charset="-128"/>
              <a:cs typeface="ＭＳ ゴシック" charset="-128"/>
            </a:endParaRPr>
          </a:p>
        </p:txBody>
      </p:sp>
      <p:sp>
        <p:nvSpPr>
          <p:cNvPr id="4" name="テキスト ボックス 3"/>
          <p:cNvSpPr txBox="1"/>
          <p:nvPr/>
        </p:nvSpPr>
        <p:spPr>
          <a:xfrm>
            <a:off x="1397250" y="5550331"/>
            <a:ext cx="7351214" cy="830997"/>
          </a:xfrm>
          <a:prstGeom prst="rect">
            <a:avLst/>
          </a:prstGeom>
          <a:noFill/>
          <a:ln>
            <a:solidFill>
              <a:srgbClr val="FF0000"/>
            </a:solidFill>
          </a:ln>
        </p:spPr>
        <p:txBody>
          <a:bodyPr wrap="square" rtlCol="0">
            <a:spAutoFit/>
          </a:bodyPr>
          <a:lstStyle/>
          <a:p>
            <a:pPr algn="ctr"/>
            <a:r>
              <a:rPr kumimoji="1" lang="ja-JP" altLang="en-US" sz="2400" b="1" dirty="0" smtClean="0"/>
              <a:t>波面傾斜法</a:t>
            </a:r>
            <a:r>
              <a:rPr kumimoji="1" lang="ja-JP" altLang="en-US" sz="2400" dirty="0" smtClean="0"/>
              <a:t>を用いることで位相整合条件を満たし、　　　　　　　　　　　　　　　　　高強度のテラヘルツ波を生成可能</a:t>
            </a:r>
            <a:endParaRPr kumimoji="1" lang="ja-JP" altLang="en-US" sz="2400" dirty="0"/>
          </a:p>
        </p:txBody>
      </p:sp>
    </p:spTree>
    <p:extLst>
      <p:ext uri="{BB962C8B-B14F-4D97-AF65-F5344CB8AC3E}">
        <p14:creationId xmlns:p14="http://schemas.microsoft.com/office/powerpoint/2010/main" val="401024752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波面傾斜法（</a:t>
            </a:r>
            <a:r>
              <a:rPr lang="en-US" altLang="ja-JP" dirty="0"/>
              <a:t>TPFP</a:t>
            </a:r>
            <a:r>
              <a:rPr lang="ja-JP" altLang="en-US" dirty="0"/>
              <a:t>）</a:t>
            </a:r>
            <a:endParaRPr kumimoji="1" lang="ja-JP" altLang="en-US" dirty="0"/>
          </a:p>
        </p:txBody>
      </p:sp>
      <p:sp>
        <p:nvSpPr>
          <p:cNvPr id="3" name="コンテンツ プレースホルダー 2"/>
          <p:cNvSpPr>
            <a:spLocks noGrp="1"/>
          </p:cNvSpPr>
          <p:nvPr>
            <p:ph idx="1"/>
          </p:nvPr>
        </p:nvSpPr>
        <p:spPr>
          <a:xfrm>
            <a:off x="714591" y="1738323"/>
            <a:ext cx="7772400" cy="1231776"/>
          </a:xfrm>
        </p:spPr>
        <p:txBody>
          <a:bodyPr/>
          <a:lstStyle/>
          <a:p>
            <a:r>
              <a:rPr lang="ja-JP" altLang="ja-JP" sz="2400" dirty="0" smtClean="0"/>
              <a:t>光</a:t>
            </a:r>
            <a:r>
              <a:rPr lang="ja-JP" altLang="ja-JP" sz="2400" dirty="0"/>
              <a:t>の速度が真空中に</a:t>
            </a:r>
            <a:r>
              <a:rPr lang="ja-JP" altLang="ja-JP" sz="2400" dirty="0" smtClean="0"/>
              <a:t>おける</a:t>
            </a:r>
            <a:r>
              <a:rPr lang="ja-JP" altLang="en-US" sz="2400" dirty="0" smtClean="0"/>
              <a:t>速度より</a:t>
            </a:r>
            <a:r>
              <a:rPr lang="ja-JP" altLang="ja-JP" sz="2400" dirty="0" smtClean="0"/>
              <a:t>も</a:t>
            </a:r>
            <a:r>
              <a:rPr lang="ja-JP" altLang="ja-JP" sz="2400" dirty="0"/>
              <a:t>遅い媒質内において、媒質中での光速を超える速度を持って荷電粒子が進んだ際にコーン状に放射</a:t>
            </a:r>
            <a:r>
              <a:rPr lang="ja-JP" altLang="ja-JP" sz="2400" dirty="0" smtClean="0"/>
              <a:t>される。</a:t>
            </a:r>
            <a:endParaRPr kumimoji="1" lang="ja-JP" altLang="en-US" sz="2400" dirty="0"/>
          </a:p>
        </p:txBody>
      </p:sp>
      <p:sp>
        <p:nvSpPr>
          <p:cNvPr id="7" name="下矢印 6"/>
          <p:cNvSpPr/>
          <p:nvPr/>
        </p:nvSpPr>
        <p:spPr bwMode="auto">
          <a:xfrm>
            <a:off x="5652120" y="3115210"/>
            <a:ext cx="1008112" cy="961862"/>
          </a:xfrm>
          <a:prstGeom prst="downArrow">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Arial" charset="0"/>
              <a:ea typeface="ＭＳ ゴシック" charset="-128"/>
              <a:cs typeface="ＭＳ ゴシック" charset="-128"/>
            </a:endParaRPr>
          </a:p>
        </p:txBody>
      </p:sp>
      <p:sp>
        <p:nvSpPr>
          <p:cNvPr id="6" name="テキスト ボックス 5"/>
          <p:cNvSpPr txBox="1"/>
          <p:nvPr/>
        </p:nvSpPr>
        <p:spPr>
          <a:xfrm>
            <a:off x="6843602" y="3272975"/>
            <a:ext cx="2134482" cy="646331"/>
          </a:xfrm>
          <a:prstGeom prst="rect">
            <a:avLst/>
          </a:prstGeom>
          <a:noFill/>
          <a:ln>
            <a:solidFill>
              <a:srgbClr val="FF0000"/>
            </a:solidFill>
          </a:ln>
        </p:spPr>
        <p:txBody>
          <a:bodyPr wrap="square" rtlCol="0">
            <a:spAutoFit/>
          </a:bodyPr>
          <a:lstStyle/>
          <a:p>
            <a:r>
              <a:rPr kumimoji="1" lang="ja-JP" altLang="en-US" dirty="0" smtClean="0"/>
              <a:t>放射状の</a:t>
            </a:r>
            <a:r>
              <a:rPr kumimoji="1" lang="en-US" altLang="ja-JP" dirty="0" smtClean="0"/>
              <a:t>THz</a:t>
            </a:r>
            <a:r>
              <a:rPr kumimoji="1" lang="ja-JP" altLang="en-US" dirty="0" smtClean="0"/>
              <a:t>波は扱いにくい</a:t>
            </a:r>
            <a:endParaRPr kumimoji="1" lang="ja-JP" altLang="en-US" dirty="0"/>
          </a:p>
        </p:txBody>
      </p:sp>
      <p:sp>
        <p:nvSpPr>
          <p:cNvPr id="8" name="テキスト ボックス 7"/>
          <p:cNvSpPr txBox="1"/>
          <p:nvPr/>
        </p:nvSpPr>
        <p:spPr>
          <a:xfrm>
            <a:off x="4211960" y="4306456"/>
            <a:ext cx="4766124" cy="923330"/>
          </a:xfrm>
          <a:prstGeom prst="rect">
            <a:avLst/>
          </a:prstGeom>
          <a:noFill/>
          <a:ln>
            <a:solidFill>
              <a:schemeClr val="tx1"/>
            </a:solidFill>
          </a:ln>
        </p:spPr>
        <p:txBody>
          <a:bodyPr wrap="square" rtlCol="0">
            <a:spAutoFit/>
          </a:bodyPr>
          <a:lstStyle/>
          <a:p>
            <a:r>
              <a:rPr kumimoji="1" lang="ja-JP" altLang="en-US" dirty="0" smtClean="0"/>
              <a:t>波面を空間的に制御することにより</a:t>
            </a:r>
            <a:r>
              <a:rPr lang="en-US" altLang="ja-JP" dirty="0" smtClean="0"/>
              <a:t>THz</a:t>
            </a:r>
            <a:r>
              <a:rPr lang="ja-JP" altLang="en-US" dirty="0" smtClean="0"/>
              <a:t>波は放射状ではなく指向性をもった平面的な波面で放射することができる。</a:t>
            </a:r>
            <a:endParaRPr kumimoji="1" lang="ja-JP" altLang="en-US" dirty="0"/>
          </a:p>
        </p:txBody>
      </p:sp>
      <p:sp>
        <p:nvSpPr>
          <p:cNvPr id="9" name="テキスト ボックス 8"/>
          <p:cNvSpPr txBox="1"/>
          <p:nvPr/>
        </p:nvSpPr>
        <p:spPr>
          <a:xfrm>
            <a:off x="5140105" y="5350223"/>
            <a:ext cx="2664296" cy="646331"/>
          </a:xfrm>
          <a:prstGeom prst="rect">
            <a:avLst/>
          </a:prstGeom>
          <a:solidFill>
            <a:schemeClr val="bg1"/>
          </a:solidFill>
          <a:ln>
            <a:solidFill>
              <a:schemeClr val="accent1"/>
            </a:solidFill>
          </a:ln>
        </p:spPr>
        <p:txBody>
          <a:bodyPr wrap="square" rtlCol="0">
            <a:spAutoFit/>
          </a:bodyPr>
          <a:lstStyle/>
          <a:p>
            <a:pPr algn="ctr"/>
            <a:r>
              <a:rPr kumimoji="1" lang="ja-JP" altLang="en-US" sz="3600" dirty="0" smtClean="0"/>
              <a:t>波面傾斜法</a:t>
            </a:r>
            <a:endParaRPr kumimoji="1" lang="ja-JP" altLang="en-US" sz="3600" dirty="0"/>
          </a:p>
        </p:txBody>
      </p:sp>
      <p:grpSp>
        <p:nvGrpSpPr>
          <p:cNvPr id="5" name="グループ化 4"/>
          <p:cNvGrpSpPr/>
          <p:nvPr/>
        </p:nvGrpSpPr>
        <p:grpSpPr>
          <a:xfrm>
            <a:off x="755576" y="3569536"/>
            <a:ext cx="3338126" cy="2397170"/>
            <a:chOff x="755576" y="3569536"/>
            <a:chExt cx="3338126" cy="239717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569536"/>
              <a:ext cx="3096344" cy="2397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3373622" y="4869160"/>
              <a:ext cx="720080" cy="574464"/>
            </a:xfrm>
            <a:prstGeom prst="rect">
              <a:avLst/>
            </a:prstGeom>
            <a:solidFill>
              <a:schemeClr val="bg1"/>
            </a:solidFill>
          </p:spPr>
          <p:txBody>
            <a:bodyPr wrap="square" rtlCol="0">
              <a:spAutoFit/>
            </a:bodyPr>
            <a:lstStyle/>
            <a:p>
              <a:endParaRPr kumimoji="1" lang="ja-JP" altLang="en-US" dirty="0"/>
            </a:p>
          </p:txBody>
        </p:sp>
        <p:sp>
          <p:nvSpPr>
            <p:cNvPr id="10" name="テキスト ボックス 9"/>
            <p:cNvSpPr txBox="1"/>
            <p:nvPr/>
          </p:nvSpPr>
          <p:spPr>
            <a:xfrm>
              <a:off x="2562178" y="3596140"/>
              <a:ext cx="747049" cy="480931"/>
            </a:xfrm>
            <a:prstGeom prst="rect">
              <a:avLst/>
            </a:prstGeom>
            <a:solidFill>
              <a:schemeClr val="bg1"/>
            </a:solidFill>
          </p:spPr>
          <p:txBody>
            <a:bodyPr wrap="square" rtlCol="0">
              <a:spAutoFit/>
            </a:bodyPr>
            <a:lstStyle/>
            <a:p>
              <a:endParaRPr kumimoji="1" lang="ja-JP" altLang="en-US" dirty="0"/>
            </a:p>
          </p:txBody>
        </p:sp>
      </p:grpSp>
    </p:spTree>
    <p:extLst>
      <p:ext uri="{BB962C8B-B14F-4D97-AF65-F5344CB8AC3E}">
        <p14:creationId xmlns:p14="http://schemas.microsoft.com/office/powerpoint/2010/main" val="342319251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Contact grating setup</a:t>
            </a:r>
            <a:endParaRPr kumimoji="1" lang="ja-JP" altLang="en-US" dirty="0"/>
          </a:p>
        </p:txBody>
      </p:sp>
      <p:sp>
        <p:nvSpPr>
          <p:cNvPr id="7" name="テキスト ボックス 6"/>
          <p:cNvSpPr txBox="1"/>
          <p:nvPr/>
        </p:nvSpPr>
        <p:spPr>
          <a:xfrm>
            <a:off x="68867" y="4441175"/>
            <a:ext cx="5799277" cy="1508105"/>
          </a:xfrm>
          <a:prstGeom prst="rect">
            <a:avLst/>
          </a:prstGeom>
          <a:noFill/>
          <a:ln>
            <a:solidFill>
              <a:schemeClr val="tx1"/>
            </a:solidFill>
          </a:ln>
        </p:spPr>
        <p:txBody>
          <a:bodyPr wrap="square" rtlCol="0">
            <a:spAutoFit/>
          </a:bodyPr>
          <a:lstStyle/>
          <a:p>
            <a:r>
              <a:rPr lang="en-US" altLang="ja-JP" sz="2800" dirty="0"/>
              <a:t>Contact grating setup</a:t>
            </a:r>
            <a:endParaRPr lang="en-US" altLang="ja-JP" sz="2800" dirty="0" smtClean="0"/>
          </a:p>
          <a:p>
            <a:r>
              <a:rPr lang="ja-JP" altLang="en-US" sz="2400" dirty="0" smtClean="0"/>
              <a:t>　</a:t>
            </a:r>
            <a:r>
              <a:rPr lang="ja-JP" altLang="en-US" sz="2000" dirty="0" smtClean="0"/>
              <a:t>結晶に回折格子を接触させることにより</a:t>
            </a:r>
            <a:endParaRPr lang="en-US" altLang="ja-JP" sz="2000" dirty="0" smtClean="0"/>
          </a:p>
          <a:p>
            <a:r>
              <a:rPr lang="ja-JP" altLang="en-US" sz="2000" dirty="0" smtClean="0"/>
              <a:t>・イメージングエラー</a:t>
            </a:r>
            <a:r>
              <a:rPr kumimoji="1" lang="ja-JP" altLang="en-US" sz="2000" dirty="0" smtClean="0"/>
              <a:t>による</a:t>
            </a:r>
            <a:r>
              <a:rPr lang="ja-JP" altLang="en-US" sz="2000" dirty="0" smtClean="0"/>
              <a:t>ビームの歪みを排除</a:t>
            </a:r>
            <a:endParaRPr lang="en-US" altLang="ja-JP" sz="2000" dirty="0" smtClean="0"/>
          </a:p>
          <a:p>
            <a:r>
              <a:rPr lang="ja-JP" altLang="en-US" sz="2000" dirty="0" smtClean="0"/>
              <a:t>・スポットサイズの制限をなくした</a:t>
            </a:r>
            <a:endParaRPr lang="en-US" altLang="ja-JP" sz="2000" dirty="0" smtClean="0"/>
          </a:p>
        </p:txBody>
      </p:sp>
      <p:sp>
        <p:nvSpPr>
          <p:cNvPr id="8" name="下矢印 7"/>
          <p:cNvSpPr/>
          <p:nvPr/>
        </p:nvSpPr>
        <p:spPr bwMode="auto">
          <a:xfrm>
            <a:off x="2509526" y="3390363"/>
            <a:ext cx="864096" cy="792088"/>
          </a:xfrm>
          <a:prstGeom prst="downArrow">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Arial" charset="0"/>
              <a:ea typeface="ＭＳ ゴシック" charset="-128"/>
              <a:cs typeface="ＭＳ ゴシック" charset="-128"/>
            </a:endParaRPr>
          </a:p>
        </p:txBody>
      </p:sp>
      <p:sp>
        <p:nvSpPr>
          <p:cNvPr id="4" name="コンテンツ プレースホルダー 3"/>
          <p:cNvSpPr txBox="1">
            <a:spLocks noGrp="1"/>
          </p:cNvSpPr>
          <p:nvPr>
            <p:ph idx="1"/>
          </p:nvPr>
        </p:nvSpPr>
        <p:spPr>
          <a:xfrm>
            <a:off x="68867" y="1955469"/>
            <a:ext cx="5858406" cy="1261884"/>
          </a:xfrm>
          <a:prstGeom prst="rect">
            <a:avLst/>
          </a:prstGeom>
          <a:solidFill>
            <a:schemeClr val="bg1"/>
          </a:solidFill>
          <a:ln>
            <a:solidFill>
              <a:schemeClr val="tx1"/>
            </a:solidFill>
          </a:ln>
        </p:spPr>
        <p:txBody>
          <a:bodyPr wrap="square" rtlCol="0">
            <a:spAutoFit/>
          </a:bodyPr>
          <a:lstStyle/>
          <a:p>
            <a:pPr marL="0" indent="0">
              <a:buNone/>
            </a:pPr>
            <a:r>
              <a:rPr kumimoji="1" lang="ja-JP" altLang="en-US" sz="2800" dirty="0" smtClean="0"/>
              <a:t>従来の</a:t>
            </a:r>
            <a:r>
              <a:rPr kumimoji="1" lang="en-US" altLang="ja-JP" sz="2800" dirty="0" smtClean="0"/>
              <a:t>TPFP</a:t>
            </a:r>
            <a:r>
              <a:rPr kumimoji="1" lang="ja-JP" altLang="en-US" sz="2800" dirty="0" smtClean="0"/>
              <a:t>セットアップ</a:t>
            </a:r>
            <a:endParaRPr lang="en-US" altLang="ja-JP" sz="2800" dirty="0"/>
          </a:p>
          <a:p>
            <a:pPr marL="0" indent="0">
              <a:buNone/>
            </a:pPr>
            <a:r>
              <a:rPr lang="ja-JP" altLang="en-US" sz="2000" dirty="0"/>
              <a:t>　</a:t>
            </a:r>
            <a:r>
              <a:rPr lang="ja-JP" altLang="en-US" sz="2000" dirty="0" smtClean="0"/>
              <a:t>　　</a:t>
            </a:r>
            <a:r>
              <a:rPr kumimoji="1" lang="ja-JP" altLang="en-US" sz="2000" dirty="0" smtClean="0"/>
              <a:t>・イメージングエラーによる</a:t>
            </a:r>
            <a:r>
              <a:rPr lang="ja-JP" altLang="en-US" sz="2000" dirty="0" smtClean="0"/>
              <a:t>ビームの歪み</a:t>
            </a:r>
            <a:endParaRPr kumimoji="1" lang="en-US" altLang="ja-JP" sz="2000" dirty="0" smtClean="0"/>
          </a:p>
          <a:p>
            <a:pPr marL="0" indent="0">
              <a:buNone/>
            </a:pPr>
            <a:r>
              <a:rPr lang="ja-JP" altLang="en-US" sz="2000" dirty="0"/>
              <a:t>　</a:t>
            </a:r>
            <a:r>
              <a:rPr lang="ja-JP" altLang="en-US" sz="2000" dirty="0" smtClean="0"/>
              <a:t>　　・励起光のスポットサイズの制限</a:t>
            </a:r>
            <a:endParaRPr kumimoji="1" lang="ja-JP" altLang="en-US" sz="2000" dirty="0"/>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4077072"/>
            <a:ext cx="2952328" cy="22875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9281" y="2081340"/>
            <a:ext cx="3124200"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870886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LN</a:t>
            </a:r>
            <a:r>
              <a:rPr kumimoji="1" lang="ja-JP" altLang="en-US" dirty="0" smtClean="0"/>
              <a:t>の吸収係数</a:t>
            </a:r>
            <a:endParaRPr kumimoji="1" lang="ja-JP" altLang="en-US" dirty="0"/>
          </a:p>
        </p:txBody>
      </p:sp>
      <p:pic>
        <p:nvPicPr>
          <p:cNvPr id="4" name="コンテンツ プレースホルダー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988840"/>
            <a:ext cx="5256584" cy="4032448"/>
          </a:xfrm>
          <a:prstGeom prst="rect">
            <a:avLst/>
          </a:prstGeom>
          <a:noFill/>
          <a:ln>
            <a:noFill/>
          </a:ln>
        </p:spPr>
      </p:pic>
      <p:sp>
        <p:nvSpPr>
          <p:cNvPr id="5" name="テキスト ボックス 4"/>
          <p:cNvSpPr txBox="1"/>
          <p:nvPr/>
        </p:nvSpPr>
        <p:spPr>
          <a:xfrm>
            <a:off x="323528" y="6017860"/>
            <a:ext cx="5400600" cy="615553"/>
          </a:xfrm>
          <a:prstGeom prst="rect">
            <a:avLst/>
          </a:prstGeom>
          <a:noFill/>
        </p:spPr>
        <p:txBody>
          <a:bodyPr wrap="square" rtlCol="0">
            <a:spAutoFit/>
          </a:bodyPr>
          <a:lstStyle/>
          <a:p>
            <a:r>
              <a:rPr lang="ja-JP" altLang="ja-JP" sz="1600" dirty="0"/>
              <a:t>図１　各温度におけるテラヘルツ帯での</a:t>
            </a:r>
            <a:r>
              <a:rPr lang="en-US" altLang="ja-JP" sz="1600" dirty="0"/>
              <a:t>LN</a:t>
            </a:r>
            <a:r>
              <a:rPr lang="ja-JP" altLang="ja-JP" sz="1600" dirty="0"/>
              <a:t>の吸収係数</a:t>
            </a:r>
          </a:p>
          <a:p>
            <a:endParaRPr kumimoji="1" lang="ja-JP" altLang="en-US" dirty="0"/>
          </a:p>
        </p:txBody>
      </p:sp>
      <p:sp>
        <p:nvSpPr>
          <p:cNvPr id="3" name="テキスト ボックス 2"/>
          <p:cNvSpPr txBox="1"/>
          <p:nvPr/>
        </p:nvSpPr>
        <p:spPr>
          <a:xfrm>
            <a:off x="5552118" y="2060848"/>
            <a:ext cx="3512372" cy="1200329"/>
          </a:xfrm>
          <a:prstGeom prst="rect">
            <a:avLst/>
          </a:prstGeom>
          <a:noFill/>
          <a:ln>
            <a:solidFill>
              <a:schemeClr val="tx1"/>
            </a:solidFill>
          </a:ln>
        </p:spPr>
        <p:txBody>
          <a:bodyPr wrap="square" rtlCol="0">
            <a:spAutoFit/>
          </a:bodyPr>
          <a:lstStyle/>
          <a:p>
            <a:r>
              <a:rPr kumimoji="1" lang="ja-JP" altLang="en-US" sz="2400" dirty="0" smtClean="0"/>
              <a:t>温度が低いほど</a:t>
            </a:r>
            <a:r>
              <a:rPr kumimoji="1" lang="en-US" altLang="ja-JP" sz="2400" dirty="0" smtClean="0"/>
              <a:t>LN</a:t>
            </a:r>
            <a:r>
              <a:rPr kumimoji="1" lang="ja-JP" altLang="en-US" sz="2400" dirty="0" smtClean="0"/>
              <a:t>の吸収係数が低くなっている</a:t>
            </a:r>
            <a:endParaRPr kumimoji="1" lang="ja-JP" altLang="en-US" sz="2400" dirty="0"/>
          </a:p>
        </p:txBody>
      </p:sp>
      <p:sp>
        <p:nvSpPr>
          <p:cNvPr id="7" name="下矢印 6"/>
          <p:cNvSpPr/>
          <p:nvPr/>
        </p:nvSpPr>
        <p:spPr bwMode="auto">
          <a:xfrm>
            <a:off x="6968756" y="3403242"/>
            <a:ext cx="699588" cy="673830"/>
          </a:xfrm>
          <a:prstGeom prst="downArrow">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Arial" charset="0"/>
              <a:ea typeface="ＭＳ ゴシック" charset="-128"/>
              <a:cs typeface="ＭＳ ゴシック" charset="-128"/>
            </a:endParaRPr>
          </a:p>
        </p:txBody>
      </p:sp>
      <p:sp>
        <p:nvSpPr>
          <p:cNvPr id="8" name="テキスト ボックス 7"/>
          <p:cNvSpPr txBox="1"/>
          <p:nvPr/>
        </p:nvSpPr>
        <p:spPr>
          <a:xfrm>
            <a:off x="5572610" y="4244895"/>
            <a:ext cx="3491880" cy="1200329"/>
          </a:xfrm>
          <a:prstGeom prst="rect">
            <a:avLst/>
          </a:prstGeom>
          <a:noFill/>
          <a:ln>
            <a:solidFill>
              <a:schemeClr val="tx1"/>
            </a:solidFill>
          </a:ln>
        </p:spPr>
        <p:txBody>
          <a:bodyPr wrap="square" rtlCol="0">
            <a:spAutoFit/>
          </a:bodyPr>
          <a:lstStyle/>
          <a:p>
            <a:r>
              <a:rPr kumimoji="1" lang="en-US" altLang="ja-JP" sz="2400" dirty="0" smtClean="0"/>
              <a:t>THz</a:t>
            </a:r>
            <a:r>
              <a:rPr kumimoji="1" lang="ja-JP" altLang="en-US" sz="2400" dirty="0" smtClean="0"/>
              <a:t>発生効率を良くするためには</a:t>
            </a:r>
            <a:r>
              <a:rPr kumimoji="1" lang="en-US" altLang="ja-JP" sz="2400" dirty="0" smtClean="0"/>
              <a:t>LN</a:t>
            </a:r>
            <a:r>
              <a:rPr kumimoji="1" lang="ja-JP" altLang="en-US" sz="2400" dirty="0" smtClean="0"/>
              <a:t>結晶を冷却することが必要</a:t>
            </a:r>
            <a:endParaRPr kumimoji="1" lang="ja-JP" altLang="en-US" sz="2400" dirty="0"/>
          </a:p>
        </p:txBody>
      </p:sp>
    </p:spTree>
    <p:extLst>
      <p:ext uri="{BB962C8B-B14F-4D97-AF65-F5344CB8AC3E}">
        <p14:creationId xmlns:p14="http://schemas.microsoft.com/office/powerpoint/2010/main" val="315863244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テラヘルツスペクトル</a:t>
            </a:r>
            <a:endParaRPr kumimoji="1" lang="ja-JP" altLang="en-US" dirty="0"/>
          </a:p>
        </p:txBody>
      </p:sp>
      <p:pic>
        <p:nvPicPr>
          <p:cNvPr id="4" name="コンテンツ プレースホルダー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798418"/>
            <a:ext cx="7772400" cy="2782710"/>
          </a:xfrm>
          <a:prstGeom prst="rect">
            <a:avLst/>
          </a:prstGeom>
          <a:noFill/>
          <a:ln>
            <a:noFill/>
          </a:ln>
        </p:spPr>
      </p:pic>
      <p:sp>
        <p:nvSpPr>
          <p:cNvPr id="5" name="正方形/長方形 4"/>
          <p:cNvSpPr/>
          <p:nvPr/>
        </p:nvSpPr>
        <p:spPr>
          <a:xfrm>
            <a:off x="1182470" y="4569461"/>
            <a:ext cx="7421977" cy="646331"/>
          </a:xfrm>
          <a:prstGeom prst="rect">
            <a:avLst/>
          </a:prstGeom>
        </p:spPr>
        <p:txBody>
          <a:bodyPr wrap="square">
            <a:spAutoFit/>
          </a:bodyPr>
          <a:lstStyle/>
          <a:p>
            <a:pPr algn="ctr"/>
            <a:r>
              <a:rPr lang="ja-JP" altLang="ja-JP" dirty="0"/>
              <a:t>図</a:t>
            </a:r>
            <a:r>
              <a:rPr lang="ja-JP" altLang="ja-JP" dirty="0" smtClean="0"/>
              <a:t>２</a:t>
            </a:r>
            <a:r>
              <a:rPr lang="en-US" altLang="ja-JP" dirty="0" smtClean="0"/>
              <a:t>  (</a:t>
            </a:r>
            <a:r>
              <a:rPr lang="en-US" altLang="ja-JP" dirty="0"/>
              <a:t>a)100K</a:t>
            </a:r>
            <a:r>
              <a:rPr lang="ja-JP" altLang="ja-JP" dirty="0"/>
              <a:t>における各パルス幅での</a:t>
            </a:r>
            <a:r>
              <a:rPr lang="ja-JP" altLang="ja-JP" dirty="0" smtClean="0"/>
              <a:t>テラヘルツスペクトル</a:t>
            </a:r>
          </a:p>
          <a:p>
            <a:r>
              <a:rPr lang="ja-JP" altLang="en-US" dirty="0" smtClean="0"/>
              <a:t>　     　　 </a:t>
            </a:r>
            <a:r>
              <a:rPr lang="en-US" altLang="ja-JP" dirty="0" smtClean="0"/>
              <a:t>(b)</a:t>
            </a:r>
            <a:r>
              <a:rPr lang="ja-JP" altLang="ja-JP" dirty="0" smtClean="0"/>
              <a:t>パルス幅に対するピーク周波数</a:t>
            </a:r>
            <a:endParaRPr lang="ja-JP" altLang="ja-JP" dirty="0"/>
          </a:p>
        </p:txBody>
      </p:sp>
      <p:sp>
        <p:nvSpPr>
          <p:cNvPr id="6" name="テキスト ボックス 5"/>
          <p:cNvSpPr txBox="1"/>
          <p:nvPr/>
        </p:nvSpPr>
        <p:spPr>
          <a:xfrm>
            <a:off x="539553" y="5445224"/>
            <a:ext cx="8064894" cy="1107996"/>
          </a:xfrm>
          <a:prstGeom prst="rect">
            <a:avLst/>
          </a:prstGeom>
          <a:noFill/>
          <a:ln>
            <a:solidFill>
              <a:schemeClr val="tx1"/>
            </a:solidFill>
          </a:ln>
        </p:spPr>
        <p:txBody>
          <a:bodyPr wrap="square" rtlCol="0">
            <a:spAutoFit/>
          </a:bodyPr>
          <a:lstStyle/>
          <a:p>
            <a:r>
              <a:rPr kumimoji="1" lang="ja-JP" altLang="en-US" dirty="0" smtClean="0"/>
              <a:t>すべての温度において、パルス幅が増加するにつれて、</a:t>
            </a:r>
            <a:endParaRPr kumimoji="1" lang="en-US" altLang="ja-JP" dirty="0" smtClean="0"/>
          </a:p>
          <a:p>
            <a:pPr marL="285750" indent="-285750">
              <a:buFont typeface="Arial" pitchFamily="34" charset="0"/>
              <a:buChar char="•"/>
            </a:pPr>
            <a:r>
              <a:rPr kumimoji="1" lang="ja-JP" altLang="en-US" sz="1600" dirty="0" smtClean="0"/>
              <a:t>スペクトルのピーク強度が増加（スペクトルが</a:t>
            </a:r>
            <a:r>
              <a:rPr lang="ja-JP" altLang="en-US" sz="1600" dirty="0" smtClean="0"/>
              <a:t>低周波数域にシフトし、吸収が減少するため</a:t>
            </a:r>
            <a:r>
              <a:rPr kumimoji="1" lang="ja-JP" altLang="en-US" sz="1600" dirty="0" smtClean="0"/>
              <a:t>）</a:t>
            </a:r>
            <a:endParaRPr lang="en-US" altLang="ja-JP" sz="1600" dirty="0" smtClean="0"/>
          </a:p>
          <a:p>
            <a:pPr marL="285750" indent="-285750">
              <a:buFont typeface="Arial" pitchFamily="34" charset="0"/>
              <a:buChar char="•"/>
            </a:pPr>
            <a:r>
              <a:rPr lang="ja-JP" altLang="en-US" sz="1600" dirty="0" smtClean="0"/>
              <a:t>ピーク強度における周波数が低くなっている（</a:t>
            </a:r>
            <a:r>
              <a:rPr lang="en-US" altLang="ja-JP" sz="1600" dirty="0"/>
              <a:t>THz</a:t>
            </a:r>
            <a:r>
              <a:rPr lang="ja-JP" altLang="en-US" sz="1600" dirty="0"/>
              <a:t>帯域が狭くなるため</a:t>
            </a:r>
            <a:r>
              <a:rPr lang="ja-JP" altLang="en-US" sz="1600" dirty="0" smtClean="0"/>
              <a:t>）</a:t>
            </a:r>
            <a:endParaRPr lang="en-US" altLang="ja-JP" sz="1600" dirty="0"/>
          </a:p>
        </p:txBody>
      </p:sp>
    </p:spTree>
    <p:extLst>
      <p:ext uri="{BB962C8B-B14F-4D97-AF65-F5344CB8AC3E}">
        <p14:creationId xmlns:p14="http://schemas.microsoft.com/office/powerpoint/2010/main" val="206942090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テラヘルツ電界強度</a:t>
            </a:r>
            <a:endParaRPr kumimoji="1" lang="ja-JP" altLang="en-US" dirty="0"/>
          </a:p>
        </p:txBody>
      </p:sp>
      <p:pic>
        <p:nvPicPr>
          <p:cNvPr id="4" name="コンテンツ プレースホルダー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905062"/>
            <a:ext cx="7772400" cy="3108114"/>
          </a:xfrm>
          <a:prstGeom prst="rect">
            <a:avLst/>
          </a:prstGeom>
          <a:noFill/>
          <a:ln>
            <a:noFill/>
          </a:ln>
        </p:spPr>
      </p:pic>
      <p:sp>
        <p:nvSpPr>
          <p:cNvPr id="5" name="テキスト ボックス 4"/>
          <p:cNvSpPr txBox="1"/>
          <p:nvPr/>
        </p:nvSpPr>
        <p:spPr>
          <a:xfrm>
            <a:off x="2267744" y="4851015"/>
            <a:ext cx="4392488" cy="646331"/>
          </a:xfrm>
          <a:prstGeom prst="rect">
            <a:avLst/>
          </a:prstGeom>
          <a:noFill/>
        </p:spPr>
        <p:txBody>
          <a:bodyPr wrap="square" rtlCol="0">
            <a:spAutoFit/>
          </a:bodyPr>
          <a:lstStyle/>
          <a:p>
            <a:pPr algn="ctr"/>
            <a:r>
              <a:rPr lang="ja-JP" altLang="ja-JP" dirty="0"/>
              <a:t>図３　</a:t>
            </a:r>
            <a:r>
              <a:rPr lang="en-US" altLang="ja-JP" dirty="0"/>
              <a:t>(</a:t>
            </a:r>
            <a:r>
              <a:rPr lang="en-US" altLang="ja-JP" dirty="0" smtClean="0"/>
              <a:t>a)THz</a:t>
            </a:r>
            <a:r>
              <a:rPr lang="ja-JP" altLang="ja-JP" dirty="0"/>
              <a:t>波の電界強度の時間波形</a:t>
            </a:r>
          </a:p>
          <a:p>
            <a:pPr algn="ctr"/>
            <a:r>
              <a:rPr lang="en-US" altLang="ja-JP" dirty="0" smtClean="0"/>
              <a:t>           (</a:t>
            </a:r>
            <a:r>
              <a:rPr lang="en-US" altLang="ja-JP" dirty="0"/>
              <a:t>b)THz</a:t>
            </a:r>
            <a:r>
              <a:rPr lang="ja-JP" altLang="ja-JP" dirty="0"/>
              <a:t>波のピーク電界</a:t>
            </a:r>
            <a:r>
              <a:rPr lang="ja-JP" altLang="ja-JP" dirty="0" smtClean="0"/>
              <a:t>強度</a:t>
            </a:r>
            <a:endParaRPr lang="ja-JP" altLang="ja-JP" dirty="0"/>
          </a:p>
        </p:txBody>
      </p:sp>
      <p:sp>
        <p:nvSpPr>
          <p:cNvPr id="3" name="テキスト ボックス 2"/>
          <p:cNvSpPr txBox="1"/>
          <p:nvPr/>
        </p:nvSpPr>
        <p:spPr>
          <a:xfrm>
            <a:off x="251520" y="5497346"/>
            <a:ext cx="8712968" cy="1077218"/>
          </a:xfrm>
          <a:prstGeom prst="rect">
            <a:avLst/>
          </a:prstGeom>
          <a:noFill/>
          <a:ln>
            <a:solidFill>
              <a:srgbClr val="FF0000"/>
            </a:solidFill>
          </a:ln>
        </p:spPr>
        <p:txBody>
          <a:bodyPr wrap="square" rtlCol="0">
            <a:spAutoFit/>
          </a:bodyPr>
          <a:lstStyle/>
          <a:p>
            <a:r>
              <a:rPr lang="ja-JP" altLang="ja-JP" sz="3200" dirty="0" smtClean="0"/>
              <a:t>結晶</a:t>
            </a:r>
            <a:r>
              <a:rPr lang="ja-JP" altLang="ja-JP" sz="3200" dirty="0"/>
              <a:t>の冷却、パルス幅</a:t>
            </a:r>
            <a:r>
              <a:rPr lang="ja-JP" altLang="ja-JP" sz="3200" dirty="0" smtClean="0"/>
              <a:t>は</a:t>
            </a:r>
            <a:r>
              <a:rPr lang="ja-JP" altLang="en-US" sz="3200" dirty="0"/>
              <a:t>、</a:t>
            </a:r>
            <a:endParaRPr lang="en-US" altLang="ja-JP" sz="3200" dirty="0" smtClean="0"/>
          </a:p>
          <a:p>
            <a:r>
              <a:rPr lang="ja-JP" altLang="en-US" sz="3200" dirty="0" smtClean="0"/>
              <a:t>　　　</a:t>
            </a:r>
            <a:r>
              <a:rPr lang="en-US" altLang="ja-JP" sz="3200" dirty="0"/>
              <a:t> </a:t>
            </a:r>
            <a:r>
              <a:rPr lang="en-US" altLang="ja-JP" sz="3200" dirty="0" smtClean="0"/>
              <a:t>  </a:t>
            </a:r>
            <a:r>
              <a:rPr lang="ja-JP" altLang="ja-JP" sz="3200" dirty="0" smtClean="0"/>
              <a:t>電界</a:t>
            </a:r>
            <a:r>
              <a:rPr lang="ja-JP" altLang="ja-JP" sz="3200" dirty="0"/>
              <a:t>強度に対応する重要な</a:t>
            </a:r>
            <a:r>
              <a:rPr lang="ja-JP" altLang="ja-JP" sz="3200" dirty="0" smtClean="0"/>
              <a:t>パラメータ</a:t>
            </a:r>
            <a:endParaRPr lang="ja-JP" altLang="ja-JP" sz="3200" dirty="0"/>
          </a:p>
        </p:txBody>
      </p:sp>
    </p:spTree>
    <p:extLst>
      <p:ext uri="{BB962C8B-B14F-4D97-AF65-F5344CB8AC3E}">
        <p14:creationId xmlns:p14="http://schemas.microsoft.com/office/powerpoint/2010/main" val="322211025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テラヘルツ電界強度</a:t>
            </a:r>
            <a:endParaRPr kumimoji="1" lang="ja-JP" altLang="en-US" dirty="0"/>
          </a:p>
        </p:txBody>
      </p:sp>
      <p:pic>
        <p:nvPicPr>
          <p:cNvPr id="4" name="コンテンツ プレースホルダー 3"/>
          <p:cNvPicPr>
            <a:picLocks noGrp="1"/>
          </p:cNvPicPr>
          <p:nvPr>
            <p:ph idx="1"/>
          </p:nvPr>
        </p:nvPicPr>
        <p:blipFill rotWithShape="1">
          <a:blip r:embed="rId2">
            <a:extLst>
              <a:ext uri="{28A0092B-C50C-407E-A947-70E740481C1C}">
                <a14:useLocalDpi xmlns:a14="http://schemas.microsoft.com/office/drawing/2010/main" val="0"/>
              </a:ext>
            </a:extLst>
          </a:blip>
          <a:srcRect l="54805" t="-1415" b="1"/>
          <a:stretch/>
        </p:blipFill>
        <p:spPr bwMode="auto">
          <a:xfrm>
            <a:off x="683568" y="2060848"/>
            <a:ext cx="3512713" cy="2880320"/>
          </a:xfrm>
          <a:prstGeom prst="rect">
            <a:avLst/>
          </a:prstGeom>
          <a:noFill/>
          <a:ln>
            <a:noFill/>
          </a:ln>
        </p:spPr>
      </p:pic>
      <p:sp>
        <p:nvSpPr>
          <p:cNvPr id="5" name="テキスト ボックス 4"/>
          <p:cNvSpPr txBox="1"/>
          <p:nvPr/>
        </p:nvSpPr>
        <p:spPr>
          <a:xfrm>
            <a:off x="755576" y="5147900"/>
            <a:ext cx="3528392" cy="369332"/>
          </a:xfrm>
          <a:prstGeom prst="rect">
            <a:avLst/>
          </a:prstGeom>
          <a:noFill/>
        </p:spPr>
        <p:txBody>
          <a:bodyPr wrap="square" rtlCol="0">
            <a:spAutoFit/>
          </a:bodyPr>
          <a:lstStyle/>
          <a:p>
            <a:r>
              <a:rPr kumimoji="1" lang="ja-JP" altLang="en-US" dirty="0" smtClean="0"/>
              <a:t>図</a:t>
            </a:r>
            <a:r>
              <a:rPr lang="ja-JP" altLang="en-US" dirty="0" smtClean="0"/>
              <a:t>３</a:t>
            </a:r>
            <a:r>
              <a:rPr lang="en-US" altLang="ja-JP" dirty="0" smtClean="0"/>
              <a:t>(b)THz</a:t>
            </a:r>
            <a:r>
              <a:rPr lang="ja-JP" altLang="en-US" dirty="0" smtClean="0"/>
              <a:t>波のピーク電界強度</a:t>
            </a:r>
            <a:endParaRPr kumimoji="1" lang="ja-JP" altLang="en-US" dirty="0"/>
          </a:p>
        </p:txBody>
      </p:sp>
      <p:grpSp>
        <p:nvGrpSpPr>
          <p:cNvPr id="18" name="グループ化 17"/>
          <p:cNvGrpSpPr/>
          <p:nvPr/>
        </p:nvGrpSpPr>
        <p:grpSpPr>
          <a:xfrm>
            <a:off x="2483768" y="1942590"/>
            <a:ext cx="4032448" cy="1198378"/>
            <a:chOff x="2483768" y="1942590"/>
            <a:chExt cx="4032448" cy="1198378"/>
          </a:xfrm>
        </p:grpSpPr>
        <p:sp>
          <p:nvSpPr>
            <p:cNvPr id="7" name="円/楕円 6"/>
            <p:cNvSpPr/>
            <p:nvPr/>
          </p:nvSpPr>
          <p:spPr bwMode="auto">
            <a:xfrm>
              <a:off x="2483768" y="2564904"/>
              <a:ext cx="252028" cy="21602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Arial" charset="0"/>
                <a:ea typeface="ＭＳ ゴシック" charset="-128"/>
                <a:cs typeface="ＭＳ ゴシック" charset="-128"/>
              </a:endParaRPr>
            </a:p>
          </p:txBody>
        </p:sp>
        <p:sp>
          <p:nvSpPr>
            <p:cNvPr id="8" name="円/楕円 7"/>
            <p:cNvSpPr/>
            <p:nvPr/>
          </p:nvSpPr>
          <p:spPr bwMode="auto">
            <a:xfrm>
              <a:off x="2483768" y="2924944"/>
              <a:ext cx="252028" cy="21602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Arial" charset="0"/>
                <a:ea typeface="ＭＳ ゴシック" charset="-128"/>
                <a:cs typeface="ＭＳ ゴシック" charset="-128"/>
              </a:endParaRPr>
            </a:p>
          </p:txBody>
        </p:sp>
        <p:cxnSp>
          <p:nvCxnSpPr>
            <p:cNvPr id="13" name="直線矢印コネクタ 12"/>
            <p:cNvCxnSpPr>
              <a:endCxn id="7" idx="7"/>
            </p:cNvCxnSpPr>
            <p:nvPr/>
          </p:nvCxnSpPr>
          <p:spPr bwMode="auto">
            <a:xfrm flipH="1">
              <a:off x="2698887" y="2132856"/>
              <a:ext cx="2089137" cy="463684"/>
            </a:xfrm>
            <a:prstGeom prst="straightConnector1">
              <a:avLst/>
            </a:prstGeom>
            <a:noFill/>
            <a:ln w="9525" cap="flat" cmpd="sng" algn="ctr">
              <a:solidFill>
                <a:schemeClr val="tx1"/>
              </a:solidFill>
              <a:prstDash val="solid"/>
              <a:round/>
              <a:headEnd type="none" w="med" len="med"/>
              <a:tailEnd type="arrow"/>
            </a:ln>
            <a:effectLst/>
          </p:spPr>
        </p:cxnSp>
        <p:cxnSp>
          <p:nvCxnSpPr>
            <p:cNvPr id="14" name="直線矢印コネクタ 13"/>
            <p:cNvCxnSpPr>
              <a:endCxn id="8" idx="7"/>
            </p:cNvCxnSpPr>
            <p:nvPr/>
          </p:nvCxnSpPr>
          <p:spPr bwMode="auto">
            <a:xfrm flipH="1">
              <a:off x="2698887" y="2132856"/>
              <a:ext cx="2089137" cy="823724"/>
            </a:xfrm>
            <a:prstGeom prst="straightConnector1">
              <a:avLst/>
            </a:prstGeom>
            <a:noFill/>
            <a:ln w="9525" cap="flat" cmpd="sng" algn="ctr">
              <a:solidFill>
                <a:schemeClr val="tx1"/>
              </a:solidFill>
              <a:prstDash val="solid"/>
              <a:round/>
              <a:headEnd type="none" w="med" len="med"/>
              <a:tailEnd type="arrow"/>
            </a:ln>
            <a:effectLst/>
          </p:spPr>
        </p:cxnSp>
        <p:sp>
          <p:nvSpPr>
            <p:cNvPr id="17" name="テキスト ボックス 16"/>
            <p:cNvSpPr txBox="1"/>
            <p:nvPr/>
          </p:nvSpPr>
          <p:spPr>
            <a:xfrm>
              <a:off x="4788024" y="1942590"/>
              <a:ext cx="1728192" cy="369332"/>
            </a:xfrm>
            <a:prstGeom prst="rect">
              <a:avLst/>
            </a:prstGeom>
            <a:noFill/>
            <a:ln>
              <a:solidFill>
                <a:schemeClr val="tx1"/>
              </a:solidFill>
            </a:ln>
          </p:spPr>
          <p:txBody>
            <a:bodyPr wrap="square" rtlCol="0">
              <a:spAutoFit/>
            </a:bodyPr>
            <a:lstStyle/>
            <a:p>
              <a:pPr algn="ctr"/>
              <a:r>
                <a:rPr lang="ja-JP" altLang="en-US" dirty="0"/>
                <a:t>１</a:t>
              </a:r>
              <a:r>
                <a:rPr lang="ja-JP" altLang="en-US" dirty="0" smtClean="0"/>
                <a:t>桁程度増加</a:t>
              </a:r>
              <a:endParaRPr kumimoji="1" lang="ja-JP" altLang="en-US" dirty="0"/>
            </a:p>
          </p:txBody>
        </p:sp>
      </p:grpSp>
      <p:sp>
        <p:nvSpPr>
          <p:cNvPr id="19" name="テキスト ボックス 18"/>
          <p:cNvSpPr txBox="1"/>
          <p:nvPr/>
        </p:nvSpPr>
        <p:spPr>
          <a:xfrm>
            <a:off x="4572000" y="3140968"/>
            <a:ext cx="4464496" cy="2585323"/>
          </a:xfrm>
          <a:prstGeom prst="rect">
            <a:avLst/>
          </a:prstGeom>
          <a:noFill/>
          <a:ln>
            <a:solidFill>
              <a:schemeClr val="tx1"/>
            </a:solidFill>
          </a:ln>
        </p:spPr>
        <p:txBody>
          <a:bodyPr wrap="square" rtlCol="0">
            <a:spAutoFit/>
          </a:bodyPr>
          <a:lstStyle/>
          <a:p>
            <a:r>
              <a:rPr kumimoji="1" lang="ja-JP" altLang="en-US" sz="2400" dirty="0" smtClean="0"/>
              <a:t>増加の理由</a:t>
            </a:r>
            <a:endParaRPr kumimoji="1" lang="en-US" altLang="ja-JP" sz="2400" dirty="0" smtClean="0"/>
          </a:p>
          <a:p>
            <a:r>
              <a:rPr lang="ja-JP" altLang="en-US" sz="2400" dirty="0" smtClean="0"/>
              <a:t>　</a:t>
            </a:r>
            <a:r>
              <a:rPr lang="ja-JP" altLang="en-US" dirty="0"/>
              <a:t>　</a:t>
            </a:r>
            <a:endParaRPr lang="en-US" altLang="ja-JP" dirty="0" smtClean="0"/>
          </a:p>
          <a:p>
            <a:pPr marL="285750" indent="-285750">
              <a:buFont typeface="Arial" pitchFamily="34" charset="0"/>
              <a:buChar char="•"/>
            </a:pPr>
            <a:r>
              <a:rPr lang="ja-JP" altLang="en-US" dirty="0" smtClean="0"/>
              <a:t>パルス幅の増加により、低周波数域にスペクトルがシフトする。そのため、</a:t>
            </a:r>
            <a:r>
              <a:rPr lang="ja-JP" altLang="en-US" b="1" dirty="0" smtClean="0">
                <a:solidFill>
                  <a:srgbClr val="FF0000"/>
                </a:solidFill>
              </a:rPr>
              <a:t>テラヘルツの吸収が減少する</a:t>
            </a:r>
            <a:r>
              <a:rPr lang="ja-JP" altLang="en-US" dirty="0" smtClean="0"/>
              <a:t>。</a:t>
            </a:r>
            <a:endParaRPr lang="en-US" altLang="ja-JP" dirty="0" smtClean="0"/>
          </a:p>
          <a:p>
            <a:endParaRPr lang="en-US" altLang="ja-JP" sz="2000" dirty="0" smtClean="0"/>
          </a:p>
          <a:p>
            <a:pPr marL="285750" indent="-285750">
              <a:buFont typeface="Arial" pitchFamily="34" charset="0"/>
              <a:buChar char="•"/>
            </a:pPr>
            <a:r>
              <a:rPr lang="ja-JP" altLang="en-US" sz="2000" dirty="0"/>
              <a:t>低温でのテラヘルツ吸収の</a:t>
            </a:r>
            <a:r>
              <a:rPr lang="ja-JP" altLang="en-US" sz="2000" dirty="0" smtClean="0"/>
              <a:t>減少</a:t>
            </a:r>
            <a:endParaRPr lang="en-US" altLang="ja-JP" sz="2000" dirty="0" smtClean="0"/>
          </a:p>
          <a:p>
            <a:r>
              <a:rPr lang="ja-JP" altLang="en-US" sz="2000" dirty="0"/>
              <a:t>　</a:t>
            </a:r>
            <a:r>
              <a:rPr lang="ja-JP" altLang="en-US" sz="2000" dirty="0" smtClean="0"/>
              <a:t>（フォノン吸収の減少）</a:t>
            </a:r>
            <a:endParaRPr lang="en-US" altLang="ja-JP" sz="2000" dirty="0" smtClean="0"/>
          </a:p>
        </p:txBody>
      </p:sp>
    </p:spTree>
    <p:extLst>
      <p:ext uri="{BB962C8B-B14F-4D97-AF65-F5344CB8AC3E}">
        <p14:creationId xmlns:p14="http://schemas.microsoft.com/office/powerpoint/2010/main" val="105731522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テーマ1">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Arial"/>
        <a:ea typeface="ＭＳ ゴシック"/>
        <a:cs typeface="ＭＳ ゴシック"/>
      </a:majorFont>
      <a:minorFont>
        <a:latin typeface="Arial"/>
        <a:ea typeface="ＭＳ ゴシック"/>
        <a:cs typeface="ＭＳ 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a:ln>
              <a:noFill/>
            </a:ln>
            <a:solidFill>
              <a:schemeClr val="tx1"/>
            </a:solidFill>
            <a:effectLst/>
            <a:latin typeface="Arial" charset="0"/>
            <a:ea typeface="ＭＳ ゴシック" charset="-128"/>
            <a:cs typeface="ＭＳ ゴシック"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a:ln>
              <a:noFill/>
            </a:ln>
            <a:solidFill>
              <a:schemeClr val="tx1"/>
            </a:solidFill>
            <a:effectLst/>
            <a:latin typeface="Arial" charset="0"/>
            <a:ea typeface="ＭＳ ゴシック" charset="-128"/>
            <a:cs typeface="ＭＳ ゴシック"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徳大スライドテーマ</Template>
  <TotalTime>7054</TotalTime>
  <Words>412</Words>
  <Application>Microsoft Office PowerPoint</Application>
  <PresentationFormat>画面に合わせる (4:3)</PresentationFormat>
  <Paragraphs>63</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テーマ1</vt:lpstr>
      <vt:lpstr>Towards generation of mJ-level ultrashort THz pulses by optical rectification 「光整流によるmJレベルのテラヘルツパルス生成」  József András Fülöp, László Pálfalvi, Matthias C Hoffmann and János Hebling 　　　　　August2011/Vol.19,No.16/OPTICS EXPRESS 15090</vt:lpstr>
      <vt:lpstr>背景</vt:lpstr>
      <vt:lpstr>高強度THzパルス発生</vt:lpstr>
      <vt:lpstr>波面傾斜法（TPFP）</vt:lpstr>
      <vt:lpstr>Contact grating setup</vt:lpstr>
      <vt:lpstr>LNの吸収係数</vt:lpstr>
      <vt:lpstr>テラヘルツスペクトル</vt:lpstr>
      <vt:lpstr>テラヘルツ電界強度</vt:lpstr>
      <vt:lpstr>テラヘルツ電界強度</vt:lpstr>
      <vt:lpstr>テラヘルツ変換効率</vt:lpstr>
      <vt:lpstr>まとめ</vt:lpstr>
    </vt:vector>
  </TitlesOfParts>
  <Company>FJ-USER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光整流によるmjレベルの 　　　超短テラヘルツパルスの生成</dc:title>
  <dc:creator>Owner</dc:creator>
  <cp:lastModifiedBy>ichikawa</cp:lastModifiedBy>
  <cp:revision>80</cp:revision>
  <dcterms:created xsi:type="dcterms:W3CDTF">2012-06-24T11:35:32Z</dcterms:created>
  <dcterms:modified xsi:type="dcterms:W3CDTF">2012-12-28T08:30:49Z</dcterms:modified>
</cp:coreProperties>
</file>