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94" r:id="rId3"/>
    <p:sldId id="256" r:id="rId4"/>
    <p:sldId id="257" r:id="rId5"/>
    <p:sldId id="258" r:id="rId6"/>
    <p:sldId id="259" r:id="rId7"/>
    <p:sldId id="261" r:id="rId8"/>
    <p:sldId id="260" r:id="rId9"/>
    <p:sldId id="281" r:id="rId10"/>
    <p:sldId id="263" r:id="rId11"/>
    <p:sldId id="296" r:id="rId12"/>
    <p:sldId id="292" r:id="rId13"/>
    <p:sldId id="266" r:id="rId14"/>
    <p:sldId id="295" r:id="rId15"/>
    <p:sldId id="264" r:id="rId16"/>
    <p:sldId id="270" r:id="rId17"/>
    <p:sldId id="285" r:id="rId18"/>
    <p:sldId id="297" r:id="rId19"/>
    <p:sldId id="293" r:id="rId20"/>
    <p:sldId id="267" r:id="rId21"/>
    <p:sldId id="283" r:id="rId22"/>
    <p:sldId id="276" r:id="rId23"/>
    <p:sldId id="269" r:id="rId24"/>
    <p:sldId id="289" r:id="rId25"/>
    <p:sldId id="279" r:id="rId26"/>
    <p:sldId id="288" r:id="rId27"/>
    <p:sldId id="278" r:id="rId28"/>
    <p:sldId id="274" r:id="rId29"/>
    <p:sldId id="298" r:id="rId30"/>
    <p:sldId id="273" r:id="rId31"/>
    <p:sldId id="280" r:id="rId32"/>
    <p:sldId id="272" r:id="rId33"/>
    <p:sldId id="287" r:id="rId34"/>
    <p:sldId id="284" r:id="rId35"/>
    <p:sldId id="268" r:id="rId36"/>
    <p:sldId id="262" r:id="rId37"/>
    <p:sldId id="290" r:id="rId38"/>
  </p:sldIdLst>
  <p:sldSz cx="9144000" cy="6858000" type="screen4x3"/>
  <p:notesSz cx="6797675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04" autoAdjust="0"/>
  </p:normalViewPr>
  <p:slideViewPr>
    <p:cSldViewPr>
      <p:cViewPr varScale="1">
        <p:scale>
          <a:sx n="69" d="100"/>
          <a:sy n="69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CB6A4-A6E5-481F-BAB2-A1693A4B2DBD}" type="datetimeFigureOut">
              <a:rPr kumimoji="1" lang="ja-JP" altLang="en-US" smtClean="0"/>
              <a:t>2012/8/3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81DAFD-10E9-4DB3-B3FC-E0ED57099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CB6A4-A6E5-481F-BAB2-A1693A4B2DBD}" type="datetimeFigureOut">
              <a:rPr kumimoji="1" lang="ja-JP" altLang="en-US" smtClean="0"/>
              <a:t>2012/8/3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81DAFD-10E9-4DB3-B3FC-E0ED57099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88623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CB6A4-A6E5-481F-BAB2-A1693A4B2DBD}" type="datetimeFigureOut">
              <a:rPr kumimoji="1" lang="ja-JP" altLang="en-US" smtClean="0"/>
              <a:t>2012/8/3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81DAFD-10E9-4DB3-B3FC-E0ED57099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1ACB6A4-A6E5-481F-BAB2-A1693A4B2DBD}" type="datetimeFigureOut">
              <a:rPr kumimoji="1" lang="ja-JP" altLang="en-US" smtClean="0"/>
              <a:t>2012/8/3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3F81DAFD-10E9-4DB3-B3FC-E0ED57099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CB6A4-A6E5-481F-BAB2-A1693A4B2DBD}" type="datetimeFigureOut">
              <a:rPr kumimoji="1" lang="ja-JP" altLang="en-US" smtClean="0"/>
              <a:t>2012/8/3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81DAFD-10E9-4DB3-B3FC-E0ED57099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CB6A4-A6E5-481F-BAB2-A1693A4B2DBD}" type="datetimeFigureOut">
              <a:rPr kumimoji="1" lang="ja-JP" altLang="en-US" smtClean="0"/>
              <a:t>2012/8/3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81DAFD-10E9-4DB3-B3FC-E0ED57099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2338" y="1981200"/>
            <a:ext cx="38158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CB6A4-A6E5-481F-BAB2-A1693A4B2DBD}" type="datetimeFigureOut">
              <a:rPr kumimoji="1" lang="ja-JP" altLang="en-US" smtClean="0"/>
              <a:t>2012/8/3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81DAFD-10E9-4DB3-B3FC-E0ED57099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CB6A4-A6E5-481F-BAB2-A1693A4B2DBD}" type="datetimeFigureOut">
              <a:rPr kumimoji="1" lang="ja-JP" altLang="en-US" smtClean="0"/>
              <a:t>2012/8/3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81DAFD-10E9-4DB3-B3FC-E0ED57099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CB6A4-A6E5-481F-BAB2-A1693A4B2DBD}" type="datetimeFigureOut">
              <a:rPr kumimoji="1" lang="ja-JP" altLang="en-US" smtClean="0"/>
              <a:t>2012/8/3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81DAFD-10E9-4DB3-B3FC-E0ED57099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CB6A4-A6E5-481F-BAB2-A1693A4B2DBD}" type="datetimeFigureOut">
              <a:rPr kumimoji="1" lang="ja-JP" altLang="en-US" smtClean="0"/>
              <a:t>2012/8/3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81DAFD-10E9-4DB3-B3FC-E0ED57099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CB6A4-A6E5-481F-BAB2-A1693A4B2DBD}" type="datetimeFigureOut">
              <a:rPr kumimoji="1" lang="ja-JP" altLang="en-US" smtClean="0"/>
              <a:t>2012/8/3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81DAFD-10E9-4DB3-B3FC-E0ED57099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ACB6A4-A6E5-481F-BAB2-A1693A4B2DBD}" type="datetimeFigureOut">
              <a:rPr kumimoji="1" lang="ja-JP" altLang="en-US" smtClean="0"/>
              <a:t>2012/8/3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F81DAFD-10E9-4DB3-B3FC-E0ED57099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E1ACB6A4-A6E5-481F-BAB2-A1693A4B2DBD}" type="datetimeFigureOut">
              <a:rPr kumimoji="1" lang="ja-JP" altLang="en-US" smtClean="0"/>
              <a:t>2012/8/3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3F81DAFD-10E9-4DB3-B3FC-E0ED5709962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1"/>
            <a:ext cx="9130812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1"/>
            <a:ext cx="285437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 of Tokushima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97" name="Picture 9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86400" y="0"/>
            <a:ext cx="36576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b="1" i="1" dirty="0" smtClean="0"/>
              <a:t>Journal seminar</a:t>
            </a:r>
            <a:br>
              <a:rPr kumimoji="1" lang="en-US" altLang="ja-JP" b="1" i="1" dirty="0" smtClean="0"/>
            </a:br>
            <a:r>
              <a:rPr kumimoji="1" lang="en-US" altLang="ja-JP" b="1" i="1" dirty="0" smtClean="0"/>
              <a:t>(</a:t>
            </a:r>
            <a:r>
              <a:rPr lang="en-US" altLang="ja-JP" b="1" i="1" dirty="0" smtClean="0"/>
              <a:t>the first semester)</a:t>
            </a:r>
            <a:endParaRPr kumimoji="1" lang="ja-JP" altLang="en-US" b="1" i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en-US" altLang="ja-JP" dirty="0" smtClean="0"/>
              <a:t>M1 </a:t>
            </a:r>
            <a:r>
              <a:rPr kumimoji="1" lang="en-US" altLang="ja-JP" dirty="0" err="1" smtClean="0"/>
              <a:t>Hiroto</a:t>
            </a:r>
            <a:r>
              <a:rPr kumimoji="1" lang="en-US" altLang="ja-JP" dirty="0" smtClean="0"/>
              <a:t> Kimura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887720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69268"/>
            <a:ext cx="9144000" cy="1143000"/>
          </a:xfrm>
        </p:spPr>
        <p:txBody>
          <a:bodyPr/>
          <a:lstStyle/>
          <a:p>
            <a:r>
              <a:rPr kumimoji="1" lang="en-US" altLang="ja-JP" b="1" i="1" dirty="0" smtClean="0"/>
              <a:t>Chronological table of laser and optical comb development</a:t>
            </a:r>
            <a:endParaRPr kumimoji="1" lang="ja-JP" altLang="en-US" b="1" i="1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330742" y="2260754"/>
            <a:ext cx="8694860" cy="4368836"/>
            <a:chOff x="330742" y="2489545"/>
            <a:chExt cx="8694860" cy="4368836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330742" y="2489545"/>
              <a:ext cx="8694860" cy="3911255"/>
              <a:chOff x="330742" y="2315611"/>
              <a:chExt cx="8694860" cy="3911255"/>
            </a:xfrm>
          </p:grpSpPr>
          <p:grpSp>
            <p:nvGrpSpPr>
              <p:cNvPr id="17" name="グループ化 16"/>
              <p:cNvGrpSpPr/>
              <p:nvPr/>
            </p:nvGrpSpPr>
            <p:grpSpPr>
              <a:xfrm>
                <a:off x="330742" y="2315611"/>
                <a:ext cx="7531191" cy="3911255"/>
                <a:chOff x="453185" y="2035044"/>
                <a:chExt cx="7192132" cy="3911255"/>
              </a:xfrm>
            </p:grpSpPr>
            <p:cxnSp>
              <p:nvCxnSpPr>
                <p:cNvPr id="11" name="直線コネクタ 10"/>
                <p:cNvCxnSpPr/>
                <p:nvPr/>
              </p:nvCxnSpPr>
              <p:spPr bwMode="auto">
                <a:xfrm>
                  <a:off x="1550112" y="4431159"/>
                  <a:ext cx="324036" cy="0"/>
                </a:xfrm>
                <a:prstGeom prst="line">
                  <a:avLst/>
                </a:prstGeom>
                <a:noFill/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grpSp>
              <p:nvGrpSpPr>
                <p:cNvPr id="14" name="グループ化 13"/>
                <p:cNvGrpSpPr/>
                <p:nvPr/>
              </p:nvGrpSpPr>
              <p:grpSpPr>
                <a:xfrm>
                  <a:off x="453185" y="2035044"/>
                  <a:ext cx="7192132" cy="3911255"/>
                  <a:chOff x="145922" y="2035044"/>
                  <a:chExt cx="7192132" cy="3911255"/>
                </a:xfrm>
              </p:grpSpPr>
              <p:cxnSp>
                <p:nvCxnSpPr>
                  <p:cNvPr id="5" name="直線コネクタ 4"/>
                  <p:cNvCxnSpPr/>
                  <p:nvPr/>
                </p:nvCxnSpPr>
                <p:spPr bwMode="auto">
                  <a:xfrm flipH="1">
                    <a:off x="1258171" y="2035044"/>
                    <a:ext cx="1461" cy="3911255"/>
                  </a:xfrm>
                  <a:prstGeom prst="line">
                    <a:avLst/>
                  </a:prstGeom>
                  <a:noFill/>
                  <a:ln w="508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" name="直線コネクタ 6"/>
                  <p:cNvCxnSpPr/>
                  <p:nvPr/>
                </p:nvCxnSpPr>
                <p:spPr bwMode="auto">
                  <a:xfrm>
                    <a:off x="1247056" y="2727542"/>
                    <a:ext cx="324036" cy="0"/>
                  </a:xfrm>
                  <a:prstGeom prst="line">
                    <a:avLst/>
                  </a:prstGeom>
                  <a:noFill/>
                  <a:ln w="508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sp>
                <p:nvSpPr>
                  <p:cNvPr id="12" name="テキスト ボックス 11"/>
                  <p:cNvSpPr txBox="1"/>
                  <p:nvPr/>
                </p:nvSpPr>
                <p:spPr>
                  <a:xfrm>
                    <a:off x="145922" y="2496709"/>
                    <a:ext cx="83154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400" b="1" dirty="0" smtClean="0"/>
                      <a:t>1993</a:t>
                    </a:r>
                    <a:endParaRPr kumimoji="1" lang="ja-JP" altLang="en-US" sz="2400" b="1" dirty="0"/>
                  </a:p>
                </p:txBody>
              </p:sp>
              <p:sp>
                <p:nvSpPr>
                  <p:cNvPr id="13" name="テキスト ボックス 12"/>
                  <p:cNvSpPr txBox="1"/>
                  <p:nvPr/>
                </p:nvSpPr>
                <p:spPr>
                  <a:xfrm>
                    <a:off x="1571093" y="2035044"/>
                    <a:ext cx="5766961" cy="13849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2800" b="1" dirty="0" err="1" smtClean="0"/>
                      <a:t>Kourogi</a:t>
                    </a:r>
                    <a:r>
                      <a:rPr lang="en-US" altLang="ja-JP" sz="2800" b="1" dirty="0" smtClean="0"/>
                      <a:t> demonstrated </a:t>
                    </a:r>
                    <a:r>
                      <a:rPr lang="en-US" altLang="ja-JP" sz="2800" b="1" dirty="0" err="1" smtClean="0"/>
                      <a:t>intracavity</a:t>
                    </a:r>
                    <a:r>
                      <a:rPr lang="en-US" altLang="ja-JP" sz="2800" b="1" dirty="0"/>
                      <a:t> </a:t>
                    </a:r>
                    <a:endParaRPr lang="en-US" altLang="ja-JP" sz="2800" b="1" dirty="0" smtClean="0"/>
                  </a:p>
                  <a:p>
                    <a:r>
                      <a:rPr lang="en-US" altLang="ja-JP" sz="2800" b="1" dirty="0" smtClean="0"/>
                      <a:t>modulator-based spectral comb</a:t>
                    </a:r>
                  </a:p>
                  <a:p>
                    <a:r>
                      <a:rPr lang="en-US" altLang="ja-JP" sz="2800" b="1" dirty="0" smtClean="0"/>
                      <a:t>generators.</a:t>
                    </a:r>
                  </a:p>
                </p:txBody>
              </p:sp>
            </p:grpSp>
            <p:sp>
              <p:nvSpPr>
                <p:cNvPr id="15" name="テキスト ボックス 14"/>
                <p:cNvSpPr txBox="1"/>
                <p:nvPr/>
              </p:nvSpPr>
              <p:spPr>
                <a:xfrm>
                  <a:off x="453187" y="4208701"/>
                  <a:ext cx="8315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b="1" dirty="0" smtClean="0"/>
                    <a:t>1997</a:t>
                  </a:r>
                  <a:endParaRPr kumimoji="1" lang="ja-JP" altLang="en-US" sz="2400" b="1" dirty="0"/>
                </a:p>
              </p:txBody>
            </p:sp>
          </p:grpSp>
          <p:sp>
            <p:nvSpPr>
              <p:cNvPr id="4" name="テキスト ボックス 3"/>
              <p:cNvSpPr txBox="1"/>
              <p:nvPr/>
            </p:nvSpPr>
            <p:spPr>
              <a:xfrm>
                <a:off x="1818693" y="4027602"/>
                <a:ext cx="7206909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b="1" dirty="0" err="1"/>
                  <a:t>H</a:t>
                </a:r>
                <a:r>
                  <a:rPr kumimoji="1" lang="en-US" altLang="ja-JP" sz="2800" b="1" dirty="0" err="1" smtClean="0"/>
                  <a:t>ansch’s</a:t>
                </a:r>
                <a:r>
                  <a:rPr kumimoji="1" lang="en-US" altLang="ja-JP" sz="2800" b="1" dirty="0" smtClean="0"/>
                  <a:t> proposed an octave-</a:t>
                </a:r>
                <a:r>
                  <a:rPr kumimoji="1" lang="en-US" altLang="ja-JP" sz="2800" b="1" dirty="0" err="1" smtClean="0"/>
                  <a:t>spannning</a:t>
                </a:r>
                <a:endParaRPr kumimoji="1" lang="en-US" altLang="ja-JP" sz="2800" b="1" dirty="0" smtClean="0"/>
              </a:p>
              <a:p>
                <a:r>
                  <a:rPr lang="en-US" altLang="ja-JP" sz="2800" b="1" dirty="0" smtClean="0"/>
                  <a:t>self-referenced universal</a:t>
                </a:r>
              </a:p>
              <a:p>
                <a:r>
                  <a:rPr lang="en-US" altLang="ja-JP" sz="2800" b="1" dirty="0" smtClean="0"/>
                  <a:t>optical-frequency </a:t>
                </a:r>
                <a:r>
                  <a:rPr kumimoji="1" lang="en-US" altLang="ja-JP" sz="2800" b="1" dirty="0" smtClean="0"/>
                  <a:t>comb synthesizer.</a:t>
                </a:r>
                <a:endParaRPr kumimoji="1" lang="ja-JP" altLang="en-US" sz="2800" b="1" dirty="0"/>
              </a:p>
            </p:txBody>
          </p:sp>
        </p:grpSp>
        <p:sp>
          <p:nvSpPr>
            <p:cNvPr id="6" name="テキスト ボックス 5"/>
            <p:cNvSpPr txBox="1"/>
            <p:nvPr/>
          </p:nvSpPr>
          <p:spPr>
            <a:xfrm>
              <a:off x="1818693" y="5904274"/>
              <a:ext cx="641335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 smtClean="0"/>
                <a:t>Theodor W. </a:t>
              </a:r>
              <a:r>
                <a:rPr lang="en-US" altLang="ja-JP" sz="2800" b="1" dirty="0" err="1" smtClean="0"/>
                <a:t>Hansch</a:t>
              </a:r>
              <a:r>
                <a:rPr lang="en-US" altLang="ja-JP" sz="2800" b="1" dirty="0" smtClean="0"/>
                <a:t> and John L. Hall</a:t>
              </a:r>
            </a:p>
            <a:p>
              <a:r>
                <a:rPr lang="en-US" altLang="ja-JP" sz="2800" b="1" dirty="0" smtClean="0"/>
                <a:t>won </a:t>
              </a:r>
              <a:r>
                <a:rPr lang="en-US" altLang="ja-JP" sz="2800" b="1" dirty="0"/>
                <a:t>the Nobel </a:t>
              </a:r>
              <a:r>
                <a:rPr lang="en-US" altLang="ja-JP" sz="2800" b="1" dirty="0" smtClean="0"/>
                <a:t>Prize.</a:t>
              </a:r>
              <a:endParaRPr kumimoji="1" lang="ja-JP" altLang="en-US" sz="2800" b="1" dirty="0"/>
            </a:p>
          </p:txBody>
        </p:sp>
        <p:cxnSp>
          <p:nvCxnSpPr>
            <p:cNvPr id="16" name="直線コネクタ 15"/>
            <p:cNvCxnSpPr/>
            <p:nvPr/>
          </p:nvCxnSpPr>
          <p:spPr bwMode="auto">
            <a:xfrm>
              <a:off x="1471088" y="6374978"/>
              <a:ext cx="339312" cy="0"/>
            </a:xfrm>
            <a:prstGeom prst="line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テキスト ボックス 19"/>
            <p:cNvSpPr txBox="1"/>
            <p:nvPr/>
          </p:nvSpPr>
          <p:spPr>
            <a:xfrm>
              <a:off x="330744" y="6144145"/>
              <a:ext cx="8707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 smtClean="0"/>
                <a:t>2005</a:t>
              </a:r>
              <a:endParaRPr kumimoji="1" lang="ja-JP" altLang="en-US" sz="2400" b="1" dirty="0"/>
            </a:p>
          </p:txBody>
        </p:sp>
      </p:grpSp>
      <p:sp>
        <p:nvSpPr>
          <p:cNvPr id="23" name="正方形/長方形 22"/>
          <p:cNvSpPr/>
          <p:nvPr/>
        </p:nvSpPr>
        <p:spPr bwMode="auto">
          <a:xfrm>
            <a:off x="1866900" y="4476750"/>
            <a:ext cx="2633092" cy="374650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810400" y="5306151"/>
            <a:ext cx="5668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i="1" dirty="0">
                <a:solidFill>
                  <a:srgbClr val="FF0000"/>
                </a:solidFill>
              </a:rPr>
              <a:t>I illustrate by the next article in </a:t>
            </a:r>
            <a:r>
              <a:rPr lang="en-US" altLang="ja-JP" sz="2400" b="1" i="1" dirty="0" smtClean="0">
                <a:solidFill>
                  <a:srgbClr val="FF0000"/>
                </a:solidFill>
              </a:rPr>
              <a:t>detail.</a:t>
            </a:r>
            <a:endParaRPr lang="ja-JP" alt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8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8128" y="836712"/>
            <a:ext cx="7772400" cy="1143000"/>
          </a:xfrm>
        </p:spPr>
        <p:txBody>
          <a:bodyPr/>
          <a:lstStyle/>
          <a:p>
            <a:r>
              <a:rPr kumimoji="1" lang="en-US" altLang="ja-JP" b="1" i="1" dirty="0" smtClean="0"/>
              <a:t>Summary</a:t>
            </a:r>
            <a:endParaRPr kumimoji="1" lang="ja-JP" altLang="en-US" b="1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6981" y="2385150"/>
            <a:ext cx="895469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●</a:t>
            </a:r>
            <a:r>
              <a:rPr kumimoji="1" lang="en-US" altLang="ja-JP" sz="2400" b="1" dirty="0" smtClean="0"/>
              <a:t>Optical frequency combs have given us some comfortable</a:t>
            </a:r>
          </a:p>
          <a:p>
            <a:r>
              <a:rPr kumimoji="1" lang="en-US" altLang="ja-JP" sz="2400" b="1" dirty="0" smtClean="0"/>
              <a:t>metrological headroom for pushing ideas </a:t>
            </a:r>
            <a:r>
              <a:rPr lang="en-US" altLang="ja-JP" sz="2400" b="1" dirty="0" smtClean="0"/>
              <a:t>for new optical</a:t>
            </a:r>
          </a:p>
          <a:p>
            <a:r>
              <a:rPr lang="en-US" altLang="ja-JP" sz="2400" b="1" dirty="0" smtClean="0"/>
              <a:t>frequency standards and for measuring interesting physical</a:t>
            </a:r>
          </a:p>
          <a:p>
            <a:r>
              <a:rPr lang="en-US" altLang="ja-JP" sz="2400" b="1" dirty="0" smtClean="0"/>
              <a:t>constants.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301073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3312368"/>
          </a:xfrm>
        </p:spPr>
        <p:txBody>
          <a:bodyPr/>
          <a:lstStyle/>
          <a:p>
            <a:r>
              <a:rPr lang="en-US" altLang="ja-JP" b="1" i="1" dirty="0" smtClean="0"/>
              <a:t>Optical comb dynamics</a:t>
            </a:r>
            <a:br>
              <a:rPr lang="en-US" altLang="ja-JP" b="1" i="1" dirty="0" smtClean="0"/>
            </a:br>
            <a:r>
              <a:rPr lang="en-US" altLang="ja-JP" b="1" i="1" dirty="0" smtClean="0"/>
              <a:t>and stabilization</a:t>
            </a:r>
            <a:endParaRPr kumimoji="1" lang="ja-JP" altLang="en-US" b="1" i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43608" y="3933056"/>
            <a:ext cx="6984776" cy="2016224"/>
          </a:xfrm>
        </p:spPr>
        <p:txBody>
          <a:bodyPr/>
          <a:lstStyle/>
          <a:p>
            <a:r>
              <a:rPr lang="en-US" altLang="ja-JP" sz="2800" dirty="0" smtClean="0"/>
              <a:t>Gunter </a:t>
            </a:r>
            <a:r>
              <a:rPr lang="en-US" altLang="ja-JP" sz="2800" dirty="0" err="1" smtClean="0"/>
              <a:t>Steinmeyer</a:t>
            </a:r>
            <a:r>
              <a:rPr kumimoji="1" lang="en-US" altLang="ja-JP" sz="2800" dirty="0" smtClean="0"/>
              <a:t>,  and Ursula Keller, FEMTOSECOND OPTICAL FREQUENCY COMB TECHNOLOGY,</a:t>
            </a:r>
          </a:p>
          <a:p>
            <a:r>
              <a:rPr kumimoji="1" lang="en-US" altLang="ja-JP" sz="2800" dirty="0" smtClean="0"/>
              <a:t>pp. 112-132(2004).</a:t>
            </a:r>
          </a:p>
        </p:txBody>
      </p:sp>
    </p:spTree>
    <p:extLst>
      <p:ext uri="{BB962C8B-B14F-4D97-AF65-F5344CB8AC3E}">
        <p14:creationId xmlns:p14="http://schemas.microsoft.com/office/powerpoint/2010/main" val="35177429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5334" y="332656"/>
            <a:ext cx="7772400" cy="1143000"/>
          </a:xfrm>
        </p:spPr>
        <p:txBody>
          <a:bodyPr/>
          <a:lstStyle/>
          <a:p>
            <a:r>
              <a:rPr kumimoji="1" lang="en-US" altLang="ja-JP" b="1" i="1" dirty="0" smtClean="0"/>
              <a:t>Time versus frequency</a:t>
            </a:r>
            <a:endParaRPr kumimoji="1" lang="ja-JP" alt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7659" r="34965" b="31151"/>
          <a:stretch/>
        </p:blipFill>
        <p:spPr bwMode="auto">
          <a:xfrm>
            <a:off x="0" y="1196752"/>
            <a:ext cx="444551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4415964" y="1196752"/>
                <a:ext cx="4750852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The electric field E(t) of two</a:t>
                </a:r>
              </a:p>
              <a:p>
                <a:r>
                  <a:rPr kumimoji="1" lang="en-US" altLang="ja-JP" sz="2400" dirty="0" smtClean="0"/>
                  <a:t>subsequent</a:t>
                </a:r>
                <a:r>
                  <a:rPr lang="en-US" altLang="ja-JP" sz="2400" dirty="0" smtClean="0"/>
                  <a:t> </a:t>
                </a:r>
                <a:r>
                  <a:rPr kumimoji="1" lang="en-US" altLang="ja-JP" sz="2400" dirty="0" smtClean="0"/>
                  <a:t>pulses from a</a:t>
                </a:r>
              </a:p>
              <a:p>
                <a:r>
                  <a:rPr kumimoji="1" lang="en-US" altLang="ja-JP" sz="2400" dirty="0" smtClean="0"/>
                  <a:t>mode-locked laser (solid line).</a:t>
                </a:r>
              </a:p>
              <a:p>
                <a:r>
                  <a:rPr lang="en-US" altLang="ja-JP" sz="2400" dirty="0" smtClean="0"/>
                  <a:t>The envelope</a:t>
                </a:r>
                <a:r>
                  <a:rPr lang="ja-JP" altLang="en-US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kumimoji="1" lang="en-US" altLang="ja-JP" sz="2400" dirty="0" smtClean="0"/>
                  <a:t>A(t) is shown</a:t>
                </a:r>
              </a:p>
              <a:p>
                <a:r>
                  <a:rPr kumimoji="1" lang="en-US" altLang="ja-JP" sz="2400" dirty="0" smtClean="0"/>
                  <a:t>as dashed lines. The electric-field</a:t>
                </a:r>
              </a:p>
              <a:p>
                <a:r>
                  <a:rPr kumimoji="1" lang="en-US" altLang="ja-JP" sz="2400" dirty="0" smtClean="0"/>
                  <a:t>patterns of the pulses </a:t>
                </a:r>
                <a:r>
                  <a:rPr lang="en-US" altLang="ja-JP" sz="2400" dirty="0" smtClean="0"/>
                  <a:t>experience</a:t>
                </a:r>
              </a:p>
              <a:p>
                <a:r>
                  <a:rPr lang="en-US" altLang="ja-JP" sz="2400" dirty="0" smtClean="0"/>
                  <a:t>a pulse-to-pulse phase shift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altLang="ja-JP" sz="240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ja-JP" altLang="en-US" sz="2400" i="1" smtClean="0">
                            <a:latin typeface="Cambria Math"/>
                            <a:ea typeface="Cambria Math"/>
                          </a:rPr>
                          <m:t>𝜙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  <a:ea typeface="Cambria Math"/>
                          </a:rPr>
                          <m:t>𝑐𝑒</m:t>
                        </m:r>
                      </m:sub>
                    </m:sSub>
                  </m:oMath>
                </a14:m>
                <a:endParaRPr lang="en-US" altLang="ja-JP" sz="2400" dirty="0" smtClean="0">
                  <a:ea typeface="Cambria Math"/>
                </a:endParaRPr>
              </a:p>
              <a:p>
                <a:r>
                  <a:rPr kumimoji="1" lang="en-US" altLang="ja-JP" sz="2400" dirty="0" smtClean="0"/>
                  <a:t>according to Equation(1).</a:t>
                </a:r>
                <a:endParaRPr kumimoji="1" lang="ja-JP" altLang="en-US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964" y="1196752"/>
                <a:ext cx="4750852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1923" t="-1400" r="-1410" b="-38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467544" y="4243739"/>
                <a:ext cx="8152616" cy="25746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00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kumimoji="1" lang="ja-JP" altLang="el-GR" sz="200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𝑐𝑒</m:t>
                          </m:r>
                        </m:sub>
                      </m:sSub>
                      <m:r>
                        <a:rPr kumimoji="1" lang="en-US" altLang="ja-JP" sz="200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kumimoji="1" lang="ja-JP" altLang="en-US" sz="20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1" lang="ja-JP" altLang="en-US" sz="2000" i="1" smtClean="0">
                                  <a:latin typeface="Cambria Math"/>
                                  <a:ea typeface="Cambria Math"/>
                                </a:rPr>
                                <m:t>𝜆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kumimoji="1" lang="en-US" altLang="ja-JP" sz="200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kumimoji="1" lang="en-US" altLang="ja-JP" sz="20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𝑔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𝑑𝑧</m:t>
                              </m:r>
                            </m:e>
                          </m:nary>
                        </m:e>
                      </m:d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𝑚𝑜𝑑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kumimoji="1" lang="ja-JP" altLang="en-US" sz="20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ja-JP" alt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den>
                          </m:f>
                          <m:nary>
                            <m:naryPr>
                              <m:limLoc m:val="undOvr"/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p>
                            <m:e>
                              <m:f>
                                <m:fPr>
                                  <m:ctrlP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𝑑𝑛</m:t>
                                  </m:r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r>
                                    <a:rPr kumimoji="1" lang="ja-JP" altLang="en-US" sz="2000" b="0" i="1" smtClean="0">
                                      <a:latin typeface="Cambria Math"/>
                                      <a:ea typeface="Cambria Math"/>
                                    </a:rPr>
                                    <m:t>𝜔</m:t>
                                  </m:r>
                                </m:den>
                              </m:f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𝑑𝑧</m:t>
                              </m:r>
                            </m:e>
                          </m:nary>
                        </m:e>
                      </m:d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𝑚𝑜𝑑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2</m:t>
                      </m:r>
                      <m:r>
                        <a:rPr kumimoji="1" lang="ja-JP" altLang="en-US" sz="2000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kumimoji="1" lang="ja-JP" altLang="en-US" sz="2000" b="0" i="1" smtClean="0">
                          <a:latin typeface="Cambria Math"/>
                          <a:ea typeface="Cambria Math"/>
                        </a:rPr>
                        <m:t>　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kumimoji="1" lang="en-US" altLang="ja-JP" sz="2000" b="0" dirty="0" smtClean="0">
                  <a:ea typeface="Cambria Math"/>
                </a:endParaRPr>
              </a:p>
              <a:p>
                <a:endParaRPr kumimoji="1" lang="en-US" altLang="ja-JP" sz="20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l-GR" altLang="ja-JP" sz="2000" b="0" i="1" smtClean="0">
                              <a:latin typeface="Cambria Math"/>
                              <a:ea typeface="Cambria Math"/>
                            </a:rPr>
                            <m:t>Δ</m:t>
                          </m:r>
                          <m:r>
                            <a:rPr kumimoji="1" lang="ja-JP" altLang="el-GR" sz="20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𝑐𝑒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20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𝑐𝑒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ja-JP" altLang="en-US" sz="2000" b="0" i="1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𝑐𝑒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</m:e>
                      </m:d>
                      <m:r>
                        <a:rPr kumimoji="1" lang="ja-JP" altLang="en-US" sz="2000" b="0" i="1" smtClean="0">
                          <a:latin typeface="Cambria Math"/>
                          <a:ea typeface="Cambria Math"/>
                        </a:rPr>
                        <m:t>　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kumimoji="1" lang="en-US" altLang="ja-JP" sz="2000" b="0" dirty="0" smtClean="0">
                  <a:ea typeface="Cambria Math"/>
                </a:endParaRPr>
              </a:p>
              <a:p>
                <a:endParaRPr kumimoji="1" lang="en-US" altLang="ja-JP" sz="20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ja-JP" altLang="en-US" sz="2000" b="0" i="1" smtClean="0">
                                  <a:latin typeface="Cambria Math"/>
                                  <a:ea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𝑐𝑒</m:t>
                              </m:r>
                            </m:sub>
                          </m:sSub>
                        </m:num>
                        <m:den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kumimoji="1" lang="ja-JP" altLang="en-US" sz="20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b>
                      </m:sSub>
                      <m:r>
                        <a:rPr kumimoji="1" lang="ja-JP" altLang="en-US" sz="2000" b="0" i="1" smtClean="0">
                          <a:latin typeface="Cambria Math"/>
                          <a:ea typeface="Cambria Math"/>
                        </a:rPr>
                        <m:t>　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(3)</m:t>
                      </m:r>
                    </m:oMath>
                  </m:oMathPara>
                </a14:m>
                <a:endParaRPr kumimoji="1" lang="en-US" altLang="ja-JP" sz="2000" b="0" dirty="0" smtClean="0">
                  <a:ea typeface="Cambria Math"/>
                </a:endParaRPr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243739"/>
                <a:ext cx="8152616" cy="257467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303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22145"/>
            <a:ext cx="7772400" cy="1143000"/>
          </a:xfrm>
        </p:spPr>
        <p:txBody>
          <a:bodyPr/>
          <a:lstStyle/>
          <a:p>
            <a:r>
              <a:rPr lang="en-US" altLang="ja-JP" b="1" i="1" dirty="0"/>
              <a:t>Time versus frequency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191" y="1268760"/>
            <a:ext cx="5760640" cy="3812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1" y="4919008"/>
                <a:ext cx="914400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 smtClean="0"/>
                  <a:t>Equidistant frequency comb of a mode-locked laser. The comb lines are spaced by the </a:t>
                </a:r>
                <a:r>
                  <a:rPr lang="en-US" altLang="ja-JP" sz="2400" dirty="0" smtClean="0"/>
                  <a:t>repetition rate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and exhibit a </a:t>
                </a:r>
                <a:r>
                  <a:rPr kumimoji="1" lang="en-US" altLang="ja-JP" sz="2400" dirty="0" err="1" smtClean="0"/>
                  <a:t>nonvanishing</a:t>
                </a:r>
                <a:r>
                  <a:rPr kumimoji="1" lang="en-US" altLang="ja-JP" sz="2400" dirty="0" smtClean="0"/>
                  <a:t> offset frequency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at zero frequency unless </a:t>
                </a:r>
                <a:r>
                  <a:rPr lang="en-US" altLang="ja-JP" sz="2400" dirty="0" smtClean="0"/>
                  <a:t>the electric-field pattern exactly reproduces from pulse to pulse (compare to </a:t>
                </a:r>
                <a:r>
                  <a:rPr lang="en-US" altLang="ja-JP" sz="2400" dirty="0" err="1" smtClean="0"/>
                  <a:t>th</a:t>
                </a:r>
                <a:r>
                  <a:rPr lang="en-US" altLang="ja-JP" sz="2400" dirty="0" smtClean="0"/>
                  <a:t> time domain </a:t>
                </a:r>
                <a:r>
                  <a:rPr kumimoji="1" lang="en-US" altLang="ja-JP" sz="2400" dirty="0" smtClean="0"/>
                  <a:t>picture in upper figure).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919008"/>
                <a:ext cx="9144000" cy="1938992"/>
              </a:xfrm>
              <a:prstGeom prst="rect">
                <a:avLst/>
              </a:prstGeom>
              <a:blipFill rotWithShape="1">
                <a:blip r:embed="rId3"/>
                <a:stretch>
                  <a:fillRect l="-1000" t="-2201" b="-6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1783191" y="3933056"/>
                <a:ext cx="11507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kumimoji="1" lang="en-US" altLang="ja-JP" sz="3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m:oMathPara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191" y="3933056"/>
                <a:ext cx="1150700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904962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652" y="491652"/>
            <a:ext cx="7772400" cy="1143000"/>
          </a:xfrm>
        </p:spPr>
        <p:txBody>
          <a:bodyPr/>
          <a:lstStyle/>
          <a:p>
            <a:r>
              <a:rPr lang="en-US" altLang="ja-JP" b="1" i="1" dirty="0" smtClean="0"/>
              <a:t>Self-referencing technique</a:t>
            </a:r>
            <a:endParaRPr kumimoji="1" lang="ja-JP" altLang="en-US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7" t="39113" r="22354" b="21774"/>
          <a:stretch/>
        </p:blipFill>
        <p:spPr bwMode="auto">
          <a:xfrm>
            <a:off x="0" y="2952958"/>
            <a:ext cx="9135704" cy="28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グループ化 16"/>
          <p:cNvGrpSpPr/>
          <p:nvPr/>
        </p:nvGrpSpPr>
        <p:grpSpPr>
          <a:xfrm>
            <a:off x="107504" y="1425553"/>
            <a:ext cx="9028200" cy="2611452"/>
            <a:chOff x="107504" y="1484784"/>
            <a:chExt cx="9028200" cy="2611452"/>
          </a:xfrm>
        </p:grpSpPr>
        <p:grpSp>
          <p:nvGrpSpPr>
            <p:cNvPr id="10" name="グループ化 9"/>
            <p:cNvGrpSpPr/>
            <p:nvPr/>
          </p:nvGrpSpPr>
          <p:grpSpPr>
            <a:xfrm>
              <a:off x="107504" y="1484784"/>
              <a:ext cx="8928992" cy="1661994"/>
              <a:chOff x="251520" y="1484784"/>
              <a:chExt cx="8728346" cy="1661994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251520" y="1484784"/>
                <a:ext cx="8728346" cy="830997"/>
                <a:chOff x="251520" y="1484784"/>
                <a:chExt cx="8728346" cy="830997"/>
              </a:xfrm>
            </p:grpSpPr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251520" y="1484784"/>
                  <a:ext cx="3642344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400" dirty="0"/>
                    <a:t>The second harmonics </a:t>
                  </a:r>
                  <a:r>
                    <a:rPr lang="en-US" altLang="ja-JP" sz="2400" dirty="0" smtClean="0"/>
                    <a:t>of</a:t>
                  </a:r>
                </a:p>
                <a:p>
                  <a:r>
                    <a:rPr lang="en-US" altLang="ja-JP" sz="2400" dirty="0" smtClean="0"/>
                    <a:t>the </a:t>
                  </a:r>
                  <a:r>
                    <a:rPr lang="en-US" altLang="ja-JP" sz="2400" dirty="0"/>
                    <a:t>low frequency edge</a:t>
                  </a:r>
                  <a:endParaRPr kumimoji="1" lang="ja-JP" alt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テキスト ボックス 4"/>
                    <p:cNvSpPr txBox="1"/>
                    <p:nvPr/>
                  </p:nvSpPr>
                  <p:spPr>
                    <a:xfrm>
                      <a:off x="4067944" y="1619372"/>
                      <a:ext cx="4911922" cy="5618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kumimoji="1" lang="en-US" altLang="ja-JP" sz="28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800" b="1" i="1" smtClean="0">
                                    <a:latin typeface="Cambria Math"/>
                                  </a:rPr>
                                  <m:t>𝒏</m:t>
                                </m:r>
                              </m:e>
                            </m:d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kumimoji="1" lang="en-US" altLang="ja-JP" sz="2800" b="1" i="1" smtClean="0">
                                <a:latin typeface="Cambria Math"/>
                                <a:ea typeface="Cambria Math"/>
                              </a:rPr>
                              <m:t>×(</m:t>
                            </m:r>
                            <m:r>
                              <a:rPr kumimoji="1" lang="en-US" altLang="ja-JP" sz="2800" b="1" i="1" smtClean="0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  <m:sSub>
                              <m:sSubPr>
                                <m:ctrlPr>
                                  <a:rPr kumimoji="1" lang="en-US" altLang="ja-JP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 i="1" smtClean="0"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kumimoji="1" lang="en-US" altLang="ja-JP" sz="2800" b="1" i="1" smtClean="0">
                                    <a:latin typeface="Cambria Math"/>
                                    <a:ea typeface="Cambria Math"/>
                                  </a:rPr>
                                  <m:t>𝒓𝒆𝒑</m:t>
                                </m:r>
                              </m:sub>
                            </m:sSub>
                            <m:r>
                              <a:rPr kumimoji="1" lang="en-US" altLang="ja-JP" sz="2800" b="1" i="1" smtClean="0">
                                <a:latin typeface="Cambria Math"/>
                                <a:ea typeface="Cambria Math"/>
                              </a:rPr>
                              <m:t>)+</m:t>
                            </m:r>
                            <m:r>
                              <a:rPr kumimoji="1" lang="en-US" altLang="ja-JP" sz="2800" b="1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sSub>
                              <m:sSubPr>
                                <m:ctrlPr>
                                  <a:rPr kumimoji="1"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kumimoji="1" lang="en-US" altLang="ja-JP" sz="2800" b="1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𝑪𝑬𝑶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b="1" dirty="0"/>
                    </a:p>
                  </p:txBody>
                </p:sp>
              </mc:Choice>
              <mc:Fallback xmlns="">
                <p:sp>
                  <p:nvSpPr>
                    <p:cNvPr id="5" name="テキスト ボックス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7944" y="1619372"/>
                      <a:ext cx="4911922" cy="56182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8" name="グループ化 7"/>
              <p:cNvGrpSpPr/>
              <p:nvPr/>
            </p:nvGrpSpPr>
            <p:grpSpPr>
              <a:xfrm>
                <a:off x="251520" y="2315781"/>
                <a:ext cx="7799373" cy="830997"/>
                <a:chOff x="251520" y="2511623"/>
                <a:chExt cx="7799373" cy="830997"/>
              </a:xfrm>
            </p:grpSpPr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251520" y="2511623"/>
                  <a:ext cx="359265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400" dirty="0"/>
                    <a:t>The high frequency </a:t>
                  </a:r>
                  <a:r>
                    <a:rPr lang="en-US" altLang="ja-JP" sz="2400" dirty="0" smtClean="0"/>
                    <a:t>edge</a:t>
                  </a:r>
                </a:p>
                <a:p>
                  <a:r>
                    <a:rPr lang="en-US" altLang="ja-JP" sz="2400" dirty="0" smtClean="0"/>
                    <a:t>of </a:t>
                  </a:r>
                  <a:r>
                    <a:rPr lang="en-US" altLang="ja-JP" sz="2400" dirty="0"/>
                    <a:t>basic wave</a:t>
                  </a:r>
                  <a:endParaRPr kumimoji="1" lang="ja-JP" alt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テキスト ボックス 8"/>
                    <p:cNvSpPr txBox="1"/>
                    <p:nvPr/>
                  </p:nvSpPr>
                  <p:spPr>
                    <a:xfrm>
                      <a:off x="4067944" y="2646211"/>
                      <a:ext cx="3982949" cy="5618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kumimoji="1" lang="en-US" altLang="ja-JP" sz="2800" b="1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kumimoji="1" lang="en-US" altLang="ja-JP" sz="2800" b="1" i="1" smtClean="0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kumimoji="1" lang="en-US" altLang="ja-JP" sz="2800" b="1" i="1" smtClean="0">
                                    <a:latin typeface="Cambria Math"/>
                                  </a:rPr>
                                  <m:t>𝒏</m:t>
                                </m:r>
                              </m:e>
                            </m:d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kumimoji="1" lang="en-US" altLang="ja-JP" sz="28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kumimoji="1" lang="en-US" altLang="ja-JP" sz="2800" b="1" i="1" smtClean="0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  <m:sSub>
                              <m:sSubPr>
                                <m:ctrlPr>
                                  <a:rPr kumimoji="1" lang="en-US" altLang="ja-JP" sz="28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 i="1" smtClean="0"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kumimoji="1" lang="en-US" altLang="ja-JP" sz="2800" b="1" i="1" smtClean="0">
                                    <a:latin typeface="Cambria Math"/>
                                    <a:ea typeface="Cambria Math"/>
                                  </a:rPr>
                                  <m:t>𝒓𝒆𝒑</m:t>
                                </m:r>
                              </m:sub>
                            </m:sSub>
                            <m:r>
                              <a:rPr kumimoji="1" lang="en-US" altLang="ja-JP" sz="2800" b="1" i="1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kumimoji="1"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</m:e>
                              <m:sub>
                                <m:r>
                                  <a:rPr kumimoji="1" lang="en-US" altLang="ja-JP" sz="28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𝑪𝑬𝑶</m:t>
                                </m:r>
                              </m:sub>
                            </m:sSub>
                          </m:oMath>
                        </m:oMathPara>
                      </a14:m>
                      <a:endParaRPr kumimoji="1" lang="ja-JP" altLang="en-US" b="1" dirty="0"/>
                    </a:p>
                  </p:txBody>
                </p:sp>
              </mc:Choice>
              <mc:Fallback xmlns="">
                <p:sp>
                  <p:nvSpPr>
                    <p:cNvPr id="9" name="テキスト ボックス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067944" y="2646211"/>
                      <a:ext cx="3982949" cy="561820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sp>
          <p:nvSpPr>
            <p:cNvPr id="12" name="下矢印 11"/>
            <p:cNvSpPr/>
            <p:nvPr/>
          </p:nvSpPr>
          <p:spPr bwMode="auto">
            <a:xfrm>
              <a:off x="6955641" y="3146777"/>
              <a:ext cx="582295" cy="426238"/>
            </a:xfrm>
            <a:prstGeom prst="downArrow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5357875" y="3573016"/>
                  <a:ext cx="377782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800" dirty="0" smtClean="0"/>
                    <a:t>beat frequency </a:t>
                  </a:r>
                  <a14:m>
                    <m:oMath xmlns:m="http://schemas.openxmlformats.org/officeDocument/2006/math">
                      <m:r>
                        <a:rPr lang="en-US" altLang="ja-JP" sz="280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ja-JP" sz="28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800" b="1" i="1" smtClean="0">
                              <a:latin typeface="Cambria Math"/>
                              <a:ea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800" b="1" i="1" smtClean="0">
                              <a:latin typeface="Cambria Math"/>
                              <a:ea typeface="Cambria Math"/>
                            </a:rPr>
                            <m:t>𝑪𝑬𝑶</m:t>
                          </m:r>
                        </m:sub>
                      </m:sSub>
                    </m:oMath>
                  </a14:m>
                  <a:endParaRPr kumimoji="1" lang="ja-JP" altLang="en-US" sz="2800" b="1" dirty="0"/>
                </a:p>
              </p:txBody>
            </p:sp>
          </mc:Choice>
          <mc:Fallback xmlns="">
            <p:sp>
              <p:nvSpPr>
                <p:cNvPr id="13" name="テキスト ボックス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7875" y="3573016"/>
                  <a:ext cx="3777829" cy="52322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3387" t="-11628" b="-3139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グループ化 15"/>
          <p:cNvGrpSpPr/>
          <p:nvPr/>
        </p:nvGrpSpPr>
        <p:grpSpPr>
          <a:xfrm>
            <a:off x="1312547" y="5885845"/>
            <a:ext cx="6510609" cy="830997"/>
            <a:chOff x="1945122" y="6027002"/>
            <a:chExt cx="6510609" cy="830997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2915816" y="6027002"/>
              <a:ext cx="553991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We can </a:t>
              </a:r>
              <a:r>
                <a:rPr lang="en-US" altLang="ja-JP" sz="2400" dirty="0"/>
                <a:t>measure the laser </a:t>
              </a:r>
              <a:r>
                <a:rPr lang="en-US" altLang="ja-JP" sz="2400" dirty="0" smtClean="0"/>
                <a:t>frequency</a:t>
              </a:r>
            </a:p>
            <a:p>
              <a:r>
                <a:rPr lang="en-US" altLang="ja-JP" sz="2400" dirty="0" smtClean="0"/>
                <a:t>of </a:t>
              </a:r>
              <a:r>
                <a:rPr lang="en-US" altLang="ja-JP" sz="2400" dirty="0"/>
                <a:t>a wide wavelength range </a:t>
              </a:r>
              <a:r>
                <a:rPr lang="en-US" altLang="ja-JP" sz="2400" dirty="0" smtClean="0"/>
                <a:t>continually.</a:t>
              </a:r>
              <a:endParaRPr kumimoji="1" lang="ja-JP" altLang="en-US" sz="2400" dirty="0"/>
            </a:p>
          </p:txBody>
        </p:sp>
        <p:sp>
          <p:nvSpPr>
            <p:cNvPr id="15" name="右矢印 14"/>
            <p:cNvSpPr/>
            <p:nvPr/>
          </p:nvSpPr>
          <p:spPr bwMode="auto">
            <a:xfrm>
              <a:off x="1945122" y="6168161"/>
              <a:ext cx="610654" cy="548680"/>
            </a:xfrm>
            <a:prstGeom prst="rightArrow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0048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kumimoji="1" lang="en-US" altLang="ja-JP" b="1" i="1" dirty="0" smtClean="0"/>
              <a:t>CEO beat note signal</a:t>
            </a:r>
            <a:endParaRPr kumimoji="1" lang="ja-JP" altLang="en-US" b="1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1754" y="1276339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This signal was measured at a </a:t>
            </a:r>
            <a:r>
              <a:rPr kumimoji="1" lang="en-US" altLang="ja-JP" sz="2000" dirty="0" err="1" smtClean="0"/>
              <a:t>Ti:sapphire</a:t>
            </a:r>
            <a:r>
              <a:rPr kumimoji="1" lang="en-US" altLang="ja-JP" sz="2000" dirty="0" smtClean="0"/>
              <a:t> laser heterodyning the fundamental</a:t>
            </a:r>
          </a:p>
          <a:p>
            <a:r>
              <a:rPr kumimoji="1" lang="en-US" altLang="ja-JP" sz="2000" dirty="0" smtClean="0"/>
              <a:t>and the </a:t>
            </a:r>
            <a:r>
              <a:rPr lang="en-US" altLang="ja-JP" sz="2000" dirty="0" smtClean="0"/>
              <a:t>second-harmonic-generation (SHG) signal from a continuum generated</a:t>
            </a:r>
          </a:p>
          <a:p>
            <a:r>
              <a:rPr lang="en-US" altLang="ja-JP" sz="2000" dirty="0" smtClean="0"/>
              <a:t>in a microstructure fiber.</a:t>
            </a:r>
            <a:endParaRPr kumimoji="1" lang="ja-JP" altLang="en-US" sz="2000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-1756" y="2292002"/>
            <a:ext cx="5168403" cy="4507768"/>
            <a:chOff x="-258520" y="1251932"/>
            <a:chExt cx="5168403" cy="450776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7" t="26411" r="26321" b="18548"/>
            <a:stretch/>
          </p:blipFill>
          <p:spPr bwMode="auto">
            <a:xfrm>
              <a:off x="9711" y="1251932"/>
              <a:ext cx="4631944" cy="4187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-258520" y="5359590"/>
              <a:ext cx="51684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dirty="0" smtClean="0"/>
                <a:t>RF spectrum of the CEO beat note signal</a:t>
              </a:r>
              <a:endParaRPr kumimoji="1" lang="ja-JP" altLang="en-US" sz="2000" b="1" dirty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5166647" y="2444731"/>
            <a:ext cx="3879588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The laser has a </a:t>
            </a:r>
            <a:r>
              <a:rPr kumimoji="1" lang="en-US" altLang="ja-JP" sz="2400" b="1" dirty="0" smtClean="0">
                <a:solidFill>
                  <a:srgbClr val="FF0000"/>
                </a:solidFill>
              </a:rPr>
              <a:t>100 MHz</a:t>
            </a:r>
          </a:p>
          <a:p>
            <a:r>
              <a:rPr kumimoji="1" lang="en-US" altLang="ja-JP" sz="2400" dirty="0" smtClean="0"/>
              <a:t>repetition rate.</a:t>
            </a:r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The CEO beat is located at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35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MHz</a:t>
            </a:r>
            <a:r>
              <a:rPr lang="en-US" altLang="ja-JP" sz="2400" dirty="0" err="1" smtClean="0"/>
              <a:t>.</a:t>
            </a:r>
            <a:endParaRPr lang="en-US" altLang="ja-JP" sz="2400" dirty="0" smtClean="0"/>
          </a:p>
          <a:p>
            <a:r>
              <a:rPr kumimoji="1" lang="en-US" altLang="ja-JP" sz="2400" dirty="0" smtClean="0"/>
              <a:t>Its mirror frequency is also</a:t>
            </a:r>
          </a:p>
          <a:p>
            <a:r>
              <a:rPr lang="en-US" altLang="ja-JP" sz="2400" dirty="0" smtClean="0"/>
              <a:t>visible at 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65 </a:t>
            </a:r>
            <a:r>
              <a:rPr lang="en-US" altLang="ja-JP" sz="2400" b="1" dirty="0" err="1" smtClean="0">
                <a:solidFill>
                  <a:srgbClr val="FF0000"/>
                </a:solidFill>
              </a:rPr>
              <a:t>MHz</a:t>
            </a:r>
            <a:r>
              <a:rPr lang="en-US" altLang="ja-JP" sz="2400" dirty="0" err="1" smtClean="0"/>
              <a:t>.</a:t>
            </a:r>
            <a:endParaRPr lang="en-US" altLang="ja-JP" sz="2400" dirty="0" smtClean="0"/>
          </a:p>
          <a:p>
            <a:endParaRPr kumimoji="1" lang="en-US" altLang="ja-JP" sz="2400" dirty="0"/>
          </a:p>
          <a:p>
            <a:r>
              <a:rPr lang="en-US" altLang="ja-JP" sz="1600" dirty="0" smtClean="0"/>
              <a:t>Some spurious contributions have been</a:t>
            </a:r>
          </a:p>
          <a:p>
            <a:r>
              <a:rPr lang="en-US" altLang="ja-JP" sz="1600" dirty="0" smtClean="0"/>
              <a:t>generated by </a:t>
            </a:r>
            <a:r>
              <a:rPr kumimoji="1" lang="en-US" altLang="ja-JP" sz="1600" dirty="0" smtClean="0"/>
              <a:t>nonlinear electronic mixing</a:t>
            </a:r>
          </a:p>
          <a:p>
            <a:r>
              <a:rPr kumimoji="1" lang="en-US" altLang="ja-JP" sz="1600" dirty="0" smtClean="0"/>
              <a:t>process in the detector circuitry.</a:t>
            </a:r>
            <a:endParaRPr kumimoji="1" lang="en-US" altLang="ja-JP" sz="2000" dirty="0"/>
          </a:p>
          <a:p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110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494745"/>
            <a:ext cx="9144000" cy="1143000"/>
          </a:xfrm>
        </p:spPr>
        <p:txBody>
          <a:bodyPr/>
          <a:lstStyle/>
          <a:p>
            <a:r>
              <a:rPr lang="en-US" altLang="ja-JP" b="1" i="1" dirty="0"/>
              <a:t>Controlling the CEO frequency</a:t>
            </a:r>
            <a:endParaRPr kumimoji="1" lang="ja-JP" altLang="en-US" i="1" dirty="0"/>
          </a:p>
        </p:txBody>
      </p:sp>
      <p:grpSp>
        <p:nvGrpSpPr>
          <p:cNvPr id="21" name="グループ化 20"/>
          <p:cNvGrpSpPr/>
          <p:nvPr/>
        </p:nvGrpSpPr>
        <p:grpSpPr>
          <a:xfrm>
            <a:off x="0" y="1389783"/>
            <a:ext cx="9150648" cy="5400572"/>
            <a:chOff x="0" y="1389783"/>
            <a:chExt cx="9150648" cy="5400572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408160" y="1389783"/>
              <a:ext cx="8742488" cy="5144506"/>
              <a:chOff x="179512" y="1452846"/>
              <a:chExt cx="8742488" cy="5144506"/>
            </a:xfrm>
          </p:grpSpPr>
          <p:pic>
            <p:nvPicPr>
              <p:cNvPr id="3074" name="Picture 2" descr="http://upload.wikimedia.org/wikipedia/ja/b/b0/466px-Prism-compressor.svg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512" y="1700808"/>
                <a:ext cx="8742488" cy="4896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正方形/長方形 3"/>
              <p:cNvSpPr/>
              <p:nvPr/>
            </p:nvSpPr>
            <p:spPr>
              <a:xfrm>
                <a:off x="626964" y="4500175"/>
                <a:ext cx="360226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800" b="1" i="1" dirty="0"/>
                  <a:t>Negative dispersion</a:t>
                </a:r>
                <a:endParaRPr lang="ja-JP" altLang="en-US" sz="2800" b="1" i="1" dirty="0"/>
              </a:p>
            </p:txBody>
          </p:sp>
          <p:sp>
            <p:nvSpPr>
              <p:cNvPr id="3" name="正方形/長方形 2"/>
              <p:cNvSpPr/>
              <p:nvPr/>
            </p:nvSpPr>
            <p:spPr>
              <a:xfrm>
                <a:off x="179512" y="1452846"/>
                <a:ext cx="298831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000" b="1" dirty="0" smtClean="0"/>
                  <a:t>with </a:t>
                </a:r>
                <a:r>
                  <a:rPr lang="en-US" altLang="ja-JP" sz="2000" b="1" dirty="0"/>
                  <a:t>normal dispersion</a:t>
                </a:r>
                <a:endParaRPr lang="ja-JP" altLang="en-US" sz="2000" b="1" dirty="0"/>
              </a:p>
            </p:txBody>
          </p:sp>
          <p:grpSp>
            <p:nvGrpSpPr>
              <p:cNvPr id="11" name="グループ化 10"/>
              <p:cNvGrpSpPr/>
              <p:nvPr/>
            </p:nvGrpSpPr>
            <p:grpSpPr>
              <a:xfrm>
                <a:off x="4127328" y="5384947"/>
                <a:ext cx="1797951" cy="965721"/>
                <a:chOff x="2417457" y="5070375"/>
                <a:chExt cx="1797951" cy="965721"/>
              </a:xfrm>
            </p:grpSpPr>
            <p:cxnSp>
              <p:nvCxnSpPr>
                <p:cNvPr id="6" name="直線コネクタ 5"/>
                <p:cNvCxnSpPr/>
                <p:nvPr/>
              </p:nvCxnSpPr>
              <p:spPr bwMode="auto">
                <a:xfrm>
                  <a:off x="2417457" y="5304025"/>
                  <a:ext cx="853971" cy="0"/>
                </a:xfrm>
                <a:prstGeom prst="line">
                  <a:avLst/>
                </a:prstGeom>
                <a:noFill/>
                <a:ln w="635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9" name="直線コネクタ 8"/>
                <p:cNvCxnSpPr/>
                <p:nvPr/>
              </p:nvCxnSpPr>
              <p:spPr bwMode="auto">
                <a:xfrm>
                  <a:off x="2417457" y="5805264"/>
                  <a:ext cx="853971" cy="0"/>
                </a:xfrm>
                <a:prstGeom prst="line">
                  <a:avLst/>
                </a:prstGeom>
                <a:noFill/>
                <a:ln w="63500" cap="flat" cmpd="sng" algn="ctr">
                  <a:solidFill>
                    <a:srgbClr val="0070C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3347863" y="5070375"/>
                  <a:ext cx="86754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b="1" dirty="0" smtClean="0"/>
                    <a:t>slow</a:t>
                  </a:r>
                  <a:endParaRPr kumimoji="1" lang="ja-JP" altLang="en-US" sz="2400" b="1" dirty="0"/>
                </a:p>
              </p:txBody>
            </p:sp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3415188" y="5574431"/>
                  <a:ext cx="73289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b="1" dirty="0" smtClean="0"/>
                    <a:t>fast</a:t>
                  </a:r>
                  <a:endParaRPr kumimoji="1" lang="ja-JP" altLang="en-US" sz="2400" b="1" dirty="0"/>
                </a:p>
              </p:txBody>
            </p:sp>
          </p:grpSp>
          <p:grpSp>
            <p:nvGrpSpPr>
              <p:cNvPr id="16" name="グループ化 15"/>
              <p:cNvGrpSpPr/>
              <p:nvPr/>
            </p:nvGrpSpPr>
            <p:grpSpPr>
              <a:xfrm>
                <a:off x="6078229" y="3731204"/>
                <a:ext cx="1622560" cy="624955"/>
                <a:chOff x="6064976" y="3918247"/>
                <a:chExt cx="1622560" cy="624955"/>
              </a:xfrm>
            </p:grpSpPr>
            <p:cxnSp>
              <p:nvCxnSpPr>
                <p:cNvPr id="13" name="直線矢印コネクタ 12"/>
                <p:cNvCxnSpPr/>
                <p:nvPr/>
              </p:nvCxnSpPr>
              <p:spPr bwMode="auto">
                <a:xfrm>
                  <a:off x="6202307" y="4543202"/>
                  <a:ext cx="1178005" cy="0"/>
                </a:xfrm>
                <a:prstGeom prst="straightConnector1">
                  <a:avLst/>
                </a:prstGeom>
                <a:noFill/>
                <a:ln w="63500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6064976" y="3918247"/>
                  <a:ext cx="162256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dirty="0" smtClean="0"/>
                    <a:t>movement</a:t>
                  </a:r>
                  <a:endParaRPr kumimoji="1" lang="ja-JP" altLang="en-US" sz="2400" dirty="0"/>
                </a:p>
              </p:txBody>
            </p:sp>
          </p:grpSp>
          <p:sp>
            <p:nvSpPr>
              <p:cNvPr id="15" name="テキスト ボックス 14"/>
              <p:cNvSpPr txBox="1"/>
              <p:nvPr/>
            </p:nvSpPr>
            <p:spPr>
              <a:xfrm>
                <a:off x="5256690" y="2420888"/>
                <a:ext cx="326563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800" b="1" dirty="0" smtClean="0"/>
                  <a:t>We can change</a:t>
                </a:r>
              </a:p>
              <a:p>
                <a:r>
                  <a:rPr kumimoji="1" lang="en-US" altLang="ja-JP" sz="2800" b="1" dirty="0" smtClean="0"/>
                  <a:t>a dispersion level</a:t>
                </a:r>
                <a:r>
                  <a:rPr kumimoji="1" lang="en-US" altLang="ja-JP" sz="2000" dirty="0" smtClean="0"/>
                  <a:t>.</a:t>
                </a:r>
                <a:endParaRPr kumimoji="1" lang="ja-JP" altLang="en-US" sz="2000" dirty="0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960332"/>
              <a:ext cx="3879230" cy="18300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直線矢印コネクタ 19"/>
            <p:cNvCxnSpPr/>
            <p:nvPr/>
          </p:nvCxnSpPr>
          <p:spPr bwMode="auto">
            <a:xfrm flipV="1">
              <a:off x="7636068" y="4293096"/>
              <a:ext cx="0" cy="1004247"/>
            </a:xfrm>
            <a:prstGeom prst="straightConnector1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7293420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6067" y="836712"/>
            <a:ext cx="7772400" cy="1143000"/>
          </a:xfrm>
        </p:spPr>
        <p:txBody>
          <a:bodyPr/>
          <a:lstStyle/>
          <a:p>
            <a:r>
              <a:rPr kumimoji="1" lang="en-US" altLang="ja-JP" b="1" i="1" dirty="0" smtClean="0"/>
              <a:t>Summary</a:t>
            </a:r>
            <a:endParaRPr kumimoji="1" lang="ja-JP" altLang="en-US" b="1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35" y="2132856"/>
            <a:ext cx="91434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●</a:t>
            </a:r>
            <a:r>
              <a:rPr lang="en-US" altLang="ja-JP" sz="2400" b="1" dirty="0" smtClean="0"/>
              <a:t>The CEO phase turns out to be a very sensitive parameter that is </a:t>
            </a:r>
            <a:r>
              <a:rPr kumimoji="1" lang="en-US" altLang="ja-JP" sz="2400" b="1" dirty="0" smtClean="0"/>
              <a:t>easily shielded by enclosing the laser.</a:t>
            </a:r>
          </a:p>
          <a:p>
            <a:endParaRPr lang="en-US" altLang="ja-JP" sz="2400" b="1" dirty="0"/>
          </a:p>
          <a:p>
            <a:r>
              <a:rPr lang="ja-JP" altLang="en-US" sz="2400" b="1" dirty="0" smtClean="0"/>
              <a:t>●</a:t>
            </a:r>
            <a:r>
              <a:rPr lang="en-US" altLang="ja-JP" sz="2400" b="1" dirty="0" smtClean="0"/>
              <a:t>An improved control of frequency comb parameters offers even </a:t>
            </a:r>
            <a:r>
              <a:rPr kumimoji="1" lang="en-US" altLang="ja-JP" sz="2400" b="1" dirty="0" smtClean="0"/>
              <a:t>higher precision in metrology applications and opens up novel </a:t>
            </a:r>
            <a:r>
              <a:rPr lang="en-US" altLang="ja-JP" sz="2400" b="1" dirty="0" smtClean="0"/>
              <a:t>applications in extreme nonlinear optics.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382835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980728"/>
            <a:ext cx="9144000" cy="3312368"/>
          </a:xfrm>
        </p:spPr>
        <p:txBody>
          <a:bodyPr/>
          <a:lstStyle/>
          <a:p>
            <a:r>
              <a:rPr lang="en-US" altLang="ja-JP" b="1" i="1" dirty="0" smtClean="0"/>
              <a:t>Carrier-Envelope Phase Control</a:t>
            </a:r>
            <a:br>
              <a:rPr lang="en-US" altLang="ja-JP" b="1" i="1" dirty="0" smtClean="0"/>
            </a:br>
            <a:r>
              <a:rPr lang="en-US" altLang="ja-JP" b="1" i="1" dirty="0" smtClean="0"/>
              <a:t>of Femtosecond Mode-Locked</a:t>
            </a:r>
            <a:br>
              <a:rPr lang="en-US" altLang="ja-JP" b="1" i="1" dirty="0" smtClean="0"/>
            </a:br>
            <a:r>
              <a:rPr lang="en-US" altLang="ja-JP" b="1" i="1" dirty="0" smtClean="0"/>
              <a:t>Lasers and Direct Optical</a:t>
            </a:r>
            <a:br>
              <a:rPr lang="en-US" altLang="ja-JP" b="1" i="1" dirty="0" smtClean="0"/>
            </a:br>
            <a:r>
              <a:rPr lang="en-US" altLang="ja-JP" b="1" i="1" dirty="0" smtClean="0"/>
              <a:t>Frequency Synthesis</a:t>
            </a:r>
            <a:endParaRPr kumimoji="1" lang="ja-JP" altLang="en-US" b="1" i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755576" y="4509120"/>
            <a:ext cx="7560840" cy="2016224"/>
          </a:xfrm>
        </p:spPr>
        <p:txBody>
          <a:bodyPr/>
          <a:lstStyle/>
          <a:p>
            <a:r>
              <a:rPr kumimoji="1" lang="en-US" altLang="ja-JP" sz="2800" dirty="0" smtClean="0"/>
              <a:t>David J. Jones, et al,</a:t>
            </a:r>
          </a:p>
          <a:p>
            <a:r>
              <a:rPr kumimoji="1" lang="en-US" altLang="ja-JP" sz="2800" dirty="0" smtClean="0"/>
              <a:t>Science 288, 635-639 (2000)</a:t>
            </a:r>
          </a:p>
        </p:txBody>
      </p:sp>
    </p:spTree>
    <p:extLst>
      <p:ext uri="{BB962C8B-B14F-4D97-AF65-F5344CB8AC3E}">
        <p14:creationId xmlns:p14="http://schemas.microsoft.com/office/powerpoint/2010/main" val="2388498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グループ化 9"/>
          <p:cNvGrpSpPr/>
          <p:nvPr/>
        </p:nvGrpSpPr>
        <p:grpSpPr>
          <a:xfrm>
            <a:off x="-18737" y="562504"/>
            <a:ext cx="9148820" cy="1600438"/>
            <a:chOff x="-18737" y="692696"/>
            <a:chExt cx="9148820" cy="1600438"/>
          </a:xfrm>
        </p:grpSpPr>
        <p:sp>
          <p:nvSpPr>
            <p:cNvPr id="4" name="正方形/長方形 3"/>
            <p:cNvSpPr/>
            <p:nvPr/>
          </p:nvSpPr>
          <p:spPr>
            <a:xfrm>
              <a:off x="-13917" y="692696"/>
              <a:ext cx="9144000" cy="11387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b="1" dirty="0"/>
                <a:t>①</a:t>
              </a:r>
              <a:r>
                <a:rPr lang="en-US" altLang="ja-JP" sz="2800" b="1" i="1" dirty="0" smtClean="0"/>
                <a:t>History </a:t>
              </a:r>
              <a:r>
                <a:rPr lang="en-US" altLang="ja-JP" sz="2800" b="1" i="1" dirty="0"/>
                <a:t>of optical comb </a:t>
              </a:r>
              <a:r>
                <a:rPr lang="en-US" altLang="ja-JP" sz="2800" b="1" i="1" dirty="0" smtClean="0"/>
                <a:t>development</a:t>
              </a:r>
            </a:p>
            <a:p>
              <a:r>
                <a:rPr lang="en-US" altLang="ja-JP" sz="2000" dirty="0"/>
                <a:t>John </a:t>
              </a:r>
              <a:r>
                <a:rPr lang="en-US" altLang="ja-JP" sz="2000" dirty="0" err="1"/>
                <a:t>L.Hall</a:t>
              </a:r>
              <a:r>
                <a:rPr lang="en-US" altLang="ja-JP" sz="2000" dirty="0"/>
                <a:t>,  and Theodor W. </a:t>
              </a:r>
              <a:r>
                <a:rPr lang="en-US" altLang="ja-JP" sz="2000" dirty="0" err="1"/>
                <a:t>Hansch</a:t>
              </a:r>
              <a:r>
                <a:rPr lang="en-US" altLang="ja-JP" sz="2000" dirty="0"/>
                <a:t>, </a:t>
              </a:r>
              <a:r>
                <a:rPr lang="en-US" altLang="ja-JP" sz="2000" dirty="0" smtClean="0"/>
                <a:t>FEMTOSECOND </a:t>
              </a:r>
              <a:r>
                <a:rPr lang="en-US" altLang="ja-JP" sz="2000" dirty="0"/>
                <a:t>OPTICAL FREQUENCY COMB </a:t>
              </a:r>
              <a:r>
                <a:rPr lang="en-US" altLang="ja-JP" sz="2000" dirty="0" smtClean="0"/>
                <a:t>TECHNOLOGY, pp</a:t>
              </a:r>
              <a:r>
                <a:rPr lang="en-US" altLang="ja-JP" sz="2000" dirty="0"/>
                <a:t>. 1-11(2004</a:t>
              </a:r>
              <a:r>
                <a:rPr lang="en-US" altLang="ja-JP" sz="2000" dirty="0" smtClean="0"/>
                <a:t>).</a:t>
              </a:r>
              <a:endParaRPr lang="en-US" altLang="ja-JP" sz="2000" dirty="0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-18737" y="1831469"/>
              <a:ext cx="91440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i="1" dirty="0">
                  <a:solidFill>
                    <a:srgbClr val="0070C0"/>
                  </a:solidFill>
                </a:rPr>
                <a:t>I explain the history and the foundation </a:t>
              </a:r>
              <a:r>
                <a:rPr lang="en-US" altLang="ja-JP" sz="2400" i="1" dirty="0" smtClean="0">
                  <a:solidFill>
                    <a:srgbClr val="0070C0"/>
                  </a:solidFill>
                </a:rPr>
                <a:t>theory </a:t>
              </a:r>
              <a:r>
                <a:rPr lang="en-US" altLang="ja-JP" sz="2400" i="1" dirty="0">
                  <a:solidFill>
                    <a:srgbClr val="0070C0"/>
                  </a:solidFill>
                </a:rPr>
                <a:t>of the </a:t>
              </a:r>
              <a:r>
                <a:rPr lang="en-US" altLang="ja-JP" sz="2400" i="1" dirty="0" smtClean="0">
                  <a:solidFill>
                    <a:srgbClr val="0070C0"/>
                  </a:solidFill>
                </a:rPr>
                <a:t>laser.</a:t>
              </a:r>
              <a:endParaRPr lang="ja-JP" altLang="en-US" sz="2400" i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-19753" y="2162942"/>
            <a:ext cx="9177670" cy="2306081"/>
            <a:chOff x="-19753" y="2310512"/>
            <a:chExt cx="9177670" cy="2306081"/>
          </a:xfrm>
        </p:grpSpPr>
        <p:sp>
          <p:nvSpPr>
            <p:cNvPr id="5" name="正方形/長方形 4"/>
            <p:cNvSpPr/>
            <p:nvPr/>
          </p:nvSpPr>
          <p:spPr>
            <a:xfrm>
              <a:off x="-19753" y="2310512"/>
              <a:ext cx="9145016" cy="144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b="1" dirty="0" smtClean="0"/>
                <a:t>②</a:t>
              </a:r>
              <a:r>
                <a:rPr lang="en-US" altLang="ja-JP" sz="2800" b="1" i="1" dirty="0" smtClean="0"/>
                <a:t>Optical </a:t>
              </a:r>
              <a:r>
                <a:rPr lang="en-US" altLang="ja-JP" sz="2800" b="1" i="1" dirty="0"/>
                <a:t>comb </a:t>
              </a:r>
              <a:r>
                <a:rPr lang="en-US" altLang="ja-JP" sz="2800" b="1" i="1" dirty="0" smtClean="0"/>
                <a:t>dynamics and stabilization</a:t>
              </a:r>
            </a:p>
            <a:p>
              <a:r>
                <a:rPr lang="en-US" altLang="ja-JP" sz="2000" dirty="0"/>
                <a:t>Gunter </a:t>
              </a:r>
              <a:r>
                <a:rPr lang="en-US" altLang="ja-JP" sz="2000" dirty="0" err="1"/>
                <a:t>Steinmeyer</a:t>
              </a:r>
              <a:r>
                <a:rPr lang="en-US" altLang="ja-JP" sz="2000" dirty="0"/>
                <a:t>,  and Ursula Keller, FEMTOSECOND OPTICAL </a:t>
              </a:r>
              <a:r>
                <a:rPr lang="en-US" altLang="ja-JP" sz="2000" dirty="0" smtClean="0"/>
                <a:t>FREQUENCY COMB TECHNOLOGY,</a:t>
              </a:r>
            </a:p>
            <a:p>
              <a:r>
                <a:rPr lang="en-US" altLang="ja-JP" sz="2000" dirty="0" smtClean="0"/>
                <a:t>pp. 112-132(2004).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正方形/長方形 7"/>
                <p:cNvSpPr/>
                <p:nvPr/>
              </p:nvSpPr>
              <p:spPr>
                <a:xfrm>
                  <a:off x="-13917" y="3757062"/>
                  <a:ext cx="9171834" cy="8595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2400" i="1" dirty="0" smtClean="0">
                      <a:solidFill>
                        <a:srgbClr val="0070C0"/>
                      </a:solidFill>
                    </a:rPr>
                    <a:t>I explain a concept of frequency comb and stabilization</a:t>
                  </a:r>
                </a:p>
                <a:p>
                  <a:r>
                    <a:rPr lang="en-US" altLang="ja-JP" sz="2400" i="1" dirty="0" smtClean="0">
                      <a:solidFill>
                        <a:srgbClr val="0070C0"/>
                      </a:solidFill>
                    </a:rPr>
                    <a:t>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𝑟𝑒𝑝</m:t>
                          </m:r>
                        </m:sub>
                      </m:sSub>
                    </m:oMath>
                  </a14:m>
                  <a:r>
                    <a:rPr lang="en-US" altLang="ja-JP" sz="2400" i="1" dirty="0" smtClean="0">
                      <a:solidFill>
                        <a:srgbClr val="0070C0"/>
                      </a:solidFill>
                    </a:rPr>
                    <a:t> </a:t>
                  </a:r>
                  <a:r>
                    <a:rPr lang="en-US" altLang="ja-JP" sz="2400" i="1" dirty="0">
                      <a:solidFill>
                        <a:srgbClr val="0070C0"/>
                      </a:solidFill>
                    </a:rPr>
                    <a:t>and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40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altLang="ja-JP" sz="24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𝐶𝐸𝑂</m:t>
                          </m:r>
                        </m:sub>
                      </m:sSub>
                    </m:oMath>
                  </a14:m>
                  <a:r>
                    <a:rPr lang="en-US" altLang="ja-JP" sz="2400" i="1" dirty="0" smtClean="0">
                      <a:solidFill>
                        <a:srgbClr val="0070C0"/>
                      </a:solidFill>
                    </a:rPr>
                    <a:t>.</a:t>
                  </a:r>
                  <a:endParaRPr lang="ja-JP" altLang="en-US" sz="2400" i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正方形/長方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3917" y="3757062"/>
                  <a:ext cx="9171834" cy="859531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64" t="-4965" b="-1205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グループ化 11"/>
          <p:cNvGrpSpPr/>
          <p:nvPr/>
        </p:nvGrpSpPr>
        <p:grpSpPr>
          <a:xfrm>
            <a:off x="-29678" y="4469023"/>
            <a:ext cx="9173678" cy="2215991"/>
            <a:chOff x="-15761" y="4616593"/>
            <a:chExt cx="9173678" cy="2215991"/>
          </a:xfrm>
        </p:grpSpPr>
        <p:sp>
          <p:nvSpPr>
            <p:cNvPr id="6" name="正方形/長方形 5"/>
            <p:cNvSpPr/>
            <p:nvPr/>
          </p:nvSpPr>
          <p:spPr>
            <a:xfrm>
              <a:off x="-13917" y="4616593"/>
              <a:ext cx="917183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2800" b="1" dirty="0" smtClean="0"/>
                <a:t>③</a:t>
              </a:r>
              <a:r>
                <a:rPr lang="en-US" altLang="ja-JP" sz="2800" b="1" i="1" dirty="0" smtClean="0"/>
                <a:t>Carrier-Envelope </a:t>
              </a:r>
              <a:r>
                <a:rPr lang="en-US" altLang="ja-JP" sz="2800" b="1" i="1" dirty="0"/>
                <a:t>Phase </a:t>
              </a:r>
              <a:r>
                <a:rPr lang="en-US" altLang="ja-JP" sz="2800" b="1" i="1" dirty="0" smtClean="0"/>
                <a:t>Control of </a:t>
              </a:r>
              <a:r>
                <a:rPr lang="en-US" altLang="ja-JP" sz="2800" b="1" i="1" dirty="0"/>
                <a:t>Femtosecond </a:t>
              </a:r>
              <a:r>
                <a:rPr lang="en-US" altLang="ja-JP" sz="2800" b="1" i="1" dirty="0" smtClean="0"/>
                <a:t>Mode-Locked Lasers </a:t>
              </a:r>
              <a:r>
                <a:rPr lang="en-US" altLang="ja-JP" sz="2800" b="1" i="1" dirty="0"/>
                <a:t>and Direct </a:t>
              </a:r>
              <a:r>
                <a:rPr lang="en-US" altLang="ja-JP" sz="2800" b="1" i="1" dirty="0" smtClean="0"/>
                <a:t>Optical Frequency Synthesis</a:t>
              </a:r>
            </a:p>
            <a:p>
              <a:r>
                <a:rPr lang="fr-FR" altLang="ja-JP" sz="2000" dirty="0"/>
                <a:t>David J. Jones, et </a:t>
              </a:r>
              <a:r>
                <a:rPr lang="fr-FR" altLang="ja-JP" sz="2000" dirty="0" smtClean="0"/>
                <a:t>al, Science </a:t>
              </a:r>
              <a:r>
                <a:rPr lang="fr-FR" altLang="ja-JP" sz="2000" dirty="0"/>
                <a:t>288, 635-639 (2000</a:t>
              </a:r>
              <a:r>
                <a:rPr lang="fr-FR" altLang="ja-JP" sz="2000" dirty="0" smtClean="0"/>
                <a:t>).</a:t>
              </a:r>
              <a:endParaRPr lang="fr-FR" altLang="ja-JP" sz="2000" dirty="0"/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-15761" y="6370919"/>
              <a:ext cx="91597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i="1" dirty="0">
                  <a:solidFill>
                    <a:srgbClr val="0070C0"/>
                  </a:solidFill>
                </a:rPr>
                <a:t>Using </a:t>
              </a:r>
              <a:r>
                <a:rPr lang="en-US" altLang="ja-JP" sz="2400" i="1" dirty="0" smtClean="0">
                  <a:solidFill>
                    <a:srgbClr val="0070C0"/>
                  </a:solidFill>
                </a:rPr>
                <a:t>a setup</a:t>
              </a:r>
              <a:r>
                <a:rPr lang="en-US" altLang="ja-JP" sz="2400" i="1" dirty="0">
                  <a:solidFill>
                    <a:srgbClr val="0070C0"/>
                  </a:solidFill>
                </a:rPr>
                <a:t>, I </a:t>
              </a:r>
              <a:r>
                <a:rPr lang="en-US" altLang="ja-JP" sz="2400" i="1" dirty="0" smtClean="0">
                  <a:solidFill>
                    <a:srgbClr val="0070C0"/>
                  </a:solidFill>
                </a:rPr>
                <a:t>explain the absolute optical frequency metrology.</a:t>
              </a:r>
              <a:endParaRPr lang="ja-JP" altLang="en-US" sz="2400" i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38386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/>
          <a:lstStyle/>
          <a:p>
            <a:r>
              <a:rPr kumimoji="1" lang="en-US" altLang="ja-JP" b="1" i="1" dirty="0" smtClean="0"/>
              <a:t>Experimental setup fo</a:t>
            </a:r>
            <a:r>
              <a:rPr lang="en-US" altLang="ja-JP" b="1" i="1" dirty="0" smtClean="0"/>
              <a:t>r locking</a:t>
            </a:r>
            <a:endParaRPr kumimoji="1" lang="ja-JP" alt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9" t="16331" r="12606" b="10081"/>
          <a:stretch/>
        </p:blipFill>
        <p:spPr bwMode="auto">
          <a:xfrm>
            <a:off x="1263929" y="1332086"/>
            <a:ext cx="6696744" cy="551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 bwMode="auto">
          <a:xfrm>
            <a:off x="1747951" y="3845311"/>
            <a:ext cx="1944216" cy="108012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326301" y="2720462"/>
            <a:ext cx="33978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9</a:t>
            </a:r>
            <a:r>
              <a:rPr lang="en-US" altLang="ja-JP" sz="2400" b="1" dirty="0" smtClean="0">
                <a:solidFill>
                  <a:srgbClr val="FF0000"/>
                </a:solidFill>
              </a:rPr>
              <a:t>0 MHz repetition rate</a:t>
            </a:r>
            <a:endParaRPr lang="en-US" altLang="ja-JP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1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3162" y="526652"/>
            <a:ext cx="7772400" cy="1143000"/>
          </a:xfrm>
        </p:spPr>
        <p:txBody>
          <a:bodyPr/>
          <a:lstStyle/>
          <a:p>
            <a:r>
              <a:rPr kumimoji="1" lang="en-US" altLang="ja-JP" b="1" i="1" dirty="0" smtClean="0"/>
              <a:t>Microstructure optical fiber</a:t>
            </a:r>
            <a:endParaRPr kumimoji="1" lang="ja-JP" altLang="en-US" b="1" i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32442" y="1462349"/>
            <a:ext cx="2198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/>
              <a:t>Refractive </a:t>
            </a:r>
            <a:r>
              <a:rPr lang="en-US" altLang="ja-JP" sz="2000" b="1" dirty="0" smtClean="0"/>
              <a:t>index</a:t>
            </a:r>
          </a:p>
          <a:p>
            <a:pPr algn="ctr"/>
            <a:r>
              <a:rPr kumimoji="1" lang="en-US" altLang="ja-JP" sz="2000" dirty="0" smtClean="0"/>
              <a:t>core&gt;&gt;&gt;&gt;&gt;&gt;&gt;clad</a:t>
            </a:r>
            <a:endParaRPr kumimoji="1" lang="ja-JP" altLang="en-US" sz="2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-372" y="6247308"/>
            <a:ext cx="911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i="1" dirty="0">
                <a:solidFill>
                  <a:srgbClr val="FF0000"/>
                </a:solidFill>
              </a:rPr>
              <a:t>We can get 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an octave-spanning spectrum without </a:t>
            </a:r>
            <a:r>
              <a:rPr lang="en-US" altLang="ja-JP" sz="2000" b="1" i="1" dirty="0">
                <a:solidFill>
                  <a:srgbClr val="FF0000"/>
                </a:solidFill>
              </a:rPr>
              <a:t>changing pulse width.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grpSp>
        <p:nvGrpSpPr>
          <p:cNvPr id="30" name="グループ化 29"/>
          <p:cNvGrpSpPr/>
          <p:nvPr/>
        </p:nvGrpSpPr>
        <p:grpSpPr>
          <a:xfrm>
            <a:off x="4468122" y="2207873"/>
            <a:ext cx="4726678" cy="3813416"/>
            <a:chOff x="4468122" y="1858165"/>
            <a:chExt cx="4726678" cy="38134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4468122" y="1858165"/>
                  <a:ext cx="4726678" cy="38134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2000" dirty="0" smtClean="0"/>
                    <a:t>●</a:t>
                  </a:r>
                  <a:r>
                    <a:rPr lang="en-US" altLang="ja-JP" sz="2000" dirty="0" smtClean="0"/>
                    <a:t>The effectiveness core cross section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/>
                            </a:rPr>
                            <m:t>𝑒𝑓𝑓</m:t>
                          </m:r>
                        </m:sub>
                      </m:sSub>
                    </m:oMath>
                  </a14:m>
                  <a:r>
                    <a:rPr lang="en-US" altLang="ja-JP" sz="2000" dirty="0" smtClean="0"/>
                    <a:t>) is small.</a:t>
                  </a:r>
                </a:p>
                <a:p>
                  <a:r>
                    <a:rPr lang="ja-JP" altLang="en-US" sz="2000" dirty="0" smtClean="0"/>
                    <a:t>●</a:t>
                  </a:r>
                  <a:r>
                    <a:rPr lang="en-US" altLang="ja-JP" sz="2000" dirty="0" smtClean="0"/>
                    <a:t>The </a:t>
                  </a:r>
                  <a:r>
                    <a:rPr lang="en-US" altLang="ja-JP" sz="2000" dirty="0"/>
                    <a:t>enclosure effect of the light is </a:t>
                  </a:r>
                  <a:r>
                    <a:rPr lang="en-US" altLang="ja-JP" sz="2000" dirty="0" smtClean="0"/>
                    <a:t>big.</a:t>
                  </a:r>
                </a:p>
                <a:p>
                  <a:endParaRPr lang="en-US" altLang="ja-JP" sz="2000" dirty="0" smtClean="0"/>
                </a:p>
                <a:p>
                  <a:endParaRPr lang="en-US" altLang="ja-JP" sz="2000" dirty="0" smtClean="0"/>
                </a:p>
                <a:p>
                  <a:endParaRPr lang="en-US" altLang="ja-JP" sz="20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2400" b="1" i="1" smtClean="0">
                            <a:latin typeface="Cambria Math"/>
                          </a:rPr>
                          <m:t>𝜸</m:t>
                        </m:r>
                        <m:r>
                          <a:rPr kumimoji="1" lang="en-US" altLang="ja-JP" sz="2400" b="1" i="1" smtClean="0">
                            <a:latin typeface="Cambria Math"/>
                          </a:rPr>
                          <m:t> </m:t>
                        </m:r>
                        <m:r>
                          <a:rPr kumimoji="1" lang="en-US" altLang="ja-JP" sz="2400" b="1" i="1" smtClean="0">
                            <a:latin typeface="Cambria Math"/>
                            <a:ea typeface="Cambria Math"/>
                          </a:rPr>
                          <m:t>=</m:t>
                        </m:r>
                        <m:f>
                          <m:fPr>
                            <m:ctrlPr>
                              <a:rPr kumimoji="1" lang="en-US" altLang="ja-JP" sz="24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kumimoji="1" lang="en-US" altLang="ja-JP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kumimoji="1" lang="ja-JP" altLang="en-US" sz="2400" b="1" i="1" smtClean="0">
                                <a:latin typeface="Cambria Math"/>
                                <a:ea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kumimoji="1" lang="ja-JP" altLang="en-US" sz="2400" b="1" i="1" smtClean="0">
                                <a:latin typeface="Cambria Math"/>
                                <a:ea typeface="Cambria Math"/>
                              </a:rPr>
                              <m:t>𝝀</m:t>
                            </m:r>
                          </m:den>
                        </m:f>
                        <m:r>
                          <a:rPr kumimoji="1" lang="en-US" altLang="ja-JP" sz="2400" b="1" i="1" smtClean="0">
                            <a:latin typeface="Cambria Math"/>
                            <a:ea typeface="Cambria Math"/>
                          </a:rPr>
                          <m:t> </m:t>
                        </m:r>
                        <m:f>
                          <m:fPr>
                            <m:ctrlPr>
                              <a:rPr kumimoji="1" lang="en-US" altLang="ja-JP" sz="2400" b="1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ja-JP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smtClean="0">
                                    <a:latin typeface="Cambria Math"/>
                                    <a:ea typeface="Cambria Math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kumimoji="1" lang="en-US" altLang="ja-JP" sz="2400" b="1" i="1" smtClean="0"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ja-JP" sz="2400" b="1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ja-JP" sz="2400" b="1" i="1" smtClean="0">
                                    <a:latin typeface="Cambria Math"/>
                                    <a:ea typeface="Cambria Math"/>
                                  </a:rPr>
                                  <m:t>𝑨</m:t>
                                </m:r>
                              </m:e>
                              <m:sub>
                                <m:r>
                                  <a:rPr kumimoji="1" lang="en-US" altLang="ja-JP" sz="2400" b="1" i="1" smtClean="0">
                                    <a:latin typeface="Cambria Math"/>
                                    <a:ea typeface="Cambria Math"/>
                                  </a:rPr>
                                  <m:t>𝒆𝒇𝒇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kumimoji="1" lang="en-US" altLang="ja-JP" sz="2400" b="1" dirty="0" smtClean="0"/>
                </a:p>
                <a:p>
                  <a:endParaRPr lang="en-US" altLang="ja-JP" sz="2400" b="1" dirty="0"/>
                </a:p>
                <a:p>
                  <a:endParaRPr kumimoji="1" lang="en-US" altLang="ja-JP" sz="2400" b="1" dirty="0" smtClean="0"/>
                </a:p>
                <a:p>
                  <a:r>
                    <a:rPr lang="ja-JP" altLang="en-US" sz="2000" dirty="0" smtClean="0"/>
                    <a:t>●</a:t>
                  </a:r>
                  <a:r>
                    <a:rPr lang="en-US" altLang="ja-JP" sz="2000" dirty="0"/>
                    <a:t>It has a zero dispersion </a:t>
                  </a:r>
                  <a:r>
                    <a:rPr lang="en-US" altLang="ja-JP" sz="2000" dirty="0" smtClean="0"/>
                    <a:t>wavelength.</a:t>
                  </a:r>
                  <a:endParaRPr lang="en-US" altLang="ja-JP" sz="2000" dirty="0"/>
                </a:p>
              </p:txBody>
            </p:sp>
          </mc:Choice>
          <mc:Fallback xmlns="">
            <p:sp>
              <p:nvSpPr>
                <p:cNvPr id="19" name="テキスト ボックス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68122" y="1858165"/>
                  <a:ext cx="4726678" cy="381341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419" t="-1118" r="-1032" b="-191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下矢印 24"/>
            <p:cNvSpPr/>
            <p:nvPr/>
          </p:nvSpPr>
          <p:spPr bwMode="auto">
            <a:xfrm>
              <a:off x="6579433" y="3142455"/>
              <a:ext cx="504056" cy="360040"/>
            </a:xfrm>
            <a:prstGeom prst="downArrow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26" name="円/楕円 25"/>
            <p:cNvSpPr/>
            <p:nvPr/>
          </p:nvSpPr>
          <p:spPr bwMode="auto">
            <a:xfrm>
              <a:off x="5806988" y="3961497"/>
              <a:ext cx="444500" cy="444500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5416730" y="3564818"/>
              <a:ext cx="1225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>
                  <a:solidFill>
                    <a:srgbClr val="FF0000"/>
                  </a:solidFill>
                </a:rPr>
                <a:t>increase</a:t>
              </a:r>
              <a:endParaRPr kumimoji="1" lang="ja-JP" altLang="en-US" sz="2000" b="1" i="1" dirty="0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/>
                <p:cNvSpPr txBox="1"/>
                <p:nvPr/>
              </p:nvSpPr>
              <p:spPr>
                <a:xfrm>
                  <a:off x="4919206" y="4581128"/>
                  <a:ext cx="38245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kumimoji="1" lang="ja-JP" altLang="en-US" sz="1400" b="1" i="1" smtClean="0">
                          <a:latin typeface="Cambria Math"/>
                        </a:rPr>
                        <m:t>𝝀</m:t>
                      </m:r>
                    </m:oMath>
                  </a14:m>
                  <a:r>
                    <a:rPr kumimoji="1" lang="ja-JP" altLang="en-US" sz="1400" b="1" dirty="0" smtClean="0"/>
                    <a:t> </a:t>
                  </a:r>
                  <a:r>
                    <a:rPr lang="en-US" altLang="ja-JP" sz="1400" b="1" dirty="0"/>
                    <a:t>is </a:t>
                  </a:r>
                  <a:r>
                    <a:rPr lang="en-US" altLang="ja-JP" sz="1400" b="1" dirty="0" smtClean="0"/>
                    <a:t>nonlinear </a:t>
                  </a:r>
                  <a:r>
                    <a:rPr lang="en-US" altLang="ja-JP" sz="1400" b="1" dirty="0"/>
                    <a:t>fixed </a:t>
                  </a:r>
                  <a:r>
                    <a:rPr lang="en-US" altLang="ja-JP" sz="1400" b="1" dirty="0" smtClean="0"/>
                    <a:t>number.</a:t>
                  </a:r>
                </a:p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1400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1400" b="1" i="1"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altLang="ja-JP" sz="1400" b="1" i="1">
                              <a:latin typeface="Cambria Math"/>
                              <a:ea typeface="Cambria Math"/>
                            </a:rPr>
                            <m:t>𝟐</m:t>
                          </m:r>
                        </m:sub>
                      </m:sSub>
                    </m:oMath>
                  </a14:m>
                  <a:r>
                    <a:rPr kumimoji="1" lang="ja-JP" altLang="en-US" sz="1400" b="1" dirty="0" smtClean="0"/>
                    <a:t> </a:t>
                  </a:r>
                  <a:r>
                    <a:rPr lang="en-US" altLang="ja-JP" sz="1400" b="1" dirty="0"/>
                    <a:t>is </a:t>
                  </a:r>
                  <a:r>
                    <a:rPr lang="en-US" altLang="ja-JP" sz="1400" b="1" dirty="0" smtClean="0"/>
                    <a:t>nonlinear </a:t>
                  </a:r>
                  <a:r>
                    <a:rPr lang="en-US" altLang="ja-JP" sz="1400" b="1" dirty="0"/>
                    <a:t>refractive index of the </a:t>
                  </a:r>
                  <a:r>
                    <a:rPr lang="en-US" altLang="ja-JP" sz="1400" b="1" dirty="0" smtClean="0"/>
                    <a:t>core.</a:t>
                  </a:r>
                  <a:endParaRPr kumimoji="1" lang="ja-JP" altLang="en-US" sz="1400" b="1" dirty="0"/>
                </a:p>
              </p:txBody>
            </p:sp>
          </mc:Choice>
          <mc:Fallback xmlns="">
            <p:sp>
              <p:nvSpPr>
                <p:cNvPr id="28" name="テキスト ボックス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206" y="4581128"/>
                  <a:ext cx="3824509" cy="52322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163" b="-1046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1" t="31306" r="43891" b="29018"/>
          <a:stretch/>
        </p:blipFill>
        <p:spPr bwMode="auto">
          <a:xfrm>
            <a:off x="395536" y="1384087"/>
            <a:ext cx="3754675" cy="253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9" t="36971" r="22945" b="22317"/>
          <a:stretch/>
        </p:blipFill>
        <p:spPr bwMode="auto">
          <a:xfrm>
            <a:off x="1069404" y="3914526"/>
            <a:ext cx="2406937" cy="240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800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kumimoji="1" lang="en-US" altLang="ja-JP" b="1" i="1" dirty="0" smtClean="0"/>
              <a:t>The spectra after optical fiber</a:t>
            </a:r>
            <a:endParaRPr kumimoji="1" lang="ja-JP" altLang="en-US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5" t="32661" r="11359" b="22984"/>
          <a:stretch/>
        </p:blipFill>
        <p:spPr bwMode="auto">
          <a:xfrm>
            <a:off x="1115616" y="1628800"/>
            <a:ext cx="698608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165728" y="4910909"/>
            <a:ext cx="6885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 smtClean="0"/>
              <a:t>Continuum generated by microstructure fiber.</a:t>
            </a:r>
            <a:endParaRPr kumimoji="1" lang="ja-JP" altLang="en-US" sz="2400" b="1" i="1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70231" y="5606103"/>
            <a:ext cx="8540217" cy="830999"/>
            <a:chOff x="28353" y="5606103"/>
            <a:chExt cx="8540217" cy="830999"/>
          </a:xfrm>
        </p:grpSpPr>
        <p:sp>
          <p:nvSpPr>
            <p:cNvPr id="5" name="テキスト ボックス 4"/>
            <p:cNvSpPr txBox="1"/>
            <p:nvPr/>
          </p:nvSpPr>
          <p:spPr>
            <a:xfrm>
              <a:off x="28353" y="5606105"/>
              <a:ext cx="420179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>
                  <a:solidFill>
                    <a:srgbClr val="FF0000"/>
                  </a:solidFill>
                </a:rPr>
                <a:t>Self-phase modulation</a:t>
              </a:r>
            </a:p>
            <a:p>
              <a:r>
                <a:rPr kumimoji="1" lang="en-US" altLang="ja-JP" sz="2400" b="1" dirty="0" smtClean="0"/>
                <a:t>in the </a:t>
              </a:r>
              <a:r>
                <a:rPr kumimoji="1" lang="en-US" altLang="ja-JP" sz="2400" b="1" dirty="0" err="1" smtClean="0"/>
                <a:t>microstructured</a:t>
              </a:r>
              <a:r>
                <a:rPr kumimoji="1" lang="en-US" altLang="ja-JP" sz="2400" b="1" dirty="0" smtClean="0"/>
                <a:t> fiber</a:t>
              </a:r>
              <a:endParaRPr kumimoji="1" lang="ja-JP" altLang="en-US" sz="2400" b="1" dirty="0"/>
            </a:p>
          </p:txBody>
        </p:sp>
        <p:sp>
          <p:nvSpPr>
            <p:cNvPr id="6" name="右矢印 5"/>
            <p:cNvSpPr/>
            <p:nvPr/>
          </p:nvSpPr>
          <p:spPr bwMode="auto">
            <a:xfrm>
              <a:off x="4320625" y="5733728"/>
              <a:ext cx="576064" cy="575749"/>
            </a:xfrm>
            <a:prstGeom prst="rightArrow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118587" y="5606103"/>
              <a:ext cx="3449983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The spectra spans</a:t>
              </a:r>
            </a:p>
            <a:p>
              <a:r>
                <a:rPr kumimoji="1" lang="en-US" altLang="ja-JP" sz="2400" b="1" dirty="0" smtClean="0"/>
                <a:t>more than one octave.</a:t>
              </a:r>
              <a:endParaRPr kumimoji="1" lang="ja-JP" altLang="en-US" sz="2400" b="1" dirty="0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7839108" y="1681644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/>
              <a:t>25mW</a:t>
            </a:r>
            <a:endParaRPr kumimoji="1" lang="ja-JP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84956938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/>
          <a:lstStyle/>
          <a:p>
            <a:r>
              <a:rPr kumimoji="1" lang="en-US" altLang="ja-JP" b="1" i="1" dirty="0" smtClean="0"/>
              <a:t>Experimental setup fo</a:t>
            </a:r>
            <a:r>
              <a:rPr lang="en-US" altLang="ja-JP" b="1" i="1" dirty="0" smtClean="0"/>
              <a:t>r locking</a:t>
            </a:r>
            <a:endParaRPr kumimoji="1" lang="ja-JP" alt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9" t="16331" r="12606" b="10081"/>
          <a:stretch/>
        </p:blipFill>
        <p:spPr bwMode="auto">
          <a:xfrm>
            <a:off x="1263929" y="1332086"/>
            <a:ext cx="6696744" cy="551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 bwMode="auto">
          <a:xfrm>
            <a:off x="1849763" y="5475029"/>
            <a:ext cx="5760640" cy="1340768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8119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9540" y="476672"/>
            <a:ext cx="9144000" cy="1143000"/>
          </a:xfrm>
        </p:spPr>
        <p:txBody>
          <a:bodyPr/>
          <a:lstStyle/>
          <a:p>
            <a:r>
              <a:rPr kumimoji="1" lang="en-US" altLang="ja-JP" b="1" i="1" dirty="0" smtClean="0"/>
              <a:t>The phase and group velocity</a:t>
            </a:r>
            <a:endParaRPr kumimoji="1" lang="ja-JP" altLang="en-US" b="1" i="1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6924941" y="1406615"/>
            <a:ext cx="1988964" cy="2120710"/>
            <a:chOff x="2339752" y="4356264"/>
            <a:chExt cx="2302373" cy="21207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正方形/長方形 3"/>
                <p:cNvSpPr/>
                <p:nvPr/>
              </p:nvSpPr>
              <p:spPr>
                <a:xfrm>
                  <a:off x="2339752" y="4356264"/>
                  <a:ext cx="1965603" cy="93160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b="1" dirty="0" smtClean="0"/>
                    <a:t>Phase velocity</a:t>
                  </a:r>
                  <a:endParaRPr lang="en-US" altLang="ja-JP" sz="2000" b="1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ja-JP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ja-JP" altLang="ja-JP" sz="2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000" b="1" i="1">
                                <a:latin typeface="Cambria Math"/>
                              </a:rPr>
                              <m:t>𝒄</m:t>
                            </m:r>
                          </m:num>
                          <m:den>
                            <m:r>
                              <a:rPr lang="en-US" altLang="ja-JP" sz="2000" b="1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oMath>
                    </m:oMathPara>
                  </a14:m>
                  <a:endParaRPr lang="ja-JP" altLang="en-US" sz="2000" b="1" dirty="0"/>
                </a:p>
              </p:txBody>
            </p:sp>
          </mc:Choice>
          <mc:Fallback xmlns="">
            <p:sp>
              <p:nvSpPr>
                <p:cNvPr id="4" name="正方形/長方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9752" y="4356264"/>
                  <a:ext cx="1965603" cy="93160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3943" t="-2614" r="-1828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正方形/長方形 4"/>
                <p:cNvSpPr/>
                <p:nvPr/>
              </p:nvSpPr>
              <p:spPr>
                <a:xfrm>
                  <a:off x="2351949" y="5287866"/>
                  <a:ext cx="2290176" cy="118910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000" b="1" dirty="0" smtClean="0"/>
                    <a:t>Group velocity</a:t>
                  </a:r>
                  <a:endParaRPr lang="en-US" altLang="ja-JP" sz="2000" b="1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ja-JP" sz="20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altLang="ja-JP" sz="2000" b="1" i="1">
                                <a:latin typeface="Cambria Math"/>
                              </a:rPr>
                              <m:t>𝒈</m:t>
                            </m:r>
                          </m:sub>
                        </m:sSub>
                        <m:r>
                          <a:rPr lang="en-US" altLang="ja-JP" sz="2000" b="1" i="1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ja-JP" altLang="ja-JP" sz="20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ja-JP" sz="2000" b="1" i="1">
                                <a:latin typeface="Cambria Math"/>
                              </a:rPr>
                              <m:t>𝒄</m:t>
                            </m:r>
                          </m:num>
                          <m:den>
                            <m:r>
                              <a:rPr lang="en-US" altLang="ja-JP" sz="2000" b="1" i="1">
                                <a:latin typeface="Cambria Math"/>
                              </a:rPr>
                              <m:t>𝒏</m:t>
                            </m:r>
                            <m:r>
                              <a:rPr lang="en-US" altLang="ja-JP" sz="20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ja-JP" sz="2000" b="1" i="1">
                                <a:latin typeface="Cambria Math"/>
                              </a:rPr>
                              <m:t>𝝀</m:t>
                            </m:r>
                            <m:f>
                              <m:fPr>
                                <m:ctrlPr>
                                  <a:rPr lang="ja-JP" altLang="ja-JP" sz="2000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𝒅𝒏</m:t>
                                </m:r>
                              </m:num>
                              <m:den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en-US" altLang="ja-JP" sz="2000" b="1" i="1">
                                    <a:latin typeface="Cambria Math"/>
                                  </a:rPr>
                                  <m:t>𝝀</m:t>
                                </m:r>
                              </m:den>
                            </m:f>
                          </m:den>
                        </m:f>
                      </m:oMath>
                    </m:oMathPara>
                  </a14:m>
                  <a:endParaRPr lang="ja-JP" altLang="en-US" sz="2000" b="1" dirty="0"/>
                </a:p>
              </p:txBody>
            </p:sp>
          </mc:Choice>
          <mc:Fallback>
            <p:sp>
              <p:nvSpPr>
                <p:cNvPr id="5" name="正方形/長方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949" y="5287866"/>
                  <a:ext cx="2290176" cy="118910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3395" t="-2051" r="-246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0" t="11508" r="11699" b="13710"/>
          <a:stretch/>
        </p:blipFill>
        <p:spPr bwMode="auto">
          <a:xfrm>
            <a:off x="26885" y="1406216"/>
            <a:ext cx="6898055" cy="471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611560" y="6122606"/>
                <a:ext cx="8042010" cy="735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dirty="0" smtClean="0"/>
                  <a:t>If the pulse-to-pulse phase shift is </a:t>
                </a:r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2π/8</a:t>
                </a:r>
                <a:r>
                  <a:rPr kumimoji="1" lang="en-US" altLang="ja-JP" sz="2000" b="1" dirty="0" smtClean="0"/>
                  <a:t>, then every eighth pulse</a:t>
                </a:r>
              </a:p>
              <a:p>
                <a:r>
                  <a:rPr lang="en-US" altLang="ja-JP" sz="2000" b="1" dirty="0" smtClean="0"/>
                  <a:t>will have the same phase, and the frequency offset will be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ja-JP" sz="20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𝒓𝒆𝒑</m:t>
                        </m:r>
                      </m:sub>
                    </m:sSub>
                  </m:oMath>
                </a14:m>
                <a:r>
                  <a:rPr kumimoji="1" lang="en-US" altLang="ja-JP" sz="2000" b="1" dirty="0" smtClean="0">
                    <a:solidFill>
                      <a:srgbClr val="FF0000"/>
                    </a:solidFill>
                  </a:rPr>
                  <a:t>/8</a:t>
                </a:r>
                <a:r>
                  <a:rPr kumimoji="1" lang="en-US" altLang="ja-JP" sz="2000" b="1" dirty="0" smtClean="0"/>
                  <a:t>.</a:t>
                </a:r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6122606"/>
                <a:ext cx="8042010" cy="735394"/>
              </a:xfrm>
              <a:prstGeom prst="rect">
                <a:avLst/>
              </a:prstGeom>
              <a:blipFill rotWithShape="1">
                <a:blip r:embed="rId5"/>
                <a:stretch>
                  <a:fillRect l="-758" t="-3306" b="-99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正方形/長方形 8"/>
          <p:cNvSpPr/>
          <p:nvPr/>
        </p:nvSpPr>
        <p:spPr bwMode="auto">
          <a:xfrm>
            <a:off x="4528127" y="4004175"/>
            <a:ext cx="1800200" cy="43204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98381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/>
          <a:lstStyle/>
          <a:p>
            <a:r>
              <a:rPr kumimoji="1" lang="en-US" altLang="ja-JP" b="1" i="1" dirty="0" smtClean="0"/>
              <a:t>Experimental setup fo</a:t>
            </a:r>
            <a:r>
              <a:rPr lang="en-US" altLang="ja-JP" b="1" i="1" dirty="0" smtClean="0"/>
              <a:t>r locking</a:t>
            </a:r>
            <a:endParaRPr kumimoji="1" lang="ja-JP" alt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9" t="16331" r="12606" b="10081"/>
          <a:stretch/>
        </p:blipFill>
        <p:spPr bwMode="auto">
          <a:xfrm>
            <a:off x="1263929" y="1332086"/>
            <a:ext cx="6696744" cy="551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 bwMode="auto">
          <a:xfrm>
            <a:off x="1263928" y="1332086"/>
            <a:ext cx="1867911" cy="1016794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407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en-US" altLang="ja-JP" b="1" i="1" dirty="0"/>
              <a:t>Temporal cross correlation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6006830"/>
            <a:ext cx="878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The second-order cross correlation </a:t>
            </a:r>
            <a:r>
              <a:rPr lang="en-US" altLang="ja-JP" sz="2000" b="1" dirty="0" smtClean="0"/>
              <a:t>between pulse </a:t>
            </a:r>
            <a:r>
              <a:rPr lang="en-US" altLang="ja-JP" sz="2000" b="1" dirty="0" err="1" smtClean="0"/>
              <a:t>i</a:t>
            </a:r>
            <a:r>
              <a:rPr lang="en-US" altLang="ja-JP" sz="2000" b="1" dirty="0" smtClean="0"/>
              <a:t> and pulse i+2 is measured to determine </a:t>
            </a:r>
            <a:r>
              <a:rPr kumimoji="1" lang="en-US" altLang="ja-JP" sz="2000" b="1" dirty="0" smtClean="0"/>
              <a:t>the pulse-to-pulse carrier-envelope phase shift.</a:t>
            </a:r>
            <a:endParaRPr kumimoji="1" lang="ja-JP" altLang="en-US" sz="2000" b="1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2134" y="1759257"/>
            <a:ext cx="9253408" cy="4005460"/>
            <a:chOff x="2134" y="1759257"/>
            <a:chExt cx="9253408" cy="4005460"/>
          </a:xfrm>
        </p:grpSpPr>
        <p:grpSp>
          <p:nvGrpSpPr>
            <p:cNvPr id="4" name="グループ化 3"/>
            <p:cNvGrpSpPr/>
            <p:nvPr/>
          </p:nvGrpSpPr>
          <p:grpSpPr>
            <a:xfrm>
              <a:off x="2134" y="1759257"/>
              <a:ext cx="9139640" cy="4005460"/>
              <a:chOff x="2134" y="1733137"/>
              <a:chExt cx="9139640" cy="400546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34" y="1733137"/>
                <a:ext cx="4497857" cy="40054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344"/>
              <a:stretch/>
            </p:blipFill>
            <p:spPr bwMode="auto">
              <a:xfrm>
                <a:off x="4558475" y="2791001"/>
                <a:ext cx="4583299" cy="2223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" name="テキスト ボックス 2"/>
            <p:cNvSpPr txBox="1"/>
            <p:nvPr/>
          </p:nvSpPr>
          <p:spPr>
            <a:xfrm>
              <a:off x="5724128" y="5128395"/>
              <a:ext cx="28434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b="1" i="1" dirty="0" smtClean="0"/>
                <a:t>With a 5% uncertainty</a:t>
              </a:r>
              <a:endParaRPr kumimoji="1" lang="ja-JP" altLang="en-US" sz="2000" b="1" i="1" dirty="0"/>
            </a:p>
          </p:txBody>
        </p:sp>
        <p:sp>
          <p:nvSpPr>
            <p:cNvPr id="6" name="正方形/長方形 5"/>
            <p:cNvSpPr/>
            <p:nvPr/>
          </p:nvSpPr>
          <p:spPr bwMode="auto">
            <a:xfrm>
              <a:off x="4559366" y="5040418"/>
              <a:ext cx="299331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7" name="円/楕円 6"/>
            <p:cNvSpPr/>
            <p:nvPr/>
          </p:nvSpPr>
          <p:spPr bwMode="auto">
            <a:xfrm>
              <a:off x="6917854" y="2848088"/>
              <a:ext cx="455954" cy="455954"/>
            </a:xfrm>
            <a:prstGeom prst="ellipse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5121077" y="2180278"/>
              <a:ext cx="41344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>
                  <a:solidFill>
                    <a:srgbClr val="FF0000"/>
                  </a:solidFill>
                </a:rPr>
                <a:t>It keeps a peak and a </a:t>
              </a:r>
              <a:r>
                <a:rPr lang="en-US" altLang="ja-JP" sz="2400" b="1" dirty="0" smtClean="0">
                  <a:solidFill>
                    <a:srgbClr val="FF0000"/>
                  </a:solidFill>
                </a:rPr>
                <a:t>peak.</a:t>
              </a:r>
              <a:endParaRPr lang="ja-JP" altLang="en-US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245299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kumimoji="1" lang="en-US" altLang="ja-JP" b="1" i="1" dirty="0" smtClean="0"/>
              <a:t>Absolute optical frequency metrology</a:t>
            </a:r>
            <a:endParaRPr kumimoji="1" lang="ja-JP" altLang="en-US" b="1" i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1" t="21976" r="35956" b="17339"/>
          <a:stretch/>
        </p:blipFill>
        <p:spPr bwMode="auto">
          <a:xfrm>
            <a:off x="5474" y="2060849"/>
            <a:ext cx="4644634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/>
              <p:cNvSpPr txBox="1"/>
              <p:nvPr/>
            </p:nvSpPr>
            <p:spPr>
              <a:xfrm>
                <a:off x="4650108" y="1956048"/>
                <a:ext cx="4539256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400" dirty="0" smtClean="0"/>
                  <a:t>By counting both the offset</a:t>
                </a:r>
              </a:p>
              <a:p>
                <a:r>
                  <a:rPr lang="en-US" altLang="ja-JP" sz="2400" dirty="0" smtClean="0"/>
                  <a:t>frequency </a:t>
                </a:r>
                <a14:m>
                  <m:oMath xmlns:m="http://schemas.openxmlformats.org/officeDocument/2006/math">
                    <m:r>
                      <a:rPr lang="ja-JP" altLang="en-US" sz="2400" i="1" smtClean="0">
                        <a:latin typeface="Cambria Math"/>
                      </a:rPr>
                      <m:t>𝛿</m:t>
                    </m:r>
                  </m:oMath>
                </a14:m>
                <a:r>
                  <a:rPr kumimoji="1" lang="ja-JP" altLang="en-US" sz="2400" dirty="0" smtClean="0"/>
                  <a:t> </a:t>
                </a:r>
                <a:r>
                  <a:rPr kumimoji="1" lang="en-US" altLang="ja-JP" sz="2400" dirty="0" smtClean="0"/>
                  <a:t>and </a:t>
                </a:r>
                <a:r>
                  <a:rPr lang="en-US" altLang="ja-JP" sz="2400" dirty="0" smtClean="0"/>
                  <a:t>the heterodyne</a:t>
                </a:r>
              </a:p>
              <a:p>
                <a:r>
                  <a:rPr lang="en-US" altLang="ja-JP" sz="2400" dirty="0" smtClean="0"/>
                  <a:t>beat signal between the CW</a:t>
                </a:r>
              </a:p>
              <a:p>
                <a:r>
                  <a:rPr kumimoji="1" lang="en-US" altLang="ja-JP" sz="2400" dirty="0" err="1" smtClean="0"/>
                  <a:t>Ti:S</a:t>
                </a:r>
                <a:r>
                  <a:rPr kumimoji="1" lang="en-US" altLang="ja-JP" sz="2400" dirty="0" smtClean="0"/>
                  <a:t> and the comb(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kumimoji="1" lang="en-US" altLang="ja-JP" sz="24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kumimoji="1" lang="en-US" altLang="ja-JP" sz="2400" b="0" i="1" smtClean="0">
                            <a:latin typeface="Cambria Math"/>
                          </a:rPr>
                          <m:t>𝑏𝑒𝑎𝑡</m:t>
                        </m:r>
                      </m:sub>
                    </m:sSub>
                  </m:oMath>
                </a14:m>
                <a:r>
                  <a:rPr kumimoji="1" lang="en-US" altLang="ja-JP" sz="2400" dirty="0" smtClean="0"/>
                  <a:t>).</a:t>
                </a:r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108" y="1956048"/>
                <a:ext cx="4539256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2151" t="-2724" r="-1344" b="-856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650108" y="3587637"/>
                <a:ext cx="4309898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𝑢𝑛𝑘𝑛𝑜𝑤𝑛</m:t>
                          </m:r>
                        </m:sub>
                      </m:sSub>
                      <m:r>
                        <a:rPr kumimoji="1" lang="en-US" altLang="ja-JP" sz="2400" i="1" smtClean="0">
                          <a:latin typeface="Cambria Math"/>
                          <a:ea typeface="Cambria Math"/>
                        </a:rPr>
                        <m:t>=±</m:t>
                      </m:r>
                      <m:r>
                        <a:rPr kumimoji="1" lang="ja-JP" altLang="en-US" sz="240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kumimoji="1" lang="en-US" altLang="ja-JP" sz="240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𝑛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𝑟𝑒𝑝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  <a:ea typeface="Cambria Math"/>
                        </a:rPr>
                        <m:t>±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  <a:ea typeface="Cambria Math"/>
                            </a:rPr>
                            <m:t>𝑏𝑒𝑎𝑡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108" y="3587637"/>
                <a:ext cx="4309898" cy="490199"/>
              </a:xfrm>
              <a:prstGeom prst="rect">
                <a:avLst/>
              </a:prstGeom>
              <a:blipFill rotWithShape="1"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2627784" y="1725216"/>
            <a:ext cx="2188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1200 lines/mm</a:t>
            </a:r>
            <a:endParaRPr kumimoji="1" lang="ja-JP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4650107" y="4077836"/>
                <a:ext cx="4592924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dirty="0" smtClean="0"/>
                  <a:t>Histogram of one set of</a:t>
                </a:r>
              </a:p>
              <a:p>
                <a:r>
                  <a:rPr kumimoji="1" lang="en-US" altLang="ja-JP" sz="2400" dirty="0" smtClean="0"/>
                  <a:t>measurements in </a:t>
                </a:r>
                <a:r>
                  <a:rPr lang="en-US" altLang="ja-JP" sz="2400" dirty="0" smtClean="0"/>
                  <a:t>relation to the</a:t>
                </a:r>
              </a:p>
              <a:p>
                <a:r>
                  <a:rPr lang="en-US" altLang="ja-JP" sz="2400" dirty="0" smtClean="0"/>
                  <a:t>recommended CIPM(1997) </a:t>
                </a:r>
              </a:p>
              <a:p>
                <a:r>
                  <a:rPr kumimoji="1" lang="en-US" altLang="ja-JP" sz="2400" dirty="0" smtClean="0"/>
                  <a:t>value of 385,285,142,378</a:t>
                </a:r>
                <a14:m>
                  <m:oMath xmlns:m="http://schemas.openxmlformats.org/officeDocument/2006/math">
                    <m:r>
                      <a:rPr kumimoji="1" lang="en-US" altLang="ja-JP" sz="2400" i="1" smtClean="0"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kumimoji="1" lang="en-US" altLang="ja-JP" sz="2400" dirty="0" smtClean="0"/>
                  <a:t>5kHz</a:t>
                </a:r>
              </a:p>
              <a:p>
                <a:r>
                  <a:rPr kumimoji="1" lang="en-US" altLang="ja-JP" sz="2400" dirty="0" smtClean="0"/>
                  <a:t>for the rubidium transition.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0107" y="4077836"/>
                <a:ext cx="4592924" cy="1938992"/>
              </a:xfrm>
              <a:prstGeom prst="rect">
                <a:avLst/>
              </a:prstGeom>
              <a:blipFill rotWithShape="1">
                <a:blip r:embed="rId5"/>
                <a:stretch>
                  <a:fillRect l="-2125" t="-2201" r="-1328" b="-66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1328525" y="6021288"/>
                <a:ext cx="6643165" cy="83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The standard deviation at the 5kHz, which is</a:t>
                </a:r>
              </a:p>
              <a:p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an absolute uncertainty of 1 part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kumimoji="1" lang="en-US" altLang="ja-JP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𝟏𝟏</m:t>
                        </m:r>
                      </m:sup>
                    </m:sSup>
                  </m:oMath>
                </a14:m>
                <a:r>
                  <a:rPr kumimoji="1" lang="en-US" altLang="ja-JP" sz="2400" b="1" dirty="0" smtClean="0">
                    <a:solidFill>
                      <a:srgbClr val="FF0000"/>
                    </a:solidFill>
                  </a:rPr>
                  <a:t>.</a:t>
                </a:r>
                <a:endParaRPr kumimoji="1" lang="ja-JP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525" y="6021288"/>
                <a:ext cx="6643165" cy="839332"/>
              </a:xfrm>
              <a:prstGeom prst="rect">
                <a:avLst/>
              </a:prstGeom>
              <a:blipFill rotWithShape="1">
                <a:blip r:embed="rId6"/>
                <a:stretch>
                  <a:fillRect l="-1468" t="-5109" r="-459" b="-167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63544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908720"/>
            <a:ext cx="7772400" cy="1143000"/>
          </a:xfrm>
        </p:spPr>
        <p:txBody>
          <a:bodyPr/>
          <a:lstStyle/>
          <a:p>
            <a:r>
              <a:rPr kumimoji="1" lang="en-US" altLang="ja-JP" b="1" i="1" dirty="0" smtClean="0"/>
              <a:t>Summary</a:t>
            </a:r>
            <a:endParaRPr kumimoji="1" lang="ja-JP" altLang="en-US" b="1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2276872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●</a:t>
            </a:r>
            <a:r>
              <a:rPr lang="en-US" altLang="ja-JP" sz="2400" b="1" dirty="0" smtClean="0"/>
              <a:t>The </a:t>
            </a:r>
            <a:r>
              <a:rPr lang="en-US" altLang="ja-JP" sz="2400" b="1" dirty="0"/>
              <a:t>self-referencing </a:t>
            </a:r>
            <a:r>
              <a:rPr lang="en-US" altLang="ja-JP" sz="2400" b="1" dirty="0" smtClean="0"/>
              <a:t>method represents </a:t>
            </a:r>
            <a:r>
              <a:rPr lang="en-US" altLang="ja-JP" sz="2400" b="1" dirty="0"/>
              <a:t>a </a:t>
            </a:r>
            <a:r>
              <a:rPr lang="en-US" altLang="ja-JP" sz="2400" b="1" dirty="0" smtClean="0"/>
              <a:t>dramatic advance in </a:t>
            </a:r>
            <a:r>
              <a:rPr lang="en-US" altLang="ja-JP" sz="2400" b="1" dirty="0"/>
              <a:t>optical frequency </a:t>
            </a:r>
            <a:r>
              <a:rPr lang="en-US" altLang="ja-JP" sz="2400" b="1" dirty="0" smtClean="0"/>
              <a:t>metrology, making measurement </a:t>
            </a:r>
            <a:r>
              <a:rPr lang="en-US" altLang="ja-JP" sz="2400" b="1" dirty="0"/>
              <a:t>of </a:t>
            </a:r>
            <a:r>
              <a:rPr lang="en-US" altLang="ja-JP" sz="2400" b="1" dirty="0" smtClean="0"/>
              <a:t>absolute optical </a:t>
            </a:r>
            <a:r>
              <a:rPr lang="en-US" altLang="ja-JP" sz="2400" b="1" dirty="0"/>
              <a:t>frequencies </a:t>
            </a:r>
            <a:r>
              <a:rPr lang="en-US" altLang="ja-JP" sz="2400" b="1" dirty="0" smtClean="0"/>
              <a:t>possible with </a:t>
            </a:r>
            <a:r>
              <a:rPr lang="en-US" altLang="ja-JP" sz="2400" b="1" dirty="0"/>
              <a:t>a single laser.</a:t>
            </a:r>
          </a:p>
        </p:txBody>
      </p:sp>
    </p:spTree>
    <p:extLst>
      <p:ext uri="{BB962C8B-B14F-4D97-AF65-F5344CB8AC3E}">
        <p14:creationId xmlns:p14="http://schemas.microsoft.com/office/powerpoint/2010/main" val="3919182813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74407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692696"/>
            <a:ext cx="9144000" cy="3312368"/>
          </a:xfrm>
        </p:spPr>
        <p:txBody>
          <a:bodyPr/>
          <a:lstStyle/>
          <a:p>
            <a:r>
              <a:rPr kumimoji="1" lang="en-US" altLang="ja-JP" b="1" i="1" dirty="0" smtClean="0"/>
              <a:t>History of optical comb development</a:t>
            </a:r>
            <a:endParaRPr kumimoji="1" lang="ja-JP" altLang="en-US" b="1" i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43608" y="3933056"/>
            <a:ext cx="6984776" cy="2016224"/>
          </a:xfrm>
        </p:spPr>
        <p:txBody>
          <a:bodyPr/>
          <a:lstStyle/>
          <a:p>
            <a:r>
              <a:rPr kumimoji="1" lang="en-US" altLang="ja-JP" sz="2800" dirty="0" smtClean="0"/>
              <a:t>John </a:t>
            </a:r>
            <a:r>
              <a:rPr kumimoji="1" lang="en-US" altLang="ja-JP" sz="2800" dirty="0" err="1" smtClean="0"/>
              <a:t>L.Hall</a:t>
            </a:r>
            <a:r>
              <a:rPr kumimoji="1" lang="en-US" altLang="ja-JP" sz="2800" dirty="0" smtClean="0"/>
              <a:t>,  and Theodor W. </a:t>
            </a:r>
            <a:r>
              <a:rPr kumimoji="1" lang="en-US" altLang="ja-JP" sz="2800" dirty="0" err="1" smtClean="0"/>
              <a:t>Hansch</a:t>
            </a:r>
            <a:r>
              <a:rPr kumimoji="1" lang="en-US" altLang="ja-JP" sz="2800" dirty="0" smtClean="0"/>
              <a:t>, FEMTOSECOND OPTICAL FREQUENCY COMB TECHNOLOGY,</a:t>
            </a:r>
          </a:p>
          <a:p>
            <a:r>
              <a:rPr kumimoji="1" lang="en-US" altLang="ja-JP" sz="2800" dirty="0" smtClean="0"/>
              <a:t>pp. 1-11(2004).</a:t>
            </a:r>
          </a:p>
        </p:txBody>
      </p:sp>
    </p:spTree>
    <p:extLst>
      <p:ext uri="{BB962C8B-B14F-4D97-AF65-F5344CB8AC3E}">
        <p14:creationId xmlns:p14="http://schemas.microsoft.com/office/powerpoint/2010/main" val="2090583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1732" y="511127"/>
            <a:ext cx="7772400" cy="1143000"/>
          </a:xfrm>
        </p:spPr>
        <p:txBody>
          <a:bodyPr/>
          <a:lstStyle/>
          <a:p>
            <a:r>
              <a:rPr kumimoji="1" lang="en-US" altLang="ja-JP" b="1" i="1" dirty="0" smtClean="0"/>
              <a:t>Summary</a:t>
            </a:r>
            <a:endParaRPr kumimoji="1" lang="ja-JP" altLang="en-US" b="1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1484784"/>
            <a:ext cx="913262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/>
              <a:t>In the past 15 years, progress in laser stabilization,</a:t>
            </a:r>
          </a:p>
          <a:p>
            <a:r>
              <a:rPr kumimoji="1" lang="en-US" altLang="ja-JP" sz="2800" b="1" i="1" dirty="0" smtClean="0"/>
              <a:t>optical frequency measurement, </a:t>
            </a:r>
            <a:r>
              <a:rPr lang="en-US" altLang="ja-JP" sz="2800" b="1" i="1" dirty="0" smtClean="0"/>
              <a:t>femtosecond laser</a:t>
            </a:r>
          </a:p>
          <a:p>
            <a:r>
              <a:rPr lang="en-US" altLang="ja-JP" sz="2800" b="1" i="1" dirty="0" smtClean="0"/>
              <a:t>development and stabilization, nonlinear optics, and</a:t>
            </a:r>
          </a:p>
          <a:p>
            <a:r>
              <a:rPr lang="en-US" altLang="ja-JP" sz="2800" b="1" i="1" dirty="0" smtClean="0"/>
              <a:t>related topics </a:t>
            </a:r>
            <a:r>
              <a:rPr kumimoji="1" lang="en-US" altLang="ja-JP" sz="2800" b="1" i="1" dirty="0" smtClean="0"/>
              <a:t>has been stunning and unexpected.</a:t>
            </a:r>
            <a:endParaRPr kumimoji="1" lang="ja-JP" altLang="en-US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" y="3789040"/>
            <a:ext cx="3347864" cy="2710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356430" y="3805435"/>
            <a:ext cx="589937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i="1" dirty="0" smtClean="0"/>
              <a:t>The self-referencing method</a:t>
            </a:r>
          </a:p>
          <a:p>
            <a:r>
              <a:rPr kumimoji="1" lang="en-US" altLang="ja-JP" sz="2800" b="1" i="1" dirty="0" smtClean="0"/>
              <a:t>represents a </a:t>
            </a:r>
            <a:r>
              <a:rPr lang="en-US" altLang="ja-JP" sz="2800" b="1" i="1" dirty="0" smtClean="0"/>
              <a:t>dramatic advance</a:t>
            </a:r>
          </a:p>
          <a:p>
            <a:r>
              <a:rPr lang="en-US" altLang="ja-JP" sz="2800" b="1" i="1" dirty="0" smtClean="0"/>
              <a:t>in optical frequency metrology,</a:t>
            </a:r>
          </a:p>
          <a:p>
            <a:r>
              <a:rPr kumimoji="1" lang="en-US" altLang="ja-JP" sz="2800" b="1" i="1" dirty="0" smtClean="0"/>
              <a:t>making measurement of absolute</a:t>
            </a:r>
          </a:p>
          <a:p>
            <a:r>
              <a:rPr kumimoji="1" lang="en-US" altLang="ja-JP" sz="2800" b="1" i="1" dirty="0" smtClean="0"/>
              <a:t>optical frequencies </a:t>
            </a:r>
            <a:r>
              <a:rPr lang="en-US" altLang="ja-JP" sz="2800" b="1" i="1" dirty="0" smtClean="0"/>
              <a:t>possible</a:t>
            </a:r>
          </a:p>
          <a:p>
            <a:r>
              <a:rPr lang="en-US" altLang="ja-JP" sz="2800" b="1" i="1" dirty="0" smtClean="0"/>
              <a:t>with a single laser.</a:t>
            </a:r>
            <a:endParaRPr kumimoji="1" lang="ja-JP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61009852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en-US" altLang="ja-JP" b="1" i="1" dirty="0"/>
              <a:t>Temporal cross correlation</a:t>
            </a:r>
            <a:endParaRPr kumimoji="1" lang="ja-JP" altLang="en-US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2134" y="1700808"/>
            <a:ext cx="9141866" cy="4122357"/>
            <a:chOff x="2134" y="1674688"/>
            <a:chExt cx="9141866" cy="412235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1733137"/>
              <a:ext cx="4497857" cy="4005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9136" y="1674688"/>
              <a:ext cx="4304864" cy="4122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5569864" y="1359147"/>
            <a:ext cx="2843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i="1" dirty="0" smtClean="0"/>
              <a:t>With a 5% uncertainty</a:t>
            </a:r>
            <a:endParaRPr kumimoji="1" lang="ja-JP" altLang="en-US" sz="2000" b="1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6006830"/>
            <a:ext cx="87837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/>
              <a:t>The second-order cross correlation </a:t>
            </a:r>
            <a:r>
              <a:rPr lang="en-US" altLang="ja-JP" sz="2000" b="1" dirty="0" smtClean="0"/>
              <a:t>between pulse </a:t>
            </a:r>
            <a:r>
              <a:rPr lang="en-US" altLang="ja-JP" sz="2000" b="1" dirty="0" err="1" smtClean="0"/>
              <a:t>i</a:t>
            </a:r>
            <a:r>
              <a:rPr lang="en-US" altLang="ja-JP" sz="2000" b="1" dirty="0" smtClean="0"/>
              <a:t> and pulse i+2 is measured to determine </a:t>
            </a:r>
            <a:r>
              <a:rPr kumimoji="1" lang="en-US" altLang="ja-JP" sz="2000" b="1" dirty="0" smtClean="0"/>
              <a:t>the pulse-to-pulse carrier-envelope phase shift.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2043543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48" y="476672"/>
            <a:ext cx="9144000" cy="1143000"/>
          </a:xfrm>
        </p:spPr>
        <p:txBody>
          <a:bodyPr/>
          <a:lstStyle/>
          <a:p>
            <a:r>
              <a:rPr kumimoji="1" lang="en-US" altLang="ja-JP" b="1" i="1" dirty="0" smtClean="0"/>
              <a:t>Controlling the CEO frequency</a:t>
            </a:r>
            <a:endParaRPr kumimoji="1" lang="ja-JP" altLang="en-US" b="1" i="1" dirty="0"/>
          </a:p>
        </p:txBody>
      </p:sp>
      <p:grpSp>
        <p:nvGrpSpPr>
          <p:cNvPr id="9" name="グループ化 8"/>
          <p:cNvGrpSpPr/>
          <p:nvPr/>
        </p:nvGrpSpPr>
        <p:grpSpPr>
          <a:xfrm>
            <a:off x="0" y="1412776"/>
            <a:ext cx="9137786" cy="2900624"/>
            <a:chOff x="0" y="1488881"/>
            <a:chExt cx="9137786" cy="2900624"/>
          </a:xfrm>
        </p:grpSpPr>
        <p:grpSp>
          <p:nvGrpSpPr>
            <p:cNvPr id="5" name="グループ化 4"/>
            <p:cNvGrpSpPr/>
            <p:nvPr/>
          </p:nvGrpSpPr>
          <p:grpSpPr>
            <a:xfrm>
              <a:off x="0" y="1888991"/>
              <a:ext cx="9137786" cy="2500514"/>
              <a:chOff x="6214" y="1493952"/>
              <a:chExt cx="9137786" cy="250051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155" t="37301" r="20032" b="28516"/>
              <a:stretch/>
            </p:blipFill>
            <p:spPr bwMode="auto">
              <a:xfrm>
                <a:off x="3833866" y="1493952"/>
                <a:ext cx="5310134" cy="25005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14" y="1916117"/>
                <a:ext cx="3921032" cy="1656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179512" y="1488881"/>
                  <a:ext cx="882767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ja-JP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sz="2000" b="1" i="1" smtClean="0">
                              <a:latin typeface="Cambria Math"/>
                            </a:rPr>
                            <m:t>𝒇</m:t>
                          </m:r>
                        </m:e>
                        <m:sub>
                          <m:r>
                            <a:rPr lang="en-US" altLang="ja-JP" sz="2000" b="1" i="1" smtClean="0">
                              <a:latin typeface="Cambria Math"/>
                            </a:rPr>
                            <m:t>𝑪𝑬𝑶</m:t>
                          </m:r>
                        </m:sub>
                      </m:sSub>
                    </m:oMath>
                  </a14:m>
                  <a:r>
                    <a:rPr lang="en-US" altLang="ja-JP" sz="2000" b="1" dirty="0" smtClean="0"/>
                    <a:t> </a:t>
                  </a:r>
                  <a:r>
                    <a:rPr lang="en-US" altLang="ja-JP" sz="2000" b="1" dirty="0"/>
                    <a:t>originates </a:t>
                  </a:r>
                  <a:r>
                    <a:rPr lang="en-US" altLang="ja-JP" sz="2000" b="1" dirty="0" smtClean="0"/>
                    <a:t>in the difference between the group and phase velocity.</a:t>
                  </a:r>
                  <a:endParaRPr kumimoji="1" lang="ja-JP" altLang="en-US" sz="2000" b="1" dirty="0"/>
                </a:p>
              </p:txBody>
            </p:sp>
          </mc:Choice>
          <mc:Fallback xmlns="">
            <p:sp>
              <p:nvSpPr>
                <p:cNvPr id="4" name="テキスト ボックス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12" y="1488881"/>
                  <a:ext cx="8827673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276" t="-6154" b="-2923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テキスト ボックス 5"/>
          <p:cNvSpPr txBox="1"/>
          <p:nvPr/>
        </p:nvSpPr>
        <p:spPr>
          <a:xfrm>
            <a:off x="1247142" y="4279883"/>
            <a:ext cx="6692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The high-reflector mirror is mounted on PZT.</a:t>
            </a:r>
            <a:endParaRPr kumimoji="1" lang="ja-JP" altLang="en-US" sz="2400" b="1" dirty="0"/>
          </a:p>
        </p:txBody>
      </p:sp>
      <p:sp>
        <p:nvSpPr>
          <p:cNvPr id="7" name="正方形/長方形 6"/>
          <p:cNvSpPr/>
          <p:nvPr/>
        </p:nvSpPr>
        <p:spPr>
          <a:xfrm>
            <a:off x="2325925" y="5474592"/>
            <a:ext cx="45348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/>
              <a:t>C</a:t>
            </a:r>
            <a:r>
              <a:rPr lang="en-US" altLang="ja-JP" sz="2400" b="1" dirty="0" smtClean="0"/>
              <a:t>hange of the pulse intensity.</a:t>
            </a:r>
            <a:endParaRPr lang="ja-JP" altLang="en-US" sz="24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1518628" y="6302982"/>
            <a:ext cx="6149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/>
              <a:t>Change of the </a:t>
            </a:r>
            <a:r>
              <a:rPr lang="en-US" altLang="ja-JP" sz="2400" b="1" dirty="0" smtClean="0"/>
              <a:t>nonlinear refractive index.</a:t>
            </a:r>
            <a:endParaRPr lang="ja-JP" altLang="en-US" sz="2400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888114" y="4653136"/>
            <a:ext cx="5410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Change of the tilting and excursion.</a:t>
            </a:r>
            <a:endParaRPr kumimoji="1" lang="ja-JP" altLang="en-US" sz="2400" b="1" dirty="0"/>
          </a:p>
        </p:txBody>
      </p:sp>
      <p:sp>
        <p:nvSpPr>
          <p:cNvPr id="11" name="下矢印 10"/>
          <p:cNvSpPr/>
          <p:nvPr/>
        </p:nvSpPr>
        <p:spPr bwMode="auto">
          <a:xfrm>
            <a:off x="4267319" y="5169239"/>
            <a:ext cx="652057" cy="318291"/>
          </a:xfrm>
          <a:prstGeom prst="downArrow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4" name="下矢印 13"/>
          <p:cNvSpPr/>
          <p:nvPr/>
        </p:nvSpPr>
        <p:spPr bwMode="auto">
          <a:xfrm>
            <a:off x="4267316" y="5983169"/>
            <a:ext cx="652057" cy="318291"/>
          </a:xfrm>
          <a:prstGeom prst="downArrow">
            <a:avLst/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86498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41784"/>
            <a:ext cx="9144000" cy="1143000"/>
          </a:xfrm>
        </p:spPr>
        <p:txBody>
          <a:bodyPr/>
          <a:lstStyle/>
          <a:p>
            <a:r>
              <a:rPr kumimoji="1" lang="en-US" altLang="ja-JP" b="1" i="1" dirty="0" smtClean="0"/>
              <a:t>Experimental setup fo</a:t>
            </a:r>
            <a:r>
              <a:rPr lang="en-US" altLang="ja-JP" b="1" i="1" dirty="0" smtClean="0"/>
              <a:t>r locking</a:t>
            </a:r>
            <a:endParaRPr kumimoji="1" lang="ja-JP" alt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79" t="16331" r="12606" b="10081"/>
          <a:stretch/>
        </p:blipFill>
        <p:spPr bwMode="auto">
          <a:xfrm>
            <a:off x="1263929" y="1332086"/>
            <a:ext cx="6696744" cy="551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785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3055" y="476672"/>
            <a:ext cx="7772400" cy="1143000"/>
          </a:xfrm>
        </p:spPr>
        <p:txBody>
          <a:bodyPr/>
          <a:lstStyle/>
          <a:p>
            <a:r>
              <a:rPr lang="en-US" altLang="ja-JP" b="1" i="1" dirty="0" smtClean="0"/>
              <a:t>Acousto</a:t>
            </a:r>
            <a:r>
              <a:rPr lang="en-US" altLang="ja-JP" b="1" i="1" dirty="0"/>
              <a:t>-</a:t>
            </a:r>
            <a:r>
              <a:rPr lang="en-US" altLang="ja-JP" b="1" i="1" dirty="0" smtClean="0"/>
              <a:t>Optic </a:t>
            </a:r>
            <a:r>
              <a:rPr lang="en-US" altLang="ja-JP" b="1" i="1" dirty="0"/>
              <a:t>Modulator</a:t>
            </a:r>
            <a:endParaRPr kumimoji="1" lang="ja-JP" altLang="en-US" b="1" i="1" dirty="0"/>
          </a:p>
        </p:txBody>
      </p:sp>
      <p:sp>
        <p:nvSpPr>
          <p:cNvPr id="3" name="正方形/長方形 2"/>
          <p:cNvSpPr/>
          <p:nvPr/>
        </p:nvSpPr>
        <p:spPr>
          <a:xfrm>
            <a:off x="5071" y="1484784"/>
            <a:ext cx="4514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/>
              <a:t>The AOM lets frequency shift.</a:t>
            </a:r>
            <a:endParaRPr lang="ja-JP" altLang="en-US" sz="2400" b="1" dirty="0"/>
          </a:p>
        </p:txBody>
      </p:sp>
      <p:grpSp>
        <p:nvGrpSpPr>
          <p:cNvPr id="79" name="グループ化 78"/>
          <p:cNvGrpSpPr/>
          <p:nvPr/>
        </p:nvGrpSpPr>
        <p:grpSpPr>
          <a:xfrm>
            <a:off x="-108524" y="1937835"/>
            <a:ext cx="9252524" cy="3761843"/>
            <a:chOff x="-108524" y="1937835"/>
            <a:chExt cx="9252524" cy="3761843"/>
          </a:xfrm>
        </p:grpSpPr>
        <p:sp>
          <p:nvSpPr>
            <p:cNvPr id="4" name="正方形/長方形 3"/>
            <p:cNvSpPr/>
            <p:nvPr/>
          </p:nvSpPr>
          <p:spPr>
            <a:xfrm>
              <a:off x="1260417" y="5299568"/>
              <a:ext cx="67504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i="1" dirty="0"/>
                <a:t>The phase measurement by two </a:t>
              </a:r>
              <a:r>
                <a:rPr lang="en-US" altLang="ja-JP" sz="2000" i="1" dirty="0" smtClean="0"/>
                <a:t>wavelength heterodynes</a:t>
              </a:r>
              <a:endParaRPr lang="ja-JP" altLang="en-US" sz="2000" i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1997496" y="1937835"/>
                  <a:ext cx="82952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1" lang="ja-JP" alt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𝝎</m:t>
                            </m:r>
                          </m:e>
                          <m:sub>
                            <m:r>
                              <a:rPr kumimoji="1" lang="en-US" altLang="ja-JP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𝒎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テキスト ボックス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7496" y="1937835"/>
                  <a:ext cx="829521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グループ化 74"/>
            <p:cNvGrpSpPr/>
            <p:nvPr/>
          </p:nvGrpSpPr>
          <p:grpSpPr>
            <a:xfrm>
              <a:off x="-108524" y="2437667"/>
              <a:ext cx="9252524" cy="2861901"/>
              <a:chOff x="6907" y="2291873"/>
              <a:chExt cx="9252524" cy="2861901"/>
            </a:xfrm>
          </p:grpSpPr>
          <p:grpSp>
            <p:nvGrpSpPr>
              <p:cNvPr id="56" name="グループ化 55"/>
              <p:cNvGrpSpPr/>
              <p:nvPr/>
            </p:nvGrpSpPr>
            <p:grpSpPr>
              <a:xfrm>
                <a:off x="6907" y="3049010"/>
                <a:ext cx="1506503" cy="1093982"/>
                <a:chOff x="63643" y="2852936"/>
                <a:chExt cx="1506503" cy="1093982"/>
              </a:xfrm>
            </p:grpSpPr>
            <p:grpSp>
              <p:nvGrpSpPr>
                <p:cNvPr id="43" name="グループ化 42"/>
                <p:cNvGrpSpPr/>
                <p:nvPr/>
              </p:nvGrpSpPr>
              <p:grpSpPr>
                <a:xfrm>
                  <a:off x="261827" y="2852936"/>
                  <a:ext cx="1110135" cy="570762"/>
                  <a:chOff x="699340" y="3650663"/>
                  <a:chExt cx="1110135" cy="570762"/>
                </a:xfrm>
              </p:grpSpPr>
              <p:sp>
                <p:nvSpPr>
                  <p:cNvPr id="6" name="テキスト ボックス 5"/>
                  <p:cNvSpPr txBox="1"/>
                  <p:nvPr/>
                </p:nvSpPr>
                <p:spPr>
                  <a:xfrm>
                    <a:off x="742089" y="3674434"/>
                    <a:ext cx="102463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2800" b="1" dirty="0" smtClean="0"/>
                      <a:t>laser</a:t>
                    </a:r>
                    <a:endParaRPr kumimoji="1" lang="ja-JP" altLang="en-US" sz="2800" b="1" dirty="0"/>
                  </a:p>
                </p:txBody>
              </p:sp>
              <p:sp>
                <p:nvSpPr>
                  <p:cNvPr id="12" name="正方形/長方形 11"/>
                  <p:cNvSpPr/>
                  <p:nvPr/>
                </p:nvSpPr>
                <p:spPr bwMode="auto">
                  <a:xfrm>
                    <a:off x="699340" y="3650663"/>
                    <a:ext cx="1110135" cy="570762"/>
                  </a:xfrm>
                  <a:prstGeom prst="rect">
                    <a:avLst/>
                  </a:prstGeom>
                  <a:noFill/>
                  <a:ln w="635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1" lang="ja-JP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ゴシック" charset="-128"/>
                      <a:cs typeface="ＭＳ ゴシック" charset="-128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テキスト ボックス 22"/>
                    <p:cNvSpPr txBox="1"/>
                    <p:nvPr/>
                  </p:nvSpPr>
                  <p:spPr>
                    <a:xfrm>
                      <a:off x="63643" y="3423698"/>
                      <a:ext cx="1506503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func>
                              <m:funcPr>
                                <m:ctrlPr>
                                  <a:rPr kumimoji="1" lang="en-US" altLang="ja-JP" sz="2800" b="1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a:rPr kumimoji="1" lang="en-US" altLang="ja-JP" sz="2800" b="1" i="0" smtClean="0">
                                    <a:latin typeface="Cambria Math"/>
                                  </a:rPr>
                                  <m:t>𝐜𝐨𝐬</m:t>
                                </m:r>
                              </m:fName>
                              <m:e>
                                <m:sSub>
                                  <m:sSubPr>
                                    <m:ctrlPr>
                                      <a:rPr kumimoji="1" lang="en-US" altLang="ja-JP" sz="28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800" b="1" i="1" smtClean="0">
                                        <a:latin typeface="Cambria Math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kumimoji="1" lang="en-US" altLang="ja-JP" sz="28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kumimoji="1" lang="en-US" altLang="ja-JP" sz="2800" b="1" i="1" smtClean="0">
                                    <a:latin typeface="Cambria Math"/>
                                  </a:rPr>
                                  <m:t>𝒕</m:t>
                                </m:r>
                              </m:e>
                            </m:func>
                          </m:oMath>
                        </m:oMathPara>
                      </a14:m>
                      <a:endParaRPr kumimoji="1" lang="ja-JP" altLang="en-US" sz="2400" b="1" dirty="0"/>
                    </a:p>
                  </p:txBody>
                </p:sp>
              </mc:Choice>
              <mc:Fallback xmlns="">
                <p:sp>
                  <p:nvSpPr>
                    <p:cNvPr id="23" name="テキスト ボックス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643" y="3423698"/>
                      <a:ext cx="1506503" cy="523220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5" name="グループ化 54"/>
              <p:cNvGrpSpPr/>
              <p:nvPr/>
            </p:nvGrpSpPr>
            <p:grpSpPr>
              <a:xfrm>
                <a:off x="5292080" y="3049010"/>
                <a:ext cx="1614807" cy="570762"/>
                <a:chOff x="-1352980" y="2168902"/>
                <a:chExt cx="1614807" cy="570762"/>
              </a:xfrm>
            </p:grpSpPr>
            <p:sp>
              <p:nvSpPr>
                <p:cNvPr id="9" name="正方形/長方形 8"/>
                <p:cNvSpPr/>
                <p:nvPr/>
              </p:nvSpPr>
              <p:spPr>
                <a:xfrm>
                  <a:off x="-1287125" y="2199680"/>
                  <a:ext cx="148309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800" b="1" dirty="0" smtClean="0"/>
                    <a:t>coupler</a:t>
                  </a:r>
                  <a:endParaRPr lang="ja-JP" altLang="en-US" sz="2800" b="1" dirty="0"/>
                </a:p>
              </p:txBody>
            </p:sp>
            <p:sp>
              <p:nvSpPr>
                <p:cNvPr id="44" name="正方形/長方形 43"/>
                <p:cNvSpPr/>
                <p:nvPr/>
              </p:nvSpPr>
              <p:spPr bwMode="auto">
                <a:xfrm>
                  <a:off x="-1352980" y="2168902"/>
                  <a:ext cx="1614807" cy="570762"/>
                </a:xfrm>
                <a:prstGeom prst="rect">
                  <a:avLst/>
                </a:prstGeom>
                <a:noFill/>
                <a:ln w="635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ゴシック" charset="-128"/>
                    <a:cs typeface="ＭＳ ゴシック" charset="-128"/>
                  </a:endParaRPr>
                </a:p>
              </p:txBody>
            </p:sp>
          </p:grpSp>
          <p:grpSp>
            <p:nvGrpSpPr>
              <p:cNvPr id="51" name="グループ化 50"/>
              <p:cNvGrpSpPr/>
              <p:nvPr/>
            </p:nvGrpSpPr>
            <p:grpSpPr>
              <a:xfrm>
                <a:off x="7578212" y="3049010"/>
                <a:ext cx="896668" cy="570762"/>
                <a:chOff x="2524428" y="2973181"/>
                <a:chExt cx="896668" cy="570762"/>
              </a:xfrm>
            </p:grpSpPr>
            <p:sp>
              <p:nvSpPr>
                <p:cNvPr id="10" name="テキスト ボックス 9"/>
                <p:cNvSpPr txBox="1"/>
                <p:nvPr/>
              </p:nvSpPr>
              <p:spPr>
                <a:xfrm>
                  <a:off x="2631162" y="2996952"/>
                  <a:ext cx="68320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b="1" dirty="0" smtClean="0"/>
                    <a:t>PD</a:t>
                  </a:r>
                  <a:endParaRPr kumimoji="1" lang="ja-JP" altLang="en-US" sz="2800" b="1" dirty="0"/>
                </a:p>
              </p:txBody>
            </p:sp>
            <p:sp>
              <p:nvSpPr>
                <p:cNvPr id="45" name="正方形/長方形 44"/>
                <p:cNvSpPr/>
                <p:nvPr/>
              </p:nvSpPr>
              <p:spPr bwMode="auto">
                <a:xfrm>
                  <a:off x="2524428" y="2973181"/>
                  <a:ext cx="896668" cy="570762"/>
                </a:xfrm>
                <a:prstGeom prst="rect">
                  <a:avLst/>
                </a:prstGeom>
                <a:noFill/>
                <a:ln w="635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ゴシック" charset="-128"/>
                    <a:cs typeface="ＭＳ ゴシック" charset="-128"/>
                  </a:endParaRPr>
                </a:p>
              </p:txBody>
            </p:sp>
          </p:grpSp>
          <p:grpSp>
            <p:nvGrpSpPr>
              <p:cNvPr id="54" name="グループ化 53"/>
              <p:cNvGrpSpPr/>
              <p:nvPr/>
            </p:nvGrpSpPr>
            <p:grpSpPr>
              <a:xfrm>
                <a:off x="6855428" y="4083563"/>
                <a:ext cx="2324955" cy="570762"/>
                <a:chOff x="3529215" y="3548459"/>
                <a:chExt cx="2397722" cy="570762"/>
              </a:xfrm>
            </p:grpSpPr>
            <p:sp>
              <p:nvSpPr>
                <p:cNvPr id="11" name="正方形/長方形 10"/>
                <p:cNvSpPr/>
                <p:nvPr/>
              </p:nvSpPr>
              <p:spPr>
                <a:xfrm>
                  <a:off x="3546503" y="3572230"/>
                  <a:ext cx="236314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ja-JP" sz="2800" b="1" dirty="0" smtClean="0"/>
                    <a:t>oscilloscope</a:t>
                  </a:r>
                  <a:endParaRPr lang="ja-JP" altLang="en-US" sz="2800" b="1" dirty="0"/>
                </a:p>
              </p:txBody>
            </p:sp>
            <p:sp>
              <p:nvSpPr>
                <p:cNvPr id="46" name="正方形/長方形 45"/>
                <p:cNvSpPr/>
                <p:nvPr/>
              </p:nvSpPr>
              <p:spPr bwMode="auto">
                <a:xfrm>
                  <a:off x="3529215" y="3548459"/>
                  <a:ext cx="2397722" cy="570762"/>
                </a:xfrm>
                <a:prstGeom prst="rect">
                  <a:avLst/>
                </a:prstGeom>
                <a:noFill/>
                <a:ln w="635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ゴシック" charset="-128"/>
                    <a:cs typeface="ＭＳ ゴシック" charset="-128"/>
                  </a:endParaRPr>
                </a:p>
              </p:txBody>
            </p:sp>
          </p:grpSp>
          <p:grpSp>
            <p:nvGrpSpPr>
              <p:cNvPr id="50" name="グループ化 49"/>
              <p:cNvGrpSpPr/>
              <p:nvPr/>
            </p:nvGrpSpPr>
            <p:grpSpPr>
              <a:xfrm>
                <a:off x="1763688" y="3034152"/>
                <a:ext cx="1110135" cy="570762"/>
                <a:chOff x="1767388" y="2867073"/>
                <a:chExt cx="1110135" cy="570762"/>
              </a:xfrm>
            </p:grpSpPr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1810938" y="2890844"/>
                  <a:ext cx="102303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b="1" dirty="0" smtClean="0"/>
                    <a:t>AOM</a:t>
                  </a:r>
                  <a:endParaRPr kumimoji="1" lang="ja-JP" altLang="en-US" sz="2800" b="1" dirty="0"/>
                </a:p>
              </p:txBody>
            </p:sp>
            <p:sp>
              <p:nvSpPr>
                <p:cNvPr id="47" name="正方形/長方形 46"/>
                <p:cNvSpPr/>
                <p:nvPr/>
              </p:nvSpPr>
              <p:spPr bwMode="auto">
                <a:xfrm>
                  <a:off x="1767388" y="2867073"/>
                  <a:ext cx="1110135" cy="570762"/>
                </a:xfrm>
                <a:prstGeom prst="rect">
                  <a:avLst/>
                </a:prstGeom>
                <a:noFill/>
                <a:ln w="635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ゴシック" charset="-128"/>
                    <a:cs typeface="ＭＳ ゴシック" charset="-128"/>
                  </a:endParaRPr>
                </a:p>
              </p:txBody>
            </p:sp>
          </p:grpSp>
          <p:grpSp>
            <p:nvGrpSpPr>
              <p:cNvPr id="49" name="グループ化 48"/>
              <p:cNvGrpSpPr/>
              <p:nvPr/>
            </p:nvGrpSpPr>
            <p:grpSpPr>
              <a:xfrm>
                <a:off x="3419872" y="2815093"/>
                <a:ext cx="1306896" cy="570762"/>
                <a:chOff x="4355976" y="2145131"/>
                <a:chExt cx="1306896" cy="570762"/>
              </a:xfrm>
            </p:grpSpPr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4416954" y="2168902"/>
                  <a:ext cx="118494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800" b="1" dirty="0" smtClean="0"/>
                    <a:t>target</a:t>
                  </a:r>
                  <a:endParaRPr kumimoji="1" lang="ja-JP" altLang="en-US" sz="2800" b="1" dirty="0"/>
                </a:p>
              </p:txBody>
            </p:sp>
            <p:sp>
              <p:nvSpPr>
                <p:cNvPr id="48" name="正方形/長方形 47"/>
                <p:cNvSpPr/>
                <p:nvPr/>
              </p:nvSpPr>
              <p:spPr bwMode="auto">
                <a:xfrm>
                  <a:off x="4355976" y="2145131"/>
                  <a:ext cx="1306896" cy="570762"/>
                </a:xfrm>
                <a:prstGeom prst="rect">
                  <a:avLst/>
                </a:prstGeom>
                <a:noFill/>
                <a:ln w="635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1" lang="ja-JP" altLang="en-US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ゴシック" charset="-128"/>
                    <a:cs typeface="ＭＳ ゴシック" charset="-128"/>
                  </a:endParaRPr>
                </a:p>
              </p:txBody>
            </p:sp>
          </p:grpSp>
          <p:cxnSp>
            <p:nvCxnSpPr>
              <p:cNvPr id="58" name="直線コネクタ 57"/>
              <p:cNvCxnSpPr/>
              <p:nvPr/>
            </p:nvCxnSpPr>
            <p:spPr bwMode="auto">
              <a:xfrm>
                <a:off x="1301296" y="3319533"/>
                <a:ext cx="462392" cy="0"/>
              </a:xfrm>
              <a:prstGeom prst="line">
                <a:avLst/>
              </a:prstGeom>
              <a:noFill/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直線コネクタ 58"/>
              <p:cNvCxnSpPr/>
              <p:nvPr/>
            </p:nvCxnSpPr>
            <p:spPr bwMode="auto">
              <a:xfrm>
                <a:off x="2873823" y="3100474"/>
                <a:ext cx="546049" cy="0"/>
              </a:xfrm>
              <a:prstGeom prst="line">
                <a:avLst/>
              </a:prstGeom>
              <a:noFill/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直線コネクタ 59"/>
              <p:cNvCxnSpPr/>
              <p:nvPr/>
            </p:nvCxnSpPr>
            <p:spPr bwMode="auto">
              <a:xfrm>
                <a:off x="2873823" y="3548633"/>
                <a:ext cx="2418257" cy="0"/>
              </a:xfrm>
              <a:prstGeom prst="line">
                <a:avLst/>
              </a:prstGeom>
              <a:noFill/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2" name="直線コネクタ 61"/>
              <p:cNvCxnSpPr/>
              <p:nvPr/>
            </p:nvCxnSpPr>
            <p:spPr bwMode="auto">
              <a:xfrm>
                <a:off x="4717140" y="3126913"/>
                <a:ext cx="574940" cy="0"/>
              </a:xfrm>
              <a:prstGeom prst="line">
                <a:avLst/>
              </a:prstGeom>
              <a:noFill/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テキスト ボックス 62"/>
                  <p:cNvSpPr txBox="1"/>
                  <p:nvPr/>
                </p:nvSpPr>
                <p:spPr>
                  <a:xfrm>
                    <a:off x="3058248" y="3596001"/>
                    <a:ext cx="2717411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1" lang="en-US" altLang="ja-JP" sz="28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kumimoji="1" lang="en-US" altLang="ja-JP" sz="2800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kumimoji="1" lang="en-US" altLang="ja-JP" sz="2800" b="1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800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800" b="1" i="1" smtClean="0">
                                          <a:latin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1" i="1" smtClean="0"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kumimoji="1" lang="en-US" altLang="ja-JP" sz="2800" b="1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800" b="1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ja-JP" altLang="en-US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𝝎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𝒎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</m:func>
                        </m:oMath>
                      </m:oMathPara>
                    </a14:m>
                    <a:endParaRPr kumimoji="1" lang="ja-JP" altLang="en-US" sz="2800" b="1" dirty="0"/>
                  </a:p>
                </p:txBody>
              </p:sp>
            </mc:Choice>
            <mc:Fallback xmlns="">
              <p:sp>
                <p:nvSpPr>
                  <p:cNvPr id="63" name="テキスト ボックス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8248" y="3596001"/>
                    <a:ext cx="2717411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テキスト ボックス 63"/>
                  <p:cNvSpPr txBox="1"/>
                  <p:nvPr/>
                </p:nvSpPr>
                <p:spPr>
                  <a:xfrm>
                    <a:off x="4190220" y="2291873"/>
                    <a:ext cx="2396490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1" lang="en-US" altLang="ja-JP" sz="28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kumimoji="1" lang="en-US" altLang="ja-JP" sz="2800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ja-JP" sz="28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800" b="1" i="1" smtClean="0"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1" lang="en-US" altLang="ja-JP" sz="2800" b="1" i="1" smtClean="0"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𝒕</m:t>
                              </m:r>
                              <m:r>
                                <a:rPr kumimoji="1" lang="en-US" altLang="ja-JP" sz="2800" b="1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kumimoji="1" lang="ja-JP" altLang="en-US" sz="2800" b="1" i="1" smtClean="0"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oMath>
                      </m:oMathPara>
                    </a14:m>
                    <a:endParaRPr kumimoji="1" lang="ja-JP" altLang="en-US" b="1" dirty="0"/>
                  </a:p>
                </p:txBody>
              </p:sp>
            </mc:Choice>
            <mc:Fallback xmlns="">
              <p:sp>
                <p:nvSpPr>
                  <p:cNvPr id="64" name="テキスト ボックス 6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0220" y="2291873"/>
                    <a:ext cx="2396490" cy="523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" name="直線コネクタ 64"/>
              <p:cNvCxnSpPr/>
              <p:nvPr/>
            </p:nvCxnSpPr>
            <p:spPr bwMode="auto">
              <a:xfrm>
                <a:off x="6924070" y="3319533"/>
                <a:ext cx="671325" cy="0"/>
              </a:xfrm>
              <a:prstGeom prst="line">
                <a:avLst/>
              </a:prstGeom>
              <a:noFill/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7" name="直線コネクタ 66"/>
              <p:cNvCxnSpPr/>
              <p:nvPr/>
            </p:nvCxnSpPr>
            <p:spPr bwMode="auto">
              <a:xfrm>
                <a:off x="8017906" y="3606897"/>
                <a:ext cx="0" cy="476666"/>
              </a:xfrm>
              <a:prstGeom prst="line">
                <a:avLst/>
              </a:prstGeom>
              <a:noFill/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9" name="直線矢印コネクタ 68"/>
              <p:cNvCxnSpPr/>
              <p:nvPr/>
            </p:nvCxnSpPr>
            <p:spPr bwMode="auto">
              <a:xfrm>
                <a:off x="2527688" y="2315261"/>
                <a:ext cx="0" cy="718891"/>
              </a:xfrm>
              <a:prstGeom prst="straightConnector1">
                <a:avLst/>
              </a:prstGeom>
              <a:noFill/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テキスト ボックス 73"/>
                  <p:cNvSpPr txBox="1"/>
                  <p:nvPr/>
                </p:nvSpPr>
                <p:spPr>
                  <a:xfrm>
                    <a:off x="6776379" y="4630554"/>
                    <a:ext cx="2483052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1" lang="en-US" altLang="ja-JP" sz="28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kumimoji="1" lang="en-US" altLang="ja-JP" sz="2800" b="1" i="0" smtClean="0">
                                  <a:latin typeface="Cambria Math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kumimoji="1"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kumimoji="1" lang="en-US" altLang="ja-JP" sz="2800" b="1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𝒎</m:t>
                                  </m:r>
                                </m:sub>
                              </m:sSub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𝒕</m:t>
                              </m:r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kumimoji="1" lang="ja-JP" altLang="en-US" sz="2800" b="1" i="1" smtClean="0">
                                  <a:latin typeface="Cambria Math"/>
                                </a:rPr>
                                <m:t>𝜽</m:t>
                              </m:r>
                              <m:r>
                                <a:rPr kumimoji="1" lang="en-US" altLang="ja-JP" sz="28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oMath>
                      </m:oMathPara>
                    </a14:m>
                    <a:endParaRPr kumimoji="1" lang="ja-JP" altLang="en-US" sz="2800" b="1" dirty="0"/>
                  </a:p>
                </p:txBody>
              </p:sp>
            </mc:Choice>
            <mc:Fallback xmlns="">
              <p:sp>
                <p:nvSpPr>
                  <p:cNvPr id="74" name="テキスト ボックス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6379" y="4630554"/>
                    <a:ext cx="2483052" cy="523220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8" name="グループ化 77"/>
          <p:cNvGrpSpPr/>
          <p:nvPr/>
        </p:nvGrpSpPr>
        <p:grpSpPr>
          <a:xfrm>
            <a:off x="528957" y="5949280"/>
            <a:ext cx="8445524" cy="648072"/>
            <a:chOff x="539552" y="5949280"/>
            <a:chExt cx="8445524" cy="648072"/>
          </a:xfrm>
        </p:grpSpPr>
        <p:sp>
          <p:nvSpPr>
            <p:cNvPr id="76" name="右矢印 75"/>
            <p:cNvSpPr/>
            <p:nvPr/>
          </p:nvSpPr>
          <p:spPr bwMode="auto">
            <a:xfrm>
              <a:off x="539552" y="5949280"/>
              <a:ext cx="660243" cy="648072"/>
            </a:xfrm>
            <a:prstGeom prst="rightArrow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1236796" y="6011706"/>
              <a:ext cx="774828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800" b="1" dirty="0">
                  <a:solidFill>
                    <a:srgbClr val="FF0000"/>
                  </a:solidFill>
                </a:rPr>
                <a:t>Continuous phase measurement is enabled.</a:t>
              </a:r>
              <a:endParaRPr lang="ja-JP" alt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577176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3162" y="526652"/>
            <a:ext cx="7772400" cy="1143000"/>
          </a:xfrm>
        </p:spPr>
        <p:txBody>
          <a:bodyPr/>
          <a:lstStyle/>
          <a:p>
            <a:r>
              <a:rPr kumimoji="1" lang="en-US" altLang="ja-JP" b="1" i="1" dirty="0" smtClean="0"/>
              <a:t>Microstructure optical fiber</a:t>
            </a:r>
            <a:endParaRPr kumimoji="1" lang="ja-JP" altLang="en-US" b="1" i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32442" y="1462349"/>
            <a:ext cx="21980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b="1" dirty="0"/>
              <a:t>Refractive </a:t>
            </a:r>
            <a:r>
              <a:rPr lang="en-US" altLang="ja-JP" sz="2000" b="1" dirty="0" smtClean="0"/>
              <a:t>index</a:t>
            </a:r>
          </a:p>
          <a:p>
            <a:pPr algn="ctr"/>
            <a:r>
              <a:rPr kumimoji="1" lang="en-US" altLang="ja-JP" sz="2000" dirty="0" smtClean="0"/>
              <a:t>core&gt;&gt;&gt;&gt;&gt;&gt;&gt;clad</a:t>
            </a:r>
            <a:endParaRPr kumimoji="1" lang="ja-JP" altLang="en-US" sz="20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-372" y="6247308"/>
            <a:ext cx="9119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i="1" dirty="0">
                <a:solidFill>
                  <a:srgbClr val="FF0000"/>
                </a:solidFill>
              </a:rPr>
              <a:t>We can get 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an octave-spanning spectrum without </a:t>
            </a:r>
            <a:r>
              <a:rPr lang="en-US" altLang="ja-JP" sz="2000" b="1" i="1" dirty="0">
                <a:solidFill>
                  <a:srgbClr val="FF0000"/>
                </a:solidFill>
              </a:rPr>
              <a:t>changing pulse width.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grpSp>
        <p:nvGrpSpPr>
          <p:cNvPr id="3082" name="グループ化 3081"/>
          <p:cNvGrpSpPr/>
          <p:nvPr/>
        </p:nvGrpSpPr>
        <p:grpSpPr>
          <a:xfrm>
            <a:off x="-50800" y="1653875"/>
            <a:ext cx="9245600" cy="4446025"/>
            <a:chOff x="-50800" y="1616237"/>
            <a:chExt cx="9245600" cy="4446025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-50800" y="2060848"/>
              <a:ext cx="4731488" cy="4001414"/>
              <a:chOff x="-775522" y="2263529"/>
              <a:chExt cx="4731488" cy="4001414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529" t="16360" r="9517" b="20641"/>
              <a:stretch/>
            </p:blipFill>
            <p:spPr bwMode="auto">
              <a:xfrm>
                <a:off x="-562955" y="2263529"/>
                <a:ext cx="4306355" cy="37244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テキスト ボックス 3"/>
              <p:cNvSpPr txBox="1"/>
              <p:nvPr/>
            </p:nvSpPr>
            <p:spPr>
              <a:xfrm>
                <a:off x="-775522" y="5987944"/>
                <a:ext cx="47314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 smtClean="0"/>
                  <a:t>URL</a:t>
                </a:r>
                <a:r>
                  <a:rPr kumimoji="1" lang="ja-JP" altLang="en-US" sz="1200" b="1" dirty="0" smtClean="0"/>
                  <a:t>：</a:t>
                </a:r>
                <a:r>
                  <a:rPr lang="en-US" altLang="ja-JP" sz="1200" b="1" dirty="0"/>
                  <a:t>http://</a:t>
                </a:r>
                <a:r>
                  <a:rPr lang="en-US" altLang="ja-JP" sz="1200" b="1" dirty="0" smtClean="0"/>
                  <a:t>www.mitsubishi-cable.co.jp/jihou/pdf/102/gi07.pdf</a:t>
                </a:r>
                <a:endParaRPr kumimoji="1" lang="ja-JP" altLang="en-US" sz="1200" b="1" dirty="0"/>
              </a:p>
            </p:txBody>
          </p:sp>
        </p:grpSp>
        <p:grpSp>
          <p:nvGrpSpPr>
            <p:cNvPr id="30" name="グループ化 29"/>
            <p:cNvGrpSpPr/>
            <p:nvPr/>
          </p:nvGrpSpPr>
          <p:grpSpPr>
            <a:xfrm>
              <a:off x="4468122" y="2170235"/>
              <a:ext cx="4726678" cy="3813416"/>
              <a:chOff x="4468122" y="1858165"/>
              <a:chExt cx="4726678" cy="381341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テキスト ボックス 18"/>
                  <p:cNvSpPr txBox="1"/>
                  <p:nvPr/>
                </p:nvSpPr>
                <p:spPr>
                  <a:xfrm>
                    <a:off x="4468122" y="1858165"/>
                    <a:ext cx="4726678" cy="38134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ja-JP" altLang="en-US" sz="2000" dirty="0" smtClean="0"/>
                      <a:t>●</a:t>
                    </a:r>
                    <a:r>
                      <a:rPr lang="en-US" altLang="ja-JP" sz="2000" dirty="0" smtClean="0"/>
                      <a:t>The effectiveness core cross section (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𝑒𝑓𝑓</m:t>
                            </m:r>
                          </m:sub>
                        </m:sSub>
                      </m:oMath>
                    </a14:m>
                    <a:r>
                      <a:rPr lang="en-US" altLang="ja-JP" sz="2000" dirty="0" smtClean="0"/>
                      <a:t>) is small.</a:t>
                    </a:r>
                  </a:p>
                  <a:p>
                    <a:r>
                      <a:rPr lang="ja-JP" altLang="en-US" sz="2000" dirty="0" smtClean="0"/>
                      <a:t>●</a:t>
                    </a:r>
                    <a:r>
                      <a:rPr lang="en-US" altLang="ja-JP" sz="2000" dirty="0" smtClean="0"/>
                      <a:t>The </a:t>
                    </a:r>
                    <a:r>
                      <a:rPr lang="en-US" altLang="ja-JP" sz="2000" dirty="0"/>
                      <a:t>enclosure effect of the light is </a:t>
                    </a:r>
                    <a:r>
                      <a:rPr lang="en-US" altLang="ja-JP" sz="2000" dirty="0" smtClean="0"/>
                      <a:t>big.</a:t>
                    </a:r>
                  </a:p>
                  <a:p>
                    <a:endParaRPr lang="en-US" altLang="ja-JP" sz="2000" dirty="0" smtClean="0"/>
                  </a:p>
                  <a:p>
                    <a:endParaRPr lang="en-US" altLang="ja-JP" sz="2000" dirty="0" smtClean="0"/>
                  </a:p>
                  <a:p>
                    <a:endParaRPr lang="en-US" altLang="ja-JP" sz="2000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ja-JP" altLang="en-US" sz="2400" b="1" i="1" smtClean="0">
                              <a:latin typeface="Cambria Math"/>
                            </a:rPr>
                            <m:t>𝜸</m:t>
                          </m:r>
                          <m:r>
                            <a:rPr kumimoji="1" lang="en-US" altLang="ja-JP" sz="2400" b="1" i="1" smtClean="0">
                              <a:latin typeface="Cambria Math"/>
                            </a:rPr>
                            <m:t> </m:t>
                          </m:r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kumimoji="1" lang="en-US" altLang="ja-JP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400" b="1" i="1" smtClean="0"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kumimoji="1" lang="ja-JP" altLang="en-US" sz="2400" b="1" i="1" smtClean="0">
                                  <a:latin typeface="Cambria Math"/>
                                  <a:ea typeface="Cambria Math"/>
                                </a:rPr>
                                <m:t>𝝅</m:t>
                              </m:r>
                            </m:num>
                            <m:den>
                              <m:r>
                                <a:rPr kumimoji="1" lang="ja-JP" altLang="en-US" sz="2400" b="1" i="1" smtClean="0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den>
                          </m:f>
                          <m:r>
                            <a:rPr kumimoji="1" lang="en-US" altLang="ja-JP" sz="2400" b="1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kumimoji="1" lang="en-US" altLang="ja-JP" sz="2400" b="1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4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smtClean="0"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kumimoji="1" lang="en-US" altLang="ja-JP" sz="2400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kumimoji="1" lang="en-US" altLang="ja-JP" sz="2400" b="1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400" b="1" i="1" smtClean="0">
                                      <a:latin typeface="Cambria Math"/>
                                      <a:ea typeface="Cambria Math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kumimoji="1" lang="en-US" altLang="ja-JP" sz="2400" b="1" i="1" smtClean="0">
                                      <a:latin typeface="Cambria Math"/>
                                      <a:ea typeface="Cambria Math"/>
                                    </a:rPr>
                                    <m:t>𝒆𝒇𝒇</m:t>
                                  </m:r>
                                </m:sub>
                              </m:sSub>
                            </m:den>
                          </m:f>
                        </m:oMath>
                      </m:oMathPara>
                    </a14:m>
                    <a:endParaRPr kumimoji="1" lang="en-US" altLang="ja-JP" sz="2400" b="1" dirty="0" smtClean="0"/>
                  </a:p>
                  <a:p>
                    <a:endParaRPr lang="en-US" altLang="ja-JP" sz="2400" b="1" dirty="0"/>
                  </a:p>
                  <a:p>
                    <a:endParaRPr kumimoji="1" lang="en-US" altLang="ja-JP" sz="2400" b="1" dirty="0" smtClean="0"/>
                  </a:p>
                  <a:p>
                    <a:r>
                      <a:rPr lang="ja-JP" altLang="en-US" sz="2000" dirty="0" smtClean="0"/>
                      <a:t>●</a:t>
                    </a:r>
                    <a:r>
                      <a:rPr lang="en-US" altLang="ja-JP" sz="2000" dirty="0"/>
                      <a:t>It has a zero dispersion </a:t>
                    </a:r>
                    <a:r>
                      <a:rPr lang="en-US" altLang="ja-JP" sz="2000" dirty="0" smtClean="0"/>
                      <a:t>wavelength.</a:t>
                    </a:r>
                    <a:endParaRPr lang="en-US" altLang="ja-JP" sz="2000" dirty="0"/>
                  </a:p>
                </p:txBody>
              </p:sp>
            </mc:Choice>
            <mc:Fallback xmlns="">
              <p:sp>
                <p:nvSpPr>
                  <p:cNvPr id="19" name="テキスト ボックス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68122" y="1858165"/>
                    <a:ext cx="4726678" cy="3813416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1419" t="-1118" r="-1032" b="-1917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5" name="下矢印 24"/>
              <p:cNvSpPr/>
              <p:nvPr/>
            </p:nvSpPr>
            <p:spPr bwMode="auto">
              <a:xfrm>
                <a:off x="6579433" y="3142455"/>
                <a:ext cx="504056" cy="360040"/>
              </a:xfrm>
              <a:prstGeom prst="downArrow">
                <a:avLst/>
              </a:prstGeom>
              <a:noFill/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26" name="円/楕円 25"/>
              <p:cNvSpPr/>
              <p:nvPr/>
            </p:nvSpPr>
            <p:spPr bwMode="auto">
              <a:xfrm>
                <a:off x="5806988" y="3961497"/>
                <a:ext cx="444500" cy="444500"/>
              </a:xfrm>
              <a:prstGeom prst="ellipse">
                <a:avLst/>
              </a:prstGeom>
              <a:noFill/>
              <a:ln w="635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27" name="テキスト ボックス 26"/>
              <p:cNvSpPr txBox="1"/>
              <p:nvPr/>
            </p:nvSpPr>
            <p:spPr>
              <a:xfrm>
                <a:off x="5416730" y="3564818"/>
                <a:ext cx="12250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b="1" i="1" dirty="0" smtClean="0">
                    <a:solidFill>
                      <a:srgbClr val="FF0000"/>
                    </a:solidFill>
                  </a:rPr>
                  <a:t>increase</a:t>
                </a:r>
                <a:endParaRPr kumimoji="1" lang="ja-JP" altLang="en-US" sz="2000" b="1" i="1" dirty="0">
                  <a:solidFill>
                    <a:srgbClr val="FF000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テキスト ボックス 27"/>
                  <p:cNvSpPr txBox="1"/>
                  <p:nvPr/>
                </p:nvSpPr>
                <p:spPr>
                  <a:xfrm>
                    <a:off x="4919206" y="4581128"/>
                    <a:ext cx="3824509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kumimoji="1" lang="ja-JP" altLang="en-US" sz="1400" b="1" i="1" smtClean="0">
                            <a:latin typeface="Cambria Math"/>
                          </a:rPr>
                          <m:t>𝝀</m:t>
                        </m:r>
                      </m:oMath>
                    </a14:m>
                    <a:r>
                      <a:rPr kumimoji="1" lang="ja-JP" altLang="en-US" sz="1400" b="1" dirty="0" smtClean="0"/>
                      <a:t> </a:t>
                    </a:r>
                    <a:r>
                      <a:rPr lang="en-US" altLang="ja-JP" sz="1400" b="1" dirty="0"/>
                      <a:t>is </a:t>
                    </a:r>
                    <a:r>
                      <a:rPr lang="en-US" altLang="ja-JP" sz="1400" b="1" dirty="0" smtClean="0"/>
                      <a:t>nonlinear </a:t>
                    </a:r>
                    <a:r>
                      <a:rPr lang="en-US" altLang="ja-JP" sz="1400" b="1" dirty="0"/>
                      <a:t>fixed </a:t>
                    </a:r>
                    <a:r>
                      <a:rPr lang="en-US" altLang="ja-JP" sz="1400" b="1" dirty="0" smtClean="0"/>
                      <a:t>number.</a:t>
                    </a:r>
                  </a:p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1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1400" b="1" i="1"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sz="14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b>
                        </m:sSub>
                      </m:oMath>
                    </a14:m>
                    <a:r>
                      <a:rPr kumimoji="1" lang="ja-JP" altLang="en-US" sz="1400" b="1" dirty="0" smtClean="0"/>
                      <a:t> </a:t>
                    </a:r>
                    <a:r>
                      <a:rPr lang="en-US" altLang="ja-JP" sz="1400" b="1" dirty="0"/>
                      <a:t>is </a:t>
                    </a:r>
                    <a:r>
                      <a:rPr lang="en-US" altLang="ja-JP" sz="1400" b="1" dirty="0" smtClean="0"/>
                      <a:t>nonlinear </a:t>
                    </a:r>
                    <a:r>
                      <a:rPr lang="en-US" altLang="ja-JP" sz="1400" b="1" dirty="0"/>
                      <a:t>refractive index of the </a:t>
                    </a:r>
                    <a:r>
                      <a:rPr lang="en-US" altLang="ja-JP" sz="1400" b="1" dirty="0" smtClean="0"/>
                      <a:t>core.</a:t>
                    </a:r>
                    <a:endParaRPr kumimoji="1" lang="ja-JP" altLang="en-US" sz="1400" b="1" dirty="0"/>
                  </a:p>
                </p:txBody>
              </p:sp>
            </mc:Choice>
            <mc:Fallback xmlns="">
              <p:sp>
                <p:nvSpPr>
                  <p:cNvPr id="28" name="テキスト ボックス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19206" y="4581128"/>
                    <a:ext cx="3824509" cy="523220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t="-1163" b="-1046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072" name="テキスト ボックス 3071"/>
            <p:cNvSpPr txBox="1"/>
            <p:nvPr/>
          </p:nvSpPr>
          <p:spPr>
            <a:xfrm>
              <a:off x="1389049" y="1616237"/>
              <a:ext cx="18517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 smtClean="0"/>
                <a:t>many air holes</a:t>
              </a:r>
              <a:endParaRPr kumimoji="1" lang="ja-JP" altLang="en-US" sz="2000" dirty="0"/>
            </a:p>
          </p:txBody>
        </p:sp>
        <p:cxnSp>
          <p:nvCxnSpPr>
            <p:cNvPr id="3075" name="直線矢印コネクタ 3074"/>
            <p:cNvCxnSpPr/>
            <p:nvPr/>
          </p:nvCxnSpPr>
          <p:spPr bwMode="auto">
            <a:xfrm flipH="1">
              <a:off x="1835696" y="1958975"/>
              <a:ext cx="437604" cy="586953"/>
            </a:xfrm>
            <a:prstGeom prst="straightConnector1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8" name="直線矢印コネクタ 37"/>
            <p:cNvCxnSpPr/>
            <p:nvPr/>
          </p:nvCxnSpPr>
          <p:spPr bwMode="auto">
            <a:xfrm>
              <a:off x="2263775" y="1981200"/>
              <a:ext cx="436017" cy="1094309"/>
            </a:xfrm>
            <a:prstGeom prst="straightConnector1">
              <a:avLst/>
            </a:prstGeom>
            <a:noFill/>
            <a:ln w="444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845637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altLang="ja-JP" b="1" i="1" dirty="0" smtClean="0"/>
              <a:t>Kerr-lens mode locking</a:t>
            </a:r>
            <a:endParaRPr kumimoji="1" lang="ja-JP" altLang="en-US" b="1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1556792"/>
            <a:ext cx="831990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●</a:t>
            </a:r>
            <a:r>
              <a:rPr lang="en-US" altLang="ja-JP" sz="2800" b="1" dirty="0" smtClean="0"/>
              <a:t>Kerr-lens mode(KLM) locking</a:t>
            </a:r>
          </a:p>
          <a:p>
            <a:r>
              <a:rPr lang="en-US" altLang="ja-JP" sz="2800" dirty="0" smtClean="0"/>
              <a:t>KLM </a:t>
            </a:r>
            <a:r>
              <a:rPr lang="en-US" altLang="ja-JP" sz="2800" dirty="0"/>
              <a:t>is one form of the passive mode </a:t>
            </a:r>
            <a:r>
              <a:rPr lang="en-US" altLang="ja-JP" sz="2800" dirty="0" smtClean="0"/>
              <a:t>locking.</a:t>
            </a:r>
          </a:p>
          <a:p>
            <a:r>
              <a:rPr lang="en-US" altLang="ja-JP" sz="2800" dirty="0"/>
              <a:t>Sapphire crystal in itself acts as a mode </a:t>
            </a:r>
            <a:r>
              <a:rPr lang="en-US" altLang="ja-JP" sz="2800" dirty="0" smtClean="0"/>
              <a:t>locker and</a:t>
            </a:r>
          </a:p>
          <a:p>
            <a:r>
              <a:rPr lang="en-US" altLang="ja-JP" sz="2800" dirty="0" smtClean="0"/>
              <a:t>raises </a:t>
            </a:r>
            <a:r>
              <a:rPr lang="en-US" altLang="ja-JP" sz="2800" dirty="0"/>
              <a:t>self-phase modulation in that. </a:t>
            </a:r>
            <a:r>
              <a:rPr lang="en-US" altLang="ja-JP" sz="2800" dirty="0" smtClean="0"/>
              <a:t>We perform</a:t>
            </a:r>
          </a:p>
          <a:p>
            <a:r>
              <a:rPr lang="en-US" altLang="ja-JP" sz="2800" dirty="0" smtClean="0"/>
              <a:t>passive</a:t>
            </a:r>
            <a:r>
              <a:rPr lang="en-US" altLang="ja-JP" sz="2800" dirty="0"/>
              <a:t> </a:t>
            </a:r>
            <a:r>
              <a:rPr lang="en-US" altLang="ja-JP" sz="2800" dirty="0" smtClean="0"/>
              <a:t>mode </a:t>
            </a:r>
            <a:r>
              <a:rPr lang="en-US" altLang="ja-JP" sz="2800" dirty="0"/>
              <a:t>locking by amplitude modulating </a:t>
            </a:r>
            <a:r>
              <a:rPr lang="en-US" altLang="ja-JP" sz="2800" dirty="0" smtClean="0"/>
              <a:t>it.</a:t>
            </a:r>
            <a:endParaRPr kumimoji="1" lang="ja-JP" altLang="en-US" sz="2800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563" y="4134614"/>
            <a:ext cx="9158869" cy="2513002"/>
            <a:chOff x="563" y="4134614"/>
            <a:chExt cx="9158869" cy="2513002"/>
          </a:xfrm>
        </p:grpSpPr>
        <p:grpSp>
          <p:nvGrpSpPr>
            <p:cNvPr id="21" name="グループ化 20"/>
            <p:cNvGrpSpPr/>
            <p:nvPr/>
          </p:nvGrpSpPr>
          <p:grpSpPr>
            <a:xfrm>
              <a:off x="333689" y="4134614"/>
              <a:ext cx="5207000" cy="1758950"/>
              <a:chOff x="692150" y="4718050"/>
              <a:chExt cx="5207000" cy="1758950"/>
            </a:xfrm>
          </p:grpSpPr>
          <p:sp>
            <p:nvSpPr>
              <p:cNvPr id="6" name="正方形/長方形 5"/>
              <p:cNvSpPr/>
              <p:nvPr/>
            </p:nvSpPr>
            <p:spPr bwMode="auto">
              <a:xfrm>
                <a:off x="1547664" y="4932965"/>
                <a:ext cx="3312368" cy="1296144"/>
              </a:xfrm>
              <a:prstGeom prst="rect">
                <a:avLst/>
              </a:prstGeom>
              <a:noFill/>
              <a:ln w="50800" cap="flat" cmpd="sng" algn="ctr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18" name="フリーフォーム 17"/>
              <p:cNvSpPr/>
              <p:nvPr/>
            </p:nvSpPr>
            <p:spPr bwMode="auto">
              <a:xfrm>
                <a:off x="692150" y="4718050"/>
                <a:ext cx="5162550" cy="717552"/>
              </a:xfrm>
              <a:custGeom>
                <a:avLst/>
                <a:gdLst>
                  <a:gd name="connsiteX0" fmla="*/ 0 w 5162550"/>
                  <a:gd name="connsiteY0" fmla="*/ 0 h 717552"/>
                  <a:gd name="connsiteX1" fmla="*/ 2482850 w 5162550"/>
                  <a:gd name="connsiteY1" fmla="*/ 717550 h 717552"/>
                  <a:gd name="connsiteX2" fmla="*/ 5162550 w 5162550"/>
                  <a:gd name="connsiteY2" fmla="*/ 6350 h 717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2550" h="717552">
                    <a:moveTo>
                      <a:pt x="0" y="0"/>
                    </a:moveTo>
                    <a:cubicBezTo>
                      <a:pt x="811212" y="358246"/>
                      <a:pt x="1622425" y="716492"/>
                      <a:pt x="2482850" y="717550"/>
                    </a:cubicBezTo>
                    <a:cubicBezTo>
                      <a:pt x="3343275" y="718608"/>
                      <a:pt x="4252912" y="362479"/>
                      <a:pt x="5162550" y="6350"/>
                    </a:cubicBezTo>
                  </a:path>
                </a:pathLst>
              </a:custGeom>
              <a:noFill/>
              <a:ln w="444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19" name="フリーフォーム 18"/>
              <p:cNvSpPr/>
              <p:nvPr/>
            </p:nvSpPr>
            <p:spPr bwMode="auto">
              <a:xfrm>
                <a:off x="736600" y="5727698"/>
                <a:ext cx="5162550" cy="749302"/>
              </a:xfrm>
              <a:custGeom>
                <a:avLst/>
                <a:gdLst>
                  <a:gd name="connsiteX0" fmla="*/ 0 w 5162550"/>
                  <a:gd name="connsiteY0" fmla="*/ 742952 h 749302"/>
                  <a:gd name="connsiteX1" fmla="*/ 2438400 w 5162550"/>
                  <a:gd name="connsiteY1" fmla="*/ 2 h 749302"/>
                  <a:gd name="connsiteX2" fmla="*/ 5162550 w 5162550"/>
                  <a:gd name="connsiteY2" fmla="*/ 749302 h 749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62550" h="749302">
                    <a:moveTo>
                      <a:pt x="0" y="742952"/>
                    </a:moveTo>
                    <a:cubicBezTo>
                      <a:pt x="788987" y="370948"/>
                      <a:pt x="1577975" y="-1056"/>
                      <a:pt x="2438400" y="2"/>
                    </a:cubicBezTo>
                    <a:cubicBezTo>
                      <a:pt x="3298825" y="1060"/>
                      <a:pt x="4230687" y="375181"/>
                      <a:pt x="5162550" y="749302"/>
                    </a:cubicBezTo>
                  </a:path>
                </a:pathLst>
              </a:custGeom>
              <a:noFill/>
              <a:ln w="4445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  <p:sp>
            <p:nvSpPr>
              <p:cNvPr id="20" name="円/楕円 19"/>
              <p:cNvSpPr/>
              <p:nvPr/>
            </p:nvSpPr>
            <p:spPr bwMode="auto">
              <a:xfrm>
                <a:off x="2733179" y="5110368"/>
                <a:ext cx="941338" cy="941338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</p:grpSp>
        <p:sp>
          <p:nvSpPr>
            <p:cNvPr id="22" name="テキスト ボックス 21"/>
            <p:cNvSpPr txBox="1"/>
            <p:nvPr/>
          </p:nvSpPr>
          <p:spPr>
            <a:xfrm>
              <a:off x="1572442" y="5662731"/>
              <a:ext cx="25458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/>
                <a:t>s</a:t>
              </a:r>
              <a:r>
                <a:rPr lang="en-US" altLang="ja-JP" sz="2400" b="1" dirty="0" smtClean="0"/>
                <a:t>apphire crystal</a:t>
              </a:r>
              <a:endParaRPr kumimoji="1" lang="ja-JP" altLang="en-US" sz="2400" b="1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63" y="5893563"/>
              <a:ext cx="989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b="1" dirty="0" smtClean="0"/>
                <a:t>beam</a:t>
              </a:r>
              <a:endParaRPr kumimoji="1" lang="ja-JP" altLang="en-US" sz="2400" b="1" dirty="0"/>
            </a:p>
          </p:txBody>
        </p:sp>
        <p:cxnSp>
          <p:nvCxnSpPr>
            <p:cNvPr id="26" name="直線矢印コネクタ 25"/>
            <p:cNvCxnSpPr>
              <a:stCxn id="28" idx="1"/>
              <a:endCxn id="20" idx="6"/>
            </p:cNvCxnSpPr>
            <p:nvPr/>
          </p:nvCxnSpPr>
          <p:spPr bwMode="auto">
            <a:xfrm flipH="1">
              <a:off x="3316056" y="4997601"/>
              <a:ext cx="1576459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8" name="テキスト ボックス 27"/>
            <p:cNvSpPr txBox="1"/>
            <p:nvPr/>
          </p:nvSpPr>
          <p:spPr>
            <a:xfrm>
              <a:off x="4892515" y="4397436"/>
              <a:ext cx="425148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/>
                <a:t>By the </a:t>
              </a:r>
              <a:r>
                <a:rPr lang="en-US" altLang="ja-JP" sz="2400" b="1" dirty="0" smtClean="0"/>
                <a:t>condensing strength</a:t>
              </a:r>
            </a:p>
            <a:p>
              <a:r>
                <a:rPr lang="en-US" altLang="ja-JP" sz="2400" b="1" dirty="0" smtClean="0"/>
                <a:t>of </a:t>
              </a:r>
              <a:r>
                <a:rPr lang="en-US" altLang="ja-JP" sz="2400" b="1" dirty="0"/>
                <a:t>the </a:t>
              </a:r>
              <a:r>
                <a:rPr lang="en-US" altLang="ja-JP" sz="2400" b="1" dirty="0" smtClean="0"/>
                <a:t>beam, this sectional</a:t>
              </a:r>
            </a:p>
            <a:p>
              <a:r>
                <a:rPr lang="en-US" altLang="ja-JP" sz="2400" b="1" dirty="0" smtClean="0"/>
                <a:t>refractive index changes</a:t>
              </a:r>
              <a:r>
                <a:rPr lang="en-US" altLang="ja-JP" sz="2400" b="1" dirty="0"/>
                <a:t>.</a:t>
              </a:r>
              <a:endParaRPr kumimoji="1" lang="ja-JP" altLang="en-US" sz="2400" b="1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423019" y="6124396"/>
              <a:ext cx="773641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800" b="1" dirty="0"/>
                <a:t>T</a:t>
              </a:r>
              <a:r>
                <a:rPr lang="en-US" altLang="ja-JP" sz="2800" b="1" dirty="0" smtClean="0"/>
                <a:t>he </a:t>
              </a:r>
              <a:r>
                <a:rPr lang="en-US" altLang="ja-JP" sz="2800" b="1" dirty="0"/>
                <a:t>pulsed light of the </a:t>
              </a:r>
              <a:r>
                <a:rPr lang="en-US" altLang="ja-JP" sz="2800" b="1" dirty="0">
                  <a:solidFill>
                    <a:srgbClr val="FF0000"/>
                  </a:solidFill>
                </a:rPr>
                <a:t>femtosecond</a:t>
              </a:r>
              <a:r>
                <a:rPr lang="en-US" altLang="ja-JP" sz="2800" b="1" dirty="0"/>
                <a:t> occurs.</a:t>
              </a:r>
              <a:endParaRPr kumimoji="1" lang="ja-JP" altLang="en-US" sz="2800" b="1" dirty="0"/>
            </a:p>
          </p:txBody>
        </p:sp>
        <p:sp>
          <p:nvSpPr>
            <p:cNvPr id="33" name="下矢印 32"/>
            <p:cNvSpPr/>
            <p:nvPr/>
          </p:nvSpPr>
          <p:spPr bwMode="auto">
            <a:xfrm>
              <a:off x="6766229" y="5765838"/>
              <a:ext cx="504056" cy="358557"/>
            </a:xfrm>
            <a:prstGeom prst="down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9027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2693988" y="2163763"/>
            <a:ext cx="6171346" cy="2530475"/>
            <a:chOff x="2693988" y="2163763"/>
            <a:chExt cx="6171346" cy="25304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3988" y="2163763"/>
              <a:ext cx="3756025" cy="2530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09" t="36971" r="22945" b="22317"/>
            <a:stretch/>
          </p:blipFill>
          <p:spPr bwMode="auto">
            <a:xfrm>
              <a:off x="6458397" y="2228498"/>
              <a:ext cx="2406937" cy="24010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59902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69268"/>
            <a:ext cx="9144000" cy="1143000"/>
          </a:xfrm>
        </p:spPr>
        <p:txBody>
          <a:bodyPr/>
          <a:lstStyle/>
          <a:p>
            <a:r>
              <a:rPr kumimoji="1" lang="en-US" altLang="ja-JP" b="1" i="1" dirty="0" smtClean="0"/>
              <a:t>Chronological table of laser and optical comb development</a:t>
            </a:r>
            <a:endParaRPr kumimoji="1" lang="ja-JP" altLang="en-US" b="1" i="1" dirty="0"/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1514226" y="5887074"/>
            <a:ext cx="324036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グループ化 18"/>
          <p:cNvGrpSpPr/>
          <p:nvPr/>
        </p:nvGrpSpPr>
        <p:grpSpPr>
          <a:xfrm>
            <a:off x="89502" y="2105784"/>
            <a:ext cx="8634845" cy="4689231"/>
            <a:chOff x="-58076" y="1849179"/>
            <a:chExt cx="8440312" cy="4689231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177730" y="1849179"/>
              <a:ext cx="8204506" cy="4689231"/>
              <a:chOff x="453186" y="1825217"/>
              <a:chExt cx="8015715" cy="4689231"/>
            </a:xfrm>
          </p:grpSpPr>
          <p:cxnSp>
            <p:nvCxnSpPr>
              <p:cNvPr id="11" name="直線コネクタ 10"/>
              <p:cNvCxnSpPr/>
              <p:nvPr/>
            </p:nvCxnSpPr>
            <p:spPr bwMode="auto">
              <a:xfrm>
                <a:off x="1548989" y="3744848"/>
                <a:ext cx="324036" cy="0"/>
              </a:xfrm>
              <a:prstGeom prst="line">
                <a:avLst/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" name="グループ化 13"/>
              <p:cNvGrpSpPr/>
              <p:nvPr/>
            </p:nvGrpSpPr>
            <p:grpSpPr>
              <a:xfrm>
                <a:off x="453186" y="1825217"/>
                <a:ext cx="7319737" cy="4689231"/>
                <a:chOff x="145923" y="1825217"/>
                <a:chExt cx="7319737" cy="4689231"/>
              </a:xfrm>
            </p:grpSpPr>
            <p:cxnSp>
              <p:nvCxnSpPr>
                <p:cNvPr id="5" name="直線コネクタ 4"/>
                <p:cNvCxnSpPr/>
                <p:nvPr/>
              </p:nvCxnSpPr>
              <p:spPr bwMode="auto">
                <a:xfrm>
                  <a:off x="1259632" y="2276872"/>
                  <a:ext cx="2013" cy="4237576"/>
                </a:xfrm>
                <a:prstGeom prst="line">
                  <a:avLst/>
                </a:prstGeom>
                <a:noFill/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" name="直線コネクタ 6"/>
                <p:cNvCxnSpPr/>
                <p:nvPr/>
              </p:nvCxnSpPr>
              <p:spPr bwMode="auto">
                <a:xfrm>
                  <a:off x="1247056" y="2302272"/>
                  <a:ext cx="324036" cy="0"/>
                </a:xfrm>
                <a:prstGeom prst="line">
                  <a:avLst/>
                </a:prstGeom>
                <a:noFill/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145923" y="2071439"/>
                  <a:ext cx="8707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b="1" dirty="0" smtClean="0"/>
                    <a:t>1960</a:t>
                  </a:r>
                  <a:endParaRPr kumimoji="1" lang="ja-JP" altLang="en-US" sz="2400" b="1" dirty="0"/>
                </a:p>
              </p:txBody>
            </p:sp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1571092" y="1825217"/>
                  <a:ext cx="5894568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800" b="1" dirty="0" smtClean="0"/>
                    <a:t>Ted </a:t>
                  </a:r>
                  <a:r>
                    <a:rPr lang="en-US" altLang="ja-JP" sz="2800" b="1" dirty="0" err="1" smtClean="0"/>
                    <a:t>Maiman</a:t>
                  </a:r>
                  <a:r>
                    <a:rPr lang="en-US" altLang="ja-JP" sz="2800" b="1" dirty="0" smtClean="0"/>
                    <a:t> invented the first laser</a:t>
                  </a:r>
                </a:p>
                <a:p>
                  <a:r>
                    <a:rPr lang="en-US" altLang="ja-JP" sz="2800" b="1" dirty="0" smtClean="0"/>
                    <a:t>in the world.</a:t>
                  </a:r>
                  <a:endParaRPr kumimoji="1" lang="ja-JP" altLang="en-US" sz="2800" b="1" dirty="0"/>
                </a:p>
              </p:txBody>
            </p:sp>
          </p:grpSp>
          <p:sp>
            <p:nvSpPr>
              <p:cNvPr id="15" name="テキスト ボックス 14"/>
              <p:cNvSpPr txBox="1"/>
              <p:nvPr/>
            </p:nvSpPr>
            <p:spPr>
              <a:xfrm>
                <a:off x="453187" y="3514015"/>
                <a:ext cx="870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1970</a:t>
                </a:r>
                <a:endParaRPr kumimoji="1" lang="ja-JP" altLang="en-US" sz="2400" b="1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1878355" y="3052349"/>
                <a:ext cx="659054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b="1" dirty="0"/>
                  <a:t>M</a:t>
                </a:r>
                <a:r>
                  <a:rPr kumimoji="1" lang="en-US" altLang="ja-JP" sz="2800" b="1" dirty="0" smtClean="0"/>
                  <a:t>ode-locked gas lasers was developed</a:t>
                </a:r>
              </a:p>
              <a:p>
                <a:r>
                  <a:rPr kumimoji="1" lang="en-US" altLang="ja-JP" sz="2800" b="1" dirty="0" smtClean="0"/>
                  <a:t>to give nanosecond pulses at 100 MHz</a:t>
                </a:r>
              </a:p>
              <a:p>
                <a:r>
                  <a:rPr kumimoji="1" lang="en-US" altLang="ja-JP" sz="2800" b="1" dirty="0" smtClean="0"/>
                  <a:t>rates.</a:t>
                </a:r>
                <a:endParaRPr kumimoji="1" lang="ja-JP" altLang="en-US" sz="2800" b="1" dirty="0"/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-58076" y="5214970"/>
              <a:ext cx="13628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b="1" dirty="0" smtClean="0"/>
                <a:t>The mid</a:t>
              </a:r>
            </a:p>
            <a:p>
              <a:pPr algn="ctr"/>
              <a:r>
                <a:rPr kumimoji="1" lang="en-US" altLang="ja-JP" sz="2400" b="1" dirty="0" smtClean="0"/>
                <a:t>-1970s</a:t>
              </a:r>
              <a:endParaRPr kumimoji="1" lang="ja-JP" altLang="en-US" sz="2400" b="1" dirty="0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817518" y="4979133"/>
            <a:ext cx="63418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Mode-locked picosecond dye lasers</a:t>
            </a:r>
          </a:p>
          <a:p>
            <a:r>
              <a:rPr kumimoji="1" lang="en-US" altLang="ja-JP" sz="2800" b="1" dirty="0" smtClean="0"/>
              <a:t>were introduced.</a:t>
            </a:r>
          </a:p>
          <a:p>
            <a:r>
              <a:rPr lang="en-US" altLang="ja-JP" sz="2800" b="1" dirty="0" smtClean="0"/>
              <a:t>The comb approach to frequency</a:t>
            </a:r>
          </a:p>
          <a:p>
            <a:r>
              <a:rPr kumimoji="1" lang="en-US" altLang="ja-JP" sz="2800" b="1" dirty="0" smtClean="0"/>
              <a:t>measurement was inevitable.</a:t>
            </a:r>
            <a:endParaRPr kumimoji="1" lang="ja-JP" altLang="en-US" sz="2800" b="1" dirty="0"/>
          </a:p>
        </p:txBody>
      </p:sp>
      <p:sp>
        <p:nvSpPr>
          <p:cNvPr id="24" name="正方形/長方形 23"/>
          <p:cNvSpPr/>
          <p:nvPr/>
        </p:nvSpPr>
        <p:spPr bwMode="auto">
          <a:xfrm>
            <a:off x="1823100" y="2105784"/>
            <a:ext cx="6172459" cy="954107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4895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kumimoji="1" lang="en-US" altLang="ja-JP" b="1" i="1" dirty="0" smtClean="0"/>
              <a:t>The first laser in the world</a:t>
            </a:r>
            <a:endParaRPr kumimoji="1" lang="ja-JP" altLang="en-US" b="1" i="1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7677" y="1796154"/>
            <a:ext cx="3876382" cy="4282994"/>
            <a:chOff x="734003" y="1946998"/>
            <a:chExt cx="3876382" cy="428299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5506" y="1946998"/>
              <a:ext cx="2993376" cy="3821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正方形/長方形 3"/>
            <p:cNvSpPr/>
            <p:nvPr/>
          </p:nvSpPr>
          <p:spPr>
            <a:xfrm>
              <a:off x="734003" y="5768327"/>
              <a:ext cx="38763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400" b="1" dirty="0" smtClean="0"/>
                <a:t>Theodore Harold </a:t>
              </a:r>
              <a:r>
                <a:rPr lang="en-US" altLang="ja-JP" sz="2400" b="1" dirty="0" err="1" smtClean="0"/>
                <a:t>Maiman</a:t>
              </a:r>
              <a:endParaRPr lang="ja-JP" altLang="en-US" sz="2400" b="1" dirty="0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3746369" y="1309956"/>
            <a:ext cx="5397631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/>
              <a:t>Ted </a:t>
            </a:r>
            <a:r>
              <a:rPr lang="en-US" altLang="ja-JP" sz="2800" b="1" dirty="0" err="1"/>
              <a:t>Maiman</a:t>
            </a:r>
            <a:r>
              <a:rPr lang="en-US" altLang="ja-JP" sz="2800" b="1" dirty="0"/>
              <a:t> was an </a:t>
            </a:r>
            <a:r>
              <a:rPr lang="en-US" altLang="ja-JP" sz="2800" b="1" dirty="0" smtClean="0"/>
              <a:t>American</a:t>
            </a:r>
          </a:p>
          <a:p>
            <a:r>
              <a:rPr lang="en-US" altLang="ja-JP" sz="2800" b="1" dirty="0" smtClean="0"/>
              <a:t>physicist </a:t>
            </a:r>
            <a:r>
              <a:rPr lang="en-US" altLang="ja-JP" sz="2800" b="1" dirty="0"/>
              <a:t>who made the </a:t>
            </a:r>
            <a:r>
              <a:rPr lang="en-US" altLang="ja-JP" sz="2800" b="1" dirty="0" smtClean="0"/>
              <a:t>first</a:t>
            </a:r>
          </a:p>
          <a:p>
            <a:r>
              <a:rPr lang="en-US" altLang="ja-JP" sz="2800" b="1" dirty="0" smtClean="0"/>
              <a:t>laser.</a:t>
            </a:r>
          </a:p>
          <a:p>
            <a:endParaRPr lang="en-US" altLang="ja-JP" sz="2800" b="1" dirty="0" smtClean="0"/>
          </a:p>
          <a:p>
            <a:r>
              <a:rPr lang="en-US" altLang="ja-JP" sz="2800" b="1" dirty="0" smtClean="0"/>
              <a:t>His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solid-state ruby</a:t>
            </a:r>
            <a:r>
              <a:rPr lang="en-US" altLang="ja-JP" sz="2800" b="1" dirty="0" smtClean="0"/>
              <a:t> laser</a:t>
            </a:r>
          </a:p>
          <a:p>
            <a:r>
              <a:rPr lang="en-US" altLang="ja-JP" sz="2800" b="1" dirty="0" smtClean="0"/>
              <a:t>involved </a:t>
            </a:r>
            <a:r>
              <a:rPr lang="en-US" altLang="ja-JP" sz="2800" b="1" dirty="0" err="1" smtClean="0"/>
              <a:t>kilojule</a:t>
            </a:r>
            <a:r>
              <a:rPr lang="en-US" altLang="ja-JP" sz="2800" b="1" dirty="0" smtClean="0"/>
              <a:t> discharges</a:t>
            </a:r>
          </a:p>
          <a:p>
            <a:r>
              <a:rPr lang="en-US" altLang="ja-JP" sz="2800" b="1" dirty="0" smtClean="0"/>
              <a:t>into flash lamps and repetition</a:t>
            </a:r>
          </a:p>
          <a:p>
            <a:r>
              <a:rPr lang="en-US" altLang="ja-JP" sz="2800" b="1" dirty="0" smtClean="0"/>
              <a:t>rates from zero up to once per</a:t>
            </a:r>
          </a:p>
          <a:p>
            <a:r>
              <a:rPr lang="en-US" altLang="ja-JP" sz="2800" b="1" dirty="0" smtClean="0"/>
              <a:t>minute. </a:t>
            </a:r>
            <a:endParaRPr lang="en-US" altLang="ja-JP" sz="2800" b="1" dirty="0"/>
          </a:p>
          <a:p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95557" y="5527416"/>
            <a:ext cx="1588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flash lamp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876871" y="638413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ruby</a:t>
            </a:r>
            <a:endParaRPr kumimoji="1" lang="ja-JP" altLang="en-US" sz="2400" dirty="0"/>
          </a:p>
        </p:txBody>
      </p:sp>
      <p:cxnSp>
        <p:nvCxnSpPr>
          <p:cNvPr id="20" name="直線矢印コネクタ 19"/>
          <p:cNvCxnSpPr/>
          <p:nvPr/>
        </p:nvCxnSpPr>
        <p:spPr bwMode="auto">
          <a:xfrm flipV="1">
            <a:off x="6368497" y="6151260"/>
            <a:ext cx="362125" cy="23287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>
            <a:off x="5710141" y="6377632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silver</a:t>
            </a:r>
            <a:endParaRPr kumimoji="1" lang="ja-JP" altLang="en-US" sz="2400" dirty="0"/>
          </a:p>
        </p:txBody>
      </p:sp>
      <p:cxnSp>
        <p:nvCxnSpPr>
          <p:cNvPr id="24" name="直線矢印コネクタ 23"/>
          <p:cNvCxnSpPr/>
          <p:nvPr/>
        </p:nvCxnSpPr>
        <p:spPr bwMode="auto">
          <a:xfrm flipH="1" flipV="1">
            <a:off x="7812660" y="6151260"/>
            <a:ext cx="360038" cy="23705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テキスト ボックス 25"/>
          <p:cNvSpPr txBox="1"/>
          <p:nvPr/>
        </p:nvSpPr>
        <p:spPr>
          <a:xfrm>
            <a:off x="7951082" y="6384945"/>
            <a:ext cx="904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silver</a:t>
            </a:r>
            <a:endParaRPr kumimoji="1" lang="ja-JP" altLang="en-US" sz="24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7540561" y="491061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694.3nm</a:t>
            </a:r>
            <a:endParaRPr kumimoji="1" lang="ja-JP" altLang="en-US" sz="2400" dirty="0"/>
          </a:p>
        </p:txBody>
      </p:sp>
      <p:grpSp>
        <p:nvGrpSpPr>
          <p:cNvPr id="23" name="グループ化 22"/>
          <p:cNvGrpSpPr/>
          <p:nvPr/>
        </p:nvGrpSpPr>
        <p:grpSpPr>
          <a:xfrm>
            <a:off x="5772642" y="5038169"/>
            <a:ext cx="2180400" cy="1382229"/>
            <a:chOff x="1815536" y="2510898"/>
            <a:chExt cx="2180400" cy="1382229"/>
          </a:xfrm>
        </p:grpSpPr>
        <p:sp>
          <p:nvSpPr>
            <p:cNvPr id="25" name="正方形/長方形 24"/>
            <p:cNvSpPr/>
            <p:nvPr/>
          </p:nvSpPr>
          <p:spPr bwMode="auto">
            <a:xfrm>
              <a:off x="2987824" y="3212976"/>
              <a:ext cx="648072" cy="648072"/>
            </a:xfrm>
            <a:prstGeom prst="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 bwMode="auto">
            <a:xfrm>
              <a:off x="2876988" y="3171413"/>
              <a:ext cx="4757" cy="721714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直線コネクタ 30"/>
            <p:cNvCxnSpPr/>
            <p:nvPr/>
          </p:nvCxnSpPr>
          <p:spPr bwMode="auto">
            <a:xfrm>
              <a:off x="3735970" y="3171413"/>
              <a:ext cx="4757" cy="721714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" name="星 7 31"/>
            <p:cNvSpPr/>
            <p:nvPr/>
          </p:nvSpPr>
          <p:spPr bwMode="auto">
            <a:xfrm>
              <a:off x="1815536" y="2510898"/>
              <a:ext cx="864096" cy="864096"/>
            </a:xfrm>
            <a:prstGeom prst="star7">
              <a:avLst/>
            </a:prstGeom>
            <a:noFill/>
            <a:ln w="63500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cxnSp>
          <p:nvCxnSpPr>
            <p:cNvPr id="33" name="直線コネクタ 32"/>
            <p:cNvCxnSpPr>
              <a:endCxn id="25" idx="3"/>
            </p:cNvCxnSpPr>
            <p:nvPr/>
          </p:nvCxnSpPr>
          <p:spPr bwMode="auto">
            <a:xfrm>
              <a:off x="3131840" y="3212976"/>
              <a:ext cx="504056" cy="324036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直線コネクタ 33"/>
            <p:cNvCxnSpPr>
              <a:stCxn id="25" idx="3"/>
              <a:endCxn id="25" idx="1"/>
            </p:cNvCxnSpPr>
            <p:nvPr/>
          </p:nvCxnSpPr>
          <p:spPr bwMode="auto">
            <a:xfrm flipH="1">
              <a:off x="2987824" y="3537012"/>
              <a:ext cx="648072" cy="0"/>
            </a:xfrm>
            <a:prstGeom prst="line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直線矢印コネクタ 34"/>
            <p:cNvCxnSpPr>
              <a:stCxn id="25" idx="1"/>
            </p:cNvCxnSpPr>
            <p:nvPr/>
          </p:nvCxnSpPr>
          <p:spPr bwMode="auto">
            <a:xfrm flipV="1">
              <a:off x="2987824" y="2924944"/>
              <a:ext cx="1008112" cy="612068"/>
            </a:xfrm>
            <a:prstGeom prst="straightConnector1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27409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69268"/>
            <a:ext cx="9144000" cy="1143000"/>
          </a:xfrm>
        </p:spPr>
        <p:txBody>
          <a:bodyPr/>
          <a:lstStyle/>
          <a:p>
            <a:r>
              <a:rPr kumimoji="1" lang="en-US" altLang="ja-JP" b="1" i="1" dirty="0" smtClean="0"/>
              <a:t>Chronological table of laser and optical comb development</a:t>
            </a:r>
            <a:endParaRPr kumimoji="1" lang="ja-JP" altLang="en-US" b="1" i="1" dirty="0"/>
          </a:p>
        </p:txBody>
      </p:sp>
      <p:cxnSp>
        <p:nvCxnSpPr>
          <p:cNvPr id="10" name="直線コネクタ 9"/>
          <p:cNvCxnSpPr/>
          <p:nvPr/>
        </p:nvCxnSpPr>
        <p:spPr bwMode="auto">
          <a:xfrm>
            <a:off x="1514226" y="5887074"/>
            <a:ext cx="324036" cy="0"/>
          </a:xfrm>
          <a:prstGeom prst="line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9" name="グループ化 18"/>
          <p:cNvGrpSpPr/>
          <p:nvPr/>
        </p:nvGrpSpPr>
        <p:grpSpPr>
          <a:xfrm>
            <a:off x="89502" y="2105784"/>
            <a:ext cx="8280070" cy="4689231"/>
            <a:chOff x="-58076" y="1849179"/>
            <a:chExt cx="8093529" cy="4689231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177730" y="1849179"/>
              <a:ext cx="7857723" cy="4689231"/>
              <a:chOff x="453186" y="1825217"/>
              <a:chExt cx="7676910" cy="4689231"/>
            </a:xfrm>
          </p:grpSpPr>
          <p:cxnSp>
            <p:nvCxnSpPr>
              <p:cNvPr id="11" name="直線コネクタ 10"/>
              <p:cNvCxnSpPr/>
              <p:nvPr/>
            </p:nvCxnSpPr>
            <p:spPr bwMode="auto">
              <a:xfrm>
                <a:off x="1548989" y="3744848"/>
                <a:ext cx="324036" cy="0"/>
              </a:xfrm>
              <a:prstGeom prst="line">
                <a:avLst/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" name="グループ化 13"/>
              <p:cNvGrpSpPr/>
              <p:nvPr/>
            </p:nvGrpSpPr>
            <p:grpSpPr>
              <a:xfrm>
                <a:off x="453186" y="1825217"/>
                <a:ext cx="7319737" cy="4689231"/>
                <a:chOff x="145923" y="1825217"/>
                <a:chExt cx="7319737" cy="4689231"/>
              </a:xfrm>
            </p:grpSpPr>
            <p:cxnSp>
              <p:nvCxnSpPr>
                <p:cNvPr id="5" name="直線コネクタ 4"/>
                <p:cNvCxnSpPr/>
                <p:nvPr/>
              </p:nvCxnSpPr>
              <p:spPr bwMode="auto">
                <a:xfrm>
                  <a:off x="1259632" y="2276872"/>
                  <a:ext cx="2013" cy="4237576"/>
                </a:xfrm>
                <a:prstGeom prst="line">
                  <a:avLst/>
                </a:prstGeom>
                <a:noFill/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" name="直線コネクタ 6"/>
                <p:cNvCxnSpPr/>
                <p:nvPr/>
              </p:nvCxnSpPr>
              <p:spPr bwMode="auto">
                <a:xfrm>
                  <a:off x="1247056" y="2302272"/>
                  <a:ext cx="324036" cy="0"/>
                </a:xfrm>
                <a:prstGeom prst="line">
                  <a:avLst/>
                </a:prstGeom>
                <a:noFill/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145923" y="2071439"/>
                  <a:ext cx="87075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b="1" dirty="0" smtClean="0"/>
                    <a:t>1960</a:t>
                  </a:r>
                  <a:endParaRPr kumimoji="1" lang="ja-JP" altLang="en-US" sz="2400" b="1" dirty="0"/>
                </a:p>
              </p:txBody>
            </p:sp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1571092" y="1825217"/>
                  <a:ext cx="5894568" cy="9541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800" b="1" dirty="0" smtClean="0"/>
                    <a:t>Ted </a:t>
                  </a:r>
                  <a:r>
                    <a:rPr lang="en-US" altLang="ja-JP" sz="2800" b="1" dirty="0" err="1" smtClean="0"/>
                    <a:t>Maiman</a:t>
                  </a:r>
                  <a:r>
                    <a:rPr lang="en-US" altLang="ja-JP" sz="2800" b="1" dirty="0" smtClean="0"/>
                    <a:t> invented the first laser</a:t>
                  </a:r>
                </a:p>
                <a:p>
                  <a:r>
                    <a:rPr lang="en-US" altLang="ja-JP" sz="2800" b="1" dirty="0" smtClean="0"/>
                    <a:t>in the world.</a:t>
                  </a:r>
                  <a:endParaRPr kumimoji="1" lang="ja-JP" altLang="en-US" sz="2800" b="1" dirty="0"/>
                </a:p>
              </p:txBody>
            </p:sp>
          </p:grpSp>
          <p:sp>
            <p:nvSpPr>
              <p:cNvPr id="15" name="テキスト ボックス 14"/>
              <p:cNvSpPr txBox="1"/>
              <p:nvPr/>
            </p:nvSpPr>
            <p:spPr>
              <a:xfrm>
                <a:off x="453187" y="3514015"/>
                <a:ext cx="87075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1970</a:t>
                </a:r>
                <a:endParaRPr kumimoji="1" lang="ja-JP" altLang="en-US" sz="2400" b="1" dirty="0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1878355" y="3052349"/>
                <a:ext cx="6251741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800" b="1" dirty="0"/>
                  <a:t>M</a:t>
                </a:r>
                <a:r>
                  <a:rPr kumimoji="1" lang="en-US" altLang="ja-JP" sz="2800" b="1" dirty="0" smtClean="0"/>
                  <a:t>ode-locked He-Ne and Argon lasers</a:t>
                </a:r>
              </a:p>
              <a:p>
                <a:r>
                  <a:rPr kumimoji="1" lang="en-US" altLang="ja-JP" sz="2800" b="1" dirty="0" smtClean="0"/>
                  <a:t>was developed to give nanosecond</a:t>
                </a:r>
              </a:p>
              <a:p>
                <a:r>
                  <a:rPr kumimoji="1" lang="en-US" altLang="ja-JP" sz="2800" b="1" dirty="0" smtClean="0"/>
                  <a:t>pulses at 100 MHz rates.</a:t>
                </a:r>
                <a:endParaRPr kumimoji="1" lang="ja-JP" altLang="en-US" sz="2800" b="1" dirty="0"/>
              </a:p>
            </p:txBody>
          </p:sp>
        </p:grpSp>
        <p:sp>
          <p:nvSpPr>
            <p:cNvPr id="18" name="テキスト ボックス 17"/>
            <p:cNvSpPr txBox="1"/>
            <p:nvPr/>
          </p:nvSpPr>
          <p:spPr>
            <a:xfrm>
              <a:off x="-58076" y="5214970"/>
              <a:ext cx="13628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2400" b="1" dirty="0" smtClean="0"/>
                <a:t>The mid</a:t>
              </a:r>
            </a:p>
            <a:p>
              <a:pPr algn="ctr"/>
              <a:r>
                <a:rPr kumimoji="1" lang="en-US" altLang="ja-JP" sz="2400" b="1" dirty="0" smtClean="0"/>
                <a:t>-1970s</a:t>
              </a:r>
              <a:endParaRPr kumimoji="1" lang="ja-JP" altLang="en-US" sz="2400" b="1" dirty="0"/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1817518" y="4979133"/>
            <a:ext cx="63418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Mode-locked picosecond dye lasers</a:t>
            </a:r>
          </a:p>
          <a:p>
            <a:r>
              <a:rPr kumimoji="1" lang="en-US" altLang="ja-JP" sz="2800" b="1" dirty="0" smtClean="0"/>
              <a:t>were introduced.</a:t>
            </a:r>
          </a:p>
          <a:p>
            <a:r>
              <a:rPr lang="en-US" altLang="ja-JP" sz="2800" b="1" dirty="0" smtClean="0"/>
              <a:t>The comb approach to frequency</a:t>
            </a:r>
          </a:p>
          <a:p>
            <a:r>
              <a:rPr kumimoji="1" lang="en-US" altLang="ja-JP" sz="2800" b="1" dirty="0" smtClean="0"/>
              <a:t>measurement was inevitable.</a:t>
            </a:r>
            <a:endParaRPr kumimoji="1" lang="ja-JP" altLang="en-US" sz="2800" b="1" dirty="0"/>
          </a:p>
        </p:txBody>
      </p:sp>
      <p:sp>
        <p:nvSpPr>
          <p:cNvPr id="3" name="正方形/長方形 2"/>
          <p:cNvSpPr/>
          <p:nvPr/>
        </p:nvSpPr>
        <p:spPr bwMode="auto">
          <a:xfrm>
            <a:off x="6212532" y="4990026"/>
            <a:ext cx="1870787" cy="536296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0994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72400" cy="1143000"/>
          </a:xfrm>
        </p:spPr>
        <p:txBody>
          <a:bodyPr/>
          <a:lstStyle/>
          <a:p>
            <a:r>
              <a:rPr lang="en-US" altLang="ja-JP" b="1" i="1" dirty="0"/>
              <a:t>D</a:t>
            </a:r>
            <a:r>
              <a:rPr kumimoji="1" lang="en-US" altLang="ja-JP" b="1" i="1" dirty="0" smtClean="0"/>
              <a:t>ye lasers</a:t>
            </a:r>
            <a:endParaRPr kumimoji="1" lang="ja-JP" altLang="en-US" b="1" i="1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043608" y="2541454"/>
            <a:ext cx="6984776" cy="2928521"/>
            <a:chOff x="646212" y="2152020"/>
            <a:chExt cx="6984776" cy="292852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212" y="2152020"/>
              <a:ext cx="6984776" cy="1728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テキスト ボックス 4"/>
            <p:cNvSpPr txBox="1"/>
            <p:nvPr/>
          </p:nvSpPr>
          <p:spPr>
            <a:xfrm>
              <a:off x="1732428" y="3880212"/>
              <a:ext cx="481234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400" b="1" dirty="0" smtClean="0"/>
                <a:t>Wavelength</a:t>
              </a:r>
              <a:r>
                <a:rPr lang="ja-JP" altLang="en-US" sz="2400" b="1" dirty="0" smtClean="0"/>
                <a:t>：</a:t>
              </a:r>
              <a:r>
                <a:rPr lang="en-US" altLang="ja-JP" sz="2400" b="1" dirty="0" smtClean="0"/>
                <a:t>320nm </a:t>
              </a:r>
              <a:r>
                <a:rPr lang="ja-JP" altLang="en-US" sz="2400" b="1" dirty="0" smtClean="0"/>
                <a:t>～ </a:t>
              </a:r>
              <a:r>
                <a:rPr lang="en-US" altLang="ja-JP" sz="2400" b="1" dirty="0" smtClean="0"/>
                <a:t>1200nm</a:t>
              </a:r>
            </a:p>
            <a:p>
              <a:pPr algn="ctr"/>
              <a:r>
                <a:rPr lang="en-US" altLang="ja-JP" sz="2400" b="1" dirty="0" smtClean="0"/>
                <a:t>Oscillation form</a:t>
              </a:r>
              <a:r>
                <a:rPr lang="ja-JP" altLang="en-US" sz="2400" b="1" dirty="0" smtClean="0"/>
                <a:t>：</a:t>
              </a:r>
              <a:r>
                <a:rPr lang="en-US" altLang="ja-JP" sz="2400" b="1" dirty="0" smtClean="0"/>
                <a:t>CW</a:t>
              </a:r>
              <a:r>
                <a:rPr lang="en-US" altLang="ja-JP" sz="2400" b="1" dirty="0"/>
                <a:t>, </a:t>
              </a:r>
              <a:r>
                <a:rPr lang="en-US" altLang="ja-JP" sz="2400" b="1" dirty="0" smtClean="0"/>
                <a:t> pulsed</a:t>
              </a:r>
            </a:p>
            <a:p>
              <a:pPr algn="ctr"/>
              <a:r>
                <a:rPr lang="en-US" altLang="ja-JP" sz="2400" b="1" dirty="0" smtClean="0"/>
                <a:t>Pumping source</a:t>
              </a:r>
              <a:r>
                <a:rPr lang="ja-JP" altLang="en-US" sz="2400" b="1" dirty="0" smtClean="0"/>
                <a:t>：</a:t>
              </a:r>
              <a:r>
                <a:rPr lang="en-US" altLang="ja-JP" sz="2400" b="1" dirty="0"/>
                <a:t>f</a:t>
              </a:r>
              <a:r>
                <a:rPr lang="en-US" altLang="ja-JP" sz="2400" b="1" dirty="0" smtClean="0"/>
                <a:t>lash </a:t>
              </a:r>
              <a:r>
                <a:rPr lang="en-US" altLang="ja-JP" sz="2400" b="1" dirty="0"/>
                <a:t>lamp</a:t>
              </a:r>
              <a:endParaRPr kumimoji="1" lang="ja-JP" altLang="en-US" sz="2400" b="1" dirty="0"/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-24068" y="5541332"/>
            <a:ext cx="9120126" cy="1138774"/>
            <a:chOff x="-151101" y="5301206"/>
            <a:chExt cx="9120126" cy="1138774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-151101" y="5301207"/>
              <a:ext cx="500329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i="1" dirty="0" smtClean="0"/>
                <a:t>merits</a:t>
              </a:r>
            </a:p>
            <a:p>
              <a:r>
                <a:rPr lang="ja-JP" altLang="en-US" sz="2000" dirty="0" smtClean="0"/>
                <a:t>●</a:t>
              </a:r>
              <a:r>
                <a:rPr lang="en-US" altLang="ja-JP" sz="2000" dirty="0" smtClean="0">
                  <a:solidFill>
                    <a:srgbClr val="0070C0"/>
                  </a:solidFill>
                </a:rPr>
                <a:t>The oscillation </a:t>
              </a:r>
              <a:r>
                <a:rPr lang="en-US" altLang="ja-JP" sz="2000" dirty="0">
                  <a:solidFill>
                    <a:srgbClr val="0070C0"/>
                  </a:solidFill>
                </a:rPr>
                <a:t>wavelength area is </a:t>
              </a:r>
              <a:r>
                <a:rPr lang="en-US" altLang="ja-JP" sz="2000" dirty="0" smtClean="0">
                  <a:solidFill>
                    <a:srgbClr val="0070C0"/>
                  </a:solidFill>
                </a:rPr>
                <a:t>large.</a:t>
              </a:r>
              <a:endParaRPr lang="en-US" altLang="ja-JP" sz="2000" dirty="0">
                <a:solidFill>
                  <a:srgbClr val="0070C0"/>
                </a:solidFill>
              </a:endParaRPr>
            </a:p>
            <a:p>
              <a:r>
                <a:rPr lang="ja-JP" altLang="en-US" sz="2000" dirty="0"/>
                <a:t>●</a:t>
              </a:r>
              <a:r>
                <a:rPr lang="en-US" altLang="ja-JP" sz="2000" dirty="0" smtClean="0">
                  <a:solidFill>
                    <a:srgbClr val="0070C0"/>
                  </a:solidFill>
                </a:rPr>
                <a:t>The </a:t>
              </a:r>
              <a:r>
                <a:rPr lang="en-US" altLang="ja-JP" sz="2000" dirty="0">
                  <a:solidFill>
                    <a:srgbClr val="0070C0"/>
                  </a:solidFill>
                </a:rPr>
                <a:t>exchange of the medium is </a:t>
              </a:r>
              <a:r>
                <a:rPr lang="en-US" altLang="ja-JP" sz="2000" dirty="0" smtClean="0">
                  <a:solidFill>
                    <a:srgbClr val="0070C0"/>
                  </a:solidFill>
                </a:rPr>
                <a:t>easy.</a:t>
              </a:r>
              <a:endParaRPr kumimoji="1" lang="ja-JP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4852192" y="5301206"/>
              <a:ext cx="4116833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i="1" dirty="0" smtClean="0"/>
                <a:t>demerits</a:t>
              </a:r>
            </a:p>
            <a:p>
              <a:r>
                <a:rPr lang="ja-JP" altLang="en-US" sz="2000" dirty="0"/>
                <a:t>●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The </a:t>
              </a:r>
              <a:r>
                <a:rPr lang="en-US" altLang="ja-JP" sz="2000" dirty="0">
                  <a:solidFill>
                    <a:srgbClr val="FF0000"/>
                  </a:solidFill>
                </a:rPr>
                <a:t>life of the medium is 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short.</a:t>
              </a:r>
              <a:endParaRPr lang="en-US" altLang="ja-JP" sz="2000" dirty="0">
                <a:solidFill>
                  <a:srgbClr val="FF0000"/>
                </a:solidFill>
              </a:endParaRPr>
            </a:p>
            <a:p>
              <a:r>
                <a:rPr lang="ja-JP" altLang="en-US" sz="2000" dirty="0"/>
                <a:t>●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The </a:t>
              </a:r>
              <a:r>
                <a:rPr lang="en-US" altLang="ja-JP" sz="2000" dirty="0">
                  <a:solidFill>
                    <a:srgbClr val="FF0000"/>
                  </a:solidFill>
                </a:rPr>
                <a:t>solvent has 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venomousness.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63330" y="1326926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It is the organic </a:t>
            </a:r>
            <a:r>
              <a:rPr lang="en-US" altLang="ja-JP" sz="2400" dirty="0" smtClean="0"/>
              <a:t>dye </a:t>
            </a:r>
            <a:r>
              <a:rPr lang="en-US" altLang="ja-JP" sz="2400" dirty="0"/>
              <a:t>that dissolved </a:t>
            </a:r>
            <a:r>
              <a:rPr lang="en-US" altLang="ja-JP" sz="2400" dirty="0" smtClean="0"/>
              <a:t>dye </a:t>
            </a:r>
            <a:r>
              <a:rPr lang="en-US" altLang="ja-JP" sz="2400" dirty="0"/>
              <a:t>molecules </a:t>
            </a:r>
            <a:r>
              <a:rPr lang="en-US" altLang="ja-JP" sz="2400" dirty="0" smtClean="0"/>
              <a:t>in </a:t>
            </a:r>
            <a:r>
              <a:rPr lang="en-US" altLang="ja-JP" sz="2400" dirty="0"/>
              <a:t>an </a:t>
            </a:r>
            <a:r>
              <a:rPr lang="en-US" altLang="ja-JP" sz="2400" dirty="0" smtClean="0"/>
              <a:t>organic solvent </a:t>
            </a:r>
            <a:r>
              <a:rPr lang="en-US" altLang="ja-JP" sz="2400" dirty="0"/>
              <a:t>(alcohol, ethylene glycol, ethyl, </a:t>
            </a:r>
            <a:r>
              <a:rPr lang="en-US" altLang="ja-JP" sz="2400" dirty="0" smtClean="0"/>
              <a:t>methyl) to </a:t>
            </a:r>
            <a:r>
              <a:rPr lang="en-US" altLang="ja-JP" sz="2400" dirty="0"/>
              <a:t>be used in the medium of the liquid laser most.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54590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769268"/>
            <a:ext cx="9144000" cy="1143000"/>
          </a:xfrm>
        </p:spPr>
        <p:txBody>
          <a:bodyPr/>
          <a:lstStyle/>
          <a:p>
            <a:r>
              <a:rPr kumimoji="1" lang="en-US" altLang="ja-JP" b="1" i="1" dirty="0" smtClean="0"/>
              <a:t>Chronological table of laser and optical comb development</a:t>
            </a:r>
            <a:endParaRPr kumimoji="1" lang="ja-JP" altLang="en-US" b="1" i="1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330742" y="2274101"/>
            <a:ext cx="8493311" cy="4425177"/>
            <a:chOff x="330742" y="2100167"/>
            <a:chExt cx="8493311" cy="4425177"/>
          </a:xfrm>
        </p:grpSpPr>
        <p:grpSp>
          <p:nvGrpSpPr>
            <p:cNvPr id="17" name="グループ化 16"/>
            <p:cNvGrpSpPr/>
            <p:nvPr/>
          </p:nvGrpSpPr>
          <p:grpSpPr>
            <a:xfrm>
              <a:off x="330742" y="2100167"/>
              <a:ext cx="8493311" cy="4425177"/>
              <a:chOff x="453185" y="1819600"/>
              <a:chExt cx="8110929" cy="4425177"/>
            </a:xfrm>
          </p:grpSpPr>
          <p:cxnSp>
            <p:nvCxnSpPr>
              <p:cNvPr id="11" name="直線コネクタ 10"/>
              <p:cNvCxnSpPr/>
              <p:nvPr/>
            </p:nvCxnSpPr>
            <p:spPr bwMode="auto">
              <a:xfrm>
                <a:off x="1584437" y="5114064"/>
                <a:ext cx="324036" cy="0"/>
              </a:xfrm>
              <a:prstGeom prst="line">
                <a:avLst/>
              </a:prstGeom>
              <a:noFill/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4" name="グループ化 13"/>
              <p:cNvGrpSpPr/>
              <p:nvPr/>
            </p:nvGrpSpPr>
            <p:grpSpPr>
              <a:xfrm>
                <a:off x="453185" y="1819600"/>
                <a:ext cx="8110929" cy="4425177"/>
                <a:chOff x="145922" y="1819600"/>
                <a:chExt cx="8110929" cy="4425177"/>
              </a:xfrm>
            </p:grpSpPr>
            <p:cxnSp>
              <p:nvCxnSpPr>
                <p:cNvPr id="5" name="直線コネクタ 4"/>
                <p:cNvCxnSpPr/>
                <p:nvPr/>
              </p:nvCxnSpPr>
              <p:spPr bwMode="auto">
                <a:xfrm>
                  <a:off x="1259632" y="1825217"/>
                  <a:ext cx="0" cy="4419560"/>
                </a:xfrm>
                <a:prstGeom prst="line">
                  <a:avLst/>
                </a:prstGeom>
                <a:noFill/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" name="直線コネクタ 6"/>
                <p:cNvCxnSpPr/>
                <p:nvPr/>
              </p:nvCxnSpPr>
              <p:spPr bwMode="auto">
                <a:xfrm>
                  <a:off x="1247056" y="2727542"/>
                  <a:ext cx="324036" cy="0"/>
                </a:xfrm>
                <a:prstGeom prst="line">
                  <a:avLst/>
                </a:prstGeom>
                <a:noFill/>
                <a:ln w="508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2" name="テキスト ボックス 11"/>
                <p:cNvSpPr txBox="1"/>
                <p:nvPr/>
              </p:nvSpPr>
              <p:spPr>
                <a:xfrm>
                  <a:off x="145922" y="2496709"/>
                  <a:ext cx="83154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ja-JP" sz="2400" b="1" dirty="0" smtClean="0"/>
                    <a:t>1977</a:t>
                  </a:r>
                  <a:endParaRPr kumimoji="1" lang="ja-JP" altLang="en-US" sz="2400" b="1" dirty="0"/>
                </a:p>
              </p:txBody>
            </p:sp>
            <p:sp>
              <p:nvSpPr>
                <p:cNvPr id="13" name="テキスト ボックス 12"/>
                <p:cNvSpPr txBox="1"/>
                <p:nvPr/>
              </p:nvSpPr>
              <p:spPr>
                <a:xfrm>
                  <a:off x="1565762" y="1819600"/>
                  <a:ext cx="669108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ja-JP" sz="2800" b="1" dirty="0" err="1" smtClean="0"/>
                    <a:t>Hansch’s</a:t>
                  </a:r>
                  <a:r>
                    <a:rPr lang="en-US" altLang="ja-JP" sz="2800" b="1" dirty="0" smtClean="0"/>
                    <a:t> team demonstrated one of the</a:t>
                  </a:r>
                </a:p>
                <a:p>
                  <a:r>
                    <a:rPr lang="en-US" altLang="ja-JP" sz="2800" b="1" dirty="0" smtClean="0"/>
                    <a:t>first mode-locked “femtosecond” dye</a:t>
                  </a:r>
                </a:p>
                <a:p>
                  <a:r>
                    <a:rPr lang="en-US" altLang="ja-JP" sz="2800" b="1" dirty="0" smtClean="0"/>
                    <a:t>lasers (with a pulse length of less than</a:t>
                  </a:r>
                </a:p>
                <a:p>
                  <a:r>
                    <a:rPr lang="en-US" altLang="ja-JP" sz="2800" b="1" dirty="0" smtClean="0"/>
                    <a:t>one picosecond).</a:t>
                  </a:r>
                </a:p>
              </p:txBody>
            </p:sp>
          </p:grpSp>
          <p:sp>
            <p:nvSpPr>
              <p:cNvPr id="15" name="テキスト ボックス 14"/>
              <p:cNvSpPr txBox="1"/>
              <p:nvPr/>
            </p:nvSpPr>
            <p:spPr>
              <a:xfrm>
                <a:off x="453187" y="4883231"/>
                <a:ext cx="83154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400" b="1" dirty="0" smtClean="0"/>
                  <a:t>1990</a:t>
                </a:r>
                <a:endParaRPr kumimoji="1" lang="ja-JP" altLang="en-US" sz="2400" b="1" dirty="0"/>
              </a:p>
            </p:txBody>
          </p:sp>
        </p:grpSp>
        <p:sp>
          <p:nvSpPr>
            <p:cNvPr id="4" name="テキスト ボックス 3"/>
            <p:cNvSpPr txBox="1"/>
            <p:nvPr/>
          </p:nvSpPr>
          <p:spPr>
            <a:xfrm>
              <a:off x="1823100" y="4486690"/>
              <a:ext cx="6915676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/>
                <a:t>The titanium-doped sapphire laser</a:t>
              </a:r>
            </a:p>
            <a:p>
              <a:r>
                <a:rPr kumimoji="1" lang="en-US" altLang="ja-JP" sz="2800" b="1" dirty="0" smtClean="0"/>
                <a:t>system</a:t>
              </a:r>
              <a:r>
                <a:rPr lang="en-US" altLang="ja-JP" sz="2800" b="1" dirty="0"/>
                <a:t> </a:t>
              </a:r>
              <a:r>
                <a:rPr kumimoji="1" lang="en-US" altLang="ja-JP" sz="2800" b="1" dirty="0" smtClean="0"/>
                <a:t>with the </a:t>
              </a:r>
              <a:r>
                <a:rPr lang="en-US" altLang="ja-JP" sz="2800" b="1" dirty="0" smtClean="0"/>
                <a:t>important discovery of</a:t>
              </a:r>
            </a:p>
            <a:p>
              <a:r>
                <a:rPr lang="en-US" altLang="ja-JP" sz="2800" b="1" dirty="0" smtClean="0"/>
                <a:t>Kerr-lens</a:t>
              </a:r>
              <a:r>
                <a:rPr lang="en-US" altLang="ja-JP" sz="2800" b="1" dirty="0"/>
                <a:t> </a:t>
              </a:r>
              <a:r>
                <a:rPr lang="en-US" altLang="ja-JP" sz="2800" b="1" dirty="0" smtClean="0"/>
                <a:t>mode locking</a:t>
              </a:r>
              <a:r>
                <a:rPr kumimoji="1" lang="en-US" altLang="ja-JP" sz="2800" b="1" dirty="0" smtClean="0"/>
                <a:t> was introduced</a:t>
              </a:r>
              <a:endParaRPr lang="en-US" altLang="ja-JP" sz="2800" b="1" dirty="0"/>
            </a:p>
            <a:p>
              <a:r>
                <a:rPr lang="en-US" altLang="ja-JP" sz="2800" b="1" dirty="0" smtClean="0"/>
                <a:t>and</a:t>
              </a:r>
              <a:r>
                <a:rPr lang="en-US" altLang="ja-JP" sz="2800" b="1" dirty="0"/>
                <a:t> </a:t>
              </a:r>
              <a:r>
                <a:rPr lang="en-US" altLang="ja-JP" sz="2800" b="1" dirty="0" smtClean="0"/>
                <a:t>developed by Wilson </a:t>
              </a:r>
              <a:r>
                <a:rPr lang="en-US" altLang="ja-JP" sz="2800" b="1" dirty="0" err="1" smtClean="0"/>
                <a:t>Sibbett</a:t>
              </a:r>
              <a:r>
                <a:rPr lang="en-US" altLang="ja-JP" sz="2800" b="1" dirty="0" smtClean="0"/>
                <a:t>.</a:t>
              </a:r>
              <a:endParaRPr kumimoji="1" lang="ja-JP" altLang="en-US" b="1" dirty="0"/>
            </a:p>
          </p:txBody>
        </p:sp>
      </p:grpSp>
      <p:sp>
        <p:nvSpPr>
          <p:cNvPr id="9" name="正方形/長方形 8"/>
          <p:cNvSpPr/>
          <p:nvPr/>
        </p:nvSpPr>
        <p:spPr bwMode="auto">
          <a:xfrm>
            <a:off x="1895475" y="5576887"/>
            <a:ext cx="4010025" cy="434875"/>
          </a:xfrm>
          <a:prstGeom prst="rect">
            <a:avLst/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59207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43637"/>
            <a:ext cx="7772400" cy="1143000"/>
          </a:xfrm>
        </p:spPr>
        <p:txBody>
          <a:bodyPr/>
          <a:lstStyle/>
          <a:p>
            <a:r>
              <a:rPr kumimoji="1" lang="en-US" altLang="ja-JP" b="1" i="1" dirty="0" smtClean="0"/>
              <a:t>Kerr-lens mode locking</a:t>
            </a:r>
            <a:endParaRPr kumimoji="1" lang="ja-JP" altLang="en-US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0282" r="58627" b="55847"/>
          <a:stretch/>
        </p:blipFill>
        <p:spPr bwMode="auto">
          <a:xfrm>
            <a:off x="1251429" y="1268760"/>
            <a:ext cx="67824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718227" y="4492238"/>
            <a:ext cx="7854103" cy="2254249"/>
            <a:chOff x="740768" y="4824137"/>
            <a:chExt cx="7854103" cy="2254249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765035" y="4824137"/>
              <a:ext cx="7829836" cy="1419512"/>
              <a:chOff x="726228" y="4951683"/>
              <a:chExt cx="7829836" cy="14195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正方形/長方形 9"/>
                  <p:cNvSpPr/>
                  <p:nvPr/>
                </p:nvSpPr>
                <p:spPr>
                  <a:xfrm>
                    <a:off x="726228" y="4951683"/>
                    <a:ext cx="7829836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ja-JP" sz="2400" b="1" dirty="0"/>
                      <a:t>Nonlinear refractive index </a:t>
                    </a:r>
                    <a:r>
                      <a:rPr lang="en-US" altLang="ja-JP" sz="2400" b="1" dirty="0" smtClean="0"/>
                      <a:t>change</a:t>
                    </a:r>
                    <a:r>
                      <a:rPr lang="ja-JP" altLang="en-US" sz="2400" b="1" dirty="0" smtClean="0"/>
                      <a:t>：</a:t>
                    </a:r>
                    <a14:m>
                      <m:oMath xmlns:m="http://schemas.openxmlformats.org/officeDocument/2006/math">
                        <m:r>
                          <a:rPr lang="en-US" altLang="ja-JP" sz="3200" b="1" i="1">
                            <a:latin typeface="Cambria Math"/>
                          </a:rPr>
                          <m:t>𝒏</m:t>
                        </m:r>
                        <m:r>
                          <a:rPr lang="en-US" altLang="ja-JP" sz="3200" b="1" i="1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ja-JP" sz="3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sz="3200" b="1" i="1"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en-US" altLang="ja-JP" sz="3200" b="1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ja-JP" sz="32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3200" b="1" i="1">
                                <a:latin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altLang="ja-JP" sz="32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altLang="ja-JP" sz="3200" b="1" i="1">
                            <a:latin typeface="Cambria Math"/>
                          </a:rPr>
                          <m:t>𝑰</m:t>
                        </m:r>
                      </m:oMath>
                    </a14:m>
                    <a:endParaRPr lang="ja-JP" altLang="en-US" sz="3200" b="1" dirty="0"/>
                  </a:p>
                </p:txBody>
              </p:sp>
            </mc:Choice>
            <mc:Fallback xmlns="">
              <p:sp>
                <p:nvSpPr>
                  <p:cNvPr id="10" name="正方形/長方形 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6228" y="4951683"/>
                    <a:ext cx="7829836" cy="584775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1246" b="-19792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正方形/長方形 10"/>
              <p:cNvSpPr/>
              <p:nvPr/>
            </p:nvSpPr>
            <p:spPr>
              <a:xfrm>
                <a:off x="2532236" y="5909530"/>
                <a:ext cx="42178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2400" b="1" dirty="0"/>
                  <a:t>Only </a:t>
                </a:r>
                <a:r>
                  <a:rPr lang="en-US" altLang="ja-JP" sz="2400" b="1" dirty="0" smtClean="0"/>
                  <a:t>short</a:t>
                </a:r>
                <a:r>
                  <a:rPr lang="ja-JP" altLang="en-US" sz="2400" b="1" dirty="0" smtClean="0"/>
                  <a:t> </a:t>
                </a:r>
                <a:r>
                  <a:rPr lang="en-US" altLang="ja-JP" sz="2400" b="1" dirty="0" smtClean="0"/>
                  <a:t>pulse </a:t>
                </a:r>
                <a:r>
                  <a:rPr lang="en-US" altLang="ja-JP" sz="2400" b="1" dirty="0"/>
                  <a:t>is affected</a:t>
                </a:r>
                <a:endParaRPr lang="ja-JP" altLang="en-US" sz="2400" b="1" dirty="0"/>
              </a:p>
            </p:txBody>
          </p:sp>
          <p:sp>
            <p:nvSpPr>
              <p:cNvPr id="12" name="下矢印 11"/>
              <p:cNvSpPr/>
              <p:nvPr/>
            </p:nvSpPr>
            <p:spPr bwMode="auto">
              <a:xfrm>
                <a:off x="4302361" y="5536458"/>
                <a:ext cx="648072" cy="373072"/>
              </a:xfrm>
              <a:prstGeom prst="downArrow">
                <a:avLst/>
              </a:prstGeom>
              <a:noFill/>
              <a:ln w="635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ja-JP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ゴシック" charset="-128"/>
                  <a:cs typeface="ＭＳ ゴシック" charset="-128"/>
                </a:endParaRPr>
              </a:p>
            </p:txBody>
          </p:sp>
        </p:grpSp>
        <p:sp>
          <p:nvSpPr>
            <p:cNvPr id="14" name="正方形/長方形 13"/>
            <p:cNvSpPr/>
            <p:nvPr/>
          </p:nvSpPr>
          <p:spPr>
            <a:xfrm>
              <a:off x="740768" y="6616721"/>
              <a:ext cx="784887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400" b="1" dirty="0"/>
                <a:t>A laser crystal becomes the </a:t>
              </a:r>
              <a:r>
                <a:rPr lang="en-US" altLang="ja-JP" sz="2400" b="1" dirty="0" smtClean="0"/>
                <a:t>oversaturated absorber.</a:t>
              </a:r>
              <a:endParaRPr lang="ja-JP" altLang="en-US" sz="2400" b="1" dirty="0"/>
            </a:p>
          </p:txBody>
        </p:sp>
        <p:sp>
          <p:nvSpPr>
            <p:cNvPr id="16" name="下矢印 15"/>
            <p:cNvSpPr/>
            <p:nvPr/>
          </p:nvSpPr>
          <p:spPr bwMode="auto">
            <a:xfrm>
              <a:off x="4355917" y="6243649"/>
              <a:ext cx="648072" cy="373072"/>
            </a:xfrm>
            <a:prstGeom prst="downArrow">
              <a:avLst/>
            </a:prstGeom>
            <a:noFill/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cxnSp>
        <p:nvCxnSpPr>
          <p:cNvPr id="18" name="直線矢印コネクタ 17"/>
          <p:cNvCxnSpPr/>
          <p:nvPr/>
        </p:nvCxnSpPr>
        <p:spPr bwMode="auto">
          <a:xfrm flipH="1">
            <a:off x="8388425" y="3933056"/>
            <a:ext cx="90680" cy="556552"/>
          </a:xfrm>
          <a:prstGeom prst="straightConnector1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テキスト ボックス 21"/>
          <p:cNvSpPr txBox="1"/>
          <p:nvPr/>
        </p:nvSpPr>
        <p:spPr>
          <a:xfrm>
            <a:off x="7860185" y="3532946"/>
            <a:ext cx="1237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Intensity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492065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テーマ1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テーマ1</Template>
  <TotalTime>3071</TotalTime>
  <Words>1634</Words>
  <Application>Microsoft Office PowerPoint</Application>
  <PresentationFormat>画面に合わせる (4:3)</PresentationFormat>
  <Paragraphs>287</Paragraphs>
  <Slides>37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38" baseType="lpstr">
      <vt:lpstr>テーマ1</vt:lpstr>
      <vt:lpstr>Journal seminar (the first semester)</vt:lpstr>
      <vt:lpstr>PowerPoint プレゼンテーション</vt:lpstr>
      <vt:lpstr>History of optical comb development</vt:lpstr>
      <vt:lpstr>Chronological table of laser and optical comb development</vt:lpstr>
      <vt:lpstr>The first laser in the world</vt:lpstr>
      <vt:lpstr>Chronological table of laser and optical comb development</vt:lpstr>
      <vt:lpstr>Dye lasers</vt:lpstr>
      <vt:lpstr>Chronological table of laser and optical comb development</vt:lpstr>
      <vt:lpstr>Kerr-lens mode locking</vt:lpstr>
      <vt:lpstr>Chronological table of laser and optical comb development</vt:lpstr>
      <vt:lpstr>Summary</vt:lpstr>
      <vt:lpstr>Optical comb dynamics and stabilization</vt:lpstr>
      <vt:lpstr>Time versus frequency</vt:lpstr>
      <vt:lpstr>Time versus frequency</vt:lpstr>
      <vt:lpstr>Self-referencing technique</vt:lpstr>
      <vt:lpstr>CEO beat note signal</vt:lpstr>
      <vt:lpstr>Controlling the CEO frequency</vt:lpstr>
      <vt:lpstr>Summary</vt:lpstr>
      <vt:lpstr>Carrier-Envelope Phase Control of Femtosecond Mode-Locked Lasers and Direct Optical Frequency Synthesis</vt:lpstr>
      <vt:lpstr>Experimental setup for locking</vt:lpstr>
      <vt:lpstr>Microstructure optical fiber</vt:lpstr>
      <vt:lpstr>The spectra after optical fiber</vt:lpstr>
      <vt:lpstr>Experimental setup for locking</vt:lpstr>
      <vt:lpstr>The phase and group velocity</vt:lpstr>
      <vt:lpstr>Experimental setup for locking</vt:lpstr>
      <vt:lpstr>Temporal cross correlation</vt:lpstr>
      <vt:lpstr>Absolute optical frequency metrology</vt:lpstr>
      <vt:lpstr>Summary</vt:lpstr>
      <vt:lpstr>PowerPoint プレゼンテーション</vt:lpstr>
      <vt:lpstr>Summary</vt:lpstr>
      <vt:lpstr>Temporal cross correlation</vt:lpstr>
      <vt:lpstr>Controlling the CEO frequency</vt:lpstr>
      <vt:lpstr>Experimental setup for locking</vt:lpstr>
      <vt:lpstr>Acousto-Optic Modulator</vt:lpstr>
      <vt:lpstr>Microstructure optical fiber</vt:lpstr>
      <vt:lpstr>Kerr-lens mode locking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optical comb development &amp; Optical comb dynamics and stabilization</dc:title>
  <dc:creator>tera5</dc:creator>
  <cp:lastModifiedBy>tera5</cp:lastModifiedBy>
  <cp:revision>107</cp:revision>
  <cp:lastPrinted>2012-08-03T08:45:25Z</cp:lastPrinted>
  <dcterms:created xsi:type="dcterms:W3CDTF">2012-05-19T13:01:33Z</dcterms:created>
  <dcterms:modified xsi:type="dcterms:W3CDTF">2012-08-03T12:47:00Z</dcterms:modified>
</cp:coreProperties>
</file>