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embeddings/Microsoft___3.bin" ContentType="application/vnd.openxmlformats-officedocument.oleObject"/>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embeddings/Microsoft___1.bin" ContentType="application/vnd.openxmlformats-officedocument.oleObject"/>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ppt/embeddings/Microsoft___6.bin" ContentType="application/vnd.openxmlformats-officedocument.oleObject"/>
  <Override PartName="/docProps/core.xml" ContentType="application/vnd.openxmlformats-package.core-properties+xml"/>
  <Override PartName="/ppt/slideLayouts/slideLayout2.xml" ContentType="application/vnd.openxmlformats-officedocument.presentationml.slideLayout+xml"/>
  <Override PartName="/ppt/slides/slide1.xml" ContentType="application/vnd.openxmlformats-officedocument.presentationml.slide+xml"/>
  <Override PartName="/ppt/embeddings/Microsoft___4.bin" ContentType="application/vnd.openxmlformats-officedocument.oleObject"/>
  <Override PartName="/ppt/slides/slide12.xml" ContentType="application/vnd.openxmlformats-officedocument.presentationml.slide+xml"/>
  <Override PartName="/docProps/app.xml" ContentType="application/vnd.openxmlformats-officedocument.extended-properties+xml"/>
  <Default Extension="bin" ContentType="application/vnd.openxmlformats-officedocument.presentationml.printerSettings"/>
  <Override PartName="/ppt/embeddings/Microsoft___2.bin" ContentType="application/vnd.openxmlformats-officedocument.oleObject"/>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embeddings/Microsoft___7.bin" ContentType="application/vnd.openxmlformats-officedocument.oleObject"/>
  <Override PartName="/ppt/slideLayouts/slideLayout3.xml" ContentType="application/vnd.openxmlformats-officedocument.presentationml.slideLayout+xml"/>
  <Override PartName="/ppt/slides/slide2.xml" ContentType="application/vnd.openxmlformats-officedocument.presentationml.slide+xml"/>
  <Override PartName="/ppt/embeddings/Microsoft___5.bin" ContentType="application/vnd.openxmlformats-officedocument.oleObject"/>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6" r:id="rId3"/>
    <p:sldId id="258" r:id="rId4"/>
    <p:sldId id="272" r:id="rId5"/>
    <p:sldId id="260" r:id="rId6"/>
    <p:sldId id="274" r:id="rId7"/>
    <p:sldId id="275" r:id="rId8"/>
    <p:sldId id="261" r:id="rId9"/>
    <p:sldId id="262" r:id="rId10"/>
    <p:sldId id="263" r:id="rId11"/>
    <p:sldId id="264" r:id="rId12"/>
    <p:sldId id="266" r:id="rId13"/>
    <p:sldId id="267" r:id="rId14"/>
    <p:sldId id="273" r:id="rId15"/>
    <p:sldId id="268" r:id="rId16"/>
    <p:sldId id="269" r:id="rId1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DA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8288" autoAdjust="0"/>
    <p:restoredTop sz="94660"/>
  </p:normalViewPr>
  <p:slideViewPr>
    <p:cSldViewPr snapToGrid="0" snapToObjects="1">
      <p:cViewPr>
        <p:scale>
          <a:sx n="100" d="100"/>
          <a:sy n="100" d="100"/>
        </p:scale>
        <p:origin x="-320"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ict"/><Relationship Id="rId4" Type="http://schemas.openxmlformats.org/officeDocument/2006/relationships/image" Target="../media/image4.pict"/><Relationship Id="rId5" Type="http://schemas.openxmlformats.org/officeDocument/2006/relationships/image" Target="../media/image5.pict"/><Relationship Id="rId1" Type="http://schemas.openxmlformats.org/officeDocument/2006/relationships/image" Target="../media/image1.pict"/><Relationship Id="rId2"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E6D8F040-816A-CC40-BA6F-B33E6F8BDE4C}" type="datetimeFigureOut">
              <a:rPr lang="ja-JP" altLang="en-US" smtClean="0"/>
              <a:pPr/>
              <a:t>12.11.14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D039564A-7AA4-C144-B20C-15EB46431C51}"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8F040-816A-CC40-BA6F-B33E6F8BDE4C}" type="datetimeFigureOut">
              <a:rPr lang="ja-JP" altLang="en-US" smtClean="0"/>
              <a:pPr/>
              <a:t>12.11.14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9564A-7AA4-C144-B20C-15EB46431C51}"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__1.bin"/><Relationship Id="rId4" Type="http://schemas.openxmlformats.org/officeDocument/2006/relationships/oleObject" Target="../embeddings/Microsoft___2.bin"/><Relationship Id="rId5" Type="http://schemas.openxmlformats.org/officeDocument/2006/relationships/oleObject" Target="../embeddings/Microsoft___3.bin"/><Relationship Id="rId6" Type="http://schemas.openxmlformats.org/officeDocument/2006/relationships/image" Target="../media/image6.gif"/><Relationship Id="rId7" Type="http://schemas.openxmlformats.org/officeDocument/2006/relationships/oleObject" Target="../embeddings/Microsoft___4.bin"/><Relationship Id="rId8" Type="http://schemas.openxmlformats.org/officeDocument/2006/relationships/oleObject" Target="../embeddings/Microsoft___5.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oleObject" Target="../embeddings/Microsoft___6.bin"/><Relationship Id="rId6" Type="http://schemas.openxmlformats.org/officeDocument/2006/relationships/oleObject" Target="../embeddings/Microsoft___7.bin"/><Relationship Id="rId7" Type="http://schemas.openxmlformats.org/officeDocument/2006/relationships/image" Target="../media/image1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1684421"/>
            <a:ext cx="9143999" cy="1902661"/>
          </a:xfrm>
        </p:spPr>
        <p:txBody>
          <a:bodyPr>
            <a:normAutofit/>
          </a:bodyPr>
          <a:lstStyle/>
          <a:p>
            <a:r>
              <a:rPr lang="en-US" sz="6600" dirty="0" smtClean="0">
                <a:latin typeface="Times New Roman" pitchFamily="18" charset="0"/>
                <a:cs typeface="Times New Roman" pitchFamily="18" charset="0"/>
              </a:rPr>
              <a:t>SHG Microsco</a:t>
            </a:r>
            <a:r>
              <a:rPr lang="en-US" altLang="ja-JP" sz="6600" dirty="0" smtClean="0">
                <a:latin typeface="Times New Roman" pitchFamily="18" charset="0"/>
                <a:cs typeface="Times New Roman" pitchFamily="18" charset="0"/>
              </a:rPr>
              <a:t>py</a:t>
            </a:r>
            <a:endParaRPr lang="ja-JP" altLang="en-US" sz="6600" dirty="0">
              <a:latin typeface="Times New Roman" pitchFamily="18" charset="0"/>
              <a:cs typeface="Times New Roman" pitchFamily="18" charset="0"/>
            </a:endParaRPr>
          </a:p>
        </p:txBody>
      </p:sp>
      <p:sp>
        <p:nvSpPr>
          <p:cNvPr id="5" name="サブタイトル 4"/>
          <p:cNvSpPr>
            <a:spLocks noGrp="1"/>
          </p:cNvSpPr>
          <p:nvPr>
            <p:ph type="subTitle" idx="1"/>
          </p:nvPr>
        </p:nvSpPr>
        <p:spPr/>
        <p:txBody>
          <a:bodyPr/>
          <a:lstStyle/>
          <a:p>
            <a:r>
              <a:rPr lang="en-US" altLang="ja-JP" dirty="0" smtClean="0">
                <a:latin typeface="Times New Roman"/>
                <a:cs typeface="Times New Roman"/>
              </a:rPr>
              <a:t>Seminar_2nd</a:t>
            </a:r>
            <a:r>
              <a:rPr lang="ja-JP" altLang="en-US" dirty="0" smtClean="0">
                <a:latin typeface="Times New Roman"/>
                <a:cs typeface="Times New Roman"/>
              </a:rPr>
              <a:t>＠</a:t>
            </a:r>
            <a:r>
              <a:rPr lang="en-US" altLang="ja-JP" dirty="0" err="1" smtClean="0">
                <a:latin typeface="Times New Roman"/>
                <a:cs typeface="Times New Roman"/>
              </a:rPr>
              <a:t>Hase</a:t>
            </a:r>
            <a:endParaRPr lang="en-US" altLang="ja-JP" dirty="0" smtClean="0">
              <a:latin typeface="Times New Roman"/>
              <a:cs typeface="Times New Roman"/>
            </a:endParaRPr>
          </a:p>
          <a:p>
            <a:r>
              <a:rPr lang="en-US" altLang="ja-JP" dirty="0" smtClean="0">
                <a:latin typeface="Times New Roman"/>
                <a:cs typeface="Times New Roman"/>
              </a:rPr>
              <a:t>2012/11/16</a:t>
            </a:r>
            <a:endParaRPr lang="ja-JP" alt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txBox="1">
            <a:spLocks/>
          </p:cNvSpPr>
          <p:nvPr/>
        </p:nvSpPr>
        <p:spPr>
          <a:xfrm>
            <a:off x="457200" y="7278"/>
            <a:ext cx="8229600" cy="1143000"/>
          </a:xfrm>
          <a:prstGeom prst="rect">
            <a:avLst/>
          </a:prstGeom>
        </p:spPr>
        <p:txBody>
          <a:bodyPr vert="horz" lIns="91440" tIns="45720" rIns="91440" bIns="45720" rtlCol="0" anchor="ctr">
            <a:normAutofit fontScale="90000"/>
          </a:bodyPr>
          <a:lstStyle/>
          <a:p>
            <a:pPr lvl="0" algn="ctr">
              <a:spcBef>
                <a:spcPct val="0"/>
              </a:spcBef>
            </a:pPr>
            <a:r>
              <a:rPr kumimoji="1" lang="en-US" altLang="ja-JP" sz="4400" b="0" i="0" u="none" strike="noStrike" kern="1200" cap="none" spc="0" normalizeH="0" baseline="0" noProof="0" dirty="0" smtClean="0">
                <a:ln>
                  <a:noFill/>
                </a:ln>
                <a:solidFill>
                  <a:schemeClr val="tx1"/>
                </a:solidFill>
                <a:effectLst/>
                <a:uLnTx/>
                <a:uFillTx/>
                <a:latin typeface="Times New Roman"/>
                <a:ea typeface="+mj-ea"/>
                <a:cs typeface="Times New Roman"/>
              </a:rPr>
              <a:t>Disease diagnosis</a:t>
            </a:r>
            <a:r>
              <a:rPr lang="en-US" altLang="ja-JP" sz="4400" dirty="0">
                <a:latin typeface="Times New Roman"/>
                <a:ea typeface="+mj-ea"/>
                <a:cs typeface="Times New Roman"/>
              </a:rPr>
              <a:t>; Dermal </a:t>
            </a:r>
            <a:r>
              <a:rPr lang="en-US" altLang="ja-JP" sz="4400" dirty="0" err="1">
                <a:latin typeface="Times New Roman"/>
                <a:ea typeface="+mj-ea"/>
                <a:cs typeface="Times New Roman"/>
              </a:rPr>
              <a:t>photoaging</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pic>
        <p:nvPicPr>
          <p:cNvPr id="3" name="図 2" descr="スクリーンショット（2012-11-13 15.07.29）.png"/>
          <p:cNvPicPr>
            <a:picLocks noChangeAspect="1"/>
          </p:cNvPicPr>
          <p:nvPr/>
        </p:nvPicPr>
        <p:blipFill>
          <a:blip r:embed="rId2"/>
          <a:srcRect l="5690"/>
          <a:stretch>
            <a:fillRect/>
          </a:stretch>
        </p:blipFill>
        <p:spPr>
          <a:xfrm>
            <a:off x="2197100" y="2202226"/>
            <a:ext cx="6946900" cy="2425299"/>
          </a:xfrm>
          <a:prstGeom prst="rect">
            <a:avLst/>
          </a:prstGeom>
        </p:spPr>
      </p:pic>
      <p:pic>
        <p:nvPicPr>
          <p:cNvPr id="5" name="図 4" descr="スクリーンショット（2012-11-13 15.08.15）.png"/>
          <p:cNvPicPr>
            <a:picLocks noChangeAspect="1"/>
          </p:cNvPicPr>
          <p:nvPr/>
        </p:nvPicPr>
        <p:blipFill>
          <a:blip r:embed="rId3"/>
          <a:stretch>
            <a:fillRect/>
          </a:stretch>
        </p:blipFill>
        <p:spPr>
          <a:xfrm>
            <a:off x="5422900" y="4619621"/>
            <a:ext cx="3721100" cy="2238379"/>
          </a:xfrm>
          <a:prstGeom prst="rect">
            <a:avLst/>
          </a:prstGeom>
        </p:spPr>
      </p:pic>
      <p:sp>
        <p:nvSpPr>
          <p:cNvPr id="6" name="テキスト ボックス 5"/>
          <p:cNvSpPr txBox="1"/>
          <p:nvPr/>
        </p:nvSpPr>
        <p:spPr>
          <a:xfrm>
            <a:off x="165100" y="965612"/>
            <a:ext cx="132981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皮膚光老化</a:t>
            </a:r>
            <a:endParaRPr kumimoji="1" lang="ja-JP" altLang="en-US" dirty="0"/>
          </a:p>
        </p:txBody>
      </p:sp>
      <p:sp>
        <p:nvSpPr>
          <p:cNvPr id="7" name="テキスト ボックス 6"/>
          <p:cNvSpPr txBox="1"/>
          <p:nvPr/>
        </p:nvSpPr>
        <p:spPr>
          <a:xfrm>
            <a:off x="165100" y="1334944"/>
            <a:ext cx="7979869" cy="830997"/>
          </a:xfrm>
          <a:prstGeom prst="rect">
            <a:avLst/>
          </a:prstGeom>
          <a:noFill/>
        </p:spPr>
        <p:txBody>
          <a:bodyPr wrap="none" rtlCol="0">
            <a:spAutoFit/>
          </a:bodyPr>
          <a:lstStyle/>
          <a:p>
            <a:r>
              <a:rPr kumimoji="1" lang="ja-JP" altLang="en-US" sz="1600" dirty="0" smtClean="0"/>
              <a:t>・</a:t>
            </a:r>
            <a:r>
              <a:rPr kumimoji="1" lang="en-US" altLang="ja-JP" sz="1600" dirty="0" smtClean="0"/>
              <a:t>UV</a:t>
            </a:r>
            <a:r>
              <a:rPr kumimoji="1" lang="ja-JP" altLang="en-US" sz="1600" dirty="0" smtClean="0"/>
              <a:t>の照射により進行</a:t>
            </a:r>
            <a:endParaRPr kumimoji="1" lang="en-US" altLang="ja-JP" sz="1600" dirty="0" smtClean="0"/>
          </a:p>
          <a:p>
            <a:r>
              <a:rPr kumimoji="1" lang="ja-JP" altLang="en-US" sz="1600" dirty="0" smtClean="0"/>
              <a:t>・加齢により，皮膚組織の成分が変化　</a:t>
            </a:r>
            <a:endParaRPr kumimoji="1" lang="en-US" altLang="ja-JP" sz="1600" dirty="0" smtClean="0"/>
          </a:p>
          <a:p>
            <a:r>
              <a:rPr lang="ja-JP" altLang="en-US" sz="1600" dirty="0" smtClean="0"/>
              <a:t>　　　　　　　　　　　　　</a:t>
            </a:r>
            <a:r>
              <a:rPr kumimoji="1" lang="en-US" altLang="ja-JP" sz="1600" dirty="0" smtClean="0"/>
              <a:t>→</a:t>
            </a:r>
            <a:r>
              <a:rPr kumimoji="1" lang="ja-JP" altLang="en-US" sz="1600" dirty="0" smtClean="0"/>
              <a:t>　</a:t>
            </a:r>
            <a:r>
              <a:rPr kumimoji="1" lang="ja-JP" altLang="en-US" sz="1600" dirty="0" smtClean="0">
                <a:solidFill>
                  <a:srgbClr val="FF0000"/>
                </a:solidFill>
              </a:rPr>
              <a:t>コラーゲン</a:t>
            </a:r>
            <a:r>
              <a:rPr kumimoji="1" lang="ja-JP" altLang="en-US" sz="1600" dirty="0" smtClean="0"/>
              <a:t>の密度が減少，</a:t>
            </a:r>
            <a:r>
              <a:rPr kumimoji="1" lang="ja-JP" altLang="en-US" sz="1600" dirty="0" smtClean="0">
                <a:solidFill>
                  <a:srgbClr val="3366FF"/>
                </a:solidFill>
              </a:rPr>
              <a:t>エラスチン</a:t>
            </a:r>
            <a:r>
              <a:rPr kumimoji="1" lang="ja-JP" altLang="en-US" sz="1600" dirty="0" smtClean="0"/>
              <a:t>（弾力線維）に置き換えられる</a:t>
            </a:r>
            <a:endParaRPr kumimoji="1" lang="ja-JP" altLang="en-US" sz="1600" dirty="0"/>
          </a:p>
        </p:txBody>
      </p:sp>
      <p:sp>
        <p:nvSpPr>
          <p:cNvPr id="9" name="テキスト ボックス 8"/>
          <p:cNvSpPr txBox="1"/>
          <p:nvPr/>
        </p:nvSpPr>
        <p:spPr>
          <a:xfrm>
            <a:off x="165100" y="4250289"/>
            <a:ext cx="204755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latin typeface="Times New Roman"/>
                <a:cs typeface="Times New Roman"/>
              </a:rPr>
              <a:t>SHG</a:t>
            </a:r>
            <a:r>
              <a:rPr kumimoji="1" lang="ja-JP" altLang="en-US" dirty="0" smtClean="0">
                <a:latin typeface="Times New Roman"/>
                <a:cs typeface="Times New Roman"/>
              </a:rPr>
              <a:t>・</a:t>
            </a:r>
            <a:r>
              <a:rPr lang="en-US" altLang="ja-JP" dirty="0" smtClean="0">
                <a:latin typeface="Times New Roman"/>
                <a:cs typeface="Times New Roman"/>
              </a:rPr>
              <a:t>MA</a:t>
            </a:r>
            <a:r>
              <a:rPr kumimoji="1" lang="en-US" altLang="ja-JP" dirty="0" smtClean="0">
                <a:latin typeface="Times New Roman"/>
                <a:cs typeface="Times New Roman"/>
              </a:rPr>
              <a:t>F</a:t>
            </a:r>
            <a:r>
              <a:rPr kumimoji="1" lang="ja-JP" altLang="en-US" dirty="0" smtClean="0"/>
              <a:t>イメージ</a:t>
            </a:r>
            <a:endParaRPr kumimoji="1" lang="ja-JP" altLang="en-US" dirty="0"/>
          </a:p>
        </p:txBody>
      </p:sp>
      <p:sp>
        <p:nvSpPr>
          <p:cNvPr id="10" name="テキスト ボックス 9"/>
          <p:cNvSpPr txBox="1"/>
          <p:nvPr/>
        </p:nvSpPr>
        <p:spPr>
          <a:xfrm>
            <a:off x="165100" y="4627525"/>
            <a:ext cx="5471833" cy="923330"/>
          </a:xfrm>
          <a:prstGeom prst="rect">
            <a:avLst/>
          </a:prstGeom>
          <a:noFill/>
        </p:spPr>
        <p:txBody>
          <a:bodyPr wrap="none" rtlCol="0">
            <a:spAutoFit/>
          </a:bodyPr>
          <a:lstStyle/>
          <a:p>
            <a:r>
              <a:rPr kumimoji="1" lang="ja-JP" altLang="en-US" dirty="0" smtClean="0"/>
              <a:t>・加齢が進むにつれ，コラーゲン（</a:t>
            </a:r>
            <a:r>
              <a:rPr kumimoji="1" lang="en-US" altLang="ja-JP" dirty="0" smtClean="0"/>
              <a:t>SHG</a:t>
            </a:r>
            <a:r>
              <a:rPr kumimoji="1" lang="ja-JP" altLang="en-US" dirty="0" smtClean="0"/>
              <a:t>）が</a:t>
            </a:r>
            <a:endParaRPr kumimoji="1" lang="en-US" altLang="ja-JP" dirty="0" smtClean="0"/>
          </a:p>
          <a:p>
            <a:r>
              <a:rPr lang="ja-JP" altLang="en-US" dirty="0" smtClean="0"/>
              <a:t>　　　　　　</a:t>
            </a:r>
            <a:r>
              <a:rPr kumimoji="1" lang="ja-JP" altLang="en-US" dirty="0" smtClean="0"/>
              <a:t>エラスチン（</a:t>
            </a:r>
            <a:r>
              <a:rPr kumimoji="1" lang="en-US" altLang="ja-JP" dirty="0" smtClean="0"/>
              <a:t>MAF</a:t>
            </a:r>
            <a:r>
              <a:rPr kumimoji="1" lang="ja-JP" altLang="en-US" dirty="0" smtClean="0"/>
              <a:t>）に置き換わる様子が可視化</a:t>
            </a:r>
            <a:endParaRPr kumimoji="1" lang="en-US" altLang="ja-JP" dirty="0" smtClean="0"/>
          </a:p>
          <a:p>
            <a:r>
              <a:rPr lang="ja-JP" altLang="en-US" dirty="0" smtClean="0"/>
              <a:t>・各ピクセルごとのそれぞれの信号強度を計算</a:t>
            </a:r>
            <a:endParaRPr kumimoji="1" lang="ja-JP" altLang="en-US" dirty="0"/>
          </a:p>
        </p:txBody>
      </p:sp>
      <p:sp>
        <p:nvSpPr>
          <p:cNvPr id="11" name="テキスト ボックス 10"/>
          <p:cNvSpPr txBox="1"/>
          <p:nvPr/>
        </p:nvSpPr>
        <p:spPr>
          <a:xfrm>
            <a:off x="127001" y="1967960"/>
            <a:ext cx="64633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dirty="0" smtClean="0"/>
              <a:t>測定</a:t>
            </a:r>
            <a:endParaRPr lang="en-US" altLang="ja-JP" dirty="0" smtClean="0"/>
          </a:p>
          <a:p>
            <a:r>
              <a:rPr lang="ja-JP" altLang="en-US" dirty="0" smtClean="0"/>
              <a:t>条件</a:t>
            </a:r>
            <a:endParaRPr lang="en-US" altLang="ja-JP" dirty="0" smtClean="0"/>
          </a:p>
        </p:txBody>
      </p:sp>
      <p:sp>
        <p:nvSpPr>
          <p:cNvPr id="12" name="テキスト ボックス 11"/>
          <p:cNvSpPr txBox="1"/>
          <p:nvPr/>
        </p:nvSpPr>
        <p:spPr>
          <a:xfrm>
            <a:off x="0" y="6341422"/>
            <a:ext cx="5359400" cy="492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600" dirty="0" smtClean="0"/>
              <a:t>皮膚老化の可視化・定量評価が可能</a:t>
            </a:r>
            <a:endParaRPr kumimoji="1" lang="ja-JP" altLang="en-US" sz="2600" dirty="0"/>
          </a:p>
        </p:txBody>
      </p:sp>
      <p:pic>
        <p:nvPicPr>
          <p:cNvPr id="13" name="図 12" descr="スクリーンショット（2012-11-13 17.35.07）.png"/>
          <p:cNvPicPr>
            <a:picLocks noChangeAspect="1"/>
          </p:cNvPicPr>
          <p:nvPr/>
        </p:nvPicPr>
        <p:blipFill>
          <a:blip r:embed="rId4"/>
          <a:stretch>
            <a:fillRect/>
          </a:stretch>
        </p:blipFill>
        <p:spPr>
          <a:xfrm>
            <a:off x="457200" y="5550855"/>
            <a:ext cx="2349500" cy="685800"/>
          </a:xfrm>
          <a:prstGeom prst="rect">
            <a:avLst/>
          </a:prstGeom>
        </p:spPr>
      </p:pic>
      <p:sp>
        <p:nvSpPr>
          <p:cNvPr id="14" name="テキスト ボックス 13"/>
          <p:cNvSpPr txBox="1"/>
          <p:nvPr/>
        </p:nvSpPr>
        <p:spPr>
          <a:xfrm>
            <a:off x="2705100" y="5751611"/>
            <a:ext cx="2817047" cy="307777"/>
          </a:xfrm>
          <a:prstGeom prst="rect">
            <a:avLst/>
          </a:prstGeom>
          <a:noFill/>
        </p:spPr>
        <p:txBody>
          <a:bodyPr wrap="none" rtlCol="0">
            <a:spAutoFit/>
          </a:bodyPr>
          <a:lstStyle/>
          <a:p>
            <a:r>
              <a:rPr lang="en-US" altLang="ja-JP" sz="1400" dirty="0" smtClean="0">
                <a:latin typeface="Times New Roman"/>
                <a:cs typeface="Times New Roman"/>
              </a:rPr>
              <a:t>(SHG-</a:t>
            </a:r>
            <a:r>
              <a:rPr lang="en-US" altLang="ja-JP" sz="1400" dirty="0" err="1" smtClean="0">
                <a:latin typeface="Times New Roman"/>
                <a:cs typeface="Times New Roman"/>
              </a:rPr>
              <a:t>autoﬂuorescence</a:t>
            </a:r>
            <a:r>
              <a:rPr lang="en-US" altLang="ja-JP" sz="1400" dirty="0" smtClean="0">
                <a:latin typeface="Times New Roman"/>
                <a:cs typeface="Times New Roman"/>
              </a:rPr>
              <a:t> aging index)</a:t>
            </a:r>
          </a:p>
        </p:txBody>
      </p:sp>
      <p:sp>
        <p:nvSpPr>
          <p:cNvPr id="16" name="テキスト ボックス 15"/>
          <p:cNvSpPr txBox="1"/>
          <p:nvPr/>
        </p:nvSpPr>
        <p:spPr>
          <a:xfrm>
            <a:off x="0" y="2614291"/>
            <a:ext cx="2705100" cy="1200329"/>
          </a:xfrm>
          <a:prstGeom prst="rect">
            <a:avLst/>
          </a:prstGeom>
          <a:noFill/>
        </p:spPr>
        <p:txBody>
          <a:bodyPr wrap="square" rtlCol="0">
            <a:spAutoFit/>
          </a:bodyPr>
          <a:lstStyle/>
          <a:p>
            <a:r>
              <a:rPr kumimoji="1" lang="en-US" altLang="ja-JP" dirty="0" err="1" smtClean="0">
                <a:latin typeface="Times New Roman"/>
                <a:cs typeface="Times New Roman"/>
              </a:rPr>
              <a:t>Ti:S</a:t>
            </a:r>
            <a:r>
              <a:rPr kumimoji="1" lang="ja-JP" altLang="en-US" dirty="0" smtClean="0"/>
              <a:t>レ</a:t>
            </a:r>
            <a:r>
              <a:rPr lang="ja-JP" altLang="en-US" dirty="0" smtClean="0"/>
              <a:t>ー</a:t>
            </a:r>
            <a:r>
              <a:rPr kumimoji="1" lang="ja-JP" altLang="en-US" dirty="0" smtClean="0"/>
              <a:t>ザー　　　　</a:t>
            </a:r>
            <a:endParaRPr kumimoji="1" lang="en-US" altLang="ja-JP" dirty="0" smtClean="0"/>
          </a:p>
          <a:p>
            <a:r>
              <a:rPr lang="ja-JP" altLang="en-US" dirty="0" smtClean="0"/>
              <a:t>中心波長　</a:t>
            </a:r>
            <a:r>
              <a:rPr lang="en-US" altLang="ja-JP" dirty="0" smtClean="0">
                <a:latin typeface="Times New Roman"/>
                <a:cs typeface="Times New Roman"/>
              </a:rPr>
              <a:t>760 nm</a:t>
            </a:r>
            <a:endParaRPr lang="en-US" altLang="ja-JP" dirty="0" smtClean="0"/>
          </a:p>
          <a:p>
            <a:r>
              <a:rPr lang="ja-JP" altLang="en-US" dirty="0" smtClean="0"/>
              <a:t>照射</a:t>
            </a:r>
            <a:r>
              <a:rPr kumimoji="1" lang="ja-JP" altLang="en-US" dirty="0" smtClean="0"/>
              <a:t>パワー　</a:t>
            </a:r>
            <a:r>
              <a:rPr kumimoji="1" lang="en-US" altLang="ja-JP" dirty="0" smtClean="0">
                <a:latin typeface="Times New Roman"/>
                <a:cs typeface="Times New Roman"/>
              </a:rPr>
              <a:t>〜5.5 </a:t>
            </a:r>
            <a:r>
              <a:rPr kumimoji="1" lang="en-US" altLang="ja-JP" dirty="0" err="1" smtClean="0">
                <a:latin typeface="Times New Roman"/>
                <a:cs typeface="Times New Roman"/>
              </a:rPr>
              <a:t>mW</a:t>
            </a:r>
            <a:endParaRPr kumimoji="1" lang="en-US" altLang="ja-JP" dirty="0" smtClean="0">
              <a:latin typeface="Times New Roman"/>
              <a:cs typeface="Times New Roman"/>
            </a:endParaRPr>
          </a:p>
          <a:p>
            <a:r>
              <a:rPr kumimoji="1" lang="ja-JP" altLang="en-US" dirty="0" smtClean="0">
                <a:latin typeface="Times New Roman"/>
                <a:cs typeface="Times New Roman"/>
              </a:rPr>
              <a:t>スケールバー</a:t>
            </a:r>
            <a:r>
              <a:rPr kumimoji="1" lang="en-US" altLang="ja-JP" dirty="0" smtClean="0">
                <a:latin typeface="Times New Roman"/>
                <a:cs typeface="Times New Roman"/>
              </a:rPr>
              <a:t> 50 </a:t>
            </a:r>
            <a:r>
              <a:rPr kumimoji="1" lang="en-US" altLang="ja-JP" dirty="0" err="1" smtClean="0">
                <a:latin typeface="Times New Roman"/>
                <a:cs typeface="Times New Roman"/>
              </a:rPr>
              <a:t>μm</a:t>
            </a:r>
            <a:endParaRPr kumimoji="1" lang="en-US" altLang="ja-JP" dirty="0" smtClean="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タイトル 1"/>
          <p:cNvSpPr txBox="1">
            <a:spLocks/>
          </p:cNvSpPr>
          <p:nvPr/>
        </p:nvSpPr>
        <p:spPr>
          <a:xfrm>
            <a:off x="457200" y="7278"/>
            <a:ext cx="8229600" cy="1143000"/>
          </a:xfrm>
          <a:prstGeom prst="rect">
            <a:avLst/>
          </a:prstGeom>
        </p:spPr>
        <p:txBody>
          <a:bodyPr vert="horz" lIns="91440" tIns="45720" rIns="91440" bIns="45720" rtlCol="0" anchor="ctr">
            <a:normAutofit fontScale="97500"/>
          </a:bodyPr>
          <a:lstStyle/>
          <a:p>
            <a:pPr lvl="0" algn="ctr">
              <a:spcBef>
                <a:spcPct val="0"/>
              </a:spcBef>
            </a:pPr>
            <a:r>
              <a:rPr kumimoji="1" lang="en-US" altLang="ja-JP" sz="4400" b="0" i="0" u="none" strike="noStrike" kern="1200" cap="none" spc="0" normalizeH="0" baseline="0" noProof="0" dirty="0" smtClean="0">
                <a:ln>
                  <a:noFill/>
                </a:ln>
                <a:solidFill>
                  <a:schemeClr val="tx1"/>
                </a:solidFill>
                <a:effectLst/>
                <a:uLnTx/>
                <a:uFillTx/>
                <a:latin typeface="Times New Roman"/>
                <a:ea typeface="+mj-ea"/>
                <a:cs typeface="Times New Roman"/>
              </a:rPr>
              <a:t>Disease diagnosis</a:t>
            </a:r>
            <a:r>
              <a:rPr lang="en-US" altLang="ja-JP" sz="4400" dirty="0">
                <a:latin typeface="Times New Roman"/>
                <a:ea typeface="+mj-ea"/>
                <a:cs typeface="Times New Roman"/>
              </a:rPr>
              <a:t>;</a:t>
            </a:r>
            <a:r>
              <a:rPr lang="en-US" altLang="ja-JP" sz="4400" dirty="0" smtClean="0">
                <a:latin typeface="Times New Roman"/>
                <a:ea typeface="+mj-ea"/>
                <a:cs typeface="Times New Roman"/>
              </a:rPr>
              <a:t> Atherosclerosis</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pic>
        <p:nvPicPr>
          <p:cNvPr id="4" name="図 3" descr="スクリーンショット（2012-11-13 15.08.40）.png"/>
          <p:cNvPicPr>
            <a:picLocks noChangeAspect="1"/>
          </p:cNvPicPr>
          <p:nvPr/>
        </p:nvPicPr>
        <p:blipFill>
          <a:blip r:embed="rId2"/>
          <a:stretch>
            <a:fillRect/>
          </a:stretch>
        </p:blipFill>
        <p:spPr>
          <a:xfrm>
            <a:off x="5136012" y="2628362"/>
            <a:ext cx="4011541" cy="3886738"/>
          </a:xfrm>
          <a:prstGeom prst="rect">
            <a:avLst/>
          </a:prstGeom>
        </p:spPr>
      </p:pic>
      <p:pic>
        <p:nvPicPr>
          <p:cNvPr id="6" name="図 5" descr="スクリーンショット（2012-11-14 14.08.16）.png"/>
          <p:cNvPicPr>
            <a:picLocks noChangeAspect="1"/>
          </p:cNvPicPr>
          <p:nvPr/>
        </p:nvPicPr>
        <p:blipFill>
          <a:blip r:embed="rId3"/>
          <a:stretch>
            <a:fillRect/>
          </a:stretch>
        </p:blipFill>
        <p:spPr>
          <a:xfrm>
            <a:off x="7727950" y="1232437"/>
            <a:ext cx="1403350" cy="1395925"/>
          </a:xfrm>
          <a:prstGeom prst="rect">
            <a:avLst/>
          </a:prstGeom>
        </p:spPr>
      </p:pic>
      <p:sp>
        <p:nvSpPr>
          <p:cNvPr id="7" name="テキスト ボックス 6"/>
          <p:cNvSpPr txBox="1"/>
          <p:nvPr/>
        </p:nvSpPr>
        <p:spPr>
          <a:xfrm>
            <a:off x="165100" y="965612"/>
            <a:ext cx="110799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t>動脈硬化</a:t>
            </a:r>
            <a:endParaRPr kumimoji="1" lang="ja-JP" altLang="en-US" dirty="0"/>
          </a:p>
        </p:txBody>
      </p:sp>
      <p:sp>
        <p:nvSpPr>
          <p:cNvPr id="8" name="テキスト ボックス 7"/>
          <p:cNvSpPr txBox="1"/>
          <p:nvPr/>
        </p:nvSpPr>
        <p:spPr>
          <a:xfrm>
            <a:off x="165101" y="2448818"/>
            <a:ext cx="11079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dirty="0" smtClean="0"/>
              <a:t>測定条件</a:t>
            </a:r>
            <a:endParaRPr lang="en-US" altLang="ja-JP" dirty="0" smtClean="0"/>
          </a:p>
        </p:txBody>
      </p:sp>
      <p:sp>
        <p:nvSpPr>
          <p:cNvPr id="9" name="テキスト ボックス 8"/>
          <p:cNvSpPr txBox="1"/>
          <p:nvPr/>
        </p:nvSpPr>
        <p:spPr>
          <a:xfrm>
            <a:off x="50800" y="4901168"/>
            <a:ext cx="204755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latin typeface="Times New Roman"/>
                <a:cs typeface="Times New Roman"/>
              </a:rPr>
              <a:t>SHG</a:t>
            </a:r>
            <a:r>
              <a:rPr kumimoji="1" lang="ja-JP" altLang="en-US" dirty="0" smtClean="0">
                <a:latin typeface="Times New Roman"/>
                <a:cs typeface="Times New Roman"/>
              </a:rPr>
              <a:t>・</a:t>
            </a:r>
            <a:r>
              <a:rPr lang="en-US" altLang="ja-JP" dirty="0" smtClean="0">
                <a:latin typeface="Times New Roman"/>
                <a:cs typeface="Times New Roman"/>
              </a:rPr>
              <a:t>MA</a:t>
            </a:r>
            <a:r>
              <a:rPr kumimoji="1" lang="en-US" altLang="ja-JP" dirty="0" smtClean="0">
                <a:latin typeface="Times New Roman"/>
                <a:cs typeface="Times New Roman"/>
              </a:rPr>
              <a:t>F</a:t>
            </a:r>
            <a:r>
              <a:rPr kumimoji="1" lang="ja-JP" altLang="en-US" dirty="0" smtClean="0"/>
              <a:t>イメージ</a:t>
            </a:r>
            <a:endParaRPr kumimoji="1" lang="ja-JP" altLang="en-US" dirty="0"/>
          </a:p>
        </p:txBody>
      </p:sp>
      <p:sp>
        <p:nvSpPr>
          <p:cNvPr id="10" name="テキスト ボックス 9"/>
          <p:cNvSpPr txBox="1"/>
          <p:nvPr/>
        </p:nvSpPr>
        <p:spPr>
          <a:xfrm>
            <a:off x="0" y="6409948"/>
            <a:ext cx="9144000"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200" dirty="0" smtClean="0"/>
              <a:t>力学的観点からだけでなく生化学的観点からも血管破裂のリスクを確認可能</a:t>
            </a:r>
            <a:endParaRPr kumimoji="1" lang="ja-JP" altLang="en-US" sz="2200" dirty="0"/>
          </a:p>
        </p:txBody>
      </p:sp>
      <p:sp>
        <p:nvSpPr>
          <p:cNvPr id="11" name="テキスト ボックス 10"/>
          <p:cNvSpPr txBox="1"/>
          <p:nvPr/>
        </p:nvSpPr>
        <p:spPr>
          <a:xfrm>
            <a:off x="50800" y="1371600"/>
            <a:ext cx="6700072" cy="1077218"/>
          </a:xfrm>
          <a:prstGeom prst="rect">
            <a:avLst/>
          </a:prstGeom>
          <a:noFill/>
        </p:spPr>
        <p:txBody>
          <a:bodyPr wrap="none" rtlCol="0">
            <a:spAutoFit/>
          </a:bodyPr>
          <a:lstStyle/>
          <a:p>
            <a:r>
              <a:rPr kumimoji="1" lang="ja-JP" altLang="en-US" sz="1600" dirty="0" smtClean="0"/>
              <a:t>・</a:t>
            </a:r>
            <a:r>
              <a:rPr kumimoji="1" lang="en-US" altLang="ja-JP" sz="1600" dirty="0" smtClean="0"/>
              <a:t>LDL</a:t>
            </a:r>
            <a:r>
              <a:rPr kumimoji="1" lang="ja-JP" altLang="en-US" sz="1600" dirty="0" smtClean="0"/>
              <a:t>（悪玉コレステロール）がプラーク（こぶ）を作り</a:t>
            </a:r>
            <a:r>
              <a:rPr lang="ja-JP" altLang="en-US" sz="1600" dirty="0" smtClean="0"/>
              <a:t>，血流を悪くする</a:t>
            </a:r>
            <a:endParaRPr lang="en-US" altLang="ja-JP" sz="1600" dirty="0" smtClean="0"/>
          </a:p>
          <a:p>
            <a:r>
              <a:rPr lang="ja-JP" altLang="en-US" sz="1600" dirty="0" smtClean="0"/>
              <a:t>・エラスチン障壁が</a:t>
            </a:r>
            <a:r>
              <a:rPr lang="en-US" altLang="ja-JP" sz="1600" dirty="0" smtClean="0"/>
              <a:t>LDL</a:t>
            </a:r>
            <a:r>
              <a:rPr lang="ja-JP" altLang="en-US" sz="1600" dirty="0" smtClean="0"/>
              <a:t>の飛沫を防ぐ</a:t>
            </a:r>
            <a:endParaRPr lang="en-US" altLang="ja-JP" sz="1600" dirty="0" smtClean="0"/>
          </a:p>
          <a:p>
            <a:r>
              <a:rPr kumimoji="1" lang="ja-JP" altLang="en-US" sz="1600" dirty="0" smtClean="0"/>
              <a:t>・超音波法，</a:t>
            </a:r>
            <a:r>
              <a:rPr kumimoji="1" lang="en-US" altLang="ja-JP" sz="1600" dirty="0" smtClean="0"/>
              <a:t>MRI</a:t>
            </a:r>
            <a:r>
              <a:rPr kumimoji="1" lang="ja-JP" altLang="en-US" sz="1600" dirty="0" smtClean="0"/>
              <a:t>等では空間分解能が不足</a:t>
            </a:r>
            <a:endParaRPr kumimoji="1" lang="en-US" altLang="ja-JP" sz="1600" dirty="0" smtClean="0"/>
          </a:p>
          <a:p>
            <a:r>
              <a:rPr lang="ja-JP" altLang="en-US" sz="1600" dirty="0" smtClean="0"/>
              <a:t>・</a:t>
            </a:r>
            <a:r>
              <a:rPr lang="en-US" altLang="ja-JP" sz="1600" dirty="0" smtClean="0"/>
              <a:t>OCT</a:t>
            </a:r>
            <a:r>
              <a:rPr lang="ja-JP" altLang="en-US" sz="1600" dirty="0" smtClean="0"/>
              <a:t>によりプラーク密度変化を見ることが出来るが，生化学的情報に欠ける</a:t>
            </a:r>
            <a:endParaRPr kumimoji="1" lang="en-US" altLang="ja-JP" sz="1600" dirty="0" smtClean="0"/>
          </a:p>
        </p:txBody>
      </p:sp>
      <p:sp>
        <p:nvSpPr>
          <p:cNvPr id="12" name="テキスト ボックス 11"/>
          <p:cNvSpPr txBox="1"/>
          <p:nvPr/>
        </p:nvSpPr>
        <p:spPr>
          <a:xfrm>
            <a:off x="12700" y="2919091"/>
            <a:ext cx="4878259" cy="1754327"/>
          </a:xfrm>
          <a:prstGeom prst="rect">
            <a:avLst/>
          </a:prstGeom>
          <a:noFill/>
        </p:spPr>
        <p:txBody>
          <a:bodyPr wrap="square" rtlCol="0">
            <a:spAutoFit/>
          </a:bodyPr>
          <a:lstStyle/>
          <a:p>
            <a:r>
              <a:rPr kumimoji="1" lang="ja-JP" altLang="en-US" dirty="0" smtClean="0"/>
              <a:t>・</a:t>
            </a:r>
            <a:r>
              <a:rPr lang="en-US" altLang="ja-JP" dirty="0" err="1" smtClean="0">
                <a:latin typeface="Times New Roman"/>
                <a:cs typeface="Times New Roman"/>
              </a:rPr>
              <a:t>Ti:S</a:t>
            </a:r>
            <a:r>
              <a:rPr lang="ja-JP" altLang="en-US" dirty="0" smtClean="0"/>
              <a:t>レーザ</a:t>
            </a:r>
            <a:r>
              <a:rPr lang="ja-JP" altLang="en-US" dirty="0" smtClean="0"/>
              <a:t>ー，</a:t>
            </a:r>
            <a:r>
              <a:rPr lang="ja-JP" altLang="en-US" dirty="0" smtClean="0"/>
              <a:t>中心</a:t>
            </a:r>
            <a:r>
              <a:rPr lang="ja-JP" altLang="en-US" dirty="0" smtClean="0"/>
              <a:t>波長</a:t>
            </a:r>
            <a:r>
              <a:rPr lang="ja-JP" altLang="en-US" dirty="0" smtClean="0"/>
              <a:t>　</a:t>
            </a:r>
            <a:r>
              <a:rPr lang="en-US" altLang="ja-JP" dirty="0" smtClean="0">
                <a:latin typeface="Times New Roman"/>
                <a:cs typeface="Times New Roman"/>
              </a:rPr>
              <a:t>8</a:t>
            </a:r>
            <a:r>
              <a:rPr lang="en-US" altLang="ja-JP" dirty="0" smtClean="0">
                <a:latin typeface="Times New Roman"/>
                <a:cs typeface="Times New Roman"/>
              </a:rPr>
              <a:t>60 nm</a:t>
            </a:r>
          </a:p>
          <a:p>
            <a:r>
              <a:rPr lang="ja-JP" altLang="en-US" dirty="0" smtClean="0">
                <a:latin typeface="Times New Roman"/>
                <a:cs typeface="Times New Roman"/>
              </a:rPr>
              <a:t>・</a:t>
            </a:r>
            <a:r>
              <a:rPr lang="ja-JP" altLang="en-US" dirty="0" smtClean="0">
                <a:latin typeface="Times New Roman"/>
                <a:cs typeface="Times New Roman"/>
              </a:rPr>
              <a:t>スケールバー</a:t>
            </a:r>
            <a:r>
              <a:rPr lang="en-US" altLang="ja-JP" dirty="0" smtClean="0">
                <a:latin typeface="Times New Roman"/>
                <a:cs typeface="Times New Roman"/>
              </a:rPr>
              <a:t> </a:t>
            </a:r>
            <a:r>
              <a:rPr lang="en-US" altLang="ja-JP" dirty="0" smtClean="0">
                <a:latin typeface="Times New Roman"/>
                <a:cs typeface="Times New Roman"/>
              </a:rPr>
              <a:t>50 </a:t>
            </a:r>
            <a:r>
              <a:rPr lang="en-US" altLang="ja-JP" dirty="0" err="1" smtClean="0">
                <a:latin typeface="Times New Roman"/>
                <a:cs typeface="Times New Roman"/>
              </a:rPr>
              <a:t>μm</a:t>
            </a:r>
            <a:endParaRPr lang="en-US" altLang="ja-JP" dirty="0" smtClean="0">
              <a:latin typeface="Times New Roman"/>
              <a:cs typeface="Times New Roman"/>
            </a:endParaRPr>
          </a:p>
          <a:p>
            <a:r>
              <a:rPr lang="ja-JP" altLang="en-US" dirty="0" smtClean="0">
                <a:latin typeface="Times New Roman"/>
                <a:cs typeface="Times New Roman"/>
              </a:rPr>
              <a:t>・サンプル：マウス大動脈</a:t>
            </a:r>
            <a:endParaRPr lang="en-US" altLang="ja-JP" dirty="0" smtClean="0"/>
          </a:p>
          <a:p>
            <a:r>
              <a:rPr kumimoji="1" lang="ja-JP" altLang="en-US" dirty="0" smtClean="0"/>
              <a:t>・通常の血管壁と分岐部壁（心門）をイメージング</a:t>
            </a:r>
            <a:endParaRPr kumimoji="1" lang="en-US" altLang="ja-JP" dirty="0" smtClean="0"/>
          </a:p>
          <a:p>
            <a:r>
              <a:rPr lang="ja-JP" altLang="en-US" dirty="0" smtClean="0"/>
              <a:t>・分岐部では応力が集中するため</a:t>
            </a:r>
            <a:endParaRPr lang="en-US" altLang="ja-JP" dirty="0" smtClean="0"/>
          </a:p>
          <a:p>
            <a:r>
              <a:rPr lang="ja-JP" altLang="en-US" dirty="0" smtClean="0"/>
              <a:t>　　　　　　　　　　　　　　動脈硬化が起こりやすい</a:t>
            </a:r>
            <a:endParaRPr kumimoji="1" lang="ja-JP" altLang="en-US" dirty="0"/>
          </a:p>
        </p:txBody>
      </p:sp>
      <p:sp>
        <p:nvSpPr>
          <p:cNvPr id="13" name="テキスト ボックス 12"/>
          <p:cNvSpPr txBox="1"/>
          <p:nvPr/>
        </p:nvSpPr>
        <p:spPr>
          <a:xfrm>
            <a:off x="0" y="5245100"/>
            <a:ext cx="5319222" cy="1200329"/>
          </a:xfrm>
          <a:prstGeom prst="rect">
            <a:avLst/>
          </a:prstGeom>
          <a:noFill/>
        </p:spPr>
        <p:txBody>
          <a:bodyPr wrap="none" rtlCol="0">
            <a:spAutoFit/>
          </a:bodyPr>
          <a:lstStyle/>
          <a:p>
            <a:r>
              <a:rPr kumimoji="1" lang="ja-JP" altLang="en-US" dirty="0" smtClean="0"/>
              <a:t>・通常の血管壁では，エラスチン障壁を確認</a:t>
            </a:r>
            <a:endParaRPr kumimoji="1" lang="en-US" altLang="ja-JP" dirty="0" smtClean="0"/>
          </a:p>
          <a:p>
            <a:r>
              <a:rPr kumimoji="1" lang="ja-JP" altLang="en-US" dirty="0" smtClean="0"/>
              <a:t>・分岐部では，密なコラーゲンが</a:t>
            </a:r>
            <a:endParaRPr kumimoji="1" lang="en-US" altLang="ja-JP" dirty="0" smtClean="0"/>
          </a:p>
          <a:p>
            <a:r>
              <a:rPr lang="ja-JP" altLang="en-US" dirty="0" smtClean="0"/>
              <a:t>　　　　　　　　</a:t>
            </a:r>
            <a:r>
              <a:rPr kumimoji="1" lang="ja-JP" altLang="en-US" dirty="0" smtClean="0"/>
              <a:t>分岐部をリング状に囲む様に分布</a:t>
            </a:r>
            <a:endParaRPr kumimoji="1" lang="en-US" altLang="ja-JP" dirty="0" smtClean="0"/>
          </a:p>
          <a:p>
            <a:r>
              <a:rPr lang="en-US" altLang="ja-JP" dirty="0" smtClean="0"/>
              <a:t>      -</a:t>
            </a:r>
            <a:r>
              <a:rPr lang="ja-JP" altLang="en-US" dirty="0" smtClean="0"/>
              <a:t>コラーゲンが</a:t>
            </a:r>
            <a:r>
              <a:rPr lang="en-US" dirty="0" smtClean="0"/>
              <a:t>LDL</a:t>
            </a:r>
            <a:r>
              <a:rPr lang="ja-JP" altLang="en-US" dirty="0" smtClean="0"/>
              <a:t>と結びつくことで動脈硬化</a:t>
            </a:r>
            <a:r>
              <a:rPr lang="ja-JP" altLang="en-US" dirty="0" smtClean="0"/>
              <a:t>が</a:t>
            </a:r>
            <a:r>
              <a:rPr lang="ja-JP" altLang="en-US" dirty="0" smtClean="0"/>
              <a:t>促進</a:t>
            </a:r>
            <a:r>
              <a:rPr lang="ja-JP" altLang="en-US" dirty="0" smtClean="0"/>
              <a:t> </a:t>
            </a:r>
            <a:endParaRPr kumimoji="1" lang="ja-JP" altLang="en-US" dirty="0"/>
          </a:p>
        </p:txBody>
      </p:sp>
      <p:sp>
        <p:nvSpPr>
          <p:cNvPr id="15" name="テキスト ボックス 14"/>
          <p:cNvSpPr txBox="1"/>
          <p:nvPr/>
        </p:nvSpPr>
        <p:spPr>
          <a:xfrm>
            <a:off x="6553200" y="863105"/>
            <a:ext cx="1759554" cy="738664"/>
          </a:xfrm>
          <a:prstGeom prst="rect">
            <a:avLst/>
          </a:prstGeom>
          <a:solidFill>
            <a:schemeClr val="bg1"/>
          </a:solidFill>
        </p:spPr>
        <p:txBody>
          <a:bodyPr wrap="none" rtlCol="0">
            <a:spAutoFit/>
          </a:bodyPr>
          <a:lstStyle/>
          <a:p>
            <a:r>
              <a:rPr kumimoji="1" lang="ja-JP" altLang="en-US" sz="1400" dirty="0" smtClean="0"/>
              <a:t>血管壁イメージング</a:t>
            </a:r>
            <a:endParaRPr kumimoji="1" lang="en-US" altLang="ja-JP" sz="1400" dirty="0" smtClean="0"/>
          </a:p>
          <a:p>
            <a:r>
              <a:rPr kumimoji="1" lang="ja-JP" altLang="en-US" sz="1400" dirty="0" smtClean="0">
                <a:solidFill>
                  <a:srgbClr val="FF0000"/>
                </a:solidFill>
              </a:rPr>
              <a:t>赤：エラスチン（</a:t>
            </a:r>
            <a:r>
              <a:rPr kumimoji="1" lang="en-US" altLang="ja-JP" sz="1400" dirty="0" smtClean="0">
                <a:solidFill>
                  <a:srgbClr val="FF0000"/>
                </a:solidFill>
              </a:rPr>
              <a:t>MAF</a:t>
            </a:r>
            <a:r>
              <a:rPr kumimoji="1" lang="ja-JP" altLang="en-US" sz="1400" dirty="0" smtClean="0">
                <a:solidFill>
                  <a:srgbClr val="FF0000"/>
                </a:solidFill>
              </a:rPr>
              <a:t>）</a:t>
            </a:r>
            <a:endParaRPr kumimoji="1" lang="en-US" altLang="ja-JP" sz="1400" dirty="0" smtClean="0">
              <a:solidFill>
                <a:srgbClr val="FF0000"/>
              </a:solidFill>
            </a:endParaRPr>
          </a:p>
          <a:p>
            <a:r>
              <a:rPr lang="ja-JP" altLang="en-US" sz="1400" dirty="0" smtClean="0">
                <a:solidFill>
                  <a:srgbClr val="008000"/>
                </a:solidFill>
              </a:rPr>
              <a:t>綠：コラーゲン（</a:t>
            </a:r>
            <a:r>
              <a:rPr lang="en-US" altLang="ja-JP" sz="1400" dirty="0" smtClean="0">
                <a:solidFill>
                  <a:srgbClr val="008000"/>
                </a:solidFill>
              </a:rPr>
              <a:t>SHG</a:t>
            </a:r>
            <a:r>
              <a:rPr lang="ja-JP" altLang="en-US" sz="1400" dirty="0" smtClean="0">
                <a:solidFill>
                  <a:srgbClr val="008000"/>
                </a:solidFill>
              </a:rPr>
              <a:t>）</a:t>
            </a:r>
            <a:endParaRPr kumimoji="1" lang="ja-JP" altLang="en-US" sz="1400" dirty="0">
              <a:solidFill>
                <a:srgbClr val="008000"/>
              </a:solidFill>
            </a:endParaRPr>
          </a:p>
        </p:txBody>
      </p:sp>
      <p:sp>
        <p:nvSpPr>
          <p:cNvPr id="16" name="テキスト ボックス 15"/>
          <p:cNvSpPr txBox="1"/>
          <p:nvPr/>
        </p:nvSpPr>
        <p:spPr>
          <a:xfrm>
            <a:off x="4597618" y="2549759"/>
            <a:ext cx="1759554" cy="738664"/>
          </a:xfrm>
          <a:prstGeom prst="rect">
            <a:avLst/>
          </a:prstGeom>
          <a:solidFill>
            <a:schemeClr val="bg1"/>
          </a:solidFill>
        </p:spPr>
        <p:txBody>
          <a:bodyPr wrap="square" rtlCol="0">
            <a:spAutoFit/>
          </a:bodyPr>
          <a:lstStyle/>
          <a:p>
            <a:r>
              <a:rPr lang="ja-JP" altLang="en-US" sz="1400" dirty="0" smtClean="0"/>
              <a:t>分岐部</a:t>
            </a:r>
            <a:r>
              <a:rPr kumimoji="1" lang="ja-JP" altLang="en-US" sz="1400" dirty="0" smtClean="0"/>
              <a:t>イメージング</a:t>
            </a:r>
            <a:endParaRPr kumimoji="1" lang="en-US" altLang="ja-JP" sz="1400" dirty="0" smtClean="0"/>
          </a:p>
          <a:p>
            <a:r>
              <a:rPr lang="ja-JP" altLang="en-US" sz="1400" dirty="0" smtClean="0">
                <a:solidFill>
                  <a:srgbClr val="008000"/>
                </a:solidFill>
              </a:rPr>
              <a:t>綠</a:t>
            </a:r>
            <a:r>
              <a:rPr kumimoji="1" lang="ja-JP" altLang="en-US" sz="1400" dirty="0" smtClean="0">
                <a:solidFill>
                  <a:srgbClr val="008000"/>
                </a:solidFill>
              </a:rPr>
              <a:t>：エラスチン（</a:t>
            </a:r>
            <a:r>
              <a:rPr kumimoji="1" lang="en-US" altLang="ja-JP" sz="1400" dirty="0" smtClean="0">
                <a:solidFill>
                  <a:srgbClr val="008000"/>
                </a:solidFill>
              </a:rPr>
              <a:t>MAF</a:t>
            </a:r>
            <a:r>
              <a:rPr kumimoji="1" lang="ja-JP" altLang="en-US" sz="1400" dirty="0" smtClean="0">
                <a:solidFill>
                  <a:srgbClr val="008000"/>
                </a:solidFill>
              </a:rPr>
              <a:t>）</a:t>
            </a:r>
            <a:endParaRPr kumimoji="1" lang="en-US" altLang="ja-JP" sz="1400" dirty="0" smtClean="0">
              <a:solidFill>
                <a:srgbClr val="008000"/>
              </a:solidFill>
            </a:endParaRPr>
          </a:p>
          <a:p>
            <a:r>
              <a:rPr lang="ja-JP" altLang="en-US" sz="1400" dirty="0" smtClean="0">
                <a:solidFill>
                  <a:srgbClr val="FF0000"/>
                </a:solidFill>
              </a:rPr>
              <a:t>赤：コラーゲン（</a:t>
            </a:r>
            <a:r>
              <a:rPr lang="en-US" altLang="ja-JP" sz="1400" dirty="0" smtClean="0">
                <a:solidFill>
                  <a:srgbClr val="FF0000"/>
                </a:solidFill>
              </a:rPr>
              <a:t>SHG</a:t>
            </a:r>
            <a:r>
              <a:rPr lang="ja-JP" altLang="en-US" sz="1400" dirty="0" smtClean="0">
                <a:solidFill>
                  <a:srgbClr val="FF0000"/>
                </a:solidFill>
              </a:rPr>
              <a:t>）</a:t>
            </a:r>
            <a:endParaRPr kumimoji="1" lang="ja-JP" altLang="en-US" sz="14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txBox="1">
            <a:spLocks/>
          </p:cNvSpPr>
          <p:nvPr/>
        </p:nvSpPr>
        <p:spPr>
          <a:xfrm>
            <a:off x="457200" y="7278"/>
            <a:ext cx="8229600" cy="1143000"/>
          </a:xfrm>
          <a:prstGeom prst="rect">
            <a:avLst/>
          </a:prstGeom>
        </p:spPr>
        <p:txBody>
          <a:bodyPr vert="horz" lIns="91440" tIns="45720" rIns="91440" bIns="45720" rtlCol="0" anchor="ctr">
            <a:normAutofit fontScale="90000" lnSpcReduction="20000"/>
          </a:bodyPr>
          <a:lstStyle/>
          <a:p>
            <a:pPr lvl="0" algn="ctr">
              <a:spcBef>
                <a:spcPct val="0"/>
              </a:spcBef>
            </a:pPr>
            <a:r>
              <a:rPr kumimoji="1" lang="en-US" altLang="ja-JP" sz="4400" b="0" i="0" u="none" strike="noStrike" kern="1200" cap="none" spc="0" normalizeH="0" baseline="0" noProof="0" dirty="0" smtClean="0">
                <a:ln>
                  <a:noFill/>
                </a:ln>
                <a:solidFill>
                  <a:schemeClr val="tx1"/>
                </a:solidFill>
                <a:effectLst/>
                <a:uLnTx/>
                <a:uFillTx/>
                <a:latin typeface="Times New Roman"/>
                <a:ea typeface="+mj-ea"/>
                <a:cs typeface="Times New Roman"/>
              </a:rPr>
              <a:t>Disease diagnosis</a:t>
            </a:r>
            <a:r>
              <a:rPr lang="en-US" altLang="ja-JP" sz="4400" dirty="0">
                <a:latin typeface="Times New Roman"/>
                <a:ea typeface="+mj-ea"/>
                <a:cs typeface="Times New Roman"/>
              </a:rPr>
              <a:t>;</a:t>
            </a:r>
            <a:r>
              <a:rPr lang="en-US" altLang="ja-JP" sz="4400" dirty="0" smtClean="0">
                <a:latin typeface="Times New Roman"/>
                <a:ea typeface="+mj-ea"/>
                <a:cs typeface="Times New Roman"/>
              </a:rPr>
              <a:t> Skin cancer imaging</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pic>
        <p:nvPicPr>
          <p:cNvPr id="5" name="図 4" descr="スクリーンショット（2012-11-14 15.10.31）.png"/>
          <p:cNvPicPr>
            <a:picLocks noChangeAspect="1"/>
          </p:cNvPicPr>
          <p:nvPr/>
        </p:nvPicPr>
        <p:blipFill>
          <a:blip r:embed="rId2"/>
          <a:srcRect r="50193"/>
          <a:stretch>
            <a:fillRect/>
          </a:stretch>
        </p:blipFill>
        <p:spPr>
          <a:xfrm>
            <a:off x="6172200" y="929666"/>
            <a:ext cx="2971800" cy="2928297"/>
          </a:xfrm>
          <a:prstGeom prst="rect">
            <a:avLst/>
          </a:prstGeom>
        </p:spPr>
      </p:pic>
      <p:sp>
        <p:nvSpPr>
          <p:cNvPr id="6" name="テキスト ボックス 5"/>
          <p:cNvSpPr txBox="1"/>
          <p:nvPr/>
        </p:nvSpPr>
        <p:spPr>
          <a:xfrm>
            <a:off x="68640" y="875186"/>
            <a:ext cx="194138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t>基底細胞癌（</a:t>
            </a:r>
            <a:r>
              <a:rPr lang="en-US" altLang="ja-JP" dirty="0" smtClean="0"/>
              <a:t>BCC</a:t>
            </a:r>
            <a:r>
              <a:rPr lang="ja-JP" altLang="en-US" dirty="0" smtClean="0"/>
              <a:t>）</a:t>
            </a:r>
            <a:endParaRPr kumimoji="1" lang="ja-JP" altLang="en-US" dirty="0"/>
          </a:p>
        </p:txBody>
      </p:sp>
      <p:sp>
        <p:nvSpPr>
          <p:cNvPr id="7" name="テキスト ボックス 6"/>
          <p:cNvSpPr txBox="1"/>
          <p:nvPr/>
        </p:nvSpPr>
        <p:spPr>
          <a:xfrm>
            <a:off x="25400" y="1288534"/>
            <a:ext cx="3188193" cy="369332"/>
          </a:xfrm>
          <a:prstGeom prst="rect">
            <a:avLst/>
          </a:prstGeom>
          <a:noFill/>
        </p:spPr>
        <p:txBody>
          <a:bodyPr wrap="none" rtlCol="0">
            <a:spAutoFit/>
          </a:bodyPr>
          <a:lstStyle/>
          <a:p>
            <a:r>
              <a:rPr kumimoji="1" lang="ja-JP" altLang="en-US" dirty="0" smtClean="0"/>
              <a:t>・基底細胞の増殖によって形成</a:t>
            </a:r>
            <a:endParaRPr kumimoji="1" lang="ja-JP" altLang="en-US" dirty="0"/>
          </a:p>
        </p:txBody>
      </p:sp>
      <p:sp>
        <p:nvSpPr>
          <p:cNvPr id="8" name="テキスト ボックス 7"/>
          <p:cNvSpPr txBox="1"/>
          <p:nvPr/>
        </p:nvSpPr>
        <p:spPr>
          <a:xfrm>
            <a:off x="68640" y="1632466"/>
            <a:ext cx="11079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dirty="0" smtClean="0"/>
              <a:t>測定条件</a:t>
            </a:r>
            <a:endParaRPr lang="en-US" altLang="ja-JP" dirty="0" smtClean="0"/>
          </a:p>
        </p:txBody>
      </p:sp>
      <p:sp>
        <p:nvSpPr>
          <p:cNvPr id="9" name="テキスト ボックス 8"/>
          <p:cNvSpPr txBox="1"/>
          <p:nvPr/>
        </p:nvSpPr>
        <p:spPr>
          <a:xfrm>
            <a:off x="55940" y="2970768"/>
            <a:ext cx="29702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latin typeface="Times New Roman"/>
                <a:cs typeface="Times New Roman"/>
              </a:rPr>
              <a:t>SHG</a:t>
            </a:r>
            <a:r>
              <a:rPr kumimoji="1" lang="ja-JP" altLang="en-US" dirty="0" smtClean="0">
                <a:latin typeface="Times New Roman"/>
                <a:cs typeface="Times New Roman"/>
              </a:rPr>
              <a:t>・</a:t>
            </a:r>
            <a:r>
              <a:rPr lang="en-US" altLang="ja-JP" dirty="0" smtClean="0">
                <a:latin typeface="Times New Roman"/>
                <a:cs typeface="Times New Roman"/>
              </a:rPr>
              <a:t>MA</a:t>
            </a:r>
            <a:r>
              <a:rPr kumimoji="1" lang="en-US" altLang="ja-JP" dirty="0" smtClean="0">
                <a:latin typeface="Times New Roman"/>
                <a:cs typeface="Times New Roman"/>
              </a:rPr>
              <a:t>F</a:t>
            </a:r>
            <a:r>
              <a:rPr kumimoji="1" lang="ja-JP" altLang="en-US" dirty="0" smtClean="0">
                <a:latin typeface="Times New Roman"/>
                <a:cs typeface="Times New Roman"/>
              </a:rPr>
              <a:t>，</a:t>
            </a:r>
            <a:r>
              <a:rPr kumimoji="1" lang="en-US" altLang="ja-JP" dirty="0" smtClean="0">
                <a:latin typeface="Times New Roman"/>
                <a:cs typeface="Times New Roman"/>
              </a:rPr>
              <a:t>HE</a:t>
            </a:r>
            <a:r>
              <a:rPr kumimoji="1" lang="ja-JP" altLang="en-US" dirty="0" smtClean="0">
                <a:latin typeface="Times New Roman"/>
                <a:cs typeface="Times New Roman"/>
              </a:rPr>
              <a:t>染色</a:t>
            </a:r>
            <a:r>
              <a:rPr kumimoji="1" lang="ja-JP" altLang="en-US" dirty="0" smtClean="0"/>
              <a:t>イメージ</a:t>
            </a:r>
            <a:endParaRPr kumimoji="1" lang="ja-JP" altLang="en-US" dirty="0"/>
          </a:p>
        </p:txBody>
      </p:sp>
      <p:pic>
        <p:nvPicPr>
          <p:cNvPr id="10" name="図 9" descr="スクリーンショット（2012-11-14 15.10.31）.png"/>
          <p:cNvPicPr>
            <a:picLocks noChangeAspect="1"/>
          </p:cNvPicPr>
          <p:nvPr/>
        </p:nvPicPr>
        <p:blipFill>
          <a:blip r:embed="rId2"/>
          <a:srcRect l="50141"/>
          <a:stretch>
            <a:fillRect/>
          </a:stretch>
        </p:blipFill>
        <p:spPr>
          <a:xfrm>
            <a:off x="6105152" y="3866760"/>
            <a:ext cx="3038848" cy="2991240"/>
          </a:xfrm>
          <a:prstGeom prst="rect">
            <a:avLst/>
          </a:prstGeom>
        </p:spPr>
      </p:pic>
      <p:sp>
        <p:nvSpPr>
          <p:cNvPr id="11" name="テキスト ボックス 10"/>
          <p:cNvSpPr txBox="1"/>
          <p:nvPr/>
        </p:nvSpPr>
        <p:spPr>
          <a:xfrm>
            <a:off x="5140" y="3334729"/>
            <a:ext cx="5543705" cy="3539430"/>
          </a:xfrm>
          <a:prstGeom prst="rect">
            <a:avLst/>
          </a:prstGeom>
          <a:noFill/>
        </p:spPr>
        <p:txBody>
          <a:bodyPr wrap="none" rtlCol="0">
            <a:spAutoFit/>
          </a:bodyPr>
          <a:lstStyle/>
          <a:p>
            <a:r>
              <a:rPr kumimoji="1" lang="ja-JP" altLang="en-US" sz="1600" dirty="0" smtClean="0"/>
              <a:t>・主要細胞外マトリックスであるコラーゲン（</a:t>
            </a:r>
            <a:r>
              <a:rPr kumimoji="1" lang="en-US" altLang="ja-JP" sz="1600" dirty="0" smtClean="0"/>
              <a:t>SHG</a:t>
            </a:r>
            <a:r>
              <a:rPr kumimoji="1" lang="ja-JP" altLang="en-US" sz="1600" dirty="0" smtClean="0"/>
              <a:t>：青）と</a:t>
            </a:r>
            <a:endParaRPr kumimoji="1" lang="en-US" altLang="ja-JP" sz="1600" dirty="0" smtClean="0"/>
          </a:p>
          <a:p>
            <a:r>
              <a:rPr lang="ja-JP" altLang="en-US" sz="1600" dirty="0" smtClean="0"/>
              <a:t>　　　　　　　</a:t>
            </a:r>
            <a:r>
              <a:rPr kumimoji="1" lang="ja-JP" altLang="en-US" sz="1600" dirty="0" smtClean="0"/>
              <a:t>エラスチン（</a:t>
            </a:r>
            <a:r>
              <a:rPr kumimoji="1" lang="en-US" altLang="ja-JP" sz="1600" dirty="0" smtClean="0"/>
              <a:t>MAF</a:t>
            </a:r>
            <a:r>
              <a:rPr kumimoji="1" lang="ja-JP" altLang="en-US" sz="1600" dirty="0" smtClean="0"/>
              <a:t>：綠），ガン腫瘍（</a:t>
            </a:r>
            <a:r>
              <a:rPr kumimoji="1" lang="en-US" altLang="ja-JP" sz="1600" dirty="0" smtClean="0"/>
              <a:t>MAF</a:t>
            </a:r>
            <a:r>
              <a:rPr kumimoji="1" lang="ja-JP" altLang="en-US" sz="1600" dirty="0" smtClean="0"/>
              <a:t>：綠）を可視化</a:t>
            </a:r>
            <a:endParaRPr kumimoji="1" lang="en-US" altLang="ja-JP" sz="1600" dirty="0" smtClean="0"/>
          </a:p>
          <a:p>
            <a:r>
              <a:rPr kumimoji="1" lang="ja-JP" altLang="en-US" sz="1600" dirty="0" smtClean="0"/>
              <a:t>・</a:t>
            </a:r>
            <a:r>
              <a:rPr kumimoji="1" lang="ja-JP" altLang="en-US" sz="1600" dirty="0" smtClean="0">
                <a:solidFill>
                  <a:srgbClr val="000000"/>
                </a:solidFill>
              </a:rPr>
              <a:t>黄</a:t>
            </a:r>
            <a:r>
              <a:rPr kumimoji="1" lang="ja-JP" altLang="en-US" sz="1600" dirty="0" smtClean="0"/>
              <a:t>枠</a:t>
            </a:r>
            <a:endParaRPr kumimoji="1" lang="en-US" altLang="ja-JP" sz="1600" dirty="0" smtClean="0"/>
          </a:p>
          <a:p>
            <a:r>
              <a:rPr lang="en-US" altLang="ja-JP" sz="1600" dirty="0" smtClean="0"/>
              <a:t>	-</a:t>
            </a:r>
            <a:r>
              <a:rPr lang="ja-JP" altLang="en-US" sz="1600" dirty="0" smtClean="0"/>
              <a:t>ガン腫瘍</a:t>
            </a:r>
            <a:endParaRPr lang="en-US" altLang="ja-JP" sz="1600" dirty="0" smtClean="0"/>
          </a:p>
          <a:p>
            <a:r>
              <a:rPr kumimoji="1" lang="ja-JP" altLang="en-US" sz="1600" dirty="0" smtClean="0"/>
              <a:t>・紫枠</a:t>
            </a:r>
            <a:endParaRPr kumimoji="1" lang="en-US" altLang="ja-JP" sz="1600" dirty="0" smtClean="0"/>
          </a:p>
          <a:p>
            <a:r>
              <a:rPr lang="en-US" altLang="ja-JP" sz="1600" dirty="0" smtClean="0"/>
              <a:t>	-</a:t>
            </a:r>
            <a:r>
              <a:rPr lang="ja-JP" altLang="en-US" sz="1600" dirty="0" smtClean="0"/>
              <a:t>ガン腫瘍と間質間に亀裂を確認</a:t>
            </a:r>
            <a:endParaRPr lang="en-US" altLang="ja-JP" sz="1600" dirty="0" smtClean="0"/>
          </a:p>
          <a:p>
            <a:r>
              <a:rPr lang="ja-JP" altLang="en-US" sz="1600" dirty="0" smtClean="0"/>
              <a:t>　　　　　</a:t>
            </a:r>
            <a:r>
              <a:rPr lang="en-US" altLang="ja-JP" sz="1600" dirty="0" smtClean="0"/>
              <a:t>→BCC</a:t>
            </a:r>
            <a:r>
              <a:rPr lang="ja-JP" altLang="en-US" sz="1600" dirty="0" smtClean="0"/>
              <a:t>の病理学的特徴を可視化</a:t>
            </a:r>
            <a:endParaRPr lang="en-US" altLang="ja-JP" sz="1600" dirty="0" smtClean="0"/>
          </a:p>
          <a:p>
            <a:r>
              <a:rPr lang="ja-JP" altLang="en-US" sz="1600" dirty="0" smtClean="0"/>
              <a:t>　　　　　　</a:t>
            </a:r>
            <a:r>
              <a:rPr lang="en-US" altLang="ja-JP" sz="1600" dirty="0" smtClean="0"/>
              <a:t> </a:t>
            </a:r>
            <a:r>
              <a:rPr lang="ja-JP" altLang="en-US" sz="1600" dirty="0" smtClean="0"/>
              <a:t>染色像でも同様に確認</a:t>
            </a:r>
            <a:endParaRPr lang="en-US" altLang="ja-JP" sz="1600" dirty="0" smtClean="0"/>
          </a:p>
          <a:p>
            <a:r>
              <a:rPr lang="ja-JP" altLang="en-US" sz="1600" dirty="0" smtClean="0"/>
              <a:t>・赤枠</a:t>
            </a:r>
            <a:endParaRPr lang="en-US" altLang="ja-JP" sz="1600" dirty="0" smtClean="0"/>
          </a:p>
          <a:p>
            <a:r>
              <a:rPr lang="en-US" altLang="ja-JP" sz="1600" dirty="0" smtClean="0"/>
              <a:t>	-</a:t>
            </a:r>
            <a:r>
              <a:rPr lang="ja-JP" altLang="en-US" sz="1600" dirty="0" smtClean="0"/>
              <a:t>真皮網状層正常部のイメージ</a:t>
            </a:r>
            <a:endParaRPr lang="en-US" altLang="ja-JP" sz="1600" dirty="0" smtClean="0"/>
          </a:p>
          <a:p>
            <a:r>
              <a:rPr lang="ja-JP" altLang="en-US" sz="1600" dirty="0" smtClean="0"/>
              <a:t>・腫瘍部のコラーゲンの減少</a:t>
            </a:r>
            <a:endParaRPr lang="en-US" altLang="ja-JP" sz="1600" dirty="0" smtClean="0"/>
          </a:p>
          <a:p>
            <a:r>
              <a:rPr lang="en-US" altLang="ja-JP" sz="1600" dirty="0" smtClean="0"/>
              <a:t>	-MMP</a:t>
            </a:r>
            <a:r>
              <a:rPr lang="ja-JP" altLang="en-US" sz="1600" dirty="0" smtClean="0"/>
              <a:t>の産出，促進</a:t>
            </a:r>
            <a:endParaRPr lang="en-US" altLang="ja-JP" sz="1600" dirty="0" smtClean="0"/>
          </a:p>
          <a:p>
            <a:r>
              <a:rPr lang="ja-JP" altLang="en-US" sz="1600" dirty="0" smtClean="0"/>
              <a:t>・エラスチン染色による整合性も確認</a:t>
            </a:r>
            <a:endParaRPr lang="en-US" altLang="ja-JP" sz="1600" dirty="0" smtClean="0"/>
          </a:p>
          <a:p>
            <a:r>
              <a:rPr lang="en-US" altLang="ja-JP" sz="1600" dirty="0" smtClean="0"/>
              <a:t>	-</a:t>
            </a:r>
            <a:r>
              <a:rPr lang="ja-JP" altLang="en-US" sz="1600" dirty="0" smtClean="0"/>
              <a:t>腫瘍部においてエラスチンの増加は見られない</a:t>
            </a:r>
            <a:endParaRPr lang="en-US" altLang="ja-JP" sz="1600" dirty="0" smtClean="0"/>
          </a:p>
        </p:txBody>
      </p:sp>
      <p:sp>
        <p:nvSpPr>
          <p:cNvPr id="13" name="テキスト ボックス 12"/>
          <p:cNvSpPr txBox="1"/>
          <p:nvPr/>
        </p:nvSpPr>
        <p:spPr>
          <a:xfrm>
            <a:off x="68640" y="1989097"/>
            <a:ext cx="3639760" cy="830997"/>
          </a:xfrm>
          <a:prstGeom prst="rect">
            <a:avLst/>
          </a:prstGeom>
          <a:noFill/>
        </p:spPr>
        <p:txBody>
          <a:bodyPr wrap="square" rtlCol="0">
            <a:spAutoFit/>
          </a:bodyPr>
          <a:lstStyle/>
          <a:p>
            <a:r>
              <a:rPr kumimoji="1" lang="en-US" altLang="ja-JP" sz="1600" dirty="0" err="1" smtClean="0">
                <a:latin typeface="Times New Roman"/>
                <a:cs typeface="Times New Roman"/>
              </a:rPr>
              <a:t>Ti:S</a:t>
            </a:r>
            <a:r>
              <a:rPr kumimoji="1" lang="ja-JP" altLang="en-US" sz="1600" dirty="0" smtClean="0"/>
              <a:t>レ</a:t>
            </a:r>
            <a:r>
              <a:rPr lang="ja-JP" altLang="en-US" sz="1600" dirty="0" smtClean="0"/>
              <a:t>ー</a:t>
            </a:r>
            <a:r>
              <a:rPr kumimoji="1" lang="ja-JP" altLang="en-US" sz="1600" dirty="0" smtClean="0"/>
              <a:t>ザー</a:t>
            </a:r>
            <a:r>
              <a:rPr kumimoji="1" lang="ja-JP" altLang="en-US" sz="1600" dirty="0" smtClean="0"/>
              <a:t>　</a:t>
            </a:r>
            <a:r>
              <a:rPr kumimoji="1" lang="en-US" altLang="ja-JP" sz="1600" dirty="0" smtClean="0"/>
              <a:t>	</a:t>
            </a:r>
            <a:r>
              <a:rPr lang="ja-JP" altLang="en-US" sz="1600" dirty="0" smtClean="0"/>
              <a:t>中心波長　</a:t>
            </a:r>
            <a:r>
              <a:rPr lang="en-US" altLang="ja-JP" sz="1600" dirty="0" smtClean="0">
                <a:latin typeface="Times New Roman"/>
                <a:cs typeface="Times New Roman"/>
              </a:rPr>
              <a:t>760 nm</a:t>
            </a:r>
            <a:endParaRPr kumimoji="1" lang="en-US" altLang="ja-JP" sz="1600" dirty="0" smtClean="0"/>
          </a:p>
          <a:p>
            <a:r>
              <a:rPr lang="ja-JP" altLang="en-US" sz="1600" dirty="0" smtClean="0"/>
              <a:t>照射</a:t>
            </a:r>
            <a:r>
              <a:rPr kumimoji="1" lang="ja-JP" altLang="en-US" sz="1600" dirty="0" smtClean="0"/>
              <a:t>パワー</a:t>
            </a:r>
            <a:r>
              <a:rPr lang="ja-JP" altLang="en-US" sz="1600" dirty="0" smtClean="0"/>
              <a:t>　</a:t>
            </a:r>
            <a:r>
              <a:rPr lang="en-US" altLang="ja-JP" sz="1600" dirty="0" smtClean="0">
                <a:latin typeface="Times New Roman"/>
                <a:cs typeface="Times New Roman"/>
              </a:rPr>
              <a:t>4.5</a:t>
            </a:r>
            <a:r>
              <a:rPr kumimoji="1" lang="en-US" altLang="ja-JP" sz="1600" dirty="0" smtClean="0">
                <a:latin typeface="Times New Roman"/>
                <a:cs typeface="Times New Roman"/>
              </a:rPr>
              <a:t> </a:t>
            </a:r>
            <a:r>
              <a:rPr kumimoji="1" lang="en-US" altLang="ja-JP" sz="1600" dirty="0" err="1" smtClean="0">
                <a:latin typeface="Times New Roman"/>
                <a:cs typeface="Times New Roman"/>
              </a:rPr>
              <a:t>mW</a:t>
            </a:r>
            <a:endParaRPr kumimoji="1" lang="en-US" altLang="ja-JP" sz="1600" dirty="0" smtClean="0">
              <a:latin typeface="Times New Roman"/>
              <a:cs typeface="Times New Roman"/>
            </a:endParaRPr>
          </a:p>
          <a:p>
            <a:r>
              <a:rPr lang="ja-JP" altLang="en-US" sz="1600" dirty="0" smtClean="0">
                <a:latin typeface="Times New Roman"/>
                <a:cs typeface="Times New Roman"/>
              </a:rPr>
              <a:t>スケールバー</a:t>
            </a:r>
            <a:r>
              <a:rPr lang="en-US" altLang="ja-JP" sz="1600" dirty="0" smtClean="0">
                <a:latin typeface="Times New Roman"/>
                <a:cs typeface="Times New Roman"/>
              </a:rPr>
              <a:t> </a:t>
            </a:r>
            <a:r>
              <a:rPr lang="en-US" altLang="ja-JP" sz="1600" dirty="0" smtClean="0">
                <a:latin typeface="Times New Roman"/>
                <a:cs typeface="Times New Roman"/>
              </a:rPr>
              <a:t>110 </a:t>
            </a:r>
            <a:r>
              <a:rPr lang="en-US" altLang="ja-JP" sz="1600" dirty="0" err="1" smtClean="0">
                <a:latin typeface="Times New Roman"/>
                <a:cs typeface="Times New Roman"/>
              </a:rPr>
              <a:t>μm</a:t>
            </a:r>
            <a:endParaRPr kumimoji="1" lang="en-US" altLang="ja-JP" sz="1600" dirty="0" smtClean="0">
              <a:latin typeface="Times New Roman"/>
              <a:cs typeface="Times New Roman"/>
            </a:endParaRPr>
          </a:p>
        </p:txBody>
      </p:sp>
      <p:sp>
        <p:nvSpPr>
          <p:cNvPr id="15" name="テキスト ボックス 14"/>
          <p:cNvSpPr txBox="1"/>
          <p:nvPr/>
        </p:nvSpPr>
        <p:spPr>
          <a:xfrm>
            <a:off x="3633255" y="1989097"/>
            <a:ext cx="2710999" cy="584776"/>
          </a:xfrm>
          <a:prstGeom prst="rect">
            <a:avLst/>
          </a:prstGeom>
          <a:noFill/>
        </p:spPr>
        <p:txBody>
          <a:bodyPr wrap="none" rtlCol="0">
            <a:spAutoFit/>
          </a:bodyPr>
          <a:lstStyle/>
          <a:p>
            <a:r>
              <a:rPr lang="ja-JP" altLang="en-US" sz="1600" dirty="0" smtClean="0"/>
              <a:t>サンプル：ヒト皮膚</a:t>
            </a:r>
            <a:endParaRPr lang="en-US" altLang="ja-JP" sz="1600" dirty="0" smtClean="0"/>
          </a:p>
          <a:p>
            <a:r>
              <a:rPr lang="ja-JP" altLang="en-US" sz="1600" dirty="0" smtClean="0"/>
              <a:t>　　　　　　　　真皮網状層切片</a:t>
            </a:r>
            <a:endParaRPr kumimoji="1" lang="ja-JP"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txBox="1">
            <a:spLocks/>
          </p:cNvSpPr>
          <p:nvPr/>
        </p:nvSpPr>
        <p:spPr>
          <a:xfrm>
            <a:off x="457200" y="7278"/>
            <a:ext cx="8229600" cy="1143000"/>
          </a:xfrm>
          <a:prstGeom prst="rect">
            <a:avLst/>
          </a:prstGeom>
        </p:spPr>
        <p:txBody>
          <a:bodyPr vert="horz" lIns="91440" tIns="45720" rIns="91440" bIns="45720" rtlCol="0" anchor="ctr">
            <a:normAutofit fontScale="97500"/>
          </a:bodyPr>
          <a:lstStyle/>
          <a:p>
            <a:pPr lvl="0" algn="ctr">
              <a:spcBef>
                <a:spcPct val="0"/>
              </a:spcBef>
            </a:pPr>
            <a:r>
              <a:rPr kumimoji="1" lang="en-US" altLang="ja-JP" sz="4400" b="0" i="0" u="none" strike="noStrike" kern="1200" cap="none" spc="0" normalizeH="0" baseline="0" noProof="0" dirty="0" smtClean="0">
                <a:ln>
                  <a:noFill/>
                </a:ln>
                <a:solidFill>
                  <a:schemeClr val="tx1"/>
                </a:solidFill>
                <a:effectLst/>
                <a:uLnTx/>
                <a:uFillTx/>
                <a:latin typeface="Times New Roman"/>
                <a:ea typeface="+mj-ea"/>
                <a:cs typeface="Times New Roman"/>
              </a:rPr>
              <a:t>Disease diagnosis</a:t>
            </a:r>
            <a:r>
              <a:rPr lang="en-US" altLang="ja-JP" sz="4400" dirty="0">
                <a:latin typeface="Times New Roman"/>
                <a:ea typeface="+mj-ea"/>
                <a:cs typeface="Times New Roman"/>
              </a:rPr>
              <a:t>;</a:t>
            </a:r>
            <a:r>
              <a:rPr lang="en-US" altLang="ja-JP" sz="4400" dirty="0" smtClean="0">
                <a:latin typeface="Times New Roman"/>
                <a:ea typeface="+mj-ea"/>
                <a:cs typeface="Times New Roman"/>
              </a:rPr>
              <a:t> Breast cancer</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sp>
        <p:nvSpPr>
          <p:cNvPr id="5" name="テキスト ボックス 4"/>
          <p:cNvSpPr txBox="1"/>
          <p:nvPr/>
        </p:nvSpPr>
        <p:spPr>
          <a:xfrm>
            <a:off x="68640" y="875186"/>
            <a:ext cx="82757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t>乳ガン</a:t>
            </a:r>
            <a:endParaRPr kumimoji="1" lang="ja-JP" altLang="en-US" dirty="0"/>
          </a:p>
        </p:txBody>
      </p:sp>
      <p:sp>
        <p:nvSpPr>
          <p:cNvPr id="6" name="テキスト ボックス 5"/>
          <p:cNvSpPr txBox="1"/>
          <p:nvPr/>
        </p:nvSpPr>
        <p:spPr>
          <a:xfrm>
            <a:off x="68640" y="1829294"/>
            <a:ext cx="6425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dirty="0" smtClean="0"/>
              <a:t>測定</a:t>
            </a:r>
            <a:endParaRPr lang="en-US" altLang="ja-JP" dirty="0" smtClean="0"/>
          </a:p>
          <a:p>
            <a:r>
              <a:rPr lang="ja-JP" altLang="en-US" dirty="0" smtClean="0"/>
              <a:t>条件</a:t>
            </a:r>
            <a:endParaRPr lang="en-US" altLang="ja-JP" dirty="0" smtClean="0"/>
          </a:p>
        </p:txBody>
      </p:sp>
      <p:pic>
        <p:nvPicPr>
          <p:cNvPr id="8" name="図 7" descr="スクリーンショット（2012-11-14 18.26.38）.png"/>
          <p:cNvPicPr>
            <a:picLocks noChangeAspect="1"/>
          </p:cNvPicPr>
          <p:nvPr/>
        </p:nvPicPr>
        <p:blipFill>
          <a:blip r:embed="rId2"/>
          <a:srcRect r="14164"/>
          <a:stretch>
            <a:fillRect/>
          </a:stretch>
        </p:blipFill>
        <p:spPr>
          <a:xfrm>
            <a:off x="6373368" y="1150278"/>
            <a:ext cx="2770632" cy="2241550"/>
          </a:xfrm>
          <a:prstGeom prst="rect">
            <a:avLst/>
          </a:prstGeom>
        </p:spPr>
      </p:pic>
      <p:sp>
        <p:nvSpPr>
          <p:cNvPr id="9" name="テキスト ボックス 8"/>
          <p:cNvSpPr txBox="1"/>
          <p:nvPr/>
        </p:nvSpPr>
        <p:spPr>
          <a:xfrm>
            <a:off x="68640" y="1244518"/>
            <a:ext cx="4378122" cy="584776"/>
          </a:xfrm>
          <a:prstGeom prst="rect">
            <a:avLst/>
          </a:prstGeom>
          <a:noFill/>
        </p:spPr>
        <p:txBody>
          <a:bodyPr wrap="none" rtlCol="0">
            <a:spAutoFit/>
          </a:bodyPr>
          <a:lstStyle/>
          <a:p>
            <a:r>
              <a:rPr kumimoji="1" lang="ja-JP" altLang="en-US" sz="1600" dirty="0" smtClean="0"/>
              <a:t>・小葉間にコラーゲンが存在，乳管の配列に寄与</a:t>
            </a:r>
            <a:endParaRPr kumimoji="1" lang="en-US" altLang="ja-JP" sz="1600" dirty="0" smtClean="0"/>
          </a:p>
          <a:p>
            <a:r>
              <a:rPr lang="ja-JP" altLang="en-US" sz="1600" dirty="0" smtClean="0"/>
              <a:t>・コラーゲン分布に沿ってガンが転移</a:t>
            </a:r>
            <a:endParaRPr lang="en-US" altLang="ja-JP" sz="1600" dirty="0" smtClean="0"/>
          </a:p>
        </p:txBody>
      </p:sp>
      <p:sp>
        <p:nvSpPr>
          <p:cNvPr id="10" name="テキスト ボックス 9"/>
          <p:cNvSpPr txBox="1"/>
          <p:nvPr/>
        </p:nvSpPr>
        <p:spPr>
          <a:xfrm>
            <a:off x="0" y="2853219"/>
            <a:ext cx="5550017" cy="1077218"/>
          </a:xfrm>
          <a:prstGeom prst="rect">
            <a:avLst/>
          </a:prstGeom>
          <a:noFill/>
        </p:spPr>
        <p:txBody>
          <a:bodyPr wrap="none" rtlCol="0">
            <a:spAutoFit/>
          </a:bodyPr>
          <a:lstStyle/>
          <a:p>
            <a:r>
              <a:rPr lang="ja-JP" altLang="en-US" sz="1600" dirty="0" smtClean="0"/>
              <a:t>・ガン</a:t>
            </a:r>
            <a:r>
              <a:rPr lang="ja-JP" altLang="en-US" sz="1600" dirty="0" smtClean="0"/>
              <a:t>の</a:t>
            </a:r>
            <a:r>
              <a:rPr lang="ja-JP" altLang="en-US" sz="1600" dirty="0" smtClean="0"/>
              <a:t>進行</a:t>
            </a:r>
            <a:r>
              <a:rPr lang="ja-JP" altLang="en-US" sz="1600" dirty="0" smtClean="0"/>
              <a:t>に</a:t>
            </a:r>
            <a:r>
              <a:rPr lang="ja-JP" altLang="en-US" sz="1600" dirty="0" smtClean="0"/>
              <a:t>よりコラーゲンに特徴的変化が起こる</a:t>
            </a:r>
            <a:endParaRPr lang="en-US" altLang="ja-JP" sz="1600" dirty="0" smtClean="0"/>
          </a:p>
          <a:p>
            <a:r>
              <a:rPr lang="ja-JP" altLang="en-US" sz="1600" dirty="0" smtClean="0"/>
              <a:t>　</a:t>
            </a:r>
            <a:r>
              <a:rPr lang="en-US" altLang="ja-JP" sz="1600" dirty="0" smtClean="0"/>
              <a:t>a) </a:t>
            </a:r>
            <a:r>
              <a:rPr lang="ja-JP" altLang="en-US" sz="1600" dirty="0" smtClean="0"/>
              <a:t>ガン形成初期の小さい腫瘍の周りに密なコラーゲンが分布</a:t>
            </a:r>
            <a:endParaRPr lang="en-US" altLang="ja-JP" sz="1600" dirty="0" smtClean="0"/>
          </a:p>
          <a:p>
            <a:r>
              <a:rPr lang="ja-JP" altLang="en-US" sz="1600" dirty="0" smtClean="0"/>
              <a:t>　</a:t>
            </a:r>
            <a:r>
              <a:rPr lang="en-US" altLang="ja-JP" sz="1600" dirty="0" err="1" smtClean="0"/>
              <a:t>b</a:t>
            </a:r>
            <a:r>
              <a:rPr lang="en-US" altLang="ja-JP" sz="1600" dirty="0" smtClean="0"/>
              <a:t>) </a:t>
            </a:r>
            <a:r>
              <a:rPr lang="ja-JP" altLang="en-US" sz="1600" dirty="0" smtClean="0"/>
              <a:t>腫瘍境界部に対してコラーゲンが平行に配向</a:t>
            </a:r>
            <a:endParaRPr lang="en-US" altLang="ja-JP" sz="1600" dirty="0" smtClean="0"/>
          </a:p>
          <a:p>
            <a:r>
              <a:rPr lang="ja-JP" altLang="en-US" sz="1600" dirty="0" smtClean="0"/>
              <a:t>　</a:t>
            </a:r>
            <a:r>
              <a:rPr lang="en-US" altLang="ja-JP" sz="1600" dirty="0" err="1" smtClean="0"/>
              <a:t>c</a:t>
            </a:r>
            <a:r>
              <a:rPr lang="en-US" altLang="ja-JP" sz="1600" dirty="0" smtClean="0"/>
              <a:t>) </a:t>
            </a:r>
            <a:r>
              <a:rPr lang="ja-JP" altLang="en-US" sz="1600" dirty="0" smtClean="0"/>
              <a:t>侵襲した腫瘍境界部では，コラーゲンが法線方向に配</a:t>
            </a:r>
            <a:r>
              <a:rPr lang="ja-JP" altLang="en-US" sz="1600" dirty="0" smtClean="0"/>
              <a:t>向</a:t>
            </a:r>
            <a:endParaRPr lang="ja-JP" altLang="en-US" sz="1600" dirty="0" smtClean="0"/>
          </a:p>
        </p:txBody>
      </p:sp>
      <p:sp>
        <p:nvSpPr>
          <p:cNvPr id="11" name="テキスト ボックス 10"/>
          <p:cNvSpPr txBox="1"/>
          <p:nvPr/>
        </p:nvSpPr>
        <p:spPr>
          <a:xfrm>
            <a:off x="55940" y="2537936"/>
            <a:ext cx="143181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latin typeface="Times New Roman"/>
                <a:cs typeface="Times New Roman"/>
              </a:rPr>
              <a:t>SHG</a:t>
            </a:r>
            <a:r>
              <a:rPr kumimoji="1" lang="ja-JP" altLang="en-US" dirty="0" smtClean="0"/>
              <a:t>イメージ</a:t>
            </a:r>
            <a:endParaRPr kumimoji="1" lang="ja-JP" altLang="en-US" dirty="0"/>
          </a:p>
        </p:txBody>
      </p:sp>
      <p:sp>
        <p:nvSpPr>
          <p:cNvPr id="12" name="テキスト ボックス 11"/>
          <p:cNvSpPr txBox="1"/>
          <p:nvPr/>
        </p:nvSpPr>
        <p:spPr>
          <a:xfrm>
            <a:off x="762000" y="1829294"/>
            <a:ext cx="4470400" cy="584776"/>
          </a:xfrm>
          <a:prstGeom prst="rect">
            <a:avLst/>
          </a:prstGeom>
          <a:noFill/>
        </p:spPr>
        <p:txBody>
          <a:bodyPr wrap="square" rtlCol="0">
            <a:spAutoFit/>
          </a:bodyPr>
          <a:lstStyle/>
          <a:p>
            <a:r>
              <a:rPr kumimoji="1" lang="en-US" altLang="ja-JP" sz="1600" dirty="0" err="1" smtClean="0">
                <a:latin typeface="Times New Roman"/>
                <a:cs typeface="Times New Roman"/>
              </a:rPr>
              <a:t>Ti:S</a:t>
            </a:r>
            <a:r>
              <a:rPr kumimoji="1" lang="ja-JP" altLang="en-US" sz="1600" dirty="0" smtClean="0"/>
              <a:t>レ</a:t>
            </a:r>
            <a:r>
              <a:rPr lang="ja-JP" altLang="en-US" sz="1600" dirty="0" smtClean="0"/>
              <a:t>ー</a:t>
            </a:r>
            <a:r>
              <a:rPr kumimoji="1" lang="ja-JP" altLang="en-US" sz="1600" dirty="0" smtClean="0"/>
              <a:t>ザー　　　</a:t>
            </a:r>
            <a:r>
              <a:rPr kumimoji="1" lang="ja-JP" altLang="en-US" sz="1600" dirty="0" smtClean="0"/>
              <a:t>　</a:t>
            </a:r>
            <a:r>
              <a:rPr lang="ja-JP" altLang="en-US" sz="1600" dirty="0" smtClean="0"/>
              <a:t>中心</a:t>
            </a:r>
            <a:r>
              <a:rPr lang="ja-JP" altLang="en-US" sz="1600" dirty="0" smtClean="0"/>
              <a:t>波長</a:t>
            </a:r>
            <a:r>
              <a:rPr lang="ja-JP" altLang="en-US" sz="1600" dirty="0" smtClean="0"/>
              <a:t>　</a:t>
            </a:r>
            <a:r>
              <a:rPr lang="en-US" altLang="ja-JP" sz="1600" dirty="0" smtClean="0">
                <a:latin typeface="Times New Roman"/>
                <a:cs typeface="Times New Roman"/>
              </a:rPr>
              <a:t>89</a:t>
            </a:r>
            <a:r>
              <a:rPr lang="en-US" altLang="ja-JP" sz="1600" dirty="0" smtClean="0">
                <a:latin typeface="Times New Roman"/>
                <a:cs typeface="Times New Roman"/>
              </a:rPr>
              <a:t>0 nm</a:t>
            </a:r>
          </a:p>
          <a:p>
            <a:r>
              <a:rPr lang="ja-JP" altLang="en-US" sz="1600" dirty="0" smtClean="0"/>
              <a:t>パルス幅</a:t>
            </a:r>
            <a:r>
              <a:rPr kumimoji="1" lang="ja-JP" altLang="en-US" sz="1600" dirty="0" smtClean="0"/>
              <a:t>　</a:t>
            </a:r>
            <a:r>
              <a:rPr kumimoji="1" lang="en-US" altLang="ja-JP" sz="1600" dirty="0" smtClean="0">
                <a:latin typeface="Times New Roman"/>
                <a:cs typeface="Times New Roman"/>
              </a:rPr>
              <a:t>100 </a:t>
            </a:r>
            <a:r>
              <a:rPr kumimoji="1" lang="en-US" altLang="ja-JP" sz="1600" dirty="0" err="1" smtClean="0">
                <a:latin typeface="Times New Roman"/>
                <a:cs typeface="Times New Roman"/>
              </a:rPr>
              <a:t>fs</a:t>
            </a:r>
            <a:r>
              <a:rPr lang="en-US" altLang="ja-JP" sz="1600" dirty="0" smtClean="0">
                <a:latin typeface="Times New Roman"/>
                <a:cs typeface="Times New Roman"/>
              </a:rPr>
              <a:t>    </a:t>
            </a:r>
            <a:r>
              <a:rPr kumimoji="1" lang="ja-JP" altLang="en-US" sz="1600" dirty="0" smtClean="0">
                <a:latin typeface="Times New Roman"/>
                <a:cs typeface="Times New Roman"/>
              </a:rPr>
              <a:t>スケールバー</a:t>
            </a:r>
            <a:r>
              <a:rPr kumimoji="1" lang="en-US" altLang="ja-JP" sz="1600" dirty="0" smtClean="0">
                <a:latin typeface="Times New Roman"/>
                <a:cs typeface="Times New Roman"/>
              </a:rPr>
              <a:t> </a:t>
            </a:r>
            <a:r>
              <a:rPr kumimoji="1" lang="en-US" altLang="ja-JP" sz="1600" dirty="0" smtClean="0">
                <a:latin typeface="Times New Roman"/>
                <a:cs typeface="Times New Roman"/>
              </a:rPr>
              <a:t>50 </a:t>
            </a:r>
            <a:r>
              <a:rPr kumimoji="1" lang="en-US" altLang="ja-JP" sz="1600" dirty="0" err="1" smtClean="0">
                <a:latin typeface="Times New Roman"/>
                <a:cs typeface="Times New Roman"/>
              </a:rPr>
              <a:t>μm</a:t>
            </a:r>
            <a:endParaRPr kumimoji="1" lang="en-US" altLang="ja-JP" sz="1600" dirty="0" smtClean="0">
              <a:latin typeface="Times New Roman"/>
              <a:cs typeface="Times New Roman"/>
            </a:endParaRPr>
          </a:p>
        </p:txBody>
      </p:sp>
      <p:pic>
        <p:nvPicPr>
          <p:cNvPr id="3" name="図 2" descr="スクリーンショット（2012-11-13 15.09.20）.png"/>
          <p:cNvPicPr>
            <a:picLocks noChangeAspect="1"/>
          </p:cNvPicPr>
          <p:nvPr/>
        </p:nvPicPr>
        <p:blipFill>
          <a:blip r:embed="rId3"/>
          <a:stretch>
            <a:fillRect/>
          </a:stretch>
        </p:blipFill>
        <p:spPr>
          <a:xfrm>
            <a:off x="127000" y="3921388"/>
            <a:ext cx="8686800" cy="2542912"/>
          </a:xfrm>
          <a:prstGeom prst="rect">
            <a:avLst/>
          </a:prstGeom>
        </p:spPr>
      </p:pic>
      <p:sp>
        <p:nvSpPr>
          <p:cNvPr id="7" name="テキスト ボックス 6"/>
          <p:cNvSpPr txBox="1"/>
          <p:nvPr/>
        </p:nvSpPr>
        <p:spPr>
          <a:xfrm>
            <a:off x="304800" y="6388100"/>
            <a:ext cx="8559800"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200" dirty="0" smtClean="0"/>
              <a:t>コラーゲン分布の変化という観点から乳ガン診断ツールとして利用可能</a:t>
            </a:r>
            <a:endParaRPr kumimoji="1" lang="ja-JP" alt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txBox="1">
            <a:spLocks/>
          </p:cNvSpPr>
          <p:nvPr/>
        </p:nvSpPr>
        <p:spPr>
          <a:xfrm>
            <a:off x="457200" y="7278"/>
            <a:ext cx="8229600" cy="1143000"/>
          </a:xfrm>
          <a:prstGeom prst="rect">
            <a:avLst/>
          </a:prstGeom>
        </p:spPr>
        <p:txBody>
          <a:bodyPr vert="horz" lIns="91440" tIns="45720" rIns="91440" bIns="45720" rtlCol="0" anchor="ctr">
            <a:normAutofit fontScale="97500"/>
          </a:bodyPr>
          <a:lstStyle/>
          <a:p>
            <a:pPr lvl="0" algn="ctr">
              <a:spcBef>
                <a:spcPct val="0"/>
              </a:spcBef>
            </a:pPr>
            <a:r>
              <a:rPr kumimoji="1" lang="en-US" altLang="ja-JP" sz="4400" b="0" i="0" u="none" strike="noStrike" kern="1200" cap="none" spc="0" normalizeH="0" baseline="0" noProof="0" dirty="0" smtClean="0">
                <a:ln>
                  <a:noFill/>
                </a:ln>
                <a:solidFill>
                  <a:schemeClr val="tx1"/>
                </a:solidFill>
                <a:effectLst/>
                <a:uLnTx/>
                <a:uFillTx/>
                <a:latin typeface="Times New Roman"/>
                <a:ea typeface="+mj-ea"/>
                <a:cs typeface="Times New Roman"/>
              </a:rPr>
              <a:t>Disease diagnosis</a:t>
            </a:r>
            <a:r>
              <a:rPr lang="en-US" altLang="ja-JP" sz="4400" dirty="0">
                <a:latin typeface="Times New Roman"/>
                <a:ea typeface="+mj-ea"/>
                <a:cs typeface="Times New Roman"/>
              </a:rPr>
              <a:t>;</a:t>
            </a:r>
            <a:r>
              <a:rPr lang="en-US" altLang="ja-JP" sz="4400" dirty="0" smtClean="0">
                <a:latin typeface="Times New Roman"/>
                <a:ea typeface="+mj-ea"/>
                <a:cs typeface="Times New Roman"/>
              </a:rPr>
              <a:t> Breast cancer</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sp>
        <p:nvSpPr>
          <p:cNvPr id="5" name="テキスト ボックス 4"/>
          <p:cNvSpPr txBox="1"/>
          <p:nvPr/>
        </p:nvSpPr>
        <p:spPr>
          <a:xfrm>
            <a:off x="68640" y="875186"/>
            <a:ext cx="82757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t>乳ガン</a:t>
            </a:r>
            <a:endParaRPr kumimoji="1" lang="ja-JP" altLang="en-US" dirty="0"/>
          </a:p>
        </p:txBody>
      </p:sp>
      <p:sp>
        <p:nvSpPr>
          <p:cNvPr id="6" name="テキスト ボックス 5"/>
          <p:cNvSpPr txBox="1"/>
          <p:nvPr/>
        </p:nvSpPr>
        <p:spPr>
          <a:xfrm>
            <a:off x="68640" y="1829294"/>
            <a:ext cx="6425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dirty="0" smtClean="0"/>
              <a:t>測定</a:t>
            </a:r>
            <a:endParaRPr lang="en-US" altLang="ja-JP" dirty="0" smtClean="0"/>
          </a:p>
          <a:p>
            <a:r>
              <a:rPr lang="ja-JP" altLang="en-US" dirty="0" smtClean="0"/>
              <a:t>条件</a:t>
            </a:r>
            <a:endParaRPr lang="en-US" altLang="ja-JP" dirty="0" smtClean="0"/>
          </a:p>
        </p:txBody>
      </p:sp>
      <p:pic>
        <p:nvPicPr>
          <p:cNvPr id="8" name="図 7" descr="スクリーンショット（2012-11-14 18.26.38）.png"/>
          <p:cNvPicPr>
            <a:picLocks noChangeAspect="1"/>
          </p:cNvPicPr>
          <p:nvPr/>
        </p:nvPicPr>
        <p:blipFill>
          <a:blip r:embed="rId2"/>
          <a:srcRect r="14164"/>
          <a:stretch>
            <a:fillRect/>
          </a:stretch>
        </p:blipFill>
        <p:spPr>
          <a:xfrm>
            <a:off x="6373368" y="1150278"/>
            <a:ext cx="2770632" cy="2241550"/>
          </a:xfrm>
          <a:prstGeom prst="rect">
            <a:avLst/>
          </a:prstGeom>
        </p:spPr>
      </p:pic>
      <p:sp>
        <p:nvSpPr>
          <p:cNvPr id="9" name="テキスト ボックス 8"/>
          <p:cNvSpPr txBox="1"/>
          <p:nvPr/>
        </p:nvSpPr>
        <p:spPr>
          <a:xfrm>
            <a:off x="68640" y="1244518"/>
            <a:ext cx="4378122" cy="584776"/>
          </a:xfrm>
          <a:prstGeom prst="rect">
            <a:avLst/>
          </a:prstGeom>
          <a:noFill/>
        </p:spPr>
        <p:txBody>
          <a:bodyPr wrap="none" rtlCol="0">
            <a:spAutoFit/>
          </a:bodyPr>
          <a:lstStyle/>
          <a:p>
            <a:r>
              <a:rPr kumimoji="1" lang="ja-JP" altLang="en-US" sz="1600" dirty="0" smtClean="0"/>
              <a:t>・小葉間にコラーゲンが存在，乳管の配列に寄与</a:t>
            </a:r>
            <a:endParaRPr kumimoji="1" lang="en-US" altLang="ja-JP" sz="1600" dirty="0" smtClean="0"/>
          </a:p>
          <a:p>
            <a:r>
              <a:rPr lang="ja-JP" altLang="en-US" sz="1600" dirty="0" smtClean="0"/>
              <a:t>・コラーゲン分布に沿ってガンが転移</a:t>
            </a:r>
            <a:endParaRPr lang="en-US" altLang="ja-JP" sz="1600" dirty="0" smtClean="0"/>
          </a:p>
        </p:txBody>
      </p:sp>
      <p:sp>
        <p:nvSpPr>
          <p:cNvPr id="10" name="テキスト ボックス 9"/>
          <p:cNvSpPr txBox="1"/>
          <p:nvPr/>
        </p:nvSpPr>
        <p:spPr>
          <a:xfrm>
            <a:off x="0" y="2853219"/>
            <a:ext cx="5550017" cy="1077218"/>
          </a:xfrm>
          <a:prstGeom prst="rect">
            <a:avLst/>
          </a:prstGeom>
          <a:noFill/>
        </p:spPr>
        <p:txBody>
          <a:bodyPr wrap="none" rtlCol="0">
            <a:spAutoFit/>
          </a:bodyPr>
          <a:lstStyle/>
          <a:p>
            <a:r>
              <a:rPr lang="ja-JP" altLang="en-US" sz="1600" dirty="0" smtClean="0"/>
              <a:t>・ガン</a:t>
            </a:r>
            <a:r>
              <a:rPr lang="ja-JP" altLang="en-US" sz="1600" dirty="0" smtClean="0"/>
              <a:t>の</a:t>
            </a:r>
            <a:r>
              <a:rPr lang="ja-JP" altLang="en-US" sz="1600" dirty="0" smtClean="0"/>
              <a:t>進行</a:t>
            </a:r>
            <a:r>
              <a:rPr lang="ja-JP" altLang="en-US" sz="1600" dirty="0" smtClean="0"/>
              <a:t>に</a:t>
            </a:r>
            <a:r>
              <a:rPr lang="ja-JP" altLang="en-US" sz="1600" dirty="0" smtClean="0"/>
              <a:t>よりコラーゲンに特徴的変化が起こる</a:t>
            </a:r>
            <a:endParaRPr lang="en-US" altLang="ja-JP" sz="1600" dirty="0" smtClean="0"/>
          </a:p>
          <a:p>
            <a:r>
              <a:rPr lang="ja-JP" altLang="en-US" sz="1600" dirty="0" smtClean="0"/>
              <a:t>　</a:t>
            </a:r>
            <a:r>
              <a:rPr lang="en-US" altLang="ja-JP" sz="1600" dirty="0" err="1" smtClean="0"/>
              <a:t>b</a:t>
            </a:r>
            <a:r>
              <a:rPr lang="en-US" altLang="ja-JP" sz="1600" dirty="0" smtClean="0"/>
              <a:t>) </a:t>
            </a:r>
            <a:r>
              <a:rPr lang="ja-JP" altLang="en-US" sz="1600" dirty="0" smtClean="0"/>
              <a:t>ガン形成初期の小さい腫瘍の周りに密なコラーゲンが分布</a:t>
            </a:r>
            <a:endParaRPr lang="en-US" altLang="ja-JP" sz="1600" dirty="0" smtClean="0"/>
          </a:p>
          <a:p>
            <a:r>
              <a:rPr lang="ja-JP" altLang="en-US" sz="1600" dirty="0" smtClean="0"/>
              <a:t>　</a:t>
            </a:r>
            <a:r>
              <a:rPr lang="en-US" altLang="ja-JP" sz="1600" dirty="0" err="1" smtClean="0"/>
              <a:t>e</a:t>
            </a:r>
            <a:r>
              <a:rPr lang="en-US" altLang="ja-JP" sz="1600" dirty="0" smtClean="0"/>
              <a:t>) </a:t>
            </a:r>
            <a:r>
              <a:rPr lang="ja-JP" altLang="en-US" sz="1600" dirty="0" smtClean="0"/>
              <a:t>腫瘍境界部に対してコラーゲンが平行に配向</a:t>
            </a:r>
            <a:endParaRPr lang="en-US" altLang="ja-JP" sz="1600" dirty="0" smtClean="0"/>
          </a:p>
          <a:p>
            <a:r>
              <a:rPr lang="ja-JP" altLang="en-US" sz="1600" dirty="0" smtClean="0"/>
              <a:t>　</a:t>
            </a:r>
            <a:r>
              <a:rPr lang="en-US" altLang="ja-JP" sz="1600" dirty="0" err="1" smtClean="0"/>
              <a:t>f</a:t>
            </a:r>
            <a:r>
              <a:rPr lang="en-US" altLang="ja-JP" sz="1600" dirty="0" smtClean="0"/>
              <a:t>) </a:t>
            </a:r>
            <a:r>
              <a:rPr lang="ja-JP" altLang="en-US" sz="1600" dirty="0" smtClean="0"/>
              <a:t>侵襲した腫瘍境界部では，コラーゲンが法線方向に配</a:t>
            </a:r>
            <a:r>
              <a:rPr lang="ja-JP" altLang="en-US" sz="1600" dirty="0" smtClean="0"/>
              <a:t>向</a:t>
            </a:r>
            <a:endParaRPr lang="ja-JP" altLang="en-US" sz="1600" dirty="0" smtClean="0"/>
          </a:p>
        </p:txBody>
      </p:sp>
      <p:sp>
        <p:nvSpPr>
          <p:cNvPr id="11" name="テキスト ボックス 10"/>
          <p:cNvSpPr txBox="1"/>
          <p:nvPr/>
        </p:nvSpPr>
        <p:spPr>
          <a:xfrm>
            <a:off x="55940" y="2537936"/>
            <a:ext cx="143181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latin typeface="Times New Roman"/>
                <a:cs typeface="Times New Roman"/>
              </a:rPr>
              <a:t>SHG</a:t>
            </a:r>
            <a:r>
              <a:rPr kumimoji="1" lang="ja-JP" altLang="en-US" dirty="0" smtClean="0"/>
              <a:t>イメージ</a:t>
            </a:r>
            <a:endParaRPr kumimoji="1" lang="ja-JP" altLang="en-US" dirty="0"/>
          </a:p>
        </p:txBody>
      </p:sp>
      <p:sp>
        <p:nvSpPr>
          <p:cNvPr id="12" name="テキスト ボックス 11"/>
          <p:cNvSpPr txBox="1"/>
          <p:nvPr/>
        </p:nvSpPr>
        <p:spPr>
          <a:xfrm>
            <a:off x="762000" y="1829294"/>
            <a:ext cx="4470400" cy="584776"/>
          </a:xfrm>
          <a:prstGeom prst="rect">
            <a:avLst/>
          </a:prstGeom>
          <a:noFill/>
        </p:spPr>
        <p:txBody>
          <a:bodyPr wrap="square" rtlCol="0">
            <a:spAutoFit/>
          </a:bodyPr>
          <a:lstStyle/>
          <a:p>
            <a:r>
              <a:rPr kumimoji="1" lang="en-US" altLang="ja-JP" sz="1600" dirty="0" err="1" smtClean="0">
                <a:latin typeface="Times New Roman"/>
                <a:cs typeface="Times New Roman"/>
              </a:rPr>
              <a:t>Ti:S</a:t>
            </a:r>
            <a:r>
              <a:rPr kumimoji="1" lang="ja-JP" altLang="en-US" sz="1600" dirty="0" smtClean="0"/>
              <a:t>レ</a:t>
            </a:r>
            <a:r>
              <a:rPr lang="ja-JP" altLang="en-US" sz="1600" dirty="0" smtClean="0"/>
              <a:t>ー</a:t>
            </a:r>
            <a:r>
              <a:rPr kumimoji="1" lang="ja-JP" altLang="en-US" sz="1600" dirty="0" smtClean="0"/>
              <a:t>ザー　　　</a:t>
            </a:r>
            <a:r>
              <a:rPr kumimoji="1" lang="ja-JP" altLang="en-US" sz="1600" dirty="0" smtClean="0"/>
              <a:t>　</a:t>
            </a:r>
            <a:r>
              <a:rPr lang="ja-JP" altLang="en-US" sz="1600" dirty="0" smtClean="0"/>
              <a:t>中心</a:t>
            </a:r>
            <a:r>
              <a:rPr lang="ja-JP" altLang="en-US" sz="1600" dirty="0" smtClean="0"/>
              <a:t>波長</a:t>
            </a:r>
            <a:r>
              <a:rPr lang="ja-JP" altLang="en-US" sz="1600" dirty="0" smtClean="0"/>
              <a:t>　</a:t>
            </a:r>
            <a:r>
              <a:rPr lang="en-US" altLang="ja-JP" sz="1600" dirty="0" smtClean="0">
                <a:latin typeface="Times New Roman"/>
                <a:cs typeface="Times New Roman"/>
              </a:rPr>
              <a:t>89</a:t>
            </a:r>
            <a:r>
              <a:rPr lang="en-US" altLang="ja-JP" sz="1600" dirty="0" smtClean="0">
                <a:latin typeface="Times New Roman"/>
                <a:cs typeface="Times New Roman"/>
              </a:rPr>
              <a:t>0 nm</a:t>
            </a:r>
          </a:p>
          <a:p>
            <a:r>
              <a:rPr lang="ja-JP" altLang="en-US" sz="1600" dirty="0" smtClean="0"/>
              <a:t>パルス幅</a:t>
            </a:r>
            <a:r>
              <a:rPr kumimoji="1" lang="ja-JP" altLang="en-US" sz="1600" dirty="0" smtClean="0"/>
              <a:t>　</a:t>
            </a:r>
            <a:r>
              <a:rPr kumimoji="1" lang="en-US" altLang="ja-JP" sz="1600" dirty="0" smtClean="0">
                <a:latin typeface="Times New Roman"/>
                <a:cs typeface="Times New Roman"/>
              </a:rPr>
              <a:t>100 </a:t>
            </a:r>
            <a:r>
              <a:rPr kumimoji="1" lang="en-US" altLang="ja-JP" sz="1600" dirty="0" err="1" smtClean="0">
                <a:latin typeface="Times New Roman"/>
                <a:cs typeface="Times New Roman"/>
              </a:rPr>
              <a:t>fs</a:t>
            </a:r>
            <a:r>
              <a:rPr lang="en-US" altLang="ja-JP" sz="1600" dirty="0" smtClean="0">
                <a:latin typeface="Times New Roman"/>
                <a:cs typeface="Times New Roman"/>
              </a:rPr>
              <a:t>    </a:t>
            </a:r>
            <a:r>
              <a:rPr kumimoji="1" lang="ja-JP" altLang="en-US" sz="1600" dirty="0" smtClean="0">
                <a:latin typeface="Times New Roman"/>
                <a:cs typeface="Times New Roman"/>
              </a:rPr>
              <a:t>スケールバー</a:t>
            </a:r>
            <a:r>
              <a:rPr kumimoji="1" lang="en-US" altLang="ja-JP" sz="1600" dirty="0" smtClean="0">
                <a:latin typeface="Times New Roman"/>
                <a:cs typeface="Times New Roman"/>
              </a:rPr>
              <a:t> </a:t>
            </a:r>
            <a:r>
              <a:rPr lang="en-US" altLang="ja-JP" sz="1600" dirty="0" smtClean="0">
                <a:latin typeface="Times New Roman"/>
                <a:cs typeface="Times New Roman"/>
              </a:rPr>
              <a:t>25</a:t>
            </a:r>
            <a:r>
              <a:rPr kumimoji="1" lang="en-US" altLang="ja-JP" sz="1600" dirty="0" smtClean="0">
                <a:latin typeface="Times New Roman"/>
                <a:cs typeface="Times New Roman"/>
              </a:rPr>
              <a:t> </a:t>
            </a:r>
            <a:r>
              <a:rPr kumimoji="1" lang="en-US" altLang="ja-JP" sz="1600" dirty="0" err="1" smtClean="0">
                <a:latin typeface="Times New Roman"/>
                <a:cs typeface="Times New Roman"/>
              </a:rPr>
              <a:t>μm</a:t>
            </a:r>
            <a:endParaRPr kumimoji="1" lang="en-US" altLang="ja-JP" sz="1600" dirty="0" smtClean="0">
              <a:latin typeface="Times New Roman"/>
              <a:cs typeface="Times New Roman"/>
            </a:endParaRPr>
          </a:p>
        </p:txBody>
      </p:sp>
      <p:grpSp>
        <p:nvGrpSpPr>
          <p:cNvPr id="15" name="図形グループ 14"/>
          <p:cNvGrpSpPr/>
          <p:nvPr/>
        </p:nvGrpSpPr>
        <p:grpSpPr>
          <a:xfrm>
            <a:off x="1016000" y="3930437"/>
            <a:ext cx="7124700" cy="2457663"/>
            <a:chOff x="304800" y="3930437"/>
            <a:chExt cx="7124700" cy="2457663"/>
          </a:xfrm>
        </p:grpSpPr>
        <p:pic>
          <p:nvPicPr>
            <p:cNvPr id="13" name="図 12" descr="スクリーンショット（2012-11-15 1.54.16）.png"/>
            <p:cNvPicPr>
              <a:picLocks noChangeAspect="1"/>
            </p:cNvPicPr>
            <p:nvPr/>
          </p:nvPicPr>
          <p:blipFill>
            <a:blip r:embed="rId3"/>
            <a:stretch>
              <a:fillRect/>
            </a:stretch>
          </p:blipFill>
          <p:spPr>
            <a:xfrm>
              <a:off x="304800" y="3930437"/>
              <a:ext cx="2446642" cy="2457663"/>
            </a:xfrm>
            <a:prstGeom prst="rect">
              <a:avLst/>
            </a:prstGeom>
          </p:spPr>
        </p:pic>
        <p:pic>
          <p:nvPicPr>
            <p:cNvPr id="14" name="図 13" descr="スクリーンショット（2012-11-15 1.54.23）.png"/>
            <p:cNvPicPr>
              <a:picLocks noChangeAspect="1"/>
            </p:cNvPicPr>
            <p:nvPr/>
          </p:nvPicPr>
          <p:blipFill>
            <a:blip r:embed="rId4"/>
            <a:stretch>
              <a:fillRect/>
            </a:stretch>
          </p:blipFill>
          <p:spPr>
            <a:xfrm>
              <a:off x="2717800" y="3993937"/>
              <a:ext cx="4711700" cy="2366807"/>
            </a:xfrm>
            <a:prstGeom prst="rect">
              <a:avLst/>
            </a:prstGeom>
          </p:spPr>
        </p:pic>
      </p:grpSp>
      <p:sp>
        <p:nvSpPr>
          <p:cNvPr id="7" name="テキスト ボックス 6"/>
          <p:cNvSpPr txBox="1"/>
          <p:nvPr/>
        </p:nvSpPr>
        <p:spPr>
          <a:xfrm>
            <a:off x="304800" y="6388100"/>
            <a:ext cx="8559800"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200" dirty="0" smtClean="0"/>
              <a:t>コラーゲン分布の変化という観点から乳ガン診断ツールとして利用可能</a:t>
            </a:r>
            <a:endParaRPr kumimoji="1" lang="ja-JP" alt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タイトル 1"/>
          <p:cNvSpPr txBox="1">
            <a:spLocks/>
          </p:cNvSpPr>
          <p:nvPr/>
        </p:nvSpPr>
        <p:spPr>
          <a:xfrm>
            <a:off x="457200" y="7278"/>
            <a:ext cx="8229600" cy="1143000"/>
          </a:xfrm>
          <a:prstGeom prst="rect">
            <a:avLst/>
          </a:prstGeom>
        </p:spPr>
        <p:txBody>
          <a:bodyPr vert="horz" lIns="91440" tIns="45720" rIns="91440" bIns="45720" rtlCol="0" anchor="ctr">
            <a:normAutofit fontScale="97500"/>
          </a:bodyPr>
          <a:lstStyle/>
          <a:p>
            <a:pPr lvl="0" algn="ctr">
              <a:spcBef>
                <a:spcPct val="0"/>
              </a:spcBef>
            </a:pPr>
            <a:r>
              <a:rPr lang="en-US" altLang="ja-JP" sz="4400" dirty="0" smtClean="0">
                <a:latin typeface="Times New Roman"/>
                <a:ea typeface="+mj-ea"/>
                <a:cs typeface="Times New Roman"/>
              </a:rPr>
              <a:t>Improvement of SHG microscopy</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sp>
        <p:nvSpPr>
          <p:cNvPr id="3" name="テキスト ボックス 2"/>
          <p:cNvSpPr txBox="1"/>
          <p:nvPr/>
        </p:nvSpPr>
        <p:spPr>
          <a:xfrm>
            <a:off x="457200" y="1308100"/>
            <a:ext cx="8607094" cy="3970318"/>
          </a:xfrm>
          <a:prstGeom prst="rect">
            <a:avLst/>
          </a:prstGeom>
          <a:noFill/>
        </p:spPr>
        <p:txBody>
          <a:bodyPr wrap="none" rtlCol="0">
            <a:spAutoFit/>
          </a:bodyPr>
          <a:lstStyle/>
          <a:p>
            <a:r>
              <a:rPr kumimoji="1" lang="ja-JP" altLang="en-US" sz="2800" dirty="0" smtClean="0"/>
              <a:t>・臨床応用に向けて小型化</a:t>
            </a:r>
            <a:endParaRPr kumimoji="1" lang="en-US" altLang="ja-JP" sz="2800" dirty="0" smtClean="0"/>
          </a:p>
          <a:p>
            <a:r>
              <a:rPr lang="en-US" altLang="ja-JP" sz="2800" dirty="0" smtClean="0"/>
              <a:t>	-</a:t>
            </a:r>
            <a:r>
              <a:rPr lang="ja-JP" altLang="en-US" sz="2800" dirty="0" smtClean="0"/>
              <a:t>内視鏡型多光子顕微鏡　</a:t>
            </a:r>
            <a:r>
              <a:rPr lang="en-US" altLang="ja-JP" sz="2800" dirty="0" smtClean="0"/>
              <a:t>→</a:t>
            </a:r>
            <a:r>
              <a:rPr lang="ja-JP" altLang="en-US" sz="2800" dirty="0" smtClean="0"/>
              <a:t>　</a:t>
            </a:r>
            <a:r>
              <a:rPr lang="en-US" altLang="ja-JP" sz="2800" dirty="0" smtClean="0"/>
              <a:t>in vivo</a:t>
            </a:r>
            <a:r>
              <a:rPr lang="ja-JP" altLang="en-US" sz="2800" dirty="0" smtClean="0"/>
              <a:t>計測に応用可能</a:t>
            </a:r>
            <a:endParaRPr lang="en-US" altLang="ja-JP" sz="2800" dirty="0" smtClean="0"/>
          </a:p>
          <a:p>
            <a:r>
              <a:rPr kumimoji="1" lang="ja-JP" altLang="en-US" sz="2800" dirty="0" smtClean="0"/>
              <a:t>・測定深度の向上</a:t>
            </a:r>
            <a:endParaRPr kumimoji="1" lang="en-US" altLang="ja-JP" sz="2800" dirty="0" smtClean="0"/>
          </a:p>
          <a:p>
            <a:r>
              <a:rPr lang="en-US" altLang="ja-JP" sz="2800" dirty="0" smtClean="0"/>
              <a:t>	-</a:t>
            </a:r>
            <a:r>
              <a:rPr lang="en-US" altLang="ja-JP" sz="2800" dirty="0" err="1" smtClean="0"/>
              <a:t>Ti:S</a:t>
            </a:r>
            <a:r>
              <a:rPr lang="ja-JP" altLang="en-US" sz="2800" dirty="0" smtClean="0"/>
              <a:t>レーザー（波長</a:t>
            </a:r>
            <a:r>
              <a:rPr lang="en-US" altLang="ja-JP" sz="2800" dirty="0" smtClean="0"/>
              <a:t>700〜1000 nm</a:t>
            </a:r>
            <a:r>
              <a:rPr lang="ja-JP" altLang="en-US" sz="2800" dirty="0" smtClean="0"/>
              <a:t>）は散乱が強い</a:t>
            </a:r>
            <a:endParaRPr lang="en-US" altLang="ja-JP" sz="2800" dirty="0" smtClean="0"/>
          </a:p>
          <a:p>
            <a:r>
              <a:rPr lang="ja-JP" altLang="en-US" sz="2800" dirty="0" smtClean="0"/>
              <a:t>　　　　　　　</a:t>
            </a:r>
            <a:r>
              <a:rPr lang="en-US" altLang="ja-JP" sz="2800" dirty="0" smtClean="0"/>
              <a:t>→</a:t>
            </a:r>
            <a:r>
              <a:rPr lang="ja-JP" altLang="en-US" sz="2800" dirty="0" smtClean="0"/>
              <a:t>　補償光学＋長波長よりのレーザーを使用</a:t>
            </a:r>
            <a:endParaRPr lang="en-US" altLang="ja-JP" sz="2800" dirty="0" smtClean="0"/>
          </a:p>
          <a:p>
            <a:endParaRPr lang="en-US" altLang="ja-JP" sz="2800" dirty="0" smtClean="0"/>
          </a:p>
          <a:p>
            <a:r>
              <a:rPr lang="ja-JP" altLang="en-US" sz="2800" dirty="0" smtClean="0"/>
              <a:t>・イメージデータからの定量解析</a:t>
            </a:r>
            <a:endParaRPr lang="en-US" altLang="ja-JP" sz="2800" dirty="0" smtClean="0"/>
          </a:p>
          <a:p>
            <a:r>
              <a:rPr lang="en-US" altLang="ja-JP" sz="2800" dirty="0" smtClean="0"/>
              <a:t>	-</a:t>
            </a:r>
            <a:r>
              <a:rPr lang="ja-JP" altLang="en-US" sz="2800" dirty="0" smtClean="0"/>
              <a:t>ヘルムホルツ解析，ウェーブレット解析，　　　　</a:t>
            </a:r>
            <a:endParaRPr lang="en-US" altLang="ja-JP" sz="2800" dirty="0" smtClean="0"/>
          </a:p>
          <a:p>
            <a:r>
              <a:rPr lang="ja-JP" altLang="en-US" sz="2800" dirty="0" smtClean="0"/>
              <a:t>　　　　　　　　　　　　　　　　　　　　　　テクスチャ解析など</a:t>
            </a:r>
            <a:endParaRPr lang="en-US" altLang="ja-JP" sz="2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txBox="1">
            <a:spLocks/>
          </p:cNvSpPr>
          <p:nvPr/>
        </p:nvSpPr>
        <p:spPr>
          <a:xfrm>
            <a:off x="457200" y="7278"/>
            <a:ext cx="8229600" cy="1143000"/>
          </a:xfrm>
          <a:prstGeom prst="rect">
            <a:avLst/>
          </a:prstGeom>
        </p:spPr>
        <p:txBody>
          <a:bodyPr vert="horz" lIns="91440" tIns="45720" rIns="91440" bIns="45720" rtlCol="0" anchor="ctr">
            <a:normAutofit fontScale="97500"/>
          </a:bodyPr>
          <a:lstStyle/>
          <a:p>
            <a:pPr lvl="0" algn="ctr">
              <a:spcBef>
                <a:spcPct val="0"/>
              </a:spcBef>
            </a:pPr>
            <a:r>
              <a:rPr lang="en-US" altLang="ja-JP" sz="4400" dirty="0" smtClean="0">
                <a:latin typeface="Times New Roman"/>
                <a:cs typeface="Times New Roman"/>
              </a:rPr>
              <a:t>Conclusion</a:t>
            </a:r>
            <a:endParaRPr kumimoji="1" lang="ja-JP" altLang="en-US" sz="44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sp>
        <p:nvSpPr>
          <p:cNvPr id="5" name="コンテンツ プレースホルダ 2"/>
          <p:cNvSpPr>
            <a:spLocks noGrp="1"/>
          </p:cNvSpPr>
          <p:nvPr>
            <p:ph idx="1"/>
          </p:nvPr>
        </p:nvSpPr>
        <p:spPr>
          <a:xfrm>
            <a:off x="457200" y="1150278"/>
            <a:ext cx="8229600" cy="4525963"/>
          </a:xfrm>
        </p:spPr>
        <p:txBody>
          <a:bodyPr>
            <a:noAutofit/>
          </a:bodyPr>
          <a:lstStyle/>
          <a:p>
            <a:r>
              <a:rPr lang="en-US" altLang="ja-JP" sz="4000" dirty="0" smtClean="0">
                <a:latin typeface="Times New Roman"/>
                <a:cs typeface="Times New Roman"/>
              </a:rPr>
              <a:t>SHG</a:t>
            </a:r>
            <a:r>
              <a:rPr lang="ja-JP" altLang="en-US" sz="4000" dirty="0" smtClean="0"/>
              <a:t>顕微鏡を用いることで，結合組織の無染色，非破壊，非侵襲，実時間での可視化が可能</a:t>
            </a:r>
            <a:endParaRPr lang="en-US" altLang="ja-JP" sz="4000" dirty="0" smtClean="0"/>
          </a:p>
          <a:p>
            <a:endParaRPr lang="en-US" altLang="ja-JP" sz="4000" dirty="0" smtClean="0"/>
          </a:p>
          <a:p>
            <a:r>
              <a:rPr lang="ja-JP" altLang="en-US" sz="4000" dirty="0" smtClean="0"/>
              <a:t>様々な病状診断に応用可能</a:t>
            </a:r>
            <a:endParaRPr lang="en-US" altLang="ja-JP" sz="4000" dirty="0" smtClean="0"/>
          </a:p>
          <a:p>
            <a:endParaRPr lang="en-US" altLang="ja-JP" sz="4000" dirty="0" smtClean="0"/>
          </a:p>
          <a:p>
            <a:r>
              <a:rPr lang="ja-JP" altLang="en-US" sz="4000" dirty="0" smtClean="0"/>
              <a:t>さらに改善を行うことで臨床応用も可能</a:t>
            </a:r>
            <a:endParaRPr lang="ja-JP" alt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97265"/>
            <a:ext cx="9331158" cy="1470025"/>
          </a:xfrm>
        </p:spPr>
        <p:txBody>
          <a:bodyPr>
            <a:noAutofit/>
          </a:bodyPr>
          <a:lstStyle/>
          <a:p>
            <a:r>
              <a:rPr lang="en-US" altLang="ja-JP" sz="4000" dirty="0" smtClean="0">
                <a:latin typeface="Times New Roman"/>
                <a:cs typeface="Times New Roman"/>
              </a:rPr>
              <a:t/>
            </a:r>
            <a:br>
              <a:rPr lang="en-US" altLang="ja-JP" sz="4000" dirty="0" smtClean="0">
                <a:latin typeface="Times New Roman"/>
                <a:cs typeface="Times New Roman"/>
              </a:rPr>
            </a:br>
            <a:r>
              <a:rPr lang="ja-JP" altLang="en-US" sz="4000" dirty="0" smtClean="0">
                <a:latin typeface="Times New Roman"/>
                <a:cs typeface="Times New Roman"/>
              </a:rPr>
              <a:t>・</a:t>
            </a:r>
            <a:r>
              <a:rPr lang="en-US" altLang="ja-JP" sz="4000" dirty="0" smtClean="0">
                <a:latin typeface="Times New Roman"/>
                <a:cs typeface="Times New Roman"/>
              </a:rPr>
              <a:t> Second harmonic generation microscopy:</a:t>
            </a:r>
            <a:br>
              <a:rPr lang="en-US" altLang="ja-JP" sz="4000" dirty="0" smtClean="0">
                <a:latin typeface="Times New Roman"/>
                <a:cs typeface="Times New Roman"/>
              </a:rPr>
            </a:br>
            <a:r>
              <a:rPr lang="en-US" altLang="ja-JP" sz="4000" dirty="0" smtClean="0">
                <a:latin typeface="Times New Roman"/>
                <a:cs typeface="Times New Roman"/>
              </a:rPr>
              <a:t>principles and applications to disease diagnosis</a:t>
            </a:r>
            <a:br>
              <a:rPr lang="en-US" altLang="ja-JP" sz="4000" dirty="0" smtClean="0">
                <a:latin typeface="Times New Roman"/>
                <a:cs typeface="Times New Roman"/>
              </a:rPr>
            </a:br>
            <a:r>
              <a:rPr lang="en-US" altLang="ja-JP" sz="4000" dirty="0" smtClean="0">
                <a:latin typeface="Times New Roman"/>
                <a:cs typeface="Times New Roman"/>
              </a:rPr>
              <a:t/>
            </a:r>
            <a:br>
              <a:rPr lang="en-US" altLang="ja-JP" sz="4000" dirty="0" smtClean="0">
                <a:latin typeface="Times New Roman"/>
                <a:cs typeface="Times New Roman"/>
              </a:rPr>
            </a:br>
            <a:r>
              <a:rPr lang="en-US" altLang="ja-JP" sz="3200" dirty="0" smtClean="0">
                <a:latin typeface="Times New Roman"/>
                <a:cs typeface="Times New Roman"/>
              </a:rPr>
              <a:t>Paul J. </a:t>
            </a:r>
            <a:r>
              <a:rPr lang="en-US" altLang="ja-JP" sz="3200" dirty="0" err="1" smtClean="0">
                <a:latin typeface="Times New Roman"/>
                <a:cs typeface="Times New Roman"/>
              </a:rPr>
              <a:t>Campagnola</a:t>
            </a:r>
            <a:r>
              <a:rPr lang="en-US" altLang="ja-JP" sz="3200" dirty="0">
                <a:latin typeface="Times New Roman"/>
                <a:cs typeface="Times New Roman"/>
              </a:rPr>
              <a:t> </a:t>
            </a:r>
            <a:r>
              <a:rPr lang="en-US" altLang="ja-JP" sz="3200" dirty="0" smtClean="0">
                <a:latin typeface="Times New Roman"/>
                <a:cs typeface="Times New Roman"/>
              </a:rPr>
              <a:t>and Chen-Yuan Dong, Laser Photonics Rev. </a:t>
            </a:r>
            <a:r>
              <a:rPr lang="en-US" altLang="ja-JP" sz="3200" b="1" dirty="0" smtClean="0">
                <a:latin typeface="Times New Roman"/>
                <a:cs typeface="Times New Roman"/>
              </a:rPr>
              <a:t>5</a:t>
            </a:r>
            <a:r>
              <a:rPr lang="en-US" altLang="ja-JP" sz="3200" dirty="0" smtClean="0">
                <a:latin typeface="Times New Roman"/>
                <a:cs typeface="Times New Roman"/>
              </a:rPr>
              <a:t>, No. 1, 13–26 (2011)</a:t>
            </a:r>
            <a:endParaRPr lang="ja-JP" altLang="en-US" sz="32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090"/>
            <a:ext cx="8229600" cy="1143000"/>
          </a:xfrm>
        </p:spPr>
        <p:txBody>
          <a:bodyPr/>
          <a:lstStyle/>
          <a:p>
            <a:r>
              <a:rPr lang="en-US" altLang="ja-JP" dirty="0" smtClean="0">
                <a:latin typeface="Times New Roman"/>
                <a:cs typeface="Times New Roman"/>
              </a:rPr>
              <a:t>Introduction</a:t>
            </a:r>
            <a:endParaRPr lang="ja-JP" altLang="en-US" dirty="0">
              <a:latin typeface="Times New Roman"/>
              <a:cs typeface="Times New Roman"/>
            </a:endParaRPr>
          </a:p>
        </p:txBody>
      </p:sp>
      <p:sp>
        <p:nvSpPr>
          <p:cNvPr id="4" name="テキスト ボックス 3"/>
          <p:cNvSpPr txBox="1"/>
          <p:nvPr/>
        </p:nvSpPr>
        <p:spPr>
          <a:xfrm>
            <a:off x="165659" y="883214"/>
            <a:ext cx="17236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2400" dirty="0" smtClean="0">
                <a:latin typeface="Times New Roman"/>
                <a:cs typeface="Times New Roman"/>
              </a:rPr>
              <a:t>SHG</a:t>
            </a:r>
            <a:r>
              <a:rPr lang="ja-JP" altLang="en-US" sz="2400" dirty="0" smtClean="0">
                <a:latin typeface="Times New Roman"/>
                <a:cs typeface="Times New Roman"/>
              </a:rPr>
              <a:t>顕微鏡</a:t>
            </a:r>
            <a:r>
              <a:rPr lang="en-US" altLang="ja-JP" sz="2400" dirty="0" smtClean="0">
                <a:latin typeface="Times New Roman"/>
                <a:cs typeface="Times New Roman"/>
              </a:rPr>
              <a:t> </a:t>
            </a:r>
          </a:p>
        </p:txBody>
      </p:sp>
      <p:sp>
        <p:nvSpPr>
          <p:cNvPr id="5" name="テキスト ボックス 4"/>
          <p:cNvSpPr txBox="1"/>
          <p:nvPr/>
        </p:nvSpPr>
        <p:spPr>
          <a:xfrm>
            <a:off x="165659" y="1468624"/>
            <a:ext cx="9332091" cy="5078313"/>
          </a:xfrm>
          <a:prstGeom prst="rect">
            <a:avLst/>
          </a:prstGeom>
          <a:noFill/>
        </p:spPr>
        <p:txBody>
          <a:bodyPr wrap="square" rtlCol="0">
            <a:spAutoFit/>
          </a:bodyPr>
          <a:lstStyle/>
          <a:p>
            <a:r>
              <a:rPr lang="ja-JP" altLang="en-US" sz="2400" dirty="0" smtClean="0">
                <a:latin typeface="Times New Roman"/>
                <a:cs typeface="Times New Roman"/>
              </a:rPr>
              <a:t>・生物学，生物物理学などにおけるイメージングアプリケーション</a:t>
            </a:r>
            <a:endParaRPr kumimoji="1" lang="en-US" altLang="ja-JP" sz="2400" dirty="0" smtClean="0">
              <a:latin typeface="Times New Roman"/>
              <a:cs typeface="Times New Roman"/>
            </a:endParaRPr>
          </a:p>
          <a:p>
            <a:r>
              <a:rPr kumimoji="1" lang="ja-JP" altLang="en-US" sz="2400" dirty="0" smtClean="0">
                <a:latin typeface="Times New Roman"/>
                <a:cs typeface="Times New Roman"/>
              </a:rPr>
              <a:t>・様々な結合組織中のコラーゲン線維の可視化</a:t>
            </a:r>
            <a:endParaRPr kumimoji="1" lang="en-US" altLang="ja-JP" sz="2400" dirty="0" smtClean="0">
              <a:latin typeface="Times New Roman"/>
              <a:cs typeface="Times New Roman"/>
            </a:endParaRPr>
          </a:p>
          <a:p>
            <a:r>
              <a:rPr lang="en-US" altLang="ja-JP" sz="2400" dirty="0" smtClean="0">
                <a:latin typeface="Times New Roman"/>
                <a:cs typeface="Times New Roman"/>
              </a:rPr>
              <a:t>		-</a:t>
            </a:r>
            <a:r>
              <a:rPr lang="ja-JP" altLang="en-US" sz="2400" dirty="0" smtClean="0">
                <a:latin typeface="Times New Roman"/>
                <a:cs typeface="Times New Roman"/>
              </a:rPr>
              <a:t>皮膚，骨，腱，血管，角膜，内臓（線維状のコラーゲンのみ）</a:t>
            </a:r>
            <a:endParaRPr lang="en-US" altLang="ja-JP" sz="2400" dirty="0" smtClean="0">
              <a:latin typeface="Times New Roman"/>
              <a:cs typeface="Times New Roman"/>
            </a:endParaRPr>
          </a:p>
          <a:p>
            <a:r>
              <a:rPr kumimoji="1" lang="ja-JP" altLang="en-US" sz="2400" dirty="0" smtClean="0">
                <a:latin typeface="Times New Roman"/>
                <a:cs typeface="Times New Roman"/>
              </a:rPr>
              <a:t>・コラーゲン，ミオシン（筋線維）が生体組織中の主な</a:t>
            </a:r>
            <a:r>
              <a:rPr kumimoji="1" lang="en-US" altLang="ja-JP" sz="2400" dirty="0" smtClean="0">
                <a:latin typeface="Times New Roman"/>
                <a:cs typeface="Times New Roman"/>
              </a:rPr>
              <a:t>SHG</a:t>
            </a:r>
            <a:r>
              <a:rPr kumimoji="1" lang="ja-JP" altLang="en-US" sz="2400" dirty="0" smtClean="0">
                <a:latin typeface="Times New Roman"/>
                <a:cs typeface="Times New Roman"/>
              </a:rPr>
              <a:t>光のソース</a:t>
            </a:r>
            <a:endParaRPr kumimoji="1" lang="en-US" altLang="ja-JP" sz="2400" dirty="0" smtClean="0">
              <a:latin typeface="Times New Roman"/>
              <a:cs typeface="Times New Roman"/>
            </a:endParaRPr>
          </a:p>
          <a:p>
            <a:r>
              <a:rPr lang="en-US" altLang="ja-JP" sz="2400" dirty="0" smtClean="0">
                <a:latin typeface="Times New Roman"/>
                <a:cs typeface="Times New Roman"/>
              </a:rPr>
              <a:t>		-</a:t>
            </a:r>
            <a:r>
              <a:rPr lang="ja-JP" altLang="en-US" sz="2400" dirty="0" smtClean="0">
                <a:latin typeface="Times New Roman"/>
                <a:cs typeface="Times New Roman"/>
              </a:rPr>
              <a:t>分子の構造に起因して発生</a:t>
            </a:r>
            <a:endParaRPr kumimoji="1" lang="en-US" altLang="ja-JP" sz="2400" dirty="0" smtClean="0">
              <a:latin typeface="Times New Roman"/>
              <a:cs typeface="Times New Roman"/>
            </a:endParaRPr>
          </a:p>
          <a:p>
            <a:r>
              <a:rPr lang="ja-JP" altLang="en-US" sz="2400" dirty="0" smtClean="0">
                <a:latin typeface="Times New Roman"/>
                <a:cs typeface="Times New Roman"/>
              </a:rPr>
              <a:t>・偏光依存性を持つ</a:t>
            </a:r>
            <a:endParaRPr lang="en-US" altLang="ja-JP" sz="2400" dirty="0" smtClean="0">
              <a:latin typeface="Times New Roman"/>
              <a:cs typeface="Times New Roman"/>
            </a:endParaRPr>
          </a:p>
          <a:p>
            <a:r>
              <a:rPr lang="en-US" altLang="ja-JP" sz="2400" dirty="0" smtClean="0">
                <a:latin typeface="Times New Roman"/>
                <a:cs typeface="Times New Roman"/>
              </a:rPr>
              <a:t>		-</a:t>
            </a:r>
            <a:r>
              <a:rPr lang="ja-JP" altLang="en-US" sz="2400" dirty="0" smtClean="0">
                <a:latin typeface="Times New Roman"/>
                <a:cs typeface="Times New Roman"/>
              </a:rPr>
              <a:t>偏光解析が可能</a:t>
            </a:r>
            <a:endParaRPr kumimoji="1" lang="en-US" altLang="ja-JP" sz="2400" dirty="0" smtClean="0">
              <a:latin typeface="Times New Roman"/>
              <a:cs typeface="Times New Roman"/>
            </a:endParaRPr>
          </a:p>
          <a:p>
            <a:endParaRPr lang="en-US" altLang="ja-JP" sz="2400" dirty="0" smtClean="0">
              <a:latin typeface="Times New Roman"/>
              <a:cs typeface="Times New Roman"/>
            </a:endParaRPr>
          </a:p>
          <a:p>
            <a:r>
              <a:rPr kumimoji="1" lang="ja-JP" altLang="en-US" sz="2400" dirty="0" smtClean="0">
                <a:latin typeface="Times New Roman"/>
                <a:cs typeface="Times New Roman"/>
              </a:rPr>
              <a:t>本論文では，</a:t>
            </a:r>
            <a:endParaRPr kumimoji="1" lang="en-US" altLang="ja-JP" sz="2400" dirty="0" smtClean="0">
              <a:latin typeface="Times New Roman"/>
              <a:cs typeface="Times New Roman"/>
            </a:endParaRPr>
          </a:p>
          <a:p>
            <a:endParaRPr lang="en-US" altLang="ja-JP" sz="2400" dirty="0" smtClean="0">
              <a:latin typeface="Times New Roman"/>
              <a:cs typeface="Times New Roman"/>
            </a:endParaRPr>
          </a:p>
          <a:p>
            <a:pPr algn="ctr"/>
            <a:r>
              <a:rPr kumimoji="1" lang="ja-JP" altLang="en-US" sz="3600" dirty="0" smtClean="0">
                <a:solidFill>
                  <a:srgbClr val="FF0000"/>
                </a:solidFill>
                <a:latin typeface="Times New Roman"/>
                <a:cs typeface="Times New Roman"/>
              </a:rPr>
              <a:t>原理，近年の研究，臨床応用への展望</a:t>
            </a:r>
            <a:endParaRPr lang="en-US" altLang="ja-JP" sz="3600" dirty="0" smtClean="0">
              <a:solidFill>
                <a:srgbClr val="FF0000"/>
              </a:solidFill>
              <a:latin typeface="Times New Roman"/>
              <a:cs typeface="Times New Roman"/>
            </a:endParaRPr>
          </a:p>
          <a:p>
            <a:r>
              <a:rPr kumimoji="1" lang="ja-JP" altLang="en-US" sz="2400" dirty="0" smtClean="0"/>
              <a:t>　　　　　　　　　　　　　　　　　　　　　　　　　　　　　　　　　　　　　　</a:t>
            </a:r>
            <a:endParaRPr kumimoji="1" lang="en-US" altLang="ja-JP" sz="2400" dirty="0" smtClean="0"/>
          </a:p>
          <a:p>
            <a:r>
              <a:rPr lang="ja-JP" altLang="en-US" sz="2400" dirty="0" smtClean="0"/>
              <a:t>　　　　　　　　　　　　　　　　　　　　　　　　　　　　　　　　　　について</a:t>
            </a:r>
            <a:r>
              <a:rPr kumimoji="1" lang="ja-JP" altLang="en-US" sz="2400" dirty="0" smtClean="0"/>
              <a:t>報告</a:t>
            </a:r>
            <a:endParaRPr kumimoji="1" lang="ja-JP"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78"/>
            <a:ext cx="8229600" cy="1143000"/>
          </a:xfrm>
        </p:spPr>
        <p:txBody>
          <a:bodyPr/>
          <a:lstStyle/>
          <a:p>
            <a:r>
              <a:rPr lang="ja-JP" altLang="en-US" dirty="0" smtClean="0"/>
              <a:t>原理</a:t>
            </a:r>
            <a:endParaRPr lang="ja-JP" altLang="en-US" dirty="0"/>
          </a:p>
        </p:txBody>
      </p:sp>
      <p:grpSp>
        <p:nvGrpSpPr>
          <p:cNvPr id="13" name="図形グループ 12"/>
          <p:cNvGrpSpPr/>
          <p:nvPr/>
        </p:nvGrpSpPr>
        <p:grpSpPr>
          <a:xfrm>
            <a:off x="101399" y="1007979"/>
            <a:ext cx="2208749" cy="1901254"/>
            <a:chOff x="279199" y="1363579"/>
            <a:chExt cx="2208749" cy="1901254"/>
          </a:xfrm>
        </p:grpSpPr>
        <p:grpSp>
          <p:nvGrpSpPr>
            <p:cNvPr id="4" name="図形グループ 3"/>
            <p:cNvGrpSpPr/>
            <p:nvPr/>
          </p:nvGrpSpPr>
          <p:grpSpPr>
            <a:xfrm>
              <a:off x="279199" y="1363579"/>
              <a:ext cx="2208749" cy="1713894"/>
              <a:chOff x="81861" y="3990782"/>
              <a:chExt cx="2208749" cy="1713894"/>
            </a:xfrm>
          </p:grpSpPr>
          <p:sp>
            <p:nvSpPr>
              <p:cNvPr id="5" name="円/楕円 4"/>
              <p:cNvSpPr/>
              <p:nvPr/>
            </p:nvSpPr>
            <p:spPr>
              <a:xfrm rot="20242998">
                <a:off x="1204954" y="4385027"/>
                <a:ext cx="638704" cy="443323"/>
              </a:xfrm>
              <a:prstGeom prst="ellipse">
                <a:avLst/>
              </a:prstGeom>
              <a:gradFill flip="none" rotWithShape="1">
                <a:gsLst>
                  <a:gs pos="0">
                    <a:srgbClr val="FF0000"/>
                  </a:gs>
                  <a:gs pos="100000">
                    <a:srgbClr val="FF7065"/>
                  </a:gs>
                </a:gsLst>
                <a:path path="circle">
                  <a:fillToRect l="100000" t="100000"/>
                </a:path>
                <a:tileRect r="-100000" b="-100000"/>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19089786">
                <a:off x="257026" y="4937539"/>
                <a:ext cx="1257300" cy="4140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rot="5400000" flipH="1" flipV="1">
                <a:off x="-350491" y="4766458"/>
                <a:ext cx="1552686" cy="1334"/>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426519" y="5542785"/>
                <a:ext cx="1722004" cy="1366"/>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flipV="1">
                <a:off x="414294" y="4737872"/>
                <a:ext cx="886967" cy="80218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円弧 9"/>
              <p:cNvSpPr/>
              <p:nvPr/>
            </p:nvSpPr>
            <p:spPr>
              <a:xfrm rot="17606637">
                <a:off x="1144884" y="4558950"/>
                <a:ext cx="1144125" cy="1147327"/>
              </a:xfrm>
              <a:prstGeom prst="arc">
                <a:avLst>
                  <a:gd name="adj1" fmla="val 17240215"/>
                  <a:gd name="adj2" fmla="val 2034225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81861" y="3990783"/>
                <a:ext cx="332433" cy="369332"/>
              </a:xfrm>
              <a:prstGeom prst="rect">
                <a:avLst/>
              </a:prstGeom>
              <a:noFill/>
            </p:spPr>
            <p:txBody>
              <a:bodyPr wrap="square" rtlCol="0">
                <a:spAutoFit/>
              </a:bodyPr>
              <a:lstStyle/>
              <a:p>
                <a:r>
                  <a:rPr lang="en-US" altLang="ja-JP" b="1" i="1" dirty="0" smtClean="0">
                    <a:latin typeface="Times New Roman"/>
                    <a:cs typeface="Times New Roman"/>
                  </a:rPr>
                  <a:t>P</a:t>
                </a:r>
                <a:r>
                  <a:rPr lang="ja-JP" altLang="en-US" b="1" i="1" dirty="0" smtClean="0">
                    <a:latin typeface="Times New Roman"/>
                    <a:cs typeface="Times New Roman"/>
                  </a:rPr>
                  <a:t>　</a:t>
                </a:r>
                <a:endParaRPr lang="en-US" altLang="ja-JP" b="1" i="1" dirty="0" smtClean="0">
                  <a:latin typeface="Times New Roman"/>
                  <a:cs typeface="Times New Roman"/>
                </a:endParaRPr>
              </a:p>
            </p:txBody>
          </p:sp>
        </p:grpSp>
        <p:sp>
          <p:nvSpPr>
            <p:cNvPr id="12" name="テキスト ボックス 11"/>
            <p:cNvSpPr txBox="1"/>
            <p:nvPr/>
          </p:nvSpPr>
          <p:spPr>
            <a:xfrm>
              <a:off x="2110377" y="2895501"/>
              <a:ext cx="343323" cy="369332"/>
            </a:xfrm>
            <a:prstGeom prst="rect">
              <a:avLst/>
            </a:prstGeom>
            <a:noFill/>
          </p:spPr>
          <p:txBody>
            <a:bodyPr wrap="square" rtlCol="0">
              <a:spAutoFit/>
            </a:bodyPr>
            <a:lstStyle/>
            <a:p>
              <a:r>
                <a:rPr lang="en-US" altLang="ja-JP" b="1" i="1" dirty="0" smtClean="0">
                  <a:latin typeface="Times New Roman"/>
                  <a:cs typeface="Times New Roman"/>
                </a:rPr>
                <a:t>E</a:t>
              </a:r>
              <a:endParaRPr kumimoji="1" lang="ja-JP" altLang="en-US" b="1" i="1" dirty="0">
                <a:latin typeface="Times New Roman"/>
                <a:cs typeface="Times New Roman"/>
              </a:endParaRPr>
            </a:p>
          </p:txBody>
        </p:sp>
      </p:grpSp>
      <p:graphicFrame>
        <p:nvGraphicFramePr>
          <p:cNvPr id="17410" name="Object 2"/>
          <p:cNvGraphicFramePr>
            <a:graphicFrameLocks noChangeAspect="1"/>
          </p:cNvGraphicFramePr>
          <p:nvPr/>
        </p:nvGraphicFramePr>
        <p:xfrm>
          <a:off x="3241675" y="1454151"/>
          <a:ext cx="4843463" cy="430212"/>
        </p:xfrm>
        <a:graphic>
          <a:graphicData uri="http://schemas.openxmlformats.org/presentationml/2006/ole">
            <p:oleObj spid="_x0000_s17410" name="数式" r:id="rId3" imgW="2730500" imgH="241300" progId="Equation.3">
              <p:embed/>
            </p:oleObj>
          </a:graphicData>
        </a:graphic>
      </p:graphicFrame>
      <p:sp>
        <p:nvSpPr>
          <p:cNvPr id="15" name="テキスト ボックス 14"/>
          <p:cNvSpPr txBox="1"/>
          <p:nvPr/>
        </p:nvSpPr>
        <p:spPr>
          <a:xfrm>
            <a:off x="2490388" y="957917"/>
            <a:ext cx="2273535" cy="384721"/>
          </a:xfrm>
          <a:prstGeom prst="rect">
            <a:avLst/>
          </a:prstGeom>
          <a:noFill/>
        </p:spPr>
        <p:txBody>
          <a:bodyPr wrap="none" rtlCol="0">
            <a:spAutoFit/>
          </a:bodyPr>
          <a:lstStyle/>
          <a:p>
            <a:r>
              <a:rPr lang="ja-JP" altLang="en-US" dirty="0" smtClean="0"/>
              <a:t>分極</a:t>
            </a:r>
            <a:r>
              <a:rPr lang="en-US" altLang="ja-JP" sz="1900" i="1" dirty="0" smtClean="0">
                <a:latin typeface="Times New Roman"/>
                <a:cs typeface="Times New Roman"/>
              </a:rPr>
              <a:t>P</a:t>
            </a:r>
            <a:r>
              <a:rPr lang="ja-JP" altLang="en-US" dirty="0" smtClean="0">
                <a:latin typeface="Times New Roman"/>
                <a:cs typeface="Times New Roman"/>
              </a:rPr>
              <a:t>のべき乗展開</a:t>
            </a:r>
            <a:endParaRPr kumimoji="1" lang="ja-JP" altLang="en-US" i="1" dirty="0">
              <a:latin typeface="Times New Roman"/>
              <a:cs typeface="Times New Roman"/>
            </a:endParaRPr>
          </a:p>
        </p:txBody>
      </p:sp>
      <p:sp>
        <p:nvSpPr>
          <p:cNvPr id="16" name="テキスト ボックス 15"/>
          <p:cNvSpPr txBox="1"/>
          <p:nvPr/>
        </p:nvSpPr>
        <p:spPr>
          <a:xfrm>
            <a:off x="982581" y="927126"/>
            <a:ext cx="1338828" cy="369332"/>
          </a:xfrm>
          <a:prstGeom prst="rect">
            <a:avLst/>
          </a:prstGeom>
          <a:noFill/>
        </p:spPr>
        <p:txBody>
          <a:bodyPr wrap="none" rtlCol="0">
            <a:spAutoFit/>
          </a:bodyPr>
          <a:lstStyle/>
          <a:p>
            <a:r>
              <a:rPr kumimoji="1" lang="ja-JP" altLang="en-US" dirty="0" smtClean="0">
                <a:solidFill>
                  <a:srgbClr val="FF0000"/>
                </a:solidFill>
              </a:rPr>
              <a:t>非線形応答</a:t>
            </a:r>
            <a:endParaRPr kumimoji="1" lang="ja-JP" altLang="en-US" dirty="0">
              <a:solidFill>
                <a:srgbClr val="FF0000"/>
              </a:solidFill>
            </a:endParaRPr>
          </a:p>
        </p:txBody>
      </p:sp>
      <p:sp>
        <p:nvSpPr>
          <p:cNvPr id="17" name="円/楕円 16"/>
          <p:cNvSpPr/>
          <p:nvPr/>
        </p:nvSpPr>
        <p:spPr>
          <a:xfrm>
            <a:off x="4572000" y="1377312"/>
            <a:ext cx="1397000" cy="6477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rot="10800000" flipV="1">
            <a:off x="4192423" y="1906717"/>
            <a:ext cx="571500" cy="31659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3392054" y="2169467"/>
            <a:ext cx="800369" cy="461665"/>
          </a:xfrm>
          <a:prstGeom prst="rect">
            <a:avLst/>
          </a:prstGeom>
          <a:noFill/>
        </p:spPr>
        <p:txBody>
          <a:bodyPr wrap="none" rtlCol="0">
            <a:spAutoFit/>
          </a:bodyPr>
          <a:lstStyle/>
          <a:p>
            <a:r>
              <a:rPr kumimoji="1" lang="en-US" altLang="ja-JP" sz="2400" dirty="0" smtClean="0">
                <a:latin typeface="Times New Roman"/>
                <a:cs typeface="Times New Roman"/>
              </a:rPr>
              <a:t>SHG</a:t>
            </a:r>
            <a:endParaRPr kumimoji="1" lang="ja-JP" altLang="en-US" sz="2400" dirty="0">
              <a:latin typeface="Times New Roman"/>
              <a:cs typeface="Times New Roman"/>
            </a:endParaRPr>
          </a:p>
        </p:txBody>
      </p:sp>
      <p:sp>
        <p:nvSpPr>
          <p:cNvPr id="22" name="テキスト ボックス 21"/>
          <p:cNvSpPr txBox="1"/>
          <p:nvPr/>
        </p:nvSpPr>
        <p:spPr>
          <a:xfrm>
            <a:off x="5334000" y="2038643"/>
            <a:ext cx="2811061" cy="369332"/>
          </a:xfrm>
          <a:prstGeom prst="rect">
            <a:avLst/>
          </a:prstGeom>
          <a:noFill/>
        </p:spPr>
        <p:txBody>
          <a:bodyPr wrap="none" rtlCol="0">
            <a:spAutoFit/>
          </a:bodyPr>
          <a:lstStyle/>
          <a:p>
            <a:r>
              <a:rPr kumimoji="1" lang="ja-JP" altLang="en-US" dirty="0" smtClean="0"/>
              <a:t>中心対称性を持つ物質　</a:t>
            </a:r>
            <a:r>
              <a:rPr kumimoji="1" lang="en-US" altLang="ja-JP" dirty="0" smtClean="0"/>
              <a:t>→</a:t>
            </a:r>
            <a:r>
              <a:rPr kumimoji="1" lang="ja-JP" altLang="en-US" dirty="0" smtClean="0"/>
              <a:t>　</a:t>
            </a:r>
            <a:endParaRPr kumimoji="1" lang="ja-JP" altLang="en-US" dirty="0"/>
          </a:p>
        </p:txBody>
      </p:sp>
      <p:graphicFrame>
        <p:nvGraphicFramePr>
          <p:cNvPr id="17411" name="Object 3"/>
          <p:cNvGraphicFramePr>
            <a:graphicFrameLocks noChangeAspect="1"/>
          </p:cNvGraphicFramePr>
          <p:nvPr/>
        </p:nvGraphicFramePr>
        <p:xfrm>
          <a:off x="8145061" y="1995225"/>
          <a:ext cx="835025" cy="361950"/>
        </p:xfrm>
        <a:graphic>
          <a:graphicData uri="http://schemas.openxmlformats.org/presentationml/2006/ole">
            <p:oleObj spid="_x0000_s17411" name="数式" r:id="rId4" imgW="469900" imgH="203200" progId="Equation.3">
              <p:embed/>
            </p:oleObj>
          </a:graphicData>
        </a:graphic>
      </p:graphicFrame>
      <p:sp>
        <p:nvSpPr>
          <p:cNvPr id="24" name="テキスト ボックス 23"/>
          <p:cNvSpPr txBox="1"/>
          <p:nvPr/>
        </p:nvSpPr>
        <p:spPr>
          <a:xfrm>
            <a:off x="4875540" y="2446466"/>
            <a:ext cx="3811260" cy="369332"/>
          </a:xfrm>
          <a:prstGeom prst="rect">
            <a:avLst/>
          </a:prstGeom>
          <a:noFill/>
        </p:spPr>
        <p:txBody>
          <a:bodyPr wrap="none" rtlCol="0">
            <a:spAutoFit/>
          </a:bodyPr>
          <a:lstStyle/>
          <a:p>
            <a:r>
              <a:rPr lang="ja-JP" altLang="en-US" dirty="0" smtClean="0"/>
              <a:t>非中心対称性を持つ物質でのみ発生</a:t>
            </a:r>
            <a:endParaRPr kumimoji="1" lang="ja-JP" altLang="en-US" dirty="0"/>
          </a:p>
        </p:txBody>
      </p:sp>
      <p:graphicFrame>
        <p:nvGraphicFramePr>
          <p:cNvPr id="17412" name="Object 4"/>
          <p:cNvGraphicFramePr>
            <a:graphicFrameLocks noChangeAspect="1"/>
          </p:cNvGraphicFramePr>
          <p:nvPr/>
        </p:nvGraphicFramePr>
        <p:xfrm>
          <a:off x="6701013" y="2870200"/>
          <a:ext cx="406400" cy="361950"/>
        </p:xfrm>
        <a:graphic>
          <a:graphicData uri="http://schemas.openxmlformats.org/presentationml/2006/ole">
            <p:oleObj spid="_x0000_s17412" name="数式" r:id="rId5" imgW="228600" imgH="203200" progId="Equation.3">
              <p:embed/>
            </p:oleObj>
          </a:graphicData>
        </a:graphic>
      </p:graphicFrame>
      <p:sp>
        <p:nvSpPr>
          <p:cNvPr id="26" name="テキスト ボックス 25"/>
          <p:cNvSpPr txBox="1"/>
          <p:nvPr/>
        </p:nvSpPr>
        <p:spPr>
          <a:xfrm>
            <a:off x="7140669" y="2945884"/>
            <a:ext cx="2008783" cy="369332"/>
          </a:xfrm>
          <a:prstGeom prst="rect">
            <a:avLst/>
          </a:prstGeom>
          <a:noFill/>
        </p:spPr>
        <p:txBody>
          <a:bodyPr wrap="none" rtlCol="0">
            <a:spAutoFit/>
          </a:bodyPr>
          <a:lstStyle/>
          <a:p>
            <a:r>
              <a:rPr kumimoji="1" lang="ja-JP" altLang="en-US" dirty="0" smtClean="0"/>
              <a:t>＝　</a:t>
            </a:r>
            <a:r>
              <a:rPr lang="ja-JP" altLang="en-US" dirty="0" smtClean="0"/>
              <a:t>３</a:t>
            </a:r>
            <a:r>
              <a:rPr kumimoji="1" lang="ja-JP" altLang="en-US" dirty="0" smtClean="0"/>
              <a:t>階のテンソル</a:t>
            </a:r>
            <a:endParaRPr kumimoji="1" lang="ja-JP" altLang="en-US" dirty="0"/>
          </a:p>
        </p:txBody>
      </p:sp>
      <p:sp>
        <p:nvSpPr>
          <p:cNvPr id="27" name="テキスト ボックス 26"/>
          <p:cNvSpPr txBox="1"/>
          <p:nvPr/>
        </p:nvSpPr>
        <p:spPr>
          <a:xfrm>
            <a:off x="101399" y="3084383"/>
            <a:ext cx="1278715"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400" dirty="0" smtClean="0"/>
              <a:t>テンソル</a:t>
            </a:r>
            <a:endParaRPr kumimoji="1" lang="ja-JP" altLang="en-US" sz="2400" dirty="0"/>
          </a:p>
        </p:txBody>
      </p:sp>
      <p:sp>
        <p:nvSpPr>
          <p:cNvPr id="29" name="テキスト ボックス 28"/>
          <p:cNvSpPr txBox="1"/>
          <p:nvPr/>
        </p:nvSpPr>
        <p:spPr>
          <a:xfrm>
            <a:off x="1511691" y="3130550"/>
            <a:ext cx="1527281" cy="369332"/>
          </a:xfrm>
          <a:prstGeom prst="rect">
            <a:avLst/>
          </a:prstGeom>
          <a:noFill/>
        </p:spPr>
        <p:txBody>
          <a:bodyPr wrap="none" rtlCol="0">
            <a:spAutoFit/>
          </a:bodyPr>
          <a:lstStyle/>
          <a:p>
            <a:r>
              <a:rPr kumimoji="1" lang="ja-JP" altLang="en-US" dirty="0" smtClean="0"/>
              <a:t>物理量を表す</a:t>
            </a:r>
            <a:endParaRPr kumimoji="1" lang="ja-JP" altLang="en-US" dirty="0"/>
          </a:p>
        </p:txBody>
      </p:sp>
      <p:sp>
        <p:nvSpPr>
          <p:cNvPr id="31" name="テキスト ボックス 30"/>
          <p:cNvSpPr txBox="1"/>
          <p:nvPr/>
        </p:nvSpPr>
        <p:spPr>
          <a:xfrm>
            <a:off x="4117711" y="3361382"/>
            <a:ext cx="2432577" cy="369332"/>
          </a:xfrm>
          <a:prstGeom prst="rect">
            <a:avLst/>
          </a:prstGeom>
          <a:noFill/>
        </p:spPr>
        <p:txBody>
          <a:bodyPr wrap="none" rtlCol="0">
            <a:spAutoFit/>
          </a:bodyPr>
          <a:lstStyle/>
          <a:p>
            <a:r>
              <a:rPr kumimoji="1" lang="ja-JP" altLang="en-US" dirty="0" smtClean="0"/>
              <a:t>例：応力テンソル（２階）</a:t>
            </a:r>
            <a:endParaRPr kumimoji="1" lang="ja-JP" altLang="en-US" dirty="0"/>
          </a:p>
        </p:txBody>
      </p:sp>
      <p:pic>
        <p:nvPicPr>
          <p:cNvPr id="32" name="図 31" descr="image002.gif"/>
          <p:cNvPicPr>
            <a:picLocks noChangeAspect="1"/>
          </p:cNvPicPr>
          <p:nvPr/>
        </p:nvPicPr>
        <p:blipFill>
          <a:blip r:embed="rId6"/>
          <a:stretch>
            <a:fillRect/>
          </a:stretch>
        </p:blipFill>
        <p:spPr>
          <a:xfrm>
            <a:off x="4418188" y="4445099"/>
            <a:ext cx="4718050" cy="2423396"/>
          </a:xfrm>
          <a:prstGeom prst="rect">
            <a:avLst/>
          </a:prstGeom>
        </p:spPr>
      </p:pic>
      <p:grpSp>
        <p:nvGrpSpPr>
          <p:cNvPr id="34" name="図形グループ 33"/>
          <p:cNvGrpSpPr/>
          <p:nvPr/>
        </p:nvGrpSpPr>
        <p:grpSpPr>
          <a:xfrm>
            <a:off x="-38301" y="3708400"/>
            <a:ext cx="4572201" cy="703942"/>
            <a:chOff x="101399" y="3708400"/>
            <a:chExt cx="4572201" cy="703942"/>
          </a:xfrm>
        </p:grpSpPr>
        <p:sp>
          <p:nvSpPr>
            <p:cNvPr id="28" name="テキスト ボックス 27"/>
            <p:cNvSpPr txBox="1"/>
            <p:nvPr/>
          </p:nvSpPr>
          <p:spPr>
            <a:xfrm>
              <a:off x="101399" y="3708400"/>
              <a:ext cx="3222256" cy="677108"/>
            </a:xfrm>
            <a:prstGeom prst="rect">
              <a:avLst/>
            </a:prstGeom>
            <a:noFill/>
          </p:spPr>
          <p:txBody>
            <a:bodyPr wrap="none" rtlCol="0">
              <a:spAutoFit/>
            </a:bodyPr>
            <a:lstStyle/>
            <a:p>
              <a:r>
                <a:rPr kumimoji="1" lang="ja-JP" altLang="en-US" dirty="0" smtClean="0"/>
                <a:t>０階のテンソル　</a:t>
              </a:r>
              <a:r>
                <a:rPr kumimoji="1" lang="en-US" altLang="ja-JP" dirty="0" smtClean="0"/>
                <a:t>→</a:t>
              </a:r>
              <a:r>
                <a:rPr kumimoji="1" lang="ja-JP" altLang="en-US" dirty="0" smtClean="0"/>
                <a:t>　スカラー</a:t>
              </a:r>
              <a:r>
                <a:rPr kumimoji="1" lang="en-US" altLang="ja-JP" dirty="0" smtClean="0"/>
                <a:t>  </a:t>
              </a:r>
              <a:r>
                <a:rPr kumimoji="1" lang="en-US" altLang="ja-JP" sz="2000" dirty="0" err="1" smtClean="0">
                  <a:latin typeface="Times New Roman"/>
                  <a:cs typeface="Times New Roman"/>
                </a:rPr>
                <a:t>α</a:t>
              </a:r>
              <a:endParaRPr kumimoji="1" lang="en-US" altLang="ja-JP" sz="2000" dirty="0" smtClean="0">
                <a:latin typeface="Times New Roman"/>
                <a:cs typeface="Times New Roman"/>
              </a:endParaRPr>
            </a:p>
            <a:p>
              <a:r>
                <a:rPr lang="ja-JP" altLang="en-US" dirty="0" smtClean="0"/>
                <a:t>１階のテンソル　</a:t>
              </a:r>
              <a:r>
                <a:rPr lang="en-US" altLang="ja-JP" dirty="0" smtClean="0"/>
                <a:t>→</a:t>
              </a:r>
              <a:r>
                <a:rPr lang="ja-JP" altLang="en-US" dirty="0" smtClean="0"/>
                <a:t>　ベクトル</a:t>
              </a:r>
              <a:endParaRPr kumimoji="1" lang="ja-JP" altLang="en-US" dirty="0"/>
            </a:p>
          </p:txBody>
        </p:sp>
        <p:graphicFrame>
          <p:nvGraphicFramePr>
            <p:cNvPr id="17416" name="Object 8"/>
            <p:cNvGraphicFramePr>
              <a:graphicFrameLocks noChangeAspect="1"/>
            </p:cNvGraphicFramePr>
            <p:nvPr/>
          </p:nvGraphicFramePr>
          <p:xfrm>
            <a:off x="2979738" y="3998913"/>
            <a:ext cx="1693862" cy="413429"/>
          </p:xfrm>
          <a:graphic>
            <a:graphicData uri="http://schemas.openxmlformats.org/presentationml/2006/ole">
              <p:oleObj spid="_x0000_s17416" name="数式" r:id="rId7" imgW="977900" imgH="266700" progId="Equation.3">
                <p:embed/>
              </p:oleObj>
            </a:graphicData>
          </a:graphic>
        </p:graphicFrame>
      </p:grpSp>
      <p:grpSp>
        <p:nvGrpSpPr>
          <p:cNvPr id="37" name="図形グループ 36"/>
          <p:cNvGrpSpPr/>
          <p:nvPr/>
        </p:nvGrpSpPr>
        <p:grpSpPr>
          <a:xfrm>
            <a:off x="406400" y="4762500"/>
            <a:ext cx="3333590" cy="369332"/>
            <a:chOff x="406400" y="4762500"/>
            <a:chExt cx="3333590" cy="369332"/>
          </a:xfrm>
        </p:grpSpPr>
        <p:graphicFrame>
          <p:nvGraphicFramePr>
            <p:cNvPr id="35" name="Object 8"/>
            <p:cNvGraphicFramePr>
              <a:graphicFrameLocks noChangeAspect="1"/>
            </p:cNvGraphicFramePr>
            <p:nvPr/>
          </p:nvGraphicFramePr>
          <p:xfrm>
            <a:off x="3048000" y="4800600"/>
            <a:ext cx="285750" cy="255588"/>
          </p:xfrm>
          <a:graphic>
            <a:graphicData uri="http://schemas.openxmlformats.org/presentationml/2006/ole">
              <p:oleObj spid="_x0000_s17417" name="数式" r:id="rId8" imgW="165100" imgH="165100" progId="Equation.3">
                <p:embed/>
              </p:oleObj>
            </a:graphicData>
          </a:graphic>
        </p:graphicFrame>
        <p:sp>
          <p:nvSpPr>
            <p:cNvPr id="36" name="テキスト ボックス 35"/>
            <p:cNvSpPr txBox="1"/>
            <p:nvPr/>
          </p:nvSpPr>
          <p:spPr>
            <a:xfrm>
              <a:off x="406400" y="4762500"/>
              <a:ext cx="3333590" cy="369332"/>
            </a:xfrm>
            <a:prstGeom prst="rect">
              <a:avLst/>
            </a:prstGeom>
            <a:noFill/>
          </p:spPr>
          <p:txBody>
            <a:bodyPr wrap="none" rtlCol="0">
              <a:spAutoFit/>
            </a:bodyPr>
            <a:lstStyle/>
            <a:p>
              <a:r>
                <a:rPr lang="en-US" altLang="ja-JP" dirty="0" err="1" smtClean="0">
                  <a:latin typeface="Times New Roman"/>
                  <a:cs typeface="Times New Roman"/>
                </a:rPr>
                <a:t>n</a:t>
              </a:r>
              <a:r>
                <a:rPr lang="ja-JP" altLang="en-US" dirty="0" smtClean="0"/>
                <a:t>階のテンソルの要素　</a:t>
              </a:r>
              <a:r>
                <a:rPr lang="en-US" altLang="ja-JP" dirty="0" smtClean="0"/>
                <a:t>→</a:t>
              </a:r>
              <a:r>
                <a:rPr lang="ja-JP" altLang="en-US" dirty="0" smtClean="0"/>
                <a:t>　　　個</a:t>
              </a:r>
              <a:endParaRPr kumimoji="1" lang="en-US" altLang="ja-JP" dirty="0" smtClean="0"/>
            </a:p>
          </p:txBody>
        </p:sp>
      </p:grpSp>
      <p:sp>
        <p:nvSpPr>
          <p:cNvPr id="38" name="テキスト ボックス 37"/>
          <p:cNvSpPr txBox="1"/>
          <p:nvPr/>
        </p:nvSpPr>
        <p:spPr>
          <a:xfrm>
            <a:off x="5346700" y="3684944"/>
            <a:ext cx="2916283" cy="738664"/>
          </a:xfrm>
          <a:prstGeom prst="rect">
            <a:avLst/>
          </a:prstGeom>
          <a:noFill/>
        </p:spPr>
        <p:txBody>
          <a:bodyPr wrap="none" rtlCol="0">
            <a:spAutoFit/>
          </a:bodyPr>
          <a:lstStyle/>
          <a:p>
            <a:pPr algn="ctr"/>
            <a:r>
              <a:rPr lang="ja-JP" altLang="en-US" sz="1400" dirty="0" smtClean="0"/>
              <a:t>力の方向の成分</a:t>
            </a:r>
            <a:endParaRPr lang="en-US" altLang="ja-JP" sz="1400" dirty="0" smtClean="0"/>
          </a:p>
          <a:p>
            <a:pPr algn="ctr"/>
            <a:r>
              <a:rPr lang="ja-JP" altLang="en-US" sz="1400" dirty="0" smtClean="0"/>
              <a:t>＋</a:t>
            </a:r>
            <a:endParaRPr lang="en-US" altLang="ja-JP" sz="1400" dirty="0" smtClean="0"/>
          </a:p>
          <a:p>
            <a:pPr algn="ctr"/>
            <a:r>
              <a:rPr lang="ja-JP" altLang="en-US" sz="1400" dirty="0" smtClean="0"/>
              <a:t>面の方向を示す成分（法線ベクトル）</a:t>
            </a:r>
            <a:endParaRPr kumimoji="1" lang="ja-JP"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1730"/>
            <a:ext cx="8229600" cy="1143000"/>
          </a:xfrm>
        </p:spPr>
        <p:txBody>
          <a:bodyPr/>
          <a:lstStyle/>
          <a:p>
            <a:r>
              <a:rPr lang="ja-JP" altLang="en-US" dirty="0" smtClean="0">
                <a:latin typeface="Times New Roman"/>
                <a:cs typeface="Times New Roman"/>
              </a:rPr>
              <a:t>非線形感受率</a:t>
            </a:r>
            <a:endParaRPr lang="ja-JP" altLang="en-US" dirty="0">
              <a:latin typeface="Times New Roman"/>
              <a:cs typeface="Times New Roman"/>
            </a:endParaRPr>
          </a:p>
        </p:txBody>
      </p:sp>
      <p:pic>
        <p:nvPicPr>
          <p:cNvPr id="3" name="図 2" descr="スクリーンショット（2012-11-15 4.40.48）.png"/>
          <p:cNvPicPr>
            <a:picLocks noChangeAspect="1"/>
          </p:cNvPicPr>
          <p:nvPr/>
        </p:nvPicPr>
        <p:blipFill>
          <a:blip r:embed="rId2">
            <a:lum contrast="20000"/>
          </a:blip>
          <a:stretch>
            <a:fillRect/>
          </a:stretch>
        </p:blipFill>
        <p:spPr>
          <a:xfrm>
            <a:off x="0" y="827807"/>
            <a:ext cx="5245100" cy="2692752"/>
          </a:xfrm>
          <a:prstGeom prst="rect">
            <a:avLst/>
          </a:prstGeom>
        </p:spPr>
      </p:pic>
      <p:cxnSp>
        <p:nvCxnSpPr>
          <p:cNvPr id="5" name="直線コネクタ 4"/>
          <p:cNvCxnSpPr/>
          <p:nvPr/>
        </p:nvCxnSpPr>
        <p:spPr>
          <a:xfrm>
            <a:off x="1054100" y="2692400"/>
            <a:ext cx="34163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774039" y="2692400"/>
            <a:ext cx="466556" cy="369332"/>
          </a:xfrm>
          <a:prstGeom prst="rect">
            <a:avLst/>
          </a:prstGeom>
          <a:noFill/>
        </p:spPr>
        <p:txBody>
          <a:bodyPr wrap="none" rtlCol="0">
            <a:spAutoFit/>
          </a:bodyPr>
          <a:lstStyle/>
          <a:p>
            <a:r>
              <a:rPr lang="en-US" altLang="ja-JP" dirty="0" smtClean="0">
                <a:latin typeface="Times New Roman"/>
                <a:cs typeface="Times New Roman"/>
              </a:rPr>
              <a:t>χ</a:t>
            </a:r>
            <a:r>
              <a:rPr lang="en-US" altLang="ja-JP" baseline="30000" dirty="0" smtClean="0">
                <a:latin typeface="Times New Roman"/>
                <a:cs typeface="Times New Roman"/>
              </a:rPr>
              <a:t>(2)</a:t>
            </a:r>
            <a:endParaRPr kumimoji="1" lang="ja-JP" altLang="en-US" dirty="0">
              <a:latin typeface="Times New Roman"/>
              <a:cs typeface="Times New Roman"/>
            </a:endParaRPr>
          </a:p>
        </p:txBody>
      </p:sp>
      <p:sp>
        <p:nvSpPr>
          <p:cNvPr id="7" name="テキスト ボックス 6"/>
          <p:cNvSpPr txBox="1"/>
          <p:nvPr/>
        </p:nvSpPr>
        <p:spPr>
          <a:xfrm>
            <a:off x="118825" y="1150278"/>
            <a:ext cx="1496624" cy="369332"/>
          </a:xfrm>
          <a:prstGeom prst="rect">
            <a:avLst/>
          </a:prstGeom>
          <a:noFill/>
        </p:spPr>
        <p:txBody>
          <a:bodyPr wrap="none" rtlCol="0">
            <a:spAutoFit/>
          </a:bodyPr>
          <a:lstStyle/>
          <a:p>
            <a:r>
              <a:rPr lang="ja-JP" altLang="en-US" dirty="0" smtClean="0"/>
              <a:t>分極第２項は</a:t>
            </a:r>
            <a:endParaRPr kumimoji="1" lang="ja-JP" altLang="en-US" dirty="0"/>
          </a:p>
        </p:txBody>
      </p:sp>
      <p:sp>
        <p:nvSpPr>
          <p:cNvPr id="8" name="テキスト ボックス 7"/>
          <p:cNvSpPr txBox="1"/>
          <p:nvPr/>
        </p:nvSpPr>
        <p:spPr>
          <a:xfrm>
            <a:off x="5245100" y="1150278"/>
            <a:ext cx="522273" cy="369332"/>
          </a:xfrm>
          <a:prstGeom prst="rect">
            <a:avLst/>
          </a:prstGeom>
          <a:noFill/>
        </p:spPr>
        <p:txBody>
          <a:bodyPr wrap="none" rtlCol="0">
            <a:spAutoFit/>
          </a:bodyPr>
          <a:lstStyle/>
          <a:p>
            <a:r>
              <a:rPr kumimoji="1" lang="en-US" altLang="ja-JP" dirty="0" err="1" smtClean="0">
                <a:latin typeface="Times New Roman"/>
                <a:cs typeface="Times New Roman"/>
              </a:rPr>
              <a:t>d</a:t>
            </a:r>
            <a:r>
              <a:rPr kumimoji="1" lang="en-US" altLang="ja-JP" baseline="-25000" dirty="0" err="1" smtClean="0">
                <a:latin typeface="Times New Roman"/>
                <a:cs typeface="Times New Roman"/>
              </a:rPr>
              <a:t>xyz</a:t>
            </a:r>
            <a:endParaRPr kumimoji="1" lang="ja-JP" altLang="en-US" dirty="0">
              <a:latin typeface="Times New Roman"/>
              <a:cs typeface="Times New Roman"/>
            </a:endParaRPr>
          </a:p>
        </p:txBody>
      </p:sp>
      <p:cxnSp>
        <p:nvCxnSpPr>
          <p:cNvPr id="10" name="直線矢印コネクタ 9"/>
          <p:cNvCxnSpPr/>
          <p:nvPr/>
        </p:nvCxnSpPr>
        <p:spPr>
          <a:xfrm>
            <a:off x="6031027" y="2359024"/>
            <a:ext cx="527309"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6294682" y="921270"/>
            <a:ext cx="2619227" cy="923330"/>
          </a:xfrm>
          <a:prstGeom prst="rect">
            <a:avLst/>
          </a:prstGeom>
          <a:noFill/>
        </p:spPr>
        <p:txBody>
          <a:bodyPr wrap="none" rtlCol="0">
            <a:spAutoFit/>
          </a:bodyPr>
          <a:lstStyle/>
          <a:p>
            <a:pPr algn="ctr"/>
            <a:r>
              <a:rPr kumimoji="1" lang="en-US" altLang="ja-JP" dirty="0" err="1" smtClean="0"/>
              <a:t>x</a:t>
            </a:r>
            <a:r>
              <a:rPr kumimoji="1" lang="ja-JP" altLang="en-US" dirty="0" smtClean="0"/>
              <a:t>軸方向の分極が</a:t>
            </a:r>
            <a:endParaRPr kumimoji="1" lang="en-US" altLang="ja-JP" dirty="0" smtClean="0"/>
          </a:p>
          <a:p>
            <a:pPr algn="ctr"/>
            <a:r>
              <a:rPr lang="en-US" altLang="ja-JP" dirty="0" err="1" smtClean="0"/>
              <a:t>y</a:t>
            </a:r>
            <a:r>
              <a:rPr lang="ja-JP" altLang="en-US" dirty="0" smtClean="0"/>
              <a:t>，</a:t>
            </a:r>
            <a:r>
              <a:rPr lang="en-US" altLang="ja-JP" dirty="0" err="1" smtClean="0"/>
              <a:t>z</a:t>
            </a:r>
            <a:r>
              <a:rPr lang="ja-JP" altLang="en-US" dirty="0" smtClean="0"/>
              <a:t>軸方向の電場に</a:t>
            </a:r>
            <a:endParaRPr lang="en-US" altLang="ja-JP" dirty="0" smtClean="0"/>
          </a:p>
          <a:p>
            <a:pPr algn="ctr"/>
            <a:r>
              <a:rPr lang="ja-JP" altLang="en-US" dirty="0" smtClean="0"/>
              <a:t>どの程度影響を受けるか</a:t>
            </a:r>
            <a:endParaRPr kumimoji="1" lang="ja-JP" altLang="en-US" dirty="0"/>
          </a:p>
        </p:txBody>
      </p:sp>
      <p:sp>
        <p:nvSpPr>
          <p:cNvPr id="12" name="テキスト ボックス 11"/>
          <p:cNvSpPr txBox="1"/>
          <p:nvPr/>
        </p:nvSpPr>
        <p:spPr>
          <a:xfrm>
            <a:off x="5111408" y="2126005"/>
            <a:ext cx="1031051" cy="646331"/>
          </a:xfrm>
          <a:prstGeom prst="rect">
            <a:avLst/>
          </a:prstGeom>
          <a:noFill/>
        </p:spPr>
        <p:txBody>
          <a:bodyPr wrap="none" rtlCol="0">
            <a:spAutoFit/>
          </a:bodyPr>
          <a:lstStyle/>
          <a:p>
            <a:r>
              <a:rPr lang="en-US" altLang="ja-JP" dirty="0" err="1" smtClean="0">
                <a:latin typeface="Times New Roman"/>
                <a:cs typeface="Times New Roman"/>
              </a:rPr>
              <a:t>d</a:t>
            </a:r>
            <a:r>
              <a:rPr lang="en-US" altLang="ja-JP" baseline="-25000" dirty="0" err="1" smtClean="0">
                <a:latin typeface="Times New Roman"/>
                <a:cs typeface="Times New Roman"/>
              </a:rPr>
              <a:t>xyz</a:t>
            </a:r>
            <a:r>
              <a:rPr lang="en-US" altLang="ja-JP" baseline="-25000" dirty="0" smtClean="0">
                <a:latin typeface="Times New Roman"/>
                <a:cs typeface="Times New Roman"/>
              </a:rPr>
              <a:t> </a:t>
            </a:r>
            <a:r>
              <a:rPr lang="en-US" altLang="ja-JP" dirty="0" smtClean="0">
                <a:latin typeface="Times New Roman"/>
                <a:cs typeface="Times New Roman"/>
              </a:rPr>
              <a:t>, </a:t>
            </a:r>
            <a:r>
              <a:rPr lang="en-US" altLang="ja-JP" dirty="0" err="1" smtClean="0">
                <a:latin typeface="Times New Roman"/>
                <a:cs typeface="Times New Roman"/>
              </a:rPr>
              <a:t>d</a:t>
            </a:r>
            <a:r>
              <a:rPr lang="en-US" altLang="ja-JP" baseline="-25000" dirty="0" err="1" smtClean="0">
                <a:latin typeface="Times New Roman"/>
                <a:cs typeface="Times New Roman"/>
              </a:rPr>
              <a:t>xzy</a:t>
            </a:r>
            <a:endParaRPr lang="ja-JP" altLang="en-US" dirty="0" smtClean="0">
              <a:latin typeface="Times New Roman"/>
              <a:cs typeface="Times New Roman"/>
            </a:endParaRPr>
          </a:p>
          <a:p>
            <a:endParaRPr lang="ja-JP" altLang="en-US" dirty="0">
              <a:latin typeface="Times New Roman"/>
              <a:cs typeface="Times New Roman"/>
            </a:endParaRPr>
          </a:p>
        </p:txBody>
      </p:sp>
      <p:cxnSp>
        <p:nvCxnSpPr>
          <p:cNvPr id="13" name="直線矢印コネクタ 12"/>
          <p:cNvCxnSpPr/>
          <p:nvPr/>
        </p:nvCxnSpPr>
        <p:spPr>
          <a:xfrm>
            <a:off x="5767373" y="1357480"/>
            <a:ext cx="527309"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6649507" y="2126005"/>
            <a:ext cx="2494493" cy="369332"/>
          </a:xfrm>
          <a:prstGeom prst="rect">
            <a:avLst/>
          </a:prstGeom>
          <a:noFill/>
        </p:spPr>
        <p:txBody>
          <a:bodyPr wrap="none" rtlCol="0">
            <a:spAutoFit/>
          </a:bodyPr>
          <a:lstStyle/>
          <a:p>
            <a:r>
              <a:rPr kumimoji="1" lang="en-US" altLang="ja-JP" dirty="0" err="1" smtClean="0">
                <a:latin typeface="Times New Roman"/>
                <a:cs typeface="Times New Roman"/>
              </a:rPr>
              <a:t>E</a:t>
            </a:r>
            <a:r>
              <a:rPr kumimoji="1" lang="en-US" altLang="ja-JP" baseline="-25000" dirty="0" err="1" smtClean="0">
                <a:latin typeface="Times New Roman"/>
                <a:cs typeface="Times New Roman"/>
              </a:rPr>
              <a:t>y</a:t>
            </a:r>
            <a:r>
              <a:rPr kumimoji="1" lang="en-US" altLang="ja-JP" dirty="0" err="1" smtClean="0">
                <a:latin typeface="Times New Roman"/>
                <a:cs typeface="Times New Roman"/>
              </a:rPr>
              <a:t>E</a:t>
            </a:r>
            <a:r>
              <a:rPr kumimoji="1" lang="en-US" altLang="ja-JP" baseline="-25000" dirty="0" err="1" smtClean="0">
                <a:latin typeface="Times New Roman"/>
                <a:cs typeface="Times New Roman"/>
              </a:rPr>
              <a:t>z</a:t>
            </a:r>
            <a:r>
              <a:rPr kumimoji="1" lang="en-US" altLang="ja-JP" dirty="0" smtClean="0">
                <a:latin typeface="Times New Roman"/>
                <a:cs typeface="Times New Roman"/>
              </a:rPr>
              <a:t>, </a:t>
            </a:r>
            <a:r>
              <a:rPr kumimoji="1" lang="en-US" altLang="ja-JP" dirty="0" err="1" smtClean="0">
                <a:latin typeface="Times New Roman"/>
                <a:cs typeface="Times New Roman"/>
              </a:rPr>
              <a:t>E</a:t>
            </a:r>
            <a:r>
              <a:rPr kumimoji="1" lang="en-US" altLang="ja-JP" baseline="-25000" dirty="0" err="1" smtClean="0">
                <a:latin typeface="Times New Roman"/>
                <a:cs typeface="Times New Roman"/>
              </a:rPr>
              <a:t>z</a:t>
            </a:r>
            <a:r>
              <a:rPr kumimoji="1" lang="en-US" altLang="ja-JP" dirty="0" err="1" smtClean="0">
                <a:latin typeface="Times New Roman"/>
                <a:cs typeface="Times New Roman"/>
              </a:rPr>
              <a:t>E</a:t>
            </a:r>
            <a:r>
              <a:rPr kumimoji="1" lang="en-US" altLang="ja-JP" baseline="-25000" dirty="0" err="1" smtClean="0">
                <a:latin typeface="Times New Roman"/>
                <a:cs typeface="Times New Roman"/>
              </a:rPr>
              <a:t>y</a:t>
            </a:r>
            <a:r>
              <a:rPr lang="ja-JP" altLang="en-US" dirty="0" smtClean="0">
                <a:latin typeface="Times New Roman"/>
                <a:cs typeface="Times New Roman"/>
              </a:rPr>
              <a:t>にかかる係数</a:t>
            </a:r>
            <a:endParaRPr kumimoji="1" lang="ja-JP" altLang="en-US" dirty="0">
              <a:latin typeface="Times New Roman"/>
              <a:cs typeface="Times New Roman"/>
            </a:endParaRPr>
          </a:p>
        </p:txBody>
      </p:sp>
      <p:sp>
        <p:nvSpPr>
          <p:cNvPr id="15" name="テキスト ボックス 14"/>
          <p:cNvSpPr txBox="1"/>
          <p:nvPr/>
        </p:nvSpPr>
        <p:spPr>
          <a:xfrm>
            <a:off x="5111408" y="2756267"/>
            <a:ext cx="4024960" cy="369332"/>
          </a:xfrm>
          <a:prstGeom prst="rect">
            <a:avLst/>
          </a:prstGeom>
          <a:noFill/>
        </p:spPr>
        <p:txBody>
          <a:bodyPr wrap="none" rtlCol="0">
            <a:spAutoFit/>
          </a:bodyPr>
          <a:lstStyle/>
          <a:p>
            <a:r>
              <a:rPr kumimoji="1" lang="ja-JP" altLang="en-US" dirty="0" smtClean="0"/>
              <a:t>後ろ２つの添え字を交換した物は等しい</a:t>
            </a:r>
            <a:endParaRPr kumimoji="1" lang="ja-JP" altLang="en-US" dirty="0"/>
          </a:p>
        </p:txBody>
      </p:sp>
      <p:pic>
        <p:nvPicPr>
          <p:cNvPr id="16" name="図 15" descr="スクリーンショット（2012-11-15 4.52.28）.png"/>
          <p:cNvPicPr>
            <a:picLocks noChangeAspect="1"/>
          </p:cNvPicPr>
          <p:nvPr/>
        </p:nvPicPr>
        <p:blipFill>
          <a:blip r:embed="rId3">
            <a:lum contrast="24000"/>
          </a:blip>
          <a:stretch>
            <a:fillRect/>
          </a:stretch>
        </p:blipFill>
        <p:spPr>
          <a:xfrm>
            <a:off x="641692" y="3125599"/>
            <a:ext cx="7302500" cy="3280170"/>
          </a:xfrm>
          <a:prstGeom prst="rect">
            <a:avLst/>
          </a:prstGeom>
        </p:spPr>
      </p:pic>
      <p:sp>
        <p:nvSpPr>
          <p:cNvPr id="17" name="左矢印 16"/>
          <p:cNvSpPr/>
          <p:nvPr/>
        </p:nvSpPr>
        <p:spPr>
          <a:xfrm rot="18766029">
            <a:off x="4724059" y="3520558"/>
            <a:ext cx="774700" cy="5307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89527" y="6238436"/>
            <a:ext cx="6928098" cy="461665"/>
          </a:xfrm>
          <a:prstGeom prst="rect">
            <a:avLst/>
          </a:prstGeom>
          <a:noFill/>
        </p:spPr>
        <p:txBody>
          <a:bodyPr wrap="none" rtlCol="0">
            <a:spAutoFit/>
          </a:bodyPr>
          <a:lstStyle/>
          <a:p>
            <a:r>
              <a:rPr kumimoji="1" lang="ja-JP" altLang="en-US" sz="2400" dirty="0" smtClean="0"/>
              <a:t>物質の対称性により，さらに</a:t>
            </a:r>
            <a:r>
              <a:rPr lang="ja-JP" altLang="en-US" sz="2400" dirty="0" smtClean="0"/>
              <a:t>要素</a:t>
            </a:r>
            <a:r>
              <a:rPr kumimoji="1" lang="ja-JP" altLang="en-US" sz="2400" dirty="0" smtClean="0"/>
              <a:t>を減らすことが可能</a:t>
            </a:r>
            <a:endParaRPr kumimoji="1" lang="ja-JP"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lang="ja-JP" altLang="en-US" dirty="0" smtClean="0"/>
              <a:t>コラーゲンの対称性と非線形感受率</a:t>
            </a:r>
            <a:endParaRPr lang="ja-JP" altLang="en-US" dirty="0"/>
          </a:p>
        </p:txBody>
      </p:sp>
      <p:pic>
        <p:nvPicPr>
          <p:cNvPr id="4" name="図 3" descr="スクリーンショット（2012-11-15 4.56.39）.png"/>
          <p:cNvPicPr>
            <a:picLocks noChangeAspect="1"/>
          </p:cNvPicPr>
          <p:nvPr/>
        </p:nvPicPr>
        <p:blipFill>
          <a:blip r:embed="rId2">
            <a:lum contrast="32000"/>
          </a:blip>
          <a:stretch>
            <a:fillRect/>
          </a:stretch>
        </p:blipFill>
        <p:spPr>
          <a:xfrm>
            <a:off x="2674999" y="1143000"/>
            <a:ext cx="6469001" cy="1485900"/>
          </a:xfrm>
          <a:prstGeom prst="rect">
            <a:avLst/>
          </a:prstGeom>
        </p:spPr>
      </p:pic>
      <p:sp>
        <p:nvSpPr>
          <p:cNvPr id="5" name="テキスト ボックス 4"/>
          <p:cNvSpPr txBox="1"/>
          <p:nvPr/>
        </p:nvSpPr>
        <p:spPr>
          <a:xfrm>
            <a:off x="3437113" y="2259568"/>
            <a:ext cx="415573" cy="369332"/>
          </a:xfrm>
          <a:prstGeom prst="rect">
            <a:avLst/>
          </a:prstGeom>
          <a:solidFill>
            <a:schemeClr val="bg1"/>
          </a:solidFill>
        </p:spPr>
        <p:txBody>
          <a:bodyPr wrap="none" rtlCol="0">
            <a:spAutoFit/>
          </a:bodyPr>
          <a:lstStyle/>
          <a:p>
            <a:r>
              <a:rPr lang="en-US" altLang="ja-JP" dirty="0" smtClean="0">
                <a:latin typeface="Times New Roman"/>
                <a:cs typeface="Times New Roman"/>
              </a:rPr>
              <a:t>C</a:t>
            </a:r>
            <a:r>
              <a:rPr lang="en-US" altLang="ja-JP" baseline="-25000" dirty="0" smtClean="0">
                <a:latin typeface="Times New Roman"/>
                <a:cs typeface="Times New Roman"/>
              </a:rPr>
              <a:t>2</a:t>
            </a:r>
            <a:endParaRPr kumimoji="1" lang="ja-JP" altLang="en-US" dirty="0">
              <a:latin typeface="Times New Roman"/>
              <a:cs typeface="Times New Roman"/>
            </a:endParaRPr>
          </a:p>
        </p:txBody>
      </p:sp>
      <p:sp>
        <p:nvSpPr>
          <p:cNvPr id="6" name="テキスト ボックス 5"/>
          <p:cNvSpPr txBox="1"/>
          <p:nvPr/>
        </p:nvSpPr>
        <p:spPr>
          <a:xfrm>
            <a:off x="5032727" y="2297668"/>
            <a:ext cx="415573" cy="369332"/>
          </a:xfrm>
          <a:prstGeom prst="rect">
            <a:avLst/>
          </a:prstGeom>
          <a:solidFill>
            <a:schemeClr val="bg1"/>
          </a:solidFill>
        </p:spPr>
        <p:txBody>
          <a:bodyPr wrap="none" rtlCol="0">
            <a:spAutoFit/>
          </a:bodyPr>
          <a:lstStyle/>
          <a:p>
            <a:r>
              <a:rPr lang="en-US" altLang="ja-JP" dirty="0" smtClean="0">
                <a:latin typeface="Times New Roman"/>
                <a:cs typeface="Times New Roman"/>
              </a:rPr>
              <a:t>C</a:t>
            </a:r>
            <a:r>
              <a:rPr lang="en-US" altLang="ja-JP" baseline="-25000" dirty="0" smtClean="0">
                <a:latin typeface="Times New Roman"/>
                <a:cs typeface="Times New Roman"/>
              </a:rPr>
              <a:t>4</a:t>
            </a:r>
            <a:endParaRPr kumimoji="1" lang="ja-JP" altLang="en-US" dirty="0">
              <a:latin typeface="Times New Roman"/>
              <a:cs typeface="Times New Roman"/>
            </a:endParaRPr>
          </a:p>
        </p:txBody>
      </p:sp>
      <p:sp>
        <p:nvSpPr>
          <p:cNvPr id="7" name="テキスト ボックス 6"/>
          <p:cNvSpPr txBox="1"/>
          <p:nvPr/>
        </p:nvSpPr>
        <p:spPr>
          <a:xfrm>
            <a:off x="6582127" y="2297668"/>
            <a:ext cx="415573" cy="369332"/>
          </a:xfrm>
          <a:prstGeom prst="rect">
            <a:avLst/>
          </a:prstGeom>
          <a:solidFill>
            <a:schemeClr val="bg1"/>
          </a:solidFill>
        </p:spPr>
        <p:txBody>
          <a:bodyPr wrap="none" rtlCol="0">
            <a:spAutoFit/>
          </a:bodyPr>
          <a:lstStyle/>
          <a:p>
            <a:r>
              <a:rPr lang="en-US" altLang="ja-JP" dirty="0" smtClean="0">
                <a:latin typeface="Times New Roman"/>
                <a:cs typeface="Times New Roman"/>
              </a:rPr>
              <a:t>C</a:t>
            </a:r>
            <a:r>
              <a:rPr lang="en-US" altLang="ja-JP" baseline="-25000" dirty="0" smtClean="0">
                <a:latin typeface="Times New Roman"/>
                <a:cs typeface="Times New Roman"/>
              </a:rPr>
              <a:t>3</a:t>
            </a:r>
            <a:endParaRPr kumimoji="1" lang="ja-JP" altLang="en-US" dirty="0">
              <a:latin typeface="Times New Roman"/>
              <a:cs typeface="Times New Roman"/>
            </a:endParaRPr>
          </a:p>
        </p:txBody>
      </p:sp>
      <p:sp>
        <p:nvSpPr>
          <p:cNvPr id="8" name="テキスト ボックス 7"/>
          <p:cNvSpPr txBox="1"/>
          <p:nvPr/>
        </p:nvSpPr>
        <p:spPr>
          <a:xfrm>
            <a:off x="8271227" y="2335768"/>
            <a:ext cx="448335" cy="369332"/>
          </a:xfrm>
          <a:prstGeom prst="rect">
            <a:avLst/>
          </a:prstGeom>
          <a:solidFill>
            <a:schemeClr val="bg1"/>
          </a:solidFill>
        </p:spPr>
        <p:txBody>
          <a:bodyPr wrap="none" rtlCol="0">
            <a:spAutoFit/>
          </a:bodyPr>
          <a:lstStyle/>
          <a:p>
            <a:r>
              <a:rPr lang="en-US" altLang="ja-JP" dirty="0" smtClean="0">
                <a:latin typeface="Times New Roman"/>
                <a:cs typeface="Times New Roman"/>
              </a:rPr>
              <a:t>C</a:t>
            </a:r>
            <a:r>
              <a:rPr lang="en-US" altLang="ja-JP" baseline="-25000" dirty="0" smtClean="0">
                <a:latin typeface="Times New Roman"/>
                <a:cs typeface="Times New Roman"/>
              </a:rPr>
              <a:t>∞</a:t>
            </a:r>
            <a:endParaRPr kumimoji="1" lang="ja-JP" altLang="en-US" dirty="0">
              <a:latin typeface="Times New Roman"/>
              <a:cs typeface="Times New Roman"/>
            </a:endParaRPr>
          </a:p>
        </p:txBody>
      </p:sp>
      <p:sp>
        <p:nvSpPr>
          <p:cNvPr id="9" name="テキスト ボックス 8"/>
          <p:cNvSpPr txBox="1"/>
          <p:nvPr/>
        </p:nvSpPr>
        <p:spPr>
          <a:xfrm>
            <a:off x="195201" y="958334"/>
            <a:ext cx="87716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対称性</a:t>
            </a:r>
            <a:endParaRPr kumimoji="1" lang="ja-JP" altLang="en-US" dirty="0"/>
          </a:p>
        </p:txBody>
      </p:sp>
      <p:sp>
        <p:nvSpPr>
          <p:cNvPr id="10" name="テキスト ボックス 9"/>
          <p:cNvSpPr txBox="1"/>
          <p:nvPr/>
        </p:nvSpPr>
        <p:spPr>
          <a:xfrm>
            <a:off x="-50800" y="1485900"/>
            <a:ext cx="3088506" cy="584776"/>
          </a:xfrm>
          <a:prstGeom prst="rect">
            <a:avLst/>
          </a:prstGeom>
          <a:noFill/>
        </p:spPr>
        <p:txBody>
          <a:bodyPr wrap="none" rtlCol="0">
            <a:spAutoFit/>
          </a:bodyPr>
          <a:lstStyle/>
          <a:p>
            <a:pPr algn="ctr"/>
            <a:r>
              <a:rPr kumimoji="1" lang="ja-JP" altLang="en-US" sz="1600" dirty="0" smtClean="0"/>
              <a:t>軸周りの</a:t>
            </a:r>
            <a:r>
              <a:rPr kumimoji="1" lang="en-US" altLang="ja-JP" sz="1600" dirty="0" smtClean="0">
                <a:latin typeface="Times New Roman"/>
                <a:cs typeface="Times New Roman"/>
              </a:rPr>
              <a:t>2π/n</a:t>
            </a:r>
            <a:r>
              <a:rPr kumimoji="1" lang="ja-JP" altLang="en-US" sz="1600" dirty="0" smtClean="0">
                <a:latin typeface="Times New Roman"/>
                <a:cs typeface="Times New Roman"/>
              </a:rPr>
              <a:t>の回転において</a:t>
            </a:r>
            <a:endParaRPr kumimoji="1" lang="en-US" altLang="ja-JP" sz="1600" dirty="0" smtClean="0">
              <a:latin typeface="Times New Roman"/>
              <a:cs typeface="Times New Roman"/>
            </a:endParaRPr>
          </a:p>
          <a:p>
            <a:pPr algn="ctr"/>
            <a:r>
              <a:rPr lang="ja-JP" altLang="en-US" sz="1600" dirty="0" smtClean="0">
                <a:latin typeface="Times New Roman"/>
                <a:cs typeface="Times New Roman"/>
              </a:rPr>
              <a:t>不変であれば</a:t>
            </a:r>
            <a:r>
              <a:rPr lang="en-US" altLang="ja-JP" sz="1600" dirty="0" err="1" smtClean="0">
                <a:latin typeface="Times New Roman"/>
                <a:cs typeface="Times New Roman"/>
              </a:rPr>
              <a:t>n</a:t>
            </a:r>
            <a:r>
              <a:rPr lang="ja-JP" altLang="en-US" sz="1600" dirty="0" smtClean="0">
                <a:latin typeface="Times New Roman"/>
                <a:cs typeface="Times New Roman"/>
              </a:rPr>
              <a:t>回の回転軸を持つ</a:t>
            </a:r>
            <a:endParaRPr kumimoji="1" lang="ja-JP" altLang="en-US" sz="1600" dirty="0">
              <a:latin typeface="Times New Roman"/>
              <a:cs typeface="Times New Roman"/>
            </a:endParaRPr>
          </a:p>
        </p:txBody>
      </p:sp>
      <p:pic>
        <p:nvPicPr>
          <p:cNvPr id="11" name="図 10" descr="スクリーンショット（2012-11-15 5.03.27）.png"/>
          <p:cNvPicPr>
            <a:picLocks noChangeAspect="1"/>
          </p:cNvPicPr>
          <p:nvPr/>
        </p:nvPicPr>
        <p:blipFill>
          <a:blip r:embed="rId3">
            <a:lum contrast="29000"/>
          </a:blip>
          <a:stretch>
            <a:fillRect/>
          </a:stretch>
        </p:blipFill>
        <p:spPr>
          <a:xfrm>
            <a:off x="5835650" y="2895600"/>
            <a:ext cx="3308350" cy="2509445"/>
          </a:xfrm>
          <a:prstGeom prst="rect">
            <a:avLst/>
          </a:prstGeom>
        </p:spPr>
      </p:pic>
      <p:sp>
        <p:nvSpPr>
          <p:cNvPr id="12" name="右矢印 11"/>
          <p:cNvSpPr/>
          <p:nvPr/>
        </p:nvSpPr>
        <p:spPr>
          <a:xfrm rot="16770770" flipV="1">
            <a:off x="7562509" y="3274989"/>
            <a:ext cx="1467880" cy="3972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descr="スクリーンショット（2012-11-15 5.05.13）.png"/>
          <p:cNvPicPr>
            <a:picLocks noChangeAspect="1"/>
          </p:cNvPicPr>
          <p:nvPr/>
        </p:nvPicPr>
        <p:blipFill>
          <a:blip r:embed="rId4">
            <a:lum contrast="20000"/>
          </a:blip>
          <a:stretch>
            <a:fillRect/>
          </a:stretch>
        </p:blipFill>
        <p:spPr>
          <a:xfrm>
            <a:off x="195201" y="2901588"/>
            <a:ext cx="4749800" cy="1358900"/>
          </a:xfrm>
          <a:prstGeom prst="rect">
            <a:avLst/>
          </a:prstGeom>
        </p:spPr>
      </p:pic>
      <p:sp>
        <p:nvSpPr>
          <p:cNvPr id="14" name="テキスト ボックス 13"/>
          <p:cNvSpPr txBox="1"/>
          <p:nvPr/>
        </p:nvSpPr>
        <p:spPr>
          <a:xfrm>
            <a:off x="0" y="2532256"/>
            <a:ext cx="2813992" cy="369332"/>
          </a:xfrm>
          <a:prstGeom prst="rect">
            <a:avLst/>
          </a:prstGeom>
          <a:noFill/>
        </p:spPr>
        <p:txBody>
          <a:bodyPr wrap="none" rtlCol="0">
            <a:spAutoFit/>
          </a:bodyPr>
          <a:lstStyle/>
          <a:p>
            <a:r>
              <a:rPr kumimoji="1" lang="ja-JP" altLang="en-US" dirty="0" smtClean="0"/>
              <a:t>コラーゲンの非線形感受率</a:t>
            </a:r>
            <a:endParaRPr kumimoji="1" lang="ja-JP" altLang="en-US" dirty="0"/>
          </a:p>
        </p:txBody>
      </p:sp>
      <p:sp>
        <p:nvSpPr>
          <p:cNvPr id="16" name="テキスト ボックス 15"/>
          <p:cNvSpPr txBox="1"/>
          <p:nvPr/>
        </p:nvSpPr>
        <p:spPr>
          <a:xfrm>
            <a:off x="3230" y="4230264"/>
            <a:ext cx="453970" cy="369332"/>
          </a:xfrm>
          <a:prstGeom prst="rect">
            <a:avLst/>
          </a:prstGeom>
          <a:noFill/>
        </p:spPr>
        <p:txBody>
          <a:bodyPr wrap="none" rtlCol="0">
            <a:spAutoFit/>
          </a:bodyPr>
          <a:lstStyle/>
          <a:p>
            <a:r>
              <a:rPr kumimoji="1" lang="en-US" altLang="ja-JP" dirty="0" err="1" smtClean="0">
                <a:latin typeface="Times New Roman"/>
                <a:cs typeface="Times New Roman"/>
              </a:rPr>
              <a:t>χ</a:t>
            </a:r>
            <a:r>
              <a:rPr kumimoji="1" lang="en-US" altLang="ja-JP" baseline="-25000" dirty="0" err="1" smtClean="0">
                <a:latin typeface="Times New Roman"/>
                <a:cs typeface="Times New Roman"/>
              </a:rPr>
              <a:t>ijk</a:t>
            </a:r>
            <a:endParaRPr kumimoji="1" lang="ja-JP" altLang="en-US" dirty="0">
              <a:latin typeface="Times New Roman"/>
              <a:cs typeface="Times New Roman"/>
            </a:endParaRPr>
          </a:p>
        </p:txBody>
      </p:sp>
      <p:sp>
        <p:nvSpPr>
          <p:cNvPr id="17" name="テキスト ボックス 16"/>
          <p:cNvSpPr txBox="1"/>
          <p:nvPr/>
        </p:nvSpPr>
        <p:spPr>
          <a:xfrm>
            <a:off x="647700" y="4260488"/>
            <a:ext cx="5346700" cy="369332"/>
          </a:xfrm>
          <a:prstGeom prst="rect">
            <a:avLst/>
          </a:prstGeom>
          <a:noFill/>
        </p:spPr>
        <p:txBody>
          <a:bodyPr wrap="square" rtlCol="0">
            <a:spAutoFit/>
          </a:bodyPr>
          <a:lstStyle/>
          <a:p>
            <a:r>
              <a:rPr kumimoji="1" lang="en-US" altLang="ja-JP" dirty="0" err="1" smtClean="0">
                <a:latin typeface="Times New Roman"/>
                <a:cs typeface="Times New Roman"/>
              </a:rPr>
              <a:t>i</a:t>
            </a:r>
            <a:r>
              <a:rPr kumimoji="1" lang="en-US" altLang="ja-JP" dirty="0" smtClean="0">
                <a:latin typeface="Times New Roman"/>
                <a:cs typeface="Times New Roman"/>
              </a:rPr>
              <a:t>=</a:t>
            </a:r>
            <a:r>
              <a:rPr kumimoji="1" lang="en-US" altLang="ja-JP" dirty="0" err="1" smtClean="0">
                <a:latin typeface="Times New Roman"/>
                <a:cs typeface="Times New Roman"/>
              </a:rPr>
              <a:t>x,y,z</a:t>
            </a:r>
            <a:r>
              <a:rPr lang="en-US" altLang="ja-JP" dirty="0" smtClean="0">
                <a:latin typeface="Times New Roman"/>
                <a:cs typeface="Times New Roman"/>
              </a:rPr>
              <a:t> </a:t>
            </a:r>
            <a:r>
              <a:rPr lang="en-US" altLang="ja-JP" dirty="0" smtClean="0">
                <a:latin typeface="Times New Roman"/>
                <a:cs typeface="Times New Roman"/>
              </a:rPr>
              <a:t>→ 1,2,3      xx=1, </a:t>
            </a:r>
            <a:r>
              <a:rPr lang="en-US" altLang="ja-JP" dirty="0" err="1" smtClean="0">
                <a:latin typeface="Times New Roman"/>
                <a:cs typeface="Times New Roman"/>
              </a:rPr>
              <a:t>yy</a:t>
            </a:r>
            <a:r>
              <a:rPr lang="en-US" altLang="ja-JP" dirty="0" smtClean="0">
                <a:latin typeface="Times New Roman"/>
                <a:cs typeface="Times New Roman"/>
              </a:rPr>
              <a:t>=2, </a:t>
            </a:r>
            <a:r>
              <a:rPr lang="en-US" altLang="ja-JP" dirty="0" err="1" smtClean="0">
                <a:latin typeface="Times New Roman"/>
                <a:cs typeface="Times New Roman"/>
              </a:rPr>
              <a:t>zz</a:t>
            </a:r>
            <a:r>
              <a:rPr lang="en-US" altLang="ja-JP" dirty="0" smtClean="0">
                <a:latin typeface="Times New Roman"/>
                <a:cs typeface="Times New Roman"/>
              </a:rPr>
              <a:t>=3, </a:t>
            </a:r>
            <a:r>
              <a:rPr lang="en-US" altLang="ja-JP" dirty="0" err="1" smtClean="0">
                <a:latin typeface="Times New Roman"/>
                <a:cs typeface="Times New Roman"/>
              </a:rPr>
              <a:t>yz</a:t>
            </a:r>
            <a:r>
              <a:rPr lang="en-US" altLang="ja-JP" dirty="0" smtClean="0">
                <a:latin typeface="Times New Roman"/>
                <a:cs typeface="Times New Roman"/>
              </a:rPr>
              <a:t>=4, </a:t>
            </a:r>
            <a:r>
              <a:rPr lang="en-US" altLang="ja-JP" dirty="0" err="1" smtClean="0">
                <a:latin typeface="Times New Roman"/>
                <a:cs typeface="Times New Roman"/>
              </a:rPr>
              <a:t>zx</a:t>
            </a:r>
            <a:r>
              <a:rPr lang="en-US" altLang="ja-JP" dirty="0" smtClean="0">
                <a:latin typeface="Times New Roman"/>
                <a:cs typeface="Times New Roman"/>
              </a:rPr>
              <a:t>=5, </a:t>
            </a:r>
            <a:r>
              <a:rPr lang="en-US" altLang="ja-JP" dirty="0" err="1" smtClean="0">
                <a:latin typeface="Times New Roman"/>
                <a:cs typeface="Times New Roman"/>
              </a:rPr>
              <a:t>yz</a:t>
            </a:r>
            <a:r>
              <a:rPr lang="en-US" altLang="ja-JP" dirty="0" smtClean="0">
                <a:latin typeface="Times New Roman"/>
                <a:cs typeface="Times New Roman"/>
              </a:rPr>
              <a:t>=6</a:t>
            </a:r>
            <a:endParaRPr kumimoji="1" lang="ja-JP" altLang="en-US" dirty="0">
              <a:latin typeface="Times New Roman"/>
              <a:cs typeface="Times New Roman"/>
            </a:endParaRPr>
          </a:p>
        </p:txBody>
      </p:sp>
      <p:sp>
        <p:nvSpPr>
          <p:cNvPr id="19" name="テキスト ボックス 18"/>
          <p:cNvSpPr txBox="1"/>
          <p:nvPr/>
        </p:nvSpPr>
        <p:spPr>
          <a:xfrm>
            <a:off x="3230" y="4629820"/>
            <a:ext cx="2320843" cy="369332"/>
          </a:xfrm>
          <a:prstGeom prst="rect">
            <a:avLst/>
          </a:prstGeom>
          <a:solidFill>
            <a:schemeClr val="bg1"/>
          </a:solidFill>
        </p:spPr>
        <p:txBody>
          <a:bodyPr wrap="none" rtlCol="0">
            <a:spAutoFit/>
          </a:bodyPr>
          <a:lstStyle/>
          <a:p>
            <a:r>
              <a:rPr lang="en-US" altLang="ja-JP" dirty="0" smtClean="0">
                <a:latin typeface="Times New Roman"/>
                <a:cs typeface="Times New Roman"/>
              </a:rPr>
              <a:t>C</a:t>
            </a:r>
            <a:r>
              <a:rPr lang="en-US" altLang="ja-JP" baseline="-25000" dirty="0" smtClean="0">
                <a:latin typeface="Times New Roman"/>
                <a:cs typeface="Times New Roman"/>
              </a:rPr>
              <a:t>4</a:t>
            </a:r>
            <a:r>
              <a:rPr lang="ja-JP" altLang="en-US" dirty="0" smtClean="0">
                <a:latin typeface="Times New Roman"/>
                <a:cs typeface="Times New Roman"/>
              </a:rPr>
              <a:t>のテンソルを求める</a:t>
            </a:r>
            <a:endParaRPr kumimoji="1" lang="ja-JP" altLang="en-US" dirty="0">
              <a:latin typeface="Times New Roman"/>
              <a:cs typeface="Times New Roman"/>
            </a:endParaRPr>
          </a:p>
        </p:txBody>
      </p:sp>
      <p:sp>
        <p:nvSpPr>
          <p:cNvPr id="20" name="テキスト ボックス 19"/>
          <p:cNvSpPr txBox="1"/>
          <p:nvPr/>
        </p:nvSpPr>
        <p:spPr>
          <a:xfrm>
            <a:off x="3230" y="5035713"/>
            <a:ext cx="3066690" cy="369332"/>
          </a:xfrm>
          <a:prstGeom prst="rect">
            <a:avLst/>
          </a:prstGeom>
          <a:noFill/>
        </p:spPr>
        <p:txBody>
          <a:bodyPr wrap="none" rtlCol="0">
            <a:spAutoFit/>
          </a:bodyPr>
          <a:lstStyle/>
          <a:p>
            <a:r>
              <a:rPr kumimoji="1" lang="en-US" altLang="ja-JP" dirty="0" smtClean="0"/>
              <a:t>90°</a:t>
            </a:r>
            <a:r>
              <a:rPr kumimoji="1" lang="ja-JP" altLang="en-US" dirty="0" smtClean="0"/>
              <a:t>，</a:t>
            </a:r>
            <a:r>
              <a:rPr kumimoji="1" lang="en-US" altLang="ja-JP" dirty="0" smtClean="0"/>
              <a:t>180°</a:t>
            </a:r>
            <a:r>
              <a:rPr kumimoji="1" lang="ja-JP" altLang="en-US" dirty="0" smtClean="0"/>
              <a:t>の回転に対して不変</a:t>
            </a:r>
            <a:endParaRPr kumimoji="1" lang="ja-JP" altLang="en-US" dirty="0"/>
          </a:p>
        </p:txBody>
      </p:sp>
      <p:pic>
        <p:nvPicPr>
          <p:cNvPr id="21" name="図 20" descr="スクリーンショット（2012-11-15 5.14.22）.png"/>
          <p:cNvPicPr>
            <a:picLocks noChangeAspect="1"/>
          </p:cNvPicPr>
          <p:nvPr/>
        </p:nvPicPr>
        <p:blipFill>
          <a:blip r:embed="rId5">
            <a:lum contrast="15000"/>
          </a:blip>
          <a:stretch>
            <a:fillRect/>
          </a:stretch>
        </p:blipFill>
        <p:spPr>
          <a:xfrm>
            <a:off x="305907" y="5760482"/>
            <a:ext cx="2764013" cy="1039881"/>
          </a:xfrm>
          <a:prstGeom prst="rect">
            <a:avLst/>
          </a:prstGeom>
        </p:spPr>
      </p:pic>
      <p:sp>
        <p:nvSpPr>
          <p:cNvPr id="22" name="テキスト ボックス 21"/>
          <p:cNvSpPr txBox="1"/>
          <p:nvPr/>
        </p:nvSpPr>
        <p:spPr>
          <a:xfrm>
            <a:off x="457200" y="5428734"/>
            <a:ext cx="2677047" cy="369332"/>
          </a:xfrm>
          <a:prstGeom prst="rect">
            <a:avLst/>
          </a:prstGeom>
          <a:noFill/>
        </p:spPr>
        <p:txBody>
          <a:bodyPr wrap="none" rtlCol="0">
            <a:spAutoFit/>
          </a:bodyPr>
          <a:lstStyle/>
          <a:p>
            <a:r>
              <a:rPr kumimoji="1" lang="ja-JP" altLang="en-US" dirty="0" smtClean="0"/>
              <a:t>電場を</a:t>
            </a:r>
            <a:r>
              <a:rPr kumimoji="1" lang="en-US" altLang="ja-JP" dirty="0" err="1" smtClean="0"/>
              <a:t>z</a:t>
            </a:r>
            <a:r>
              <a:rPr kumimoji="1" lang="ja-JP" altLang="en-US" dirty="0" smtClean="0"/>
              <a:t>軸周りに</a:t>
            </a:r>
            <a:r>
              <a:rPr kumimoji="1" lang="en-US" altLang="ja-JP" dirty="0" smtClean="0"/>
              <a:t>180°</a:t>
            </a:r>
            <a:r>
              <a:rPr kumimoji="1" lang="ja-JP" altLang="en-US" dirty="0" smtClean="0"/>
              <a:t>回転</a:t>
            </a:r>
            <a:endParaRPr kumimoji="1" lang="ja-JP" altLang="en-US" dirty="0"/>
          </a:p>
        </p:txBody>
      </p:sp>
      <p:pic>
        <p:nvPicPr>
          <p:cNvPr id="23" name="図 22" descr="スクリーンショット（2012-11-15 5.16.04）.png"/>
          <p:cNvPicPr>
            <a:picLocks noChangeAspect="1"/>
          </p:cNvPicPr>
          <p:nvPr/>
        </p:nvPicPr>
        <p:blipFill>
          <a:blip r:embed="rId6">
            <a:lum contrast="15000"/>
          </a:blip>
          <a:stretch>
            <a:fillRect/>
          </a:stretch>
        </p:blipFill>
        <p:spPr>
          <a:xfrm>
            <a:off x="4945001" y="5616639"/>
            <a:ext cx="2049210" cy="1234524"/>
          </a:xfrm>
          <a:prstGeom prst="rect">
            <a:avLst/>
          </a:prstGeom>
        </p:spPr>
      </p:pic>
      <p:sp>
        <p:nvSpPr>
          <p:cNvPr id="24" name="右矢印 23"/>
          <p:cNvSpPr/>
          <p:nvPr/>
        </p:nvSpPr>
        <p:spPr>
          <a:xfrm>
            <a:off x="3437113" y="6146800"/>
            <a:ext cx="1325387" cy="355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テキスト ボックス 4"/>
          <p:cNvSpPr txBox="1"/>
          <p:nvPr/>
        </p:nvSpPr>
        <p:spPr>
          <a:xfrm>
            <a:off x="81502" y="0"/>
            <a:ext cx="954596" cy="677108"/>
          </a:xfrm>
          <a:prstGeom prst="rect">
            <a:avLst/>
          </a:prstGeom>
          <a:noFill/>
        </p:spPr>
        <p:txBody>
          <a:bodyPr wrap="none" rtlCol="0">
            <a:spAutoFit/>
          </a:bodyPr>
          <a:lstStyle/>
          <a:p>
            <a:r>
              <a:rPr kumimoji="1" lang="en-US" altLang="ja-JP" dirty="0" err="1" smtClean="0"/>
              <a:t>x</a:t>
            </a:r>
            <a:r>
              <a:rPr kumimoji="1" lang="ja-JP" altLang="en-US" dirty="0" smtClean="0"/>
              <a:t>軸では</a:t>
            </a:r>
            <a:endParaRPr kumimoji="1" lang="en-US" altLang="ja-JP" dirty="0" smtClean="0"/>
          </a:p>
          <a:p>
            <a:r>
              <a:rPr lang="ja-JP" altLang="en-US" dirty="0" smtClean="0"/>
              <a:t>　</a:t>
            </a:r>
            <a:r>
              <a:rPr lang="en-US" altLang="ja-JP" sz="2000" i="1" dirty="0" err="1" smtClean="0">
                <a:latin typeface="Times New Roman"/>
                <a:cs typeface="Times New Roman"/>
              </a:rPr>
              <a:t>P</a:t>
            </a:r>
            <a:r>
              <a:rPr lang="en-US" altLang="ja-JP" sz="2000" i="1" baseline="-25000" dirty="0" err="1" smtClean="0">
                <a:latin typeface="Times New Roman"/>
                <a:cs typeface="Times New Roman"/>
              </a:rPr>
              <a:t>x</a:t>
            </a:r>
            <a:r>
              <a:rPr lang="en-US" altLang="ja-JP" dirty="0" smtClean="0">
                <a:latin typeface="Times New Roman"/>
                <a:cs typeface="Times New Roman"/>
              </a:rPr>
              <a:t>=</a:t>
            </a:r>
            <a:endParaRPr kumimoji="1" lang="ja-JP" altLang="en-US" dirty="0">
              <a:latin typeface="Times New Roman"/>
              <a:cs typeface="Times New Roman"/>
            </a:endParaRPr>
          </a:p>
        </p:txBody>
      </p:sp>
      <p:pic>
        <p:nvPicPr>
          <p:cNvPr id="7" name="図 6" descr="スクリーンショット（2012-11-15 5.28.31）.png"/>
          <p:cNvPicPr>
            <a:picLocks noChangeAspect="1"/>
          </p:cNvPicPr>
          <p:nvPr/>
        </p:nvPicPr>
        <p:blipFill>
          <a:blip r:embed="rId3">
            <a:lum bright="-5000" contrast="26000"/>
          </a:blip>
          <a:stretch>
            <a:fillRect/>
          </a:stretch>
        </p:blipFill>
        <p:spPr>
          <a:xfrm>
            <a:off x="703802" y="324737"/>
            <a:ext cx="6382798" cy="363787"/>
          </a:xfrm>
          <a:prstGeom prst="rect">
            <a:avLst/>
          </a:prstGeom>
        </p:spPr>
      </p:pic>
      <p:pic>
        <p:nvPicPr>
          <p:cNvPr id="8" name="図 7" descr="スクリーンショット（2012-11-15 5.31.08）.png"/>
          <p:cNvPicPr>
            <a:picLocks noChangeAspect="1"/>
          </p:cNvPicPr>
          <p:nvPr/>
        </p:nvPicPr>
        <p:blipFill>
          <a:blip r:embed="rId4">
            <a:lum contrast="20000"/>
          </a:blip>
          <a:stretch>
            <a:fillRect/>
          </a:stretch>
        </p:blipFill>
        <p:spPr>
          <a:xfrm>
            <a:off x="995902" y="688524"/>
            <a:ext cx="7785100" cy="336708"/>
          </a:xfrm>
          <a:prstGeom prst="rect">
            <a:avLst/>
          </a:prstGeom>
        </p:spPr>
      </p:pic>
      <p:sp>
        <p:nvSpPr>
          <p:cNvPr id="9" name="テキスト ボックス 8"/>
          <p:cNvSpPr txBox="1"/>
          <p:nvPr/>
        </p:nvSpPr>
        <p:spPr>
          <a:xfrm>
            <a:off x="0" y="650424"/>
            <a:ext cx="1162405" cy="400110"/>
          </a:xfrm>
          <a:prstGeom prst="rect">
            <a:avLst/>
          </a:prstGeom>
          <a:noFill/>
        </p:spPr>
        <p:txBody>
          <a:bodyPr wrap="none" rtlCol="0">
            <a:spAutoFit/>
          </a:bodyPr>
          <a:lstStyle/>
          <a:p>
            <a:r>
              <a:rPr kumimoji="1" lang="en-US" altLang="ja-JP" sz="2000" i="1" dirty="0" err="1" smtClean="0">
                <a:latin typeface="Times New Roman"/>
                <a:cs typeface="Times New Roman"/>
              </a:rPr>
              <a:t>P</a:t>
            </a:r>
            <a:r>
              <a:rPr lang="en-US" altLang="ja-JP" sz="2000" i="1" baseline="30000" dirty="0" err="1" smtClean="0">
                <a:latin typeface="Times New Roman"/>
                <a:cs typeface="Times New Roman"/>
              </a:rPr>
              <a:t>’</a:t>
            </a:r>
            <a:r>
              <a:rPr lang="en-US" altLang="ja-JP" sz="2000" i="1" baseline="-25000" dirty="0" err="1" smtClean="0">
                <a:latin typeface="Times New Roman"/>
                <a:cs typeface="Times New Roman"/>
              </a:rPr>
              <a:t>x</a:t>
            </a:r>
            <a:r>
              <a:rPr kumimoji="1" lang="en-US" altLang="ja-JP" sz="2000" i="1" dirty="0" smtClean="0">
                <a:latin typeface="Times New Roman"/>
                <a:cs typeface="Times New Roman"/>
              </a:rPr>
              <a:t> =  d</a:t>
            </a:r>
            <a:r>
              <a:rPr kumimoji="1" lang="en-US" altLang="ja-JP" sz="2000" baseline="-25000" dirty="0" smtClean="0">
                <a:latin typeface="Times New Roman"/>
                <a:cs typeface="Times New Roman"/>
              </a:rPr>
              <a:t>11</a:t>
            </a:r>
            <a:endParaRPr kumimoji="1" lang="ja-JP" altLang="en-US" sz="2000" baseline="-25000" dirty="0">
              <a:latin typeface="Times New Roman"/>
              <a:cs typeface="Times New Roman"/>
            </a:endParaRPr>
          </a:p>
        </p:txBody>
      </p:sp>
      <p:sp>
        <p:nvSpPr>
          <p:cNvPr id="11" name="テキスト ボックス 10"/>
          <p:cNvSpPr txBox="1"/>
          <p:nvPr/>
        </p:nvSpPr>
        <p:spPr>
          <a:xfrm>
            <a:off x="0" y="1202934"/>
            <a:ext cx="5065132" cy="1220847"/>
          </a:xfrm>
          <a:prstGeom prst="rect">
            <a:avLst/>
          </a:prstGeom>
          <a:noFill/>
        </p:spPr>
        <p:txBody>
          <a:bodyPr wrap="none" rtlCol="0">
            <a:spAutoFit/>
          </a:bodyPr>
          <a:lstStyle/>
          <a:p>
            <a:r>
              <a:rPr kumimoji="1" lang="en-US" altLang="ja-JP" sz="2000" i="1" dirty="0" err="1" smtClean="0">
                <a:latin typeface="Times New Roman"/>
                <a:cs typeface="Times New Roman"/>
              </a:rPr>
              <a:t>P</a:t>
            </a:r>
            <a:r>
              <a:rPr lang="en-US" altLang="ja-JP" sz="2000" i="1" baseline="30000" dirty="0" err="1" smtClean="0">
                <a:latin typeface="Times New Roman"/>
                <a:cs typeface="Times New Roman"/>
              </a:rPr>
              <a:t>’</a:t>
            </a:r>
            <a:r>
              <a:rPr lang="en-US" altLang="ja-JP" sz="2000" i="1" baseline="-25000" dirty="0" err="1" smtClean="0">
                <a:latin typeface="Times New Roman"/>
                <a:cs typeface="Times New Roman"/>
              </a:rPr>
              <a:t>x</a:t>
            </a:r>
            <a:r>
              <a:rPr kumimoji="1" lang="en-US" altLang="ja-JP" sz="2000" dirty="0" smtClean="0">
                <a:latin typeface="Times New Roman"/>
                <a:cs typeface="Times New Roman"/>
              </a:rPr>
              <a:t> </a:t>
            </a:r>
            <a:r>
              <a:rPr kumimoji="1" lang="en-US" altLang="ja-JP" sz="2000" i="1" dirty="0" smtClean="0">
                <a:latin typeface="Times New Roman"/>
                <a:cs typeface="Times New Roman"/>
              </a:rPr>
              <a:t>(= - </a:t>
            </a:r>
            <a:r>
              <a:rPr kumimoji="1" lang="en-US" altLang="ja-JP" sz="2000" i="1" dirty="0" err="1" smtClean="0">
                <a:latin typeface="Times New Roman"/>
                <a:cs typeface="Times New Roman"/>
              </a:rPr>
              <a:t>P</a:t>
            </a:r>
            <a:r>
              <a:rPr kumimoji="1" lang="en-US" altLang="ja-JP" sz="2000" i="1" baseline="-25000" dirty="0" err="1" smtClean="0">
                <a:latin typeface="Times New Roman"/>
                <a:cs typeface="Times New Roman"/>
              </a:rPr>
              <a:t>x</a:t>
            </a:r>
            <a:r>
              <a:rPr lang="en-US" altLang="ja-JP" sz="2000" i="1" dirty="0" smtClean="0">
                <a:latin typeface="Times New Roman"/>
                <a:cs typeface="Times New Roman"/>
              </a:rPr>
              <a:t>)</a:t>
            </a:r>
            <a:r>
              <a:rPr kumimoji="1" lang="en-US" altLang="ja-JP" sz="2000" i="1" dirty="0" smtClean="0">
                <a:latin typeface="Times New Roman"/>
                <a:cs typeface="Times New Roman"/>
              </a:rPr>
              <a:t>=</a:t>
            </a:r>
            <a:r>
              <a:rPr kumimoji="1" lang="en-US" altLang="ja-JP" sz="2000" i="1" dirty="0" err="1" smtClean="0">
                <a:latin typeface="Times New Roman"/>
                <a:cs typeface="Times New Roman"/>
              </a:rPr>
              <a:t>P</a:t>
            </a:r>
            <a:r>
              <a:rPr kumimoji="1" lang="en-US" altLang="ja-JP" sz="2000" i="1" baseline="-25000" dirty="0" err="1" smtClean="0">
                <a:latin typeface="Times New Roman"/>
                <a:cs typeface="Times New Roman"/>
              </a:rPr>
              <a:t>x</a:t>
            </a:r>
            <a:r>
              <a:rPr kumimoji="1" lang="ja-JP" altLang="en-US" sz="2000" dirty="0" smtClean="0">
                <a:latin typeface="Times New Roman"/>
                <a:cs typeface="Times New Roman"/>
              </a:rPr>
              <a:t>より，</a:t>
            </a:r>
            <a:r>
              <a:rPr lang="en-US" altLang="ja-JP" sz="2000" i="1" dirty="0" smtClean="0">
                <a:latin typeface="Times New Roman"/>
                <a:cs typeface="Times New Roman"/>
              </a:rPr>
              <a:t>d</a:t>
            </a:r>
            <a:r>
              <a:rPr lang="en-US" altLang="ja-JP" sz="2000" i="1" baseline="-25000" dirty="0" smtClean="0">
                <a:latin typeface="Times New Roman"/>
                <a:cs typeface="Times New Roman"/>
              </a:rPr>
              <a:t>11</a:t>
            </a:r>
            <a:r>
              <a:rPr lang="en-US" altLang="ja-JP" sz="2000" i="1" dirty="0" smtClean="0">
                <a:latin typeface="Times New Roman"/>
                <a:cs typeface="Times New Roman"/>
              </a:rPr>
              <a:t>=d</a:t>
            </a:r>
            <a:r>
              <a:rPr lang="en-US" altLang="ja-JP" sz="2000" i="1" baseline="-25000" dirty="0" smtClean="0">
                <a:latin typeface="Times New Roman"/>
                <a:cs typeface="Times New Roman"/>
              </a:rPr>
              <a:t>12</a:t>
            </a:r>
            <a:r>
              <a:rPr lang="en-US" altLang="ja-JP" sz="2000" i="1" dirty="0" smtClean="0">
                <a:latin typeface="Times New Roman"/>
                <a:cs typeface="Times New Roman"/>
              </a:rPr>
              <a:t>=d</a:t>
            </a:r>
            <a:r>
              <a:rPr lang="en-US" altLang="ja-JP" sz="2000" i="1" baseline="-25000" dirty="0" smtClean="0">
                <a:latin typeface="Times New Roman"/>
                <a:cs typeface="Times New Roman"/>
              </a:rPr>
              <a:t>13</a:t>
            </a:r>
            <a:r>
              <a:rPr lang="en-US" altLang="ja-JP" sz="2000" i="1" dirty="0" smtClean="0">
                <a:latin typeface="Times New Roman"/>
                <a:cs typeface="Times New Roman"/>
              </a:rPr>
              <a:t>=d</a:t>
            </a:r>
            <a:r>
              <a:rPr lang="en-US" altLang="ja-JP" sz="2000" i="1" baseline="-25000" dirty="0" smtClean="0">
                <a:latin typeface="Times New Roman"/>
                <a:cs typeface="Times New Roman"/>
              </a:rPr>
              <a:t>15</a:t>
            </a:r>
            <a:r>
              <a:rPr lang="en-US" altLang="ja-JP" sz="2000" i="1" dirty="0" smtClean="0">
                <a:latin typeface="Times New Roman"/>
                <a:cs typeface="Times New Roman"/>
              </a:rPr>
              <a:t>=0 </a:t>
            </a:r>
            <a:r>
              <a:rPr lang="ja-JP" altLang="en-US" sz="2000" dirty="0" smtClean="0">
                <a:latin typeface="Times New Roman"/>
                <a:cs typeface="Times New Roman"/>
              </a:rPr>
              <a:t>となる</a:t>
            </a:r>
            <a:endParaRPr lang="en-US" altLang="ja-JP" sz="2000" dirty="0" smtClean="0">
              <a:latin typeface="Times New Roman"/>
              <a:cs typeface="Times New Roman"/>
            </a:endParaRPr>
          </a:p>
          <a:p>
            <a:endParaRPr kumimoji="1" lang="en-US" altLang="ja-JP" sz="2000" baseline="-25000" dirty="0" smtClean="0">
              <a:latin typeface="Times New Roman"/>
              <a:cs typeface="Times New Roman"/>
            </a:endParaRPr>
          </a:p>
          <a:p>
            <a:r>
              <a:rPr lang="en-US" altLang="ja-JP" sz="2000" dirty="0" err="1" smtClean="0">
                <a:latin typeface="Times New Roman"/>
                <a:cs typeface="Times New Roman"/>
              </a:rPr>
              <a:t>y,z</a:t>
            </a:r>
            <a:r>
              <a:rPr lang="ja-JP" altLang="en-US" sz="2000" dirty="0" smtClean="0">
                <a:latin typeface="Times New Roman"/>
                <a:cs typeface="Times New Roman"/>
              </a:rPr>
              <a:t>軸，</a:t>
            </a:r>
            <a:r>
              <a:rPr lang="en-US" altLang="ja-JP" sz="2000" dirty="0" smtClean="0">
                <a:latin typeface="Times New Roman"/>
                <a:cs typeface="Times New Roman"/>
              </a:rPr>
              <a:t>90°</a:t>
            </a:r>
            <a:r>
              <a:rPr lang="ja-JP" altLang="en-US" sz="2000" dirty="0" smtClean="0">
                <a:latin typeface="Times New Roman"/>
                <a:cs typeface="Times New Roman"/>
              </a:rPr>
              <a:t>回転も同様に計算</a:t>
            </a:r>
            <a:endParaRPr lang="en-US" altLang="ja-JP" sz="2000" dirty="0" smtClean="0">
              <a:latin typeface="Times New Roman"/>
              <a:cs typeface="Times New Roman"/>
            </a:endParaRPr>
          </a:p>
          <a:p>
            <a:r>
              <a:rPr lang="en-US" altLang="en-US" sz="2000" dirty="0" err="1" smtClean="0">
                <a:latin typeface="Times New Roman"/>
                <a:cs typeface="Times New Roman"/>
              </a:rPr>
              <a:t>クライマン則（</a:t>
            </a:r>
            <a:r>
              <a:rPr lang="en-US" altLang="en-US" sz="2000" i="1" dirty="0" err="1" smtClean="0">
                <a:latin typeface="Times New Roman"/>
                <a:cs typeface="Times New Roman"/>
              </a:rPr>
              <a:t>d</a:t>
            </a:r>
            <a:r>
              <a:rPr lang="en-US" altLang="en-US" sz="2000" i="1" baseline="-25000" dirty="0" err="1" smtClean="0">
                <a:latin typeface="Times New Roman"/>
                <a:cs typeface="Times New Roman"/>
              </a:rPr>
              <a:t>ijk</a:t>
            </a:r>
            <a:r>
              <a:rPr lang="en-US" altLang="en-US" sz="2000" i="1" dirty="0" smtClean="0">
                <a:latin typeface="Times New Roman"/>
                <a:cs typeface="Times New Roman"/>
              </a:rPr>
              <a:t>=</a:t>
            </a:r>
            <a:r>
              <a:rPr lang="en-US" altLang="en-US" sz="2000" i="1" dirty="0" err="1" smtClean="0">
                <a:latin typeface="Times New Roman"/>
                <a:cs typeface="Times New Roman"/>
              </a:rPr>
              <a:t>d</a:t>
            </a:r>
            <a:r>
              <a:rPr lang="en-US" altLang="en-US" sz="2000" i="1" baseline="-25000" dirty="0" err="1" smtClean="0">
                <a:latin typeface="Times New Roman"/>
                <a:cs typeface="Times New Roman"/>
              </a:rPr>
              <a:t>ijk</a:t>
            </a:r>
            <a:r>
              <a:rPr lang="en-US" altLang="en-US" sz="2000" i="1" dirty="0" smtClean="0">
                <a:latin typeface="Times New Roman"/>
                <a:cs typeface="Times New Roman"/>
              </a:rPr>
              <a:t>=</a:t>
            </a:r>
            <a:r>
              <a:rPr lang="en-US" altLang="en-US" sz="2000" i="1" dirty="0" err="1" smtClean="0">
                <a:latin typeface="Times New Roman"/>
                <a:cs typeface="Times New Roman"/>
              </a:rPr>
              <a:t>d</a:t>
            </a:r>
            <a:r>
              <a:rPr lang="en-US" altLang="en-US" sz="2000" i="1" baseline="-25000" dirty="0" err="1" smtClean="0">
                <a:latin typeface="Times New Roman"/>
                <a:cs typeface="Times New Roman"/>
              </a:rPr>
              <a:t>jki</a:t>
            </a:r>
            <a:r>
              <a:rPr lang="en-US" altLang="en-US" sz="2000" i="1" dirty="0" smtClean="0">
                <a:latin typeface="Times New Roman"/>
                <a:cs typeface="Times New Roman"/>
              </a:rPr>
              <a:t>=</a:t>
            </a:r>
            <a:r>
              <a:rPr lang="ja-JP" altLang="en-US" sz="2000" dirty="0" smtClean="0">
                <a:latin typeface="Times New Roman"/>
                <a:cs typeface="Times New Roman"/>
              </a:rPr>
              <a:t>・・・</a:t>
            </a:r>
            <a:r>
              <a:rPr lang="en-US" altLang="en-US" sz="2000" dirty="0" smtClean="0">
                <a:latin typeface="Times New Roman"/>
                <a:cs typeface="Times New Roman"/>
              </a:rPr>
              <a:t>）</a:t>
            </a:r>
            <a:r>
              <a:rPr lang="ja-JP" altLang="en-US" sz="2000" dirty="0" smtClean="0">
                <a:latin typeface="Times New Roman"/>
                <a:cs typeface="Times New Roman"/>
              </a:rPr>
              <a:t>を適用すると</a:t>
            </a:r>
            <a:endParaRPr kumimoji="1" lang="ja-JP" altLang="en-US" sz="2000" dirty="0">
              <a:latin typeface="Times New Roman"/>
              <a:cs typeface="Times New Roman"/>
            </a:endParaRPr>
          </a:p>
        </p:txBody>
      </p:sp>
      <p:graphicFrame>
        <p:nvGraphicFramePr>
          <p:cNvPr id="32770" name="Object 2"/>
          <p:cNvGraphicFramePr>
            <a:graphicFrameLocks noChangeAspect="1"/>
          </p:cNvGraphicFramePr>
          <p:nvPr/>
        </p:nvGraphicFramePr>
        <p:xfrm>
          <a:off x="307340" y="2590800"/>
          <a:ext cx="3972560" cy="1187450"/>
        </p:xfrm>
        <a:graphic>
          <a:graphicData uri="http://schemas.openxmlformats.org/presentationml/2006/ole">
            <p:oleObj spid="_x0000_s32770" name="数式" r:id="rId5" imgW="2336800" imgH="698500" progId="Equation.3">
              <p:embed/>
            </p:oleObj>
          </a:graphicData>
        </a:graphic>
      </p:graphicFrame>
      <p:graphicFrame>
        <p:nvGraphicFramePr>
          <p:cNvPr id="32771" name="Object 3"/>
          <p:cNvGraphicFramePr>
            <a:graphicFrameLocks noChangeAspect="1"/>
          </p:cNvGraphicFramePr>
          <p:nvPr/>
        </p:nvGraphicFramePr>
        <p:xfrm>
          <a:off x="307340" y="4705350"/>
          <a:ext cx="4342894" cy="1758950"/>
        </p:xfrm>
        <a:graphic>
          <a:graphicData uri="http://schemas.openxmlformats.org/presentationml/2006/ole">
            <p:oleObj spid="_x0000_s32771" name="数式" r:id="rId6" imgW="3543300" imgH="1435100" progId="Equation.3">
              <p:embed/>
            </p:oleObj>
          </a:graphicData>
        </a:graphic>
      </p:graphicFrame>
      <p:sp>
        <p:nvSpPr>
          <p:cNvPr id="14" name="テキスト ボックス 13"/>
          <p:cNvSpPr txBox="1"/>
          <p:nvPr/>
        </p:nvSpPr>
        <p:spPr>
          <a:xfrm>
            <a:off x="81502" y="4095234"/>
            <a:ext cx="5163681" cy="369332"/>
          </a:xfrm>
          <a:prstGeom prst="rect">
            <a:avLst/>
          </a:prstGeom>
          <a:noFill/>
        </p:spPr>
        <p:txBody>
          <a:bodyPr wrap="none" rtlCol="0">
            <a:spAutoFit/>
          </a:bodyPr>
          <a:lstStyle/>
          <a:p>
            <a:r>
              <a:rPr kumimoji="1" lang="ja-JP" altLang="en-US" dirty="0" smtClean="0"/>
              <a:t>コラーゲン線維に</a:t>
            </a:r>
            <a:r>
              <a:rPr kumimoji="1" lang="en-US" altLang="ja-JP" dirty="0" err="1" smtClean="0"/>
              <a:t>y</a:t>
            </a:r>
            <a:r>
              <a:rPr kumimoji="1" lang="ja-JP" altLang="en-US" dirty="0" smtClean="0"/>
              <a:t>軸からレーザーを照射した場合，</a:t>
            </a:r>
            <a:endParaRPr kumimoji="1" lang="ja-JP" altLang="en-US" dirty="0"/>
          </a:p>
        </p:txBody>
      </p:sp>
      <p:sp>
        <p:nvSpPr>
          <p:cNvPr id="15" name="テキスト ボックス 14"/>
          <p:cNvSpPr txBox="1"/>
          <p:nvPr/>
        </p:nvSpPr>
        <p:spPr>
          <a:xfrm>
            <a:off x="5113329" y="4464566"/>
            <a:ext cx="4030671" cy="646331"/>
          </a:xfrm>
          <a:prstGeom prst="rect">
            <a:avLst/>
          </a:prstGeom>
          <a:noFill/>
        </p:spPr>
        <p:txBody>
          <a:bodyPr wrap="none" rtlCol="0">
            <a:spAutoFit/>
          </a:bodyPr>
          <a:lstStyle/>
          <a:p>
            <a:pPr algn="ctr"/>
            <a:r>
              <a:rPr kumimoji="1" lang="ja-JP" altLang="en-US" dirty="0" smtClean="0"/>
              <a:t>入射電場が等しい場合でも</a:t>
            </a:r>
            <a:endParaRPr kumimoji="1" lang="en-US" altLang="ja-JP" dirty="0" smtClean="0"/>
          </a:p>
          <a:p>
            <a:pPr algn="ctr"/>
            <a:r>
              <a:rPr lang="en-US" dirty="0" smtClean="0"/>
              <a:t>E</a:t>
            </a:r>
            <a:r>
              <a:rPr lang="en-US" baseline="-25000" dirty="0" smtClean="0"/>
              <a:t>x</a:t>
            </a:r>
            <a:r>
              <a:rPr lang="ja-JP" altLang="en-US" dirty="0" smtClean="0"/>
              <a:t>と</a:t>
            </a:r>
            <a:r>
              <a:rPr lang="en-US" dirty="0" err="1" smtClean="0"/>
              <a:t>E</a:t>
            </a:r>
            <a:r>
              <a:rPr lang="en-US" baseline="-25000" dirty="0" err="1" smtClean="0"/>
              <a:t>z</a:t>
            </a:r>
            <a:r>
              <a:rPr lang="ja-JP" altLang="en-US" dirty="0" smtClean="0"/>
              <a:t>の比が異なれば起こる分極も</a:t>
            </a:r>
            <a:r>
              <a:rPr lang="ja-JP" altLang="en-US" dirty="0" smtClean="0"/>
              <a:t>変</a:t>
            </a:r>
            <a:r>
              <a:rPr lang="ja-JP" altLang="en-US" dirty="0" smtClean="0"/>
              <a:t>化</a:t>
            </a:r>
            <a:r>
              <a:rPr lang="ja-JP" altLang="en-US" dirty="0" smtClean="0"/>
              <a:t> </a:t>
            </a:r>
            <a:endParaRPr kumimoji="1" lang="ja-JP" altLang="en-US" dirty="0"/>
          </a:p>
        </p:txBody>
      </p:sp>
      <p:sp>
        <p:nvSpPr>
          <p:cNvPr id="16" name="テキスト ボックス 15"/>
          <p:cNvSpPr txBox="1"/>
          <p:nvPr/>
        </p:nvSpPr>
        <p:spPr>
          <a:xfrm>
            <a:off x="5391933" y="5879524"/>
            <a:ext cx="3389069" cy="584776"/>
          </a:xfrm>
          <a:prstGeom prst="rect">
            <a:avLst/>
          </a:prstGeom>
          <a:noFill/>
        </p:spPr>
        <p:txBody>
          <a:bodyPr wrap="none" rtlCol="0">
            <a:spAutoFit/>
          </a:bodyPr>
          <a:lstStyle/>
          <a:p>
            <a:r>
              <a:rPr kumimoji="1" lang="ja-JP" altLang="en-US" sz="3200" dirty="0" smtClean="0"/>
              <a:t>偏光依存性を持つ</a:t>
            </a:r>
            <a:endParaRPr kumimoji="1" lang="ja-JP" altLang="en-US" sz="3200" dirty="0"/>
          </a:p>
        </p:txBody>
      </p:sp>
      <p:sp>
        <p:nvSpPr>
          <p:cNvPr id="17" name="下矢印 16"/>
          <p:cNvSpPr/>
          <p:nvPr/>
        </p:nvSpPr>
        <p:spPr>
          <a:xfrm>
            <a:off x="6629400" y="5257800"/>
            <a:ext cx="571500" cy="5328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9" name="図 18" descr="スクリーンショット（2012-11-15 5.44.25）.png"/>
          <p:cNvPicPr>
            <a:picLocks noChangeAspect="1"/>
          </p:cNvPicPr>
          <p:nvPr/>
        </p:nvPicPr>
        <p:blipFill>
          <a:blip r:embed="rId7">
            <a:lum bright="-16000" contrast="47000"/>
          </a:blip>
          <a:stretch>
            <a:fillRect/>
          </a:stretch>
        </p:blipFill>
        <p:spPr>
          <a:xfrm>
            <a:off x="5529766" y="1810521"/>
            <a:ext cx="3342268" cy="1226520"/>
          </a:xfrm>
          <a:prstGeom prst="rect">
            <a:avLst/>
          </a:prstGeom>
        </p:spPr>
      </p:pic>
      <p:sp>
        <p:nvSpPr>
          <p:cNvPr id="20" name="正方形/長方形 19"/>
          <p:cNvSpPr/>
          <p:nvPr/>
        </p:nvSpPr>
        <p:spPr>
          <a:xfrm>
            <a:off x="8074551" y="1810521"/>
            <a:ext cx="447149" cy="400110"/>
          </a:xfrm>
          <a:prstGeom prst="rect">
            <a:avLst/>
          </a:prstGeom>
          <a:solidFill>
            <a:schemeClr val="bg1"/>
          </a:solidFill>
        </p:spPr>
        <p:txBody>
          <a:bodyPr wrap="none">
            <a:spAutoFit/>
          </a:bodyPr>
          <a:lstStyle/>
          <a:p>
            <a:r>
              <a:rPr lang="en-US" altLang="ja-JP" sz="2000" i="1" dirty="0" err="1" smtClean="0">
                <a:latin typeface="Times New Roman"/>
                <a:cs typeface="Times New Roman"/>
              </a:rPr>
              <a:t>E</a:t>
            </a:r>
            <a:r>
              <a:rPr lang="en-US" altLang="ja-JP" sz="2000" i="1" baseline="-25000" dirty="0" err="1" smtClean="0">
                <a:latin typeface="Times New Roman"/>
                <a:cs typeface="Times New Roman"/>
              </a:rPr>
              <a:t>y</a:t>
            </a:r>
            <a:endParaRPr lang="ja-JP" altLang="en-US" sz="2000" dirty="0"/>
          </a:p>
        </p:txBody>
      </p:sp>
      <p:sp>
        <p:nvSpPr>
          <p:cNvPr id="21" name="正方形/長方形 20"/>
          <p:cNvSpPr/>
          <p:nvPr/>
        </p:nvSpPr>
        <p:spPr>
          <a:xfrm>
            <a:off x="5529766" y="1625855"/>
            <a:ext cx="3342268" cy="141118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797829" y="1625855"/>
            <a:ext cx="958541" cy="369332"/>
          </a:xfrm>
          <a:prstGeom prst="rect">
            <a:avLst/>
          </a:prstGeom>
          <a:noFill/>
          <a:ln>
            <a:noFill/>
          </a:ln>
        </p:spPr>
        <p:txBody>
          <a:bodyPr wrap="none" rtlCol="0">
            <a:spAutoFit/>
          </a:bodyPr>
          <a:lstStyle/>
          <a:p>
            <a:r>
              <a:rPr kumimoji="1" lang="en-US" altLang="ja-JP" dirty="0" smtClean="0"/>
              <a:t>90°</a:t>
            </a:r>
            <a:r>
              <a:rPr kumimoji="1" lang="ja-JP" altLang="en-US" dirty="0" smtClean="0"/>
              <a:t>回転</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646"/>
            <a:ext cx="8229600" cy="1143000"/>
          </a:xfrm>
        </p:spPr>
        <p:txBody>
          <a:bodyPr>
            <a:normAutofit/>
          </a:bodyPr>
          <a:lstStyle/>
          <a:p>
            <a:r>
              <a:rPr lang="en-US" altLang="ja-JP" dirty="0">
                <a:latin typeface="Times New Roman"/>
                <a:cs typeface="Times New Roman"/>
              </a:rPr>
              <a:t>C</a:t>
            </a:r>
            <a:r>
              <a:rPr lang="en-US" altLang="ja-JP" dirty="0" smtClean="0">
                <a:latin typeface="Times New Roman"/>
                <a:cs typeface="Times New Roman"/>
              </a:rPr>
              <a:t>omponents of a SHG microscope</a:t>
            </a:r>
            <a:endParaRPr lang="ja-JP" altLang="en-US" dirty="0">
              <a:latin typeface="Times New Roman"/>
              <a:cs typeface="Times New Roman"/>
            </a:endParaRPr>
          </a:p>
        </p:txBody>
      </p:sp>
      <p:pic>
        <p:nvPicPr>
          <p:cNvPr id="3" name="図 2" descr="スクリーンショット（2012-11-13 15.02.14）.png"/>
          <p:cNvPicPr>
            <a:picLocks noChangeAspect="1"/>
          </p:cNvPicPr>
          <p:nvPr/>
        </p:nvPicPr>
        <p:blipFill>
          <a:blip r:embed="rId2"/>
          <a:stretch>
            <a:fillRect/>
          </a:stretch>
        </p:blipFill>
        <p:spPr>
          <a:xfrm>
            <a:off x="1373955" y="928148"/>
            <a:ext cx="6008028" cy="53879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78"/>
            <a:ext cx="8229600" cy="1143000"/>
          </a:xfrm>
        </p:spPr>
        <p:txBody>
          <a:bodyPr>
            <a:normAutofit fontScale="90000"/>
          </a:bodyPr>
          <a:lstStyle/>
          <a:p>
            <a:r>
              <a:rPr lang="en-US" altLang="ja-JP" dirty="0">
                <a:latin typeface="Times New Roman"/>
                <a:cs typeface="Times New Roman"/>
              </a:rPr>
              <a:t>D</a:t>
            </a:r>
            <a:r>
              <a:rPr lang="en-US" altLang="ja-JP" dirty="0" smtClean="0">
                <a:latin typeface="Times New Roman"/>
                <a:cs typeface="Times New Roman"/>
              </a:rPr>
              <a:t>isease diagnosis; </a:t>
            </a:r>
            <a:r>
              <a:rPr lang="en-US" altLang="ja-JP" dirty="0" err="1" smtClean="0">
                <a:latin typeface="Times New Roman"/>
                <a:cs typeface="Times New Roman"/>
              </a:rPr>
              <a:t>Osteogenesis</a:t>
            </a:r>
            <a:r>
              <a:rPr lang="en-US" altLang="ja-JP" dirty="0" smtClean="0">
                <a:latin typeface="Times New Roman"/>
                <a:cs typeface="Times New Roman"/>
              </a:rPr>
              <a:t> </a:t>
            </a:r>
            <a:r>
              <a:rPr lang="en-US" altLang="ja-JP" dirty="0" err="1" smtClean="0">
                <a:latin typeface="Times New Roman"/>
                <a:cs typeface="Times New Roman"/>
              </a:rPr>
              <a:t>imperfecta</a:t>
            </a:r>
            <a:r>
              <a:rPr lang="en-US" altLang="ja-JP" dirty="0" smtClean="0">
                <a:latin typeface="Times New Roman"/>
                <a:cs typeface="Times New Roman"/>
              </a:rPr>
              <a:t> (OI)</a:t>
            </a:r>
            <a:endParaRPr lang="ja-JP" altLang="en-US" dirty="0">
              <a:latin typeface="Times New Roman"/>
              <a:cs typeface="Times New Roman"/>
            </a:endParaRPr>
          </a:p>
        </p:txBody>
      </p:sp>
      <p:pic>
        <p:nvPicPr>
          <p:cNvPr id="3" name="図 2" descr="スクリーンショット（2012-11-13 15.02.37）.png"/>
          <p:cNvPicPr>
            <a:picLocks noChangeAspect="1"/>
          </p:cNvPicPr>
          <p:nvPr/>
        </p:nvPicPr>
        <p:blipFill>
          <a:blip r:embed="rId2"/>
          <a:stretch>
            <a:fillRect/>
          </a:stretch>
        </p:blipFill>
        <p:spPr>
          <a:xfrm>
            <a:off x="1" y="1224952"/>
            <a:ext cx="5041900" cy="4847081"/>
          </a:xfrm>
          <a:prstGeom prst="rect">
            <a:avLst/>
          </a:prstGeom>
        </p:spPr>
      </p:pic>
      <p:sp>
        <p:nvSpPr>
          <p:cNvPr id="4" name="テキスト ボックス 3"/>
          <p:cNvSpPr txBox="1"/>
          <p:nvPr/>
        </p:nvSpPr>
        <p:spPr>
          <a:xfrm>
            <a:off x="5082570" y="1224952"/>
            <a:ext cx="156966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t>骨形成不全症</a:t>
            </a:r>
            <a:endParaRPr kumimoji="1" lang="ja-JP" altLang="en-US" dirty="0"/>
          </a:p>
        </p:txBody>
      </p:sp>
      <p:sp>
        <p:nvSpPr>
          <p:cNvPr id="5" name="テキスト ボックス 4"/>
          <p:cNvSpPr txBox="1"/>
          <p:nvPr/>
        </p:nvSpPr>
        <p:spPr>
          <a:xfrm>
            <a:off x="5082570" y="1771134"/>
            <a:ext cx="4199687" cy="738664"/>
          </a:xfrm>
          <a:prstGeom prst="rect">
            <a:avLst/>
          </a:prstGeom>
          <a:noFill/>
        </p:spPr>
        <p:txBody>
          <a:bodyPr wrap="none" rtlCol="0">
            <a:spAutoFit/>
          </a:bodyPr>
          <a:lstStyle/>
          <a:p>
            <a:r>
              <a:rPr kumimoji="1" lang="ja-JP" altLang="en-US" sz="1400" dirty="0" smtClean="0"/>
              <a:t>・易骨折性，骨変形，結合組織症状を引き起こす</a:t>
            </a:r>
            <a:endParaRPr kumimoji="1" lang="en-US" altLang="ja-JP" sz="1400" dirty="0" smtClean="0"/>
          </a:p>
          <a:p>
            <a:r>
              <a:rPr lang="ja-JP" altLang="en-US" sz="1400" dirty="0" smtClean="0"/>
              <a:t>・</a:t>
            </a:r>
            <a:r>
              <a:rPr lang="ja-JP" altLang="en-US" sz="1400" dirty="0" smtClean="0">
                <a:solidFill>
                  <a:srgbClr val="FF0000"/>
                </a:solidFill>
              </a:rPr>
              <a:t>コラーゲン</a:t>
            </a:r>
            <a:r>
              <a:rPr lang="ja-JP" altLang="en-US" sz="1400" dirty="0" smtClean="0"/>
              <a:t>の遺伝子変異により，</a:t>
            </a:r>
            <a:endParaRPr lang="en-US" altLang="ja-JP" sz="1400" dirty="0" smtClean="0"/>
          </a:p>
          <a:p>
            <a:r>
              <a:rPr lang="ja-JP" altLang="en-US" sz="1400" dirty="0" smtClean="0"/>
              <a:t>　　　　　　　　　　　　　　　質的・量的異常が原因で発症</a:t>
            </a:r>
            <a:endParaRPr kumimoji="1" lang="en-US" altLang="ja-JP" sz="1400" dirty="0" smtClean="0"/>
          </a:p>
        </p:txBody>
      </p:sp>
      <p:sp>
        <p:nvSpPr>
          <p:cNvPr id="6" name="テキスト ボックス 5"/>
          <p:cNvSpPr txBox="1"/>
          <p:nvPr/>
        </p:nvSpPr>
        <p:spPr>
          <a:xfrm>
            <a:off x="5041901" y="2509798"/>
            <a:ext cx="143181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latin typeface="Times New Roman"/>
                <a:cs typeface="Times New Roman"/>
              </a:rPr>
              <a:t>SHG</a:t>
            </a:r>
            <a:r>
              <a:rPr kumimoji="1" lang="ja-JP" altLang="en-US" dirty="0" smtClean="0"/>
              <a:t>イメージ</a:t>
            </a:r>
            <a:endParaRPr kumimoji="1" lang="ja-JP" altLang="en-US" dirty="0"/>
          </a:p>
        </p:txBody>
      </p:sp>
      <p:sp>
        <p:nvSpPr>
          <p:cNvPr id="7" name="テキスト ボックス 6"/>
          <p:cNvSpPr txBox="1"/>
          <p:nvPr/>
        </p:nvSpPr>
        <p:spPr>
          <a:xfrm>
            <a:off x="5041901" y="2952234"/>
            <a:ext cx="3886100" cy="2585323"/>
          </a:xfrm>
          <a:prstGeom prst="rect">
            <a:avLst/>
          </a:prstGeom>
          <a:noFill/>
        </p:spPr>
        <p:txBody>
          <a:bodyPr wrap="none" rtlCol="0">
            <a:spAutoFit/>
          </a:bodyPr>
          <a:lstStyle/>
          <a:p>
            <a:r>
              <a:rPr kumimoji="1" lang="ja-JP" altLang="en-US" dirty="0" smtClean="0"/>
              <a:t>（</a:t>
            </a:r>
            <a:r>
              <a:rPr kumimoji="1" lang="en-US" altLang="ja-JP" dirty="0" smtClean="0"/>
              <a:t>a</a:t>
            </a:r>
            <a:r>
              <a:rPr kumimoji="1" lang="ja-JP" altLang="en-US" dirty="0" smtClean="0"/>
              <a:t>）マウス骨切片</a:t>
            </a:r>
            <a:endParaRPr kumimoji="1" lang="en-US" altLang="ja-JP" dirty="0" smtClean="0"/>
          </a:p>
          <a:p>
            <a:r>
              <a:rPr lang="ja-JP" altLang="en-US" dirty="0" smtClean="0"/>
              <a:t>　・</a:t>
            </a:r>
            <a:r>
              <a:rPr lang="en-US" altLang="ja-JP" dirty="0" smtClean="0"/>
              <a:t>OIM</a:t>
            </a:r>
            <a:r>
              <a:rPr lang="ja-JP" altLang="en-US" dirty="0" smtClean="0"/>
              <a:t>サンプル</a:t>
            </a:r>
            <a:endParaRPr lang="en-US" altLang="ja-JP" dirty="0" smtClean="0"/>
          </a:p>
          <a:p>
            <a:r>
              <a:rPr kumimoji="1" lang="ja-JP" altLang="en-US" dirty="0" smtClean="0"/>
              <a:t>　　　線維状のコラーゲンが見られない</a:t>
            </a:r>
            <a:endParaRPr kumimoji="1" lang="en-US" altLang="ja-JP" dirty="0" smtClean="0"/>
          </a:p>
          <a:p>
            <a:r>
              <a:rPr lang="ja-JP" altLang="en-US" dirty="0" smtClean="0"/>
              <a:t>　　　整然としていない</a:t>
            </a:r>
            <a:endParaRPr lang="en-US" altLang="ja-JP" dirty="0" smtClean="0"/>
          </a:p>
          <a:p>
            <a:r>
              <a:rPr kumimoji="1" lang="ja-JP" altLang="en-US" dirty="0" smtClean="0"/>
              <a:t>　　　</a:t>
            </a:r>
            <a:r>
              <a:rPr kumimoji="1" lang="en-US" altLang="ja-JP" dirty="0" smtClean="0"/>
              <a:t>SHG</a:t>
            </a:r>
            <a:r>
              <a:rPr kumimoji="1" lang="ja-JP" altLang="en-US" dirty="0" smtClean="0"/>
              <a:t>信号強度が約</a:t>
            </a:r>
            <a:r>
              <a:rPr kumimoji="1" lang="en-US" altLang="ja-JP" dirty="0" smtClean="0"/>
              <a:t>1/3</a:t>
            </a:r>
          </a:p>
          <a:p>
            <a:r>
              <a:rPr lang="ja-JP" altLang="en-US" dirty="0" smtClean="0"/>
              <a:t>（</a:t>
            </a:r>
            <a:r>
              <a:rPr lang="en-US" altLang="ja-JP" dirty="0" err="1" smtClean="0"/>
              <a:t>b</a:t>
            </a:r>
            <a:r>
              <a:rPr lang="ja-JP" altLang="en-US" dirty="0" smtClean="0"/>
              <a:t>）マウス皮膚切片</a:t>
            </a:r>
            <a:endParaRPr lang="en-US" altLang="ja-JP" dirty="0" smtClean="0"/>
          </a:p>
          <a:p>
            <a:r>
              <a:rPr kumimoji="1" lang="ja-JP" altLang="en-US" dirty="0" smtClean="0"/>
              <a:t>　・</a:t>
            </a:r>
            <a:r>
              <a:rPr kumimoji="1" lang="en-US" altLang="ja-JP" dirty="0" smtClean="0"/>
              <a:t>OIM</a:t>
            </a:r>
            <a:r>
              <a:rPr kumimoji="1" lang="ja-JP" altLang="en-US" dirty="0" smtClean="0"/>
              <a:t>サンプル</a:t>
            </a:r>
            <a:endParaRPr kumimoji="1" lang="en-US" altLang="ja-JP" dirty="0" smtClean="0"/>
          </a:p>
          <a:p>
            <a:r>
              <a:rPr kumimoji="1" lang="ja-JP" altLang="en-US" dirty="0" smtClean="0"/>
              <a:t>　　　整然としていない　　　</a:t>
            </a:r>
            <a:endParaRPr kumimoji="1" lang="en-US" altLang="ja-JP" dirty="0" smtClean="0"/>
          </a:p>
          <a:p>
            <a:r>
              <a:rPr lang="ja-JP" altLang="en-US" dirty="0" smtClean="0"/>
              <a:t>　　　</a:t>
            </a:r>
            <a:r>
              <a:rPr lang="en-US" altLang="ja-JP" dirty="0" err="1" smtClean="0"/>
              <a:t>Δk</a:t>
            </a:r>
            <a:r>
              <a:rPr lang="ja-JP" altLang="en-US" dirty="0" smtClean="0"/>
              <a:t>の値が大きい</a:t>
            </a:r>
            <a:endParaRPr kumimoji="1" lang="ja-JP" altLang="en-US" dirty="0"/>
          </a:p>
        </p:txBody>
      </p:sp>
      <p:sp>
        <p:nvSpPr>
          <p:cNvPr id="8" name="テキスト ボックス 7"/>
          <p:cNvSpPr txBox="1"/>
          <p:nvPr/>
        </p:nvSpPr>
        <p:spPr>
          <a:xfrm>
            <a:off x="798732" y="6072033"/>
            <a:ext cx="4573368" cy="646331"/>
          </a:xfrm>
          <a:prstGeom prst="rect">
            <a:avLst/>
          </a:prstGeom>
          <a:noFill/>
        </p:spPr>
        <p:txBody>
          <a:bodyPr wrap="square" rtlCol="0">
            <a:spAutoFit/>
          </a:bodyPr>
          <a:lstStyle/>
          <a:p>
            <a:r>
              <a:rPr kumimoji="1" lang="en-US" altLang="ja-JP" dirty="0" err="1" smtClean="0">
                <a:latin typeface="Times New Roman"/>
                <a:cs typeface="Times New Roman"/>
              </a:rPr>
              <a:t>Ti:S</a:t>
            </a:r>
            <a:r>
              <a:rPr kumimoji="1" lang="ja-JP" altLang="en-US" dirty="0" smtClean="0"/>
              <a:t>レ</a:t>
            </a:r>
            <a:r>
              <a:rPr lang="ja-JP" altLang="en-US" dirty="0" smtClean="0"/>
              <a:t>ー</a:t>
            </a:r>
            <a:r>
              <a:rPr kumimoji="1" lang="ja-JP" altLang="en-US" dirty="0" smtClean="0"/>
              <a:t>ザー　　　　　</a:t>
            </a:r>
            <a:r>
              <a:rPr lang="ja-JP" altLang="en-US" dirty="0" smtClean="0"/>
              <a:t>照射</a:t>
            </a:r>
            <a:r>
              <a:rPr kumimoji="1" lang="ja-JP" altLang="en-US" dirty="0" smtClean="0"/>
              <a:t>パワー　</a:t>
            </a:r>
            <a:r>
              <a:rPr kumimoji="1" lang="en-US" altLang="ja-JP" dirty="0" smtClean="0">
                <a:latin typeface="Times New Roman"/>
                <a:cs typeface="Times New Roman"/>
              </a:rPr>
              <a:t>〜20 </a:t>
            </a:r>
            <a:r>
              <a:rPr kumimoji="1" lang="en-US" altLang="ja-JP" dirty="0" err="1" smtClean="0">
                <a:latin typeface="Times New Roman"/>
                <a:cs typeface="Times New Roman"/>
              </a:rPr>
              <a:t>mW</a:t>
            </a:r>
            <a:endParaRPr kumimoji="1" lang="en-US" altLang="ja-JP" dirty="0" smtClean="0">
              <a:latin typeface="Times New Roman"/>
              <a:cs typeface="Times New Roman"/>
            </a:endParaRPr>
          </a:p>
          <a:p>
            <a:r>
              <a:rPr kumimoji="1" lang="ja-JP" altLang="en-US" dirty="0" smtClean="0"/>
              <a:t>中心波長　</a:t>
            </a:r>
            <a:r>
              <a:rPr kumimoji="1" lang="en-US" altLang="ja-JP" dirty="0" smtClean="0">
                <a:latin typeface="Times New Roman"/>
                <a:cs typeface="Times New Roman"/>
              </a:rPr>
              <a:t>900 nm</a:t>
            </a:r>
            <a:r>
              <a:rPr kumimoji="1" lang="ja-JP" altLang="en-US" dirty="0" smtClean="0">
                <a:latin typeface="Times New Roman"/>
                <a:cs typeface="Times New Roman"/>
              </a:rPr>
              <a:t>　　スケールバー</a:t>
            </a:r>
            <a:r>
              <a:rPr kumimoji="1" lang="en-US" altLang="ja-JP" dirty="0" smtClean="0">
                <a:latin typeface="Times New Roman"/>
                <a:cs typeface="Times New Roman"/>
              </a:rPr>
              <a:t> 20 </a:t>
            </a:r>
            <a:r>
              <a:rPr kumimoji="1" lang="en-US" altLang="ja-JP" dirty="0" err="1" smtClean="0">
                <a:latin typeface="Times New Roman"/>
                <a:cs typeface="Times New Roman"/>
              </a:rPr>
              <a:t>μm</a:t>
            </a:r>
            <a:endParaRPr kumimoji="1" lang="en-US" altLang="ja-JP" dirty="0" smtClean="0">
              <a:latin typeface="Times New Roman"/>
              <a:cs typeface="Times New Roman"/>
            </a:endParaRPr>
          </a:p>
        </p:txBody>
      </p:sp>
      <p:sp>
        <p:nvSpPr>
          <p:cNvPr id="9" name="テキスト ボックス 8"/>
          <p:cNvSpPr txBox="1"/>
          <p:nvPr/>
        </p:nvSpPr>
        <p:spPr>
          <a:xfrm>
            <a:off x="127001" y="6072033"/>
            <a:ext cx="64633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dirty="0" smtClean="0"/>
              <a:t>測定</a:t>
            </a:r>
            <a:endParaRPr lang="en-US" altLang="ja-JP" dirty="0" smtClean="0"/>
          </a:p>
          <a:p>
            <a:r>
              <a:rPr lang="ja-JP" altLang="en-US" dirty="0" smtClean="0"/>
              <a:t>条件</a:t>
            </a:r>
            <a:endParaRPr lang="en-US" altLang="ja-JP" dirty="0" smtClean="0"/>
          </a:p>
        </p:txBody>
      </p:sp>
      <p:sp>
        <p:nvSpPr>
          <p:cNvPr id="10" name="テキスト ボックス 9"/>
          <p:cNvSpPr txBox="1"/>
          <p:nvPr/>
        </p:nvSpPr>
        <p:spPr>
          <a:xfrm>
            <a:off x="5530297" y="5747379"/>
            <a:ext cx="3461204"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2800" dirty="0" smtClean="0"/>
              <a:t>OI</a:t>
            </a:r>
            <a:r>
              <a:rPr kumimoji="1" lang="ja-JP" altLang="en-US" sz="2800" dirty="0" smtClean="0"/>
              <a:t>の診断，治癒過程</a:t>
            </a:r>
            <a:endParaRPr kumimoji="1" lang="en-US" altLang="ja-JP" sz="2800" dirty="0" smtClean="0"/>
          </a:p>
          <a:p>
            <a:pPr algn="ctr"/>
            <a:r>
              <a:rPr kumimoji="1" lang="ja-JP" altLang="en-US" sz="2800" dirty="0" smtClean="0"/>
              <a:t>のモニタリングが可能</a:t>
            </a:r>
            <a:endParaRPr kumimoji="1" lang="ja-JP" altLang="en-US" sz="28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1882</TotalTime>
  <Words>1644</Words>
  <Application>Microsoft Macintosh PowerPoint</Application>
  <PresentationFormat>画面に合わせる (4:3)</PresentationFormat>
  <Paragraphs>207</Paragraphs>
  <Slides>16</Slides>
  <Notes>0</Notes>
  <HiddenSlides>0</HiddenSlides>
  <MMClips>0</MMClips>
  <ScaleCrop>false</ScaleCrop>
  <HeadingPairs>
    <vt:vector size="6" baseType="variant">
      <vt:variant>
        <vt:lpstr>デザイン テンプレート</vt:lpstr>
      </vt:variant>
      <vt:variant>
        <vt:i4>1</vt:i4>
      </vt:variant>
      <vt:variant>
        <vt:lpstr>埋め込まれた OLE サーバー</vt:lpstr>
      </vt:variant>
      <vt:variant>
        <vt:i4>2</vt:i4>
      </vt:variant>
      <vt:variant>
        <vt:lpstr>スライド タイトル</vt:lpstr>
      </vt:variant>
      <vt:variant>
        <vt:i4>16</vt:i4>
      </vt:variant>
    </vt:vector>
  </HeadingPairs>
  <TitlesOfParts>
    <vt:vector size="19" baseType="lpstr">
      <vt:lpstr>Office テーマ</vt:lpstr>
      <vt:lpstr>Microsoft 数式</vt:lpstr>
      <vt:lpstr>数式</vt:lpstr>
      <vt:lpstr>SHG Microscopy</vt:lpstr>
      <vt:lpstr> ・ Second harmonic generation microscopy: principles and applications to disease diagnosis  Paul J. Campagnola and Chen-Yuan Dong, Laser Photonics Rev. 5, No. 1, 13–26 (2011)</vt:lpstr>
      <vt:lpstr>Introduction</vt:lpstr>
      <vt:lpstr>原理</vt:lpstr>
      <vt:lpstr>非線形感受率</vt:lpstr>
      <vt:lpstr>コラーゲンの対称性と非線形感受率</vt:lpstr>
      <vt:lpstr>スライド 7</vt:lpstr>
      <vt:lpstr>Components of a SHG microscope</vt:lpstr>
      <vt:lpstr>Disease diagnosis; Osteogenesis imperfecta (OI)</vt:lpstr>
      <vt:lpstr>スライド 10</vt:lpstr>
      <vt:lpstr>スライド 11</vt:lpstr>
      <vt:lpstr>スライド 12</vt:lpstr>
      <vt:lpstr>スライド 13</vt:lpstr>
      <vt:lpstr>スライド 14</vt:lpstr>
      <vt:lpstr>スライド 15</vt:lpstr>
      <vt:lpstr>スライド 16</vt:lpstr>
    </vt:vector>
  </TitlesOfParts>
  <Company>大阪大学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SHG Microscopy</dc:title>
  <dc:creator>Yasui Takeshi</dc:creator>
  <cp:lastModifiedBy>Yasui Takeshi</cp:lastModifiedBy>
  <cp:revision>27</cp:revision>
  <cp:lastPrinted>2012-11-11T23:29:06Z</cp:lastPrinted>
  <dcterms:created xsi:type="dcterms:W3CDTF">2012-11-14T04:24:46Z</dcterms:created>
  <dcterms:modified xsi:type="dcterms:W3CDTF">2012-11-14T20:50:28Z</dcterms:modified>
</cp:coreProperties>
</file>