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embeddings/Microsoft___1.bin" ContentType="application/vnd.openxmlformats-officedocument.oleObject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pict" ContentType="image/pict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70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7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85E3-048C-0840-B723-FE0CBDBC48E6}" type="datetimeFigureOut">
              <a:rPr lang="ja-JP" altLang="en-US" smtClean="0"/>
              <a:pPr/>
              <a:t>12.11.24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0415-1C7E-F24E-BBE9-E79A9AC0231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oleObject" Target="../embeddings/Microsoft___1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000" dirty="0" smtClean="0"/>
              <a:t>H24</a:t>
            </a:r>
            <a:r>
              <a:rPr lang="ja-JP" altLang="en-US" sz="6000" dirty="0" smtClean="0"/>
              <a:t>後</a:t>
            </a:r>
            <a:r>
              <a:rPr lang="ja-JP" altLang="en-US" sz="6000" dirty="0" smtClean="0"/>
              <a:t>期雑誌会宿題</a:t>
            </a:r>
            <a:endParaRPr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chemeClr val="tx1"/>
                </a:solidFill>
              </a:rPr>
              <a:t>2012/11/25</a:t>
            </a:r>
            <a:r>
              <a:rPr lang="ja-JP" altLang="en-US" sz="4000" dirty="0" smtClean="0">
                <a:solidFill>
                  <a:schemeClr val="tx1"/>
                </a:solidFill>
              </a:rPr>
              <a:t>　</a:t>
            </a:r>
            <a:r>
              <a:rPr lang="ja-JP" altLang="en-US" sz="4000" dirty="0" smtClean="0">
                <a:solidFill>
                  <a:schemeClr val="tx1"/>
                </a:solidFill>
              </a:rPr>
              <a:t>長谷　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09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r>
              <a:rPr lang="ja-JP" altLang="en-US" dirty="0" smtClean="0">
                <a:latin typeface="Times New Roman"/>
                <a:cs typeface="Times New Roman"/>
              </a:rPr>
              <a:t>重</a:t>
            </a:r>
            <a:r>
              <a:rPr lang="ja-JP" altLang="en-US" dirty="0" smtClean="0"/>
              <a:t>らせん構造</a:t>
            </a:r>
            <a:r>
              <a:rPr lang="ja-JP" altLang="en-US" dirty="0" smtClean="0"/>
              <a:t>からの</a:t>
            </a:r>
            <a:r>
              <a:rPr lang="en-US" altLang="ja-JP" dirty="0" smtClean="0">
                <a:latin typeface="Times New Roman"/>
                <a:cs typeface="Times New Roman"/>
              </a:rPr>
              <a:t>SHG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866859"/>
            <a:ext cx="2457450" cy="24574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844522"/>
            <a:ext cx="71710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 New Roman"/>
                <a:cs typeface="Times New Roman"/>
              </a:rPr>
              <a:t>Ref)</a:t>
            </a:r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Zhuang</a:t>
            </a:r>
            <a:r>
              <a:rPr lang="en-US" altLang="ja-JP" sz="1600" dirty="0" smtClean="0">
                <a:latin typeface="Times New Roman"/>
                <a:cs typeface="Times New Roman"/>
              </a:rPr>
              <a:t>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Zheng-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Fei</a:t>
            </a:r>
            <a:r>
              <a:rPr lang="en-US" altLang="ja-JP" sz="1600" dirty="0" smtClean="0">
                <a:latin typeface="Times New Roman"/>
                <a:cs typeface="Times New Roman"/>
              </a:rPr>
              <a:t>, et al. “Second</a:t>
            </a:r>
            <a:r>
              <a:rPr lang="en-US" altLang="ja-JP" sz="1600" dirty="0" smtClean="0">
                <a:latin typeface="Times New Roman"/>
                <a:cs typeface="Times New Roman"/>
              </a:rPr>
              <a:t>-harmonic generation as a DNA malignancy</a:t>
            </a:r>
            <a:endParaRPr lang="en-US" altLang="ja-JP" sz="1600" dirty="0" smtClean="0">
              <a:latin typeface="Times New Roman"/>
              <a:cs typeface="Times New Roman"/>
            </a:endParaRPr>
          </a:p>
          <a:p>
            <a:r>
              <a:rPr lang="en-US" altLang="ja-JP" sz="1600" dirty="0" smtClean="0">
                <a:latin typeface="Times New Roman"/>
                <a:cs typeface="Times New Roman"/>
              </a:rPr>
              <a:t>      indicator </a:t>
            </a:r>
            <a:r>
              <a:rPr lang="en-US" altLang="ja-JP" sz="1600" dirty="0" smtClean="0">
                <a:latin typeface="Times New Roman"/>
                <a:cs typeface="Times New Roman"/>
              </a:rPr>
              <a:t>of prostate glandular epithelial </a:t>
            </a:r>
            <a:r>
              <a:rPr lang="en-US" altLang="ja-JP" sz="1600" dirty="0" smtClean="0">
                <a:latin typeface="Times New Roman"/>
                <a:cs typeface="Times New Roman"/>
              </a:rPr>
              <a:t>cells” . </a:t>
            </a:r>
            <a:r>
              <a:rPr lang="en-US" altLang="ja-JP" sz="1600" dirty="0" smtClean="0">
                <a:latin typeface="Times New Roman"/>
                <a:cs typeface="Times New Roman"/>
              </a:rPr>
              <a:t>Chin. Phys.</a:t>
            </a:r>
            <a:r>
              <a:rPr lang="en-US" altLang="ja-JP" sz="1600" dirty="0" smtClean="0">
                <a:latin typeface="Times New Roman"/>
                <a:cs typeface="Times New Roman"/>
              </a:rPr>
              <a:t> B </a:t>
            </a:r>
            <a:r>
              <a:rPr lang="en-US" altLang="ja-JP" sz="1600" b="1" dirty="0" smtClean="0">
                <a:latin typeface="Times New Roman"/>
                <a:cs typeface="Times New Roman"/>
              </a:rPr>
              <a:t>19</a:t>
            </a:r>
            <a:r>
              <a:rPr lang="en-US" altLang="ja-JP" sz="1600" dirty="0" smtClean="0">
                <a:latin typeface="Times New Roman"/>
                <a:cs typeface="Times New Roman"/>
              </a:rPr>
              <a:t>,</a:t>
            </a:r>
            <a:r>
              <a:rPr lang="en-US" altLang="ja-JP" sz="1600" dirty="0" smtClean="0">
                <a:latin typeface="Times New Roman"/>
                <a:cs typeface="Times New Roman"/>
              </a:rPr>
              <a:t> 049501 (2010)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pic>
        <p:nvPicPr>
          <p:cNvPr id="13" name="図 12" descr="スクリーンショット（2012-11-24 10.36.00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4621296"/>
            <a:ext cx="2952750" cy="22129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452379" y="5829300"/>
            <a:ext cx="3437359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２重らせん構造からも</a:t>
            </a:r>
            <a:endParaRPr lang="en-US" altLang="ja-JP" sz="2800" dirty="0" smtClean="0"/>
          </a:p>
          <a:p>
            <a:pPr algn="ctr"/>
            <a:r>
              <a:rPr kumimoji="1" lang="en-US" altLang="ja-JP" sz="2800" dirty="0" smtClean="0">
                <a:latin typeface="Times New Roman"/>
                <a:cs typeface="Times New Roman"/>
              </a:rPr>
              <a:t>SHG</a:t>
            </a:r>
            <a:r>
              <a:rPr kumimoji="1" lang="ja-JP" altLang="en-US" sz="2800" dirty="0" smtClean="0"/>
              <a:t>は発生する</a:t>
            </a:r>
            <a:endParaRPr kumimoji="1" lang="ja-JP" altLang="en-US" sz="2800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5067300" y="1994891"/>
            <a:ext cx="4076700" cy="3706417"/>
            <a:chOff x="5067300" y="1626591"/>
            <a:chExt cx="4076700" cy="3706417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5067300" y="1626591"/>
              <a:ext cx="4076700" cy="3706417"/>
              <a:chOff x="3094354" y="1814185"/>
              <a:chExt cx="4076700" cy="3706417"/>
            </a:xfrm>
          </p:grpSpPr>
          <p:pic>
            <p:nvPicPr>
              <p:cNvPr id="10" name="図 9" descr="スクリーンショット（2012-11-24 10.35.02）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4354" y="3678774"/>
                <a:ext cx="4076700" cy="1841828"/>
              </a:xfrm>
              <a:prstGeom prst="rect">
                <a:avLst/>
              </a:prstGeom>
            </p:spPr>
          </p:pic>
          <p:pic>
            <p:nvPicPr>
              <p:cNvPr id="11" name="図 10" descr="スクリーンショット（2012-11-24 10.35.39）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4354" y="1814185"/>
                <a:ext cx="4076700" cy="1864589"/>
              </a:xfrm>
              <a:prstGeom prst="rect">
                <a:avLst/>
              </a:prstGeom>
            </p:spPr>
          </p:pic>
        </p:grpSp>
        <p:sp>
          <p:nvSpPr>
            <p:cNvPr id="15" name="テキスト ボックス 14"/>
            <p:cNvSpPr txBox="1"/>
            <p:nvPr/>
          </p:nvSpPr>
          <p:spPr>
            <a:xfrm>
              <a:off x="6719772" y="1664691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染色像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719772" y="3541980"/>
              <a:ext cx="8772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/>
                  <a:cs typeface="Times New Roman"/>
                </a:rPr>
                <a:t>SHG</a:t>
              </a:r>
              <a:r>
                <a:rPr kumimoji="1" lang="ja-JP" altLang="en-US" dirty="0" smtClean="0">
                  <a:latin typeface="Times New Roman"/>
                  <a:cs typeface="Times New Roman"/>
                </a:rPr>
                <a:t>像</a:t>
              </a:r>
              <a:endParaRPr kumimoji="1" lang="ja-JP" alt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122148" y="1564460"/>
            <a:ext cx="402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BPH</a:t>
            </a:r>
            <a:r>
              <a:rPr kumimoji="1" lang="ja-JP" altLang="en-US" dirty="0" smtClean="0">
                <a:latin typeface="Times New Roman"/>
                <a:cs typeface="Times New Roman"/>
              </a:rPr>
              <a:t>：前立腺肥大</a:t>
            </a:r>
            <a:r>
              <a:rPr lang="ja-JP" altLang="en-US" dirty="0" smtClean="0">
                <a:latin typeface="Times New Roman"/>
                <a:cs typeface="Times New Roman"/>
              </a:rPr>
              <a:t>　　　</a:t>
            </a:r>
            <a:r>
              <a:rPr lang="en-US" altLang="ja-JP" dirty="0" smtClean="0">
                <a:latin typeface="Times New Roman"/>
                <a:cs typeface="Times New Roman"/>
              </a:rPr>
              <a:t>PC</a:t>
            </a:r>
            <a:r>
              <a:rPr lang="ja-JP" altLang="en-US" dirty="0" smtClean="0">
                <a:latin typeface="Times New Roman"/>
                <a:cs typeface="Times New Roman"/>
              </a:rPr>
              <a:t>：前立腺がん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00" y="1405194"/>
            <a:ext cx="499818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/>
                <a:cs typeface="Times New Roman"/>
              </a:rPr>
              <a:t>DNA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（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2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重らせん）の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SHG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イメージング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54300" y="2248891"/>
            <a:ext cx="243077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細胞核：</a:t>
            </a:r>
            <a:r>
              <a:rPr kumimoji="1" lang="en-US" altLang="ja-JP" dirty="0" smtClean="0">
                <a:latin typeface="Times New Roman"/>
                <a:cs typeface="Times New Roman"/>
              </a:rPr>
              <a:t>5 μm</a:t>
            </a:r>
            <a:r>
              <a:rPr lang="en-US" altLang="ja-JP" dirty="0" smtClean="0">
                <a:latin typeface="Times New Roman"/>
                <a:cs typeface="Times New Roman"/>
              </a:rPr>
              <a:t>〜1</a:t>
            </a:r>
            <a:r>
              <a:rPr lang="en-US" altLang="ja-JP" dirty="0" smtClean="0">
                <a:latin typeface="Times New Roman"/>
                <a:cs typeface="Times New Roman"/>
              </a:rPr>
              <a:t>5 </a:t>
            </a:r>
            <a:r>
              <a:rPr lang="en-US" altLang="ja-JP" dirty="0" err="1" smtClean="0">
                <a:latin typeface="Times New Roman"/>
                <a:cs typeface="Times New Roman"/>
              </a:rPr>
              <a:t>μm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endParaRPr kumimoji="1" lang="en-US" altLang="ja-JP" dirty="0" smtClean="0">
              <a:latin typeface="Times New Roman"/>
              <a:cs typeface="Times New Roman"/>
            </a:endParaRPr>
          </a:p>
          <a:p>
            <a:r>
              <a:rPr kumimoji="1" lang="en-US" altLang="ja-JP" dirty="0" smtClean="0">
                <a:latin typeface="Times New Roman"/>
                <a:cs typeface="Times New Roman"/>
              </a:rPr>
              <a:t>DNA</a:t>
            </a:r>
            <a:r>
              <a:rPr kumimoji="1" lang="ja-JP" altLang="en-US" dirty="0" smtClean="0">
                <a:latin typeface="Times New Roman"/>
                <a:cs typeface="Times New Roman"/>
              </a:rPr>
              <a:t>：直径</a:t>
            </a:r>
            <a:r>
              <a:rPr lang="ja-JP" altLang="en-US" dirty="0" smtClean="0">
                <a:latin typeface="Times New Roman"/>
                <a:cs typeface="Times New Roman"/>
              </a:rPr>
              <a:t>約</a:t>
            </a:r>
            <a:r>
              <a:rPr lang="en-US" altLang="ja-JP" dirty="0" smtClean="0">
                <a:latin typeface="Times New Roman"/>
                <a:cs typeface="Times New Roman"/>
              </a:rPr>
              <a:t>2 nm</a:t>
            </a:r>
          </a:p>
          <a:p>
            <a:r>
              <a:rPr lang="ja-JP" altLang="en-US" dirty="0" smtClean="0">
                <a:latin typeface="Times New Roman"/>
                <a:cs typeface="Times New Roman"/>
              </a:rPr>
              <a:t>・</a:t>
            </a:r>
            <a:r>
              <a:rPr lang="en-US" altLang="ja-JP" dirty="0" smtClean="0">
                <a:latin typeface="Times New Roman"/>
                <a:cs typeface="Times New Roman"/>
              </a:rPr>
              <a:t>2</a:t>
            </a:r>
            <a:r>
              <a:rPr lang="ja-JP" altLang="en-US" dirty="0" smtClean="0">
                <a:latin typeface="Times New Roman"/>
                <a:cs typeface="Times New Roman"/>
              </a:rPr>
              <a:t>本のポリヌクレオチド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・それぞれ方向が逆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endParaRPr kumimoji="1"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334" y="4595896"/>
            <a:ext cx="11740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測定条件</a:t>
            </a:r>
            <a:endParaRPr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400" y="4965228"/>
            <a:ext cx="270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latin typeface="Times New Roman"/>
                <a:cs typeface="Times New Roman"/>
              </a:rPr>
              <a:t>Ti:S</a:t>
            </a:r>
            <a:r>
              <a:rPr kumimoji="1" lang="ja-JP" altLang="en-US" sz="1600" dirty="0" smtClean="0"/>
              <a:t>レ</a:t>
            </a:r>
            <a:r>
              <a:rPr lang="ja-JP" altLang="en-US" sz="1600" dirty="0" smtClean="0"/>
              <a:t>ー</a:t>
            </a:r>
            <a:r>
              <a:rPr kumimoji="1" lang="ja-JP" altLang="en-US" sz="1600" dirty="0" smtClean="0"/>
              <a:t>ザー　　　　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中心波長</a:t>
            </a:r>
            <a:r>
              <a:rPr lang="ja-JP" altLang="en-US" sz="1600" dirty="0" smtClean="0"/>
              <a:t>　</a:t>
            </a:r>
            <a:r>
              <a:rPr lang="en-US" altLang="ja-JP" sz="1600" dirty="0" smtClean="0">
                <a:latin typeface="Times New Roman"/>
                <a:cs typeface="Times New Roman"/>
              </a:rPr>
              <a:t>800 </a:t>
            </a:r>
            <a:r>
              <a:rPr lang="en-US" altLang="ja-JP" sz="1600" dirty="0" smtClean="0">
                <a:latin typeface="Times New Roman"/>
                <a:cs typeface="Times New Roman"/>
              </a:rPr>
              <a:t>nm</a:t>
            </a:r>
            <a:endParaRPr lang="en-US" altLang="ja-JP" sz="1600" dirty="0" smtClean="0"/>
          </a:p>
          <a:p>
            <a:r>
              <a:rPr lang="ja-JP" altLang="en-US" sz="1600" dirty="0" smtClean="0"/>
              <a:t>照射</a:t>
            </a:r>
            <a:r>
              <a:rPr kumimoji="1" lang="ja-JP" altLang="en-US" sz="1600" dirty="0" smtClean="0"/>
              <a:t>パワー</a:t>
            </a:r>
            <a:r>
              <a:rPr kumimoji="1" lang="ja-JP" altLang="en-US" sz="1600" dirty="0" smtClean="0"/>
              <a:t>　</a:t>
            </a:r>
            <a:r>
              <a:rPr lang="en-US" altLang="ja-JP" sz="1600" dirty="0" smtClean="0">
                <a:latin typeface="Times New Roman"/>
                <a:cs typeface="Times New Roman"/>
              </a:rPr>
              <a:t>~</a:t>
            </a:r>
            <a:r>
              <a:rPr kumimoji="1" lang="en-US" altLang="ja-JP" sz="1600" dirty="0" smtClean="0">
                <a:latin typeface="Times New Roman"/>
                <a:cs typeface="Times New Roman"/>
              </a:rPr>
              <a:t>5.5 </a:t>
            </a:r>
            <a:r>
              <a:rPr kumimoji="1" lang="en-US" altLang="ja-JP" sz="1600" dirty="0" err="1" smtClean="0">
                <a:latin typeface="Times New Roman"/>
                <a:cs typeface="Times New Roman"/>
              </a:rPr>
              <a:t>mW</a:t>
            </a:r>
            <a:endParaRPr kumimoji="1" lang="en-US" altLang="ja-JP" sz="1600" dirty="0" smtClean="0">
              <a:latin typeface="Times New Roman"/>
              <a:cs typeface="Times New Roman"/>
            </a:endParaRPr>
          </a:p>
          <a:p>
            <a:r>
              <a:rPr lang="ja-JP" altLang="en-US" sz="1600" dirty="0" smtClean="0">
                <a:latin typeface="Times New Roman"/>
                <a:cs typeface="Times New Roman"/>
              </a:rPr>
              <a:t>パルス幅　</a:t>
            </a:r>
            <a:r>
              <a:rPr lang="en-US" altLang="ja-JP" sz="1600" dirty="0" smtClean="0">
                <a:latin typeface="Times New Roman"/>
                <a:cs typeface="Times New Roman"/>
              </a:rPr>
              <a:t>110 </a:t>
            </a:r>
            <a:r>
              <a:rPr lang="en-US" altLang="ja-JP" sz="1600" dirty="0" err="1" smtClean="0">
                <a:latin typeface="Times New Roman"/>
                <a:cs typeface="Times New Roman"/>
              </a:rPr>
              <a:t>fs</a:t>
            </a:r>
            <a:endParaRPr kumimoji="1" lang="en-US" altLang="ja-JP" sz="1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Z</a:t>
            </a:r>
            <a:r>
              <a:rPr lang="ja-JP" altLang="en-US" dirty="0" smtClean="0"/>
              <a:t>軸からのレーザー入射</a:t>
            </a:r>
            <a:endParaRPr lang="ja-JP" altLang="en-US" dirty="0"/>
          </a:p>
        </p:txBody>
      </p:sp>
      <p:pic>
        <p:nvPicPr>
          <p:cNvPr id="4" name="図 3" descr="スクリーンショット（2012-11-15 5.03.27）.png"/>
          <p:cNvPicPr>
            <a:picLocks noChangeAspect="1"/>
          </p:cNvPicPr>
          <p:nvPr/>
        </p:nvPicPr>
        <p:blipFill>
          <a:blip r:embed="rId3">
            <a:lum contrast="29000"/>
          </a:blip>
          <a:stretch>
            <a:fillRect/>
          </a:stretch>
        </p:blipFill>
        <p:spPr>
          <a:xfrm>
            <a:off x="5343525" y="1848054"/>
            <a:ext cx="3308350" cy="2509445"/>
          </a:xfrm>
          <a:prstGeom prst="rect">
            <a:avLst/>
          </a:prstGeom>
        </p:spPr>
      </p:pic>
      <p:pic>
        <p:nvPicPr>
          <p:cNvPr id="6" name="図 5" descr="スクリーンショット（2012-11-15 4.56.39）.png"/>
          <p:cNvPicPr>
            <a:picLocks noChangeAspect="1"/>
          </p:cNvPicPr>
          <p:nvPr/>
        </p:nvPicPr>
        <p:blipFill>
          <a:blip r:embed="rId4">
            <a:lum contrast="32000"/>
          </a:blip>
          <a:srcRect l="76441"/>
          <a:stretch>
            <a:fillRect/>
          </a:stretch>
        </p:blipFill>
        <p:spPr>
          <a:xfrm>
            <a:off x="7620000" y="285954"/>
            <a:ext cx="1524000" cy="14859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71227" y="1478722"/>
            <a:ext cx="448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∞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右矢印 10"/>
          <p:cNvSpPr/>
          <p:nvPr/>
        </p:nvSpPr>
        <p:spPr>
          <a:xfrm rot="16770770" flipV="1">
            <a:off x="7562509" y="2417943"/>
            <a:ext cx="1467880" cy="3972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4800" y="3298059"/>
          <a:ext cx="3416300" cy="1021340"/>
        </p:xfrm>
        <a:graphic>
          <a:graphicData uri="http://schemas.openxmlformats.org/presentationml/2006/ole">
            <p:oleObj spid="_x0000_s16387" name="数式" r:id="rId5" imgW="2336800" imgH="698500" progId="Equation.3">
              <p:embed/>
            </p:oleObj>
          </a:graphicData>
        </a:graphic>
      </p:graphicFrame>
      <p:pic>
        <p:nvPicPr>
          <p:cNvPr id="15" name="図 14" descr="スクリーンショット（2012-11-15 4.52.28）.png"/>
          <p:cNvPicPr>
            <a:picLocks noChangeAspect="1"/>
          </p:cNvPicPr>
          <p:nvPr/>
        </p:nvPicPr>
        <p:blipFill>
          <a:blip r:embed="rId6">
            <a:lum contrast="24000"/>
          </a:blip>
          <a:stretch>
            <a:fillRect/>
          </a:stretch>
        </p:blipFill>
        <p:spPr>
          <a:xfrm>
            <a:off x="1739900" y="4293632"/>
            <a:ext cx="5566757" cy="250050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04800" y="1130300"/>
            <a:ext cx="10268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テンソル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2446635"/>
            <a:ext cx="591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どの軸から見ても，</a:t>
            </a:r>
            <a:r>
              <a:rPr kumimoji="1" lang="en-US" altLang="ja-JP" sz="2400" dirty="0" smtClean="0"/>
              <a:t>Z</a:t>
            </a:r>
            <a:r>
              <a:rPr kumimoji="1" lang="ja-JP" altLang="en-US" sz="2400" dirty="0" smtClean="0"/>
              <a:t>軸を対称中心として，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C</a:t>
            </a:r>
            <a:r>
              <a:rPr kumimoji="1" lang="en-US" altLang="ja-JP" sz="2400" baseline="-25000" dirty="0" smtClean="0">
                <a:latin typeface="Times New Roman"/>
                <a:cs typeface="Times New Roman"/>
              </a:rPr>
              <a:t>∞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41800" y="39243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は</a:t>
            </a:r>
            <a:r>
              <a:rPr kumimoji="1" lang="ja-JP" altLang="en-US" dirty="0" smtClean="0"/>
              <a:t>不変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4186" y="5308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分極第二項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7200" y="1542534"/>
            <a:ext cx="303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特定の表示系によらず定まる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スクリーンショット（2012-11-25 11.03.48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86" y="2899049"/>
            <a:ext cx="3984815" cy="32138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骨形成不全マウスの</a:t>
            </a:r>
            <a:r>
              <a:rPr lang="en-US" altLang="ja-JP" dirty="0" smtClean="0">
                <a:latin typeface="Times New Roman"/>
                <a:cs typeface="Times New Roman"/>
              </a:rPr>
              <a:t>SHG</a:t>
            </a:r>
            <a:r>
              <a:rPr lang="ja-JP" altLang="en-US" dirty="0" smtClean="0"/>
              <a:t>画像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-6350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Ref</a:t>
            </a:r>
            <a:r>
              <a:rPr lang="en-US" altLang="ja-JP" dirty="0" smtClean="0">
                <a:latin typeface="Times New Roman"/>
                <a:cs typeface="Times New Roman"/>
              </a:rPr>
              <a:t>) Ronald </a:t>
            </a:r>
            <a:r>
              <a:rPr lang="en-US" altLang="ja-JP" dirty="0" err="1" smtClean="0">
                <a:latin typeface="Times New Roman"/>
                <a:cs typeface="Times New Roman"/>
              </a:rPr>
              <a:t>LaComb</a:t>
            </a:r>
            <a:r>
              <a:rPr lang="en-US" altLang="ja-JP" dirty="0" smtClean="0">
                <a:latin typeface="Times New Roman"/>
                <a:cs typeface="Times New Roman"/>
              </a:rPr>
              <a:t>, et al. </a:t>
            </a:r>
            <a:r>
              <a:rPr lang="en-US" altLang="ja-JP" dirty="0" smtClean="0">
                <a:latin typeface="Times New Roman"/>
                <a:cs typeface="Times New Roman"/>
              </a:rPr>
              <a:t>“</a:t>
            </a:r>
            <a:r>
              <a:rPr lang="en-US" altLang="ja-JP" dirty="0" smtClean="0">
                <a:latin typeface="Times New Roman"/>
                <a:cs typeface="Times New Roman"/>
              </a:rPr>
              <a:t>Phase matching considerations in second harmonic </a:t>
            </a:r>
            <a:r>
              <a:rPr lang="en-US" altLang="ja-JP" dirty="0" smtClean="0">
                <a:latin typeface="Times New Roman"/>
                <a:cs typeface="Times New Roman"/>
              </a:rPr>
              <a:t>generation from </a:t>
            </a:r>
            <a:r>
              <a:rPr lang="en-US" altLang="ja-JP" dirty="0" smtClean="0">
                <a:latin typeface="Times New Roman"/>
                <a:cs typeface="Times New Roman"/>
              </a:rPr>
              <a:t>tissues:</a:t>
            </a:r>
            <a:r>
              <a:rPr lang="en-US" altLang="ja-JP" dirty="0" smtClean="0">
                <a:latin typeface="Times New Roman"/>
                <a:cs typeface="Times New Roman"/>
              </a:rPr>
              <a:t> Effects </a:t>
            </a:r>
            <a:r>
              <a:rPr lang="en-US" altLang="ja-JP" dirty="0" smtClean="0">
                <a:latin typeface="Times New Roman"/>
                <a:cs typeface="Times New Roman"/>
              </a:rPr>
              <a:t>on emission directionality, </a:t>
            </a:r>
            <a:r>
              <a:rPr lang="en-US" altLang="ja-JP" dirty="0" smtClean="0">
                <a:latin typeface="Times New Roman"/>
                <a:cs typeface="Times New Roman"/>
              </a:rPr>
              <a:t>conversion efficiency </a:t>
            </a:r>
            <a:r>
              <a:rPr lang="en-US" altLang="ja-JP" dirty="0" smtClean="0">
                <a:latin typeface="Times New Roman"/>
                <a:cs typeface="Times New Roman"/>
              </a:rPr>
              <a:t>and observed </a:t>
            </a:r>
            <a:r>
              <a:rPr lang="en-US" altLang="ja-JP" dirty="0" smtClean="0">
                <a:latin typeface="Times New Roman"/>
                <a:cs typeface="Times New Roman"/>
              </a:rPr>
              <a:t>morphology”. </a:t>
            </a:r>
            <a:r>
              <a:rPr lang="en-US" altLang="ja-JP" dirty="0" smtClean="0">
                <a:latin typeface="Times New Roman"/>
                <a:cs typeface="Times New Roman"/>
              </a:rPr>
              <a:t>Optics Communications </a:t>
            </a:r>
            <a:r>
              <a:rPr lang="en-US" altLang="ja-JP" b="1" dirty="0" smtClean="0">
                <a:latin typeface="Times New Roman"/>
                <a:cs typeface="Times New Roman"/>
              </a:rPr>
              <a:t>281</a:t>
            </a:r>
            <a:r>
              <a:rPr lang="en-US" altLang="ja-JP" dirty="0" smtClean="0">
                <a:latin typeface="Times New Roman"/>
                <a:cs typeface="Times New Roman"/>
              </a:rPr>
              <a:t> 1823 </a:t>
            </a:r>
            <a:r>
              <a:rPr lang="en-US" altLang="ja-JP" dirty="0" smtClean="0">
                <a:latin typeface="Times New Roman"/>
                <a:cs typeface="Times New Roman"/>
              </a:rPr>
              <a:t>(2008) 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pic>
        <p:nvPicPr>
          <p:cNvPr id="5" name="図 4" descr="スクリーンショット（2012-11-25 10.50.19）.png"/>
          <p:cNvPicPr>
            <a:picLocks noChangeAspect="1"/>
          </p:cNvPicPr>
          <p:nvPr/>
        </p:nvPicPr>
        <p:blipFill>
          <a:blip r:embed="rId3">
            <a:lum bright="-6000" contrast="27000"/>
          </a:blip>
          <a:stretch>
            <a:fillRect/>
          </a:stretch>
        </p:blipFill>
        <p:spPr>
          <a:xfrm>
            <a:off x="0" y="1168400"/>
            <a:ext cx="2921000" cy="189574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842665"/>
            <a:ext cx="15696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位相整合条件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38600" y="1211997"/>
            <a:ext cx="478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 New Roman"/>
                <a:cs typeface="Times New Roman"/>
              </a:rPr>
              <a:t>Δk</a:t>
            </a:r>
            <a:r>
              <a:rPr kumimoji="1" lang="en-US" altLang="ja-JP" dirty="0" smtClean="0">
                <a:latin typeface="Times New Roman"/>
                <a:cs typeface="Times New Roman"/>
              </a:rPr>
              <a:t>=</a:t>
            </a:r>
            <a:r>
              <a:rPr kumimoji="1" lang="en-US" altLang="ja-JP" dirty="0" smtClean="0">
                <a:latin typeface="Times New Roman"/>
                <a:cs typeface="Times New Roman"/>
              </a:rPr>
              <a:t>2k</a:t>
            </a:r>
            <a:r>
              <a:rPr lang="en-US" altLang="ja-JP" baseline="-25000" dirty="0" smtClean="0">
                <a:latin typeface="Times New Roman"/>
                <a:cs typeface="Times New Roman"/>
              </a:rPr>
              <a:t>ω</a:t>
            </a:r>
            <a:r>
              <a:rPr kumimoji="1" lang="en-US" altLang="ja-JP" dirty="0" smtClean="0">
                <a:latin typeface="Times New Roman"/>
                <a:cs typeface="Times New Roman"/>
              </a:rPr>
              <a:t>-k</a:t>
            </a:r>
            <a:r>
              <a:rPr kumimoji="1" lang="en-US" altLang="ja-JP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ja-JP" baseline="-25000" dirty="0" smtClean="0">
                <a:latin typeface="Times New Roman"/>
                <a:cs typeface="Times New Roman"/>
              </a:rPr>
              <a:t>ω</a:t>
            </a:r>
            <a:r>
              <a:rPr kumimoji="1" lang="en-US" altLang="ja-JP" dirty="0" smtClean="0">
                <a:latin typeface="Times New Roman"/>
                <a:cs typeface="Times New Roman"/>
              </a:rPr>
              <a:t>=0  or  n</a:t>
            </a:r>
            <a:r>
              <a:rPr kumimoji="1" lang="en-US" altLang="ja-JP" baseline="-25000" dirty="0" smtClean="0">
                <a:latin typeface="Times New Roman"/>
                <a:cs typeface="Times New Roman"/>
              </a:rPr>
              <a:t>ω</a:t>
            </a:r>
            <a:r>
              <a:rPr kumimoji="1" lang="en-US" altLang="ja-JP" dirty="0" smtClean="0">
                <a:latin typeface="Times New Roman"/>
                <a:cs typeface="Times New Roman"/>
              </a:rPr>
              <a:t>-n</a:t>
            </a:r>
            <a:r>
              <a:rPr kumimoji="1" lang="en-US" altLang="ja-JP" baseline="-25000" dirty="0" smtClean="0">
                <a:latin typeface="Times New Roman"/>
                <a:cs typeface="Times New Roman"/>
              </a:rPr>
              <a:t>2ω</a:t>
            </a:r>
            <a:r>
              <a:rPr kumimoji="1" lang="en-US" altLang="ja-JP" dirty="0" smtClean="0">
                <a:latin typeface="Times New Roman"/>
                <a:cs typeface="Times New Roman"/>
              </a:rPr>
              <a:t>=0</a:t>
            </a:r>
            <a:r>
              <a:rPr kumimoji="1" lang="ja-JP" altLang="en-US" dirty="0" smtClean="0">
                <a:latin typeface="Times New Roman"/>
                <a:cs typeface="Times New Roman"/>
              </a:rPr>
              <a:t>　　となる必要がある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508500" y="1828799"/>
            <a:ext cx="698500" cy="5018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08119" y="842665"/>
            <a:ext cx="279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打ち消し合わないためには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8276" y="1689100"/>
            <a:ext cx="325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光の屈折率は波長により異なる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56300" y="1961296"/>
            <a:ext cx="23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☆</a:t>
            </a:r>
            <a:r>
              <a:rPr kumimoji="1" lang="ja-JP" altLang="en-US" dirty="0" smtClean="0"/>
              <a:t>通常は満たされない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9157" y="2330628"/>
            <a:ext cx="292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結晶の場合は複屈折を利用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3064149"/>
            <a:ext cx="18004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生体組織の場合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3433481"/>
            <a:ext cx="311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・不均一</a:t>
            </a:r>
            <a:endParaRPr kumimoji="1" lang="en-US" altLang="ja-JP" dirty="0" smtClean="0"/>
          </a:p>
          <a:p>
            <a:r>
              <a:rPr lang="ja-JP" altLang="en-US" dirty="0" smtClean="0"/>
              <a:t>・複屈折が小さい（コラーゲン）</a:t>
            </a:r>
            <a:endParaRPr kumimoji="1" lang="ja-JP" altLang="en-US" dirty="0"/>
          </a:p>
        </p:txBody>
      </p:sp>
      <p:pic>
        <p:nvPicPr>
          <p:cNvPr id="15" name="図 14" descr="スクリーンショット（2012-11-25 11.02.36）.png"/>
          <p:cNvPicPr>
            <a:picLocks noChangeAspect="1"/>
          </p:cNvPicPr>
          <p:nvPr/>
        </p:nvPicPr>
        <p:blipFill>
          <a:blip r:embed="rId4">
            <a:lum contrast="17000"/>
          </a:blip>
          <a:stretch>
            <a:fillRect/>
          </a:stretch>
        </p:blipFill>
        <p:spPr>
          <a:xfrm>
            <a:off x="6605880" y="3405356"/>
            <a:ext cx="2474619" cy="67445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5694137" y="3216549"/>
            <a:ext cx="886344" cy="216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867400" y="3920546"/>
            <a:ext cx="1059994" cy="2704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40658" y="3036024"/>
            <a:ext cx="257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位置</a:t>
            </a:r>
            <a:r>
              <a:rPr lang="en-US" altLang="ja-JP" i="1" dirty="0" smtClean="0">
                <a:latin typeface="Times New Roman"/>
                <a:cs typeface="Times New Roman"/>
              </a:rPr>
              <a:t>L</a:t>
            </a:r>
            <a:r>
              <a:rPr lang="ja-JP" altLang="en-US" dirty="0" smtClean="0"/>
              <a:t>での</a:t>
            </a:r>
            <a:r>
              <a:rPr lang="en-US" altLang="ja-JP" dirty="0" smtClean="0">
                <a:latin typeface="Times New Roman"/>
                <a:cs typeface="Times New Roman"/>
              </a:rPr>
              <a:t>SHG</a:t>
            </a:r>
            <a:r>
              <a:rPr lang="ja-JP" altLang="en-US" dirty="0" smtClean="0"/>
              <a:t>の電場は</a:t>
            </a:r>
            <a:endParaRPr kumimoji="1" lang="ja-JP" altLang="en-US" dirty="0"/>
          </a:p>
        </p:txBody>
      </p:sp>
      <p:pic>
        <p:nvPicPr>
          <p:cNvPr id="21" name="図 20" descr="スクリーンショット（2012-11-13 15.02.37）.png"/>
          <p:cNvPicPr>
            <a:picLocks noChangeAspect="1"/>
          </p:cNvPicPr>
          <p:nvPr/>
        </p:nvPicPr>
        <p:blipFill>
          <a:blip r:embed="rId5"/>
          <a:srcRect l="5542" t="51760"/>
          <a:stretch>
            <a:fillRect/>
          </a:stretch>
        </p:blipFill>
        <p:spPr>
          <a:xfrm>
            <a:off x="64372" y="4229913"/>
            <a:ext cx="3472241" cy="170475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496186" y="3306583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厳密な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位相整合は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とれない</a:t>
            </a:r>
            <a:endParaRPr kumimoji="1" lang="ja-JP" altLang="en-US" dirty="0"/>
          </a:p>
        </p:txBody>
      </p:sp>
      <p:sp>
        <p:nvSpPr>
          <p:cNvPr id="23" name="下矢印 22"/>
          <p:cNvSpPr/>
          <p:nvPr/>
        </p:nvSpPr>
        <p:spPr>
          <a:xfrm rot="16200000" flipH="1">
            <a:off x="3088897" y="3551357"/>
            <a:ext cx="309367" cy="4290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372" y="4229913"/>
            <a:ext cx="5437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WT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00493" y="422991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OIM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Times New Roman"/>
                <a:cs typeface="Times New Roman"/>
              </a:rPr>
              <a:t>皮膚がんの</a:t>
            </a:r>
            <a:r>
              <a:rPr lang="en-US" altLang="ja-JP" dirty="0">
                <a:latin typeface="Times New Roman"/>
                <a:cs typeface="Times New Roman"/>
              </a:rPr>
              <a:t>SHG</a:t>
            </a:r>
            <a:r>
              <a:rPr lang="ja-JP" altLang="en-US" dirty="0" smtClean="0"/>
              <a:t>画像</a:t>
            </a:r>
            <a:endParaRPr lang="ja-JP" altLang="en-US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0" y="929666"/>
            <a:ext cx="2118432" cy="4132741"/>
            <a:chOff x="6105152" y="929666"/>
            <a:chExt cx="3038848" cy="5928334"/>
          </a:xfrm>
        </p:grpSpPr>
        <p:pic>
          <p:nvPicPr>
            <p:cNvPr id="5" name="図 4" descr="スクリーンショット（2012-11-14 15.10.31）.png"/>
            <p:cNvPicPr>
              <a:picLocks noChangeAspect="1"/>
            </p:cNvPicPr>
            <p:nvPr/>
          </p:nvPicPr>
          <p:blipFill>
            <a:blip r:embed="rId2"/>
            <a:srcRect r="50193"/>
            <a:stretch>
              <a:fillRect/>
            </a:stretch>
          </p:blipFill>
          <p:spPr>
            <a:xfrm>
              <a:off x="6172200" y="929666"/>
              <a:ext cx="2971800" cy="2928297"/>
            </a:xfrm>
            <a:prstGeom prst="rect">
              <a:avLst/>
            </a:prstGeom>
          </p:spPr>
        </p:pic>
        <p:pic>
          <p:nvPicPr>
            <p:cNvPr id="6" name="図 5" descr="スクリーンショット（2012-11-14 15.10.31）.png"/>
            <p:cNvPicPr>
              <a:picLocks noChangeAspect="1"/>
            </p:cNvPicPr>
            <p:nvPr/>
          </p:nvPicPr>
          <p:blipFill>
            <a:blip r:embed="rId2"/>
            <a:srcRect l="50141"/>
            <a:stretch>
              <a:fillRect/>
            </a:stretch>
          </p:blipFill>
          <p:spPr>
            <a:xfrm>
              <a:off x="6105152" y="3866760"/>
              <a:ext cx="3038848" cy="2991240"/>
            </a:xfrm>
            <a:prstGeom prst="rect">
              <a:avLst/>
            </a:prstGeom>
          </p:spPr>
        </p:pic>
      </p:grpSp>
      <p:sp>
        <p:nvSpPr>
          <p:cNvPr id="8" name="正方形/長方形 7"/>
          <p:cNvSpPr/>
          <p:nvPr/>
        </p:nvSpPr>
        <p:spPr>
          <a:xfrm>
            <a:off x="1483413" y="969433"/>
            <a:ext cx="584217" cy="581310"/>
          </a:xfrm>
          <a:prstGeom prst="rect">
            <a:avLst/>
          </a:prstGeom>
          <a:noFill/>
          <a:ln w="889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スクリーンショット（2012-11-24 0.24.58）.png"/>
          <p:cNvPicPr>
            <a:picLocks noChangeAspect="1"/>
          </p:cNvPicPr>
          <p:nvPr/>
        </p:nvPicPr>
        <p:blipFill>
          <a:blip r:embed="rId3"/>
          <a:srcRect l="1717" t="2068" r="1288" b="614"/>
          <a:stretch>
            <a:fillRect/>
          </a:stretch>
        </p:blipFill>
        <p:spPr>
          <a:xfrm>
            <a:off x="2819368" y="935565"/>
            <a:ext cx="2870200" cy="2867363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067630" y="929666"/>
            <a:ext cx="745754" cy="558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スクリーンショット（2012-11-13 15.07.29）.png"/>
          <p:cNvPicPr>
            <a:picLocks noChangeAspect="1"/>
          </p:cNvPicPr>
          <p:nvPr/>
        </p:nvPicPr>
        <p:blipFill>
          <a:blip r:embed="rId4"/>
          <a:srcRect l="5690"/>
          <a:stretch>
            <a:fillRect/>
          </a:stretch>
        </p:blipFill>
        <p:spPr>
          <a:xfrm>
            <a:off x="2118432" y="5062407"/>
            <a:ext cx="5137118" cy="17934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6740" y="534669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Times New Roman"/>
                <a:cs typeface="Times New Roman"/>
              </a:rPr>
              <a:t>例）光老化皮膚の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　　　</a:t>
            </a:r>
            <a:r>
              <a:rPr kumimoji="1" lang="en-US" altLang="ja-JP" dirty="0" smtClean="0">
                <a:latin typeface="Times New Roman"/>
                <a:cs typeface="Times New Roman"/>
              </a:rPr>
              <a:t>SHG&amp;MAF</a:t>
            </a:r>
            <a:r>
              <a:rPr kumimoji="1" lang="ja-JP" altLang="en-US" dirty="0" smtClean="0">
                <a:latin typeface="Times New Roman"/>
                <a:cs typeface="Times New Roman"/>
              </a:rPr>
              <a:t>画像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38768" y="929666"/>
            <a:ext cx="371827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赤枠：真皮網状層（正常部）</a:t>
            </a:r>
            <a:endParaRPr kumimoji="1" lang="en-US" altLang="ja-JP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　・</a:t>
            </a:r>
            <a:r>
              <a:rPr lang="ja-JP" alt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コラーゲン</a:t>
            </a:r>
            <a:r>
              <a:rPr lang="ja-JP" altLang="en-US" dirty="0" smtClean="0">
                <a:latin typeface="Times New Roman"/>
                <a:cs typeface="Times New Roman"/>
              </a:rPr>
              <a:t>（青：</a:t>
            </a:r>
            <a:r>
              <a:rPr lang="en-US" altLang="ja-JP" dirty="0" smtClean="0">
                <a:latin typeface="Times New Roman"/>
                <a:cs typeface="Times New Roman"/>
              </a:rPr>
              <a:t>SHG</a:t>
            </a:r>
            <a:r>
              <a:rPr lang="ja-JP" altLang="en-US" dirty="0" smtClean="0">
                <a:latin typeface="Times New Roman"/>
                <a:cs typeface="Times New Roman"/>
              </a:rPr>
              <a:t>），</a:t>
            </a:r>
            <a:r>
              <a:rPr lang="ja-JP" alt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エラスチン</a:t>
            </a:r>
            <a:endParaRPr lang="en-US" altLang="ja-JP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　　　　　　　　　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ja-JP" altLang="en-US" dirty="0" smtClean="0">
                <a:latin typeface="Times New Roman"/>
                <a:cs typeface="Times New Roman"/>
              </a:rPr>
              <a:t>（</a:t>
            </a:r>
            <a:r>
              <a:rPr lang="en-US" altLang="ja-JP" dirty="0" smtClean="0">
                <a:latin typeface="Times New Roman"/>
                <a:cs typeface="Times New Roman"/>
              </a:rPr>
              <a:t>MAF</a:t>
            </a:r>
            <a:r>
              <a:rPr lang="ja-JP" altLang="en-US" dirty="0" smtClean="0">
                <a:latin typeface="Times New Roman"/>
                <a:cs typeface="Times New Roman"/>
              </a:rPr>
              <a:t>：綠</a:t>
            </a:r>
            <a:r>
              <a:rPr lang="ja-JP" altLang="en-US" dirty="0" smtClean="0">
                <a:latin typeface="Times New Roman"/>
                <a:cs typeface="Times New Roman"/>
              </a:rPr>
              <a:t>）</a:t>
            </a:r>
            <a:r>
              <a:rPr lang="ja-JP" altLang="en-US" dirty="0" smtClean="0">
                <a:latin typeface="Times New Roman"/>
                <a:cs typeface="Times New Roman"/>
              </a:rPr>
              <a:t>の</a:t>
            </a:r>
            <a:r>
              <a:rPr lang="ja-JP" altLang="en-US" dirty="0" smtClean="0">
                <a:latin typeface="Times New Roman"/>
                <a:cs typeface="Times New Roman"/>
              </a:rPr>
              <a:t>可視化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kumimoji="1" lang="ja-JP" altLang="en-US" dirty="0" smtClean="0">
                <a:latin typeface="Times New Roman"/>
                <a:cs typeface="Times New Roman"/>
              </a:rPr>
              <a:t>　・</a:t>
            </a:r>
            <a:r>
              <a:rPr kumimoji="1" lang="en-US" altLang="ja-JP" dirty="0" smtClean="0">
                <a:latin typeface="Times New Roman"/>
                <a:cs typeface="Times New Roman"/>
              </a:rPr>
              <a:t>SHG</a:t>
            </a:r>
            <a:r>
              <a:rPr kumimoji="1" lang="ja-JP" altLang="en-US" dirty="0" smtClean="0">
                <a:latin typeface="Times New Roman"/>
                <a:cs typeface="Times New Roman"/>
              </a:rPr>
              <a:t>が信号の大部分を占める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r>
              <a:rPr lang="ja-JP" altLang="en-US" dirty="0" smtClean="0">
                <a:latin typeface="Times New Roman"/>
                <a:cs typeface="Times New Roman"/>
              </a:rPr>
              <a:t>　・コラーゲンの周囲にエラスチンが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kumimoji="1" lang="ja-JP" altLang="en-US" dirty="0" smtClean="0">
                <a:latin typeface="Times New Roman"/>
                <a:cs typeface="Times New Roman"/>
              </a:rPr>
              <a:t>　　　　　　　　　　　　　　　　　　　散在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endParaRPr lang="en-US" altLang="ja-JP" dirty="0" smtClean="0">
              <a:latin typeface="Times New Roman"/>
              <a:cs typeface="Times New Roman"/>
            </a:endParaRPr>
          </a:p>
          <a:p>
            <a:pPr algn="ctr"/>
            <a:r>
              <a:rPr kumimoji="1" lang="ja-JP" altLang="en-US" dirty="0" smtClean="0">
                <a:latin typeface="Times New Roman"/>
                <a:cs typeface="Times New Roman"/>
              </a:rPr>
              <a:t>　　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pPr algn="ctr"/>
            <a:r>
              <a:rPr lang="ja-JP" altLang="en-US" dirty="0" smtClean="0">
                <a:latin typeface="Times New Roman"/>
                <a:cs typeface="Times New Roman"/>
              </a:rPr>
              <a:t>　　</a:t>
            </a:r>
            <a:r>
              <a:rPr kumimoji="1" lang="ja-JP" altLang="en-US" dirty="0" smtClean="0">
                <a:latin typeface="Times New Roman"/>
                <a:cs typeface="Times New Roman"/>
              </a:rPr>
              <a:t>コラーゲンが真皮中で主要な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pPr algn="ctr"/>
            <a:r>
              <a:rPr kumimoji="1" lang="ja-JP" altLang="en-US" dirty="0" smtClean="0">
                <a:latin typeface="Times New Roman"/>
                <a:cs typeface="Times New Roman"/>
              </a:rPr>
              <a:t>細胞外マトリックスであることを反映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179350" y="2540000"/>
            <a:ext cx="1037550" cy="494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61332" y="4114800"/>
            <a:ext cx="417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紫外線</a:t>
            </a:r>
            <a:r>
              <a:rPr kumimoji="1" lang="ja-JP" altLang="en-US" sz="2000" dirty="0" smtClean="0">
                <a:latin typeface="Times New Roman"/>
                <a:cs typeface="Times New Roman"/>
              </a:rPr>
              <a:t>曝露　　　　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BCC</a:t>
            </a:r>
            <a:r>
              <a:rPr kumimoji="1" lang="ja-JP" altLang="en-US" sz="2000" dirty="0" smtClean="0">
                <a:latin typeface="Times New Roman"/>
                <a:cs typeface="Times New Roman"/>
              </a:rPr>
              <a:t>の主要な原因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44805" y="5632965"/>
            <a:ext cx="2118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　老化皮膚　　　</a:t>
            </a:r>
            <a:endParaRPr kumimoji="1" lang="en-US" altLang="ja-JP" dirty="0" smtClean="0"/>
          </a:p>
          <a:p>
            <a:r>
              <a:rPr lang="ja-JP" altLang="en-US" dirty="0" smtClean="0"/>
              <a:t>　　　　　</a:t>
            </a:r>
            <a:r>
              <a:rPr lang="en-US" altLang="ja-JP" dirty="0" smtClean="0"/>
              <a:t> ↓</a:t>
            </a:r>
          </a:p>
          <a:p>
            <a:r>
              <a:rPr kumimoji="1" lang="ja-JP" altLang="en-US" dirty="0" smtClean="0"/>
              <a:t>エラスチンが支配的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>
            <a:off x="4000500" y="4229100"/>
            <a:ext cx="342900" cy="2223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19368" y="4514910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サンプルの光老化が進行していた？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434</Words>
  <Application>Microsoft Macintosh PowerPoint</Application>
  <PresentationFormat>画面に合わせる (4:3)</PresentationFormat>
  <Paragraphs>63</Paragraphs>
  <Slides>5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Office テーマ</vt:lpstr>
      <vt:lpstr>Microsoft 数式</vt:lpstr>
      <vt:lpstr>H24後期雑誌会宿題</vt:lpstr>
      <vt:lpstr>2重らせん構造からのSHG</vt:lpstr>
      <vt:lpstr>Z軸からのレーザー入射</vt:lpstr>
      <vt:lpstr>骨形成不全マウスのSHG画像</vt:lpstr>
      <vt:lpstr>皮膚がんのSHG画像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Yasui Takeshi</dc:creator>
  <cp:lastModifiedBy>Yasui Takeshi</cp:lastModifiedBy>
  <cp:revision>11</cp:revision>
  <dcterms:created xsi:type="dcterms:W3CDTF">2012-11-23T15:05:51Z</dcterms:created>
  <dcterms:modified xsi:type="dcterms:W3CDTF">2012-11-25T04:22:05Z</dcterms:modified>
</cp:coreProperties>
</file>