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64" r:id="rId4"/>
    <p:sldId id="266" r:id="rId5"/>
    <p:sldId id="257" r:id="rId6"/>
    <p:sldId id="258" r:id="rId7"/>
    <p:sldId id="259" r:id="rId8"/>
    <p:sldId id="260" r:id="rId9"/>
    <p:sldId id="267" r:id="rId10"/>
    <p:sldId id="261" r:id="rId11"/>
    <p:sldId id="262" r:id="rId12"/>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2" autoAdjust="0"/>
    <p:restoredTop sz="86213" autoAdjust="0"/>
  </p:normalViewPr>
  <p:slideViewPr>
    <p:cSldViewPr>
      <p:cViewPr>
        <p:scale>
          <a:sx n="62" d="100"/>
          <a:sy n="62" d="100"/>
        </p:scale>
        <p:origin x="-17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C32C7220-12B7-492F-8244-BCCE4313B0F3}" type="datetimeFigureOut">
              <a:rPr kumimoji="1" lang="ja-JP" altLang="en-US" smtClean="0"/>
              <a:t>2012/10/16</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892836E-AE1E-4F99-A5D7-60290772EC1F}" type="slidenum">
              <a:rPr kumimoji="1" lang="ja-JP" altLang="en-US" smtClean="0"/>
              <a:t>‹#›</a:t>
            </a:fld>
            <a:endParaRPr kumimoji="1" lang="ja-JP" altLang="en-US"/>
          </a:p>
        </p:txBody>
      </p:sp>
    </p:spTree>
    <p:extLst>
      <p:ext uri="{BB962C8B-B14F-4D97-AF65-F5344CB8AC3E}">
        <p14:creationId xmlns:p14="http://schemas.microsoft.com/office/powerpoint/2010/main" val="33799588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これまでに実現された周波数は </a:t>
            </a:r>
            <a:r>
              <a:rPr kumimoji="1" lang="en-US" altLang="ja-JP" dirty="0" smtClean="0"/>
              <a:t>1.2-4.8 THz </a:t>
            </a:r>
            <a:r>
              <a:rPr kumimoji="1" lang="ja-JP" altLang="en-US" dirty="0" smtClean="0"/>
              <a:t>の領域に限られ、また最高動作温度も </a:t>
            </a:r>
            <a:r>
              <a:rPr kumimoji="1" lang="en-US" altLang="ja-JP" dirty="0" smtClean="0"/>
              <a:t>186K </a:t>
            </a:r>
            <a:r>
              <a:rPr kumimoji="1" lang="ja-JP" altLang="en-US" dirty="0" smtClean="0"/>
              <a:t>であり低温での動作しか実現されていない。今後、</a:t>
            </a:r>
            <a:r>
              <a:rPr kumimoji="1" lang="en-US" altLang="ja-JP" dirty="0" smtClean="0"/>
              <a:t>THz-QCL </a:t>
            </a:r>
            <a:r>
              <a:rPr kumimoji="1" lang="ja-JP" altLang="en-US" dirty="0" smtClean="0"/>
              <a:t>の実用化を考えた場合、室温動作の実現と、動作周波数の拡大が重要な目標</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2</a:t>
            </a:fld>
            <a:endParaRPr kumimoji="1" lang="ja-JP" altLang="en-US"/>
          </a:p>
        </p:txBody>
      </p:sp>
    </p:spTree>
    <p:extLst>
      <p:ext uri="{BB962C8B-B14F-4D97-AF65-F5344CB8AC3E}">
        <p14:creationId xmlns:p14="http://schemas.microsoft.com/office/powerpoint/2010/main" val="211380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4</a:t>
            </a:fld>
            <a:endParaRPr kumimoji="1" lang="ja-JP" altLang="en-US"/>
          </a:p>
        </p:txBody>
      </p:sp>
    </p:spTree>
    <p:extLst>
      <p:ext uri="{BB962C8B-B14F-4D97-AF65-F5344CB8AC3E}">
        <p14:creationId xmlns:p14="http://schemas.microsoft.com/office/powerpoint/2010/main" val="187384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ポッケルス効果</a:t>
            </a:r>
            <a:r>
              <a:rPr kumimoji="1" lang="ja-JP" altLang="ja-JP" sz="1200" kern="1200" dirty="0" smtClean="0">
                <a:solidFill>
                  <a:schemeClr val="tx1"/>
                </a:solidFill>
                <a:effectLst/>
                <a:latin typeface="+mn-lt"/>
                <a:ea typeface="+mn-ea"/>
                <a:cs typeface="+mn-cs"/>
              </a:rPr>
              <a:t>：誘電体の等方性結晶において電場をかけると複屈折性を示す現象である。その時、電場の強さに比例して屈折率が変化する</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5</a:t>
            </a:fld>
            <a:endParaRPr kumimoji="1" lang="ja-JP" altLang="en-US"/>
          </a:p>
        </p:txBody>
      </p:sp>
    </p:spTree>
    <p:extLst>
      <p:ext uri="{BB962C8B-B14F-4D97-AF65-F5344CB8AC3E}">
        <p14:creationId xmlns:p14="http://schemas.microsoft.com/office/powerpoint/2010/main" val="196973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ポッケルス効果により</a:t>
                </a:r>
                <a:r>
                  <a:rPr kumimoji="1" lang="en-US" altLang="ja-JP" dirty="0" err="1" smtClean="0"/>
                  <a:t>ZnTe</a:t>
                </a:r>
                <a:r>
                  <a:rPr kumimoji="1" lang="ja-JP" altLang="en-US" dirty="0" smtClean="0"/>
                  <a:t>の組み合わせは</a:t>
                </a:r>
                <a:r>
                  <a:rPr kumimoji="1" lang="en-US" altLang="ja-JP" dirty="0" smtClean="0"/>
                  <a:t>THz-QCL</a:t>
                </a:r>
                <a:r>
                  <a:rPr kumimoji="1" lang="ja-JP" altLang="en-US" dirty="0" smtClean="0"/>
                  <a:t>の周波数 </a:t>
                </a:r>
                <a:r>
                  <a:rPr kumimoji="1" lang="en-US" altLang="ja-JP" dirty="0" smtClean="0"/>
                  <a:t>(2.7THz) </a:t>
                </a:r>
                <a:r>
                  <a:rPr kumimoji="1" lang="ja-JP" altLang="en-US" dirty="0" smtClean="0"/>
                  <a:t>でフェムト秒レーザー光線の振幅を変調する</a:t>
                </a:r>
              </a:p>
              <a:p>
                <a:r>
                  <a:rPr kumimoji="1" lang="ja-JP" altLang="en-US" dirty="0" smtClean="0"/>
                  <a:t>中心</a:t>
                </a:r>
                <a:r>
                  <a:rPr kumimoji="1" lang="ja-JP" altLang="en-US" dirty="0" smtClean="0"/>
                  <a:t>から</a:t>
                </a:r>
                <a:r>
                  <a:rPr kumimoji="1" lang="en-US" altLang="ja-JP" dirty="0" smtClean="0"/>
                  <a:t>±</a:t>
                </a:r>
                <a14:m>
                  <m:oMath xmlns:m="http://schemas.openxmlformats.org/officeDocument/2006/math">
                    <m:r>
                      <a:rPr kumimoji="1" lang="en-US" altLang="ja-JP" sz="1200" kern="1200" smtClean="0">
                        <a:solidFill>
                          <a:schemeClr val="tx1"/>
                        </a:solidFill>
                        <a:effectLst/>
                        <a:latin typeface="Cambria Math"/>
                        <a:ea typeface="+mn-ea"/>
                        <a:cs typeface="+mn-cs"/>
                      </a:rPr>
                      <m:t>±</m:t>
                    </m:r>
                    <m:sSub>
                      <m:sSubPr>
                        <m:ctrlPr>
                          <a:rPr kumimoji="1" lang="ja-JP" altLang="ja-JP" sz="1200" i="1" kern="1200">
                            <a:solidFill>
                              <a:schemeClr val="tx1"/>
                            </a:solidFill>
                            <a:effectLst/>
                            <a:latin typeface="Cambria Math"/>
                            <a:ea typeface="+mn-ea"/>
                            <a:cs typeface="+mn-cs"/>
                          </a:rPr>
                        </m:ctrlPr>
                      </m:sSubPr>
                      <m:e>
                        <m:r>
                          <a:rPr kumimoji="1" lang="en-US" altLang="ja-JP" sz="1200" i="1" kern="1200">
                            <a:solidFill>
                              <a:schemeClr val="tx1"/>
                            </a:solidFill>
                            <a:effectLst/>
                            <a:latin typeface="Cambria Math"/>
                            <a:ea typeface="+mn-ea"/>
                            <a:cs typeface="+mn-cs"/>
                          </a:rPr>
                          <m:t>𝑣</m:t>
                        </m:r>
                      </m:e>
                      <m:sub>
                        <m:r>
                          <a:rPr kumimoji="1" lang="en-US" altLang="ja-JP" sz="1200" i="1" kern="1200">
                            <a:solidFill>
                              <a:schemeClr val="tx1"/>
                            </a:solidFill>
                            <a:effectLst/>
                            <a:latin typeface="Cambria Math"/>
                            <a:ea typeface="+mn-ea"/>
                            <a:cs typeface="+mn-cs"/>
                          </a:rPr>
                          <m:t>𝑄𝐶𝐿</m:t>
                        </m:r>
                      </m:sub>
                    </m:sSub>
                  </m:oMath>
                </a14:m>
                <a:r>
                  <a:rPr kumimoji="1" lang="ja-JP" altLang="en-US" dirty="0" err="1" smtClean="0"/>
                  <a:t>での</a:t>
                </a:r>
                <a:r>
                  <a:rPr kumimoji="1" lang="ja-JP" altLang="en-US" dirty="0" smtClean="0"/>
                  <a:t>フェムト秒レーザースペクトルの両側上に二つの変調</a:t>
                </a:r>
                <a:r>
                  <a:rPr kumimoji="1" lang="ja-JP" altLang="en-US" dirty="0" smtClean="0"/>
                  <a:t>サイドバンド</a:t>
                </a:r>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中心から</a:t>
                </a:r>
                <a:r>
                  <a:rPr kumimoji="1" lang="en-US" altLang="ja-JP" dirty="0" smtClean="0"/>
                  <a:t>±</a:t>
                </a:r>
                <a:r>
                  <a:rPr kumimoji="1" lang="en-US" altLang="ja-JP" sz="1200" i="0" kern="1200" smtClean="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𝑣</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𝑄𝐶𝐿</a:t>
                </a:r>
                <a:r>
                  <a:rPr kumimoji="1" lang="ja-JP" altLang="en-US" dirty="0" err="1" smtClean="0"/>
                  <a:t>での</a:t>
                </a:r>
                <a:r>
                  <a:rPr kumimoji="1" lang="ja-JP" altLang="en-US" dirty="0" smtClean="0"/>
                  <a:t>フェムト秒レーザースペクトルの両側上に二つの変調サイドバンド</a:t>
                </a:r>
                <a:endParaRPr kumimoji="1" lang="en-US" altLang="ja-JP" dirty="0" smtClean="0"/>
              </a:p>
              <a:p>
                <a:r>
                  <a:rPr kumimoji="1" lang="ja-JP" altLang="en-US" dirty="0" smtClean="0"/>
                  <a:t>ポッケルス効果により</a:t>
                </a:r>
                <a:r>
                  <a:rPr kumimoji="1" lang="en-US" altLang="ja-JP" dirty="0" err="1" smtClean="0"/>
                  <a:t>ZnTe</a:t>
                </a:r>
                <a:r>
                  <a:rPr kumimoji="1" lang="ja-JP" altLang="en-US" dirty="0" smtClean="0"/>
                  <a:t>の組み合わせは</a:t>
                </a:r>
                <a:r>
                  <a:rPr kumimoji="1" lang="en-US" altLang="ja-JP" dirty="0" smtClean="0"/>
                  <a:t>THz-QCL</a:t>
                </a:r>
                <a:r>
                  <a:rPr kumimoji="1" lang="ja-JP" altLang="en-US" dirty="0" smtClean="0"/>
                  <a:t>の周波数 </a:t>
                </a:r>
                <a:r>
                  <a:rPr kumimoji="1" lang="en-US" altLang="ja-JP" dirty="0" smtClean="0"/>
                  <a:t>(2.7THz) </a:t>
                </a:r>
                <a:r>
                  <a:rPr kumimoji="1" lang="ja-JP" altLang="en-US" dirty="0" smtClean="0"/>
                  <a:t>でフェムト秒レーザー光線の振幅を変調する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6</a:t>
            </a:fld>
            <a:endParaRPr kumimoji="1" lang="ja-JP" altLang="en-US"/>
          </a:p>
        </p:txBody>
      </p:sp>
    </p:spTree>
    <p:extLst>
      <p:ext uri="{BB962C8B-B14F-4D97-AF65-F5344CB8AC3E}">
        <p14:creationId xmlns:p14="http://schemas.microsoft.com/office/powerpoint/2010/main" val="63492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本研究で使用された</a:t>
            </a:r>
            <a:r>
              <a:rPr kumimoji="1" lang="en-US" altLang="ja-JP" dirty="0" smtClean="0"/>
              <a:t>QCL</a:t>
            </a:r>
            <a:r>
              <a:rPr kumimoji="1" lang="ja-JP" altLang="en-US" dirty="0" smtClean="0"/>
              <a:t>は分子光線により成長した厚さ</a:t>
            </a:r>
            <a:r>
              <a:rPr kumimoji="1" lang="en-US" altLang="ja-JP" dirty="0" smtClean="0"/>
              <a:t>12μm</a:t>
            </a:r>
            <a:r>
              <a:rPr kumimoji="1" lang="ja-JP" altLang="en-US" dirty="0" smtClean="0"/>
              <a:t>で</a:t>
            </a:r>
            <a:r>
              <a:rPr kumimoji="1" lang="en-US" altLang="ja-JP" dirty="0" smtClean="0"/>
              <a:t>, </a:t>
            </a:r>
            <a:r>
              <a:rPr kumimoji="1" lang="en-US" altLang="ja-JP" dirty="0" err="1" smtClean="0"/>
              <a:t>AlGaAs</a:t>
            </a:r>
            <a:r>
              <a:rPr kumimoji="1" lang="ja-JP" altLang="en-US" dirty="0" smtClean="0"/>
              <a:t>系動作領域のもの</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7</a:t>
            </a:fld>
            <a:endParaRPr kumimoji="1" lang="ja-JP" altLang="en-US"/>
          </a:p>
        </p:txBody>
      </p:sp>
    </p:spTree>
    <p:extLst>
      <p:ext uri="{BB962C8B-B14F-4D97-AF65-F5344CB8AC3E}">
        <p14:creationId xmlns:p14="http://schemas.microsoft.com/office/powerpoint/2010/main" val="339547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smtClean="0"/>
                  <a:t>150fs</a:t>
                </a:r>
                <a:r>
                  <a:rPr kumimoji="1" lang="ja-JP" altLang="en-US" dirty="0" smtClean="0"/>
                  <a:t>モード同期エルビウムファイバーレーザー </a:t>
                </a:r>
                <a:r>
                  <a:rPr kumimoji="1" lang="en-US" altLang="ja-JP" dirty="0" smtClean="0"/>
                  <a:t>(</a:t>
                </a:r>
                <a:r>
                  <a:rPr kumimoji="1" lang="en-US" altLang="ja-JP" dirty="0" err="1" smtClean="0"/>
                  <a:t>Toptica</a:t>
                </a:r>
                <a:r>
                  <a:rPr kumimoji="1" lang="en-US" altLang="ja-JP" dirty="0" smtClean="0"/>
                  <a:t> FFS)</a:t>
                </a:r>
              </a:p>
              <a:p>
                <a:r>
                  <a:rPr kumimoji="1" lang="en-US" altLang="ja-JP" dirty="0" smtClean="0"/>
                  <a:t>β</a:t>
                </a:r>
                <a:r>
                  <a:rPr kumimoji="1" lang="ja-JP" altLang="en-US" dirty="0" smtClean="0"/>
                  <a:t>ホウ酸バリウム </a:t>
                </a:r>
                <a:r>
                  <a:rPr kumimoji="1" lang="en-US" altLang="ja-JP" dirty="0" smtClean="0"/>
                  <a:t>(BBO) </a:t>
                </a:r>
                <a:r>
                  <a:rPr kumimoji="1" lang="ja-JP" altLang="en-US" dirty="0" smtClean="0"/>
                  <a:t>結晶</a:t>
                </a:r>
                <a:endParaRPr kumimoji="1" lang="en-US" altLang="ja-JP" dirty="0" smtClean="0"/>
              </a:p>
              <a:p>
                <a:r>
                  <a:rPr kumimoji="1" lang="en-US" altLang="ja-JP" dirty="0" smtClean="0"/>
                  <a:t>PBS</a:t>
                </a:r>
                <a:r>
                  <a:rPr kumimoji="1" lang="ja-JP" altLang="en-US" dirty="0" smtClean="0"/>
                  <a:t>後</a:t>
                </a:r>
                <a:r>
                  <a:rPr kumimoji="1" lang="en-US" altLang="ja-JP" dirty="0" smtClean="0"/>
                  <a:t>, </a:t>
                </a:r>
                <a:r>
                  <a:rPr kumimoji="1" lang="ja-JP" altLang="en-US" dirty="0" smtClean="0"/>
                  <a:t>平均パワー</a:t>
                </a:r>
                <a:r>
                  <a:rPr kumimoji="1" lang="en-US" altLang="ja-JP" dirty="0" smtClean="0"/>
                  <a:t>6mW</a:t>
                </a:r>
              </a:p>
              <a:p>
                <a:r>
                  <a:rPr kumimoji="1" lang="ja-JP" altLang="ja-JP" sz="1200" kern="1200" dirty="0" smtClean="0">
                    <a:solidFill>
                      <a:schemeClr val="tx1"/>
                    </a:solidFill>
                    <a:effectLst/>
                    <a:latin typeface="+mn-lt"/>
                    <a:ea typeface="+mn-ea"/>
                    <a:cs typeface="+mn-cs"/>
                  </a:rPr>
                  <a:t>周波数シンセサイザにより生成された</a:t>
                </a:r>
                <a14:m>
                  <m:oMath xmlns:m="http://schemas.openxmlformats.org/officeDocument/2006/math">
                    <m:sSub>
                      <m:sSubPr>
                        <m:ctrlPr>
                          <a:rPr kumimoji="1" lang="ja-JP" altLang="ja-JP" sz="1200" i="1" kern="1200">
                            <a:solidFill>
                              <a:schemeClr val="tx1"/>
                            </a:solidFill>
                            <a:effectLst/>
                            <a:latin typeface="Cambria Math"/>
                            <a:ea typeface="+mn-ea"/>
                            <a:cs typeface="+mn-cs"/>
                          </a:rPr>
                        </m:ctrlPr>
                      </m:sSubPr>
                      <m:e>
                        <m:r>
                          <a:rPr kumimoji="1" lang="en-US" altLang="ja-JP" sz="1200" i="1" kern="1200">
                            <a:solidFill>
                              <a:schemeClr val="tx1"/>
                            </a:solidFill>
                            <a:effectLst/>
                            <a:latin typeface="Cambria Math"/>
                            <a:ea typeface="+mn-ea"/>
                            <a:cs typeface="+mn-cs"/>
                          </a:rPr>
                          <m:t>𝑓</m:t>
                        </m:r>
                      </m:e>
                      <m:sub>
                        <m:r>
                          <a:rPr kumimoji="1" lang="en-US" altLang="ja-JP" sz="1200" i="1" kern="1200">
                            <a:solidFill>
                              <a:schemeClr val="tx1"/>
                            </a:solidFill>
                            <a:effectLst/>
                            <a:latin typeface="Cambria Math"/>
                            <a:ea typeface="+mn-ea"/>
                            <a:cs typeface="+mn-cs"/>
                          </a:rPr>
                          <m:t>𝑅𝐹</m:t>
                        </m:r>
                      </m:sub>
                    </m:sSub>
                    <m:r>
                      <a:rPr kumimoji="1" lang="en-US" altLang="ja-JP" sz="1200" i="1" kern="1200">
                        <a:solidFill>
                          <a:schemeClr val="tx1"/>
                        </a:solidFill>
                        <a:effectLst/>
                        <a:latin typeface="Cambria Math"/>
                        <a:ea typeface="+mn-ea"/>
                        <a:cs typeface="+mn-cs"/>
                      </a:rPr>
                      <m:t>≈</m:t>
                    </m:r>
                    <m:r>
                      <a:rPr kumimoji="1" lang="en-US" altLang="ja-JP" sz="1200" kern="1200">
                        <a:solidFill>
                          <a:schemeClr val="tx1"/>
                        </a:solidFill>
                        <a:effectLst/>
                        <a:latin typeface="Cambria Math"/>
                        <a:ea typeface="+mn-ea"/>
                        <a:cs typeface="+mn-cs"/>
                      </a:rPr>
                      <m:t>30</m:t>
                    </m:r>
                    <m:r>
                      <m:rPr>
                        <m:sty m:val="p"/>
                      </m:rPr>
                      <a:rPr kumimoji="1" lang="en-US" altLang="ja-JP" sz="1200" kern="1200">
                        <a:solidFill>
                          <a:schemeClr val="tx1"/>
                        </a:solidFill>
                        <a:effectLst/>
                        <a:latin typeface="Cambria Math"/>
                        <a:ea typeface="+mn-ea"/>
                        <a:cs typeface="+mn-cs"/>
                      </a:rPr>
                      <m:t>MHz</m:t>
                    </m:r>
                  </m:oMath>
                </a14:m>
                <a:r>
                  <a:rPr kumimoji="1" lang="ja-JP" altLang="ja-JP" sz="1200" kern="1200" dirty="0">
                    <a:solidFill>
                      <a:schemeClr val="tx1"/>
                    </a:solidFill>
                    <a:effectLst/>
                    <a:latin typeface="+mn-lt"/>
                    <a:ea typeface="+mn-ea"/>
                    <a:cs typeface="+mn-cs"/>
                  </a:rPr>
                  <a:t>の参照信号と</a:t>
                </a:r>
                <a:r>
                  <a:rPr kumimoji="1" lang="ja-JP" altLang="ja-JP" sz="1200" kern="1200" dirty="0" smtClean="0">
                    <a:solidFill>
                      <a:schemeClr val="tx1"/>
                    </a:solidFill>
                    <a:effectLst/>
                    <a:latin typeface="+mn-lt"/>
                    <a:ea typeface="+mn-ea"/>
                    <a:cs typeface="+mn-cs"/>
                  </a:rPr>
                  <a:t>比較</a:t>
                </a:r>
                <a:r>
                  <a:rPr kumimoji="1" lang="ja-JP" altLang="en-US" sz="1200" kern="1200" dirty="0" smtClean="0">
                    <a:solidFill>
                      <a:schemeClr val="tx1"/>
                    </a:solidFill>
                    <a:effectLst/>
                    <a:latin typeface="+mn-lt"/>
                    <a:ea typeface="+mn-ea"/>
                    <a:cs typeface="+mn-cs"/>
                  </a:rPr>
                  <a:t>され、</a:t>
                </a:r>
                <a:r>
                  <a:rPr kumimoji="1" lang="ja-JP" altLang="ja-JP" sz="1200" kern="1200" dirty="0" smtClean="0">
                    <a:solidFill>
                      <a:schemeClr val="tx1"/>
                    </a:solidFill>
                    <a:effectLst/>
                    <a:latin typeface="+mn-lt"/>
                    <a:ea typeface="+mn-ea"/>
                    <a:cs typeface="+mn-cs"/>
                  </a:rPr>
                  <a:t>エラー信号</a:t>
                </a:r>
                <a14:m>
                  <m:oMath xmlns:m="http://schemas.openxmlformats.org/officeDocument/2006/math">
                    <m:sSub>
                      <m:sSubPr>
                        <m:ctrlPr>
                          <a:rPr kumimoji="1" lang="ja-JP" altLang="ja-JP" sz="1200" i="1" kern="1200">
                            <a:solidFill>
                              <a:schemeClr val="tx1"/>
                            </a:solidFill>
                            <a:effectLst/>
                            <a:latin typeface="Cambria Math"/>
                            <a:ea typeface="+mn-ea"/>
                            <a:cs typeface="+mn-cs"/>
                          </a:rPr>
                        </m:ctrlPr>
                      </m:sSubPr>
                      <m:e>
                        <m:r>
                          <a:rPr kumimoji="1" lang="en-US" altLang="ja-JP" sz="1200" i="1" kern="1200">
                            <a:solidFill>
                              <a:schemeClr val="tx1"/>
                            </a:solidFill>
                            <a:effectLst/>
                            <a:latin typeface="Cambria Math"/>
                            <a:ea typeface="+mn-ea"/>
                            <a:cs typeface="+mn-cs"/>
                          </a:rPr>
                          <m:t>𝑓</m:t>
                        </m:r>
                      </m:e>
                      <m:sub>
                        <m:r>
                          <a:rPr kumimoji="1" lang="en-US" altLang="ja-JP" sz="1200" i="1" kern="1200">
                            <a:solidFill>
                              <a:schemeClr val="tx1"/>
                            </a:solidFill>
                            <a:effectLst/>
                            <a:latin typeface="Cambria Math"/>
                            <a:ea typeface="+mn-ea"/>
                            <a:cs typeface="+mn-cs"/>
                          </a:rPr>
                          <m:t>𝑒𝑟𝑟𝑜𝑟</m:t>
                        </m:r>
                      </m:sub>
                    </m:sSub>
                    <m:r>
                      <a:rPr kumimoji="1" lang="en-US" altLang="ja-JP" sz="1200" i="1" kern="1200">
                        <a:solidFill>
                          <a:schemeClr val="tx1"/>
                        </a:solidFill>
                        <a:effectLst/>
                        <a:latin typeface="Cambria Math"/>
                        <a:ea typeface="+mn-ea"/>
                        <a:cs typeface="+mn-cs"/>
                      </a:rPr>
                      <m:t>=</m:t>
                    </m:r>
                    <m:sSub>
                      <m:sSubPr>
                        <m:ctrlPr>
                          <a:rPr kumimoji="1" lang="ja-JP" altLang="ja-JP" sz="1200" i="1" kern="1200">
                            <a:solidFill>
                              <a:schemeClr val="tx1"/>
                            </a:solidFill>
                            <a:effectLst/>
                            <a:latin typeface="Cambria Math"/>
                            <a:ea typeface="+mn-ea"/>
                            <a:cs typeface="+mn-cs"/>
                          </a:rPr>
                        </m:ctrlPr>
                      </m:sSubPr>
                      <m:e>
                        <m:r>
                          <a:rPr kumimoji="1" lang="en-US" altLang="ja-JP" sz="1200" i="1" kern="1200">
                            <a:solidFill>
                              <a:schemeClr val="tx1"/>
                            </a:solidFill>
                            <a:effectLst/>
                            <a:latin typeface="Cambria Math"/>
                            <a:ea typeface="+mn-ea"/>
                            <a:cs typeface="+mn-cs"/>
                          </a:rPr>
                          <m:t>𝑓</m:t>
                        </m:r>
                      </m:e>
                      <m:sub>
                        <m:r>
                          <a:rPr kumimoji="1" lang="en-US" altLang="ja-JP" sz="1200" i="1" kern="1200">
                            <a:solidFill>
                              <a:schemeClr val="tx1"/>
                            </a:solidFill>
                            <a:effectLst/>
                            <a:latin typeface="Cambria Math"/>
                            <a:ea typeface="+mn-ea"/>
                            <a:cs typeface="+mn-cs"/>
                          </a:rPr>
                          <m:t>𝑅𝐹</m:t>
                        </m:r>
                      </m:sub>
                    </m:sSub>
                    <m:r>
                      <a:rPr kumimoji="1" lang="en-US" altLang="ja-JP" sz="1200" i="1" kern="1200">
                        <a:solidFill>
                          <a:schemeClr val="tx1"/>
                        </a:solidFill>
                        <a:effectLst/>
                        <a:latin typeface="Cambria Math"/>
                        <a:ea typeface="+mn-ea"/>
                        <a:cs typeface="+mn-cs"/>
                      </a:rPr>
                      <m:t>−</m:t>
                    </m:r>
                    <m:r>
                      <a:rPr kumimoji="1" lang="en-US" altLang="ja-JP" sz="1200" i="1" kern="1200">
                        <a:solidFill>
                          <a:schemeClr val="tx1"/>
                        </a:solidFill>
                        <a:effectLst/>
                        <a:latin typeface="Cambria Math"/>
                        <a:ea typeface="+mn-ea"/>
                        <a:cs typeface="+mn-cs"/>
                      </a:rPr>
                      <m:t>𝛿</m:t>
                    </m:r>
                    <m:sSub>
                      <m:sSubPr>
                        <m:ctrlPr>
                          <a:rPr kumimoji="1" lang="ja-JP" altLang="ja-JP" sz="1200" i="1" kern="1200">
                            <a:solidFill>
                              <a:schemeClr val="tx1"/>
                            </a:solidFill>
                            <a:effectLst/>
                            <a:latin typeface="Cambria Math"/>
                            <a:ea typeface="+mn-ea"/>
                            <a:cs typeface="+mn-cs"/>
                          </a:rPr>
                        </m:ctrlPr>
                      </m:sSubPr>
                      <m:e>
                        <m:r>
                          <a:rPr kumimoji="1" lang="en-US" altLang="ja-JP" sz="1200" i="1" kern="1200">
                            <a:solidFill>
                              <a:schemeClr val="tx1"/>
                            </a:solidFill>
                            <a:effectLst/>
                            <a:latin typeface="Cambria Math"/>
                            <a:ea typeface="+mn-ea"/>
                            <a:cs typeface="+mn-cs"/>
                          </a:rPr>
                          <m:t>𝑓</m:t>
                        </m:r>
                      </m:e>
                      <m:sub>
                        <m:r>
                          <a:rPr kumimoji="1" lang="en-US" altLang="ja-JP" sz="1200" i="1" kern="1200">
                            <a:solidFill>
                              <a:schemeClr val="tx1"/>
                            </a:solidFill>
                            <a:effectLst/>
                            <a:latin typeface="Cambria Math"/>
                            <a:ea typeface="+mn-ea"/>
                            <a:cs typeface="+mn-cs"/>
                          </a:rPr>
                          <m:t>−</m:t>
                        </m:r>
                      </m:sub>
                    </m:sSub>
                  </m:oMath>
                </a14:m>
                <a:r>
                  <a:rPr kumimoji="1" lang="ja-JP" altLang="ja-JP" sz="1200" kern="1200" dirty="0">
                    <a:solidFill>
                      <a:schemeClr val="tx1"/>
                    </a:solidFill>
                    <a:effectLst/>
                    <a:latin typeface="+mn-lt"/>
                    <a:ea typeface="+mn-ea"/>
                    <a:cs typeface="+mn-cs"/>
                  </a:rPr>
                  <a:t>は高速位相同期電子装置に</a:t>
                </a:r>
                <a:r>
                  <a:rPr kumimoji="1" lang="ja-JP" altLang="ja-JP" sz="1200" kern="1200" dirty="0" smtClean="0">
                    <a:solidFill>
                      <a:schemeClr val="tx1"/>
                    </a:solidFill>
                    <a:effectLst/>
                    <a:latin typeface="+mn-lt"/>
                    <a:ea typeface="+mn-ea"/>
                    <a:cs typeface="+mn-cs"/>
                  </a:rPr>
                  <a:t>送り込まれ</a:t>
                </a:r>
                <a:r>
                  <a:rPr kumimoji="1" lang="ja-JP" altLang="en-US" sz="1200" kern="1200" dirty="0" smtClean="0">
                    <a:solidFill>
                      <a:schemeClr val="tx1"/>
                    </a:solidFill>
                    <a:effectLst/>
                    <a:latin typeface="+mn-lt"/>
                    <a:ea typeface="+mn-ea"/>
                    <a:cs typeface="+mn-cs"/>
                  </a:rPr>
                  <a:t>た</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smtClean="0"/>
                  <a:t>150fs</a:t>
                </a:r>
                <a:r>
                  <a:rPr kumimoji="1" lang="ja-JP" altLang="en-US" dirty="0" smtClean="0"/>
                  <a:t>モード同期エルビウムファイバーレーザー </a:t>
                </a:r>
                <a:r>
                  <a:rPr kumimoji="1" lang="en-US" altLang="ja-JP" dirty="0" smtClean="0"/>
                  <a:t>(</a:t>
                </a:r>
                <a:r>
                  <a:rPr kumimoji="1" lang="en-US" altLang="ja-JP" dirty="0" err="1" smtClean="0"/>
                  <a:t>Toptica</a:t>
                </a:r>
                <a:r>
                  <a:rPr kumimoji="1" lang="en-US" altLang="ja-JP" dirty="0" smtClean="0"/>
                  <a:t> FFS)</a:t>
                </a:r>
              </a:p>
              <a:p>
                <a:r>
                  <a:rPr kumimoji="1" lang="en-US" altLang="ja-JP" dirty="0" smtClean="0"/>
                  <a:t>β</a:t>
                </a:r>
                <a:r>
                  <a:rPr kumimoji="1" lang="ja-JP" altLang="en-US" dirty="0" smtClean="0"/>
                  <a:t>ホウ酸バリウム </a:t>
                </a:r>
                <a:r>
                  <a:rPr kumimoji="1" lang="en-US" altLang="ja-JP" dirty="0" smtClean="0"/>
                  <a:t>(BBO) </a:t>
                </a:r>
                <a:r>
                  <a:rPr kumimoji="1" lang="ja-JP" altLang="en-US" dirty="0" smtClean="0"/>
                  <a:t>結晶</a:t>
                </a:r>
                <a:endParaRPr kumimoji="1" lang="en-US" altLang="ja-JP" dirty="0" smtClean="0"/>
              </a:p>
              <a:p>
                <a:r>
                  <a:rPr kumimoji="1" lang="en-US" altLang="ja-JP" dirty="0" smtClean="0"/>
                  <a:t>PBS</a:t>
                </a:r>
                <a:r>
                  <a:rPr kumimoji="1" lang="ja-JP" altLang="en-US" dirty="0" smtClean="0"/>
                  <a:t>後</a:t>
                </a:r>
                <a:r>
                  <a:rPr kumimoji="1" lang="en-US" altLang="ja-JP" dirty="0" smtClean="0"/>
                  <a:t>, </a:t>
                </a:r>
                <a:r>
                  <a:rPr kumimoji="1" lang="ja-JP" altLang="en-US" dirty="0" smtClean="0"/>
                  <a:t>平均パワー</a:t>
                </a:r>
                <a:r>
                  <a:rPr kumimoji="1" lang="en-US" altLang="ja-JP" dirty="0" smtClean="0"/>
                  <a:t>6mW</a:t>
                </a:r>
              </a:p>
              <a:p>
                <a:r>
                  <a:rPr kumimoji="1" lang="ja-JP" altLang="ja-JP" sz="1200" kern="1200" dirty="0" smtClean="0">
                    <a:solidFill>
                      <a:schemeClr val="tx1"/>
                    </a:solidFill>
                    <a:effectLst/>
                    <a:latin typeface="+mn-lt"/>
                    <a:ea typeface="+mn-ea"/>
                    <a:cs typeface="+mn-cs"/>
                  </a:rPr>
                  <a:t>周波数シンセサイザにより生成された</a:t>
                </a:r>
                <a:r>
                  <a:rPr kumimoji="1" lang="en-US" altLang="ja-JP" sz="1200" i="0" kern="1200">
                    <a:solidFill>
                      <a:schemeClr val="tx1"/>
                    </a:solidFill>
                    <a:effectLst/>
                    <a:latin typeface="+mn-lt"/>
                    <a:ea typeface="+mn-ea"/>
                    <a:cs typeface="+mn-cs"/>
                  </a:rPr>
                  <a:t>𝑓</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𝑅𝐹≈30MHz</a:t>
                </a:r>
                <a:r>
                  <a:rPr kumimoji="1" lang="ja-JP" altLang="ja-JP" sz="1200" kern="1200" dirty="0">
                    <a:solidFill>
                      <a:schemeClr val="tx1"/>
                    </a:solidFill>
                    <a:effectLst/>
                    <a:latin typeface="+mn-lt"/>
                    <a:ea typeface="+mn-ea"/>
                    <a:cs typeface="+mn-cs"/>
                  </a:rPr>
                  <a:t>の参照信号と</a:t>
                </a:r>
                <a:r>
                  <a:rPr kumimoji="1" lang="ja-JP" altLang="ja-JP" sz="1200" kern="1200" dirty="0" smtClean="0">
                    <a:solidFill>
                      <a:schemeClr val="tx1"/>
                    </a:solidFill>
                    <a:effectLst/>
                    <a:latin typeface="+mn-lt"/>
                    <a:ea typeface="+mn-ea"/>
                    <a:cs typeface="+mn-cs"/>
                  </a:rPr>
                  <a:t>比較</a:t>
                </a:r>
                <a:r>
                  <a:rPr kumimoji="1" lang="ja-JP" altLang="en-US" sz="1200" kern="1200" dirty="0" smtClean="0">
                    <a:solidFill>
                      <a:schemeClr val="tx1"/>
                    </a:solidFill>
                    <a:effectLst/>
                    <a:latin typeface="+mn-lt"/>
                    <a:ea typeface="+mn-ea"/>
                    <a:cs typeface="+mn-cs"/>
                  </a:rPr>
                  <a:t>され、</a:t>
                </a:r>
                <a:r>
                  <a:rPr kumimoji="1" lang="ja-JP" altLang="ja-JP" sz="1200" kern="1200" dirty="0" smtClean="0">
                    <a:solidFill>
                      <a:schemeClr val="tx1"/>
                    </a:solidFill>
                    <a:effectLst/>
                    <a:latin typeface="+mn-lt"/>
                    <a:ea typeface="+mn-ea"/>
                    <a:cs typeface="+mn-cs"/>
                  </a:rPr>
                  <a:t>エラー信号</a:t>
                </a:r>
                <a:r>
                  <a:rPr kumimoji="1" lang="en-US" altLang="ja-JP" sz="1200" i="0" kern="1200">
                    <a:solidFill>
                      <a:schemeClr val="tx1"/>
                    </a:solidFill>
                    <a:effectLst/>
                    <a:latin typeface="+mn-lt"/>
                    <a:ea typeface="+mn-ea"/>
                    <a:cs typeface="+mn-cs"/>
                  </a:rPr>
                  <a:t>𝑓</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𝑒𝑟𝑟𝑜𝑟=𝑓</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𝑅𝐹−𝛿𝑓</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は高速位相同期電子装置に</a:t>
                </a:r>
                <a:r>
                  <a:rPr kumimoji="1" lang="ja-JP" altLang="ja-JP" sz="1200" kern="1200" dirty="0" smtClean="0">
                    <a:solidFill>
                      <a:schemeClr val="tx1"/>
                    </a:solidFill>
                    <a:effectLst/>
                    <a:latin typeface="+mn-lt"/>
                    <a:ea typeface="+mn-ea"/>
                    <a:cs typeface="+mn-cs"/>
                  </a:rPr>
                  <a:t>送り込まれ</a:t>
                </a:r>
                <a:r>
                  <a:rPr kumimoji="1" lang="ja-JP" altLang="en-US" sz="1200" kern="1200" dirty="0" smtClean="0">
                    <a:solidFill>
                      <a:schemeClr val="tx1"/>
                    </a:solidFill>
                    <a:effectLst/>
                    <a:latin typeface="+mn-lt"/>
                    <a:ea typeface="+mn-ea"/>
                    <a:cs typeface="+mn-cs"/>
                  </a:rPr>
                  <a:t>た</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8</a:t>
            </a:fld>
            <a:endParaRPr kumimoji="1" lang="ja-JP" altLang="en-US"/>
          </a:p>
        </p:txBody>
      </p:sp>
    </p:spTree>
    <p:extLst>
      <p:ext uri="{BB962C8B-B14F-4D97-AF65-F5344CB8AC3E}">
        <p14:creationId xmlns:p14="http://schemas.microsoft.com/office/powerpoint/2010/main" val="119460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13ms</a:t>
            </a:r>
            <a:r>
              <a:rPr kumimoji="1" lang="ja-JP" altLang="en-US" dirty="0" smtClean="0"/>
              <a:t>のスイープ時間</a:t>
            </a:r>
            <a:r>
              <a:rPr kumimoji="1" lang="en-US" altLang="ja-JP" dirty="0" smtClean="0"/>
              <a:t>, 100kHz</a:t>
            </a:r>
            <a:r>
              <a:rPr kumimoji="1" lang="ja-JP" altLang="en-US" dirty="0" smtClean="0"/>
              <a:t>の</a:t>
            </a:r>
            <a:r>
              <a:rPr kumimoji="1" lang="en-US" altLang="ja-JP" dirty="0" smtClean="0"/>
              <a:t>RBW</a:t>
            </a:r>
            <a:r>
              <a:rPr kumimoji="1" lang="ja-JP" altLang="en-US" dirty="0" smtClean="0"/>
              <a:t>を用いた</a:t>
            </a:r>
            <a:r>
              <a:rPr kumimoji="1" lang="en-US" altLang="ja-JP" dirty="0" smtClean="0"/>
              <a:t>0-93MHz</a:t>
            </a:r>
            <a:r>
              <a:rPr kumimoji="1" lang="ja-JP" altLang="en-US" dirty="0" smtClean="0"/>
              <a:t>間隔で表示された高速</a:t>
            </a:r>
            <a:r>
              <a:rPr kumimoji="1" lang="en-US" altLang="ja-JP" dirty="0" smtClean="0"/>
              <a:t>RF</a:t>
            </a:r>
            <a:r>
              <a:rPr kumimoji="1" lang="ja-JP" altLang="en-US" dirty="0" smtClean="0"/>
              <a:t>スペクトルの図</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9</a:t>
            </a:fld>
            <a:endParaRPr kumimoji="1" lang="ja-JP" altLang="en-US"/>
          </a:p>
        </p:txBody>
      </p:sp>
    </p:spTree>
    <p:extLst>
      <p:ext uri="{BB962C8B-B14F-4D97-AF65-F5344CB8AC3E}">
        <p14:creationId xmlns:p14="http://schemas.microsoft.com/office/powerpoint/2010/main" val="269291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わずかな温度変化と</a:t>
            </a:r>
            <a:r>
              <a:rPr kumimoji="1" lang="en-US" altLang="ja-JP" dirty="0" smtClean="0"/>
              <a:t>QCL</a:t>
            </a:r>
            <a:r>
              <a:rPr kumimoji="1" lang="ja-JP" altLang="en-US" dirty="0" smtClean="0"/>
              <a:t>の電流による条件を得たピーク位置の良い同調の結果として</a:t>
            </a:r>
            <a:r>
              <a:rPr kumimoji="1" lang="en-US" altLang="ja-JP" dirty="0" smtClean="0"/>
              <a:t>. </a:t>
            </a:r>
            <a:r>
              <a:rPr kumimoji="1" lang="ja-JP" altLang="en-US" dirty="0" smtClean="0"/>
              <a:t>特に</a:t>
            </a:r>
            <a:r>
              <a:rPr kumimoji="1" lang="en-US" altLang="ja-JP" dirty="0" smtClean="0"/>
              <a:t>,</a:t>
            </a:r>
            <a:r>
              <a:rPr kumimoji="1" lang="ja-JP" altLang="en-US" dirty="0" smtClean="0"/>
              <a:t>ビート信号の周波数は図４</a:t>
            </a:r>
            <a:r>
              <a:rPr kumimoji="1" lang="en-US" altLang="ja-JP" dirty="0" smtClean="0"/>
              <a:t>c</a:t>
            </a:r>
            <a:r>
              <a:rPr kumimoji="1" lang="ja-JP" altLang="en-US" dirty="0" smtClean="0"/>
              <a:t>の</a:t>
            </a:r>
            <a:r>
              <a:rPr kumimoji="1" lang="en-US" altLang="ja-JP" dirty="0" smtClean="0"/>
              <a:t>38MHz</a:t>
            </a:r>
            <a:r>
              <a:rPr kumimoji="1" lang="ja-JP" altLang="en-US" dirty="0" smtClean="0"/>
              <a:t>から</a:t>
            </a:r>
            <a:r>
              <a:rPr kumimoji="1" lang="en-US" altLang="ja-JP" dirty="0" smtClean="0"/>
              <a:t>30MHz</a:t>
            </a:r>
            <a:r>
              <a:rPr kumimoji="1" lang="ja-JP" altLang="en-US" dirty="0" smtClean="0"/>
              <a:t>へ変化した</a:t>
            </a:r>
            <a:r>
              <a:rPr kumimoji="1" lang="en-US" altLang="ja-JP" dirty="0" smtClean="0"/>
              <a:t>. </a:t>
            </a:r>
            <a:r>
              <a:rPr kumimoji="1" lang="ja-JP" altLang="en-US" dirty="0" smtClean="0"/>
              <a:t>そして</a:t>
            </a:r>
            <a:r>
              <a:rPr kumimoji="1" lang="en-US" altLang="ja-JP" dirty="0" smtClean="0"/>
              <a:t>, </a:t>
            </a:r>
            <a:r>
              <a:rPr kumimoji="1" lang="ja-JP" altLang="en-US" dirty="0" smtClean="0"/>
              <a:t>その後に</a:t>
            </a:r>
            <a:r>
              <a:rPr kumimoji="1" lang="en-US" altLang="ja-JP" dirty="0" smtClean="0"/>
              <a:t>10MHz</a:t>
            </a:r>
            <a:r>
              <a:rPr kumimoji="1" lang="ja-JP" altLang="en-US" dirty="0" smtClean="0"/>
              <a:t>広域バンドパスフィルターを使用した</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10</a:t>
            </a:fld>
            <a:endParaRPr kumimoji="1" lang="ja-JP" altLang="en-US"/>
          </a:p>
        </p:txBody>
      </p:sp>
    </p:spTree>
    <p:extLst>
      <p:ext uri="{BB962C8B-B14F-4D97-AF65-F5344CB8AC3E}">
        <p14:creationId xmlns:p14="http://schemas.microsoft.com/office/powerpoint/2010/main" val="172138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2A3F3223-666E-4843-995D-03E311870540}" type="datetimeFigureOut">
              <a:rPr kumimoji="1" lang="ja-JP" altLang="en-US" smtClean="0"/>
              <a:t>2012/10/16</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2A3F3223-666E-4843-995D-03E311870540}" type="datetimeFigureOut">
              <a:rPr kumimoji="1" lang="ja-JP" altLang="en-US" smtClean="0"/>
              <a:t>2012/10/16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2A3F3223-666E-4843-995D-03E311870540}" type="datetimeFigureOut">
              <a:rPr kumimoji="1" lang="ja-JP" altLang="en-US" smtClean="0"/>
              <a:t>2012/10/16</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73D89F-CA1A-44C7-A319-E612D3C0E0A8}"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tif"/></Relationships>
</file>

<file path=ppt/slides/_rels/slide8.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548680"/>
            <a:ext cx="8568952" cy="5544616"/>
          </a:xfrm>
        </p:spPr>
        <p:txBody>
          <a:bodyPr>
            <a:normAutofit fontScale="90000"/>
          </a:bodyPr>
          <a:lstStyle/>
          <a:p>
            <a:r>
              <a:rPr lang="en-US" altLang="ja-JP" sz="4000" dirty="0"/>
              <a:t>Phase-locking of a </a:t>
            </a:r>
            <a:r>
              <a:rPr lang="en-US" altLang="ja-JP" sz="4000" dirty="0" smtClean="0"/>
              <a:t>2.7-THz quantum </a:t>
            </a:r>
            <a:r>
              <a:rPr lang="en-US" altLang="ja-JP" sz="4000" dirty="0"/>
              <a:t>cascade laser to a </a:t>
            </a:r>
            <a:r>
              <a:rPr lang="en-US" altLang="ja-JP" sz="4000" dirty="0" smtClean="0"/>
              <a:t>mode-locked erbium-doped </a:t>
            </a:r>
            <a:r>
              <a:rPr lang="en-US" altLang="ja-JP" sz="4000" dirty="0" err="1"/>
              <a:t>fibre</a:t>
            </a:r>
            <a:r>
              <a:rPr lang="en-US" altLang="ja-JP" sz="4000" dirty="0"/>
              <a:t> </a:t>
            </a:r>
            <a:r>
              <a:rPr lang="en-US" altLang="ja-JP" sz="4000" dirty="0" smtClean="0"/>
              <a:t>laser</a:t>
            </a:r>
            <a:br>
              <a:rPr lang="en-US" altLang="ja-JP" sz="4000" dirty="0" smtClean="0"/>
            </a:br>
            <a:r>
              <a:rPr lang="ja-JP" altLang="ja-JP" sz="3100" dirty="0"/>
              <a:t>「モード同期エルビウム添加ファイバーレーザーに</a:t>
            </a:r>
            <a:r>
              <a:rPr lang="en-US" altLang="ja-JP" sz="3100" dirty="0"/>
              <a:t>2.7THz</a:t>
            </a:r>
            <a:r>
              <a:rPr lang="ja-JP" altLang="ja-JP" sz="3100" dirty="0"/>
              <a:t>量子カスケードレーザーの位相同期</a:t>
            </a:r>
            <a:r>
              <a:rPr lang="ja-JP" altLang="ja-JP" sz="3100" dirty="0" smtClean="0"/>
              <a:t>」</a:t>
            </a:r>
            <a:r>
              <a:rPr lang="en-US" altLang="ja-JP" sz="3100" dirty="0" smtClean="0"/>
              <a:t/>
            </a:r>
            <a:br>
              <a:rPr lang="en-US" altLang="ja-JP" sz="3100" dirty="0" smtClean="0"/>
            </a:br>
            <a:r>
              <a:rPr lang="en-US" altLang="ja-JP" sz="3600" dirty="0" smtClean="0"/>
              <a:t/>
            </a:r>
            <a:br>
              <a:rPr lang="en-US" altLang="ja-JP" sz="3600" dirty="0" smtClean="0"/>
            </a:br>
            <a:r>
              <a:rPr lang="en-US" altLang="ja-JP" sz="3100" dirty="0" smtClean="0"/>
              <a:t>Stefano </a:t>
            </a:r>
            <a:r>
              <a:rPr lang="en-US" altLang="ja-JP" sz="3100" dirty="0" err="1"/>
              <a:t>Barbieri</a:t>
            </a:r>
            <a:r>
              <a:rPr lang="en-US" altLang="ja-JP" sz="3100" dirty="0"/>
              <a:t> , Pierre </a:t>
            </a:r>
            <a:r>
              <a:rPr lang="en-US" altLang="ja-JP" sz="3100" dirty="0" err="1"/>
              <a:t>Gellie</a:t>
            </a:r>
            <a:r>
              <a:rPr lang="en-US" altLang="ja-JP" sz="3100" dirty="0"/>
              <a:t> , Giorgio </a:t>
            </a:r>
            <a:r>
              <a:rPr lang="en-US" altLang="ja-JP" sz="3100" dirty="0" err="1"/>
              <a:t>Santarelli</a:t>
            </a:r>
            <a:r>
              <a:rPr lang="en-US" altLang="ja-JP" sz="3100" dirty="0"/>
              <a:t> , Lu Ding ,</a:t>
            </a:r>
            <a:r>
              <a:rPr lang="en-US" altLang="ja-JP" sz="3100" dirty="0" err="1"/>
              <a:t>Wilfried</a:t>
            </a:r>
            <a:r>
              <a:rPr lang="en-US" altLang="ja-JP" sz="3100" dirty="0"/>
              <a:t> </a:t>
            </a:r>
            <a:r>
              <a:rPr lang="en-US" altLang="ja-JP" sz="3100" dirty="0" err="1"/>
              <a:t>Maineult</a:t>
            </a:r>
            <a:r>
              <a:rPr lang="en-US" altLang="ja-JP" sz="3100" dirty="0"/>
              <a:t> , Carlo </a:t>
            </a:r>
            <a:r>
              <a:rPr lang="en-US" altLang="ja-JP" sz="3100" dirty="0" err="1"/>
              <a:t>Sirtori</a:t>
            </a:r>
            <a:r>
              <a:rPr lang="en-US" altLang="ja-JP" sz="3100" dirty="0"/>
              <a:t> , </a:t>
            </a:r>
            <a:r>
              <a:rPr lang="en-US" altLang="ja-JP" sz="3100" dirty="0" err="1"/>
              <a:t>Raffaele</a:t>
            </a:r>
            <a:r>
              <a:rPr lang="en-US" altLang="ja-JP" sz="3100" dirty="0"/>
              <a:t> </a:t>
            </a:r>
            <a:r>
              <a:rPr lang="en-US" altLang="ja-JP" sz="3100" dirty="0" err="1"/>
              <a:t>Colombelli</a:t>
            </a:r>
            <a:r>
              <a:rPr lang="en-US" altLang="ja-JP" sz="3100" dirty="0"/>
              <a:t> , Harvey </a:t>
            </a:r>
            <a:r>
              <a:rPr lang="en-US" altLang="ja-JP" sz="3100" dirty="0" err="1"/>
              <a:t>Beere</a:t>
            </a:r>
            <a:r>
              <a:rPr lang="en-US" altLang="ja-JP" sz="3100" dirty="0"/>
              <a:t> &amp; David Ritchie</a:t>
            </a:r>
            <a:r>
              <a:rPr lang="ja-JP" altLang="ja-JP" sz="3100" dirty="0"/>
              <a:t/>
            </a:r>
            <a:br>
              <a:rPr lang="ja-JP" altLang="ja-JP" sz="3100" dirty="0"/>
            </a:br>
            <a:r>
              <a:rPr lang="en-US" altLang="ja-JP" sz="3100" dirty="0"/>
              <a:t>Nature Photonics </a:t>
            </a:r>
            <a:r>
              <a:rPr lang="en-US" altLang="ja-JP" sz="3100" b="1" dirty="0"/>
              <a:t>4</a:t>
            </a:r>
            <a:r>
              <a:rPr lang="en-US" altLang="ja-JP" sz="3100" dirty="0"/>
              <a:t>,636-640(2010)</a:t>
            </a:r>
            <a:endParaRPr kumimoji="1" lang="ja-JP" altLang="en-US" sz="3100" dirty="0"/>
          </a:p>
        </p:txBody>
      </p:sp>
      <p:sp>
        <p:nvSpPr>
          <p:cNvPr id="3" name="サブタイトル 2"/>
          <p:cNvSpPr>
            <a:spLocks noGrp="1"/>
          </p:cNvSpPr>
          <p:nvPr>
            <p:ph type="subTitle" idx="1"/>
          </p:nvPr>
        </p:nvSpPr>
        <p:spPr>
          <a:xfrm>
            <a:off x="1691680" y="6131024"/>
            <a:ext cx="5544616" cy="610344"/>
          </a:xfrm>
        </p:spPr>
        <p:txBody>
          <a:bodyPr/>
          <a:lstStyle/>
          <a:p>
            <a:r>
              <a:rPr kumimoji="1" lang="en-US" altLang="ja-JP" dirty="0" smtClean="0">
                <a:solidFill>
                  <a:schemeClr val="tx1"/>
                </a:solidFill>
              </a:rPr>
              <a:t>B4</a:t>
            </a:r>
            <a:r>
              <a:rPr kumimoji="1" lang="ja-JP" altLang="en-US" dirty="0" smtClean="0">
                <a:solidFill>
                  <a:schemeClr val="tx1"/>
                </a:solidFill>
              </a:rPr>
              <a:t>　林建太</a:t>
            </a:r>
            <a:endParaRPr kumimoji="1" lang="ja-JP" altLang="en-US" dirty="0">
              <a:solidFill>
                <a:schemeClr val="tx1"/>
              </a:solidFill>
            </a:endParaRPr>
          </a:p>
        </p:txBody>
      </p:sp>
    </p:spTree>
    <p:extLst>
      <p:ext uri="{BB962C8B-B14F-4D97-AF65-F5344CB8AC3E}">
        <p14:creationId xmlns:p14="http://schemas.microsoft.com/office/powerpoint/2010/main" val="34305259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510" y="404664"/>
            <a:ext cx="8229600" cy="648072"/>
          </a:xfrm>
        </p:spPr>
        <p:txBody>
          <a:bodyPr>
            <a:normAutofit fontScale="90000"/>
          </a:bodyPr>
          <a:lstStyle/>
          <a:p>
            <a:r>
              <a:rPr kumimoji="1" lang="ja-JP" altLang="en-US" dirty="0" smtClean="0"/>
              <a:t>実験結果</a:t>
            </a:r>
            <a:endParaRPr kumimoji="1" lang="ja-JP" altLang="en-US"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58586"/>
            <a:ext cx="3776859" cy="284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310" y="1166099"/>
            <a:ext cx="3960441" cy="288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81" y="3981733"/>
            <a:ext cx="4008610" cy="284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220" y="3981733"/>
            <a:ext cx="3817262" cy="278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0500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634082"/>
          </a:xfrm>
        </p:spPr>
        <p:txBody>
          <a:bodyPr>
            <a:noAutofit/>
          </a:bodyPr>
          <a:lstStyle/>
          <a:p>
            <a:r>
              <a:rPr kumimoji="1" lang="ja-JP" altLang="en-US" sz="4800" dirty="0" smtClean="0"/>
              <a:t>まとめ</a:t>
            </a:r>
            <a:endParaRPr kumimoji="1" lang="ja-JP" altLang="en-US" sz="4800" dirty="0"/>
          </a:p>
        </p:txBody>
      </p:sp>
      <p:sp>
        <p:nvSpPr>
          <p:cNvPr id="3" name="コンテンツ プレースホルダー 2"/>
          <p:cNvSpPr>
            <a:spLocks noGrp="1"/>
          </p:cNvSpPr>
          <p:nvPr>
            <p:ph idx="1"/>
          </p:nvPr>
        </p:nvSpPr>
        <p:spPr>
          <a:xfrm>
            <a:off x="323528" y="1556792"/>
            <a:ext cx="8496944" cy="5112568"/>
          </a:xfrm>
        </p:spPr>
        <p:txBody>
          <a:bodyPr/>
          <a:lstStyle/>
          <a:p>
            <a:pPr>
              <a:lnSpc>
                <a:spcPct val="150000"/>
              </a:lnSpc>
            </a:pPr>
            <a:r>
              <a:rPr lang="ja-JP" altLang="ja-JP" dirty="0"/>
              <a:t>モード同期フェムト秒ファイバーレーザーを増幅変調するため線形電気光学</a:t>
            </a:r>
            <a:r>
              <a:rPr lang="ja-JP" altLang="ja-JP" dirty="0" smtClean="0"/>
              <a:t>効果</a:t>
            </a:r>
            <a:r>
              <a:rPr lang="ja-JP" altLang="en-US" dirty="0" smtClean="0"/>
              <a:t>を用いて</a:t>
            </a:r>
            <a:r>
              <a:rPr lang="en-US" altLang="ja-JP" dirty="0" smtClean="0"/>
              <a:t>2.7THz-QCL</a:t>
            </a:r>
            <a:r>
              <a:rPr lang="ja-JP" altLang="ja-JP" dirty="0" smtClean="0"/>
              <a:t>の縦モードの位相同期</a:t>
            </a:r>
            <a:endParaRPr kumimoji="1" lang="ja-JP" altLang="en-US" dirty="0" smtClean="0"/>
          </a:p>
          <a:p>
            <a:pPr>
              <a:lnSpc>
                <a:spcPct val="150000"/>
              </a:lnSpc>
            </a:pPr>
            <a:endParaRPr lang="en-US" altLang="ja-JP" dirty="0" smtClean="0"/>
          </a:p>
          <a:p>
            <a:pPr>
              <a:lnSpc>
                <a:spcPct val="150000"/>
              </a:lnSpc>
            </a:pPr>
            <a:r>
              <a:rPr lang="en-US" altLang="ja-JP" dirty="0" smtClean="0"/>
              <a:t>SN</a:t>
            </a:r>
            <a:r>
              <a:rPr lang="ja-JP" altLang="ja-JP" dirty="0"/>
              <a:t>比</a:t>
            </a:r>
            <a:r>
              <a:rPr lang="en-US" altLang="ja-JP" dirty="0"/>
              <a:t>80dB</a:t>
            </a:r>
            <a:r>
              <a:rPr lang="ja-JP" altLang="ja-JP" dirty="0"/>
              <a:t>の</a:t>
            </a:r>
            <a:r>
              <a:rPr lang="en-US" altLang="ja-JP" dirty="0"/>
              <a:t>RF</a:t>
            </a:r>
            <a:r>
              <a:rPr lang="ja-JP" altLang="ja-JP" dirty="0"/>
              <a:t>ビート信号と</a:t>
            </a:r>
            <a:r>
              <a:rPr lang="en-US" altLang="ja-JP" dirty="0"/>
              <a:t>1Hz</a:t>
            </a:r>
            <a:r>
              <a:rPr lang="ja-JP" altLang="ja-JP" dirty="0"/>
              <a:t>のバンド幅を</a:t>
            </a:r>
            <a:r>
              <a:rPr lang="ja-JP" altLang="ja-JP" dirty="0" smtClean="0"/>
              <a:t>達成</a:t>
            </a:r>
            <a:endParaRPr lang="en-US" altLang="ja-JP" dirty="0" smtClean="0"/>
          </a:p>
        </p:txBody>
      </p:sp>
    </p:spTree>
    <p:extLst>
      <p:ext uri="{BB962C8B-B14F-4D97-AF65-F5344CB8AC3E}">
        <p14:creationId xmlns:p14="http://schemas.microsoft.com/office/powerpoint/2010/main" val="11625874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8784976" cy="659160"/>
          </a:xfrm>
        </p:spPr>
        <p:txBody>
          <a:bodyPr/>
          <a:lstStyle/>
          <a:p>
            <a:r>
              <a:rPr kumimoji="1" lang="en-US" altLang="ja-JP" sz="4000" dirty="0" smtClean="0"/>
              <a:t>THz</a:t>
            </a:r>
            <a:r>
              <a:rPr lang="ja-JP" altLang="en-US" sz="4000" dirty="0" smtClean="0"/>
              <a:t>量子カスケードレーザ</a:t>
            </a:r>
            <a:r>
              <a:rPr lang="en-US" altLang="ja-JP" sz="4000" dirty="0" smtClean="0"/>
              <a:t>(</a:t>
            </a:r>
            <a:r>
              <a:rPr kumimoji="1" lang="en-US" altLang="ja-JP" sz="4000" dirty="0" smtClean="0"/>
              <a:t>QCL)</a:t>
            </a:r>
            <a:endParaRPr kumimoji="1" lang="ja-JP" altLang="en-US" sz="4000" dirty="0"/>
          </a:p>
        </p:txBody>
      </p:sp>
      <p:sp>
        <p:nvSpPr>
          <p:cNvPr id="4" name="コンテンツ プレースホルダー 3"/>
          <p:cNvSpPr>
            <a:spLocks noGrp="1"/>
          </p:cNvSpPr>
          <p:nvPr>
            <p:ph sz="half" idx="2"/>
          </p:nvPr>
        </p:nvSpPr>
        <p:spPr>
          <a:xfrm>
            <a:off x="4716016" y="1412776"/>
            <a:ext cx="4248472" cy="4752528"/>
          </a:xfrm>
        </p:spPr>
        <p:txBody>
          <a:bodyPr/>
          <a:lstStyle/>
          <a:p>
            <a:r>
              <a:rPr lang="ja-JP" altLang="en-US" sz="3200" dirty="0"/>
              <a:t>サブバンド遷移を使って中赤外から</a:t>
            </a:r>
            <a:r>
              <a:rPr lang="ja-JP" altLang="en-US" sz="3200" dirty="0" smtClean="0"/>
              <a:t>テラヘルツ領域</a:t>
            </a:r>
            <a:r>
              <a:rPr lang="ja-JP" altLang="en-US" sz="3200" dirty="0"/>
              <a:t>で発振する半導体</a:t>
            </a:r>
            <a:r>
              <a:rPr lang="ja-JP" altLang="en-US" sz="3200" dirty="0" smtClean="0"/>
              <a:t>レーザ</a:t>
            </a:r>
            <a:endParaRPr lang="en-US" altLang="ja-JP" sz="3200" dirty="0" smtClean="0"/>
          </a:p>
          <a:p>
            <a:endParaRPr lang="en-US" altLang="ja-JP" sz="3200" dirty="0" smtClean="0"/>
          </a:p>
          <a:p>
            <a:r>
              <a:rPr lang="ja-JP" altLang="en-US" sz="3200" dirty="0" smtClean="0"/>
              <a:t>小型</a:t>
            </a:r>
            <a:r>
              <a:rPr lang="ja-JP" altLang="en-US" sz="3200" dirty="0"/>
              <a:t>、高効率・高出力、狭線幅、長寿命、連続</a:t>
            </a:r>
            <a:r>
              <a:rPr lang="ja-JP" altLang="en-US" sz="3200" dirty="0" smtClean="0"/>
              <a:t>発振、</a:t>
            </a:r>
            <a:r>
              <a:rPr lang="ja-JP" altLang="en-US" sz="3200" dirty="0" smtClean="0"/>
              <a:t>高耐久</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3" t="10062" r="11269" b="23241"/>
          <a:stretch/>
        </p:blipFill>
        <p:spPr bwMode="auto">
          <a:xfrm>
            <a:off x="627326" y="1594520"/>
            <a:ext cx="3294994" cy="160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2" y="3437247"/>
            <a:ext cx="4539588" cy="29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243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107504" y="836712"/>
            <a:ext cx="4536504" cy="5832648"/>
          </a:xfrm>
        </p:spPr>
        <p:txBody>
          <a:bodyPr/>
          <a:lstStyle/>
          <a:p>
            <a:r>
              <a:rPr lang="ja-JP" altLang="en-US" sz="3200" dirty="0" smtClean="0"/>
              <a:t>ハイパワー</a:t>
            </a:r>
            <a:r>
              <a:rPr lang="en-US" altLang="ja-JP" sz="3200" dirty="0" smtClean="0"/>
              <a:t> </a:t>
            </a:r>
            <a:endParaRPr lang="en-US" altLang="ja-JP" sz="3200" dirty="0" smtClean="0"/>
          </a:p>
          <a:p>
            <a:r>
              <a:rPr lang="ja-JP" altLang="en-US" sz="3200" dirty="0" smtClean="0"/>
              <a:t>固体</a:t>
            </a:r>
            <a:r>
              <a:rPr lang="ja-JP" altLang="en-US" sz="3200" dirty="0"/>
              <a:t>状態の</a:t>
            </a:r>
            <a:r>
              <a:rPr lang="ja-JP" altLang="en-US" sz="3200" dirty="0" smtClean="0"/>
              <a:t>テラヘルツ</a:t>
            </a:r>
            <a:r>
              <a:rPr lang="ja-JP" altLang="en-US" sz="3200" dirty="0"/>
              <a:t>光</a:t>
            </a:r>
            <a:r>
              <a:rPr lang="ja-JP" altLang="en-US" sz="3200" dirty="0" smtClean="0"/>
              <a:t>源</a:t>
            </a:r>
            <a:endParaRPr lang="en-US" altLang="ja-JP" sz="3200" dirty="0" smtClean="0"/>
          </a:p>
          <a:p>
            <a:r>
              <a:rPr lang="ja-JP" altLang="en-US" sz="3200" dirty="0"/>
              <a:t>周波数と位相が安定</a:t>
            </a:r>
            <a:endParaRPr lang="en-US" altLang="ja-JP" sz="3200" dirty="0"/>
          </a:p>
          <a:p>
            <a:pPr marL="0" indent="0">
              <a:buNone/>
            </a:pPr>
            <a:endParaRPr lang="en-US" altLang="ja-JP" dirty="0" smtClean="0"/>
          </a:p>
          <a:p>
            <a:pPr marL="0" indent="0">
              <a:buNone/>
            </a:pPr>
            <a:endParaRPr lang="en-US" altLang="ja-JP" dirty="0"/>
          </a:p>
          <a:p>
            <a:pPr marL="0" indent="0" algn="ctr">
              <a:buNone/>
            </a:pPr>
            <a:r>
              <a:rPr lang="ja-JP" altLang="en-US" sz="3200" dirty="0" smtClean="0"/>
              <a:t>遠赤</a:t>
            </a:r>
            <a:r>
              <a:rPr lang="ja-JP" altLang="en-US" sz="3200" dirty="0"/>
              <a:t>外光天文学や高精度分子</a:t>
            </a:r>
            <a:r>
              <a:rPr lang="ja-JP" altLang="en-US" sz="3200" dirty="0" smtClean="0"/>
              <a:t>ガス分光法、通信</a:t>
            </a:r>
            <a:r>
              <a:rPr lang="ja-JP" altLang="en-US" sz="3200" dirty="0"/>
              <a:t>など</a:t>
            </a:r>
            <a:r>
              <a:rPr lang="ja-JP" altLang="en-US" sz="3200" dirty="0" smtClean="0"/>
              <a:t>の分野</a:t>
            </a:r>
            <a:r>
              <a:rPr lang="ja-JP" altLang="en-US" sz="3200" dirty="0"/>
              <a:t>の</a:t>
            </a:r>
            <a:r>
              <a:rPr lang="ja-JP" altLang="en-US" sz="3200" dirty="0" smtClean="0"/>
              <a:t>アプリケーションとして使用可能</a:t>
            </a:r>
            <a:endParaRPr kumimoji="1" lang="ja-JP" altLang="en-US" sz="32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700808"/>
            <a:ext cx="4310506" cy="4141908"/>
          </a:xfrm>
          <a:prstGeom prst="rect">
            <a:avLst/>
          </a:prstGeom>
        </p:spPr>
      </p:pic>
      <p:sp>
        <p:nvSpPr>
          <p:cNvPr id="2" name="正方形/長方形 1"/>
          <p:cNvSpPr/>
          <p:nvPr/>
        </p:nvSpPr>
        <p:spPr bwMode="auto">
          <a:xfrm>
            <a:off x="179512" y="3933056"/>
            <a:ext cx="4464496" cy="280831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2515534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731168"/>
          </a:xfrm>
        </p:spPr>
        <p:txBody>
          <a:bodyPr/>
          <a:lstStyle/>
          <a:p>
            <a:r>
              <a:rPr kumimoji="1" lang="ja-JP" altLang="en-US" sz="4800" dirty="0" smtClean="0"/>
              <a:t>本論文では</a:t>
            </a:r>
            <a:endParaRPr kumimoji="1" lang="ja-JP" altLang="en-US" sz="4800" dirty="0"/>
          </a:p>
        </p:txBody>
      </p:sp>
      <p:sp>
        <p:nvSpPr>
          <p:cNvPr id="4" name="コンテンツ プレースホルダー 3"/>
          <p:cNvSpPr>
            <a:spLocks noGrp="1"/>
          </p:cNvSpPr>
          <p:nvPr>
            <p:ph sz="half" idx="2"/>
          </p:nvPr>
        </p:nvSpPr>
        <p:spPr>
          <a:xfrm>
            <a:off x="827584" y="1844824"/>
            <a:ext cx="7630616" cy="4104456"/>
          </a:xfrm>
        </p:spPr>
        <p:txBody>
          <a:bodyPr/>
          <a:lstStyle/>
          <a:p>
            <a:pPr>
              <a:lnSpc>
                <a:spcPct val="150000"/>
              </a:lnSpc>
            </a:pPr>
            <a:r>
              <a:rPr lang="ja-JP" altLang="en-US" sz="3200" dirty="0"/>
              <a:t>量子カスケードレーザー</a:t>
            </a:r>
            <a:r>
              <a:rPr lang="ja-JP" altLang="en-US" sz="3200" dirty="0" smtClean="0"/>
              <a:t>の位相同期にモード同期ファイバーレーザーを使用</a:t>
            </a:r>
            <a:endParaRPr lang="en-US" altLang="ja-JP" sz="3200" dirty="0" smtClean="0"/>
          </a:p>
          <a:p>
            <a:pPr marL="0" indent="0" algn="ctr">
              <a:lnSpc>
                <a:spcPct val="150000"/>
              </a:lnSpc>
              <a:buNone/>
            </a:pPr>
            <a:endParaRPr lang="en-US" altLang="ja-JP" sz="2400" dirty="0" smtClean="0"/>
          </a:p>
          <a:p>
            <a:pPr marL="0" indent="0" algn="ctr">
              <a:lnSpc>
                <a:spcPct val="150000"/>
              </a:lnSpc>
              <a:buNone/>
            </a:pPr>
            <a:r>
              <a:rPr lang="ja-JP" altLang="en-US" sz="3600" dirty="0" smtClean="0">
                <a:solidFill>
                  <a:srgbClr val="FF0000"/>
                </a:solidFill>
              </a:rPr>
              <a:t>量子カスケードレーザーの周波数</a:t>
            </a:r>
            <a:r>
              <a:rPr lang="ja-JP" altLang="en-US" sz="3600" dirty="0">
                <a:solidFill>
                  <a:srgbClr val="FF0000"/>
                </a:solidFill>
              </a:rPr>
              <a:t>と位相の</a:t>
            </a:r>
            <a:r>
              <a:rPr lang="ja-JP" altLang="en-US" sz="3600" dirty="0" smtClean="0">
                <a:solidFill>
                  <a:srgbClr val="FF0000"/>
                </a:solidFill>
              </a:rPr>
              <a:t>安定化</a:t>
            </a:r>
            <a:endParaRPr lang="en-US" altLang="ja-JP" sz="3600" dirty="0" smtClean="0">
              <a:solidFill>
                <a:srgbClr val="FF0000"/>
              </a:solidFill>
            </a:endParaRPr>
          </a:p>
          <a:p>
            <a:endParaRPr kumimoji="1" lang="ja-JP" altLang="en-US" dirty="0"/>
          </a:p>
        </p:txBody>
      </p:sp>
      <p:sp>
        <p:nvSpPr>
          <p:cNvPr id="5" name="正方形/長方形 4"/>
          <p:cNvSpPr/>
          <p:nvPr/>
        </p:nvSpPr>
        <p:spPr bwMode="auto">
          <a:xfrm>
            <a:off x="683568" y="4005064"/>
            <a:ext cx="7848872" cy="187220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6995381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0688"/>
            <a:ext cx="7772400" cy="648072"/>
          </a:xfrm>
        </p:spPr>
        <p:txBody>
          <a:bodyPr/>
          <a:lstStyle/>
          <a:p>
            <a:r>
              <a:rPr kumimoji="1" lang="ja-JP" altLang="en-US" dirty="0" smtClean="0"/>
              <a:t>電気</a:t>
            </a:r>
            <a:r>
              <a:rPr kumimoji="1" lang="ja-JP" altLang="en-US" dirty="0" smtClean="0"/>
              <a:t>光学効果による検出</a:t>
            </a:r>
            <a:endParaRPr kumimoji="1" lang="ja-JP" altLang="en-US" dirty="0"/>
          </a:p>
        </p:txBody>
      </p:sp>
      <p:pic>
        <p:nvPicPr>
          <p:cNvPr id="102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1043608" y="4437112"/>
            <a:ext cx="7128792" cy="22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sz="half" idx="2"/>
          </p:nvPr>
        </p:nvSpPr>
        <p:spPr>
          <a:xfrm>
            <a:off x="251520" y="1556792"/>
            <a:ext cx="8640960" cy="3024336"/>
          </a:xfrm>
        </p:spPr>
        <p:txBody>
          <a:bodyPr/>
          <a:lstStyle/>
          <a:p>
            <a:pPr>
              <a:lnSpc>
                <a:spcPct val="150000"/>
              </a:lnSpc>
            </a:pPr>
            <a:r>
              <a:rPr lang="en-US" altLang="ja-JP" dirty="0" smtClean="0"/>
              <a:t>CW-THz-QCL</a:t>
            </a:r>
            <a:r>
              <a:rPr lang="ja-JP" altLang="en-US" dirty="0" smtClean="0"/>
              <a:t>光と</a:t>
            </a:r>
            <a:r>
              <a:rPr lang="en-US" altLang="ja-JP" dirty="0" smtClean="0"/>
              <a:t>SHG</a:t>
            </a:r>
            <a:r>
              <a:rPr lang="ja-JP" altLang="en-US" dirty="0" smtClean="0"/>
              <a:t>光が同時に</a:t>
            </a:r>
            <a:r>
              <a:rPr lang="en-US" altLang="ja-JP" dirty="0" err="1"/>
              <a:t>ZnTe</a:t>
            </a:r>
            <a:r>
              <a:rPr lang="ja-JP" altLang="ja-JP" dirty="0"/>
              <a:t>結晶に</a:t>
            </a:r>
            <a:r>
              <a:rPr lang="ja-JP" altLang="ja-JP" dirty="0" smtClean="0"/>
              <a:t>集光</a:t>
            </a:r>
            <a:endParaRPr lang="en-US" altLang="ja-JP" dirty="0" smtClean="0"/>
          </a:p>
          <a:p>
            <a:pPr>
              <a:lnSpc>
                <a:spcPct val="150000"/>
              </a:lnSpc>
            </a:pPr>
            <a:r>
              <a:rPr lang="ja-JP" altLang="en-US" dirty="0"/>
              <a:t>ポッケルス</a:t>
            </a:r>
            <a:r>
              <a:rPr lang="ja-JP" altLang="en-US" dirty="0" smtClean="0"/>
              <a:t>効果によりフェムト秒レーザー光線が振幅変調され、偏光が楕円偏光化する</a:t>
            </a:r>
            <a:endParaRPr lang="en-US" altLang="ja-JP" dirty="0" smtClean="0"/>
          </a:p>
          <a:p>
            <a:pPr>
              <a:lnSpc>
                <a:spcPct val="150000"/>
              </a:lnSpc>
            </a:pPr>
            <a:r>
              <a:rPr lang="en-US" altLang="ja-JP" dirty="0" smtClean="0"/>
              <a:t>λ/4</a:t>
            </a:r>
            <a:r>
              <a:rPr lang="ja-JP" altLang="en-US" dirty="0" smtClean="0"/>
              <a:t>板で直線偏光になる</a:t>
            </a:r>
            <a:endParaRPr lang="en-US" altLang="ja-JP" dirty="0" smtClean="0"/>
          </a:p>
          <a:p>
            <a:pPr>
              <a:lnSpc>
                <a:spcPct val="150000"/>
              </a:lnSpc>
            </a:pPr>
            <a:endParaRPr kumimoji="1" lang="ja-JP" altLang="en-US" dirty="0"/>
          </a:p>
        </p:txBody>
      </p:sp>
    </p:spTree>
    <p:extLst>
      <p:ext uri="{BB962C8B-B14F-4D97-AF65-F5344CB8AC3E}">
        <p14:creationId xmlns:p14="http://schemas.microsoft.com/office/powerpoint/2010/main" val="21655891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95536" y="620688"/>
            <a:ext cx="8229600" cy="648072"/>
          </a:xfrm>
        </p:spPr>
        <p:txBody>
          <a:bodyPr>
            <a:normAutofit fontScale="90000"/>
          </a:bodyPr>
          <a:lstStyle/>
          <a:p>
            <a:r>
              <a:rPr kumimoji="1" lang="ja-JP" altLang="en-US" dirty="0" smtClean="0"/>
              <a:t>検出技術の原理</a:t>
            </a:r>
            <a:endParaRPr kumimoji="1" lang="ja-JP" altLang="en-US" dirty="0"/>
          </a:p>
        </p:txBody>
      </p:sp>
      <p:pic>
        <p:nvPicPr>
          <p:cNvPr id="5" name="コンテンツ プレースホルダー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54521" b="17459"/>
          <a:stretch/>
        </p:blipFill>
        <p:spPr>
          <a:xfrm>
            <a:off x="1" y="1860739"/>
            <a:ext cx="4012140" cy="3167636"/>
          </a:xfrm>
        </p:spPr>
      </p:pic>
      <mc:AlternateContent xmlns:mc="http://schemas.openxmlformats.org/markup-compatibility/2006">
        <mc:Choice xmlns:a14="http://schemas.microsoft.com/office/drawing/2010/main" Requires="a14">
          <p:sp>
            <p:nvSpPr>
              <p:cNvPr id="9" name="コンテンツ プレースホルダー 8"/>
              <p:cNvSpPr>
                <a:spLocks noGrp="1"/>
              </p:cNvSpPr>
              <p:nvPr>
                <p:ph sz="half" idx="2"/>
              </p:nvPr>
            </p:nvSpPr>
            <p:spPr>
              <a:xfrm>
                <a:off x="1187624" y="5301208"/>
                <a:ext cx="7139137" cy="1296144"/>
              </a:xfrm>
            </p:spPr>
            <p:txBody>
              <a:bodyPr/>
              <a:lstStyle/>
              <a:p>
                <a14:m>
                  <m:oMath xmlns:m="http://schemas.openxmlformats.org/officeDocument/2006/math">
                    <m:r>
                      <a:rPr kumimoji="1" lang="ja-JP" altLang="en-US" i="1" smtClean="0">
                        <a:latin typeface="Cambria Math"/>
                      </a:rPr>
                      <m:t>𝛿</m:t>
                    </m:r>
                    <m:sSub>
                      <m:sSubPr>
                        <m:ctrlPr>
                          <a:rPr kumimoji="1" lang="en-US" altLang="ja-JP" i="1" smtClean="0">
                            <a:latin typeface="Cambria Math"/>
                          </a:rPr>
                        </m:ctrlPr>
                      </m:sSubPr>
                      <m:e>
                        <m:r>
                          <a:rPr kumimoji="1" lang="en-US" altLang="ja-JP" b="0" i="1" smtClean="0">
                            <a:latin typeface="Cambria Math"/>
                          </a:rPr>
                          <m:t>𝑓</m:t>
                        </m:r>
                      </m:e>
                      <m:sub>
                        <m:r>
                          <a:rPr kumimoji="1" lang="en-US" altLang="ja-JP" b="0" i="1" smtClean="0">
                            <a:latin typeface="Cambria Math"/>
                          </a:rPr>
                          <m:t>−</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kumimoji="1" lang="en-US" altLang="ja-JP" b="0" i="1" smtClean="0">
                            <a:latin typeface="Cambria Math"/>
                            <a:ea typeface="Cambria Math"/>
                          </a:rPr>
                          <m:t>𝜈</m:t>
                        </m:r>
                      </m:e>
                      <m:sub>
                        <m:r>
                          <a:rPr kumimoji="1" lang="en-US" altLang="ja-JP" b="0" i="1" smtClean="0">
                            <a:latin typeface="Cambria Math"/>
                            <a:ea typeface="Cambria Math"/>
                          </a:rPr>
                          <m:t>𝑠𝑖𝑑𝑒</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𝑄𝐶𝐿</m:t>
                        </m:r>
                      </m:sub>
                    </m:sSub>
                    <m:r>
                      <a:rPr kumimoji="1" lang="en-US" altLang="ja-JP" b="0" i="1" smtClean="0">
                        <a:latin typeface="Cambria Math"/>
                        <a:ea typeface="Cambria Math"/>
                      </a:rPr>
                      <m:t>−</m:t>
                    </m:r>
                    <m:r>
                      <a:rPr kumimoji="1" lang="en-US" altLang="ja-JP" b="0" i="1" smtClean="0">
                        <a:latin typeface="Cambria Math"/>
                        <a:ea typeface="Cambria Math"/>
                      </a:rPr>
                      <m:t>𝑛</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𝑟𝑒𝑝</m:t>
                        </m:r>
                      </m:sub>
                    </m:sSub>
                  </m:oMath>
                </a14:m>
                <a:endParaRPr kumimoji="1" lang="en-US" altLang="ja-JP" dirty="0" smtClean="0"/>
              </a:p>
              <a:p>
                <a14:m>
                  <m:oMath xmlns:m="http://schemas.openxmlformats.org/officeDocument/2006/math">
                    <m:r>
                      <a:rPr kumimoji="1" lang="ja-JP" altLang="en-US" i="1" smtClean="0">
                        <a:latin typeface="Cambria Math"/>
                      </a:rPr>
                      <m:t>𝛿</m:t>
                    </m:r>
                    <m:sSub>
                      <m:sSubPr>
                        <m:ctrlPr>
                          <a:rPr kumimoji="1" lang="en-US" altLang="ja-JP" i="1" smtClean="0">
                            <a:latin typeface="Cambria Math"/>
                          </a:rPr>
                        </m:ctrlPr>
                      </m:sSubPr>
                      <m:e>
                        <m:r>
                          <a:rPr kumimoji="1" lang="en-US" altLang="ja-JP" b="0" i="1" smtClean="0">
                            <a:latin typeface="Cambria Math"/>
                          </a:rPr>
                          <m:t>𝑓</m:t>
                        </m:r>
                      </m:e>
                      <m:sub>
                        <m:r>
                          <a:rPr kumimoji="1" lang="en-US" altLang="ja-JP" b="0" i="1" smtClean="0">
                            <a:latin typeface="Cambria Math"/>
                          </a:rPr>
                          <m:t>+</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𝑠𝑖𝑑𝑒</m:t>
                        </m:r>
                      </m:sub>
                    </m:sSub>
                    <m:r>
                      <a:rPr kumimoji="1" lang="en-US" altLang="ja-JP" b="0" i="1" smtClean="0">
                        <a:latin typeface="Cambria Math"/>
                        <a:ea typeface="Cambria Math"/>
                      </a:rPr>
                      <m:t>=</m:t>
                    </m:r>
                    <m:d>
                      <m:dPr>
                        <m:ctrlPr>
                          <a:rPr kumimoji="1" lang="en-US" altLang="ja-JP" b="0" i="1" smtClean="0">
                            <a:latin typeface="Cambria Math"/>
                            <a:ea typeface="Cambria Math"/>
                          </a:rPr>
                        </m:ctrlPr>
                      </m:dPr>
                      <m:e>
                        <m:r>
                          <a:rPr kumimoji="1" lang="en-US" altLang="ja-JP" b="0" i="1" smtClean="0">
                            <a:latin typeface="Cambria Math"/>
                            <a:ea typeface="Cambria Math"/>
                          </a:rPr>
                          <m:t>𝑛</m:t>
                        </m:r>
                        <m:r>
                          <a:rPr kumimoji="1" lang="en-US" altLang="ja-JP" b="0" i="1" smtClean="0">
                            <a:latin typeface="Cambria Math"/>
                            <a:ea typeface="Cambria Math"/>
                          </a:rPr>
                          <m:t>+1</m:t>
                        </m:r>
                      </m:e>
                    </m:d>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𝑟𝑒𝑝</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𝑄𝐶𝐿</m:t>
                        </m:r>
                      </m:sub>
                    </m:sSub>
                  </m:oMath>
                </a14:m>
                <a:endParaRPr kumimoji="1" lang="ja-JP" altLang="en-US" dirty="0"/>
              </a:p>
            </p:txBody>
          </p:sp>
        </mc:Choice>
        <mc:Fallback>
          <p:sp>
            <p:nvSpPr>
              <p:cNvPr id="9" name="コンテンツ プレースホルダー 8"/>
              <p:cNvSpPr>
                <a:spLocks noGrp="1" noRot="1" noChangeAspect="1" noMove="1" noResize="1" noEditPoints="1" noAdjustHandles="1" noChangeArrowheads="1" noChangeShapeType="1" noTextEdit="1"/>
              </p:cNvSpPr>
              <p:nvPr>
                <p:ph sz="half" idx="2"/>
              </p:nvPr>
            </p:nvSpPr>
            <p:spPr>
              <a:xfrm>
                <a:off x="1187624" y="5301208"/>
                <a:ext cx="7139137" cy="1296144"/>
              </a:xfrm>
              <a:blipFill rotWithShape="1">
                <a:blip r:embed="rId4"/>
                <a:stretch>
                  <a:fillRect/>
                </a:stretch>
              </a:blipFill>
            </p:spPr>
            <p:txBody>
              <a:bodyPr/>
              <a:lstStyle/>
              <a:p>
                <a:r>
                  <a:rPr lang="ja-JP" altLang="en-US">
                    <a:noFill/>
                  </a:rPr>
                  <a:t> </a:t>
                </a:r>
              </a:p>
            </p:txBody>
          </p:sp>
        </mc:Fallback>
      </mc:AlternateContent>
      <p:pic>
        <p:nvPicPr>
          <p:cNvPr id="8" name="コンテンツ プレースホルダー 4"/>
          <p:cNvPicPr>
            <a:picLocks noChangeAspect="1"/>
          </p:cNvPicPr>
          <p:nvPr/>
        </p:nvPicPr>
        <p:blipFill rotWithShape="1">
          <a:blip r:embed="rId3">
            <a:extLst>
              <a:ext uri="{28A0092B-C50C-407E-A947-70E740481C1C}">
                <a14:useLocalDpi xmlns:a14="http://schemas.microsoft.com/office/drawing/2010/main" val="0"/>
              </a:ext>
            </a:extLst>
          </a:blip>
          <a:srcRect l="52245" b="26385"/>
          <a:stretch/>
        </p:blipFill>
        <p:spPr>
          <a:xfrm>
            <a:off x="3980067" y="1556792"/>
            <a:ext cx="5046999" cy="3384376"/>
          </a:xfrm>
          <a:prstGeom prst="rect">
            <a:avLst/>
          </a:prstGeom>
        </p:spPr>
      </p:pic>
    </p:spTree>
    <p:extLst>
      <p:ext uri="{BB962C8B-B14F-4D97-AF65-F5344CB8AC3E}">
        <p14:creationId xmlns:p14="http://schemas.microsoft.com/office/powerpoint/2010/main" val="8704923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2"/>
          </p:nvPr>
        </p:nvSpPr>
        <p:spPr>
          <a:xfrm>
            <a:off x="4572000" y="908720"/>
            <a:ext cx="4464496" cy="5751621"/>
          </a:xfrm>
        </p:spPr>
        <p:txBody>
          <a:bodyPr/>
          <a:lstStyle/>
          <a:p>
            <a:r>
              <a:rPr lang="en-US" altLang="ja-JP" dirty="0" smtClean="0"/>
              <a:t>QCL</a:t>
            </a:r>
            <a:r>
              <a:rPr lang="ja-JP" altLang="en-US" dirty="0" smtClean="0"/>
              <a:t>の各温度での</a:t>
            </a:r>
            <a:r>
              <a:rPr lang="en-US" altLang="ja-JP" dirty="0"/>
              <a:t>CW</a:t>
            </a:r>
            <a:r>
              <a:rPr lang="ja-JP" altLang="en-US" dirty="0" smtClean="0"/>
              <a:t>光学パワー・電気特性</a:t>
            </a:r>
            <a:endParaRPr kumimoji="1" lang="en-US" altLang="ja-JP" dirty="0" smtClean="0"/>
          </a:p>
          <a:p>
            <a:r>
              <a:rPr kumimoji="1" lang="ja-JP" altLang="en-US" dirty="0" smtClean="0"/>
              <a:t>最大出力パワーは</a:t>
            </a:r>
            <a:r>
              <a:rPr kumimoji="1" lang="en-US" altLang="ja-JP" dirty="0" smtClean="0"/>
              <a:t>27mW</a:t>
            </a:r>
          </a:p>
          <a:p>
            <a:endParaRPr kumimoji="1" lang="en-US" altLang="ja-JP" dirty="0" smtClean="0"/>
          </a:p>
          <a:p>
            <a:pPr marL="0" indent="0">
              <a:buNone/>
            </a:pPr>
            <a:endParaRPr lang="en-US" altLang="ja-JP" dirty="0"/>
          </a:p>
          <a:p>
            <a:r>
              <a:rPr lang="en-US" altLang="ja-JP" dirty="0"/>
              <a:t>20K, 1.76A</a:t>
            </a:r>
            <a:r>
              <a:rPr lang="ja-JP" altLang="ja-JP" dirty="0"/>
              <a:t>の電流において測定された放射</a:t>
            </a:r>
            <a:r>
              <a:rPr lang="ja-JP" altLang="ja-JP" dirty="0" smtClean="0"/>
              <a:t>スペクトル</a:t>
            </a:r>
            <a:endParaRPr lang="en-US" altLang="ja-JP" dirty="0" smtClean="0"/>
          </a:p>
          <a:p>
            <a:r>
              <a:rPr lang="ja-JP" altLang="ja-JP" dirty="0"/>
              <a:t>約</a:t>
            </a:r>
            <a:r>
              <a:rPr lang="en-US" altLang="ja-JP" dirty="0"/>
              <a:t>13GHz</a:t>
            </a:r>
            <a:r>
              <a:rPr lang="ja-JP" altLang="ja-JP" dirty="0"/>
              <a:t>の空洞往復周波数により分離された五つの縦</a:t>
            </a:r>
            <a:r>
              <a:rPr lang="en-US" altLang="ja-JP" dirty="0"/>
              <a:t>FP</a:t>
            </a:r>
            <a:r>
              <a:rPr lang="ja-JP" altLang="ja-JP" dirty="0"/>
              <a:t>モードで構成</a:t>
            </a:r>
            <a:endParaRPr kumimoji="1" lang="ja-JP" altLang="en-US" dirty="0"/>
          </a:p>
        </p:txBody>
      </p:sp>
      <p:pic>
        <p:nvPicPr>
          <p:cNvPr id="5" name="コンテンツ プレースホルダー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6490" y="692696"/>
            <a:ext cx="4160020" cy="3024381"/>
          </a:xfr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5" y="3836461"/>
            <a:ext cx="3916957" cy="2987299"/>
          </a:xfrm>
          <a:prstGeom prst="rect">
            <a:avLst/>
          </a:prstGeom>
        </p:spPr>
      </p:pic>
    </p:spTree>
    <p:extLst>
      <p:ext uri="{BB962C8B-B14F-4D97-AF65-F5344CB8AC3E}">
        <p14:creationId xmlns:p14="http://schemas.microsoft.com/office/powerpoint/2010/main" val="1134910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28928"/>
            <a:ext cx="8229600" cy="883847"/>
          </a:xfrm>
        </p:spPr>
        <p:txBody>
          <a:bodyPr>
            <a:normAutofit/>
          </a:bodyPr>
          <a:lstStyle/>
          <a:p>
            <a:r>
              <a:rPr kumimoji="1" lang="ja-JP" altLang="en-US" dirty="0" smtClean="0"/>
              <a:t>セットアップ</a:t>
            </a:r>
            <a:endParaRPr kumimoji="1" lang="ja-JP" altLang="en-US" dirty="0"/>
          </a:p>
        </p:txBody>
      </p:sp>
      <p:pic>
        <p:nvPicPr>
          <p:cNvPr id="6" name="コンテンツ プレースホルダー 5"/>
          <p:cNvPicPr>
            <a:picLocks noGrp="1" noChangeAspect="1"/>
          </p:cNvPicPr>
          <p:nvPr>
            <p:ph idx="1"/>
          </p:nvPr>
        </p:nvPicPr>
        <p:blipFill rotWithShape="1">
          <a:blip r:embed="rId3">
            <a:extLst>
              <a:ext uri="{28A0092B-C50C-407E-A947-70E740481C1C}">
                <a14:useLocalDpi xmlns:a14="http://schemas.microsoft.com/office/drawing/2010/main" val="0"/>
              </a:ext>
            </a:extLst>
          </a:blip>
          <a:srcRect l="5687" t="46212"/>
          <a:stretch/>
        </p:blipFill>
        <p:spPr>
          <a:xfrm>
            <a:off x="251520" y="2726432"/>
            <a:ext cx="8697068" cy="4005064"/>
          </a:xfrm>
        </p:spPr>
      </p:pic>
      <p:pic>
        <p:nvPicPr>
          <p:cNvPr id="9" name="コンテンツ プレースホルダー 5"/>
          <p:cNvPicPr>
            <a:picLocks noChangeAspect="1"/>
          </p:cNvPicPr>
          <p:nvPr/>
        </p:nvPicPr>
        <p:blipFill rotWithShape="1">
          <a:blip r:embed="rId3">
            <a:extLst>
              <a:ext uri="{28A0092B-C50C-407E-A947-70E740481C1C}">
                <a14:useLocalDpi xmlns:a14="http://schemas.microsoft.com/office/drawing/2010/main" val="0"/>
              </a:ext>
            </a:extLst>
          </a:blip>
          <a:srcRect r="58566" b="53826"/>
          <a:stretch/>
        </p:blipFill>
        <p:spPr>
          <a:xfrm>
            <a:off x="20608" y="908720"/>
            <a:ext cx="2376286" cy="2138276"/>
          </a:xfrm>
          <a:prstGeom prst="rect">
            <a:avLst/>
          </a:prstGeom>
        </p:spPr>
      </p:pic>
      <p:sp>
        <p:nvSpPr>
          <p:cNvPr id="3" name="正方形/長方形 2"/>
          <p:cNvSpPr/>
          <p:nvPr/>
        </p:nvSpPr>
        <p:spPr bwMode="auto">
          <a:xfrm>
            <a:off x="8213496" y="2708920"/>
            <a:ext cx="288032" cy="28803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671596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5576" y="620688"/>
            <a:ext cx="7772400" cy="936104"/>
          </a:xfrm>
        </p:spPr>
        <p:txBody>
          <a:bodyPr/>
          <a:lstStyle/>
          <a:p>
            <a:r>
              <a:rPr lang="ja-JP" altLang="en-US" dirty="0"/>
              <a:t>高速</a:t>
            </a:r>
            <a:r>
              <a:rPr lang="en-US" altLang="ja-JP" dirty="0"/>
              <a:t>RF</a:t>
            </a:r>
            <a:r>
              <a:rPr lang="ja-JP" altLang="en-US" dirty="0" smtClean="0"/>
              <a:t>スペクトル</a:t>
            </a:r>
            <a:endParaRPr kumimoji="1" lang="ja-JP" altLang="en-US" dirty="0"/>
          </a:p>
        </p:txBody>
      </p:sp>
      <mc:AlternateContent xmlns:mc="http://schemas.openxmlformats.org/markup-compatibility/2006">
        <mc:Choice xmlns:a14="http://schemas.microsoft.com/office/drawing/2010/main" Requires="a14">
          <p:sp>
            <p:nvSpPr>
              <p:cNvPr id="6" name="コンテンツ プレースホルダー 5"/>
              <p:cNvSpPr>
                <a:spLocks noGrp="1"/>
              </p:cNvSpPr>
              <p:nvPr>
                <p:ph sz="half" idx="2"/>
              </p:nvPr>
            </p:nvSpPr>
            <p:spPr>
              <a:xfrm>
                <a:off x="4642338" y="1772816"/>
                <a:ext cx="4322150" cy="4608512"/>
              </a:xfrm>
            </p:spPr>
            <p:txBody>
              <a:bodyPr/>
              <a:lstStyle/>
              <a:p>
                <a:r>
                  <a:rPr lang="ja-JP" altLang="en-US" sz="3200" dirty="0"/>
                  <a:t>スイープ時間</a:t>
                </a:r>
                <a:r>
                  <a:rPr lang="en-US" altLang="ja-JP" sz="3200" dirty="0" smtClean="0"/>
                  <a:t>13ms </a:t>
                </a:r>
              </a:p>
              <a:p>
                <a:r>
                  <a:rPr lang="en-US" altLang="ja-JP" sz="3200" dirty="0" smtClean="0"/>
                  <a:t>RBW=100kHz</a:t>
                </a:r>
              </a:p>
              <a:p>
                <a:r>
                  <a:rPr lang="ja-JP" altLang="en-US" sz="3200" dirty="0" smtClean="0"/>
                  <a:t>間隔</a:t>
                </a:r>
                <a:r>
                  <a:rPr lang="en-US" altLang="ja-JP" sz="3200" dirty="0" smtClean="0"/>
                  <a:t>0-93MHz</a:t>
                </a:r>
              </a:p>
              <a:p>
                <a:endParaRPr lang="en-US" altLang="ja-JP" sz="3200" dirty="0" smtClean="0"/>
              </a:p>
              <a:p>
                <a:r>
                  <a:rPr lang="en-US" altLang="ja-JP" sz="3200" dirty="0" smtClean="0"/>
                  <a:t>QCL</a:t>
                </a:r>
                <a:r>
                  <a:rPr lang="ja-JP" altLang="ja-JP" sz="3200" dirty="0"/>
                  <a:t>は</a:t>
                </a:r>
                <a:r>
                  <a:rPr lang="en-US" altLang="ja-JP" sz="3200" dirty="0"/>
                  <a:t>1.766A</a:t>
                </a:r>
                <a:r>
                  <a:rPr lang="ja-JP" altLang="ja-JP" sz="3200" dirty="0"/>
                  <a:t>の電流モードで動作し</a:t>
                </a:r>
                <a:r>
                  <a:rPr lang="en-US" altLang="ja-JP" sz="3200" dirty="0"/>
                  <a:t>, </a:t>
                </a:r>
                <a:r>
                  <a:rPr lang="ja-JP" altLang="ja-JP" sz="3200" dirty="0"/>
                  <a:t>温度は</a:t>
                </a:r>
                <a14:m>
                  <m:oMath xmlns:m="http://schemas.openxmlformats.org/officeDocument/2006/math">
                    <m:r>
                      <a:rPr lang="en-US" altLang="ja-JP" sz="3200"/>
                      <m:t>20±0.01</m:t>
                    </m:r>
                    <m:r>
                      <m:rPr>
                        <m:sty m:val="p"/>
                      </m:rPr>
                      <a:rPr lang="en-US" altLang="ja-JP" sz="3200"/>
                      <m:t>K</m:t>
                    </m:r>
                  </m:oMath>
                </a14:m>
                <a:r>
                  <a:rPr lang="ja-JP" altLang="ja-JP" sz="3200" dirty="0"/>
                  <a:t>で安定化</a:t>
                </a:r>
                <a:endParaRPr kumimoji="1" lang="ja-JP" altLang="en-US" sz="3200" dirty="0"/>
              </a:p>
            </p:txBody>
          </p:sp>
        </mc:Choice>
        <mc:Fallback>
          <p:sp>
            <p:nvSpPr>
              <p:cNvPr id="6" name="コンテンツ プレースホルダー 5"/>
              <p:cNvSpPr>
                <a:spLocks noGrp="1" noRot="1" noChangeAspect="1" noMove="1" noResize="1" noEditPoints="1" noAdjustHandles="1" noChangeArrowheads="1" noChangeShapeType="1" noTextEdit="1"/>
              </p:cNvSpPr>
              <p:nvPr>
                <p:ph sz="half" idx="2"/>
              </p:nvPr>
            </p:nvSpPr>
            <p:spPr>
              <a:xfrm>
                <a:off x="4642338" y="1772816"/>
                <a:ext cx="4322150" cy="4608512"/>
              </a:xfrm>
              <a:blipFill rotWithShape="1">
                <a:blip r:embed="rId3"/>
                <a:stretch>
                  <a:fillRect l="-3244" t="-2116" r="-2821"/>
                </a:stretch>
              </a:blipFill>
            </p:spPr>
            <p:txBody>
              <a:bodyPr/>
              <a:lstStyle/>
              <a:p>
                <a:r>
                  <a:rPr lang="ja-JP" altLang="en-US">
                    <a:noFill/>
                  </a:rPr>
                  <a:t> </a:t>
                </a:r>
              </a:p>
            </p:txBody>
          </p:sp>
        </mc:Fallback>
      </mc:AlternateContent>
      <p:pic>
        <p:nvPicPr>
          <p:cNvPr id="307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7504" y="2204864"/>
            <a:ext cx="4434594" cy="367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8507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2840</TotalTime>
  <Words>588</Words>
  <Application>Microsoft Office PowerPoint</Application>
  <PresentationFormat>画面に合わせる (4:3)</PresentationFormat>
  <Paragraphs>60</Paragraphs>
  <Slides>11</Slides>
  <Notes>8</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テーマ1</vt:lpstr>
      <vt:lpstr>Phase-locking of a 2.7-THz quantum cascade laser to a mode-locked erbium-doped fibre laser 「モード同期エルビウム添加ファイバーレーザーに2.7THz量子カスケードレーザーの位相同期」  Stefano Barbieri , Pierre Gellie , Giorgio Santarelli , Lu Ding ,Wilfried Maineult , Carlo Sirtori , Raffaele Colombelli , Harvey Beere &amp; David Ritchie Nature Photonics 4,636-640(2010)</vt:lpstr>
      <vt:lpstr>THz量子カスケードレーザ(QCL)</vt:lpstr>
      <vt:lpstr>PowerPoint プレゼンテーション</vt:lpstr>
      <vt:lpstr>本論文では</vt:lpstr>
      <vt:lpstr>電気光学効果による検出</vt:lpstr>
      <vt:lpstr>検出技術の原理</vt:lpstr>
      <vt:lpstr>PowerPoint プレゼンテーション</vt:lpstr>
      <vt:lpstr>セットアップ</vt:lpstr>
      <vt:lpstr>高速RFスペクトル</vt:lpstr>
      <vt:lpstr>実験結果</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82</cp:revision>
  <cp:lastPrinted>2012-10-15T23:17:52Z</cp:lastPrinted>
  <dcterms:created xsi:type="dcterms:W3CDTF">2012-10-01T06:09:48Z</dcterms:created>
  <dcterms:modified xsi:type="dcterms:W3CDTF">2012-10-16T05:01:01Z</dcterms:modified>
</cp:coreProperties>
</file>