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1" r:id="rId3"/>
    <p:sldId id="272" r:id="rId4"/>
    <p:sldId id="275" r:id="rId5"/>
    <p:sldId id="268" r:id="rId6"/>
    <p:sldId id="280" r:id="rId7"/>
    <p:sldId id="257" r:id="rId8"/>
    <p:sldId id="269" r:id="rId9"/>
    <p:sldId id="258" r:id="rId10"/>
    <p:sldId id="276" r:id="rId11"/>
    <p:sldId id="277" r:id="rId12"/>
    <p:sldId id="278" r:id="rId13"/>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 autoAdjust="0"/>
    <p:restoredTop sz="86213" autoAdjust="0"/>
  </p:normalViewPr>
  <p:slideViewPr>
    <p:cSldViewPr>
      <p:cViewPr>
        <p:scale>
          <a:sx n="62" d="100"/>
          <a:sy n="62" d="100"/>
        </p:scale>
        <p:origin x="-18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C32C7220-12B7-492F-8244-BCCE4313B0F3}" type="datetimeFigureOut">
              <a:rPr kumimoji="1" lang="ja-JP" altLang="en-US" smtClean="0"/>
              <a:t>2012/11/6</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892836E-AE1E-4F99-A5D7-60290772EC1F}" type="slidenum">
              <a:rPr kumimoji="1" lang="ja-JP" altLang="en-US" smtClean="0"/>
              <a:t>‹#›</a:t>
            </a:fld>
            <a:endParaRPr kumimoji="1" lang="ja-JP" altLang="en-US"/>
          </a:p>
        </p:txBody>
      </p:sp>
    </p:spTree>
    <p:extLst>
      <p:ext uri="{BB962C8B-B14F-4D97-AF65-F5344CB8AC3E}">
        <p14:creationId xmlns:p14="http://schemas.microsoft.com/office/powerpoint/2010/main" val="33799588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E3-E2 </a:t>
            </a:r>
            <a:r>
              <a:rPr lang="ja-JP" altLang="en-US" dirty="0" smtClean="0"/>
              <a:t>で決定され、</a:t>
            </a:r>
            <a:r>
              <a:rPr lang="en-US" altLang="ja-JP" dirty="0" smtClean="0"/>
              <a:t>E2-E1 </a:t>
            </a:r>
            <a:r>
              <a:rPr lang="ja-JP" altLang="en-US" dirty="0" smtClean="0"/>
              <a:t>は電子を高速緩和させるために多くの場合、</a:t>
            </a:r>
            <a:r>
              <a:rPr lang="en-US" altLang="ja-JP" dirty="0" smtClean="0"/>
              <a:t>LO </a:t>
            </a:r>
            <a:r>
              <a:rPr lang="ja-JP" altLang="en-US" dirty="0" smtClean="0"/>
              <a:t>フォノンのエネルギーに共鳴（</a:t>
            </a:r>
            <a:r>
              <a:rPr lang="en-US" altLang="ja-JP" dirty="0" smtClean="0"/>
              <a:t>35</a:t>
            </a:r>
            <a:r>
              <a:rPr lang="ja-JP" altLang="en-US" dirty="0" smtClean="0"/>
              <a:t>～</a:t>
            </a:r>
            <a:r>
              <a:rPr lang="en-US" altLang="ja-JP" dirty="0" smtClean="0"/>
              <a:t>40meV</a:t>
            </a:r>
            <a:r>
              <a:rPr lang="ja-JP" altLang="en-US" dirty="0" smtClean="0"/>
              <a:t>）するように設計</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3</a:t>
            </a:fld>
            <a:endParaRPr kumimoji="1" lang="ja-JP" altLang="en-US"/>
          </a:p>
        </p:txBody>
      </p:sp>
    </p:spTree>
    <p:extLst>
      <p:ext uri="{BB962C8B-B14F-4D97-AF65-F5344CB8AC3E}">
        <p14:creationId xmlns:p14="http://schemas.microsoft.com/office/powerpoint/2010/main" val="88376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半導体レーザーでは電子と正孔の結合により発光するが、電子のみで発光可能</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4</a:t>
            </a:fld>
            <a:endParaRPr kumimoji="1" lang="ja-JP" altLang="en-US"/>
          </a:p>
        </p:txBody>
      </p:sp>
    </p:spTree>
    <p:extLst>
      <p:ext uri="{BB962C8B-B14F-4D97-AF65-F5344CB8AC3E}">
        <p14:creationId xmlns:p14="http://schemas.microsoft.com/office/powerpoint/2010/main" val="411932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量子カスケードレーザーはペルチェ冷却式が多い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市販されている中赤外での量子カスケードレーザーはペルチェ冷却が多い</a:t>
            </a:r>
            <a:r>
              <a:rPr kumimoji="1" lang="en-US" altLang="ja-JP" dirty="0" smtClean="0"/>
              <a:t>(-30</a:t>
            </a:r>
            <a:r>
              <a:rPr kumimoji="1" lang="ja-JP" altLang="en-US" dirty="0" smtClean="0"/>
              <a:t>℃ぐらいまで冷却可能</a:t>
            </a:r>
            <a:r>
              <a:rPr kumimoji="1" lang="en-US" altLang="ja-JP" dirty="0" smtClean="0"/>
              <a:t>)</a:t>
            </a:r>
          </a:p>
          <a:p>
            <a:r>
              <a:rPr lang="en-US" altLang="ja-JP" dirty="0" smtClean="0"/>
              <a:t>QCL</a:t>
            </a:r>
            <a:r>
              <a:rPr lang="ja-JP" altLang="en-US" dirty="0" smtClean="0"/>
              <a:t>の各温度での</a:t>
            </a:r>
            <a:r>
              <a:rPr lang="en-US" altLang="ja-JP" dirty="0" smtClean="0"/>
              <a:t>CW</a:t>
            </a:r>
            <a:r>
              <a:rPr lang="ja-JP" altLang="en-US" dirty="0" smtClean="0"/>
              <a:t>光学パワー・電気特性</a:t>
            </a:r>
            <a:endParaRPr kumimoji="1" lang="en-US" altLang="ja-JP" dirty="0" smtClean="0"/>
          </a:p>
          <a:p>
            <a:r>
              <a:rPr kumimoji="1" lang="ja-JP" altLang="en-US" dirty="0" smtClean="0"/>
              <a:t>最大出力パワーは</a:t>
            </a:r>
            <a:r>
              <a:rPr kumimoji="1" lang="en-US" altLang="ja-JP" dirty="0" smtClean="0"/>
              <a:t>27mW</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6</a:t>
            </a:fld>
            <a:endParaRPr kumimoji="1" lang="ja-JP" altLang="en-US"/>
          </a:p>
        </p:txBody>
      </p:sp>
    </p:spTree>
    <p:extLst>
      <p:ext uri="{BB962C8B-B14F-4D97-AF65-F5344CB8AC3E}">
        <p14:creationId xmlns:p14="http://schemas.microsoft.com/office/powerpoint/2010/main" val="173305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そうすることで</a:t>
            </a:r>
            <a:r>
              <a:rPr kumimoji="1" lang="en-US" altLang="ja-JP" sz="1200" b="0" kern="1200" dirty="0" err="1" smtClean="0">
                <a:solidFill>
                  <a:schemeClr val="tx1"/>
                </a:solidFill>
                <a:effectLst/>
                <a:latin typeface="+mn-lt"/>
                <a:ea typeface="+mn-ea"/>
                <a:cs typeface="+mn-cs"/>
              </a:rPr>
              <a:t>ZnTe</a:t>
            </a:r>
            <a:r>
              <a:rPr kumimoji="1" lang="ja-JP" altLang="en-US" sz="1200" b="0" kern="1200" dirty="0" smtClean="0">
                <a:solidFill>
                  <a:schemeClr val="tx1"/>
                </a:solidFill>
                <a:effectLst/>
                <a:latin typeface="+mn-lt"/>
                <a:ea typeface="+mn-ea"/>
                <a:cs typeface="+mn-cs"/>
              </a:rPr>
              <a:t>の残留複屈折が除去できる</a:t>
            </a:r>
            <a:endParaRPr kumimoji="1" lang="en-US" altLang="ja-JP" sz="1200" b="0" kern="1200" dirty="0" smtClean="0">
              <a:solidFill>
                <a:schemeClr val="tx1"/>
              </a:solidFill>
              <a:effectLst/>
              <a:latin typeface="+mn-lt"/>
              <a:ea typeface="+mn-ea"/>
              <a:cs typeface="+mn-cs"/>
            </a:endParaRPr>
          </a:p>
          <a:p>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ポッケルス効果</a:t>
            </a:r>
            <a:r>
              <a:rPr kumimoji="1" lang="ja-JP" altLang="ja-JP" sz="1200" kern="1200" dirty="0" smtClean="0">
                <a:solidFill>
                  <a:schemeClr val="tx1"/>
                </a:solidFill>
                <a:effectLst/>
                <a:latin typeface="+mn-lt"/>
                <a:ea typeface="+mn-ea"/>
                <a:cs typeface="+mn-cs"/>
              </a:rPr>
              <a:t>：誘電体の等方性結晶において電場をかけると複屈折性を示す現象である。その時、電場の強さに比例して屈折率が変化する</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7</a:t>
            </a:fld>
            <a:endParaRPr kumimoji="1" lang="ja-JP" altLang="en-US"/>
          </a:p>
        </p:txBody>
      </p:sp>
    </p:spTree>
    <p:extLst>
      <p:ext uri="{BB962C8B-B14F-4D97-AF65-F5344CB8AC3E}">
        <p14:creationId xmlns:p14="http://schemas.microsoft.com/office/powerpoint/2010/main" val="196973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20K, 1.76A</a:t>
            </a:r>
            <a:r>
              <a:rPr lang="ja-JP" altLang="ja-JP" dirty="0" smtClean="0"/>
              <a:t>の電流において測定された放射スペクトル</a:t>
            </a:r>
            <a:endParaRPr lang="en-US" altLang="ja-JP" dirty="0" smtClean="0"/>
          </a:p>
          <a:p>
            <a:r>
              <a:rPr lang="ja-JP" altLang="ja-JP" dirty="0" smtClean="0"/>
              <a:t>約</a:t>
            </a:r>
            <a:r>
              <a:rPr lang="en-US" altLang="ja-JP" dirty="0" smtClean="0"/>
              <a:t>13GHz</a:t>
            </a:r>
            <a:r>
              <a:rPr lang="ja-JP" altLang="ja-JP" dirty="0" smtClean="0"/>
              <a:t>の空洞往復周波数により分離された五つの縦</a:t>
            </a:r>
            <a:r>
              <a:rPr lang="en-US" altLang="ja-JP" dirty="0" smtClean="0"/>
              <a:t>FP</a:t>
            </a:r>
            <a:r>
              <a:rPr lang="ja-JP" altLang="ja-JP" dirty="0" smtClean="0"/>
              <a:t>モードで構成</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8</a:t>
            </a:fld>
            <a:endParaRPr kumimoji="1" lang="ja-JP" altLang="en-US"/>
          </a:p>
        </p:txBody>
      </p:sp>
    </p:spTree>
    <p:extLst>
      <p:ext uri="{BB962C8B-B14F-4D97-AF65-F5344CB8AC3E}">
        <p14:creationId xmlns:p14="http://schemas.microsoft.com/office/powerpoint/2010/main" val="366799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ポッケルス効果により</a:t>
                </a:r>
                <a:r>
                  <a:rPr kumimoji="1" lang="en-US" altLang="ja-JP" dirty="0" err="1" smtClean="0"/>
                  <a:t>ZnTe</a:t>
                </a:r>
                <a:r>
                  <a:rPr kumimoji="1" lang="ja-JP" altLang="en-US" dirty="0" smtClean="0"/>
                  <a:t>の組み合わせは</a:t>
                </a:r>
                <a:r>
                  <a:rPr kumimoji="1" lang="en-US" altLang="ja-JP" dirty="0" smtClean="0"/>
                  <a:t>THz-QCL</a:t>
                </a:r>
                <a:r>
                  <a:rPr kumimoji="1" lang="ja-JP" altLang="en-US" dirty="0" smtClean="0"/>
                  <a:t>の周波数 </a:t>
                </a:r>
                <a:r>
                  <a:rPr kumimoji="1" lang="en-US" altLang="ja-JP" dirty="0" smtClean="0"/>
                  <a:t>(2.7THz) </a:t>
                </a:r>
                <a:r>
                  <a:rPr kumimoji="1" lang="ja-JP" altLang="en-US" dirty="0" smtClean="0"/>
                  <a:t>でフェムト秒レーザー光線の振幅を変調する</a:t>
                </a:r>
              </a:p>
              <a:p>
                <a:r>
                  <a:rPr kumimoji="1" lang="ja-JP" altLang="en-US" dirty="0" smtClean="0"/>
                  <a:t>中心から</a:t>
                </a:r>
                <a:r>
                  <a:rPr kumimoji="1" lang="en-US" altLang="ja-JP" dirty="0" smtClean="0"/>
                  <a:t>±</a:t>
                </a:r>
                <a14:m>
                  <m:oMath xmlns:m="http://schemas.openxmlformats.org/officeDocument/2006/math">
                    <m:r>
                      <a:rPr kumimoji="1" lang="en-US" altLang="ja-JP" sz="1200" kern="1200" smtClean="0">
                        <a:solidFill>
                          <a:schemeClr val="tx1"/>
                        </a:solidFill>
                        <a:effectLst/>
                        <a:latin typeface="Cambria Math"/>
                        <a:ea typeface="+mn-ea"/>
                        <a:cs typeface="+mn-cs"/>
                      </a:rPr>
                      <m:t>±</m:t>
                    </m:r>
                    <m:sSub>
                      <m:sSubPr>
                        <m:ctrlPr>
                          <a:rPr kumimoji="1" lang="ja-JP" altLang="ja-JP" sz="1200" i="1" kern="1200">
                            <a:solidFill>
                              <a:schemeClr val="tx1"/>
                            </a:solidFill>
                            <a:effectLst/>
                            <a:latin typeface="Cambria Math"/>
                            <a:ea typeface="+mn-ea"/>
                            <a:cs typeface="+mn-cs"/>
                          </a:rPr>
                        </m:ctrlPr>
                      </m:sSubPr>
                      <m:e>
                        <m:r>
                          <a:rPr kumimoji="1" lang="en-US" altLang="ja-JP" sz="1200" i="1" kern="1200">
                            <a:solidFill>
                              <a:schemeClr val="tx1"/>
                            </a:solidFill>
                            <a:effectLst/>
                            <a:latin typeface="Cambria Math"/>
                            <a:ea typeface="+mn-ea"/>
                            <a:cs typeface="+mn-cs"/>
                          </a:rPr>
                          <m:t>𝑣</m:t>
                        </m:r>
                      </m:e>
                      <m:sub>
                        <m:r>
                          <a:rPr kumimoji="1" lang="en-US" altLang="ja-JP" sz="1200" i="1" kern="1200">
                            <a:solidFill>
                              <a:schemeClr val="tx1"/>
                            </a:solidFill>
                            <a:effectLst/>
                            <a:latin typeface="Cambria Math"/>
                            <a:ea typeface="+mn-ea"/>
                            <a:cs typeface="+mn-cs"/>
                          </a:rPr>
                          <m:t>𝑄𝐶𝐿</m:t>
                        </m:r>
                      </m:sub>
                    </m:sSub>
                  </m:oMath>
                </a14:m>
                <a:r>
                  <a:rPr kumimoji="1" lang="ja-JP" altLang="en-US" dirty="0" err="1" smtClean="0"/>
                  <a:t>での</a:t>
                </a:r>
                <a:r>
                  <a:rPr kumimoji="1" lang="ja-JP" altLang="en-US" dirty="0" smtClean="0"/>
                  <a:t>フェムト秒レーザースペクトルの両側上に二つの変調サイドバンド</a:t>
                </a:r>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中心から</a:t>
                </a:r>
                <a:r>
                  <a:rPr kumimoji="1" lang="en-US" altLang="ja-JP" dirty="0" smtClean="0"/>
                  <a:t>±</a:t>
                </a:r>
                <a:r>
                  <a:rPr kumimoji="1" lang="en-US" altLang="ja-JP" sz="1200" i="0" kern="1200" smtClean="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𝑣</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𝑄𝐶𝐿</a:t>
                </a:r>
                <a:r>
                  <a:rPr kumimoji="1" lang="ja-JP" altLang="en-US" dirty="0" err="1" smtClean="0"/>
                  <a:t>での</a:t>
                </a:r>
                <a:r>
                  <a:rPr kumimoji="1" lang="ja-JP" altLang="en-US" dirty="0" smtClean="0"/>
                  <a:t>フェムト秒レーザースペクトルの両側上に二つの変調サイドバンド</a:t>
                </a:r>
                <a:endParaRPr kumimoji="1" lang="en-US" altLang="ja-JP" dirty="0" smtClean="0"/>
              </a:p>
              <a:p>
                <a:r>
                  <a:rPr kumimoji="1" lang="ja-JP" altLang="en-US" dirty="0" smtClean="0"/>
                  <a:t>ポッケルス効果により</a:t>
                </a:r>
                <a:r>
                  <a:rPr kumimoji="1" lang="en-US" altLang="ja-JP" dirty="0" err="1" smtClean="0"/>
                  <a:t>ZnTe</a:t>
                </a:r>
                <a:r>
                  <a:rPr kumimoji="1" lang="ja-JP" altLang="en-US" dirty="0" smtClean="0"/>
                  <a:t>の組み合わせは</a:t>
                </a:r>
                <a:r>
                  <a:rPr kumimoji="1" lang="en-US" altLang="ja-JP" dirty="0" smtClean="0"/>
                  <a:t>THz-QCL</a:t>
                </a:r>
                <a:r>
                  <a:rPr kumimoji="1" lang="ja-JP" altLang="en-US" dirty="0" smtClean="0"/>
                  <a:t>の周波数 </a:t>
                </a:r>
                <a:r>
                  <a:rPr kumimoji="1" lang="en-US" altLang="ja-JP" dirty="0" smtClean="0"/>
                  <a:t>(2.7THz) </a:t>
                </a:r>
                <a:r>
                  <a:rPr kumimoji="1" lang="ja-JP" altLang="en-US" dirty="0" smtClean="0"/>
                  <a:t>でフェムト秒レーザー光線の振幅を変調する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9</a:t>
            </a:fld>
            <a:endParaRPr kumimoji="1" lang="ja-JP" altLang="en-US"/>
          </a:p>
        </p:txBody>
      </p:sp>
    </p:spTree>
    <p:extLst>
      <p:ext uri="{BB962C8B-B14F-4D97-AF65-F5344CB8AC3E}">
        <p14:creationId xmlns:p14="http://schemas.microsoft.com/office/powerpoint/2010/main" val="63492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この図のように搬送波電圧を</a:t>
            </a:r>
            <a:r>
              <a:rPr lang="en-US" altLang="ja-JP" dirty="0" smtClean="0"/>
              <a:t>E</a:t>
            </a:r>
            <a:r>
              <a:rPr lang="ja-JP" altLang="en-US" dirty="0" smtClean="0"/>
              <a:t>として、変調用の信号周波数を</a:t>
            </a:r>
            <a:r>
              <a:rPr lang="en-US" altLang="ja-JP" dirty="0" err="1" smtClean="0"/>
              <a:t>fs</a:t>
            </a:r>
            <a:r>
              <a:rPr lang="en-US" altLang="ja-JP" dirty="0" smtClean="0"/>
              <a:t>[Hz]</a:t>
            </a:r>
            <a:r>
              <a:rPr lang="ja-JP" altLang="en-US" dirty="0" smtClean="0"/>
              <a:t>とすると、搬送波の上下</a:t>
            </a:r>
            <a:r>
              <a:rPr lang="en-US" altLang="ja-JP" dirty="0" err="1" smtClean="0"/>
              <a:t>fs</a:t>
            </a:r>
            <a:r>
              <a:rPr lang="en-US" altLang="ja-JP" dirty="0" smtClean="0"/>
              <a:t>[Hz]</a:t>
            </a:r>
            <a:r>
              <a:rPr lang="ja-JP" altLang="en-US" dirty="0" err="1" smtClean="0"/>
              <a:t>だけ</a:t>
            </a:r>
            <a:r>
              <a:rPr lang="ja-JP" altLang="en-US" dirty="0" smtClean="0"/>
              <a:t>離れたところに、</a:t>
            </a:r>
            <a:r>
              <a:rPr lang="en-US" altLang="ja-JP" dirty="0" err="1" smtClean="0"/>
              <a:t>mE</a:t>
            </a:r>
            <a:r>
              <a:rPr lang="en-US" altLang="ja-JP" dirty="0" smtClean="0"/>
              <a:t>/2</a:t>
            </a:r>
            <a:r>
              <a:rPr lang="ja-JP" altLang="en-US" dirty="0" smtClean="0"/>
              <a:t>の電圧の上側波と下側波ができる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1892836E-AE1E-4F99-A5D7-60290772EC1F}" type="slidenum">
              <a:rPr kumimoji="1" lang="ja-JP" altLang="en-US" smtClean="0"/>
              <a:t>10</a:t>
            </a:fld>
            <a:endParaRPr kumimoji="1" lang="ja-JP" altLang="en-US"/>
          </a:p>
        </p:txBody>
      </p:sp>
    </p:spTree>
    <p:extLst>
      <p:ext uri="{BB962C8B-B14F-4D97-AF65-F5344CB8AC3E}">
        <p14:creationId xmlns:p14="http://schemas.microsoft.com/office/powerpoint/2010/main" val="135003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2A3F3223-666E-4843-995D-03E311870540}" type="datetimeFigureOut">
              <a:rPr kumimoji="1" lang="ja-JP" altLang="en-US" smtClean="0"/>
              <a:t>2012/11/6</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2A3F3223-666E-4843-995D-03E311870540}" type="datetimeFigureOut">
              <a:rPr kumimoji="1" lang="ja-JP" altLang="en-US" smtClean="0"/>
              <a:t>2012/11/6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E073D89F-CA1A-44C7-A319-E612D3C0E0A8}"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2A3F3223-666E-4843-995D-03E311870540}" type="datetimeFigureOut">
              <a:rPr kumimoji="1" lang="ja-JP" altLang="en-US" smtClean="0"/>
              <a:t>2012/11/6</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73D89F-CA1A-44C7-A319-E612D3C0E0A8}"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548680"/>
            <a:ext cx="8568952" cy="5112568"/>
          </a:xfrm>
        </p:spPr>
        <p:txBody>
          <a:bodyPr>
            <a:normAutofit fontScale="90000"/>
          </a:bodyPr>
          <a:lstStyle/>
          <a:p>
            <a:r>
              <a:rPr lang="en-US" altLang="ja-JP" sz="3600" dirty="0"/>
              <a:t>Phase-locking of a </a:t>
            </a:r>
            <a:r>
              <a:rPr lang="en-US" altLang="ja-JP" sz="3600" dirty="0" smtClean="0"/>
              <a:t>2.7-THz quantum </a:t>
            </a:r>
            <a:r>
              <a:rPr lang="en-US" altLang="ja-JP" sz="3600" dirty="0"/>
              <a:t>cascade laser to a </a:t>
            </a:r>
            <a:r>
              <a:rPr lang="en-US" altLang="ja-JP" sz="3600" dirty="0" smtClean="0"/>
              <a:t>mode-locked erbium-doped </a:t>
            </a:r>
            <a:r>
              <a:rPr lang="en-US" altLang="ja-JP" sz="3600" dirty="0" err="1"/>
              <a:t>fibre</a:t>
            </a:r>
            <a:r>
              <a:rPr lang="en-US" altLang="ja-JP" sz="3600" dirty="0"/>
              <a:t> </a:t>
            </a:r>
            <a:r>
              <a:rPr lang="en-US" altLang="ja-JP" sz="3600" dirty="0" smtClean="0"/>
              <a:t>laser</a:t>
            </a:r>
            <a:r>
              <a:rPr lang="en-US" altLang="ja-JP" sz="3100" dirty="0" smtClean="0"/>
              <a:t/>
            </a:r>
            <a:br>
              <a:rPr lang="en-US" altLang="ja-JP" sz="3100" dirty="0" smtClean="0"/>
            </a:br>
            <a:r>
              <a:rPr lang="ja-JP" altLang="ja-JP" sz="3100" dirty="0"/>
              <a:t>「モード同期エルビウム添加ファイバーレーザーに</a:t>
            </a:r>
            <a:r>
              <a:rPr lang="en-US" altLang="ja-JP" sz="3100" dirty="0"/>
              <a:t>2.7THz</a:t>
            </a:r>
            <a:r>
              <a:rPr lang="ja-JP" altLang="ja-JP" sz="3100" dirty="0"/>
              <a:t>量子カスケードレーザーの位相同期</a:t>
            </a:r>
            <a:r>
              <a:rPr lang="ja-JP" altLang="ja-JP" sz="3100" dirty="0" smtClean="0"/>
              <a:t>」</a:t>
            </a:r>
            <a:r>
              <a:rPr lang="en-US" altLang="ja-JP" sz="3100" dirty="0" smtClean="0"/>
              <a:t/>
            </a:r>
            <a:br>
              <a:rPr lang="en-US" altLang="ja-JP" sz="3100" dirty="0" smtClean="0"/>
            </a:br>
            <a:r>
              <a:rPr lang="en-US" altLang="ja-JP" sz="3600" dirty="0" smtClean="0"/>
              <a:t/>
            </a:r>
            <a:br>
              <a:rPr lang="en-US" altLang="ja-JP" sz="3600" dirty="0" smtClean="0"/>
            </a:br>
            <a:r>
              <a:rPr lang="en-US" altLang="ja-JP" sz="2700" dirty="0" smtClean="0"/>
              <a:t>Stefano </a:t>
            </a:r>
            <a:r>
              <a:rPr lang="en-US" altLang="ja-JP" sz="2700" dirty="0" err="1"/>
              <a:t>Barbieri</a:t>
            </a:r>
            <a:r>
              <a:rPr lang="en-US" altLang="ja-JP" sz="2700" dirty="0"/>
              <a:t> , Pierre </a:t>
            </a:r>
            <a:r>
              <a:rPr lang="en-US" altLang="ja-JP" sz="2700" dirty="0" err="1"/>
              <a:t>Gellie</a:t>
            </a:r>
            <a:r>
              <a:rPr lang="en-US" altLang="ja-JP" sz="2700" dirty="0"/>
              <a:t> , Giorgio </a:t>
            </a:r>
            <a:r>
              <a:rPr lang="en-US" altLang="ja-JP" sz="2700" dirty="0" err="1"/>
              <a:t>Santarelli</a:t>
            </a:r>
            <a:r>
              <a:rPr lang="en-US" altLang="ja-JP" sz="2700" dirty="0"/>
              <a:t> , Lu Ding ,</a:t>
            </a:r>
            <a:r>
              <a:rPr lang="en-US" altLang="ja-JP" sz="2700" dirty="0" err="1"/>
              <a:t>Wilfried</a:t>
            </a:r>
            <a:r>
              <a:rPr lang="en-US" altLang="ja-JP" sz="2700" dirty="0"/>
              <a:t> </a:t>
            </a:r>
            <a:r>
              <a:rPr lang="en-US" altLang="ja-JP" sz="2700" dirty="0" err="1"/>
              <a:t>Maineult</a:t>
            </a:r>
            <a:r>
              <a:rPr lang="en-US" altLang="ja-JP" sz="2700" dirty="0"/>
              <a:t> , Carlo </a:t>
            </a:r>
            <a:r>
              <a:rPr lang="en-US" altLang="ja-JP" sz="2700" dirty="0" err="1"/>
              <a:t>Sirtori</a:t>
            </a:r>
            <a:r>
              <a:rPr lang="en-US" altLang="ja-JP" sz="2700" dirty="0"/>
              <a:t> , </a:t>
            </a:r>
            <a:r>
              <a:rPr lang="en-US" altLang="ja-JP" sz="2700" dirty="0" err="1"/>
              <a:t>Raffaele</a:t>
            </a:r>
            <a:r>
              <a:rPr lang="en-US" altLang="ja-JP" sz="2700" dirty="0"/>
              <a:t> </a:t>
            </a:r>
            <a:r>
              <a:rPr lang="en-US" altLang="ja-JP" sz="2700" dirty="0" err="1"/>
              <a:t>Colombelli</a:t>
            </a:r>
            <a:r>
              <a:rPr lang="en-US" altLang="ja-JP" sz="2700" dirty="0"/>
              <a:t> , Harvey </a:t>
            </a:r>
            <a:r>
              <a:rPr lang="en-US" altLang="ja-JP" sz="2700" dirty="0" err="1"/>
              <a:t>Beere</a:t>
            </a:r>
            <a:r>
              <a:rPr lang="en-US" altLang="ja-JP" sz="2700" dirty="0"/>
              <a:t> &amp; David Ritchie</a:t>
            </a:r>
            <a:r>
              <a:rPr lang="ja-JP" altLang="ja-JP" sz="2700" dirty="0"/>
              <a:t/>
            </a:r>
            <a:br>
              <a:rPr lang="ja-JP" altLang="ja-JP" sz="2700" dirty="0"/>
            </a:br>
            <a:r>
              <a:rPr lang="en-US" altLang="ja-JP" sz="2700" dirty="0" smtClean="0"/>
              <a:t/>
            </a:r>
            <a:br>
              <a:rPr lang="en-US" altLang="ja-JP" sz="2700" dirty="0" smtClean="0"/>
            </a:br>
            <a:r>
              <a:rPr lang="en-US" altLang="ja-JP" sz="2700" dirty="0" smtClean="0"/>
              <a:t>Nature </a:t>
            </a:r>
            <a:r>
              <a:rPr lang="en-US" altLang="ja-JP" sz="2700" dirty="0"/>
              <a:t>Photonics </a:t>
            </a:r>
            <a:r>
              <a:rPr lang="en-US" altLang="ja-JP" sz="2700" b="1" dirty="0"/>
              <a:t>4</a:t>
            </a:r>
            <a:r>
              <a:rPr lang="en-US" altLang="ja-JP" sz="2700" dirty="0"/>
              <a:t>,636-640(2010)</a:t>
            </a:r>
            <a:endParaRPr kumimoji="1" lang="ja-JP" altLang="en-US" sz="2700" dirty="0"/>
          </a:p>
        </p:txBody>
      </p:sp>
      <p:sp>
        <p:nvSpPr>
          <p:cNvPr id="3" name="サブタイトル 2"/>
          <p:cNvSpPr>
            <a:spLocks noGrp="1"/>
          </p:cNvSpPr>
          <p:nvPr>
            <p:ph type="subTitle" idx="1"/>
          </p:nvPr>
        </p:nvSpPr>
        <p:spPr>
          <a:xfrm>
            <a:off x="1835696" y="5675744"/>
            <a:ext cx="5544616" cy="1152128"/>
          </a:xfrm>
        </p:spPr>
        <p:txBody>
          <a:bodyPr/>
          <a:lstStyle/>
          <a:p>
            <a:r>
              <a:rPr kumimoji="1" lang="ja-JP" altLang="en-US" dirty="0" smtClean="0">
                <a:solidFill>
                  <a:schemeClr val="tx1"/>
                </a:solidFill>
              </a:rPr>
              <a:t>宿題</a:t>
            </a:r>
            <a:endParaRPr kumimoji="1" lang="en-US" altLang="ja-JP" dirty="0" smtClean="0">
              <a:solidFill>
                <a:schemeClr val="tx1"/>
              </a:solidFill>
            </a:endParaRPr>
          </a:p>
          <a:p>
            <a:r>
              <a:rPr kumimoji="1" lang="en-US" altLang="ja-JP" dirty="0" smtClean="0">
                <a:solidFill>
                  <a:schemeClr val="tx1"/>
                </a:solidFill>
              </a:rPr>
              <a:t>B4</a:t>
            </a:r>
            <a:r>
              <a:rPr kumimoji="1" lang="ja-JP" altLang="en-US" dirty="0" smtClean="0">
                <a:solidFill>
                  <a:schemeClr val="tx1"/>
                </a:solidFill>
              </a:rPr>
              <a:t>　林建太</a:t>
            </a:r>
            <a:endParaRPr kumimoji="1" lang="ja-JP" altLang="en-US" dirty="0">
              <a:solidFill>
                <a:schemeClr val="tx1"/>
              </a:solidFill>
            </a:endParaRPr>
          </a:p>
        </p:txBody>
      </p:sp>
    </p:spTree>
    <p:extLst>
      <p:ext uri="{BB962C8B-B14F-4D97-AF65-F5344CB8AC3E}">
        <p14:creationId xmlns:p14="http://schemas.microsoft.com/office/powerpoint/2010/main" val="34305259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556" y="491912"/>
            <a:ext cx="8357899" cy="1235224"/>
          </a:xfrm>
        </p:spPr>
        <p:txBody>
          <a:bodyPr/>
          <a:lstStyle/>
          <a:p>
            <a:r>
              <a:rPr lang="ja-JP" altLang="en-US" sz="3600" dirty="0"/>
              <a:t>単一周波数で振幅変調した場合の周波数軸上のスペクトル</a:t>
            </a:r>
            <a:endParaRPr kumimoji="1" lang="ja-JP" altLang="en-US" sz="3600" dirty="0"/>
          </a:p>
        </p:txBody>
      </p:sp>
      <p:sp>
        <p:nvSpPr>
          <p:cNvPr id="3" name="コンテンツ プレースホルダー 2"/>
          <p:cNvSpPr>
            <a:spLocks noGrp="1"/>
          </p:cNvSpPr>
          <p:nvPr>
            <p:ph sz="half" idx="1"/>
          </p:nvPr>
        </p:nvSpPr>
        <p:spPr>
          <a:xfrm>
            <a:off x="179512" y="1981200"/>
            <a:ext cx="4322150" cy="4760168"/>
          </a:xfrm>
        </p:spPr>
        <p:txBody>
          <a:bodyPr/>
          <a:lstStyle/>
          <a:p>
            <a:r>
              <a:rPr lang="ja-JP" altLang="en-US" dirty="0"/>
              <a:t>信号にしたがって搬送波の振幅を変化させる方式</a:t>
            </a:r>
            <a:endParaRPr lang="en-US" altLang="ja-JP" dirty="0" smtClean="0"/>
          </a:p>
          <a:p>
            <a:endParaRPr lang="en-US" altLang="ja-JP" dirty="0" smtClean="0"/>
          </a:p>
          <a:p>
            <a:r>
              <a:rPr lang="ja-JP" altLang="en-US" dirty="0" smtClean="0"/>
              <a:t>この</a:t>
            </a:r>
            <a:r>
              <a:rPr lang="en-US" altLang="ja-JP" dirty="0"/>
              <a:t>AM</a:t>
            </a:r>
            <a:r>
              <a:rPr lang="ja-JP" altLang="en-US" dirty="0"/>
              <a:t>変調波をスペクトラムアナライザーを使って周波数軸上で</a:t>
            </a:r>
            <a:r>
              <a:rPr lang="ja-JP" altLang="en-US" dirty="0" smtClean="0"/>
              <a:t>見る。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076" y="1702337"/>
            <a:ext cx="4427984" cy="221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688" t="51948" r="56662" b="35416"/>
          <a:stretch/>
        </p:blipFill>
        <p:spPr bwMode="auto">
          <a:xfrm>
            <a:off x="4555548" y="4181440"/>
            <a:ext cx="423122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885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9417" y="476672"/>
            <a:ext cx="8192298" cy="648072"/>
          </a:xfrm>
        </p:spPr>
        <p:txBody>
          <a:bodyPr/>
          <a:lstStyle/>
          <a:p>
            <a:r>
              <a:rPr lang="ja-JP" altLang="en-US" sz="4000" dirty="0" smtClean="0"/>
              <a:t>周波数変調した場合のスペクトル</a:t>
            </a:r>
            <a:endParaRPr kumimoji="1" lang="ja-JP" altLang="en-US" sz="4000" dirty="0"/>
          </a:p>
        </p:txBody>
      </p:sp>
      <p:sp>
        <p:nvSpPr>
          <p:cNvPr id="3" name="コンテンツ プレースホルダー 2"/>
          <p:cNvSpPr>
            <a:spLocks noGrp="1"/>
          </p:cNvSpPr>
          <p:nvPr>
            <p:ph sz="half" idx="1"/>
          </p:nvPr>
        </p:nvSpPr>
        <p:spPr>
          <a:xfrm>
            <a:off x="78233" y="1412776"/>
            <a:ext cx="5069831" cy="3068528"/>
          </a:xfrm>
        </p:spPr>
        <p:txBody>
          <a:bodyPr/>
          <a:lstStyle/>
          <a:p>
            <a:r>
              <a:rPr lang="en-US" altLang="ja-JP" dirty="0"/>
              <a:t>FM</a:t>
            </a:r>
            <a:r>
              <a:rPr lang="ja-JP" altLang="en-US" dirty="0"/>
              <a:t>変調は、変調信号の振幅に応じて搬送波の周波数を変化</a:t>
            </a:r>
            <a:r>
              <a:rPr lang="ja-JP" altLang="en-US" dirty="0" smtClean="0"/>
              <a:t>させる</a:t>
            </a:r>
            <a:endParaRPr lang="en-US" altLang="ja-JP" dirty="0" smtClean="0"/>
          </a:p>
          <a:p>
            <a:endParaRPr lang="en-US" altLang="ja-JP" sz="1600" dirty="0" smtClean="0"/>
          </a:p>
          <a:p>
            <a:r>
              <a:rPr lang="ja-JP" altLang="en-US" dirty="0" smtClean="0"/>
              <a:t>被</a:t>
            </a:r>
            <a:r>
              <a:rPr lang="ja-JP" altLang="en-US" dirty="0"/>
              <a:t>変調波が </a:t>
            </a:r>
            <a:r>
              <a:rPr lang="en-US" altLang="ja-JP" dirty="0"/>
              <a:t>fc </a:t>
            </a:r>
            <a:r>
              <a:rPr lang="ja-JP" altLang="en-US" dirty="0"/>
              <a:t>を中心とした周波数間隔 </a:t>
            </a:r>
            <a:r>
              <a:rPr lang="en-US" altLang="ja-JP" dirty="0" err="1" smtClean="0"/>
              <a:t>fs</a:t>
            </a:r>
            <a:r>
              <a:rPr lang="en-US" altLang="ja-JP" dirty="0" smtClean="0"/>
              <a:t> </a:t>
            </a:r>
            <a:r>
              <a:rPr lang="ja-JP" altLang="en-US" dirty="0"/>
              <a:t>の無数の側帯波からなる</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592635" cy="246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34" t="68542" r="56896" b="17916"/>
          <a:stretch/>
        </p:blipFill>
        <p:spPr bwMode="auto">
          <a:xfrm>
            <a:off x="2423781" y="4177119"/>
            <a:ext cx="4664616" cy="26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8767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87152"/>
          </a:xfrm>
        </p:spPr>
        <p:txBody>
          <a:bodyPr/>
          <a:lstStyle/>
          <a:p>
            <a:r>
              <a:rPr kumimoji="1" lang="ja-JP" altLang="en-US" sz="3600" dirty="0" smtClean="0"/>
              <a:t>位相変調した場合のスペクトル</a:t>
            </a:r>
            <a:endParaRPr kumimoji="1" lang="ja-JP" altLang="en-US" sz="3600" dirty="0"/>
          </a:p>
        </p:txBody>
      </p:sp>
      <p:sp>
        <p:nvSpPr>
          <p:cNvPr id="3" name="コンテンツ プレースホルダー 2"/>
          <p:cNvSpPr>
            <a:spLocks noGrp="1"/>
          </p:cNvSpPr>
          <p:nvPr>
            <p:ph sz="half" idx="1"/>
          </p:nvPr>
        </p:nvSpPr>
        <p:spPr>
          <a:xfrm>
            <a:off x="107505" y="1380581"/>
            <a:ext cx="4648584" cy="2669128"/>
          </a:xfrm>
        </p:spPr>
        <p:txBody>
          <a:bodyPr/>
          <a:lstStyle/>
          <a:p>
            <a:r>
              <a:rPr lang="ja-JP" altLang="en-US" dirty="0"/>
              <a:t>信号に従って位相を変化させる方式</a:t>
            </a:r>
            <a:endParaRPr lang="en-US" altLang="ja-JP" dirty="0" smtClean="0"/>
          </a:p>
          <a:p>
            <a:r>
              <a:rPr lang="ja-JP" altLang="en-US" dirty="0" smtClean="0"/>
              <a:t>位相</a:t>
            </a:r>
            <a:r>
              <a:rPr lang="ja-JP" altLang="en-US" dirty="0"/>
              <a:t>変調は変調信号を時間微分して周波数変調したものと等価</a:t>
            </a:r>
            <a:r>
              <a:rPr lang="ja-JP" altLang="en-US" dirty="0" smtClean="0"/>
              <a:t>で</a:t>
            </a:r>
            <a:r>
              <a:rPr lang="en-US" altLang="ja-JP" dirty="0" smtClean="0"/>
              <a:t>, </a:t>
            </a:r>
            <a:r>
              <a:rPr kumimoji="1" lang="ja-JP" altLang="en-US" dirty="0" smtClean="0"/>
              <a:t>周波数変調波に比べて</a:t>
            </a:r>
            <a:r>
              <a:rPr kumimoji="1" lang="en-US" altLang="ja-JP" dirty="0" smtClean="0">
                <a:latin typeface="Times New Roman" pitchFamily="18" charset="0"/>
                <a:cs typeface="Times New Roman" pitchFamily="18" charset="0"/>
              </a:rPr>
              <a:t>π/2</a:t>
            </a:r>
            <a:r>
              <a:rPr kumimoji="1" lang="ja-JP" altLang="en-US" dirty="0" smtClean="0">
                <a:latin typeface="Times New Roman" pitchFamily="18" charset="0"/>
                <a:cs typeface="Times New Roman" pitchFamily="18" charset="0"/>
              </a:rPr>
              <a:t>偏移している</a:t>
            </a:r>
            <a:endParaRPr kumimoji="1" lang="ja-JP" alt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84783"/>
            <a:ext cx="3744416" cy="256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34" t="68542" r="56896" b="17916"/>
          <a:stretch/>
        </p:blipFill>
        <p:spPr bwMode="auto">
          <a:xfrm>
            <a:off x="2443213" y="4221478"/>
            <a:ext cx="4664616" cy="26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5700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659160"/>
          </a:xfrm>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sz="half" idx="1"/>
          </p:nvPr>
        </p:nvSpPr>
        <p:spPr>
          <a:xfrm>
            <a:off x="685800" y="1484784"/>
            <a:ext cx="7702624" cy="4752528"/>
          </a:xfrm>
        </p:spPr>
        <p:txBody>
          <a:bodyPr/>
          <a:lstStyle/>
          <a:p>
            <a:r>
              <a:rPr kumimoji="1" lang="ja-JP" altLang="en-US" dirty="0" smtClean="0"/>
              <a:t>量子カスケードレーザーの原理</a:t>
            </a:r>
            <a:endParaRPr kumimoji="1" lang="en-US" altLang="ja-JP" dirty="0" smtClean="0"/>
          </a:p>
          <a:p>
            <a:r>
              <a:rPr lang="ja-JP" altLang="en-US" dirty="0"/>
              <a:t>半導体</a:t>
            </a:r>
            <a:r>
              <a:rPr lang="ja-JP" altLang="en-US" dirty="0" smtClean="0"/>
              <a:t>レーザーと量子カスケードレーザーの違い</a:t>
            </a:r>
            <a:endParaRPr lang="en-US" altLang="ja-JP" dirty="0" smtClean="0"/>
          </a:p>
          <a:p>
            <a:r>
              <a:rPr lang="en-US" altLang="ja-JP" dirty="0" smtClean="0"/>
              <a:t>FP</a:t>
            </a:r>
            <a:r>
              <a:rPr lang="ja-JP" altLang="en-US" dirty="0" smtClean="0"/>
              <a:t>型半導体レーザーについて</a:t>
            </a:r>
            <a:endParaRPr lang="en-US" altLang="ja-JP" dirty="0" smtClean="0"/>
          </a:p>
          <a:p>
            <a:r>
              <a:rPr lang="en-US" altLang="ja-JP" dirty="0"/>
              <a:t>QCL</a:t>
            </a:r>
            <a:r>
              <a:rPr lang="ja-JP" altLang="en-US" dirty="0"/>
              <a:t>が使用可能な温度域</a:t>
            </a:r>
            <a:endParaRPr kumimoji="1" lang="en-US" altLang="ja-JP" dirty="0" smtClean="0"/>
          </a:p>
          <a:p>
            <a:r>
              <a:rPr kumimoji="1" lang="ja-JP" altLang="en-US" dirty="0" smtClean="0"/>
              <a:t>電気光学効果による検出の原理</a:t>
            </a:r>
          </a:p>
          <a:p>
            <a:r>
              <a:rPr lang="en-US" altLang="ja-JP" dirty="0"/>
              <a:t>QCL</a:t>
            </a:r>
            <a:r>
              <a:rPr lang="ja-JP" altLang="en-US" dirty="0"/>
              <a:t>放射スペクトルの測定</a:t>
            </a:r>
            <a:r>
              <a:rPr lang="ja-JP" altLang="en-US" dirty="0" smtClean="0"/>
              <a:t>手法</a:t>
            </a:r>
            <a:endParaRPr lang="en-US" altLang="ja-JP" dirty="0" smtClean="0"/>
          </a:p>
          <a:p>
            <a:r>
              <a:rPr kumimoji="1" lang="ja-JP" altLang="en-US" dirty="0" smtClean="0"/>
              <a:t>単一周波数の振幅・周波数・位相変調した時のスペクトル変化</a:t>
            </a:r>
            <a:endParaRPr kumimoji="1" lang="en-US" altLang="ja-JP" dirty="0" smtClean="0"/>
          </a:p>
        </p:txBody>
      </p:sp>
    </p:spTree>
    <p:extLst>
      <p:ext uri="{BB962C8B-B14F-4D97-AF65-F5344CB8AC3E}">
        <p14:creationId xmlns:p14="http://schemas.microsoft.com/office/powerpoint/2010/main" val="26204789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48680"/>
            <a:ext cx="7772400" cy="587152"/>
          </a:xfrm>
        </p:spPr>
        <p:txBody>
          <a:bodyPr/>
          <a:lstStyle/>
          <a:p>
            <a:r>
              <a:rPr lang="en-US" altLang="ja-JP" sz="4000" dirty="0"/>
              <a:t>THz</a:t>
            </a:r>
            <a:r>
              <a:rPr lang="ja-JP" altLang="en-US" sz="4000" dirty="0"/>
              <a:t>量子カスケードレーザ</a:t>
            </a:r>
            <a:r>
              <a:rPr lang="en-US" altLang="ja-JP" sz="4000" dirty="0"/>
              <a:t>(QCL)</a:t>
            </a:r>
            <a:endParaRPr kumimoji="1" lang="ja-JP" altLang="en-US" sz="4000" dirty="0"/>
          </a:p>
        </p:txBody>
      </p:sp>
      <p:sp>
        <p:nvSpPr>
          <p:cNvPr id="4" name="コンテンツ プレースホルダー 3"/>
          <p:cNvSpPr>
            <a:spLocks noGrp="1"/>
          </p:cNvSpPr>
          <p:nvPr>
            <p:ph sz="half" idx="2"/>
          </p:nvPr>
        </p:nvSpPr>
        <p:spPr>
          <a:xfrm>
            <a:off x="3635896" y="1268761"/>
            <a:ext cx="5400600" cy="5404374"/>
          </a:xfrm>
        </p:spPr>
        <p:txBody>
          <a:bodyPr/>
          <a:lstStyle/>
          <a:p>
            <a:r>
              <a:rPr lang="ja-JP" altLang="en-US" dirty="0" smtClean="0"/>
              <a:t>サブバンド遷移を使って中赤外からテラヘルツ領域で発振する半導体レーザ</a:t>
            </a:r>
            <a:endParaRPr lang="en-US" altLang="ja-JP" dirty="0" smtClean="0"/>
          </a:p>
          <a:p>
            <a:endParaRPr lang="en-US" altLang="ja-JP" sz="1200" dirty="0" smtClean="0"/>
          </a:p>
          <a:p>
            <a:r>
              <a:rPr lang="ja-JP" altLang="en-US" dirty="0" smtClean="0"/>
              <a:t>発振</a:t>
            </a:r>
            <a:r>
              <a:rPr lang="ja-JP" altLang="en-US" dirty="0"/>
              <a:t>波長</a:t>
            </a:r>
            <a:r>
              <a:rPr lang="ja-JP" altLang="en-US" dirty="0" smtClean="0"/>
              <a:t>は上位準位と下位準位の差で</a:t>
            </a:r>
            <a:r>
              <a:rPr lang="ja-JP" altLang="en-US" dirty="0"/>
              <a:t>決定</a:t>
            </a:r>
            <a:r>
              <a:rPr lang="ja-JP" altLang="en-US" dirty="0" smtClean="0"/>
              <a:t>される</a:t>
            </a:r>
            <a:endParaRPr lang="en-US" altLang="ja-JP" dirty="0" smtClean="0"/>
          </a:p>
          <a:p>
            <a:endParaRPr lang="en-US" altLang="ja-JP" sz="1200" dirty="0" smtClean="0"/>
          </a:p>
          <a:p>
            <a:r>
              <a:rPr lang="ja-JP" altLang="en-US" dirty="0" smtClean="0"/>
              <a:t>小型</a:t>
            </a:r>
            <a:r>
              <a:rPr lang="ja-JP" altLang="en-US" dirty="0"/>
              <a:t>、高効率・高出力、狭線幅、長寿命、連続発振、高耐久</a:t>
            </a:r>
          </a:p>
          <a:p>
            <a:endParaRPr kumimoji="1" lang="ja-JP"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22272"/>
            <a:ext cx="3095113" cy="29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bwMode="auto">
          <a:xfrm>
            <a:off x="3148141" y="3933057"/>
            <a:ext cx="252968" cy="238720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087" t="31652" r="31127" b="29906"/>
          <a:stretch/>
        </p:blipFill>
        <p:spPr bwMode="auto">
          <a:xfrm>
            <a:off x="676421" y="1124743"/>
            <a:ext cx="2471720" cy="245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0891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731168"/>
          </a:xfrm>
        </p:spPr>
        <p:txBody>
          <a:bodyPr/>
          <a:lstStyle/>
          <a:p>
            <a:r>
              <a:rPr kumimoji="1" lang="ja-JP" altLang="en-US" dirty="0" smtClean="0"/>
              <a:t>半導体レーザーとの違い</a:t>
            </a:r>
            <a:endParaRPr kumimoji="1" lang="ja-JP" altLang="en-US" dirty="0"/>
          </a:p>
        </p:txBody>
      </p:sp>
      <p:sp>
        <p:nvSpPr>
          <p:cNvPr id="3" name="コンテンツ プレースホルダー 2"/>
          <p:cNvSpPr>
            <a:spLocks noGrp="1"/>
          </p:cNvSpPr>
          <p:nvPr>
            <p:ph sz="half" idx="1"/>
          </p:nvPr>
        </p:nvSpPr>
        <p:spPr>
          <a:xfrm>
            <a:off x="3635896" y="1628800"/>
            <a:ext cx="4824536" cy="4752528"/>
          </a:xfrm>
        </p:spPr>
        <p:txBody>
          <a:bodyPr/>
          <a:lstStyle/>
          <a:p>
            <a:r>
              <a:rPr lang="ja-JP" altLang="en-US" dirty="0" smtClean="0"/>
              <a:t>半導体レーザーは発光を得るために伝導帯にある電子と、価電子帯にある正孔の発光再結合、いわゆるバンド間遷移を利用</a:t>
            </a:r>
          </a:p>
          <a:p>
            <a:endParaRPr lang="en-US" altLang="ja-JP" dirty="0" smtClean="0"/>
          </a:p>
          <a:p>
            <a:r>
              <a:rPr lang="ja-JP" altLang="en-US" dirty="0" smtClean="0"/>
              <a:t>半導体</a:t>
            </a:r>
            <a:r>
              <a:rPr lang="ja-JP" altLang="en-US" dirty="0"/>
              <a:t>レーザーでは電子と正孔の結合により発光するが、電子のみで発光可能</a:t>
            </a:r>
          </a:p>
          <a:p>
            <a:endParaRPr lang="en-US" altLang="ja-JP" dirty="0" smtClean="0"/>
          </a:p>
          <a:p>
            <a:pPr marL="0" indent="0">
              <a:buNone/>
            </a:pPr>
            <a:endParaRPr kumimoji="1" lang="ja-JP" alt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01" t="31815" r="57057" b="27498"/>
          <a:stretch/>
        </p:blipFill>
        <p:spPr bwMode="auto">
          <a:xfrm>
            <a:off x="281864" y="2276872"/>
            <a:ext cx="283224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741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48680"/>
            <a:ext cx="8352928" cy="731168"/>
          </a:xfrm>
        </p:spPr>
        <p:txBody>
          <a:bodyPr/>
          <a:lstStyle/>
          <a:p>
            <a:r>
              <a:rPr lang="ja-JP" altLang="en-US" dirty="0"/>
              <a:t>ファブリ・ペロー</a:t>
            </a:r>
            <a:r>
              <a:rPr lang="en-US" altLang="ja-JP" dirty="0"/>
              <a:t>(FP)</a:t>
            </a:r>
            <a:r>
              <a:rPr lang="ja-JP" altLang="en-US" dirty="0"/>
              <a:t>レーザー</a:t>
            </a:r>
            <a:endParaRPr kumimoji="1" lang="ja-JP" altLang="en-US" dirty="0"/>
          </a:p>
        </p:txBody>
      </p:sp>
      <p:sp>
        <p:nvSpPr>
          <p:cNvPr id="3" name="コンテンツ プレースホルダー 2"/>
          <p:cNvSpPr>
            <a:spLocks noGrp="1"/>
          </p:cNvSpPr>
          <p:nvPr>
            <p:ph idx="1"/>
          </p:nvPr>
        </p:nvSpPr>
        <p:spPr>
          <a:xfrm>
            <a:off x="323528" y="1412816"/>
            <a:ext cx="8496944" cy="3168312"/>
          </a:xfrm>
        </p:spPr>
        <p:txBody>
          <a:bodyPr/>
          <a:lstStyle/>
          <a:p>
            <a:r>
              <a:rPr lang="ja-JP" altLang="en-US" sz="2800" dirty="0" smtClean="0"/>
              <a:t>両端面</a:t>
            </a:r>
            <a:r>
              <a:rPr lang="ja-JP" altLang="en-US" sz="2800" dirty="0"/>
              <a:t>に組み込んだ反射鏡により光を閉じ込め</a:t>
            </a:r>
            <a:r>
              <a:rPr lang="ja-JP" altLang="en-US" sz="2800" dirty="0" smtClean="0"/>
              <a:t>発振する</a:t>
            </a:r>
            <a:endParaRPr lang="en-US" altLang="ja-JP" sz="2800" dirty="0" smtClean="0"/>
          </a:p>
          <a:p>
            <a:endParaRPr lang="en-US" altLang="ja-JP" sz="1600" dirty="0" smtClean="0"/>
          </a:p>
          <a:p>
            <a:r>
              <a:rPr lang="ja-JP" altLang="en-US" sz="2800" dirty="0" smtClean="0"/>
              <a:t>一つの波長が出てくる</a:t>
            </a:r>
            <a:r>
              <a:rPr lang="en-US" altLang="ja-JP" sz="2800" dirty="0" smtClean="0"/>
              <a:t>DFB</a:t>
            </a:r>
            <a:r>
              <a:rPr lang="ja-JP" altLang="en-US" sz="2800" dirty="0" smtClean="0"/>
              <a:t>レーザーに比べ安価</a:t>
            </a:r>
            <a:endParaRPr lang="en-US" altLang="ja-JP" sz="2800" dirty="0" smtClean="0"/>
          </a:p>
          <a:p>
            <a:endParaRPr lang="en-US" altLang="ja-JP" sz="1600" dirty="0"/>
          </a:p>
          <a:p>
            <a:r>
              <a:rPr lang="ja-JP" altLang="en-US" sz="2800" dirty="0" smtClean="0"/>
              <a:t>しかし、発振</a:t>
            </a:r>
            <a:r>
              <a:rPr lang="ja-JP" altLang="en-US" sz="2800" dirty="0"/>
              <a:t>波長が不安定であるという</a:t>
            </a:r>
            <a:r>
              <a:rPr lang="ja-JP" altLang="en-US" sz="2800" dirty="0" smtClean="0"/>
              <a:t>欠点がある</a:t>
            </a:r>
            <a:endParaRPr kumimoji="1" lang="ja-JP" altLang="en-US" sz="28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71" t="43333" r="25622" b="41042"/>
          <a:stretch/>
        </p:blipFill>
        <p:spPr bwMode="auto">
          <a:xfrm>
            <a:off x="1835696" y="4296949"/>
            <a:ext cx="5328592" cy="252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8373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659160"/>
          </a:xfrm>
        </p:spPr>
        <p:txBody>
          <a:bodyPr/>
          <a:lstStyle/>
          <a:p>
            <a:r>
              <a:rPr kumimoji="1" lang="en-US" altLang="ja-JP" sz="4000" dirty="0" smtClean="0"/>
              <a:t>QCL</a:t>
            </a:r>
            <a:r>
              <a:rPr kumimoji="1" lang="ja-JP" altLang="en-US" sz="4000" dirty="0" smtClean="0"/>
              <a:t>が使用可能な温度域</a:t>
            </a:r>
            <a:endParaRPr kumimoji="1" lang="ja-JP" altLang="en-US" sz="4000" dirty="0"/>
          </a:p>
        </p:txBody>
      </p:sp>
      <p:sp>
        <p:nvSpPr>
          <p:cNvPr id="4" name="コンテンツ プレースホルダー 3"/>
          <p:cNvSpPr>
            <a:spLocks noGrp="1"/>
          </p:cNvSpPr>
          <p:nvPr>
            <p:ph sz="half" idx="2"/>
          </p:nvPr>
        </p:nvSpPr>
        <p:spPr>
          <a:xfrm>
            <a:off x="287016" y="1700808"/>
            <a:ext cx="4608512" cy="2304256"/>
          </a:xfrm>
        </p:spPr>
        <p:txBody>
          <a:bodyPr/>
          <a:lstStyle/>
          <a:p>
            <a:pPr marL="0" indent="0">
              <a:buNone/>
            </a:pPr>
            <a:r>
              <a:rPr kumimoji="1" lang="ja-JP" altLang="en-US" dirty="0" smtClean="0"/>
              <a:t>液体ヘリウム　</a:t>
            </a:r>
            <a:r>
              <a:rPr kumimoji="1" lang="en-US" altLang="ja-JP" dirty="0" smtClean="0"/>
              <a:t>4K(-269</a:t>
            </a:r>
            <a:r>
              <a:rPr kumimoji="1" lang="ja-JP" altLang="en-US" dirty="0" smtClean="0"/>
              <a:t>℃</a:t>
            </a:r>
            <a:r>
              <a:rPr kumimoji="1" lang="en-US" altLang="ja-JP" dirty="0" smtClean="0"/>
              <a:t>)</a:t>
            </a:r>
          </a:p>
          <a:p>
            <a:pPr marL="0" indent="0">
              <a:buNone/>
            </a:pPr>
            <a:r>
              <a:rPr kumimoji="1" lang="ja-JP" altLang="en-US" dirty="0" smtClean="0"/>
              <a:t>液体窒素　</a:t>
            </a:r>
            <a:r>
              <a:rPr kumimoji="1" lang="en-US" altLang="ja-JP" dirty="0" smtClean="0"/>
              <a:t>77K(-196</a:t>
            </a:r>
            <a:r>
              <a:rPr kumimoji="1" lang="ja-JP" altLang="en-US" dirty="0" smtClean="0"/>
              <a:t>℃</a:t>
            </a:r>
            <a:r>
              <a:rPr kumimoji="1" lang="en-US" altLang="ja-JP" dirty="0" smtClean="0"/>
              <a:t>)</a:t>
            </a:r>
          </a:p>
          <a:p>
            <a:pPr marL="0" indent="0">
              <a:buNone/>
            </a:pPr>
            <a:r>
              <a:rPr lang="ja-JP" altLang="en-US" dirty="0" smtClean="0"/>
              <a:t>ペルチェ</a:t>
            </a:r>
            <a:r>
              <a:rPr lang="ja-JP" altLang="en-US" dirty="0"/>
              <a:t>冷却では</a:t>
            </a:r>
            <a:r>
              <a:rPr lang="en-US" altLang="ja-JP" dirty="0" smtClean="0"/>
              <a:t>230K(-43</a:t>
            </a:r>
            <a:r>
              <a:rPr lang="ja-JP" altLang="en-US" dirty="0" smtClean="0"/>
              <a:t>℃</a:t>
            </a:r>
            <a:r>
              <a:rPr lang="en-US" altLang="ja-JP" dirty="0" smtClean="0"/>
              <a:t>)</a:t>
            </a:r>
            <a:r>
              <a:rPr lang="ja-JP" altLang="en-US" dirty="0" smtClean="0"/>
              <a:t>くら</a:t>
            </a:r>
            <a:r>
              <a:rPr lang="ja-JP" altLang="en-US" dirty="0"/>
              <a:t>いまで冷却可能</a:t>
            </a:r>
          </a:p>
          <a:p>
            <a:endParaRPr kumimoji="1"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928" y="1484784"/>
            <a:ext cx="385890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コンテンツ プレースホルダー 2"/>
          <p:cNvSpPr>
            <a:spLocks noGrp="1"/>
          </p:cNvSpPr>
          <p:nvPr>
            <p:ph sz="half" idx="1"/>
          </p:nvPr>
        </p:nvSpPr>
        <p:spPr>
          <a:xfrm>
            <a:off x="179512" y="4365104"/>
            <a:ext cx="8640960" cy="2376264"/>
          </a:xfrm>
        </p:spPr>
        <p:txBody>
          <a:bodyPr/>
          <a:lstStyle/>
          <a:p>
            <a:r>
              <a:rPr kumimoji="1" lang="ja-JP" altLang="en-US" dirty="0" smtClean="0"/>
              <a:t>中赤外</a:t>
            </a:r>
            <a:r>
              <a:rPr kumimoji="1" lang="en-US" altLang="ja-JP" dirty="0" smtClean="0"/>
              <a:t>(4~10μm)</a:t>
            </a:r>
            <a:r>
              <a:rPr kumimoji="1" lang="ja-JP" altLang="en-US" dirty="0" smtClean="0"/>
              <a:t>量子カスケードレーザーで室温動作達成</a:t>
            </a:r>
            <a:endParaRPr lang="en-US" altLang="ja-JP" dirty="0"/>
          </a:p>
          <a:p>
            <a:r>
              <a:rPr kumimoji="1" lang="en-US" altLang="ja-JP" dirty="0" smtClean="0"/>
              <a:t>QCL(1.2~4.8THz)</a:t>
            </a:r>
            <a:r>
              <a:rPr kumimoji="1" lang="ja-JP" altLang="en-US" dirty="0" smtClean="0"/>
              <a:t>においては冷却機構が必要</a:t>
            </a:r>
            <a:endParaRPr kumimoji="1" lang="en-US" altLang="ja-JP" dirty="0" smtClean="0"/>
          </a:p>
          <a:p>
            <a:r>
              <a:rPr kumimoji="1" lang="ja-JP" altLang="en-US" dirty="0" smtClean="0"/>
              <a:t>高温動作はパルス</a:t>
            </a:r>
            <a:r>
              <a:rPr lang="ja-JP" altLang="en-US" dirty="0"/>
              <a:t>は</a:t>
            </a:r>
            <a:r>
              <a:rPr kumimoji="1" lang="en-US" altLang="ja-JP" dirty="0" smtClean="0"/>
              <a:t>189K</a:t>
            </a:r>
            <a:r>
              <a:rPr lang="en-US" altLang="ja-JP" dirty="0" smtClean="0"/>
              <a:t>, CW</a:t>
            </a:r>
            <a:r>
              <a:rPr lang="ja-JP" altLang="en-US" dirty="0" smtClean="0"/>
              <a:t>は</a:t>
            </a:r>
            <a:r>
              <a:rPr lang="en-US" altLang="ja-JP" dirty="0" smtClean="0"/>
              <a:t>117K</a:t>
            </a:r>
            <a:r>
              <a:rPr lang="ja-JP" altLang="en-US" dirty="0" smtClean="0"/>
              <a:t>である</a:t>
            </a:r>
            <a:endParaRPr kumimoji="1" lang="ja-JP" altLang="en-US" dirty="0"/>
          </a:p>
        </p:txBody>
      </p:sp>
      <p:sp>
        <p:nvSpPr>
          <p:cNvPr id="3" name="正方形/長方形 2"/>
          <p:cNvSpPr/>
          <p:nvPr/>
        </p:nvSpPr>
        <p:spPr bwMode="auto">
          <a:xfrm>
            <a:off x="107504" y="1484784"/>
            <a:ext cx="4788024" cy="252028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99288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48680"/>
            <a:ext cx="7772400" cy="648072"/>
          </a:xfrm>
        </p:spPr>
        <p:txBody>
          <a:bodyPr/>
          <a:lstStyle/>
          <a:p>
            <a:r>
              <a:rPr kumimoji="1" lang="ja-JP" altLang="en-US" sz="4000" dirty="0" smtClean="0"/>
              <a:t>電気光学効果による検出</a:t>
            </a:r>
            <a:endParaRPr kumimoji="1" lang="ja-JP" altLang="en-US" sz="4000" dirty="0"/>
          </a:p>
        </p:txBody>
      </p:sp>
      <p:pic>
        <p:nvPicPr>
          <p:cNvPr id="102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899592" y="4437112"/>
            <a:ext cx="7128792" cy="22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sz="half" idx="2"/>
          </p:nvPr>
        </p:nvSpPr>
        <p:spPr>
          <a:xfrm>
            <a:off x="251520" y="1340768"/>
            <a:ext cx="8640960" cy="3096344"/>
          </a:xfrm>
        </p:spPr>
        <p:txBody>
          <a:bodyPr/>
          <a:lstStyle/>
          <a:p>
            <a:pPr>
              <a:lnSpc>
                <a:spcPct val="150000"/>
              </a:lnSpc>
            </a:pPr>
            <a:r>
              <a:rPr lang="en-US" altLang="ja-JP" kern="1200" dirty="0" smtClean="0"/>
              <a:t>QCL</a:t>
            </a:r>
            <a:r>
              <a:rPr lang="ja-JP" altLang="en-US" kern="1200" dirty="0" smtClean="0"/>
              <a:t>放射が</a:t>
            </a:r>
            <a:r>
              <a:rPr lang="ja-JP" altLang="en-US" kern="1200" dirty="0"/>
              <a:t>ない状態</a:t>
            </a:r>
            <a:r>
              <a:rPr lang="ja-JP" altLang="en-US" kern="1200" dirty="0" smtClean="0"/>
              <a:t>で</a:t>
            </a:r>
            <a:r>
              <a:rPr lang="en-US" altLang="ja-JP" dirty="0"/>
              <a:t>λ/4</a:t>
            </a:r>
            <a:r>
              <a:rPr lang="ja-JP" altLang="en-US" dirty="0" smtClean="0"/>
              <a:t>板を調節して</a:t>
            </a:r>
            <a:r>
              <a:rPr lang="ja-JP" altLang="en-US" kern="1200" dirty="0" smtClean="0"/>
              <a:t>直線</a:t>
            </a:r>
            <a:r>
              <a:rPr lang="ja-JP" altLang="en-US" kern="1200" dirty="0"/>
              <a:t>偏光</a:t>
            </a:r>
            <a:r>
              <a:rPr lang="ja-JP" altLang="en-US" kern="1200" dirty="0" smtClean="0"/>
              <a:t>に合わせておく</a:t>
            </a:r>
            <a:endParaRPr lang="en-US" altLang="ja-JP" dirty="0" smtClean="0"/>
          </a:p>
          <a:p>
            <a:pPr>
              <a:lnSpc>
                <a:spcPct val="150000"/>
              </a:lnSpc>
            </a:pPr>
            <a:r>
              <a:rPr lang="en-US" altLang="ja-JP" dirty="0" smtClean="0"/>
              <a:t>CW-QCL</a:t>
            </a:r>
            <a:r>
              <a:rPr lang="ja-JP" altLang="en-US" dirty="0" smtClean="0"/>
              <a:t>放射と</a:t>
            </a:r>
            <a:r>
              <a:rPr lang="en-US" altLang="ja-JP" dirty="0" smtClean="0"/>
              <a:t>SHG</a:t>
            </a:r>
            <a:r>
              <a:rPr lang="ja-JP" altLang="en-US" dirty="0" smtClean="0"/>
              <a:t>光が同時に</a:t>
            </a:r>
            <a:r>
              <a:rPr lang="en-US" altLang="ja-JP" dirty="0" err="1"/>
              <a:t>ZnTe</a:t>
            </a:r>
            <a:r>
              <a:rPr lang="ja-JP" altLang="ja-JP" dirty="0"/>
              <a:t>結晶に</a:t>
            </a:r>
            <a:r>
              <a:rPr lang="ja-JP" altLang="ja-JP" dirty="0" smtClean="0"/>
              <a:t>集光</a:t>
            </a:r>
            <a:endParaRPr lang="en-US" altLang="ja-JP" dirty="0" smtClean="0"/>
          </a:p>
          <a:p>
            <a:pPr>
              <a:lnSpc>
                <a:spcPct val="150000"/>
              </a:lnSpc>
            </a:pPr>
            <a:r>
              <a:rPr lang="ja-JP" altLang="en-US" dirty="0"/>
              <a:t>ポッケルス</a:t>
            </a:r>
            <a:r>
              <a:rPr lang="ja-JP" altLang="en-US" dirty="0" smtClean="0"/>
              <a:t>効果により偏光が楕円偏光化する</a:t>
            </a:r>
            <a:endParaRPr lang="en-US" altLang="ja-JP" dirty="0" smtClean="0"/>
          </a:p>
        </p:txBody>
      </p:sp>
    </p:spTree>
    <p:extLst>
      <p:ext uri="{BB962C8B-B14F-4D97-AF65-F5344CB8AC3E}">
        <p14:creationId xmlns:p14="http://schemas.microsoft.com/office/powerpoint/2010/main" val="21655891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0688"/>
            <a:ext cx="7772400" cy="659160"/>
          </a:xfrm>
        </p:spPr>
        <p:txBody>
          <a:bodyPr/>
          <a:lstStyle/>
          <a:p>
            <a:r>
              <a:rPr kumimoji="1" lang="en-US" altLang="ja-JP" sz="4000" dirty="0" smtClean="0"/>
              <a:t>QCL</a:t>
            </a:r>
            <a:r>
              <a:rPr lang="ja-JP" altLang="en-US" sz="4000" dirty="0" smtClean="0"/>
              <a:t>放射</a:t>
            </a:r>
            <a:r>
              <a:rPr lang="ja-JP" altLang="en-US" sz="4000" dirty="0"/>
              <a:t>スペクトルの</a:t>
            </a:r>
            <a:r>
              <a:rPr kumimoji="1" lang="ja-JP" altLang="en-US" sz="4000" dirty="0" smtClean="0"/>
              <a:t>測定手法</a:t>
            </a:r>
            <a:endParaRPr kumimoji="1" lang="ja-JP" altLang="en-US" sz="4000" dirty="0"/>
          </a:p>
        </p:txBody>
      </p:sp>
      <mc:AlternateContent xmlns:mc="http://schemas.openxmlformats.org/markup-compatibility/2006" xmlns:a14="http://schemas.microsoft.com/office/drawing/2010/main">
        <mc:Choice Requires="a14">
          <p:sp>
            <p:nvSpPr>
              <p:cNvPr id="4" name="コンテンツ プレースホルダー 3"/>
              <p:cNvSpPr>
                <a:spLocks noGrp="1"/>
              </p:cNvSpPr>
              <p:nvPr>
                <p:ph sz="half" idx="2"/>
              </p:nvPr>
            </p:nvSpPr>
            <p:spPr>
              <a:xfrm>
                <a:off x="4067944" y="1484784"/>
                <a:ext cx="4968552" cy="5112568"/>
              </a:xfrm>
            </p:spPr>
            <p:txBody>
              <a:bodyPr/>
              <a:lstStyle/>
              <a:p>
                <a:pPr marL="0" indent="0" algn="ctr">
                  <a:buNone/>
                </a:pPr>
                <a:r>
                  <a:rPr lang="ja-JP" altLang="ja-JP" b="1" dirty="0"/>
                  <a:t>フーリエ変換赤外光光度計</a:t>
                </a:r>
                <a:r>
                  <a:rPr lang="en-US" altLang="ja-JP" b="1" dirty="0"/>
                  <a:t> (0.25</a:t>
                </a:r>
                <a14:m>
                  <m:oMath xmlns:m="http://schemas.openxmlformats.org/officeDocument/2006/math">
                    <m:sSup>
                      <m:sSupPr>
                        <m:ctrlPr>
                          <a:rPr lang="ja-JP" altLang="ja-JP" b="1" i="1">
                            <a:latin typeface="Cambria Math"/>
                          </a:rPr>
                        </m:ctrlPr>
                      </m:sSupPr>
                      <m:e>
                        <m:r>
                          <a:rPr lang="en-US" altLang="ja-JP" b="1" i="1">
                            <a:latin typeface="Cambria Math"/>
                          </a:rPr>
                          <m:t>𝒄𝒎</m:t>
                        </m:r>
                      </m:e>
                      <m:sup>
                        <m:r>
                          <a:rPr lang="en-US" altLang="ja-JP" b="1" i="1">
                            <a:latin typeface="Cambria Math"/>
                          </a:rPr>
                          <m:t>−</m:t>
                        </m:r>
                        <m:r>
                          <a:rPr lang="en-US" altLang="ja-JP" b="1" i="1">
                            <a:latin typeface="Cambria Math"/>
                          </a:rPr>
                          <m:t>𝟏</m:t>
                        </m:r>
                      </m:sup>
                    </m:sSup>
                  </m:oMath>
                </a14:m>
                <a:r>
                  <a:rPr lang="en-US" altLang="ja-JP" b="1" dirty="0"/>
                  <a:t> ; 7.5GHz</a:t>
                </a:r>
                <a:r>
                  <a:rPr lang="en-US" altLang="ja-JP" b="1" dirty="0" smtClean="0"/>
                  <a:t>)</a:t>
                </a:r>
              </a:p>
              <a:p>
                <a:pPr marL="0" indent="0">
                  <a:buNone/>
                </a:pPr>
                <a:r>
                  <a:rPr lang="ja-JP" altLang="en-US" dirty="0" smtClean="0"/>
                  <a:t>　ある物質</a:t>
                </a:r>
                <a:r>
                  <a:rPr lang="ja-JP" altLang="en-US" dirty="0"/>
                  <a:t>に赤外線を</a:t>
                </a:r>
                <a:r>
                  <a:rPr lang="ja-JP" altLang="en-US" dirty="0" smtClean="0"/>
                  <a:t>照射し、物質</a:t>
                </a:r>
                <a:r>
                  <a:rPr lang="ja-JP" altLang="en-US" dirty="0"/>
                  <a:t>を透過した赤外線の強さを</a:t>
                </a:r>
                <a:r>
                  <a:rPr lang="ja-JP" altLang="en-US" dirty="0" smtClean="0"/>
                  <a:t>縦軸、周波数</a:t>
                </a:r>
                <a:r>
                  <a:rPr lang="ja-JP" altLang="en-US" dirty="0"/>
                  <a:t>を横軸</a:t>
                </a:r>
                <a:r>
                  <a:rPr lang="ja-JP" altLang="en-US" dirty="0" smtClean="0"/>
                  <a:t>にとったもの。このスペクトルはその</a:t>
                </a:r>
                <a:r>
                  <a:rPr lang="ja-JP" altLang="en-US" dirty="0"/>
                  <a:t>物質固有の</a:t>
                </a:r>
                <a:r>
                  <a:rPr lang="ja-JP" altLang="en-US" dirty="0" smtClean="0"/>
                  <a:t>ものなので、</a:t>
                </a:r>
                <a:r>
                  <a:rPr lang="ja-JP" altLang="en-US" dirty="0"/>
                  <a:t>その物質が何であるかを知るために非常に</a:t>
                </a:r>
                <a:r>
                  <a:rPr lang="ja-JP" altLang="en-US" dirty="0" smtClean="0"/>
                  <a:t>有効。</a:t>
                </a:r>
                <a:endParaRPr kumimoji="1" lang="ja-JP" altLang="en-US" dirty="0"/>
              </a:p>
            </p:txBody>
          </p:sp>
        </mc:Choice>
        <mc:Fallback xmlns="">
          <p:sp>
            <p:nvSpPr>
              <p:cNvPr id="4" name="コンテンツ プレースホルダー 3"/>
              <p:cNvSpPr>
                <a:spLocks noGrp="1" noRot="1" noChangeAspect="1" noMove="1" noResize="1" noEditPoints="1" noAdjustHandles="1" noChangeArrowheads="1" noChangeShapeType="1" noTextEdit="1"/>
              </p:cNvSpPr>
              <p:nvPr>
                <p:ph sz="half" idx="2"/>
              </p:nvPr>
            </p:nvSpPr>
            <p:spPr>
              <a:xfrm>
                <a:off x="4067944" y="1484784"/>
                <a:ext cx="4968552" cy="5112568"/>
              </a:xfrm>
              <a:blipFill rotWithShape="1">
                <a:blip r:embed="rId3"/>
                <a:stretch>
                  <a:fillRect l="-2454" t="-1551" r="-6503"/>
                </a:stretch>
              </a:blipFill>
            </p:spPr>
            <p:txBody>
              <a:bodyPr/>
              <a:lstStyle/>
              <a:p>
                <a:r>
                  <a:rPr lang="ja-JP" altLang="en-US">
                    <a:noFill/>
                  </a:rPr>
                  <a:t> </a:t>
                </a:r>
              </a:p>
            </p:txBody>
          </p:sp>
        </mc:Fallback>
      </mc:AlternateContent>
      <p:pic>
        <p:nvPicPr>
          <p:cNvPr id="1026" name="Picture 2"/>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1460" t="206" r="3116"/>
          <a:stretch/>
        </p:blipFill>
        <p:spPr bwMode="auto">
          <a:xfrm>
            <a:off x="107504" y="2492896"/>
            <a:ext cx="3931920" cy="31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188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95536" y="620688"/>
            <a:ext cx="8229600" cy="648072"/>
          </a:xfrm>
        </p:spPr>
        <p:txBody>
          <a:bodyPr>
            <a:normAutofit fontScale="90000"/>
          </a:bodyPr>
          <a:lstStyle/>
          <a:p>
            <a:r>
              <a:rPr kumimoji="1" lang="ja-JP" altLang="en-US" dirty="0" smtClean="0"/>
              <a:t>検出技術の原理</a:t>
            </a:r>
            <a:endParaRPr kumimoji="1" lang="ja-JP" altLang="en-US" dirty="0"/>
          </a:p>
        </p:txBody>
      </p:sp>
      <p:pic>
        <p:nvPicPr>
          <p:cNvPr id="5" name="コンテンツ プレースホルダー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54521" b="17459"/>
          <a:stretch/>
        </p:blipFill>
        <p:spPr>
          <a:xfrm>
            <a:off x="1" y="1860739"/>
            <a:ext cx="4012140" cy="3167636"/>
          </a:xfrm>
        </p:spPr>
      </p:pic>
      <mc:AlternateContent xmlns:mc="http://schemas.openxmlformats.org/markup-compatibility/2006" xmlns:a14="http://schemas.microsoft.com/office/drawing/2010/main">
        <mc:Choice Requires="a14">
          <p:sp>
            <p:nvSpPr>
              <p:cNvPr id="9" name="コンテンツ プレースホルダー 8"/>
              <p:cNvSpPr>
                <a:spLocks noGrp="1"/>
              </p:cNvSpPr>
              <p:nvPr>
                <p:ph sz="half" idx="2"/>
              </p:nvPr>
            </p:nvSpPr>
            <p:spPr>
              <a:xfrm>
                <a:off x="1187624" y="5301208"/>
                <a:ext cx="7139137" cy="1296144"/>
              </a:xfrm>
            </p:spPr>
            <p:txBody>
              <a:bodyPr/>
              <a:lstStyle/>
              <a:p>
                <a14:m>
                  <m:oMath xmlns:m="http://schemas.openxmlformats.org/officeDocument/2006/math">
                    <m:r>
                      <a:rPr kumimoji="1" lang="ja-JP" altLang="en-US" i="1" smtClean="0">
                        <a:latin typeface="Cambria Math"/>
                      </a:rPr>
                      <m:t>𝛿</m:t>
                    </m:r>
                    <m:sSub>
                      <m:sSubPr>
                        <m:ctrlPr>
                          <a:rPr kumimoji="1" lang="en-US" altLang="ja-JP" i="1" smtClean="0">
                            <a:latin typeface="Cambria Math"/>
                          </a:rPr>
                        </m:ctrlPr>
                      </m:sSubPr>
                      <m:e>
                        <m:r>
                          <a:rPr kumimoji="1" lang="en-US" altLang="ja-JP" b="0" i="1" smtClean="0">
                            <a:latin typeface="Cambria Math"/>
                          </a:rPr>
                          <m:t>𝑓</m:t>
                        </m:r>
                      </m:e>
                      <m:sub>
                        <m:r>
                          <a:rPr kumimoji="1" lang="en-US" altLang="ja-JP" b="0" i="1" smtClean="0">
                            <a:latin typeface="Cambria Math"/>
                          </a:rPr>
                          <m:t>−</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kumimoji="1" lang="en-US" altLang="ja-JP" b="0" i="1" smtClean="0">
                            <a:latin typeface="Cambria Math"/>
                            <a:ea typeface="Cambria Math"/>
                          </a:rPr>
                          <m:t>𝜈</m:t>
                        </m:r>
                      </m:e>
                      <m:sub>
                        <m:r>
                          <a:rPr kumimoji="1" lang="en-US" altLang="ja-JP" b="0" i="1" smtClean="0">
                            <a:latin typeface="Cambria Math"/>
                            <a:ea typeface="Cambria Math"/>
                          </a:rPr>
                          <m:t>𝑠𝑖𝑑𝑒</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𝑄𝐶𝐿</m:t>
                        </m:r>
                      </m:sub>
                    </m:sSub>
                    <m:r>
                      <a:rPr kumimoji="1" lang="en-US" altLang="ja-JP" b="0" i="1" smtClean="0">
                        <a:latin typeface="Cambria Math"/>
                        <a:ea typeface="Cambria Math"/>
                      </a:rPr>
                      <m:t>−</m:t>
                    </m:r>
                    <m:r>
                      <a:rPr kumimoji="1" lang="en-US" altLang="ja-JP" b="0" i="1" smtClean="0">
                        <a:latin typeface="Cambria Math"/>
                        <a:ea typeface="Cambria Math"/>
                      </a:rPr>
                      <m:t>𝑛</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𝑟𝑒𝑝</m:t>
                        </m:r>
                      </m:sub>
                    </m:sSub>
                  </m:oMath>
                </a14:m>
                <a:endParaRPr kumimoji="1" lang="en-US" altLang="ja-JP" dirty="0" smtClean="0"/>
              </a:p>
              <a:p>
                <a14:m>
                  <m:oMath xmlns:m="http://schemas.openxmlformats.org/officeDocument/2006/math">
                    <m:r>
                      <a:rPr kumimoji="1" lang="ja-JP" altLang="en-US" i="1" smtClean="0">
                        <a:latin typeface="Cambria Math"/>
                      </a:rPr>
                      <m:t>𝛿</m:t>
                    </m:r>
                    <m:sSub>
                      <m:sSubPr>
                        <m:ctrlPr>
                          <a:rPr kumimoji="1" lang="en-US" altLang="ja-JP" i="1" smtClean="0">
                            <a:latin typeface="Cambria Math"/>
                          </a:rPr>
                        </m:ctrlPr>
                      </m:sSubPr>
                      <m:e>
                        <m:r>
                          <a:rPr kumimoji="1" lang="en-US" altLang="ja-JP" b="0" i="1" smtClean="0">
                            <a:latin typeface="Cambria Math"/>
                          </a:rPr>
                          <m:t>𝑓</m:t>
                        </m:r>
                      </m:e>
                      <m:sub>
                        <m:r>
                          <a:rPr kumimoji="1" lang="en-US" altLang="ja-JP" b="0" i="1" smtClean="0">
                            <a:latin typeface="Cambria Math"/>
                          </a:rPr>
                          <m:t>+</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𝑠𝑖𝑑𝑒</m:t>
                        </m:r>
                      </m:sub>
                    </m:sSub>
                    <m:r>
                      <a:rPr kumimoji="1" lang="en-US" altLang="ja-JP" b="0" i="1" smtClean="0">
                        <a:latin typeface="Cambria Math"/>
                        <a:ea typeface="Cambria Math"/>
                      </a:rPr>
                      <m:t>=</m:t>
                    </m:r>
                    <m:d>
                      <m:dPr>
                        <m:ctrlPr>
                          <a:rPr kumimoji="1" lang="en-US" altLang="ja-JP" b="0" i="1" smtClean="0">
                            <a:latin typeface="Cambria Math"/>
                            <a:ea typeface="Cambria Math"/>
                          </a:rPr>
                        </m:ctrlPr>
                      </m:dPr>
                      <m:e>
                        <m:r>
                          <a:rPr kumimoji="1" lang="en-US" altLang="ja-JP" b="0" i="1" smtClean="0">
                            <a:latin typeface="Cambria Math"/>
                            <a:ea typeface="Cambria Math"/>
                          </a:rPr>
                          <m:t>𝑛</m:t>
                        </m:r>
                        <m:r>
                          <a:rPr kumimoji="1" lang="en-US" altLang="ja-JP" b="0" i="1" smtClean="0">
                            <a:latin typeface="Cambria Math"/>
                            <a:ea typeface="Cambria Math"/>
                          </a:rPr>
                          <m:t>+1</m:t>
                        </m:r>
                      </m:e>
                    </m:d>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𝑟𝑒𝑝</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lang="en-US" altLang="ja-JP" i="1">
                            <a:latin typeface="Cambria Math"/>
                            <a:ea typeface="Cambria Math"/>
                          </a:rPr>
                          <m:t>𝜈</m:t>
                        </m:r>
                      </m:e>
                      <m:sub>
                        <m:r>
                          <a:rPr kumimoji="1" lang="en-US" altLang="ja-JP" b="0" i="1" smtClean="0">
                            <a:latin typeface="Cambria Math"/>
                            <a:ea typeface="Cambria Math"/>
                          </a:rPr>
                          <m:t>𝑄𝐶𝐿</m:t>
                        </m:r>
                      </m:sub>
                    </m:sSub>
                  </m:oMath>
                </a14:m>
                <a:endParaRPr kumimoji="1" lang="ja-JP" altLang="en-US" dirty="0"/>
              </a:p>
            </p:txBody>
          </p:sp>
        </mc:Choice>
        <mc:Fallback xmlns="">
          <p:sp>
            <p:nvSpPr>
              <p:cNvPr id="9" name="コンテンツ プレースホルダー 8"/>
              <p:cNvSpPr>
                <a:spLocks noGrp="1" noRot="1" noChangeAspect="1" noMove="1" noResize="1" noEditPoints="1" noAdjustHandles="1" noChangeArrowheads="1" noChangeShapeType="1" noTextEdit="1"/>
              </p:cNvSpPr>
              <p:nvPr>
                <p:ph sz="half" idx="2"/>
              </p:nvPr>
            </p:nvSpPr>
            <p:spPr>
              <a:xfrm>
                <a:off x="1187624" y="5301208"/>
                <a:ext cx="7139137" cy="1296144"/>
              </a:xfrm>
              <a:blipFill rotWithShape="1">
                <a:blip r:embed="rId4"/>
                <a:stretch>
                  <a:fillRect/>
                </a:stretch>
              </a:blipFill>
            </p:spPr>
            <p:txBody>
              <a:bodyPr/>
              <a:lstStyle/>
              <a:p>
                <a:r>
                  <a:rPr lang="ja-JP" altLang="en-US">
                    <a:noFill/>
                  </a:rPr>
                  <a:t> </a:t>
                </a:r>
              </a:p>
            </p:txBody>
          </p:sp>
        </mc:Fallback>
      </mc:AlternateContent>
      <p:pic>
        <p:nvPicPr>
          <p:cNvPr id="8" name="コンテンツ プレースホルダー 4"/>
          <p:cNvPicPr>
            <a:picLocks noChangeAspect="1"/>
          </p:cNvPicPr>
          <p:nvPr/>
        </p:nvPicPr>
        <p:blipFill rotWithShape="1">
          <a:blip r:embed="rId3">
            <a:extLst>
              <a:ext uri="{28A0092B-C50C-407E-A947-70E740481C1C}">
                <a14:useLocalDpi xmlns:a14="http://schemas.microsoft.com/office/drawing/2010/main" val="0"/>
              </a:ext>
            </a:extLst>
          </a:blip>
          <a:srcRect l="52245" b="26385"/>
          <a:stretch/>
        </p:blipFill>
        <p:spPr>
          <a:xfrm>
            <a:off x="3980067" y="1556792"/>
            <a:ext cx="5046999" cy="3384376"/>
          </a:xfrm>
          <a:prstGeom prst="rect">
            <a:avLst/>
          </a:prstGeom>
        </p:spPr>
      </p:pic>
    </p:spTree>
    <p:extLst>
      <p:ext uri="{BB962C8B-B14F-4D97-AF65-F5344CB8AC3E}">
        <p14:creationId xmlns:p14="http://schemas.microsoft.com/office/powerpoint/2010/main" val="8704923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7147</TotalTime>
  <Words>735</Words>
  <Application>Microsoft Office PowerPoint</Application>
  <PresentationFormat>画面に合わせる (4:3)</PresentationFormat>
  <Paragraphs>76</Paragraphs>
  <Slides>12</Slides>
  <Notes>7</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テーマ1</vt:lpstr>
      <vt:lpstr>Phase-locking of a 2.7-THz quantum cascade laser to a mode-locked erbium-doped fibre laser 「モード同期エルビウム添加ファイバーレーザーに2.7THz量子カスケードレーザーの位相同期」  Stefano Barbieri , Pierre Gellie , Giorgio Santarelli , Lu Ding ,Wilfried Maineult , Carlo Sirtori , Raffaele Colombelli , Harvey Beere &amp; David Ritchie  Nature Photonics 4,636-640(2010)</vt:lpstr>
      <vt:lpstr>目次</vt:lpstr>
      <vt:lpstr>THz量子カスケードレーザ(QCL)</vt:lpstr>
      <vt:lpstr>半導体レーザーとの違い</vt:lpstr>
      <vt:lpstr>ファブリ・ペロー(FP)レーザー</vt:lpstr>
      <vt:lpstr>QCLが使用可能な温度域</vt:lpstr>
      <vt:lpstr>電気光学効果による検出</vt:lpstr>
      <vt:lpstr>QCL放射スペクトルの測定手法</vt:lpstr>
      <vt:lpstr>検出技術の原理</vt:lpstr>
      <vt:lpstr>単一周波数で振幅変調した場合の周波数軸上のスペクトル</vt:lpstr>
      <vt:lpstr>周波数変調した場合のスペクトル</vt:lpstr>
      <vt:lpstr>位相変調した場合のスペクトル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164</cp:revision>
  <cp:lastPrinted>2012-11-05T23:39:41Z</cp:lastPrinted>
  <dcterms:created xsi:type="dcterms:W3CDTF">2012-10-01T06:09:48Z</dcterms:created>
  <dcterms:modified xsi:type="dcterms:W3CDTF">2012-11-06T02:13:41Z</dcterms:modified>
</cp:coreProperties>
</file>