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59" r:id="rId11"/>
    <p:sldId id="274" r:id="rId12"/>
    <p:sldId id="272" r:id="rId13"/>
    <p:sldId id="273" r:id="rId14"/>
    <p:sldId id="275" r:id="rId15"/>
    <p:sldId id="276" r:id="rId16"/>
    <p:sldId id="260" r:id="rId17"/>
    <p:sldId id="268" r:id="rId18"/>
    <p:sldId id="269" r:id="rId19"/>
    <p:sldId id="271" r:id="rId20"/>
    <p:sldId id="270" r:id="rId21"/>
  </p:sldIdLst>
  <p:sldSz cx="9144000" cy="6858000" type="screen4x3"/>
  <p:notesSz cx="6797675" cy="98726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F96422-5C2C-403A-B681-B39F9460174B}" type="datetimeFigureOut">
              <a:rPr kumimoji="1" lang="ja-JP" altLang="en-US" smtClean="0"/>
              <a:t>2012/11/20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DA81335-02FE-45FE-A8FD-CE049EBFC0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F96422-5C2C-403A-B681-B39F9460174B}" type="datetimeFigureOut">
              <a:rPr kumimoji="1" lang="ja-JP" altLang="en-US" smtClean="0"/>
              <a:t>2012/11/20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DA81335-02FE-45FE-A8FD-CE049EBFC0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1" y="609600"/>
            <a:ext cx="5688623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F96422-5C2C-403A-B681-B39F9460174B}" type="datetimeFigureOut">
              <a:rPr kumimoji="1" lang="ja-JP" altLang="en-US" smtClean="0"/>
              <a:t>2012/11/20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DA81335-02FE-45FE-A8FD-CE049EBFC0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FF96422-5C2C-403A-B681-B39F9460174B}" type="datetimeFigureOut">
              <a:rPr kumimoji="1" lang="ja-JP" altLang="en-US" smtClean="0"/>
              <a:t>2012/11/20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9DA81335-02FE-45FE-A8FD-CE049EBFC0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F96422-5C2C-403A-B681-B39F9460174B}" type="datetimeFigureOut">
              <a:rPr kumimoji="1" lang="ja-JP" altLang="en-US" smtClean="0"/>
              <a:t>2012/11/20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DA81335-02FE-45FE-A8FD-CE049EBFC0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F96422-5C2C-403A-B681-B39F9460174B}" type="datetimeFigureOut">
              <a:rPr kumimoji="1" lang="ja-JP" altLang="en-US" smtClean="0"/>
              <a:t>2012/11/20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DA81335-02FE-45FE-A8FD-CE049EBFC0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586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2338" y="1981200"/>
            <a:ext cx="381586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F96422-5C2C-403A-B681-B39F9460174B}" type="datetimeFigureOut">
              <a:rPr kumimoji="1" lang="ja-JP" altLang="en-US" smtClean="0"/>
              <a:t>2012/11/20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DA81335-02FE-45FE-A8FD-CE049EBFC0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F96422-5C2C-403A-B681-B39F9460174B}" type="datetimeFigureOut">
              <a:rPr kumimoji="1" lang="ja-JP" altLang="en-US" smtClean="0"/>
              <a:t>2012/11/20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DA81335-02FE-45FE-A8FD-CE049EBFC0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F96422-5C2C-403A-B681-B39F9460174B}" type="datetimeFigureOut">
              <a:rPr kumimoji="1" lang="ja-JP" altLang="en-US" smtClean="0"/>
              <a:t>2012/11/20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DA81335-02FE-45FE-A8FD-CE049EBFC0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F96422-5C2C-403A-B681-B39F9460174B}" type="datetimeFigureOut">
              <a:rPr kumimoji="1" lang="ja-JP" altLang="en-US" smtClean="0"/>
              <a:t>2012/11/20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DA81335-02FE-45FE-A8FD-CE049EBFC0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F96422-5C2C-403A-B681-B39F9460174B}" type="datetimeFigureOut">
              <a:rPr kumimoji="1" lang="ja-JP" altLang="en-US" smtClean="0"/>
              <a:t>2012/11/20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DA81335-02FE-45FE-A8FD-CE049EBFC0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F96422-5C2C-403A-B681-B39F9460174B}" type="datetimeFigureOut">
              <a:rPr kumimoji="1" lang="ja-JP" altLang="en-US" smtClean="0"/>
              <a:t>2012/11/20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DA81335-02FE-45FE-A8FD-CE049EBFC0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テキストの書式設定</a:t>
            </a:r>
            <a:endParaRPr lang="en-US" altLang="ja-JP"/>
          </a:p>
          <a:p>
            <a:pPr lvl="1"/>
            <a:r>
              <a:rPr lang="ja-JP" altLang="en-US"/>
              <a:t>第</a:t>
            </a:r>
            <a:r>
              <a:rPr lang="en-US" altLang="ja-JP"/>
              <a:t> 2 </a:t>
            </a:r>
            <a:r>
              <a:rPr lang="ja-JP" altLang="en-US"/>
              <a:t>レベル</a:t>
            </a:r>
            <a:endParaRPr lang="en-US" altLang="ja-JP"/>
          </a:p>
          <a:p>
            <a:pPr lvl="2"/>
            <a:r>
              <a:rPr lang="ja-JP" altLang="en-US"/>
              <a:t>第</a:t>
            </a:r>
            <a:r>
              <a:rPr lang="en-US" altLang="ja-JP"/>
              <a:t> 3 </a:t>
            </a:r>
            <a:r>
              <a:rPr lang="ja-JP" altLang="en-US"/>
              <a:t>レベル</a:t>
            </a:r>
            <a:endParaRPr lang="en-US" altLang="ja-JP"/>
          </a:p>
          <a:p>
            <a:pPr lvl="3"/>
            <a:r>
              <a:rPr lang="ja-JP" altLang="en-US"/>
              <a:t>第</a:t>
            </a:r>
            <a:r>
              <a:rPr lang="en-US" altLang="ja-JP"/>
              <a:t> 4 </a:t>
            </a:r>
            <a:r>
              <a:rPr lang="ja-JP" altLang="en-US"/>
              <a:t>レベル</a:t>
            </a:r>
            <a:endParaRPr lang="en-US" altLang="ja-JP"/>
          </a:p>
          <a:p>
            <a:pPr lvl="4"/>
            <a:r>
              <a:rPr lang="ja-JP" altLang="en-US"/>
              <a:t>第</a:t>
            </a:r>
            <a:r>
              <a:rPr lang="en-US" altLang="ja-JP"/>
              <a:t> 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fld id="{1FF96422-5C2C-403A-B681-B39F9460174B}" type="datetimeFigureOut">
              <a:rPr kumimoji="1" lang="ja-JP" altLang="en-US" smtClean="0"/>
              <a:t>2012/11/20</a:t>
            </a:fld>
            <a:endParaRPr kumimoji="1" lang="ja-JP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fld id="{9DA81335-02FE-45FE-A8FD-CE049EBFC0E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5" name="Rectangle 7"/>
          <p:cNvSpPr>
            <a:spLocks noChangeArrowheads="1"/>
          </p:cNvSpPr>
          <p:nvPr/>
        </p:nvSpPr>
        <p:spPr bwMode="auto">
          <a:xfrm>
            <a:off x="0" y="381001"/>
            <a:ext cx="9130812" cy="55563"/>
          </a:xfrm>
          <a:prstGeom prst="rect">
            <a:avLst/>
          </a:prstGeom>
          <a:solidFill>
            <a:srgbClr val="00279F"/>
          </a:solidFill>
          <a:ln w="12700">
            <a:solidFill>
              <a:srgbClr val="00279F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defTabSz="762000"/>
            <a:endParaRPr lang="ja-JP" altLang="en-US" sz="2400">
              <a:latin typeface="Osaka" pitchFamily="-108" charset="-128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96" name="Rectangle 92"/>
          <p:cNvSpPr>
            <a:spLocks noChangeArrowheads="1"/>
          </p:cNvSpPr>
          <p:nvPr/>
        </p:nvSpPr>
        <p:spPr bwMode="auto">
          <a:xfrm>
            <a:off x="0" y="1"/>
            <a:ext cx="2854372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defTabSz="900113" eaLnBrk="0" hangingPunct="0"/>
            <a:r>
              <a:rPr lang="en-US" altLang="ja-JP" sz="1800" b="1" i="1" dirty="0" smtClean="0">
                <a:solidFill>
                  <a:srgbClr val="00279F"/>
                </a:solidFill>
                <a:ea typeface="Osaka" pitchFamily="-108" charset="-128"/>
                <a:cs typeface="Osaka" pitchFamily="-108" charset="-128"/>
              </a:rPr>
              <a:t>University of Tokushima</a:t>
            </a:r>
            <a:endParaRPr lang="en-US" altLang="ja-JP" sz="1800" b="1" i="1" dirty="0">
              <a:solidFill>
                <a:srgbClr val="00279F"/>
              </a:solidFill>
              <a:ea typeface="Osaka" pitchFamily="-108" charset="-128"/>
              <a:cs typeface="Osaka" pitchFamily="-108" charset="-128"/>
            </a:endParaRPr>
          </a:p>
        </p:txBody>
      </p:sp>
      <p:pic>
        <p:nvPicPr>
          <p:cNvPr id="97" name="Picture 9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486400" y="0"/>
            <a:ext cx="365760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b="1" i="1" dirty="0" smtClean="0"/>
              <a:t>Journal  seminar</a:t>
            </a:r>
            <a:br>
              <a:rPr kumimoji="1" lang="en-US" altLang="ja-JP" b="1" i="1" dirty="0" smtClean="0"/>
            </a:br>
            <a:r>
              <a:rPr lang="ja-JP" altLang="en-US" b="1" i="1" dirty="0" smtClean="0"/>
              <a:t>（</a:t>
            </a:r>
            <a:r>
              <a:rPr lang="en-US" altLang="ja-JP" b="1" i="1" dirty="0" smtClean="0"/>
              <a:t>the second semester</a:t>
            </a:r>
            <a:r>
              <a:rPr lang="ja-JP" altLang="en-US" b="1" i="1" dirty="0" smtClean="0"/>
              <a:t>）</a:t>
            </a:r>
            <a:endParaRPr kumimoji="1" lang="ja-JP" altLang="en-US" b="1" i="1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 smtClean="0"/>
              <a:t>M1</a:t>
            </a:r>
            <a:r>
              <a:rPr lang="ja-JP" altLang="en-US" dirty="0"/>
              <a:t> </a:t>
            </a:r>
            <a:r>
              <a:rPr lang="en-US" altLang="ja-JP" dirty="0" err="1" smtClean="0"/>
              <a:t>Hiroto</a:t>
            </a:r>
            <a:r>
              <a:rPr lang="en-US" altLang="ja-JP" dirty="0" smtClean="0"/>
              <a:t> Kimura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287507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9059" y="1772816"/>
            <a:ext cx="912300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i="1" dirty="0" smtClean="0"/>
              <a:t>Simultaneous generation of wavelength</a:t>
            </a:r>
          </a:p>
          <a:p>
            <a:pPr algn="ctr"/>
            <a:r>
              <a:rPr lang="en-US" altLang="ja-JP" sz="3600" b="1" i="1" dirty="0" smtClean="0"/>
              <a:t>Tunable two-colored femtosecond</a:t>
            </a:r>
          </a:p>
          <a:p>
            <a:pPr algn="ctr"/>
            <a:r>
              <a:rPr lang="en-US" altLang="ja-JP" sz="3600" b="1" i="1" dirty="0" err="1" smtClean="0"/>
              <a:t>Soliton</a:t>
            </a:r>
            <a:r>
              <a:rPr lang="en-US" altLang="ja-JP" sz="3600" b="1" i="1" dirty="0" smtClean="0"/>
              <a:t> pulse using optical fibers</a:t>
            </a:r>
          </a:p>
          <a:p>
            <a:pPr algn="ctr"/>
            <a:endParaRPr lang="en-US" altLang="ja-JP" sz="3600" b="1" i="1" dirty="0" smtClean="0"/>
          </a:p>
          <a:p>
            <a:pPr algn="ctr"/>
            <a:r>
              <a:rPr lang="en-US" altLang="ja-JP" sz="2400" dirty="0" smtClean="0"/>
              <a:t>N. </a:t>
            </a:r>
            <a:r>
              <a:rPr lang="en-US" altLang="ja-JP" sz="2400" dirty="0" err="1" smtClean="0"/>
              <a:t>Nishizawa</a:t>
            </a:r>
            <a:r>
              <a:rPr lang="en-US" altLang="ja-JP" sz="2400" dirty="0" smtClean="0"/>
              <a:t>, R. Okamura, and T. </a:t>
            </a:r>
            <a:r>
              <a:rPr lang="en-US" altLang="ja-JP" sz="2400" dirty="0" err="1" smtClean="0"/>
              <a:t>Goto</a:t>
            </a:r>
            <a:endParaRPr lang="en-US" altLang="ja-JP" sz="2400" dirty="0" smtClean="0"/>
          </a:p>
          <a:p>
            <a:pPr algn="ctr"/>
            <a:r>
              <a:rPr lang="en-US" altLang="ja-JP" sz="2400" dirty="0" smtClean="0"/>
              <a:t>IEEE PHOTONICS TECHNOLOGY LETTERS</a:t>
            </a:r>
          </a:p>
          <a:p>
            <a:pPr algn="ctr"/>
            <a:r>
              <a:rPr lang="en-US" altLang="ja-JP" sz="2400" dirty="0" smtClean="0"/>
              <a:t> Vol. 11, No.4, pp. 421-423 (1999)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2157887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i="1" dirty="0" smtClean="0"/>
              <a:t>偏波保持ファイバ</a:t>
            </a:r>
            <a:endParaRPr kumimoji="1" lang="ja-JP" altLang="en-US" b="1" i="1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24271" y="1916832"/>
            <a:ext cx="9119729" cy="3276206"/>
            <a:chOff x="24271" y="1664962"/>
            <a:chExt cx="9119729" cy="3276206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53" t="41935" r="15213" b="16659"/>
            <a:stretch/>
          </p:blipFill>
          <p:spPr bwMode="auto">
            <a:xfrm>
              <a:off x="2651357" y="1664962"/>
              <a:ext cx="6492643" cy="3276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693" t="28324" r="23116" b="39534"/>
            <a:stretch/>
          </p:blipFill>
          <p:spPr bwMode="auto">
            <a:xfrm>
              <a:off x="24271" y="2127407"/>
              <a:ext cx="2627086" cy="23513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" name="グループ化 8"/>
          <p:cNvGrpSpPr/>
          <p:nvPr/>
        </p:nvGrpSpPr>
        <p:grpSpPr>
          <a:xfrm>
            <a:off x="755576" y="5454647"/>
            <a:ext cx="7546428" cy="830997"/>
            <a:chOff x="24271" y="4941168"/>
            <a:chExt cx="7546428" cy="830997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24271" y="4941168"/>
              <a:ext cx="317426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1" dirty="0" smtClean="0"/>
                <a:t>X</a:t>
              </a:r>
              <a:r>
                <a:rPr kumimoji="1" lang="ja-JP" altLang="en-US" sz="2400" b="1" dirty="0" smtClean="0"/>
                <a:t>方向：引っ張り応力</a:t>
              </a:r>
              <a:endParaRPr kumimoji="1" lang="en-US" altLang="ja-JP" sz="2400" b="1" dirty="0" smtClean="0"/>
            </a:p>
            <a:p>
              <a:r>
                <a:rPr lang="en-US" altLang="ja-JP" sz="2400" b="1" dirty="0" smtClean="0"/>
                <a:t>Y</a:t>
              </a:r>
              <a:r>
                <a:rPr lang="ja-JP" altLang="en-US" sz="2400" b="1" dirty="0" smtClean="0"/>
                <a:t>方向：圧縮応力</a:t>
              </a:r>
              <a:endParaRPr kumimoji="1" lang="ja-JP" altLang="en-US" sz="2400" b="1" dirty="0"/>
            </a:p>
          </p:txBody>
        </p:sp>
        <p:grpSp>
          <p:nvGrpSpPr>
            <p:cNvPr id="8" name="グループ化 7"/>
            <p:cNvGrpSpPr/>
            <p:nvPr/>
          </p:nvGrpSpPr>
          <p:grpSpPr>
            <a:xfrm>
              <a:off x="3419872" y="5095056"/>
              <a:ext cx="4150827" cy="523220"/>
              <a:chOff x="4572000" y="6091684"/>
              <a:chExt cx="4150827" cy="523220"/>
            </a:xfrm>
          </p:grpSpPr>
          <p:sp>
            <p:nvSpPr>
              <p:cNvPr id="6" name="右矢印 5"/>
              <p:cNvSpPr/>
              <p:nvPr/>
            </p:nvSpPr>
            <p:spPr bwMode="auto">
              <a:xfrm>
                <a:off x="4572000" y="6093296"/>
                <a:ext cx="576064" cy="520606"/>
              </a:xfrm>
              <a:prstGeom prst="rightArrow">
                <a:avLst/>
              </a:prstGeom>
              <a:noFill/>
              <a:ln w="635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ゴシック" charset="-128"/>
                  <a:cs typeface="ＭＳ ゴシック" charset="-128"/>
                </a:endParaRPr>
              </a:p>
            </p:txBody>
          </p:sp>
          <p:sp>
            <p:nvSpPr>
              <p:cNvPr id="7" name="テキスト ボックス 6"/>
              <p:cNvSpPr txBox="1"/>
              <p:nvPr/>
            </p:nvSpPr>
            <p:spPr>
              <a:xfrm>
                <a:off x="5292080" y="6091684"/>
                <a:ext cx="343074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800" b="1" dirty="0" smtClean="0">
                    <a:solidFill>
                      <a:srgbClr val="FF0000"/>
                    </a:solidFill>
                  </a:rPr>
                  <a:t>高い複屈折率を誘起</a:t>
                </a:r>
                <a:endParaRPr kumimoji="1" lang="ja-JP" altLang="en-US" sz="2800" b="1" dirty="0">
                  <a:solidFill>
                    <a:srgbClr val="FF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9849907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i="1" dirty="0"/>
              <a:t>誘導</a:t>
            </a:r>
            <a:r>
              <a:rPr lang="ja-JP" altLang="en-US" b="1" i="1" dirty="0" smtClean="0"/>
              <a:t>ラマン散乱</a:t>
            </a:r>
            <a:endParaRPr kumimoji="1" lang="ja-JP" altLang="en-US" b="1" i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6" t="37740" r="46000" b="34568"/>
          <a:stretch/>
        </p:blipFill>
        <p:spPr bwMode="auto">
          <a:xfrm>
            <a:off x="386506" y="2556265"/>
            <a:ext cx="8325000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0" y="2094600"/>
            <a:ext cx="6062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/>
              <a:t>非線形媒質に強いポンプ光が入射するとき</a:t>
            </a:r>
            <a:endParaRPr kumimoji="1" lang="ja-JP" altLang="en-US" sz="2400" b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009261" y="6156265"/>
            <a:ext cx="5134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/>
              <a:t>高周波の変換はほとんど起こらない</a:t>
            </a:r>
            <a:endParaRPr kumimoji="1" lang="ja-JP" altLang="en-US" sz="2400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01321" y="1403484"/>
            <a:ext cx="4562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i="1" dirty="0" smtClean="0"/>
              <a:t>（</a:t>
            </a:r>
            <a:r>
              <a:rPr kumimoji="1" lang="en-US" altLang="ja-JP" b="1" i="1" dirty="0" smtClean="0"/>
              <a:t>SRS</a:t>
            </a:r>
            <a:r>
              <a:rPr kumimoji="1" lang="ja-JP" altLang="en-US" b="1" i="1" dirty="0" smtClean="0"/>
              <a:t>：</a:t>
            </a:r>
            <a:r>
              <a:rPr kumimoji="1" lang="en-US" altLang="ja-JP" b="1" i="1" dirty="0" smtClean="0"/>
              <a:t>Stimulated Raman Scattering</a:t>
            </a:r>
            <a:r>
              <a:rPr kumimoji="1" lang="ja-JP" altLang="en-US" b="1" i="1" dirty="0" smtClean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238390087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00008" y="369158"/>
            <a:ext cx="7772400" cy="1143000"/>
          </a:xfrm>
        </p:spPr>
        <p:txBody>
          <a:bodyPr/>
          <a:lstStyle/>
          <a:p>
            <a:r>
              <a:rPr lang="ja-JP" altLang="en-US" b="1" i="1" dirty="0"/>
              <a:t>実験装置</a:t>
            </a:r>
            <a:endParaRPr kumimoji="1" lang="ja-JP" altLang="en-US" b="1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19" t="27419" r="12379" b="20363"/>
          <a:stretch/>
        </p:blipFill>
        <p:spPr bwMode="auto">
          <a:xfrm>
            <a:off x="107492" y="1484783"/>
            <a:ext cx="8867533" cy="47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-1" y="1340768"/>
            <a:ext cx="30620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i="1" dirty="0" smtClean="0"/>
              <a:t>中心波長：</a:t>
            </a:r>
            <a:r>
              <a:rPr kumimoji="1" lang="en-US" altLang="ja-JP" sz="2000" b="1" i="1" dirty="0" smtClean="0"/>
              <a:t>1550nm</a:t>
            </a:r>
          </a:p>
          <a:p>
            <a:r>
              <a:rPr lang="ja-JP" altLang="en-US" sz="2000" b="1" i="1" dirty="0" smtClean="0"/>
              <a:t>繰り返し周波数：</a:t>
            </a:r>
            <a:r>
              <a:rPr lang="en-US" altLang="ja-JP" sz="2000" b="1" i="1" dirty="0" smtClean="0"/>
              <a:t>48MHz</a:t>
            </a:r>
          </a:p>
          <a:p>
            <a:r>
              <a:rPr lang="ja-JP" altLang="en-US" sz="2000" b="1" i="1" dirty="0" smtClean="0"/>
              <a:t>パルス幅：</a:t>
            </a:r>
            <a:r>
              <a:rPr lang="en-US" altLang="ja-JP" sz="2000" b="1" i="1" dirty="0" smtClean="0"/>
              <a:t>180fs</a:t>
            </a:r>
            <a:endParaRPr kumimoji="1" lang="ja-JP" altLang="en-US" sz="2000" b="1" i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7492" y="940658"/>
            <a:ext cx="1217000" cy="4001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ja-JP" altLang="en-US" sz="2000" b="1" dirty="0" smtClean="0"/>
              <a:t>励起光源</a:t>
            </a:r>
            <a:endParaRPr kumimoji="1" lang="ja-JP" altLang="en-US" sz="2000" b="1" dirty="0"/>
          </a:p>
        </p:txBody>
      </p:sp>
      <p:grpSp>
        <p:nvGrpSpPr>
          <p:cNvPr id="9" name="グループ化 8"/>
          <p:cNvGrpSpPr/>
          <p:nvPr/>
        </p:nvGrpSpPr>
        <p:grpSpPr>
          <a:xfrm>
            <a:off x="6131981" y="5028652"/>
            <a:ext cx="2969083" cy="1413408"/>
            <a:chOff x="6134827" y="5039928"/>
            <a:chExt cx="2969083" cy="1413408"/>
          </a:xfrm>
        </p:grpSpPr>
        <p:sp>
          <p:nvSpPr>
            <p:cNvPr id="6" name="テキスト ボックス 5"/>
            <p:cNvSpPr txBox="1"/>
            <p:nvPr/>
          </p:nvSpPr>
          <p:spPr>
            <a:xfrm>
              <a:off x="6444208" y="5039928"/>
              <a:ext cx="23503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400" b="1" dirty="0" smtClean="0"/>
                <a:t>励起パワー変化</a:t>
              </a:r>
              <a:endParaRPr kumimoji="1" lang="en-US" altLang="ja-JP" sz="2400" b="1" dirty="0" smtClean="0"/>
            </a:p>
          </p:txBody>
        </p:sp>
        <p:sp>
          <p:nvSpPr>
            <p:cNvPr id="7" name="下矢印 6"/>
            <p:cNvSpPr/>
            <p:nvPr/>
          </p:nvSpPr>
          <p:spPr bwMode="auto">
            <a:xfrm>
              <a:off x="7331337" y="5501593"/>
              <a:ext cx="576064" cy="467527"/>
            </a:xfrm>
            <a:prstGeom prst="downArrow">
              <a:avLst/>
            </a:prstGeom>
            <a:noFill/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ゴシック" charset="-128"/>
                <a:cs typeface="ＭＳ ゴシック" charset="-128"/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6134827" y="5991671"/>
              <a:ext cx="29690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b="1" dirty="0" smtClean="0">
                  <a:solidFill>
                    <a:srgbClr val="FF0000"/>
                  </a:solidFill>
                </a:rPr>
                <a:t>ラマンシフト量変化</a:t>
              </a:r>
              <a:endParaRPr kumimoji="1" lang="ja-JP" altLang="en-US" sz="24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592226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1143000"/>
          </a:xfrm>
        </p:spPr>
        <p:txBody>
          <a:bodyPr/>
          <a:lstStyle/>
          <a:p>
            <a:r>
              <a:rPr kumimoji="1" lang="ja-JP" altLang="en-US" b="1" i="1" dirty="0" smtClean="0"/>
              <a:t>実験結果①</a:t>
            </a:r>
            <a:endParaRPr kumimoji="1" lang="ja-JP" altLang="en-US" b="1" i="1" dirty="0"/>
          </a:p>
        </p:txBody>
      </p:sp>
      <p:pic>
        <p:nvPicPr>
          <p:cNvPr id="4098" name="Picture 2"/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9" t="13912" r="55906" b="9072"/>
          <a:stretch/>
        </p:blipFill>
        <p:spPr bwMode="auto">
          <a:xfrm>
            <a:off x="179512" y="1444725"/>
            <a:ext cx="3780000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テキスト ボックス 12"/>
          <p:cNvSpPr txBox="1"/>
          <p:nvPr/>
        </p:nvSpPr>
        <p:spPr>
          <a:xfrm>
            <a:off x="2470378" y="1075393"/>
            <a:ext cx="6673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l-GR" altLang="ja-JP" b="1" i="1" dirty="0" smtClean="0"/>
              <a:t>θ</a:t>
            </a:r>
            <a:r>
              <a:rPr kumimoji="1" lang="ja-JP" altLang="en-US" b="1" i="1" dirty="0" smtClean="0"/>
              <a:t>＝</a:t>
            </a:r>
            <a:r>
              <a:rPr kumimoji="1" lang="en-US" altLang="ja-JP" b="1" i="1" dirty="0" smtClean="0"/>
              <a:t>1/2</a:t>
            </a:r>
            <a:r>
              <a:rPr kumimoji="1" lang="ja-JP" altLang="en-US" b="1" i="1" dirty="0" smtClean="0"/>
              <a:t>波長板の複屈折軸と偏波ファイバの複屈折軸とのなす角</a:t>
            </a:r>
            <a:endParaRPr kumimoji="1" lang="ja-JP" altLang="en-US" b="1" i="1" dirty="0"/>
          </a:p>
        </p:txBody>
      </p:sp>
      <p:grpSp>
        <p:nvGrpSpPr>
          <p:cNvPr id="16" name="グループ化 15"/>
          <p:cNvGrpSpPr/>
          <p:nvPr/>
        </p:nvGrpSpPr>
        <p:grpSpPr>
          <a:xfrm>
            <a:off x="4310679" y="2822350"/>
            <a:ext cx="4616970" cy="3531307"/>
            <a:chOff x="4310680" y="2162186"/>
            <a:chExt cx="4616970" cy="3531307"/>
          </a:xfrm>
        </p:grpSpPr>
        <p:sp>
          <p:nvSpPr>
            <p:cNvPr id="6" name="テキスト ボックス 5"/>
            <p:cNvSpPr txBox="1"/>
            <p:nvPr/>
          </p:nvSpPr>
          <p:spPr>
            <a:xfrm>
              <a:off x="5598693" y="2162186"/>
              <a:ext cx="20409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400" b="1" dirty="0" smtClean="0"/>
                <a:t>ストークス光</a:t>
              </a:r>
              <a:endParaRPr kumimoji="1" lang="ja-JP" altLang="en-US" sz="2400" b="1" dirty="0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5134624" y="3020849"/>
              <a:ext cx="29690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b="1" dirty="0" smtClean="0"/>
                <a:t>入射光の偏光を変化</a:t>
              </a:r>
              <a:endParaRPr kumimoji="1" lang="ja-JP" altLang="en-US" sz="2400" b="1" dirty="0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4310680" y="3933056"/>
              <a:ext cx="461697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400" b="1" dirty="0" smtClean="0"/>
                <a:t>X</a:t>
              </a:r>
              <a:r>
                <a:rPr kumimoji="1" lang="ja-JP" altLang="en-US" sz="2400" b="1" dirty="0" smtClean="0"/>
                <a:t>方向・</a:t>
              </a:r>
              <a:r>
                <a:rPr kumimoji="1" lang="en-US" altLang="ja-JP" sz="2400" b="1" dirty="0" smtClean="0"/>
                <a:t>Y</a:t>
              </a:r>
              <a:r>
                <a:rPr kumimoji="1" lang="ja-JP" altLang="en-US" sz="2400" b="1" dirty="0" smtClean="0"/>
                <a:t>方向成分それぞれから</a:t>
              </a:r>
              <a:endParaRPr kumimoji="1" lang="en-US" altLang="ja-JP" sz="2400" b="1" dirty="0" smtClean="0"/>
            </a:p>
            <a:p>
              <a:pPr algn="ctr"/>
              <a:r>
                <a:rPr lang="ja-JP" altLang="en-US" sz="2400" b="1" dirty="0" smtClean="0"/>
                <a:t>ストークス光発生</a:t>
              </a:r>
              <a:endParaRPr kumimoji="1" lang="ja-JP" altLang="en-US" sz="2400" b="1" dirty="0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5908074" y="5231828"/>
              <a:ext cx="14221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b="1" dirty="0" smtClean="0"/>
                <a:t>一致する</a:t>
              </a:r>
              <a:endParaRPr kumimoji="1" lang="ja-JP" altLang="en-US" sz="2400" b="1" dirty="0"/>
            </a:p>
          </p:txBody>
        </p:sp>
        <p:sp>
          <p:nvSpPr>
            <p:cNvPr id="15" name="下矢印 14"/>
            <p:cNvSpPr/>
            <p:nvPr/>
          </p:nvSpPr>
          <p:spPr bwMode="auto">
            <a:xfrm>
              <a:off x="6439146" y="4764053"/>
              <a:ext cx="360040" cy="396998"/>
            </a:xfrm>
            <a:prstGeom prst="downArrow">
              <a:avLst/>
            </a:prstGeom>
            <a:noFill/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ゴシック" charset="-128"/>
                <a:cs typeface="ＭＳ ゴシック" charset="-128"/>
              </a:endParaRPr>
            </a:p>
          </p:txBody>
        </p:sp>
        <p:sp>
          <p:nvSpPr>
            <p:cNvPr id="18" name="下矢印 17"/>
            <p:cNvSpPr/>
            <p:nvPr/>
          </p:nvSpPr>
          <p:spPr bwMode="auto">
            <a:xfrm>
              <a:off x="6439146" y="3482514"/>
              <a:ext cx="360040" cy="396998"/>
            </a:xfrm>
            <a:prstGeom prst="downArrow">
              <a:avLst/>
            </a:prstGeom>
            <a:noFill/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ゴシック" charset="-128"/>
                <a:cs typeface="ＭＳ ゴシック" charset="-128"/>
              </a:endParaRPr>
            </a:p>
          </p:txBody>
        </p:sp>
        <p:sp>
          <p:nvSpPr>
            <p:cNvPr id="19" name="下矢印 18"/>
            <p:cNvSpPr/>
            <p:nvPr/>
          </p:nvSpPr>
          <p:spPr bwMode="auto">
            <a:xfrm>
              <a:off x="6439145" y="2623851"/>
              <a:ext cx="360040" cy="396998"/>
            </a:xfrm>
            <a:prstGeom prst="downArrow">
              <a:avLst/>
            </a:prstGeom>
            <a:noFill/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ゴシック" charset="-128"/>
                <a:cs typeface="ＭＳ ゴシック" charset="-128"/>
              </a:endParaRPr>
            </a:p>
          </p:txBody>
        </p:sp>
      </p:grpSp>
      <p:sp>
        <p:nvSpPr>
          <p:cNvPr id="17" name="円/楕円 16"/>
          <p:cNvSpPr/>
          <p:nvPr/>
        </p:nvSpPr>
        <p:spPr bwMode="auto">
          <a:xfrm>
            <a:off x="3168076" y="1955844"/>
            <a:ext cx="576064" cy="576064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cxnSp>
        <p:nvCxnSpPr>
          <p:cNvPr id="21" name="直線矢印コネクタ 20"/>
          <p:cNvCxnSpPr>
            <a:stCxn id="6" idx="1"/>
          </p:cNvCxnSpPr>
          <p:nvPr/>
        </p:nvCxnSpPr>
        <p:spPr bwMode="auto">
          <a:xfrm flipH="1" flipV="1">
            <a:off x="3744140" y="2348880"/>
            <a:ext cx="1854552" cy="704303"/>
          </a:xfrm>
          <a:prstGeom prst="straightConnector1">
            <a:avLst/>
          </a:prstGeom>
          <a:noFill/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テキスト ボックス 24"/>
          <p:cNvSpPr txBox="1"/>
          <p:nvPr/>
        </p:nvSpPr>
        <p:spPr>
          <a:xfrm>
            <a:off x="3959512" y="1948770"/>
            <a:ext cx="43140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 smtClean="0"/>
              <a:t>偏波保持ファイバとほぼ平行に入射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117832497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72400" cy="1143000"/>
          </a:xfrm>
        </p:spPr>
        <p:txBody>
          <a:bodyPr/>
          <a:lstStyle/>
          <a:p>
            <a:r>
              <a:rPr kumimoji="1" lang="ja-JP" altLang="en-US" b="1" i="1" dirty="0" smtClean="0"/>
              <a:t>実験結果</a:t>
            </a:r>
            <a:r>
              <a:rPr lang="ja-JP" altLang="en-US" b="1" i="1" dirty="0"/>
              <a:t>②</a:t>
            </a:r>
            <a:endParaRPr kumimoji="1" lang="ja-JP" altLang="en-US" b="1" i="1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153617" y="1400199"/>
            <a:ext cx="8848494" cy="4140000"/>
            <a:chOff x="15705" y="1412775"/>
            <a:chExt cx="8848494" cy="4140000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656" t="32661" r="14646" b="17137"/>
            <a:stretch/>
          </p:blipFill>
          <p:spPr bwMode="auto">
            <a:xfrm>
              <a:off x="15705" y="1412775"/>
              <a:ext cx="4356149" cy="414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87" t="33266" r="56088" b="20469"/>
            <a:stretch/>
          </p:blipFill>
          <p:spPr bwMode="auto">
            <a:xfrm>
              <a:off x="4371854" y="1412775"/>
              <a:ext cx="4492345" cy="414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テキスト ボックス 4"/>
          <p:cNvSpPr txBox="1"/>
          <p:nvPr/>
        </p:nvSpPr>
        <p:spPr>
          <a:xfrm>
            <a:off x="303731" y="5540199"/>
            <a:ext cx="40559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210fs</a:t>
            </a:r>
            <a:r>
              <a:rPr kumimoji="1" lang="ja-JP" altLang="en-US" sz="2000" b="1" dirty="0" smtClean="0"/>
              <a:t>と推定</a:t>
            </a:r>
            <a:endParaRPr kumimoji="1" lang="en-US" altLang="ja-JP" sz="2000" b="1" dirty="0" smtClean="0"/>
          </a:p>
          <a:p>
            <a:r>
              <a:rPr lang="ja-JP" altLang="en-US" sz="2000" b="1" dirty="0" smtClean="0"/>
              <a:t>スペクトル幅からの</a:t>
            </a:r>
            <a:endParaRPr lang="en-US" altLang="ja-JP" sz="2000" b="1" dirty="0" smtClean="0"/>
          </a:p>
          <a:p>
            <a:r>
              <a:rPr lang="ja-JP" altLang="en-US" sz="2000" b="1" dirty="0" smtClean="0"/>
              <a:t>フーリエ変換限界パルス幅と一致</a:t>
            </a:r>
            <a:endParaRPr kumimoji="1" lang="ja-JP" altLang="en-US" sz="2000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889354" y="5694087"/>
            <a:ext cx="17331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 smtClean="0"/>
              <a:t>○：水平偏光</a:t>
            </a:r>
            <a:endParaRPr kumimoji="1" lang="en-US" altLang="ja-JP" sz="2000" b="1" dirty="0" smtClean="0"/>
          </a:p>
          <a:p>
            <a:r>
              <a:rPr lang="ja-JP" altLang="en-US" sz="2000" b="1" dirty="0" smtClean="0"/>
              <a:t>□：垂直偏光</a:t>
            </a:r>
            <a:endParaRPr kumimoji="1" lang="ja-JP" altLang="en-US" sz="2000" b="1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089411" y="6401973"/>
            <a:ext cx="50545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0000"/>
                </a:solidFill>
              </a:rPr>
              <a:t>1.56</a:t>
            </a:r>
            <a:r>
              <a:rPr kumimoji="1" lang="ja-JP" altLang="en-US" sz="2000" b="1" dirty="0" smtClean="0">
                <a:solidFill>
                  <a:srgbClr val="FF0000"/>
                </a:solidFill>
              </a:rPr>
              <a:t>～</a:t>
            </a:r>
            <a:r>
              <a:rPr kumimoji="1" lang="en-US" altLang="ja-JP" sz="2000" b="1" dirty="0" smtClean="0">
                <a:solidFill>
                  <a:srgbClr val="FF0000"/>
                </a:solidFill>
              </a:rPr>
              <a:t>1.70µm</a:t>
            </a:r>
            <a:r>
              <a:rPr kumimoji="1" lang="ja-JP" altLang="en-US" sz="2000" b="1" dirty="0" smtClean="0">
                <a:solidFill>
                  <a:srgbClr val="FF0000"/>
                </a:solidFill>
              </a:rPr>
              <a:t>間で波長可変な</a:t>
            </a:r>
            <a:r>
              <a:rPr kumimoji="1" lang="en-US" altLang="ja-JP" sz="2000" b="1" dirty="0" smtClean="0">
                <a:solidFill>
                  <a:srgbClr val="FF0000"/>
                </a:solidFill>
              </a:rPr>
              <a:t>2</a:t>
            </a:r>
            <a:r>
              <a:rPr kumimoji="1" lang="ja-JP" altLang="en-US" sz="2000" b="1" dirty="0" smtClean="0">
                <a:solidFill>
                  <a:srgbClr val="FF0000"/>
                </a:solidFill>
              </a:rPr>
              <a:t>波長パルス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09732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-1" y="1609724"/>
            <a:ext cx="9123007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i="1" dirty="0"/>
              <a:t>Switchable, dual-wavelength passively</a:t>
            </a:r>
          </a:p>
          <a:p>
            <a:pPr algn="ctr"/>
            <a:r>
              <a:rPr lang="en-US" altLang="ja-JP" sz="3600" b="1" i="1" dirty="0"/>
              <a:t>mode-locked ultrafast fiber laser based on </a:t>
            </a:r>
            <a:r>
              <a:rPr lang="en-US" altLang="ja-JP" sz="3600" b="1" i="1" dirty="0" smtClean="0"/>
              <a:t>a single-wall </a:t>
            </a:r>
            <a:r>
              <a:rPr lang="en-US" altLang="ja-JP" sz="3600" b="1" i="1" dirty="0"/>
              <a:t>carbon nanotube </a:t>
            </a:r>
            <a:r>
              <a:rPr lang="en-US" altLang="ja-JP" sz="3600" b="1" i="1" dirty="0" err="1"/>
              <a:t>modelocker</a:t>
            </a:r>
            <a:r>
              <a:rPr lang="en-US" altLang="ja-JP" sz="3600" b="1" i="1" dirty="0"/>
              <a:t> </a:t>
            </a:r>
            <a:r>
              <a:rPr lang="en-US" altLang="ja-JP" sz="3600" b="1" i="1" dirty="0" smtClean="0"/>
              <a:t>and </a:t>
            </a:r>
            <a:r>
              <a:rPr lang="en-US" altLang="ja-JP" sz="3600" b="1" i="1" dirty="0" err="1" smtClean="0"/>
              <a:t>intracavity</a:t>
            </a:r>
            <a:r>
              <a:rPr lang="en-US" altLang="ja-JP" sz="3600" b="1" i="1" dirty="0" smtClean="0"/>
              <a:t> </a:t>
            </a:r>
            <a:r>
              <a:rPr lang="en-US" altLang="ja-JP" sz="3600" b="1" i="1" dirty="0"/>
              <a:t>loss tuning</a:t>
            </a:r>
          </a:p>
          <a:p>
            <a:pPr algn="ctr"/>
            <a:endParaRPr lang="en-US" altLang="ja-JP" sz="3600" b="1" i="1" dirty="0" smtClean="0"/>
          </a:p>
          <a:p>
            <a:pPr algn="ctr"/>
            <a:r>
              <a:rPr lang="en-US" altLang="ja-JP" sz="2400" dirty="0" err="1" smtClean="0"/>
              <a:t>Xin</a:t>
            </a:r>
            <a:r>
              <a:rPr lang="en-US" altLang="ja-JP" sz="2400" dirty="0" smtClean="0"/>
              <a:t> Zhao, </a:t>
            </a:r>
            <a:r>
              <a:rPr lang="en-US" altLang="ja-JP" sz="2400" dirty="0" err="1" smtClean="0"/>
              <a:t>Zheng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Aheng</a:t>
            </a:r>
            <a:r>
              <a:rPr lang="en-US" altLang="ja-JP" sz="2400" dirty="0" smtClean="0"/>
              <a:t>, Lei Liu, </a:t>
            </a:r>
            <a:r>
              <a:rPr lang="en-US" altLang="ja-JP" sz="2400" dirty="0" err="1" smtClean="0"/>
              <a:t>Ya</a:t>
            </a:r>
            <a:r>
              <a:rPr lang="en-US" altLang="ja-JP" sz="2400" dirty="0" smtClean="0"/>
              <a:t> Liu, </a:t>
            </a:r>
            <a:r>
              <a:rPr lang="en-US" altLang="ja-JP" sz="2400" dirty="0" err="1" smtClean="0"/>
              <a:t>Yaxing</a:t>
            </a:r>
            <a:r>
              <a:rPr lang="en-US" altLang="ja-JP" sz="2400" dirty="0" smtClean="0"/>
              <a:t> Jiang, </a:t>
            </a:r>
            <a:r>
              <a:rPr lang="en-US" altLang="ja-JP" sz="2400" dirty="0" err="1" smtClean="0"/>
              <a:t>Xin</a:t>
            </a:r>
            <a:r>
              <a:rPr lang="en-US" altLang="ja-JP" sz="2400" dirty="0" smtClean="0"/>
              <a:t> Yang,</a:t>
            </a:r>
          </a:p>
          <a:p>
            <a:pPr algn="ctr"/>
            <a:r>
              <a:rPr lang="en-US" altLang="ja-JP" sz="2400" dirty="0" smtClean="0"/>
              <a:t>and </a:t>
            </a:r>
            <a:r>
              <a:rPr lang="en-US" altLang="ja-JP" sz="2400" dirty="0" err="1" smtClean="0"/>
              <a:t>Jinsong</a:t>
            </a:r>
            <a:r>
              <a:rPr lang="en-US" altLang="ja-JP" sz="2400" dirty="0" smtClean="0"/>
              <a:t> Zhu</a:t>
            </a:r>
            <a:endParaRPr lang="en-US" altLang="ja-JP" sz="2400" dirty="0"/>
          </a:p>
          <a:p>
            <a:pPr algn="ctr"/>
            <a:r>
              <a:rPr lang="en-US" altLang="ja-JP" sz="2400" dirty="0"/>
              <a:t>Optics </a:t>
            </a:r>
            <a:r>
              <a:rPr lang="en-US" altLang="ja-JP" sz="2400" dirty="0" smtClean="0"/>
              <a:t>Express, </a:t>
            </a:r>
            <a:r>
              <a:rPr lang="en-US" altLang="ja-JP" sz="2400" dirty="0"/>
              <a:t>Vol. </a:t>
            </a:r>
            <a:r>
              <a:rPr lang="en-US" altLang="ja-JP" sz="2400" dirty="0" smtClean="0"/>
              <a:t>19, No.2, </a:t>
            </a:r>
            <a:r>
              <a:rPr lang="en-US" altLang="ja-JP" sz="2400" dirty="0"/>
              <a:t>pp. </a:t>
            </a:r>
            <a:r>
              <a:rPr lang="en-US" altLang="ja-JP" sz="2400" dirty="0" smtClean="0"/>
              <a:t>1168-1173 (2011)</a:t>
            </a:r>
            <a:endParaRPr lang="en-US" altLang="ja-JP" sz="4000" dirty="0"/>
          </a:p>
          <a:p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157887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38" t="35484" r="33576" b="28831"/>
          <a:stretch/>
        </p:blipFill>
        <p:spPr bwMode="auto">
          <a:xfrm>
            <a:off x="-5523" y="530959"/>
            <a:ext cx="3525553" cy="19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2440" y="260648"/>
            <a:ext cx="7772400" cy="1143000"/>
          </a:xfrm>
        </p:spPr>
        <p:txBody>
          <a:bodyPr/>
          <a:lstStyle/>
          <a:p>
            <a:r>
              <a:rPr lang="ja-JP" altLang="en-US" b="1" i="1" dirty="0"/>
              <a:t>実験装置</a:t>
            </a:r>
            <a:endParaRPr kumimoji="1" lang="ja-JP" altLang="en-US" b="1" i="1" dirty="0"/>
          </a:p>
        </p:txBody>
      </p:sp>
      <p:pic>
        <p:nvPicPr>
          <p:cNvPr id="6147" name="Picture 3"/>
          <p:cNvPicPr preferRelativeResize="0"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0" t="36587" r="15687" b="32281"/>
          <a:stretch/>
        </p:blipFill>
        <p:spPr bwMode="auto">
          <a:xfrm>
            <a:off x="-3360" y="2535688"/>
            <a:ext cx="9144000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 preferRelativeResize="0"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1" t="35433" r="12806" b="32283"/>
          <a:stretch/>
        </p:blipFill>
        <p:spPr bwMode="auto">
          <a:xfrm>
            <a:off x="-3360" y="4695688"/>
            <a:ext cx="9144000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3707904" y="1058360"/>
            <a:ext cx="51122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SWNT</a:t>
            </a:r>
            <a:r>
              <a:rPr kumimoji="1" lang="ja-JP" altLang="en-US" sz="2400" b="1" dirty="0" smtClean="0"/>
              <a:t>：単層カーボンナノチューブ</a:t>
            </a:r>
            <a:endParaRPr kumimoji="1" lang="en-US" altLang="ja-JP" sz="2400" b="1" dirty="0" smtClean="0"/>
          </a:p>
          <a:p>
            <a:r>
              <a:rPr lang="ja-JP" altLang="en-US" sz="2400" b="1" dirty="0" smtClean="0">
                <a:solidFill>
                  <a:srgbClr val="FF0000"/>
                </a:solidFill>
              </a:rPr>
              <a:t>→過飽和吸収体の働き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791533" y="1921779"/>
            <a:ext cx="29450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/>
              <a:t>上：アッテネータ（</a:t>
            </a:r>
            <a:r>
              <a:rPr kumimoji="1" lang="en-US" altLang="ja-JP" b="1" dirty="0" smtClean="0"/>
              <a:t>0dB</a:t>
            </a:r>
            <a:r>
              <a:rPr kumimoji="1" lang="ja-JP" altLang="en-US" b="1" dirty="0" smtClean="0"/>
              <a:t>）</a:t>
            </a:r>
            <a:endParaRPr kumimoji="1" lang="en-US" altLang="ja-JP" b="1" dirty="0" smtClean="0"/>
          </a:p>
          <a:p>
            <a:r>
              <a:rPr lang="ja-JP" altLang="en-US" b="1" dirty="0" smtClean="0"/>
              <a:t>下：アッテネータ（</a:t>
            </a:r>
            <a:r>
              <a:rPr lang="en-US" altLang="ja-JP" b="1" dirty="0" smtClean="0"/>
              <a:t>3dB</a:t>
            </a:r>
            <a:r>
              <a:rPr lang="ja-JP" altLang="en-US" b="1" dirty="0" smtClean="0"/>
              <a:t>）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23149624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72400" cy="1143000"/>
          </a:xfrm>
        </p:spPr>
        <p:txBody>
          <a:bodyPr/>
          <a:lstStyle/>
          <a:p>
            <a:r>
              <a:rPr kumimoji="1" lang="en-US" altLang="ja-JP" b="1" i="1" dirty="0" smtClean="0"/>
              <a:t>2</a:t>
            </a:r>
            <a:r>
              <a:rPr kumimoji="1" lang="ja-JP" altLang="en-US" b="1" i="1" dirty="0" smtClean="0"/>
              <a:t>波長モード同期</a:t>
            </a:r>
            <a:endParaRPr kumimoji="1" lang="ja-JP" altLang="en-US" b="1" i="1" dirty="0"/>
          </a:p>
        </p:txBody>
      </p:sp>
      <p:grpSp>
        <p:nvGrpSpPr>
          <p:cNvPr id="5" name="グループ化 4"/>
          <p:cNvGrpSpPr/>
          <p:nvPr/>
        </p:nvGrpSpPr>
        <p:grpSpPr>
          <a:xfrm>
            <a:off x="1409871" y="4165049"/>
            <a:ext cx="6288258" cy="2671620"/>
            <a:chOff x="1409871" y="4221088"/>
            <a:chExt cx="6288258" cy="2671620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75" t="29086" r="27294" b="39183"/>
            <a:stretch/>
          </p:blipFill>
          <p:spPr bwMode="auto">
            <a:xfrm>
              <a:off x="1409871" y="4221088"/>
              <a:ext cx="6288258" cy="2321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テキスト ボックス 2"/>
            <p:cNvSpPr txBox="1"/>
            <p:nvPr/>
          </p:nvSpPr>
          <p:spPr>
            <a:xfrm>
              <a:off x="1854442" y="6492598"/>
              <a:ext cx="240161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i="1" dirty="0" smtClean="0"/>
                <a:t>0.99ps</a:t>
              </a:r>
              <a:r>
                <a:rPr lang="en-US" altLang="ja-JP" sz="2000" b="1" i="1" dirty="0"/>
                <a:t>@</a:t>
              </a:r>
              <a:r>
                <a:rPr kumimoji="1" lang="en-US" altLang="ja-JP" sz="2000" b="1" i="1" dirty="0" smtClean="0"/>
                <a:t>1532.3nm</a:t>
              </a:r>
              <a:endParaRPr kumimoji="1" lang="ja-JP" altLang="en-US" sz="2000" b="1" i="1" dirty="0"/>
            </a:p>
          </p:txBody>
        </p:sp>
        <p:sp>
          <p:nvSpPr>
            <p:cNvPr id="4" name="テキスト ボックス 3"/>
            <p:cNvSpPr txBox="1"/>
            <p:nvPr/>
          </p:nvSpPr>
          <p:spPr>
            <a:xfrm>
              <a:off x="5296510" y="6492598"/>
              <a:ext cx="240161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i="1" dirty="0" smtClean="0"/>
                <a:t>0.95ps@1557.3nm</a:t>
              </a:r>
              <a:endParaRPr kumimoji="1" lang="ja-JP" altLang="en-US" sz="2000" b="1" i="1" dirty="0"/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0" y="1424939"/>
            <a:ext cx="9140179" cy="2740110"/>
            <a:chOff x="-229" y="1374446"/>
            <a:chExt cx="9140179" cy="2740110"/>
          </a:xfrm>
        </p:grpSpPr>
        <p:pic>
          <p:nvPicPr>
            <p:cNvPr id="7170" name="Picture 2"/>
            <p:cNvPicPr preferRelativeResize="0"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48" t="32863" r="13853" b="35685"/>
            <a:stretch/>
          </p:blipFill>
          <p:spPr bwMode="auto">
            <a:xfrm>
              <a:off x="31950" y="1374446"/>
              <a:ext cx="9108000" cy="234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テキスト ボックス 5"/>
            <p:cNvSpPr txBox="1"/>
            <p:nvPr/>
          </p:nvSpPr>
          <p:spPr>
            <a:xfrm>
              <a:off x="4255832" y="1442020"/>
              <a:ext cx="11849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smtClean="0"/>
                <a:t>470Hz</a:t>
              </a:r>
              <a:r>
                <a:rPr kumimoji="1" lang="ja-JP" altLang="en-US" sz="2000" b="1" dirty="0" smtClean="0"/>
                <a:t>差</a:t>
              </a:r>
              <a:endParaRPr kumimoji="1" lang="ja-JP" altLang="en-US" sz="2000" b="1" dirty="0"/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-229" y="3714446"/>
              <a:ext cx="39805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b="1" dirty="0" smtClean="0"/>
                <a:t>アッテネータ（</a:t>
              </a:r>
              <a:r>
                <a:rPr kumimoji="1" lang="en-US" altLang="ja-JP" sz="2000" b="1" dirty="0" smtClean="0"/>
                <a:t>2.2dB</a:t>
              </a:r>
              <a:r>
                <a:rPr kumimoji="1" lang="ja-JP" altLang="en-US" sz="2000" b="1" dirty="0" smtClean="0"/>
                <a:t>）</a:t>
              </a:r>
              <a:r>
                <a:rPr lang="ja-JP" altLang="en-US" sz="2000" b="1" dirty="0" smtClean="0"/>
                <a:t>にセット</a:t>
              </a:r>
              <a:endParaRPr kumimoji="1" lang="ja-JP" alt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84663199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i="1" dirty="0" smtClean="0"/>
              <a:t>スイッチングモード同期</a:t>
            </a:r>
            <a:endParaRPr kumimoji="1" lang="ja-JP" altLang="en-US" b="1" i="1" dirty="0"/>
          </a:p>
        </p:txBody>
      </p:sp>
      <p:grpSp>
        <p:nvGrpSpPr>
          <p:cNvPr id="9" name="グループ化 8"/>
          <p:cNvGrpSpPr/>
          <p:nvPr/>
        </p:nvGrpSpPr>
        <p:grpSpPr>
          <a:xfrm>
            <a:off x="0" y="1567825"/>
            <a:ext cx="9083233" cy="4861344"/>
            <a:chOff x="30052" y="1455167"/>
            <a:chExt cx="9083233" cy="4861344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30" t="20564" r="22694" b="44556"/>
            <a:stretch/>
          </p:blipFill>
          <p:spPr bwMode="auto">
            <a:xfrm>
              <a:off x="30052" y="2060848"/>
              <a:ext cx="9083233" cy="324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テキスト ボックス 2"/>
            <p:cNvSpPr txBox="1"/>
            <p:nvPr/>
          </p:nvSpPr>
          <p:spPr>
            <a:xfrm>
              <a:off x="179512" y="5300848"/>
              <a:ext cx="378340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2000" b="1" dirty="0" smtClean="0"/>
                <a:t>アッテネータ：</a:t>
              </a:r>
              <a:r>
                <a:rPr kumimoji="1" lang="en-US" altLang="ja-JP" sz="2000" b="1" dirty="0" smtClean="0"/>
                <a:t>0dB </a:t>
              </a:r>
              <a:r>
                <a:rPr kumimoji="1" lang="ja-JP" altLang="en-US" sz="2000" b="1" dirty="0" smtClean="0"/>
                <a:t>→ </a:t>
              </a:r>
              <a:r>
                <a:rPr kumimoji="1" lang="en-US" altLang="ja-JP" sz="2000" b="1" dirty="0" smtClean="0"/>
                <a:t>3dB</a:t>
              </a:r>
            </a:p>
            <a:p>
              <a:pPr algn="ctr"/>
              <a:r>
                <a:rPr lang="ja-JP" altLang="en-US" sz="2000" b="1" dirty="0" smtClean="0"/>
                <a:t>中心波長：</a:t>
              </a:r>
              <a:r>
                <a:rPr lang="en-US" altLang="ja-JP" sz="2000" b="1" dirty="0" smtClean="0"/>
                <a:t>1557nm </a:t>
              </a:r>
              <a:r>
                <a:rPr lang="ja-JP" altLang="en-US" sz="2000" b="1" dirty="0" smtClean="0"/>
                <a:t>→ </a:t>
              </a:r>
              <a:r>
                <a:rPr lang="en-US" altLang="ja-JP" sz="2000" b="1" dirty="0" smtClean="0"/>
                <a:t>1532nm</a:t>
              </a:r>
            </a:p>
            <a:p>
              <a:pPr algn="ctr"/>
              <a:r>
                <a:rPr lang="ja-JP" altLang="en-US" sz="2000" b="1" dirty="0" smtClean="0"/>
                <a:t>変位時間：～</a:t>
              </a:r>
              <a:r>
                <a:rPr lang="en-US" altLang="ja-JP" sz="2000" b="1" dirty="0" smtClean="0"/>
                <a:t>1.3s</a:t>
              </a:r>
              <a:endParaRPr kumimoji="1" lang="ja-JP" altLang="en-US" b="1" dirty="0"/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5148064" y="5300848"/>
              <a:ext cx="378340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2000" b="1" dirty="0" smtClean="0"/>
                <a:t>アッテネータ：</a:t>
              </a:r>
              <a:r>
                <a:rPr lang="en-US" altLang="ja-JP" sz="2000" b="1" dirty="0"/>
                <a:t>3</a:t>
              </a:r>
              <a:r>
                <a:rPr kumimoji="1" lang="en-US" altLang="ja-JP" sz="2000" b="1" dirty="0" smtClean="0"/>
                <a:t>dB </a:t>
              </a:r>
              <a:r>
                <a:rPr kumimoji="1" lang="ja-JP" altLang="en-US" sz="2000" b="1" dirty="0" smtClean="0"/>
                <a:t>→ </a:t>
              </a:r>
              <a:r>
                <a:rPr lang="en-US" altLang="ja-JP" sz="2000" b="1" dirty="0"/>
                <a:t>0</a:t>
              </a:r>
              <a:r>
                <a:rPr kumimoji="1" lang="en-US" altLang="ja-JP" sz="2000" b="1" dirty="0" smtClean="0"/>
                <a:t>dB</a:t>
              </a:r>
            </a:p>
            <a:p>
              <a:pPr algn="ctr"/>
              <a:r>
                <a:rPr lang="ja-JP" altLang="en-US" sz="2000" b="1" dirty="0" smtClean="0"/>
                <a:t>中心波長：</a:t>
              </a:r>
              <a:r>
                <a:rPr lang="en-US" altLang="ja-JP" sz="2000" b="1" dirty="0" smtClean="0"/>
                <a:t>1532nm </a:t>
              </a:r>
              <a:r>
                <a:rPr lang="ja-JP" altLang="en-US" sz="2000" b="1" dirty="0" smtClean="0"/>
                <a:t>→ </a:t>
              </a:r>
              <a:r>
                <a:rPr lang="en-US" altLang="ja-JP" sz="2000" b="1" dirty="0" smtClean="0"/>
                <a:t>1557nm</a:t>
              </a:r>
            </a:p>
            <a:p>
              <a:pPr algn="ctr"/>
              <a:r>
                <a:rPr lang="ja-JP" altLang="en-US" sz="2000" b="1" dirty="0" smtClean="0"/>
                <a:t>変位時間：～</a:t>
              </a:r>
              <a:r>
                <a:rPr lang="en-US" altLang="ja-JP" sz="2000" b="1" dirty="0" smtClean="0"/>
                <a:t>130ms</a:t>
              </a:r>
              <a:endParaRPr kumimoji="1" lang="ja-JP" altLang="en-US" b="1" dirty="0"/>
            </a:p>
          </p:txBody>
        </p:sp>
        <p:sp>
          <p:nvSpPr>
            <p:cNvPr id="4" name="円/楕円 3"/>
            <p:cNvSpPr/>
            <p:nvPr/>
          </p:nvSpPr>
          <p:spPr bwMode="auto">
            <a:xfrm>
              <a:off x="1314376" y="3152676"/>
              <a:ext cx="432048" cy="432048"/>
            </a:xfrm>
            <a:prstGeom prst="ellipse">
              <a:avLst/>
            </a:prstGeom>
            <a:noFill/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ゴシック" charset="-128"/>
                <a:cs typeface="ＭＳ ゴシック" charset="-128"/>
              </a:endParaRPr>
            </a:p>
          </p:txBody>
        </p:sp>
        <p:cxnSp>
          <p:nvCxnSpPr>
            <p:cNvPr id="7" name="直線矢印コネクタ 6"/>
            <p:cNvCxnSpPr/>
            <p:nvPr/>
          </p:nvCxnSpPr>
          <p:spPr bwMode="auto">
            <a:xfrm flipH="1">
              <a:off x="1746424" y="1916832"/>
              <a:ext cx="1025376" cy="1235844"/>
            </a:xfrm>
            <a:prstGeom prst="straightConnector1">
              <a:avLst/>
            </a:prstGeom>
            <a:noFill/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8" name="テキスト ボックス 7"/>
            <p:cNvSpPr txBox="1"/>
            <p:nvPr/>
          </p:nvSpPr>
          <p:spPr>
            <a:xfrm>
              <a:off x="2771800" y="1455167"/>
              <a:ext cx="35878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400" b="1" dirty="0" smtClean="0"/>
                <a:t>ランダムパルスの集まり</a:t>
              </a:r>
              <a:endParaRPr kumimoji="1" lang="ja-JP" altLang="en-US" sz="2400" b="1" dirty="0"/>
            </a:p>
          </p:txBody>
        </p:sp>
      </p:grpSp>
      <p:sp>
        <p:nvSpPr>
          <p:cNvPr id="6" name="テキスト ボックス 5"/>
          <p:cNvSpPr txBox="1"/>
          <p:nvPr/>
        </p:nvSpPr>
        <p:spPr>
          <a:xfrm>
            <a:off x="-13081" y="1607556"/>
            <a:ext cx="24881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 smtClean="0"/>
              <a:t>励起パワー：</a:t>
            </a:r>
            <a:r>
              <a:rPr kumimoji="1" lang="en-US" altLang="ja-JP" sz="2000" b="1" dirty="0" smtClean="0"/>
              <a:t>46mW</a:t>
            </a:r>
            <a:endParaRPr kumimoji="1" lang="ja-JP" altLang="en-US" sz="2000" b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648859" y="6429169"/>
            <a:ext cx="44951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0000"/>
                </a:solidFill>
              </a:rPr>
              <a:t>1557nm</a:t>
            </a:r>
            <a:r>
              <a:rPr kumimoji="1" lang="ja-JP" altLang="en-US" sz="2000" b="1" dirty="0" smtClean="0">
                <a:solidFill>
                  <a:srgbClr val="FF0000"/>
                </a:solidFill>
              </a:rPr>
              <a:t>のセルフスタート閾値が低い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23394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1290" y="404664"/>
            <a:ext cx="7772400" cy="1143000"/>
          </a:xfrm>
        </p:spPr>
        <p:txBody>
          <a:bodyPr/>
          <a:lstStyle/>
          <a:p>
            <a:r>
              <a:rPr lang="ja-JP" altLang="en-US" b="1" i="1" dirty="0"/>
              <a:t>イントロダクション</a:t>
            </a:r>
            <a:endParaRPr kumimoji="1" lang="ja-JP" altLang="en-US" b="1" i="1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46690" y="4663750"/>
            <a:ext cx="84802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【</a:t>
            </a:r>
            <a:r>
              <a:rPr kumimoji="1" lang="ja-JP" altLang="en-US" sz="2800" b="1" dirty="0" smtClean="0"/>
              <a:t>ニーズ</a:t>
            </a:r>
            <a:r>
              <a:rPr kumimoji="1" lang="en-US" altLang="ja-JP" sz="2800" b="1" dirty="0" smtClean="0"/>
              <a:t>】</a:t>
            </a:r>
            <a:r>
              <a:rPr kumimoji="1" lang="ja-JP" altLang="en-US" sz="2800" b="1" dirty="0" smtClean="0"/>
              <a:t>超短パルス光を用いた実用的な応用計測</a:t>
            </a:r>
            <a:endParaRPr kumimoji="1" lang="ja-JP" altLang="en-US" sz="2800" b="1" dirty="0"/>
          </a:p>
        </p:txBody>
      </p:sp>
      <p:grpSp>
        <p:nvGrpSpPr>
          <p:cNvPr id="23" name="グループ化 22"/>
          <p:cNvGrpSpPr/>
          <p:nvPr/>
        </p:nvGrpSpPr>
        <p:grpSpPr>
          <a:xfrm>
            <a:off x="292193" y="1377415"/>
            <a:ext cx="8542091" cy="3257879"/>
            <a:chOff x="174115" y="1289254"/>
            <a:chExt cx="8542091" cy="3257879"/>
          </a:xfrm>
        </p:grpSpPr>
        <p:grpSp>
          <p:nvGrpSpPr>
            <p:cNvPr id="11" name="グループ化 10"/>
            <p:cNvGrpSpPr/>
            <p:nvPr/>
          </p:nvGrpSpPr>
          <p:grpSpPr>
            <a:xfrm>
              <a:off x="174115" y="1823802"/>
              <a:ext cx="4206601" cy="2723331"/>
              <a:chOff x="281925" y="1438908"/>
              <a:chExt cx="4206601" cy="2723331"/>
            </a:xfrm>
          </p:grpSpPr>
          <p:grpSp>
            <p:nvGrpSpPr>
              <p:cNvPr id="7" name="グループ化 6"/>
              <p:cNvGrpSpPr/>
              <p:nvPr/>
            </p:nvGrpSpPr>
            <p:grpSpPr>
              <a:xfrm>
                <a:off x="675226" y="1438908"/>
                <a:ext cx="3420000" cy="2261666"/>
                <a:chOff x="863917" y="3696706"/>
                <a:chExt cx="3420000" cy="2261666"/>
              </a:xfrm>
            </p:grpSpPr>
            <p:pic>
              <p:nvPicPr>
                <p:cNvPr id="4" name="Picture 2" descr="C:\Users\user\Desktop\Hurr2.jpg"/>
                <p:cNvPicPr preferRelativeResize="0">
                  <a:picLocks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63917" y="4158372"/>
                  <a:ext cx="3420000" cy="1800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" name="正方形/長方形 5"/>
                <p:cNvSpPr/>
                <p:nvPr/>
              </p:nvSpPr>
              <p:spPr>
                <a:xfrm>
                  <a:off x="1111400" y="3696706"/>
                  <a:ext cx="292503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2400" b="1" dirty="0" err="1" smtClean="0">
                      <a:solidFill>
                        <a:srgbClr val="FF0000"/>
                      </a:solidFill>
                    </a:rPr>
                    <a:t>Ti:S</a:t>
                  </a:r>
                  <a:r>
                    <a:rPr lang="ja-JP" altLang="en-US" sz="2400" b="1" dirty="0" smtClean="0">
                      <a:solidFill>
                        <a:srgbClr val="FF0000"/>
                      </a:solidFill>
                    </a:rPr>
                    <a:t>レーザ（従来</a:t>
                  </a:r>
                  <a:r>
                    <a:rPr lang="ja-JP" altLang="en-US" sz="2400" b="1" dirty="0">
                      <a:solidFill>
                        <a:srgbClr val="FF0000"/>
                      </a:solidFill>
                    </a:rPr>
                    <a:t>）</a:t>
                  </a:r>
                  <a:endParaRPr lang="ja-JP" altLang="en-US" sz="2800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10" name="テキスト ボックス 9"/>
              <p:cNvSpPr txBox="1"/>
              <p:nvPr/>
            </p:nvSpPr>
            <p:spPr>
              <a:xfrm>
                <a:off x="281925" y="3700574"/>
                <a:ext cx="42066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400" b="1" dirty="0">
                    <a:solidFill>
                      <a:srgbClr val="FF0000"/>
                    </a:solidFill>
                  </a:rPr>
                  <a:t>×</a:t>
                </a:r>
                <a:r>
                  <a:rPr kumimoji="1" lang="ja-JP" altLang="en-US" sz="2400" b="1" dirty="0" smtClean="0">
                    <a:solidFill>
                      <a:srgbClr val="FF0000"/>
                    </a:solidFill>
                  </a:rPr>
                  <a:t>大型・高価・長期動作不可</a:t>
                </a:r>
                <a:endParaRPr kumimoji="1" lang="ja-JP" altLang="en-US" sz="2400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3" name="グループ化 12"/>
            <p:cNvGrpSpPr/>
            <p:nvPr/>
          </p:nvGrpSpPr>
          <p:grpSpPr>
            <a:xfrm>
              <a:off x="4924707" y="1823802"/>
              <a:ext cx="3420000" cy="2723166"/>
              <a:chOff x="5346094" y="1630378"/>
              <a:chExt cx="3420000" cy="2723166"/>
            </a:xfrm>
          </p:grpSpPr>
          <p:grpSp>
            <p:nvGrpSpPr>
              <p:cNvPr id="9" name="グループ化 8"/>
              <p:cNvGrpSpPr/>
              <p:nvPr/>
            </p:nvGrpSpPr>
            <p:grpSpPr>
              <a:xfrm>
                <a:off x="5346094" y="1630378"/>
                <a:ext cx="3420000" cy="2261501"/>
                <a:chOff x="5058062" y="1815370"/>
                <a:chExt cx="3420000" cy="2261501"/>
              </a:xfrm>
            </p:grpSpPr>
            <p:pic>
              <p:nvPicPr>
                <p:cNvPr id="5" name="Picture 2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58062" y="2276871"/>
                  <a:ext cx="3420000" cy="1800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8" name="正方形/長方形 7"/>
                <p:cNvSpPr/>
                <p:nvPr/>
              </p:nvSpPr>
              <p:spPr>
                <a:xfrm>
                  <a:off x="5592900" y="1815370"/>
                  <a:ext cx="2350323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ja-JP" altLang="en-US" sz="2400" b="1" dirty="0" smtClean="0">
                      <a:solidFill>
                        <a:srgbClr val="0070C0"/>
                      </a:solidFill>
                    </a:rPr>
                    <a:t>ファイバレーザ</a:t>
                  </a:r>
                  <a:endParaRPr lang="ja-JP" altLang="en-US" sz="2400" b="1" dirty="0">
                    <a:solidFill>
                      <a:srgbClr val="0070C0"/>
                    </a:solidFill>
                  </a:endParaRPr>
                </a:p>
              </p:txBody>
            </p:sp>
          </p:grpSp>
          <p:sp>
            <p:nvSpPr>
              <p:cNvPr id="12" name="テキスト ボックス 11"/>
              <p:cNvSpPr txBox="1"/>
              <p:nvPr/>
            </p:nvSpPr>
            <p:spPr>
              <a:xfrm>
                <a:off x="5571550" y="3891879"/>
                <a:ext cx="296908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400" b="1" dirty="0" smtClean="0">
                    <a:solidFill>
                      <a:srgbClr val="0070C0"/>
                    </a:solidFill>
                  </a:rPr>
                  <a:t>○小型・安価・堅牢</a:t>
                </a:r>
                <a:endParaRPr kumimoji="1" lang="ja-JP" altLang="en-US" sz="2400" b="1" dirty="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14" name="右矢印 13"/>
            <p:cNvSpPr/>
            <p:nvPr/>
          </p:nvSpPr>
          <p:spPr bwMode="auto">
            <a:xfrm>
              <a:off x="4290392" y="2921403"/>
              <a:ext cx="388224" cy="528129"/>
            </a:xfrm>
            <a:prstGeom prst="rightArrow">
              <a:avLst/>
            </a:prstGeom>
            <a:noFill/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ゴシック" charset="-128"/>
                <a:cs typeface="ＭＳ ゴシック" charset="-128"/>
              </a:endParaRPr>
            </a:p>
          </p:txBody>
        </p:sp>
        <p:sp>
          <p:nvSpPr>
            <p:cNvPr id="15" name="正方形/長方形 14"/>
            <p:cNvSpPr/>
            <p:nvPr/>
          </p:nvSpPr>
          <p:spPr bwMode="auto">
            <a:xfrm>
              <a:off x="221226" y="1815331"/>
              <a:ext cx="8494980" cy="2731638"/>
            </a:xfrm>
            <a:prstGeom prst="rect">
              <a:avLst/>
            </a:prstGeom>
            <a:noFill/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ゴシック" charset="-128"/>
                <a:cs typeface="ＭＳ ゴシック" charset="-128"/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3292580" y="1289254"/>
              <a:ext cx="2350323" cy="461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kumimoji="1" lang="ja-JP" altLang="en-US" sz="2400" b="1" i="1" dirty="0" smtClean="0"/>
                <a:t>超短パルス光源</a:t>
              </a:r>
              <a:endParaRPr kumimoji="1" lang="ja-JP" altLang="en-US" sz="2400" b="1" i="1" dirty="0"/>
            </a:p>
          </p:txBody>
        </p:sp>
      </p:grpSp>
      <p:sp>
        <p:nvSpPr>
          <p:cNvPr id="3" name="テキスト ボックス 2"/>
          <p:cNvSpPr txBox="1"/>
          <p:nvPr/>
        </p:nvSpPr>
        <p:spPr>
          <a:xfrm>
            <a:off x="910951" y="5186970"/>
            <a:ext cx="2969083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ja-JP" altLang="en-US" sz="2400" b="1" dirty="0" smtClean="0"/>
              <a:t>機械式遅延ステージ</a:t>
            </a:r>
            <a:endParaRPr kumimoji="1" lang="ja-JP" altLang="en-US" sz="2400" b="1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967681" y="5186969"/>
            <a:ext cx="3570208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2400" b="1" dirty="0" smtClean="0"/>
              <a:t>非同期光サンプリング法</a:t>
            </a:r>
            <a:endParaRPr kumimoji="1" lang="ja-JP" altLang="en-US" sz="2400" b="1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54660" y="5648636"/>
            <a:ext cx="32816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 smtClean="0">
                <a:solidFill>
                  <a:srgbClr val="0070C0"/>
                </a:solidFill>
              </a:rPr>
              <a:t>○タイミングジッター</a:t>
            </a:r>
            <a:endParaRPr lang="en-US" altLang="ja-JP" sz="2000" b="1" dirty="0" smtClean="0">
              <a:solidFill>
                <a:srgbClr val="0070C0"/>
              </a:solidFill>
            </a:endParaRPr>
          </a:p>
          <a:p>
            <a:r>
              <a:rPr kumimoji="1" lang="en-US" altLang="ja-JP" sz="2000" b="1" dirty="0" smtClean="0">
                <a:solidFill>
                  <a:srgbClr val="FF0000"/>
                </a:solidFill>
              </a:rPr>
              <a:t>×</a:t>
            </a:r>
            <a:r>
              <a:rPr kumimoji="1" lang="ja-JP" altLang="en-US" sz="2000" b="1" dirty="0" smtClean="0">
                <a:solidFill>
                  <a:srgbClr val="FF0000"/>
                </a:solidFill>
              </a:rPr>
              <a:t>測定時間・周波数分解能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r>
              <a:rPr lang="ja-JP" altLang="en-US" sz="2000" b="1" dirty="0" smtClean="0">
                <a:solidFill>
                  <a:srgbClr val="FF0000"/>
                </a:solidFill>
              </a:rPr>
              <a:t>に</a:t>
            </a:r>
            <a:r>
              <a:rPr kumimoji="1" lang="ja-JP" altLang="en-US" sz="2000" b="1" dirty="0" smtClean="0">
                <a:solidFill>
                  <a:srgbClr val="FF0000"/>
                </a:solidFill>
              </a:rPr>
              <a:t>トレードオフの関係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111951" y="5648636"/>
            <a:ext cx="3281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 smtClean="0">
                <a:solidFill>
                  <a:srgbClr val="0070C0"/>
                </a:solidFill>
              </a:rPr>
              <a:t>○測定時間・周波数分解能</a:t>
            </a:r>
            <a:endParaRPr kumimoji="1" lang="en-US" altLang="ja-JP" sz="2000" b="1" dirty="0" smtClean="0">
              <a:solidFill>
                <a:srgbClr val="0070C0"/>
              </a:solidFill>
            </a:endParaRPr>
          </a:p>
          <a:p>
            <a:r>
              <a:rPr kumimoji="1" lang="en-US" altLang="ja-JP" sz="2000" b="1" dirty="0" smtClean="0">
                <a:solidFill>
                  <a:srgbClr val="FF0000"/>
                </a:solidFill>
              </a:rPr>
              <a:t>×</a:t>
            </a:r>
            <a:r>
              <a:rPr kumimoji="1" lang="ja-JP" altLang="en-US" sz="2000" b="1" dirty="0" smtClean="0">
                <a:solidFill>
                  <a:srgbClr val="FF0000"/>
                </a:solidFill>
              </a:rPr>
              <a:t>タイミングジッター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718413" y="6356488"/>
            <a:ext cx="4068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i="1" dirty="0" smtClean="0">
                <a:solidFill>
                  <a:srgbClr val="FF0000"/>
                </a:solidFill>
              </a:rPr>
              <a:t>※2</a:t>
            </a:r>
            <a:r>
              <a:rPr kumimoji="1" lang="ja-JP" altLang="en-US" sz="2400" b="1" i="1" dirty="0" smtClean="0">
                <a:solidFill>
                  <a:srgbClr val="FF0000"/>
                </a:solidFill>
              </a:rPr>
              <a:t>台のレーザを使うため！</a:t>
            </a:r>
            <a:endParaRPr kumimoji="1" lang="ja-JP" altLang="en-US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8699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i="1" dirty="0" smtClean="0"/>
              <a:t>まとめ</a:t>
            </a:r>
            <a:endParaRPr kumimoji="1" lang="ja-JP" altLang="en-US" b="1" i="1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971600" y="1695334"/>
            <a:ext cx="7398179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 smtClean="0"/>
              <a:t>●</a:t>
            </a:r>
            <a:r>
              <a:rPr kumimoji="1" lang="en-US" altLang="ja-JP" sz="2800" b="1" dirty="0" smtClean="0"/>
              <a:t>Lo-Bi</a:t>
            </a:r>
            <a:r>
              <a:rPr kumimoji="1" lang="ja-JP" altLang="en-US" sz="2800" b="1" dirty="0" smtClean="0"/>
              <a:t>スパンファイバと</a:t>
            </a:r>
            <a:r>
              <a:rPr kumimoji="1" lang="en-US" altLang="ja-JP" sz="2800" b="1" dirty="0" smtClean="0"/>
              <a:t>SMF</a:t>
            </a:r>
            <a:r>
              <a:rPr kumimoji="1" lang="ja-JP" altLang="en-US" sz="2800" b="1" dirty="0" smtClean="0"/>
              <a:t>との比較</a:t>
            </a:r>
            <a:endParaRPr kumimoji="1" lang="en-US" altLang="ja-JP" sz="2800" b="1" dirty="0" smtClean="0"/>
          </a:p>
          <a:p>
            <a:r>
              <a:rPr lang="ja-JP" altLang="en-US" sz="2800" b="1" dirty="0" smtClean="0"/>
              <a:t>●非線形偏波回転のメカニズム</a:t>
            </a:r>
            <a:endParaRPr lang="en-US" altLang="ja-JP" sz="2800" b="1" dirty="0" smtClean="0"/>
          </a:p>
          <a:p>
            <a:r>
              <a:rPr lang="ja-JP" altLang="en-US" sz="2800" b="1" dirty="0" smtClean="0"/>
              <a:t>●偏波保持ファイバによる</a:t>
            </a:r>
            <a:r>
              <a:rPr lang="en-US" altLang="ja-JP" sz="2800" b="1" dirty="0" smtClean="0"/>
              <a:t>2</a:t>
            </a:r>
            <a:r>
              <a:rPr lang="ja-JP" altLang="en-US" sz="2800" b="1" dirty="0" smtClean="0"/>
              <a:t>波長パルス発振</a:t>
            </a:r>
            <a:endParaRPr lang="en-US" altLang="ja-JP" sz="2800" b="1" dirty="0" smtClean="0"/>
          </a:p>
          <a:p>
            <a:r>
              <a:rPr lang="ja-JP" altLang="en-US" sz="2800" b="1" dirty="0" smtClean="0"/>
              <a:t>●誘導ラマン散乱による周波数シフトも可能</a:t>
            </a:r>
            <a:endParaRPr lang="en-US" altLang="ja-JP" sz="2800" b="1" dirty="0" smtClean="0"/>
          </a:p>
          <a:p>
            <a:r>
              <a:rPr lang="ja-JP" altLang="en-US" sz="2800" b="1" dirty="0" smtClean="0"/>
              <a:t>●</a:t>
            </a:r>
            <a:r>
              <a:rPr lang="en-US" altLang="ja-JP" sz="2800" b="1" dirty="0" smtClean="0"/>
              <a:t>1</a:t>
            </a:r>
            <a:r>
              <a:rPr lang="ja-JP" altLang="en-US" sz="2800" b="1" dirty="0" smtClean="0"/>
              <a:t>台のレーザによる</a:t>
            </a:r>
            <a:r>
              <a:rPr lang="en-US" altLang="ja-JP" sz="2800" b="1" dirty="0" smtClean="0"/>
              <a:t>2</a:t>
            </a:r>
            <a:r>
              <a:rPr lang="ja-JP" altLang="en-US" sz="2800" b="1" dirty="0" smtClean="0"/>
              <a:t>波長パルス発振</a:t>
            </a:r>
            <a:endParaRPr lang="en-US" altLang="ja-JP" sz="2800" b="1" dirty="0" smtClean="0"/>
          </a:p>
          <a:p>
            <a:endParaRPr lang="en-US" altLang="ja-JP" sz="2800" b="1" dirty="0"/>
          </a:p>
          <a:p>
            <a:r>
              <a:rPr lang="ja-JP" altLang="en-US" sz="2800" b="1" dirty="0" smtClean="0"/>
              <a:t>☆</a:t>
            </a:r>
            <a:r>
              <a:rPr lang="en-US" altLang="ja-JP" sz="2800" b="1" dirty="0" smtClean="0"/>
              <a:t>2</a:t>
            </a:r>
            <a:r>
              <a:rPr lang="ja-JP" altLang="en-US" sz="2800" b="1" dirty="0" smtClean="0"/>
              <a:t>波長パルス発振の同時発生の有用性</a:t>
            </a:r>
            <a:endParaRPr lang="en-US" altLang="ja-JP" sz="2800" b="1" dirty="0" smtClean="0"/>
          </a:p>
          <a:p>
            <a:r>
              <a:rPr lang="ja-JP" altLang="en-US" sz="2800" b="1" dirty="0" smtClean="0"/>
              <a:t>☆</a:t>
            </a:r>
            <a:r>
              <a:rPr lang="en-US" altLang="ja-JP" sz="2800" b="1" dirty="0" smtClean="0"/>
              <a:t>2</a:t>
            </a:r>
            <a:r>
              <a:rPr lang="ja-JP" altLang="en-US" sz="2800" b="1" dirty="0" smtClean="0"/>
              <a:t>波長パルス発振は比較的容易に発生可能</a:t>
            </a:r>
            <a:endParaRPr lang="en-US" altLang="ja-JP" sz="2800" b="1" dirty="0" smtClean="0"/>
          </a:p>
          <a:p>
            <a:r>
              <a:rPr lang="ja-JP" altLang="en-US" sz="2800" b="1" dirty="0" smtClean="0"/>
              <a:t>☆セットアップの小型化</a:t>
            </a:r>
            <a:endParaRPr lang="en-US" altLang="ja-JP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95565764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0993" y="1556792"/>
            <a:ext cx="9123007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i="1" dirty="0"/>
              <a:t>Characterization of a self-starting, </a:t>
            </a:r>
            <a:r>
              <a:rPr lang="en-US" altLang="ja-JP" sz="3600" b="1" i="1" dirty="0" smtClean="0"/>
              <a:t>passively mode-locked </a:t>
            </a:r>
            <a:r>
              <a:rPr lang="en-US" altLang="ja-JP" sz="3600" b="1" i="1" dirty="0"/>
              <a:t>fiber ring laser that exploits </a:t>
            </a:r>
            <a:r>
              <a:rPr lang="en-US" altLang="ja-JP" sz="3600" b="1" i="1" dirty="0" smtClean="0"/>
              <a:t>nonlinear polarization evolution</a:t>
            </a:r>
          </a:p>
          <a:p>
            <a:pPr algn="ctr"/>
            <a:endParaRPr lang="en-US" altLang="ja-JP" sz="3600" b="1" i="1" dirty="0" smtClean="0"/>
          </a:p>
          <a:p>
            <a:pPr algn="ctr"/>
            <a:r>
              <a:rPr lang="en-US" altLang="ja-JP" sz="2400" dirty="0"/>
              <a:t>V. J. </a:t>
            </a:r>
            <a:r>
              <a:rPr lang="en-US" altLang="ja-JP" sz="2400" dirty="0" err="1"/>
              <a:t>Matsas</a:t>
            </a:r>
            <a:r>
              <a:rPr lang="en-US" altLang="ja-JP" sz="2400" dirty="0"/>
              <a:t>, D. J. Richardson, T. P. </a:t>
            </a:r>
            <a:r>
              <a:rPr lang="en-US" altLang="ja-JP" sz="2400" dirty="0" err="1"/>
              <a:t>Newson</a:t>
            </a:r>
            <a:r>
              <a:rPr lang="en-US" altLang="ja-JP" sz="2400" dirty="0"/>
              <a:t>, and D. N. Payne</a:t>
            </a:r>
          </a:p>
          <a:p>
            <a:pPr algn="ctr"/>
            <a:r>
              <a:rPr lang="en-US" altLang="ja-JP" sz="2400" dirty="0"/>
              <a:t>Optics Letters, Vol. 18, Issue 5, pp. 358-360 (1993</a:t>
            </a:r>
            <a:r>
              <a:rPr lang="en-US" altLang="ja-JP" sz="2400" dirty="0" smtClean="0"/>
              <a:t>)</a:t>
            </a:r>
            <a:endParaRPr lang="en-US" altLang="ja-JP" sz="4000" dirty="0"/>
          </a:p>
          <a:p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6008465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760" y="568924"/>
            <a:ext cx="7772400" cy="1143000"/>
          </a:xfrm>
        </p:spPr>
        <p:txBody>
          <a:bodyPr/>
          <a:lstStyle/>
          <a:p>
            <a:r>
              <a:rPr lang="en-US" altLang="ja-JP" b="1" i="1" dirty="0" smtClean="0"/>
              <a:t>SMF</a:t>
            </a:r>
            <a:r>
              <a:rPr lang="ja-JP" altLang="en-US" b="1" i="1" dirty="0" smtClean="0"/>
              <a:t>の偏波伝送</a:t>
            </a:r>
            <a:endParaRPr kumimoji="1" lang="ja-JP" altLang="en-US" b="1" i="1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30650" y="4205419"/>
            <a:ext cx="3927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SMF</a:t>
            </a:r>
            <a:r>
              <a:rPr kumimoji="1" lang="ja-JP" altLang="en-US" sz="2400" b="1" dirty="0" smtClean="0"/>
              <a:t>は入射偏光状態を保持</a:t>
            </a:r>
            <a:endParaRPr kumimoji="1" lang="ja-JP" altLang="en-US" sz="2400" b="1" dirty="0"/>
          </a:p>
        </p:txBody>
      </p:sp>
      <p:pic>
        <p:nvPicPr>
          <p:cNvPr id="1026" name="Picture 2"/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52" t="33871" r="20314" b="19355"/>
          <a:stretch/>
        </p:blipFill>
        <p:spPr bwMode="auto">
          <a:xfrm>
            <a:off x="134489" y="1685419"/>
            <a:ext cx="4320000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 preferRelativeResize="0"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51" t="45078" r="18429" b="13990"/>
          <a:stretch/>
        </p:blipFill>
        <p:spPr bwMode="auto">
          <a:xfrm>
            <a:off x="4569960" y="1685419"/>
            <a:ext cx="4320000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134489" y="1685419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i="1" dirty="0" smtClean="0"/>
              <a:t>ideal</a:t>
            </a:r>
            <a:endParaRPr kumimoji="1" lang="ja-JP" altLang="en-US" sz="2400" b="1" i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569960" y="1685418"/>
            <a:ext cx="1433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i="1" dirty="0" smtClean="0"/>
              <a:t>actuality</a:t>
            </a:r>
            <a:endParaRPr kumimoji="1" lang="ja-JP" altLang="en-US" sz="2400" b="1" i="1" dirty="0"/>
          </a:p>
        </p:txBody>
      </p:sp>
      <p:grpSp>
        <p:nvGrpSpPr>
          <p:cNvPr id="10" name="グループ化 9"/>
          <p:cNvGrpSpPr/>
          <p:nvPr/>
        </p:nvGrpSpPr>
        <p:grpSpPr>
          <a:xfrm>
            <a:off x="270338" y="4667084"/>
            <a:ext cx="4048301" cy="461665"/>
            <a:chOff x="-461819" y="5157192"/>
            <a:chExt cx="4048301" cy="461665"/>
          </a:xfrm>
        </p:grpSpPr>
        <p:sp>
          <p:nvSpPr>
            <p:cNvPr id="8" name="テキスト ボックス 7"/>
            <p:cNvSpPr txBox="1"/>
            <p:nvPr/>
          </p:nvSpPr>
          <p:spPr>
            <a:xfrm>
              <a:off x="-1360" y="5157192"/>
              <a:ext cx="35878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400" b="1" dirty="0" smtClean="0"/>
                <a:t>側圧やコアの非円により</a:t>
              </a:r>
              <a:endParaRPr kumimoji="1" lang="ja-JP" altLang="en-US" sz="2400" b="1" dirty="0"/>
            </a:p>
          </p:txBody>
        </p:sp>
        <p:sp>
          <p:nvSpPr>
            <p:cNvPr id="9" name="右矢印 8"/>
            <p:cNvSpPr/>
            <p:nvPr/>
          </p:nvSpPr>
          <p:spPr bwMode="auto">
            <a:xfrm>
              <a:off x="-461819" y="5179404"/>
              <a:ext cx="432048" cy="417240"/>
            </a:xfrm>
            <a:prstGeom prst="rightArrow">
              <a:avLst/>
            </a:prstGeom>
            <a:noFill/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ゴシック" charset="-128"/>
                <a:cs typeface="ＭＳ ゴシック" charset="-128"/>
              </a:endParaRPr>
            </a:p>
          </p:txBody>
        </p:sp>
      </p:grpSp>
      <p:sp>
        <p:nvSpPr>
          <p:cNvPr id="11" name="テキスト ボックス 10"/>
          <p:cNvSpPr txBox="1"/>
          <p:nvPr/>
        </p:nvSpPr>
        <p:spPr>
          <a:xfrm>
            <a:off x="4317280" y="4205419"/>
            <a:ext cx="4825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/>
              <a:t>側圧による位相変化が偏波を変動</a:t>
            </a:r>
            <a:endParaRPr kumimoji="1" lang="en-US" altLang="ja-JP" sz="2400" b="1" dirty="0" smtClean="0"/>
          </a:p>
        </p:txBody>
      </p:sp>
      <p:grpSp>
        <p:nvGrpSpPr>
          <p:cNvPr id="16" name="グループ化 15"/>
          <p:cNvGrpSpPr/>
          <p:nvPr/>
        </p:nvGrpSpPr>
        <p:grpSpPr>
          <a:xfrm>
            <a:off x="5015189" y="4667083"/>
            <a:ext cx="3429542" cy="461665"/>
            <a:chOff x="-461819" y="5157192"/>
            <a:chExt cx="3429542" cy="461665"/>
          </a:xfrm>
        </p:grpSpPr>
        <p:sp>
          <p:nvSpPr>
            <p:cNvPr id="17" name="テキスト ボックス 16"/>
            <p:cNvSpPr txBox="1"/>
            <p:nvPr/>
          </p:nvSpPr>
          <p:spPr>
            <a:xfrm>
              <a:off x="-1360" y="5157192"/>
              <a:ext cx="29690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400" b="1" dirty="0"/>
                <a:t>偏光状態</a:t>
              </a:r>
              <a:r>
                <a:rPr lang="ja-JP" altLang="en-US" sz="2400" b="1" dirty="0" smtClean="0"/>
                <a:t>が不安定に</a:t>
              </a:r>
              <a:endParaRPr kumimoji="1" lang="ja-JP" altLang="en-US" sz="2400" b="1" dirty="0"/>
            </a:p>
          </p:txBody>
        </p:sp>
        <p:sp>
          <p:nvSpPr>
            <p:cNvPr id="18" name="右矢印 17"/>
            <p:cNvSpPr/>
            <p:nvPr/>
          </p:nvSpPr>
          <p:spPr bwMode="auto">
            <a:xfrm>
              <a:off x="-461819" y="5179404"/>
              <a:ext cx="432048" cy="417240"/>
            </a:xfrm>
            <a:prstGeom prst="rightArrow">
              <a:avLst/>
            </a:prstGeom>
            <a:noFill/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ゴシック" charset="-128"/>
                <a:cs typeface="ＭＳ ゴシック" charset="-128"/>
              </a:endParaRPr>
            </a:p>
          </p:txBody>
        </p:sp>
      </p:grpSp>
      <p:sp>
        <p:nvSpPr>
          <p:cNvPr id="15" name="正方形/長方形 14"/>
          <p:cNvSpPr/>
          <p:nvPr/>
        </p:nvSpPr>
        <p:spPr bwMode="auto">
          <a:xfrm>
            <a:off x="70339" y="1685418"/>
            <a:ext cx="9003324" cy="3589967"/>
          </a:xfrm>
          <a:prstGeom prst="rect">
            <a:avLst/>
          </a:prstGeom>
          <a:noFill/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grpSp>
        <p:nvGrpSpPr>
          <p:cNvPr id="21" name="グループ化 20"/>
          <p:cNvGrpSpPr/>
          <p:nvPr/>
        </p:nvGrpSpPr>
        <p:grpSpPr>
          <a:xfrm>
            <a:off x="134489" y="5542333"/>
            <a:ext cx="8840882" cy="1190261"/>
            <a:chOff x="134489" y="5443027"/>
            <a:chExt cx="8840882" cy="1190261"/>
          </a:xfrm>
        </p:grpSpPr>
        <p:sp>
          <p:nvSpPr>
            <p:cNvPr id="13" name="テキスト ボックス 12"/>
            <p:cNvSpPr txBox="1"/>
            <p:nvPr/>
          </p:nvSpPr>
          <p:spPr>
            <a:xfrm>
              <a:off x="134489" y="6110068"/>
              <a:ext cx="884088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800" b="1" dirty="0" smtClean="0">
                  <a:solidFill>
                    <a:srgbClr val="FF0000"/>
                  </a:solidFill>
                </a:rPr>
                <a:t>非線形偏波回転（非線形偏光発展）によるパルス生成</a:t>
              </a:r>
              <a:endParaRPr kumimoji="1" lang="ja-JP" altLang="en-US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19" name="下矢印 18"/>
            <p:cNvSpPr/>
            <p:nvPr/>
          </p:nvSpPr>
          <p:spPr bwMode="auto">
            <a:xfrm>
              <a:off x="4290082" y="5443027"/>
              <a:ext cx="529696" cy="592836"/>
            </a:xfrm>
            <a:prstGeom prst="downArrow">
              <a:avLst/>
            </a:prstGeom>
            <a:noFill/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ゴシック" charset="-128"/>
                <a:cs typeface="ＭＳ ゴシック" charset="-128"/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5015189" y="5539390"/>
              <a:ext cx="25074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b="1" dirty="0" smtClean="0"/>
                <a:t>この特徴を活かして</a:t>
              </a:r>
              <a:endParaRPr kumimoji="1" lang="ja-JP" altLang="en-US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5099597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6893" y="332656"/>
            <a:ext cx="7772400" cy="1143000"/>
          </a:xfrm>
        </p:spPr>
        <p:txBody>
          <a:bodyPr/>
          <a:lstStyle/>
          <a:p>
            <a:r>
              <a:rPr kumimoji="1" lang="ja-JP" altLang="en-US" b="1" i="1" dirty="0" smtClean="0"/>
              <a:t>非線形偏波回転</a:t>
            </a:r>
            <a:endParaRPr kumimoji="1" lang="ja-JP" altLang="en-US" b="1" i="1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15" r="21218"/>
          <a:stretch/>
        </p:blipFill>
        <p:spPr bwMode="auto">
          <a:xfrm>
            <a:off x="4949789" y="2779340"/>
            <a:ext cx="1722080" cy="2889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428627" y="1593235"/>
            <a:ext cx="82285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●</a:t>
            </a:r>
            <a:r>
              <a:rPr lang="ja-JP" altLang="en-US" sz="2400" b="1" dirty="0" smtClean="0">
                <a:solidFill>
                  <a:srgbClr val="FF0000"/>
                </a:solidFill>
              </a:rPr>
              <a:t>光強度に依存</a:t>
            </a:r>
            <a:r>
              <a:rPr lang="ja-JP" altLang="en-US" sz="2400" b="1" dirty="0" smtClean="0"/>
              <a:t>して伝播光の直交する</a:t>
            </a:r>
            <a:r>
              <a:rPr lang="ja-JP" altLang="en-US" sz="2400" b="1" dirty="0"/>
              <a:t>２</a:t>
            </a:r>
            <a:r>
              <a:rPr lang="ja-JP" altLang="en-US" sz="2400" b="1" dirty="0" smtClean="0"/>
              <a:t>つの</a:t>
            </a:r>
            <a:r>
              <a:rPr lang="ja-JP" altLang="en-US" sz="2400" b="1" dirty="0"/>
              <a:t>偏光</a:t>
            </a:r>
            <a:r>
              <a:rPr lang="ja-JP" altLang="en-US" sz="2400" b="1" dirty="0" smtClean="0"/>
              <a:t>成分間に</a:t>
            </a:r>
            <a:endParaRPr lang="en-US" altLang="ja-JP" sz="2400" b="1" dirty="0" smtClean="0"/>
          </a:p>
          <a:p>
            <a:r>
              <a:rPr lang="ja-JP" altLang="en-US" sz="2400" b="1" dirty="0" smtClean="0"/>
              <a:t>　位相差が生じ，両成分から構成される楕円偏波面自身が</a:t>
            </a:r>
            <a:endParaRPr lang="en-US" altLang="ja-JP" sz="2400" b="1" dirty="0" smtClean="0"/>
          </a:p>
          <a:p>
            <a:r>
              <a:rPr lang="ja-JP" altLang="en-US" sz="2400" b="1" dirty="0"/>
              <a:t>　</a:t>
            </a:r>
            <a:r>
              <a:rPr lang="ja-JP" altLang="en-US" sz="2400" b="1" dirty="0" smtClean="0"/>
              <a:t>超高速に回転する現象</a:t>
            </a:r>
            <a:endParaRPr lang="en-US" altLang="ja-JP" sz="2000" b="1" dirty="0" smtClean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65"/>
          <a:stretch/>
        </p:blipFill>
        <p:spPr bwMode="auto">
          <a:xfrm>
            <a:off x="6865633" y="2804239"/>
            <a:ext cx="844279" cy="292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28" t="35077" r="53614" b="41875"/>
          <a:stretch/>
        </p:blipFill>
        <p:spPr bwMode="auto">
          <a:xfrm>
            <a:off x="1869326" y="2688440"/>
            <a:ext cx="1920240" cy="1686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96" t="47455" r="41968" b="37153"/>
          <a:stretch/>
        </p:blipFill>
        <p:spPr bwMode="auto">
          <a:xfrm>
            <a:off x="3765057" y="3607834"/>
            <a:ext cx="1175658" cy="112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8" t="43222" r="75161" b="42803"/>
          <a:stretch/>
        </p:blipFill>
        <p:spPr bwMode="auto">
          <a:xfrm>
            <a:off x="294165" y="3287819"/>
            <a:ext cx="1703365" cy="102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テキスト ボックス 15"/>
          <p:cNvSpPr txBox="1"/>
          <p:nvPr/>
        </p:nvSpPr>
        <p:spPr>
          <a:xfrm>
            <a:off x="204828" y="3145071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パルス</a:t>
            </a:r>
            <a:endParaRPr kumimoji="1" lang="ja-JP" alt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61120" y="474879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CW</a:t>
            </a:r>
            <a:endParaRPr kumimoji="1" lang="ja-JP" alt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円/楕円 11"/>
          <p:cNvSpPr/>
          <p:nvPr/>
        </p:nvSpPr>
        <p:spPr>
          <a:xfrm rot="17726580">
            <a:off x="3758279" y="3985613"/>
            <a:ext cx="815903" cy="446069"/>
          </a:xfrm>
          <a:prstGeom prst="ellipse">
            <a:avLst/>
          </a:prstGeom>
          <a:noFill/>
          <a:ln w="444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cxnSp>
        <p:nvCxnSpPr>
          <p:cNvPr id="13" name="直線矢印コネクタ 12"/>
          <p:cNvCxnSpPr/>
          <p:nvPr/>
        </p:nvCxnSpPr>
        <p:spPr>
          <a:xfrm flipH="1">
            <a:off x="4293622" y="4374484"/>
            <a:ext cx="36002" cy="61156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pic>
        <p:nvPicPr>
          <p:cNvPr id="18" name="Picture 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51" t="52698" r="52817" b="30982"/>
          <a:stretch/>
        </p:blipFill>
        <p:spPr bwMode="auto">
          <a:xfrm>
            <a:off x="7677127" y="3180656"/>
            <a:ext cx="1266336" cy="1193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テキスト ボックス 18"/>
          <p:cNvSpPr txBox="1"/>
          <p:nvPr/>
        </p:nvSpPr>
        <p:spPr>
          <a:xfrm>
            <a:off x="2053432" y="5133908"/>
            <a:ext cx="15520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Optical fiber</a:t>
            </a:r>
            <a:endParaRPr kumimoji="1" lang="ja-JP" alt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21" name="直線矢印コネクタ 20"/>
          <p:cNvCxnSpPr/>
          <p:nvPr/>
        </p:nvCxnSpPr>
        <p:spPr>
          <a:xfrm>
            <a:off x="6815005" y="3850978"/>
            <a:ext cx="0" cy="1008112"/>
          </a:xfrm>
          <a:prstGeom prst="straightConnector1">
            <a:avLst/>
          </a:prstGeom>
          <a:noFill/>
          <a:ln w="44450" cap="flat" cmpd="sng" algn="ctr">
            <a:solidFill>
              <a:srgbClr val="00B0F0"/>
            </a:solidFill>
            <a:prstDash val="solid"/>
            <a:tailEnd type="arrow"/>
          </a:ln>
          <a:effectLst/>
        </p:spPr>
      </p:cxnSp>
      <p:cxnSp>
        <p:nvCxnSpPr>
          <p:cNvPr id="22" name="直線矢印コネクタ 21"/>
          <p:cNvCxnSpPr/>
          <p:nvPr/>
        </p:nvCxnSpPr>
        <p:spPr>
          <a:xfrm flipV="1">
            <a:off x="6815005" y="3675150"/>
            <a:ext cx="0" cy="656456"/>
          </a:xfrm>
          <a:prstGeom prst="straightConnector1">
            <a:avLst/>
          </a:prstGeom>
          <a:noFill/>
          <a:ln w="44450" cap="flat" cmpd="sng" algn="ctr">
            <a:solidFill>
              <a:srgbClr val="00B0F0"/>
            </a:solidFill>
            <a:prstDash val="solid"/>
            <a:tailEnd type="arrow"/>
          </a:ln>
          <a:effectLst/>
        </p:spPr>
      </p:cxnSp>
      <p:sp>
        <p:nvSpPr>
          <p:cNvPr id="23" name="テキスト ボックス 22"/>
          <p:cNvSpPr txBox="1"/>
          <p:nvPr/>
        </p:nvSpPr>
        <p:spPr>
          <a:xfrm>
            <a:off x="46117" y="6218056"/>
            <a:ext cx="2103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00B0F0"/>
                </a:solidFill>
              </a:rPr>
              <a:t>パルス</a:t>
            </a:r>
            <a:r>
              <a:rPr kumimoji="1" lang="ja-JP" altLang="en-US" sz="2400" dirty="0" smtClean="0"/>
              <a:t> ＞ 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CW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60305" y="5787938"/>
            <a:ext cx="1475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 smtClean="0"/>
              <a:t>ピーク強度</a:t>
            </a:r>
            <a:endParaRPr kumimoji="1" lang="ja-JP" altLang="en-US" b="1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505024" y="5625777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600" b="1" dirty="0" smtClean="0"/>
              <a:t>パルス光のみが</a:t>
            </a:r>
            <a:endParaRPr lang="en-US" altLang="ja-JP" sz="1600" b="1" dirty="0" smtClean="0"/>
          </a:p>
          <a:p>
            <a:pPr algn="ctr"/>
            <a:r>
              <a:rPr kumimoji="1" lang="ja-JP" altLang="en-US" sz="1600" b="1" dirty="0" smtClean="0"/>
              <a:t>非線形屈折率変化を受ける</a:t>
            </a:r>
            <a:endParaRPr kumimoji="1" lang="ja-JP" altLang="en-US" sz="1600" b="1" dirty="0"/>
          </a:p>
        </p:txBody>
      </p:sp>
      <p:cxnSp>
        <p:nvCxnSpPr>
          <p:cNvPr id="27" name="直線矢印コネクタ 26"/>
          <p:cNvCxnSpPr/>
          <p:nvPr/>
        </p:nvCxnSpPr>
        <p:spPr bwMode="auto">
          <a:xfrm>
            <a:off x="2205096" y="6203051"/>
            <a:ext cx="3246735" cy="15003"/>
          </a:xfrm>
          <a:prstGeom prst="straightConnector1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テキスト ボックス 29"/>
          <p:cNvSpPr txBox="1"/>
          <p:nvPr/>
        </p:nvSpPr>
        <p:spPr>
          <a:xfrm>
            <a:off x="5434198" y="5802557"/>
            <a:ext cx="36054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b="1" dirty="0" smtClean="0"/>
              <a:t>偏光子</a:t>
            </a:r>
            <a:r>
              <a:rPr lang="ja-JP" altLang="en-US" sz="2400" b="1" dirty="0"/>
              <a:t>が</a:t>
            </a:r>
            <a:r>
              <a:rPr kumimoji="1" lang="ja-JP" altLang="en-US" sz="2400" b="1" dirty="0" smtClean="0"/>
              <a:t>パルス光のみを</a:t>
            </a:r>
            <a:endParaRPr kumimoji="1" lang="en-US" altLang="ja-JP" sz="2400" b="1" dirty="0" smtClean="0"/>
          </a:p>
          <a:p>
            <a:pPr algn="ctr"/>
            <a:r>
              <a:rPr kumimoji="1" lang="ja-JP" altLang="en-US" sz="2400" b="1" dirty="0" smtClean="0"/>
              <a:t>通すように</a:t>
            </a:r>
            <a:r>
              <a:rPr lang="ja-JP" altLang="en-US" sz="2400" b="1" dirty="0" smtClean="0"/>
              <a:t>波長板を調整</a:t>
            </a:r>
            <a:endParaRPr kumimoji="1" lang="ja-JP" altLang="en-US" sz="2400" b="1" dirty="0"/>
          </a:p>
        </p:txBody>
      </p:sp>
      <p:sp>
        <p:nvSpPr>
          <p:cNvPr id="49" name="フリーフォーム 48"/>
          <p:cNvSpPr/>
          <p:nvPr/>
        </p:nvSpPr>
        <p:spPr bwMode="auto">
          <a:xfrm>
            <a:off x="789504" y="4383396"/>
            <a:ext cx="688382" cy="612721"/>
          </a:xfrm>
          <a:custGeom>
            <a:avLst/>
            <a:gdLst>
              <a:gd name="connsiteX0" fmla="*/ 0 w 2355850"/>
              <a:gd name="connsiteY0" fmla="*/ 531446 h 1104447"/>
              <a:gd name="connsiteX1" fmla="*/ 323850 w 2355850"/>
              <a:gd name="connsiteY1" fmla="*/ 17096 h 1104447"/>
              <a:gd name="connsiteX2" fmla="*/ 819150 w 2355850"/>
              <a:gd name="connsiteY2" fmla="*/ 1090246 h 1104447"/>
              <a:gd name="connsiteX3" fmla="*/ 1409700 w 2355850"/>
              <a:gd name="connsiteY3" fmla="*/ 23446 h 1104447"/>
              <a:gd name="connsiteX4" fmla="*/ 1955800 w 2355850"/>
              <a:gd name="connsiteY4" fmla="*/ 1096596 h 1104447"/>
              <a:gd name="connsiteX5" fmla="*/ 2349500 w 2355850"/>
              <a:gd name="connsiteY5" fmla="*/ 537796 h 1104447"/>
              <a:gd name="connsiteX6" fmla="*/ 2349500 w 2355850"/>
              <a:gd name="connsiteY6" fmla="*/ 537796 h 1104447"/>
              <a:gd name="connsiteX7" fmla="*/ 2355850 w 2355850"/>
              <a:gd name="connsiteY7" fmla="*/ 531446 h 1104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55850" h="1104447">
                <a:moveTo>
                  <a:pt x="0" y="531446"/>
                </a:moveTo>
                <a:cubicBezTo>
                  <a:pt x="93662" y="227704"/>
                  <a:pt x="187325" y="-76037"/>
                  <a:pt x="323850" y="17096"/>
                </a:cubicBezTo>
                <a:cubicBezTo>
                  <a:pt x="460375" y="110229"/>
                  <a:pt x="638175" y="1089188"/>
                  <a:pt x="819150" y="1090246"/>
                </a:cubicBezTo>
                <a:cubicBezTo>
                  <a:pt x="1000125" y="1091304"/>
                  <a:pt x="1220258" y="22388"/>
                  <a:pt x="1409700" y="23446"/>
                </a:cubicBezTo>
                <a:cubicBezTo>
                  <a:pt x="1599142" y="24504"/>
                  <a:pt x="1799167" y="1010871"/>
                  <a:pt x="1955800" y="1096596"/>
                </a:cubicBezTo>
                <a:cubicBezTo>
                  <a:pt x="2112433" y="1182321"/>
                  <a:pt x="2349500" y="537796"/>
                  <a:pt x="2349500" y="537796"/>
                </a:cubicBezTo>
                <a:lnTo>
                  <a:pt x="2349500" y="537796"/>
                </a:lnTo>
                <a:lnTo>
                  <a:pt x="2355850" y="531446"/>
                </a:lnTo>
              </a:path>
            </a:pathLst>
          </a:cu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1" charset="0"/>
              <a:ea typeface="ＭＳ ゴシック" pitchFamily="31" charset="-128"/>
              <a:cs typeface="ＭＳ ゴシック" pitchFamily="31" charset="-128"/>
            </a:endParaRPr>
          </a:p>
        </p:txBody>
      </p:sp>
      <p:cxnSp>
        <p:nvCxnSpPr>
          <p:cNvPr id="15" name="直線矢印コネクタ 14"/>
          <p:cNvCxnSpPr/>
          <p:nvPr/>
        </p:nvCxnSpPr>
        <p:spPr bwMode="auto">
          <a:xfrm rot="18259602" flipV="1">
            <a:off x="6518566" y="3743665"/>
            <a:ext cx="343541" cy="576064"/>
          </a:xfrm>
          <a:prstGeom prst="straightConnector1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直線矢印コネクタ 30"/>
          <p:cNvCxnSpPr/>
          <p:nvPr/>
        </p:nvCxnSpPr>
        <p:spPr bwMode="auto">
          <a:xfrm rot="18259602" flipH="1">
            <a:off x="6696562" y="4164592"/>
            <a:ext cx="341738" cy="535304"/>
          </a:xfrm>
          <a:prstGeom prst="straightConnector1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テキスト ボックス 2"/>
          <p:cNvSpPr txBox="1"/>
          <p:nvPr/>
        </p:nvSpPr>
        <p:spPr>
          <a:xfrm>
            <a:off x="0" y="1193125"/>
            <a:ext cx="48029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i="1" dirty="0" smtClean="0"/>
              <a:t>Nonlinear Polarization Rotation</a:t>
            </a:r>
            <a:r>
              <a:rPr kumimoji="1" lang="ja-JP" altLang="en-US" sz="2000" b="1" i="1" dirty="0" smtClean="0"/>
              <a:t>：</a:t>
            </a:r>
            <a:r>
              <a:rPr kumimoji="1" lang="en-US" altLang="ja-JP" sz="2000" b="1" i="1" dirty="0" smtClean="0"/>
              <a:t>NPR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/>
              <p:cNvSpPr txBox="1"/>
              <p:nvPr/>
            </p:nvSpPr>
            <p:spPr>
              <a:xfrm>
                <a:off x="2640028" y="6218056"/>
                <a:ext cx="237686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1" i="1" smtClean="0">
                          <a:latin typeface="Cambria Math"/>
                        </a:rPr>
                        <m:t>𝒏</m:t>
                      </m:r>
                      <m:r>
                        <a:rPr kumimoji="1" lang="en-US" altLang="ja-JP" sz="2800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800" b="1" i="1" smtClean="0">
                              <a:latin typeface="Cambria Math"/>
                            </a:rPr>
                            <m:t>𝒏</m:t>
                          </m:r>
                        </m:e>
                        <m:sub>
                          <m:r>
                            <a:rPr kumimoji="1" lang="en-US" altLang="ja-JP" sz="2800" b="1" i="1" smtClean="0"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kumimoji="1" lang="en-US" altLang="ja-JP" sz="2800" b="1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800" b="1" i="1" smtClean="0">
                              <a:latin typeface="Cambria Math"/>
                            </a:rPr>
                            <m:t>𝒏</m:t>
                          </m:r>
                        </m:e>
                        <m:sub>
                          <m:r>
                            <a:rPr kumimoji="1" lang="en-US" altLang="ja-JP" sz="28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kumimoji="1" lang="en-US" altLang="ja-JP" sz="2800" b="1" i="1" smtClean="0">
                          <a:latin typeface="Cambria Math"/>
                        </a:rPr>
                        <m:t>𝑰</m:t>
                      </m:r>
                    </m:oMath>
                  </m:oMathPara>
                </a14:m>
                <a:endParaRPr kumimoji="1" lang="ja-JP" altLang="en-US" sz="2800" b="1" dirty="0"/>
              </a:p>
            </p:txBody>
          </p:sp>
        </mc:Choice>
        <mc:Fallback xmlns="">
          <p:sp>
            <p:nvSpPr>
              <p:cNvPr id="32" name="テキスト ボックス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0028" y="6218056"/>
                <a:ext cx="2376869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16451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492410"/>
            <a:ext cx="7772400" cy="1143000"/>
          </a:xfrm>
        </p:spPr>
        <p:txBody>
          <a:bodyPr/>
          <a:lstStyle/>
          <a:p>
            <a:r>
              <a:rPr kumimoji="1" lang="en-US" altLang="ja-JP" b="1" i="1" dirty="0" smtClean="0"/>
              <a:t>Lo-Bi</a:t>
            </a:r>
            <a:r>
              <a:rPr kumimoji="1" lang="ja-JP" altLang="en-US" b="1" i="1" dirty="0" smtClean="0"/>
              <a:t>スパンファイバ</a:t>
            </a:r>
            <a:endParaRPr kumimoji="1" lang="ja-JP" altLang="en-US" b="1" i="1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1268760"/>
            <a:ext cx="91440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i="1" dirty="0" smtClean="0"/>
              <a:t>「スパンファイバとは？」</a:t>
            </a:r>
            <a:endParaRPr kumimoji="1" lang="en-US" altLang="ja-JP" sz="2400" b="1" i="1" dirty="0" smtClean="0"/>
          </a:p>
          <a:p>
            <a:r>
              <a:rPr lang="ja-JP" altLang="en-US" sz="2000" b="1" dirty="0" smtClean="0"/>
              <a:t>作製</a:t>
            </a:r>
            <a:r>
              <a:rPr lang="ja-JP" altLang="en-US" sz="2000" b="1" dirty="0"/>
              <a:t>時に母材を一定の率で回転させながら、線引き</a:t>
            </a:r>
            <a:r>
              <a:rPr lang="ja-JP" altLang="en-US" sz="2000" b="1" dirty="0" smtClean="0"/>
              <a:t>されたファイバ</a:t>
            </a:r>
            <a:endParaRPr lang="en-US" altLang="ja-JP" sz="2000" b="1" dirty="0" smtClean="0"/>
          </a:p>
          <a:p>
            <a:r>
              <a:rPr lang="ja-JP" altLang="en-US" sz="2000" b="1" dirty="0"/>
              <a:t>イギリスのサウスハンプトン大学で</a:t>
            </a:r>
            <a:r>
              <a:rPr lang="ja-JP" altLang="en-US" sz="2000" b="1" dirty="0" smtClean="0"/>
              <a:t>開発</a:t>
            </a:r>
            <a:endParaRPr lang="en-US" altLang="ja-JP" sz="2000" b="1" dirty="0" smtClean="0"/>
          </a:p>
          <a:p>
            <a:r>
              <a:rPr lang="ja-JP" altLang="en-US" sz="2400" b="1" i="1" dirty="0" smtClean="0"/>
              <a:t>「</a:t>
            </a:r>
            <a:r>
              <a:rPr lang="en-US" altLang="ja-JP" sz="2400" b="1" i="1" dirty="0" smtClean="0"/>
              <a:t>SMF</a:t>
            </a:r>
            <a:r>
              <a:rPr lang="ja-JP" altLang="en-US" sz="2400" b="1" i="1" dirty="0"/>
              <a:t>との</a:t>
            </a:r>
            <a:r>
              <a:rPr lang="ja-JP" altLang="en-US" sz="2400" b="1" i="1" dirty="0" smtClean="0"/>
              <a:t>違い」</a:t>
            </a:r>
            <a:endParaRPr lang="en-US" altLang="ja-JP" sz="2400" b="1" i="1" dirty="0"/>
          </a:p>
          <a:p>
            <a:r>
              <a:rPr lang="en-US" altLang="ja-JP" sz="2000" b="1" dirty="0"/>
              <a:t>SMF</a:t>
            </a:r>
            <a:r>
              <a:rPr lang="ja-JP" altLang="en-US" sz="2000" b="1" dirty="0"/>
              <a:t>で問題になってくる残留歪を平均化、雑音や不安定性を除去可能</a:t>
            </a:r>
          </a:p>
          <a:p>
            <a:r>
              <a:rPr lang="ja-JP" altLang="en-US" sz="2400" b="1" i="1" dirty="0" smtClean="0"/>
              <a:t>「スパンファイバ</a:t>
            </a:r>
            <a:r>
              <a:rPr lang="ja-JP" altLang="en-US" sz="2400" b="1" i="1" dirty="0"/>
              <a:t>の</a:t>
            </a:r>
            <a:r>
              <a:rPr lang="ja-JP" altLang="en-US" sz="2400" b="1" i="1" dirty="0" smtClean="0"/>
              <a:t>用途」</a:t>
            </a:r>
            <a:endParaRPr lang="en-US" altLang="ja-JP" sz="2400" b="1" i="1" dirty="0"/>
          </a:p>
          <a:p>
            <a:r>
              <a:rPr lang="ja-JP" altLang="en-US" sz="2000" b="1" dirty="0"/>
              <a:t>光</a:t>
            </a:r>
            <a:r>
              <a:rPr lang="ja-JP" altLang="en-US" sz="2000" b="1" dirty="0" smtClean="0"/>
              <a:t>ファイバ電流センサ</a:t>
            </a:r>
            <a:endParaRPr lang="en-US" altLang="ja-JP" sz="2000" b="1" dirty="0"/>
          </a:p>
        </p:txBody>
      </p:sp>
      <p:pic>
        <p:nvPicPr>
          <p:cNvPr id="2050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267" y="3341255"/>
            <a:ext cx="6479733" cy="3516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0" y="4901285"/>
            <a:ext cx="27655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 smtClean="0"/>
              <a:t>低複屈折率のため</a:t>
            </a:r>
            <a:endParaRPr kumimoji="1" lang="en-US" altLang="ja-JP" sz="2000" b="1" dirty="0" smtClean="0"/>
          </a:p>
          <a:p>
            <a:r>
              <a:rPr kumimoji="1" lang="ja-JP" altLang="en-US" sz="2000" b="1" dirty="0" smtClean="0"/>
              <a:t>ビート長を長く設定可</a:t>
            </a:r>
            <a:endParaRPr kumimoji="1" lang="ja-JP" altLang="en-US" sz="2000" b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0" y="5958266"/>
            <a:ext cx="39276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i="1" dirty="0" smtClean="0">
                <a:solidFill>
                  <a:srgbClr val="FF0000"/>
                </a:solidFill>
              </a:rPr>
              <a:t>長距離伝播において</a:t>
            </a:r>
            <a:endParaRPr lang="en-US" altLang="ja-JP" sz="2400" b="1" i="1" dirty="0" smtClean="0">
              <a:solidFill>
                <a:srgbClr val="FF0000"/>
              </a:solidFill>
            </a:endParaRPr>
          </a:p>
          <a:p>
            <a:r>
              <a:rPr kumimoji="1" lang="en-US" altLang="ja-JP" sz="2400" b="1" i="1" dirty="0" smtClean="0">
                <a:solidFill>
                  <a:srgbClr val="FF0000"/>
                </a:solidFill>
              </a:rPr>
              <a:t>SMF</a:t>
            </a:r>
            <a:r>
              <a:rPr kumimoji="1" lang="ja-JP" altLang="en-US" sz="2400" b="1" i="1" dirty="0" smtClean="0">
                <a:solidFill>
                  <a:srgbClr val="FF0000"/>
                </a:solidFill>
              </a:rPr>
              <a:t>より良い結果になる？</a:t>
            </a:r>
            <a:endParaRPr kumimoji="1" lang="ja-JP" altLang="en-US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1123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i="1" dirty="0"/>
              <a:t>実験装置</a:t>
            </a:r>
            <a:r>
              <a:rPr kumimoji="1" lang="ja-JP" altLang="en-US" b="1" i="1" dirty="0" smtClean="0"/>
              <a:t>＆スペクトル</a:t>
            </a:r>
            <a:endParaRPr kumimoji="1" lang="ja-JP" altLang="en-US" b="1" i="1" dirty="0"/>
          </a:p>
        </p:txBody>
      </p:sp>
      <p:pic>
        <p:nvPicPr>
          <p:cNvPr id="3074" name="Picture 2"/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81" t="31250" r="15779" b="16130"/>
          <a:stretch/>
        </p:blipFill>
        <p:spPr bwMode="auto">
          <a:xfrm>
            <a:off x="19548" y="1603825"/>
            <a:ext cx="4320000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 preferRelativeResize="0"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6" t="28894" r="41026" b="19760"/>
          <a:stretch/>
        </p:blipFill>
        <p:spPr bwMode="auto">
          <a:xfrm>
            <a:off x="4339548" y="1603825"/>
            <a:ext cx="4788000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645528" y="6158627"/>
            <a:ext cx="2969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/>
              <a:t>ソリトンパルス発生</a:t>
            </a:r>
            <a:endParaRPr kumimoji="1" lang="ja-JP" altLang="en-US" sz="2400" b="1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937180" y="5043880"/>
            <a:ext cx="2385781" cy="1114747"/>
            <a:chOff x="19548" y="4843825"/>
            <a:chExt cx="2385781" cy="1114747"/>
          </a:xfrm>
        </p:grpSpPr>
        <p:sp>
          <p:nvSpPr>
            <p:cNvPr id="3" name="テキスト ボックス 2"/>
            <p:cNvSpPr txBox="1"/>
            <p:nvPr/>
          </p:nvSpPr>
          <p:spPr>
            <a:xfrm>
              <a:off x="19548" y="5250686"/>
              <a:ext cx="238578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b="1" i="1" dirty="0" smtClean="0"/>
                <a:t>安定化</a:t>
              </a:r>
              <a:r>
                <a:rPr lang="en-US" altLang="ja-JP" sz="2000" b="1" i="1" dirty="0"/>
                <a:t>Ti</a:t>
              </a:r>
              <a:r>
                <a:rPr kumimoji="1" lang="ja-JP" altLang="en-US" sz="2000" b="1" i="1" dirty="0" smtClean="0"/>
                <a:t>：</a:t>
              </a:r>
              <a:r>
                <a:rPr kumimoji="1" lang="en-US" altLang="ja-JP" sz="2000" b="1" i="1" dirty="0" smtClean="0"/>
                <a:t>S</a:t>
              </a:r>
              <a:r>
                <a:rPr kumimoji="1" lang="ja-JP" altLang="en-US" sz="2000" b="1" i="1" dirty="0" smtClean="0"/>
                <a:t>レーザ</a:t>
              </a:r>
              <a:endParaRPr kumimoji="1" lang="en-US" altLang="ja-JP" sz="2000" b="1" i="1" dirty="0" smtClean="0"/>
            </a:p>
            <a:p>
              <a:r>
                <a:rPr lang="ja-JP" altLang="en-US" sz="2000" b="1" i="1" dirty="0"/>
                <a:t>中心</a:t>
              </a:r>
              <a:r>
                <a:rPr lang="ja-JP" altLang="en-US" sz="2000" b="1" i="1" dirty="0" smtClean="0"/>
                <a:t>波長：</a:t>
              </a:r>
              <a:r>
                <a:rPr lang="en-US" altLang="ja-JP" sz="2000" b="1" i="1" dirty="0" smtClean="0"/>
                <a:t>980nm</a:t>
              </a:r>
              <a:endParaRPr kumimoji="1" lang="ja-JP" altLang="en-US" sz="2000" b="1" i="1" dirty="0"/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19548" y="4843825"/>
              <a:ext cx="1217000" cy="40011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kumimoji="1" lang="ja-JP" altLang="en-US" sz="2000" b="1" dirty="0" smtClean="0"/>
                <a:t>励起光源</a:t>
              </a:r>
              <a:endParaRPr kumimoji="1" lang="ja-JP" altLang="en-US" b="1" dirty="0"/>
            </a:p>
          </p:txBody>
        </p:sp>
      </p:grpSp>
      <p:sp>
        <p:nvSpPr>
          <p:cNvPr id="8" name="円/楕円 7"/>
          <p:cNvSpPr/>
          <p:nvPr/>
        </p:nvSpPr>
        <p:spPr bwMode="auto">
          <a:xfrm>
            <a:off x="5715781" y="2651270"/>
            <a:ext cx="792088" cy="792088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cxnSp>
        <p:nvCxnSpPr>
          <p:cNvPr id="10" name="直線矢印コネクタ 9"/>
          <p:cNvCxnSpPr/>
          <p:nvPr/>
        </p:nvCxnSpPr>
        <p:spPr bwMode="auto">
          <a:xfrm flipV="1">
            <a:off x="5220072" y="3507434"/>
            <a:ext cx="891754" cy="1536446"/>
          </a:xfrm>
          <a:prstGeom prst="straightConnector1">
            <a:avLst/>
          </a:prstGeom>
          <a:noFill/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テキスト ボックス 11"/>
          <p:cNvSpPr txBox="1"/>
          <p:nvPr/>
        </p:nvSpPr>
        <p:spPr>
          <a:xfrm>
            <a:off x="4010958" y="5114218"/>
            <a:ext cx="2350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/>
              <a:t>モード同期開始</a:t>
            </a:r>
            <a:endParaRPr kumimoji="1" lang="ja-JP" altLang="en-US" sz="24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80128" y="5789295"/>
            <a:ext cx="39068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 smtClean="0"/>
              <a:t>パルス幅：</a:t>
            </a:r>
            <a:r>
              <a:rPr lang="en-US" altLang="ja-JP" sz="2400" b="1" dirty="0" smtClean="0"/>
              <a:t>2ps</a:t>
            </a:r>
            <a:r>
              <a:rPr lang="ja-JP" altLang="en-US" sz="2400" b="1" dirty="0" smtClean="0"/>
              <a:t>＠</a:t>
            </a:r>
            <a:r>
              <a:rPr lang="en-US" altLang="ja-JP" sz="2400" b="1" dirty="0" smtClean="0"/>
              <a:t>150mW</a:t>
            </a:r>
          </a:p>
          <a:p>
            <a:r>
              <a:rPr lang="ja-JP" altLang="en-US" sz="2400" b="1" dirty="0" smtClean="0"/>
              <a:t>　　　　　</a:t>
            </a:r>
            <a:r>
              <a:rPr lang="en-US" altLang="ja-JP" sz="2400" b="1" dirty="0" smtClean="0"/>
              <a:t>1.55ps</a:t>
            </a:r>
            <a:r>
              <a:rPr lang="ja-JP" altLang="en-US" sz="2400" b="1" dirty="0" smtClean="0"/>
              <a:t>＠</a:t>
            </a:r>
            <a:r>
              <a:rPr lang="en-US" altLang="ja-JP" sz="2400" b="1" dirty="0" smtClean="0"/>
              <a:t>30mW</a:t>
            </a:r>
            <a:endParaRPr kumimoji="1" lang="ja-JP" altLang="en-US" sz="2400" b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680447" y="4843825"/>
            <a:ext cx="34211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i="1" dirty="0" smtClean="0"/>
              <a:t>CW</a:t>
            </a:r>
            <a:r>
              <a:rPr lang="ja-JP" altLang="en-US" sz="1600" b="1" i="1" dirty="0" smtClean="0"/>
              <a:t>成分は励起パワーにより抑制可</a:t>
            </a:r>
            <a:endParaRPr kumimoji="1" lang="ja-JP" altLang="en-US" sz="1600" b="1" i="1" dirty="0"/>
          </a:p>
        </p:txBody>
      </p:sp>
    </p:spTree>
    <p:extLst>
      <p:ext uri="{BB962C8B-B14F-4D97-AF65-F5344CB8AC3E}">
        <p14:creationId xmlns:p14="http://schemas.microsoft.com/office/powerpoint/2010/main" val="35214887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/>
          <p:cNvGrpSpPr/>
          <p:nvPr/>
        </p:nvGrpSpPr>
        <p:grpSpPr>
          <a:xfrm>
            <a:off x="-31010" y="689357"/>
            <a:ext cx="4352474" cy="6129332"/>
            <a:chOff x="-180035" y="548680"/>
            <a:chExt cx="4352474" cy="6129332"/>
          </a:xfrm>
        </p:grpSpPr>
        <p:grpSp>
          <p:nvGrpSpPr>
            <p:cNvPr id="4" name="グループ化 3"/>
            <p:cNvGrpSpPr/>
            <p:nvPr/>
          </p:nvGrpSpPr>
          <p:grpSpPr>
            <a:xfrm>
              <a:off x="16202" y="548680"/>
              <a:ext cx="3960000" cy="5760000"/>
              <a:chOff x="16202" y="1120364"/>
              <a:chExt cx="3960000" cy="5760000"/>
            </a:xfrm>
          </p:grpSpPr>
          <p:pic>
            <p:nvPicPr>
              <p:cNvPr id="4098" name="Picture 2"/>
              <p:cNvPicPr preferRelativeResize="0">
                <a:picLocks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547" t="24798" r="16573" b="26814"/>
              <a:stretch/>
            </p:blipFill>
            <p:spPr bwMode="auto">
              <a:xfrm>
                <a:off x="16202" y="1120364"/>
                <a:ext cx="3960000" cy="2880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099" name="Picture 3"/>
              <p:cNvPicPr preferRelativeResize="0">
                <a:picLocks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513" t="27740" r="16699" b="24375"/>
              <a:stretch/>
            </p:blipFill>
            <p:spPr bwMode="auto">
              <a:xfrm>
                <a:off x="16202" y="4000364"/>
                <a:ext cx="3960000" cy="2880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5" name="テキスト ボックス 4"/>
            <p:cNvSpPr txBox="1"/>
            <p:nvPr/>
          </p:nvSpPr>
          <p:spPr>
            <a:xfrm>
              <a:off x="-180035" y="6308680"/>
              <a:ext cx="43524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>
                  <a:solidFill>
                    <a:srgbClr val="FF0000"/>
                  </a:solidFill>
                </a:rPr>
                <a:t>PC</a:t>
              </a:r>
              <a:r>
                <a:rPr kumimoji="1" lang="ja-JP" altLang="en-US" b="1" dirty="0" smtClean="0">
                  <a:solidFill>
                    <a:srgbClr val="FF0000"/>
                  </a:solidFill>
                </a:rPr>
                <a:t>の調節により</a:t>
              </a:r>
              <a:r>
                <a:rPr kumimoji="1" lang="en-US" altLang="ja-JP" b="1" dirty="0" smtClean="0">
                  <a:solidFill>
                    <a:srgbClr val="FF0000"/>
                  </a:solidFill>
                </a:rPr>
                <a:t>2</a:t>
              </a:r>
              <a:r>
                <a:rPr kumimoji="1" lang="ja-JP" altLang="en-US" b="1" dirty="0" smtClean="0">
                  <a:solidFill>
                    <a:srgbClr val="FF0000"/>
                  </a:solidFill>
                </a:rPr>
                <a:t>種類のソリトンパルス</a:t>
              </a:r>
              <a:endParaRPr kumimoji="1" lang="ja-JP" alt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9695" y="310755"/>
            <a:ext cx="7772400" cy="1143000"/>
          </a:xfrm>
        </p:spPr>
        <p:txBody>
          <a:bodyPr/>
          <a:lstStyle/>
          <a:p>
            <a:r>
              <a:rPr kumimoji="1" lang="ja-JP" altLang="en-US" b="1" i="1" dirty="0" smtClean="0"/>
              <a:t>実験結果①</a:t>
            </a:r>
            <a:endParaRPr kumimoji="1" lang="ja-JP" altLang="en-US" b="1" i="1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26" t="22163" r="14104" b="18221"/>
          <a:stretch/>
        </p:blipFill>
        <p:spPr bwMode="auto">
          <a:xfrm>
            <a:off x="4034915" y="1338131"/>
            <a:ext cx="5109085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4860032" y="1421471"/>
            <a:ext cx="8579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 smtClean="0"/>
              <a:t>（</a:t>
            </a:r>
            <a:r>
              <a:rPr kumimoji="1" lang="en-US" altLang="ja-JP" sz="2000" b="1" dirty="0" smtClean="0"/>
              <a:t>a</a:t>
            </a:r>
            <a:r>
              <a:rPr kumimoji="1" lang="ja-JP" altLang="en-US" sz="2000" b="1" dirty="0" smtClean="0"/>
              <a:t>）</a:t>
            </a:r>
            <a:endParaRPr kumimoji="1" lang="en-US" altLang="ja-JP" sz="2000" b="1" dirty="0" smtClean="0"/>
          </a:p>
          <a:p>
            <a:r>
              <a:rPr lang="ja-JP" altLang="en-US" sz="2000" b="1" dirty="0" smtClean="0"/>
              <a:t>（</a:t>
            </a:r>
            <a:r>
              <a:rPr lang="en-US" altLang="ja-JP" sz="2000" b="1" dirty="0" smtClean="0"/>
              <a:t>b</a:t>
            </a:r>
            <a:r>
              <a:rPr lang="ja-JP" altLang="en-US" sz="2000" b="1" dirty="0" smtClean="0"/>
              <a:t>）</a:t>
            </a:r>
            <a:endParaRPr kumimoji="1" lang="ja-JP" altLang="en-US" sz="2000" b="1" dirty="0"/>
          </a:p>
        </p:txBody>
      </p:sp>
      <p:cxnSp>
        <p:nvCxnSpPr>
          <p:cNvPr id="9" name="直線コネクタ 8"/>
          <p:cNvCxnSpPr/>
          <p:nvPr/>
        </p:nvCxnSpPr>
        <p:spPr bwMode="auto">
          <a:xfrm>
            <a:off x="5589171" y="1916861"/>
            <a:ext cx="936104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直線コネクタ 12"/>
          <p:cNvCxnSpPr/>
          <p:nvPr/>
        </p:nvCxnSpPr>
        <p:spPr bwMode="auto">
          <a:xfrm>
            <a:off x="5586827" y="1619094"/>
            <a:ext cx="936104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256595"/>
              </p:ext>
            </p:extLst>
          </p:nvPr>
        </p:nvGraphicFramePr>
        <p:xfrm>
          <a:off x="4572000" y="5336837"/>
          <a:ext cx="4436313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2088"/>
                <a:gridCol w="1656184"/>
                <a:gridCol w="1988041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sz="1800" b="1" dirty="0"/>
                    </a:p>
                  </a:txBody>
                  <a:tcPr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 smtClean="0"/>
                        <a:t>CW</a:t>
                      </a:r>
                      <a:r>
                        <a:rPr kumimoji="1" lang="ja-JP" altLang="en-US" sz="1800" b="1" dirty="0" smtClean="0"/>
                        <a:t>動作</a:t>
                      </a:r>
                      <a:endParaRPr kumimoji="1" lang="ja-JP" alt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 smtClean="0"/>
                        <a:t>セルフスタート</a:t>
                      </a:r>
                      <a:endParaRPr kumimoji="1" lang="ja-JP" alt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 smtClean="0"/>
                        <a:t>（</a:t>
                      </a:r>
                      <a:r>
                        <a:rPr kumimoji="1" lang="en-US" altLang="ja-JP" sz="1800" b="1" dirty="0" smtClean="0"/>
                        <a:t>a</a:t>
                      </a:r>
                      <a:r>
                        <a:rPr kumimoji="1" lang="ja-JP" altLang="en-US" sz="1800" b="1" dirty="0" smtClean="0"/>
                        <a:t>）</a:t>
                      </a:r>
                      <a:endParaRPr kumimoji="1" lang="ja-JP" alt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 smtClean="0"/>
                        <a:t>＜</a:t>
                      </a:r>
                      <a:r>
                        <a:rPr kumimoji="1" lang="en-US" altLang="ja-JP" sz="1800" b="1" dirty="0" smtClean="0"/>
                        <a:t>27mW</a:t>
                      </a:r>
                      <a:endParaRPr kumimoji="1" lang="ja-JP" alt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 smtClean="0"/>
                        <a:t>＜</a:t>
                      </a:r>
                      <a:r>
                        <a:rPr kumimoji="1" lang="en-US" altLang="ja-JP" sz="1800" b="1" dirty="0" smtClean="0"/>
                        <a:t>70mW</a:t>
                      </a:r>
                      <a:endParaRPr kumimoji="1" lang="ja-JP" alt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 smtClean="0"/>
                        <a:t>（</a:t>
                      </a:r>
                      <a:r>
                        <a:rPr kumimoji="1" lang="en-US" altLang="ja-JP" sz="1800" b="1" dirty="0" smtClean="0"/>
                        <a:t>b</a:t>
                      </a:r>
                      <a:r>
                        <a:rPr kumimoji="1" lang="ja-JP" altLang="en-US" sz="1800" b="1" dirty="0" smtClean="0"/>
                        <a:t>）</a:t>
                      </a:r>
                      <a:endParaRPr kumimoji="1" lang="ja-JP" alt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 smtClean="0"/>
                        <a:t>＜</a:t>
                      </a:r>
                      <a:r>
                        <a:rPr kumimoji="1" lang="en-US" altLang="ja-JP" sz="1800" b="1" dirty="0" smtClean="0"/>
                        <a:t>30mW</a:t>
                      </a:r>
                      <a:endParaRPr kumimoji="1" lang="ja-JP" alt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 smtClean="0"/>
                        <a:t>＜</a:t>
                      </a:r>
                      <a:r>
                        <a:rPr kumimoji="1" lang="en-US" altLang="ja-JP" sz="1800" b="1" dirty="0" smtClean="0"/>
                        <a:t>47mW</a:t>
                      </a:r>
                      <a:endParaRPr kumimoji="1" lang="ja-JP" altLang="en-US" sz="18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16391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5932" y="620688"/>
            <a:ext cx="7772400" cy="1143000"/>
          </a:xfrm>
        </p:spPr>
        <p:txBody>
          <a:bodyPr/>
          <a:lstStyle/>
          <a:p>
            <a:r>
              <a:rPr lang="ja-JP" altLang="en-US" b="1" i="1" dirty="0"/>
              <a:t>実験</a:t>
            </a:r>
            <a:r>
              <a:rPr lang="ja-JP" altLang="en-US" b="1" i="1" dirty="0" smtClean="0"/>
              <a:t>結果②</a:t>
            </a:r>
            <a:endParaRPr kumimoji="1" lang="ja-JP" altLang="en-US" b="1" i="1" dirty="0"/>
          </a:p>
        </p:txBody>
      </p:sp>
      <p:pic>
        <p:nvPicPr>
          <p:cNvPr id="5122" name="Picture 2"/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0" t="31855" r="42170" b="21625"/>
          <a:stretch/>
        </p:blipFill>
        <p:spPr bwMode="auto">
          <a:xfrm>
            <a:off x="27783" y="2131552"/>
            <a:ext cx="4500000" cy="30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 preferRelativeResize="0"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7" t="26375" r="42252" b="28344"/>
          <a:stretch/>
        </p:blipFill>
        <p:spPr bwMode="auto">
          <a:xfrm>
            <a:off x="4562132" y="2131552"/>
            <a:ext cx="4500000" cy="30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691451" y="5191552"/>
            <a:ext cx="3172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CW</a:t>
            </a:r>
            <a:r>
              <a:rPr kumimoji="1" lang="ja-JP" altLang="en-US" sz="2400" b="1" dirty="0" smtClean="0"/>
              <a:t>動作の時は一定！</a:t>
            </a:r>
            <a:endParaRPr kumimoji="1" lang="ja-JP" altLang="en-US" sz="2400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798558" y="3813135"/>
            <a:ext cx="20361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 smtClean="0"/>
              <a:t>●</a:t>
            </a:r>
            <a:r>
              <a:rPr kumimoji="1" lang="en-US" altLang="ja-JP" sz="2000" b="1" dirty="0" smtClean="0"/>
              <a:t>Lo-Bi fiber</a:t>
            </a:r>
          </a:p>
          <a:p>
            <a:r>
              <a:rPr lang="ja-JP" altLang="en-US" sz="2000" b="1" dirty="0" smtClean="0"/>
              <a:t>○</a:t>
            </a:r>
            <a:r>
              <a:rPr lang="en-US" altLang="ja-JP" sz="2000" b="1" dirty="0" smtClean="0"/>
              <a:t>telecom fiber</a:t>
            </a:r>
            <a:endParaRPr kumimoji="1" lang="ja-JP" altLang="en-US" sz="20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12363" y="5191551"/>
            <a:ext cx="29995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400" b="1" dirty="0" smtClean="0"/>
              <a:t>最短パルス幅</a:t>
            </a:r>
            <a:endParaRPr lang="en-US" altLang="ja-JP" sz="2400" b="1" dirty="0"/>
          </a:p>
          <a:p>
            <a:pPr algn="ctr"/>
            <a:r>
              <a:rPr lang="ja-JP" altLang="en-US" sz="2400" b="1" dirty="0" smtClean="0"/>
              <a:t>●</a:t>
            </a:r>
            <a:r>
              <a:rPr lang="en-US" altLang="ja-JP" sz="2400" b="1" dirty="0" smtClean="0"/>
              <a:t>720fs</a:t>
            </a:r>
            <a:r>
              <a:rPr lang="ja-JP" altLang="en-US" sz="2400" b="1" dirty="0" smtClean="0"/>
              <a:t>　　</a:t>
            </a:r>
            <a:r>
              <a:rPr kumimoji="1" lang="ja-JP" altLang="en-US" sz="2400" b="1" dirty="0" smtClean="0"/>
              <a:t>○</a:t>
            </a:r>
            <a:r>
              <a:rPr kumimoji="1" lang="en-US" altLang="ja-JP" sz="2400" b="1" dirty="0" smtClean="0"/>
              <a:t>700fs</a:t>
            </a:r>
            <a:endParaRPr kumimoji="1" lang="ja-JP" altLang="en-US" sz="2400" b="1" dirty="0"/>
          </a:p>
        </p:txBody>
      </p:sp>
      <p:sp>
        <p:nvSpPr>
          <p:cNvPr id="9" name="円/楕円 8"/>
          <p:cNvSpPr/>
          <p:nvPr/>
        </p:nvSpPr>
        <p:spPr bwMode="auto">
          <a:xfrm rot="363664">
            <a:off x="1261137" y="2288414"/>
            <a:ext cx="576064" cy="212387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74481" y="5653217"/>
            <a:ext cx="4206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FF0000"/>
                </a:solidFill>
              </a:rPr>
              <a:t>モード同期すると急峻な変化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634829" y="1731442"/>
            <a:ext cx="54857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/>
              <a:t>Lo-Bi</a:t>
            </a:r>
            <a:r>
              <a:rPr lang="ja-JP" altLang="en-US" sz="2000" b="1" dirty="0" smtClean="0"/>
              <a:t>スパンファイバは外部環境変化に強い！</a:t>
            </a:r>
            <a:endParaRPr kumimoji="1" lang="ja-JP" altLang="en-US" sz="2000" b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736082" y="6022548"/>
            <a:ext cx="41520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b="1" dirty="0">
                <a:solidFill>
                  <a:srgbClr val="FF0000"/>
                </a:solidFill>
              </a:rPr>
              <a:t>安定</a:t>
            </a:r>
            <a:r>
              <a:rPr lang="ja-JP" altLang="en-US" sz="2800" b="1" dirty="0" smtClean="0">
                <a:solidFill>
                  <a:srgbClr val="FF0000"/>
                </a:solidFill>
              </a:rPr>
              <a:t>な長距離伝送可能！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8914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テーマ1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Arial"/>
        <a:ea typeface="ＭＳ ゴシック"/>
        <a:cs typeface="ＭＳ ゴシック"/>
      </a:majorFont>
      <a:minorFont>
        <a:latin typeface="Arial"/>
        <a:ea typeface="ＭＳ ゴシック"/>
        <a:cs typeface="ＭＳ 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ゴシック" charset="-128"/>
            <a:cs typeface="ＭＳ 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ゴシック" charset="-128"/>
            <a:cs typeface="ＭＳ ゴシック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テーマ1</Template>
  <TotalTime>1666</TotalTime>
  <Words>827</Words>
  <Application>Microsoft Office PowerPoint</Application>
  <PresentationFormat>画面に合わせる (4:3)</PresentationFormat>
  <Paragraphs>160</Paragraphs>
  <Slides>20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1" baseType="lpstr">
      <vt:lpstr>テーマ1</vt:lpstr>
      <vt:lpstr>Journal  seminar （the second semester）</vt:lpstr>
      <vt:lpstr>イントロダクション</vt:lpstr>
      <vt:lpstr>PowerPoint プレゼンテーション</vt:lpstr>
      <vt:lpstr>SMFの偏波伝送</vt:lpstr>
      <vt:lpstr>非線形偏波回転</vt:lpstr>
      <vt:lpstr>Lo-Biスパンファイバ</vt:lpstr>
      <vt:lpstr>実験装置＆スペクトル</vt:lpstr>
      <vt:lpstr>実験結果①</vt:lpstr>
      <vt:lpstr>実験結果②</vt:lpstr>
      <vt:lpstr>PowerPoint プレゼンテーション</vt:lpstr>
      <vt:lpstr>偏波保持ファイバ</vt:lpstr>
      <vt:lpstr>誘導ラマン散乱</vt:lpstr>
      <vt:lpstr>実験装置</vt:lpstr>
      <vt:lpstr>実験結果①</vt:lpstr>
      <vt:lpstr>実験結果②</vt:lpstr>
      <vt:lpstr>PowerPoint プレゼンテーション</vt:lpstr>
      <vt:lpstr>実験装置</vt:lpstr>
      <vt:lpstr>2波長モード同期</vt:lpstr>
      <vt:lpstr>スイッチングモード同期</vt:lpstr>
      <vt:lpstr>まとめ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Journal  seminar （the second semester）</dc:title>
  <dc:creator>tera5</dc:creator>
  <cp:lastModifiedBy>tera5</cp:lastModifiedBy>
  <cp:revision>71</cp:revision>
  <cp:lastPrinted>2012-11-19T22:17:23Z</cp:lastPrinted>
  <dcterms:created xsi:type="dcterms:W3CDTF">2012-11-07T05:46:03Z</dcterms:created>
  <dcterms:modified xsi:type="dcterms:W3CDTF">2012-11-19T22:31:42Z</dcterms:modified>
</cp:coreProperties>
</file>