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0366E-9A90-4C77-958F-3EB4D0C5A6F2}" type="datetimeFigureOut">
              <a:rPr kumimoji="1" lang="ja-JP" altLang="en-US" smtClean="0"/>
              <a:t>2012/11/25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7FEF6F-BE16-44DD-A6C3-D45CEEFC3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0366E-9A90-4C77-958F-3EB4D0C5A6F2}" type="datetimeFigureOut">
              <a:rPr kumimoji="1" lang="ja-JP" altLang="en-US" smtClean="0"/>
              <a:t>2012/11/25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7FEF6F-BE16-44DD-A6C3-D45CEEFC3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0366E-9A90-4C77-958F-3EB4D0C5A6F2}" type="datetimeFigureOut">
              <a:rPr kumimoji="1" lang="ja-JP" altLang="en-US" smtClean="0"/>
              <a:t>2012/11/25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7FEF6F-BE16-44DD-A6C3-D45CEEFC3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D0366E-9A90-4C77-958F-3EB4D0C5A6F2}" type="datetimeFigureOut">
              <a:rPr kumimoji="1" lang="ja-JP" altLang="en-US" smtClean="0"/>
              <a:t>2012/11/25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47FEF6F-BE16-44DD-A6C3-D45CEEFC3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0366E-9A90-4C77-958F-3EB4D0C5A6F2}" type="datetimeFigureOut">
              <a:rPr kumimoji="1" lang="ja-JP" altLang="en-US" smtClean="0"/>
              <a:t>2012/11/25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7FEF6F-BE16-44DD-A6C3-D45CEEFC3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0366E-9A90-4C77-958F-3EB4D0C5A6F2}" type="datetimeFigureOut">
              <a:rPr kumimoji="1" lang="ja-JP" altLang="en-US" smtClean="0"/>
              <a:t>2012/11/25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7FEF6F-BE16-44DD-A6C3-D45CEEFC3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0366E-9A90-4C77-958F-3EB4D0C5A6F2}" type="datetimeFigureOut">
              <a:rPr kumimoji="1" lang="ja-JP" altLang="en-US" smtClean="0"/>
              <a:t>2012/11/25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7FEF6F-BE16-44DD-A6C3-D45CEEFC3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0366E-9A90-4C77-958F-3EB4D0C5A6F2}" type="datetimeFigureOut">
              <a:rPr kumimoji="1" lang="ja-JP" altLang="en-US" smtClean="0"/>
              <a:t>2012/11/25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7FEF6F-BE16-44DD-A6C3-D45CEEFC3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0366E-9A90-4C77-958F-3EB4D0C5A6F2}" type="datetimeFigureOut">
              <a:rPr kumimoji="1" lang="ja-JP" altLang="en-US" smtClean="0"/>
              <a:t>2012/11/25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7FEF6F-BE16-44DD-A6C3-D45CEEFC3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0366E-9A90-4C77-958F-3EB4D0C5A6F2}" type="datetimeFigureOut">
              <a:rPr kumimoji="1" lang="ja-JP" altLang="en-US" smtClean="0"/>
              <a:t>2012/11/25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7FEF6F-BE16-44DD-A6C3-D45CEEFC3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0366E-9A90-4C77-958F-3EB4D0C5A6F2}" type="datetimeFigureOut">
              <a:rPr kumimoji="1" lang="ja-JP" altLang="en-US" smtClean="0"/>
              <a:t>2012/11/25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7FEF6F-BE16-44DD-A6C3-D45CEEFC3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0366E-9A90-4C77-958F-3EB4D0C5A6F2}" type="datetimeFigureOut">
              <a:rPr kumimoji="1" lang="ja-JP" altLang="en-US" smtClean="0"/>
              <a:t>2012/11/25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7FEF6F-BE16-44DD-A6C3-D45CEEFC3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43D0366E-9A90-4C77-958F-3EB4D0C5A6F2}" type="datetimeFigureOut">
              <a:rPr kumimoji="1" lang="ja-JP" altLang="en-US" smtClean="0"/>
              <a:t>2012/11/25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547FEF6F-BE16-44DD-A6C3-D45CEEFC3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b="1" i="1" dirty="0" smtClean="0"/>
              <a:t>Journal  seminar</a:t>
            </a:r>
            <a:br>
              <a:rPr kumimoji="1" lang="en-US" altLang="ja-JP" b="1" i="1" dirty="0" smtClean="0"/>
            </a:br>
            <a:r>
              <a:rPr lang="ja-JP" altLang="en-US" b="1" i="1" dirty="0" smtClean="0"/>
              <a:t>（</a:t>
            </a:r>
            <a:r>
              <a:rPr lang="en-US" altLang="ja-JP" b="1" i="1" dirty="0" smtClean="0"/>
              <a:t>the second semester</a:t>
            </a:r>
            <a:r>
              <a:rPr lang="ja-JP" altLang="en-US" b="1" i="1" dirty="0" smtClean="0"/>
              <a:t>）</a:t>
            </a:r>
            <a:endParaRPr kumimoji="1" lang="ja-JP" altLang="en-US" b="1" i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Homework</a:t>
            </a:r>
            <a:endParaRPr kumimoji="1" lang="en-US" altLang="ja-JP" dirty="0" smtClean="0"/>
          </a:p>
          <a:p>
            <a:r>
              <a:rPr kumimoji="1" lang="en-US" altLang="ja-JP" dirty="0" smtClean="0"/>
              <a:t>M1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Hiroto</a:t>
            </a:r>
            <a:r>
              <a:rPr lang="en-US" altLang="ja-JP" dirty="0" smtClean="0"/>
              <a:t> Kimura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1680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i="1" dirty="0" smtClean="0"/>
              <a:t>Outline</a:t>
            </a:r>
            <a:endParaRPr kumimoji="1" lang="ja-JP" altLang="en-US" b="1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5551" y="2276872"/>
            <a:ext cx="549862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/>
              <a:t>●光ファイバ製造方法</a:t>
            </a:r>
            <a:endParaRPr lang="en-US" altLang="ja-JP" sz="3200" b="1" dirty="0" smtClean="0"/>
          </a:p>
          <a:p>
            <a:endParaRPr lang="en-US" altLang="ja-JP" sz="3200" b="1" dirty="0" smtClean="0"/>
          </a:p>
          <a:p>
            <a:r>
              <a:rPr lang="ja-JP" altLang="en-US" sz="3200" b="1" dirty="0" smtClean="0"/>
              <a:t>●偏波保持ファイバ</a:t>
            </a:r>
            <a:endParaRPr lang="en-US" altLang="ja-JP" sz="3200" b="1" dirty="0" smtClean="0"/>
          </a:p>
          <a:p>
            <a:endParaRPr kumimoji="1" lang="en-US" altLang="ja-JP" sz="3200" b="1" dirty="0" smtClean="0"/>
          </a:p>
          <a:p>
            <a:r>
              <a:rPr kumimoji="1" lang="ja-JP" altLang="en-US" sz="3200" b="1" dirty="0" smtClean="0"/>
              <a:t>●誘導ラマン散乱</a:t>
            </a:r>
            <a:endParaRPr kumimoji="1" lang="en-US" altLang="ja-JP" sz="3200" b="1" dirty="0" smtClean="0"/>
          </a:p>
          <a:p>
            <a:endParaRPr lang="en-US" altLang="ja-JP" sz="3200" b="1" dirty="0"/>
          </a:p>
          <a:p>
            <a:r>
              <a:rPr kumimoji="1" lang="ja-JP" altLang="en-US" sz="3200" b="1" dirty="0" smtClean="0"/>
              <a:t>●</a:t>
            </a:r>
            <a:r>
              <a:rPr kumimoji="1" lang="en-US" altLang="ja-JP" sz="3200" b="1" dirty="0" smtClean="0"/>
              <a:t>Dual-wavelength</a:t>
            </a:r>
            <a:r>
              <a:rPr lang="ja-JP" altLang="en-US" sz="3200" b="1" dirty="0" smtClean="0"/>
              <a:t>発生原理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484299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143000"/>
          </a:xfrm>
        </p:spPr>
        <p:txBody>
          <a:bodyPr/>
          <a:lstStyle/>
          <a:p>
            <a:r>
              <a:rPr lang="ja-JP" altLang="en-US" b="1" i="1" dirty="0"/>
              <a:t>光</a:t>
            </a:r>
            <a:r>
              <a:rPr lang="ja-JP" altLang="en-US" b="1" i="1" dirty="0" smtClean="0"/>
              <a:t>ファイバ製造方法</a:t>
            </a:r>
            <a:endParaRPr kumimoji="1" lang="ja-JP" alt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8" t="30241" r="18841" b="16704"/>
          <a:stretch/>
        </p:blipFill>
        <p:spPr bwMode="auto">
          <a:xfrm>
            <a:off x="303582" y="1454876"/>
            <a:ext cx="8604448" cy="530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7876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8" t="21010" r="35188" b="14375"/>
          <a:stretch/>
        </p:blipFill>
        <p:spPr bwMode="auto">
          <a:xfrm>
            <a:off x="26654" y="2831520"/>
            <a:ext cx="4172135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26654" y="490740"/>
            <a:ext cx="2609339" cy="2986331"/>
            <a:chOff x="26654" y="490740"/>
            <a:chExt cx="2609339" cy="298633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93" t="18056" r="26854" b="39113"/>
            <a:stretch/>
          </p:blipFill>
          <p:spPr bwMode="auto">
            <a:xfrm>
              <a:off x="26654" y="490740"/>
              <a:ext cx="2609339" cy="23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348521" y="2830740"/>
              <a:ext cx="19656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/>
                <a:t>X</a:t>
              </a:r>
              <a:r>
                <a:rPr kumimoji="1" lang="ja-JP" altLang="en-US" b="1" i="1" dirty="0" smtClean="0"/>
                <a:t>方向：引っ張り</a:t>
              </a:r>
              <a:endParaRPr kumimoji="1" lang="en-US" altLang="ja-JP" b="1" i="1" dirty="0" smtClean="0"/>
            </a:p>
            <a:p>
              <a:r>
                <a:rPr lang="en-US" altLang="ja-JP" b="1" i="1" dirty="0" smtClean="0"/>
                <a:t>Y</a:t>
              </a:r>
              <a:r>
                <a:rPr lang="ja-JP" altLang="en-US" b="1" i="1" dirty="0" smtClean="0"/>
                <a:t>方向：圧縮</a:t>
              </a:r>
              <a:endParaRPr kumimoji="1" lang="ja-JP" altLang="en-US" b="1" i="1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/>
              <a:t>偏波保持ファイバ</a:t>
            </a:r>
            <a:endParaRPr kumimoji="1" lang="ja-JP" altLang="en-US" b="1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0" t="22438" r="9888" b="23029"/>
          <a:stretch/>
        </p:blipFill>
        <p:spPr bwMode="auto">
          <a:xfrm>
            <a:off x="4258892" y="3025907"/>
            <a:ext cx="355464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3754739" y="1228748"/>
            <a:ext cx="5444119" cy="1797159"/>
            <a:chOff x="3754739" y="1228748"/>
            <a:chExt cx="5444119" cy="1797159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3754739" y="1228748"/>
              <a:ext cx="5444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i="1" dirty="0">
                  <a:solidFill>
                    <a:srgbClr val="FF0000"/>
                  </a:solidFill>
                </a:rPr>
                <a:t>複</a:t>
              </a:r>
              <a:r>
                <a:rPr lang="ja-JP" altLang="en-US" sz="2400" b="1" i="1" dirty="0" smtClean="0">
                  <a:solidFill>
                    <a:srgbClr val="FF0000"/>
                  </a:solidFill>
                </a:rPr>
                <a:t>屈折率とクロストーク特性が重要！</a:t>
              </a:r>
              <a:endParaRPr kumimoji="1" lang="ja-JP" altLang="en-US" b="1" i="1" dirty="0">
                <a:solidFill>
                  <a:srgbClr val="FF0000"/>
                </a:solidFill>
              </a:endParaRPr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3967899" y="1670086"/>
              <a:ext cx="4902848" cy="1355821"/>
              <a:chOff x="2336039" y="1238540"/>
              <a:chExt cx="4902848" cy="13558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テキスト ボックス 4"/>
                  <p:cNvSpPr txBox="1"/>
                  <p:nvPr/>
                </p:nvSpPr>
                <p:spPr>
                  <a:xfrm>
                    <a:off x="2599605" y="1258867"/>
                    <a:ext cx="2329740" cy="6891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000" b="1" i="1" smtClean="0">
                              <a:latin typeface="Cambria Math"/>
                            </a:rPr>
                            <m:t>𝑩</m:t>
                          </m:r>
                          <m:r>
                            <a:rPr kumimoji="1" lang="en-US" altLang="ja-JP" sz="2000" b="1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kumimoji="1" lang="en-US" altLang="ja-JP" sz="20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0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0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kumimoji="1" lang="en-US" altLang="ja-JP" sz="2000" b="1" i="1" smtClean="0">
                                      <a:latin typeface="Cambria Math"/>
                                    </a:rPr>
                                    <m:t>𝒚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𝒌</m:t>
                              </m:r>
                            </m:den>
                          </m:f>
                          <m:r>
                            <a:rPr kumimoji="1" lang="en-US" altLang="ja-JP" sz="2000" b="1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kumimoji="1" lang="en-US" altLang="ja-JP" sz="20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1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kumimoji="1" lang="en-US" altLang="ja-JP" sz="2000" b="1" i="1" smtClean="0"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num>
                            <m:den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𝒌</m:t>
                              </m:r>
                            </m:den>
                          </m:f>
                        </m:oMath>
                      </m:oMathPara>
                    </a14:m>
                    <a:endParaRPr kumimoji="1" lang="ja-JP" altLang="en-US" sz="2000" b="1" dirty="0"/>
                  </a:p>
                </p:txBody>
              </p:sp>
            </mc:Choice>
            <mc:Fallback xmlns="">
              <p:sp>
                <p:nvSpPr>
                  <p:cNvPr id="5" name="テキスト ボックス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9605" y="1258867"/>
                    <a:ext cx="2329740" cy="68916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テキスト ボックス 5"/>
                  <p:cNvSpPr txBox="1"/>
                  <p:nvPr/>
                </p:nvSpPr>
                <p:spPr>
                  <a:xfrm>
                    <a:off x="5651978" y="1238540"/>
                    <a:ext cx="1586909" cy="7298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000" b="1" i="1" smtClean="0">
                              <a:latin typeface="Cambria Math"/>
                            </a:rPr>
                            <m:t>𝑳</m:t>
                          </m:r>
                          <m:r>
                            <a:rPr kumimoji="1" lang="en-US" altLang="ja-JP" sz="2000" b="1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kumimoji="1" lang="en-US" altLang="ja-JP" sz="20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kumimoji="1" lang="ja-JP" altLang="en-US" sz="2000" b="1" i="1" smtClean="0"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kumimoji="1" lang="en-US" altLang="ja-JP" sz="2000" b="1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kumimoji="1" lang="en-US" altLang="ja-JP" sz="2000" b="1" i="1" smtClean="0"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den>
                          </m:f>
                          <m:r>
                            <a:rPr kumimoji="1" lang="en-US" altLang="ja-JP" sz="2000" b="1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kumimoji="1" lang="en-US" altLang="ja-JP" sz="20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𝝀</m:t>
                              </m:r>
                            </m:num>
                            <m:den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𝑩</m:t>
                              </m:r>
                            </m:den>
                          </m:f>
                        </m:oMath>
                      </m:oMathPara>
                    </a14:m>
                    <a:endParaRPr kumimoji="1" lang="ja-JP" altLang="en-US" sz="2000" b="1" dirty="0"/>
                  </a:p>
                </p:txBody>
              </p:sp>
            </mc:Choice>
            <mc:Fallback xmlns="">
              <p:sp>
                <p:nvSpPr>
                  <p:cNvPr id="6" name="テキスト ボックス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1978" y="1238540"/>
                    <a:ext cx="1586909" cy="72981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テキスト ボックス 8"/>
              <p:cNvSpPr txBox="1"/>
              <p:nvPr/>
            </p:nvSpPr>
            <p:spPr>
              <a:xfrm>
                <a:off x="2336039" y="1948030"/>
                <a:ext cx="28568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i="1" dirty="0" smtClean="0"/>
                  <a:t>B</a:t>
                </a:r>
                <a:r>
                  <a:rPr kumimoji="1" lang="ja-JP" altLang="en-US" b="1" i="1" dirty="0" smtClean="0"/>
                  <a:t>：複屈折率</a:t>
                </a:r>
                <a:endParaRPr kumimoji="1" lang="en-US" altLang="ja-JP" b="1" i="1" dirty="0" smtClean="0"/>
              </a:p>
              <a:p>
                <a:r>
                  <a:rPr kumimoji="1" lang="el-GR" altLang="ja-JP" b="1" i="1" dirty="0" smtClean="0"/>
                  <a:t>β</a:t>
                </a:r>
                <a:r>
                  <a:rPr kumimoji="1" lang="ja-JP" altLang="en-US" b="1" i="1" dirty="0" smtClean="0"/>
                  <a:t>：各偏波モード伝播定数</a:t>
                </a:r>
                <a:endParaRPr kumimoji="1" lang="en-US" altLang="ja-JP" b="1" i="1" dirty="0" smtClean="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5701478" y="1968355"/>
                <a:ext cx="1487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i="1" dirty="0" smtClean="0"/>
                  <a:t>L</a:t>
                </a:r>
                <a:r>
                  <a:rPr kumimoji="1" lang="ja-JP" altLang="en-US" b="1" i="1" dirty="0" smtClean="0"/>
                  <a:t>：ビート長</a:t>
                </a:r>
                <a:endParaRPr kumimoji="1" lang="ja-JP" altLang="en-US" b="1" i="1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3645269" y="5905907"/>
                <a:ext cx="4781886" cy="758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b="1" i="1" smtClean="0">
                          <a:latin typeface="Cambria Math"/>
                        </a:rPr>
                        <m:t>𝜼</m:t>
                      </m:r>
                      <m:r>
                        <a:rPr kumimoji="1" lang="en-US" altLang="ja-JP" sz="2000" b="1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000" b="1" i="1" smtClean="0">
                          <a:latin typeface="Cambria Math"/>
                        </a:rPr>
                        <m:t>𝟏𝟎</m:t>
                      </m:r>
                      <m:r>
                        <a:rPr kumimoji="1" lang="en-US" altLang="ja-JP" sz="2000" b="1" i="1" smtClean="0">
                          <a:latin typeface="Cambria Math"/>
                        </a:rPr>
                        <m:t>𝒍𝒐𝒈</m:t>
                      </m:r>
                      <m:f>
                        <m:fPr>
                          <m:ctrlPr>
                            <a:rPr kumimoji="1" lang="en-US" altLang="ja-JP" sz="20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𝒚</m:t>
                              </m:r>
                            </m:sub>
                          </m:sSub>
                        </m:den>
                      </m:f>
                      <m:r>
                        <a:rPr kumimoji="1" lang="ja-JP" altLang="en-US" sz="2000" b="1" i="1" smtClean="0">
                          <a:latin typeface="Cambria Math"/>
                        </a:rPr>
                        <m:t>　</m:t>
                      </m:r>
                      <m:r>
                        <a:rPr kumimoji="1" lang="en-US" altLang="ja-JP" sz="2000" b="1" i="1" smtClean="0">
                          <a:latin typeface="Cambria Math"/>
                        </a:rPr>
                        <m:t>(</m:t>
                      </m:r>
                      <m:r>
                        <a:rPr lang="ja-JP" altLang="en-US" sz="2000" b="1" i="1">
                          <a:latin typeface="Cambria Math"/>
                        </a:rPr>
                        <m:t>𝜼</m:t>
                      </m:r>
                      <m:r>
                        <a:rPr lang="ja-JP" altLang="en-US" sz="2000" b="1" i="1" smtClean="0">
                          <a:latin typeface="Cambria Math"/>
                        </a:rPr>
                        <m:t>：</m:t>
                      </m:r>
                      <m:r>
                        <a:rPr lang="ja-JP" altLang="en-US" sz="2000" b="1" i="1">
                          <a:latin typeface="Cambria Math"/>
                        </a:rPr>
                        <m:t>偏波</m:t>
                      </m:r>
                      <m:r>
                        <a:rPr lang="ja-JP" altLang="en-US" sz="2000" b="1" i="1" smtClean="0">
                          <a:latin typeface="Cambria Math"/>
                        </a:rPr>
                        <m:t>クロストーク</m:t>
                      </m:r>
                      <m:r>
                        <a:rPr kumimoji="1" lang="en-US" altLang="ja-JP" sz="20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269" y="5905907"/>
                <a:ext cx="4781886" cy="7587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5634706" y="6519446"/>
            <a:ext cx="3509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i="1" dirty="0" smtClean="0"/>
              <a:t>引用）古川電工時報 第</a:t>
            </a:r>
            <a:r>
              <a:rPr kumimoji="1" lang="en-US" altLang="ja-JP" sz="1600" b="1" i="1" dirty="0" smtClean="0"/>
              <a:t>109</a:t>
            </a:r>
            <a:r>
              <a:rPr kumimoji="1" lang="ja-JP" altLang="en-US" sz="1600" b="1" i="1" dirty="0" smtClean="0"/>
              <a:t>号 </a:t>
            </a:r>
            <a:r>
              <a:rPr kumimoji="1" lang="en-US" altLang="ja-JP" sz="1600" b="1" i="1" dirty="0" smtClean="0"/>
              <a:t>(2002)</a:t>
            </a:r>
            <a:endParaRPr kumimoji="1" lang="ja-JP" altLang="en-US" sz="1600" b="1" i="1" dirty="0"/>
          </a:p>
        </p:txBody>
      </p:sp>
      <p:sp>
        <p:nvSpPr>
          <p:cNvPr id="16" name="円/楕円 15"/>
          <p:cNvSpPr/>
          <p:nvPr/>
        </p:nvSpPr>
        <p:spPr bwMode="auto">
          <a:xfrm>
            <a:off x="4623612" y="5191920"/>
            <a:ext cx="1853186" cy="5413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 bwMode="auto">
          <a:xfrm flipH="1">
            <a:off x="6476798" y="5222328"/>
            <a:ext cx="1231660" cy="21602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テキスト ボックス 19"/>
          <p:cNvSpPr txBox="1"/>
          <p:nvPr/>
        </p:nvSpPr>
        <p:spPr>
          <a:xfrm>
            <a:off x="7708458" y="4991495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偏波保持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269168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1733" y="468924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/>
              <a:t>誘導ラマン散乱</a:t>
            </a:r>
            <a:endParaRPr kumimoji="1" lang="ja-JP" altLang="en-US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3" y="2105273"/>
            <a:ext cx="83280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0" y="1643608"/>
            <a:ext cx="8537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非線形媒質にあるラマン閾値を超えるポンプ光が入射すると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45385" y="5708898"/>
            <a:ext cx="431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i="1" dirty="0" smtClean="0"/>
              <a:t>格子が熱的に励起されている場合等</a:t>
            </a:r>
            <a:endParaRPr kumimoji="1" lang="ja-JP" altLang="en-US" b="1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1063" y="5493454"/>
            <a:ext cx="3586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ポンプ光により、</a:t>
            </a:r>
            <a:endParaRPr lang="en-US" altLang="ja-JP" sz="2400" b="1" dirty="0" smtClean="0"/>
          </a:p>
          <a:p>
            <a:r>
              <a:rPr kumimoji="1" lang="ja-JP" altLang="en-US" sz="2400" b="1" dirty="0" smtClean="0"/>
              <a:t>振動基底状態→中間状態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38246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37934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9266" y="476672"/>
            <a:ext cx="7772400" cy="1143000"/>
          </a:xfrm>
        </p:spPr>
        <p:txBody>
          <a:bodyPr/>
          <a:lstStyle/>
          <a:p>
            <a:r>
              <a:rPr lang="ja-JP" altLang="en-US" b="1" i="1" dirty="0" smtClean="0"/>
              <a:t>資料</a:t>
            </a:r>
            <a:r>
              <a:rPr lang="en-US" altLang="ja-JP" b="1" i="1" dirty="0" smtClean="0"/>
              <a:t>1</a:t>
            </a:r>
            <a:endParaRPr kumimoji="1" lang="ja-JP" alt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9" t="30242" r="15779" b="16407"/>
          <a:stretch/>
        </p:blipFill>
        <p:spPr bwMode="auto">
          <a:xfrm>
            <a:off x="35068" y="1458000"/>
            <a:ext cx="9080797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229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242</TotalTime>
  <Words>152</Words>
  <Application>Microsoft Office PowerPoint</Application>
  <PresentationFormat>画面に合わせる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テーマ1</vt:lpstr>
      <vt:lpstr>Journal  seminar （the second semester）</vt:lpstr>
      <vt:lpstr>Outline</vt:lpstr>
      <vt:lpstr>光ファイバ製造方法</vt:lpstr>
      <vt:lpstr>偏波保持ファイバ</vt:lpstr>
      <vt:lpstr>誘導ラマン散乱</vt:lpstr>
      <vt:lpstr>PowerPoint プレゼンテーション</vt:lpstr>
      <vt:lpstr>資料1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 seminar （the second semester）</dc:title>
  <dc:creator>tera5</dc:creator>
  <cp:lastModifiedBy>tera5</cp:lastModifiedBy>
  <cp:revision>11</cp:revision>
  <dcterms:created xsi:type="dcterms:W3CDTF">2012-11-24T08:28:48Z</dcterms:created>
  <dcterms:modified xsi:type="dcterms:W3CDTF">2012-11-25T04:21:42Z</dcterms:modified>
</cp:coreProperties>
</file>