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9928225" cy="67960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6D1D917F-E817-4403-AF32-55FC2E272334}" type="datetimeFigureOut">
              <a:rPr kumimoji="1" lang="ja-JP" altLang="en-US" smtClean="0"/>
              <a:t>2012/11/22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B961B218-9199-4897-A88D-A9FC4C77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THz imaging technique using balanced detection.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dirty="0" smtClean="0"/>
              <a:t>M</a:t>
            </a:r>
            <a:r>
              <a:rPr lang="ja-JP" altLang="en-US" dirty="0" smtClean="0"/>
              <a:t>２　北口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32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6" name="図 5"/>
          <p:cNvPicPr/>
          <p:nvPr/>
        </p:nvPicPr>
        <p:blipFill rotWithShape="1">
          <a:blip r:embed="rId2"/>
          <a:srcRect l="29101" t="36074" r="31040" b="38831"/>
          <a:stretch/>
        </p:blipFill>
        <p:spPr bwMode="auto">
          <a:xfrm>
            <a:off x="827584" y="1172661"/>
            <a:ext cx="5400600" cy="1991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3"/>
          <a:srcRect l="26984" t="29801" r="28219" b="27851"/>
          <a:stretch/>
        </p:blipFill>
        <p:spPr bwMode="auto">
          <a:xfrm>
            <a:off x="611560" y="3194348"/>
            <a:ext cx="7272808" cy="3667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88224" y="19795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精度：</a:t>
            </a:r>
            <a:r>
              <a:rPr kumimoji="1" lang="en-US" altLang="ja-JP" dirty="0" smtClean="0"/>
              <a:t>10μm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92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アルゴリズム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2275" t="41093" r="18871" b="51692"/>
          <a:stretch/>
        </p:blipFill>
        <p:spPr bwMode="auto">
          <a:xfrm>
            <a:off x="20038" y="2425258"/>
            <a:ext cx="7056784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25852" t="35134" r="19226" b="48612"/>
          <a:stretch/>
        </p:blipFill>
        <p:spPr bwMode="auto">
          <a:xfrm>
            <a:off x="0" y="3568289"/>
            <a:ext cx="705678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/>
          <p:nvPr/>
        </p:nvPicPr>
        <p:blipFill rotWithShape="1">
          <a:blip r:embed="rId4"/>
          <a:srcRect l="30688" t="61797" r="18342" b="30988"/>
          <a:stretch/>
        </p:blipFill>
        <p:spPr bwMode="auto">
          <a:xfrm>
            <a:off x="323528" y="5725217"/>
            <a:ext cx="6264696" cy="797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876256" y="465487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0~250</a:t>
            </a:r>
            <a:r>
              <a:rPr kumimoji="1" lang="ja-JP" altLang="en-US" dirty="0" smtClean="0"/>
              <a:t>は平均</a:t>
            </a:r>
            <a:endParaRPr kumimoji="1" lang="en-US" altLang="ja-JP" dirty="0" smtClean="0"/>
          </a:p>
          <a:p>
            <a:r>
              <a:rPr lang="en-US" altLang="ja-JP" dirty="0"/>
              <a:t>250</a:t>
            </a:r>
            <a:r>
              <a:rPr lang="en-US" altLang="ja-JP" dirty="0" smtClean="0"/>
              <a:t>~</a:t>
            </a:r>
            <a:r>
              <a:rPr lang="ja-JP" altLang="en-US" dirty="0"/>
              <a:t>チョッピング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14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3174" y="692696"/>
            <a:ext cx="4388024" cy="1143000"/>
          </a:xfrm>
        </p:spPr>
        <p:txBody>
          <a:bodyPr/>
          <a:lstStyle/>
          <a:p>
            <a:pPr algn="r"/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5097" t="35761" r="37919" b="36948"/>
          <a:stretch/>
        </p:blipFill>
        <p:spPr bwMode="auto">
          <a:xfrm>
            <a:off x="611560" y="476673"/>
            <a:ext cx="3787140" cy="230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25926" t="14116" r="28571" b="30361"/>
          <a:stretch/>
        </p:blipFill>
        <p:spPr bwMode="auto">
          <a:xfrm>
            <a:off x="395536" y="2719683"/>
            <a:ext cx="7162353" cy="4103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355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114800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ja-JP" altLang="ja-JP" dirty="0"/>
              <a:t>台の</a:t>
            </a:r>
            <a:r>
              <a:rPr lang="en-US" altLang="ja-JP" dirty="0"/>
              <a:t>CCD</a:t>
            </a:r>
            <a:r>
              <a:rPr lang="ja-JP" altLang="ja-JP" dirty="0"/>
              <a:t>ラインスキャンカメラで</a:t>
            </a:r>
            <a:r>
              <a:rPr lang="en-US" altLang="ja-JP" dirty="0"/>
              <a:t>1D</a:t>
            </a:r>
            <a:r>
              <a:rPr lang="ja-JP" altLang="ja-JP" dirty="0"/>
              <a:t>バランス</a:t>
            </a:r>
            <a:r>
              <a:rPr lang="ja-JP" altLang="ja-JP" dirty="0" smtClean="0"/>
              <a:t>検</a:t>
            </a:r>
            <a:r>
              <a:rPr lang="ja-JP" altLang="ja-JP" dirty="0"/>
              <a:t>出が実証された。</a:t>
            </a:r>
            <a:endParaRPr lang="ja-JP" altLang="en-US" dirty="0"/>
          </a:p>
          <a:p>
            <a:endParaRPr lang="en-US" altLang="ja-JP" dirty="0"/>
          </a:p>
          <a:p>
            <a:r>
              <a:rPr lang="ja-JP" altLang="en-US" dirty="0" smtClean="0"/>
              <a:t>ラ</a:t>
            </a:r>
            <a:r>
              <a:rPr lang="ja-JP" altLang="ja-JP" dirty="0" smtClean="0"/>
              <a:t>インセンサー</a:t>
            </a:r>
            <a:r>
              <a:rPr lang="ja-JP" altLang="ja-JP" dirty="0"/>
              <a:t>は高さ</a:t>
            </a:r>
            <a:r>
              <a:rPr lang="en-US" altLang="ja-JP" dirty="0"/>
              <a:t>11.4mm</a:t>
            </a:r>
            <a:r>
              <a:rPr lang="ja-JP" altLang="ja-JP" dirty="0" err="1"/>
              <a:t>、</a:t>
            </a:r>
            <a:r>
              <a:rPr lang="ja-JP" altLang="ja-JP" dirty="0"/>
              <a:t>幅</a:t>
            </a:r>
            <a:r>
              <a:rPr lang="en-US" altLang="ja-JP" dirty="0"/>
              <a:t>2.5 mm</a:t>
            </a:r>
            <a:r>
              <a:rPr lang="ja-JP" altLang="ja-JP" dirty="0"/>
              <a:t>で測定された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/>
              <a:t>2mm</a:t>
            </a:r>
            <a:r>
              <a:rPr lang="ja-JP" altLang="ja-JP" dirty="0"/>
              <a:t>の</a:t>
            </a:r>
            <a:r>
              <a:rPr lang="ja-JP" altLang="ja-JP" dirty="0" smtClean="0"/>
              <a:t>構造</a:t>
            </a:r>
            <a:r>
              <a:rPr lang="ja-JP" altLang="en-US" dirty="0" smtClean="0"/>
              <a:t>が確認できた</a:t>
            </a:r>
            <a:r>
              <a:rPr lang="ja-JP" altLang="ja-JP" dirty="0" smtClean="0"/>
              <a:t>。測定</a:t>
            </a:r>
            <a:r>
              <a:rPr lang="ja-JP" altLang="ja-JP" dirty="0"/>
              <a:t>された遅延時間は予測と合致していた。</a:t>
            </a:r>
            <a:r>
              <a:rPr lang="en-US" altLang="ja-JP" dirty="0"/>
              <a:t>SN</a:t>
            </a:r>
            <a:r>
              <a:rPr lang="ja-JP" altLang="ja-JP" dirty="0"/>
              <a:t>比は</a:t>
            </a:r>
            <a:r>
              <a:rPr lang="en-US" altLang="ja-JP" dirty="0"/>
              <a:t>30</a:t>
            </a:r>
            <a:r>
              <a:rPr lang="ja-JP" altLang="ja-JP" dirty="0"/>
              <a:t>に達した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8845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en-US" altLang="ja-JP" sz="3200" dirty="0"/>
              <a:t>Real-time terahertz near-field microscope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981200"/>
            <a:ext cx="8568952" cy="4114800"/>
          </a:xfrm>
        </p:spPr>
        <p:txBody>
          <a:bodyPr/>
          <a:lstStyle/>
          <a:p>
            <a:r>
              <a:rPr kumimoji="1" lang="en-US" altLang="ja-JP" sz="2800" dirty="0" smtClean="0"/>
              <a:t>THz</a:t>
            </a:r>
            <a:r>
              <a:rPr kumimoji="1" lang="ja-JP" altLang="en-US" sz="2800" dirty="0" smtClean="0"/>
              <a:t>波･･･波長の影響で空間分解能が不足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⇒近接場光を計測に用いれば波長に制限されない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THz</a:t>
            </a:r>
            <a:r>
              <a:rPr lang="ja-JP" altLang="en-US" sz="2800" dirty="0" smtClean="0"/>
              <a:t>波の特徴を活かせるバイオセンシング分野では、リアルタイムでの微小構造の変化を捉えたい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 algn="ctr"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⇒実時間での</a:t>
            </a:r>
            <a:r>
              <a:rPr lang="en-US" altLang="ja-JP" sz="3600" dirty="0" smtClean="0">
                <a:solidFill>
                  <a:srgbClr val="FF0000"/>
                </a:solidFill>
              </a:rPr>
              <a:t>THz</a:t>
            </a:r>
            <a:r>
              <a:rPr lang="ja-JP" altLang="en-US" sz="3600" dirty="0" smtClean="0">
                <a:solidFill>
                  <a:srgbClr val="FF0000"/>
                </a:solidFill>
              </a:rPr>
              <a:t>近接場イメージング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9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7037" t="27919" r="35450" b="27851"/>
          <a:stretch/>
        </p:blipFill>
        <p:spPr bwMode="auto">
          <a:xfrm>
            <a:off x="251520" y="1980338"/>
            <a:ext cx="6552728" cy="4868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72200" y="148789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中心波長：</a:t>
            </a:r>
            <a:r>
              <a:rPr kumimoji="1" lang="en-US" altLang="ja-JP" sz="1600" dirty="0" smtClean="0"/>
              <a:t>800nm</a:t>
            </a:r>
          </a:p>
          <a:p>
            <a:r>
              <a:rPr lang="ja-JP" altLang="en-US" sz="1600" dirty="0"/>
              <a:t>繰返し</a:t>
            </a:r>
            <a:r>
              <a:rPr lang="ja-JP" altLang="en-US" sz="1600" dirty="0" smtClean="0"/>
              <a:t>周波数：</a:t>
            </a:r>
            <a:r>
              <a:rPr lang="en-US" altLang="ja-JP" sz="1600" dirty="0" smtClean="0"/>
              <a:t>1kHz</a:t>
            </a:r>
          </a:p>
          <a:p>
            <a:r>
              <a:rPr kumimoji="1" lang="ja-JP" altLang="en-US" sz="1600" dirty="0" smtClean="0"/>
              <a:t>出</a:t>
            </a:r>
            <a:r>
              <a:rPr lang="ja-JP" altLang="en-US" sz="1600" dirty="0" smtClean="0"/>
              <a:t>力：</a:t>
            </a:r>
            <a:r>
              <a:rPr lang="en-US" altLang="ja-JP" sz="1600" dirty="0" smtClean="0"/>
              <a:t>4mJ</a:t>
            </a:r>
          </a:p>
          <a:p>
            <a:r>
              <a:rPr kumimoji="1" lang="ja-JP" altLang="en-US" sz="1600" dirty="0" smtClean="0"/>
              <a:t>パルス幅：</a:t>
            </a:r>
            <a:r>
              <a:rPr lang="en-US" altLang="ja-JP" sz="1600" dirty="0"/>
              <a:t>85</a:t>
            </a:r>
            <a:r>
              <a:rPr kumimoji="1" lang="en-US" altLang="ja-JP" sz="1600" dirty="0" smtClean="0"/>
              <a:t>fs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1764895"/>
            <a:ext cx="12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発生は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チェレンコフ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プロファイル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3333" t="41407" r="32452" b="33184"/>
          <a:stretch/>
        </p:blipFill>
        <p:spPr bwMode="auto">
          <a:xfrm>
            <a:off x="827584" y="1628800"/>
            <a:ext cx="7488832" cy="3459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91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実験結果</a:t>
            </a:r>
            <a:endParaRPr kumimoji="1" lang="ja-JP" altLang="en-US" sz="3600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0864" t="13175" r="29100" b="12167"/>
          <a:stretch/>
        </p:blipFill>
        <p:spPr bwMode="auto">
          <a:xfrm>
            <a:off x="179512" y="908720"/>
            <a:ext cx="5904656" cy="570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084168" y="184482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LN</a:t>
            </a:r>
            <a:r>
              <a:rPr kumimoji="1" lang="ja-JP" altLang="en-US" dirty="0" smtClean="0"/>
              <a:t>の厚み</a:t>
            </a:r>
            <a:r>
              <a:rPr kumimoji="1" lang="en-US" altLang="ja-JP" dirty="0" smtClean="0"/>
              <a:t>20μm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500μm</a:t>
            </a:r>
            <a:r>
              <a:rPr lang="ja-JP" altLang="en-US" dirty="0" smtClean="0"/>
              <a:t>のガラスに固定）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27847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ダイポールアンテナ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からの再放射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61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3918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実験結果（シミュレーション）</a:t>
            </a:r>
            <a:endParaRPr kumimoji="1" lang="ja-JP" altLang="en-US" sz="3600" dirty="0"/>
          </a:p>
        </p:txBody>
      </p:sp>
      <p:pic>
        <p:nvPicPr>
          <p:cNvPr id="5" name="図 4"/>
          <p:cNvPicPr/>
          <p:nvPr/>
        </p:nvPicPr>
        <p:blipFill rotWithShape="1">
          <a:blip r:embed="rId2"/>
          <a:srcRect l="33334" t="18508" r="30511" b="33183"/>
          <a:stretch/>
        </p:blipFill>
        <p:spPr bwMode="auto">
          <a:xfrm>
            <a:off x="56688" y="1700808"/>
            <a:ext cx="6480720" cy="484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339752" y="1124744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/>
              <a:t>有限差分時間領域</a:t>
            </a:r>
            <a:r>
              <a:rPr lang="en-US" altLang="ja-JP" dirty="0"/>
              <a:t>(FDTD)</a:t>
            </a:r>
            <a:r>
              <a:rPr lang="ja-JP" altLang="ja-JP" dirty="0"/>
              <a:t>ソフトウェア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532472" y="170080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1×1μm</a:t>
            </a:r>
            <a:r>
              <a:rPr lang="ja-JP" altLang="ja-JP" dirty="0"/>
              <a:t>の空間分解能を備えた</a:t>
            </a:r>
            <a:r>
              <a:rPr lang="en-US" altLang="ja-JP" dirty="0"/>
              <a:t>101×215μm</a:t>
            </a:r>
            <a:r>
              <a:rPr lang="ja-JP" altLang="ja-JP" dirty="0"/>
              <a:t>エリア上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665540" y="2875002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3μm</a:t>
            </a:r>
            <a:r>
              <a:rPr lang="ja-JP" altLang="ja-JP" dirty="0"/>
              <a:t>のエアギャップ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740859" y="3684526"/>
            <a:ext cx="2103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LN</a:t>
            </a:r>
            <a:r>
              <a:rPr lang="ja-JP" altLang="ja-JP" dirty="0"/>
              <a:t>の屈折率は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ja-JP" altLang="ja-JP" dirty="0" smtClean="0"/>
              <a:t>複</a:t>
            </a:r>
            <a:r>
              <a:rPr lang="ja-JP" altLang="ja-JP" dirty="0"/>
              <a:t>屈折を無視して</a:t>
            </a:r>
            <a:r>
              <a:rPr lang="en-US" altLang="ja-JP" dirty="0"/>
              <a:t>5.11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71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032" y="404664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比較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32981" t="27919" r="30864" b="46986"/>
          <a:stretch/>
        </p:blipFill>
        <p:spPr bwMode="auto">
          <a:xfrm>
            <a:off x="899592" y="1672401"/>
            <a:ext cx="7416824" cy="3554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51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en-US" altLang="ja-JP" sz="3200" dirty="0"/>
              <a:t>Multichannel balanced electro-optic detection for Terahertz imaging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97052"/>
            <a:ext cx="8136904" cy="455222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u="sng" dirty="0" smtClean="0"/>
              <a:t>THz</a:t>
            </a:r>
            <a:r>
              <a:rPr kumimoji="1" lang="ja-JP" altLang="en-US" sz="2800" u="sng" dirty="0" smtClean="0"/>
              <a:t>イメージング</a:t>
            </a:r>
            <a:endParaRPr kumimoji="1" lang="en-US" altLang="ja-JP" sz="2800" u="sng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・点検出を用いた</a:t>
            </a:r>
            <a:r>
              <a:rPr kumimoji="1" lang="en-US" altLang="ja-JP" sz="2400" dirty="0" smtClean="0"/>
              <a:t>THz-TDS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○ロックイン検出により高い</a:t>
            </a:r>
            <a:r>
              <a:rPr lang="en-US" altLang="ja-JP" sz="2400" dirty="0" smtClean="0"/>
              <a:t>SN</a:t>
            </a:r>
            <a:r>
              <a:rPr lang="ja-JP" altLang="en-US" sz="2400" dirty="0" smtClean="0"/>
              <a:t>比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×</a:t>
            </a:r>
            <a:r>
              <a:rPr kumimoji="1" lang="ja-JP" altLang="en-US" sz="2400" dirty="0" smtClean="0"/>
              <a:t>測定時間が長い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・非同期光サンプリング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○測定時間短い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×</a:t>
            </a:r>
            <a:r>
              <a:rPr lang="ja-JP" altLang="en-US" sz="2400" dirty="0" smtClean="0"/>
              <a:t>背景光の影響強い、光源高価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2DEOS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○測定時間短い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×</a:t>
            </a:r>
            <a:r>
              <a:rPr kumimoji="1" lang="ja-JP" altLang="en-US" sz="2400" dirty="0" smtClean="0"/>
              <a:t>バランス・ロックイン検出できない、光源高価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801" y="6104447"/>
            <a:ext cx="7776864" cy="461665"/>
          </a:xfrm>
          <a:prstGeom prst="rect">
            <a:avLst/>
          </a:prstGeom>
          <a:solidFill>
            <a:srgbClr val="FFFF00">
              <a:alpha val="81000"/>
            </a:srgbClr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バランス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検出・ロックイン検出をイメージングに適用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3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114800"/>
          </a:xfrm>
        </p:spPr>
        <p:txBody>
          <a:bodyPr/>
          <a:lstStyle/>
          <a:p>
            <a:r>
              <a:rPr lang="en-US" altLang="ja-JP" sz="2800" dirty="0"/>
              <a:t>35Hz</a:t>
            </a:r>
            <a:r>
              <a:rPr lang="ja-JP" altLang="ja-JP" sz="2800" dirty="0"/>
              <a:t>の繰返し速さで得られた</a:t>
            </a:r>
            <a:r>
              <a:rPr lang="en-US" altLang="ja-JP" sz="2800" dirty="0"/>
              <a:t>370×740μm</a:t>
            </a:r>
            <a:r>
              <a:rPr lang="en-US" altLang="ja-JP" sz="2800" baseline="30000" dirty="0"/>
              <a:t>2</a:t>
            </a:r>
            <a:r>
              <a:rPr lang="ja-JP" altLang="ja-JP" sz="2800" dirty="0"/>
              <a:t>イメージ領域で</a:t>
            </a:r>
            <a:r>
              <a:rPr lang="en-US" altLang="ja-JP" sz="2800" dirty="0"/>
              <a:t>14μm(0.7THz</a:t>
            </a:r>
            <a:r>
              <a:rPr lang="ja-JP" altLang="ja-JP" sz="2800" dirty="0"/>
              <a:t>のλ</a:t>
            </a:r>
            <a:r>
              <a:rPr lang="en-US" altLang="ja-JP" sz="2800" dirty="0"/>
              <a:t>/30)</a:t>
            </a:r>
            <a:r>
              <a:rPr lang="ja-JP" altLang="ja-JP" sz="2800" dirty="0"/>
              <a:t>の空間分解能を達成</a:t>
            </a:r>
            <a:r>
              <a:rPr lang="ja-JP" altLang="ja-JP" sz="2800" dirty="0" smtClean="0"/>
              <a:t>した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en-US" altLang="ja-JP" sz="2800" dirty="0"/>
              <a:t>FDTD</a:t>
            </a:r>
            <a:r>
              <a:rPr lang="ja-JP" altLang="ja-JP" sz="2800" dirty="0"/>
              <a:t>シミュレーションへ</a:t>
            </a:r>
            <a:r>
              <a:rPr lang="ja-JP" altLang="ja-JP" sz="2800" dirty="0" smtClean="0"/>
              <a:t>の一致と</a:t>
            </a:r>
            <a:r>
              <a:rPr lang="ja-JP" altLang="en-US" sz="2800" dirty="0" smtClean="0"/>
              <a:t>、</a:t>
            </a:r>
            <a:r>
              <a:rPr lang="ja-JP" altLang="ja-JP" sz="2800" dirty="0" smtClean="0"/>
              <a:t>ダイポールアンテナ</a:t>
            </a:r>
            <a:r>
              <a:rPr lang="ja-JP" altLang="ja-JP" sz="2800" dirty="0"/>
              <a:t>のギャップ位置で電場増強をイメージングする能力を</a:t>
            </a:r>
            <a:r>
              <a:rPr lang="ja-JP" altLang="ja-JP" sz="2800" dirty="0" smtClean="0"/>
              <a:t>実証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ja-JP" sz="2800" dirty="0"/>
              <a:t>数分</a:t>
            </a:r>
            <a:r>
              <a:rPr lang="ja-JP" altLang="ja-JP" sz="2800" dirty="0" smtClean="0"/>
              <a:t>で</a:t>
            </a:r>
            <a:r>
              <a:rPr lang="ja-JP" altLang="en-US" sz="2800" dirty="0" smtClean="0"/>
              <a:t>単一データポイント</a:t>
            </a:r>
            <a:r>
              <a:rPr lang="en-US" altLang="ja-JP" sz="2800" dirty="0" smtClean="0"/>
              <a:t>2290</a:t>
            </a:r>
            <a:r>
              <a:rPr lang="ja-JP" altLang="ja-JP" sz="2800" dirty="0" smtClean="0"/>
              <a:t>万相当</a:t>
            </a:r>
            <a:r>
              <a:rPr lang="ja-JP" altLang="ja-JP" sz="2800" dirty="0"/>
              <a:t>のデータをとることができる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323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23986" t="15057" r="22928" b="16046"/>
          <a:stretch/>
        </p:blipFill>
        <p:spPr bwMode="auto">
          <a:xfrm>
            <a:off x="0" y="1340768"/>
            <a:ext cx="7236296" cy="5130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72200" y="122628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中心波長：</a:t>
            </a:r>
            <a:r>
              <a:rPr kumimoji="1" lang="en-US" altLang="ja-JP" sz="1600" dirty="0" smtClean="0"/>
              <a:t>1060nm</a:t>
            </a:r>
          </a:p>
          <a:p>
            <a:r>
              <a:rPr lang="ja-JP" altLang="en-US" sz="1600" dirty="0"/>
              <a:t>繰返し</a:t>
            </a:r>
            <a:r>
              <a:rPr lang="ja-JP" altLang="en-US" sz="1600" dirty="0" smtClean="0"/>
              <a:t>周波数：</a:t>
            </a:r>
            <a:r>
              <a:rPr lang="en-US" altLang="ja-JP" sz="1600" dirty="0" smtClean="0"/>
              <a:t>75MHz</a:t>
            </a:r>
          </a:p>
          <a:p>
            <a:r>
              <a:rPr kumimoji="1" lang="ja-JP" altLang="en-US" sz="1600" dirty="0" smtClean="0"/>
              <a:t>出</a:t>
            </a:r>
            <a:r>
              <a:rPr lang="ja-JP" altLang="en-US" sz="1600" dirty="0" smtClean="0"/>
              <a:t>力：</a:t>
            </a:r>
            <a:r>
              <a:rPr lang="en-US" altLang="ja-JP" sz="1600" dirty="0" smtClean="0"/>
              <a:t>10W</a:t>
            </a:r>
          </a:p>
          <a:p>
            <a:r>
              <a:rPr kumimoji="1" lang="ja-JP" altLang="en-US" sz="1600" dirty="0" smtClean="0"/>
              <a:t>パルス幅：</a:t>
            </a:r>
            <a:r>
              <a:rPr kumimoji="1" lang="en-US" altLang="ja-JP" sz="1600" dirty="0" smtClean="0"/>
              <a:t>100fs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0616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764704" y="260648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プロファイル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/>
          <a:srcRect l="28395" t="22899" r="23280" b="18441"/>
          <a:stretch/>
        </p:blipFill>
        <p:spPr bwMode="auto">
          <a:xfrm>
            <a:off x="107504" y="3140968"/>
            <a:ext cx="4896544" cy="352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/>
          <a:srcRect l="29277" t="21645" r="27337" b="24087"/>
          <a:stretch/>
        </p:blipFill>
        <p:spPr bwMode="auto">
          <a:xfrm>
            <a:off x="4528655" y="3507695"/>
            <a:ext cx="4644008" cy="3377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71" y="964760"/>
            <a:ext cx="4419575" cy="237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123728" y="12687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直径</a:t>
            </a:r>
            <a:r>
              <a:rPr kumimoji="1" lang="en-US" altLang="ja-JP" dirty="0" smtClean="0"/>
              <a:t>500μm</a:t>
            </a:r>
          </a:p>
          <a:p>
            <a:r>
              <a:rPr lang="ja-JP" altLang="en-US" dirty="0" smtClean="0"/>
              <a:t>ピッチ</a:t>
            </a:r>
            <a:r>
              <a:rPr lang="en-US" altLang="ja-JP" dirty="0" smtClean="0"/>
              <a:t>750μm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4567" y="19817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5×10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V/A</a:t>
            </a:r>
            <a:r>
              <a:rPr kumimoji="1" lang="ja-JP" altLang="en-US" dirty="0" smtClean="0"/>
              <a:t>増幅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267378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中央部近辺を利用</a:t>
            </a:r>
            <a:endParaRPr kumimoji="1" lang="en-US" altLang="ja-JP" dirty="0" smtClean="0"/>
          </a:p>
          <a:p>
            <a:r>
              <a:rPr lang="ja-JP" altLang="en-US" dirty="0" smtClean="0"/>
              <a:t>強度差</a:t>
            </a:r>
            <a:r>
              <a:rPr lang="en-US" altLang="ja-JP" dirty="0"/>
              <a:t>10</a:t>
            </a:r>
            <a:r>
              <a:rPr lang="en-US" altLang="ja-JP" dirty="0" smtClean="0"/>
              <a:t>%</a:t>
            </a:r>
            <a:r>
              <a:rPr lang="ja-JP" altLang="en-US" dirty="0" smtClean="0"/>
              <a:t>未満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951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/>
          <a:srcRect l="21517" t="18821" r="19400" b="23773"/>
          <a:stretch/>
        </p:blipFill>
        <p:spPr bwMode="auto">
          <a:xfrm>
            <a:off x="107504" y="2092895"/>
            <a:ext cx="6696744" cy="4000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37196" y="158249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走査時間</a:t>
            </a:r>
            <a:endParaRPr kumimoji="1" lang="en-US" altLang="ja-JP" dirty="0" smtClean="0"/>
          </a:p>
          <a:p>
            <a:r>
              <a:rPr lang="ja-JP" altLang="en-US" dirty="0"/>
              <a:t>同等</a:t>
            </a:r>
            <a:r>
              <a:rPr lang="ja-JP" altLang="en-US" dirty="0" smtClean="0"/>
              <a:t>の</a:t>
            </a:r>
            <a:r>
              <a:rPr lang="en-US" altLang="ja-JP" dirty="0"/>
              <a:t>SN</a:t>
            </a:r>
            <a:r>
              <a:rPr lang="ja-JP" altLang="en-US" dirty="0" smtClean="0"/>
              <a:t>比</a:t>
            </a:r>
            <a:r>
              <a:rPr lang="ja-JP" altLang="en-US" dirty="0"/>
              <a:t>を</a:t>
            </a:r>
            <a:r>
              <a:rPr lang="ja-JP" altLang="en-US" dirty="0" smtClean="0"/>
              <a:t>持つシングルチャンネル検出より</a:t>
            </a:r>
            <a:r>
              <a:rPr lang="en-US" altLang="ja-JP" dirty="0" smtClean="0"/>
              <a:t>5</a:t>
            </a:r>
            <a:r>
              <a:rPr lang="ja-JP" altLang="en-US" dirty="0" smtClean="0"/>
              <a:t>倍短い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84776" y="2852936"/>
            <a:ext cx="197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ピクセルピッチ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水平</a:t>
            </a:r>
            <a:r>
              <a:rPr kumimoji="1" lang="en-US" altLang="ja-JP" dirty="0" smtClean="0"/>
              <a:t>500μm</a:t>
            </a:r>
          </a:p>
          <a:p>
            <a:r>
              <a:rPr lang="ja-JP" altLang="en-US" dirty="0" smtClean="0"/>
              <a:t>垂直</a:t>
            </a:r>
            <a:r>
              <a:rPr lang="en-US" altLang="ja-JP" dirty="0" smtClean="0"/>
              <a:t>1000μm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24×76</a:t>
            </a:r>
            <a:r>
              <a:rPr lang="ja-JP" altLang="en-US" dirty="0" smtClean="0"/>
              <a:t>回移動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55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/>
          <a:srcRect l="21164" t="12234" r="17460" b="19381"/>
          <a:stretch/>
        </p:blipFill>
        <p:spPr bwMode="auto">
          <a:xfrm>
            <a:off x="179512" y="1916832"/>
            <a:ext cx="6568646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984776" y="2391271"/>
            <a:ext cx="197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ピクセルピッチ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水平</a:t>
            </a:r>
            <a:r>
              <a:rPr kumimoji="1" lang="en-US" altLang="ja-JP" dirty="0" smtClean="0"/>
              <a:t>500μm</a:t>
            </a:r>
          </a:p>
          <a:p>
            <a:r>
              <a:rPr lang="ja-JP" altLang="en-US" dirty="0" smtClean="0"/>
              <a:t>垂直</a:t>
            </a:r>
            <a:r>
              <a:rPr lang="en-US" altLang="ja-JP" dirty="0" smtClean="0"/>
              <a:t>500μm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33×240</a:t>
            </a:r>
            <a:r>
              <a:rPr lang="ja-JP" altLang="en-US" dirty="0" smtClean="0"/>
              <a:t>回移動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436510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波に対しほぼ透明</a:t>
            </a:r>
            <a:endParaRPr kumimoji="1" lang="en-US" altLang="ja-JP" dirty="0" smtClean="0"/>
          </a:p>
          <a:p>
            <a:r>
              <a:rPr lang="en-US" altLang="ja-JP" dirty="0"/>
              <a:t>n</a:t>
            </a:r>
            <a:r>
              <a:rPr lang="en-US" altLang="ja-JP" dirty="0" smtClean="0"/>
              <a:t>=1.01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006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r>
              <a:rPr lang="en-US" altLang="ja-JP" dirty="0"/>
              <a:t>8</a:t>
            </a:r>
            <a:r>
              <a:rPr lang="ja-JP" altLang="ja-JP" dirty="0"/>
              <a:t>ピクセルのバランス検出セットアップを、</a:t>
            </a:r>
            <a:r>
              <a:rPr lang="en-US" altLang="ja-JP" dirty="0"/>
              <a:t>THz</a:t>
            </a:r>
            <a:r>
              <a:rPr lang="ja-JP" altLang="ja-JP" dirty="0"/>
              <a:t>イメージングに提示</a:t>
            </a:r>
            <a:r>
              <a:rPr lang="ja-JP" altLang="ja-JP" dirty="0" smtClean="0"/>
              <a:t>した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/>
              <a:t>LIA</a:t>
            </a:r>
            <a:r>
              <a:rPr lang="ja-JP" altLang="ja-JP" dirty="0"/>
              <a:t>と各ピクセルを組み合わせることによって、</a:t>
            </a:r>
            <a:r>
              <a:rPr lang="en-US" altLang="ja-JP" dirty="0"/>
              <a:t>SN</a:t>
            </a:r>
            <a:r>
              <a:rPr lang="ja-JP" altLang="ja-JP" dirty="0"/>
              <a:t>比は単一ピクセル検知のセットアップに</a:t>
            </a:r>
            <a:r>
              <a:rPr lang="ja-JP" altLang="ja-JP" dirty="0" smtClean="0"/>
              <a:t>匹敵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ja-JP" dirty="0"/>
              <a:t>同</a:t>
            </a:r>
            <a:r>
              <a:rPr lang="en-US" altLang="ja-JP" dirty="0"/>
              <a:t>SN</a:t>
            </a:r>
            <a:r>
              <a:rPr lang="ja-JP" altLang="ja-JP" dirty="0"/>
              <a:t>比の単一ピクセル検出と比較して</a:t>
            </a:r>
            <a:r>
              <a:rPr lang="en-US" altLang="ja-JP" dirty="0"/>
              <a:t>5</a:t>
            </a:r>
            <a:r>
              <a:rPr lang="ja-JP" altLang="ja-JP" dirty="0" smtClean="0"/>
              <a:t>倍</a:t>
            </a:r>
            <a:r>
              <a:rPr lang="ja-JP" altLang="en-US" dirty="0"/>
              <a:t>高速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547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A pulsed THz Imaging System with a line focus and a balanced 1-D detection scheme with two</a:t>
            </a:r>
            <a:r>
              <a:rPr lang="ja-JP" altLang="ja-JP" sz="2800" dirty="0"/>
              <a:t/>
            </a:r>
            <a:br>
              <a:rPr lang="ja-JP" altLang="ja-JP" sz="2800" dirty="0"/>
            </a:br>
            <a:r>
              <a:rPr lang="en-US" altLang="ja-JP" sz="2800" dirty="0"/>
              <a:t> industrial CCD line-scan </a:t>
            </a:r>
            <a:r>
              <a:rPr lang="en-US" altLang="ja-JP" sz="2800" dirty="0" smtClean="0"/>
              <a:t>cameras.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イメージング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２</a:t>
            </a:r>
            <a:r>
              <a:rPr lang="en-US" altLang="ja-JP" dirty="0" smtClean="0"/>
              <a:t>D-EOS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CMOS</a:t>
            </a:r>
            <a:r>
              <a:rPr lang="ja-JP" altLang="en-US" dirty="0" smtClean="0"/>
              <a:t>を用いた高速計測が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提案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⇒温度等の環境に強く影響を受ける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バランス検出で背景の影響を除去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6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2243" y="332656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/>
          <a:srcRect l="32804" t="36702" r="33510" b="27851"/>
          <a:stretch/>
        </p:blipFill>
        <p:spPr bwMode="auto">
          <a:xfrm>
            <a:off x="323528" y="2564904"/>
            <a:ext cx="6624736" cy="3822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940152" y="1764895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中心波長：</a:t>
            </a:r>
            <a:r>
              <a:rPr lang="en-US" altLang="ja-JP" sz="1600" dirty="0"/>
              <a:t>780</a:t>
            </a:r>
            <a:r>
              <a:rPr kumimoji="1" lang="en-US" altLang="ja-JP" sz="1600" dirty="0" smtClean="0"/>
              <a:t>nm</a:t>
            </a:r>
          </a:p>
          <a:p>
            <a:r>
              <a:rPr lang="ja-JP" altLang="en-US" sz="1600" dirty="0"/>
              <a:t>繰返し</a:t>
            </a:r>
            <a:r>
              <a:rPr lang="ja-JP" altLang="en-US" sz="1600" dirty="0" smtClean="0"/>
              <a:t>周波数：</a:t>
            </a:r>
            <a:r>
              <a:rPr lang="en-US" altLang="ja-JP" sz="1600" dirty="0" smtClean="0"/>
              <a:t>80MHz</a:t>
            </a:r>
          </a:p>
          <a:p>
            <a:r>
              <a:rPr kumimoji="1" lang="ja-JP" altLang="en-US" sz="1600" dirty="0" smtClean="0"/>
              <a:t>出</a:t>
            </a:r>
            <a:r>
              <a:rPr lang="ja-JP" altLang="en-US" sz="1600" dirty="0" smtClean="0"/>
              <a:t>力：</a:t>
            </a:r>
            <a:r>
              <a:rPr lang="en-US" altLang="ja-JP" sz="1600" dirty="0" smtClean="0"/>
              <a:t>80mW</a:t>
            </a:r>
          </a:p>
          <a:p>
            <a:r>
              <a:rPr kumimoji="1" lang="ja-JP" altLang="en-US" sz="1600" dirty="0" smtClean="0"/>
              <a:t>パルス幅：</a:t>
            </a:r>
            <a:r>
              <a:rPr kumimoji="1" lang="en-US" altLang="ja-JP" sz="1600" dirty="0" smtClean="0"/>
              <a:t>100fs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89883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244</TotalTime>
  <Words>427</Words>
  <Application>Microsoft Office PowerPoint</Application>
  <PresentationFormat>画面に合わせる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テーマ1</vt:lpstr>
      <vt:lpstr>THz imaging technique using balanced detection. </vt:lpstr>
      <vt:lpstr>Multichannel balanced electro-optic detection for Terahertz imaging</vt:lpstr>
      <vt:lpstr>セットアップ</vt:lpstr>
      <vt:lpstr>プロファイル</vt:lpstr>
      <vt:lpstr>実験結果</vt:lpstr>
      <vt:lpstr>実験結果</vt:lpstr>
      <vt:lpstr>まとめ</vt:lpstr>
      <vt:lpstr>A pulsed THz Imaging System with a line focus and a balanced 1-D detection scheme with two  industrial CCD line-scan cameras.</vt:lpstr>
      <vt:lpstr>セットアップ</vt:lpstr>
      <vt:lpstr>セットアップ</vt:lpstr>
      <vt:lpstr>アルゴリズム</vt:lpstr>
      <vt:lpstr>実験結果</vt:lpstr>
      <vt:lpstr>まとめ</vt:lpstr>
      <vt:lpstr>Real-time terahertz near-field microscope</vt:lpstr>
      <vt:lpstr>セットアップ</vt:lpstr>
      <vt:lpstr>プロファイル</vt:lpstr>
      <vt:lpstr>実験結果</vt:lpstr>
      <vt:lpstr>実験結果（シミュレーション）</vt:lpstr>
      <vt:lpstr>比較</vt:lpstr>
      <vt:lpstr>まとめ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THz imaging technique using balanced detection. </dc:title>
  <dc:creator>user</dc:creator>
  <cp:lastModifiedBy>user</cp:lastModifiedBy>
  <cp:revision>13</cp:revision>
  <cp:lastPrinted>2012-11-12T00:00:17Z</cp:lastPrinted>
  <dcterms:created xsi:type="dcterms:W3CDTF">2012-11-11T23:09:09Z</dcterms:created>
  <dcterms:modified xsi:type="dcterms:W3CDTF">2012-11-22T01:08:03Z</dcterms:modified>
</cp:coreProperties>
</file>