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embeddings/Microsoft___2.bin" ContentType="application/vnd.openxmlformats-officedocument.oleObject"/>
  <Default Extension="xml" ContentType="application/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embeddings/Microsoft___3.bin" ContentType="application/vnd.openxmlformats-officedocument.oleObject"/>
  <Default Extension="pdf" ContentType="application/pd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Override PartName="/ppt/embeddings/Microsoft___1.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0"/>
  </p:notesMasterIdLst>
  <p:sldIdLst>
    <p:sldId id="293" r:id="rId2"/>
    <p:sldId id="266" r:id="rId3"/>
    <p:sldId id="284" r:id="rId4"/>
    <p:sldId id="291" r:id="rId5"/>
    <p:sldId id="285" r:id="rId6"/>
    <p:sldId id="272" r:id="rId7"/>
    <p:sldId id="292" r:id="rId8"/>
    <p:sldId id="273" r:id="rId9"/>
    <p:sldId id="261" r:id="rId10"/>
    <p:sldId id="264" r:id="rId11"/>
    <p:sldId id="265" r:id="rId12"/>
    <p:sldId id="263" r:id="rId13"/>
    <p:sldId id="279" r:id="rId14"/>
    <p:sldId id="274" r:id="rId15"/>
    <p:sldId id="268" r:id="rId16"/>
    <p:sldId id="269" r:id="rId17"/>
    <p:sldId id="270" r:id="rId18"/>
    <p:sldId id="271" r:id="rId1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loop="1" showNarration="1">
    <p:kiosk/>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768" autoAdjust="0"/>
    <p:restoredTop sz="99691" autoAdjust="0"/>
  </p:normalViewPr>
  <p:slideViewPr>
    <p:cSldViewPr snapToGrid="0" snapToObjects="1">
      <p:cViewPr>
        <p:scale>
          <a:sx n="100" d="100"/>
          <a:sy n="100" d="100"/>
        </p:scale>
        <p:origin x="-1016" y="-32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810949-06B9-BC48-A10E-86840DD8FC04}" type="datetimeFigureOut">
              <a:rPr lang="ja-JP" altLang="en-US" smtClean="0"/>
              <a:pPr/>
              <a:t>13.9.16</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FA5C29-E295-0B4C-83F0-9D9887FD7F43}"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例：足場の硬さが組織の硬さと近くなった場合に、</a:t>
            </a:r>
            <a:endParaRPr lang="en-US" altLang="ja-JP" dirty="0" smtClean="0"/>
          </a:p>
          <a:p>
            <a:r>
              <a:rPr lang="ja-JP" altLang="en-US" dirty="0" smtClean="0"/>
              <a:t>　　　その組織を構成する細胞への分化誘導が最も促進</a:t>
            </a:r>
            <a:endParaRPr kumimoji="1" lang="ja-JP" altLang="en-US" dirty="0" smtClean="0"/>
          </a:p>
          <a:p>
            <a:endParaRPr lang="ja-JP" altLang="en-US" dirty="0"/>
          </a:p>
        </p:txBody>
      </p:sp>
      <p:sp>
        <p:nvSpPr>
          <p:cNvPr id="4" name="スライド番号プレースホルダ 3"/>
          <p:cNvSpPr>
            <a:spLocks noGrp="1"/>
          </p:cNvSpPr>
          <p:nvPr>
            <p:ph type="sldNum" sz="quarter" idx="10"/>
          </p:nvPr>
        </p:nvSpPr>
        <p:spPr/>
        <p:txBody>
          <a:bodyPr/>
          <a:lstStyle/>
          <a:p>
            <a:fld id="{C4C4FC29-34D3-894B-BD2F-B9D486413BF3}" type="slidenum">
              <a:rPr lang="ja-JP" altLang="en-US" smtClean="0"/>
              <a:pPr/>
              <a:t>2</a:t>
            </a:fld>
            <a:endParaRPr lang="ja-JP"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a:lstStyle/>
          <a:p>
            <a:pPr eaLnBrk="1" hangingPunct="1">
              <a:spcBef>
                <a:spcPct val="0"/>
              </a:spcBef>
            </a:pPr>
            <a:r>
              <a:rPr lang="ja-JP" altLang="en-US">
                <a:cs typeface="ＭＳ Ｐゴシック" charset="-128"/>
              </a:rPr>
              <a:t>本研究では，非線形光学顕微鏡の一つである第二高調波発生，</a:t>
            </a:r>
            <a:r>
              <a:rPr lang="en-US" altLang="ja-JP">
                <a:cs typeface="ＭＳ Ｐゴシック" charset="-128"/>
              </a:rPr>
              <a:t>SHG</a:t>
            </a:r>
            <a:r>
              <a:rPr lang="ja-JP" altLang="en-US">
                <a:cs typeface="ＭＳ Ｐゴシック" charset="-128"/>
              </a:rPr>
              <a:t>顕微鏡を用います．</a:t>
            </a:r>
            <a:r>
              <a:rPr lang="en-US" altLang="ja-JP">
                <a:cs typeface="ＭＳ Ｐゴシック" charset="-128"/>
              </a:rPr>
              <a:t>SHG</a:t>
            </a:r>
            <a:r>
              <a:rPr lang="ja-JP" altLang="en-US">
                <a:cs typeface="ＭＳ Ｐゴシック" charset="-128"/>
              </a:rPr>
              <a:t>とは超短パルス光を，非中心対称物質に入射した際，半波長または周波数が２倍の光が発生する現象のことであり，例として</a:t>
            </a:r>
            <a:r>
              <a:rPr lang="en-US" altLang="ja-JP">
                <a:cs typeface="ＭＳ Ｐゴシック" charset="-128"/>
              </a:rPr>
              <a:t>3</a:t>
            </a:r>
            <a:r>
              <a:rPr lang="ja-JP" altLang="en-US">
                <a:cs typeface="ＭＳ Ｐゴシック" charset="-128"/>
              </a:rPr>
              <a:t>重螺旋構造のコラーゲン分子は，非中心対称構造を持つことから生体組織内での</a:t>
            </a:r>
            <a:r>
              <a:rPr lang="en-US" altLang="ja-JP">
                <a:cs typeface="ＭＳ Ｐゴシック" charset="-128"/>
              </a:rPr>
              <a:t>SHG</a:t>
            </a:r>
            <a:r>
              <a:rPr lang="ja-JP" altLang="en-US">
                <a:cs typeface="ＭＳ Ｐゴシック" charset="-128"/>
              </a:rPr>
              <a:t>光の発生源となることが知られております．</a:t>
            </a:r>
            <a:r>
              <a:rPr lang="en-US" altLang="ja-JP">
                <a:cs typeface="ＭＳ Ｐゴシック" charset="-128"/>
              </a:rPr>
              <a:t>SHG </a:t>
            </a:r>
            <a:r>
              <a:rPr lang="ja-JP" altLang="en-US">
                <a:cs typeface="ＭＳ Ｐゴシック" charset="-128"/>
              </a:rPr>
              <a:t>顕微鏡はこのような特徴を持つことから，様々な分野への応用が期待されております．</a:t>
            </a:r>
            <a:endParaRPr lang="en-US" altLang="ja-JP">
              <a:cs typeface="ＭＳ Ｐゴシック" charset="-128"/>
            </a:endParaRPr>
          </a:p>
          <a:p>
            <a:pPr eaLnBrk="1" hangingPunct="1">
              <a:spcBef>
                <a:spcPct val="0"/>
              </a:spcBef>
            </a:pPr>
            <a:endParaRPr lang="en-US">
              <a:ea typeface="ＭＳ Ｐゴシック" charset="-128"/>
              <a:cs typeface="ＭＳ Ｐゴシック" charset="-128"/>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CD240E64-D358-3F41-8544-2125F092E3E8}" type="slidenum">
              <a:rPr lang="ja-JP" altLang="en-US"/>
              <a:pPr/>
              <a:t>5</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6866" name="ノート プレースホルダ 2"/>
          <p:cNvSpPr>
            <a:spLocks noGrp="1"/>
          </p:cNvSpPr>
          <p:nvPr>
            <p:ph type="body" idx="1"/>
          </p:nvPr>
        </p:nvSpPr>
        <p:spPr bwMode="auto">
          <a:noFill/>
        </p:spPr>
        <p:txBody>
          <a:bodyPr/>
          <a:lstStyle/>
          <a:p>
            <a:pPr eaLnBrk="1" hangingPunct="1">
              <a:spcBef>
                <a:spcPct val="0"/>
              </a:spcBef>
            </a:pPr>
            <a:r>
              <a:rPr lang="ja-JP" altLang="en-US">
                <a:cs typeface="ＭＳ Ｐゴシック" charset="-128"/>
              </a:rPr>
              <a:t>ここで，</a:t>
            </a:r>
            <a:r>
              <a:rPr lang="en-US" altLang="ja-JP">
                <a:cs typeface="ＭＳ Ｐゴシック" charset="-128"/>
              </a:rPr>
              <a:t>10fs</a:t>
            </a:r>
            <a:r>
              <a:rPr lang="ja-JP" altLang="en-US">
                <a:cs typeface="ＭＳ Ｐゴシック" charset="-128"/>
              </a:rPr>
              <a:t>レーザーのようなパルス幅の非常に狭い極短パルスレーザーを用いる際の問題点として，分散によるパルスの広がりがあります．パルス波は様々な波長を含み，</a:t>
            </a:r>
            <a:r>
              <a:rPr lang="en-US" altLang="ja-JP">
                <a:cs typeface="ＭＳ Ｐゴシック" charset="-128"/>
              </a:rPr>
              <a:t>10fs</a:t>
            </a:r>
            <a:r>
              <a:rPr lang="ja-JP" altLang="en-US">
                <a:cs typeface="ＭＳ Ｐゴシック" charset="-128"/>
              </a:rPr>
              <a:t>レーザーの場合非常に広いスペクトル幅を持っております．このようなパルスがレンズのような正の分散をもつ物資を透過する際，波長によって屈折率が変化し，伝播速度に差が出来るためパルス幅が広がります．そこで，負の分散を与えるチャープミラーを用い，伝搬速度の差を相殺することで分散補償を行います．</a:t>
            </a:r>
            <a:r>
              <a:rPr lang="en-US" altLang="ja-JP">
                <a:cs typeface="ＭＳ Ｐゴシック" charset="-128"/>
              </a:rPr>
              <a:t/>
            </a:r>
            <a:br>
              <a:rPr lang="en-US" altLang="ja-JP">
                <a:cs typeface="ＭＳ Ｐゴシック" charset="-128"/>
              </a:rPr>
            </a:br>
            <a:endParaRPr lang="en-US" altLang="ja-JP">
              <a:cs typeface="ＭＳ Ｐゴシック" charset="-128"/>
            </a:endParaRPr>
          </a:p>
          <a:p>
            <a:pPr eaLnBrk="1" hangingPunct="1">
              <a:spcBef>
                <a:spcPct val="0"/>
              </a:spcBef>
            </a:pPr>
            <a:endParaRPr lang="en-US" altLang="ja-JP">
              <a:cs typeface="ＭＳ Ｐゴシック" charset="-128"/>
            </a:endParaRPr>
          </a:p>
        </p:txBody>
      </p:sp>
      <p:sp>
        <p:nvSpPr>
          <p:cNvPr id="36867" name="スライド番号プレースホルダ 3"/>
          <p:cNvSpPr>
            <a:spLocks noGrp="1"/>
          </p:cNvSpPr>
          <p:nvPr>
            <p:ph type="sldNum" sz="quarter" idx="5"/>
          </p:nvPr>
        </p:nvSpPr>
        <p:spPr bwMode="auto">
          <a:noFill/>
          <a:ln>
            <a:miter lim="800000"/>
            <a:headEnd/>
            <a:tailEnd/>
          </a:ln>
        </p:spPr>
        <p:txBody>
          <a:bodyPr/>
          <a:lstStyle/>
          <a:p>
            <a:fld id="{824707EE-7F16-524C-8757-14D7FD5A6013}" type="slidenum">
              <a:rPr lang="ja-JP" altLang="en-US"/>
              <a:pPr/>
              <a:t>9</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ln>
            <a:miter lim="800000"/>
            <a:headEnd/>
            <a:tailEnd/>
          </a:ln>
        </p:spPr>
        <p:txBody>
          <a:bodyPr/>
          <a:lstStyle/>
          <a:p>
            <a:fld id="{4411826A-73D3-BD42-B81C-3484197EE5AF}" type="slidenum">
              <a:rPr lang="en-US" altLang="ja-JP"/>
              <a:pPr/>
              <a:t>14</a:t>
            </a:fld>
            <a:endParaRPr lang="en-US" altLang="ja-JP"/>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nvPr>
        </p:nvSpPr>
        <p:spPr bwMode="auto">
          <a:noFill/>
        </p:spPr>
        <p:txBody>
          <a:bodyPr/>
          <a:lstStyle/>
          <a:p>
            <a:pPr eaLnBrk="1" hangingPunct="1">
              <a:spcBef>
                <a:spcPct val="0"/>
              </a:spcBef>
            </a:pPr>
            <a:r>
              <a:rPr lang="ja-JP" altLang="en-US">
                <a:cs typeface="ＭＳ Ｐゴシック" charset="-128"/>
              </a:rPr>
              <a:t>今回測定サンプルとしてラビット骨格筋切片を用います．</a:t>
            </a:r>
            <a:endParaRPr lang="en-US" altLang="ja-JP">
              <a:cs typeface="ＭＳ Ｐゴシック" charset="-128"/>
            </a:endParaRPr>
          </a:p>
          <a:p>
            <a:pPr eaLnBrk="1" hangingPunct="1">
              <a:spcBef>
                <a:spcPct val="0"/>
              </a:spcBef>
            </a:pPr>
            <a:r>
              <a:rPr lang="ja-JP" altLang="en-US">
                <a:cs typeface="ＭＳ Ｐゴシック" charset="-128"/>
              </a:rPr>
              <a:t>筋肉は，線維束，筋線維，筋原線維の階層構造を有します．</a:t>
            </a:r>
            <a:endParaRPr lang="en-US" altLang="ja-JP">
              <a:cs typeface="ＭＳ Ｐゴシック" charset="-128"/>
            </a:endParaRPr>
          </a:p>
          <a:p>
            <a:pPr eaLnBrk="1" hangingPunct="1">
              <a:spcBef>
                <a:spcPct val="0"/>
              </a:spcBef>
            </a:pPr>
            <a:r>
              <a:rPr lang="ja-JP" altLang="en-US">
                <a:cs typeface="ＭＳ Ｐゴシック" charset="-128"/>
              </a:rPr>
              <a:t>筋原線維はサルコメアと呼ばれる最小構成単位の規則正しい周期構造を持ちます．</a:t>
            </a:r>
            <a:endParaRPr lang="en-US" altLang="ja-JP">
              <a:cs typeface="ＭＳ Ｐゴシック" charset="-128"/>
            </a:endParaRPr>
          </a:p>
          <a:p>
            <a:pPr eaLnBrk="1" hangingPunct="1">
              <a:spcBef>
                <a:spcPct val="0"/>
              </a:spcBef>
            </a:pPr>
            <a:r>
              <a:rPr lang="ja-JP" altLang="en-US">
                <a:cs typeface="ＭＳ Ｐゴシック" charset="-128"/>
              </a:rPr>
              <a:t>このサルコメア内のミオシンは図のようなヘッドを持つことで，線維長軸を対称軸として非中心対称構造となっており</a:t>
            </a:r>
            <a:r>
              <a:rPr lang="en-US" altLang="ja-JP">
                <a:cs typeface="ＭＳ Ｐゴシック" charset="-128"/>
              </a:rPr>
              <a:t>shg</a:t>
            </a:r>
            <a:r>
              <a:rPr lang="ja-JP" altLang="en-US">
                <a:cs typeface="ＭＳ Ｐゴシック" charset="-128"/>
              </a:rPr>
              <a:t>光の発生源となります．</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0B23B416-3243-D241-8A54-40AC20E89C5F}" type="datetimeFigureOut">
              <a:rPr lang="ja-JP" altLang="en-US" smtClean="0"/>
              <a:pPr/>
              <a:t>13.9.16</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2AF9643-C724-3A4A-869E-3CC890EBC723}"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0B23B416-3243-D241-8A54-40AC20E89C5F}" type="datetimeFigureOut">
              <a:rPr lang="ja-JP" altLang="en-US" smtClean="0"/>
              <a:pPr/>
              <a:t>13.9.16</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2AF9643-C724-3A4A-869E-3CC890EBC723}"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0B23B416-3243-D241-8A54-40AC20E89C5F}" type="datetimeFigureOut">
              <a:rPr lang="ja-JP" altLang="en-US" smtClean="0"/>
              <a:pPr/>
              <a:t>13.9.16</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2AF9643-C724-3A4A-869E-3CC890EBC723}"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0B23B416-3243-D241-8A54-40AC20E89C5F}" type="datetimeFigureOut">
              <a:rPr lang="ja-JP" altLang="en-US" smtClean="0"/>
              <a:pPr/>
              <a:t>13.9.16</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2AF9643-C724-3A4A-869E-3CC890EBC723}"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0B23B416-3243-D241-8A54-40AC20E89C5F}" type="datetimeFigureOut">
              <a:rPr lang="ja-JP" altLang="en-US" smtClean="0"/>
              <a:pPr/>
              <a:t>13.9.16</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2AF9643-C724-3A4A-869E-3CC890EBC723}"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0B23B416-3243-D241-8A54-40AC20E89C5F}" type="datetimeFigureOut">
              <a:rPr lang="ja-JP" altLang="en-US" smtClean="0"/>
              <a:pPr/>
              <a:t>13.9.16</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32AF9643-C724-3A4A-869E-3CC890EBC723}"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0B23B416-3243-D241-8A54-40AC20E89C5F}" type="datetimeFigureOut">
              <a:rPr lang="ja-JP" altLang="en-US" smtClean="0"/>
              <a:pPr/>
              <a:t>13.9.16</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32AF9643-C724-3A4A-869E-3CC890EBC723}"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0B23B416-3243-D241-8A54-40AC20E89C5F}" type="datetimeFigureOut">
              <a:rPr lang="ja-JP" altLang="en-US" smtClean="0"/>
              <a:pPr/>
              <a:t>13.9.16</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32AF9643-C724-3A4A-869E-3CC890EBC723}"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B23B416-3243-D241-8A54-40AC20E89C5F}" type="datetimeFigureOut">
              <a:rPr lang="ja-JP" altLang="en-US" smtClean="0"/>
              <a:pPr/>
              <a:t>13.9.16</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32AF9643-C724-3A4A-869E-3CC890EBC723}"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0B23B416-3243-D241-8A54-40AC20E89C5F}" type="datetimeFigureOut">
              <a:rPr lang="ja-JP" altLang="en-US" smtClean="0"/>
              <a:pPr/>
              <a:t>13.9.16</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32AF9643-C724-3A4A-869E-3CC890EBC723}"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0B23B416-3243-D241-8A54-40AC20E89C5F}" type="datetimeFigureOut">
              <a:rPr lang="ja-JP" altLang="en-US" smtClean="0"/>
              <a:pPr/>
              <a:t>13.9.16</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32AF9643-C724-3A4A-869E-3CC890EBC723}"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3B416-3243-D241-8A54-40AC20E89C5F}" type="datetimeFigureOut">
              <a:rPr lang="ja-JP" altLang="en-US" smtClean="0"/>
              <a:pPr/>
              <a:t>13.9.16</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AF9643-C724-3A4A-869E-3CC890EBC723}"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df"/><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 Id="rId3"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www.dex.ne.jp/mantan/search/std2_search_preview.jhtml?start=173&amp;lastServiceTime=1045066855064&amp;number=169" TargetMode="External"/><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oleObject" Target="../embeddings/Microsoft___1.bin"/><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oleObject" Target="../embeddings/Microsoft___2.bin"/><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df"/><Relationship Id="rId4" Type="http://schemas.openxmlformats.org/officeDocument/2006/relationships/image" Target="../media/image17.png"/><Relationship Id="rId5" Type="http://schemas.openxmlformats.org/officeDocument/2006/relationships/image" Target="../media/image18.pdf"/><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oleObject" Target="../embeddings/Microsoft___3.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039793"/>
            <a:ext cx="7772400" cy="1470025"/>
          </a:xfrm>
        </p:spPr>
        <p:txBody>
          <a:bodyPr>
            <a:noAutofit/>
          </a:bodyPr>
          <a:lstStyle/>
          <a:p>
            <a:r>
              <a:rPr lang="en-US" altLang="ja-JP" dirty="0" smtClean="0"/>
              <a:t>H.25</a:t>
            </a:r>
            <a:r>
              <a:rPr lang="ja-JP" altLang="en-US" dirty="0" smtClean="0"/>
              <a:t>前期</a:t>
            </a:r>
            <a:r>
              <a:rPr lang="en-US" altLang="ja-JP" dirty="0" smtClean="0"/>
              <a:t/>
            </a:r>
            <a:br>
              <a:rPr lang="en-US" altLang="ja-JP" dirty="0" smtClean="0"/>
            </a:br>
            <a:r>
              <a:rPr lang="ja-JP" altLang="en-US" sz="2000" dirty="0" smtClean="0"/>
              <a:t>　</a:t>
            </a:r>
            <a:r>
              <a:rPr lang="en-US" altLang="ja-JP" dirty="0" smtClean="0"/>
              <a:t/>
            </a:r>
            <a:br>
              <a:rPr lang="en-US" altLang="ja-JP" dirty="0" smtClean="0"/>
            </a:br>
            <a:r>
              <a:rPr lang="ja-JP" altLang="en-US" sz="7200" dirty="0" smtClean="0"/>
              <a:t>研究報告</a:t>
            </a:r>
            <a:r>
              <a:rPr lang="en-US" altLang="ja-JP" sz="7200" dirty="0" smtClean="0"/>
              <a:t/>
            </a:r>
            <a:br>
              <a:rPr lang="en-US" altLang="ja-JP" sz="7200" dirty="0" smtClean="0"/>
            </a:br>
            <a:r>
              <a:rPr lang="ja-JP" altLang="en-US" sz="2000" dirty="0" smtClean="0"/>
              <a:t>　</a:t>
            </a:r>
            <a:r>
              <a:rPr lang="en-US" altLang="ja-JP" sz="7200" dirty="0" smtClean="0"/>
              <a:t/>
            </a:r>
            <a:br>
              <a:rPr lang="en-US" altLang="ja-JP" sz="7200" dirty="0" smtClean="0"/>
            </a:br>
            <a:r>
              <a:rPr lang="ja-JP" altLang="en-US" dirty="0" smtClean="0"/>
              <a:t>生体</a:t>
            </a:r>
            <a:r>
              <a:rPr lang="ja-JP" altLang="en-US" dirty="0"/>
              <a:t>コラーゲン</a:t>
            </a:r>
            <a:r>
              <a:rPr lang="en-US" altLang="ja-JP" dirty="0"/>
              <a:t>SHG </a:t>
            </a:r>
            <a:r>
              <a:rPr lang="ja-JP" altLang="en-US" dirty="0" smtClean="0"/>
              <a:t>顕微鏡</a:t>
            </a:r>
            <a:r>
              <a:rPr lang="en-US" altLang="ja-JP" dirty="0" smtClean="0"/>
              <a:t/>
            </a:r>
            <a:br>
              <a:rPr lang="en-US" altLang="ja-JP" dirty="0" smtClean="0"/>
            </a:br>
            <a:r>
              <a:rPr lang="ja-JP" altLang="en-US" dirty="0" smtClean="0"/>
              <a:t>の高感度化と再生医療への応用</a:t>
            </a:r>
            <a:endParaRPr lang="ja-JP" altLang="en-US" dirty="0"/>
          </a:p>
        </p:txBody>
      </p:sp>
      <p:sp>
        <p:nvSpPr>
          <p:cNvPr id="3" name="サブタイトル 2"/>
          <p:cNvSpPr>
            <a:spLocks noGrp="1"/>
          </p:cNvSpPr>
          <p:nvPr>
            <p:ph type="subTitle" idx="1"/>
          </p:nvPr>
        </p:nvSpPr>
        <p:spPr>
          <a:xfrm>
            <a:off x="1383145" y="5105400"/>
            <a:ext cx="6400800" cy="1752600"/>
          </a:xfrm>
        </p:spPr>
        <p:txBody>
          <a:bodyPr/>
          <a:lstStyle/>
          <a:p>
            <a:r>
              <a:rPr lang="en-US" altLang="ja-JP" dirty="0" smtClean="0"/>
              <a:t>8/9</a:t>
            </a:r>
            <a:r>
              <a:rPr lang="ja-JP" altLang="en-US" dirty="0" smtClean="0"/>
              <a:t>　長谷</a:t>
            </a:r>
            <a:endParaRPr lang="ja-JP"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442"/>
            <a:ext cx="9144000" cy="1143000"/>
          </a:xfrm>
        </p:spPr>
        <p:txBody>
          <a:bodyPr>
            <a:normAutofit fontScale="90000"/>
          </a:bodyPr>
          <a:lstStyle/>
          <a:p>
            <a:r>
              <a:rPr lang="ja-JP" altLang="en-US" dirty="0" smtClean="0"/>
              <a:t>パルス幅の測定：２光子蛍光自己相関計</a:t>
            </a:r>
            <a:endParaRPr lang="ja-JP" altLang="en-US" dirty="0"/>
          </a:p>
        </p:txBody>
      </p:sp>
      <p:pic>
        <p:nvPicPr>
          <p:cNvPr id="4" name="コンテンツ プレースホルダ 3" descr="k改setupanddetail_TPEF_FRAC.jpg"/>
          <p:cNvPicPr>
            <a:picLocks noGrp="1" noChangeAspect="1"/>
          </p:cNvPicPr>
          <p:nvPr>
            <p:ph idx="1"/>
          </p:nvPr>
        </p:nvPicPr>
        <p:blipFill>
          <a:blip r:embed="rId2"/>
          <a:srcRect l="-2620" r="-2207"/>
          <a:stretch>
            <a:fillRect/>
          </a:stretch>
        </p:blipFill>
        <p:spPr>
          <a:xfrm>
            <a:off x="261130" y="1013502"/>
            <a:ext cx="4344253" cy="5112662"/>
          </a:xfrm>
        </p:spPr>
      </p:pic>
      <p:grpSp>
        <p:nvGrpSpPr>
          <p:cNvPr id="5" name="図形グループ 4"/>
          <p:cNvGrpSpPr/>
          <p:nvPr/>
        </p:nvGrpSpPr>
        <p:grpSpPr>
          <a:xfrm>
            <a:off x="5027376" y="1464442"/>
            <a:ext cx="3322057" cy="2339112"/>
            <a:chOff x="5020641" y="3961489"/>
            <a:chExt cx="3322057" cy="2339112"/>
          </a:xfrm>
        </p:grpSpPr>
        <p:grpSp>
          <p:nvGrpSpPr>
            <p:cNvPr id="6" name="グループ化 309"/>
            <p:cNvGrpSpPr/>
            <p:nvPr/>
          </p:nvGrpSpPr>
          <p:grpSpPr>
            <a:xfrm>
              <a:off x="5020641" y="3961489"/>
              <a:ext cx="3322057" cy="1969781"/>
              <a:chOff x="0" y="0"/>
              <a:chExt cx="5266778" cy="1669159"/>
            </a:xfrm>
          </p:grpSpPr>
          <p:grpSp>
            <p:nvGrpSpPr>
              <p:cNvPr id="8" name="グループ化 1351"/>
              <p:cNvGrpSpPr/>
              <p:nvPr/>
            </p:nvGrpSpPr>
            <p:grpSpPr>
              <a:xfrm>
                <a:off x="0" y="117474"/>
                <a:ext cx="5266778" cy="1551685"/>
                <a:chOff x="0" y="117474"/>
                <a:chExt cx="5266778" cy="1551685"/>
              </a:xfrm>
            </p:grpSpPr>
            <p:grpSp>
              <p:nvGrpSpPr>
                <p:cNvPr id="16" name="グループ化 1354"/>
                <p:cNvGrpSpPr/>
                <p:nvPr/>
              </p:nvGrpSpPr>
              <p:grpSpPr>
                <a:xfrm>
                  <a:off x="0" y="117474"/>
                  <a:ext cx="5266778" cy="395646"/>
                  <a:chOff x="0" y="117474"/>
                  <a:chExt cx="5266778" cy="395646"/>
                </a:xfrm>
              </p:grpSpPr>
              <p:grpSp>
                <p:nvGrpSpPr>
                  <p:cNvPr id="38" name="グループ化 1355"/>
                  <p:cNvGrpSpPr/>
                  <p:nvPr/>
                </p:nvGrpSpPr>
                <p:grpSpPr>
                  <a:xfrm>
                    <a:off x="0" y="123329"/>
                    <a:ext cx="720080" cy="385762"/>
                    <a:chOff x="0" y="123329"/>
                    <a:chExt cx="720080" cy="385762"/>
                  </a:xfrm>
                </p:grpSpPr>
                <p:cxnSp>
                  <p:nvCxnSpPr>
                    <p:cNvPr id="69" name="直線コネクタ 68"/>
                    <p:cNvCxnSpPr/>
                    <p:nvPr/>
                  </p:nvCxnSpPr>
                  <p:spPr>
                    <a:xfrm>
                      <a:off x="0" y="504056"/>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フリーフォーム 69"/>
                    <p:cNvSpPr/>
                    <p:nvPr/>
                  </p:nvSpPr>
                  <p:spPr>
                    <a:xfrm>
                      <a:off x="102245" y="12332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71" name="フリーフォーム 70"/>
                    <p:cNvSpPr/>
                    <p:nvPr/>
                  </p:nvSpPr>
                  <p:spPr>
                    <a:xfrm>
                      <a:off x="374898" y="12332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39" name="グループ化 1359"/>
                  <p:cNvGrpSpPr/>
                  <p:nvPr/>
                </p:nvGrpSpPr>
                <p:grpSpPr>
                  <a:xfrm>
                    <a:off x="2282129" y="118206"/>
                    <a:ext cx="720080" cy="394914"/>
                    <a:chOff x="2282129" y="118206"/>
                    <a:chExt cx="720080" cy="394914"/>
                  </a:xfrm>
                </p:grpSpPr>
                <p:cxnSp>
                  <p:nvCxnSpPr>
                    <p:cNvPr id="66" name="直線コネクタ 65"/>
                    <p:cNvCxnSpPr/>
                    <p:nvPr/>
                  </p:nvCxnSpPr>
                  <p:spPr>
                    <a:xfrm>
                      <a:off x="2282129" y="503968"/>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フリーフォーム 66"/>
                    <p:cNvSpPr/>
                    <p:nvPr/>
                  </p:nvSpPr>
                  <p:spPr>
                    <a:xfrm>
                      <a:off x="2521916" y="118206"/>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68" name="フリーフォーム 67"/>
                    <p:cNvSpPr/>
                    <p:nvPr/>
                  </p:nvSpPr>
                  <p:spPr>
                    <a:xfrm>
                      <a:off x="2521916" y="127358"/>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40" name="グループ化 1363"/>
                  <p:cNvGrpSpPr/>
                  <p:nvPr/>
                </p:nvGrpSpPr>
                <p:grpSpPr>
                  <a:xfrm>
                    <a:off x="1515466" y="122509"/>
                    <a:ext cx="720080" cy="386035"/>
                    <a:chOff x="1515466" y="122509"/>
                    <a:chExt cx="720080" cy="386035"/>
                  </a:xfrm>
                </p:grpSpPr>
                <p:grpSp>
                  <p:nvGrpSpPr>
                    <p:cNvPr id="61" name="グループ化 1364"/>
                    <p:cNvGrpSpPr/>
                    <p:nvPr/>
                  </p:nvGrpSpPr>
                  <p:grpSpPr>
                    <a:xfrm>
                      <a:off x="1515466" y="122509"/>
                      <a:ext cx="720080" cy="386035"/>
                      <a:chOff x="1515466" y="122509"/>
                      <a:chExt cx="720080" cy="386035"/>
                    </a:xfrm>
                  </p:grpSpPr>
                  <p:cxnSp>
                    <p:nvCxnSpPr>
                      <p:cNvPr id="63" name="直線コネクタ 62"/>
                      <p:cNvCxnSpPr/>
                      <p:nvPr/>
                    </p:nvCxnSpPr>
                    <p:spPr>
                      <a:xfrm>
                        <a:off x="1515466" y="503509"/>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フリーフォーム 63"/>
                      <p:cNvSpPr/>
                      <p:nvPr/>
                    </p:nvSpPr>
                    <p:spPr>
                      <a:xfrm>
                        <a:off x="1669329" y="122782"/>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65" name="フリーフォーム 64"/>
                      <p:cNvSpPr/>
                      <p:nvPr/>
                    </p:nvSpPr>
                    <p:spPr>
                      <a:xfrm>
                        <a:off x="1768275" y="12250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sp>
                  <p:nvSpPr>
                    <p:cNvPr id="62" name="二等辺三角形 61"/>
                    <p:cNvSpPr/>
                    <p:nvPr/>
                  </p:nvSpPr>
                  <p:spPr>
                    <a:xfrm>
                      <a:off x="1768275" y="252808"/>
                      <a:ext cx="141560" cy="250699"/>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41" name="グループ化 1369"/>
                  <p:cNvGrpSpPr/>
                  <p:nvPr/>
                </p:nvGrpSpPr>
                <p:grpSpPr>
                  <a:xfrm>
                    <a:off x="3040577" y="122783"/>
                    <a:ext cx="720080" cy="386035"/>
                    <a:chOff x="3040577" y="122783"/>
                    <a:chExt cx="720080" cy="386035"/>
                  </a:xfrm>
                </p:grpSpPr>
                <p:grpSp>
                  <p:nvGrpSpPr>
                    <p:cNvPr id="56" name="グループ化 1370"/>
                    <p:cNvGrpSpPr/>
                    <p:nvPr/>
                  </p:nvGrpSpPr>
                  <p:grpSpPr>
                    <a:xfrm>
                      <a:off x="3040577" y="122783"/>
                      <a:ext cx="720080" cy="386035"/>
                      <a:chOff x="3040577" y="122783"/>
                      <a:chExt cx="720080" cy="386035"/>
                    </a:xfrm>
                  </p:grpSpPr>
                  <p:cxnSp>
                    <p:nvCxnSpPr>
                      <p:cNvPr id="58" name="直線コネクタ 57"/>
                      <p:cNvCxnSpPr/>
                      <p:nvPr/>
                    </p:nvCxnSpPr>
                    <p:spPr>
                      <a:xfrm>
                        <a:off x="3040577" y="503783"/>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フリーフォーム 58"/>
                      <p:cNvSpPr/>
                      <p:nvPr/>
                    </p:nvSpPr>
                    <p:spPr>
                      <a:xfrm>
                        <a:off x="3194440" y="123056"/>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60" name="フリーフォーム 59"/>
                      <p:cNvSpPr/>
                      <p:nvPr/>
                    </p:nvSpPr>
                    <p:spPr>
                      <a:xfrm>
                        <a:off x="3293386" y="122783"/>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sp>
                  <p:nvSpPr>
                    <p:cNvPr id="57" name="二等辺三角形 56"/>
                    <p:cNvSpPr/>
                    <p:nvPr/>
                  </p:nvSpPr>
                  <p:spPr>
                    <a:xfrm>
                      <a:off x="3293386" y="253082"/>
                      <a:ext cx="141560" cy="250699"/>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42" name="グループ化 1375"/>
                  <p:cNvGrpSpPr/>
                  <p:nvPr/>
                </p:nvGrpSpPr>
                <p:grpSpPr>
                  <a:xfrm>
                    <a:off x="761453" y="118294"/>
                    <a:ext cx="720080" cy="390797"/>
                    <a:chOff x="761453" y="118294"/>
                    <a:chExt cx="720080" cy="390797"/>
                  </a:xfrm>
                </p:grpSpPr>
                <p:sp>
                  <p:nvSpPr>
                    <p:cNvPr id="52" name="フリーフォーム 51"/>
                    <p:cNvSpPr/>
                    <p:nvPr/>
                  </p:nvSpPr>
                  <p:spPr>
                    <a:xfrm>
                      <a:off x="916582" y="12332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cxnSp>
                  <p:nvCxnSpPr>
                    <p:cNvPr id="53" name="直線コネクタ 52"/>
                    <p:cNvCxnSpPr/>
                    <p:nvPr/>
                  </p:nvCxnSpPr>
                  <p:spPr>
                    <a:xfrm>
                      <a:off x="761453" y="504056"/>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フリーフォーム 53"/>
                    <p:cNvSpPr/>
                    <p:nvPr/>
                  </p:nvSpPr>
                  <p:spPr>
                    <a:xfrm>
                      <a:off x="1081880" y="118294"/>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55" name="二等辺三角形 54"/>
                    <p:cNvSpPr/>
                    <p:nvPr/>
                  </p:nvSpPr>
                  <p:spPr>
                    <a:xfrm>
                      <a:off x="1090257" y="354730"/>
                      <a:ext cx="62472" cy="149326"/>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43" name="グループ化 2244"/>
                  <p:cNvGrpSpPr/>
                  <p:nvPr/>
                </p:nvGrpSpPr>
                <p:grpSpPr>
                  <a:xfrm>
                    <a:off x="3796902" y="117474"/>
                    <a:ext cx="720080" cy="390797"/>
                    <a:chOff x="3796902" y="117474"/>
                    <a:chExt cx="720080" cy="390797"/>
                  </a:xfrm>
                </p:grpSpPr>
                <p:sp>
                  <p:nvSpPr>
                    <p:cNvPr id="48" name="フリーフォーム 47"/>
                    <p:cNvSpPr/>
                    <p:nvPr/>
                  </p:nvSpPr>
                  <p:spPr>
                    <a:xfrm>
                      <a:off x="3952031" y="12250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cxnSp>
                  <p:nvCxnSpPr>
                    <p:cNvPr id="49" name="直線コネクタ 48"/>
                    <p:cNvCxnSpPr/>
                    <p:nvPr/>
                  </p:nvCxnSpPr>
                  <p:spPr>
                    <a:xfrm>
                      <a:off x="3796902" y="503236"/>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フリーフォーム 49"/>
                    <p:cNvSpPr/>
                    <p:nvPr/>
                  </p:nvSpPr>
                  <p:spPr>
                    <a:xfrm>
                      <a:off x="4117329" y="117474"/>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51" name="二等辺三角形 50"/>
                    <p:cNvSpPr/>
                    <p:nvPr/>
                  </p:nvSpPr>
                  <p:spPr>
                    <a:xfrm>
                      <a:off x="4125706" y="353910"/>
                      <a:ext cx="62472" cy="149326"/>
                    </a:xfrm>
                    <a:prstGeom prst="triangle">
                      <a:avLst/>
                    </a:prstGeom>
                    <a:solidFill>
                      <a:srgbClr val="FFC000"/>
                    </a:solidFill>
                    <a:ln w="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nvGrpSpPr>
                  <p:cNvPr id="44" name="グループ化 2249"/>
                  <p:cNvGrpSpPr/>
                  <p:nvPr/>
                </p:nvGrpSpPr>
                <p:grpSpPr>
                  <a:xfrm>
                    <a:off x="4546698" y="123329"/>
                    <a:ext cx="720080" cy="385762"/>
                    <a:chOff x="4546698" y="123329"/>
                    <a:chExt cx="720080" cy="385762"/>
                  </a:xfrm>
                </p:grpSpPr>
                <p:cxnSp>
                  <p:nvCxnSpPr>
                    <p:cNvPr id="45" name="直線コネクタ 44"/>
                    <p:cNvCxnSpPr/>
                    <p:nvPr/>
                  </p:nvCxnSpPr>
                  <p:spPr>
                    <a:xfrm>
                      <a:off x="4546698" y="504056"/>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フリーフォーム 45"/>
                    <p:cNvSpPr/>
                    <p:nvPr/>
                  </p:nvSpPr>
                  <p:spPr>
                    <a:xfrm>
                      <a:off x="4648943" y="12332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47" name="フリーフォーム 46"/>
                    <p:cNvSpPr/>
                    <p:nvPr/>
                  </p:nvSpPr>
                  <p:spPr>
                    <a:xfrm>
                      <a:off x="4921596" y="123329"/>
                      <a:ext cx="240506" cy="385762"/>
                    </a:xfrm>
                    <a:custGeom>
                      <a:avLst/>
                      <a:gdLst>
                        <a:gd name="connsiteX0" fmla="*/ 0 w 240506"/>
                        <a:gd name="connsiteY0" fmla="*/ 385762 h 385762"/>
                        <a:gd name="connsiteX1" fmla="*/ 114300 w 240506"/>
                        <a:gd name="connsiteY1" fmla="*/ 0 h 385762"/>
                        <a:gd name="connsiteX2" fmla="*/ 240506 w 240506"/>
                        <a:gd name="connsiteY2" fmla="*/ 385762 h 385762"/>
                      </a:gdLst>
                      <a:ahLst/>
                      <a:cxnLst>
                        <a:cxn ang="0">
                          <a:pos x="connsiteX0" y="connsiteY0"/>
                        </a:cxn>
                        <a:cxn ang="0">
                          <a:pos x="connsiteX1" y="connsiteY1"/>
                        </a:cxn>
                        <a:cxn ang="0">
                          <a:pos x="connsiteX2" y="connsiteY2"/>
                        </a:cxn>
                      </a:cxnLst>
                      <a:rect l="l" t="t" r="r" b="b"/>
                      <a:pathLst>
                        <a:path w="240506" h="385762">
                          <a:moveTo>
                            <a:pt x="0" y="385762"/>
                          </a:moveTo>
                          <a:cubicBezTo>
                            <a:pt x="37108" y="192881"/>
                            <a:pt x="74216" y="0"/>
                            <a:pt x="114300" y="0"/>
                          </a:cubicBezTo>
                          <a:cubicBezTo>
                            <a:pt x="154384" y="0"/>
                            <a:pt x="197445" y="192881"/>
                            <a:pt x="240506" y="3857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grpSp>
            </p:grpSp>
            <p:cxnSp>
              <p:nvCxnSpPr>
                <p:cNvPr id="17" name="直線コネクタ 16"/>
                <p:cNvCxnSpPr/>
                <p:nvPr/>
              </p:nvCxnSpPr>
              <p:spPr>
                <a:xfrm>
                  <a:off x="360040" y="504056"/>
                  <a:ext cx="0" cy="114306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4906738" y="503236"/>
                  <a:ext cx="0" cy="114306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121493" y="504056"/>
                  <a:ext cx="1265" cy="76465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1839055" y="503236"/>
                  <a:ext cx="2841" cy="47734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2641996" y="509091"/>
                  <a:ext cx="174" cy="32385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3361133" y="513120"/>
                  <a:ext cx="1161" cy="46984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4157909" y="513120"/>
                  <a:ext cx="943" cy="76273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0" y="1646300"/>
                  <a:ext cx="526677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フリーフォーム 24"/>
                <p:cNvSpPr/>
                <p:nvPr/>
              </p:nvSpPr>
              <p:spPr>
                <a:xfrm>
                  <a:off x="360040" y="835486"/>
                  <a:ext cx="4561556" cy="810814"/>
                </a:xfrm>
                <a:custGeom>
                  <a:avLst/>
                  <a:gdLst>
                    <a:gd name="connsiteX0" fmla="*/ 0 w 4552950"/>
                    <a:gd name="connsiteY0" fmla="*/ 795337 h 795337"/>
                    <a:gd name="connsiteX1" fmla="*/ 2290762 w 4552950"/>
                    <a:gd name="connsiteY1" fmla="*/ 0 h 795337"/>
                    <a:gd name="connsiteX2" fmla="*/ 4552950 w 4552950"/>
                    <a:gd name="connsiteY2" fmla="*/ 790575 h 795337"/>
                  </a:gdLst>
                  <a:ahLst/>
                  <a:cxnLst>
                    <a:cxn ang="0">
                      <a:pos x="connsiteX0" y="connsiteY0"/>
                    </a:cxn>
                    <a:cxn ang="0">
                      <a:pos x="connsiteX1" y="connsiteY1"/>
                    </a:cxn>
                    <a:cxn ang="0">
                      <a:pos x="connsiteX2" y="connsiteY2"/>
                    </a:cxn>
                  </a:cxnLst>
                  <a:rect l="l" t="t" r="r" b="b"/>
                  <a:pathLst>
                    <a:path w="4552950" h="795337">
                      <a:moveTo>
                        <a:pt x="0" y="795337"/>
                      </a:moveTo>
                      <a:cubicBezTo>
                        <a:pt x="765968" y="398065"/>
                        <a:pt x="1531937" y="794"/>
                        <a:pt x="2290762" y="0"/>
                      </a:cubicBezTo>
                      <a:cubicBezTo>
                        <a:pt x="3049587" y="-794"/>
                        <a:pt x="4552950" y="790575"/>
                        <a:pt x="4552950" y="790575"/>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a:p>
                  <a:pPr algn="just">
                    <a:spcAft>
                      <a:spcPts val="0"/>
                    </a:spcAft>
                  </a:pPr>
                  <a:r>
                    <a:rPr lang="en-US" sz="1050" kern="100">
                      <a:effectLst/>
                      <a:ea typeface="ＭＳ 明朝"/>
                      <a:cs typeface="Times New Roman"/>
                    </a:rPr>
                    <a:t> </a:t>
                  </a:r>
                  <a:endParaRPr lang="ja-JP" sz="1050" kern="100">
                    <a:effectLst/>
                    <a:ea typeface="ＭＳ 明朝"/>
                    <a:cs typeface="Times New Roman"/>
                  </a:endParaRPr>
                </a:p>
                <a:p>
                  <a:pPr algn="just">
                    <a:spcAft>
                      <a:spcPts val="0"/>
                    </a:spcAft>
                  </a:pPr>
                  <a:r>
                    <a:rPr lang="en-US" sz="1050" kern="100">
                      <a:effectLst/>
                      <a:ea typeface="ＭＳ 明朝"/>
                      <a:cs typeface="Times New Roman"/>
                    </a:rPr>
                    <a:t> </a:t>
                  </a:r>
                  <a:endParaRPr lang="ja-JP" sz="1050" kern="100">
                    <a:effectLst/>
                    <a:ea typeface="ＭＳ 明朝"/>
                    <a:cs typeface="Times New Roman"/>
                  </a:endParaRPr>
                </a:p>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26" name="円/楕円 25"/>
                <p:cNvSpPr/>
                <p:nvPr/>
              </p:nvSpPr>
              <p:spPr>
                <a:xfrm flipV="1">
                  <a:off x="337180" y="1623440"/>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27" name="円/楕円 26"/>
                <p:cNvSpPr/>
                <p:nvPr/>
              </p:nvSpPr>
              <p:spPr>
                <a:xfrm flipV="1">
                  <a:off x="1099898" y="1230135"/>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28" name="円/楕円 27"/>
                <p:cNvSpPr/>
                <p:nvPr/>
              </p:nvSpPr>
              <p:spPr>
                <a:xfrm flipV="1">
                  <a:off x="1816195" y="942956"/>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29" name="円/楕円 28"/>
                <p:cNvSpPr/>
                <p:nvPr/>
              </p:nvSpPr>
              <p:spPr>
                <a:xfrm flipV="1">
                  <a:off x="2619310" y="794471"/>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30" name="円/楕円 29"/>
                <p:cNvSpPr/>
                <p:nvPr/>
              </p:nvSpPr>
              <p:spPr>
                <a:xfrm flipV="1">
                  <a:off x="3338273" y="942956"/>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31" name="円/楕円 30"/>
                <p:cNvSpPr/>
                <p:nvPr/>
              </p:nvSpPr>
              <p:spPr>
                <a:xfrm flipV="1">
                  <a:off x="4135992" y="1254899"/>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sp>
              <p:nvSpPr>
                <p:cNvPr id="32" name="円/楕円 31"/>
                <p:cNvSpPr/>
                <p:nvPr/>
              </p:nvSpPr>
              <p:spPr>
                <a:xfrm flipV="1">
                  <a:off x="4889449" y="1623439"/>
                  <a:ext cx="45719" cy="4571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US" sz="1050" kern="100">
                      <a:effectLst/>
                      <a:ea typeface="ＭＳ 明朝"/>
                      <a:cs typeface="Times New Roman"/>
                    </a:rPr>
                    <a:t> </a:t>
                  </a:r>
                  <a:endParaRPr lang="ja-JP" sz="1050" kern="100">
                    <a:effectLst/>
                    <a:ea typeface="ＭＳ 明朝"/>
                    <a:cs typeface="Times New Roman"/>
                  </a:endParaRPr>
                </a:p>
              </p:txBody>
            </p:sp>
            <p:cxnSp>
              <p:nvCxnSpPr>
                <p:cNvPr id="33" name="直線コネクタ 32"/>
                <p:cNvCxnSpPr/>
                <p:nvPr/>
              </p:nvCxnSpPr>
              <p:spPr>
                <a:xfrm>
                  <a:off x="1122758" y="1275854"/>
                  <a:ext cx="0" cy="37126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1839054" y="980579"/>
                  <a:ext cx="2841" cy="6665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2645011" y="810081"/>
                  <a:ext cx="1" cy="82060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3357830" y="980579"/>
                  <a:ext cx="2841" cy="6665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4158852" y="1268710"/>
                  <a:ext cx="0" cy="37126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9" name="直線矢印コネクタ 8"/>
              <p:cNvCxnSpPr/>
              <p:nvPr/>
            </p:nvCxnSpPr>
            <p:spPr>
              <a:xfrm flipH="1">
                <a:off x="382899" y="0"/>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a:off x="1090257" y="0"/>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3172013" y="0"/>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1789582" y="0"/>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2508304" y="0"/>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3944963" y="496"/>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4648943" y="496"/>
                <a:ext cx="211979"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7" name="テキスト ボックス 6"/>
            <p:cNvSpPr txBox="1"/>
            <p:nvPr/>
          </p:nvSpPr>
          <p:spPr>
            <a:xfrm>
              <a:off x="7170582" y="5931269"/>
              <a:ext cx="1172116" cy="369332"/>
            </a:xfrm>
            <a:prstGeom prst="rect">
              <a:avLst/>
            </a:prstGeom>
            <a:noFill/>
          </p:spPr>
          <p:txBody>
            <a:bodyPr wrap="none" rtlCol="0">
              <a:spAutoFit/>
            </a:bodyPr>
            <a:lstStyle/>
            <a:p>
              <a:r>
                <a:rPr kumimoji="1" lang="en-US" altLang="ja-JP" dirty="0" smtClean="0"/>
                <a:t>time delay </a:t>
              </a:r>
              <a:endParaRPr kumimoji="1" lang="ja-JP" altLang="en-US" dirty="0"/>
            </a:p>
          </p:txBody>
        </p:sp>
      </p:grpSp>
      <p:sp>
        <p:nvSpPr>
          <p:cNvPr id="72" name="テキスト ボックス 71"/>
          <p:cNvSpPr txBox="1"/>
          <p:nvPr/>
        </p:nvSpPr>
        <p:spPr>
          <a:xfrm>
            <a:off x="4837729" y="955892"/>
            <a:ext cx="1107996"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ja-JP" altLang="en-US" dirty="0" smtClean="0"/>
              <a:t>自己相関</a:t>
            </a:r>
            <a:endParaRPr kumimoji="1" lang="ja-JP" altLang="en-US" dirty="0"/>
          </a:p>
        </p:txBody>
      </p:sp>
      <p:grpSp>
        <p:nvGrpSpPr>
          <p:cNvPr id="73" name="図形グループ 72"/>
          <p:cNvGrpSpPr/>
          <p:nvPr/>
        </p:nvGrpSpPr>
        <p:grpSpPr>
          <a:xfrm>
            <a:off x="3717752" y="3803554"/>
            <a:ext cx="5510190" cy="2895816"/>
            <a:chOff x="160450" y="863355"/>
            <a:chExt cx="5510190" cy="2895816"/>
          </a:xfrm>
        </p:grpSpPr>
        <p:grpSp>
          <p:nvGrpSpPr>
            <p:cNvPr id="74" name="図形グループ 17"/>
            <p:cNvGrpSpPr/>
            <p:nvPr/>
          </p:nvGrpSpPr>
          <p:grpSpPr>
            <a:xfrm>
              <a:off x="160450" y="863355"/>
              <a:ext cx="5510190" cy="2895816"/>
              <a:chOff x="3324734" y="910376"/>
              <a:chExt cx="5510190" cy="2895816"/>
            </a:xfrm>
          </p:grpSpPr>
          <p:sp>
            <p:nvSpPr>
              <p:cNvPr id="76" name="テキスト ボックス 75"/>
              <p:cNvSpPr txBox="1"/>
              <p:nvPr/>
            </p:nvSpPr>
            <p:spPr>
              <a:xfrm>
                <a:off x="3324734" y="910376"/>
                <a:ext cx="5299686" cy="523220"/>
              </a:xfrm>
              <a:prstGeom prst="rect">
                <a:avLst/>
              </a:prstGeom>
              <a:noFill/>
            </p:spPr>
            <p:txBody>
              <a:bodyPr wrap="square" rtlCol="0">
                <a:spAutoFit/>
              </a:bodyPr>
              <a:lstStyle/>
              <a:p>
                <a:r>
                  <a:rPr lang="ja-JP" altLang="en-US" sz="1400" dirty="0"/>
                  <a:t>入射パルス幅</a:t>
                </a:r>
                <a:r>
                  <a:rPr lang="en-US" altLang="ja-JP" sz="1400" dirty="0" smtClean="0">
                    <a:latin typeface="Times New Roman"/>
                    <a:cs typeface="Times New Roman"/>
                  </a:rPr>
                  <a:t>t</a:t>
                </a:r>
                <a:r>
                  <a:rPr lang="en-US" altLang="ja-JP" sz="1400" baseline="-25000" dirty="0" smtClean="0">
                    <a:latin typeface="Times New Roman"/>
                    <a:cs typeface="Times New Roman"/>
                  </a:rPr>
                  <a:t>0</a:t>
                </a:r>
                <a:r>
                  <a:rPr lang="ja-JP" altLang="en-US" sz="1400" dirty="0" smtClean="0">
                    <a:latin typeface="Times New Roman"/>
                    <a:cs typeface="Times New Roman"/>
                  </a:rPr>
                  <a:t>の光が，群遅延分散</a:t>
                </a:r>
                <a:r>
                  <a:rPr kumimoji="1" lang="en-US" altLang="ja-JP" sz="1400" i="1" dirty="0" err="1" smtClean="0">
                    <a:latin typeface="Times New Roman"/>
                    <a:cs typeface="Times New Roman"/>
                  </a:rPr>
                  <a:t>Φ</a:t>
                </a:r>
                <a:r>
                  <a:rPr kumimoji="1" lang="en-US" altLang="ja-JP" sz="1400" i="1" dirty="0" smtClean="0">
                    <a:latin typeface="Times New Roman"/>
                    <a:cs typeface="Times New Roman"/>
                  </a:rPr>
                  <a:t>”</a:t>
                </a:r>
                <a:r>
                  <a:rPr kumimoji="1" lang="ja-JP" altLang="en-US" sz="1400" dirty="0" smtClean="0"/>
                  <a:t>を持つ物質を伝搬した</a:t>
                </a:r>
                <a:r>
                  <a:rPr kumimoji="1" lang="ja-JP" altLang="en-US" sz="1400" dirty="0" smtClean="0">
                    <a:latin typeface="Times New Roman"/>
                    <a:cs typeface="Times New Roman"/>
                  </a:rPr>
                  <a:t>ときのパルス幅</a:t>
                </a:r>
                <a:r>
                  <a:rPr kumimoji="1" lang="en-US" altLang="ja-JP" sz="1400" dirty="0" err="1" smtClean="0">
                    <a:latin typeface="Times New Roman"/>
                    <a:cs typeface="Times New Roman"/>
                  </a:rPr>
                  <a:t>t</a:t>
                </a:r>
                <a:r>
                  <a:rPr kumimoji="1" lang="ja-JP" altLang="en-US" sz="1400" dirty="0" smtClean="0">
                    <a:latin typeface="Times New Roman"/>
                    <a:cs typeface="Times New Roman"/>
                  </a:rPr>
                  <a:t>は</a:t>
                </a:r>
                <a:endParaRPr kumimoji="1" lang="ja-JP" altLang="en-US" sz="1400" dirty="0">
                  <a:latin typeface="Times New Roman"/>
                  <a:cs typeface="Times New Roman"/>
                </a:endParaRPr>
              </a:p>
            </p:txBody>
          </p:sp>
          <p:pic>
            <p:nvPicPr>
              <p:cNvPr id="77" name="図 76"/>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3646564" y="1341529"/>
                <a:ext cx="2405051" cy="860085"/>
              </a:xfrm>
              <a:prstGeom prst="rect">
                <a:avLst/>
              </a:prstGeom>
              <a:noFill/>
              <a:ln w="9525">
                <a:noFill/>
                <a:miter lim="800000"/>
                <a:headEnd/>
                <a:tailEnd/>
              </a:ln>
            </p:spPr>
          </p:pic>
          <p:pic>
            <p:nvPicPr>
              <p:cNvPr id="78" name="図 77"/>
              <p:cNvPicPr>
                <a:picLocks noChangeAspect="1"/>
              </p:cNvPicPr>
              <p:nvPr/>
            </p:nvPicPr>
            <p:blipFill>
              <a:blip r:embed="rId5"/>
              <a:srcRect l="14288" t="6763" r="69104" b="10928"/>
              <a:stretch>
                <a:fillRect/>
              </a:stretch>
            </p:blipFill>
            <p:spPr>
              <a:xfrm rot="16200000">
                <a:off x="4379452" y="2212706"/>
                <a:ext cx="854098" cy="1567607"/>
              </a:xfrm>
              <a:prstGeom prst="rect">
                <a:avLst/>
              </a:prstGeom>
            </p:spPr>
          </p:pic>
          <p:sp>
            <p:nvSpPr>
              <p:cNvPr id="79" name="テキスト ボックス 78"/>
              <p:cNvSpPr txBox="1"/>
              <p:nvPr/>
            </p:nvSpPr>
            <p:spPr>
              <a:xfrm>
                <a:off x="4022697" y="3423559"/>
                <a:ext cx="1597813" cy="307777"/>
              </a:xfrm>
              <a:prstGeom prst="rect">
                <a:avLst/>
              </a:prstGeom>
              <a:noFill/>
            </p:spPr>
            <p:txBody>
              <a:bodyPr wrap="none" rtlCol="0">
                <a:spAutoFit/>
              </a:bodyPr>
              <a:lstStyle/>
              <a:p>
                <a:r>
                  <a:rPr kumimoji="1" lang="en-US" altLang="ja-JP" sz="1400" dirty="0" err="1" smtClean="0"/>
                  <a:t>mitsutoyo</a:t>
                </a:r>
                <a:r>
                  <a:rPr kumimoji="1" lang="ja-JP" altLang="en-US" sz="1400" dirty="0" smtClean="0"/>
                  <a:t>社</a:t>
                </a:r>
                <a:r>
                  <a:rPr kumimoji="1" lang="en-US" altLang="ja-JP" sz="1400" dirty="0" smtClean="0"/>
                  <a:t>HP</a:t>
                </a:r>
                <a:r>
                  <a:rPr kumimoji="1" lang="ja-JP" altLang="en-US" sz="1400" dirty="0" smtClean="0"/>
                  <a:t>より</a:t>
                </a:r>
                <a:endParaRPr kumimoji="1" lang="ja-JP" altLang="en-US" sz="1400" dirty="0"/>
              </a:p>
            </p:txBody>
          </p:sp>
          <p:pic>
            <p:nvPicPr>
              <p:cNvPr id="80" name="図 79" descr="スクリーンショット（2013-03-07 21.48.39）.png"/>
              <p:cNvPicPr>
                <a:picLocks noChangeAspect="1"/>
              </p:cNvPicPr>
              <p:nvPr/>
            </p:nvPicPr>
            <p:blipFill>
              <a:blip r:embed="rId6"/>
              <a:srcRect l="2540" r="8254"/>
              <a:stretch>
                <a:fillRect/>
              </a:stretch>
            </p:blipFill>
            <p:spPr>
              <a:xfrm>
                <a:off x="6058494" y="1214534"/>
                <a:ext cx="2580621" cy="2254064"/>
              </a:xfrm>
              <a:prstGeom prst="rect">
                <a:avLst/>
              </a:prstGeom>
            </p:spPr>
          </p:pic>
          <p:sp>
            <p:nvSpPr>
              <p:cNvPr id="81" name="テキスト ボックス 80"/>
              <p:cNvSpPr txBox="1"/>
              <p:nvPr/>
            </p:nvSpPr>
            <p:spPr>
              <a:xfrm>
                <a:off x="5926129" y="3344527"/>
                <a:ext cx="2908795" cy="461665"/>
              </a:xfrm>
              <a:prstGeom prst="rect">
                <a:avLst/>
              </a:prstGeom>
              <a:noFill/>
            </p:spPr>
            <p:txBody>
              <a:bodyPr wrap="square" rtlCol="0">
                <a:spAutoFit/>
              </a:bodyPr>
              <a:lstStyle/>
              <a:p>
                <a:r>
                  <a:rPr lang="en-US" altLang="ja-JP" sz="1200" dirty="0">
                    <a:latin typeface="Times New Roman"/>
                    <a:cs typeface="Times New Roman"/>
                  </a:rPr>
                  <a:t>R</a:t>
                </a:r>
                <a:r>
                  <a:rPr kumimoji="1" lang="en-US" altLang="ja-JP" sz="1200" dirty="0" smtClean="0">
                    <a:latin typeface="Times New Roman"/>
                    <a:cs typeface="Times New Roman"/>
                  </a:rPr>
                  <a:t>ef)</a:t>
                </a:r>
                <a:r>
                  <a:rPr lang="en-US" sz="1200" dirty="0">
                    <a:latin typeface="Times New Roman"/>
                    <a:cs typeface="Times New Roman"/>
                  </a:rPr>
                  <a:t> Jeffrey B. Guild, Chris </a:t>
                </a:r>
                <a:r>
                  <a:rPr lang="en-US" sz="1200" dirty="0" err="1">
                    <a:latin typeface="Times New Roman"/>
                    <a:cs typeface="Times New Roman"/>
                  </a:rPr>
                  <a:t>Xu</a:t>
                </a:r>
                <a:r>
                  <a:rPr lang="en-US" sz="1200" dirty="0">
                    <a:latin typeface="Times New Roman"/>
                    <a:cs typeface="Times New Roman"/>
                  </a:rPr>
                  <a:t>, and Watt W</a:t>
                </a:r>
                <a:r>
                  <a:rPr lang="en-US" sz="1200" dirty="0" smtClean="0">
                    <a:latin typeface="Times New Roman"/>
                    <a:cs typeface="Times New Roman"/>
                  </a:rPr>
                  <a:t>. Webb</a:t>
                </a:r>
                <a:r>
                  <a:rPr lang="en-US" sz="1200" dirty="0">
                    <a:latin typeface="Times New Roman"/>
                    <a:cs typeface="Times New Roman"/>
                  </a:rPr>
                  <a:t>,</a:t>
                </a:r>
                <a:r>
                  <a:rPr lang="en-US" sz="1200" dirty="0" smtClean="0">
                    <a:latin typeface="Times New Roman"/>
                    <a:cs typeface="Times New Roman"/>
                  </a:rPr>
                  <a:t> APPLIED </a:t>
                </a:r>
                <a:r>
                  <a:rPr lang="en-US" sz="1200" dirty="0">
                    <a:latin typeface="Times New Roman"/>
                    <a:cs typeface="Times New Roman"/>
                  </a:rPr>
                  <a:t>OPTICS </a:t>
                </a:r>
                <a:r>
                  <a:rPr lang="en-US" sz="1200" b="1" dirty="0">
                    <a:latin typeface="Times New Roman"/>
                    <a:cs typeface="Times New Roman"/>
                  </a:rPr>
                  <a:t>36</a:t>
                </a:r>
                <a:r>
                  <a:rPr lang="en-US" sz="1200" dirty="0">
                    <a:latin typeface="Times New Roman"/>
                    <a:cs typeface="Times New Roman"/>
                  </a:rPr>
                  <a:t>, </a:t>
                </a:r>
                <a:r>
                  <a:rPr lang="en-US" sz="1200" dirty="0" smtClean="0">
                    <a:latin typeface="Times New Roman"/>
                    <a:cs typeface="Times New Roman"/>
                  </a:rPr>
                  <a:t>397(</a:t>
                </a:r>
                <a:r>
                  <a:rPr lang="en-US" sz="1200" dirty="0">
                    <a:latin typeface="Times New Roman"/>
                    <a:cs typeface="Times New Roman"/>
                  </a:rPr>
                  <a:t>1997</a:t>
                </a:r>
                <a:r>
                  <a:rPr lang="en-US" sz="1200" dirty="0" smtClean="0">
                    <a:latin typeface="Times New Roman"/>
                    <a:cs typeface="Times New Roman"/>
                  </a:rPr>
                  <a:t>)</a:t>
                </a:r>
                <a:endParaRPr lang="ja-JP" altLang="en-US" sz="1200" dirty="0">
                  <a:latin typeface="Times New Roman"/>
                  <a:cs typeface="Times New Roman"/>
                </a:endParaRPr>
              </a:p>
            </p:txBody>
          </p:sp>
        </p:grpSp>
        <p:sp>
          <p:nvSpPr>
            <p:cNvPr id="75" name="テキスト ボックス 74"/>
            <p:cNvSpPr txBox="1"/>
            <p:nvPr/>
          </p:nvSpPr>
          <p:spPr>
            <a:xfrm>
              <a:off x="1060203" y="2237683"/>
              <a:ext cx="1031051" cy="307777"/>
            </a:xfrm>
            <a:prstGeom prst="rect">
              <a:avLst/>
            </a:prstGeom>
            <a:noFill/>
          </p:spPr>
          <p:txBody>
            <a:bodyPr wrap="none" rtlCol="0">
              <a:spAutoFit/>
            </a:bodyPr>
            <a:lstStyle/>
            <a:p>
              <a:r>
                <a:rPr lang="ja-JP" altLang="en-US" sz="1400" dirty="0" smtClean="0"/>
                <a:t>対物レンズ</a:t>
              </a:r>
              <a:endParaRPr kumimoji="1" lang="ja-JP" altLang="en-US" sz="1400" dirty="0"/>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42"/>
            <a:ext cx="8229600" cy="1143000"/>
          </a:xfrm>
        </p:spPr>
        <p:txBody>
          <a:bodyPr>
            <a:normAutofit/>
          </a:bodyPr>
          <a:lstStyle/>
          <a:p>
            <a:r>
              <a:rPr lang="ja-JP" altLang="en-US" dirty="0" smtClean="0"/>
              <a:t>パルス幅の測定</a:t>
            </a:r>
            <a:endParaRPr lang="ja-JP" altLang="en-US" dirty="0"/>
          </a:p>
        </p:txBody>
      </p:sp>
      <p:grpSp>
        <p:nvGrpSpPr>
          <p:cNvPr id="24" name="図形グループ 23"/>
          <p:cNvGrpSpPr/>
          <p:nvPr/>
        </p:nvGrpSpPr>
        <p:grpSpPr>
          <a:xfrm>
            <a:off x="3094868" y="1049193"/>
            <a:ext cx="3164284" cy="2973423"/>
            <a:chOff x="160450" y="3816896"/>
            <a:chExt cx="3164284" cy="2973423"/>
          </a:xfrm>
        </p:grpSpPr>
        <p:pic>
          <p:nvPicPr>
            <p:cNvPr id="5" name="図 4" descr="before.png"/>
            <p:cNvPicPr>
              <a:picLocks noChangeAspect="1"/>
            </p:cNvPicPr>
            <p:nvPr/>
          </p:nvPicPr>
          <p:blipFill>
            <a:blip r:embed="rId2"/>
            <a:stretch>
              <a:fillRect/>
            </a:stretch>
          </p:blipFill>
          <p:spPr>
            <a:xfrm>
              <a:off x="160450" y="4162488"/>
              <a:ext cx="2880000" cy="2627831"/>
            </a:xfrm>
            <a:prstGeom prst="rect">
              <a:avLst/>
            </a:prstGeom>
          </p:spPr>
        </p:pic>
        <p:sp>
          <p:nvSpPr>
            <p:cNvPr id="8" name="テキスト ボックス 7"/>
            <p:cNvSpPr txBox="1"/>
            <p:nvPr/>
          </p:nvSpPr>
          <p:spPr>
            <a:xfrm>
              <a:off x="267286" y="3816896"/>
              <a:ext cx="3057448" cy="369332"/>
            </a:xfrm>
            <a:prstGeom prst="rect">
              <a:avLst/>
            </a:prstGeom>
            <a:noFill/>
          </p:spPr>
          <p:txBody>
            <a:bodyPr wrap="none" rtlCol="0">
              <a:spAutoFit/>
            </a:bodyPr>
            <a:lstStyle/>
            <a:p>
              <a:r>
                <a:rPr lang="ja-JP" altLang="en-US" dirty="0" smtClean="0"/>
                <a:t>対物レンズ後（</a:t>
              </a:r>
              <a:r>
                <a:rPr lang="ja-JP" altLang="en-US" dirty="0"/>
                <a:t>分散補償無し）</a:t>
              </a:r>
              <a:r>
                <a:rPr lang="ja-JP" altLang="en-US" dirty="0" smtClean="0"/>
                <a:t>　</a:t>
              </a:r>
            </a:p>
          </p:txBody>
        </p:sp>
      </p:grpSp>
      <p:grpSp>
        <p:nvGrpSpPr>
          <p:cNvPr id="23" name="図形グループ 22"/>
          <p:cNvGrpSpPr/>
          <p:nvPr/>
        </p:nvGrpSpPr>
        <p:grpSpPr>
          <a:xfrm>
            <a:off x="6090318" y="1037648"/>
            <a:ext cx="3174994" cy="3009033"/>
            <a:chOff x="4538501" y="3863917"/>
            <a:chExt cx="3174994" cy="3009033"/>
          </a:xfrm>
        </p:grpSpPr>
        <p:pic>
          <p:nvPicPr>
            <p:cNvPr id="6" name="図 5" descr="after.png"/>
            <p:cNvPicPr>
              <a:picLocks noChangeAspect="1"/>
            </p:cNvPicPr>
            <p:nvPr/>
          </p:nvPicPr>
          <p:blipFill>
            <a:blip r:embed="rId3"/>
            <a:stretch>
              <a:fillRect/>
            </a:stretch>
          </p:blipFill>
          <p:spPr>
            <a:xfrm>
              <a:off x="4538501" y="4207688"/>
              <a:ext cx="2880000" cy="2665262"/>
            </a:xfrm>
            <a:prstGeom prst="rect">
              <a:avLst/>
            </a:prstGeom>
          </p:spPr>
        </p:pic>
        <p:sp>
          <p:nvSpPr>
            <p:cNvPr id="9" name="テキスト ボックス 8"/>
            <p:cNvSpPr txBox="1"/>
            <p:nvPr/>
          </p:nvSpPr>
          <p:spPr>
            <a:xfrm>
              <a:off x="4660556" y="3863917"/>
              <a:ext cx="3052939" cy="369332"/>
            </a:xfrm>
            <a:prstGeom prst="rect">
              <a:avLst/>
            </a:prstGeom>
            <a:noFill/>
          </p:spPr>
          <p:txBody>
            <a:bodyPr wrap="none" rtlCol="0">
              <a:spAutoFit/>
            </a:bodyPr>
            <a:lstStyle/>
            <a:p>
              <a:r>
                <a:rPr lang="ja-JP" altLang="en-US" dirty="0" smtClean="0"/>
                <a:t>対物レンズ後（分散補償有り）</a:t>
              </a:r>
              <a:endParaRPr kumimoji="1" lang="ja-JP" altLang="en-US" dirty="0"/>
            </a:p>
          </p:txBody>
        </p:sp>
      </p:grpSp>
      <p:grpSp>
        <p:nvGrpSpPr>
          <p:cNvPr id="19" name="図形グループ 18"/>
          <p:cNvGrpSpPr/>
          <p:nvPr/>
        </p:nvGrpSpPr>
        <p:grpSpPr>
          <a:xfrm>
            <a:off x="151702" y="1049193"/>
            <a:ext cx="2943216" cy="2894698"/>
            <a:chOff x="184190" y="864210"/>
            <a:chExt cx="2943216" cy="2894698"/>
          </a:xfrm>
        </p:grpSpPr>
        <p:pic>
          <p:nvPicPr>
            <p:cNvPr id="4" name="図 3" descr="nonol1.tif"/>
            <p:cNvPicPr>
              <a:picLocks noChangeAspect="1"/>
            </p:cNvPicPr>
            <p:nvPr/>
          </p:nvPicPr>
          <p:blipFill>
            <a:blip r:embed="rId4"/>
            <a:srcRect t="1777"/>
            <a:stretch>
              <a:fillRect/>
            </a:stretch>
          </p:blipFill>
          <p:spPr>
            <a:xfrm>
              <a:off x="184190" y="1209802"/>
              <a:ext cx="2880000" cy="2549106"/>
            </a:xfrm>
            <a:prstGeom prst="rect">
              <a:avLst/>
            </a:prstGeom>
          </p:spPr>
        </p:pic>
        <p:sp>
          <p:nvSpPr>
            <p:cNvPr id="10" name="テキスト ボックス 9"/>
            <p:cNvSpPr txBox="1"/>
            <p:nvPr/>
          </p:nvSpPr>
          <p:spPr>
            <a:xfrm>
              <a:off x="279150" y="864210"/>
              <a:ext cx="2848256" cy="369332"/>
            </a:xfrm>
            <a:prstGeom prst="rect">
              <a:avLst/>
            </a:prstGeom>
            <a:noFill/>
          </p:spPr>
          <p:txBody>
            <a:bodyPr wrap="none" rtlCol="0">
              <a:spAutoFit/>
            </a:bodyPr>
            <a:lstStyle/>
            <a:p>
              <a:r>
                <a:rPr lang="ja-JP" altLang="en-US" dirty="0" smtClean="0"/>
                <a:t>レーザー出射時（分散無し</a:t>
              </a:r>
              <a:r>
                <a:rPr lang="ja-JP" altLang="en-US" dirty="0"/>
                <a:t>）</a:t>
              </a:r>
              <a:r>
                <a:rPr lang="ja-JP" altLang="en-US" dirty="0" smtClean="0"/>
                <a:t>　</a:t>
              </a:r>
            </a:p>
          </p:txBody>
        </p:sp>
      </p:grpSp>
      <p:sp>
        <p:nvSpPr>
          <p:cNvPr id="22" name="テキスト ボックス 21"/>
          <p:cNvSpPr txBox="1"/>
          <p:nvPr/>
        </p:nvSpPr>
        <p:spPr>
          <a:xfrm>
            <a:off x="3109344" y="4242946"/>
            <a:ext cx="3048030" cy="1323439"/>
          </a:xfrm>
          <a:prstGeom prst="rect">
            <a:avLst/>
          </a:prstGeom>
          <a:noFill/>
        </p:spPr>
        <p:txBody>
          <a:bodyPr wrap="none" rtlCol="0">
            <a:spAutoFit/>
          </a:bodyPr>
          <a:lstStyle/>
          <a:p>
            <a:r>
              <a:rPr kumimoji="1" lang="ja-JP" altLang="en-US" sz="2000" dirty="0" smtClean="0"/>
              <a:t>・ガラス基板を用いて</a:t>
            </a:r>
            <a:endParaRPr kumimoji="1" lang="en-US" altLang="ja-JP" sz="2000" dirty="0" smtClean="0"/>
          </a:p>
          <a:p>
            <a:r>
              <a:rPr kumimoji="1" lang="ja-JP" altLang="en-US" sz="2000" dirty="0" smtClean="0"/>
              <a:t>負分散をキャンセルし測定</a:t>
            </a:r>
            <a:endParaRPr kumimoji="1" lang="en-US" altLang="ja-JP" sz="2000" dirty="0" smtClean="0"/>
          </a:p>
          <a:p>
            <a:r>
              <a:rPr kumimoji="1" lang="ja-JP" altLang="en-US" sz="2000" dirty="0" smtClean="0"/>
              <a:t>・対物レンズにより</a:t>
            </a:r>
            <a:endParaRPr kumimoji="1" lang="en-US" altLang="ja-JP" sz="2000" dirty="0" smtClean="0"/>
          </a:p>
          <a:p>
            <a:r>
              <a:rPr kumimoji="1" lang="ja-JP" altLang="en-US" sz="2000" dirty="0" smtClean="0"/>
              <a:t>裾が大きく拡がっている</a:t>
            </a:r>
            <a:endParaRPr kumimoji="1" lang="ja-JP" altLang="en-US" sz="2000" dirty="0"/>
          </a:p>
        </p:txBody>
      </p:sp>
      <p:sp>
        <p:nvSpPr>
          <p:cNvPr id="25" name="テキスト ボックス 24"/>
          <p:cNvSpPr txBox="1"/>
          <p:nvPr/>
        </p:nvSpPr>
        <p:spPr>
          <a:xfrm>
            <a:off x="0" y="4186336"/>
            <a:ext cx="3201704" cy="1323439"/>
          </a:xfrm>
          <a:prstGeom prst="rect">
            <a:avLst/>
          </a:prstGeom>
          <a:noFill/>
        </p:spPr>
        <p:txBody>
          <a:bodyPr wrap="square" rtlCol="0">
            <a:spAutoFit/>
          </a:bodyPr>
          <a:lstStyle/>
          <a:p>
            <a:r>
              <a:rPr kumimoji="1" lang="ja-JP" altLang="en-US" sz="2000" dirty="0" smtClean="0"/>
              <a:t>・放物面鏡を用いて測定</a:t>
            </a:r>
            <a:endParaRPr kumimoji="1" lang="en-US" altLang="ja-JP" sz="2000" dirty="0" smtClean="0"/>
          </a:p>
          <a:p>
            <a:r>
              <a:rPr lang="ja-JP" altLang="en-US" sz="2000" dirty="0" smtClean="0"/>
              <a:t>・フリンジ波形の裾に盛り上がり（ペデスタル）は見られない</a:t>
            </a:r>
            <a:endParaRPr lang="en-US" altLang="ja-JP" sz="2000" dirty="0" smtClean="0"/>
          </a:p>
        </p:txBody>
      </p:sp>
      <p:sp>
        <p:nvSpPr>
          <p:cNvPr id="26" name="テキスト ボックス 25"/>
          <p:cNvSpPr txBox="1"/>
          <p:nvPr/>
        </p:nvSpPr>
        <p:spPr>
          <a:xfrm>
            <a:off x="6084352" y="4233716"/>
            <a:ext cx="3175268" cy="1323439"/>
          </a:xfrm>
          <a:prstGeom prst="rect">
            <a:avLst/>
          </a:prstGeom>
          <a:noFill/>
        </p:spPr>
        <p:txBody>
          <a:bodyPr wrap="none" rtlCol="0">
            <a:spAutoFit/>
          </a:bodyPr>
          <a:lstStyle/>
          <a:p>
            <a:r>
              <a:rPr kumimoji="1" lang="ja-JP" altLang="en-US" sz="2000" dirty="0" smtClean="0"/>
              <a:t>・チャープミラーを用いて</a:t>
            </a:r>
            <a:endParaRPr kumimoji="1" lang="en-US" altLang="ja-JP" sz="2000" dirty="0" smtClean="0"/>
          </a:p>
          <a:p>
            <a:r>
              <a:rPr kumimoji="1" lang="ja-JP" altLang="en-US" sz="2000" dirty="0" smtClean="0"/>
              <a:t>（往復）負分散を与えて測定</a:t>
            </a:r>
            <a:endParaRPr kumimoji="1" lang="en-US" altLang="ja-JP" sz="2000" dirty="0" smtClean="0"/>
          </a:p>
          <a:p>
            <a:r>
              <a:rPr lang="ja-JP" altLang="en-US" sz="2000" dirty="0" smtClean="0"/>
              <a:t>・</a:t>
            </a:r>
            <a:r>
              <a:rPr kumimoji="1" lang="ja-JP" altLang="en-US" sz="2000" dirty="0" smtClean="0"/>
              <a:t>裾</a:t>
            </a:r>
            <a:r>
              <a:rPr lang="ja-JP" altLang="en-US" sz="2000" dirty="0" smtClean="0"/>
              <a:t>の</a:t>
            </a:r>
            <a:r>
              <a:rPr kumimoji="1" lang="ja-JP" altLang="en-US" sz="2000" dirty="0" smtClean="0"/>
              <a:t>拡がりがわずかなが</a:t>
            </a:r>
            <a:endParaRPr kumimoji="1" lang="en-US" altLang="ja-JP" sz="2000" dirty="0" smtClean="0"/>
          </a:p>
          <a:p>
            <a:r>
              <a:rPr kumimoji="1" lang="ja-JP" altLang="en-US" sz="2000" dirty="0" smtClean="0"/>
              <a:t>らも抑制</a:t>
            </a:r>
            <a:endParaRPr kumimoji="1" lang="ja-JP" altLang="en-US" sz="2000" dirty="0"/>
          </a:p>
        </p:txBody>
      </p:sp>
      <p:sp>
        <p:nvSpPr>
          <p:cNvPr id="15" name="テキスト ボックス 14"/>
          <p:cNvSpPr txBox="1"/>
          <p:nvPr/>
        </p:nvSpPr>
        <p:spPr>
          <a:xfrm>
            <a:off x="977900" y="5948055"/>
            <a:ext cx="7827318" cy="584776"/>
          </a:xfrm>
          <a:prstGeom prst="rect">
            <a:avLst/>
          </a:prstGeom>
          <a:solidFill>
            <a:schemeClr val="bg1"/>
          </a:solidFill>
          <a:ln w="76200" cmpd="sng">
            <a:solidFill>
              <a:srgbClr val="FF0000"/>
            </a:solidFill>
          </a:ln>
        </p:spPr>
        <p:txBody>
          <a:bodyPr wrap="square" rtlCol="0">
            <a:spAutoFit/>
          </a:bodyPr>
          <a:lstStyle/>
          <a:p>
            <a:pPr algn="ctr"/>
            <a:r>
              <a:rPr lang="ja-JP" altLang="en-US" sz="3200" dirty="0" smtClean="0"/>
              <a:t>分散補償によりパルスの拡がりが抑制</a:t>
            </a:r>
            <a:endParaRPr kumimoji="1" lang="ja-JP" altLang="en-US" sz="32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103"/>
            <a:ext cx="8229600" cy="1143000"/>
          </a:xfrm>
        </p:spPr>
        <p:txBody>
          <a:bodyPr/>
          <a:lstStyle/>
          <a:p>
            <a:r>
              <a:rPr lang="ja-JP" altLang="en-US" dirty="0" smtClean="0"/>
              <a:t>生体コラーゲン</a:t>
            </a:r>
            <a:r>
              <a:rPr lang="en-US" altLang="ja-JP" dirty="0" smtClean="0"/>
              <a:t>SHG</a:t>
            </a:r>
            <a:r>
              <a:rPr lang="ja-JP" altLang="en-US" dirty="0" smtClean="0"/>
              <a:t>顕微鏡</a:t>
            </a:r>
            <a:endParaRPr lang="ja-JP" altLang="en-US" dirty="0"/>
          </a:p>
        </p:txBody>
      </p:sp>
      <p:grpSp>
        <p:nvGrpSpPr>
          <p:cNvPr id="9" name="図形グループ 8"/>
          <p:cNvGrpSpPr/>
          <p:nvPr/>
        </p:nvGrpSpPr>
        <p:grpSpPr>
          <a:xfrm>
            <a:off x="271168" y="1349375"/>
            <a:ext cx="8150225" cy="5378450"/>
            <a:chOff x="109538" y="1349375"/>
            <a:chExt cx="8150225" cy="5378450"/>
          </a:xfrm>
        </p:grpSpPr>
        <p:sp>
          <p:nvSpPr>
            <p:cNvPr id="4" name="正方形/長方形 4"/>
            <p:cNvSpPr/>
            <p:nvPr/>
          </p:nvSpPr>
          <p:spPr>
            <a:xfrm>
              <a:off x="109538" y="1557338"/>
              <a:ext cx="2587625" cy="1077912"/>
            </a:xfrm>
            <a:prstGeom prst="rect">
              <a:avLst/>
            </a:prstGeom>
            <a:ln w="50800">
              <a:solidFill>
                <a:srgbClr val="0000FF"/>
              </a:solidFill>
            </a:ln>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ja-JP" altLang="en-US" sz="1600" b="1" dirty="0"/>
                <a:t>中心波長</a:t>
              </a:r>
              <a:r>
                <a:rPr lang="en-US" altLang="ja-JP" sz="1600" b="1" i="1" dirty="0"/>
                <a:t> = </a:t>
              </a:r>
              <a:r>
                <a:rPr lang="en-US" altLang="ja-JP" sz="1600" b="1" dirty="0"/>
                <a:t>787 nm</a:t>
              </a:r>
            </a:p>
            <a:p>
              <a:pPr algn="ctr" fontAlgn="auto">
                <a:spcBef>
                  <a:spcPts val="0"/>
                </a:spcBef>
                <a:spcAft>
                  <a:spcPts val="0"/>
                </a:spcAft>
                <a:defRPr/>
              </a:pPr>
              <a:r>
                <a:rPr lang="ja-JP" altLang="en-US" sz="1600" b="1" dirty="0"/>
                <a:t>スペクトル幅</a:t>
              </a:r>
              <a:r>
                <a:rPr lang="en-US" altLang="ja-JP" sz="1600" b="1" dirty="0"/>
                <a:t> = 103 nm</a:t>
              </a:r>
            </a:p>
            <a:p>
              <a:pPr algn="ctr" fontAlgn="auto">
                <a:spcBef>
                  <a:spcPts val="0"/>
                </a:spcBef>
                <a:spcAft>
                  <a:spcPts val="0"/>
                </a:spcAft>
                <a:defRPr/>
              </a:pPr>
              <a:r>
                <a:rPr lang="ja-JP" altLang="en-US" sz="1600" b="1" dirty="0"/>
                <a:t>パルス幅</a:t>
              </a:r>
              <a:r>
                <a:rPr lang="en-US" altLang="ja-JP" sz="1600" b="1" i="1" dirty="0"/>
                <a:t> = </a:t>
              </a:r>
              <a:r>
                <a:rPr lang="en-US" altLang="ja-JP" sz="1600" b="1" dirty="0"/>
                <a:t>10 </a:t>
              </a:r>
              <a:r>
                <a:rPr lang="en-US" altLang="ja-JP" sz="1600" b="1" dirty="0" err="1"/>
                <a:t>fs</a:t>
              </a:r>
              <a:endParaRPr lang="en-US" altLang="ja-JP" sz="1600" b="1" dirty="0"/>
            </a:p>
            <a:p>
              <a:pPr algn="ctr" fontAlgn="auto">
                <a:spcBef>
                  <a:spcPts val="0"/>
                </a:spcBef>
                <a:spcAft>
                  <a:spcPts val="0"/>
                </a:spcAft>
                <a:defRPr/>
              </a:pPr>
              <a:r>
                <a:rPr lang="ja-JP" altLang="en-US" sz="1600" b="1" dirty="0"/>
                <a:t>繰返し周波数</a:t>
              </a:r>
              <a:r>
                <a:rPr lang="en-US" altLang="ja-JP" sz="1600" b="1" i="1" dirty="0"/>
                <a:t> = </a:t>
              </a:r>
              <a:r>
                <a:rPr lang="en-US" altLang="ja-JP" sz="1600" b="1" dirty="0"/>
                <a:t>81.8 MHz</a:t>
              </a:r>
            </a:p>
          </p:txBody>
        </p:sp>
        <p:pic>
          <p:nvPicPr>
            <p:cNvPr id="5" name="Picture 1" descr="setup_trans_shgm_10fs.ai"/>
            <p:cNvPicPr>
              <a:picLocks noChangeAspect="1"/>
            </p:cNvPicPr>
            <p:nvPr/>
          </p:nvPicPr>
          <p:blipFill>
            <a:blip r:embed="rId2"/>
            <a:srcRect l="8366" t="8002" r="11821" b="8775"/>
            <a:stretch>
              <a:fillRect/>
            </a:stretch>
          </p:blipFill>
          <p:spPr bwMode="auto">
            <a:xfrm>
              <a:off x="962025" y="1349375"/>
              <a:ext cx="7297738" cy="5378450"/>
            </a:xfrm>
            <a:prstGeom prst="rect">
              <a:avLst/>
            </a:prstGeom>
            <a:noFill/>
            <a:ln w="9525">
              <a:noFill/>
              <a:miter lim="800000"/>
              <a:headEnd/>
              <a:tailEnd/>
            </a:ln>
          </p:spPr>
        </p:pic>
        <p:sp>
          <p:nvSpPr>
            <p:cNvPr id="6" name="正方形/長方形 5"/>
            <p:cNvSpPr/>
            <p:nvPr/>
          </p:nvSpPr>
          <p:spPr>
            <a:xfrm>
              <a:off x="1982856" y="6069737"/>
              <a:ext cx="998826" cy="5772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206028" y="6069737"/>
              <a:ext cx="998826" cy="2046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085587" y="6274383"/>
              <a:ext cx="998826" cy="2046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103"/>
            <a:ext cx="8229600" cy="1143000"/>
          </a:xfrm>
        </p:spPr>
        <p:txBody>
          <a:bodyPr/>
          <a:lstStyle/>
          <a:p>
            <a:r>
              <a:rPr lang="ja-JP" altLang="en-US" dirty="0" smtClean="0"/>
              <a:t>生体コラーゲン</a:t>
            </a:r>
            <a:r>
              <a:rPr lang="en-US" altLang="ja-JP" dirty="0" smtClean="0"/>
              <a:t>SHG</a:t>
            </a:r>
            <a:r>
              <a:rPr lang="ja-JP" altLang="en-US" dirty="0" smtClean="0"/>
              <a:t>顕微鏡</a:t>
            </a:r>
            <a:endParaRPr lang="ja-JP" altLang="en-US" dirty="0"/>
          </a:p>
        </p:txBody>
      </p:sp>
      <p:grpSp>
        <p:nvGrpSpPr>
          <p:cNvPr id="3" name="図形グループ 8"/>
          <p:cNvGrpSpPr/>
          <p:nvPr/>
        </p:nvGrpSpPr>
        <p:grpSpPr>
          <a:xfrm>
            <a:off x="271168" y="1349375"/>
            <a:ext cx="8150225" cy="5378450"/>
            <a:chOff x="109538" y="1349375"/>
            <a:chExt cx="8150225" cy="5378450"/>
          </a:xfrm>
        </p:grpSpPr>
        <p:sp>
          <p:nvSpPr>
            <p:cNvPr id="4" name="正方形/長方形 4"/>
            <p:cNvSpPr/>
            <p:nvPr/>
          </p:nvSpPr>
          <p:spPr>
            <a:xfrm>
              <a:off x="109538" y="1557338"/>
              <a:ext cx="2587625" cy="1077912"/>
            </a:xfrm>
            <a:prstGeom prst="rect">
              <a:avLst/>
            </a:prstGeom>
            <a:ln w="50800">
              <a:solidFill>
                <a:srgbClr val="0000FF"/>
              </a:solidFill>
            </a:ln>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ja-JP" altLang="en-US" sz="1600" b="1" dirty="0"/>
                <a:t>中心波長</a:t>
              </a:r>
              <a:r>
                <a:rPr lang="en-US" altLang="ja-JP" sz="1600" b="1" i="1" dirty="0"/>
                <a:t> = </a:t>
              </a:r>
              <a:r>
                <a:rPr lang="en-US" altLang="ja-JP" sz="1600" b="1" dirty="0"/>
                <a:t>787 nm</a:t>
              </a:r>
            </a:p>
            <a:p>
              <a:pPr algn="ctr" fontAlgn="auto">
                <a:spcBef>
                  <a:spcPts val="0"/>
                </a:spcBef>
                <a:spcAft>
                  <a:spcPts val="0"/>
                </a:spcAft>
                <a:defRPr/>
              </a:pPr>
              <a:r>
                <a:rPr lang="ja-JP" altLang="en-US" sz="1600" b="1" dirty="0"/>
                <a:t>スペクトル幅</a:t>
              </a:r>
              <a:r>
                <a:rPr lang="en-US" altLang="ja-JP" sz="1600" b="1" dirty="0"/>
                <a:t> = 103 nm</a:t>
              </a:r>
            </a:p>
            <a:p>
              <a:pPr algn="ctr" fontAlgn="auto">
                <a:spcBef>
                  <a:spcPts val="0"/>
                </a:spcBef>
                <a:spcAft>
                  <a:spcPts val="0"/>
                </a:spcAft>
                <a:defRPr/>
              </a:pPr>
              <a:r>
                <a:rPr lang="ja-JP" altLang="en-US" sz="1600" b="1" dirty="0"/>
                <a:t>パルス幅</a:t>
              </a:r>
              <a:r>
                <a:rPr lang="en-US" altLang="ja-JP" sz="1600" b="1" i="1" dirty="0"/>
                <a:t> = </a:t>
              </a:r>
              <a:r>
                <a:rPr lang="en-US" altLang="ja-JP" sz="1600" b="1" dirty="0"/>
                <a:t>10 </a:t>
              </a:r>
              <a:r>
                <a:rPr lang="en-US" altLang="ja-JP" sz="1600" b="1" dirty="0" err="1"/>
                <a:t>fs</a:t>
              </a:r>
              <a:endParaRPr lang="en-US" altLang="ja-JP" sz="1600" b="1" dirty="0"/>
            </a:p>
            <a:p>
              <a:pPr algn="ctr" fontAlgn="auto">
                <a:spcBef>
                  <a:spcPts val="0"/>
                </a:spcBef>
                <a:spcAft>
                  <a:spcPts val="0"/>
                </a:spcAft>
                <a:defRPr/>
              </a:pPr>
              <a:r>
                <a:rPr lang="ja-JP" altLang="en-US" sz="1600" b="1" dirty="0"/>
                <a:t>繰返し周波数</a:t>
              </a:r>
              <a:r>
                <a:rPr lang="en-US" altLang="ja-JP" sz="1600" b="1" i="1" dirty="0"/>
                <a:t> = </a:t>
              </a:r>
              <a:r>
                <a:rPr lang="en-US" altLang="ja-JP" sz="1600" b="1" dirty="0"/>
                <a:t>81.8 MHz</a:t>
              </a:r>
            </a:p>
          </p:txBody>
        </p:sp>
        <p:pic>
          <p:nvPicPr>
            <p:cNvPr id="5" name="Picture 1" descr="setup_trans_shgm_10fs.ai"/>
            <p:cNvPicPr>
              <a:picLocks noChangeAspect="1"/>
            </p:cNvPicPr>
            <p:nvPr/>
          </p:nvPicPr>
          <p:blipFill>
            <a:blip r:embed="rId2"/>
            <a:srcRect l="8366" t="8002" r="11821" b="8775"/>
            <a:stretch>
              <a:fillRect/>
            </a:stretch>
          </p:blipFill>
          <p:spPr bwMode="auto">
            <a:xfrm>
              <a:off x="962025" y="1349375"/>
              <a:ext cx="7297738" cy="5378450"/>
            </a:xfrm>
            <a:prstGeom prst="rect">
              <a:avLst/>
            </a:prstGeom>
            <a:noFill/>
            <a:ln w="9525">
              <a:noFill/>
              <a:miter lim="800000"/>
              <a:headEnd/>
              <a:tailEnd/>
            </a:ln>
          </p:spPr>
        </p:pic>
        <p:sp>
          <p:nvSpPr>
            <p:cNvPr id="6" name="正方形/長方形 5"/>
            <p:cNvSpPr/>
            <p:nvPr/>
          </p:nvSpPr>
          <p:spPr>
            <a:xfrm>
              <a:off x="1982856" y="6069737"/>
              <a:ext cx="998826" cy="5772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206028" y="6069737"/>
              <a:ext cx="998826" cy="2046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085587" y="6274383"/>
              <a:ext cx="998826" cy="2046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10" name="図 9" descr="photo.JPG"/>
          <p:cNvPicPr>
            <a:picLocks noChangeAspect="1"/>
          </p:cNvPicPr>
          <p:nvPr/>
        </p:nvPicPr>
        <p:blipFill>
          <a:blip r:embed="rId3"/>
          <a:stretch>
            <a:fillRect/>
          </a:stretch>
        </p:blipFill>
        <p:spPr>
          <a:xfrm rot="5400000">
            <a:off x="2235661" y="1550747"/>
            <a:ext cx="5173685" cy="3864296"/>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図形グループ 8"/>
          <p:cNvGrpSpPr>
            <a:grpSpLocks/>
          </p:cNvGrpSpPr>
          <p:nvPr/>
        </p:nvGrpSpPr>
        <p:grpSpPr bwMode="auto">
          <a:xfrm>
            <a:off x="479425" y="1268413"/>
            <a:ext cx="4494213" cy="2936875"/>
            <a:chOff x="4759343" y="825167"/>
            <a:chExt cx="4942019" cy="3229399"/>
          </a:xfrm>
        </p:grpSpPr>
        <p:pic>
          <p:nvPicPr>
            <p:cNvPr id="39955" name="図 4" descr="image002.jpg"/>
            <p:cNvPicPr>
              <a:picLocks noChangeAspect="1"/>
            </p:cNvPicPr>
            <p:nvPr/>
          </p:nvPicPr>
          <p:blipFill>
            <a:blip r:embed="rId3">
              <a:lum contrast="20000"/>
            </a:blip>
            <a:srcRect l="9016" r="-2116"/>
            <a:stretch>
              <a:fillRect/>
            </a:stretch>
          </p:blipFill>
          <p:spPr bwMode="auto">
            <a:xfrm>
              <a:off x="4914533" y="825167"/>
              <a:ext cx="4031207" cy="3190560"/>
            </a:xfrm>
            <a:prstGeom prst="rect">
              <a:avLst/>
            </a:prstGeom>
            <a:noFill/>
            <a:ln w="9525">
              <a:noFill/>
              <a:miter lim="800000"/>
              <a:headEnd/>
              <a:tailEnd/>
            </a:ln>
          </p:spPr>
        </p:pic>
        <p:sp>
          <p:nvSpPr>
            <p:cNvPr id="39956" name="テキスト ボックス 6"/>
            <p:cNvSpPr txBox="1">
              <a:spLocks noChangeArrowheads="1"/>
            </p:cNvSpPr>
            <p:nvPr/>
          </p:nvSpPr>
          <p:spPr bwMode="auto">
            <a:xfrm>
              <a:off x="4759343" y="3648383"/>
              <a:ext cx="4942019" cy="406183"/>
            </a:xfrm>
            <a:prstGeom prst="rect">
              <a:avLst/>
            </a:prstGeom>
            <a:solidFill>
              <a:schemeClr val="bg1"/>
            </a:solidFill>
            <a:ln w="9525">
              <a:noFill/>
              <a:miter lim="800000"/>
              <a:headEnd/>
              <a:tailEnd/>
            </a:ln>
          </p:spPr>
          <p:txBody>
            <a:bodyPr>
              <a:prstTxWarp prst="textNoShape">
                <a:avLst/>
              </a:prstTxWarp>
              <a:spAutoFit/>
            </a:bodyPr>
            <a:lstStyle/>
            <a:p>
              <a:r>
                <a:rPr lang="ja-JP" altLang="en-US"/>
                <a:t>筋肉　</a:t>
              </a:r>
              <a:r>
                <a:rPr lang="en-US" altLang="ja-JP"/>
                <a:t> </a:t>
              </a:r>
              <a:r>
                <a:rPr lang="ja-JP" altLang="en-US"/>
                <a:t>線維束　筋線維</a:t>
              </a:r>
              <a:r>
                <a:rPr lang="en-US" altLang="ja-JP"/>
                <a:t>  </a:t>
              </a:r>
              <a:r>
                <a:rPr lang="ja-JP" altLang="en-US"/>
                <a:t>筋原線維</a:t>
              </a:r>
            </a:p>
          </p:txBody>
        </p:sp>
      </p:grpSp>
      <p:sp>
        <p:nvSpPr>
          <p:cNvPr id="8" name="タイトル 1"/>
          <p:cNvSpPr txBox="1">
            <a:spLocks/>
          </p:cNvSpPr>
          <p:nvPr/>
        </p:nvSpPr>
        <p:spPr>
          <a:xfrm>
            <a:off x="533400" y="-3175"/>
            <a:ext cx="8229600" cy="1143000"/>
          </a:xfrm>
          <a:prstGeom prst="rect">
            <a:avLst/>
          </a:prstGeom>
        </p:spPr>
        <p:txBody>
          <a:bodyPr anchor="ctr">
            <a:normAutofit/>
          </a:bodyPr>
          <a:lstStyle/>
          <a:p>
            <a:pPr algn="ctr" fontAlgn="auto">
              <a:spcAft>
                <a:spcPts val="0"/>
              </a:spcAft>
              <a:defRPr/>
            </a:pPr>
            <a:r>
              <a:rPr lang="ja-JP" altLang="en-US" sz="4400" dirty="0">
                <a:latin typeface="+mj-lt"/>
                <a:ea typeface="+mj-ea"/>
                <a:cs typeface="+mj-cs"/>
              </a:rPr>
              <a:t>測定サンプル</a:t>
            </a:r>
            <a:r>
              <a:rPr lang="en-US" altLang="ja-JP" sz="4400" dirty="0">
                <a:latin typeface="+mj-lt"/>
                <a:ea typeface="+mj-ea"/>
                <a:cs typeface="+mj-cs"/>
              </a:rPr>
              <a:t> (</a:t>
            </a:r>
            <a:r>
              <a:rPr lang="ja-JP" altLang="en-US" sz="4400" dirty="0">
                <a:latin typeface="+mj-lt"/>
                <a:ea typeface="+mj-ea"/>
                <a:cs typeface="+mj-cs"/>
              </a:rPr>
              <a:t>兎</a:t>
            </a:r>
            <a:r>
              <a:rPr lang="zh-TW" altLang="en-US" sz="4400" dirty="0">
                <a:ea typeface="ＭＳ ゴシック" charset="0"/>
                <a:cs typeface="ＭＳ ゴシック" charset="0"/>
              </a:rPr>
              <a:t>下腿</a:t>
            </a:r>
            <a:r>
              <a:rPr lang="ja-JP" altLang="en-US" sz="4400" dirty="0">
                <a:ea typeface="ＭＳ ゴシック" charset="0"/>
                <a:cs typeface="ＭＳ ゴシック" charset="0"/>
              </a:rPr>
              <a:t>骨格筋</a:t>
            </a:r>
            <a:r>
              <a:rPr lang="en-US" altLang="ja-JP" sz="4400" dirty="0">
                <a:latin typeface="+mj-lt"/>
                <a:ea typeface="+mj-ea"/>
                <a:cs typeface="+mj-cs"/>
              </a:rPr>
              <a:t>)</a:t>
            </a:r>
          </a:p>
        </p:txBody>
      </p:sp>
      <p:pic>
        <p:nvPicPr>
          <p:cNvPr id="39939" name="図 5" descr="sarcomere"/>
          <p:cNvPicPr>
            <a:picLocks noChangeAspect="1"/>
          </p:cNvPicPr>
          <p:nvPr/>
        </p:nvPicPr>
        <p:blipFill>
          <a:blip r:embed="rId4"/>
          <a:srcRect l="1962" t="19580" r="4167" b="14613"/>
          <a:stretch>
            <a:fillRect/>
          </a:stretch>
        </p:blipFill>
        <p:spPr bwMode="auto">
          <a:xfrm>
            <a:off x="61913" y="4430713"/>
            <a:ext cx="4551362" cy="2254250"/>
          </a:xfrm>
          <a:prstGeom prst="rect">
            <a:avLst/>
          </a:prstGeom>
          <a:noFill/>
          <a:ln w="9525">
            <a:noFill/>
            <a:miter lim="800000"/>
            <a:headEnd/>
            <a:tailEnd/>
          </a:ln>
        </p:spPr>
      </p:pic>
      <p:sp>
        <p:nvSpPr>
          <p:cNvPr id="39940" name="テキスト ボックス 9"/>
          <p:cNvSpPr txBox="1">
            <a:spLocks noChangeArrowheads="1"/>
          </p:cNvSpPr>
          <p:nvPr/>
        </p:nvSpPr>
        <p:spPr bwMode="auto">
          <a:xfrm>
            <a:off x="519113" y="4070350"/>
            <a:ext cx="3597275" cy="307975"/>
          </a:xfrm>
          <a:prstGeom prst="rect">
            <a:avLst/>
          </a:prstGeom>
          <a:noFill/>
          <a:ln w="9525">
            <a:noFill/>
            <a:miter lim="800000"/>
            <a:headEnd/>
            <a:tailEnd/>
          </a:ln>
        </p:spPr>
        <p:txBody>
          <a:bodyPr wrap="none">
            <a:prstTxWarp prst="textNoShape">
              <a:avLst/>
            </a:prstTxWarp>
            <a:spAutoFit/>
          </a:bodyPr>
          <a:lstStyle/>
          <a:p>
            <a:r>
              <a:rPr lang="en-US" altLang="ja-JP" sz="1400"/>
              <a:t>http://khatori.yz.yamagata-u.ac.jp/</a:t>
            </a:r>
            <a:r>
              <a:rPr lang="ja-JP" altLang="en-US" sz="1400"/>
              <a:t>より抜粋</a:t>
            </a:r>
          </a:p>
        </p:txBody>
      </p:sp>
      <p:sp>
        <p:nvSpPr>
          <p:cNvPr id="39941" name="テキスト ボックス 10"/>
          <p:cNvSpPr txBox="1">
            <a:spLocks noChangeArrowheads="1"/>
          </p:cNvSpPr>
          <p:nvPr/>
        </p:nvSpPr>
        <p:spPr bwMode="auto">
          <a:xfrm>
            <a:off x="4319588" y="1450975"/>
            <a:ext cx="1108075" cy="461963"/>
          </a:xfrm>
          <a:prstGeom prst="rect">
            <a:avLst/>
          </a:prstGeom>
          <a:noFill/>
          <a:ln w="9525">
            <a:noFill/>
            <a:miter lim="800000"/>
            <a:headEnd/>
            <a:tailEnd/>
          </a:ln>
        </p:spPr>
        <p:txBody>
          <a:bodyPr wrap="none">
            <a:prstTxWarp prst="textNoShape">
              <a:avLst/>
            </a:prstTxWarp>
            <a:spAutoFit/>
          </a:bodyPr>
          <a:lstStyle/>
          <a:p>
            <a:r>
              <a:rPr lang="ja-JP" altLang="en-US" sz="2400"/>
              <a:t>骨格筋</a:t>
            </a:r>
          </a:p>
        </p:txBody>
      </p:sp>
      <p:sp>
        <p:nvSpPr>
          <p:cNvPr id="39942" name="テキスト ボックス 11"/>
          <p:cNvSpPr txBox="1">
            <a:spLocks noChangeArrowheads="1"/>
          </p:cNvSpPr>
          <p:nvPr/>
        </p:nvSpPr>
        <p:spPr bwMode="auto">
          <a:xfrm>
            <a:off x="4613275" y="1844675"/>
            <a:ext cx="3724275" cy="369888"/>
          </a:xfrm>
          <a:prstGeom prst="rect">
            <a:avLst/>
          </a:prstGeom>
          <a:noFill/>
          <a:ln w="9525">
            <a:noFill/>
            <a:miter lim="800000"/>
            <a:headEnd/>
            <a:tailEnd/>
          </a:ln>
        </p:spPr>
        <p:txBody>
          <a:bodyPr wrap="none">
            <a:prstTxWarp prst="textNoShape">
              <a:avLst/>
            </a:prstTxWarp>
            <a:spAutoFit/>
          </a:bodyPr>
          <a:lstStyle/>
          <a:p>
            <a:r>
              <a:rPr lang="ja-JP" altLang="en-US"/>
              <a:t>筋肉</a:t>
            </a:r>
            <a:r>
              <a:rPr lang="en-US" altLang="ja-JP"/>
              <a:t> – </a:t>
            </a:r>
            <a:r>
              <a:rPr lang="ja-JP" altLang="en-US"/>
              <a:t>線維束</a:t>
            </a:r>
            <a:r>
              <a:rPr lang="en-US" altLang="ja-JP"/>
              <a:t> – </a:t>
            </a:r>
            <a:r>
              <a:rPr lang="ja-JP" altLang="en-US"/>
              <a:t>筋線維</a:t>
            </a:r>
            <a:r>
              <a:rPr lang="en-US" altLang="ja-JP"/>
              <a:t> – </a:t>
            </a:r>
            <a:r>
              <a:rPr lang="ja-JP" altLang="en-US"/>
              <a:t>筋原線維</a:t>
            </a:r>
          </a:p>
        </p:txBody>
      </p:sp>
      <p:sp>
        <p:nvSpPr>
          <p:cNvPr id="39943" name="テキスト ボックス 12"/>
          <p:cNvSpPr txBox="1">
            <a:spLocks noChangeArrowheads="1"/>
          </p:cNvSpPr>
          <p:nvPr/>
        </p:nvSpPr>
        <p:spPr bwMode="auto">
          <a:xfrm>
            <a:off x="4305300" y="2143125"/>
            <a:ext cx="1416050" cy="461963"/>
          </a:xfrm>
          <a:prstGeom prst="rect">
            <a:avLst/>
          </a:prstGeom>
          <a:noFill/>
          <a:ln w="9525">
            <a:noFill/>
            <a:miter lim="800000"/>
            <a:headEnd/>
            <a:tailEnd/>
          </a:ln>
        </p:spPr>
        <p:txBody>
          <a:bodyPr wrap="none">
            <a:prstTxWarp prst="textNoShape">
              <a:avLst/>
            </a:prstTxWarp>
            <a:spAutoFit/>
          </a:bodyPr>
          <a:lstStyle/>
          <a:p>
            <a:r>
              <a:rPr lang="ja-JP" altLang="en-US" sz="2400"/>
              <a:t>筋原線維</a:t>
            </a:r>
          </a:p>
        </p:txBody>
      </p:sp>
      <p:sp>
        <p:nvSpPr>
          <p:cNvPr id="39944" name="テキスト ボックス 14"/>
          <p:cNvSpPr txBox="1">
            <a:spLocks noChangeArrowheads="1"/>
          </p:cNvSpPr>
          <p:nvPr/>
        </p:nvSpPr>
        <p:spPr bwMode="auto">
          <a:xfrm>
            <a:off x="4613275" y="2576513"/>
            <a:ext cx="3648075" cy="369887"/>
          </a:xfrm>
          <a:prstGeom prst="rect">
            <a:avLst/>
          </a:prstGeom>
          <a:noFill/>
          <a:ln w="9525">
            <a:noFill/>
            <a:miter lim="800000"/>
            <a:headEnd/>
            <a:tailEnd/>
          </a:ln>
        </p:spPr>
        <p:txBody>
          <a:bodyPr wrap="none">
            <a:prstTxWarp prst="textNoShape">
              <a:avLst/>
            </a:prstTxWarp>
            <a:spAutoFit/>
          </a:bodyPr>
          <a:lstStyle/>
          <a:p>
            <a:r>
              <a:rPr lang="ja-JP" altLang="en-US"/>
              <a:t>サルコメアの規則正しい周期構造</a:t>
            </a:r>
          </a:p>
        </p:txBody>
      </p:sp>
      <p:sp>
        <p:nvSpPr>
          <p:cNvPr id="39945" name="テキスト ボックス 15"/>
          <p:cNvSpPr txBox="1">
            <a:spLocks noChangeArrowheads="1"/>
          </p:cNvSpPr>
          <p:nvPr/>
        </p:nvSpPr>
        <p:spPr bwMode="auto">
          <a:xfrm>
            <a:off x="4330700" y="2903538"/>
            <a:ext cx="1722438" cy="461962"/>
          </a:xfrm>
          <a:prstGeom prst="rect">
            <a:avLst/>
          </a:prstGeom>
          <a:noFill/>
          <a:ln w="9525">
            <a:noFill/>
            <a:miter lim="800000"/>
            <a:headEnd/>
            <a:tailEnd/>
          </a:ln>
        </p:spPr>
        <p:txBody>
          <a:bodyPr wrap="none">
            <a:prstTxWarp prst="textNoShape">
              <a:avLst/>
            </a:prstTxWarp>
            <a:spAutoFit/>
          </a:bodyPr>
          <a:lstStyle/>
          <a:p>
            <a:r>
              <a:rPr lang="ja-JP" altLang="en-US" sz="2400"/>
              <a:t>サルコメア</a:t>
            </a:r>
          </a:p>
        </p:txBody>
      </p:sp>
      <p:sp>
        <p:nvSpPr>
          <p:cNvPr id="39946" name="テキスト ボックス 16"/>
          <p:cNvSpPr txBox="1">
            <a:spLocks noChangeArrowheads="1"/>
          </p:cNvSpPr>
          <p:nvPr/>
        </p:nvSpPr>
        <p:spPr bwMode="auto">
          <a:xfrm>
            <a:off x="4633913" y="3332163"/>
            <a:ext cx="2954337" cy="368300"/>
          </a:xfrm>
          <a:prstGeom prst="rect">
            <a:avLst/>
          </a:prstGeom>
          <a:noFill/>
          <a:ln w="9525">
            <a:noFill/>
            <a:miter lim="800000"/>
            <a:headEnd/>
            <a:tailEnd/>
          </a:ln>
        </p:spPr>
        <p:txBody>
          <a:bodyPr wrap="none">
            <a:prstTxWarp prst="textNoShape">
              <a:avLst/>
            </a:prstTxWarp>
            <a:spAutoFit/>
          </a:bodyPr>
          <a:lstStyle/>
          <a:p>
            <a:r>
              <a:rPr lang="ja-JP" altLang="en-US"/>
              <a:t>アクチン＋ミオシンで形成</a:t>
            </a:r>
          </a:p>
        </p:txBody>
      </p:sp>
      <p:sp>
        <p:nvSpPr>
          <p:cNvPr id="39947" name="テキスト ボックス 17"/>
          <p:cNvSpPr txBox="1">
            <a:spLocks noChangeArrowheads="1"/>
          </p:cNvSpPr>
          <p:nvPr/>
        </p:nvSpPr>
        <p:spPr bwMode="auto">
          <a:xfrm>
            <a:off x="4384675" y="3644900"/>
            <a:ext cx="1416050" cy="461963"/>
          </a:xfrm>
          <a:prstGeom prst="rect">
            <a:avLst/>
          </a:prstGeom>
          <a:noFill/>
          <a:ln w="9525">
            <a:noFill/>
            <a:miter lim="800000"/>
            <a:headEnd/>
            <a:tailEnd/>
          </a:ln>
        </p:spPr>
        <p:txBody>
          <a:bodyPr wrap="none">
            <a:prstTxWarp prst="textNoShape">
              <a:avLst/>
            </a:prstTxWarp>
            <a:spAutoFit/>
          </a:bodyPr>
          <a:lstStyle/>
          <a:p>
            <a:r>
              <a:rPr lang="ja-JP" altLang="en-US" sz="2400">
                <a:solidFill>
                  <a:srgbClr val="FF0000"/>
                </a:solidFill>
              </a:rPr>
              <a:t>ミオシン</a:t>
            </a:r>
          </a:p>
        </p:txBody>
      </p:sp>
      <p:sp>
        <p:nvSpPr>
          <p:cNvPr id="39948" name="テキスト ボックス 18"/>
          <p:cNvSpPr txBox="1">
            <a:spLocks noChangeArrowheads="1"/>
          </p:cNvSpPr>
          <p:nvPr/>
        </p:nvSpPr>
        <p:spPr bwMode="auto">
          <a:xfrm>
            <a:off x="4702175" y="4106863"/>
            <a:ext cx="2032000" cy="1200150"/>
          </a:xfrm>
          <a:prstGeom prst="rect">
            <a:avLst/>
          </a:prstGeom>
          <a:noFill/>
          <a:ln w="9525">
            <a:noFill/>
            <a:miter lim="800000"/>
            <a:headEnd/>
            <a:tailEnd/>
          </a:ln>
        </p:spPr>
        <p:txBody>
          <a:bodyPr wrap="none">
            <a:prstTxWarp prst="textNoShape">
              <a:avLst/>
            </a:prstTxWarp>
            <a:spAutoFit/>
          </a:bodyPr>
          <a:lstStyle/>
          <a:p>
            <a:r>
              <a:rPr lang="ja-JP" altLang="en-US"/>
              <a:t>タンパク質</a:t>
            </a:r>
            <a:endParaRPr lang="en-US" altLang="ja-JP"/>
          </a:p>
          <a:p>
            <a:r>
              <a:rPr lang="ja-JP" altLang="en-US"/>
              <a:t>筋肉の収縮に寄与</a:t>
            </a:r>
            <a:endParaRPr lang="en-US" altLang="ja-JP"/>
          </a:p>
          <a:p>
            <a:r>
              <a:rPr lang="ja-JP" altLang="en-US">
                <a:solidFill>
                  <a:srgbClr val="FF0000"/>
                </a:solidFill>
              </a:rPr>
              <a:t>ヘッドを持つ</a:t>
            </a:r>
            <a:endParaRPr lang="en-US" altLang="ja-JP">
              <a:solidFill>
                <a:srgbClr val="FF0000"/>
              </a:solidFill>
            </a:endParaRPr>
          </a:p>
          <a:p>
            <a:endParaRPr lang="ja-JP" altLang="en-US"/>
          </a:p>
        </p:txBody>
      </p:sp>
      <p:sp>
        <p:nvSpPr>
          <p:cNvPr id="39949" name="右矢印 21"/>
          <p:cNvSpPr>
            <a:spLocks noChangeArrowheads="1"/>
          </p:cNvSpPr>
          <p:nvPr/>
        </p:nvSpPr>
        <p:spPr bwMode="auto">
          <a:xfrm rot="5400000">
            <a:off x="5625307" y="4882356"/>
            <a:ext cx="350838" cy="714375"/>
          </a:xfrm>
          <a:prstGeom prst="rightArrow">
            <a:avLst>
              <a:gd name="adj1" fmla="val 50000"/>
              <a:gd name="adj2" fmla="val 50000"/>
            </a:avLst>
          </a:prstGeom>
          <a:solidFill>
            <a:srgbClr val="FF0000"/>
          </a:solidFill>
          <a:ln w="9525">
            <a:noFill/>
            <a:round/>
            <a:headEnd/>
            <a:tailEnd/>
          </a:ln>
        </p:spPr>
        <p:txBody>
          <a:bodyPr>
            <a:prstTxWarp prst="textNoShape">
              <a:avLst/>
            </a:prstTxWarp>
          </a:bodyPr>
          <a:lstStyle/>
          <a:p>
            <a:pPr defTabSz="914400"/>
            <a:endParaRPr lang="ja-JP" altLang="en-US" sz="2000"/>
          </a:p>
        </p:txBody>
      </p:sp>
      <p:sp>
        <p:nvSpPr>
          <p:cNvPr id="39950" name="テキスト ボックス 22"/>
          <p:cNvSpPr txBox="1">
            <a:spLocks noChangeArrowheads="1"/>
          </p:cNvSpPr>
          <p:nvPr/>
        </p:nvSpPr>
        <p:spPr bwMode="auto">
          <a:xfrm>
            <a:off x="4713288" y="5419725"/>
            <a:ext cx="2954337" cy="369888"/>
          </a:xfrm>
          <a:prstGeom prst="rect">
            <a:avLst/>
          </a:prstGeom>
          <a:noFill/>
          <a:ln w="9525">
            <a:noFill/>
            <a:miter lim="800000"/>
            <a:headEnd/>
            <a:tailEnd/>
          </a:ln>
        </p:spPr>
        <p:txBody>
          <a:bodyPr wrap="none">
            <a:prstTxWarp prst="textNoShape">
              <a:avLst/>
            </a:prstTxWarp>
            <a:spAutoFit/>
          </a:bodyPr>
          <a:lstStyle/>
          <a:p>
            <a:r>
              <a:rPr lang="ja-JP" altLang="en-US"/>
              <a:t>ミオシン＝非中心対称構造</a:t>
            </a:r>
          </a:p>
        </p:txBody>
      </p:sp>
      <p:sp>
        <p:nvSpPr>
          <p:cNvPr id="39951" name="テキスト ボックス 23"/>
          <p:cNvSpPr txBox="1">
            <a:spLocks noChangeArrowheads="1"/>
          </p:cNvSpPr>
          <p:nvPr/>
        </p:nvSpPr>
        <p:spPr bwMode="auto">
          <a:xfrm>
            <a:off x="4781550" y="5986463"/>
            <a:ext cx="3989388" cy="523875"/>
          </a:xfrm>
          <a:prstGeom prst="rect">
            <a:avLst/>
          </a:prstGeom>
          <a:solidFill>
            <a:srgbClr val="FFFFFF"/>
          </a:solidFill>
          <a:ln w="76200">
            <a:solidFill>
              <a:srgbClr val="000000"/>
            </a:solidFill>
            <a:miter lim="800000"/>
            <a:headEnd/>
            <a:tailEnd/>
          </a:ln>
        </p:spPr>
        <p:txBody>
          <a:bodyPr>
            <a:prstTxWarp prst="textNoShape">
              <a:avLst/>
            </a:prstTxWarp>
            <a:spAutoFit/>
          </a:bodyPr>
          <a:lstStyle/>
          <a:p>
            <a:pPr algn="ctr"/>
            <a:r>
              <a:rPr lang="en-US" altLang="ja-JP" sz="2800">
                <a:solidFill>
                  <a:srgbClr val="FF0000"/>
                </a:solidFill>
              </a:rPr>
              <a:t>SHG</a:t>
            </a:r>
            <a:r>
              <a:rPr lang="ja-JP" altLang="en-US" sz="2800">
                <a:solidFill>
                  <a:srgbClr val="FF0000"/>
                </a:solidFill>
              </a:rPr>
              <a:t>光の発生源となる</a:t>
            </a:r>
          </a:p>
        </p:txBody>
      </p:sp>
      <p:cxnSp>
        <p:nvCxnSpPr>
          <p:cNvPr id="39953" name="Straight Connector 2"/>
          <p:cNvCxnSpPr>
            <a:cxnSpLocks noChangeShapeType="1"/>
          </p:cNvCxnSpPr>
          <p:nvPr/>
        </p:nvCxnSpPr>
        <p:spPr bwMode="auto">
          <a:xfrm>
            <a:off x="1147763" y="5607050"/>
            <a:ext cx="2282825" cy="0"/>
          </a:xfrm>
          <a:prstGeom prst="line">
            <a:avLst/>
          </a:prstGeom>
          <a:noFill/>
          <a:ln w="63500">
            <a:solidFill>
              <a:srgbClr val="FF0000"/>
            </a:solidFill>
            <a:round/>
            <a:headEnd/>
            <a:tailEnd/>
          </a:ln>
        </p:spPr>
      </p:cxnSp>
      <p:sp>
        <p:nvSpPr>
          <p:cNvPr id="39954" name="TextBox 3"/>
          <p:cNvSpPr txBox="1">
            <a:spLocks noChangeArrowheads="1"/>
          </p:cNvSpPr>
          <p:nvPr/>
        </p:nvSpPr>
        <p:spPr bwMode="auto">
          <a:xfrm>
            <a:off x="3395663" y="5222875"/>
            <a:ext cx="1339850" cy="646113"/>
          </a:xfrm>
          <a:prstGeom prst="rect">
            <a:avLst/>
          </a:prstGeom>
          <a:noFill/>
          <a:ln w="9525">
            <a:noFill/>
            <a:miter lim="800000"/>
            <a:headEnd/>
            <a:tailEnd/>
          </a:ln>
        </p:spPr>
        <p:txBody>
          <a:bodyPr wrap="none">
            <a:prstTxWarp prst="textNoShape">
              <a:avLst/>
            </a:prstTxWarp>
            <a:spAutoFit/>
          </a:bodyPr>
          <a:lstStyle/>
          <a:p>
            <a:r>
              <a:rPr lang="ja-JP" altLang="en-US">
                <a:solidFill>
                  <a:srgbClr val="FF0000"/>
                </a:solidFill>
              </a:rPr>
              <a:t>線維長軸</a:t>
            </a:r>
            <a:endParaRPr lang="en-US" altLang="ja-JP">
              <a:solidFill>
                <a:srgbClr val="FF0000"/>
              </a:solidFill>
            </a:endParaRPr>
          </a:p>
          <a:p>
            <a:r>
              <a:rPr lang="ja-JP">
                <a:solidFill>
                  <a:srgbClr val="FF0000"/>
                </a:solidFill>
              </a:rPr>
              <a:t>　</a:t>
            </a:r>
            <a:r>
              <a:rPr lang="ja-JP" altLang="en-US">
                <a:solidFill>
                  <a:srgbClr val="FF0000"/>
                </a:solidFill>
              </a:rPr>
              <a:t>＝対称軸</a:t>
            </a:r>
            <a:endParaRPr lang="en-US">
              <a:solidFill>
                <a:srgbClr val="FF000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103"/>
            <a:ext cx="8229600" cy="1143000"/>
          </a:xfrm>
        </p:spPr>
        <p:txBody>
          <a:bodyPr>
            <a:normAutofit fontScale="90000"/>
          </a:bodyPr>
          <a:lstStyle/>
          <a:p>
            <a:r>
              <a:rPr lang="ja-JP" altLang="en-US" dirty="0" smtClean="0"/>
              <a:t>実験結果：生体組織のイメージング</a:t>
            </a:r>
            <a:endParaRPr lang="ja-JP" altLang="en-US" dirty="0"/>
          </a:p>
        </p:txBody>
      </p:sp>
      <p:pic>
        <p:nvPicPr>
          <p:cNvPr id="3" name="図 2" descr="test1.jpg"/>
          <p:cNvPicPr>
            <a:picLocks noChangeAspect="1"/>
          </p:cNvPicPr>
          <p:nvPr/>
        </p:nvPicPr>
        <p:blipFill>
          <a:blip r:embed="rId2">
            <a:lum bright="11000" contrast="24000"/>
          </a:blip>
          <a:stretch>
            <a:fillRect/>
          </a:stretch>
        </p:blipFill>
        <p:spPr>
          <a:xfrm>
            <a:off x="387930" y="1997337"/>
            <a:ext cx="4118264" cy="4118264"/>
          </a:xfrm>
          <a:prstGeom prst="rect">
            <a:avLst/>
          </a:prstGeom>
        </p:spPr>
      </p:pic>
      <p:pic>
        <p:nvPicPr>
          <p:cNvPr id="4" name="図 3" descr="test2.jpg"/>
          <p:cNvPicPr>
            <a:picLocks noChangeAspect="1"/>
          </p:cNvPicPr>
          <p:nvPr/>
        </p:nvPicPr>
        <p:blipFill>
          <a:blip r:embed="rId3">
            <a:lum bright="9000" contrast="50000"/>
          </a:blip>
          <a:stretch>
            <a:fillRect/>
          </a:stretch>
        </p:blipFill>
        <p:spPr>
          <a:xfrm>
            <a:off x="4748655" y="1997336"/>
            <a:ext cx="4140000" cy="4140000"/>
          </a:xfrm>
          <a:prstGeom prst="rect">
            <a:avLst/>
          </a:prstGeom>
        </p:spPr>
      </p:pic>
      <p:sp>
        <p:nvSpPr>
          <p:cNvPr id="5" name="テキスト ボックス 4"/>
          <p:cNvSpPr txBox="1"/>
          <p:nvPr/>
        </p:nvSpPr>
        <p:spPr>
          <a:xfrm>
            <a:off x="257479" y="935289"/>
            <a:ext cx="8670801" cy="646331"/>
          </a:xfrm>
          <a:prstGeom prst="rect">
            <a:avLst/>
          </a:prstGeom>
          <a:noFill/>
        </p:spPr>
        <p:txBody>
          <a:bodyPr wrap="none" rtlCol="0">
            <a:spAutoFit/>
          </a:bodyPr>
          <a:lstStyle/>
          <a:p>
            <a:r>
              <a:rPr kumimoji="1" lang="ja-JP" altLang="en-US" dirty="0" smtClean="0"/>
              <a:t>・ドライ対物レンズ</a:t>
            </a:r>
            <a:r>
              <a:rPr lang="ja-JP" altLang="en-US" dirty="0" smtClean="0"/>
              <a:t>（</a:t>
            </a:r>
            <a:r>
              <a:rPr lang="en-US" dirty="0" smtClean="0"/>
              <a:t>N.A.=0.42</a:t>
            </a:r>
            <a:r>
              <a:rPr lang="ja-JP" altLang="en-US" dirty="0" smtClean="0"/>
              <a:t>，</a:t>
            </a:r>
            <a:r>
              <a:rPr lang="en-US" dirty="0" smtClean="0"/>
              <a:t>W.D.=17 mm</a:t>
            </a:r>
            <a:r>
              <a:rPr lang="ja-JP" altLang="en-US" dirty="0" smtClean="0"/>
              <a:t>） </a:t>
            </a:r>
            <a:r>
              <a:rPr kumimoji="1" lang="ja-JP" altLang="en-US" dirty="0" smtClean="0"/>
              <a:t>を使用　　　・</a:t>
            </a:r>
            <a:r>
              <a:rPr lang="ja-JP" altLang="en-US" dirty="0" smtClean="0"/>
              <a:t>画像サイズ約</a:t>
            </a:r>
            <a:r>
              <a:rPr lang="en-US" altLang="ja-JP" dirty="0" smtClean="0"/>
              <a:t>43</a:t>
            </a:r>
            <a:r>
              <a:rPr lang="en-US" dirty="0" smtClean="0"/>
              <a:t>0 </a:t>
            </a:r>
            <a:r>
              <a:rPr lang="en-US" dirty="0" err="1" smtClean="0"/>
              <a:t>μm</a:t>
            </a:r>
            <a:r>
              <a:rPr lang="en-US" dirty="0" smtClean="0"/>
              <a:t>*430 </a:t>
            </a:r>
            <a:r>
              <a:rPr lang="en-US" dirty="0" err="1" smtClean="0"/>
              <a:t>μm</a:t>
            </a:r>
            <a:r>
              <a:rPr lang="ja-JP" altLang="en-US" dirty="0" smtClean="0"/>
              <a:t> </a:t>
            </a:r>
            <a:r>
              <a:rPr kumimoji="1" lang="ja-JP" altLang="en-US" dirty="0" smtClean="0"/>
              <a:t>　</a:t>
            </a:r>
            <a:endParaRPr kumimoji="1" lang="en-US" altLang="ja-JP" dirty="0" smtClean="0"/>
          </a:p>
          <a:p>
            <a:r>
              <a:rPr lang="ja-JP" altLang="en-US" dirty="0" smtClean="0"/>
              <a:t>・レーザー平均パワー　</a:t>
            </a:r>
            <a:r>
              <a:rPr lang="en-US" altLang="ja-JP" dirty="0" smtClean="0"/>
              <a:t>20 </a:t>
            </a:r>
            <a:r>
              <a:rPr lang="en-US" altLang="ja-JP" dirty="0" err="1" smtClean="0"/>
              <a:t>mW</a:t>
            </a:r>
            <a:endParaRPr kumimoji="1" lang="ja-JP" altLang="en-US" dirty="0"/>
          </a:p>
        </p:txBody>
      </p:sp>
      <p:sp>
        <p:nvSpPr>
          <p:cNvPr id="6" name="テキスト ボックス 5"/>
          <p:cNvSpPr txBox="1"/>
          <p:nvPr/>
        </p:nvSpPr>
        <p:spPr>
          <a:xfrm>
            <a:off x="1321263" y="1558530"/>
            <a:ext cx="2257838" cy="461665"/>
          </a:xfrm>
          <a:prstGeom prst="rect">
            <a:avLst/>
          </a:prstGeom>
          <a:noFill/>
        </p:spPr>
        <p:txBody>
          <a:bodyPr wrap="square" rtlCol="0">
            <a:spAutoFit/>
          </a:bodyPr>
          <a:lstStyle/>
          <a:p>
            <a:r>
              <a:rPr lang="ja-JP" altLang="en-US" sz="2400" dirty="0" smtClean="0"/>
              <a:t>分散補償有り</a:t>
            </a:r>
            <a:endParaRPr kumimoji="1" lang="ja-JP" altLang="en-US" sz="2400" dirty="0"/>
          </a:p>
        </p:txBody>
      </p:sp>
      <p:sp>
        <p:nvSpPr>
          <p:cNvPr id="7" name="テキスト ボックス 6"/>
          <p:cNvSpPr txBox="1"/>
          <p:nvPr/>
        </p:nvSpPr>
        <p:spPr>
          <a:xfrm>
            <a:off x="5803204" y="1558530"/>
            <a:ext cx="2257838" cy="461665"/>
          </a:xfrm>
          <a:prstGeom prst="rect">
            <a:avLst/>
          </a:prstGeom>
          <a:noFill/>
        </p:spPr>
        <p:txBody>
          <a:bodyPr wrap="square" rtlCol="0">
            <a:spAutoFit/>
          </a:bodyPr>
          <a:lstStyle/>
          <a:p>
            <a:r>
              <a:rPr lang="ja-JP" altLang="en-US" sz="2400" dirty="0" smtClean="0"/>
              <a:t>分散補償無し</a:t>
            </a:r>
            <a:endParaRPr kumimoji="1" lang="ja-JP" altLang="en-US" sz="2400" dirty="0"/>
          </a:p>
        </p:txBody>
      </p:sp>
      <p:sp>
        <p:nvSpPr>
          <p:cNvPr id="8" name="テキスト ボックス 7"/>
          <p:cNvSpPr txBox="1"/>
          <p:nvPr/>
        </p:nvSpPr>
        <p:spPr>
          <a:xfrm>
            <a:off x="1593296" y="6138555"/>
            <a:ext cx="6608614" cy="584776"/>
          </a:xfrm>
          <a:prstGeom prst="rect">
            <a:avLst/>
          </a:prstGeom>
          <a:solidFill>
            <a:schemeClr val="bg1"/>
          </a:solidFill>
          <a:ln w="76200" cmpd="sng">
            <a:solidFill>
              <a:srgbClr val="FF0000"/>
            </a:solidFill>
          </a:ln>
        </p:spPr>
        <p:txBody>
          <a:bodyPr wrap="square" rtlCol="0">
            <a:spAutoFit/>
          </a:bodyPr>
          <a:lstStyle/>
          <a:p>
            <a:pPr algn="ctr"/>
            <a:r>
              <a:rPr lang="ja-JP" altLang="en-US" sz="3200" dirty="0" smtClean="0"/>
              <a:t>分散補償の効果を確認</a:t>
            </a:r>
            <a:endParaRPr kumimoji="1" lang="ja-JP" altLang="en-US" sz="3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103"/>
            <a:ext cx="8229600" cy="1143000"/>
          </a:xfrm>
        </p:spPr>
        <p:txBody>
          <a:bodyPr>
            <a:normAutofit fontScale="90000"/>
          </a:bodyPr>
          <a:lstStyle/>
          <a:p>
            <a:r>
              <a:rPr lang="ja-JP" altLang="en-US" dirty="0" smtClean="0"/>
              <a:t>実験結果：生体組織のイメージング</a:t>
            </a:r>
            <a:endParaRPr lang="ja-JP" altLang="en-US" dirty="0"/>
          </a:p>
        </p:txBody>
      </p:sp>
      <p:pic>
        <p:nvPicPr>
          <p:cNvPr id="4" name="図 3" descr="test3.jpg"/>
          <p:cNvPicPr>
            <a:picLocks noChangeAspect="1"/>
          </p:cNvPicPr>
          <p:nvPr/>
        </p:nvPicPr>
        <p:blipFill>
          <a:blip r:embed="rId2"/>
          <a:stretch>
            <a:fillRect/>
          </a:stretch>
        </p:blipFill>
        <p:spPr>
          <a:xfrm>
            <a:off x="257479" y="1954637"/>
            <a:ext cx="4140000" cy="4140000"/>
          </a:xfrm>
          <a:prstGeom prst="rect">
            <a:avLst/>
          </a:prstGeom>
          <a:noFill/>
          <a:ln>
            <a:noFill/>
          </a:ln>
        </p:spPr>
      </p:pic>
      <p:pic>
        <p:nvPicPr>
          <p:cNvPr id="5" name="図 4" descr="test4.jpg"/>
          <p:cNvPicPr>
            <a:picLocks noChangeAspect="1"/>
          </p:cNvPicPr>
          <p:nvPr/>
        </p:nvPicPr>
        <p:blipFill>
          <a:blip r:embed="rId3"/>
          <a:stretch>
            <a:fillRect/>
          </a:stretch>
        </p:blipFill>
        <p:spPr>
          <a:xfrm>
            <a:off x="4669195" y="1954642"/>
            <a:ext cx="4140000" cy="4140000"/>
          </a:xfrm>
          <a:prstGeom prst="rect">
            <a:avLst/>
          </a:prstGeom>
        </p:spPr>
      </p:pic>
      <p:sp>
        <p:nvSpPr>
          <p:cNvPr id="6" name="テキスト ボックス 5"/>
          <p:cNvSpPr txBox="1"/>
          <p:nvPr/>
        </p:nvSpPr>
        <p:spPr>
          <a:xfrm>
            <a:off x="257479" y="935289"/>
            <a:ext cx="8627745" cy="646331"/>
          </a:xfrm>
          <a:prstGeom prst="rect">
            <a:avLst/>
          </a:prstGeom>
          <a:noFill/>
        </p:spPr>
        <p:txBody>
          <a:bodyPr wrap="none" rtlCol="0">
            <a:spAutoFit/>
          </a:bodyPr>
          <a:lstStyle/>
          <a:p>
            <a:r>
              <a:rPr kumimoji="1" lang="ja-JP" altLang="en-US" dirty="0" smtClean="0"/>
              <a:t>・油浸対物レンズ</a:t>
            </a:r>
            <a:r>
              <a:rPr lang="ja-JP" altLang="en-US" dirty="0" smtClean="0"/>
              <a:t>（</a:t>
            </a:r>
            <a:r>
              <a:rPr lang="en-US" dirty="0" smtClean="0"/>
              <a:t>N.A.=0.90</a:t>
            </a:r>
            <a:r>
              <a:rPr lang="ja-JP" altLang="en-US" dirty="0" smtClean="0"/>
              <a:t>，</a:t>
            </a:r>
            <a:r>
              <a:rPr lang="en-US" dirty="0" smtClean="0"/>
              <a:t>W.D.=350 </a:t>
            </a:r>
            <a:r>
              <a:rPr lang="en-US" dirty="0" err="1" smtClean="0"/>
              <a:t>μm</a:t>
            </a:r>
            <a:r>
              <a:rPr lang="ja-JP" altLang="en-US" dirty="0" smtClean="0"/>
              <a:t>） </a:t>
            </a:r>
            <a:r>
              <a:rPr kumimoji="1" lang="ja-JP" altLang="en-US" dirty="0" smtClean="0"/>
              <a:t>を使用　　　・</a:t>
            </a:r>
            <a:r>
              <a:rPr lang="ja-JP" altLang="en-US" dirty="0" smtClean="0"/>
              <a:t>画像サイズ約</a:t>
            </a:r>
            <a:r>
              <a:rPr lang="en-US" dirty="0" smtClean="0"/>
              <a:t>210 </a:t>
            </a:r>
            <a:r>
              <a:rPr lang="en-US" dirty="0" err="1" smtClean="0"/>
              <a:t>μm</a:t>
            </a:r>
            <a:r>
              <a:rPr lang="en-US" dirty="0" smtClean="0"/>
              <a:t>*210 </a:t>
            </a:r>
            <a:r>
              <a:rPr lang="en-US" dirty="0" err="1" smtClean="0"/>
              <a:t>μm</a:t>
            </a:r>
            <a:r>
              <a:rPr lang="ja-JP" altLang="en-US" dirty="0" smtClean="0"/>
              <a:t> </a:t>
            </a:r>
            <a:r>
              <a:rPr kumimoji="1" lang="ja-JP" altLang="en-US" dirty="0" smtClean="0"/>
              <a:t>　</a:t>
            </a:r>
            <a:endParaRPr kumimoji="1" lang="en-US" altLang="ja-JP" dirty="0" smtClean="0"/>
          </a:p>
          <a:p>
            <a:r>
              <a:rPr lang="ja-JP" altLang="en-US" dirty="0" smtClean="0"/>
              <a:t>・レーザー平均パワー　</a:t>
            </a:r>
            <a:r>
              <a:rPr lang="en-US" altLang="ja-JP" dirty="0" smtClean="0"/>
              <a:t>10 </a:t>
            </a:r>
            <a:r>
              <a:rPr lang="en-US" altLang="ja-JP" dirty="0" err="1" smtClean="0"/>
              <a:t>mW</a:t>
            </a:r>
            <a:endParaRPr kumimoji="1" lang="ja-JP" altLang="en-US" dirty="0"/>
          </a:p>
        </p:txBody>
      </p:sp>
      <p:sp>
        <p:nvSpPr>
          <p:cNvPr id="7" name="テキスト ボックス 6"/>
          <p:cNvSpPr txBox="1"/>
          <p:nvPr/>
        </p:nvSpPr>
        <p:spPr>
          <a:xfrm>
            <a:off x="1321263" y="1558530"/>
            <a:ext cx="2257838" cy="461665"/>
          </a:xfrm>
          <a:prstGeom prst="rect">
            <a:avLst/>
          </a:prstGeom>
          <a:noFill/>
        </p:spPr>
        <p:txBody>
          <a:bodyPr wrap="square" rtlCol="0">
            <a:spAutoFit/>
          </a:bodyPr>
          <a:lstStyle/>
          <a:p>
            <a:r>
              <a:rPr lang="ja-JP" altLang="en-US" sz="2400" dirty="0" smtClean="0"/>
              <a:t>分散補償有り</a:t>
            </a:r>
            <a:endParaRPr kumimoji="1" lang="ja-JP" altLang="en-US" sz="2400" dirty="0"/>
          </a:p>
        </p:txBody>
      </p:sp>
      <p:sp>
        <p:nvSpPr>
          <p:cNvPr id="8" name="テキスト ボックス 7"/>
          <p:cNvSpPr txBox="1"/>
          <p:nvPr/>
        </p:nvSpPr>
        <p:spPr>
          <a:xfrm>
            <a:off x="5803204" y="1558530"/>
            <a:ext cx="2257838" cy="461665"/>
          </a:xfrm>
          <a:prstGeom prst="rect">
            <a:avLst/>
          </a:prstGeom>
          <a:noFill/>
        </p:spPr>
        <p:txBody>
          <a:bodyPr wrap="square" rtlCol="0">
            <a:spAutoFit/>
          </a:bodyPr>
          <a:lstStyle/>
          <a:p>
            <a:r>
              <a:rPr lang="ja-JP" altLang="en-US" sz="2400" dirty="0" smtClean="0"/>
              <a:t>分散補償無し</a:t>
            </a:r>
            <a:endParaRPr kumimoji="1" lang="ja-JP" altLang="en-US" sz="2400" dirty="0"/>
          </a:p>
        </p:txBody>
      </p:sp>
      <p:sp>
        <p:nvSpPr>
          <p:cNvPr id="9" name="テキスト ボックス 8"/>
          <p:cNvSpPr txBox="1"/>
          <p:nvPr/>
        </p:nvSpPr>
        <p:spPr>
          <a:xfrm>
            <a:off x="457200" y="6127010"/>
            <a:ext cx="8229600" cy="584776"/>
          </a:xfrm>
          <a:prstGeom prst="rect">
            <a:avLst/>
          </a:prstGeom>
          <a:solidFill>
            <a:schemeClr val="bg1"/>
          </a:solidFill>
          <a:ln w="76200" cmpd="sng">
            <a:solidFill>
              <a:srgbClr val="FF0000"/>
            </a:solidFill>
          </a:ln>
        </p:spPr>
        <p:txBody>
          <a:bodyPr wrap="square" rtlCol="0">
            <a:spAutoFit/>
          </a:bodyPr>
          <a:lstStyle/>
          <a:p>
            <a:pPr algn="ctr"/>
            <a:r>
              <a:rPr kumimoji="1" lang="ja-JP" altLang="en-US" sz="3200" dirty="0" smtClean="0"/>
              <a:t>油浸対物レンズの</a:t>
            </a:r>
            <a:r>
              <a:rPr kumimoji="1" lang="en-US" altLang="ja-JP" sz="3200" dirty="0" smtClean="0"/>
              <a:t>GDD</a:t>
            </a:r>
            <a:r>
              <a:rPr kumimoji="1" lang="ja-JP" altLang="en-US" sz="3200" dirty="0" smtClean="0"/>
              <a:t>が大きすぎる？</a:t>
            </a:r>
            <a:endParaRPr kumimoji="1" lang="ja-JP" altLang="en-US" sz="3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103"/>
            <a:ext cx="8229600" cy="1143000"/>
          </a:xfrm>
        </p:spPr>
        <p:txBody>
          <a:bodyPr/>
          <a:lstStyle/>
          <a:p>
            <a:r>
              <a:rPr lang="ja-JP" altLang="en-US" dirty="0" smtClean="0"/>
              <a:t>まとめ</a:t>
            </a:r>
            <a:endParaRPr lang="ja-JP" altLang="en-US" dirty="0"/>
          </a:p>
        </p:txBody>
      </p:sp>
      <p:sp>
        <p:nvSpPr>
          <p:cNvPr id="3" name="コンテンツ プレースホルダ 2"/>
          <p:cNvSpPr>
            <a:spLocks noGrp="1"/>
          </p:cNvSpPr>
          <p:nvPr>
            <p:ph idx="1"/>
          </p:nvPr>
        </p:nvSpPr>
        <p:spPr/>
        <p:txBody>
          <a:bodyPr>
            <a:normAutofit lnSpcReduction="10000"/>
          </a:bodyPr>
          <a:lstStyle/>
          <a:p>
            <a:r>
              <a:rPr lang="ja-JP" altLang="en-US" sz="4800" dirty="0" smtClean="0"/>
              <a:t>ドライ対物レンズを用いて，分散補償の</a:t>
            </a:r>
            <a:r>
              <a:rPr lang="en-US" altLang="ja-JP" sz="4800" dirty="0" smtClean="0"/>
              <a:t>SHG</a:t>
            </a:r>
            <a:r>
              <a:rPr lang="ja-JP" altLang="en-US" sz="4800" dirty="0" smtClean="0"/>
              <a:t>イメージングによる効果を確認</a:t>
            </a:r>
            <a:endParaRPr lang="en-US" altLang="ja-JP" sz="4800" dirty="0" smtClean="0"/>
          </a:p>
          <a:p>
            <a:endParaRPr lang="en-US" altLang="ja-JP" sz="4800" dirty="0" smtClean="0"/>
          </a:p>
          <a:p>
            <a:r>
              <a:rPr lang="ja-JP" altLang="en-US" sz="4800" dirty="0" smtClean="0"/>
              <a:t>油浸対物レンズを用いて，更なる高感度化を達成</a:t>
            </a:r>
            <a:endParaRPr lang="ja-JP" altLang="en-US" sz="4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103"/>
            <a:ext cx="8229600" cy="1143000"/>
          </a:xfrm>
        </p:spPr>
        <p:txBody>
          <a:bodyPr/>
          <a:lstStyle/>
          <a:p>
            <a:r>
              <a:rPr lang="ja-JP" altLang="en-US" dirty="0" smtClean="0"/>
              <a:t>今後の予定</a:t>
            </a:r>
            <a:endParaRPr lang="ja-JP" altLang="en-US" dirty="0"/>
          </a:p>
        </p:txBody>
      </p:sp>
      <p:sp>
        <p:nvSpPr>
          <p:cNvPr id="3" name="コンテンツ プレースホルダ 2"/>
          <p:cNvSpPr>
            <a:spLocks noGrp="1"/>
          </p:cNvSpPr>
          <p:nvPr>
            <p:ph idx="1"/>
          </p:nvPr>
        </p:nvSpPr>
        <p:spPr/>
        <p:txBody>
          <a:bodyPr>
            <a:normAutofit/>
          </a:bodyPr>
          <a:lstStyle/>
          <a:p>
            <a:r>
              <a:rPr lang="ja-JP" altLang="en-US" sz="4000" dirty="0" smtClean="0"/>
              <a:t>さらに大きな群遅延分散を与えられるチャープミラーを用いて，対物レンズ後のパルス幅を完全に補償し，高感度化を達成する．</a:t>
            </a:r>
            <a:endParaRPr lang="en-US" altLang="ja-JP" sz="4000" dirty="0" smtClean="0"/>
          </a:p>
          <a:p>
            <a:r>
              <a:rPr lang="ja-JP" altLang="en-US" sz="4000" dirty="0" smtClean="0"/>
              <a:t>細胞産生コラーゲン，コラーゲンゲル等のイメージングを通して</a:t>
            </a:r>
            <a:r>
              <a:rPr lang="en-US" altLang="ja-JP" sz="4000" dirty="0" smtClean="0"/>
              <a:t>SHG</a:t>
            </a:r>
            <a:r>
              <a:rPr lang="ja-JP" altLang="en-US" sz="4000" dirty="0" smtClean="0"/>
              <a:t>顕微鏡を再生医療に適用する．</a:t>
            </a:r>
            <a:endParaRPr lang="ja-JP" altLang="en-US" sz="4000"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4555"/>
            <a:ext cx="8229600" cy="1143000"/>
          </a:xfrm>
        </p:spPr>
        <p:txBody>
          <a:bodyPr/>
          <a:lstStyle/>
          <a:p>
            <a:r>
              <a:rPr lang="ja-JP" altLang="en-US" dirty="0" smtClean="0"/>
              <a:t>再生医療</a:t>
            </a:r>
            <a:endParaRPr lang="ja-JP" altLang="en-US" dirty="0"/>
          </a:p>
        </p:txBody>
      </p:sp>
      <p:sp>
        <p:nvSpPr>
          <p:cNvPr id="8" name="テキスト ボックス 7"/>
          <p:cNvSpPr txBox="1"/>
          <p:nvPr/>
        </p:nvSpPr>
        <p:spPr>
          <a:xfrm>
            <a:off x="101600" y="1036389"/>
            <a:ext cx="7488348" cy="461665"/>
          </a:xfrm>
          <a:prstGeom prst="rect">
            <a:avLst/>
          </a:prstGeom>
          <a:noFill/>
        </p:spPr>
        <p:txBody>
          <a:bodyPr wrap="none" rtlCol="0">
            <a:spAutoFit/>
          </a:bodyPr>
          <a:lstStyle/>
          <a:p>
            <a:r>
              <a:rPr kumimoji="1" lang="ja-JP" altLang="en-US" sz="2400" dirty="0" smtClean="0">
                <a:solidFill>
                  <a:srgbClr val="FF0000"/>
                </a:solidFill>
              </a:rPr>
              <a:t>再生医療</a:t>
            </a:r>
            <a:r>
              <a:rPr kumimoji="1" lang="ja-JP" altLang="en-US" sz="2400" dirty="0" smtClean="0"/>
              <a:t>・・・機能が損なわれた場所に必要な細胞を補う</a:t>
            </a:r>
            <a:endParaRPr kumimoji="1" lang="ja-JP" altLang="en-US" sz="2400" dirty="0"/>
          </a:p>
        </p:txBody>
      </p:sp>
      <p:grpSp>
        <p:nvGrpSpPr>
          <p:cNvPr id="2" name="図形グループ 11"/>
          <p:cNvGrpSpPr/>
          <p:nvPr/>
        </p:nvGrpSpPr>
        <p:grpSpPr>
          <a:xfrm>
            <a:off x="177801" y="1659721"/>
            <a:ext cx="8686800" cy="5116245"/>
            <a:chOff x="3454400" y="3576366"/>
            <a:chExt cx="5702300" cy="3294334"/>
          </a:xfrm>
        </p:grpSpPr>
        <p:pic>
          <p:nvPicPr>
            <p:cNvPr id="10" name="図 9" descr="スクリーンショット（2013-04-23 13.38.16）.png"/>
            <p:cNvPicPr>
              <a:picLocks noChangeAspect="1"/>
            </p:cNvPicPr>
            <p:nvPr/>
          </p:nvPicPr>
          <p:blipFill>
            <a:blip r:embed="rId3"/>
            <a:stretch>
              <a:fillRect/>
            </a:stretch>
          </p:blipFill>
          <p:spPr>
            <a:xfrm>
              <a:off x="3454400" y="3576366"/>
              <a:ext cx="5702300" cy="3294334"/>
            </a:xfrm>
            <a:prstGeom prst="rect">
              <a:avLst/>
            </a:prstGeom>
          </p:spPr>
        </p:pic>
        <p:pic>
          <p:nvPicPr>
            <p:cNvPr id="9" name="図 8" descr="スクリーンショット（2013-04-23 13.38.08）.png"/>
            <p:cNvPicPr>
              <a:picLocks noChangeAspect="1"/>
            </p:cNvPicPr>
            <p:nvPr/>
          </p:nvPicPr>
          <p:blipFill>
            <a:blip r:embed="rId4"/>
            <a:stretch>
              <a:fillRect/>
            </a:stretch>
          </p:blipFill>
          <p:spPr>
            <a:xfrm>
              <a:off x="7565326" y="4020866"/>
              <a:ext cx="1464374" cy="1752600"/>
            </a:xfrm>
            <a:prstGeom prst="rect">
              <a:avLst/>
            </a:prstGeom>
          </p:spPr>
        </p:pic>
        <p:sp>
          <p:nvSpPr>
            <p:cNvPr id="11" name="テキスト ボックス 10"/>
            <p:cNvSpPr txBox="1"/>
            <p:nvPr/>
          </p:nvSpPr>
          <p:spPr>
            <a:xfrm>
              <a:off x="7435905" y="5760766"/>
              <a:ext cx="1708095" cy="198177"/>
            </a:xfrm>
            <a:prstGeom prst="rect">
              <a:avLst/>
            </a:prstGeom>
            <a:noFill/>
          </p:spPr>
          <p:txBody>
            <a:bodyPr wrap="square" rtlCol="0">
              <a:spAutoFit/>
            </a:bodyPr>
            <a:lstStyle/>
            <a:p>
              <a:r>
                <a:rPr kumimoji="1" lang="ja-JP" altLang="en-US" sz="1400" b="1" u="sng" dirty="0" smtClean="0">
                  <a:solidFill>
                    <a:schemeClr val="bg1"/>
                  </a:solidFill>
                </a:rPr>
                <a:t>ドナー（</a:t>
              </a:r>
              <a:r>
                <a:rPr kumimoji="1" lang="en-US" altLang="ja-JP" sz="1400" b="1" u="sng" dirty="0" smtClean="0">
                  <a:solidFill>
                    <a:schemeClr val="bg1"/>
                  </a:solidFill>
                </a:rPr>
                <a:t>or</a:t>
              </a:r>
              <a:r>
                <a:rPr kumimoji="1" lang="ja-JP" altLang="en-US" sz="1400" b="1" u="sng" dirty="0" smtClean="0">
                  <a:solidFill>
                    <a:schemeClr val="bg1"/>
                  </a:solidFill>
                </a:rPr>
                <a:t>患者本人）</a:t>
              </a:r>
              <a:endParaRPr kumimoji="1" lang="ja-JP" altLang="en-US" sz="1400" b="1" u="sng" dirty="0">
                <a:solidFill>
                  <a:schemeClr val="bg1"/>
                </a:solidFill>
              </a:endParaRPr>
            </a:p>
          </p:txBody>
        </p:sp>
      </p:grpSp>
      <p:sp>
        <p:nvSpPr>
          <p:cNvPr id="35" name="テキスト ボックス 34"/>
          <p:cNvSpPr txBox="1"/>
          <p:nvPr/>
        </p:nvSpPr>
        <p:spPr>
          <a:xfrm>
            <a:off x="6766737" y="6435467"/>
            <a:ext cx="2094894" cy="276999"/>
          </a:xfrm>
          <a:prstGeom prst="rect">
            <a:avLst/>
          </a:prstGeom>
          <a:noFill/>
        </p:spPr>
        <p:txBody>
          <a:bodyPr wrap="none" rtlCol="0">
            <a:spAutoFit/>
          </a:bodyPr>
          <a:lstStyle/>
          <a:p>
            <a:r>
              <a:rPr lang="ja-JP" altLang="en-US" sz="1200" dirty="0" smtClean="0">
                <a:solidFill>
                  <a:schemeClr val="bg1"/>
                </a:solidFill>
              </a:rPr>
              <a:t>内閣府　科学技術製作</a:t>
            </a:r>
            <a:r>
              <a:rPr lang="en-US" altLang="ja-JP" sz="1200" dirty="0" smtClean="0">
                <a:solidFill>
                  <a:schemeClr val="bg1"/>
                </a:solidFill>
              </a:rPr>
              <a:t>HP</a:t>
            </a:r>
            <a:r>
              <a:rPr lang="ja-JP" altLang="en-US" sz="1200" dirty="0" smtClean="0">
                <a:solidFill>
                  <a:schemeClr val="bg1"/>
                </a:solidFill>
              </a:rPr>
              <a:t>より</a:t>
            </a:r>
            <a:endParaRPr kumimoji="1" lang="ja-JP" alt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938"/>
            <a:ext cx="8229600" cy="1143000"/>
          </a:xfrm>
        </p:spPr>
        <p:txBody>
          <a:bodyPr/>
          <a:lstStyle/>
          <a:p>
            <a:r>
              <a:rPr lang="ja-JP" altLang="en-US" dirty="0" smtClean="0"/>
              <a:t>細胞の足場とコラーゲン</a:t>
            </a:r>
            <a:endParaRPr lang="ja-JP" altLang="en-US" dirty="0"/>
          </a:p>
        </p:txBody>
      </p:sp>
      <p:pic>
        <p:nvPicPr>
          <p:cNvPr id="3" name="図 2"/>
          <p:cNvPicPr>
            <a:picLocks noChangeAspect="1"/>
          </p:cNvPicPr>
          <p:nvPr/>
        </p:nvPicPr>
        <p:blipFill>
          <a:blip r:embed="rId2"/>
          <a:stretch>
            <a:fillRect/>
          </a:stretch>
        </p:blipFill>
        <p:spPr>
          <a:xfrm>
            <a:off x="356568" y="4267200"/>
            <a:ext cx="2386614" cy="2371216"/>
          </a:xfrm>
          <a:prstGeom prst="rect">
            <a:avLst/>
          </a:prstGeom>
        </p:spPr>
      </p:pic>
      <p:sp>
        <p:nvSpPr>
          <p:cNvPr id="4" name="正方形/長方形 3"/>
          <p:cNvSpPr/>
          <p:nvPr/>
        </p:nvSpPr>
        <p:spPr>
          <a:xfrm>
            <a:off x="2648396" y="4371816"/>
            <a:ext cx="5773185" cy="1569660"/>
          </a:xfrm>
          <a:prstGeom prst="rect">
            <a:avLst/>
          </a:prstGeom>
        </p:spPr>
        <p:txBody>
          <a:bodyPr wrap="none">
            <a:spAutoFit/>
          </a:bodyPr>
          <a:lstStyle/>
          <a:p>
            <a:r>
              <a:rPr lang="ja-JP" altLang="en-US" sz="2400" dirty="0" smtClean="0"/>
              <a:t>・体全体および臓器その他を　</a:t>
            </a:r>
            <a:r>
              <a:rPr lang="en-US" altLang="ja-JP" sz="2400" dirty="0" smtClean="0"/>
              <a:t>   </a:t>
            </a:r>
            <a:r>
              <a:rPr lang="ja-JP" altLang="en-US" sz="2400" dirty="0" smtClean="0"/>
              <a:t>形作る</a:t>
            </a:r>
            <a:endParaRPr lang="en-US" altLang="ja-JP" sz="2400" dirty="0" smtClean="0"/>
          </a:p>
          <a:p>
            <a:r>
              <a:rPr lang="en-US" altLang="ja-JP" sz="2400" dirty="0" smtClean="0"/>
              <a:t>								</a:t>
            </a:r>
            <a:r>
              <a:rPr lang="ja-JP" altLang="en-US" sz="2400" dirty="0" smtClean="0"/>
              <a:t>　</a:t>
            </a:r>
            <a:r>
              <a:rPr lang="en-US" altLang="ja-JP" sz="2400" dirty="0" smtClean="0"/>
              <a:t>   </a:t>
            </a:r>
            <a:r>
              <a:rPr lang="ja-JP" altLang="en-US" sz="2400" dirty="0" smtClean="0"/>
              <a:t>支える</a:t>
            </a:r>
            <a:endParaRPr lang="en-US" altLang="ja-JP" sz="2400" dirty="0" smtClean="0"/>
          </a:p>
          <a:p>
            <a:r>
              <a:rPr lang="en-US" altLang="ja-JP" sz="2400" dirty="0" smtClean="0"/>
              <a:t>							             </a:t>
            </a:r>
            <a:r>
              <a:rPr lang="ja-JP" altLang="en-US" sz="2400" dirty="0" smtClean="0"/>
              <a:t>結合する</a:t>
            </a:r>
            <a:endParaRPr lang="en-US" altLang="ja-JP" sz="2400" dirty="0" smtClean="0"/>
          </a:p>
          <a:p>
            <a:r>
              <a:rPr lang="en-US" altLang="ja-JP" sz="2400" dirty="0" smtClean="0"/>
              <a:t>							             </a:t>
            </a:r>
            <a:r>
              <a:rPr lang="ja-JP" altLang="en-US" sz="2400" dirty="0" smtClean="0"/>
              <a:t>境界を作る</a:t>
            </a:r>
            <a:endParaRPr lang="ja-JP" altLang="en-US" sz="2400" dirty="0"/>
          </a:p>
        </p:txBody>
      </p:sp>
      <p:sp>
        <p:nvSpPr>
          <p:cNvPr id="5" name="左中かっこ 4"/>
          <p:cNvSpPr/>
          <p:nvPr/>
        </p:nvSpPr>
        <p:spPr bwMode="auto">
          <a:xfrm>
            <a:off x="6464300" y="4387333"/>
            <a:ext cx="376265" cy="1554143"/>
          </a:xfrm>
          <a:prstGeom prst="leftBrace">
            <a:avLst>
              <a:gd name="adj1" fmla="val 8333"/>
              <a:gd name="adj2" fmla="val 14945"/>
            </a:avLst>
          </a:prstGeom>
          <a:noFill/>
          <a:ln w="412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 name="正方形/長方形 5"/>
          <p:cNvSpPr/>
          <p:nvPr/>
        </p:nvSpPr>
        <p:spPr>
          <a:xfrm>
            <a:off x="2648396" y="5525977"/>
            <a:ext cx="3115757" cy="461665"/>
          </a:xfrm>
          <a:prstGeom prst="rect">
            <a:avLst/>
          </a:prstGeom>
        </p:spPr>
        <p:txBody>
          <a:bodyPr wrap="none">
            <a:spAutoFit/>
          </a:bodyPr>
          <a:lstStyle/>
          <a:p>
            <a:r>
              <a:rPr lang="ja-JP" altLang="en-US" sz="2400" dirty="0" smtClean="0">
                <a:solidFill>
                  <a:srgbClr val="FF0000"/>
                </a:solidFill>
              </a:rPr>
              <a:t>・細胞の足場として働く</a:t>
            </a:r>
            <a:endParaRPr lang="ja-JP" altLang="en-US" sz="2400" dirty="0">
              <a:solidFill>
                <a:srgbClr val="FF0000"/>
              </a:solidFill>
            </a:endParaRPr>
          </a:p>
        </p:txBody>
      </p:sp>
      <p:sp>
        <p:nvSpPr>
          <p:cNvPr id="7" name="テキスト ボックス 6"/>
          <p:cNvSpPr txBox="1"/>
          <p:nvPr/>
        </p:nvSpPr>
        <p:spPr>
          <a:xfrm>
            <a:off x="685800" y="3805535"/>
            <a:ext cx="4593325" cy="461665"/>
          </a:xfrm>
          <a:prstGeom prst="rect">
            <a:avLst/>
          </a:prstGeom>
          <a:noFill/>
        </p:spPr>
        <p:txBody>
          <a:bodyPr wrap="none" rtlCol="0">
            <a:spAutoFit/>
          </a:bodyPr>
          <a:lstStyle/>
          <a:p>
            <a:r>
              <a:rPr lang="ja-JP" altLang="en-US" sz="2400" dirty="0" smtClean="0"/>
              <a:t>コラーゲン・・・生体構造タンパク質</a:t>
            </a:r>
            <a:endParaRPr kumimoji="1" lang="ja-JP" altLang="en-US" sz="2400" dirty="0"/>
          </a:p>
        </p:txBody>
      </p:sp>
      <p:sp>
        <p:nvSpPr>
          <p:cNvPr id="8" name="Text Box 19"/>
          <p:cNvSpPr txBox="1">
            <a:spLocks noChangeArrowheads="1"/>
          </p:cNvSpPr>
          <p:nvPr/>
        </p:nvSpPr>
        <p:spPr bwMode="auto">
          <a:xfrm>
            <a:off x="0" y="6638416"/>
            <a:ext cx="3775393" cy="253916"/>
          </a:xfrm>
          <a:prstGeom prst="rect">
            <a:avLst/>
          </a:prstGeom>
          <a:noFill/>
          <a:ln w="9525">
            <a:noFill/>
            <a:miter lim="800000"/>
            <a:headEnd/>
            <a:tailEnd/>
          </a:ln>
          <a:effectLst/>
        </p:spPr>
        <p:txBody>
          <a:bodyPr wrap="none">
            <a:prstTxWarp prst="textNoShape">
              <a:avLst/>
            </a:prstTxWarp>
            <a:spAutoFit/>
          </a:bodyPr>
          <a:lstStyle/>
          <a:p>
            <a:r>
              <a:rPr lang="en-US" altLang="ja-JP" sz="1050" dirty="0" smtClean="0">
                <a:latin typeface="Arial" pitchFamily="32" charset="0"/>
              </a:rPr>
              <a:t>http://www.hopec.biz-web.jp/collagen/collagentoha/</a:t>
            </a:r>
            <a:r>
              <a:rPr lang="ja-JP" sz="1050" dirty="0" smtClean="0">
                <a:latin typeface="ＭＳ ゴシック" pitchFamily="32" charset="-128"/>
              </a:rPr>
              <a:t>より</a:t>
            </a:r>
            <a:r>
              <a:rPr lang="ja-JP" sz="1050" dirty="0">
                <a:latin typeface="ＭＳ ゴシック" pitchFamily="32" charset="-128"/>
              </a:rPr>
              <a:t>抜粋</a:t>
            </a:r>
            <a:r>
              <a:rPr lang="en-US" altLang="ja-JP" sz="1050" dirty="0">
                <a:latin typeface="Arial" pitchFamily="32" charset="0"/>
              </a:rPr>
              <a:t> </a:t>
            </a:r>
          </a:p>
        </p:txBody>
      </p:sp>
      <p:grpSp>
        <p:nvGrpSpPr>
          <p:cNvPr id="33" name="図形グループ 32"/>
          <p:cNvGrpSpPr/>
          <p:nvPr/>
        </p:nvGrpSpPr>
        <p:grpSpPr>
          <a:xfrm>
            <a:off x="228459" y="1573116"/>
            <a:ext cx="4264533" cy="1927562"/>
            <a:chOff x="4706921" y="2325936"/>
            <a:chExt cx="4264533" cy="1927562"/>
          </a:xfrm>
        </p:grpSpPr>
        <p:pic>
          <p:nvPicPr>
            <p:cNvPr id="29" name="図 28" descr="スクリーンショット（2013-04-23 14.24.53）.png"/>
            <p:cNvPicPr>
              <a:picLocks noChangeAspect="1"/>
            </p:cNvPicPr>
            <p:nvPr/>
          </p:nvPicPr>
          <p:blipFill>
            <a:blip r:embed="rId3"/>
            <a:stretch>
              <a:fillRect/>
            </a:stretch>
          </p:blipFill>
          <p:spPr>
            <a:xfrm>
              <a:off x="6691358" y="2325936"/>
              <a:ext cx="2280096" cy="1927562"/>
            </a:xfrm>
            <a:prstGeom prst="rect">
              <a:avLst/>
            </a:prstGeom>
          </p:spPr>
        </p:pic>
        <p:sp>
          <p:nvSpPr>
            <p:cNvPr id="30" name="テキスト ボックス 29"/>
            <p:cNvSpPr txBox="1"/>
            <p:nvPr/>
          </p:nvSpPr>
          <p:spPr>
            <a:xfrm>
              <a:off x="4706921" y="3326425"/>
              <a:ext cx="1984437" cy="646331"/>
            </a:xfrm>
            <a:prstGeom prst="rect">
              <a:avLst/>
            </a:prstGeom>
            <a:noFill/>
          </p:spPr>
          <p:txBody>
            <a:bodyPr wrap="none" rtlCol="0">
              <a:spAutoFit/>
            </a:bodyPr>
            <a:lstStyle/>
            <a:p>
              <a:pPr algn="ctr"/>
              <a:r>
                <a:rPr kumimoji="1" lang="ja-JP" altLang="en-US" dirty="0" smtClean="0"/>
                <a:t>足場に細胞を</a:t>
              </a:r>
              <a:r>
                <a:rPr lang="ja-JP" altLang="en-US" dirty="0" smtClean="0"/>
                <a:t>播種</a:t>
              </a:r>
              <a:endParaRPr lang="en-US" altLang="ja-JP" dirty="0" smtClean="0"/>
            </a:p>
            <a:p>
              <a:pPr algn="ctr"/>
              <a:r>
                <a:rPr kumimoji="1" lang="ja-JP" altLang="en-US" dirty="0" smtClean="0"/>
                <a:t>成長因子を添加</a:t>
              </a:r>
              <a:endParaRPr kumimoji="1" lang="ja-JP" altLang="en-US" dirty="0"/>
            </a:p>
          </p:txBody>
        </p:sp>
        <p:sp>
          <p:nvSpPr>
            <p:cNvPr id="32" name="テキスト ボックス 31"/>
            <p:cNvSpPr txBox="1"/>
            <p:nvPr/>
          </p:nvSpPr>
          <p:spPr>
            <a:xfrm>
              <a:off x="4935662" y="2325936"/>
              <a:ext cx="1210588" cy="40011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wrap="none" rtlCol="0">
              <a:spAutoFit/>
            </a:bodyPr>
            <a:lstStyle/>
            <a:p>
              <a:r>
                <a:rPr kumimoji="1" lang="ja-JP" altLang="en-US" sz="2000" dirty="0" smtClean="0">
                  <a:solidFill>
                    <a:srgbClr val="FFFF00"/>
                  </a:solidFill>
                </a:rPr>
                <a:t>製造工程</a:t>
              </a:r>
              <a:endParaRPr kumimoji="1" lang="ja-JP" altLang="en-US" sz="2000" dirty="0">
                <a:solidFill>
                  <a:srgbClr val="FFFF00"/>
                </a:solidFill>
              </a:endParaRPr>
            </a:p>
          </p:txBody>
        </p:sp>
      </p:grpSp>
      <p:pic>
        <p:nvPicPr>
          <p:cNvPr id="34" name="図 33" descr="スクリーンショット（2013-04-23 14.25.51）.png"/>
          <p:cNvPicPr>
            <a:picLocks noChangeAspect="1"/>
          </p:cNvPicPr>
          <p:nvPr/>
        </p:nvPicPr>
        <p:blipFill>
          <a:blip r:embed="rId4"/>
          <a:stretch>
            <a:fillRect/>
          </a:stretch>
        </p:blipFill>
        <p:spPr>
          <a:xfrm>
            <a:off x="4962589" y="1336330"/>
            <a:ext cx="3839690" cy="2456448"/>
          </a:xfrm>
          <a:prstGeom prst="rect">
            <a:avLst/>
          </a:prstGeom>
        </p:spPr>
      </p:pic>
      <p:sp>
        <p:nvSpPr>
          <p:cNvPr id="35" name="テキスト ボックス 34"/>
          <p:cNvSpPr txBox="1"/>
          <p:nvPr/>
        </p:nvSpPr>
        <p:spPr>
          <a:xfrm>
            <a:off x="5344296" y="1068598"/>
            <a:ext cx="3077285" cy="369332"/>
          </a:xfrm>
          <a:prstGeom prst="rect">
            <a:avLst/>
          </a:prstGeom>
          <a:solidFill>
            <a:schemeClr val="bg1"/>
          </a:solidFill>
        </p:spPr>
        <p:txBody>
          <a:bodyPr wrap="none" rtlCol="0">
            <a:spAutoFit/>
          </a:bodyPr>
          <a:lstStyle/>
          <a:p>
            <a:r>
              <a:rPr lang="ja-JP" altLang="en-US" dirty="0"/>
              <a:t>足場の硬さと分化誘導の関係</a:t>
            </a:r>
            <a:endParaRPr kumimoji="1" lang="ja-JP" altLang="en-US" dirty="0"/>
          </a:p>
        </p:txBody>
      </p:sp>
      <p:sp>
        <p:nvSpPr>
          <p:cNvPr id="36" name="テキスト ボックス 35"/>
          <p:cNvSpPr txBox="1"/>
          <p:nvPr/>
        </p:nvSpPr>
        <p:spPr>
          <a:xfrm>
            <a:off x="6700865" y="1399830"/>
            <a:ext cx="2094894" cy="276999"/>
          </a:xfrm>
          <a:prstGeom prst="rect">
            <a:avLst/>
          </a:prstGeom>
          <a:noFill/>
        </p:spPr>
        <p:txBody>
          <a:bodyPr wrap="none" rtlCol="0">
            <a:spAutoFit/>
          </a:bodyPr>
          <a:lstStyle/>
          <a:p>
            <a:r>
              <a:rPr lang="ja-JP" altLang="en-US" sz="1200" dirty="0" smtClean="0">
                <a:solidFill>
                  <a:schemeClr val="bg1"/>
                </a:solidFill>
              </a:rPr>
              <a:t>内閣府　科学技術製作</a:t>
            </a:r>
            <a:r>
              <a:rPr lang="en-US" altLang="ja-JP" sz="1200" dirty="0" smtClean="0">
                <a:solidFill>
                  <a:schemeClr val="bg1"/>
                </a:solidFill>
              </a:rPr>
              <a:t>HP</a:t>
            </a:r>
            <a:r>
              <a:rPr lang="ja-JP" altLang="en-US" sz="1200" dirty="0" smtClean="0">
                <a:solidFill>
                  <a:schemeClr val="bg1"/>
                </a:solidFill>
              </a:rPr>
              <a:t>より</a:t>
            </a:r>
            <a:endParaRPr kumimoji="1" lang="ja-JP" altLang="en-US" sz="12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938"/>
            <a:ext cx="8229600" cy="1143000"/>
          </a:xfrm>
        </p:spPr>
        <p:txBody>
          <a:bodyPr/>
          <a:lstStyle/>
          <a:p>
            <a:r>
              <a:rPr lang="ja-JP" altLang="en-US" dirty="0" smtClean="0"/>
              <a:t>細胞の足場とコラーゲン</a:t>
            </a:r>
            <a:endParaRPr lang="ja-JP" altLang="en-US" dirty="0"/>
          </a:p>
        </p:txBody>
      </p:sp>
      <p:pic>
        <p:nvPicPr>
          <p:cNvPr id="3" name="図 2"/>
          <p:cNvPicPr>
            <a:picLocks noChangeAspect="1"/>
          </p:cNvPicPr>
          <p:nvPr/>
        </p:nvPicPr>
        <p:blipFill>
          <a:blip r:embed="rId2"/>
          <a:stretch>
            <a:fillRect/>
          </a:stretch>
        </p:blipFill>
        <p:spPr>
          <a:xfrm>
            <a:off x="356568" y="4267200"/>
            <a:ext cx="2386614" cy="2371216"/>
          </a:xfrm>
          <a:prstGeom prst="rect">
            <a:avLst/>
          </a:prstGeom>
        </p:spPr>
      </p:pic>
      <p:sp>
        <p:nvSpPr>
          <p:cNvPr id="4" name="正方形/長方形 3"/>
          <p:cNvSpPr/>
          <p:nvPr/>
        </p:nvSpPr>
        <p:spPr>
          <a:xfrm>
            <a:off x="2648396" y="4371816"/>
            <a:ext cx="5773185" cy="1569660"/>
          </a:xfrm>
          <a:prstGeom prst="rect">
            <a:avLst/>
          </a:prstGeom>
        </p:spPr>
        <p:txBody>
          <a:bodyPr wrap="none">
            <a:spAutoFit/>
          </a:bodyPr>
          <a:lstStyle/>
          <a:p>
            <a:r>
              <a:rPr lang="ja-JP" altLang="en-US" sz="2400" dirty="0" smtClean="0"/>
              <a:t>・体全体および臓器その他を　</a:t>
            </a:r>
            <a:r>
              <a:rPr lang="en-US" altLang="ja-JP" sz="2400" dirty="0" smtClean="0"/>
              <a:t>   </a:t>
            </a:r>
            <a:r>
              <a:rPr lang="ja-JP" altLang="en-US" sz="2400" dirty="0" smtClean="0"/>
              <a:t>形作る</a:t>
            </a:r>
            <a:endParaRPr lang="en-US" altLang="ja-JP" sz="2400" dirty="0" smtClean="0"/>
          </a:p>
          <a:p>
            <a:r>
              <a:rPr lang="en-US" altLang="ja-JP" sz="2400" dirty="0" smtClean="0"/>
              <a:t>								</a:t>
            </a:r>
            <a:r>
              <a:rPr lang="ja-JP" altLang="en-US" sz="2400" dirty="0" smtClean="0"/>
              <a:t>　</a:t>
            </a:r>
            <a:r>
              <a:rPr lang="en-US" altLang="ja-JP" sz="2400" dirty="0" smtClean="0"/>
              <a:t>   </a:t>
            </a:r>
            <a:r>
              <a:rPr lang="ja-JP" altLang="en-US" sz="2400" dirty="0" smtClean="0"/>
              <a:t>支える</a:t>
            </a:r>
            <a:endParaRPr lang="en-US" altLang="ja-JP" sz="2400" dirty="0" smtClean="0"/>
          </a:p>
          <a:p>
            <a:r>
              <a:rPr lang="en-US" altLang="ja-JP" sz="2400" dirty="0" smtClean="0"/>
              <a:t>							             </a:t>
            </a:r>
            <a:r>
              <a:rPr lang="ja-JP" altLang="en-US" sz="2400" dirty="0" smtClean="0"/>
              <a:t>結合する</a:t>
            </a:r>
            <a:endParaRPr lang="en-US" altLang="ja-JP" sz="2400" dirty="0" smtClean="0"/>
          </a:p>
          <a:p>
            <a:r>
              <a:rPr lang="en-US" altLang="ja-JP" sz="2400" dirty="0" smtClean="0"/>
              <a:t>							             </a:t>
            </a:r>
            <a:r>
              <a:rPr lang="ja-JP" altLang="en-US" sz="2400" dirty="0" smtClean="0"/>
              <a:t>境界を作る</a:t>
            </a:r>
            <a:endParaRPr lang="ja-JP" altLang="en-US" sz="2400" dirty="0"/>
          </a:p>
        </p:txBody>
      </p:sp>
      <p:sp>
        <p:nvSpPr>
          <p:cNvPr id="5" name="左中かっこ 4"/>
          <p:cNvSpPr/>
          <p:nvPr/>
        </p:nvSpPr>
        <p:spPr bwMode="auto">
          <a:xfrm>
            <a:off x="6464300" y="4387333"/>
            <a:ext cx="376265" cy="1554143"/>
          </a:xfrm>
          <a:prstGeom prst="leftBrace">
            <a:avLst>
              <a:gd name="adj1" fmla="val 8333"/>
              <a:gd name="adj2" fmla="val 14945"/>
            </a:avLst>
          </a:prstGeom>
          <a:noFill/>
          <a:ln w="412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6" name="正方形/長方形 5"/>
          <p:cNvSpPr/>
          <p:nvPr/>
        </p:nvSpPr>
        <p:spPr>
          <a:xfrm>
            <a:off x="2648396" y="5525977"/>
            <a:ext cx="3115757" cy="461665"/>
          </a:xfrm>
          <a:prstGeom prst="rect">
            <a:avLst/>
          </a:prstGeom>
        </p:spPr>
        <p:txBody>
          <a:bodyPr wrap="none">
            <a:spAutoFit/>
          </a:bodyPr>
          <a:lstStyle/>
          <a:p>
            <a:r>
              <a:rPr lang="ja-JP" altLang="en-US" sz="2400" dirty="0" smtClean="0">
                <a:solidFill>
                  <a:srgbClr val="FF0000"/>
                </a:solidFill>
              </a:rPr>
              <a:t>・細胞の足場として働く</a:t>
            </a:r>
            <a:endParaRPr lang="ja-JP" altLang="en-US" sz="2400" dirty="0">
              <a:solidFill>
                <a:srgbClr val="FF0000"/>
              </a:solidFill>
            </a:endParaRPr>
          </a:p>
        </p:txBody>
      </p:sp>
      <p:sp>
        <p:nvSpPr>
          <p:cNvPr id="7" name="テキスト ボックス 6"/>
          <p:cNvSpPr txBox="1"/>
          <p:nvPr/>
        </p:nvSpPr>
        <p:spPr>
          <a:xfrm>
            <a:off x="685800" y="3805535"/>
            <a:ext cx="4593325" cy="461665"/>
          </a:xfrm>
          <a:prstGeom prst="rect">
            <a:avLst/>
          </a:prstGeom>
          <a:noFill/>
        </p:spPr>
        <p:txBody>
          <a:bodyPr wrap="none" rtlCol="0">
            <a:spAutoFit/>
          </a:bodyPr>
          <a:lstStyle/>
          <a:p>
            <a:r>
              <a:rPr lang="ja-JP" altLang="en-US" sz="2400" dirty="0" smtClean="0"/>
              <a:t>コラーゲン・・・生体構造タンパク質</a:t>
            </a:r>
            <a:endParaRPr kumimoji="1" lang="ja-JP" altLang="en-US" sz="2400" dirty="0"/>
          </a:p>
        </p:txBody>
      </p:sp>
      <p:sp>
        <p:nvSpPr>
          <p:cNvPr id="8" name="Text Box 19"/>
          <p:cNvSpPr txBox="1">
            <a:spLocks noChangeArrowheads="1"/>
          </p:cNvSpPr>
          <p:nvPr/>
        </p:nvSpPr>
        <p:spPr bwMode="auto">
          <a:xfrm>
            <a:off x="0" y="6638416"/>
            <a:ext cx="3775393" cy="253916"/>
          </a:xfrm>
          <a:prstGeom prst="rect">
            <a:avLst/>
          </a:prstGeom>
          <a:noFill/>
          <a:ln w="9525">
            <a:noFill/>
            <a:miter lim="800000"/>
            <a:headEnd/>
            <a:tailEnd/>
          </a:ln>
          <a:effectLst/>
        </p:spPr>
        <p:txBody>
          <a:bodyPr wrap="none">
            <a:prstTxWarp prst="textNoShape">
              <a:avLst/>
            </a:prstTxWarp>
            <a:spAutoFit/>
          </a:bodyPr>
          <a:lstStyle/>
          <a:p>
            <a:r>
              <a:rPr lang="en-US" altLang="ja-JP" sz="1050" dirty="0" smtClean="0">
                <a:latin typeface="Arial" pitchFamily="32" charset="0"/>
              </a:rPr>
              <a:t>http://www.hopec.biz-web.jp/collagen/collagentoha/</a:t>
            </a:r>
            <a:r>
              <a:rPr lang="ja-JP" sz="1050" dirty="0" smtClean="0">
                <a:latin typeface="ＭＳ ゴシック" pitchFamily="32" charset="-128"/>
              </a:rPr>
              <a:t>より</a:t>
            </a:r>
            <a:r>
              <a:rPr lang="ja-JP" sz="1050" dirty="0">
                <a:latin typeface="ＭＳ ゴシック" pitchFamily="32" charset="-128"/>
              </a:rPr>
              <a:t>抜粋</a:t>
            </a:r>
            <a:r>
              <a:rPr lang="en-US" altLang="ja-JP" sz="1050" dirty="0">
                <a:latin typeface="Arial" pitchFamily="32" charset="0"/>
              </a:rPr>
              <a:t> </a:t>
            </a:r>
          </a:p>
        </p:txBody>
      </p:sp>
      <p:grpSp>
        <p:nvGrpSpPr>
          <p:cNvPr id="9" name="図形グループ 32"/>
          <p:cNvGrpSpPr/>
          <p:nvPr/>
        </p:nvGrpSpPr>
        <p:grpSpPr>
          <a:xfrm>
            <a:off x="228459" y="1573116"/>
            <a:ext cx="4264533" cy="1927562"/>
            <a:chOff x="4706921" y="2325936"/>
            <a:chExt cx="4264533" cy="1927562"/>
          </a:xfrm>
        </p:grpSpPr>
        <p:pic>
          <p:nvPicPr>
            <p:cNvPr id="29" name="図 28" descr="スクリーンショット（2013-04-23 14.24.53）.png"/>
            <p:cNvPicPr>
              <a:picLocks noChangeAspect="1"/>
            </p:cNvPicPr>
            <p:nvPr/>
          </p:nvPicPr>
          <p:blipFill>
            <a:blip r:embed="rId3"/>
            <a:stretch>
              <a:fillRect/>
            </a:stretch>
          </p:blipFill>
          <p:spPr>
            <a:xfrm>
              <a:off x="6691358" y="2325936"/>
              <a:ext cx="2280096" cy="1927562"/>
            </a:xfrm>
            <a:prstGeom prst="rect">
              <a:avLst/>
            </a:prstGeom>
          </p:spPr>
        </p:pic>
        <p:sp>
          <p:nvSpPr>
            <p:cNvPr id="30" name="テキスト ボックス 29"/>
            <p:cNvSpPr txBox="1"/>
            <p:nvPr/>
          </p:nvSpPr>
          <p:spPr>
            <a:xfrm>
              <a:off x="4706921" y="3326425"/>
              <a:ext cx="1984437" cy="646331"/>
            </a:xfrm>
            <a:prstGeom prst="rect">
              <a:avLst/>
            </a:prstGeom>
            <a:noFill/>
          </p:spPr>
          <p:txBody>
            <a:bodyPr wrap="none" rtlCol="0">
              <a:spAutoFit/>
            </a:bodyPr>
            <a:lstStyle/>
            <a:p>
              <a:pPr algn="ctr"/>
              <a:r>
                <a:rPr kumimoji="1" lang="ja-JP" altLang="en-US" dirty="0" smtClean="0"/>
                <a:t>足場に細胞を</a:t>
              </a:r>
              <a:r>
                <a:rPr lang="ja-JP" altLang="en-US" dirty="0" smtClean="0"/>
                <a:t>播種</a:t>
              </a:r>
              <a:endParaRPr lang="en-US" altLang="ja-JP" dirty="0" smtClean="0"/>
            </a:p>
            <a:p>
              <a:pPr algn="ctr"/>
              <a:r>
                <a:rPr kumimoji="1" lang="ja-JP" altLang="en-US" dirty="0" smtClean="0"/>
                <a:t>成長因子を添加</a:t>
              </a:r>
              <a:endParaRPr kumimoji="1" lang="ja-JP" altLang="en-US" dirty="0"/>
            </a:p>
          </p:txBody>
        </p:sp>
        <p:sp>
          <p:nvSpPr>
            <p:cNvPr id="32" name="テキスト ボックス 31"/>
            <p:cNvSpPr txBox="1"/>
            <p:nvPr/>
          </p:nvSpPr>
          <p:spPr>
            <a:xfrm>
              <a:off x="4935662" y="2325936"/>
              <a:ext cx="1210588" cy="40011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wrap="none" rtlCol="0">
              <a:spAutoFit/>
            </a:bodyPr>
            <a:lstStyle/>
            <a:p>
              <a:r>
                <a:rPr kumimoji="1" lang="ja-JP" altLang="en-US" sz="2000" dirty="0" smtClean="0">
                  <a:solidFill>
                    <a:srgbClr val="FFFF00"/>
                  </a:solidFill>
                </a:rPr>
                <a:t>製造工程</a:t>
              </a:r>
              <a:endParaRPr kumimoji="1" lang="ja-JP" altLang="en-US" sz="2000" dirty="0">
                <a:solidFill>
                  <a:srgbClr val="FFFF00"/>
                </a:solidFill>
              </a:endParaRPr>
            </a:p>
          </p:txBody>
        </p:sp>
      </p:grpSp>
      <p:pic>
        <p:nvPicPr>
          <p:cNvPr id="34" name="図 33" descr="スクリーンショット（2013-04-23 14.25.51）.png"/>
          <p:cNvPicPr>
            <a:picLocks noChangeAspect="1"/>
          </p:cNvPicPr>
          <p:nvPr/>
        </p:nvPicPr>
        <p:blipFill>
          <a:blip r:embed="rId4"/>
          <a:stretch>
            <a:fillRect/>
          </a:stretch>
        </p:blipFill>
        <p:spPr>
          <a:xfrm>
            <a:off x="4962589" y="1336330"/>
            <a:ext cx="3839690" cy="2456448"/>
          </a:xfrm>
          <a:prstGeom prst="rect">
            <a:avLst/>
          </a:prstGeom>
        </p:spPr>
      </p:pic>
      <p:sp>
        <p:nvSpPr>
          <p:cNvPr id="35" name="テキスト ボックス 34"/>
          <p:cNvSpPr txBox="1"/>
          <p:nvPr/>
        </p:nvSpPr>
        <p:spPr>
          <a:xfrm>
            <a:off x="5344296" y="1068598"/>
            <a:ext cx="3077285" cy="369332"/>
          </a:xfrm>
          <a:prstGeom prst="rect">
            <a:avLst/>
          </a:prstGeom>
          <a:solidFill>
            <a:schemeClr val="bg1"/>
          </a:solidFill>
        </p:spPr>
        <p:txBody>
          <a:bodyPr wrap="none" rtlCol="0">
            <a:spAutoFit/>
          </a:bodyPr>
          <a:lstStyle/>
          <a:p>
            <a:r>
              <a:rPr lang="ja-JP" altLang="en-US" dirty="0"/>
              <a:t>足場の硬さと分化誘導の関係</a:t>
            </a:r>
            <a:endParaRPr kumimoji="1" lang="ja-JP" altLang="en-US" dirty="0"/>
          </a:p>
        </p:txBody>
      </p:sp>
      <p:sp>
        <p:nvSpPr>
          <p:cNvPr id="15" name="テキスト ボックス 23"/>
          <p:cNvSpPr txBox="1">
            <a:spLocks noChangeArrowheads="1"/>
          </p:cNvSpPr>
          <p:nvPr/>
        </p:nvSpPr>
        <p:spPr bwMode="auto">
          <a:xfrm>
            <a:off x="715168" y="6205537"/>
            <a:ext cx="8035132" cy="523220"/>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pPr algn="ctr"/>
            <a:r>
              <a:rPr lang="ja-JP" altLang="en-US" sz="2800" dirty="0" smtClean="0">
                <a:solidFill>
                  <a:srgbClr val="FF0000"/>
                </a:solidFill>
              </a:rPr>
              <a:t>コラーゲン動態（分布・濃度・高次構造）が重要</a:t>
            </a:r>
            <a:endParaRPr lang="en-US" altLang="ja-JP" sz="2800" dirty="0" smtClean="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タイトル 1"/>
          <p:cNvSpPr>
            <a:spLocks noGrp="1"/>
          </p:cNvSpPr>
          <p:nvPr>
            <p:ph type="title"/>
          </p:nvPr>
        </p:nvSpPr>
        <p:spPr>
          <a:xfrm>
            <a:off x="571500" y="74613"/>
            <a:ext cx="7772400" cy="1143000"/>
          </a:xfrm>
        </p:spPr>
        <p:txBody>
          <a:bodyPr/>
          <a:lstStyle/>
          <a:p>
            <a:pPr eaLnBrk="1" hangingPunct="1"/>
            <a:r>
              <a:rPr lang="ja-JP" altLang="en-US"/>
              <a:t>第２高調波発生</a:t>
            </a:r>
            <a:r>
              <a:rPr lang="en-US" altLang="ja-JP"/>
              <a:t>(SHG)</a:t>
            </a:r>
            <a:r>
              <a:rPr lang="ja-JP" altLang="en-US"/>
              <a:t>顕微鏡</a:t>
            </a:r>
          </a:p>
        </p:txBody>
      </p:sp>
      <p:pic>
        <p:nvPicPr>
          <p:cNvPr id="19458" name="Picture 4"/>
          <p:cNvPicPr>
            <a:picLocks noChangeAspect="1" noChangeArrowheads="1"/>
          </p:cNvPicPr>
          <p:nvPr/>
        </p:nvPicPr>
        <p:blipFill>
          <a:blip r:embed="rId3"/>
          <a:srcRect/>
          <a:stretch>
            <a:fillRect/>
          </a:stretch>
        </p:blipFill>
        <p:spPr bwMode="auto">
          <a:xfrm>
            <a:off x="1125538" y="1273175"/>
            <a:ext cx="2771775" cy="3168650"/>
          </a:xfrm>
          <a:prstGeom prst="rect">
            <a:avLst/>
          </a:prstGeom>
          <a:noFill/>
          <a:ln w="12700">
            <a:noFill/>
            <a:miter lim="800000"/>
            <a:headEnd/>
            <a:tailEnd/>
          </a:ln>
        </p:spPr>
      </p:pic>
      <p:sp>
        <p:nvSpPr>
          <p:cNvPr id="6" name="四角形吹き出し 5"/>
          <p:cNvSpPr/>
          <p:nvPr/>
        </p:nvSpPr>
        <p:spPr>
          <a:xfrm>
            <a:off x="4202113" y="2941638"/>
            <a:ext cx="4429125" cy="1428750"/>
          </a:xfrm>
          <a:prstGeom prst="wedgeRectCallout">
            <a:avLst>
              <a:gd name="adj1" fmla="val -74046"/>
              <a:gd name="adj2" fmla="val -19528"/>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ja-JP" altLang="en-US">
              <a:solidFill>
                <a:srgbClr val="FFFFFF"/>
              </a:solidFill>
            </a:endParaRPr>
          </a:p>
        </p:txBody>
      </p:sp>
      <p:sp>
        <p:nvSpPr>
          <p:cNvPr id="19460" name="テキスト ボックス 7"/>
          <p:cNvSpPr txBox="1">
            <a:spLocks noChangeArrowheads="1"/>
          </p:cNvSpPr>
          <p:nvPr/>
        </p:nvSpPr>
        <p:spPr bwMode="auto">
          <a:xfrm>
            <a:off x="2840038" y="1370013"/>
            <a:ext cx="1290637" cy="923925"/>
          </a:xfrm>
          <a:prstGeom prst="rect">
            <a:avLst/>
          </a:prstGeom>
          <a:noFill/>
          <a:ln w="9525">
            <a:noFill/>
            <a:miter lim="800000"/>
            <a:headEnd/>
            <a:tailEnd/>
          </a:ln>
        </p:spPr>
        <p:txBody>
          <a:bodyPr wrap="none">
            <a:prstTxWarp prst="textNoShape">
              <a:avLst/>
            </a:prstTxWarp>
            <a:spAutoFit/>
          </a:bodyPr>
          <a:lstStyle/>
          <a:p>
            <a:pPr algn="ctr"/>
            <a:r>
              <a:rPr lang="ja-JP" altLang="en-US"/>
              <a:t>超短パルス</a:t>
            </a:r>
            <a:endParaRPr lang="en-US" altLang="ja-JP"/>
          </a:p>
          <a:p>
            <a:pPr algn="ctr"/>
            <a:r>
              <a:rPr lang="ja-JP" altLang="en-US"/>
              <a:t>レーザー光</a:t>
            </a:r>
            <a:endParaRPr lang="en-US" altLang="ja-JP"/>
          </a:p>
          <a:p>
            <a:pPr algn="ctr"/>
            <a:r>
              <a:rPr lang="en-US" altLang="ja-JP"/>
              <a:t>(</a:t>
            </a:r>
            <a:r>
              <a:rPr lang="ja-JP" altLang="en-US">
                <a:solidFill>
                  <a:srgbClr val="FF0000"/>
                </a:solidFill>
              </a:rPr>
              <a:t>波長 </a:t>
            </a:r>
            <a:r>
              <a:rPr lang="en-US" altLang="ja-JP">
                <a:solidFill>
                  <a:srgbClr val="FF0000"/>
                </a:solidFill>
              </a:rPr>
              <a:t>=</a:t>
            </a:r>
            <a:r>
              <a:rPr lang="en-US" altLang="ja-JP">
                <a:solidFill>
                  <a:srgbClr val="FF0000"/>
                </a:solidFill>
                <a:latin typeface="Symbol" charset="2"/>
              </a:rPr>
              <a:t> l</a:t>
            </a:r>
            <a:r>
              <a:rPr lang="en-US" altLang="ja-JP"/>
              <a:t>)</a:t>
            </a:r>
            <a:endParaRPr lang="ja-JP" altLang="en-US"/>
          </a:p>
        </p:txBody>
      </p:sp>
      <p:sp>
        <p:nvSpPr>
          <p:cNvPr id="19461" name="テキスト ボックス 8"/>
          <p:cNvSpPr txBox="1">
            <a:spLocks noChangeArrowheads="1"/>
          </p:cNvSpPr>
          <p:nvPr/>
        </p:nvSpPr>
        <p:spPr bwMode="auto">
          <a:xfrm>
            <a:off x="487363" y="1655763"/>
            <a:ext cx="1490662" cy="708025"/>
          </a:xfrm>
          <a:prstGeom prst="rect">
            <a:avLst/>
          </a:prstGeom>
          <a:noFill/>
          <a:ln w="9525">
            <a:noFill/>
            <a:miter lim="800000"/>
            <a:headEnd/>
            <a:tailEnd/>
          </a:ln>
        </p:spPr>
        <p:txBody>
          <a:bodyPr wrap="none">
            <a:prstTxWarp prst="textNoShape">
              <a:avLst/>
            </a:prstTxWarp>
            <a:spAutoFit/>
          </a:bodyPr>
          <a:lstStyle/>
          <a:p>
            <a:pPr algn="ctr"/>
            <a:r>
              <a:rPr lang="en-US" altLang="ja-JP" sz="2000"/>
              <a:t>SHG</a:t>
            </a:r>
            <a:r>
              <a:rPr lang="ja-JP" altLang="en-US" sz="2000"/>
              <a:t>光</a:t>
            </a:r>
            <a:endParaRPr lang="en-US" altLang="ja-JP" sz="2000"/>
          </a:p>
          <a:p>
            <a:pPr algn="ctr"/>
            <a:r>
              <a:rPr lang="en-US" altLang="ja-JP" sz="2000"/>
              <a:t>(</a:t>
            </a:r>
            <a:r>
              <a:rPr lang="ja-JP" altLang="en-US" sz="2000">
                <a:solidFill>
                  <a:srgbClr val="0070C0"/>
                </a:solidFill>
              </a:rPr>
              <a:t>波長 </a:t>
            </a:r>
            <a:r>
              <a:rPr lang="en-US" altLang="ja-JP" sz="2000">
                <a:solidFill>
                  <a:srgbClr val="0070C0"/>
                </a:solidFill>
              </a:rPr>
              <a:t>=</a:t>
            </a:r>
            <a:r>
              <a:rPr lang="en-US" altLang="ja-JP" sz="2000">
                <a:solidFill>
                  <a:srgbClr val="0070C0"/>
                </a:solidFill>
                <a:latin typeface="Symbol" charset="2"/>
              </a:rPr>
              <a:t> l/2</a:t>
            </a:r>
            <a:r>
              <a:rPr lang="en-US" altLang="ja-JP" sz="2000"/>
              <a:t>)</a:t>
            </a:r>
            <a:endParaRPr lang="ja-JP" altLang="en-US" sz="2000"/>
          </a:p>
        </p:txBody>
      </p:sp>
      <p:cxnSp>
        <p:nvCxnSpPr>
          <p:cNvPr id="10" name="直線コネクタ 9"/>
          <p:cNvCxnSpPr/>
          <p:nvPr/>
        </p:nvCxnSpPr>
        <p:spPr>
          <a:xfrm>
            <a:off x="1684338" y="2441575"/>
            <a:ext cx="785812" cy="571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9463" name="Picture 28"/>
          <p:cNvPicPr>
            <a:picLocks noChangeAspect="1" noChangeArrowheads="1"/>
          </p:cNvPicPr>
          <p:nvPr/>
        </p:nvPicPr>
        <p:blipFill>
          <a:blip r:embed="rId4"/>
          <a:srcRect/>
          <a:stretch>
            <a:fillRect/>
          </a:stretch>
        </p:blipFill>
        <p:spPr bwMode="auto">
          <a:xfrm>
            <a:off x="4416425" y="3429000"/>
            <a:ext cx="1898650" cy="430213"/>
          </a:xfrm>
          <a:prstGeom prst="rect">
            <a:avLst/>
          </a:prstGeom>
          <a:noFill/>
          <a:ln w="9525">
            <a:noFill/>
            <a:miter lim="800000"/>
            <a:headEnd/>
            <a:tailEnd/>
          </a:ln>
        </p:spPr>
      </p:pic>
      <p:sp>
        <p:nvSpPr>
          <p:cNvPr id="19464" name="テキスト ボックス 11"/>
          <p:cNvSpPr txBox="1">
            <a:spLocks noChangeArrowheads="1"/>
          </p:cNvSpPr>
          <p:nvPr/>
        </p:nvSpPr>
        <p:spPr bwMode="auto">
          <a:xfrm>
            <a:off x="4416425" y="3929063"/>
            <a:ext cx="2032000" cy="369887"/>
          </a:xfrm>
          <a:prstGeom prst="rect">
            <a:avLst/>
          </a:prstGeom>
          <a:noFill/>
          <a:ln w="9525">
            <a:noFill/>
            <a:miter lim="800000"/>
            <a:headEnd/>
            <a:tailEnd/>
          </a:ln>
        </p:spPr>
        <p:txBody>
          <a:bodyPr wrap="none">
            <a:prstTxWarp prst="textNoShape">
              <a:avLst/>
            </a:prstTxWarp>
            <a:spAutoFit/>
          </a:bodyPr>
          <a:lstStyle/>
          <a:p>
            <a:r>
              <a:rPr lang="ja-JP" altLang="en-US">
                <a:solidFill>
                  <a:srgbClr val="FF0000"/>
                </a:solidFill>
              </a:rPr>
              <a:t>非中心対称性構造</a:t>
            </a:r>
          </a:p>
        </p:txBody>
      </p:sp>
      <p:sp>
        <p:nvSpPr>
          <p:cNvPr id="19465" name="テキスト ボックス 12"/>
          <p:cNvSpPr txBox="1">
            <a:spLocks noChangeArrowheads="1"/>
          </p:cNvSpPr>
          <p:nvPr/>
        </p:nvSpPr>
        <p:spPr bwMode="auto">
          <a:xfrm>
            <a:off x="4546600" y="3084513"/>
            <a:ext cx="1649413" cy="369887"/>
          </a:xfrm>
          <a:prstGeom prst="rect">
            <a:avLst/>
          </a:prstGeom>
          <a:noFill/>
          <a:ln w="9525">
            <a:noFill/>
            <a:miter lim="800000"/>
            <a:headEnd/>
            <a:tailEnd/>
          </a:ln>
        </p:spPr>
        <p:txBody>
          <a:bodyPr wrap="none">
            <a:prstTxWarp prst="textNoShape">
              <a:avLst/>
            </a:prstTxWarp>
            <a:spAutoFit/>
          </a:bodyPr>
          <a:lstStyle/>
          <a:p>
            <a:r>
              <a:rPr lang="ja-JP" altLang="en-US"/>
              <a:t>コラーゲン分子</a:t>
            </a:r>
          </a:p>
        </p:txBody>
      </p:sp>
      <p:sp>
        <p:nvSpPr>
          <p:cNvPr id="14" name="円/楕円 13"/>
          <p:cNvSpPr/>
          <p:nvPr/>
        </p:nvSpPr>
        <p:spPr>
          <a:xfrm>
            <a:off x="7261225" y="3176588"/>
            <a:ext cx="1285875" cy="100012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ja-JP" altLang="en-US">
              <a:solidFill>
                <a:srgbClr val="FFFFFF"/>
              </a:solidFill>
            </a:endParaRPr>
          </a:p>
        </p:txBody>
      </p:sp>
      <p:sp>
        <p:nvSpPr>
          <p:cNvPr id="19467" name="テキスト ボックス 14"/>
          <p:cNvSpPr txBox="1">
            <a:spLocks noChangeArrowheads="1"/>
          </p:cNvSpPr>
          <p:nvPr/>
        </p:nvSpPr>
        <p:spPr bwMode="auto">
          <a:xfrm>
            <a:off x="7273925" y="3370263"/>
            <a:ext cx="1257300" cy="708025"/>
          </a:xfrm>
          <a:prstGeom prst="rect">
            <a:avLst/>
          </a:prstGeom>
          <a:noFill/>
          <a:ln w="9525">
            <a:noFill/>
            <a:miter lim="800000"/>
            <a:headEnd/>
            <a:tailEnd/>
          </a:ln>
        </p:spPr>
        <p:txBody>
          <a:bodyPr wrap="none">
            <a:prstTxWarp prst="textNoShape">
              <a:avLst/>
            </a:prstTxWarp>
            <a:spAutoFit/>
          </a:bodyPr>
          <a:lstStyle/>
          <a:p>
            <a:pPr algn="ctr"/>
            <a:r>
              <a:rPr lang="en-US" altLang="ja-JP" sz="2000" b="1">
                <a:solidFill>
                  <a:srgbClr val="FFFF00"/>
                </a:solidFill>
              </a:rPr>
              <a:t>SHG</a:t>
            </a:r>
            <a:r>
              <a:rPr lang="ja-JP" altLang="en-US" sz="2000" b="1">
                <a:solidFill>
                  <a:srgbClr val="FFFF00"/>
                </a:solidFill>
              </a:rPr>
              <a:t>光の</a:t>
            </a:r>
            <a:endParaRPr lang="en-US" altLang="ja-JP" sz="2000" b="1">
              <a:solidFill>
                <a:srgbClr val="FFFF00"/>
              </a:solidFill>
            </a:endParaRPr>
          </a:p>
          <a:p>
            <a:pPr algn="ctr"/>
            <a:r>
              <a:rPr lang="ja-JP" altLang="en-US" sz="2000" b="1">
                <a:solidFill>
                  <a:srgbClr val="FFFF00"/>
                </a:solidFill>
              </a:rPr>
              <a:t>発生源</a:t>
            </a:r>
          </a:p>
        </p:txBody>
      </p:sp>
      <p:pic>
        <p:nvPicPr>
          <p:cNvPr id="19468" name="Picture 1045" descr="(BIC322)">
            <a:hlinkClick r:id="rId5"/>
          </p:cNvPr>
          <p:cNvPicPr>
            <a:picLocks noChangeAspect="1" noChangeArrowheads="1"/>
          </p:cNvPicPr>
          <p:nvPr/>
        </p:nvPicPr>
        <p:blipFill>
          <a:blip r:embed="rId6"/>
          <a:srcRect/>
          <a:stretch>
            <a:fillRect/>
          </a:stretch>
        </p:blipFill>
        <p:spPr bwMode="auto">
          <a:xfrm rot="-5400000">
            <a:off x="6611144" y="3350419"/>
            <a:ext cx="468313" cy="714375"/>
          </a:xfrm>
          <a:prstGeom prst="rect">
            <a:avLst/>
          </a:prstGeom>
          <a:noFill/>
          <a:ln w="9525">
            <a:noFill/>
            <a:miter lim="800000"/>
            <a:headEnd/>
            <a:tailEnd/>
          </a:ln>
        </p:spPr>
      </p:pic>
      <p:sp>
        <p:nvSpPr>
          <p:cNvPr id="24" name="角丸四角形 23"/>
          <p:cNvSpPr/>
          <p:nvPr/>
        </p:nvSpPr>
        <p:spPr>
          <a:xfrm>
            <a:off x="2224881" y="4520406"/>
            <a:ext cx="4643437" cy="1531937"/>
          </a:xfrm>
          <a:prstGeom prst="roundRect">
            <a:avLst/>
          </a:prstGeom>
          <a:no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ja-JP" altLang="en-US">
              <a:solidFill>
                <a:srgbClr val="002060"/>
              </a:solidFill>
            </a:endParaRPr>
          </a:p>
        </p:txBody>
      </p:sp>
      <p:sp>
        <p:nvSpPr>
          <p:cNvPr id="19470" name="テキスト ボックス 24"/>
          <p:cNvSpPr txBox="1">
            <a:spLocks noChangeArrowheads="1"/>
          </p:cNvSpPr>
          <p:nvPr/>
        </p:nvSpPr>
        <p:spPr bwMode="auto">
          <a:xfrm>
            <a:off x="2345531" y="4520406"/>
            <a:ext cx="2660650" cy="461962"/>
          </a:xfrm>
          <a:prstGeom prst="rect">
            <a:avLst/>
          </a:prstGeom>
          <a:noFill/>
          <a:ln w="9525">
            <a:noFill/>
            <a:miter lim="800000"/>
            <a:headEnd/>
            <a:tailEnd/>
          </a:ln>
        </p:spPr>
        <p:txBody>
          <a:bodyPr wrap="none">
            <a:prstTxWarp prst="textNoShape">
              <a:avLst/>
            </a:prstTxWarp>
            <a:spAutoFit/>
          </a:bodyPr>
          <a:lstStyle/>
          <a:p>
            <a:r>
              <a:rPr lang="en-US" altLang="ja-JP" sz="2400"/>
              <a:t>SHG</a:t>
            </a:r>
            <a:r>
              <a:rPr lang="ja-JP" altLang="en-US" sz="2400"/>
              <a:t>顕微鏡の特徴</a:t>
            </a:r>
          </a:p>
        </p:txBody>
      </p:sp>
      <p:sp>
        <p:nvSpPr>
          <p:cNvPr id="19471" name="テキスト ボックス 27"/>
          <p:cNvSpPr txBox="1">
            <a:spLocks noChangeArrowheads="1"/>
          </p:cNvSpPr>
          <p:nvPr/>
        </p:nvSpPr>
        <p:spPr bwMode="auto">
          <a:xfrm>
            <a:off x="2270918" y="4974431"/>
            <a:ext cx="4224338" cy="400050"/>
          </a:xfrm>
          <a:prstGeom prst="rect">
            <a:avLst/>
          </a:prstGeom>
          <a:noFill/>
          <a:ln w="9525">
            <a:noFill/>
            <a:miter lim="800000"/>
            <a:headEnd/>
            <a:tailEnd/>
          </a:ln>
        </p:spPr>
        <p:txBody>
          <a:bodyPr>
            <a:prstTxWarp prst="textNoShape">
              <a:avLst/>
            </a:prstTxWarp>
            <a:spAutoFit/>
          </a:bodyPr>
          <a:lstStyle/>
          <a:p>
            <a:pPr>
              <a:buFont typeface="Wingdings" charset="2"/>
              <a:buChar char="Ø"/>
            </a:pPr>
            <a:r>
              <a:rPr lang="ja-JP" altLang="en-US" sz="2000"/>
              <a:t>分子構造に依存した選択性を持つ　</a:t>
            </a:r>
          </a:p>
        </p:txBody>
      </p:sp>
      <p:sp>
        <p:nvSpPr>
          <p:cNvPr id="33" name="Text Box 3"/>
          <p:cNvSpPr txBox="1">
            <a:spLocks noChangeArrowheads="1"/>
          </p:cNvSpPr>
          <p:nvPr/>
        </p:nvSpPr>
        <p:spPr bwMode="auto">
          <a:xfrm>
            <a:off x="4416425" y="1370013"/>
            <a:ext cx="1344613" cy="4206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90000" tIns="64440" rIns="90000" bIns="46800">
            <a:prstTxWarp prst="textNoShape">
              <a:avLst/>
            </a:prstTxWarp>
            <a:spAutoFit/>
          </a:bodyPr>
          <a:lstStyle/>
          <a:p>
            <a:pPr algn="ctr">
              <a:spcBef>
                <a:spcPts val="1250"/>
              </a:spcBef>
              <a:tabLst>
                <a:tab pos="723900" algn="l"/>
                <a:tab pos="1447800" algn="l"/>
              </a:tabLst>
            </a:pPr>
            <a:r>
              <a:rPr lang="en-US" altLang="ja-JP" sz="2000">
                <a:solidFill>
                  <a:schemeClr val="tx1"/>
                </a:solidFill>
              </a:rPr>
              <a:t>SHG</a:t>
            </a:r>
            <a:r>
              <a:rPr lang="en-US" sz="2000">
                <a:solidFill>
                  <a:schemeClr val="tx1"/>
                </a:solidFill>
              </a:rPr>
              <a:t>と</a:t>
            </a:r>
            <a:r>
              <a:rPr lang="ja-JP" altLang="en-US" sz="2000">
                <a:solidFill>
                  <a:schemeClr val="tx1"/>
                </a:solidFill>
              </a:rPr>
              <a:t>は</a:t>
            </a:r>
            <a:endParaRPr lang="en-US" sz="2000">
              <a:solidFill>
                <a:schemeClr val="tx1"/>
              </a:solidFill>
            </a:endParaRPr>
          </a:p>
        </p:txBody>
      </p:sp>
      <p:sp>
        <p:nvSpPr>
          <p:cNvPr id="19477" name="テキスト ボックス 33"/>
          <p:cNvSpPr txBox="1">
            <a:spLocks noChangeArrowheads="1"/>
          </p:cNvSpPr>
          <p:nvPr/>
        </p:nvSpPr>
        <p:spPr bwMode="auto">
          <a:xfrm>
            <a:off x="4241800" y="1874838"/>
            <a:ext cx="4697413" cy="922337"/>
          </a:xfrm>
          <a:prstGeom prst="rect">
            <a:avLst/>
          </a:prstGeom>
          <a:noFill/>
          <a:ln w="9525">
            <a:noFill/>
            <a:miter lim="800000"/>
            <a:headEnd/>
            <a:tailEnd/>
          </a:ln>
        </p:spPr>
        <p:txBody>
          <a:bodyPr wrap="none">
            <a:prstTxWarp prst="textNoShape">
              <a:avLst/>
            </a:prstTxWarp>
            <a:spAutoFit/>
          </a:bodyPr>
          <a:lstStyle/>
          <a:p>
            <a:pPr algn="ctr"/>
            <a:r>
              <a:rPr lang="en-US">
                <a:solidFill>
                  <a:srgbClr val="000000"/>
                </a:solidFill>
              </a:rPr>
              <a:t>超短パルス光を，非中心対称性の物質に</a:t>
            </a:r>
          </a:p>
          <a:p>
            <a:pPr algn="ctr"/>
            <a:r>
              <a:rPr lang="en-US">
                <a:solidFill>
                  <a:srgbClr val="000000"/>
                </a:solidFill>
              </a:rPr>
              <a:t>入射した際</a:t>
            </a:r>
            <a:r>
              <a:rPr lang="ja-JP" altLang="en-US">
                <a:solidFill>
                  <a:srgbClr val="000000"/>
                </a:solidFill>
              </a:rPr>
              <a:t>，半波長（</a:t>
            </a:r>
            <a:r>
              <a:rPr lang="en-US">
                <a:solidFill>
                  <a:srgbClr val="000000"/>
                </a:solidFill>
              </a:rPr>
              <a:t>周波数が</a:t>
            </a:r>
            <a:r>
              <a:rPr lang="en-US" altLang="ja-JP">
                <a:solidFill>
                  <a:srgbClr val="000000"/>
                </a:solidFill>
              </a:rPr>
              <a:t>2</a:t>
            </a:r>
            <a:r>
              <a:rPr lang="en-US">
                <a:solidFill>
                  <a:srgbClr val="000000"/>
                </a:solidFill>
              </a:rPr>
              <a:t>倍</a:t>
            </a:r>
            <a:r>
              <a:rPr lang="ja-JP" altLang="en-US">
                <a:solidFill>
                  <a:srgbClr val="000000"/>
                </a:solidFill>
              </a:rPr>
              <a:t>）</a:t>
            </a:r>
            <a:r>
              <a:rPr lang="en-US">
                <a:solidFill>
                  <a:srgbClr val="000000"/>
                </a:solidFill>
              </a:rPr>
              <a:t>の光が</a:t>
            </a:r>
            <a:endParaRPr lang="en-US" altLang="ja-JP">
              <a:solidFill>
                <a:srgbClr val="000000"/>
              </a:solidFill>
            </a:endParaRPr>
          </a:p>
          <a:p>
            <a:pPr algn="ctr"/>
            <a:r>
              <a:rPr lang="en-US">
                <a:solidFill>
                  <a:srgbClr val="000000"/>
                </a:solidFill>
              </a:rPr>
              <a:t>発生する現象</a:t>
            </a:r>
          </a:p>
        </p:txBody>
      </p:sp>
      <p:sp>
        <p:nvSpPr>
          <p:cNvPr id="19478" name="テキスト ボックス 35"/>
          <p:cNvSpPr txBox="1">
            <a:spLocks noChangeArrowheads="1"/>
          </p:cNvSpPr>
          <p:nvPr/>
        </p:nvSpPr>
        <p:spPr bwMode="auto">
          <a:xfrm>
            <a:off x="4273550" y="2700338"/>
            <a:ext cx="492125" cy="461962"/>
          </a:xfrm>
          <a:prstGeom prst="rect">
            <a:avLst/>
          </a:prstGeom>
          <a:solidFill>
            <a:schemeClr val="bg1"/>
          </a:solidFill>
          <a:ln w="9525">
            <a:noFill/>
            <a:miter lim="800000"/>
            <a:headEnd/>
            <a:tailEnd/>
          </a:ln>
        </p:spPr>
        <p:txBody>
          <a:bodyPr wrap="none">
            <a:prstTxWarp prst="textNoShape">
              <a:avLst/>
            </a:prstTxWarp>
            <a:spAutoFit/>
          </a:bodyPr>
          <a:lstStyle/>
          <a:p>
            <a:r>
              <a:rPr lang="ja-JP" altLang="en-US" sz="2400"/>
              <a:t>例</a:t>
            </a:r>
          </a:p>
        </p:txBody>
      </p:sp>
      <p:sp>
        <p:nvSpPr>
          <p:cNvPr id="19479" name="テキスト ボックス 36"/>
          <p:cNvSpPr txBox="1">
            <a:spLocks noChangeArrowheads="1"/>
          </p:cNvSpPr>
          <p:nvPr/>
        </p:nvSpPr>
        <p:spPr bwMode="auto">
          <a:xfrm>
            <a:off x="2270918" y="5344318"/>
            <a:ext cx="4597400" cy="708025"/>
          </a:xfrm>
          <a:prstGeom prst="rect">
            <a:avLst/>
          </a:prstGeom>
          <a:noFill/>
          <a:ln w="9525">
            <a:noFill/>
            <a:miter lim="800000"/>
            <a:headEnd/>
            <a:tailEnd/>
          </a:ln>
        </p:spPr>
        <p:txBody>
          <a:bodyPr>
            <a:prstTxWarp prst="textNoShape">
              <a:avLst/>
            </a:prstTxWarp>
            <a:spAutoFit/>
          </a:bodyPr>
          <a:lstStyle/>
          <a:p>
            <a:pPr>
              <a:buFont typeface="Wingdings" charset="2"/>
              <a:buChar char="Ø"/>
            </a:pPr>
            <a:r>
              <a:rPr lang="ja-JP" altLang="en-US" sz="2000"/>
              <a:t>生体組織の場合，コラーゲン，ミオシン，チューブリンなどが観測可能</a:t>
            </a:r>
          </a:p>
        </p:txBody>
      </p:sp>
      <p:sp>
        <p:nvSpPr>
          <p:cNvPr id="26" name="テキスト ボックス 23"/>
          <p:cNvSpPr txBox="1">
            <a:spLocks noChangeArrowheads="1"/>
          </p:cNvSpPr>
          <p:nvPr/>
        </p:nvSpPr>
        <p:spPr bwMode="auto">
          <a:xfrm>
            <a:off x="269476" y="6205537"/>
            <a:ext cx="8785623" cy="523220"/>
          </a:xfrm>
          <a:prstGeom prst="rect">
            <a:avLst/>
          </a:prstGeom>
          <a:solidFill>
            <a:srgbClr val="FFFFFF"/>
          </a:solidFill>
          <a:ln w="76200">
            <a:solidFill>
              <a:srgbClr val="000000"/>
            </a:solidFill>
            <a:miter lim="800000"/>
            <a:headEnd/>
            <a:tailEnd/>
          </a:ln>
        </p:spPr>
        <p:txBody>
          <a:bodyPr wrap="square">
            <a:prstTxWarp prst="textNoShape">
              <a:avLst/>
            </a:prstTxWarp>
            <a:spAutoFit/>
          </a:bodyPr>
          <a:lstStyle/>
          <a:p>
            <a:pPr algn="ctr"/>
            <a:r>
              <a:rPr lang="ja-JP" altLang="en-US" sz="2800" dirty="0" smtClean="0">
                <a:solidFill>
                  <a:srgbClr val="FF0000"/>
                </a:solidFill>
              </a:rPr>
              <a:t>コラーゲン動態という観点から培養組織の評価が可能</a:t>
            </a:r>
            <a:endParaRPr lang="ja-JP" altLang="en-US" sz="2800" dirty="0">
              <a:solidFill>
                <a:srgbClr val="FF0000"/>
              </a:solidFill>
            </a:endParaRPr>
          </a:p>
        </p:txBody>
      </p:sp>
      <p:sp>
        <p:nvSpPr>
          <p:cNvPr id="27" name="テキスト ボックス 26"/>
          <p:cNvSpPr txBox="1"/>
          <p:nvPr/>
        </p:nvSpPr>
        <p:spPr>
          <a:xfrm>
            <a:off x="1187902" y="3551436"/>
            <a:ext cx="723275" cy="307777"/>
          </a:xfrm>
          <a:prstGeom prst="rect">
            <a:avLst/>
          </a:prstGeom>
          <a:solidFill>
            <a:schemeClr val="bg1"/>
          </a:solidFill>
        </p:spPr>
        <p:txBody>
          <a:bodyPr wrap="none" rtlCol="0">
            <a:spAutoFit/>
          </a:bodyPr>
          <a:lstStyle/>
          <a:p>
            <a:r>
              <a:rPr kumimoji="1" lang="ja-JP" altLang="en-US" sz="1400" dirty="0" smtClean="0">
                <a:solidFill>
                  <a:srgbClr val="FF0000"/>
                </a:solidFill>
              </a:rPr>
              <a:t>非接触</a:t>
            </a:r>
            <a:endParaRPr kumimoji="1" lang="ja-JP" altLang="en-US" sz="1400" dirty="0">
              <a:solidFill>
                <a:srgbClr val="FF0000"/>
              </a:solidFill>
            </a:endParaRPr>
          </a:p>
        </p:txBody>
      </p:sp>
      <p:sp>
        <p:nvSpPr>
          <p:cNvPr id="28" name="テキスト ボックス 27"/>
          <p:cNvSpPr txBox="1"/>
          <p:nvPr/>
        </p:nvSpPr>
        <p:spPr>
          <a:xfrm>
            <a:off x="3039240" y="3621286"/>
            <a:ext cx="723275" cy="307777"/>
          </a:xfrm>
          <a:prstGeom prst="rect">
            <a:avLst/>
          </a:prstGeom>
          <a:solidFill>
            <a:schemeClr val="bg1"/>
          </a:solidFill>
        </p:spPr>
        <p:txBody>
          <a:bodyPr wrap="none" rtlCol="0">
            <a:spAutoFit/>
          </a:bodyPr>
          <a:lstStyle/>
          <a:p>
            <a:r>
              <a:rPr kumimoji="1" lang="ja-JP" altLang="en-US" sz="1400" dirty="0" smtClean="0">
                <a:solidFill>
                  <a:srgbClr val="FF0000"/>
                </a:solidFill>
              </a:rPr>
              <a:t>非</a:t>
            </a:r>
            <a:r>
              <a:rPr lang="ja-JP" altLang="en-US" sz="1400" dirty="0" smtClean="0">
                <a:solidFill>
                  <a:srgbClr val="FF0000"/>
                </a:solidFill>
              </a:rPr>
              <a:t>染色</a:t>
            </a:r>
            <a:endParaRPr kumimoji="1" lang="ja-JP" altLang="en-US" sz="1400" dirty="0">
              <a:solidFill>
                <a:srgbClr val="FF0000"/>
              </a:solidFill>
            </a:endParaRPr>
          </a:p>
        </p:txBody>
      </p:sp>
      <p:sp>
        <p:nvSpPr>
          <p:cNvPr id="29" name="テキスト ボックス 28"/>
          <p:cNvSpPr txBox="1"/>
          <p:nvPr/>
        </p:nvSpPr>
        <p:spPr>
          <a:xfrm>
            <a:off x="1684338" y="4022824"/>
            <a:ext cx="1601320" cy="307777"/>
          </a:xfrm>
          <a:prstGeom prst="rect">
            <a:avLst/>
          </a:prstGeom>
          <a:solidFill>
            <a:schemeClr val="bg1"/>
          </a:solidFill>
        </p:spPr>
        <p:txBody>
          <a:bodyPr wrap="none" rtlCol="0">
            <a:spAutoFit/>
          </a:bodyPr>
          <a:lstStyle/>
          <a:p>
            <a:r>
              <a:rPr kumimoji="1" lang="ja-JP" altLang="en-US" sz="1400" dirty="0" smtClean="0">
                <a:solidFill>
                  <a:srgbClr val="FF0000"/>
                </a:solidFill>
              </a:rPr>
              <a:t>３次元イメージング</a:t>
            </a:r>
            <a:endParaRPr kumimoji="1" lang="ja-JP" altLang="en-US" sz="1400" dirty="0">
              <a:solidFill>
                <a:srgbClr val="FF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42"/>
            <a:ext cx="8229600" cy="1143000"/>
          </a:xfrm>
        </p:spPr>
        <p:txBody>
          <a:bodyPr/>
          <a:lstStyle/>
          <a:p>
            <a:r>
              <a:rPr lang="en-US" altLang="ja-JP" dirty="0" smtClean="0"/>
              <a:t>SHG</a:t>
            </a:r>
            <a:r>
              <a:rPr lang="ja-JP" altLang="en-US" dirty="0" smtClean="0"/>
              <a:t>発生強度</a:t>
            </a:r>
            <a:endParaRPr lang="ja-JP" altLang="en-US" dirty="0"/>
          </a:p>
        </p:txBody>
      </p:sp>
      <p:grpSp>
        <p:nvGrpSpPr>
          <p:cNvPr id="4" name="図形グループ 3"/>
          <p:cNvGrpSpPr/>
          <p:nvPr/>
        </p:nvGrpSpPr>
        <p:grpSpPr>
          <a:xfrm>
            <a:off x="514915" y="4531619"/>
            <a:ext cx="4113418" cy="2205112"/>
            <a:chOff x="-9072" y="4083930"/>
            <a:chExt cx="5093835" cy="2730692"/>
          </a:xfrm>
        </p:grpSpPr>
        <p:pic>
          <p:nvPicPr>
            <p:cNvPr id="5" name="図 4" descr="スクリーンショット（2013-08-08 3.56.54）.png"/>
            <p:cNvPicPr>
              <a:picLocks noChangeAspect="1"/>
            </p:cNvPicPr>
            <p:nvPr/>
          </p:nvPicPr>
          <p:blipFill>
            <a:blip r:embed="rId3"/>
            <a:srcRect l="24077" t="898"/>
            <a:stretch>
              <a:fillRect/>
            </a:stretch>
          </p:blipFill>
          <p:spPr>
            <a:xfrm rot="16200000">
              <a:off x="2207183" y="2420441"/>
              <a:ext cx="1140990" cy="4467968"/>
            </a:xfrm>
            <a:prstGeom prst="rect">
              <a:avLst/>
            </a:prstGeom>
          </p:spPr>
        </p:pic>
        <p:pic>
          <p:nvPicPr>
            <p:cNvPr id="6" name="図 5" descr="スクリーンショット（2013-08-08 3.57.13）.png"/>
            <p:cNvPicPr>
              <a:picLocks noChangeAspect="1"/>
            </p:cNvPicPr>
            <p:nvPr/>
          </p:nvPicPr>
          <p:blipFill>
            <a:blip r:embed="rId4"/>
            <a:stretch>
              <a:fillRect/>
            </a:stretch>
          </p:blipFill>
          <p:spPr>
            <a:xfrm>
              <a:off x="-9072" y="5215741"/>
              <a:ext cx="5093835" cy="1598881"/>
            </a:xfrm>
            <a:prstGeom prst="rect">
              <a:avLst/>
            </a:prstGeom>
          </p:spPr>
        </p:pic>
      </p:grpSp>
      <p:graphicFrame>
        <p:nvGraphicFramePr>
          <p:cNvPr id="35842" name="Object 5"/>
          <p:cNvGraphicFramePr>
            <a:graphicFrameLocks noChangeAspect="1"/>
          </p:cNvGraphicFramePr>
          <p:nvPr/>
        </p:nvGraphicFramePr>
        <p:xfrm>
          <a:off x="146575" y="1190903"/>
          <a:ext cx="3794125" cy="361950"/>
        </p:xfrm>
        <a:graphic>
          <a:graphicData uri="http://schemas.openxmlformats.org/presentationml/2006/ole">
            <p:oleObj spid="_x0000_s35842" name="数式" r:id="rId5" imgW="2133600" imgH="203200" progId="Equation.3">
              <p:embed/>
            </p:oleObj>
          </a:graphicData>
        </a:graphic>
      </p:graphicFrame>
      <p:sp>
        <p:nvSpPr>
          <p:cNvPr id="17" name="正方形/長方形 14"/>
          <p:cNvSpPr>
            <a:spLocks noChangeArrowheads="1"/>
          </p:cNvSpPr>
          <p:nvPr/>
        </p:nvSpPr>
        <p:spPr bwMode="auto">
          <a:xfrm>
            <a:off x="422708" y="2341170"/>
            <a:ext cx="3850007" cy="1015663"/>
          </a:xfrm>
          <a:prstGeom prst="rect">
            <a:avLst/>
          </a:prstGeom>
          <a:noFill/>
          <a:ln w="9525">
            <a:noFill/>
            <a:miter lim="800000"/>
            <a:headEnd/>
            <a:tailEnd/>
          </a:ln>
        </p:spPr>
        <p:txBody>
          <a:bodyPr wrap="none">
            <a:prstTxWarp prst="textNoShape">
              <a:avLst/>
            </a:prstTxWarp>
            <a:spAutoFit/>
          </a:bodyPr>
          <a:lstStyle/>
          <a:p>
            <a:r>
              <a:rPr lang="en-US" altLang="ja-JP" sz="2000" b="1" i="1" dirty="0" smtClean="0">
                <a:latin typeface="Times New Roman" charset="0"/>
                <a:ea typeface="Times New Roman" charset="0"/>
                <a:cs typeface="Times New Roman" charset="0"/>
              </a:rPr>
              <a:t>E </a:t>
            </a:r>
            <a:r>
              <a:rPr lang="en-US" altLang="ja-JP" sz="2000" i="1" dirty="0" smtClean="0">
                <a:latin typeface="Times New Roman" charset="0"/>
                <a:ea typeface="Times New Roman" charset="0"/>
                <a:cs typeface="Times New Roman" charset="0"/>
              </a:rPr>
              <a:t>:</a:t>
            </a:r>
            <a:r>
              <a:rPr lang="ja-JP" altLang="en-US" dirty="0" smtClean="0">
                <a:latin typeface="+mj-ea"/>
                <a:ea typeface="+mj-ea"/>
                <a:cs typeface="Times New Roman" charset="0"/>
              </a:rPr>
              <a:t>レーザー電場（ピーク）</a:t>
            </a:r>
            <a:endParaRPr lang="en-US" altLang="ja-JP" dirty="0" smtClean="0">
              <a:latin typeface="+mj-ea"/>
              <a:ea typeface="+mj-ea"/>
              <a:cs typeface="Times New Roman" charset="0"/>
            </a:endParaRPr>
          </a:p>
          <a:p>
            <a:r>
              <a:rPr lang="en-US" altLang="ja-JP" sz="2000" b="1" i="1" dirty="0" err="1" smtClean="0">
                <a:latin typeface="Times New Roman" charset="0"/>
                <a:ea typeface="Times New Roman" charset="0"/>
                <a:cs typeface="Times New Roman" charset="0"/>
              </a:rPr>
              <a:t>χ</a:t>
            </a:r>
            <a:r>
              <a:rPr lang="en-US" altLang="ja-JP" sz="2000" b="1" i="1" baseline="30000" dirty="0" err="1">
                <a:latin typeface="Times New Roman" charset="0"/>
                <a:ea typeface="Times New Roman" charset="0"/>
                <a:cs typeface="Times New Roman" charset="0"/>
              </a:rPr>
              <a:t>(n</a:t>
            </a:r>
            <a:r>
              <a:rPr lang="en-US" altLang="ja-JP" sz="2000" b="1" i="1" baseline="30000" dirty="0">
                <a:latin typeface="Times New Roman" charset="0"/>
                <a:ea typeface="Times New Roman" charset="0"/>
                <a:cs typeface="Times New Roman" charset="0"/>
              </a:rPr>
              <a:t>)</a:t>
            </a:r>
            <a:r>
              <a:rPr lang="ja-JP" altLang="en-US" sz="2000" dirty="0"/>
              <a:t>：非線形</a:t>
            </a:r>
            <a:r>
              <a:rPr lang="ja-JP" altLang="en-US" sz="2000" dirty="0" smtClean="0"/>
              <a:t>感受率</a:t>
            </a:r>
            <a:endParaRPr lang="en-US" altLang="ja-JP" sz="2000" dirty="0" smtClean="0"/>
          </a:p>
          <a:p>
            <a:r>
              <a:rPr lang="ja-JP" altLang="en-US" sz="2000" dirty="0" smtClean="0"/>
              <a:t>　　</a:t>
            </a:r>
            <a:r>
              <a:rPr lang="en-US" altLang="ja-JP" sz="2000" dirty="0" smtClean="0"/>
              <a:t>  </a:t>
            </a:r>
            <a:r>
              <a:rPr lang="ja-JP" altLang="en-US" sz="2000" dirty="0" smtClean="0"/>
              <a:t>コラーゲン分子の構造に依存</a:t>
            </a:r>
            <a:endParaRPr lang="en-US" altLang="ja-JP" sz="2000" dirty="0"/>
          </a:p>
        </p:txBody>
      </p:sp>
      <p:sp>
        <p:nvSpPr>
          <p:cNvPr id="18" name="テキスト ボックス 17"/>
          <p:cNvSpPr txBox="1"/>
          <p:nvPr/>
        </p:nvSpPr>
        <p:spPr>
          <a:xfrm>
            <a:off x="1628556" y="1527327"/>
            <a:ext cx="580169" cy="369332"/>
          </a:xfrm>
          <a:prstGeom prst="rect">
            <a:avLst/>
          </a:prstGeom>
          <a:noFill/>
        </p:spPr>
        <p:txBody>
          <a:bodyPr wrap="none" rtlCol="0">
            <a:spAutoFit/>
          </a:bodyPr>
          <a:lstStyle/>
          <a:p>
            <a:r>
              <a:rPr kumimoji="1" lang="en-US" altLang="ja-JP" dirty="0" smtClean="0">
                <a:solidFill>
                  <a:srgbClr val="FF0000"/>
                </a:solidFill>
              </a:rPr>
              <a:t>SHG</a:t>
            </a:r>
            <a:endParaRPr kumimoji="1" lang="ja-JP" altLang="en-US" dirty="0">
              <a:solidFill>
                <a:srgbClr val="FF0000"/>
              </a:solidFill>
            </a:endParaRPr>
          </a:p>
        </p:txBody>
      </p:sp>
      <p:cxnSp>
        <p:nvCxnSpPr>
          <p:cNvPr id="20" name="直線コネクタ 19"/>
          <p:cNvCxnSpPr/>
          <p:nvPr/>
        </p:nvCxnSpPr>
        <p:spPr>
          <a:xfrm>
            <a:off x="1539245" y="1552853"/>
            <a:ext cx="750295"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153797" y="1971838"/>
            <a:ext cx="3262432" cy="369332"/>
          </a:xfrm>
          <a:prstGeom prst="rect">
            <a:avLst/>
          </a:prstGeom>
          <a:noFill/>
        </p:spPr>
        <p:txBody>
          <a:bodyPr wrap="none" rtlCol="0">
            <a:spAutoFit/>
          </a:bodyPr>
          <a:lstStyle/>
          <a:p>
            <a:r>
              <a:rPr kumimoji="1" lang="ja-JP" altLang="en-US" dirty="0" smtClean="0"/>
              <a:t>・発生強度を決めるパラメーター</a:t>
            </a:r>
            <a:endParaRPr kumimoji="1" lang="ja-JP" altLang="en-US" dirty="0"/>
          </a:p>
        </p:txBody>
      </p:sp>
      <p:sp>
        <p:nvSpPr>
          <p:cNvPr id="25" name="テキスト ボックス 24"/>
          <p:cNvSpPr txBox="1"/>
          <p:nvPr/>
        </p:nvSpPr>
        <p:spPr>
          <a:xfrm>
            <a:off x="84353" y="3819289"/>
            <a:ext cx="3595856" cy="369332"/>
          </a:xfrm>
          <a:prstGeom prst="rect">
            <a:avLst/>
          </a:prstGeom>
          <a:noFill/>
        </p:spPr>
        <p:txBody>
          <a:bodyPr wrap="none" rtlCol="0">
            <a:spAutoFit/>
          </a:bodyPr>
          <a:lstStyle/>
          <a:p>
            <a:r>
              <a:rPr kumimoji="1" lang="ja-JP" altLang="en-US" dirty="0" smtClean="0"/>
              <a:t>コラーゲンゲルの</a:t>
            </a:r>
            <a:r>
              <a:rPr kumimoji="1" lang="en-US" altLang="ja-JP" dirty="0" smtClean="0"/>
              <a:t>SHG</a:t>
            </a:r>
            <a:r>
              <a:rPr kumimoji="1" lang="ja-JP" altLang="en-US" dirty="0" smtClean="0"/>
              <a:t>イメージング</a:t>
            </a:r>
            <a:endParaRPr kumimoji="1" lang="ja-JP" altLang="en-US" dirty="0"/>
          </a:p>
        </p:txBody>
      </p:sp>
      <p:sp>
        <p:nvSpPr>
          <p:cNvPr id="27" name="テキスト ボックス 26"/>
          <p:cNvSpPr txBox="1"/>
          <p:nvPr/>
        </p:nvSpPr>
        <p:spPr>
          <a:xfrm>
            <a:off x="961290" y="4082878"/>
            <a:ext cx="1082348" cy="523220"/>
          </a:xfrm>
          <a:prstGeom prst="rect">
            <a:avLst/>
          </a:prstGeom>
          <a:noFill/>
        </p:spPr>
        <p:txBody>
          <a:bodyPr wrap="none" rtlCol="0">
            <a:spAutoFit/>
          </a:bodyPr>
          <a:lstStyle/>
          <a:p>
            <a:r>
              <a:rPr kumimoji="1" lang="ja-JP" altLang="en-US" sz="1400" dirty="0" smtClean="0"/>
              <a:t>構造成熟度</a:t>
            </a:r>
            <a:endParaRPr kumimoji="1" lang="en-US" altLang="ja-JP" sz="1400" dirty="0" smtClean="0"/>
          </a:p>
          <a:p>
            <a:r>
              <a:rPr lang="ja-JP" altLang="en-US" sz="1400" dirty="0" smtClean="0"/>
              <a:t>高</a:t>
            </a:r>
            <a:endParaRPr kumimoji="1" lang="ja-JP" altLang="en-US" sz="1400" dirty="0"/>
          </a:p>
        </p:txBody>
      </p:sp>
      <p:sp>
        <p:nvSpPr>
          <p:cNvPr id="28" name="ストライプ矢印 27"/>
          <p:cNvSpPr/>
          <p:nvPr/>
        </p:nvSpPr>
        <p:spPr>
          <a:xfrm>
            <a:off x="1364998" y="4356358"/>
            <a:ext cx="2753734" cy="175261"/>
          </a:xfrm>
          <a:prstGeom prst="stripedRightArrow">
            <a:avLst/>
          </a:prstGeom>
          <a:gradFill>
            <a:lin ang="0" scaled="0"/>
          </a:gradFill>
          <a:ln>
            <a:gradFill flip="none" rotWithShape="1">
              <a:gsLst>
                <a:gs pos="0">
                  <a:schemeClr val="accent1">
                    <a:shade val="95000"/>
                    <a:satMod val="105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4126542" y="4274581"/>
            <a:ext cx="364202" cy="307777"/>
          </a:xfrm>
          <a:prstGeom prst="rect">
            <a:avLst/>
          </a:prstGeom>
          <a:noFill/>
        </p:spPr>
        <p:txBody>
          <a:bodyPr wrap="none" rtlCol="0">
            <a:spAutoFit/>
          </a:bodyPr>
          <a:lstStyle/>
          <a:p>
            <a:r>
              <a:rPr kumimoji="1" lang="ja-JP" altLang="en-US" sz="1400" dirty="0" smtClean="0"/>
              <a:t>低</a:t>
            </a:r>
            <a:endParaRPr kumimoji="1" lang="ja-JP" altLang="en-US" sz="1400" dirty="0"/>
          </a:p>
        </p:txBody>
      </p:sp>
      <p:sp>
        <p:nvSpPr>
          <p:cNvPr id="30" name="テキスト ボックス 29"/>
          <p:cNvSpPr txBox="1"/>
          <p:nvPr/>
        </p:nvSpPr>
        <p:spPr>
          <a:xfrm>
            <a:off x="4832453" y="6468327"/>
            <a:ext cx="4311547" cy="276999"/>
          </a:xfrm>
          <a:prstGeom prst="rect">
            <a:avLst/>
          </a:prstGeom>
          <a:noFill/>
        </p:spPr>
        <p:txBody>
          <a:bodyPr wrap="none" rtlCol="0">
            <a:spAutoFit/>
          </a:bodyPr>
          <a:lstStyle/>
          <a:p>
            <a:r>
              <a:rPr lang="en-US" altLang="ja-JP" sz="1200" dirty="0" smtClean="0"/>
              <a:t>Ref) Christopher B. </a:t>
            </a:r>
            <a:r>
              <a:rPr lang="en-US" altLang="ja-JP" sz="1200" dirty="0" err="1" smtClean="0"/>
              <a:t>Raub</a:t>
            </a:r>
            <a:r>
              <a:rPr lang="en-US" altLang="ja-JP" sz="1200" dirty="0" smtClean="0"/>
              <a:t> </a:t>
            </a:r>
            <a:r>
              <a:rPr lang="en-US" altLang="ja-JP" sz="1200" dirty="0" err="1" smtClean="0"/>
              <a:t>et.al</a:t>
            </a:r>
            <a:r>
              <a:rPr lang="en-US" altLang="ja-JP" sz="1200" dirty="0" smtClean="0"/>
              <a:t>, Biophysical Journal 92, 2212 (2007)</a:t>
            </a:r>
            <a:endParaRPr kumimoji="1" lang="ja-JP" altLang="en-US" sz="1200" dirty="0"/>
          </a:p>
        </p:txBody>
      </p:sp>
      <p:grpSp>
        <p:nvGrpSpPr>
          <p:cNvPr id="34" name="図形グループ 33"/>
          <p:cNvGrpSpPr/>
          <p:nvPr/>
        </p:nvGrpSpPr>
        <p:grpSpPr>
          <a:xfrm>
            <a:off x="5350715" y="3857389"/>
            <a:ext cx="3329735" cy="2683781"/>
            <a:chOff x="5452833" y="3784546"/>
            <a:chExt cx="3329735" cy="2683781"/>
          </a:xfrm>
        </p:grpSpPr>
        <p:grpSp>
          <p:nvGrpSpPr>
            <p:cNvPr id="32" name="図形グループ 31"/>
            <p:cNvGrpSpPr/>
            <p:nvPr/>
          </p:nvGrpSpPr>
          <p:grpSpPr>
            <a:xfrm>
              <a:off x="5452833" y="3784546"/>
              <a:ext cx="3329735" cy="2683781"/>
              <a:chOff x="5452833" y="3784546"/>
              <a:chExt cx="3329735" cy="2683781"/>
            </a:xfrm>
          </p:grpSpPr>
          <p:pic>
            <p:nvPicPr>
              <p:cNvPr id="7" name="図 6" descr="スクリーンショット（2013-08-08 4.00.47）.png"/>
              <p:cNvPicPr>
                <a:picLocks noChangeAspect="1"/>
              </p:cNvPicPr>
              <p:nvPr/>
            </p:nvPicPr>
            <p:blipFill>
              <a:blip r:embed="rId6"/>
              <a:stretch>
                <a:fillRect/>
              </a:stretch>
            </p:blipFill>
            <p:spPr>
              <a:xfrm>
                <a:off x="5452833" y="3784546"/>
                <a:ext cx="3329734" cy="2683781"/>
              </a:xfrm>
              <a:prstGeom prst="rect">
                <a:avLst/>
              </a:prstGeom>
            </p:spPr>
          </p:pic>
          <p:sp>
            <p:nvSpPr>
              <p:cNvPr id="26" name="正方形/長方形 25"/>
              <p:cNvSpPr/>
              <p:nvPr/>
            </p:nvSpPr>
            <p:spPr>
              <a:xfrm>
                <a:off x="7179734" y="3819289"/>
                <a:ext cx="1602834" cy="12268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7412025" y="4936067"/>
                <a:ext cx="1370542" cy="213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3" name="正方形/長方形 32"/>
            <p:cNvSpPr/>
            <p:nvPr/>
          </p:nvSpPr>
          <p:spPr>
            <a:xfrm>
              <a:off x="8528051" y="5778500"/>
              <a:ext cx="152399"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57" name="図形グループ 56"/>
          <p:cNvGrpSpPr/>
          <p:nvPr/>
        </p:nvGrpSpPr>
        <p:grpSpPr>
          <a:xfrm>
            <a:off x="5198314" y="1234551"/>
            <a:ext cx="3574773" cy="2735975"/>
            <a:chOff x="3701213" y="872172"/>
            <a:chExt cx="3791786" cy="2902067"/>
          </a:xfrm>
        </p:grpSpPr>
        <p:pic>
          <p:nvPicPr>
            <p:cNvPr id="36" name="Picture 4"/>
            <p:cNvPicPr>
              <a:picLocks noChangeAspect="1" noChangeArrowheads="1"/>
            </p:cNvPicPr>
            <p:nvPr/>
          </p:nvPicPr>
          <p:blipFill>
            <a:blip r:embed="rId7"/>
            <a:srcRect/>
            <a:stretch>
              <a:fillRect/>
            </a:stretch>
          </p:blipFill>
          <p:spPr bwMode="auto">
            <a:xfrm>
              <a:off x="3701213" y="872172"/>
              <a:ext cx="3586207" cy="2897688"/>
            </a:xfrm>
            <a:prstGeom prst="rect">
              <a:avLst/>
            </a:prstGeom>
            <a:noFill/>
            <a:ln w="9525">
              <a:noFill/>
              <a:round/>
              <a:headEnd/>
              <a:tailEnd/>
            </a:ln>
          </p:spPr>
        </p:pic>
        <p:pic>
          <p:nvPicPr>
            <p:cNvPr id="37" name="Picture 6"/>
            <p:cNvPicPr>
              <a:picLocks noChangeAspect="1" noChangeArrowheads="1"/>
            </p:cNvPicPr>
            <p:nvPr/>
          </p:nvPicPr>
          <p:blipFill>
            <a:blip r:embed="rId8"/>
            <a:srcRect/>
            <a:stretch>
              <a:fillRect/>
            </a:stretch>
          </p:blipFill>
          <p:spPr bwMode="auto">
            <a:xfrm>
              <a:off x="6423020" y="1276396"/>
              <a:ext cx="441475" cy="1914735"/>
            </a:xfrm>
            <a:prstGeom prst="rect">
              <a:avLst/>
            </a:prstGeom>
            <a:noFill/>
            <a:ln w="9525">
              <a:noFill/>
              <a:round/>
              <a:headEnd/>
              <a:tailEnd/>
            </a:ln>
          </p:spPr>
        </p:pic>
        <p:sp>
          <p:nvSpPr>
            <p:cNvPr id="38" name="Rectangle 7"/>
            <p:cNvSpPr>
              <a:spLocks noChangeArrowheads="1"/>
            </p:cNvSpPr>
            <p:nvPr/>
          </p:nvSpPr>
          <p:spPr bwMode="auto">
            <a:xfrm>
              <a:off x="6483615" y="977702"/>
              <a:ext cx="309156" cy="357005"/>
            </a:xfrm>
            <a:prstGeom prst="rect">
              <a:avLst/>
            </a:prstGeom>
            <a:solidFill>
              <a:srgbClr val="FFFFFF"/>
            </a:solidFill>
            <a:ln w="9525">
              <a:noFill/>
              <a:round/>
              <a:headEnd/>
              <a:tailEnd/>
            </a:ln>
          </p:spPr>
          <p:txBody>
            <a:bodyPr wrap="none" anchor="ctr">
              <a:prstTxWarp prst="textNoShape">
                <a:avLst/>
              </a:prstTxWarp>
            </a:bodyPr>
            <a:lstStyle/>
            <a:p>
              <a:endParaRPr lang="ja-JP" altLang="en-US"/>
            </a:p>
          </p:txBody>
        </p:sp>
        <p:sp>
          <p:nvSpPr>
            <p:cNvPr id="39" name="Rectangle 8"/>
            <p:cNvSpPr>
              <a:spLocks noChangeArrowheads="1"/>
            </p:cNvSpPr>
            <p:nvPr/>
          </p:nvSpPr>
          <p:spPr bwMode="auto">
            <a:xfrm>
              <a:off x="6052033" y="3298233"/>
              <a:ext cx="1174792" cy="476006"/>
            </a:xfrm>
            <a:prstGeom prst="rect">
              <a:avLst/>
            </a:prstGeom>
            <a:solidFill>
              <a:srgbClr val="FFFFFF"/>
            </a:solidFill>
            <a:ln w="9525">
              <a:noFill/>
              <a:round/>
              <a:headEnd/>
              <a:tailEnd/>
            </a:ln>
          </p:spPr>
          <p:txBody>
            <a:bodyPr wrap="none" anchor="ctr">
              <a:prstTxWarp prst="textNoShape">
                <a:avLst/>
              </a:prstTxWarp>
            </a:bodyPr>
            <a:lstStyle/>
            <a:p>
              <a:endParaRPr lang="ja-JP" altLang="en-US"/>
            </a:p>
          </p:txBody>
        </p:sp>
        <p:sp>
          <p:nvSpPr>
            <p:cNvPr id="40" name="Text Box 9"/>
            <p:cNvSpPr txBox="1">
              <a:spLocks noChangeArrowheads="1"/>
            </p:cNvSpPr>
            <p:nvPr/>
          </p:nvSpPr>
          <p:spPr bwMode="auto">
            <a:xfrm>
              <a:off x="5694392" y="3191131"/>
              <a:ext cx="1798607" cy="412960"/>
            </a:xfrm>
            <a:prstGeom prst="rect">
              <a:avLst/>
            </a:prstGeom>
            <a:noFill/>
            <a:ln w="9525">
              <a:noFill/>
              <a:round/>
              <a:headEnd/>
              <a:tailEnd/>
            </a:ln>
          </p:spPr>
          <p:txBody>
            <a:bodyPr wrap="square" lIns="90000" tIns="64440" rIns="90000" bIns="46800">
              <a:prstTxWarp prst="textNoShape">
                <a:avLst/>
              </a:prstTxWarp>
              <a:spAutoFit/>
            </a:bodyPr>
            <a:lstStyle/>
            <a:p>
              <a:pPr>
                <a:spcBef>
                  <a:spcPts val="1250"/>
                </a:spcBef>
                <a:tabLst>
                  <a:tab pos="723900" algn="l"/>
                  <a:tab pos="1447800" algn="l"/>
                  <a:tab pos="2171700" algn="l"/>
                </a:tabLst>
              </a:pPr>
              <a:r>
                <a:rPr lang="en-US" dirty="0">
                  <a:solidFill>
                    <a:srgbClr val="000000"/>
                  </a:solidFill>
                </a:rPr>
                <a:t>コラーゲン分子</a:t>
              </a:r>
            </a:p>
          </p:txBody>
        </p:sp>
        <p:pic>
          <p:nvPicPr>
            <p:cNvPr id="43" name="Picture 12"/>
            <p:cNvPicPr>
              <a:picLocks noChangeAspect="1" noChangeArrowheads="1"/>
            </p:cNvPicPr>
            <p:nvPr/>
          </p:nvPicPr>
          <p:blipFill>
            <a:blip r:embed="rId8"/>
            <a:srcRect/>
            <a:stretch>
              <a:fillRect/>
            </a:stretch>
          </p:blipFill>
          <p:spPr bwMode="auto">
            <a:xfrm>
              <a:off x="6423020" y="1276396"/>
              <a:ext cx="441475" cy="1914735"/>
            </a:xfrm>
            <a:prstGeom prst="rect">
              <a:avLst/>
            </a:prstGeom>
            <a:noFill/>
            <a:ln w="9525">
              <a:noFill/>
              <a:round/>
              <a:headEnd/>
              <a:tailEnd/>
            </a:ln>
          </p:spPr>
        </p:pic>
        <p:sp>
          <p:nvSpPr>
            <p:cNvPr id="47" name="Rectangle 20"/>
            <p:cNvSpPr>
              <a:spLocks noChangeArrowheads="1"/>
            </p:cNvSpPr>
            <p:nvPr/>
          </p:nvSpPr>
          <p:spPr bwMode="auto">
            <a:xfrm>
              <a:off x="6483615" y="977702"/>
              <a:ext cx="309156" cy="357005"/>
            </a:xfrm>
            <a:prstGeom prst="rect">
              <a:avLst/>
            </a:prstGeom>
            <a:solidFill>
              <a:srgbClr val="FFFFFF"/>
            </a:solidFill>
            <a:ln w="9525">
              <a:noFill/>
              <a:round/>
              <a:headEnd/>
              <a:tailEnd/>
            </a:ln>
          </p:spPr>
          <p:txBody>
            <a:bodyPr wrap="none" anchor="ctr">
              <a:prstTxWarp prst="textNoShape">
                <a:avLst/>
              </a:prstTxWarp>
            </a:bodyPr>
            <a:lstStyle/>
            <a:p>
              <a:endParaRPr lang="ja-JP" altLang="en-US"/>
            </a:p>
          </p:txBody>
        </p:sp>
      </p:grpSp>
      <p:sp>
        <p:nvSpPr>
          <p:cNvPr id="58" name="テキスト ボックス 57"/>
          <p:cNvSpPr txBox="1"/>
          <p:nvPr/>
        </p:nvSpPr>
        <p:spPr>
          <a:xfrm>
            <a:off x="174312" y="3449957"/>
            <a:ext cx="1454244" cy="369332"/>
          </a:xfrm>
          <a:prstGeom prst="rect">
            <a:avLst/>
          </a:prstGeom>
          <a:noFill/>
        </p:spPr>
        <p:txBody>
          <a:bodyPr wrap="none" rtlCol="0">
            <a:spAutoFit/>
          </a:bodyPr>
          <a:lstStyle/>
          <a:p>
            <a:r>
              <a:rPr kumimoji="1" lang="ja-JP" altLang="en-US" dirty="0" smtClean="0"/>
              <a:t>・構造成熟度</a:t>
            </a:r>
            <a:endParaRPr kumimoji="1" lang="ja-JP" altLang="en-US" dirty="0"/>
          </a:p>
        </p:txBody>
      </p:sp>
      <p:sp>
        <p:nvSpPr>
          <p:cNvPr id="59" name="テキスト ボックス 58"/>
          <p:cNvSpPr txBox="1"/>
          <p:nvPr/>
        </p:nvSpPr>
        <p:spPr>
          <a:xfrm>
            <a:off x="72712" y="4814593"/>
            <a:ext cx="580169" cy="369332"/>
          </a:xfrm>
          <a:prstGeom prst="rect">
            <a:avLst/>
          </a:prstGeom>
          <a:noFill/>
        </p:spPr>
        <p:txBody>
          <a:bodyPr wrap="none" rtlCol="0">
            <a:spAutoFit/>
          </a:bodyPr>
          <a:lstStyle/>
          <a:p>
            <a:r>
              <a:rPr kumimoji="1" lang="en-US" altLang="ja-JP" dirty="0" smtClean="0"/>
              <a:t>SHG</a:t>
            </a:r>
            <a:endParaRPr kumimoji="1" lang="ja-JP" altLang="en-US" dirty="0"/>
          </a:p>
        </p:txBody>
      </p:sp>
      <p:sp>
        <p:nvSpPr>
          <p:cNvPr id="60" name="テキスト ボックス 59"/>
          <p:cNvSpPr txBox="1"/>
          <p:nvPr/>
        </p:nvSpPr>
        <p:spPr>
          <a:xfrm>
            <a:off x="25400" y="5902143"/>
            <a:ext cx="646331" cy="369332"/>
          </a:xfrm>
          <a:prstGeom prst="rect">
            <a:avLst/>
          </a:prstGeom>
          <a:noFill/>
        </p:spPr>
        <p:txBody>
          <a:bodyPr wrap="none" rtlCol="0">
            <a:spAutoFit/>
          </a:bodyPr>
          <a:lstStyle/>
          <a:p>
            <a:r>
              <a:rPr kumimoji="1" lang="ja-JP" altLang="en-US" dirty="0" smtClean="0"/>
              <a:t>電顕</a:t>
            </a:r>
            <a:endParaRPr kumimoji="1" lang="ja-JP" altLang="en-US" dirty="0"/>
          </a:p>
        </p:txBody>
      </p:sp>
      <p:sp>
        <p:nvSpPr>
          <p:cNvPr id="61" name="テキスト ボックス 60"/>
          <p:cNvSpPr txBox="1"/>
          <p:nvPr/>
        </p:nvSpPr>
        <p:spPr>
          <a:xfrm>
            <a:off x="5828226" y="866251"/>
            <a:ext cx="2352327" cy="369332"/>
          </a:xfrm>
          <a:prstGeom prst="rect">
            <a:avLst/>
          </a:prstGeom>
          <a:noFill/>
        </p:spPr>
        <p:txBody>
          <a:bodyPr wrap="none" rtlCol="0">
            <a:spAutoFit/>
          </a:bodyPr>
          <a:lstStyle/>
          <a:p>
            <a:r>
              <a:rPr kumimoji="1" lang="ja-JP" altLang="en-US" dirty="0" smtClean="0"/>
              <a:t>コラーゲンの高次構造</a:t>
            </a:r>
            <a:endParaRPr kumimoji="1" lang="ja-JP" altLang="en-US"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42"/>
            <a:ext cx="8229600" cy="1143000"/>
          </a:xfrm>
        </p:spPr>
        <p:txBody>
          <a:bodyPr/>
          <a:lstStyle/>
          <a:p>
            <a:r>
              <a:rPr lang="en-US" altLang="ja-JP" dirty="0" smtClean="0"/>
              <a:t>SHG</a:t>
            </a:r>
            <a:r>
              <a:rPr lang="ja-JP" altLang="en-US" dirty="0" smtClean="0"/>
              <a:t>発生強度</a:t>
            </a:r>
            <a:endParaRPr lang="ja-JP" altLang="en-US" dirty="0"/>
          </a:p>
        </p:txBody>
      </p:sp>
      <p:grpSp>
        <p:nvGrpSpPr>
          <p:cNvPr id="3" name="図形グループ 3"/>
          <p:cNvGrpSpPr/>
          <p:nvPr/>
        </p:nvGrpSpPr>
        <p:grpSpPr>
          <a:xfrm>
            <a:off x="514915" y="4531619"/>
            <a:ext cx="4113418" cy="2205112"/>
            <a:chOff x="-9072" y="4083930"/>
            <a:chExt cx="5093835" cy="2730692"/>
          </a:xfrm>
        </p:grpSpPr>
        <p:pic>
          <p:nvPicPr>
            <p:cNvPr id="5" name="図 4" descr="スクリーンショット（2013-08-08 3.56.54）.png"/>
            <p:cNvPicPr>
              <a:picLocks noChangeAspect="1"/>
            </p:cNvPicPr>
            <p:nvPr/>
          </p:nvPicPr>
          <p:blipFill>
            <a:blip r:embed="rId3"/>
            <a:srcRect l="24077" t="898"/>
            <a:stretch>
              <a:fillRect/>
            </a:stretch>
          </p:blipFill>
          <p:spPr>
            <a:xfrm rot="16200000">
              <a:off x="2207183" y="2420441"/>
              <a:ext cx="1140990" cy="4467968"/>
            </a:xfrm>
            <a:prstGeom prst="rect">
              <a:avLst/>
            </a:prstGeom>
          </p:spPr>
        </p:pic>
        <p:pic>
          <p:nvPicPr>
            <p:cNvPr id="6" name="図 5" descr="スクリーンショット（2013-08-08 3.57.13）.png"/>
            <p:cNvPicPr>
              <a:picLocks noChangeAspect="1"/>
            </p:cNvPicPr>
            <p:nvPr/>
          </p:nvPicPr>
          <p:blipFill>
            <a:blip r:embed="rId4"/>
            <a:stretch>
              <a:fillRect/>
            </a:stretch>
          </p:blipFill>
          <p:spPr>
            <a:xfrm>
              <a:off x="-9072" y="5215741"/>
              <a:ext cx="5093835" cy="1598881"/>
            </a:xfrm>
            <a:prstGeom prst="rect">
              <a:avLst/>
            </a:prstGeom>
          </p:spPr>
        </p:pic>
      </p:grpSp>
      <p:graphicFrame>
        <p:nvGraphicFramePr>
          <p:cNvPr id="35842" name="Object 5"/>
          <p:cNvGraphicFramePr>
            <a:graphicFrameLocks noChangeAspect="1"/>
          </p:cNvGraphicFramePr>
          <p:nvPr/>
        </p:nvGraphicFramePr>
        <p:xfrm>
          <a:off x="146575" y="1190903"/>
          <a:ext cx="3794125" cy="361950"/>
        </p:xfrm>
        <a:graphic>
          <a:graphicData uri="http://schemas.openxmlformats.org/presentationml/2006/ole">
            <p:oleObj spid="_x0000_s84994" name="数式" r:id="rId5" imgW="2133600" imgH="203200" progId="Equation.3">
              <p:embed/>
            </p:oleObj>
          </a:graphicData>
        </a:graphic>
      </p:graphicFrame>
      <p:sp>
        <p:nvSpPr>
          <p:cNvPr id="17" name="正方形/長方形 14"/>
          <p:cNvSpPr>
            <a:spLocks noChangeArrowheads="1"/>
          </p:cNvSpPr>
          <p:nvPr/>
        </p:nvSpPr>
        <p:spPr bwMode="auto">
          <a:xfrm>
            <a:off x="422708" y="2341170"/>
            <a:ext cx="3850007" cy="1015663"/>
          </a:xfrm>
          <a:prstGeom prst="rect">
            <a:avLst/>
          </a:prstGeom>
          <a:noFill/>
          <a:ln w="9525">
            <a:noFill/>
            <a:miter lim="800000"/>
            <a:headEnd/>
            <a:tailEnd/>
          </a:ln>
        </p:spPr>
        <p:txBody>
          <a:bodyPr wrap="none">
            <a:prstTxWarp prst="textNoShape">
              <a:avLst/>
            </a:prstTxWarp>
            <a:spAutoFit/>
          </a:bodyPr>
          <a:lstStyle/>
          <a:p>
            <a:r>
              <a:rPr lang="en-US" altLang="ja-JP" sz="2000" b="1" i="1" dirty="0" smtClean="0">
                <a:latin typeface="Times New Roman" charset="0"/>
                <a:ea typeface="Times New Roman" charset="0"/>
                <a:cs typeface="Times New Roman" charset="0"/>
              </a:rPr>
              <a:t>E </a:t>
            </a:r>
            <a:r>
              <a:rPr lang="en-US" altLang="ja-JP" sz="2000" i="1" dirty="0" smtClean="0">
                <a:latin typeface="Times New Roman" charset="0"/>
                <a:ea typeface="Times New Roman" charset="0"/>
                <a:cs typeface="Times New Roman" charset="0"/>
              </a:rPr>
              <a:t>:</a:t>
            </a:r>
            <a:r>
              <a:rPr lang="ja-JP" altLang="en-US" dirty="0" smtClean="0">
                <a:latin typeface="+mj-ea"/>
                <a:ea typeface="+mj-ea"/>
                <a:cs typeface="Times New Roman" charset="0"/>
              </a:rPr>
              <a:t>レーザー電場（ピーク）</a:t>
            </a:r>
            <a:endParaRPr lang="en-US" altLang="ja-JP" dirty="0" smtClean="0">
              <a:latin typeface="+mj-ea"/>
              <a:ea typeface="+mj-ea"/>
              <a:cs typeface="Times New Roman" charset="0"/>
            </a:endParaRPr>
          </a:p>
          <a:p>
            <a:r>
              <a:rPr lang="en-US" altLang="ja-JP" sz="2000" b="1" i="1" dirty="0" err="1" smtClean="0">
                <a:latin typeface="Times New Roman" charset="0"/>
                <a:ea typeface="Times New Roman" charset="0"/>
                <a:cs typeface="Times New Roman" charset="0"/>
              </a:rPr>
              <a:t>χ</a:t>
            </a:r>
            <a:r>
              <a:rPr lang="en-US" altLang="ja-JP" sz="2000" b="1" i="1" baseline="30000" dirty="0" err="1">
                <a:latin typeface="Times New Roman" charset="0"/>
                <a:ea typeface="Times New Roman" charset="0"/>
                <a:cs typeface="Times New Roman" charset="0"/>
              </a:rPr>
              <a:t>(n</a:t>
            </a:r>
            <a:r>
              <a:rPr lang="en-US" altLang="ja-JP" sz="2000" b="1" i="1" baseline="30000" dirty="0">
                <a:latin typeface="Times New Roman" charset="0"/>
                <a:ea typeface="Times New Roman" charset="0"/>
                <a:cs typeface="Times New Roman" charset="0"/>
              </a:rPr>
              <a:t>)</a:t>
            </a:r>
            <a:r>
              <a:rPr lang="ja-JP" altLang="en-US" sz="2000" dirty="0"/>
              <a:t>：非線形</a:t>
            </a:r>
            <a:r>
              <a:rPr lang="ja-JP" altLang="en-US" sz="2000" dirty="0" smtClean="0"/>
              <a:t>感受率</a:t>
            </a:r>
            <a:endParaRPr lang="en-US" altLang="ja-JP" sz="2000" dirty="0" smtClean="0"/>
          </a:p>
          <a:p>
            <a:r>
              <a:rPr lang="ja-JP" altLang="en-US" sz="2000" dirty="0" smtClean="0"/>
              <a:t>　　</a:t>
            </a:r>
            <a:r>
              <a:rPr lang="en-US" altLang="ja-JP" sz="2000" dirty="0" smtClean="0"/>
              <a:t>  </a:t>
            </a:r>
            <a:r>
              <a:rPr lang="ja-JP" altLang="en-US" sz="2000" dirty="0" smtClean="0"/>
              <a:t>コラーゲン分子の構造に依存</a:t>
            </a:r>
            <a:endParaRPr lang="en-US" altLang="ja-JP" sz="2000" dirty="0"/>
          </a:p>
        </p:txBody>
      </p:sp>
      <p:sp>
        <p:nvSpPr>
          <p:cNvPr id="18" name="テキスト ボックス 17"/>
          <p:cNvSpPr txBox="1"/>
          <p:nvPr/>
        </p:nvSpPr>
        <p:spPr>
          <a:xfrm>
            <a:off x="1628556" y="1527327"/>
            <a:ext cx="580169" cy="369332"/>
          </a:xfrm>
          <a:prstGeom prst="rect">
            <a:avLst/>
          </a:prstGeom>
          <a:noFill/>
        </p:spPr>
        <p:txBody>
          <a:bodyPr wrap="none" rtlCol="0">
            <a:spAutoFit/>
          </a:bodyPr>
          <a:lstStyle/>
          <a:p>
            <a:r>
              <a:rPr kumimoji="1" lang="en-US" altLang="ja-JP" dirty="0" smtClean="0">
                <a:solidFill>
                  <a:srgbClr val="FF0000"/>
                </a:solidFill>
              </a:rPr>
              <a:t>SHG</a:t>
            </a:r>
            <a:endParaRPr kumimoji="1" lang="ja-JP" altLang="en-US" dirty="0">
              <a:solidFill>
                <a:srgbClr val="FF0000"/>
              </a:solidFill>
            </a:endParaRPr>
          </a:p>
        </p:txBody>
      </p:sp>
      <p:cxnSp>
        <p:nvCxnSpPr>
          <p:cNvPr id="20" name="直線コネクタ 19"/>
          <p:cNvCxnSpPr/>
          <p:nvPr/>
        </p:nvCxnSpPr>
        <p:spPr>
          <a:xfrm>
            <a:off x="1539245" y="1552853"/>
            <a:ext cx="750295"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153797" y="1971838"/>
            <a:ext cx="3262432" cy="369332"/>
          </a:xfrm>
          <a:prstGeom prst="rect">
            <a:avLst/>
          </a:prstGeom>
          <a:noFill/>
        </p:spPr>
        <p:txBody>
          <a:bodyPr wrap="none" rtlCol="0">
            <a:spAutoFit/>
          </a:bodyPr>
          <a:lstStyle/>
          <a:p>
            <a:r>
              <a:rPr kumimoji="1" lang="ja-JP" altLang="en-US" dirty="0" smtClean="0"/>
              <a:t>・発生強度を決めるパラメーター</a:t>
            </a:r>
            <a:endParaRPr kumimoji="1" lang="ja-JP" altLang="en-US" dirty="0"/>
          </a:p>
        </p:txBody>
      </p:sp>
      <p:sp>
        <p:nvSpPr>
          <p:cNvPr id="25" name="テキスト ボックス 24"/>
          <p:cNvSpPr txBox="1"/>
          <p:nvPr/>
        </p:nvSpPr>
        <p:spPr>
          <a:xfrm>
            <a:off x="84353" y="3819289"/>
            <a:ext cx="3595856" cy="369332"/>
          </a:xfrm>
          <a:prstGeom prst="rect">
            <a:avLst/>
          </a:prstGeom>
          <a:noFill/>
        </p:spPr>
        <p:txBody>
          <a:bodyPr wrap="none" rtlCol="0">
            <a:spAutoFit/>
          </a:bodyPr>
          <a:lstStyle/>
          <a:p>
            <a:r>
              <a:rPr kumimoji="1" lang="ja-JP" altLang="en-US" dirty="0" smtClean="0"/>
              <a:t>コラーゲンゲルの</a:t>
            </a:r>
            <a:r>
              <a:rPr kumimoji="1" lang="en-US" altLang="ja-JP" dirty="0" smtClean="0"/>
              <a:t>SHG</a:t>
            </a:r>
            <a:r>
              <a:rPr kumimoji="1" lang="ja-JP" altLang="en-US" dirty="0" smtClean="0"/>
              <a:t>イメージング</a:t>
            </a:r>
            <a:endParaRPr kumimoji="1" lang="ja-JP" altLang="en-US" dirty="0"/>
          </a:p>
        </p:txBody>
      </p:sp>
      <p:sp>
        <p:nvSpPr>
          <p:cNvPr id="27" name="テキスト ボックス 26"/>
          <p:cNvSpPr txBox="1"/>
          <p:nvPr/>
        </p:nvSpPr>
        <p:spPr>
          <a:xfrm>
            <a:off x="961290" y="4082878"/>
            <a:ext cx="1082348" cy="523220"/>
          </a:xfrm>
          <a:prstGeom prst="rect">
            <a:avLst/>
          </a:prstGeom>
          <a:noFill/>
        </p:spPr>
        <p:txBody>
          <a:bodyPr wrap="none" rtlCol="0">
            <a:spAutoFit/>
          </a:bodyPr>
          <a:lstStyle/>
          <a:p>
            <a:r>
              <a:rPr kumimoji="1" lang="ja-JP" altLang="en-US" sz="1400" dirty="0" smtClean="0"/>
              <a:t>構造成熟度</a:t>
            </a:r>
            <a:endParaRPr kumimoji="1" lang="en-US" altLang="ja-JP" sz="1400" dirty="0" smtClean="0"/>
          </a:p>
          <a:p>
            <a:r>
              <a:rPr lang="ja-JP" altLang="en-US" sz="1400" dirty="0" smtClean="0"/>
              <a:t>高</a:t>
            </a:r>
            <a:endParaRPr kumimoji="1" lang="ja-JP" altLang="en-US" sz="1400" dirty="0"/>
          </a:p>
        </p:txBody>
      </p:sp>
      <p:sp>
        <p:nvSpPr>
          <p:cNvPr id="28" name="ストライプ矢印 27"/>
          <p:cNvSpPr/>
          <p:nvPr/>
        </p:nvSpPr>
        <p:spPr>
          <a:xfrm>
            <a:off x="1364998" y="4356358"/>
            <a:ext cx="2753734" cy="175261"/>
          </a:xfrm>
          <a:prstGeom prst="stripedRightArrow">
            <a:avLst/>
          </a:prstGeom>
          <a:gradFill>
            <a:lin ang="0" scaled="0"/>
          </a:gradFill>
          <a:ln>
            <a:gradFill flip="none" rotWithShape="1">
              <a:gsLst>
                <a:gs pos="0">
                  <a:schemeClr val="accent1">
                    <a:shade val="95000"/>
                    <a:satMod val="105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4126542" y="4274581"/>
            <a:ext cx="364202" cy="307777"/>
          </a:xfrm>
          <a:prstGeom prst="rect">
            <a:avLst/>
          </a:prstGeom>
          <a:noFill/>
        </p:spPr>
        <p:txBody>
          <a:bodyPr wrap="none" rtlCol="0">
            <a:spAutoFit/>
          </a:bodyPr>
          <a:lstStyle/>
          <a:p>
            <a:r>
              <a:rPr kumimoji="1" lang="ja-JP" altLang="en-US" sz="1400" dirty="0" smtClean="0"/>
              <a:t>低</a:t>
            </a:r>
            <a:endParaRPr kumimoji="1" lang="ja-JP" altLang="en-US" sz="1400" dirty="0"/>
          </a:p>
        </p:txBody>
      </p:sp>
      <p:sp>
        <p:nvSpPr>
          <p:cNvPr id="30" name="テキスト ボックス 29"/>
          <p:cNvSpPr txBox="1"/>
          <p:nvPr/>
        </p:nvSpPr>
        <p:spPr>
          <a:xfrm>
            <a:off x="4832453" y="6468327"/>
            <a:ext cx="4311547" cy="276999"/>
          </a:xfrm>
          <a:prstGeom prst="rect">
            <a:avLst/>
          </a:prstGeom>
          <a:noFill/>
        </p:spPr>
        <p:txBody>
          <a:bodyPr wrap="none" rtlCol="0">
            <a:spAutoFit/>
          </a:bodyPr>
          <a:lstStyle/>
          <a:p>
            <a:r>
              <a:rPr lang="en-US" altLang="ja-JP" sz="1200" dirty="0" smtClean="0"/>
              <a:t>Ref) Christopher B. </a:t>
            </a:r>
            <a:r>
              <a:rPr lang="en-US" altLang="ja-JP" sz="1200" dirty="0" err="1" smtClean="0"/>
              <a:t>Raub</a:t>
            </a:r>
            <a:r>
              <a:rPr lang="en-US" altLang="ja-JP" sz="1200" dirty="0" smtClean="0"/>
              <a:t> </a:t>
            </a:r>
            <a:r>
              <a:rPr lang="en-US" altLang="ja-JP" sz="1200" dirty="0" err="1" smtClean="0"/>
              <a:t>et.al</a:t>
            </a:r>
            <a:r>
              <a:rPr lang="en-US" altLang="ja-JP" sz="1200" dirty="0" smtClean="0"/>
              <a:t>, Biophysical Journal 92, 2212 (2007)</a:t>
            </a:r>
            <a:endParaRPr kumimoji="1" lang="ja-JP" altLang="en-US" sz="1200" dirty="0"/>
          </a:p>
        </p:txBody>
      </p:sp>
      <p:grpSp>
        <p:nvGrpSpPr>
          <p:cNvPr id="4" name="図形グループ 33"/>
          <p:cNvGrpSpPr/>
          <p:nvPr/>
        </p:nvGrpSpPr>
        <p:grpSpPr>
          <a:xfrm>
            <a:off x="5350715" y="3857389"/>
            <a:ext cx="3329735" cy="2683781"/>
            <a:chOff x="5452833" y="3784546"/>
            <a:chExt cx="3329735" cy="2683781"/>
          </a:xfrm>
        </p:grpSpPr>
        <p:grpSp>
          <p:nvGrpSpPr>
            <p:cNvPr id="8" name="図形グループ 31"/>
            <p:cNvGrpSpPr/>
            <p:nvPr/>
          </p:nvGrpSpPr>
          <p:grpSpPr>
            <a:xfrm>
              <a:off x="5452833" y="3784546"/>
              <a:ext cx="3329735" cy="2683781"/>
              <a:chOff x="5452833" y="3784546"/>
              <a:chExt cx="3329735" cy="2683781"/>
            </a:xfrm>
          </p:grpSpPr>
          <p:pic>
            <p:nvPicPr>
              <p:cNvPr id="7" name="図 6" descr="スクリーンショット（2013-08-08 4.00.47）.png"/>
              <p:cNvPicPr>
                <a:picLocks noChangeAspect="1"/>
              </p:cNvPicPr>
              <p:nvPr/>
            </p:nvPicPr>
            <p:blipFill>
              <a:blip r:embed="rId6"/>
              <a:stretch>
                <a:fillRect/>
              </a:stretch>
            </p:blipFill>
            <p:spPr>
              <a:xfrm>
                <a:off x="5452833" y="3784546"/>
                <a:ext cx="3329734" cy="2683781"/>
              </a:xfrm>
              <a:prstGeom prst="rect">
                <a:avLst/>
              </a:prstGeom>
            </p:spPr>
          </p:pic>
          <p:sp>
            <p:nvSpPr>
              <p:cNvPr id="26" name="正方形/長方形 25"/>
              <p:cNvSpPr/>
              <p:nvPr/>
            </p:nvSpPr>
            <p:spPr>
              <a:xfrm>
                <a:off x="7179734" y="3819289"/>
                <a:ext cx="1602834" cy="12268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7412025" y="4936067"/>
                <a:ext cx="1370542" cy="2131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3" name="正方形/長方形 32"/>
            <p:cNvSpPr/>
            <p:nvPr/>
          </p:nvSpPr>
          <p:spPr>
            <a:xfrm>
              <a:off x="8528051" y="5778500"/>
              <a:ext cx="152399"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9" name="図形グループ 56"/>
          <p:cNvGrpSpPr/>
          <p:nvPr/>
        </p:nvGrpSpPr>
        <p:grpSpPr>
          <a:xfrm>
            <a:off x="5198314" y="1234551"/>
            <a:ext cx="3574773" cy="2735975"/>
            <a:chOff x="3701213" y="872172"/>
            <a:chExt cx="3791786" cy="2902067"/>
          </a:xfrm>
        </p:grpSpPr>
        <p:pic>
          <p:nvPicPr>
            <p:cNvPr id="36" name="Picture 4"/>
            <p:cNvPicPr>
              <a:picLocks noChangeAspect="1" noChangeArrowheads="1"/>
            </p:cNvPicPr>
            <p:nvPr/>
          </p:nvPicPr>
          <p:blipFill>
            <a:blip r:embed="rId7"/>
            <a:srcRect/>
            <a:stretch>
              <a:fillRect/>
            </a:stretch>
          </p:blipFill>
          <p:spPr bwMode="auto">
            <a:xfrm>
              <a:off x="3701213" y="872172"/>
              <a:ext cx="3586207" cy="2897688"/>
            </a:xfrm>
            <a:prstGeom prst="rect">
              <a:avLst/>
            </a:prstGeom>
            <a:noFill/>
            <a:ln w="9525">
              <a:noFill/>
              <a:round/>
              <a:headEnd/>
              <a:tailEnd/>
            </a:ln>
          </p:spPr>
        </p:pic>
        <p:pic>
          <p:nvPicPr>
            <p:cNvPr id="37" name="Picture 6"/>
            <p:cNvPicPr>
              <a:picLocks noChangeAspect="1" noChangeArrowheads="1"/>
            </p:cNvPicPr>
            <p:nvPr/>
          </p:nvPicPr>
          <p:blipFill>
            <a:blip r:embed="rId8"/>
            <a:srcRect/>
            <a:stretch>
              <a:fillRect/>
            </a:stretch>
          </p:blipFill>
          <p:spPr bwMode="auto">
            <a:xfrm>
              <a:off x="6423020" y="1276396"/>
              <a:ext cx="441475" cy="1914735"/>
            </a:xfrm>
            <a:prstGeom prst="rect">
              <a:avLst/>
            </a:prstGeom>
            <a:noFill/>
            <a:ln w="9525">
              <a:noFill/>
              <a:round/>
              <a:headEnd/>
              <a:tailEnd/>
            </a:ln>
          </p:spPr>
        </p:pic>
        <p:sp>
          <p:nvSpPr>
            <p:cNvPr id="38" name="Rectangle 7"/>
            <p:cNvSpPr>
              <a:spLocks noChangeArrowheads="1"/>
            </p:cNvSpPr>
            <p:nvPr/>
          </p:nvSpPr>
          <p:spPr bwMode="auto">
            <a:xfrm>
              <a:off x="6483615" y="977702"/>
              <a:ext cx="309156" cy="357005"/>
            </a:xfrm>
            <a:prstGeom prst="rect">
              <a:avLst/>
            </a:prstGeom>
            <a:solidFill>
              <a:srgbClr val="FFFFFF"/>
            </a:solidFill>
            <a:ln w="9525">
              <a:noFill/>
              <a:round/>
              <a:headEnd/>
              <a:tailEnd/>
            </a:ln>
          </p:spPr>
          <p:txBody>
            <a:bodyPr wrap="none" anchor="ctr">
              <a:prstTxWarp prst="textNoShape">
                <a:avLst/>
              </a:prstTxWarp>
            </a:bodyPr>
            <a:lstStyle/>
            <a:p>
              <a:endParaRPr lang="ja-JP" altLang="en-US"/>
            </a:p>
          </p:txBody>
        </p:sp>
        <p:sp>
          <p:nvSpPr>
            <p:cNvPr id="39" name="Rectangle 8"/>
            <p:cNvSpPr>
              <a:spLocks noChangeArrowheads="1"/>
            </p:cNvSpPr>
            <p:nvPr/>
          </p:nvSpPr>
          <p:spPr bwMode="auto">
            <a:xfrm>
              <a:off x="6052033" y="3298233"/>
              <a:ext cx="1174792" cy="476006"/>
            </a:xfrm>
            <a:prstGeom prst="rect">
              <a:avLst/>
            </a:prstGeom>
            <a:solidFill>
              <a:srgbClr val="FFFFFF"/>
            </a:solidFill>
            <a:ln w="9525">
              <a:noFill/>
              <a:round/>
              <a:headEnd/>
              <a:tailEnd/>
            </a:ln>
          </p:spPr>
          <p:txBody>
            <a:bodyPr wrap="none" anchor="ctr">
              <a:prstTxWarp prst="textNoShape">
                <a:avLst/>
              </a:prstTxWarp>
            </a:bodyPr>
            <a:lstStyle/>
            <a:p>
              <a:endParaRPr lang="ja-JP" altLang="en-US"/>
            </a:p>
          </p:txBody>
        </p:sp>
        <p:sp>
          <p:nvSpPr>
            <p:cNvPr id="40" name="Text Box 9"/>
            <p:cNvSpPr txBox="1">
              <a:spLocks noChangeArrowheads="1"/>
            </p:cNvSpPr>
            <p:nvPr/>
          </p:nvSpPr>
          <p:spPr bwMode="auto">
            <a:xfrm>
              <a:off x="5694392" y="3191131"/>
              <a:ext cx="1798607" cy="412960"/>
            </a:xfrm>
            <a:prstGeom prst="rect">
              <a:avLst/>
            </a:prstGeom>
            <a:noFill/>
            <a:ln w="9525">
              <a:noFill/>
              <a:round/>
              <a:headEnd/>
              <a:tailEnd/>
            </a:ln>
          </p:spPr>
          <p:txBody>
            <a:bodyPr wrap="square" lIns="90000" tIns="64440" rIns="90000" bIns="46800">
              <a:prstTxWarp prst="textNoShape">
                <a:avLst/>
              </a:prstTxWarp>
              <a:spAutoFit/>
            </a:bodyPr>
            <a:lstStyle/>
            <a:p>
              <a:pPr>
                <a:spcBef>
                  <a:spcPts val="1250"/>
                </a:spcBef>
                <a:tabLst>
                  <a:tab pos="723900" algn="l"/>
                  <a:tab pos="1447800" algn="l"/>
                  <a:tab pos="2171700" algn="l"/>
                </a:tabLst>
              </a:pPr>
              <a:r>
                <a:rPr lang="en-US" dirty="0">
                  <a:solidFill>
                    <a:srgbClr val="000000"/>
                  </a:solidFill>
                </a:rPr>
                <a:t>コラーゲン分子</a:t>
              </a:r>
            </a:p>
          </p:txBody>
        </p:sp>
        <p:pic>
          <p:nvPicPr>
            <p:cNvPr id="43" name="Picture 12"/>
            <p:cNvPicPr>
              <a:picLocks noChangeAspect="1" noChangeArrowheads="1"/>
            </p:cNvPicPr>
            <p:nvPr/>
          </p:nvPicPr>
          <p:blipFill>
            <a:blip r:embed="rId8"/>
            <a:srcRect/>
            <a:stretch>
              <a:fillRect/>
            </a:stretch>
          </p:blipFill>
          <p:spPr bwMode="auto">
            <a:xfrm>
              <a:off x="6423020" y="1276396"/>
              <a:ext cx="441475" cy="1914735"/>
            </a:xfrm>
            <a:prstGeom prst="rect">
              <a:avLst/>
            </a:prstGeom>
            <a:noFill/>
            <a:ln w="9525">
              <a:noFill/>
              <a:round/>
              <a:headEnd/>
              <a:tailEnd/>
            </a:ln>
          </p:spPr>
        </p:pic>
        <p:sp>
          <p:nvSpPr>
            <p:cNvPr id="47" name="Rectangle 20"/>
            <p:cNvSpPr>
              <a:spLocks noChangeArrowheads="1"/>
            </p:cNvSpPr>
            <p:nvPr/>
          </p:nvSpPr>
          <p:spPr bwMode="auto">
            <a:xfrm>
              <a:off x="6483615" y="977702"/>
              <a:ext cx="309156" cy="357005"/>
            </a:xfrm>
            <a:prstGeom prst="rect">
              <a:avLst/>
            </a:prstGeom>
            <a:solidFill>
              <a:srgbClr val="FFFFFF"/>
            </a:solidFill>
            <a:ln w="9525">
              <a:noFill/>
              <a:round/>
              <a:headEnd/>
              <a:tailEnd/>
            </a:ln>
          </p:spPr>
          <p:txBody>
            <a:bodyPr wrap="none" anchor="ctr">
              <a:prstTxWarp prst="textNoShape">
                <a:avLst/>
              </a:prstTxWarp>
            </a:bodyPr>
            <a:lstStyle/>
            <a:p>
              <a:endParaRPr lang="ja-JP" altLang="en-US"/>
            </a:p>
          </p:txBody>
        </p:sp>
      </p:grpSp>
      <p:sp>
        <p:nvSpPr>
          <p:cNvPr id="58" name="テキスト ボックス 57"/>
          <p:cNvSpPr txBox="1"/>
          <p:nvPr/>
        </p:nvSpPr>
        <p:spPr>
          <a:xfrm>
            <a:off x="174312" y="3449957"/>
            <a:ext cx="1454244" cy="369332"/>
          </a:xfrm>
          <a:prstGeom prst="rect">
            <a:avLst/>
          </a:prstGeom>
          <a:noFill/>
        </p:spPr>
        <p:txBody>
          <a:bodyPr wrap="none" rtlCol="0">
            <a:spAutoFit/>
          </a:bodyPr>
          <a:lstStyle/>
          <a:p>
            <a:r>
              <a:rPr kumimoji="1" lang="ja-JP" altLang="en-US" dirty="0" smtClean="0"/>
              <a:t>・構造成熟度</a:t>
            </a:r>
            <a:endParaRPr kumimoji="1" lang="ja-JP" altLang="en-US" dirty="0"/>
          </a:p>
        </p:txBody>
      </p:sp>
      <p:sp>
        <p:nvSpPr>
          <p:cNvPr id="59" name="テキスト ボックス 58"/>
          <p:cNvSpPr txBox="1"/>
          <p:nvPr/>
        </p:nvSpPr>
        <p:spPr>
          <a:xfrm>
            <a:off x="72712" y="4814593"/>
            <a:ext cx="580169" cy="369332"/>
          </a:xfrm>
          <a:prstGeom prst="rect">
            <a:avLst/>
          </a:prstGeom>
          <a:noFill/>
        </p:spPr>
        <p:txBody>
          <a:bodyPr wrap="none" rtlCol="0">
            <a:spAutoFit/>
          </a:bodyPr>
          <a:lstStyle/>
          <a:p>
            <a:r>
              <a:rPr kumimoji="1" lang="en-US" altLang="ja-JP" dirty="0" smtClean="0"/>
              <a:t>SHG</a:t>
            </a:r>
            <a:endParaRPr kumimoji="1" lang="ja-JP" altLang="en-US" dirty="0"/>
          </a:p>
        </p:txBody>
      </p:sp>
      <p:sp>
        <p:nvSpPr>
          <p:cNvPr id="60" name="テキスト ボックス 59"/>
          <p:cNvSpPr txBox="1"/>
          <p:nvPr/>
        </p:nvSpPr>
        <p:spPr>
          <a:xfrm>
            <a:off x="25400" y="5902143"/>
            <a:ext cx="646331" cy="369332"/>
          </a:xfrm>
          <a:prstGeom prst="rect">
            <a:avLst/>
          </a:prstGeom>
          <a:noFill/>
        </p:spPr>
        <p:txBody>
          <a:bodyPr wrap="none" rtlCol="0">
            <a:spAutoFit/>
          </a:bodyPr>
          <a:lstStyle/>
          <a:p>
            <a:r>
              <a:rPr kumimoji="1" lang="ja-JP" altLang="en-US" dirty="0" smtClean="0"/>
              <a:t>電顕</a:t>
            </a:r>
            <a:endParaRPr kumimoji="1" lang="ja-JP" altLang="en-US" dirty="0"/>
          </a:p>
        </p:txBody>
      </p:sp>
      <p:sp>
        <p:nvSpPr>
          <p:cNvPr id="61" name="テキスト ボックス 60"/>
          <p:cNvSpPr txBox="1"/>
          <p:nvPr/>
        </p:nvSpPr>
        <p:spPr>
          <a:xfrm>
            <a:off x="5828226" y="866251"/>
            <a:ext cx="2352327" cy="369332"/>
          </a:xfrm>
          <a:prstGeom prst="rect">
            <a:avLst/>
          </a:prstGeom>
          <a:noFill/>
        </p:spPr>
        <p:txBody>
          <a:bodyPr wrap="none" rtlCol="0">
            <a:spAutoFit/>
          </a:bodyPr>
          <a:lstStyle/>
          <a:p>
            <a:r>
              <a:rPr kumimoji="1" lang="ja-JP" altLang="en-US" dirty="0" smtClean="0"/>
              <a:t>コラーゲンの高次構造</a:t>
            </a:r>
            <a:endParaRPr kumimoji="1" lang="ja-JP" altLang="en-US" dirty="0"/>
          </a:p>
        </p:txBody>
      </p:sp>
      <p:sp>
        <p:nvSpPr>
          <p:cNvPr id="34" name="テキスト ボックス 33"/>
          <p:cNvSpPr txBox="1"/>
          <p:nvPr/>
        </p:nvSpPr>
        <p:spPr>
          <a:xfrm>
            <a:off x="111228" y="5167071"/>
            <a:ext cx="8959849" cy="1569660"/>
          </a:xfrm>
          <a:prstGeom prst="rect">
            <a:avLst/>
          </a:prstGeom>
          <a:solidFill>
            <a:schemeClr val="bg1"/>
          </a:solidFill>
          <a:ln w="76200" cmpd="sng">
            <a:solidFill>
              <a:srgbClr val="FF0000"/>
            </a:solidFill>
          </a:ln>
        </p:spPr>
        <p:txBody>
          <a:bodyPr wrap="square" rtlCol="0">
            <a:spAutoFit/>
          </a:bodyPr>
          <a:lstStyle/>
          <a:p>
            <a:pPr algn="ctr"/>
            <a:r>
              <a:rPr lang="en-US" altLang="en-US" sz="3200" dirty="0" smtClean="0"/>
              <a:t>構造</a:t>
            </a:r>
            <a:r>
              <a:rPr lang="ja-JP" altLang="en-US" sz="3200" dirty="0" smtClean="0"/>
              <a:t>成熟度が低い場合，発生強度は小さい</a:t>
            </a:r>
            <a:endParaRPr lang="en-US" altLang="ja-JP" sz="3200" dirty="0" smtClean="0"/>
          </a:p>
          <a:p>
            <a:pPr algn="ctr"/>
            <a:r>
              <a:rPr lang="en-US" altLang="ja-JP" sz="3200" dirty="0" smtClean="0"/>
              <a:t>↓</a:t>
            </a:r>
          </a:p>
          <a:p>
            <a:pPr algn="ctr"/>
            <a:r>
              <a:rPr kumimoji="1" lang="ja-JP" altLang="en-US" sz="3200" dirty="0" smtClean="0"/>
              <a:t>培養初期の評価を行うためには高感度化が必要</a:t>
            </a:r>
            <a:endParaRPr kumimoji="1" lang="ja-JP" altLang="en-US" sz="32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451" y="-71712"/>
            <a:ext cx="9345613" cy="1143000"/>
          </a:xfrm>
        </p:spPr>
        <p:txBody>
          <a:bodyPr>
            <a:noAutofit/>
          </a:bodyPr>
          <a:lstStyle/>
          <a:p>
            <a:r>
              <a:rPr lang="ja-JP" altLang="en-US" sz="3700" dirty="0" smtClean="0"/>
              <a:t>１０</a:t>
            </a:r>
            <a:r>
              <a:rPr lang="en-US" altLang="ja-JP" sz="3700" dirty="0" err="1" smtClean="0"/>
              <a:t>fs</a:t>
            </a:r>
            <a:r>
              <a:rPr lang="ja-JP" altLang="en-US" sz="3700" dirty="0" smtClean="0"/>
              <a:t>レーザーを用いた</a:t>
            </a:r>
            <a:r>
              <a:rPr lang="en-US" altLang="ja-JP" sz="3700" dirty="0" smtClean="0"/>
              <a:t>SHG</a:t>
            </a:r>
            <a:r>
              <a:rPr lang="ja-JP" altLang="en-US" sz="3700" dirty="0" smtClean="0"/>
              <a:t>顕微鏡の高感度化</a:t>
            </a:r>
            <a:endParaRPr lang="ja-JP" altLang="en-US" sz="3700" dirty="0"/>
          </a:p>
        </p:txBody>
      </p:sp>
      <p:pic>
        <p:nvPicPr>
          <p:cNvPr id="4" name="図 3" descr="10-100fs.ai"/>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417652" y="1094479"/>
            <a:ext cx="3137540" cy="2217146"/>
          </a:xfrm>
          <a:prstGeom prst="rect">
            <a:avLst/>
          </a:prstGeom>
        </p:spPr>
      </p:pic>
      <p:pic>
        <p:nvPicPr>
          <p:cNvPr id="5" name="図 4" descr="100-100fs.ai"/>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24022" y="1281520"/>
            <a:ext cx="3088073" cy="2182189"/>
          </a:xfrm>
          <a:prstGeom prst="rect">
            <a:avLst/>
          </a:prstGeom>
        </p:spPr>
      </p:pic>
      <p:cxnSp>
        <p:nvCxnSpPr>
          <p:cNvPr id="7" name="直線コネクタ 6"/>
          <p:cNvCxnSpPr/>
          <p:nvPr/>
        </p:nvCxnSpPr>
        <p:spPr>
          <a:xfrm rot="5400000">
            <a:off x="1609403" y="3781532"/>
            <a:ext cx="5946699" cy="1588"/>
          </a:xfrm>
          <a:prstGeom prst="line">
            <a:avLst/>
          </a:prstGeom>
          <a:ln w="381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0" y="1004516"/>
            <a:ext cx="2978099" cy="369332"/>
          </a:xfrm>
          <a:prstGeom prst="rect">
            <a:avLst/>
          </a:prstGeom>
          <a:noFill/>
        </p:spPr>
        <p:txBody>
          <a:bodyPr wrap="none" rtlCol="0">
            <a:spAutoFit/>
          </a:bodyPr>
          <a:lstStyle/>
          <a:p>
            <a:r>
              <a:rPr kumimoji="1" lang="ja-JP" altLang="en-US" dirty="0" smtClean="0"/>
              <a:t>・平均パワー（面積）を上げる</a:t>
            </a:r>
            <a:endParaRPr kumimoji="1" lang="ja-JP" altLang="en-US" dirty="0"/>
          </a:p>
        </p:txBody>
      </p:sp>
      <p:grpSp>
        <p:nvGrpSpPr>
          <p:cNvPr id="9" name="図形グループ 16"/>
          <p:cNvGrpSpPr>
            <a:grpSpLocks/>
          </p:cNvGrpSpPr>
          <p:nvPr/>
        </p:nvGrpSpPr>
        <p:grpSpPr bwMode="auto">
          <a:xfrm>
            <a:off x="-107724" y="3745907"/>
            <a:ext cx="4726592" cy="2059659"/>
            <a:chOff x="-382124" y="2760951"/>
            <a:chExt cx="4725939" cy="2059831"/>
          </a:xfrm>
        </p:grpSpPr>
        <p:pic>
          <p:nvPicPr>
            <p:cNvPr id="10" name="図 4" descr="スクリーンショット（2011-12-21 21.42.52）.png"/>
            <p:cNvPicPr>
              <a:picLocks noChangeAspect="1"/>
            </p:cNvPicPr>
            <p:nvPr/>
          </p:nvPicPr>
          <p:blipFill>
            <a:blip r:embed="rId7"/>
            <a:srcRect/>
            <a:stretch>
              <a:fillRect/>
            </a:stretch>
          </p:blipFill>
          <p:spPr bwMode="auto">
            <a:xfrm>
              <a:off x="1929255" y="3142846"/>
              <a:ext cx="1492880" cy="1123950"/>
            </a:xfrm>
            <a:prstGeom prst="rect">
              <a:avLst/>
            </a:prstGeom>
            <a:noFill/>
            <a:ln w="9525">
              <a:noFill/>
              <a:miter lim="800000"/>
              <a:headEnd/>
              <a:tailEnd/>
            </a:ln>
          </p:spPr>
        </p:pic>
        <p:sp>
          <p:nvSpPr>
            <p:cNvPr id="11" name="Text Box 1033"/>
            <p:cNvSpPr txBox="1">
              <a:spLocks noChangeArrowheads="1"/>
            </p:cNvSpPr>
            <p:nvPr/>
          </p:nvSpPr>
          <p:spPr bwMode="auto">
            <a:xfrm>
              <a:off x="-40636" y="2760951"/>
              <a:ext cx="4193737" cy="369292"/>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dirty="0" err="1">
                  <a:latin typeface="Times New Roman" charset="0"/>
                  <a:ea typeface="Times New Roman" charset="0"/>
                  <a:cs typeface="Times New Roman" charset="0"/>
                </a:rPr>
                <a:t>Ti:Sapphire</a:t>
              </a:r>
              <a:r>
                <a:rPr lang="ja-JP" altLang="en-US" dirty="0"/>
                <a:t>レーザー</a:t>
              </a:r>
              <a:r>
                <a:rPr lang="en-US" altLang="ja-JP" dirty="0"/>
                <a:t> </a:t>
              </a:r>
              <a:r>
                <a:rPr lang="en-US" altLang="ja-JP" dirty="0">
                  <a:latin typeface="Times New Roman" charset="0"/>
                  <a:ea typeface="Times New Roman" charset="0"/>
                  <a:cs typeface="Times New Roman" charset="0"/>
                </a:rPr>
                <a:t>(</a:t>
              </a:r>
              <a:r>
                <a:rPr lang="en-US" altLang="ja-JP" dirty="0" err="1">
                  <a:latin typeface="Times New Roman" charset="0"/>
                  <a:ea typeface="Times New Roman" charset="0"/>
                  <a:cs typeface="Times New Roman" charset="0"/>
                </a:rPr>
                <a:t>λ</a:t>
              </a:r>
              <a:r>
                <a:rPr lang="en-US" altLang="ja-JP" dirty="0">
                  <a:latin typeface="Times New Roman" charset="0"/>
                  <a:ea typeface="Times New Roman" charset="0"/>
                  <a:cs typeface="Times New Roman" charset="0"/>
                </a:rPr>
                <a:t>=800 nm)</a:t>
              </a:r>
              <a:r>
                <a:rPr lang="ja-JP" altLang="en-US" dirty="0">
                  <a:latin typeface="+mj-ea"/>
                  <a:ea typeface="+mj-ea"/>
                  <a:cs typeface="Times New Roman" charset="0"/>
                </a:rPr>
                <a:t>を照射</a:t>
              </a:r>
              <a:endParaRPr lang="en-US" altLang="ja-JP" dirty="0">
                <a:latin typeface="+mj-ea"/>
                <a:ea typeface="+mj-ea"/>
                <a:cs typeface="Times New Roman" charset="0"/>
              </a:endParaRPr>
            </a:p>
          </p:txBody>
        </p:sp>
        <p:pic>
          <p:nvPicPr>
            <p:cNvPr id="13" name="図 7" descr="スクリーンショット（2011-12-21 21.42.08）.png"/>
            <p:cNvPicPr>
              <a:picLocks noChangeAspect="1"/>
            </p:cNvPicPr>
            <p:nvPr/>
          </p:nvPicPr>
          <p:blipFill>
            <a:blip r:embed="rId8"/>
            <a:srcRect/>
            <a:stretch>
              <a:fillRect/>
            </a:stretch>
          </p:blipFill>
          <p:spPr bwMode="auto">
            <a:xfrm>
              <a:off x="360947" y="3152123"/>
              <a:ext cx="1232551" cy="1080213"/>
            </a:xfrm>
            <a:prstGeom prst="rect">
              <a:avLst/>
            </a:prstGeom>
            <a:noFill/>
            <a:ln w="9525">
              <a:noFill/>
              <a:miter lim="800000"/>
              <a:headEnd/>
              <a:tailEnd/>
            </a:ln>
          </p:spPr>
        </p:pic>
        <p:sp>
          <p:nvSpPr>
            <p:cNvPr id="14" name="AutoShape 1042"/>
            <p:cNvSpPr>
              <a:spLocks noChangeArrowheads="1"/>
            </p:cNvSpPr>
            <p:nvPr/>
          </p:nvSpPr>
          <p:spPr bwMode="auto">
            <a:xfrm>
              <a:off x="1344807" y="3382395"/>
              <a:ext cx="584448" cy="280214"/>
            </a:xfrm>
            <a:prstGeom prst="rightArrow">
              <a:avLst>
                <a:gd name="adj1" fmla="val 50000"/>
                <a:gd name="adj2" fmla="val 33652"/>
              </a:avLst>
            </a:prstGeom>
            <a:solidFill>
              <a:srgbClr val="FF0000"/>
            </a:solidFill>
            <a:ln w="9525">
              <a:solidFill>
                <a:schemeClr val="tx1"/>
              </a:solidFill>
              <a:miter lim="800000"/>
              <a:headEnd/>
              <a:tailEnd/>
            </a:ln>
          </p:spPr>
          <p:txBody>
            <a:bodyPr wrap="none" anchor="ctr">
              <a:prstTxWarp prst="textNoShape">
                <a:avLst/>
              </a:prstTxWarp>
            </a:bodyPr>
            <a:lstStyle/>
            <a:p>
              <a:endParaRPr lang="ja-JP" altLang="en-US"/>
            </a:p>
          </p:txBody>
        </p:sp>
        <p:grpSp>
          <p:nvGrpSpPr>
            <p:cNvPr id="15" name="図形グループ 9"/>
            <p:cNvGrpSpPr>
              <a:grpSpLocks/>
            </p:cNvGrpSpPr>
            <p:nvPr/>
          </p:nvGrpSpPr>
          <p:grpSpPr bwMode="auto">
            <a:xfrm>
              <a:off x="982046" y="3662609"/>
              <a:ext cx="1087967" cy="562213"/>
              <a:chOff x="2961216" y="6024027"/>
              <a:chExt cx="1087967" cy="562213"/>
            </a:xfrm>
          </p:grpSpPr>
          <p:sp>
            <p:nvSpPr>
              <p:cNvPr id="20" name="爆発 1 10"/>
              <p:cNvSpPr>
                <a:spLocks noChangeArrowheads="1"/>
              </p:cNvSpPr>
              <p:nvPr/>
            </p:nvSpPr>
            <p:spPr bwMode="auto">
              <a:xfrm>
                <a:off x="2961216" y="6024027"/>
                <a:ext cx="1087967" cy="562213"/>
              </a:xfrm>
              <a:prstGeom prst="irregularSeal1">
                <a:avLst/>
              </a:prstGeom>
              <a:solidFill>
                <a:schemeClr val="bg1"/>
              </a:solidFill>
              <a:ln w="31750">
                <a:solidFill>
                  <a:srgbClr val="FF0000"/>
                </a:solidFill>
                <a:round/>
                <a:headEnd/>
                <a:tailEnd/>
              </a:ln>
            </p:spPr>
            <p:txBody>
              <a:bodyPr>
                <a:prstTxWarp prst="textNoShape">
                  <a:avLst/>
                </a:prstTxWarp>
              </a:bodyPr>
              <a:lstStyle/>
              <a:p>
                <a:pPr defTabSz="914400"/>
                <a:endParaRPr lang="ja-JP" altLang="en-US" sz="2000"/>
              </a:p>
            </p:txBody>
          </p:sp>
          <p:sp>
            <p:nvSpPr>
              <p:cNvPr id="21" name="テキスト ボックス 11"/>
              <p:cNvSpPr txBox="1">
                <a:spLocks noChangeArrowheads="1"/>
              </p:cNvSpPr>
              <p:nvPr/>
            </p:nvSpPr>
            <p:spPr bwMode="auto">
              <a:xfrm>
                <a:off x="3223691" y="6102308"/>
                <a:ext cx="646331" cy="369332"/>
              </a:xfrm>
              <a:prstGeom prst="rect">
                <a:avLst/>
              </a:prstGeom>
              <a:noFill/>
              <a:ln w="9525">
                <a:noFill/>
                <a:miter lim="800000"/>
                <a:headEnd/>
                <a:tailEnd/>
              </a:ln>
            </p:spPr>
            <p:txBody>
              <a:bodyPr wrap="none">
                <a:prstTxWarp prst="textNoShape">
                  <a:avLst/>
                </a:prstTxWarp>
                <a:spAutoFit/>
              </a:bodyPr>
              <a:lstStyle/>
              <a:p>
                <a:r>
                  <a:rPr lang="ja-JP" altLang="en-US" dirty="0"/>
                  <a:t>破壊</a:t>
                </a:r>
              </a:p>
            </p:txBody>
          </p:sp>
        </p:grpSp>
        <p:sp>
          <p:nvSpPr>
            <p:cNvPr id="16" name="テキスト ボックス 12"/>
            <p:cNvSpPr txBox="1">
              <a:spLocks noChangeArrowheads="1"/>
            </p:cNvSpPr>
            <p:nvPr/>
          </p:nvSpPr>
          <p:spPr bwMode="auto">
            <a:xfrm>
              <a:off x="298098" y="3129022"/>
              <a:ext cx="877163" cy="369332"/>
            </a:xfrm>
            <a:prstGeom prst="rect">
              <a:avLst/>
            </a:prstGeom>
            <a:noFill/>
            <a:ln w="9525">
              <a:noFill/>
              <a:miter lim="800000"/>
              <a:headEnd/>
              <a:tailEnd/>
            </a:ln>
          </p:spPr>
          <p:txBody>
            <a:bodyPr wrap="none">
              <a:prstTxWarp prst="textNoShape">
                <a:avLst/>
              </a:prstTxWarp>
              <a:spAutoFit/>
            </a:bodyPr>
            <a:lstStyle/>
            <a:p>
              <a:r>
                <a:rPr lang="ja-JP" altLang="en-US">
                  <a:solidFill>
                    <a:schemeClr val="bg1"/>
                  </a:solidFill>
                </a:rPr>
                <a:t>照射前</a:t>
              </a:r>
            </a:p>
          </p:txBody>
        </p:sp>
        <p:sp>
          <p:nvSpPr>
            <p:cNvPr id="17" name="テキスト ボックス 13"/>
            <p:cNvSpPr txBox="1">
              <a:spLocks noChangeArrowheads="1"/>
            </p:cNvSpPr>
            <p:nvPr/>
          </p:nvSpPr>
          <p:spPr bwMode="auto">
            <a:xfrm>
              <a:off x="2613997" y="3101289"/>
              <a:ext cx="877163" cy="369332"/>
            </a:xfrm>
            <a:prstGeom prst="rect">
              <a:avLst/>
            </a:prstGeom>
            <a:noFill/>
            <a:ln w="9525">
              <a:noFill/>
              <a:miter lim="800000"/>
              <a:headEnd/>
              <a:tailEnd/>
            </a:ln>
          </p:spPr>
          <p:txBody>
            <a:bodyPr wrap="none">
              <a:prstTxWarp prst="textNoShape">
                <a:avLst/>
              </a:prstTxWarp>
              <a:spAutoFit/>
            </a:bodyPr>
            <a:lstStyle/>
            <a:p>
              <a:r>
                <a:rPr lang="ja-JP" altLang="en-US">
                  <a:solidFill>
                    <a:schemeClr val="bg1"/>
                  </a:solidFill>
                </a:rPr>
                <a:t>照射後</a:t>
              </a:r>
            </a:p>
          </p:txBody>
        </p:sp>
        <p:sp>
          <p:nvSpPr>
            <p:cNvPr id="18" name="正方形/長方形 14"/>
            <p:cNvSpPr>
              <a:spLocks noChangeArrowheads="1"/>
            </p:cNvSpPr>
            <p:nvPr/>
          </p:nvSpPr>
          <p:spPr bwMode="auto">
            <a:xfrm>
              <a:off x="-219325" y="4266796"/>
              <a:ext cx="4563140" cy="338582"/>
            </a:xfrm>
            <a:prstGeom prst="rect">
              <a:avLst/>
            </a:prstGeom>
            <a:noFill/>
            <a:ln w="9525">
              <a:noFill/>
              <a:miter lim="800000"/>
              <a:headEnd/>
              <a:tailEnd/>
            </a:ln>
          </p:spPr>
          <p:txBody>
            <a:bodyPr wrap="none">
              <a:prstTxWarp prst="textNoShape">
                <a:avLst/>
              </a:prstTxWarp>
              <a:spAutoFit/>
            </a:bodyPr>
            <a:lstStyle/>
            <a:p>
              <a:r>
                <a:rPr lang="en-US" altLang="ja-JP" sz="1600" dirty="0"/>
                <a:t>0.7-0.8</a:t>
              </a:r>
              <a:r>
                <a:rPr lang="ja-JP" altLang="en-US" sz="1600" dirty="0"/>
                <a:t>秒照射後</a:t>
              </a:r>
              <a:r>
                <a:rPr lang="ja-JP" altLang="en-US" sz="1600" dirty="0" smtClean="0"/>
                <a:t>にタマネギの細胞壁の破壊が観測</a:t>
              </a:r>
              <a:endParaRPr lang="ja-JP" altLang="en-US" sz="1600" dirty="0"/>
            </a:p>
          </p:txBody>
        </p:sp>
        <p:sp>
          <p:nvSpPr>
            <p:cNvPr id="19" name="Text Box 1040"/>
            <p:cNvSpPr txBox="1">
              <a:spLocks noChangeArrowheads="1"/>
            </p:cNvSpPr>
            <p:nvPr/>
          </p:nvSpPr>
          <p:spPr bwMode="auto">
            <a:xfrm>
              <a:off x="-382124" y="4543760"/>
              <a:ext cx="4517090" cy="277022"/>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ja-JP" sz="1200" dirty="0">
                  <a:latin typeface="Times New Roman" charset="0"/>
                  <a:ea typeface="Times New Roman" charset="0"/>
                  <a:cs typeface="Times New Roman" charset="0"/>
                </a:rPr>
                <a:t>Ref.) Chen </a:t>
              </a:r>
              <a:r>
                <a:rPr lang="en-US" altLang="ja-JP" sz="1200" i="1" dirty="0">
                  <a:latin typeface="Times New Roman" charset="0"/>
                  <a:ea typeface="Times New Roman" charset="0"/>
                  <a:cs typeface="Times New Roman" charset="0"/>
                </a:rPr>
                <a:t>et al.</a:t>
              </a:r>
              <a:r>
                <a:rPr lang="en-US" altLang="ja-JP" sz="1200" dirty="0">
                  <a:latin typeface="Times New Roman" charset="0"/>
                  <a:ea typeface="Times New Roman" charset="0"/>
                  <a:cs typeface="Times New Roman" charset="0"/>
                </a:rPr>
                <a:t>, Optical and Quantum Electronics </a:t>
              </a:r>
              <a:r>
                <a:rPr lang="en-US" altLang="ja-JP" sz="1200" b="1" dirty="0">
                  <a:latin typeface="Times New Roman" charset="0"/>
                  <a:ea typeface="Times New Roman" charset="0"/>
                  <a:cs typeface="Times New Roman" charset="0"/>
                </a:rPr>
                <a:t>34</a:t>
              </a:r>
              <a:r>
                <a:rPr lang="en-US" altLang="ja-JP" sz="1200" dirty="0">
                  <a:latin typeface="Times New Roman" charset="0"/>
                  <a:ea typeface="Times New Roman" charset="0"/>
                  <a:cs typeface="Times New Roman" charset="0"/>
                </a:rPr>
                <a:t>, 1251 (2002) </a:t>
              </a:r>
            </a:p>
          </p:txBody>
        </p:sp>
      </p:grpSp>
      <p:sp>
        <p:nvSpPr>
          <p:cNvPr id="22" name="テキスト ボックス 21"/>
          <p:cNvSpPr txBox="1"/>
          <p:nvPr/>
        </p:nvSpPr>
        <p:spPr>
          <a:xfrm>
            <a:off x="689558" y="5813993"/>
            <a:ext cx="2976296" cy="923330"/>
          </a:xfrm>
          <a:prstGeom prst="rect">
            <a:avLst/>
          </a:prstGeom>
          <a:solidFill>
            <a:srgbClr val="0000FF"/>
          </a:solidFill>
          <a:ln>
            <a:solidFill>
              <a:srgbClr val="3366FF"/>
            </a:solidFill>
          </a:ln>
        </p:spPr>
        <p:style>
          <a:lnRef idx="1">
            <a:schemeClr val="accent2"/>
          </a:lnRef>
          <a:fillRef idx="3">
            <a:schemeClr val="accent2"/>
          </a:fillRef>
          <a:effectRef idx="2">
            <a:schemeClr val="accent2"/>
          </a:effectRef>
          <a:fontRef idx="minor">
            <a:schemeClr val="lt1"/>
          </a:fontRef>
        </p:style>
        <p:txBody>
          <a:bodyPr wrap="none">
            <a:prstTxWarp prst="textNoShape">
              <a:avLst/>
            </a:prstTxWarp>
            <a:spAutoFit/>
          </a:bodyPr>
          <a:lstStyle/>
          <a:p>
            <a:pPr algn="ctr"/>
            <a:r>
              <a:rPr lang="ja-JP" altLang="en-US" dirty="0">
                <a:solidFill>
                  <a:srgbClr val="FFFF00"/>
                </a:solidFill>
              </a:rPr>
              <a:t>生体サンプルによっては，</a:t>
            </a:r>
            <a:endParaRPr lang="en-US" altLang="ja-JP" dirty="0">
              <a:solidFill>
                <a:srgbClr val="FFFF00"/>
              </a:solidFill>
            </a:endParaRPr>
          </a:p>
          <a:p>
            <a:pPr algn="ctr"/>
            <a:r>
              <a:rPr lang="ja-JP" altLang="en-US" dirty="0">
                <a:solidFill>
                  <a:srgbClr val="FFFF00"/>
                </a:solidFill>
              </a:rPr>
              <a:t>レーザー照射による</a:t>
            </a:r>
            <a:endParaRPr lang="en-US" altLang="ja-JP" dirty="0">
              <a:solidFill>
                <a:srgbClr val="FFFF00"/>
              </a:solidFill>
            </a:endParaRPr>
          </a:p>
          <a:p>
            <a:pPr algn="ctr"/>
            <a:r>
              <a:rPr lang="ja-JP" altLang="en-US" dirty="0">
                <a:solidFill>
                  <a:srgbClr val="FFFF00"/>
                </a:solidFill>
              </a:rPr>
              <a:t>熱的ダメージが無視できない</a:t>
            </a:r>
          </a:p>
        </p:txBody>
      </p:sp>
      <p:sp>
        <p:nvSpPr>
          <p:cNvPr id="23" name="TextBox 1"/>
          <p:cNvSpPr txBox="1">
            <a:spLocks noChangeArrowheads="1"/>
          </p:cNvSpPr>
          <p:nvPr/>
        </p:nvSpPr>
        <p:spPr bwMode="auto">
          <a:xfrm>
            <a:off x="104210" y="3345856"/>
            <a:ext cx="2236510" cy="400110"/>
          </a:xfrm>
          <a:prstGeom prst="rect">
            <a:avLst/>
          </a:prstGeom>
          <a:noFill/>
          <a:ln w="9525">
            <a:noFill/>
            <a:miter lim="800000"/>
            <a:headEnd/>
            <a:tailEnd/>
          </a:ln>
        </p:spPr>
        <p:txBody>
          <a:bodyPr wrap="none">
            <a:prstTxWarp prst="textNoShape">
              <a:avLst/>
            </a:prstTxWarp>
            <a:spAutoFit/>
          </a:bodyPr>
          <a:lstStyle/>
          <a:p>
            <a:r>
              <a:rPr lang="ja-JP" altLang="en-US" sz="2000" dirty="0" smtClean="0"/>
              <a:t>生体</a:t>
            </a:r>
            <a:r>
              <a:rPr lang="ja-JP" altLang="en-US" sz="2000" dirty="0"/>
              <a:t>組織への影響</a:t>
            </a:r>
            <a:endParaRPr lang="en-US" sz="2000" dirty="0"/>
          </a:p>
        </p:txBody>
      </p:sp>
      <p:graphicFrame>
        <p:nvGraphicFramePr>
          <p:cNvPr id="24" name="Object 2"/>
          <p:cNvGraphicFramePr>
            <a:graphicFrameLocks noChangeAspect="1"/>
          </p:cNvGraphicFramePr>
          <p:nvPr/>
        </p:nvGraphicFramePr>
        <p:xfrm>
          <a:off x="5033963" y="3769412"/>
          <a:ext cx="1519237" cy="419100"/>
        </p:xfrm>
        <a:graphic>
          <a:graphicData uri="http://schemas.openxmlformats.org/presentationml/2006/ole">
            <p:oleObj spid="_x0000_s36866" name="数式" r:id="rId9" imgW="736600" imgH="203200" progId="Equation.3">
              <p:embed/>
            </p:oleObj>
          </a:graphicData>
        </a:graphic>
      </p:graphicFrame>
      <p:sp>
        <p:nvSpPr>
          <p:cNvPr id="25" name="テキスト ボックス 23"/>
          <p:cNvSpPr txBox="1">
            <a:spLocks noChangeArrowheads="1"/>
          </p:cNvSpPr>
          <p:nvPr/>
        </p:nvSpPr>
        <p:spPr bwMode="auto">
          <a:xfrm>
            <a:off x="4881563" y="3863367"/>
            <a:ext cx="4330700" cy="1016000"/>
          </a:xfrm>
          <a:prstGeom prst="rect">
            <a:avLst/>
          </a:prstGeom>
          <a:noFill/>
          <a:ln w="9525">
            <a:noFill/>
            <a:miter lim="800000"/>
            <a:headEnd/>
            <a:tailEnd/>
          </a:ln>
        </p:spPr>
        <p:txBody>
          <a:bodyPr wrap="none">
            <a:prstTxWarp prst="textNoShape">
              <a:avLst/>
            </a:prstTxWarp>
            <a:spAutoFit/>
          </a:bodyPr>
          <a:lstStyle/>
          <a:p>
            <a:pPr algn="ctr"/>
            <a:r>
              <a:rPr lang="ja-JP" altLang="en-US" sz="2000" dirty="0"/>
              <a:t>より，</a:t>
            </a:r>
            <a:endParaRPr lang="en-US" altLang="ja-JP" sz="2000" dirty="0"/>
          </a:p>
          <a:p>
            <a:pPr algn="ctr"/>
            <a:r>
              <a:rPr lang="en-US" altLang="ja-JP" sz="2000" dirty="0"/>
              <a:t>SHG</a:t>
            </a:r>
            <a:r>
              <a:rPr lang="ja-JP" altLang="en-US" sz="2000" dirty="0"/>
              <a:t>強度はピーク電場の</a:t>
            </a:r>
            <a:r>
              <a:rPr lang="ja-JP" altLang="en-US" sz="2000" dirty="0">
                <a:solidFill>
                  <a:srgbClr val="FF0000"/>
                </a:solidFill>
              </a:rPr>
              <a:t>２乗に比例</a:t>
            </a:r>
            <a:endParaRPr lang="en-US" altLang="ja-JP" sz="2000" dirty="0">
              <a:solidFill>
                <a:srgbClr val="FF0000"/>
              </a:solidFill>
            </a:endParaRPr>
          </a:p>
          <a:p>
            <a:pPr algn="ctr"/>
            <a:r>
              <a:rPr lang="en-US" altLang="ja-JP" sz="2000" dirty="0">
                <a:solidFill>
                  <a:srgbClr val="000000"/>
                </a:solidFill>
              </a:rPr>
              <a:t>↓</a:t>
            </a:r>
          </a:p>
        </p:txBody>
      </p:sp>
      <p:sp>
        <p:nvSpPr>
          <p:cNvPr id="26" name="テキスト ボックス 35"/>
          <p:cNvSpPr txBox="1">
            <a:spLocks noChangeArrowheads="1"/>
          </p:cNvSpPr>
          <p:nvPr/>
        </p:nvSpPr>
        <p:spPr bwMode="auto">
          <a:xfrm>
            <a:off x="4735513" y="3441532"/>
            <a:ext cx="4610100" cy="369887"/>
          </a:xfrm>
          <a:prstGeom prst="rect">
            <a:avLst/>
          </a:prstGeom>
          <a:noFill/>
          <a:ln w="9525">
            <a:noFill/>
            <a:miter lim="800000"/>
            <a:headEnd/>
            <a:tailEnd/>
          </a:ln>
        </p:spPr>
        <p:txBody>
          <a:bodyPr wrap="none">
            <a:prstTxWarp prst="textNoShape">
              <a:avLst/>
            </a:prstTxWarp>
            <a:spAutoFit/>
          </a:bodyPr>
          <a:lstStyle/>
          <a:p>
            <a:r>
              <a:rPr lang="en-US" altLang="ja-JP" dirty="0"/>
              <a:t>SHG</a:t>
            </a:r>
            <a:r>
              <a:rPr lang="ja-JP" altLang="en-US" dirty="0"/>
              <a:t>は２次の非線形光学効果であるため，</a:t>
            </a:r>
          </a:p>
        </p:txBody>
      </p:sp>
      <p:sp>
        <p:nvSpPr>
          <p:cNvPr id="29" name="テキスト ボックス 34"/>
          <p:cNvSpPr txBox="1">
            <a:spLocks noChangeArrowheads="1"/>
          </p:cNvSpPr>
          <p:nvPr/>
        </p:nvSpPr>
        <p:spPr bwMode="auto">
          <a:xfrm>
            <a:off x="4735513" y="4787007"/>
            <a:ext cx="4716462" cy="830262"/>
          </a:xfrm>
          <a:prstGeom prst="rect">
            <a:avLst/>
          </a:prstGeom>
          <a:noFill/>
          <a:ln w="9525">
            <a:noFill/>
            <a:miter lim="800000"/>
            <a:headEnd/>
            <a:tailEnd/>
          </a:ln>
        </p:spPr>
        <p:txBody>
          <a:bodyPr wrap="none">
            <a:prstTxWarp prst="textNoShape">
              <a:avLst/>
            </a:prstTxWarp>
            <a:spAutoFit/>
          </a:bodyPr>
          <a:lstStyle/>
          <a:p>
            <a:pPr algn="ctr"/>
            <a:r>
              <a:rPr lang="ja-JP" altLang="en-US" sz="2400" dirty="0"/>
              <a:t>従来の</a:t>
            </a:r>
            <a:r>
              <a:rPr lang="en-US" altLang="ja-JP" sz="2400" dirty="0"/>
              <a:t>100 </a:t>
            </a:r>
            <a:r>
              <a:rPr lang="en-US" altLang="ja-JP" sz="2400" dirty="0" err="1"/>
              <a:t>fs</a:t>
            </a:r>
            <a:r>
              <a:rPr lang="ja-JP" altLang="en-US" sz="2400" dirty="0"/>
              <a:t>レーザーに対して，</a:t>
            </a:r>
            <a:endParaRPr lang="en-US" altLang="ja-JP" sz="2400" dirty="0"/>
          </a:p>
          <a:p>
            <a:pPr algn="ctr"/>
            <a:r>
              <a:rPr lang="en-US" altLang="ja-JP" sz="2400" dirty="0"/>
              <a:t>SHG</a:t>
            </a:r>
            <a:r>
              <a:rPr lang="ja-JP" altLang="en-US" sz="2400" dirty="0"/>
              <a:t>強度は</a:t>
            </a:r>
            <a:r>
              <a:rPr lang="ja-JP" altLang="en-US" sz="2400" dirty="0">
                <a:solidFill>
                  <a:srgbClr val="FF0000"/>
                </a:solidFill>
              </a:rPr>
              <a:t>１００倍</a:t>
            </a:r>
            <a:r>
              <a:rPr lang="ja-JP" altLang="en-US" sz="2400" dirty="0"/>
              <a:t>となる</a:t>
            </a:r>
          </a:p>
        </p:txBody>
      </p:sp>
      <p:sp>
        <p:nvSpPr>
          <p:cNvPr id="30" name="テキスト ボックス 29"/>
          <p:cNvSpPr txBox="1"/>
          <p:nvPr/>
        </p:nvSpPr>
        <p:spPr>
          <a:xfrm>
            <a:off x="4618867" y="1039130"/>
            <a:ext cx="2090837" cy="369332"/>
          </a:xfrm>
          <a:prstGeom prst="rect">
            <a:avLst/>
          </a:prstGeom>
          <a:noFill/>
        </p:spPr>
        <p:txBody>
          <a:bodyPr wrap="none" rtlCol="0">
            <a:spAutoFit/>
          </a:bodyPr>
          <a:lstStyle/>
          <a:p>
            <a:r>
              <a:rPr lang="ja-JP" altLang="en-US" dirty="0" smtClean="0"/>
              <a:t>・</a:t>
            </a:r>
            <a:r>
              <a:rPr lang="ja-JP" altLang="en-US" dirty="0" smtClean="0">
                <a:solidFill>
                  <a:srgbClr val="FF0000"/>
                </a:solidFill>
              </a:rPr>
              <a:t>パルス幅を狭窄化</a:t>
            </a:r>
            <a:endParaRPr kumimoji="1" lang="ja-JP" altLang="en-US" dirty="0">
              <a:solidFill>
                <a:srgbClr val="FF0000"/>
              </a:solidFill>
            </a:endParaRPr>
          </a:p>
        </p:txBody>
      </p:sp>
      <p:sp>
        <p:nvSpPr>
          <p:cNvPr id="34" name="テキスト ボックス 33"/>
          <p:cNvSpPr txBox="1"/>
          <p:nvPr/>
        </p:nvSpPr>
        <p:spPr>
          <a:xfrm>
            <a:off x="5102966" y="5751804"/>
            <a:ext cx="3605675" cy="954107"/>
          </a:xfrm>
          <a:prstGeom prst="rect">
            <a:avLst/>
          </a:prstGeom>
          <a:solidFill>
            <a:srgbClr val="0000FF"/>
          </a:solidFill>
          <a:ln>
            <a:solidFill>
              <a:srgbClr val="3366FF"/>
            </a:solidFill>
          </a:ln>
        </p:spPr>
        <p:style>
          <a:lnRef idx="1">
            <a:schemeClr val="accent2"/>
          </a:lnRef>
          <a:fillRef idx="3">
            <a:schemeClr val="accent2"/>
          </a:fillRef>
          <a:effectRef idx="2">
            <a:schemeClr val="accent2"/>
          </a:effectRef>
          <a:fontRef idx="minor">
            <a:schemeClr val="lt1"/>
          </a:fontRef>
        </p:style>
        <p:txBody>
          <a:bodyPr wrap="none">
            <a:prstTxWarp prst="textNoShape">
              <a:avLst/>
            </a:prstTxWarp>
            <a:spAutoFit/>
          </a:bodyPr>
          <a:lstStyle/>
          <a:p>
            <a:pPr algn="ctr"/>
            <a:r>
              <a:rPr lang="ja-JP" altLang="en-US" sz="2800" dirty="0" smtClean="0">
                <a:solidFill>
                  <a:srgbClr val="FFFF00"/>
                </a:solidFill>
              </a:rPr>
              <a:t>平均パワーを保ちつつ</a:t>
            </a:r>
            <a:endParaRPr lang="en-US" altLang="ja-JP" sz="2800" dirty="0" smtClean="0">
              <a:solidFill>
                <a:srgbClr val="FFFF00"/>
              </a:solidFill>
            </a:endParaRPr>
          </a:p>
          <a:p>
            <a:pPr algn="ctr"/>
            <a:r>
              <a:rPr lang="ja-JP" altLang="en-US" sz="2800" dirty="0" smtClean="0">
                <a:solidFill>
                  <a:srgbClr val="FFFF00"/>
                </a:solidFill>
              </a:rPr>
              <a:t>高感度化が達成可能</a:t>
            </a:r>
            <a:endParaRPr lang="ja-JP" altLang="en-US" sz="2800" dirty="0">
              <a:solidFill>
                <a:srgbClr val="FFFF00"/>
              </a:solidFil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 name="図 36" descr="分散補償ｊｐ.jpg"/>
          <p:cNvPicPr/>
          <p:nvPr/>
        </p:nvPicPr>
        <p:blipFill>
          <a:blip r:embed="rId3"/>
          <a:stretch>
            <a:fillRect/>
          </a:stretch>
        </p:blipFill>
        <p:spPr>
          <a:xfrm>
            <a:off x="3440552" y="5559703"/>
            <a:ext cx="5392029" cy="1278032"/>
          </a:xfrm>
          <a:prstGeom prst="rect">
            <a:avLst/>
          </a:prstGeom>
        </p:spPr>
      </p:pic>
      <p:sp>
        <p:nvSpPr>
          <p:cNvPr id="35841" name="タイトル 1"/>
          <p:cNvSpPr>
            <a:spLocks noGrp="1"/>
          </p:cNvSpPr>
          <p:nvPr>
            <p:ph type="title"/>
          </p:nvPr>
        </p:nvSpPr>
        <p:spPr>
          <a:xfrm>
            <a:off x="685800" y="11693"/>
            <a:ext cx="7772400" cy="1143000"/>
          </a:xfrm>
        </p:spPr>
        <p:txBody>
          <a:bodyPr/>
          <a:lstStyle/>
          <a:p>
            <a:pPr eaLnBrk="1" hangingPunct="1"/>
            <a:r>
              <a:rPr lang="en-US" altLang="ja-JP" sz="4800" dirty="0"/>
              <a:t>10 </a:t>
            </a:r>
            <a:r>
              <a:rPr lang="en-US" altLang="ja-JP" sz="4800" dirty="0" err="1"/>
              <a:t>fs</a:t>
            </a:r>
            <a:r>
              <a:rPr lang="ja-JP" altLang="en-US" sz="4800" dirty="0"/>
              <a:t>レーザー</a:t>
            </a:r>
          </a:p>
        </p:txBody>
      </p:sp>
      <p:grpSp>
        <p:nvGrpSpPr>
          <p:cNvPr id="2" name="図形グループ 23"/>
          <p:cNvGrpSpPr>
            <a:grpSpLocks/>
          </p:cNvGrpSpPr>
          <p:nvPr/>
        </p:nvGrpSpPr>
        <p:grpSpPr bwMode="auto">
          <a:xfrm>
            <a:off x="-550863" y="4794250"/>
            <a:ext cx="5967413" cy="4076700"/>
            <a:chOff x="2252221" y="1552682"/>
            <a:chExt cx="5967044" cy="4075932"/>
          </a:xfrm>
        </p:grpSpPr>
        <p:grpSp>
          <p:nvGrpSpPr>
            <p:cNvPr id="3" name="グループ化 43"/>
            <p:cNvGrpSpPr>
              <a:grpSpLocks/>
            </p:cNvGrpSpPr>
            <p:nvPr/>
          </p:nvGrpSpPr>
          <p:grpSpPr bwMode="auto">
            <a:xfrm>
              <a:off x="6687948" y="1552682"/>
              <a:ext cx="1531317" cy="1447250"/>
              <a:chOff x="6751162" y="-270579"/>
              <a:chExt cx="2392838" cy="2261473"/>
            </a:xfrm>
          </p:grpSpPr>
          <p:grpSp>
            <p:nvGrpSpPr>
              <p:cNvPr id="4" name="グループ化 2070"/>
              <p:cNvGrpSpPr>
                <a:grpSpLocks/>
              </p:cNvGrpSpPr>
              <p:nvPr/>
            </p:nvGrpSpPr>
            <p:grpSpPr bwMode="auto">
              <a:xfrm>
                <a:off x="7275998" y="-270579"/>
                <a:ext cx="1868002" cy="1665291"/>
                <a:chOff x="5896688" y="-243408"/>
                <a:chExt cx="1868002" cy="1665291"/>
              </a:xfrm>
            </p:grpSpPr>
            <p:cxnSp>
              <p:nvCxnSpPr>
                <p:cNvPr id="21" name="直線コネクタ 20"/>
                <p:cNvCxnSpPr/>
                <p:nvPr/>
              </p:nvCxnSpPr>
              <p:spPr>
                <a:xfrm>
                  <a:off x="5909294" y="331989"/>
                  <a:ext cx="0" cy="109127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5896893" y="1433180"/>
                  <a:ext cx="1150941"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円弧 22"/>
                <p:cNvSpPr/>
                <p:nvPr/>
              </p:nvSpPr>
              <p:spPr>
                <a:xfrm rot="10800000">
                  <a:off x="6122615" y="-243408"/>
                  <a:ext cx="1642075" cy="1498017"/>
                </a:xfrm>
                <a:prstGeom prst="arc">
                  <a:avLst>
                    <a:gd name="adj1" fmla="val 15802054"/>
                    <a:gd name="adj2" fmla="val 0"/>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grpSp>
          <p:sp>
            <p:nvSpPr>
              <p:cNvPr id="35873" name="テキスト ボックス 17"/>
              <p:cNvSpPr txBox="1">
                <a:spLocks noChangeArrowheads="1"/>
              </p:cNvSpPr>
              <p:nvPr/>
            </p:nvSpPr>
            <p:spPr bwMode="auto">
              <a:xfrm>
                <a:off x="6751162" y="10569"/>
                <a:ext cx="537441" cy="721398"/>
              </a:xfrm>
              <a:prstGeom prst="rect">
                <a:avLst/>
              </a:prstGeom>
              <a:noFill/>
              <a:ln w="9525">
                <a:noFill/>
                <a:miter lim="800000"/>
                <a:headEnd/>
                <a:tailEnd/>
              </a:ln>
            </p:spPr>
            <p:txBody>
              <a:bodyPr>
                <a:prstTxWarp prst="textNoShape">
                  <a:avLst/>
                </a:prstTxWarp>
                <a:spAutoFit/>
              </a:bodyPr>
              <a:lstStyle/>
              <a:p>
                <a:r>
                  <a:rPr lang="en-US" altLang="ja-JP" sz="2400" b="1">
                    <a:latin typeface="Times New Roman" charset="0"/>
                    <a:ea typeface="Times New Roman" charset="0"/>
                    <a:cs typeface="Times New Roman" charset="0"/>
                  </a:rPr>
                  <a:t>n</a:t>
                </a:r>
                <a:endParaRPr lang="ja-JP" altLang="en-US" sz="2400" b="1">
                  <a:latin typeface="Times New Roman" charset="0"/>
                  <a:ea typeface="Times New Roman" charset="0"/>
                  <a:cs typeface="Times New Roman" charset="0"/>
                </a:endParaRPr>
              </a:p>
            </p:txBody>
          </p:sp>
          <p:sp>
            <p:nvSpPr>
              <p:cNvPr id="35874" name="テキスト ボックス 18"/>
              <p:cNvSpPr txBox="1">
                <a:spLocks noChangeArrowheads="1"/>
              </p:cNvSpPr>
              <p:nvPr/>
            </p:nvSpPr>
            <p:spPr bwMode="auto">
              <a:xfrm>
                <a:off x="8249284" y="1269632"/>
                <a:ext cx="585465" cy="721262"/>
              </a:xfrm>
              <a:prstGeom prst="rect">
                <a:avLst/>
              </a:prstGeom>
              <a:noFill/>
              <a:ln w="9525">
                <a:noFill/>
                <a:miter lim="800000"/>
                <a:headEnd/>
                <a:tailEnd/>
              </a:ln>
            </p:spPr>
            <p:txBody>
              <a:bodyPr>
                <a:prstTxWarp prst="textNoShape">
                  <a:avLst/>
                </a:prstTxWarp>
                <a:spAutoFit/>
              </a:bodyPr>
              <a:lstStyle/>
              <a:p>
                <a:r>
                  <a:rPr lang="en-US" altLang="ja-JP" sz="2400" b="1">
                    <a:latin typeface="Times New Roman" charset="0"/>
                    <a:ea typeface="Times New Roman" charset="0"/>
                    <a:cs typeface="Times New Roman" charset="0"/>
                  </a:rPr>
                  <a:t>λ</a:t>
                </a:r>
                <a:endParaRPr lang="ja-JP" altLang="en-US" sz="2400" b="1">
                  <a:latin typeface="Times New Roman" charset="0"/>
                  <a:ea typeface="Times New Roman" charset="0"/>
                  <a:cs typeface="Times New Roman" charset="0"/>
                </a:endParaRPr>
              </a:p>
            </p:txBody>
          </p:sp>
        </p:grpSp>
        <p:sp>
          <p:nvSpPr>
            <p:cNvPr id="35871" name="テキスト ボックス 14"/>
            <p:cNvSpPr txBox="1">
              <a:spLocks noChangeArrowheads="1"/>
            </p:cNvSpPr>
            <p:nvPr/>
          </p:nvSpPr>
          <p:spPr bwMode="auto">
            <a:xfrm>
              <a:off x="2252221" y="5105394"/>
              <a:ext cx="1911353" cy="523220"/>
            </a:xfrm>
            <a:prstGeom prst="rect">
              <a:avLst/>
            </a:prstGeom>
            <a:noFill/>
            <a:ln w="9525">
              <a:noFill/>
              <a:miter lim="800000"/>
              <a:headEnd/>
              <a:tailEnd/>
            </a:ln>
          </p:spPr>
          <p:txBody>
            <a:bodyPr>
              <a:prstTxWarp prst="textNoShape">
                <a:avLst/>
              </a:prstTxWarp>
              <a:spAutoFit/>
            </a:bodyPr>
            <a:lstStyle/>
            <a:p>
              <a:r>
                <a:rPr lang="en-US" altLang="ja-JP" sz="2800" b="1" i="1">
                  <a:latin typeface="Times New Roman" charset="0"/>
                  <a:ea typeface="Times New Roman" charset="0"/>
                  <a:cs typeface="Times New Roman" charset="0"/>
                </a:rPr>
                <a:t>v = c/n</a:t>
              </a:r>
              <a:endParaRPr lang="ja-JP" altLang="en-US" sz="2800" b="1" i="1">
                <a:latin typeface="Times New Roman" charset="0"/>
                <a:ea typeface="Times New Roman" charset="0"/>
                <a:cs typeface="Times New Roman" charset="0"/>
              </a:endParaRPr>
            </a:p>
          </p:txBody>
        </p:sp>
      </p:grpSp>
      <p:grpSp>
        <p:nvGrpSpPr>
          <p:cNvPr id="5" name="グループ化 80"/>
          <p:cNvGrpSpPr>
            <a:grpSpLocks/>
          </p:cNvGrpSpPr>
          <p:nvPr/>
        </p:nvGrpSpPr>
        <p:grpSpPr bwMode="auto">
          <a:xfrm>
            <a:off x="6675438" y="4629150"/>
            <a:ext cx="1322387" cy="1674813"/>
            <a:chOff x="6805681" y="-395612"/>
            <a:chExt cx="1828608" cy="2319417"/>
          </a:xfrm>
        </p:grpSpPr>
        <p:grpSp>
          <p:nvGrpSpPr>
            <p:cNvPr id="6" name="グループ化 82"/>
            <p:cNvGrpSpPr>
              <a:grpSpLocks/>
            </p:cNvGrpSpPr>
            <p:nvPr/>
          </p:nvGrpSpPr>
          <p:grpSpPr bwMode="auto">
            <a:xfrm>
              <a:off x="6805681" y="-395612"/>
              <a:ext cx="1621698" cy="1790324"/>
              <a:chOff x="5426371" y="-368441"/>
              <a:chExt cx="1621698" cy="1790324"/>
            </a:xfrm>
          </p:grpSpPr>
          <p:cxnSp>
            <p:nvCxnSpPr>
              <p:cNvPr id="30" name="直線コネクタ 29"/>
              <p:cNvCxnSpPr/>
              <p:nvPr/>
            </p:nvCxnSpPr>
            <p:spPr>
              <a:xfrm>
                <a:off x="5909317" y="332881"/>
                <a:ext cx="0" cy="1079462"/>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5896146" y="1421137"/>
                <a:ext cx="1152484"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円弧 31"/>
              <p:cNvSpPr/>
              <p:nvPr/>
            </p:nvSpPr>
            <p:spPr>
              <a:xfrm rot="5686305">
                <a:off x="5353798" y="-295868"/>
                <a:ext cx="1642279" cy="1497132"/>
              </a:xfrm>
              <a:prstGeom prst="arc">
                <a:avLst>
                  <a:gd name="adj1" fmla="val 15802054"/>
                  <a:gd name="adj2" fmla="val 0"/>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grpSp>
        <p:sp>
          <p:nvSpPr>
            <p:cNvPr id="35865" name="テキスト ボックス 27"/>
            <p:cNvSpPr txBox="1">
              <a:spLocks noChangeArrowheads="1"/>
            </p:cNvSpPr>
            <p:nvPr/>
          </p:nvSpPr>
          <p:spPr bwMode="auto">
            <a:xfrm>
              <a:off x="6812941" y="3672"/>
              <a:ext cx="475612" cy="639021"/>
            </a:xfrm>
            <a:prstGeom prst="rect">
              <a:avLst/>
            </a:prstGeom>
            <a:noFill/>
            <a:ln w="9525">
              <a:noFill/>
              <a:miter lim="800000"/>
              <a:headEnd/>
              <a:tailEnd/>
            </a:ln>
          </p:spPr>
          <p:txBody>
            <a:bodyPr>
              <a:prstTxWarp prst="textNoShape">
                <a:avLst/>
              </a:prstTxWarp>
              <a:spAutoFit/>
            </a:bodyPr>
            <a:lstStyle/>
            <a:p>
              <a:r>
                <a:rPr lang="en-US" altLang="ja-JP" sz="2400" b="1">
                  <a:latin typeface="Times New Roman" charset="0"/>
                  <a:ea typeface="Times New Roman" charset="0"/>
                  <a:cs typeface="Times New Roman" charset="0"/>
                </a:rPr>
                <a:t>n</a:t>
              </a:r>
              <a:endParaRPr lang="ja-JP" altLang="en-US" sz="2400" b="1">
                <a:latin typeface="Times New Roman" charset="0"/>
                <a:ea typeface="Times New Roman" charset="0"/>
                <a:cs typeface="Times New Roman" charset="0"/>
              </a:endParaRPr>
            </a:p>
          </p:txBody>
        </p:sp>
        <p:sp>
          <p:nvSpPr>
            <p:cNvPr id="35866" name="テキスト ボックス 28"/>
            <p:cNvSpPr txBox="1">
              <a:spLocks noChangeArrowheads="1"/>
            </p:cNvSpPr>
            <p:nvPr/>
          </p:nvSpPr>
          <p:spPr bwMode="auto">
            <a:xfrm>
              <a:off x="8249284" y="1284784"/>
              <a:ext cx="385005" cy="639021"/>
            </a:xfrm>
            <a:prstGeom prst="rect">
              <a:avLst/>
            </a:prstGeom>
            <a:noFill/>
            <a:ln w="9525">
              <a:noFill/>
              <a:miter lim="800000"/>
              <a:headEnd/>
              <a:tailEnd/>
            </a:ln>
          </p:spPr>
          <p:txBody>
            <a:bodyPr>
              <a:prstTxWarp prst="textNoShape">
                <a:avLst/>
              </a:prstTxWarp>
              <a:spAutoFit/>
            </a:bodyPr>
            <a:lstStyle/>
            <a:p>
              <a:r>
                <a:rPr lang="en-US" altLang="ja-JP" sz="2400" b="1">
                  <a:latin typeface="Times New Roman" charset="0"/>
                  <a:ea typeface="Times New Roman" charset="0"/>
                  <a:cs typeface="Times New Roman" charset="0"/>
                </a:rPr>
                <a:t>λ</a:t>
              </a:r>
              <a:endParaRPr lang="ja-JP" altLang="en-US" sz="2400" b="1">
                <a:latin typeface="Times New Roman" charset="0"/>
                <a:ea typeface="Times New Roman" charset="0"/>
                <a:cs typeface="Times New Roman" charset="0"/>
              </a:endParaRPr>
            </a:p>
          </p:txBody>
        </p:sp>
      </p:grpSp>
      <p:sp>
        <p:nvSpPr>
          <p:cNvPr id="35844" name="テキスト ボックス 34"/>
          <p:cNvSpPr txBox="1">
            <a:spLocks noChangeArrowheads="1"/>
          </p:cNvSpPr>
          <p:nvPr/>
        </p:nvSpPr>
        <p:spPr bwMode="auto">
          <a:xfrm>
            <a:off x="33338" y="4602163"/>
            <a:ext cx="4351337" cy="1631216"/>
          </a:xfrm>
          <a:prstGeom prst="rect">
            <a:avLst/>
          </a:prstGeom>
          <a:noFill/>
          <a:ln w="9525">
            <a:noFill/>
            <a:miter lim="800000"/>
            <a:headEnd/>
            <a:tailEnd/>
          </a:ln>
        </p:spPr>
        <p:txBody>
          <a:bodyPr>
            <a:prstTxWarp prst="textNoShape">
              <a:avLst/>
            </a:prstTxWarp>
            <a:spAutoFit/>
          </a:bodyPr>
          <a:lstStyle/>
          <a:p>
            <a:r>
              <a:rPr lang="ja-JP" altLang="en-US" sz="2000" b="1" dirty="0"/>
              <a:t>①パルス波＝様々な波長を含む</a:t>
            </a:r>
            <a:endParaRPr lang="en-US" altLang="ja-JP" sz="2000" b="1" dirty="0"/>
          </a:p>
          <a:p>
            <a:r>
              <a:rPr lang="ja-JP" altLang="en-US" sz="2000" b="1" dirty="0"/>
              <a:t>②波長</a:t>
            </a:r>
            <a:r>
              <a:rPr lang="en-US" altLang="ja-JP" sz="2000" b="1" dirty="0"/>
              <a:t>(</a:t>
            </a:r>
            <a:r>
              <a:rPr lang="en-US" altLang="ja-JP" sz="2000" b="1" dirty="0" err="1">
                <a:latin typeface="Times New Roman" charset="0"/>
                <a:ea typeface="Times New Roman" charset="0"/>
                <a:cs typeface="Times New Roman" charset="0"/>
              </a:rPr>
              <a:t>λ</a:t>
            </a:r>
            <a:r>
              <a:rPr lang="en-US" altLang="ja-JP" sz="2000" b="1" dirty="0"/>
              <a:t>)</a:t>
            </a:r>
            <a:r>
              <a:rPr lang="ja-JP" altLang="en-US" sz="2000" b="1" dirty="0"/>
              <a:t>により屈折率</a:t>
            </a:r>
            <a:r>
              <a:rPr lang="en-US" altLang="ja-JP" sz="2000" b="1" dirty="0"/>
              <a:t>(</a:t>
            </a:r>
            <a:r>
              <a:rPr lang="en-US" altLang="ja-JP" sz="2000" b="1" dirty="0" err="1">
                <a:latin typeface="Times New Roman" charset="0"/>
                <a:ea typeface="Times New Roman" charset="0"/>
                <a:cs typeface="Times New Roman" charset="0"/>
              </a:rPr>
              <a:t>n</a:t>
            </a:r>
            <a:r>
              <a:rPr lang="en-US" altLang="ja-JP" sz="2000" b="1" dirty="0"/>
              <a:t>)</a:t>
            </a:r>
            <a:r>
              <a:rPr lang="ja-JP" altLang="en-US" sz="2000" b="1" dirty="0"/>
              <a:t>が変化</a:t>
            </a:r>
            <a:endParaRPr lang="en-US" altLang="ja-JP" sz="2000" b="1" dirty="0"/>
          </a:p>
          <a:p>
            <a:r>
              <a:rPr lang="ja-JP" altLang="en-US" sz="2000" b="1" dirty="0"/>
              <a:t>③伝播速度に差ができる</a:t>
            </a:r>
            <a:endParaRPr lang="en-US" altLang="ja-JP" sz="2000" b="1" dirty="0"/>
          </a:p>
          <a:p>
            <a:r>
              <a:rPr lang="ja-JP" altLang="en-US" sz="2000" b="1" dirty="0">
                <a:solidFill>
                  <a:srgbClr val="FF0000"/>
                </a:solidFill>
              </a:rPr>
              <a:t>④パルス幅が</a:t>
            </a:r>
            <a:r>
              <a:rPr lang="ja-JP" altLang="en-US" sz="2000" b="1" dirty="0" smtClean="0">
                <a:solidFill>
                  <a:srgbClr val="FF0000"/>
                </a:solidFill>
              </a:rPr>
              <a:t>広がる</a:t>
            </a:r>
            <a:endParaRPr lang="en-US" altLang="ja-JP" sz="2000" b="1" dirty="0" smtClean="0">
              <a:solidFill>
                <a:srgbClr val="FF0000"/>
              </a:solidFill>
            </a:endParaRPr>
          </a:p>
          <a:p>
            <a:r>
              <a:rPr lang="ja-JP" altLang="en-US" sz="2000" b="1" dirty="0" smtClean="0">
                <a:solidFill>
                  <a:srgbClr val="FF0000"/>
                </a:solidFill>
              </a:rPr>
              <a:t>　　</a:t>
            </a:r>
            <a:r>
              <a:rPr lang="en-US" altLang="ja-JP" sz="2000" b="1" dirty="0" smtClean="0">
                <a:solidFill>
                  <a:srgbClr val="FF0000"/>
                </a:solidFill>
              </a:rPr>
              <a:t>→</a:t>
            </a:r>
            <a:r>
              <a:rPr lang="ja-JP" altLang="en-US" sz="2000" b="1" dirty="0" smtClean="0">
                <a:solidFill>
                  <a:srgbClr val="FF0000"/>
                </a:solidFill>
              </a:rPr>
              <a:t>ピークパワーの低下</a:t>
            </a:r>
            <a:endParaRPr lang="ja-JP" altLang="en-US" sz="2000" b="1" dirty="0">
              <a:solidFill>
                <a:srgbClr val="FF0000"/>
              </a:solidFill>
            </a:endParaRPr>
          </a:p>
        </p:txBody>
      </p:sp>
      <p:sp>
        <p:nvSpPr>
          <p:cNvPr id="35845" name="テキスト ボックス 32"/>
          <p:cNvSpPr txBox="1">
            <a:spLocks noChangeArrowheads="1"/>
          </p:cNvSpPr>
          <p:nvPr/>
        </p:nvSpPr>
        <p:spPr bwMode="auto">
          <a:xfrm>
            <a:off x="5383213" y="4914900"/>
            <a:ext cx="1206500" cy="523875"/>
          </a:xfrm>
          <a:prstGeom prst="rect">
            <a:avLst/>
          </a:prstGeom>
          <a:noFill/>
          <a:ln w="9525">
            <a:noFill/>
            <a:miter lim="800000"/>
            <a:headEnd/>
            <a:tailEnd/>
          </a:ln>
        </p:spPr>
        <p:txBody>
          <a:bodyPr wrap="none">
            <a:prstTxWarp prst="textNoShape">
              <a:avLst/>
            </a:prstTxWarp>
            <a:spAutoFit/>
          </a:bodyPr>
          <a:lstStyle/>
          <a:p>
            <a:r>
              <a:rPr lang="en-US" altLang="ja-JP" sz="2800" b="1">
                <a:latin typeface="Times New Roman" charset="0"/>
                <a:ea typeface="Times New Roman" charset="0"/>
                <a:cs typeface="Times New Roman" charset="0"/>
              </a:rPr>
              <a:t>v = c/n</a:t>
            </a:r>
            <a:endParaRPr lang="ja-JP" altLang="en-US" sz="2800" b="1">
              <a:latin typeface="Times New Roman" charset="0"/>
              <a:ea typeface="Times New Roman" charset="0"/>
              <a:cs typeface="Times New Roman" charset="0"/>
            </a:endParaRPr>
          </a:p>
        </p:txBody>
      </p:sp>
      <p:sp>
        <p:nvSpPr>
          <p:cNvPr id="34" name="テキスト ボックス 33"/>
          <p:cNvSpPr txBox="1"/>
          <p:nvPr/>
        </p:nvSpPr>
        <p:spPr>
          <a:xfrm>
            <a:off x="134938" y="3968750"/>
            <a:ext cx="1414462" cy="461963"/>
          </a:xfrm>
          <a:prstGeom prst="rect">
            <a:avLst/>
          </a:prstGeom>
        </p:spPr>
        <p:style>
          <a:lnRef idx="1">
            <a:schemeClr val="accent1"/>
          </a:lnRef>
          <a:fillRef idx="3">
            <a:schemeClr val="accent1"/>
          </a:fillRef>
          <a:effectRef idx="2">
            <a:schemeClr val="accent1"/>
          </a:effectRef>
          <a:fontRef idx="minor">
            <a:schemeClr val="lt1"/>
          </a:fontRef>
        </p:style>
        <p:txBody>
          <a:bodyPr wrap="none">
            <a:prstTxWarp prst="textNoShape">
              <a:avLst/>
            </a:prstTxWarp>
            <a:spAutoFit/>
          </a:bodyPr>
          <a:lstStyle/>
          <a:p>
            <a:r>
              <a:rPr lang="ja-JP" altLang="en-US" sz="2400">
                <a:solidFill>
                  <a:srgbClr val="FFFF00"/>
                </a:solidFill>
              </a:rPr>
              <a:t>分散補償</a:t>
            </a:r>
          </a:p>
        </p:txBody>
      </p:sp>
      <p:sp>
        <p:nvSpPr>
          <p:cNvPr id="35847" name="テキスト ボックス 35"/>
          <p:cNvSpPr txBox="1">
            <a:spLocks noChangeArrowheads="1"/>
          </p:cNvSpPr>
          <p:nvPr/>
        </p:nvSpPr>
        <p:spPr bwMode="auto">
          <a:xfrm>
            <a:off x="6889750" y="4789488"/>
            <a:ext cx="1108075" cy="369887"/>
          </a:xfrm>
          <a:prstGeom prst="rect">
            <a:avLst/>
          </a:prstGeom>
          <a:noFill/>
          <a:ln w="9525">
            <a:noFill/>
            <a:miter lim="800000"/>
            <a:headEnd/>
            <a:tailEnd/>
          </a:ln>
        </p:spPr>
        <p:txBody>
          <a:bodyPr wrap="none">
            <a:prstTxWarp prst="textNoShape">
              <a:avLst/>
            </a:prstTxWarp>
            <a:spAutoFit/>
          </a:bodyPr>
          <a:lstStyle/>
          <a:p>
            <a:r>
              <a:rPr lang="ja-JP" altLang="en-US"/>
              <a:t>負の分散</a:t>
            </a:r>
          </a:p>
        </p:txBody>
      </p:sp>
      <p:sp>
        <p:nvSpPr>
          <p:cNvPr id="35848" name="テキスト ボックス 36"/>
          <p:cNvSpPr txBox="1">
            <a:spLocks noChangeArrowheads="1"/>
          </p:cNvSpPr>
          <p:nvPr/>
        </p:nvSpPr>
        <p:spPr bwMode="auto">
          <a:xfrm>
            <a:off x="4110038" y="4757738"/>
            <a:ext cx="1108075" cy="368300"/>
          </a:xfrm>
          <a:prstGeom prst="rect">
            <a:avLst/>
          </a:prstGeom>
          <a:noFill/>
          <a:ln w="9525">
            <a:noFill/>
            <a:miter lim="800000"/>
            <a:headEnd/>
            <a:tailEnd/>
          </a:ln>
        </p:spPr>
        <p:txBody>
          <a:bodyPr wrap="none">
            <a:prstTxWarp prst="textNoShape">
              <a:avLst/>
            </a:prstTxWarp>
            <a:spAutoFit/>
          </a:bodyPr>
          <a:lstStyle/>
          <a:p>
            <a:r>
              <a:rPr lang="ja-JP" altLang="en-US"/>
              <a:t>正の分散</a:t>
            </a:r>
          </a:p>
        </p:txBody>
      </p:sp>
      <p:pic>
        <p:nvPicPr>
          <p:cNvPr id="35849" name="図 6"/>
          <p:cNvPicPr>
            <a:picLocks noChangeAspect="1"/>
          </p:cNvPicPr>
          <p:nvPr/>
        </p:nvPicPr>
        <p:blipFill>
          <a:blip r:embed="rId4"/>
          <a:srcRect l="7295" t="21600" r="1140" b="18121"/>
          <a:stretch>
            <a:fillRect/>
          </a:stretch>
        </p:blipFill>
        <p:spPr bwMode="auto">
          <a:xfrm>
            <a:off x="192088" y="1077913"/>
            <a:ext cx="4846637" cy="2586037"/>
          </a:xfrm>
          <a:prstGeom prst="rect">
            <a:avLst/>
          </a:prstGeom>
          <a:noFill/>
          <a:ln w="9525">
            <a:noFill/>
            <a:miter lim="800000"/>
            <a:headEnd/>
            <a:tailEnd/>
          </a:ln>
        </p:spPr>
      </p:pic>
      <p:sp>
        <p:nvSpPr>
          <p:cNvPr id="40" name="正方形/長方形 4"/>
          <p:cNvSpPr/>
          <p:nvPr/>
        </p:nvSpPr>
        <p:spPr>
          <a:xfrm>
            <a:off x="50800" y="2601913"/>
            <a:ext cx="2586038" cy="1076325"/>
          </a:xfrm>
          <a:prstGeom prst="rect">
            <a:avLst/>
          </a:prstGeom>
          <a:ln w="50800">
            <a:solidFill>
              <a:srgbClr val="0000FF"/>
            </a:solidFill>
          </a:ln>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ja-JP" altLang="en-US" sz="1600" b="1" dirty="0"/>
              <a:t>中心波長</a:t>
            </a:r>
            <a:r>
              <a:rPr lang="en-US" altLang="ja-JP" sz="1600" b="1" i="1" dirty="0"/>
              <a:t> = </a:t>
            </a:r>
            <a:r>
              <a:rPr lang="en-US" altLang="ja-JP" sz="1600" b="1" dirty="0"/>
              <a:t>787 nm</a:t>
            </a:r>
          </a:p>
          <a:p>
            <a:pPr algn="ctr" fontAlgn="auto">
              <a:spcBef>
                <a:spcPts val="0"/>
              </a:spcBef>
              <a:spcAft>
                <a:spcPts val="0"/>
              </a:spcAft>
              <a:defRPr/>
            </a:pPr>
            <a:r>
              <a:rPr lang="ja-JP" altLang="en-US" sz="1600" b="1" dirty="0"/>
              <a:t>スペクトル幅</a:t>
            </a:r>
            <a:r>
              <a:rPr lang="en-US" altLang="ja-JP" sz="1600" b="1" dirty="0"/>
              <a:t> = 103 nm</a:t>
            </a:r>
          </a:p>
          <a:p>
            <a:pPr algn="ctr" fontAlgn="auto">
              <a:spcBef>
                <a:spcPts val="0"/>
              </a:spcBef>
              <a:spcAft>
                <a:spcPts val="0"/>
              </a:spcAft>
              <a:defRPr/>
            </a:pPr>
            <a:r>
              <a:rPr lang="ja-JP" altLang="en-US" sz="1600" b="1" dirty="0"/>
              <a:t>パルス幅</a:t>
            </a:r>
            <a:r>
              <a:rPr lang="en-US" altLang="ja-JP" sz="1600" b="1" i="1" dirty="0"/>
              <a:t> = </a:t>
            </a:r>
            <a:r>
              <a:rPr lang="en-US" altLang="ja-JP" sz="1600" b="1" dirty="0"/>
              <a:t>10 </a:t>
            </a:r>
            <a:r>
              <a:rPr lang="en-US" altLang="ja-JP" sz="1600" b="1" dirty="0" err="1"/>
              <a:t>fs</a:t>
            </a:r>
            <a:endParaRPr lang="en-US" altLang="ja-JP" sz="1600" b="1" dirty="0"/>
          </a:p>
          <a:p>
            <a:pPr algn="ctr" fontAlgn="auto">
              <a:spcBef>
                <a:spcPts val="0"/>
              </a:spcBef>
              <a:spcAft>
                <a:spcPts val="0"/>
              </a:spcAft>
              <a:defRPr/>
            </a:pPr>
            <a:r>
              <a:rPr lang="ja-JP" altLang="en-US" sz="1600" b="1" dirty="0"/>
              <a:t>繰返し周波数</a:t>
            </a:r>
            <a:r>
              <a:rPr lang="en-US" altLang="ja-JP" sz="1600" b="1" i="1" dirty="0"/>
              <a:t> = </a:t>
            </a:r>
            <a:r>
              <a:rPr lang="en-US" altLang="ja-JP" sz="1600" b="1" dirty="0"/>
              <a:t>81.8 MHz</a:t>
            </a:r>
          </a:p>
        </p:txBody>
      </p:sp>
      <p:grpSp>
        <p:nvGrpSpPr>
          <p:cNvPr id="7" name="Group 32"/>
          <p:cNvGrpSpPr>
            <a:grpSpLocks/>
          </p:cNvGrpSpPr>
          <p:nvPr/>
        </p:nvGrpSpPr>
        <p:grpSpPr bwMode="auto">
          <a:xfrm>
            <a:off x="5278839" y="1516798"/>
            <a:ext cx="1445871" cy="1621925"/>
            <a:chOff x="4988038" y="2670463"/>
            <a:chExt cx="3619797" cy="3456622"/>
          </a:xfrm>
        </p:grpSpPr>
        <p:grpSp>
          <p:nvGrpSpPr>
            <p:cNvPr id="8" name="図形グループ 14"/>
            <p:cNvGrpSpPr>
              <a:grpSpLocks/>
            </p:cNvGrpSpPr>
            <p:nvPr/>
          </p:nvGrpSpPr>
          <p:grpSpPr bwMode="auto">
            <a:xfrm>
              <a:off x="4988038" y="2670463"/>
              <a:ext cx="3619797" cy="3456622"/>
              <a:chOff x="3116903" y="2185245"/>
              <a:chExt cx="3619798" cy="3456740"/>
            </a:xfrm>
          </p:grpSpPr>
          <p:pic>
            <p:nvPicPr>
              <p:cNvPr id="35860" name="図 3" descr="DSC00923.JPG"/>
              <p:cNvPicPr>
                <a:picLocks noChangeAspect="1"/>
              </p:cNvPicPr>
              <p:nvPr/>
            </p:nvPicPr>
            <p:blipFill>
              <a:blip r:embed="rId5"/>
              <a:srcRect l="28778" t="21568" r="31635" b="21629"/>
              <a:stretch>
                <a:fillRect/>
              </a:stretch>
            </p:blipFill>
            <p:spPr bwMode="auto">
              <a:xfrm>
                <a:off x="3116903" y="2185245"/>
                <a:ext cx="3619798" cy="3456740"/>
              </a:xfrm>
              <a:prstGeom prst="rect">
                <a:avLst/>
              </a:prstGeom>
              <a:noFill/>
              <a:ln w="9525">
                <a:noFill/>
                <a:miter lim="800000"/>
                <a:headEnd/>
                <a:tailEnd/>
              </a:ln>
            </p:spPr>
          </p:pic>
          <p:cxnSp>
            <p:nvCxnSpPr>
              <p:cNvPr id="35861" name="直線コネクタ 5"/>
              <p:cNvCxnSpPr>
                <a:cxnSpLocks noChangeShapeType="1"/>
              </p:cNvCxnSpPr>
              <p:nvPr/>
            </p:nvCxnSpPr>
            <p:spPr bwMode="auto">
              <a:xfrm flipH="1" flipV="1">
                <a:off x="5396089" y="3375374"/>
                <a:ext cx="1340612" cy="1871175"/>
              </a:xfrm>
              <a:prstGeom prst="line">
                <a:avLst/>
              </a:prstGeom>
              <a:noFill/>
              <a:ln w="63500">
                <a:solidFill>
                  <a:srgbClr val="FF0000"/>
                </a:solidFill>
                <a:round/>
                <a:headEnd/>
                <a:tailEnd/>
              </a:ln>
            </p:spPr>
          </p:cxnSp>
          <p:cxnSp>
            <p:nvCxnSpPr>
              <p:cNvPr id="35862" name="直線コネクタ 6"/>
              <p:cNvCxnSpPr>
                <a:cxnSpLocks noChangeShapeType="1"/>
              </p:cNvCxnSpPr>
              <p:nvPr/>
            </p:nvCxnSpPr>
            <p:spPr bwMode="auto">
              <a:xfrm rot="5400000" flipH="1" flipV="1">
                <a:off x="4941711" y="3829750"/>
                <a:ext cx="908754" cy="3"/>
              </a:xfrm>
              <a:prstGeom prst="line">
                <a:avLst/>
              </a:prstGeom>
              <a:noFill/>
              <a:ln w="63500">
                <a:solidFill>
                  <a:srgbClr val="FF0000"/>
                </a:solidFill>
                <a:round/>
                <a:headEnd/>
                <a:tailEnd/>
              </a:ln>
            </p:spPr>
          </p:cxnSp>
          <p:cxnSp>
            <p:nvCxnSpPr>
              <p:cNvPr id="35863" name="直線コネクタ 11"/>
              <p:cNvCxnSpPr>
                <a:cxnSpLocks noChangeShapeType="1"/>
              </p:cNvCxnSpPr>
              <p:nvPr/>
            </p:nvCxnSpPr>
            <p:spPr bwMode="auto">
              <a:xfrm rot="16200000" flipV="1">
                <a:off x="4734634" y="3818112"/>
                <a:ext cx="756353" cy="175686"/>
              </a:xfrm>
              <a:prstGeom prst="line">
                <a:avLst/>
              </a:prstGeom>
              <a:noFill/>
              <a:ln w="63500">
                <a:solidFill>
                  <a:srgbClr val="FF0000"/>
                </a:solidFill>
                <a:round/>
                <a:headEnd/>
                <a:tailEnd/>
              </a:ln>
            </p:spPr>
          </p:cxnSp>
        </p:grpSp>
        <p:cxnSp>
          <p:nvCxnSpPr>
            <p:cNvPr id="35858" name="直線コネクタ 20"/>
            <p:cNvCxnSpPr>
              <a:cxnSpLocks noChangeShapeType="1"/>
            </p:cNvCxnSpPr>
            <p:nvPr/>
          </p:nvCxnSpPr>
          <p:spPr bwMode="auto">
            <a:xfrm rot="5400000" flipH="1" flipV="1">
              <a:off x="6442075" y="4467225"/>
              <a:ext cx="908050" cy="0"/>
            </a:xfrm>
            <a:prstGeom prst="line">
              <a:avLst/>
            </a:prstGeom>
            <a:noFill/>
            <a:ln w="63500">
              <a:solidFill>
                <a:srgbClr val="FF0000"/>
              </a:solidFill>
              <a:round/>
              <a:headEnd/>
              <a:tailEnd/>
            </a:ln>
          </p:spPr>
        </p:cxnSp>
        <p:cxnSp>
          <p:nvCxnSpPr>
            <p:cNvPr id="35859" name="直線コネクタ 21"/>
            <p:cNvCxnSpPr>
              <a:cxnSpLocks noChangeShapeType="1"/>
            </p:cNvCxnSpPr>
            <p:nvPr/>
          </p:nvCxnSpPr>
          <p:spPr bwMode="auto">
            <a:xfrm flipH="1" flipV="1">
              <a:off x="5258677" y="2793532"/>
              <a:ext cx="1465975" cy="2127718"/>
            </a:xfrm>
            <a:prstGeom prst="line">
              <a:avLst/>
            </a:prstGeom>
            <a:noFill/>
            <a:ln w="63500">
              <a:solidFill>
                <a:srgbClr val="FF0000"/>
              </a:solidFill>
              <a:round/>
              <a:headEnd/>
              <a:tailEnd/>
            </a:ln>
          </p:spPr>
        </p:cxnSp>
      </p:grpSp>
      <p:pic>
        <p:nvPicPr>
          <p:cNvPr id="39" name="図 38"/>
          <p:cNvPicPr/>
          <p:nvPr/>
        </p:nvPicPr>
        <p:blipFill>
          <a:blip r:embed="rId6"/>
          <a:srcRect/>
          <a:stretch>
            <a:fillRect/>
          </a:stretch>
        </p:blipFill>
        <p:spPr bwMode="auto">
          <a:xfrm>
            <a:off x="5916613" y="3087119"/>
            <a:ext cx="2946400" cy="1153661"/>
          </a:xfrm>
          <a:prstGeom prst="rect">
            <a:avLst/>
          </a:prstGeom>
          <a:noFill/>
          <a:ln w="9525">
            <a:noFill/>
            <a:miter lim="800000"/>
            <a:headEnd/>
            <a:tailEnd/>
          </a:ln>
        </p:spPr>
      </p:pic>
      <p:sp>
        <p:nvSpPr>
          <p:cNvPr id="41" name="テキスト ボックス 40"/>
          <p:cNvSpPr txBox="1"/>
          <p:nvPr/>
        </p:nvSpPr>
        <p:spPr>
          <a:xfrm>
            <a:off x="6833538" y="1727200"/>
            <a:ext cx="2030123" cy="461665"/>
          </a:xfrm>
          <a:prstGeom prst="rect">
            <a:avLst/>
          </a:prstGeom>
          <a:noFill/>
        </p:spPr>
        <p:txBody>
          <a:bodyPr wrap="none" rtlCol="0">
            <a:spAutoFit/>
          </a:bodyPr>
          <a:lstStyle/>
          <a:p>
            <a:r>
              <a:rPr lang="ja-JP" altLang="en-US" sz="2400" dirty="0" smtClean="0"/>
              <a:t>チャープミラー</a:t>
            </a:r>
            <a:endParaRPr kumimoji="1" lang="ja-JP" altLang="en-US" sz="24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4343</TotalTime>
  <Words>1598</Words>
  <Application>Microsoft Macintosh PowerPoint</Application>
  <PresentationFormat>画面に合わせる (4:3)</PresentationFormat>
  <Paragraphs>239</Paragraphs>
  <Slides>18</Slides>
  <Notes>4</Notes>
  <HiddenSlides>0</HiddenSlides>
  <MMClips>0</MMClips>
  <ScaleCrop>false</ScaleCrop>
  <HeadingPairs>
    <vt:vector size="6" baseType="variant">
      <vt:variant>
        <vt:lpstr>デザイン テンプレート</vt:lpstr>
      </vt:variant>
      <vt:variant>
        <vt:i4>1</vt:i4>
      </vt:variant>
      <vt:variant>
        <vt:lpstr>埋め込まれた OLE サーバー</vt:lpstr>
      </vt:variant>
      <vt:variant>
        <vt:i4>1</vt:i4>
      </vt:variant>
      <vt:variant>
        <vt:lpstr>スライド タイトル</vt:lpstr>
      </vt:variant>
      <vt:variant>
        <vt:i4>18</vt:i4>
      </vt:variant>
    </vt:vector>
  </HeadingPairs>
  <TitlesOfParts>
    <vt:vector size="20" baseType="lpstr">
      <vt:lpstr>Office テーマ</vt:lpstr>
      <vt:lpstr>数式</vt:lpstr>
      <vt:lpstr>H.25前期 　 研究報告 　 生体コラーゲンSHG 顕微鏡 の高感度化と再生医療への応用</vt:lpstr>
      <vt:lpstr>再生医療</vt:lpstr>
      <vt:lpstr>細胞の足場とコラーゲン</vt:lpstr>
      <vt:lpstr>細胞の足場とコラーゲン</vt:lpstr>
      <vt:lpstr>第２高調波発生(SHG)顕微鏡</vt:lpstr>
      <vt:lpstr>SHG発生強度</vt:lpstr>
      <vt:lpstr>SHG発生強度</vt:lpstr>
      <vt:lpstr>１０fsレーザーを用いたSHG顕微鏡の高感度化</vt:lpstr>
      <vt:lpstr>10 fsレーザー</vt:lpstr>
      <vt:lpstr>パルス幅の測定：２光子蛍光自己相関計</vt:lpstr>
      <vt:lpstr>パルス幅の測定</vt:lpstr>
      <vt:lpstr>生体コラーゲンSHG顕微鏡</vt:lpstr>
      <vt:lpstr>生体コラーゲンSHG顕微鏡</vt:lpstr>
      <vt:lpstr>スライド 14</vt:lpstr>
      <vt:lpstr>実験結果：生体組織のイメージング</vt:lpstr>
      <vt:lpstr>実験結果：生体組織のイメージング</vt:lpstr>
      <vt:lpstr>まとめ</vt:lpstr>
      <vt:lpstr>今後の予定</vt:lpstr>
    </vt:vector>
  </TitlesOfParts>
  <Company>大阪大学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H.25前期 　 研究報告 　 １０フェムト秒レーザーを用いた生体コラーゲンSHG 顕微鏡 の高感度化　</dc:title>
  <dc:creator>Yasui Takeshi</dc:creator>
  <cp:lastModifiedBy>Yasui Takeshi</cp:lastModifiedBy>
  <cp:revision>17</cp:revision>
  <cp:lastPrinted>2013-09-16T08:54:09Z</cp:lastPrinted>
  <dcterms:created xsi:type="dcterms:W3CDTF">2013-09-16T08:43:52Z</dcterms:created>
  <dcterms:modified xsi:type="dcterms:W3CDTF">2013-09-16T08:54:50Z</dcterms:modified>
</cp:coreProperties>
</file>