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1" r:id="rId3"/>
    <p:sldId id="270" r:id="rId4"/>
    <p:sldId id="258" r:id="rId5"/>
    <p:sldId id="259" r:id="rId6"/>
    <p:sldId id="260" r:id="rId7"/>
    <p:sldId id="261" r:id="rId8"/>
    <p:sldId id="275" r:id="rId9"/>
    <p:sldId id="262" r:id="rId10"/>
    <p:sldId id="263" r:id="rId11"/>
    <p:sldId id="264" r:id="rId12"/>
    <p:sldId id="265" r:id="rId13"/>
    <p:sldId id="266" r:id="rId14"/>
    <p:sldId id="272" r:id="rId15"/>
    <p:sldId id="273" r:id="rId16"/>
    <p:sldId id="274" r:id="rId17"/>
    <p:sldId id="276" r:id="rId18"/>
    <p:sldId id="267" r:id="rId19"/>
    <p:sldId id="268" r:id="rId20"/>
    <p:sldId id="269" r:id="rId21"/>
    <p:sldId id="277" r:id="rId22"/>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6775C01A-4C3E-4AC6-B8D0-B4975369D9A7}" type="datetimeFigureOut">
              <a:rPr kumimoji="1" lang="ja-JP" altLang="en-US" smtClean="0"/>
              <a:t>2013/8/29</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40D39702-0B99-4043-A464-4D00F8E45317}" type="slidenum">
              <a:rPr kumimoji="1" lang="ja-JP" altLang="en-US" smtClean="0"/>
              <a:t>‹#›</a:t>
            </a:fld>
            <a:endParaRPr kumimoji="1" lang="ja-JP" altLang="en-US"/>
          </a:p>
        </p:txBody>
      </p:sp>
    </p:spTree>
    <p:extLst>
      <p:ext uri="{BB962C8B-B14F-4D97-AF65-F5344CB8AC3E}">
        <p14:creationId xmlns:p14="http://schemas.microsoft.com/office/powerpoint/2010/main" val="31022512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無線</a:t>
            </a:r>
            <a:r>
              <a:rPr kumimoji="1" lang="en-US" altLang="ja-JP" dirty="0" smtClean="0"/>
              <a:t>LAN</a:t>
            </a:r>
            <a:r>
              <a:rPr kumimoji="1" lang="ja-JP" altLang="en-US" dirty="0" smtClean="0"/>
              <a:t>を用いる。</a:t>
            </a:r>
            <a:endParaRPr kumimoji="1" lang="en-US" altLang="ja-JP" dirty="0" smtClean="0"/>
          </a:p>
          <a:p>
            <a:r>
              <a:rPr kumimoji="1" lang="ja-JP" altLang="en-US" dirty="0" smtClean="0"/>
              <a:t>周波数の割り当てが厳密に決められていて、</a:t>
            </a:r>
            <a:r>
              <a:rPr kumimoji="1" lang="en-US" altLang="ja-JP" dirty="0" smtClean="0"/>
              <a:t>THz</a:t>
            </a:r>
            <a:r>
              <a:rPr kumimoji="1" lang="ja-JP" altLang="en-US" dirty="0" smtClean="0"/>
              <a:t>領域でも同じことが言える。</a:t>
            </a:r>
            <a:endParaRPr kumimoji="1" lang="en-US" altLang="ja-JP" dirty="0" smtClean="0"/>
          </a:p>
          <a:p>
            <a:r>
              <a:rPr kumimoji="1" lang="ja-JP" altLang="en-US" dirty="0" smtClean="0"/>
              <a:t>無線周波数</a:t>
            </a:r>
            <a:r>
              <a:rPr kumimoji="1" lang="en-US" altLang="ja-JP" dirty="0" smtClean="0"/>
              <a:t>(10GHz</a:t>
            </a:r>
            <a:r>
              <a:rPr kumimoji="1" lang="ja-JP" altLang="en-US" dirty="0" smtClean="0"/>
              <a:t>～</a:t>
            </a:r>
            <a:r>
              <a:rPr kumimoji="1" lang="en-US" altLang="ja-JP" dirty="0" smtClean="0"/>
              <a:t>275GHz)</a:t>
            </a:r>
          </a:p>
          <a:p>
            <a:r>
              <a:rPr kumimoji="1" lang="ja-JP" altLang="en-US" dirty="0" smtClean="0"/>
              <a:t>天文分野やアマチュア無線</a:t>
            </a:r>
            <a:endParaRPr kumimoji="1" lang="ja-JP" altLang="en-US" dirty="0"/>
          </a:p>
        </p:txBody>
      </p:sp>
      <p:sp>
        <p:nvSpPr>
          <p:cNvPr id="4" name="スライド番号プレースホルダ 3"/>
          <p:cNvSpPr>
            <a:spLocks noGrp="1"/>
          </p:cNvSpPr>
          <p:nvPr>
            <p:ph type="sldNum" sz="quarter" idx="10"/>
          </p:nvPr>
        </p:nvSpPr>
        <p:spPr/>
        <p:txBody>
          <a:bodyPr/>
          <a:lstStyle/>
          <a:p>
            <a:fld id="{A0329F12-3A00-428D-84CB-76FDE9865591}" type="slidenum">
              <a:rPr kumimoji="1" lang="ja-JP" altLang="en-US" smtClean="0"/>
              <a:t>2</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shows beat signals between CW-THz wave and dual PC-THz comb. The calculation using this beat frequency is like this, and the frequency can be determined.</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11</a:t>
            </a:fld>
            <a:endParaRPr kumimoji="1" lang="ja-JP" altLang="en-US"/>
          </a:p>
        </p:txBody>
      </p:sp>
    </p:spTree>
    <p:extLst>
      <p:ext uri="{BB962C8B-B14F-4D97-AF65-F5344CB8AC3E}">
        <p14:creationId xmlns:p14="http://schemas.microsoft.com/office/powerpoint/2010/main" val="799423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smtClean="0">
                <a:solidFill>
                  <a:schemeClr val="tx1"/>
                </a:solidFill>
                <a:effectLst/>
                <a:latin typeface="+mn-lt"/>
                <a:ea typeface="+mn-ea"/>
                <a:cs typeface="+mn-cs"/>
              </a:rPr>
              <a:t>To </a:t>
            </a:r>
            <a:r>
              <a:rPr kumimoji="1" lang="en-US" altLang="ja-JP" sz="1200" kern="1200" dirty="0" smtClean="0">
                <a:solidFill>
                  <a:schemeClr val="tx1"/>
                </a:solidFill>
                <a:effectLst/>
                <a:latin typeface="+mn-lt"/>
                <a:ea typeface="+mn-ea"/>
                <a:cs typeface="+mn-cs"/>
              </a:rPr>
              <a:t>evaluate the precision of the frequency measurement, we set the output frequency of the test source between 80 and 110 GHz and measured the absolute frequency. The blue diagram line shows errors of absolute frequency. And accuracy is indicated by the red diagram line. When the measurement precision is defined as a ratio of errors to the output, the precision of 3.8</a:t>
            </a:r>
            <a:r>
              <a:rPr kumimoji="1" lang="en-US" altLang="ja-JP" sz="1200" kern="1200" dirty="0" smtClean="0">
                <a:solidFill>
                  <a:schemeClr val="tx1"/>
                </a:solidFill>
                <a:effectLst/>
                <a:latin typeface="+mn-lt"/>
                <a:ea typeface="+mn-ea"/>
                <a:cs typeface="+mn-cs"/>
                <a:sym typeface="Symbol"/>
              </a:rPr>
              <a:t></a:t>
            </a:r>
            <a:r>
              <a:rPr kumimoji="1" lang="en-US" altLang="ja-JP" sz="1200" kern="1200" dirty="0" smtClean="0">
                <a:solidFill>
                  <a:schemeClr val="tx1"/>
                </a:solidFill>
                <a:effectLst/>
                <a:latin typeface="+mn-lt"/>
                <a:ea typeface="+mn-ea"/>
                <a:cs typeface="+mn-cs"/>
              </a:rPr>
              <a:t>10</a:t>
            </a:r>
            <a:r>
              <a:rPr kumimoji="1" lang="en-US" altLang="ja-JP" sz="1200" kern="1200" baseline="30000" dirty="0" smtClean="0">
                <a:solidFill>
                  <a:schemeClr val="tx1"/>
                </a:solidFill>
                <a:effectLst/>
                <a:latin typeface="+mn-lt"/>
                <a:ea typeface="+mn-ea"/>
                <a:cs typeface="+mn-cs"/>
              </a:rPr>
              <a:t>-14</a:t>
            </a:r>
            <a:r>
              <a:rPr kumimoji="1" lang="en-US" altLang="ja-JP" sz="1200" kern="1200" dirty="0" smtClean="0">
                <a:solidFill>
                  <a:schemeClr val="tx1"/>
                </a:solidFill>
                <a:effectLst/>
                <a:latin typeface="+mn-lt"/>
                <a:ea typeface="+mn-ea"/>
                <a:cs typeface="+mn-cs"/>
              </a:rPr>
              <a:t> was achieved in this demonstration. Here, I calculated the error of absolute frequency to evaluate this result validity. The result is shown right. As the result, fluctuation of the absolute frequency became 341~461mHz and a value that was about two digits bigger than the outcome of an experiment. It is thought that in the calculation each fluctuation of the frequency is reflected as it is but in an actual measurement fluctuation of the frequency is canceled relatively.</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12</a:t>
            </a:fld>
            <a:endParaRPr kumimoji="1" lang="ja-JP" altLang="en-US"/>
          </a:p>
        </p:txBody>
      </p:sp>
    </p:spTree>
    <p:extLst>
      <p:ext uri="{BB962C8B-B14F-4D97-AF65-F5344CB8AC3E}">
        <p14:creationId xmlns:p14="http://schemas.microsoft.com/office/powerpoint/2010/main" val="379934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Next, this slide shows the result of the absolute frequency measurement by real time when the absolute frequency of CW-THz wave changed linear. From this graph, it understands that can measure sweep of absolute frequency linearly.</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13</a:t>
            </a:fld>
            <a:endParaRPr kumimoji="1" lang="ja-JP" altLang="en-US"/>
          </a:p>
        </p:txBody>
      </p:sp>
    </p:spTree>
    <p:extLst>
      <p:ext uri="{BB962C8B-B14F-4D97-AF65-F5344CB8AC3E}">
        <p14:creationId xmlns:p14="http://schemas.microsoft.com/office/powerpoint/2010/main" val="2367272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shows the experimental setup of the real-time measurement of the absolute frequency. After the wavelength is converted by the SHG crystal, two laser beams with different mode locked frequency enter PCA. The CW-THz wave whose frequency synthesizer output is multiplied by six is divided into two and enters from the opposite side. Then, the generated beat signal is amplified by the amp and tracking oscillator to a level detectable by the RF frequency counter.  We can absolutely measure the frequency in real time by calculating the two beat frequencies measured with the frequency counter with PC.</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14</a:t>
            </a:fld>
            <a:endParaRPr kumimoji="1" lang="ja-JP" altLang="en-US"/>
          </a:p>
        </p:txBody>
      </p:sp>
    </p:spTree>
    <p:extLst>
      <p:ext uri="{BB962C8B-B14F-4D97-AF65-F5344CB8AC3E}">
        <p14:creationId xmlns:p14="http://schemas.microsoft.com/office/powerpoint/2010/main" val="40808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smtClean="0">
                <a:solidFill>
                  <a:schemeClr val="tx1"/>
                </a:solidFill>
                <a:effectLst/>
                <a:latin typeface="+mn-lt"/>
                <a:ea typeface="+mn-ea"/>
                <a:cs typeface="+mn-cs"/>
              </a:rPr>
              <a:t>To </a:t>
            </a:r>
            <a:r>
              <a:rPr kumimoji="1" lang="en-US" altLang="ja-JP" sz="1200" kern="1200" dirty="0" smtClean="0">
                <a:solidFill>
                  <a:schemeClr val="tx1"/>
                </a:solidFill>
                <a:effectLst/>
                <a:latin typeface="+mn-lt"/>
                <a:ea typeface="+mn-ea"/>
                <a:cs typeface="+mn-cs"/>
              </a:rPr>
              <a:t>evaluate the precision of the frequency measurement, we set the output frequency of the test source between 80 and 110 GHz and measured the absolute frequency. The blue diagram line shows errors of absolute frequency. And accuracy is indicated by the red diagram line. When the measurement precision is defined as a ratio of errors to the output, the precision of 3.8</a:t>
            </a:r>
            <a:r>
              <a:rPr kumimoji="1" lang="en-US" altLang="ja-JP" sz="1200" kern="1200" dirty="0" smtClean="0">
                <a:solidFill>
                  <a:schemeClr val="tx1"/>
                </a:solidFill>
                <a:effectLst/>
                <a:latin typeface="+mn-lt"/>
                <a:ea typeface="+mn-ea"/>
                <a:cs typeface="+mn-cs"/>
                <a:sym typeface="Symbol"/>
              </a:rPr>
              <a:t></a:t>
            </a:r>
            <a:r>
              <a:rPr kumimoji="1" lang="en-US" altLang="ja-JP" sz="1200" kern="1200" dirty="0" smtClean="0">
                <a:solidFill>
                  <a:schemeClr val="tx1"/>
                </a:solidFill>
                <a:effectLst/>
                <a:latin typeface="+mn-lt"/>
                <a:ea typeface="+mn-ea"/>
                <a:cs typeface="+mn-cs"/>
              </a:rPr>
              <a:t>10</a:t>
            </a:r>
            <a:r>
              <a:rPr kumimoji="1" lang="en-US" altLang="ja-JP" sz="1200" kern="1200" baseline="30000" dirty="0" smtClean="0">
                <a:solidFill>
                  <a:schemeClr val="tx1"/>
                </a:solidFill>
                <a:effectLst/>
                <a:latin typeface="+mn-lt"/>
                <a:ea typeface="+mn-ea"/>
                <a:cs typeface="+mn-cs"/>
              </a:rPr>
              <a:t>-14</a:t>
            </a:r>
            <a:r>
              <a:rPr kumimoji="1" lang="en-US" altLang="ja-JP" sz="1200" kern="1200" dirty="0" smtClean="0">
                <a:solidFill>
                  <a:schemeClr val="tx1"/>
                </a:solidFill>
                <a:effectLst/>
                <a:latin typeface="+mn-lt"/>
                <a:ea typeface="+mn-ea"/>
                <a:cs typeface="+mn-cs"/>
              </a:rPr>
              <a:t> was achieved in this demonstration. Here, I calculated the error of absolute frequency to evaluate this result validity. The result is shown right. As the result, fluctuation of the absolute frequency became 341~461mHz and a value that was about two digits bigger than the outcome of an experiment. It is thought that in the calculation each fluctuation of the frequency is reflected as it is but in an actual measurement fluctuation of the frequency is canceled relatively.</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15</a:t>
            </a:fld>
            <a:endParaRPr kumimoji="1" lang="ja-JP" altLang="en-US"/>
          </a:p>
        </p:txBody>
      </p:sp>
    </p:spTree>
    <p:extLst>
      <p:ext uri="{BB962C8B-B14F-4D97-AF65-F5344CB8AC3E}">
        <p14:creationId xmlns:p14="http://schemas.microsoft.com/office/powerpoint/2010/main" val="379934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Next, this slide shows the result of the absolute frequency measurement by real time when the absolute frequency of CW-THz wave changed linear. From this graph, it understands that can measure sweep of absolute frequency linearly.</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16</a:t>
            </a:fld>
            <a:endParaRPr kumimoji="1" lang="ja-JP" altLang="en-US"/>
          </a:p>
        </p:txBody>
      </p:sp>
    </p:spTree>
    <p:extLst>
      <p:ext uri="{BB962C8B-B14F-4D97-AF65-F5344CB8AC3E}">
        <p14:creationId xmlns:p14="http://schemas.microsoft.com/office/powerpoint/2010/main" val="236727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Direct coupling of LT-</a:t>
            </a:r>
            <a:r>
              <a:rPr kumimoji="1" lang="en-US" altLang="ja-JP" sz="1200" kern="1200" dirty="0" err="1" smtClean="0">
                <a:solidFill>
                  <a:schemeClr val="tx1"/>
                </a:solidFill>
                <a:effectLst/>
                <a:latin typeface="+mn-lt"/>
                <a:ea typeface="+mn-ea"/>
                <a:cs typeface="+mn-cs"/>
              </a:rPr>
              <a:t>GaAs</a:t>
            </a:r>
            <a:r>
              <a:rPr kumimoji="1" lang="en-US" altLang="ja-JP" sz="1200" kern="1200" dirty="0" smtClean="0">
                <a:solidFill>
                  <a:schemeClr val="tx1"/>
                </a:solidFill>
                <a:effectLst/>
                <a:latin typeface="+mn-lt"/>
                <a:ea typeface="+mn-ea"/>
                <a:cs typeface="+mn-cs"/>
              </a:rPr>
              <a:t>-PCA with output fiber tip of 1.5µm fiber laser.</a:t>
            </a:r>
            <a:endParaRPr kumimoji="1" lang="ja-JP" altLang="en-US" dirty="0"/>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t>17</a:t>
            </a:fld>
            <a:endParaRPr kumimoji="1" lang="ja-JP" altLang="en-US" dirty="0"/>
          </a:p>
        </p:txBody>
      </p:sp>
    </p:spTree>
    <p:extLst>
      <p:ext uri="{BB962C8B-B14F-4D97-AF65-F5344CB8AC3E}">
        <p14:creationId xmlns:p14="http://schemas.microsoft.com/office/powerpoint/2010/main" val="3337387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 the comparison of coupling methods of PCA with1.5µm light. First of all, it is a method of converting wavelength by using the SHG crystal and entering the light into PCA of the gallium arsenic. However, several free space optics required. Moreover, it is a method of entering the light of 1.5μm into indium gallium arsenic PCA. However, there was a problem with low sensitivity. This time, fiber is directly connecting PCA of gallium arsenic. As a result, no free space, no optics, and moderate sensitivity.</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18</a:t>
            </a:fld>
            <a:endParaRPr kumimoji="1" lang="ja-JP" altLang="en-US"/>
          </a:p>
        </p:txBody>
      </p:sp>
    </p:spTree>
    <p:extLst>
      <p:ext uri="{BB962C8B-B14F-4D97-AF65-F5344CB8AC3E}">
        <p14:creationId xmlns:p14="http://schemas.microsoft.com/office/powerpoint/2010/main" val="4192254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 comparison between 0.8µm and 1.5μm lights. A left graph shows PCA resistance to the laser power. Moreover, a right graph shows Signal-Noise ratio of the beat signal in PCA resistance. As a result, the light of 1.5μm is more inefficient by comparison the light of 0.8μm. However, it was thought that the beat signal was able to be measured also with 1.5μm if the light of strong laser power was used.</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19</a:t>
            </a:fld>
            <a:endParaRPr kumimoji="1" lang="ja-JP" altLang="en-US"/>
          </a:p>
        </p:txBody>
      </p:sp>
    </p:spTree>
    <p:extLst>
      <p:ext uri="{BB962C8B-B14F-4D97-AF65-F5344CB8AC3E}">
        <p14:creationId xmlns:p14="http://schemas.microsoft.com/office/powerpoint/2010/main" val="1763463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Then, the point of the fiber was fixed to PCA, and it aimed at the acquisition of the beat signal as shown in a left picture. A right graph shows the beat signal of that time. As a result, it is thought that direct fiber coupling enables us to construct compact, robust, maintenance-free THz spectrum analyzer for portable use in practical applications.</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20</a:t>
            </a:fld>
            <a:endParaRPr kumimoji="1" lang="ja-JP" altLang="en-US"/>
          </a:p>
        </p:txBody>
      </p:sp>
    </p:spTree>
    <p:extLst>
      <p:ext uri="{BB962C8B-B14F-4D97-AF65-F5344CB8AC3E}">
        <p14:creationId xmlns:p14="http://schemas.microsoft.com/office/powerpoint/2010/main" val="353589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CB91E378-816F-4054-A066-8EA56DA037BC}" type="slidenum">
              <a:rPr lang="en-US" altLang="ja-JP" sz="1200" smtClean="0"/>
              <a:pPr eaLnBrk="1" hangingPunct="1"/>
              <a:t>3</a:t>
            </a:fld>
            <a:endParaRPr lang="en-US" altLang="ja-JP" sz="1200" smtClean="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ja-JP" smtClean="0">
                <a:latin typeface="Times New Roman" pitchFamily="1" charset="0"/>
                <a:ea typeface="ＭＳ Ｐ明朝" pitchFamily="1" charset="-128"/>
              </a:rPr>
              <a:t>Conventionally, ele^ctrical he^terodyned method and o^ptical interfero^metric method have been widely used. However, these methods often requires cryoge^nic cooling of mixer or detector to suppress thermal noise. This results in obstacle to practical use. Furthermore, even though such cooling is applied for these methods, it is still difficult to cover all frequency region of THz wave. In this way, THz gap of frequency measurement is existing between electrical and optical regions. Therefore, new method optimized for THz wave is required. </a:t>
            </a:r>
            <a:r>
              <a:rPr lang="en-US" altLang="ja-JP" smtClean="0">
                <a:latin typeface="Times New Roman" pitchFamily="1" charset="0"/>
                <a:ea typeface="ＭＳ 明朝" pitchFamily="1" charset="-128"/>
              </a:rPr>
              <a:t>To bridge the THz gap of frequency measurement, we focus on the THz frequency comb.</a:t>
            </a:r>
            <a:endParaRPr lang="en-US" altLang="ja-JP" smtClean="0">
              <a:latin typeface="Times New Roman" pitchFamily="1" charset="0"/>
              <a:ea typeface="ＭＳ Ｐ明朝"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532D99E7-9B5B-4A90-9895-306BA5D2E982}" type="slidenum">
              <a:rPr lang="en-US" altLang="ja-JP" sz="1200" smtClean="0"/>
              <a:pPr eaLnBrk="1" hangingPunct="1"/>
              <a:t>4</a:t>
            </a:fld>
            <a:endParaRPr lang="en-US" altLang="ja-JP" sz="1200" smtClean="0"/>
          </a:p>
        </p:txBody>
      </p:sp>
      <p:sp>
        <p:nvSpPr>
          <p:cNvPr id="57347" name="Rectangle 2"/>
          <p:cNvSpPr>
            <a:spLocks noGrp="1" noRot="1" noChangeAspect="1" noChangeArrowheads="1" noTextEdit="1"/>
          </p:cNvSpPr>
          <p:nvPr>
            <p:ph type="sldImg"/>
          </p:nvPr>
        </p:nvSpPr>
        <p:spPr>
          <a:xfrm>
            <a:off x="1092200" y="860425"/>
            <a:ext cx="4614863" cy="3462338"/>
          </a:xfrm>
          <a:ln w="12700" cap="flat">
            <a:solidFill>
              <a:schemeClr val="tx1"/>
            </a:solidFill>
          </a:ln>
        </p:spPr>
      </p:sp>
      <p:sp>
        <p:nvSpPr>
          <p:cNvPr id="57348" name="Rectangle 3"/>
          <p:cNvSpPr>
            <a:spLocks noGrp="1" noChangeArrowheads="1"/>
          </p:cNvSpPr>
          <p:nvPr>
            <p:ph type="body" idx="1"/>
          </p:nvPr>
        </p:nvSpPr>
        <p:spPr>
          <a:xfrm>
            <a:off x="970873" y="4699799"/>
            <a:ext cx="5339007" cy="47735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7625" rIns="92075" bIns="47625"/>
          <a:lstStyle/>
          <a:p>
            <a:pPr eaLnBrk="1" hangingPunct="1"/>
            <a:r>
              <a:rPr kumimoji="1" lang="en-US" altLang="ja-JP" sz="1200" kern="1200" dirty="0" smtClean="0">
                <a:solidFill>
                  <a:schemeClr val="tx1"/>
                </a:solidFill>
                <a:effectLst/>
                <a:latin typeface="+mn-lt"/>
                <a:ea typeface="+mn-ea"/>
                <a:cs typeface="+mn-cs"/>
              </a:rPr>
              <a:t>The next slide shows the method which is based on heterodyned technique. Compared with the electrical heterodyne technique, a key difference here is that the PCA is used as a heterodyne receiver. This results in high, broadband spectral sensitivity in the THz region without the need for cooling. Another difference is the use of a PC-THz comb whose frequency covers from the sub-THz to the THz region as a local oscillator. The diagram on the right shows spectral behavior of this method. When an optical comb with mode-locked frequency of f is on the antenna gap, the PC-THz comb with mode spacing of f is induced in the PCA like this. And then a measured CW-THz wave is induced on the PCA detector like this. As a result of PC mixing between the PC-THz comb and the CW-THz wave, a group of beat signals between them is generated as a PCA current in the RF region. Here, please focus on a beat signal at the lowest frequency. This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beat signal is generated by mixing the CW-THz wave at </a:t>
            </a:r>
            <a:r>
              <a:rPr kumimoji="1" lang="en-US" altLang="ja-JP" sz="1200" kern="1200" dirty="0" err="1" smtClean="0">
                <a:solidFill>
                  <a:schemeClr val="tx1"/>
                </a:solidFill>
                <a:effectLst/>
                <a:latin typeface="+mn-lt"/>
                <a:ea typeface="+mn-ea"/>
                <a:cs typeface="+mn-cs"/>
              </a:rPr>
              <a:t>f</a:t>
            </a:r>
            <a:r>
              <a:rPr kumimoji="1" lang="en-US" altLang="ja-JP" sz="1200" kern="1200" baseline="-25000" dirty="0" err="1" smtClean="0">
                <a:solidFill>
                  <a:schemeClr val="tx1"/>
                </a:solidFill>
                <a:effectLst/>
                <a:latin typeface="+mn-lt"/>
                <a:ea typeface="+mn-ea"/>
                <a:cs typeface="+mn-cs"/>
              </a:rPr>
              <a:t>THz</a:t>
            </a:r>
            <a:r>
              <a:rPr kumimoji="1" lang="en-US" altLang="ja-JP" sz="1200" kern="1200" dirty="0" smtClean="0">
                <a:solidFill>
                  <a:schemeClr val="tx1"/>
                </a:solidFill>
                <a:effectLst/>
                <a:latin typeface="+mn-lt"/>
                <a:ea typeface="+mn-ea"/>
                <a:cs typeface="+mn-cs"/>
              </a:rPr>
              <a:t> and the </a:t>
            </a:r>
            <a:r>
              <a:rPr kumimoji="1" lang="en-US" altLang="ja-JP" sz="1200" i="1" kern="1200" dirty="0" smtClean="0">
                <a:solidFill>
                  <a:schemeClr val="tx1"/>
                </a:solidFill>
                <a:effectLst/>
                <a:latin typeface="+mn-lt"/>
                <a:ea typeface="+mn-ea"/>
                <a:cs typeface="+mn-cs"/>
              </a:rPr>
              <a:t>m</a:t>
            </a:r>
            <a:r>
              <a:rPr kumimoji="1" lang="en-US" altLang="ja-JP" sz="1200" kern="1200" dirty="0" smtClean="0">
                <a:solidFill>
                  <a:schemeClr val="tx1"/>
                </a:solidFill>
                <a:effectLst/>
                <a:latin typeface="+mn-lt"/>
                <a:ea typeface="+mn-ea"/>
                <a:cs typeface="+mn-cs"/>
              </a:rPr>
              <a:t>-order mode of the PC-THz comb nearest in frequency to the CW-THz wave at mf. Therefore, the </a:t>
            </a:r>
            <a:r>
              <a:rPr kumimoji="1" lang="en-US" altLang="ja-JP" sz="1200" kern="1200" dirty="0" err="1" smtClean="0">
                <a:solidFill>
                  <a:schemeClr val="tx1"/>
                </a:solidFill>
                <a:effectLst/>
                <a:latin typeface="+mn-lt"/>
                <a:ea typeface="+mn-ea"/>
                <a:cs typeface="+mn-cs"/>
              </a:rPr>
              <a:t>f</a:t>
            </a:r>
            <a:r>
              <a:rPr kumimoji="1" lang="en-US" altLang="ja-JP" sz="1200" kern="1200" baseline="-25000" dirty="0" err="1" smtClean="0">
                <a:solidFill>
                  <a:schemeClr val="tx1"/>
                </a:solidFill>
                <a:effectLst/>
                <a:latin typeface="+mn-lt"/>
                <a:ea typeface="+mn-ea"/>
                <a:cs typeface="+mn-cs"/>
              </a:rPr>
              <a:t>THz</a:t>
            </a:r>
            <a:r>
              <a:rPr kumimoji="1" lang="en-US" altLang="ja-JP" sz="1200" kern="1200" dirty="0" smtClean="0">
                <a:solidFill>
                  <a:schemeClr val="tx1"/>
                </a:solidFill>
                <a:effectLst/>
                <a:latin typeface="+mn-lt"/>
                <a:ea typeface="+mn-ea"/>
                <a:cs typeface="+mn-cs"/>
              </a:rPr>
              <a:t> is given by this equation.  The f and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can be easily measured with RF spectrum analyzer or frequency counter. To obtain the </a:t>
            </a:r>
            <a:r>
              <a:rPr kumimoji="1" lang="en-US" altLang="ja-JP" sz="1200" kern="1200" dirty="0" err="1" smtClean="0">
                <a:solidFill>
                  <a:schemeClr val="tx1"/>
                </a:solidFill>
                <a:effectLst/>
                <a:latin typeface="+mn-lt"/>
                <a:ea typeface="+mn-ea"/>
                <a:cs typeface="+mn-cs"/>
              </a:rPr>
              <a:t>f</a:t>
            </a:r>
            <a:r>
              <a:rPr kumimoji="1" lang="en-US" altLang="ja-JP" sz="1200" kern="1200" baseline="-25000" dirty="0" err="1" smtClean="0">
                <a:solidFill>
                  <a:schemeClr val="tx1"/>
                </a:solidFill>
                <a:effectLst/>
                <a:latin typeface="+mn-lt"/>
                <a:ea typeface="+mn-ea"/>
                <a:cs typeface="+mn-cs"/>
              </a:rPr>
              <a:t>THz</a:t>
            </a:r>
            <a:r>
              <a:rPr kumimoji="1" lang="en-US" altLang="ja-JP" sz="1200" kern="1200" dirty="0" smtClean="0">
                <a:solidFill>
                  <a:schemeClr val="tx1"/>
                </a:solidFill>
                <a:effectLst/>
                <a:latin typeface="+mn-lt"/>
                <a:ea typeface="+mn-ea"/>
                <a:cs typeface="+mn-cs"/>
              </a:rPr>
              <a:t>, we have to determine the m and sign of the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a:t>
            </a:r>
            <a:endParaRPr lang="en-US" altLang="ja-JP" dirty="0" smtClean="0">
              <a:latin typeface="ＭＳ Ｐ明朝" pitchFamily="1" charset="-128"/>
              <a:ea typeface="ＭＳ Ｐ明朝"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3BF5F0CC-669F-4385-8C63-9B1796732D31}" type="slidenum">
              <a:rPr lang="en-US" altLang="ja-JP" sz="1200" smtClean="0"/>
              <a:pPr eaLnBrk="1" hangingPunct="1"/>
              <a:t>5</a:t>
            </a:fld>
            <a:endParaRPr lang="en-US" altLang="ja-JP" sz="1200"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26" tIns="45713" rIns="91426" bIns="45713"/>
          <a:lstStyle/>
          <a:p>
            <a:pPr eaLnBrk="1" hangingPunct="1"/>
            <a:r>
              <a:rPr kumimoji="1" lang="en-US" altLang="ja-JP" sz="1200" kern="1200" dirty="0" smtClean="0">
                <a:solidFill>
                  <a:schemeClr val="tx1"/>
                </a:solidFill>
                <a:effectLst/>
                <a:latin typeface="+mn-lt"/>
                <a:ea typeface="+mn-ea"/>
                <a:cs typeface="+mn-cs"/>
              </a:rPr>
              <a:t>To determine the m and sign of the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mode-locked frequency of f is shifted by using the laser control system. This results in the change of the beat frequency </a:t>
            </a:r>
            <a:r>
              <a:rPr kumimoji="1" lang="en-US" altLang="ja-JP" sz="1200" kern="1200" dirty="0" smtClean="0">
                <a:solidFill>
                  <a:schemeClr val="tx1"/>
                </a:solidFill>
                <a:effectLst/>
                <a:latin typeface="+mn-lt"/>
                <a:ea typeface="+mn-ea"/>
                <a:cs typeface="+mn-cs"/>
                <a:sym typeface="Symbol"/>
              </a:rPr>
              <a:t></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Since </a:t>
            </a:r>
            <a:r>
              <a:rPr kumimoji="1" lang="en-US" altLang="ja-JP" sz="1200" kern="1200" dirty="0" smtClean="0">
                <a:solidFill>
                  <a:schemeClr val="tx1"/>
                </a:solidFill>
                <a:effectLst/>
                <a:latin typeface="+mn-lt"/>
                <a:ea typeface="+mn-ea"/>
                <a:cs typeface="+mn-cs"/>
                <a:sym typeface="Symbol"/>
              </a:rPr>
              <a:t></a:t>
            </a:r>
            <a:r>
              <a:rPr kumimoji="1" lang="en-US" altLang="ja-JP" sz="1200" kern="1200" dirty="0" smtClean="0">
                <a:solidFill>
                  <a:schemeClr val="tx1"/>
                </a:solidFill>
                <a:effectLst/>
                <a:latin typeface="+mn-lt"/>
                <a:ea typeface="+mn-ea"/>
                <a:cs typeface="+mn-cs"/>
              </a:rPr>
              <a:t>f and </a:t>
            </a:r>
            <a:r>
              <a:rPr kumimoji="1" lang="en-US" altLang="ja-JP" sz="1200" kern="1200" dirty="0" smtClean="0">
                <a:solidFill>
                  <a:schemeClr val="tx1"/>
                </a:solidFill>
                <a:effectLst/>
                <a:latin typeface="+mn-lt"/>
                <a:ea typeface="+mn-ea"/>
                <a:cs typeface="+mn-cs"/>
                <a:sym typeface="Symbol"/>
              </a:rPr>
              <a:t></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must satisfy this relationship, we can determine the m by measuring the </a:t>
            </a:r>
            <a:r>
              <a:rPr kumimoji="1" lang="en-US" altLang="ja-JP" sz="1200" kern="1200" dirty="0" smtClean="0">
                <a:solidFill>
                  <a:schemeClr val="tx1"/>
                </a:solidFill>
                <a:effectLst/>
                <a:latin typeface="+mn-lt"/>
                <a:ea typeface="+mn-ea"/>
                <a:cs typeface="+mn-cs"/>
                <a:sym typeface="Symbol"/>
              </a:rPr>
              <a:t></a:t>
            </a:r>
            <a:r>
              <a:rPr kumimoji="1" lang="en-US" altLang="ja-JP" sz="1200" kern="1200" dirty="0" smtClean="0">
                <a:solidFill>
                  <a:schemeClr val="tx1"/>
                </a:solidFill>
                <a:effectLst/>
                <a:latin typeface="+mn-lt"/>
                <a:ea typeface="+mn-ea"/>
                <a:cs typeface="+mn-cs"/>
              </a:rPr>
              <a:t>f and </a:t>
            </a:r>
            <a:r>
              <a:rPr kumimoji="1" lang="en-US" altLang="ja-JP" sz="1200" kern="1200" dirty="0" smtClean="0">
                <a:solidFill>
                  <a:schemeClr val="tx1"/>
                </a:solidFill>
                <a:effectLst/>
                <a:latin typeface="+mn-lt"/>
                <a:ea typeface="+mn-ea"/>
                <a:cs typeface="+mn-cs"/>
                <a:sym typeface="Symbol"/>
              </a:rPr>
              <a:t></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sym typeface="Symbol"/>
              </a:rPr>
              <a:t></a:t>
            </a:r>
            <a:r>
              <a:rPr kumimoji="1" lang="en-US" altLang="ja-JP" sz="1200" kern="1200" dirty="0" smtClean="0">
                <a:solidFill>
                  <a:schemeClr val="tx1"/>
                </a:solidFill>
                <a:effectLst/>
                <a:latin typeface="+mn-lt"/>
                <a:ea typeface="+mn-ea"/>
                <a:cs typeface="+mn-cs"/>
              </a:rPr>
              <a:t> Also, equation of </a:t>
            </a:r>
            <a:r>
              <a:rPr kumimoji="1" lang="en-US" altLang="ja-JP" sz="1200" kern="1200" dirty="0" err="1" smtClean="0">
                <a:solidFill>
                  <a:schemeClr val="tx1"/>
                </a:solidFill>
                <a:effectLst/>
                <a:latin typeface="+mn-lt"/>
                <a:ea typeface="+mn-ea"/>
                <a:cs typeface="+mn-cs"/>
              </a:rPr>
              <a:t>f</a:t>
            </a:r>
            <a:r>
              <a:rPr kumimoji="1" lang="en-US" altLang="ja-JP" sz="1200" kern="1200" baseline="-25000" dirty="0" err="1" smtClean="0">
                <a:solidFill>
                  <a:schemeClr val="tx1"/>
                </a:solidFill>
                <a:effectLst/>
                <a:latin typeface="+mn-lt"/>
                <a:ea typeface="+mn-ea"/>
                <a:cs typeface="+mn-cs"/>
              </a:rPr>
              <a:t>THz</a:t>
            </a:r>
            <a:r>
              <a:rPr kumimoji="1" lang="en-US" altLang="ja-JP" sz="1200" kern="1200" dirty="0" smtClean="0">
                <a:solidFill>
                  <a:schemeClr val="tx1"/>
                </a:solidFill>
                <a:effectLst/>
                <a:latin typeface="+mn-lt"/>
                <a:ea typeface="+mn-ea"/>
                <a:cs typeface="+mn-cs"/>
              </a:rPr>
              <a:t> can determine by sign of m. Finally, we can obtain the </a:t>
            </a:r>
            <a:r>
              <a:rPr kumimoji="1" lang="en-US" altLang="ja-JP" sz="1200" kern="1200" dirty="0" err="1" smtClean="0">
                <a:solidFill>
                  <a:schemeClr val="tx1"/>
                </a:solidFill>
                <a:effectLst/>
                <a:latin typeface="+mn-lt"/>
                <a:ea typeface="+mn-ea"/>
                <a:cs typeface="+mn-cs"/>
              </a:rPr>
              <a:t>f</a:t>
            </a:r>
            <a:r>
              <a:rPr kumimoji="1" lang="en-US" altLang="ja-JP" sz="1200" kern="1200" baseline="-25000" dirty="0" err="1" smtClean="0">
                <a:solidFill>
                  <a:schemeClr val="tx1"/>
                </a:solidFill>
                <a:effectLst/>
                <a:latin typeface="+mn-lt"/>
                <a:ea typeface="+mn-ea"/>
                <a:cs typeface="+mn-cs"/>
              </a:rPr>
              <a:t>THz</a:t>
            </a:r>
            <a:r>
              <a:rPr kumimoji="1" lang="en-US" altLang="ja-JP" sz="1200" kern="1200" dirty="0" smtClean="0">
                <a:solidFill>
                  <a:schemeClr val="tx1"/>
                </a:solidFill>
                <a:effectLst/>
                <a:latin typeface="+mn-lt"/>
                <a:ea typeface="+mn-ea"/>
                <a:cs typeface="+mn-cs"/>
              </a:rPr>
              <a:t> using this equation.</a:t>
            </a:r>
            <a:endParaRPr lang="en-US" altLang="ja-JP" dirty="0" smtClean="0">
              <a:latin typeface="Arial" charset="0"/>
              <a:ea typeface="ＭＳ Ｐ明朝"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532D99E7-9B5B-4A90-9895-306BA5D2E982}" type="slidenum">
              <a:rPr lang="en-US" altLang="ja-JP" sz="1200" smtClean="0"/>
              <a:pPr eaLnBrk="1" hangingPunct="1"/>
              <a:t>6</a:t>
            </a:fld>
            <a:endParaRPr lang="en-US" altLang="ja-JP" sz="1200" smtClean="0"/>
          </a:p>
        </p:txBody>
      </p:sp>
      <p:sp>
        <p:nvSpPr>
          <p:cNvPr id="57347" name="Rectangle 2"/>
          <p:cNvSpPr>
            <a:spLocks noGrp="1" noRot="1" noChangeAspect="1" noChangeArrowheads="1" noTextEdit="1"/>
          </p:cNvSpPr>
          <p:nvPr>
            <p:ph type="sldImg"/>
          </p:nvPr>
        </p:nvSpPr>
        <p:spPr>
          <a:xfrm>
            <a:off x="1092200" y="860425"/>
            <a:ext cx="4614863" cy="3462338"/>
          </a:xfrm>
          <a:ln w="12700" cap="flat">
            <a:solidFill>
              <a:schemeClr val="tx1"/>
            </a:solidFill>
          </a:ln>
        </p:spPr>
      </p:sp>
      <p:sp>
        <p:nvSpPr>
          <p:cNvPr id="57348" name="Rectangle 3"/>
          <p:cNvSpPr>
            <a:spLocks noGrp="1" noChangeArrowheads="1"/>
          </p:cNvSpPr>
          <p:nvPr>
            <p:ph type="body" idx="1"/>
          </p:nvPr>
        </p:nvSpPr>
        <p:spPr>
          <a:xfrm>
            <a:off x="970873" y="4699799"/>
            <a:ext cx="5339007" cy="47735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7625" rIns="92075" bIns="47625"/>
          <a:lstStyle/>
          <a:p>
            <a:pPr eaLnBrk="1" hangingPunct="1"/>
            <a:r>
              <a:rPr kumimoji="1" lang="en-US" altLang="ja-JP" sz="1200" kern="1200" dirty="0" smtClean="0">
                <a:solidFill>
                  <a:schemeClr val="tx1"/>
                </a:solidFill>
                <a:effectLst/>
                <a:latin typeface="+mn-lt"/>
                <a:ea typeface="+mn-ea"/>
                <a:cs typeface="+mn-cs"/>
              </a:rPr>
              <a:t>Next,  I will introduce previous study. The left graph shows the result of absolute measuring of 75~110GHz frequency. The right graph shows a real-time monitoring of the beat signal that uses UTC-PD of F band.</a:t>
            </a:r>
            <a:endParaRPr lang="en-US" altLang="ja-JP" dirty="0" smtClean="0">
              <a:latin typeface="ＭＳ Ｐ明朝" pitchFamily="1" charset="-128"/>
              <a:ea typeface="ＭＳ Ｐ明朝"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However, there were two problems in this study. One was that a two-step measurement of beat signal was necessary to determine the absolute frequency. As a result, it was not possible to measure it in real time. Secondarily, the equipment was not portable because the laser beam that entered into PCA used free-space to propagate. Then this time, we aimed at a real-time determination of an absolute frequency that used dual PC-THz combs and at the acquisition of the beat frequency by connecting the fiber laser of 1.5μm directly with PCA.</a:t>
            </a:r>
            <a:endParaRPr kumimoji="1" lang="ja-JP" altLang="en-US" dirty="0"/>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t>7</a:t>
            </a:fld>
            <a:endParaRPr kumimoji="1" lang="ja-JP" altLang="en-US" dirty="0"/>
          </a:p>
        </p:txBody>
      </p:sp>
    </p:spTree>
    <p:extLst>
      <p:ext uri="{BB962C8B-B14F-4D97-AF65-F5344CB8AC3E}">
        <p14:creationId xmlns:p14="http://schemas.microsoft.com/office/powerpoint/2010/main" val="333738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Real time determination of absolute frequency using dual PC-THz combs</a:t>
            </a:r>
            <a:endParaRPr kumimoji="1" lang="ja-JP" altLang="en-US" dirty="0"/>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t>8</a:t>
            </a:fld>
            <a:endParaRPr kumimoji="1" lang="ja-JP" altLang="en-US" dirty="0"/>
          </a:p>
        </p:txBody>
      </p:sp>
    </p:spTree>
    <p:extLst>
      <p:ext uri="{BB962C8B-B14F-4D97-AF65-F5344CB8AC3E}">
        <p14:creationId xmlns:p14="http://schemas.microsoft.com/office/powerpoint/2010/main" val="333738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3BF5F0CC-669F-4385-8C63-9B1796732D31}" type="slidenum">
              <a:rPr lang="en-US" altLang="ja-JP" sz="1200" smtClean="0"/>
              <a:pPr eaLnBrk="1" hangingPunct="1"/>
              <a:t>9</a:t>
            </a:fld>
            <a:endParaRPr lang="en-US" altLang="ja-JP" sz="1200"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26" tIns="45713" rIns="91426" bIns="45713"/>
          <a:lstStyle/>
          <a:p>
            <a:pPr eaLnBrk="1" hangingPunct="1"/>
            <a:r>
              <a:rPr kumimoji="1" lang="en-US" altLang="ja-JP" sz="1200" kern="1200" dirty="0" smtClean="0">
                <a:solidFill>
                  <a:schemeClr val="tx1"/>
                </a:solidFill>
                <a:effectLst/>
                <a:latin typeface="+mn-lt"/>
                <a:ea typeface="+mn-ea"/>
                <a:cs typeface="+mn-cs"/>
              </a:rPr>
              <a:t>This slide explains the mechanism to determine the absolute frequency in real time. The point is to use dual PC-THz comb with different mode locked frequency.  m can be determined in real time by measuring the beat frequency generated by CW-THz wave and each PC-THz comb at the same time like the equation on the right. Therefore, the frequency can be absolutely determined.</a:t>
            </a:r>
            <a:endParaRPr lang="en-US" altLang="ja-JP" dirty="0" smtClean="0">
              <a:latin typeface="Arial" charset="0"/>
              <a:ea typeface="ＭＳ Ｐ明朝"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shows the experimental setup of the real-time measurement of the absolute frequency. After the wavelength is converted by the SHG crystal, two laser beams with different mode locked frequency enter PCA. The CW-THz wave whose frequency synthesizer output is multiplied by six is divided into two and enters from the opposite side. Then, the generated beat signal is amplified by the amp and tracking oscillator to a level detectable by the RF frequency counter.  We can absolutely measure the frequency in real time by calculating the two beat frequencies measured with the frequency counter with PC.</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10</a:t>
            </a:fld>
            <a:endParaRPr kumimoji="1" lang="ja-JP" altLang="en-US"/>
          </a:p>
        </p:txBody>
      </p:sp>
    </p:spTree>
    <p:extLst>
      <p:ext uri="{BB962C8B-B14F-4D97-AF65-F5344CB8AC3E}">
        <p14:creationId xmlns:p14="http://schemas.microsoft.com/office/powerpoint/2010/main" val="40808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98DDDC69-E586-4C76-A8C7-5D9FC9DE105D}" type="datetimeFigureOut">
              <a:rPr kumimoji="1" lang="ja-JP" altLang="en-US" smtClean="0"/>
              <a:t>2013/8/29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8DDDC69-E586-4C76-A8C7-5D9FC9DE105D}" type="datetimeFigureOut">
              <a:rPr kumimoji="1" lang="ja-JP" altLang="en-US" smtClean="0"/>
              <a:t>2013/8/29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8DDDC69-E586-4C76-A8C7-5D9FC9DE105D}" type="datetimeFigureOut">
              <a:rPr kumimoji="1" lang="ja-JP" altLang="en-US" smtClean="0"/>
              <a:t>2013/8/29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98DDDC69-E586-4C76-A8C7-5D9FC9DE105D}" type="datetimeFigureOut">
              <a:rPr kumimoji="1" lang="ja-JP" altLang="en-US" smtClean="0"/>
              <a:t>2013/8/29</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8DDDC69-E586-4C76-A8C7-5D9FC9DE105D}" type="datetimeFigureOut">
              <a:rPr kumimoji="1" lang="ja-JP" altLang="en-US" smtClean="0"/>
              <a:t>2013/8/29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98DDDC69-E586-4C76-A8C7-5D9FC9DE105D}" type="datetimeFigureOut">
              <a:rPr kumimoji="1" lang="ja-JP" altLang="en-US" smtClean="0"/>
              <a:t>2013/8/29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98DDDC69-E586-4C76-A8C7-5D9FC9DE105D}" type="datetimeFigureOut">
              <a:rPr kumimoji="1" lang="ja-JP" altLang="en-US" smtClean="0"/>
              <a:t>2013/8/29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98DDDC69-E586-4C76-A8C7-5D9FC9DE105D}" type="datetimeFigureOut">
              <a:rPr kumimoji="1" lang="ja-JP" altLang="en-US" smtClean="0"/>
              <a:t>2013/8/29</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98DDDC69-E586-4C76-A8C7-5D9FC9DE105D}" type="datetimeFigureOut">
              <a:rPr kumimoji="1" lang="ja-JP" altLang="en-US" smtClean="0"/>
              <a:t>2013/8/29</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98DDDC69-E586-4C76-A8C7-5D9FC9DE105D}" type="datetimeFigureOut">
              <a:rPr kumimoji="1" lang="ja-JP" altLang="en-US" smtClean="0"/>
              <a:t>2013/8/29</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98DDDC69-E586-4C76-A8C7-5D9FC9DE105D}" type="datetimeFigureOut">
              <a:rPr kumimoji="1" lang="ja-JP" altLang="en-US" smtClean="0"/>
              <a:t>2013/8/29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98DDDC69-E586-4C76-A8C7-5D9FC9DE105D}" type="datetimeFigureOut">
              <a:rPr kumimoji="1" lang="ja-JP" altLang="en-US" smtClean="0"/>
              <a:t>2013/8/29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FF3DF26-328B-4716-84F0-C25D4142FB2A}"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98DDDC69-E586-4C76-A8C7-5D9FC9DE105D}" type="datetimeFigureOut">
              <a:rPr kumimoji="1" lang="ja-JP" altLang="en-US" smtClean="0"/>
              <a:t>2013/8/29</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3FF3DF26-328B-4716-84F0-C25D4142FB2A}"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5.bin"/><Relationship Id="rId4" Type="http://schemas.openxmlformats.org/officeDocument/2006/relationships/image" Target="../media/image19.tif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oleObject6.bin"/><Relationship Id="rId4" Type="http://schemas.openxmlformats.org/officeDocument/2006/relationships/image" Target="../media/image22.tiff"/></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2.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196752"/>
            <a:ext cx="8064896" cy="2880320"/>
          </a:xfrm>
        </p:spPr>
        <p:txBody>
          <a:bodyPr/>
          <a:lstStyle/>
          <a:p>
            <a:r>
              <a:rPr kumimoji="1" lang="ja-JP" altLang="en-US" dirty="0" smtClean="0"/>
              <a:t>中間報告</a:t>
            </a:r>
            <a:r>
              <a:rPr kumimoji="1" lang="en-US" altLang="ja-JP" dirty="0" smtClean="0"/>
              <a:t/>
            </a:r>
            <a:br>
              <a:rPr kumimoji="1" lang="en-US" altLang="ja-JP" dirty="0" smtClean="0"/>
            </a:br>
            <a:r>
              <a:rPr lang="ja-JP" altLang="ja-JP" dirty="0"/>
              <a:t>「テラヘルツコム</a:t>
            </a:r>
            <a:r>
              <a:rPr lang="ja-JP" altLang="ja-JP" dirty="0" smtClean="0"/>
              <a:t>参照型</a:t>
            </a:r>
            <a:r>
              <a:rPr lang="en-US" altLang="ja-JP" dirty="0" smtClean="0"/>
              <a:t/>
            </a:r>
            <a:br>
              <a:rPr lang="en-US" altLang="ja-JP" dirty="0" smtClean="0"/>
            </a:br>
            <a:r>
              <a:rPr lang="ja-JP" altLang="ja-JP" dirty="0" smtClean="0"/>
              <a:t>スペクトラム</a:t>
            </a:r>
            <a:r>
              <a:rPr lang="ja-JP" altLang="ja-JP" dirty="0"/>
              <a:t>・アナライザーによる高精度周波数計測」</a:t>
            </a:r>
            <a:endParaRPr kumimoji="1" lang="ja-JP" altLang="en-US" dirty="0"/>
          </a:p>
        </p:txBody>
      </p:sp>
      <p:sp>
        <p:nvSpPr>
          <p:cNvPr id="3" name="サブタイトル 2"/>
          <p:cNvSpPr>
            <a:spLocks noGrp="1"/>
          </p:cNvSpPr>
          <p:nvPr>
            <p:ph type="subTitle" idx="1"/>
          </p:nvPr>
        </p:nvSpPr>
        <p:spPr>
          <a:xfrm>
            <a:off x="1371600" y="5229200"/>
            <a:ext cx="6400800" cy="648072"/>
          </a:xfrm>
        </p:spPr>
        <p:txBody>
          <a:bodyPr/>
          <a:lstStyle/>
          <a:p>
            <a:r>
              <a:rPr lang="en-US" altLang="ja-JP" dirty="0" smtClean="0"/>
              <a:t>H25/8/8</a:t>
            </a:r>
            <a:r>
              <a:rPr lang="ja-JP" altLang="en-US" dirty="0" smtClean="0"/>
              <a:t>　</a:t>
            </a:r>
            <a:r>
              <a:rPr kumimoji="1" lang="en-US" altLang="ja-JP" dirty="0" smtClean="0"/>
              <a:t>M1</a:t>
            </a:r>
            <a:r>
              <a:rPr kumimoji="1" lang="ja-JP" altLang="en-US" dirty="0" smtClean="0"/>
              <a:t>　林　建太</a:t>
            </a:r>
            <a:endParaRPr kumimoji="1" lang="ja-JP" altLang="en-US" dirty="0"/>
          </a:p>
        </p:txBody>
      </p:sp>
    </p:spTree>
    <p:extLst>
      <p:ext uri="{BB962C8B-B14F-4D97-AF65-F5344CB8AC3E}">
        <p14:creationId xmlns:p14="http://schemas.microsoft.com/office/powerpoint/2010/main" val="37266378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65584"/>
            <a:ext cx="7772400" cy="515144"/>
          </a:xfrm>
        </p:spPr>
        <p:txBody>
          <a:bodyPr/>
          <a:lstStyle/>
          <a:p>
            <a:r>
              <a:rPr kumimoji="1" lang="ja-JP" altLang="en-US" dirty="0" smtClean="0"/>
              <a:t>実験セットアップ①</a:t>
            </a:r>
            <a:endParaRPr kumimoji="1" lang="ja-JP" altLang="en-US" dirty="0"/>
          </a:p>
        </p:txBody>
      </p:sp>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971370"/>
            <a:ext cx="7560840" cy="590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bwMode="auto">
          <a:xfrm>
            <a:off x="3851920" y="2060848"/>
            <a:ext cx="1728192" cy="5040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3646561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48680"/>
            <a:ext cx="9144000" cy="1008112"/>
          </a:xfrm>
        </p:spPr>
        <p:txBody>
          <a:bodyPr/>
          <a:lstStyle/>
          <a:p>
            <a:pPr>
              <a:lnSpc>
                <a:spcPct val="80000"/>
              </a:lnSpc>
            </a:pPr>
            <a:r>
              <a:rPr lang="en-US" altLang="ja-JP" sz="4000" dirty="0" smtClean="0"/>
              <a:t>CW-THz</a:t>
            </a:r>
            <a:r>
              <a:rPr lang="ja-JP" altLang="en-US" sz="4000" dirty="0" smtClean="0"/>
              <a:t>波と</a:t>
            </a:r>
            <a:r>
              <a:rPr lang="en-US" altLang="ja-JP" sz="4000" dirty="0" smtClean="0"/>
              <a:t>2</a:t>
            </a:r>
            <a:r>
              <a:rPr lang="ja-JP" altLang="en-US" sz="4000" dirty="0" err="1" smtClean="0"/>
              <a:t>つの</a:t>
            </a:r>
            <a:r>
              <a:rPr lang="en-US" altLang="ja-JP" sz="4000" dirty="0" smtClean="0"/>
              <a:t>PC-THz</a:t>
            </a:r>
            <a:r>
              <a:rPr lang="ja-JP" altLang="en-US" sz="4000" dirty="0" smtClean="0"/>
              <a:t>コム間のビート信号</a:t>
            </a:r>
            <a:r>
              <a:rPr lang="en-US" altLang="ja-JP" sz="4000" dirty="0" smtClean="0"/>
              <a:t> </a:t>
            </a:r>
            <a:endParaRPr kumimoji="1" lang="ja-JP" altLang="en-US" sz="4000" dirty="0"/>
          </a:p>
        </p:txBody>
      </p:sp>
      <p:sp>
        <p:nvSpPr>
          <p:cNvPr id="4" name="コンテンツ プレースホルダー 2"/>
          <p:cNvSpPr txBox="1">
            <a:spLocks/>
          </p:cNvSpPr>
          <p:nvPr/>
        </p:nvSpPr>
        <p:spPr bwMode="auto">
          <a:xfrm>
            <a:off x="35496" y="5634412"/>
            <a:ext cx="9036496" cy="1223588"/>
          </a:xfrm>
          <a:prstGeom prst="rect">
            <a:avLst/>
          </a:prstGeom>
          <a:solidFill>
            <a:schemeClr val="accent1">
              <a:lumMod val="40000"/>
              <a:lumOff val="60000"/>
            </a:schemeClr>
          </a:solidFill>
          <a:ln w="38100" cmpd="sng">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18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18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1800">
                <a:solidFill>
                  <a:schemeClr val="tx1"/>
                </a:solidFill>
                <a:latin typeface="+mn-lt"/>
                <a:ea typeface="+mn-ea"/>
                <a:cs typeface="+mn-cs"/>
              </a:defRPr>
            </a:lvl9pPr>
          </a:lstStyle>
          <a:p>
            <a:pPr marL="0" indent="0">
              <a:buNone/>
            </a:pPr>
            <a:r>
              <a:rPr lang="en-US" altLang="ja-JP" sz="2000" b="1" dirty="0" smtClean="0"/>
              <a:t>m= </a:t>
            </a:r>
            <a:r>
              <a:rPr lang="en-US" altLang="ja-JP" sz="2000" b="1" dirty="0"/>
              <a:t>|f</a:t>
            </a:r>
            <a:r>
              <a:rPr lang="en-US" altLang="ja-JP" sz="2000" b="1" baseline="-25000" dirty="0"/>
              <a:t>beat1</a:t>
            </a:r>
            <a:r>
              <a:rPr lang="en-US" altLang="ja-JP" sz="2000" b="1" dirty="0" smtClean="0"/>
              <a:t>-</a:t>
            </a:r>
            <a:r>
              <a:rPr lang="en-US" altLang="ja-JP" sz="2000" b="1" dirty="0"/>
              <a:t>f</a:t>
            </a:r>
            <a:r>
              <a:rPr lang="en-US" altLang="ja-JP" sz="2000" b="1" baseline="-25000" dirty="0"/>
              <a:t>beat2</a:t>
            </a:r>
            <a:r>
              <a:rPr lang="en-US" altLang="ja-JP" sz="2000" b="1" dirty="0"/>
              <a:t>|</a:t>
            </a:r>
            <a:r>
              <a:rPr lang="en-US" altLang="ja-JP" sz="2000" b="1" dirty="0" smtClean="0"/>
              <a:t>/</a:t>
            </a:r>
            <a:r>
              <a:rPr lang="en-US" altLang="ja-JP" sz="2000" b="1" dirty="0"/>
              <a:t>|f</a:t>
            </a:r>
            <a:r>
              <a:rPr lang="en-US" altLang="ja-JP" sz="2000" b="1" baseline="-25000" dirty="0"/>
              <a:t>rep1</a:t>
            </a:r>
            <a:r>
              <a:rPr lang="en-US" altLang="ja-JP" sz="2000" b="1" dirty="0" smtClean="0"/>
              <a:t>-</a:t>
            </a:r>
            <a:r>
              <a:rPr lang="en-US" altLang="ja-JP" sz="2000" b="1" dirty="0"/>
              <a:t>f</a:t>
            </a:r>
            <a:r>
              <a:rPr lang="en-US" altLang="ja-JP" sz="2000" b="1" baseline="-25000" dirty="0"/>
              <a:t>rep2</a:t>
            </a:r>
            <a:r>
              <a:rPr lang="en-US" altLang="ja-JP" sz="2000" b="1" dirty="0"/>
              <a:t>| </a:t>
            </a:r>
            <a:endParaRPr lang="en-US" altLang="ja-JP" sz="2000" b="1" dirty="0" smtClean="0"/>
          </a:p>
          <a:p>
            <a:pPr marL="0" indent="0">
              <a:buNone/>
            </a:pPr>
            <a:r>
              <a:rPr lang="en-US" altLang="ja-JP" sz="2000" b="1" dirty="0" smtClean="0"/>
              <a:t>=|</a:t>
            </a:r>
            <a:r>
              <a:rPr lang="en-US" altLang="ja-JP" sz="2000" b="1" dirty="0"/>
              <a:t>10,004,000.01</a:t>
            </a:r>
            <a:r>
              <a:rPr lang="en-US" altLang="ja-JP" sz="2000" b="1" dirty="0" smtClean="0"/>
              <a:t>-</a:t>
            </a:r>
            <a:r>
              <a:rPr lang="en-US" altLang="ja-JP" sz="2000" b="1" dirty="0"/>
              <a:t>9,953,700.002</a:t>
            </a:r>
            <a:r>
              <a:rPr lang="en-US" altLang="ja-JP" sz="2000" b="1" dirty="0" smtClean="0"/>
              <a:t>|/|100,000,000-</a:t>
            </a:r>
            <a:r>
              <a:rPr lang="en-US" altLang="ja-JP" sz="2000" b="1" dirty="0"/>
              <a:t>100,000,050| </a:t>
            </a:r>
            <a:r>
              <a:rPr lang="en-US" altLang="ja-JP" sz="2000" b="1" dirty="0" smtClean="0"/>
              <a:t>= 1006</a:t>
            </a:r>
          </a:p>
          <a:p>
            <a:pPr marL="0" indent="0">
              <a:buNone/>
            </a:pPr>
            <a:r>
              <a:rPr lang="en-US" altLang="ja-JP" sz="2000" b="1" dirty="0" err="1" smtClean="0"/>
              <a:t>f</a:t>
            </a:r>
            <a:r>
              <a:rPr lang="en-US" altLang="ja-JP" sz="2000" b="1" baseline="-25000" dirty="0" err="1" smtClean="0"/>
              <a:t>THz</a:t>
            </a:r>
            <a:r>
              <a:rPr lang="en-US" altLang="ja-JP" sz="2000" b="1" dirty="0" smtClean="0"/>
              <a:t> = mf</a:t>
            </a:r>
            <a:r>
              <a:rPr lang="en-US" altLang="ja-JP" sz="2000" b="1" baseline="-25000" dirty="0" smtClean="0"/>
              <a:t>rep1</a:t>
            </a:r>
            <a:r>
              <a:rPr lang="en-US" altLang="ja-JP" sz="2000" b="1" dirty="0" smtClean="0"/>
              <a:t>+f</a:t>
            </a:r>
            <a:r>
              <a:rPr lang="en-US" altLang="ja-JP" sz="2000" b="1" baseline="-25000" dirty="0" smtClean="0"/>
              <a:t>beat1</a:t>
            </a:r>
            <a:r>
              <a:rPr lang="en-US" altLang="ja-JP" sz="2000" b="1" dirty="0" smtClean="0"/>
              <a:t>) </a:t>
            </a:r>
            <a:r>
              <a:rPr lang="en-US" altLang="ja-JP" sz="2000" b="1" dirty="0"/>
              <a:t>= </a:t>
            </a:r>
            <a:r>
              <a:rPr lang="en-US" altLang="ja-JP" sz="2000" b="1" dirty="0" smtClean="0"/>
              <a:t>1006*100,000,000+10,004,000.01 = 100,610,004,000Hz</a:t>
            </a:r>
            <a:endParaRPr lang="en-US" altLang="ja-JP" sz="2000" b="1" dirty="0"/>
          </a:p>
        </p:txBody>
      </p:sp>
      <p:sp>
        <p:nvSpPr>
          <p:cNvPr id="13" name="テキスト ボックス 12"/>
          <p:cNvSpPr txBox="1"/>
          <p:nvPr/>
        </p:nvSpPr>
        <p:spPr>
          <a:xfrm>
            <a:off x="2092060" y="5020264"/>
            <a:ext cx="5679960" cy="584776"/>
          </a:xfrm>
          <a:prstGeom prst="rect">
            <a:avLst/>
          </a:prstGeom>
          <a:noFill/>
        </p:spPr>
        <p:txBody>
          <a:bodyPr wrap="none" rtlCol="0">
            <a:spAutoFit/>
          </a:bodyPr>
          <a:lstStyle/>
          <a:p>
            <a:r>
              <a:rPr kumimoji="1" lang="en-US" altLang="ja-JP" sz="3200" b="1" dirty="0" smtClean="0">
                <a:solidFill>
                  <a:srgbClr val="FF0000"/>
                </a:solidFill>
              </a:rPr>
              <a:t>Real-time       determination!</a:t>
            </a:r>
          </a:p>
        </p:txBody>
      </p:sp>
      <p:grpSp>
        <p:nvGrpSpPr>
          <p:cNvPr id="12" name="グループ化 11"/>
          <p:cNvGrpSpPr/>
          <p:nvPr/>
        </p:nvGrpSpPr>
        <p:grpSpPr>
          <a:xfrm>
            <a:off x="295445" y="2259323"/>
            <a:ext cx="3602023" cy="2760941"/>
            <a:chOff x="295445" y="2259323"/>
            <a:chExt cx="3602023" cy="2760941"/>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45" y="2259323"/>
              <a:ext cx="3602023" cy="2760941"/>
            </a:xfrm>
            <a:prstGeom prst="rect">
              <a:avLst/>
            </a:prstGeom>
          </p:spPr>
        </p:pic>
        <p:sp>
          <p:nvSpPr>
            <p:cNvPr id="3" name="正方形/長方形 2"/>
            <p:cNvSpPr/>
            <p:nvPr/>
          </p:nvSpPr>
          <p:spPr>
            <a:xfrm>
              <a:off x="681986" y="4643844"/>
              <a:ext cx="3103761" cy="369332"/>
            </a:xfrm>
            <a:prstGeom prst="rect">
              <a:avLst/>
            </a:prstGeom>
            <a:solidFill>
              <a:schemeClr val="bg1"/>
            </a:solidFill>
          </p:spPr>
          <p:txBody>
            <a:bodyPr wrap="square">
              <a:spAutoFit/>
            </a:bodyPr>
            <a:lstStyle/>
            <a:p>
              <a:pPr algn="ctr"/>
              <a:r>
                <a:rPr lang="en-US" altLang="ja-JP" b="1" dirty="0">
                  <a:latin typeface="Arial" charset="0"/>
                  <a:ea typeface="ＭＳ ゴシック" charset="-128"/>
                  <a:cs typeface="ＭＳ ゴシック" charset="-128"/>
                </a:rPr>
                <a:t>f</a:t>
              </a:r>
              <a:r>
                <a:rPr lang="en-US" altLang="ja-JP" b="1" baseline="-25000" dirty="0">
                  <a:latin typeface="Arial" charset="0"/>
                  <a:ea typeface="ＭＳ ゴシック" charset="-128"/>
                  <a:cs typeface="ＭＳ ゴシック" charset="-128"/>
                </a:rPr>
                <a:t>beat1</a:t>
              </a:r>
              <a:r>
                <a:rPr lang="en-US" altLang="ja-JP" b="1" dirty="0">
                  <a:latin typeface="Arial" charset="0"/>
                  <a:ea typeface="ＭＳ ゴシック" charset="-128"/>
                  <a:cs typeface="ＭＳ ゴシック" charset="-128"/>
                </a:rPr>
                <a:t>=10,004,000.01Hz</a:t>
              </a:r>
              <a:endParaRPr lang="ja-JP" altLang="en-US" b="1" dirty="0"/>
            </a:p>
          </p:txBody>
        </p:sp>
      </p:grpSp>
      <p:sp>
        <p:nvSpPr>
          <p:cNvPr id="6" name="Rectangle 3"/>
          <p:cNvSpPr>
            <a:spLocks noChangeArrowheads="1"/>
          </p:cNvSpPr>
          <p:nvPr/>
        </p:nvSpPr>
        <p:spPr bwMode="auto">
          <a:xfrm>
            <a:off x="539552" y="1556792"/>
            <a:ext cx="3388631"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400" dirty="0" smtClean="0">
                <a:solidFill>
                  <a:schemeClr val="bg1"/>
                </a:solidFill>
                <a:latin typeface="Arial" charset="0"/>
              </a:rPr>
              <a:t>PC-THz comb (1)</a:t>
            </a:r>
          </a:p>
          <a:p>
            <a:pPr algn="ctr"/>
            <a:r>
              <a:rPr lang="en-US" altLang="ja-JP" sz="2400" dirty="0" smtClean="0">
                <a:solidFill>
                  <a:schemeClr val="bg1"/>
                </a:solidFill>
                <a:latin typeface="Arial" charset="0"/>
              </a:rPr>
              <a:t>(f</a:t>
            </a:r>
            <a:r>
              <a:rPr lang="en-US" altLang="ja-JP" sz="2400" baseline="-25000" dirty="0" smtClean="0">
                <a:solidFill>
                  <a:schemeClr val="bg1"/>
                </a:solidFill>
                <a:latin typeface="Arial" charset="0"/>
              </a:rPr>
              <a:t>rep1</a:t>
            </a:r>
            <a:r>
              <a:rPr lang="en-US" altLang="ja-JP" sz="2400" dirty="0" smtClean="0">
                <a:solidFill>
                  <a:schemeClr val="bg1"/>
                </a:solidFill>
                <a:latin typeface="Arial" charset="0"/>
              </a:rPr>
              <a:t> = 100,000,000 Hz)</a:t>
            </a:r>
            <a:endParaRPr lang="en-US" altLang="ja-JP" sz="2400" dirty="0">
              <a:solidFill>
                <a:schemeClr val="bg1"/>
              </a:solidFill>
              <a:latin typeface="Arial" charset="0"/>
            </a:endParaRPr>
          </a:p>
        </p:txBody>
      </p:sp>
      <p:grpSp>
        <p:nvGrpSpPr>
          <p:cNvPr id="14" name="グループ化 13"/>
          <p:cNvGrpSpPr/>
          <p:nvPr/>
        </p:nvGrpSpPr>
        <p:grpSpPr>
          <a:xfrm>
            <a:off x="4660559" y="2263048"/>
            <a:ext cx="3628628" cy="2783566"/>
            <a:chOff x="4660559" y="2263048"/>
            <a:chExt cx="3628628" cy="2783566"/>
          </a:xfrm>
        </p:grpSpPr>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0559" y="2263048"/>
              <a:ext cx="3628628" cy="2623777"/>
            </a:xfrm>
            <a:prstGeom prst="rect">
              <a:avLst/>
            </a:prstGeom>
          </p:spPr>
        </p:pic>
        <p:sp>
          <p:nvSpPr>
            <p:cNvPr id="8" name="正方形/長方形 7"/>
            <p:cNvSpPr/>
            <p:nvPr/>
          </p:nvSpPr>
          <p:spPr>
            <a:xfrm>
              <a:off x="5059111" y="4677282"/>
              <a:ext cx="3230075" cy="369332"/>
            </a:xfrm>
            <a:prstGeom prst="rect">
              <a:avLst/>
            </a:prstGeom>
            <a:solidFill>
              <a:schemeClr val="bg1"/>
            </a:solidFill>
          </p:spPr>
          <p:txBody>
            <a:bodyPr wrap="square">
              <a:spAutoFit/>
            </a:bodyPr>
            <a:lstStyle/>
            <a:p>
              <a:pPr algn="ctr"/>
              <a:r>
                <a:rPr lang="en-US" altLang="ja-JP" b="1" dirty="0">
                  <a:latin typeface="Arial" charset="0"/>
                  <a:ea typeface="ＭＳ ゴシック" charset="-128"/>
                  <a:cs typeface="ＭＳ ゴシック" charset="-128"/>
                </a:rPr>
                <a:t>f</a:t>
              </a:r>
              <a:r>
                <a:rPr lang="en-US" altLang="ja-JP" b="1" baseline="-25000" dirty="0">
                  <a:latin typeface="Arial" charset="0"/>
                  <a:ea typeface="ＭＳ ゴシック" charset="-128"/>
                  <a:cs typeface="ＭＳ ゴシック" charset="-128"/>
                </a:rPr>
                <a:t>beat2</a:t>
              </a:r>
              <a:r>
                <a:rPr lang="en-US" altLang="ja-JP" b="1" dirty="0">
                  <a:latin typeface="Arial" charset="0"/>
                  <a:ea typeface="ＭＳ ゴシック" charset="-128"/>
                  <a:cs typeface="ＭＳ ゴシック" charset="-128"/>
                </a:rPr>
                <a:t>=9,953,700.002Hz</a:t>
              </a:r>
              <a:endParaRPr lang="ja-JP" altLang="en-US" b="1" dirty="0"/>
            </a:p>
          </p:txBody>
        </p:sp>
      </p:grpSp>
      <p:sp>
        <p:nvSpPr>
          <p:cNvPr id="7" name="Rectangle 3"/>
          <p:cNvSpPr>
            <a:spLocks noChangeArrowheads="1"/>
          </p:cNvSpPr>
          <p:nvPr/>
        </p:nvSpPr>
        <p:spPr bwMode="auto">
          <a:xfrm>
            <a:off x="4932040" y="1556792"/>
            <a:ext cx="3388631"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400" dirty="0" smtClean="0">
                <a:solidFill>
                  <a:schemeClr val="bg1"/>
                </a:solidFill>
                <a:latin typeface="Arial" charset="0"/>
              </a:rPr>
              <a:t>PC-THz comb (2)</a:t>
            </a:r>
          </a:p>
          <a:p>
            <a:pPr algn="ctr"/>
            <a:r>
              <a:rPr lang="en-US" altLang="ja-JP" sz="2400" dirty="0" smtClean="0">
                <a:solidFill>
                  <a:schemeClr val="bg1"/>
                </a:solidFill>
                <a:latin typeface="Arial" charset="0"/>
              </a:rPr>
              <a:t>(f</a:t>
            </a:r>
            <a:r>
              <a:rPr lang="en-US" altLang="ja-JP" sz="2400" baseline="-25000" dirty="0" smtClean="0">
                <a:solidFill>
                  <a:schemeClr val="bg1"/>
                </a:solidFill>
                <a:latin typeface="Arial" charset="0"/>
              </a:rPr>
              <a:t>rep2</a:t>
            </a:r>
            <a:r>
              <a:rPr lang="en-US" altLang="ja-JP" sz="2400" dirty="0" smtClean="0">
                <a:solidFill>
                  <a:schemeClr val="bg1"/>
                </a:solidFill>
                <a:latin typeface="Arial" charset="0"/>
              </a:rPr>
              <a:t> = 100,000,050 Hz)</a:t>
            </a:r>
            <a:endParaRPr lang="en-US" altLang="ja-JP" sz="2400" dirty="0">
              <a:solidFill>
                <a:schemeClr val="bg1"/>
              </a:solidFill>
              <a:latin typeface="Arial" charset="0"/>
            </a:endParaRPr>
          </a:p>
        </p:txBody>
      </p:sp>
      <p:grpSp>
        <p:nvGrpSpPr>
          <p:cNvPr id="19" name="図形グループ 18"/>
          <p:cNvGrpSpPr/>
          <p:nvPr/>
        </p:nvGrpSpPr>
        <p:grpSpPr>
          <a:xfrm>
            <a:off x="3695491" y="4423916"/>
            <a:ext cx="1440160" cy="1253422"/>
            <a:chOff x="10260632" y="2924944"/>
            <a:chExt cx="2016224" cy="1754791"/>
          </a:xfrm>
          <a:solidFill>
            <a:srgbClr val="FF0000"/>
          </a:solidFill>
        </p:grpSpPr>
        <p:sp>
          <p:nvSpPr>
            <p:cNvPr id="15" name="正方形/長方形 14"/>
            <p:cNvSpPr/>
            <p:nvPr/>
          </p:nvSpPr>
          <p:spPr bwMode="auto">
            <a:xfrm>
              <a:off x="10260632" y="3356992"/>
              <a:ext cx="2016224" cy="43204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正方形/長方形 16"/>
            <p:cNvSpPr/>
            <p:nvPr/>
          </p:nvSpPr>
          <p:spPr bwMode="auto">
            <a:xfrm rot="16200000">
              <a:off x="10044656" y="3141016"/>
              <a:ext cx="864000" cy="43204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正方形/長方形 17"/>
            <p:cNvSpPr/>
            <p:nvPr/>
          </p:nvSpPr>
          <p:spPr bwMode="auto">
            <a:xfrm rot="16200000">
              <a:off x="11628832" y="3140920"/>
              <a:ext cx="864000" cy="43204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下矢印 15"/>
            <p:cNvSpPr/>
            <p:nvPr/>
          </p:nvSpPr>
          <p:spPr bwMode="auto">
            <a:xfrm>
              <a:off x="10908705" y="3645024"/>
              <a:ext cx="792088" cy="1034711"/>
            </a:xfrm>
            <a:prstGeom prst="downArrow">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Tree>
    <p:extLst>
      <p:ext uri="{BB962C8B-B14F-4D97-AF65-F5344CB8AC3E}">
        <p14:creationId xmlns:p14="http://schemas.microsoft.com/office/powerpoint/2010/main" val="25496182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1412776"/>
            <a:ext cx="5993777" cy="4243870"/>
          </a:xfrm>
          <a:prstGeom prst="rect">
            <a:avLst/>
          </a:prstGeom>
        </p:spPr>
      </p:pic>
      <p:sp>
        <p:nvSpPr>
          <p:cNvPr id="2" name="タイトル 1"/>
          <p:cNvSpPr>
            <a:spLocks noGrp="1"/>
          </p:cNvSpPr>
          <p:nvPr>
            <p:ph type="title"/>
          </p:nvPr>
        </p:nvSpPr>
        <p:spPr>
          <a:xfrm>
            <a:off x="107504" y="548680"/>
            <a:ext cx="9144000" cy="648072"/>
          </a:xfrm>
        </p:spPr>
        <p:txBody>
          <a:bodyPr/>
          <a:lstStyle/>
          <a:p>
            <a:r>
              <a:rPr kumimoji="1" lang="ja-JP" altLang="en-US" sz="4000" b="1" dirty="0" smtClean="0"/>
              <a:t>絶対周波数計測の実験精度①</a:t>
            </a:r>
            <a:endParaRPr kumimoji="1" lang="ja-JP" altLang="en-US" sz="4000" b="1" dirty="0"/>
          </a:p>
        </p:txBody>
      </p:sp>
      <p:sp>
        <p:nvSpPr>
          <p:cNvPr id="12" name="Rectangle 1110"/>
          <p:cNvSpPr>
            <a:spLocks noChangeArrowheads="1"/>
          </p:cNvSpPr>
          <p:nvPr/>
        </p:nvSpPr>
        <p:spPr bwMode="auto">
          <a:xfrm>
            <a:off x="1979712" y="6165304"/>
            <a:ext cx="5077433" cy="584775"/>
          </a:xfrm>
          <a:prstGeom prst="rect">
            <a:avLst/>
          </a:prstGeom>
          <a:solidFill>
            <a:srgbClr val="FF4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3200" dirty="0">
                <a:solidFill>
                  <a:schemeClr val="bg1"/>
                </a:solidFill>
                <a:latin typeface="Arial" charset="0"/>
              </a:rPr>
              <a:t>Mean </a:t>
            </a:r>
            <a:r>
              <a:rPr lang="en-US" altLang="ja-JP" sz="3200" dirty="0" smtClean="0">
                <a:solidFill>
                  <a:schemeClr val="bg1"/>
                </a:solidFill>
                <a:latin typeface="Arial" charset="0"/>
              </a:rPr>
              <a:t>precision=3.8*10</a:t>
            </a:r>
            <a:r>
              <a:rPr lang="en-US" altLang="ja-JP" sz="3200" baseline="30000" dirty="0" smtClean="0">
                <a:solidFill>
                  <a:schemeClr val="bg1"/>
                </a:solidFill>
                <a:latin typeface="Arial" charset="0"/>
              </a:rPr>
              <a:t>-14</a:t>
            </a:r>
            <a:endParaRPr lang="en-US" altLang="ja-JP" sz="3200" dirty="0">
              <a:solidFill>
                <a:schemeClr val="bg1"/>
              </a:solidFill>
              <a:latin typeface="Arial" charset="0"/>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3956766146"/>
              </p:ext>
            </p:extLst>
          </p:nvPr>
        </p:nvGraphicFramePr>
        <p:xfrm>
          <a:off x="5868144" y="2564904"/>
          <a:ext cx="3187260" cy="1080120"/>
        </p:xfrm>
        <a:graphic>
          <a:graphicData uri="http://schemas.openxmlformats.org/presentationml/2006/ole">
            <mc:AlternateContent xmlns:mc="http://schemas.openxmlformats.org/markup-compatibility/2006">
              <mc:Choice xmlns:v="urn:schemas-microsoft-com:vml" Requires="v">
                <p:oleObj spid="_x0000_s3113" name="数式" r:id="rId5" imgW="1358900" imgH="482600" progId="Equation.3">
                  <p:embed/>
                </p:oleObj>
              </mc:Choice>
              <mc:Fallback>
                <p:oleObj name="数式" r:id="rId5" imgW="1358900" imgH="482600" progId="Equation.3">
                  <p:embed/>
                  <p:pic>
                    <p:nvPicPr>
                      <p:cNvPr id="0" name=""/>
                      <p:cNvPicPr>
                        <a:picLocks noChangeAspect="1" noChangeArrowheads="1"/>
                      </p:cNvPicPr>
                      <p:nvPr/>
                    </p:nvPicPr>
                    <p:blipFill>
                      <a:blip r:embed="rId6"/>
                      <a:srcRect/>
                      <a:stretch>
                        <a:fillRect/>
                      </a:stretch>
                    </p:blipFill>
                    <p:spPr bwMode="auto">
                      <a:xfrm>
                        <a:off x="5868144" y="2564904"/>
                        <a:ext cx="3187260" cy="1080120"/>
                      </a:xfrm>
                      <a:prstGeom prst="rect">
                        <a:avLst/>
                      </a:prstGeom>
                      <a:solidFill>
                        <a:srgbClr val="CCFFCC"/>
                      </a:solidFill>
                      <a:ln>
                        <a:noFill/>
                      </a:ln>
                      <a:extLst/>
                    </p:spPr>
                  </p:pic>
                </p:oleObj>
              </mc:Fallback>
            </mc:AlternateContent>
          </a:graphicData>
        </a:graphic>
      </p:graphicFrame>
      <p:sp>
        <p:nvSpPr>
          <p:cNvPr id="8" name="テキスト ボックス 7"/>
          <p:cNvSpPr txBox="1"/>
          <p:nvPr/>
        </p:nvSpPr>
        <p:spPr>
          <a:xfrm>
            <a:off x="5955788" y="3866272"/>
            <a:ext cx="3008700" cy="1938992"/>
          </a:xfrm>
          <a:prstGeom prst="rect">
            <a:avLst/>
          </a:prstGeom>
          <a:solidFill>
            <a:srgbClr val="CCFFCC"/>
          </a:solidFill>
        </p:spPr>
        <p:txBody>
          <a:bodyPr wrap="square" rtlCol="0">
            <a:spAutoFit/>
          </a:bodyPr>
          <a:lstStyle/>
          <a:p>
            <a:r>
              <a:rPr kumimoji="1" lang="en-US" altLang="ja-JP" sz="2400" dirty="0" smtClean="0"/>
              <a:t>∆f</a:t>
            </a:r>
            <a:r>
              <a:rPr kumimoji="1" lang="en-US" altLang="ja-JP" sz="2400" baseline="-25000" dirty="0" smtClean="0"/>
              <a:t>rep1 </a:t>
            </a:r>
            <a:r>
              <a:rPr kumimoji="1" lang="en-US" altLang="ja-JP" sz="2400" dirty="0" smtClean="0"/>
              <a:t>= 400µHz</a:t>
            </a:r>
          </a:p>
          <a:p>
            <a:r>
              <a:rPr lang="en-US" altLang="ja-JP" sz="2400" dirty="0"/>
              <a:t>∆</a:t>
            </a:r>
            <a:r>
              <a:rPr lang="en-US" altLang="ja-JP" sz="2400" dirty="0" smtClean="0"/>
              <a:t>f</a:t>
            </a:r>
            <a:r>
              <a:rPr lang="en-US" altLang="ja-JP" sz="2400" baseline="-25000" dirty="0" smtClean="0"/>
              <a:t>beat1 </a:t>
            </a:r>
            <a:r>
              <a:rPr lang="en-US" altLang="ja-JP" sz="2400" dirty="0" smtClean="0"/>
              <a:t>= 21mHz</a:t>
            </a:r>
          </a:p>
          <a:p>
            <a:r>
              <a:rPr lang="en-US" altLang="ja-JP" sz="2400" dirty="0" smtClean="0"/>
              <a:t>m = 800~1100</a:t>
            </a:r>
            <a:endParaRPr lang="en-US" altLang="ja-JP" sz="2400" dirty="0"/>
          </a:p>
          <a:p>
            <a:r>
              <a:rPr lang="ja-JP" altLang="en-US" sz="2400" dirty="0" smtClean="0"/>
              <a:t>　　　</a:t>
            </a:r>
            <a:r>
              <a:rPr lang="en-US" altLang="ja-JP" sz="2400" b="1" dirty="0" smtClean="0"/>
              <a:t>↓</a:t>
            </a:r>
            <a:endParaRPr lang="ja-JP" altLang="en-US" sz="2400" b="1" dirty="0"/>
          </a:p>
          <a:p>
            <a:r>
              <a:rPr lang="en-US" altLang="ja-JP" sz="2400" dirty="0"/>
              <a:t>∆</a:t>
            </a:r>
            <a:r>
              <a:rPr lang="en-US" altLang="ja-JP" sz="2400" dirty="0" err="1" smtClean="0"/>
              <a:t>f</a:t>
            </a:r>
            <a:r>
              <a:rPr lang="en-US" altLang="ja-JP" sz="2400" baseline="-25000" dirty="0" err="1" smtClean="0"/>
              <a:t>THz</a:t>
            </a:r>
            <a:r>
              <a:rPr lang="en-US" altLang="ja-JP" sz="2400" baseline="-25000" dirty="0" smtClean="0"/>
              <a:t> </a:t>
            </a:r>
            <a:r>
              <a:rPr lang="en-US" altLang="ja-JP" sz="2400" dirty="0"/>
              <a:t>= </a:t>
            </a:r>
            <a:r>
              <a:rPr lang="en-US" altLang="ja-JP" sz="2400" dirty="0" smtClean="0"/>
              <a:t>341~461mHz</a:t>
            </a:r>
            <a:endParaRPr lang="en-US" altLang="ja-JP" sz="2400" dirty="0"/>
          </a:p>
        </p:txBody>
      </p:sp>
      <p:sp>
        <p:nvSpPr>
          <p:cNvPr id="11" name="テキスト ボックス 10"/>
          <p:cNvSpPr txBox="1"/>
          <p:nvPr/>
        </p:nvSpPr>
        <p:spPr>
          <a:xfrm>
            <a:off x="5923397" y="1959223"/>
            <a:ext cx="2969083" cy="461665"/>
          </a:xfrm>
          <a:prstGeom prst="rect">
            <a:avLst/>
          </a:prstGeom>
          <a:solidFill>
            <a:schemeClr val="accent5">
              <a:lumMod val="40000"/>
              <a:lumOff val="60000"/>
            </a:schemeClr>
          </a:solidFill>
        </p:spPr>
        <p:txBody>
          <a:bodyPr wrap="none" rtlCol="0">
            <a:spAutoFit/>
          </a:bodyPr>
          <a:lstStyle/>
          <a:p>
            <a:pPr algn="ctr"/>
            <a:r>
              <a:rPr kumimoji="1" lang="ja-JP" altLang="en-US" sz="2400" b="1" dirty="0" smtClean="0"/>
              <a:t>測定誤差の見積もり</a:t>
            </a:r>
            <a:endParaRPr kumimoji="1" lang="ja-JP" altLang="en-US" sz="2400" b="1" dirty="0"/>
          </a:p>
        </p:txBody>
      </p:sp>
    </p:spTree>
    <p:extLst>
      <p:ext uri="{BB962C8B-B14F-4D97-AF65-F5344CB8AC3E}">
        <p14:creationId xmlns:p14="http://schemas.microsoft.com/office/powerpoint/2010/main" val="7636784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48" y="1844824"/>
            <a:ext cx="5206640" cy="477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a:spLocks noGrp="1"/>
          </p:cNvSpPr>
          <p:nvPr>
            <p:ph type="title"/>
          </p:nvPr>
        </p:nvSpPr>
        <p:spPr>
          <a:xfrm>
            <a:off x="0" y="548681"/>
            <a:ext cx="9144000" cy="994368"/>
          </a:xfrm>
        </p:spPr>
        <p:txBody>
          <a:bodyPr/>
          <a:lstStyle/>
          <a:p>
            <a:r>
              <a:rPr lang="en-US" altLang="ja-JP" sz="3600" dirty="0" smtClean="0"/>
              <a:t>CW-THz</a:t>
            </a:r>
            <a:r>
              <a:rPr lang="ja-JP" altLang="en-US" sz="3600" dirty="0" smtClean="0"/>
              <a:t>波を直線的にスイープした時の</a:t>
            </a:r>
            <a:r>
              <a:rPr lang="en-US" altLang="ja-JP" sz="3600" dirty="0" smtClean="0"/>
              <a:t/>
            </a:r>
            <a:br>
              <a:rPr lang="en-US" altLang="ja-JP" sz="3600" dirty="0" smtClean="0"/>
            </a:br>
            <a:r>
              <a:rPr lang="ja-JP" altLang="en-US" sz="3600" dirty="0" smtClean="0"/>
              <a:t>リアルタイムモニタリング①</a:t>
            </a:r>
            <a:endParaRPr kumimoji="1" lang="ja-JP" altLang="en-US" sz="3600" dirty="0"/>
          </a:p>
        </p:txBody>
      </p:sp>
      <p:sp>
        <p:nvSpPr>
          <p:cNvPr id="9" name="コンテンツ プレースホルダー 2"/>
          <p:cNvSpPr txBox="1">
            <a:spLocks/>
          </p:cNvSpPr>
          <p:nvPr/>
        </p:nvSpPr>
        <p:spPr bwMode="auto">
          <a:xfrm>
            <a:off x="5436096" y="2060848"/>
            <a:ext cx="3635896" cy="41764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r>
              <a:rPr lang="en-US" altLang="ja-JP" sz="2800" kern="0" dirty="0" smtClean="0"/>
              <a:t>700kHz</a:t>
            </a:r>
            <a:r>
              <a:rPr lang="ja-JP" altLang="en-US" sz="2800" kern="0" dirty="0" smtClean="0"/>
              <a:t>の</a:t>
            </a:r>
            <a:r>
              <a:rPr lang="ja-JP" altLang="en-US" sz="2800" kern="0" dirty="0"/>
              <a:t>スイープ</a:t>
            </a:r>
            <a:r>
              <a:rPr lang="ja-JP" altLang="en-US" sz="2800" kern="0" dirty="0" smtClean="0"/>
              <a:t>をリアルタイムモニタリング</a:t>
            </a:r>
            <a:endParaRPr lang="en-US" altLang="ja-JP" sz="2800" kern="0" dirty="0" smtClean="0"/>
          </a:p>
          <a:p>
            <a:endParaRPr lang="en-US" altLang="ja-JP" sz="2800" kern="0" dirty="0"/>
          </a:p>
          <a:p>
            <a:r>
              <a:rPr lang="ja-JP" altLang="en-US" sz="2800" kern="0" dirty="0" smtClean="0"/>
              <a:t>ビート周波数が変化するため</a:t>
            </a:r>
            <a:r>
              <a:rPr lang="en-US" altLang="ja-JP" sz="2800" kern="0" dirty="0" smtClean="0"/>
              <a:t>, CW-THz</a:t>
            </a:r>
            <a:r>
              <a:rPr lang="ja-JP" altLang="en-US" sz="2800" kern="0" dirty="0" smtClean="0"/>
              <a:t>波を大きくスイープすることが出来ない</a:t>
            </a:r>
            <a:endParaRPr lang="ja-JP" altLang="en-US" sz="2800" kern="0" dirty="0"/>
          </a:p>
        </p:txBody>
      </p:sp>
    </p:spTree>
    <p:extLst>
      <p:ext uri="{BB962C8B-B14F-4D97-AF65-F5344CB8AC3E}">
        <p14:creationId xmlns:p14="http://schemas.microsoft.com/office/powerpoint/2010/main" val="21402555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65584"/>
            <a:ext cx="7772400" cy="515144"/>
          </a:xfrm>
        </p:spPr>
        <p:txBody>
          <a:bodyPr/>
          <a:lstStyle/>
          <a:p>
            <a:r>
              <a:rPr kumimoji="1" lang="ja-JP" altLang="en-US" dirty="0" smtClean="0"/>
              <a:t>実験セットアップ②</a:t>
            </a:r>
            <a:endParaRPr kumimoji="1" lang="ja-JP" altLang="en-US" dirty="0"/>
          </a:p>
        </p:txBody>
      </p:sp>
      <p:sp>
        <p:nvSpPr>
          <p:cNvPr id="3" name="正方形/長方形 2"/>
          <p:cNvSpPr/>
          <p:nvPr/>
        </p:nvSpPr>
        <p:spPr bwMode="auto">
          <a:xfrm>
            <a:off x="3851920" y="2060848"/>
            <a:ext cx="1728192" cy="5040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994257"/>
            <a:ext cx="7488832" cy="592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93120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31" y="1412776"/>
            <a:ext cx="6262689" cy="4322539"/>
          </a:xfrm>
          <a:prstGeom prst="rect">
            <a:avLst/>
          </a:prstGeom>
        </p:spPr>
      </p:pic>
      <p:sp>
        <p:nvSpPr>
          <p:cNvPr id="2" name="タイトル 1"/>
          <p:cNvSpPr>
            <a:spLocks noGrp="1"/>
          </p:cNvSpPr>
          <p:nvPr>
            <p:ph type="title"/>
          </p:nvPr>
        </p:nvSpPr>
        <p:spPr>
          <a:xfrm>
            <a:off x="107504" y="548680"/>
            <a:ext cx="9144000" cy="648072"/>
          </a:xfrm>
        </p:spPr>
        <p:txBody>
          <a:bodyPr/>
          <a:lstStyle/>
          <a:p>
            <a:r>
              <a:rPr kumimoji="1" lang="ja-JP" altLang="en-US" sz="4000" b="1" dirty="0" smtClean="0"/>
              <a:t>絶対周波数計測の実験精度②</a:t>
            </a:r>
            <a:endParaRPr kumimoji="1" lang="ja-JP" altLang="en-US" sz="4000" b="1" dirty="0"/>
          </a:p>
        </p:txBody>
      </p:sp>
      <p:sp>
        <p:nvSpPr>
          <p:cNvPr id="12" name="Rectangle 1110"/>
          <p:cNvSpPr>
            <a:spLocks noChangeArrowheads="1"/>
          </p:cNvSpPr>
          <p:nvPr/>
        </p:nvSpPr>
        <p:spPr bwMode="auto">
          <a:xfrm>
            <a:off x="1979712" y="6165304"/>
            <a:ext cx="5077433" cy="584775"/>
          </a:xfrm>
          <a:prstGeom prst="rect">
            <a:avLst/>
          </a:prstGeom>
          <a:solidFill>
            <a:srgbClr val="FF4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3200" dirty="0">
                <a:solidFill>
                  <a:schemeClr val="bg1"/>
                </a:solidFill>
                <a:latin typeface="Arial" charset="0"/>
              </a:rPr>
              <a:t>Mean </a:t>
            </a:r>
            <a:r>
              <a:rPr lang="en-US" altLang="ja-JP" sz="3200" dirty="0" smtClean="0">
                <a:solidFill>
                  <a:schemeClr val="bg1"/>
                </a:solidFill>
                <a:latin typeface="Arial" charset="0"/>
              </a:rPr>
              <a:t>precision=3.1*10</a:t>
            </a:r>
            <a:r>
              <a:rPr lang="en-US" altLang="ja-JP" sz="3200" baseline="30000" dirty="0" smtClean="0">
                <a:solidFill>
                  <a:schemeClr val="bg1"/>
                </a:solidFill>
                <a:latin typeface="Arial" charset="0"/>
              </a:rPr>
              <a:t>-13</a:t>
            </a:r>
            <a:endParaRPr lang="en-US" altLang="ja-JP" sz="3200" dirty="0">
              <a:solidFill>
                <a:schemeClr val="bg1"/>
              </a:solidFill>
              <a:latin typeface="Arial" charset="0"/>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106168398"/>
              </p:ext>
            </p:extLst>
          </p:nvPr>
        </p:nvGraphicFramePr>
        <p:xfrm>
          <a:off x="5868144" y="2564904"/>
          <a:ext cx="3187260" cy="1080120"/>
        </p:xfrm>
        <a:graphic>
          <a:graphicData uri="http://schemas.openxmlformats.org/presentationml/2006/ole">
            <mc:AlternateContent xmlns:mc="http://schemas.openxmlformats.org/markup-compatibility/2006">
              <mc:Choice xmlns:v="urn:schemas-microsoft-com:vml" Requires="v">
                <p:oleObj spid="_x0000_s5146" name="数式" r:id="rId5" imgW="1358900" imgH="482600" progId="Equation.3">
                  <p:embed/>
                </p:oleObj>
              </mc:Choice>
              <mc:Fallback>
                <p:oleObj name="数式" r:id="rId5" imgW="1358900" imgH="482600" progId="Equation.3">
                  <p:embed/>
                  <p:pic>
                    <p:nvPicPr>
                      <p:cNvPr id="0" name=""/>
                      <p:cNvPicPr>
                        <a:picLocks noChangeAspect="1" noChangeArrowheads="1"/>
                      </p:cNvPicPr>
                      <p:nvPr/>
                    </p:nvPicPr>
                    <p:blipFill>
                      <a:blip r:embed="rId6"/>
                      <a:srcRect/>
                      <a:stretch>
                        <a:fillRect/>
                      </a:stretch>
                    </p:blipFill>
                    <p:spPr bwMode="auto">
                      <a:xfrm>
                        <a:off x="5868144" y="2564904"/>
                        <a:ext cx="3187260" cy="1080120"/>
                      </a:xfrm>
                      <a:prstGeom prst="rect">
                        <a:avLst/>
                      </a:prstGeom>
                      <a:solidFill>
                        <a:srgbClr val="CCFFCC"/>
                      </a:solidFill>
                      <a:ln>
                        <a:noFill/>
                      </a:ln>
                      <a:extLst/>
                    </p:spPr>
                  </p:pic>
                </p:oleObj>
              </mc:Fallback>
            </mc:AlternateContent>
          </a:graphicData>
        </a:graphic>
      </p:graphicFrame>
      <p:sp>
        <p:nvSpPr>
          <p:cNvPr id="8" name="テキスト ボックス 7"/>
          <p:cNvSpPr txBox="1"/>
          <p:nvPr/>
        </p:nvSpPr>
        <p:spPr>
          <a:xfrm>
            <a:off x="5955788" y="3866272"/>
            <a:ext cx="3008700" cy="1938992"/>
          </a:xfrm>
          <a:prstGeom prst="rect">
            <a:avLst/>
          </a:prstGeom>
          <a:solidFill>
            <a:srgbClr val="CCFFCC"/>
          </a:solidFill>
        </p:spPr>
        <p:txBody>
          <a:bodyPr wrap="square" rtlCol="0">
            <a:spAutoFit/>
          </a:bodyPr>
          <a:lstStyle/>
          <a:p>
            <a:r>
              <a:rPr kumimoji="1" lang="en-US" altLang="ja-JP" sz="2400" dirty="0" smtClean="0"/>
              <a:t>∆f</a:t>
            </a:r>
            <a:r>
              <a:rPr kumimoji="1" lang="en-US" altLang="ja-JP" sz="2400" baseline="-25000" dirty="0" smtClean="0"/>
              <a:t>rep1 </a:t>
            </a:r>
            <a:r>
              <a:rPr kumimoji="1" lang="en-US" altLang="ja-JP" sz="2400" dirty="0" smtClean="0"/>
              <a:t>= 400µHz</a:t>
            </a:r>
          </a:p>
          <a:p>
            <a:r>
              <a:rPr lang="en-US" altLang="ja-JP" sz="2400" dirty="0"/>
              <a:t>∆</a:t>
            </a:r>
            <a:r>
              <a:rPr lang="en-US" altLang="ja-JP" sz="2400" dirty="0" smtClean="0"/>
              <a:t>f</a:t>
            </a:r>
            <a:r>
              <a:rPr lang="en-US" altLang="ja-JP" sz="2400" baseline="-25000" dirty="0" smtClean="0"/>
              <a:t>beat1 </a:t>
            </a:r>
            <a:r>
              <a:rPr lang="en-US" altLang="ja-JP" sz="2400" dirty="0" smtClean="0"/>
              <a:t>= 21mHz</a:t>
            </a:r>
          </a:p>
          <a:p>
            <a:r>
              <a:rPr lang="en-US" altLang="ja-JP" sz="2400" dirty="0" smtClean="0"/>
              <a:t>m = 800~1100</a:t>
            </a:r>
            <a:endParaRPr lang="en-US" altLang="ja-JP" sz="2400" dirty="0"/>
          </a:p>
          <a:p>
            <a:r>
              <a:rPr lang="ja-JP" altLang="en-US" sz="2400" dirty="0" smtClean="0"/>
              <a:t>　　　</a:t>
            </a:r>
            <a:r>
              <a:rPr lang="en-US" altLang="ja-JP" sz="2400" b="1" dirty="0" smtClean="0"/>
              <a:t>↓</a:t>
            </a:r>
            <a:endParaRPr lang="ja-JP" altLang="en-US" sz="2400" b="1" dirty="0"/>
          </a:p>
          <a:p>
            <a:r>
              <a:rPr lang="en-US" altLang="ja-JP" sz="2400" dirty="0"/>
              <a:t>∆</a:t>
            </a:r>
            <a:r>
              <a:rPr lang="en-US" altLang="ja-JP" sz="2400" dirty="0" err="1" smtClean="0"/>
              <a:t>f</a:t>
            </a:r>
            <a:r>
              <a:rPr lang="en-US" altLang="ja-JP" sz="2400" baseline="-25000" dirty="0" err="1" smtClean="0"/>
              <a:t>THz</a:t>
            </a:r>
            <a:r>
              <a:rPr lang="en-US" altLang="ja-JP" sz="2400" baseline="-25000" dirty="0" smtClean="0"/>
              <a:t> </a:t>
            </a:r>
            <a:r>
              <a:rPr lang="en-US" altLang="ja-JP" sz="2400" dirty="0"/>
              <a:t>= </a:t>
            </a:r>
            <a:r>
              <a:rPr lang="en-US" altLang="ja-JP" sz="2400" dirty="0" smtClean="0"/>
              <a:t>341~461mHz</a:t>
            </a:r>
            <a:endParaRPr lang="en-US" altLang="ja-JP" sz="2400" dirty="0"/>
          </a:p>
        </p:txBody>
      </p:sp>
      <p:sp>
        <p:nvSpPr>
          <p:cNvPr id="11" name="テキスト ボックス 10"/>
          <p:cNvSpPr txBox="1"/>
          <p:nvPr/>
        </p:nvSpPr>
        <p:spPr>
          <a:xfrm>
            <a:off x="5923397" y="1959223"/>
            <a:ext cx="2969083" cy="461665"/>
          </a:xfrm>
          <a:prstGeom prst="rect">
            <a:avLst/>
          </a:prstGeom>
          <a:solidFill>
            <a:schemeClr val="accent5">
              <a:lumMod val="40000"/>
              <a:lumOff val="60000"/>
            </a:schemeClr>
          </a:solidFill>
        </p:spPr>
        <p:txBody>
          <a:bodyPr wrap="none" rtlCol="0">
            <a:spAutoFit/>
          </a:bodyPr>
          <a:lstStyle/>
          <a:p>
            <a:pPr algn="ctr"/>
            <a:r>
              <a:rPr kumimoji="1" lang="ja-JP" altLang="en-US" sz="2400" b="1" dirty="0" smtClean="0"/>
              <a:t>測定誤差の見積もり</a:t>
            </a:r>
            <a:endParaRPr kumimoji="1" lang="ja-JP" altLang="en-US" sz="2400" b="1" dirty="0"/>
          </a:p>
        </p:txBody>
      </p:sp>
    </p:spTree>
    <p:extLst>
      <p:ext uri="{BB962C8B-B14F-4D97-AF65-F5344CB8AC3E}">
        <p14:creationId xmlns:p14="http://schemas.microsoft.com/office/powerpoint/2010/main" val="32954936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548681"/>
            <a:ext cx="9144000" cy="994368"/>
          </a:xfrm>
        </p:spPr>
        <p:txBody>
          <a:bodyPr/>
          <a:lstStyle/>
          <a:p>
            <a:r>
              <a:rPr lang="en-US" altLang="ja-JP" sz="3600" dirty="0" smtClean="0"/>
              <a:t>CW-THz</a:t>
            </a:r>
            <a:r>
              <a:rPr lang="ja-JP" altLang="en-US" sz="3600" dirty="0" smtClean="0"/>
              <a:t>波を直線的にスイープした時の</a:t>
            </a:r>
            <a:r>
              <a:rPr lang="en-US" altLang="ja-JP" sz="3600" dirty="0" smtClean="0"/>
              <a:t/>
            </a:r>
            <a:br>
              <a:rPr lang="en-US" altLang="ja-JP" sz="3600" dirty="0" smtClean="0"/>
            </a:br>
            <a:r>
              <a:rPr lang="ja-JP" altLang="en-US" sz="3600" dirty="0" smtClean="0"/>
              <a:t>リアルタイムモニタリング②</a:t>
            </a:r>
            <a:endParaRPr kumimoji="1" lang="ja-JP" altLang="en-US" sz="3600" dirty="0"/>
          </a:p>
        </p:txBody>
      </p:sp>
      <p:grpSp>
        <p:nvGrpSpPr>
          <p:cNvPr id="9" name="グループ化 8"/>
          <p:cNvGrpSpPr/>
          <p:nvPr/>
        </p:nvGrpSpPr>
        <p:grpSpPr>
          <a:xfrm>
            <a:off x="179512" y="1700808"/>
            <a:ext cx="5184576" cy="5112568"/>
            <a:chOff x="1691680" y="1572511"/>
            <a:chExt cx="5424638" cy="5240865"/>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572511"/>
              <a:ext cx="5424638" cy="4448777"/>
            </a:xfrm>
            <a:prstGeom prst="rect">
              <a:avLst/>
            </a:prstGeom>
          </p:spPr>
        </p:pic>
        <p:grpSp>
          <p:nvGrpSpPr>
            <p:cNvPr id="3" name="グループ化 2"/>
            <p:cNvGrpSpPr/>
            <p:nvPr/>
          </p:nvGrpSpPr>
          <p:grpSpPr>
            <a:xfrm>
              <a:off x="2614450" y="5982379"/>
              <a:ext cx="4478950" cy="830997"/>
              <a:chOff x="1565666" y="5904098"/>
              <a:chExt cx="6336704" cy="830997"/>
            </a:xfrm>
          </p:grpSpPr>
          <p:sp>
            <p:nvSpPr>
              <p:cNvPr id="7" name="Rectangle 1110"/>
              <p:cNvSpPr>
                <a:spLocks noChangeArrowheads="1"/>
              </p:cNvSpPr>
              <p:nvPr/>
            </p:nvSpPr>
            <p:spPr bwMode="auto">
              <a:xfrm>
                <a:off x="1565666" y="5904098"/>
                <a:ext cx="6336704" cy="830997"/>
              </a:xfrm>
              <a:prstGeom prst="rect">
                <a:avLst/>
              </a:prstGeom>
              <a:solidFill>
                <a:schemeClr val="bg1"/>
              </a:solidFill>
              <a:ln>
                <a:noFill/>
              </a:ln>
              <a:extLst/>
            </p:spPr>
            <p:txBody>
              <a:bodyPr wrap="square">
                <a:spAutoFit/>
              </a:bodyPr>
              <a:lstStyle/>
              <a:p>
                <a:endParaRPr lang="en-US" altLang="ja-JP" sz="2400" dirty="0" smtClean="0">
                  <a:solidFill>
                    <a:schemeClr val="bg1"/>
                  </a:solidFill>
                  <a:latin typeface="Arial" charset="0"/>
                </a:endParaRPr>
              </a:p>
              <a:p>
                <a:pPr algn="ctr"/>
                <a:r>
                  <a:rPr lang="en-US" altLang="ja-JP" sz="2400" dirty="0" smtClean="0">
                    <a:solidFill>
                      <a:srgbClr val="FF0000"/>
                    </a:solidFill>
                    <a:latin typeface="Arial" charset="0"/>
                  </a:rPr>
                  <a:t>Linear sweep</a:t>
                </a:r>
                <a:endParaRPr lang="en-US" altLang="ja-JP" sz="2400" dirty="0">
                  <a:solidFill>
                    <a:srgbClr val="FF0000"/>
                  </a:solidFill>
                  <a:latin typeface="Arial" charset="0"/>
                </a:endParaRPr>
              </a:p>
            </p:txBody>
          </p:sp>
          <p:sp>
            <p:nvSpPr>
              <p:cNvPr id="2" name="下矢印 1"/>
              <p:cNvSpPr/>
              <p:nvPr/>
            </p:nvSpPr>
            <p:spPr bwMode="auto">
              <a:xfrm rot="5400000" flipH="1" flipV="1">
                <a:off x="4517551" y="3095235"/>
                <a:ext cx="415498" cy="6156685"/>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effectLst/>
                  <a:latin typeface="Arial" charset="0"/>
                  <a:ea typeface="ＭＳ ゴシック" charset="-128"/>
                  <a:cs typeface="ＭＳ ゴシック" charset="-128"/>
                </a:endParaRPr>
              </a:p>
            </p:txBody>
          </p:sp>
        </p:grpSp>
      </p:grpSp>
      <p:sp>
        <p:nvSpPr>
          <p:cNvPr id="10" name="コンテンツ プレースホルダー 2"/>
          <p:cNvSpPr txBox="1">
            <a:spLocks/>
          </p:cNvSpPr>
          <p:nvPr/>
        </p:nvSpPr>
        <p:spPr bwMode="auto">
          <a:xfrm>
            <a:off x="5364088" y="2204864"/>
            <a:ext cx="3779912" cy="3744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r>
              <a:rPr lang="en-US" altLang="ja-JP" sz="2800" kern="0" dirty="0" smtClean="0"/>
              <a:t>2MHz</a:t>
            </a:r>
            <a:r>
              <a:rPr lang="ja-JP" altLang="en-US" sz="2800" kern="0" dirty="0" smtClean="0"/>
              <a:t>のスイープをリアルタイムでモニタリング</a:t>
            </a:r>
            <a:endParaRPr lang="en-US" altLang="ja-JP" sz="2800" kern="0" dirty="0" smtClean="0"/>
          </a:p>
          <a:p>
            <a:endParaRPr lang="en-US" altLang="ja-JP" sz="2800" kern="0" dirty="0"/>
          </a:p>
          <a:p>
            <a:r>
              <a:rPr lang="ja-JP" altLang="en-US" sz="2800" kern="0" dirty="0"/>
              <a:t>この場合</a:t>
            </a:r>
            <a:r>
              <a:rPr lang="ja-JP" altLang="en-US" sz="2800" kern="0" dirty="0" smtClean="0"/>
              <a:t>でもビート周波数が変化するため</a:t>
            </a:r>
            <a:r>
              <a:rPr lang="ja-JP" altLang="en-US" sz="2800" kern="0" dirty="0"/>
              <a:t>大きくスイープすることが出来ない</a:t>
            </a:r>
          </a:p>
          <a:p>
            <a:endParaRPr lang="en-US" altLang="ja-JP" sz="2800" kern="0" dirty="0" smtClean="0"/>
          </a:p>
          <a:p>
            <a:endParaRPr lang="en-US" altLang="ja-JP" sz="2800" kern="0" dirty="0"/>
          </a:p>
          <a:p>
            <a:endParaRPr lang="ja-JP" altLang="en-US" sz="2800" kern="0" dirty="0"/>
          </a:p>
        </p:txBody>
      </p:sp>
    </p:spTree>
    <p:extLst>
      <p:ext uri="{BB962C8B-B14F-4D97-AF65-F5344CB8AC3E}">
        <p14:creationId xmlns:p14="http://schemas.microsoft.com/office/powerpoint/2010/main" val="14368960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2" y="1988840"/>
            <a:ext cx="8820472" cy="2308324"/>
          </a:xfrm>
          <a:prstGeom prst="rect">
            <a:avLst/>
          </a:prstGeom>
        </p:spPr>
        <p:txBody>
          <a:bodyPr wrap="square">
            <a:spAutoFit/>
          </a:bodyPr>
          <a:lstStyle/>
          <a:p>
            <a:pPr algn="just"/>
            <a:r>
              <a:rPr lang="en-US" altLang="ja-JP" sz="4800" dirty="0" smtClean="0"/>
              <a:t>(2</a:t>
            </a:r>
            <a:r>
              <a:rPr lang="en-US" altLang="ja-JP" sz="4800" dirty="0"/>
              <a:t>) Direct coupling of LT-</a:t>
            </a:r>
            <a:r>
              <a:rPr lang="en-US" altLang="ja-JP" sz="4800" dirty="0" err="1"/>
              <a:t>GaAs</a:t>
            </a:r>
            <a:r>
              <a:rPr lang="en-US" altLang="ja-JP" sz="4800" dirty="0"/>
              <a:t>-PCA with output fiber tip of 1.5µm fiber laser</a:t>
            </a:r>
          </a:p>
        </p:txBody>
      </p:sp>
    </p:spTree>
    <p:extLst>
      <p:ext uri="{BB962C8B-B14F-4D97-AF65-F5344CB8AC3E}">
        <p14:creationId xmlns:p14="http://schemas.microsoft.com/office/powerpoint/2010/main" val="522571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476672"/>
            <a:ext cx="9144000" cy="504056"/>
          </a:xfrm>
        </p:spPr>
        <p:txBody>
          <a:bodyPr/>
          <a:lstStyle/>
          <a:p>
            <a:pPr>
              <a:lnSpc>
                <a:spcPct val="80000"/>
              </a:lnSpc>
            </a:pPr>
            <a:r>
              <a:rPr kumimoji="1" lang="en-US" altLang="ja-JP" sz="3600" dirty="0" smtClean="0"/>
              <a:t>1.5µm</a:t>
            </a:r>
            <a:r>
              <a:rPr kumimoji="1" lang="ja-JP" altLang="en-US" sz="3600" dirty="0" smtClean="0"/>
              <a:t>光と</a:t>
            </a:r>
            <a:r>
              <a:rPr lang="en-US" altLang="ja-JP" sz="3600" dirty="0" smtClean="0"/>
              <a:t>PCA</a:t>
            </a:r>
            <a:r>
              <a:rPr lang="ja-JP" altLang="en-US" sz="3600" dirty="0" smtClean="0"/>
              <a:t>の接続方法</a:t>
            </a:r>
            <a:endParaRPr kumimoji="1" lang="ja-JP" altLang="en-US" sz="3600" dirty="0"/>
          </a:p>
        </p:txBody>
      </p:sp>
      <p:sp>
        <p:nvSpPr>
          <p:cNvPr id="3" name="テキスト ボックス 2"/>
          <p:cNvSpPr txBox="1"/>
          <p:nvPr/>
        </p:nvSpPr>
        <p:spPr>
          <a:xfrm>
            <a:off x="301407" y="980728"/>
            <a:ext cx="4198585" cy="400110"/>
          </a:xfrm>
          <a:prstGeom prst="rect">
            <a:avLst/>
          </a:prstGeom>
          <a:solidFill>
            <a:schemeClr val="tx1"/>
          </a:solidFill>
        </p:spPr>
        <p:txBody>
          <a:bodyPr wrap="none" rtlCol="0">
            <a:spAutoFit/>
          </a:bodyPr>
          <a:lstStyle/>
          <a:p>
            <a:r>
              <a:rPr kumimoji="1" lang="en-US" altLang="ja-JP" sz="2000" dirty="0" smtClean="0">
                <a:solidFill>
                  <a:schemeClr val="bg1"/>
                </a:solidFill>
              </a:rPr>
              <a:t>(1) SHG &amp; lenses @ LT-</a:t>
            </a:r>
            <a:r>
              <a:rPr kumimoji="1" lang="en-US" altLang="ja-JP" sz="2000" dirty="0" err="1" smtClean="0">
                <a:solidFill>
                  <a:schemeClr val="bg1"/>
                </a:solidFill>
              </a:rPr>
              <a:t>GaAs</a:t>
            </a:r>
            <a:r>
              <a:rPr kumimoji="1" lang="en-US" altLang="ja-JP" sz="2000" dirty="0" smtClean="0">
                <a:solidFill>
                  <a:schemeClr val="bg1"/>
                </a:solidFill>
              </a:rPr>
              <a:t> PCA</a:t>
            </a:r>
            <a:endParaRPr kumimoji="1" lang="ja-JP" altLang="en-US" sz="2000" dirty="0">
              <a:solidFill>
                <a:schemeClr val="bg1"/>
              </a:solidFill>
            </a:endParaRPr>
          </a:p>
        </p:txBody>
      </p:sp>
      <p:sp>
        <p:nvSpPr>
          <p:cNvPr id="7" name="テキスト ボックス 6"/>
          <p:cNvSpPr txBox="1"/>
          <p:nvPr/>
        </p:nvSpPr>
        <p:spPr>
          <a:xfrm>
            <a:off x="5076056" y="980728"/>
            <a:ext cx="3544560" cy="400110"/>
          </a:xfrm>
          <a:prstGeom prst="rect">
            <a:avLst/>
          </a:prstGeom>
          <a:solidFill>
            <a:schemeClr val="tx1"/>
          </a:solidFill>
        </p:spPr>
        <p:txBody>
          <a:bodyPr wrap="none" rtlCol="0">
            <a:spAutoFit/>
          </a:bodyPr>
          <a:lstStyle/>
          <a:p>
            <a:r>
              <a:rPr kumimoji="1" lang="en-US" altLang="ja-JP" sz="2000" dirty="0" smtClean="0">
                <a:solidFill>
                  <a:schemeClr val="bg1"/>
                </a:solidFill>
              </a:rPr>
              <a:t>(2) lenses @ LT-</a:t>
            </a:r>
            <a:r>
              <a:rPr kumimoji="1" lang="en-US" altLang="ja-JP" sz="2000" dirty="0" err="1" smtClean="0">
                <a:solidFill>
                  <a:schemeClr val="bg1"/>
                </a:solidFill>
              </a:rPr>
              <a:t>InGaAs</a:t>
            </a:r>
            <a:r>
              <a:rPr kumimoji="1" lang="en-US" altLang="ja-JP" sz="2000" dirty="0" smtClean="0">
                <a:solidFill>
                  <a:schemeClr val="bg1"/>
                </a:solidFill>
              </a:rPr>
              <a:t> PCA</a:t>
            </a:r>
            <a:endParaRPr kumimoji="1" lang="ja-JP" altLang="en-US" sz="2000" dirty="0">
              <a:solidFill>
                <a:schemeClr val="bg1"/>
              </a:solidFill>
            </a:endParaRPr>
          </a:p>
        </p:txBody>
      </p:sp>
      <p:sp>
        <p:nvSpPr>
          <p:cNvPr id="8" name="テキスト ボックス 7"/>
          <p:cNvSpPr txBox="1"/>
          <p:nvPr/>
        </p:nvSpPr>
        <p:spPr>
          <a:xfrm>
            <a:off x="2195737" y="3676962"/>
            <a:ext cx="5184575" cy="400110"/>
          </a:xfrm>
          <a:prstGeom prst="rect">
            <a:avLst/>
          </a:prstGeom>
          <a:solidFill>
            <a:schemeClr val="tx1"/>
          </a:solidFill>
        </p:spPr>
        <p:txBody>
          <a:bodyPr wrap="square" rtlCol="0">
            <a:spAutoFit/>
          </a:bodyPr>
          <a:lstStyle/>
          <a:p>
            <a:r>
              <a:rPr kumimoji="1" lang="en-US" altLang="ja-JP" sz="2000" dirty="0" smtClean="0">
                <a:solidFill>
                  <a:schemeClr val="bg1"/>
                </a:solidFill>
              </a:rPr>
              <a:t>(3) No optical components @ LT-</a:t>
            </a:r>
            <a:r>
              <a:rPr kumimoji="1" lang="en-US" altLang="ja-JP" sz="2000" dirty="0" err="1" smtClean="0">
                <a:solidFill>
                  <a:schemeClr val="bg1"/>
                </a:solidFill>
              </a:rPr>
              <a:t>GaAs</a:t>
            </a:r>
            <a:r>
              <a:rPr kumimoji="1" lang="en-US" altLang="ja-JP" sz="2000" dirty="0" smtClean="0">
                <a:solidFill>
                  <a:schemeClr val="bg1"/>
                </a:solidFill>
              </a:rPr>
              <a:t> PCA</a:t>
            </a:r>
            <a:endParaRPr kumimoji="1" lang="ja-JP" altLang="en-US" sz="2000" dirty="0">
              <a:solidFill>
                <a:schemeClr val="bg1"/>
              </a:solidFill>
            </a:endParaRPr>
          </a:p>
        </p:txBody>
      </p:sp>
      <p:sp>
        <p:nvSpPr>
          <p:cNvPr id="16" name="テキスト ボックス 15"/>
          <p:cNvSpPr txBox="1"/>
          <p:nvPr/>
        </p:nvSpPr>
        <p:spPr>
          <a:xfrm>
            <a:off x="467544" y="6396335"/>
            <a:ext cx="8356775" cy="461665"/>
          </a:xfrm>
          <a:prstGeom prst="rect">
            <a:avLst/>
          </a:prstGeom>
          <a:noFill/>
        </p:spPr>
        <p:txBody>
          <a:bodyPr wrap="none" rtlCol="0">
            <a:spAutoFit/>
          </a:bodyPr>
          <a:lstStyle/>
          <a:p>
            <a:r>
              <a:rPr lang="ja-JP" altLang="en-US" sz="2400" b="1" dirty="0" smtClean="0">
                <a:solidFill>
                  <a:srgbClr val="FF0000"/>
                </a:solidFill>
              </a:rPr>
              <a:t>自由空間での光学系を必要とせず</a:t>
            </a:r>
            <a:r>
              <a:rPr lang="en-US" altLang="ja-JP" sz="2400" b="1" dirty="0">
                <a:solidFill>
                  <a:srgbClr val="FF0000"/>
                </a:solidFill>
              </a:rPr>
              <a:t>,</a:t>
            </a:r>
            <a:r>
              <a:rPr lang="en-US" altLang="ja-JP" sz="2400" b="1" dirty="0" smtClean="0">
                <a:solidFill>
                  <a:srgbClr val="FF0000"/>
                </a:solidFill>
              </a:rPr>
              <a:t> </a:t>
            </a:r>
            <a:r>
              <a:rPr lang="ja-JP" altLang="en-US" sz="2400" b="1" dirty="0" smtClean="0">
                <a:solidFill>
                  <a:srgbClr val="FF0000"/>
                </a:solidFill>
              </a:rPr>
              <a:t>ある程度の感度が望める</a:t>
            </a:r>
            <a:endParaRPr kumimoji="1" lang="ja-JP" altLang="en-US" sz="2400" b="1" dirty="0">
              <a:solidFill>
                <a:srgbClr val="FF000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704" b="60066"/>
          <a:stretch/>
        </p:blipFill>
        <p:spPr bwMode="auto">
          <a:xfrm>
            <a:off x="563892" y="1477514"/>
            <a:ext cx="3720076" cy="188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477991" y="3212976"/>
            <a:ext cx="3877985" cy="461665"/>
          </a:xfrm>
          <a:prstGeom prst="rect">
            <a:avLst/>
          </a:prstGeom>
          <a:noFill/>
        </p:spPr>
        <p:txBody>
          <a:bodyPr wrap="none" rtlCol="0">
            <a:spAutoFit/>
          </a:bodyPr>
          <a:lstStyle/>
          <a:p>
            <a:r>
              <a:rPr kumimoji="1" lang="ja-JP" altLang="en-US" sz="2400" b="1" dirty="0" smtClean="0">
                <a:solidFill>
                  <a:srgbClr val="FF0000"/>
                </a:solidFill>
              </a:rPr>
              <a:t>自由空間での光学系が必要</a:t>
            </a:r>
            <a:endParaRPr kumimoji="1" lang="ja-JP" altLang="en-US" sz="2400" b="1" dirty="0">
              <a:solidFill>
                <a:srgbClr val="FF0000"/>
              </a:solidFill>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6812" r="56589"/>
          <a:stretch/>
        </p:blipFill>
        <p:spPr bwMode="auto">
          <a:xfrm>
            <a:off x="5292081" y="1421100"/>
            <a:ext cx="3240360" cy="19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5872787" y="3212976"/>
            <a:ext cx="1723549" cy="461665"/>
          </a:xfrm>
          <a:prstGeom prst="rect">
            <a:avLst/>
          </a:prstGeom>
          <a:noFill/>
        </p:spPr>
        <p:txBody>
          <a:bodyPr wrap="none" rtlCol="0">
            <a:spAutoFit/>
          </a:bodyPr>
          <a:lstStyle/>
          <a:p>
            <a:r>
              <a:rPr kumimoji="1" lang="ja-JP" altLang="en-US" sz="2400" b="1" dirty="0" smtClean="0">
                <a:solidFill>
                  <a:srgbClr val="FF0000"/>
                </a:solidFill>
              </a:rPr>
              <a:t>感度が低い</a:t>
            </a:r>
            <a:endParaRPr kumimoji="1" lang="ja-JP" altLang="en-US" sz="2400" b="1" dirty="0">
              <a:solidFill>
                <a:srgbClr val="FF0000"/>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802" y="4075046"/>
            <a:ext cx="3101358" cy="255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2345363" y="5445224"/>
            <a:ext cx="2082621" cy="830997"/>
          </a:xfrm>
          <a:prstGeom prst="rect">
            <a:avLst/>
          </a:prstGeom>
          <a:solidFill>
            <a:schemeClr val="bg1"/>
          </a:solidFill>
        </p:spPr>
        <p:txBody>
          <a:bodyPr wrap="none" rtlCol="0">
            <a:spAutoFit/>
          </a:bodyPr>
          <a:lstStyle/>
          <a:p>
            <a:r>
              <a:rPr lang="en-US" altLang="ja-JP" sz="2400" dirty="0" smtClean="0">
                <a:solidFill>
                  <a:srgbClr val="FF0000"/>
                </a:solidFill>
              </a:rPr>
              <a:t>Direct contact </a:t>
            </a:r>
          </a:p>
          <a:p>
            <a:r>
              <a:rPr lang="en-US" altLang="ja-JP" sz="2400" dirty="0" smtClean="0">
                <a:solidFill>
                  <a:srgbClr val="FF0000"/>
                </a:solidFill>
              </a:rPr>
              <a:t>without lens</a:t>
            </a:r>
          </a:p>
        </p:txBody>
      </p:sp>
    </p:spTree>
    <p:extLst>
      <p:ext uri="{BB962C8B-B14F-4D97-AF65-F5344CB8AC3E}">
        <p14:creationId xmlns:p14="http://schemas.microsoft.com/office/powerpoint/2010/main" val="9649435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262464" y="1124744"/>
            <a:ext cx="8424936" cy="429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2400" i="1" kern="0" dirty="0" smtClean="0">
                <a:solidFill>
                  <a:srgbClr val="0033CC"/>
                </a:solidFill>
                <a:cs typeface="Times New Roman" pitchFamily="18" charset="0"/>
              </a:rPr>
              <a:t>ビート周波数</a:t>
            </a:r>
            <a:r>
              <a:rPr lang="en-US" altLang="ja-JP" sz="2400" i="1" kern="0" dirty="0" smtClean="0">
                <a:solidFill>
                  <a:srgbClr val="0033CC"/>
                </a:solidFill>
                <a:cs typeface="Times New Roman" pitchFamily="18" charset="0"/>
              </a:rPr>
              <a:t>100kHz (amp 100kHz, 50MΩ), RBW=3kHz</a:t>
            </a:r>
            <a:endParaRPr lang="ja-JP" altLang="en-US" sz="2400" i="1" kern="0" dirty="0">
              <a:solidFill>
                <a:srgbClr val="0033CC"/>
              </a:solidFill>
              <a:cs typeface="Times New Roman" pitchFamily="18" charset="0"/>
            </a:endParaRPr>
          </a:p>
        </p:txBody>
      </p:sp>
      <p:sp>
        <p:nvSpPr>
          <p:cNvPr id="11" name="Rectangle 2"/>
          <p:cNvSpPr txBox="1">
            <a:spLocks noChangeArrowheads="1"/>
          </p:cNvSpPr>
          <p:nvPr/>
        </p:nvSpPr>
        <p:spPr bwMode="auto">
          <a:xfrm>
            <a:off x="17232" y="620688"/>
            <a:ext cx="9188070" cy="330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sz="3400" kern="0" dirty="0" smtClean="0">
                <a:latin typeface="Arial" charset="0"/>
              </a:rPr>
              <a:t>0.8µm</a:t>
            </a:r>
            <a:r>
              <a:rPr lang="ja-JP" altLang="en-US" sz="3400" kern="0" dirty="0" smtClean="0">
                <a:latin typeface="Arial" charset="0"/>
              </a:rPr>
              <a:t>光と</a:t>
            </a:r>
            <a:r>
              <a:rPr lang="en-US" altLang="ja-JP" sz="3400" kern="0" dirty="0" smtClean="0">
                <a:latin typeface="Arial" charset="0"/>
              </a:rPr>
              <a:t>1.5μm</a:t>
            </a:r>
            <a:r>
              <a:rPr lang="ja-JP" altLang="en-US" sz="3400" kern="0" dirty="0" smtClean="0">
                <a:latin typeface="Arial" charset="0"/>
              </a:rPr>
              <a:t>光の比較</a:t>
            </a:r>
            <a:endParaRPr lang="en-US" altLang="ja-JP" sz="3400" kern="0" dirty="0" smtClean="0">
              <a:latin typeface="Arial" charset="0"/>
            </a:endParaRPr>
          </a:p>
        </p:txBody>
      </p:sp>
      <p:sp>
        <p:nvSpPr>
          <p:cNvPr id="5" name="円/楕円 4"/>
          <p:cNvSpPr/>
          <p:nvPr/>
        </p:nvSpPr>
        <p:spPr bwMode="auto">
          <a:xfrm>
            <a:off x="1331640" y="3979912"/>
            <a:ext cx="914400" cy="9144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10" name="グループ化 9"/>
          <p:cNvGrpSpPr/>
          <p:nvPr/>
        </p:nvGrpSpPr>
        <p:grpSpPr>
          <a:xfrm>
            <a:off x="17232" y="1772816"/>
            <a:ext cx="9156637" cy="4895127"/>
            <a:chOff x="17232" y="1772816"/>
            <a:chExt cx="9156637" cy="4895127"/>
          </a:xfrm>
        </p:grpSpPr>
        <p:sp>
          <p:nvSpPr>
            <p:cNvPr id="17" name="テキスト ボックス 16"/>
            <p:cNvSpPr txBox="1"/>
            <p:nvPr/>
          </p:nvSpPr>
          <p:spPr>
            <a:xfrm>
              <a:off x="1154911" y="1772816"/>
              <a:ext cx="2509020" cy="707886"/>
            </a:xfrm>
            <a:prstGeom prst="rect">
              <a:avLst/>
            </a:prstGeom>
            <a:solidFill>
              <a:schemeClr val="tx1"/>
            </a:solidFill>
          </p:spPr>
          <p:txBody>
            <a:bodyPr wrap="none" rtlCol="0">
              <a:spAutoFit/>
            </a:bodyPr>
            <a:lstStyle/>
            <a:p>
              <a:pPr algn="ctr"/>
              <a:r>
                <a:rPr lang="ja-JP" altLang="en-US" sz="2000" dirty="0" smtClean="0">
                  <a:solidFill>
                    <a:schemeClr val="bg1"/>
                  </a:solidFill>
                </a:rPr>
                <a:t>入射パワーと</a:t>
              </a:r>
              <a:endParaRPr lang="en-US" altLang="ja-JP" sz="2000" dirty="0" smtClean="0">
                <a:solidFill>
                  <a:schemeClr val="bg1"/>
                </a:solidFill>
              </a:endParaRPr>
            </a:p>
            <a:p>
              <a:pPr algn="ctr"/>
              <a:r>
                <a:rPr lang="en-US" altLang="ja-JP" sz="2000" dirty="0" smtClean="0">
                  <a:solidFill>
                    <a:schemeClr val="bg1"/>
                  </a:solidFill>
                </a:rPr>
                <a:t>PCA</a:t>
              </a:r>
              <a:r>
                <a:rPr lang="ja-JP" altLang="en-US" sz="2000" dirty="0" smtClean="0">
                  <a:solidFill>
                    <a:schemeClr val="bg1"/>
                  </a:solidFill>
                </a:rPr>
                <a:t>の抵抗値の関係</a:t>
              </a:r>
              <a:endParaRPr kumimoji="1" lang="ja-JP" altLang="en-US" sz="2000" dirty="0">
                <a:solidFill>
                  <a:schemeClr val="bg1"/>
                </a:solidFill>
              </a:endParaRPr>
            </a:p>
          </p:txBody>
        </p:sp>
        <p:sp>
          <p:nvSpPr>
            <p:cNvPr id="20" name="テキスト ボックス 19"/>
            <p:cNvSpPr txBox="1"/>
            <p:nvPr/>
          </p:nvSpPr>
          <p:spPr>
            <a:xfrm>
              <a:off x="5625400" y="1785010"/>
              <a:ext cx="2850459" cy="707886"/>
            </a:xfrm>
            <a:prstGeom prst="rect">
              <a:avLst/>
            </a:prstGeom>
            <a:solidFill>
              <a:schemeClr val="tx1"/>
            </a:solidFill>
          </p:spPr>
          <p:txBody>
            <a:bodyPr wrap="none" rtlCol="0">
              <a:spAutoFit/>
            </a:bodyPr>
            <a:lstStyle/>
            <a:p>
              <a:pPr algn="ctr"/>
              <a:r>
                <a:rPr kumimoji="1" lang="en-US" altLang="ja-JP" sz="2000" dirty="0" smtClean="0">
                  <a:solidFill>
                    <a:schemeClr val="bg1"/>
                  </a:solidFill>
                </a:rPr>
                <a:t>PCA</a:t>
              </a:r>
              <a:r>
                <a:rPr kumimoji="1" lang="ja-JP" altLang="en-US" sz="2000" dirty="0" smtClean="0">
                  <a:solidFill>
                    <a:schemeClr val="bg1"/>
                  </a:solidFill>
                </a:rPr>
                <a:t>の抵抗値と</a:t>
              </a:r>
              <a:endParaRPr kumimoji="1" lang="en-US" altLang="ja-JP" sz="2000" dirty="0" smtClean="0">
                <a:solidFill>
                  <a:schemeClr val="bg1"/>
                </a:solidFill>
              </a:endParaRPr>
            </a:p>
            <a:p>
              <a:pPr algn="ctr"/>
              <a:r>
                <a:rPr kumimoji="1" lang="ja-JP" altLang="en-US" sz="2000" dirty="0" smtClean="0">
                  <a:solidFill>
                    <a:schemeClr val="bg1"/>
                  </a:solidFill>
                </a:rPr>
                <a:t>ビート信号</a:t>
              </a:r>
              <a:r>
                <a:rPr kumimoji="1" lang="en-US" altLang="ja-JP" sz="2000" dirty="0" smtClean="0">
                  <a:solidFill>
                    <a:schemeClr val="bg1"/>
                  </a:solidFill>
                </a:rPr>
                <a:t>SN</a:t>
              </a:r>
              <a:r>
                <a:rPr kumimoji="1" lang="ja-JP" altLang="en-US" sz="2000" dirty="0" smtClean="0">
                  <a:solidFill>
                    <a:schemeClr val="bg1"/>
                  </a:solidFill>
                </a:rPr>
                <a:t>比の関係</a:t>
              </a:r>
              <a:endParaRPr kumimoji="1" lang="ja-JP" altLang="en-US" sz="2000" dirty="0">
                <a:solidFill>
                  <a:schemeClr val="bg1"/>
                </a:solidFill>
              </a:endParaRPr>
            </a:p>
          </p:txBody>
        </p:sp>
        <p:grpSp>
          <p:nvGrpSpPr>
            <p:cNvPr id="8" name="グループ化 7"/>
            <p:cNvGrpSpPr/>
            <p:nvPr/>
          </p:nvGrpSpPr>
          <p:grpSpPr>
            <a:xfrm>
              <a:off x="17232" y="2780928"/>
              <a:ext cx="9156637" cy="3887015"/>
              <a:chOff x="17232" y="2780928"/>
              <a:chExt cx="9156637" cy="3887015"/>
            </a:xfrm>
          </p:grpSpPr>
          <p:grpSp>
            <p:nvGrpSpPr>
              <p:cNvPr id="6" name="グループ化 5"/>
              <p:cNvGrpSpPr/>
              <p:nvPr/>
            </p:nvGrpSpPr>
            <p:grpSpPr>
              <a:xfrm>
                <a:off x="17232" y="2780928"/>
                <a:ext cx="4457700" cy="3822700"/>
                <a:chOff x="17232" y="2780928"/>
                <a:chExt cx="4457700" cy="382270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32" y="2780928"/>
                  <a:ext cx="4457700" cy="3822700"/>
                </a:xfrm>
                <a:prstGeom prst="rect">
                  <a:avLst/>
                </a:prstGeom>
              </p:spPr>
            </p:pic>
            <p:sp>
              <p:nvSpPr>
                <p:cNvPr id="15" name="テキスト ボックス 14"/>
                <p:cNvSpPr txBox="1"/>
                <p:nvPr/>
              </p:nvSpPr>
              <p:spPr>
                <a:xfrm>
                  <a:off x="3419872" y="2996952"/>
                  <a:ext cx="986167" cy="707886"/>
                </a:xfrm>
                <a:prstGeom prst="rect">
                  <a:avLst/>
                </a:prstGeom>
                <a:noFill/>
                <a:ln w="38100" cmpd="sng">
                  <a:solidFill>
                    <a:srgbClr val="FF0000"/>
                  </a:solidFill>
                </a:ln>
              </p:spPr>
              <p:txBody>
                <a:bodyPr wrap="none" rtlCol="0">
                  <a:spAutoFit/>
                </a:bodyPr>
                <a:lstStyle/>
                <a:p>
                  <a:pPr algn="ctr"/>
                  <a:r>
                    <a:rPr kumimoji="1" lang="en-US" altLang="ja-JP" sz="2000" dirty="0" smtClean="0">
                      <a:solidFill>
                        <a:srgbClr val="FF0000"/>
                      </a:solidFill>
                    </a:rPr>
                    <a:t>1.5-µm</a:t>
                  </a:r>
                </a:p>
                <a:p>
                  <a:pPr algn="ctr"/>
                  <a:r>
                    <a:rPr lang="en-US" altLang="ja-JP" sz="2000" dirty="0" smtClean="0">
                      <a:solidFill>
                        <a:srgbClr val="FF0000"/>
                      </a:solidFill>
                    </a:rPr>
                    <a:t>light</a:t>
                  </a:r>
                  <a:endParaRPr kumimoji="1" lang="ja-JP" altLang="en-US" sz="2000" dirty="0">
                    <a:solidFill>
                      <a:srgbClr val="FF0000"/>
                    </a:solidFill>
                  </a:endParaRPr>
                </a:p>
              </p:txBody>
            </p:sp>
            <p:sp>
              <p:nvSpPr>
                <p:cNvPr id="4" name="テキスト ボックス 3"/>
                <p:cNvSpPr txBox="1"/>
                <p:nvPr/>
              </p:nvSpPr>
              <p:spPr>
                <a:xfrm>
                  <a:off x="1813628" y="2996952"/>
                  <a:ext cx="986167" cy="707886"/>
                </a:xfrm>
                <a:prstGeom prst="rect">
                  <a:avLst/>
                </a:prstGeom>
                <a:noFill/>
                <a:ln w="38100" cmpd="sng">
                  <a:solidFill>
                    <a:schemeClr val="tx1"/>
                  </a:solidFill>
                </a:ln>
              </p:spPr>
              <p:txBody>
                <a:bodyPr wrap="none" rtlCol="0">
                  <a:spAutoFit/>
                </a:bodyPr>
                <a:lstStyle/>
                <a:p>
                  <a:pPr algn="ctr"/>
                  <a:r>
                    <a:rPr kumimoji="1" lang="en-US" altLang="ja-JP" sz="2000" dirty="0" smtClean="0"/>
                    <a:t>0.8-µm</a:t>
                  </a:r>
                </a:p>
                <a:p>
                  <a:pPr algn="ctr"/>
                  <a:r>
                    <a:rPr lang="en-US" altLang="ja-JP" sz="2000" dirty="0" smtClean="0"/>
                    <a:t>light</a:t>
                  </a:r>
                  <a:endParaRPr kumimoji="1" lang="ja-JP" altLang="en-US" sz="2000" dirty="0"/>
                </a:p>
              </p:txBody>
            </p:sp>
          </p:grpSp>
          <p:grpSp>
            <p:nvGrpSpPr>
              <p:cNvPr id="7" name="グループ化 6"/>
              <p:cNvGrpSpPr/>
              <p:nvPr/>
            </p:nvGrpSpPr>
            <p:grpSpPr>
              <a:xfrm>
                <a:off x="4525669" y="2807143"/>
                <a:ext cx="4648200" cy="3860800"/>
                <a:chOff x="4534881" y="2952576"/>
                <a:chExt cx="4648200" cy="3860800"/>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881" y="2952576"/>
                  <a:ext cx="4648200" cy="3860800"/>
                </a:xfrm>
                <a:prstGeom prst="rect">
                  <a:avLst/>
                </a:prstGeom>
              </p:spPr>
            </p:pic>
            <p:sp>
              <p:nvSpPr>
                <p:cNvPr id="21" name="テキスト ボックス 20"/>
                <p:cNvSpPr txBox="1"/>
                <p:nvPr/>
              </p:nvSpPr>
              <p:spPr>
                <a:xfrm>
                  <a:off x="7762650" y="3263262"/>
                  <a:ext cx="986167" cy="707886"/>
                </a:xfrm>
                <a:prstGeom prst="rect">
                  <a:avLst/>
                </a:prstGeom>
                <a:noFill/>
                <a:ln w="38100" cmpd="sng">
                  <a:solidFill>
                    <a:schemeClr val="tx1"/>
                  </a:solidFill>
                </a:ln>
              </p:spPr>
              <p:txBody>
                <a:bodyPr wrap="none" rtlCol="0">
                  <a:spAutoFit/>
                </a:bodyPr>
                <a:lstStyle/>
                <a:p>
                  <a:pPr algn="ctr"/>
                  <a:r>
                    <a:rPr kumimoji="1" lang="en-US" altLang="ja-JP" sz="2000" dirty="0" smtClean="0"/>
                    <a:t>0.8-µm</a:t>
                  </a:r>
                </a:p>
                <a:p>
                  <a:pPr algn="ctr"/>
                  <a:r>
                    <a:rPr lang="en-US" altLang="ja-JP" sz="2000" dirty="0" smtClean="0"/>
                    <a:t>light</a:t>
                  </a:r>
                  <a:endParaRPr kumimoji="1" lang="ja-JP" altLang="en-US" sz="2000" dirty="0"/>
                </a:p>
              </p:txBody>
            </p:sp>
            <p:sp>
              <p:nvSpPr>
                <p:cNvPr id="26" name="テキスト ボックス 25"/>
                <p:cNvSpPr txBox="1"/>
                <p:nvPr/>
              </p:nvSpPr>
              <p:spPr>
                <a:xfrm>
                  <a:off x="7762649" y="4830018"/>
                  <a:ext cx="986167" cy="707886"/>
                </a:xfrm>
                <a:prstGeom prst="rect">
                  <a:avLst/>
                </a:prstGeom>
                <a:noFill/>
                <a:ln w="38100" cmpd="sng">
                  <a:solidFill>
                    <a:srgbClr val="FF0000"/>
                  </a:solidFill>
                </a:ln>
              </p:spPr>
              <p:txBody>
                <a:bodyPr wrap="none" rtlCol="0">
                  <a:spAutoFit/>
                </a:bodyPr>
                <a:lstStyle/>
                <a:p>
                  <a:pPr algn="ctr"/>
                  <a:r>
                    <a:rPr kumimoji="1" lang="en-US" altLang="ja-JP" sz="2000" dirty="0" smtClean="0">
                      <a:solidFill>
                        <a:srgbClr val="FF0000"/>
                      </a:solidFill>
                    </a:rPr>
                    <a:t>1.5-µm</a:t>
                  </a:r>
                </a:p>
                <a:p>
                  <a:pPr algn="ctr"/>
                  <a:r>
                    <a:rPr lang="en-US" altLang="ja-JP" sz="2000" dirty="0" smtClean="0">
                      <a:solidFill>
                        <a:srgbClr val="FF0000"/>
                      </a:solidFill>
                    </a:rPr>
                    <a:t>light</a:t>
                  </a:r>
                  <a:endParaRPr kumimoji="1" lang="ja-JP" altLang="en-US" sz="2000" dirty="0">
                    <a:solidFill>
                      <a:srgbClr val="FF0000"/>
                    </a:solidFill>
                  </a:endParaRPr>
                </a:p>
              </p:txBody>
            </p:sp>
          </p:grpSp>
        </p:grpSp>
      </p:grpSp>
    </p:spTree>
    <p:extLst>
      <p:ext uri="{BB962C8B-B14F-4D97-AF65-F5344CB8AC3E}">
        <p14:creationId xmlns:p14="http://schemas.microsoft.com/office/powerpoint/2010/main" val="261716104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314" y="1498015"/>
            <a:ext cx="5071067" cy="3629136"/>
          </a:xfrm>
          <a:prstGeom prst="rect">
            <a:avLst/>
          </a:prstGeom>
          <a:ln>
            <a:solidFill>
              <a:schemeClr val="tx1"/>
            </a:solidFill>
          </a:ln>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59" y="5312494"/>
            <a:ext cx="8223957" cy="1515187"/>
          </a:xfrm>
          <a:prstGeom prst="rect">
            <a:avLst/>
          </a:prstGeom>
          <a:ln>
            <a:solidFill>
              <a:schemeClr val="tx1"/>
            </a:solidFill>
          </a:ln>
        </p:spPr>
      </p:pic>
      <p:sp>
        <p:nvSpPr>
          <p:cNvPr id="2" name="タイトル 1"/>
          <p:cNvSpPr>
            <a:spLocks noGrp="1"/>
          </p:cNvSpPr>
          <p:nvPr>
            <p:ph type="title"/>
          </p:nvPr>
        </p:nvSpPr>
        <p:spPr>
          <a:xfrm>
            <a:off x="682671" y="404664"/>
            <a:ext cx="7772400" cy="576064"/>
          </a:xfrm>
        </p:spPr>
        <p:txBody>
          <a:bodyPr/>
          <a:lstStyle/>
          <a:p>
            <a:r>
              <a:rPr kumimoji="1" lang="ja-JP" altLang="en-US" sz="4000" dirty="0" smtClean="0"/>
              <a:t>背景</a:t>
            </a:r>
            <a:endParaRPr kumimoji="1" lang="ja-JP" altLang="en-US" sz="4000" dirty="0"/>
          </a:p>
        </p:txBody>
      </p:sp>
      <p:sp>
        <p:nvSpPr>
          <p:cNvPr id="3" name="コンテンツ プレースホルダー 2"/>
          <p:cNvSpPr>
            <a:spLocks noGrp="1"/>
          </p:cNvSpPr>
          <p:nvPr>
            <p:ph idx="1"/>
          </p:nvPr>
        </p:nvSpPr>
        <p:spPr>
          <a:xfrm>
            <a:off x="0" y="908720"/>
            <a:ext cx="9144000" cy="1512168"/>
          </a:xfrm>
        </p:spPr>
        <p:txBody>
          <a:bodyPr/>
          <a:lstStyle/>
          <a:p>
            <a:pPr marL="0" indent="0">
              <a:buNone/>
            </a:pPr>
            <a:r>
              <a:rPr lang="ja-JP" altLang="en-US" sz="2800" dirty="0"/>
              <a:t>　</a:t>
            </a:r>
            <a:r>
              <a:rPr lang="ja-JP" altLang="en-US" sz="2800" dirty="0" smtClean="0"/>
              <a:t>近年、テラヘルツ </a:t>
            </a:r>
            <a:r>
              <a:rPr lang="en-US" altLang="ja-JP" sz="2800" dirty="0" smtClean="0"/>
              <a:t>(</a:t>
            </a:r>
            <a:r>
              <a:rPr lang="en-US" altLang="ja-JP" sz="2800" dirty="0" smtClean="0">
                <a:latin typeface="Times New Roman" pitchFamily="18" charset="0"/>
                <a:cs typeface="Times New Roman" pitchFamily="18" charset="0"/>
              </a:rPr>
              <a:t>THz) </a:t>
            </a:r>
            <a:r>
              <a:rPr lang="ja-JP" altLang="en-US" sz="2800" dirty="0" smtClean="0"/>
              <a:t>波が大容量無線通信</a:t>
            </a:r>
            <a:r>
              <a:rPr lang="ja-JP" altLang="en-US" sz="2800" dirty="0"/>
              <a:t>のための新しい手段と</a:t>
            </a:r>
            <a:r>
              <a:rPr lang="ja-JP" altLang="en-US" sz="2800" dirty="0" smtClean="0"/>
              <a:t>して</a:t>
            </a:r>
            <a:r>
              <a:rPr lang="ja-JP" altLang="en-US" sz="2800" dirty="0"/>
              <a:t>注目</a:t>
            </a:r>
            <a:endParaRPr lang="en-US" altLang="ja-JP" sz="2800" dirty="0" smtClean="0"/>
          </a:p>
          <a:p>
            <a:pPr marL="0" indent="0">
              <a:buNone/>
            </a:pPr>
            <a:endParaRPr lang="en-US" altLang="ja-JP" sz="800" dirty="0" smtClean="0"/>
          </a:p>
          <a:p>
            <a:pPr lvl="1">
              <a:buFont typeface="Arial" pitchFamily="34" charset="0"/>
              <a:buChar char="•"/>
            </a:pPr>
            <a:r>
              <a:rPr lang="en-US" altLang="ja-JP" sz="2400" dirty="0" smtClean="0">
                <a:latin typeface="Times New Roman" pitchFamily="18" charset="0"/>
                <a:cs typeface="Times New Roman" pitchFamily="18" charset="0"/>
              </a:rPr>
              <a:t>THz</a:t>
            </a:r>
            <a:r>
              <a:rPr lang="ja-JP" altLang="en-US" sz="2400" dirty="0" smtClean="0"/>
              <a:t>無線通信など</a:t>
            </a:r>
            <a:endParaRPr lang="en-US" altLang="ja-JP" sz="2400" dirty="0" smtClean="0"/>
          </a:p>
        </p:txBody>
      </p:sp>
      <p:sp>
        <p:nvSpPr>
          <p:cNvPr id="5" name="テキスト ボックス 4"/>
          <p:cNvSpPr txBox="1"/>
          <p:nvPr/>
        </p:nvSpPr>
        <p:spPr>
          <a:xfrm>
            <a:off x="1935042" y="6519446"/>
            <a:ext cx="3427608" cy="338554"/>
          </a:xfrm>
          <a:prstGeom prst="rect">
            <a:avLst/>
          </a:prstGeom>
          <a:noFill/>
        </p:spPr>
        <p:txBody>
          <a:bodyPr wrap="square" rtlCol="0">
            <a:spAutoFit/>
          </a:bodyPr>
          <a:lstStyle/>
          <a:p>
            <a:r>
              <a:rPr kumimoji="1" lang="en-US" altLang="ja-JP" sz="1600" dirty="0" smtClean="0"/>
              <a:t>(</a:t>
            </a:r>
            <a:r>
              <a:rPr kumimoji="1" lang="ja-JP" altLang="en-US" sz="1600" dirty="0" smtClean="0"/>
              <a:t>テラヘルツ技術動向調査報告より</a:t>
            </a:r>
            <a:r>
              <a:rPr kumimoji="1" lang="en-US" altLang="ja-JP" sz="1600" dirty="0" smtClean="0"/>
              <a:t>)</a:t>
            </a:r>
            <a:endParaRPr kumimoji="1" lang="ja-JP" altLang="en-US" sz="1600" dirty="0"/>
          </a:p>
        </p:txBody>
      </p:sp>
      <p:sp>
        <p:nvSpPr>
          <p:cNvPr id="9" name="下矢印 8"/>
          <p:cNvSpPr/>
          <p:nvPr/>
        </p:nvSpPr>
        <p:spPr bwMode="auto">
          <a:xfrm>
            <a:off x="1676992" y="3702009"/>
            <a:ext cx="432048" cy="505797"/>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2" name="テキスト ボックス 11"/>
          <p:cNvSpPr txBox="1"/>
          <p:nvPr/>
        </p:nvSpPr>
        <p:spPr>
          <a:xfrm>
            <a:off x="0" y="4296154"/>
            <a:ext cx="3855808" cy="830997"/>
          </a:xfrm>
          <a:prstGeom prst="rect">
            <a:avLst/>
          </a:prstGeom>
          <a:noFill/>
          <a:ln w="38100">
            <a:solidFill>
              <a:schemeClr val="tx1"/>
            </a:solidFill>
          </a:ln>
        </p:spPr>
        <p:txBody>
          <a:bodyPr wrap="square" rtlCol="0">
            <a:spAutoFit/>
          </a:bodyPr>
          <a:lstStyle/>
          <a:p>
            <a:pPr algn="ctr"/>
            <a:r>
              <a:rPr lang="en-US" altLang="ja-JP"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THz</a:t>
            </a:r>
            <a:r>
              <a:rPr lang="ja-JP" alt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領域に</a:t>
            </a:r>
            <a:r>
              <a:rPr lang="ja-JP" altLang="en-US" sz="2400" b="1" dirty="0" smtClean="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おいて高精度な周波数計測技術が必要</a:t>
            </a:r>
            <a:endParaRPr lang="ja-JP" altLang="en-US" sz="2400" b="1" dirty="0">
              <a:ln w="1905"/>
              <a:solidFill>
                <a:srgbClr val="0000FF"/>
              </a:solidFill>
              <a:effectLst>
                <a:innerShdw blurRad="69850" dist="43180" dir="5400000">
                  <a:srgbClr val="000000">
                    <a:alpha val="65000"/>
                  </a:srgbClr>
                </a:innerShdw>
              </a:effectLst>
            </a:endParaRPr>
          </a:p>
        </p:txBody>
      </p:sp>
      <p:sp>
        <p:nvSpPr>
          <p:cNvPr id="16" name="正方形/長方形 15"/>
          <p:cNvSpPr/>
          <p:nvPr/>
        </p:nvSpPr>
        <p:spPr bwMode="auto">
          <a:xfrm>
            <a:off x="3765005" y="5302056"/>
            <a:ext cx="860967" cy="18636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9" name="正方形/長方形 18"/>
          <p:cNvSpPr/>
          <p:nvPr/>
        </p:nvSpPr>
        <p:spPr bwMode="auto">
          <a:xfrm>
            <a:off x="7639292" y="5308222"/>
            <a:ext cx="410011" cy="18636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20" name="正方形/長方形 19"/>
          <p:cNvSpPr/>
          <p:nvPr/>
        </p:nvSpPr>
        <p:spPr bwMode="auto">
          <a:xfrm>
            <a:off x="3993056" y="1412776"/>
            <a:ext cx="1947096"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8" name="テキスト ボックス 17"/>
          <p:cNvSpPr txBox="1"/>
          <p:nvPr/>
        </p:nvSpPr>
        <p:spPr>
          <a:xfrm>
            <a:off x="3947314" y="1474911"/>
            <a:ext cx="2317763" cy="307777"/>
          </a:xfrm>
          <a:prstGeom prst="rect">
            <a:avLst/>
          </a:prstGeom>
          <a:solidFill>
            <a:schemeClr val="bg1">
              <a:lumMod val="75000"/>
            </a:schemeClr>
          </a:solidFill>
        </p:spPr>
        <p:txBody>
          <a:bodyPr wrap="square" rtlCol="0">
            <a:spAutoFit/>
          </a:bodyPr>
          <a:lstStyle/>
          <a:p>
            <a:r>
              <a:rPr kumimoji="1" lang="ja-JP" altLang="en-US" sz="1400" b="1" dirty="0" smtClean="0"/>
              <a:t>テンポラリなネットワーク</a:t>
            </a:r>
            <a:endParaRPr kumimoji="1" lang="ja-JP" altLang="en-US" sz="1400" b="1" dirty="0"/>
          </a:p>
        </p:txBody>
      </p:sp>
      <p:sp>
        <p:nvSpPr>
          <p:cNvPr id="24" name="テキスト ボックス 23"/>
          <p:cNvSpPr txBox="1"/>
          <p:nvPr/>
        </p:nvSpPr>
        <p:spPr>
          <a:xfrm>
            <a:off x="3947314" y="3242646"/>
            <a:ext cx="3376088" cy="307777"/>
          </a:xfrm>
          <a:prstGeom prst="rect">
            <a:avLst/>
          </a:prstGeom>
          <a:solidFill>
            <a:schemeClr val="bg1">
              <a:lumMod val="75000"/>
            </a:schemeClr>
          </a:solidFill>
        </p:spPr>
        <p:txBody>
          <a:bodyPr wrap="square" rtlCol="0">
            <a:spAutoFit/>
          </a:bodyPr>
          <a:lstStyle/>
          <a:p>
            <a:r>
              <a:rPr kumimoji="1" lang="ja-JP" altLang="en-US" sz="1400" b="1" dirty="0" smtClean="0"/>
              <a:t>ホットスポット</a:t>
            </a:r>
            <a:r>
              <a:rPr kumimoji="1" lang="en-US" altLang="ja-JP" sz="1400" b="1" dirty="0" smtClean="0"/>
              <a:t>, </a:t>
            </a:r>
            <a:r>
              <a:rPr kumimoji="1" lang="ja-JP" altLang="en-US" sz="1400" b="1" dirty="0" smtClean="0"/>
              <a:t>レンタル</a:t>
            </a:r>
            <a:r>
              <a:rPr kumimoji="1" lang="en-US" altLang="ja-JP" sz="1400" b="1" dirty="0" smtClean="0"/>
              <a:t>DVD</a:t>
            </a:r>
            <a:r>
              <a:rPr kumimoji="1" lang="ja-JP" altLang="en-US" sz="1400" b="1" dirty="0" smtClean="0"/>
              <a:t>ショップ</a:t>
            </a:r>
            <a:endParaRPr kumimoji="1" lang="ja-JP" altLang="en-US" sz="1400" b="1" dirty="0"/>
          </a:p>
        </p:txBody>
      </p:sp>
      <p:sp>
        <p:nvSpPr>
          <p:cNvPr id="7" name="テキスト ボックス 6"/>
          <p:cNvSpPr txBox="1"/>
          <p:nvPr/>
        </p:nvSpPr>
        <p:spPr>
          <a:xfrm>
            <a:off x="3572261" y="5044882"/>
            <a:ext cx="5852465" cy="307777"/>
          </a:xfrm>
          <a:prstGeom prst="rect">
            <a:avLst/>
          </a:prstGeom>
          <a:noFill/>
        </p:spPr>
        <p:txBody>
          <a:bodyPr wrap="square" rtlCol="0">
            <a:spAutoFit/>
          </a:bodyPr>
          <a:lstStyle/>
          <a:p>
            <a:r>
              <a:rPr lang="en-US" altLang="ja-JP" sz="1400" dirty="0" smtClean="0"/>
              <a:t>(http</a:t>
            </a:r>
            <a:r>
              <a:rPr lang="en-US" altLang="ja-JP" sz="1400" dirty="0"/>
              <a:t>://www.ile.osaka-u.ac.jp/research/THP/pdf/oyobuturi300.pdf</a:t>
            </a:r>
            <a:r>
              <a:rPr lang="ja-JP" altLang="en-US" sz="1400" dirty="0" smtClean="0"/>
              <a:t>より</a:t>
            </a:r>
            <a:r>
              <a:rPr lang="en-US" altLang="ja-JP" sz="1400" dirty="0" smtClean="0"/>
              <a:t>)</a:t>
            </a:r>
            <a:endParaRPr kumimoji="1" lang="ja-JP" altLang="en-US" sz="1400" dirty="0"/>
          </a:p>
        </p:txBody>
      </p:sp>
      <p:sp>
        <p:nvSpPr>
          <p:cNvPr id="4" name="テキスト ボックス 3"/>
          <p:cNvSpPr txBox="1"/>
          <p:nvPr/>
        </p:nvSpPr>
        <p:spPr>
          <a:xfrm>
            <a:off x="386870" y="2636912"/>
            <a:ext cx="3096344" cy="954107"/>
          </a:xfrm>
          <a:prstGeom prst="rect">
            <a:avLst/>
          </a:prstGeom>
          <a:noFill/>
        </p:spPr>
        <p:txBody>
          <a:bodyPr wrap="square" rtlCol="0">
            <a:spAutoFit/>
          </a:bodyPr>
          <a:lstStyle/>
          <a:p>
            <a:r>
              <a:rPr kumimoji="1" lang="ja-JP" altLang="en-US" sz="2800" b="1" dirty="0" smtClean="0">
                <a:solidFill>
                  <a:srgbClr val="FF3300"/>
                </a:solidFill>
              </a:rPr>
              <a:t>多数局間の混信を避ける必要がある</a:t>
            </a:r>
            <a:endParaRPr kumimoji="1" lang="ja-JP" altLang="en-US" sz="2800" b="1" dirty="0">
              <a:solidFill>
                <a:srgbClr val="FF3300"/>
              </a:solidFill>
            </a:endParaRPr>
          </a:p>
        </p:txBody>
      </p:sp>
    </p:spTree>
    <p:extLst>
      <p:ext uri="{BB962C8B-B14F-4D97-AF65-F5344CB8AC3E}">
        <p14:creationId xmlns:p14="http://schemas.microsoft.com/office/powerpoint/2010/main" val="318184868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37592"/>
            <a:ext cx="8784976" cy="443136"/>
          </a:xfrm>
        </p:spPr>
        <p:txBody>
          <a:bodyPr/>
          <a:lstStyle/>
          <a:p>
            <a:r>
              <a:rPr kumimoji="1" lang="ja-JP" altLang="en-US" dirty="0" smtClean="0"/>
              <a:t>実験結果</a:t>
            </a:r>
            <a:endParaRPr kumimoji="1" lang="ja-JP" altLang="en-US" dirty="0"/>
          </a:p>
        </p:txBody>
      </p:sp>
      <p:sp>
        <p:nvSpPr>
          <p:cNvPr id="17" name="テキスト ボックス 16"/>
          <p:cNvSpPr txBox="1"/>
          <p:nvPr/>
        </p:nvSpPr>
        <p:spPr>
          <a:xfrm>
            <a:off x="67013" y="1196752"/>
            <a:ext cx="4216955" cy="738664"/>
          </a:xfrm>
          <a:prstGeom prst="rect">
            <a:avLst/>
          </a:prstGeom>
          <a:solidFill>
            <a:srgbClr val="000000"/>
          </a:solidFill>
        </p:spPr>
        <p:txBody>
          <a:bodyPr wrap="square" rtlCol="0">
            <a:spAutoFit/>
          </a:bodyPr>
          <a:lstStyle/>
          <a:p>
            <a:pPr algn="ctr"/>
            <a:r>
              <a:rPr kumimoji="1" lang="en-US" altLang="ja-JP" sz="2200" dirty="0" smtClean="0">
                <a:solidFill>
                  <a:schemeClr val="bg1"/>
                </a:solidFill>
                <a:latin typeface="+mj-lt"/>
              </a:rPr>
              <a:t>Direct fiber coupling without lens</a:t>
            </a:r>
          </a:p>
          <a:p>
            <a:pPr algn="ctr"/>
            <a:r>
              <a:rPr lang="en-US" altLang="ja-JP" sz="2000" kern="0" dirty="0" smtClean="0">
                <a:solidFill>
                  <a:schemeClr val="bg1"/>
                </a:solidFill>
                <a:latin typeface="+mj-lt"/>
                <a:cs typeface="Times New Roman" pitchFamily="18" charset="0"/>
              </a:rPr>
              <a:t>(</a:t>
            </a:r>
            <a:r>
              <a:rPr lang="en-US" altLang="ja-JP" sz="2000" kern="0" dirty="0" err="1">
                <a:solidFill>
                  <a:schemeClr val="bg1"/>
                </a:solidFill>
                <a:cs typeface="Times New Roman" pitchFamily="18" charset="0"/>
              </a:rPr>
              <a:t>P</a:t>
            </a:r>
            <a:r>
              <a:rPr lang="en-US" altLang="ja-JP" sz="2000" kern="0" baseline="-25000" dirty="0" err="1">
                <a:solidFill>
                  <a:schemeClr val="bg1"/>
                </a:solidFill>
                <a:cs typeface="Times New Roman" pitchFamily="18" charset="0"/>
              </a:rPr>
              <a:t>mean</a:t>
            </a:r>
            <a:r>
              <a:rPr lang="en-US" altLang="ja-JP" sz="2000" kern="0" dirty="0">
                <a:solidFill>
                  <a:schemeClr val="bg1"/>
                </a:solidFill>
                <a:cs typeface="Times New Roman" pitchFamily="18" charset="0"/>
              </a:rPr>
              <a:t> = 189mW, </a:t>
            </a:r>
            <a:r>
              <a:rPr lang="en-US" altLang="ja-JP" sz="2000" kern="0" dirty="0" err="1">
                <a:solidFill>
                  <a:schemeClr val="bg1"/>
                </a:solidFill>
                <a:cs typeface="Times New Roman" pitchFamily="18" charset="0"/>
              </a:rPr>
              <a:t>f</a:t>
            </a:r>
            <a:r>
              <a:rPr lang="en-US" altLang="ja-JP" sz="2000" kern="0" baseline="-25000" dirty="0" err="1">
                <a:solidFill>
                  <a:schemeClr val="bg1"/>
                </a:solidFill>
                <a:cs typeface="Times New Roman" pitchFamily="18" charset="0"/>
              </a:rPr>
              <a:t>rep</a:t>
            </a:r>
            <a:r>
              <a:rPr lang="en-US" altLang="ja-JP" sz="2000" kern="0" dirty="0">
                <a:solidFill>
                  <a:schemeClr val="bg1"/>
                </a:solidFill>
                <a:cs typeface="Times New Roman" pitchFamily="18" charset="0"/>
              </a:rPr>
              <a:t> = </a:t>
            </a:r>
            <a:r>
              <a:rPr lang="en-US" altLang="ja-JP" sz="2000" dirty="0">
                <a:solidFill>
                  <a:schemeClr val="bg1"/>
                </a:solidFill>
                <a:cs typeface="Times New Roman" pitchFamily="18" charset="0"/>
              </a:rPr>
              <a:t>56MHz</a:t>
            </a:r>
            <a:r>
              <a:rPr lang="en-US" altLang="ja-JP" sz="2000" kern="0" dirty="0" smtClean="0">
                <a:solidFill>
                  <a:schemeClr val="bg1"/>
                </a:solidFill>
                <a:latin typeface="+mj-lt"/>
                <a:cs typeface="Times New Roman" pitchFamily="18" charset="0"/>
              </a:rPr>
              <a:t>)</a:t>
            </a:r>
            <a:endParaRPr lang="en-US" altLang="ja-JP" sz="2000" kern="0" dirty="0">
              <a:solidFill>
                <a:schemeClr val="bg1"/>
              </a:solidFill>
              <a:latin typeface="+mj-lt"/>
              <a:cs typeface="Times New Roman" pitchFamily="18" charset="0"/>
            </a:endParaRPr>
          </a:p>
        </p:txBody>
      </p:sp>
      <p:sp>
        <p:nvSpPr>
          <p:cNvPr id="22" name="テキスト ボックス 21"/>
          <p:cNvSpPr txBox="1"/>
          <p:nvPr/>
        </p:nvSpPr>
        <p:spPr>
          <a:xfrm>
            <a:off x="755576" y="4180438"/>
            <a:ext cx="864096" cy="369332"/>
          </a:xfrm>
          <a:prstGeom prst="rect">
            <a:avLst/>
          </a:prstGeom>
          <a:solidFill>
            <a:schemeClr val="bg1"/>
          </a:solidFill>
        </p:spPr>
        <p:txBody>
          <a:bodyPr wrap="square" rtlCol="0">
            <a:spAutoFit/>
          </a:bodyPr>
          <a:lstStyle/>
          <a:p>
            <a:pPr algn="ctr"/>
            <a:r>
              <a:rPr kumimoji="1" lang="en-US" altLang="ja-JP" b="1" dirty="0" smtClean="0"/>
              <a:t>PCA</a:t>
            </a:r>
            <a:endParaRPr kumimoji="1" lang="ja-JP" altLang="en-US" b="1" dirty="0"/>
          </a:p>
        </p:txBody>
      </p:sp>
      <p:grpSp>
        <p:nvGrpSpPr>
          <p:cNvPr id="12" name="グループ化 11"/>
          <p:cNvGrpSpPr/>
          <p:nvPr/>
        </p:nvGrpSpPr>
        <p:grpSpPr>
          <a:xfrm>
            <a:off x="337389" y="2028946"/>
            <a:ext cx="3727387" cy="2962253"/>
            <a:chOff x="337389" y="2028946"/>
            <a:chExt cx="3727387" cy="2962253"/>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89" y="2028946"/>
              <a:ext cx="3727387" cy="29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2987824" y="3161638"/>
              <a:ext cx="864096" cy="369332"/>
            </a:xfrm>
            <a:prstGeom prst="rect">
              <a:avLst/>
            </a:prstGeom>
            <a:solidFill>
              <a:schemeClr val="bg1"/>
            </a:solidFill>
          </p:spPr>
          <p:txBody>
            <a:bodyPr wrap="square" rtlCol="0">
              <a:spAutoFit/>
            </a:bodyPr>
            <a:lstStyle/>
            <a:p>
              <a:pPr algn="ctr"/>
              <a:r>
                <a:rPr kumimoji="1" lang="en-US" altLang="ja-JP" b="1" dirty="0" smtClean="0"/>
                <a:t>Fiber</a:t>
              </a:r>
              <a:endParaRPr kumimoji="1" lang="ja-JP" altLang="en-US" b="1" dirty="0"/>
            </a:p>
          </p:txBody>
        </p:sp>
      </p:grpSp>
      <p:grpSp>
        <p:nvGrpSpPr>
          <p:cNvPr id="4" name="グループ化 3"/>
          <p:cNvGrpSpPr/>
          <p:nvPr/>
        </p:nvGrpSpPr>
        <p:grpSpPr>
          <a:xfrm>
            <a:off x="4384898" y="1196752"/>
            <a:ext cx="4101084" cy="4104456"/>
            <a:chOff x="4384898" y="1196752"/>
            <a:chExt cx="4101084" cy="4104456"/>
          </a:xfrm>
        </p:grpSpPr>
        <p:grpSp>
          <p:nvGrpSpPr>
            <p:cNvPr id="9" name="グループ化 8"/>
            <p:cNvGrpSpPr/>
            <p:nvPr/>
          </p:nvGrpSpPr>
          <p:grpSpPr>
            <a:xfrm>
              <a:off x="4384898" y="2007424"/>
              <a:ext cx="4101084" cy="3293784"/>
              <a:chOff x="4384898" y="1935416"/>
              <a:chExt cx="4101084" cy="3293784"/>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4898" y="1935416"/>
                <a:ext cx="4101084" cy="3293784"/>
              </a:xfrm>
              <a:prstGeom prst="rect">
                <a:avLst/>
              </a:prstGeom>
            </p:spPr>
          </p:pic>
          <p:cxnSp>
            <p:nvCxnSpPr>
              <p:cNvPr id="7" name="直線矢印コネクタ 6"/>
              <p:cNvCxnSpPr/>
              <p:nvPr/>
            </p:nvCxnSpPr>
            <p:spPr bwMode="auto">
              <a:xfrm>
                <a:off x="6876256" y="3346304"/>
                <a:ext cx="0" cy="834134"/>
              </a:xfrm>
              <a:prstGeom prst="straightConnector1">
                <a:avLst/>
              </a:prstGeom>
              <a:noFill/>
              <a:ln w="38100" cap="flat" cmpd="sng" algn="ctr">
                <a:solidFill>
                  <a:schemeClr val="tx1"/>
                </a:solidFill>
                <a:prstDash val="solid"/>
                <a:round/>
                <a:headEnd type="arrow"/>
                <a:tailEnd type="arrow"/>
              </a:ln>
              <a:effectLst/>
            </p:spPr>
          </p:cxnSp>
          <p:sp>
            <p:nvSpPr>
              <p:cNvPr id="8" name="テキスト ボックス 7"/>
              <p:cNvSpPr txBox="1"/>
              <p:nvPr/>
            </p:nvSpPr>
            <p:spPr>
              <a:xfrm>
                <a:off x="6948264" y="3533882"/>
                <a:ext cx="864096" cy="369332"/>
              </a:xfrm>
              <a:prstGeom prst="rect">
                <a:avLst/>
              </a:prstGeom>
              <a:noFill/>
            </p:spPr>
            <p:txBody>
              <a:bodyPr wrap="square" rtlCol="0">
                <a:spAutoFit/>
              </a:bodyPr>
              <a:lstStyle/>
              <a:p>
                <a:r>
                  <a:rPr kumimoji="1" lang="en-US" altLang="ja-JP" b="1" dirty="0" smtClean="0"/>
                  <a:t>25dB</a:t>
                </a:r>
                <a:endParaRPr kumimoji="1" lang="ja-JP" altLang="en-US" b="1" dirty="0"/>
              </a:p>
            </p:txBody>
          </p:sp>
        </p:grpSp>
        <p:sp>
          <p:nvSpPr>
            <p:cNvPr id="20" name="テキスト ボックス 19"/>
            <p:cNvSpPr txBox="1"/>
            <p:nvPr/>
          </p:nvSpPr>
          <p:spPr>
            <a:xfrm>
              <a:off x="4644008" y="1196752"/>
              <a:ext cx="3816424" cy="800219"/>
            </a:xfrm>
            <a:prstGeom prst="rect">
              <a:avLst/>
            </a:prstGeom>
            <a:solidFill>
              <a:srgbClr val="000000"/>
            </a:solidFill>
          </p:spPr>
          <p:txBody>
            <a:bodyPr wrap="square" rtlCol="0">
              <a:spAutoFit/>
            </a:bodyPr>
            <a:lstStyle/>
            <a:p>
              <a:pPr algn="ctr"/>
              <a:r>
                <a:rPr kumimoji="1" lang="en-US" altLang="ja-JP" sz="2200" dirty="0" smtClean="0">
                  <a:solidFill>
                    <a:schemeClr val="bg1"/>
                  </a:solidFill>
                </a:rPr>
                <a:t>RF spectrum of </a:t>
              </a:r>
              <a:r>
                <a:rPr kumimoji="1" lang="en-US" altLang="ja-JP" sz="2200" dirty="0" err="1" smtClean="0">
                  <a:solidFill>
                    <a:schemeClr val="bg1"/>
                  </a:solidFill>
                </a:rPr>
                <a:t>f</a:t>
              </a:r>
              <a:r>
                <a:rPr kumimoji="1" lang="en-US" altLang="ja-JP" sz="2200" baseline="-25000" dirty="0" err="1" smtClean="0">
                  <a:solidFill>
                    <a:schemeClr val="bg1"/>
                  </a:solidFill>
                </a:rPr>
                <a:t>b</a:t>
              </a:r>
              <a:r>
                <a:rPr kumimoji="1" lang="en-US" altLang="ja-JP" sz="2200" dirty="0" smtClean="0">
                  <a:solidFill>
                    <a:schemeClr val="bg1"/>
                  </a:solidFill>
                </a:rPr>
                <a:t> beat signal</a:t>
              </a:r>
            </a:p>
            <a:p>
              <a:pPr algn="ctr"/>
              <a:r>
                <a:rPr lang="en-US" altLang="ja-JP" sz="2400" kern="0" dirty="0" smtClean="0">
                  <a:solidFill>
                    <a:schemeClr val="bg1"/>
                  </a:solidFill>
                  <a:cs typeface="Times New Roman" pitchFamily="18" charset="0"/>
                </a:rPr>
                <a:t>(</a:t>
              </a:r>
              <a:r>
                <a:rPr lang="en-US" altLang="ja-JP" sz="2400" kern="0" dirty="0" err="1" smtClean="0">
                  <a:solidFill>
                    <a:schemeClr val="bg1"/>
                  </a:solidFill>
                  <a:cs typeface="Times New Roman" pitchFamily="18" charset="0"/>
                </a:rPr>
                <a:t>f</a:t>
              </a:r>
              <a:r>
                <a:rPr lang="en-US" altLang="ja-JP" sz="2400" kern="0" baseline="-25000" dirty="0" err="1" smtClean="0">
                  <a:solidFill>
                    <a:schemeClr val="bg1"/>
                  </a:solidFill>
                  <a:cs typeface="Times New Roman" pitchFamily="18" charset="0"/>
                </a:rPr>
                <a:t>beat</a:t>
              </a:r>
              <a:r>
                <a:rPr lang="en-US" altLang="ja-JP" sz="2400" kern="0" dirty="0" smtClean="0">
                  <a:solidFill>
                    <a:schemeClr val="bg1"/>
                  </a:solidFill>
                  <a:cs typeface="Times New Roman" pitchFamily="18" charset="0"/>
                </a:rPr>
                <a:t> </a:t>
              </a:r>
              <a:r>
                <a:rPr lang="en-US" altLang="ja-JP" sz="2400" kern="0" dirty="0">
                  <a:solidFill>
                    <a:schemeClr val="bg1"/>
                  </a:solidFill>
                  <a:cs typeface="Times New Roman" pitchFamily="18" charset="0"/>
                </a:rPr>
                <a:t>= </a:t>
              </a:r>
              <a:r>
                <a:rPr lang="en-US" altLang="ja-JP" sz="2400" kern="0" dirty="0" smtClean="0">
                  <a:solidFill>
                    <a:schemeClr val="bg1"/>
                  </a:solidFill>
                  <a:cs typeface="Times New Roman" pitchFamily="18" charset="0"/>
                </a:rPr>
                <a:t>100kHz)</a:t>
              </a:r>
              <a:endParaRPr lang="en-US" altLang="ja-JP" sz="2400" kern="0" dirty="0">
                <a:solidFill>
                  <a:schemeClr val="bg1"/>
                </a:solidFill>
                <a:cs typeface="Times New Roman" pitchFamily="18" charset="0"/>
              </a:endParaRPr>
            </a:p>
          </p:txBody>
        </p:sp>
      </p:grpSp>
      <p:sp>
        <p:nvSpPr>
          <p:cNvPr id="3" name="コンテンツ プレースホルダー 2"/>
          <p:cNvSpPr>
            <a:spLocks noGrp="1"/>
          </p:cNvSpPr>
          <p:nvPr>
            <p:ph idx="1"/>
          </p:nvPr>
        </p:nvSpPr>
        <p:spPr>
          <a:xfrm>
            <a:off x="413792" y="5301208"/>
            <a:ext cx="8460432" cy="1440160"/>
          </a:xfrm>
          <a:solidFill>
            <a:srgbClr val="000090"/>
          </a:solidFill>
          <a:ln>
            <a:noFill/>
          </a:ln>
        </p:spPr>
        <p:txBody>
          <a:bodyPr/>
          <a:lstStyle/>
          <a:p>
            <a:pPr marL="0" indent="0" algn="just">
              <a:buNone/>
            </a:pPr>
            <a:r>
              <a:rPr lang="en-US" altLang="ja-JP" sz="2800" dirty="0" smtClean="0">
                <a:solidFill>
                  <a:schemeClr val="bg1"/>
                </a:solidFill>
              </a:rPr>
              <a:t>PCA</a:t>
            </a:r>
            <a:r>
              <a:rPr lang="ja-JP" altLang="en-US" sz="2800" dirty="0" smtClean="0">
                <a:solidFill>
                  <a:schemeClr val="bg1"/>
                </a:solidFill>
              </a:rPr>
              <a:t>に直接ファイバーを接続する方法は</a:t>
            </a:r>
            <a:r>
              <a:rPr lang="en-US" altLang="ja-JP" sz="2800" dirty="0" smtClean="0">
                <a:solidFill>
                  <a:schemeClr val="bg1"/>
                </a:solidFill>
              </a:rPr>
              <a:t>, </a:t>
            </a:r>
            <a:r>
              <a:rPr lang="ja-JP" altLang="en-US" sz="2800" dirty="0" smtClean="0">
                <a:solidFill>
                  <a:schemeClr val="bg1"/>
                </a:solidFill>
              </a:rPr>
              <a:t>メンテナンスフリーで小型</a:t>
            </a:r>
            <a:r>
              <a:rPr lang="ja-JP" altLang="en-US" sz="2800" dirty="0">
                <a:solidFill>
                  <a:schemeClr val="bg1"/>
                </a:solidFill>
              </a:rPr>
              <a:t>な</a:t>
            </a:r>
            <a:r>
              <a:rPr lang="en-US" altLang="ja-JP" sz="2800" dirty="0">
                <a:solidFill>
                  <a:schemeClr val="bg1"/>
                </a:solidFill>
              </a:rPr>
              <a:t>THz</a:t>
            </a:r>
            <a:r>
              <a:rPr lang="ja-JP" altLang="en-US" sz="2800" dirty="0" smtClean="0">
                <a:solidFill>
                  <a:schemeClr val="bg1"/>
                </a:solidFill>
              </a:rPr>
              <a:t>スペアナを実現し</a:t>
            </a:r>
            <a:r>
              <a:rPr lang="en-US" altLang="ja-JP" sz="2800" dirty="0" smtClean="0">
                <a:solidFill>
                  <a:schemeClr val="bg1"/>
                </a:solidFill>
              </a:rPr>
              <a:t>, </a:t>
            </a:r>
            <a:r>
              <a:rPr lang="ja-JP" altLang="en-US" sz="2800" dirty="0" smtClean="0">
                <a:solidFill>
                  <a:schemeClr val="bg1"/>
                </a:solidFill>
              </a:rPr>
              <a:t>実用的</a:t>
            </a:r>
            <a:r>
              <a:rPr lang="ja-JP" altLang="en-US" sz="2800" dirty="0">
                <a:solidFill>
                  <a:schemeClr val="bg1"/>
                </a:solidFill>
              </a:rPr>
              <a:t>な</a:t>
            </a:r>
            <a:r>
              <a:rPr lang="ja-JP" altLang="en-US" sz="2800" dirty="0" smtClean="0">
                <a:solidFill>
                  <a:schemeClr val="bg1"/>
                </a:solidFill>
              </a:rPr>
              <a:t>アプリケーションになりうる</a:t>
            </a:r>
            <a:r>
              <a:rPr lang="en-US" altLang="ja-JP" sz="2800" dirty="0" smtClean="0">
                <a:solidFill>
                  <a:schemeClr val="bg1"/>
                </a:solidFill>
              </a:rPr>
              <a:t>!</a:t>
            </a:r>
          </a:p>
        </p:txBody>
      </p:sp>
    </p:spTree>
    <p:extLst>
      <p:ext uri="{BB962C8B-B14F-4D97-AF65-F5344CB8AC3E}">
        <p14:creationId xmlns:p14="http://schemas.microsoft.com/office/powerpoint/2010/main" val="279793644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37592"/>
            <a:ext cx="7772400" cy="515144"/>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683568" y="4509120"/>
            <a:ext cx="7772400" cy="2304256"/>
          </a:xfrm>
        </p:spPr>
        <p:txBody>
          <a:bodyPr/>
          <a:lstStyle/>
          <a:p>
            <a:r>
              <a:rPr kumimoji="1" lang="ja-JP" altLang="en-US" dirty="0" smtClean="0"/>
              <a:t>周波数の</a:t>
            </a:r>
            <a:r>
              <a:rPr lang="ja-JP" altLang="en-US" dirty="0"/>
              <a:t>速い</a:t>
            </a:r>
            <a:r>
              <a:rPr kumimoji="1" lang="ja-JP" altLang="en-US" dirty="0" smtClean="0"/>
              <a:t>変動も測定できるようにする</a:t>
            </a:r>
            <a:endParaRPr kumimoji="1" lang="en-US" altLang="ja-JP" dirty="0" smtClean="0"/>
          </a:p>
          <a:p>
            <a:r>
              <a:rPr lang="ja-JP" altLang="en-US" dirty="0"/>
              <a:t>ビート</a:t>
            </a:r>
            <a:r>
              <a:rPr lang="ja-JP" altLang="en-US" dirty="0" smtClean="0"/>
              <a:t>周波数</a:t>
            </a:r>
            <a:r>
              <a:rPr lang="ja-JP" altLang="en-US" dirty="0"/>
              <a:t>を制御</a:t>
            </a:r>
            <a:r>
              <a:rPr lang="ja-JP" altLang="en-US" dirty="0" smtClean="0"/>
              <a:t>して</a:t>
            </a:r>
            <a:r>
              <a:rPr lang="en-US" altLang="ja-JP" dirty="0" smtClean="0"/>
              <a:t>, </a:t>
            </a:r>
            <a:r>
              <a:rPr lang="ja-JP" altLang="en-US" dirty="0" smtClean="0"/>
              <a:t>繰り返し周波数の変化から絶対周波数を測定する</a:t>
            </a:r>
            <a:endParaRPr kumimoji="1" lang="ja-JP" altLang="en-US" dirty="0"/>
          </a:p>
        </p:txBody>
      </p:sp>
      <p:sp>
        <p:nvSpPr>
          <p:cNvPr id="4" name="タイトル 1"/>
          <p:cNvSpPr txBox="1">
            <a:spLocks/>
          </p:cNvSpPr>
          <p:nvPr/>
        </p:nvSpPr>
        <p:spPr bwMode="auto">
          <a:xfrm>
            <a:off x="683568" y="3633936"/>
            <a:ext cx="7772400" cy="515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kern="0" dirty="0" smtClean="0"/>
              <a:t>今後の予定</a:t>
            </a:r>
            <a:endParaRPr lang="ja-JP" altLang="en-US" kern="0" dirty="0"/>
          </a:p>
        </p:txBody>
      </p:sp>
      <p:sp>
        <p:nvSpPr>
          <p:cNvPr id="6" name="コンテンツ プレースホルダー 2"/>
          <p:cNvSpPr txBox="1">
            <a:spLocks/>
          </p:cNvSpPr>
          <p:nvPr/>
        </p:nvSpPr>
        <p:spPr bwMode="auto">
          <a:xfrm>
            <a:off x="683568" y="1268760"/>
            <a:ext cx="7772400"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r>
              <a:rPr lang="ja-JP" altLang="en-US" kern="0" dirty="0" smtClean="0"/>
              <a:t>リアルタイムでの絶対周波数計測を実現</a:t>
            </a:r>
            <a:endParaRPr lang="en-US" altLang="ja-JP" kern="0" dirty="0" smtClean="0"/>
          </a:p>
          <a:p>
            <a:r>
              <a:rPr lang="en-US" altLang="ja-JP" kern="0" dirty="0" smtClean="0"/>
              <a:t>PCA</a:t>
            </a:r>
            <a:r>
              <a:rPr lang="ja-JP" altLang="en-US" kern="0" dirty="0"/>
              <a:t>に</a:t>
            </a:r>
            <a:r>
              <a:rPr lang="ja-JP" altLang="en-US" kern="0" dirty="0" smtClean="0"/>
              <a:t>直接ファイバーを接続し</a:t>
            </a:r>
            <a:r>
              <a:rPr lang="en-US" altLang="ja-JP" kern="0" dirty="0" smtClean="0"/>
              <a:t>, </a:t>
            </a:r>
            <a:r>
              <a:rPr lang="ja-JP" altLang="en-US" kern="0" dirty="0" smtClean="0"/>
              <a:t>ビート信号を確認</a:t>
            </a:r>
            <a:endParaRPr lang="ja-JP" altLang="en-US" kern="0" dirty="0"/>
          </a:p>
        </p:txBody>
      </p:sp>
    </p:spTree>
    <p:extLst>
      <p:ext uri="{BB962C8B-B14F-4D97-AF65-F5344CB8AC3E}">
        <p14:creationId xmlns:p14="http://schemas.microsoft.com/office/powerpoint/2010/main" val="36418483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32239" y="548680"/>
            <a:ext cx="7772400" cy="487363"/>
          </a:xfrm>
        </p:spPr>
        <p:txBody>
          <a:bodyPr>
            <a:noAutofit/>
          </a:bodyPr>
          <a:lstStyle/>
          <a:p>
            <a:pPr eaLnBrk="1" hangingPunct="1"/>
            <a:r>
              <a:rPr lang="ja-JP" altLang="en-US" sz="4000" dirty="0" smtClean="0"/>
              <a:t>従来法</a:t>
            </a:r>
            <a:endParaRPr lang="en-US" altLang="ja-JP" sz="4000" dirty="0" smtClean="0"/>
          </a:p>
        </p:txBody>
      </p:sp>
      <p:sp>
        <p:nvSpPr>
          <p:cNvPr id="5123" name="Line 3"/>
          <p:cNvSpPr>
            <a:spLocks noChangeShapeType="1"/>
          </p:cNvSpPr>
          <p:nvPr/>
        </p:nvSpPr>
        <p:spPr bwMode="auto">
          <a:xfrm>
            <a:off x="4499992" y="1241425"/>
            <a:ext cx="0" cy="4346575"/>
          </a:xfrm>
          <a:prstGeom prst="line">
            <a:avLst/>
          </a:prstGeom>
          <a:noFill/>
          <a:ln w="38100">
            <a:solidFill>
              <a:srgbClr val="0033CC"/>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24" name="Rectangle 4"/>
          <p:cNvSpPr>
            <a:spLocks noChangeArrowheads="1"/>
          </p:cNvSpPr>
          <p:nvPr/>
        </p:nvSpPr>
        <p:spPr bwMode="auto">
          <a:xfrm>
            <a:off x="886425" y="1360488"/>
            <a:ext cx="2749471"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dirty="0" smtClean="0">
                <a:solidFill>
                  <a:schemeClr val="bg1"/>
                </a:solidFill>
                <a:latin typeface="Arial" charset="0"/>
              </a:rPr>
              <a:t>電気的ヘテロダイン法</a:t>
            </a:r>
            <a:endParaRPr lang="en-US" altLang="ja-JP" sz="2000" dirty="0">
              <a:solidFill>
                <a:schemeClr val="bg1"/>
              </a:solidFill>
              <a:latin typeface="Arial" charset="0"/>
            </a:endParaRPr>
          </a:p>
        </p:txBody>
      </p:sp>
      <p:sp>
        <p:nvSpPr>
          <p:cNvPr id="5125" name="Rectangle 5"/>
          <p:cNvSpPr>
            <a:spLocks noChangeArrowheads="1"/>
          </p:cNvSpPr>
          <p:nvPr/>
        </p:nvSpPr>
        <p:spPr bwMode="auto">
          <a:xfrm>
            <a:off x="5438959" y="1373188"/>
            <a:ext cx="2733441"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dirty="0" smtClean="0">
                <a:solidFill>
                  <a:schemeClr val="bg1"/>
                </a:solidFill>
                <a:latin typeface="Arial" charset="0"/>
              </a:rPr>
              <a:t>光学的手法 </a:t>
            </a:r>
            <a:r>
              <a:rPr lang="en-US" altLang="ja-JP" sz="2000" dirty="0" smtClean="0">
                <a:solidFill>
                  <a:schemeClr val="bg1"/>
                </a:solidFill>
                <a:latin typeface="Arial" charset="0"/>
              </a:rPr>
              <a:t>(</a:t>
            </a:r>
            <a:r>
              <a:rPr lang="ja-JP" altLang="en-US" sz="2000" dirty="0" smtClean="0">
                <a:solidFill>
                  <a:schemeClr val="bg1"/>
                </a:solidFill>
                <a:latin typeface="Arial" charset="0"/>
              </a:rPr>
              <a:t>干渉計測</a:t>
            </a:r>
            <a:r>
              <a:rPr lang="en-US" altLang="ja-JP" sz="2000" dirty="0" smtClean="0">
                <a:solidFill>
                  <a:schemeClr val="bg1"/>
                </a:solidFill>
                <a:latin typeface="Arial" charset="0"/>
              </a:rPr>
              <a:t>)</a:t>
            </a:r>
            <a:endParaRPr lang="en-US" altLang="ja-JP" sz="2000" dirty="0">
              <a:solidFill>
                <a:schemeClr val="bg1"/>
              </a:solidFill>
              <a:latin typeface="Arial" charset="0"/>
            </a:endParaRPr>
          </a:p>
        </p:txBody>
      </p:sp>
      <p:pic>
        <p:nvPicPr>
          <p:cNvPr id="5126" name="Picture 6" descr="heterody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00" y="1844824"/>
            <a:ext cx="3867944" cy="355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interferomer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6000" y="1869115"/>
            <a:ext cx="3778448" cy="336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4"/>
          <p:cNvSpPr>
            <a:spLocks noChangeArrowheads="1"/>
          </p:cNvSpPr>
          <p:nvPr/>
        </p:nvSpPr>
        <p:spPr bwMode="auto">
          <a:xfrm>
            <a:off x="7413625" y="4568825"/>
            <a:ext cx="1544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2000">
                <a:latin typeface="Symbol" pitchFamily="1" charset="2"/>
                <a:ea typeface="ＭＳ 明朝" pitchFamily="1" charset="-128"/>
                <a:sym typeface="Symbol" pitchFamily="1" charset="2"/>
              </a:rPr>
              <a:t></a:t>
            </a:r>
            <a:r>
              <a:rPr lang="en-US" altLang="ja-JP" sz="2000">
                <a:latin typeface="Arial" charset="0"/>
                <a:ea typeface="ＭＳ 明朝" pitchFamily="1" charset="-128"/>
              </a:rPr>
              <a:t>L=(</a:t>
            </a:r>
            <a:r>
              <a:rPr lang="en-US" altLang="ja-JP" sz="2000">
                <a:latin typeface="Symbol" pitchFamily="1" charset="2"/>
                <a:ea typeface="ＭＳ 明朝" pitchFamily="1" charset="-128"/>
                <a:sym typeface="Symbol" pitchFamily="1" charset="2"/>
              </a:rPr>
              <a:t></a:t>
            </a:r>
            <a:r>
              <a:rPr lang="en-US" altLang="ja-JP" sz="2000">
                <a:latin typeface="Arial" charset="0"/>
                <a:ea typeface="ＭＳ 明朝" pitchFamily="1" charset="-128"/>
              </a:rPr>
              <a:t>/2)*N</a:t>
            </a:r>
          </a:p>
        </p:txBody>
      </p:sp>
      <p:sp>
        <p:nvSpPr>
          <p:cNvPr id="510991" name="Rectangle 15"/>
          <p:cNvSpPr>
            <a:spLocks noChangeArrowheads="1"/>
          </p:cNvSpPr>
          <p:nvPr/>
        </p:nvSpPr>
        <p:spPr bwMode="auto">
          <a:xfrm>
            <a:off x="720462" y="5838363"/>
            <a:ext cx="77399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ja-JP" altLang="en-US" sz="2000" dirty="0" smtClean="0">
                <a:solidFill>
                  <a:schemeClr val="accent2"/>
                </a:solidFill>
                <a:latin typeface="Arial" charset="0"/>
              </a:rPr>
              <a:t>テラヘルツ領域</a:t>
            </a:r>
            <a:r>
              <a:rPr lang="en-US" altLang="ja-JP" sz="2000" dirty="0" smtClean="0">
                <a:solidFill>
                  <a:schemeClr val="accent2"/>
                </a:solidFill>
                <a:latin typeface="Arial" charset="0"/>
              </a:rPr>
              <a:t> </a:t>
            </a:r>
            <a:r>
              <a:rPr lang="en-US" altLang="ja-JP" sz="2000" dirty="0">
                <a:solidFill>
                  <a:schemeClr val="accent2"/>
                </a:solidFill>
                <a:latin typeface="Arial" charset="0"/>
              </a:rPr>
              <a:t>(0.1~10THz</a:t>
            </a:r>
            <a:r>
              <a:rPr lang="en-US" altLang="ja-JP" sz="2000" dirty="0" smtClean="0">
                <a:solidFill>
                  <a:schemeClr val="accent2"/>
                </a:solidFill>
                <a:latin typeface="Arial" charset="0"/>
              </a:rPr>
              <a:t>) </a:t>
            </a:r>
            <a:r>
              <a:rPr lang="ja-JP" altLang="en-US" sz="2000" dirty="0" smtClean="0">
                <a:solidFill>
                  <a:schemeClr val="accent2"/>
                </a:solidFill>
                <a:latin typeface="Arial" charset="0"/>
              </a:rPr>
              <a:t>をカバーすることは難しい</a:t>
            </a:r>
            <a:endParaRPr lang="en-US" altLang="ja-JP" sz="2000" dirty="0">
              <a:solidFill>
                <a:schemeClr val="accent2"/>
              </a:solidFill>
              <a:latin typeface="Arial" charset="0"/>
            </a:endParaRPr>
          </a:p>
          <a:p>
            <a:pPr algn="l"/>
            <a:r>
              <a:rPr lang="en-US" altLang="ja-JP" dirty="0">
                <a:solidFill>
                  <a:schemeClr val="accent2"/>
                </a:solidFill>
                <a:latin typeface="Arial" charset="0"/>
              </a:rPr>
              <a:t> </a:t>
            </a:r>
            <a:r>
              <a:rPr lang="en-US" altLang="ja-JP" sz="2800" dirty="0">
                <a:solidFill>
                  <a:schemeClr val="accent2"/>
                </a:solidFill>
                <a:latin typeface="Arial" charset="0"/>
              </a:rPr>
              <a:t>  </a:t>
            </a:r>
            <a:r>
              <a:rPr lang="en-US" altLang="ja-JP" sz="2800" dirty="0" smtClean="0">
                <a:solidFill>
                  <a:schemeClr val="accent2"/>
                </a:solidFill>
                <a:latin typeface="Arial" charset="0"/>
              </a:rPr>
              <a:t>→</a:t>
            </a:r>
            <a:r>
              <a:rPr lang="en-US" altLang="ja-JP" sz="2800" b="1" dirty="0" smtClean="0">
                <a:solidFill>
                  <a:srgbClr val="FF4000"/>
                </a:solidFill>
                <a:latin typeface="Arial" charset="0"/>
              </a:rPr>
              <a:t>THz</a:t>
            </a:r>
            <a:r>
              <a:rPr lang="ja-JP" altLang="en-US" sz="2800" b="1" dirty="0" smtClean="0">
                <a:solidFill>
                  <a:srgbClr val="FF4000"/>
                </a:solidFill>
                <a:latin typeface="Arial" charset="0"/>
              </a:rPr>
              <a:t>波をカバーできる新しい手法が必要</a:t>
            </a:r>
            <a:r>
              <a:rPr lang="en-US" altLang="ja-JP" sz="2800" b="1" dirty="0" smtClean="0">
                <a:solidFill>
                  <a:srgbClr val="FF4000"/>
                </a:solidFill>
                <a:latin typeface="Arial" charset="0"/>
              </a:rPr>
              <a:t>!</a:t>
            </a:r>
            <a:endParaRPr lang="en-US" altLang="ja-JP" sz="2800" b="1" dirty="0">
              <a:solidFill>
                <a:srgbClr val="FF4000"/>
              </a:solidFill>
              <a:latin typeface="Arial" charset="0"/>
            </a:endParaRPr>
          </a:p>
        </p:txBody>
      </p:sp>
      <p:grpSp>
        <p:nvGrpSpPr>
          <p:cNvPr id="2" name="Group 23"/>
          <p:cNvGrpSpPr>
            <a:grpSpLocks/>
          </p:cNvGrpSpPr>
          <p:nvPr/>
        </p:nvGrpSpPr>
        <p:grpSpPr bwMode="auto">
          <a:xfrm>
            <a:off x="600854" y="3557587"/>
            <a:ext cx="6907213" cy="1782763"/>
            <a:chOff x="330" y="2302"/>
            <a:chExt cx="4351" cy="1123"/>
          </a:xfrm>
        </p:grpSpPr>
        <p:sp>
          <p:nvSpPr>
            <p:cNvPr id="5132" name="Oval 9"/>
            <p:cNvSpPr>
              <a:spLocks noChangeArrowheads="1"/>
            </p:cNvSpPr>
            <p:nvPr/>
          </p:nvSpPr>
          <p:spPr bwMode="auto">
            <a:xfrm>
              <a:off x="330" y="2302"/>
              <a:ext cx="480" cy="480"/>
            </a:xfrm>
            <a:prstGeom prst="ellipse">
              <a:avLst/>
            </a:prstGeom>
            <a:noFill/>
            <a:ln w="38100">
              <a:solidFill>
                <a:srgbClr val="FF4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133" name="Rectangle 10"/>
            <p:cNvSpPr>
              <a:spLocks noChangeArrowheads="1"/>
            </p:cNvSpPr>
            <p:nvPr/>
          </p:nvSpPr>
          <p:spPr bwMode="auto">
            <a:xfrm>
              <a:off x="1931" y="2667"/>
              <a:ext cx="1271" cy="233"/>
            </a:xfrm>
            <a:prstGeom prst="rect">
              <a:avLst/>
            </a:prstGeom>
            <a:solidFill>
              <a:schemeClr val="bg1"/>
            </a:solidFill>
            <a:ln w="38100">
              <a:solidFill>
                <a:srgbClr val="FF4000"/>
              </a:solidFill>
              <a:miter lim="800000"/>
              <a:headEnd/>
              <a:tailEnd/>
            </a:ln>
          </p:spPr>
          <p:txBody>
            <a:bodyPr wrap="none">
              <a:spAutoFit/>
            </a:bodyPr>
            <a:lstStyle/>
            <a:p>
              <a:pPr algn="ctr"/>
              <a:r>
                <a:rPr lang="en-US" altLang="ja-JP" dirty="0">
                  <a:solidFill>
                    <a:srgbClr val="FF4000"/>
                  </a:solidFill>
                  <a:latin typeface="Arial" charset="0"/>
                </a:rPr>
                <a:t>Cryogenic cooling</a:t>
              </a:r>
            </a:p>
          </p:txBody>
        </p:sp>
        <p:sp>
          <p:nvSpPr>
            <p:cNvPr id="5134" name="Line 11"/>
            <p:cNvSpPr>
              <a:spLocks noChangeShapeType="1"/>
            </p:cNvSpPr>
            <p:nvPr/>
          </p:nvSpPr>
          <p:spPr bwMode="auto">
            <a:xfrm>
              <a:off x="755" y="2652"/>
              <a:ext cx="1176" cy="132"/>
            </a:xfrm>
            <a:prstGeom prst="line">
              <a:avLst/>
            </a:prstGeom>
            <a:noFill/>
            <a:ln w="38100">
              <a:solidFill>
                <a:srgbClr val="FF4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35" name="Oval 12"/>
            <p:cNvSpPr>
              <a:spLocks noChangeArrowheads="1"/>
            </p:cNvSpPr>
            <p:nvPr/>
          </p:nvSpPr>
          <p:spPr bwMode="auto">
            <a:xfrm>
              <a:off x="4014" y="3116"/>
              <a:ext cx="667" cy="285"/>
            </a:xfrm>
            <a:prstGeom prst="ellipse">
              <a:avLst/>
            </a:prstGeom>
            <a:noFill/>
            <a:ln w="38100">
              <a:solidFill>
                <a:srgbClr val="FF4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136" name="Line 18"/>
            <p:cNvSpPr>
              <a:spLocks noChangeShapeType="1"/>
            </p:cNvSpPr>
            <p:nvPr/>
          </p:nvSpPr>
          <p:spPr bwMode="auto">
            <a:xfrm>
              <a:off x="3202" y="2784"/>
              <a:ext cx="819" cy="428"/>
            </a:xfrm>
            <a:prstGeom prst="line">
              <a:avLst/>
            </a:prstGeom>
            <a:noFill/>
            <a:ln w="38100">
              <a:solidFill>
                <a:srgbClr val="FF4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37" name="Rectangle 22"/>
            <p:cNvSpPr>
              <a:spLocks noChangeArrowheads="1"/>
            </p:cNvSpPr>
            <p:nvPr/>
          </p:nvSpPr>
          <p:spPr bwMode="auto">
            <a:xfrm>
              <a:off x="2561" y="3037"/>
              <a:ext cx="951" cy="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000" dirty="0">
                  <a:solidFill>
                    <a:srgbClr val="FF4000"/>
                  </a:solidFill>
                  <a:latin typeface="Arial" charset="0"/>
                </a:rPr>
                <a:t>Obstacle to</a:t>
              </a:r>
            </a:p>
            <a:p>
              <a:r>
                <a:rPr lang="en-US" altLang="ja-JP" sz="2000" dirty="0">
                  <a:solidFill>
                    <a:srgbClr val="FF4000"/>
                  </a:solidFill>
                  <a:latin typeface="Arial" charset="0"/>
                </a:rPr>
                <a:t>practical use!</a:t>
              </a:r>
            </a:p>
          </p:txBody>
        </p:sp>
      </p:grpSp>
    </p:spTree>
    <p:extLst>
      <p:ext uri="{BB962C8B-B14F-4D97-AF65-F5344CB8AC3E}">
        <p14:creationId xmlns:p14="http://schemas.microsoft.com/office/powerpoint/2010/main" val="362101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10991">
                                            <p:txEl>
                                              <p:pRg st="0" end="0"/>
                                            </p:txEl>
                                          </p:spTgt>
                                        </p:tgtEl>
                                        <p:attrNameLst>
                                          <p:attrName>style.visibility</p:attrName>
                                        </p:attrNameLst>
                                      </p:cBhvr>
                                      <p:to>
                                        <p:strVal val="visible"/>
                                      </p:to>
                                    </p:set>
                                    <p:animEffect transition="in" filter="wipe(left)">
                                      <p:cBhvr>
                                        <p:cTn id="11" dur="500"/>
                                        <p:tgtEl>
                                          <p:spTgt spid="5109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0991">
                                            <p:txEl>
                                              <p:pRg st="1" end="1"/>
                                            </p:txEl>
                                          </p:spTgt>
                                        </p:tgtEl>
                                        <p:attrNameLst>
                                          <p:attrName>style.visibility</p:attrName>
                                        </p:attrNameLst>
                                      </p:cBhvr>
                                      <p:to>
                                        <p:strVal val="visible"/>
                                      </p:to>
                                    </p:set>
                                    <p:animEffect transition="in" filter="wipe(left)">
                                      <p:cBhvr>
                                        <p:cTn id="16" dur="500"/>
                                        <p:tgtEl>
                                          <p:spTgt spid="5109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0" y="429816"/>
            <a:ext cx="9144000" cy="1054968"/>
          </a:xfrm>
          <a:ln>
            <a:solidFill>
              <a:srgbClr val="FFFFFF"/>
            </a:solidFill>
            <a:miter lim="800000"/>
            <a:headEnd/>
            <a:tailEnd/>
          </a:ln>
        </p:spPr>
        <p:txBody>
          <a:bodyPr>
            <a:normAutofit fontScale="90000"/>
          </a:bodyPr>
          <a:lstStyle/>
          <a:p>
            <a:r>
              <a:rPr lang="ja-JP" altLang="en-US" sz="3600" b="1" dirty="0"/>
              <a:t>光伝導ミキシング法を用いた</a:t>
            </a:r>
            <a:r>
              <a:rPr lang="en-US" altLang="ja-JP" sz="3600" b="1" dirty="0"/>
              <a:t/>
            </a:r>
            <a:br>
              <a:rPr lang="en-US" altLang="ja-JP" sz="3600" b="1" dirty="0"/>
            </a:br>
            <a:r>
              <a:rPr lang="en-US" altLang="ja-JP" sz="3600" b="1" dirty="0"/>
              <a:t>THz</a:t>
            </a:r>
            <a:r>
              <a:rPr lang="ja-JP" altLang="en-US" sz="3600" b="1" dirty="0"/>
              <a:t>コム参照型スペクトラム・アナライザー</a:t>
            </a:r>
            <a:r>
              <a:rPr lang="en-US" altLang="ja-JP" sz="3600" dirty="0" smtClean="0">
                <a:solidFill>
                  <a:schemeClr val="tx1"/>
                </a:solidFill>
                <a:latin typeface="Arial" charset="0"/>
                <a:ea typeface="ＭＳ ゴシック" pitchFamily="1" charset="-128"/>
              </a:rPr>
              <a:t>(1)</a:t>
            </a:r>
          </a:p>
        </p:txBody>
      </p:sp>
      <p:grpSp>
        <p:nvGrpSpPr>
          <p:cNvPr id="2" name="Group 4"/>
          <p:cNvGrpSpPr>
            <a:grpSpLocks/>
          </p:cNvGrpSpPr>
          <p:nvPr/>
        </p:nvGrpSpPr>
        <p:grpSpPr bwMode="auto">
          <a:xfrm>
            <a:off x="1683717" y="4975127"/>
            <a:ext cx="6416675" cy="1046161"/>
            <a:chOff x="1200" y="3601"/>
            <a:chExt cx="4042" cy="659"/>
          </a:xfrm>
        </p:grpSpPr>
        <p:sp>
          <p:nvSpPr>
            <p:cNvPr id="7185" name="AutoShape 5"/>
            <p:cNvSpPr>
              <a:spLocks noChangeArrowheads="1"/>
            </p:cNvSpPr>
            <p:nvPr/>
          </p:nvSpPr>
          <p:spPr bwMode="auto">
            <a:xfrm>
              <a:off x="1200" y="3602"/>
              <a:ext cx="4032" cy="658"/>
            </a:xfrm>
            <a:prstGeom prst="roundRect">
              <a:avLst>
                <a:gd name="adj" fmla="val 16667"/>
              </a:avLst>
            </a:prstGeom>
            <a:solidFill>
              <a:srgbClr val="00FFFF">
                <a:alpha val="50195"/>
              </a:srgbClr>
            </a:solidFill>
            <a:ln w="9525">
              <a:solidFill>
                <a:schemeClr val="tx1"/>
              </a:solidFill>
              <a:round/>
              <a:headEnd/>
              <a:tailEnd/>
            </a:ln>
          </p:spPr>
          <p:txBody>
            <a:bodyPr wrap="none" anchor="ctr"/>
            <a:lstStyle/>
            <a:p>
              <a:endParaRPr lang="ja-JP" altLang="en-US" dirty="0"/>
            </a:p>
          </p:txBody>
        </p:sp>
        <p:sp>
          <p:nvSpPr>
            <p:cNvPr id="7186" name="Rectangle 6"/>
            <p:cNvSpPr>
              <a:spLocks noChangeArrowheads="1"/>
            </p:cNvSpPr>
            <p:nvPr/>
          </p:nvSpPr>
          <p:spPr bwMode="auto">
            <a:xfrm>
              <a:off x="1241" y="3684"/>
              <a:ext cx="186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4000" dirty="0" err="1" smtClean="0">
                  <a:latin typeface="Arial" charset="0"/>
                </a:rPr>
                <a:t>f</a:t>
              </a:r>
              <a:r>
                <a:rPr lang="en-US" altLang="ja-JP" sz="4000" baseline="-25000" dirty="0" err="1" smtClean="0">
                  <a:latin typeface="Arial" charset="0"/>
                </a:rPr>
                <a:t>THz</a:t>
              </a:r>
              <a:r>
                <a:rPr lang="en-US" altLang="ja-JP" sz="4000" dirty="0" smtClean="0">
                  <a:latin typeface="Arial" charset="0"/>
                </a:rPr>
                <a:t>=mf </a:t>
              </a:r>
              <a:r>
                <a:rPr lang="en-US" altLang="ja-JP" sz="4000" dirty="0">
                  <a:latin typeface="Arial" charset="0"/>
                </a:rPr>
                <a:t>± </a:t>
              </a:r>
              <a:r>
                <a:rPr lang="en-US" altLang="ja-JP" sz="4000" dirty="0" err="1">
                  <a:latin typeface="Arial" charset="0"/>
                </a:rPr>
                <a:t>f</a:t>
              </a:r>
              <a:r>
                <a:rPr lang="en-US" altLang="ja-JP" sz="4000" baseline="-25000" dirty="0" err="1">
                  <a:latin typeface="Arial" charset="0"/>
                </a:rPr>
                <a:t>b</a:t>
              </a:r>
              <a:endParaRPr lang="en-US" altLang="ja-JP" sz="4000" dirty="0">
                <a:latin typeface="Arial" charset="0"/>
              </a:endParaRPr>
            </a:p>
          </p:txBody>
        </p:sp>
        <p:sp>
          <p:nvSpPr>
            <p:cNvPr id="7187" name="Rectangle 7"/>
            <p:cNvSpPr>
              <a:spLocks noChangeArrowheads="1"/>
            </p:cNvSpPr>
            <p:nvPr/>
          </p:nvSpPr>
          <p:spPr bwMode="auto">
            <a:xfrm>
              <a:off x="3067" y="3601"/>
              <a:ext cx="2175"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85000"/>
                </a:lnSpc>
              </a:pPr>
              <a:r>
                <a:rPr lang="en-US" altLang="ja-JP" sz="2400" i="1" dirty="0">
                  <a:latin typeface="Arial" charset="0"/>
                </a:rPr>
                <a:t>m: order of comb mode</a:t>
              </a:r>
            </a:p>
            <a:p>
              <a:pPr algn="l">
                <a:lnSpc>
                  <a:spcPct val="85000"/>
                </a:lnSpc>
              </a:pPr>
              <a:r>
                <a:rPr lang="en-US" altLang="ja-JP" sz="2400" i="1" dirty="0">
                  <a:latin typeface="Arial" charset="0"/>
                </a:rPr>
                <a:t>f: ML frequency</a:t>
              </a:r>
            </a:p>
            <a:p>
              <a:pPr algn="l">
                <a:lnSpc>
                  <a:spcPct val="85000"/>
                </a:lnSpc>
              </a:pPr>
              <a:r>
                <a:rPr lang="en-US" altLang="ja-JP" sz="2400" i="1" dirty="0" err="1">
                  <a:latin typeface="Arial" charset="0"/>
                </a:rPr>
                <a:t>f</a:t>
              </a:r>
              <a:r>
                <a:rPr lang="en-US" altLang="ja-JP" sz="2400" i="1" baseline="-25000" dirty="0" err="1">
                  <a:latin typeface="Arial" charset="0"/>
                </a:rPr>
                <a:t>b</a:t>
              </a:r>
              <a:r>
                <a:rPr lang="en-US" altLang="ja-JP" sz="2400" i="1" dirty="0">
                  <a:latin typeface="Arial" charset="0"/>
                </a:rPr>
                <a:t>: beat frequency</a:t>
              </a:r>
            </a:p>
          </p:txBody>
        </p:sp>
      </p:grpSp>
      <p:sp>
        <p:nvSpPr>
          <p:cNvPr id="7174" name="Text Box 9"/>
          <p:cNvSpPr txBox="1">
            <a:spLocks noChangeArrowheads="1"/>
          </p:cNvSpPr>
          <p:nvPr/>
        </p:nvSpPr>
        <p:spPr bwMode="auto">
          <a:xfrm>
            <a:off x="247650" y="6188075"/>
            <a:ext cx="889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algn="l" eaLnBrk="1" hangingPunct="1"/>
            <a:r>
              <a:rPr lang="en-US" altLang="ja-JP" sz="1800" i="1" dirty="0">
                <a:solidFill>
                  <a:srgbClr val="800080"/>
                </a:solidFill>
                <a:latin typeface="Arial" charset="0"/>
              </a:rPr>
              <a:t>Ref) </a:t>
            </a:r>
            <a:r>
              <a:rPr lang="en-US" altLang="ja-JP" sz="1800" i="1" dirty="0" smtClean="0">
                <a:solidFill>
                  <a:srgbClr val="800080"/>
                </a:solidFill>
                <a:latin typeface="Arial" charset="0"/>
              </a:rPr>
              <a:t>S. Yokoyama </a:t>
            </a:r>
            <a:r>
              <a:rPr lang="en-US" altLang="ja-JP" sz="1800" i="1" dirty="0">
                <a:solidFill>
                  <a:srgbClr val="800080"/>
                </a:solidFill>
                <a:latin typeface="Arial" charset="0"/>
              </a:rPr>
              <a:t>et al, </a:t>
            </a:r>
            <a:r>
              <a:rPr lang="en-US" altLang="ja-JP" sz="1800" i="1" dirty="0" smtClean="0">
                <a:solidFill>
                  <a:srgbClr val="800080"/>
                </a:solidFill>
                <a:latin typeface="Arial" charset="0"/>
              </a:rPr>
              <a:t>Opt</a:t>
            </a:r>
            <a:r>
              <a:rPr lang="en-US" altLang="ja-JP" sz="1800" i="1" dirty="0">
                <a:solidFill>
                  <a:srgbClr val="800080"/>
                </a:solidFill>
                <a:latin typeface="Arial" charset="0"/>
              </a:rPr>
              <a:t>. Express </a:t>
            </a:r>
            <a:r>
              <a:rPr lang="en-US" altLang="ja-JP" sz="1800" b="1" i="1" dirty="0">
                <a:solidFill>
                  <a:srgbClr val="800080"/>
                </a:solidFill>
                <a:latin typeface="Arial" charset="0"/>
              </a:rPr>
              <a:t>16</a:t>
            </a:r>
            <a:r>
              <a:rPr lang="en-US" altLang="ja-JP" sz="1800" i="1" dirty="0">
                <a:solidFill>
                  <a:srgbClr val="800080"/>
                </a:solidFill>
                <a:latin typeface="Arial" charset="0"/>
              </a:rPr>
              <a:t>, </a:t>
            </a:r>
            <a:r>
              <a:rPr lang="en-US" altLang="ja-JP" sz="1800" i="1" dirty="0" smtClean="0">
                <a:solidFill>
                  <a:srgbClr val="800080"/>
                </a:solidFill>
                <a:latin typeface="Arial" charset="0"/>
              </a:rPr>
              <a:t>13052</a:t>
            </a:r>
            <a:r>
              <a:rPr lang="en-US" altLang="ja-JP" sz="1800" i="1" dirty="0">
                <a:solidFill>
                  <a:srgbClr val="800080"/>
                </a:solidFill>
                <a:latin typeface="Arial" charset="0"/>
              </a:rPr>
              <a:t>-13061 (2008)</a:t>
            </a:r>
            <a:r>
              <a:rPr lang="en-US" altLang="ja-JP" sz="1800" i="1" dirty="0" smtClean="0">
                <a:solidFill>
                  <a:srgbClr val="800080"/>
                </a:solidFill>
                <a:latin typeface="Arial" charset="0"/>
              </a:rPr>
              <a:t>.</a:t>
            </a:r>
          </a:p>
          <a:p>
            <a:pPr eaLnBrk="1" hangingPunct="1"/>
            <a:r>
              <a:rPr lang="en-US" altLang="ja-JP" sz="1800" i="1" dirty="0">
                <a:solidFill>
                  <a:srgbClr val="800080"/>
                </a:solidFill>
                <a:latin typeface="Arial" charset="0"/>
              </a:rPr>
              <a:t>        </a:t>
            </a:r>
            <a:r>
              <a:rPr lang="en-US" altLang="ja-JP" sz="1800" i="1" dirty="0" smtClean="0">
                <a:solidFill>
                  <a:srgbClr val="800080"/>
                </a:solidFill>
                <a:latin typeface="Arial" charset="0"/>
              </a:rPr>
              <a:t>T. </a:t>
            </a:r>
            <a:r>
              <a:rPr lang="en-US" altLang="ja-JP" sz="1800" i="1" dirty="0" err="1" smtClean="0">
                <a:solidFill>
                  <a:srgbClr val="800080"/>
                </a:solidFill>
                <a:latin typeface="Arial" charset="0"/>
              </a:rPr>
              <a:t>Yasui</a:t>
            </a:r>
            <a:r>
              <a:rPr lang="en-US" altLang="ja-JP" sz="1800" i="1" dirty="0" smtClean="0">
                <a:solidFill>
                  <a:srgbClr val="800080"/>
                </a:solidFill>
                <a:latin typeface="Arial" charset="0"/>
              </a:rPr>
              <a:t> et </a:t>
            </a:r>
            <a:r>
              <a:rPr lang="en-US" altLang="ja-JP" sz="1800" i="1" dirty="0">
                <a:solidFill>
                  <a:srgbClr val="800080"/>
                </a:solidFill>
                <a:latin typeface="Arial" charset="0"/>
              </a:rPr>
              <a:t>al. </a:t>
            </a:r>
            <a:r>
              <a:rPr lang="en-US" altLang="ja-JP" sz="1800" i="1" dirty="0" smtClean="0">
                <a:solidFill>
                  <a:srgbClr val="800080"/>
                </a:solidFill>
                <a:latin typeface="Arial" charset="0"/>
              </a:rPr>
              <a:t>Opt</a:t>
            </a:r>
            <a:r>
              <a:rPr lang="en-US" altLang="ja-JP" sz="1800" i="1" dirty="0">
                <a:solidFill>
                  <a:srgbClr val="800080"/>
                </a:solidFill>
                <a:latin typeface="Arial" charset="0"/>
              </a:rPr>
              <a:t>. Express </a:t>
            </a:r>
            <a:r>
              <a:rPr lang="en-US" altLang="ja-JP" sz="1800" b="1" i="1" dirty="0">
                <a:solidFill>
                  <a:srgbClr val="800080"/>
                </a:solidFill>
                <a:latin typeface="Arial" charset="0"/>
              </a:rPr>
              <a:t>17</a:t>
            </a:r>
            <a:r>
              <a:rPr lang="en-US" altLang="ja-JP" sz="1800" i="1" dirty="0">
                <a:solidFill>
                  <a:srgbClr val="800080"/>
                </a:solidFill>
                <a:latin typeface="Arial" charset="0"/>
              </a:rPr>
              <a:t>, 17034-17043 (2009).</a:t>
            </a:r>
          </a:p>
        </p:txBody>
      </p:sp>
      <p:grpSp>
        <p:nvGrpSpPr>
          <p:cNvPr id="4" name="グループ化 3"/>
          <p:cNvGrpSpPr/>
          <p:nvPr/>
        </p:nvGrpSpPr>
        <p:grpSpPr>
          <a:xfrm>
            <a:off x="304800" y="1834877"/>
            <a:ext cx="8637588" cy="2962275"/>
            <a:chOff x="304800" y="1419225"/>
            <a:chExt cx="8637588" cy="2962275"/>
          </a:xfrm>
        </p:grpSpPr>
        <p:pic>
          <p:nvPicPr>
            <p:cNvPr id="7170" name="Picture 21" descr="princi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19225"/>
              <a:ext cx="863758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1652972" y="1583214"/>
              <a:ext cx="470756" cy="261610"/>
            </a:xfrm>
            <a:prstGeom prst="rect">
              <a:avLst/>
            </a:prstGeom>
            <a:solidFill>
              <a:schemeClr val="bg1"/>
            </a:solidFill>
          </p:spPr>
          <p:txBody>
            <a:bodyPr wrap="square" rtlCol="0">
              <a:spAutoFit/>
            </a:bodyPr>
            <a:lstStyle/>
            <a:p>
              <a:r>
                <a:rPr kumimoji="1" lang="en-US" altLang="ja-JP" sz="1100" dirty="0" err="1" smtClean="0">
                  <a:solidFill>
                    <a:srgbClr val="008000"/>
                  </a:solidFill>
                </a:rPr>
                <a:t>f</a:t>
              </a:r>
              <a:r>
                <a:rPr kumimoji="1" lang="en-US" altLang="ja-JP" sz="1100" baseline="-25000" dirty="0" err="1" smtClean="0">
                  <a:solidFill>
                    <a:srgbClr val="008000"/>
                  </a:solidFill>
                </a:rPr>
                <a:t>THz</a:t>
              </a:r>
              <a:endParaRPr kumimoji="1" lang="ja-JP" altLang="en-US" sz="1100" dirty="0">
                <a:solidFill>
                  <a:srgbClr val="008000"/>
                </a:solidFill>
              </a:endParaRPr>
            </a:p>
          </p:txBody>
        </p:sp>
        <p:sp>
          <p:nvSpPr>
            <p:cNvPr id="11" name="テキスト ボックス 10"/>
            <p:cNvSpPr txBox="1"/>
            <p:nvPr/>
          </p:nvSpPr>
          <p:spPr>
            <a:xfrm>
              <a:off x="788876" y="1628800"/>
              <a:ext cx="470756" cy="261610"/>
            </a:xfrm>
            <a:prstGeom prst="rect">
              <a:avLst/>
            </a:prstGeom>
            <a:solidFill>
              <a:schemeClr val="bg1"/>
            </a:solidFill>
          </p:spPr>
          <p:txBody>
            <a:bodyPr wrap="square" rtlCol="0">
              <a:spAutoFit/>
            </a:bodyPr>
            <a:lstStyle/>
            <a:p>
              <a:endParaRPr kumimoji="1" lang="ja-JP" altLang="en-US" sz="1100" dirty="0">
                <a:solidFill>
                  <a:srgbClr val="008000"/>
                </a:solidFill>
              </a:endParaRPr>
            </a:p>
          </p:txBody>
        </p:sp>
        <p:sp>
          <p:nvSpPr>
            <p:cNvPr id="12" name="テキスト ボックス 11"/>
            <p:cNvSpPr txBox="1"/>
            <p:nvPr/>
          </p:nvSpPr>
          <p:spPr>
            <a:xfrm>
              <a:off x="7156039" y="2906854"/>
              <a:ext cx="1107746" cy="338554"/>
            </a:xfrm>
            <a:prstGeom prst="rect">
              <a:avLst/>
            </a:prstGeom>
            <a:solidFill>
              <a:srgbClr val="009900"/>
            </a:solidFill>
          </p:spPr>
          <p:txBody>
            <a:bodyPr wrap="square" rtlCol="0">
              <a:spAutoFit/>
            </a:bodyPr>
            <a:lstStyle/>
            <a:p>
              <a:pPr algn="ctr"/>
              <a:r>
                <a:rPr kumimoji="1" lang="en-US" altLang="ja-JP" sz="1600" dirty="0" err="1" smtClean="0">
                  <a:solidFill>
                    <a:schemeClr val="bg1"/>
                  </a:solidFill>
                </a:rPr>
                <a:t>f</a:t>
              </a:r>
              <a:r>
                <a:rPr kumimoji="1" lang="en-US" altLang="ja-JP" sz="1600" baseline="-25000" dirty="0" err="1" smtClean="0">
                  <a:solidFill>
                    <a:schemeClr val="bg1"/>
                  </a:solidFill>
                </a:rPr>
                <a:t>THz</a:t>
              </a:r>
              <a:r>
                <a:rPr kumimoji="1" lang="en-US" altLang="ja-JP" sz="1600" dirty="0" smtClean="0">
                  <a:solidFill>
                    <a:schemeClr val="bg1"/>
                  </a:solidFill>
                </a:rPr>
                <a:t>=</a:t>
              </a:r>
              <a:r>
                <a:rPr kumimoji="1" lang="en-US" altLang="ja-JP" sz="1600" dirty="0" err="1" smtClean="0">
                  <a:solidFill>
                    <a:schemeClr val="bg1"/>
                  </a:solidFill>
                </a:rPr>
                <a:t>mf+f</a:t>
              </a:r>
              <a:r>
                <a:rPr kumimoji="1" lang="en-US" altLang="ja-JP" sz="1600" baseline="-25000" dirty="0" err="1" smtClean="0">
                  <a:solidFill>
                    <a:schemeClr val="bg1"/>
                  </a:solidFill>
                </a:rPr>
                <a:t>b</a:t>
              </a:r>
              <a:endParaRPr kumimoji="1" lang="ja-JP" altLang="en-US" sz="1600" dirty="0">
                <a:solidFill>
                  <a:schemeClr val="bg1"/>
                </a:solidFill>
              </a:endParaRPr>
            </a:p>
          </p:txBody>
        </p:sp>
      </p:grpSp>
      <p:sp>
        <p:nvSpPr>
          <p:cNvPr id="7172" name="Rectangle 3"/>
          <p:cNvSpPr>
            <a:spLocks noChangeArrowheads="1"/>
          </p:cNvSpPr>
          <p:nvPr/>
        </p:nvSpPr>
        <p:spPr bwMode="auto">
          <a:xfrm>
            <a:off x="6011863" y="1603648"/>
            <a:ext cx="1979612"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400" dirty="0">
                <a:solidFill>
                  <a:schemeClr val="bg1"/>
                </a:solidFill>
                <a:latin typeface="Arial" charset="0"/>
              </a:rPr>
              <a:t>Freq. domain</a:t>
            </a:r>
          </a:p>
        </p:txBody>
      </p:sp>
    </p:spTree>
    <p:extLst>
      <p:ext uri="{BB962C8B-B14F-4D97-AF65-F5344CB8AC3E}">
        <p14:creationId xmlns:p14="http://schemas.microsoft.com/office/powerpoint/2010/main" val="39047295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1691680" y="5877272"/>
            <a:ext cx="5760640" cy="1008112"/>
          </a:xfrm>
          <a:prstGeom prst="roundRect">
            <a:avLst>
              <a:gd name="adj" fmla="val 16667"/>
            </a:avLst>
          </a:prstGeom>
          <a:solidFill>
            <a:srgbClr val="00FFFF">
              <a:alpha val="50195"/>
            </a:srgbClr>
          </a:solidFill>
          <a:ln w="9525">
            <a:solidFill>
              <a:schemeClr val="tx1"/>
            </a:solidFill>
            <a:round/>
            <a:headEnd/>
            <a:tailEnd/>
          </a:ln>
        </p:spPr>
        <p:txBody>
          <a:bodyPr wrap="none" anchor="ctr"/>
          <a:lstStyle/>
          <a:p>
            <a:endParaRPr lang="ja-JP" altLang="en-US"/>
          </a:p>
        </p:txBody>
      </p:sp>
      <p:sp>
        <p:nvSpPr>
          <p:cNvPr id="18" name="左カーブ矢印 17"/>
          <p:cNvSpPr/>
          <p:nvPr/>
        </p:nvSpPr>
        <p:spPr>
          <a:xfrm>
            <a:off x="3957638" y="2236788"/>
            <a:ext cx="650875" cy="2079625"/>
          </a:xfrm>
          <a:prstGeom prst="curvedLeftArrow">
            <a:avLst>
              <a:gd name="adj1" fmla="val 63984"/>
              <a:gd name="adj2" fmla="val 136709"/>
              <a:gd name="adj3" fmla="val 45645"/>
            </a:avLst>
          </a:prstGeom>
          <a:solidFill>
            <a:schemeClr val="bg1">
              <a:lumMod val="8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chemeClr val="tx1"/>
              </a:solidFill>
            </a:endParaRPr>
          </a:p>
        </p:txBody>
      </p:sp>
      <p:sp>
        <p:nvSpPr>
          <p:cNvPr id="8197" name="Rectangle 6"/>
          <p:cNvSpPr>
            <a:spLocks noChangeArrowheads="1"/>
          </p:cNvSpPr>
          <p:nvPr/>
        </p:nvSpPr>
        <p:spPr bwMode="auto">
          <a:xfrm>
            <a:off x="4706938" y="1537513"/>
            <a:ext cx="3141662" cy="81136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p>
            <a:pPr algn="ctr"/>
            <a:r>
              <a:rPr lang="en-US" altLang="ja-JP" sz="2400" dirty="0">
                <a:solidFill>
                  <a:schemeClr val="bg1"/>
                </a:solidFill>
                <a:latin typeface="Arial" charset="0"/>
              </a:rPr>
              <a:t>Shift of ML freq. by </a:t>
            </a:r>
            <a:r>
              <a:rPr lang="en-US" altLang="ja-JP" sz="2400" dirty="0">
                <a:solidFill>
                  <a:schemeClr val="bg1"/>
                </a:solidFill>
                <a:latin typeface="Symbol" pitchFamily="1" charset="2"/>
                <a:sym typeface="Symbol" pitchFamily="1" charset="2"/>
              </a:rPr>
              <a:t></a:t>
            </a:r>
            <a:r>
              <a:rPr lang="en-US" altLang="ja-JP" sz="2400" dirty="0">
                <a:solidFill>
                  <a:schemeClr val="bg1"/>
                </a:solidFill>
                <a:latin typeface="Arial" charset="0"/>
              </a:rPr>
              <a:t>f</a:t>
            </a:r>
            <a:br>
              <a:rPr lang="en-US" altLang="ja-JP" sz="2400" dirty="0">
                <a:solidFill>
                  <a:schemeClr val="bg1"/>
                </a:solidFill>
                <a:latin typeface="Arial" charset="0"/>
              </a:rPr>
            </a:br>
            <a:r>
              <a:rPr lang="en-US" altLang="ja-JP" sz="2400" dirty="0">
                <a:solidFill>
                  <a:schemeClr val="bg1"/>
                </a:solidFill>
                <a:latin typeface="Arial" charset="0"/>
              </a:rPr>
              <a:t>(f </a:t>
            </a:r>
            <a:r>
              <a:rPr lang="en-US" altLang="ja-JP" sz="2400" dirty="0">
                <a:solidFill>
                  <a:schemeClr val="bg1"/>
                </a:solidFill>
                <a:latin typeface="Symbol" pitchFamily="1" charset="2"/>
                <a:sym typeface="Symbol" pitchFamily="1" charset="2"/>
              </a:rPr>
              <a:t>®</a:t>
            </a:r>
            <a:r>
              <a:rPr lang="en-US" altLang="ja-JP" sz="2400" dirty="0">
                <a:solidFill>
                  <a:schemeClr val="bg1"/>
                </a:solidFill>
                <a:latin typeface="Arial" charset="0"/>
              </a:rPr>
              <a:t> f+</a:t>
            </a:r>
            <a:r>
              <a:rPr lang="en-US" altLang="ja-JP" sz="2400" dirty="0">
                <a:solidFill>
                  <a:schemeClr val="bg1"/>
                </a:solidFill>
                <a:latin typeface="Symbol" pitchFamily="1" charset="2"/>
                <a:sym typeface="Symbol" pitchFamily="1" charset="2"/>
              </a:rPr>
              <a:t></a:t>
            </a:r>
            <a:r>
              <a:rPr lang="en-US" altLang="ja-JP" sz="2400" dirty="0">
                <a:solidFill>
                  <a:schemeClr val="bg1"/>
                </a:solidFill>
                <a:latin typeface="Arial" charset="0"/>
              </a:rPr>
              <a:t>f)</a:t>
            </a:r>
          </a:p>
        </p:txBody>
      </p:sp>
      <p:sp>
        <p:nvSpPr>
          <p:cNvPr id="8198" name="Rectangle 7"/>
          <p:cNvSpPr>
            <a:spLocks noChangeArrowheads="1"/>
          </p:cNvSpPr>
          <p:nvPr/>
        </p:nvSpPr>
        <p:spPr bwMode="auto">
          <a:xfrm>
            <a:off x="4733925" y="4437112"/>
            <a:ext cx="3722688" cy="81136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p>
            <a:pPr algn="ctr"/>
            <a:r>
              <a:rPr lang="en-US" altLang="ja-JP" sz="2400" dirty="0">
                <a:solidFill>
                  <a:schemeClr val="bg1"/>
                </a:solidFill>
                <a:latin typeface="Arial" charset="0"/>
              </a:rPr>
              <a:t>Change of beat freq. by </a:t>
            </a:r>
            <a:r>
              <a:rPr lang="en-US" altLang="ja-JP" sz="2400" dirty="0">
                <a:solidFill>
                  <a:schemeClr val="bg1"/>
                </a:solidFill>
                <a:latin typeface="Symbol" pitchFamily="1" charset="2"/>
                <a:sym typeface="Symbol" pitchFamily="1" charset="2"/>
              </a:rPr>
              <a:t></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
            </a:r>
            <a:br>
              <a:rPr lang="en-US" altLang="ja-JP" sz="2400" dirty="0">
                <a:solidFill>
                  <a:schemeClr val="bg1"/>
                </a:solidFill>
                <a:latin typeface="Arial" charset="0"/>
              </a:rPr>
            </a:br>
            <a:r>
              <a:rPr lang="en-US" altLang="ja-JP" sz="2400" dirty="0">
                <a:solidFill>
                  <a:schemeClr val="bg1"/>
                </a:solidFill>
                <a:latin typeface="Arial" charset="0"/>
              </a:rPr>
              <a:t>(</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 </a:t>
            </a:r>
            <a:r>
              <a:rPr lang="en-US" altLang="ja-JP" sz="2400" dirty="0">
                <a:solidFill>
                  <a:schemeClr val="bg1"/>
                </a:solidFill>
                <a:latin typeface="Symbol" pitchFamily="1" charset="2"/>
                <a:sym typeface="Symbol" pitchFamily="1" charset="2"/>
              </a:rPr>
              <a:t>®</a:t>
            </a:r>
            <a:r>
              <a:rPr lang="en-US" altLang="ja-JP" sz="2400" dirty="0">
                <a:solidFill>
                  <a:schemeClr val="bg1"/>
                </a:solidFill>
                <a:latin typeface="Arial" charset="0"/>
              </a:rPr>
              <a:t> </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a:t>
            </a:r>
            <a:r>
              <a:rPr lang="en-US" altLang="ja-JP" sz="2400" dirty="0">
                <a:solidFill>
                  <a:schemeClr val="bg1"/>
                </a:solidFill>
                <a:latin typeface="Symbol" pitchFamily="1" charset="2"/>
                <a:sym typeface="Symbol" pitchFamily="1" charset="2"/>
              </a:rPr>
              <a:t></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a:t>
            </a:r>
          </a:p>
        </p:txBody>
      </p:sp>
      <p:graphicFrame>
        <p:nvGraphicFramePr>
          <p:cNvPr id="8199" name="Object 2"/>
          <p:cNvGraphicFramePr>
            <a:graphicFrameLocks noChangeAspect="1"/>
          </p:cNvGraphicFramePr>
          <p:nvPr/>
        </p:nvGraphicFramePr>
        <p:xfrm>
          <a:off x="4868863" y="2644775"/>
          <a:ext cx="1630362" cy="1328738"/>
        </p:xfrm>
        <a:graphic>
          <a:graphicData uri="http://schemas.openxmlformats.org/presentationml/2006/ole">
            <mc:AlternateContent xmlns:mc="http://schemas.openxmlformats.org/markup-compatibility/2006">
              <mc:Choice xmlns:v="urn:schemas-microsoft-com:vml" Requires="v">
                <p:oleObj spid="_x0000_s1108" name="数式" r:id="rId4" imgW="546100" imgH="444500" progId="Equation.3">
                  <p:embed/>
                </p:oleObj>
              </mc:Choice>
              <mc:Fallback>
                <p:oleObj name="数式" r:id="rId4" imgW="5461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863" y="2644775"/>
                        <a:ext cx="1630362" cy="1328738"/>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0" name="Object 3"/>
          <p:cNvGraphicFramePr>
            <a:graphicFrameLocks noChangeAspect="1"/>
          </p:cNvGraphicFramePr>
          <p:nvPr>
            <p:extLst>
              <p:ext uri="{D42A27DB-BD31-4B8C-83A1-F6EECF244321}">
                <p14:modId xmlns:p14="http://schemas.microsoft.com/office/powerpoint/2010/main" val="2196348465"/>
              </p:ext>
            </p:extLst>
          </p:nvPr>
        </p:nvGraphicFramePr>
        <p:xfrm>
          <a:off x="1742082" y="5805264"/>
          <a:ext cx="5710238" cy="1085346"/>
        </p:xfrm>
        <a:graphic>
          <a:graphicData uri="http://schemas.openxmlformats.org/presentationml/2006/ole">
            <mc:AlternateContent xmlns:mc="http://schemas.openxmlformats.org/markup-compatibility/2006">
              <mc:Choice xmlns:v="urn:schemas-microsoft-com:vml" Requires="v">
                <p:oleObj spid="_x0000_s1109" name="数式" r:id="rId6" imgW="2286000" imgH="457200" progId="Equation.3">
                  <p:embed/>
                </p:oleObj>
              </mc:Choice>
              <mc:Fallback>
                <p:oleObj name="数式" r:id="rId6" imgW="2286000" imgH="457200" progId="Equation.3">
                  <p:embed/>
                  <p:pic>
                    <p:nvPicPr>
                      <p:cNvPr id="0" name=""/>
                      <p:cNvPicPr>
                        <a:picLocks noChangeAspect="1" noChangeArrowheads="1"/>
                      </p:cNvPicPr>
                      <p:nvPr/>
                    </p:nvPicPr>
                    <p:blipFill>
                      <a:blip r:embed="rId7"/>
                      <a:srcRect/>
                      <a:stretch>
                        <a:fillRect/>
                      </a:stretch>
                    </p:blipFill>
                    <p:spPr bwMode="auto">
                      <a:xfrm>
                        <a:off x="1742082" y="5805264"/>
                        <a:ext cx="5710238" cy="1085346"/>
                      </a:xfrm>
                      <a:prstGeom prst="rect">
                        <a:avLst/>
                      </a:prstGeom>
                      <a:noFill/>
                      <a:ln>
                        <a:noFill/>
                      </a:ln>
                      <a:extLst/>
                    </p:spPr>
                  </p:pic>
                </p:oleObj>
              </mc:Fallback>
            </mc:AlternateContent>
          </a:graphicData>
        </a:graphic>
      </p:graphicFrame>
      <p:pic>
        <p:nvPicPr>
          <p:cNvPr id="8201" name="Picture 10" descr="principle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3" y="1415255"/>
            <a:ext cx="3593976" cy="446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0" y="429816"/>
            <a:ext cx="9144000" cy="1054968"/>
          </a:xfrm>
          <a:prstGeom prst="rect">
            <a:avLst/>
          </a:prstGeom>
          <a:ln>
            <a:noFill/>
            <a:miter lim="800000"/>
            <a:headEnd/>
            <a:tailEnd/>
          </a:ln>
        </p:spPr>
        <p:txBody>
          <a:bodyPr>
            <a:normAutofit fontScale="90000" lnSpcReduction="10000"/>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3600" b="1" kern="0" dirty="0" smtClean="0"/>
              <a:t>光伝導ミキシング法を用いた</a:t>
            </a:r>
            <a:r>
              <a:rPr lang="en-US" altLang="ja-JP" sz="3600" b="1" kern="0" dirty="0" smtClean="0"/>
              <a:t/>
            </a:r>
            <a:br>
              <a:rPr lang="en-US" altLang="ja-JP" sz="3600" b="1" kern="0" dirty="0" smtClean="0"/>
            </a:br>
            <a:r>
              <a:rPr lang="en-US" altLang="ja-JP" sz="3600" b="1" kern="0" dirty="0" smtClean="0"/>
              <a:t>THz</a:t>
            </a:r>
            <a:r>
              <a:rPr lang="ja-JP" altLang="en-US" sz="3600" b="1" kern="0" dirty="0" smtClean="0"/>
              <a:t>コム参照型スペクトラム・アナライザー</a:t>
            </a:r>
            <a:r>
              <a:rPr lang="en-US" altLang="ja-JP" sz="3600" kern="0" dirty="0" smtClean="0">
                <a:solidFill>
                  <a:schemeClr val="tx1"/>
                </a:solidFill>
                <a:latin typeface="Arial" charset="0"/>
                <a:ea typeface="ＭＳ ゴシック" pitchFamily="1" charset="-128"/>
              </a:rPr>
              <a:t>(1)</a:t>
            </a:r>
          </a:p>
        </p:txBody>
      </p:sp>
    </p:spTree>
    <p:extLst>
      <p:ext uri="{BB962C8B-B14F-4D97-AF65-F5344CB8AC3E}">
        <p14:creationId xmlns:p14="http://schemas.microsoft.com/office/powerpoint/2010/main" val="30377045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360040" y="508670"/>
            <a:ext cx="4427984" cy="544066"/>
          </a:xfrm>
          <a:ln>
            <a:solidFill>
              <a:srgbClr val="FFFFFF"/>
            </a:solidFill>
            <a:miter lim="800000"/>
            <a:headEnd/>
            <a:tailEnd/>
          </a:ln>
        </p:spPr>
        <p:txBody>
          <a:bodyPr>
            <a:normAutofit fontScale="90000"/>
          </a:bodyPr>
          <a:lstStyle/>
          <a:p>
            <a:pPr eaLnBrk="1" hangingPunct="1"/>
            <a:r>
              <a:rPr lang="ja-JP" altLang="en-US" sz="4800" dirty="0" smtClean="0">
                <a:solidFill>
                  <a:srgbClr val="172185"/>
                </a:solidFill>
                <a:latin typeface="Arial" charset="0"/>
                <a:ea typeface="ＭＳ ゴシック" pitchFamily="1" charset="-128"/>
              </a:rPr>
              <a:t>従来研究</a:t>
            </a:r>
            <a:endParaRPr lang="en-US" altLang="ja-JP" sz="4800" dirty="0" smtClean="0">
              <a:solidFill>
                <a:srgbClr val="172185"/>
              </a:solidFill>
              <a:latin typeface="Arial" charset="0"/>
              <a:ea typeface="ＭＳ ゴシック" pitchFamily="1" charset="-128"/>
            </a:endParaRPr>
          </a:p>
        </p:txBody>
      </p:sp>
      <p:sp>
        <p:nvSpPr>
          <p:cNvPr id="7172" name="Rectangle 3"/>
          <p:cNvSpPr>
            <a:spLocks noChangeArrowheads="1"/>
          </p:cNvSpPr>
          <p:nvPr/>
        </p:nvSpPr>
        <p:spPr bwMode="auto">
          <a:xfrm>
            <a:off x="5153165" y="1373867"/>
            <a:ext cx="3877985"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400" dirty="0" smtClean="0">
                <a:solidFill>
                  <a:schemeClr val="bg1"/>
                </a:solidFill>
                <a:latin typeface="Arial" charset="0"/>
              </a:rPr>
              <a:t>CW-THz</a:t>
            </a:r>
            <a:r>
              <a:rPr lang="ja-JP" altLang="en-US" sz="2400" dirty="0" smtClean="0">
                <a:solidFill>
                  <a:schemeClr val="bg1"/>
                </a:solidFill>
                <a:latin typeface="Arial" charset="0"/>
              </a:rPr>
              <a:t>波の</a:t>
            </a:r>
            <a:endParaRPr lang="en-US" altLang="ja-JP" sz="2400" dirty="0" smtClean="0">
              <a:solidFill>
                <a:schemeClr val="bg1"/>
              </a:solidFill>
              <a:latin typeface="Arial" charset="0"/>
            </a:endParaRPr>
          </a:p>
          <a:p>
            <a:pPr algn="ctr"/>
            <a:r>
              <a:rPr lang="ja-JP" altLang="en-US" sz="2400" dirty="0" smtClean="0">
                <a:solidFill>
                  <a:schemeClr val="bg1"/>
                </a:solidFill>
                <a:latin typeface="Arial" charset="0"/>
              </a:rPr>
              <a:t>リアルタイムモニタリング</a:t>
            </a:r>
            <a:endParaRPr lang="en-US" altLang="ja-JP" sz="2400" dirty="0">
              <a:solidFill>
                <a:schemeClr val="bg1"/>
              </a:solidFill>
              <a:latin typeface="Arial" charset="0"/>
            </a:endParaRPr>
          </a:p>
        </p:txBody>
      </p:sp>
      <p:sp>
        <p:nvSpPr>
          <p:cNvPr id="7174" name="Text Box 9"/>
          <p:cNvSpPr txBox="1">
            <a:spLocks noChangeArrowheads="1"/>
          </p:cNvSpPr>
          <p:nvPr/>
        </p:nvSpPr>
        <p:spPr bwMode="auto">
          <a:xfrm>
            <a:off x="5111552" y="550421"/>
            <a:ext cx="38529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algn="l" eaLnBrk="1" hangingPunct="1"/>
            <a:r>
              <a:rPr lang="en-US" altLang="ja-JP" sz="1800" i="1" dirty="0">
                <a:solidFill>
                  <a:srgbClr val="800080"/>
                </a:solidFill>
                <a:latin typeface="Arial" charset="0"/>
              </a:rPr>
              <a:t>Ref) </a:t>
            </a:r>
            <a:r>
              <a:rPr lang="en-US" altLang="ja-JP" sz="1800" i="1" dirty="0" smtClean="0">
                <a:solidFill>
                  <a:srgbClr val="800080"/>
                </a:solidFill>
                <a:latin typeface="Arial" charset="0"/>
              </a:rPr>
              <a:t>T. </a:t>
            </a:r>
            <a:r>
              <a:rPr lang="en-US" altLang="ja-JP" sz="1800" i="1" dirty="0" err="1" smtClean="0">
                <a:solidFill>
                  <a:srgbClr val="800080"/>
                </a:solidFill>
                <a:latin typeface="Arial" charset="0"/>
              </a:rPr>
              <a:t>Yasui</a:t>
            </a:r>
            <a:r>
              <a:rPr lang="en-US" altLang="ja-JP" sz="1800" i="1" dirty="0" smtClean="0">
                <a:solidFill>
                  <a:srgbClr val="800080"/>
                </a:solidFill>
                <a:latin typeface="Arial" charset="0"/>
              </a:rPr>
              <a:t> et </a:t>
            </a:r>
            <a:r>
              <a:rPr lang="en-US" altLang="ja-JP" sz="1800" i="1" dirty="0">
                <a:solidFill>
                  <a:srgbClr val="800080"/>
                </a:solidFill>
                <a:latin typeface="Arial" charset="0"/>
              </a:rPr>
              <a:t>al. </a:t>
            </a:r>
            <a:r>
              <a:rPr lang="en-US" altLang="ja-JP" sz="1800" i="1" dirty="0" smtClean="0">
                <a:solidFill>
                  <a:srgbClr val="800080"/>
                </a:solidFill>
                <a:latin typeface="Arial" charset="0"/>
              </a:rPr>
              <a:t>Opt</a:t>
            </a:r>
            <a:r>
              <a:rPr lang="en-US" altLang="ja-JP" sz="1800" i="1" dirty="0">
                <a:solidFill>
                  <a:srgbClr val="800080"/>
                </a:solidFill>
                <a:latin typeface="Arial" charset="0"/>
              </a:rPr>
              <a:t>. Express </a:t>
            </a:r>
            <a:r>
              <a:rPr lang="en-US" altLang="ja-JP" sz="1800" b="1" i="1" dirty="0">
                <a:solidFill>
                  <a:srgbClr val="800080"/>
                </a:solidFill>
                <a:latin typeface="Arial" charset="0"/>
              </a:rPr>
              <a:t>17</a:t>
            </a:r>
            <a:r>
              <a:rPr lang="en-US" altLang="ja-JP" sz="1800" i="1" dirty="0">
                <a:solidFill>
                  <a:srgbClr val="800080"/>
                </a:solidFill>
                <a:latin typeface="Arial" charset="0"/>
              </a:rPr>
              <a:t>, 17034-17043 (2009).</a:t>
            </a:r>
          </a:p>
        </p:txBody>
      </p:sp>
      <p:pic>
        <p:nvPicPr>
          <p:cNvPr id="3" name="図 2" descr="fig7_測定確度fin.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35040"/>
            <a:ext cx="4427504" cy="3686248"/>
          </a:xfrm>
          <a:prstGeom prst="rect">
            <a:avLst/>
          </a:prstGeom>
        </p:spPr>
      </p:pic>
      <p:pic>
        <p:nvPicPr>
          <p:cNvPr id="4" name="図 3" descr="UTC-PD.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5107" y="2348651"/>
            <a:ext cx="4423397" cy="3672637"/>
          </a:xfrm>
          <a:prstGeom prst="rect">
            <a:avLst/>
          </a:prstGeom>
        </p:spPr>
      </p:pic>
      <p:sp>
        <p:nvSpPr>
          <p:cNvPr id="13" name="Rectangle 3"/>
          <p:cNvSpPr>
            <a:spLocks noChangeArrowheads="1"/>
          </p:cNvSpPr>
          <p:nvPr/>
        </p:nvSpPr>
        <p:spPr bwMode="auto">
          <a:xfrm>
            <a:off x="1175757" y="1599183"/>
            <a:ext cx="2424062"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sz="2400" dirty="0" smtClean="0">
                <a:solidFill>
                  <a:schemeClr val="bg1"/>
                </a:solidFill>
                <a:latin typeface="Arial" charset="0"/>
              </a:rPr>
              <a:t>絶対周波数計測</a:t>
            </a:r>
            <a:r>
              <a:rPr lang="en-US" altLang="ja-JP" sz="2400" dirty="0" smtClean="0">
                <a:solidFill>
                  <a:schemeClr val="bg1"/>
                </a:solidFill>
                <a:latin typeface="Arial" charset="0"/>
              </a:rPr>
              <a:t> </a:t>
            </a:r>
            <a:endParaRPr lang="en-US" altLang="ja-JP" sz="2400" dirty="0">
              <a:solidFill>
                <a:schemeClr val="bg1"/>
              </a:solidFill>
              <a:latin typeface="Arial" charset="0"/>
            </a:endParaRPr>
          </a:p>
        </p:txBody>
      </p:sp>
      <p:sp>
        <p:nvSpPr>
          <p:cNvPr id="5" name="テキスト ボックス 4"/>
          <p:cNvSpPr txBox="1"/>
          <p:nvPr/>
        </p:nvSpPr>
        <p:spPr>
          <a:xfrm>
            <a:off x="6876256" y="2497872"/>
            <a:ext cx="1852115" cy="369332"/>
          </a:xfrm>
          <a:prstGeom prst="rect">
            <a:avLst/>
          </a:prstGeom>
          <a:solidFill>
            <a:srgbClr val="000090"/>
          </a:solidFill>
        </p:spPr>
        <p:txBody>
          <a:bodyPr wrap="none" rtlCol="0">
            <a:spAutoFit/>
          </a:bodyPr>
          <a:lstStyle/>
          <a:p>
            <a:r>
              <a:rPr kumimoji="1" lang="en-US" altLang="ja-JP" dirty="0" smtClean="0">
                <a:solidFill>
                  <a:srgbClr val="FFFF00"/>
                </a:solidFill>
              </a:rPr>
              <a:t>F-band UTC-PD</a:t>
            </a:r>
            <a:endParaRPr kumimoji="1" lang="ja-JP" altLang="en-US" dirty="0">
              <a:solidFill>
                <a:srgbClr val="FFFF00"/>
              </a:solidFill>
            </a:endParaRPr>
          </a:p>
        </p:txBody>
      </p:sp>
      <p:sp>
        <p:nvSpPr>
          <p:cNvPr id="15" name="テキスト ボックス 14"/>
          <p:cNvSpPr txBox="1"/>
          <p:nvPr/>
        </p:nvSpPr>
        <p:spPr>
          <a:xfrm>
            <a:off x="1043608" y="2489238"/>
            <a:ext cx="2968493" cy="369332"/>
          </a:xfrm>
          <a:prstGeom prst="rect">
            <a:avLst/>
          </a:prstGeom>
          <a:solidFill>
            <a:srgbClr val="000090"/>
          </a:solidFill>
        </p:spPr>
        <p:txBody>
          <a:bodyPr wrap="none" rtlCol="0">
            <a:spAutoFit/>
          </a:bodyPr>
          <a:lstStyle/>
          <a:p>
            <a:r>
              <a:rPr kumimoji="1" lang="en-US" altLang="ja-JP" dirty="0" smtClean="0">
                <a:solidFill>
                  <a:srgbClr val="FFFF00"/>
                </a:solidFill>
              </a:rPr>
              <a:t>Active frequency multiplier </a:t>
            </a:r>
          </a:p>
        </p:txBody>
      </p:sp>
    </p:spTree>
    <p:extLst>
      <p:ext uri="{BB962C8B-B14F-4D97-AF65-F5344CB8AC3E}">
        <p14:creationId xmlns:p14="http://schemas.microsoft.com/office/powerpoint/2010/main" val="41156919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323528" y="1052736"/>
            <a:ext cx="8496944" cy="2016224"/>
          </a:xfrm>
          <a:solidFill>
            <a:srgbClr val="66CCFF"/>
          </a:solidFill>
          <a:ln w="38100" cmpd="sng">
            <a:solidFill>
              <a:schemeClr val="tx1"/>
            </a:solidFill>
          </a:ln>
        </p:spPr>
        <p:txBody>
          <a:bodyPr/>
          <a:lstStyle/>
          <a:p>
            <a:pPr marL="514350" indent="-514350" algn="just">
              <a:buAutoNum type="arabicParenBoth"/>
            </a:pPr>
            <a:r>
              <a:rPr lang="ja-JP" altLang="en-US" dirty="0" smtClean="0"/>
              <a:t>絶対周波数を決定するためのビート周波数計測が</a:t>
            </a:r>
            <a:r>
              <a:rPr lang="en-US" altLang="ja-JP" dirty="0" smtClean="0"/>
              <a:t>2</a:t>
            </a:r>
            <a:r>
              <a:rPr lang="ja-JP" altLang="en-US" dirty="0" smtClean="0"/>
              <a:t>ステップである </a:t>
            </a:r>
            <a:r>
              <a:rPr lang="en-US" altLang="ja-JP" dirty="0" smtClean="0"/>
              <a:t>☞ </a:t>
            </a:r>
            <a:r>
              <a:rPr lang="ja-JP" altLang="en-US" b="1" dirty="0" smtClean="0">
                <a:solidFill>
                  <a:srgbClr val="FF0000"/>
                </a:solidFill>
              </a:rPr>
              <a:t>リアルタイムではない</a:t>
            </a:r>
            <a:r>
              <a:rPr lang="en-US" altLang="ja-JP" b="1" dirty="0" smtClean="0">
                <a:solidFill>
                  <a:srgbClr val="FF0000"/>
                </a:solidFill>
              </a:rPr>
              <a:t>!</a:t>
            </a:r>
          </a:p>
          <a:p>
            <a:pPr marL="514350" indent="-514350" algn="just">
              <a:buFontTx/>
              <a:buAutoNum type="arabicParenBoth"/>
            </a:pPr>
            <a:r>
              <a:rPr lang="en-US" altLang="ja-JP" dirty="0" smtClean="0"/>
              <a:t> 1.5μm</a:t>
            </a:r>
            <a:r>
              <a:rPr lang="ja-JP" altLang="en-US" dirty="0" smtClean="0"/>
              <a:t>のファイバーレーザー光を</a:t>
            </a:r>
            <a:r>
              <a:rPr lang="en-US" altLang="ja-JP" dirty="0" smtClean="0"/>
              <a:t>PCA</a:t>
            </a:r>
            <a:r>
              <a:rPr lang="ja-JP" altLang="en-US" dirty="0" err="1" smtClean="0"/>
              <a:t>に入</a:t>
            </a:r>
            <a:r>
              <a:rPr lang="ja-JP" altLang="en-US" dirty="0" smtClean="0"/>
              <a:t>射する際に光学系が必要である</a:t>
            </a:r>
            <a:r>
              <a:rPr lang="en-US" altLang="ja-JP" dirty="0" smtClean="0"/>
              <a:t> </a:t>
            </a:r>
            <a:r>
              <a:rPr lang="en-US" altLang="ja-JP" dirty="0"/>
              <a:t>☞ </a:t>
            </a:r>
            <a:r>
              <a:rPr lang="ja-JP" altLang="en-US" b="1" dirty="0" smtClean="0">
                <a:solidFill>
                  <a:srgbClr val="FF0000"/>
                </a:solidFill>
              </a:rPr>
              <a:t>持ち運び出来ない</a:t>
            </a:r>
            <a:r>
              <a:rPr lang="en-US" altLang="ja-JP" b="1" dirty="0" smtClean="0">
                <a:solidFill>
                  <a:srgbClr val="FF0000"/>
                </a:solidFill>
              </a:rPr>
              <a:t>!</a:t>
            </a:r>
            <a:endParaRPr lang="en-US" altLang="ja-JP" b="1" dirty="0">
              <a:solidFill>
                <a:srgbClr val="FF0000"/>
              </a:solidFill>
            </a:endParaRPr>
          </a:p>
        </p:txBody>
      </p:sp>
      <p:sp>
        <p:nvSpPr>
          <p:cNvPr id="2" name="テキスト ボックス 1"/>
          <p:cNvSpPr txBox="1"/>
          <p:nvPr/>
        </p:nvSpPr>
        <p:spPr>
          <a:xfrm>
            <a:off x="81181" y="404664"/>
            <a:ext cx="8981645" cy="615553"/>
          </a:xfrm>
          <a:prstGeom prst="rect">
            <a:avLst/>
          </a:prstGeom>
          <a:noFill/>
        </p:spPr>
        <p:txBody>
          <a:bodyPr wrap="none" rtlCol="0">
            <a:spAutoFit/>
          </a:bodyPr>
          <a:lstStyle/>
          <a:p>
            <a:pPr algn="just"/>
            <a:r>
              <a:rPr kumimoji="1" lang="en-US" altLang="ja-JP" sz="3400" dirty="0" smtClean="0"/>
              <a:t>Problems of previous studies for practical use</a:t>
            </a:r>
            <a:endParaRPr kumimoji="1" lang="ja-JP" altLang="en-US" sz="3400" dirty="0"/>
          </a:p>
        </p:txBody>
      </p:sp>
      <p:sp>
        <p:nvSpPr>
          <p:cNvPr id="7" name="コンテンツ プレースホルダー 2"/>
          <p:cNvSpPr txBox="1">
            <a:spLocks/>
          </p:cNvSpPr>
          <p:nvPr/>
        </p:nvSpPr>
        <p:spPr bwMode="auto">
          <a:xfrm>
            <a:off x="323528" y="4437112"/>
            <a:ext cx="8496944" cy="2232248"/>
          </a:xfrm>
          <a:prstGeom prst="rect">
            <a:avLst/>
          </a:prstGeom>
          <a:solidFill>
            <a:srgbClr val="FFFF00"/>
          </a:solidFill>
          <a:ln w="38100" cmpd="sng">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18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18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1800">
                <a:solidFill>
                  <a:schemeClr val="tx1"/>
                </a:solidFill>
                <a:latin typeface="+mn-lt"/>
                <a:ea typeface="+mn-ea"/>
                <a:cs typeface="+mn-cs"/>
              </a:defRPr>
            </a:lvl9pPr>
          </a:lstStyle>
          <a:p>
            <a:pPr marL="514350" indent="-514350" algn="just">
              <a:buFontTx/>
              <a:buAutoNum type="arabicParenBoth"/>
            </a:pPr>
            <a:r>
              <a:rPr lang="en-US" altLang="ja-JP" sz="3200" b="1" dirty="0" smtClean="0"/>
              <a:t> </a:t>
            </a:r>
            <a:r>
              <a:rPr lang="en-US" altLang="ja-JP" sz="3200" b="1" dirty="0" smtClean="0"/>
              <a:t>2</a:t>
            </a:r>
            <a:r>
              <a:rPr lang="ja-JP" altLang="en-US" sz="3200" b="1" dirty="0" err="1" smtClean="0"/>
              <a:t>つ</a:t>
            </a:r>
            <a:r>
              <a:rPr lang="ja-JP" altLang="en-US" sz="3200" b="1" dirty="0" err="1" smtClean="0"/>
              <a:t>の</a:t>
            </a:r>
            <a:r>
              <a:rPr lang="en-US" altLang="ja-JP" sz="3200" b="1" dirty="0" smtClean="0"/>
              <a:t>PC-THz</a:t>
            </a:r>
            <a:r>
              <a:rPr lang="ja-JP" altLang="en-US" sz="3200" b="1" dirty="0" smtClean="0"/>
              <a:t>コムを用いることで</a:t>
            </a:r>
            <a:r>
              <a:rPr lang="en-US" altLang="ja-JP" sz="3200" b="1" dirty="0" smtClean="0"/>
              <a:t>, </a:t>
            </a:r>
            <a:r>
              <a:rPr lang="ja-JP" altLang="en-US" sz="3200" b="1" dirty="0" smtClean="0"/>
              <a:t>絶対周波数を</a:t>
            </a:r>
            <a:r>
              <a:rPr lang="ja-JP" altLang="en-US" sz="3200" b="1" dirty="0" smtClean="0">
                <a:solidFill>
                  <a:srgbClr val="FF0000"/>
                </a:solidFill>
              </a:rPr>
              <a:t>リアルタイムで決定</a:t>
            </a:r>
            <a:r>
              <a:rPr lang="ja-JP" altLang="en-US" sz="3200" b="1" dirty="0" smtClean="0"/>
              <a:t>する</a:t>
            </a:r>
            <a:endParaRPr lang="en-US" altLang="ja-JP" sz="3200" b="1" dirty="0" smtClean="0">
              <a:solidFill>
                <a:srgbClr val="FF0000"/>
              </a:solidFill>
            </a:endParaRPr>
          </a:p>
          <a:p>
            <a:pPr marL="514350" indent="-514350" algn="just">
              <a:buFontTx/>
              <a:buAutoNum type="arabicParenBoth"/>
            </a:pPr>
            <a:r>
              <a:rPr lang="en-US" altLang="ja-JP" sz="3200" b="1" dirty="0" smtClean="0"/>
              <a:t>1.5µm</a:t>
            </a:r>
            <a:r>
              <a:rPr lang="ja-JP" altLang="en-US" sz="3200" b="1" dirty="0" smtClean="0"/>
              <a:t>光のファイバーを</a:t>
            </a:r>
            <a:r>
              <a:rPr lang="en-US" altLang="ja-JP" sz="3200" b="1" dirty="0" smtClean="0"/>
              <a:t>LT-</a:t>
            </a:r>
            <a:r>
              <a:rPr lang="en-US" altLang="ja-JP" sz="3200" b="1" dirty="0" err="1" smtClean="0"/>
              <a:t>GaAs</a:t>
            </a:r>
            <a:r>
              <a:rPr lang="en-US" altLang="ja-JP" sz="3200" b="1" dirty="0" smtClean="0"/>
              <a:t>-PCA</a:t>
            </a:r>
            <a:r>
              <a:rPr lang="ja-JP" altLang="en-US" sz="3200" b="1" dirty="0" smtClean="0"/>
              <a:t>に</a:t>
            </a:r>
            <a:r>
              <a:rPr lang="ja-JP" altLang="en-US" sz="3200" b="1" dirty="0" smtClean="0">
                <a:solidFill>
                  <a:srgbClr val="FF0000"/>
                </a:solidFill>
              </a:rPr>
              <a:t>直付け</a:t>
            </a:r>
            <a:r>
              <a:rPr lang="ja-JP" altLang="en-US" sz="3200" b="1" dirty="0" smtClean="0"/>
              <a:t>する</a:t>
            </a:r>
            <a:endParaRPr lang="en-US" altLang="ja-JP" sz="3200" b="1" dirty="0" smtClean="0"/>
          </a:p>
        </p:txBody>
      </p:sp>
      <p:sp>
        <p:nvSpPr>
          <p:cNvPr id="8" name="テキスト ボックス 7"/>
          <p:cNvSpPr txBox="1"/>
          <p:nvPr/>
        </p:nvSpPr>
        <p:spPr>
          <a:xfrm>
            <a:off x="395536" y="3789040"/>
            <a:ext cx="2634054" cy="646331"/>
          </a:xfrm>
          <a:prstGeom prst="rect">
            <a:avLst/>
          </a:prstGeom>
          <a:noFill/>
        </p:spPr>
        <p:txBody>
          <a:bodyPr wrap="none" rtlCol="0">
            <a:spAutoFit/>
          </a:bodyPr>
          <a:lstStyle/>
          <a:p>
            <a:pPr algn="just"/>
            <a:r>
              <a:rPr kumimoji="1" lang="en-US" altLang="ja-JP" sz="3600" dirty="0" smtClean="0"/>
              <a:t>Present talk</a:t>
            </a:r>
            <a:endParaRPr kumimoji="1" lang="ja-JP" altLang="en-US" sz="3600" dirty="0"/>
          </a:p>
        </p:txBody>
      </p:sp>
      <p:sp>
        <p:nvSpPr>
          <p:cNvPr id="9" name="下矢印 8"/>
          <p:cNvSpPr/>
          <p:nvPr/>
        </p:nvSpPr>
        <p:spPr bwMode="auto">
          <a:xfrm>
            <a:off x="4067944" y="3429000"/>
            <a:ext cx="792088" cy="72008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40046430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2" y="1988840"/>
            <a:ext cx="8820472" cy="2308324"/>
          </a:xfrm>
          <a:prstGeom prst="rect">
            <a:avLst/>
          </a:prstGeom>
        </p:spPr>
        <p:txBody>
          <a:bodyPr wrap="square">
            <a:spAutoFit/>
          </a:bodyPr>
          <a:lstStyle/>
          <a:p>
            <a:pPr algn="just"/>
            <a:r>
              <a:rPr lang="en-US" altLang="ja-JP" sz="4800" dirty="0" smtClean="0"/>
              <a:t>(1) Real</a:t>
            </a:r>
            <a:r>
              <a:rPr lang="en-US" altLang="ja-JP" sz="4800" dirty="0"/>
              <a:t>-time determination of absolute frequency using dual PC-THz combs</a:t>
            </a:r>
          </a:p>
        </p:txBody>
      </p:sp>
    </p:spTree>
    <p:extLst>
      <p:ext uri="{BB962C8B-B14F-4D97-AF65-F5344CB8AC3E}">
        <p14:creationId xmlns:p14="http://schemas.microsoft.com/office/powerpoint/2010/main" val="2901347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955679" y="5490894"/>
            <a:ext cx="7648769" cy="1268361"/>
          </a:xfrm>
          <a:prstGeom prst="roundRect">
            <a:avLst>
              <a:gd name="adj" fmla="val 16667"/>
            </a:avLst>
          </a:prstGeom>
          <a:solidFill>
            <a:srgbClr val="00FFFF">
              <a:alpha val="50195"/>
            </a:srgbClr>
          </a:solidFill>
          <a:ln w="9525">
            <a:solidFill>
              <a:schemeClr val="tx1"/>
            </a:solidFill>
            <a:round/>
            <a:headEnd/>
            <a:tailEnd/>
          </a:ln>
        </p:spPr>
        <p:txBody>
          <a:bodyPr wrap="none" anchor="ctr"/>
          <a:lstStyle/>
          <a:p>
            <a:endParaRPr lang="ja-JP" altLang="en-US"/>
          </a:p>
        </p:txBody>
      </p:sp>
      <p:graphicFrame>
        <p:nvGraphicFramePr>
          <p:cNvPr id="8199" name="Object 2"/>
          <p:cNvGraphicFramePr>
            <a:graphicFrameLocks noChangeAspect="1"/>
          </p:cNvGraphicFramePr>
          <p:nvPr>
            <p:extLst>
              <p:ext uri="{D42A27DB-BD31-4B8C-83A1-F6EECF244321}">
                <p14:modId xmlns:p14="http://schemas.microsoft.com/office/powerpoint/2010/main" val="3668378014"/>
              </p:ext>
            </p:extLst>
          </p:nvPr>
        </p:nvGraphicFramePr>
        <p:xfrm>
          <a:off x="5796136" y="2610838"/>
          <a:ext cx="3298825" cy="1479550"/>
        </p:xfrm>
        <a:graphic>
          <a:graphicData uri="http://schemas.openxmlformats.org/presentationml/2006/ole">
            <mc:AlternateContent xmlns:mc="http://schemas.openxmlformats.org/markup-compatibility/2006">
              <mc:Choice xmlns:v="urn:schemas-microsoft-com:vml" Requires="v">
                <p:oleObj spid="_x0000_s2134" name="数式" r:id="rId4" imgW="1104840" imgH="495000" progId="Equation.3">
                  <p:embed/>
                </p:oleObj>
              </mc:Choice>
              <mc:Fallback>
                <p:oleObj name="数式" r:id="rId4" imgW="1104840" imgH="495000" progId="Equation.3">
                  <p:embed/>
                  <p:pic>
                    <p:nvPicPr>
                      <p:cNvPr id="0" name=""/>
                      <p:cNvPicPr>
                        <a:picLocks noChangeAspect="1" noChangeArrowheads="1"/>
                      </p:cNvPicPr>
                      <p:nvPr/>
                    </p:nvPicPr>
                    <p:blipFill>
                      <a:blip r:embed="rId5"/>
                      <a:srcRect/>
                      <a:stretch>
                        <a:fillRect/>
                      </a:stretch>
                    </p:blipFill>
                    <p:spPr bwMode="auto">
                      <a:xfrm>
                        <a:off x="5796136" y="2610838"/>
                        <a:ext cx="3298825" cy="14795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0" name="Object 3"/>
          <p:cNvGraphicFramePr>
            <a:graphicFrameLocks noChangeAspect="1"/>
          </p:cNvGraphicFramePr>
          <p:nvPr>
            <p:extLst>
              <p:ext uri="{D42A27DB-BD31-4B8C-83A1-F6EECF244321}">
                <p14:modId xmlns:p14="http://schemas.microsoft.com/office/powerpoint/2010/main" val="697691845"/>
              </p:ext>
            </p:extLst>
          </p:nvPr>
        </p:nvGraphicFramePr>
        <p:xfrm>
          <a:off x="1044575" y="5556250"/>
          <a:ext cx="7559873" cy="1225550"/>
        </p:xfrm>
        <a:graphic>
          <a:graphicData uri="http://schemas.openxmlformats.org/presentationml/2006/ole">
            <mc:AlternateContent xmlns:mc="http://schemas.openxmlformats.org/markup-compatibility/2006">
              <mc:Choice xmlns:v="urn:schemas-microsoft-com:vml" Requires="v">
                <p:oleObj spid="_x0000_s2135" name="数式" r:id="rId6" imgW="2806560" imgH="482400" progId="Equation.3">
                  <p:embed/>
                </p:oleObj>
              </mc:Choice>
              <mc:Fallback>
                <p:oleObj name="数式" r:id="rId6" imgW="2806560" imgH="482400" progId="Equation.3">
                  <p:embed/>
                  <p:pic>
                    <p:nvPicPr>
                      <p:cNvPr id="0" name=""/>
                      <p:cNvPicPr>
                        <a:picLocks noChangeAspect="1" noChangeArrowheads="1"/>
                      </p:cNvPicPr>
                      <p:nvPr/>
                    </p:nvPicPr>
                    <p:blipFill>
                      <a:blip r:embed="rId7"/>
                      <a:srcRect/>
                      <a:stretch>
                        <a:fillRect/>
                      </a:stretch>
                    </p:blipFill>
                    <p:spPr bwMode="auto">
                      <a:xfrm>
                        <a:off x="1044575" y="5556250"/>
                        <a:ext cx="7559873" cy="1225550"/>
                      </a:xfrm>
                      <a:prstGeom prst="rect">
                        <a:avLst/>
                      </a:prstGeom>
                      <a:noFill/>
                      <a:ln>
                        <a:noFill/>
                      </a:ln>
                      <a:extLst/>
                    </p:spPr>
                  </p:pic>
                </p:oleObj>
              </mc:Fallback>
            </mc:AlternateContent>
          </a:graphicData>
        </a:graphic>
      </p:graphicFrame>
      <p:sp>
        <p:nvSpPr>
          <p:cNvPr id="14" name="Rectangle 3"/>
          <p:cNvSpPr txBox="1">
            <a:spLocks noChangeArrowheads="1"/>
          </p:cNvSpPr>
          <p:nvPr/>
        </p:nvSpPr>
        <p:spPr bwMode="auto">
          <a:xfrm>
            <a:off x="0" y="548680"/>
            <a:ext cx="9144000" cy="415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3600" kern="0" spc="-150" dirty="0" smtClean="0">
                <a:latin typeface="Arial" charset="0"/>
              </a:rPr>
              <a:t>リアルタイムでの絶対</a:t>
            </a:r>
            <a:r>
              <a:rPr lang="ja-JP" altLang="en-US" sz="3600" kern="0" spc="-150" dirty="0">
                <a:latin typeface="Arial" charset="0"/>
              </a:rPr>
              <a:t>周波数の決定法</a:t>
            </a:r>
            <a:endParaRPr lang="en-US" altLang="ja-JP" sz="3600" kern="0" spc="-150" dirty="0" smtClean="0">
              <a:latin typeface="Arial" charset="0"/>
            </a:endParaRPr>
          </a:p>
        </p:txBody>
      </p:sp>
      <p:grpSp>
        <p:nvGrpSpPr>
          <p:cNvPr id="4" name="グループ化 3"/>
          <p:cNvGrpSpPr/>
          <p:nvPr/>
        </p:nvGrpSpPr>
        <p:grpSpPr>
          <a:xfrm>
            <a:off x="4956161" y="2217055"/>
            <a:ext cx="813364" cy="2382075"/>
            <a:chOff x="5051830" y="2217055"/>
            <a:chExt cx="1180212" cy="2382075"/>
          </a:xfrm>
        </p:grpSpPr>
        <p:sp>
          <p:nvSpPr>
            <p:cNvPr id="2" name="正方形/長方形 1"/>
            <p:cNvSpPr/>
            <p:nvPr/>
          </p:nvSpPr>
          <p:spPr bwMode="auto">
            <a:xfrm>
              <a:off x="5051831" y="2217055"/>
              <a:ext cx="504056" cy="36004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正方形/長方形 11"/>
            <p:cNvSpPr/>
            <p:nvPr/>
          </p:nvSpPr>
          <p:spPr bwMode="auto">
            <a:xfrm>
              <a:off x="5051830" y="4275094"/>
              <a:ext cx="580751" cy="3240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3" name="正方形/長方形 12"/>
            <p:cNvSpPr/>
            <p:nvPr/>
          </p:nvSpPr>
          <p:spPr bwMode="auto">
            <a:xfrm>
              <a:off x="5574816" y="2217055"/>
              <a:ext cx="288032" cy="23809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 name="下矢印 2"/>
            <p:cNvSpPr/>
            <p:nvPr/>
          </p:nvSpPr>
          <p:spPr bwMode="auto">
            <a:xfrm rot="16200000">
              <a:off x="5656840" y="3135451"/>
              <a:ext cx="720080" cy="43032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pic>
        <p:nvPicPr>
          <p:cNvPr id="4226" name="Picture 1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06" y="1196751"/>
            <a:ext cx="4938055" cy="432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0591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1987</TotalTime>
  <Words>2319</Words>
  <Application>Microsoft Office PowerPoint</Application>
  <PresentationFormat>画面に合わせる (4:3)</PresentationFormat>
  <Paragraphs>169</Paragraphs>
  <Slides>21</Slides>
  <Notes>19</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3" baseType="lpstr">
      <vt:lpstr>テーマ1</vt:lpstr>
      <vt:lpstr>数式</vt:lpstr>
      <vt:lpstr>中間報告 「テラヘルツコム参照型 スペクトラム・アナライザーによる高精度周波数計測」</vt:lpstr>
      <vt:lpstr>背景</vt:lpstr>
      <vt:lpstr>従来法</vt:lpstr>
      <vt:lpstr>光伝導ミキシング法を用いた THzコム参照型スペクトラム・アナライザー(1)</vt:lpstr>
      <vt:lpstr>PowerPoint プレゼンテーション</vt:lpstr>
      <vt:lpstr>従来研究</vt:lpstr>
      <vt:lpstr>PowerPoint プレゼンテーション</vt:lpstr>
      <vt:lpstr>PowerPoint プレゼンテーション</vt:lpstr>
      <vt:lpstr>PowerPoint プレゼンテーション</vt:lpstr>
      <vt:lpstr>実験セットアップ①</vt:lpstr>
      <vt:lpstr>CW-THz波と2つのPC-THzコム間のビート信号 </vt:lpstr>
      <vt:lpstr>絶対周波数計測の実験精度①</vt:lpstr>
      <vt:lpstr>CW-THz波を直線的にスイープした時の リアルタイムモニタリング①</vt:lpstr>
      <vt:lpstr>実験セットアップ②</vt:lpstr>
      <vt:lpstr>絶対周波数計測の実験精度②</vt:lpstr>
      <vt:lpstr>CW-THz波を直線的にスイープした時の リアルタイムモニタリング②</vt:lpstr>
      <vt:lpstr>PowerPoint プレゼンテーション</vt:lpstr>
      <vt:lpstr>1.5µm光とPCAの接続方法</vt:lpstr>
      <vt:lpstr>PowerPoint プレゼンテーション</vt:lpstr>
      <vt:lpstr>実験結果</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hayashi</cp:lastModifiedBy>
  <cp:revision>54</cp:revision>
  <cp:lastPrinted>2013-08-07T23:25:39Z</cp:lastPrinted>
  <dcterms:created xsi:type="dcterms:W3CDTF">2013-08-05T10:49:10Z</dcterms:created>
  <dcterms:modified xsi:type="dcterms:W3CDTF">2013-08-29T14:39:10Z</dcterms:modified>
</cp:coreProperties>
</file>