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4" r:id="rId3"/>
    <p:sldId id="270" r:id="rId4"/>
    <p:sldId id="298" r:id="rId5"/>
    <p:sldId id="300" r:id="rId6"/>
    <p:sldId id="301" r:id="rId7"/>
    <p:sldId id="302" r:id="rId8"/>
    <p:sldId id="274" r:id="rId9"/>
    <p:sldId id="275" r:id="rId10"/>
    <p:sldId id="276" r:id="rId11"/>
    <p:sldId id="292" r:id="rId12"/>
    <p:sldId id="303" r:id="rId13"/>
    <p:sldId id="291" r:id="rId14"/>
    <p:sldId id="293" r:id="rId15"/>
  </p:sldIdLst>
  <p:sldSz cx="9144000" cy="6858000" type="screen4x3"/>
  <p:notesSz cx="6797675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86699-B69D-4333-A02A-432C7782AB73}" type="datetimeFigureOut">
              <a:rPr kumimoji="1" lang="ja-JP" altLang="en-US" smtClean="0"/>
              <a:t>2013/9/15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7328B-73AD-48BE-B3B0-609C2284B5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46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328B-73AD-48BE-B3B0-609C2284B57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27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328B-73AD-48BE-B3B0-609C2284B57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27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5D6BE-4EB8-49D2-B0EE-33B908094505}" type="datetimeFigureOut">
              <a:rPr kumimoji="1" lang="ja-JP" altLang="en-US" smtClean="0"/>
              <a:t>2013/9/15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5D6BE-4EB8-49D2-B0EE-33B908094505}" type="datetimeFigureOut">
              <a:rPr kumimoji="1" lang="ja-JP" altLang="en-US" smtClean="0"/>
              <a:t>2013/9/15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5D6BE-4EB8-49D2-B0EE-33B908094505}" type="datetimeFigureOut">
              <a:rPr kumimoji="1" lang="ja-JP" altLang="en-US" smtClean="0"/>
              <a:t>2013/9/15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D5D6BE-4EB8-49D2-B0EE-33B908094505}" type="datetimeFigureOut">
              <a:rPr kumimoji="1" lang="ja-JP" altLang="en-US" smtClean="0"/>
              <a:t>2013/9/15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5D6BE-4EB8-49D2-B0EE-33B908094505}" type="datetimeFigureOut">
              <a:rPr kumimoji="1" lang="ja-JP" altLang="en-US" smtClean="0"/>
              <a:t>2013/9/15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5D6BE-4EB8-49D2-B0EE-33B908094505}" type="datetimeFigureOut">
              <a:rPr kumimoji="1" lang="ja-JP" altLang="en-US" smtClean="0"/>
              <a:t>2013/9/15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5D6BE-4EB8-49D2-B0EE-33B908094505}" type="datetimeFigureOut">
              <a:rPr kumimoji="1" lang="ja-JP" altLang="en-US" smtClean="0"/>
              <a:t>2013/9/15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5D6BE-4EB8-49D2-B0EE-33B908094505}" type="datetimeFigureOut">
              <a:rPr kumimoji="1" lang="ja-JP" altLang="en-US" smtClean="0"/>
              <a:t>2013/9/15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5D6BE-4EB8-49D2-B0EE-33B908094505}" type="datetimeFigureOut">
              <a:rPr kumimoji="1" lang="ja-JP" altLang="en-US" smtClean="0"/>
              <a:t>2013/9/15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5D6BE-4EB8-49D2-B0EE-33B908094505}" type="datetimeFigureOut">
              <a:rPr kumimoji="1" lang="ja-JP" altLang="en-US" smtClean="0"/>
              <a:t>2013/9/15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5D6BE-4EB8-49D2-B0EE-33B908094505}" type="datetimeFigureOut">
              <a:rPr kumimoji="1" lang="ja-JP" altLang="en-US" smtClean="0"/>
              <a:t>2013/9/15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5D6BE-4EB8-49D2-B0EE-33B908094505}" type="datetimeFigureOut">
              <a:rPr kumimoji="1" lang="ja-JP" altLang="en-US" smtClean="0"/>
              <a:t>2013/9/15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F9D5D6BE-4EB8-49D2-B0EE-33B908094505}" type="datetimeFigureOut">
              <a:rPr kumimoji="1" lang="ja-JP" altLang="en-US" smtClean="0"/>
              <a:t>2013/9/15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1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27.png"/><Relationship Id="rId15" Type="http://schemas.openxmlformats.org/officeDocument/2006/relationships/image" Target="../media/image39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0.png"/><Relationship Id="rId14" Type="http://schemas.openxmlformats.org/officeDocument/2006/relationships/image" Target="../media/image3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350.png"/><Relationship Id="rId7" Type="http://schemas.openxmlformats.org/officeDocument/2006/relationships/image" Target="../media/image38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2115667"/>
          </a:xfrm>
        </p:spPr>
        <p:txBody>
          <a:bodyPr/>
          <a:lstStyle/>
          <a:p>
            <a:r>
              <a:rPr lang="ja-JP" altLang="en-US" b="1" i="1" dirty="0">
                <a:latin typeface="HGS創英角ｺﾞｼｯｸUB" pitchFamily="50" charset="-128"/>
                <a:ea typeface="HGS創英角ｺﾞｼｯｸUB" pitchFamily="50" charset="-128"/>
              </a:rPr>
              <a:t>デュアル</a:t>
            </a:r>
            <a:r>
              <a:rPr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光周波数コム</a:t>
            </a:r>
            <a:r>
              <a:rPr lang="ja-JP" altLang="en-US" b="1" i="1" dirty="0">
                <a:latin typeface="HGS創英角ｺﾞｼｯｸUB" pitchFamily="50" charset="-128"/>
                <a:ea typeface="HGS創英角ｺﾞｼｯｸUB" pitchFamily="50" charset="-128"/>
              </a:rPr>
              <a:t>参照型</a:t>
            </a:r>
            <a:r>
              <a:rPr lang="en-US" altLang="ja-JP" b="1" i="1" dirty="0" smtClean="0">
                <a:latin typeface="HGS創英角ｺﾞｼｯｸUB" pitchFamily="50" charset="-128"/>
                <a:ea typeface="HGS創英角ｺﾞｼｯｸUB" pitchFamily="50" charset="-128"/>
              </a:rPr>
              <a:t/>
            </a:r>
            <a:br>
              <a:rPr lang="en-US" altLang="ja-JP" b="1" i="1" dirty="0" smtClean="0">
                <a:latin typeface="HGS創英角ｺﾞｼｯｸUB" pitchFamily="50" charset="-128"/>
                <a:ea typeface="HGS創英角ｺﾞｼｯｸUB" pitchFamily="50" charset="-128"/>
              </a:rPr>
            </a:br>
            <a:r>
              <a:rPr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広帯域連続可変</a:t>
            </a:r>
            <a:r>
              <a:rPr lang="en-US" altLang="ja-JP" b="1" i="1" dirty="0" smtClean="0">
                <a:latin typeface="HGS創英角ｺﾞｼｯｸUB" pitchFamily="50" charset="-128"/>
                <a:ea typeface="HGS創英角ｺﾞｼｯｸUB" pitchFamily="50" charset="-128"/>
              </a:rPr>
              <a:t>CW-THz</a:t>
            </a:r>
            <a:r>
              <a:rPr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波発生</a:t>
            </a:r>
            <a:endParaRPr kumimoji="1" lang="ja-JP" altLang="en-US" b="1" i="1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412704"/>
            <a:ext cx="6400800" cy="1752600"/>
          </a:xfrm>
        </p:spPr>
        <p:txBody>
          <a:bodyPr/>
          <a:lstStyle/>
          <a:p>
            <a:r>
              <a:rPr kumimoji="1" lang="ja-JP" altLang="en-US" dirty="0" smtClean="0">
                <a:latin typeface="HGS創英角ｺﾞｼｯｸUB" pitchFamily="50" charset="-128"/>
                <a:ea typeface="HGS創英角ｺﾞｼｯｸUB" pitchFamily="50" charset="-128"/>
              </a:rPr>
              <a:t>安井研究室</a:t>
            </a:r>
            <a:endParaRPr kumimoji="1" lang="en-US" altLang="ja-JP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r>
              <a:rPr kumimoji="1" lang="ja-JP" altLang="en-US" dirty="0" smtClean="0">
                <a:latin typeface="HGS創英角ｺﾞｼｯｸUB" pitchFamily="50" charset="-128"/>
                <a:ea typeface="HGS創英角ｺﾞｼｯｸUB" pitchFamily="50" charset="-128"/>
              </a:rPr>
              <a:t>Ｍ２　木村　洸仁</a:t>
            </a:r>
            <a:endParaRPr kumimoji="1" lang="ja-JP" altLang="en-US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1679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331349"/>
                <a:ext cx="77724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</a:rPr>
                          <m:t>𝑪𝑬𝑶</m:t>
                        </m:r>
                      </m:sub>
                    </m:sSub>
                  </m:oMath>
                </a14:m>
                <a:r>
                  <a:rPr kumimoji="1" lang="ja-JP" altLang="en-US" b="1" i="1" dirty="0" smtClean="0">
                    <a:latin typeface="HGS創英角ｺﾞｼｯｸUB" pitchFamily="50" charset="-128"/>
                    <a:ea typeface="HGS創英角ｺﾞｼｯｸUB" pitchFamily="50" charset="-128"/>
                  </a:rPr>
                  <a:t>信号</a:t>
                </a:r>
                <a:endParaRPr kumimoji="1" lang="ja-JP" altLang="en-US" b="1" i="1" dirty="0">
                  <a:latin typeface="HGS創英角ｺﾞｼｯｸUB" pitchFamily="50" charset="-128"/>
                  <a:ea typeface="HGS創英角ｺﾞｼｯｸUB" pitchFamily="50" charset="-128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331349"/>
                <a:ext cx="7772400" cy="1143000"/>
              </a:xfrm>
              <a:blipFill rotWithShape="1">
                <a:blip r:embed="rId2"/>
                <a:stretch>
                  <a:fillRect b="-74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1619672" y="1341368"/>
            <a:ext cx="6088777" cy="5400000"/>
            <a:chOff x="2316843" y="881382"/>
            <a:chExt cx="6088777" cy="5400000"/>
          </a:xfrm>
        </p:grpSpPr>
        <p:pic>
          <p:nvPicPr>
            <p:cNvPr id="40" name="Picture 2" descr="C:\Users\tera5\Desktop\ceo@20130529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843" y="881382"/>
              <a:ext cx="6088777" cy="54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テキスト ボックス 85"/>
            <p:cNvSpPr txBox="1"/>
            <p:nvPr/>
          </p:nvSpPr>
          <p:spPr>
            <a:xfrm>
              <a:off x="3203848" y="1057897"/>
              <a:ext cx="30941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prstClr val="black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RF spectrum </a:t>
              </a:r>
              <a:r>
                <a:rPr lang="en-US" altLang="ja-JP" sz="2400" dirty="0">
                  <a:solidFill>
                    <a:prstClr val="black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analyzer</a:t>
              </a:r>
            </a:p>
            <a:p>
              <a:pPr algn="ctr"/>
              <a:r>
                <a:rPr lang="en-US" altLang="ja-JP" sz="2400" dirty="0" smtClean="0">
                  <a:solidFill>
                    <a:prstClr val="black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RBW</a:t>
              </a:r>
              <a:r>
                <a:rPr lang="ja-JP" altLang="en-US" sz="2400" dirty="0" smtClean="0">
                  <a:solidFill>
                    <a:prstClr val="black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：</a:t>
              </a:r>
              <a:r>
                <a:rPr lang="en-US" altLang="ja-JP" sz="2400" dirty="0" smtClean="0">
                  <a:solidFill>
                    <a:prstClr val="black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300kHz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テキスト ボックス 86"/>
                <p:cNvSpPr txBox="1"/>
                <p:nvPr/>
              </p:nvSpPr>
              <p:spPr>
                <a:xfrm>
                  <a:off x="3217273" y="2996952"/>
                  <a:ext cx="77559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𝑪𝑬𝑶</m:t>
                            </m:r>
                          </m:sub>
                        </m:sSub>
                      </m:oMath>
                    </m:oMathPara>
                  </a14:m>
                  <a:endParaRPr lang="ja-JP" altLang="en-US" b="1" dirty="0">
                    <a:solidFill>
                      <a:prstClr val="black"/>
                    </a:solidFill>
                    <a:latin typeface="Calibri"/>
                    <a:ea typeface="ＭＳ Ｐゴシック"/>
                  </a:endParaRPr>
                </a:p>
              </p:txBody>
            </p:sp>
          </mc:Choice>
          <mc:Fallback xmlns="">
            <p:sp>
              <p:nvSpPr>
                <p:cNvPr id="87" name="テキスト ボックス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7273" y="2996952"/>
                  <a:ext cx="775597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テキスト ボックス 87"/>
                <p:cNvSpPr txBox="1"/>
                <p:nvPr/>
              </p:nvSpPr>
              <p:spPr>
                <a:xfrm>
                  <a:off x="5796136" y="2996952"/>
                  <a:ext cx="1555874" cy="4276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𝒓𝒆𝒑</m:t>
                            </m:r>
                          </m:sub>
                        </m:sSub>
                        <m:r>
                          <a:rPr lang="en-US" altLang="ja-JP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𝑪𝑬𝑶</m:t>
                            </m:r>
                          </m:sub>
                        </m:sSub>
                      </m:oMath>
                    </m:oMathPara>
                  </a14:m>
                  <a:endParaRPr lang="ja-JP" altLang="en-US" sz="2400" b="1" dirty="0">
                    <a:solidFill>
                      <a:prstClr val="black"/>
                    </a:solidFill>
                    <a:latin typeface="Calibri"/>
                    <a:ea typeface="ＭＳ Ｐゴシック"/>
                  </a:endParaRPr>
                </a:p>
              </p:txBody>
            </p:sp>
          </mc:Choice>
          <mc:Fallback xmlns="">
            <p:sp>
              <p:nvSpPr>
                <p:cNvPr id="88" name="テキスト ボックス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2996952"/>
                  <a:ext cx="1555874" cy="4276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テキスト ボックス 88"/>
                <p:cNvSpPr txBox="1"/>
                <p:nvPr/>
              </p:nvSpPr>
              <p:spPr>
                <a:xfrm>
                  <a:off x="7024067" y="1268760"/>
                  <a:ext cx="716285" cy="4276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𝒓𝒆𝒑</m:t>
                            </m:r>
                          </m:sub>
                        </m:sSub>
                      </m:oMath>
                    </m:oMathPara>
                  </a14:m>
                  <a:endParaRPr lang="ja-JP" altLang="en-US" b="1" dirty="0">
                    <a:solidFill>
                      <a:prstClr val="black"/>
                    </a:solidFill>
                    <a:latin typeface="Calibri"/>
                    <a:ea typeface="ＭＳ Ｐゴシック"/>
                  </a:endParaRPr>
                </a:p>
              </p:txBody>
            </p:sp>
          </mc:Choice>
          <mc:Fallback xmlns="">
            <p:sp>
              <p:nvSpPr>
                <p:cNvPr id="89" name="テキスト ボックス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067" y="1268760"/>
                  <a:ext cx="716285" cy="42761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直線矢印コネクタ 3"/>
            <p:cNvCxnSpPr/>
            <p:nvPr/>
          </p:nvCxnSpPr>
          <p:spPr bwMode="auto">
            <a:xfrm>
              <a:off x="3899080" y="3489086"/>
              <a:ext cx="0" cy="165499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テキスト ボックス 5"/>
            <p:cNvSpPr txBox="1"/>
            <p:nvPr/>
          </p:nvSpPr>
          <p:spPr>
            <a:xfrm>
              <a:off x="3908001" y="4116530"/>
              <a:ext cx="813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30dB</a:t>
              </a:r>
              <a:endParaRPr kumimoji="1" lang="ja-JP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86557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36852" y="2132856"/>
            <a:ext cx="9065477" cy="4536504"/>
            <a:chOff x="36852" y="2276872"/>
            <a:chExt cx="9065477" cy="453650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36852" y="2276872"/>
              <a:ext cx="9065477" cy="4032000"/>
              <a:chOff x="0" y="2049764"/>
              <a:chExt cx="9065477" cy="4032000"/>
            </a:xfrm>
          </p:grpSpPr>
          <p:pic>
            <p:nvPicPr>
              <p:cNvPr id="2051" name="Picture 3" descr="C:\Users\tera5\Desktop\木村＠Ｍ２データ\周波数揺らぎレーザＡ\徳大・阪大比較@20130606.T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7904" y="2049764"/>
                <a:ext cx="4507573" cy="40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C:\Users\tera5\Desktop\木村＠Ｍ２データ\周波数揺らぎレーザＡ\揺らぎ@20130606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049764"/>
                <a:ext cx="4557904" cy="40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テキスト ボックス 6"/>
            <p:cNvSpPr txBox="1"/>
            <p:nvPr/>
          </p:nvSpPr>
          <p:spPr>
            <a:xfrm>
              <a:off x="992365" y="6351711"/>
              <a:ext cx="2646878" cy="46166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latin typeface="HGS創英角ｺﾞｼｯｸUB" pitchFamily="50" charset="-128"/>
                  <a:ea typeface="HGS創英角ｺﾞｼｯｸUB" pitchFamily="50" charset="-128"/>
                </a:rPr>
                <a:t>非制御</a:t>
              </a:r>
              <a:r>
                <a:rPr lang="ja-JP" altLang="en-US" sz="2400" dirty="0" smtClean="0">
                  <a:latin typeface="HGS創英角ｺﾞｼｯｸUB" pitchFamily="50" charset="-128"/>
                  <a:ea typeface="HGS創英角ｺﾞｼｯｸUB" pitchFamily="50" charset="-128"/>
                </a:rPr>
                <a:t>時との比較</a:t>
              </a:r>
              <a:endParaRPr kumimoji="1" lang="ja-JP" altLang="en-US" sz="2000" dirty="0">
                <a:latin typeface="HGS創英角ｺﾞｼｯｸUB" pitchFamily="50" charset="-128"/>
                <a:ea typeface="HGS創英角ｺﾞｼｯｸUB" pitchFamily="50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678991" y="6351711"/>
              <a:ext cx="2339102" cy="46166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latin typeface="HGS創英角ｺﾞｼｯｸUB" pitchFamily="50" charset="-128"/>
                  <a:ea typeface="HGS創英角ｺﾞｼｯｸUB" pitchFamily="50" charset="-128"/>
                </a:rPr>
                <a:t>市販品との比較</a:t>
              </a:r>
              <a:endParaRPr kumimoji="1" lang="ja-JP" altLang="en-US" sz="2000" dirty="0">
                <a:latin typeface="HGS創英角ｺﾞｼｯｸUB" pitchFamily="50" charset="-128"/>
                <a:ea typeface="HGS創英角ｺﾞｼｯｸUB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683391" y="413792"/>
                <a:ext cx="77724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</a:rPr>
                          <m:t>𝑪𝑬𝑶</m:t>
                        </m:r>
                      </m:sub>
                    </m:sSub>
                  </m:oMath>
                </a14:m>
                <a:r>
                  <a:rPr kumimoji="1" lang="ja-JP" altLang="en-US" b="1" i="1" dirty="0" smtClean="0">
                    <a:latin typeface="HGS創英角ｺﾞｼｯｸUB" pitchFamily="50" charset="-128"/>
                    <a:ea typeface="HGS創英角ｺﾞｼｯｸUB" pitchFamily="50" charset="-128"/>
                  </a:rPr>
                  <a:t>制御</a:t>
                </a:r>
                <a:endParaRPr kumimoji="1" lang="ja-JP" altLang="en-US" b="1" i="1" dirty="0">
                  <a:latin typeface="HGS創英角ｺﾞｼｯｸUB" pitchFamily="50" charset="-128"/>
                  <a:ea typeface="HGS創英角ｺﾞｼｯｸUB" pitchFamily="50" charset="-128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3391" y="413792"/>
                <a:ext cx="7772400" cy="1143000"/>
              </a:xfrm>
              <a:blipFill rotWithShape="1">
                <a:blip r:embed="rId4"/>
                <a:stretch>
                  <a:fillRect b="-74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16913" y="1393612"/>
            <a:ext cx="633378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HGS創英角ｺﾞｼｯｸUB" pitchFamily="50" charset="-128"/>
                <a:ea typeface="HGS創英角ｺﾞｼｯｸUB" pitchFamily="50" charset="-128"/>
              </a:rPr>
              <a:t>ポンプ</a:t>
            </a:r>
            <a:r>
              <a:rPr kumimoji="1" lang="en-US" altLang="ja-JP" sz="2800" dirty="0" smtClean="0">
                <a:latin typeface="HGS創英角ｺﾞｼｯｸUB" pitchFamily="50" charset="-128"/>
                <a:ea typeface="HGS創英角ｺﾞｼｯｸUB" pitchFamily="50" charset="-128"/>
              </a:rPr>
              <a:t>LD</a:t>
            </a:r>
            <a:r>
              <a:rPr kumimoji="1" lang="ja-JP" altLang="en-US" sz="2800" dirty="0" smtClean="0">
                <a:latin typeface="HGS創英角ｺﾞｼｯｸUB" pitchFamily="50" charset="-128"/>
                <a:ea typeface="HGS創英角ｺﾞｼｯｸUB" pitchFamily="50" charset="-128"/>
              </a:rPr>
              <a:t>の駆動電流にフィードバック</a:t>
            </a:r>
            <a:endParaRPr kumimoji="1" lang="ja-JP" altLang="en-US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35696" y="2204864"/>
            <a:ext cx="2722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S創英角ｺﾞｼｯｸUB" pitchFamily="50" charset="-128"/>
                <a:ea typeface="HGS創英角ｺﾞｼｯｸUB" pitchFamily="50" charset="-128"/>
              </a:rPr>
              <a:t>サンプリング数：</a:t>
            </a:r>
            <a:r>
              <a:rPr kumimoji="1" lang="en-US" altLang="ja-JP" sz="2000" dirty="0" smtClean="0">
                <a:latin typeface="HGS創英角ｺﾞｼｯｸUB" pitchFamily="50" charset="-128"/>
                <a:ea typeface="HGS創英角ｺﾞｼｯｸUB" pitchFamily="50" charset="-128"/>
              </a:rPr>
              <a:t>100</a:t>
            </a:r>
            <a:endParaRPr kumimoji="1" lang="ja-JP" altLang="en-US" sz="20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14276" y="2204864"/>
            <a:ext cx="2722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S創英角ｺﾞｼｯｸUB" pitchFamily="50" charset="-128"/>
                <a:ea typeface="HGS創英角ｺﾞｼｯｸUB" pitchFamily="50" charset="-128"/>
              </a:rPr>
              <a:t>サンプリング数：</a:t>
            </a:r>
            <a:r>
              <a:rPr kumimoji="1" lang="en-US" altLang="ja-JP" sz="2000" dirty="0" smtClean="0">
                <a:latin typeface="HGS創英角ｺﾞｼｯｸUB" pitchFamily="50" charset="-128"/>
                <a:ea typeface="HGS創英角ｺﾞｼｯｸUB" pitchFamily="50" charset="-128"/>
              </a:rPr>
              <a:t>100</a:t>
            </a:r>
            <a:endParaRPr kumimoji="1" lang="ja-JP" altLang="en-US" sz="20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69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3630702" cy="32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r>
              <a:rPr kumimoji="1" lang="ja-JP" altLang="en-US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光コムと</a:t>
            </a:r>
            <a:r>
              <a:rPr kumimoji="1" lang="en-US" altLang="ja-JP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CW</a:t>
            </a:r>
            <a:r>
              <a:rPr kumimoji="1" lang="ja-JP" altLang="en-US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レーザのビート取得系</a:t>
            </a:r>
            <a:endParaRPr kumimoji="1" lang="ja-JP" altLang="en-US" b="1" i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883" y="3284984"/>
            <a:ext cx="3572621" cy="32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188799" cy="26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テキスト ボックス 36"/>
          <p:cNvSpPr txBox="1"/>
          <p:nvPr/>
        </p:nvSpPr>
        <p:spPr>
          <a:xfrm>
            <a:off x="600114" y="6457890"/>
            <a:ext cx="2430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光コム出力：</a:t>
            </a:r>
            <a:r>
              <a:rPr kumimoji="1" lang="en-US" altLang="ja-JP" sz="2000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18mW</a:t>
            </a:r>
            <a:endParaRPr kumimoji="1" lang="ja-JP" altLang="en-US" sz="2000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929824" y="6457890"/>
            <a:ext cx="2784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CW</a:t>
            </a:r>
            <a:r>
              <a:rPr kumimoji="1" lang="ja-JP" altLang="en-US" sz="2000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レーザ出力：</a:t>
            </a:r>
            <a:r>
              <a:rPr kumimoji="1" lang="en-US" altLang="ja-JP" sz="2000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12mW</a:t>
            </a:r>
            <a:endParaRPr kumimoji="1" lang="ja-JP" altLang="en-US" sz="2400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95208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txBody>
          <a:bodyPr/>
          <a:lstStyle/>
          <a:p>
            <a:r>
              <a:rPr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光コムと</a:t>
            </a:r>
            <a:r>
              <a:rPr lang="en-US" altLang="ja-JP" b="1" i="1" dirty="0" smtClean="0">
                <a:latin typeface="HGS創英角ｺﾞｼｯｸUB" pitchFamily="50" charset="-128"/>
                <a:ea typeface="HGS創英角ｺﾞｼｯｸUB" pitchFamily="50" charset="-128"/>
              </a:rPr>
              <a:t>CW</a:t>
            </a:r>
            <a:r>
              <a:rPr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レーザのビート</a:t>
            </a:r>
            <a:endParaRPr kumimoji="1" lang="ja-JP" altLang="en-US" b="1" i="1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547664" y="1355969"/>
            <a:ext cx="6061223" cy="5400000"/>
            <a:chOff x="1475656" y="1196752"/>
            <a:chExt cx="6061223" cy="5400000"/>
          </a:xfrm>
        </p:grpSpPr>
        <p:pic>
          <p:nvPicPr>
            <p:cNvPr id="3074" name="Picture 2" descr="C:\Users\tera5\Desktop\combA&amp;DENSE beat\beat@20130806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196752"/>
              <a:ext cx="6061223" cy="54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2413987" y="1358666"/>
              <a:ext cx="30941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prstClr val="black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RF spectrum </a:t>
              </a:r>
              <a:r>
                <a:rPr lang="en-US" altLang="ja-JP" sz="2400" dirty="0">
                  <a:solidFill>
                    <a:prstClr val="black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analyzer</a:t>
              </a:r>
            </a:p>
            <a:p>
              <a:pPr algn="ctr"/>
              <a:r>
                <a:rPr lang="en-US" altLang="ja-JP" sz="2400" dirty="0" smtClean="0">
                  <a:solidFill>
                    <a:prstClr val="black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RBW</a:t>
              </a:r>
              <a:r>
                <a:rPr lang="ja-JP" altLang="en-US" sz="2400" dirty="0" smtClean="0">
                  <a:solidFill>
                    <a:prstClr val="black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：</a:t>
              </a:r>
              <a:r>
                <a:rPr lang="en-US" altLang="ja-JP" sz="2400" dirty="0" smtClean="0">
                  <a:solidFill>
                    <a:prstClr val="black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300kH</a:t>
              </a:r>
              <a:r>
                <a:rPr lang="en-US" altLang="ja-JP" sz="2400" b="1" dirty="0" smtClean="0">
                  <a:solidFill>
                    <a:prstClr val="black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3117469" y="3088976"/>
                  <a:ext cx="8092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𝒃𝒆𝒂𝒕</m:t>
                            </m:r>
                          </m:sub>
                        </m:sSub>
                      </m:oMath>
                    </m:oMathPara>
                  </a14:m>
                  <a:endParaRPr lang="ja-JP" altLang="en-US" b="1" dirty="0">
                    <a:solidFill>
                      <a:prstClr val="black"/>
                    </a:solidFill>
                    <a:latin typeface="Calibri"/>
                    <a:ea typeface="ＭＳ Ｐゴシック"/>
                  </a:endParaRPr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7469" y="3088976"/>
                  <a:ext cx="809261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4506267" y="3075222"/>
                  <a:ext cx="1589538" cy="4276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𝒓𝒆𝒑</m:t>
                            </m:r>
                          </m:sub>
                        </m:sSub>
                        <m:r>
                          <a:rPr lang="en-US" altLang="ja-JP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𝒃𝒆𝒂𝒕</m:t>
                            </m:r>
                          </m:sub>
                        </m:sSub>
                      </m:oMath>
                    </m:oMathPara>
                  </a14:m>
                  <a:endParaRPr lang="ja-JP" altLang="en-US" sz="2400" b="1" dirty="0">
                    <a:solidFill>
                      <a:prstClr val="black"/>
                    </a:solidFill>
                    <a:latin typeface="Calibri"/>
                    <a:ea typeface="ＭＳ Ｐゴシック"/>
                  </a:endParaRP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6267" y="3075222"/>
                  <a:ext cx="1589538" cy="42761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6084168" y="1772816"/>
                  <a:ext cx="716285" cy="4276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𝒓𝒆𝒑</m:t>
                            </m:r>
                          </m:sub>
                        </m:sSub>
                      </m:oMath>
                    </m:oMathPara>
                  </a14:m>
                  <a:endParaRPr lang="ja-JP" altLang="en-US" b="1" dirty="0">
                    <a:solidFill>
                      <a:prstClr val="black"/>
                    </a:solidFill>
                    <a:latin typeface="Calibri"/>
                    <a:ea typeface="ＭＳ Ｐゴシック"/>
                  </a:endParaRPr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1772816"/>
                  <a:ext cx="716285" cy="4276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直線矢印コネクタ 8"/>
            <p:cNvCxnSpPr/>
            <p:nvPr/>
          </p:nvCxnSpPr>
          <p:spPr bwMode="auto">
            <a:xfrm>
              <a:off x="3707904" y="3511918"/>
              <a:ext cx="0" cy="178929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0" name="テキスト ボックス 9"/>
            <p:cNvSpPr txBox="1"/>
            <p:nvPr/>
          </p:nvSpPr>
          <p:spPr>
            <a:xfrm>
              <a:off x="3725436" y="4206508"/>
              <a:ext cx="813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30dB</a:t>
              </a:r>
              <a:endParaRPr kumimoji="1" lang="ja-JP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32386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85800"/>
            <a:ext cx="7772400" cy="1143000"/>
          </a:xfrm>
        </p:spPr>
        <p:txBody>
          <a:bodyPr/>
          <a:lstStyle/>
          <a:p>
            <a:r>
              <a:rPr kumimoji="1"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まとめ</a:t>
            </a:r>
            <a:endParaRPr kumimoji="1" lang="ja-JP" altLang="en-US" b="1" i="1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474440"/>
            <a:ext cx="9144000" cy="1738536"/>
          </a:xfrm>
        </p:spPr>
        <p:txBody>
          <a:bodyPr/>
          <a:lstStyle/>
          <a:p>
            <a:r>
              <a:rPr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光</a:t>
            </a:r>
            <a:r>
              <a:rPr lang="ja-JP" altLang="en-US" dirty="0" smtClean="0">
                <a:latin typeface="HGS創英角ｺﾞｼｯｸUB" pitchFamily="50" charset="-128"/>
                <a:ea typeface="HGS創英角ｺﾞｼｯｸUB" pitchFamily="50" charset="-128"/>
              </a:rPr>
              <a:t>周波数コム安定化を実現</a:t>
            </a:r>
            <a:endParaRPr lang="en-US" altLang="ja-JP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r>
              <a:rPr kumimoji="1" lang="ja-JP" altLang="en-US" dirty="0">
                <a:latin typeface="HGS創英角ｺﾞｼｯｸUB" pitchFamily="50" charset="-128"/>
                <a:ea typeface="HGS創英角ｺﾞｼｯｸUB" pitchFamily="50" charset="-128"/>
              </a:rPr>
              <a:t>波長</a:t>
            </a:r>
            <a:r>
              <a:rPr kumimoji="1" lang="ja-JP" altLang="en-US" dirty="0" smtClean="0">
                <a:latin typeface="HGS創英角ｺﾞｼｯｸUB" pitchFamily="50" charset="-128"/>
                <a:ea typeface="HGS創英角ｺﾞｼｯｸUB" pitchFamily="50" charset="-128"/>
              </a:rPr>
              <a:t>可変</a:t>
            </a:r>
            <a:r>
              <a:rPr kumimoji="1" lang="en-US" altLang="ja-JP" dirty="0" smtClean="0">
                <a:latin typeface="HGS創英角ｺﾞｼｯｸUB" pitchFamily="50" charset="-128"/>
                <a:ea typeface="HGS創英角ｺﾞｼｯｸUB" pitchFamily="50" charset="-128"/>
              </a:rPr>
              <a:t>CW</a:t>
            </a:r>
            <a:r>
              <a:rPr kumimoji="1" lang="ja-JP" altLang="en-US" dirty="0" smtClean="0">
                <a:latin typeface="HGS創英角ｺﾞｼｯｸUB" pitchFamily="50" charset="-128"/>
                <a:ea typeface="HGS創英角ｺﾞｼｯｸUB" pitchFamily="50" charset="-128"/>
              </a:rPr>
              <a:t>レーザとのビート信号（制御可能以上の</a:t>
            </a:r>
            <a:r>
              <a:rPr kumimoji="1" lang="en-US" altLang="ja-JP" dirty="0" smtClean="0">
                <a:latin typeface="HGS創英角ｺﾞｼｯｸUB" pitchFamily="50" charset="-128"/>
                <a:ea typeface="HGS創英角ｺﾞｼｯｸUB" pitchFamily="50" charset="-128"/>
              </a:rPr>
              <a:t>S/N</a:t>
            </a:r>
            <a:r>
              <a:rPr kumimoji="1" lang="ja-JP" altLang="en-US" dirty="0" smtClean="0">
                <a:latin typeface="HGS創英角ｺﾞｼｯｸUB" pitchFamily="50" charset="-128"/>
                <a:ea typeface="HGS創英角ｺﾞｼｯｸUB" pitchFamily="50" charset="-128"/>
              </a:rPr>
              <a:t>）を取得</a:t>
            </a:r>
            <a:endParaRPr kumimoji="1" lang="en-US" altLang="ja-JP" dirty="0" smtClean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685800" y="378904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ja-JP" altLang="en-US" b="1" i="1" kern="0" smtClean="0">
                <a:latin typeface="HGS創英角ｺﾞｼｯｸUB" pitchFamily="50" charset="-128"/>
                <a:ea typeface="HGS創英角ｺﾞｼｯｸUB" pitchFamily="50" charset="-128"/>
              </a:rPr>
              <a:t>今後の予定</a:t>
            </a:r>
            <a:endParaRPr lang="ja-JP" altLang="en-US" b="1" i="1" kern="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0" y="4797896"/>
            <a:ext cx="9144000" cy="173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kern="0" dirty="0" smtClean="0">
                <a:latin typeface="HGS創英角ｺﾞｼｯｸUB" pitchFamily="50" charset="-128"/>
                <a:ea typeface="HGS創英角ｺﾞｼｯｸUB" pitchFamily="50" charset="-128"/>
              </a:rPr>
              <a:t>2</a:t>
            </a:r>
            <a:r>
              <a:rPr lang="ja-JP" altLang="en-US" kern="0" dirty="0" smtClean="0">
                <a:latin typeface="HGS創英角ｺﾞｼｯｸUB" pitchFamily="50" charset="-128"/>
                <a:ea typeface="HGS創英角ｺﾞｼｯｸUB" pitchFamily="50" charset="-128"/>
              </a:rPr>
              <a:t>台目の光周波数コム安定化を実現</a:t>
            </a:r>
            <a:endParaRPr lang="en-US" altLang="ja-JP" kern="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r>
              <a:rPr lang="ja-JP" altLang="en-US" kern="0" dirty="0" smtClean="0">
                <a:latin typeface="HGS創英角ｺﾞｼｯｸUB" pitchFamily="50" charset="-128"/>
                <a:ea typeface="HGS創英角ｺﾞｼｯｸUB" pitchFamily="50" charset="-128"/>
              </a:rPr>
              <a:t>自由空間上で</a:t>
            </a:r>
            <a:r>
              <a:rPr lang="en-US" altLang="ja-JP" kern="0" dirty="0" smtClean="0">
                <a:latin typeface="HGS創英角ｺﾞｼｯｸUB" pitchFamily="50" charset="-128"/>
                <a:ea typeface="HGS創英角ｺﾞｼｯｸUB" pitchFamily="50" charset="-128"/>
              </a:rPr>
              <a:t>CW-THz</a:t>
            </a:r>
            <a:r>
              <a:rPr lang="ja-JP" altLang="en-US" kern="0" dirty="0" smtClean="0">
                <a:latin typeface="HGS創英角ｺﾞｼｯｸUB" pitchFamily="50" charset="-128"/>
                <a:ea typeface="HGS創英角ｺﾞｼｯｸUB" pitchFamily="50" charset="-128"/>
              </a:rPr>
              <a:t>シンセとデュアルコム分光の併用実験系を構築</a:t>
            </a:r>
            <a:endParaRPr lang="en-US" altLang="ja-JP" kern="0" dirty="0" smtClean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5768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9987" y="341784"/>
            <a:ext cx="7772400" cy="1143000"/>
          </a:xfrm>
        </p:spPr>
        <p:txBody>
          <a:bodyPr/>
          <a:lstStyle/>
          <a:p>
            <a:r>
              <a:rPr lang="ja-JP" altLang="en-US" b="1" i="1" dirty="0">
                <a:latin typeface="HGS創英角ｺﾞｼｯｸUB" pitchFamily="50" charset="-128"/>
                <a:ea typeface="HGS創英角ｺﾞｼｯｸUB" pitchFamily="50" charset="-128"/>
              </a:rPr>
              <a:t>イントロ</a:t>
            </a:r>
            <a:endParaRPr kumimoji="1" lang="ja-JP" altLang="en-US" b="1" i="1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107504" y="1229851"/>
            <a:ext cx="8284176" cy="830997"/>
            <a:chOff x="-36512" y="1114233"/>
            <a:chExt cx="8284176" cy="830997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-36512" y="1114233"/>
              <a:ext cx="2552302" cy="46166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HGS創英角ｺﾞｼｯｸUB" pitchFamily="50" charset="-128"/>
                  <a:ea typeface="HGS創英角ｺﾞｼｯｸUB" pitchFamily="50" charset="-128"/>
                </a:rPr>
                <a:t>THz</a:t>
              </a:r>
              <a:r>
                <a:rPr kumimoji="1" lang="ja-JP" altLang="en-US" sz="2400" b="1" dirty="0" smtClean="0">
                  <a:latin typeface="HGS創英角ｺﾞｼｯｸUB" pitchFamily="50" charset="-128"/>
                  <a:ea typeface="HGS創英角ｺﾞｼｯｸUB" pitchFamily="50" charset="-128"/>
                </a:rPr>
                <a:t>シンセサイザ</a:t>
              </a:r>
              <a:endParaRPr kumimoji="1" lang="ja-JP" altLang="en-US" sz="2400" b="1" dirty="0">
                <a:latin typeface="HGS創英角ｺﾞｼｯｸUB" pitchFamily="50" charset="-128"/>
                <a:ea typeface="HGS創英角ｺﾞｼｯｸUB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506990" y="1114233"/>
              <a:ext cx="57406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・・・</a:t>
              </a:r>
              <a:r>
                <a:rPr kumimoji="1" lang="en-US" altLang="ja-JP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THz</a:t>
              </a: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領域（</a:t>
              </a:r>
              <a:r>
                <a:rPr kumimoji="1" lang="en-US" altLang="ja-JP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0.1</a:t>
              </a: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～</a:t>
              </a:r>
              <a:r>
                <a:rPr kumimoji="1" lang="en-US" altLang="ja-JP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10THz</a:t>
              </a: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）において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r>
                <a:rPr lang="ja-JP" altLang="en-US" sz="24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</a:t>
              </a:r>
              <a:r>
                <a:rPr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　</a:t>
              </a: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任意の周波数，広帯域連続可変</a:t>
              </a:r>
              <a:endParaRPr kumimoji="1"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323528" y="2234456"/>
            <a:ext cx="9761795" cy="1266552"/>
            <a:chOff x="107504" y="2195179"/>
            <a:chExt cx="9761795" cy="1266552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9684568" y="309239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dirty="0"/>
            </a:p>
          </p:txBody>
        </p:sp>
        <p:grpSp>
          <p:nvGrpSpPr>
            <p:cNvPr id="19" name="グループ化 18"/>
            <p:cNvGrpSpPr/>
            <p:nvPr/>
          </p:nvGrpSpPr>
          <p:grpSpPr>
            <a:xfrm>
              <a:off x="107504" y="2213322"/>
              <a:ext cx="3907648" cy="1164042"/>
              <a:chOff x="524065" y="1907166"/>
              <a:chExt cx="3907648" cy="1164042"/>
            </a:xfrm>
          </p:grpSpPr>
          <p:grpSp>
            <p:nvGrpSpPr>
              <p:cNvPr id="50" name="グループ化 49"/>
              <p:cNvGrpSpPr/>
              <p:nvPr/>
            </p:nvGrpSpPr>
            <p:grpSpPr>
              <a:xfrm>
                <a:off x="3128958" y="2191270"/>
                <a:ext cx="1302755" cy="517650"/>
                <a:chOff x="313147" y="3468688"/>
                <a:chExt cx="1767333" cy="1225175"/>
              </a:xfrm>
            </p:grpSpPr>
            <p:sp>
              <p:nvSpPr>
                <p:cNvPr id="47" name="Freeform 8"/>
                <p:cNvSpPr>
                  <a:spLocks/>
                </p:cNvSpPr>
                <p:nvPr/>
              </p:nvSpPr>
              <p:spPr bwMode="auto">
                <a:xfrm>
                  <a:off x="313148" y="3468688"/>
                  <a:ext cx="1767331" cy="436561"/>
                </a:xfrm>
                <a:custGeom>
                  <a:avLst/>
                  <a:gdLst>
                    <a:gd name="T0" fmla="*/ 5 w 780"/>
                    <a:gd name="T1" fmla="*/ 33 h 34"/>
                    <a:gd name="T2" fmla="*/ 35 w 780"/>
                    <a:gd name="T3" fmla="*/ 3 h 34"/>
                    <a:gd name="T4" fmla="*/ 41 w 780"/>
                    <a:gd name="T5" fmla="*/ 1 h 34"/>
                    <a:gd name="T6" fmla="*/ 45 w 780"/>
                    <a:gd name="T7" fmla="*/ 1 h 34"/>
                    <a:gd name="T8" fmla="*/ 57 w 780"/>
                    <a:gd name="T9" fmla="*/ 9 h 34"/>
                    <a:gd name="T10" fmla="*/ 80 w 780"/>
                    <a:gd name="T11" fmla="*/ 33 h 34"/>
                    <a:gd name="T12" fmla="*/ 86 w 780"/>
                    <a:gd name="T13" fmla="*/ 34 h 34"/>
                    <a:gd name="T14" fmla="*/ 92 w 780"/>
                    <a:gd name="T15" fmla="*/ 32 h 34"/>
                    <a:gd name="T16" fmla="*/ 120 w 780"/>
                    <a:gd name="T17" fmla="*/ 4 h 34"/>
                    <a:gd name="T18" fmla="*/ 128 w 780"/>
                    <a:gd name="T19" fmla="*/ 0 h 34"/>
                    <a:gd name="T20" fmla="*/ 134 w 780"/>
                    <a:gd name="T21" fmla="*/ 1 h 34"/>
                    <a:gd name="T22" fmla="*/ 159 w 780"/>
                    <a:gd name="T23" fmla="*/ 27 h 34"/>
                    <a:gd name="T24" fmla="*/ 169 w 780"/>
                    <a:gd name="T25" fmla="*/ 34 h 34"/>
                    <a:gd name="T26" fmla="*/ 175 w 780"/>
                    <a:gd name="T27" fmla="*/ 34 h 34"/>
                    <a:gd name="T28" fmla="*/ 187 w 780"/>
                    <a:gd name="T29" fmla="*/ 26 h 34"/>
                    <a:gd name="T30" fmla="*/ 210 w 780"/>
                    <a:gd name="T31" fmla="*/ 2 h 34"/>
                    <a:gd name="T32" fmla="*/ 217 w 780"/>
                    <a:gd name="T33" fmla="*/ 0 h 34"/>
                    <a:gd name="T34" fmla="*/ 223 w 780"/>
                    <a:gd name="T35" fmla="*/ 2 h 34"/>
                    <a:gd name="T36" fmla="*/ 250 w 780"/>
                    <a:gd name="T37" fmla="*/ 30 h 34"/>
                    <a:gd name="T38" fmla="*/ 258 w 780"/>
                    <a:gd name="T39" fmla="*/ 34 h 34"/>
                    <a:gd name="T40" fmla="*/ 264 w 780"/>
                    <a:gd name="T41" fmla="*/ 33 h 34"/>
                    <a:gd name="T42" fmla="*/ 290 w 780"/>
                    <a:gd name="T43" fmla="*/ 7 h 34"/>
                    <a:gd name="T44" fmla="*/ 301 w 780"/>
                    <a:gd name="T45" fmla="*/ 1 h 34"/>
                    <a:gd name="T46" fmla="*/ 307 w 780"/>
                    <a:gd name="T47" fmla="*/ 1 h 34"/>
                    <a:gd name="T48" fmla="*/ 327 w 780"/>
                    <a:gd name="T49" fmla="*/ 20 h 34"/>
                    <a:gd name="T50" fmla="*/ 342 w 780"/>
                    <a:gd name="T51" fmla="*/ 33 h 34"/>
                    <a:gd name="T52" fmla="*/ 348 w 780"/>
                    <a:gd name="T53" fmla="*/ 34 h 34"/>
                    <a:gd name="T54" fmla="*/ 358 w 780"/>
                    <a:gd name="T55" fmla="*/ 28 h 34"/>
                    <a:gd name="T56" fmla="*/ 385 w 780"/>
                    <a:gd name="T57" fmla="*/ 1 h 34"/>
                    <a:gd name="T58" fmla="*/ 391 w 780"/>
                    <a:gd name="T59" fmla="*/ 0 h 34"/>
                    <a:gd name="T60" fmla="*/ 398 w 780"/>
                    <a:gd name="T61" fmla="*/ 3 h 34"/>
                    <a:gd name="T62" fmla="*/ 424 w 780"/>
                    <a:gd name="T63" fmla="*/ 30 h 34"/>
                    <a:gd name="T64" fmla="*/ 432 w 780"/>
                    <a:gd name="T65" fmla="*/ 34 h 34"/>
                    <a:gd name="T66" fmla="*/ 437 w 780"/>
                    <a:gd name="T67" fmla="*/ 33 h 34"/>
                    <a:gd name="T68" fmla="*/ 466 w 780"/>
                    <a:gd name="T69" fmla="*/ 5 h 34"/>
                    <a:gd name="T70" fmla="*/ 475 w 780"/>
                    <a:gd name="T71" fmla="*/ 0 h 34"/>
                    <a:gd name="T72" fmla="*/ 481 w 780"/>
                    <a:gd name="T73" fmla="*/ 1 h 34"/>
                    <a:gd name="T74" fmla="*/ 502 w 780"/>
                    <a:gd name="T75" fmla="*/ 21 h 34"/>
                    <a:gd name="T76" fmla="*/ 515 w 780"/>
                    <a:gd name="T77" fmla="*/ 33 h 34"/>
                    <a:gd name="T78" fmla="*/ 520 w 780"/>
                    <a:gd name="T79" fmla="*/ 34 h 34"/>
                    <a:gd name="T80" fmla="*/ 527 w 780"/>
                    <a:gd name="T81" fmla="*/ 32 h 34"/>
                    <a:gd name="T82" fmla="*/ 552 w 780"/>
                    <a:gd name="T83" fmla="*/ 6 h 34"/>
                    <a:gd name="T84" fmla="*/ 561 w 780"/>
                    <a:gd name="T85" fmla="*/ 1 h 34"/>
                    <a:gd name="T86" fmla="*/ 566 w 780"/>
                    <a:gd name="T87" fmla="*/ 1 h 34"/>
                    <a:gd name="T88" fmla="*/ 583 w 780"/>
                    <a:gd name="T89" fmla="*/ 15 h 34"/>
                    <a:gd name="T90" fmla="*/ 603 w 780"/>
                    <a:gd name="T91" fmla="*/ 34 h 34"/>
                    <a:gd name="T92" fmla="*/ 608 w 780"/>
                    <a:gd name="T93" fmla="*/ 34 h 34"/>
                    <a:gd name="T94" fmla="*/ 615 w 780"/>
                    <a:gd name="T95" fmla="*/ 31 h 34"/>
                    <a:gd name="T96" fmla="*/ 644 w 780"/>
                    <a:gd name="T97" fmla="*/ 2 h 34"/>
                    <a:gd name="T98" fmla="*/ 650 w 780"/>
                    <a:gd name="T99" fmla="*/ 0 h 34"/>
                    <a:gd name="T100" fmla="*/ 658 w 780"/>
                    <a:gd name="T101" fmla="*/ 3 h 34"/>
                    <a:gd name="T102" fmla="*/ 684 w 780"/>
                    <a:gd name="T103" fmla="*/ 30 h 34"/>
                    <a:gd name="T104" fmla="*/ 692 w 780"/>
                    <a:gd name="T105" fmla="*/ 34 h 34"/>
                    <a:gd name="T106" fmla="*/ 698 w 780"/>
                    <a:gd name="T107" fmla="*/ 33 h 34"/>
                    <a:gd name="T108" fmla="*/ 726 w 780"/>
                    <a:gd name="T109" fmla="*/ 6 h 34"/>
                    <a:gd name="T110" fmla="*/ 735 w 780"/>
                    <a:gd name="T111" fmla="*/ 1 h 34"/>
                    <a:gd name="T112" fmla="*/ 741 w 780"/>
                    <a:gd name="T113" fmla="*/ 1 h 34"/>
                    <a:gd name="T114" fmla="*/ 761 w 780"/>
                    <a:gd name="T115" fmla="*/ 20 h 34"/>
                    <a:gd name="T116" fmla="*/ 775 w 780"/>
                    <a:gd name="T1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80" h="34">
                      <a:moveTo>
                        <a:pt x="0" y="34"/>
                      </a:move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2" y="34"/>
                      </a:lnTo>
                      <a:lnTo>
                        <a:pt x="3" y="33"/>
                      </a:lnTo>
                      <a:lnTo>
                        <a:pt x="5" y="33"/>
                      </a:lnTo>
                      <a:lnTo>
                        <a:pt x="7" y="32"/>
                      </a:lnTo>
                      <a:lnTo>
                        <a:pt x="11" y="28"/>
                      </a:lnTo>
                      <a:lnTo>
                        <a:pt x="15" y="24"/>
                      </a:lnTo>
                      <a:lnTo>
                        <a:pt x="23" y="14"/>
                      </a:lnTo>
                      <a:lnTo>
                        <a:pt x="31" y="6"/>
                      </a:lnTo>
                      <a:lnTo>
                        <a:pt x="35" y="3"/>
                      </a:lnTo>
                      <a:lnTo>
                        <a:pt x="36" y="2"/>
                      </a:lnTo>
                      <a:lnTo>
                        <a:pt x="37" y="2"/>
                      </a:lnTo>
                      <a:lnTo>
                        <a:pt x="38" y="1"/>
                      </a:lnTo>
                      <a:lnTo>
                        <a:pt x="39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6" y="1"/>
                      </a:lnTo>
                      <a:lnTo>
                        <a:pt x="47" y="1"/>
                      </a:lnTo>
                      <a:lnTo>
                        <a:pt x="48" y="2"/>
                      </a:lnTo>
                      <a:lnTo>
                        <a:pt x="50" y="3"/>
                      </a:lnTo>
                      <a:lnTo>
                        <a:pt x="53" y="5"/>
                      </a:lnTo>
                      <a:lnTo>
                        <a:pt x="57" y="9"/>
                      </a:lnTo>
                      <a:lnTo>
                        <a:pt x="66" y="19"/>
                      </a:lnTo>
                      <a:lnTo>
                        <a:pt x="70" y="24"/>
                      </a:lnTo>
                      <a:lnTo>
                        <a:pt x="74" y="28"/>
                      </a:lnTo>
                      <a:lnTo>
                        <a:pt x="76" y="30"/>
                      </a:lnTo>
                      <a:lnTo>
                        <a:pt x="78" y="32"/>
                      </a:lnTo>
                      <a:lnTo>
                        <a:pt x="80" y="33"/>
                      </a:lnTo>
                      <a:lnTo>
                        <a:pt x="82" y="33"/>
                      </a:lnTo>
                      <a:lnTo>
                        <a:pt x="83" y="34"/>
                      </a:lnTo>
                      <a:lnTo>
                        <a:pt x="84" y="34"/>
                      </a:lnTo>
                      <a:lnTo>
                        <a:pt x="85" y="34"/>
                      </a:lnTo>
                      <a:lnTo>
                        <a:pt x="85" y="34"/>
                      </a:lnTo>
                      <a:lnTo>
                        <a:pt x="86" y="34"/>
                      </a:lnTo>
                      <a:lnTo>
                        <a:pt x="87" y="34"/>
                      </a:lnTo>
                      <a:lnTo>
                        <a:pt x="88" y="34"/>
                      </a:lnTo>
                      <a:lnTo>
                        <a:pt x="89" y="34"/>
                      </a:lnTo>
                      <a:lnTo>
                        <a:pt x="90" y="33"/>
                      </a:lnTo>
                      <a:lnTo>
                        <a:pt x="91" y="33"/>
                      </a:lnTo>
                      <a:lnTo>
                        <a:pt x="92" y="32"/>
                      </a:lnTo>
                      <a:lnTo>
                        <a:pt x="95" y="31"/>
                      </a:lnTo>
                      <a:lnTo>
                        <a:pt x="99" y="27"/>
                      </a:lnTo>
                      <a:lnTo>
                        <a:pt x="107" y="18"/>
                      </a:lnTo>
                      <a:lnTo>
                        <a:pt x="112" y="12"/>
                      </a:lnTo>
                      <a:lnTo>
                        <a:pt x="116" y="8"/>
                      </a:lnTo>
                      <a:lnTo>
                        <a:pt x="120" y="4"/>
                      </a:lnTo>
                      <a:lnTo>
                        <a:pt x="122" y="3"/>
                      </a:lnTo>
                      <a:lnTo>
                        <a:pt x="124" y="2"/>
                      </a:lnTo>
                      <a:lnTo>
                        <a:pt x="125" y="1"/>
                      </a:lnTo>
                      <a:lnTo>
                        <a:pt x="126" y="1"/>
                      </a:lnTo>
                      <a:lnTo>
                        <a:pt x="127" y="1"/>
                      </a:lnTo>
                      <a:lnTo>
                        <a:pt x="128" y="0"/>
                      </a:lnTo>
                      <a:lnTo>
                        <a:pt x="129" y="0"/>
                      </a:lnTo>
                      <a:lnTo>
                        <a:pt x="130" y="0"/>
                      </a:lnTo>
                      <a:lnTo>
                        <a:pt x="131" y="0"/>
                      </a:lnTo>
                      <a:lnTo>
                        <a:pt x="132" y="1"/>
                      </a:lnTo>
                      <a:lnTo>
                        <a:pt x="133" y="1"/>
                      </a:lnTo>
                      <a:lnTo>
                        <a:pt x="134" y="1"/>
                      </a:lnTo>
                      <a:lnTo>
                        <a:pt x="136" y="2"/>
                      </a:lnTo>
                      <a:lnTo>
                        <a:pt x="138" y="3"/>
                      </a:lnTo>
                      <a:lnTo>
                        <a:pt x="140" y="5"/>
                      </a:lnTo>
                      <a:lnTo>
                        <a:pt x="148" y="14"/>
                      </a:lnTo>
                      <a:lnTo>
                        <a:pt x="155" y="22"/>
                      </a:lnTo>
                      <a:lnTo>
                        <a:pt x="159" y="27"/>
                      </a:lnTo>
                      <a:lnTo>
                        <a:pt x="163" y="30"/>
                      </a:lnTo>
                      <a:lnTo>
                        <a:pt x="165" y="32"/>
                      </a:lnTo>
                      <a:lnTo>
                        <a:pt x="166" y="32"/>
                      </a:lnTo>
                      <a:lnTo>
                        <a:pt x="167" y="33"/>
                      </a:lnTo>
                      <a:lnTo>
                        <a:pt x="168" y="33"/>
                      </a:lnTo>
                      <a:lnTo>
                        <a:pt x="169" y="34"/>
                      </a:lnTo>
                      <a:lnTo>
                        <a:pt x="170" y="34"/>
                      </a:lnTo>
                      <a:lnTo>
                        <a:pt x="171" y="34"/>
                      </a:lnTo>
                      <a:lnTo>
                        <a:pt x="172" y="34"/>
                      </a:lnTo>
                      <a:lnTo>
                        <a:pt x="173" y="34"/>
                      </a:lnTo>
                      <a:lnTo>
                        <a:pt x="174" y="34"/>
                      </a:lnTo>
                      <a:lnTo>
                        <a:pt x="175" y="34"/>
                      </a:lnTo>
                      <a:lnTo>
                        <a:pt x="176" y="34"/>
                      </a:lnTo>
                      <a:lnTo>
                        <a:pt x="177" y="34"/>
                      </a:lnTo>
                      <a:lnTo>
                        <a:pt x="179" y="33"/>
                      </a:lnTo>
                      <a:lnTo>
                        <a:pt x="181" y="32"/>
                      </a:lnTo>
                      <a:lnTo>
                        <a:pt x="183" y="30"/>
                      </a:lnTo>
                      <a:lnTo>
                        <a:pt x="187" y="26"/>
                      </a:lnTo>
                      <a:lnTo>
                        <a:pt x="196" y="16"/>
                      </a:lnTo>
                      <a:lnTo>
                        <a:pt x="200" y="11"/>
                      </a:lnTo>
                      <a:lnTo>
                        <a:pt x="204" y="7"/>
                      </a:lnTo>
                      <a:lnTo>
                        <a:pt x="206" y="5"/>
                      </a:lnTo>
                      <a:lnTo>
                        <a:pt x="208" y="3"/>
                      </a:lnTo>
                      <a:lnTo>
                        <a:pt x="210" y="2"/>
                      </a:lnTo>
                      <a:lnTo>
                        <a:pt x="212" y="1"/>
                      </a:lnTo>
                      <a:lnTo>
                        <a:pt x="213" y="1"/>
                      </a:lnTo>
                      <a:lnTo>
                        <a:pt x="214" y="1"/>
                      </a:lnTo>
                      <a:lnTo>
                        <a:pt x="215" y="0"/>
                      </a:lnTo>
                      <a:lnTo>
                        <a:pt x="216" y="0"/>
                      </a:lnTo>
                      <a:lnTo>
                        <a:pt x="217" y="0"/>
                      </a:lnTo>
                      <a:lnTo>
                        <a:pt x="218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220" y="1"/>
                      </a:lnTo>
                      <a:lnTo>
                        <a:pt x="221" y="2"/>
                      </a:lnTo>
                      <a:lnTo>
                        <a:pt x="223" y="2"/>
                      </a:lnTo>
                      <a:lnTo>
                        <a:pt x="225" y="4"/>
                      </a:lnTo>
                      <a:lnTo>
                        <a:pt x="229" y="7"/>
                      </a:lnTo>
                      <a:lnTo>
                        <a:pt x="238" y="17"/>
                      </a:lnTo>
                      <a:lnTo>
                        <a:pt x="242" y="22"/>
                      </a:lnTo>
                      <a:lnTo>
                        <a:pt x="246" y="27"/>
                      </a:lnTo>
                      <a:lnTo>
                        <a:pt x="250" y="30"/>
                      </a:lnTo>
                      <a:lnTo>
                        <a:pt x="252" y="32"/>
                      </a:lnTo>
                      <a:lnTo>
                        <a:pt x="254" y="33"/>
                      </a:lnTo>
                      <a:lnTo>
                        <a:pt x="255" y="33"/>
                      </a:lnTo>
                      <a:lnTo>
                        <a:pt x="256" y="34"/>
                      </a:lnTo>
                      <a:lnTo>
                        <a:pt x="257" y="34"/>
                      </a:lnTo>
                      <a:lnTo>
                        <a:pt x="258" y="34"/>
                      </a:lnTo>
                      <a:lnTo>
                        <a:pt x="259" y="34"/>
                      </a:lnTo>
                      <a:lnTo>
                        <a:pt x="260" y="34"/>
                      </a:lnTo>
                      <a:lnTo>
                        <a:pt x="261" y="34"/>
                      </a:lnTo>
                      <a:lnTo>
                        <a:pt x="262" y="34"/>
                      </a:lnTo>
                      <a:lnTo>
                        <a:pt x="263" y="34"/>
                      </a:lnTo>
                      <a:lnTo>
                        <a:pt x="264" y="33"/>
                      </a:lnTo>
                      <a:lnTo>
                        <a:pt x="266" y="32"/>
                      </a:lnTo>
                      <a:lnTo>
                        <a:pt x="268" y="31"/>
                      </a:lnTo>
                      <a:lnTo>
                        <a:pt x="270" y="29"/>
                      </a:lnTo>
                      <a:lnTo>
                        <a:pt x="279" y="21"/>
                      </a:lnTo>
                      <a:lnTo>
                        <a:pt x="286" y="12"/>
                      </a:lnTo>
                      <a:lnTo>
                        <a:pt x="290" y="7"/>
                      </a:lnTo>
                      <a:lnTo>
                        <a:pt x="294" y="4"/>
                      </a:lnTo>
                      <a:lnTo>
                        <a:pt x="296" y="3"/>
                      </a:lnTo>
                      <a:lnTo>
                        <a:pt x="298" y="2"/>
                      </a:lnTo>
                      <a:lnTo>
                        <a:pt x="299" y="1"/>
                      </a:lnTo>
                      <a:lnTo>
                        <a:pt x="300" y="1"/>
                      </a:lnTo>
                      <a:lnTo>
                        <a:pt x="301" y="1"/>
                      </a:lnTo>
                      <a:lnTo>
                        <a:pt x="302" y="0"/>
                      </a:lnTo>
                      <a:lnTo>
                        <a:pt x="303" y="0"/>
                      </a:lnTo>
                      <a:lnTo>
                        <a:pt x="304" y="0"/>
                      </a:lnTo>
                      <a:lnTo>
                        <a:pt x="305" y="1"/>
                      </a:lnTo>
                      <a:lnTo>
                        <a:pt x="306" y="1"/>
                      </a:lnTo>
                      <a:lnTo>
                        <a:pt x="307" y="1"/>
                      </a:lnTo>
                      <a:lnTo>
                        <a:pt x="308" y="1"/>
                      </a:lnTo>
                      <a:lnTo>
                        <a:pt x="309" y="2"/>
                      </a:lnTo>
                      <a:lnTo>
                        <a:pt x="312" y="4"/>
                      </a:lnTo>
                      <a:lnTo>
                        <a:pt x="313" y="5"/>
                      </a:lnTo>
                      <a:lnTo>
                        <a:pt x="318" y="9"/>
                      </a:lnTo>
                      <a:lnTo>
                        <a:pt x="327" y="20"/>
                      </a:lnTo>
                      <a:lnTo>
                        <a:pt x="331" y="24"/>
                      </a:lnTo>
                      <a:lnTo>
                        <a:pt x="335" y="29"/>
                      </a:lnTo>
                      <a:lnTo>
                        <a:pt x="337" y="31"/>
                      </a:lnTo>
                      <a:lnTo>
                        <a:pt x="339" y="32"/>
                      </a:lnTo>
                      <a:lnTo>
                        <a:pt x="341" y="33"/>
                      </a:lnTo>
                      <a:lnTo>
                        <a:pt x="342" y="33"/>
                      </a:lnTo>
                      <a:lnTo>
                        <a:pt x="343" y="34"/>
                      </a:lnTo>
                      <a:lnTo>
                        <a:pt x="344" y="34"/>
                      </a:lnTo>
                      <a:lnTo>
                        <a:pt x="345" y="34"/>
                      </a:lnTo>
                      <a:lnTo>
                        <a:pt x="346" y="34"/>
                      </a:lnTo>
                      <a:lnTo>
                        <a:pt x="347" y="34"/>
                      </a:lnTo>
                      <a:lnTo>
                        <a:pt x="348" y="34"/>
                      </a:lnTo>
                      <a:lnTo>
                        <a:pt x="349" y="34"/>
                      </a:lnTo>
                      <a:lnTo>
                        <a:pt x="350" y="34"/>
                      </a:lnTo>
                      <a:lnTo>
                        <a:pt x="351" y="33"/>
                      </a:lnTo>
                      <a:lnTo>
                        <a:pt x="353" y="33"/>
                      </a:lnTo>
                      <a:lnTo>
                        <a:pt x="354" y="31"/>
                      </a:lnTo>
                      <a:lnTo>
                        <a:pt x="358" y="28"/>
                      </a:lnTo>
                      <a:lnTo>
                        <a:pt x="367" y="19"/>
                      </a:lnTo>
                      <a:lnTo>
                        <a:pt x="375" y="9"/>
                      </a:lnTo>
                      <a:lnTo>
                        <a:pt x="379" y="5"/>
                      </a:lnTo>
                      <a:lnTo>
                        <a:pt x="381" y="3"/>
                      </a:lnTo>
                      <a:lnTo>
                        <a:pt x="383" y="2"/>
                      </a:lnTo>
                      <a:lnTo>
                        <a:pt x="385" y="1"/>
                      </a:lnTo>
                      <a:lnTo>
                        <a:pt x="386" y="1"/>
                      </a:lnTo>
                      <a:lnTo>
                        <a:pt x="387" y="1"/>
                      </a:lnTo>
                      <a:lnTo>
                        <a:pt x="388" y="1"/>
                      </a:lnTo>
                      <a:lnTo>
                        <a:pt x="389" y="0"/>
                      </a:lnTo>
                      <a:lnTo>
                        <a:pt x="390" y="0"/>
                      </a:lnTo>
                      <a:lnTo>
                        <a:pt x="391" y="0"/>
                      </a:lnTo>
                      <a:lnTo>
                        <a:pt x="392" y="1"/>
                      </a:lnTo>
                      <a:lnTo>
                        <a:pt x="393" y="1"/>
                      </a:lnTo>
                      <a:lnTo>
                        <a:pt x="394" y="1"/>
                      </a:lnTo>
                      <a:lnTo>
                        <a:pt x="395" y="1"/>
                      </a:lnTo>
                      <a:lnTo>
                        <a:pt x="396" y="2"/>
                      </a:lnTo>
                      <a:lnTo>
                        <a:pt x="398" y="3"/>
                      </a:lnTo>
                      <a:lnTo>
                        <a:pt x="402" y="7"/>
                      </a:lnTo>
                      <a:lnTo>
                        <a:pt x="406" y="11"/>
                      </a:lnTo>
                      <a:lnTo>
                        <a:pt x="414" y="21"/>
                      </a:lnTo>
                      <a:lnTo>
                        <a:pt x="418" y="25"/>
                      </a:lnTo>
                      <a:lnTo>
                        <a:pt x="422" y="29"/>
                      </a:lnTo>
                      <a:lnTo>
                        <a:pt x="424" y="30"/>
                      </a:lnTo>
                      <a:lnTo>
                        <a:pt x="426" y="32"/>
                      </a:lnTo>
                      <a:lnTo>
                        <a:pt x="428" y="33"/>
                      </a:lnTo>
                      <a:lnTo>
                        <a:pt x="429" y="34"/>
                      </a:lnTo>
                      <a:lnTo>
                        <a:pt x="430" y="34"/>
                      </a:lnTo>
                      <a:lnTo>
                        <a:pt x="431" y="34"/>
                      </a:lnTo>
                      <a:lnTo>
                        <a:pt x="432" y="34"/>
                      </a:lnTo>
                      <a:lnTo>
                        <a:pt x="433" y="34"/>
                      </a:lnTo>
                      <a:lnTo>
                        <a:pt x="434" y="34"/>
                      </a:lnTo>
                      <a:lnTo>
                        <a:pt x="435" y="34"/>
                      </a:lnTo>
                      <a:lnTo>
                        <a:pt x="435" y="34"/>
                      </a:lnTo>
                      <a:lnTo>
                        <a:pt x="436" y="34"/>
                      </a:lnTo>
                      <a:lnTo>
                        <a:pt x="437" y="33"/>
                      </a:lnTo>
                      <a:lnTo>
                        <a:pt x="439" y="32"/>
                      </a:lnTo>
                      <a:lnTo>
                        <a:pt x="442" y="31"/>
                      </a:lnTo>
                      <a:lnTo>
                        <a:pt x="445" y="28"/>
                      </a:lnTo>
                      <a:lnTo>
                        <a:pt x="454" y="18"/>
                      </a:lnTo>
                      <a:lnTo>
                        <a:pt x="462" y="9"/>
                      </a:lnTo>
                      <a:lnTo>
                        <a:pt x="466" y="5"/>
                      </a:lnTo>
                      <a:lnTo>
                        <a:pt x="468" y="3"/>
                      </a:lnTo>
                      <a:lnTo>
                        <a:pt x="471" y="2"/>
                      </a:lnTo>
                      <a:lnTo>
                        <a:pt x="472" y="1"/>
                      </a:lnTo>
                      <a:lnTo>
                        <a:pt x="473" y="1"/>
                      </a:lnTo>
                      <a:lnTo>
                        <a:pt x="474" y="1"/>
                      </a:lnTo>
                      <a:lnTo>
                        <a:pt x="475" y="0"/>
                      </a:lnTo>
                      <a:lnTo>
                        <a:pt x="476" y="0"/>
                      </a:lnTo>
                      <a:lnTo>
                        <a:pt x="477" y="0"/>
                      </a:lnTo>
                      <a:lnTo>
                        <a:pt x="478" y="1"/>
                      </a:lnTo>
                      <a:lnTo>
                        <a:pt x="479" y="1"/>
                      </a:lnTo>
                      <a:lnTo>
                        <a:pt x="480" y="1"/>
                      </a:lnTo>
                      <a:lnTo>
                        <a:pt x="481" y="1"/>
                      </a:lnTo>
                      <a:lnTo>
                        <a:pt x="482" y="2"/>
                      </a:lnTo>
                      <a:lnTo>
                        <a:pt x="486" y="4"/>
                      </a:lnTo>
                      <a:lnTo>
                        <a:pt x="488" y="6"/>
                      </a:lnTo>
                      <a:lnTo>
                        <a:pt x="490" y="7"/>
                      </a:lnTo>
                      <a:lnTo>
                        <a:pt x="493" y="11"/>
                      </a:lnTo>
                      <a:lnTo>
                        <a:pt x="502" y="21"/>
                      </a:lnTo>
                      <a:lnTo>
                        <a:pt x="505" y="25"/>
                      </a:lnTo>
                      <a:lnTo>
                        <a:pt x="509" y="29"/>
                      </a:lnTo>
                      <a:lnTo>
                        <a:pt x="511" y="31"/>
                      </a:lnTo>
                      <a:lnTo>
                        <a:pt x="513" y="32"/>
                      </a:lnTo>
                      <a:lnTo>
                        <a:pt x="514" y="33"/>
                      </a:lnTo>
                      <a:lnTo>
                        <a:pt x="515" y="33"/>
                      </a:lnTo>
                      <a:lnTo>
                        <a:pt x="516" y="33"/>
                      </a:lnTo>
                      <a:lnTo>
                        <a:pt x="517" y="34"/>
                      </a:lnTo>
                      <a:lnTo>
                        <a:pt x="518" y="34"/>
                      </a:lnTo>
                      <a:lnTo>
                        <a:pt x="519" y="34"/>
                      </a:lnTo>
                      <a:lnTo>
                        <a:pt x="520" y="34"/>
                      </a:lnTo>
                      <a:lnTo>
                        <a:pt x="520" y="34"/>
                      </a:lnTo>
                      <a:lnTo>
                        <a:pt x="521" y="34"/>
                      </a:lnTo>
                      <a:lnTo>
                        <a:pt x="522" y="34"/>
                      </a:lnTo>
                      <a:lnTo>
                        <a:pt x="523" y="34"/>
                      </a:lnTo>
                      <a:lnTo>
                        <a:pt x="524" y="34"/>
                      </a:lnTo>
                      <a:lnTo>
                        <a:pt x="524" y="33"/>
                      </a:lnTo>
                      <a:lnTo>
                        <a:pt x="527" y="32"/>
                      </a:lnTo>
                      <a:lnTo>
                        <a:pt x="529" y="31"/>
                      </a:lnTo>
                      <a:lnTo>
                        <a:pt x="533" y="27"/>
                      </a:lnTo>
                      <a:lnTo>
                        <a:pt x="542" y="17"/>
                      </a:lnTo>
                      <a:lnTo>
                        <a:pt x="546" y="12"/>
                      </a:lnTo>
                      <a:lnTo>
                        <a:pt x="550" y="7"/>
                      </a:lnTo>
                      <a:lnTo>
                        <a:pt x="552" y="6"/>
                      </a:lnTo>
                      <a:lnTo>
                        <a:pt x="554" y="4"/>
                      </a:lnTo>
                      <a:lnTo>
                        <a:pt x="556" y="3"/>
                      </a:lnTo>
                      <a:lnTo>
                        <a:pt x="558" y="2"/>
                      </a:lnTo>
                      <a:lnTo>
                        <a:pt x="559" y="1"/>
                      </a:lnTo>
                      <a:lnTo>
                        <a:pt x="560" y="1"/>
                      </a:lnTo>
                      <a:lnTo>
                        <a:pt x="561" y="1"/>
                      </a:lnTo>
                      <a:lnTo>
                        <a:pt x="562" y="1"/>
                      </a:lnTo>
                      <a:lnTo>
                        <a:pt x="562" y="0"/>
                      </a:lnTo>
                      <a:lnTo>
                        <a:pt x="563" y="0"/>
                      </a:lnTo>
                      <a:lnTo>
                        <a:pt x="564" y="0"/>
                      </a:lnTo>
                      <a:lnTo>
                        <a:pt x="565" y="1"/>
                      </a:lnTo>
                      <a:lnTo>
                        <a:pt x="566" y="1"/>
                      </a:lnTo>
                      <a:lnTo>
                        <a:pt x="567" y="1"/>
                      </a:lnTo>
                      <a:lnTo>
                        <a:pt x="568" y="1"/>
                      </a:lnTo>
                      <a:lnTo>
                        <a:pt x="570" y="2"/>
                      </a:lnTo>
                      <a:lnTo>
                        <a:pt x="572" y="4"/>
                      </a:lnTo>
                      <a:lnTo>
                        <a:pt x="574" y="5"/>
                      </a:lnTo>
                      <a:lnTo>
                        <a:pt x="583" y="15"/>
                      </a:lnTo>
                      <a:lnTo>
                        <a:pt x="590" y="24"/>
                      </a:lnTo>
                      <a:lnTo>
                        <a:pt x="595" y="28"/>
                      </a:lnTo>
                      <a:lnTo>
                        <a:pt x="598" y="31"/>
                      </a:lnTo>
                      <a:lnTo>
                        <a:pt x="601" y="33"/>
                      </a:lnTo>
                      <a:lnTo>
                        <a:pt x="602" y="33"/>
                      </a:lnTo>
                      <a:lnTo>
                        <a:pt x="603" y="34"/>
                      </a:lnTo>
                      <a:lnTo>
                        <a:pt x="604" y="34"/>
                      </a:lnTo>
                      <a:lnTo>
                        <a:pt x="605" y="34"/>
                      </a:lnTo>
                      <a:lnTo>
                        <a:pt x="606" y="34"/>
                      </a:lnTo>
                      <a:lnTo>
                        <a:pt x="606" y="34"/>
                      </a:lnTo>
                      <a:lnTo>
                        <a:pt x="607" y="34"/>
                      </a:lnTo>
                      <a:lnTo>
                        <a:pt x="608" y="34"/>
                      </a:lnTo>
                      <a:lnTo>
                        <a:pt x="609" y="34"/>
                      </a:lnTo>
                      <a:lnTo>
                        <a:pt x="609" y="34"/>
                      </a:lnTo>
                      <a:lnTo>
                        <a:pt x="610" y="34"/>
                      </a:lnTo>
                      <a:lnTo>
                        <a:pt x="611" y="33"/>
                      </a:lnTo>
                      <a:lnTo>
                        <a:pt x="613" y="32"/>
                      </a:lnTo>
                      <a:lnTo>
                        <a:pt x="615" y="31"/>
                      </a:lnTo>
                      <a:lnTo>
                        <a:pt x="624" y="23"/>
                      </a:lnTo>
                      <a:lnTo>
                        <a:pt x="632" y="12"/>
                      </a:lnTo>
                      <a:lnTo>
                        <a:pt x="636" y="8"/>
                      </a:lnTo>
                      <a:lnTo>
                        <a:pt x="640" y="5"/>
                      </a:lnTo>
                      <a:lnTo>
                        <a:pt x="642" y="3"/>
                      </a:lnTo>
                      <a:lnTo>
                        <a:pt x="644" y="2"/>
                      </a:lnTo>
                      <a:lnTo>
                        <a:pt x="645" y="1"/>
                      </a:lnTo>
                      <a:lnTo>
                        <a:pt x="646" y="1"/>
                      </a:lnTo>
                      <a:lnTo>
                        <a:pt x="647" y="1"/>
                      </a:lnTo>
                      <a:lnTo>
                        <a:pt x="648" y="1"/>
                      </a:lnTo>
                      <a:lnTo>
                        <a:pt x="649" y="0"/>
                      </a:lnTo>
                      <a:lnTo>
                        <a:pt x="650" y="0"/>
                      </a:lnTo>
                      <a:lnTo>
                        <a:pt x="651" y="0"/>
                      </a:lnTo>
                      <a:lnTo>
                        <a:pt x="652" y="1"/>
                      </a:lnTo>
                      <a:lnTo>
                        <a:pt x="653" y="1"/>
                      </a:lnTo>
                      <a:lnTo>
                        <a:pt x="654" y="1"/>
                      </a:lnTo>
                      <a:lnTo>
                        <a:pt x="656" y="2"/>
                      </a:lnTo>
                      <a:lnTo>
                        <a:pt x="658" y="3"/>
                      </a:lnTo>
                      <a:lnTo>
                        <a:pt x="659" y="4"/>
                      </a:lnTo>
                      <a:lnTo>
                        <a:pt x="664" y="8"/>
                      </a:lnTo>
                      <a:lnTo>
                        <a:pt x="672" y="18"/>
                      </a:lnTo>
                      <a:lnTo>
                        <a:pt x="676" y="22"/>
                      </a:lnTo>
                      <a:lnTo>
                        <a:pt x="680" y="27"/>
                      </a:lnTo>
                      <a:lnTo>
                        <a:pt x="684" y="30"/>
                      </a:lnTo>
                      <a:lnTo>
                        <a:pt x="686" y="32"/>
                      </a:lnTo>
                      <a:lnTo>
                        <a:pt x="688" y="33"/>
                      </a:lnTo>
                      <a:lnTo>
                        <a:pt x="689" y="33"/>
                      </a:lnTo>
                      <a:lnTo>
                        <a:pt x="690" y="34"/>
                      </a:lnTo>
                      <a:lnTo>
                        <a:pt x="691" y="34"/>
                      </a:lnTo>
                      <a:lnTo>
                        <a:pt x="692" y="34"/>
                      </a:lnTo>
                      <a:lnTo>
                        <a:pt x="693" y="34"/>
                      </a:lnTo>
                      <a:lnTo>
                        <a:pt x="694" y="34"/>
                      </a:lnTo>
                      <a:lnTo>
                        <a:pt x="695" y="34"/>
                      </a:lnTo>
                      <a:lnTo>
                        <a:pt x="696" y="34"/>
                      </a:lnTo>
                      <a:lnTo>
                        <a:pt x="697" y="34"/>
                      </a:lnTo>
                      <a:lnTo>
                        <a:pt x="698" y="33"/>
                      </a:lnTo>
                      <a:lnTo>
                        <a:pt x="700" y="32"/>
                      </a:lnTo>
                      <a:lnTo>
                        <a:pt x="702" y="31"/>
                      </a:lnTo>
                      <a:lnTo>
                        <a:pt x="704" y="30"/>
                      </a:lnTo>
                      <a:lnTo>
                        <a:pt x="713" y="20"/>
                      </a:lnTo>
                      <a:lnTo>
                        <a:pt x="721" y="10"/>
                      </a:lnTo>
                      <a:lnTo>
                        <a:pt x="726" y="6"/>
                      </a:lnTo>
                      <a:lnTo>
                        <a:pt x="727" y="4"/>
                      </a:lnTo>
                      <a:lnTo>
                        <a:pt x="729" y="3"/>
                      </a:lnTo>
                      <a:lnTo>
                        <a:pt x="731" y="2"/>
                      </a:lnTo>
                      <a:lnTo>
                        <a:pt x="733" y="1"/>
                      </a:lnTo>
                      <a:lnTo>
                        <a:pt x="734" y="1"/>
                      </a:lnTo>
                      <a:lnTo>
                        <a:pt x="735" y="1"/>
                      </a:lnTo>
                      <a:lnTo>
                        <a:pt x="736" y="0"/>
                      </a:lnTo>
                      <a:lnTo>
                        <a:pt x="737" y="0"/>
                      </a:lnTo>
                      <a:lnTo>
                        <a:pt x="738" y="0"/>
                      </a:lnTo>
                      <a:lnTo>
                        <a:pt x="739" y="1"/>
                      </a:lnTo>
                      <a:lnTo>
                        <a:pt x="740" y="1"/>
                      </a:lnTo>
                      <a:lnTo>
                        <a:pt x="741" y="1"/>
                      </a:lnTo>
                      <a:lnTo>
                        <a:pt x="742" y="1"/>
                      </a:lnTo>
                      <a:lnTo>
                        <a:pt x="743" y="2"/>
                      </a:lnTo>
                      <a:lnTo>
                        <a:pt x="745" y="3"/>
                      </a:lnTo>
                      <a:lnTo>
                        <a:pt x="749" y="6"/>
                      </a:lnTo>
                      <a:lnTo>
                        <a:pt x="752" y="10"/>
                      </a:lnTo>
                      <a:lnTo>
                        <a:pt x="761" y="20"/>
                      </a:lnTo>
                      <a:lnTo>
                        <a:pt x="765" y="25"/>
                      </a:lnTo>
                      <a:lnTo>
                        <a:pt x="769" y="29"/>
                      </a:lnTo>
                      <a:lnTo>
                        <a:pt x="772" y="31"/>
                      </a:lnTo>
                      <a:lnTo>
                        <a:pt x="773" y="32"/>
                      </a:lnTo>
                      <a:lnTo>
                        <a:pt x="774" y="33"/>
                      </a:lnTo>
                      <a:lnTo>
                        <a:pt x="775" y="33"/>
                      </a:lnTo>
                      <a:lnTo>
                        <a:pt x="776" y="34"/>
                      </a:lnTo>
                      <a:lnTo>
                        <a:pt x="777" y="34"/>
                      </a:lnTo>
                      <a:lnTo>
                        <a:pt x="778" y="34"/>
                      </a:lnTo>
                      <a:lnTo>
                        <a:pt x="779" y="34"/>
                      </a:lnTo>
                      <a:lnTo>
                        <a:pt x="780" y="34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8" name="Freeform 9"/>
                <p:cNvSpPr>
                  <a:spLocks/>
                </p:cNvSpPr>
                <p:nvPr/>
              </p:nvSpPr>
              <p:spPr bwMode="auto">
                <a:xfrm>
                  <a:off x="313147" y="4174518"/>
                  <a:ext cx="1767333" cy="519345"/>
                </a:xfrm>
                <a:custGeom>
                  <a:avLst/>
                  <a:gdLst>
                    <a:gd name="T0" fmla="*/ 19 w 780"/>
                    <a:gd name="T1" fmla="*/ 33 h 34"/>
                    <a:gd name="T2" fmla="*/ 23 w 780"/>
                    <a:gd name="T3" fmla="*/ 34 h 34"/>
                    <a:gd name="T4" fmla="*/ 29 w 780"/>
                    <a:gd name="T5" fmla="*/ 33 h 34"/>
                    <a:gd name="T6" fmla="*/ 58 w 780"/>
                    <a:gd name="T7" fmla="*/ 3 h 34"/>
                    <a:gd name="T8" fmla="*/ 64 w 780"/>
                    <a:gd name="T9" fmla="*/ 0 h 34"/>
                    <a:gd name="T10" fmla="*/ 70 w 780"/>
                    <a:gd name="T11" fmla="*/ 2 h 34"/>
                    <a:gd name="T12" fmla="*/ 93 w 780"/>
                    <a:gd name="T13" fmla="*/ 28 h 34"/>
                    <a:gd name="T14" fmla="*/ 102 w 780"/>
                    <a:gd name="T15" fmla="*/ 34 h 34"/>
                    <a:gd name="T16" fmla="*/ 108 w 780"/>
                    <a:gd name="T17" fmla="*/ 34 h 34"/>
                    <a:gd name="T18" fmla="*/ 132 w 780"/>
                    <a:gd name="T19" fmla="*/ 9 h 34"/>
                    <a:gd name="T20" fmla="*/ 142 w 780"/>
                    <a:gd name="T21" fmla="*/ 1 h 34"/>
                    <a:gd name="T22" fmla="*/ 148 w 780"/>
                    <a:gd name="T23" fmla="*/ 1 h 34"/>
                    <a:gd name="T24" fmla="*/ 157 w 780"/>
                    <a:gd name="T25" fmla="*/ 6 h 34"/>
                    <a:gd name="T26" fmla="*/ 181 w 780"/>
                    <a:gd name="T27" fmla="*/ 33 h 34"/>
                    <a:gd name="T28" fmla="*/ 187 w 780"/>
                    <a:gd name="T29" fmla="*/ 34 h 34"/>
                    <a:gd name="T30" fmla="*/ 193 w 780"/>
                    <a:gd name="T31" fmla="*/ 32 h 34"/>
                    <a:gd name="T32" fmla="*/ 221 w 780"/>
                    <a:gd name="T33" fmla="*/ 2 h 34"/>
                    <a:gd name="T34" fmla="*/ 228 w 780"/>
                    <a:gd name="T35" fmla="*/ 0 h 34"/>
                    <a:gd name="T36" fmla="*/ 237 w 780"/>
                    <a:gd name="T37" fmla="*/ 5 h 34"/>
                    <a:gd name="T38" fmla="*/ 258 w 780"/>
                    <a:gd name="T39" fmla="*/ 30 h 34"/>
                    <a:gd name="T40" fmla="*/ 266 w 780"/>
                    <a:gd name="T41" fmla="*/ 34 h 34"/>
                    <a:gd name="T42" fmla="*/ 270 w 780"/>
                    <a:gd name="T43" fmla="*/ 34 h 34"/>
                    <a:gd name="T44" fmla="*/ 280 w 780"/>
                    <a:gd name="T45" fmla="*/ 27 h 34"/>
                    <a:gd name="T46" fmla="*/ 302 w 780"/>
                    <a:gd name="T47" fmla="*/ 3 h 34"/>
                    <a:gd name="T48" fmla="*/ 308 w 780"/>
                    <a:gd name="T49" fmla="*/ 0 h 34"/>
                    <a:gd name="T50" fmla="*/ 314 w 780"/>
                    <a:gd name="T51" fmla="*/ 2 h 34"/>
                    <a:gd name="T52" fmla="*/ 342 w 780"/>
                    <a:gd name="T53" fmla="*/ 32 h 34"/>
                    <a:gd name="T54" fmla="*/ 348 w 780"/>
                    <a:gd name="T55" fmla="*/ 34 h 34"/>
                    <a:gd name="T56" fmla="*/ 353 w 780"/>
                    <a:gd name="T57" fmla="*/ 33 h 34"/>
                    <a:gd name="T58" fmla="*/ 376 w 780"/>
                    <a:gd name="T59" fmla="*/ 10 h 34"/>
                    <a:gd name="T60" fmla="*/ 386 w 780"/>
                    <a:gd name="T61" fmla="*/ 1 h 34"/>
                    <a:gd name="T62" fmla="*/ 391 w 780"/>
                    <a:gd name="T63" fmla="*/ 0 h 34"/>
                    <a:gd name="T64" fmla="*/ 398 w 780"/>
                    <a:gd name="T65" fmla="*/ 3 h 34"/>
                    <a:gd name="T66" fmla="*/ 423 w 780"/>
                    <a:gd name="T67" fmla="*/ 32 h 34"/>
                    <a:gd name="T68" fmla="*/ 430 w 780"/>
                    <a:gd name="T69" fmla="*/ 34 h 34"/>
                    <a:gd name="T70" fmla="*/ 435 w 780"/>
                    <a:gd name="T71" fmla="*/ 33 h 34"/>
                    <a:gd name="T72" fmla="*/ 460 w 780"/>
                    <a:gd name="T73" fmla="*/ 7 h 34"/>
                    <a:gd name="T74" fmla="*/ 469 w 780"/>
                    <a:gd name="T75" fmla="*/ 1 h 34"/>
                    <a:gd name="T76" fmla="*/ 474 w 780"/>
                    <a:gd name="T77" fmla="*/ 1 h 34"/>
                    <a:gd name="T78" fmla="*/ 496 w 780"/>
                    <a:gd name="T79" fmla="*/ 24 h 34"/>
                    <a:gd name="T80" fmla="*/ 509 w 780"/>
                    <a:gd name="T81" fmla="*/ 34 h 34"/>
                    <a:gd name="T82" fmla="*/ 515 w 780"/>
                    <a:gd name="T83" fmla="*/ 34 h 34"/>
                    <a:gd name="T84" fmla="*/ 532 w 780"/>
                    <a:gd name="T85" fmla="*/ 17 h 34"/>
                    <a:gd name="T86" fmla="*/ 548 w 780"/>
                    <a:gd name="T87" fmla="*/ 1 h 34"/>
                    <a:gd name="T88" fmla="*/ 554 w 780"/>
                    <a:gd name="T89" fmla="*/ 0 h 34"/>
                    <a:gd name="T90" fmla="*/ 565 w 780"/>
                    <a:gd name="T91" fmla="*/ 8 h 34"/>
                    <a:gd name="T92" fmla="*/ 588 w 780"/>
                    <a:gd name="T93" fmla="*/ 33 h 34"/>
                    <a:gd name="T94" fmla="*/ 594 w 780"/>
                    <a:gd name="T95" fmla="*/ 34 h 34"/>
                    <a:gd name="T96" fmla="*/ 600 w 780"/>
                    <a:gd name="T97" fmla="*/ 32 h 34"/>
                    <a:gd name="T98" fmla="*/ 624 w 780"/>
                    <a:gd name="T99" fmla="*/ 5 h 34"/>
                    <a:gd name="T100" fmla="*/ 632 w 780"/>
                    <a:gd name="T101" fmla="*/ 1 h 34"/>
                    <a:gd name="T102" fmla="*/ 636 w 780"/>
                    <a:gd name="T103" fmla="*/ 1 h 34"/>
                    <a:gd name="T104" fmla="*/ 644 w 780"/>
                    <a:gd name="T105" fmla="*/ 6 h 34"/>
                    <a:gd name="T106" fmla="*/ 670 w 780"/>
                    <a:gd name="T107" fmla="*/ 33 h 34"/>
                    <a:gd name="T108" fmla="*/ 675 w 780"/>
                    <a:gd name="T109" fmla="*/ 34 h 34"/>
                    <a:gd name="T110" fmla="*/ 681 w 780"/>
                    <a:gd name="T111" fmla="*/ 32 h 34"/>
                    <a:gd name="T112" fmla="*/ 706 w 780"/>
                    <a:gd name="T113" fmla="*/ 5 h 34"/>
                    <a:gd name="T114" fmla="*/ 714 w 780"/>
                    <a:gd name="T115" fmla="*/ 0 h 34"/>
                    <a:gd name="T116" fmla="*/ 719 w 780"/>
                    <a:gd name="T117" fmla="*/ 1 h 34"/>
                    <a:gd name="T118" fmla="*/ 745 w 780"/>
                    <a:gd name="T119" fmla="*/ 29 h 34"/>
                    <a:gd name="T120" fmla="*/ 754 w 780"/>
                    <a:gd name="T121" fmla="*/ 34 h 34"/>
                    <a:gd name="T122" fmla="*/ 760 w 780"/>
                    <a:gd name="T123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780" h="34">
                      <a:moveTo>
                        <a:pt x="0" y="12"/>
                      </a:moveTo>
                      <a:lnTo>
                        <a:pt x="7" y="22"/>
                      </a:lnTo>
                      <a:lnTo>
                        <a:pt x="11" y="27"/>
                      </a:lnTo>
                      <a:lnTo>
                        <a:pt x="15" y="31"/>
                      </a:lnTo>
                      <a:lnTo>
                        <a:pt x="17" y="32"/>
                      </a:lnTo>
                      <a:lnTo>
                        <a:pt x="19" y="33"/>
                      </a:lnTo>
                      <a:lnTo>
                        <a:pt x="20" y="34"/>
                      </a:lnTo>
                      <a:lnTo>
                        <a:pt x="21" y="34"/>
                      </a:lnTo>
                      <a:lnTo>
                        <a:pt x="22" y="34"/>
                      </a:lnTo>
                      <a:lnTo>
                        <a:pt x="22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4"/>
                      </a:lnTo>
                      <a:lnTo>
                        <a:pt x="25" y="34"/>
                      </a:lnTo>
                      <a:lnTo>
                        <a:pt x="26" y="34"/>
                      </a:lnTo>
                      <a:lnTo>
                        <a:pt x="27" y="34"/>
                      </a:lnTo>
                      <a:lnTo>
                        <a:pt x="28" y="33"/>
                      </a:lnTo>
                      <a:lnTo>
                        <a:pt x="29" y="33"/>
                      </a:lnTo>
                      <a:lnTo>
                        <a:pt x="31" y="31"/>
                      </a:lnTo>
                      <a:lnTo>
                        <a:pt x="40" y="23"/>
                      </a:lnTo>
                      <a:lnTo>
                        <a:pt x="49" y="11"/>
                      </a:lnTo>
                      <a:lnTo>
                        <a:pt x="53" y="6"/>
                      </a:lnTo>
                      <a:lnTo>
                        <a:pt x="56" y="4"/>
                      </a:lnTo>
                      <a:lnTo>
                        <a:pt x="58" y="3"/>
                      </a:lnTo>
                      <a:lnTo>
                        <a:pt x="60" y="2"/>
                      </a:lnTo>
                      <a:lnTo>
                        <a:pt x="61" y="1"/>
                      </a:lnTo>
                      <a:lnTo>
                        <a:pt x="62" y="1"/>
                      </a:lnTo>
                      <a:lnTo>
                        <a:pt x="63" y="1"/>
                      </a:lnTo>
                      <a:lnTo>
                        <a:pt x="63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6" y="0"/>
                      </a:lnTo>
                      <a:lnTo>
                        <a:pt x="67" y="1"/>
                      </a:lnTo>
                      <a:lnTo>
                        <a:pt x="68" y="1"/>
                      </a:lnTo>
                      <a:lnTo>
                        <a:pt x="69" y="1"/>
                      </a:lnTo>
                      <a:lnTo>
                        <a:pt x="70" y="2"/>
                      </a:lnTo>
                      <a:lnTo>
                        <a:pt x="72" y="3"/>
                      </a:lnTo>
                      <a:lnTo>
                        <a:pt x="74" y="5"/>
                      </a:lnTo>
                      <a:lnTo>
                        <a:pt x="82" y="14"/>
                      </a:lnTo>
                      <a:lnTo>
                        <a:pt x="86" y="19"/>
                      </a:lnTo>
                      <a:lnTo>
                        <a:pt x="91" y="25"/>
                      </a:lnTo>
                      <a:lnTo>
                        <a:pt x="93" y="28"/>
                      </a:lnTo>
                      <a:lnTo>
                        <a:pt x="96" y="30"/>
                      </a:lnTo>
                      <a:lnTo>
                        <a:pt x="98" y="32"/>
                      </a:lnTo>
                      <a:lnTo>
                        <a:pt x="99" y="32"/>
                      </a:lnTo>
                      <a:lnTo>
                        <a:pt x="100" y="33"/>
                      </a:lnTo>
                      <a:lnTo>
                        <a:pt x="101" y="33"/>
                      </a:lnTo>
                      <a:lnTo>
                        <a:pt x="102" y="34"/>
                      </a:lnTo>
                      <a:lnTo>
                        <a:pt x="103" y="34"/>
                      </a:lnTo>
                      <a:lnTo>
                        <a:pt x="104" y="34"/>
                      </a:lnTo>
                      <a:lnTo>
                        <a:pt x="105" y="34"/>
                      </a:lnTo>
                      <a:lnTo>
                        <a:pt x="106" y="34"/>
                      </a:lnTo>
                      <a:lnTo>
                        <a:pt x="107" y="34"/>
                      </a:lnTo>
                      <a:lnTo>
                        <a:pt x="108" y="34"/>
                      </a:lnTo>
                      <a:lnTo>
                        <a:pt x="109" y="33"/>
                      </a:lnTo>
                      <a:lnTo>
                        <a:pt x="110" y="33"/>
                      </a:lnTo>
                      <a:lnTo>
                        <a:pt x="112" y="32"/>
                      </a:lnTo>
                      <a:lnTo>
                        <a:pt x="114" y="30"/>
                      </a:lnTo>
                      <a:lnTo>
                        <a:pt x="117" y="28"/>
                      </a:lnTo>
                      <a:lnTo>
                        <a:pt x="132" y="9"/>
                      </a:lnTo>
                      <a:lnTo>
                        <a:pt x="134" y="7"/>
                      </a:lnTo>
                      <a:lnTo>
                        <a:pt x="136" y="5"/>
                      </a:lnTo>
                      <a:lnTo>
                        <a:pt x="138" y="3"/>
                      </a:lnTo>
                      <a:lnTo>
                        <a:pt x="140" y="2"/>
                      </a:lnTo>
                      <a:lnTo>
                        <a:pt x="141" y="1"/>
                      </a:lnTo>
                      <a:lnTo>
                        <a:pt x="142" y="1"/>
                      </a:lnTo>
                      <a:lnTo>
                        <a:pt x="143" y="1"/>
                      </a:lnTo>
                      <a:lnTo>
                        <a:pt x="144" y="1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7" y="0"/>
                      </a:lnTo>
                      <a:lnTo>
                        <a:pt x="148" y="1"/>
                      </a:lnTo>
                      <a:lnTo>
                        <a:pt x="148" y="1"/>
                      </a:lnTo>
                      <a:lnTo>
                        <a:pt x="149" y="1"/>
                      </a:lnTo>
                      <a:lnTo>
                        <a:pt x="150" y="1"/>
                      </a:lnTo>
                      <a:lnTo>
                        <a:pt x="152" y="2"/>
                      </a:lnTo>
                      <a:lnTo>
                        <a:pt x="155" y="4"/>
                      </a:lnTo>
                      <a:lnTo>
                        <a:pt x="157" y="6"/>
                      </a:lnTo>
                      <a:lnTo>
                        <a:pt x="165" y="16"/>
                      </a:lnTo>
                      <a:lnTo>
                        <a:pt x="172" y="25"/>
                      </a:lnTo>
                      <a:lnTo>
                        <a:pt x="177" y="30"/>
                      </a:lnTo>
                      <a:lnTo>
                        <a:pt x="179" y="31"/>
                      </a:lnTo>
                      <a:lnTo>
                        <a:pt x="180" y="32"/>
                      </a:lnTo>
                      <a:lnTo>
                        <a:pt x="181" y="33"/>
                      </a:lnTo>
                      <a:lnTo>
                        <a:pt x="183" y="33"/>
                      </a:lnTo>
                      <a:lnTo>
                        <a:pt x="184" y="34"/>
                      </a:lnTo>
                      <a:lnTo>
                        <a:pt x="184" y="34"/>
                      </a:lnTo>
                      <a:lnTo>
                        <a:pt x="185" y="34"/>
                      </a:lnTo>
                      <a:lnTo>
                        <a:pt x="186" y="34"/>
                      </a:lnTo>
                      <a:lnTo>
                        <a:pt x="187" y="34"/>
                      </a:lnTo>
                      <a:lnTo>
                        <a:pt x="188" y="34"/>
                      </a:lnTo>
                      <a:lnTo>
                        <a:pt x="189" y="34"/>
                      </a:lnTo>
                      <a:lnTo>
                        <a:pt x="189" y="34"/>
                      </a:lnTo>
                      <a:lnTo>
                        <a:pt x="190" y="33"/>
                      </a:lnTo>
                      <a:lnTo>
                        <a:pt x="191" y="33"/>
                      </a:lnTo>
                      <a:lnTo>
                        <a:pt x="193" y="32"/>
                      </a:lnTo>
                      <a:lnTo>
                        <a:pt x="195" y="30"/>
                      </a:lnTo>
                      <a:lnTo>
                        <a:pt x="197" y="29"/>
                      </a:lnTo>
                      <a:lnTo>
                        <a:pt x="212" y="10"/>
                      </a:lnTo>
                      <a:lnTo>
                        <a:pt x="216" y="6"/>
                      </a:lnTo>
                      <a:lnTo>
                        <a:pt x="219" y="4"/>
                      </a:lnTo>
                      <a:lnTo>
                        <a:pt x="221" y="2"/>
                      </a:lnTo>
                      <a:lnTo>
                        <a:pt x="223" y="1"/>
                      </a:lnTo>
                      <a:lnTo>
                        <a:pt x="224" y="1"/>
                      </a:lnTo>
                      <a:lnTo>
                        <a:pt x="225" y="1"/>
                      </a:lnTo>
                      <a:lnTo>
                        <a:pt x="226" y="0"/>
                      </a:lnTo>
                      <a:lnTo>
                        <a:pt x="227" y="0"/>
                      </a:lnTo>
                      <a:lnTo>
                        <a:pt x="228" y="0"/>
                      </a:lnTo>
                      <a:lnTo>
                        <a:pt x="229" y="1"/>
                      </a:lnTo>
                      <a:lnTo>
                        <a:pt x="230" y="1"/>
                      </a:lnTo>
                      <a:lnTo>
                        <a:pt x="231" y="1"/>
                      </a:lnTo>
                      <a:lnTo>
                        <a:pt x="232" y="2"/>
                      </a:lnTo>
                      <a:lnTo>
                        <a:pt x="233" y="2"/>
                      </a:lnTo>
                      <a:lnTo>
                        <a:pt x="237" y="5"/>
                      </a:lnTo>
                      <a:lnTo>
                        <a:pt x="241" y="9"/>
                      </a:lnTo>
                      <a:lnTo>
                        <a:pt x="245" y="14"/>
                      </a:lnTo>
                      <a:lnTo>
                        <a:pt x="249" y="20"/>
                      </a:lnTo>
                      <a:lnTo>
                        <a:pt x="254" y="26"/>
                      </a:lnTo>
                      <a:lnTo>
                        <a:pt x="256" y="28"/>
                      </a:lnTo>
                      <a:lnTo>
                        <a:pt x="258" y="30"/>
                      </a:lnTo>
                      <a:lnTo>
                        <a:pt x="260" y="32"/>
                      </a:lnTo>
                      <a:lnTo>
                        <a:pt x="262" y="33"/>
                      </a:lnTo>
                      <a:lnTo>
                        <a:pt x="263" y="33"/>
                      </a:lnTo>
                      <a:lnTo>
                        <a:pt x="264" y="34"/>
                      </a:lnTo>
                      <a:lnTo>
                        <a:pt x="265" y="34"/>
                      </a:lnTo>
                      <a:lnTo>
                        <a:pt x="266" y="34"/>
                      </a:lnTo>
                      <a:lnTo>
                        <a:pt x="267" y="34"/>
                      </a:lnTo>
                      <a:lnTo>
                        <a:pt x="267" y="34"/>
                      </a:lnTo>
                      <a:lnTo>
                        <a:pt x="268" y="34"/>
                      </a:lnTo>
                      <a:lnTo>
                        <a:pt x="269" y="34"/>
                      </a:lnTo>
                      <a:lnTo>
                        <a:pt x="269" y="34"/>
                      </a:lnTo>
                      <a:lnTo>
                        <a:pt x="270" y="34"/>
                      </a:lnTo>
                      <a:lnTo>
                        <a:pt x="271" y="34"/>
                      </a:lnTo>
                      <a:lnTo>
                        <a:pt x="272" y="33"/>
                      </a:lnTo>
                      <a:lnTo>
                        <a:pt x="273" y="33"/>
                      </a:lnTo>
                      <a:lnTo>
                        <a:pt x="275" y="32"/>
                      </a:lnTo>
                      <a:lnTo>
                        <a:pt x="277" y="30"/>
                      </a:lnTo>
                      <a:lnTo>
                        <a:pt x="280" y="27"/>
                      </a:lnTo>
                      <a:lnTo>
                        <a:pt x="288" y="17"/>
                      </a:lnTo>
                      <a:lnTo>
                        <a:pt x="292" y="12"/>
                      </a:lnTo>
                      <a:lnTo>
                        <a:pt x="296" y="7"/>
                      </a:lnTo>
                      <a:lnTo>
                        <a:pt x="298" y="5"/>
                      </a:lnTo>
                      <a:lnTo>
                        <a:pt x="300" y="4"/>
                      </a:lnTo>
                      <a:lnTo>
                        <a:pt x="302" y="3"/>
                      </a:lnTo>
                      <a:lnTo>
                        <a:pt x="304" y="1"/>
                      </a:lnTo>
                      <a:lnTo>
                        <a:pt x="305" y="1"/>
                      </a:lnTo>
                      <a:lnTo>
                        <a:pt x="306" y="1"/>
                      </a:lnTo>
                      <a:lnTo>
                        <a:pt x="307" y="1"/>
                      </a:lnTo>
                      <a:lnTo>
                        <a:pt x="307" y="0"/>
                      </a:lnTo>
                      <a:lnTo>
                        <a:pt x="308" y="0"/>
                      </a:lnTo>
                      <a:lnTo>
                        <a:pt x="309" y="0"/>
                      </a:lnTo>
                      <a:lnTo>
                        <a:pt x="310" y="1"/>
                      </a:lnTo>
                      <a:lnTo>
                        <a:pt x="311" y="1"/>
                      </a:lnTo>
                      <a:lnTo>
                        <a:pt x="312" y="1"/>
                      </a:lnTo>
                      <a:lnTo>
                        <a:pt x="313" y="1"/>
                      </a:lnTo>
                      <a:lnTo>
                        <a:pt x="314" y="2"/>
                      </a:lnTo>
                      <a:lnTo>
                        <a:pt x="316" y="3"/>
                      </a:lnTo>
                      <a:lnTo>
                        <a:pt x="320" y="7"/>
                      </a:lnTo>
                      <a:lnTo>
                        <a:pt x="329" y="17"/>
                      </a:lnTo>
                      <a:lnTo>
                        <a:pt x="337" y="27"/>
                      </a:lnTo>
                      <a:lnTo>
                        <a:pt x="339" y="30"/>
                      </a:lnTo>
                      <a:lnTo>
                        <a:pt x="342" y="32"/>
                      </a:lnTo>
                      <a:lnTo>
                        <a:pt x="343" y="32"/>
                      </a:lnTo>
                      <a:lnTo>
                        <a:pt x="344" y="33"/>
                      </a:lnTo>
                      <a:lnTo>
                        <a:pt x="345" y="33"/>
                      </a:lnTo>
                      <a:lnTo>
                        <a:pt x="346" y="34"/>
                      </a:lnTo>
                      <a:lnTo>
                        <a:pt x="347" y="34"/>
                      </a:lnTo>
                      <a:lnTo>
                        <a:pt x="348" y="34"/>
                      </a:lnTo>
                      <a:lnTo>
                        <a:pt x="349" y="34"/>
                      </a:lnTo>
                      <a:lnTo>
                        <a:pt x="350" y="34"/>
                      </a:lnTo>
                      <a:lnTo>
                        <a:pt x="350" y="34"/>
                      </a:lnTo>
                      <a:lnTo>
                        <a:pt x="351" y="34"/>
                      </a:lnTo>
                      <a:lnTo>
                        <a:pt x="352" y="34"/>
                      </a:lnTo>
                      <a:lnTo>
                        <a:pt x="353" y="33"/>
                      </a:lnTo>
                      <a:lnTo>
                        <a:pt x="354" y="33"/>
                      </a:lnTo>
                      <a:lnTo>
                        <a:pt x="356" y="32"/>
                      </a:lnTo>
                      <a:lnTo>
                        <a:pt x="358" y="30"/>
                      </a:lnTo>
                      <a:lnTo>
                        <a:pt x="363" y="26"/>
                      </a:lnTo>
                      <a:lnTo>
                        <a:pt x="371" y="15"/>
                      </a:lnTo>
                      <a:lnTo>
                        <a:pt x="376" y="10"/>
                      </a:lnTo>
                      <a:lnTo>
                        <a:pt x="380" y="5"/>
                      </a:lnTo>
                      <a:lnTo>
                        <a:pt x="382" y="4"/>
                      </a:lnTo>
                      <a:lnTo>
                        <a:pt x="383" y="2"/>
                      </a:lnTo>
                      <a:lnTo>
                        <a:pt x="384" y="2"/>
                      </a:lnTo>
                      <a:lnTo>
                        <a:pt x="385" y="1"/>
                      </a:lnTo>
                      <a:lnTo>
                        <a:pt x="386" y="1"/>
                      </a:lnTo>
                      <a:lnTo>
                        <a:pt x="387" y="1"/>
                      </a:lnTo>
                      <a:lnTo>
                        <a:pt x="388" y="1"/>
                      </a:lnTo>
                      <a:lnTo>
                        <a:pt x="389" y="0"/>
                      </a:lnTo>
                      <a:lnTo>
                        <a:pt x="389" y="0"/>
                      </a:lnTo>
                      <a:lnTo>
                        <a:pt x="390" y="0"/>
                      </a:lnTo>
                      <a:lnTo>
                        <a:pt x="391" y="0"/>
                      </a:lnTo>
                      <a:lnTo>
                        <a:pt x="392" y="1"/>
                      </a:lnTo>
                      <a:lnTo>
                        <a:pt x="393" y="1"/>
                      </a:lnTo>
                      <a:lnTo>
                        <a:pt x="393" y="1"/>
                      </a:lnTo>
                      <a:lnTo>
                        <a:pt x="394" y="1"/>
                      </a:lnTo>
                      <a:lnTo>
                        <a:pt x="396" y="2"/>
                      </a:lnTo>
                      <a:lnTo>
                        <a:pt x="398" y="3"/>
                      </a:lnTo>
                      <a:lnTo>
                        <a:pt x="400" y="5"/>
                      </a:lnTo>
                      <a:lnTo>
                        <a:pt x="404" y="10"/>
                      </a:lnTo>
                      <a:lnTo>
                        <a:pt x="412" y="20"/>
                      </a:lnTo>
                      <a:lnTo>
                        <a:pt x="419" y="28"/>
                      </a:lnTo>
                      <a:lnTo>
                        <a:pt x="421" y="30"/>
                      </a:lnTo>
                      <a:lnTo>
                        <a:pt x="423" y="32"/>
                      </a:lnTo>
                      <a:lnTo>
                        <a:pt x="425" y="33"/>
                      </a:lnTo>
                      <a:lnTo>
                        <a:pt x="426" y="33"/>
                      </a:lnTo>
                      <a:lnTo>
                        <a:pt x="427" y="34"/>
                      </a:lnTo>
                      <a:lnTo>
                        <a:pt x="428" y="34"/>
                      </a:lnTo>
                      <a:lnTo>
                        <a:pt x="429" y="34"/>
                      </a:lnTo>
                      <a:lnTo>
                        <a:pt x="430" y="34"/>
                      </a:lnTo>
                      <a:lnTo>
                        <a:pt x="431" y="34"/>
                      </a:lnTo>
                      <a:lnTo>
                        <a:pt x="431" y="34"/>
                      </a:lnTo>
                      <a:lnTo>
                        <a:pt x="432" y="34"/>
                      </a:lnTo>
                      <a:lnTo>
                        <a:pt x="433" y="34"/>
                      </a:lnTo>
                      <a:lnTo>
                        <a:pt x="434" y="33"/>
                      </a:lnTo>
                      <a:lnTo>
                        <a:pt x="435" y="33"/>
                      </a:lnTo>
                      <a:lnTo>
                        <a:pt x="437" y="32"/>
                      </a:lnTo>
                      <a:lnTo>
                        <a:pt x="439" y="31"/>
                      </a:lnTo>
                      <a:lnTo>
                        <a:pt x="443" y="27"/>
                      </a:lnTo>
                      <a:lnTo>
                        <a:pt x="451" y="16"/>
                      </a:lnTo>
                      <a:lnTo>
                        <a:pt x="455" y="11"/>
                      </a:lnTo>
                      <a:lnTo>
                        <a:pt x="460" y="7"/>
                      </a:lnTo>
                      <a:lnTo>
                        <a:pt x="461" y="5"/>
                      </a:lnTo>
                      <a:lnTo>
                        <a:pt x="464" y="3"/>
                      </a:lnTo>
                      <a:lnTo>
                        <a:pt x="465" y="2"/>
                      </a:lnTo>
                      <a:lnTo>
                        <a:pt x="467" y="1"/>
                      </a:lnTo>
                      <a:lnTo>
                        <a:pt x="468" y="1"/>
                      </a:lnTo>
                      <a:lnTo>
                        <a:pt x="469" y="1"/>
                      </a:lnTo>
                      <a:lnTo>
                        <a:pt x="470" y="0"/>
                      </a:lnTo>
                      <a:lnTo>
                        <a:pt x="471" y="0"/>
                      </a:lnTo>
                      <a:lnTo>
                        <a:pt x="471" y="0"/>
                      </a:lnTo>
                      <a:lnTo>
                        <a:pt x="472" y="0"/>
                      </a:lnTo>
                      <a:lnTo>
                        <a:pt x="473" y="1"/>
                      </a:lnTo>
                      <a:lnTo>
                        <a:pt x="474" y="1"/>
                      </a:lnTo>
                      <a:lnTo>
                        <a:pt x="475" y="1"/>
                      </a:lnTo>
                      <a:lnTo>
                        <a:pt x="477" y="2"/>
                      </a:lnTo>
                      <a:lnTo>
                        <a:pt x="479" y="4"/>
                      </a:lnTo>
                      <a:lnTo>
                        <a:pt x="484" y="8"/>
                      </a:lnTo>
                      <a:lnTo>
                        <a:pt x="492" y="19"/>
                      </a:lnTo>
                      <a:lnTo>
                        <a:pt x="496" y="24"/>
                      </a:lnTo>
                      <a:lnTo>
                        <a:pt x="501" y="29"/>
                      </a:lnTo>
                      <a:lnTo>
                        <a:pt x="503" y="30"/>
                      </a:lnTo>
                      <a:lnTo>
                        <a:pt x="505" y="32"/>
                      </a:lnTo>
                      <a:lnTo>
                        <a:pt x="507" y="33"/>
                      </a:lnTo>
                      <a:lnTo>
                        <a:pt x="508" y="34"/>
                      </a:lnTo>
                      <a:lnTo>
                        <a:pt x="509" y="34"/>
                      </a:lnTo>
                      <a:lnTo>
                        <a:pt x="510" y="34"/>
                      </a:lnTo>
                      <a:lnTo>
                        <a:pt x="511" y="34"/>
                      </a:lnTo>
                      <a:lnTo>
                        <a:pt x="512" y="34"/>
                      </a:lnTo>
                      <a:lnTo>
                        <a:pt x="513" y="34"/>
                      </a:lnTo>
                      <a:lnTo>
                        <a:pt x="514" y="34"/>
                      </a:lnTo>
                      <a:lnTo>
                        <a:pt x="515" y="34"/>
                      </a:lnTo>
                      <a:lnTo>
                        <a:pt x="516" y="33"/>
                      </a:lnTo>
                      <a:lnTo>
                        <a:pt x="516" y="33"/>
                      </a:lnTo>
                      <a:lnTo>
                        <a:pt x="518" y="32"/>
                      </a:lnTo>
                      <a:lnTo>
                        <a:pt x="520" y="31"/>
                      </a:lnTo>
                      <a:lnTo>
                        <a:pt x="524" y="27"/>
                      </a:lnTo>
                      <a:lnTo>
                        <a:pt x="532" y="17"/>
                      </a:lnTo>
                      <a:lnTo>
                        <a:pt x="537" y="11"/>
                      </a:lnTo>
                      <a:lnTo>
                        <a:pt x="541" y="7"/>
                      </a:lnTo>
                      <a:lnTo>
                        <a:pt x="545" y="3"/>
                      </a:lnTo>
                      <a:lnTo>
                        <a:pt x="546" y="2"/>
                      </a:lnTo>
                      <a:lnTo>
                        <a:pt x="547" y="2"/>
                      </a:lnTo>
                      <a:lnTo>
                        <a:pt x="548" y="1"/>
                      </a:lnTo>
                      <a:lnTo>
                        <a:pt x="549" y="1"/>
                      </a:lnTo>
                      <a:lnTo>
                        <a:pt x="550" y="1"/>
                      </a:lnTo>
                      <a:lnTo>
                        <a:pt x="551" y="0"/>
                      </a:lnTo>
                      <a:lnTo>
                        <a:pt x="552" y="0"/>
                      </a:lnTo>
                      <a:lnTo>
                        <a:pt x="553" y="0"/>
                      </a:lnTo>
                      <a:lnTo>
                        <a:pt x="554" y="0"/>
                      </a:lnTo>
                      <a:lnTo>
                        <a:pt x="555" y="1"/>
                      </a:lnTo>
                      <a:lnTo>
                        <a:pt x="556" y="1"/>
                      </a:lnTo>
                      <a:lnTo>
                        <a:pt x="557" y="1"/>
                      </a:lnTo>
                      <a:lnTo>
                        <a:pt x="559" y="2"/>
                      </a:lnTo>
                      <a:lnTo>
                        <a:pt x="561" y="4"/>
                      </a:lnTo>
                      <a:lnTo>
                        <a:pt x="565" y="8"/>
                      </a:lnTo>
                      <a:lnTo>
                        <a:pt x="573" y="18"/>
                      </a:lnTo>
                      <a:lnTo>
                        <a:pt x="580" y="26"/>
                      </a:lnTo>
                      <a:lnTo>
                        <a:pt x="582" y="29"/>
                      </a:lnTo>
                      <a:lnTo>
                        <a:pt x="584" y="30"/>
                      </a:lnTo>
                      <a:lnTo>
                        <a:pt x="586" y="32"/>
                      </a:lnTo>
                      <a:lnTo>
                        <a:pt x="588" y="33"/>
                      </a:lnTo>
                      <a:lnTo>
                        <a:pt x="589" y="33"/>
                      </a:lnTo>
                      <a:lnTo>
                        <a:pt x="590" y="34"/>
                      </a:lnTo>
                      <a:lnTo>
                        <a:pt x="591" y="34"/>
                      </a:lnTo>
                      <a:lnTo>
                        <a:pt x="592" y="34"/>
                      </a:lnTo>
                      <a:lnTo>
                        <a:pt x="593" y="34"/>
                      </a:lnTo>
                      <a:lnTo>
                        <a:pt x="594" y="34"/>
                      </a:lnTo>
                      <a:lnTo>
                        <a:pt x="595" y="34"/>
                      </a:lnTo>
                      <a:lnTo>
                        <a:pt x="595" y="34"/>
                      </a:lnTo>
                      <a:lnTo>
                        <a:pt x="596" y="34"/>
                      </a:lnTo>
                      <a:lnTo>
                        <a:pt x="597" y="34"/>
                      </a:lnTo>
                      <a:lnTo>
                        <a:pt x="598" y="33"/>
                      </a:lnTo>
                      <a:lnTo>
                        <a:pt x="600" y="32"/>
                      </a:lnTo>
                      <a:lnTo>
                        <a:pt x="601" y="31"/>
                      </a:lnTo>
                      <a:lnTo>
                        <a:pt x="603" y="29"/>
                      </a:lnTo>
                      <a:lnTo>
                        <a:pt x="611" y="20"/>
                      </a:lnTo>
                      <a:lnTo>
                        <a:pt x="616" y="14"/>
                      </a:lnTo>
                      <a:lnTo>
                        <a:pt x="620" y="9"/>
                      </a:lnTo>
                      <a:lnTo>
                        <a:pt x="624" y="5"/>
                      </a:lnTo>
                      <a:lnTo>
                        <a:pt x="626" y="3"/>
                      </a:lnTo>
                      <a:lnTo>
                        <a:pt x="628" y="2"/>
                      </a:lnTo>
                      <a:lnTo>
                        <a:pt x="629" y="2"/>
                      </a:lnTo>
                      <a:lnTo>
                        <a:pt x="630" y="1"/>
                      </a:lnTo>
                      <a:lnTo>
                        <a:pt x="631" y="1"/>
                      </a:lnTo>
                      <a:lnTo>
                        <a:pt x="632" y="1"/>
                      </a:lnTo>
                      <a:lnTo>
                        <a:pt x="633" y="0"/>
                      </a:lnTo>
                      <a:lnTo>
                        <a:pt x="633" y="0"/>
                      </a:lnTo>
                      <a:lnTo>
                        <a:pt x="634" y="0"/>
                      </a:lnTo>
                      <a:lnTo>
                        <a:pt x="634" y="0"/>
                      </a:lnTo>
                      <a:lnTo>
                        <a:pt x="635" y="1"/>
                      </a:lnTo>
                      <a:lnTo>
                        <a:pt x="636" y="1"/>
                      </a:lnTo>
                      <a:lnTo>
                        <a:pt x="636" y="1"/>
                      </a:lnTo>
                      <a:lnTo>
                        <a:pt x="637" y="1"/>
                      </a:lnTo>
                      <a:lnTo>
                        <a:pt x="638" y="1"/>
                      </a:lnTo>
                      <a:lnTo>
                        <a:pt x="640" y="2"/>
                      </a:lnTo>
                      <a:lnTo>
                        <a:pt x="642" y="4"/>
                      </a:lnTo>
                      <a:lnTo>
                        <a:pt x="644" y="6"/>
                      </a:lnTo>
                      <a:lnTo>
                        <a:pt x="652" y="14"/>
                      </a:lnTo>
                      <a:lnTo>
                        <a:pt x="660" y="25"/>
                      </a:lnTo>
                      <a:lnTo>
                        <a:pt x="664" y="29"/>
                      </a:lnTo>
                      <a:lnTo>
                        <a:pt x="666" y="31"/>
                      </a:lnTo>
                      <a:lnTo>
                        <a:pt x="668" y="32"/>
                      </a:lnTo>
                      <a:lnTo>
                        <a:pt x="670" y="33"/>
                      </a:lnTo>
                      <a:lnTo>
                        <a:pt x="671" y="33"/>
                      </a:lnTo>
                      <a:lnTo>
                        <a:pt x="672" y="34"/>
                      </a:lnTo>
                      <a:lnTo>
                        <a:pt x="673" y="34"/>
                      </a:lnTo>
                      <a:lnTo>
                        <a:pt x="674" y="34"/>
                      </a:lnTo>
                      <a:lnTo>
                        <a:pt x="674" y="34"/>
                      </a:lnTo>
                      <a:lnTo>
                        <a:pt x="675" y="34"/>
                      </a:lnTo>
                      <a:lnTo>
                        <a:pt x="676" y="34"/>
                      </a:lnTo>
                      <a:lnTo>
                        <a:pt x="676" y="34"/>
                      </a:lnTo>
                      <a:lnTo>
                        <a:pt x="677" y="34"/>
                      </a:lnTo>
                      <a:lnTo>
                        <a:pt x="678" y="34"/>
                      </a:lnTo>
                      <a:lnTo>
                        <a:pt x="679" y="33"/>
                      </a:lnTo>
                      <a:lnTo>
                        <a:pt x="681" y="32"/>
                      </a:lnTo>
                      <a:lnTo>
                        <a:pt x="683" y="31"/>
                      </a:lnTo>
                      <a:lnTo>
                        <a:pt x="685" y="29"/>
                      </a:lnTo>
                      <a:lnTo>
                        <a:pt x="693" y="19"/>
                      </a:lnTo>
                      <a:lnTo>
                        <a:pt x="698" y="14"/>
                      </a:lnTo>
                      <a:lnTo>
                        <a:pt x="702" y="9"/>
                      </a:lnTo>
                      <a:lnTo>
                        <a:pt x="706" y="5"/>
                      </a:lnTo>
                      <a:lnTo>
                        <a:pt x="708" y="3"/>
                      </a:lnTo>
                      <a:lnTo>
                        <a:pt x="710" y="2"/>
                      </a:lnTo>
                      <a:lnTo>
                        <a:pt x="711" y="1"/>
                      </a:lnTo>
                      <a:lnTo>
                        <a:pt x="712" y="1"/>
                      </a:lnTo>
                      <a:lnTo>
                        <a:pt x="713" y="1"/>
                      </a:lnTo>
                      <a:lnTo>
                        <a:pt x="714" y="0"/>
                      </a:lnTo>
                      <a:lnTo>
                        <a:pt x="715" y="0"/>
                      </a:lnTo>
                      <a:lnTo>
                        <a:pt x="716" y="0"/>
                      </a:lnTo>
                      <a:lnTo>
                        <a:pt x="717" y="0"/>
                      </a:lnTo>
                      <a:lnTo>
                        <a:pt x="717" y="1"/>
                      </a:lnTo>
                      <a:lnTo>
                        <a:pt x="718" y="1"/>
                      </a:lnTo>
                      <a:lnTo>
                        <a:pt x="719" y="1"/>
                      </a:lnTo>
                      <a:lnTo>
                        <a:pt x="721" y="2"/>
                      </a:lnTo>
                      <a:lnTo>
                        <a:pt x="723" y="4"/>
                      </a:lnTo>
                      <a:lnTo>
                        <a:pt x="725" y="5"/>
                      </a:lnTo>
                      <a:lnTo>
                        <a:pt x="734" y="15"/>
                      </a:lnTo>
                      <a:lnTo>
                        <a:pt x="742" y="25"/>
                      </a:lnTo>
                      <a:lnTo>
                        <a:pt x="745" y="29"/>
                      </a:lnTo>
                      <a:lnTo>
                        <a:pt x="749" y="32"/>
                      </a:lnTo>
                      <a:lnTo>
                        <a:pt x="751" y="33"/>
                      </a:lnTo>
                      <a:lnTo>
                        <a:pt x="752" y="33"/>
                      </a:lnTo>
                      <a:lnTo>
                        <a:pt x="752" y="34"/>
                      </a:lnTo>
                      <a:lnTo>
                        <a:pt x="753" y="34"/>
                      </a:lnTo>
                      <a:lnTo>
                        <a:pt x="754" y="34"/>
                      </a:lnTo>
                      <a:lnTo>
                        <a:pt x="755" y="34"/>
                      </a:lnTo>
                      <a:lnTo>
                        <a:pt x="756" y="34"/>
                      </a:lnTo>
                      <a:lnTo>
                        <a:pt x="757" y="34"/>
                      </a:lnTo>
                      <a:lnTo>
                        <a:pt x="758" y="34"/>
                      </a:lnTo>
                      <a:lnTo>
                        <a:pt x="759" y="34"/>
                      </a:lnTo>
                      <a:lnTo>
                        <a:pt x="760" y="33"/>
                      </a:lnTo>
                      <a:lnTo>
                        <a:pt x="762" y="32"/>
                      </a:lnTo>
                      <a:lnTo>
                        <a:pt x="764" y="31"/>
                      </a:lnTo>
                      <a:lnTo>
                        <a:pt x="768" y="27"/>
                      </a:lnTo>
                      <a:lnTo>
                        <a:pt x="772" y="23"/>
                      </a:lnTo>
                      <a:lnTo>
                        <a:pt x="780" y="12"/>
                      </a:lnTo>
                    </a:path>
                  </a:pathLst>
                </a:custGeom>
                <a:noFill/>
                <a:ln w="38100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065" y="1907166"/>
                <a:ext cx="2511666" cy="11640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2" name="グループ化 21"/>
            <p:cNvGrpSpPr/>
            <p:nvPr/>
          </p:nvGrpSpPr>
          <p:grpSpPr>
            <a:xfrm>
              <a:off x="4415449" y="2195179"/>
              <a:ext cx="2748839" cy="1200329"/>
              <a:chOff x="4095943" y="2195179"/>
              <a:chExt cx="2748839" cy="1200329"/>
            </a:xfrm>
          </p:grpSpPr>
          <p:sp>
            <p:nvSpPr>
              <p:cNvPr id="20" name="テキスト ボックス 19"/>
              <p:cNvSpPr txBox="1"/>
              <p:nvPr/>
            </p:nvSpPr>
            <p:spPr>
              <a:xfrm>
                <a:off x="4197904" y="2195179"/>
                <a:ext cx="2646878" cy="1200329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>
                    <a:solidFill>
                      <a:srgbClr val="FF0000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イメージング技術</a:t>
                </a:r>
                <a:endParaRPr kumimoji="1" lang="en-US" altLang="ja-JP" sz="2400" dirty="0" smtClean="0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  <a:p>
                <a:r>
                  <a:rPr lang="ja-JP" altLang="en-US" sz="2400" dirty="0" smtClean="0">
                    <a:solidFill>
                      <a:srgbClr val="0070C0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分光分析</a:t>
                </a:r>
                <a:endParaRPr lang="en-US" altLang="ja-JP" sz="2400" dirty="0" smtClean="0">
                  <a:solidFill>
                    <a:srgbClr val="0070C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  <a:p>
                <a:r>
                  <a:rPr kumimoji="1" lang="ja-JP" altLang="en-US" sz="2400" dirty="0">
                    <a:solidFill>
                      <a:srgbClr val="00B050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高速通信</a:t>
                </a:r>
                <a:endParaRPr kumimoji="1" lang="ja-JP" altLang="en-US" dirty="0">
                  <a:solidFill>
                    <a:srgbClr val="00B05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  <p:sp>
            <p:nvSpPr>
              <p:cNvPr id="21" name="左中かっこ 20"/>
              <p:cNvSpPr/>
              <p:nvPr/>
            </p:nvSpPr>
            <p:spPr bwMode="auto">
              <a:xfrm>
                <a:off x="4095943" y="2195966"/>
                <a:ext cx="203922" cy="1199542"/>
              </a:xfrm>
              <a:prstGeom prst="leftBrac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</p:grpSp>
        <p:sp>
          <p:nvSpPr>
            <p:cNvPr id="23" name="テキスト ボックス 22"/>
            <p:cNvSpPr txBox="1"/>
            <p:nvPr/>
          </p:nvSpPr>
          <p:spPr>
            <a:xfrm>
              <a:off x="7333620" y="267452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err="1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への</a:t>
              </a: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応用</a:t>
              </a:r>
              <a:endParaRPr kumimoji="1"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305937"/>
              </p:ext>
            </p:extLst>
          </p:nvPr>
        </p:nvGraphicFramePr>
        <p:xfrm>
          <a:off x="23845" y="3665944"/>
          <a:ext cx="9073008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5947"/>
                <a:gridCol w="1500517"/>
                <a:gridCol w="1224136"/>
                <a:gridCol w="1224136"/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THz</a:t>
                      </a:r>
                      <a:r>
                        <a:rPr kumimoji="1" lang="ja-JP" altLang="en-US" sz="2000" b="1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波発生源</a:t>
                      </a:r>
                      <a:endParaRPr kumimoji="1" lang="ja-JP" altLang="en-US" sz="2000" b="1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周波数精度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発生帯域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チューニング性能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動作温度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利便性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光周波数コム参照型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差周波発生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◎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◎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△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◎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○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THz-QCL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○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×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×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×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◎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THz</a:t>
                      </a:r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波パラメトリック</a:t>
                      </a:r>
                      <a:endParaRPr kumimoji="1" lang="en-US" altLang="ja-JP" sz="20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発振器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○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○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◎</a:t>
                      </a:r>
                      <a:endParaRPr kumimoji="1" lang="en-US" altLang="ja-JP" sz="20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△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○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1001483" y="6309320"/>
            <a:ext cx="746390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広帯域連続可変光コム参照型</a:t>
            </a:r>
            <a:r>
              <a:rPr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THz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シンセサイザの開発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3411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9500" y="179580"/>
            <a:ext cx="7772400" cy="1143000"/>
          </a:xfrm>
        </p:spPr>
        <p:txBody>
          <a:bodyPr/>
          <a:lstStyle/>
          <a:p>
            <a:r>
              <a:rPr kumimoji="1"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安定化光コム</a:t>
            </a:r>
            <a:endParaRPr kumimoji="1" lang="ja-JP" altLang="en-US" b="1" i="1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grpSp>
        <p:nvGrpSpPr>
          <p:cNvPr id="313" name="グループ化 312"/>
          <p:cNvGrpSpPr/>
          <p:nvPr/>
        </p:nvGrpSpPr>
        <p:grpSpPr>
          <a:xfrm>
            <a:off x="1441836" y="4369659"/>
            <a:ext cx="6599670" cy="1689399"/>
            <a:chOff x="2220802" y="3973342"/>
            <a:chExt cx="5483225" cy="1841500"/>
          </a:xfrm>
        </p:grpSpPr>
        <p:sp>
          <p:nvSpPr>
            <p:cNvPr id="298" name="Line 10"/>
            <p:cNvSpPr>
              <a:spLocks noChangeShapeType="1"/>
            </p:cNvSpPr>
            <p:nvPr/>
          </p:nvSpPr>
          <p:spPr bwMode="auto">
            <a:xfrm>
              <a:off x="2220802" y="5605292"/>
              <a:ext cx="0" cy="209550"/>
            </a:xfrm>
            <a:prstGeom prst="line">
              <a:avLst/>
            </a:prstGeom>
            <a:noFill/>
            <a:ln w="63500">
              <a:solidFill>
                <a:srgbClr val="9F2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9" name="Line 11"/>
            <p:cNvSpPr>
              <a:spLocks noChangeShapeType="1"/>
            </p:cNvSpPr>
            <p:nvPr/>
          </p:nvSpPr>
          <p:spPr bwMode="auto">
            <a:xfrm>
              <a:off x="2612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C536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0" name="Line 12"/>
            <p:cNvSpPr>
              <a:spLocks noChangeShapeType="1"/>
            </p:cNvSpPr>
            <p:nvPr/>
          </p:nvSpPr>
          <p:spPr bwMode="auto">
            <a:xfrm>
              <a:off x="3005027" y="5397330"/>
              <a:ext cx="0" cy="4175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1" name="Line 13"/>
            <p:cNvSpPr>
              <a:spLocks noChangeShapeType="1"/>
            </p:cNvSpPr>
            <p:nvPr/>
          </p:nvSpPr>
          <p:spPr bwMode="auto">
            <a:xfrm>
              <a:off x="3397140" y="5130630"/>
              <a:ext cx="0" cy="6842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2" name="Line 14"/>
            <p:cNvSpPr>
              <a:spLocks noChangeShapeType="1"/>
            </p:cNvSpPr>
            <p:nvPr/>
          </p:nvSpPr>
          <p:spPr bwMode="auto">
            <a:xfrm>
              <a:off x="3789252" y="4760742"/>
              <a:ext cx="0" cy="1054100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3" name="Line 15"/>
            <p:cNvSpPr>
              <a:spLocks noChangeShapeType="1"/>
            </p:cNvSpPr>
            <p:nvPr/>
          </p:nvSpPr>
          <p:spPr bwMode="auto">
            <a:xfrm>
              <a:off x="4178190" y="4332117"/>
              <a:ext cx="0" cy="1482725"/>
            </a:xfrm>
            <a:prstGeom prst="line">
              <a:avLst/>
            </a:prstGeom>
            <a:noFill/>
            <a:ln w="63500">
              <a:solidFill>
                <a:srgbClr val="FAAC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4" name="Line 16"/>
            <p:cNvSpPr>
              <a:spLocks noChangeShapeType="1"/>
            </p:cNvSpPr>
            <p:nvPr/>
          </p:nvSpPr>
          <p:spPr bwMode="auto">
            <a:xfrm>
              <a:off x="4570302" y="4067005"/>
              <a:ext cx="0" cy="1747837"/>
            </a:xfrm>
            <a:prstGeom prst="line">
              <a:avLst/>
            </a:prstGeom>
            <a:noFill/>
            <a:ln w="63500">
              <a:solidFill>
                <a:srgbClr val="F0FB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5" name="Line 17"/>
            <p:cNvSpPr>
              <a:spLocks noChangeShapeType="1"/>
            </p:cNvSpPr>
            <p:nvPr/>
          </p:nvSpPr>
          <p:spPr bwMode="auto">
            <a:xfrm>
              <a:off x="4962415" y="3973342"/>
              <a:ext cx="0" cy="1841500"/>
            </a:xfrm>
            <a:prstGeom prst="line">
              <a:avLst/>
            </a:prstGeom>
            <a:noFill/>
            <a:ln w="63500">
              <a:solidFill>
                <a:srgbClr val="B0FB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6" name="Line 18"/>
            <p:cNvSpPr>
              <a:spLocks noChangeShapeType="1"/>
            </p:cNvSpPr>
            <p:nvPr/>
          </p:nvSpPr>
          <p:spPr bwMode="auto">
            <a:xfrm>
              <a:off x="5352940" y="4065417"/>
              <a:ext cx="0" cy="1749425"/>
            </a:xfrm>
            <a:prstGeom prst="line">
              <a:avLst/>
            </a:prstGeom>
            <a:noFill/>
            <a:ln w="63500">
              <a:solidFill>
                <a:srgbClr val="32F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7" name="Line 19"/>
            <p:cNvSpPr>
              <a:spLocks noChangeShapeType="1"/>
            </p:cNvSpPr>
            <p:nvPr/>
          </p:nvSpPr>
          <p:spPr bwMode="auto">
            <a:xfrm>
              <a:off x="5745052" y="4308305"/>
              <a:ext cx="0" cy="1506537"/>
            </a:xfrm>
            <a:prstGeom prst="line">
              <a:avLst/>
            </a:prstGeom>
            <a:noFill/>
            <a:ln w="63500">
              <a:solidFill>
                <a:srgbClr val="12F8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" name="Line 20"/>
            <p:cNvSpPr>
              <a:spLocks noChangeShapeType="1"/>
            </p:cNvSpPr>
            <p:nvPr/>
          </p:nvSpPr>
          <p:spPr bwMode="auto">
            <a:xfrm>
              <a:off x="6137165" y="4725817"/>
              <a:ext cx="0" cy="1089025"/>
            </a:xfrm>
            <a:prstGeom prst="line">
              <a:avLst/>
            </a:prstGeom>
            <a:noFill/>
            <a:ln w="63500">
              <a:solidFill>
                <a:srgbClr val="053C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" name="Line 21"/>
            <p:cNvSpPr>
              <a:spLocks noChangeShapeType="1"/>
            </p:cNvSpPr>
            <p:nvPr/>
          </p:nvSpPr>
          <p:spPr bwMode="auto">
            <a:xfrm>
              <a:off x="6527690" y="5071892"/>
              <a:ext cx="0" cy="742950"/>
            </a:xfrm>
            <a:prstGeom prst="line">
              <a:avLst/>
            </a:prstGeom>
            <a:noFill/>
            <a:ln w="63500">
              <a:solidFill>
                <a:srgbClr val="2005C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0" name="Line 22"/>
            <p:cNvSpPr>
              <a:spLocks noChangeShapeType="1"/>
            </p:cNvSpPr>
            <p:nvPr/>
          </p:nvSpPr>
          <p:spPr bwMode="auto">
            <a:xfrm>
              <a:off x="6919802" y="5327480"/>
              <a:ext cx="0" cy="487362"/>
            </a:xfrm>
            <a:prstGeom prst="line">
              <a:avLst/>
            </a:prstGeom>
            <a:noFill/>
            <a:ln w="63500">
              <a:solidFill>
                <a:srgbClr val="9A02D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1" name="Line 23"/>
            <p:cNvSpPr>
              <a:spLocks noChangeShapeType="1"/>
            </p:cNvSpPr>
            <p:nvPr/>
          </p:nvSpPr>
          <p:spPr bwMode="auto">
            <a:xfrm>
              <a:off x="7311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E606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2" name="Line 24"/>
            <p:cNvSpPr>
              <a:spLocks noChangeShapeType="1"/>
            </p:cNvSpPr>
            <p:nvPr/>
          </p:nvSpPr>
          <p:spPr bwMode="auto">
            <a:xfrm>
              <a:off x="7704027" y="5616405"/>
              <a:ext cx="0" cy="198437"/>
            </a:xfrm>
            <a:prstGeom prst="line">
              <a:avLst/>
            </a:prstGeom>
            <a:noFill/>
            <a:ln w="63500">
              <a:solidFill>
                <a:srgbClr val="C503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316" name="直線矢印コネクタ 315"/>
          <p:cNvCxnSpPr/>
          <p:nvPr/>
        </p:nvCxnSpPr>
        <p:spPr bwMode="auto">
          <a:xfrm>
            <a:off x="401500" y="6084061"/>
            <a:ext cx="853492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1" name="直線矢印コネクタ 320"/>
          <p:cNvCxnSpPr/>
          <p:nvPr/>
        </p:nvCxnSpPr>
        <p:spPr bwMode="auto">
          <a:xfrm flipV="1">
            <a:off x="421229" y="4231607"/>
            <a:ext cx="0" cy="186758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直線矢印コネクタ 341"/>
          <p:cNvCxnSpPr/>
          <p:nvPr/>
        </p:nvCxnSpPr>
        <p:spPr bwMode="auto">
          <a:xfrm>
            <a:off x="3797770" y="5566673"/>
            <a:ext cx="47625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4" name="テキスト ボックス 343"/>
              <p:cNvSpPr txBox="1"/>
              <p:nvPr/>
            </p:nvSpPr>
            <p:spPr>
              <a:xfrm>
                <a:off x="3607771" y="6104540"/>
                <a:ext cx="1612301" cy="730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𝒓𝒆𝒑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</m:num>
                        <m:den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𝒏𝑳</m:t>
                          </m:r>
                        </m:den>
                      </m:f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44" name="テキスト ボックス 3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771" y="6104540"/>
                <a:ext cx="1612301" cy="7301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0" name="テキスト ボックス 349"/>
          <p:cNvSpPr txBox="1"/>
          <p:nvPr/>
        </p:nvSpPr>
        <p:spPr>
          <a:xfrm>
            <a:off x="49976" y="3568589"/>
            <a:ext cx="142218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latin typeface="HGS創英角ｺﾞｼｯｸUB" pitchFamily="50" charset="-128"/>
                <a:ea typeface="HGS創英角ｺﾞｼｯｸUB" pitchFamily="50" charset="-128"/>
              </a:rPr>
              <a:t>周波数</a:t>
            </a:r>
            <a:r>
              <a:rPr kumimoji="1" lang="ja-JP" altLang="en-US" sz="2400" b="1" dirty="0" smtClean="0">
                <a:latin typeface="HGS創英角ｺﾞｼｯｸUB" pitchFamily="50" charset="-128"/>
                <a:ea typeface="HGS創英角ｺﾞｼｯｸUB" pitchFamily="50" charset="-128"/>
              </a:rPr>
              <a:t>軸</a:t>
            </a:r>
            <a:endParaRPr kumimoji="1" lang="ja-JP" altLang="en-US" sz="2800" b="1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grpSp>
        <p:nvGrpSpPr>
          <p:cNvPr id="297" name="グループ化 296"/>
          <p:cNvGrpSpPr/>
          <p:nvPr/>
        </p:nvGrpSpPr>
        <p:grpSpPr>
          <a:xfrm>
            <a:off x="1441836" y="1493097"/>
            <a:ext cx="6655840" cy="2190096"/>
            <a:chOff x="1619672" y="1412776"/>
            <a:chExt cx="5809669" cy="2592287"/>
          </a:xfrm>
        </p:grpSpPr>
        <p:grpSp>
          <p:nvGrpSpPr>
            <p:cNvPr id="289" name="グループ化 288"/>
            <p:cNvGrpSpPr/>
            <p:nvPr/>
          </p:nvGrpSpPr>
          <p:grpSpPr>
            <a:xfrm>
              <a:off x="1619672" y="1412776"/>
              <a:ext cx="2664297" cy="2592287"/>
              <a:chOff x="1405305" y="1408857"/>
              <a:chExt cx="3389900" cy="3089275"/>
            </a:xfrm>
          </p:grpSpPr>
          <p:sp>
            <p:nvSpPr>
              <p:cNvPr id="286" name="Freeform 6"/>
              <p:cNvSpPr>
                <a:spLocks/>
              </p:cNvSpPr>
              <p:nvPr/>
            </p:nvSpPr>
            <p:spPr bwMode="auto">
              <a:xfrm>
                <a:off x="1405305" y="1463676"/>
                <a:ext cx="3385036" cy="2913063"/>
              </a:xfrm>
              <a:custGeom>
                <a:avLst/>
                <a:gdLst/>
                <a:ahLst/>
                <a:cxnLst>
                  <a:cxn ang="0">
                    <a:pos x="121" y="245"/>
                  </a:cxn>
                  <a:cxn ang="0">
                    <a:pos x="195" y="246"/>
                  </a:cxn>
                  <a:cxn ang="0">
                    <a:pos x="218" y="244"/>
                  </a:cxn>
                  <a:cxn ang="0">
                    <a:pos x="239" y="252"/>
                  </a:cxn>
                  <a:cxn ang="0">
                    <a:pos x="255" y="230"/>
                  </a:cxn>
                  <a:cxn ang="0">
                    <a:pos x="262" y="222"/>
                  </a:cxn>
                  <a:cxn ang="0">
                    <a:pos x="268" y="237"/>
                  </a:cxn>
                  <a:cxn ang="0">
                    <a:pos x="280" y="304"/>
                  </a:cxn>
                  <a:cxn ang="0">
                    <a:pos x="281" y="306"/>
                  </a:cxn>
                  <a:cxn ang="0">
                    <a:pos x="285" y="306"/>
                  </a:cxn>
                  <a:cxn ang="0">
                    <a:pos x="290" y="275"/>
                  </a:cxn>
                  <a:cxn ang="0">
                    <a:pos x="302" y="129"/>
                  </a:cxn>
                  <a:cxn ang="0">
                    <a:pos x="303" y="119"/>
                  </a:cxn>
                  <a:cxn ang="0">
                    <a:pos x="306" y="121"/>
                  </a:cxn>
                  <a:cxn ang="0">
                    <a:pos x="311" y="180"/>
                  </a:cxn>
                  <a:cxn ang="0">
                    <a:pos x="323" y="431"/>
                  </a:cxn>
                  <a:cxn ang="0">
                    <a:pos x="326" y="446"/>
                  </a:cxn>
                  <a:cxn ang="0">
                    <a:pos x="327" y="446"/>
                  </a:cxn>
                  <a:cxn ang="0">
                    <a:pos x="329" y="428"/>
                  </a:cxn>
                  <a:cxn ang="0">
                    <a:pos x="341" y="98"/>
                  </a:cxn>
                  <a:cxn ang="0">
                    <a:pos x="347" y="5"/>
                  </a:cxn>
                  <a:cxn ang="0">
                    <a:pos x="348" y="0"/>
                  </a:cxn>
                  <a:cxn ang="0">
                    <a:pos x="349" y="5"/>
                  </a:cxn>
                  <a:cxn ang="0">
                    <a:pos x="355" y="102"/>
                  </a:cxn>
                  <a:cxn ang="0">
                    <a:pos x="367" y="458"/>
                  </a:cxn>
                  <a:cxn ang="0">
                    <a:pos x="369" y="476"/>
                  </a:cxn>
                  <a:cxn ang="0">
                    <a:pos x="370" y="476"/>
                  </a:cxn>
                  <a:cxn ang="0">
                    <a:pos x="373" y="457"/>
                  </a:cxn>
                  <a:cxn ang="0">
                    <a:pos x="385" y="151"/>
                  </a:cxn>
                  <a:cxn ang="0">
                    <a:pos x="390" y="80"/>
                  </a:cxn>
                  <a:cxn ang="0">
                    <a:pos x="391" y="76"/>
                  </a:cxn>
                  <a:cxn ang="0">
                    <a:pos x="393" y="81"/>
                  </a:cxn>
                  <a:cxn ang="0">
                    <a:pos x="398" y="148"/>
                  </a:cxn>
                  <a:cxn ang="0">
                    <a:pos x="410" y="330"/>
                  </a:cxn>
                  <a:cxn ang="0">
                    <a:pos x="413" y="341"/>
                  </a:cxn>
                  <a:cxn ang="0">
                    <a:pos x="416" y="335"/>
                  </a:cxn>
                  <a:cxn ang="0">
                    <a:pos x="428" y="229"/>
                  </a:cxn>
                  <a:cxn ang="0">
                    <a:pos x="433" y="205"/>
                  </a:cxn>
                  <a:cxn ang="0">
                    <a:pos x="437" y="206"/>
                  </a:cxn>
                  <a:cxn ang="0">
                    <a:pos x="450" y="250"/>
                  </a:cxn>
                  <a:cxn ang="0">
                    <a:pos x="456" y="260"/>
                  </a:cxn>
                  <a:cxn ang="0">
                    <a:pos x="463" y="254"/>
                  </a:cxn>
                  <a:cxn ang="0">
                    <a:pos x="489" y="244"/>
                  </a:cxn>
                  <a:cxn ang="0">
                    <a:pos x="511" y="246"/>
                  </a:cxn>
                  <a:cxn ang="0">
                    <a:pos x="708" y="245"/>
                  </a:cxn>
                </a:cxnLst>
                <a:rect l="0" t="0" r="r" b="b"/>
                <a:pathLst>
                  <a:path w="708" h="477">
                    <a:moveTo>
                      <a:pt x="0" y="245"/>
                    </a:moveTo>
                    <a:cubicBezTo>
                      <a:pt x="40" y="245"/>
                      <a:pt x="81" y="245"/>
                      <a:pt x="121" y="245"/>
                    </a:cubicBezTo>
                    <a:cubicBezTo>
                      <a:pt x="140" y="245"/>
                      <a:pt x="159" y="245"/>
                      <a:pt x="178" y="245"/>
                    </a:cubicBezTo>
                    <a:cubicBezTo>
                      <a:pt x="183" y="245"/>
                      <a:pt x="189" y="246"/>
                      <a:pt x="195" y="246"/>
                    </a:cubicBezTo>
                    <a:cubicBezTo>
                      <a:pt x="199" y="246"/>
                      <a:pt x="203" y="246"/>
                      <a:pt x="207" y="245"/>
                    </a:cubicBezTo>
                    <a:cubicBezTo>
                      <a:pt x="210" y="245"/>
                      <a:pt x="214" y="244"/>
                      <a:pt x="218" y="244"/>
                    </a:cubicBezTo>
                    <a:cubicBezTo>
                      <a:pt x="223" y="244"/>
                      <a:pt x="226" y="246"/>
                      <a:pt x="230" y="248"/>
                    </a:cubicBezTo>
                    <a:cubicBezTo>
                      <a:pt x="233" y="250"/>
                      <a:pt x="236" y="252"/>
                      <a:pt x="239" y="252"/>
                    </a:cubicBezTo>
                    <a:cubicBezTo>
                      <a:pt x="243" y="252"/>
                      <a:pt x="245" y="250"/>
                      <a:pt x="246" y="247"/>
                    </a:cubicBezTo>
                    <a:cubicBezTo>
                      <a:pt x="250" y="242"/>
                      <a:pt x="252" y="236"/>
                      <a:pt x="255" y="230"/>
                    </a:cubicBezTo>
                    <a:cubicBezTo>
                      <a:pt x="256" y="227"/>
                      <a:pt x="257" y="225"/>
                      <a:pt x="259" y="223"/>
                    </a:cubicBezTo>
                    <a:cubicBezTo>
                      <a:pt x="260" y="222"/>
                      <a:pt x="260" y="221"/>
                      <a:pt x="262" y="222"/>
                    </a:cubicBezTo>
                    <a:cubicBezTo>
                      <a:pt x="263" y="222"/>
                      <a:pt x="264" y="224"/>
                      <a:pt x="265" y="225"/>
                    </a:cubicBezTo>
                    <a:cubicBezTo>
                      <a:pt x="266" y="229"/>
                      <a:pt x="267" y="233"/>
                      <a:pt x="268" y="237"/>
                    </a:cubicBezTo>
                    <a:cubicBezTo>
                      <a:pt x="272" y="254"/>
                      <a:pt x="274" y="272"/>
                      <a:pt x="277" y="289"/>
                    </a:cubicBezTo>
                    <a:cubicBezTo>
                      <a:pt x="278" y="294"/>
                      <a:pt x="279" y="299"/>
                      <a:pt x="280" y="304"/>
                    </a:cubicBezTo>
                    <a:cubicBezTo>
                      <a:pt x="281" y="305"/>
                      <a:pt x="281" y="305"/>
                      <a:pt x="281" y="305"/>
                    </a:cubicBezTo>
                    <a:cubicBezTo>
                      <a:pt x="281" y="305"/>
                      <a:pt x="281" y="306"/>
                      <a:pt x="281" y="306"/>
                    </a:cubicBezTo>
                    <a:cubicBezTo>
                      <a:pt x="281" y="307"/>
                      <a:pt x="282" y="309"/>
                      <a:pt x="283" y="308"/>
                    </a:cubicBezTo>
                    <a:cubicBezTo>
                      <a:pt x="284" y="308"/>
                      <a:pt x="284" y="307"/>
                      <a:pt x="285" y="306"/>
                    </a:cubicBezTo>
                    <a:cubicBezTo>
                      <a:pt x="285" y="304"/>
                      <a:pt x="286" y="302"/>
                      <a:pt x="286" y="300"/>
                    </a:cubicBezTo>
                    <a:cubicBezTo>
                      <a:pt x="288" y="292"/>
                      <a:pt x="289" y="283"/>
                      <a:pt x="290" y="275"/>
                    </a:cubicBezTo>
                    <a:cubicBezTo>
                      <a:pt x="293" y="240"/>
                      <a:pt x="295" y="204"/>
                      <a:pt x="298" y="169"/>
                    </a:cubicBezTo>
                    <a:cubicBezTo>
                      <a:pt x="299" y="156"/>
                      <a:pt x="300" y="142"/>
                      <a:pt x="302" y="129"/>
                    </a:cubicBezTo>
                    <a:cubicBezTo>
                      <a:pt x="302" y="126"/>
                      <a:pt x="302" y="123"/>
                      <a:pt x="303" y="120"/>
                    </a:cubicBezTo>
                    <a:cubicBezTo>
                      <a:pt x="303" y="120"/>
                      <a:pt x="303" y="120"/>
                      <a:pt x="303" y="119"/>
                    </a:cubicBezTo>
                    <a:cubicBezTo>
                      <a:pt x="304" y="119"/>
                      <a:pt x="304" y="117"/>
                      <a:pt x="305" y="118"/>
                    </a:cubicBezTo>
                    <a:cubicBezTo>
                      <a:pt x="306" y="118"/>
                      <a:pt x="306" y="120"/>
                      <a:pt x="306" y="121"/>
                    </a:cubicBezTo>
                    <a:cubicBezTo>
                      <a:pt x="307" y="125"/>
                      <a:pt x="308" y="129"/>
                      <a:pt x="308" y="133"/>
                    </a:cubicBezTo>
                    <a:cubicBezTo>
                      <a:pt x="310" y="148"/>
                      <a:pt x="310" y="164"/>
                      <a:pt x="311" y="180"/>
                    </a:cubicBezTo>
                    <a:cubicBezTo>
                      <a:pt x="315" y="244"/>
                      <a:pt x="317" y="309"/>
                      <a:pt x="320" y="374"/>
                    </a:cubicBezTo>
                    <a:cubicBezTo>
                      <a:pt x="321" y="393"/>
                      <a:pt x="322" y="412"/>
                      <a:pt x="323" y="431"/>
                    </a:cubicBezTo>
                    <a:cubicBezTo>
                      <a:pt x="324" y="435"/>
                      <a:pt x="324" y="439"/>
                      <a:pt x="325" y="443"/>
                    </a:cubicBezTo>
                    <a:cubicBezTo>
                      <a:pt x="325" y="444"/>
                      <a:pt x="325" y="445"/>
                      <a:pt x="326" y="446"/>
                    </a:cubicBezTo>
                    <a:cubicBezTo>
                      <a:pt x="326" y="446"/>
                      <a:pt x="326" y="447"/>
                      <a:pt x="326" y="447"/>
                    </a:cubicBezTo>
                    <a:cubicBezTo>
                      <a:pt x="327" y="447"/>
                      <a:pt x="327" y="446"/>
                      <a:pt x="327" y="446"/>
                    </a:cubicBezTo>
                    <a:cubicBezTo>
                      <a:pt x="327" y="445"/>
                      <a:pt x="328" y="444"/>
                      <a:pt x="328" y="442"/>
                    </a:cubicBezTo>
                    <a:cubicBezTo>
                      <a:pt x="329" y="438"/>
                      <a:pt x="329" y="433"/>
                      <a:pt x="329" y="428"/>
                    </a:cubicBezTo>
                    <a:cubicBezTo>
                      <a:pt x="331" y="407"/>
                      <a:pt x="332" y="386"/>
                      <a:pt x="333" y="365"/>
                    </a:cubicBezTo>
                    <a:cubicBezTo>
                      <a:pt x="336" y="276"/>
                      <a:pt x="338" y="187"/>
                      <a:pt x="341" y="98"/>
                    </a:cubicBezTo>
                    <a:cubicBezTo>
                      <a:pt x="342" y="72"/>
                      <a:pt x="343" y="47"/>
                      <a:pt x="345" y="22"/>
                    </a:cubicBezTo>
                    <a:cubicBezTo>
                      <a:pt x="345" y="16"/>
                      <a:pt x="346" y="10"/>
                      <a:pt x="347" y="5"/>
                    </a:cubicBezTo>
                    <a:cubicBezTo>
                      <a:pt x="347" y="3"/>
                      <a:pt x="347" y="2"/>
                      <a:pt x="347" y="1"/>
                    </a:cubicBezTo>
                    <a:cubicBezTo>
                      <a:pt x="347" y="1"/>
                      <a:pt x="348" y="0"/>
                      <a:pt x="348" y="0"/>
                    </a:cubicBezTo>
                    <a:cubicBezTo>
                      <a:pt x="348" y="0"/>
                      <a:pt x="349" y="1"/>
                      <a:pt x="349" y="1"/>
                    </a:cubicBezTo>
                    <a:cubicBezTo>
                      <a:pt x="349" y="2"/>
                      <a:pt x="349" y="4"/>
                      <a:pt x="349" y="5"/>
                    </a:cubicBezTo>
                    <a:cubicBezTo>
                      <a:pt x="350" y="11"/>
                      <a:pt x="351" y="17"/>
                      <a:pt x="351" y="23"/>
                    </a:cubicBezTo>
                    <a:cubicBezTo>
                      <a:pt x="353" y="49"/>
                      <a:pt x="354" y="75"/>
                      <a:pt x="355" y="102"/>
                    </a:cubicBezTo>
                    <a:cubicBezTo>
                      <a:pt x="358" y="198"/>
                      <a:pt x="360" y="294"/>
                      <a:pt x="364" y="390"/>
                    </a:cubicBezTo>
                    <a:cubicBezTo>
                      <a:pt x="364" y="413"/>
                      <a:pt x="365" y="435"/>
                      <a:pt x="367" y="458"/>
                    </a:cubicBezTo>
                    <a:cubicBezTo>
                      <a:pt x="367" y="463"/>
                      <a:pt x="368" y="468"/>
                      <a:pt x="368" y="473"/>
                    </a:cubicBezTo>
                    <a:cubicBezTo>
                      <a:pt x="369" y="474"/>
                      <a:pt x="369" y="475"/>
                      <a:pt x="369" y="476"/>
                    </a:cubicBezTo>
                    <a:cubicBezTo>
                      <a:pt x="369" y="477"/>
                      <a:pt x="369" y="477"/>
                      <a:pt x="370" y="477"/>
                    </a:cubicBezTo>
                    <a:cubicBezTo>
                      <a:pt x="370" y="477"/>
                      <a:pt x="370" y="477"/>
                      <a:pt x="370" y="476"/>
                    </a:cubicBezTo>
                    <a:cubicBezTo>
                      <a:pt x="371" y="475"/>
                      <a:pt x="371" y="474"/>
                      <a:pt x="371" y="473"/>
                    </a:cubicBezTo>
                    <a:cubicBezTo>
                      <a:pt x="372" y="468"/>
                      <a:pt x="372" y="463"/>
                      <a:pt x="373" y="457"/>
                    </a:cubicBezTo>
                    <a:cubicBezTo>
                      <a:pt x="374" y="434"/>
                      <a:pt x="375" y="411"/>
                      <a:pt x="376" y="388"/>
                    </a:cubicBezTo>
                    <a:cubicBezTo>
                      <a:pt x="379" y="309"/>
                      <a:pt x="381" y="230"/>
                      <a:pt x="385" y="151"/>
                    </a:cubicBezTo>
                    <a:cubicBezTo>
                      <a:pt x="386" y="132"/>
                      <a:pt x="387" y="113"/>
                      <a:pt x="388" y="94"/>
                    </a:cubicBezTo>
                    <a:cubicBezTo>
                      <a:pt x="389" y="89"/>
                      <a:pt x="389" y="85"/>
                      <a:pt x="390" y="80"/>
                    </a:cubicBezTo>
                    <a:cubicBezTo>
                      <a:pt x="390" y="79"/>
                      <a:pt x="390" y="78"/>
                      <a:pt x="391" y="77"/>
                    </a:cubicBezTo>
                    <a:cubicBezTo>
                      <a:pt x="391" y="77"/>
                      <a:pt x="391" y="76"/>
                      <a:pt x="391" y="76"/>
                    </a:cubicBezTo>
                    <a:cubicBezTo>
                      <a:pt x="392" y="76"/>
                      <a:pt x="392" y="77"/>
                      <a:pt x="392" y="77"/>
                    </a:cubicBezTo>
                    <a:cubicBezTo>
                      <a:pt x="393" y="78"/>
                      <a:pt x="393" y="80"/>
                      <a:pt x="393" y="81"/>
                    </a:cubicBezTo>
                    <a:cubicBezTo>
                      <a:pt x="394" y="87"/>
                      <a:pt x="395" y="94"/>
                      <a:pt x="395" y="100"/>
                    </a:cubicBezTo>
                    <a:cubicBezTo>
                      <a:pt x="397" y="116"/>
                      <a:pt x="397" y="132"/>
                      <a:pt x="398" y="148"/>
                    </a:cubicBezTo>
                    <a:cubicBezTo>
                      <a:pt x="401" y="197"/>
                      <a:pt x="403" y="246"/>
                      <a:pt x="407" y="294"/>
                    </a:cubicBezTo>
                    <a:cubicBezTo>
                      <a:pt x="407" y="306"/>
                      <a:pt x="408" y="318"/>
                      <a:pt x="410" y="330"/>
                    </a:cubicBezTo>
                    <a:cubicBezTo>
                      <a:pt x="410" y="333"/>
                      <a:pt x="411" y="336"/>
                      <a:pt x="411" y="338"/>
                    </a:cubicBezTo>
                    <a:cubicBezTo>
                      <a:pt x="412" y="339"/>
                      <a:pt x="412" y="341"/>
                      <a:pt x="413" y="341"/>
                    </a:cubicBezTo>
                    <a:cubicBezTo>
                      <a:pt x="413" y="341"/>
                      <a:pt x="414" y="340"/>
                      <a:pt x="414" y="340"/>
                    </a:cubicBezTo>
                    <a:cubicBezTo>
                      <a:pt x="415" y="338"/>
                      <a:pt x="415" y="336"/>
                      <a:pt x="416" y="335"/>
                    </a:cubicBezTo>
                    <a:cubicBezTo>
                      <a:pt x="417" y="327"/>
                      <a:pt x="418" y="319"/>
                      <a:pt x="419" y="311"/>
                    </a:cubicBezTo>
                    <a:cubicBezTo>
                      <a:pt x="422" y="284"/>
                      <a:pt x="424" y="256"/>
                      <a:pt x="428" y="229"/>
                    </a:cubicBezTo>
                    <a:cubicBezTo>
                      <a:pt x="429" y="223"/>
                      <a:pt x="430" y="216"/>
                      <a:pt x="431" y="210"/>
                    </a:cubicBezTo>
                    <a:cubicBezTo>
                      <a:pt x="432" y="208"/>
                      <a:pt x="432" y="207"/>
                      <a:pt x="433" y="205"/>
                    </a:cubicBezTo>
                    <a:cubicBezTo>
                      <a:pt x="433" y="205"/>
                      <a:pt x="434" y="204"/>
                      <a:pt x="434" y="204"/>
                    </a:cubicBezTo>
                    <a:cubicBezTo>
                      <a:pt x="436" y="203"/>
                      <a:pt x="437" y="205"/>
                      <a:pt x="437" y="206"/>
                    </a:cubicBezTo>
                    <a:cubicBezTo>
                      <a:pt x="439" y="209"/>
                      <a:pt x="440" y="213"/>
                      <a:pt x="441" y="217"/>
                    </a:cubicBezTo>
                    <a:cubicBezTo>
                      <a:pt x="444" y="228"/>
                      <a:pt x="446" y="239"/>
                      <a:pt x="450" y="250"/>
                    </a:cubicBezTo>
                    <a:cubicBezTo>
                      <a:pt x="450" y="253"/>
                      <a:pt x="451" y="255"/>
                      <a:pt x="453" y="258"/>
                    </a:cubicBezTo>
                    <a:cubicBezTo>
                      <a:pt x="454" y="259"/>
                      <a:pt x="455" y="260"/>
                      <a:pt x="456" y="260"/>
                    </a:cubicBezTo>
                    <a:cubicBezTo>
                      <a:pt x="457" y="260"/>
                      <a:pt x="458" y="259"/>
                      <a:pt x="459" y="259"/>
                    </a:cubicBezTo>
                    <a:cubicBezTo>
                      <a:pt x="461" y="257"/>
                      <a:pt x="462" y="256"/>
                      <a:pt x="463" y="254"/>
                    </a:cubicBezTo>
                    <a:cubicBezTo>
                      <a:pt x="467" y="249"/>
                      <a:pt x="471" y="242"/>
                      <a:pt x="478" y="242"/>
                    </a:cubicBezTo>
                    <a:cubicBezTo>
                      <a:pt x="482" y="242"/>
                      <a:pt x="485" y="243"/>
                      <a:pt x="489" y="244"/>
                    </a:cubicBezTo>
                    <a:cubicBezTo>
                      <a:pt x="492" y="246"/>
                      <a:pt x="496" y="246"/>
                      <a:pt x="500" y="246"/>
                    </a:cubicBezTo>
                    <a:cubicBezTo>
                      <a:pt x="504" y="246"/>
                      <a:pt x="507" y="246"/>
                      <a:pt x="511" y="246"/>
                    </a:cubicBezTo>
                    <a:cubicBezTo>
                      <a:pt x="515" y="245"/>
                      <a:pt x="518" y="245"/>
                      <a:pt x="522" y="245"/>
                    </a:cubicBezTo>
                    <a:cubicBezTo>
                      <a:pt x="584" y="245"/>
                      <a:pt x="646" y="245"/>
                      <a:pt x="708" y="245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7" name="Freeform 8"/>
              <p:cNvSpPr>
                <a:spLocks/>
              </p:cNvSpPr>
              <p:nvPr/>
            </p:nvSpPr>
            <p:spPr bwMode="auto">
              <a:xfrm flipH="1">
                <a:off x="1405305" y="1408857"/>
                <a:ext cx="3385038" cy="1544638"/>
              </a:xfrm>
              <a:custGeom>
                <a:avLst/>
                <a:gdLst/>
                <a:ahLst/>
                <a:cxnLst>
                  <a:cxn ang="0">
                    <a:pos x="0" y="253"/>
                  </a:cxn>
                  <a:cxn ang="0">
                    <a:pos x="177" y="253"/>
                  </a:cxn>
                  <a:cxn ang="0">
                    <a:pos x="210" y="252"/>
                  </a:cxn>
                  <a:cxn ang="0">
                    <a:pos x="242" y="244"/>
                  </a:cxn>
                  <a:cxn ang="0">
                    <a:pos x="257" y="232"/>
                  </a:cxn>
                  <a:cxn ang="0">
                    <a:pos x="274" y="207"/>
                  </a:cxn>
                  <a:cxn ang="0">
                    <a:pos x="289" y="170"/>
                  </a:cxn>
                  <a:cxn ang="0">
                    <a:pos x="323" y="59"/>
                  </a:cxn>
                  <a:cxn ang="0">
                    <a:pos x="332" y="32"/>
                  </a:cxn>
                  <a:cxn ang="0">
                    <a:pos x="340" y="12"/>
                  </a:cxn>
                  <a:cxn ang="0">
                    <a:pos x="342" y="9"/>
                  </a:cxn>
                  <a:cxn ang="0">
                    <a:pos x="354" y="0"/>
                  </a:cxn>
                  <a:cxn ang="0">
                    <a:pos x="366" y="9"/>
                  </a:cxn>
                  <a:cxn ang="0">
                    <a:pos x="368" y="12"/>
                  </a:cxn>
                  <a:cxn ang="0">
                    <a:pos x="377" y="32"/>
                  </a:cxn>
                  <a:cxn ang="0">
                    <a:pos x="386" y="59"/>
                  </a:cxn>
                  <a:cxn ang="0">
                    <a:pos x="419" y="170"/>
                  </a:cxn>
                  <a:cxn ang="0">
                    <a:pos x="434" y="207"/>
                  </a:cxn>
                  <a:cxn ang="0">
                    <a:pos x="451" y="232"/>
                  </a:cxn>
                  <a:cxn ang="0">
                    <a:pos x="466" y="244"/>
                  </a:cxn>
                  <a:cxn ang="0">
                    <a:pos x="498" y="252"/>
                  </a:cxn>
                  <a:cxn ang="0">
                    <a:pos x="531" y="253"/>
                  </a:cxn>
                  <a:cxn ang="0">
                    <a:pos x="708" y="253"/>
                  </a:cxn>
                </a:cxnLst>
                <a:rect l="0" t="0" r="r" b="b"/>
                <a:pathLst>
                  <a:path w="708" h="253">
                    <a:moveTo>
                      <a:pt x="0" y="253"/>
                    </a:moveTo>
                    <a:cubicBezTo>
                      <a:pt x="59" y="253"/>
                      <a:pt x="118" y="253"/>
                      <a:pt x="177" y="253"/>
                    </a:cubicBezTo>
                    <a:cubicBezTo>
                      <a:pt x="188" y="253"/>
                      <a:pt x="199" y="253"/>
                      <a:pt x="210" y="252"/>
                    </a:cubicBezTo>
                    <a:cubicBezTo>
                      <a:pt x="221" y="251"/>
                      <a:pt x="232" y="249"/>
                      <a:pt x="242" y="244"/>
                    </a:cubicBezTo>
                    <a:cubicBezTo>
                      <a:pt x="247" y="241"/>
                      <a:pt x="252" y="237"/>
                      <a:pt x="257" y="232"/>
                    </a:cubicBezTo>
                    <a:cubicBezTo>
                      <a:pt x="264" y="225"/>
                      <a:pt x="269" y="216"/>
                      <a:pt x="274" y="207"/>
                    </a:cubicBezTo>
                    <a:cubicBezTo>
                      <a:pt x="280" y="195"/>
                      <a:pt x="285" y="183"/>
                      <a:pt x="289" y="170"/>
                    </a:cubicBezTo>
                    <a:cubicBezTo>
                      <a:pt x="302" y="134"/>
                      <a:pt x="311" y="96"/>
                      <a:pt x="323" y="59"/>
                    </a:cubicBezTo>
                    <a:cubicBezTo>
                      <a:pt x="325" y="50"/>
                      <a:pt x="328" y="41"/>
                      <a:pt x="332" y="32"/>
                    </a:cubicBezTo>
                    <a:cubicBezTo>
                      <a:pt x="334" y="25"/>
                      <a:pt x="337" y="19"/>
                      <a:pt x="340" y="12"/>
                    </a:cubicBezTo>
                    <a:cubicBezTo>
                      <a:pt x="341" y="11"/>
                      <a:pt x="342" y="10"/>
                      <a:pt x="342" y="9"/>
                    </a:cubicBezTo>
                    <a:cubicBezTo>
                      <a:pt x="345" y="5"/>
                      <a:pt x="349" y="0"/>
                      <a:pt x="354" y="0"/>
                    </a:cubicBezTo>
                    <a:cubicBezTo>
                      <a:pt x="359" y="0"/>
                      <a:pt x="363" y="5"/>
                      <a:pt x="366" y="9"/>
                    </a:cubicBezTo>
                    <a:cubicBezTo>
                      <a:pt x="367" y="10"/>
                      <a:pt x="367" y="11"/>
                      <a:pt x="368" y="12"/>
                    </a:cubicBezTo>
                    <a:cubicBezTo>
                      <a:pt x="371" y="19"/>
                      <a:pt x="374" y="25"/>
                      <a:pt x="377" y="32"/>
                    </a:cubicBezTo>
                    <a:cubicBezTo>
                      <a:pt x="380" y="41"/>
                      <a:pt x="383" y="50"/>
                      <a:pt x="386" y="59"/>
                    </a:cubicBezTo>
                    <a:cubicBezTo>
                      <a:pt x="397" y="96"/>
                      <a:pt x="406" y="134"/>
                      <a:pt x="419" y="170"/>
                    </a:cubicBezTo>
                    <a:cubicBezTo>
                      <a:pt x="423" y="183"/>
                      <a:pt x="428" y="195"/>
                      <a:pt x="434" y="207"/>
                    </a:cubicBezTo>
                    <a:cubicBezTo>
                      <a:pt x="439" y="216"/>
                      <a:pt x="444" y="225"/>
                      <a:pt x="451" y="232"/>
                    </a:cubicBezTo>
                    <a:cubicBezTo>
                      <a:pt x="456" y="237"/>
                      <a:pt x="461" y="241"/>
                      <a:pt x="466" y="244"/>
                    </a:cubicBezTo>
                    <a:cubicBezTo>
                      <a:pt x="476" y="249"/>
                      <a:pt x="487" y="251"/>
                      <a:pt x="498" y="252"/>
                    </a:cubicBezTo>
                    <a:cubicBezTo>
                      <a:pt x="509" y="253"/>
                      <a:pt x="520" y="253"/>
                      <a:pt x="531" y="253"/>
                    </a:cubicBezTo>
                    <a:cubicBezTo>
                      <a:pt x="590" y="253"/>
                      <a:pt x="649" y="253"/>
                      <a:pt x="708" y="253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8" name="Freeform 10"/>
              <p:cNvSpPr>
                <a:spLocks/>
              </p:cNvSpPr>
              <p:nvPr/>
            </p:nvSpPr>
            <p:spPr bwMode="auto">
              <a:xfrm flipH="1">
                <a:off x="1405770" y="2953495"/>
                <a:ext cx="3389435" cy="15446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7" y="1"/>
                  </a:cxn>
                  <a:cxn ang="0">
                    <a:pos x="211" y="1"/>
                  </a:cxn>
                  <a:cxn ang="0">
                    <a:pos x="242" y="9"/>
                  </a:cxn>
                  <a:cxn ang="0">
                    <a:pos x="257" y="21"/>
                  </a:cxn>
                  <a:cxn ang="0">
                    <a:pos x="274" y="46"/>
                  </a:cxn>
                  <a:cxn ang="0">
                    <a:pos x="289" y="83"/>
                  </a:cxn>
                  <a:cxn ang="0">
                    <a:pos x="323" y="195"/>
                  </a:cxn>
                  <a:cxn ang="0">
                    <a:pos x="332" y="221"/>
                  </a:cxn>
                  <a:cxn ang="0">
                    <a:pos x="341" y="241"/>
                  </a:cxn>
                  <a:cxn ang="0">
                    <a:pos x="343" y="244"/>
                  </a:cxn>
                  <a:cxn ang="0">
                    <a:pos x="354" y="253"/>
                  </a:cxn>
                  <a:cxn ang="0">
                    <a:pos x="366" y="244"/>
                  </a:cxn>
                  <a:cxn ang="0">
                    <a:pos x="368" y="241"/>
                  </a:cxn>
                  <a:cxn ang="0">
                    <a:pos x="377" y="221"/>
                  </a:cxn>
                  <a:cxn ang="0">
                    <a:pos x="386" y="195"/>
                  </a:cxn>
                  <a:cxn ang="0">
                    <a:pos x="419" y="83"/>
                  </a:cxn>
                  <a:cxn ang="0">
                    <a:pos x="435" y="46"/>
                  </a:cxn>
                  <a:cxn ang="0">
                    <a:pos x="452" y="21"/>
                  </a:cxn>
                  <a:cxn ang="0">
                    <a:pos x="467" y="9"/>
                  </a:cxn>
                  <a:cxn ang="0">
                    <a:pos x="498" y="1"/>
                  </a:cxn>
                  <a:cxn ang="0">
                    <a:pos x="532" y="1"/>
                  </a:cxn>
                  <a:cxn ang="0">
                    <a:pos x="709" y="0"/>
                  </a:cxn>
                </a:cxnLst>
                <a:rect l="0" t="0" r="r" b="b"/>
                <a:pathLst>
                  <a:path w="709" h="253">
                    <a:moveTo>
                      <a:pt x="0" y="0"/>
                    </a:moveTo>
                    <a:cubicBezTo>
                      <a:pt x="59" y="0"/>
                      <a:pt x="118" y="0"/>
                      <a:pt x="177" y="1"/>
                    </a:cubicBezTo>
                    <a:cubicBezTo>
                      <a:pt x="188" y="1"/>
                      <a:pt x="200" y="1"/>
                      <a:pt x="211" y="1"/>
                    </a:cubicBezTo>
                    <a:cubicBezTo>
                      <a:pt x="222" y="2"/>
                      <a:pt x="233" y="4"/>
                      <a:pt x="242" y="9"/>
                    </a:cubicBezTo>
                    <a:cubicBezTo>
                      <a:pt x="248" y="12"/>
                      <a:pt x="253" y="16"/>
                      <a:pt x="257" y="21"/>
                    </a:cubicBezTo>
                    <a:cubicBezTo>
                      <a:pt x="264" y="28"/>
                      <a:pt x="270" y="37"/>
                      <a:pt x="274" y="46"/>
                    </a:cubicBezTo>
                    <a:cubicBezTo>
                      <a:pt x="280" y="58"/>
                      <a:pt x="285" y="70"/>
                      <a:pt x="289" y="83"/>
                    </a:cubicBezTo>
                    <a:cubicBezTo>
                      <a:pt x="302" y="119"/>
                      <a:pt x="312" y="157"/>
                      <a:pt x="323" y="195"/>
                    </a:cubicBezTo>
                    <a:cubicBezTo>
                      <a:pt x="326" y="203"/>
                      <a:pt x="329" y="212"/>
                      <a:pt x="332" y="221"/>
                    </a:cubicBezTo>
                    <a:cubicBezTo>
                      <a:pt x="335" y="228"/>
                      <a:pt x="337" y="235"/>
                      <a:pt x="341" y="241"/>
                    </a:cubicBezTo>
                    <a:cubicBezTo>
                      <a:pt x="341" y="242"/>
                      <a:pt x="342" y="243"/>
                      <a:pt x="343" y="244"/>
                    </a:cubicBezTo>
                    <a:cubicBezTo>
                      <a:pt x="345" y="248"/>
                      <a:pt x="349" y="253"/>
                      <a:pt x="354" y="253"/>
                    </a:cubicBezTo>
                    <a:cubicBezTo>
                      <a:pt x="360" y="253"/>
                      <a:pt x="364" y="248"/>
                      <a:pt x="366" y="244"/>
                    </a:cubicBezTo>
                    <a:cubicBezTo>
                      <a:pt x="367" y="243"/>
                      <a:pt x="368" y="242"/>
                      <a:pt x="368" y="241"/>
                    </a:cubicBezTo>
                    <a:cubicBezTo>
                      <a:pt x="372" y="235"/>
                      <a:pt x="374" y="228"/>
                      <a:pt x="377" y="221"/>
                    </a:cubicBezTo>
                    <a:cubicBezTo>
                      <a:pt x="380" y="212"/>
                      <a:pt x="383" y="203"/>
                      <a:pt x="386" y="195"/>
                    </a:cubicBezTo>
                    <a:cubicBezTo>
                      <a:pt x="397" y="157"/>
                      <a:pt x="407" y="119"/>
                      <a:pt x="419" y="83"/>
                    </a:cubicBezTo>
                    <a:cubicBezTo>
                      <a:pt x="424" y="70"/>
                      <a:pt x="429" y="58"/>
                      <a:pt x="435" y="46"/>
                    </a:cubicBezTo>
                    <a:cubicBezTo>
                      <a:pt x="439" y="37"/>
                      <a:pt x="445" y="28"/>
                      <a:pt x="452" y="21"/>
                    </a:cubicBezTo>
                    <a:cubicBezTo>
                      <a:pt x="456" y="16"/>
                      <a:pt x="461" y="12"/>
                      <a:pt x="467" y="9"/>
                    </a:cubicBezTo>
                    <a:cubicBezTo>
                      <a:pt x="476" y="4"/>
                      <a:pt x="487" y="2"/>
                      <a:pt x="498" y="1"/>
                    </a:cubicBezTo>
                    <a:cubicBezTo>
                      <a:pt x="509" y="1"/>
                      <a:pt x="521" y="1"/>
                      <a:pt x="532" y="1"/>
                    </a:cubicBezTo>
                    <a:cubicBezTo>
                      <a:pt x="591" y="0"/>
                      <a:pt x="650" y="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90" name="グループ化 289"/>
            <p:cNvGrpSpPr/>
            <p:nvPr/>
          </p:nvGrpSpPr>
          <p:grpSpPr>
            <a:xfrm>
              <a:off x="4716017" y="1412776"/>
              <a:ext cx="2713324" cy="2592287"/>
              <a:chOff x="1405306" y="1408857"/>
              <a:chExt cx="3452281" cy="3089275"/>
            </a:xfrm>
          </p:grpSpPr>
          <p:sp>
            <p:nvSpPr>
              <p:cNvPr id="291" name="Freeform 6"/>
              <p:cNvSpPr>
                <a:spLocks/>
              </p:cNvSpPr>
              <p:nvPr/>
            </p:nvSpPr>
            <p:spPr bwMode="auto">
              <a:xfrm>
                <a:off x="1472549" y="1463676"/>
                <a:ext cx="3385038" cy="2913063"/>
              </a:xfrm>
              <a:custGeom>
                <a:avLst/>
                <a:gdLst/>
                <a:ahLst/>
                <a:cxnLst>
                  <a:cxn ang="0">
                    <a:pos x="121" y="245"/>
                  </a:cxn>
                  <a:cxn ang="0">
                    <a:pos x="195" y="246"/>
                  </a:cxn>
                  <a:cxn ang="0">
                    <a:pos x="218" y="244"/>
                  </a:cxn>
                  <a:cxn ang="0">
                    <a:pos x="239" y="252"/>
                  </a:cxn>
                  <a:cxn ang="0">
                    <a:pos x="255" y="230"/>
                  </a:cxn>
                  <a:cxn ang="0">
                    <a:pos x="262" y="222"/>
                  </a:cxn>
                  <a:cxn ang="0">
                    <a:pos x="268" y="237"/>
                  </a:cxn>
                  <a:cxn ang="0">
                    <a:pos x="280" y="304"/>
                  </a:cxn>
                  <a:cxn ang="0">
                    <a:pos x="281" y="306"/>
                  </a:cxn>
                  <a:cxn ang="0">
                    <a:pos x="285" y="306"/>
                  </a:cxn>
                  <a:cxn ang="0">
                    <a:pos x="290" y="275"/>
                  </a:cxn>
                  <a:cxn ang="0">
                    <a:pos x="302" y="129"/>
                  </a:cxn>
                  <a:cxn ang="0">
                    <a:pos x="303" y="119"/>
                  </a:cxn>
                  <a:cxn ang="0">
                    <a:pos x="306" y="121"/>
                  </a:cxn>
                  <a:cxn ang="0">
                    <a:pos x="311" y="180"/>
                  </a:cxn>
                  <a:cxn ang="0">
                    <a:pos x="323" y="431"/>
                  </a:cxn>
                  <a:cxn ang="0">
                    <a:pos x="326" y="446"/>
                  </a:cxn>
                  <a:cxn ang="0">
                    <a:pos x="327" y="446"/>
                  </a:cxn>
                  <a:cxn ang="0">
                    <a:pos x="329" y="428"/>
                  </a:cxn>
                  <a:cxn ang="0">
                    <a:pos x="341" y="98"/>
                  </a:cxn>
                  <a:cxn ang="0">
                    <a:pos x="347" y="5"/>
                  </a:cxn>
                  <a:cxn ang="0">
                    <a:pos x="348" y="0"/>
                  </a:cxn>
                  <a:cxn ang="0">
                    <a:pos x="349" y="5"/>
                  </a:cxn>
                  <a:cxn ang="0">
                    <a:pos x="355" y="102"/>
                  </a:cxn>
                  <a:cxn ang="0">
                    <a:pos x="367" y="458"/>
                  </a:cxn>
                  <a:cxn ang="0">
                    <a:pos x="369" y="476"/>
                  </a:cxn>
                  <a:cxn ang="0">
                    <a:pos x="370" y="476"/>
                  </a:cxn>
                  <a:cxn ang="0">
                    <a:pos x="373" y="457"/>
                  </a:cxn>
                  <a:cxn ang="0">
                    <a:pos x="385" y="151"/>
                  </a:cxn>
                  <a:cxn ang="0">
                    <a:pos x="390" y="80"/>
                  </a:cxn>
                  <a:cxn ang="0">
                    <a:pos x="391" y="76"/>
                  </a:cxn>
                  <a:cxn ang="0">
                    <a:pos x="393" y="81"/>
                  </a:cxn>
                  <a:cxn ang="0">
                    <a:pos x="398" y="148"/>
                  </a:cxn>
                  <a:cxn ang="0">
                    <a:pos x="410" y="330"/>
                  </a:cxn>
                  <a:cxn ang="0">
                    <a:pos x="413" y="341"/>
                  </a:cxn>
                  <a:cxn ang="0">
                    <a:pos x="416" y="335"/>
                  </a:cxn>
                  <a:cxn ang="0">
                    <a:pos x="428" y="229"/>
                  </a:cxn>
                  <a:cxn ang="0">
                    <a:pos x="433" y="205"/>
                  </a:cxn>
                  <a:cxn ang="0">
                    <a:pos x="437" y="206"/>
                  </a:cxn>
                  <a:cxn ang="0">
                    <a:pos x="450" y="250"/>
                  </a:cxn>
                  <a:cxn ang="0">
                    <a:pos x="456" y="260"/>
                  </a:cxn>
                  <a:cxn ang="0">
                    <a:pos x="463" y="254"/>
                  </a:cxn>
                  <a:cxn ang="0">
                    <a:pos x="489" y="244"/>
                  </a:cxn>
                  <a:cxn ang="0">
                    <a:pos x="511" y="246"/>
                  </a:cxn>
                  <a:cxn ang="0">
                    <a:pos x="708" y="245"/>
                  </a:cxn>
                </a:cxnLst>
                <a:rect l="0" t="0" r="r" b="b"/>
                <a:pathLst>
                  <a:path w="708" h="477">
                    <a:moveTo>
                      <a:pt x="0" y="245"/>
                    </a:moveTo>
                    <a:cubicBezTo>
                      <a:pt x="40" y="245"/>
                      <a:pt x="81" y="245"/>
                      <a:pt x="121" y="245"/>
                    </a:cubicBezTo>
                    <a:cubicBezTo>
                      <a:pt x="140" y="245"/>
                      <a:pt x="159" y="245"/>
                      <a:pt x="178" y="245"/>
                    </a:cubicBezTo>
                    <a:cubicBezTo>
                      <a:pt x="183" y="245"/>
                      <a:pt x="189" y="246"/>
                      <a:pt x="195" y="246"/>
                    </a:cubicBezTo>
                    <a:cubicBezTo>
                      <a:pt x="199" y="246"/>
                      <a:pt x="203" y="246"/>
                      <a:pt x="207" y="245"/>
                    </a:cubicBezTo>
                    <a:cubicBezTo>
                      <a:pt x="210" y="245"/>
                      <a:pt x="214" y="244"/>
                      <a:pt x="218" y="244"/>
                    </a:cubicBezTo>
                    <a:cubicBezTo>
                      <a:pt x="223" y="244"/>
                      <a:pt x="226" y="246"/>
                      <a:pt x="230" y="248"/>
                    </a:cubicBezTo>
                    <a:cubicBezTo>
                      <a:pt x="233" y="250"/>
                      <a:pt x="236" y="252"/>
                      <a:pt x="239" y="252"/>
                    </a:cubicBezTo>
                    <a:cubicBezTo>
                      <a:pt x="243" y="252"/>
                      <a:pt x="245" y="250"/>
                      <a:pt x="246" y="247"/>
                    </a:cubicBezTo>
                    <a:cubicBezTo>
                      <a:pt x="250" y="242"/>
                      <a:pt x="252" y="236"/>
                      <a:pt x="255" y="230"/>
                    </a:cubicBezTo>
                    <a:cubicBezTo>
                      <a:pt x="256" y="227"/>
                      <a:pt x="257" y="225"/>
                      <a:pt x="259" y="223"/>
                    </a:cubicBezTo>
                    <a:cubicBezTo>
                      <a:pt x="260" y="222"/>
                      <a:pt x="260" y="221"/>
                      <a:pt x="262" y="222"/>
                    </a:cubicBezTo>
                    <a:cubicBezTo>
                      <a:pt x="263" y="222"/>
                      <a:pt x="264" y="224"/>
                      <a:pt x="265" y="225"/>
                    </a:cubicBezTo>
                    <a:cubicBezTo>
                      <a:pt x="266" y="229"/>
                      <a:pt x="267" y="233"/>
                      <a:pt x="268" y="237"/>
                    </a:cubicBezTo>
                    <a:cubicBezTo>
                      <a:pt x="272" y="254"/>
                      <a:pt x="274" y="272"/>
                      <a:pt x="277" y="289"/>
                    </a:cubicBezTo>
                    <a:cubicBezTo>
                      <a:pt x="278" y="294"/>
                      <a:pt x="279" y="299"/>
                      <a:pt x="280" y="304"/>
                    </a:cubicBezTo>
                    <a:cubicBezTo>
                      <a:pt x="281" y="305"/>
                      <a:pt x="281" y="305"/>
                      <a:pt x="281" y="305"/>
                    </a:cubicBezTo>
                    <a:cubicBezTo>
                      <a:pt x="281" y="305"/>
                      <a:pt x="281" y="306"/>
                      <a:pt x="281" y="306"/>
                    </a:cubicBezTo>
                    <a:cubicBezTo>
                      <a:pt x="281" y="307"/>
                      <a:pt x="282" y="309"/>
                      <a:pt x="283" y="308"/>
                    </a:cubicBezTo>
                    <a:cubicBezTo>
                      <a:pt x="284" y="308"/>
                      <a:pt x="284" y="307"/>
                      <a:pt x="285" y="306"/>
                    </a:cubicBezTo>
                    <a:cubicBezTo>
                      <a:pt x="285" y="304"/>
                      <a:pt x="286" y="302"/>
                      <a:pt x="286" y="300"/>
                    </a:cubicBezTo>
                    <a:cubicBezTo>
                      <a:pt x="288" y="292"/>
                      <a:pt x="289" y="283"/>
                      <a:pt x="290" y="275"/>
                    </a:cubicBezTo>
                    <a:cubicBezTo>
                      <a:pt x="293" y="240"/>
                      <a:pt x="295" y="204"/>
                      <a:pt x="298" y="169"/>
                    </a:cubicBezTo>
                    <a:cubicBezTo>
                      <a:pt x="299" y="156"/>
                      <a:pt x="300" y="142"/>
                      <a:pt x="302" y="129"/>
                    </a:cubicBezTo>
                    <a:cubicBezTo>
                      <a:pt x="302" y="126"/>
                      <a:pt x="302" y="123"/>
                      <a:pt x="303" y="120"/>
                    </a:cubicBezTo>
                    <a:cubicBezTo>
                      <a:pt x="303" y="120"/>
                      <a:pt x="303" y="120"/>
                      <a:pt x="303" y="119"/>
                    </a:cubicBezTo>
                    <a:cubicBezTo>
                      <a:pt x="304" y="119"/>
                      <a:pt x="304" y="117"/>
                      <a:pt x="305" y="118"/>
                    </a:cubicBezTo>
                    <a:cubicBezTo>
                      <a:pt x="306" y="118"/>
                      <a:pt x="306" y="120"/>
                      <a:pt x="306" y="121"/>
                    </a:cubicBezTo>
                    <a:cubicBezTo>
                      <a:pt x="307" y="125"/>
                      <a:pt x="308" y="129"/>
                      <a:pt x="308" y="133"/>
                    </a:cubicBezTo>
                    <a:cubicBezTo>
                      <a:pt x="310" y="148"/>
                      <a:pt x="310" y="164"/>
                      <a:pt x="311" y="180"/>
                    </a:cubicBezTo>
                    <a:cubicBezTo>
                      <a:pt x="315" y="244"/>
                      <a:pt x="317" y="309"/>
                      <a:pt x="320" y="374"/>
                    </a:cubicBezTo>
                    <a:cubicBezTo>
                      <a:pt x="321" y="393"/>
                      <a:pt x="322" y="412"/>
                      <a:pt x="323" y="431"/>
                    </a:cubicBezTo>
                    <a:cubicBezTo>
                      <a:pt x="324" y="435"/>
                      <a:pt x="324" y="439"/>
                      <a:pt x="325" y="443"/>
                    </a:cubicBezTo>
                    <a:cubicBezTo>
                      <a:pt x="325" y="444"/>
                      <a:pt x="325" y="445"/>
                      <a:pt x="326" y="446"/>
                    </a:cubicBezTo>
                    <a:cubicBezTo>
                      <a:pt x="326" y="446"/>
                      <a:pt x="326" y="447"/>
                      <a:pt x="326" y="447"/>
                    </a:cubicBezTo>
                    <a:cubicBezTo>
                      <a:pt x="327" y="447"/>
                      <a:pt x="327" y="446"/>
                      <a:pt x="327" y="446"/>
                    </a:cubicBezTo>
                    <a:cubicBezTo>
                      <a:pt x="327" y="445"/>
                      <a:pt x="328" y="444"/>
                      <a:pt x="328" y="442"/>
                    </a:cubicBezTo>
                    <a:cubicBezTo>
                      <a:pt x="329" y="438"/>
                      <a:pt x="329" y="433"/>
                      <a:pt x="329" y="428"/>
                    </a:cubicBezTo>
                    <a:cubicBezTo>
                      <a:pt x="331" y="407"/>
                      <a:pt x="332" y="386"/>
                      <a:pt x="333" y="365"/>
                    </a:cubicBezTo>
                    <a:cubicBezTo>
                      <a:pt x="336" y="276"/>
                      <a:pt x="338" y="187"/>
                      <a:pt x="341" y="98"/>
                    </a:cubicBezTo>
                    <a:cubicBezTo>
                      <a:pt x="342" y="72"/>
                      <a:pt x="343" y="47"/>
                      <a:pt x="345" y="22"/>
                    </a:cubicBezTo>
                    <a:cubicBezTo>
                      <a:pt x="345" y="16"/>
                      <a:pt x="346" y="10"/>
                      <a:pt x="347" y="5"/>
                    </a:cubicBezTo>
                    <a:cubicBezTo>
                      <a:pt x="347" y="3"/>
                      <a:pt x="347" y="2"/>
                      <a:pt x="347" y="1"/>
                    </a:cubicBezTo>
                    <a:cubicBezTo>
                      <a:pt x="347" y="1"/>
                      <a:pt x="348" y="0"/>
                      <a:pt x="348" y="0"/>
                    </a:cubicBezTo>
                    <a:cubicBezTo>
                      <a:pt x="348" y="0"/>
                      <a:pt x="349" y="1"/>
                      <a:pt x="349" y="1"/>
                    </a:cubicBezTo>
                    <a:cubicBezTo>
                      <a:pt x="349" y="2"/>
                      <a:pt x="349" y="4"/>
                      <a:pt x="349" y="5"/>
                    </a:cubicBezTo>
                    <a:cubicBezTo>
                      <a:pt x="350" y="11"/>
                      <a:pt x="351" y="17"/>
                      <a:pt x="351" y="23"/>
                    </a:cubicBezTo>
                    <a:cubicBezTo>
                      <a:pt x="353" y="49"/>
                      <a:pt x="354" y="75"/>
                      <a:pt x="355" y="102"/>
                    </a:cubicBezTo>
                    <a:cubicBezTo>
                      <a:pt x="358" y="198"/>
                      <a:pt x="360" y="294"/>
                      <a:pt x="364" y="390"/>
                    </a:cubicBezTo>
                    <a:cubicBezTo>
                      <a:pt x="364" y="413"/>
                      <a:pt x="365" y="435"/>
                      <a:pt x="367" y="458"/>
                    </a:cubicBezTo>
                    <a:cubicBezTo>
                      <a:pt x="367" y="463"/>
                      <a:pt x="368" y="468"/>
                      <a:pt x="368" y="473"/>
                    </a:cubicBezTo>
                    <a:cubicBezTo>
                      <a:pt x="369" y="474"/>
                      <a:pt x="369" y="475"/>
                      <a:pt x="369" y="476"/>
                    </a:cubicBezTo>
                    <a:cubicBezTo>
                      <a:pt x="369" y="477"/>
                      <a:pt x="369" y="477"/>
                      <a:pt x="370" y="477"/>
                    </a:cubicBezTo>
                    <a:cubicBezTo>
                      <a:pt x="370" y="477"/>
                      <a:pt x="370" y="477"/>
                      <a:pt x="370" y="476"/>
                    </a:cubicBezTo>
                    <a:cubicBezTo>
                      <a:pt x="371" y="475"/>
                      <a:pt x="371" y="474"/>
                      <a:pt x="371" y="473"/>
                    </a:cubicBezTo>
                    <a:cubicBezTo>
                      <a:pt x="372" y="468"/>
                      <a:pt x="372" y="463"/>
                      <a:pt x="373" y="457"/>
                    </a:cubicBezTo>
                    <a:cubicBezTo>
                      <a:pt x="374" y="434"/>
                      <a:pt x="375" y="411"/>
                      <a:pt x="376" y="388"/>
                    </a:cubicBezTo>
                    <a:cubicBezTo>
                      <a:pt x="379" y="309"/>
                      <a:pt x="381" y="230"/>
                      <a:pt x="385" y="151"/>
                    </a:cubicBezTo>
                    <a:cubicBezTo>
                      <a:pt x="386" y="132"/>
                      <a:pt x="387" y="113"/>
                      <a:pt x="388" y="94"/>
                    </a:cubicBezTo>
                    <a:cubicBezTo>
                      <a:pt x="389" y="89"/>
                      <a:pt x="389" y="85"/>
                      <a:pt x="390" y="80"/>
                    </a:cubicBezTo>
                    <a:cubicBezTo>
                      <a:pt x="390" y="79"/>
                      <a:pt x="390" y="78"/>
                      <a:pt x="391" y="77"/>
                    </a:cubicBezTo>
                    <a:cubicBezTo>
                      <a:pt x="391" y="77"/>
                      <a:pt x="391" y="76"/>
                      <a:pt x="391" y="76"/>
                    </a:cubicBezTo>
                    <a:cubicBezTo>
                      <a:pt x="392" y="76"/>
                      <a:pt x="392" y="77"/>
                      <a:pt x="392" y="77"/>
                    </a:cubicBezTo>
                    <a:cubicBezTo>
                      <a:pt x="393" y="78"/>
                      <a:pt x="393" y="80"/>
                      <a:pt x="393" y="81"/>
                    </a:cubicBezTo>
                    <a:cubicBezTo>
                      <a:pt x="394" y="87"/>
                      <a:pt x="395" y="94"/>
                      <a:pt x="395" y="100"/>
                    </a:cubicBezTo>
                    <a:cubicBezTo>
                      <a:pt x="397" y="116"/>
                      <a:pt x="397" y="132"/>
                      <a:pt x="398" y="148"/>
                    </a:cubicBezTo>
                    <a:cubicBezTo>
                      <a:pt x="401" y="197"/>
                      <a:pt x="403" y="246"/>
                      <a:pt x="407" y="294"/>
                    </a:cubicBezTo>
                    <a:cubicBezTo>
                      <a:pt x="407" y="306"/>
                      <a:pt x="408" y="318"/>
                      <a:pt x="410" y="330"/>
                    </a:cubicBezTo>
                    <a:cubicBezTo>
                      <a:pt x="410" y="333"/>
                      <a:pt x="411" y="336"/>
                      <a:pt x="411" y="338"/>
                    </a:cubicBezTo>
                    <a:cubicBezTo>
                      <a:pt x="412" y="339"/>
                      <a:pt x="412" y="341"/>
                      <a:pt x="413" y="341"/>
                    </a:cubicBezTo>
                    <a:cubicBezTo>
                      <a:pt x="413" y="341"/>
                      <a:pt x="414" y="340"/>
                      <a:pt x="414" y="340"/>
                    </a:cubicBezTo>
                    <a:cubicBezTo>
                      <a:pt x="415" y="338"/>
                      <a:pt x="415" y="336"/>
                      <a:pt x="416" y="335"/>
                    </a:cubicBezTo>
                    <a:cubicBezTo>
                      <a:pt x="417" y="327"/>
                      <a:pt x="418" y="319"/>
                      <a:pt x="419" y="311"/>
                    </a:cubicBezTo>
                    <a:cubicBezTo>
                      <a:pt x="422" y="284"/>
                      <a:pt x="424" y="256"/>
                      <a:pt x="428" y="229"/>
                    </a:cubicBezTo>
                    <a:cubicBezTo>
                      <a:pt x="429" y="223"/>
                      <a:pt x="430" y="216"/>
                      <a:pt x="431" y="210"/>
                    </a:cubicBezTo>
                    <a:cubicBezTo>
                      <a:pt x="432" y="208"/>
                      <a:pt x="432" y="207"/>
                      <a:pt x="433" y="205"/>
                    </a:cubicBezTo>
                    <a:cubicBezTo>
                      <a:pt x="433" y="205"/>
                      <a:pt x="434" y="204"/>
                      <a:pt x="434" y="204"/>
                    </a:cubicBezTo>
                    <a:cubicBezTo>
                      <a:pt x="436" y="203"/>
                      <a:pt x="437" y="205"/>
                      <a:pt x="437" y="206"/>
                    </a:cubicBezTo>
                    <a:cubicBezTo>
                      <a:pt x="439" y="209"/>
                      <a:pt x="440" y="213"/>
                      <a:pt x="441" y="217"/>
                    </a:cubicBezTo>
                    <a:cubicBezTo>
                      <a:pt x="444" y="228"/>
                      <a:pt x="446" y="239"/>
                      <a:pt x="450" y="250"/>
                    </a:cubicBezTo>
                    <a:cubicBezTo>
                      <a:pt x="450" y="253"/>
                      <a:pt x="451" y="255"/>
                      <a:pt x="453" y="258"/>
                    </a:cubicBezTo>
                    <a:cubicBezTo>
                      <a:pt x="454" y="259"/>
                      <a:pt x="455" y="260"/>
                      <a:pt x="456" y="260"/>
                    </a:cubicBezTo>
                    <a:cubicBezTo>
                      <a:pt x="457" y="260"/>
                      <a:pt x="458" y="259"/>
                      <a:pt x="459" y="259"/>
                    </a:cubicBezTo>
                    <a:cubicBezTo>
                      <a:pt x="461" y="257"/>
                      <a:pt x="462" y="256"/>
                      <a:pt x="463" y="254"/>
                    </a:cubicBezTo>
                    <a:cubicBezTo>
                      <a:pt x="467" y="249"/>
                      <a:pt x="471" y="242"/>
                      <a:pt x="478" y="242"/>
                    </a:cubicBezTo>
                    <a:cubicBezTo>
                      <a:pt x="482" y="242"/>
                      <a:pt x="485" y="243"/>
                      <a:pt x="489" y="244"/>
                    </a:cubicBezTo>
                    <a:cubicBezTo>
                      <a:pt x="492" y="246"/>
                      <a:pt x="496" y="246"/>
                      <a:pt x="500" y="246"/>
                    </a:cubicBezTo>
                    <a:cubicBezTo>
                      <a:pt x="504" y="246"/>
                      <a:pt x="507" y="246"/>
                      <a:pt x="511" y="246"/>
                    </a:cubicBezTo>
                    <a:cubicBezTo>
                      <a:pt x="515" y="245"/>
                      <a:pt x="518" y="245"/>
                      <a:pt x="522" y="245"/>
                    </a:cubicBezTo>
                    <a:cubicBezTo>
                      <a:pt x="584" y="245"/>
                      <a:pt x="646" y="245"/>
                      <a:pt x="708" y="245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2" name="Freeform 8"/>
              <p:cNvSpPr>
                <a:spLocks/>
              </p:cNvSpPr>
              <p:nvPr/>
            </p:nvSpPr>
            <p:spPr bwMode="auto">
              <a:xfrm flipH="1">
                <a:off x="1405306" y="1408857"/>
                <a:ext cx="3385037" cy="1544638"/>
              </a:xfrm>
              <a:custGeom>
                <a:avLst/>
                <a:gdLst/>
                <a:ahLst/>
                <a:cxnLst>
                  <a:cxn ang="0">
                    <a:pos x="0" y="253"/>
                  </a:cxn>
                  <a:cxn ang="0">
                    <a:pos x="177" y="253"/>
                  </a:cxn>
                  <a:cxn ang="0">
                    <a:pos x="210" y="252"/>
                  </a:cxn>
                  <a:cxn ang="0">
                    <a:pos x="242" y="244"/>
                  </a:cxn>
                  <a:cxn ang="0">
                    <a:pos x="257" y="232"/>
                  </a:cxn>
                  <a:cxn ang="0">
                    <a:pos x="274" y="207"/>
                  </a:cxn>
                  <a:cxn ang="0">
                    <a:pos x="289" y="170"/>
                  </a:cxn>
                  <a:cxn ang="0">
                    <a:pos x="323" y="59"/>
                  </a:cxn>
                  <a:cxn ang="0">
                    <a:pos x="332" y="32"/>
                  </a:cxn>
                  <a:cxn ang="0">
                    <a:pos x="340" y="12"/>
                  </a:cxn>
                  <a:cxn ang="0">
                    <a:pos x="342" y="9"/>
                  </a:cxn>
                  <a:cxn ang="0">
                    <a:pos x="354" y="0"/>
                  </a:cxn>
                  <a:cxn ang="0">
                    <a:pos x="366" y="9"/>
                  </a:cxn>
                  <a:cxn ang="0">
                    <a:pos x="368" y="12"/>
                  </a:cxn>
                  <a:cxn ang="0">
                    <a:pos x="377" y="32"/>
                  </a:cxn>
                  <a:cxn ang="0">
                    <a:pos x="386" y="59"/>
                  </a:cxn>
                  <a:cxn ang="0">
                    <a:pos x="419" y="170"/>
                  </a:cxn>
                  <a:cxn ang="0">
                    <a:pos x="434" y="207"/>
                  </a:cxn>
                  <a:cxn ang="0">
                    <a:pos x="451" y="232"/>
                  </a:cxn>
                  <a:cxn ang="0">
                    <a:pos x="466" y="244"/>
                  </a:cxn>
                  <a:cxn ang="0">
                    <a:pos x="498" y="252"/>
                  </a:cxn>
                  <a:cxn ang="0">
                    <a:pos x="531" y="253"/>
                  </a:cxn>
                  <a:cxn ang="0">
                    <a:pos x="708" y="253"/>
                  </a:cxn>
                </a:cxnLst>
                <a:rect l="0" t="0" r="r" b="b"/>
                <a:pathLst>
                  <a:path w="708" h="253">
                    <a:moveTo>
                      <a:pt x="0" y="253"/>
                    </a:moveTo>
                    <a:cubicBezTo>
                      <a:pt x="59" y="253"/>
                      <a:pt x="118" y="253"/>
                      <a:pt x="177" y="253"/>
                    </a:cubicBezTo>
                    <a:cubicBezTo>
                      <a:pt x="188" y="253"/>
                      <a:pt x="199" y="253"/>
                      <a:pt x="210" y="252"/>
                    </a:cubicBezTo>
                    <a:cubicBezTo>
                      <a:pt x="221" y="251"/>
                      <a:pt x="232" y="249"/>
                      <a:pt x="242" y="244"/>
                    </a:cubicBezTo>
                    <a:cubicBezTo>
                      <a:pt x="247" y="241"/>
                      <a:pt x="252" y="237"/>
                      <a:pt x="257" y="232"/>
                    </a:cubicBezTo>
                    <a:cubicBezTo>
                      <a:pt x="264" y="225"/>
                      <a:pt x="269" y="216"/>
                      <a:pt x="274" y="207"/>
                    </a:cubicBezTo>
                    <a:cubicBezTo>
                      <a:pt x="280" y="195"/>
                      <a:pt x="285" y="183"/>
                      <a:pt x="289" y="170"/>
                    </a:cubicBezTo>
                    <a:cubicBezTo>
                      <a:pt x="302" y="134"/>
                      <a:pt x="311" y="96"/>
                      <a:pt x="323" y="59"/>
                    </a:cubicBezTo>
                    <a:cubicBezTo>
                      <a:pt x="325" y="50"/>
                      <a:pt x="328" y="41"/>
                      <a:pt x="332" y="32"/>
                    </a:cubicBezTo>
                    <a:cubicBezTo>
                      <a:pt x="334" y="25"/>
                      <a:pt x="337" y="19"/>
                      <a:pt x="340" y="12"/>
                    </a:cubicBezTo>
                    <a:cubicBezTo>
                      <a:pt x="341" y="11"/>
                      <a:pt x="342" y="10"/>
                      <a:pt x="342" y="9"/>
                    </a:cubicBezTo>
                    <a:cubicBezTo>
                      <a:pt x="345" y="5"/>
                      <a:pt x="349" y="0"/>
                      <a:pt x="354" y="0"/>
                    </a:cubicBezTo>
                    <a:cubicBezTo>
                      <a:pt x="359" y="0"/>
                      <a:pt x="363" y="5"/>
                      <a:pt x="366" y="9"/>
                    </a:cubicBezTo>
                    <a:cubicBezTo>
                      <a:pt x="367" y="10"/>
                      <a:pt x="367" y="11"/>
                      <a:pt x="368" y="12"/>
                    </a:cubicBezTo>
                    <a:cubicBezTo>
                      <a:pt x="371" y="19"/>
                      <a:pt x="374" y="25"/>
                      <a:pt x="377" y="32"/>
                    </a:cubicBezTo>
                    <a:cubicBezTo>
                      <a:pt x="380" y="41"/>
                      <a:pt x="383" y="50"/>
                      <a:pt x="386" y="59"/>
                    </a:cubicBezTo>
                    <a:cubicBezTo>
                      <a:pt x="397" y="96"/>
                      <a:pt x="406" y="134"/>
                      <a:pt x="419" y="170"/>
                    </a:cubicBezTo>
                    <a:cubicBezTo>
                      <a:pt x="423" y="183"/>
                      <a:pt x="428" y="195"/>
                      <a:pt x="434" y="207"/>
                    </a:cubicBezTo>
                    <a:cubicBezTo>
                      <a:pt x="439" y="216"/>
                      <a:pt x="444" y="225"/>
                      <a:pt x="451" y="232"/>
                    </a:cubicBezTo>
                    <a:cubicBezTo>
                      <a:pt x="456" y="237"/>
                      <a:pt x="461" y="241"/>
                      <a:pt x="466" y="244"/>
                    </a:cubicBezTo>
                    <a:cubicBezTo>
                      <a:pt x="476" y="249"/>
                      <a:pt x="487" y="251"/>
                      <a:pt x="498" y="252"/>
                    </a:cubicBezTo>
                    <a:cubicBezTo>
                      <a:pt x="509" y="253"/>
                      <a:pt x="520" y="253"/>
                      <a:pt x="531" y="253"/>
                    </a:cubicBezTo>
                    <a:cubicBezTo>
                      <a:pt x="590" y="253"/>
                      <a:pt x="649" y="253"/>
                      <a:pt x="708" y="253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3" name="Freeform 10"/>
              <p:cNvSpPr>
                <a:spLocks/>
              </p:cNvSpPr>
              <p:nvPr/>
            </p:nvSpPr>
            <p:spPr bwMode="auto">
              <a:xfrm flipH="1">
                <a:off x="1405770" y="2953495"/>
                <a:ext cx="3389435" cy="15446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7" y="1"/>
                  </a:cxn>
                  <a:cxn ang="0">
                    <a:pos x="211" y="1"/>
                  </a:cxn>
                  <a:cxn ang="0">
                    <a:pos x="242" y="9"/>
                  </a:cxn>
                  <a:cxn ang="0">
                    <a:pos x="257" y="21"/>
                  </a:cxn>
                  <a:cxn ang="0">
                    <a:pos x="274" y="46"/>
                  </a:cxn>
                  <a:cxn ang="0">
                    <a:pos x="289" y="83"/>
                  </a:cxn>
                  <a:cxn ang="0">
                    <a:pos x="323" y="195"/>
                  </a:cxn>
                  <a:cxn ang="0">
                    <a:pos x="332" y="221"/>
                  </a:cxn>
                  <a:cxn ang="0">
                    <a:pos x="341" y="241"/>
                  </a:cxn>
                  <a:cxn ang="0">
                    <a:pos x="343" y="244"/>
                  </a:cxn>
                  <a:cxn ang="0">
                    <a:pos x="354" y="253"/>
                  </a:cxn>
                  <a:cxn ang="0">
                    <a:pos x="366" y="244"/>
                  </a:cxn>
                  <a:cxn ang="0">
                    <a:pos x="368" y="241"/>
                  </a:cxn>
                  <a:cxn ang="0">
                    <a:pos x="377" y="221"/>
                  </a:cxn>
                  <a:cxn ang="0">
                    <a:pos x="386" y="195"/>
                  </a:cxn>
                  <a:cxn ang="0">
                    <a:pos x="419" y="83"/>
                  </a:cxn>
                  <a:cxn ang="0">
                    <a:pos x="435" y="46"/>
                  </a:cxn>
                  <a:cxn ang="0">
                    <a:pos x="452" y="21"/>
                  </a:cxn>
                  <a:cxn ang="0">
                    <a:pos x="467" y="9"/>
                  </a:cxn>
                  <a:cxn ang="0">
                    <a:pos x="498" y="1"/>
                  </a:cxn>
                  <a:cxn ang="0">
                    <a:pos x="532" y="1"/>
                  </a:cxn>
                  <a:cxn ang="0">
                    <a:pos x="709" y="0"/>
                  </a:cxn>
                </a:cxnLst>
                <a:rect l="0" t="0" r="r" b="b"/>
                <a:pathLst>
                  <a:path w="709" h="253">
                    <a:moveTo>
                      <a:pt x="0" y="0"/>
                    </a:moveTo>
                    <a:cubicBezTo>
                      <a:pt x="59" y="0"/>
                      <a:pt x="118" y="0"/>
                      <a:pt x="177" y="1"/>
                    </a:cubicBezTo>
                    <a:cubicBezTo>
                      <a:pt x="188" y="1"/>
                      <a:pt x="200" y="1"/>
                      <a:pt x="211" y="1"/>
                    </a:cubicBezTo>
                    <a:cubicBezTo>
                      <a:pt x="222" y="2"/>
                      <a:pt x="233" y="4"/>
                      <a:pt x="242" y="9"/>
                    </a:cubicBezTo>
                    <a:cubicBezTo>
                      <a:pt x="248" y="12"/>
                      <a:pt x="253" y="16"/>
                      <a:pt x="257" y="21"/>
                    </a:cubicBezTo>
                    <a:cubicBezTo>
                      <a:pt x="264" y="28"/>
                      <a:pt x="270" y="37"/>
                      <a:pt x="274" y="46"/>
                    </a:cubicBezTo>
                    <a:cubicBezTo>
                      <a:pt x="280" y="58"/>
                      <a:pt x="285" y="70"/>
                      <a:pt x="289" y="83"/>
                    </a:cubicBezTo>
                    <a:cubicBezTo>
                      <a:pt x="302" y="119"/>
                      <a:pt x="312" y="157"/>
                      <a:pt x="323" y="195"/>
                    </a:cubicBezTo>
                    <a:cubicBezTo>
                      <a:pt x="326" y="203"/>
                      <a:pt x="329" y="212"/>
                      <a:pt x="332" y="221"/>
                    </a:cubicBezTo>
                    <a:cubicBezTo>
                      <a:pt x="335" y="228"/>
                      <a:pt x="337" y="235"/>
                      <a:pt x="341" y="241"/>
                    </a:cubicBezTo>
                    <a:cubicBezTo>
                      <a:pt x="341" y="242"/>
                      <a:pt x="342" y="243"/>
                      <a:pt x="343" y="244"/>
                    </a:cubicBezTo>
                    <a:cubicBezTo>
                      <a:pt x="345" y="248"/>
                      <a:pt x="349" y="253"/>
                      <a:pt x="354" y="253"/>
                    </a:cubicBezTo>
                    <a:cubicBezTo>
                      <a:pt x="360" y="253"/>
                      <a:pt x="364" y="248"/>
                      <a:pt x="366" y="244"/>
                    </a:cubicBezTo>
                    <a:cubicBezTo>
                      <a:pt x="367" y="243"/>
                      <a:pt x="368" y="242"/>
                      <a:pt x="368" y="241"/>
                    </a:cubicBezTo>
                    <a:cubicBezTo>
                      <a:pt x="372" y="235"/>
                      <a:pt x="374" y="228"/>
                      <a:pt x="377" y="221"/>
                    </a:cubicBezTo>
                    <a:cubicBezTo>
                      <a:pt x="380" y="212"/>
                      <a:pt x="383" y="203"/>
                      <a:pt x="386" y="195"/>
                    </a:cubicBezTo>
                    <a:cubicBezTo>
                      <a:pt x="397" y="157"/>
                      <a:pt x="407" y="119"/>
                      <a:pt x="419" y="83"/>
                    </a:cubicBezTo>
                    <a:cubicBezTo>
                      <a:pt x="424" y="70"/>
                      <a:pt x="429" y="58"/>
                      <a:pt x="435" y="46"/>
                    </a:cubicBezTo>
                    <a:cubicBezTo>
                      <a:pt x="439" y="37"/>
                      <a:pt x="445" y="28"/>
                      <a:pt x="452" y="21"/>
                    </a:cubicBezTo>
                    <a:cubicBezTo>
                      <a:pt x="456" y="16"/>
                      <a:pt x="461" y="12"/>
                      <a:pt x="467" y="9"/>
                    </a:cubicBezTo>
                    <a:cubicBezTo>
                      <a:pt x="476" y="4"/>
                      <a:pt x="487" y="2"/>
                      <a:pt x="498" y="1"/>
                    </a:cubicBezTo>
                    <a:cubicBezTo>
                      <a:pt x="509" y="1"/>
                      <a:pt x="521" y="1"/>
                      <a:pt x="532" y="1"/>
                    </a:cubicBezTo>
                    <a:cubicBezTo>
                      <a:pt x="591" y="0"/>
                      <a:pt x="650" y="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cxnSp>
          <p:nvCxnSpPr>
            <p:cNvPr id="295" name="直線コネクタ 294"/>
            <p:cNvCxnSpPr/>
            <p:nvPr/>
          </p:nvCxnSpPr>
          <p:spPr bwMode="auto">
            <a:xfrm flipH="1">
              <a:off x="4280147" y="2392955"/>
              <a:ext cx="288032" cy="57606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6" name="直線コネクタ 295"/>
            <p:cNvCxnSpPr/>
            <p:nvPr/>
          </p:nvCxnSpPr>
          <p:spPr bwMode="auto">
            <a:xfrm flipH="1">
              <a:off x="4428349" y="2420888"/>
              <a:ext cx="288032" cy="57606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4" name="Freeform 11"/>
          <p:cNvSpPr>
            <a:spLocks/>
          </p:cNvSpPr>
          <p:nvPr/>
        </p:nvSpPr>
        <p:spPr bwMode="auto">
          <a:xfrm>
            <a:off x="5349494" y="1466765"/>
            <a:ext cx="2255774" cy="2190095"/>
          </a:xfrm>
          <a:custGeom>
            <a:avLst/>
            <a:gdLst/>
            <a:ahLst/>
            <a:cxnLst>
              <a:cxn ang="0">
                <a:pos x="121" y="245"/>
              </a:cxn>
              <a:cxn ang="0">
                <a:pos x="195" y="246"/>
              </a:cxn>
              <a:cxn ang="0">
                <a:pos x="218" y="244"/>
              </a:cxn>
              <a:cxn ang="0">
                <a:pos x="239" y="252"/>
              </a:cxn>
              <a:cxn ang="0">
                <a:pos x="255" y="230"/>
              </a:cxn>
              <a:cxn ang="0">
                <a:pos x="262" y="222"/>
              </a:cxn>
              <a:cxn ang="0">
                <a:pos x="268" y="237"/>
              </a:cxn>
              <a:cxn ang="0">
                <a:pos x="280" y="304"/>
              </a:cxn>
              <a:cxn ang="0">
                <a:pos x="281" y="306"/>
              </a:cxn>
              <a:cxn ang="0">
                <a:pos x="285" y="306"/>
              </a:cxn>
              <a:cxn ang="0">
                <a:pos x="290" y="275"/>
              </a:cxn>
              <a:cxn ang="0">
                <a:pos x="302" y="129"/>
              </a:cxn>
              <a:cxn ang="0">
                <a:pos x="303" y="119"/>
              </a:cxn>
              <a:cxn ang="0">
                <a:pos x="306" y="121"/>
              </a:cxn>
              <a:cxn ang="0">
                <a:pos x="311" y="180"/>
              </a:cxn>
              <a:cxn ang="0">
                <a:pos x="323" y="431"/>
              </a:cxn>
              <a:cxn ang="0">
                <a:pos x="326" y="446"/>
              </a:cxn>
              <a:cxn ang="0">
                <a:pos x="327" y="446"/>
              </a:cxn>
              <a:cxn ang="0">
                <a:pos x="329" y="428"/>
              </a:cxn>
              <a:cxn ang="0">
                <a:pos x="341" y="98"/>
              </a:cxn>
              <a:cxn ang="0">
                <a:pos x="347" y="5"/>
              </a:cxn>
              <a:cxn ang="0">
                <a:pos x="348" y="0"/>
              </a:cxn>
              <a:cxn ang="0">
                <a:pos x="349" y="5"/>
              </a:cxn>
              <a:cxn ang="0">
                <a:pos x="355" y="102"/>
              </a:cxn>
              <a:cxn ang="0">
                <a:pos x="367" y="458"/>
              </a:cxn>
              <a:cxn ang="0">
                <a:pos x="369" y="476"/>
              </a:cxn>
              <a:cxn ang="0">
                <a:pos x="370" y="476"/>
              </a:cxn>
              <a:cxn ang="0">
                <a:pos x="373" y="457"/>
              </a:cxn>
              <a:cxn ang="0">
                <a:pos x="385" y="151"/>
              </a:cxn>
              <a:cxn ang="0">
                <a:pos x="390" y="80"/>
              </a:cxn>
              <a:cxn ang="0">
                <a:pos x="391" y="76"/>
              </a:cxn>
              <a:cxn ang="0">
                <a:pos x="393" y="81"/>
              </a:cxn>
              <a:cxn ang="0">
                <a:pos x="398" y="148"/>
              </a:cxn>
              <a:cxn ang="0">
                <a:pos x="410" y="330"/>
              </a:cxn>
              <a:cxn ang="0">
                <a:pos x="413" y="341"/>
              </a:cxn>
              <a:cxn ang="0">
                <a:pos x="416" y="335"/>
              </a:cxn>
              <a:cxn ang="0">
                <a:pos x="428" y="229"/>
              </a:cxn>
              <a:cxn ang="0">
                <a:pos x="433" y="205"/>
              </a:cxn>
              <a:cxn ang="0">
                <a:pos x="437" y="206"/>
              </a:cxn>
              <a:cxn ang="0">
                <a:pos x="450" y="250"/>
              </a:cxn>
              <a:cxn ang="0">
                <a:pos x="456" y="260"/>
              </a:cxn>
              <a:cxn ang="0">
                <a:pos x="463" y="254"/>
              </a:cxn>
              <a:cxn ang="0">
                <a:pos x="489" y="244"/>
              </a:cxn>
              <a:cxn ang="0">
                <a:pos x="511" y="246"/>
              </a:cxn>
              <a:cxn ang="0">
                <a:pos x="708" y="245"/>
              </a:cxn>
            </a:cxnLst>
            <a:rect l="0" t="0" r="r" b="b"/>
            <a:pathLst>
              <a:path w="708" h="477">
                <a:moveTo>
                  <a:pt x="0" y="245"/>
                </a:moveTo>
                <a:cubicBezTo>
                  <a:pt x="40" y="245"/>
                  <a:pt x="81" y="245"/>
                  <a:pt x="121" y="245"/>
                </a:cubicBezTo>
                <a:cubicBezTo>
                  <a:pt x="140" y="245"/>
                  <a:pt x="159" y="245"/>
                  <a:pt x="178" y="245"/>
                </a:cubicBezTo>
                <a:cubicBezTo>
                  <a:pt x="183" y="245"/>
                  <a:pt x="189" y="246"/>
                  <a:pt x="195" y="246"/>
                </a:cubicBezTo>
                <a:cubicBezTo>
                  <a:pt x="199" y="246"/>
                  <a:pt x="203" y="246"/>
                  <a:pt x="207" y="245"/>
                </a:cubicBezTo>
                <a:cubicBezTo>
                  <a:pt x="210" y="245"/>
                  <a:pt x="214" y="244"/>
                  <a:pt x="218" y="244"/>
                </a:cubicBezTo>
                <a:cubicBezTo>
                  <a:pt x="223" y="244"/>
                  <a:pt x="226" y="246"/>
                  <a:pt x="230" y="248"/>
                </a:cubicBezTo>
                <a:cubicBezTo>
                  <a:pt x="233" y="250"/>
                  <a:pt x="236" y="252"/>
                  <a:pt x="239" y="252"/>
                </a:cubicBezTo>
                <a:cubicBezTo>
                  <a:pt x="243" y="252"/>
                  <a:pt x="245" y="250"/>
                  <a:pt x="246" y="247"/>
                </a:cubicBezTo>
                <a:cubicBezTo>
                  <a:pt x="250" y="242"/>
                  <a:pt x="252" y="236"/>
                  <a:pt x="255" y="230"/>
                </a:cubicBezTo>
                <a:cubicBezTo>
                  <a:pt x="256" y="227"/>
                  <a:pt x="257" y="225"/>
                  <a:pt x="259" y="223"/>
                </a:cubicBezTo>
                <a:cubicBezTo>
                  <a:pt x="260" y="222"/>
                  <a:pt x="260" y="221"/>
                  <a:pt x="262" y="222"/>
                </a:cubicBezTo>
                <a:cubicBezTo>
                  <a:pt x="263" y="222"/>
                  <a:pt x="264" y="224"/>
                  <a:pt x="265" y="225"/>
                </a:cubicBezTo>
                <a:cubicBezTo>
                  <a:pt x="266" y="229"/>
                  <a:pt x="267" y="233"/>
                  <a:pt x="268" y="237"/>
                </a:cubicBezTo>
                <a:cubicBezTo>
                  <a:pt x="272" y="254"/>
                  <a:pt x="274" y="272"/>
                  <a:pt x="277" y="289"/>
                </a:cubicBezTo>
                <a:cubicBezTo>
                  <a:pt x="278" y="294"/>
                  <a:pt x="279" y="299"/>
                  <a:pt x="280" y="304"/>
                </a:cubicBezTo>
                <a:cubicBezTo>
                  <a:pt x="281" y="305"/>
                  <a:pt x="281" y="305"/>
                  <a:pt x="281" y="305"/>
                </a:cubicBezTo>
                <a:cubicBezTo>
                  <a:pt x="281" y="305"/>
                  <a:pt x="281" y="306"/>
                  <a:pt x="281" y="306"/>
                </a:cubicBezTo>
                <a:cubicBezTo>
                  <a:pt x="281" y="307"/>
                  <a:pt x="282" y="309"/>
                  <a:pt x="283" y="308"/>
                </a:cubicBezTo>
                <a:cubicBezTo>
                  <a:pt x="284" y="308"/>
                  <a:pt x="284" y="307"/>
                  <a:pt x="285" y="306"/>
                </a:cubicBezTo>
                <a:cubicBezTo>
                  <a:pt x="285" y="304"/>
                  <a:pt x="286" y="302"/>
                  <a:pt x="286" y="300"/>
                </a:cubicBezTo>
                <a:cubicBezTo>
                  <a:pt x="288" y="292"/>
                  <a:pt x="289" y="283"/>
                  <a:pt x="290" y="275"/>
                </a:cubicBezTo>
                <a:cubicBezTo>
                  <a:pt x="293" y="240"/>
                  <a:pt x="295" y="204"/>
                  <a:pt x="298" y="169"/>
                </a:cubicBezTo>
                <a:cubicBezTo>
                  <a:pt x="299" y="156"/>
                  <a:pt x="300" y="142"/>
                  <a:pt x="302" y="129"/>
                </a:cubicBezTo>
                <a:cubicBezTo>
                  <a:pt x="302" y="126"/>
                  <a:pt x="302" y="123"/>
                  <a:pt x="303" y="120"/>
                </a:cubicBezTo>
                <a:cubicBezTo>
                  <a:pt x="303" y="120"/>
                  <a:pt x="303" y="120"/>
                  <a:pt x="303" y="119"/>
                </a:cubicBezTo>
                <a:cubicBezTo>
                  <a:pt x="304" y="119"/>
                  <a:pt x="304" y="117"/>
                  <a:pt x="305" y="118"/>
                </a:cubicBezTo>
                <a:cubicBezTo>
                  <a:pt x="306" y="118"/>
                  <a:pt x="306" y="120"/>
                  <a:pt x="306" y="121"/>
                </a:cubicBezTo>
                <a:cubicBezTo>
                  <a:pt x="307" y="125"/>
                  <a:pt x="308" y="129"/>
                  <a:pt x="308" y="133"/>
                </a:cubicBezTo>
                <a:cubicBezTo>
                  <a:pt x="310" y="148"/>
                  <a:pt x="310" y="164"/>
                  <a:pt x="311" y="180"/>
                </a:cubicBezTo>
                <a:cubicBezTo>
                  <a:pt x="315" y="244"/>
                  <a:pt x="317" y="309"/>
                  <a:pt x="320" y="374"/>
                </a:cubicBezTo>
                <a:cubicBezTo>
                  <a:pt x="321" y="393"/>
                  <a:pt x="322" y="412"/>
                  <a:pt x="323" y="431"/>
                </a:cubicBezTo>
                <a:cubicBezTo>
                  <a:pt x="324" y="435"/>
                  <a:pt x="324" y="439"/>
                  <a:pt x="325" y="443"/>
                </a:cubicBezTo>
                <a:cubicBezTo>
                  <a:pt x="325" y="444"/>
                  <a:pt x="325" y="445"/>
                  <a:pt x="326" y="446"/>
                </a:cubicBezTo>
                <a:cubicBezTo>
                  <a:pt x="326" y="446"/>
                  <a:pt x="326" y="447"/>
                  <a:pt x="326" y="447"/>
                </a:cubicBezTo>
                <a:cubicBezTo>
                  <a:pt x="327" y="447"/>
                  <a:pt x="327" y="446"/>
                  <a:pt x="327" y="446"/>
                </a:cubicBezTo>
                <a:cubicBezTo>
                  <a:pt x="327" y="445"/>
                  <a:pt x="328" y="444"/>
                  <a:pt x="328" y="442"/>
                </a:cubicBezTo>
                <a:cubicBezTo>
                  <a:pt x="329" y="438"/>
                  <a:pt x="329" y="433"/>
                  <a:pt x="329" y="428"/>
                </a:cubicBezTo>
                <a:cubicBezTo>
                  <a:pt x="331" y="407"/>
                  <a:pt x="332" y="386"/>
                  <a:pt x="333" y="365"/>
                </a:cubicBezTo>
                <a:cubicBezTo>
                  <a:pt x="336" y="276"/>
                  <a:pt x="338" y="187"/>
                  <a:pt x="341" y="98"/>
                </a:cubicBezTo>
                <a:cubicBezTo>
                  <a:pt x="342" y="72"/>
                  <a:pt x="343" y="47"/>
                  <a:pt x="345" y="22"/>
                </a:cubicBezTo>
                <a:cubicBezTo>
                  <a:pt x="345" y="16"/>
                  <a:pt x="346" y="10"/>
                  <a:pt x="347" y="5"/>
                </a:cubicBezTo>
                <a:cubicBezTo>
                  <a:pt x="347" y="3"/>
                  <a:pt x="347" y="2"/>
                  <a:pt x="347" y="1"/>
                </a:cubicBezTo>
                <a:cubicBezTo>
                  <a:pt x="347" y="1"/>
                  <a:pt x="348" y="0"/>
                  <a:pt x="348" y="0"/>
                </a:cubicBezTo>
                <a:cubicBezTo>
                  <a:pt x="348" y="0"/>
                  <a:pt x="349" y="1"/>
                  <a:pt x="349" y="1"/>
                </a:cubicBezTo>
                <a:cubicBezTo>
                  <a:pt x="349" y="2"/>
                  <a:pt x="349" y="4"/>
                  <a:pt x="349" y="5"/>
                </a:cubicBezTo>
                <a:cubicBezTo>
                  <a:pt x="350" y="11"/>
                  <a:pt x="351" y="17"/>
                  <a:pt x="351" y="23"/>
                </a:cubicBezTo>
                <a:cubicBezTo>
                  <a:pt x="353" y="49"/>
                  <a:pt x="354" y="75"/>
                  <a:pt x="355" y="102"/>
                </a:cubicBezTo>
                <a:cubicBezTo>
                  <a:pt x="358" y="198"/>
                  <a:pt x="360" y="294"/>
                  <a:pt x="364" y="390"/>
                </a:cubicBezTo>
                <a:cubicBezTo>
                  <a:pt x="364" y="413"/>
                  <a:pt x="365" y="435"/>
                  <a:pt x="367" y="458"/>
                </a:cubicBezTo>
                <a:cubicBezTo>
                  <a:pt x="367" y="463"/>
                  <a:pt x="368" y="468"/>
                  <a:pt x="368" y="473"/>
                </a:cubicBezTo>
                <a:cubicBezTo>
                  <a:pt x="369" y="474"/>
                  <a:pt x="369" y="475"/>
                  <a:pt x="369" y="476"/>
                </a:cubicBezTo>
                <a:cubicBezTo>
                  <a:pt x="369" y="477"/>
                  <a:pt x="369" y="477"/>
                  <a:pt x="370" y="477"/>
                </a:cubicBezTo>
                <a:cubicBezTo>
                  <a:pt x="370" y="477"/>
                  <a:pt x="370" y="477"/>
                  <a:pt x="370" y="476"/>
                </a:cubicBezTo>
                <a:cubicBezTo>
                  <a:pt x="371" y="475"/>
                  <a:pt x="371" y="474"/>
                  <a:pt x="371" y="473"/>
                </a:cubicBezTo>
                <a:cubicBezTo>
                  <a:pt x="372" y="468"/>
                  <a:pt x="372" y="463"/>
                  <a:pt x="373" y="457"/>
                </a:cubicBezTo>
                <a:cubicBezTo>
                  <a:pt x="374" y="434"/>
                  <a:pt x="375" y="411"/>
                  <a:pt x="376" y="388"/>
                </a:cubicBezTo>
                <a:cubicBezTo>
                  <a:pt x="379" y="309"/>
                  <a:pt x="381" y="230"/>
                  <a:pt x="385" y="151"/>
                </a:cubicBezTo>
                <a:cubicBezTo>
                  <a:pt x="386" y="132"/>
                  <a:pt x="387" y="113"/>
                  <a:pt x="388" y="94"/>
                </a:cubicBezTo>
                <a:cubicBezTo>
                  <a:pt x="389" y="89"/>
                  <a:pt x="389" y="85"/>
                  <a:pt x="390" y="80"/>
                </a:cubicBezTo>
                <a:cubicBezTo>
                  <a:pt x="390" y="79"/>
                  <a:pt x="390" y="78"/>
                  <a:pt x="391" y="77"/>
                </a:cubicBezTo>
                <a:cubicBezTo>
                  <a:pt x="391" y="77"/>
                  <a:pt x="391" y="76"/>
                  <a:pt x="391" y="76"/>
                </a:cubicBezTo>
                <a:cubicBezTo>
                  <a:pt x="392" y="76"/>
                  <a:pt x="392" y="77"/>
                  <a:pt x="392" y="77"/>
                </a:cubicBezTo>
                <a:cubicBezTo>
                  <a:pt x="393" y="78"/>
                  <a:pt x="393" y="80"/>
                  <a:pt x="393" y="81"/>
                </a:cubicBezTo>
                <a:cubicBezTo>
                  <a:pt x="394" y="87"/>
                  <a:pt x="395" y="94"/>
                  <a:pt x="395" y="100"/>
                </a:cubicBezTo>
                <a:cubicBezTo>
                  <a:pt x="397" y="116"/>
                  <a:pt x="397" y="132"/>
                  <a:pt x="398" y="148"/>
                </a:cubicBezTo>
                <a:cubicBezTo>
                  <a:pt x="401" y="197"/>
                  <a:pt x="403" y="246"/>
                  <a:pt x="407" y="294"/>
                </a:cubicBezTo>
                <a:cubicBezTo>
                  <a:pt x="407" y="306"/>
                  <a:pt x="408" y="318"/>
                  <a:pt x="410" y="330"/>
                </a:cubicBezTo>
                <a:cubicBezTo>
                  <a:pt x="410" y="333"/>
                  <a:pt x="411" y="336"/>
                  <a:pt x="411" y="338"/>
                </a:cubicBezTo>
                <a:cubicBezTo>
                  <a:pt x="412" y="339"/>
                  <a:pt x="412" y="341"/>
                  <a:pt x="413" y="341"/>
                </a:cubicBezTo>
                <a:cubicBezTo>
                  <a:pt x="413" y="341"/>
                  <a:pt x="414" y="340"/>
                  <a:pt x="414" y="340"/>
                </a:cubicBezTo>
                <a:cubicBezTo>
                  <a:pt x="415" y="338"/>
                  <a:pt x="415" y="336"/>
                  <a:pt x="416" y="335"/>
                </a:cubicBezTo>
                <a:cubicBezTo>
                  <a:pt x="417" y="327"/>
                  <a:pt x="418" y="319"/>
                  <a:pt x="419" y="311"/>
                </a:cubicBezTo>
                <a:cubicBezTo>
                  <a:pt x="422" y="284"/>
                  <a:pt x="424" y="256"/>
                  <a:pt x="428" y="229"/>
                </a:cubicBezTo>
                <a:cubicBezTo>
                  <a:pt x="429" y="223"/>
                  <a:pt x="430" y="216"/>
                  <a:pt x="431" y="210"/>
                </a:cubicBezTo>
                <a:cubicBezTo>
                  <a:pt x="432" y="208"/>
                  <a:pt x="432" y="207"/>
                  <a:pt x="433" y="205"/>
                </a:cubicBezTo>
                <a:cubicBezTo>
                  <a:pt x="433" y="205"/>
                  <a:pt x="434" y="204"/>
                  <a:pt x="434" y="204"/>
                </a:cubicBezTo>
                <a:cubicBezTo>
                  <a:pt x="436" y="203"/>
                  <a:pt x="437" y="205"/>
                  <a:pt x="437" y="206"/>
                </a:cubicBezTo>
                <a:cubicBezTo>
                  <a:pt x="439" y="209"/>
                  <a:pt x="440" y="213"/>
                  <a:pt x="441" y="217"/>
                </a:cubicBezTo>
                <a:cubicBezTo>
                  <a:pt x="444" y="228"/>
                  <a:pt x="446" y="239"/>
                  <a:pt x="450" y="250"/>
                </a:cubicBezTo>
                <a:cubicBezTo>
                  <a:pt x="450" y="253"/>
                  <a:pt x="451" y="255"/>
                  <a:pt x="453" y="258"/>
                </a:cubicBezTo>
                <a:cubicBezTo>
                  <a:pt x="454" y="259"/>
                  <a:pt x="455" y="260"/>
                  <a:pt x="456" y="260"/>
                </a:cubicBezTo>
                <a:cubicBezTo>
                  <a:pt x="457" y="260"/>
                  <a:pt x="458" y="259"/>
                  <a:pt x="459" y="259"/>
                </a:cubicBezTo>
                <a:cubicBezTo>
                  <a:pt x="461" y="257"/>
                  <a:pt x="462" y="256"/>
                  <a:pt x="463" y="254"/>
                </a:cubicBezTo>
                <a:cubicBezTo>
                  <a:pt x="467" y="249"/>
                  <a:pt x="471" y="242"/>
                  <a:pt x="478" y="242"/>
                </a:cubicBezTo>
                <a:cubicBezTo>
                  <a:pt x="482" y="242"/>
                  <a:pt x="485" y="243"/>
                  <a:pt x="489" y="244"/>
                </a:cubicBezTo>
                <a:cubicBezTo>
                  <a:pt x="492" y="246"/>
                  <a:pt x="496" y="246"/>
                  <a:pt x="500" y="246"/>
                </a:cubicBezTo>
                <a:cubicBezTo>
                  <a:pt x="504" y="246"/>
                  <a:pt x="507" y="246"/>
                  <a:pt x="511" y="246"/>
                </a:cubicBezTo>
                <a:cubicBezTo>
                  <a:pt x="515" y="245"/>
                  <a:pt x="518" y="245"/>
                  <a:pt x="522" y="245"/>
                </a:cubicBezTo>
                <a:cubicBezTo>
                  <a:pt x="584" y="245"/>
                  <a:pt x="646" y="245"/>
                  <a:pt x="708" y="245"/>
                </a:cubicBezTo>
              </a:path>
            </a:pathLst>
          </a:custGeom>
          <a:noFill/>
          <a:ln w="2540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9" name="テキスト ボックス 348"/>
          <p:cNvSpPr txBox="1"/>
          <p:nvPr/>
        </p:nvSpPr>
        <p:spPr>
          <a:xfrm>
            <a:off x="49976" y="1216510"/>
            <a:ext cx="111280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HGS創英角ｺﾞｼｯｸUB" pitchFamily="50" charset="-128"/>
                <a:ea typeface="HGS創英角ｺﾞｼｯｸUB" pitchFamily="50" charset="-128"/>
              </a:rPr>
              <a:t>時間軸</a:t>
            </a:r>
            <a:endParaRPr kumimoji="1" lang="ja-JP" altLang="en-US" sz="2800" b="1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353" name="上下矢印 352"/>
          <p:cNvSpPr/>
          <p:nvPr/>
        </p:nvSpPr>
        <p:spPr bwMode="auto">
          <a:xfrm>
            <a:off x="4413921" y="2916991"/>
            <a:ext cx="595353" cy="1319963"/>
          </a:xfrm>
          <a:prstGeom prst="upDown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355" name="テキスト ボックス 354"/>
          <p:cNvSpPr txBox="1"/>
          <p:nvPr/>
        </p:nvSpPr>
        <p:spPr>
          <a:xfrm>
            <a:off x="3438654" y="3346141"/>
            <a:ext cx="254589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Fourier transform</a:t>
            </a:r>
            <a:endParaRPr kumimoji="1" lang="ja-JP" altLang="en-US" sz="2400" b="1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20" name="円/楕円 19"/>
          <p:cNvSpPr/>
          <p:nvPr/>
        </p:nvSpPr>
        <p:spPr bwMode="auto">
          <a:xfrm>
            <a:off x="220685" y="5664908"/>
            <a:ext cx="596057" cy="596057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07" name="Line 4"/>
          <p:cNvSpPr>
            <a:spLocks noChangeShapeType="1"/>
          </p:cNvSpPr>
          <p:nvPr/>
        </p:nvSpPr>
        <p:spPr bwMode="auto">
          <a:xfrm>
            <a:off x="606379" y="5824748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8" name="Line 5"/>
          <p:cNvSpPr>
            <a:spLocks noChangeShapeType="1"/>
          </p:cNvSpPr>
          <p:nvPr/>
        </p:nvSpPr>
        <p:spPr bwMode="auto">
          <a:xfrm>
            <a:off x="996904" y="5824748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345437" y="1067270"/>
                <a:ext cx="838628" cy="893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latin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400" b="1" i="1">
                                  <a:latin typeface="Cambria Math"/>
                                </a:rPr>
                                <m:t>𝒓𝒆𝒑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437" y="1067270"/>
                <a:ext cx="838628" cy="8937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/>
          <p:cNvCxnSpPr>
            <a:stCxn id="3" idx="1"/>
          </p:cNvCxnSpPr>
          <p:nvPr/>
        </p:nvCxnSpPr>
        <p:spPr bwMode="auto">
          <a:xfrm flipH="1">
            <a:off x="3059832" y="1514156"/>
            <a:ext cx="1285605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矢印コネクタ 9"/>
          <p:cNvCxnSpPr>
            <a:stCxn id="3" idx="3"/>
          </p:cNvCxnSpPr>
          <p:nvPr/>
        </p:nvCxnSpPr>
        <p:spPr bwMode="auto">
          <a:xfrm>
            <a:off x="5184065" y="1514156"/>
            <a:ext cx="1260143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588224" y="835644"/>
                <a:ext cx="9716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2400" b="1" i="1" smtClean="0">
                              <a:latin typeface="Cambria Math"/>
                            </a:rPr>
                            <m:t>𝝓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𝑪𝑬𝑶</m:t>
                          </m:r>
                        </m:sub>
                      </m:sSub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835644"/>
                <a:ext cx="97167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629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円/楕円 57"/>
          <p:cNvSpPr/>
          <p:nvPr/>
        </p:nvSpPr>
        <p:spPr bwMode="auto">
          <a:xfrm>
            <a:off x="6215115" y="1175086"/>
            <a:ext cx="596057" cy="596057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5496" y="6074179"/>
                <a:ext cx="2836867" cy="790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/>
                          <a:ea typeface="Cambria Math"/>
                        </a:rPr>
                        <m:t>=(</m:t>
                      </m:r>
                      <m:f>
                        <m:fPr>
                          <m:ctrlP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smtClean="0">
                                  <a:latin typeface="Cambria Math"/>
                                  <a:ea typeface="Cambria Math"/>
                                </a:rPr>
                                <m:t>𝝓</m:t>
                              </m:r>
                            </m:e>
                            <m:sub>
                              <m:r>
                                <a:rPr kumimoji="1" lang="en-US" altLang="ja-JP" sz="2400" b="1" i="1" smtClean="0">
                                  <a:latin typeface="Cambria Math"/>
                                  <a:ea typeface="Cambria Math"/>
                                </a:rPr>
                                <m:t>𝑪𝑬𝑶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kumimoji="1" lang="ja-JP" altLang="en-US" sz="24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den>
                      </m:f>
                      <m:r>
                        <a:rPr kumimoji="1" lang="en-US" altLang="ja-JP" sz="2400" b="1" i="1" smtClean="0">
                          <a:latin typeface="Cambria Math"/>
                          <a:ea typeface="Cambria Math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074179"/>
                <a:ext cx="2836867" cy="7908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6092228" y="4335487"/>
            <a:ext cx="2954655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『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光周波数の基準</a:t>
            </a:r>
            <a:r>
              <a:rPr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』</a:t>
            </a:r>
            <a:endParaRPr kumimoji="1" lang="ja-JP" altLang="en-US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5091093" y="6222231"/>
                <a:ext cx="3847465" cy="494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dirty="0">
                    <a:latin typeface="HGS創英角ｺﾞｼｯｸUB" pitchFamily="50" charset="-128"/>
                    <a:ea typeface="HGS創英角ｺﾞｼｯｸUB" pitchFamily="50" charset="-128"/>
                  </a:rPr>
                  <a:t>共振器長によって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altLang="ja-JP" sz="2400" b="1" i="1">
                            <a:latin typeface="Cambria Math"/>
                          </a:rPr>
                          <m:t>𝒓𝒆𝒑</m:t>
                        </m:r>
                      </m:sub>
                    </m:sSub>
                  </m:oMath>
                </a14:m>
                <a:r>
                  <a:rPr lang="ja-JP" altLang="en-US" sz="2400" dirty="0">
                    <a:latin typeface="HGS創英角ｺﾞｼｯｸUB" pitchFamily="50" charset="-128"/>
                    <a:ea typeface="HGS創英角ｺﾞｼｯｸUB" pitchFamily="50" charset="-128"/>
                  </a:rPr>
                  <a:t>変化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093" y="6222231"/>
                <a:ext cx="3847465" cy="494751"/>
              </a:xfrm>
              <a:prstGeom prst="rect">
                <a:avLst/>
              </a:prstGeom>
              <a:blipFill rotWithShape="1">
                <a:blip r:embed="rId6"/>
                <a:stretch>
                  <a:fillRect l="-1743" t="-13580" r="-1743" b="-172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540118" y="4149080"/>
                <a:ext cx="3455818" cy="49475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altLang="ja-JP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/>
                            </a:rPr>
                            <m:t>𝒎</m:t>
                          </m:r>
                        </m:e>
                      </m:d>
                      <m:r>
                        <a:rPr lang="en-US" altLang="ja-JP" sz="2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lang="en-US" altLang="ja-JP" sz="2400" b="1" i="1">
                          <a:latin typeface="Cambria Math"/>
                        </a:rPr>
                        <m:t>+</m:t>
                      </m:r>
                      <m:r>
                        <a:rPr lang="en-US" altLang="ja-JP" sz="2400" b="1" i="1">
                          <a:latin typeface="Cambria Math"/>
                        </a:rPr>
                        <m:t>𝒎</m:t>
                      </m:r>
                      <m:r>
                        <a:rPr lang="en-US" altLang="ja-JP" sz="24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4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18" y="4149080"/>
                <a:ext cx="3455818" cy="494751"/>
              </a:xfrm>
              <a:prstGeom prst="rect">
                <a:avLst/>
              </a:prstGeom>
              <a:blipFill rotWithShape="1">
                <a:blip r:embed="rId7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矢印コネクタ 27"/>
          <p:cNvCxnSpPr>
            <a:stCxn id="26" idx="2"/>
          </p:cNvCxnSpPr>
          <p:nvPr/>
        </p:nvCxnSpPr>
        <p:spPr bwMode="auto">
          <a:xfrm>
            <a:off x="2268027" y="4643831"/>
            <a:ext cx="1484823" cy="40441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87020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96504"/>
            <a:ext cx="9144000" cy="1143000"/>
          </a:xfrm>
        </p:spPr>
        <p:txBody>
          <a:bodyPr/>
          <a:lstStyle/>
          <a:p>
            <a:r>
              <a:rPr lang="ja-JP" altLang="en-US" b="1" i="1" dirty="0">
                <a:latin typeface="HGS創英角ｺﾞｼｯｸUB" pitchFamily="50" charset="-128"/>
                <a:ea typeface="HGS創英角ｺﾞｼｯｸUB" pitchFamily="50" charset="-128"/>
              </a:rPr>
              <a:t>シングル</a:t>
            </a:r>
            <a:r>
              <a:rPr kumimoji="1"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光コム参照型</a:t>
            </a:r>
            <a:r>
              <a:rPr kumimoji="1" lang="en-US" altLang="ja-JP" b="1" i="1" dirty="0" smtClean="0">
                <a:latin typeface="HGS創英角ｺﾞｼｯｸUB" pitchFamily="50" charset="-128"/>
                <a:ea typeface="HGS創英角ｺﾞｼｯｸUB" pitchFamily="50" charset="-128"/>
              </a:rPr>
              <a:t>THz</a:t>
            </a:r>
            <a:r>
              <a:rPr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シンセ</a:t>
            </a:r>
            <a:endParaRPr kumimoji="1" lang="ja-JP" altLang="en-US" b="1" i="1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-36512" y="1412776"/>
            <a:ext cx="777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HGS創英角ｺﾞｼｯｸUB" pitchFamily="50" charset="-128"/>
                <a:ea typeface="HGS創英角ｺﾞｼｯｸUB" pitchFamily="50" charset="-128"/>
              </a:rPr>
              <a:t>2</a:t>
            </a:r>
            <a:r>
              <a:rPr lang="ja-JP" altLang="en-US" sz="2400" dirty="0" smtClean="0">
                <a:latin typeface="HGS創英角ｺﾞｼｯｸUB" pitchFamily="50" charset="-128"/>
                <a:ea typeface="HGS創英角ｺﾞｼｯｸUB" pitchFamily="50" charset="-128"/>
              </a:rPr>
              <a:t>台の波長可変</a:t>
            </a:r>
            <a:r>
              <a:rPr lang="en-US" altLang="ja-JP" sz="2400" dirty="0" smtClean="0">
                <a:latin typeface="HGS創英角ｺﾞｼｯｸUB" pitchFamily="50" charset="-128"/>
                <a:ea typeface="HGS創英角ｺﾞｼｯｸUB" pitchFamily="50" charset="-128"/>
              </a:rPr>
              <a:t>CW</a:t>
            </a:r>
            <a:r>
              <a:rPr lang="ja-JP" altLang="en-US" sz="2400" dirty="0" smtClean="0">
                <a:latin typeface="HGS創英角ｺﾞｼｯｸUB" pitchFamily="50" charset="-128"/>
                <a:ea typeface="HGS創英角ｺﾞｼｯｸUB" pitchFamily="50" charset="-128"/>
              </a:rPr>
              <a:t>レーザの</a:t>
            </a:r>
            <a:r>
              <a:rPr kumimoji="1" lang="ja-JP" altLang="en-US" sz="2400" dirty="0" smtClean="0">
                <a:latin typeface="HGS創英角ｺﾞｼｯｸUB" pitchFamily="50" charset="-128"/>
                <a:ea typeface="HGS創英角ｺﾞｼｯｸUB" pitchFamily="50" charset="-128"/>
              </a:rPr>
              <a:t>差周波発生による</a:t>
            </a:r>
            <a:r>
              <a:rPr kumimoji="1" lang="en-US" altLang="ja-JP" sz="2400" dirty="0" smtClean="0">
                <a:latin typeface="HGS創英角ｺﾞｼｯｸUB" pitchFamily="50" charset="-128"/>
                <a:ea typeface="HGS創英角ｺﾞｼｯｸUB" pitchFamily="50" charset="-128"/>
              </a:rPr>
              <a:t>CW-THz</a:t>
            </a:r>
            <a:r>
              <a:rPr lang="ja-JP" altLang="en-US" sz="2400" dirty="0">
                <a:latin typeface="HGS創英角ｺﾞｼｯｸUB" pitchFamily="50" charset="-128"/>
                <a:ea typeface="HGS創英角ｺﾞｼｯｸUB" pitchFamily="50" charset="-128"/>
              </a:rPr>
              <a:t>波</a:t>
            </a:r>
            <a:endParaRPr kumimoji="1" lang="ja-JP" altLang="en-US" sz="24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503" y="436602"/>
            <a:ext cx="121058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従来技術</a:t>
            </a:r>
            <a:endParaRPr kumimoji="1" lang="ja-JP" altLang="en-US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132" name="グループ化 131"/>
          <p:cNvGrpSpPr/>
          <p:nvPr/>
        </p:nvGrpSpPr>
        <p:grpSpPr>
          <a:xfrm>
            <a:off x="1446480" y="3510300"/>
            <a:ext cx="6599670" cy="1511651"/>
            <a:chOff x="2220802" y="3973342"/>
            <a:chExt cx="5483225" cy="1890865"/>
          </a:xfrm>
        </p:grpSpPr>
        <p:sp>
          <p:nvSpPr>
            <p:cNvPr id="133" name="Line 10"/>
            <p:cNvSpPr>
              <a:spLocks noChangeShapeType="1"/>
            </p:cNvSpPr>
            <p:nvPr/>
          </p:nvSpPr>
          <p:spPr bwMode="auto">
            <a:xfrm>
              <a:off x="2220802" y="5605292"/>
              <a:ext cx="0" cy="209550"/>
            </a:xfrm>
            <a:prstGeom prst="line">
              <a:avLst/>
            </a:prstGeom>
            <a:noFill/>
            <a:ln w="63500">
              <a:solidFill>
                <a:srgbClr val="9F2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" name="Line 11"/>
            <p:cNvSpPr>
              <a:spLocks noChangeShapeType="1"/>
            </p:cNvSpPr>
            <p:nvPr/>
          </p:nvSpPr>
          <p:spPr bwMode="auto">
            <a:xfrm>
              <a:off x="2612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C536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" name="Line 12"/>
            <p:cNvSpPr>
              <a:spLocks noChangeShapeType="1"/>
            </p:cNvSpPr>
            <p:nvPr/>
          </p:nvSpPr>
          <p:spPr bwMode="auto">
            <a:xfrm>
              <a:off x="3005027" y="5397330"/>
              <a:ext cx="0" cy="4175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" name="Line 13"/>
            <p:cNvSpPr>
              <a:spLocks noChangeShapeType="1"/>
            </p:cNvSpPr>
            <p:nvPr/>
          </p:nvSpPr>
          <p:spPr bwMode="auto">
            <a:xfrm>
              <a:off x="3397140" y="5130630"/>
              <a:ext cx="0" cy="6842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7" name="Line 14"/>
            <p:cNvSpPr>
              <a:spLocks noChangeShapeType="1"/>
            </p:cNvSpPr>
            <p:nvPr/>
          </p:nvSpPr>
          <p:spPr bwMode="auto">
            <a:xfrm>
              <a:off x="3789252" y="4760742"/>
              <a:ext cx="0" cy="1054100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8" name="Line 15"/>
            <p:cNvSpPr>
              <a:spLocks noChangeShapeType="1"/>
            </p:cNvSpPr>
            <p:nvPr/>
          </p:nvSpPr>
          <p:spPr bwMode="auto">
            <a:xfrm>
              <a:off x="4178190" y="4332117"/>
              <a:ext cx="0" cy="1482725"/>
            </a:xfrm>
            <a:prstGeom prst="line">
              <a:avLst/>
            </a:prstGeom>
            <a:noFill/>
            <a:ln w="63500">
              <a:solidFill>
                <a:srgbClr val="FAAC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9" name="Line 16"/>
            <p:cNvSpPr>
              <a:spLocks noChangeShapeType="1"/>
            </p:cNvSpPr>
            <p:nvPr/>
          </p:nvSpPr>
          <p:spPr bwMode="auto">
            <a:xfrm>
              <a:off x="4570302" y="4067005"/>
              <a:ext cx="0" cy="1747837"/>
            </a:xfrm>
            <a:prstGeom prst="line">
              <a:avLst/>
            </a:prstGeom>
            <a:noFill/>
            <a:ln w="63500">
              <a:solidFill>
                <a:srgbClr val="F0FB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0" name="Line 17"/>
            <p:cNvSpPr>
              <a:spLocks noChangeShapeType="1"/>
            </p:cNvSpPr>
            <p:nvPr/>
          </p:nvSpPr>
          <p:spPr bwMode="auto">
            <a:xfrm>
              <a:off x="4962415" y="3973342"/>
              <a:ext cx="0" cy="1841500"/>
            </a:xfrm>
            <a:prstGeom prst="line">
              <a:avLst/>
            </a:prstGeom>
            <a:noFill/>
            <a:ln w="63500">
              <a:solidFill>
                <a:srgbClr val="B0FB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1" name="Line 18"/>
            <p:cNvSpPr>
              <a:spLocks noChangeShapeType="1"/>
            </p:cNvSpPr>
            <p:nvPr/>
          </p:nvSpPr>
          <p:spPr bwMode="auto">
            <a:xfrm>
              <a:off x="5352940" y="4065417"/>
              <a:ext cx="0" cy="1749425"/>
            </a:xfrm>
            <a:prstGeom prst="line">
              <a:avLst/>
            </a:prstGeom>
            <a:noFill/>
            <a:ln w="63500">
              <a:solidFill>
                <a:srgbClr val="32F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" name="Line 19"/>
            <p:cNvSpPr>
              <a:spLocks noChangeShapeType="1"/>
            </p:cNvSpPr>
            <p:nvPr/>
          </p:nvSpPr>
          <p:spPr bwMode="auto">
            <a:xfrm>
              <a:off x="5745052" y="4308305"/>
              <a:ext cx="0" cy="1506537"/>
            </a:xfrm>
            <a:prstGeom prst="line">
              <a:avLst/>
            </a:prstGeom>
            <a:noFill/>
            <a:ln w="63500">
              <a:solidFill>
                <a:srgbClr val="12F8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" name="Line 20"/>
            <p:cNvSpPr>
              <a:spLocks noChangeShapeType="1"/>
            </p:cNvSpPr>
            <p:nvPr/>
          </p:nvSpPr>
          <p:spPr bwMode="auto">
            <a:xfrm>
              <a:off x="6137165" y="4725817"/>
              <a:ext cx="0" cy="1089025"/>
            </a:xfrm>
            <a:prstGeom prst="line">
              <a:avLst/>
            </a:prstGeom>
            <a:noFill/>
            <a:ln w="63500">
              <a:solidFill>
                <a:srgbClr val="053C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" name="Line 21"/>
            <p:cNvSpPr>
              <a:spLocks noChangeShapeType="1"/>
            </p:cNvSpPr>
            <p:nvPr/>
          </p:nvSpPr>
          <p:spPr bwMode="auto">
            <a:xfrm>
              <a:off x="6527690" y="5121257"/>
              <a:ext cx="0" cy="742950"/>
            </a:xfrm>
            <a:prstGeom prst="line">
              <a:avLst/>
            </a:prstGeom>
            <a:noFill/>
            <a:ln w="63500">
              <a:solidFill>
                <a:srgbClr val="2005C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" name="Line 22"/>
            <p:cNvSpPr>
              <a:spLocks noChangeShapeType="1"/>
            </p:cNvSpPr>
            <p:nvPr/>
          </p:nvSpPr>
          <p:spPr bwMode="auto">
            <a:xfrm>
              <a:off x="6919802" y="5327480"/>
              <a:ext cx="0" cy="487362"/>
            </a:xfrm>
            <a:prstGeom prst="line">
              <a:avLst/>
            </a:prstGeom>
            <a:noFill/>
            <a:ln w="63500">
              <a:solidFill>
                <a:srgbClr val="9A02D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" name="Line 23"/>
            <p:cNvSpPr>
              <a:spLocks noChangeShapeType="1"/>
            </p:cNvSpPr>
            <p:nvPr/>
          </p:nvSpPr>
          <p:spPr bwMode="auto">
            <a:xfrm>
              <a:off x="7311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E606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" name="Line 24"/>
            <p:cNvSpPr>
              <a:spLocks noChangeShapeType="1"/>
            </p:cNvSpPr>
            <p:nvPr/>
          </p:nvSpPr>
          <p:spPr bwMode="auto">
            <a:xfrm>
              <a:off x="7704027" y="5616405"/>
              <a:ext cx="0" cy="198437"/>
            </a:xfrm>
            <a:prstGeom prst="line">
              <a:avLst/>
            </a:prstGeom>
            <a:noFill/>
            <a:ln w="63500">
              <a:solidFill>
                <a:srgbClr val="C503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148" name="直線矢印コネクタ 147"/>
          <p:cNvCxnSpPr/>
          <p:nvPr/>
        </p:nvCxnSpPr>
        <p:spPr bwMode="auto">
          <a:xfrm>
            <a:off x="406144" y="5007489"/>
            <a:ext cx="853492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9" name="直線矢印コネクタ 148"/>
          <p:cNvCxnSpPr/>
          <p:nvPr/>
        </p:nvCxnSpPr>
        <p:spPr bwMode="auto">
          <a:xfrm flipV="1">
            <a:off x="425873" y="3155035"/>
            <a:ext cx="0" cy="186758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Line 4"/>
          <p:cNvSpPr>
            <a:spLocks noChangeShapeType="1"/>
          </p:cNvSpPr>
          <p:nvPr/>
        </p:nvSpPr>
        <p:spPr bwMode="auto">
          <a:xfrm>
            <a:off x="611023" y="4748176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1" name="Line 5"/>
          <p:cNvSpPr>
            <a:spLocks noChangeShapeType="1"/>
          </p:cNvSpPr>
          <p:nvPr/>
        </p:nvSpPr>
        <p:spPr bwMode="auto">
          <a:xfrm>
            <a:off x="1001548" y="4748176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3048606" y="2407670"/>
            <a:ext cx="0" cy="2592288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直線コネクタ 154"/>
          <p:cNvCxnSpPr/>
          <p:nvPr/>
        </p:nvCxnSpPr>
        <p:spPr bwMode="auto">
          <a:xfrm>
            <a:off x="6793022" y="2407670"/>
            <a:ext cx="0" cy="2592288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線コネクタ 31"/>
          <p:cNvCxnSpPr/>
          <p:nvPr/>
        </p:nvCxnSpPr>
        <p:spPr bwMode="auto">
          <a:xfrm>
            <a:off x="2862403" y="3672000"/>
            <a:ext cx="0" cy="6910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直線コネクタ 156"/>
          <p:cNvCxnSpPr/>
          <p:nvPr/>
        </p:nvCxnSpPr>
        <p:spPr bwMode="auto">
          <a:xfrm>
            <a:off x="6630298" y="3672000"/>
            <a:ext cx="0" cy="6910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線矢印コネクタ 34"/>
          <p:cNvCxnSpPr/>
          <p:nvPr/>
        </p:nvCxnSpPr>
        <p:spPr bwMode="auto">
          <a:xfrm>
            <a:off x="2411808" y="3852000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直線矢印コネクタ 157"/>
          <p:cNvCxnSpPr/>
          <p:nvPr/>
        </p:nvCxnSpPr>
        <p:spPr bwMode="auto">
          <a:xfrm flipH="1">
            <a:off x="3059832" y="3852000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1" name="直線矢印コネクタ 160"/>
          <p:cNvCxnSpPr/>
          <p:nvPr/>
        </p:nvCxnSpPr>
        <p:spPr bwMode="auto">
          <a:xfrm>
            <a:off x="6172298" y="3852000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2" name="直線矢印コネクタ 161"/>
          <p:cNvCxnSpPr/>
          <p:nvPr/>
        </p:nvCxnSpPr>
        <p:spPr bwMode="auto">
          <a:xfrm flipH="1">
            <a:off x="6804200" y="3852000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2002937" y="3384000"/>
                <a:ext cx="859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937" y="3384000"/>
                <a:ext cx="859466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正方形/長方形 162"/>
              <p:cNvSpPr/>
              <p:nvPr/>
            </p:nvSpPr>
            <p:spPr>
              <a:xfrm>
                <a:off x="5745063" y="3384000"/>
                <a:ext cx="859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3" name="正方形/長方形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063" y="3384000"/>
                <a:ext cx="85946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矢印コネクタ 38"/>
          <p:cNvCxnSpPr/>
          <p:nvPr/>
        </p:nvCxnSpPr>
        <p:spPr bwMode="auto">
          <a:xfrm>
            <a:off x="3067050" y="2636912"/>
            <a:ext cx="3698875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3726994" y="2267580"/>
                <a:ext cx="713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𝑻𝑯𝒛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994" y="2267580"/>
                <a:ext cx="71359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61863" y="5007370"/>
                <a:ext cx="7280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</a:rPr>
                            <m:t>𝑪𝑬𝑶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" y="5007370"/>
                <a:ext cx="72802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テキスト ボックス 163"/>
              <p:cNvSpPr txBox="1"/>
              <p:nvPr/>
            </p:nvSpPr>
            <p:spPr>
              <a:xfrm>
                <a:off x="4324656" y="2746758"/>
                <a:ext cx="67512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𝒓𝒆𝒑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64" name="テキスト ボックス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656" y="2746758"/>
                <a:ext cx="675120" cy="394210"/>
              </a:xfrm>
              <a:prstGeom prst="rect">
                <a:avLst/>
              </a:prstGeom>
              <a:blipFill rotWithShape="1"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線コネクタ 54"/>
          <p:cNvCxnSpPr/>
          <p:nvPr/>
        </p:nvCxnSpPr>
        <p:spPr bwMode="auto">
          <a:xfrm>
            <a:off x="3802414" y="2983814"/>
            <a:ext cx="0" cy="720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直線コネクタ 164"/>
          <p:cNvCxnSpPr/>
          <p:nvPr/>
        </p:nvCxnSpPr>
        <p:spPr bwMode="auto">
          <a:xfrm>
            <a:off x="4274364" y="2983814"/>
            <a:ext cx="0" cy="51719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直線矢印コネクタ 165"/>
          <p:cNvCxnSpPr/>
          <p:nvPr/>
        </p:nvCxnSpPr>
        <p:spPr bwMode="auto">
          <a:xfrm>
            <a:off x="3347912" y="3188743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7" name="直線矢印コネクタ 166"/>
          <p:cNvCxnSpPr/>
          <p:nvPr/>
        </p:nvCxnSpPr>
        <p:spPr bwMode="auto">
          <a:xfrm flipH="1">
            <a:off x="4283968" y="3188743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テキスト ボックス 58"/>
          <p:cNvSpPr txBox="1"/>
          <p:nvPr/>
        </p:nvSpPr>
        <p:spPr>
          <a:xfrm>
            <a:off x="1604487" y="240767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CW</a:t>
            </a:r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レーザ①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6793020" y="2452246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CW</a:t>
            </a:r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レーザ②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282386" y="36481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位相同期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7236200" y="36673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位相同期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2587678" y="5007370"/>
                <a:ext cx="574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678" y="5007370"/>
                <a:ext cx="57413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テキスト ボックス 169"/>
              <p:cNvSpPr txBox="1"/>
              <p:nvPr/>
            </p:nvSpPr>
            <p:spPr>
              <a:xfrm>
                <a:off x="6353554" y="5007489"/>
                <a:ext cx="574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70" name="テキスト ボックス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554" y="5007489"/>
                <a:ext cx="57413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グループ化 67"/>
          <p:cNvGrpSpPr/>
          <p:nvPr/>
        </p:nvGrpSpPr>
        <p:grpSpPr>
          <a:xfrm>
            <a:off x="-20280" y="5530522"/>
            <a:ext cx="6858400" cy="1282854"/>
            <a:chOff x="1751907" y="5389266"/>
            <a:chExt cx="6858400" cy="12828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正方形/長方形 64"/>
                <p:cNvSpPr/>
                <p:nvPr/>
              </p:nvSpPr>
              <p:spPr>
                <a:xfrm>
                  <a:off x="1751907" y="5389266"/>
                  <a:ext cx="4123949" cy="427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000" b="1" dirty="0" smtClean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①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𝒄𝒘</m:t>
                          </m:r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5" name="正方形/長方形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907" y="5389266"/>
                  <a:ext cx="4123949" cy="42761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627" t="-11429" b="-142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正方形/長方形 65"/>
                <p:cNvSpPr/>
                <p:nvPr/>
              </p:nvSpPr>
              <p:spPr>
                <a:xfrm>
                  <a:off x="1751907" y="5819099"/>
                  <a:ext cx="4123949" cy="427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000" b="1" dirty="0" smtClean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②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𝒄𝒘</m:t>
                          </m:r>
                          <m:r>
                            <a:rPr lang="en-US" altLang="ja-JP" sz="20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6" name="正方形/長方形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907" y="5819099"/>
                  <a:ext cx="4123949" cy="42761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627" t="-11429" b="-142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正方形/長方形 66"/>
                <p:cNvSpPr/>
                <p:nvPr/>
              </p:nvSpPr>
              <p:spPr>
                <a:xfrm>
                  <a:off x="1786690" y="6244502"/>
                  <a:ext cx="6823617" cy="4276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𝑻𝑯𝒛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𝒄𝒘</m:t>
                            </m:r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𝒄𝒘</m:t>
                            </m:r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=(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)∙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𝒓𝒆𝒑</m:t>
                            </m:r>
                          </m:sub>
                        </m:sSub>
                        <m:r>
                          <a:rPr lang="en-US" altLang="ja-JP" sz="20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𝒃𝒆𝒂𝒕</m:t>
                            </m:r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𝒃𝒆𝒂𝒕</m:t>
                            </m:r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67" name="正方形/長方形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6690" y="6244502"/>
                  <a:ext cx="6823617" cy="42761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357" b="-8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64508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96504"/>
            <a:ext cx="9144000" cy="1143000"/>
          </a:xfrm>
        </p:spPr>
        <p:txBody>
          <a:bodyPr/>
          <a:lstStyle/>
          <a:p>
            <a:r>
              <a:rPr lang="ja-JP" altLang="en-US" b="1" i="1" dirty="0">
                <a:latin typeface="HGS創英角ｺﾞｼｯｸUB" pitchFamily="50" charset="-128"/>
                <a:ea typeface="HGS創英角ｺﾞｼｯｸUB" pitchFamily="50" charset="-128"/>
              </a:rPr>
              <a:t>シングル</a:t>
            </a:r>
            <a:r>
              <a:rPr kumimoji="1"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光コム参照型</a:t>
            </a:r>
            <a:r>
              <a:rPr kumimoji="1" lang="en-US" altLang="ja-JP" b="1" i="1" dirty="0" smtClean="0">
                <a:latin typeface="HGS創英角ｺﾞｼｯｸUB" pitchFamily="50" charset="-128"/>
                <a:ea typeface="HGS創英角ｺﾞｼｯｸUB" pitchFamily="50" charset="-128"/>
              </a:rPr>
              <a:t>THz</a:t>
            </a:r>
            <a:r>
              <a:rPr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シンセ</a:t>
            </a:r>
            <a:endParaRPr kumimoji="1" lang="ja-JP" altLang="en-US" b="1" i="1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-36512" y="1412776"/>
            <a:ext cx="777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HGS創英角ｺﾞｼｯｸUB" pitchFamily="50" charset="-128"/>
                <a:ea typeface="HGS創英角ｺﾞｼｯｸUB" pitchFamily="50" charset="-128"/>
              </a:rPr>
              <a:t>2</a:t>
            </a:r>
            <a:r>
              <a:rPr lang="ja-JP" altLang="en-US" sz="2400" dirty="0" smtClean="0">
                <a:latin typeface="HGS創英角ｺﾞｼｯｸUB" pitchFamily="50" charset="-128"/>
                <a:ea typeface="HGS創英角ｺﾞｼｯｸUB" pitchFamily="50" charset="-128"/>
              </a:rPr>
              <a:t>台の波長可変</a:t>
            </a:r>
            <a:r>
              <a:rPr lang="en-US" altLang="ja-JP" sz="2400" dirty="0" smtClean="0">
                <a:latin typeface="HGS創英角ｺﾞｼｯｸUB" pitchFamily="50" charset="-128"/>
                <a:ea typeface="HGS創英角ｺﾞｼｯｸUB" pitchFamily="50" charset="-128"/>
              </a:rPr>
              <a:t>CW</a:t>
            </a:r>
            <a:r>
              <a:rPr lang="ja-JP" altLang="en-US" sz="2400" dirty="0" smtClean="0">
                <a:latin typeface="HGS創英角ｺﾞｼｯｸUB" pitchFamily="50" charset="-128"/>
                <a:ea typeface="HGS創英角ｺﾞｼｯｸUB" pitchFamily="50" charset="-128"/>
              </a:rPr>
              <a:t>レーザの</a:t>
            </a:r>
            <a:r>
              <a:rPr kumimoji="1" lang="ja-JP" altLang="en-US" sz="2400" dirty="0" smtClean="0">
                <a:latin typeface="HGS創英角ｺﾞｼｯｸUB" pitchFamily="50" charset="-128"/>
                <a:ea typeface="HGS創英角ｺﾞｼｯｸUB" pitchFamily="50" charset="-128"/>
              </a:rPr>
              <a:t>差周波発生による</a:t>
            </a:r>
            <a:r>
              <a:rPr kumimoji="1" lang="en-US" altLang="ja-JP" sz="2400" dirty="0" smtClean="0">
                <a:latin typeface="HGS創英角ｺﾞｼｯｸUB" pitchFamily="50" charset="-128"/>
                <a:ea typeface="HGS創英角ｺﾞｼｯｸUB" pitchFamily="50" charset="-128"/>
              </a:rPr>
              <a:t>CW-THz</a:t>
            </a:r>
            <a:r>
              <a:rPr lang="ja-JP" altLang="en-US" sz="2400" dirty="0">
                <a:latin typeface="HGS創英角ｺﾞｼｯｸUB" pitchFamily="50" charset="-128"/>
                <a:ea typeface="HGS創英角ｺﾞｼｯｸUB" pitchFamily="50" charset="-128"/>
              </a:rPr>
              <a:t>波</a:t>
            </a:r>
            <a:endParaRPr kumimoji="1" lang="ja-JP" altLang="en-US" sz="24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503" y="436602"/>
            <a:ext cx="121058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従来技術</a:t>
            </a:r>
            <a:endParaRPr kumimoji="1" lang="ja-JP" altLang="en-US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132" name="グループ化 131"/>
          <p:cNvGrpSpPr/>
          <p:nvPr/>
        </p:nvGrpSpPr>
        <p:grpSpPr>
          <a:xfrm>
            <a:off x="1446480" y="3510300"/>
            <a:ext cx="6599670" cy="1511651"/>
            <a:chOff x="2220802" y="3973342"/>
            <a:chExt cx="5483225" cy="1890865"/>
          </a:xfrm>
        </p:grpSpPr>
        <p:sp>
          <p:nvSpPr>
            <p:cNvPr id="133" name="Line 10"/>
            <p:cNvSpPr>
              <a:spLocks noChangeShapeType="1"/>
            </p:cNvSpPr>
            <p:nvPr/>
          </p:nvSpPr>
          <p:spPr bwMode="auto">
            <a:xfrm>
              <a:off x="2220802" y="5605292"/>
              <a:ext cx="0" cy="209550"/>
            </a:xfrm>
            <a:prstGeom prst="line">
              <a:avLst/>
            </a:prstGeom>
            <a:noFill/>
            <a:ln w="63500">
              <a:solidFill>
                <a:srgbClr val="9F2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" name="Line 11"/>
            <p:cNvSpPr>
              <a:spLocks noChangeShapeType="1"/>
            </p:cNvSpPr>
            <p:nvPr/>
          </p:nvSpPr>
          <p:spPr bwMode="auto">
            <a:xfrm>
              <a:off x="2612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C536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" name="Line 12"/>
            <p:cNvSpPr>
              <a:spLocks noChangeShapeType="1"/>
            </p:cNvSpPr>
            <p:nvPr/>
          </p:nvSpPr>
          <p:spPr bwMode="auto">
            <a:xfrm>
              <a:off x="3005027" y="5397330"/>
              <a:ext cx="0" cy="4175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" name="Line 13"/>
            <p:cNvSpPr>
              <a:spLocks noChangeShapeType="1"/>
            </p:cNvSpPr>
            <p:nvPr/>
          </p:nvSpPr>
          <p:spPr bwMode="auto">
            <a:xfrm>
              <a:off x="3397140" y="5130630"/>
              <a:ext cx="0" cy="6842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7" name="Line 14"/>
            <p:cNvSpPr>
              <a:spLocks noChangeShapeType="1"/>
            </p:cNvSpPr>
            <p:nvPr/>
          </p:nvSpPr>
          <p:spPr bwMode="auto">
            <a:xfrm>
              <a:off x="3789252" y="4760742"/>
              <a:ext cx="0" cy="1054100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8" name="Line 15"/>
            <p:cNvSpPr>
              <a:spLocks noChangeShapeType="1"/>
            </p:cNvSpPr>
            <p:nvPr/>
          </p:nvSpPr>
          <p:spPr bwMode="auto">
            <a:xfrm>
              <a:off x="4178190" y="4332117"/>
              <a:ext cx="0" cy="1482725"/>
            </a:xfrm>
            <a:prstGeom prst="line">
              <a:avLst/>
            </a:prstGeom>
            <a:noFill/>
            <a:ln w="63500">
              <a:solidFill>
                <a:srgbClr val="FAAC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9" name="Line 16"/>
            <p:cNvSpPr>
              <a:spLocks noChangeShapeType="1"/>
            </p:cNvSpPr>
            <p:nvPr/>
          </p:nvSpPr>
          <p:spPr bwMode="auto">
            <a:xfrm>
              <a:off x="4570302" y="4067005"/>
              <a:ext cx="0" cy="1747837"/>
            </a:xfrm>
            <a:prstGeom prst="line">
              <a:avLst/>
            </a:prstGeom>
            <a:noFill/>
            <a:ln w="63500">
              <a:solidFill>
                <a:srgbClr val="F0FB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0" name="Line 17"/>
            <p:cNvSpPr>
              <a:spLocks noChangeShapeType="1"/>
            </p:cNvSpPr>
            <p:nvPr/>
          </p:nvSpPr>
          <p:spPr bwMode="auto">
            <a:xfrm>
              <a:off x="4962415" y="3973342"/>
              <a:ext cx="0" cy="1841500"/>
            </a:xfrm>
            <a:prstGeom prst="line">
              <a:avLst/>
            </a:prstGeom>
            <a:noFill/>
            <a:ln w="63500">
              <a:solidFill>
                <a:srgbClr val="B0FB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1" name="Line 18"/>
            <p:cNvSpPr>
              <a:spLocks noChangeShapeType="1"/>
            </p:cNvSpPr>
            <p:nvPr/>
          </p:nvSpPr>
          <p:spPr bwMode="auto">
            <a:xfrm>
              <a:off x="5352940" y="4065417"/>
              <a:ext cx="0" cy="1749425"/>
            </a:xfrm>
            <a:prstGeom prst="line">
              <a:avLst/>
            </a:prstGeom>
            <a:noFill/>
            <a:ln w="63500">
              <a:solidFill>
                <a:srgbClr val="32F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" name="Line 19"/>
            <p:cNvSpPr>
              <a:spLocks noChangeShapeType="1"/>
            </p:cNvSpPr>
            <p:nvPr/>
          </p:nvSpPr>
          <p:spPr bwMode="auto">
            <a:xfrm>
              <a:off x="5745052" y="4308305"/>
              <a:ext cx="0" cy="1506537"/>
            </a:xfrm>
            <a:prstGeom prst="line">
              <a:avLst/>
            </a:prstGeom>
            <a:noFill/>
            <a:ln w="63500">
              <a:solidFill>
                <a:srgbClr val="12F8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" name="Line 20"/>
            <p:cNvSpPr>
              <a:spLocks noChangeShapeType="1"/>
            </p:cNvSpPr>
            <p:nvPr/>
          </p:nvSpPr>
          <p:spPr bwMode="auto">
            <a:xfrm>
              <a:off x="6137165" y="4725817"/>
              <a:ext cx="0" cy="1089025"/>
            </a:xfrm>
            <a:prstGeom prst="line">
              <a:avLst/>
            </a:prstGeom>
            <a:noFill/>
            <a:ln w="63500">
              <a:solidFill>
                <a:srgbClr val="053C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" name="Line 21"/>
            <p:cNvSpPr>
              <a:spLocks noChangeShapeType="1"/>
            </p:cNvSpPr>
            <p:nvPr/>
          </p:nvSpPr>
          <p:spPr bwMode="auto">
            <a:xfrm>
              <a:off x="6527690" y="5121257"/>
              <a:ext cx="0" cy="742950"/>
            </a:xfrm>
            <a:prstGeom prst="line">
              <a:avLst/>
            </a:prstGeom>
            <a:noFill/>
            <a:ln w="63500">
              <a:solidFill>
                <a:srgbClr val="2005C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" name="Line 22"/>
            <p:cNvSpPr>
              <a:spLocks noChangeShapeType="1"/>
            </p:cNvSpPr>
            <p:nvPr/>
          </p:nvSpPr>
          <p:spPr bwMode="auto">
            <a:xfrm>
              <a:off x="6919802" y="5327480"/>
              <a:ext cx="0" cy="487362"/>
            </a:xfrm>
            <a:prstGeom prst="line">
              <a:avLst/>
            </a:prstGeom>
            <a:noFill/>
            <a:ln w="63500">
              <a:solidFill>
                <a:srgbClr val="9A02D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" name="Line 23"/>
            <p:cNvSpPr>
              <a:spLocks noChangeShapeType="1"/>
            </p:cNvSpPr>
            <p:nvPr/>
          </p:nvSpPr>
          <p:spPr bwMode="auto">
            <a:xfrm>
              <a:off x="7311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E606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" name="Line 24"/>
            <p:cNvSpPr>
              <a:spLocks noChangeShapeType="1"/>
            </p:cNvSpPr>
            <p:nvPr/>
          </p:nvSpPr>
          <p:spPr bwMode="auto">
            <a:xfrm>
              <a:off x="7704027" y="5616405"/>
              <a:ext cx="0" cy="198437"/>
            </a:xfrm>
            <a:prstGeom prst="line">
              <a:avLst/>
            </a:prstGeom>
            <a:noFill/>
            <a:ln w="63500">
              <a:solidFill>
                <a:srgbClr val="C503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148" name="直線矢印コネクタ 147"/>
          <p:cNvCxnSpPr/>
          <p:nvPr/>
        </p:nvCxnSpPr>
        <p:spPr bwMode="auto">
          <a:xfrm>
            <a:off x="406144" y="5007489"/>
            <a:ext cx="853492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9" name="直線矢印コネクタ 148"/>
          <p:cNvCxnSpPr/>
          <p:nvPr/>
        </p:nvCxnSpPr>
        <p:spPr bwMode="auto">
          <a:xfrm flipV="1">
            <a:off x="425873" y="3155035"/>
            <a:ext cx="0" cy="186758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Line 4"/>
          <p:cNvSpPr>
            <a:spLocks noChangeShapeType="1"/>
          </p:cNvSpPr>
          <p:nvPr/>
        </p:nvSpPr>
        <p:spPr bwMode="auto">
          <a:xfrm>
            <a:off x="611023" y="4748176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1" name="Line 5"/>
          <p:cNvSpPr>
            <a:spLocks noChangeShapeType="1"/>
          </p:cNvSpPr>
          <p:nvPr/>
        </p:nvSpPr>
        <p:spPr bwMode="auto">
          <a:xfrm>
            <a:off x="1001548" y="4748176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3048606" y="2407670"/>
            <a:ext cx="0" cy="2592288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テキスト ボックス 29"/>
          <p:cNvSpPr txBox="1"/>
          <p:nvPr/>
        </p:nvSpPr>
        <p:spPr>
          <a:xfrm>
            <a:off x="2725440" y="1800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可変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155" name="直線コネクタ 154"/>
          <p:cNvCxnSpPr/>
          <p:nvPr/>
        </p:nvCxnSpPr>
        <p:spPr bwMode="auto">
          <a:xfrm>
            <a:off x="6793022" y="2407670"/>
            <a:ext cx="0" cy="2592288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6" name="テキスト ボックス 155"/>
          <p:cNvSpPr txBox="1"/>
          <p:nvPr/>
        </p:nvSpPr>
        <p:spPr>
          <a:xfrm>
            <a:off x="6469855" y="1800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可変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32" name="直線コネクタ 31"/>
          <p:cNvCxnSpPr/>
          <p:nvPr/>
        </p:nvCxnSpPr>
        <p:spPr bwMode="auto">
          <a:xfrm>
            <a:off x="2862403" y="3672000"/>
            <a:ext cx="0" cy="6910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直線コネクタ 156"/>
          <p:cNvCxnSpPr/>
          <p:nvPr/>
        </p:nvCxnSpPr>
        <p:spPr bwMode="auto">
          <a:xfrm>
            <a:off x="6630298" y="3672000"/>
            <a:ext cx="0" cy="6910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線矢印コネクタ 34"/>
          <p:cNvCxnSpPr/>
          <p:nvPr/>
        </p:nvCxnSpPr>
        <p:spPr bwMode="auto">
          <a:xfrm>
            <a:off x="2411808" y="3852000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直線矢印コネクタ 157"/>
          <p:cNvCxnSpPr/>
          <p:nvPr/>
        </p:nvCxnSpPr>
        <p:spPr bwMode="auto">
          <a:xfrm flipH="1">
            <a:off x="3059832" y="3852000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9" name="直線矢印コネクタ 158"/>
          <p:cNvCxnSpPr/>
          <p:nvPr/>
        </p:nvCxnSpPr>
        <p:spPr bwMode="auto">
          <a:xfrm>
            <a:off x="2862333" y="2276872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直線矢印コネクタ 159"/>
          <p:cNvCxnSpPr/>
          <p:nvPr/>
        </p:nvCxnSpPr>
        <p:spPr bwMode="auto">
          <a:xfrm>
            <a:off x="6604298" y="2276872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1" name="直線矢印コネクタ 160"/>
          <p:cNvCxnSpPr/>
          <p:nvPr/>
        </p:nvCxnSpPr>
        <p:spPr bwMode="auto">
          <a:xfrm>
            <a:off x="6172298" y="3852000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2" name="直線矢印コネクタ 161"/>
          <p:cNvCxnSpPr/>
          <p:nvPr/>
        </p:nvCxnSpPr>
        <p:spPr bwMode="auto">
          <a:xfrm flipH="1">
            <a:off x="6804200" y="3852000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2002937" y="3384000"/>
                <a:ext cx="859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937" y="3384000"/>
                <a:ext cx="859466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正方形/長方形 162"/>
              <p:cNvSpPr/>
              <p:nvPr/>
            </p:nvSpPr>
            <p:spPr>
              <a:xfrm>
                <a:off x="5745063" y="3384000"/>
                <a:ext cx="859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3" name="正方形/長方形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063" y="3384000"/>
                <a:ext cx="85946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矢印コネクタ 38"/>
          <p:cNvCxnSpPr/>
          <p:nvPr/>
        </p:nvCxnSpPr>
        <p:spPr bwMode="auto">
          <a:xfrm>
            <a:off x="3067050" y="2636912"/>
            <a:ext cx="3698875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3726994" y="2267580"/>
                <a:ext cx="2378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𝑻𝑯𝒛</m:t>
                          </m:r>
                        </m:sub>
                      </m:sSub>
                      <m:r>
                        <a:rPr kumimoji="1" lang="ja-JP" altLang="en-US" b="1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𝑻𝑯𝒛</m:t>
                          </m:r>
                        </m:sub>
                      </m:sSub>
                      <m:r>
                        <a:rPr kumimoji="1" lang="en-US" altLang="ja-JP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𝑻𝑯𝒛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994" y="2267580"/>
                <a:ext cx="2378985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61863" y="5007370"/>
                <a:ext cx="7280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</a:rPr>
                            <m:t>𝑪𝑬𝑶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" y="5007370"/>
                <a:ext cx="72802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テキスト ボックス 163"/>
              <p:cNvSpPr txBox="1"/>
              <p:nvPr/>
            </p:nvSpPr>
            <p:spPr>
              <a:xfrm>
                <a:off x="4324656" y="2746758"/>
                <a:ext cx="2263568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𝒓𝒆𝒑</m:t>
                          </m:r>
                        </m:sub>
                      </m:sSub>
                      <m:r>
                        <a:rPr kumimoji="1" lang="ja-JP" altLang="en-US" b="1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𝒓𝒆𝒑</m:t>
                          </m:r>
                        </m:sub>
                      </m:sSub>
                      <m:r>
                        <a:rPr kumimoji="1" lang="en-US" altLang="ja-JP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64" name="テキスト ボックス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656" y="2746758"/>
                <a:ext cx="2263568" cy="394210"/>
              </a:xfrm>
              <a:prstGeom prst="rect">
                <a:avLst/>
              </a:prstGeom>
              <a:blipFill rotWithShape="1"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線コネクタ 54"/>
          <p:cNvCxnSpPr/>
          <p:nvPr/>
        </p:nvCxnSpPr>
        <p:spPr bwMode="auto">
          <a:xfrm>
            <a:off x="3802414" y="2983814"/>
            <a:ext cx="0" cy="720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直線コネクタ 164"/>
          <p:cNvCxnSpPr/>
          <p:nvPr/>
        </p:nvCxnSpPr>
        <p:spPr bwMode="auto">
          <a:xfrm>
            <a:off x="4274364" y="2983814"/>
            <a:ext cx="0" cy="51719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直線矢印コネクタ 165"/>
          <p:cNvCxnSpPr/>
          <p:nvPr/>
        </p:nvCxnSpPr>
        <p:spPr bwMode="auto">
          <a:xfrm>
            <a:off x="3347912" y="3188743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7" name="直線矢印コネクタ 166"/>
          <p:cNvCxnSpPr/>
          <p:nvPr/>
        </p:nvCxnSpPr>
        <p:spPr bwMode="auto">
          <a:xfrm flipH="1">
            <a:off x="4283968" y="3188743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テキスト ボックス 58"/>
          <p:cNvSpPr txBox="1"/>
          <p:nvPr/>
        </p:nvSpPr>
        <p:spPr>
          <a:xfrm>
            <a:off x="1604487" y="240767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CW</a:t>
            </a:r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レーザ①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6793020" y="2452246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CW</a:t>
            </a:r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レーザ②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282386" y="36481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位相同期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7236200" y="36673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位相同期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2587678" y="5007370"/>
                <a:ext cx="574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678" y="5007370"/>
                <a:ext cx="57413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テキスト ボックス 169"/>
              <p:cNvSpPr txBox="1"/>
              <p:nvPr/>
            </p:nvSpPr>
            <p:spPr>
              <a:xfrm>
                <a:off x="6353554" y="5007489"/>
                <a:ext cx="574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70" name="テキスト ボックス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554" y="5007489"/>
                <a:ext cx="57413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グループ化 67"/>
          <p:cNvGrpSpPr/>
          <p:nvPr/>
        </p:nvGrpSpPr>
        <p:grpSpPr>
          <a:xfrm>
            <a:off x="-20280" y="5530522"/>
            <a:ext cx="8961353" cy="1282854"/>
            <a:chOff x="1751907" y="5389266"/>
            <a:chExt cx="8961353" cy="12828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正方形/長方形 64"/>
                <p:cNvSpPr/>
                <p:nvPr/>
              </p:nvSpPr>
              <p:spPr>
                <a:xfrm>
                  <a:off x="1751907" y="5389266"/>
                  <a:ext cx="5239255" cy="4296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000" b="1" dirty="0" smtClean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①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𝒄𝒘</m:t>
                          </m:r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5" name="正方形/長方形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907" y="5389266"/>
                  <a:ext cx="5239255" cy="42966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281" t="-11268" b="-126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正方形/長方形 65"/>
                <p:cNvSpPr/>
                <p:nvPr/>
              </p:nvSpPr>
              <p:spPr>
                <a:xfrm>
                  <a:off x="1751907" y="5819099"/>
                  <a:ext cx="5154103" cy="427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000" b="1" dirty="0" smtClean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②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𝒄𝒘</m:t>
                          </m:r>
                          <m:r>
                            <a:rPr lang="en-US" altLang="ja-JP" sz="20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6" name="正方形/長方形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907" y="5819099"/>
                  <a:ext cx="5154103" cy="42761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302" t="-11429" b="-142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正方形/長方形 66"/>
                <p:cNvSpPr/>
                <p:nvPr/>
              </p:nvSpPr>
              <p:spPr>
                <a:xfrm>
                  <a:off x="1786689" y="6244502"/>
                  <a:ext cx="8926571" cy="4276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𝑻𝑯𝒛</m:t>
                            </m:r>
                          </m:sub>
                        </m:sSub>
                        <m:r>
                          <a:rPr lang="en-US" altLang="ja-JP" sz="20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𝑻𝑯𝒛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𝒄𝒘</m:t>
                            </m:r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𝒄𝒘</m:t>
                            </m:r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=(</m:t>
                        </m:r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)∙</m:t>
                        </m:r>
                        <m:r>
                          <a:rPr lang="en-US" altLang="ja-JP" sz="2000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𝒓𝒆𝒑</m:t>
                            </m:r>
                          </m:sub>
                        </m:sSub>
                        <m:r>
                          <a:rPr lang="en-US" altLang="ja-JP" sz="20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𝒓𝒆𝒑</m:t>
                            </m:r>
                          </m:sub>
                        </m:sSub>
                        <m:r>
                          <a:rPr lang="en-US" altLang="ja-JP" sz="2000" b="1" i="1" smtClean="0">
                            <a:latin typeface="Cambria Math"/>
                            <a:ea typeface="Cambria Math"/>
                          </a:rPr>
                          <m:t>)+</m:t>
                        </m:r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𝒃𝒆𝒂𝒕</m:t>
                            </m:r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𝒃𝒆𝒂𝒕</m:t>
                            </m:r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67" name="正方形/長方形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6689" y="6244502"/>
                  <a:ext cx="8926571" cy="42761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273" b="-8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5245829" y="5530522"/>
                <a:ext cx="3836114" cy="86408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𝑻𝑯𝒛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/>
                          <a:ea typeface="Cambria Math"/>
                        </a:rPr>
                        <m:t>=(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/>
                          <a:ea typeface="Cambria Math"/>
                        </a:rPr>
                        <m:t>)∙∆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</m:oMath>
                  </m:oMathPara>
                </a14:m>
                <a:endParaRPr kumimoji="1" lang="en-US" altLang="ja-JP" sz="2000" b="1" dirty="0" smtClean="0"/>
              </a:p>
              <a:p>
                <a:pPr algn="ctr"/>
                <a:r>
                  <a:rPr kumimoji="1" lang="en-US" altLang="ja-JP" sz="2400" b="1" dirty="0" smtClean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10GHz</a:t>
                </a:r>
                <a:r>
                  <a:rPr kumimoji="1" lang="ja-JP" altLang="en-US" sz="2400" b="1" dirty="0" smtClean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程度の連続可変</a:t>
                </a:r>
                <a:endParaRPr kumimoji="1" lang="ja-JP" altLang="en-US" sz="2000" b="1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829" y="5530522"/>
                <a:ext cx="3836114" cy="864083"/>
              </a:xfrm>
              <a:prstGeom prst="rect">
                <a:avLst/>
              </a:prstGeom>
              <a:blipFill rotWithShape="1">
                <a:blip r:embed="rId12"/>
                <a:stretch>
                  <a:fillRect b="-1301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553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85800"/>
            <a:ext cx="9144000" cy="1143000"/>
          </a:xfrm>
        </p:spPr>
        <p:txBody>
          <a:bodyPr/>
          <a:lstStyle/>
          <a:p>
            <a:r>
              <a:rPr kumimoji="1" lang="ja-JP" altLang="en-US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デュアル光コム参照型</a:t>
            </a:r>
            <a:r>
              <a:rPr kumimoji="1" lang="en-US" altLang="ja-JP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THz</a:t>
            </a:r>
            <a:r>
              <a:rPr kumimoji="1" lang="ja-JP" altLang="en-US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シンセ</a:t>
            </a:r>
            <a:endParaRPr kumimoji="1" lang="ja-JP" altLang="en-US" b="1" i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446480" y="2048314"/>
            <a:ext cx="6599670" cy="1169951"/>
            <a:chOff x="2220802" y="3973342"/>
            <a:chExt cx="5483225" cy="1890865"/>
          </a:xfrm>
        </p:grpSpPr>
        <p:sp>
          <p:nvSpPr>
            <p:cNvPr id="5" name="Line 10"/>
            <p:cNvSpPr>
              <a:spLocks noChangeShapeType="1"/>
            </p:cNvSpPr>
            <p:nvPr/>
          </p:nvSpPr>
          <p:spPr bwMode="auto">
            <a:xfrm>
              <a:off x="2220802" y="5605292"/>
              <a:ext cx="0" cy="209550"/>
            </a:xfrm>
            <a:prstGeom prst="line">
              <a:avLst/>
            </a:prstGeom>
            <a:noFill/>
            <a:ln w="63500">
              <a:solidFill>
                <a:srgbClr val="9F2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2612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C536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3005027" y="5397330"/>
              <a:ext cx="0" cy="4175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3397140" y="5130630"/>
              <a:ext cx="0" cy="6842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3789252" y="4760742"/>
              <a:ext cx="0" cy="1054100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4178190" y="4332117"/>
              <a:ext cx="0" cy="1482725"/>
            </a:xfrm>
            <a:prstGeom prst="line">
              <a:avLst/>
            </a:prstGeom>
            <a:noFill/>
            <a:ln w="63500">
              <a:solidFill>
                <a:srgbClr val="FAAC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4570302" y="4067005"/>
              <a:ext cx="0" cy="1747837"/>
            </a:xfrm>
            <a:prstGeom prst="line">
              <a:avLst/>
            </a:prstGeom>
            <a:noFill/>
            <a:ln w="63500">
              <a:solidFill>
                <a:srgbClr val="F0FB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4962415" y="3973342"/>
              <a:ext cx="0" cy="1841500"/>
            </a:xfrm>
            <a:prstGeom prst="line">
              <a:avLst/>
            </a:prstGeom>
            <a:noFill/>
            <a:ln w="63500">
              <a:solidFill>
                <a:srgbClr val="B0FB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5352940" y="4065417"/>
              <a:ext cx="0" cy="1749425"/>
            </a:xfrm>
            <a:prstGeom prst="line">
              <a:avLst/>
            </a:prstGeom>
            <a:noFill/>
            <a:ln w="63500">
              <a:solidFill>
                <a:srgbClr val="32F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5745052" y="4308305"/>
              <a:ext cx="0" cy="1506537"/>
            </a:xfrm>
            <a:prstGeom prst="line">
              <a:avLst/>
            </a:prstGeom>
            <a:noFill/>
            <a:ln w="63500">
              <a:solidFill>
                <a:srgbClr val="12F8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6137165" y="4725817"/>
              <a:ext cx="0" cy="1089025"/>
            </a:xfrm>
            <a:prstGeom prst="line">
              <a:avLst/>
            </a:prstGeom>
            <a:noFill/>
            <a:ln w="63500">
              <a:solidFill>
                <a:srgbClr val="053C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6527690" y="5121257"/>
              <a:ext cx="0" cy="742950"/>
            </a:xfrm>
            <a:prstGeom prst="line">
              <a:avLst/>
            </a:prstGeom>
            <a:noFill/>
            <a:ln w="63500">
              <a:solidFill>
                <a:srgbClr val="2005C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6919802" y="5327480"/>
              <a:ext cx="0" cy="487362"/>
            </a:xfrm>
            <a:prstGeom prst="line">
              <a:avLst/>
            </a:prstGeom>
            <a:noFill/>
            <a:ln w="63500">
              <a:solidFill>
                <a:srgbClr val="9A02D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7311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E606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7704027" y="5616405"/>
              <a:ext cx="0" cy="198437"/>
            </a:xfrm>
            <a:prstGeom prst="line">
              <a:avLst/>
            </a:prstGeom>
            <a:noFill/>
            <a:ln w="63500">
              <a:solidFill>
                <a:srgbClr val="C503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20" name="直線矢印コネクタ 19"/>
          <p:cNvCxnSpPr/>
          <p:nvPr/>
        </p:nvCxnSpPr>
        <p:spPr bwMode="auto">
          <a:xfrm>
            <a:off x="406144" y="3203803"/>
            <a:ext cx="853492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 bwMode="auto">
          <a:xfrm flipV="1">
            <a:off x="425873" y="2048314"/>
            <a:ext cx="0" cy="117062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611023" y="2944490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1001548" y="2944490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24" name="直線コネクタ 23"/>
          <p:cNvCxnSpPr/>
          <p:nvPr/>
        </p:nvCxnSpPr>
        <p:spPr bwMode="auto">
          <a:xfrm>
            <a:off x="3048605" y="1706347"/>
            <a:ext cx="1" cy="1506453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線コネクタ 25"/>
          <p:cNvCxnSpPr/>
          <p:nvPr/>
        </p:nvCxnSpPr>
        <p:spPr bwMode="auto">
          <a:xfrm>
            <a:off x="2862403" y="2017869"/>
            <a:ext cx="0" cy="6910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線矢印コネクタ 27"/>
          <p:cNvCxnSpPr/>
          <p:nvPr/>
        </p:nvCxnSpPr>
        <p:spPr bwMode="auto">
          <a:xfrm>
            <a:off x="2411808" y="2197869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直線矢印コネクタ 28"/>
          <p:cNvCxnSpPr/>
          <p:nvPr/>
        </p:nvCxnSpPr>
        <p:spPr bwMode="auto">
          <a:xfrm flipH="1">
            <a:off x="3059832" y="2197869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2002937" y="1729869"/>
                <a:ext cx="859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937" y="1729869"/>
                <a:ext cx="85946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61863" y="3203684"/>
                <a:ext cx="8290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</a:rPr>
                            <m:t>𝑪𝑬𝑶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" y="3203684"/>
                <a:ext cx="82901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/>
          <p:cNvSpPr txBox="1"/>
          <p:nvPr/>
        </p:nvSpPr>
        <p:spPr>
          <a:xfrm>
            <a:off x="1419150" y="1337015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CW</a:t>
            </a:r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レーザ①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82386" y="19940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位相同期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2761540" y="3203684"/>
                <a:ext cx="574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40" y="3203684"/>
                <a:ext cx="57413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グループ化 43"/>
          <p:cNvGrpSpPr/>
          <p:nvPr/>
        </p:nvGrpSpPr>
        <p:grpSpPr>
          <a:xfrm>
            <a:off x="1446480" y="5297731"/>
            <a:ext cx="6599670" cy="1169951"/>
            <a:chOff x="2220802" y="3973342"/>
            <a:chExt cx="5483225" cy="1890865"/>
          </a:xfrm>
        </p:grpSpPr>
        <p:sp>
          <p:nvSpPr>
            <p:cNvPr id="45" name="Line 10"/>
            <p:cNvSpPr>
              <a:spLocks noChangeShapeType="1"/>
            </p:cNvSpPr>
            <p:nvPr/>
          </p:nvSpPr>
          <p:spPr bwMode="auto">
            <a:xfrm>
              <a:off x="2220802" y="5605292"/>
              <a:ext cx="0" cy="209550"/>
            </a:xfrm>
            <a:prstGeom prst="line">
              <a:avLst/>
            </a:prstGeom>
            <a:noFill/>
            <a:ln w="63500">
              <a:solidFill>
                <a:srgbClr val="9F2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2612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C536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12"/>
            <p:cNvSpPr>
              <a:spLocks noChangeShapeType="1"/>
            </p:cNvSpPr>
            <p:nvPr/>
          </p:nvSpPr>
          <p:spPr bwMode="auto">
            <a:xfrm>
              <a:off x="3005027" y="5397330"/>
              <a:ext cx="0" cy="4175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13"/>
            <p:cNvSpPr>
              <a:spLocks noChangeShapeType="1"/>
            </p:cNvSpPr>
            <p:nvPr/>
          </p:nvSpPr>
          <p:spPr bwMode="auto">
            <a:xfrm>
              <a:off x="3397140" y="5130630"/>
              <a:ext cx="0" cy="6842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14"/>
            <p:cNvSpPr>
              <a:spLocks noChangeShapeType="1"/>
            </p:cNvSpPr>
            <p:nvPr/>
          </p:nvSpPr>
          <p:spPr bwMode="auto">
            <a:xfrm>
              <a:off x="3789252" y="4760742"/>
              <a:ext cx="0" cy="1054100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4178190" y="4332117"/>
              <a:ext cx="0" cy="1482725"/>
            </a:xfrm>
            <a:prstGeom prst="line">
              <a:avLst/>
            </a:prstGeom>
            <a:noFill/>
            <a:ln w="63500">
              <a:solidFill>
                <a:srgbClr val="FAAC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4570302" y="4067005"/>
              <a:ext cx="0" cy="1747837"/>
            </a:xfrm>
            <a:prstGeom prst="line">
              <a:avLst/>
            </a:prstGeom>
            <a:noFill/>
            <a:ln w="63500">
              <a:solidFill>
                <a:srgbClr val="F0FB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4962415" y="3973342"/>
              <a:ext cx="0" cy="1841500"/>
            </a:xfrm>
            <a:prstGeom prst="line">
              <a:avLst/>
            </a:prstGeom>
            <a:noFill/>
            <a:ln w="63500">
              <a:solidFill>
                <a:srgbClr val="B0FB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5352940" y="4065417"/>
              <a:ext cx="0" cy="1749425"/>
            </a:xfrm>
            <a:prstGeom prst="line">
              <a:avLst/>
            </a:prstGeom>
            <a:noFill/>
            <a:ln w="63500">
              <a:solidFill>
                <a:srgbClr val="32F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5745052" y="4308305"/>
              <a:ext cx="0" cy="1506537"/>
            </a:xfrm>
            <a:prstGeom prst="line">
              <a:avLst/>
            </a:prstGeom>
            <a:noFill/>
            <a:ln w="63500">
              <a:solidFill>
                <a:srgbClr val="12F8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6137165" y="4725817"/>
              <a:ext cx="0" cy="1089025"/>
            </a:xfrm>
            <a:prstGeom prst="line">
              <a:avLst/>
            </a:prstGeom>
            <a:noFill/>
            <a:ln w="63500">
              <a:solidFill>
                <a:srgbClr val="053C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6527690" y="5121257"/>
              <a:ext cx="0" cy="742950"/>
            </a:xfrm>
            <a:prstGeom prst="line">
              <a:avLst/>
            </a:prstGeom>
            <a:noFill/>
            <a:ln w="63500">
              <a:solidFill>
                <a:srgbClr val="2005C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6919802" y="5327480"/>
              <a:ext cx="0" cy="487362"/>
            </a:xfrm>
            <a:prstGeom prst="line">
              <a:avLst/>
            </a:prstGeom>
            <a:noFill/>
            <a:ln w="63500">
              <a:solidFill>
                <a:srgbClr val="9A02D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Line 23"/>
            <p:cNvSpPr>
              <a:spLocks noChangeShapeType="1"/>
            </p:cNvSpPr>
            <p:nvPr/>
          </p:nvSpPr>
          <p:spPr bwMode="auto">
            <a:xfrm>
              <a:off x="7311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E606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Line 24"/>
            <p:cNvSpPr>
              <a:spLocks noChangeShapeType="1"/>
            </p:cNvSpPr>
            <p:nvPr/>
          </p:nvSpPr>
          <p:spPr bwMode="auto">
            <a:xfrm>
              <a:off x="7704027" y="5616405"/>
              <a:ext cx="0" cy="198437"/>
            </a:xfrm>
            <a:prstGeom prst="line">
              <a:avLst/>
            </a:prstGeom>
            <a:noFill/>
            <a:ln w="63500">
              <a:solidFill>
                <a:srgbClr val="C503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60" name="直線矢印コネクタ 59"/>
          <p:cNvCxnSpPr/>
          <p:nvPr/>
        </p:nvCxnSpPr>
        <p:spPr bwMode="auto">
          <a:xfrm>
            <a:off x="406144" y="6453220"/>
            <a:ext cx="853492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直線矢印コネクタ 60"/>
          <p:cNvCxnSpPr/>
          <p:nvPr/>
        </p:nvCxnSpPr>
        <p:spPr bwMode="auto">
          <a:xfrm flipV="1">
            <a:off x="425873" y="5297731"/>
            <a:ext cx="0" cy="117062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Line 4"/>
          <p:cNvSpPr>
            <a:spLocks noChangeShapeType="1"/>
          </p:cNvSpPr>
          <p:nvPr/>
        </p:nvSpPr>
        <p:spPr bwMode="auto">
          <a:xfrm>
            <a:off x="611023" y="6193907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3" name="Line 5"/>
          <p:cNvSpPr>
            <a:spLocks noChangeShapeType="1"/>
          </p:cNvSpPr>
          <p:nvPr/>
        </p:nvSpPr>
        <p:spPr bwMode="auto">
          <a:xfrm>
            <a:off x="1001548" y="6193907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64" name="直線コネクタ 63"/>
          <p:cNvCxnSpPr/>
          <p:nvPr/>
        </p:nvCxnSpPr>
        <p:spPr bwMode="auto">
          <a:xfrm>
            <a:off x="6793022" y="5013176"/>
            <a:ext cx="0" cy="1449159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直線コネクタ 65"/>
          <p:cNvCxnSpPr/>
          <p:nvPr/>
        </p:nvCxnSpPr>
        <p:spPr bwMode="auto">
          <a:xfrm>
            <a:off x="6630298" y="5258229"/>
            <a:ext cx="0" cy="6910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直線矢印コネクタ 67"/>
          <p:cNvCxnSpPr/>
          <p:nvPr/>
        </p:nvCxnSpPr>
        <p:spPr bwMode="auto">
          <a:xfrm>
            <a:off x="6172298" y="5438229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直線矢印コネクタ 68"/>
          <p:cNvCxnSpPr/>
          <p:nvPr/>
        </p:nvCxnSpPr>
        <p:spPr bwMode="auto">
          <a:xfrm flipH="1">
            <a:off x="6804200" y="5438229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正方形/長方形 69"/>
              <p:cNvSpPr/>
              <p:nvPr/>
            </p:nvSpPr>
            <p:spPr>
              <a:xfrm>
                <a:off x="5745063" y="4970229"/>
                <a:ext cx="859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0" name="正方形/長方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063" y="4970229"/>
                <a:ext cx="85946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正方形/長方形 70"/>
              <p:cNvSpPr/>
              <p:nvPr/>
            </p:nvSpPr>
            <p:spPr>
              <a:xfrm>
                <a:off x="61863" y="6453101"/>
                <a:ext cx="8290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</a:rPr>
                            <m:t>𝑪𝑬𝑶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1" name="正方形/長方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" y="6453101"/>
                <a:ext cx="82901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テキスト ボックス 71"/>
          <p:cNvSpPr txBox="1"/>
          <p:nvPr/>
        </p:nvSpPr>
        <p:spPr>
          <a:xfrm>
            <a:off x="7036298" y="449631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CW</a:t>
            </a:r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レーザ②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236200" y="52535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位相同期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/>
              <p:cNvSpPr txBox="1"/>
              <p:nvPr/>
            </p:nvSpPr>
            <p:spPr>
              <a:xfrm>
                <a:off x="6505954" y="6453220"/>
                <a:ext cx="574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75" name="テキスト ボックス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954" y="6453220"/>
                <a:ext cx="57413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線コネクタ 81"/>
          <p:cNvCxnSpPr/>
          <p:nvPr/>
        </p:nvCxnSpPr>
        <p:spPr bwMode="auto">
          <a:xfrm>
            <a:off x="6793021" y="1706347"/>
            <a:ext cx="0" cy="27899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直線矢印コネクタ 86"/>
          <p:cNvCxnSpPr/>
          <p:nvPr/>
        </p:nvCxnSpPr>
        <p:spPr bwMode="auto">
          <a:xfrm>
            <a:off x="3067050" y="1787647"/>
            <a:ext cx="3698875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/>
              <p:cNvSpPr txBox="1"/>
              <p:nvPr/>
            </p:nvSpPr>
            <p:spPr>
              <a:xfrm>
                <a:off x="3726994" y="1418315"/>
                <a:ext cx="713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𝑻𝑯𝒛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88" name="テキスト ボックス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994" y="1418315"/>
                <a:ext cx="71359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テキスト ボックス 91"/>
          <p:cNvSpPr txBox="1"/>
          <p:nvPr/>
        </p:nvSpPr>
        <p:spPr>
          <a:xfrm>
            <a:off x="61863" y="17635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光コム①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61863" y="5003884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光コム②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111" name="グループ化 110"/>
          <p:cNvGrpSpPr/>
          <p:nvPr/>
        </p:nvGrpSpPr>
        <p:grpSpPr>
          <a:xfrm>
            <a:off x="-36512" y="3588941"/>
            <a:ext cx="6139300" cy="1640259"/>
            <a:chOff x="35496" y="3797900"/>
            <a:chExt cx="6139300" cy="16402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正方形/長方形 95"/>
                <p:cNvSpPr/>
                <p:nvPr/>
              </p:nvSpPr>
              <p:spPr>
                <a:xfrm>
                  <a:off x="45458" y="3797900"/>
                  <a:ext cx="4348370" cy="427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000" b="1" dirty="0" smtClean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①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𝒄𝒘</m:t>
                          </m:r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  <m:r>
                            <a:rPr lang="en-US" altLang="ja-JP" sz="2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96" name="正方形/長方形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58" y="3797900"/>
                  <a:ext cx="4348370" cy="42761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543" t="-11429" b="-142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正方形/長方形 96"/>
                <p:cNvSpPr/>
                <p:nvPr/>
              </p:nvSpPr>
              <p:spPr>
                <a:xfrm>
                  <a:off x="35496" y="4225518"/>
                  <a:ext cx="4348370" cy="427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000" b="1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②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𝒄𝒘</m:t>
                          </m:r>
                          <m:r>
                            <a:rPr lang="en-US" altLang="ja-JP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  <m:r>
                            <a:rPr lang="en-US" altLang="ja-JP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97" name="正方形/長方形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6" y="4225518"/>
                  <a:ext cx="4348370" cy="42761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403" t="-11429" b="-142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正方形/長方形 105"/>
                <p:cNvSpPr/>
                <p:nvPr/>
              </p:nvSpPr>
              <p:spPr>
                <a:xfrm>
                  <a:off x="61863" y="4653136"/>
                  <a:ext cx="6112933" cy="7850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𝑻𝑯𝒛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𝒄𝒘</m:t>
                            </m:r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20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𝒄𝒘</m:t>
                            </m:r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0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altLang="ja-JP" sz="20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ja-JP" sz="2000" b="1" i="1">
                                    <a:latin typeface="Cambria Math"/>
                                  </a:rPr>
                                  <m:t>𝑪𝑬𝑶</m:t>
                                </m:r>
                                <m:r>
                                  <a:rPr lang="en-US" altLang="ja-JP" sz="20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ja-JP" sz="2000" b="1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1" i="1">
                                    <a:latin typeface="Cambria Math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ja-JP" sz="20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𝒓𝒆𝒑</m:t>
                                </m:r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𝒃𝒆𝒂𝒕</m:t>
                                </m:r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altLang="ja-JP" sz="2000" b="1" i="1" dirty="0" smtClean="0">
                    <a:latin typeface="Cambria Math"/>
                    <a:ea typeface="Cambria Math"/>
                  </a:endParaRPr>
                </a:p>
                <a:p>
                  <a:r>
                    <a:rPr lang="en-US" altLang="ja-JP" sz="2000" b="1" dirty="0" smtClean="0">
                      <a:ea typeface="Cambria Math"/>
                    </a:rPr>
                    <a:t>                                 </a:t>
                  </a:r>
                  <a14:m>
                    <m:oMath xmlns:m="http://schemas.openxmlformats.org/officeDocument/2006/math"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−(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r>
                    <a:rPr lang="en-US" altLang="ja-JP" sz="2000" dirty="0" smtClean="0"/>
                    <a:t>    </a:t>
                  </a:r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106" name="正方形/長方形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3" y="4653136"/>
                  <a:ext cx="6112933" cy="785023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399" b="-542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/>
              <p:cNvSpPr txBox="1"/>
              <p:nvPr/>
            </p:nvSpPr>
            <p:spPr>
              <a:xfrm>
                <a:off x="6748218" y="1787647"/>
                <a:ext cx="77611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𝒓𝒆𝒑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17" name="テキスト ボックス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218" y="1787647"/>
                <a:ext cx="776110" cy="394210"/>
              </a:xfrm>
              <a:prstGeom prst="rect">
                <a:avLst/>
              </a:prstGeom>
              <a:blipFill rotWithShape="1">
                <a:blip r:embed="rId1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直線コネクタ 117"/>
          <p:cNvCxnSpPr/>
          <p:nvPr/>
        </p:nvCxnSpPr>
        <p:spPr bwMode="auto">
          <a:xfrm>
            <a:off x="6155263" y="2024703"/>
            <a:ext cx="0" cy="43487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直線コネクタ 118"/>
          <p:cNvCxnSpPr/>
          <p:nvPr/>
        </p:nvCxnSpPr>
        <p:spPr bwMode="auto">
          <a:xfrm>
            <a:off x="6627213" y="2024703"/>
            <a:ext cx="0" cy="68421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直線矢印コネクタ 119"/>
          <p:cNvCxnSpPr/>
          <p:nvPr/>
        </p:nvCxnSpPr>
        <p:spPr bwMode="auto">
          <a:xfrm>
            <a:off x="5700761" y="2229632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直線矢印コネクタ 120"/>
          <p:cNvCxnSpPr/>
          <p:nvPr/>
        </p:nvCxnSpPr>
        <p:spPr bwMode="auto">
          <a:xfrm flipH="1">
            <a:off x="6636817" y="2229632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テキスト ボックス 121"/>
              <p:cNvSpPr txBox="1"/>
              <p:nvPr/>
            </p:nvSpPr>
            <p:spPr>
              <a:xfrm>
                <a:off x="1285384" y="5229200"/>
                <a:ext cx="77611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𝒓𝒆𝒑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22" name="テキスト ボックス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84" y="5229200"/>
                <a:ext cx="776110" cy="394210"/>
              </a:xfrm>
              <a:prstGeom prst="rect">
                <a:avLst/>
              </a:prstGeom>
              <a:blipFill rotWithShape="1">
                <a:blip r:embed="rId1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直線コネクタ 122"/>
          <p:cNvCxnSpPr/>
          <p:nvPr/>
        </p:nvCxnSpPr>
        <p:spPr bwMode="auto">
          <a:xfrm>
            <a:off x="1450314" y="5702798"/>
            <a:ext cx="0" cy="56084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直線コネクタ 123"/>
          <p:cNvCxnSpPr/>
          <p:nvPr/>
        </p:nvCxnSpPr>
        <p:spPr bwMode="auto">
          <a:xfrm>
            <a:off x="1922264" y="5702798"/>
            <a:ext cx="0" cy="51719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直線矢印コネクタ 124"/>
          <p:cNvCxnSpPr/>
          <p:nvPr/>
        </p:nvCxnSpPr>
        <p:spPr bwMode="auto">
          <a:xfrm>
            <a:off x="995812" y="5907727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6" name="直線矢印コネクタ 125"/>
          <p:cNvCxnSpPr/>
          <p:nvPr/>
        </p:nvCxnSpPr>
        <p:spPr bwMode="auto">
          <a:xfrm flipH="1">
            <a:off x="1931868" y="5907727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38095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85800"/>
            <a:ext cx="9144000" cy="1143000"/>
          </a:xfrm>
        </p:spPr>
        <p:txBody>
          <a:bodyPr/>
          <a:lstStyle/>
          <a:p>
            <a:r>
              <a:rPr kumimoji="1" lang="ja-JP" altLang="en-US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デュアル光コム参照型</a:t>
            </a:r>
            <a:r>
              <a:rPr kumimoji="1" lang="en-US" altLang="ja-JP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THz</a:t>
            </a:r>
            <a:r>
              <a:rPr kumimoji="1" lang="ja-JP" altLang="en-US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シンセ</a:t>
            </a:r>
            <a:endParaRPr kumimoji="1" lang="ja-JP" altLang="en-US" b="1" i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446480" y="2048314"/>
            <a:ext cx="6599670" cy="1169951"/>
            <a:chOff x="2220802" y="3973342"/>
            <a:chExt cx="5483225" cy="1890865"/>
          </a:xfrm>
        </p:grpSpPr>
        <p:sp>
          <p:nvSpPr>
            <p:cNvPr id="5" name="Line 10"/>
            <p:cNvSpPr>
              <a:spLocks noChangeShapeType="1"/>
            </p:cNvSpPr>
            <p:nvPr/>
          </p:nvSpPr>
          <p:spPr bwMode="auto">
            <a:xfrm>
              <a:off x="2220802" y="5605292"/>
              <a:ext cx="0" cy="209550"/>
            </a:xfrm>
            <a:prstGeom prst="line">
              <a:avLst/>
            </a:prstGeom>
            <a:noFill/>
            <a:ln w="63500">
              <a:solidFill>
                <a:srgbClr val="9F2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2612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C536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3005027" y="5397330"/>
              <a:ext cx="0" cy="4175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3397140" y="5130630"/>
              <a:ext cx="0" cy="6842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3789252" y="4760742"/>
              <a:ext cx="0" cy="1054100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4178190" y="4332117"/>
              <a:ext cx="0" cy="1482725"/>
            </a:xfrm>
            <a:prstGeom prst="line">
              <a:avLst/>
            </a:prstGeom>
            <a:noFill/>
            <a:ln w="63500">
              <a:solidFill>
                <a:srgbClr val="FAAC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4570302" y="4067005"/>
              <a:ext cx="0" cy="1747837"/>
            </a:xfrm>
            <a:prstGeom prst="line">
              <a:avLst/>
            </a:prstGeom>
            <a:noFill/>
            <a:ln w="63500">
              <a:solidFill>
                <a:srgbClr val="F0FB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4962415" y="3973342"/>
              <a:ext cx="0" cy="1841500"/>
            </a:xfrm>
            <a:prstGeom prst="line">
              <a:avLst/>
            </a:prstGeom>
            <a:noFill/>
            <a:ln w="63500">
              <a:solidFill>
                <a:srgbClr val="B0FB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5352940" y="4065417"/>
              <a:ext cx="0" cy="1749425"/>
            </a:xfrm>
            <a:prstGeom prst="line">
              <a:avLst/>
            </a:prstGeom>
            <a:noFill/>
            <a:ln w="63500">
              <a:solidFill>
                <a:srgbClr val="32F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5745052" y="4308305"/>
              <a:ext cx="0" cy="1506537"/>
            </a:xfrm>
            <a:prstGeom prst="line">
              <a:avLst/>
            </a:prstGeom>
            <a:noFill/>
            <a:ln w="63500">
              <a:solidFill>
                <a:srgbClr val="12F8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6137165" y="4725817"/>
              <a:ext cx="0" cy="1089025"/>
            </a:xfrm>
            <a:prstGeom prst="line">
              <a:avLst/>
            </a:prstGeom>
            <a:noFill/>
            <a:ln w="63500">
              <a:solidFill>
                <a:srgbClr val="053C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6527690" y="5121257"/>
              <a:ext cx="0" cy="742950"/>
            </a:xfrm>
            <a:prstGeom prst="line">
              <a:avLst/>
            </a:prstGeom>
            <a:noFill/>
            <a:ln w="63500">
              <a:solidFill>
                <a:srgbClr val="2005C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6919802" y="5327480"/>
              <a:ext cx="0" cy="487362"/>
            </a:xfrm>
            <a:prstGeom prst="line">
              <a:avLst/>
            </a:prstGeom>
            <a:noFill/>
            <a:ln w="63500">
              <a:solidFill>
                <a:srgbClr val="9A02D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7311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E606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7704027" y="5616405"/>
              <a:ext cx="0" cy="198437"/>
            </a:xfrm>
            <a:prstGeom prst="line">
              <a:avLst/>
            </a:prstGeom>
            <a:noFill/>
            <a:ln w="63500">
              <a:solidFill>
                <a:srgbClr val="C503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20" name="直線矢印コネクタ 19"/>
          <p:cNvCxnSpPr/>
          <p:nvPr/>
        </p:nvCxnSpPr>
        <p:spPr bwMode="auto">
          <a:xfrm>
            <a:off x="406144" y="3203803"/>
            <a:ext cx="853492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 bwMode="auto">
          <a:xfrm flipV="1">
            <a:off x="425873" y="2048314"/>
            <a:ext cx="0" cy="117062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611023" y="2944490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1001548" y="2944490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24" name="直線コネクタ 23"/>
          <p:cNvCxnSpPr>
            <a:stCxn id="25" idx="2"/>
          </p:cNvCxnSpPr>
          <p:nvPr/>
        </p:nvCxnSpPr>
        <p:spPr bwMode="auto">
          <a:xfrm>
            <a:off x="3048605" y="1706347"/>
            <a:ext cx="1" cy="1506453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テキスト ボックス 24"/>
          <p:cNvSpPr txBox="1"/>
          <p:nvPr/>
        </p:nvSpPr>
        <p:spPr>
          <a:xfrm>
            <a:off x="2725439" y="1337015"/>
            <a:ext cx="6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固定</a:t>
            </a:r>
            <a:endParaRPr kumimoji="1" lang="ja-JP" altLang="en-US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26" name="直線コネクタ 25"/>
          <p:cNvCxnSpPr/>
          <p:nvPr/>
        </p:nvCxnSpPr>
        <p:spPr bwMode="auto">
          <a:xfrm>
            <a:off x="2862403" y="2017869"/>
            <a:ext cx="0" cy="6910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線矢印コネクタ 27"/>
          <p:cNvCxnSpPr/>
          <p:nvPr/>
        </p:nvCxnSpPr>
        <p:spPr bwMode="auto">
          <a:xfrm>
            <a:off x="2411808" y="2197869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直線矢印コネクタ 28"/>
          <p:cNvCxnSpPr/>
          <p:nvPr/>
        </p:nvCxnSpPr>
        <p:spPr bwMode="auto">
          <a:xfrm flipH="1">
            <a:off x="3059832" y="2197869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2002937" y="1729869"/>
                <a:ext cx="859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937" y="1729869"/>
                <a:ext cx="85946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61863" y="3203684"/>
                <a:ext cx="8290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</a:rPr>
                            <m:t>𝑪𝑬𝑶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" y="3203684"/>
                <a:ext cx="82901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/>
          <p:cNvSpPr txBox="1"/>
          <p:nvPr/>
        </p:nvSpPr>
        <p:spPr>
          <a:xfrm>
            <a:off x="1419150" y="1337015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CW</a:t>
            </a:r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レーザ①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82386" y="19940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位相同期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2761540" y="3203684"/>
                <a:ext cx="574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40" y="3203684"/>
                <a:ext cx="57413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グループ化 43"/>
          <p:cNvGrpSpPr/>
          <p:nvPr/>
        </p:nvGrpSpPr>
        <p:grpSpPr>
          <a:xfrm>
            <a:off x="1446480" y="5297731"/>
            <a:ext cx="6599670" cy="1169951"/>
            <a:chOff x="2220802" y="3973342"/>
            <a:chExt cx="5483225" cy="1890865"/>
          </a:xfrm>
        </p:grpSpPr>
        <p:sp>
          <p:nvSpPr>
            <p:cNvPr id="45" name="Line 10"/>
            <p:cNvSpPr>
              <a:spLocks noChangeShapeType="1"/>
            </p:cNvSpPr>
            <p:nvPr/>
          </p:nvSpPr>
          <p:spPr bwMode="auto">
            <a:xfrm>
              <a:off x="2220802" y="5605292"/>
              <a:ext cx="0" cy="209550"/>
            </a:xfrm>
            <a:prstGeom prst="line">
              <a:avLst/>
            </a:prstGeom>
            <a:noFill/>
            <a:ln w="63500">
              <a:solidFill>
                <a:srgbClr val="9F2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2612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C536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12"/>
            <p:cNvSpPr>
              <a:spLocks noChangeShapeType="1"/>
            </p:cNvSpPr>
            <p:nvPr/>
          </p:nvSpPr>
          <p:spPr bwMode="auto">
            <a:xfrm>
              <a:off x="3005027" y="5397330"/>
              <a:ext cx="0" cy="4175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13"/>
            <p:cNvSpPr>
              <a:spLocks noChangeShapeType="1"/>
            </p:cNvSpPr>
            <p:nvPr/>
          </p:nvSpPr>
          <p:spPr bwMode="auto">
            <a:xfrm>
              <a:off x="3397140" y="5130630"/>
              <a:ext cx="0" cy="6842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14"/>
            <p:cNvSpPr>
              <a:spLocks noChangeShapeType="1"/>
            </p:cNvSpPr>
            <p:nvPr/>
          </p:nvSpPr>
          <p:spPr bwMode="auto">
            <a:xfrm>
              <a:off x="3789252" y="4760742"/>
              <a:ext cx="0" cy="1054100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4178190" y="4332117"/>
              <a:ext cx="0" cy="1482725"/>
            </a:xfrm>
            <a:prstGeom prst="line">
              <a:avLst/>
            </a:prstGeom>
            <a:noFill/>
            <a:ln w="63500">
              <a:solidFill>
                <a:srgbClr val="FAAC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4570302" y="4067005"/>
              <a:ext cx="0" cy="1747837"/>
            </a:xfrm>
            <a:prstGeom prst="line">
              <a:avLst/>
            </a:prstGeom>
            <a:noFill/>
            <a:ln w="63500">
              <a:solidFill>
                <a:srgbClr val="F0FB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4962415" y="3973342"/>
              <a:ext cx="0" cy="1841500"/>
            </a:xfrm>
            <a:prstGeom prst="line">
              <a:avLst/>
            </a:prstGeom>
            <a:noFill/>
            <a:ln w="63500">
              <a:solidFill>
                <a:srgbClr val="B0FB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5352940" y="4065417"/>
              <a:ext cx="0" cy="1749425"/>
            </a:xfrm>
            <a:prstGeom prst="line">
              <a:avLst/>
            </a:prstGeom>
            <a:noFill/>
            <a:ln w="63500">
              <a:solidFill>
                <a:srgbClr val="32F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5745052" y="4308305"/>
              <a:ext cx="0" cy="1506537"/>
            </a:xfrm>
            <a:prstGeom prst="line">
              <a:avLst/>
            </a:prstGeom>
            <a:noFill/>
            <a:ln w="63500">
              <a:solidFill>
                <a:srgbClr val="12F8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6137165" y="4725817"/>
              <a:ext cx="0" cy="1089025"/>
            </a:xfrm>
            <a:prstGeom prst="line">
              <a:avLst/>
            </a:prstGeom>
            <a:noFill/>
            <a:ln w="63500">
              <a:solidFill>
                <a:srgbClr val="053C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6527690" y="5121257"/>
              <a:ext cx="0" cy="742950"/>
            </a:xfrm>
            <a:prstGeom prst="line">
              <a:avLst/>
            </a:prstGeom>
            <a:noFill/>
            <a:ln w="63500">
              <a:solidFill>
                <a:srgbClr val="2005C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6919802" y="5327480"/>
              <a:ext cx="0" cy="487362"/>
            </a:xfrm>
            <a:prstGeom prst="line">
              <a:avLst/>
            </a:prstGeom>
            <a:noFill/>
            <a:ln w="63500">
              <a:solidFill>
                <a:srgbClr val="9A02D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Line 23"/>
            <p:cNvSpPr>
              <a:spLocks noChangeShapeType="1"/>
            </p:cNvSpPr>
            <p:nvPr/>
          </p:nvSpPr>
          <p:spPr bwMode="auto">
            <a:xfrm>
              <a:off x="7311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E606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Line 24"/>
            <p:cNvSpPr>
              <a:spLocks noChangeShapeType="1"/>
            </p:cNvSpPr>
            <p:nvPr/>
          </p:nvSpPr>
          <p:spPr bwMode="auto">
            <a:xfrm>
              <a:off x="7704027" y="5616405"/>
              <a:ext cx="0" cy="198437"/>
            </a:xfrm>
            <a:prstGeom prst="line">
              <a:avLst/>
            </a:prstGeom>
            <a:noFill/>
            <a:ln w="63500">
              <a:solidFill>
                <a:srgbClr val="C503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60" name="直線矢印コネクタ 59"/>
          <p:cNvCxnSpPr/>
          <p:nvPr/>
        </p:nvCxnSpPr>
        <p:spPr bwMode="auto">
          <a:xfrm>
            <a:off x="406144" y="6453220"/>
            <a:ext cx="853492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直線矢印コネクタ 60"/>
          <p:cNvCxnSpPr/>
          <p:nvPr/>
        </p:nvCxnSpPr>
        <p:spPr bwMode="auto">
          <a:xfrm flipV="1">
            <a:off x="425873" y="5297731"/>
            <a:ext cx="0" cy="117062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Line 4"/>
          <p:cNvSpPr>
            <a:spLocks noChangeShapeType="1"/>
          </p:cNvSpPr>
          <p:nvPr/>
        </p:nvSpPr>
        <p:spPr bwMode="auto">
          <a:xfrm>
            <a:off x="611023" y="6193907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3" name="Line 5"/>
          <p:cNvSpPr>
            <a:spLocks noChangeShapeType="1"/>
          </p:cNvSpPr>
          <p:nvPr/>
        </p:nvSpPr>
        <p:spPr bwMode="auto">
          <a:xfrm>
            <a:off x="1001548" y="6193907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64" name="直線コネクタ 63"/>
          <p:cNvCxnSpPr/>
          <p:nvPr/>
        </p:nvCxnSpPr>
        <p:spPr bwMode="auto">
          <a:xfrm>
            <a:off x="6793022" y="5013176"/>
            <a:ext cx="0" cy="1449159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テキスト ボックス 64"/>
          <p:cNvSpPr txBox="1"/>
          <p:nvPr/>
        </p:nvSpPr>
        <p:spPr>
          <a:xfrm>
            <a:off x="6469855" y="44963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可変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66" name="直線コネクタ 65"/>
          <p:cNvCxnSpPr/>
          <p:nvPr/>
        </p:nvCxnSpPr>
        <p:spPr bwMode="auto">
          <a:xfrm>
            <a:off x="6630298" y="5258229"/>
            <a:ext cx="0" cy="6910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直線矢印コネクタ 66"/>
          <p:cNvCxnSpPr/>
          <p:nvPr/>
        </p:nvCxnSpPr>
        <p:spPr bwMode="auto">
          <a:xfrm>
            <a:off x="6604298" y="4919642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直線矢印コネクタ 67"/>
          <p:cNvCxnSpPr/>
          <p:nvPr/>
        </p:nvCxnSpPr>
        <p:spPr bwMode="auto">
          <a:xfrm>
            <a:off x="6172298" y="5438229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直線矢印コネクタ 68"/>
          <p:cNvCxnSpPr/>
          <p:nvPr/>
        </p:nvCxnSpPr>
        <p:spPr bwMode="auto">
          <a:xfrm flipH="1">
            <a:off x="6804200" y="5438229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正方形/長方形 69"/>
              <p:cNvSpPr/>
              <p:nvPr/>
            </p:nvSpPr>
            <p:spPr>
              <a:xfrm>
                <a:off x="5745063" y="4970229"/>
                <a:ext cx="859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0" name="正方形/長方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063" y="4970229"/>
                <a:ext cx="85946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正方形/長方形 70"/>
              <p:cNvSpPr/>
              <p:nvPr/>
            </p:nvSpPr>
            <p:spPr>
              <a:xfrm>
                <a:off x="61863" y="6453101"/>
                <a:ext cx="8290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</a:rPr>
                            <m:t>𝑪𝑬𝑶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1" name="正方形/長方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" y="6453101"/>
                <a:ext cx="82901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テキスト ボックス 71"/>
          <p:cNvSpPr txBox="1"/>
          <p:nvPr/>
        </p:nvSpPr>
        <p:spPr>
          <a:xfrm>
            <a:off x="7036298" y="449631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CW</a:t>
            </a:r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レーザ②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236200" y="52535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位相同期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/>
              <p:cNvSpPr txBox="1"/>
              <p:nvPr/>
            </p:nvSpPr>
            <p:spPr>
              <a:xfrm>
                <a:off x="6505954" y="6453220"/>
                <a:ext cx="574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75" name="テキスト ボックス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954" y="6453220"/>
                <a:ext cx="57413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線コネクタ 81"/>
          <p:cNvCxnSpPr>
            <a:endCxn id="65" idx="0"/>
          </p:cNvCxnSpPr>
          <p:nvPr/>
        </p:nvCxnSpPr>
        <p:spPr bwMode="auto">
          <a:xfrm>
            <a:off x="6793021" y="1706347"/>
            <a:ext cx="0" cy="27899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直線矢印コネクタ 86"/>
          <p:cNvCxnSpPr/>
          <p:nvPr/>
        </p:nvCxnSpPr>
        <p:spPr bwMode="auto">
          <a:xfrm>
            <a:off x="3067050" y="1787647"/>
            <a:ext cx="3698875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/>
              <p:cNvSpPr txBox="1"/>
              <p:nvPr/>
            </p:nvSpPr>
            <p:spPr>
              <a:xfrm>
                <a:off x="3726994" y="1418315"/>
                <a:ext cx="2378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𝑻𝑯𝒛</m:t>
                          </m:r>
                        </m:sub>
                      </m:sSub>
                      <m:r>
                        <a:rPr kumimoji="1" lang="ja-JP" altLang="en-US" b="1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𝑻𝑯𝒛</m:t>
                          </m:r>
                        </m:sub>
                      </m:sSub>
                      <m:r>
                        <a:rPr kumimoji="1" lang="en-US" altLang="ja-JP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𝑻𝑯𝒛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88" name="テキスト ボックス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994" y="1418315"/>
                <a:ext cx="2378985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テキスト ボックス 91"/>
          <p:cNvSpPr txBox="1"/>
          <p:nvPr/>
        </p:nvSpPr>
        <p:spPr>
          <a:xfrm>
            <a:off x="61863" y="17635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光コム①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61863" y="5003884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光コム②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111" name="グループ化 110"/>
          <p:cNvGrpSpPr/>
          <p:nvPr/>
        </p:nvGrpSpPr>
        <p:grpSpPr>
          <a:xfrm>
            <a:off x="-36512" y="3588941"/>
            <a:ext cx="6424810" cy="1639490"/>
            <a:chOff x="35496" y="3797900"/>
            <a:chExt cx="6424810" cy="1639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正方形/長方形 95"/>
                <p:cNvSpPr/>
                <p:nvPr/>
              </p:nvSpPr>
              <p:spPr>
                <a:xfrm>
                  <a:off x="45458" y="3797900"/>
                  <a:ext cx="4348370" cy="427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000" b="1" dirty="0" smtClean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①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𝒄𝒘</m:t>
                          </m:r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  <m:r>
                            <a:rPr lang="en-US" altLang="ja-JP" sz="2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96" name="正方形/長方形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58" y="3797900"/>
                  <a:ext cx="4348370" cy="42761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543" t="-11429" b="-142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正方形/長方形 96"/>
                <p:cNvSpPr/>
                <p:nvPr/>
              </p:nvSpPr>
              <p:spPr>
                <a:xfrm>
                  <a:off x="35496" y="4225518"/>
                  <a:ext cx="5604739" cy="427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000" b="1" dirty="0" smtClean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②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𝒄𝒘</m:t>
                          </m:r>
                          <m:r>
                            <a:rPr lang="en-US" altLang="ja-JP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  <m:r>
                            <a:rPr lang="en-US" altLang="ja-JP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𝒓𝒆𝒑</m:t>
                          </m:r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97" name="正方形/長方形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6" y="4225518"/>
                  <a:ext cx="5604739" cy="42761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088" t="-11429" b="-142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正方形/長方形 105"/>
                <p:cNvSpPr/>
                <p:nvPr/>
              </p:nvSpPr>
              <p:spPr>
                <a:xfrm>
                  <a:off x="61863" y="4653136"/>
                  <a:ext cx="6398443" cy="7842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𝑻𝑯𝒛</m:t>
                            </m:r>
                          </m:sub>
                        </m:sSub>
                        <m:r>
                          <a:rPr lang="en-US" altLang="ja-JP" sz="20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altLang="ja-JP" sz="2000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𝑻𝑯𝒛</m:t>
                            </m:r>
                          </m:sub>
                        </m:sSub>
                        <m:r>
                          <a:rPr lang="en-US" altLang="ja-JP" sz="20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ja-JP" sz="20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ja-JP" sz="2000" b="1" i="1">
                                    <a:latin typeface="Cambria Math"/>
                                  </a:rPr>
                                  <m:t>𝑪𝑬𝑶</m:t>
                                </m:r>
                                <m:r>
                                  <a:rPr lang="en-US" altLang="ja-JP" sz="20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ja-JP" sz="2000" b="1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000" b="1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1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ja-JP" sz="2000" b="1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1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𝒓𝒆𝒑</m:t>
                                </m:r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ja-JP" sz="2000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000" b="1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1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en-US" altLang="ja-JP" sz="2000" b="1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ja-JP" sz="2000" b="1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𝒓𝒆𝒑</m:t>
                                </m:r>
                                <m:r>
                                  <a:rPr lang="en-US" altLang="ja-JP" sz="2000" b="1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ja-JP" sz="2000" b="1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𝒃𝒆𝒂𝒕</m:t>
                                </m:r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altLang="ja-JP" sz="2000" b="1" i="1" dirty="0" smtClean="0">
                    <a:latin typeface="Cambria Math"/>
                    <a:ea typeface="Cambria Math"/>
                  </a:endParaRPr>
                </a:p>
                <a:p>
                  <a:r>
                    <a:rPr lang="en-US" altLang="ja-JP" sz="2000" b="1" dirty="0" smtClean="0">
                      <a:ea typeface="Cambria Math"/>
                    </a:rPr>
                    <a:t>                                 </a:t>
                  </a:r>
                  <a14:m>
                    <m:oMath xmlns:m="http://schemas.openxmlformats.org/officeDocument/2006/math"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−(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r>
                    <a:rPr lang="en-US" altLang="ja-JP" sz="2000" dirty="0" smtClean="0"/>
                    <a:t>    </a:t>
                  </a:r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106" name="正方形/長方形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3" y="4653136"/>
                  <a:ext cx="6398443" cy="78425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381" b="-542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/>
              <p:cNvSpPr txBox="1"/>
              <p:nvPr/>
            </p:nvSpPr>
            <p:spPr>
              <a:xfrm>
                <a:off x="6748218" y="1787647"/>
                <a:ext cx="77611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𝒓𝒆𝒑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17" name="テキスト ボックス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218" y="1787647"/>
                <a:ext cx="776110" cy="394210"/>
              </a:xfrm>
              <a:prstGeom prst="rect">
                <a:avLst/>
              </a:prstGeom>
              <a:blipFill rotWithShape="1">
                <a:blip r:embed="rId1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直線コネクタ 117"/>
          <p:cNvCxnSpPr/>
          <p:nvPr/>
        </p:nvCxnSpPr>
        <p:spPr bwMode="auto">
          <a:xfrm>
            <a:off x="6155263" y="2024703"/>
            <a:ext cx="0" cy="43487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直線コネクタ 118"/>
          <p:cNvCxnSpPr/>
          <p:nvPr/>
        </p:nvCxnSpPr>
        <p:spPr bwMode="auto">
          <a:xfrm>
            <a:off x="6627213" y="2024703"/>
            <a:ext cx="0" cy="68421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直線矢印コネクタ 119"/>
          <p:cNvCxnSpPr/>
          <p:nvPr/>
        </p:nvCxnSpPr>
        <p:spPr bwMode="auto">
          <a:xfrm>
            <a:off x="5700761" y="2229632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直線矢印コネクタ 120"/>
          <p:cNvCxnSpPr/>
          <p:nvPr/>
        </p:nvCxnSpPr>
        <p:spPr bwMode="auto">
          <a:xfrm flipH="1">
            <a:off x="6636817" y="2229632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テキスト ボックス 121"/>
              <p:cNvSpPr txBox="1"/>
              <p:nvPr/>
            </p:nvSpPr>
            <p:spPr>
              <a:xfrm>
                <a:off x="1285384" y="5229200"/>
                <a:ext cx="2566536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𝒓𝒆𝒑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kumimoji="1" lang="ja-JP" altLang="en-US" b="1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𝒓𝒆𝒑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𝒓𝒆𝒑</m:t>
                          </m:r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22" name="テキスト ボックス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84" y="5229200"/>
                <a:ext cx="2566536" cy="394210"/>
              </a:xfrm>
              <a:prstGeom prst="rect">
                <a:avLst/>
              </a:prstGeom>
              <a:blipFill rotWithShape="1">
                <a:blip r:embed="rId1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直線コネクタ 122"/>
          <p:cNvCxnSpPr/>
          <p:nvPr/>
        </p:nvCxnSpPr>
        <p:spPr bwMode="auto">
          <a:xfrm>
            <a:off x="1450314" y="5702798"/>
            <a:ext cx="0" cy="56084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直線コネクタ 123"/>
          <p:cNvCxnSpPr/>
          <p:nvPr/>
        </p:nvCxnSpPr>
        <p:spPr bwMode="auto">
          <a:xfrm>
            <a:off x="1922264" y="5702798"/>
            <a:ext cx="0" cy="51719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直線矢印コネクタ 124"/>
          <p:cNvCxnSpPr/>
          <p:nvPr/>
        </p:nvCxnSpPr>
        <p:spPr bwMode="auto">
          <a:xfrm>
            <a:off x="995812" y="5907727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6" name="直線矢印コネクタ 125"/>
          <p:cNvCxnSpPr/>
          <p:nvPr/>
        </p:nvCxnSpPr>
        <p:spPr bwMode="auto">
          <a:xfrm flipH="1">
            <a:off x="1931868" y="5907727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6051257" y="3429013"/>
                <a:ext cx="3057248" cy="864083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𝑻𝑯𝒛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/>
                          <a:ea typeface="Cambria Math"/>
                        </a:rPr>
                        <m:t>∙∆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𝒓𝒆𝒑</m:t>
                          </m:r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en-US" altLang="ja-JP" sz="2000" b="1" dirty="0" smtClean="0"/>
              </a:p>
              <a:p>
                <a:pPr algn="ctr"/>
                <a:r>
                  <a:rPr lang="en-US" altLang="ja-JP" sz="2400" b="1" dirty="0" smtClean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1T</a:t>
                </a:r>
                <a:r>
                  <a:rPr kumimoji="1" lang="en-US" altLang="ja-JP" sz="2400" b="1" dirty="0" smtClean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Hz</a:t>
                </a:r>
                <a:r>
                  <a:rPr lang="ja-JP" altLang="en-US" sz="2400" b="1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以上</a:t>
                </a:r>
                <a:r>
                  <a:rPr kumimoji="1" lang="ja-JP" altLang="en-US" sz="2400" b="1" dirty="0" smtClean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の連続可変</a:t>
                </a:r>
                <a:endParaRPr kumimoji="1" lang="ja-JP" altLang="en-US" sz="2000" b="1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257" y="3429013"/>
                <a:ext cx="3057248" cy="864083"/>
              </a:xfrm>
              <a:prstGeom prst="rect">
                <a:avLst/>
              </a:prstGeom>
              <a:blipFill rotWithShape="1">
                <a:blip r:embed="rId15"/>
                <a:stretch>
                  <a:fillRect l="-2772" r="-2376" b="-13793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694298" y="679872"/>
                <a:ext cx="7772400" cy="1143000"/>
              </a:xfrm>
            </p:spPr>
            <p:txBody>
              <a:bodyPr/>
              <a:lstStyle/>
              <a:p>
                <a:r>
                  <a:rPr kumimoji="1" lang="ja-JP" altLang="en-US" b="1" i="1" dirty="0" smtClean="0">
                    <a:latin typeface="HGS創英角ｺﾞｼｯｸUB" pitchFamily="50" charset="-128"/>
                    <a:ea typeface="HGS創英角ｺﾞｼｯｸUB" pitchFamily="50" charset="-128"/>
                  </a:rPr>
                  <a:t>自己参照法による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/>
                          </a:rPr>
                          <m:t>𝑪𝑬𝑶</m:t>
                        </m:r>
                      </m:sub>
                    </m:sSub>
                  </m:oMath>
                </a14:m>
                <a:r>
                  <a:rPr kumimoji="1" lang="ja-JP" altLang="en-US" b="1" i="1" dirty="0" smtClean="0">
                    <a:latin typeface="HGS創英角ｺﾞｼｯｸUB" pitchFamily="50" charset="-128"/>
                    <a:ea typeface="HGS創英角ｺﾞｼｯｸUB" pitchFamily="50" charset="-128"/>
                  </a:rPr>
                  <a:t>検出</a:t>
                </a:r>
                <a:endParaRPr kumimoji="1" lang="ja-JP" altLang="en-US" b="1" i="1" dirty="0">
                  <a:latin typeface="HGS創英角ｺﾞｼｯｸUB" pitchFamily="50" charset="-128"/>
                  <a:ea typeface="HGS創英角ｺﾞｼｯｸUB" pitchFamily="50" charset="-128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4298" y="679872"/>
                <a:ext cx="7772400" cy="1143000"/>
              </a:xfrm>
              <a:blipFill rotWithShape="1">
                <a:blip r:embed="rId2"/>
                <a:stretch>
                  <a:fillRect b="-74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正方形/長方形 77"/>
              <p:cNvSpPr/>
              <p:nvPr/>
            </p:nvSpPr>
            <p:spPr>
              <a:xfrm>
                <a:off x="1272568" y="6093296"/>
                <a:ext cx="6808467" cy="52322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altLang="ja-JP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ja-JP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altLang="ja-JP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ja-JP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ja-JP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altLang="ja-JP" sz="2800" b="1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𝑪𝑬𝑶</m:t>
                        </m:r>
                      </m:sub>
                    </m:sSub>
                  </m:oMath>
                </a14:m>
                <a:r>
                  <a:rPr lang="ja-JP" altLang="en-US" sz="2800" b="1" dirty="0" smtClean="0">
                    <a:solidFill>
                      <a:schemeClr val="bg1"/>
                    </a:solidFill>
                  </a:rPr>
                  <a:t>　</a:t>
                </a:r>
                <a:r>
                  <a:rPr lang="ja-JP" altLang="en-US" sz="2800" b="1" dirty="0" smtClean="0">
                    <a:solidFill>
                      <a:schemeClr val="bg1"/>
                    </a:solidFill>
                    <a:latin typeface="HGS創英角ｺﾞｼｯｸUB" pitchFamily="50" charset="-128"/>
                    <a:ea typeface="HGS創英角ｺﾞｼｯｸUB" pitchFamily="50" charset="-128"/>
                  </a:rPr>
                  <a:t>が観測できる！</a:t>
                </a:r>
                <a:endParaRPr lang="ja-JP" altLang="en-US" sz="3200" b="1" dirty="0">
                  <a:solidFill>
                    <a:schemeClr val="bg1"/>
                  </a:solidFill>
                  <a:latin typeface="HGS創英角ｺﾞｼｯｸUB" pitchFamily="50" charset="-128"/>
                  <a:ea typeface="HGS創英角ｺﾞｼｯｸUB" pitchFamily="50" charset="-128"/>
                </a:endParaRPr>
              </a:p>
            </p:txBody>
          </p:sp>
        </mc:Choice>
        <mc:Fallback xmlns="">
          <p:sp>
            <p:nvSpPr>
              <p:cNvPr id="78" name="正方形/長方形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68" y="6093296"/>
                <a:ext cx="6808467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236" r="-892" b="-26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線矢印コネクタ 76"/>
          <p:cNvCxnSpPr/>
          <p:nvPr/>
        </p:nvCxnSpPr>
        <p:spPr bwMode="auto">
          <a:xfrm flipV="1">
            <a:off x="509667" y="4572559"/>
            <a:ext cx="8234257" cy="18594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直線矢印コネクタ 78"/>
          <p:cNvCxnSpPr/>
          <p:nvPr/>
        </p:nvCxnSpPr>
        <p:spPr bwMode="auto">
          <a:xfrm flipV="1">
            <a:off x="532219" y="2858380"/>
            <a:ext cx="0" cy="1747878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直線矢印コネクタ 83"/>
          <p:cNvCxnSpPr/>
          <p:nvPr/>
        </p:nvCxnSpPr>
        <p:spPr bwMode="auto">
          <a:xfrm flipV="1">
            <a:off x="1429072" y="4638036"/>
            <a:ext cx="1365865" cy="8816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2" name="グループ化 21"/>
          <p:cNvGrpSpPr/>
          <p:nvPr/>
        </p:nvGrpSpPr>
        <p:grpSpPr>
          <a:xfrm>
            <a:off x="743661" y="3048995"/>
            <a:ext cx="6768285" cy="1589041"/>
            <a:chOff x="743661" y="3244766"/>
            <a:chExt cx="6768285" cy="1589041"/>
          </a:xfrm>
        </p:grpSpPr>
        <p:sp>
          <p:nvSpPr>
            <p:cNvPr id="48" name="Line 10"/>
            <p:cNvSpPr>
              <a:spLocks noChangeShapeType="1"/>
            </p:cNvSpPr>
            <p:nvPr/>
          </p:nvSpPr>
          <p:spPr bwMode="auto">
            <a:xfrm>
              <a:off x="1504188" y="4607645"/>
              <a:ext cx="0" cy="1750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Line 11"/>
            <p:cNvSpPr>
              <a:spLocks noChangeShapeType="1"/>
            </p:cNvSpPr>
            <p:nvPr/>
          </p:nvSpPr>
          <p:spPr bwMode="auto">
            <a:xfrm>
              <a:off x="1933811" y="4540032"/>
              <a:ext cx="0" cy="24261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12"/>
            <p:cNvSpPr>
              <a:spLocks noChangeShapeType="1"/>
            </p:cNvSpPr>
            <p:nvPr/>
          </p:nvSpPr>
          <p:spPr bwMode="auto">
            <a:xfrm>
              <a:off x="2363433" y="4433972"/>
              <a:ext cx="0" cy="34867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Line 13"/>
            <p:cNvSpPr>
              <a:spLocks noChangeShapeType="1"/>
            </p:cNvSpPr>
            <p:nvPr/>
          </p:nvSpPr>
          <p:spPr bwMode="auto">
            <a:xfrm>
              <a:off x="2793056" y="4211243"/>
              <a:ext cx="0" cy="57140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Line 14"/>
            <p:cNvSpPr>
              <a:spLocks noChangeShapeType="1"/>
            </p:cNvSpPr>
            <p:nvPr/>
          </p:nvSpPr>
          <p:spPr bwMode="auto">
            <a:xfrm>
              <a:off x="3222678" y="3902342"/>
              <a:ext cx="0" cy="88030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3648823" y="3544387"/>
              <a:ext cx="0" cy="123825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>
              <a:off x="4078445" y="3322986"/>
              <a:ext cx="0" cy="1459659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Line 17"/>
            <p:cNvSpPr>
              <a:spLocks noChangeShapeType="1"/>
            </p:cNvSpPr>
            <p:nvPr/>
          </p:nvSpPr>
          <p:spPr bwMode="auto">
            <a:xfrm>
              <a:off x="4508068" y="3244766"/>
              <a:ext cx="0" cy="153788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Line 18"/>
            <p:cNvSpPr>
              <a:spLocks noChangeShapeType="1"/>
            </p:cNvSpPr>
            <p:nvPr/>
          </p:nvSpPr>
          <p:spPr bwMode="auto">
            <a:xfrm>
              <a:off x="4935951" y="3321660"/>
              <a:ext cx="0" cy="146098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Line 19"/>
            <p:cNvSpPr>
              <a:spLocks noChangeShapeType="1"/>
            </p:cNvSpPr>
            <p:nvPr/>
          </p:nvSpPr>
          <p:spPr bwMode="auto">
            <a:xfrm>
              <a:off x="5365572" y="3524500"/>
              <a:ext cx="0" cy="125814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Line 20"/>
            <p:cNvSpPr>
              <a:spLocks noChangeShapeType="1"/>
            </p:cNvSpPr>
            <p:nvPr/>
          </p:nvSpPr>
          <p:spPr bwMode="auto">
            <a:xfrm>
              <a:off x="5795197" y="3873175"/>
              <a:ext cx="0" cy="90947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Line 21"/>
            <p:cNvSpPr>
              <a:spLocks noChangeShapeType="1"/>
            </p:cNvSpPr>
            <p:nvPr/>
          </p:nvSpPr>
          <p:spPr bwMode="auto">
            <a:xfrm>
              <a:off x="6223080" y="4162191"/>
              <a:ext cx="0" cy="62045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Line 22"/>
            <p:cNvSpPr>
              <a:spLocks noChangeShapeType="1"/>
            </p:cNvSpPr>
            <p:nvPr/>
          </p:nvSpPr>
          <p:spPr bwMode="auto">
            <a:xfrm>
              <a:off x="6652701" y="4375638"/>
              <a:ext cx="0" cy="40700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Line 23"/>
            <p:cNvSpPr>
              <a:spLocks noChangeShapeType="1"/>
            </p:cNvSpPr>
            <p:nvPr/>
          </p:nvSpPr>
          <p:spPr bwMode="auto">
            <a:xfrm>
              <a:off x="7082325" y="4540032"/>
              <a:ext cx="0" cy="24261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Line 24"/>
            <p:cNvSpPr>
              <a:spLocks noChangeShapeType="1"/>
            </p:cNvSpPr>
            <p:nvPr/>
          </p:nvSpPr>
          <p:spPr bwMode="auto">
            <a:xfrm>
              <a:off x="7511946" y="4616926"/>
              <a:ext cx="0" cy="165719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Line 4"/>
            <p:cNvSpPr>
              <a:spLocks noChangeShapeType="1"/>
            </p:cNvSpPr>
            <p:nvPr/>
          </p:nvSpPr>
          <p:spPr bwMode="auto">
            <a:xfrm>
              <a:off x="743661" y="4569350"/>
              <a:ext cx="0" cy="264457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Line 5"/>
            <p:cNvSpPr>
              <a:spLocks noChangeShapeType="1"/>
            </p:cNvSpPr>
            <p:nvPr/>
          </p:nvSpPr>
          <p:spPr bwMode="auto">
            <a:xfrm>
              <a:off x="1099161" y="4569350"/>
              <a:ext cx="0" cy="264457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85" name="直線矢印コネクタ 84"/>
          <p:cNvCxnSpPr/>
          <p:nvPr/>
        </p:nvCxnSpPr>
        <p:spPr bwMode="auto">
          <a:xfrm flipV="1">
            <a:off x="4626795" y="4638166"/>
            <a:ext cx="1596285" cy="96894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正方形/長方形 85"/>
              <p:cNvSpPr/>
              <p:nvPr/>
            </p:nvSpPr>
            <p:spPr>
              <a:xfrm>
                <a:off x="60246" y="5606744"/>
                <a:ext cx="2733890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lang="en-US" altLang="ja-JP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6" name="正方形/長方形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6" y="5606744"/>
                <a:ext cx="2733890" cy="427618"/>
              </a:xfrm>
              <a:prstGeom prst="rect">
                <a:avLst/>
              </a:prstGeom>
              <a:blipFill rotWithShape="1">
                <a:blip r:embed="rId4"/>
                <a:stretch>
                  <a:fillRect l="-446" b="-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正方形/長方形 86"/>
              <p:cNvSpPr/>
              <p:nvPr/>
            </p:nvSpPr>
            <p:spPr>
              <a:xfrm>
                <a:off x="2839924" y="5606744"/>
                <a:ext cx="3041667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lang="en-US" altLang="ja-JP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</m:oMath>
                  </m:oMathPara>
                </a14:m>
                <a:endParaRPr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正方形/長方形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924" y="5606744"/>
                <a:ext cx="3041667" cy="427618"/>
              </a:xfrm>
              <a:prstGeom prst="rect">
                <a:avLst/>
              </a:prstGeom>
              <a:blipFill rotWithShape="1">
                <a:blip r:embed="rId5"/>
                <a:stretch>
                  <a:fillRect l="-401" b="-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5"/>
          <p:cNvCxnSpPr/>
          <p:nvPr/>
        </p:nvCxnSpPr>
        <p:spPr bwMode="auto">
          <a:xfrm>
            <a:off x="1360234" y="2848880"/>
            <a:ext cx="6348176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テキスト ボックス 8"/>
          <p:cNvSpPr txBox="1"/>
          <p:nvPr/>
        </p:nvSpPr>
        <p:spPr>
          <a:xfrm>
            <a:off x="3169937" y="2387215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広帯域基本波コム</a:t>
            </a:r>
            <a:endParaRPr kumimoji="1" lang="ja-JP" altLang="en-US" sz="2400" b="1" dirty="0">
              <a:solidFill>
                <a:srgbClr val="FF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cxnSp>
        <p:nvCxnSpPr>
          <p:cNvPr id="105" name="直線矢印コネクタ 104"/>
          <p:cNvCxnSpPr/>
          <p:nvPr/>
        </p:nvCxnSpPr>
        <p:spPr bwMode="auto">
          <a:xfrm>
            <a:off x="5015061" y="2153109"/>
            <a:ext cx="3301355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6" name="テキスト ボックス 105"/>
          <p:cNvSpPr txBox="1"/>
          <p:nvPr/>
        </p:nvSpPr>
        <p:spPr>
          <a:xfrm>
            <a:off x="5974683" y="1691444"/>
            <a:ext cx="1382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latin typeface="HGS創英角ｺﾞｼｯｸUB" pitchFamily="50" charset="-128"/>
                <a:ea typeface="HGS創英角ｺﾞｼｯｸUB" pitchFamily="50" charset="-128"/>
              </a:rPr>
              <a:t>SHG</a:t>
            </a:r>
            <a:r>
              <a:rPr lang="ja-JP" altLang="en-US" sz="2400" b="1" dirty="0" smtClean="0">
                <a:solidFill>
                  <a:srgbClr val="0070C0"/>
                </a:solidFill>
                <a:latin typeface="HGS創英角ｺﾞｼｯｸUB" pitchFamily="50" charset="-128"/>
                <a:ea typeface="HGS創英角ｺﾞｼｯｸUB" pitchFamily="50" charset="-128"/>
              </a:rPr>
              <a:t>コム</a:t>
            </a:r>
            <a:endParaRPr kumimoji="1" lang="ja-JP" altLang="en-US" sz="2400" b="1" dirty="0">
              <a:solidFill>
                <a:srgbClr val="0070C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5863604" y="3259602"/>
            <a:ext cx="893130" cy="963110"/>
            <a:chOff x="6166373" y="3169066"/>
            <a:chExt cx="893130" cy="963110"/>
          </a:xfrm>
        </p:grpSpPr>
        <p:sp>
          <p:nvSpPr>
            <p:cNvPr id="107" name="円/楕円 106"/>
            <p:cNvSpPr/>
            <p:nvPr/>
          </p:nvSpPr>
          <p:spPr>
            <a:xfrm>
              <a:off x="6371777" y="3649854"/>
              <a:ext cx="482322" cy="48232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正方形/長方形 107"/>
                <p:cNvSpPr/>
                <p:nvPr/>
              </p:nvSpPr>
              <p:spPr>
                <a:xfrm>
                  <a:off x="6166373" y="3169066"/>
                  <a:ext cx="89313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400" b="1" i="1">
                                <a:latin typeface="Cambria Math"/>
                              </a:rPr>
                              <m:t>𝑪𝑬𝑶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108" name="正方形/長方形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6373" y="3169066"/>
                  <a:ext cx="89313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361" b="-1973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5969605" y="5606744"/>
                <a:ext cx="3254545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ja-JP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</m:d>
                      <m:r>
                        <a:rPr lang="en-US" altLang="ja-JP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lang="en-US" altLang="ja-JP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  <m:r>
                        <a:rPr lang="en-US" altLang="ja-JP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605" y="5606744"/>
                <a:ext cx="3254545" cy="427618"/>
              </a:xfrm>
              <a:prstGeom prst="rect">
                <a:avLst/>
              </a:prstGeom>
              <a:blipFill rotWithShape="1">
                <a:blip r:embed="rId7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直線矢印コネクタ 108"/>
          <p:cNvCxnSpPr>
            <a:stCxn id="15" idx="0"/>
          </p:cNvCxnSpPr>
          <p:nvPr/>
        </p:nvCxnSpPr>
        <p:spPr bwMode="auto">
          <a:xfrm flipH="1" flipV="1">
            <a:off x="6423023" y="4638166"/>
            <a:ext cx="1173855" cy="96857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7" name="グループ化 16"/>
          <p:cNvGrpSpPr/>
          <p:nvPr/>
        </p:nvGrpSpPr>
        <p:grpSpPr>
          <a:xfrm>
            <a:off x="5134153" y="3033506"/>
            <a:ext cx="3003880" cy="1537881"/>
            <a:chOff x="5872213" y="2069062"/>
            <a:chExt cx="3003880" cy="1537881"/>
          </a:xfrm>
        </p:grpSpPr>
        <p:sp>
          <p:nvSpPr>
            <p:cNvPr id="72" name="Line 10"/>
            <p:cNvSpPr>
              <a:spLocks noChangeShapeType="1"/>
            </p:cNvSpPr>
            <p:nvPr/>
          </p:nvSpPr>
          <p:spPr bwMode="auto">
            <a:xfrm>
              <a:off x="5872213" y="3431941"/>
              <a:ext cx="0" cy="17500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Line 11"/>
            <p:cNvSpPr>
              <a:spLocks noChangeShapeType="1"/>
            </p:cNvSpPr>
            <p:nvPr/>
          </p:nvSpPr>
          <p:spPr bwMode="auto">
            <a:xfrm>
              <a:off x="6301836" y="3364328"/>
              <a:ext cx="0" cy="242614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Line 12"/>
            <p:cNvSpPr>
              <a:spLocks noChangeShapeType="1"/>
            </p:cNvSpPr>
            <p:nvPr/>
          </p:nvSpPr>
          <p:spPr bwMode="auto">
            <a:xfrm>
              <a:off x="6731458" y="3258268"/>
              <a:ext cx="0" cy="348675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Line 13"/>
            <p:cNvSpPr>
              <a:spLocks noChangeShapeType="1"/>
            </p:cNvSpPr>
            <p:nvPr/>
          </p:nvSpPr>
          <p:spPr bwMode="auto">
            <a:xfrm>
              <a:off x="7161081" y="3035539"/>
              <a:ext cx="0" cy="571402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" name="Line 14"/>
            <p:cNvSpPr>
              <a:spLocks noChangeShapeType="1"/>
            </p:cNvSpPr>
            <p:nvPr/>
          </p:nvSpPr>
          <p:spPr bwMode="auto">
            <a:xfrm>
              <a:off x="7590703" y="2726638"/>
              <a:ext cx="0" cy="880304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" name="Line 15"/>
            <p:cNvSpPr>
              <a:spLocks noChangeShapeType="1"/>
            </p:cNvSpPr>
            <p:nvPr/>
          </p:nvSpPr>
          <p:spPr bwMode="auto">
            <a:xfrm>
              <a:off x="8016848" y="2368683"/>
              <a:ext cx="0" cy="1238258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" name="Line 16"/>
            <p:cNvSpPr>
              <a:spLocks noChangeShapeType="1"/>
            </p:cNvSpPr>
            <p:nvPr/>
          </p:nvSpPr>
          <p:spPr bwMode="auto">
            <a:xfrm>
              <a:off x="8446470" y="2147282"/>
              <a:ext cx="0" cy="1459659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" name="Line 17"/>
            <p:cNvSpPr>
              <a:spLocks noChangeShapeType="1"/>
            </p:cNvSpPr>
            <p:nvPr/>
          </p:nvSpPr>
          <p:spPr bwMode="auto">
            <a:xfrm>
              <a:off x="8876093" y="2069062"/>
              <a:ext cx="0" cy="1537881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191600" y="4237434"/>
            <a:ext cx="893130" cy="943987"/>
            <a:chOff x="6166373" y="3649854"/>
            <a:chExt cx="893130" cy="943987"/>
          </a:xfrm>
        </p:grpSpPr>
        <p:sp>
          <p:nvSpPr>
            <p:cNvPr id="47" name="円/楕円 46"/>
            <p:cNvSpPr/>
            <p:nvPr/>
          </p:nvSpPr>
          <p:spPr>
            <a:xfrm>
              <a:off x="6371777" y="3649854"/>
              <a:ext cx="482322" cy="48232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正方形/長方形 48"/>
                <p:cNvSpPr/>
                <p:nvPr/>
              </p:nvSpPr>
              <p:spPr>
                <a:xfrm>
                  <a:off x="6166373" y="4132176"/>
                  <a:ext cx="89313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400" b="1" i="1">
                                <a:latin typeface="Cambria Math"/>
                              </a:rPr>
                              <m:t>𝑪𝑬𝑶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49" name="正方形/長方形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6373" y="4132176"/>
                  <a:ext cx="89313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361" b="-1973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67876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0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7117"/>
            <a:ext cx="7665904" cy="378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70465"/>
            <a:ext cx="5461984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412058"/>
                <a:ext cx="9144000" cy="1143000"/>
              </a:xfrm>
            </p:spPr>
            <p:txBody>
              <a:bodyPr/>
              <a:lstStyle/>
              <a:p>
                <a:r>
                  <a:rPr lang="en-US" altLang="ja-JP" b="1" i="1" dirty="0" smtClean="0">
                    <a:latin typeface="HGS創英角ｺﾞｼｯｸUB" pitchFamily="50" charset="-128"/>
                    <a:ea typeface="HGS創英角ｺﾞｼｯｸUB" pitchFamily="50" charset="-128"/>
                  </a:rPr>
                  <a:t>f-2f</a:t>
                </a:r>
                <a:r>
                  <a:rPr lang="ja-JP" altLang="en-US" b="1" i="1" dirty="0" smtClean="0">
                    <a:latin typeface="HGS創英角ｺﾞｼｯｸUB" pitchFamily="50" charset="-128"/>
                    <a:ea typeface="HGS創英角ｺﾞｼｯｸUB" pitchFamily="50" charset="-128"/>
                  </a:rPr>
                  <a:t>干渉計による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𝑪𝑬𝑶</m:t>
                        </m:r>
                      </m:sub>
                    </m:sSub>
                  </m:oMath>
                </a14:m>
                <a:r>
                  <a:rPr kumimoji="1" lang="ja-JP" altLang="en-US" b="1" i="1" dirty="0" smtClean="0">
                    <a:latin typeface="HGS創英角ｺﾞｼｯｸUB" pitchFamily="50" charset="-128"/>
                    <a:ea typeface="HGS創英角ｺﾞｼｯｸUB" pitchFamily="50" charset="-128"/>
                  </a:rPr>
                  <a:t>検出装置</a:t>
                </a:r>
                <a:endParaRPr kumimoji="1" lang="ja-JP" altLang="en-US" b="1" i="1" dirty="0">
                  <a:latin typeface="HGS創英角ｺﾞｼｯｸUB" pitchFamily="50" charset="-128"/>
                  <a:ea typeface="HGS創英角ｺﾞｼｯｸUB" pitchFamily="50" charset="-128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412058"/>
                <a:ext cx="9144000" cy="1143000"/>
              </a:xfrm>
              <a:blipFill rotWithShape="1">
                <a:blip r:embed="rId4"/>
                <a:stretch>
                  <a:fillRect b="-74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/>
          <p:cNvCxnSpPr/>
          <p:nvPr/>
        </p:nvCxnSpPr>
        <p:spPr bwMode="auto">
          <a:xfrm>
            <a:off x="1447934" y="3082884"/>
            <a:ext cx="0" cy="2520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線コネクタ 27"/>
          <p:cNvCxnSpPr/>
          <p:nvPr/>
        </p:nvCxnSpPr>
        <p:spPr bwMode="auto">
          <a:xfrm>
            <a:off x="4616286" y="3077204"/>
            <a:ext cx="0" cy="2520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テキスト ボックス 4"/>
          <p:cNvSpPr txBox="1"/>
          <p:nvPr/>
        </p:nvSpPr>
        <p:spPr>
          <a:xfrm>
            <a:off x="1447934" y="5559623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HGS創英角ｺﾞｼｯｸUB" pitchFamily="50" charset="-128"/>
                <a:ea typeface="HGS創英角ｺﾞｼｯｸUB" pitchFamily="50" charset="-128"/>
              </a:rPr>
              <a:t>1010nm</a:t>
            </a:r>
            <a:endParaRPr kumimoji="1" lang="ja-JP" altLang="en-US" sz="2400" b="1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0563" y="5559623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2020nm</a:t>
            </a:r>
            <a:endParaRPr kumimoji="1" lang="ja-JP" altLang="en-US" sz="2400" b="1" dirty="0">
              <a:solidFill>
                <a:srgbClr val="FF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4560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4462</TotalTime>
  <Words>1176</Words>
  <Application>Microsoft Office PowerPoint</Application>
  <PresentationFormat>画面に合わせる (4:3)</PresentationFormat>
  <Paragraphs>174</Paragraphs>
  <Slides>14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テーマ1</vt:lpstr>
      <vt:lpstr>デュアル光周波数コム参照型 広帯域連続可変CW-THz波発生</vt:lpstr>
      <vt:lpstr>イントロ</vt:lpstr>
      <vt:lpstr>安定化光コム</vt:lpstr>
      <vt:lpstr>シングル光コム参照型THzシンセ</vt:lpstr>
      <vt:lpstr>シングル光コム参照型THzシンセ</vt:lpstr>
      <vt:lpstr>デュアル光コム参照型THzシンセ</vt:lpstr>
      <vt:lpstr>デュアル光コム参照型THzシンセ</vt:lpstr>
      <vt:lpstr>自己参照法によるf_CEO検出</vt:lpstr>
      <vt:lpstr>f-2f干渉計によるf_CEO検出装置</vt:lpstr>
      <vt:lpstr>f_CEO信号</vt:lpstr>
      <vt:lpstr>f_CEO制御</vt:lpstr>
      <vt:lpstr>光コムとCWレーザのビート取得系</vt:lpstr>
      <vt:lpstr>光コムとCWレーザのビート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パルスレーザと光周波数コム</dc:title>
  <dc:creator>tera5</dc:creator>
  <cp:lastModifiedBy>tera5</cp:lastModifiedBy>
  <cp:revision>154</cp:revision>
  <cp:lastPrinted>2013-08-08T22:30:00Z</cp:lastPrinted>
  <dcterms:created xsi:type="dcterms:W3CDTF">2013-06-13T06:56:08Z</dcterms:created>
  <dcterms:modified xsi:type="dcterms:W3CDTF">2013-09-15T11:56:44Z</dcterms:modified>
</cp:coreProperties>
</file>