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handoutMasterIdLst>
    <p:handoutMasterId r:id="rId17"/>
  </p:handoutMasterIdLst>
  <p:sldIdLst>
    <p:sldId id="256" r:id="rId2"/>
    <p:sldId id="257" r:id="rId3"/>
    <p:sldId id="306" r:id="rId4"/>
    <p:sldId id="274" r:id="rId5"/>
    <p:sldId id="275" r:id="rId6"/>
    <p:sldId id="291" r:id="rId7"/>
    <p:sldId id="282" r:id="rId8"/>
    <p:sldId id="304" r:id="rId9"/>
    <p:sldId id="269" r:id="rId10"/>
    <p:sldId id="290" r:id="rId11"/>
    <p:sldId id="292" r:id="rId12"/>
    <p:sldId id="305" r:id="rId13"/>
    <p:sldId id="299" r:id="rId14"/>
    <p:sldId id="300" r:id="rId15"/>
  </p:sldIdLst>
  <p:sldSz cx="9144000" cy="6858000" type="screen4x3"/>
  <p:notesSz cx="9872663"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snapToGrid="0" snapToObjects="1">
      <p:cViewPr>
        <p:scale>
          <a:sx n="81" d="100"/>
          <a:sy n="81" d="100"/>
        </p:scale>
        <p:origin x="-136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763" y="0"/>
            <a:ext cx="4278312" cy="339725"/>
          </a:xfrm>
          <a:prstGeom prst="rect">
            <a:avLst/>
          </a:prstGeom>
        </p:spPr>
        <p:txBody>
          <a:bodyPr vert="horz" lIns="91440" tIns="45720" rIns="91440" bIns="45720" rtlCol="0"/>
          <a:lstStyle>
            <a:lvl1pPr algn="r">
              <a:defRPr sz="1200"/>
            </a:lvl1pPr>
          </a:lstStyle>
          <a:p>
            <a:fld id="{41892016-BCF3-E24C-AB8A-4D496A10D66B}" type="datetimeFigureOut">
              <a:rPr kumimoji="1" lang="ja-JP" altLang="en-US" smtClean="0"/>
              <a:t>2013/09/17</a:t>
            </a:fld>
            <a:endParaRPr kumimoji="1" lang="ja-JP" altLang="en-US"/>
          </a:p>
        </p:txBody>
      </p:sp>
      <p:sp>
        <p:nvSpPr>
          <p:cNvPr id="4" name="フッター プレースホルダー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763" y="6456363"/>
            <a:ext cx="4278312" cy="339725"/>
          </a:xfrm>
          <a:prstGeom prst="rect">
            <a:avLst/>
          </a:prstGeom>
        </p:spPr>
        <p:txBody>
          <a:bodyPr vert="horz" lIns="91440" tIns="45720" rIns="91440" bIns="45720" rtlCol="0" anchor="b"/>
          <a:lstStyle>
            <a:lvl1pPr algn="r">
              <a:defRPr sz="1200"/>
            </a:lvl1pPr>
          </a:lstStyle>
          <a:p>
            <a:fld id="{A35AE12C-2AAF-4649-A04B-5039A53790F4}" type="slidenum">
              <a:rPr kumimoji="1" lang="ja-JP" altLang="en-US" smtClean="0"/>
              <a:t>‹#›</a:t>
            </a:fld>
            <a:endParaRPr kumimoji="1" lang="ja-JP" altLang="en-US"/>
          </a:p>
        </p:txBody>
      </p:sp>
    </p:spTree>
    <p:extLst>
      <p:ext uri="{BB962C8B-B14F-4D97-AF65-F5344CB8AC3E}">
        <p14:creationId xmlns:p14="http://schemas.microsoft.com/office/powerpoint/2010/main" val="3295818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763" y="0"/>
            <a:ext cx="4278312" cy="339725"/>
          </a:xfrm>
          <a:prstGeom prst="rect">
            <a:avLst/>
          </a:prstGeom>
        </p:spPr>
        <p:txBody>
          <a:bodyPr vert="horz" lIns="91440" tIns="45720" rIns="91440" bIns="45720" rtlCol="0"/>
          <a:lstStyle>
            <a:lvl1pPr algn="r">
              <a:defRPr sz="1200"/>
            </a:lvl1pPr>
          </a:lstStyle>
          <a:p>
            <a:fld id="{A944DABC-B9C0-1D4B-A01B-017956F79451}" type="datetimeFigureOut">
              <a:rPr kumimoji="1" lang="ja-JP" altLang="en-US" smtClean="0"/>
              <a:t>2013/09/17</a:t>
            </a:fld>
            <a:endParaRPr kumimoji="1" lang="ja-JP" altLang="en-US"/>
          </a:p>
        </p:txBody>
      </p:sp>
      <p:sp>
        <p:nvSpPr>
          <p:cNvPr id="4" name="スライド イメージ プレースホルダー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28975"/>
            <a:ext cx="7897813" cy="30591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763" y="6456363"/>
            <a:ext cx="4278312" cy="339725"/>
          </a:xfrm>
          <a:prstGeom prst="rect">
            <a:avLst/>
          </a:prstGeom>
        </p:spPr>
        <p:txBody>
          <a:bodyPr vert="horz" lIns="91440" tIns="45720" rIns="91440" bIns="45720" rtlCol="0" anchor="b"/>
          <a:lstStyle>
            <a:lvl1pPr algn="r">
              <a:defRPr sz="1200"/>
            </a:lvl1pPr>
          </a:lstStyle>
          <a:p>
            <a:fld id="{52F26CA1-9771-F146-BCDC-3F29E03D5D92}" type="slidenum">
              <a:rPr kumimoji="1" lang="ja-JP" altLang="en-US" smtClean="0"/>
              <a:t>‹#›</a:t>
            </a:fld>
            <a:endParaRPr kumimoji="1" lang="ja-JP" altLang="en-US"/>
          </a:p>
        </p:txBody>
      </p:sp>
    </p:spTree>
    <p:extLst>
      <p:ext uri="{BB962C8B-B14F-4D97-AF65-F5344CB8AC3E}">
        <p14:creationId xmlns:p14="http://schemas.microsoft.com/office/powerpoint/2010/main" val="18690614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今まで構築してきた</a:t>
            </a:r>
            <a:r>
              <a:rPr kumimoji="1" lang="en-US" altLang="ja-JP" dirty="0" smtClean="0"/>
              <a:t>ASOPS-THz-TDS</a:t>
            </a:r>
            <a:r>
              <a:rPr kumimoji="1" lang="ja-JP" altLang="en-US" dirty="0" smtClean="0"/>
              <a:t>は、</a:t>
            </a:r>
            <a:r>
              <a:rPr kumimoji="1" lang="en-US" altLang="ja-JP" dirty="0" smtClean="0"/>
              <a:t>1550nm</a:t>
            </a:r>
            <a:r>
              <a:rPr kumimoji="1" lang="ja-JP" altLang="en-US" dirty="0" smtClean="0"/>
              <a:t>のファイバーレーザーからの出力光を</a:t>
            </a:r>
            <a:r>
              <a:rPr kumimoji="1" lang="en-US" altLang="ja-JP" dirty="0" smtClean="0"/>
              <a:t>800nm</a:t>
            </a:r>
            <a:r>
              <a:rPr kumimoji="1" lang="ja-JP" altLang="en-US" dirty="0" smtClean="0"/>
              <a:t>波長変換し励起光として使用して、自由空間光学系を構築していました。しかし、このような自由空間を伝搬した光学系である分光装置は実用的ではない。実際に</a:t>
            </a:r>
            <a:r>
              <a:rPr kumimoji="1" lang="en-US" altLang="ja-JP" dirty="0" smtClean="0"/>
              <a:t>THz</a:t>
            </a:r>
            <a:r>
              <a:rPr kumimoji="1" lang="ja-JP" altLang="en-US" dirty="0" smtClean="0"/>
              <a:t>分光装置を産業分野に応用するためには、よりコンパクトで安定な分光装置が要求されています。ここで、光ファイバー光学系を導入してレーザー光学系をオールファイバー化できると、装置の小型化や安定化からメンテナンスフリー化といった実用性を付加することができます。</a:t>
            </a:r>
            <a:endParaRPr kumimoji="1" lang="en-US" altLang="ja-JP" dirty="0" smtClean="0"/>
          </a:p>
          <a:p>
            <a:r>
              <a:rPr kumimoji="1" lang="ja-JP" altLang="en-US" dirty="0" smtClean="0"/>
              <a:t>今回の報告はファイバーレーザーからの出力光を直接</a:t>
            </a:r>
            <a:r>
              <a:rPr kumimoji="1" lang="en-US" altLang="ja-JP" dirty="0" smtClean="0"/>
              <a:t>PCA</a:t>
            </a:r>
            <a:r>
              <a:rPr kumimoji="1" lang="ja-JP" altLang="en-US" dirty="0" smtClean="0"/>
              <a:t>にカップリングしたオールファイバー光学系プロトタイプ装置を大塚電子の共同開発で開発し、装置の特性評価を行ったことを報告します。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2</a:t>
            </a:fld>
            <a:endParaRPr kumimoji="1" lang="ja-JP" altLang="en-US"/>
          </a:p>
        </p:txBody>
      </p:sp>
    </p:spTree>
    <p:extLst>
      <p:ext uri="{BB962C8B-B14F-4D97-AF65-F5344CB8AC3E}">
        <p14:creationId xmlns:p14="http://schemas.microsoft.com/office/powerpoint/2010/main" val="42786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今まで構築してきた</a:t>
            </a:r>
            <a:r>
              <a:rPr kumimoji="1" lang="en-US" altLang="ja-JP" dirty="0" smtClean="0"/>
              <a:t>ASOPS-THz-TDS</a:t>
            </a:r>
            <a:r>
              <a:rPr kumimoji="1" lang="ja-JP" altLang="en-US" dirty="0" smtClean="0"/>
              <a:t>は、</a:t>
            </a:r>
            <a:r>
              <a:rPr kumimoji="1" lang="en-US" altLang="ja-JP" dirty="0" smtClean="0"/>
              <a:t>1550nm</a:t>
            </a:r>
            <a:r>
              <a:rPr kumimoji="1" lang="ja-JP" altLang="en-US" dirty="0" smtClean="0"/>
              <a:t>のファイバーレーザーからの出力光を</a:t>
            </a:r>
            <a:r>
              <a:rPr kumimoji="1" lang="en-US" altLang="ja-JP" dirty="0" smtClean="0"/>
              <a:t>800nm</a:t>
            </a:r>
            <a:r>
              <a:rPr kumimoji="1" lang="ja-JP" altLang="en-US" dirty="0" smtClean="0"/>
              <a:t>波長変換し励起光として使用して、自由空間光学系を構築していました。しかし、このような自由空間を伝搬した光学系である分光装置は実用的ではない。実際に</a:t>
            </a:r>
            <a:r>
              <a:rPr kumimoji="1" lang="en-US" altLang="ja-JP" dirty="0" smtClean="0"/>
              <a:t>THz</a:t>
            </a:r>
            <a:r>
              <a:rPr kumimoji="1" lang="ja-JP" altLang="en-US" dirty="0" smtClean="0"/>
              <a:t>分光装置を産業分野に応用するためには、よりコンパクトで安定な分光装置が要求されています。ここで、光ファイバー光学系を導入してレーザー光学系をオールファイバー化できると、装置の小型化や安定化からメンテナンスフリー化といった実用性を付加することができます。</a:t>
            </a:r>
            <a:endParaRPr kumimoji="1" lang="en-US" altLang="ja-JP" dirty="0" smtClean="0"/>
          </a:p>
          <a:p>
            <a:r>
              <a:rPr kumimoji="1" lang="ja-JP" altLang="en-US" dirty="0" smtClean="0"/>
              <a:t>今回の報告はファイバーレーザーからの出力光を直接</a:t>
            </a:r>
            <a:r>
              <a:rPr kumimoji="1" lang="en-US" altLang="ja-JP" dirty="0" smtClean="0"/>
              <a:t>PCA</a:t>
            </a:r>
            <a:r>
              <a:rPr kumimoji="1" lang="ja-JP" altLang="en-US" dirty="0" smtClean="0"/>
              <a:t>にカップリングしたオールファイバー光学系プロトタイプ装置を大塚電子の共同開発で開発し、装置の特性評価を行ったことを報告します。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3</a:t>
            </a:fld>
            <a:endParaRPr kumimoji="1" lang="ja-JP" altLang="en-US"/>
          </a:p>
        </p:txBody>
      </p:sp>
    </p:spTree>
    <p:extLst>
      <p:ext uri="{BB962C8B-B14F-4D97-AF65-F5344CB8AC3E}">
        <p14:creationId xmlns:p14="http://schemas.microsoft.com/office/powerpoint/2010/main" val="42786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7</a:t>
            </a:fld>
            <a:endParaRPr kumimoji="1" lang="ja-JP" altLang="en-US"/>
          </a:p>
        </p:txBody>
      </p:sp>
    </p:spTree>
    <p:extLst>
      <p:ext uri="{BB962C8B-B14F-4D97-AF65-F5344CB8AC3E}">
        <p14:creationId xmlns:p14="http://schemas.microsoft.com/office/powerpoint/2010/main" val="336384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しかし、この</a:t>
            </a:r>
            <a:r>
              <a:rPr kumimoji="1" lang="en-US" altLang="ja-JP" dirty="0" smtClean="0"/>
              <a:t>ASOPS-THz-TDS</a:t>
            </a:r>
            <a:r>
              <a:rPr kumimoji="1" lang="ja-JP" altLang="en-US" dirty="0" smtClean="0"/>
              <a:t>ではスペクトルを得る際の時間スケール拡大率に基づいてスペクトルのメモリ付けをおこなうため、スペクトル分解能と確度は</a:t>
            </a:r>
            <a:r>
              <a:rPr kumimoji="1" lang="en-US" altLang="ja-JP" dirty="0" smtClean="0"/>
              <a:t>f</a:t>
            </a:r>
            <a:r>
              <a:rPr kumimoji="1" lang="en-US" altLang="ja-JP" baseline="-25000" dirty="0" smtClean="0"/>
              <a:t>1</a:t>
            </a:r>
            <a:r>
              <a:rPr kumimoji="1" lang="ja-JP" altLang="en-US" baseline="0" dirty="0" smtClean="0"/>
              <a:t>、</a:t>
            </a:r>
            <a:r>
              <a:rPr kumimoji="1" lang="en-US" altLang="ja-JP" baseline="0" dirty="0" smtClean="0"/>
              <a:t>∆f</a:t>
            </a:r>
            <a:r>
              <a:rPr kumimoji="1" lang="ja-JP" altLang="en-US" baseline="0" dirty="0" smtClean="0"/>
              <a:t>の安定性に依存する。レーザーのモード同期周波数</a:t>
            </a:r>
            <a:r>
              <a:rPr kumimoji="1" lang="en-US" altLang="ja-JP" baseline="0" dirty="0" smtClean="0"/>
              <a:t>f</a:t>
            </a:r>
            <a:r>
              <a:rPr kumimoji="1" lang="en-US" altLang="ja-JP" baseline="-25000" dirty="0" smtClean="0"/>
              <a:t>1</a:t>
            </a:r>
            <a:r>
              <a:rPr kumimoji="1" lang="ja-JP" altLang="en-US" baseline="0" dirty="0" smtClean="0"/>
              <a:t>は</a:t>
            </a:r>
            <a:r>
              <a:rPr kumimoji="1" lang="en-US" altLang="ja-JP" baseline="0" dirty="0" err="1" smtClean="0"/>
              <a:t>Rb</a:t>
            </a:r>
            <a:r>
              <a:rPr kumimoji="1" lang="ja-JP" altLang="en-US" baseline="0" dirty="0" smtClean="0"/>
              <a:t>原子時計に同期させているが、差周波</a:t>
            </a:r>
            <a:r>
              <a:rPr kumimoji="1" lang="en-US" altLang="ja-JP" baseline="0" dirty="0" smtClean="0"/>
              <a:t>∆f</a:t>
            </a:r>
            <a:r>
              <a:rPr kumimoji="1" lang="ja-JP" altLang="en-US" baseline="0" dirty="0" smtClean="0"/>
              <a:t>は間接的に制御されているためタイミングジッタ</a:t>
            </a:r>
            <a:r>
              <a:rPr kumimoji="1" lang="en-US" altLang="ja-JP" baseline="0" dirty="0" smtClean="0"/>
              <a:t>−</a:t>
            </a:r>
            <a:r>
              <a:rPr kumimoji="1" lang="ja-JP" altLang="en-US" baseline="0" dirty="0" smtClean="0"/>
              <a:t>の揺らぎの影響からスペクトル確度・分解能が低下してしまいます。</a:t>
            </a:r>
            <a:endParaRPr kumimoji="1" lang="en-US" altLang="ja-JP" baseline="0" dirty="0" smtClean="0"/>
          </a:p>
          <a:p>
            <a:endParaRPr kumimoji="1" lang="en-US" altLang="ja-JP" baseline="0" dirty="0" smtClean="0"/>
          </a:p>
          <a:p>
            <a:r>
              <a:rPr kumimoji="1" lang="ja-JP" altLang="en-US" baseline="0" dirty="0" smtClean="0"/>
              <a:t>この手法において問題となる要素の一つであるタイミングジッタ</a:t>
            </a:r>
            <a:r>
              <a:rPr kumimoji="1" lang="en-US" altLang="ja-JP" baseline="0" dirty="0" smtClean="0"/>
              <a:t>-</a:t>
            </a:r>
            <a:r>
              <a:rPr kumimoji="1" lang="ja-JP" altLang="en-US" baseline="0" dirty="0" smtClean="0"/>
              <a:t>の評価をトリガーに</a:t>
            </a:r>
            <a:r>
              <a:rPr kumimoji="1" lang="en-US" altLang="ja-JP" baseline="0" dirty="0" smtClean="0"/>
              <a:t>PG</a:t>
            </a:r>
            <a:r>
              <a:rPr kumimoji="1" lang="ja-JP" altLang="en-US" baseline="0" dirty="0" smtClean="0"/>
              <a:t>と</a:t>
            </a:r>
            <a:r>
              <a:rPr kumimoji="1" lang="en-US" altLang="ja-JP" baseline="0" dirty="0" smtClean="0"/>
              <a:t>SFG</a:t>
            </a:r>
            <a:r>
              <a:rPr kumimoji="1" lang="ja-JP" altLang="en-US" baseline="0" dirty="0" smtClean="0"/>
              <a:t>を用いて、を高圧下における水蒸気の吸収線の線幅評価を行いました。これは、もしトリガーに</a:t>
            </a:r>
            <a:r>
              <a:rPr kumimoji="1" lang="en-US" altLang="ja-JP" baseline="0" dirty="0" smtClean="0"/>
              <a:t>PG</a:t>
            </a:r>
            <a:r>
              <a:rPr kumimoji="1" lang="ja-JP" altLang="en-US" baseline="0" dirty="0" smtClean="0"/>
              <a:t>を用いることができれば、</a:t>
            </a:r>
            <a:r>
              <a:rPr kumimoji="1" lang="en-US" altLang="ja-JP" baseline="0" dirty="0" smtClean="0"/>
              <a:t>SFG</a:t>
            </a:r>
            <a:r>
              <a:rPr kumimoji="1" lang="ja-JP" altLang="en-US" baseline="0" dirty="0" smtClean="0"/>
              <a:t>相互相関系を構築する手間が省け、より実用的なオールファイバー型装置を開発する手助けとなります。一方で</a:t>
            </a:r>
            <a:r>
              <a:rPr kumimoji="1" lang="en-US" altLang="ja-JP" baseline="0" dirty="0" smtClean="0"/>
              <a:t>SFG</a:t>
            </a:r>
            <a:r>
              <a:rPr kumimoji="1" lang="ja-JP" altLang="en-US" baseline="0" dirty="0" smtClean="0"/>
              <a:t>信号と違い、実際のレーザー信号を用いていないのでレーザー揺らぎの影響を大きく受ける可能性があります。</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3E60B3C-BEF2-3743-8D23-E9DDF67304ED}" type="slidenum">
              <a:rPr kumimoji="1" lang="ja-JP" altLang="en-US" smtClean="0"/>
              <a:t>8</a:t>
            </a:fld>
            <a:endParaRPr kumimoji="1" lang="ja-JP" altLang="en-US"/>
          </a:p>
        </p:txBody>
      </p:sp>
    </p:spTree>
    <p:extLst>
      <p:ext uri="{BB962C8B-B14F-4D97-AF65-F5344CB8AC3E}">
        <p14:creationId xmlns:p14="http://schemas.microsoft.com/office/powerpoint/2010/main" val="301818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タイミングジッターを評価した結果を示します。計算して水蒸気の線幅が</a:t>
            </a:r>
            <a:r>
              <a:rPr kumimoji="1" lang="en-US" altLang="ja-JP" dirty="0" smtClean="0"/>
              <a:t>No.1</a:t>
            </a:r>
            <a:r>
              <a:rPr kumimoji="1" lang="ja-JP" altLang="en-US" dirty="0" smtClean="0"/>
              <a:t>からそれぞれ</a:t>
            </a:r>
            <a:r>
              <a:rPr kumimoji="1" lang="en-US" altLang="ja-JP" dirty="0" smtClean="0"/>
              <a:t>250,500,1000,1500</a:t>
            </a:r>
            <a:r>
              <a:rPr kumimoji="1" lang="ja-JP" altLang="en-US" dirty="0" smtClean="0"/>
              <a:t>となるように水蒸気圧力と窒素圧力を調整し、計測しました。低圧の</a:t>
            </a:r>
            <a:r>
              <a:rPr kumimoji="1" lang="en-US" altLang="ja-JP" dirty="0" smtClean="0"/>
              <a:t>No.1~No.3</a:t>
            </a:r>
            <a:r>
              <a:rPr kumimoji="1" lang="ja-JP" altLang="en-US" dirty="0" smtClean="0"/>
              <a:t>では高分解能が要求されるため、</a:t>
            </a:r>
            <a:r>
              <a:rPr kumimoji="1" lang="en-US" altLang="ja-JP" dirty="0" smtClean="0"/>
              <a:t>PG</a:t>
            </a:r>
            <a:r>
              <a:rPr kumimoji="1" lang="ja-JP" altLang="en-US" dirty="0" smtClean="0"/>
              <a:t>よりも</a:t>
            </a:r>
            <a:r>
              <a:rPr kumimoji="1" lang="en-US" altLang="ja-JP" dirty="0" smtClean="0"/>
              <a:t>SFG</a:t>
            </a:r>
            <a:r>
              <a:rPr kumimoji="1" lang="ja-JP" altLang="en-US" dirty="0" smtClean="0"/>
              <a:t>のほうがタイミングジッターの影響を受けにくく、良い結果が現れています。</a:t>
            </a:r>
            <a:r>
              <a:rPr kumimoji="1" lang="en-US" altLang="ja-JP" dirty="0" smtClean="0"/>
              <a:t>No.4</a:t>
            </a:r>
            <a:r>
              <a:rPr kumimoji="1" lang="ja-JP" altLang="en-US" dirty="0" smtClean="0"/>
              <a:t>では</a:t>
            </a:r>
            <a:r>
              <a:rPr kumimoji="1" lang="en-US" altLang="ja-JP" dirty="0" smtClean="0"/>
              <a:t>PG</a:t>
            </a:r>
            <a:r>
              <a:rPr kumimoji="1" lang="ja-JP" altLang="en-US" dirty="0" smtClean="0"/>
              <a:t>と</a:t>
            </a:r>
            <a:r>
              <a:rPr kumimoji="1" lang="en-US" altLang="ja-JP" dirty="0" smtClean="0"/>
              <a:t>SFG</a:t>
            </a:r>
            <a:r>
              <a:rPr kumimoji="1" lang="ja-JP" altLang="en-US" dirty="0" smtClean="0"/>
              <a:t>がほぼ同程度であるため、この結果から高分解能を要求しない計測において、トリガーを</a:t>
            </a:r>
            <a:r>
              <a:rPr kumimoji="1" lang="en-US" altLang="ja-JP" dirty="0" smtClean="0"/>
              <a:t>PG</a:t>
            </a:r>
            <a:r>
              <a:rPr kumimoji="1" lang="ja-JP" altLang="en-US" dirty="0" smtClean="0"/>
              <a:t>で使用しても</a:t>
            </a:r>
            <a:r>
              <a:rPr kumimoji="1" lang="en-US" altLang="ja-JP" dirty="0" smtClean="0"/>
              <a:t>SFG</a:t>
            </a:r>
            <a:r>
              <a:rPr kumimoji="1" lang="ja-JP" altLang="en-US" dirty="0" smtClean="0"/>
              <a:t>とほぼ同等であるため、オールファイバー化も可能であると考えられます。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10</a:t>
            </a:fld>
            <a:endParaRPr kumimoji="1" lang="ja-JP" altLang="en-US"/>
          </a:p>
        </p:txBody>
      </p:sp>
    </p:spTree>
    <p:extLst>
      <p:ext uri="{BB962C8B-B14F-4D97-AF65-F5344CB8AC3E}">
        <p14:creationId xmlns:p14="http://schemas.microsoft.com/office/powerpoint/2010/main" val="361064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塚プロトタイプで、機械式時間遅延ステージと比べて、速い計測で高い分解能が得られるようなサンプルの一つとして金属マテリアルの測定を行った。このサンプルはテラヘルツ波と共鳴する素材でできている。金属メッシュは表面波と入射波のカップリングによる共鳴によるが、表面波を必要とする金属メッシュでは、吸収の大きな水溶液系の測定が困難である。一方、金属マテリアルはセル構造で共鳴が決まるため、将来的に細胞を金属マテリアル上にのせることで、テラヘルツ波の特徴である水分子や細胞内外の水和の状態等の物質の相互作用の応用計測が期待できる</a:t>
            </a:r>
            <a:endParaRPr kumimoji="1" lang="en-US" altLang="ja-JP" dirty="0" smtClean="0"/>
          </a:p>
          <a:p>
            <a:r>
              <a:rPr kumimoji="1" lang="ja-JP" altLang="en-US" dirty="0" smtClean="0"/>
              <a:t>ここに基本特性を示す。このサンプルは</a:t>
            </a:r>
            <a:r>
              <a:rPr kumimoji="1" lang="en-US" altLang="ja-JP" dirty="0" smtClean="0"/>
              <a:t>0.5THz</a:t>
            </a:r>
            <a:r>
              <a:rPr kumimoji="1" lang="ja-JP" altLang="en-US" dirty="0" smtClean="0"/>
              <a:t>に吸収がある。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11</a:t>
            </a:fld>
            <a:endParaRPr kumimoji="1" lang="ja-JP" altLang="en-US"/>
          </a:p>
        </p:txBody>
      </p:sp>
    </p:spTree>
    <p:extLst>
      <p:ext uri="{BB962C8B-B14F-4D97-AF65-F5344CB8AC3E}">
        <p14:creationId xmlns:p14="http://schemas.microsoft.com/office/powerpoint/2010/main" val="22122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塚プロトタイプで、機械式時間遅延ステージと比べて、速い計測で高い分解能が得られるようなサンプルの一つとして金属マテリアルの測定を行った。このサンプルはテラヘルツ波と共鳴する素材でできている。金属メッシュは表面波と入射波のカップリングによる共鳴によるが、表面波を必要とする金属メッシュでは、吸収の大きな水溶液系の測定が困難である。一方、金属マテリアルはセル構造で共鳴が決まるため、将来的に細胞を金属マテリアル上にのせることで、テラヘルツ波の特徴である水分子や細胞内外の水和の状態等の物質の相互作用の応用計測が期待できる</a:t>
            </a:r>
            <a:endParaRPr kumimoji="1" lang="en-US" altLang="ja-JP" dirty="0" smtClean="0"/>
          </a:p>
          <a:p>
            <a:r>
              <a:rPr kumimoji="1" lang="ja-JP" altLang="en-US" dirty="0" smtClean="0"/>
              <a:t>ここに基本特性を示す。このサンプルは</a:t>
            </a:r>
            <a:r>
              <a:rPr kumimoji="1" lang="en-US" altLang="ja-JP" dirty="0" smtClean="0"/>
              <a:t>0.5THz</a:t>
            </a:r>
            <a:r>
              <a:rPr kumimoji="1" lang="ja-JP" altLang="en-US" smtClean="0"/>
              <a:t>に吸収がある。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2F26CA1-9771-F146-BCDC-3F29E03D5D92}" type="slidenum">
              <a:rPr kumimoji="1" lang="ja-JP" altLang="en-US" smtClean="0"/>
              <a:t>12</a:t>
            </a:fld>
            <a:endParaRPr kumimoji="1" lang="ja-JP" altLang="en-US"/>
          </a:p>
        </p:txBody>
      </p:sp>
    </p:spTree>
    <p:extLst>
      <p:ext uri="{BB962C8B-B14F-4D97-AF65-F5344CB8AC3E}">
        <p14:creationId xmlns:p14="http://schemas.microsoft.com/office/powerpoint/2010/main" val="221224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1E84DD10-DEDF-184E-BAF7-C854B980F0F9}" type="datetime1">
              <a:rPr kumimoji="1" lang="ja-JP" altLang="en-US" smtClean="0"/>
              <a:t>2013/09/17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1C8C90-F7D7-F84A-8DE0-15E66EFC901B}" type="datetime1">
              <a:rPr kumimoji="1" lang="ja-JP" altLang="en-US" smtClean="0"/>
              <a:t>2013/09/17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B99D59FD-CC60-A84E-B132-EFE23FF4B916}" type="datetime1">
              <a:rPr kumimoji="1" lang="ja-JP" altLang="en-US" smtClean="0"/>
              <a:t>2013/09/17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03803C37-74F0-1342-9285-9FDF4D9A05D6}" type="datetime1">
              <a:rPr kumimoji="1" lang="ja-JP" altLang="en-US" smtClean="0"/>
              <a:t>2013/09/17</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1131385-4F37-7E43-A668-602501AAF2BD}" type="datetime1">
              <a:rPr kumimoji="1" lang="ja-JP" altLang="en-US" smtClean="0"/>
              <a:t>2013/09/17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8BE7FE57-8A9F-C845-AAB5-5FF6431BC698}" type="datetime1">
              <a:rPr kumimoji="1" lang="ja-JP" altLang="en-US" smtClean="0"/>
              <a:t>2013/09/17</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5F3DA7FC-494D-B549-96A1-DD3D4C1831E9}" type="datetime1">
              <a:rPr kumimoji="1" lang="ja-JP" altLang="en-US" smtClean="0"/>
              <a:t>2013/09/17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3022B769-D45A-0643-AAF0-34FAA4F8514C}" type="datetime1">
              <a:rPr kumimoji="1" lang="ja-JP" altLang="en-US" smtClean="0"/>
              <a:t>2013/09/17</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7A8983DB-B6EB-FD46-AEBC-C9B046E2F0A5}" type="datetime1">
              <a:rPr kumimoji="1" lang="ja-JP" altLang="en-US" smtClean="0"/>
              <a:t>2013/09/17</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50805B95-92B6-4345-9427-E70A0DE72D91}" type="datetime1">
              <a:rPr kumimoji="1" lang="ja-JP" altLang="en-US" smtClean="0"/>
              <a:t>2013/09/17</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7C7D2DA4-1CC3-1340-9FA5-0920CD04329E}" type="datetime1">
              <a:rPr kumimoji="1" lang="ja-JP" altLang="en-US" smtClean="0"/>
              <a:t>2013/09/17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573FA38B-A0B2-7A48-94CE-44F47B0A69C2}" type="datetime1">
              <a:rPr kumimoji="1" lang="ja-JP" altLang="en-US" smtClean="0"/>
              <a:t>2013/09/17</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B961B218-9199-4897-A88D-A9FC4C77601D}"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E40F8A24-79A0-6F4B-893D-6FA999020FD3}" type="datetime1">
              <a:rPr kumimoji="1" lang="ja-JP" altLang="en-US" smtClean="0"/>
              <a:t>2013/09/17</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B961B218-9199-4897-A88D-A9FC4C77601D}"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13800" dirty="0" smtClean="0"/>
              <a:t>研究報告</a:t>
            </a:r>
            <a:endParaRPr kumimoji="1" lang="ja-JP" altLang="en-US" sz="13800" dirty="0"/>
          </a:p>
        </p:txBody>
      </p:sp>
      <p:sp>
        <p:nvSpPr>
          <p:cNvPr id="3" name="サブタイトル 2"/>
          <p:cNvSpPr>
            <a:spLocks noGrp="1"/>
          </p:cNvSpPr>
          <p:nvPr>
            <p:ph type="subTitle" idx="1"/>
          </p:nvPr>
        </p:nvSpPr>
        <p:spPr>
          <a:xfrm>
            <a:off x="4246288" y="5197364"/>
            <a:ext cx="4897712" cy="702872"/>
          </a:xfrm>
        </p:spPr>
        <p:txBody>
          <a:bodyPr/>
          <a:lstStyle/>
          <a:p>
            <a:r>
              <a:rPr lang="en-US" altLang="ja-JP" dirty="0" smtClean="0"/>
              <a:t>M2 </a:t>
            </a:r>
            <a:r>
              <a:rPr lang="ja-JP" altLang="en-US" dirty="0" smtClean="0"/>
              <a:t>中村　翔太</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a:t>
            </a:fld>
            <a:endParaRPr kumimoji="1" lang="ja-JP" altLang="en-US"/>
          </a:p>
        </p:txBody>
      </p:sp>
    </p:spTree>
    <p:extLst>
      <p:ext uri="{BB962C8B-B14F-4D97-AF65-F5344CB8AC3E}">
        <p14:creationId xmlns:p14="http://schemas.microsoft.com/office/powerpoint/2010/main" val="1482071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5887"/>
            <a:ext cx="9144000" cy="1143000"/>
          </a:xfrm>
        </p:spPr>
        <p:txBody>
          <a:bodyPr/>
          <a:lstStyle/>
          <a:p>
            <a:r>
              <a:rPr kumimoji="1" lang="ja-JP" altLang="en-US" sz="2800" dirty="0" smtClean="0"/>
              <a:t>高圧下におけるタイミングジッター評価＠ガス分光</a:t>
            </a:r>
            <a:endParaRPr kumimoji="1" lang="ja-JP" altLang="en-US" sz="2800"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10</a:t>
            </a:fld>
            <a:endParaRPr kumimoji="1" lang="ja-JP" altLang="en-US" dirty="0"/>
          </a:p>
        </p:txBody>
      </p:sp>
      <p:pic>
        <p:nvPicPr>
          <p:cNvPr id="6" name="図 5"/>
          <p:cNvPicPr>
            <a:picLocks noChangeAspect="1"/>
          </p:cNvPicPr>
          <p:nvPr/>
        </p:nvPicPr>
        <p:blipFill>
          <a:blip r:embed="rId3"/>
          <a:stretch>
            <a:fillRect/>
          </a:stretch>
        </p:blipFill>
        <p:spPr>
          <a:xfrm>
            <a:off x="0" y="1179035"/>
            <a:ext cx="9144000" cy="4826604"/>
          </a:xfrm>
          <a:prstGeom prst="rect">
            <a:avLst/>
          </a:prstGeom>
        </p:spPr>
      </p:pic>
      <p:sp>
        <p:nvSpPr>
          <p:cNvPr id="11" name="テキスト ボックス 10"/>
          <p:cNvSpPr txBox="1"/>
          <p:nvPr/>
        </p:nvSpPr>
        <p:spPr>
          <a:xfrm>
            <a:off x="0" y="6216295"/>
            <a:ext cx="9143999" cy="830997"/>
          </a:xfrm>
          <a:prstGeom prst="rect">
            <a:avLst/>
          </a:prstGeom>
          <a:solidFill>
            <a:schemeClr val="bg1"/>
          </a:solidFill>
          <a:ln>
            <a:solidFill>
              <a:srgbClr val="FF6600"/>
            </a:solidFill>
          </a:ln>
        </p:spPr>
        <p:txBody>
          <a:bodyPr wrap="square" rtlCol="0">
            <a:spAutoFit/>
          </a:bodyPr>
          <a:lstStyle/>
          <a:p>
            <a:r>
              <a:rPr kumimoji="1" lang="ja-JP" altLang="en-US" sz="2400" dirty="0" smtClean="0"/>
              <a:t>高分解能を要求しない計測では、</a:t>
            </a:r>
            <a:r>
              <a:rPr kumimoji="1" lang="en-US" altLang="ja-JP" sz="2400" dirty="0" smtClean="0"/>
              <a:t>PG</a:t>
            </a:r>
            <a:r>
              <a:rPr kumimoji="1" lang="ja-JP" altLang="en-US" sz="2400" dirty="0" smtClean="0"/>
              <a:t>も</a:t>
            </a:r>
            <a:r>
              <a:rPr kumimoji="1" lang="en-US" altLang="ja-JP" sz="2400" dirty="0" smtClean="0"/>
              <a:t>SFG</a:t>
            </a:r>
            <a:r>
              <a:rPr kumimoji="1" lang="ja-JP" altLang="en-US" sz="2400" dirty="0" smtClean="0"/>
              <a:t>もほぼ同等のジッターの影響＝オールファイバー化も可能</a:t>
            </a:r>
            <a:endParaRPr kumimoji="1" lang="en-US" altLang="ja-JP" sz="2400" dirty="0" smtClean="0"/>
          </a:p>
        </p:txBody>
      </p:sp>
      <p:sp>
        <p:nvSpPr>
          <p:cNvPr id="3" name="テキスト ボックス 2"/>
          <p:cNvSpPr txBox="1"/>
          <p:nvPr/>
        </p:nvSpPr>
        <p:spPr>
          <a:xfrm>
            <a:off x="1128792" y="4136003"/>
            <a:ext cx="672254" cy="369332"/>
          </a:xfrm>
          <a:prstGeom prst="rect">
            <a:avLst/>
          </a:prstGeom>
          <a:noFill/>
        </p:spPr>
        <p:txBody>
          <a:bodyPr wrap="none" rtlCol="0">
            <a:spAutoFit/>
          </a:bodyPr>
          <a:lstStyle/>
          <a:p>
            <a:r>
              <a:rPr kumimoji="1" lang="en-US" altLang="ja-JP" dirty="0" smtClean="0"/>
              <a:t>No.1</a:t>
            </a:r>
            <a:endParaRPr kumimoji="1" lang="ja-JP" altLang="en-US" dirty="0"/>
          </a:p>
        </p:txBody>
      </p:sp>
      <p:sp>
        <p:nvSpPr>
          <p:cNvPr id="7" name="テキスト ボックス 6"/>
          <p:cNvSpPr txBox="1"/>
          <p:nvPr/>
        </p:nvSpPr>
        <p:spPr>
          <a:xfrm>
            <a:off x="2179196" y="3888617"/>
            <a:ext cx="672254" cy="369332"/>
          </a:xfrm>
          <a:prstGeom prst="rect">
            <a:avLst/>
          </a:prstGeom>
          <a:noFill/>
        </p:spPr>
        <p:txBody>
          <a:bodyPr wrap="none" rtlCol="0">
            <a:spAutoFit/>
          </a:bodyPr>
          <a:lstStyle/>
          <a:p>
            <a:r>
              <a:rPr kumimoji="1" lang="en-US" altLang="ja-JP" dirty="0" smtClean="0"/>
              <a:t>No.2</a:t>
            </a:r>
            <a:endParaRPr kumimoji="1" lang="ja-JP" altLang="en-US" dirty="0"/>
          </a:p>
        </p:txBody>
      </p:sp>
      <p:sp>
        <p:nvSpPr>
          <p:cNvPr id="8" name="テキスト ボックス 7"/>
          <p:cNvSpPr txBox="1"/>
          <p:nvPr/>
        </p:nvSpPr>
        <p:spPr>
          <a:xfrm>
            <a:off x="3966450" y="2759663"/>
            <a:ext cx="672254" cy="369332"/>
          </a:xfrm>
          <a:prstGeom prst="rect">
            <a:avLst/>
          </a:prstGeom>
          <a:noFill/>
        </p:spPr>
        <p:txBody>
          <a:bodyPr wrap="none" rtlCol="0">
            <a:spAutoFit/>
          </a:bodyPr>
          <a:lstStyle/>
          <a:p>
            <a:r>
              <a:rPr kumimoji="1" lang="en-US" altLang="ja-JP" dirty="0" smtClean="0"/>
              <a:t>No.3</a:t>
            </a:r>
            <a:endParaRPr kumimoji="1" lang="ja-JP" altLang="en-US" dirty="0"/>
          </a:p>
        </p:txBody>
      </p:sp>
      <p:sp>
        <p:nvSpPr>
          <p:cNvPr id="9" name="テキスト ボックス 8"/>
          <p:cNvSpPr txBox="1"/>
          <p:nvPr/>
        </p:nvSpPr>
        <p:spPr>
          <a:xfrm>
            <a:off x="7462570" y="1975669"/>
            <a:ext cx="672254" cy="369332"/>
          </a:xfrm>
          <a:prstGeom prst="rect">
            <a:avLst/>
          </a:prstGeom>
          <a:noFill/>
        </p:spPr>
        <p:txBody>
          <a:bodyPr wrap="none" rtlCol="0">
            <a:spAutoFit/>
          </a:bodyPr>
          <a:lstStyle/>
          <a:p>
            <a:r>
              <a:rPr kumimoji="1" lang="en-US" altLang="ja-JP" dirty="0" smtClean="0"/>
              <a:t>No.4</a:t>
            </a:r>
            <a:endParaRPr kumimoji="1" lang="ja-JP" altLang="en-US" dirty="0"/>
          </a:p>
        </p:txBody>
      </p:sp>
    </p:spTree>
    <p:extLst>
      <p:ext uri="{BB962C8B-B14F-4D97-AF65-F5344CB8AC3E}">
        <p14:creationId xmlns:p14="http://schemas.microsoft.com/office/powerpoint/2010/main" val="30169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5886"/>
            <a:ext cx="8458200" cy="1143000"/>
          </a:xfrm>
        </p:spPr>
        <p:txBody>
          <a:bodyPr/>
          <a:lstStyle/>
          <a:p>
            <a:r>
              <a:rPr kumimoji="1" lang="ja-JP" altLang="en-US" dirty="0" smtClean="0"/>
              <a:t>大塚プロトタイプサンプル計測</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11</a:t>
            </a:fld>
            <a:endParaRPr kumimoji="1" lang="ja-JP" altLang="en-US"/>
          </a:p>
        </p:txBody>
      </p:sp>
      <p:pic>
        <p:nvPicPr>
          <p:cNvPr id="3" name="図 2"/>
          <p:cNvPicPr>
            <a:picLocks noChangeAspect="1"/>
          </p:cNvPicPr>
          <p:nvPr/>
        </p:nvPicPr>
        <p:blipFill>
          <a:blip r:embed="rId3"/>
          <a:stretch>
            <a:fillRect/>
          </a:stretch>
        </p:blipFill>
        <p:spPr>
          <a:xfrm>
            <a:off x="0" y="1558886"/>
            <a:ext cx="1985054" cy="2036683"/>
          </a:xfrm>
          <a:prstGeom prst="rect">
            <a:avLst/>
          </a:prstGeom>
        </p:spPr>
      </p:pic>
      <p:sp>
        <p:nvSpPr>
          <p:cNvPr id="10" name="テキスト ボックス 9"/>
          <p:cNvSpPr txBox="1"/>
          <p:nvPr/>
        </p:nvSpPr>
        <p:spPr>
          <a:xfrm>
            <a:off x="0" y="3642045"/>
            <a:ext cx="1415772" cy="461665"/>
          </a:xfrm>
          <a:prstGeom prst="rect">
            <a:avLst/>
          </a:prstGeom>
          <a:noFill/>
        </p:spPr>
        <p:txBody>
          <a:bodyPr wrap="none" rtlCol="0">
            <a:spAutoFit/>
          </a:bodyPr>
          <a:lstStyle/>
          <a:p>
            <a:r>
              <a:rPr kumimoji="1" lang="ja-JP" altLang="en-US" sz="2400" dirty="0" smtClean="0"/>
              <a:t>サンプル</a:t>
            </a:r>
            <a:endParaRPr kumimoji="1" lang="en-US" altLang="ja-JP" sz="2400" dirty="0" smtClean="0"/>
          </a:p>
        </p:txBody>
      </p:sp>
      <p:sp>
        <p:nvSpPr>
          <p:cNvPr id="7" name="テキスト ボックス 6"/>
          <p:cNvSpPr txBox="1"/>
          <p:nvPr/>
        </p:nvSpPr>
        <p:spPr>
          <a:xfrm>
            <a:off x="1985054" y="1558886"/>
            <a:ext cx="7158946" cy="1569660"/>
          </a:xfrm>
          <a:prstGeom prst="rect">
            <a:avLst/>
          </a:prstGeom>
          <a:noFill/>
          <a:ln w="28575" cmpd="sng">
            <a:solidFill>
              <a:srgbClr val="3366FF"/>
            </a:solidFill>
          </a:ln>
        </p:spPr>
        <p:txBody>
          <a:bodyPr wrap="square" rtlCol="0">
            <a:spAutoFit/>
          </a:bodyPr>
          <a:lstStyle/>
          <a:p>
            <a:r>
              <a:rPr kumimoji="1" lang="ja-JP" altLang="en-US" sz="2400" dirty="0" smtClean="0"/>
              <a:t>金属メッシュ：</a:t>
            </a:r>
            <a:r>
              <a:rPr kumimoji="1" lang="en-US" altLang="ja-JP" sz="2400" dirty="0" smtClean="0"/>
              <a:t>	</a:t>
            </a:r>
            <a:r>
              <a:rPr kumimoji="1" lang="ja-JP" altLang="en-US" sz="2400" dirty="0" smtClean="0"/>
              <a:t>表面波と入射波の</a:t>
            </a:r>
            <a:endParaRPr kumimoji="1" lang="en-US" altLang="ja-JP" sz="2400" dirty="0" smtClean="0"/>
          </a:p>
          <a:p>
            <a:r>
              <a:rPr lang="en-US" altLang="ja-JP" sz="2400" dirty="0"/>
              <a:t>	</a:t>
            </a:r>
            <a:r>
              <a:rPr lang="en-US" altLang="ja-JP" sz="2400" dirty="0" smtClean="0"/>
              <a:t>	</a:t>
            </a:r>
            <a:r>
              <a:rPr lang="ja-JP" altLang="en-US" sz="2400" dirty="0" smtClean="0"/>
              <a:t>　</a:t>
            </a:r>
            <a:r>
              <a:rPr lang="en-US" altLang="ja-JP" sz="2400" dirty="0" smtClean="0"/>
              <a:t>	</a:t>
            </a:r>
            <a:r>
              <a:rPr kumimoji="1" lang="ja-JP" altLang="en-US" sz="2400" dirty="0" smtClean="0"/>
              <a:t>カップリングによる共鳴</a:t>
            </a:r>
            <a:endParaRPr kumimoji="1" lang="en-US" altLang="ja-JP" sz="2400" dirty="0" smtClean="0"/>
          </a:p>
          <a:p>
            <a:endParaRPr kumimoji="1" lang="en-US" altLang="ja-JP" sz="2400" dirty="0" smtClean="0"/>
          </a:p>
          <a:p>
            <a:r>
              <a:rPr lang="ja-JP" altLang="en-US" sz="2400" dirty="0" smtClean="0"/>
              <a:t>メタマテリアル：</a:t>
            </a:r>
            <a:r>
              <a:rPr lang="en-US" altLang="ja-JP" sz="2400" dirty="0" smtClean="0"/>
              <a:t>	</a:t>
            </a:r>
            <a:r>
              <a:rPr lang="ja-JP" altLang="en-US" sz="2400" dirty="0" smtClean="0"/>
              <a:t>セル構造で決まる共鳴</a:t>
            </a:r>
            <a:endParaRPr lang="en-US" altLang="ja-JP" sz="2400" dirty="0" smtClean="0"/>
          </a:p>
        </p:txBody>
      </p:sp>
      <p:sp>
        <p:nvSpPr>
          <p:cNvPr id="9" name="テキスト ボックス 8"/>
          <p:cNvSpPr txBox="1"/>
          <p:nvPr/>
        </p:nvSpPr>
        <p:spPr>
          <a:xfrm>
            <a:off x="2883846" y="3226546"/>
            <a:ext cx="5109091" cy="830997"/>
          </a:xfrm>
          <a:prstGeom prst="rect">
            <a:avLst/>
          </a:prstGeom>
          <a:noFill/>
          <a:ln>
            <a:noFill/>
          </a:ln>
        </p:spPr>
        <p:txBody>
          <a:bodyPr wrap="none" rtlCol="0">
            <a:spAutoFit/>
          </a:bodyPr>
          <a:lstStyle/>
          <a:p>
            <a:r>
              <a:rPr lang="ja-JP" altLang="en-US" sz="2400" dirty="0"/>
              <a:t>金属メッシュ</a:t>
            </a:r>
            <a:r>
              <a:rPr lang="ja-JP" altLang="en-US" sz="2400" dirty="0" smtClean="0"/>
              <a:t>は</a:t>
            </a:r>
            <a:endParaRPr lang="en-US" altLang="ja-JP" sz="2400" dirty="0" smtClean="0"/>
          </a:p>
          <a:p>
            <a:r>
              <a:rPr lang="ja-JP" altLang="en-US" sz="2400" dirty="0" smtClean="0"/>
              <a:t>吸収</a:t>
            </a:r>
            <a:r>
              <a:rPr lang="ja-JP" altLang="en-US" sz="2400" dirty="0"/>
              <a:t>の大きな水溶液系の測定が</a:t>
            </a:r>
            <a:r>
              <a:rPr lang="ja-JP" altLang="en-US" sz="2400" dirty="0" smtClean="0"/>
              <a:t>困難</a:t>
            </a:r>
            <a:endParaRPr lang="ja-JP" altLang="en-US" sz="2400" dirty="0"/>
          </a:p>
        </p:txBody>
      </p:sp>
      <p:sp>
        <p:nvSpPr>
          <p:cNvPr id="11" name="テキスト ボックス 10"/>
          <p:cNvSpPr txBox="1"/>
          <p:nvPr/>
        </p:nvSpPr>
        <p:spPr>
          <a:xfrm>
            <a:off x="123086" y="5341333"/>
            <a:ext cx="8084264" cy="954107"/>
          </a:xfrm>
          <a:prstGeom prst="rect">
            <a:avLst/>
          </a:prstGeom>
          <a:noFill/>
          <a:ln w="28575" cmpd="sng">
            <a:solidFill>
              <a:srgbClr val="FF6600"/>
            </a:solidFill>
          </a:ln>
        </p:spPr>
        <p:txBody>
          <a:bodyPr wrap="none" rtlCol="0">
            <a:spAutoFit/>
          </a:bodyPr>
          <a:lstStyle/>
          <a:p>
            <a:r>
              <a:rPr lang="ja-JP" altLang="en-US" sz="2800" dirty="0" smtClean="0"/>
              <a:t>メタ</a:t>
            </a:r>
            <a:r>
              <a:rPr kumimoji="1" lang="ja-JP" altLang="en-US" sz="2800" dirty="0" smtClean="0"/>
              <a:t>マテリアルは水溶液系にも応用可能</a:t>
            </a:r>
            <a:endParaRPr kumimoji="1" lang="en-US" altLang="ja-JP" sz="2800" dirty="0" smtClean="0"/>
          </a:p>
          <a:p>
            <a:r>
              <a:rPr lang="ja-JP" altLang="en-US" sz="2800" dirty="0" smtClean="0"/>
              <a:t>細胞内外の水和状態の変化・水分子との相互作用</a:t>
            </a:r>
            <a:endParaRPr kumimoji="1" lang="ja-JP" altLang="en-US" sz="2800" dirty="0"/>
          </a:p>
        </p:txBody>
      </p:sp>
      <p:sp>
        <p:nvSpPr>
          <p:cNvPr id="12" name="テキスト ボックス 11"/>
          <p:cNvSpPr txBox="1"/>
          <p:nvPr/>
        </p:nvSpPr>
        <p:spPr>
          <a:xfrm>
            <a:off x="501685" y="4363380"/>
            <a:ext cx="5929828" cy="584776"/>
          </a:xfrm>
          <a:prstGeom prst="rect">
            <a:avLst/>
          </a:prstGeom>
          <a:solidFill>
            <a:srgbClr val="FF6600"/>
          </a:solidFill>
        </p:spPr>
        <p:txBody>
          <a:bodyPr wrap="none" rtlCol="0">
            <a:spAutoFit/>
          </a:bodyPr>
          <a:lstStyle/>
          <a:p>
            <a:r>
              <a:rPr kumimoji="1" lang="ja-JP" altLang="en-US" sz="3200" dirty="0" smtClean="0">
                <a:solidFill>
                  <a:srgbClr val="FFFFFF"/>
                </a:solidFill>
              </a:rPr>
              <a:t>テラヘルツ波を利用することで</a:t>
            </a:r>
            <a:endParaRPr kumimoji="1" lang="ja-JP" altLang="en-US" sz="3200" dirty="0">
              <a:solidFill>
                <a:srgbClr val="FFFFFF"/>
              </a:solidFill>
            </a:endParaRPr>
          </a:p>
        </p:txBody>
      </p:sp>
    </p:spTree>
    <p:extLst>
      <p:ext uri="{BB962C8B-B14F-4D97-AF65-F5344CB8AC3E}">
        <p14:creationId xmlns:p14="http://schemas.microsoft.com/office/powerpoint/2010/main" val="1824256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5886"/>
            <a:ext cx="8458200" cy="1143000"/>
          </a:xfrm>
        </p:spPr>
        <p:txBody>
          <a:bodyPr/>
          <a:lstStyle/>
          <a:p>
            <a:r>
              <a:rPr kumimoji="1" lang="ja-JP" altLang="en-US" dirty="0" smtClean="0"/>
              <a:t>大塚プロトタイプサンプル計測</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12</a:t>
            </a:fld>
            <a:endParaRPr kumimoji="1" lang="ja-JP" altLang="en-US"/>
          </a:p>
        </p:txBody>
      </p:sp>
      <p:pic>
        <p:nvPicPr>
          <p:cNvPr id="3" name="図 2"/>
          <p:cNvPicPr>
            <a:picLocks noChangeAspect="1"/>
          </p:cNvPicPr>
          <p:nvPr/>
        </p:nvPicPr>
        <p:blipFill>
          <a:blip r:embed="rId3"/>
          <a:stretch>
            <a:fillRect/>
          </a:stretch>
        </p:blipFill>
        <p:spPr>
          <a:xfrm>
            <a:off x="0" y="1558886"/>
            <a:ext cx="1985054" cy="2036683"/>
          </a:xfrm>
          <a:prstGeom prst="rect">
            <a:avLst/>
          </a:prstGeom>
        </p:spPr>
      </p:pic>
      <p:sp>
        <p:nvSpPr>
          <p:cNvPr id="10" name="テキスト ボックス 9"/>
          <p:cNvSpPr txBox="1"/>
          <p:nvPr/>
        </p:nvSpPr>
        <p:spPr>
          <a:xfrm>
            <a:off x="0" y="3642045"/>
            <a:ext cx="2339102" cy="1200328"/>
          </a:xfrm>
          <a:prstGeom prst="rect">
            <a:avLst/>
          </a:prstGeom>
          <a:noFill/>
        </p:spPr>
        <p:txBody>
          <a:bodyPr wrap="none" rtlCol="0">
            <a:spAutoFit/>
          </a:bodyPr>
          <a:lstStyle/>
          <a:p>
            <a:r>
              <a:rPr kumimoji="1" lang="ja-JP" altLang="en-US" sz="2400" dirty="0" smtClean="0"/>
              <a:t>金属マテリアル</a:t>
            </a:r>
            <a:endParaRPr kumimoji="1" lang="en-US" altLang="ja-JP" sz="2400" dirty="0" smtClean="0"/>
          </a:p>
          <a:p>
            <a:r>
              <a:rPr kumimoji="1" lang="ja-JP" altLang="en-US" sz="2400" dirty="0" smtClean="0"/>
              <a:t>サンプル</a:t>
            </a:r>
            <a:endParaRPr kumimoji="1" lang="en-US" altLang="ja-JP" sz="2400" dirty="0" smtClean="0"/>
          </a:p>
          <a:p>
            <a:r>
              <a:rPr lang="ja-JP" altLang="en-US" sz="2400" dirty="0" smtClean="0"/>
              <a:t>基本特性</a:t>
            </a:r>
            <a:endParaRPr kumimoji="1" lang="ja-JP" altLang="en-US" sz="2400" dirty="0"/>
          </a:p>
        </p:txBody>
      </p:sp>
      <p:pic>
        <p:nvPicPr>
          <p:cNvPr id="5" name="図 4"/>
          <p:cNvPicPr>
            <a:picLocks noChangeAspect="1"/>
          </p:cNvPicPr>
          <p:nvPr/>
        </p:nvPicPr>
        <p:blipFill>
          <a:blip r:embed="rId4"/>
          <a:stretch>
            <a:fillRect/>
          </a:stretch>
        </p:blipFill>
        <p:spPr>
          <a:xfrm>
            <a:off x="2558546" y="1419688"/>
            <a:ext cx="6585454" cy="5438311"/>
          </a:xfrm>
          <a:prstGeom prst="rect">
            <a:avLst/>
          </a:prstGeom>
        </p:spPr>
      </p:pic>
      <p:sp>
        <p:nvSpPr>
          <p:cNvPr id="6" name="テキスト ボックス 5"/>
          <p:cNvSpPr txBox="1"/>
          <p:nvPr/>
        </p:nvSpPr>
        <p:spPr>
          <a:xfrm>
            <a:off x="82309" y="5396765"/>
            <a:ext cx="2715557" cy="461665"/>
          </a:xfrm>
          <a:prstGeom prst="rect">
            <a:avLst/>
          </a:prstGeom>
          <a:noFill/>
          <a:ln>
            <a:solidFill>
              <a:schemeClr val="tx1"/>
            </a:solidFill>
          </a:ln>
        </p:spPr>
        <p:txBody>
          <a:bodyPr wrap="none" rtlCol="0">
            <a:spAutoFit/>
          </a:bodyPr>
          <a:lstStyle/>
          <a:p>
            <a:r>
              <a:rPr kumimoji="1" lang="ja-JP" altLang="en-US" sz="2400" dirty="0" smtClean="0"/>
              <a:t>ピーク位置</a:t>
            </a:r>
            <a:r>
              <a:rPr kumimoji="1" lang="en-US" altLang="ja-JP" sz="2400" dirty="0" smtClean="0"/>
              <a:t>0.5THz</a:t>
            </a:r>
            <a:endParaRPr kumimoji="1" lang="ja-JP" altLang="en-US" sz="2400" dirty="0"/>
          </a:p>
        </p:txBody>
      </p:sp>
      <p:cxnSp>
        <p:nvCxnSpPr>
          <p:cNvPr id="8" name="直線コネクタ 7"/>
          <p:cNvCxnSpPr/>
          <p:nvPr/>
        </p:nvCxnSpPr>
        <p:spPr bwMode="auto">
          <a:xfrm>
            <a:off x="5173118" y="1661979"/>
            <a:ext cx="0" cy="4511725"/>
          </a:xfrm>
          <a:prstGeom prst="line">
            <a:avLst/>
          </a:prstGeom>
          <a:noFill/>
          <a:ln w="3810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61747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repeatCount="10000" fill="remove"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0"/>
                            </p:stCondLst>
                            <p:childTnLst>
                              <p:par>
                                <p:cTn id="9" presetID="16" presetClass="exit" presetSubtype="21" fill="remove" nodeType="afterEffect">
                                  <p:stCondLst>
                                    <p:cond delay="0"/>
                                  </p:stCondLst>
                                  <p:childTnLst>
                                    <p:animEffect transition="out" filter="barn(inVertical)">
                                      <p:cBhvr>
                                        <p:cTn id="10" dur="1000"/>
                                        <p:tgtEl>
                                          <p:spTgt spid="8"/>
                                        </p:tgtEl>
                                      </p:cBhvr>
                                    </p:animEffect>
                                    <p:set>
                                      <p:cBhvr>
                                        <p:cTn id="1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5886"/>
            <a:ext cx="8458200" cy="1143000"/>
          </a:xfrm>
        </p:spPr>
        <p:txBody>
          <a:bodyPr/>
          <a:lstStyle/>
          <a:p>
            <a:r>
              <a:rPr kumimoji="1" lang="ja-JP" altLang="en-US" dirty="0" smtClean="0"/>
              <a:t>大塚プロトタイプサンプル計測</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13</a:t>
            </a:fld>
            <a:endParaRPr kumimoji="1" lang="ja-JP" altLang="en-US"/>
          </a:p>
        </p:txBody>
      </p:sp>
      <p:pic>
        <p:nvPicPr>
          <p:cNvPr id="7" name="図 6"/>
          <p:cNvPicPr>
            <a:picLocks noChangeAspect="1"/>
          </p:cNvPicPr>
          <p:nvPr/>
        </p:nvPicPr>
        <p:blipFill>
          <a:blip r:embed="rId2"/>
          <a:stretch>
            <a:fillRect/>
          </a:stretch>
        </p:blipFill>
        <p:spPr>
          <a:xfrm>
            <a:off x="0" y="1558886"/>
            <a:ext cx="1985054" cy="2036683"/>
          </a:xfrm>
          <a:prstGeom prst="rect">
            <a:avLst/>
          </a:prstGeom>
        </p:spPr>
      </p:pic>
      <p:sp>
        <p:nvSpPr>
          <p:cNvPr id="69" name="テキスト ボックス 68"/>
          <p:cNvSpPr txBox="1"/>
          <p:nvPr/>
        </p:nvSpPr>
        <p:spPr>
          <a:xfrm>
            <a:off x="0" y="3912691"/>
            <a:ext cx="2236510" cy="1015663"/>
          </a:xfrm>
          <a:prstGeom prst="rect">
            <a:avLst/>
          </a:prstGeom>
          <a:noFill/>
          <a:ln>
            <a:solidFill>
              <a:schemeClr val="tx1"/>
            </a:solidFill>
          </a:ln>
        </p:spPr>
        <p:txBody>
          <a:bodyPr wrap="none" rtlCol="0">
            <a:spAutoFit/>
          </a:bodyPr>
          <a:lstStyle/>
          <a:p>
            <a:r>
              <a:rPr kumimoji="1" lang="ja-JP" altLang="en-US" sz="2000" dirty="0" smtClean="0"/>
              <a:t>サンプル：</a:t>
            </a:r>
            <a:endParaRPr kumimoji="1" lang="en-US" altLang="ja-JP" sz="2000" dirty="0" smtClean="0"/>
          </a:p>
          <a:p>
            <a:r>
              <a:rPr lang="ja-JP" altLang="en-US" sz="2000" dirty="0" smtClean="0"/>
              <a:t>メタルマテリアル</a:t>
            </a:r>
            <a:endParaRPr lang="en-US" altLang="ja-JP" sz="2000" dirty="0" smtClean="0"/>
          </a:p>
          <a:p>
            <a:r>
              <a:rPr lang="en-US" altLang="ja-JP" sz="2000" dirty="0" smtClean="0"/>
              <a:t>Add:</a:t>
            </a:r>
            <a:r>
              <a:rPr lang="ja-JP" altLang="en-US" sz="2000" dirty="0" smtClean="0"/>
              <a:t>エタノール</a:t>
            </a:r>
            <a:endParaRPr kumimoji="1" lang="ja-JP" altLang="en-US" sz="2000" dirty="0"/>
          </a:p>
        </p:txBody>
      </p:sp>
      <p:pic>
        <p:nvPicPr>
          <p:cNvPr id="21" name="図 20"/>
          <p:cNvPicPr>
            <a:picLocks noChangeAspect="1"/>
          </p:cNvPicPr>
          <p:nvPr/>
        </p:nvPicPr>
        <p:blipFill>
          <a:blip r:embed="rId3"/>
          <a:stretch>
            <a:fillRect/>
          </a:stretch>
        </p:blipFill>
        <p:spPr>
          <a:xfrm>
            <a:off x="3057247" y="1577560"/>
            <a:ext cx="6011196" cy="4976989"/>
          </a:xfrm>
          <a:prstGeom prst="rect">
            <a:avLst/>
          </a:prstGeom>
        </p:spPr>
      </p:pic>
      <p:pic>
        <p:nvPicPr>
          <p:cNvPr id="24" name="図 23"/>
          <p:cNvPicPr>
            <a:picLocks noChangeAspect="1"/>
          </p:cNvPicPr>
          <p:nvPr/>
        </p:nvPicPr>
        <p:blipFill>
          <a:blip r:embed="rId4"/>
          <a:stretch>
            <a:fillRect/>
          </a:stretch>
        </p:blipFill>
        <p:spPr>
          <a:xfrm>
            <a:off x="3057247" y="1427577"/>
            <a:ext cx="6086753" cy="5108298"/>
          </a:xfrm>
          <a:prstGeom prst="rect">
            <a:avLst/>
          </a:prstGeom>
        </p:spPr>
      </p:pic>
      <p:pic>
        <p:nvPicPr>
          <p:cNvPr id="25" name="図 24"/>
          <p:cNvPicPr>
            <a:picLocks noChangeAspect="1"/>
          </p:cNvPicPr>
          <p:nvPr/>
        </p:nvPicPr>
        <p:blipFill>
          <a:blip r:embed="rId5"/>
          <a:stretch>
            <a:fillRect/>
          </a:stretch>
        </p:blipFill>
        <p:spPr>
          <a:xfrm>
            <a:off x="3057247" y="1427577"/>
            <a:ext cx="6086753" cy="5108298"/>
          </a:xfrm>
          <a:prstGeom prst="rect">
            <a:avLst/>
          </a:prstGeom>
        </p:spPr>
      </p:pic>
      <p:pic>
        <p:nvPicPr>
          <p:cNvPr id="26" name="図 25"/>
          <p:cNvPicPr>
            <a:picLocks noChangeAspect="1"/>
          </p:cNvPicPr>
          <p:nvPr/>
        </p:nvPicPr>
        <p:blipFill>
          <a:blip r:embed="rId6"/>
          <a:stretch>
            <a:fillRect/>
          </a:stretch>
        </p:blipFill>
        <p:spPr>
          <a:xfrm>
            <a:off x="3057247" y="1434691"/>
            <a:ext cx="6100527" cy="5119858"/>
          </a:xfrm>
          <a:prstGeom prst="rect">
            <a:avLst/>
          </a:prstGeom>
        </p:spPr>
      </p:pic>
      <p:pic>
        <p:nvPicPr>
          <p:cNvPr id="27" name="図 26"/>
          <p:cNvPicPr>
            <a:picLocks noChangeAspect="1"/>
          </p:cNvPicPr>
          <p:nvPr/>
        </p:nvPicPr>
        <p:blipFill>
          <a:blip r:embed="rId7"/>
          <a:stretch>
            <a:fillRect/>
          </a:stretch>
        </p:blipFill>
        <p:spPr>
          <a:xfrm>
            <a:off x="3057247" y="1434691"/>
            <a:ext cx="6107303" cy="5125545"/>
          </a:xfrm>
          <a:prstGeom prst="rect">
            <a:avLst/>
          </a:prstGeom>
        </p:spPr>
      </p:pic>
      <p:pic>
        <p:nvPicPr>
          <p:cNvPr id="28" name="図 27"/>
          <p:cNvPicPr>
            <a:picLocks noChangeAspect="1"/>
          </p:cNvPicPr>
          <p:nvPr/>
        </p:nvPicPr>
        <p:blipFill>
          <a:blip r:embed="rId8"/>
          <a:stretch>
            <a:fillRect/>
          </a:stretch>
        </p:blipFill>
        <p:spPr>
          <a:xfrm>
            <a:off x="3057247" y="1532722"/>
            <a:ext cx="6086752" cy="5065663"/>
          </a:xfrm>
          <a:prstGeom prst="rect">
            <a:avLst/>
          </a:prstGeom>
        </p:spPr>
      </p:pic>
      <p:sp>
        <p:nvSpPr>
          <p:cNvPr id="3" name="テキスト ボックス 2"/>
          <p:cNvSpPr txBox="1"/>
          <p:nvPr/>
        </p:nvSpPr>
        <p:spPr>
          <a:xfrm>
            <a:off x="97357" y="5362800"/>
            <a:ext cx="3571217" cy="1200328"/>
          </a:xfrm>
          <a:prstGeom prst="rect">
            <a:avLst/>
          </a:prstGeom>
          <a:noFill/>
          <a:ln w="28575" cmpd="sng">
            <a:solidFill>
              <a:srgbClr val="FF6600"/>
            </a:solidFill>
          </a:ln>
        </p:spPr>
        <p:txBody>
          <a:bodyPr wrap="square" rtlCol="0">
            <a:spAutoFit/>
          </a:bodyPr>
          <a:lstStyle/>
          <a:p>
            <a:r>
              <a:rPr kumimoji="1" lang="ja-JP" altLang="en-US" sz="2400" dirty="0" smtClean="0"/>
              <a:t>エタノールの屈折率の変化により</a:t>
            </a:r>
            <a:endParaRPr kumimoji="1" lang="en-US" altLang="ja-JP" sz="2400" dirty="0" smtClean="0"/>
          </a:p>
          <a:p>
            <a:r>
              <a:rPr lang="en-US" altLang="ja-JP" sz="2400" dirty="0" smtClean="0"/>
              <a:t>0.5→0.55THz</a:t>
            </a:r>
            <a:r>
              <a:rPr lang="ja-JP" altLang="en-US" sz="2400" dirty="0" smtClean="0"/>
              <a:t>にシフト</a:t>
            </a:r>
            <a:endParaRPr kumimoji="1" lang="ja-JP" altLang="en-US" sz="2400" dirty="0"/>
          </a:p>
        </p:txBody>
      </p:sp>
    </p:spTree>
    <p:extLst>
      <p:ext uri="{BB962C8B-B14F-4D97-AF65-F5344CB8AC3E}">
        <p14:creationId xmlns:p14="http://schemas.microsoft.com/office/powerpoint/2010/main" val="218234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14</a:t>
            </a:fld>
            <a:endParaRPr kumimoji="1" lang="ja-JP" altLang="en-US"/>
          </a:p>
        </p:txBody>
      </p:sp>
      <p:sp>
        <p:nvSpPr>
          <p:cNvPr id="6" name="テキスト ボックス 5"/>
          <p:cNvSpPr txBox="1"/>
          <p:nvPr/>
        </p:nvSpPr>
        <p:spPr>
          <a:xfrm>
            <a:off x="-22676" y="1688331"/>
            <a:ext cx="9301219" cy="3108544"/>
          </a:xfrm>
          <a:prstGeom prst="rect">
            <a:avLst/>
          </a:prstGeom>
          <a:noFill/>
        </p:spPr>
        <p:txBody>
          <a:bodyPr wrap="none" rtlCol="0">
            <a:spAutoFit/>
          </a:bodyPr>
          <a:lstStyle/>
          <a:p>
            <a:r>
              <a:rPr kumimoji="1" lang="ja-JP" altLang="en-US" sz="2800" dirty="0" smtClean="0"/>
              <a:t>・ガス分光によるジッター評価を行った。</a:t>
            </a:r>
            <a:endParaRPr kumimoji="1" lang="en-US" altLang="ja-JP" sz="2800" dirty="0" smtClean="0"/>
          </a:p>
          <a:p>
            <a:r>
              <a:rPr lang="ja-JP" altLang="en-US" sz="2800" dirty="0" smtClean="0"/>
              <a:t>・大塚プロトタイプでは基本特性評価、ダイナミック</a:t>
            </a:r>
            <a:endParaRPr lang="en-US" altLang="ja-JP" sz="2800" dirty="0" smtClean="0"/>
          </a:p>
          <a:p>
            <a:r>
              <a:rPr lang="ja-JP" altLang="en-US" sz="2800" dirty="0" smtClean="0"/>
              <a:t>　レンジの評価に加え、反射配置での</a:t>
            </a:r>
            <a:r>
              <a:rPr lang="en-US" altLang="ja-JP" sz="2800" dirty="0" smtClean="0"/>
              <a:t>ASOPS</a:t>
            </a:r>
            <a:r>
              <a:rPr lang="ja-JP" altLang="en-US" sz="2800" dirty="0" smtClean="0"/>
              <a:t>サンプル</a:t>
            </a:r>
            <a:endParaRPr lang="en-US" altLang="ja-JP" sz="2800" dirty="0" smtClean="0"/>
          </a:p>
          <a:p>
            <a:r>
              <a:rPr lang="ja-JP" altLang="en-US" sz="2800" dirty="0" smtClean="0"/>
              <a:t>　計測の有用性を見出だせた。</a:t>
            </a:r>
            <a:endParaRPr lang="en-US" altLang="ja-JP" sz="2800" dirty="0" smtClean="0"/>
          </a:p>
          <a:p>
            <a:r>
              <a:rPr lang="ja-JP" altLang="en-US" sz="2800" dirty="0" smtClean="0"/>
              <a:t>・ファイバーに直接カップリングした</a:t>
            </a:r>
            <a:r>
              <a:rPr lang="en-US" altLang="ja-JP" sz="2800" dirty="0" smtClean="0"/>
              <a:t>In-</a:t>
            </a:r>
            <a:r>
              <a:rPr lang="en-US" altLang="ja-JP" sz="2800" dirty="0" err="1" smtClean="0"/>
              <a:t>GaAs</a:t>
            </a:r>
            <a:r>
              <a:rPr lang="en-US" altLang="ja-JP" sz="2800" dirty="0" smtClean="0"/>
              <a:t>-PCA</a:t>
            </a:r>
            <a:r>
              <a:rPr lang="ja-JP" altLang="en-US" sz="2800" dirty="0" smtClean="0"/>
              <a:t>を</a:t>
            </a:r>
            <a:endParaRPr lang="en-US" altLang="ja-JP" sz="2800" dirty="0" smtClean="0"/>
          </a:p>
          <a:p>
            <a:r>
              <a:rPr lang="ja-JP" altLang="en-US" sz="2800" dirty="0" smtClean="0"/>
              <a:t>使用しているため自由空間光学系と比べ</a:t>
            </a:r>
            <a:r>
              <a:rPr lang="en-US" altLang="ja-JP" sz="2800" dirty="0" smtClean="0"/>
              <a:t>SN</a:t>
            </a:r>
            <a:r>
              <a:rPr lang="ja-JP" altLang="en-US" sz="2800" dirty="0" smtClean="0"/>
              <a:t>は悪くなって</a:t>
            </a:r>
            <a:endParaRPr lang="en-US" altLang="ja-JP" sz="2800" dirty="0" smtClean="0"/>
          </a:p>
          <a:p>
            <a:r>
              <a:rPr kumimoji="1" lang="ja-JP" altLang="en-US" sz="2800" dirty="0" smtClean="0"/>
              <a:t>いる。</a:t>
            </a:r>
            <a:endParaRPr kumimoji="1" lang="ja-JP" altLang="en-US" sz="2800" dirty="0"/>
          </a:p>
        </p:txBody>
      </p:sp>
      <p:sp>
        <p:nvSpPr>
          <p:cNvPr id="3" name="テキスト ボックス 2"/>
          <p:cNvSpPr txBox="1"/>
          <p:nvPr/>
        </p:nvSpPr>
        <p:spPr>
          <a:xfrm>
            <a:off x="3548348" y="4350087"/>
            <a:ext cx="2236510" cy="584776"/>
          </a:xfrm>
          <a:prstGeom prst="rect">
            <a:avLst/>
          </a:prstGeom>
          <a:noFill/>
        </p:spPr>
        <p:txBody>
          <a:bodyPr wrap="none" rtlCol="0">
            <a:spAutoFit/>
          </a:bodyPr>
          <a:lstStyle/>
          <a:p>
            <a:r>
              <a:rPr kumimoji="1" lang="ja-JP" altLang="en-US" sz="3200" dirty="0" smtClean="0"/>
              <a:t>今後の予定</a:t>
            </a:r>
            <a:endParaRPr kumimoji="1" lang="ja-JP" altLang="en-US" sz="3200" dirty="0"/>
          </a:p>
        </p:txBody>
      </p:sp>
      <p:sp>
        <p:nvSpPr>
          <p:cNvPr id="5" name="テキスト ボックス 4"/>
          <p:cNvSpPr txBox="1"/>
          <p:nvPr/>
        </p:nvSpPr>
        <p:spPr>
          <a:xfrm>
            <a:off x="0" y="5024398"/>
            <a:ext cx="8415485" cy="1077218"/>
          </a:xfrm>
          <a:prstGeom prst="rect">
            <a:avLst/>
          </a:prstGeom>
          <a:noFill/>
        </p:spPr>
        <p:txBody>
          <a:bodyPr wrap="none" rtlCol="0">
            <a:spAutoFit/>
          </a:bodyPr>
          <a:lstStyle/>
          <a:p>
            <a:r>
              <a:rPr kumimoji="1" lang="ja-JP" altLang="en-US" sz="3200" dirty="0" smtClean="0"/>
              <a:t>・</a:t>
            </a:r>
            <a:r>
              <a:rPr lang="en-US" altLang="ja-JP" sz="3200" dirty="0" smtClean="0"/>
              <a:t>PCA-EO</a:t>
            </a:r>
            <a:r>
              <a:rPr lang="ja-JP" altLang="en-US" sz="3200" dirty="0" smtClean="0"/>
              <a:t>光学系の</a:t>
            </a:r>
            <a:r>
              <a:rPr lang="ja-JP" altLang="en-US" sz="3200" dirty="0" smtClean="0"/>
              <a:t>有用性</a:t>
            </a:r>
            <a:endParaRPr lang="en-US" altLang="ja-JP" sz="3200" dirty="0" smtClean="0"/>
          </a:p>
          <a:p>
            <a:r>
              <a:rPr lang="ja-JP" altLang="en-US" sz="3200" dirty="0" smtClean="0"/>
              <a:t>・</a:t>
            </a:r>
            <a:r>
              <a:rPr lang="en-US" altLang="ja-JP" sz="3200" dirty="0" smtClean="0"/>
              <a:t>In-</a:t>
            </a:r>
            <a:r>
              <a:rPr lang="en-US" altLang="ja-JP" sz="3200" dirty="0" err="1" smtClean="0"/>
              <a:t>GaAs</a:t>
            </a:r>
            <a:r>
              <a:rPr lang="en-US" altLang="ja-JP" sz="3200" dirty="0" smtClean="0"/>
              <a:t>-PCA</a:t>
            </a:r>
            <a:r>
              <a:rPr lang="ja-JP" altLang="en-US" sz="3200" dirty="0" smtClean="0"/>
              <a:t>を使ったガス分光装置</a:t>
            </a:r>
            <a:r>
              <a:rPr lang="ja-JP" altLang="en-US" sz="3200" smtClean="0"/>
              <a:t>の構築</a:t>
            </a:r>
            <a:endParaRPr lang="en-US" altLang="ja-JP" sz="3200" smtClean="0"/>
          </a:p>
        </p:txBody>
      </p:sp>
    </p:spTree>
    <p:extLst>
      <p:ext uri="{BB962C8B-B14F-4D97-AF65-F5344CB8AC3E}">
        <p14:creationId xmlns:p14="http://schemas.microsoft.com/office/powerpoint/2010/main" val="186955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85513"/>
            <a:ext cx="9144000" cy="1143000"/>
          </a:xfrm>
        </p:spPr>
        <p:txBody>
          <a:bodyPr/>
          <a:lstStyle/>
          <a:p>
            <a:r>
              <a:rPr lang="en-US" altLang="ja-JP" dirty="0" smtClean="0"/>
              <a:t>Introduction-</a:t>
            </a:r>
            <a:r>
              <a:rPr lang="ja-JP" altLang="en-US" dirty="0" smtClean="0"/>
              <a:t>大塚プロトタイプ評価</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B961B218-9199-4897-A88D-A9FC4C77601D}" type="slidenum">
              <a:rPr kumimoji="1" lang="ja-JP" altLang="en-US" smtClean="0"/>
              <a:t>2</a:t>
            </a:fld>
            <a:endParaRPr kumimoji="1" lang="ja-JP" altLang="en-US"/>
          </a:p>
        </p:txBody>
      </p:sp>
      <p:sp>
        <p:nvSpPr>
          <p:cNvPr id="13" name="テキスト ボックス 12"/>
          <p:cNvSpPr txBox="1"/>
          <p:nvPr/>
        </p:nvSpPr>
        <p:spPr>
          <a:xfrm>
            <a:off x="5346019" y="1418754"/>
            <a:ext cx="3877985" cy="3785652"/>
          </a:xfrm>
          <a:prstGeom prst="rect">
            <a:avLst/>
          </a:prstGeom>
          <a:noFill/>
        </p:spPr>
        <p:txBody>
          <a:bodyPr wrap="none" rtlCol="0">
            <a:spAutoFit/>
          </a:bodyPr>
          <a:lstStyle/>
          <a:p>
            <a:r>
              <a:rPr kumimoji="1" lang="ja-JP" altLang="en-US" sz="2400" dirty="0" smtClean="0"/>
              <a:t>従来の</a:t>
            </a:r>
            <a:r>
              <a:rPr kumimoji="1" lang="en-US" altLang="ja-JP" sz="2400" dirty="0" smtClean="0"/>
              <a:t>ASOPS-THz-TDS</a:t>
            </a:r>
          </a:p>
          <a:p>
            <a:endParaRPr lang="en-US" altLang="ja-JP" sz="2400" dirty="0"/>
          </a:p>
          <a:p>
            <a:r>
              <a:rPr kumimoji="1" lang="ja-JP" altLang="en-US" sz="2400" dirty="0" smtClean="0"/>
              <a:t>ファイバーレーザーからの</a:t>
            </a:r>
            <a:endParaRPr kumimoji="1" lang="en-US" altLang="ja-JP" sz="2400" dirty="0" smtClean="0"/>
          </a:p>
          <a:p>
            <a:r>
              <a:rPr lang="ja-JP" altLang="en-US" sz="2400" dirty="0" smtClean="0"/>
              <a:t>出力光を波長変換</a:t>
            </a:r>
            <a:endParaRPr lang="en-US" altLang="ja-JP" sz="2400" dirty="0" smtClean="0"/>
          </a:p>
          <a:p>
            <a:endParaRPr kumimoji="1" lang="en-US" altLang="ja-JP" sz="2400" dirty="0"/>
          </a:p>
          <a:p>
            <a:r>
              <a:rPr lang="ja-JP" altLang="en-US" sz="2400" dirty="0" smtClean="0"/>
              <a:t>・自由空間光学系</a:t>
            </a:r>
            <a:endParaRPr lang="en-US" altLang="ja-JP" sz="2400" dirty="0" smtClean="0"/>
          </a:p>
          <a:p>
            <a:endParaRPr kumimoji="1" lang="en-US" altLang="ja-JP" sz="2400" dirty="0"/>
          </a:p>
          <a:p>
            <a:r>
              <a:rPr kumimoji="1" lang="ja-JP" altLang="en-US" sz="2400" dirty="0" smtClean="0"/>
              <a:t>トリガーに</a:t>
            </a:r>
            <a:r>
              <a:rPr kumimoji="1" lang="en-US" altLang="ja-JP" sz="2400" dirty="0" smtClean="0"/>
              <a:t>SFG</a:t>
            </a:r>
            <a:r>
              <a:rPr kumimoji="1" lang="ja-JP" altLang="en-US" sz="2400" dirty="0" smtClean="0"/>
              <a:t>を使用</a:t>
            </a:r>
            <a:endParaRPr kumimoji="1" lang="en-US" altLang="ja-JP" sz="2400" dirty="0" smtClean="0"/>
          </a:p>
          <a:p>
            <a:endParaRPr kumimoji="1" lang="en-US" altLang="ja-JP" sz="2400" dirty="0" smtClean="0"/>
          </a:p>
          <a:p>
            <a:r>
              <a:rPr lang="ja-JP" altLang="en-US" sz="2400" dirty="0" smtClean="0"/>
              <a:t>・相互相関光学系</a:t>
            </a:r>
            <a:endParaRPr kumimoji="1" lang="ja-JP" altLang="en-US" sz="2400" dirty="0"/>
          </a:p>
        </p:txBody>
      </p:sp>
      <p:sp>
        <p:nvSpPr>
          <p:cNvPr id="18" name="正方形/長方形 17"/>
          <p:cNvSpPr/>
          <p:nvPr/>
        </p:nvSpPr>
        <p:spPr bwMode="auto">
          <a:xfrm>
            <a:off x="5440087" y="3198702"/>
            <a:ext cx="2743658" cy="580156"/>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正方形/長方形 18"/>
          <p:cNvSpPr/>
          <p:nvPr/>
        </p:nvSpPr>
        <p:spPr bwMode="auto">
          <a:xfrm>
            <a:off x="5408731" y="4712667"/>
            <a:ext cx="2743658" cy="491739"/>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 name="テキスト ボックス 19"/>
          <p:cNvSpPr txBox="1"/>
          <p:nvPr/>
        </p:nvSpPr>
        <p:spPr>
          <a:xfrm>
            <a:off x="319857" y="5664789"/>
            <a:ext cx="7879080" cy="830997"/>
          </a:xfrm>
          <a:prstGeom prst="rect">
            <a:avLst/>
          </a:prstGeom>
          <a:noFill/>
          <a:ln>
            <a:solidFill>
              <a:srgbClr val="FF6600"/>
            </a:solidFill>
          </a:ln>
        </p:spPr>
        <p:txBody>
          <a:bodyPr wrap="none" rtlCol="0">
            <a:spAutoFit/>
          </a:bodyPr>
          <a:lstStyle/>
          <a:p>
            <a:r>
              <a:rPr kumimoji="1" lang="ja-JP" altLang="en-US" sz="2400" dirty="0" smtClean="0"/>
              <a:t>実際の</a:t>
            </a:r>
            <a:r>
              <a:rPr kumimoji="1" lang="en-US" altLang="ja-JP" sz="2400" dirty="0" smtClean="0"/>
              <a:t>THz</a:t>
            </a:r>
            <a:r>
              <a:rPr kumimoji="1" lang="ja-JP" altLang="en-US" sz="2400" dirty="0" smtClean="0"/>
              <a:t>分光装置</a:t>
            </a:r>
            <a:endParaRPr kumimoji="1" lang="en-US" altLang="ja-JP" sz="2400" dirty="0" smtClean="0"/>
          </a:p>
          <a:p>
            <a:r>
              <a:rPr lang="ja-JP" altLang="en-US" sz="2400" dirty="0" smtClean="0"/>
              <a:t>産業分野ではコンパクトで安定な装置が求められている</a:t>
            </a:r>
            <a:endParaRPr kumimoji="1" lang="ja-JP" altLang="en-US" sz="2400" dirty="0"/>
          </a:p>
        </p:txBody>
      </p:sp>
      <p:pic>
        <p:nvPicPr>
          <p:cNvPr id="22" name="図 21"/>
          <p:cNvPicPr>
            <a:picLocks noChangeAspect="1"/>
          </p:cNvPicPr>
          <p:nvPr/>
        </p:nvPicPr>
        <p:blipFill>
          <a:blip r:embed="rId3"/>
          <a:stretch>
            <a:fillRect/>
          </a:stretch>
        </p:blipFill>
        <p:spPr>
          <a:xfrm>
            <a:off x="139072" y="1425548"/>
            <a:ext cx="5038477" cy="3778858"/>
          </a:xfrm>
          <a:prstGeom prst="rect">
            <a:avLst/>
          </a:prstGeom>
        </p:spPr>
      </p:pic>
    </p:spTree>
    <p:extLst>
      <p:ext uri="{BB962C8B-B14F-4D97-AF65-F5344CB8AC3E}">
        <p14:creationId xmlns:p14="http://schemas.microsoft.com/office/powerpoint/2010/main" val="4273973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85513"/>
            <a:ext cx="9144000" cy="1143000"/>
          </a:xfrm>
        </p:spPr>
        <p:txBody>
          <a:bodyPr/>
          <a:lstStyle/>
          <a:p>
            <a:r>
              <a:rPr lang="en-US" altLang="ja-JP" dirty="0" smtClean="0"/>
              <a:t>Introduction-</a:t>
            </a:r>
            <a:r>
              <a:rPr lang="ja-JP" altLang="en-US" dirty="0" smtClean="0"/>
              <a:t>大塚プロトタイプ評価</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B961B218-9199-4897-A88D-A9FC4C77601D}" type="slidenum">
              <a:rPr kumimoji="1" lang="ja-JP" altLang="en-US" smtClean="0"/>
              <a:t>3</a:t>
            </a:fld>
            <a:endParaRPr kumimoji="1" lang="ja-JP" altLang="en-US"/>
          </a:p>
        </p:txBody>
      </p:sp>
      <p:sp>
        <p:nvSpPr>
          <p:cNvPr id="11" name="円/楕円 10"/>
          <p:cNvSpPr/>
          <p:nvPr/>
        </p:nvSpPr>
        <p:spPr bwMode="auto">
          <a:xfrm>
            <a:off x="2022419" y="3221541"/>
            <a:ext cx="5119932" cy="1128954"/>
          </a:xfrm>
          <a:prstGeom prst="ellipse">
            <a:avLst/>
          </a:prstGeom>
          <a:solidFill>
            <a:srgbClr val="FFFF00"/>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円/楕円 11"/>
          <p:cNvSpPr/>
          <p:nvPr/>
        </p:nvSpPr>
        <p:spPr bwMode="auto">
          <a:xfrm>
            <a:off x="141099" y="1499707"/>
            <a:ext cx="2320295" cy="645774"/>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4" name="円/楕円 13"/>
          <p:cNvSpPr/>
          <p:nvPr/>
        </p:nvSpPr>
        <p:spPr bwMode="auto">
          <a:xfrm>
            <a:off x="1301246" y="2145481"/>
            <a:ext cx="2320295" cy="645774"/>
          </a:xfrm>
          <a:prstGeom prst="ellipse">
            <a:avLst/>
          </a:prstGeom>
          <a:solidFill>
            <a:schemeClr val="bg1"/>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5" name="円/楕円 14"/>
          <p:cNvSpPr/>
          <p:nvPr/>
        </p:nvSpPr>
        <p:spPr bwMode="auto">
          <a:xfrm>
            <a:off x="6771169" y="1499707"/>
            <a:ext cx="2320295" cy="645774"/>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5780683" y="2135864"/>
            <a:ext cx="2320295" cy="645774"/>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7" name="円/楕円 16"/>
          <p:cNvSpPr/>
          <p:nvPr/>
        </p:nvSpPr>
        <p:spPr bwMode="auto">
          <a:xfrm>
            <a:off x="2803572" y="1562707"/>
            <a:ext cx="3527058" cy="645774"/>
          </a:xfrm>
          <a:prstGeom prst="ellipse">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2803572" y="3455675"/>
            <a:ext cx="3877985" cy="584776"/>
          </a:xfrm>
          <a:prstGeom prst="rect">
            <a:avLst/>
          </a:prstGeom>
          <a:noFill/>
        </p:spPr>
        <p:txBody>
          <a:bodyPr wrap="none" rtlCol="0">
            <a:spAutoFit/>
          </a:bodyPr>
          <a:lstStyle/>
          <a:p>
            <a:r>
              <a:rPr kumimoji="1" lang="ja-JP" altLang="en-US" sz="3200" dirty="0" smtClean="0"/>
              <a:t>オールファイバー化</a:t>
            </a:r>
            <a:endParaRPr kumimoji="1" lang="ja-JP" altLang="en-US" sz="3200" dirty="0"/>
          </a:p>
        </p:txBody>
      </p:sp>
      <p:sp>
        <p:nvSpPr>
          <p:cNvPr id="6" name="テキスト ボックス 5"/>
          <p:cNvSpPr txBox="1"/>
          <p:nvPr/>
        </p:nvSpPr>
        <p:spPr>
          <a:xfrm>
            <a:off x="1518413" y="2192801"/>
            <a:ext cx="1980029" cy="523220"/>
          </a:xfrm>
          <a:prstGeom prst="rect">
            <a:avLst/>
          </a:prstGeom>
          <a:noFill/>
        </p:spPr>
        <p:txBody>
          <a:bodyPr wrap="none" rtlCol="0">
            <a:spAutoFit/>
          </a:bodyPr>
          <a:lstStyle/>
          <a:p>
            <a:r>
              <a:rPr kumimoji="1" lang="ja-JP" altLang="en-US" sz="2800" dirty="0" smtClean="0"/>
              <a:t>コンパクト</a:t>
            </a:r>
            <a:endParaRPr kumimoji="1" lang="ja-JP" altLang="en-US" sz="2800" dirty="0"/>
          </a:p>
        </p:txBody>
      </p:sp>
      <p:sp>
        <p:nvSpPr>
          <p:cNvPr id="10" name="テキスト ボックス 9"/>
          <p:cNvSpPr txBox="1"/>
          <p:nvPr/>
        </p:nvSpPr>
        <p:spPr>
          <a:xfrm>
            <a:off x="2856748" y="1623430"/>
            <a:ext cx="3416320" cy="523220"/>
          </a:xfrm>
          <a:prstGeom prst="rect">
            <a:avLst/>
          </a:prstGeom>
          <a:noFill/>
        </p:spPr>
        <p:txBody>
          <a:bodyPr wrap="none" rtlCol="0">
            <a:spAutoFit/>
          </a:bodyPr>
          <a:lstStyle/>
          <a:p>
            <a:r>
              <a:rPr kumimoji="1" lang="ja-JP" altLang="en-US" sz="2800" dirty="0" smtClean="0"/>
              <a:t>メンテナンスフリー</a:t>
            </a:r>
            <a:endParaRPr kumimoji="1" lang="ja-JP" altLang="en-US" sz="2800" dirty="0"/>
          </a:p>
        </p:txBody>
      </p:sp>
      <p:sp>
        <p:nvSpPr>
          <p:cNvPr id="9" name="テキスト ボックス 8"/>
          <p:cNvSpPr txBox="1"/>
          <p:nvPr/>
        </p:nvSpPr>
        <p:spPr>
          <a:xfrm>
            <a:off x="6273068" y="2174284"/>
            <a:ext cx="1620957" cy="523220"/>
          </a:xfrm>
          <a:prstGeom prst="rect">
            <a:avLst/>
          </a:prstGeom>
          <a:noFill/>
        </p:spPr>
        <p:txBody>
          <a:bodyPr wrap="none" rtlCol="0">
            <a:spAutoFit/>
          </a:bodyPr>
          <a:lstStyle/>
          <a:p>
            <a:r>
              <a:rPr kumimoji="1" lang="ja-JP" altLang="en-US" sz="2800" dirty="0" smtClean="0"/>
              <a:t>ロバスト</a:t>
            </a:r>
            <a:endParaRPr kumimoji="1" lang="ja-JP" altLang="en-US" sz="2800" dirty="0"/>
          </a:p>
        </p:txBody>
      </p:sp>
      <p:sp>
        <p:nvSpPr>
          <p:cNvPr id="8" name="テキスト ボックス 7"/>
          <p:cNvSpPr txBox="1"/>
          <p:nvPr/>
        </p:nvSpPr>
        <p:spPr>
          <a:xfrm>
            <a:off x="7398276" y="1528510"/>
            <a:ext cx="1261884" cy="523220"/>
          </a:xfrm>
          <a:prstGeom prst="rect">
            <a:avLst/>
          </a:prstGeom>
          <a:noFill/>
        </p:spPr>
        <p:txBody>
          <a:bodyPr wrap="none" rtlCol="0">
            <a:spAutoFit/>
          </a:bodyPr>
          <a:lstStyle/>
          <a:p>
            <a:r>
              <a:rPr kumimoji="1" lang="ja-JP" altLang="en-US" sz="2800" dirty="0" smtClean="0"/>
              <a:t>安定化</a:t>
            </a:r>
            <a:endParaRPr kumimoji="1" lang="ja-JP" altLang="en-US" sz="2800" dirty="0"/>
          </a:p>
        </p:txBody>
      </p:sp>
      <p:sp>
        <p:nvSpPr>
          <p:cNvPr id="31" name="テキスト ボックス 30"/>
          <p:cNvSpPr txBox="1"/>
          <p:nvPr/>
        </p:nvSpPr>
        <p:spPr>
          <a:xfrm>
            <a:off x="934207" y="4653902"/>
            <a:ext cx="7166771" cy="1815882"/>
          </a:xfrm>
          <a:prstGeom prst="rect">
            <a:avLst/>
          </a:prstGeom>
          <a:noFill/>
          <a:ln>
            <a:solidFill>
              <a:srgbClr val="000000"/>
            </a:solidFill>
          </a:ln>
        </p:spPr>
        <p:txBody>
          <a:bodyPr wrap="none" rtlCol="0">
            <a:spAutoFit/>
          </a:bodyPr>
          <a:lstStyle/>
          <a:p>
            <a:r>
              <a:rPr lang="ja-JP" altLang="en-US" sz="2800" dirty="0"/>
              <a:t>・タイミングジッター</a:t>
            </a:r>
            <a:r>
              <a:rPr lang="ja-JP" altLang="en-US" sz="2800" dirty="0" smtClean="0"/>
              <a:t>評価（</a:t>
            </a:r>
            <a:r>
              <a:rPr lang="en-US" altLang="ja-JP" sz="2800" dirty="0" smtClean="0"/>
              <a:t>PG</a:t>
            </a:r>
            <a:r>
              <a:rPr lang="ja-JP" altLang="en-US" sz="2800" dirty="0" smtClean="0"/>
              <a:t>の有用性）</a:t>
            </a:r>
            <a:endParaRPr lang="en-US" altLang="ja-JP" sz="2800" dirty="0" smtClean="0"/>
          </a:p>
          <a:p>
            <a:r>
              <a:rPr lang="ja-JP" altLang="en-US" sz="2800" dirty="0" smtClean="0"/>
              <a:t>・透過配置</a:t>
            </a:r>
            <a:r>
              <a:rPr lang="en-US" altLang="ja-JP" sz="2800" dirty="0" smtClean="0"/>
              <a:t>&amp;</a:t>
            </a:r>
            <a:r>
              <a:rPr lang="ja-JP" altLang="en-US" sz="2800" dirty="0" smtClean="0"/>
              <a:t>反射配置の基本特性評価</a:t>
            </a:r>
            <a:endParaRPr lang="en-US" altLang="ja-JP" sz="2800" dirty="0" smtClean="0"/>
          </a:p>
          <a:p>
            <a:r>
              <a:rPr kumimoji="1" lang="ja-JP" altLang="en-US" sz="2800" dirty="0" smtClean="0"/>
              <a:t>・各計測モード</a:t>
            </a:r>
            <a:r>
              <a:rPr kumimoji="1" lang="en-US" altLang="ja-JP" sz="2800" dirty="0" smtClean="0"/>
              <a:t>(ASOPS, </a:t>
            </a:r>
            <a:r>
              <a:rPr lang="en-US" altLang="ja-JP" sz="2800" dirty="0" smtClean="0"/>
              <a:t>Phase scan </a:t>
            </a:r>
            <a:r>
              <a:rPr kumimoji="1" lang="en-US" altLang="ja-JP" sz="2800" dirty="0" smtClean="0"/>
              <a:t>)</a:t>
            </a:r>
          </a:p>
          <a:p>
            <a:r>
              <a:rPr kumimoji="1" lang="ja-JP" altLang="en-US" sz="2800" dirty="0" smtClean="0"/>
              <a:t>・特徴</a:t>
            </a:r>
            <a:r>
              <a:rPr kumimoji="1" lang="en-US" altLang="ja-JP" sz="2800" dirty="0" smtClean="0"/>
              <a:t>(</a:t>
            </a:r>
            <a:r>
              <a:rPr kumimoji="1" lang="ja-JP" altLang="en-US" sz="2800" dirty="0" smtClean="0"/>
              <a:t>反射配置</a:t>
            </a:r>
            <a:r>
              <a:rPr kumimoji="1" lang="en-US" altLang="ja-JP" sz="2800" dirty="0" smtClean="0"/>
              <a:t>)</a:t>
            </a:r>
            <a:r>
              <a:rPr kumimoji="1" lang="ja-JP" altLang="en-US" sz="2800" dirty="0" smtClean="0"/>
              <a:t>を活かしたサンプル計測</a:t>
            </a:r>
            <a:endParaRPr kumimoji="1" lang="ja-JP" altLang="en-US" sz="2800" dirty="0"/>
          </a:p>
        </p:txBody>
      </p:sp>
      <p:sp>
        <p:nvSpPr>
          <p:cNvPr id="58" name="下矢印 57"/>
          <p:cNvSpPr/>
          <p:nvPr/>
        </p:nvSpPr>
        <p:spPr bwMode="auto">
          <a:xfrm>
            <a:off x="4176346" y="2273175"/>
            <a:ext cx="793474" cy="869555"/>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575463" y="1528510"/>
            <a:ext cx="1261884" cy="523220"/>
          </a:xfrm>
          <a:prstGeom prst="rect">
            <a:avLst/>
          </a:prstGeom>
          <a:noFill/>
        </p:spPr>
        <p:txBody>
          <a:bodyPr wrap="none" rtlCol="0">
            <a:spAutoFit/>
          </a:bodyPr>
          <a:lstStyle/>
          <a:p>
            <a:r>
              <a:rPr kumimoji="1" lang="ja-JP" altLang="en-US" sz="2800" dirty="0" smtClean="0"/>
              <a:t>小型化</a:t>
            </a:r>
            <a:endParaRPr kumimoji="1" lang="ja-JP" altLang="en-US" sz="2800" dirty="0"/>
          </a:p>
        </p:txBody>
      </p:sp>
    </p:spTree>
    <p:extLst>
      <p:ext uri="{BB962C8B-B14F-4D97-AF65-F5344CB8AC3E}">
        <p14:creationId xmlns:p14="http://schemas.microsoft.com/office/powerpoint/2010/main" val="76463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37410"/>
            <a:ext cx="7772400" cy="1143000"/>
          </a:xfrm>
        </p:spPr>
        <p:txBody>
          <a:bodyPr/>
          <a:lstStyle/>
          <a:p>
            <a:r>
              <a:rPr kumimoji="1" lang="ja-JP" altLang="en-US" dirty="0" smtClean="0"/>
              <a:t>大塚プロトタイプ実験装置</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4</a:t>
            </a:fld>
            <a:endParaRPr kumimoji="1" lang="ja-JP"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327151"/>
            <a:ext cx="4310743" cy="48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114" y="1327152"/>
            <a:ext cx="4354286" cy="481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54"/>
          <p:cNvSpPr txBox="1">
            <a:spLocks noChangeArrowheads="1"/>
          </p:cNvSpPr>
          <p:nvPr/>
        </p:nvSpPr>
        <p:spPr bwMode="auto">
          <a:xfrm>
            <a:off x="193752" y="6340607"/>
            <a:ext cx="6597763" cy="366713"/>
          </a:xfrm>
          <a:prstGeom prst="rect">
            <a:avLst/>
          </a:prstGeom>
          <a:noFill/>
          <a:ln w="9525">
            <a:noFill/>
            <a:miter lim="800000"/>
            <a:headEnd/>
            <a:tailEnd/>
          </a:ln>
        </p:spPr>
        <p:txBody>
          <a:bodyPr wrap="square">
            <a:spAutoFit/>
          </a:bodyPr>
          <a:lstStyle/>
          <a:p>
            <a:pPr algn="ctr"/>
            <a:r>
              <a:rPr lang="en-US" altLang="ja-JP" dirty="0">
                <a:latin typeface="Symbol" pitchFamily="18" charset="2"/>
                <a:sym typeface="Symbol" pitchFamily="18" charset="2"/>
              </a:rPr>
              <a:t></a:t>
            </a:r>
            <a:r>
              <a:rPr lang="en-US" altLang="ja-JP" baseline="-25000" dirty="0"/>
              <a:t>c</a:t>
            </a:r>
            <a:r>
              <a:rPr lang="en-US" altLang="ja-JP" dirty="0"/>
              <a:t>=1550nm, f</a:t>
            </a:r>
            <a:r>
              <a:rPr lang="en-US" altLang="ja-JP" baseline="-25000" dirty="0"/>
              <a:t>1</a:t>
            </a:r>
            <a:r>
              <a:rPr lang="en-US" altLang="ja-JP" dirty="0"/>
              <a:t>=250MHz, f</a:t>
            </a:r>
            <a:r>
              <a:rPr lang="en-US" altLang="ja-JP" baseline="-25000" dirty="0"/>
              <a:t>2</a:t>
            </a:r>
            <a:r>
              <a:rPr lang="en-US" altLang="ja-JP" dirty="0"/>
              <a:t>= 250MHz-50Hz, </a:t>
            </a:r>
            <a:r>
              <a:rPr lang="en-US" altLang="ja-JP" dirty="0">
                <a:latin typeface="Symbol" pitchFamily="18" charset="2"/>
                <a:sym typeface="Symbol" pitchFamily="18" charset="2"/>
              </a:rPr>
              <a:t></a:t>
            </a:r>
            <a:r>
              <a:rPr lang="en-US" altLang="zh-TW" dirty="0">
                <a:latin typeface="Times New Roman" pitchFamily="18" charset="0"/>
                <a:sym typeface="Symbol" pitchFamily="18" charset="2"/>
              </a:rPr>
              <a:t>f</a:t>
            </a:r>
            <a:r>
              <a:rPr lang="en-US" altLang="ja-JP" dirty="0"/>
              <a:t>= f</a:t>
            </a:r>
            <a:r>
              <a:rPr lang="en-US" altLang="ja-JP" baseline="-25000" dirty="0"/>
              <a:t>1</a:t>
            </a:r>
            <a:r>
              <a:rPr lang="en-US" altLang="ja-JP" dirty="0"/>
              <a:t>-f</a:t>
            </a:r>
            <a:r>
              <a:rPr lang="en-US" altLang="ja-JP" baseline="-25000" dirty="0"/>
              <a:t>2</a:t>
            </a:r>
            <a:r>
              <a:rPr lang="en-US" altLang="ja-JP" dirty="0"/>
              <a:t>= 50Hz, </a:t>
            </a:r>
          </a:p>
        </p:txBody>
      </p:sp>
    </p:spTree>
    <p:extLst>
      <p:ext uri="{BB962C8B-B14F-4D97-AF65-F5344CB8AC3E}">
        <p14:creationId xmlns:p14="http://schemas.microsoft.com/office/powerpoint/2010/main" val="2154430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3431935" y="1036413"/>
            <a:ext cx="3424909" cy="2871540"/>
          </a:xfrm>
          <a:prstGeom prst="rect">
            <a:avLst/>
          </a:prstGeom>
        </p:spPr>
      </p:pic>
      <p:pic>
        <p:nvPicPr>
          <p:cNvPr id="23" name="図 22"/>
          <p:cNvPicPr>
            <a:picLocks noChangeAspect="1"/>
          </p:cNvPicPr>
          <p:nvPr/>
        </p:nvPicPr>
        <p:blipFill>
          <a:blip r:embed="rId3"/>
          <a:stretch>
            <a:fillRect/>
          </a:stretch>
        </p:blipFill>
        <p:spPr>
          <a:xfrm>
            <a:off x="0" y="1051339"/>
            <a:ext cx="3402017" cy="2852346"/>
          </a:xfrm>
          <a:prstGeom prst="rect">
            <a:avLst/>
          </a:prstGeom>
        </p:spPr>
      </p:pic>
      <p:sp>
        <p:nvSpPr>
          <p:cNvPr id="2" name="タイトル 1"/>
          <p:cNvSpPr>
            <a:spLocks noGrp="1"/>
          </p:cNvSpPr>
          <p:nvPr>
            <p:ph type="title"/>
          </p:nvPr>
        </p:nvSpPr>
        <p:spPr>
          <a:xfrm>
            <a:off x="0" y="394362"/>
            <a:ext cx="9144000" cy="832490"/>
          </a:xfrm>
        </p:spPr>
        <p:txBody>
          <a:bodyPr/>
          <a:lstStyle/>
          <a:p>
            <a:r>
              <a:rPr kumimoji="1" lang="ja-JP" altLang="en-US" sz="3200" dirty="0" smtClean="0"/>
              <a:t>大塚プロトタイプ（</a:t>
            </a:r>
            <a:r>
              <a:rPr lang="ja-JP" altLang="en-US" sz="3200" dirty="0" smtClean="0"/>
              <a:t>透過</a:t>
            </a:r>
            <a:r>
              <a:rPr kumimoji="1" lang="ja-JP" altLang="en-US" sz="3200" dirty="0" smtClean="0"/>
              <a:t>配置</a:t>
            </a:r>
            <a:r>
              <a:rPr kumimoji="1" lang="en-US" altLang="ja-JP" sz="3200" dirty="0" smtClean="0"/>
              <a:t>4ns@SFG&amp;PG</a:t>
            </a:r>
            <a:r>
              <a:rPr kumimoji="1" lang="ja-JP" altLang="en-US" sz="3200" dirty="0" smtClean="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5</a:t>
            </a:fld>
            <a:endParaRPr kumimoji="1" lang="ja-JP" altLang="en-US"/>
          </a:p>
        </p:txBody>
      </p:sp>
      <p:sp>
        <p:nvSpPr>
          <p:cNvPr id="10" name="テキスト ボックス 9"/>
          <p:cNvSpPr txBox="1"/>
          <p:nvPr/>
        </p:nvSpPr>
        <p:spPr>
          <a:xfrm>
            <a:off x="-3272250" y="4024938"/>
            <a:ext cx="184666" cy="369332"/>
          </a:xfrm>
          <a:prstGeom prst="rect">
            <a:avLst/>
          </a:prstGeom>
          <a:noFill/>
        </p:spPr>
        <p:txBody>
          <a:bodyPr wrap="none" rtlCol="0">
            <a:spAutoFit/>
          </a:bodyPr>
          <a:lstStyle/>
          <a:p>
            <a:endParaRPr kumimoji="1" lang="ja-JP" altLang="en-US" dirty="0"/>
          </a:p>
        </p:txBody>
      </p:sp>
      <p:sp>
        <p:nvSpPr>
          <p:cNvPr id="13" name="テキスト ボックス 12"/>
          <p:cNvSpPr txBox="1"/>
          <p:nvPr/>
        </p:nvSpPr>
        <p:spPr>
          <a:xfrm>
            <a:off x="6790008" y="1226852"/>
            <a:ext cx="2353992" cy="4093428"/>
          </a:xfrm>
          <a:prstGeom prst="rect">
            <a:avLst/>
          </a:prstGeom>
          <a:noFill/>
        </p:spPr>
        <p:txBody>
          <a:bodyPr wrap="square" rtlCol="0">
            <a:spAutoFit/>
          </a:bodyPr>
          <a:lstStyle/>
          <a:p>
            <a:r>
              <a:rPr kumimoji="1" lang="ja-JP" altLang="en-US" sz="2000" dirty="0" smtClean="0"/>
              <a:t>差周波</a:t>
            </a:r>
            <a:r>
              <a:rPr kumimoji="1" lang="en-US" altLang="ja-JP" sz="2000" dirty="0" smtClean="0"/>
              <a:t>50Hz</a:t>
            </a:r>
          </a:p>
          <a:p>
            <a:r>
              <a:rPr lang="ja-JP" altLang="en-US" sz="2000" dirty="0" smtClean="0"/>
              <a:t>測定時間</a:t>
            </a:r>
            <a:r>
              <a:rPr lang="en-US" altLang="ja-JP" sz="2000" dirty="0" smtClean="0"/>
              <a:t>100s</a:t>
            </a:r>
          </a:p>
          <a:p>
            <a:r>
              <a:rPr kumimoji="1" lang="ja-JP" altLang="en-US" sz="2000" dirty="0" smtClean="0"/>
              <a:t>発生</a:t>
            </a:r>
            <a:r>
              <a:rPr kumimoji="1" lang="en-US" altLang="ja-JP" sz="2000" dirty="0" smtClean="0"/>
              <a:t>:</a:t>
            </a:r>
            <a:r>
              <a:rPr kumimoji="1" lang="ja-JP" altLang="en-US" sz="2000" dirty="0" smtClean="0"/>
              <a:t>ストリップライン型</a:t>
            </a:r>
            <a:r>
              <a:rPr kumimoji="1" lang="en-US" altLang="ja-JP" sz="2000" dirty="0" smtClean="0"/>
              <a:t>PCA</a:t>
            </a:r>
          </a:p>
          <a:p>
            <a:r>
              <a:rPr lang="ja-JP" altLang="en-US" sz="2000" dirty="0" smtClean="0"/>
              <a:t>検出</a:t>
            </a:r>
            <a:r>
              <a:rPr lang="en-US" altLang="ja-JP" sz="2000" dirty="0" smtClean="0"/>
              <a:t>:</a:t>
            </a:r>
            <a:r>
              <a:rPr lang="ja-JP" altLang="en-US" sz="2000" dirty="0" smtClean="0"/>
              <a:t>ダイポール型</a:t>
            </a:r>
            <a:r>
              <a:rPr lang="en-US" altLang="ja-JP" sz="2000" dirty="0" smtClean="0"/>
              <a:t>PCA</a:t>
            </a:r>
          </a:p>
          <a:p>
            <a:r>
              <a:rPr lang="en-US" altLang="en-US" sz="2000" dirty="0" smtClean="0"/>
              <a:t>アンプ</a:t>
            </a:r>
            <a:r>
              <a:rPr lang="en-US" altLang="ja-JP" sz="2000" dirty="0" smtClean="0"/>
              <a:t>:</a:t>
            </a:r>
            <a:r>
              <a:rPr lang="en-US" altLang="ja-JP" sz="2000" dirty="0"/>
              <a:t>1</a:t>
            </a:r>
            <a:r>
              <a:rPr lang="en-US" altLang="ja-JP" sz="2000" dirty="0" smtClean="0"/>
              <a:t>M</a:t>
            </a:r>
          </a:p>
          <a:p>
            <a:endParaRPr lang="en-US" altLang="ja-JP" sz="2000" dirty="0" smtClean="0"/>
          </a:p>
          <a:p>
            <a:r>
              <a:rPr lang="ja-JP" altLang="en-US" sz="2000" dirty="0" smtClean="0"/>
              <a:t>取得帯域</a:t>
            </a:r>
            <a:r>
              <a:rPr lang="en-US" altLang="ja-JP" sz="2000" dirty="0" smtClean="0"/>
              <a:t>:5THz</a:t>
            </a:r>
          </a:p>
          <a:p>
            <a:endParaRPr lang="en-US" altLang="ja-JP" sz="2000" dirty="0" smtClean="0"/>
          </a:p>
          <a:p>
            <a:r>
              <a:rPr lang="ja-JP" altLang="en-US" sz="2000" dirty="0" smtClean="0"/>
              <a:t>サンプリング間隔</a:t>
            </a:r>
            <a:r>
              <a:rPr lang="en-US" altLang="ja-JP" sz="2000" dirty="0" smtClean="0"/>
              <a:t>:0.8fs</a:t>
            </a:r>
          </a:p>
          <a:p>
            <a:endParaRPr lang="en-US" altLang="ja-JP" sz="2000" dirty="0" smtClean="0"/>
          </a:p>
        </p:txBody>
      </p:sp>
      <p:sp>
        <p:nvSpPr>
          <p:cNvPr id="5" name="テキスト ボックス 4"/>
          <p:cNvSpPr txBox="1"/>
          <p:nvPr/>
        </p:nvSpPr>
        <p:spPr>
          <a:xfrm>
            <a:off x="1442373" y="1082836"/>
            <a:ext cx="922799" cy="523220"/>
          </a:xfrm>
          <a:prstGeom prst="rect">
            <a:avLst/>
          </a:prstGeom>
          <a:solidFill>
            <a:schemeClr val="bg1"/>
          </a:solidFill>
          <a:ln>
            <a:solidFill>
              <a:schemeClr val="tx1"/>
            </a:solidFill>
          </a:ln>
        </p:spPr>
        <p:txBody>
          <a:bodyPr wrap="none" rtlCol="0">
            <a:spAutoFit/>
          </a:bodyPr>
          <a:lstStyle/>
          <a:p>
            <a:r>
              <a:rPr kumimoji="1" lang="en-US" altLang="ja-JP" sz="2800" dirty="0" smtClean="0"/>
              <a:t>SFG</a:t>
            </a:r>
            <a:endParaRPr kumimoji="1" lang="ja-JP" altLang="en-US" sz="2800" dirty="0"/>
          </a:p>
        </p:txBody>
      </p:sp>
      <p:sp>
        <p:nvSpPr>
          <p:cNvPr id="6" name="テキスト ボックス 5"/>
          <p:cNvSpPr txBox="1"/>
          <p:nvPr/>
        </p:nvSpPr>
        <p:spPr>
          <a:xfrm>
            <a:off x="4951430" y="1051338"/>
            <a:ext cx="703463" cy="523220"/>
          </a:xfrm>
          <a:prstGeom prst="rect">
            <a:avLst/>
          </a:prstGeom>
          <a:solidFill>
            <a:srgbClr val="FFFFFF"/>
          </a:solidFill>
          <a:ln>
            <a:solidFill>
              <a:srgbClr val="000000"/>
            </a:solidFill>
          </a:ln>
        </p:spPr>
        <p:txBody>
          <a:bodyPr wrap="none" rtlCol="0">
            <a:spAutoFit/>
          </a:bodyPr>
          <a:lstStyle/>
          <a:p>
            <a:r>
              <a:rPr kumimoji="1" lang="en-US" altLang="ja-JP" sz="2800" dirty="0" smtClean="0"/>
              <a:t>PG</a:t>
            </a:r>
            <a:endParaRPr kumimoji="1" lang="ja-JP" altLang="en-US" sz="2800" dirty="0"/>
          </a:p>
        </p:txBody>
      </p:sp>
      <p:pic>
        <p:nvPicPr>
          <p:cNvPr id="24" name="図 23"/>
          <p:cNvPicPr>
            <a:picLocks noChangeAspect="1"/>
          </p:cNvPicPr>
          <p:nvPr/>
        </p:nvPicPr>
        <p:blipFill>
          <a:blip r:embed="rId4"/>
          <a:stretch>
            <a:fillRect/>
          </a:stretch>
        </p:blipFill>
        <p:spPr>
          <a:xfrm>
            <a:off x="0" y="3879856"/>
            <a:ext cx="3486864" cy="2947502"/>
          </a:xfrm>
          <a:prstGeom prst="rect">
            <a:avLst/>
          </a:prstGeom>
        </p:spPr>
      </p:pic>
      <p:pic>
        <p:nvPicPr>
          <p:cNvPr id="27" name="図 26"/>
          <p:cNvPicPr>
            <a:picLocks noChangeAspect="1"/>
          </p:cNvPicPr>
          <p:nvPr/>
        </p:nvPicPr>
        <p:blipFill>
          <a:blip r:embed="rId5"/>
          <a:stretch>
            <a:fillRect/>
          </a:stretch>
        </p:blipFill>
        <p:spPr>
          <a:xfrm>
            <a:off x="3449109" y="3929992"/>
            <a:ext cx="3407735" cy="2880612"/>
          </a:xfrm>
          <a:prstGeom prst="rect">
            <a:avLst/>
          </a:prstGeom>
        </p:spPr>
      </p:pic>
      <p:pic>
        <p:nvPicPr>
          <p:cNvPr id="29" name="図 28"/>
          <p:cNvPicPr>
            <a:picLocks noChangeAspect="1"/>
          </p:cNvPicPr>
          <p:nvPr/>
        </p:nvPicPr>
        <p:blipFill>
          <a:blip r:embed="rId6"/>
          <a:stretch>
            <a:fillRect/>
          </a:stretch>
        </p:blipFill>
        <p:spPr>
          <a:xfrm>
            <a:off x="0" y="3903684"/>
            <a:ext cx="3494924" cy="2954315"/>
          </a:xfrm>
          <a:prstGeom prst="rect">
            <a:avLst/>
          </a:prstGeom>
        </p:spPr>
      </p:pic>
      <p:pic>
        <p:nvPicPr>
          <p:cNvPr id="30" name="図 29"/>
          <p:cNvPicPr>
            <a:picLocks noChangeAspect="1"/>
          </p:cNvPicPr>
          <p:nvPr/>
        </p:nvPicPr>
        <p:blipFill>
          <a:blip r:embed="rId7"/>
          <a:stretch>
            <a:fillRect/>
          </a:stretch>
        </p:blipFill>
        <p:spPr>
          <a:xfrm>
            <a:off x="3499236" y="3946704"/>
            <a:ext cx="3340899" cy="2824115"/>
          </a:xfrm>
          <a:prstGeom prst="rect">
            <a:avLst/>
          </a:prstGeom>
        </p:spPr>
      </p:pic>
      <p:sp>
        <p:nvSpPr>
          <p:cNvPr id="3" name="テキスト ボックス 2"/>
          <p:cNvSpPr txBox="1"/>
          <p:nvPr/>
        </p:nvSpPr>
        <p:spPr>
          <a:xfrm>
            <a:off x="6840135" y="5111650"/>
            <a:ext cx="2303865" cy="1200329"/>
          </a:xfrm>
          <a:prstGeom prst="rect">
            <a:avLst/>
          </a:prstGeom>
          <a:noFill/>
        </p:spPr>
        <p:txBody>
          <a:bodyPr wrap="square" rtlCol="0">
            <a:spAutoFit/>
          </a:bodyPr>
          <a:lstStyle/>
          <a:p>
            <a:r>
              <a:rPr kumimoji="1" lang="en-US" altLang="ja-JP" dirty="0" smtClean="0"/>
              <a:t>SFG</a:t>
            </a:r>
            <a:r>
              <a:rPr kumimoji="1" lang="ja-JP" altLang="en-US" dirty="0" smtClean="0"/>
              <a:t>や</a:t>
            </a:r>
            <a:r>
              <a:rPr kumimoji="1" lang="en-US" altLang="ja-JP" dirty="0" smtClean="0"/>
              <a:t>PG</a:t>
            </a:r>
            <a:r>
              <a:rPr kumimoji="1" lang="ja-JP" altLang="en-US" dirty="0" smtClean="0"/>
              <a:t>に周波数軸のズレは見えない</a:t>
            </a:r>
            <a:endParaRPr kumimoji="1" lang="en-US" altLang="ja-JP" dirty="0" smtClean="0"/>
          </a:p>
          <a:p>
            <a:r>
              <a:rPr lang="ja-JP" altLang="en-US" dirty="0" smtClean="0"/>
              <a:t>同等の計測結果である</a:t>
            </a:r>
            <a:endParaRPr kumimoji="1" lang="ja-JP" altLang="en-US" dirty="0"/>
          </a:p>
        </p:txBody>
      </p:sp>
    </p:spTree>
    <p:extLst>
      <p:ext uri="{BB962C8B-B14F-4D97-AF65-F5344CB8AC3E}">
        <p14:creationId xmlns:p14="http://schemas.microsoft.com/office/powerpoint/2010/main" val="29599854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3315306" y="997038"/>
            <a:ext cx="3410118" cy="2841766"/>
          </a:xfrm>
          <a:prstGeom prst="rect">
            <a:avLst/>
          </a:prstGeom>
        </p:spPr>
      </p:pic>
      <p:pic>
        <p:nvPicPr>
          <p:cNvPr id="7" name="図 6"/>
          <p:cNvPicPr>
            <a:picLocks noChangeAspect="1"/>
          </p:cNvPicPr>
          <p:nvPr/>
        </p:nvPicPr>
        <p:blipFill>
          <a:blip r:embed="rId3"/>
          <a:stretch>
            <a:fillRect/>
          </a:stretch>
        </p:blipFill>
        <p:spPr>
          <a:xfrm>
            <a:off x="9316" y="997038"/>
            <a:ext cx="3350876" cy="2798454"/>
          </a:xfrm>
          <a:prstGeom prst="rect">
            <a:avLst/>
          </a:prstGeom>
        </p:spPr>
      </p:pic>
      <p:sp>
        <p:nvSpPr>
          <p:cNvPr id="2" name="タイトル 1"/>
          <p:cNvSpPr>
            <a:spLocks noGrp="1"/>
          </p:cNvSpPr>
          <p:nvPr>
            <p:ph type="title"/>
          </p:nvPr>
        </p:nvSpPr>
        <p:spPr>
          <a:xfrm>
            <a:off x="0" y="394362"/>
            <a:ext cx="9144000" cy="832490"/>
          </a:xfrm>
        </p:spPr>
        <p:txBody>
          <a:bodyPr/>
          <a:lstStyle/>
          <a:p>
            <a:r>
              <a:rPr kumimoji="1" lang="ja-JP" altLang="en-US" sz="3200" dirty="0" smtClean="0"/>
              <a:t>大塚プロトタイプ（反射配置</a:t>
            </a:r>
            <a:r>
              <a:rPr kumimoji="1" lang="en-US" altLang="ja-JP" sz="3200" dirty="0" smtClean="0"/>
              <a:t>4ns@SFG&amp;PG</a:t>
            </a:r>
            <a:r>
              <a:rPr kumimoji="1" lang="ja-JP" altLang="en-US" sz="3200" dirty="0" smtClean="0"/>
              <a:t>）</a:t>
            </a:r>
            <a:endParaRPr kumimoji="1" lang="ja-JP" altLang="en-US" sz="3200"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6</a:t>
            </a:fld>
            <a:endParaRPr kumimoji="1" lang="ja-JP" altLang="en-US"/>
          </a:p>
        </p:txBody>
      </p:sp>
      <p:sp>
        <p:nvSpPr>
          <p:cNvPr id="10" name="テキスト ボックス 9"/>
          <p:cNvSpPr txBox="1"/>
          <p:nvPr/>
        </p:nvSpPr>
        <p:spPr>
          <a:xfrm>
            <a:off x="-3272250" y="4024938"/>
            <a:ext cx="184666" cy="369332"/>
          </a:xfrm>
          <a:prstGeom prst="rect">
            <a:avLst/>
          </a:prstGeom>
          <a:noFill/>
        </p:spPr>
        <p:txBody>
          <a:bodyPr wrap="none" rtlCol="0">
            <a:spAutoFit/>
          </a:bodyPr>
          <a:lstStyle/>
          <a:p>
            <a:endParaRPr kumimoji="1" lang="ja-JP" altLang="en-US" dirty="0"/>
          </a:p>
        </p:txBody>
      </p:sp>
      <p:sp>
        <p:nvSpPr>
          <p:cNvPr id="13" name="テキスト ボックス 12"/>
          <p:cNvSpPr txBox="1"/>
          <p:nvPr/>
        </p:nvSpPr>
        <p:spPr>
          <a:xfrm>
            <a:off x="6790008" y="1226852"/>
            <a:ext cx="2353992" cy="4093428"/>
          </a:xfrm>
          <a:prstGeom prst="rect">
            <a:avLst/>
          </a:prstGeom>
          <a:noFill/>
        </p:spPr>
        <p:txBody>
          <a:bodyPr wrap="square" rtlCol="0">
            <a:spAutoFit/>
          </a:bodyPr>
          <a:lstStyle/>
          <a:p>
            <a:r>
              <a:rPr kumimoji="1" lang="ja-JP" altLang="en-US" sz="2000" dirty="0" smtClean="0"/>
              <a:t>差周波</a:t>
            </a:r>
            <a:r>
              <a:rPr kumimoji="1" lang="en-US" altLang="ja-JP" sz="2000" dirty="0" smtClean="0"/>
              <a:t>50Hz</a:t>
            </a:r>
          </a:p>
          <a:p>
            <a:r>
              <a:rPr lang="ja-JP" altLang="en-US" sz="2000" dirty="0" smtClean="0"/>
              <a:t>測定時間</a:t>
            </a:r>
            <a:r>
              <a:rPr lang="en-US" altLang="ja-JP" sz="2000" dirty="0" smtClean="0"/>
              <a:t>100s</a:t>
            </a:r>
          </a:p>
          <a:p>
            <a:r>
              <a:rPr kumimoji="1" lang="ja-JP" altLang="en-US" sz="2000" dirty="0" smtClean="0"/>
              <a:t>発生</a:t>
            </a:r>
            <a:r>
              <a:rPr kumimoji="1" lang="en-US" altLang="ja-JP" sz="2000" dirty="0" smtClean="0"/>
              <a:t>:</a:t>
            </a:r>
            <a:r>
              <a:rPr kumimoji="1" lang="ja-JP" altLang="en-US" sz="2000" dirty="0" smtClean="0"/>
              <a:t>ストリップライン型</a:t>
            </a:r>
            <a:r>
              <a:rPr kumimoji="1" lang="en-US" altLang="ja-JP" sz="2000" dirty="0" smtClean="0"/>
              <a:t>PCA</a:t>
            </a:r>
          </a:p>
          <a:p>
            <a:r>
              <a:rPr lang="ja-JP" altLang="en-US" sz="2000" dirty="0" smtClean="0"/>
              <a:t>検出</a:t>
            </a:r>
            <a:r>
              <a:rPr lang="en-US" altLang="ja-JP" sz="2000" dirty="0" smtClean="0"/>
              <a:t>:</a:t>
            </a:r>
            <a:r>
              <a:rPr lang="ja-JP" altLang="en-US" sz="2000" dirty="0" smtClean="0"/>
              <a:t>ダイポール型</a:t>
            </a:r>
            <a:r>
              <a:rPr lang="en-US" altLang="ja-JP" sz="2000" dirty="0" smtClean="0"/>
              <a:t>PCA</a:t>
            </a:r>
          </a:p>
          <a:p>
            <a:r>
              <a:rPr lang="ja-JP" altLang="en-US" sz="2000" dirty="0" smtClean="0"/>
              <a:t>アンプ</a:t>
            </a:r>
            <a:r>
              <a:rPr lang="en-US" altLang="ja-JP" sz="2000" dirty="0" smtClean="0"/>
              <a:t>:1M</a:t>
            </a:r>
          </a:p>
          <a:p>
            <a:endParaRPr lang="en-US" altLang="ja-JP" sz="2000" dirty="0" smtClean="0"/>
          </a:p>
          <a:p>
            <a:r>
              <a:rPr lang="ja-JP" altLang="en-US" sz="2000" dirty="0" smtClean="0"/>
              <a:t>取得帯域</a:t>
            </a:r>
            <a:r>
              <a:rPr lang="en-US" altLang="ja-JP" sz="2000" dirty="0" smtClean="0"/>
              <a:t>:5THz</a:t>
            </a:r>
          </a:p>
          <a:p>
            <a:endParaRPr lang="en-US" altLang="ja-JP" sz="2000" dirty="0" smtClean="0"/>
          </a:p>
          <a:p>
            <a:r>
              <a:rPr lang="ja-JP" altLang="en-US" sz="2000" dirty="0" smtClean="0"/>
              <a:t>サンプリング間隔</a:t>
            </a:r>
            <a:r>
              <a:rPr lang="en-US" altLang="ja-JP" sz="2000" dirty="0" smtClean="0"/>
              <a:t>:0.8fs</a:t>
            </a:r>
          </a:p>
          <a:p>
            <a:endParaRPr lang="en-US" altLang="ja-JP" sz="2000" dirty="0" smtClean="0"/>
          </a:p>
        </p:txBody>
      </p:sp>
      <p:sp>
        <p:nvSpPr>
          <p:cNvPr id="5" name="テキスト ボックス 4"/>
          <p:cNvSpPr txBox="1"/>
          <p:nvPr/>
        </p:nvSpPr>
        <p:spPr>
          <a:xfrm>
            <a:off x="1442373" y="1082836"/>
            <a:ext cx="922799" cy="523220"/>
          </a:xfrm>
          <a:prstGeom prst="rect">
            <a:avLst/>
          </a:prstGeom>
          <a:solidFill>
            <a:schemeClr val="bg1"/>
          </a:solidFill>
          <a:ln>
            <a:solidFill>
              <a:schemeClr val="tx1"/>
            </a:solidFill>
          </a:ln>
        </p:spPr>
        <p:txBody>
          <a:bodyPr wrap="none" rtlCol="0">
            <a:spAutoFit/>
          </a:bodyPr>
          <a:lstStyle/>
          <a:p>
            <a:r>
              <a:rPr kumimoji="1" lang="en-US" altLang="ja-JP" sz="2800" dirty="0" smtClean="0"/>
              <a:t>SFG</a:t>
            </a:r>
            <a:endParaRPr kumimoji="1" lang="ja-JP" altLang="en-US" sz="2800" dirty="0"/>
          </a:p>
        </p:txBody>
      </p:sp>
      <p:sp>
        <p:nvSpPr>
          <p:cNvPr id="6" name="テキスト ボックス 5"/>
          <p:cNvSpPr txBox="1"/>
          <p:nvPr/>
        </p:nvSpPr>
        <p:spPr>
          <a:xfrm>
            <a:off x="4951430" y="1051338"/>
            <a:ext cx="703463" cy="523220"/>
          </a:xfrm>
          <a:prstGeom prst="rect">
            <a:avLst/>
          </a:prstGeom>
          <a:solidFill>
            <a:srgbClr val="FFFFFF"/>
          </a:solidFill>
          <a:ln>
            <a:solidFill>
              <a:srgbClr val="000000"/>
            </a:solidFill>
          </a:ln>
        </p:spPr>
        <p:txBody>
          <a:bodyPr wrap="none" rtlCol="0">
            <a:spAutoFit/>
          </a:bodyPr>
          <a:lstStyle/>
          <a:p>
            <a:r>
              <a:rPr kumimoji="1" lang="en-US" altLang="ja-JP" sz="2800" dirty="0" smtClean="0"/>
              <a:t>PG</a:t>
            </a:r>
            <a:endParaRPr kumimoji="1" lang="ja-JP" altLang="en-US" sz="2800" dirty="0"/>
          </a:p>
        </p:txBody>
      </p:sp>
      <p:pic>
        <p:nvPicPr>
          <p:cNvPr id="14" name="図 13"/>
          <p:cNvPicPr>
            <a:picLocks noChangeAspect="1"/>
          </p:cNvPicPr>
          <p:nvPr/>
        </p:nvPicPr>
        <p:blipFill>
          <a:blip r:embed="rId4"/>
          <a:stretch>
            <a:fillRect/>
          </a:stretch>
        </p:blipFill>
        <p:spPr>
          <a:xfrm>
            <a:off x="0" y="3879856"/>
            <a:ext cx="3359619" cy="2878600"/>
          </a:xfrm>
          <a:prstGeom prst="rect">
            <a:avLst/>
          </a:prstGeom>
        </p:spPr>
      </p:pic>
      <p:pic>
        <p:nvPicPr>
          <p:cNvPr id="16" name="図 15"/>
          <p:cNvPicPr>
            <a:picLocks noChangeAspect="1"/>
          </p:cNvPicPr>
          <p:nvPr/>
        </p:nvPicPr>
        <p:blipFill>
          <a:blip r:embed="rId5"/>
          <a:stretch>
            <a:fillRect/>
          </a:stretch>
        </p:blipFill>
        <p:spPr>
          <a:xfrm>
            <a:off x="3346007" y="3836808"/>
            <a:ext cx="3530113" cy="3011210"/>
          </a:xfrm>
          <a:prstGeom prst="rect">
            <a:avLst/>
          </a:prstGeom>
        </p:spPr>
      </p:pic>
      <p:pic>
        <p:nvPicPr>
          <p:cNvPr id="20" name="図 19"/>
          <p:cNvPicPr>
            <a:picLocks noChangeAspect="1"/>
          </p:cNvPicPr>
          <p:nvPr/>
        </p:nvPicPr>
        <p:blipFill>
          <a:blip r:embed="rId6"/>
          <a:stretch>
            <a:fillRect/>
          </a:stretch>
        </p:blipFill>
        <p:spPr>
          <a:xfrm>
            <a:off x="0" y="3883548"/>
            <a:ext cx="3420693" cy="2930930"/>
          </a:xfrm>
          <a:prstGeom prst="rect">
            <a:avLst/>
          </a:prstGeom>
        </p:spPr>
      </p:pic>
      <p:pic>
        <p:nvPicPr>
          <p:cNvPr id="21" name="図 20"/>
          <p:cNvPicPr>
            <a:picLocks noChangeAspect="1"/>
          </p:cNvPicPr>
          <p:nvPr/>
        </p:nvPicPr>
        <p:blipFill>
          <a:blip r:embed="rId7"/>
          <a:stretch>
            <a:fillRect/>
          </a:stretch>
        </p:blipFill>
        <p:spPr>
          <a:xfrm>
            <a:off x="3402017" y="3879856"/>
            <a:ext cx="3455427" cy="2947502"/>
          </a:xfrm>
          <a:prstGeom prst="rect">
            <a:avLst/>
          </a:prstGeom>
        </p:spPr>
      </p:pic>
      <p:sp>
        <p:nvSpPr>
          <p:cNvPr id="17" name="テキスト ボックス 16"/>
          <p:cNvSpPr txBox="1"/>
          <p:nvPr/>
        </p:nvSpPr>
        <p:spPr>
          <a:xfrm>
            <a:off x="6840135" y="5111650"/>
            <a:ext cx="2303865" cy="1200329"/>
          </a:xfrm>
          <a:prstGeom prst="rect">
            <a:avLst/>
          </a:prstGeom>
          <a:noFill/>
        </p:spPr>
        <p:txBody>
          <a:bodyPr wrap="square" rtlCol="0">
            <a:spAutoFit/>
          </a:bodyPr>
          <a:lstStyle/>
          <a:p>
            <a:r>
              <a:rPr kumimoji="1" lang="en-US" altLang="ja-JP" dirty="0" smtClean="0"/>
              <a:t>SFG</a:t>
            </a:r>
            <a:r>
              <a:rPr kumimoji="1" lang="ja-JP" altLang="en-US" dirty="0" smtClean="0"/>
              <a:t>や</a:t>
            </a:r>
            <a:r>
              <a:rPr kumimoji="1" lang="en-US" altLang="ja-JP" dirty="0" smtClean="0"/>
              <a:t>PG</a:t>
            </a:r>
            <a:r>
              <a:rPr kumimoji="1" lang="ja-JP" altLang="en-US" dirty="0" smtClean="0"/>
              <a:t>に周波数軸のズレは見えない</a:t>
            </a:r>
            <a:endParaRPr kumimoji="1" lang="en-US" altLang="ja-JP" dirty="0" smtClean="0"/>
          </a:p>
          <a:p>
            <a:r>
              <a:rPr lang="ja-JP" altLang="en-US" dirty="0" smtClean="0"/>
              <a:t>同等の計測結果である</a:t>
            </a:r>
            <a:endParaRPr kumimoji="1" lang="ja-JP" altLang="en-US" dirty="0"/>
          </a:p>
        </p:txBody>
      </p:sp>
    </p:spTree>
    <p:extLst>
      <p:ext uri="{BB962C8B-B14F-4D97-AF65-F5344CB8AC3E}">
        <p14:creationId xmlns:p14="http://schemas.microsoft.com/office/powerpoint/2010/main" val="1778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大塚プロトタイプダイナミックレンジ</a:t>
            </a:r>
            <a:r>
              <a:rPr kumimoji="1" lang="en-US" altLang="ja-JP" sz="3200" dirty="0" smtClean="0"/>
              <a:t>4ns</a:t>
            </a:r>
            <a:endParaRPr kumimoji="1" lang="ja-JP" altLang="en-US" sz="3200"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7</a:t>
            </a:fld>
            <a:endParaRPr kumimoji="1" lang="ja-JP" altLang="en-US"/>
          </a:p>
        </p:txBody>
      </p:sp>
      <p:sp>
        <p:nvSpPr>
          <p:cNvPr id="6" name="テキスト ボックス 5"/>
          <p:cNvSpPr txBox="1"/>
          <p:nvPr/>
        </p:nvSpPr>
        <p:spPr>
          <a:xfrm>
            <a:off x="5191110" y="1687008"/>
            <a:ext cx="1415772" cy="461665"/>
          </a:xfrm>
          <a:prstGeom prst="rect">
            <a:avLst/>
          </a:prstGeom>
          <a:noFill/>
        </p:spPr>
        <p:txBody>
          <a:bodyPr wrap="none" rtlCol="0">
            <a:spAutoFit/>
          </a:bodyPr>
          <a:lstStyle/>
          <a:p>
            <a:r>
              <a:rPr kumimoji="1" lang="ja-JP" altLang="en-US" sz="2400" dirty="0" smtClean="0"/>
              <a:t>透過配置</a:t>
            </a:r>
            <a:endParaRPr kumimoji="1" lang="ja-JP" altLang="en-US" sz="2400" dirty="0"/>
          </a:p>
        </p:txBody>
      </p:sp>
      <p:sp>
        <p:nvSpPr>
          <p:cNvPr id="8" name="テキスト ボックス 7"/>
          <p:cNvSpPr txBox="1"/>
          <p:nvPr/>
        </p:nvSpPr>
        <p:spPr>
          <a:xfrm>
            <a:off x="685800" y="1731076"/>
            <a:ext cx="1415772" cy="461665"/>
          </a:xfrm>
          <a:prstGeom prst="rect">
            <a:avLst/>
          </a:prstGeom>
          <a:noFill/>
        </p:spPr>
        <p:txBody>
          <a:bodyPr wrap="none" rtlCol="0">
            <a:spAutoFit/>
          </a:bodyPr>
          <a:lstStyle/>
          <a:p>
            <a:r>
              <a:rPr kumimoji="1" lang="ja-JP" altLang="en-US" sz="2400" dirty="0" smtClean="0"/>
              <a:t>反射配置</a:t>
            </a:r>
            <a:endParaRPr kumimoji="1" lang="ja-JP" altLang="en-US" sz="2400" dirty="0"/>
          </a:p>
        </p:txBody>
      </p:sp>
      <p:pic>
        <p:nvPicPr>
          <p:cNvPr id="9" name="図 8"/>
          <p:cNvPicPr>
            <a:picLocks noChangeAspect="1"/>
          </p:cNvPicPr>
          <p:nvPr/>
        </p:nvPicPr>
        <p:blipFill>
          <a:blip r:embed="rId3"/>
          <a:stretch>
            <a:fillRect/>
          </a:stretch>
        </p:blipFill>
        <p:spPr>
          <a:xfrm>
            <a:off x="256199" y="2148673"/>
            <a:ext cx="4391934" cy="3952741"/>
          </a:xfrm>
          <a:prstGeom prst="rect">
            <a:avLst/>
          </a:prstGeom>
        </p:spPr>
      </p:pic>
      <p:sp>
        <p:nvSpPr>
          <p:cNvPr id="5" name="テキスト ボックス 4"/>
          <p:cNvSpPr txBox="1"/>
          <p:nvPr/>
        </p:nvSpPr>
        <p:spPr>
          <a:xfrm>
            <a:off x="576232" y="6179363"/>
            <a:ext cx="8186857" cy="461665"/>
          </a:xfrm>
          <a:prstGeom prst="rect">
            <a:avLst/>
          </a:prstGeom>
          <a:solidFill>
            <a:srgbClr val="FFFFFF"/>
          </a:solidFill>
          <a:ln>
            <a:solidFill>
              <a:srgbClr val="FF6600"/>
            </a:solidFill>
          </a:ln>
        </p:spPr>
        <p:txBody>
          <a:bodyPr wrap="none" rtlCol="0">
            <a:spAutoFit/>
          </a:bodyPr>
          <a:lstStyle/>
          <a:p>
            <a:r>
              <a:rPr kumimoji="1" lang="ja-JP" altLang="en-US" sz="2400" dirty="0" smtClean="0"/>
              <a:t>透過配置と反射配置ともにダイナミックレンジに差はない</a:t>
            </a:r>
            <a:endParaRPr kumimoji="1" lang="ja-JP" altLang="en-US" sz="2400" dirty="0"/>
          </a:p>
        </p:txBody>
      </p:sp>
      <p:pic>
        <p:nvPicPr>
          <p:cNvPr id="7" name="図 6"/>
          <p:cNvPicPr>
            <a:picLocks noChangeAspect="1"/>
          </p:cNvPicPr>
          <p:nvPr/>
        </p:nvPicPr>
        <p:blipFill>
          <a:blip r:embed="rId4"/>
          <a:stretch>
            <a:fillRect/>
          </a:stretch>
        </p:blipFill>
        <p:spPr>
          <a:xfrm>
            <a:off x="4596485" y="2103264"/>
            <a:ext cx="4547515" cy="3998150"/>
          </a:xfrm>
          <a:prstGeom prst="rect">
            <a:avLst/>
          </a:prstGeom>
        </p:spPr>
      </p:pic>
    </p:spTree>
    <p:extLst>
      <p:ext uri="{BB962C8B-B14F-4D97-AF65-F5344CB8AC3E}">
        <p14:creationId xmlns:p14="http://schemas.microsoft.com/office/powerpoint/2010/main" val="38078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8236"/>
            <a:ext cx="9144000" cy="1304364"/>
          </a:xfrm>
        </p:spPr>
        <p:txBody>
          <a:bodyPr/>
          <a:lstStyle/>
          <a:p>
            <a:r>
              <a:rPr lang="en-US" altLang="ja-JP" sz="4000" dirty="0" smtClean="0"/>
              <a:t>ASOPS-THz-TDS</a:t>
            </a:r>
            <a:r>
              <a:rPr lang="ja-JP" altLang="en-US" sz="4000" dirty="0" smtClean="0"/>
              <a:t>の問題点</a:t>
            </a:r>
            <a:r>
              <a:rPr lang="en-US" altLang="ja-JP" sz="4000" dirty="0" smtClean="0"/>
              <a:t/>
            </a:r>
            <a:br>
              <a:rPr lang="en-US" altLang="ja-JP" sz="4000" dirty="0" smtClean="0"/>
            </a:br>
            <a:r>
              <a:rPr lang="ja-JP" altLang="en-US" sz="4000" dirty="0" smtClean="0"/>
              <a:t>タイミングジッター</a:t>
            </a:r>
            <a:endParaRPr kumimoji="1" lang="ja-JP" altLang="en-US" sz="4000" dirty="0"/>
          </a:p>
        </p:txBody>
      </p:sp>
      <p:sp>
        <p:nvSpPr>
          <p:cNvPr id="13" name="テキスト ボックス 12"/>
          <p:cNvSpPr txBox="1"/>
          <p:nvPr/>
        </p:nvSpPr>
        <p:spPr>
          <a:xfrm>
            <a:off x="355209" y="1758993"/>
            <a:ext cx="8625862" cy="1938992"/>
          </a:xfrm>
          <a:prstGeom prst="rect">
            <a:avLst/>
          </a:prstGeom>
          <a:solidFill>
            <a:srgbClr val="000090"/>
          </a:solidFill>
        </p:spPr>
        <p:txBody>
          <a:bodyPr wrap="square" rtlCol="0">
            <a:spAutoFit/>
          </a:bodyPr>
          <a:lstStyle/>
          <a:p>
            <a:r>
              <a:rPr lang="ja-JP" altLang="en-US" sz="2400" dirty="0" smtClean="0">
                <a:solidFill>
                  <a:srgbClr val="FFFF00"/>
                </a:solidFill>
              </a:rPr>
              <a:t>・スペクトル確度・分解能は</a:t>
            </a:r>
            <a:r>
              <a:rPr lang="en-US" altLang="ja-JP" sz="2400" dirty="0" smtClean="0">
                <a:solidFill>
                  <a:srgbClr val="FFFF00"/>
                </a:solidFill>
              </a:rPr>
              <a:t>f</a:t>
            </a:r>
            <a:r>
              <a:rPr lang="en-US" altLang="ja-JP" sz="2400" baseline="-25000" dirty="0" smtClean="0">
                <a:solidFill>
                  <a:srgbClr val="FFFF00"/>
                </a:solidFill>
              </a:rPr>
              <a:t>1,</a:t>
            </a:r>
            <a:r>
              <a:rPr lang="en-US" altLang="ja-JP" sz="2400" dirty="0" smtClean="0">
                <a:solidFill>
                  <a:srgbClr val="FFFF00"/>
                </a:solidFill>
              </a:rPr>
              <a:t>∆f</a:t>
            </a:r>
            <a:r>
              <a:rPr kumimoji="1" lang="ja-JP" altLang="en-US" sz="2400" dirty="0" smtClean="0">
                <a:solidFill>
                  <a:srgbClr val="FFFF00"/>
                </a:solidFill>
              </a:rPr>
              <a:t>の安定性に依存する</a:t>
            </a:r>
            <a:endParaRPr kumimoji="1" lang="en-US" altLang="ja-JP" sz="2400" dirty="0" smtClean="0">
              <a:solidFill>
                <a:srgbClr val="FFFF00"/>
              </a:solidFill>
            </a:endParaRPr>
          </a:p>
          <a:p>
            <a:endParaRPr kumimoji="1" lang="en-US" altLang="ja-JP" sz="2400" dirty="0" smtClean="0">
              <a:solidFill>
                <a:srgbClr val="FFFF00"/>
              </a:solidFill>
            </a:endParaRPr>
          </a:p>
          <a:p>
            <a:endParaRPr kumimoji="1" lang="en-US" altLang="ja-JP" sz="2400" dirty="0" smtClean="0">
              <a:solidFill>
                <a:srgbClr val="FFFF00"/>
              </a:solidFill>
            </a:endParaRPr>
          </a:p>
          <a:p>
            <a:endParaRPr kumimoji="1" lang="en-US" altLang="ja-JP" sz="2400" dirty="0" smtClean="0">
              <a:solidFill>
                <a:srgbClr val="FFFF00"/>
              </a:solidFill>
            </a:endParaRPr>
          </a:p>
          <a:p>
            <a:r>
              <a:rPr kumimoji="1" lang="ja-JP" altLang="en-US" sz="2400" dirty="0" smtClean="0">
                <a:solidFill>
                  <a:srgbClr val="FFFF00"/>
                </a:solidFill>
              </a:rPr>
              <a:t>・レーザーのモード同期周波数</a:t>
            </a:r>
            <a:r>
              <a:rPr lang="en-US" altLang="ja-JP" sz="2400" dirty="0" smtClean="0">
                <a:solidFill>
                  <a:srgbClr val="FFFF00"/>
                </a:solidFill>
              </a:rPr>
              <a:t>f</a:t>
            </a:r>
            <a:r>
              <a:rPr lang="en-US" altLang="ja-JP" sz="2400" baseline="-25000" dirty="0" smtClean="0">
                <a:solidFill>
                  <a:srgbClr val="FFFF00"/>
                </a:solidFill>
              </a:rPr>
              <a:t>1</a:t>
            </a:r>
            <a:r>
              <a:rPr lang="ja-JP" altLang="en-US" sz="2400" dirty="0" smtClean="0">
                <a:solidFill>
                  <a:srgbClr val="FFFF00"/>
                </a:solidFill>
              </a:rPr>
              <a:t>＝</a:t>
            </a:r>
            <a:r>
              <a:rPr lang="en-US" altLang="ja-JP" sz="2400" dirty="0" err="1" smtClean="0">
                <a:solidFill>
                  <a:srgbClr val="FFFF00"/>
                </a:solidFill>
              </a:rPr>
              <a:t>Rb</a:t>
            </a:r>
            <a:r>
              <a:rPr lang="ja-JP" altLang="en-US" sz="2400" dirty="0" smtClean="0">
                <a:solidFill>
                  <a:srgbClr val="FFFF00"/>
                </a:solidFill>
              </a:rPr>
              <a:t>原子時計（安定</a:t>
            </a:r>
            <a:r>
              <a:rPr lang="en-US" altLang="ja-JP" sz="2400" dirty="0" smtClean="0">
                <a:solidFill>
                  <a:srgbClr val="FFFF00"/>
                </a:solidFill>
              </a:rPr>
              <a:t>10</a:t>
            </a:r>
            <a:r>
              <a:rPr lang="en-US" altLang="ja-JP" sz="2400" baseline="30000" dirty="0" smtClean="0">
                <a:solidFill>
                  <a:srgbClr val="FFFF00"/>
                </a:solidFill>
              </a:rPr>
              <a:t>-11</a:t>
            </a:r>
            <a:r>
              <a:rPr lang="ja-JP" altLang="en-US" sz="2400" dirty="0" smtClean="0">
                <a:solidFill>
                  <a:srgbClr val="FFFF00"/>
                </a:solidFill>
              </a:rPr>
              <a:t>）</a:t>
            </a:r>
            <a:endParaRPr kumimoji="1" lang="en-US" altLang="ja-JP" sz="2400" dirty="0" smtClean="0">
              <a:solidFill>
                <a:srgbClr val="FFFF00"/>
              </a:solidFill>
            </a:endParaRPr>
          </a:p>
        </p:txBody>
      </p:sp>
      <p:sp>
        <p:nvSpPr>
          <p:cNvPr id="15" name="テキスト ボックス 14"/>
          <p:cNvSpPr txBox="1"/>
          <p:nvPr/>
        </p:nvSpPr>
        <p:spPr>
          <a:xfrm>
            <a:off x="4436779" y="2205686"/>
            <a:ext cx="4044839" cy="1015663"/>
          </a:xfrm>
          <a:prstGeom prst="rect">
            <a:avLst/>
          </a:prstGeom>
          <a:noFill/>
          <a:ln>
            <a:solidFill>
              <a:srgbClr val="FFFF00"/>
            </a:solidFill>
          </a:ln>
        </p:spPr>
        <p:txBody>
          <a:bodyPr wrap="square" rtlCol="0">
            <a:spAutoFit/>
          </a:bodyPr>
          <a:lstStyle/>
          <a:p>
            <a:pPr algn="just"/>
            <a:r>
              <a:rPr kumimoji="1" lang="ja-JP" altLang="en-US" sz="2000" dirty="0" smtClean="0">
                <a:solidFill>
                  <a:srgbClr val="FFFF00"/>
                </a:solidFill>
              </a:rPr>
              <a:t>差周波</a:t>
            </a:r>
            <a:r>
              <a:rPr kumimoji="1" lang="en-US" altLang="ja-JP" sz="2000" dirty="0" smtClean="0">
                <a:solidFill>
                  <a:srgbClr val="FFFF00"/>
                </a:solidFill>
              </a:rPr>
              <a:t>∆f</a:t>
            </a:r>
            <a:r>
              <a:rPr kumimoji="1" lang="ja-JP" altLang="en-US" sz="2000" dirty="0" smtClean="0">
                <a:solidFill>
                  <a:srgbClr val="FFFF00"/>
                </a:solidFill>
              </a:rPr>
              <a:t>は間接的に制御</a:t>
            </a:r>
            <a:endParaRPr lang="en-US" altLang="ja-JP" sz="2000" dirty="0">
              <a:solidFill>
                <a:srgbClr val="FFFF00"/>
              </a:solidFill>
            </a:endParaRPr>
          </a:p>
          <a:p>
            <a:pPr algn="just"/>
            <a:r>
              <a:rPr kumimoji="1" lang="ja-JP" altLang="en-US" sz="2000" dirty="0" smtClean="0">
                <a:solidFill>
                  <a:srgbClr val="FFFF00"/>
                </a:solidFill>
              </a:rPr>
              <a:t>タイミングジッター揺らぎ</a:t>
            </a:r>
            <a:endParaRPr kumimoji="1" lang="en-US" altLang="ja-JP" sz="2000" dirty="0" smtClean="0">
              <a:solidFill>
                <a:srgbClr val="FFFF00"/>
              </a:solidFill>
            </a:endParaRPr>
          </a:p>
          <a:p>
            <a:pPr algn="just"/>
            <a:r>
              <a:rPr kumimoji="1" lang="ja-JP" altLang="en-US" sz="2000" dirty="0" smtClean="0">
                <a:solidFill>
                  <a:srgbClr val="FFFF00"/>
                </a:solidFill>
              </a:rPr>
              <a:t>スペクトル分解能と確度が低下</a:t>
            </a:r>
            <a:endParaRPr kumimoji="1" lang="ja-JP" altLang="en-US" sz="2000" dirty="0">
              <a:solidFill>
                <a:srgbClr val="FFFF00"/>
              </a:solidFill>
            </a:endParaRPr>
          </a:p>
        </p:txBody>
      </p:sp>
      <p:sp>
        <p:nvSpPr>
          <p:cNvPr id="4" name="下矢印 3"/>
          <p:cNvSpPr/>
          <p:nvPr/>
        </p:nvSpPr>
        <p:spPr bwMode="auto">
          <a:xfrm>
            <a:off x="3821545" y="2205686"/>
            <a:ext cx="458457" cy="101566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7" name="テキスト ボックス 16"/>
          <p:cNvSpPr txBox="1"/>
          <p:nvPr/>
        </p:nvSpPr>
        <p:spPr>
          <a:xfrm>
            <a:off x="355209" y="3823626"/>
            <a:ext cx="8625862" cy="2923877"/>
          </a:xfrm>
          <a:prstGeom prst="rect">
            <a:avLst/>
          </a:prstGeom>
          <a:solidFill>
            <a:srgbClr val="008000"/>
          </a:solidFill>
        </p:spPr>
        <p:txBody>
          <a:bodyPr wrap="square" rtlCol="0">
            <a:spAutoFit/>
          </a:bodyPr>
          <a:lstStyle/>
          <a:p>
            <a:pPr algn="just"/>
            <a:r>
              <a:rPr kumimoji="1" lang="en-US" altLang="ja-JP" sz="2000" dirty="0" smtClean="0">
                <a:solidFill>
                  <a:schemeClr val="bg1"/>
                </a:solidFill>
              </a:rPr>
              <a:t>			</a:t>
            </a:r>
            <a:r>
              <a:rPr kumimoji="1" lang="ja-JP" altLang="en-US" sz="2400" dirty="0" smtClean="0">
                <a:solidFill>
                  <a:schemeClr val="bg1"/>
                </a:solidFill>
              </a:rPr>
              <a:t>トリガー</a:t>
            </a:r>
            <a:r>
              <a:rPr kumimoji="1" lang="en-US" altLang="ja-JP" sz="2400" dirty="0" smtClean="0">
                <a:solidFill>
                  <a:schemeClr val="bg1"/>
                </a:solidFill>
              </a:rPr>
              <a:t>PG</a:t>
            </a:r>
            <a:r>
              <a:rPr kumimoji="1" lang="ja-JP" altLang="en-US" sz="2400" dirty="0" smtClean="0">
                <a:solidFill>
                  <a:schemeClr val="bg1"/>
                </a:solidFill>
              </a:rPr>
              <a:t>を使用</a:t>
            </a:r>
            <a:endParaRPr kumimoji="1" lang="en-US" altLang="ja-JP" sz="2400" dirty="0" smtClean="0">
              <a:solidFill>
                <a:schemeClr val="bg1"/>
              </a:solidFill>
            </a:endParaRPr>
          </a:p>
          <a:p>
            <a:pPr algn="just"/>
            <a:endParaRPr lang="en-US" altLang="ja-JP" sz="2000" dirty="0">
              <a:solidFill>
                <a:schemeClr val="bg1"/>
              </a:solidFill>
            </a:endParaRPr>
          </a:p>
          <a:p>
            <a:pPr algn="just"/>
            <a:endParaRPr kumimoji="1" lang="en-US" altLang="ja-JP" sz="2000" dirty="0" smtClean="0">
              <a:solidFill>
                <a:schemeClr val="bg1"/>
              </a:solidFill>
            </a:endParaRPr>
          </a:p>
          <a:p>
            <a:pPr algn="just"/>
            <a:endParaRPr lang="en-US" altLang="ja-JP" sz="2000" dirty="0">
              <a:solidFill>
                <a:schemeClr val="bg1"/>
              </a:solidFill>
            </a:endParaRPr>
          </a:p>
          <a:p>
            <a:pPr algn="just"/>
            <a:endParaRPr kumimoji="1" lang="en-US" altLang="ja-JP" sz="2000" dirty="0" smtClean="0">
              <a:solidFill>
                <a:schemeClr val="bg1"/>
              </a:solidFill>
            </a:endParaRPr>
          </a:p>
          <a:p>
            <a:pPr algn="just"/>
            <a:endParaRPr lang="en-US" altLang="ja-JP" sz="2000" dirty="0">
              <a:solidFill>
                <a:schemeClr val="bg1"/>
              </a:solidFill>
            </a:endParaRPr>
          </a:p>
          <a:p>
            <a:pPr algn="just"/>
            <a:endParaRPr kumimoji="1" lang="en-US" altLang="ja-JP" sz="2000" dirty="0" smtClean="0">
              <a:solidFill>
                <a:schemeClr val="bg1"/>
              </a:solidFill>
            </a:endParaRPr>
          </a:p>
          <a:p>
            <a:pPr algn="just"/>
            <a:endParaRPr lang="en-US" altLang="ja-JP" sz="2000" dirty="0">
              <a:solidFill>
                <a:schemeClr val="bg1"/>
              </a:solidFill>
            </a:endParaRPr>
          </a:p>
          <a:p>
            <a:pPr algn="just"/>
            <a:endParaRPr kumimoji="1" lang="ja-JP" altLang="en-US" sz="2000" dirty="0">
              <a:solidFill>
                <a:schemeClr val="bg1"/>
              </a:solidFill>
            </a:endParaRPr>
          </a:p>
        </p:txBody>
      </p:sp>
      <p:sp>
        <p:nvSpPr>
          <p:cNvPr id="12" name="正方形/長方形 11"/>
          <p:cNvSpPr/>
          <p:nvPr/>
        </p:nvSpPr>
        <p:spPr bwMode="auto">
          <a:xfrm>
            <a:off x="517363" y="4311975"/>
            <a:ext cx="4060516" cy="2179507"/>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bg1"/>
              </a:solidFill>
              <a:effectLst/>
              <a:latin typeface="Arial" charset="0"/>
              <a:ea typeface="ＭＳ ゴシック" charset="-128"/>
              <a:cs typeface="ＭＳ ゴシック" charset="-128"/>
            </a:endParaRPr>
          </a:p>
        </p:txBody>
      </p:sp>
      <p:sp>
        <p:nvSpPr>
          <p:cNvPr id="18" name="正方形/長方形 17"/>
          <p:cNvSpPr/>
          <p:nvPr/>
        </p:nvSpPr>
        <p:spPr bwMode="auto">
          <a:xfrm>
            <a:off x="4716744" y="4311975"/>
            <a:ext cx="4060516" cy="2179507"/>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bg1"/>
              </a:solidFill>
              <a:effectLst/>
              <a:latin typeface="Arial" charset="0"/>
              <a:ea typeface="ＭＳ ゴシック" charset="-128"/>
              <a:cs typeface="ＭＳ ゴシック" charset="-128"/>
            </a:endParaRPr>
          </a:p>
        </p:txBody>
      </p:sp>
      <p:sp>
        <p:nvSpPr>
          <p:cNvPr id="19" name="テキスト ボックス 18"/>
          <p:cNvSpPr txBox="1"/>
          <p:nvPr/>
        </p:nvSpPr>
        <p:spPr>
          <a:xfrm>
            <a:off x="1991064" y="4035267"/>
            <a:ext cx="1005403" cy="584776"/>
          </a:xfrm>
          <a:prstGeom prst="rect">
            <a:avLst/>
          </a:prstGeom>
          <a:solidFill>
            <a:srgbClr val="008000"/>
          </a:solidFill>
          <a:ln>
            <a:solidFill>
              <a:schemeClr val="bg1"/>
            </a:solidFill>
          </a:ln>
        </p:spPr>
        <p:txBody>
          <a:bodyPr wrap="none" rtlCol="0">
            <a:spAutoFit/>
          </a:bodyPr>
          <a:lstStyle/>
          <a:p>
            <a:r>
              <a:rPr kumimoji="1" lang="ja-JP" altLang="en-US" sz="3200" dirty="0" smtClean="0">
                <a:solidFill>
                  <a:srgbClr val="FFFFFF"/>
                </a:solidFill>
              </a:rPr>
              <a:t>利点</a:t>
            </a:r>
            <a:endParaRPr kumimoji="1" lang="ja-JP" altLang="en-US" sz="3200" dirty="0">
              <a:solidFill>
                <a:srgbClr val="FFFFFF"/>
              </a:solidFill>
            </a:endParaRPr>
          </a:p>
        </p:txBody>
      </p:sp>
      <p:sp>
        <p:nvSpPr>
          <p:cNvPr id="20" name="テキスト ボックス 19"/>
          <p:cNvSpPr txBox="1"/>
          <p:nvPr/>
        </p:nvSpPr>
        <p:spPr>
          <a:xfrm>
            <a:off x="6329401" y="4035267"/>
            <a:ext cx="1005403" cy="584776"/>
          </a:xfrm>
          <a:prstGeom prst="rect">
            <a:avLst/>
          </a:prstGeom>
          <a:solidFill>
            <a:srgbClr val="008000"/>
          </a:solidFill>
          <a:ln>
            <a:solidFill>
              <a:schemeClr val="bg1"/>
            </a:solidFill>
          </a:ln>
        </p:spPr>
        <p:txBody>
          <a:bodyPr wrap="none" rtlCol="0">
            <a:spAutoFit/>
          </a:bodyPr>
          <a:lstStyle/>
          <a:p>
            <a:r>
              <a:rPr lang="ja-JP" altLang="en-US" sz="3200" dirty="0" smtClean="0">
                <a:solidFill>
                  <a:srgbClr val="FFFFFF"/>
                </a:solidFill>
              </a:rPr>
              <a:t>欠点</a:t>
            </a:r>
            <a:endParaRPr kumimoji="1" lang="ja-JP" altLang="en-US" sz="3200" dirty="0">
              <a:solidFill>
                <a:srgbClr val="FFFFFF"/>
              </a:solidFill>
            </a:endParaRPr>
          </a:p>
        </p:txBody>
      </p:sp>
      <p:sp>
        <p:nvSpPr>
          <p:cNvPr id="21" name="テキスト ボックス 20"/>
          <p:cNvSpPr txBox="1"/>
          <p:nvPr/>
        </p:nvSpPr>
        <p:spPr>
          <a:xfrm>
            <a:off x="546006" y="4620043"/>
            <a:ext cx="4031873" cy="1323439"/>
          </a:xfrm>
          <a:prstGeom prst="rect">
            <a:avLst/>
          </a:prstGeom>
          <a:noFill/>
        </p:spPr>
        <p:txBody>
          <a:bodyPr wrap="none" rtlCol="0">
            <a:spAutoFit/>
          </a:bodyPr>
          <a:lstStyle/>
          <a:p>
            <a:pPr algn="ctr"/>
            <a:r>
              <a:rPr kumimoji="1" lang="en-US" altLang="ja-JP" sz="2000" dirty="0" smtClean="0">
                <a:solidFill>
                  <a:srgbClr val="FFFFFF"/>
                </a:solidFill>
              </a:rPr>
              <a:t>SFG</a:t>
            </a:r>
            <a:r>
              <a:rPr kumimoji="1" lang="ja-JP" altLang="en-US" sz="2000" dirty="0" smtClean="0">
                <a:solidFill>
                  <a:srgbClr val="FFFFFF"/>
                </a:solidFill>
              </a:rPr>
              <a:t>相互相関系無し</a:t>
            </a:r>
            <a:endParaRPr kumimoji="1" lang="en-US" altLang="ja-JP" sz="2000" dirty="0" smtClean="0">
              <a:solidFill>
                <a:srgbClr val="FFFFFF"/>
              </a:solidFill>
            </a:endParaRPr>
          </a:p>
          <a:p>
            <a:endParaRPr lang="en-US" altLang="ja-JP" sz="2000" dirty="0" smtClean="0">
              <a:solidFill>
                <a:srgbClr val="FFFFFF"/>
              </a:solidFill>
            </a:endParaRPr>
          </a:p>
          <a:p>
            <a:endParaRPr lang="en-US" altLang="ja-JP" sz="2000" dirty="0">
              <a:solidFill>
                <a:srgbClr val="FFFFFF"/>
              </a:solidFill>
            </a:endParaRPr>
          </a:p>
          <a:p>
            <a:r>
              <a:rPr kumimoji="1" lang="ja-JP" altLang="en-US" sz="2000" dirty="0" smtClean="0">
                <a:solidFill>
                  <a:srgbClr val="FFFFFF"/>
                </a:solidFill>
              </a:rPr>
              <a:t>実用的なオールファイバー型装置</a:t>
            </a:r>
            <a:endParaRPr kumimoji="1" lang="ja-JP" altLang="en-US" sz="2000" dirty="0">
              <a:solidFill>
                <a:srgbClr val="FFFFFF"/>
              </a:solidFill>
            </a:endParaRPr>
          </a:p>
        </p:txBody>
      </p:sp>
      <p:sp>
        <p:nvSpPr>
          <p:cNvPr id="22" name="テキスト ボックス 21"/>
          <p:cNvSpPr txBox="1"/>
          <p:nvPr/>
        </p:nvSpPr>
        <p:spPr>
          <a:xfrm>
            <a:off x="4716744" y="4620043"/>
            <a:ext cx="4060516" cy="1631216"/>
          </a:xfrm>
          <a:prstGeom prst="rect">
            <a:avLst/>
          </a:prstGeom>
          <a:noFill/>
        </p:spPr>
        <p:txBody>
          <a:bodyPr wrap="square" rtlCol="0">
            <a:spAutoFit/>
          </a:bodyPr>
          <a:lstStyle/>
          <a:p>
            <a:pPr algn="ctr"/>
            <a:r>
              <a:rPr kumimoji="1" lang="ja-JP" altLang="en-US" sz="2000" dirty="0" smtClean="0">
                <a:solidFill>
                  <a:srgbClr val="FFFFFF"/>
                </a:solidFill>
              </a:rPr>
              <a:t>実際のレーザー信号を用いない</a:t>
            </a:r>
            <a:endParaRPr kumimoji="1" lang="en-US" altLang="ja-JP" sz="2000" dirty="0" smtClean="0">
              <a:solidFill>
                <a:srgbClr val="FFFFFF"/>
              </a:solidFill>
            </a:endParaRPr>
          </a:p>
          <a:p>
            <a:endParaRPr lang="en-US" altLang="ja-JP" sz="2000" dirty="0">
              <a:solidFill>
                <a:srgbClr val="FFFFFF"/>
              </a:solidFill>
            </a:endParaRPr>
          </a:p>
          <a:p>
            <a:endParaRPr kumimoji="1" lang="en-US" altLang="ja-JP" sz="2000" dirty="0" smtClean="0">
              <a:solidFill>
                <a:srgbClr val="FFFFFF"/>
              </a:solidFill>
            </a:endParaRPr>
          </a:p>
          <a:p>
            <a:r>
              <a:rPr kumimoji="1" lang="ja-JP" altLang="en-US" sz="2000" dirty="0" smtClean="0">
                <a:solidFill>
                  <a:srgbClr val="FFFFFF"/>
                </a:solidFill>
              </a:rPr>
              <a:t>レーザー揺らぎの影響を大きく受ける可能性</a:t>
            </a:r>
            <a:endParaRPr kumimoji="1" lang="ja-JP" altLang="en-US" sz="2000" dirty="0">
              <a:solidFill>
                <a:srgbClr val="FFFFFF"/>
              </a:solidFill>
            </a:endParaRPr>
          </a:p>
        </p:txBody>
      </p:sp>
      <p:sp>
        <p:nvSpPr>
          <p:cNvPr id="23" name="下矢印 22"/>
          <p:cNvSpPr/>
          <p:nvPr/>
        </p:nvSpPr>
        <p:spPr bwMode="auto">
          <a:xfrm>
            <a:off x="2265080" y="5053260"/>
            <a:ext cx="458457" cy="52878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24" name="下矢印 23"/>
          <p:cNvSpPr/>
          <p:nvPr/>
        </p:nvSpPr>
        <p:spPr bwMode="auto">
          <a:xfrm>
            <a:off x="6619095" y="5053260"/>
            <a:ext cx="458457" cy="52878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1480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8933"/>
            <a:ext cx="2694089" cy="1143000"/>
          </a:xfrm>
        </p:spPr>
        <p:txBody>
          <a:bodyPr/>
          <a:lstStyle/>
          <a:p>
            <a:r>
              <a:rPr kumimoji="1" lang="ja-JP" altLang="en-US" dirty="0" smtClean="0"/>
              <a:t>ガス分光</a:t>
            </a:r>
            <a:endParaRPr kumimoji="1" lang="ja-JP" altLang="en-US" dirty="0"/>
          </a:p>
        </p:txBody>
      </p:sp>
      <p:sp>
        <p:nvSpPr>
          <p:cNvPr id="4" name="スライド番号プレースホルダー 3"/>
          <p:cNvSpPr>
            <a:spLocks noGrp="1"/>
          </p:cNvSpPr>
          <p:nvPr>
            <p:ph type="sldNum" sz="quarter" idx="12"/>
          </p:nvPr>
        </p:nvSpPr>
        <p:spPr/>
        <p:txBody>
          <a:bodyPr/>
          <a:lstStyle/>
          <a:p>
            <a:fld id="{B961B218-9199-4897-A88D-A9FC4C77601D}" type="slidenum">
              <a:rPr kumimoji="1" lang="ja-JP" altLang="en-US" smtClean="0"/>
              <a:t>9</a:t>
            </a:fld>
            <a:endParaRPr kumimoji="1" lang="ja-JP" altLang="en-US"/>
          </a:p>
        </p:txBody>
      </p:sp>
      <p:pic>
        <p:nvPicPr>
          <p:cNvPr id="5" name="図 4"/>
          <p:cNvPicPr>
            <a:picLocks noChangeAspect="1"/>
          </p:cNvPicPr>
          <p:nvPr/>
        </p:nvPicPr>
        <p:blipFill>
          <a:blip r:embed="rId2"/>
          <a:stretch>
            <a:fillRect/>
          </a:stretch>
        </p:blipFill>
        <p:spPr>
          <a:xfrm>
            <a:off x="0" y="1054663"/>
            <a:ext cx="4931802" cy="2948753"/>
          </a:xfrm>
          <a:prstGeom prst="rect">
            <a:avLst/>
          </a:prstGeom>
        </p:spPr>
      </p:pic>
      <p:sp>
        <p:nvSpPr>
          <p:cNvPr id="6" name="テキスト ボックス 5"/>
          <p:cNvSpPr txBox="1"/>
          <p:nvPr/>
        </p:nvSpPr>
        <p:spPr>
          <a:xfrm>
            <a:off x="3164609" y="3815943"/>
            <a:ext cx="1928733" cy="246221"/>
          </a:xfrm>
          <a:prstGeom prst="rect">
            <a:avLst/>
          </a:prstGeom>
          <a:noFill/>
        </p:spPr>
        <p:txBody>
          <a:bodyPr wrap="none" rtlCol="0">
            <a:spAutoFit/>
          </a:bodyPr>
          <a:lstStyle/>
          <a:p>
            <a:r>
              <a:rPr lang="en-US" altLang="ja-JP" sz="1000" dirty="0"/>
              <a:t>E</a:t>
            </a:r>
            <a:r>
              <a:rPr kumimoji="1" lang="en-US" altLang="ja-JP" sz="1000" dirty="0" smtClean="0"/>
              <a:t>xperimenta</a:t>
            </a:r>
            <a:r>
              <a:rPr lang="en-US" altLang="ja-JP" sz="1000" dirty="0" smtClean="0"/>
              <a:t>l</a:t>
            </a:r>
            <a:r>
              <a:rPr kumimoji="1" lang="en-US" altLang="ja-JP" sz="1000" dirty="0" smtClean="0"/>
              <a:t> setup@</a:t>
            </a:r>
            <a:r>
              <a:rPr kumimoji="1" lang="ja-JP" altLang="en-US" sz="1000" dirty="0" smtClean="0"/>
              <a:t>弥永修論</a:t>
            </a:r>
            <a:endParaRPr kumimoji="1" lang="ja-JP" altLang="en-US" sz="1000" dirty="0"/>
          </a:p>
        </p:txBody>
      </p:sp>
      <p:pic>
        <p:nvPicPr>
          <p:cNvPr id="7" name="図 6"/>
          <p:cNvPicPr>
            <a:picLocks noChangeAspect="1"/>
          </p:cNvPicPr>
          <p:nvPr/>
        </p:nvPicPr>
        <p:blipFill>
          <a:blip r:embed="rId3"/>
          <a:stretch>
            <a:fillRect/>
          </a:stretch>
        </p:blipFill>
        <p:spPr>
          <a:xfrm>
            <a:off x="5203238" y="25517"/>
            <a:ext cx="3915256" cy="3285118"/>
          </a:xfrm>
          <a:prstGeom prst="rect">
            <a:avLst/>
          </a:prstGeom>
        </p:spPr>
      </p:pic>
      <p:sp>
        <p:nvSpPr>
          <p:cNvPr id="9" name="テキスト ボックス 8"/>
          <p:cNvSpPr txBox="1"/>
          <p:nvPr/>
        </p:nvSpPr>
        <p:spPr>
          <a:xfrm>
            <a:off x="156952" y="4099390"/>
            <a:ext cx="4724370" cy="2677656"/>
          </a:xfrm>
          <a:prstGeom prst="rect">
            <a:avLst/>
          </a:prstGeom>
          <a:noFill/>
        </p:spPr>
        <p:txBody>
          <a:bodyPr wrap="none" rtlCol="0">
            <a:spAutoFit/>
          </a:bodyPr>
          <a:lstStyle/>
          <a:p>
            <a:r>
              <a:rPr kumimoji="1" lang="en-US" altLang="ja-JP" sz="2800" dirty="0" smtClean="0"/>
              <a:t>ASOPS</a:t>
            </a:r>
            <a:r>
              <a:rPr lang="ja-JP" altLang="en-US" sz="2800" dirty="0" smtClean="0"/>
              <a:t>測定条件</a:t>
            </a:r>
            <a:endParaRPr lang="en-US" altLang="ja-JP" sz="2800" dirty="0" smtClean="0"/>
          </a:p>
          <a:p>
            <a:r>
              <a:rPr lang="en-US" altLang="ja-JP" sz="2800" dirty="0" smtClean="0"/>
              <a:t>∆f=50Hz</a:t>
            </a:r>
          </a:p>
          <a:p>
            <a:r>
              <a:rPr lang="en-US" altLang="ja-JP" sz="2800" dirty="0" smtClean="0"/>
              <a:t>Amp</a:t>
            </a:r>
            <a:r>
              <a:rPr kumimoji="1" lang="en-US" altLang="ja-JP" sz="2800" dirty="0" smtClean="0"/>
              <a:t>=</a:t>
            </a:r>
            <a:r>
              <a:rPr lang="en-US" altLang="ja-JP" sz="2800" dirty="0" smtClean="0"/>
              <a:t>Gain:4*10</a:t>
            </a:r>
            <a:r>
              <a:rPr lang="en-US" altLang="ja-JP" sz="2800" baseline="30000" dirty="0" smtClean="0"/>
              <a:t>6</a:t>
            </a:r>
            <a:r>
              <a:rPr lang="en-US" altLang="ja-JP" sz="2800" dirty="0" smtClean="0"/>
              <a:t> </a:t>
            </a:r>
            <a:r>
              <a:rPr lang="ja-JP" altLang="en-US" sz="2800" dirty="0" smtClean="0"/>
              <a:t>帯域</a:t>
            </a:r>
            <a:r>
              <a:rPr lang="en-US" altLang="ja-JP" sz="2800" dirty="0" smtClean="0"/>
              <a:t>:1MHz</a:t>
            </a:r>
            <a:endParaRPr kumimoji="1" lang="en-US" altLang="ja-JP" sz="2800" dirty="0" smtClean="0"/>
          </a:p>
          <a:p>
            <a:r>
              <a:rPr kumimoji="1" lang="en-US" altLang="ja-JP" sz="2800" dirty="0" err="1" smtClean="0"/>
              <a:t>Thz</a:t>
            </a:r>
            <a:r>
              <a:rPr kumimoji="1" lang="en-US" altLang="ja-JP" sz="2800" baseline="-25000" dirty="0" err="1" smtClean="0"/>
              <a:t>band</a:t>
            </a:r>
            <a:r>
              <a:rPr kumimoji="1" lang="en-US" altLang="ja-JP" sz="2800" dirty="0" smtClean="0"/>
              <a:t>=5THz</a:t>
            </a:r>
          </a:p>
          <a:p>
            <a:r>
              <a:rPr kumimoji="1" lang="en-US" altLang="ja-JP" sz="2800" dirty="0" err="1" smtClean="0"/>
              <a:t>S</a:t>
            </a:r>
            <a:r>
              <a:rPr kumimoji="1" lang="en-US" altLang="ja-JP" sz="2800" baseline="-25000" dirty="0" err="1" smtClean="0"/>
              <a:t>interval</a:t>
            </a:r>
            <a:r>
              <a:rPr kumimoji="1" lang="en-US" altLang="ja-JP" sz="2800" dirty="0" smtClean="0"/>
              <a:t>=0.8fs</a:t>
            </a:r>
          </a:p>
          <a:p>
            <a:r>
              <a:rPr lang="ja-JP" altLang="en-US" sz="2800" dirty="0" smtClean="0"/>
              <a:t>デジタイザー</a:t>
            </a:r>
            <a:r>
              <a:rPr lang="en-US" altLang="ja-JP" sz="2800" dirty="0" smtClean="0"/>
              <a:t>:S</a:t>
            </a:r>
            <a:r>
              <a:rPr lang="en-US" altLang="ja-JP" sz="2800" baseline="-25000" dirty="0" smtClean="0"/>
              <a:t>rate</a:t>
            </a:r>
            <a:r>
              <a:rPr lang="en-US" altLang="ja-JP" sz="2800" dirty="0" smtClean="0"/>
              <a:t>:2M</a:t>
            </a:r>
            <a:endParaRPr kumimoji="1" lang="en-US" altLang="ja-JP" sz="2800" dirty="0" smtClean="0"/>
          </a:p>
        </p:txBody>
      </p:sp>
      <p:pic>
        <p:nvPicPr>
          <p:cNvPr id="3" name="図 2"/>
          <p:cNvPicPr>
            <a:picLocks noChangeAspect="1"/>
          </p:cNvPicPr>
          <p:nvPr/>
        </p:nvPicPr>
        <p:blipFill>
          <a:blip r:embed="rId4"/>
          <a:stretch>
            <a:fillRect/>
          </a:stretch>
        </p:blipFill>
        <p:spPr>
          <a:xfrm>
            <a:off x="5093342" y="3263594"/>
            <a:ext cx="4015674" cy="3442006"/>
          </a:xfrm>
          <a:prstGeom prst="rect">
            <a:avLst/>
          </a:prstGeom>
        </p:spPr>
      </p:pic>
    </p:spTree>
    <p:extLst>
      <p:ext uri="{BB962C8B-B14F-4D97-AF65-F5344CB8AC3E}">
        <p14:creationId xmlns:p14="http://schemas.microsoft.com/office/powerpoint/2010/main" val="629186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徳島大学">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徳島大学.thmx</Template>
  <TotalTime>2756</TotalTime>
  <Words>1482</Words>
  <Application>Microsoft Macintosh PowerPoint</Application>
  <PresentationFormat>画面に合わせる (4:3)</PresentationFormat>
  <Paragraphs>165</Paragraphs>
  <Slides>14</Slides>
  <Notes>7</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徳島大学</vt:lpstr>
      <vt:lpstr>研究報告</vt:lpstr>
      <vt:lpstr>Introduction-大塚プロトタイプ評価 </vt:lpstr>
      <vt:lpstr>Introduction-大塚プロトタイプ評価 </vt:lpstr>
      <vt:lpstr>大塚プロトタイプ実験装置</vt:lpstr>
      <vt:lpstr>大塚プロトタイプ（透過配置4ns@SFG&amp;PG）</vt:lpstr>
      <vt:lpstr>大塚プロトタイプ（反射配置4ns@SFG&amp;PG）</vt:lpstr>
      <vt:lpstr>大塚プロトタイプダイナミックレンジ4ns</vt:lpstr>
      <vt:lpstr>ASOPS-THz-TDSの問題点 タイミングジッター</vt:lpstr>
      <vt:lpstr>ガス分光</vt:lpstr>
      <vt:lpstr>高圧下におけるタイミングジッター評価＠ガス分光</vt:lpstr>
      <vt:lpstr>大塚プロトタイプサンプル計測</vt:lpstr>
      <vt:lpstr>大塚プロトタイプサンプル計測</vt:lpstr>
      <vt:lpstr>大塚プロトタイプサンプル計測</vt:lpstr>
      <vt:lpstr>まとめ</vt:lpstr>
    </vt:vector>
  </TitlesOfParts>
  <Company>徳島大学大学院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研究報告</dc:title>
  <dc:creator>中村 翔太</dc:creator>
  <cp:lastModifiedBy>中村 翔太</cp:lastModifiedBy>
  <cp:revision>125</cp:revision>
  <cp:lastPrinted>2013-08-30T00:16:31Z</cp:lastPrinted>
  <dcterms:created xsi:type="dcterms:W3CDTF">2013-07-30T04:53:02Z</dcterms:created>
  <dcterms:modified xsi:type="dcterms:W3CDTF">2013-09-17T05:03:22Z</dcterms:modified>
</cp:coreProperties>
</file>