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56" r:id="rId2"/>
    <p:sldId id="305" r:id="rId3"/>
    <p:sldId id="306" r:id="rId4"/>
    <p:sldId id="284" r:id="rId5"/>
    <p:sldId id="270" r:id="rId6"/>
    <p:sldId id="307" r:id="rId7"/>
    <p:sldId id="310" r:id="rId8"/>
    <p:sldId id="311" r:id="rId9"/>
    <p:sldId id="312" r:id="rId10"/>
    <p:sldId id="313" r:id="rId11"/>
    <p:sldId id="314" r:id="rId12"/>
    <p:sldId id="298" r:id="rId13"/>
    <p:sldId id="300" r:id="rId14"/>
    <p:sldId id="301" r:id="rId15"/>
    <p:sldId id="302" r:id="rId16"/>
    <p:sldId id="303" r:id="rId17"/>
    <p:sldId id="291" r:id="rId18"/>
    <p:sldId id="308" r:id="rId19"/>
    <p:sldId id="309" r:id="rId20"/>
    <p:sldId id="315" r:id="rId21"/>
    <p:sldId id="293" r:id="rId22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86699-B69D-4333-A02A-432C7782AB73}" type="datetimeFigureOut">
              <a:rPr kumimoji="1" lang="ja-JP" altLang="en-US" smtClean="0"/>
              <a:t>2014/1/13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7328B-73AD-48BE-B3B0-609C2284B5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46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328B-73AD-48BE-B3B0-609C2284B57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27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328B-73AD-48BE-B3B0-609C2284B57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27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D6BE-4EB8-49D2-B0EE-33B908094505}" type="datetimeFigureOut">
              <a:rPr kumimoji="1" lang="ja-JP" altLang="en-US" smtClean="0"/>
              <a:t>2014/1/13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2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D6BE-4EB8-49D2-B0EE-33B908094505}" type="datetimeFigureOut">
              <a:rPr kumimoji="1" lang="ja-JP" altLang="en-US" smtClean="0"/>
              <a:t>2014/1/13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18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D6BE-4EB8-49D2-B0EE-33B908094505}" type="datetimeFigureOut">
              <a:rPr kumimoji="1" lang="ja-JP" altLang="en-US" smtClean="0"/>
              <a:t>2014/1/13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49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D6BE-4EB8-49D2-B0EE-33B908094505}" type="datetimeFigureOut">
              <a:rPr kumimoji="1" lang="ja-JP" altLang="en-US" smtClean="0"/>
              <a:t>2014/1/13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62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D6BE-4EB8-49D2-B0EE-33B908094505}" type="datetimeFigureOut">
              <a:rPr kumimoji="1" lang="ja-JP" altLang="en-US" smtClean="0"/>
              <a:t>2014/1/13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11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D6BE-4EB8-49D2-B0EE-33B908094505}" type="datetimeFigureOut">
              <a:rPr kumimoji="1" lang="ja-JP" altLang="en-US" smtClean="0"/>
              <a:t>2014/1/13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37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D6BE-4EB8-49D2-B0EE-33B908094505}" type="datetimeFigureOut">
              <a:rPr kumimoji="1" lang="ja-JP" altLang="en-US" smtClean="0"/>
              <a:t>2014/1/13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D6BE-4EB8-49D2-B0EE-33B908094505}" type="datetimeFigureOut">
              <a:rPr kumimoji="1" lang="ja-JP" altLang="en-US" smtClean="0"/>
              <a:t>2014/1/13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42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D6BE-4EB8-49D2-B0EE-33B908094505}" type="datetimeFigureOut">
              <a:rPr kumimoji="1" lang="ja-JP" altLang="en-US" smtClean="0"/>
              <a:t>2014/1/13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78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D6BE-4EB8-49D2-B0EE-33B908094505}" type="datetimeFigureOut">
              <a:rPr kumimoji="1" lang="ja-JP" altLang="en-US" smtClean="0"/>
              <a:t>2014/1/13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44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D6BE-4EB8-49D2-B0EE-33B908094505}" type="datetimeFigureOut">
              <a:rPr kumimoji="1" lang="ja-JP" altLang="en-US" smtClean="0"/>
              <a:t>2014/1/13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78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5D6BE-4EB8-49D2-B0EE-33B908094505}" type="datetimeFigureOut">
              <a:rPr kumimoji="1" lang="ja-JP" altLang="en-US" smtClean="0"/>
              <a:t>2014/1/13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A4F23-A8D4-435D-9D85-62A6D5DF09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1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1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82.png"/><Relationship Id="rId5" Type="http://schemas.openxmlformats.org/officeDocument/2006/relationships/image" Target="../media/image28.png"/><Relationship Id="rId10" Type="http://schemas.openxmlformats.org/officeDocument/2006/relationships/image" Target="../media/image172.png"/><Relationship Id="rId4" Type="http://schemas.openxmlformats.org/officeDocument/2006/relationships/image" Target="../media/image27.png"/><Relationship Id="rId9" Type="http://schemas.openxmlformats.org/officeDocument/2006/relationships/image" Target="../media/image1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3.png"/><Relationship Id="rId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32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3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30.png"/><Relationship Id="rId5" Type="http://schemas.openxmlformats.org/officeDocument/2006/relationships/image" Target="../media/image37.png"/><Relationship Id="rId10" Type="http://schemas.openxmlformats.org/officeDocument/2006/relationships/image" Target="../media/image320.png"/><Relationship Id="rId4" Type="http://schemas.openxmlformats.org/officeDocument/2006/relationships/image" Target="../media/image36.png"/><Relationship Id="rId9" Type="http://schemas.openxmlformats.org/officeDocument/2006/relationships/image" Target="../media/image42.pn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3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70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320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Relationship Id="rId6" Type="http://schemas.openxmlformats.org/officeDocument/2006/relationships/hyperlink" Target="movie3&#65306;&#20301;&#30456;&#21516;&#26399;.MP4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2115667"/>
          </a:xfrm>
        </p:spPr>
        <p:txBody>
          <a:bodyPr/>
          <a:lstStyle/>
          <a:p>
            <a:r>
              <a:rPr lang="ja-JP" altLang="en-US" b="1" i="1" dirty="0">
                <a:latin typeface="HGS創英角ｺﾞｼｯｸUB" pitchFamily="50" charset="-128"/>
                <a:ea typeface="HGS創英角ｺﾞｼｯｸUB" pitchFamily="50" charset="-128"/>
              </a:rPr>
              <a:t>デュアル</a:t>
            </a:r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光周波数コム</a:t>
            </a:r>
            <a:r>
              <a:rPr lang="ja-JP" altLang="en-US" b="1" i="1" dirty="0">
                <a:latin typeface="HGS創英角ｺﾞｼｯｸUB" pitchFamily="50" charset="-128"/>
                <a:ea typeface="HGS創英角ｺﾞｼｯｸUB" pitchFamily="50" charset="-128"/>
              </a:rPr>
              <a:t>参照型</a:t>
            </a:r>
            <a:r>
              <a:rPr lang="en-US" altLang="ja-JP" b="1" i="1" dirty="0" smtClean="0">
                <a:latin typeface="HGS創英角ｺﾞｼｯｸUB" pitchFamily="50" charset="-128"/>
                <a:ea typeface="HGS創英角ｺﾞｼｯｸUB" pitchFamily="50" charset="-128"/>
              </a:rPr>
              <a:t/>
            </a:r>
            <a:br>
              <a:rPr lang="en-US" altLang="ja-JP" b="1" i="1" dirty="0" smtClean="0">
                <a:latin typeface="HGS創英角ｺﾞｼｯｸUB" pitchFamily="50" charset="-128"/>
                <a:ea typeface="HGS創英角ｺﾞｼｯｸUB" pitchFamily="50" charset="-128"/>
              </a:rPr>
            </a:br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広帯域連続可変</a:t>
            </a:r>
            <a:r>
              <a:rPr lang="en-US" altLang="ja-JP" b="1" i="1" dirty="0" smtClean="0">
                <a:latin typeface="HGS創英角ｺﾞｼｯｸUB" pitchFamily="50" charset="-128"/>
                <a:ea typeface="HGS創英角ｺﾞｼｯｸUB" pitchFamily="50" charset="-128"/>
              </a:rPr>
              <a:t>CW-THz</a:t>
            </a:r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波発生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412704"/>
            <a:ext cx="6400800" cy="1752600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知的力学システム工学専攻</a:t>
            </a:r>
            <a:endParaRPr lang="en-US" altLang="ja-JP" dirty="0">
              <a:solidFill>
                <a:schemeClr val="tx1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安井研究室</a:t>
            </a:r>
            <a:endParaRPr kumimoji="1" lang="en-US" altLang="ja-JP" dirty="0" smtClean="0">
              <a:solidFill>
                <a:schemeClr val="tx1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木村　洸仁</a:t>
            </a:r>
            <a:endParaRPr kumimoji="1" lang="ja-JP" altLang="en-US" dirty="0">
              <a:solidFill>
                <a:schemeClr val="tx1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6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88640"/>
                <a:ext cx="77724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信号</a:t>
                </a:r>
                <a:endParaRPr kumimoji="1" lang="ja-JP" altLang="en-US" b="1" i="1" dirty="0">
                  <a:latin typeface="HGS創英角ｺﾞｼｯｸUB" pitchFamily="50" charset="-128"/>
                  <a:ea typeface="HGS創英角ｺﾞｼｯｸUB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88640"/>
                <a:ext cx="7772400" cy="1143000"/>
              </a:xfrm>
              <a:blipFill rotWithShape="1">
                <a:blip r:embed="rId2"/>
                <a:stretch>
                  <a:fillRect b="-74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1619672" y="1198659"/>
            <a:ext cx="6088777" cy="5400000"/>
            <a:chOff x="2316843" y="881382"/>
            <a:chExt cx="6088777" cy="5400000"/>
          </a:xfrm>
        </p:grpSpPr>
        <p:pic>
          <p:nvPicPr>
            <p:cNvPr id="40" name="Picture 2" descr="C:\Users\tera5\Desktop\ceo@20130529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843" y="881382"/>
              <a:ext cx="6088777" cy="5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テキスト ボックス 85"/>
            <p:cNvSpPr txBox="1"/>
            <p:nvPr/>
          </p:nvSpPr>
          <p:spPr>
            <a:xfrm>
              <a:off x="3203848" y="1057897"/>
              <a:ext cx="30941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RF spectrum </a:t>
              </a:r>
              <a:r>
                <a:rPr lang="en-US" altLang="ja-JP" sz="2400" dirty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analyzer</a:t>
              </a:r>
            </a:p>
            <a:p>
              <a:pPr algn="ctr"/>
              <a:r>
                <a:rPr lang="en-US" altLang="ja-JP" sz="24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RBW</a:t>
              </a:r>
              <a:r>
                <a:rPr lang="ja-JP" altLang="en-US" sz="24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：</a:t>
              </a:r>
              <a:r>
                <a:rPr lang="en-US" altLang="ja-JP" sz="24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300kHz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テキスト ボックス 86"/>
                <p:cNvSpPr txBox="1"/>
                <p:nvPr/>
              </p:nvSpPr>
              <p:spPr>
                <a:xfrm>
                  <a:off x="3217273" y="2996952"/>
                  <a:ext cx="7755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𝑪𝑬𝑶</m:t>
                            </m:r>
                          </m:sub>
                        </m:sSub>
                      </m:oMath>
                    </m:oMathPara>
                  </a14:m>
                  <a:endParaRPr lang="ja-JP" altLang="en-US" b="1" dirty="0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87" name="テキスト ボックス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273" y="2996952"/>
                  <a:ext cx="775597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テキスト ボックス 87"/>
                <p:cNvSpPr txBox="1"/>
                <p:nvPr/>
              </p:nvSpPr>
              <p:spPr>
                <a:xfrm>
                  <a:off x="5796136" y="2996952"/>
                  <a:ext cx="1555874" cy="4276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𝒓𝒆𝒑</m:t>
                            </m:r>
                          </m:sub>
                        </m:sSub>
                        <m:r>
                          <a:rPr lang="en-US" altLang="ja-JP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𝑪𝑬𝑶</m:t>
                            </m:r>
                          </m:sub>
                        </m:sSub>
                      </m:oMath>
                    </m:oMathPara>
                  </a14:m>
                  <a:endParaRPr lang="ja-JP" altLang="en-US" sz="2400" b="1" dirty="0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88" name="テキスト ボックス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2996952"/>
                  <a:ext cx="1555874" cy="4276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テキスト ボックス 88"/>
                <p:cNvSpPr txBox="1"/>
                <p:nvPr/>
              </p:nvSpPr>
              <p:spPr>
                <a:xfrm>
                  <a:off x="7024067" y="1268760"/>
                  <a:ext cx="716285" cy="4276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𝒓𝒆𝒑</m:t>
                            </m:r>
                          </m:sub>
                        </m:sSub>
                      </m:oMath>
                    </m:oMathPara>
                  </a14:m>
                  <a:endParaRPr lang="ja-JP" altLang="en-US" b="1" dirty="0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</mc:Choice>
          <mc:Fallback xmlns="">
            <p:sp>
              <p:nvSpPr>
                <p:cNvPr id="89" name="テキスト ボックス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4067" y="1268760"/>
                  <a:ext cx="716285" cy="42761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線矢印コネクタ 3"/>
            <p:cNvCxnSpPr/>
            <p:nvPr/>
          </p:nvCxnSpPr>
          <p:spPr bwMode="auto">
            <a:xfrm>
              <a:off x="3899080" y="3489086"/>
              <a:ext cx="0" cy="1654998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テキスト ボックス 5"/>
            <p:cNvSpPr txBox="1"/>
            <p:nvPr/>
          </p:nvSpPr>
          <p:spPr>
            <a:xfrm>
              <a:off x="3908001" y="4116530"/>
              <a:ext cx="813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30dB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443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36852" y="2060848"/>
            <a:ext cx="9065477" cy="4536504"/>
            <a:chOff x="36852" y="2276872"/>
            <a:chExt cx="9065477" cy="453650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36852" y="2276872"/>
              <a:ext cx="9065477" cy="4032000"/>
              <a:chOff x="0" y="2049764"/>
              <a:chExt cx="9065477" cy="4032000"/>
            </a:xfrm>
          </p:grpSpPr>
          <p:pic>
            <p:nvPicPr>
              <p:cNvPr id="2051" name="Picture 3" descr="C:\Users\tera5\Desktop\木村＠Ｍ２データ\周波数揺らぎレーザＡ\徳大・阪大比較@20130606.T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7904" y="2049764"/>
                <a:ext cx="4507573" cy="40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C:\Users\tera5\Desktop\木村＠Ｍ２データ\周波数揺らぎレーザＡ\揺らぎ@20130606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049764"/>
                <a:ext cx="4557904" cy="40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テキスト ボックス 6"/>
            <p:cNvSpPr txBox="1"/>
            <p:nvPr/>
          </p:nvSpPr>
          <p:spPr>
            <a:xfrm>
              <a:off x="992365" y="6351711"/>
              <a:ext cx="2646878" cy="461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ja-JP" altLang="en-US" sz="2400" dirty="0">
                  <a:latin typeface="HGS創英角ｺﾞｼｯｸUB" pitchFamily="50" charset="-128"/>
                  <a:ea typeface="HGS創英角ｺﾞｼｯｸUB" pitchFamily="50" charset="-128"/>
                </a:rPr>
                <a:t>非制御</a:t>
              </a:r>
              <a:r>
                <a:rPr lang="ja-JP" altLang="en-US" sz="2400" dirty="0" smtClean="0">
                  <a:latin typeface="HGS創英角ｺﾞｼｯｸUB" pitchFamily="50" charset="-128"/>
                  <a:ea typeface="HGS創英角ｺﾞｼｯｸUB" pitchFamily="50" charset="-128"/>
                </a:rPr>
                <a:t>時との比較</a:t>
              </a:r>
              <a:endParaRPr kumimoji="1" lang="ja-JP" altLang="en-US" sz="2000" dirty="0"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678991" y="6351711"/>
              <a:ext cx="2339102" cy="461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dirty="0" smtClean="0">
                  <a:latin typeface="HGS創英角ｺﾞｼｯｸUB" pitchFamily="50" charset="-128"/>
                  <a:ea typeface="HGS創英角ｺﾞｼｯｸUB" pitchFamily="50" charset="-128"/>
                </a:rPr>
                <a:t>市販品との比較</a:t>
              </a:r>
              <a:endParaRPr kumimoji="1" lang="ja-JP" altLang="en-US" sz="2000" dirty="0"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83391" y="188640"/>
                <a:ext cx="77724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制御</a:t>
                </a:r>
                <a:endParaRPr kumimoji="1" lang="ja-JP" altLang="en-US" b="1" i="1" dirty="0">
                  <a:latin typeface="HGS創英角ｺﾞｼｯｸUB" pitchFamily="50" charset="-128"/>
                  <a:ea typeface="HGS創英角ｺﾞｼｯｸUB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391" y="188640"/>
                <a:ext cx="7772400" cy="1143000"/>
              </a:xfrm>
              <a:blipFill rotWithShape="1">
                <a:blip r:embed="rId4"/>
                <a:stretch>
                  <a:fillRect b="-74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6913" y="1321604"/>
            <a:ext cx="63337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S創英角ｺﾞｼｯｸUB" pitchFamily="50" charset="-128"/>
                <a:ea typeface="HGS創英角ｺﾞｼｯｸUB" pitchFamily="50" charset="-128"/>
              </a:rPr>
              <a:t>ポンプ</a:t>
            </a:r>
            <a:r>
              <a:rPr kumimoji="1" lang="en-US" altLang="ja-JP" sz="2800" dirty="0" smtClean="0">
                <a:latin typeface="HGS創英角ｺﾞｼｯｸUB" pitchFamily="50" charset="-128"/>
                <a:ea typeface="HGS創英角ｺﾞｼｯｸUB" pitchFamily="50" charset="-128"/>
              </a:rPr>
              <a:t>LD</a:t>
            </a:r>
            <a:r>
              <a:rPr kumimoji="1" lang="ja-JP" altLang="en-US" sz="2800" dirty="0" smtClean="0">
                <a:latin typeface="HGS創英角ｺﾞｼｯｸUB" pitchFamily="50" charset="-128"/>
                <a:ea typeface="HGS創英角ｺﾞｼｯｸUB" pitchFamily="50" charset="-128"/>
              </a:rPr>
              <a:t>の駆動電流にフィードバック</a:t>
            </a:r>
            <a:endParaRPr kumimoji="1" lang="ja-JP" altLang="en-US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35696" y="2132856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S創英角ｺﾞｼｯｸUB" pitchFamily="50" charset="-128"/>
                <a:ea typeface="HGS創英角ｺﾞｼｯｸUB" pitchFamily="50" charset="-128"/>
              </a:rPr>
              <a:t>サンプリング数：</a:t>
            </a:r>
            <a:r>
              <a:rPr kumimoji="1" lang="en-US" altLang="ja-JP" sz="2000" dirty="0" smtClean="0">
                <a:latin typeface="HGS創英角ｺﾞｼｯｸUB" pitchFamily="50" charset="-128"/>
                <a:ea typeface="HGS創英角ｺﾞｼｯｸUB" pitchFamily="50" charset="-128"/>
              </a:rPr>
              <a:t>100</a:t>
            </a:r>
            <a:endParaRPr kumimoji="1" lang="ja-JP" altLang="en-US" sz="20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14276" y="2132856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S創英角ｺﾞｼｯｸUB" pitchFamily="50" charset="-128"/>
                <a:ea typeface="HGS創英角ｺﾞｼｯｸUB" pitchFamily="50" charset="-128"/>
              </a:rPr>
              <a:t>サンプリング数：</a:t>
            </a:r>
            <a:r>
              <a:rPr kumimoji="1" lang="en-US" altLang="ja-JP" sz="2000" dirty="0" smtClean="0">
                <a:latin typeface="HGS創英角ｺﾞｼｯｸUB" pitchFamily="50" charset="-128"/>
                <a:ea typeface="HGS創英角ｺﾞｼｯｸUB" pitchFamily="50" charset="-128"/>
              </a:rPr>
              <a:t>100</a:t>
            </a:r>
            <a:endParaRPr kumimoji="1" lang="ja-JP" altLang="en-US" sz="20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94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20550"/>
            <a:ext cx="9144000" cy="1143000"/>
          </a:xfrm>
        </p:spPr>
        <p:txBody>
          <a:bodyPr/>
          <a:lstStyle/>
          <a:p>
            <a:r>
              <a:rPr lang="ja-JP" altLang="en-US" b="1" i="1" dirty="0">
                <a:latin typeface="HGS創英角ｺﾞｼｯｸUB" pitchFamily="50" charset="-128"/>
                <a:ea typeface="HGS創英角ｺﾞｼｯｸUB" pitchFamily="50" charset="-128"/>
              </a:rPr>
              <a:t>シングル</a:t>
            </a:r>
            <a:r>
              <a:rPr kumimoji="1"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光コム参照型</a:t>
            </a:r>
            <a:r>
              <a:rPr kumimoji="1" lang="en-US" altLang="ja-JP" b="1" i="1" dirty="0" smtClean="0">
                <a:latin typeface="HGS創英角ｺﾞｼｯｸUB" pitchFamily="50" charset="-128"/>
                <a:ea typeface="HGS創英角ｺﾞｼｯｸUB" pitchFamily="50" charset="-128"/>
              </a:rPr>
              <a:t>THz</a:t>
            </a:r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シンセ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36512" y="1236822"/>
            <a:ext cx="777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S創英角ｺﾞｼｯｸUB" pitchFamily="50" charset="-128"/>
                <a:ea typeface="HGS創英角ｺﾞｼｯｸUB" pitchFamily="50" charset="-128"/>
              </a:rPr>
              <a:t>2</a:t>
            </a:r>
            <a:r>
              <a:rPr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台の波長可変</a:t>
            </a:r>
            <a:r>
              <a:rPr lang="en-US" altLang="ja-JP" sz="2400" dirty="0" smtClean="0">
                <a:latin typeface="HGS創英角ｺﾞｼｯｸUB" pitchFamily="50" charset="-128"/>
                <a:ea typeface="HGS創英角ｺﾞｼｯｸUB" pitchFamily="50" charset="-128"/>
              </a:rPr>
              <a:t>CW</a:t>
            </a:r>
            <a:r>
              <a:rPr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レーザの</a:t>
            </a:r>
            <a:r>
              <a:rPr kumimoji="1"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差周波発生による</a:t>
            </a:r>
            <a:r>
              <a:rPr kumimoji="1" lang="en-US" altLang="ja-JP" sz="2400" dirty="0" smtClean="0">
                <a:latin typeface="HGS創英角ｺﾞｼｯｸUB" pitchFamily="50" charset="-128"/>
                <a:ea typeface="HGS創英角ｺﾞｼｯｸUB" pitchFamily="50" charset="-128"/>
              </a:rPr>
              <a:t>CW-THz</a:t>
            </a:r>
            <a:r>
              <a:rPr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波</a:t>
            </a:r>
            <a:endParaRPr kumimoji="1" lang="ja-JP" altLang="en-US" sz="24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503" y="260648"/>
            <a:ext cx="121058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従来技術</a:t>
            </a:r>
            <a:endParaRPr kumimoji="1" lang="ja-JP" altLang="en-US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32" name="グループ化 131"/>
          <p:cNvGrpSpPr/>
          <p:nvPr/>
        </p:nvGrpSpPr>
        <p:grpSpPr>
          <a:xfrm>
            <a:off x="1446480" y="3334346"/>
            <a:ext cx="6599670" cy="1511651"/>
            <a:chOff x="2220802" y="3973342"/>
            <a:chExt cx="5483225" cy="1890865"/>
          </a:xfrm>
        </p:grpSpPr>
        <p:sp>
          <p:nvSpPr>
            <p:cNvPr id="133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8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Line 21"/>
            <p:cNvSpPr>
              <a:spLocks noChangeShapeType="1"/>
            </p:cNvSpPr>
            <p:nvPr/>
          </p:nvSpPr>
          <p:spPr bwMode="auto">
            <a:xfrm>
              <a:off x="6527690" y="5121257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148" name="直線矢印コネクタ 147"/>
          <p:cNvCxnSpPr/>
          <p:nvPr/>
        </p:nvCxnSpPr>
        <p:spPr bwMode="auto">
          <a:xfrm>
            <a:off x="406144" y="4831535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直線矢印コネクタ 148"/>
          <p:cNvCxnSpPr/>
          <p:nvPr/>
        </p:nvCxnSpPr>
        <p:spPr bwMode="auto">
          <a:xfrm flipV="1">
            <a:off x="425873" y="2979081"/>
            <a:ext cx="0" cy="186758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Line 4"/>
          <p:cNvSpPr>
            <a:spLocks noChangeShapeType="1"/>
          </p:cNvSpPr>
          <p:nvPr/>
        </p:nvSpPr>
        <p:spPr bwMode="auto">
          <a:xfrm>
            <a:off x="611023" y="4572222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1" name="Line 5"/>
          <p:cNvSpPr>
            <a:spLocks noChangeShapeType="1"/>
          </p:cNvSpPr>
          <p:nvPr/>
        </p:nvSpPr>
        <p:spPr bwMode="auto">
          <a:xfrm>
            <a:off x="1001548" y="4572222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3048606" y="2231716"/>
            <a:ext cx="0" cy="2592288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直線コネクタ 154"/>
          <p:cNvCxnSpPr/>
          <p:nvPr/>
        </p:nvCxnSpPr>
        <p:spPr bwMode="auto">
          <a:xfrm>
            <a:off x="6793022" y="2231716"/>
            <a:ext cx="0" cy="2592288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>
            <a:off x="2862403" y="3496046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直線コネクタ 156"/>
          <p:cNvCxnSpPr/>
          <p:nvPr/>
        </p:nvCxnSpPr>
        <p:spPr bwMode="auto">
          <a:xfrm>
            <a:off x="6630298" y="3496046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矢印コネクタ 34"/>
          <p:cNvCxnSpPr/>
          <p:nvPr/>
        </p:nvCxnSpPr>
        <p:spPr bwMode="auto">
          <a:xfrm>
            <a:off x="2411808" y="3676046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直線矢印コネクタ 157"/>
          <p:cNvCxnSpPr/>
          <p:nvPr/>
        </p:nvCxnSpPr>
        <p:spPr bwMode="auto">
          <a:xfrm flipH="1">
            <a:off x="3059832" y="3676046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直線矢印コネクタ 160"/>
          <p:cNvCxnSpPr/>
          <p:nvPr/>
        </p:nvCxnSpPr>
        <p:spPr bwMode="auto">
          <a:xfrm>
            <a:off x="6172298" y="3676046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直線矢印コネクタ 161"/>
          <p:cNvCxnSpPr/>
          <p:nvPr/>
        </p:nvCxnSpPr>
        <p:spPr bwMode="auto">
          <a:xfrm flipH="1">
            <a:off x="6804200" y="3676046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2002937" y="3208046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37" y="3208046"/>
                <a:ext cx="859466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正方形/長方形 162"/>
              <p:cNvSpPr/>
              <p:nvPr/>
            </p:nvSpPr>
            <p:spPr>
              <a:xfrm>
                <a:off x="5745063" y="3208046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3" name="正方形/長方形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63" y="3208046"/>
                <a:ext cx="85946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/>
          <p:cNvCxnSpPr/>
          <p:nvPr/>
        </p:nvCxnSpPr>
        <p:spPr bwMode="auto">
          <a:xfrm>
            <a:off x="3067050" y="2460958"/>
            <a:ext cx="369887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3726994" y="2091626"/>
                <a:ext cx="713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94" y="2091626"/>
                <a:ext cx="7135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61863" y="4831416"/>
                <a:ext cx="728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" y="4831416"/>
                <a:ext cx="72802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テキスト ボックス 163"/>
              <p:cNvSpPr txBox="1"/>
              <p:nvPr/>
            </p:nvSpPr>
            <p:spPr>
              <a:xfrm>
                <a:off x="4324656" y="2570804"/>
                <a:ext cx="67512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64" name="テキスト ボックス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656" y="2570804"/>
                <a:ext cx="675120" cy="394210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コネクタ 54"/>
          <p:cNvCxnSpPr/>
          <p:nvPr/>
        </p:nvCxnSpPr>
        <p:spPr bwMode="auto">
          <a:xfrm>
            <a:off x="3802414" y="2807860"/>
            <a:ext cx="0" cy="720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直線コネクタ 164"/>
          <p:cNvCxnSpPr/>
          <p:nvPr/>
        </p:nvCxnSpPr>
        <p:spPr bwMode="auto">
          <a:xfrm>
            <a:off x="4274364" y="2807860"/>
            <a:ext cx="0" cy="51719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直線矢印コネクタ 165"/>
          <p:cNvCxnSpPr/>
          <p:nvPr/>
        </p:nvCxnSpPr>
        <p:spPr bwMode="auto">
          <a:xfrm>
            <a:off x="3347912" y="301278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7" name="直線矢印コネクタ 166"/>
          <p:cNvCxnSpPr/>
          <p:nvPr/>
        </p:nvCxnSpPr>
        <p:spPr bwMode="auto">
          <a:xfrm flipH="1">
            <a:off x="4283968" y="301278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テキスト ボックス 58"/>
          <p:cNvSpPr txBox="1"/>
          <p:nvPr/>
        </p:nvSpPr>
        <p:spPr>
          <a:xfrm>
            <a:off x="1604487" y="223171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レーザ①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6793020" y="227629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レーザ②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282386" y="34722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7236200" y="3491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2587678" y="4831416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678" y="4831416"/>
                <a:ext cx="57413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テキスト ボックス 169"/>
              <p:cNvSpPr txBox="1"/>
              <p:nvPr/>
            </p:nvSpPr>
            <p:spPr>
              <a:xfrm>
                <a:off x="6353554" y="4831535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70" name="テキスト ボックス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554" y="4831535"/>
                <a:ext cx="57413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グループ化 67"/>
          <p:cNvGrpSpPr/>
          <p:nvPr/>
        </p:nvGrpSpPr>
        <p:grpSpPr>
          <a:xfrm>
            <a:off x="-20280" y="5354568"/>
            <a:ext cx="6858400" cy="1282854"/>
            <a:chOff x="1751907" y="5389266"/>
            <a:chExt cx="6858400" cy="1282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正方形/長方形 64"/>
                <p:cNvSpPr/>
                <p:nvPr/>
              </p:nvSpPr>
              <p:spPr>
                <a:xfrm>
                  <a:off x="1751907" y="5389266"/>
                  <a:ext cx="4123949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①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5" name="正方形/長方形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907" y="5389266"/>
                  <a:ext cx="4123949" cy="42761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627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正方形/長方形 65"/>
                <p:cNvSpPr/>
                <p:nvPr/>
              </p:nvSpPr>
              <p:spPr>
                <a:xfrm>
                  <a:off x="1751907" y="5819099"/>
                  <a:ext cx="4123949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②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6" name="正方形/長方形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907" y="5819099"/>
                  <a:ext cx="4123949" cy="42761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627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正方形/長方形 66"/>
                <p:cNvSpPr/>
                <p:nvPr/>
              </p:nvSpPr>
              <p:spPr>
                <a:xfrm>
                  <a:off x="1786690" y="6244502"/>
                  <a:ext cx="6823617" cy="4276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𝑻𝑯𝒛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𝒄𝒘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𝒄𝒘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=(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)∙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𝒓𝒆𝒑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𝒃𝒆𝒂𝒕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𝒃𝒆𝒂𝒕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7" name="正方形/長方形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6690" y="6244502"/>
                  <a:ext cx="6823617" cy="42761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57" b="-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テキスト ボックス 3"/>
          <p:cNvSpPr txBox="1"/>
          <p:nvPr/>
        </p:nvSpPr>
        <p:spPr>
          <a:xfrm>
            <a:off x="1225092" y="306814"/>
            <a:ext cx="7285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引用：</a:t>
            </a:r>
            <a:r>
              <a:rPr lang="en-US" altLang="ja-JP" sz="1400" i="1" dirty="0" err="1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Qudsia</a:t>
            </a:r>
            <a:r>
              <a:rPr lang="en-US" altLang="ja-JP" sz="14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en-US" altLang="ja-JP" sz="1400" i="1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Quraishi</a:t>
            </a:r>
            <a:r>
              <a:rPr lang="en-US" altLang="ja-JP" sz="14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, et. al., Optics </a:t>
            </a:r>
            <a:r>
              <a:rPr lang="en-US" altLang="ja-JP" sz="1400" i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Letters, Vol. 30, Issue 23, pp. 3231-3233 (2005</a:t>
            </a:r>
            <a:r>
              <a:rPr lang="en-US" altLang="ja-JP" sz="14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).</a:t>
            </a:r>
            <a:endParaRPr lang="en-US" altLang="ja-JP" sz="1400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45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20550"/>
            <a:ext cx="9144000" cy="1143000"/>
          </a:xfrm>
        </p:spPr>
        <p:txBody>
          <a:bodyPr/>
          <a:lstStyle/>
          <a:p>
            <a:r>
              <a:rPr lang="ja-JP" altLang="en-US" b="1" i="1" dirty="0">
                <a:latin typeface="HGS創英角ｺﾞｼｯｸUB" pitchFamily="50" charset="-128"/>
                <a:ea typeface="HGS創英角ｺﾞｼｯｸUB" pitchFamily="50" charset="-128"/>
              </a:rPr>
              <a:t>シングル</a:t>
            </a:r>
            <a:r>
              <a:rPr kumimoji="1"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光コム参照型</a:t>
            </a:r>
            <a:r>
              <a:rPr kumimoji="1" lang="en-US" altLang="ja-JP" b="1" i="1" dirty="0" smtClean="0">
                <a:latin typeface="HGS創英角ｺﾞｼｯｸUB" pitchFamily="50" charset="-128"/>
                <a:ea typeface="HGS創英角ｺﾞｼｯｸUB" pitchFamily="50" charset="-128"/>
              </a:rPr>
              <a:t>THz</a:t>
            </a:r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シンセ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-36512" y="1236822"/>
            <a:ext cx="777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S創英角ｺﾞｼｯｸUB" pitchFamily="50" charset="-128"/>
                <a:ea typeface="HGS創英角ｺﾞｼｯｸUB" pitchFamily="50" charset="-128"/>
              </a:rPr>
              <a:t>2</a:t>
            </a:r>
            <a:r>
              <a:rPr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台の波長可変</a:t>
            </a:r>
            <a:r>
              <a:rPr lang="en-US" altLang="ja-JP" sz="2400" dirty="0" smtClean="0">
                <a:latin typeface="HGS創英角ｺﾞｼｯｸUB" pitchFamily="50" charset="-128"/>
                <a:ea typeface="HGS創英角ｺﾞｼｯｸUB" pitchFamily="50" charset="-128"/>
              </a:rPr>
              <a:t>CW</a:t>
            </a:r>
            <a:r>
              <a:rPr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レーザの</a:t>
            </a:r>
            <a:r>
              <a:rPr kumimoji="1" lang="ja-JP" altLang="en-US" sz="2400" dirty="0" smtClean="0">
                <a:latin typeface="HGS創英角ｺﾞｼｯｸUB" pitchFamily="50" charset="-128"/>
                <a:ea typeface="HGS創英角ｺﾞｼｯｸUB" pitchFamily="50" charset="-128"/>
              </a:rPr>
              <a:t>差周波発生による</a:t>
            </a:r>
            <a:r>
              <a:rPr kumimoji="1" lang="en-US" altLang="ja-JP" sz="2400" dirty="0" smtClean="0">
                <a:latin typeface="HGS創英角ｺﾞｼｯｸUB" pitchFamily="50" charset="-128"/>
                <a:ea typeface="HGS創英角ｺﾞｼｯｸUB" pitchFamily="50" charset="-128"/>
              </a:rPr>
              <a:t>CW-THz</a:t>
            </a:r>
            <a:r>
              <a:rPr lang="ja-JP" altLang="en-US" sz="2400" dirty="0">
                <a:latin typeface="HGS創英角ｺﾞｼｯｸUB" pitchFamily="50" charset="-128"/>
                <a:ea typeface="HGS創英角ｺﾞｼｯｸUB" pitchFamily="50" charset="-128"/>
              </a:rPr>
              <a:t>波</a:t>
            </a:r>
            <a:endParaRPr kumimoji="1" lang="ja-JP" altLang="en-US" sz="24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503" y="260648"/>
            <a:ext cx="1210589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従来技術</a:t>
            </a:r>
            <a:endParaRPr kumimoji="1" lang="ja-JP" altLang="en-US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32" name="グループ化 131"/>
          <p:cNvGrpSpPr/>
          <p:nvPr/>
        </p:nvGrpSpPr>
        <p:grpSpPr>
          <a:xfrm>
            <a:off x="1446480" y="3334346"/>
            <a:ext cx="6599670" cy="1511651"/>
            <a:chOff x="2220802" y="3973342"/>
            <a:chExt cx="5483225" cy="1890865"/>
          </a:xfrm>
        </p:grpSpPr>
        <p:sp>
          <p:nvSpPr>
            <p:cNvPr id="133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8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Line 21"/>
            <p:cNvSpPr>
              <a:spLocks noChangeShapeType="1"/>
            </p:cNvSpPr>
            <p:nvPr/>
          </p:nvSpPr>
          <p:spPr bwMode="auto">
            <a:xfrm>
              <a:off x="6527690" y="5121257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148" name="直線矢印コネクタ 147"/>
          <p:cNvCxnSpPr/>
          <p:nvPr/>
        </p:nvCxnSpPr>
        <p:spPr bwMode="auto">
          <a:xfrm>
            <a:off x="406144" y="4831535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直線矢印コネクタ 148"/>
          <p:cNvCxnSpPr/>
          <p:nvPr/>
        </p:nvCxnSpPr>
        <p:spPr bwMode="auto">
          <a:xfrm flipV="1">
            <a:off x="425873" y="2979081"/>
            <a:ext cx="0" cy="186758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Line 4"/>
          <p:cNvSpPr>
            <a:spLocks noChangeShapeType="1"/>
          </p:cNvSpPr>
          <p:nvPr/>
        </p:nvSpPr>
        <p:spPr bwMode="auto">
          <a:xfrm>
            <a:off x="611023" y="4572222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1" name="Line 5"/>
          <p:cNvSpPr>
            <a:spLocks noChangeShapeType="1"/>
          </p:cNvSpPr>
          <p:nvPr/>
        </p:nvSpPr>
        <p:spPr bwMode="auto">
          <a:xfrm>
            <a:off x="1001548" y="4572222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3048606" y="2231716"/>
            <a:ext cx="0" cy="2592288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テキスト ボックス 29"/>
          <p:cNvSpPr txBox="1"/>
          <p:nvPr/>
        </p:nvSpPr>
        <p:spPr>
          <a:xfrm>
            <a:off x="2725440" y="16240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可変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155" name="直線コネクタ 154"/>
          <p:cNvCxnSpPr/>
          <p:nvPr/>
        </p:nvCxnSpPr>
        <p:spPr bwMode="auto">
          <a:xfrm>
            <a:off x="6793022" y="2231716"/>
            <a:ext cx="0" cy="2592288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6" name="テキスト ボックス 155"/>
          <p:cNvSpPr txBox="1"/>
          <p:nvPr/>
        </p:nvSpPr>
        <p:spPr>
          <a:xfrm>
            <a:off x="6469855" y="16240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可変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 bwMode="auto">
          <a:xfrm>
            <a:off x="2862403" y="3496046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直線コネクタ 156"/>
          <p:cNvCxnSpPr/>
          <p:nvPr/>
        </p:nvCxnSpPr>
        <p:spPr bwMode="auto">
          <a:xfrm>
            <a:off x="6630298" y="3496046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矢印コネクタ 34"/>
          <p:cNvCxnSpPr/>
          <p:nvPr/>
        </p:nvCxnSpPr>
        <p:spPr bwMode="auto">
          <a:xfrm>
            <a:off x="2411808" y="3676046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直線矢印コネクタ 157"/>
          <p:cNvCxnSpPr/>
          <p:nvPr/>
        </p:nvCxnSpPr>
        <p:spPr bwMode="auto">
          <a:xfrm flipH="1">
            <a:off x="3059832" y="3676046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直線矢印コネクタ 158"/>
          <p:cNvCxnSpPr/>
          <p:nvPr/>
        </p:nvCxnSpPr>
        <p:spPr bwMode="auto">
          <a:xfrm>
            <a:off x="2862333" y="2100918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直線矢印コネクタ 159"/>
          <p:cNvCxnSpPr/>
          <p:nvPr/>
        </p:nvCxnSpPr>
        <p:spPr bwMode="auto">
          <a:xfrm>
            <a:off x="6604298" y="2100918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1" name="直線矢印コネクタ 160"/>
          <p:cNvCxnSpPr/>
          <p:nvPr/>
        </p:nvCxnSpPr>
        <p:spPr bwMode="auto">
          <a:xfrm>
            <a:off x="6172298" y="3676046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直線矢印コネクタ 161"/>
          <p:cNvCxnSpPr/>
          <p:nvPr/>
        </p:nvCxnSpPr>
        <p:spPr bwMode="auto">
          <a:xfrm flipH="1">
            <a:off x="6804200" y="3676046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2002937" y="3208046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37" y="3208046"/>
                <a:ext cx="859466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正方形/長方形 162"/>
              <p:cNvSpPr/>
              <p:nvPr/>
            </p:nvSpPr>
            <p:spPr>
              <a:xfrm>
                <a:off x="5745063" y="3208046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3" name="正方形/長方形 1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63" y="3208046"/>
                <a:ext cx="85946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/>
          <p:cNvCxnSpPr/>
          <p:nvPr/>
        </p:nvCxnSpPr>
        <p:spPr bwMode="auto">
          <a:xfrm>
            <a:off x="3067050" y="2460958"/>
            <a:ext cx="369887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3726994" y="2091626"/>
                <a:ext cx="2378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  <m:r>
                        <a:rPr kumimoji="1" lang="ja-JP" altLang="en-US" b="1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𝑻𝑯𝒛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94" y="2091626"/>
                <a:ext cx="237898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61863" y="4831416"/>
                <a:ext cx="728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" y="4831416"/>
                <a:ext cx="72802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テキスト ボックス 163"/>
              <p:cNvSpPr txBox="1"/>
              <p:nvPr/>
            </p:nvSpPr>
            <p:spPr>
              <a:xfrm>
                <a:off x="4324656" y="2570804"/>
                <a:ext cx="2263568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</m:sub>
                      </m:sSub>
                      <m:r>
                        <a:rPr kumimoji="1" lang="ja-JP" altLang="en-US" b="1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64" name="テキスト ボックス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656" y="2570804"/>
                <a:ext cx="2263568" cy="394210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コネクタ 54"/>
          <p:cNvCxnSpPr/>
          <p:nvPr/>
        </p:nvCxnSpPr>
        <p:spPr bwMode="auto">
          <a:xfrm>
            <a:off x="3802414" y="2807860"/>
            <a:ext cx="0" cy="720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直線コネクタ 164"/>
          <p:cNvCxnSpPr/>
          <p:nvPr/>
        </p:nvCxnSpPr>
        <p:spPr bwMode="auto">
          <a:xfrm>
            <a:off x="4274364" y="2807860"/>
            <a:ext cx="0" cy="51719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直線矢印コネクタ 165"/>
          <p:cNvCxnSpPr/>
          <p:nvPr/>
        </p:nvCxnSpPr>
        <p:spPr bwMode="auto">
          <a:xfrm>
            <a:off x="3347912" y="301278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7" name="直線矢印コネクタ 166"/>
          <p:cNvCxnSpPr/>
          <p:nvPr/>
        </p:nvCxnSpPr>
        <p:spPr bwMode="auto">
          <a:xfrm flipH="1">
            <a:off x="4283968" y="301278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テキスト ボックス 58"/>
          <p:cNvSpPr txBox="1"/>
          <p:nvPr/>
        </p:nvSpPr>
        <p:spPr>
          <a:xfrm>
            <a:off x="1604487" y="2231716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レーザ①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6793020" y="227629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レーザ②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282386" y="34722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7236200" y="34913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2587678" y="4831416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678" y="4831416"/>
                <a:ext cx="57413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テキスト ボックス 169"/>
              <p:cNvSpPr txBox="1"/>
              <p:nvPr/>
            </p:nvSpPr>
            <p:spPr>
              <a:xfrm>
                <a:off x="6353554" y="4831535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70" name="テキスト ボックス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554" y="4831535"/>
                <a:ext cx="57413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グループ化 67"/>
          <p:cNvGrpSpPr/>
          <p:nvPr/>
        </p:nvGrpSpPr>
        <p:grpSpPr>
          <a:xfrm>
            <a:off x="-20280" y="5354568"/>
            <a:ext cx="8961353" cy="1282854"/>
            <a:chOff x="1751907" y="5389266"/>
            <a:chExt cx="8961353" cy="12828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正方形/長方形 64"/>
                <p:cNvSpPr/>
                <p:nvPr/>
              </p:nvSpPr>
              <p:spPr>
                <a:xfrm>
                  <a:off x="1751907" y="5389266"/>
                  <a:ext cx="5239255" cy="4296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①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5" name="正方形/長方形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907" y="5389266"/>
                  <a:ext cx="5239255" cy="42966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281" t="-11268" b="-1267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正方形/長方形 65"/>
                <p:cNvSpPr/>
                <p:nvPr/>
              </p:nvSpPr>
              <p:spPr>
                <a:xfrm>
                  <a:off x="1751907" y="5819099"/>
                  <a:ext cx="5154103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②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6" name="正方形/長方形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907" y="5819099"/>
                  <a:ext cx="5154103" cy="42761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302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正方形/長方形 66"/>
                <p:cNvSpPr/>
                <p:nvPr/>
              </p:nvSpPr>
              <p:spPr>
                <a:xfrm>
                  <a:off x="1786689" y="6244502"/>
                  <a:ext cx="8926571" cy="4276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𝑻𝑯𝒛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𝑻𝑯𝒛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𝒄𝒘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𝒄𝒘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=(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)∙</m:t>
                        </m:r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𝒓𝒆𝒑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𝒓𝒆𝒑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)+</m:t>
                        </m:r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𝒃𝒆𝒂𝒕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𝒃𝒆𝒂𝒕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67" name="正方形/長方形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6689" y="6244502"/>
                  <a:ext cx="8926571" cy="42761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73" b="-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5245829" y="5354568"/>
                <a:ext cx="3836114" cy="86408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=(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)∙∆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kumimoji="1" lang="en-US" altLang="ja-JP" sz="2000" b="1" dirty="0" smtClean="0"/>
              </a:p>
              <a:p>
                <a:pPr algn="ctr"/>
                <a:r>
                  <a:rPr kumimoji="1" lang="en-US" altLang="ja-JP" sz="2400" b="1" dirty="0" smtClean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10GHz</a:t>
                </a:r>
                <a:r>
                  <a:rPr kumimoji="1" lang="ja-JP" altLang="en-US" sz="2400" b="1" dirty="0" smtClean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程度の連続可変</a:t>
                </a:r>
                <a:endParaRPr kumimoji="1" lang="ja-JP" altLang="en-US" sz="2000" b="1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829" y="5354568"/>
                <a:ext cx="3836114" cy="864083"/>
              </a:xfrm>
              <a:prstGeom prst="rect">
                <a:avLst/>
              </a:prstGeom>
              <a:blipFill rotWithShape="1">
                <a:blip r:embed="rId12"/>
                <a:stretch>
                  <a:fillRect b="-1301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テキスト ボックス 57"/>
          <p:cNvSpPr txBox="1"/>
          <p:nvPr/>
        </p:nvSpPr>
        <p:spPr>
          <a:xfrm>
            <a:off x="1225092" y="306814"/>
            <a:ext cx="7285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引用：</a:t>
            </a:r>
            <a:r>
              <a:rPr lang="en-US" altLang="ja-JP" sz="1400" i="1" dirty="0" err="1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Qudsia</a:t>
            </a:r>
            <a:r>
              <a:rPr lang="en-US" altLang="ja-JP" sz="14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en-US" altLang="ja-JP" sz="1400" i="1" dirty="0" err="1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Quraishi</a:t>
            </a:r>
            <a:r>
              <a:rPr lang="en-US" altLang="ja-JP" sz="14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, et. al., Optics </a:t>
            </a:r>
            <a:r>
              <a:rPr lang="en-US" altLang="ja-JP" sz="1400" i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Letters, Vol. 30, Issue 23, pp. 3231-3233 (2005</a:t>
            </a:r>
            <a:r>
              <a:rPr lang="en-US" altLang="ja-JP" sz="14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).</a:t>
            </a:r>
            <a:endParaRPr lang="en-US" altLang="ja-JP" sz="1400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75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デュアル光コム参照型</a:t>
            </a:r>
            <a:r>
              <a:rPr kumimoji="1" lang="en-US" altLang="ja-JP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シンセ</a:t>
            </a:r>
            <a:endParaRPr kumimoji="1" lang="ja-JP" altLang="en-US" b="1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446480" y="1751154"/>
            <a:ext cx="6599670" cy="1169951"/>
            <a:chOff x="2220802" y="3973342"/>
            <a:chExt cx="5483225" cy="1890865"/>
          </a:xfrm>
        </p:grpSpPr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6527690" y="5121257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20" name="直線矢印コネクタ 19"/>
          <p:cNvCxnSpPr/>
          <p:nvPr/>
        </p:nvCxnSpPr>
        <p:spPr bwMode="auto">
          <a:xfrm>
            <a:off x="406144" y="2906643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 flipV="1">
            <a:off x="425873" y="1751154"/>
            <a:ext cx="0" cy="11706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11023" y="2647330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001548" y="2647330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3048605" y="1409187"/>
            <a:ext cx="1" cy="1506453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>
            <a:off x="2862403" y="1720709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矢印コネクタ 27"/>
          <p:cNvCxnSpPr/>
          <p:nvPr/>
        </p:nvCxnSpPr>
        <p:spPr bwMode="auto">
          <a:xfrm>
            <a:off x="2411808" y="190070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線矢印コネクタ 28"/>
          <p:cNvCxnSpPr/>
          <p:nvPr/>
        </p:nvCxnSpPr>
        <p:spPr bwMode="auto">
          <a:xfrm flipH="1">
            <a:off x="3059832" y="190070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2002937" y="1432709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37" y="1432709"/>
                <a:ext cx="85946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61863" y="2906524"/>
                <a:ext cx="829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" y="2906524"/>
                <a:ext cx="82901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/>
          <p:cNvSpPr txBox="1"/>
          <p:nvPr/>
        </p:nvSpPr>
        <p:spPr>
          <a:xfrm>
            <a:off x="1419150" y="1039855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レーザ①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82386" y="16969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2761540" y="2906524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40" y="2906524"/>
                <a:ext cx="57413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43"/>
          <p:cNvGrpSpPr/>
          <p:nvPr/>
        </p:nvGrpSpPr>
        <p:grpSpPr>
          <a:xfrm>
            <a:off x="1446480" y="5000571"/>
            <a:ext cx="6599670" cy="1169951"/>
            <a:chOff x="2220802" y="3973342"/>
            <a:chExt cx="5483225" cy="1890865"/>
          </a:xfrm>
        </p:grpSpPr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6527690" y="5121257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60" name="直線矢印コネクタ 59"/>
          <p:cNvCxnSpPr/>
          <p:nvPr/>
        </p:nvCxnSpPr>
        <p:spPr bwMode="auto">
          <a:xfrm>
            <a:off x="406144" y="6156060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直線矢印コネクタ 60"/>
          <p:cNvCxnSpPr/>
          <p:nvPr/>
        </p:nvCxnSpPr>
        <p:spPr bwMode="auto">
          <a:xfrm flipV="1">
            <a:off x="425873" y="5000571"/>
            <a:ext cx="0" cy="117062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Line 4"/>
          <p:cNvSpPr>
            <a:spLocks noChangeShapeType="1"/>
          </p:cNvSpPr>
          <p:nvPr/>
        </p:nvSpPr>
        <p:spPr bwMode="auto">
          <a:xfrm>
            <a:off x="611023" y="5896747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3" name="Line 5"/>
          <p:cNvSpPr>
            <a:spLocks noChangeShapeType="1"/>
          </p:cNvSpPr>
          <p:nvPr/>
        </p:nvSpPr>
        <p:spPr bwMode="auto">
          <a:xfrm>
            <a:off x="1001548" y="5896747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64" name="直線コネクタ 63"/>
          <p:cNvCxnSpPr/>
          <p:nvPr/>
        </p:nvCxnSpPr>
        <p:spPr bwMode="auto">
          <a:xfrm>
            <a:off x="6793022" y="4716016"/>
            <a:ext cx="0" cy="1449159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直線コネクタ 65"/>
          <p:cNvCxnSpPr/>
          <p:nvPr/>
        </p:nvCxnSpPr>
        <p:spPr bwMode="auto">
          <a:xfrm>
            <a:off x="6630298" y="4961069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直線矢印コネクタ 67"/>
          <p:cNvCxnSpPr/>
          <p:nvPr/>
        </p:nvCxnSpPr>
        <p:spPr bwMode="auto">
          <a:xfrm>
            <a:off x="6172298" y="514106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直線矢印コネクタ 68"/>
          <p:cNvCxnSpPr/>
          <p:nvPr/>
        </p:nvCxnSpPr>
        <p:spPr bwMode="auto">
          <a:xfrm flipH="1">
            <a:off x="6804200" y="514106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/>
              <p:cNvSpPr/>
              <p:nvPr/>
            </p:nvSpPr>
            <p:spPr>
              <a:xfrm>
                <a:off x="5745063" y="4673069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0" name="正方形/長方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63" y="4673069"/>
                <a:ext cx="85946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/>
              <p:cNvSpPr/>
              <p:nvPr/>
            </p:nvSpPr>
            <p:spPr>
              <a:xfrm>
                <a:off x="61863" y="6155941"/>
                <a:ext cx="829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1" name="正方形/長方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" y="6155941"/>
                <a:ext cx="82901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テキスト ボックス 71"/>
          <p:cNvSpPr txBox="1"/>
          <p:nvPr/>
        </p:nvSpPr>
        <p:spPr>
          <a:xfrm>
            <a:off x="7036298" y="419915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レーザ②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236200" y="49564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6505954" y="6156060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954" y="6156060"/>
                <a:ext cx="57413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コネクタ 81"/>
          <p:cNvCxnSpPr/>
          <p:nvPr/>
        </p:nvCxnSpPr>
        <p:spPr bwMode="auto">
          <a:xfrm>
            <a:off x="6793021" y="1409187"/>
            <a:ext cx="0" cy="27899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線矢印コネクタ 86"/>
          <p:cNvCxnSpPr/>
          <p:nvPr/>
        </p:nvCxnSpPr>
        <p:spPr bwMode="auto">
          <a:xfrm>
            <a:off x="3067050" y="1490487"/>
            <a:ext cx="369887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3726994" y="1121155"/>
                <a:ext cx="713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94" y="1121155"/>
                <a:ext cx="71359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/>
          <p:cNvSpPr txBox="1"/>
          <p:nvPr/>
        </p:nvSpPr>
        <p:spPr>
          <a:xfrm>
            <a:off x="61863" y="14663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光コム①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61863" y="4706724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光コム②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>
            <a:off x="-36512" y="3291781"/>
            <a:ext cx="6139300" cy="1640259"/>
            <a:chOff x="35496" y="3797900"/>
            <a:chExt cx="6139300" cy="1640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正方形/長方形 95"/>
                <p:cNvSpPr/>
                <p:nvPr/>
              </p:nvSpPr>
              <p:spPr>
                <a:xfrm>
                  <a:off x="45458" y="3797900"/>
                  <a:ext cx="4348370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①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6" name="正方形/長方形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8" y="3797900"/>
                  <a:ext cx="4348370" cy="42761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543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正方形/長方形 96"/>
                <p:cNvSpPr/>
                <p:nvPr/>
              </p:nvSpPr>
              <p:spPr>
                <a:xfrm>
                  <a:off x="35496" y="4225518"/>
                  <a:ext cx="4348370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②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7" name="正方形/長方形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6" y="4225518"/>
                  <a:ext cx="4348370" cy="42761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403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正方形/長方形 105"/>
                <p:cNvSpPr/>
                <p:nvPr/>
              </p:nvSpPr>
              <p:spPr>
                <a:xfrm>
                  <a:off x="61863" y="4653136"/>
                  <a:ext cx="6112933" cy="7850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𝑻𝑯𝒛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𝒄𝒘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𝒄𝒘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𝑪𝑬𝑶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𝒓𝒆𝒑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𝒃𝒆𝒂𝒕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ja-JP" sz="2000" b="1" i="1" dirty="0" smtClean="0">
                    <a:latin typeface="Cambria Math"/>
                    <a:ea typeface="Cambria Math"/>
                  </a:endParaRPr>
                </a:p>
                <a:p>
                  <a:r>
                    <a:rPr lang="en-US" altLang="ja-JP" sz="2000" b="1" dirty="0" smtClean="0">
                      <a:ea typeface="Cambria Math"/>
                    </a:rPr>
                    <a:t>                                 </a:t>
                  </a:r>
                  <a14:m>
                    <m:oMath xmlns:m="http://schemas.openxmlformats.org/officeDocument/2006/math"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−(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altLang="ja-JP" sz="2000" dirty="0" smtClean="0"/>
                    <a:t>    </a:t>
                  </a:r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06" name="正方形/長方形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3" y="4653136"/>
                  <a:ext cx="6112933" cy="78502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399" b="-54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/>
              <p:cNvSpPr txBox="1"/>
              <p:nvPr/>
            </p:nvSpPr>
            <p:spPr>
              <a:xfrm>
                <a:off x="6748218" y="1490487"/>
                <a:ext cx="77611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17" name="テキスト ボックス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218" y="1490487"/>
                <a:ext cx="776110" cy="394210"/>
              </a:xfrm>
              <a:prstGeom prst="rect">
                <a:avLst/>
              </a:prstGeom>
              <a:blipFill rotWithShape="1">
                <a:blip r:embed="rId1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コネクタ 117"/>
          <p:cNvCxnSpPr/>
          <p:nvPr/>
        </p:nvCxnSpPr>
        <p:spPr bwMode="auto">
          <a:xfrm>
            <a:off x="6155263" y="1727543"/>
            <a:ext cx="0" cy="43487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線コネクタ 118"/>
          <p:cNvCxnSpPr/>
          <p:nvPr/>
        </p:nvCxnSpPr>
        <p:spPr bwMode="auto">
          <a:xfrm>
            <a:off x="6627213" y="1727543"/>
            <a:ext cx="0" cy="6842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矢印コネクタ 119"/>
          <p:cNvCxnSpPr/>
          <p:nvPr/>
        </p:nvCxnSpPr>
        <p:spPr bwMode="auto">
          <a:xfrm>
            <a:off x="5700761" y="1932472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直線矢印コネクタ 120"/>
          <p:cNvCxnSpPr/>
          <p:nvPr/>
        </p:nvCxnSpPr>
        <p:spPr bwMode="auto">
          <a:xfrm flipH="1">
            <a:off x="6636817" y="1932472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テキスト ボックス 121"/>
              <p:cNvSpPr txBox="1"/>
              <p:nvPr/>
            </p:nvSpPr>
            <p:spPr>
              <a:xfrm>
                <a:off x="1285384" y="4932040"/>
                <a:ext cx="77611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22" name="テキスト ボックス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84" y="4932040"/>
                <a:ext cx="776110" cy="394210"/>
              </a:xfrm>
              <a:prstGeom prst="rect">
                <a:avLst/>
              </a:prstGeom>
              <a:blipFill rotWithShape="1">
                <a:blip r:embed="rId1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直線コネクタ 122"/>
          <p:cNvCxnSpPr/>
          <p:nvPr/>
        </p:nvCxnSpPr>
        <p:spPr bwMode="auto">
          <a:xfrm>
            <a:off x="1450314" y="5405638"/>
            <a:ext cx="0" cy="56084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直線コネクタ 123"/>
          <p:cNvCxnSpPr/>
          <p:nvPr/>
        </p:nvCxnSpPr>
        <p:spPr bwMode="auto">
          <a:xfrm>
            <a:off x="1922264" y="5405638"/>
            <a:ext cx="0" cy="51719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直線矢印コネクタ 124"/>
          <p:cNvCxnSpPr/>
          <p:nvPr/>
        </p:nvCxnSpPr>
        <p:spPr bwMode="auto">
          <a:xfrm>
            <a:off x="995812" y="5610567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直線矢印コネクタ 125"/>
          <p:cNvCxnSpPr/>
          <p:nvPr/>
        </p:nvCxnSpPr>
        <p:spPr bwMode="auto">
          <a:xfrm flipH="1">
            <a:off x="1931868" y="5610567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3809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デュアル光コム参照型</a:t>
            </a:r>
            <a:r>
              <a:rPr kumimoji="1" lang="en-US" altLang="ja-JP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シンセ</a:t>
            </a:r>
            <a:endParaRPr kumimoji="1" lang="ja-JP" altLang="en-US" b="1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446480" y="1751154"/>
            <a:ext cx="6599670" cy="1169951"/>
            <a:chOff x="2220802" y="3973342"/>
            <a:chExt cx="5483225" cy="1890865"/>
          </a:xfrm>
        </p:grpSpPr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6527690" y="5121257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20" name="直線矢印コネクタ 19"/>
          <p:cNvCxnSpPr/>
          <p:nvPr/>
        </p:nvCxnSpPr>
        <p:spPr bwMode="auto">
          <a:xfrm>
            <a:off x="406144" y="2906643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 bwMode="auto">
          <a:xfrm flipV="1">
            <a:off x="425873" y="1751154"/>
            <a:ext cx="0" cy="11706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611023" y="2647330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1001548" y="2647330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24" name="直線コネクタ 23"/>
          <p:cNvCxnSpPr>
            <a:stCxn id="25" idx="2"/>
          </p:cNvCxnSpPr>
          <p:nvPr/>
        </p:nvCxnSpPr>
        <p:spPr bwMode="auto">
          <a:xfrm>
            <a:off x="3048605" y="1409187"/>
            <a:ext cx="1" cy="1506453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テキスト ボックス 24"/>
          <p:cNvSpPr txBox="1"/>
          <p:nvPr/>
        </p:nvSpPr>
        <p:spPr>
          <a:xfrm>
            <a:off x="2725439" y="1039855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固定</a:t>
            </a:r>
            <a:endParaRPr kumimoji="1" lang="ja-JP" altLang="en-US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26" name="直線コネクタ 25"/>
          <p:cNvCxnSpPr/>
          <p:nvPr/>
        </p:nvCxnSpPr>
        <p:spPr bwMode="auto">
          <a:xfrm>
            <a:off x="2862403" y="1720709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線矢印コネクタ 27"/>
          <p:cNvCxnSpPr/>
          <p:nvPr/>
        </p:nvCxnSpPr>
        <p:spPr bwMode="auto">
          <a:xfrm>
            <a:off x="2411808" y="190070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線矢印コネクタ 28"/>
          <p:cNvCxnSpPr/>
          <p:nvPr/>
        </p:nvCxnSpPr>
        <p:spPr bwMode="auto">
          <a:xfrm flipH="1">
            <a:off x="3059832" y="190070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2002937" y="1432709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37" y="1432709"/>
                <a:ext cx="85946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61863" y="2906524"/>
                <a:ext cx="829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" y="2906524"/>
                <a:ext cx="82901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/>
          <p:cNvSpPr txBox="1"/>
          <p:nvPr/>
        </p:nvSpPr>
        <p:spPr>
          <a:xfrm>
            <a:off x="1419150" y="1039855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レーザ①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82386" y="16969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2761540" y="2906524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40" y="2906524"/>
                <a:ext cx="57413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43"/>
          <p:cNvGrpSpPr/>
          <p:nvPr/>
        </p:nvGrpSpPr>
        <p:grpSpPr>
          <a:xfrm>
            <a:off x="1446480" y="5000571"/>
            <a:ext cx="6599670" cy="1169951"/>
            <a:chOff x="2220802" y="3973342"/>
            <a:chExt cx="5483225" cy="1890865"/>
          </a:xfrm>
        </p:grpSpPr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6527690" y="5121257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60" name="直線矢印コネクタ 59"/>
          <p:cNvCxnSpPr/>
          <p:nvPr/>
        </p:nvCxnSpPr>
        <p:spPr bwMode="auto">
          <a:xfrm>
            <a:off x="406144" y="6156060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直線矢印コネクタ 60"/>
          <p:cNvCxnSpPr/>
          <p:nvPr/>
        </p:nvCxnSpPr>
        <p:spPr bwMode="auto">
          <a:xfrm flipV="1">
            <a:off x="425873" y="5000571"/>
            <a:ext cx="0" cy="117062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Line 4"/>
          <p:cNvSpPr>
            <a:spLocks noChangeShapeType="1"/>
          </p:cNvSpPr>
          <p:nvPr/>
        </p:nvSpPr>
        <p:spPr bwMode="auto">
          <a:xfrm>
            <a:off x="611023" y="5896747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3" name="Line 5"/>
          <p:cNvSpPr>
            <a:spLocks noChangeShapeType="1"/>
          </p:cNvSpPr>
          <p:nvPr/>
        </p:nvSpPr>
        <p:spPr bwMode="auto">
          <a:xfrm>
            <a:off x="1001548" y="5896747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64" name="直線コネクタ 63"/>
          <p:cNvCxnSpPr/>
          <p:nvPr/>
        </p:nvCxnSpPr>
        <p:spPr bwMode="auto">
          <a:xfrm>
            <a:off x="6793022" y="4716016"/>
            <a:ext cx="0" cy="1449159"/>
          </a:xfrm>
          <a:prstGeom prst="line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テキスト ボックス 64"/>
          <p:cNvSpPr txBox="1"/>
          <p:nvPr/>
        </p:nvSpPr>
        <p:spPr>
          <a:xfrm>
            <a:off x="6469855" y="41991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可変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66" name="直線コネクタ 65"/>
          <p:cNvCxnSpPr/>
          <p:nvPr/>
        </p:nvCxnSpPr>
        <p:spPr bwMode="auto">
          <a:xfrm>
            <a:off x="6630298" y="4961069"/>
            <a:ext cx="0" cy="69105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直線矢印コネクタ 66"/>
          <p:cNvCxnSpPr/>
          <p:nvPr/>
        </p:nvCxnSpPr>
        <p:spPr bwMode="auto">
          <a:xfrm>
            <a:off x="6604298" y="4622482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直線矢印コネクタ 67"/>
          <p:cNvCxnSpPr/>
          <p:nvPr/>
        </p:nvCxnSpPr>
        <p:spPr bwMode="auto">
          <a:xfrm>
            <a:off x="6172298" y="514106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直線矢印コネクタ 68"/>
          <p:cNvCxnSpPr/>
          <p:nvPr/>
        </p:nvCxnSpPr>
        <p:spPr bwMode="auto">
          <a:xfrm flipH="1">
            <a:off x="6804200" y="5141069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/>
              <p:cNvSpPr/>
              <p:nvPr/>
            </p:nvSpPr>
            <p:spPr>
              <a:xfrm>
                <a:off x="5745063" y="4673069"/>
                <a:ext cx="859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0" name="正方形/長方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63" y="4673069"/>
                <a:ext cx="85946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/>
              <p:cNvSpPr/>
              <p:nvPr/>
            </p:nvSpPr>
            <p:spPr>
              <a:xfrm>
                <a:off x="61863" y="6155941"/>
                <a:ext cx="8290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1" name="正方形/長方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" y="6155941"/>
                <a:ext cx="82901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テキスト ボックス 71"/>
          <p:cNvSpPr txBox="1"/>
          <p:nvPr/>
        </p:nvSpPr>
        <p:spPr>
          <a:xfrm>
            <a:off x="7036298" y="419915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レーザ②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236200" y="49564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6505954" y="6156060"/>
                <a:ext cx="574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954" y="6156060"/>
                <a:ext cx="57413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コネクタ 81"/>
          <p:cNvCxnSpPr>
            <a:endCxn id="65" idx="0"/>
          </p:cNvCxnSpPr>
          <p:nvPr/>
        </p:nvCxnSpPr>
        <p:spPr bwMode="auto">
          <a:xfrm>
            <a:off x="6793021" y="1409187"/>
            <a:ext cx="0" cy="27899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直線矢印コネクタ 86"/>
          <p:cNvCxnSpPr/>
          <p:nvPr/>
        </p:nvCxnSpPr>
        <p:spPr bwMode="auto">
          <a:xfrm>
            <a:off x="3067050" y="1490487"/>
            <a:ext cx="369887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3726994" y="1121155"/>
                <a:ext cx="2378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  <m:r>
                        <a:rPr kumimoji="1" lang="ja-JP" altLang="en-US" b="1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𝑻𝑯𝒛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994" y="1121155"/>
                <a:ext cx="237898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/>
          <p:cNvSpPr txBox="1"/>
          <p:nvPr/>
        </p:nvSpPr>
        <p:spPr>
          <a:xfrm>
            <a:off x="61863" y="14663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光コム①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61863" y="4706724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光コム②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111" name="グループ化 110"/>
          <p:cNvGrpSpPr/>
          <p:nvPr/>
        </p:nvGrpSpPr>
        <p:grpSpPr>
          <a:xfrm>
            <a:off x="-36512" y="3291781"/>
            <a:ext cx="6424810" cy="1639490"/>
            <a:chOff x="35496" y="3797900"/>
            <a:chExt cx="6424810" cy="1639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正方形/長方形 95"/>
                <p:cNvSpPr/>
                <p:nvPr/>
              </p:nvSpPr>
              <p:spPr>
                <a:xfrm>
                  <a:off x="45458" y="3797900"/>
                  <a:ext cx="4348370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①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6" name="正方形/長方形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8" y="3797900"/>
                  <a:ext cx="4348370" cy="42761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543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正方形/長方形 96"/>
                <p:cNvSpPr/>
                <p:nvPr/>
              </p:nvSpPr>
              <p:spPr>
                <a:xfrm>
                  <a:off x="35496" y="4225518"/>
                  <a:ext cx="5604739" cy="42761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ja-JP" altLang="en-US" sz="2000" b="1" dirty="0" smtClean="0"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②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𝒄𝒘</m:t>
                          </m:r>
                          <m:r>
                            <a:rPr lang="en-US" altLang="ja-JP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97" name="正方形/長方形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6" y="4225518"/>
                  <a:ext cx="5604739" cy="42761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088" t="-11429"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正方形/長方形 105"/>
                <p:cNvSpPr/>
                <p:nvPr/>
              </p:nvSpPr>
              <p:spPr>
                <a:xfrm>
                  <a:off x="61863" y="4653136"/>
                  <a:ext cx="6398443" cy="7842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𝑻𝑯𝒛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ja-JP" sz="2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𝑻𝑯𝒛</m:t>
                            </m:r>
                          </m:sub>
                        </m:sSub>
                        <m:r>
                          <a:rPr lang="en-US" altLang="ja-JP" sz="20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𝑪𝑬𝑶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𝒓𝒆𝒑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altLang="ja-JP" sz="20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𝒓𝒆𝒑</m:t>
                                </m:r>
                                <m:r>
                                  <a:rPr lang="en-US" altLang="ja-JP" sz="2000" b="1" i="1" smtClean="0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ja-JP" sz="2000" b="1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  <m:r>
                              <a:rPr lang="en-US" altLang="ja-JP" sz="20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𝒃𝒆𝒂𝒕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altLang="ja-JP" sz="2000" b="1" i="1" dirty="0" smtClean="0">
                    <a:latin typeface="Cambria Math"/>
                    <a:ea typeface="Cambria Math"/>
                  </a:endParaRPr>
                </a:p>
                <a:p>
                  <a:r>
                    <a:rPr lang="en-US" altLang="ja-JP" sz="2000" b="1" dirty="0" smtClean="0">
                      <a:ea typeface="Cambria Math"/>
                    </a:rPr>
                    <a:t>                                 </a:t>
                  </a:r>
                  <a14:m>
                    <m:oMath xmlns:m="http://schemas.openxmlformats.org/officeDocument/2006/math"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−(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𝒃𝒆𝒂𝒕</m:t>
                          </m:r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0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altLang="ja-JP" sz="2000" dirty="0" smtClean="0"/>
                    <a:t>    </a:t>
                  </a:r>
                  <a:endParaRPr lang="ja-JP" altLang="en-US" sz="2000" dirty="0"/>
                </a:p>
              </p:txBody>
            </p:sp>
          </mc:Choice>
          <mc:Fallback xmlns="">
            <p:sp>
              <p:nvSpPr>
                <p:cNvPr id="106" name="正方形/長方形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3" y="4653136"/>
                  <a:ext cx="6398443" cy="78425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381" b="-54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/>
              <p:cNvSpPr txBox="1"/>
              <p:nvPr/>
            </p:nvSpPr>
            <p:spPr>
              <a:xfrm>
                <a:off x="6748218" y="1490487"/>
                <a:ext cx="77611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17" name="テキスト ボックス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218" y="1490487"/>
                <a:ext cx="776110" cy="394210"/>
              </a:xfrm>
              <a:prstGeom prst="rect">
                <a:avLst/>
              </a:prstGeom>
              <a:blipFill rotWithShape="1">
                <a:blip r:embed="rId1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コネクタ 117"/>
          <p:cNvCxnSpPr/>
          <p:nvPr/>
        </p:nvCxnSpPr>
        <p:spPr bwMode="auto">
          <a:xfrm>
            <a:off x="6155263" y="1727543"/>
            <a:ext cx="0" cy="43487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線コネクタ 118"/>
          <p:cNvCxnSpPr/>
          <p:nvPr/>
        </p:nvCxnSpPr>
        <p:spPr bwMode="auto">
          <a:xfrm>
            <a:off x="6627213" y="1727543"/>
            <a:ext cx="0" cy="6842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矢印コネクタ 119"/>
          <p:cNvCxnSpPr/>
          <p:nvPr/>
        </p:nvCxnSpPr>
        <p:spPr bwMode="auto">
          <a:xfrm>
            <a:off x="5700761" y="1932472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直線矢印コネクタ 120"/>
          <p:cNvCxnSpPr/>
          <p:nvPr/>
        </p:nvCxnSpPr>
        <p:spPr bwMode="auto">
          <a:xfrm flipH="1">
            <a:off x="6636817" y="1932472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テキスト ボックス 121"/>
              <p:cNvSpPr txBox="1"/>
              <p:nvPr/>
            </p:nvSpPr>
            <p:spPr>
              <a:xfrm>
                <a:off x="1285384" y="4932040"/>
                <a:ext cx="2566536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ja-JP" altLang="en-US" b="1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𝒓𝒆𝒑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kumimoji="1" lang="en-US" altLang="ja-JP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22" name="テキスト ボックス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84" y="4932040"/>
                <a:ext cx="2566536" cy="394210"/>
              </a:xfrm>
              <a:prstGeom prst="rect">
                <a:avLst/>
              </a:prstGeom>
              <a:blipFill rotWithShape="1">
                <a:blip r:embed="rId1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直線コネクタ 122"/>
          <p:cNvCxnSpPr/>
          <p:nvPr/>
        </p:nvCxnSpPr>
        <p:spPr bwMode="auto">
          <a:xfrm>
            <a:off x="1450314" y="5405638"/>
            <a:ext cx="0" cy="56084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直線コネクタ 123"/>
          <p:cNvCxnSpPr/>
          <p:nvPr/>
        </p:nvCxnSpPr>
        <p:spPr bwMode="auto">
          <a:xfrm>
            <a:off x="1922264" y="5405638"/>
            <a:ext cx="0" cy="51719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直線矢印コネクタ 124"/>
          <p:cNvCxnSpPr/>
          <p:nvPr/>
        </p:nvCxnSpPr>
        <p:spPr bwMode="auto">
          <a:xfrm>
            <a:off x="995812" y="5610567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直線矢印コネクタ 125"/>
          <p:cNvCxnSpPr/>
          <p:nvPr/>
        </p:nvCxnSpPr>
        <p:spPr bwMode="auto">
          <a:xfrm flipH="1">
            <a:off x="1931868" y="5610567"/>
            <a:ext cx="43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6051257" y="3131853"/>
                <a:ext cx="3057248" cy="864083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𝑻𝑯𝒛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∙∆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en-US" altLang="ja-JP" sz="2000" b="1" dirty="0" smtClean="0"/>
              </a:p>
              <a:p>
                <a:pPr algn="ctr"/>
                <a:r>
                  <a:rPr lang="en-US" altLang="ja-JP" sz="2400" b="1" dirty="0" smtClean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1T</a:t>
                </a:r>
                <a:r>
                  <a:rPr kumimoji="1" lang="en-US" altLang="ja-JP" sz="2400" b="1" dirty="0" smtClean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Hz</a:t>
                </a:r>
                <a:r>
                  <a:rPr lang="ja-JP" altLang="en-US" sz="2400" b="1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以上</a:t>
                </a:r>
                <a:r>
                  <a:rPr kumimoji="1" lang="ja-JP" altLang="en-US" sz="2400" b="1" dirty="0" smtClean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の連続可変</a:t>
                </a:r>
                <a:endParaRPr kumimoji="1" lang="ja-JP" altLang="en-US" sz="2000" b="1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257" y="3131853"/>
                <a:ext cx="3057248" cy="864083"/>
              </a:xfrm>
              <a:prstGeom prst="rect">
                <a:avLst/>
              </a:prstGeom>
              <a:blipFill rotWithShape="1">
                <a:blip r:embed="rId15"/>
                <a:stretch>
                  <a:fillRect l="-2772" r="-2376" b="-13014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90264"/>
            <a:ext cx="9144000" cy="1143000"/>
          </a:xfrm>
        </p:spPr>
        <p:txBody>
          <a:bodyPr/>
          <a:lstStyle/>
          <a:p>
            <a:r>
              <a:rPr lang="en-US" altLang="ja-JP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シンセサイザ構成図</a:t>
            </a:r>
            <a:endParaRPr kumimoji="1" lang="ja-JP" altLang="en-US" b="1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567314" y="930308"/>
            <a:ext cx="7619549" cy="5883068"/>
            <a:chOff x="1567314" y="930308"/>
            <a:chExt cx="7619549" cy="5883068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7092280" y="278092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①</a:t>
              </a:r>
              <a:endPara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308304" y="1700808"/>
              <a:ext cx="41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②</a:t>
              </a:r>
              <a:endPara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236296" y="5363924"/>
              <a:ext cx="41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③</a:t>
              </a:r>
              <a:endPara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314" y="930308"/>
              <a:ext cx="7619549" cy="5883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0" y="2431916"/>
            <a:ext cx="311816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Comb1</a:t>
            </a: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＆</a:t>
            </a:r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Comb2</a:t>
            </a:r>
            <a:endParaRPr kumimoji="1" lang="en-US" altLang="ja-JP" sz="1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en-US" altLang="ja-JP" sz="1600" i="1" dirty="0" err="1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f</a:t>
            </a:r>
            <a:r>
              <a:rPr kumimoji="1" lang="en-US" altLang="ja-JP" sz="1600" i="1" baseline="-25000" dirty="0" err="1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rep</a:t>
            </a:r>
            <a:r>
              <a:rPr kumimoji="1"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</a:t>
            </a:r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250</a:t>
            </a:r>
            <a:r>
              <a:rPr kumimoji="1"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MHz</a:t>
            </a:r>
            <a:endParaRPr kumimoji="1" lang="en-US" altLang="ja-JP" sz="1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波長：</a:t>
            </a:r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1470</a:t>
            </a: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</a:t>
            </a:r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1650nm</a:t>
            </a:r>
          </a:p>
          <a:p>
            <a:endParaRPr kumimoji="1" lang="en-US" altLang="ja-JP" sz="1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CW1</a:t>
            </a: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（単一周波数）</a:t>
            </a:r>
            <a:endParaRPr lang="en-US" altLang="ja-JP" sz="1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波長：</a:t>
            </a:r>
            <a:r>
              <a:rPr kumimoji="1"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1550.8nm</a:t>
            </a:r>
          </a:p>
          <a:p>
            <a:endParaRPr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Tunable CW2</a:t>
            </a:r>
            <a:r>
              <a:rPr kumimoji="1"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（単一周波数）</a:t>
            </a:r>
            <a:endParaRPr kumimoji="1" lang="en-US" altLang="ja-JP" sz="1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波長走査範囲：</a:t>
            </a:r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1500</a:t>
            </a: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</a:t>
            </a:r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1600nm</a:t>
            </a:r>
          </a:p>
          <a:p>
            <a:endParaRPr kumimoji="1"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Ref.1</a:t>
            </a: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＆</a:t>
            </a:r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Ref.2</a:t>
            </a:r>
          </a:p>
          <a:p>
            <a:r>
              <a:rPr kumimoji="1"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周波数：</a:t>
            </a:r>
            <a:r>
              <a:rPr kumimoji="1"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30MHz</a:t>
            </a:r>
          </a:p>
          <a:p>
            <a:endParaRPr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検出器</a:t>
            </a: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①＆②：</a:t>
            </a:r>
            <a:r>
              <a:rPr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ビート</a:t>
            </a: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信号取得</a:t>
            </a:r>
            <a:endParaRPr lang="en-US" altLang="ja-JP" sz="16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en-US" altLang="ja-JP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検出器③：</a:t>
            </a:r>
            <a:r>
              <a:rPr lang="en-US" altLang="ja-JP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lang="ja-JP" altLang="en-US" sz="16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波発生用</a:t>
            </a:r>
            <a:endParaRPr kumimoji="1" lang="ja-JP" altLang="en-US" sz="1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952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907704" y="1305336"/>
            <a:ext cx="5524999" cy="5148000"/>
            <a:chOff x="1547664" y="1412776"/>
            <a:chExt cx="5524999" cy="5148000"/>
          </a:xfrm>
        </p:grpSpPr>
        <p:pic>
          <p:nvPicPr>
            <p:cNvPr id="2050" name="Picture 2" descr="C:\Users\tera5\Desktop\データ類@M2\2013@11月\ECLD1@20131106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412776"/>
              <a:ext cx="5524999" cy="51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411760" y="1628800"/>
              <a:ext cx="18309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RBW</a:t>
              </a:r>
              <a:r>
                <a:rPr lang="ja-JP" altLang="en-US" sz="20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：</a:t>
              </a:r>
              <a:r>
                <a:rPr lang="en-US" altLang="ja-JP" sz="2000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300kH</a:t>
              </a:r>
              <a:r>
                <a:rPr lang="en-US" altLang="ja-JP" sz="2000" b="1" dirty="0" smtClean="0">
                  <a:solidFill>
                    <a:prstClr val="black"/>
                  </a:solidFill>
                  <a:latin typeface="HGS創英角ｺﾞｼｯｸUB" pitchFamily="50" charset="-128"/>
                  <a:ea typeface="HGS創英角ｺﾞｼｯｸUB" pitchFamily="50" charset="-128"/>
                </a:rPr>
                <a:t>z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3203848" y="2812866"/>
                  <a:ext cx="8092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𝒃𝒆𝒂𝒕</m:t>
                            </m:r>
                          </m:sub>
                        </m:sSub>
                      </m:oMath>
                    </m:oMathPara>
                  </a14:m>
                  <a:endParaRPr lang="ja-JP" altLang="en-US" b="1" dirty="0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</mc:Choice>
          <mc:Fallback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48" y="2812866"/>
                  <a:ext cx="809261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4829390" y="2799112"/>
                  <a:ext cx="1589538" cy="4276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𝒓𝒆𝒑</m:t>
                            </m:r>
                          </m:sub>
                        </m:sSub>
                        <m:r>
                          <a:rPr lang="en-US" altLang="ja-JP" sz="2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𝒃𝒆𝒂𝒕</m:t>
                            </m:r>
                          </m:sub>
                        </m:sSub>
                      </m:oMath>
                    </m:oMathPara>
                  </a14:m>
                  <a:endParaRPr lang="ja-JP" altLang="en-US" sz="2400" b="1" dirty="0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</mc:Choice>
          <mc:Fallback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9390" y="2799112"/>
                  <a:ext cx="1589538" cy="42761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6356378" y="1843209"/>
                  <a:ext cx="716285" cy="4276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𝒓𝒆𝒑</m:t>
                            </m:r>
                          </m:sub>
                        </m:sSub>
                      </m:oMath>
                    </m:oMathPara>
                  </a14:m>
                  <a:endParaRPr lang="ja-JP" altLang="en-US" b="1" dirty="0">
                    <a:solidFill>
                      <a:prstClr val="black"/>
                    </a:solidFill>
                    <a:latin typeface="Calibri"/>
                    <a:ea typeface="ＭＳ Ｐゴシック"/>
                  </a:endParaRPr>
                </a:p>
              </p:txBody>
            </p:sp>
          </mc:Choice>
          <mc:Fallback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378" y="1843209"/>
                  <a:ext cx="716285" cy="4276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直線矢印コネクタ 8"/>
            <p:cNvCxnSpPr/>
            <p:nvPr/>
          </p:nvCxnSpPr>
          <p:spPr bwMode="auto">
            <a:xfrm>
              <a:off x="3839369" y="3368502"/>
              <a:ext cx="0" cy="178929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" name="テキスト ボックス 9"/>
            <p:cNvSpPr txBox="1"/>
            <p:nvPr/>
          </p:nvSpPr>
          <p:spPr>
            <a:xfrm>
              <a:off x="3856901" y="4063092"/>
              <a:ext cx="813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30dB</a:t>
              </a:r>
              <a:endParaRPr kumimoji="1" lang="ja-JP" altLang="en-US" b="1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光コムと</a:t>
            </a:r>
            <a:r>
              <a:rPr lang="en-US" altLang="ja-JP" b="1" i="1" dirty="0" smtClean="0">
                <a:latin typeface="HGS創英角ｺﾞｼｯｸUB" pitchFamily="50" charset="-128"/>
                <a:ea typeface="HGS創英角ｺﾞｼｯｸUB" pitchFamily="50" charset="-128"/>
              </a:rPr>
              <a:t>CW</a:t>
            </a:r>
            <a:r>
              <a:rPr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レーザのビート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4" name="テキスト ボックス 3">
            <a:hlinkClick r:id="rId6" action="ppaction://hlinkfile"/>
          </p:cNvPr>
          <p:cNvSpPr txBox="1"/>
          <p:nvPr/>
        </p:nvSpPr>
        <p:spPr>
          <a:xfrm>
            <a:off x="228277" y="6269250"/>
            <a:ext cx="2111475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Movie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：位相同期</a:t>
            </a:r>
            <a:endParaRPr kumimoji="1" lang="ja-JP" altLang="en-US" sz="20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24159" y="1052736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検出器①＆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②で得られる信号</a:t>
            </a:r>
            <a:endParaRPr kumimoji="1" lang="ja-JP" altLang="en-US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238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位相同期有無によるビート揺らぎ</a:t>
            </a:r>
            <a:endParaRPr kumimoji="1" lang="ja-JP" altLang="en-US" b="1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4098" name="Picture 2" descr="C:\Users\tera5\Desktop\2013@11月\ECLDログ・リニア線幅@2013112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11" y="1567410"/>
            <a:ext cx="4536000" cy="38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80314" y="5533701"/>
            <a:ext cx="3775393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周波数カウンタによる標準偏差</a:t>
            </a:r>
            <a:endParaRPr kumimoji="1" lang="ja-JP" altLang="en-US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72794" y="5533701"/>
            <a:ext cx="3262433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制御後ビート信号線幅評価</a:t>
            </a:r>
            <a:endParaRPr lang="en-US" altLang="ja-JP" sz="2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7515" y="5933811"/>
            <a:ext cx="2492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赤：ログスケール</a:t>
            </a:r>
            <a:endParaRPr lang="en-US" altLang="ja-JP" sz="20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青：</a:t>
            </a:r>
            <a:r>
              <a:rPr lang="ja-JP" altLang="en-US" sz="20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リニアスケール</a:t>
            </a:r>
            <a:endParaRPr lang="ja-JP" altLang="en-US" sz="20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1763523"/>
            <a:ext cx="22829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FWHM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</a:t>
            </a:r>
            <a:r>
              <a:rPr kumimoji="1" lang="en-US" altLang="ja-JP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500kHz</a:t>
            </a:r>
            <a:r>
              <a:rPr kumimoji="1" lang="ja-JP" altLang="en-US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以下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>
            <a:off x="5724128" y="3356991"/>
            <a:ext cx="1008112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線矢印コネクタ 14"/>
          <p:cNvCxnSpPr/>
          <p:nvPr/>
        </p:nvCxnSpPr>
        <p:spPr bwMode="auto">
          <a:xfrm flipH="1">
            <a:off x="6948264" y="3356991"/>
            <a:ext cx="99972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グループ化 2"/>
          <p:cNvGrpSpPr/>
          <p:nvPr/>
        </p:nvGrpSpPr>
        <p:grpSpPr>
          <a:xfrm>
            <a:off x="11" y="1484784"/>
            <a:ext cx="4536000" cy="4048917"/>
            <a:chOff x="11" y="1484784"/>
            <a:chExt cx="4536000" cy="4048917"/>
          </a:xfrm>
        </p:grpSpPr>
        <p:pic>
          <p:nvPicPr>
            <p:cNvPr id="4099" name="Picture 3" descr="C:\Users\tera5\Desktop\2013@11月\Rio揺らぎ@20131101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" y="1484784"/>
              <a:ext cx="4536000" cy="4048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1776530" y="2708919"/>
              <a:ext cx="2379177" cy="40011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安定性</a:t>
              </a:r>
              <a:r>
                <a:rPr kumimoji="1" lang="en-US" altLang="ja-JP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8</a:t>
              </a:r>
              <a:r>
                <a:rPr kumimoji="1" lang="ja-JP" altLang="en-US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桁程度向上</a:t>
              </a:r>
              <a:endPara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 bwMode="auto">
            <a:xfrm>
              <a:off x="4283968" y="2132855"/>
              <a:ext cx="0" cy="252028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3" name="テキスト ボックス 12"/>
            <p:cNvSpPr txBox="1"/>
            <p:nvPr/>
          </p:nvSpPr>
          <p:spPr>
            <a:xfrm>
              <a:off x="697652" y="1660738"/>
              <a:ext cx="27222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latin typeface="HGS創英角ｺﾞｼｯｸUB" pitchFamily="50" charset="-128"/>
                  <a:ea typeface="HGS創英角ｺﾞｼｯｸUB" pitchFamily="50" charset="-128"/>
                </a:rPr>
                <a:t>サンプリング数：</a:t>
              </a:r>
              <a:r>
                <a:rPr kumimoji="1" lang="en-US" altLang="ja-JP" sz="2000" dirty="0" smtClean="0">
                  <a:latin typeface="HGS創英角ｺﾞｼｯｸUB" pitchFamily="50" charset="-128"/>
                  <a:ea typeface="HGS創英角ｺﾞｼｯｸUB" pitchFamily="50" charset="-128"/>
                </a:rPr>
                <a:t>100</a:t>
              </a:r>
              <a:endParaRPr kumimoji="1" lang="ja-JP" altLang="en-US" sz="2000" dirty="0"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03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線幅評価</a:t>
            </a:r>
            <a:endParaRPr kumimoji="1" lang="ja-JP" altLang="en-US" b="1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016040"/>
            <a:ext cx="7585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台の</a:t>
            </a:r>
            <a:r>
              <a:rPr kumimoji="1" lang="en-US" altLang="ja-JP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kumimoji="1"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レーザの差周波が</a:t>
            </a:r>
            <a:r>
              <a:rPr kumimoji="1" lang="en-US" altLang="ja-JP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波になる！</a:t>
            </a:r>
            <a:endParaRPr lang="en-US" altLang="ja-JP" sz="2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→検出器③で得られる信号が</a:t>
            </a:r>
            <a:r>
              <a:rPr lang="en-US" altLang="ja-JP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波である</a:t>
            </a:r>
            <a:endParaRPr lang="en-US" altLang="ja-JP" sz="2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en-US" altLang="ja-JP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</a:t>
            </a:r>
            <a:r>
              <a:rPr lang="en-US" altLang="ja-JP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→検出器の帯域の問題により</a:t>
            </a:r>
            <a:r>
              <a:rPr lang="en-US" altLang="ja-JP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波の</a:t>
            </a:r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観測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が不可</a:t>
            </a:r>
            <a:endParaRPr lang="en-US" altLang="ja-JP" sz="20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122" name="Picture 2" descr="C:\Users\tera5\Desktop\500MHzビートログ・リニア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7" y="2493368"/>
            <a:ext cx="5076085" cy="42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607402" y="2728263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赤：ログスケール</a:t>
            </a:r>
            <a:endParaRPr kumimoji="1" lang="en-US" altLang="ja-JP" sz="2000" dirty="0" smtClean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0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青：リニアスケール</a:t>
            </a:r>
            <a:endParaRPr kumimoji="1" lang="ja-JP" altLang="en-US" sz="20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>
            <a:off x="1730050" y="4544432"/>
            <a:ext cx="115212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線矢印コネクタ 10"/>
          <p:cNvCxnSpPr/>
          <p:nvPr/>
        </p:nvCxnSpPr>
        <p:spPr bwMode="auto">
          <a:xfrm flipH="1">
            <a:off x="3347864" y="4544432"/>
            <a:ext cx="1143744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2339752" y="2564904"/>
            <a:ext cx="251703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FWHM</a:t>
            </a:r>
            <a:r>
              <a:rPr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</a:t>
            </a:r>
            <a:r>
              <a:rPr lang="en-US" altLang="ja-JP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7</a:t>
            </a:r>
            <a:r>
              <a:rPr kumimoji="1" lang="en-US" altLang="ja-JP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00kHz</a:t>
            </a:r>
            <a:r>
              <a:rPr kumimoji="1" lang="ja-JP" altLang="en-US" sz="2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以下</a:t>
            </a:r>
            <a:endParaRPr kumimoji="1" lang="ja-JP" altLang="en-US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9592" y="4760456"/>
            <a:ext cx="7837402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領域を高精度で走査可能な光源の実現</a:t>
            </a:r>
            <a:endParaRPr kumimoji="1" lang="ja-JP" altLang="en-US" sz="32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2031703"/>
            <a:ext cx="779572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差周波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：</a:t>
            </a:r>
            <a:r>
              <a:rPr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500MHz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程度になるよう</a:t>
            </a:r>
            <a:r>
              <a:rPr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台の</a:t>
            </a:r>
            <a:r>
              <a:rPr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CW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レーザを走査</a:t>
            </a:r>
            <a:endParaRPr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70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6882"/>
            <a:ext cx="857384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/>
          <a:lstStyle/>
          <a:p>
            <a:r>
              <a:rPr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テラヘルツ波とは？</a:t>
            </a:r>
            <a:endParaRPr kumimoji="1" lang="ja-JP" altLang="en-US" b="1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99287" y="2956882"/>
            <a:ext cx="6622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周波数：</a:t>
            </a:r>
            <a:r>
              <a:rPr kumimoji="1" lang="en-US" altLang="ja-JP" sz="2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100GHz</a:t>
            </a:r>
            <a:r>
              <a:rPr lang="ja-JP" altLang="en-US" sz="2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～ </a:t>
            </a:r>
            <a:r>
              <a:rPr lang="en-US" altLang="ja-JP" sz="2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10THz</a:t>
            </a:r>
            <a:r>
              <a:rPr lang="ja-JP" altLang="en-US" sz="2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波長：</a:t>
            </a:r>
            <a:r>
              <a:rPr lang="en-US" altLang="ja-JP" sz="2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30μm </a:t>
            </a:r>
            <a:r>
              <a:rPr lang="ja-JP" altLang="en-US" sz="2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 </a:t>
            </a:r>
            <a:r>
              <a:rPr lang="en-US" altLang="ja-JP" sz="20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3mm</a:t>
            </a:r>
            <a:endParaRPr kumimoji="1" lang="ja-JP" altLang="en-US" sz="20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33701" y="4135720"/>
            <a:ext cx="57534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・近年まで未開拓領域</a:t>
            </a:r>
            <a:endParaRPr kumimoji="1" lang="en-US" altLang="ja-JP" sz="2400" b="1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4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・光波と電波の両特徴を併せ持つ</a:t>
            </a:r>
            <a:endParaRPr kumimoji="1" lang="en-US" altLang="ja-JP" sz="2400" b="1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4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・非金属物質の良好な透過性</a:t>
            </a:r>
            <a:endParaRPr kumimoji="1" lang="en-US" altLang="ja-JP" sz="2400" b="1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・非侵襲，安心安全</a:t>
            </a:r>
            <a:endParaRPr lang="en-US" altLang="ja-JP" sz="2400" b="1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・低散乱</a:t>
            </a:r>
            <a:endParaRPr lang="en-US" altLang="ja-JP" sz="2400" b="1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400" b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・自由空間の伝搬</a:t>
            </a:r>
            <a:endParaRPr kumimoji="1" lang="en-US" altLang="ja-JP" sz="2400" b="1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・様々な物質への固有の</a:t>
            </a:r>
            <a:r>
              <a:rPr lang="ja-JP" altLang="en-US" sz="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吸収</a:t>
            </a:r>
            <a:r>
              <a:rPr lang="ja-JP" altLang="en-US" sz="2400" b="1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スペクトル</a:t>
            </a:r>
            <a:endParaRPr kumimoji="1" lang="ja-JP" altLang="en-US" sz="2400" b="1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8297" y="3843332"/>
            <a:ext cx="100540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特徴</a:t>
            </a:r>
            <a:endParaRPr kumimoji="1" lang="ja-JP" alt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54960" r="9518" b="6860"/>
          <a:stretch/>
        </p:blipFill>
        <p:spPr bwMode="auto">
          <a:xfrm>
            <a:off x="71216" y="840481"/>
            <a:ext cx="9037288" cy="300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6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kumimoji="1" lang="en-US" altLang="ja-JP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CH</a:t>
            </a:r>
            <a:r>
              <a:rPr kumimoji="1" lang="en-US" altLang="ja-JP" b="1" i="1" baseline="-25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en-US" altLang="ja-JP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CN</a:t>
            </a:r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ガス分光＠</a:t>
            </a:r>
            <a:r>
              <a:rPr kumimoji="1" lang="en-US" altLang="ja-JP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20Pa</a:t>
            </a:r>
            <a:endParaRPr kumimoji="1" lang="ja-JP" altLang="en-US" b="1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678" y="891297"/>
            <a:ext cx="896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CH</a:t>
            </a:r>
            <a:r>
              <a:rPr kumimoji="1" lang="en-US" altLang="ja-JP" sz="2400" baseline="-25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CN</a:t>
            </a: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・・・</a:t>
            </a:r>
            <a:r>
              <a: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帯に周期的（約</a:t>
            </a:r>
            <a:r>
              <a: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18.4GHz</a:t>
            </a: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間隔）な</a:t>
            </a: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吸収線を</a:t>
            </a: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持つ</a:t>
            </a:r>
            <a:endParaRPr kumimoji="1" lang="ja-JP" alt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0190" y="1457356"/>
            <a:ext cx="9068317" cy="5139996"/>
            <a:chOff x="40190" y="1402771"/>
            <a:chExt cx="9068317" cy="5139996"/>
          </a:xfrm>
        </p:grpSpPr>
        <p:pic>
          <p:nvPicPr>
            <p:cNvPr id="3074" name="Picture 2" descr="C:\Users\tera5\Desktop\2014@1月\CH3CN100GHz@20140108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0" y="1802881"/>
              <a:ext cx="4472042" cy="40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816516" y="1402771"/>
              <a:ext cx="2919390" cy="4001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100GHz</a:t>
              </a:r>
              <a:r>
                <a:rPr kumimoji="1" lang="ja-JP" altLang="en-US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連続周波数走査</a:t>
              </a:r>
              <a:endParaRPr kumimoji="1"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41857" y="1402771"/>
              <a:ext cx="2937022" cy="4001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200MHz</a:t>
              </a:r>
              <a:r>
                <a:rPr kumimoji="1" lang="ja-JP" altLang="en-US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連続周波数走査</a:t>
              </a:r>
              <a:endParaRPr kumimoji="1"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13401" y="5834881"/>
              <a:ext cx="31261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ステップ周波数：約</a:t>
              </a:r>
              <a:r>
                <a:rPr lang="en-US" altLang="ja-JP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5MHz</a:t>
              </a:r>
            </a:p>
            <a:p>
              <a:r>
                <a:rPr kumimoji="1" lang="ja-JP" altLang="en-US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計測時間：約</a:t>
              </a:r>
              <a:r>
                <a:rPr kumimoji="1" lang="en-US" altLang="ja-JP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35</a:t>
              </a:r>
              <a:r>
                <a:rPr kumimoji="1" lang="ja-JP" altLang="en-US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分</a:t>
              </a:r>
              <a:endParaRPr kumimoji="1"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247279" y="5834881"/>
              <a:ext cx="32271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ステップ周波数：約</a:t>
              </a:r>
              <a:r>
                <a:rPr lang="en-US" altLang="ja-JP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30kHz</a:t>
              </a:r>
            </a:p>
            <a:p>
              <a:r>
                <a:rPr kumimoji="1" lang="ja-JP" altLang="en-US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計測時間：約</a:t>
              </a:r>
              <a:r>
                <a:rPr lang="en-US" altLang="ja-JP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10</a:t>
              </a:r>
              <a:r>
                <a:rPr lang="ja-JP" altLang="en-US" sz="20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分</a:t>
              </a:r>
              <a:endParaRPr kumimoji="1"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pic>
          <p:nvPicPr>
            <p:cNvPr id="1026" name="Picture 2" descr="C:\Users\tera5\Desktop\CH3CN200MNASA@20140110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228" y="1802881"/>
              <a:ext cx="4596279" cy="40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4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42664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まとめ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31304"/>
            <a:ext cx="9144000" cy="2458616"/>
          </a:xfrm>
        </p:spPr>
        <p:txBody>
          <a:bodyPr/>
          <a:lstStyle/>
          <a:p>
            <a:r>
              <a:rPr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光コムに</a:t>
            </a:r>
            <a:r>
              <a:rPr lang="en-US" altLang="ja-JP" dirty="0" smtClean="0">
                <a:latin typeface="HGS創英角ｺﾞｼｯｸUB" pitchFamily="50" charset="-128"/>
                <a:ea typeface="HGS創英角ｺﾞｼｯｸUB" pitchFamily="50" charset="-128"/>
              </a:rPr>
              <a:t>CW</a:t>
            </a:r>
            <a:r>
              <a:rPr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レーザを位相同期</a:t>
            </a:r>
            <a:endParaRPr lang="en-US" altLang="ja-JP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kumimoji="1"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差周波</a:t>
            </a:r>
            <a:r>
              <a:rPr kumimoji="1" lang="en-US" altLang="ja-JP" dirty="0" smtClean="0">
                <a:latin typeface="HGS創英角ｺﾞｼｯｸUB" pitchFamily="50" charset="-128"/>
                <a:ea typeface="HGS創英角ｺﾞｼｯｸUB" pitchFamily="50" charset="-128"/>
              </a:rPr>
              <a:t>500MHz</a:t>
            </a:r>
            <a:r>
              <a:rPr kumimoji="1"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において＜</a:t>
            </a:r>
            <a:r>
              <a:rPr kumimoji="1" lang="en-US" altLang="ja-JP" dirty="0" smtClean="0">
                <a:latin typeface="HGS創英角ｺﾞｼｯｸUB" pitchFamily="50" charset="-128"/>
                <a:ea typeface="HGS創英角ｺﾞｼｯｸUB" pitchFamily="50" charset="-128"/>
              </a:rPr>
              <a:t>700kHz</a:t>
            </a:r>
            <a:r>
              <a:rPr kumimoji="1"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の線幅を取得</a:t>
            </a:r>
            <a:r>
              <a:rPr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（</a:t>
            </a:r>
            <a:r>
              <a:rPr lang="en-US" altLang="ja-JP" dirty="0" smtClean="0">
                <a:latin typeface="HGS創英角ｺﾞｼｯｸUB" pitchFamily="50" charset="-128"/>
                <a:ea typeface="HGS創英角ｺﾞｼｯｸUB" pitchFamily="50" charset="-128"/>
              </a:rPr>
              <a:t>THz</a:t>
            </a:r>
            <a:r>
              <a:rPr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波でもほぼ同等の線幅を得られる）</a:t>
            </a:r>
            <a:endParaRPr lang="en-US" altLang="ja-JP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lang="en-US" altLang="ja-JP" dirty="0" smtClean="0">
                <a:latin typeface="HGS創英角ｺﾞｼｯｸUB" pitchFamily="50" charset="-128"/>
                <a:ea typeface="HGS創英角ｺﾞｼｯｸUB" pitchFamily="50" charset="-128"/>
              </a:rPr>
              <a:t>CH</a:t>
            </a:r>
            <a:r>
              <a:rPr lang="en-US" altLang="ja-JP" baseline="-25000" dirty="0" smtClean="0">
                <a:latin typeface="HGS創英角ｺﾞｼｯｸUB" pitchFamily="50" charset="-128"/>
                <a:ea typeface="HGS創英角ｺﾞｼｯｸUB" pitchFamily="50" charset="-128"/>
              </a:rPr>
              <a:t>3</a:t>
            </a:r>
            <a:r>
              <a:rPr lang="en-US" altLang="ja-JP" dirty="0" smtClean="0">
                <a:latin typeface="HGS創英角ｺﾞｼｯｸUB" pitchFamily="50" charset="-128"/>
                <a:ea typeface="HGS創英角ｺﾞｼｯｸUB" pitchFamily="50" charset="-128"/>
              </a:rPr>
              <a:t>CN</a:t>
            </a:r>
            <a:r>
              <a:rPr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ガス分光（最大</a:t>
            </a:r>
            <a:r>
              <a:rPr lang="en-US" altLang="ja-JP" dirty="0" smtClean="0">
                <a:latin typeface="HGS創英角ｺﾞｼｯｸUB" pitchFamily="50" charset="-128"/>
                <a:ea typeface="HGS創英角ｺﾞｼｯｸUB" pitchFamily="50" charset="-128"/>
              </a:rPr>
              <a:t>100GHz</a:t>
            </a:r>
            <a:r>
              <a:rPr lang="ja-JP" altLang="en-US" dirty="0" smtClean="0">
                <a:latin typeface="HGS創英角ｺﾞｼｯｸUB" pitchFamily="50" charset="-128"/>
                <a:ea typeface="HGS創英角ｺﾞｼｯｸUB" pitchFamily="50" charset="-128"/>
              </a:rPr>
              <a:t>連続走査）</a:t>
            </a:r>
            <a:endParaRPr lang="en-US" altLang="ja-JP" dirty="0" smtClean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685800" y="370594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ja-JP" altLang="en-US" b="1" i="1" kern="0" smtClean="0">
                <a:latin typeface="HGS創英角ｺﾞｼｯｸUB" pitchFamily="50" charset="-128"/>
                <a:ea typeface="HGS創英角ｺﾞｼｯｸUB" pitchFamily="50" charset="-128"/>
              </a:rPr>
              <a:t>今後の予定</a:t>
            </a:r>
            <a:endParaRPr lang="ja-JP" altLang="en-US" b="1" i="1" kern="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0" y="4714800"/>
            <a:ext cx="9144000" cy="173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kern="0" dirty="0" smtClean="0">
                <a:latin typeface="HGS創英角ｺﾞｼｯｸUB" pitchFamily="50" charset="-128"/>
                <a:ea typeface="HGS創英角ｺﾞｼｯｸUB" pitchFamily="50" charset="-128"/>
              </a:rPr>
              <a:t>データベースと吸収線比較</a:t>
            </a:r>
            <a:endParaRPr lang="en-US" altLang="ja-JP" kern="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r>
              <a:rPr lang="en-US" altLang="ja-JP" kern="0" dirty="0" smtClean="0">
                <a:latin typeface="HGS創英角ｺﾞｼｯｸUB" pitchFamily="50" charset="-128"/>
                <a:ea typeface="HGS創英角ｺﾞｼｯｸUB" pitchFamily="50" charset="-128"/>
              </a:rPr>
              <a:t>1THz</a:t>
            </a:r>
            <a:r>
              <a:rPr lang="ja-JP" altLang="en-US" kern="0" dirty="0" smtClean="0">
                <a:latin typeface="HGS創英角ｺﾞｼｯｸUB" pitchFamily="50" charset="-128"/>
                <a:ea typeface="HGS創英角ｺﾞｼｯｸUB" pitchFamily="50" charset="-128"/>
              </a:rPr>
              <a:t>連続可変</a:t>
            </a:r>
            <a:r>
              <a:rPr lang="en-US" altLang="ja-JP" kern="0" dirty="0" smtClean="0">
                <a:latin typeface="HGS創英角ｺﾞｼｯｸUB" pitchFamily="50" charset="-128"/>
                <a:ea typeface="HGS創英角ｺﾞｼｯｸUB" pitchFamily="50" charset="-128"/>
              </a:rPr>
              <a:t>THz</a:t>
            </a:r>
            <a:r>
              <a:rPr lang="ja-JP" altLang="en-US" kern="0" dirty="0" smtClean="0">
                <a:latin typeface="HGS創英角ｺﾞｼｯｸUB" pitchFamily="50" charset="-128"/>
                <a:ea typeface="HGS創英角ｺﾞｼｯｸUB" pitchFamily="50" charset="-128"/>
              </a:rPr>
              <a:t>シンセサイザの実現</a:t>
            </a:r>
            <a:endParaRPr lang="en-US" altLang="ja-JP" kern="0" dirty="0" smtClean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57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2736"/>
            <a:ext cx="9340006" cy="43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kumimoji="1" lang="en-US" altLang="ja-JP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帯吸収スペクトル＠大気ガス</a:t>
            </a:r>
            <a:endParaRPr kumimoji="1" lang="ja-JP" altLang="en-US" b="1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9179" y="5476002"/>
            <a:ext cx="3395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引用：</a:t>
            </a:r>
            <a:r>
              <a:rPr kumimoji="1" lang="en-US" altLang="ja-JP" sz="16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kumimoji="1" lang="ja-JP" altLang="en-US" sz="16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未来を切り拓く</a:t>
            </a:r>
            <a:r>
              <a:rPr kumimoji="1" lang="en-US" altLang="ja-JP" sz="16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kumimoji="1" lang="ja-JP" altLang="en-US" sz="16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技術</a:t>
            </a:r>
            <a:r>
              <a:rPr kumimoji="1" lang="en-US" altLang="ja-JP" sz="16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endParaRPr kumimoji="1" lang="ja-JP" altLang="en-US" sz="1600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7296" y="5445224"/>
            <a:ext cx="5314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吸収スペクトルはひしめきあって存在する！</a:t>
            </a:r>
            <a:endParaRPr kumimoji="1" lang="ja-JP" altLang="en-US" sz="20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442" y="6093296"/>
            <a:ext cx="900278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領域を</a:t>
            </a:r>
            <a:r>
              <a: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高精度</a:t>
            </a:r>
            <a:r>
              <a: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で</a:t>
            </a:r>
            <a:r>
              <a: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広帯域</a:t>
            </a:r>
            <a:r>
              <a: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</a:t>
            </a:r>
            <a:r>
              <a: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連続可変</a:t>
            </a:r>
            <a:r>
              <a: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する光源開発</a:t>
            </a:r>
            <a:endParaRPr kumimoji="1" lang="ja-JP" alt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15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9987" y="53752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各種</a:t>
            </a:r>
            <a:r>
              <a:rPr kumimoji="1" lang="en-US" altLang="ja-JP" b="1" i="1" dirty="0" smtClean="0">
                <a:latin typeface="HGS創英角ｺﾞｼｯｸUB" pitchFamily="50" charset="-128"/>
                <a:ea typeface="HGS創英角ｺﾞｼｯｸUB" pitchFamily="50" charset="-128"/>
              </a:rPr>
              <a:t>THz</a:t>
            </a:r>
            <a:r>
              <a:rPr lang="ja-JP" altLang="en-US" b="1" i="1" dirty="0">
                <a:latin typeface="HGS創英角ｺﾞｼｯｸUB" pitchFamily="50" charset="-128"/>
                <a:ea typeface="HGS創英角ｺﾞｼｯｸUB" pitchFamily="50" charset="-128"/>
              </a:rPr>
              <a:t>光源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07504" y="1286579"/>
            <a:ext cx="8883699" cy="830997"/>
            <a:chOff x="-36512" y="1114233"/>
            <a:chExt cx="8883699" cy="830997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-36512" y="1114233"/>
              <a:ext cx="2552302" cy="461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HGS創英角ｺﾞｼｯｸUB" pitchFamily="50" charset="-128"/>
                  <a:ea typeface="HGS創英角ｺﾞｼｯｸUB" pitchFamily="50" charset="-128"/>
                </a:rPr>
                <a:t>THz</a:t>
              </a:r>
              <a:r>
                <a:rPr kumimoji="1" lang="ja-JP" altLang="en-US" sz="2400" b="1" dirty="0" smtClean="0">
                  <a:latin typeface="HGS創英角ｺﾞｼｯｸUB" pitchFamily="50" charset="-128"/>
                  <a:ea typeface="HGS創英角ｺﾞｼｯｸUB" pitchFamily="50" charset="-128"/>
                </a:rPr>
                <a:t>シンセサイザ</a:t>
              </a:r>
              <a:endParaRPr kumimoji="1" lang="ja-JP" altLang="en-US" sz="2400" b="1" dirty="0"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506990" y="1114233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・・・</a:t>
              </a:r>
              <a:r>
                <a:rPr kumimoji="1" lang="en-US" altLang="ja-JP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THz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領域（</a:t>
              </a:r>
              <a:r>
                <a:rPr kumimoji="1" lang="en-US" altLang="ja-JP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0.1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～</a:t>
              </a:r>
              <a:r>
                <a:rPr kumimoji="1" lang="en-US" altLang="ja-JP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10THz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）において</a:t>
              </a:r>
              <a:endParaRPr kumimoji="1"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r>
                <a:rPr lang="ja-JP" altLang="en-US" sz="24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</a:t>
              </a:r>
              <a:r>
                <a:rPr kumimoji="1" lang="ja-JP" altLang="en-US" sz="2400" dirty="0" smtClean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任意の周波数を高精度に，広帯域連続可変</a:t>
              </a:r>
              <a:endPara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25668"/>
              </p:ext>
            </p:extLst>
          </p:nvPr>
        </p:nvGraphicFramePr>
        <p:xfrm>
          <a:off x="23845" y="2348880"/>
          <a:ext cx="9073008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5947"/>
                <a:gridCol w="1500517"/>
                <a:gridCol w="1224136"/>
                <a:gridCol w="1224136"/>
                <a:gridCol w="1224136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THz</a:t>
                      </a:r>
                      <a:r>
                        <a:rPr kumimoji="1" lang="ja-JP" altLang="en-US" sz="2000" b="1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波発生源</a:t>
                      </a:r>
                      <a:endParaRPr kumimoji="1" lang="ja-JP" altLang="en-US" sz="2000" b="1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周波数精度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発生帯域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チューニング性能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動作温度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利便性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光周波数コム参照型</a:t>
                      </a:r>
                      <a:endParaRPr kumimoji="1" lang="en-US" altLang="ja-JP" sz="2000" dirty="0" smtClean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差周波発生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◎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△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周波数逓倍器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◎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△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◎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THz</a:t>
                      </a:r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波パラメトリック</a:t>
                      </a:r>
                      <a:endParaRPr kumimoji="1" lang="en-US" altLang="ja-JP" sz="20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発振器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△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◎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△</a:t>
                      </a:r>
                      <a:endParaRPr kumimoji="1" lang="en-US" altLang="ja-JP" sz="20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△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THz-QCL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×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×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×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○</a:t>
                      </a:r>
                      <a:endParaRPr kumimoji="1" lang="ja-JP" altLang="en-US" sz="20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1001483" y="6021288"/>
            <a:ext cx="746390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広帯域連続可変光コム参照型</a:t>
            </a:r>
            <a:r>
              <a:rPr lang="en-US" altLang="ja-JP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THz</a:t>
            </a:r>
            <a:r>
              <a:rPr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シンセサイザの開発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41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8032" y="188204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>
                <a:latin typeface="HGS創英角ｺﾞｼｯｸUB" pitchFamily="50" charset="-128"/>
                <a:ea typeface="HGS創英角ｺﾞｼｯｸUB" pitchFamily="50" charset="-128"/>
              </a:rPr>
              <a:t>光コム</a:t>
            </a:r>
            <a:endParaRPr kumimoji="1" lang="ja-JP" altLang="en-US" b="1" i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grpSp>
        <p:nvGrpSpPr>
          <p:cNvPr id="313" name="グループ化 312"/>
          <p:cNvGrpSpPr/>
          <p:nvPr/>
        </p:nvGrpSpPr>
        <p:grpSpPr>
          <a:xfrm>
            <a:off x="1441836" y="4369659"/>
            <a:ext cx="6599670" cy="1689399"/>
            <a:chOff x="2220802" y="3973342"/>
            <a:chExt cx="5483225" cy="1841500"/>
          </a:xfrm>
        </p:grpSpPr>
        <p:sp>
          <p:nvSpPr>
            <p:cNvPr id="298" name="Line 10"/>
            <p:cNvSpPr>
              <a:spLocks noChangeShapeType="1"/>
            </p:cNvSpPr>
            <p:nvPr/>
          </p:nvSpPr>
          <p:spPr bwMode="auto">
            <a:xfrm>
              <a:off x="2220802" y="5605292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9" name="Line 11"/>
            <p:cNvSpPr>
              <a:spLocks noChangeShapeType="1"/>
            </p:cNvSpPr>
            <p:nvPr/>
          </p:nvSpPr>
          <p:spPr bwMode="auto">
            <a:xfrm>
              <a:off x="2612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0" name="Line 12"/>
            <p:cNvSpPr>
              <a:spLocks noChangeShapeType="1"/>
            </p:cNvSpPr>
            <p:nvPr/>
          </p:nvSpPr>
          <p:spPr bwMode="auto">
            <a:xfrm>
              <a:off x="3005027" y="5397330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1" name="Line 13"/>
            <p:cNvSpPr>
              <a:spLocks noChangeShapeType="1"/>
            </p:cNvSpPr>
            <p:nvPr/>
          </p:nvSpPr>
          <p:spPr bwMode="auto">
            <a:xfrm>
              <a:off x="3397140" y="5130630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2" name="Line 14"/>
            <p:cNvSpPr>
              <a:spLocks noChangeShapeType="1"/>
            </p:cNvSpPr>
            <p:nvPr/>
          </p:nvSpPr>
          <p:spPr bwMode="auto">
            <a:xfrm>
              <a:off x="3789252" y="4760742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3" name="Line 15"/>
            <p:cNvSpPr>
              <a:spLocks noChangeShapeType="1"/>
            </p:cNvSpPr>
            <p:nvPr/>
          </p:nvSpPr>
          <p:spPr bwMode="auto">
            <a:xfrm>
              <a:off x="4178190" y="4332117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4" name="Line 16"/>
            <p:cNvSpPr>
              <a:spLocks noChangeShapeType="1"/>
            </p:cNvSpPr>
            <p:nvPr/>
          </p:nvSpPr>
          <p:spPr bwMode="auto">
            <a:xfrm>
              <a:off x="4570302" y="4067005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5" name="Line 17"/>
            <p:cNvSpPr>
              <a:spLocks noChangeShapeType="1"/>
            </p:cNvSpPr>
            <p:nvPr/>
          </p:nvSpPr>
          <p:spPr bwMode="auto">
            <a:xfrm>
              <a:off x="4962415" y="3973342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6" name="Line 18"/>
            <p:cNvSpPr>
              <a:spLocks noChangeShapeType="1"/>
            </p:cNvSpPr>
            <p:nvPr/>
          </p:nvSpPr>
          <p:spPr bwMode="auto">
            <a:xfrm>
              <a:off x="5352940" y="4065417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7" name="Line 19"/>
            <p:cNvSpPr>
              <a:spLocks noChangeShapeType="1"/>
            </p:cNvSpPr>
            <p:nvPr/>
          </p:nvSpPr>
          <p:spPr bwMode="auto">
            <a:xfrm>
              <a:off x="5745052" y="4308305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" name="Line 20"/>
            <p:cNvSpPr>
              <a:spLocks noChangeShapeType="1"/>
            </p:cNvSpPr>
            <p:nvPr/>
          </p:nvSpPr>
          <p:spPr bwMode="auto">
            <a:xfrm>
              <a:off x="6137165" y="4725817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" name="Line 21"/>
            <p:cNvSpPr>
              <a:spLocks noChangeShapeType="1"/>
            </p:cNvSpPr>
            <p:nvPr/>
          </p:nvSpPr>
          <p:spPr bwMode="auto">
            <a:xfrm>
              <a:off x="6527690" y="5071892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0" name="Line 22"/>
            <p:cNvSpPr>
              <a:spLocks noChangeShapeType="1"/>
            </p:cNvSpPr>
            <p:nvPr/>
          </p:nvSpPr>
          <p:spPr bwMode="auto">
            <a:xfrm>
              <a:off x="6919802" y="5327480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1" name="Line 23"/>
            <p:cNvSpPr>
              <a:spLocks noChangeShapeType="1"/>
            </p:cNvSpPr>
            <p:nvPr/>
          </p:nvSpPr>
          <p:spPr bwMode="auto">
            <a:xfrm>
              <a:off x="7311915" y="5524330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2" name="Line 24"/>
            <p:cNvSpPr>
              <a:spLocks noChangeShapeType="1"/>
            </p:cNvSpPr>
            <p:nvPr/>
          </p:nvSpPr>
          <p:spPr bwMode="auto">
            <a:xfrm>
              <a:off x="7704027" y="5616405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316" name="直線矢印コネクタ 315"/>
          <p:cNvCxnSpPr/>
          <p:nvPr/>
        </p:nvCxnSpPr>
        <p:spPr bwMode="auto">
          <a:xfrm>
            <a:off x="401500" y="6084061"/>
            <a:ext cx="853492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1" name="直線矢印コネクタ 320"/>
          <p:cNvCxnSpPr/>
          <p:nvPr/>
        </p:nvCxnSpPr>
        <p:spPr bwMode="auto">
          <a:xfrm flipV="1">
            <a:off x="421229" y="4231607"/>
            <a:ext cx="0" cy="186758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直線矢印コネクタ 341"/>
          <p:cNvCxnSpPr/>
          <p:nvPr/>
        </p:nvCxnSpPr>
        <p:spPr bwMode="auto">
          <a:xfrm>
            <a:off x="3797770" y="5566673"/>
            <a:ext cx="47625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4" name="テキスト ボックス 343"/>
              <p:cNvSpPr txBox="1"/>
              <p:nvPr/>
            </p:nvSpPr>
            <p:spPr>
              <a:xfrm>
                <a:off x="3607771" y="6104540"/>
                <a:ext cx="1612301" cy="730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𝒓𝒆𝒑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𝒄</m:t>
                          </m:r>
                        </m:num>
                        <m:den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𝒏𝑳</m:t>
                          </m:r>
                        </m:den>
                      </m:f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44" name="テキスト ボックス 3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771" y="6104540"/>
                <a:ext cx="1612301" cy="7301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0" name="テキスト ボックス 349"/>
          <p:cNvSpPr txBox="1"/>
          <p:nvPr/>
        </p:nvSpPr>
        <p:spPr>
          <a:xfrm>
            <a:off x="49976" y="3568589"/>
            <a:ext cx="142218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latin typeface="HGS創英角ｺﾞｼｯｸUB" pitchFamily="50" charset="-128"/>
                <a:ea typeface="HGS創英角ｺﾞｼｯｸUB" pitchFamily="50" charset="-128"/>
              </a:rPr>
              <a:t>周波数</a:t>
            </a:r>
            <a:r>
              <a:rPr kumimoji="1" lang="ja-JP" altLang="en-US" sz="2400" b="1" dirty="0" smtClean="0">
                <a:latin typeface="HGS創英角ｺﾞｼｯｸUB" pitchFamily="50" charset="-128"/>
                <a:ea typeface="HGS創英角ｺﾞｼｯｸUB" pitchFamily="50" charset="-128"/>
              </a:rPr>
              <a:t>軸</a:t>
            </a:r>
            <a:endParaRPr kumimoji="1" lang="ja-JP" altLang="en-US" sz="2800" b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grpSp>
        <p:nvGrpSpPr>
          <p:cNvPr id="297" name="グループ化 296"/>
          <p:cNvGrpSpPr/>
          <p:nvPr/>
        </p:nvGrpSpPr>
        <p:grpSpPr>
          <a:xfrm>
            <a:off x="1441836" y="1493097"/>
            <a:ext cx="6655840" cy="2190096"/>
            <a:chOff x="1619672" y="1412776"/>
            <a:chExt cx="5809669" cy="2592287"/>
          </a:xfrm>
        </p:grpSpPr>
        <p:grpSp>
          <p:nvGrpSpPr>
            <p:cNvPr id="289" name="グループ化 288"/>
            <p:cNvGrpSpPr/>
            <p:nvPr/>
          </p:nvGrpSpPr>
          <p:grpSpPr>
            <a:xfrm>
              <a:off x="1619672" y="1412776"/>
              <a:ext cx="2664297" cy="2592287"/>
              <a:chOff x="1405305" y="1408857"/>
              <a:chExt cx="3389900" cy="3089275"/>
            </a:xfrm>
          </p:grpSpPr>
          <p:sp>
            <p:nvSpPr>
              <p:cNvPr id="286" name="Freeform 6"/>
              <p:cNvSpPr>
                <a:spLocks/>
              </p:cNvSpPr>
              <p:nvPr/>
            </p:nvSpPr>
            <p:spPr bwMode="auto">
              <a:xfrm>
                <a:off x="1405305" y="1463676"/>
                <a:ext cx="3385036" cy="2913063"/>
              </a:xfrm>
              <a:custGeom>
                <a:avLst/>
                <a:gdLst/>
                <a:ahLst/>
                <a:cxnLst>
                  <a:cxn ang="0">
                    <a:pos x="121" y="245"/>
                  </a:cxn>
                  <a:cxn ang="0">
                    <a:pos x="195" y="246"/>
                  </a:cxn>
                  <a:cxn ang="0">
                    <a:pos x="218" y="244"/>
                  </a:cxn>
                  <a:cxn ang="0">
                    <a:pos x="239" y="252"/>
                  </a:cxn>
                  <a:cxn ang="0">
                    <a:pos x="255" y="230"/>
                  </a:cxn>
                  <a:cxn ang="0">
                    <a:pos x="262" y="222"/>
                  </a:cxn>
                  <a:cxn ang="0">
                    <a:pos x="268" y="237"/>
                  </a:cxn>
                  <a:cxn ang="0">
                    <a:pos x="280" y="304"/>
                  </a:cxn>
                  <a:cxn ang="0">
                    <a:pos x="281" y="306"/>
                  </a:cxn>
                  <a:cxn ang="0">
                    <a:pos x="285" y="306"/>
                  </a:cxn>
                  <a:cxn ang="0">
                    <a:pos x="290" y="275"/>
                  </a:cxn>
                  <a:cxn ang="0">
                    <a:pos x="302" y="129"/>
                  </a:cxn>
                  <a:cxn ang="0">
                    <a:pos x="303" y="119"/>
                  </a:cxn>
                  <a:cxn ang="0">
                    <a:pos x="306" y="121"/>
                  </a:cxn>
                  <a:cxn ang="0">
                    <a:pos x="311" y="180"/>
                  </a:cxn>
                  <a:cxn ang="0">
                    <a:pos x="323" y="431"/>
                  </a:cxn>
                  <a:cxn ang="0">
                    <a:pos x="326" y="446"/>
                  </a:cxn>
                  <a:cxn ang="0">
                    <a:pos x="327" y="446"/>
                  </a:cxn>
                  <a:cxn ang="0">
                    <a:pos x="329" y="428"/>
                  </a:cxn>
                  <a:cxn ang="0">
                    <a:pos x="341" y="98"/>
                  </a:cxn>
                  <a:cxn ang="0">
                    <a:pos x="347" y="5"/>
                  </a:cxn>
                  <a:cxn ang="0">
                    <a:pos x="348" y="0"/>
                  </a:cxn>
                  <a:cxn ang="0">
                    <a:pos x="349" y="5"/>
                  </a:cxn>
                  <a:cxn ang="0">
                    <a:pos x="355" y="102"/>
                  </a:cxn>
                  <a:cxn ang="0">
                    <a:pos x="367" y="458"/>
                  </a:cxn>
                  <a:cxn ang="0">
                    <a:pos x="369" y="476"/>
                  </a:cxn>
                  <a:cxn ang="0">
                    <a:pos x="370" y="476"/>
                  </a:cxn>
                  <a:cxn ang="0">
                    <a:pos x="373" y="457"/>
                  </a:cxn>
                  <a:cxn ang="0">
                    <a:pos x="385" y="151"/>
                  </a:cxn>
                  <a:cxn ang="0">
                    <a:pos x="390" y="80"/>
                  </a:cxn>
                  <a:cxn ang="0">
                    <a:pos x="391" y="76"/>
                  </a:cxn>
                  <a:cxn ang="0">
                    <a:pos x="393" y="81"/>
                  </a:cxn>
                  <a:cxn ang="0">
                    <a:pos x="398" y="148"/>
                  </a:cxn>
                  <a:cxn ang="0">
                    <a:pos x="410" y="330"/>
                  </a:cxn>
                  <a:cxn ang="0">
                    <a:pos x="413" y="341"/>
                  </a:cxn>
                  <a:cxn ang="0">
                    <a:pos x="416" y="335"/>
                  </a:cxn>
                  <a:cxn ang="0">
                    <a:pos x="428" y="229"/>
                  </a:cxn>
                  <a:cxn ang="0">
                    <a:pos x="433" y="205"/>
                  </a:cxn>
                  <a:cxn ang="0">
                    <a:pos x="437" y="206"/>
                  </a:cxn>
                  <a:cxn ang="0">
                    <a:pos x="450" y="250"/>
                  </a:cxn>
                  <a:cxn ang="0">
                    <a:pos x="456" y="260"/>
                  </a:cxn>
                  <a:cxn ang="0">
                    <a:pos x="463" y="254"/>
                  </a:cxn>
                  <a:cxn ang="0">
                    <a:pos x="489" y="244"/>
                  </a:cxn>
                  <a:cxn ang="0">
                    <a:pos x="511" y="246"/>
                  </a:cxn>
                  <a:cxn ang="0">
                    <a:pos x="708" y="245"/>
                  </a:cxn>
                </a:cxnLst>
                <a:rect l="0" t="0" r="r" b="b"/>
                <a:pathLst>
                  <a:path w="708" h="477">
                    <a:moveTo>
                      <a:pt x="0" y="245"/>
                    </a:moveTo>
                    <a:cubicBezTo>
                      <a:pt x="40" y="245"/>
                      <a:pt x="81" y="245"/>
                      <a:pt x="121" y="245"/>
                    </a:cubicBezTo>
                    <a:cubicBezTo>
                      <a:pt x="140" y="245"/>
                      <a:pt x="159" y="245"/>
                      <a:pt x="178" y="245"/>
                    </a:cubicBezTo>
                    <a:cubicBezTo>
                      <a:pt x="183" y="245"/>
                      <a:pt x="189" y="246"/>
                      <a:pt x="195" y="246"/>
                    </a:cubicBezTo>
                    <a:cubicBezTo>
                      <a:pt x="199" y="246"/>
                      <a:pt x="203" y="246"/>
                      <a:pt x="207" y="245"/>
                    </a:cubicBezTo>
                    <a:cubicBezTo>
                      <a:pt x="210" y="245"/>
                      <a:pt x="214" y="244"/>
                      <a:pt x="218" y="244"/>
                    </a:cubicBezTo>
                    <a:cubicBezTo>
                      <a:pt x="223" y="244"/>
                      <a:pt x="226" y="246"/>
                      <a:pt x="230" y="248"/>
                    </a:cubicBezTo>
                    <a:cubicBezTo>
                      <a:pt x="233" y="250"/>
                      <a:pt x="236" y="252"/>
                      <a:pt x="239" y="252"/>
                    </a:cubicBezTo>
                    <a:cubicBezTo>
                      <a:pt x="243" y="252"/>
                      <a:pt x="245" y="250"/>
                      <a:pt x="246" y="247"/>
                    </a:cubicBezTo>
                    <a:cubicBezTo>
                      <a:pt x="250" y="242"/>
                      <a:pt x="252" y="236"/>
                      <a:pt x="255" y="230"/>
                    </a:cubicBezTo>
                    <a:cubicBezTo>
                      <a:pt x="256" y="227"/>
                      <a:pt x="257" y="225"/>
                      <a:pt x="259" y="223"/>
                    </a:cubicBezTo>
                    <a:cubicBezTo>
                      <a:pt x="260" y="222"/>
                      <a:pt x="260" y="221"/>
                      <a:pt x="262" y="222"/>
                    </a:cubicBezTo>
                    <a:cubicBezTo>
                      <a:pt x="263" y="222"/>
                      <a:pt x="264" y="224"/>
                      <a:pt x="265" y="225"/>
                    </a:cubicBezTo>
                    <a:cubicBezTo>
                      <a:pt x="266" y="229"/>
                      <a:pt x="267" y="233"/>
                      <a:pt x="268" y="237"/>
                    </a:cubicBezTo>
                    <a:cubicBezTo>
                      <a:pt x="272" y="254"/>
                      <a:pt x="274" y="272"/>
                      <a:pt x="277" y="289"/>
                    </a:cubicBezTo>
                    <a:cubicBezTo>
                      <a:pt x="278" y="294"/>
                      <a:pt x="279" y="299"/>
                      <a:pt x="280" y="304"/>
                    </a:cubicBezTo>
                    <a:cubicBezTo>
                      <a:pt x="281" y="305"/>
                      <a:pt x="281" y="305"/>
                      <a:pt x="281" y="305"/>
                    </a:cubicBezTo>
                    <a:cubicBezTo>
                      <a:pt x="281" y="305"/>
                      <a:pt x="281" y="306"/>
                      <a:pt x="281" y="306"/>
                    </a:cubicBezTo>
                    <a:cubicBezTo>
                      <a:pt x="281" y="307"/>
                      <a:pt x="282" y="309"/>
                      <a:pt x="283" y="308"/>
                    </a:cubicBezTo>
                    <a:cubicBezTo>
                      <a:pt x="284" y="308"/>
                      <a:pt x="284" y="307"/>
                      <a:pt x="285" y="306"/>
                    </a:cubicBezTo>
                    <a:cubicBezTo>
                      <a:pt x="285" y="304"/>
                      <a:pt x="286" y="302"/>
                      <a:pt x="286" y="300"/>
                    </a:cubicBezTo>
                    <a:cubicBezTo>
                      <a:pt x="288" y="292"/>
                      <a:pt x="289" y="283"/>
                      <a:pt x="290" y="275"/>
                    </a:cubicBezTo>
                    <a:cubicBezTo>
                      <a:pt x="293" y="240"/>
                      <a:pt x="295" y="204"/>
                      <a:pt x="298" y="169"/>
                    </a:cubicBezTo>
                    <a:cubicBezTo>
                      <a:pt x="299" y="156"/>
                      <a:pt x="300" y="142"/>
                      <a:pt x="302" y="129"/>
                    </a:cubicBezTo>
                    <a:cubicBezTo>
                      <a:pt x="302" y="126"/>
                      <a:pt x="302" y="123"/>
                      <a:pt x="303" y="120"/>
                    </a:cubicBezTo>
                    <a:cubicBezTo>
                      <a:pt x="303" y="120"/>
                      <a:pt x="303" y="120"/>
                      <a:pt x="303" y="119"/>
                    </a:cubicBezTo>
                    <a:cubicBezTo>
                      <a:pt x="304" y="119"/>
                      <a:pt x="304" y="117"/>
                      <a:pt x="305" y="118"/>
                    </a:cubicBezTo>
                    <a:cubicBezTo>
                      <a:pt x="306" y="118"/>
                      <a:pt x="306" y="120"/>
                      <a:pt x="306" y="121"/>
                    </a:cubicBezTo>
                    <a:cubicBezTo>
                      <a:pt x="307" y="125"/>
                      <a:pt x="308" y="129"/>
                      <a:pt x="308" y="133"/>
                    </a:cubicBezTo>
                    <a:cubicBezTo>
                      <a:pt x="310" y="148"/>
                      <a:pt x="310" y="164"/>
                      <a:pt x="311" y="180"/>
                    </a:cubicBezTo>
                    <a:cubicBezTo>
                      <a:pt x="315" y="244"/>
                      <a:pt x="317" y="309"/>
                      <a:pt x="320" y="374"/>
                    </a:cubicBezTo>
                    <a:cubicBezTo>
                      <a:pt x="321" y="393"/>
                      <a:pt x="322" y="412"/>
                      <a:pt x="323" y="431"/>
                    </a:cubicBezTo>
                    <a:cubicBezTo>
                      <a:pt x="324" y="435"/>
                      <a:pt x="324" y="439"/>
                      <a:pt x="325" y="443"/>
                    </a:cubicBezTo>
                    <a:cubicBezTo>
                      <a:pt x="325" y="444"/>
                      <a:pt x="325" y="445"/>
                      <a:pt x="326" y="446"/>
                    </a:cubicBezTo>
                    <a:cubicBezTo>
                      <a:pt x="326" y="446"/>
                      <a:pt x="326" y="447"/>
                      <a:pt x="326" y="447"/>
                    </a:cubicBezTo>
                    <a:cubicBezTo>
                      <a:pt x="327" y="447"/>
                      <a:pt x="327" y="446"/>
                      <a:pt x="327" y="446"/>
                    </a:cubicBezTo>
                    <a:cubicBezTo>
                      <a:pt x="327" y="445"/>
                      <a:pt x="328" y="444"/>
                      <a:pt x="328" y="442"/>
                    </a:cubicBezTo>
                    <a:cubicBezTo>
                      <a:pt x="329" y="438"/>
                      <a:pt x="329" y="433"/>
                      <a:pt x="329" y="428"/>
                    </a:cubicBezTo>
                    <a:cubicBezTo>
                      <a:pt x="331" y="407"/>
                      <a:pt x="332" y="386"/>
                      <a:pt x="333" y="365"/>
                    </a:cubicBezTo>
                    <a:cubicBezTo>
                      <a:pt x="336" y="276"/>
                      <a:pt x="338" y="187"/>
                      <a:pt x="341" y="98"/>
                    </a:cubicBezTo>
                    <a:cubicBezTo>
                      <a:pt x="342" y="72"/>
                      <a:pt x="343" y="47"/>
                      <a:pt x="345" y="22"/>
                    </a:cubicBezTo>
                    <a:cubicBezTo>
                      <a:pt x="345" y="16"/>
                      <a:pt x="346" y="10"/>
                      <a:pt x="347" y="5"/>
                    </a:cubicBezTo>
                    <a:cubicBezTo>
                      <a:pt x="347" y="3"/>
                      <a:pt x="347" y="2"/>
                      <a:pt x="347" y="1"/>
                    </a:cubicBezTo>
                    <a:cubicBezTo>
                      <a:pt x="347" y="1"/>
                      <a:pt x="348" y="0"/>
                      <a:pt x="348" y="0"/>
                    </a:cubicBezTo>
                    <a:cubicBezTo>
                      <a:pt x="348" y="0"/>
                      <a:pt x="349" y="1"/>
                      <a:pt x="349" y="1"/>
                    </a:cubicBezTo>
                    <a:cubicBezTo>
                      <a:pt x="349" y="2"/>
                      <a:pt x="349" y="4"/>
                      <a:pt x="349" y="5"/>
                    </a:cubicBezTo>
                    <a:cubicBezTo>
                      <a:pt x="350" y="11"/>
                      <a:pt x="351" y="17"/>
                      <a:pt x="351" y="23"/>
                    </a:cubicBezTo>
                    <a:cubicBezTo>
                      <a:pt x="353" y="49"/>
                      <a:pt x="354" y="75"/>
                      <a:pt x="355" y="102"/>
                    </a:cubicBezTo>
                    <a:cubicBezTo>
                      <a:pt x="358" y="198"/>
                      <a:pt x="360" y="294"/>
                      <a:pt x="364" y="390"/>
                    </a:cubicBezTo>
                    <a:cubicBezTo>
                      <a:pt x="364" y="413"/>
                      <a:pt x="365" y="435"/>
                      <a:pt x="367" y="458"/>
                    </a:cubicBezTo>
                    <a:cubicBezTo>
                      <a:pt x="367" y="463"/>
                      <a:pt x="368" y="468"/>
                      <a:pt x="368" y="473"/>
                    </a:cubicBezTo>
                    <a:cubicBezTo>
                      <a:pt x="369" y="474"/>
                      <a:pt x="369" y="475"/>
                      <a:pt x="369" y="476"/>
                    </a:cubicBezTo>
                    <a:cubicBezTo>
                      <a:pt x="369" y="477"/>
                      <a:pt x="369" y="477"/>
                      <a:pt x="370" y="477"/>
                    </a:cubicBezTo>
                    <a:cubicBezTo>
                      <a:pt x="370" y="477"/>
                      <a:pt x="370" y="477"/>
                      <a:pt x="370" y="476"/>
                    </a:cubicBezTo>
                    <a:cubicBezTo>
                      <a:pt x="371" y="475"/>
                      <a:pt x="371" y="474"/>
                      <a:pt x="371" y="473"/>
                    </a:cubicBezTo>
                    <a:cubicBezTo>
                      <a:pt x="372" y="468"/>
                      <a:pt x="372" y="463"/>
                      <a:pt x="373" y="457"/>
                    </a:cubicBezTo>
                    <a:cubicBezTo>
                      <a:pt x="374" y="434"/>
                      <a:pt x="375" y="411"/>
                      <a:pt x="376" y="388"/>
                    </a:cubicBezTo>
                    <a:cubicBezTo>
                      <a:pt x="379" y="309"/>
                      <a:pt x="381" y="230"/>
                      <a:pt x="385" y="151"/>
                    </a:cubicBezTo>
                    <a:cubicBezTo>
                      <a:pt x="386" y="132"/>
                      <a:pt x="387" y="113"/>
                      <a:pt x="388" y="94"/>
                    </a:cubicBezTo>
                    <a:cubicBezTo>
                      <a:pt x="389" y="89"/>
                      <a:pt x="389" y="85"/>
                      <a:pt x="390" y="80"/>
                    </a:cubicBezTo>
                    <a:cubicBezTo>
                      <a:pt x="390" y="79"/>
                      <a:pt x="390" y="78"/>
                      <a:pt x="391" y="77"/>
                    </a:cubicBezTo>
                    <a:cubicBezTo>
                      <a:pt x="391" y="77"/>
                      <a:pt x="391" y="76"/>
                      <a:pt x="391" y="76"/>
                    </a:cubicBezTo>
                    <a:cubicBezTo>
                      <a:pt x="392" y="76"/>
                      <a:pt x="392" y="77"/>
                      <a:pt x="392" y="77"/>
                    </a:cubicBezTo>
                    <a:cubicBezTo>
                      <a:pt x="393" y="78"/>
                      <a:pt x="393" y="80"/>
                      <a:pt x="393" y="81"/>
                    </a:cubicBezTo>
                    <a:cubicBezTo>
                      <a:pt x="394" y="87"/>
                      <a:pt x="395" y="94"/>
                      <a:pt x="395" y="100"/>
                    </a:cubicBezTo>
                    <a:cubicBezTo>
                      <a:pt x="397" y="116"/>
                      <a:pt x="397" y="132"/>
                      <a:pt x="398" y="148"/>
                    </a:cubicBezTo>
                    <a:cubicBezTo>
                      <a:pt x="401" y="197"/>
                      <a:pt x="403" y="246"/>
                      <a:pt x="407" y="294"/>
                    </a:cubicBezTo>
                    <a:cubicBezTo>
                      <a:pt x="407" y="306"/>
                      <a:pt x="408" y="318"/>
                      <a:pt x="410" y="330"/>
                    </a:cubicBezTo>
                    <a:cubicBezTo>
                      <a:pt x="410" y="333"/>
                      <a:pt x="411" y="336"/>
                      <a:pt x="411" y="338"/>
                    </a:cubicBezTo>
                    <a:cubicBezTo>
                      <a:pt x="412" y="339"/>
                      <a:pt x="412" y="341"/>
                      <a:pt x="413" y="341"/>
                    </a:cubicBezTo>
                    <a:cubicBezTo>
                      <a:pt x="413" y="341"/>
                      <a:pt x="414" y="340"/>
                      <a:pt x="414" y="340"/>
                    </a:cubicBezTo>
                    <a:cubicBezTo>
                      <a:pt x="415" y="338"/>
                      <a:pt x="415" y="336"/>
                      <a:pt x="416" y="335"/>
                    </a:cubicBezTo>
                    <a:cubicBezTo>
                      <a:pt x="417" y="327"/>
                      <a:pt x="418" y="319"/>
                      <a:pt x="419" y="311"/>
                    </a:cubicBezTo>
                    <a:cubicBezTo>
                      <a:pt x="422" y="284"/>
                      <a:pt x="424" y="256"/>
                      <a:pt x="428" y="229"/>
                    </a:cubicBezTo>
                    <a:cubicBezTo>
                      <a:pt x="429" y="223"/>
                      <a:pt x="430" y="216"/>
                      <a:pt x="431" y="210"/>
                    </a:cubicBezTo>
                    <a:cubicBezTo>
                      <a:pt x="432" y="208"/>
                      <a:pt x="432" y="207"/>
                      <a:pt x="433" y="205"/>
                    </a:cubicBezTo>
                    <a:cubicBezTo>
                      <a:pt x="433" y="205"/>
                      <a:pt x="434" y="204"/>
                      <a:pt x="434" y="204"/>
                    </a:cubicBezTo>
                    <a:cubicBezTo>
                      <a:pt x="436" y="203"/>
                      <a:pt x="437" y="205"/>
                      <a:pt x="437" y="206"/>
                    </a:cubicBezTo>
                    <a:cubicBezTo>
                      <a:pt x="439" y="209"/>
                      <a:pt x="440" y="213"/>
                      <a:pt x="441" y="217"/>
                    </a:cubicBezTo>
                    <a:cubicBezTo>
                      <a:pt x="444" y="228"/>
                      <a:pt x="446" y="239"/>
                      <a:pt x="450" y="250"/>
                    </a:cubicBezTo>
                    <a:cubicBezTo>
                      <a:pt x="450" y="253"/>
                      <a:pt x="451" y="255"/>
                      <a:pt x="453" y="258"/>
                    </a:cubicBezTo>
                    <a:cubicBezTo>
                      <a:pt x="454" y="259"/>
                      <a:pt x="455" y="260"/>
                      <a:pt x="456" y="260"/>
                    </a:cubicBezTo>
                    <a:cubicBezTo>
                      <a:pt x="457" y="260"/>
                      <a:pt x="458" y="259"/>
                      <a:pt x="459" y="259"/>
                    </a:cubicBezTo>
                    <a:cubicBezTo>
                      <a:pt x="461" y="257"/>
                      <a:pt x="462" y="256"/>
                      <a:pt x="463" y="254"/>
                    </a:cubicBezTo>
                    <a:cubicBezTo>
                      <a:pt x="467" y="249"/>
                      <a:pt x="471" y="242"/>
                      <a:pt x="478" y="242"/>
                    </a:cubicBezTo>
                    <a:cubicBezTo>
                      <a:pt x="482" y="242"/>
                      <a:pt x="485" y="243"/>
                      <a:pt x="489" y="244"/>
                    </a:cubicBezTo>
                    <a:cubicBezTo>
                      <a:pt x="492" y="246"/>
                      <a:pt x="496" y="246"/>
                      <a:pt x="500" y="246"/>
                    </a:cubicBezTo>
                    <a:cubicBezTo>
                      <a:pt x="504" y="246"/>
                      <a:pt x="507" y="246"/>
                      <a:pt x="511" y="246"/>
                    </a:cubicBezTo>
                    <a:cubicBezTo>
                      <a:pt x="515" y="245"/>
                      <a:pt x="518" y="245"/>
                      <a:pt x="522" y="245"/>
                    </a:cubicBezTo>
                    <a:cubicBezTo>
                      <a:pt x="584" y="245"/>
                      <a:pt x="646" y="245"/>
                      <a:pt x="708" y="245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7" name="Freeform 8"/>
              <p:cNvSpPr>
                <a:spLocks/>
              </p:cNvSpPr>
              <p:nvPr/>
            </p:nvSpPr>
            <p:spPr bwMode="auto">
              <a:xfrm flipH="1">
                <a:off x="1405305" y="1408857"/>
                <a:ext cx="3385038" cy="1544638"/>
              </a:xfrm>
              <a:custGeom>
                <a:avLst/>
                <a:gdLst/>
                <a:ahLst/>
                <a:cxnLst>
                  <a:cxn ang="0">
                    <a:pos x="0" y="253"/>
                  </a:cxn>
                  <a:cxn ang="0">
                    <a:pos x="177" y="253"/>
                  </a:cxn>
                  <a:cxn ang="0">
                    <a:pos x="210" y="252"/>
                  </a:cxn>
                  <a:cxn ang="0">
                    <a:pos x="242" y="244"/>
                  </a:cxn>
                  <a:cxn ang="0">
                    <a:pos x="257" y="232"/>
                  </a:cxn>
                  <a:cxn ang="0">
                    <a:pos x="274" y="207"/>
                  </a:cxn>
                  <a:cxn ang="0">
                    <a:pos x="289" y="170"/>
                  </a:cxn>
                  <a:cxn ang="0">
                    <a:pos x="323" y="59"/>
                  </a:cxn>
                  <a:cxn ang="0">
                    <a:pos x="332" y="32"/>
                  </a:cxn>
                  <a:cxn ang="0">
                    <a:pos x="340" y="12"/>
                  </a:cxn>
                  <a:cxn ang="0">
                    <a:pos x="342" y="9"/>
                  </a:cxn>
                  <a:cxn ang="0">
                    <a:pos x="354" y="0"/>
                  </a:cxn>
                  <a:cxn ang="0">
                    <a:pos x="366" y="9"/>
                  </a:cxn>
                  <a:cxn ang="0">
                    <a:pos x="368" y="12"/>
                  </a:cxn>
                  <a:cxn ang="0">
                    <a:pos x="377" y="32"/>
                  </a:cxn>
                  <a:cxn ang="0">
                    <a:pos x="386" y="59"/>
                  </a:cxn>
                  <a:cxn ang="0">
                    <a:pos x="419" y="170"/>
                  </a:cxn>
                  <a:cxn ang="0">
                    <a:pos x="434" y="207"/>
                  </a:cxn>
                  <a:cxn ang="0">
                    <a:pos x="451" y="232"/>
                  </a:cxn>
                  <a:cxn ang="0">
                    <a:pos x="466" y="244"/>
                  </a:cxn>
                  <a:cxn ang="0">
                    <a:pos x="498" y="252"/>
                  </a:cxn>
                  <a:cxn ang="0">
                    <a:pos x="531" y="253"/>
                  </a:cxn>
                  <a:cxn ang="0">
                    <a:pos x="708" y="253"/>
                  </a:cxn>
                </a:cxnLst>
                <a:rect l="0" t="0" r="r" b="b"/>
                <a:pathLst>
                  <a:path w="708" h="253">
                    <a:moveTo>
                      <a:pt x="0" y="253"/>
                    </a:moveTo>
                    <a:cubicBezTo>
                      <a:pt x="59" y="253"/>
                      <a:pt x="118" y="253"/>
                      <a:pt x="177" y="253"/>
                    </a:cubicBezTo>
                    <a:cubicBezTo>
                      <a:pt x="188" y="253"/>
                      <a:pt x="199" y="253"/>
                      <a:pt x="210" y="252"/>
                    </a:cubicBezTo>
                    <a:cubicBezTo>
                      <a:pt x="221" y="251"/>
                      <a:pt x="232" y="249"/>
                      <a:pt x="242" y="244"/>
                    </a:cubicBezTo>
                    <a:cubicBezTo>
                      <a:pt x="247" y="241"/>
                      <a:pt x="252" y="237"/>
                      <a:pt x="257" y="232"/>
                    </a:cubicBezTo>
                    <a:cubicBezTo>
                      <a:pt x="264" y="225"/>
                      <a:pt x="269" y="216"/>
                      <a:pt x="274" y="207"/>
                    </a:cubicBezTo>
                    <a:cubicBezTo>
                      <a:pt x="280" y="195"/>
                      <a:pt x="285" y="183"/>
                      <a:pt x="289" y="170"/>
                    </a:cubicBezTo>
                    <a:cubicBezTo>
                      <a:pt x="302" y="134"/>
                      <a:pt x="311" y="96"/>
                      <a:pt x="323" y="59"/>
                    </a:cubicBezTo>
                    <a:cubicBezTo>
                      <a:pt x="325" y="50"/>
                      <a:pt x="328" y="41"/>
                      <a:pt x="332" y="32"/>
                    </a:cubicBezTo>
                    <a:cubicBezTo>
                      <a:pt x="334" y="25"/>
                      <a:pt x="337" y="19"/>
                      <a:pt x="340" y="12"/>
                    </a:cubicBezTo>
                    <a:cubicBezTo>
                      <a:pt x="341" y="11"/>
                      <a:pt x="342" y="10"/>
                      <a:pt x="342" y="9"/>
                    </a:cubicBezTo>
                    <a:cubicBezTo>
                      <a:pt x="345" y="5"/>
                      <a:pt x="349" y="0"/>
                      <a:pt x="354" y="0"/>
                    </a:cubicBezTo>
                    <a:cubicBezTo>
                      <a:pt x="359" y="0"/>
                      <a:pt x="363" y="5"/>
                      <a:pt x="366" y="9"/>
                    </a:cubicBezTo>
                    <a:cubicBezTo>
                      <a:pt x="367" y="10"/>
                      <a:pt x="367" y="11"/>
                      <a:pt x="368" y="12"/>
                    </a:cubicBezTo>
                    <a:cubicBezTo>
                      <a:pt x="371" y="19"/>
                      <a:pt x="374" y="25"/>
                      <a:pt x="377" y="32"/>
                    </a:cubicBezTo>
                    <a:cubicBezTo>
                      <a:pt x="380" y="41"/>
                      <a:pt x="383" y="50"/>
                      <a:pt x="386" y="59"/>
                    </a:cubicBezTo>
                    <a:cubicBezTo>
                      <a:pt x="397" y="96"/>
                      <a:pt x="406" y="134"/>
                      <a:pt x="419" y="170"/>
                    </a:cubicBezTo>
                    <a:cubicBezTo>
                      <a:pt x="423" y="183"/>
                      <a:pt x="428" y="195"/>
                      <a:pt x="434" y="207"/>
                    </a:cubicBezTo>
                    <a:cubicBezTo>
                      <a:pt x="439" y="216"/>
                      <a:pt x="444" y="225"/>
                      <a:pt x="451" y="232"/>
                    </a:cubicBezTo>
                    <a:cubicBezTo>
                      <a:pt x="456" y="237"/>
                      <a:pt x="461" y="241"/>
                      <a:pt x="466" y="244"/>
                    </a:cubicBezTo>
                    <a:cubicBezTo>
                      <a:pt x="476" y="249"/>
                      <a:pt x="487" y="251"/>
                      <a:pt x="498" y="252"/>
                    </a:cubicBezTo>
                    <a:cubicBezTo>
                      <a:pt x="509" y="253"/>
                      <a:pt x="520" y="253"/>
                      <a:pt x="531" y="253"/>
                    </a:cubicBezTo>
                    <a:cubicBezTo>
                      <a:pt x="590" y="253"/>
                      <a:pt x="649" y="253"/>
                      <a:pt x="708" y="253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8" name="Freeform 10"/>
              <p:cNvSpPr>
                <a:spLocks/>
              </p:cNvSpPr>
              <p:nvPr/>
            </p:nvSpPr>
            <p:spPr bwMode="auto">
              <a:xfrm flipH="1">
                <a:off x="1405770" y="2953495"/>
                <a:ext cx="3389435" cy="15446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7" y="1"/>
                  </a:cxn>
                  <a:cxn ang="0">
                    <a:pos x="211" y="1"/>
                  </a:cxn>
                  <a:cxn ang="0">
                    <a:pos x="242" y="9"/>
                  </a:cxn>
                  <a:cxn ang="0">
                    <a:pos x="257" y="21"/>
                  </a:cxn>
                  <a:cxn ang="0">
                    <a:pos x="274" y="46"/>
                  </a:cxn>
                  <a:cxn ang="0">
                    <a:pos x="289" y="83"/>
                  </a:cxn>
                  <a:cxn ang="0">
                    <a:pos x="323" y="195"/>
                  </a:cxn>
                  <a:cxn ang="0">
                    <a:pos x="332" y="221"/>
                  </a:cxn>
                  <a:cxn ang="0">
                    <a:pos x="341" y="241"/>
                  </a:cxn>
                  <a:cxn ang="0">
                    <a:pos x="343" y="244"/>
                  </a:cxn>
                  <a:cxn ang="0">
                    <a:pos x="354" y="253"/>
                  </a:cxn>
                  <a:cxn ang="0">
                    <a:pos x="366" y="244"/>
                  </a:cxn>
                  <a:cxn ang="0">
                    <a:pos x="368" y="241"/>
                  </a:cxn>
                  <a:cxn ang="0">
                    <a:pos x="377" y="221"/>
                  </a:cxn>
                  <a:cxn ang="0">
                    <a:pos x="386" y="195"/>
                  </a:cxn>
                  <a:cxn ang="0">
                    <a:pos x="419" y="83"/>
                  </a:cxn>
                  <a:cxn ang="0">
                    <a:pos x="435" y="46"/>
                  </a:cxn>
                  <a:cxn ang="0">
                    <a:pos x="452" y="21"/>
                  </a:cxn>
                  <a:cxn ang="0">
                    <a:pos x="467" y="9"/>
                  </a:cxn>
                  <a:cxn ang="0">
                    <a:pos x="498" y="1"/>
                  </a:cxn>
                  <a:cxn ang="0">
                    <a:pos x="532" y="1"/>
                  </a:cxn>
                  <a:cxn ang="0">
                    <a:pos x="709" y="0"/>
                  </a:cxn>
                </a:cxnLst>
                <a:rect l="0" t="0" r="r" b="b"/>
                <a:pathLst>
                  <a:path w="709" h="253">
                    <a:moveTo>
                      <a:pt x="0" y="0"/>
                    </a:moveTo>
                    <a:cubicBezTo>
                      <a:pt x="59" y="0"/>
                      <a:pt x="118" y="0"/>
                      <a:pt x="177" y="1"/>
                    </a:cubicBezTo>
                    <a:cubicBezTo>
                      <a:pt x="188" y="1"/>
                      <a:pt x="200" y="1"/>
                      <a:pt x="211" y="1"/>
                    </a:cubicBezTo>
                    <a:cubicBezTo>
                      <a:pt x="222" y="2"/>
                      <a:pt x="233" y="4"/>
                      <a:pt x="242" y="9"/>
                    </a:cubicBezTo>
                    <a:cubicBezTo>
                      <a:pt x="248" y="12"/>
                      <a:pt x="253" y="16"/>
                      <a:pt x="257" y="21"/>
                    </a:cubicBezTo>
                    <a:cubicBezTo>
                      <a:pt x="264" y="28"/>
                      <a:pt x="270" y="37"/>
                      <a:pt x="274" y="46"/>
                    </a:cubicBezTo>
                    <a:cubicBezTo>
                      <a:pt x="280" y="58"/>
                      <a:pt x="285" y="70"/>
                      <a:pt x="289" y="83"/>
                    </a:cubicBezTo>
                    <a:cubicBezTo>
                      <a:pt x="302" y="119"/>
                      <a:pt x="312" y="157"/>
                      <a:pt x="323" y="195"/>
                    </a:cubicBezTo>
                    <a:cubicBezTo>
                      <a:pt x="326" y="203"/>
                      <a:pt x="329" y="212"/>
                      <a:pt x="332" y="221"/>
                    </a:cubicBezTo>
                    <a:cubicBezTo>
                      <a:pt x="335" y="228"/>
                      <a:pt x="337" y="235"/>
                      <a:pt x="341" y="241"/>
                    </a:cubicBezTo>
                    <a:cubicBezTo>
                      <a:pt x="341" y="242"/>
                      <a:pt x="342" y="243"/>
                      <a:pt x="343" y="244"/>
                    </a:cubicBezTo>
                    <a:cubicBezTo>
                      <a:pt x="345" y="248"/>
                      <a:pt x="349" y="253"/>
                      <a:pt x="354" y="253"/>
                    </a:cubicBezTo>
                    <a:cubicBezTo>
                      <a:pt x="360" y="253"/>
                      <a:pt x="364" y="248"/>
                      <a:pt x="366" y="244"/>
                    </a:cubicBezTo>
                    <a:cubicBezTo>
                      <a:pt x="367" y="243"/>
                      <a:pt x="368" y="242"/>
                      <a:pt x="368" y="241"/>
                    </a:cubicBezTo>
                    <a:cubicBezTo>
                      <a:pt x="372" y="235"/>
                      <a:pt x="374" y="228"/>
                      <a:pt x="377" y="221"/>
                    </a:cubicBezTo>
                    <a:cubicBezTo>
                      <a:pt x="380" y="212"/>
                      <a:pt x="383" y="203"/>
                      <a:pt x="386" y="195"/>
                    </a:cubicBezTo>
                    <a:cubicBezTo>
                      <a:pt x="397" y="157"/>
                      <a:pt x="407" y="119"/>
                      <a:pt x="419" y="83"/>
                    </a:cubicBezTo>
                    <a:cubicBezTo>
                      <a:pt x="424" y="70"/>
                      <a:pt x="429" y="58"/>
                      <a:pt x="435" y="46"/>
                    </a:cubicBezTo>
                    <a:cubicBezTo>
                      <a:pt x="439" y="37"/>
                      <a:pt x="445" y="28"/>
                      <a:pt x="452" y="21"/>
                    </a:cubicBezTo>
                    <a:cubicBezTo>
                      <a:pt x="456" y="16"/>
                      <a:pt x="461" y="12"/>
                      <a:pt x="467" y="9"/>
                    </a:cubicBezTo>
                    <a:cubicBezTo>
                      <a:pt x="476" y="4"/>
                      <a:pt x="487" y="2"/>
                      <a:pt x="498" y="1"/>
                    </a:cubicBezTo>
                    <a:cubicBezTo>
                      <a:pt x="509" y="1"/>
                      <a:pt x="521" y="1"/>
                      <a:pt x="532" y="1"/>
                    </a:cubicBezTo>
                    <a:cubicBezTo>
                      <a:pt x="591" y="0"/>
                      <a:pt x="650" y="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90" name="グループ化 289"/>
            <p:cNvGrpSpPr/>
            <p:nvPr/>
          </p:nvGrpSpPr>
          <p:grpSpPr>
            <a:xfrm>
              <a:off x="4716017" y="1412776"/>
              <a:ext cx="2713324" cy="2592287"/>
              <a:chOff x="1405306" y="1408857"/>
              <a:chExt cx="3452281" cy="3089275"/>
            </a:xfrm>
          </p:grpSpPr>
          <p:sp>
            <p:nvSpPr>
              <p:cNvPr id="291" name="Freeform 6"/>
              <p:cNvSpPr>
                <a:spLocks/>
              </p:cNvSpPr>
              <p:nvPr/>
            </p:nvSpPr>
            <p:spPr bwMode="auto">
              <a:xfrm>
                <a:off x="1472549" y="1463676"/>
                <a:ext cx="3385038" cy="2913063"/>
              </a:xfrm>
              <a:custGeom>
                <a:avLst/>
                <a:gdLst/>
                <a:ahLst/>
                <a:cxnLst>
                  <a:cxn ang="0">
                    <a:pos x="121" y="245"/>
                  </a:cxn>
                  <a:cxn ang="0">
                    <a:pos x="195" y="246"/>
                  </a:cxn>
                  <a:cxn ang="0">
                    <a:pos x="218" y="244"/>
                  </a:cxn>
                  <a:cxn ang="0">
                    <a:pos x="239" y="252"/>
                  </a:cxn>
                  <a:cxn ang="0">
                    <a:pos x="255" y="230"/>
                  </a:cxn>
                  <a:cxn ang="0">
                    <a:pos x="262" y="222"/>
                  </a:cxn>
                  <a:cxn ang="0">
                    <a:pos x="268" y="237"/>
                  </a:cxn>
                  <a:cxn ang="0">
                    <a:pos x="280" y="304"/>
                  </a:cxn>
                  <a:cxn ang="0">
                    <a:pos x="281" y="306"/>
                  </a:cxn>
                  <a:cxn ang="0">
                    <a:pos x="285" y="306"/>
                  </a:cxn>
                  <a:cxn ang="0">
                    <a:pos x="290" y="275"/>
                  </a:cxn>
                  <a:cxn ang="0">
                    <a:pos x="302" y="129"/>
                  </a:cxn>
                  <a:cxn ang="0">
                    <a:pos x="303" y="119"/>
                  </a:cxn>
                  <a:cxn ang="0">
                    <a:pos x="306" y="121"/>
                  </a:cxn>
                  <a:cxn ang="0">
                    <a:pos x="311" y="180"/>
                  </a:cxn>
                  <a:cxn ang="0">
                    <a:pos x="323" y="431"/>
                  </a:cxn>
                  <a:cxn ang="0">
                    <a:pos x="326" y="446"/>
                  </a:cxn>
                  <a:cxn ang="0">
                    <a:pos x="327" y="446"/>
                  </a:cxn>
                  <a:cxn ang="0">
                    <a:pos x="329" y="428"/>
                  </a:cxn>
                  <a:cxn ang="0">
                    <a:pos x="341" y="98"/>
                  </a:cxn>
                  <a:cxn ang="0">
                    <a:pos x="347" y="5"/>
                  </a:cxn>
                  <a:cxn ang="0">
                    <a:pos x="348" y="0"/>
                  </a:cxn>
                  <a:cxn ang="0">
                    <a:pos x="349" y="5"/>
                  </a:cxn>
                  <a:cxn ang="0">
                    <a:pos x="355" y="102"/>
                  </a:cxn>
                  <a:cxn ang="0">
                    <a:pos x="367" y="458"/>
                  </a:cxn>
                  <a:cxn ang="0">
                    <a:pos x="369" y="476"/>
                  </a:cxn>
                  <a:cxn ang="0">
                    <a:pos x="370" y="476"/>
                  </a:cxn>
                  <a:cxn ang="0">
                    <a:pos x="373" y="457"/>
                  </a:cxn>
                  <a:cxn ang="0">
                    <a:pos x="385" y="151"/>
                  </a:cxn>
                  <a:cxn ang="0">
                    <a:pos x="390" y="80"/>
                  </a:cxn>
                  <a:cxn ang="0">
                    <a:pos x="391" y="76"/>
                  </a:cxn>
                  <a:cxn ang="0">
                    <a:pos x="393" y="81"/>
                  </a:cxn>
                  <a:cxn ang="0">
                    <a:pos x="398" y="148"/>
                  </a:cxn>
                  <a:cxn ang="0">
                    <a:pos x="410" y="330"/>
                  </a:cxn>
                  <a:cxn ang="0">
                    <a:pos x="413" y="341"/>
                  </a:cxn>
                  <a:cxn ang="0">
                    <a:pos x="416" y="335"/>
                  </a:cxn>
                  <a:cxn ang="0">
                    <a:pos x="428" y="229"/>
                  </a:cxn>
                  <a:cxn ang="0">
                    <a:pos x="433" y="205"/>
                  </a:cxn>
                  <a:cxn ang="0">
                    <a:pos x="437" y="206"/>
                  </a:cxn>
                  <a:cxn ang="0">
                    <a:pos x="450" y="250"/>
                  </a:cxn>
                  <a:cxn ang="0">
                    <a:pos x="456" y="260"/>
                  </a:cxn>
                  <a:cxn ang="0">
                    <a:pos x="463" y="254"/>
                  </a:cxn>
                  <a:cxn ang="0">
                    <a:pos x="489" y="244"/>
                  </a:cxn>
                  <a:cxn ang="0">
                    <a:pos x="511" y="246"/>
                  </a:cxn>
                  <a:cxn ang="0">
                    <a:pos x="708" y="245"/>
                  </a:cxn>
                </a:cxnLst>
                <a:rect l="0" t="0" r="r" b="b"/>
                <a:pathLst>
                  <a:path w="708" h="477">
                    <a:moveTo>
                      <a:pt x="0" y="245"/>
                    </a:moveTo>
                    <a:cubicBezTo>
                      <a:pt x="40" y="245"/>
                      <a:pt x="81" y="245"/>
                      <a:pt x="121" y="245"/>
                    </a:cubicBezTo>
                    <a:cubicBezTo>
                      <a:pt x="140" y="245"/>
                      <a:pt x="159" y="245"/>
                      <a:pt x="178" y="245"/>
                    </a:cubicBezTo>
                    <a:cubicBezTo>
                      <a:pt x="183" y="245"/>
                      <a:pt x="189" y="246"/>
                      <a:pt x="195" y="246"/>
                    </a:cubicBezTo>
                    <a:cubicBezTo>
                      <a:pt x="199" y="246"/>
                      <a:pt x="203" y="246"/>
                      <a:pt x="207" y="245"/>
                    </a:cubicBezTo>
                    <a:cubicBezTo>
                      <a:pt x="210" y="245"/>
                      <a:pt x="214" y="244"/>
                      <a:pt x="218" y="244"/>
                    </a:cubicBezTo>
                    <a:cubicBezTo>
                      <a:pt x="223" y="244"/>
                      <a:pt x="226" y="246"/>
                      <a:pt x="230" y="248"/>
                    </a:cubicBezTo>
                    <a:cubicBezTo>
                      <a:pt x="233" y="250"/>
                      <a:pt x="236" y="252"/>
                      <a:pt x="239" y="252"/>
                    </a:cubicBezTo>
                    <a:cubicBezTo>
                      <a:pt x="243" y="252"/>
                      <a:pt x="245" y="250"/>
                      <a:pt x="246" y="247"/>
                    </a:cubicBezTo>
                    <a:cubicBezTo>
                      <a:pt x="250" y="242"/>
                      <a:pt x="252" y="236"/>
                      <a:pt x="255" y="230"/>
                    </a:cubicBezTo>
                    <a:cubicBezTo>
                      <a:pt x="256" y="227"/>
                      <a:pt x="257" y="225"/>
                      <a:pt x="259" y="223"/>
                    </a:cubicBezTo>
                    <a:cubicBezTo>
                      <a:pt x="260" y="222"/>
                      <a:pt x="260" y="221"/>
                      <a:pt x="262" y="222"/>
                    </a:cubicBezTo>
                    <a:cubicBezTo>
                      <a:pt x="263" y="222"/>
                      <a:pt x="264" y="224"/>
                      <a:pt x="265" y="225"/>
                    </a:cubicBezTo>
                    <a:cubicBezTo>
                      <a:pt x="266" y="229"/>
                      <a:pt x="267" y="233"/>
                      <a:pt x="268" y="237"/>
                    </a:cubicBezTo>
                    <a:cubicBezTo>
                      <a:pt x="272" y="254"/>
                      <a:pt x="274" y="272"/>
                      <a:pt x="277" y="289"/>
                    </a:cubicBezTo>
                    <a:cubicBezTo>
                      <a:pt x="278" y="294"/>
                      <a:pt x="279" y="299"/>
                      <a:pt x="280" y="304"/>
                    </a:cubicBezTo>
                    <a:cubicBezTo>
                      <a:pt x="281" y="305"/>
                      <a:pt x="281" y="305"/>
                      <a:pt x="281" y="305"/>
                    </a:cubicBezTo>
                    <a:cubicBezTo>
                      <a:pt x="281" y="305"/>
                      <a:pt x="281" y="306"/>
                      <a:pt x="281" y="306"/>
                    </a:cubicBezTo>
                    <a:cubicBezTo>
                      <a:pt x="281" y="307"/>
                      <a:pt x="282" y="309"/>
                      <a:pt x="283" y="308"/>
                    </a:cubicBezTo>
                    <a:cubicBezTo>
                      <a:pt x="284" y="308"/>
                      <a:pt x="284" y="307"/>
                      <a:pt x="285" y="306"/>
                    </a:cubicBezTo>
                    <a:cubicBezTo>
                      <a:pt x="285" y="304"/>
                      <a:pt x="286" y="302"/>
                      <a:pt x="286" y="300"/>
                    </a:cubicBezTo>
                    <a:cubicBezTo>
                      <a:pt x="288" y="292"/>
                      <a:pt x="289" y="283"/>
                      <a:pt x="290" y="275"/>
                    </a:cubicBezTo>
                    <a:cubicBezTo>
                      <a:pt x="293" y="240"/>
                      <a:pt x="295" y="204"/>
                      <a:pt x="298" y="169"/>
                    </a:cubicBezTo>
                    <a:cubicBezTo>
                      <a:pt x="299" y="156"/>
                      <a:pt x="300" y="142"/>
                      <a:pt x="302" y="129"/>
                    </a:cubicBezTo>
                    <a:cubicBezTo>
                      <a:pt x="302" y="126"/>
                      <a:pt x="302" y="123"/>
                      <a:pt x="303" y="120"/>
                    </a:cubicBezTo>
                    <a:cubicBezTo>
                      <a:pt x="303" y="120"/>
                      <a:pt x="303" y="120"/>
                      <a:pt x="303" y="119"/>
                    </a:cubicBezTo>
                    <a:cubicBezTo>
                      <a:pt x="304" y="119"/>
                      <a:pt x="304" y="117"/>
                      <a:pt x="305" y="118"/>
                    </a:cubicBezTo>
                    <a:cubicBezTo>
                      <a:pt x="306" y="118"/>
                      <a:pt x="306" y="120"/>
                      <a:pt x="306" y="121"/>
                    </a:cubicBezTo>
                    <a:cubicBezTo>
                      <a:pt x="307" y="125"/>
                      <a:pt x="308" y="129"/>
                      <a:pt x="308" y="133"/>
                    </a:cubicBezTo>
                    <a:cubicBezTo>
                      <a:pt x="310" y="148"/>
                      <a:pt x="310" y="164"/>
                      <a:pt x="311" y="180"/>
                    </a:cubicBezTo>
                    <a:cubicBezTo>
                      <a:pt x="315" y="244"/>
                      <a:pt x="317" y="309"/>
                      <a:pt x="320" y="374"/>
                    </a:cubicBezTo>
                    <a:cubicBezTo>
                      <a:pt x="321" y="393"/>
                      <a:pt x="322" y="412"/>
                      <a:pt x="323" y="431"/>
                    </a:cubicBezTo>
                    <a:cubicBezTo>
                      <a:pt x="324" y="435"/>
                      <a:pt x="324" y="439"/>
                      <a:pt x="325" y="443"/>
                    </a:cubicBezTo>
                    <a:cubicBezTo>
                      <a:pt x="325" y="444"/>
                      <a:pt x="325" y="445"/>
                      <a:pt x="326" y="446"/>
                    </a:cubicBezTo>
                    <a:cubicBezTo>
                      <a:pt x="326" y="446"/>
                      <a:pt x="326" y="447"/>
                      <a:pt x="326" y="447"/>
                    </a:cubicBezTo>
                    <a:cubicBezTo>
                      <a:pt x="327" y="447"/>
                      <a:pt x="327" y="446"/>
                      <a:pt x="327" y="446"/>
                    </a:cubicBezTo>
                    <a:cubicBezTo>
                      <a:pt x="327" y="445"/>
                      <a:pt x="328" y="444"/>
                      <a:pt x="328" y="442"/>
                    </a:cubicBezTo>
                    <a:cubicBezTo>
                      <a:pt x="329" y="438"/>
                      <a:pt x="329" y="433"/>
                      <a:pt x="329" y="428"/>
                    </a:cubicBezTo>
                    <a:cubicBezTo>
                      <a:pt x="331" y="407"/>
                      <a:pt x="332" y="386"/>
                      <a:pt x="333" y="365"/>
                    </a:cubicBezTo>
                    <a:cubicBezTo>
                      <a:pt x="336" y="276"/>
                      <a:pt x="338" y="187"/>
                      <a:pt x="341" y="98"/>
                    </a:cubicBezTo>
                    <a:cubicBezTo>
                      <a:pt x="342" y="72"/>
                      <a:pt x="343" y="47"/>
                      <a:pt x="345" y="22"/>
                    </a:cubicBezTo>
                    <a:cubicBezTo>
                      <a:pt x="345" y="16"/>
                      <a:pt x="346" y="10"/>
                      <a:pt x="347" y="5"/>
                    </a:cubicBezTo>
                    <a:cubicBezTo>
                      <a:pt x="347" y="3"/>
                      <a:pt x="347" y="2"/>
                      <a:pt x="347" y="1"/>
                    </a:cubicBezTo>
                    <a:cubicBezTo>
                      <a:pt x="347" y="1"/>
                      <a:pt x="348" y="0"/>
                      <a:pt x="348" y="0"/>
                    </a:cubicBezTo>
                    <a:cubicBezTo>
                      <a:pt x="348" y="0"/>
                      <a:pt x="349" y="1"/>
                      <a:pt x="349" y="1"/>
                    </a:cubicBezTo>
                    <a:cubicBezTo>
                      <a:pt x="349" y="2"/>
                      <a:pt x="349" y="4"/>
                      <a:pt x="349" y="5"/>
                    </a:cubicBezTo>
                    <a:cubicBezTo>
                      <a:pt x="350" y="11"/>
                      <a:pt x="351" y="17"/>
                      <a:pt x="351" y="23"/>
                    </a:cubicBezTo>
                    <a:cubicBezTo>
                      <a:pt x="353" y="49"/>
                      <a:pt x="354" y="75"/>
                      <a:pt x="355" y="102"/>
                    </a:cubicBezTo>
                    <a:cubicBezTo>
                      <a:pt x="358" y="198"/>
                      <a:pt x="360" y="294"/>
                      <a:pt x="364" y="390"/>
                    </a:cubicBezTo>
                    <a:cubicBezTo>
                      <a:pt x="364" y="413"/>
                      <a:pt x="365" y="435"/>
                      <a:pt x="367" y="458"/>
                    </a:cubicBezTo>
                    <a:cubicBezTo>
                      <a:pt x="367" y="463"/>
                      <a:pt x="368" y="468"/>
                      <a:pt x="368" y="473"/>
                    </a:cubicBezTo>
                    <a:cubicBezTo>
                      <a:pt x="369" y="474"/>
                      <a:pt x="369" y="475"/>
                      <a:pt x="369" y="476"/>
                    </a:cubicBezTo>
                    <a:cubicBezTo>
                      <a:pt x="369" y="477"/>
                      <a:pt x="369" y="477"/>
                      <a:pt x="370" y="477"/>
                    </a:cubicBezTo>
                    <a:cubicBezTo>
                      <a:pt x="370" y="477"/>
                      <a:pt x="370" y="477"/>
                      <a:pt x="370" y="476"/>
                    </a:cubicBezTo>
                    <a:cubicBezTo>
                      <a:pt x="371" y="475"/>
                      <a:pt x="371" y="474"/>
                      <a:pt x="371" y="473"/>
                    </a:cubicBezTo>
                    <a:cubicBezTo>
                      <a:pt x="372" y="468"/>
                      <a:pt x="372" y="463"/>
                      <a:pt x="373" y="457"/>
                    </a:cubicBezTo>
                    <a:cubicBezTo>
                      <a:pt x="374" y="434"/>
                      <a:pt x="375" y="411"/>
                      <a:pt x="376" y="388"/>
                    </a:cubicBezTo>
                    <a:cubicBezTo>
                      <a:pt x="379" y="309"/>
                      <a:pt x="381" y="230"/>
                      <a:pt x="385" y="151"/>
                    </a:cubicBezTo>
                    <a:cubicBezTo>
                      <a:pt x="386" y="132"/>
                      <a:pt x="387" y="113"/>
                      <a:pt x="388" y="94"/>
                    </a:cubicBezTo>
                    <a:cubicBezTo>
                      <a:pt x="389" y="89"/>
                      <a:pt x="389" y="85"/>
                      <a:pt x="390" y="80"/>
                    </a:cubicBezTo>
                    <a:cubicBezTo>
                      <a:pt x="390" y="79"/>
                      <a:pt x="390" y="78"/>
                      <a:pt x="391" y="77"/>
                    </a:cubicBezTo>
                    <a:cubicBezTo>
                      <a:pt x="391" y="77"/>
                      <a:pt x="391" y="76"/>
                      <a:pt x="391" y="76"/>
                    </a:cubicBezTo>
                    <a:cubicBezTo>
                      <a:pt x="392" y="76"/>
                      <a:pt x="392" y="77"/>
                      <a:pt x="392" y="77"/>
                    </a:cubicBezTo>
                    <a:cubicBezTo>
                      <a:pt x="393" y="78"/>
                      <a:pt x="393" y="80"/>
                      <a:pt x="393" y="81"/>
                    </a:cubicBezTo>
                    <a:cubicBezTo>
                      <a:pt x="394" y="87"/>
                      <a:pt x="395" y="94"/>
                      <a:pt x="395" y="100"/>
                    </a:cubicBezTo>
                    <a:cubicBezTo>
                      <a:pt x="397" y="116"/>
                      <a:pt x="397" y="132"/>
                      <a:pt x="398" y="148"/>
                    </a:cubicBezTo>
                    <a:cubicBezTo>
                      <a:pt x="401" y="197"/>
                      <a:pt x="403" y="246"/>
                      <a:pt x="407" y="294"/>
                    </a:cubicBezTo>
                    <a:cubicBezTo>
                      <a:pt x="407" y="306"/>
                      <a:pt x="408" y="318"/>
                      <a:pt x="410" y="330"/>
                    </a:cubicBezTo>
                    <a:cubicBezTo>
                      <a:pt x="410" y="333"/>
                      <a:pt x="411" y="336"/>
                      <a:pt x="411" y="338"/>
                    </a:cubicBezTo>
                    <a:cubicBezTo>
                      <a:pt x="412" y="339"/>
                      <a:pt x="412" y="341"/>
                      <a:pt x="413" y="341"/>
                    </a:cubicBezTo>
                    <a:cubicBezTo>
                      <a:pt x="413" y="341"/>
                      <a:pt x="414" y="340"/>
                      <a:pt x="414" y="340"/>
                    </a:cubicBezTo>
                    <a:cubicBezTo>
                      <a:pt x="415" y="338"/>
                      <a:pt x="415" y="336"/>
                      <a:pt x="416" y="335"/>
                    </a:cubicBezTo>
                    <a:cubicBezTo>
                      <a:pt x="417" y="327"/>
                      <a:pt x="418" y="319"/>
                      <a:pt x="419" y="311"/>
                    </a:cubicBezTo>
                    <a:cubicBezTo>
                      <a:pt x="422" y="284"/>
                      <a:pt x="424" y="256"/>
                      <a:pt x="428" y="229"/>
                    </a:cubicBezTo>
                    <a:cubicBezTo>
                      <a:pt x="429" y="223"/>
                      <a:pt x="430" y="216"/>
                      <a:pt x="431" y="210"/>
                    </a:cubicBezTo>
                    <a:cubicBezTo>
                      <a:pt x="432" y="208"/>
                      <a:pt x="432" y="207"/>
                      <a:pt x="433" y="205"/>
                    </a:cubicBezTo>
                    <a:cubicBezTo>
                      <a:pt x="433" y="205"/>
                      <a:pt x="434" y="204"/>
                      <a:pt x="434" y="204"/>
                    </a:cubicBezTo>
                    <a:cubicBezTo>
                      <a:pt x="436" y="203"/>
                      <a:pt x="437" y="205"/>
                      <a:pt x="437" y="206"/>
                    </a:cubicBezTo>
                    <a:cubicBezTo>
                      <a:pt x="439" y="209"/>
                      <a:pt x="440" y="213"/>
                      <a:pt x="441" y="217"/>
                    </a:cubicBezTo>
                    <a:cubicBezTo>
                      <a:pt x="444" y="228"/>
                      <a:pt x="446" y="239"/>
                      <a:pt x="450" y="250"/>
                    </a:cubicBezTo>
                    <a:cubicBezTo>
                      <a:pt x="450" y="253"/>
                      <a:pt x="451" y="255"/>
                      <a:pt x="453" y="258"/>
                    </a:cubicBezTo>
                    <a:cubicBezTo>
                      <a:pt x="454" y="259"/>
                      <a:pt x="455" y="260"/>
                      <a:pt x="456" y="260"/>
                    </a:cubicBezTo>
                    <a:cubicBezTo>
                      <a:pt x="457" y="260"/>
                      <a:pt x="458" y="259"/>
                      <a:pt x="459" y="259"/>
                    </a:cubicBezTo>
                    <a:cubicBezTo>
                      <a:pt x="461" y="257"/>
                      <a:pt x="462" y="256"/>
                      <a:pt x="463" y="254"/>
                    </a:cubicBezTo>
                    <a:cubicBezTo>
                      <a:pt x="467" y="249"/>
                      <a:pt x="471" y="242"/>
                      <a:pt x="478" y="242"/>
                    </a:cubicBezTo>
                    <a:cubicBezTo>
                      <a:pt x="482" y="242"/>
                      <a:pt x="485" y="243"/>
                      <a:pt x="489" y="244"/>
                    </a:cubicBezTo>
                    <a:cubicBezTo>
                      <a:pt x="492" y="246"/>
                      <a:pt x="496" y="246"/>
                      <a:pt x="500" y="246"/>
                    </a:cubicBezTo>
                    <a:cubicBezTo>
                      <a:pt x="504" y="246"/>
                      <a:pt x="507" y="246"/>
                      <a:pt x="511" y="246"/>
                    </a:cubicBezTo>
                    <a:cubicBezTo>
                      <a:pt x="515" y="245"/>
                      <a:pt x="518" y="245"/>
                      <a:pt x="522" y="245"/>
                    </a:cubicBezTo>
                    <a:cubicBezTo>
                      <a:pt x="584" y="245"/>
                      <a:pt x="646" y="245"/>
                      <a:pt x="708" y="245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2" name="Freeform 8"/>
              <p:cNvSpPr>
                <a:spLocks/>
              </p:cNvSpPr>
              <p:nvPr/>
            </p:nvSpPr>
            <p:spPr bwMode="auto">
              <a:xfrm flipH="1">
                <a:off x="1405306" y="1408857"/>
                <a:ext cx="3385037" cy="1544638"/>
              </a:xfrm>
              <a:custGeom>
                <a:avLst/>
                <a:gdLst/>
                <a:ahLst/>
                <a:cxnLst>
                  <a:cxn ang="0">
                    <a:pos x="0" y="253"/>
                  </a:cxn>
                  <a:cxn ang="0">
                    <a:pos x="177" y="253"/>
                  </a:cxn>
                  <a:cxn ang="0">
                    <a:pos x="210" y="252"/>
                  </a:cxn>
                  <a:cxn ang="0">
                    <a:pos x="242" y="244"/>
                  </a:cxn>
                  <a:cxn ang="0">
                    <a:pos x="257" y="232"/>
                  </a:cxn>
                  <a:cxn ang="0">
                    <a:pos x="274" y="207"/>
                  </a:cxn>
                  <a:cxn ang="0">
                    <a:pos x="289" y="170"/>
                  </a:cxn>
                  <a:cxn ang="0">
                    <a:pos x="323" y="59"/>
                  </a:cxn>
                  <a:cxn ang="0">
                    <a:pos x="332" y="32"/>
                  </a:cxn>
                  <a:cxn ang="0">
                    <a:pos x="340" y="12"/>
                  </a:cxn>
                  <a:cxn ang="0">
                    <a:pos x="342" y="9"/>
                  </a:cxn>
                  <a:cxn ang="0">
                    <a:pos x="354" y="0"/>
                  </a:cxn>
                  <a:cxn ang="0">
                    <a:pos x="366" y="9"/>
                  </a:cxn>
                  <a:cxn ang="0">
                    <a:pos x="368" y="12"/>
                  </a:cxn>
                  <a:cxn ang="0">
                    <a:pos x="377" y="32"/>
                  </a:cxn>
                  <a:cxn ang="0">
                    <a:pos x="386" y="59"/>
                  </a:cxn>
                  <a:cxn ang="0">
                    <a:pos x="419" y="170"/>
                  </a:cxn>
                  <a:cxn ang="0">
                    <a:pos x="434" y="207"/>
                  </a:cxn>
                  <a:cxn ang="0">
                    <a:pos x="451" y="232"/>
                  </a:cxn>
                  <a:cxn ang="0">
                    <a:pos x="466" y="244"/>
                  </a:cxn>
                  <a:cxn ang="0">
                    <a:pos x="498" y="252"/>
                  </a:cxn>
                  <a:cxn ang="0">
                    <a:pos x="531" y="253"/>
                  </a:cxn>
                  <a:cxn ang="0">
                    <a:pos x="708" y="253"/>
                  </a:cxn>
                </a:cxnLst>
                <a:rect l="0" t="0" r="r" b="b"/>
                <a:pathLst>
                  <a:path w="708" h="253">
                    <a:moveTo>
                      <a:pt x="0" y="253"/>
                    </a:moveTo>
                    <a:cubicBezTo>
                      <a:pt x="59" y="253"/>
                      <a:pt x="118" y="253"/>
                      <a:pt x="177" y="253"/>
                    </a:cubicBezTo>
                    <a:cubicBezTo>
                      <a:pt x="188" y="253"/>
                      <a:pt x="199" y="253"/>
                      <a:pt x="210" y="252"/>
                    </a:cubicBezTo>
                    <a:cubicBezTo>
                      <a:pt x="221" y="251"/>
                      <a:pt x="232" y="249"/>
                      <a:pt x="242" y="244"/>
                    </a:cubicBezTo>
                    <a:cubicBezTo>
                      <a:pt x="247" y="241"/>
                      <a:pt x="252" y="237"/>
                      <a:pt x="257" y="232"/>
                    </a:cubicBezTo>
                    <a:cubicBezTo>
                      <a:pt x="264" y="225"/>
                      <a:pt x="269" y="216"/>
                      <a:pt x="274" y="207"/>
                    </a:cubicBezTo>
                    <a:cubicBezTo>
                      <a:pt x="280" y="195"/>
                      <a:pt x="285" y="183"/>
                      <a:pt x="289" y="170"/>
                    </a:cubicBezTo>
                    <a:cubicBezTo>
                      <a:pt x="302" y="134"/>
                      <a:pt x="311" y="96"/>
                      <a:pt x="323" y="59"/>
                    </a:cubicBezTo>
                    <a:cubicBezTo>
                      <a:pt x="325" y="50"/>
                      <a:pt x="328" y="41"/>
                      <a:pt x="332" y="32"/>
                    </a:cubicBezTo>
                    <a:cubicBezTo>
                      <a:pt x="334" y="25"/>
                      <a:pt x="337" y="19"/>
                      <a:pt x="340" y="12"/>
                    </a:cubicBezTo>
                    <a:cubicBezTo>
                      <a:pt x="341" y="11"/>
                      <a:pt x="342" y="10"/>
                      <a:pt x="342" y="9"/>
                    </a:cubicBezTo>
                    <a:cubicBezTo>
                      <a:pt x="345" y="5"/>
                      <a:pt x="349" y="0"/>
                      <a:pt x="354" y="0"/>
                    </a:cubicBezTo>
                    <a:cubicBezTo>
                      <a:pt x="359" y="0"/>
                      <a:pt x="363" y="5"/>
                      <a:pt x="366" y="9"/>
                    </a:cubicBezTo>
                    <a:cubicBezTo>
                      <a:pt x="367" y="10"/>
                      <a:pt x="367" y="11"/>
                      <a:pt x="368" y="12"/>
                    </a:cubicBezTo>
                    <a:cubicBezTo>
                      <a:pt x="371" y="19"/>
                      <a:pt x="374" y="25"/>
                      <a:pt x="377" y="32"/>
                    </a:cubicBezTo>
                    <a:cubicBezTo>
                      <a:pt x="380" y="41"/>
                      <a:pt x="383" y="50"/>
                      <a:pt x="386" y="59"/>
                    </a:cubicBezTo>
                    <a:cubicBezTo>
                      <a:pt x="397" y="96"/>
                      <a:pt x="406" y="134"/>
                      <a:pt x="419" y="170"/>
                    </a:cubicBezTo>
                    <a:cubicBezTo>
                      <a:pt x="423" y="183"/>
                      <a:pt x="428" y="195"/>
                      <a:pt x="434" y="207"/>
                    </a:cubicBezTo>
                    <a:cubicBezTo>
                      <a:pt x="439" y="216"/>
                      <a:pt x="444" y="225"/>
                      <a:pt x="451" y="232"/>
                    </a:cubicBezTo>
                    <a:cubicBezTo>
                      <a:pt x="456" y="237"/>
                      <a:pt x="461" y="241"/>
                      <a:pt x="466" y="244"/>
                    </a:cubicBezTo>
                    <a:cubicBezTo>
                      <a:pt x="476" y="249"/>
                      <a:pt x="487" y="251"/>
                      <a:pt x="498" y="252"/>
                    </a:cubicBezTo>
                    <a:cubicBezTo>
                      <a:pt x="509" y="253"/>
                      <a:pt x="520" y="253"/>
                      <a:pt x="531" y="253"/>
                    </a:cubicBezTo>
                    <a:cubicBezTo>
                      <a:pt x="590" y="253"/>
                      <a:pt x="649" y="253"/>
                      <a:pt x="708" y="253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3" name="Freeform 10"/>
              <p:cNvSpPr>
                <a:spLocks/>
              </p:cNvSpPr>
              <p:nvPr/>
            </p:nvSpPr>
            <p:spPr bwMode="auto">
              <a:xfrm flipH="1">
                <a:off x="1405770" y="2953495"/>
                <a:ext cx="3389435" cy="15446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7" y="1"/>
                  </a:cxn>
                  <a:cxn ang="0">
                    <a:pos x="211" y="1"/>
                  </a:cxn>
                  <a:cxn ang="0">
                    <a:pos x="242" y="9"/>
                  </a:cxn>
                  <a:cxn ang="0">
                    <a:pos x="257" y="21"/>
                  </a:cxn>
                  <a:cxn ang="0">
                    <a:pos x="274" y="46"/>
                  </a:cxn>
                  <a:cxn ang="0">
                    <a:pos x="289" y="83"/>
                  </a:cxn>
                  <a:cxn ang="0">
                    <a:pos x="323" y="195"/>
                  </a:cxn>
                  <a:cxn ang="0">
                    <a:pos x="332" y="221"/>
                  </a:cxn>
                  <a:cxn ang="0">
                    <a:pos x="341" y="241"/>
                  </a:cxn>
                  <a:cxn ang="0">
                    <a:pos x="343" y="244"/>
                  </a:cxn>
                  <a:cxn ang="0">
                    <a:pos x="354" y="253"/>
                  </a:cxn>
                  <a:cxn ang="0">
                    <a:pos x="366" y="244"/>
                  </a:cxn>
                  <a:cxn ang="0">
                    <a:pos x="368" y="241"/>
                  </a:cxn>
                  <a:cxn ang="0">
                    <a:pos x="377" y="221"/>
                  </a:cxn>
                  <a:cxn ang="0">
                    <a:pos x="386" y="195"/>
                  </a:cxn>
                  <a:cxn ang="0">
                    <a:pos x="419" y="83"/>
                  </a:cxn>
                  <a:cxn ang="0">
                    <a:pos x="435" y="46"/>
                  </a:cxn>
                  <a:cxn ang="0">
                    <a:pos x="452" y="21"/>
                  </a:cxn>
                  <a:cxn ang="0">
                    <a:pos x="467" y="9"/>
                  </a:cxn>
                  <a:cxn ang="0">
                    <a:pos x="498" y="1"/>
                  </a:cxn>
                  <a:cxn ang="0">
                    <a:pos x="532" y="1"/>
                  </a:cxn>
                  <a:cxn ang="0">
                    <a:pos x="709" y="0"/>
                  </a:cxn>
                </a:cxnLst>
                <a:rect l="0" t="0" r="r" b="b"/>
                <a:pathLst>
                  <a:path w="709" h="253">
                    <a:moveTo>
                      <a:pt x="0" y="0"/>
                    </a:moveTo>
                    <a:cubicBezTo>
                      <a:pt x="59" y="0"/>
                      <a:pt x="118" y="0"/>
                      <a:pt x="177" y="1"/>
                    </a:cubicBezTo>
                    <a:cubicBezTo>
                      <a:pt x="188" y="1"/>
                      <a:pt x="200" y="1"/>
                      <a:pt x="211" y="1"/>
                    </a:cubicBezTo>
                    <a:cubicBezTo>
                      <a:pt x="222" y="2"/>
                      <a:pt x="233" y="4"/>
                      <a:pt x="242" y="9"/>
                    </a:cubicBezTo>
                    <a:cubicBezTo>
                      <a:pt x="248" y="12"/>
                      <a:pt x="253" y="16"/>
                      <a:pt x="257" y="21"/>
                    </a:cubicBezTo>
                    <a:cubicBezTo>
                      <a:pt x="264" y="28"/>
                      <a:pt x="270" y="37"/>
                      <a:pt x="274" y="46"/>
                    </a:cubicBezTo>
                    <a:cubicBezTo>
                      <a:pt x="280" y="58"/>
                      <a:pt x="285" y="70"/>
                      <a:pt x="289" y="83"/>
                    </a:cubicBezTo>
                    <a:cubicBezTo>
                      <a:pt x="302" y="119"/>
                      <a:pt x="312" y="157"/>
                      <a:pt x="323" y="195"/>
                    </a:cubicBezTo>
                    <a:cubicBezTo>
                      <a:pt x="326" y="203"/>
                      <a:pt x="329" y="212"/>
                      <a:pt x="332" y="221"/>
                    </a:cubicBezTo>
                    <a:cubicBezTo>
                      <a:pt x="335" y="228"/>
                      <a:pt x="337" y="235"/>
                      <a:pt x="341" y="241"/>
                    </a:cubicBezTo>
                    <a:cubicBezTo>
                      <a:pt x="341" y="242"/>
                      <a:pt x="342" y="243"/>
                      <a:pt x="343" y="244"/>
                    </a:cubicBezTo>
                    <a:cubicBezTo>
                      <a:pt x="345" y="248"/>
                      <a:pt x="349" y="253"/>
                      <a:pt x="354" y="253"/>
                    </a:cubicBezTo>
                    <a:cubicBezTo>
                      <a:pt x="360" y="253"/>
                      <a:pt x="364" y="248"/>
                      <a:pt x="366" y="244"/>
                    </a:cubicBezTo>
                    <a:cubicBezTo>
                      <a:pt x="367" y="243"/>
                      <a:pt x="368" y="242"/>
                      <a:pt x="368" y="241"/>
                    </a:cubicBezTo>
                    <a:cubicBezTo>
                      <a:pt x="372" y="235"/>
                      <a:pt x="374" y="228"/>
                      <a:pt x="377" y="221"/>
                    </a:cubicBezTo>
                    <a:cubicBezTo>
                      <a:pt x="380" y="212"/>
                      <a:pt x="383" y="203"/>
                      <a:pt x="386" y="195"/>
                    </a:cubicBezTo>
                    <a:cubicBezTo>
                      <a:pt x="397" y="157"/>
                      <a:pt x="407" y="119"/>
                      <a:pt x="419" y="83"/>
                    </a:cubicBezTo>
                    <a:cubicBezTo>
                      <a:pt x="424" y="70"/>
                      <a:pt x="429" y="58"/>
                      <a:pt x="435" y="46"/>
                    </a:cubicBezTo>
                    <a:cubicBezTo>
                      <a:pt x="439" y="37"/>
                      <a:pt x="445" y="28"/>
                      <a:pt x="452" y="21"/>
                    </a:cubicBezTo>
                    <a:cubicBezTo>
                      <a:pt x="456" y="16"/>
                      <a:pt x="461" y="12"/>
                      <a:pt x="467" y="9"/>
                    </a:cubicBezTo>
                    <a:cubicBezTo>
                      <a:pt x="476" y="4"/>
                      <a:pt x="487" y="2"/>
                      <a:pt x="498" y="1"/>
                    </a:cubicBezTo>
                    <a:cubicBezTo>
                      <a:pt x="509" y="1"/>
                      <a:pt x="521" y="1"/>
                      <a:pt x="532" y="1"/>
                    </a:cubicBezTo>
                    <a:cubicBezTo>
                      <a:pt x="591" y="0"/>
                      <a:pt x="650" y="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cxnSp>
          <p:nvCxnSpPr>
            <p:cNvPr id="295" name="直線コネクタ 294"/>
            <p:cNvCxnSpPr/>
            <p:nvPr/>
          </p:nvCxnSpPr>
          <p:spPr bwMode="auto">
            <a:xfrm flipH="1">
              <a:off x="4280147" y="2392955"/>
              <a:ext cx="288032" cy="57606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6" name="直線コネクタ 295"/>
            <p:cNvCxnSpPr/>
            <p:nvPr/>
          </p:nvCxnSpPr>
          <p:spPr bwMode="auto">
            <a:xfrm flipH="1">
              <a:off x="4428349" y="2420888"/>
              <a:ext cx="288032" cy="576064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4" name="Freeform 11"/>
          <p:cNvSpPr>
            <a:spLocks/>
          </p:cNvSpPr>
          <p:nvPr/>
        </p:nvSpPr>
        <p:spPr bwMode="auto">
          <a:xfrm>
            <a:off x="5349494" y="1466765"/>
            <a:ext cx="2255774" cy="2190095"/>
          </a:xfrm>
          <a:custGeom>
            <a:avLst/>
            <a:gdLst/>
            <a:ahLst/>
            <a:cxnLst>
              <a:cxn ang="0">
                <a:pos x="121" y="245"/>
              </a:cxn>
              <a:cxn ang="0">
                <a:pos x="195" y="246"/>
              </a:cxn>
              <a:cxn ang="0">
                <a:pos x="218" y="244"/>
              </a:cxn>
              <a:cxn ang="0">
                <a:pos x="239" y="252"/>
              </a:cxn>
              <a:cxn ang="0">
                <a:pos x="255" y="230"/>
              </a:cxn>
              <a:cxn ang="0">
                <a:pos x="262" y="222"/>
              </a:cxn>
              <a:cxn ang="0">
                <a:pos x="268" y="237"/>
              </a:cxn>
              <a:cxn ang="0">
                <a:pos x="280" y="304"/>
              </a:cxn>
              <a:cxn ang="0">
                <a:pos x="281" y="306"/>
              </a:cxn>
              <a:cxn ang="0">
                <a:pos x="285" y="306"/>
              </a:cxn>
              <a:cxn ang="0">
                <a:pos x="290" y="275"/>
              </a:cxn>
              <a:cxn ang="0">
                <a:pos x="302" y="129"/>
              </a:cxn>
              <a:cxn ang="0">
                <a:pos x="303" y="119"/>
              </a:cxn>
              <a:cxn ang="0">
                <a:pos x="306" y="121"/>
              </a:cxn>
              <a:cxn ang="0">
                <a:pos x="311" y="180"/>
              </a:cxn>
              <a:cxn ang="0">
                <a:pos x="323" y="431"/>
              </a:cxn>
              <a:cxn ang="0">
                <a:pos x="326" y="446"/>
              </a:cxn>
              <a:cxn ang="0">
                <a:pos x="327" y="446"/>
              </a:cxn>
              <a:cxn ang="0">
                <a:pos x="329" y="428"/>
              </a:cxn>
              <a:cxn ang="0">
                <a:pos x="341" y="98"/>
              </a:cxn>
              <a:cxn ang="0">
                <a:pos x="347" y="5"/>
              </a:cxn>
              <a:cxn ang="0">
                <a:pos x="348" y="0"/>
              </a:cxn>
              <a:cxn ang="0">
                <a:pos x="349" y="5"/>
              </a:cxn>
              <a:cxn ang="0">
                <a:pos x="355" y="102"/>
              </a:cxn>
              <a:cxn ang="0">
                <a:pos x="367" y="458"/>
              </a:cxn>
              <a:cxn ang="0">
                <a:pos x="369" y="476"/>
              </a:cxn>
              <a:cxn ang="0">
                <a:pos x="370" y="476"/>
              </a:cxn>
              <a:cxn ang="0">
                <a:pos x="373" y="457"/>
              </a:cxn>
              <a:cxn ang="0">
                <a:pos x="385" y="151"/>
              </a:cxn>
              <a:cxn ang="0">
                <a:pos x="390" y="80"/>
              </a:cxn>
              <a:cxn ang="0">
                <a:pos x="391" y="76"/>
              </a:cxn>
              <a:cxn ang="0">
                <a:pos x="393" y="81"/>
              </a:cxn>
              <a:cxn ang="0">
                <a:pos x="398" y="148"/>
              </a:cxn>
              <a:cxn ang="0">
                <a:pos x="410" y="330"/>
              </a:cxn>
              <a:cxn ang="0">
                <a:pos x="413" y="341"/>
              </a:cxn>
              <a:cxn ang="0">
                <a:pos x="416" y="335"/>
              </a:cxn>
              <a:cxn ang="0">
                <a:pos x="428" y="229"/>
              </a:cxn>
              <a:cxn ang="0">
                <a:pos x="433" y="205"/>
              </a:cxn>
              <a:cxn ang="0">
                <a:pos x="437" y="206"/>
              </a:cxn>
              <a:cxn ang="0">
                <a:pos x="450" y="250"/>
              </a:cxn>
              <a:cxn ang="0">
                <a:pos x="456" y="260"/>
              </a:cxn>
              <a:cxn ang="0">
                <a:pos x="463" y="254"/>
              </a:cxn>
              <a:cxn ang="0">
                <a:pos x="489" y="244"/>
              </a:cxn>
              <a:cxn ang="0">
                <a:pos x="511" y="246"/>
              </a:cxn>
              <a:cxn ang="0">
                <a:pos x="708" y="245"/>
              </a:cxn>
            </a:cxnLst>
            <a:rect l="0" t="0" r="r" b="b"/>
            <a:pathLst>
              <a:path w="708" h="477">
                <a:moveTo>
                  <a:pt x="0" y="245"/>
                </a:moveTo>
                <a:cubicBezTo>
                  <a:pt x="40" y="245"/>
                  <a:pt x="81" y="245"/>
                  <a:pt x="121" y="245"/>
                </a:cubicBezTo>
                <a:cubicBezTo>
                  <a:pt x="140" y="245"/>
                  <a:pt x="159" y="245"/>
                  <a:pt x="178" y="245"/>
                </a:cubicBezTo>
                <a:cubicBezTo>
                  <a:pt x="183" y="245"/>
                  <a:pt x="189" y="246"/>
                  <a:pt x="195" y="246"/>
                </a:cubicBezTo>
                <a:cubicBezTo>
                  <a:pt x="199" y="246"/>
                  <a:pt x="203" y="246"/>
                  <a:pt x="207" y="245"/>
                </a:cubicBezTo>
                <a:cubicBezTo>
                  <a:pt x="210" y="245"/>
                  <a:pt x="214" y="244"/>
                  <a:pt x="218" y="244"/>
                </a:cubicBezTo>
                <a:cubicBezTo>
                  <a:pt x="223" y="244"/>
                  <a:pt x="226" y="246"/>
                  <a:pt x="230" y="248"/>
                </a:cubicBezTo>
                <a:cubicBezTo>
                  <a:pt x="233" y="250"/>
                  <a:pt x="236" y="252"/>
                  <a:pt x="239" y="252"/>
                </a:cubicBezTo>
                <a:cubicBezTo>
                  <a:pt x="243" y="252"/>
                  <a:pt x="245" y="250"/>
                  <a:pt x="246" y="247"/>
                </a:cubicBezTo>
                <a:cubicBezTo>
                  <a:pt x="250" y="242"/>
                  <a:pt x="252" y="236"/>
                  <a:pt x="255" y="230"/>
                </a:cubicBezTo>
                <a:cubicBezTo>
                  <a:pt x="256" y="227"/>
                  <a:pt x="257" y="225"/>
                  <a:pt x="259" y="223"/>
                </a:cubicBezTo>
                <a:cubicBezTo>
                  <a:pt x="260" y="222"/>
                  <a:pt x="260" y="221"/>
                  <a:pt x="262" y="222"/>
                </a:cubicBezTo>
                <a:cubicBezTo>
                  <a:pt x="263" y="222"/>
                  <a:pt x="264" y="224"/>
                  <a:pt x="265" y="225"/>
                </a:cubicBezTo>
                <a:cubicBezTo>
                  <a:pt x="266" y="229"/>
                  <a:pt x="267" y="233"/>
                  <a:pt x="268" y="237"/>
                </a:cubicBezTo>
                <a:cubicBezTo>
                  <a:pt x="272" y="254"/>
                  <a:pt x="274" y="272"/>
                  <a:pt x="277" y="289"/>
                </a:cubicBezTo>
                <a:cubicBezTo>
                  <a:pt x="278" y="294"/>
                  <a:pt x="279" y="299"/>
                  <a:pt x="280" y="304"/>
                </a:cubicBezTo>
                <a:cubicBezTo>
                  <a:pt x="281" y="305"/>
                  <a:pt x="281" y="305"/>
                  <a:pt x="281" y="305"/>
                </a:cubicBezTo>
                <a:cubicBezTo>
                  <a:pt x="281" y="305"/>
                  <a:pt x="281" y="306"/>
                  <a:pt x="281" y="306"/>
                </a:cubicBezTo>
                <a:cubicBezTo>
                  <a:pt x="281" y="307"/>
                  <a:pt x="282" y="309"/>
                  <a:pt x="283" y="308"/>
                </a:cubicBezTo>
                <a:cubicBezTo>
                  <a:pt x="284" y="308"/>
                  <a:pt x="284" y="307"/>
                  <a:pt x="285" y="306"/>
                </a:cubicBezTo>
                <a:cubicBezTo>
                  <a:pt x="285" y="304"/>
                  <a:pt x="286" y="302"/>
                  <a:pt x="286" y="300"/>
                </a:cubicBezTo>
                <a:cubicBezTo>
                  <a:pt x="288" y="292"/>
                  <a:pt x="289" y="283"/>
                  <a:pt x="290" y="275"/>
                </a:cubicBezTo>
                <a:cubicBezTo>
                  <a:pt x="293" y="240"/>
                  <a:pt x="295" y="204"/>
                  <a:pt x="298" y="169"/>
                </a:cubicBezTo>
                <a:cubicBezTo>
                  <a:pt x="299" y="156"/>
                  <a:pt x="300" y="142"/>
                  <a:pt x="302" y="129"/>
                </a:cubicBezTo>
                <a:cubicBezTo>
                  <a:pt x="302" y="126"/>
                  <a:pt x="302" y="123"/>
                  <a:pt x="303" y="120"/>
                </a:cubicBezTo>
                <a:cubicBezTo>
                  <a:pt x="303" y="120"/>
                  <a:pt x="303" y="120"/>
                  <a:pt x="303" y="119"/>
                </a:cubicBezTo>
                <a:cubicBezTo>
                  <a:pt x="304" y="119"/>
                  <a:pt x="304" y="117"/>
                  <a:pt x="305" y="118"/>
                </a:cubicBezTo>
                <a:cubicBezTo>
                  <a:pt x="306" y="118"/>
                  <a:pt x="306" y="120"/>
                  <a:pt x="306" y="121"/>
                </a:cubicBezTo>
                <a:cubicBezTo>
                  <a:pt x="307" y="125"/>
                  <a:pt x="308" y="129"/>
                  <a:pt x="308" y="133"/>
                </a:cubicBezTo>
                <a:cubicBezTo>
                  <a:pt x="310" y="148"/>
                  <a:pt x="310" y="164"/>
                  <a:pt x="311" y="180"/>
                </a:cubicBezTo>
                <a:cubicBezTo>
                  <a:pt x="315" y="244"/>
                  <a:pt x="317" y="309"/>
                  <a:pt x="320" y="374"/>
                </a:cubicBezTo>
                <a:cubicBezTo>
                  <a:pt x="321" y="393"/>
                  <a:pt x="322" y="412"/>
                  <a:pt x="323" y="431"/>
                </a:cubicBezTo>
                <a:cubicBezTo>
                  <a:pt x="324" y="435"/>
                  <a:pt x="324" y="439"/>
                  <a:pt x="325" y="443"/>
                </a:cubicBezTo>
                <a:cubicBezTo>
                  <a:pt x="325" y="444"/>
                  <a:pt x="325" y="445"/>
                  <a:pt x="326" y="446"/>
                </a:cubicBezTo>
                <a:cubicBezTo>
                  <a:pt x="326" y="446"/>
                  <a:pt x="326" y="447"/>
                  <a:pt x="326" y="447"/>
                </a:cubicBezTo>
                <a:cubicBezTo>
                  <a:pt x="327" y="447"/>
                  <a:pt x="327" y="446"/>
                  <a:pt x="327" y="446"/>
                </a:cubicBezTo>
                <a:cubicBezTo>
                  <a:pt x="327" y="445"/>
                  <a:pt x="328" y="444"/>
                  <a:pt x="328" y="442"/>
                </a:cubicBezTo>
                <a:cubicBezTo>
                  <a:pt x="329" y="438"/>
                  <a:pt x="329" y="433"/>
                  <a:pt x="329" y="428"/>
                </a:cubicBezTo>
                <a:cubicBezTo>
                  <a:pt x="331" y="407"/>
                  <a:pt x="332" y="386"/>
                  <a:pt x="333" y="365"/>
                </a:cubicBezTo>
                <a:cubicBezTo>
                  <a:pt x="336" y="276"/>
                  <a:pt x="338" y="187"/>
                  <a:pt x="341" y="98"/>
                </a:cubicBezTo>
                <a:cubicBezTo>
                  <a:pt x="342" y="72"/>
                  <a:pt x="343" y="47"/>
                  <a:pt x="345" y="22"/>
                </a:cubicBezTo>
                <a:cubicBezTo>
                  <a:pt x="345" y="16"/>
                  <a:pt x="346" y="10"/>
                  <a:pt x="347" y="5"/>
                </a:cubicBezTo>
                <a:cubicBezTo>
                  <a:pt x="347" y="3"/>
                  <a:pt x="347" y="2"/>
                  <a:pt x="347" y="1"/>
                </a:cubicBezTo>
                <a:cubicBezTo>
                  <a:pt x="347" y="1"/>
                  <a:pt x="348" y="0"/>
                  <a:pt x="348" y="0"/>
                </a:cubicBezTo>
                <a:cubicBezTo>
                  <a:pt x="348" y="0"/>
                  <a:pt x="349" y="1"/>
                  <a:pt x="349" y="1"/>
                </a:cubicBezTo>
                <a:cubicBezTo>
                  <a:pt x="349" y="2"/>
                  <a:pt x="349" y="4"/>
                  <a:pt x="349" y="5"/>
                </a:cubicBezTo>
                <a:cubicBezTo>
                  <a:pt x="350" y="11"/>
                  <a:pt x="351" y="17"/>
                  <a:pt x="351" y="23"/>
                </a:cubicBezTo>
                <a:cubicBezTo>
                  <a:pt x="353" y="49"/>
                  <a:pt x="354" y="75"/>
                  <a:pt x="355" y="102"/>
                </a:cubicBezTo>
                <a:cubicBezTo>
                  <a:pt x="358" y="198"/>
                  <a:pt x="360" y="294"/>
                  <a:pt x="364" y="390"/>
                </a:cubicBezTo>
                <a:cubicBezTo>
                  <a:pt x="364" y="413"/>
                  <a:pt x="365" y="435"/>
                  <a:pt x="367" y="458"/>
                </a:cubicBezTo>
                <a:cubicBezTo>
                  <a:pt x="367" y="463"/>
                  <a:pt x="368" y="468"/>
                  <a:pt x="368" y="473"/>
                </a:cubicBezTo>
                <a:cubicBezTo>
                  <a:pt x="369" y="474"/>
                  <a:pt x="369" y="475"/>
                  <a:pt x="369" y="476"/>
                </a:cubicBezTo>
                <a:cubicBezTo>
                  <a:pt x="369" y="477"/>
                  <a:pt x="369" y="477"/>
                  <a:pt x="370" y="477"/>
                </a:cubicBezTo>
                <a:cubicBezTo>
                  <a:pt x="370" y="477"/>
                  <a:pt x="370" y="477"/>
                  <a:pt x="370" y="476"/>
                </a:cubicBezTo>
                <a:cubicBezTo>
                  <a:pt x="371" y="475"/>
                  <a:pt x="371" y="474"/>
                  <a:pt x="371" y="473"/>
                </a:cubicBezTo>
                <a:cubicBezTo>
                  <a:pt x="372" y="468"/>
                  <a:pt x="372" y="463"/>
                  <a:pt x="373" y="457"/>
                </a:cubicBezTo>
                <a:cubicBezTo>
                  <a:pt x="374" y="434"/>
                  <a:pt x="375" y="411"/>
                  <a:pt x="376" y="388"/>
                </a:cubicBezTo>
                <a:cubicBezTo>
                  <a:pt x="379" y="309"/>
                  <a:pt x="381" y="230"/>
                  <a:pt x="385" y="151"/>
                </a:cubicBezTo>
                <a:cubicBezTo>
                  <a:pt x="386" y="132"/>
                  <a:pt x="387" y="113"/>
                  <a:pt x="388" y="94"/>
                </a:cubicBezTo>
                <a:cubicBezTo>
                  <a:pt x="389" y="89"/>
                  <a:pt x="389" y="85"/>
                  <a:pt x="390" y="80"/>
                </a:cubicBezTo>
                <a:cubicBezTo>
                  <a:pt x="390" y="79"/>
                  <a:pt x="390" y="78"/>
                  <a:pt x="391" y="77"/>
                </a:cubicBezTo>
                <a:cubicBezTo>
                  <a:pt x="391" y="77"/>
                  <a:pt x="391" y="76"/>
                  <a:pt x="391" y="76"/>
                </a:cubicBezTo>
                <a:cubicBezTo>
                  <a:pt x="392" y="76"/>
                  <a:pt x="392" y="77"/>
                  <a:pt x="392" y="77"/>
                </a:cubicBezTo>
                <a:cubicBezTo>
                  <a:pt x="393" y="78"/>
                  <a:pt x="393" y="80"/>
                  <a:pt x="393" y="81"/>
                </a:cubicBezTo>
                <a:cubicBezTo>
                  <a:pt x="394" y="87"/>
                  <a:pt x="395" y="94"/>
                  <a:pt x="395" y="100"/>
                </a:cubicBezTo>
                <a:cubicBezTo>
                  <a:pt x="397" y="116"/>
                  <a:pt x="397" y="132"/>
                  <a:pt x="398" y="148"/>
                </a:cubicBezTo>
                <a:cubicBezTo>
                  <a:pt x="401" y="197"/>
                  <a:pt x="403" y="246"/>
                  <a:pt x="407" y="294"/>
                </a:cubicBezTo>
                <a:cubicBezTo>
                  <a:pt x="407" y="306"/>
                  <a:pt x="408" y="318"/>
                  <a:pt x="410" y="330"/>
                </a:cubicBezTo>
                <a:cubicBezTo>
                  <a:pt x="410" y="333"/>
                  <a:pt x="411" y="336"/>
                  <a:pt x="411" y="338"/>
                </a:cubicBezTo>
                <a:cubicBezTo>
                  <a:pt x="412" y="339"/>
                  <a:pt x="412" y="341"/>
                  <a:pt x="413" y="341"/>
                </a:cubicBezTo>
                <a:cubicBezTo>
                  <a:pt x="413" y="341"/>
                  <a:pt x="414" y="340"/>
                  <a:pt x="414" y="340"/>
                </a:cubicBezTo>
                <a:cubicBezTo>
                  <a:pt x="415" y="338"/>
                  <a:pt x="415" y="336"/>
                  <a:pt x="416" y="335"/>
                </a:cubicBezTo>
                <a:cubicBezTo>
                  <a:pt x="417" y="327"/>
                  <a:pt x="418" y="319"/>
                  <a:pt x="419" y="311"/>
                </a:cubicBezTo>
                <a:cubicBezTo>
                  <a:pt x="422" y="284"/>
                  <a:pt x="424" y="256"/>
                  <a:pt x="428" y="229"/>
                </a:cubicBezTo>
                <a:cubicBezTo>
                  <a:pt x="429" y="223"/>
                  <a:pt x="430" y="216"/>
                  <a:pt x="431" y="210"/>
                </a:cubicBezTo>
                <a:cubicBezTo>
                  <a:pt x="432" y="208"/>
                  <a:pt x="432" y="207"/>
                  <a:pt x="433" y="205"/>
                </a:cubicBezTo>
                <a:cubicBezTo>
                  <a:pt x="433" y="205"/>
                  <a:pt x="434" y="204"/>
                  <a:pt x="434" y="204"/>
                </a:cubicBezTo>
                <a:cubicBezTo>
                  <a:pt x="436" y="203"/>
                  <a:pt x="437" y="205"/>
                  <a:pt x="437" y="206"/>
                </a:cubicBezTo>
                <a:cubicBezTo>
                  <a:pt x="439" y="209"/>
                  <a:pt x="440" y="213"/>
                  <a:pt x="441" y="217"/>
                </a:cubicBezTo>
                <a:cubicBezTo>
                  <a:pt x="444" y="228"/>
                  <a:pt x="446" y="239"/>
                  <a:pt x="450" y="250"/>
                </a:cubicBezTo>
                <a:cubicBezTo>
                  <a:pt x="450" y="253"/>
                  <a:pt x="451" y="255"/>
                  <a:pt x="453" y="258"/>
                </a:cubicBezTo>
                <a:cubicBezTo>
                  <a:pt x="454" y="259"/>
                  <a:pt x="455" y="260"/>
                  <a:pt x="456" y="260"/>
                </a:cubicBezTo>
                <a:cubicBezTo>
                  <a:pt x="457" y="260"/>
                  <a:pt x="458" y="259"/>
                  <a:pt x="459" y="259"/>
                </a:cubicBezTo>
                <a:cubicBezTo>
                  <a:pt x="461" y="257"/>
                  <a:pt x="462" y="256"/>
                  <a:pt x="463" y="254"/>
                </a:cubicBezTo>
                <a:cubicBezTo>
                  <a:pt x="467" y="249"/>
                  <a:pt x="471" y="242"/>
                  <a:pt x="478" y="242"/>
                </a:cubicBezTo>
                <a:cubicBezTo>
                  <a:pt x="482" y="242"/>
                  <a:pt x="485" y="243"/>
                  <a:pt x="489" y="244"/>
                </a:cubicBezTo>
                <a:cubicBezTo>
                  <a:pt x="492" y="246"/>
                  <a:pt x="496" y="246"/>
                  <a:pt x="500" y="246"/>
                </a:cubicBezTo>
                <a:cubicBezTo>
                  <a:pt x="504" y="246"/>
                  <a:pt x="507" y="246"/>
                  <a:pt x="511" y="246"/>
                </a:cubicBezTo>
                <a:cubicBezTo>
                  <a:pt x="515" y="245"/>
                  <a:pt x="518" y="245"/>
                  <a:pt x="522" y="245"/>
                </a:cubicBezTo>
                <a:cubicBezTo>
                  <a:pt x="584" y="245"/>
                  <a:pt x="646" y="245"/>
                  <a:pt x="708" y="245"/>
                </a:cubicBezTo>
              </a:path>
            </a:pathLst>
          </a:custGeom>
          <a:noFill/>
          <a:ln w="25400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9" name="テキスト ボックス 348"/>
          <p:cNvSpPr txBox="1"/>
          <p:nvPr/>
        </p:nvSpPr>
        <p:spPr>
          <a:xfrm>
            <a:off x="49976" y="1216510"/>
            <a:ext cx="111280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HGS創英角ｺﾞｼｯｸUB" pitchFamily="50" charset="-128"/>
                <a:ea typeface="HGS創英角ｺﾞｼｯｸUB" pitchFamily="50" charset="-128"/>
              </a:rPr>
              <a:t>時間軸</a:t>
            </a:r>
            <a:endParaRPr kumimoji="1" lang="ja-JP" altLang="en-US" sz="2800" b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53" name="上下矢印 352"/>
          <p:cNvSpPr/>
          <p:nvPr/>
        </p:nvSpPr>
        <p:spPr bwMode="auto">
          <a:xfrm>
            <a:off x="4413921" y="2916991"/>
            <a:ext cx="595353" cy="1319963"/>
          </a:xfrm>
          <a:prstGeom prst="upDownArrow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355" name="テキスト ボックス 354"/>
          <p:cNvSpPr txBox="1"/>
          <p:nvPr/>
        </p:nvSpPr>
        <p:spPr>
          <a:xfrm>
            <a:off x="3438654" y="3346141"/>
            <a:ext cx="254589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Fourier transform</a:t>
            </a:r>
            <a:endParaRPr kumimoji="1" lang="ja-JP" altLang="en-US" sz="2400" b="1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220685" y="5664908"/>
            <a:ext cx="596057" cy="596057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7" name="Line 4"/>
          <p:cNvSpPr>
            <a:spLocks noChangeShapeType="1"/>
          </p:cNvSpPr>
          <p:nvPr/>
        </p:nvSpPr>
        <p:spPr bwMode="auto">
          <a:xfrm>
            <a:off x="606379" y="5824748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8" name="Line 5"/>
          <p:cNvSpPr>
            <a:spLocks noChangeShapeType="1"/>
          </p:cNvSpPr>
          <p:nvPr/>
        </p:nvSpPr>
        <p:spPr bwMode="auto">
          <a:xfrm>
            <a:off x="996904" y="5824748"/>
            <a:ext cx="0" cy="2905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345437" y="1067270"/>
                <a:ext cx="838628" cy="893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ja-JP" sz="2400" b="1" i="1">
                                  <a:latin typeface="Cambria Math"/>
                                </a:rPr>
                                <m:t>𝒓𝒆𝒑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437" y="1067270"/>
                <a:ext cx="838628" cy="8937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>
            <a:stCxn id="3" idx="1"/>
          </p:cNvCxnSpPr>
          <p:nvPr/>
        </p:nvCxnSpPr>
        <p:spPr bwMode="auto">
          <a:xfrm flipH="1">
            <a:off x="3059832" y="1514156"/>
            <a:ext cx="1285605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直線矢印コネクタ 9"/>
          <p:cNvCxnSpPr>
            <a:stCxn id="3" idx="3"/>
          </p:cNvCxnSpPr>
          <p:nvPr/>
        </p:nvCxnSpPr>
        <p:spPr bwMode="auto">
          <a:xfrm>
            <a:off x="5184065" y="1514156"/>
            <a:ext cx="1260143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588224" y="835644"/>
                <a:ext cx="9716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400" b="1" i="1" smtClean="0">
                              <a:latin typeface="Cambria Math"/>
                            </a:rPr>
                            <m:t>𝝓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835644"/>
                <a:ext cx="97167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629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円/楕円 57"/>
          <p:cNvSpPr/>
          <p:nvPr/>
        </p:nvSpPr>
        <p:spPr bwMode="auto">
          <a:xfrm>
            <a:off x="6215115" y="1175086"/>
            <a:ext cx="596057" cy="596057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5496" y="6074179"/>
                <a:ext cx="2836867" cy="790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=(</m:t>
                      </m:r>
                      <m:f>
                        <m:f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400" b="1" i="1" smtClean="0">
                                  <a:latin typeface="Cambria Math"/>
                                  <a:ea typeface="Cambria Math"/>
                                </a:rPr>
                                <m:t>𝝓</m:t>
                              </m:r>
                            </m:e>
                            <m:sub>
                              <m:r>
                                <a:rPr kumimoji="1" lang="en-US" altLang="ja-JP" sz="2400" b="1" i="1" smtClean="0">
                                  <a:latin typeface="Cambria Math"/>
                                  <a:ea typeface="Cambria Math"/>
                                </a:rPr>
                                <m:t>𝑪𝑬𝑶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kumimoji="1" lang="ja-JP" altLang="en-US" sz="2400" b="1" i="1" smtClean="0">
                              <a:latin typeface="Cambria Math"/>
                              <a:ea typeface="Cambria Math"/>
                            </a:rPr>
                            <m:t>𝝅</m:t>
                          </m:r>
                        </m:den>
                      </m:f>
                      <m:r>
                        <a:rPr kumimoji="1" lang="en-US" altLang="ja-JP" sz="2400" b="1" i="1" smtClean="0">
                          <a:latin typeface="Cambria Math"/>
                          <a:ea typeface="Cambria Math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074179"/>
                <a:ext cx="2836867" cy="7908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-180528" y="482495"/>
            <a:ext cx="4077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ノーベル物</a:t>
            </a:r>
            <a:r>
              <a:rPr lang="ja-JP" altLang="en-US" sz="1600" i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理学賞</a:t>
            </a:r>
            <a:r>
              <a:rPr lang="en-US" altLang="ja-JP" sz="16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(2005)</a:t>
            </a:r>
            <a:endParaRPr lang="en-US" altLang="ja-JP" sz="1600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en-US" altLang="ja-JP" sz="1600" i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lang="ja-JP" altLang="en-US" sz="16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</a:t>
            </a:r>
            <a:r>
              <a:rPr lang="ja-JP" altLang="en-US" sz="1600" i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コムによる光周波数計測技術の</a:t>
            </a:r>
            <a:r>
              <a:rPr lang="ja-JP" altLang="en-US" sz="16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確立</a:t>
            </a:r>
            <a:r>
              <a:rPr lang="en-US" altLang="ja-JP" sz="1600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endParaRPr lang="ja-JP" altLang="en-US" sz="1600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146313"/>
            <a:ext cx="203132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フェムト秒</a:t>
            </a:r>
            <a:endParaRPr kumimoji="1" lang="en-US" altLang="ja-JP" sz="2400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24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パルスレーザ</a:t>
            </a:r>
            <a:endParaRPr kumimoji="1" lang="ja-JP" altLang="en-US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0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609" y="404664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光コムの安定化</a:t>
            </a:r>
            <a:endParaRPr kumimoji="1" lang="ja-JP" altLang="en-US" b="1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55583" y="2965446"/>
            <a:ext cx="0" cy="10287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1141408" y="2155821"/>
            <a:ext cx="7050087" cy="1841500"/>
            <a:chOff x="1142206" y="2832483"/>
            <a:chExt cx="7050087" cy="1841500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142206" y="4383471"/>
              <a:ext cx="0" cy="29051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534318" y="4383471"/>
              <a:ext cx="0" cy="29051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924843" y="4383471"/>
              <a:ext cx="0" cy="29051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316956" y="4383471"/>
              <a:ext cx="0" cy="29051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709068" y="4464433"/>
              <a:ext cx="0" cy="209550"/>
            </a:xfrm>
            <a:prstGeom prst="line">
              <a:avLst/>
            </a:prstGeom>
            <a:noFill/>
            <a:ln w="63500">
              <a:solidFill>
                <a:srgbClr val="9F2C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101181" y="4383471"/>
              <a:ext cx="0" cy="290512"/>
            </a:xfrm>
            <a:prstGeom prst="line">
              <a:avLst/>
            </a:prstGeom>
            <a:noFill/>
            <a:ln w="63500">
              <a:solidFill>
                <a:srgbClr val="C5360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493293" y="4256471"/>
              <a:ext cx="0" cy="4175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885406" y="3989771"/>
              <a:ext cx="0" cy="684212"/>
            </a:xfrm>
            <a:prstGeom prst="line">
              <a:avLst/>
            </a:prstGeom>
            <a:noFill/>
            <a:ln w="63500">
              <a:solidFill>
                <a:srgbClr val="F426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277518" y="3619883"/>
              <a:ext cx="0" cy="1054100"/>
            </a:xfrm>
            <a:prstGeom prst="line">
              <a:avLst/>
            </a:prstGeom>
            <a:noFill/>
            <a:ln w="635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666456" y="3191258"/>
              <a:ext cx="0" cy="1482725"/>
            </a:xfrm>
            <a:prstGeom prst="line">
              <a:avLst/>
            </a:prstGeom>
            <a:noFill/>
            <a:ln w="63500">
              <a:solidFill>
                <a:srgbClr val="FAAC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5058568" y="2926146"/>
              <a:ext cx="0" cy="1747837"/>
            </a:xfrm>
            <a:prstGeom prst="line">
              <a:avLst/>
            </a:prstGeom>
            <a:noFill/>
            <a:ln w="63500">
              <a:solidFill>
                <a:srgbClr val="F0FB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5450681" y="2832483"/>
              <a:ext cx="0" cy="1841500"/>
            </a:xfrm>
            <a:prstGeom prst="line">
              <a:avLst/>
            </a:prstGeom>
            <a:noFill/>
            <a:ln w="63500">
              <a:solidFill>
                <a:srgbClr val="B0FB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5841206" y="2924558"/>
              <a:ext cx="0" cy="1749425"/>
            </a:xfrm>
            <a:prstGeom prst="line">
              <a:avLst/>
            </a:prstGeom>
            <a:noFill/>
            <a:ln w="63500">
              <a:solidFill>
                <a:srgbClr val="32F91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6233318" y="3167446"/>
              <a:ext cx="0" cy="1506537"/>
            </a:xfrm>
            <a:prstGeom prst="line">
              <a:avLst/>
            </a:prstGeom>
            <a:noFill/>
            <a:ln w="63500">
              <a:solidFill>
                <a:srgbClr val="12F8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6625431" y="3584958"/>
              <a:ext cx="0" cy="1089025"/>
            </a:xfrm>
            <a:prstGeom prst="line">
              <a:avLst/>
            </a:prstGeom>
            <a:noFill/>
            <a:ln w="63500">
              <a:solidFill>
                <a:srgbClr val="053C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7015956" y="3931033"/>
              <a:ext cx="0" cy="742950"/>
            </a:xfrm>
            <a:prstGeom prst="line">
              <a:avLst/>
            </a:prstGeom>
            <a:noFill/>
            <a:ln w="63500">
              <a:solidFill>
                <a:srgbClr val="2005C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7408068" y="4186621"/>
              <a:ext cx="0" cy="487362"/>
            </a:xfrm>
            <a:prstGeom prst="line">
              <a:avLst/>
            </a:prstGeom>
            <a:noFill/>
            <a:ln w="63500">
              <a:solidFill>
                <a:srgbClr val="9A02D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7800181" y="4383471"/>
              <a:ext cx="0" cy="290512"/>
            </a:xfrm>
            <a:prstGeom prst="line">
              <a:avLst/>
            </a:prstGeom>
            <a:noFill/>
            <a:ln w="63500">
              <a:solidFill>
                <a:srgbClr val="E606D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8192293" y="4475546"/>
              <a:ext cx="0" cy="198437"/>
            </a:xfrm>
            <a:prstGeom prst="line">
              <a:avLst/>
            </a:prstGeom>
            <a:noFill/>
            <a:ln w="63500">
              <a:solidFill>
                <a:srgbClr val="C50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231770" y="3990971"/>
            <a:ext cx="8803928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619033" y="4254990"/>
                <a:ext cx="4094839" cy="56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/>
                          </a:rPr>
                          <m:t>𝒓𝒆𝒑</m:t>
                        </m:r>
                      </m:sub>
                    </m:sSub>
                  </m:oMath>
                </a14:m>
                <a:r>
                  <a:rPr kumimoji="1" lang="ja-JP" altLang="en-US" sz="2800" b="1" dirty="0" smtClean="0"/>
                  <a:t>を</a:t>
                </a:r>
                <a:r>
                  <a:rPr lang="ja-JP" altLang="en-US" sz="2800" b="1" dirty="0" smtClean="0"/>
                  <a:t>周波数標準に同期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033" y="4254990"/>
                <a:ext cx="4094839" cy="561820"/>
              </a:xfrm>
              <a:prstGeom prst="rect">
                <a:avLst/>
              </a:prstGeom>
              <a:blipFill rotWithShape="1">
                <a:blip r:embed="rId2"/>
                <a:stretch>
                  <a:fillRect t="-14130" r="-1937" b="-195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2588491" y="5015096"/>
                <a:ext cx="4176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kumimoji="1" lang="en-US" altLang="ja-JP" sz="2800" b="1" i="1" smtClean="0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sz="2800" b="1" dirty="0" smtClean="0"/>
                  <a:t>を</a:t>
                </a:r>
                <a:r>
                  <a:rPr lang="ja-JP" altLang="en-US" sz="2800" b="1" dirty="0"/>
                  <a:t>周波数標準</a:t>
                </a:r>
                <a:r>
                  <a:rPr lang="ja-JP" altLang="en-US" sz="2800" b="1" dirty="0" smtClean="0"/>
                  <a:t>に同期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91" y="5015096"/>
                <a:ext cx="417659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6279" r="-1752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1452410" y="5816907"/>
            <a:ext cx="636424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『</a:t>
            </a:r>
            <a:r>
              <a:rPr kumimoji="1" lang="ja-JP" altLang="en-US" sz="3200" b="1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</a:t>
            </a:r>
            <a:r>
              <a:rPr lang="ja-JP" altLang="en-US" sz="3200" b="1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周波数</a:t>
            </a:r>
            <a:r>
              <a:rPr kumimoji="1" lang="ja-JP" altLang="en-US" sz="3200" b="1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のものさし</a:t>
            </a:r>
            <a:r>
              <a:rPr kumimoji="1" lang="en-US" altLang="ja-JP" sz="3200" b="1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』</a:t>
            </a:r>
            <a:r>
              <a:rPr kumimoji="1" lang="ja-JP" altLang="en-US" sz="3200" b="1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となる！</a:t>
            </a:r>
            <a:endParaRPr kumimoji="1" lang="ja-JP" altLang="en-US" sz="3200" b="1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28" name="直線矢印コネクタ 27"/>
          <p:cNvCxnSpPr/>
          <p:nvPr/>
        </p:nvCxnSpPr>
        <p:spPr bwMode="auto">
          <a:xfrm>
            <a:off x="5041895" y="2428173"/>
            <a:ext cx="42863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1" name="直線矢印コネクタ 30"/>
          <p:cNvCxnSpPr/>
          <p:nvPr/>
        </p:nvCxnSpPr>
        <p:spPr bwMode="auto">
          <a:xfrm>
            <a:off x="284887" y="3831803"/>
            <a:ext cx="85652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4891655" y="1728203"/>
                <a:ext cx="729109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655" y="1728203"/>
                <a:ext cx="729109" cy="427618"/>
              </a:xfrm>
              <a:prstGeom prst="rect">
                <a:avLst/>
              </a:prstGeom>
              <a:blipFill rotWithShape="1">
                <a:blip r:embed="rId4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318936" y="3353530"/>
                <a:ext cx="7884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36" y="3353530"/>
                <a:ext cx="78842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79196" y="1661070"/>
                <a:ext cx="3551421" cy="4947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𝒎</m:t>
                      </m:r>
                      <m:r>
                        <a:rPr lang="ja-JP" alt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・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6" y="1661070"/>
                <a:ext cx="3551421" cy="494751"/>
              </a:xfrm>
              <a:prstGeom prst="rect">
                <a:avLst/>
              </a:prstGeom>
              <a:blipFill rotWithShape="1">
                <a:blip r:embed="rId6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/>
          <p:cNvCxnSpPr>
            <a:stCxn id="35" idx="2"/>
          </p:cNvCxnSpPr>
          <p:nvPr/>
        </p:nvCxnSpPr>
        <p:spPr bwMode="auto">
          <a:xfrm>
            <a:off x="1854907" y="2155821"/>
            <a:ext cx="1997013" cy="11572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2867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nodeType="click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remove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8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repeatCount="indefinite" accel="50000" decel="50000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2.31214E-7 L 0.04132 -2.31214E-7 L -0.04132 0.00208 L 0.04288 0.00208 L -0.04444 0.00416 L 1.94444E-6 -2.31214E-7 Z " pathEditMode="relative" ptsTypes="AAAAAA">
                                      <p:cBhvr>
                                        <p:cTn id="1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26" grpId="0" animBg="1"/>
      <p:bldP spid="32" grpId="0"/>
      <p:bldP spid="33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57745"/>
            <a:ext cx="7632848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609" y="404664"/>
            <a:ext cx="7772400" cy="1143000"/>
          </a:xfrm>
        </p:spPr>
        <p:txBody>
          <a:bodyPr/>
          <a:lstStyle/>
          <a:p>
            <a:r>
              <a:rPr kumimoji="1" lang="ja-JP" altLang="en-US" b="1" i="1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光コムの安定化</a:t>
            </a:r>
            <a:endParaRPr kumimoji="1" lang="ja-JP" altLang="en-US" b="1" i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55583" y="2965446"/>
            <a:ext cx="0" cy="10287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231770" y="3990971"/>
            <a:ext cx="8803928" cy="63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258356" y="4254990"/>
                <a:ext cx="4816191" cy="56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800" b="1" dirty="0" smtClean="0"/>
                  <a:t>安定化させ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sz="2800" b="1" i="1">
                            <a:latin typeface="Cambria Math"/>
                            <a:ea typeface="Cambria Math"/>
                          </a:rPr>
                          <m:t>𝒓𝒆𝒑</m:t>
                        </m:r>
                      </m:sub>
                    </m:sSub>
                  </m:oMath>
                </a14:m>
                <a:r>
                  <a:rPr kumimoji="1" lang="ja-JP" altLang="en-US" sz="2800" b="1" dirty="0" smtClean="0"/>
                  <a:t>を変化させる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356" y="4254990"/>
                <a:ext cx="4816191" cy="561820"/>
              </a:xfrm>
              <a:prstGeom prst="rect">
                <a:avLst/>
              </a:prstGeom>
              <a:blipFill rotWithShape="1">
                <a:blip r:embed="rId3"/>
                <a:stretch>
                  <a:fillRect t="-14130" b="-195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422480" y="5816907"/>
            <a:ext cx="8424101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任意</a:t>
            </a:r>
            <a:r>
              <a:rPr lang="ja-JP" altLang="en-US" sz="3200" b="1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の波長（周波数）へ目盛を移動出来る！</a:t>
            </a:r>
            <a:endParaRPr kumimoji="1" lang="ja-JP" altLang="en-US" sz="3200" b="1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cxnSp>
        <p:nvCxnSpPr>
          <p:cNvPr id="31" name="直線矢印コネクタ 30"/>
          <p:cNvCxnSpPr/>
          <p:nvPr/>
        </p:nvCxnSpPr>
        <p:spPr bwMode="auto">
          <a:xfrm>
            <a:off x="284887" y="3831803"/>
            <a:ext cx="85652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318936" y="3353530"/>
                <a:ext cx="7884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36" y="3353530"/>
                <a:ext cx="788421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35496" y="1721756"/>
                <a:ext cx="4925707" cy="4947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𝒎</m:t>
                      </m:r>
                      <m:r>
                        <a:rPr lang="ja-JP" alt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・</m:t>
                      </m:r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+∆</m:t>
                      </m:r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721756"/>
                <a:ext cx="4925707" cy="494751"/>
              </a:xfrm>
              <a:prstGeom prst="rect">
                <a:avLst/>
              </a:prstGeom>
              <a:blipFill rotWithShape="1">
                <a:blip r:embed="rId5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/>
          <p:cNvCxnSpPr>
            <a:stCxn id="35" idx="2"/>
          </p:cNvCxnSpPr>
          <p:nvPr/>
        </p:nvCxnSpPr>
        <p:spPr bwMode="auto">
          <a:xfrm>
            <a:off x="2498350" y="2216507"/>
            <a:ext cx="1569594" cy="113702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5052199" y="1730127"/>
                <a:ext cx="1661673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>
                          <a:latin typeface="Cambria Math"/>
                          <a:ea typeface="Cambria Math"/>
                        </a:rPr>
                        <m:t>+∆</m:t>
                      </m:r>
                      <m:sSub>
                        <m:sSubPr>
                          <m:ctrlP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99" y="1730127"/>
                <a:ext cx="1661673" cy="427618"/>
              </a:xfrm>
              <a:prstGeom prst="rect">
                <a:avLst/>
              </a:prstGeom>
              <a:blipFill rotWithShape="1"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0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94298" y="476672"/>
                <a:ext cx="7772400" cy="1143000"/>
              </a:xfrm>
            </p:spPr>
            <p:txBody>
              <a:bodyPr/>
              <a:lstStyle/>
              <a:p>
                <a:r>
                  <a:rPr kumimoji="1" lang="ja-JP" altLang="en-US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自己参照法による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検出</a:t>
                </a:r>
                <a:endParaRPr kumimoji="1" lang="ja-JP" altLang="en-US" b="1" i="1" dirty="0">
                  <a:latin typeface="HGS創英角ｺﾞｼｯｸUB" pitchFamily="50" charset="-128"/>
                  <a:ea typeface="HGS創英角ｺﾞｼｯｸUB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4298" y="476672"/>
                <a:ext cx="7772400" cy="1143000"/>
              </a:xfrm>
              <a:blipFill rotWithShape="1">
                <a:blip r:embed="rId2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正方形/長方形 77"/>
              <p:cNvSpPr/>
              <p:nvPr/>
            </p:nvSpPr>
            <p:spPr>
              <a:xfrm>
                <a:off x="1272568" y="5890096"/>
                <a:ext cx="6808467" cy="52322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altLang="ja-JP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ja-JP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altLang="ja-JP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ja-JP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altLang="ja-JP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altLang="ja-JP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lang="ja-JP" altLang="en-US" sz="2800" b="1" dirty="0" smtClean="0">
                    <a:solidFill>
                      <a:schemeClr val="bg1"/>
                    </a:solidFill>
                  </a:rPr>
                  <a:t>　</a:t>
                </a:r>
                <a:r>
                  <a:rPr lang="ja-JP" altLang="en-US" sz="2800" b="1" dirty="0" smtClean="0">
                    <a:solidFill>
                      <a:schemeClr val="bg1"/>
                    </a:solidFill>
                    <a:latin typeface="HGS創英角ｺﾞｼｯｸUB" pitchFamily="50" charset="-128"/>
                    <a:ea typeface="HGS創英角ｺﾞｼｯｸUB" pitchFamily="50" charset="-128"/>
                  </a:rPr>
                  <a:t>が観測できる！</a:t>
                </a:r>
                <a:endParaRPr lang="ja-JP" altLang="en-US" sz="3200" b="1" dirty="0">
                  <a:solidFill>
                    <a:schemeClr val="bg1"/>
                  </a:solidFill>
                  <a:latin typeface="HGS創英角ｺﾞｼｯｸUB" pitchFamily="50" charset="-128"/>
                  <a:ea typeface="HGS創英角ｺﾞｼｯｸUB" pitchFamily="50" charset="-128"/>
                </a:endParaRPr>
              </a:p>
            </p:txBody>
          </p:sp>
        </mc:Choice>
        <mc:Fallback xmlns="">
          <p:sp>
            <p:nvSpPr>
              <p:cNvPr id="78" name="正方形/長方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68" y="5890096"/>
                <a:ext cx="6808467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111" b="-2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矢印コネクタ 76"/>
          <p:cNvCxnSpPr/>
          <p:nvPr/>
        </p:nvCxnSpPr>
        <p:spPr bwMode="auto">
          <a:xfrm flipV="1">
            <a:off x="509667" y="4369359"/>
            <a:ext cx="8234257" cy="18594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直線矢印コネクタ 78"/>
          <p:cNvCxnSpPr/>
          <p:nvPr/>
        </p:nvCxnSpPr>
        <p:spPr bwMode="auto">
          <a:xfrm flipV="1">
            <a:off x="532219" y="2655180"/>
            <a:ext cx="0" cy="1747878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直線矢印コネクタ 83"/>
          <p:cNvCxnSpPr/>
          <p:nvPr/>
        </p:nvCxnSpPr>
        <p:spPr bwMode="auto">
          <a:xfrm flipV="1">
            <a:off x="1429072" y="4434836"/>
            <a:ext cx="1365865" cy="8816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2" name="グループ化 21"/>
          <p:cNvGrpSpPr/>
          <p:nvPr/>
        </p:nvGrpSpPr>
        <p:grpSpPr>
          <a:xfrm>
            <a:off x="743661" y="2845795"/>
            <a:ext cx="6768285" cy="1589041"/>
            <a:chOff x="743661" y="3244766"/>
            <a:chExt cx="6768285" cy="1589041"/>
          </a:xfrm>
        </p:grpSpPr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1504188" y="4607645"/>
              <a:ext cx="0" cy="17500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>
              <a:off x="1933811" y="4540032"/>
              <a:ext cx="0" cy="24261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2363433" y="4433972"/>
              <a:ext cx="0" cy="34867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>
              <a:off x="2793056" y="4211243"/>
              <a:ext cx="0" cy="57140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>
              <a:off x="3222678" y="3902342"/>
              <a:ext cx="0" cy="88030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3648823" y="3544387"/>
              <a:ext cx="0" cy="123825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4078445" y="3322986"/>
              <a:ext cx="0" cy="145965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Line 17"/>
            <p:cNvSpPr>
              <a:spLocks noChangeShapeType="1"/>
            </p:cNvSpPr>
            <p:nvPr/>
          </p:nvSpPr>
          <p:spPr bwMode="auto">
            <a:xfrm>
              <a:off x="4508068" y="3244766"/>
              <a:ext cx="0" cy="153788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auto">
            <a:xfrm>
              <a:off x="4935951" y="3321660"/>
              <a:ext cx="0" cy="146098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Line 19"/>
            <p:cNvSpPr>
              <a:spLocks noChangeShapeType="1"/>
            </p:cNvSpPr>
            <p:nvPr/>
          </p:nvSpPr>
          <p:spPr bwMode="auto">
            <a:xfrm>
              <a:off x="5365572" y="3524500"/>
              <a:ext cx="0" cy="125814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Line 20"/>
            <p:cNvSpPr>
              <a:spLocks noChangeShapeType="1"/>
            </p:cNvSpPr>
            <p:nvPr/>
          </p:nvSpPr>
          <p:spPr bwMode="auto">
            <a:xfrm>
              <a:off x="5795197" y="3873175"/>
              <a:ext cx="0" cy="90947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>
              <a:off x="6223080" y="4162191"/>
              <a:ext cx="0" cy="62045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Line 22"/>
            <p:cNvSpPr>
              <a:spLocks noChangeShapeType="1"/>
            </p:cNvSpPr>
            <p:nvPr/>
          </p:nvSpPr>
          <p:spPr bwMode="auto">
            <a:xfrm>
              <a:off x="6652701" y="4375638"/>
              <a:ext cx="0" cy="40700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>
              <a:off x="7082325" y="4540032"/>
              <a:ext cx="0" cy="24261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Line 24"/>
            <p:cNvSpPr>
              <a:spLocks noChangeShapeType="1"/>
            </p:cNvSpPr>
            <p:nvPr/>
          </p:nvSpPr>
          <p:spPr bwMode="auto">
            <a:xfrm>
              <a:off x="7511946" y="4616926"/>
              <a:ext cx="0" cy="16571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Line 4"/>
            <p:cNvSpPr>
              <a:spLocks noChangeShapeType="1"/>
            </p:cNvSpPr>
            <p:nvPr/>
          </p:nvSpPr>
          <p:spPr bwMode="auto">
            <a:xfrm>
              <a:off x="743661" y="4569350"/>
              <a:ext cx="0" cy="264457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Line 5"/>
            <p:cNvSpPr>
              <a:spLocks noChangeShapeType="1"/>
            </p:cNvSpPr>
            <p:nvPr/>
          </p:nvSpPr>
          <p:spPr bwMode="auto">
            <a:xfrm>
              <a:off x="1099161" y="4569350"/>
              <a:ext cx="0" cy="264457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85" name="直線矢印コネクタ 84"/>
          <p:cNvCxnSpPr/>
          <p:nvPr/>
        </p:nvCxnSpPr>
        <p:spPr bwMode="auto">
          <a:xfrm flipV="1">
            <a:off x="4626795" y="4434966"/>
            <a:ext cx="1596285" cy="96894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正方形/長方形 85"/>
              <p:cNvSpPr/>
              <p:nvPr/>
            </p:nvSpPr>
            <p:spPr>
              <a:xfrm>
                <a:off x="60246" y="5403544"/>
                <a:ext cx="2733890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正方形/長方形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6" y="5403544"/>
                <a:ext cx="2733890" cy="427618"/>
              </a:xfrm>
              <a:prstGeom prst="rect">
                <a:avLst/>
              </a:prstGeom>
              <a:blipFill rotWithShape="1">
                <a:blip r:embed="rId4"/>
                <a:stretch>
                  <a:fillRect l="-223" b="-70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正方形/長方形 86"/>
              <p:cNvSpPr/>
              <p:nvPr/>
            </p:nvSpPr>
            <p:spPr>
              <a:xfrm>
                <a:off x="2839924" y="5403544"/>
                <a:ext cx="3041667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ja-JP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</m:oMath>
                  </m:oMathPara>
                </a14:m>
                <a:endParaRPr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正方形/長方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924" y="5403544"/>
                <a:ext cx="3041667" cy="427618"/>
              </a:xfrm>
              <a:prstGeom prst="rect">
                <a:avLst/>
              </a:prstGeom>
              <a:blipFill rotWithShape="1">
                <a:blip r:embed="rId5"/>
                <a:stretch>
                  <a:fillRect l="-200" b="-70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/>
          <p:cNvCxnSpPr/>
          <p:nvPr/>
        </p:nvCxnSpPr>
        <p:spPr bwMode="auto">
          <a:xfrm>
            <a:off x="1360234" y="2645680"/>
            <a:ext cx="6348176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3169937" y="2184015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広帯域基本波コム</a:t>
            </a:r>
            <a:endParaRPr kumimoji="1" lang="ja-JP" altLang="en-US" sz="2400" b="1" dirty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cxnSp>
        <p:nvCxnSpPr>
          <p:cNvPr id="105" name="直線矢印コネクタ 104"/>
          <p:cNvCxnSpPr/>
          <p:nvPr/>
        </p:nvCxnSpPr>
        <p:spPr bwMode="auto">
          <a:xfrm>
            <a:off x="5015061" y="1949909"/>
            <a:ext cx="3301355" cy="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6" name="テキスト ボックス 105"/>
          <p:cNvSpPr txBox="1"/>
          <p:nvPr/>
        </p:nvSpPr>
        <p:spPr>
          <a:xfrm>
            <a:off x="5974683" y="1488244"/>
            <a:ext cx="138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latin typeface="HGS創英角ｺﾞｼｯｸUB" pitchFamily="50" charset="-128"/>
                <a:ea typeface="HGS創英角ｺﾞｼｯｸUB" pitchFamily="50" charset="-128"/>
              </a:rPr>
              <a:t>SHG</a:t>
            </a:r>
            <a:r>
              <a:rPr lang="ja-JP" altLang="en-US" sz="2400" b="1" dirty="0" smtClean="0">
                <a:solidFill>
                  <a:srgbClr val="0070C0"/>
                </a:solidFill>
                <a:latin typeface="HGS創英角ｺﾞｼｯｸUB" pitchFamily="50" charset="-128"/>
                <a:ea typeface="HGS創英角ｺﾞｼｯｸUB" pitchFamily="50" charset="-128"/>
              </a:rPr>
              <a:t>コム</a:t>
            </a:r>
            <a:endParaRPr kumimoji="1" lang="ja-JP" altLang="en-US" sz="2400" b="1" dirty="0">
              <a:solidFill>
                <a:srgbClr val="0070C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5863604" y="3056402"/>
            <a:ext cx="893130" cy="963110"/>
            <a:chOff x="6166373" y="3169066"/>
            <a:chExt cx="893130" cy="963110"/>
          </a:xfrm>
        </p:grpSpPr>
        <p:sp>
          <p:nvSpPr>
            <p:cNvPr id="107" name="円/楕円 106"/>
            <p:cNvSpPr/>
            <p:nvPr/>
          </p:nvSpPr>
          <p:spPr>
            <a:xfrm>
              <a:off x="6371777" y="3649854"/>
              <a:ext cx="482322" cy="48232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正方形/長方形 107"/>
                <p:cNvSpPr/>
                <p:nvPr/>
              </p:nvSpPr>
              <p:spPr>
                <a:xfrm>
                  <a:off x="6166373" y="3169066"/>
                  <a:ext cx="89313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/>
                              </a:rPr>
                              <m:t>𝑪𝑬𝑶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108" name="正方形/長方形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6373" y="3169066"/>
                  <a:ext cx="89313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361" b="-1973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5969605" y="5403544"/>
                <a:ext cx="3254545" cy="427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ja-JP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𝑪𝑬𝑶</m:t>
                          </m:r>
                        </m:sub>
                      </m:sSub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𝒎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𝒓𝒆𝒑</m:t>
                          </m:r>
                        </m:sub>
                      </m:sSub>
                      <m:r>
                        <a:rPr lang="en-US" altLang="ja-JP" sz="20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605" y="5403544"/>
                <a:ext cx="3254545" cy="427618"/>
              </a:xfrm>
              <a:prstGeom prst="rect">
                <a:avLst/>
              </a:prstGeom>
              <a:blipFill rotWithShape="1">
                <a:blip r:embed="rId7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直線矢印コネクタ 108"/>
          <p:cNvCxnSpPr>
            <a:stCxn id="15" idx="0"/>
          </p:cNvCxnSpPr>
          <p:nvPr/>
        </p:nvCxnSpPr>
        <p:spPr bwMode="auto">
          <a:xfrm flipH="1" flipV="1">
            <a:off x="6423023" y="4434966"/>
            <a:ext cx="1173855" cy="96857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7" name="グループ化 16"/>
          <p:cNvGrpSpPr/>
          <p:nvPr/>
        </p:nvGrpSpPr>
        <p:grpSpPr>
          <a:xfrm>
            <a:off x="5134153" y="2830306"/>
            <a:ext cx="3003880" cy="1537881"/>
            <a:chOff x="5872213" y="2069062"/>
            <a:chExt cx="3003880" cy="1537881"/>
          </a:xfrm>
        </p:grpSpPr>
        <p:sp>
          <p:nvSpPr>
            <p:cNvPr id="72" name="Line 10"/>
            <p:cNvSpPr>
              <a:spLocks noChangeShapeType="1"/>
            </p:cNvSpPr>
            <p:nvPr/>
          </p:nvSpPr>
          <p:spPr bwMode="auto">
            <a:xfrm>
              <a:off x="5872213" y="3431941"/>
              <a:ext cx="0" cy="17500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>
              <a:off x="6301836" y="3364328"/>
              <a:ext cx="0" cy="242614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Line 12"/>
            <p:cNvSpPr>
              <a:spLocks noChangeShapeType="1"/>
            </p:cNvSpPr>
            <p:nvPr/>
          </p:nvSpPr>
          <p:spPr bwMode="auto">
            <a:xfrm>
              <a:off x="6731458" y="3258268"/>
              <a:ext cx="0" cy="348675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Line 13"/>
            <p:cNvSpPr>
              <a:spLocks noChangeShapeType="1"/>
            </p:cNvSpPr>
            <p:nvPr/>
          </p:nvSpPr>
          <p:spPr bwMode="auto">
            <a:xfrm>
              <a:off x="7161081" y="3035539"/>
              <a:ext cx="0" cy="571402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Line 14"/>
            <p:cNvSpPr>
              <a:spLocks noChangeShapeType="1"/>
            </p:cNvSpPr>
            <p:nvPr/>
          </p:nvSpPr>
          <p:spPr bwMode="auto">
            <a:xfrm>
              <a:off x="7590703" y="2726638"/>
              <a:ext cx="0" cy="880304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Line 15"/>
            <p:cNvSpPr>
              <a:spLocks noChangeShapeType="1"/>
            </p:cNvSpPr>
            <p:nvPr/>
          </p:nvSpPr>
          <p:spPr bwMode="auto">
            <a:xfrm>
              <a:off x="8016848" y="2368683"/>
              <a:ext cx="0" cy="1238258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>
              <a:off x="8446470" y="2147282"/>
              <a:ext cx="0" cy="1459659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Line 17"/>
            <p:cNvSpPr>
              <a:spLocks noChangeShapeType="1"/>
            </p:cNvSpPr>
            <p:nvPr/>
          </p:nvSpPr>
          <p:spPr bwMode="auto">
            <a:xfrm>
              <a:off x="8876093" y="2069062"/>
              <a:ext cx="0" cy="1537881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191600" y="4034234"/>
            <a:ext cx="893130" cy="943987"/>
            <a:chOff x="6166373" y="3649854"/>
            <a:chExt cx="893130" cy="943987"/>
          </a:xfrm>
        </p:grpSpPr>
        <p:sp>
          <p:nvSpPr>
            <p:cNvPr id="47" name="円/楕円 46"/>
            <p:cNvSpPr/>
            <p:nvPr/>
          </p:nvSpPr>
          <p:spPr>
            <a:xfrm>
              <a:off x="6371777" y="3649854"/>
              <a:ext cx="482322" cy="48232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正方形/長方形 48"/>
                <p:cNvSpPr/>
                <p:nvPr/>
              </p:nvSpPr>
              <p:spPr>
                <a:xfrm>
                  <a:off x="6166373" y="4132176"/>
                  <a:ext cx="89313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400" b="1" i="1">
                                <a:latin typeface="Cambria Math"/>
                              </a:rPr>
                              <m:t>𝑪𝑬𝑶</m:t>
                            </m:r>
                          </m:sub>
                        </m:sSub>
                      </m:oMath>
                    </m:oMathPara>
                  </a14:m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49" name="正方形/長方形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6373" y="4132176"/>
                  <a:ext cx="89313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361" b="-1973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576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0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18881" cy="606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16632"/>
                <a:ext cx="9144000" cy="1143000"/>
              </a:xfrm>
            </p:spPr>
            <p:txBody>
              <a:bodyPr/>
              <a:lstStyle/>
              <a:p>
                <a:r>
                  <a:rPr lang="en-US" altLang="ja-JP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f-2f</a:t>
                </a:r>
                <a:r>
                  <a:rPr lang="ja-JP" altLang="en-US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干渉計による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𝑪𝑬𝑶</m:t>
                        </m:r>
                      </m:sub>
                    </m:sSub>
                  </m:oMath>
                </a14:m>
                <a:r>
                  <a:rPr kumimoji="1" lang="ja-JP" altLang="en-US" b="1" i="1" dirty="0" smtClean="0">
                    <a:latin typeface="HGS創英角ｺﾞｼｯｸUB" pitchFamily="50" charset="-128"/>
                    <a:ea typeface="HGS創英角ｺﾞｼｯｸUB" pitchFamily="50" charset="-128"/>
                  </a:rPr>
                  <a:t>検出装置</a:t>
                </a:r>
                <a:endParaRPr kumimoji="1" lang="ja-JP" altLang="en-US" b="1" i="1" dirty="0">
                  <a:latin typeface="HGS創英角ｺﾞｼｯｸUB" pitchFamily="50" charset="-128"/>
                  <a:ea typeface="HGS創英角ｺﾞｼｯｸUB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16632"/>
                <a:ext cx="9144000" cy="1143000"/>
              </a:xfrm>
              <a:blipFill rotWithShape="1">
                <a:blip r:embed="rId3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5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ユーザー定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5141</TotalTime>
  <Words>1631</Words>
  <Application>Microsoft Office PowerPoint</Application>
  <PresentationFormat>画面に合わせる (4:3)</PresentationFormat>
  <Paragraphs>249</Paragraphs>
  <Slides>21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​​テーマ</vt:lpstr>
      <vt:lpstr>デュアル光周波数コム参照型 広帯域連続可変CW-THz波発生</vt:lpstr>
      <vt:lpstr>テラヘルツ波とは？</vt:lpstr>
      <vt:lpstr>THz帯吸収スペクトル＠大気ガス</vt:lpstr>
      <vt:lpstr>各種THz光源</vt:lpstr>
      <vt:lpstr>光コム</vt:lpstr>
      <vt:lpstr>光コムの安定化</vt:lpstr>
      <vt:lpstr>光コムの安定化</vt:lpstr>
      <vt:lpstr>自己参照法によるf_CEO検出</vt:lpstr>
      <vt:lpstr>f-2f干渉計によるf_CEO検出装置</vt:lpstr>
      <vt:lpstr>f_CEO信号</vt:lpstr>
      <vt:lpstr>f_CEO制御</vt:lpstr>
      <vt:lpstr>シングル光コム参照型THzシンセ</vt:lpstr>
      <vt:lpstr>シングル光コム参照型THzシンセ</vt:lpstr>
      <vt:lpstr>デュアル光コム参照型THzシンセ</vt:lpstr>
      <vt:lpstr>デュアル光コム参照型THzシンセ</vt:lpstr>
      <vt:lpstr>THzシンセサイザ構成図</vt:lpstr>
      <vt:lpstr>光コムとCWレーザのビート</vt:lpstr>
      <vt:lpstr>位相同期有無によるビート揺らぎ</vt:lpstr>
      <vt:lpstr>THz線幅評価</vt:lpstr>
      <vt:lpstr>CH3CNガス分光＠20Pa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パルスレーザと光周波数コム</dc:title>
  <dc:creator>tera5</dc:creator>
  <cp:lastModifiedBy>tera5</cp:lastModifiedBy>
  <cp:revision>196</cp:revision>
  <cp:lastPrinted>2013-08-08T22:30:00Z</cp:lastPrinted>
  <dcterms:created xsi:type="dcterms:W3CDTF">2013-06-13T06:56:08Z</dcterms:created>
  <dcterms:modified xsi:type="dcterms:W3CDTF">2014-01-13T10:30:52Z</dcterms:modified>
</cp:coreProperties>
</file>