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D72BE-87FC-46A9-A94A-69E3C860D575}" type="datetimeFigureOut">
              <a:rPr kumimoji="1" lang="ja-JP" altLang="en-US" smtClean="0"/>
              <a:t>2013/5/21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9A1C3-CE8F-400C-8328-355B9C5ED9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83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722FF5-E4DC-4506-9139-2656DA5C864E}" type="datetimeFigureOut">
              <a:rPr kumimoji="1" lang="ja-JP" altLang="en-US" smtClean="0"/>
              <a:pPr/>
              <a:t>2013/5/21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ABD365-0D3A-47F1-B5F3-27D782BAB1B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722FF5-E4DC-4506-9139-2656DA5C864E}" type="datetimeFigureOut">
              <a:rPr kumimoji="1" lang="ja-JP" altLang="en-US" smtClean="0"/>
              <a:pPr/>
              <a:t>2013/5/21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ABD365-0D3A-47F1-B5F3-27D782BAB1B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722FF5-E4DC-4506-9139-2656DA5C864E}" type="datetimeFigureOut">
              <a:rPr kumimoji="1" lang="ja-JP" altLang="en-US" smtClean="0"/>
              <a:pPr/>
              <a:t>2013/5/21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ABD365-0D3A-47F1-B5F3-27D782BAB1B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722FF5-E4DC-4506-9139-2656DA5C864E}" type="datetimeFigureOut">
              <a:rPr kumimoji="1" lang="ja-JP" altLang="en-US" smtClean="0"/>
              <a:pPr/>
              <a:t>2013/5/21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E0ABD365-0D3A-47F1-B5F3-27D782BAB1B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722FF5-E4DC-4506-9139-2656DA5C864E}" type="datetimeFigureOut">
              <a:rPr kumimoji="1" lang="ja-JP" altLang="en-US" smtClean="0"/>
              <a:pPr/>
              <a:t>2013/5/21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ABD365-0D3A-47F1-B5F3-27D782BAB1B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722FF5-E4DC-4506-9139-2656DA5C864E}" type="datetimeFigureOut">
              <a:rPr kumimoji="1" lang="ja-JP" altLang="en-US" smtClean="0"/>
              <a:pPr/>
              <a:t>2013/5/21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ABD365-0D3A-47F1-B5F3-27D782BAB1B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722FF5-E4DC-4506-9139-2656DA5C864E}" type="datetimeFigureOut">
              <a:rPr kumimoji="1" lang="ja-JP" altLang="en-US" smtClean="0"/>
              <a:pPr/>
              <a:t>2013/5/21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ABD365-0D3A-47F1-B5F3-27D782BAB1B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722FF5-E4DC-4506-9139-2656DA5C864E}" type="datetimeFigureOut">
              <a:rPr kumimoji="1" lang="ja-JP" altLang="en-US" smtClean="0"/>
              <a:pPr/>
              <a:t>2013/5/21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ABD365-0D3A-47F1-B5F3-27D782BAB1B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722FF5-E4DC-4506-9139-2656DA5C864E}" type="datetimeFigureOut">
              <a:rPr kumimoji="1" lang="ja-JP" altLang="en-US" smtClean="0"/>
              <a:pPr/>
              <a:t>2013/5/21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ABD365-0D3A-47F1-B5F3-27D782BAB1B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722FF5-E4DC-4506-9139-2656DA5C864E}" type="datetimeFigureOut">
              <a:rPr kumimoji="1" lang="ja-JP" altLang="en-US" smtClean="0"/>
              <a:pPr/>
              <a:t>2013/5/21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ABD365-0D3A-47F1-B5F3-27D782BAB1B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722FF5-E4DC-4506-9139-2656DA5C864E}" type="datetimeFigureOut">
              <a:rPr kumimoji="1" lang="ja-JP" altLang="en-US" smtClean="0"/>
              <a:pPr/>
              <a:t>2013/5/21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ABD365-0D3A-47F1-B5F3-27D782BAB1B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722FF5-E4DC-4506-9139-2656DA5C864E}" type="datetimeFigureOut">
              <a:rPr kumimoji="1" lang="ja-JP" altLang="en-US" smtClean="0"/>
              <a:pPr/>
              <a:t>2013/5/21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ABD365-0D3A-47F1-B5F3-27D782BAB1B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AF722FF5-E4DC-4506-9139-2656DA5C864E}" type="datetimeFigureOut">
              <a:rPr kumimoji="1" lang="ja-JP" altLang="en-US" smtClean="0"/>
              <a:pPr/>
              <a:t>2013/5/21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E0ABD365-0D3A-47F1-B5F3-27D782BAB1B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2800" dirty="0" smtClean="0"/>
              <a:t>第</a:t>
            </a:r>
            <a:r>
              <a:rPr kumimoji="1" lang="en-US" altLang="ja-JP" sz="2800" dirty="0" smtClean="0"/>
              <a:t>1</a:t>
            </a:r>
            <a:r>
              <a:rPr kumimoji="1" lang="ja-JP" altLang="en-US" sz="2800" dirty="0" smtClean="0"/>
              <a:t>章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dirty="0" smtClean="0"/>
              <a:t>光学の基礎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輪講　</a:t>
            </a:r>
            <a:r>
              <a:rPr kumimoji="1" lang="en-US" altLang="ja-JP" dirty="0" smtClean="0"/>
              <a:t>B4</a:t>
            </a:r>
            <a:r>
              <a:rPr lang="ja-JP" altLang="en-US" dirty="0"/>
              <a:t> </a:t>
            </a:r>
            <a:r>
              <a:rPr kumimoji="1" lang="ja-JP" altLang="en-US" dirty="0" smtClean="0"/>
              <a:t>厚田 耕佑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67498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518728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3600" dirty="0" smtClean="0"/>
              <a:t> 光についての原則</a:t>
            </a:r>
            <a:endParaRPr kumimoji="1" lang="en-US" altLang="ja-JP" sz="3600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914400" lvl="1" indent="-514350">
              <a:buFont typeface="+mj-ea"/>
              <a:buAutoNum type="circleNumDbPlain"/>
            </a:pPr>
            <a:r>
              <a:rPr lang="ja-JP" altLang="en-US" sz="3200" dirty="0"/>
              <a:t>光</a:t>
            </a:r>
            <a:r>
              <a:rPr lang="ja-JP" altLang="en-US" sz="3200" dirty="0" smtClean="0"/>
              <a:t>は直進する</a:t>
            </a:r>
            <a:endParaRPr lang="en-US" altLang="ja-JP" sz="3200" dirty="0" smtClean="0"/>
          </a:p>
          <a:p>
            <a:pPr marL="914400" lvl="1" indent="-514350">
              <a:buFont typeface="+mj-ea"/>
              <a:buAutoNum type="circleNumDbPlain"/>
            </a:pPr>
            <a:r>
              <a:rPr kumimoji="1" lang="ja-JP" altLang="en-US" sz="3200" dirty="0" smtClean="0"/>
              <a:t>光束は直接見えない</a:t>
            </a:r>
            <a:endParaRPr kumimoji="1" lang="en-US" altLang="ja-JP" sz="3200" dirty="0" smtClean="0"/>
          </a:p>
          <a:p>
            <a:pPr marL="914400" lvl="1" indent="-514350">
              <a:buFont typeface="+mj-ea"/>
              <a:buAutoNum type="circleNumDbPlain"/>
            </a:pPr>
            <a:r>
              <a:rPr lang="ja-JP" altLang="en-US" sz="3200" dirty="0"/>
              <a:t>光の進路</a:t>
            </a:r>
            <a:r>
              <a:rPr lang="ja-JP" altLang="en-US" sz="3200" dirty="0" smtClean="0"/>
              <a:t>は可逆的である</a:t>
            </a:r>
            <a:endParaRPr lang="en-US" altLang="ja-JP" sz="3200" dirty="0" smtClean="0"/>
          </a:p>
          <a:p>
            <a:pPr marL="914400" lvl="1" indent="-514350">
              <a:buFont typeface="+mj-ea"/>
              <a:buAutoNum type="circleNumDbPlain"/>
            </a:pPr>
            <a:r>
              <a:rPr kumimoji="1" lang="ja-JP" altLang="en-US" sz="3200" dirty="0"/>
              <a:t>光の</a:t>
            </a:r>
            <a:r>
              <a:rPr kumimoji="1" lang="ja-JP" altLang="en-US" sz="3200" dirty="0" smtClean="0"/>
              <a:t>反射</a:t>
            </a:r>
            <a:endParaRPr kumimoji="1" lang="en-US" altLang="ja-JP" sz="3200" dirty="0" smtClean="0"/>
          </a:p>
          <a:p>
            <a:pPr marL="914400" lvl="1" indent="-514350">
              <a:buFont typeface="+mj-ea"/>
              <a:buAutoNum type="circleNumDbPlain"/>
            </a:pPr>
            <a:r>
              <a:rPr lang="ja-JP" altLang="en-US" sz="3200" dirty="0"/>
              <a:t>光</a:t>
            </a:r>
            <a:r>
              <a:rPr lang="ja-JP" altLang="en-US" sz="3200" dirty="0" smtClean="0"/>
              <a:t>の</a:t>
            </a:r>
            <a:r>
              <a:rPr lang="ja-JP" altLang="en-US" sz="3200" dirty="0"/>
              <a:t>屈折</a:t>
            </a:r>
            <a:endParaRPr kumimoji="1" lang="ja-JP" altLang="en-US" sz="3200" dirty="0"/>
          </a:p>
        </p:txBody>
      </p:sp>
      <p:cxnSp>
        <p:nvCxnSpPr>
          <p:cNvPr id="10" name="直線コネクタ 9"/>
          <p:cNvCxnSpPr/>
          <p:nvPr/>
        </p:nvCxnSpPr>
        <p:spPr bwMode="auto">
          <a:xfrm>
            <a:off x="4788024" y="1268760"/>
            <a:ext cx="30963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/>
          <p:cNvCxnSpPr/>
          <p:nvPr/>
        </p:nvCxnSpPr>
        <p:spPr bwMode="auto">
          <a:xfrm>
            <a:off x="7884368" y="1268760"/>
            <a:ext cx="0" cy="43204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/>
          <p:nvPr/>
        </p:nvCxnSpPr>
        <p:spPr bwMode="auto">
          <a:xfrm>
            <a:off x="431540" y="1268760"/>
            <a:ext cx="39604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>
            <a:off x="431540" y="1268760"/>
            <a:ext cx="0" cy="43204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線コネクタ 23"/>
          <p:cNvCxnSpPr/>
          <p:nvPr/>
        </p:nvCxnSpPr>
        <p:spPr bwMode="auto">
          <a:xfrm flipH="1">
            <a:off x="431540" y="5589240"/>
            <a:ext cx="745282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079682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01" y="2708920"/>
            <a:ext cx="4357788" cy="284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764704"/>
            <a:ext cx="3886200" cy="57606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① 光は直進する</a:t>
            </a:r>
            <a:endParaRPr kumimoji="1"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1556792"/>
            <a:ext cx="7814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「真空中を伝播する光は直進する」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2217178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⇒ </a:t>
            </a:r>
            <a:r>
              <a:rPr lang="ja-JP" altLang="en-US" sz="1600" b="1" dirty="0" smtClean="0"/>
              <a:t>均質、等方性物質中では光が直進する</a:t>
            </a:r>
            <a:endParaRPr kumimoji="1" lang="ja-JP" altLang="en-US" sz="16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600" y="27089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光線</a:t>
            </a:r>
            <a:r>
              <a:rPr kumimoji="1" lang="ja-JP" altLang="en-US" dirty="0" smtClean="0"/>
              <a:t>：</a:t>
            </a:r>
            <a:r>
              <a:rPr kumimoji="1" lang="ja-JP" altLang="en-US" sz="1600" dirty="0" smtClean="0"/>
              <a:t>光が直進する</a:t>
            </a:r>
            <a:r>
              <a:rPr lang="ja-JP" altLang="en-US" sz="1600" dirty="0"/>
              <a:t>有様</a:t>
            </a:r>
            <a:r>
              <a:rPr lang="ja-JP" altLang="en-US" sz="1600" dirty="0" smtClean="0"/>
              <a:t>を表現したモデル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473381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82" y="908720"/>
            <a:ext cx="3616025" cy="257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764704"/>
            <a:ext cx="5542384" cy="57606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② 光束は直接見えない</a:t>
            </a:r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762" y="148478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真空中、無塵埃の空間内では側方から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光ビームは直接見えない</a:t>
            </a:r>
            <a:endParaRPr kumimoji="1" lang="en-US" altLang="ja-JP" sz="1600" dirty="0" smtClean="0"/>
          </a:p>
          <a:p>
            <a:r>
              <a:rPr lang="ja-JP" altLang="en-US" sz="1600" b="1" dirty="0"/>
              <a:t>　</a:t>
            </a:r>
            <a:r>
              <a:rPr kumimoji="1" lang="ja-JP" altLang="en-US" sz="1600" b="1" dirty="0" smtClean="0"/>
              <a:t>⇒ </a:t>
            </a:r>
            <a:r>
              <a:rPr lang="ja-JP" altLang="en-US" sz="1600" dirty="0"/>
              <a:t>塵埃</a:t>
            </a:r>
            <a:r>
              <a:rPr lang="ja-JP" altLang="en-US" sz="1600" dirty="0" smtClean="0"/>
              <a:t>粒子などによる</a:t>
            </a:r>
            <a:r>
              <a:rPr lang="ja-JP" altLang="en-US" sz="1600" b="1" dirty="0" smtClean="0"/>
              <a:t>散乱光を見ている</a:t>
            </a:r>
            <a:endParaRPr kumimoji="1" lang="ja-JP" altLang="en-US" sz="16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47307" y="341660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③ 光の進路は可逆的である</a:t>
            </a:r>
            <a:endParaRPr lang="en-US" altLang="ja-JP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47071" y="4111043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「こちらから見えるところからは、向こうからもこちらを見られる」</a:t>
            </a:r>
            <a:endParaRPr kumimoji="1" lang="en-US" altLang="ja-JP" sz="1600" dirty="0" smtClean="0"/>
          </a:p>
          <a:p>
            <a:pPr algn="ctr"/>
            <a:endParaRPr kumimoji="1" lang="ja-JP" altLang="en-US" sz="1600" dirty="0"/>
          </a:p>
        </p:txBody>
      </p:sp>
      <p:sp>
        <p:nvSpPr>
          <p:cNvPr id="6" name="下矢印 5"/>
          <p:cNvSpPr/>
          <p:nvPr/>
        </p:nvSpPr>
        <p:spPr bwMode="auto">
          <a:xfrm>
            <a:off x="4211960" y="4509120"/>
            <a:ext cx="288032" cy="288032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86556" y="4869160"/>
            <a:ext cx="9388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可逆的</a:t>
            </a:r>
            <a:endParaRPr kumimoji="1" lang="ja-JP" altLang="en-US" b="1" dirty="0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86556" y="4869160"/>
            <a:ext cx="938839" cy="3693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31343" y="5607824"/>
            <a:ext cx="710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偏光板</a:t>
            </a:r>
            <a:r>
              <a:rPr kumimoji="1" lang="ja-JP" altLang="en-US" dirty="0" smtClean="0"/>
              <a:t>：</a:t>
            </a:r>
            <a:r>
              <a:rPr kumimoji="1" lang="ja-JP" altLang="en-US" sz="1600" dirty="0" smtClean="0"/>
              <a:t>光を一定方向に実現可能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7336561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764704"/>
            <a:ext cx="3886200" cy="576064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④ 光の反射</a:t>
            </a:r>
            <a:endParaRPr kumimoji="1"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96752" y="1412388"/>
            <a:ext cx="781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「反射の法則」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901834" y="1812498"/>
                <a:ext cx="59046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 smtClean="0"/>
                  <a:t>入射角</a:t>
                </a:r>
                <a:r>
                  <a:rPr lang="en-US" altLang="ja-JP" sz="1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ja-JP" sz="1600" i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ja-JP" altLang="en-US" sz="1600" dirty="0" smtClean="0">
                    <a:latin typeface="Times New Roman" pitchFamily="18" charset="0"/>
                    <a:cs typeface="Times New Roman" pitchFamily="18" charset="0"/>
                  </a:rPr>
                  <a:t>反射角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/>
                        <a:cs typeface="Times New Roman" pitchFamily="18" charset="0"/>
                      </a:rPr>
                      <m:t>𝑟</m:t>
                    </m:r>
                  </m:oMath>
                </a14:m>
                <a:endParaRPr kumimoji="1" lang="ja-JP" altLang="en-US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34" y="1812498"/>
                <a:ext cx="5904656" cy="33855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7143" b="-232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24744"/>
            <a:ext cx="3168352" cy="19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3986981" cy="280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89040"/>
            <a:ext cx="3761594" cy="26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611560" y="3140968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反射率と入射角の関係</a:t>
            </a:r>
            <a:endParaRPr kumimoji="1" lang="ja-JP" altLang="en-US" sz="16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19672" y="357301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空気→ガラス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56176" y="362527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ガラス→空気</a:t>
            </a:r>
            <a:endParaRPr kumimoji="1" lang="ja-JP" altLang="en-US" sz="1400" dirty="0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6948264" y="4437112"/>
            <a:ext cx="1440160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14" name="直線矢印コネクタ 13"/>
          <p:cNvCxnSpPr>
            <a:stCxn id="12" idx="1"/>
          </p:cNvCxnSpPr>
          <p:nvPr/>
        </p:nvCxnSpPr>
        <p:spPr bwMode="auto">
          <a:xfrm flipH="1" flipV="1">
            <a:off x="6228184" y="4437112"/>
            <a:ext cx="720080" cy="21602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テキスト ボックス 15"/>
          <p:cNvSpPr txBox="1"/>
          <p:nvPr/>
        </p:nvSpPr>
        <p:spPr>
          <a:xfrm>
            <a:off x="7020272" y="450912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屈折も起こる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448116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620688"/>
            <a:ext cx="3886200" cy="576064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④ 光の反射</a:t>
            </a:r>
            <a:endParaRPr kumimoji="1" lang="en-US" altLang="ja-JP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3672408" cy="24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3937467" cy="261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323528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・平面鏡による像 → </a:t>
            </a:r>
            <a:r>
              <a:rPr kumimoji="1" lang="ja-JP" altLang="en-US" b="1" u="sng" dirty="0" smtClean="0"/>
              <a:t>虚像</a:t>
            </a:r>
            <a:endParaRPr kumimoji="1" lang="ja-JP" altLang="en-US" b="1" u="sng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7544" y="35730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2</a:t>
            </a:r>
            <a:r>
              <a:rPr lang="ja-JP" altLang="en-US" dirty="0" smtClean="0"/>
              <a:t>枚の鏡による多重反射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3568" y="1916832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物体から射出された光線が鏡で</a:t>
            </a:r>
            <a:r>
              <a:rPr kumimoji="1" lang="ja-JP" altLang="en-US" sz="1400" b="1" dirty="0" smtClean="0"/>
              <a:t>反射し</a:t>
            </a:r>
            <a:r>
              <a:rPr kumimoji="1" lang="ja-JP" altLang="en-US" sz="1400" dirty="0" smtClean="0"/>
              <a:t>、すべての光線が、あたかもそれぞれの点から射出されているように見える。</a:t>
            </a:r>
            <a:endParaRPr kumimoji="1" lang="ja-JP" altLang="en-US" sz="1400" b="1" dirty="0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683568" y="1916832"/>
            <a:ext cx="3384376" cy="72008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9552" y="27809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→</a:t>
            </a:r>
            <a:r>
              <a:rPr kumimoji="1" lang="ja-JP" altLang="en-US" sz="1600" dirty="0" smtClean="0"/>
              <a:t>虚像の位置に実物の像は出来ない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349927" y="4125418"/>
                <a:ext cx="43724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2</a:t>
                </a:r>
                <a:r>
                  <a:rPr kumimoji="1" lang="ja-JP" altLang="en-US" sz="1400" dirty="0" smtClean="0"/>
                  <a:t>枚の平面鏡の成す角</a:t>
                </a:r>
                <a14:m>
                  <m:oMath xmlns:m="http://schemas.openxmlformats.org/officeDocument/2006/math">
                    <m:r>
                      <a:rPr kumimoji="1" lang="ja-JP" altLang="en-US" sz="1400" b="0" i="1" smtClean="0">
                        <a:latin typeface="Cambria Math"/>
                      </a:rPr>
                      <m:t>を</m:t>
                    </m:r>
                    <m:r>
                      <a:rPr kumimoji="1" lang="ja-JP" altLang="en-US" sz="1400" i="1" smtClean="0">
                        <a:latin typeface="Cambria Math"/>
                      </a:rPr>
                      <m:t>𝜃</m:t>
                    </m:r>
                    <m:r>
                      <a:rPr kumimoji="1" lang="en-US" altLang="ja-JP" sz="1400" b="0" i="1" smtClean="0">
                        <a:latin typeface="Cambria Math"/>
                      </a:rPr>
                      <m:t>[</m:t>
                    </m:r>
                    <m:r>
                      <a:rPr kumimoji="1" lang="en-US" altLang="ja-JP" sz="1400" b="0" i="1" smtClean="0">
                        <a:latin typeface="Cambria Math"/>
                      </a:rPr>
                      <m:t>𝑑𝑒𝑔</m:t>
                    </m:r>
                    <m:r>
                      <a:rPr kumimoji="1" lang="en-US" altLang="ja-JP" sz="1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kumimoji="1" lang="ja-JP" altLang="en-US" sz="1400" dirty="0" smtClean="0"/>
                  <a:t>とすると像の数</a:t>
                </a:r>
                <a:r>
                  <a:rPr kumimoji="1" lang="en-US" altLang="ja-JP" sz="1400" dirty="0" smtClean="0"/>
                  <a:t>n</a:t>
                </a:r>
                <a:r>
                  <a:rPr kumimoji="1" lang="ja-JP" altLang="en-US" sz="1400" dirty="0" smtClean="0"/>
                  <a:t>は</a:t>
                </a:r>
                <a:r>
                  <a:rPr kumimoji="1" lang="en-US" altLang="ja-JP" sz="1400" dirty="0" smtClean="0"/>
                  <a:t>..</a:t>
                </a: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7" y="4125418"/>
                <a:ext cx="4372450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279" t="-4000" b="-2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2286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573351" y="4811297"/>
                <a:ext cx="2088232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𝑛</m:t>
                      </m:r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/>
                                </a:rPr>
                                <m:t>360</m:t>
                              </m:r>
                            </m:num>
                            <m:den>
                              <m:r>
                                <a:rPr lang="ja-JP" altLang="en-US" i="1">
                                  <a:latin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351" y="4811297"/>
                <a:ext cx="2088232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 bwMode="auto">
          <a:xfrm>
            <a:off x="1573351" y="4802549"/>
            <a:ext cx="2088232" cy="7146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48116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5226">
            <a:off x="5839674" y="1621934"/>
            <a:ext cx="2908993" cy="188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620688"/>
            <a:ext cx="3886200" cy="576064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④ 光の反射</a:t>
            </a:r>
            <a:endParaRPr kumimoji="1" lang="en-US" altLang="ja-JP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435" y="1791676"/>
            <a:ext cx="2376263" cy="197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436" y="4365104"/>
            <a:ext cx="2556233" cy="211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右矢印 6"/>
          <p:cNvSpPr/>
          <p:nvPr/>
        </p:nvSpPr>
        <p:spPr bwMode="auto">
          <a:xfrm>
            <a:off x="5004048" y="2780928"/>
            <a:ext cx="648072" cy="36004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2436" y="1484784"/>
            <a:ext cx="202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凹面鏡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40050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凸面鏡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40152" y="3573016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実像</a:t>
            </a:r>
            <a:r>
              <a:rPr kumimoji="1" lang="ja-JP" altLang="en-US" sz="1600" dirty="0" smtClean="0"/>
              <a:t>を作ることが可能</a:t>
            </a:r>
            <a:endParaRPr kumimoji="1" lang="ja-JP" altLang="en-US" sz="1600" dirty="0"/>
          </a:p>
        </p:txBody>
      </p:sp>
      <p:sp>
        <p:nvSpPr>
          <p:cNvPr id="9" name="正方形/長方形 8"/>
          <p:cNvSpPr/>
          <p:nvPr/>
        </p:nvSpPr>
        <p:spPr bwMode="auto">
          <a:xfrm>
            <a:off x="5940152" y="3547755"/>
            <a:ext cx="2232248" cy="31329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3808" y="1361673"/>
            <a:ext cx="2314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平行光線を照射すると</a:t>
            </a:r>
            <a:r>
              <a:rPr kumimoji="1" lang="en-US" altLang="ja-JP" sz="1400" dirty="0" smtClean="0"/>
              <a:t>…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71129" y="2342189"/>
            <a:ext cx="1775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光線が</a:t>
            </a:r>
            <a:r>
              <a:rPr kumimoji="1" lang="en-US" altLang="ja-JP" sz="1400" dirty="0" smtClean="0"/>
              <a:t>1</a:t>
            </a:r>
            <a:r>
              <a:rPr kumimoji="1" lang="ja-JP" altLang="en-US" sz="1400" dirty="0" smtClean="0"/>
              <a:t>点に集まる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28669" y="2780928"/>
            <a:ext cx="1660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これを利用すると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09632" y="4543220"/>
            <a:ext cx="216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光線が</a:t>
            </a:r>
            <a:r>
              <a:rPr kumimoji="1" lang="en-US" altLang="ja-JP" sz="1400" dirty="0" smtClean="0"/>
              <a:t>1</a:t>
            </a:r>
            <a:r>
              <a:rPr kumimoji="1" lang="ja-JP" altLang="en-US" sz="1400" dirty="0" smtClean="0"/>
              <a:t>点から発散するように見える</a:t>
            </a:r>
            <a:endParaRPr kumimoji="1" lang="ja-JP" altLang="en-US" sz="1400" dirty="0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228669" y="2342189"/>
            <a:ext cx="1717839" cy="30777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3009632" y="4543220"/>
            <a:ext cx="2149122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6" name="下矢印 15"/>
          <p:cNvSpPr/>
          <p:nvPr/>
        </p:nvSpPr>
        <p:spPr bwMode="auto">
          <a:xfrm>
            <a:off x="7056276" y="4189730"/>
            <a:ext cx="324036" cy="463406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84168" y="494116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可逆性より逆のことも行うことが可能</a:t>
            </a:r>
            <a:endParaRPr kumimoji="1" lang="ja-JP" altLang="en-US" sz="1600" dirty="0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6084168" y="4941168"/>
            <a:ext cx="2232248" cy="58477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48116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052736"/>
            <a:ext cx="290816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764704"/>
            <a:ext cx="3886200" cy="576064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⑤</a:t>
            </a:r>
            <a:r>
              <a:rPr lang="ja-JP" altLang="en-US" dirty="0" smtClean="0"/>
              <a:t> 光の屈折</a:t>
            </a:r>
            <a:endParaRPr kumimoji="1"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340768"/>
            <a:ext cx="781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「</a:t>
            </a:r>
            <a:r>
              <a:rPr lang="ja-JP" altLang="en-US" sz="2000" b="1" dirty="0" smtClean="0"/>
              <a:t>スネル</a:t>
            </a:r>
            <a:r>
              <a:rPr kumimoji="1" lang="ja-JP" altLang="en-US" sz="2000" b="1" dirty="0" smtClean="0"/>
              <a:t>の法則」</a:t>
            </a:r>
            <a:endParaRPr kumimoji="1" lang="ja-JP" altLang="en-US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319" y="3814301"/>
            <a:ext cx="2667769" cy="257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60858" y="1916832"/>
                <a:ext cx="39070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𝑛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 /</m:t>
                          </m:r>
                        </m:e>
                      </m:func>
                      <m:func>
                        <m:func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𝑟</m:t>
                          </m:r>
                        </m:e>
                      </m:fun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58" y="1916832"/>
                <a:ext cx="390708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1475656" y="2290891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= </a:t>
            </a:r>
            <a:r>
              <a:rPr kumimoji="1" lang="ja-JP" altLang="en-US" sz="1400" dirty="0" smtClean="0"/>
              <a:t>空気中の光の速さ </a:t>
            </a:r>
            <a:r>
              <a:rPr kumimoji="1" lang="en-US" altLang="ja-JP" sz="1400" dirty="0" smtClean="0"/>
              <a:t>/  </a:t>
            </a:r>
            <a:r>
              <a:rPr kumimoji="1" lang="ja-JP" altLang="en-US" sz="1400" dirty="0" smtClean="0"/>
              <a:t>水中の光の速さ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419872" y="2780928"/>
                <a:ext cx="16561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/>
                        </a:rPr>
                        <m:t>𝑛</m:t>
                      </m:r>
                      <m:r>
                        <a:rPr kumimoji="1" lang="ja-JP" altLang="en-US" sz="1400" b="0" i="1" smtClean="0">
                          <a:latin typeface="Cambria Math"/>
                        </a:rPr>
                        <m:t>：</m:t>
                      </m:r>
                      <m:r>
                        <a:rPr lang="ja-JP" altLang="en-US" sz="1400" i="1">
                          <a:latin typeface="Cambria Math"/>
                        </a:rPr>
                        <m:t>屈折率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780928"/>
                <a:ext cx="1656184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 bwMode="auto">
          <a:xfrm>
            <a:off x="3635896" y="2780928"/>
            <a:ext cx="1152128" cy="30777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556" y="3185971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特定の物質では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364502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真空中の</a:t>
            </a:r>
            <a:r>
              <a:rPr kumimoji="1" lang="ja-JP" altLang="en-US" sz="1600" b="1" dirty="0" smtClean="0"/>
              <a:t>光速度</a:t>
            </a:r>
            <a:r>
              <a:rPr lang="en-US" altLang="ja-JP" sz="1600" dirty="0" smtClean="0"/>
              <a:t>c</a:t>
            </a:r>
            <a:r>
              <a:rPr lang="ja-JP" altLang="en-US" sz="1600" dirty="0" smtClean="0"/>
              <a:t>とその物質中の光速度の比から</a:t>
            </a:r>
            <a:endParaRPr kumimoji="1" lang="ja-JP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403648" y="4067780"/>
                <a:ext cx="2520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𝑛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/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067780"/>
                <a:ext cx="252028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 bwMode="auto">
          <a:xfrm>
            <a:off x="2051720" y="4067780"/>
            <a:ext cx="1224136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56176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屈折の模式モデル</a:t>
            </a:r>
            <a:endParaRPr kumimoji="1" lang="ja-JP" altLang="en-US" sz="16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9592" y="472514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これを利用すると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任意の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物質</a:t>
            </a:r>
            <a:r>
              <a:rPr lang="en-US" altLang="ja-JP" sz="1400" dirty="0" smtClean="0"/>
              <a:t>A,B</a:t>
            </a:r>
            <a:r>
              <a:rPr lang="ja-JP" altLang="en-US" sz="1400" dirty="0" smtClean="0"/>
              <a:t>に対してのそれぞれの光速度の比から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2051720" y="5445224"/>
                <a:ext cx="21962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𝐴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445224"/>
                <a:ext cx="219624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 bwMode="auto">
          <a:xfrm>
            <a:off x="2051720" y="5445224"/>
            <a:ext cx="2196244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481164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764704"/>
            <a:ext cx="3886200" cy="576064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⑤</a:t>
            </a:r>
            <a:r>
              <a:rPr lang="ja-JP" altLang="en-US" dirty="0" smtClean="0"/>
              <a:t> 光の屈折</a:t>
            </a:r>
            <a:endParaRPr kumimoji="1"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412775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光路長 </a:t>
            </a:r>
            <a:r>
              <a:rPr kumimoji="1" lang="en-US" altLang="ja-JP" b="1" dirty="0" smtClean="0"/>
              <a:t>:</a:t>
            </a:r>
            <a:r>
              <a:rPr lang="ja-JP" altLang="en-US" b="1" dirty="0" smtClean="0"/>
              <a:t> </a:t>
            </a:r>
            <a:r>
              <a:rPr lang="ja-JP" altLang="en-US" sz="1400" dirty="0" smtClean="0"/>
              <a:t>光が物質中で距離</a:t>
            </a:r>
            <a:r>
              <a:rPr lang="en-US" altLang="ja-JP" sz="1400" dirty="0" smtClean="0"/>
              <a:t>d</a:t>
            </a:r>
            <a:r>
              <a:rPr lang="ja-JP" altLang="en-US" sz="1400" dirty="0" smtClean="0"/>
              <a:t>進むのと同じ時間に</a:t>
            </a:r>
            <a:endParaRPr lang="en-US" altLang="ja-JP" sz="1400" dirty="0" smtClean="0"/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          </a:t>
            </a:r>
            <a:r>
              <a:rPr lang="ja-JP" altLang="en-US" sz="1400" dirty="0" smtClean="0"/>
              <a:t>      真空中を進行する距離のこと</a:t>
            </a:r>
            <a:endParaRPr kumimoji="1" lang="ja-JP" altLang="en-US" sz="1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1357" y="3658522"/>
            <a:ext cx="810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全反射 </a:t>
            </a:r>
            <a:r>
              <a:rPr kumimoji="1" lang="en-US" altLang="ja-JP" sz="1600" b="1" dirty="0" smtClean="0"/>
              <a:t>: </a:t>
            </a:r>
            <a:r>
              <a:rPr kumimoji="1" lang="ja-JP" altLang="en-US" sz="1400" dirty="0" smtClean="0"/>
              <a:t>現実に全ての光エネルギーが損失なしに反射 ⇒ </a:t>
            </a:r>
            <a:r>
              <a:rPr kumimoji="1" lang="ja-JP" altLang="en-US" sz="1400" b="1" dirty="0" smtClean="0"/>
              <a:t>光ファイバー</a:t>
            </a:r>
            <a:endParaRPr kumimoji="1" lang="ja-JP" altLang="en-US" sz="1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1059" y="4077072"/>
            <a:ext cx="4052197" cy="200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99592" y="2032313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𝑑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𝑣𝑡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032313"/>
                <a:ext cx="223224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043608" y="2401645"/>
                <a:ext cx="2088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400" i="1">
                        <a:latin typeface="Cambria Math"/>
                      </a:rPr>
                      <m:t>𝑛</m:t>
                    </m:r>
                    <m:r>
                      <a:rPr lang="en-US" altLang="ja-JP" sz="1400" i="1">
                        <a:latin typeface="Cambria Math"/>
                      </a:rPr>
                      <m:t>=</m:t>
                    </m:r>
                    <m:r>
                      <a:rPr lang="en-US" altLang="ja-JP" sz="1400" i="1">
                        <a:latin typeface="Cambria Math"/>
                      </a:rPr>
                      <m:t>𝑐</m:t>
                    </m:r>
                    <m:r>
                      <a:rPr lang="en-US" altLang="ja-JP" sz="1400" i="1">
                        <a:latin typeface="Cambria Math"/>
                      </a:rPr>
                      <m:t> /</m:t>
                    </m:r>
                    <m:r>
                      <a:rPr lang="en-US" altLang="ja-JP" sz="1400" i="1">
                        <a:latin typeface="Cambria Math"/>
                      </a:rPr>
                      <m:t>𝑣</m:t>
                    </m:r>
                  </m:oMath>
                </a14:m>
                <a:r>
                  <a:rPr kumimoji="1" lang="ja-JP" altLang="en-US" sz="1400" dirty="0" smtClean="0"/>
                  <a:t> </a:t>
                </a:r>
                <a:r>
                  <a:rPr lang="ja-JP" altLang="en-US" sz="1400" dirty="0"/>
                  <a:t>より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01645"/>
                <a:ext cx="2088232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4000" b="-1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691680" y="2749885"/>
                <a:ext cx="14401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𝑑</m:t>
                      </m:r>
                      <m:f>
                        <m:fPr>
                          <m:type m:val="lin"/>
                          <m:ctrlPr>
                            <a:rPr lang="ja-JP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/>
                            </a:rPr>
                            <m:t>=(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ja-JP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𝑛𝑑</m:t>
                      </m:r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r>
                        <a:rPr lang="en-US" altLang="ja-JP" b="0" i="1" smtClean="0">
                          <a:latin typeface="Cambria Math"/>
                        </a:rPr>
                        <m:t>𝑐𝑡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49885"/>
                <a:ext cx="1440160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66038" r="-15254" b="-594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矢印 8"/>
          <p:cNvSpPr/>
          <p:nvPr/>
        </p:nvSpPr>
        <p:spPr bwMode="auto">
          <a:xfrm>
            <a:off x="3508737" y="2911467"/>
            <a:ext cx="648072" cy="323166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4427984" y="2555533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/>
                  <a:t>光路</a:t>
                </a:r>
                <a:r>
                  <a:rPr lang="ja-JP" altLang="en-US" sz="1600" dirty="0" smtClean="0"/>
                  <a:t>長 </a:t>
                </a:r>
                <a14:m>
                  <m:oMath xmlns:m="http://schemas.openxmlformats.org/officeDocument/2006/math">
                    <m:r>
                      <a:rPr lang="ja-JP" altLang="en-US" sz="1600" i="1" smtClean="0">
                        <a:latin typeface="Cambria Math"/>
                      </a:rPr>
                      <m:t>∆</m:t>
                    </m:r>
                  </m:oMath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555533"/>
                <a:ext cx="1440160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2110" t="-7143" b="-196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572000" y="2911467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∆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𝑛𝑑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11467"/>
                <a:ext cx="194421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 bwMode="auto">
          <a:xfrm>
            <a:off x="4932040" y="2911467"/>
            <a:ext cx="1296144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8086" y="4102420"/>
            <a:ext cx="274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ある入射角より大きくなる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と屈折が起こらなくなる</a:t>
            </a:r>
            <a:endParaRPr kumimoji="1" lang="ja-JP" altLang="en-US" sz="1400" dirty="0"/>
          </a:p>
        </p:txBody>
      </p:sp>
      <p:sp>
        <p:nvSpPr>
          <p:cNvPr id="14" name="右矢印 13"/>
          <p:cNvSpPr/>
          <p:nvPr/>
        </p:nvSpPr>
        <p:spPr bwMode="auto">
          <a:xfrm>
            <a:off x="3131840" y="4230795"/>
            <a:ext cx="376897" cy="261609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09717" y="4194753"/>
            <a:ext cx="894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全反射</a:t>
            </a:r>
            <a:endParaRPr kumimoji="1" lang="ja-JP" altLang="en-US" sz="1600" dirty="0"/>
          </a:p>
        </p:txBody>
      </p:sp>
      <p:sp>
        <p:nvSpPr>
          <p:cNvPr id="16" name="正方形/長方形 15"/>
          <p:cNvSpPr/>
          <p:nvPr/>
        </p:nvSpPr>
        <p:spPr bwMode="auto">
          <a:xfrm>
            <a:off x="3709717" y="4153850"/>
            <a:ext cx="894184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2628" y="467987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この時の入射角を</a:t>
            </a:r>
            <a:r>
              <a:rPr kumimoji="1" lang="ja-JP" altLang="en-US" sz="1400" b="1" dirty="0" smtClean="0"/>
              <a:t>臨界角</a:t>
            </a:r>
            <a:r>
              <a:rPr kumimoji="1" lang="ja-JP" altLang="en-US" sz="1400" dirty="0" smtClean="0"/>
              <a:t>という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658086" y="4994012"/>
                <a:ext cx="4073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 smtClean="0"/>
                  <a:t>臨界角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sz="140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1400" dirty="0" smtClean="0"/>
                  <a:t>は</a:t>
                </a:r>
                <a14:m>
                  <m:oMath xmlns:m="http://schemas.openxmlformats.org/officeDocument/2006/math">
                    <m:r>
                      <a:rPr kumimoji="1" lang="ja-JP" altLang="en-US" sz="1400" i="1" dirty="0" smtClean="0">
                        <a:latin typeface="Cambria Math"/>
                      </a:rPr>
                      <m:t>∅</m:t>
                    </m:r>
                    <m:r>
                      <a:rPr kumimoji="1" lang="en-US" altLang="ja-JP" sz="1400" b="0" i="1" dirty="0" smtClean="0">
                        <a:latin typeface="Cambria Math"/>
                      </a:rPr>
                      <m:t>=90</m:t>
                    </m:r>
                    <m:r>
                      <a:rPr kumimoji="1" lang="en-US" altLang="ja-JP" sz="1400" b="0" i="1" dirty="0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kumimoji="1" lang="ja-JP" altLang="en-US" sz="1400" dirty="0" smtClean="0"/>
                  <a:t> または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sz="1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14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kumimoji="1" lang="en-US" altLang="ja-JP" sz="1400" i="1" smtClean="0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</m:func>
                    <m:r>
                      <a:rPr kumimoji="1" lang="en-US" altLang="ja-JP" sz="1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kumimoji="1" lang="ja-JP" altLang="en-US" sz="1400" dirty="0" smtClean="0"/>
                  <a:t>を</a:t>
                </a:r>
                <a:endParaRPr kumimoji="1" lang="en-US" altLang="ja-JP" sz="1400" dirty="0" smtClean="0"/>
              </a:p>
              <a:p>
                <a:r>
                  <a:rPr kumimoji="1" lang="ja-JP" altLang="en-US" sz="1400" dirty="0" smtClean="0"/>
                  <a:t>スネルの法則に適用して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6" y="4994012"/>
                <a:ext cx="4073388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449" t="-2326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243791" y="5589240"/>
                <a:ext cx="36878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/>
                        </a:rPr>
                        <m:t>𝑛</m:t>
                      </m:r>
                      <m:r>
                        <a:rPr kumimoji="1" lang="en-US" altLang="ja-JP" sz="1400" b="0" i="1" smtClean="0">
                          <a:latin typeface="Cambria Math"/>
                          <a:ea typeface="Cambria Math"/>
                        </a:rPr>
                        <m:t>×1=</m:t>
                      </m:r>
                      <m:r>
                        <a:rPr kumimoji="1" lang="en-US" altLang="ja-JP" sz="14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kumimoji="1" lang="en-US" altLang="ja-JP" sz="1400" b="0" i="1" smtClean="0">
                          <a:latin typeface="Cambria Math"/>
                          <a:ea typeface="Cambria Math"/>
                        </a:rPr>
                        <m:t>′</m:t>
                      </m:r>
                      <m:func>
                        <m:funcPr>
                          <m:ctrlPr>
                            <a:rPr kumimoji="1" lang="en-US" altLang="ja-JP" sz="14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kumimoji="1" lang="en-US" altLang="ja-JP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400" i="1" smtClean="0">
                          <a:latin typeface="Cambria Math"/>
                        </a:rPr>
                        <m:t>∴</m:t>
                      </m:r>
                      <m:func>
                        <m:funcPr>
                          <m:ctrlPr>
                            <a:rPr kumimoji="1" lang="en-US" altLang="ja-JP" sz="14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40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kumimoji="1" lang="en-US" altLang="ja-JP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i="1" smtClean="0"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kumimoji="1" lang="en-US" altLang="ja-JP" sz="140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type m:val="lin"/>
                              <m:ctrlPr>
                                <a:rPr kumimoji="1" lang="en-US" altLang="ja-JP" sz="14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1" lang="en-US" altLang="ja-JP" sz="1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kumimoji="1" lang="en-US" altLang="ja-JP" sz="14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91" y="5589240"/>
                <a:ext cx="3687866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3953" b="-906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8116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kudai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tokudai</Template>
  <TotalTime>994</TotalTime>
  <Words>518</Words>
  <Application>Microsoft Office PowerPoint</Application>
  <PresentationFormat>画面に合わせる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tokudai</vt:lpstr>
      <vt:lpstr>第1章 光学の基礎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第1章 光学の基礎</dc:title>
  <dc:creator>user</dc:creator>
  <cp:lastModifiedBy>user</cp:lastModifiedBy>
  <cp:revision>36</cp:revision>
  <cp:lastPrinted>2013-05-21T00:38:49Z</cp:lastPrinted>
  <dcterms:created xsi:type="dcterms:W3CDTF">2013-05-20T00:14:51Z</dcterms:created>
  <dcterms:modified xsi:type="dcterms:W3CDTF">2013-05-21T00:59:16Z</dcterms:modified>
</cp:coreProperties>
</file>