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__15.bin" ContentType="application/vnd.openxmlformats-officedocument.oleObject"/>
  <Override PartName="/ppt/embeddings/Microsoft___6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11.bin" ContentType="application/vnd.openxmlformats-officedocument.oleObject"/>
  <Override PartName="/docProps/app.xml" ContentType="application/vnd.openxmlformats-officedocument.extended-properties+xml"/>
  <Override PartName="/ppt/embeddings/Microsoft___2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__16.bin" ContentType="application/vnd.openxmlformats-officedocument.oleObject"/>
  <Override PartName="/ppt/slides/slide2.xml" ContentType="application/vnd.openxmlformats-officedocument.presentationml.slide+xml"/>
  <Override PartName="/ppt/embeddings/Microsoft___7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embeddings/Microsoft___12.bin" ContentType="application/vnd.openxmlformats-officedocument.oleObject"/>
  <Override PartName="/ppt/embeddings/Microsoft___3.bin" ContentType="application/vnd.openxmlformats-officedocument.oleObject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__17.bin" ContentType="application/vnd.openxmlformats-officedocument.oleObject"/>
  <Override PartName="/ppt/embeddings/Microsoft___8.bin" ContentType="application/vnd.openxmlformats-officedocument.oleObject"/>
  <Override PartName="/ppt/slideLayouts/slideLayout3.xml" ContentType="application/vnd.openxmlformats-officedocument.presentationml.slideLayout+xml"/>
  <Override PartName="/ppt/embeddings/Microsoft___13.bin" ContentType="application/vnd.openxmlformats-officedocument.oleObject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__18.bin" ContentType="application/vnd.openxmlformats-officedocument.oleObject"/>
  <Default Extension="wmf" ContentType="image/x-wmf"/>
  <Override PartName="/ppt/embeddings/Microsoft___9.bin" ContentType="application/vnd.openxmlformats-officedocument.oleObject"/>
  <Override PartName="/ppt/slideLayouts/slideLayout4.xml" ContentType="application/vnd.openxmlformats-officedocument.presentationml.slideLayout+xml"/>
  <Override PartName="/ppt/embeddings/Microsoft___14.bin" ContentType="application/vnd.openxmlformats-officedocument.oleObject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embeddings/Microsoft___10.bin" ContentType="application/vnd.openxmlformats-officedocument.oleObject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5" r:id="rId7"/>
    <p:sldId id="264" r:id="rId8"/>
    <p:sldId id="270" r:id="rId9"/>
    <p:sldId id="267" r:id="rId10"/>
    <p:sldId id="268" r:id="rId11"/>
    <p:sldId id="269" r:id="rId12"/>
    <p:sldId id="281" r:id="rId13"/>
    <p:sldId id="271" r:id="rId14"/>
    <p:sldId id="274" r:id="rId15"/>
    <p:sldId id="275" r:id="rId16"/>
    <p:sldId id="276" r:id="rId17"/>
    <p:sldId id="277" r:id="rId18"/>
    <p:sldId id="278" r:id="rId19"/>
    <p:sldId id="282" r:id="rId20"/>
    <p:sldId id="280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 scaleToFitPaper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044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21.pict"/><Relationship Id="rId5" Type="http://schemas.openxmlformats.org/officeDocument/2006/relationships/image" Target="../media/image22.pict"/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21.pict"/><Relationship Id="rId5" Type="http://schemas.openxmlformats.org/officeDocument/2006/relationships/image" Target="../media/image22.pict"/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24B29-17A1-824D-9DD3-280E25D6260D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43886-4A5F-6B41-839E-8722D45CB4D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72BC-226F-254F-8BF1-9E7ADFB7B788}" type="datetimeFigureOut">
              <a:rPr lang="ja-JP" altLang="en-US" smtClean="0"/>
              <a:pPr/>
              <a:t>13.5.13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9DAD-8E5C-7546-8E43-9AB2F0309CE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__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5.bin"/><Relationship Id="rId4" Type="http://schemas.openxmlformats.org/officeDocument/2006/relationships/oleObject" Target="../embeddings/Microsoft___6.bin"/><Relationship Id="rId5" Type="http://schemas.openxmlformats.org/officeDocument/2006/relationships/oleObject" Target="../embeddings/Microsoft___7.bin"/><Relationship Id="rId6" Type="http://schemas.openxmlformats.org/officeDocument/2006/relationships/oleObject" Target="../embeddings/Microsoft___8.bin"/><Relationship Id="rId7" Type="http://schemas.openxmlformats.org/officeDocument/2006/relationships/oleObject" Target="../embeddings/Microsoft___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0.bin"/><Relationship Id="rId4" Type="http://schemas.openxmlformats.org/officeDocument/2006/relationships/oleObject" Target="../embeddings/Microsoft___11.bin"/><Relationship Id="rId5" Type="http://schemas.openxmlformats.org/officeDocument/2006/relationships/oleObject" Target="../embeddings/Microsoft___12.bin"/><Relationship Id="rId6" Type="http://schemas.openxmlformats.org/officeDocument/2006/relationships/oleObject" Target="../embeddings/Microsoft___13.bin"/><Relationship Id="rId7" Type="http://schemas.openxmlformats.org/officeDocument/2006/relationships/oleObject" Target="../embeddings/Microsoft___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Microsoft___1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oleObject" Target="../embeddings/Microsoft___16.bin"/><Relationship Id="rId6" Type="http://schemas.openxmlformats.org/officeDocument/2006/relationships/oleObject" Target="../embeddings/Microsoft___17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oleObject" Target="../embeddings/Microsoft___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wmf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__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61367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光学実験講座（５）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6400800" cy="1752600"/>
          </a:xfrm>
        </p:spPr>
        <p:txBody>
          <a:bodyPr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2013/5/</a:t>
            </a:r>
            <a:r>
              <a:rPr lang="en-US" altLang="ja-JP" dirty="0" smtClean="0">
                <a:solidFill>
                  <a:schemeClr val="tx1"/>
                </a:solidFill>
              </a:rPr>
              <a:t>14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長谷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20763" y="489503"/>
            <a:ext cx="4074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 smtClean="0"/>
              <a:t>H.25</a:t>
            </a:r>
            <a:r>
              <a:rPr kumimoji="1" lang="ja-JP" altLang="en-US" sz="5000" dirty="0" smtClean="0"/>
              <a:t>前期輪講</a:t>
            </a:r>
            <a:endParaRPr kumimoji="1" lang="ja-JP" altLang="en-US" sz="5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9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214695" y="695689"/>
            <a:ext cx="2424206" cy="369332"/>
            <a:chOff x="433294" y="597647"/>
            <a:chExt cx="1432604" cy="369332"/>
          </a:xfrm>
        </p:grpSpPr>
        <p:sp>
          <p:nvSpPr>
            <p:cNvPr id="5" name="正方形/長方形 4"/>
            <p:cNvSpPr/>
            <p:nvPr/>
          </p:nvSpPr>
          <p:spPr>
            <a:xfrm>
              <a:off x="433294" y="597647"/>
              <a:ext cx="1432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33294" y="597647"/>
              <a:ext cx="1432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フーリエ変換のイメージ</a:t>
              </a:r>
              <a:endParaRPr kumimoji="1" lang="ja-JP" altLang="en-US" dirty="0"/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792901" y="920981"/>
            <a:ext cx="7613979" cy="686085"/>
            <a:chOff x="119266" y="782313"/>
            <a:chExt cx="7613979" cy="68608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19266" y="926353"/>
              <a:ext cx="3510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フーリエ級数展開</a:t>
              </a:r>
              <a:r>
                <a:rPr lang="ja-JP" altLang="en-US" dirty="0" smtClean="0"/>
                <a:t>＝</a:t>
              </a:r>
              <a:r>
                <a:rPr kumimoji="1" lang="ja-JP" altLang="en-US" dirty="0" smtClean="0"/>
                <a:t>周期関数のみ</a:t>
              </a:r>
              <a:endParaRPr kumimoji="1" lang="en-US" altLang="ja-JP" dirty="0" smtClean="0"/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3953560" y="782313"/>
              <a:ext cx="853141" cy="686085"/>
              <a:chOff x="3733800" y="782313"/>
              <a:chExt cx="853141" cy="686085"/>
            </a:xfrm>
          </p:grpSpPr>
          <p:sp>
            <p:nvSpPr>
              <p:cNvPr id="8" name="右矢印 7"/>
              <p:cNvSpPr/>
              <p:nvPr/>
            </p:nvSpPr>
            <p:spPr>
              <a:xfrm>
                <a:off x="3733800" y="782313"/>
                <a:ext cx="853141" cy="686085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733800" y="92635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拡張</a:t>
                </a:r>
                <a:endParaRPr kumimoji="1" lang="ja-JP" altLang="en-US" dirty="0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4915647" y="920981"/>
              <a:ext cx="281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フーリエ変換＝任意の関数</a:t>
              </a:r>
              <a:endParaRPr kumimoji="1" lang="ja-JP" altLang="en-US" dirty="0"/>
            </a:p>
          </p:txBody>
        </p:sp>
      </p:grpSp>
      <p:sp>
        <p:nvSpPr>
          <p:cNvPr id="104" name="右矢印 103"/>
          <p:cNvSpPr/>
          <p:nvPr/>
        </p:nvSpPr>
        <p:spPr>
          <a:xfrm>
            <a:off x="2857500" y="2343556"/>
            <a:ext cx="771776" cy="5763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413205" y="1604892"/>
            <a:ext cx="58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同じ波が繰り返していると仮定する　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周期関数</a:t>
            </a:r>
            <a:r>
              <a:rPr lang="ja-JP" altLang="en-US" dirty="0" smtClean="0"/>
              <a:t>（周期</a:t>
            </a:r>
            <a:r>
              <a:rPr lang="en-US" altLang="ja-JP" dirty="0" smtClean="0"/>
              <a:t>M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0" y="1789558"/>
            <a:ext cx="188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非周期関数</a:t>
            </a:r>
            <a:endParaRPr kumimoji="1" lang="ja-JP" altLang="en-US" dirty="0"/>
          </a:p>
        </p:txBody>
      </p:sp>
      <p:grpSp>
        <p:nvGrpSpPr>
          <p:cNvPr id="128" name="図形グループ 127"/>
          <p:cNvGrpSpPr/>
          <p:nvPr/>
        </p:nvGrpSpPr>
        <p:grpSpPr>
          <a:xfrm>
            <a:off x="770446" y="2075756"/>
            <a:ext cx="1542135" cy="1019760"/>
            <a:chOff x="593018" y="2235781"/>
            <a:chExt cx="2198782" cy="1244344"/>
          </a:xfrm>
        </p:grpSpPr>
        <p:cxnSp>
          <p:nvCxnSpPr>
            <p:cNvPr id="14" name="直線矢印コネクタ 13"/>
            <p:cNvCxnSpPr/>
            <p:nvPr/>
          </p:nvCxnSpPr>
          <p:spPr>
            <a:xfrm>
              <a:off x="593018" y="3046571"/>
              <a:ext cx="2198782" cy="1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16200000" flipV="1">
              <a:off x="1045260" y="2857952"/>
              <a:ext cx="124434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図 11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178761" y="2322376"/>
              <a:ext cx="1031589" cy="724195"/>
            </a:xfrm>
            <a:prstGeom prst="rect">
              <a:avLst/>
            </a:prstGeom>
          </p:spPr>
        </p:pic>
        <p:cxnSp>
          <p:nvCxnSpPr>
            <p:cNvPr id="121" name="直線コネクタ 120"/>
            <p:cNvCxnSpPr/>
            <p:nvPr/>
          </p:nvCxnSpPr>
          <p:spPr>
            <a:xfrm rot="10800000" flipV="1">
              <a:off x="2210351" y="3046571"/>
              <a:ext cx="558650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rot="10800000">
              <a:off x="593019" y="3046573"/>
              <a:ext cx="585742" cy="226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図形グループ 157"/>
          <p:cNvGrpSpPr/>
          <p:nvPr/>
        </p:nvGrpSpPr>
        <p:grpSpPr>
          <a:xfrm>
            <a:off x="3977597" y="2211690"/>
            <a:ext cx="4810409" cy="1077710"/>
            <a:chOff x="4155811" y="2075755"/>
            <a:chExt cx="4810409" cy="1077710"/>
          </a:xfrm>
        </p:grpSpPr>
        <p:grpSp>
          <p:nvGrpSpPr>
            <p:cNvPr id="151" name="図形グループ 150"/>
            <p:cNvGrpSpPr/>
            <p:nvPr/>
          </p:nvGrpSpPr>
          <p:grpSpPr>
            <a:xfrm>
              <a:off x="4155811" y="2075755"/>
              <a:ext cx="4810409" cy="964826"/>
              <a:chOff x="568041" y="3510425"/>
              <a:chExt cx="5992975" cy="1244344"/>
            </a:xfrm>
          </p:grpSpPr>
          <p:grpSp>
            <p:nvGrpSpPr>
              <p:cNvPr id="129" name="図形グループ 128"/>
              <p:cNvGrpSpPr/>
              <p:nvPr/>
            </p:nvGrpSpPr>
            <p:grpSpPr>
              <a:xfrm>
                <a:off x="568041" y="3510425"/>
                <a:ext cx="5992975" cy="1244344"/>
                <a:chOff x="-628066" y="2235781"/>
                <a:chExt cx="4964136" cy="1244344"/>
              </a:xfrm>
            </p:grpSpPr>
            <p:cxnSp>
              <p:nvCxnSpPr>
                <p:cNvPr id="130" name="直線矢印コネクタ 129"/>
                <p:cNvCxnSpPr/>
                <p:nvPr/>
              </p:nvCxnSpPr>
              <p:spPr>
                <a:xfrm>
                  <a:off x="-628066" y="3048840"/>
                  <a:ext cx="496413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矢印コネクタ 130"/>
                <p:cNvCxnSpPr/>
                <p:nvPr/>
              </p:nvCxnSpPr>
              <p:spPr>
                <a:xfrm rot="16200000" flipV="1">
                  <a:off x="1045260" y="2857952"/>
                  <a:ext cx="1244344" cy="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2" name="図 131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363030" y="2306756"/>
                  <a:ext cx="663016" cy="724195"/>
                </a:xfrm>
                <a:prstGeom prst="rect">
                  <a:avLst/>
                </a:prstGeom>
              </p:spPr>
            </p:pic>
            <p:cxnSp>
              <p:nvCxnSpPr>
                <p:cNvPr id="133" name="直線コネクタ 132"/>
                <p:cNvCxnSpPr/>
                <p:nvPr/>
              </p:nvCxnSpPr>
              <p:spPr>
                <a:xfrm rot="10800000">
                  <a:off x="2026047" y="3030952"/>
                  <a:ext cx="1330473" cy="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 rot="10800000">
                  <a:off x="261898" y="3028685"/>
                  <a:ext cx="1101132" cy="226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9" name="図 138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5378450" y="3599289"/>
                <a:ext cx="800429" cy="724195"/>
              </a:xfrm>
              <a:prstGeom prst="rect">
                <a:avLst/>
              </a:prstGeom>
            </p:spPr>
          </p:pic>
          <p:pic>
            <p:nvPicPr>
              <p:cNvPr id="140" name="図 139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842027" y="3597020"/>
                <a:ext cx="800429" cy="724195"/>
              </a:xfrm>
              <a:prstGeom prst="rect">
                <a:avLst/>
              </a:prstGeom>
            </p:spPr>
          </p:pic>
          <p:cxnSp>
            <p:nvCxnSpPr>
              <p:cNvPr id="143" name="直線コネクタ 142"/>
              <p:cNvCxnSpPr/>
              <p:nvPr/>
            </p:nvCxnSpPr>
            <p:spPr>
              <a:xfrm rot="10800000">
                <a:off x="6178880" y="4303328"/>
                <a:ext cx="221920" cy="158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 rot="10800000">
                <a:off x="579154" y="4303328"/>
                <a:ext cx="262874" cy="158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直線コネクタ 152"/>
            <p:cNvCxnSpPr/>
            <p:nvPr/>
          </p:nvCxnSpPr>
          <p:spPr>
            <a:xfrm rot="5400000" flipH="1">
              <a:off x="4625880" y="2703622"/>
              <a:ext cx="14536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rot="5400000" flipH="1">
              <a:off x="8252116" y="2710656"/>
              <a:ext cx="14536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テキスト ボックス 155"/>
            <p:cNvSpPr txBox="1"/>
            <p:nvPr/>
          </p:nvSpPr>
          <p:spPr>
            <a:xfrm>
              <a:off x="4473010" y="2784133"/>
              <a:ext cx="452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-M</a:t>
              </a:r>
              <a:endParaRPr kumimoji="1" lang="ja-JP" altLang="en-US" dirty="0"/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8134581" y="2784133"/>
              <a:ext cx="38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</a:t>
              </a:r>
              <a:endParaRPr kumimoji="1" lang="ja-JP" altLang="en-US" dirty="0"/>
            </a:p>
          </p:txBody>
        </p:sp>
      </p:grpSp>
      <p:sp>
        <p:nvSpPr>
          <p:cNvPr id="205" name="右矢印 204"/>
          <p:cNvSpPr/>
          <p:nvPr/>
        </p:nvSpPr>
        <p:spPr>
          <a:xfrm rot="8545359">
            <a:off x="3127663" y="3520814"/>
            <a:ext cx="699938" cy="5654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2320105" y="2522741"/>
            <a:ext cx="3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/>
                <a:cs typeface="Times New Roman"/>
              </a:rPr>
              <a:t>t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8800551" y="2565879"/>
            <a:ext cx="3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/>
                <a:cs typeface="Times New Roman"/>
              </a:rPr>
              <a:t>t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grpSp>
        <p:nvGrpSpPr>
          <p:cNvPr id="99" name="図形グループ 98"/>
          <p:cNvGrpSpPr/>
          <p:nvPr/>
        </p:nvGrpSpPr>
        <p:grpSpPr>
          <a:xfrm>
            <a:off x="99497" y="4051469"/>
            <a:ext cx="5148596" cy="2375594"/>
            <a:chOff x="226497" y="3822869"/>
            <a:chExt cx="5148596" cy="2375594"/>
          </a:xfrm>
        </p:grpSpPr>
        <p:grpSp>
          <p:nvGrpSpPr>
            <p:cNvPr id="207" name="図形グループ 206"/>
            <p:cNvGrpSpPr/>
            <p:nvPr/>
          </p:nvGrpSpPr>
          <p:grpSpPr>
            <a:xfrm>
              <a:off x="226497" y="4071034"/>
              <a:ext cx="4810409" cy="2127429"/>
              <a:chOff x="115294" y="3371334"/>
              <a:chExt cx="4810409" cy="2127429"/>
            </a:xfrm>
          </p:grpSpPr>
          <p:grpSp>
            <p:nvGrpSpPr>
              <p:cNvPr id="159" name="図形グループ 158"/>
              <p:cNvGrpSpPr/>
              <p:nvPr/>
            </p:nvGrpSpPr>
            <p:grpSpPr>
              <a:xfrm>
                <a:off x="115294" y="3529400"/>
                <a:ext cx="4810409" cy="1323032"/>
                <a:chOff x="4155811" y="1830433"/>
                <a:chExt cx="4810409" cy="1323032"/>
              </a:xfrm>
            </p:grpSpPr>
            <p:grpSp>
              <p:nvGrpSpPr>
                <p:cNvPr id="160" name="図形グループ 150"/>
                <p:cNvGrpSpPr/>
                <p:nvPr/>
              </p:nvGrpSpPr>
              <p:grpSpPr>
                <a:xfrm>
                  <a:off x="4155811" y="1830433"/>
                  <a:ext cx="4810409" cy="1210148"/>
                  <a:chOff x="568041" y="3194031"/>
                  <a:chExt cx="5992975" cy="1560738"/>
                </a:xfrm>
              </p:grpSpPr>
              <p:grpSp>
                <p:nvGrpSpPr>
                  <p:cNvPr id="165" name="図形グループ 128"/>
                  <p:cNvGrpSpPr/>
                  <p:nvPr/>
                </p:nvGrpSpPr>
                <p:grpSpPr>
                  <a:xfrm>
                    <a:off x="568041" y="3194031"/>
                    <a:ext cx="5992975" cy="1560738"/>
                    <a:chOff x="-628066" y="1919387"/>
                    <a:chExt cx="4964136" cy="1560738"/>
                  </a:xfrm>
                </p:grpSpPr>
                <p:cxnSp>
                  <p:nvCxnSpPr>
                    <p:cNvPr id="170" name="直線矢印コネクタ 169"/>
                    <p:cNvCxnSpPr/>
                    <p:nvPr/>
                  </p:nvCxnSpPr>
                  <p:spPr>
                    <a:xfrm>
                      <a:off x="-628066" y="3048840"/>
                      <a:ext cx="4964136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線矢印コネクタ 170"/>
                    <p:cNvCxnSpPr/>
                    <p:nvPr/>
                  </p:nvCxnSpPr>
                  <p:spPr>
                    <a:xfrm rot="16200000" flipV="1">
                      <a:off x="887063" y="2699754"/>
                      <a:ext cx="1560738" cy="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2" name="図 171"/>
                    <p:cNvPicPr>
                      <a:picLocks noChangeAspect="1"/>
                    </p:cNvPicPr>
                    <p:nvPr/>
                  </p:nvPicPr>
                  <mc:AlternateContent>
                    <mc:Choice xmlns:ma="http://schemas.microsoft.com/office/mac/drawingml/2008/main" Requires="ma">
                      <p:blipFill>
                        <a:blip r:embed="rId3"/>
                        <a:stretch>
                          <a:fillRect/>
                        </a:stretch>
                      </p:blipFill>
                    </mc:Choice>
                    <mc:Fallback>
                      <p:blipFill>
                        <a:blip r:embed="rId4"/>
                        <a:stretch>
                          <a:fillRect/>
                        </a:stretch>
                      </p:blipFill>
                    </mc:Fallback>
                  </mc:AlternateContent>
                  <p:spPr>
                    <a:xfrm>
                      <a:off x="1363030" y="2306756"/>
                      <a:ext cx="663016" cy="72419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73" name="直線コネクタ 172"/>
                    <p:cNvCxnSpPr/>
                    <p:nvPr/>
                  </p:nvCxnSpPr>
                  <p:spPr>
                    <a:xfrm rot="10800000">
                      <a:off x="2026047" y="3030952"/>
                      <a:ext cx="1330473" cy="1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線コネクタ 173"/>
                    <p:cNvCxnSpPr/>
                    <p:nvPr/>
                  </p:nvCxnSpPr>
                  <p:spPr>
                    <a:xfrm rot="10800000">
                      <a:off x="261898" y="3028685"/>
                      <a:ext cx="1101132" cy="2266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66" name="図 165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378450" y="3599289"/>
                    <a:ext cx="800429" cy="724195"/>
                  </a:xfrm>
                  <a:prstGeom prst="rect">
                    <a:avLst/>
                  </a:prstGeom>
                </p:spPr>
              </p:pic>
              <p:pic>
                <p:nvPicPr>
                  <p:cNvPr id="167" name="図 166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842027" y="3597020"/>
                    <a:ext cx="800429" cy="724195"/>
                  </a:xfrm>
                  <a:prstGeom prst="rect">
                    <a:avLst/>
                  </a:prstGeom>
                </p:spPr>
              </p:pic>
              <p:cxnSp>
                <p:nvCxnSpPr>
                  <p:cNvPr id="168" name="直線コネクタ 167"/>
                  <p:cNvCxnSpPr/>
                  <p:nvPr/>
                </p:nvCxnSpPr>
                <p:spPr>
                  <a:xfrm rot="10800000">
                    <a:off x="6178880" y="4303328"/>
                    <a:ext cx="221920" cy="1588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コネクタ 168"/>
                  <p:cNvCxnSpPr/>
                  <p:nvPr/>
                </p:nvCxnSpPr>
                <p:spPr>
                  <a:xfrm rot="10800000">
                    <a:off x="579154" y="4303328"/>
                    <a:ext cx="262874" cy="1588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直線コネクタ 160"/>
                <p:cNvCxnSpPr/>
                <p:nvPr/>
              </p:nvCxnSpPr>
              <p:spPr>
                <a:xfrm rot="5400000" flipH="1">
                  <a:off x="4625880" y="2703622"/>
                  <a:ext cx="14536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 rot="5400000" flipH="1">
                  <a:off x="8252116" y="2710656"/>
                  <a:ext cx="14536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テキスト ボックス 162"/>
                <p:cNvSpPr txBox="1"/>
                <p:nvPr/>
              </p:nvSpPr>
              <p:spPr>
                <a:xfrm>
                  <a:off x="4473010" y="2784133"/>
                  <a:ext cx="4526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-∞</a:t>
                  </a:r>
                  <a:endParaRPr kumimoji="1" lang="ja-JP" altLang="en-US" dirty="0"/>
                </a:p>
              </p:txBody>
            </p:sp>
            <p:sp>
              <p:nvSpPr>
                <p:cNvPr id="164" name="テキスト ボックス 163"/>
                <p:cNvSpPr txBox="1"/>
                <p:nvPr/>
              </p:nvSpPr>
              <p:spPr>
                <a:xfrm>
                  <a:off x="8134581" y="2784133"/>
                  <a:ext cx="3815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∞</a:t>
                  </a:r>
                  <a:endParaRPr kumimoji="1" lang="ja-JP" altLang="en-US" dirty="0"/>
                </a:p>
              </p:txBody>
            </p:sp>
          </p:grpSp>
          <p:sp>
            <p:nvSpPr>
              <p:cNvPr id="175" name="テキスト ボックス 174"/>
              <p:cNvSpPr txBox="1"/>
              <p:nvPr/>
            </p:nvSpPr>
            <p:spPr>
              <a:xfrm>
                <a:off x="140762" y="3371334"/>
                <a:ext cx="1542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 </a:t>
                </a:r>
                <a:r>
                  <a:rPr lang="en-US" altLang="ja-JP" dirty="0" smtClean="0"/>
                  <a:t>→ ∞ </a:t>
                </a:r>
                <a:r>
                  <a:rPr lang="ja-JP" altLang="en-US" dirty="0" smtClean="0"/>
                  <a:t>とする</a:t>
                </a:r>
                <a:endParaRPr kumimoji="1" lang="ja-JP" altLang="en-US" dirty="0"/>
              </a:p>
            </p:txBody>
          </p:sp>
          <p:grpSp>
            <p:nvGrpSpPr>
              <p:cNvPr id="192" name="図形グループ 191"/>
              <p:cNvGrpSpPr/>
              <p:nvPr/>
            </p:nvGrpSpPr>
            <p:grpSpPr>
              <a:xfrm>
                <a:off x="3724425" y="4342121"/>
                <a:ext cx="133050" cy="122524"/>
                <a:chOff x="5207001" y="3721100"/>
                <a:chExt cx="133050" cy="122524"/>
              </a:xfrm>
            </p:grpSpPr>
            <p:sp>
              <p:nvSpPr>
                <p:cNvPr id="190" name="フリーフォーム 189"/>
                <p:cNvSpPr/>
                <p:nvPr/>
              </p:nvSpPr>
              <p:spPr>
                <a:xfrm>
                  <a:off x="5207001" y="3721100"/>
                  <a:ext cx="66525" cy="122524"/>
                </a:xfrm>
                <a:custGeom>
                  <a:avLst/>
                  <a:gdLst>
                    <a:gd name="connsiteX0" fmla="*/ 387350 w 390525"/>
                    <a:gd name="connsiteY0" fmla="*/ 0 h 273050"/>
                    <a:gd name="connsiteX1" fmla="*/ 0 w 390525"/>
                    <a:gd name="connsiteY1" fmla="*/ 69850 h 273050"/>
                    <a:gd name="connsiteX2" fmla="*/ 387350 w 390525"/>
                    <a:gd name="connsiteY2" fmla="*/ 190500 h 273050"/>
                    <a:gd name="connsiteX3" fmla="*/ 19050 w 390525"/>
                    <a:gd name="connsiteY3" fmla="*/ 273050 h 273050"/>
                    <a:gd name="connsiteX4" fmla="*/ 19050 w 390525"/>
                    <a:gd name="connsiteY4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273050">
                      <a:moveTo>
                        <a:pt x="387350" y="0"/>
                      </a:moveTo>
                      <a:cubicBezTo>
                        <a:pt x="193675" y="19050"/>
                        <a:pt x="0" y="38100"/>
                        <a:pt x="0" y="69850"/>
                      </a:cubicBezTo>
                      <a:cubicBezTo>
                        <a:pt x="0" y="101600"/>
                        <a:pt x="384175" y="156633"/>
                        <a:pt x="387350" y="190500"/>
                      </a:cubicBezTo>
                      <a:cubicBezTo>
                        <a:pt x="390525" y="224367"/>
                        <a:pt x="19050" y="273050"/>
                        <a:pt x="19050" y="273050"/>
                      </a:cubicBezTo>
                      <a:lnTo>
                        <a:pt x="19050" y="27305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フリーフォーム 190"/>
                <p:cNvSpPr/>
                <p:nvPr/>
              </p:nvSpPr>
              <p:spPr>
                <a:xfrm>
                  <a:off x="5273526" y="3721100"/>
                  <a:ext cx="66525" cy="122524"/>
                </a:xfrm>
                <a:custGeom>
                  <a:avLst/>
                  <a:gdLst>
                    <a:gd name="connsiteX0" fmla="*/ 387350 w 390525"/>
                    <a:gd name="connsiteY0" fmla="*/ 0 h 273050"/>
                    <a:gd name="connsiteX1" fmla="*/ 0 w 390525"/>
                    <a:gd name="connsiteY1" fmla="*/ 69850 h 273050"/>
                    <a:gd name="connsiteX2" fmla="*/ 387350 w 390525"/>
                    <a:gd name="connsiteY2" fmla="*/ 190500 h 273050"/>
                    <a:gd name="connsiteX3" fmla="*/ 19050 w 390525"/>
                    <a:gd name="connsiteY3" fmla="*/ 273050 h 273050"/>
                    <a:gd name="connsiteX4" fmla="*/ 19050 w 390525"/>
                    <a:gd name="connsiteY4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273050">
                      <a:moveTo>
                        <a:pt x="387350" y="0"/>
                      </a:moveTo>
                      <a:cubicBezTo>
                        <a:pt x="193675" y="19050"/>
                        <a:pt x="0" y="38100"/>
                        <a:pt x="0" y="69850"/>
                      </a:cubicBezTo>
                      <a:cubicBezTo>
                        <a:pt x="0" y="101600"/>
                        <a:pt x="384175" y="156633"/>
                        <a:pt x="387350" y="190500"/>
                      </a:cubicBezTo>
                      <a:cubicBezTo>
                        <a:pt x="390525" y="224367"/>
                        <a:pt x="19050" y="273050"/>
                        <a:pt x="19050" y="273050"/>
                      </a:cubicBezTo>
                      <a:lnTo>
                        <a:pt x="19050" y="27305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4" name="図形グループ 193"/>
              <p:cNvGrpSpPr/>
              <p:nvPr/>
            </p:nvGrpSpPr>
            <p:grpSpPr>
              <a:xfrm>
                <a:off x="1059038" y="4337734"/>
                <a:ext cx="133050" cy="122524"/>
                <a:chOff x="5207001" y="3721100"/>
                <a:chExt cx="133050" cy="122524"/>
              </a:xfrm>
            </p:grpSpPr>
            <p:sp>
              <p:nvSpPr>
                <p:cNvPr id="195" name="フリーフォーム 194"/>
                <p:cNvSpPr/>
                <p:nvPr/>
              </p:nvSpPr>
              <p:spPr>
                <a:xfrm>
                  <a:off x="5207001" y="3721100"/>
                  <a:ext cx="66525" cy="122524"/>
                </a:xfrm>
                <a:custGeom>
                  <a:avLst/>
                  <a:gdLst>
                    <a:gd name="connsiteX0" fmla="*/ 387350 w 390525"/>
                    <a:gd name="connsiteY0" fmla="*/ 0 h 273050"/>
                    <a:gd name="connsiteX1" fmla="*/ 0 w 390525"/>
                    <a:gd name="connsiteY1" fmla="*/ 69850 h 273050"/>
                    <a:gd name="connsiteX2" fmla="*/ 387350 w 390525"/>
                    <a:gd name="connsiteY2" fmla="*/ 190500 h 273050"/>
                    <a:gd name="connsiteX3" fmla="*/ 19050 w 390525"/>
                    <a:gd name="connsiteY3" fmla="*/ 273050 h 273050"/>
                    <a:gd name="connsiteX4" fmla="*/ 19050 w 390525"/>
                    <a:gd name="connsiteY4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273050">
                      <a:moveTo>
                        <a:pt x="387350" y="0"/>
                      </a:moveTo>
                      <a:cubicBezTo>
                        <a:pt x="193675" y="19050"/>
                        <a:pt x="0" y="38100"/>
                        <a:pt x="0" y="69850"/>
                      </a:cubicBezTo>
                      <a:cubicBezTo>
                        <a:pt x="0" y="101600"/>
                        <a:pt x="384175" y="156633"/>
                        <a:pt x="387350" y="190500"/>
                      </a:cubicBezTo>
                      <a:cubicBezTo>
                        <a:pt x="390525" y="224367"/>
                        <a:pt x="19050" y="273050"/>
                        <a:pt x="19050" y="273050"/>
                      </a:cubicBezTo>
                      <a:lnTo>
                        <a:pt x="19050" y="27305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" name="フリーフォーム 195"/>
                <p:cNvSpPr/>
                <p:nvPr/>
              </p:nvSpPr>
              <p:spPr>
                <a:xfrm>
                  <a:off x="5273526" y="3721100"/>
                  <a:ext cx="66525" cy="122524"/>
                </a:xfrm>
                <a:custGeom>
                  <a:avLst/>
                  <a:gdLst>
                    <a:gd name="connsiteX0" fmla="*/ 387350 w 390525"/>
                    <a:gd name="connsiteY0" fmla="*/ 0 h 273050"/>
                    <a:gd name="connsiteX1" fmla="*/ 0 w 390525"/>
                    <a:gd name="connsiteY1" fmla="*/ 69850 h 273050"/>
                    <a:gd name="connsiteX2" fmla="*/ 387350 w 390525"/>
                    <a:gd name="connsiteY2" fmla="*/ 190500 h 273050"/>
                    <a:gd name="connsiteX3" fmla="*/ 19050 w 390525"/>
                    <a:gd name="connsiteY3" fmla="*/ 273050 h 273050"/>
                    <a:gd name="connsiteX4" fmla="*/ 19050 w 390525"/>
                    <a:gd name="connsiteY4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5" h="273050">
                      <a:moveTo>
                        <a:pt x="387350" y="0"/>
                      </a:moveTo>
                      <a:cubicBezTo>
                        <a:pt x="193675" y="19050"/>
                        <a:pt x="0" y="38100"/>
                        <a:pt x="0" y="69850"/>
                      </a:cubicBezTo>
                      <a:cubicBezTo>
                        <a:pt x="0" y="101600"/>
                        <a:pt x="384175" y="156633"/>
                        <a:pt x="387350" y="190500"/>
                      </a:cubicBezTo>
                      <a:cubicBezTo>
                        <a:pt x="390525" y="224367"/>
                        <a:pt x="19050" y="273050"/>
                        <a:pt x="19050" y="273050"/>
                      </a:cubicBezTo>
                      <a:lnTo>
                        <a:pt x="19050" y="273050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4" name="テキスト ボックス 203"/>
              <p:cNvSpPr txBox="1"/>
              <p:nvPr/>
            </p:nvSpPr>
            <p:spPr>
              <a:xfrm>
                <a:off x="1270677" y="4852432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元の関数に近づく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無限遠の項は無視</a:t>
                </a:r>
              </a:p>
            </p:txBody>
          </p:sp>
        </p:grpSp>
        <p:sp>
          <p:nvSpPr>
            <p:cNvPr id="208" name="テキスト ボックス 207"/>
            <p:cNvSpPr txBox="1"/>
            <p:nvPr/>
          </p:nvSpPr>
          <p:spPr>
            <a:xfrm>
              <a:off x="5056297" y="4828349"/>
              <a:ext cx="31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t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213" name="テキスト ボックス 212"/>
            <p:cNvSpPr txBox="1"/>
            <p:nvPr/>
          </p:nvSpPr>
          <p:spPr>
            <a:xfrm>
              <a:off x="2204840" y="3822869"/>
              <a:ext cx="594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 smtClean="0">
                  <a:latin typeface="Times New Roman"/>
                  <a:cs typeface="Times New Roman"/>
                </a:rPr>
                <a:t>f</a:t>
              </a:r>
              <a:r>
                <a:rPr kumimoji="1" lang="en-US" altLang="ja-JP" b="1" i="1" dirty="0" smtClean="0">
                  <a:latin typeface="Times New Roman"/>
                  <a:cs typeface="Times New Roman"/>
                </a:rPr>
                <a:t>(t)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216" name="テキスト ボックス 215"/>
          <p:cNvSpPr txBox="1"/>
          <p:nvPr/>
        </p:nvSpPr>
        <p:spPr>
          <a:xfrm>
            <a:off x="5955939" y="1891089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b="1" i="1" dirty="0" smtClean="0">
                <a:latin typeface="Times New Roman"/>
                <a:cs typeface="Times New Roman"/>
              </a:rPr>
              <a:t>(t)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1277926" y="1706423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b="1" i="1" dirty="0" smtClean="0">
                <a:latin typeface="Times New Roman"/>
                <a:cs typeface="Times New Roman"/>
              </a:rPr>
              <a:t>(t)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5432425" y="3568700"/>
          <a:ext cx="3532188" cy="3214688"/>
        </p:xfrm>
        <a:graphic>
          <a:graphicData uri="http://schemas.openxmlformats.org/presentationml/2006/ole">
            <p:oleObj spid="_x0000_s25608" name="数式" r:id="rId5" imgW="1422400" imgH="1295400" progId="Equation.3">
              <p:embed/>
            </p:oleObj>
          </a:graphicData>
        </a:graphic>
      </p:graphicFrame>
      <p:sp>
        <p:nvSpPr>
          <p:cNvPr id="69" name="テキスト ボックス 68"/>
          <p:cNvSpPr txBox="1"/>
          <p:nvPr/>
        </p:nvSpPr>
        <p:spPr>
          <a:xfrm>
            <a:off x="5310947" y="3224768"/>
            <a:ext cx="14326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フーリエ変換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273526" y="5778331"/>
            <a:ext cx="16634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逆フーリエ変換</a:t>
            </a:r>
            <a:endParaRPr kumimoji="1" lang="ja-JP" altLang="en-US" dirty="0"/>
          </a:p>
        </p:txBody>
      </p:sp>
      <p:cxnSp>
        <p:nvCxnSpPr>
          <p:cNvPr id="72" name="直線コネクタ 71"/>
          <p:cNvCxnSpPr/>
          <p:nvPr/>
        </p:nvCxnSpPr>
        <p:spPr>
          <a:xfrm>
            <a:off x="6743700" y="4287966"/>
            <a:ext cx="2044306" cy="1588"/>
          </a:xfrm>
          <a:prstGeom prst="line">
            <a:avLst/>
          </a:prstGeom>
          <a:ln w="57150" cmpd="thickThin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6069871" y="4287966"/>
            <a:ext cx="307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信号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f(t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kumimoji="1"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と三角関数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kumimoji="1" lang="en-US" altLang="ja-JP" baseline="30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-jωt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の内積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80" name="図形グループ 79"/>
          <p:cNvGrpSpPr/>
          <p:nvPr/>
        </p:nvGrpSpPr>
        <p:grpSpPr>
          <a:xfrm>
            <a:off x="5513334" y="5130800"/>
            <a:ext cx="513915" cy="473549"/>
            <a:chOff x="5894334" y="4902200"/>
            <a:chExt cx="513915" cy="473549"/>
          </a:xfrm>
        </p:grpSpPr>
        <p:cxnSp>
          <p:nvCxnSpPr>
            <p:cNvPr id="76" name="直線矢印コネクタ 75"/>
            <p:cNvCxnSpPr/>
            <p:nvPr/>
          </p:nvCxnSpPr>
          <p:spPr>
            <a:xfrm rot="5400000" flipH="1" flipV="1">
              <a:off x="5726644" y="5082591"/>
              <a:ext cx="473549" cy="112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>
              <a:off x="5894334" y="5374160"/>
              <a:ext cx="51391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図形グループ 81"/>
          <p:cNvGrpSpPr/>
          <p:nvPr/>
        </p:nvGrpSpPr>
        <p:grpSpPr>
          <a:xfrm>
            <a:off x="7236504" y="5489544"/>
            <a:ext cx="724073" cy="119863"/>
            <a:chOff x="5894334" y="5257473"/>
            <a:chExt cx="724073" cy="119863"/>
          </a:xfrm>
        </p:grpSpPr>
        <p:cxnSp>
          <p:nvCxnSpPr>
            <p:cNvPr id="83" name="直線矢印コネクタ 82"/>
            <p:cNvCxnSpPr/>
            <p:nvPr/>
          </p:nvCxnSpPr>
          <p:spPr>
            <a:xfrm>
              <a:off x="5907035" y="5375748"/>
              <a:ext cx="71137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 flipV="1">
              <a:off x="5894334" y="5257473"/>
              <a:ext cx="513915" cy="1166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テキスト ボックス 85"/>
          <p:cNvSpPr txBox="1"/>
          <p:nvPr/>
        </p:nvSpPr>
        <p:spPr>
          <a:xfrm>
            <a:off x="6069871" y="4966324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/>
              <a:t>関数同士が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似ていない</a:t>
            </a:r>
            <a:endParaRPr kumimoji="1" lang="ja-JP" altLang="en-US" sz="14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069871" y="54450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内積＝</a:t>
            </a:r>
            <a:r>
              <a:rPr lang="ja-JP" altLang="en-US" dirty="0" smtClean="0"/>
              <a:t>小</a:t>
            </a:r>
            <a:endParaRPr kumimoji="1" lang="ja-JP" altLang="en-US" dirty="0"/>
          </a:p>
        </p:txBody>
      </p:sp>
      <p:cxnSp>
        <p:nvCxnSpPr>
          <p:cNvPr id="89" name="直線コネクタ 88"/>
          <p:cNvCxnSpPr/>
          <p:nvPr/>
        </p:nvCxnSpPr>
        <p:spPr>
          <a:xfrm rot="5400000">
            <a:off x="6758928" y="5419536"/>
            <a:ext cx="788171" cy="15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8036999" y="492186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/>
              <a:t>関数同士が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似ている</a:t>
            </a:r>
            <a:endParaRPr kumimoji="1" lang="en-US" altLang="ja-JP" sz="1400" dirty="0" smtClean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036999" y="5412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内積＝</a:t>
            </a:r>
            <a:r>
              <a:rPr lang="ja-JP" altLang="en-US" dirty="0" smtClean="0"/>
              <a:t>大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451933" y="4608989"/>
            <a:ext cx="169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内積＝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a･b</a:t>
            </a:r>
            <a:r>
              <a:rPr kumimoji="1" lang="en-US" altLang="ja-JP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cosθ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97" name="円弧 96"/>
          <p:cNvSpPr/>
          <p:nvPr/>
        </p:nvSpPr>
        <p:spPr>
          <a:xfrm>
            <a:off x="5481332" y="5508582"/>
            <a:ext cx="164325" cy="164325"/>
          </a:xfrm>
          <a:prstGeom prst="arc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563107" y="5279009"/>
            <a:ext cx="33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err="1" smtClean="0">
                <a:latin typeface="Times New Roman"/>
                <a:cs typeface="Times New Roman"/>
              </a:rPr>
              <a:t>θ</a:t>
            </a:r>
            <a:endParaRPr kumimoji="1" lang="ja-JP" alt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100" name="タイトル 1"/>
          <p:cNvSpPr>
            <a:spLocks noGrp="1"/>
          </p:cNvSpPr>
          <p:nvPr>
            <p:ph type="title"/>
          </p:nvPr>
        </p:nvSpPr>
        <p:spPr>
          <a:xfrm>
            <a:off x="430493" y="-182931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フーリエ変換</a:t>
            </a:r>
            <a:endParaRPr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 rot="16200000" flipH="1">
            <a:off x="1409704" y="3657600"/>
            <a:ext cx="6324597" cy="762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0" y="889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485900" y="5011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時間軸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38900" y="501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周波数軸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975174" y="6464300"/>
            <a:ext cx="2038350" cy="1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図形グループ 47"/>
          <p:cNvGrpSpPr/>
          <p:nvPr/>
        </p:nvGrpSpPr>
        <p:grpSpPr>
          <a:xfrm>
            <a:off x="373529" y="121058"/>
            <a:ext cx="1894269" cy="374704"/>
            <a:chOff x="881529" y="472746"/>
            <a:chExt cx="1894269" cy="374704"/>
          </a:xfrm>
        </p:grpSpPr>
        <p:sp>
          <p:nvSpPr>
            <p:cNvPr id="49" name="正方形/長方形 48"/>
            <p:cNvSpPr/>
            <p:nvPr/>
          </p:nvSpPr>
          <p:spPr>
            <a:xfrm>
              <a:off x="881529" y="472746"/>
              <a:ext cx="18942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81529" y="478118"/>
              <a:ext cx="189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フーリエ変換の例</a:t>
              </a:r>
              <a:endParaRPr kumimoji="1" lang="ja-JP" altLang="en-US" dirty="0"/>
            </a:p>
          </p:txBody>
        </p:sp>
      </p:grpSp>
      <p:cxnSp>
        <p:nvCxnSpPr>
          <p:cNvPr id="56" name="直線コネクタ 55"/>
          <p:cNvCxnSpPr/>
          <p:nvPr/>
        </p:nvCxnSpPr>
        <p:spPr>
          <a:xfrm>
            <a:off x="12703" y="4460219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図形グループ 104"/>
          <p:cNvGrpSpPr/>
          <p:nvPr/>
        </p:nvGrpSpPr>
        <p:grpSpPr>
          <a:xfrm>
            <a:off x="2209800" y="914400"/>
            <a:ext cx="2390159" cy="1028700"/>
            <a:chOff x="1782763" y="914400"/>
            <a:chExt cx="2390159" cy="1028700"/>
          </a:xfrm>
        </p:grpSpPr>
        <p:grpSp>
          <p:nvGrpSpPr>
            <p:cNvPr id="18" name="図形グループ 17"/>
            <p:cNvGrpSpPr/>
            <p:nvPr/>
          </p:nvGrpSpPr>
          <p:grpSpPr>
            <a:xfrm>
              <a:off x="1782763" y="914400"/>
              <a:ext cx="2038350" cy="1028700"/>
              <a:chOff x="-59469" y="2501900"/>
              <a:chExt cx="2241550" cy="1282700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rot="16200000" flipV="1">
                <a:off x="508001" y="3136899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>
                <a:off x="-59469" y="3230347"/>
                <a:ext cx="2241550" cy="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フリーフォーム 57"/>
            <p:cNvSpPr/>
            <p:nvPr/>
          </p:nvSpPr>
          <p:spPr>
            <a:xfrm>
              <a:off x="2712631" y="12086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2052231" y="12086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854126" y="1295400"/>
              <a:ext cx="31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t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65" name="オブジェクト 64"/>
          <p:cNvGraphicFramePr>
            <a:graphicFrameLocks noChangeAspect="1"/>
          </p:cNvGraphicFramePr>
          <p:nvPr/>
        </p:nvGraphicFramePr>
        <p:xfrm>
          <a:off x="5959475" y="914400"/>
          <a:ext cx="958850" cy="201613"/>
        </p:xfrm>
        <a:graphic>
          <a:graphicData uri="http://schemas.openxmlformats.org/presentationml/2006/ole">
            <p:oleObj spid="_x0000_s26626" name="数式" r:id="rId3" imgW="850900" imgH="1778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295400"/>
          <a:ext cx="1630363" cy="369888"/>
        </p:xfrm>
        <a:graphic>
          <a:graphicData uri="http://schemas.openxmlformats.org/presentationml/2006/ole">
            <p:oleObj spid="_x0000_s26627" name="数式" r:id="rId4" imgW="952500" imgH="215900" progId="Equation.3">
              <p:embed/>
            </p:oleObj>
          </a:graphicData>
        </a:graphic>
      </p:graphicFrame>
      <p:grpSp>
        <p:nvGrpSpPr>
          <p:cNvPr id="67" name="図形グループ 17"/>
          <p:cNvGrpSpPr/>
          <p:nvPr/>
        </p:nvGrpSpPr>
        <p:grpSpPr>
          <a:xfrm>
            <a:off x="6981793" y="914400"/>
            <a:ext cx="2038414" cy="1028700"/>
            <a:chOff x="158750" y="2501900"/>
            <a:chExt cx="2241550" cy="1282700"/>
          </a:xfrm>
        </p:grpSpPr>
        <p:cxnSp>
          <p:nvCxnSpPr>
            <p:cNvPr id="68" name="直線矢印コネクタ 4"/>
            <p:cNvCxnSpPr/>
            <p:nvPr/>
          </p:nvCxnSpPr>
          <p:spPr>
            <a:xfrm rot="16200000" flipV="1">
              <a:off x="-232176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5"/>
            <p:cNvCxnSpPr/>
            <p:nvPr/>
          </p:nvCxnSpPr>
          <p:spPr>
            <a:xfrm>
              <a:off x="158750" y="3529012"/>
              <a:ext cx="22415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線矢印コネクタ 5"/>
          <p:cNvCxnSpPr/>
          <p:nvPr/>
        </p:nvCxnSpPr>
        <p:spPr>
          <a:xfrm>
            <a:off x="6981793" y="6464300"/>
            <a:ext cx="2038414" cy="1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図形グループ 101"/>
          <p:cNvGrpSpPr/>
          <p:nvPr/>
        </p:nvGrpSpPr>
        <p:grpSpPr>
          <a:xfrm>
            <a:off x="4610103" y="914400"/>
            <a:ext cx="2429845" cy="1120220"/>
            <a:chOff x="4610103" y="914400"/>
            <a:chExt cx="2429845" cy="1120220"/>
          </a:xfrm>
        </p:grpSpPr>
        <p:grpSp>
          <p:nvGrpSpPr>
            <p:cNvPr id="79" name="図形グループ 78"/>
            <p:cNvGrpSpPr/>
            <p:nvPr/>
          </p:nvGrpSpPr>
          <p:grpSpPr>
            <a:xfrm>
              <a:off x="4610103" y="914400"/>
              <a:ext cx="2038350" cy="1028700"/>
              <a:chOff x="158750" y="2501900"/>
              <a:chExt cx="2241550" cy="1282700"/>
            </a:xfrm>
          </p:grpSpPr>
          <p:cxnSp>
            <p:nvCxnSpPr>
              <p:cNvPr id="80" name="直線矢印コネクタ 79"/>
              <p:cNvCxnSpPr/>
              <p:nvPr/>
            </p:nvCxnSpPr>
            <p:spPr>
              <a:xfrm rot="16200000" flipV="1">
                <a:off x="508001" y="3136899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/>
              <p:nvPr/>
            </p:nvCxnSpPr>
            <p:spPr>
              <a:xfrm>
                <a:off x="158750" y="3529012"/>
                <a:ext cx="22415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テキスト ボックス 81"/>
            <p:cNvSpPr txBox="1"/>
            <p:nvPr/>
          </p:nvSpPr>
          <p:spPr>
            <a:xfrm>
              <a:off x="6662997" y="1553457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 smtClean="0">
                  <a:latin typeface="Times New Roman"/>
                  <a:cs typeface="Times New Roman"/>
                </a:rPr>
                <a:t>f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cxnSp>
          <p:nvCxnSpPr>
            <p:cNvPr id="84" name="直線コネクタ 83"/>
            <p:cNvCxnSpPr/>
            <p:nvPr/>
          </p:nvCxnSpPr>
          <p:spPr>
            <a:xfrm rot="5400000" flipH="1" flipV="1">
              <a:off x="5912739" y="1567562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5400000" flipH="1" flipV="1">
              <a:off x="4832445" y="1568041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/>
            <p:cNvSpPr txBox="1"/>
            <p:nvPr/>
          </p:nvSpPr>
          <p:spPr>
            <a:xfrm>
              <a:off x="4780326" y="1665288"/>
              <a:ext cx="446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-3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5899055" y="1665288"/>
              <a:ext cx="37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3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88" name="直線コネクタ 87"/>
          <p:cNvCxnSpPr/>
          <p:nvPr/>
        </p:nvCxnSpPr>
        <p:spPr>
          <a:xfrm rot="5400000" flipH="1" flipV="1">
            <a:off x="7615334" y="1568041"/>
            <a:ext cx="34112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7630920" y="1633022"/>
            <a:ext cx="3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/>
                <a:cs typeface="Times New Roman"/>
              </a:rPr>
              <a:t>3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767049" y="1368791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 New Roman"/>
                <a:cs typeface="Times New Roman"/>
              </a:rPr>
              <a:t>f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197600" y="1225034"/>
          <a:ext cx="482600" cy="177800"/>
        </p:xfrm>
        <a:graphic>
          <a:graphicData uri="http://schemas.openxmlformats.org/presentationml/2006/ole">
            <p:oleObj spid="_x0000_s26629" name="数式" r:id="rId5" imgW="482600" imgH="177800" progId="Equation.3">
              <p:embed/>
            </p:oleObj>
          </a:graphicData>
        </a:graphic>
      </p:graphicFrame>
      <p:grpSp>
        <p:nvGrpSpPr>
          <p:cNvPr id="103" name="図形グループ 102"/>
          <p:cNvGrpSpPr/>
          <p:nvPr/>
        </p:nvGrpSpPr>
        <p:grpSpPr>
          <a:xfrm>
            <a:off x="1263" y="2146300"/>
            <a:ext cx="9144000" cy="1146177"/>
            <a:chOff x="0" y="3198811"/>
            <a:chExt cx="9144000" cy="1146177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0" y="4343400"/>
              <a:ext cx="9144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図形グループ 17"/>
            <p:cNvGrpSpPr/>
            <p:nvPr/>
          </p:nvGrpSpPr>
          <p:grpSpPr>
            <a:xfrm>
              <a:off x="6981793" y="3198811"/>
              <a:ext cx="2038414" cy="1028700"/>
              <a:chOff x="158750" y="2406884"/>
              <a:chExt cx="2241550" cy="1282700"/>
            </a:xfrm>
          </p:grpSpPr>
          <p:cxnSp>
            <p:nvCxnSpPr>
              <p:cNvPr id="46" name="直線矢印コネクタ 4"/>
              <p:cNvCxnSpPr/>
              <p:nvPr/>
            </p:nvCxnSpPr>
            <p:spPr>
              <a:xfrm rot="16200000" flipV="1">
                <a:off x="-232176" y="3041883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5"/>
              <p:cNvCxnSpPr/>
              <p:nvPr/>
            </p:nvCxnSpPr>
            <p:spPr>
              <a:xfrm>
                <a:off x="158750" y="3481503"/>
                <a:ext cx="2241550" cy="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線コネクタ 53"/>
            <p:cNvCxnSpPr/>
            <p:nvPr/>
          </p:nvCxnSpPr>
          <p:spPr>
            <a:xfrm>
              <a:off x="0" y="4341812"/>
              <a:ext cx="9144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図形グループ 165"/>
            <p:cNvGrpSpPr/>
            <p:nvPr/>
          </p:nvGrpSpPr>
          <p:grpSpPr>
            <a:xfrm>
              <a:off x="2526449" y="3275012"/>
              <a:ext cx="1805101" cy="1028700"/>
              <a:chOff x="2101850" y="3275012"/>
              <a:chExt cx="1805101" cy="1028700"/>
            </a:xfrm>
          </p:grpSpPr>
          <p:grpSp>
            <p:nvGrpSpPr>
              <p:cNvPr id="19" name="図形グループ 18"/>
              <p:cNvGrpSpPr/>
              <p:nvPr/>
            </p:nvGrpSpPr>
            <p:grpSpPr>
              <a:xfrm>
                <a:off x="2101850" y="3275012"/>
                <a:ext cx="1805101" cy="1028700"/>
                <a:chOff x="291427" y="2501900"/>
                <a:chExt cx="1985049" cy="1282700"/>
              </a:xfrm>
            </p:grpSpPr>
            <p:cxnSp>
              <p:nvCxnSpPr>
                <p:cNvPr id="20" name="直線矢印コネクタ 19"/>
                <p:cNvCxnSpPr/>
                <p:nvPr/>
              </p:nvCxnSpPr>
              <p:spPr>
                <a:xfrm rot="16200000" flipV="1">
                  <a:off x="508001" y="3136899"/>
                  <a:ext cx="1282700" cy="12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291427" y="3277854"/>
                  <a:ext cx="1985049" cy="19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図形グループ 92"/>
              <p:cNvGrpSpPr/>
              <p:nvPr/>
            </p:nvGrpSpPr>
            <p:grpSpPr>
              <a:xfrm>
                <a:off x="2400300" y="3522662"/>
                <a:ext cx="952500" cy="726859"/>
                <a:chOff x="2400300" y="2305050"/>
                <a:chExt cx="952500" cy="726859"/>
              </a:xfrm>
            </p:grpSpPr>
            <p:sp>
              <p:nvSpPr>
                <p:cNvPr id="91" name="フリーフォーム 90"/>
                <p:cNvSpPr/>
                <p:nvPr/>
              </p:nvSpPr>
              <p:spPr>
                <a:xfrm>
                  <a:off x="2882900" y="2305050"/>
                  <a:ext cx="469900" cy="706967"/>
                </a:xfrm>
                <a:custGeom>
                  <a:avLst/>
                  <a:gdLst>
                    <a:gd name="connsiteX0" fmla="*/ 0 w 469900"/>
                    <a:gd name="connsiteY0" fmla="*/ 361950 h 706967"/>
                    <a:gd name="connsiteX1" fmla="*/ 114300 w 469900"/>
                    <a:gd name="connsiteY1" fmla="*/ 19050 h 706967"/>
                    <a:gd name="connsiteX2" fmla="*/ 203200 w 469900"/>
                    <a:gd name="connsiteY2" fmla="*/ 476250 h 706967"/>
                    <a:gd name="connsiteX3" fmla="*/ 304800 w 469900"/>
                    <a:gd name="connsiteY3" fmla="*/ 273050 h 706967"/>
                    <a:gd name="connsiteX4" fmla="*/ 381000 w 469900"/>
                    <a:gd name="connsiteY4" fmla="*/ 692150 h 706967"/>
                    <a:gd name="connsiteX5" fmla="*/ 469900 w 469900"/>
                    <a:gd name="connsiteY5" fmla="*/ 361950 h 70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9900" h="706967">
                      <a:moveTo>
                        <a:pt x="0" y="361950"/>
                      </a:moveTo>
                      <a:cubicBezTo>
                        <a:pt x="40216" y="180975"/>
                        <a:pt x="80433" y="0"/>
                        <a:pt x="114300" y="19050"/>
                      </a:cubicBezTo>
                      <a:cubicBezTo>
                        <a:pt x="148167" y="38100"/>
                        <a:pt x="171450" y="433917"/>
                        <a:pt x="203200" y="476250"/>
                      </a:cubicBezTo>
                      <a:cubicBezTo>
                        <a:pt x="234950" y="518583"/>
                        <a:pt x="275167" y="237067"/>
                        <a:pt x="304800" y="273050"/>
                      </a:cubicBezTo>
                      <a:cubicBezTo>
                        <a:pt x="334433" y="309033"/>
                        <a:pt x="353483" y="677333"/>
                        <a:pt x="381000" y="692150"/>
                      </a:cubicBezTo>
                      <a:cubicBezTo>
                        <a:pt x="408517" y="706967"/>
                        <a:pt x="469900" y="361950"/>
                        <a:pt x="469900" y="36195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 91"/>
                <p:cNvSpPr/>
                <p:nvPr/>
              </p:nvSpPr>
              <p:spPr>
                <a:xfrm>
                  <a:off x="2400300" y="2324942"/>
                  <a:ext cx="469900" cy="706967"/>
                </a:xfrm>
                <a:custGeom>
                  <a:avLst/>
                  <a:gdLst>
                    <a:gd name="connsiteX0" fmla="*/ 0 w 469900"/>
                    <a:gd name="connsiteY0" fmla="*/ 361950 h 706967"/>
                    <a:gd name="connsiteX1" fmla="*/ 114300 w 469900"/>
                    <a:gd name="connsiteY1" fmla="*/ 19050 h 706967"/>
                    <a:gd name="connsiteX2" fmla="*/ 203200 w 469900"/>
                    <a:gd name="connsiteY2" fmla="*/ 476250 h 706967"/>
                    <a:gd name="connsiteX3" fmla="*/ 304800 w 469900"/>
                    <a:gd name="connsiteY3" fmla="*/ 273050 h 706967"/>
                    <a:gd name="connsiteX4" fmla="*/ 381000 w 469900"/>
                    <a:gd name="connsiteY4" fmla="*/ 692150 h 706967"/>
                    <a:gd name="connsiteX5" fmla="*/ 469900 w 469900"/>
                    <a:gd name="connsiteY5" fmla="*/ 361950 h 70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9900" h="706967">
                      <a:moveTo>
                        <a:pt x="0" y="361950"/>
                      </a:moveTo>
                      <a:cubicBezTo>
                        <a:pt x="40216" y="180975"/>
                        <a:pt x="80433" y="0"/>
                        <a:pt x="114300" y="19050"/>
                      </a:cubicBezTo>
                      <a:cubicBezTo>
                        <a:pt x="148167" y="38100"/>
                        <a:pt x="171450" y="433917"/>
                        <a:pt x="203200" y="476250"/>
                      </a:cubicBezTo>
                      <a:cubicBezTo>
                        <a:pt x="234950" y="518583"/>
                        <a:pt x="275167" y="237067"/>
                        <a:pt x="304800" y="273050"/>
                      </a:cubicBezTo>
                      <a:cubicBezTo>
                        <a:pt x="334433" y="309033"/>
                        <a:pt x="353483" y="677333"/>
                        <a:pt x="381000" y="692150"/>
                      </a:cubicBezTo>
                      <a:cubicBezTo>
                        <a:pt x="408517" y="706967"/>
                        <a:pt x="469900" y="361950"/>
                        <a:pt x="469900" y="36195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106573" y="3725891"/>
            <a:ext cx="1868601" cy="260379"/>
          </p:xfrm>
          <a:graphic>
            <a:graphicData uri="http://schemas.openxmlformats.org/presentationml/2006/ole">
              <p:oleObj spid="_x0000_s26628" name="数式" r:id="rId6" imgW="1549400" imgH="215900" progId="Equation.3">
                <p:embed/>
              </p:oleObj>
            </a:graphicData>
          </a:graphic>
        </p:graphicFrame>
      </p:grpSp>
      <p:grpSp>
        <p:nvGrpSpPr>
          <p:cNvPr id="123" name="図形グループ 122"/>
          <p:cNvGrpSpPr/>
          <p:nvPr/>
        </p:nvGrpSpPr>
        <p:grpSpPr>
          <a:xfrm>
            <a:off x="228600" y="3339583"/>
            <a:ext cx="8791607" cy="1028700"/>
            <a:chOff x="228600" y="3226317"/>
            <a:chExt cx="8791607" cy="1028700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1981200" y="4024123"/>
              <a:ext cx="2038350" cy="12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図形グループ 17"/>
            <p:cNvGrpSpPr/>
            <p:nvPr/>
          </p:nvGrpSpPr>
          <p:grpSpPr>
            <a:xfrm>
              <a:off x="6981793" y="3226317"/>
              <a:ext cx="2038414" cy="1028700"/>
              <a:chOff x="158750" y="2534216"/>
              <a:chExt cx="2241550" cy="1282700"/>
            </a:xfrm>
          </p:grpSpPr>
          <p:cxnSp>
            <p:nvCxnSpPr>
              <p:cNvPr id="71" name="直線矢印コネクタ 4"/>
              <p:cNvCxnSpPr/>
              <p:nvPr/>
            </p:nvCxnSpPr>
            <p:spPr>
              <a:xfrm rot="16200000" flipV="1">
                <a:off x="-193411" y="3169215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5"/>
              <p:cNvCxnSpPr/>
              <p:nvPr/>
            </p:nvCxnSpPr>
            <p:spPr>
              <a:xfrm>
                <a:off x="158750" y="3529012"/>
                <a:ext cx="22415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直線コネクタ 119"/>
            <p:cNvCxnSpPr/>
            <p:nvPr/>
          </p:nvCxnSpPr>
          <p:spPr>
            <a:xfrm>
              <a:off x="2209800" y="3502391"/>
              <a:ext cx="13970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テキスト ボックス 121"/>
            <p:cNvSpPr txBox="1"/>
            <p:nvPr/>
          </p:nvSpPr>
          <p:spPr>
            <a:xfrm>
              <a:off x="228600" y="35814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直流信号</a:t>
              </a:r>
              <a:endParaRPr kumimoji="1" lang="ja-JP" altLang="en-US" dirty="0"/>
            </a:p>
          </p:txBody>
        </p:sp>
      </p:grpSp>
      <p:cxnSp>
        <p:nvCxnSpPr>
          <p:cNvPr id="53" name="直線コネクタ 52"/>
          <p:cNvCxnSpPr/>
          <p:nvPr/>
        </p:nvCxnSpPr>
        <p:spPr>
          <a:xfrm>
            <a:off x="0" y="5691591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07836" y="4801004"/>
          <a:ext cx="1978025" cy="369887"/>
        </p:xfrm>
        <a:graphic>
          <a:graphicData uri="http://schemas.openxmlformats.org/presentationml/2006/ole">
            <p:oleObj spid="_x0000_s26630" name="数式" r:id="rId7" imgW="1155700" imgH="215900" progId="Equation.3">
              <p:embed/>
            </p:oleObj>
          </a:graphicData>
        </a:graphic>
      </p:graphicFrame>
      <p:grpSp>
        <p:nvGrpSpPr>
          <p:cNvPr id="128" name="図形グループ 17"/>
          <p:cNvGrpSpPr/>
          <p:nvPr/>
        </p:nvGrpSpPr>
        <p:grpSpPr>
          <a:xfrm>
            <a:off x="2209798" y="4586691"/>
            <a:ext cx="2209802" cy="1028700"/>
            <a:chOff x="-59469" y="2501900"/>
            <a:chExt cx="2430018" cy="1282700"/>
          </a:xfrm>
        </p:grpSpPr>
        <p:cxnSp>
          <p:nvCxnSpPr>
            <p:cNvPr id="132" name="直線矢印コネクタ 131"/>
            <p:cNvCxnSpPr/>
            <p:nvPr/>
          </p:nvCxnSpPr>
          <p:spPr>
            <a:xfrm rot="16200000" flipV="1">
              <a:off x="508001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V="1">
              <a:off x="-59469" y="3214511"/>
              <a:ext cx="2430018" cy="158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図形グループ 133"/>
          <p:cNvGrpSpPr/>
          <p:nvPr/>
        </p:nvGrpSpPr>
        <p:grpSpPr>
          <a:xfrm>
            <a:off x="2450850" y="4703107"/>
            <a:ext cx="850754" cy="592667"/>
            <a:chOff x="2654446" y="2389716"/>
            <a:chExt cx="1320800" cy="592667"/>
          </a:xfrm>
        </p:grpSpPr>
        <p:sp>
          <p:nvSpPr>
            <p:cNvPr id="130" name="フリーフォーム 129"/>
            <p:cNvSpPr/>
            <p:nvPr/>
          </p:nvSpPr>
          <p:spPr>
            <a:xfrm>
              <a:off x="2654446" y="23897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>
              <a:off x="3314846" y="24024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5" name="図形グループ 134"/>
          <p:cNvGrpSpPr/>
          <p:nvPr/>
        </p:nvGrpSpPr>
        <p:grpSpPr>
          <a:xfrm>
            <a:off x="3314846" y="4712104"/>
            <a:ext cx="850754" cy="592667"/>
            <a:chOff x="2654446" y="2389716"/>
            <a:chExt cx="1320800" cy="592667"/>
          </a:xfrm>
        </p:grpSpPr>
        <p:sp>
          <p:nvSpPr>
            <p:cNvPr id="136" name="フリーフォーム 135"/>
            <p:cNvSpPr/>
            <p:nvPr/>
          </p:nvSpPr>
          <p:spPr>
            <a:xfrm>
              <a:off x="2654446" y="23897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/>
            <p:cNvSpPr/>
            <p:nvPr/>
          </p:nvSpPr>
          <p:spPr>
            <a:xfrm>
              <a:off x="3314846" y="24024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" name="図形グループ 17"/>
          <p:cNvGrpSpPr/>
          <p:nvPr/>
        </p:nvGrpSpPr>
        <p:grpSpPr>
          <a:xfrm>
            <a:off x="6994934" y="4561291"/>
            <a:ext cx="2038414" cy="1028700"/>
            <a:chOff x="158750" y="2501900"/>
            <a:chExt cx="2241550" cy="1282700"/>
          </a:xfrm>
        </p:grpSpPr>
        <p:cxnSp>
          <p:nvCxnSpPr>
            <p:cNvPr id="141" name="直線矢印コネクタ 4"/>
            <p:cNvCxnSpPr/>
            <p:nvPr/>
          </p:nvCxnSpPr>
          <p:spPr>
            <a:xfrm rot="16200000" flipV="1">
              <a:off x="-232176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5"/>
            <p:cNvCxnSpPr/>
            <p:nvPr/>
          </p:nvCxnSpPr>
          <p:spPr>
            <a:xfrm>
              <a:off x="158750" y="3529012"/>
              <a:ext cx="22415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フリーフォーム 153"/>
          <p:cNvSpPr/>
          <p:nvPr/>
        </p:nvSpPr>
        <p:spPr>
          <a:xfrm>
            <a:off x="2771038" y="60071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/>
          <p:cNvSpPr/>
          <p:nvPr/>
        </p:nvSpPr>
        <p:spPr>
          <a:xfrm>
            <a:off x="3429000" y="60198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/>
          <p:cNvSpPr/>
          <p:nvPr/>
        </p:nvSpPr>
        <p:spPr>
          <a:xfrm>
            <a:off x="2151059" y="60071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0" y="5930900"/>
            <a:ext cx="186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フェムト秒</a:t>
            </a:r>
            <a:endParaRPr kumimoji="1" lang="en-US" altLang="ja-JP" dirty="0" smtClean="0"/>
          </a:p>
          <a:p>
            <a:r>
              <a:rPr lang="ja-JP" altLang="en-US" dirty="0" smtClean="0"/>
              <a:t>　パルスレーザー</a:t>
            </a:r>
            <a:endParaRPr kumimoji="1" lang="ja-JP" altLang="en-US" dirty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-38098" y="203303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508000" y="5194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a</a:t>
            </a:r>
            <a:r>
              <a:rPr kumimoji="1" lang="ja-JP" altLang="en-US" dirty="0" smtClean="0">
                <a:latin typeface="Times New Roman"/>
                <a:cs typeface="Times New Roman"/>
              </a:rPr>
              <a:t>は定数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 rot="16200000" flipH="1">
            <a:off x="1409704" y="3657600"/>
            <a:ext cx="6324597" cy="762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0" y="889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485900" y="5011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時間軸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38900" y="501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周波数軸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975174" y="6464300"/>
            <a:ext cx="2038350" cy="1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47"/>
          <p:cNvGrpSpPr/>
          <p:nvPr/>
        </p:nvGrpSpPr>
        <p:grpSpPr>
          <a:xfrm>
            <a:off x="373529" y="121058"/>
            <a:ext cx="1894269" cy="374704"/>
            <a:chOff x="881529" y="472746"/>
            <a:chExt cx="1894269" cy="374704"/>
          </a:xfrm>
        </p:grpSpPr>
        <p:sp>
          <p:nvSpPr>
            <p:cNvPr id="49" name="正方形/長方形 48"/>
            <p:cNvSpPr/>
            <p:nvPr/>
          </p:nvSpPr>
          <p:spPr>
            <a:xfrm>
              <a:off x="881529" y="472746"/>
              <a:ext cx="18942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881529" y="478118"/>
              <a:ext cx="189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フーリエ変換の例</a:t>
              </a:r>
              <a:endParaRPr kumimoji="1" lang="ja-JP" altLang="en-US" dirty="0"/>
            </a:p>
          </p:txBody>
        </p:sp>
      </p:grpSp>
      <p:cxnSp>
        <p:nvCxnSpPr>
          <p:cNvPr id="56" name="直線コネクタ 55"/>
          <p:cNvCxnSpPr/>
          <p:nvPr/>
        </p:nvCxnSpPr>
        <p:spPr>
          <a:xfrm>
            <a:off x="12703" y="4460219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104"/>
          <p:cNvGrpSpPr/>
          <p:nvPr/>
        </p:nvGrpSpPr>
        <p:grpSpPr>
          <a:xfrm>
            <a:off x="2209800" y="914400"/>
            <a:ext cx="2390159" cy="1028700"/>
            <a:chOff x="1782763" y="914400"/>
            <a:chExt cx="2390159" cy="1028700"/>
          </a:xfrm>
        </p:grpSpPr>
        <p:grpSp>
          <p:nvGrpSpPr>
            <p:cNvPr id="4" name="図形グループ 17"/>
            <p:cNvGrpSpPr/>
            <p:nvPr/>
          </p:nvGrpSpPr>
          <p:grpSpPr>
            <a:xfrm>
              <a:off x="1782763" y="914400"/>
              <a:ext cx="2038350" cy="1028700"/>
              <a:chOff x="-59469" y="2501900"/>
              <a:chExt cx="2241550" cy="1282700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rot="16200000" flipV="1">
                <a:off x="508001" y="3136899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>
                <a:off x="-59469" y="3230347"/>
                <a:ext cx="2241550" cy="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フリーフォーム 57"/>
            <p:cNvSpPr/>
            <p:nvPr/>
          </p:nvSpPr>
          <p:spPr>
            <a:xfrm>
              <a:off x="2712631" y="12086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2052231" y="12086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854126" y="1295400"/>
              <a:ext cx="31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t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65" name="オブジェクト 64"/>
          <p:cNvGraphicFramePr>
            <a:graphicFrameLocks noChangeAspect="1"/>
          </p:cNvGraphicFramePr>
          <p:nvPr/>
        </p:nvGraphicFramePr>
        <p:xfrm>
          <a:off x="5959475" y="914400"/>
          <a:ext cx="958850" cy="201613"/>
        </p:xfrm>
        <a:graphic>
          <a:graphicData uri="http://schemas.openxmlformats.org/presentationml/2006/ole">
            <p:oleObj spid="_x0000_s43010" name="数式" r:id="rId3" imgW="850900" imgH="1778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295400"/>
          <a:ext cx="1630363" cy="369888"/>
        </p:xfrm>
        <a:graphic>
          <a:graphicData uri="http://schemas.openxmlformats.org/presentationml/2006/ole">
            <p:oleObj spid="_x0000_s43011" name="数式" r:id="rId4" imgW="952500" imgH="215900" progId="Equation.3">
              <p:embed/>
            </p:oleObj>
          </a:graphicData>
        </a:graphic>
      </p:graphicFrame>
      <p:grpSp>
        <p:nvGrpSpPr>
          <p:cNvPr id="7" name="図形グループ 17"/>
          <p:cNvGrpSpPr/>
          <p:nvPr/>
        </p:nvGrpSpPr>
        <p:grpSpPr>
          <a:xfrm>
            <a:off x="6981793" y="914400"/>
            <a:ext cx="2038414" cy="1028700"/>
            <a:chOff x="158750" y="2501900"/>
            <a:chExt cx="2241550" cy="1282700"/>
          </a:xfrm>
        </p:grpSpPr>
        <p:cxnSp>
          <p:nvCxnSpPr>
            <p:cNvPr id="68" name="直線矢印コネクタ 4"/>
            <p:cNvCxnSpPr/>
            <p:nvPr/>
          </p:nvCxnSpPr>
          <p:spPr>
            <a:xfrm rot="16200000" flipV="1">
              <a:off x="-232176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5"/>
            <p:cNvCxnSpPr/>
            <p:nvPr/>
          </p:nvCxnSpPr>
          <p:spPr>
            <a:xfrm>
              <a:off x="158750" y="3529012"/>
              <a:ext cx="22415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線矢印コネクタ 5"/>
          <p:cNvCxnSpPr/>
          <p:nvPr/>
        </p:nvCxnSpPr>
        <p:spPr>
          <a:xfrm>
            <a:off x="6981793" y="6464300"/>
            <a:ext cx="2038414" cy="1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101"/>
          <p:cNvGrpSpPr/>
          <p:nvPr/>
        </p:nvGrpSpPr>
        <p:grpSpPr>
          <a:xfrm>
            <a:off x="4610103" y="914400"/>
            <a:ext cx="2429845" cy="1120220"/>
            <a:chOff x="4610103" y="914400"/>
            <a:chExt cx="2429845" cy="1120220"/>
          </a:xfrm>
        </p:grpSpPr>
        <p:grpSp>
          <p:nvGrpSpPr>
            <p:cNvPr id="9" name="図形グループ 78"/>
            <p:cNvGrpSpPr/>
            <p:nvPr/>
          </p:nvGrpSpPr>
          <p:grpSpPr>
            <a:xfrm>
              <a:off x="4610103" y="914400"/>
              <a:ext cx="2038350" cy="1028700"/>
              <a:chOff x="158750" y="2501900"/>
              <a:chExt cx="2241550" cy="1282700"/>
            </a:xfrm>
          </p:grpSpPr>
          <p:cxnSp>
            <p:nvCxnSpPr>
              <p:cNvPr id="80" name="直線矢印コネクタ 79"/>
              <p:cNvCxnSpPr/>
              <p:nvPr/>
            </p:nvCxnSpPr>
            <p:spPr>
              <a:xfrm rot="16200000" flipV="1">
                <a:off x="508001" y="3136899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/>
              <p:nvPr/>
            </p:nvCxnSpPr>
            <p:spPr>
              <a:xfrm>
                <a:off x="158750" y="3529012"/>
                <a:ext cx="22415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テキスト ボックス 81"/>
            <p:cNvSpPr txBox="1"/>
            <p:nvPr/>
          </p:nvSpPr>
          <p:spPr>
            <a:xfrm>
              <a:off x="6662997" y="1553457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 smtClean="0">
                  <a:latin typeface="Times New Roman"/>
                  <a:cs typeface="Times New Roman"/>
                </a:rPr>
                <a:t>f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cxnSp>
          <p:nvCxnSpPr>
            <p:cNvPr id="84" name="直線コネクタ 83"/>
            <p:cNvCxnSpPr/>
            <p:nvPr/>
          </p:nvCxnSpPr>
          <p:spPr>
            <a:xfrm rot="5400000" flipH="1" flipV="1">
              <a:off x="5912739" y="1567562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5400000" flipH="1" flipV="1">
              <a:off x="4832445" y="1568041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/>
            <p:cNvSpPr txBox="1"/>
            <p:nvPr/>
          </p:nvSpPr>
          <p:spPr>
            <a:xfrm>
              <a:off x="4780326" y="1665288"/>
              <a:ext cx="446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-3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5899055" y="1665288"/>
              <a:ext cx="37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3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88" name="直線コネクタ 87"/>
          <p:cNvCxnSpPr/>
          <p:nvPr/>
        </p:nvCxnSpPr>
        <p:spPr>
          <a:xfrm rot="5400000" flipH="1" flipV="1">
            <a:off x="7615334" y="1568041"/>
            <a:ext cx="34112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7630920" y="1633022"/>
            <a:ext cx="3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/>
                <a:cs typeface="Times New Roman"/>
              </a:rPr>
              <a:t>3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767049" y="1368791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 New Roman"/>
                <a:cs typeface="Times New Roman"/>
              </a:rPr>
              <a:t>f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197600" y="1225034"/>
          <a:ext cx="482600" cy="177800"/>
        </p:xfrm>
        <a:graphic>
          <a:graphicData uri="http://schemas.openxmlformats.org/presentationml/2006/ole">
            <p:oleObj spid="_x0000_s43013" name="数式" r:id="rId5" imgW="482600" imgH="177800" progId="Equation.3">
              <p:embed/>
            </p:oleObj>
          </a:graphicData>
        </a:graphic>
      </p:graphicFrame>
      <p:grpSp>
        <p:nvGrpSpPr>
          <p:cNvPr id="10" name="図形グループ 102"/>
          <p:cNvGrpSpPr/>
          <p:nvPr/>
        </p:nvGrpSpPr>
        <p:grpSpPr>
          <a:xfrm>
            <a:off x="1263" y="2146300"/>
            <a:ext cx="9144000" cy="1209121"/>
            <a:chOff x="0" y="3198811"/>
            <a:chExt cx="9144000" cy="1209121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0" y="4343400"/>
              <a:ext cx="9144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/>
            <p:cNvSpPr txBox="1"/>
            <p:nvPr/>
          </p:nvSpPr>
          <p:spPr>
            <a:xfrm>
              <a:off x="8229600" y="4038600"/>
              <a:ext cx="37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3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7546896" y="4038600"/>
              <a:ext cx="549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 New Roman"/>
                  <a:cs typeface="Times New Roman"/>
                </a:rPr>
                <a:t>3/2</a:t>
              </a:r>
              <a:endParaRPr kumimoji="1" lang="ja-JP" altLang="en-US" b="1" i="1" dirty="0">
                <a:latin typeface="Times New Roman"/>
                <a:cs typeface="Times New Roman"/>
              </a:endParaRPr>
            </a:p>
          </p:txBody>
        </p:sp>
        <p:grpSp>
          <p:nvGrpSpPr>
            <p:cNvPr id="12" name="図形グループ 17"/>
            <p:cNvGrpSpPr/>
            <p:nvPr/>
          </p:nvGrpSpPr>
          <p:grpSpPr>
            <a:xfrm>
              <a:off x="6981793" y="3198811"/>
              <a:ext cx="2038414" cy="1028700"/>
              <a:chOff x="158750" y="2406884"/>
              <a:chExt cx="2241550" cy="1282700"/>
            </a:xfrm>
          </p:grpSpPr>
          <p:cxnSp>
            <p:nvCxnSpPr>
              <p:cNvPr id="46" name="直線矢印コネクタ 4"/>
              <p:cNvCxnSpPr/>
              <p:nvPr/>
            </p:nvCxnSpPr>
            <p:spPr>
              <a:xfrm rot="16200000" flipV="1">
                <a:off x="-232176" y="3041883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5"/>
              <p:cNvCxnSpPr/>
              <p:nvPr/>
            </p:nvCxnSpPr>
            <p:spPr>
              <a:xfrm>
                <a:off x="158750" y="3481503"/>
                <a:ext cx="2241550" cy="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線コネクタ 53"/>
            <p:cNvCxnSpPr/>
            <p:nvPr/>
          </p:nvCxnSpPr>
          <p:spPr>
            <a:xfrm>
              <a:off x="0" y="4341812"/>
              <a:ext cx="9144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図形グループ 165"/>
            <p:cNvGrpSpPr/>
            <p:nvPr/>
          </p:nvGrpSpPr>
          <p:grpSpPr>
            <a:xfrm>
              <a:off x="2526449" y="3275012"/>
              <a:ext cx="1805101" cy="1028700"/>
              <a:chOff x="2101850" y="3275012"/>
              <a:chExt cx="1805101" cy="1028700"/>
            </a:xfrm>
          </p:grpSpPr>
          <p:grpSp>
            <p:nvGrpSpPr>
              <p:cNvPr id="14" name="図形グループ 18"/>
              <p:cNvGrpSpPr/>
              <p:nvPr/>
            </p:nvGrpSpPr>
            <p:grpSpPr>
              <a:xfrm>
                <a:off x="2101850" y="3275012"/>
                <a:ext cx="1805101" cy="1028700"/>
                <a:chOff x="291427" y="2501900"/>
                <a:chExt cx="1985049" cy="1282700"/>
              </a:xfrm>
            </p:grpSpPr>
            <p:cxnSp>
              <p:nvCxnSpPr>
                <p:cNvPr id="20" name="直線矢印コネクタ 19"/>
                <p:cNvCxnSpPr/>
                <p:nvPr/>
              </p:nvCxnSpPr>
              <p:spPr>
                <a:xfrm rot="16200000" flipV="1">
                  <a:off x="508001" y="3136899"/>
                  <a:ext cx="1282700" cy="12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291427" y="3277854"/>
                  <a:ext cx="1985049" cy="19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図形グループ 92"/>
              <p:cNvGrpSpPr/>
              <p:nvPr/>
            </p:nvGrpSpPr>
            <p:grpSpPr>
              <a:xfrm>
                <a:off x="2400300" y="3522662"/>
                <a:ext cx="952500" cy="726859"/>
                <a:chOff x="2400300" y="2305050"/>
                <a:chExt cx="952500" cy="726859"/>
              </a:xfrm>
            </p:grpSpPr>
            <p:sp>
              <p:nvSpPr>
                <p:cNvPr id="91" name="フリーフォーム 90"/>
                <p:cNvSpPr/>
                <p:nvPr/>
              </p:nvSpPr>
              <p:spPr>
                <a:xfrm>
                  <a:off x="2882900" y="2305050"/>
                  <a:ext cx="469900" cy="706967"/>
                </a:xfrm>
                <a:custGeom>
                  <a:avLst/>
                  <a:gdLst>
                    <a:gd name="connsiteX0" fmla="*/ 0 w 469900"/>
                    <a:gd name="connsiteY0" fmla="*/ 361950 h 706967"/>
                    <a:gd name="connsiteX1" fmla="*/ 114300 w 469900"/>
                    <a:gd name="connsiteY1" fmla="*/ 19050 h 706967"/>
                    <a:gd name="connsiteX2" fmla="*/ 203200 w 469900"/>
                    <a:gd name="connsiteY2" fmla="*/ 476250 h 706967"/>
                    <a:gd name="connsiteX3" fmla="*/ 304800 w 469900"/>
                    <a:gd name="connsiteY3" fmla="*/ 273050 h 706967"/>
                    <a:gd name="connsiteX4" fmla="*/ 381000 w 469900"/>
                    <a:gd name="connsiteY4" fmla="*/ 692150 h 706967"/>
                    <a:gd name="connsiteX5" fmla="*/ 469900 w 469900"/>
                    <a:gd name="connsiteY5" fmla="*/ 361950 h 70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9900" h="706967">
                      <a:moveTo>
                        <a:pt x="0" y="361950"/>
                      </a:moveTo>
                      <a:cubicBezTo>
                        <a:pt x="40216" y="180975"/>
                        <a:pt x="80433" y="0"/>
                        <a:pt x="114300" y="19050"/>
                      </a:cubicBezTo>
                      <a:cubicBezTo>
                        <a:pt x="148167" y="38100"/>
                        <a:pt x="171450" y="433917"/>
                        <a:pt x="203200" y="476250"/>
                      </a:cubicBezTo>
                      <a:cubicBezTo>
                        <a:pt x="234950" y="518583"/>
                        <a:pt x="275167" y="237067"/>
                        <a:pt x="304800" y="273050"/>
                      </a:cubicBezTo>
                      <a:cubicBezTo>
                        <a:pt x="334433" y="309033"/>
                        <a:pt x="353483" y="677333"/>
                        <a:pt x="381000" y="692150"/>
                      </a:cubicBezTo>
                      <a:cubicBezTo>
                        <a:pt x="408517" y="706967"/>
                        <a:pt x="469900" y="361950"/>
                        <a:pt x="469900" y="36195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 91"/>
                <p:cNvSpPr/>
                <p:nvPr/>
              </p:nvSpPr>
              <p:spPr>
                <a:xfrm>
                  <a:off x="2400300" y="2324942"/>
                  <a:ext cx="469900" cy="706967"/>
                </a:xfrm>
                <a:custGeom>
                  <a:avLst/>
                  <a:gdLst>
                    <a:gd name="connsiteX0" fmla="*/ 0 w 469900"/>
                    <a:gd name="connsiteY0" fmla="*/ 361950 h 706967"/>
                    <a:gd name="connsiteX1" fmla="*/ 114300 w 469900"/>
                    <a:gd name="connsiteY1" fmla="*/ 19050 h 706967"/>
                    <a:gd name="connsiteX2" fmla="*/ 203200 w 469900"/>
                    <a:gd name="connsiteY2" fmla="*/ 476250 h 706967"/>
                    <a:gd name="connsiteX3" fmla="*/ 304800 w 469900"/>
                    <a:gd name="connsiteY3" fmla="*/ 273050 h 706967"/>
                    <a:gd name="connsiteX4" fmla="*/ 381000 w 469900"/>
                    <a:gd name="connsiteY4" fmla="*/ 692150 h 706967"/>
                    <a:gd name="connsiteX5" fmla="*/ 469900 w 469900"/>
                    <a:gd name="connsiteY5" fmla="*/ 361950 h 70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9900" h="706967">
                      <a:moveTo>
                        <a:pt x="0" y="361950"/>
                      </a:moveTo>
                      <a:cubicBezTo>
                        <a:pt x="40216" y="180975"/>
                        <a:pt x="80433" y="0"/>
                        <a:pt x="114300" y="19050"/>
                      </a:cubicBezTo>
                      <a:cubicBezTo>
                        <a:pt x="148167" y="38100"/>
                        <a:pt x="171450" y="433917"/>
                        <a:pt x="203200" y="476250"/>
                      </a:cubicBezTo>
                      <a:cubicBezTo>
                        <a:pt x="234950" y="518583"/>
                        <a:pt x="275167" y="237067"/>
                        <a:pt x="304800" y="273050"/>
                      </a:cubicBezTo>
                      <a:cubicBezTo>
                        <a:pt x="334433" y="309033"/>
                        <a:pt x="353483" y="677333"/>
                        <a:pt x="381000" y="692150"/>
                      </a:cubicBezTo>
                      <a:cubicBezTo>
                        <a:pt x="408517" y="706967"/>
                        <a:pt x="469900" y="361950"/>
                        <a:pt x="469900" y="361950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106573" y="3725891"/>
            <a:ext cx="1868601" cy="260379"/>
          </p:xfrm>
          <a:graphic>
            <a:graphicData uri="http://schemas.openxmlformats.org/presentationml/2006/ole">
              <p:oleObj spid="_x0000_s43012" name="数式" r:id="rId6" imgW="1549400" imgH="215900" progId="Equation.3">
                <p:embed/>
              </p:oleObj>
            </a:graphicData>
          </a:graphic>
        </p:graphicFrame>
        <p:cxnSp>
          <p:nvCxnSpPr>
            <p:cNvPr id="96" name="直線コネクタ 95"/>
            <p:cNvCxnSpPr/>
            <p:nvPr/>
          </p:nvCxnSpPr>
          <p:spPr>
            <a:xfrm rot="5400000" flipH="1" flipV="1">
              <a:off x="8241696" y="3903252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rot="5400000" flipH="1" flipV="1">
              <a:off x="7613746" y="3903252"/>
              <a:ext cx="34112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/>
            <p:cNvSpPr txBox="1"/>
            <p:nvPr/>
          </p:nvSpPr>
          <p:spPr>
            <a:xfrm>
              <a:off x="5003801" y="3616938"/>
              <a:ext cx="86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同様に</a:t>
              </a:r>
              <a:endParaRPr kumimoji="1" lang="ja-JP" altLang="en-US" dirty="0"/>
            </a:p>
          </p:txBody>
        </p:sp>
      </p:grpSp>
      <p:grpSp>
        <p:nvGrpSpPr>
          <p:cNvPr id="19" name="図形グループ 122"/>
          <p:cNvGrpSpPr/>
          <p:nvPr/>
        </p:nvGrpSpPr>
        <p:grpSpPr>
          <a:xfrm>
            <a:off x="228600" y="3339583"/>
            <a:ext cx="8791607" cy="1028700"/>
            <a:chOff x="228600" y="3226317"/>
            <a:chExt cx="8791607" cy="1028700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1981200" y="4024123"/>
              <a:ext cx="2038350" cy="12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図形グループ 17"/>
            <p:cNvGrpSpPr/>
            <p:nvPr/>
          </p:nvGrpSpPr>
          <p:grpSpPr>
            <a:xfrm>
              <a:off x="6981793" y="3226317"/>
              <a:ext cx="2038414" cy="1028700"/>
              <a:chOff x="158750" y="2534216"/>
              <a:chExt cx="2241550" cy="1282700"/>
            </a:xfrm>
          </p:grpSpPr>
          <p:cxnSp>
            <p:nvCxnSpPr>
              <p:cNvPr id="71" name="直線矢印コネクタ 4"/>
              <p:cNvCxnSpPr/>
              <p:nvPr/>
            </p:nvCxnSpPr>
            <p:spPr>
              <a:xfrm rot="16200000" flipV="1">
                <a:off x="-193411" y="3169215"/>
                <a:ext cx="1282700" cy="12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5"/>
              <p:cNvCxnSpPr/>
              <p:nvPr/>
            </p:nvCxnSpPr>
            <p:spPr>
              <a:xfrm>
                <a:off x="158750" y="3529012"/>
                <a:ext cx="22415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テキスト ボックス 114"/>
            <p:cNvSpPr txBox="1"/>
            <p:nvPr/>
          </p:nvSpPr>
          <p:spPr>
            <a:xfrm>
              <a:off x="5003801" y="3839457"/>
              <a:ext cx="127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デルタ</a:t>
              </a:r>
              <a:r>
                <a:rPr kumimoji="1" lang="ja-JP" altLang="en-US" dirty="0" smtClean="0"/>
                <a:t>関数</a:t>
              </a:r>
              <a:endParaRPr kumimoji="1" lang="ja-JP" altLang="en-US" dirty="0"/>
            </a:p>
          </p:txBody>
        </p:sp>
        <p:cxnSp>
          <p:nvCxnSpPr>
            <p:cNvPr id="118" name="直線コネクタ 117"/>
            <p:cNvCxnSpPr/>
            <p:nvPr/>
          </p:nvCxnSpPr>
          <p:spPr>
            <a:xfrm rot="5400000" flipH="1" flipV="1">
              <a:off x="6977142" y="3761825"/>
              <a:ext cx="523006" cy="159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09800" y="3502391"/>
              <a:ext cx="13970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5153724" y="3319313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周波数</a:t>
              </a:r>
              <a:r>
                <a:rPr kumimoji="1" lang="en-US" altLang="ja-JP" i="1" dirty="0" smtClean="0">
                  <a:latin typeface="Times New Roman"/>
                  <a:cs typeface="Times New Roman"/>
                </a:rPr>
                <a:t>0</a:t>
              </a:r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228600" y="35814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直流信号</a:t>
              </a:r>
              <a:endParaRPr kumimoji="1" lang="ja-JP" altLang="en-US" dirty="0"/>
            </a:p>
          </p:txBody>
        </p:sp>
      </p:grpSp>
      <p:cxnSp>
        <p:nvCxnSpPr>
          <p:cNvPr id="53" name="直線コネクタ 52"/>
          <p:cNvCxnSpPr/>
          <p:nvPr/>
        </p:nvCxnSpPr>
        <p:spPr>
          <a:xfrm>
            <a:off x="0" y="5691591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図形グループ 17"/>
          <p:cNvGrpSpPr/>
          <p:nvPr/>
        </p:nvGrpSpPr>
        <p:grpSpPr>
          <a:xfrm>
            <a:off x="2209798" y="4586691"/>
            <a:ext cx="2209802" cy="1028700"/>
            <a:chOff x="-59469" y="2501900"/>
            <a:chExt cx="2430018" cy="1282700"/>
          </a:xfrm>
        </p:grpSpPr>
        <p:cxnSp>
          <p:nvCxnSpPr>
            <p:cNvPr id="132" name="直線矢印コネクタ 131"/>
            <p:cNvCxnSpPr/>
            <p:nvPr/>
          </p:nvCxnSpPr>
          <p:spPr>
            <a:xfrm rot="16200000" flipV="1">
              <a:off x="508001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V="1">
              <a:off x="-59469" y="3214511"/>
              <a:ext cx="2430018" cy="158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図形グループ 133"/>
          <p:cNvGrpSpPr/>
          <p:nvPr/>
        </p:nvGrpSpPr>
        <p:grpSpPr>
          <a:xfrm>
            <a:off x="2450850" y="4703107"/>
            <a:ext cx="850754" cy="592667"/>
            <a:chOff x="2654446" y="2389716"/>
            <a:chExt cx="1320800" cy="592667"/>
          </a:xfrm>
        </p:grpSpPr>
        <p:sp>
          <p:nvSpPr>
            <p:cNvPr id="130" name="フリーフォーム 129"/>
            <p:cNvSpPr/>
            <p:nvPr/>
          </p:nvSpPr>
          <p:spPr>
            <a:xfrm>
              <a:off x="2654446" y="23897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>
              <a:off x="3314846" y="24024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図形グループ 134"/>
          <p:cNvGrpSpPr/>
          <p:nvPr/>
        </p:nvGrpSpPr>
        <p:grpSpPr>
          <a:xfrm>
            <a:off x="3314846" y="4712104"/>
            <a:ext cx="850754" cy="592667"/>
            <a:chOff x="2654446" y="2389716"/>
            <a:chExt cx="1320800" cy="592667"/>
          </a:xfrm>
        </p:grpSpPr>
        <p:sp>
          <p:nvSpPr>
            <p:cNvPr id="136" name="フリーフォーム 135"/>
            <p:cNvSpPr/>
            <p:nvPr/>
          </p:nvSpPr>
          <p:spPr>
            <a:xfrm>
              <a:off x="2654446" y="23897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/>
            <p:cNvSpPr/>
            <p:nvPr/>
          </p:nvSpPr>
          <p:spPr>
            <a:xfrm>
              <a:off x="3314846" y="2402416"/>
              <a:ext cx="660400" cy="579967"/>
            </a:xfrm>
            <a:custGeom>
              <a:avLst/>
              <a:gdLst>
                <a:gd name="connsiteX0" fmla="*/ 0 w 660400"/>
                <a:gd name="connsiteY0" fmla="*/ 273050 h 579967"/>
                <a:gd name="connsiteX1" fmla="*/ 190500 w 660400"/>
                <a:gd name="connsiteY1" fmla="*/ 44450 h 579967"/>
                <a:gd name="connsiteX2" fmla="*/ 444500 w 660400"/>
                <a:gd name="connsiteY2" fmla="*/ 539750 h 579967"/>
                <a:gd name="connsiteX3" fmla="*/ 660400 w 660400"/>
                <a:gd name="connsiteY3" fmla="*/ 285750 h 5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579967">
                  <a:moveTo>
                    <a:pt x="0" y="273050"/>
                  </a:moveTo>
                  <a:cubicBezTo>
                    <a:pt x="58208" y="136525"/>
                    <a:pt x="116417" y="0"/>
                    <a:pt x="190500" y="44450"/>
                  </a:cubicBezTo>
                  <a:cubicBezTo>
                    <a:pt x="264583" y="88900"/>
                    <a:pt x="366183" y="499533"/>
                    <a:pt x="444500" y="539750"/>
                  </a:cubicBezTo>
                  <a:cubicBezTo>
                    <a:pt x="522817" y="579967"/>
                    <a:pt x="660400" y="285750"/>
                    <a:pt x="660400" y="285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図形グループ 17"/>
          <p:cNvGrpSpPr/>
          <p:nvPr/>
        </p:nvGrpSpPr>
        <p:grpSpPr>
          <a:xfrm>
            <a:off x="6994934" y="4561291"/>
            <a:ext cx="2038414" cy="1028700"/>
            <a:chOff x="158750" y="2501900"/>
            <a:chExt cx="2241550" cy="1282700"/>
          </a:xfrm>
        </p:grpSpPr>
        <p:cxnSp>
          <p:nvCxnSpPr>
            <p:cNvPr id="141" name="直線矢印コネクタ 4"/>
            <p:cNvCxnSpPr/>
            <p:nvPr/>
          </p:nvCxnSpPr>
          <p:spPr>
            <a:xfrm rot="16200000" flipV="1">
              <a:off x="-232176" y="3136899"/>
              <a:ext cx="1282700" cy="1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5"/>
            <p:cNvCxnSpPr/>
            <p:nvPr/>
          </p:nvCxnSpPr>
          <p:spPr>
            <a:xfrm>
              <a:off x="158750" y="3529012"/>
              <a:ext cx="22415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テキスト ボックス 142"/>
          <p:cNvSpPr txBox="1"/>
          <p:nvPr/>
        </p:nvSpPr>
        <p:spPr>
          <a:xfrm>
            <a:off x="7911485" y="5323847"/>
            <a:ext cx="3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latin typeface="Times New Roman"/>
                <a:cs typeface="Times New Roman"/>
              </a:rPr>
              <a:t>4</a:t>
            </a:r>
            <a:endParaRPr kumimoji="1" lang="ja-JP" altLang="en-US" b="1" i="1" dirty="0">
              <a:latin typeface="Times New Roman"/>
              <a:cs typeface="Times New Roman"/>
            </a:endParaRPr>
          </a:p>
        </p:txBody>
      </p:sp>
      <p:cxnSp>
        <p:nvCxnSpPr>
          <p:cNvPr id="144" name="直線コネクタ 143"/>
          <p:cNvCxnSpPr/>
          <p:nvPr/>
        </p:nvCxnSpPr>
        <p:spPr>
          <a:xfrm rot="5400000" flipH="1" flipV="1">
            <a:off x="7926758" y="5258996"/>
            <a:ext cx="34112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フリーフォーム 153"/>
          <p:cNvSpPr/>
          <p:nvPr/>
        </p:nvSpPr>
        <p:spPr>
          <a:xfrm>
            <a:off x="2771038" y="60071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/>
          <p:cNvSpPr/>
          <p:nvPr/>
        </p:nvSpPr>
        <p:spPr>
          <a:xfrm>
            <a:off x="3429000" y="60198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/>
          <p:cNvSpPr/>
          <p:nvPr/>
        </p:nvSpPr>
        <p:spPr>
          <a:xfrm>
            <a:off x="2151059" y="6007100"/>
            <a:ext cx="233477" cy="457200"/>
          </a:xfrm>
          <a:custGeom>
            <a:avLst/>
            <a:gdLst>
              <a:gd name="connsiteX0" fmla="*/ 0 w 469900"/>
              <a:gd name="connsiteY0" fmla="*/ 457200 h 457200"/>
              <a:gd name="connsiteX1" fmla="*/ 215900 w 469900"/>
              <a:gd name="connsiteY1" fmla="*/ 0 h 457200"/>
              <a:gd name="connsiteX2" fmla="*/ 469900 w 4699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457200">
                <a:moveTo>
                  <a:pt x="0" y="457200"/>
                </a:moveTo>
                <a:cubicBezTo>
                  <a:pt x="68791" y="228600"/>
                  <a:pt x="137583" y="0"/>
                  <a:pt x="215900" y="0"/>
                </a:cubicBezTo>
                <a:cubicBezTo>
                  <a:pt x="294217" y="0"/>
                  <a:pt x="469900" y="457200"/>
                  <a:pt x="469900" y="45720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0" y="5930900"/>
            <a:ext cx="1868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フェムト秒</a:t>
            </a:r>
            <a:endParaRPr kumimoji="1" lang="en-US" altLang="ja-JP" dirty="0" smtClean="0"/>
          </a:p>
          <a:p>
            <a:r>
              <a:rPr lang="ja-JP" altLang="en-US" dirty="0" smtClean="0"/>
              <a:t>　パルスレーザー</a:t>
            </a:r>
            <a:endParaRPr kumimoji="1" lang="ja-JP" altLang="en-US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4724400" y="5715000"/>
            <a:ext cx="207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様</a:t>
            </a:r>
            <a:r>
              <a:rPr kumimoji="1" lang="ja-JP" altLang="en-US" sz="1200" dirty="0" smtClean="0"/>
              <a:t>々な波が重なり合っている</a:t>
            </a:r>
            <a:endParaRPr lang="en-US" altLang="ja-JP" sz="1200" dirty="0" smtClean="0"/>
          </a:p>
          <a:p>
            <a:endParaRPr kumimoji="1" lang="en-US" altLang="ja-JP" sz="1200" dirty="0" smtClean="0"/>
          </a:p>
          <a:p>
            <a:r>
              <a:rPr lang="ja-JP" altLang="en-US" sz="1200" dirty="0" smtClean="0"/>
              <a:t>　　　　　　　　</a:t>
            </a:r>
            <a:r>
              <a:rPr lang="en-US" altLang="ja-JP" sz="1200" dirty="0" smtClean="0"/>
              <a:t>↓</a:t>
            </a:r>
          </a:p>
          <a:p>
            <a:endParaRPr kumimoji="1" lang="en-US" altLang="ja-JP" sz="1200" dirty="0" smtClean="0"/>
          </a:p>
          <a:p>
            <a:r>
              <a:rPr kumimoji="1" lang="en-US" altLang="ja-JP" sz="1200" dirty="0" smtClean="0"/>
              <a:t> </a:t>
            </a:r>
            <a:r>
              <a:rPr kumimoji="1" lang="ja-JP" altLang="en-US" sz="1200" dirty="0" smtClean="0"/>
              <a:t>様々な周波数の成分を含む</a:t>
            </a:r>
            <a:endParaRPr kumimoji="1" lang="en-US" altLang="ja-JP" sz="1200" dirty="0" smtClean="0"/>
          </a:p>
        </p:txBody>
      </p:sp>
      <p:grpSp>
        <p:nvGrpSpPr>
          <p:cNvPr id="28" name="図形グループ 164"/>
          <p:cNvGrpSpPr/>
          <p:nvPr/>
        </p:nvGrpSpPr>
        <p:grpSpPr>
          <a:xfrm>
            <a:off x="7380514" y="5790141"/>
            <a:ext cx="1312376" cy="597959"/>
            <a:chOff x="7156450" y="5790141"/>
            <a:chExt cx="1562100" cy="597959"/>
          </a:xfrm>
        </p:grpSpPr>
        <p:sp>
          <p:nvSpPr>
            <p:cNvPr id="161" name="フリーフォーム 160"/>
            <p:cNvSpPr/>
            <p:nvPr/>
          </p:nvSpPr>
          <p:spPr>
            <a:xfrm>
              <a:off x="7423150" y="5790141"/>
              <a:ext cx="1045676" cy="459317"/>
            </a:xfrm>
            <a:custGeom>
              <a:avLst/>
              <a:gdLst>
                <a:gd name="connsiteX0" fmla="*/ 0 w 457200"/>
                <a:gd name="connsiteY0" fmla="*/ 459317 h 459317"/>
                <a:gd name="connsiteX1" fmla="*/ 215900 w 457200"/>
                <a:gd name="connsiteY1" fmla="*/ 2117 h 459317"/>
                <a:gd name="connsiteX2" fmla="*/ 457200 w 457200"/>
                <a:gd name="connsiteY2" fmla="*/ 446617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459317">
                  <a:moveTo>
                    <a:pt x="0" y="459317"/>
                  </a:moveTo>
                  <a:cubicBezTo>
                    <a:pt x="69850" y="231775"/>
                    <a:pt x="139700" y="4234"/>
                    <a:pt x="215900" y="2117"/>
                  </a:cubicBezTo>
                  <a:cubicBezTo>
                    <a:pt x="292100" y="0"/>
                    <a:pt x="457200" y="446617"/>
                    <a:pt x="457200" y="446617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/>
            <p:cNvSpPr/>
            <p:nvPr/>
          </p:nvSpPr>
          <p:spPr>
            <a:xfrm>
              <a:off x="7156450" y="6249458"/>
              <a:ext cx="266700" cy="136525"/>
            </a:xfrm>
            <a:custGeom>
              <a:avLst/>
              <a:gdLst>
                <a:gd name="connsiteX0" fmla="*/ 266700 w 266700"/>
                <a:gd name="connsiteY0" fmla="*/ 0 h 136525"/>
                <a:gd name="connsiteX1" fmla="*/ 120650 w 266700"/>
                <a:gd name="connsiteY1" fmla="*/ 114300 h 136525"/>
                <a:gd name="connsiteX2" fmla="*/ 0 w 266700"/>
                <a:gd name="connsiteY2" fmla="*/ 133350 h 136525"/>
                <a:gd name="connsiteX3" fmla="*/ 0 w 266700"/>
                <a:gd name="connsiteY3" fmla="*/ 133350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36525">
                  <a:moveTo>
                    <a:pt x="266700" y="0"/>
                  </a:moveTo>
                  <a:cubicBezTo>
                    <a:pt x="215900" y="46037"/>
                    <a:pt x="165100" y="92075"/>
                    <a:pt x="120650" y="114300"/>
                  </a:cubicBezTo>
                  <a:cubicBezTo>
                    <a:pt x="76200" y="136525"/>
                    <a:pt x="0" y="133350"/>
                    <a:pt x="0" y="133350"/>
                  </a:cubicBezTo>
                  <a:lnTo>
                    <a:pt x="0" y="133350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/>
            <p:cNvSpPr/>
            <p:nvPr/>
          </p:nvSpPr>
          <p:spPr>
            <a:xfrm>
              <a:off x="8464550" y="6229350"/>
              <a:ext cx="254000" cy="158750"/>
            </a:xfrm>
            <a:custGeom>
              <a:avLst/>
              <a:gdLst>
                <a:gd name="connsiteX0" fmla="*/ 0 w 254000"/>
                <a:gd name="connsiteY0" fmla="*/ 0 h 158750"/>
                <a:gd name="connsiteX1" fmla="*/ 114300 w 254000"/>
                <a:gd name="connsiteY1" fmla="*/ 120650 h 158750"/>
                <a:gd name="connsiteX2" fmla="*/ 254000 w 254000"/>
                <a:gd name="connsiteY2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000" h="158750">
                  <a:moveTo>
                    <a:pt x="0" y="0"/>
                  </a:moveTo>
                  <a:cubicBezTo>
                    <a:pt x="35983" y="47096"/>
                    <a:pt x="71967" y="94192"/>
                    <a:pt x="114300" y="120650"/>
                  </a:cubicBezTo>
                  <a:cubicBezTo>
                    <a:pt x="156633" y="147108"/>
                    <a:pt x="254000" y="158750"/>
                    <a:pt x="254000" y="158750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6" name="直線コネクタ 105"/>
          <p:cNvCxnSpPr/>
          <p:nvPr/>
        </p:nvCxnSpPr>
        <p:spPr>
          <a:xfrm>
            <a:off x="-38098" y="203303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5161139" y="458669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直流成分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+</a:t>
            </a:r>
          </a:p>
          <a:p>
            <a:pPr algn="ctr"/>
            <a:r>
              <a:rPr kumimoji="1" lang="ja-JP" altLang="en-US" dirty="0" smtClean="0"/>
              <a:t>ｓｉｎ波</a:t>
            </a:r>
            <a:endParaRPr kumimoji="1" lang="ja-JP" altLang="en-US" dirty="0"/>
          </a:p>
        </p:txBody>
      </p:sp>
      <p:cxnSp>
        <p:nvCxnSpPr>
          <p:cNvPr id="109" name="直線コネクタ 108"/>
          <p:cNvCxnSpPr/>
          <p:nvPr/>
        </p:nvCxnSpPr>
        <p:spPr>
          <a:xfrm rot="5400000" flipH="1" flipV="1">
            <a:off x="7058672" y="5213658"/>
            <a:ext cx="34112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6"/>
          <p:cNvGraphicFramePr>
            <a:graphicFrameLocks noChangeAspect="1"/>
          </p:cNvGraphicFramePr>
          <p:nvPr/>
        </p:nvGraphicFramePr>
        <p:xfrm>
          <a:off x="107836" y="4801004"/>
          <a:ext cx="1978025" cy="369887"/>
        </p:xfrm>
        <a:graphic>
          <a:graphicData uri="http://schemas.openxmlformats.org/presentationml/2006/ole">
            <p:oleObj spid="_x0000_s43016" name="数式" r:id="rId7" imgW="1155700" imgH="215900" progId="Equation.3">
              <p:embed/>
            </p:oleObj>
          </a:graphicData>
        </a:graphic>
      </p:graphicFrame>
      <p:sp>
        <p:nvSpPr>
          <p:cNvPr id="102" name="テキスト ボックス 101"/>
          <p:cNvSpPr txBox="1"/>
          <p:nvPr/>
        </p:nvSpPr>
        <p:spPr>
          <a:xfrm>
            <a:off x="508000" y="5194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a</a:t>
            </a:r>
            <a:r>
              <a:rPr kumimoji="1" lang="ja-JP" altLang="en-US" dirty="0" smtClean="0">
                <a:latin typeface="Times New Roman"/>
                <a:cs typeface="Times New Roman"/>
              </a:rPr>
              <a:t>は定数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ja-JP" sz="4800" dirty="0" smtClean="0"/>
              <a:t>0.7.2		</a:t>
            </a:r>
            <a:r>
              <a:rPr lang="ja-JP" altLang="en-US" sz="4800" dirty="0" smtClean="0"/>
              <a:t>像の形成</a:t>
            </a:r>
            <a:endParaRPr lang="ja-JP" altLang="en-US" sz="4800" dirty="0"/>
          </a:p>
        </p:txBody>
      </p:sp>
      <p:pic>
        <p:nvPicPr>
          <p:cNvPr id="4" name="図 3" descr="スクリーンショット（2012-04-24 19.18.05）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932615" y="1587500"/>
            <a:ext cx="2754185" cy="20701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72200" y="3733800"/>
            <a:ext cx="2354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図</a:t>
            </a:r>
            <a:r>
              <a:rPr lang="en-US" altLang="ja-JP" sz="1400" dirty="0" smtClean="0"/>
              <a:t> 0.42   </a:t>
            </a:r>
            <a:r>
              <a:rPr lang="ja-JP" altLang="en-US" sz="1400" dirty="0" smtClean="0"/>
              <a:t>光学的フーリエ解析</a:t>
            </a:r>
            <a:endParaRPr kumimoji="1"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900" y="1663700"/>
            <a:ext cx="3394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複数の回折波に分解</a:t>
            </a:r>
            <a:endParaRPr lang="en-US" altLang="ja-JP" dirty="0" smtClean="0"/>
          </a:p>
          <a:p>
            <a:r>
              <a:rPr lang="ja-JP" altLang="en-US" dirty="0" smtClean="0"/>
              <a:t>各スリットからの回折波を集光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各次数の回折波</a:t>
            </a:r>
            <a:r>
              <a:rPr lang="en-US" altLang="ja-JP" dirty="0" smtClean="0"/>
              <a:t>→</a:t>
            </a:r>
            <a:r>
              <a:rPr lang="ja-JP" altLang="en-US" dirty="0" smtClean="0"/>
              <a:t>各空間周波数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100" y="912167"/>
            <a:ext cx="468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レーザーとレンズ＝フーリエ変換器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871" y="136473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①</a:t>
            </a:r>
            <a:r>
              <a:rPr kumimoji="1" lang="ja-JP" altLang="en-US" dirty="0" smtClean="0"/>
              <a:t>レーザーとレンズ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4532" y="2864029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大きくてなめらかな濃淡＝低空間周波数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　　　　　　　　　　＝回折角小</a:t>
            </a:r>
            <a:endParaRPr kumimoji="1" lang="en-US" altLang="ja-JP" dirty="0" smtClean="0"/>
          </a:p>
          <a:p>
            <a:r>
              <a:rPr lang="ja-JP" altLang="en-US" dirty="0" smtClean="0"/>
              <a:t>小さくシャープな端面＝高空間周波数</a:t>
            </a:r>
            <a:endParaRPr lang="en-US" altLang="ja-JP" dirty="0" smtClean="0"/>
          </a:p>
          <a:p>
            <a:r>
              <a:rPr kumimoji="1" lang="ja-JP" altLang="en-US" dirty="0" smtClean="0"/>
              <a:t>　　　　　　　　　　　　　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＝回折角大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4532" y="40403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回折格子の場合</a:t>
            </a:r>
            <a:endParaRPr kumimoji="1" lang="en-US" altLang="ja-JP" dirty="0" smtClean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312484" y="4354850"/>
          <a:ext cx="2455814" cy="790377"/>
        </p:xfrm>
        <a:graphic>
          <a:graphicData uri="http://schemas.openxmlformats.org/presentationml/2006/ole">
            <p:oleObj spid="_x0000_s28675" name="数式" r:id="rId4" imgW="1104900" imgH="3556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57200" y="5322332"/>
            <a:ext cx="166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フーリエ変換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183" y="5785366"/>
            <a:ext cx="518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波の関数を様々な波の和に分解，またその逆を行う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2800" y="624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∴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880966" y="6197600"/>
            <a:ext cx="4685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レーザーとレンズ＝フーリエ変換器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4832350" y="387350"/>
            <a:ext cx="4146550" cy="2279620"/>
            <a:chOff x="4464050" y="1098550"/>
            <a:chExt cx="4146550" cy="2279620"/>
          </a:xfrm>
        </p:grpSpPr>
        <p:pic>
          <p:nvPicPr>
            <p:cNvPr id="4" name="図 3" descr="スクリーンショット（2012-04-25 5.35.37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050" y="1098550"/>
              <a:ext cx="4146550" cy="1971843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473700" y="3070393"/>
              <a:ext cx="2210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図</a:t>
              </a:r>
              <a:r>
                <a:rPr lang="en-US" altLang="ja-JP" sz="1400" dirty="0" smtClean="0"/>
                <a:t> 0.43   </a:t>
              </a:r>
              <a:r>
                <a:rPr lang="ja-JP" altLang="en-US" sz="1400" dirty="0" smtClean="0"/>
                <a:t>アッベの結像理論</a:t>
              </a:r>
              <a:endParaRPr kumimoji="1" lang="en-US" altLang="ja-JP" sz="1400" dirty="0" smtClean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49455" y="20268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回折格子</a:t>
            </a:r>
            <a:r>
              <a:rPr kumimoji="1" lang="en-US" altLang="ja-JP" sz="2400" dirty="0" smtClean="0"/>
              <a:t>〜</a:t>
            </a:r>
            <a:r>
              <a:rPr kumimoji="1" lang="ja-JP" altLang="en-US" sz="2400" dirty="0" smtClean="0"/>
              <a:t>変換面（焦点面）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9670" y="78516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空間周波数のスペクトルを形成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65455" y="1265534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フーリエ変換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0215" y="197447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変換面（焦点面）</a:t>
            </a:r>
            <a:r>
              <a:rPr lang="en-US" altLang="ja-JP" sz="2400" dirty="0" smtClean="0"/>
              <a:t>〜</a:t>
            </a:r>
            <a:r>
              <a:rPr lang="ja-JP" altLang="en-US" sz="2400" dirty="0" smtClean="0"/>
              <a:t>結像面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9349" y="2587535"/>
            <a:ext cx="312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回折波を重ね合わせる（干渉）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5455" y="3057435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フーリエ合成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8623" y="4344462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高空間周波数＝回折角大＝回折次数大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　＝軸から遠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23672" y="50165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∴</a:t>
            </a:r>
            <a:r>
              <a:rPr kumimoji="1" lang="ja-JP" altLang="en-US" dirty="0" smtClean="0"/>
              <a:t>集光角大＝解像度大</a:t>
            </a:r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268128" y="3134885"/>
            <a:ext cx="3668971" cy="1339850"/>
            <a:chOff x="5268128" y="3134885"/>
            <a:chExt cx="3668971" cy="133985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8128" y="3134885"/>
              <a:ext cx="1900496" cy="1339850"/>
            </a:xfrm>
            <a:prstGeom prst="rect">
              <a:avLst/>
            </a:prstGeom>
          </p:spPr>
        </p:pic>
        <p:graphicFrame>
          <p:nvGraphicFramePr>
            <p:cNvPr id="18" name="オブジェクト 17"/>
            <p:cNvGraphicFramePr>
              <a:graphicFrameLocks noChangeAspect="1"/>
            </p:cNvGraphicFramePr>
            <p:nvPr/>
          </p:nvGraphicFramePr>
          <p:xfrm>
            <a:off x="7168624" y="3134885"/>
            <a:ext cx="1768475" cy="256143"/>
          </p:xfrm>
          <a:graphic>
            <a:graphicData uri="http://schemas.openxmlformats.org/presentationml/2006/ole">
              <p:oleObj spid="_x0000_s35842" name="数式" r:id="rId5" imgW="762000" imgH="139700" progId="Equation.3">
                <p:embed/>
              </p:oleObj>
            </a:graphicData>
          </a:graphic>
        </p:graphicFrame>
        <p:graphicFrame>
          <p:nvGraphicFramePr>
            <p:cNvPr id="35843" name="Object 3"/>
            <p:cNvGraphicFramePr>
              <a:graphicFrameLocks noChangeAspect="1"/>
            </p:cNvGraphicFramePr>
            <p:nvPr/>
          </p:nvGraphicFramePr>
          <p:xfrm>
            <a:off x="7467868" y="3519100"/>
            <a:ext cx="1169988" cy="727993"/>
          </p:xfrm>
          <a:graphic>
            <a:graphicData uri="http://schemas.openxmlformats.org/presentationml/2006/ole">
              <p:oleObj spid="_x0000_s35843" name="数式" r:id="rId6" imgW="571500" imgH="355600" progId="Equation.3">
                <p:embed/>
              </p:oleObj>
            </a:graphicData>
          </a:graphic>
        </p:graphicFrame>
      </p:grpSp>
      <p:sp>
        <p:nvSpPr>
          <p:cNvPr id="21" name="テキスト ボックス 20"/>
          <p:cNvSpPr txBox="1"/>
          <p:nvPr/>
        </p:nvSpPr>
        <p:spPr>
          <a:xfrm>
            <a:off x="5640141" y="4074625"/>
            <a:ext cx="403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latin typeface="Times New Roman"/>
                <a:cs typeface="Times New Roman"/>
              </a:rPr>
              <a:t>n</a:t>
            </a:r>
            <a:endParaRPr kumimoji="1" lang="ja-JP" altLang="en-US" sz="2000" b="1" i="1" dirty="0">
              <a:latin typeface="Times New Roman"/>
              <a:cs typeface="Times New Roman"/>
            </a:endParaRPr>
          </a:p>
        </p:txBody>
      </p:sp>
      <p:pic>
        <p:nvPicPr>
          <p:cNvPr id="22" name="図 21" descr="スクリーンショット（2012-04-25 6.00.39）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15" y="5016530"/>
            <a:ext cx="4933950" cy="162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クリーンショット（2012-04-25 6.34.27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96" y="4519831"/>
            <a:ext cx="6331310" cy="2303251"/>
          </a:xfrm>
          <a:prstGeom prst="rect">
            <a:avLst/>
          </a:prstGeom>
        </p:spPr>
      </p:pic>
      <p:pic>
        <p:nvPicPr>
          <p:cNvPr id="31" name="図 30" descr="スクリーンショット（2012-04-25 6.53.18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96" y="2475131"/>
            <a:ext cx="6362700" cy="239237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90500" y="1326634"/>
            <a:ext cx="20112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ja-JP" sz="4400" dirty="0" smtClean="0"/>
              <a:t>0.7.3		</a:t>
            </a:r>
            <a:r>
              <a:rPr lang="ja-JP" altLang="en-US" sz="4400" dirty="0" smtClean="0"/>
              <a:t>空間フィルタリング</a:t>
            </a:r>
            <a:endParaRPr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500" y="1326634"/>
            <a:ext cx="201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次元フーリエ変換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20" y="1828800"/>
            <a:ext cx="4641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画像＝濃淡データの集まり</a:t>
            </a:r>
            <a:endParaRPr lang="en-US" altLang="ja-JP" dirty="0" smtClean="0"/>
          </a:p>
          <a:p>
            <a:r>
              <a:rPr lang="ja-JP" altLang="en-US" dirty="0" smtClean="0"/>
              <a:t>画像の濃淡</a:t>
            </a:r>
            <a:r>
              <a:rPr lang="en-US" altLang="ja-JP" dirty="0" smtClean="0"/>
              <a:t>→</a:t>
            </a:r>
            <a:r>
              <a:rPr lang="ja-JP" altLang="en-US" dirty="0" smtClean="0"/>
              <a:t>水平方向と垂直方向が２つ存在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1610" y="1828800"/>
            <a:ext cx="42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/>
            <a:r>
              <a:rPr lang="ja-JP" altLang="en-US" dirty="0" smtClean="0"/>
              <a:t>１次元フーリエ変換を</a:t>
            </a:r>
            <a:endParaRPr lang="en-US" altLang="ja-JP" dirty="0" smtClean="0"/>
          </a:p>
          <a:p>
            <a:pPr marL="742950" lvl="1" indent="-285750"/>
            <a:r>
              <a:rPr lang="ja-JP" altLang="en-US" dirty="0" smtClean="0"/>
              <a:t>画像に対して横方向・縦方向に行う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rot="16200000">
            <a:off x="4645208" y="1889305"/>
            <a:ext cx="787400" cy="6663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430824" y="1182688"/>
          <a:ext cx="4549775" cy="646112"/>
        </p:xfrm>
        <a:graphic>
          <a:graphicData uri="http://schemas.openxmlformats.org/presentationml/2006/ole">
            <p:oleObj spid="_x0000_s36866" name="数式" r:id="rId5" imgW="23238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スクリーンショット（2012-04-25 7.10.06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"/>
            <a:ext cx="9144000" cy="684550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6485" y="176768"/>
            <a:ext cx="19800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16485" y="17676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空間フィルタリング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図形グループ 15"/>
          <p:cNvGrpSpPr/>
          <p:nvPr/>
        </p:nvGrpSpPr>
        <p:grpSpPr>
          <a:xfrm>
            <a:off x="539750" y="2038886"/>
            <a:ext cx="7680325" cy="3708360"/>
            <a:chOff x="539750" y="554038"/>
            <a:chExt cx="7680325" cy="3708360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539750" y="554038"/>
              <a:ext cx="7680325" cy="2520950"/>
              <a:chOff x="539750" y="2420938"/>
              <a:chExt cx="7680325" cy="2520950"/>
            </a:xfrm>
          </p:grpSpPr>
          <p:pic>
            <p:nvPicPr>
              <p:cNvPr id="6" name="Picture 8" descr="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9750" y="2420938"/>
                <a:ext cx="2352675" cy="2520950"/>
              </a:xfrm>
              <a:prstGeom prst="rect">
                <a:avLst/>
              </a:prstGeom>
              <a:noFill/>
            </p:spPr>
          </p:pic>
          <p:pic>
            <p:nvPicPr>
              <p:cNvPr id="7" name="Picture 9" descr="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67400" y="2420938"/>
                <a:ext cx="2352675" cy="2520950"/>
              </a:xfrm>
              <a:prstGeom prst="rect">
                <a:avLst/>
              </a:prstGeom>
              <a:noFill/>
            </p:spPr>
          </p:pic>
          <p:pic>
            <p:nvPicPr>
              <p:cNvPr id="8" name="Picture 10" descr="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32138" y="2420938"/>
                <a:ext cx="2352675" cy="2520950"/>
              </a:xfrm>
              <a:prstGeom prst="rect">
                <a:avLst/>
              </a:prstGeom>
              <a:noFill/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1270000" y="30850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元画像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54400" y="3085068"/>
              <a:ext cx="161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 smtClean="0"/>
                <a:t>低周波</a:t>
              </a:r>
              <a:r>
                <a:rPr lang="ja-JP" altLang="en-US" dirty="0" smtClean="0"/>
                <a:t>数カット</a:t>
              </a:r>
              <a:endParaRPr lang="en-US" altLang="en-US" dirty="0" smtClean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311900" y="3085068"/>
              <a:ext cx="161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高</a:t>
              </a:r>
              <a:r>
                <a:rPr lang="en-US" altLang="en-US" dirty="0" smtClean="0"/>
                <a:t>周波</a:t>
              </a:r>
              <a:r>
                <a:rPr lang="ja-JP" altLang="en-US" dirty="0" smtClean="0"/>
                <a:t>数カット</a:t>
              </a:r>
              <a:endParaRPr lang="en-US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644656" y="3893066"/>
              <a:ext cx="1427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エッジを強調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07200" y="38930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円滑化</a:t>
              </a:r>
              <a:endParaRPr kumimoji="1" lang="ja-JP" altLang="en-US" dirty="0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7010400" y="3454400"/>
              <a:ext cx="508000" cy="43866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下矢印 14"/>
            <p:cNvSpPr/>
            <p:nvPr/>
          </p:nvSpPr>
          <p:spPr>
            <a:xfrm>
              <a:off x="4102100" y="3454400"/>
              <a:ext cx="508000" cy="43866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（2012-04-25 7.15.36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400050" y="1238250"/>
            <a:ext cx="8343900" cy="43815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03600" y="59436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0.44</a:t>
            </a:r>
            <a:r>
              <a:rPr kumimoji="1" lang="ja-JP" altLang="en-US" dirty="0" smtClean="0"/>
              <a:t>　空間フィルタリング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135" y="53946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低周波数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5029200"/>
            <a:ext cx="8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滑らか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65490" y="455632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＋高周波数成分</a:t>
            </a:r>
            <a:endParaRPr kumimoji="1" lang="ja-JP" altLang="en-US" sz="1400" dirty="0"/>
          </a:p>
        </p:txBody>
      </p:sp>
      <p:sp>
        <p:nvSpPr>
          <p:cNvPr id="12" name="円/楕円 11"/>
          <p:cNvSpPr/>
          <p:nvPr/>
        </p:nvSpPr>
        <p:spPr>
          <a:xfrm>
            <a:off x="5435600" y="2362200"/>
            <a:ext cx="1079500" cy="85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435600" y="3860800"/>
            <a:ext cx="1079500" cy="85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606910" y="927099"/>
            <a:ext cx="981091" cy="2933701"/>
            <a:chOff x="4606910" y="927099"/>
            <a:chExt cx="981091" cy="2933701"/>
          </a:xfrm>
        </p:grpSpPr>
        <p:cxnSp>
          <p:nvCxnSpPr>
            <p:cNvPr id="15" name="直線コネクタ 14"/>
            <p:cNvCxnSpPr/>
            <p:nvPr/>
          </p:nvCxnSpPr>
          <p:spPr>
            <a:xfrm rot="16200000" flipV="1">
              <a:off x="3630605" y="1903405"/>
              <a:ext cx="2933700" cy="9810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6200000" flipV="1">
              <a:off x="4379905" y="1154105"/>
              <a:ext cx="1435101" cy="9810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3165490" y="557767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軸から遠い＝高次回折波＝高周波数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588001" y="4810483"/>
            <a:ext cx="2057399" cy="58420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rot="16200000" flipH="1">
            <a:off x="6690655" y="5700055"/>
            <a:ext cx="760968" cy="157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515100" y="6128266"/>
            <a:ext cx="161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高周波数カット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4000" dirty="0" smtClean="0"/>
          </a:p>
          <a:p>
            <a:r>
              <a:rPr lang="en-US" altLang="ja-JP" sz="4000" dirty="0" smtClean="0"/>
              <a:t>0.7		</a:t>
            </a:r>
            <a:r>
              <a:rPr lang="ja-JP" altLang="en-US" sz="4000" dirty="0" smtClean="0"/>
              <a:t>アッベの結像理論</a:t>
            </a:r>
            <a:endParaRPr lang="en-US" altLang="ja-JP" sz="4000" dirty="0" smtClean="0"/>
          </a:p>
          <a:p>
            <a:pPr lvl="1"/>
            <a:r>
              <a:rPr lang="en-US" altLang="ja-JP" sz="3500" dirty="0" smtClean="0"/>
              <a:t>0.7.1		</a:t>
            </a:r>
            <a:r>
              <a:rPr lang="ja-JP" altLang="en-US" sz="3500" dirty="0" smtClean="0"/>
              <a:t>空間周波数</a:t>
            </a:r>
            <a:endParaRPr lang="en-US" altLang="ja-JP" sz="3500" dirty="0" smtClean="0"/>
          </a:p>
          <a:p>
            <a:pPr lvl="1"/>
            <a:r>
              <a:rPr lang="en-US" altLang="ja-JP" sz="3500" dirty="0" smtClean="0"/>
              <a:t>0.7.2		</a:t>
            </a:r>
            <a:r>
              <a:rPr lang="ja-JP" altLang="en-US" sz="3500" dirty="0" smtClean="0"/>
              <a:t>像の形成</a:t>
            </a:r>
            <a:endParaRPr lang="en-US" altLang="ja-JP" sz="3500" dirty="0" smtClean="0"/>
          </a:p>
          <a:p>
            <a:pPr lvl="1"/>
            <a:r>
              <a:rPr lang="en-US" altLang="ja-JP" sz="3500" dirty="0" smtClean="0"/>
              <a:t>0.7.3		</a:t>
            </a:r>
            <a:r>
              <a:rPr lang="ja-JP" altLang="en-US" sz="3500" dirty="0" smtClean="0"/>
              <a:t>空間フィルタリング</a:t>
            </a:r>
            <a:endParaRPr lang="ja-JP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20"/>
          <p:cNvGrpSpPr/>
          <p:nvPr/>
        </p:nvGrpSpPr>
        <p:grpSpPr>
          <a:xfrm>
            <a:off x="303423" y="4914900"/>
            <a:ext cx="5555577" cy="1434726"/>
            <a:chOff x="173326" y="4044612"/>
            <a:chExt cx="5555577" cy="1434726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173326" y="4978382"/>
              <a:ext cx="2800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E19FF"/>
                  </a:solidFill>
                </a:rPr>
                <a:t>半径</a:t>
              </a:r>
              <a:r>
                <a:rPr lang="en-US" altLang="ja-JP" sz="1600" b="1" dirty="0">
                  <a:solidFill>
                    <a:srgbClr val="0E19FF"/>
                  </a:solidFill>
                </a:rPr>
                <a:t>a</a:t>
              </a:r>
              <a:r>
                <a:rPr lang="ja-JP" altLang="en-US" sz="1600" b="1" dirty="0">
                  <a:solidFill>
                    <a:srgbClr val="0E19FF"/>
                  </a:solidFill>
                </a:rPr>
                <a:t>の</a:t>
              </a:r>
              <a:r>
                <a:rPr lang="ja-JP" altLang="en-US" sz="1600" b="1" dirty="0" smtClean="0">
                  <a:solidFill>
                    <a:srgbClr val="0E19FF"/>
                  </a:solidFill>
                </a:rPr>
                <a:t>開口</a:t>
              </a:r>
              <a:r>
                <a:rPr lang="ja-JP" altLang="en-US" sz="1600" b="1" dirty="0" smtClean="0"/>
                <a:t>≒</a:t>
              </a:r>
              <a:r>
                <a:rPr lang="ja-JP" altLang="en-US" sz="1600" b="1" dirty="0" smtClean="0">
                  <a:solidFill>
                    <a:srgbClr val="FF0000"/>
                  </a:solidFill>
                </a:rPr>
                <a:t>半径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a</a:t>
              </a:r>
              <a:r>
                <a:rPr lang="ja-JP" altLang="en-US" sz="1600" b="1" dirty="0">
                  <a:solidFill>
                    <a:srgbClr val="FF0000"/>
                  </a:solidFill>
                </a:rPr>
                <a:t>のレンズ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173326" y="4044612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レンズでの結像</a:t>
              </a:r>
              <a:endParaRPr kumimoji="1" lang="ja-JP" altLang="en-US" b="1" dirty="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479569" y="4740674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>
                  <a:solidFill>
                    <a:srgbClr val="0E19FF"/>
                  </a:solidFill>
                </a:rPr>
                <a:t>無限遠での回折</a:t>
              </a:r>
              <a:r>
                <a:rPr lang="ja-JP" altLang="en-US" sz="1400" b="1" dirty="0" smtClean="0">
                  <a:solidFill>
                    <a:srgbClr val="0E19FF"/>
                  </a:solidFill>
                </a:rPr>
                <a:t>パターン</a:t>
              </a:r>
              <a:endParaRPr lang="en-US" altLang="ja-JP" sz="1400" b="1" dirty="0" smtClean="0">
                <a:solidFill>
                  <a:srgbClr val="0E19FF"/>
                </a:solidFill>
              </a:endParaRPr>
            </a:p>
            <a:p>
              <a:r>
                <a:rPr lang="en-US" altLang="ja-JP" sz="1400" b="1" dirty="0" smtClean="0"/>
                <a:t>	</a:t>
              </a:r>
              <a:r>
                <a:rPr lang="ja-JP" altLang="en-US" sz="1400" b="1" dirty="0" smtClean="0"/>
                <a:t>　　　　↓</a:t>
              </a:r>
              <a:endParaRPr lang="en-US" altLang="ja-JP" sz="1400" b="1" dirty="0" smtClean="0"/>
            </a:p>
            <a:p>
              <a:r>
                <a:rPr lang="ja-JP" altLang="en-US" sz="1400" b="1" dirty="0" smtClean="0">
                  <a:solidFill>
                    <a:srgbClr val="FF0000"/>
                  </a:solidFill>
                </a:rPr>
                <a:t>焦点位置での回折パターン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3" name="右矢印 102"/>
            <p:cNvSpPr/>
            <p:nvPr/>
          </p:nvSpPr>
          <p:spPr>
            <a:xfrm>
              <a:off x="2974093" y="4978382"/>
              <a:ext cx="456956" cy="3434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図形グループ 119"/>
          <p:cNvGrpSpPr/>
          <p:nvPr/>
        </p:nvGrpSpPr>
        <p:grpSpPr>
          <a:xfrm>
            <a:off x="6122917" y="4740674"/>
            <a:ext cx="2276063" cy="2085890"/>
            <a:chOff x="1371378" y="4555420"/>
            <a:chExt cx="2276063" cy="2085890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371378" y="4555420"/>
              <a:ext cx="2276063" cy="1337059"/>
            </a:xfrm>
            <a:prstGeom prst="rect">
              <a:avLst/>
            </a:prstGeom>
          </p:spPr>
        </p:pic>
        <p:sp>
          <p:nvSpPr>
            <p:cNvPr id="106" name="正方形/長方形 105"/>
            <p:cNvSpPr/>
            <p:nvPr/>
          </p:nvSpPr>
          <p:spPr>
            <a:xfrm>
              <a:off x="1718030" y="5889970"/>
              <a:ext cx="1722984" cy="7513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600" b="1" dirty="0" smtClean="0"/>
                <a:t>×</a:t>
              </a:r>
              <a:r>
                <a:rPr kumimoji="1" lang="ja-JP" altLang="en-US" sz="1600" b="1" dirty="0" smtClean="0"/>
                <a:t>点</a:t>
              </a:r>
              <a:endParaRPr kumimoji="1" lang="en-US" altLang="ja-JP" sz="1600" b="1" dirty="0" smtClean="0"/>
            </a:p>
            <a:p>
              <a:r>
                <a:rPr lang="ja-JP" altLang="en-US" sz="1600" b="1" dirty="0" smtClean="0"/>
                <a:t>○有限の広がり</a:t>
              </a:r>
              <a:endParaRPr kumimoji="1" lang="ja-JP" altLang="en-US" sz="1600" b="1" dirty="0"/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128739" y="2026490"/>
            <a:ext cx="398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ja-JP" altLang="en-US" sz="2000" b="1" dirty="0" smtClean="0"/>
              <a:t>円形開口のフラウンホーファー回折</a:t>
            </a:r>
            <a:endParaRPr kumimoji="1" lang="ja-JP" altLang="en-US" sz="2000" b="1" dirty="0"/>
          </a:p>
        </p:txBody>
      </p:sp>
      <p:sp>
        <p:nvSpPr>
          <p:cNvPr id="108" name="円弧 107"/>
          <p:cNvSpPr/>
          <p:nvPr/>
        </p:nvSpPr>
        <p:spPr>
          <a:xfrm rot="10800000">
            <a:off x="5256453" y="-586439"/>
            <a:ext cx="2415244" cy="2775676"/>
          </a:xfrm>
          <a:prstGeom prst="arc">
            <a:avLst>
              <a:gd name="adj1" fmla="val 10287175"/>
              <a:gd name="adj2" fmla="val 1147520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図形グループ 112"/>
          <p:cNvGrpSpPr/>
          <p:nvPr/>
        </p:nvGrpSpPr>
        <p:grpSpPr>
          <a:xfrm>
            <a:off x="765704" y="2460584"/>
            <a:ext cx="2059370" cy="2148466"/>
            <a:chOff x="366330" y="746846"/>
            <a:chExt cx="2059370" cy="2148466"/>
          </a:xfrm>
        </p:grpSpPr>
        <p:pic>
          <p:nvPicPr>
            <p:cNvPr id="110" name="図 109" descr="スクリーンショット（2012-04-24 23.50.31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330" y="746846"/>
              <a:ext cx="2059370" cy="1679738"/>
            </a:xfrm>
            <a:prstGeom prst="rect">
              <a:avLst/>
            </a:prstGeom>
          </p:spPr>
        </p:pic>
        <p:sp>
          <p:nvSpPr>
            <p:cNvPr id="112" name="テキスト ボックス 111"/>
            <p:cNvSpPr txBox="1"/>
            <p:nvPr/>
          </p:nvSpPr>
          <p:spPr>
            <a:xfrm>
              <a:off x="378219" y="2495202"/>
              <a:ext cx="1737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/>
                <a:t>図</a:t>
              </a:r>
              <a:r>
                <a:rPr lang="en-US" altLang="ja-JP" sz="1000" dirty="0" smtClean="0"/>
                <a:t>0.15</a:t>
              </a:r>
              <a:r>
                <a:rPr lang="ja-JP" altLang="en-US" sz="1000" dirty="0" smtClean="0"/>
                <a:t>　開口による光の回折</a:t>
              </a:r>
              <a:endParaRPr lang="en-US" altLang="ja-JP" sz="1000" dirty="0" smtClean="0"/>
            </a:p>
            <a:p>
              <a:r>
                <a:rPr kumimoji="1" lang="ja-JP" altLang="en-US" sz="1000" dirty="0" smtClean="0"/>
                <a:t>　　　　　（</a:t>
              </a:r>
              <a:r>
                <a:rPr kumimoji="1" lang="en-US" altLang="ja-JP" sz="1000" dirty="0" err="1" smtClean="0"/>
                <a:t>b</a:t>
              </a:r>
              <a:r>
                <a:rPr kumimoji="1" lang="ja-JP" altLang="en-US" sz="1000" dirty="0" smtClean="0"/>
                <a:t>）円形開口</a:t>
              </a:r>
              <a:endParaRPr kumimoji="1" lang="ja-JP" altLang="en-US" sz="1000" dirty="0"/>
            </a:p>
          </p:txBody>
        </p:sp>
      </p:grpSp>
      <p:grpSp>
        <p:nvGrpSpPr>
          <p:cNvPr id="6" name="図形グループ 117"/>
          <p:cNvGrpSpPr/>
          <p:nvPr/>
        </p:nvGrpSpPr>
        <p:grpSpPr>
          <a:xfrm>
            <a:off x="4218171" y="2460584"/>
            <a:ext cx="1118670" cy="1865699"/>
            <a:chOff x="2849939" y="2460584"/>
            <a:chExt cx="1118670" cy="1865699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80" t="1570" r="76294" b="78718"/>
            <a:stretch/>
          </p:blipFill>
          <p:spPr bwMode="auto">
            <a:xfrm>
              <a:off x="2849939" y="2460584"/>
              <a:ext cx="1118670" cy="1865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正方形/長方形 116"/>
            <p:cNvSpPr/>
            <p:nvPr/>
          </p:nvSpPr>
          <p:spPr>
            <a:xfrm>
              <a:off x="2974093" y="3403600"/>
              <a:ext cx="835901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3" name="図 202" descr="ｑｑ.png"/>
          <p:cNvPicPr>
            <a:picLocks noChangeAspect="1"/>
          </p:cNvPicPr>
          <p:nvPr/>
        </p:nvPicPr>
        <p:blipFill>
          <a:blip r:embed="rId5"/>
          <a:srcRect l="15221" r="25369"/>
          <a:stretch>
            <a:fillRect/>
          </a:stretch>
        </p:blipFill>
        <p:spPr>
          <a:xfrm>
            <a:off x="6741549" y="4399321"/>
            <a:ext cx="1053812" cy="341353"/>
          </a:xfrm>
          <a:prstGeom prst="rect">
            <a:avLst/>
          </a:prstGeom>
        </p:spPr>
      </p:pic>
      <p:cxnSp>
        <p:nvCxnSpPr>
          <p:cNvPr id="204" name="直線コネクタ 203"/>
          <p:cNvCxnSpPr/>
          <p:nvPr/>
        </p:nvCxnSpPr>
        <p:spPr>
          <a:xfrm rot="16200000" flipV="1">
            <a:off x="4229163" y="3622357"/>
            <a:ext cx="1398933" cy="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rot="16200000" flipV="1">
            <a:off x="3947125" y="3622356"/>
            <a:ext cx="1398933" cy="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テキスト ボックス 209"/>
          <p:cNvSpPr txBox="1"/>
          <p:nvPr/>
        </p:nvSpPr>
        <p:spPr>
          <a:xfrm>
            <a:off x="5489554" y="2742684"/>
            <a:ext cx="176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干渉縞パターン</a:t>
            </a:r>
            <a:endParaRPr kumimoji="1" lang="ja-JP" altLang="en-US" dirty="0"/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5607504" y="38396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強度分布</a:t>
            </a:r>
            <a:endParaRPr kumimoji="1" lang="ja-JP" altLang="en-US" dirty="0"/>
          </a:p>
        </p:txBody>
      </p:sp>
      <p:grpSp>
        <p:nvGrpSpPr>
          <p:cNvPr id="116" name="図形グループ 115"/>
          <p:cNvGrpSpPr/>
          <p:nvPr/>
        </p:nvGrpSpPr>
        <p:grpSpPr>
          <a:xfrm>
            <a:off x="4115527" y="-295757"/>
            <a:ext cx="5028473" cy="2466191"/>
            <a:chOff x="4115527" y="-295757"/>
            <a:chExt cx="5028473" cy="246619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255067" y="1226110"/>
              <a:ext cx="1444283" cy="799398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340939" y="1138099"/>
              <a:ext cx="1358433" cy="1032335"/>
            </a:xfrm>
            <a:prstGeom prst="rect">
              <a:avLst/>
            </a:prstGeom>
          </p:spPr>
        </p:pic>
        <p:sp>
          <p:nvSpPr>
            <p:cNvPr id="9" name="円/楕円 8"/>
            <p:cNvSpPr/>
            <p:nvPr/>
          </p:nvSpPr>
          <p:spPr>
            <a:xfrm>
              <a:off x="7261798" y="269433"/>
              <a:ext cx="1232998" cy="1110033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145749" y="245452"/>
              <a:ext cx="1232998" cy="1110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110"/>
            <p:cNvGrpSpPr/>
            <p:nvPr/>
          </p:nvGrpSpPr>
          <p:grpSpPr>
            <a:xfrm>
              <a:off x="4283335" y="-295757"/>
              <a:ext cx="3802163" cy="2258092"/>
              <a:chOff x="469339" y="1163094"/>
              <a:chExt cx="7171493" cy="4062753"/>
            </a:xfrm>
          </p:grpSpPr>
          <p:sp>
            <p:nvSpPr>
              <p:cNvPr id="29" name="円弧 28"/>
              <p:cNvSpPr/>
              <p:nvPr/>
            </p:nvSpPr>
            <p:spPr>
              <a:xfrm rot="10800000">
                <a:off x="2076873" y="1163096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弧 29"/>
              <p:cNvSpPr/>
              <p:nvPr/>
            </p:nvSpPr>
            <p:spPr>
              <a:xfrm rot="10800000">
                <a:off x="2207201" y="1173396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弧 30"/>
              <p:cNvSpPr/>
              <p:nvPr/>
            </p:nvSpPr>
            <p:spPr>
              <a:xfrm rot="10800000">
                <a:off x="2304796" y="1163095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rot="10800000">
                <a:off x="2424844" y="1173396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弧 32"/>
              <p:cNvSpPr/>
              <p:nvPr/>
            </p:nvSpPr>
            <p:spPr>
              <a:xfrm rot="10800000">
                <a:off x="2555737" y="1173396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 rot="10800000">
                <a:off x="2676638" y="1165797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/>
              <p:cNvSpPr/>
              <p:nvPr/>
            </p:nvSpPr>
            <p:spPr>
              <a:xfrm rot="10800000">
                <a:off x="2790381" y="1173396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/>
              <p:cNvSpPr/>
              <p:nvPr/>
            </p:nvSpPr>
            <p:spPr>
              <a:xfrm rot="10800000">
                <a:off x="2885909" y="1186862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/>
              <p:cNvSpPr/>
              <p:nvPr/>
            </p:nvSpPr>
            <p:spPr>
              <a:xfrm rot="10800000">
                <a:off x="2989564" y="1200299"/>
                <a:ext cx="3592892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/>
              <p:cNvSpPr/>
              <p:nvPr/>
            </p:nvSpPr>
            <p:spPr>
              <a:xfrm rot="10800000">
                <a:off x="3089011" y="1163094"/>
                <a:ext cx="3592893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/>
              <p:cNvSpPr/>
              <p:nvPr/>
            </p:nvSpPr>
            <p:spPr>
              <a:xfrm rot="10800000">
                <a:off x="3184939" y="1181630"/>
                <a:ext cx="3592893" cy="4025548"/>
              </a:xfrm>
              <a:prstGeom prst="arc">
                <a:avLst>
                  <a:gd name="adj1" fmla="val 10070464"/>
                  <a:gd name="adj2" fmla="val 115697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1287286" y="3088015"/>
                <a:ext cx="48846" cy="4907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186814" y="2989860"/>
                <a:ext cx="244231" cy="2453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945361" y="2742987"/>
                <a:ext cx="732694" cy="7361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896515" y="2695395"/>
                <a:ext cx="830387" cy="8343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994208" y="2793550"/>
                <a:ext cx="635002" cy="63800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040275" y="2841143"/>
                <a:ext cx="537309" cy="5398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1089122" y="2891705"/>
                <a:ext cx="439617" cy="44169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1140747" y="2939298"/>
                <a:ext cx="341924" cy="34354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1235660" y="3038937"/>
                <a:ext cx="146539" cy="14723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弧 48"/>
              <p:cNvSpPr/>
              <p:nvPr/>
            </p:nvSpPr>
            <p:spPr>
              <a:xfrm rot="10800000">
                <a:off x="469339" y="2584162"/>
                <a:ext cx="1330797" cy="1062998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弧 49"/>
              <p:cNvSpPr/>
              <p:nvPr/>
            </p:nvSpPr>
            <p:spPr>
              <a:xfrm rot="10800000">
                <a:off x="659192" y="2558114"/>
                <a:ext cx="1232039" cy="1089046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弧 50"/>
              <p:cNvSpPr/>
              <p:nvPr/>
            </p:nvSpPr>
            <p:spPr>
              <a:xfrm rot="10800000">
                <a:off x="768876" y="2567160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弧 51"/>
              <p:cNvSpPr/>
              <p:nvPr/>
            </p:nvSpPr>
            <p:spPr>
              <a:xfrm rot="10800000">
                <a:off x="869348" y="2564052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/>
              <p:cNvSpPr/>
              <p:nvPr/>
            </p:nvSpPr>
            <p:spPr>
              <a:xfrm rot="10800000">
                <a:off x="967781" y="2564052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弧 53"/>
              <p:cNvSpPr/>
              <p:nvPr/>
            </p:nvSpPr>
            <p:spPr>
              <a:xfrm rot="10800000">
                <a:off x="1064733" y="2562567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弧 54"/>
              <p:cNvSpPr/>
              <p:nvPr/>
            </p:nvSpPr>
            <p:spPr>
              <a:xfrm rot="10800000">
                <a:off x="1146088" y="2557350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弧 55"/>
              <p:cNvSpPr/>
              <p:nvPr/>
            </p:nvSpPr>
            <p:spPr>
              <a:xfrm rot="10800000">
                <a:off x="1235660" y="2563867"/>
                <a:ext cx="1226644" cy="1097001"/>
              </a:xfrm>
              <a:prstGeom prst="arc">
                <a:avLst>
                  <a:gd name="adj1" fmla="val 8074319"/>
                  <a:gd name="adj2" fmla="val 135900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 rot="10800000">
                <a:off x="769356" y="2329064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/>
              <p:cNvSpPr/>
              <p:nvPr/>
            </p:nvSpPr>
            <p:spPr>
              <a:xfrm rot="10800000">
                <a:off x="869348" y="2342595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弧 58"/>
              <p:cNvSpPr/>
              <p:nvPr/>
            </p:nvSpPr>
            <p:spPr>
              <a:xfrm rot="10800000">
                <a:off x="969043" y="2335958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/>
              <p:cNvSpPr/>
              <p:nvPr/>
            </p:nvSpPr>
            <p:spPr>
              <a:xfrm rot="10800000">
                <a:off x="1067790" y="2355088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弧 60"/>
              <p:cNvSpPr/>
              <p:nvPr/>
            </p:nvSpPr>
            <p:spPr>
              <a:xfrm rot="10800000">
                <a:off x="1186813" y="2359423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弧 61"/>
              <p:cNvSpPr/>
              <p:nvPr/>
            </p:nvSpPr>
            <p:spPr>
              <a:xfrm rot="10800000">
                <a:off x="1282919" y="2359422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弧 62"/>
              <p:cNvSpPr/>
              <p:nvPr/>
            </p:nvSpPr>
            <p:spPr>
              <a:xfrm rot="10800000">
                <a:off x="1382199" y="2365666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63"/>
              <p:cNvSpPr/>
              <p:nvPr/>
            </p:nvSpPr>
            <p:spPr>
              <a:xfrm rot="10800000">
                <a:off x="1482671" y="2364489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弧 64"/>
              <p:cNvSpPr/>
              <p:nvPr/>
            </p:nvSpPr>
            <p:spPr>
              <a:xfrm rot="10800000">
                <a:off x="1577583" y="2372539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弧 65"/>
              <p:cNvSpPr/>
              <p:nvPr/>
            </p:nvSpPr>
            <p:spPr>
              <a:xfrm rot="10800000">
                <a:off x="1661174" y="2369988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弧 66"/>
              <p:cNvSpPr/>
              <p:nvPr/>
            </p:nvSpPr>
            <p:spPr>
              <a:xfrm rot="10800000">
                <a:off x="1732833" y="2373924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弧 67"/>
              <p:cNvSpPr/>
              <p:nvPr/>
            </p:nvSpPr>
            <p:spPr>
              <a:xfrm rot="10800000">
                <a:off x="1822276" y="2355088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/>
              <p:cNvSpPr/>
              <p:nvPr/>
            </p:nvSpPr>
            <p:spPr>
              <a:xfrm rot="10800000">
                <a:off x="1900338" y="2373924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/>
              <p:cNvSpPr/>
              <p:nvPr/>
            </p:nvSpPr>
            <p:spPr>
              <a:xfrm rot="10800000">
                <a:off x="1995849" y="2396564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弧 70"/>
              <p:cNvSpPr/>
              <p:nvPr/>
            </p:nvSpPr>
            <p:spPr>
              <a:xfrm rot="10800000">
                <a:off x="2076874" y="2393866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円弧 71"/>
              <p:cNvSpPr/>
              <p:nvPr/>
            </p:nvSpPr>
            <p:spPr>
              <a:xfrm rot="10800000">
                <a:off x="2172980" y="2396565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10800000">
                <a:off x="2272260" y="2404166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10800000">
                <a:off x="2372732" y="2404166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弧 74"/>
              <p:cNvSpPr/>
              <p:nvPr/>
            </p:nvSpPr>
            <p:spPr>
              <a:xfrm rot="10800000">
                <a:off x="2456422" y="2396567"/>
                <a:ext cx="1780123" cy="1564008"/>
              </a:xfrm>
              <a:prstGeom prst="arc">
                <a:avLst>
                  <a:gd name="adj1" fmla="val 9165535"/>
                  <a:gd name="adj2" fmla="val 125194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弧 75"/>
              <p:cNvSpPr/>
              <p:nvPr/>
            </p:nvSpPr>
            <p:spPr>
              <a:xfrm rot="10800000">
                <a:off x="1891232" y="2131956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弧 76"/>
              <p:cNvSpPr/>
              <p:nvPr/>
            </p:nvSpPr>
            <p:spPr>
              <a:xfrm rot="10800000">
                <a:off x="1995847" y="2131957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/>
              <p:cNvSpPr/>
              <p:nvPr/>
            </p:nvSpPr>
            <p:spPr>
              <a:xfrm rot="10800000">
                <a:off x="2108453" y="2131956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弧 78"/>
              <p:cNvSpPr/>
              <p:nvPr/>
            </p:nvSpPr>
            <p:spPr>
              <a:xfrm rot="10800000">
                <a:off x="2194426" y="2136836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弧 79"/>
              <p:cNvSpPr/>
              <p:nvPr/>
            </p:nvSpPr>
            <p:spPr>
              <a:xfrm rot="10800000">
                <a:off x="2304797" y="2145392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弧 80"/>
              <p:cNvSpPr/>
              <p:nvPr/>
            </p:nvSpPr>
            <p:spPr>
              <a:xfrm rot="10800000">
                <a:off x="2413459" y="2136836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弧 81"/>
              <p:cNvSpPr/>
              <p:nvPr/>
            </p:nvSpPr>
            <p:spPr>
              <a:xfrm rot="10800000">
                <a:off x="2508903" y="2137219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弧 82"/>
              <p:cNvSpPr/>
              <p:nvPr/>
            </p:nvSpPr>
            <p:spPr>
              <a:xfrm rot="10800000">
                <a:off x="2622894" y="2131956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弧 83"/>
              <p:cNvSpPr/>
              <p:nvPr/>
            </p:nvSpPr>
            <p:spPr>
              <a:xfrm rot="10800000">
                <a:off x="2744463" y="2118491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弧 84"/>
              <p:cNvSpPr/>
              <p:nvPr/>
            </p:nvSpPr>
            <p:spPr>
              <a:xfrm rot="10800000">
                <a:off x="2869245" y="2145393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/>
              <p:cNvSpPr/>
              <p:nvPr/>
            </p:nvSpPr>
            <p:spPr>
              <a:xfrm rot="10800000">
                <a:off x="2993734" y="2145393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弧 86"/>
              <p:cNvSpPr/>
              <p:nvPr/>
            </p:nvSpPr>
            <p:spPr>
              <a:xfrm rot="10800000">
                <a:off x="3118787" y="2145392"/>
                <a:ext cx="2455112" cy="2135359"/>
              </a:xfrm>
              <a:prstGeom prst="arc">
                <a:avLst>
                  <a:gd name="adj1" fmla="val 9617751"/>
                  <a:gd name="adj2" fmla="val 119052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>
                <a:off x="6982765" y="2804354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7061471" y="2801167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>
                <a:off x="7152312" y="2809724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7347721" y="2801167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7246677" y="2796288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7543128" y="2801167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7640832" y="2796287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7457342" y="2801550"/>
                <a:ext cx="0" cy="806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円弧 21"/>
            <p:cNvSpPr/>
            <p:nvPr/>
          </p:nvSpPr>
          <p:spPr>
            <a:xfrm rot="325381">
              <a:off x="4467195" y="505988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 rot="325381">
              <a:off x="4404234" y="505990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弧 23"/>
            <p:cNvSpPr/>
            <p:nvPr/>
          </p:nvSpPr>
          <p:spPr>
            <a:xfrm rot="325381">
              <a:off x="4341899" y="505990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弧 24"/>
            <p:cNvSpPr/>
            <p:nvPr/>
          </p:nvSpPr>
          <p:spPr>
            <a:xfrm rot="325381">
              <a:off x="4284179" y="499045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弧 25"/>
            <p:cNvSpPr/>
            <p:nvPr/>
          </p:nvSpPr>
          <p:spPr>
            <a:xfrm rot="325381">
              <a:off x="4233104" y="496114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弧 26"/>
            <p:cNvSpPr/>
            <p:nvPr/>
          </p:nvSpPr>
          <p:spPr>
            <a:xfrm rot="325381">
              <a:off x="4184607" y="491408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弧 27"/>
            <p:cNvSpPr/>
            <p:nvPr/>
          </p:nvSpPr>
          <p:spPr>
            <a:xfrm rot="325381">
              <a:off x="4115527" y="492247"/>
              <a:ext cx="705558" cy="590818"/>
            </a:xfrm>
            <a:prstGeom prst="arc">
              <a:avLst>
                <a:gd name="adj1" fmla="val 8074319"/>
                <a:gd name="adj2" fmla="val 1359008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509814" y="998358"/>
              <a:ext cx="1924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球面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08184" y="1023818"/>
              <a:ext cx="1026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放物面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654310" y="1052315"/>
              <a:ext cx="1416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平面</a:t>
              </a:r>
              <a:endParaRPr kumimoji="1"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152353" y="152322"/>
              <a:ext cx="140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0E19FF"/>
                  </a:solidFill>
                </a:rPr>
                <a:t>フレネル近似</a:t>
              </a:r>
              <a:endParaRPr kumimoji="1" lang="ja-JP" altLang="en-US" sz="1600" b="1" dirty="0">
                <a:solidFill>
                  <a:srgbClr val="0E19FF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15707" y="162067"/>
              <a:ext cx="221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FF0000"/>
                  </a:solidFill>
                </a:rPr>
                <a:t>フラウンホーファー近似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4636113" y="444710"/>
              <a:ext cx="4363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5026913" y="294578"/>
              <a:ext cx="14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z</a:t>
              </a:r>
              <a:endParaRPr kumimoji="1" lang="ja-JP" altLang="en-US" dirty="0"/>
            </a:p>
          </p:txBody>
        </p:sp>
        <p:sp>
          <p:nvSpPr>
            <p:cNvPr id="19" name="下矢印 18"/>
            <p:cNvSpPr/>
            <p:nvPr/>
          </p:nvSpPr>
          <p:spPr>
            <a:xfrm rot="3221329">
              <a:off x="5255875" y="1336681"/>
              <a:ext cx="283344" cy="3006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下矢印 19"/>
            <p:cNvSpPr/>
            <p:nvPr/>
          </p:nvSpPr>
          <p:spPr>
            <a:xfrm rot="3363575">
              <a:off x="7258357" y="1340647"/>
              <a:ext cx="283344" cy="300697"/>
            </a:xfrm>
            <a:prstGeom prst="downArrow">
              <a:avLst/>
            </a:prstGeom>
            <a:solidFill>
              <a:srgbClr val="80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8266837" y="67128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無限遠</a:t>
              </a:r>
              <a:endParaRPr kumimoji="1" lang="ja-JP" altLang="en-US" dirty="0"/>
            </a:p>
          </p:txBody>
        </p:sp>
      </p:grpSp>
      <p:grpSp>
        <p:nvGrpSpPr>
          <p:cNvPr id="118" name="図形グループ 117"/>
          <p:cNvGrpSpPr/>
          <p:nvPr/>
        </p:nvGrpSpPr>
        <p:grpSpPr>
          <a:xfrm>
            <a:off x="367223" y="75355"/>
            <a:ext cx="2996079" cy="1879511"/>
            <a:chOff x="367223" y="75355"/>
            <a:chExt cx="2996079" cy="1879511"/>
          </a:xfrm>
        </p:grpSpPr>
        <p:pic>
          <p:nvPicPr>
            <p:cNvPr id="114" name="図 113" descr="スクリーンショット（2012-04-25 0.01.17）.png"/>
            <p:cNvPicPr>
              <a:picLocks noChangeAspect="1"/>
            </p:cNvPicPr>
            <p:nvPr/>
          </p:nvPicPr>
          <p:blipFill>
            <a:blip r:embed="rId8">
              <a:grayscl/>
              <a:lum bright="-19000" contrast="32000"/>
            </a:blip>
            <a:stretch>
              <a:fillRect/>
            </a:stretch>
          </p:blipFill>
          <p:spPr>
            <a:xfrm rot="175754">
              <a:off x="367223" y="75355"/>
              <a:ext cx="2996079" cy="1875806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cxnSp>
          <p:nvCxnSpPr>
            <p:cNvPr id="214" name="直線コネクタ 213"/>
            <p:cNvCxnSpPr/>
            <p:nvPr/>
          </p:nvCxnSpPr>
          <p:spPr>
            <a:xfrm flipV="1">
              <a:off x="1143000" y="1943158"/>
              <a:ext cx="1371604" cy="11708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図形グループ 17"/>
          <p:cNvGrpSpPr/>
          <p:nvPr/>
        </p:nvGrpSpPr>
        <p:grpSpPr>
          <a:xfrm>
            <a:off x="4915420" y="3643382"/>
            <a:ext cx="3854328" cy="2895600"/>
            <a:chOff x="4801120" y="3402082"/>
            <a:chExt cx="3854328" cy="289560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/>
            <a:srcRect l="3492" t="2161" r="3175" b="8271"/>
            <a:stretch>
              <a:fillRect/>
            </a:stretch>
          </p:blipFill>
          <p:spPr>
            <a:xfrm>
              <a:off x="4921648" y="3402082"/>
              <a:ext cx="3733800" cy="2895600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801120" y="3992165"/>
              <a:ext cx="49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600440" y="3769399"/>
              <a:ext cx="49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②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030460" y="3769399"/>
              <a:ext cx="49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③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3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0.7		</a:t>
            </a:r>
            <a:r>
              <a:rPr lang="ja-JP" altLang="en-US" sz="4800" dirty="0"/>
              <a:t>アッベの結像</a:t>
            </a:r>
            <a:r>
              <a:rPr lang="ja-JP" altLang="en-US" sz="4800" dirty="0" smtClean="0"/>
              <a:t>理論</a:t>
            </a:r>
            <a:endParaRPr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866" y="914400"/>
            <a:ext cx="68809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ja-JP" altLang="en-US" sz="2800" dirty="0"/>
              <a:t>幾何</a:t>
            </a:r>
            <a:r>
              <a:rPr lang="ja-JP" altLang="en-US" sz="2800" dirty="0" smtClean="0"/>
              <a:t>光学の結像理論</a:t>
            </a:r>
            <a:endParaRPr lang="en-US" altLang="ja-JP" sz="2800" dirty="0" smtClean="0"/>
          </a:p>
          <a:p>
            <a:endParaRPr lang="en-US" altLang="ja-JP" dirty="0"/>
          </a:p>
          <a:p>
            <a:r>
              <a:rPr lang="ja-JP" altLang="en-US" sz="2000" b="1" dirty="0" smtClean="0"/>
              <a:t>・ 光</a:t>
            </a:r>
            <a:r>
              <a:rPr lang="ja-JP" altLang="en-US" sz="2000" b="1" dirty="0"/>
              <a:t>の波動性や量子性その他を</a:t>
            </a:r>
            <a:r>
              <a:rPr lang="ja-JP" altLang="en-US" sz="2000" b="1" dirty="0" smtClean="0"/>
              <a:t>無視し、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　　　　光の進む線の性質のみを考える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                                     </a:t>
            </a:r>
            <a:r>
              <a:rPr lang="ja-JP" altLang="en-US" sz="2000" b="1" dirty="0" smtClean="0"/>
              <a:t>↓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              </a:t>
            </a:r>
            <a:r>
              <a:rPr lang="ja-JP" altLang="en-US" sz="2000" b="1" dirty="0" smtClean="0"/>
              <a:t>回折</a:t>
            </a:r>
            <a:r>
              <a:rPr lang="ja-JP" altLang="en-US" sz="2000" b="1" dirty="0"/>
              <a:t>や干渉の</a:t>
            </a:r>
            <a:r>
              <a:rPr lang="ja-JP" altLang="en-US" sz="2000" b="1" dirty="0" smtClean="0"/>
              <a:t>効果は考えない</a:t>
            </a:r>
            <a:endParaRPr lang="ja-JP" altLang="en-US" sz="2000" b="1" dirty="0"/>
          </a:p>
          <a:p>
            <a:endParaRPr lang="ja-JP" altLang="en-US" sz="2000" b="1" dirty="0"/>
          </a:p>
          <a:p>
            <a:r>
              <a:rPr lang="ja-JP" altLang="en-US" sz="2000" b="1" dirty="0" smtClean="0"/>
              <a:t>・ 幾何</a:t>
            </a:r>
            <a:r>
              <a:rPr lang="ja-JP" altLang="en-US" sz="2000" b="1" dirty="0"/>
              <a:t>光学</a:t>
            </a:r>
            <a:r>
              <a:rPr lang="ja-JP" altLang="en-US" sz="2000" b="1" dirty="0" smtClean="0"/>
              <a:t>の三</a:t>
            </a:r>
            <a:r>
              <a:rPr lang="ja-JP" altLang="en-US" sz="2000" b="1" dirty="0"/>
              <a:t>法則 </a:t>
            </a:r>
            <a:r>
              <a:rPr lang="ja-JP" altLang="en-US" sz="2000" b="1" dirty="0" smtClean="0"/>
              <a:t>：透過、反射</a:t>
            </a:r>
            <a:r>
              <a:rPr lang="ja-JP" altLang="en-US" sz="2000" b="1" dirty="0"/>
              <a:t>、</a:t>
            </a:r>
            <a:r>
              <a:rPr lang="ja-JP" altLang="en-US" sz="2000" b="1" dirty="0" smtClean="0"/>
              <a:t>屈折　（光学実験講座（</a:t>
            </a:r>
            <a:r>
              <a:rPr lang="en-US" altLang="ja-JP" sz="2000" b="1" dirty="0" smtClean="0"/>
              <a:t>1</a:t>
            </a:r>
            <a:r>
              <a:rPr lang="ja-JP" altLang="en-US" sz="2000" b="1" dirty="0" smtClean="0"/>
              <a:t>））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04791" y="1143000"/>
            <a:ext cx="2212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点から点</a:t>
            </a:r>
            <a:endParaRPr kumimoji="1" lang="en-US" altLang="ja-JP" sz="3200" dirty="0" smtClean="0"/>
          </a:p>
          <a:p>
            <a:pPr algn="ctr"/>
            <a:endParaRPr lang="en-US" altLang="ja-JP" sz="3200" dirty="0" smtClean="0"/>
          </a:p>
          <a:p>
            <a:pPr algn="ctr"/>
            <a:r>
              <a:rPr lang="ja-JP" altLang="en-US" sz="3200" dirty="0" smtClean="0"/>
              <a:t>一点</a:t>
            </a:r>
            <a:r>
              <a:rPr kumimoji="1" lang="ja-JP" altLang="en-US" sz="3200" dirty="0" smtClean="0"/>
              <a:t>に収束</a:t>
            </a:r>
            <a:endParaRPr kumimoji="1" lang="ja-JP" altLang="en-US" sz="32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4831952" y="1383230"/>
            <a:ext cx="2058620" cy="1027607"/>
            <a:chOff x="634182" y="4271157"/>
            <a:chExt cx="3628103" cy="1811050"/>
          </a:xfrm>
        </p:grpSpPr>
        <p:pic>
          <p:nvPicPr>
            <p:cNvPr id="1026" name="Picture 2" descr="http://www.geocities.jp/eulers_formula/imRayoptics1a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brightnessContrast bright="-16000" contrast="4500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967" r="8293" b="36621"/>
            <a:stretch/>
          </p:blipFill>
          <p:spPr bwMode="auto">
            <a:xfrm>
              <a:off x="634182" y="4271157"/>
              <a:ext cx="3628103" cy="181105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円/楕円 5"/>
            <p:cNvSpPr/>
            <p:nvPr/>
          </p:nvSpPr>
          <p:spPr>
            <a:xfrm>
              <a:off x="3657602" y="5569015"/>
              <a:ext cx="442452" cy="3970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91498" y="4374396"/>
              <a:ext cx="442452" cy="3970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曲線コネクタ 8"/>
            <p:cNvCxnSpPr>
              <a:stCxn id="8" idx="4"/>
              <a:endCxn id="6" idx="3"/>
            </p:cNvCxnSpPr>
            <p:nvPr/>
          </p:nvCxnSpPr>
          <p:spPr>
            <a:xfrm rot="16200000" flipH="1">
              <a:off x="1799323" y="3984816"/>
              <a:ext cx="1136477" cy="2709674"/>
            </a:xfrm>
            <a:prstGeom prst="curvedConnector3">
              <a:avLst>
                <a:gd name="adj1" fmla="val 96128"/>
              </a:avLst>
            </a:prstGeom>
            <a:ln w="5080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81866" y="3675578"/>
            <a:ext cx="33682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ja-JP" altLang="en-US" sz="2800" dirty="0" smtClean="0"/>
              <a:t>アッベの結像理論</a:t>
            </a:r>
            <a:endParaRPr lang="en-US" altLang="ja-JP" sz="2800" dirty="0" smtClean="0"/>
          </a:p>
          <a:p>
            <a:endParaRPr lang="en-US" altLang="ja-JP" dirty="0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66" y="4361497"/>
            <a:ext cx="3740834" cy="139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 smtClean="0">
                <a:latin typeface="+mj-ea"/>
                <a:ea typeface="+mj-ea"/>
              </a:rPr>
              <a:t>①物体面に照明光が入射</a:t>
            </a:r>
            <a:endParaRPr kumimoji="1" lang="en-US" altLang="ja-JP" sz="24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 smtClean="0">
                <a:latin typeface="+mj-ea"/>
                <a:ea typeface="+mj-ea"/>
              </a:rPr>
              <a:t>②多くの回折光が生じる</a:t>
            </a:r>
            <a:endParaRPr kumimoji="1" lang="en-US" altLang="ja-JP" sz="24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2400" b="1" dirty="0" smtClean="0">
                <a:latin typeface="+mj-ea"/>
                <a:ea typeface="+mj-ea"/>
              </a:rPr>
              <a:t>③像面上で干渉縞を形成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8352" y="6043682"/>
            <a:ext cx="805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多数の干渉縞が重なり合ったもの</a:t>
            </a:r>
            <a:r>
              <a:rPr lang="ja-JP" altLang="en-US" sz="3200" dirty="0" smtClean="0"/>
              <a:t>⇒物体の像</a:t>
            </a:r>
            <a:endParaRPr kumimoji="1"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図形グループ 118"/>
          <p:cNvGrpSpPr/>
          <p:nvPr/>
        </p:nvGrpSpPr>
        <p:grpSpPr>
          <a:xfrm>
            <a:off x="3976913" y="1193800"/>
            <a:ext cx="2996079" cy="1879511"/>
            <a:chOff x="367223" y="75355"/>
            <a:chExt cx="2996079" cy="1879511"/>
          </a:xfrm>
        </p:grpSpPr>
        <p:pic>
          <p:nvPicPr>
            <p:cNvPr id="120" name="図 119" descr="スクリーンショット（2012-04-25 0.01.17）.png"/>
            <p:cNvPicPr>
              <a:picLocks noChangeAspect="1"/>
            </p:cNvPicPr>
            <p:nvPr/>
          </p:nvPicPr>
          <p:blipFill>
            <a:blip r:embed="rId2">
              <a:grayscl/>
              <a:lum bright="-19000" contrast="32000"/>
            </a:blip>
            <a:stretch>
              <a:fillRect/>
            </a:stretch>
          </p:blipFill>
          <p:spPr>
            <a:xfrm rot="175754">
              <a:off x="367223" y="75355"/>
              <a:ext cx="2996079" cy="1875806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cxnSp>
          <p:nvCxnSpPr>
            <p:cNvPr id="121" name="直線コネクタ 120"/>
            <p:cNvCxnSpPr/>
            <p:nvPr/>
          </p:nvCxnSpPr>
          <p:spPr>
            <a:xfrm flipV="1">
              <a:off x="1143000" y="1943158"/>
              <a:ext cx="1371604" cy="11708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図形グループ 17"/>
          <p:cNvGrpSpPr/>
          <p:nvPr/>
        </p:nvGrpSpPr>
        <p:grpSpPr>
          <a:xfrm>
            <a:off x="1240565" y="3352631"/>
            <a:ext cx="3132271" cy="2235209"/>
            <a:chOff x="933450" y="2502779"/>
            <a:chExt cx="3741809" cy="267018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450" y="2517618"/>
              <a:ext cx="3143250" cy="2655343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814019" y="2828800"/>
              <a:ext cx="1861240" cy="441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焦点で収束</a:t>
              </a:r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33450" y="2502779"/>
              <a:ext cx="947080" cy="371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-14000" contrast="38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389" t="15625" r="18829" b="16255"/>
          <a:stretch/>
        </p:blipFill>
        <p:spPr bwMode="auto">
          <a:xfrm>
            <a:off x="5295900" y="4387448"/>
            <a:ext cx="3609732" cy="22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67120" y="6551414"/>
            <a:ext cx="1699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図</a:t>
            </a:r>
            <a:r>
              <a:rPr kumimoji="1" lang="en-US" altLang="ja-JP" sz="1400" dirty="0" smtClean="0"/>
              <a:t>0.38</a:t>
            </a:r>
            <a:r>
              <a:rPr kumimoji="1" lang="ja-JP" altLang="en-US" sz="1400" dirty="0" smtClean="0"/>
              <a:t>　回折の次数</a:t>
            </a:r>
            <a:endParaRPr kumimoji="1" lang="ja-JP" altLang="en-US" sz="1400" dirty="0"/>
          </a:p>
        </p:txBody>
      </p:sp>
      <p:pic>
        <p:nvPicPr>
          <p:cNvPr id="12" name="図 11" descr="スクリーンショット（2012-04-25 4.40.56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533" y="1143000"/>
            <a:ext cx="2192899" cy="233783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438185" y="900539"/>
            <a:ext cx="17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回折格子の近く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-53104" y="900539"/>
            <a:ext cx="4684654" cy="2500491"/>
            <a:chOff x="337682" y="123555"/>
            <a:chExt cx="4684654" cy="250049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/>
            <a:srcRect l="1385"/>
            <a:stretch>
              <a:fillRect/>
            </a:stretch>
          </p:blipFill>
          <p:spPr>
            <a:xfrm>
              <a:off x="390786" y="492887"/>
              <a:ext cx="3782296" cy="15367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69280" y="123555"/>
              <a:ext cx="1520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ヤングの実験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37682" y="215551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17787" y="1977715"/>
              <a:ext cx="4504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 err="1" smtClean="0">
                  <a:latin typeface="Times New Roman"/>
                  <a:cs typeface="Times New Roman"/>
                </a:rPr>
                <a:t>l</a:t>
              </a:r>
              <a:r>
                <a:rPr lang="en-US" altLang="ja-JP" b="1" dirty="0" smtClean="0">
                  <a:latin typeface="Times New Roman"/>
                  <a:cs typeface="Times New Roman"/>
                </a:rPr>
                <a:t> </a:t>
              </a:r>
              <a:r>
                <a:rPr lang="ja-JP" altLang="en-US" dirty="0" smtClean="0">
                  <a:latin typeface="Times New Roman"/>
                  <a:cs typeface="Times New Roman"/>
                </a:rPr>
                <a:t>が無限大</a:t>
              </a:r>
              <a:r>
                <a:rPr lang="en-US" altLang="ja-JP" dirty="0" smtClean="0">
                  <a:latin typeface="Times New Roman"/>
                  <a:cs typeface="Times New Roman"/>
                </a:rPr>
                <a:t>→</a:t>
              </a:r>
              <a:r>
                <a:rPr kumimoji="1" lang="en-US" altLang="ja-JP" dirty="0" err="1" smtClean="0"/>
                <a:t>m</a:t>
              </a:r>
              <a:r>
                <a:rPr kumimoji="1" lang="ja-JP" altLang="en-US" dirty="0" smtClean="0"/>
                <a:t>次の回折光が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　　　　　　　　　　　　</a:t>
              </a:r>
              <a:r>
                <a:rPr kumimoji="1" lang="ja-JP" altLang="en-US" dirty="0" smtClean="0"/>
                <a:t>無限遠で収束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753411" y="3486497"/>
            <a:ext cx="221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</a:t>
            </a:r>
            <a:r>
              <a:rPr kumimoji="1" lang="ja-JP" altLang="en-US" dirty="0" smtClean="0"/>
              <a:t>次の回折次は平行</a:t>
            </a:r>
            <a:endParaRPr kumimoji="1" lang="ja-JP" altLang="en-US" dirty="0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-213606" y="0"/>
            <a:ext cx="9548106" cy="1143000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0.7		</a:t>
            </a:r>
            <a:r>
              <a:rPr lang="ja-JP" altLang="en-US" sz="4000" dirty="0"/>
              <a:t>アッベの結像</a:t>
            </a:r>
            <a:r>
              <a:rPr lang="ja-JP" altLang="en-US" sz="4000" dirty="0" smtClean="0"/>
              <a:t>理論　回折格子とレンズ</a:t>
            </a:r>
            <a:endParaRPr lang="ja-JP" altLang="en-US" sz="4000" dirty="0"/>
          </a:p>
        </p:txBody>
      </p:sp>
      <p:grpSp>
        <p:nvGrpSpPr>
          <p:cNvPr id="28" name="図形グループ 27"/>
          <p:cNvGrpSpPr/>
          <p:nvPr/>
        </p:nvGrpSpPr>
        <p:grpSpPr>
          <a:xfrm>
            <a:off x="78494" y="5224790"/>
            <a:ext cx="4899906" cy="1352025"/>
            <a:chOff x="-35806" y="5046990"/>
            <a:chExt cx="4899906" cy="135202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079167" y="5046990"/>
              <a:ext cx="1891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 smtClean="0"/>
                <a:t>m</a:t>
              </a:r>
              <a:r>
                <a:rPr kumimoji="1" lang="ja-JP" altLang="en-US" sz="2000" dirty="0" smtClean="0"/>
                <a:t>次の回折光を</a:t>
              </a:r>
              <a:endParaRPr kumimoji="1" lang="ja-JP" altLang="en-US" sz="20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0" y="5458480"/>
              <a:ext cx="4821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無限遠　</a:t>
              </a:r>
              <a:r>
                <a:rPr kumimoji="1" lang="en-US" altLang="ja-JP" sz="2800" dirty="0" smtClean="0"/>
                <a:t>→</a:t>
              </a:r>
              <a:r>
                <a:rPr kumimoji="1" lang="ja-JP" altLang="en-US" sz="2800" dirty="0" smtClean="0"/>
                <a:t>　レンズの後方焦点</a:t>
              </a:r>
              <a:endParaRPr kumimoji="1" lang="ja-JP" altLang="en-US" sz="28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51284" y="5954524"/>
              <a:ext cx="1465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に配置できる</a:t>
              </a:r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-35806" y="5046991"/>
              <a:ext cx="4899906" cy="1352024"/>
            </a:xfrm>
            <a:prstGeom prst="rect">
              <a:avLst/>
            </a:prstGeom>
            <a:noFill/>
            <a:ln w="825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テキスト ボックス 121"/>
          <p:cNvSpPr txBox="1"/>
          <p:nvPr/>
        </p:nvSpPr>
        <p:spPr>
          <a:xfrm>
            <a:off x="7924800" y="40259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焦点面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altLang="ja-JP" sz="4800" dirty="0" smtClean="0"/>
              <a:t>0.7.1		</a:t>
            </a:r>
            <a:r>
              <a:rPr lang="ja-JP" altLang="en-US" sz="4800" dirty="0" smtClean="0"/>
              <a:t>空間周波数</a:t>
            </a:r>
            <a:endParaRPr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5815" y="608472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明度の変動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4321903" y="6084722"/>
            <a:ext cx="4364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画像の周期構造の細かさを表す</a:t>
            </a:r>
            <a:endParaRPr lang="ja-JP" altLang="en-US" sz="2400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525411" y="1991202"/>
            <a:ext cx="5715000" cy="3763899"/>
            <a:chOff x="2252222" y="2268893"/>
            <a:chExt cx="5715000" cy="376389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2222" y="2794292"/>
              <a:ext cx="5715000" cy="323850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019800" y="2268893"/>
              <a:ext cx="1716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空間周波数</a:t>
              </a:r>
              <a:r>
                <a:rPr kumimoji="1" lang="en-US" altLang="ja-JP" dirty="0" smtClean="0"/>
                <a:t> </a:t>
              </a:r>
              <a:r>
                <a:rPr kumimoji="1" lang="ja-JP" altLang="en-US" sz="2400" dirty="0" smtClean="0"/>
                <a:t>高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96461" y="2268893"/>
              <a:ext cx="1716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空間周波数</a:t>
              </a:r>
              <a:r>
                <a:rPr kumimoji="1" lang="en-US" altLang="ja-JP" dirty="0" smtClean="0"/>
                <a:t> </a:t>
              </a:r>
              <a:r>
                <a:rPr lang="ja-JP" altLang="en-US" sz="2400" dirty="0" smtClean="0"/>
                <a:t>低</a:t>
              </a:r>
              <a:endParaRPr kumimoji="1" lang="ja-JP" altLang="en-US" sz="24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92522" y="1048306"/>
            <a:ext cx="5634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周波数</a:t>
            </a:r>
            <a:r>
              <a:rPr lang="en-US" altLang="ja-JP" sz="2400" dirty="0" smtClean="0"/>
              <a:t>        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時間的変化を示す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空間周波数　　　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→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空間的変化を示す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314820" y="6084722"/>
            <a:ext cx="823102" cy="573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209176"/>
            <a:ext cx="950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音，電気信号，空間変化</a:t>
            </a:r>
            <a:endParaRPr lang="en-US" altLang="ja-JP" sz="2400" dirty="0" smtClean="0"/>
          </a:p>
          <a:p>
            <a:r>
              <a:rPr lang="en-US" altLang="ja-JP" sz="2400" dirty="0" smtClean="0"/>
              <a:t>					</a:t>
            </a:r>
            <a:r>
              <a:rPr lang="ja-JP" altLang="en-US" sz="2400" dirty="0" smtClean="0"/>
              <a:t>・・・＝基本</a:t>
            </a:r>
            <a:r>
              <a:rPr kumimoji="1" lang="ja-JP" altLang="en-US" sz="2400" dirty="0" smtClean="0"/>
              <a:t>周波数（</a:t>
            </a:r>
            <a:r>
              <a:rPr kumimoji="1" lang="en-US" altLang="ja-JP" sz="2400" dirty="0" err="1" smtClean="0"/>
              <a:t>f</a:t>
            </a:r>
            <a:r>
              <a:rPr kumimoji="1" lang="ja-JP" altLang="en-US" sz="2400" dirty="0" smtClean="0"/>
              <a:t>）</a:t>
            </a:r>
            <a:r>
              <a:rPr lang="ja-JP" altLang="en-US" sz="2400" dirty="0" smtClean="0"/>
              <a:t>＋高次高周波数（</a:t>
            </a:r>
            <a:r>
              <a:rPr lang="en-US" altLang="ja-JP" sz="2400" dirty="0" smtClean="0"/>
              <a:t>2f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>3f</a:t>
            </a:r>
            <a:r>
              <a:rPr lang="ja-JP" altLang="en-US" sz="2400" dirty="0" smtClean="0"/>
              <a:t>，・・・）</a:t>
            </a:r>
            <a:endParaRPr kumimoji="1" lang="ja-JP" altLang="en-US" sz="2400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85244" y="1218769"/>
            <a:ext cx="9058756" cy="3529472"/>
            <a:chOff x="85244" y="1545377"/>
            <a:chExt cx="9058756" cy="3529472"/>
          </a:xfrm>
        </p:grpSpPr>
        <p:pic>
          <p:nvPicPr>
            <p:cNvPr id="4" name="図 3" descr="スクリーンショット（2012-04-23 15.30.24）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2568" y="2416175"/>
              <a:ext cx="3941432" cy="2658674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44" y="2130153"/>
              <a:ext cx="3900145" cy="2853765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09176" y="1545377"/>
              <a:ext cx="18261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回折格子</a:t>
              </a:r>
              <a:endParaRPr kumimoji="1" lang="ja-JP" altLang="en-US" sz="3200" dirty="0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V="1">
              <a:off x="3645647" y="3167529"/>
              <a:ext cx="1556921" cy="4183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3645647" y="3585882"/>
              <a:ext cx="1556921" cy="6125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4054966" y="2938040"/>
              <a:ext cx="526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（</a:t>
              </a:r>
              <a:r>
                <a:rPr kumimoji="1" lang="en-US" altLang="ja-JP" dirty="0" smtClean="0"/>
                <a:t>a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038600" y="3962400"/>
              <a:ext cx="55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（</a:t>
              </a:r>
              <a:r>
                <a:rPr kumimoji="1" lang="en-US" altLang="ja-JP" dirty="0" err="1" smtClean="0"/>
                <a:t>b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209176" y="5020235"/>
            <a:ext cx="681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a</a:t>
            </a:r>
            <a:r>
              <a:rPr kumimoji="1" lang="ja-JP" altLang="en-US" sz="2800" dirty="0" smtClean="0"/>
              <a:t>）正弦的変化</a:t>
            </a:r>
            <a:r>
              <a:rPr kumimoji="1" lang="en-US" altLang="ja-JP" sz="2800" dirty="0" smtClean="0"/>
              <a:t>→0</a:t>
            </a:r>
            <a:r>
              <a:rPr kumimoji="1" lang="ja-JP" altLang="en-US" sz="2800" dirty="0" smtClean="0"/>
              <a:t>次と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次（</a:t>
            </a:r>
            <a:r>
              <a:rPr kumimoji="1" lang="en-US" altLang="ja-JP" sz="2800" dirty="0" err="1" smtClean="0"/>
              <a:t>m</a:t>
            </a:r>
            <a:r>
              <a:rPr kumimoji="1" lang="en-US" altLang="ja-JP" sz="2800" dirty="0" smtClean="0"/>
              <a:t>=±1</a:t>
            </a:r>
            <a:r>
              <a:rPr kumimoji="1" lang="ja-JP" altLang="en-US" sz="2800" dirty="0" smtClean="0"/>
              <a:t>）成分のみ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15074" y="5543455"/>
            <a:ext cx="2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r>
              <a:rPr kumimoji="1" lang="ja-JP" altLang="en-US" dirty="0" smtClean="0"/>
              <a:t>次の成分＝</a:t>
            </a:r>
            <a:r>
              <a:rPr kumimoji="1" lang="ja-JP" altLang="en-US" dirty="0" smtClean="0"/>
              <a:t>透過光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9176" y="5912787"/>
            <a:ext cx="771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</a:t>
            </a:r>
            <a:r>
              <a:rPr lang="en-US" altLang="ja-JP" sz="2800" dirty="0" err="1" smtClean="0"/>
              <a:t>b</a:t>
            </a:r>
            <a:r>
              <a:rPr kumimoji="1" lang="ja-JP" altLang="en-US" sz="2800" dirty="0" smtClean="0"/>
              <a:t>）正弦からずれる</a:t>
            </a:r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高次の回折光</a:t>
            </a:r>
            <a:r>
              <a:rPr kumimoji="1" lang="en-US" altLang="ja-JP" sz="2800" dirty="0" smtClean="0"/>
              <a:t>→</a:t>
            </a:r>
            <a:r>
              <a:rPr kumimoji="1" lang="ja-JP" altLang="en-US" sz="2800" dirty="0" smtClean="0"/>
              <a:t>高周波成分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422275" y="2744788"/>
          <a:ext cx="4664075" cy="1871662"/>
        </p:xfrm>
        <a:graphic>
          <a:graphicData uri="http://schemas.openxmlformats.org/presentationml/2006/ole">
            <p:oleObj spid="_x0000_s20482" name="数式" r:id="rId3" imgW="3098800" imgH="1244600" progId="Equation.3">
              <p:embed/>
            </p:oleObj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339956" y="5013325"/>
          <a:ext cx="2519362" cy="1184275"/>
        </p:xfrm>
        <a:graphic>
          <a:graphicData uri="http://schemas.openxmlformats.org/presentationml/2006/ole">
            <p:oleObj spid="_x0000_s20483" name="数式" r:id="rId4" imgW="1676160" imgH="787320" progId="Equation.3">
              <p:embed/>
            </p:oleObj>
          </a:graphicData>
        </a:graphic>
      </p:graphicFrame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056438" y="2065338"/>
            <a:ext cx="60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ｆ（ｘ）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435600" y="3106738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7235825" y="23129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8840788" y="2782888"/>
            <a:ext cx="30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ｘ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6696075" y="2962275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7775575" y="2962275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6696075" y="3467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6480175" y="3475038"/>
            <a:ext cx="390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000"/>
              <a:t>－</a:t>
            </a:r>
            <a:r>
              <a:rPr lang="ja-JP" altLang="en-US" sz="1000" i="1"/>
              <a:t>Ｌ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7656513" y="3467100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000" i="1"/>
              <a:t>Ｌ</a:t>
            </a:r>
          </a:p>
        </p:txBody>
      </p:sp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5616575" y="2711450"/>
            <a:ext cx="3238500" cy="736600"/>
            <a:chOff x="3538" y="1684"/>
            <a:chExt cx="2040" cy="464"/>
          </a:xfrm>
        </p:grpSpPr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4218" y="1684"/>
              <a:ext cx="680" cy="44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68" y="26"/>
                </a:cxn>
                <a:cxn ang="0">
                  <a:pos x="181" y="94"/>
                </a:cxn>
                <a:cxn ang="0">
                  <a:pos x="272" y="72"/>
                </a:cxn>
                <a:cxn ang="0">
                  <a:pos x="385" y="412"/>
                </a:cxn>
                <a:cxn ang="0">
                  <a:pos x="453" y="253"/>
                </a:cxn>
              </a:cxnLst>
              <a:rect l="0" t="0" r="r" b="b"/>
              <a:pathLst>
                <a:path w="453" h="442">
                  <a:moveTo>
                    <a:pt x="0" y="253"/>
                  </a:moveTo>
                  <a:cubicBezTo>
                    <a:pt x="19" y="152"/>
                    <a:pt x="38" y="52"/>
                    <a:pt x="68" y="26"/>
                  </a:cubicBezTo>
                  <a:cubicBezTo>
                    <a:pt x="98" y="0"/>
                    <a:pt x="147" y="86"/>
                    <a:pt x="181" y="94"/>
                  </a:cubicBezTo>
                  <a:cubicBezTo>
                    <a:pt x="215" y="102"/>
                    <a:pt x="238" y="19"/>
                    <a:pt x="272" y="72"/>
                  </a:cubicBezTo>
                  <a:cubicBezTo>
                    <a:pt x="306" y="125"/>
                    <a:pt x="355" y="382"/>
                    <a:pt x="385" y="412"/>
                  </a:cubicBezTo>
                  <a:cubicBezTo>
                    <a:pt x="415" y="442"/>
                    <a:pt x="434" y="347"/>
                    <a:pt x="453" y="25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4898" y="1684"/>
              <a:ext cx="680" cy="44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68" y="26"/>
                </a:cxn>
                <a:cxn ang="0">
                  <a:pos x="181" y="94"/>
                </a:cxn>
                <a:cxn ang="0">
                  <a:pos x="272" y="72"/>
                </a:cxn>
                <a:cxn ang="0">
                  <a:pos x="385" y="412"/>
                </a:cxn>
                <a:cxn ang="0">
                  <a:pos x="453" y="253"/>
                </a:cxn>
              </a:cxnLst>
              <a:rect l="0" t="0" r="r" b="b"/>
              <a:pathLst>
                <a:path w="453" h="442">
                  <a:moveTo>
                    <a:pt x="0" y="253"/>
                  </a:moveTo>
                  <a:cubicBezTo>
                    <a:pt x="19" y="152"/>
                    <a:pt x="38" y="52"/>
                    <a:pt x="68" y="26"/>
                  </a:cubicBezTo>
                  <a:cubicBezTo>
                    <a:pt x="98" y="0"/>
                    <a:pt x="147" y="86"/>
                    <a:pt x="181" y="94"/>
                  </a:cubicBezTo>
                  <a:cubicBezTo>
                    <a:pt x="215" y="102"/>
                    <a:pt x="238" y="19"/>
                    <a:pt x="272" y="72"/>
                  </a:cubicBezTo>
                  <a:cubicBezTo>
                    <a:pt x="306" y="125"/>
                    <a:pt x="355" y="382"/>
                    <a:pt x="385" y="412"/>
                  </a:cubicBezTo>
                  <a:cubicBezTo>
                    <a:pt x="415" y="442"/>
                    <a:pt x="434" y="347"/>
                    <a:pt x="453" y="25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538" y="1706"/>
              <a:ext cx="680" cy="44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68" y="26"/>
                </a:cxn>
                <a:cxn ang="0">
                  <a:pos x="181" y="94"/>
                </a:cxn>
                <a:cxn ang="0">
                  <a:pos x="272" y="72"/>
                </a:cxn>
                <a:cxn ang="0">
                  <a:pos x="385" y="412"/>
                </a:cxn>
                <a:cxn ang="0">
                  <a:pos x="453" y="253"/>
                </a:cxn>
              </a:cxnLst>
              <a:rect l="0" t="0" r="r" b="b"/>
              <a:pathLst>
                <a:path w="453" h="442">
                  <a:moveTo>
                    <a:pt x="0" y="253"/>
                  </a:moveTo>
                  <a:cubicBezTo>
                    <a:pt x="19" y="152"/>
                    <a:pt x="38" y="52"/>
                    <a:pt x="68" y="26"/>
                  </a:cubicBezTo>
                  <a:cubicBezTo>
                    <a:pt x="98" y="0"/>
                    <a:pt x="147" y="86"/>
                    <a:pt x="181" y="94"/>
                  </a:cubicBezTo>
                  <a:cubicBezTo>
                    <a:pt x="215" y="102"/>
                    <a:pt x="238" y="19"/>
                    <a:pt x="272" y="72"/>
                  </a:cubicBezTo>
                  <a:cubicBezTo>
                    <a:pt x="306" y="125"/>
                    <a:pt x="355" y="382"/>
                    <a:pt x="385" y="412"/>
                  </a:cubicBezTo>
                  <a:cubicBezTo>
                    <a:pt x="415" y="442"/>
                    <a:pt x="434" y="347"/>
                    <a:pt x="453" y="25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5435600" y="4294188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7235825" y="40068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8840788" y="3970338"/>
            <a:ext cx="30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ｘ</a:t>
            </a: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6696075" y="4149725"/>
            <a:ext cx="0" cy="25241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V="1">
            <a:off x="7775575" y="4149725"/>
            <a:ext cx="0" cy="2889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5435600" y="5230813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V="1">
            <a:off x="7235825" y="4906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8840788" y="4906963"/>
            <a:ext cx="30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ｘ</a:t>
            </a: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V="1">
            <a:off x="6696075" y="5086350"/>
            <a:ext cx="0" cy="2889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V="1">
            <a:off x="7775575" y="5086350"/>
            <a:ext cx="0" cy="2889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5616575" y="4006854"/>
            <a:ext cx="3257550" cy="541338"/>
            <a:chOff x="3538" y="2455"/>
            <a:chExt cx="2052" cy="341"/>
          </a:xfrm>
        </p:grpSpPr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3538" y="2455"/>
              <a:ext cx="2041" cy="340"/>
              <a:chOff x="3538" y="2455"/>
              <a:chExt cx="2041" cy="340"/>
            </a:xfrm>
          </p:grpSpPr>
          <p:grpSp>
            <p:nvGrpSpPr>
              <p:cNvPr id="5" name="Group 75"/>
              <p:cNvGrpSpPr>
                <a:grpSpLocks/>
              </p:cNvGrpSpPr>
              <p:nvPr/>
            </p:nvGrpSpPr>
            <p:grpSpPr bwMode="auto">
              <a:xfrm flipV="1">
                <a:off x="3538" y="2455"/>
                <a:ext cx="341" cy="340"/>
                <a:chOff x="612" y="1570"/>
                <a:chExt cx="454" cy="1180"/>
              </a:xfrm>
            </p:grpSpPr>
            <p:sp>
              <p:nvSpPr>
                <p:cNvPr id="3148" name="Arc 76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49" name="Arc 77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78"/>
              <p:cNvGrpSpPr>
                <a:grpSpLocks/>
              </p:cNvGrpSpPr>
              <p:nvPr/>
            </p:nvGrpSpPr>
            <p:grpSpPr bwMode="auto">
              <a:xfrm>
                <a:off x="3879" y="2455"/>
                <a:ext cx="680" cy="340"/>
                <a:chOff x="612" y="1570"/>
                <a:chExt cx="907" cy="1180"/>
              </a:xfrm>
            </p:grpSpPr>
            <p:grpSp>
              <p:nvGrpSpPr>
                <p:cNvPr id="7" name="Group 79"/>
                <p:cNvGrpSpPr>
                  <a:grpSpLocks/>
                </p:cNvGrpSpPr>
                <p:nvPr/>
              </p:nvGrpSpPr>
              <p:grpSpPr bwMode="auto">
                <a:xfrm>
                  <a:off x="612" y="1570"/>
                  <a:ext cx="454" cy="1180"/>
                  <a:chOff x="612" y="1570"/>
                  <a:chExt cx="454" cy="1180"/>
                </a:xfrm>
              </p:grpSpPr>
              <p:sp>
                <p:nvSpPr>
                  <p:cNvPr id="3152" name="Arc 80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53" name="Arc 81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" name="Group 82"/>
                <p:cNvGrpSpPr>
                  <a:grpSpLocks/>
                </p:cNvGrpSpPr>
                <p:nvPr/>
              </p:nvGrpSpPr>
              <p:grpSpPr bwMode="auto">
                <a:xfrm flipV="1">
                  <a:off x="1065" y="1570"/>
                  <a:ext cx="454" cy="1180"/>
                  <a:chOff x="612" y="1570"/>
                  <a:chExt cx="454" cy="1180"/>
                </a:xfrm>
              </p:grpSpPr>
              <p:sp>
                <p:nvSpPr>
                  <p:cNvPr id="3155" name="Arc 83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56" name="Arc 84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9" name="Group 87"/>
              <p:cNvGrpSpPr>
                <a:grpSpLocks/>
              </p:cNvGrpSpPr>
              <p:nvPr/>
            </p:nvGrpSpPr>
            <p:grpSpPr bwMode="auto">
              <a:xfrm>
                <a:off x="4559" y="2455"/>
                <a:ext cx="340" cy="340"/>
                <a:chOff x="612" y="1570"/>
                <a:chExt cx="454" cy="1180"/>
              </a:xfrm>
            </p:grpSpPr>
            <p:sp>
              <p:nvSpPr>
                <p:cNvPr id="3160" name="Arc 88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61" name="Arc 89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Group 90"/>
              <p:cNvGrpSpPr>
                <a:grpSpLocks/>
              </p:cNvGrpSpPr>
              <p:nvPr/>
            </p:nvGrpSpPr>
            <p:grpSpPr bwMode="auto">
              <a:xfrm flipV="1">
                <a:off x="4899" y="2455"/>
                <a:ext cx="340" cy="340"/>
                <a:chOff x="612" y="1570"/>
                <a:chExt cx="454" cy="1180"/>
              </a:xfrm>
            </p:grpSpPr>
            <p:sp>
              <p:nvSpPr>
                <p:cNvPr id="3163" name="Arc 91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64" name="Arc 92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Group 94"/>
              <p:cNvGrpSpPr>
                <a:grpSpLocks/>
              </p:cNvGrpSpPr>
              <p:nvPr/>
            </p:nvGrpSpPr>
            <p:grpSpPr bwMode="auto">
              <a:xfrm>
                <a:off x="5239" y="2455"/>
                <a:ext cx="340" cy="340"/>
                <a:chOff x="612" y="1570"/>
                <a:chExt cx="454" cy="1180"/>
              </a:xfrm>
            </p:grpSpPr>
            <p:sp>
              <p:nvSpPr>
                <p:cNvPr id="3167" name="Arc 95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68" name="Arc 96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2" name="Group 153"/>
            <p:cNvGrpSpPr>
              <a:grpSpLocks/>
            </p:cNvGrpSpPr>
            <p:nvPr/>
          </p:nvGrpSpPr>
          <p:grpSpPr bwMode="auto">
            <a:xfrm>
              <a:off x="3549" y="2455"/>
              <a:ext cx="2041" cy="341"/>
              <a:chOff x="3549" y="2455"/>
              <a:chExt cx="2041" cy="341"/>
            </a:xfrm>
          </p:grpSpPr>
          <p:grpSp>
            <p:nvGrpSpPr>
              <p:cNvPr id="13" name="Group 134"/>
              <p:cNvGrpSpPr>
                <a:grpSpLocks/>
              </p:cNvGrpSpPr>
              <p:nvPr/>
            </p:nvGrpSpPr>
            <p:grpSpPr bwMode="auto">
              <a:xfrm flipV="1">
                <a:off x="3718" y="2456"/>
                <a:ext cx="342" cy="340"/>
                <a:chOff x="612" y="1569"/>
                <a:chExt cx="456" cy="1181"/>
              </a:xfrm>
            </p:grpSpPr>
            <p:sp>
              <p:nvSpPr>
                <p:cNvPr id="3207" name="Arc 135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08" name="Arc 136"/>
                <p:cNvSpPr>
                  <a:spLocks/>
                </p:cNvSpPr>
                <p:nvPr/>
              </p:nvSpPr>
              <p:spPr bwMode="auto">
                <a:xfrm flipH="1" flipV="1">
                  <a:off x="841" y="1569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" name="Group 137"/>
              <p:cNvGrpSpPr>
                <a:grpSpLocks/>
              </p:cNvGrpSpPr>
              <p:nvPr/>
            </p:nvGrpSpPr>
            <p:grpSpPr bwMode="auto">
              <a:xfrm>
                <a:off x="4060" y="2455"/>
                <a:ext cx="680" cy="340"/>
                <a:chOff x="612" y="1570"/>
                <a:chExt cx="907" cy="1180"/>
              </a:xfrm>
            </p:grpSpPr>
            <p:grpSp>
              <p:nvGrpSpPr>
                <p:cNvPr id="15" name="Group 138"/>
                <p:cNvGrpSpPr>
                  <a:grpSpLocks/>
                </p:cNvGrpSpPr>
                <p:nvPr/>
              </p:nvGrpSpPr>
              <p:grpSpPr bwMode="auto">
                <a:xfrm>
                  <a:off x="612" y="1570"/>
                  <a:ext cx="454" cy="1180"/>
                  <a:chOff x="612" y="1570"/>
                  <a:chExt cx="454" cy="1180"/>
                </a:xfrm>
              </p:grpSpPr>
              <p:sp>
                <p:nvSpPr>
                  <p:cNvPr id="3211" name="Arc 139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12" name="Arc 140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" name="Group 141"/>
                <p:cNvGrpSpPr>
                  <a:grpSpLocks/>
                </p:cNvGrpSpPr>
                <p:nvPr/>
              </p:nvGrpSpPr>
              <p:grpSpPr bwMode="auto">
                <a:xfrm flipV="1">
                  <a:off x="1065" y="1570"/>
                  <a:ext cx="454" cy="1180"/>
                  <a:chOff x="612" y="1570"/>
                  <a:chExt cx="454" cy="1180"/>
                </a:xfrm>
              </p:grpSpPr>
              <p:sp>
                <p:nvSpPr>
                  <p:cNvPr id="3214" name="Arc 142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15" name="Arc 143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7" name="Group 144"/>
              <p:cNvGrpSpPr>
                <a:grpSpLocks/>
              </p:cNvGrpSpPr>
              <p:nvPr/>
            </p:nvGrpSpPr>
            <p:grpSpPr bwMode="auto">
              <a:xfrm>
                <a:off x="4740" y="2455"/>
                <a:ext cx="340" cy="340"/>
                <a:chOff x="612" y="1570"/>
                <a:chExt cx="454" cy="1180"/>
              </a:xfrm>
            </p:grpSpPr>
            <p:sp>
              <p:nvSpPr>
                <p:cNvPr id="3217" name="Arc 145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18" name="Arc 146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Group 147"/>
              <p:cNvGrpSpPr>
                <a:grpSpLocks/>
              </p:cNvGrpSpPr>
              <p:nvPr/>
            </p:nvGrpSpPr>
            <p:grpSpPr bwMode="auto">
              <a:xfrm flipV="1">
                <a:off x="5080" y="2455"/>
                <a:ext cx="340" cy="340"/>
                <a:chOff x="612" y="1570"/>
                <a:chExt cx="454" cy="1180"/>
              </a:xfrm>
            </p:grpSpPr>
            <p:sp>
              <p:nvSpPr>
                <p:cNvPr id="3220" name="Arc 148"/>
                <p:cNvSpPr>
                  <a:spLocks/>
                </p:cNvSpPr>
                <p:nvPr/>
              </p:nvSpPr>
              <p:spPr bwMode="auto">
                <a:xfrm>
                  <a:off x="612" y="1888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21" name="Arc 149"/>
                <p:cNvSpPr>
                  <a:spLocks/>
                </p:cNvSpPr>
                <p:nvPr/>
              </p:nvSpPr>
              <p:spPr bwMode="auto">
                <a:xfrm flipH="1" flipV="1">
                  <a:off x="839" y="1570"/>
                  <a:ext cx="227" cy="8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3223" name="Arc 151"/>
              <p:cNvSpPr>
                <a:spLocks/>
              </p:cNvSpPr>
              <p:nvPr/>
            </p:nvSpPr>
            <p:spPr bwMode="auto">
              <a:xfrm>
                <a:off x="5420" y="2547"/>
                <a:ext cx="170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669"/>
                  <a:gd name="T1" fmla="*/ 0 h 21600"/>
                  <a:gd name="T2" fmla="*/ 15669 w 15669"/>
                  <a:gd name="T3" fmla="*/ 6732 h 21600"/>
                  <a:gd name="T4" fmla="*/ 0 w 1566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9" h="21600" fill="none" extrusionOk="0">
                    <a:moveTo>
                      <a:pt x="0" y="-1"/>
                    </a:moveTo>
                    <a:cubicBezTo>
                      <a:pt x="5925" y="-1"/>
                      <a:pt x="11590" y="2434"/>
                      <a:pt x="15668" y="6732"/>
                    </a:cubicBezTo>
                  </a:path>
                  <a:path w="15669" h="21600" stroke="0" extrusionOk="0">
                    <a:moveTo>
                      <a:pt x="0" y="-1"/>
                    </a:moveTo>
                    <a:cubicBezTo>
                      <a:pt x="5925" y="-1"/>
                      <a:pt x="11590" y="2434"/>
                      <a:pt x="15668" y="67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4" name="Arc 152"/>
              <p:cNvSpPr>
                <a:spLocks/>
              </p:cNvSpPr>
              <p:nvPr/>
            </p:nvSpPr>
            <p:spPr bwMode="auto">
              <a:xfrm flipH="1" flipV="1">
                <a:off x="3549" y="2455"/>
                <a:ext cx="170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669"/>
                  <a:gd name="T1" fmla="*/ 0 h 21600"/>
                  <a:gd name="T2" fmla="*/ 15669 w 15669"/>
                  <a:gd name="T3" fmla="*/ 6732 h 21600"/>
                  <a:gd name="T4" fmla="*/ 0 w 1566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9" h="21600" fill="none" extrusionOk="0">
                    <a:moveTo>
                      <a:pt x="0" y="-1"/>
                    </a:moveTo>
                    <a:cubicBezTo>
                      <a:pt x="5925" y="-1"/>
                      <a:pt x="11590" y="2434"/>
                      <a:pt x="15668" y="6732"/>
                    </a:cubicBezTo>
                  </a:path>
                  <a:path w="15669" h="21600" stroke="0" extrusionOk="0">
                    <a:moveTo>
                      <a:pt x="0" y="-1"/>
                    </a:moveTo>
                    <a:cubicBezTo>
                      <a:pt x="5925" y="-1"/>
                      <a:pt x="11590" y="2434"/>
                      <a:pt x="15668" y="67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Group 235"/>
          <p:cNvGrpSpPr>
            <a:grpSpLocks/>
          </p:cNvGrpSpPr>
          <p:nvPr/>
        </p:nvGrpSpPr>
        <p:grpSpPr bwMode="auto">
          <a:xfrm flipV="1">
            <a:off x="5605463" y="5105400"/>
            <a:ext cx="3251200" cy="269875"/>
            <a:chOff x="3531" y="3045"/>
            <a:chExt cx="2048" cy="340"/>
          </a:xfrm>
        </p:grpSpPr>
        <p:grpSp>
          <p:nvGrpSpPr>
            <p:cNvPr id="20" name="Group 155"/>
            <p:cNvGrpSpPr>
              <a:grpSpLocks/>
            </p:cNvGrpSpPr>
            <p:nvPr/>
          </p:nvGrpSpPr>
          <p:grpSpPr bwMode="auto">
            <a:xfrm>
              <a:off x="3531" y="3045"/>
              <a:ext cx="1027" cy="340"/>
              <a:chOff x="3538" y="2455"/>
              <a:chExt cx="2052" cy="340"/>
            </a:xfrm>
          </p:grpSpPr>
          <p:grpSp>
            <p:nvGrpSpPr>
              <p:cNvPr id="21" name="Group 156"/>
              <p:cNvGrpSpPr>
                <a:grpSpLocks/>
              </p:cNvGrpSpPr>
              <p:nvPr/>
            </p:nvGrpSpPr>
            <p:grpSpPr bwMode="auto">
              <a:xfrm>
                <a:off x="3538" y="2455"/>
                <a:ext cx="2041" cy="340"/>
                <a:chOff x="3538" y="2455"/>
                <a:chExt cx="2041" cy="340"/>
              </a:xfrm>
            </p:grpSpPr>
            <p:grpSp>
              <p:nvGrpSpPr>
                <p:cNvPr id="22" name="Group 157"/>
                <p:cNvGrpSpPr>
                  <a:grpSpLocks/>
                </p:cNvGrpSpPr>
                <p:nvPr/>
              </p:nvGrpSpPr>
              <p:grpSpPr bwMode="auto">
                <a:xfrm flipV="1">
                  <a:off x="3538" y="2455"/>
                  <a:ext cx="341" cy="340"/>
                  <a:chOff x="612" y="1570"/>
                  <a:chExt cx="454" cy="1180"/>
                </a:xfrm>
              </p:grpSpPr>
              <p:sp>
                <p:nvSpPr>
                  <p:cNvPr id="3230" name="Arc 15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31" name="Arc 15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3" name="Group 160"/>
                <p:cNvGrpSpPr>
                  <a:grpSpLocks/>
                </p:cNvGrpSpPr>
                <p:nvPr/>
              </p:nvGrpSpPr>
              <p:grpSpPr bwMode="auto">
                <a:xfrm>
                  <a:off x="3879" y="2455"/>
                  <a:ext cx="680" cy="340"/>
                  <a:chOff x="612" y="1570"/>
                  <a:chExt cx="907" cy="1180"/>
                </a:xfrm>
              </p:grpSpPr>
              <p:grpSp>
                <p:nvGrpSpPr>
                  <p:cNvPr id="24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612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34" name="Arc 162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35" name="Arc 16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5" name="Group 164"/>
                  <p:cNvGrpSpPr>
                    <a:grpSpLocks/>
                  </p:cNvGrpSpPr>
                  <p:nvPr/>
                </p:nvGrpSpPr>
                <p:grpSpPr bwMode="auto">
                  <a:xfrm flipV="1">
                    <a:off x="1065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37" name="Arc 165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38" name="Arc 16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6" name="Group 167"/>
                <p:cNvGrpSpPr>
                  <a:grpSpLocks/>
                </p:cNvGrpSpPr>
                <p:nvPr/>
              </p:nvGrpSpPr>
              <p:grpSpPr bwMode="auto">
                <a:xfrm>
                  <a:off x="455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40" name="Arc 16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41" name="Arc 16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7" name="Group 170"/>
                <p:cNvGrpSpPr>
                  <a:grpSpLocks/>
                </p:cNvGrpSpPr>
                <p:nvPr/>
              </p:nvGrpSpPr>
              <p:grpSpPr bwMode="auto">
                <a:xfrm flipV="1">
                  <a:off x="489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43" name="Arc 171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44" name="Arc 172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8" name="Group 173"/>
                <p:cNvGrpSpPr>
                  <a:grpSpLocks/>
                </p:cNvGrpSpPr>
                <p:nvPr/>
              </p:nvGrpSpPr>
              <p:grpSpPr bwMode="auto">
                <a:xfrm>
                  <a:off x="523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46" name="Arc 174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47" name="Arc 175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9" name="Group 176"/>
              <p:cNvGrpSpPr>
                <a:grpSpLocks/>
              </p:cNvGrpSpPr>
              <p:nvPr/>
            </p:nvGrpSpPr>
            <p:grpSpPr bwMode="auto">
              <a:xfrm>
                <a:off x="3549" y="2455"/>
                <a:ext cx="2041" cy="340"/>
                <a:chOff x="3549" y="2455"/>
                <a:chExt cx="2041" cy="340"/>
              </a:xfrm>
            </p:grpSpPr>
            <p:grpSp>
              <p:nvGrpSpPr>
                <p:cNvPr id="30" name="Group 177"/>
                <p:cNvGrpSpPr>
                  <a:grpSpLocks/>
                </p:cNvGrpSpPr>
                <p:nvPr/>
              </p:nvGrpSpPr>
              <p:grpSpPr bwMode="auto">
                <a:xfrm flipV="1">
                  <a:off x="3719" y="2455"/>
                  <a:ext cx="341" cy="340"/>
                  <a:chOff x="612" y="1570"/>
                  <a:chExt cx="454" cy="1180"/>
                </a:xfrm>
              </p:grpSpPr>
              <p:sp>
                <p:nvSpPr>
                  <p:cNvPr id="3250" name="Arc 17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51" name="Arc 17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" name="Group 180"/>
                <p:cNvGrpSpPr>
                  <a:grpSpLocks/>
                </p:cNvGrpSpPr>
                <p:nvPr/>
              </p:nvGrpSpPr>
              <p:grpSpPr bwMode="auto">
                <a:xfrm>
                  <a:off x="4060" y="2455"/>
                  <a:ext cx="680" cy="340"/>
                  <a:chOff x="612" y="1570"/>
                  <a:chExt cx="907" cy="1180"/>
                </a:xfrm>
              </p:grpSpPr>
              <p:grpSp>
                <p:nvGrpSpPr>
                  <p:cNvPr id="3136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612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54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55" name="Arc 18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137" name="Group 184"/>
                  <p:cNvGrpSpPr>
                    <a:grpSpLocks/>
                  </p:cNvGrpSpPr>
                  <p:nvPr/>
                </p:nvGrpSpPr>
                <p:grpSpPr bwMode="auto">
                  <a:xfrm flipV="1">
                    <a:off x="1065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57" name="Arc 185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58" name="Arc 18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3138" name="Group 187"/>
                <p:cNvGrpSpPr>
                  <a:grpSpLocks/>
                </p:cNvGrpSpPr>
                <p:nvPr/>
              </p:nvGrpSpPr>
              <p:grpSpPr bwMode="auto">
                <a:xfrm>
                  <a:off x="4740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60" name="Arc 18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61" name="Arc 18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39" name="Group 190"/>
                <p:cNvGrpSpPr>
                  <a:grpSpLocks/>
                </p:cNvGrpSpPr>
                <p:nvPr/>
              </p:nvGrpSpPr>
              <p:grpSpPr bwMode="auto">
                <a:xfrm flipV="1">
                  <a:off x="5080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63" name="Arc 191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64" name="Arc 192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265" name="Arc 193"/>
                <p:cNvSpPr>
                  <a:spLocks/>
                </p:cNvSpPr>
                <p:nvPr/>
              </p:nvSpPr>
              <p:spPr bwMode="auto">
                <a:xfrm>
                  <a:off x="5420" y="2547"/>
                  <a:ext cx="170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66" name="Arc 194"/>
                <p:cNvSpPr>
                  <a:spLocks/>
                </p:cNvSpPr>
                <p:nvPr/>
              </p:nvSpPr>
              <p:spPr bwMode="auto">
                <a:xfrm flipH="1" flipV="1">
                  <a:off x="3549" y="2455"/>
                  <a:ext cx="170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140" name="Group 195"/>
            <p:cNvGrpSpPr>
              <a:grpSpLocks/>
            </p:cNvGrpSpPr>
            <p:nvPr/>
          </p:nvGrpSpPr>
          <p:grpSpPr bwMode="auto">
            <a:xfrm>
              <a:off x="4552" y="3045"/>
              <a:ext cx="1027" cy="340"/>
              <a:chOff x="3538" y="2455"/>
              <a:chExt cx="2052" cy="340"/>
            </a:xfrm>
          </p:grpSpPr>
          <p:grpSp>
            <p:nvGrpSpPr>
              <p:cNvPr id="3141" name="Group 196"/>
              <p:cNvGrpSpPr>
                <a:grpSpLocks/>
              </p:cNvGrpSpPr>
              <p:nvPr/>
            </p:nvGrpSpPr>
            <p:grpSpPr bwMode="auto">
              <a:xfrm>
                <a:off x="3538" y="2455"/>
                <a:ext cx="2041" cy="340"/>
                <a:chOff x="3538" y="2455"/>
                <a:chExt cx="2041" cy="340"/>
              </a:xfrm>
            </p:grpSpPr>
            <p:grpSp>
              <p:nvGrpSpPr>
                <p:cNvPr id="3142" name="Group 197"/>
                <p:cNvGrpSpPr>
                  <a:grpSpLocks/>
                </p:cNvGrpSpPr>
                <p:nvPr/>
              </p:nvGrpSpPr>
              <p:grpSpPr bwMode="auto">
                <a:xfrm flipV="1">
                  <a:off x="3538" y="2455"/>
                  <a:ext cx="341" cy="340"/>
                  <a:chOff x="612" y="1570"/>
                  <a:chExt cx="454" cy="1180"/>
                </a:xfrm>
              </p:grpSpPr>
              <p:sp>
                <p:nvSpPr>
                  <p:cNvPr id="3270" name="Arc 19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71" name="Arc 19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43" name="Group 200"/>
                <p:cNvGrpSpPr>
                  <a:grpSpLocks/>
                </p:cNvGrpSpPr>
                <p:nvPr/>
              </p:nvGrpSpPr>
              <p:grpSpPr bwMode="auto">
                <a:xfrm>
                  <a:off x="3879" y="2455"/>
                  <a:ext cx="680" cy="340"/>
                  <a:chOff x="612" y="1570"/>
                  <a:chExt cx="907" cy="1180"/>
                </a:xfrm>
              </p:grpSpPr>
              <p:grpSp>
                <p:nvGrpSpPr>
                  <p:cNvPr id="3144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612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74" name="Arc 202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75" name="Arc 20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145" name="Group 204"/>
                  <p:cNvGrpSpPr>
                    <a:grpSpLocks/>
                  </p:cNvGrpSpPr>
                  <p:nvPr/>
                </p:nvGrpSpPr>
                <p:grpSpPr bwMode="auto">
                  <a:xfrm flipV="1">
                    <a:off x="1065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77" name="Arc 205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78" name="Arc 20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3146" name="Group 207"/>
                <p:cNvGrpSpPr>
                  <a:grpSpLocks/>
                </p:cNvGrpSpPr>
                <p:nvPr/>
              </p:nvGrpSpPr>
              <p:grpSpPr bwMode="auto">
                <a:xfrm>
                  <a:off x="455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80" name="Arc 20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81" name="Arc 20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47" name="Group 210"/>
                <p:cNvGrpSpPr>
                  <a:grpSpLocks/>
                </p:cNvGrpSpPr>
                <p:nvPr/>
              </p:nvGrpSpPr>
              <p:grpSpPr bwMode="auto">
                <a:xfrm flipV="1">
                  <a:off x="489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83" name="Arc 211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84" name="Arc 212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50" name="Group 213"/>
                <p:cNvGrpSpPr>
                  <a:grpSpLocks/>
                </p:cNvGrpSpPr>
                <p:nvPr/>
              </p:nvGrpSpPr>
              <p:grpSpPr bwMode="auto">
                <a:xfrm>
                  <a:off x="5239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286" name="Arc 214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87" name="Arc 215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151" name="Group 216"/>
              <p:cNvGrpSpPr>
                <a:grpSpLocks/>
              </p:cNvGrpSpPr>
              <p:nvPr/>
            </p:nvGrpSpPr>
            <p:grpSpPr bwMode="auto">
              <a:xfrm>
                <a:off x="3549" y="2455"/>
                <a:ext cx="2041" cy="340"/>
                <a:chOff x="3549" y="2455"/>
                <a:chExt cx="2041" cy="340"/>
              </a:xfrm>
            </p:grpSpPr>
            <p:grpSp>
              <p:nvGrpSpPr>
                <p:cNvPr id="3154" name="Group 217"/>
                <p:cNvGrpSpPr>
                  <a:grpSpLocks/>
                </p:cNvGrpSpPr>
                <p:nvPr/>
              </p:nvGrpSpPr>
              <p:grpSpPr bwMode="auto">
                <a:xfrm flipV="1">
                  <a:off x="3719" y="2455"/>
                  <a:ext cx="341" cy="340"/>
                  <a:chOff x="612" y="1570"/>
                  <a:chExt cx="454" cy="1180"/>
                </a:xfrm>
              </p:grpSpPr>
              <p:sp>
                <p:nvSpPr>
                  <p:cNvPr id="3290" name="Arc 21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91" name="Arc 21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57" name="Group 220"/>
                <p:cNvGrpSpPr>
                  <a:grpSpLocks/>
                </p:cNvGrpSpPr>
                <p:nvPr/>
              </p:nvGrpSpPr>
              <p:grpSpPr bwMode="auto">
                <a:xfrm>
                  <a:off x="4060" y="2455"/>
                  <a:ext cx="680" cy="340"/>
                  <a:chOff x="612" y="1570"/>
                  <a:chExt cx="907" cy="1180"/>
                </a:xfrm>
              </p:grpSpPr>
              <p:grpSp>
                <p:nvGrpSpPr>
                  <p:cNvPr id="3158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612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94" name="Arc 222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95" name="Arc 22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159" name="Group 224"/>
                  <p:cNvGrpSpPr>
                    <a:grpSpLocks/>
                  </p:cNvGrpSpPr>
                  <p:nvPr/>
                </p:nvGrpSpPr>
                <p:grpSpPr bwMode="auto">
                  <a:xfrm flipV="1">
                    <a:off x="1065" y="1570"/>
                    <a:ext cx="454" cy="1180"/>
                    <a:chOff x="612" y="1570"/>
                    <a:chExt cx="454" cy="1180"/>
                  </a:xfrm>
                </p:grpSpPr>
                <p:sp>
                  <p:nvSpPr>
                    <p:cNvPr id="3297" name="Arc 225"/>
                    <p:cNvSpPr>
                      <a:spLocks/>
                    </p:cNvSpPr>
                    <p:nvPr/>
                  </p:nvSpPr>
                  <p:spPr bwMode="auto">
                    <a:xfrm>
                      <a:off x="612" y="1888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98" name="Arc 22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39" y="1570"/>
                      <a:ext cx="227" cy="86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15669"/>
                        <a:gd name="T1" fmla="*/ 0 h 21600"/>
                        <a:gd name="T2" fmla="*/ 15669 w 15669"/>
                        <a:gd name="T3" fmla="*/ 6732 h 21600"/>
                        <a:gd name="T4" fmla="*/ 0 w 1566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669" h="21600" fill="none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</a:path>
                        <a:path w="15669" h="21600" stroke="0" extrusionOk="0">
                          <a:moveTo>
                            <a:pt x="0" y="-1"/>
                          </a:moveTo>
                          <a:cubicBezTo>
                            <a:pt x="5925" y="-1"/>
                            <a:pt x="11590" y="2434"/>
                            <a:pt x="15668" y="673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3162" name="Group 227"/>
                <p:cNvGrpSpPr>
                  <a:grpSpLocks/>
                </p:cNvGrpSpPr>
                <p:nvPr/>
              </p:nvGrpSpPr>
              <p:grpSpPr bwMode="auto">
                <a:xfrm>
                  <a:off x="4740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300" name="Arc 228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01" name="Arc 229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65" name="Group 230"/>
                <p:cNvGrpSpPr>
                  <a:grpSpLocks/>
                </p:cNvGrpSpPr>
                <p:nvPr/>
              </p:nvGrpSpPr>
              <p:grpSpPr bwMode="auto">
                <a:xfrm flipV="1">
                  <a:off x="5080" y="2455"/>
                  <a:ext cx="340" cy="340"/>
                  <a:chOff x="612" y="1570"/>
                  <a:chExt cx="454" cy="1180"/>
                </a:xfrm>
              </p:grpSpPr>
              <p:sp>
                <p:nvSpPr>
                  <p:cNvPr id="3303" name="Arc 231"/>
                  <p:cNvSpPr>
                    <a:spLocks/>
                  </p:cNvSpPr>
                  <p:nvPr/>
                </p:nvSpPr>
                <p:spPr bwMode="auto">
                  <a:xfrm>
                    <a:off x="612" y="1888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04" name="Arc 232"/>
                  <p:cNvSpPr>
                    <a:spLocks/>
                  </p:cNvSpPr>
                  <p:nvPr/>
                </p:nvSpPr>
                <p:spPr bwMode="auto">
                  <a:xfrm flipH="1" flipV="1">
                    <a:off x="839" y="1570"/>
                    <a:ext cx="227" cy="8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5669"/>
                      <a:gd name="T1" fmla="*/ 0 h 21600"/>
                      <a:gd name="T2" fmla="*/ 15669 w 15669"/>
                      <a:gd name="T3" fmla="*/ 6732 h 21600"/>
                      <a:gd name="T4" fmla="*/ 0 w 1566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669" h="21600" fill="none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</a:path>
                      <a:path w="15669" h="21600" stroke="0" extrusionOk="0">
                        <a:moveTo>
                          <a:pt x="0" y="-1"/>
                        </a:moveTo>
                        <a:cubicBezTo>
                          <a:pt x="5925" y="-1"/>
                          <a:pt x="11590" y="2434"/>
                          <a:pt x="15668" y="673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305" name="Arc 233"/>
                <p:cNvSpPr>
                  <a:spLocks/>
                </p:cNvSpPr>
                <p:nvPr/>
              </p:nvSpPr>
              <p:spPr bwMode="auto">
                <a:xfrm>
                  <a:off x="5420" y="2547"/>
                  <a:ext cx="170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06" name="Arc 234"/>
                <p:cNvSpPr>
                  <a:spLocks/>
                </p:cNvSpPr>
                <p:nvPr/>
              </p:nvSpPr>
              <p:spPr bwMode="auto">
                <a:xfrm flipH="1" flipV="1">
                  <a:off x="3549" y="2455"/>
                  <a:ext cx="170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669"/>
                    <a:gd name="T1" fmla="*/ 0 h 21600"/>
                    <a:gd name="T2" fmla="*/ 15669 w 15669"/>
                    <a:gd name="T3" fmla="*/ 6732 h 21600"/>
                    <a:gd name="T4" fmla="*/ 0 w 156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69" h="21600" fill="none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</a:path>
                    <a:path w="15669" h="21600" stroke="0" extrusionOk="0">
                      <a:moveTo>
                        <a:pt x="0" y="-1"/>
                      </a:moveTo>
                      <a:cubicBezTo>
                        <a:pt x="5925" y="-1"/>
                        <a:pt x="11590" y="2434"/>
                        <a:pt x="15668" y="673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309" name="Line 237"/>
          <p:cNvSpPr>
            <a:spLocks noChangeShapeType="1"/>
          </p:cNvSpPr>
          <p:nvPr/>
        </p:nvSpPr>
        <p:spPr bwMode="auto">
          <a:xfrm>
            <a:off x="7200900" y="3754438"/>
            <a:ext cx="0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10" name="Line 238"/>
          <p:cNvSpPr>
            <a:spLocks noChangeShapeType="1"/>
          </p:cNvSpPr>
          <p:nvPr/>
        </p:nvSpPr>
        <p:spPr bwMode="auto">
          <a:xfrm>
            <a:off x="7272338" y="3754438"/>
            <a:ext cx="0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11" name="Text Box 239"/>
          <p:cNvSpPr txBox="1">
            <a:spLocks noChangeArrowheads="1"/>
          </p:cNvSpPr>
          <p:nvPr/>
        </p:nvSpPr>
        <p:spPr bwMode="auto">
          <a:xfrm>
            <a:off x="7038975" y="44799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＋</a:t>
            </a:r>
          </a:p>
        </p:txBody>
      </p:sp>
      <p:sp>
        <p:nvSpPr>
          <p:cNvPr id="3312" name="Text Box 240"/>
          <p:cNvSpPr txBox="1">
            <a:spLocks noChangeArrowheads="1"/>
          </p:cNvSpPr>
          <p:nvPr/>
        </p:nvSpPr>
        <p:spPr bwMode="auto">
          <a:xfrm>
            <a:off x="7038975" y="5462588"/>
            <a:ext cx="4127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/>
              <a:t>＋</a:t>
            </a:r>
            <a:endParaRPr lang="en-US" altLang="ja-JP"/>
          </a:p>
          <a:p>
            <a:pPr algn="ctr"/>
            <a:r>
              <a:rPr lang="ja-JP" altLang="en-US" sz="900"/>
              <a:t>・</a:t>
            </a:r>
            <a:endParaRPr lang="en-US" altLang="ja-JP" sz="900"/>
          </a:p>
          <a:p>
            <a:pPr algn="ctr"/>
            <a:r>
              <a:rPr lang="ja-JP" altLang="en-US" sz="900"/>
              <a:t>・</a:t>
            </a:r>
            <a:endParaRPr lang="en-US" altLang="ja-JP" sz="900"/>
          </a:p>
          <a:p>
            <a:pPr algn="ctr"/>
            <a:r>
              <a:rPr lang="ja-JP" altLang="en-US" sz="900"/>
              <a:t>・</a:t>
            </a:r>
          </a:p>
        </p:txBody>
      </p:sp>
      <p:sp>
        <p:nvSpPr>
          <p:cNvPr id="157" name="タイトル 1"/>
          <p:cNvSpPr>
            <a:spLocks noGrp="1"/>
          </p:cNvSpPr>
          <p:nvPr>
            <p:ph type="title"/>
          </p:nvPr>
        </p:nvSpPr>
        <p:spPr>
          <a:xfrm>
            <a:off x="430493" y="-182931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フーリエ理論</a:t>
            </a:r>
            <a:endParaRPr lang="ja-JP" altLang="en-US" sz="4800" dirty="0"/>
          </a:p>
        </p:txBody>
      </p:sp>
      <p:grpSp>
        <p:nvGrpSpPr>
          <p:cNvPr id="158" name="図形グループ 157"/>
          <p:cNvGrpSpPr/>
          <p:nvPr/>
        </p:nvGrpSpPr>
        <p:grpSpPr>
          <a:xfrm>
            <a:off x="228600" y="1295400"/>
            <a:ext cx="8641977" cy="1277273"/>
            <a:chOff x="277905" y="1195294"/>
            <a:chExt cx="8408895" cy="1277273"/>
          </a:xfrm>
        </p:grpSpPr>
        <p:sp>
          <p:nvSpPr>
            <p:cNvPr id="159" name="正方形/長方形 158"/>
            <p:cNvSpPr/>
            <p:nvPr/>
          </p:nvSpPr>
          <p:spPr>
            <a:xfrm>
              <a:off x="277905" y="1195294"/>
              <a:ext cx="1888566" cy="4034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277905" y="1195294"/>
              <a:ext cx="84088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フーリエ級数展開</a:t>
              </a:r>
              <a:endParaRPr lang="en-US" altLang="ja-JP" dirty="0" smtClean="0"/>
            </a:p>
            <a:p>
              <a:endParaRPr lang="en-US" altLang="ja-JP" sz="800" dirty="0" smtClean="0"/>
            </a:p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周期関数</a:t>
              </a:r>
              <a:r>
                <a:rPr lang="ja-JP" altLang="en-US" sz="2400" dirty="0" smtClean="0"/>
                <a:t>を周期の異なる余弦関数</a:t>
              </a:r>
              <a:r>
                <a:rPr lang="en-US" altLang="ja-JP" sz="2400" dirty="0" smtClean="0"/>
                <a:t> (</a:t>
              </a:r>
              <a:r>
                <a:rPr lang="ja-JP" altLang="en-US" sz="2400" dirty="0" smtClean="0"/>
                <a:t>偶関数</a:t>
              </a:r>
              <a:r>
                <a:rPr lang="en-US" altLang="ja-JP" sz="2400" dirty="0" smtClean="0"/>
                <a:t>) </a:t>
              </a:r>
              <a:r>
                <a:rPr lang="ja-JP" altLang="en-US" sz="2400" dirty="0" smtClean="0"/>
                <a:t>と正弦関数</a:t>
              </a:r>
              <a:r>
                <a:rPr lang="en-US" altLang="ja-JP" sz="2400" dirty="0" smtClean="0"/>
                <a:t> (</a:t>
              </a:r>
              <a:r>
                <a:rPr lang="ja-JP" altLang="en-US" sz="2400" dirty="0" smtClean="0"/>
                <a:t>奇関数</a:t>
              </a:r>
              <a:r>
                <a:rPr lang="en-US" altLang="ja-JP" sz="2400" dirty="0" smtClean="0"/>
                <a:t>) </a:t>
              </a:r>
              <a:r>
                <a:rPr lang="ja-JP" altLang="en-US" sz="2400" dirty="0" smtClean="0"/>
                <a:t>の和で表現</a:t>
              </a:r>
              <a:endParaRPr kumimoji="1" lang="ja-JP" altLang="en-US" sz="2400" dirty="0"/>
            </a:p>
          </p:txBody>
        </p:sp>
      </p:grpSp>
      <p:sp>
        <p:nvSpPr>
          <p:cNvPr id="161" name="正方形/長方形 160"/>
          <p:cNvSpPr/>
          <p:nvPr/>
        </p:nvSpPr>
        <p:spPr>
          <a:xfrm>
            <a:off x="4535879" y="6197600"/>
            <a:ext cx="4428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［－Ｌ、Ｌ］のパターンを繰り返す周期関数を、ｓｉｎ（ｘ）、ｃｏｓ（ｘ）の和で表す</a:t>
            </a:r>
            <a:endParaRPr lang="ja-JP" altLang="en-US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691029" y="729236"/>
            <a:ext cx="804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フーリエ理論・・・すべての関数は三角関数の和で表現出来る</a:t>
            </a:r>
            <a:endParaRPr kumimoji="1" lang="ja-JP" altLang="en-US" sz="2400" dirty="0"/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4819693" y="2075418"/>
            <a:ext cx="127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 err="1" smtClean="0">
                <a:latin typeface="Times New Roman"/>
                <a:cs typeface="Times New Roman"/>
              </a:rPr>
              <a:t>f(-x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) =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f(x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altLang="ja-JP" dirty="0" err="1" smtClean="0">
                <a:latin typeface="Times New Roman"/>
                <a:cs typeface="Times New Roman"/>
              </a:rPr>
              <a:t>y</a:t>
            </a:r>
            <a:r>
              <a:rPr lang="ja-JP" altLang="en-US" dirty="0" smtClean="0">
                <a:latin typeface="Times New Roman"/>
                <a:cs typeface="Times New Roman"/>
              </a:rPr>
              <a:t>軸対称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476235" y="206482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 err="1" smtClean="0">
                <a:latin typeface="Times New Roman"/>
                <a:cs typeface="Times New Roman"/>
              </a:rPr>
              <a:t>f(-x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) = -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f(x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ja-JP" altLang="en-US" dirty="0" smtClean="0">
                <a:latin typeface="Times New Roman"/>
                <a:cs typeface="Times New Roman"/>
              </a:rPr>
              <a:t>原点対称</a:t>
            </a:r>
          </a:p>
        </p:txBody>
      </p:sp>
      <p:cxnSp>
        <p:nvCxnSpPr>
          <p:cNvPr id="167" name="直線コネクタ 166"/>
          <p:cNvCxnSpPr/>
          <p:nvPr/>
        </p:nvCxnSpPr>
        <p:spPr>
          <a:xfrm>
            <a:off x="4983700" y="2128838"/>
            <a:ext cx="840386" cy="1588"/>
          </a:xfrm>
          <a:prstGeom prst="line">
            <a:avLst/>
          </a:prstGeom>
          <a:ln w="38100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7678531" y="2126218"/>
            <a:ext cx="840386" cy="1588"/>
          </a:xfrm>
          <a:prstGeom prst="line">
            <a:avLst/>
          </a:prstGeom>
          <a:ln w="38100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208429" y="585232"/>
            <a:ext cx="2382371" cy="374704"/>
            <a:chOff x="881529" y="472746"/>
            <a:chExt cx="1894269" cy="374704"/>
          </a:xfrm>
        </p:grpSpPr>
        <p:sp>
          <p:nvSpPr>
            <p:cNvPr id="8" name="正方形/長方形 7"/>
            <p:cNvSpPr/>
            <p:nvPr/>
          </p:nvSpPr>
          <p:spPr>
            <a:xfrm>
              <a:off x="881529" y="472746"/>
              <a:ext cx="14326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81529" y="478118"/>
              <a:ext cx="1894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フーリエ級数展開</a:t>
              </a:r>
              <a:endParaRPr kumimoji="1" lang="ja-JP" altLang="en-US" dirty="0"/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0" y="1011403"/>
            <a:ext cx="9144000" cy="5007196"/>
            <a:chOff x="0" y="1636602"/>
            <a:chExt cx="9144000" cy="5007196"/>
          </a:xfrm>
        </p:grpSpPr>
        <p:pic>
          <p:nvPicPr>
            <p:cNvPr id="4" name="図 3" descr="スクリーンショット（2012-04-24 16.51.50）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36602"/>
              <a:ext cx="9144000" cy="5007196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457200" y="5424488"/>
              <a:ext cx="2160307" cy="1219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4449" y="5449212"/>
              <a:ext cx="2339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ω </a:t>
              </a:r>
              <a:r>
                <a:rPr kumimoji="1" lang="en-US" altLang="ja-JP" sz="2000" dirty="0" smtClean="0"/>
                <a:t>=</a:t>
              </a:r>
              <a:r>
                <a:rPr kumimoji="1" lang="en-US" altLang="ja-JP" sz="2000" b="1" dirty="0" smtClean="0"/>
                <a:t> </a:t>
              </a:r>
              <a:r>
                <a:rPr kumimoji="1" lang="ja-JP" altLang="en-US" sz="2000" dirty="0" smtClean="0"/>
                <a:t>角周波数</a:t>
              </a:r>
              <a:r>
                <a:rPr kumimoji="1" lang="en-US" altLang="ja-JP" sz="2000" dirty="0" smtClean="0"/>
                <a:t> =</a:t>
              </a:r>
              <a:r>
                <a:rPr kumimoji="1" lang="en-US" altLang="ja-JP" sz="2000" b="1" dirty="0" smtClean="0"/>
                <a:t> </a:t>
              </a:r>
              <a:r>
                <a:rPr kumimoji="1" lang="en-US" altLang="ja-JP" sz="2000" b="1" i="1" dirty="0" smtClean="0">
                  <a:latin typeface="Times New Roman"/>
                  <a:cs typeface="Times New Roman"/>
                </a:rPr>
                <a:t>2πf</a:t>
              </a:r>
              <a:endParaRPr kumimoji="1" lang="ja-JP" altLang="en-US" sz="2000" b="1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6985000" y="1275834"/>
            <a:ext cx="355600" cy="343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985000" y="2373868"/>
            <a:ext cx="355600" cy="343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62800" y="3733800"/>
            <a:ext cx="355600" cy="343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2787" y="5426461"/>
          <a:ext cx="2519363" cy="1184275"/>
        </p:xfrm>
        <a:graphic>
          <a:graphicData uri="http://schemas.openxmlformats.org/presentationml/2006/ole">
            <p:oleObj spid="_x0000_s27650" name="数式" r:id="rId4" imgW="167616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9" y="657412"/>
            <a:ext cx="7933765" cy="503445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73528" y="282708"/>
            <a:ext cx="314220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3529" y="288080"/>
            <a:ext cx="314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フーリエ合成（逆フーリエ変換）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5412" y="5931647"/>
            <a:ext cx="505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偶関数＝偶関数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奇関数＝奇関数</a:t>
            </a:r>
            <a:r>
              <a:rPr lang="en-US" altLang="ja-JP" dirty="0" smtClean="0"/>
              <a:t>		</a:t>
            </a:r>
            <a:r>
              <a:rPr lang="ja-JP" altLang="en-US" dirty="0" smtClean="0"/>
              <a:t>でのみ表すことが出来る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19050</TotalTime>
  <Words>1042</Words>
  <Application>Microsoft Macintosh PowerPoint</Application>
  <PresentationFormat>画面に合わせる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光学実験講座（５）</vt:lpstr>
      <vt:lpstr>目次</vt:lpstr>
      <vt:lpstr>0.7  アッベの結像理論</vt:lpstr>
      <vt:lpstr>0.7  アッベの結像理論　回折格子とレンズ</vt:lpstr>
      <vt:lpstr>0.7.1  空間周波数</vt:lpstr>
      <vt:lpstr>スライド 6</vt:lpstr>
      <vt:lpstr>フーリエ理論</vt:lpstr>
      <vt:lpstr>スライド 8</vt:lpstr>
      <vt:lpstr>スライド 9</vt:lpstr>
      <vt:lpstr>フーリエ変換</vt:lpstr>
      <vt:lpstr>スライド 11</vt:lpstr>
      <vt:lpstr>スライド 12</vt:lpstr>
      <vt:lpstr>0.7.2  像の形成</vt:lpstr>
      <vt:lpstr>スライド 14</vt:lpstr>
      <vt:lpstr>0.7.3  空間フィルタリング</vt:lpstr>
      <vt:lpstr>スライド 16</vt:lpstr>
      <vt:lpstr>スライド 17</vt:lpstr>
      <vt:lpstr>スライド 18</vt:lpstr>
      <vt:lpstr>スライド 19</vt:lpstr>
      <vt:lpstr>スライド 20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光学実験講座（５）</dc:title>
  <dc:creator>Yasui Takeshi</dc:creator>
  <cp:lastModifiedBy>Yasui Takeshi</cp:lastModifiedBy>
  <cp:revision>20</cp:revision>
  <cp:lastPrinted>2013-05-14T00:26:46Z</cp:lastPrinted>
  <dcterms:created xsi:type="dcterms:W3CDTF">2013-05-13T08:06:55Z</dcterms:created>
  <dcterms:modified xsi:type="dcterms:W3CDTF">2013-05-14T04:29:15Z</dcterms:modified>
</cp:coreProperties>
</file>