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6" r:id="rId2"/>
    <p:sldId id="257" r:id="rId3"/>
    <p:sldId id="267" r:id="rId4"/>
    <p:sldId id="258" r:id="rId5"/>
    <p:sldId id="262" r:id="rId6"/>
    <p:sldId id="260" r:id="rId7"/>
    <p:sldId id="261" r:id="rId8"/>
    <p:sldId id="263" r:id="rId9"/>
    <p:sldId id="264" r:id="rId10"/>
    <p:sldId id="265" r:id="rId11"/>
    <p:sldId id="266" r:id="rId12"/>
  </p:sldIdLst>
  <p:sldSz cx="9144000" cy="6858000" type="screen4x3"/>
  <p:notesSz cx="9928225" cy="67960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3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2813" cy="33964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3824" y="0"/>
            <a:ext cx="4302813" cy="339646"/>
          </a:xfrm>
          <a:prstGeom prst="rect">
            <a:avLst/>
          </a:prstGeom>
        </p:spPr>
        <p:txBody>
          <a:bodyPr vert="horz" lIns="91440" tIns="45720" rIns="91440" bIns="45720" rtlCol="0"/>
          <a:lstStyle>
            <a:lvl1pPr algn="r">
              <a:defRPr sz="1200"/>
            </a:lvl1pPr>
          </a:lstStyle>
          <a:p>
            <a:fld id="{12C4B922-A362-41CE-B0B5-21634B0AF86A}" type="datetimeFigureOut">
              <a:rPr kumimoji="1" lang="ja-JP" altLang="en-US" smtClean="0"/>
              <a:t>2013/4/30</a:t>
            </a:fld>
            <a:endParaRPr kumimoji="1" lang="ja-JP" altLang="en-US"/>
          </a:p>
        </p:txBody>
      </p:sp>
      <p:sp>
        <p:nvSpPr>
          <p:cNvPr id="4" name="フッター プレースホルダー 3"/>
          <p:cNvSpPr>
            <a:spLocks noGrp="1"/>
          </p:cNvSpPr>
          <p:nvPr>
            <p:ph type="ftr" sz="quarter" idx="2"/>
          </p:nvPr>
        </p:nvSpPr>
        <p:spPr>
          <a:xfrm>
            <a:off x="0" y="6454856"/>
            <a:ext cx="4302813" cy="33964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3824" y="6454856"/>
            <a:ext cx="4302813" cy="339646"/>
          </a:xfrm>
          <a:prstGeom prst="rect">
            <a:avLst/>
          </a:prstGeom>
        </p:spPr>
        <p:txBody>
          <a:bodyPr vert="horz" lIns="91440" tIns="45720" rIns="91440" bIns="45720" rtlCol="0" anchor="b"/>
          <a:lstStyle>
            <a:lvl1pPr algn="r">
              <a:defRPr sz="1200"/>
            </a:lvl1pPr>
          </a:lstStyle>
          <a:p>
            <a:fld id="{7151545B-1425-4A68-98BD-E23B2F36C138}" type="slidenum">
              <a:rPr kumimoji="1" lang="ja-JP" altLang="en-US" smtClean="0"/>
              <a:t>‹#›</a:t>
            </a:fld>
            <a:endParaRPr kumimoji="1" lang="ja-JP" altLang="en-US"/>
          </a:p>
        </p:txBody>
      </p:sp>
    </p:spTree>
    <p:extLst>
      <p:ext uri="{BB962C8B-B14F-4D97-AF65-F5344CB8AC3E}">
        <p14:creationId xmlns:p14="http://schemas.microsoft.com/office/powerpoint/2010/main" val="1452571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2813" cy="33964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3824" y="0"/>
            <a:ext cx="4302813" cy="339646"/>
          </a:xfrm>
          <a:prstGeom prst="rect">
            <a:avLst/>
          </a:prstGeom>
        </p:spPr>
        <p:txBody>
          <a:bodyPr vert="horz" lIns="91440" tIns="45720" rIns="91440" bIns="45720" rtlCol="0"/>
          <a:lstStyle>
            <a:lvl1pPr algn="r">
              <a:defRPr sz="1200"/>
            </a:lvl1pPr>
          </a:lstStyle>
          <a:p>
            <a:fld id="{52BD03B3-7C63-4393-8294-CC9BAD387FE1}" type="datetimeFigureOut">
              <a:rPr kumimoji="1" lang="ja-JP" altLang="en-US" smtClean="0"/>
              <a:t>2013/4/30</a:t>
            </a:fld>
            <a:endParaRPr kumimoji="1" lang="ja-JP" altLang="en-US"/>
          </a:p>
        </p:txBody>
      </p:sp>
      <p:sp>
        <p:nvSpPr>
          <p:cNvPr id="4" name="スライド イメージ プレースホルダー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347" y="3228222"/>
            <a:ext cx="7943532" cy="305839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54856"/>
            <a:ext cx="4302813" cy="33964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3824" y="6454856"/>
            <a:ext cx="4302813" cy="339646"/>
          </a:xfrm>
          <a:prstGeom prst="rect">
            <a:avLst/>
          </a:prstGeom>
        </p:spPr>
        <p:txBody>
          <a:bodyPr vert="horz" lIns="91440" tIns="45720" rIns="91440" bIns="45720" rtlCol="0" anchor="b"/>
          <a:lstStyle>
            <a:lvl1pPr algn="r">
              <a:defRPr sz="1200"/>
            </a:lvl1pPr>
          </a:lstStyle>
          <a:p>
            <a:fld id="{2BB0A040-87F9-4F02-9D90-17BF1B8DA5F8}" type="slidenum">
              <a:rPr kumimoji="1" lang="ja-JP" altLang="en-US" smtClean="0"/>
              <a:t>‹#›</a:t>
            </a:fld>
            <a:endParaRPr kumimoji="1" lang="ja-JP" altLang="en-US"/>
          </a:p>
        </p:txBody>
      </p:sp>
    </p:spTree>
    <p:extLst>
      <p:ext uri="{BB962C8B-B14F-4D97-AF65-F5344CB8AC3E}">
        <p14:creationId xmlns:p14="http://schemas.microsoft.com/office/powerpoint/2010/main" val="286407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B0A040-87F9-4F02-9D90-17BF1B8DA5F8}" type="slidenum">
              <a:rPr kumimoji="1" lang="ja-JP" altLang="en-US" smtClean="0"/>
              <a:t>2</a:t>
            </a:fld>
            <a:endParaRPr kumimoji="1" lang="ja-JP" altLang="en-US"/>
          </a:p>
        </p:txBody>
      </p:sp>
    </p:spTree>
    <p:extLst>
      <p:ext uri="{BB962C8B-B14F-4D97-AF65-F5344CB8AC3E}">
        <p14:creationId xmlns:p14="http://schemas.microsoft.com/office/powerpoint/2010/main" val="339725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6D1D917F-E817-4403-AF32-55FC2E272334}" type="datetimeFigureOut">
              <a:rPr kumimoji="1" lang="ja-JP" altLang="en-US" smtClean="0"/>
              <a:t>2013/4/30</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2013/4/30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6D1D917F-E817-4403-AF32-55FC2E272334}" type="datetimeFigureOut">
              <a:rPr kumimoji="1" lang="ja-JP" altLang="en-US" smtClean="0"/>
              <a:t>2013/4/30</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B961B218-9199-4897-A88D-A9FC4C77601D}"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844824"/>
            <a:ext cx="7772400" cy="1470025"/>
          </a:xfrm>
        </p:spPr>
        <p:txBody>
          <a:bodyPr/>
          <a:lstStyle/>
          <a:p>
            <a:r>
              <a:rPr kumimoji="1" lang="ja-JP" altLang="en-US" sz="4800" dirty="0" smtClean="0"/>
              <a:t>光学実験講座</a:t>
            </a:r>
            <a:r>
              <a:rPr kumimoji="1" lang="en-US" altLang="ja-JP" sz="4800" dirty="0" smtClean="0"/>
              <a:t>(3)</a:t>
            </a:r>
            <a:endParaRPr kumimoji="1" lang="ja-JP" altLang="en-US" sz="4800" dirty="0"/>
          </a:p>
        </p:txBody>
      </p:sp>
      <p:sp>
        <p:nvSpPr>
          <p:cNvPr id="3" name="サブタイトル 2"/>
          <p:cNvSpPr>
            <a:spLocks noGrp="1"/>
          </p:cNvSpPr>
          <p:nvPr>
            <p:ph type="subTitle" idx="1"/>
          </p:nvPr>
        </p:nvSpPr>
        <p:spPr>
          <a:xfrm>
            <a:off x="1331640" y="4437112"/>
            <a:ext cx="6400800" cy="1198984"/>
          </a:xfrm>
        </p:spPr>
        <p:txBody>
          <a:bodyPr/>
          <a:lstStyle/>
          <a:p>
            <a:r>
              <a:rPr lang="en-US" altLang="ja-JP" dirty="0" smtClean="0"/>
              <a:t>4</a:t>
            </a:r>
            <a:r>
              <a:rPr lang="ja-JP" altLang="en-US" dirty="0" smtClean="0"/>
              <a:t>月</a:t>
            </a:r>
            <a:r>
              <a:rPr lang="en-US" altLang="ja-JP" dirty="0" smtClean="0"/>
              <a:t>30</a:t>
            </a:r>
            <a:r>
              <a:rPr lang="ja-JP" altLang="en-US" dirty="0" smtClean="0"/>
              <a:t>日　輪講</a:t>
            </a:r>
            <a:endParaRPr kumimoji="1" lang="en-US" altLang="ja-JP" dirty="0" smtClean="0"/>
          </a:p>
          <a:p>
            <a:r>
              <a:rPr kumimoji="1" lang="en-US" altLang="ja-JP" dirty="0" smtClean="0"/>
              <a:t>M1</a:t>
            </a:r>
            <a:r>
              <a:rPr kumimoji="1" lang="ja-JP" altLang="en-US" dirty="0" smtClean="0"/>
              <a:t> 市川　竜嗣</a:t>
            </a:r>
            <a:endParaRPr kumimoji="1" lang="en-US" altLang="ja-JP" dirty="0" smtClean="0"/>
          </a:p>
        </p:txBody>
      </p:sp>
    </p:spTree>
    <p:extLst>
      <p:ext uri="{BB962C8B-B14F-4D97-AF65-F5344CB8AC3E}">
        <p14:creationId xmlns:p14="http://schemas.microsoft.com/office/powerpoint/2010/main" val="14348856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784" y="407661"/>
            <a:ext cx="3958208" cy="1163216"/>
          </a:xfrm>
        </p:spPr>
        <p:txBody>
          <a:bodyPr/>
          <a:lstStyle/>
          <a:p>
            <a:r>
              <a:rPr kumimoji="1" lang="ja-JP" altLang="en-US" sz="3600" dirty="0" smtClean="0"/>
              <a:t>偏光プリズム</a:t>
            </a:r>
            <a:endParaRPr kumimoji="1" lang="ja-JP" altLang="en-US" sz="3600" dirty="0"/>
          </a:p>
        </p:txBody>
      </p:sp>
      <p:sp>
        <p:nvSpPr>
          <p:cNvPr id="3" name="コンテンツ プレースホルダー 2"/>
          <p:cNvSpPr>
            <a:spLocks noGrp="1"/>
          </p:cNvSpPr>
          <p:nvPr>
            <p:ph idx="1"/>
          </p:nvPr>
        </p:nvSpPr>
        <p:spPr>
          <a:xfrm>
            <a:off x="755576" y="2564904"/>
            <a:ext cx="3384376" cy="1800200"/>
          </a:xfrm>
          <a:ln w="31750">
            <a:solidFill>
              <a:schemeClr val="accent6">
                <a:lumMod val="50000"/>
              </a:schemeClr>
            </a:solidFill>
          </a:ln>
        </p:spPr>
        <p:txBody>
          <a:bodyPr/>
          <a:lstStyle/>
          <a:p>
            <a:pPr marL="0" indent="0">
              <a:buNone/>
            </a:pPr>
            <a:r>
              <a:rPr kumimoji="1" lang="ja-JP" altLang="en-US" sz="2800" dirty="0" smtClean="0"/>
              <a:t>常光線と異常光線の屈折率の違いを利用してある方向の偏光のみを取り出す。</a:t>
            </a:r>
            <a:endParaRPr kumimoji="1" lang="ja-JP" alt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84739"/>
            <a:ext cx="3744416" cy="43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5214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4678288" cy="1019200"/>
          </a:xfrm>
        </p:spPr>
        <p:txBody>
          <a:bodyPr/>
          <a:lstStyle/>
          <a:p>
            <a:pPr algn="l"/>
            <a:r>
              <a:rPr kumimoji="1" lang="ja-JP" altLang="en-US" sz="3600" u="sng" dirty="0" smtClean="0"/>
              <a:t>位相補償板</a:t>
            </a:r>
            <a:endParaRPr kumimoji="1" lang="ja-JP" altLang="en-US" sz="3600" u="sng"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7" t="2330" r="2107" b="2463"/>
          <a:stretch/>
        </p:blipFill>
        <p:spPr bwMode="auto">
          <a:xfrm>
            <a:off x="20216" y="1739324"/>
            <a:ext cx="3975720" cy="26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067" b="4816"/>
          <a:stretch/>
        </p:blipFill>
        <p:spPr bwMode="auto">
          <a:xfrm>
            <a:off x="5280992" y="1443806"/>
            <a:ext cx="3700759" cy="244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 r="582" b="5440"/>
          <a:stretch/>
        </p:blipFill>
        <p:spPr bwMode="auto">
          <a:xfrm>
            <a:off x="5178523" y="4005064"/>
            <a:ext cx="3905695" cy="233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07368" y="1243751"/>
            <a:ext cx="2027670" cy="400110"/>
          </a:xfrm>
          <a:prstGeom prst="rect">
            <a:avLst/>
          </a:prstGeom>
          <a:noFill/>
        </p:spPr>
        <p:txBody>
          <a:bodyPr wrap="square" rtlCol="0">
            <a:spAutoFit/>
          </a:bodyPr>
          <a:lstStyle/>
          <a:p>
            <a:r>
              <a:rPr kumimoji="1" lang="ja-JP" altLang="en-US" sz="2000" b="1" u="sng" dirty="0" smtClean="0">
                <a:solidFill>
                  <a:srgbClr val="002060"/>
                </a:solidFill>
              </a:rPr>
              <a:t>・</a:t>
            </a:r>
            <a:r>
              <a:rPr lang="en-US" altLang="ja-JP" sz="2000" b="1" u="sng" dirty="0" smtClean="0">
                <a:solidFill>
                  <a:srgbClr val="002060"/>
                </a:solidFill>
              </a:rPr>
              <a:t>1/4</a:t>
            </a:r>
            <a:r>
              <a:rPr kumimoji="1" lang="ja-JP" altLang="en-US" sz="2000" b="1" u="sng" dirty="0" smtClean="0">
                <a:solidFill>
                  <a:srgbClr val="002060"/>
                </a:solidFill>
              </a:rPr>
              <a:t>波長板</a:t>
            </a:r>
            <a:endParaRPr kumimoji="1" lang="ja-JP" altLang="en-US" sz="2000" b="1" u="sng" dirty="0">
              <a:solidFill>
                <a:srgbClr val="002060"/>
              </a:solidFill>
            </a:endParaRPr>
          </a:p>
        </p:txBody>
      </p:sp>
      <p:cxnSp>
        <p:nvCxnSpPr>
          <p:cNvPr id="7" name="直線コネクタ 6"/>
          <p:cNvCxnSpPr/>
          <p:nvPr/>
        </p:nvCxnSpPr>
        <p:spPr bwMode="auto">
          <a:xfrm>
            <a:off x="3995936" y="1380832"/>
            <a:ext cx="0" cy="5216520"/>
          </a:xfrm>
          <a:prstGeom prst="line">
            <a:avLst/>
          </a:prstGeom>
          <a:noFill/>
          <a:ln w="9525" cap="flat" cmpd="sng" algn="ctr">
            <a:solidFill>
              <a:schemeClr val="tx1"/>
            </a:solidFill>
            <a:prstDash val="solid"/>
            <a:round/>
            <a:headEnd type="none" w="med" len="med"/>
            <a:tailEnd type="none" w="med" len="med"/>
          </a:ln>
          <a:effectLst/>
        </p:spPr>
      </p:cxnSp>
      <p:sp>
        <p:nvSpPr>
          <p:cNvPr id="8" name="テキスト ボックス 7"/>
          <p:cNvSpPr txBox="1"/>
          <p:nvPr/>
        </p:nvSpPr>
        <p:spPr>
          <a:xfrm>
            <a:off x="4017392" y="1243751"/>
            <a:ext cx="1872208" cy="400110"/>
          </a:xfrm>
          <a:prstGeom prst="rect">
            <a:avLst/>
          </a:prstGeom>
          <a:noFill/>
        </p:spPr>
        <p:txBody>
          <a:bodyPr wrap="square" rtlCol="0">
            <a:spAutoFit/>
          </a:bodyPr>
          <a:lstStyle/>
          <a:p>
            <a:r>
              <a:rPr kumimoji="1" lang="ja-JP" altLang="en-US" sz="2000" b="1" u="sng" dirty="0" smtClean="0">
                <a:solidFill>
                  <a:srgbClr val="002060"/>
                </a:solidFill>
              </a:rPr>
              <a:t>・</a:t>
            </a:r>
            <a:r>
              <a:rPr kumimoji="1" lang="en-US" altLang="ja-JP" sz="2000" b="1" u="sng" dirty="0" smtClean="0">
                <a:solidFill>
                  <a:srgbClr val="002060"/>
                </a:solidFill>
              </a:rPr>
              <a:t>1/2</a:t>
            </a:r>
            <a:r>
              <a:rPr kumimoji="1" lang="ja-JP" altLang="en-US" sz="2000" b="1" u="sng" dirty="0" smtClean="0">
                <a:solidFill>
                  <a:srgbClr val="002060"/>
                </a:solidFill>
              </a:rPr>
              <a:t>波長板</a:t>
            </a:r>
            <a:endParaRPr kumimoji="1" lang="ja-JP" altLang="en-US" sz="2000" b="1" u="sng" dirty="0">
              <a:solidFill>
                <a:srgbClr val="002060"/>
              </a:solidFill>
            </a:endParaRPr>
          </a:p>
        </p:txBody>
      </p:sp>
      <p:sp>
        <p:nvSpPr>
          <p:cNvPr id="9" name="テキスト ボックス 8"/>
          <p:cNvSpPr txBox="1"/>
          <p:nvPr/>
        </p:nvSpPr>
        <p:spPr>
          <a:xfrm>
            <a:off x="395536" y="4481894"/>
            <a:ext cx="3067980" cy="461665"/>
          </a:xfrm>
          <a:prstGeom prst="rect">
            <a:avLst/>
          </a:prstGeom>
          <a:noFill/>
        </p:spPr>
        <p:txBody>
          <a:bodyPr wrap="square" rtlCol="0">
            <a:spAutoFit/>
          </a:bodyPr>
          <a:lstStyle/>
          <a:p>
            <a:r>
              <a:rPr kumimoji="1" lang="ja-JP" altLang="en-US" sz="2400" dirty="0" smtClean="0">
                <a:solidFill>
                  <a:srgbClr val="FF0000"/>
                </a:solidFill>
              </a:rPr>
              <a:t>直線偏光</a:t>
            </a:r>
            <a:r>
              <a:rPr kumimoji="1" lang="ja-JP" altLang="en-US" sz="2400" dirty="0" smtClean="0">
                <a:solidFill>
                  <a:srgbClr val="FF0000"/>
                </a:solidFill>
              </a:rPr>
              <a:t>⇔円偏光</a:t>
            </a:r>
            <a:endParaRPr kumimoji="1" lang="ja-JP" altLang="en-US" sz="2400" dirty="0">
              <a:solidFill>
                <a:srgbClr val="FF0000"/>
              </a:solidFill>
            </a:endParaRPr>
          </a:p>
        </p:txBody>
      </p:sp>
      <p:sp>
        <p:nvSpPr>
          <p:cNvPr id="12" name="テキスト ボックス 11"/>
          <p:cNvSpPr txBox="1"/>
          <p:nvPr/>
        </p:nvSpPr>
        <p:spPr>
          <a:xfrm>
            <a:off x="4235450" y="3743230"/>
            <a:ext cx="1444476" cy="1200329"/>
          </a:xfrm>
          <a:prstGeom prst="rect">
            <a:avLst/>
          </a:prstGeom>
          <a:noFill/>
        </p:spPr>
        <p:txBody>
          <a:bodyPr wrap="square" rtlCol="0">
            <a:spAutoFit/>
          </a:bodyPr>
          <a:lstStyle/>
          <a:p>
            <a:pPr algn="ctr"/>
            <a:r>
              <a:rPr kumimoji="1" lang="ja-JP" altLang="en-US" sz="2400" dirty="0" smtClean="0">
                <a:solidFill>
                  <a:srgbClr val="FF0000"/>
                </a:solidFill>
              </a:rPr>
              <a:t>直線偏光を</a:t>
            </a:r>
            <a:endParaRPr kumimoji="1" lang="en-US" altLang="ja-JP" sz="2400" dirty="0" smtClean="0">
              <a:solidFill>
                <a:srgbClr val="FF0000"/>
              </a:solidFill>
            </a:endParaRPr>
          </a:p>
          <a:p>
            <a:pPr algn="ctr"/>
            <a:r>
              <a:rPr kumimoji="1" lang="ja-JP" altLang="en-US" sz="2400" dirty="0" smtClean="0">
                <a:solidFill>
                  <a:srgbClr val="FF0000"/>
                </a:solidFill>
              </a:rPr>
              <a:t>回転</a:t>
            </a:r>
            <a:endParaRPr kumimoji="1" lang="ja-JP" altLang="en-US" sz="2400" dirty="0">
              <a:solidFill>
                <a:srgbClr val="FF0000"/>
              </a:solidFill>
            </a:endParaRPr>
          </a:p>
        </p:txBody>
      </p:sp>
      <p:cxnSp>
        <p:nvCxnSpPr>
          <p:cNvPr id="16" name="直線コネクタ 15"/>
          <p:cNvCxnSpPr/>
          <p:nvPr/>
        </p:nvCxnSpPr>
        <p:spPr bwMode="auto">
          <a:xfrm>
            <a:off x="20216" y="5013176"/>
            <a:ext cx="3975720" cy="0"/>
          </a:xfrm>
          <a:prstGeom prst="line">
            <a:avLst/>
          </a:prstGeom>
          <a:no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7" name="テキスト ボックス 16"/>
              <p:cNvSpPr txBox="1"/>
              <p:nvPr/>
            </p:nvSpPr>
            <p:spPr>
              <a:xfrm>
                <a:off x="395536" y="5733256"/>
                <a:ext cx="29711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a:rPr>
                        <m:t>光路差</m:t>
                      </m:r>
                      <m:r>
                        <a:rPr lang="en-US" altLang="ja-JP" sz="2400" i="1" smtClean="0">
                          <a:latin typeface="Cambria Math"/>
                          <a:ea typeface="Cambria Math"/>
                        </a:rPr>
                        <m:t>=</m:t>
                      </m:r>
                      <m:sSub>
                        <m:sSubPr>
                          <m:ctrlPr>
                            <a:rPr lang="en-US" altLang="ja-JP" sz="2400" i="1" smtClean="0">
                              <a:latin typeface="Cambria Math"/>
                              <a:ea typeface="Cambria Math"/>
                            </a:rPr>
                          </m:ctrlPr>
                        </m:sSubPr>
                        <m:e>
                          <m:r>
                            <a:rPr lang="en-US" altLang="ja-JP" sz="2400" b="0" i="1" smtClean="0">
                              <a:latin typeface="Cambria Math"/>
                              <a:ea typeface="Cambria Math"/>
                            </a:rPr>
                            <m:t>𝑛</m:t>
                          </m:r>
                        </m:e>
                        <m:sub>
                          <m:r>
                            <a:rPr lang="en-US" altLang="ja-JP" sz="2400" b="0" i="1" smtClean="0">
                              <a:latin typeface="Cambria Math"/>
                              <a:ea typeface="Cambria Math"/>
                            </a:rPr>
                            <m:t>0</m:t>
                          </m:r>
                        </m:sub>
                      </m:sSub>
                      <m:r>
                        <a:rPr lang="en-US" altLang="ja-JP" sz="2400" b="0" i="1" smtClean="0">
                          <a:latin typeface="Cambria Math"/>
                          <a:ea typeface="Cambria Math"/>
                        </a:rPr>
                        <m:t>𝑑</m:t>
                      </m:r>
                      <m:r>
                        <a:rPr lang="en-US" altLang="ja-JP" sz="2400" i="1" smtClean="0">
                          <a:latin typeface="Cambria Math"/>
                          <a:ea typeface="Cambria Math"/>
                        </a:rPr>
                        <m:t>−</m:t>
                      </m:r>
                      <m:sSub>
                        <m:sSubPr>
                          <m:ctrlPr>
                            <a:rPr lang="en-US" altLang="ja-JP" sz="2400" i="1" smtClean="0">
                              <a:latin typeface="Cambria Math"/>
                              <a:ea typeface="Cambria Math"/>
                            </a:rPr>
                          </m:ctrlPr>
                        </m:sSubPr>
                        <m:e>
                          <m:r>
                            <a:rPr lang="en-US" altLang="ja-JP" sz="2400" b="0" i="1" smtClean="0">
                              <a:latin typeface="Cambria Math"/>
                              <a:ea typeface="Cambria Math"/>
                            </a:rPr>
                            <m:t>𝑛</m:t>
                          </m:r>
                        </m:e>
                        <m:sub>
                          <m:r>
                            <a:rPr lang="en-US" altLang="ja-JP" sz="2400" b="0" i="1" smtClean="0">
                              <a:latin typeface="Cambria Math"/>
                              <a:ea typeface="Cambria Math"/>
                            </a:rPr>
                            <m:t>𝑒</m:t>
                          </m:r>
                        </m:sub>
                      </m:sSub>
                      <m:r>
                        <a:rPr lang="en-US" altLang="ja-JP" sz="2400" b="0" i="1" smtClean="0">
                          <a:latin typeface="Cambria Math"/>
                          <a:ea typeface="Cambria Math"/>
                        </a:rPr>
                        <m:t>𝑑</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95536" y="5733256"/>
                <a:ext cx="2971198" cy="461665"/>
              </a:xfrm>
              <a:prstGeom prst="rect">
                <a:avLst/>
              </a:prstGeom>
              <a:blipFill rotWithShape="1">
                <a:blip r:embed="rId5"/>
                <a:stretch>
                  <a:fillRect b="-118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49528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2818" y="548680"/>
            <a:ext cx="1239353" cy="792088"/>
          </a:xfrm>
        </p:spPr>
        <p:txBody>
          <a:bodyPr/>
          <a:lstStyle/>
          <a:p>
            <a:r>
              <a:rPr kumimoji="1" lang="ja-JP" altLang="en-US" sz="3600" dirty="0" smtClean="0"/>
              <a:t>干渉</a:t>
            </a:r>
            <a:endParaRPr kumimoji="1" lang="ja-JP" altLang="en-US" dirty="0"/>
          </a:p>
        </p:txBody>
      </p:sp>
      <p:sp>
        <p:nvSpPr>
          <p:cNvPr id="3" name="コンテンツ プレースホルダー 2"/>
          <p:cNvSpPr>
            <a:spLocks noGrp="1"/>
          </p:cNvSpPr>
          <p:nvPr>
            <p:ph idx="1"/>
          </p:nvPr>
        </p:nvSpPr>
        <p:spPr>
          <a:xfrm>
            <a:off x="717754" y="1196752"/>
            <a:ext cx="8424936" cy="4539208"/>
          </a:xfrm>
        </p:spPr>
        <p:txBody>
          <a:bodyPr/>
          <a:lstStyle/>
          <a:p>
            <a:pPr marL="0" indent="0">
              <a:buNone/>
            </a:pPr>
            <a:r>
              <a:rPr lang="ja-JP" altLang="en-US" sz="2800" dirty="0" smtClean="0"/>
              <a:t>干渉とは？</a:t>
            </a:r>
            <a:endParaRPr lang="en-US" altLang="ja-JP" sz="2800" dirty="0" smtClean="0"/>
          </a:p>
          <a:p>
            <a:pPr marL="0" indent="0">
              <a:buNone/>
            </a:pPr>
            <a:r>
              <a:rPr lang="ja-JP" altLang="en-US" sz="2800" dirty="0" smtClean="0"/>
              <a:t>　⇒複数</a:t>
            </a:r>
            <a:r>
              <a:rPr lang="ja-JP" altLang="en-US" sz="2800" dirty="0"/>
              <a:t>の波の重ね合わせに</a:t>
            </a:r>
            <a:r>
              <a:rPr lang="ja-JP" altLang="en-US" sz="2800" dirty="0" smtClean="0"/>
              <a:t>よって</a:t>
            </a:r>
            <a:endParaRPr lang="en-US" altLang="ja-JP" sz="2800" dirty="0" smtClean="0"/>
          </a:p>
          <a:p>
            <a:pPr marL="0" indent="0">
              <a:buNone/>
            </a:pPr>
            <a:r>
              <a:rPr lang="ja-JP" altLang="en-US" sz="2800" dirty="0"/>
              <a:t>　</a:t>
            </a:r>
            <a:r>
              <a:rPr lang="ja-JP" altLang="en-US" sz="2800" dirty="0" smtClean="0"/>
              <a:t>　新しい</a:t>
            </a:r>
            <a:r>
              <a:rPr lang="ja-JP" altLang="en-US" sz="2800" dirty="0"/>
              <a:t>波形ができること</a:t>
            </a:r>
            <a:endParaRPr kumimoji="1" lang="ja-JP" altLang="en-US"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54" t="14062" r="11055" b="10038"/>
          <a:stretch/>
        </p:blipFill>
        <p:spPr bwMode="auto">
          <a:xfrm>
            <a:off x="776566" y="2708920"/>
            <a:ext cx="7611858" cy="386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659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0036" y="260648"/>
            <a:ext cx="4030216" cy="1059904"/>
          </a:xfrm>
        </p:spPr>
        <p:txBody>
          <a:bodyPr/>
          <a:lstStyle/>
          <a:p>
            <a:r>
              <a:rPr lang="ja-JP" altLang="en-US" sz="3600" dirty="0"/>
              <a:t>ヤングの実験</a:t>
            </a:r>
            <a:endParaRPr kumimoji="1" lang="ja-JP" altLang="en-US"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96" t="20312" r="28941" b="12500"/>
          <a:stretch/>
        </p:blipFill>
        <p:spPr bwMode="auto">
          <a:xfrm>
            <a:off x="0" y="1105272"/>
            <a:ext cx="5220072" cy="35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89756" y="4702785"/>
            <a:ext cx="4840560" cy="1754326"/>
          </a:xfrm>
          <a:prstGeom prst="rect">
            <a:avLst/>
          </a:prstGeom>
          <a:noFill/>
        </p:spPr>
        <p:txBody>
          <a:bodyPr wrap="square" rtlCol="0">
            <a:spAutoFit/>
          </a:bodyPr>
          <a:lstStyle/>
          <a:p>
            <a:r>
              <a:rPr lang="en-US" altLang="ja-JP" dirty="0" smtClean="0">
                <a:latin typeface="+mn-ea"/>
              </a:rPr>
              <a:t>S</a:t>
            </a:r>
            <a:r>
              <a:rPr lang="en-US" altLang="ja-JP" baseline="-25000" dirty="0" smtClean="0">
                <a:latin typeface="+mn-ea"/>
              </a:rPr>
              <a:t>1</a:t>
            </a:r>
            <a:r>
              <a:rPr lang="en-US" altLang="ja-JP" dirty="0" smtClean="0">
                <a:latin typeface="+mn-ea"/>
              </a:rPr>
              <a:t>､S</a:t>
            </a:r>
            <a:r>
              <a:rPr lang="en-US" altLang="ja-JP" baseline="-25000" dirty="0" smtClean="0">
                <a:latin typeface="+mn-ea"/>
              </a:rPr>
              <a:t>2</a:t>
            </a:r>
            <a:r>
              <a:rPr lang="en-US" altLang="ja-JP" dirty="0" smtClean="0">
                <a:latin typeface="+mn-ea"/>
              </a:rPr>
              <a:t> </a:t>
            </a:r>
            <a:r>
              <a:rPr lang="ja-JP" altLang="en-US" dirty="0">
                <a:latin typeface="+mn-ea"/>
              </a:rPr>
              <a:t>に</a:t>
            </a:r>
            <a:r>
              <a:rPr lang="ja-JP" altLang="en-US" dirty="0" smtClean="0">
                <a:latin typeface="+mn-ea"/>
              </a:rPr>
              <a:t>おける</a:t>
            </a:r>
            <a:r>
              <a:rPr lang="ja-JP" altLang="en-US" dirty="0">
                <a:latin typeface="+mn-ea"/>
              </a:rPr>
              <a:t>振動の位相がそろって</a:t>
            </a:r>
            <a:r>
              <a:rPr lang="ja-JP" altLang="en-US" dirty="0" smtClean="0">
                <a:latin typeface="+mn-ea"/>
              </a:rPr>
              <a:t>いる</a:t>
            </a:r>
            <a:endParaRPr lang="en-US" altLang="ja-JP" dirty="0" smtClean="0">
              <a:latin typeface="+mn-ea"/>
            </a:endParaRPr>
          </a:p>
          <a:p>
            <a:r>
              <a:rPr lang="ja-JP" altLang="en-US" dirty="0" smtClean="0">
                <a:latin typeface="+mn-ea"/>
              </a:rPr>
              <a:t>⇒点</a:t>
            </a:r>
            <a:r>
              <a:rPr lang="en-US" altLang="ja-JP" dirty="0" smtClean="0">
                <a:latin typeface="+mn-ea"/>
              </a:rPr>
              <a:t>P </a:t>
            </a:r>
            <a:r>
              <a:rPr lang="ja-JP" altLang="en-US" dirty="0">
                <a:latin typeface="+mn-ea"/>
              </a:rPr>
              <a:t>で</a:t>
            </a:r>
            <a:r>
              <a:rPr lang="en-US" altLang="ja-JP" dirty="0" smtClean="0">
                <a:latin typeface="+mn-ea"/>
              </a:rPr>
              <a:t>S</a:t>
            </a:r>
            <a:r>
              <a:rPr lang="en-US" altLang="ja-JP" baseline="-25000" dirty="0" smtClean="0">
                <a:latin typeface="+mn-ea"/>
              </a:rPr>
              <a:t>1</a:t>
            </a:r>
            <a:r>
              <a:rPr lang="en-US" altLang="ja-JP" dirty="0">
                <a:latin typeface="+mn-ea"/>
              </a:rPr>
              <a:t>､</a:t>
            </a:r>
            <a:r>
              <a:rPr lang="en-US" altLang="ja-JP" dirty="0" smtClean="0">
                <a:latin typeface="+mn-ea"/>
              </a:rPr>
              <a:t>S</a:t>
            </a:r>
            <a:r>
              <a:rPr lang="en-US" altLang="ja-JP" baseline="-25000" dirty="0" smtClean="0">
                <a:latin typeface="+mn-ea"/>
              </a:rPr>
              <a:t>2 </a:t>
            </a:r>
            <a:r>
              <a:rPr lang="ja-JP" altLang="en-US" dirty="0">
                <a:latin typeface="+mn-ea"/>
              </a:rPr>
              <a:t>からの光が</a:t>
            </a:r>
            <a:r>
              <a:rPr lang="ja-JP" altLang="en-US" dirty="0" smtClean="0">
                <a:latin typeface="+mn-ea"/>
              </a:rPr>
              <a:t>強め合うのは</a:t>
            </a:r>
            <a:endParaRPr lang="en-US" altLang="ja-JP" dirty="0" smtClean="0">
              <a:latin typeface="+mn-ea"/>
            </a:endParaRPr>
          </a:p>
          <a:p>
            <a:r>
              <a:rPr lang="ja-JP" altLang="en-US" dirty="0" smtClean="0">
                <a:latin typeface="+mn-ea"/>
              </a:rPr>
              <a:t>　光路差</a:t>
            </a:r>
            <a:r>
              <a:rPr lang="en-US" altLang="ja-JP" dirty="0" smtClean="0">
                <a:latin typeface="+mn-ea"/>
              </a:rPr>
              <a:t>(</a:t>
            </a:r>
            <a:r>
              <a:rPr lang="en-US" altLang="ja-JP" i="1" dirty="0" smtClean="0">
                <a:latin typeface="+mn-ea"/>
              </a:rPr>
              <a:t>l</a:t>
            </a:r>
            <a:r>
              <a:rPr lang="en-US" altLang="ja-JP" baseline="-25000" dirty="0" smtClean="0">
                <a:latin typeface="+mn-ea"/>
              </a:rPr>
              <a:t>2</a:t>
            </a:r>
            <a:r>
              <a:rPr lang="en-US" altLang="ja-JP" dirty="0" smtClean="0">
                <a:latin typeface="+mn-ea"/>
              </a:rPr>
              <a:t>-</a:t>
            </a:r>
            <a:r>
              <a:rPr lang="en-US" altLang="ja-JP" i="1" dirty="0" smtClean="0">
                <a:latin typeface="+mn-ea"/>
              </a:rPr>
              <a:t>l</a:t>
            </a:r>
            <a:r>
              <a:rPr lang="en-US" altLang="ja-JP" baseline="-25000" dirty="0" smtClean="0">
                <a:latin typeface="+mn-ea"/>
              </a:rPr>
              <a:t>1</a:t>
            </a:r>
            <a:r>
              <a:rPr lang="en-US" altLang="ja-JP" dirty="0" smtClean="0">
                <a:latin typeface="+mn-ea"/>
              </a:rPr>
              <a:t> )</a:t>
            </a:r>
            <a:r>
              <a:rPr lang="ja-JP" altLang="en-US" dirty="0" smtClean="0">
                <a:latin typeface="+mn-ea"/>
              </a:rPr>
              <a:t>が</a:t>
            </a:r>
            <a:r>
              <a:rPr lang="ja-JP" altLang="en-US" dirty="0">
                <a:latin typeface="+mn-ea"/>
              </a:rPr>
              <a:t>波長の</a:t>
            </a:r>
            <a:r>
              <a:rPr lang="ja-JP" altLang="en-US" dirty="0" smtClean="0">
                <a:latin typeface="+mn-ea"/>
              </a:rPr>
              <a:t>整数倍</a:t>
            </a:r>
            <a:r>
              <a:rPr lang="en-US" altLang="ja-JP" dirty="0" smtClean="0">
                <a:latin typeface="+mn-ea"/>
              </a:rPr>
              <a:t>(</a:t>
            </a:r>
            <a:r>
              <a:rPr lang="ja-JP" altLang="en-US" dirty="0">
                <a:latin typeface="+mn-ea"/>
              </a:rPr>
              <a:t>同位相</a:t>
            </a:r>
            <a:r>
              <a:rPr lang="en-US" altLang="ja-JP" dirty="0" smtClean="0">
                <a:latin typeface="+mn-ea"/>
              </a:rPr>
              <a:t>)</a:t>
            </a:r>
          </a:p>
          <a:p>
            <a:endParaRPr lang="en-US" altLang="ja-JP" dirty="0" smtClean="0">
              <a:latin typeface="+mn-ea"/>
            </a:endParaRPr>
          </a:p>
          <a:p>
            <a:r>
              <a:rPr lang="ja-JP" altLang="en-US" dirty="0">
                <a:latin typeface="+mn-ea"/>
              </a:rPr>
              <a:t>　</a:t>
            </a:r>
            <a:r>
              <a:rPr lang="ja-JP" altLang="en-US" dirty="0" smtClean="0">
                <a:latin typeface="+mn-ea"/>
              </a:rPr>
              <a:t>打ち消し合うのは</a:t>
            </a:r>
            <a:endParaRPr lang="en-US" altLang="ja-JP" dirty="0" smtClean="0">
              <a:latin typeface="+mn-ea"/>
            </a:endParaRPr>
          </a:p>
          <a:p>
            <a:r>
              <a:rPr lang="ja-JP" altLang="en-US" dirty="0">
                <a:latin typeface="+mn-ea"/>
              </a:rPr>
              <a:t>　</a:t>
            </a:r>
            <a:r>
              <a:rPr lang="ja-JP" altLang="en-US" dirty="0" smtClean="0">
                <a:latin typeface="+mn-ea"/>
              </a:rPr>
              <a:t>光路差</a:t>
            </a:r>
            <a:r>
              <a:rPr lang="en-US" altLang="ja-JP" dirty="0">
                <a:latin typeface="+mn-ea"/>
              </a:rPr>
              <a:t>(</a:t>
            </a:r>
            <a:r>
              <a:rPr lang="en-US" altLang="ja-JP" i="1" dirty="0">
                <a:latin typeface="+mn-ea"/>
              </a:rPr>
              <a:t>l</a:t>
            </a:r>
            <a:r>
              <a:rPr lang="en-US" altLang="ja-JP" baseline="-25000" dirty="0">
                <a:latin typeface="+mn-ea"/>
              </a:rPr>
              <a:t>2</a:t>
            </a:r>
            <a:r>
              <a:rPr lang="en-US" altLang="ja-JP" dirty="0">
                <a:latin typeface="+mn-ea"/>
              </a:rPr>
              <a:t>-</a:t>
            </a:r>
            <a:r>
              <a:rPr lang="en-US" altLang="ja-JP" i="1" dirty="0">
                <a:latin typeface="+mn-ea"/>
              </a:rPr>
              <a:t>l</a:t>
            </a:r>
            <a:r>
              <a:rPr lang="en-US" altLang="ja-JP" baseline="-25000" dirty="0">
                <a:latin typeface="+mn-ea"/>
              </a:rPr>
              <a:t>1</a:t>
            </a:r>
            <a:r>
              <a:rPr lang="en-US" altLang="ja-JP" dirty="0">
                <a:latin typeface="+mn-ea"/>
              </a:rPr>
              <a:t> )</a:t>
            </a:r>
            <a:r>
              <a:rPr lang="ja-JP" altLang="en-US" dirty="0" smtClean="0">
                <a:latin typeface="+mn-ea"/>
              </a:rPr>
              <a:t>が</a:t>
            </a:r>
            <a:r>
              <a:rPr lang="ja-JP" altLang="en-US" dirty="0">
                <a:latin typeface="+mn-ea"/>
              </a:rPr>
              <a:t>波長の</a:t>
            </a:r>
            <a:r>
              <a:rPr lang="ja-JP" altLang="en-US" dirty="0" smtClean="0">
                <a:latin typeface="+mn-ea"/>
              </a:rPr>
              <a:t>半整数倍</a:t>
            </a:r>
            <a:r>
              <a:rPr lang="en-US" altLang="ja-JP" dirty="0" smtClean="0">
                <a:latin typeface="+mn-ea"/>
              </a:rPr>
              <a:t>(</a:t>
            </a:r>
            <a:r>
              <a:rPr lang="ja-JP" altLang="en-US" dirty="0">
                <a:latin typeface="+mn-ea"/>
              </a:rPr>
              <a:t>逆位相</a:t>
            </a:r>
            <a:r>
              <a:rPr lang="en-US" altLang="ja-JP" dirty="0" smtClean="0">
                <a:latin typeface="+mn-ea"/>
              </a:rPr>
              <a:t>)</a:t>
            </a:r>
            <a:endParaRPr kumimoji="1" lang="ja-JP" altLang="en-US" dirty="0">
              <a:latin typeface="+mn-ea"/>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00808"/>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テキスト ボックス 2"/>
              <p:cNvSpPr txBox="1"/>
              <p:nvPr/>
            </p:nvSpPr>
            <p:spPr>
              <a:xfrm>
                <a:off x="4788024" y="5233600"/>
                <a:ext cx="4097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rPr>
                          </m:ctrlPr>
                        </m:sSubPr>
                        <m:e>
                          <m:r>
                            <a:rPr kumimoji="1" lang="en-US" altLang="ja-JP" b="1" i="1" smtClean="0">
                              <a:latin typeface="Cambria Math"/>
                            </a:rPr>
                            <m:t>𝒍</m:t>
                          </m:r>
                        </m:e>
                        <m:sub>
                          <m:r>
                            <a:rPr kumimoji="1" lang="en-US" altLang="ja-JP" b="1" i="1" smtClean="0">
                              <a:latin typeface="Cambria Math"/>
                            </a:rPr>
                            <m:t>𝟐</m:t>
                          </m:r>
                        </m:sub>
                      </m:sSub>
                      <m:r>
                        <a:rPr kumimoji="1" lang="en-US" altLang="ja-JP" b="1" i="1" smtClean="0">
                          <a:latin typeface="Cambria Math"/>
                          <a:ea typeface="Cambria Math"/>
                        </a:rPr>
                        <m:t>−</m:t>
                      </m:r>
                      <m:sSub>
                        <m:sSubPr>
                          <m:ctrlPr>
                            <a:rPr kumimoji="1" lang="en-US" altLang="ja-JP" b="1" i="1" smtClean="0">
                              <a:latin typeface="Cambria Math"/>
                              <a:ea typeface="Cambria Math"/>
                            </a:rPr>
                          </m:ctrlPr>
                        </m:sSubPr>
                        <m:e>
                          <m:r>
                            <a:rPr kumimoji="1" lang="en-US" altLang="ja-JP" b="1" i="1" smtClean="0">
                              <a:latin typeface="Cambria Math"/>
                              <a:ea typeface="Cambria Math"/>
                            </a:rPr>
                            <m:t>𝒍</m:t>
                          </m:r>
                        </m:e>
                        <m:sub>
                          <m:r>
                            <a:rPr kumimoji="1" lang="en-US" altLang="ja-JP" b="1" i="1" smtClean="0">
                              <a:latin typeface="Cambria Math"/>
                              <a:ea typeface="Cambria Math"/>
                            </a:rPr>
                            <m:t>𝟏</m:t>
                          </m:r>
                        </m:sub>
                      </m:sSub>
                      <m:r>
                        <a:rPr kumimoji="1" lang="en-US" altLang="ja-JP" b="1" i="1" smtClean="0">
                          <a:latin typeface="Cambria Math"/>
                          <a:ea typeface="Cambria Math"/>
                        </a:rPr>
                        <m:t>=</m:t>
                      </m:r>
                      <m:r>
                        <a:rPr kumimoji="1" lang="en-US" altLang="ja-JP" b="1" i="1" smtClean="0">
                          <a:latin typeface="Cambria Math"/>
                          <a:ea typeface="Cambria Math"/>
                        </a:rPr>
                        <m:t>𝒎</m:t>
                      </m:r>
                      <m:r>
                        <a:rPr kumimoji="1" lang="en-US" altLang="ja-JP" b="1" i="1" smtClean="0">
                          <a:latin typeface="Cambria Math"/>
                          <a:ea typeface="Cambria Math"/>
                        </a:rPr>
                        <m:t>𝝀</m:t>
                      </m:r>
                      <m:r>
                        <a:rPr kumimoji="1" lang="ja-JP" altLang="en-US" b="1" i="1" smtClean="0">
                          <a:latin typeface="Cambria Math"/>
                          <a:ea typeface="Cambria Math"/>
                        </a:rPr>
                        <m:t>　　</m:t>
                      </m:r>
                      <m:r>
                        <a:rPr kumimoji="1" lang="en-US" altLang="ja-JP" b="1" i="1" smtClean="0">
                          <a:latin typeface="Cambria Math"/>
                          <a:ea typeface="Cambria Math"/>
                        </a:rPr>
                        <m:t>(</m:t>
                      </m:r>
                      <m:r>
                        <a:rPr kumimoji="1" lang="en-US" altLang="ja-JP" b="1" i="1" smtClean="0">
                          <a:latin typeface="Cambria Math"/>
                          <a:ea typeface="Cambria Math"/>
                        </a:rPr>
                        <m:t>𝒎</m:t>
                      </m:r>
                      <m:r>
                        <a:rPr kumimoji="1" lang="en-US" altLang="ja-JP" b="1" i="1" smtClean="0">
                          <a:latin typeface="Cambria Math"/>
                          <a:ea typeface="Cambria Math"/>
                        </a:rPr>
                        <m:t>=</m:t>
                      </m:r>
                      <m:r>
                        <a:rPr kumimoji="1" lang="en-US" altLang="ja-JP" b="1" i="1" smtClean="0">
                          <a:latin typeface="Cambria Math"/>
                          <a:ea typeface="Cambria Math"/>
                        </a:rPr>
                        <m:t>𝟎</m:t>
                      </m:r>
                      <m:r>
                        <a:rPr kumimoji="1" lang="en-US" altLang="ja-JP" b="1" i="1" smtClean="0">
                          <a:latin typeface="Cambria Math"/>
                          <a:ea typeface="Cambria Math"/>
                        </a:rPr>
                        <m:t>,±</m:t>
                      </m:r>
                      <m:r>
                        <a:rPr kumimoji="1" lang="en-US" altLang="ja-JP" b="1" i="1" smtClean="0">
                          <a:latin typeface="Cambria Math"/>
                          <a:ea typeface="Cambria Math"/>
                        </a:rPr>
                        <m:t>𝟏</m:t>
                      </m:r>
                      <m:r>
                        <a:rPr kumimoji="1" lang="en-US" altLang="ja-JP" b="1" i="1" smtClean="0">
                          <a:latin typeface="Cambria Math"/>
                          <a:ea typeface="Cambria Math"/>
                        </a:rPr>
                        <m:t>,±</m:t>
                      </m:r>
                      <m:r>
                        <a:rPr kumimoji="1" lang="en-US" altLang="ja-JP" b="1" i="1" smtClean="0">
                          <a:latin typeface="Cambria Math"/>
                          <a:ea typeface="Cambria Math"/>
                        </a:rPr>
                        <m:t>𝟐</m:t>
                      </m:r>
                      <m:r>
                        <a:rPr kumimoji="1" lang="en-US" altLang="ja-JP" b="1" i="1" smtClean="0">
                          <a:latin typeface="Cambria Math"/>
                          <a:ea typeface="Cambria Math"/>
                        </a:rPr>
                        <m:t>,･･･)</m:t>
                      </m:r>
                    </m:oMath>
                  </m:oMathPara>
                </a14:m>
                <a:endParaRPr kumimoji="1" lang="ja-JP" altLang="en-US"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788024" y="5233600"/>
                <a:ext cx="4097468" cy="369332"/>
              </a:xfrm>
              <a:prstGeom prst="rect">
                <a:avLst/>
              </a:prstGeom>
              <a:blipFill rotWithShape="1">
                <a:blip r:embed="rId4"/>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788024" y="5949280"/>
                <a:ext cx="4446923"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rPr>
                          </m:ctrlPr>
                        </m:sSubPr>
                        <m:e>
                          <m:r>
                            <a:rPr kumimoji="1" lang="en-US" altLang="ja-JP" b="1" i="1" smtClean="0">
                              <a:latin typeface="Cambria Math"/>
                            </a:rPr>
                            <m:t>𝒍</m:t>
                          </m:r>
                        </m:e>
                        <m:sub>
                          <m:r>
                            <a:rPr kumimoji="1" lang="en-US" altLang="ja-JP" b="1" i="1" smtClean="0">
                              <a:latin typeface="Cambria Math"/>
                            </a:rPr>
                            <m:t>𝟐</m:t>
                          </m:r>
                        </m:sub>
                      </m:sSub>
                      <m:r>
                        <a:rPr kumimoji="1" lang="en-US" altLang="ja-JP" b="1" i="1" smtClean="0">
                          <a:latin typeface="Cambria Math"/>
                          <a:ea typeface="Cambria Math"/>
                        </a:rPr>
                        <m:t>−</m:t>
                      </m:r>
                      <m:sSub>
                        <m:sSubPr>
                          <m:ctrlPr>
                            <a:rPr kumimoji="1" lang="en-US" altLang="ja-JP" b="1" i="1" smtClean="0">
                              <a:latin typeface="Cambria Math"/>
                              <a:ea typeface="Cambria Math"/>
                            </a:rPr>
                          </m:ctrlPr>
                        </m:sSubPr>
                        <m:e>
                          <m:r>
                            <a:rPr kumimoji="1" lang="en-US" altLang="ja-JP" b="1" i="1" smtClean="0">
                              <a:latin typeface="Cambria Math"/>
                              <a:ea typeface="Cambria Math"/>
                            </a:rPr>
                            <m:t>𝒍</m:t>
                          </m:r>
                        </m:e>
                        <m:sub>
                          <m:r>
                            <a:rPr kumimoji="1" lang="en-US" altLang="ja-JP" b="1" i="1" smtClean="0">
                              <a:latin typeface="Cambria Math"/>
                              <a:ea typeface="Cambria Math"/>
                            </a:rPr>
                            <m:t>𝟏</m:t>
                          </m:r>
                        </m:sub>
                      </m:sSub>
                      <m:r>
                        <a:rPr kumimoji="1" lang="en-US" altLang="ja-JP" b="1" i="1" smtClean="0">
                          <a:latin typeface="Cambria Math"/>
                          <a:ea typeface="Cambria Math"/>
                        </a:rPr>
                        <m:t>=</m:t>
                      </m:r>
                      <m:f>
                        <m:fPr>
                          <m:ctrlPr>
                            <a:rPr kumimoji="1" lang="en-US" altLang="ja-JP" b="1" i="1" smtClean="0">
                              <a:latin typeface="Cambria Math"/>
                              <a:ea typeface="Cambria Math"/>
                            </a:rPr>
                          </m:ctrlPr>
                        </m:fPr>
                        <m:num>
                          <m:r>
                            <a:rPr kumimoji="1" lang="en-US" altLang="ja-JP" b="1" i="1" smtClean="0">
                              <a:latin typeface="Cambria Math"/>
                              <a:ea typeface="Cambria Math"/>
                            </a:rPr>
                            <m:t>𝟏</m:t>
                          </m:r>
                        </m:num>
                        <m:den>
                          <m:r>
                            <a:rPr kumimoji="1" lang="en-US" altLang="ja-JP" b="1" i="1" smtClean="0">
                              <a:latin typeface="Cambria Math"/>
                              <a:ea typeface="Cambria Math"/>
                            </a:rPr>
                            <m:t>𝟐</m:t>
                          </m:r>
                        </m:den>
                      </m:f>
                      <m:r>
                        <a:rPr kumimoji="1" lang="en-US" altLang="ja-JP" b="1" i="1" smtClean="0">
                          <a:latin typeface="Cambria Math"/>
                          <a:ea typeface="Cambria Math"/>
                        </a:rPr>
                        <m:t>𝒎</m:t>
                      </m:r>
                      <m:r>
                        <a:rPr kumimoji="1" lang="en-US" altLang="ja-JP" b="1" i="1" smtClean="0">
                          <a:latin typeface="Cambria Math"/>
                          <a:ea typeface="Cambria Math"/>
                        </a:rPr>
                        <m:t>𝝀</m:t>
                      </m:r>
                      <m:r>
                        <a:rPr kumimoji="1" lang="ja-JP" altLang="en-US" b="1" i="1" smtClean="0">
                          <a:latin typeface="Cambria Math"/>
                          <a:ea typeface="Cambria Math"/>
                        </a:rPr>
                        <m:t>　　</m:t>
                      </m:r>
                      <m:r>
                        <a:rPr kumimoji="1" lang="en-US" altLang="ja-JP" b="1" i="1" smtClean="0">
                          <a:latin typeface="Cambria Math"/>
                          <a:ea typeface="Cambria Math"/>
                        </a:rPr>
                        <m:t>(</m:t>
                      </m:r>
                      <m:r>
                        <a:rPr kumimoji="1" lang="en-US" altLang="ja-JP" b="1" i="1" smtClean="0">
                          <a:latin typeface="Cambria Math"/>
                          <a:ea typeface="Cambria Math"/>
                        </a:rPr>
                        <m:t>𝒎</m:t>
                      </m:r>
                      <m:r>
                        <a:rPr kumimoji="1" lang="en-US" altLang="ja-JP" b="1" i="1" smtClean="0">
                          <a:latin typeface="Cambria Math"/>
                          <a:ea typeface="Cambria Math"/>
                        </a:rPr>
                        <m:t>=±</m:t>
                      </m:r>
                      <m:r>
                        <a:rPr kumimoji="1" lang="en-US" altLang="ja-JP" b="1" i="1" smtClean="0">
                          <a:latin typeface="Cambria Math"/>
                          <a:ea typeface="Cambria Math"/>
                        </a:rPr>
                        <m:t>𝟏</m:t>
                      </m:r>
                      <m:r>
                        <a:rPr kumimoji="1" lang="en-US" altLang="ja-JP" b="1" i="1" smtClean="0">
                          <a:latin typeface="Cambria Math"/>
                          <a:ea typeface="Cambria Math"/>
                        </a:rPr>
                        <m:t>,±</m:t>
                      </m:r>
                      <m:r>
                        <a:rPr kumimoji="1" lang="en-US" altLang="ja-JP" b="1" i="1" smtClean="0">
                          <a:latin typeface="Cambria Math"/>
                          <a:ea typeface="Cambria Math"/>
                        </a:rPr>
                        <m:t>𝟑</m:t>
                      </m:r>
                      <m:r>
                        <a:rPr kumimoji="1" lang="en-US" altLang="ja-JP" b="1" i="1" smtClean="0">
                          <a:latin typeface="Cambria Math"/>
                          <a:ea typeface="Cambria Math"/>
                        </a:rPr>
                        <m:t>,±</m:t>
                      </m:r>
                      <m:r>
                        <a:rPr kumimoji="1" lang="en-US" altLang="ja-JP" b="1" i="1" smtClean="0">
                          <a:latin typeface="Cambria Math"/>
                          <a:ea typeface="Cambria Math"/>
                        </a:rPr>
                        <m:t>𝟓</m:t>
                      </m:r>
                      <m:r>
                        <a:rPr kumimoji="1" lang="en-US" altLang="ja-JP" b="1" i="1" smtClean="0">
                          <a:latin typeface="Cambria Math"/>
                          <a:ea typeface="Cambria Math"/>
                        </a:rPr>
                        <m:t>,･･･)</m:t>
                      </m:r>
                    </m:oMath>
                  </m:oMathPara>
                </a14:m>
                <a:endParaRPr kumimoji="1" lang="ja-JP" altLang="en-US"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788024" y="5949280"/>
                <a:ext cx="4446923" cy="610936"/>
              </a:xfrm>
              <a:prstGeom prst="rect">
                <a:avLst/>
              </a:prstGeom>
              <a:blipFill rotWithShape="1">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2083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0" y="1910853"/>
            <a:ext cx="5220072" cy="3547864"/>
            <a:chOff x="0" y="1105272"/>
            <a:chExt cx="5220072" cy="354786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96" t="20312" r="28941" b="12500"/>
            <a:stretch/>
          </p:blipFill>
          <p:spPr bwMode="auto">
            <a:xfrm>
              <a:off x="0" y="1105272"/>
              <a:ext cx="5220072" cy="35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p:cNvCxnSpPr/>
            <p:nvPr/>
          </p:nvCxnSpPr>
          <p:spPr bwMode="auto">
            <a:xfrm>
              <a:off x="1403648" y="3717032"/>
              <a:ext cx="72008" cy="0"/>
            </a:xfrm>
            <a:prstGeom prst="line">
              <a:avLst/>
            </a:prstGeom>
            <a:noFill/>
            <a:ln w="9525" cap="flat" cmpd="sng" algn="ctr">
              <a:solidFill>
                <a:schemeClr val="tx1"/>
              </a:solidFill>
              <a:prstDash val="solid"/>
              <a:round/>
              <a:headEnd type="none" w="med" len="med"/>
              <a:tailEnd type="none" w="med" len="med"/>
            </a:ln>
            <a:effectLst/>
          </p:spPr>
        </p:cxnSp>
      </p:grpSp>
      <p:sp>
        <p:nvSpPr>
          <p:cNvPr id="2" name="タイトル 1"/>
          <p:cNvSpPr>
            <a:spLocks noGrp="1"/>
          </p:cNvSpPr>
          <p:nvPr>
            <p:ph type="title"/>
          </p:nvPr>
        </p:nvSpPr>
        <p:spPr>
          <a:xfrm>
            <a:off x="2700108" y="476672"/>
            <a:ext cx="4030216" cy="1059904"/>
          </a:xfrm>
        </p:spPr>
        <p:txBody>
          <a:bodyPr/>
          <a:lstStyle/>
          <a:p>
            <a:r>
              <a:rPr lang="ja-JP" altLang="en-US" sz="3600" dirty="0"/>
              <a:t>ヤングの実験</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6108297" y="2397436"/>
                <a:ext cx="1391878"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ja-JP" b="0" i="1" smtClean="0">
                          <a:latin typeface="Cambria Math"/>
                        </a:rPr>
                        <m:t>𝑙</m:t>
                      </m:r>
                      <m:r>
                        <a:rPr lang="en-US" altLang="ja-JP" b="0" i="1" smtClean="0">
                          <a:latin typeface="Cambria Math"/>
                          <a:ea typeface="Cambria Math"/>
                        </a:rPr>
                        <m:t>≫</m:t>
                      </m:r>
                      <m:r>
                        <a:rPr lang="en-US" altLang="ja-JP" b="0" i="1" smtClean="0">
                          <a:latin typeface="Cambria Math"/>
                          <a:ea typeface="Cambria Math"/>
                        </a:rPr>
                        <m:t>𝑑</m:t>
                      </m:r>
                      <m:r>
                        <a:rPr lang="ja-JP" altLang="en-US" i="0">
                          <a:latin typeface="Cambria Math"/>
                          <a:ea typeface="Cambria Math"/>
                        </a:rPr>
                        <m:t>より</m:t>
                      </m:r>
                    </m:oMath>
                  </m:oMathPara>
                </a14:m>
                <a:endParaRPr lang="en-US" altLang="ja-JP" dirty="0" smtClean="0">
                  <a:ea typeface="Cambria Math"/>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08297" y="2397436"/>
                <a:ext cx="1391878" cy="369332"/>
              </a:xfrm>
              <a:prstGeom prst="rect">
                <a:avLst/>
              </a:prstGeom>
              <a:blipFill rotWithShape="1">
                <a:blip r:embed="rId3"/>
                <a:stretch>
                  <a:fillRect/>
                </a:stretch>
              </a:blipFill>
            </p:spPr>
            <p:txBody>
              <a:bodyPr/>
              <a:lstStyle/>
              <a:p>
                <a:r>
                  <a:rPr lang="ja-JP" altLang="en-US">
                    <a:noFill/>
                  </a:rPr>
                  <a:t> </a:t>
                </a:r>
              </a:p>
            </p:txBody>
          </p:sp>
        </mc:Fallback>
      </mc:AlternateContent>
      <p:sp>
        <p:nvSpPr>
          <p:cNvPr id="9" name="テキスト ボックス 8"/>
          <p:cNvSpPr txBox="1"/>
          <p:nvPr/>
        </p:nvSpPr>
        <p:spPr>
          <a:xfrm>
            <a:off x="1331640" y="3284984"/>
            <a:ext cx="504056" cy="307777"/>
          </a:xfrm>
          <a:prstGeom prst="rect">
            <a:avLst/>
          </a:prstGeom>
          <a:noFill/>
        </p:spPr>
        <p:txBody>
          <a:bodyPr wrap="square" rtlCol="0">
            <a:spAutoFit/>
          </a:bodyPr>
          <a:lstStyle/>
          <a:p>
            <a:r>
              <a:rPr kumimoji="1" lang="en-US" altLang="ja-JP" sz="1400" dirty="0" smtClean="0">
                <a:latin typeface="Times New Roman" pitchFamily="18" charset="0"/>
                <a:ea typeface="ＭＳ Ｐ明朝" pitchFamily="18" charset="-128"/>
                <a:cs typeface="Times New Roman" pitchFamily="18" charset="0"/>
              </a:rPr>
              <a:t>A</a:t>
            </a:r>
            <a:endParaRPr kumimoji="1" lang="ja-JP" altLang="en-US" sz="1400" dirty="0">
              <a:latin typeface="Times New Roman" pitchFamily="18" charset="0"/>
              <a:ea typeface="ＭＳ Ｐ明朝" pitchFamily="18" charset="-128"/>
              <a:cs typeface="Times New Roman" pitchFamily="18" charset="0"/>
            </a:endParaRPr>
          </a:p>
        </p:txBody>
      </p:sp>
      <mc:AlternateContent xmlns:mc="http://schemas.openxmlformats.org/markup-compatibility/2006" xmlns:a14="http://schemas.microsoft.com/office/drawing/2010/main">
        <mc:Choice Requires="a14">
          <p:sp>
            <p:nvSpPr>
              <p:cNvPr id="10" name="正方形/長方形 9"/>
              <p:cNvSpPr/>
              <p:nvPr/>
            </p:nvSpPr>
            <p:spPr>
              <a:xfrm>
                <a:off x="6097087" y="2819158"/>
                <a:ext cx="16669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ja-JP" i="1" smtClean="0">
                              <a:latin typeface="Cambria Math"/>
                              <a:ea typeface="Cambria Math"/>
                            </a:rPr>
                          </m:ctrlPr>
                        </m:funcPr>
                        <m:fName>
                          <m:r>
                            <a:rPr lang="en-US" altLang="ja-JP" b="0" i="1" smtClean="0">
                              <a:latin typeface="Cambria Math"/>
                              <a:ea typeface="Cambria Math"/>
                            </a:rPr>
                            <m:t>𝑑</m:t>
                          </m:r>
                          <m:r>
                            <a:rPr lang="en-US" altLang="ja-JP" i="1">
                              <a:latin typeface="Cambria Math"/>
                              <a:ea typeface="Cambria Math"/>
                            </a:rPr>
                            <m:t>𝑠𝑖𝑛</m:t>
                          </m:r>
                        </m:fName>
                        <m:e>
                          <m:r>
                            <a:rPr lang="ja-JP" altLang="en-US" i="1">
                              <a:latin typeface="Cambria Math"/>
                              <a:ea typeface="Cambria Math"/>
                            </a:rPr>
                            <m:t>𝜃</m:t>
                          </m:r>
                          <m:r>
                            <a:rPr lang="ja-JP" altLang="en-US" i="1">
                              <a:latin typeface="Cambria Math"/>
                              <a:ea typeface="Cambria Math"/>
                            </a:rPr>
                            <m:t>≈</m:t>
                          </m:r>
                          <m:r>
                            <a:rPr lang="en-US" altLang="ja-JP" b="0" i="1" smtClean="0">
                              <a:latin typeface="Cambria Math"/>
                              <a:ea typeface="Cambria Math"/>
                            </a:rPr>
                            <m:t>𝑑</m:t>
                          </m:r>
                          <m:r>
                            <a:rPr lang="ja-JP" altLang="en-US" i="1">
                              <a:latin typeface="Cambria Math"/>
                              <a:ea typeface="Cambria Math"/>
                            </a:rPr>
                            <m:t>𝜃</m:t>
                          </m:r>
                          <m:r>
                            <a:rPr lang="ja-JP" altLang="en-US" i="1">
                              <a:latin typeface="Cambria Math"/>
                              <a:ea typeface="Cambria Math"/>
                            </a:rPr>
                            <m:t>　</m:t>
                          </m:r>
                        </m:e>
                      </m:func>
                    </m:oMath>
                  </m:oMathPara>
                </a14:m>
                <a:endParaRPr lang="ja-JP" altLang="en-US"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6097087" y="2819158"/>
                <a:ext cx="1666931"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5954420" y="3293225"/>
                <a:ext cx="1809598" cy="40011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Cambria Math"/>
                        </a:rPr>
                        <m:t>∴</m:t>
                      </m:r>
                      <m:sSub>
                        <m:sSubPr>
                          <m:ctrlPr>
                            <a:rPr kumimoji="1" lang="en-US" altLang="ja-JP" sz="2000" b="0" i="1" smtClean="0">
                              <a:latin typeface="Cambria Math"/>
                              <a:ea typeface="Cambria Math"/>
                            </a:rPr>
                          </m:ctrlPr>
                        </m:sSubPr>
                        <m:e>
                          <m:r>
                            <a:rPr kumimoji="1" lang="en-US" altLang="ja-JP" sz="2000" b="0" i="1" smtClean="0">
                              <a:latin typeface="Cambria Math"/>
                              <a:ea typeface="Cambria Math"/>
                            </a:rPr>
                            <m:t>𝑙</m:t>
                          </m:r>
                        </m:e>
                        <m:sub>
                          <m:r>
                            <a:rPr kumimoji="1" lang="en-US" altLang="ja-JP" sz="2000" b="0" i="1" smtClean="0">
                              <a:latin typeface="Cambria Math"/>
                              <a:ea typeface="Cambria Math"/>
                            </a:rPr>
                            <m:t>2</m:t>
                          </m:r>
                        </m:sub>
                      </m:sSub>
                      <m:r>
                        <a:rPr kumimoji="1" lang="en-US" altLang="ja-JP" sz="2000" b="0" i="1" smtClean="0">
                          <a:latin typeface="Cambria Math"/>
                          <a:ea typeface="Cambria Math"/>
                        </a:rPr>
                        <m:t>−</m:t>
                      </m:r>
                      <m:sSub>
                        <m:sSubPr>
                          <m:ctrlPr>
                            <a:rPr kumimoji="1" lang="en-US" altLang="ja-JP" sz="2000" b="0" i="1" smtClean="0">
                              <a:latin typeface="Cambria Math"/>
                              <a:ea typeface="Cambria Math"/>
                            </a:rPr>
                          </m:ctrlPr>
                        </m:sSubPr>
                        <m:e>
                          <m:r>
                            <a:rPr kumimoji="1" lang="en-US" altLang="ja-JP" sz="2000" b="0" i="1" smtClean="0">
                              <a:latin typeface="Cambria Math"/>
                              <a:ea typeface="Cambria Math"/>
                            </a:rPr>
                            <m:t>𝑙</m:t>
                          </m:r>
                        </m:e>
                        <m:sub>
                          <m:r>
                            <a:rPr kumimoji="1" lang="en-US" altLang="ja-JP" sz="2000" b="0" i="1" smtClean="0">
                              <a:latin typeface="Cambria Math"/>
                              <a:ea typeface="Cambria Math"/>
                            </a:rPr>
                            <m:t>1</m:t>
                          </m:r>
                        </m:sub>
                      </m:sSub>
                      <m:r>
                        <a:rPr kumimoji="1" lang="en-US" altLang="ja-JP" sz="2000" b="0" i="1" smtClean="0">
                          <a:latin typeface="Cambria Math"/>
                          <a:ea typeface="Cambria Math"/>
                        </a:rPr>
                        <m:t>≈</m:t>
                      </m:r>
                      <m:r>
                        <a:rPr kumimoji="1" lang="en-US" altLang="ja-JP" sz="2000" b="0" i="1" smtClean="0">
                          <a:latin typeface="Cambria Math"/>
                          <a:ea typeface="Cambria Math"/>
                        </a:rPr>
                        <m:t>𝑑</m:t>
                      </m:r>
                      <m:r>
                        <a:rPr kumimoji="1" lang="ja-JP" altLang="en-US" sz="2000" b="0" i="1" smtClean="0">
                          <a:latin typeface="Cambria Math"/>
                          <a:ea typeface="Cambria Math"/>
                        </a:rPr>
                        <m:t>𝜃</m:t>
                      </m:r>
                    </m:oMath>
                  </m:oMathPara>
                </a14:m>
                <a:endParaRPr kumimoji="1" lang="ja-JP" altLang="en-US" sz="20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954420" y="3293225"/>
                <a:ext cx="1809598" cy="400110"/>
              </a:xfrm>
              <a:prstGeom prst="rect">
                <a:avLst/>
              </a:prstGeom>
              <a:blipFill rotWithShape="1">
                <a:blip r:embed="rId5"/>
                <a:stretch>
                  <a:fillRect b="-303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060600" y="5114112"/>
                <a:ext cx="3775328" cy="61914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rPr>
                          </m:ctrlPr>
                        </m:sSubPr>
                        <m:e>
                          <m:r>
                            <a:rPr kumimoji="1" lang="ja-JP" altLang="en-US" b="1" i="1" smtClean="0">
                              <a:latin typeface="Cambria Math"/>
                            </a:rPr>
                            <m:t>𝜽</m:t>
                          </m:r>
                        </m:e>
                        <m:sub>
                          <m:r>
                            <a:rPr kumimoji="1" lang="en-US" altLang="ja-JP" b="1" i="1" smtClean="0">
                              <a:latin typeface="Cambria Math"/>
                            </a:rPr>
                            <m:t>𝒎</m:t>
                          </m:r>
                        </m:sub>
                      </m:sSub>
                      <m:r>
                        <a:rPr kumimoji="1" lang="en-US" altLang="ja-JP" b="1" i="1" smtClean="0">
                          <a:latin typeface="Cambria Math"/>
                          <a:ea typeface="Cambria Math"/>
                        </a:rPr>
                        <m:t>≈</m:t>
                      </m:r>
                      <m:f>
                        <m:fPr>
                          <m:ctrlPr>
                            <a:rPr kumimoji="1" lang="en-US" altLang="ja-JP" b="1" i="1" smtClean="0">
                              <a:latin typeface="Cambria Math"/>
                              <a:ea typeface="Cambria Math"/>
                            </a:rPr>
                          </m:ctrlPr>
                        </m:fPr>
                        <m:num>
                          <m:r>
                            <a:rPr kumimoji="1" lang="en-US" altLang="ja-JP" b="1" i="1" smtClean="0">
                              <a:latin typeface="Cambria Math"/>
                              <a:ea typeface="Cambria Math"/>
                            </a:rPr>
                            <m:t>𝒎</m:t>
                          </m:r>
                          <m:r>
                            <a:rPr kumimoji="1" lang="en-US" altLang="ja-JP" b="1" i="1" smtClean="0">
                              <a:latin typeface="Cambria Math"/>
                              <a:ea typeface="Cambria Math"/>
                            </a:rPr>
                            <m:t>𝝀</m:t>
                          </m:r>
                        </m:num>
                        <m:den>
                          <m:r>
                            <a:rPr kumimoji="1" lang="en-US" altLang="ja-JP" b="1" i="1" smtClean="0">
                              <a:latin typeface="Cambria Math"/>
                              <a:ea typeface="Cambria Math"/>
                            </a:rPr>
                            <m:t>𝒅</m:t>
                          </m:r>
                        </m:den>
                      </m:f>
                      <m:r>
                        <a:rPr kumimoji="1" lang="ja-JP" altLang="en-US" b="1" i="1" smtClean="0">
                          <a:latin typeface="Cambria Math"/>
                          <a:ea typeface="Cambria Math"/>
                        </a:rPr>
                        <m:t>　　</m:t>
                      </m:r>
                      <m:r>
                        <a:rPr lang="en-US" altLang="ja-JP" b="1" i="1">
                          <a:latin typeface="Cambria Math"/>
                          <a:ea typeface="Cambria Math"/>
                        </a:rPr>
                        <m:t>(</m:t>
                      </m:r>
                      <m:r>
                        <a:rPr lang="en-US" altLang="ja-JP" b="1" i="1">
                          <a:latin typeface="Cambria Math"/>
                          <a:ea typeface="Cambria Math"/>
                        </a:rPr>
                        <m:t>𝒎</m:t>
                      </m:r>
                      <m:r>
                        <a:rPr lang="en-US" altLang="ja-JP" b="1" i="1">
                          <a:latin typeface="Cambria Math"/>
                          <a:ea typeface="Cambria Math"/>
                        </a:rPr>
                        <m:t>=</m:t>
                      </m:r>
                      <m:r>
                        <a:rPr lang="en-US" altLang="ja-JP" b="1" i="1">
                          <a:latin typeface="Cambria Math"/>
                          <a:ea typeface="Cambria Math"/>
                        </a:rPr>
                        <m:t>𝟎</m:t>
                      </m:r>
                      <m:r>
                        <a:rPr lang="en-US" altLang="ja-JP" b="1" i="1">
                          <a:latin typeface="Cambria Math"/>
                          <a:ea typeface="Cambria Math"/>
                        </a:rPr>
                        <m:t>,±</m:t>
                      </m:r>
                      <m:r>
                        <a:rPr lang="en-US" altLang="ja-JP" b="1" i="1">
                          <a:latin typeface="Cambria Math"/>
                          <a:ea typeface="Cambria Math"/>
                        </a:rPr>
                        <m:t>𝟏</m:t>
                      </m:r>
                      <m:r>
                        <a:rPr lang="en-US" altLang="ja-JP" b="1" i="1">
                          <a:latin typeface="Cambria Math"/>
                          <a:ea typeface="Cambria Math"/>
                        </a:rPr>
                        <m:t>,±</m:t>
                      </m:r>
                      <m:r>
                        <a:rPr lang="en-US" altLang="ja-JP" b="1" i="1">
                          <a:latin typeface="Cambria Math"/>
                          <a:ea typeface="Cambria Math"/>
                        </a:rPr>
                        <m:t>𝟐</m:t>
                      </m:r>
                      <m:r>
                        <a:rPr lang="en-US" altLang="ja-JP" b="1" i="1">
                          <a:latin typeface="Cambria Math"/>
                          <a:ea typeface="Cambria Math"/>
                        </a:rPr>
                        <m:t>,･･･)</m:t>
                      </m:r>
                    </m:oMath>
                  </m:oMathPara>
                </a14:m>
                <a:endParaRPr lang="ja-JP" altLang="en-US"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060600" y="5114112"/>
                <a:ext cx="3775328" cy="619144"/>
              </a:xfrm>
              <a:prstGeom prst="rect">
                <a:avLst/>
              </a:prstGeom>
              <a:blipFill rotWithShape="1">
                <a:blip r:embed="rId6"/>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084168" y="1925073"/>
                <a:ext cx="16927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𝑙</m:t>
                          </m:r>
                        </m:e>
                        <m:sub>
                          <m:r>
                            <a:rPr kumimoji="1" lang="en-US" altLang="ja-JP" b="0" i="1" smtClean="0">
                              <a:latin typeface="Cambria Math"/>
                            </a:rPr>
                            <m:t>2</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𝑙</m:t>
                          </m:r>
                        </m:e>
                        <m:sub>
                          <m:r>
                            <a:rPr kumimoji="1" lang="en-US" altLang="ja-JP" b="0" i="1" smtClean="0">
                              <a:latin typeface="Cambria Math"/>
                              <a:ea typeface="Cambria Math"/>
                            </a:rPr>
                            <m:t>1</m:t>
                          </m:r>
                        </m:sub>
                      </m:sSub>
                      <m:r>
                        <a:rPr kumimoji="1" lang="ja-JP" altLang="en-US" b="0" i="1" smtClean="0">
                          <a:latin typeface="Cambria Math"/>
                          <a:ea typeface="Cambria Math"/>
                        </a:rPr>
                        <m:t>＝</m:t>
                      </m:r>
                      <m:r>
                        <a:rPr lang="en-US" altLang="ja-JP" i="1">
                          <a:latin typeface="Cambria Math"/>
                          <a:ea typeface="Cambria Math"/>
                        </a:rPr>
                        <m:t>𝑑𝑠𝑖𝑛</m:t>
                      </m:r>
                      <m:r>
                        <a:rPr lang="en-US" altLang="ja-JP" i="1">
                          <a:latin typeface="Cambria Math"/>
                          <a:ea typeface="Cambria Math"/>
                        </a:rPr>
                        <m:t>𝜃</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084168" y="1925073"/>
                <a:ext cx="1692771" cy="369332"/>
              </a:xfrm>
              <a:prstGeom prst="rect">
                <a:avLst/>
              </a:prstGeom>
              <a:blipFill rotWithShape="1">
                <a:blip r:embed="rId7"/>
                <a:stretch>
                  <a:fillRect b="-1667"/>
                </a:stretch>
              </a:blipFill>
            </p:spPr>
            <p:txBody>
              <a:bodyPr/>
              <a:lstStyle/>
              <a:p>
                <a:r>
                  <a:rPr lang="ja-JP" altLang="en-US">
                    <a:noFill/>
                  </a:rPr>
                  <a:t> </a:t>
                </a:r>
              </a:p>
            </p:txBody>
          </p:sp>
        </mc:Fallback>
      </mc:AlternateContent>
      <p:sp>
        <p:nvSpPr>
          <p:cNvPr id="3" name="テキスト ボックス 2"/>
          <p:cNvSpPr txBox="1"/>
          <p:nvPr/>
        </p:nvSpPr>
        <p:spPr>
          <a:xfrm>
            <a:off x="5220072" y="3797281"/>
            <a:ext cx="3456384" cy="646331"/>
          </a:xfrm>
          <a:prstGeom prst="rect">
            <a:avLst/>
          </a:prstGeom>
          <a:noFill/>
        </p:spPr>
        <p:txBody>
          <a:bodyPr wrap="square" rtlCol="0">
            <a:spAutoFit/>
          </a:bodyPr>
          <a:lstStyle/>
          <a:p>
            <a:r>
              <a:rPr kumimoji="1" lang="ja-JP" altLang="en-US" dirty="0" smtClean="0"/>
              <a:t>光路差</a:t>
            </a:r>
            <a:r>
              <a:rPr lang="ja-JP" altLang="en-US" dirty="0" smtClean="0"/>
              <a:t>が波長の整数倍の時、干渉縞が現れるので、</a:t>
            </a:r>
            <a:endParaRPr kumimoji="1" lang="ja-JP" altLang="en-US"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5618550" y="4495543"/>
                <a:ext cx="2633670" cy="45313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ea typeface="Cambria Math"/>
                            </a:rPr>
                          </m:ctrlPr>
                        </m:sSubPr>
                        <m:e>
                          <m:r>
                            <a:rPr kumimoji="1" lang="en-US" altLang="ja-JP" sz="2400" b="0" i="1" smtClean="0">
                              <a:latin typeface="Cambria Math"/>
                              <a:ea typeface="Cambria Math"/>
                            </a:rPr>
                            <m:t>𝑙</m:t>
                          </m:r>
                        </m:e>
                        <m:sub>
                          <m:r>
                            <a:rPr kumimoji="1" lang="en-US" altLang="ja-JP" sz="2400" b="0" i="1" smtClean="0">
                              <a:latin typeface="Cambria Math"/>
                              <a:ea typeface="Cambria Math"/>
                            </a:rPr>
                            <m:t>2</m:t>
                          </m:r>
                        </m:sub>
                      </m:sSub>
                      <m:r>
                        <a:rPr kumimoji="1" lang="en-US" altLang="ja-JP" sz="2400" b="0" i="1" smtClean="0">
                          <a:latin typeface="Cambria Math"/>
                          <a:ea typeface="Cambria Math"/>
                        </a:rPr>
                        <m:t>−</m:t>
                      </m:r>
                      <m:sSub>
                        <m:sSubPr>
                          <m:ctrlPr>
                            <a:rPr kumimoji="1" lang="en-US" altLang="ja-JP" sz="2400" b="0" i="1" smtClean="0">
                              <a:latin typeface="Cambria Math"/>
                              <a:ea typeface="Cambria Math"/>
                            </a:rPr>
                          </m:ctrlPr>
                        </m:sSubPr>
                        <m:e>
                          <m:r>
                            <a:rPr kumimoji="1" lang="en-US" altLang="ja-JP" sz="2400" b="0" i="1" smtClean="0">
                              <a:latin typeface="Cambria Math"/>
                              <a:ea typeface="Cambria Math"/>
                            </a:rPr>
                            <m:t>𝑙</m:t>
                          </m:r>
                        </m:e>
                        <m:sub>
                          <m:r>
                            <a:rPr kumimoji="1" lang="en-US" altLang="ja-JP" sz="2400" b="0" i="1" smtClean="0">
                              <a:latin typeface="Cambria Math"/>
                              <a:ea typeface="Cambria Math"/>
                            </a:rPr>
                            <m:t>1</m:t>
                          </m:r>
                        </m:sub>
                      </m:sSub>
                      <m:r>
                        <a:rPr kumimoji="1" lang="en-US" altLang="ja-JP" sz="2400" b="0" i="1" smtClean="0">
                          <a:latin typeface="Cambria Math"/>
                          <a:ea typeface="Cambria Math"/>
                        </a:rPr>
                        <m:t>≈</m:t>
                      </m:r>
                      <m:r>
                        <a:rPr kumimoji="1" lang="en-US" altLang="ja-JP" sz="2400" b="0" i="1" smtClean="0">
                          <a:latin typeface="Cambria Math"/>
                          <a:ea typeface="Cambria Math"/>
                        </a:rPr>
                        <m:t>𝑑</m:t>
                      </m:r>
                      <m:r>
                        <a:rPr kumimoji="1" lang="ja-JP" altLang="en-US" sz="2400" b="0" i="1" smtClean="0">
                          <a:latin typeface="Cambria Math"/>
                          <a:ea typeface="Cambria Math"/>
                        </a:rPr>
                        <m:t>𝜃</m:t>
                      </m:r>
                      <m:r>
                        <a:rPr kumimoji="1" lang="en-US" altLang="ja-JP" sz="2400" b="0" i="1" smtClean="0">
                          <a:latin typeface="Cambria Math"/>
                          <a:ea typeface="Cambria Math"/>
                        </a:rPr>
                        <m:t>=</m:t>
                      </m:r>
                      <m:r>
                        <a:rPr lang="en-US" altLang="ja-JP" sz="2000" b="1" i="1">
                          <a:latin typeface="Cambria Math"/>
                          <a:ea typeface="Cambria Math"/>
                        </a:rPr>
                        <m:t>𝒎</m:t>
                      </m:r>
                      <m:r>
                        <a:rPr lang="en-US" altLang="ja-JP" sz="2000" b="1" i="1">
                          <a:latin typeface="Cambria Math"/>
                          <a:ea typeface="Cambria Math"/>
                        </a:rPr>
                        <m:t>𝝀</m:t>
                      </m:r>
                    </m:oMath>
                  </m:oMathPara>
                </a14:m>
                <a:endParaRPr kumimoji="1" lang="ja-JP" altLang="en-US" sz="20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618550" y="4495543"/>
                <a:ext cx="2633670" cy="453137"/>
              </a:xfrm>
              <a:prstGeom prst="rect">
                <a:avLst/>
              </a:prstGeom>
              <a:blipFill rotWithShape="1">
                <a:blip r:embed="rId8"/>
                <a:stretch>
                  <a:fillRect b="-2667"/>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23515810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155" t="13021" r="27184" b="12153"/>
          <a:stretch/>
        </p:blipFill>
        <p:spPr bwMode="auto">
          <a:xfrm rot="10800000">
            <a:off x="17537" y="2094452"/>
            <a:ext cx="4402075" cy="33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sz="3600" dirty="0" smtClean="0"/>
              <a:t>マイケルソン干渉計</a:t>
            </a:r>
            <a:endParaRPr kumimoji="1" lang="ja-JP" altLang="en-US" sz="36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4659102" y="2996952"/>
                <a:ext cx="39839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𝑙</m:t>
                          </m:r>
                        </m:e>
                        <m:sub>
                          <m:r>
                            <a:rPr kumimoji="1" lang="en-US" altLang="ja-JP" b="0" i="1" smtClean="0">
                              <a:latin typeface="Cambria Math"/>
                            </a:rPr>
                            <m:t>2</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𝑙</m:t>
                          </m:r>
                        </m:e>
                        <m:sub>
                          <m:r>
                            <a:rPr kumimoji="1" lang="en-US" altLang="ja-JP" b="0" i="1" smtClean="0">
                              <a:latin typeface="Cambria Math"/>
                              <a:ea typeface="Cambria Math"/>
                            </a:rPr>
                            <m:t>1</m:t>
                          </m:r>
                        </m:sub>
                      </m:sSub>
                      <m:r>
                        <a:rPr kumimoji="1" lang="en-US" altLang="ja-JP" i="1" smtClean="0">
                          <a:latin typeface="Cambria Math"/>
                          <a:ea typeface="Cambria Math"/>
                        </a:rPr>
                        <m:t>=</m:t>
                      </m:r>
                      <m:r>
                        <a:rPr kumimoji="1" lang="en-US" altLang="ja-JP" b="0" i="1" smtClean="0">
                          <a:latin typeface="Cambria Math"/>
                          <a:ea typeface="Cambria Math"/>
                        </a:rPr>
                        <m:t>𝑚</m:t>
                      </m:r>
                      <m:r>
                        <a:rPr kumimoji="1" lang="en-US" altLang="ja-JP" b="0" i="1" smtClean="0">
                          <a:latin typeface="Cambria Math"/>
                          <a:ea typeface="Cambria Math"/>
                        </a:rPr>
                        <m:t>𝜆</m:t>
                      </m:r>
                      <m:r>
                        <a:rPr kumimoji="1" lang="ja-JP" altLang="en-US" b="0" i="1" smtClean="0">
                          <a:latin typeface="Cambria Math"/>
                          <a:ea typeface="Cambria Math"/>
                        </a:rPr>
                        <m:t>　　</m:t>
                      </m:r>
                      <m:r>
                        <a:rPr kumimoji="1" lang="en-US" altLang="ja-JP" b="0" i="1" smtClean="0">
                          <a:latin typeface="Cambria Math"/>
                          <a:ea typeface="Cambria Math"/>
                        </a:rPr>
                        <m:t>(</m:t>
                      </m:r>
                      <m:r>
                        <a:rPr kumimoji="1" lang="en-US" altLang="ja-JP" b="0" i="1" smtClean="0">
                          <a:latin typeface="Cambria Math"/>
                          <a:ea typeface="Cambria Math"/>
                        </a:rPr>
                        <m:t>𝑚</m:t>
                      </m:r>
                      <m:r>
                        <a:rPr kumimoji="1" lang="en-US" altLang="ja-JP" b="0" i="1" smtClean="0">
                          <a:latin typeface="Cambria Math"/>
                          <a:ea typeface="Cambria Math"/>
                        </a:rPr>
                        <m:t>=0,±1,±2,･･･)</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659102" y="2996952"/>
                <a:ext cx="3983911" cy="369332"/>
              </a:xfrm>
              <a:prstGeom prst="rect">
                <a:avLst/>
              </a:prstGeom>
              <a:blipFill rotWithShape="1">
                <a:blip r:embed="rId4"/>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644008" y="3370339"/>
                <a:ext cx="4323748"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𝑙</m:t>
                          </m:r>
                        </m:e>
                        <m:sub>
                          <m:r>
                            <a:rPr kumimoji="1" lang="en-US" altLang="ja-JP" b="0" i="1" smtClean="0">
                              <a:latin typeface="Cambria Math"/>
                            </a:rPr>
                            <m:t>2</m:t>
                          </m:r>
                        </m:sub>
                      </m:sSub>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𝑙</m:t>
                          </m:r>
                        </m:e>
                        <m:sub>
                          <m:r>
                            <a:rPr kumimoji="1" lang="en-US" altLang="ja-JP" b="0" i="1" smtClean="0">
                              <a:latin typeface="Cambria Math"/>
                              <a:ea typeface="Cambria Math"/>
                            </a:rPr>
                            <m:t>1</m:t>
                          </m:r>
                        </m:sub>
                      </m:sSub>
                      <m:r>
                        <a:rPr kumimoji="1" lang="en-US" altLang="ja-JP" i="1" smtClean="0">
                          <a:latin typeface="Cambria Math"/>
                          <a:ea typeface="Cambria Math"/>
                        </a:rPr>
                        <m:t>=</m:t>
                      </m:r>
                      <m:f>
                        <m:fPr>
                          <m:ctrlPr>
                            <a:rPr kumimoji="1" lang="en-US" altLang="ja-JP" b="0" i="1" smtClean="0">
                              <a:latin typeface="Cambria Math"/>
                              <a:ea typeface="Cambria Math"/>
                            </a:rPr>
                          </m:ctrlPr>
                        </m:fPr>
                        <m:num>
                          <m:r>
                            <a:rPr kumimoji="1" lang="en-US" altLang="ja-JP" b="0" i="1" smtClean="0">
                              <a:latin typeface="Cambria Math"/>
                              <a:ea typeface="Cambria Math"/>
                            </a:rPr>
                            <m:t>1</m:t>
                          </m:r>
                        </m:num>
                        <m:den>
                          <m:r>
                            <a:rPr kumimoji="1" lang="en-US" altLang="ja-JP" b="0" i="1" smtClean="0">
                              <a:latin typeface="Cambria Math"/>
                              <a:ea typeface="Cambria Math"/>
                            </a:rPr>
                            <m:t>2</m:t>
                          </m:r>
                        </m:den>
                      </m:f>
                      <m:r>
                        <a:rPr kumimoji="1" lang="en-US" altLang="ja-JP" b="0" i="1" smtClean="0">
                          <a:latin typeface="Cambria Math"/>
                          <a:ea typeface="Cambria Math"/>
                        </a:rPr>
                        <m:t>𝑚</m:t>
                      </m:r>
                      <m:r>
                        <a:rPr kumimoji="1" lang="en-US" altLang="ja-JP" b="0" i="1" smtClean="0">
                          <a:latin typeface="Cambria Math"/>
                          <a:ea typeface="Cambria Math"/>
                        </a:rPr>
                        <m:t>𝜆</m:t>
                      </m:r>
                      <m:r>
                        <a:rPr kumimoji="1" lang="ja-JP" altLang="en-US" b="0" i="1" smtClean="0">
                          <a:latin typeface="Cambria Math"/>
                          <a:ea typeface="Cambria Math"/>
                        </a:rPr>
                        <m:t>　　</m:t>
                      </m:r>
                      <m:r>
                        <a:rPr kumimoji="1" lang="en-US" altLang="ja-JP" b="0" i="1" smtClean="0">
                          <a:latin typeface="Cambria Math"/>
                          <a:ea typeface="Cambria Math"/>
                        </a:rPr>
                        <m:t>(</m:t>
                      </m:r>
                      <m:r>
                        <a:rPr kumimoji="1" lang="en-US" altLang="ja-JP" b="0" i="1" smtClean="0">
                          <a:latin typeface="Cambria Math"/>
                          <a:ea typeface="Cambria Math"/>
                        </a:rPr>
                        <m:t>𝑚</m:t>
                      </m:r>
                      <m:r>
                        <a:rPr kumimoji="1" lang="en-US" altLang="ja-JP" b="0" i="1" smtClean="0">
                          <a:latin typeface="Cambria Math"/>
                          <a:ea typeface="Cambria Math"/>
                        </a:rPr>
                        <m:t>=±1,±3,±5,･･･)</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644008" y="3370339"/>
                <a:ext cx="4323748" cy="610936"/>
              </a:xfrm>
              <a:prstGeom prst="rect">
                <a:avLst/>
              </a:prstGeom>
              <a:blipFill rotWithShape="1">
                <a:blip r:embed="rId5"/>
                <a:stretch>
                  <a:fillRect/>
                </a:stretch>
              </a:blipFill>
            </p:spPr>
            <p:txBody>
              <a:bodyPr/>
              <a:lstStyle/>
              <a:p>
                <a:r>
                  <a:rPr lang="ja-JP" altLang="en-US">
                    <a:noFill/>
                  </a:rPr>
                  <a:t> </a:t>
                </a:r>
              </a:p>
            </p:txBody>
          </p:sp>
        </mc:Fallback>
      </mc:AlternateContent>
      <p:sp>
        <p:nvSpPr>
          <p:cNvPr id="6" name="下矢印 5"/>
          <p:cNvSpPr/>
          <p:nvPr/>
        </p:nvSpPr>
        <p:spPr bwMode="auto">
          <a:xfrm>
            <a:off x="5929343" y="4255553"/>
            <a:ext cx="827165" cy="646331"/>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6743138" y="4255554"/>
            <a:ext cx="1512168" cy="646331"/>
          </a:xfrm>
          <a:prstGeom prst="rect">
            <a:avLst/>
          </a:prstGeom>
          <a:noFill/>
        </p:spPr>
        <p:txBody>
          <a:bodyPr wrap="square" rtlCol="0">
            <a:spAutoFit/>
          </a:bodyPr>
          <a:lstStyle/>
          <a:p>
            <a:pPr algn="ctr"/>
            <a:r>
              <a:rPr kumimoji="1" lang="ja-JP" altLang="en-US" dirty="0" smtClean="0">
                <a:solidFill>
                  <a:srgbClr val="002060"/>
                </a:solidFill>
              </a:rPr>
              <a:t>光路差が</a:t>
            </a:r>
            <a:r>
              <a:rPr kumimoji="1" lang="en-US" altLang="ja-JP" dirty="0" smtClean="0">
                <a:solidFill>
                  <a:srgbClr val="002060"/>
                </a:solidFill>
              </a:rPr>
              <a:t>2</a:t>
            </a:r>
            <a:r>
              <a:rPr kumimoji="1" lang="ja-JP" altLang="en-US" dirty="0" smtClean="0">
                <a:solidFill>
                  <a:srgbClr val="002060"/>
                </a:solidFill>
              </a:rPr>
              <a:t>倍</a:t>
            </a:r>
            <a:endParaRPr kumimoji="1" lang="en-US" altLang="ja-JP" dirty="0" smtClean="0">
              <a:solidFill>
                <a:srgbClr val="002060"/>
              </a:solidFill>
            </a:endParaRPr>
          </a:p>
          <a:p>
            <a:pPr algn="ctr"/>
            <a:r>
              <a:rPr lang="en-US" altLang="ja-JP" dirty="0" smtClean="0">
                <a:solidFill>
                  <a:srgbClr val="002060"/>
                </a:solidFill>
              </a:rPr>
              <a:t>(</a:t>
            </a:r>
            <a:r>
              <a:rPr lang="ja-JP" altLang="en-US" dirty="0" smtClean="0">
                <a:solidFill>
                  <a:srgbClr val="002060"/>
                </a:solidFill>
              </a:rPr>
              <a:t>往復分</a:t>
            </a:r>
            <a:r>
              <a:rPr lang="en-US" altLang="ja-JP" dirty="0" smtClean="0">
                <a:solidFill>
                  <a:srgbClr val="002060"/>
                </a:solidFill>
              </a:rPr>
              <a:t>)</a:t>
            </a:r>
            <a:endParaRPr kumimoji="1" lang="ja-JP" altLang="en-US" dirty="0">
              <a:solidFill>
                <a:srgbClr val="002060"/>
              </a:solidFill>
            </a:endParaRPr>
          </a:p>
        </p:txBody>
      </p:sp>
      <p:grpSp>
        <p:nvGrpSpPr>
          <p:cNvPr id="11" name="グループ化 10"/>
          <p:cNvGrpSpPr/>
          <p:nvPr/>
        </p:nvGrpSpPr>
        <p:grpSpPr>
          <a:xfrm>
            <a:off x="4139952" y="5085184"/>
            <a:ext cx="5019131" cy="1440160"/>
            <a:chOff x="4211960" y="5085184"/>
            <a:chExt cx="5019131" cy="1440160"/>
          </a:xfrm>
        </p:grpSpPr>
        <p:sp>
          <p:nvSpPr>
            <p:cNvPr id="10" name="角丸四角形 9"/>
            <p:cNvSpPr/>
            <p:nvPr/>
          </p:nvSpPr>
          <p:spPr bwMode="auto">
            <a:xfrm>
              <a:off x="4283968" y="5085184"/>
              <a:ext cx="4860032" cy="1440160"/>
            </a:xfrm>
            <a:prstGeom prst="roundRect">
              <a:avLst/>
            </a:prstGeom>
            <a:solidFill>
              <a:schemeClr val="accent1">
                <a:lumMod val="20000"/>
                <a:lumOff val="80000"/>
              </a:schemeClr>
            </a:solidFill>
            <a:ln w="317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4283968" y="5085184"/>
                  <a:ext cx="4672882" cy="6756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rPr>
                            </m:ctrlPr>
                          </m:sSubPr>
                          <m:e>
                            <m:r>
                              <a:rPr kumimoji="1" lang="en-US" altLang="ja-JP" sz="2000" b="1" i="1" smtClean="0">
                                <a:latin typeface="Cambria Math"/>
                              </a:rPr>
                              <m:t>𝑳</m:t>
                            </m:r>
                          </m:e>
                          <m:sub>
                            <m:r>
                              <a:rPr kumimoji="1" lang="en-US" altLang="ja-JP" sz="2000" b="1" i="1" smtClean="0">
                                <a:latin typeface="Cambria Math"/>
                              </a:rPr>
                              <m:t>𝟐</m:t>
                            </m:r>
                          </m:sub>
                        </m:sSub>
                        <m:r>
                          <a:rPr kumimoji="1" lang="en-US" altLang="ja-JP" sz="2000" b="1" i="1" smtClean="0">
                            <a:latin typeface="Cambria Math"/>
                            <a:ea typeface="Cambria Math"/>
                          </a:rPr>
                          <m:t>−</m:t>
                        </m:r>
                        <m:sSub>
                          <m:sSubPr>
                            <m:ctrlPr>
                              <a:rPr kumimoji="1" lang="en-US" altLang="ja-JP" sz="2000" b="1" i="1" smtClean="0">
                                <a:latin typeface="Cambria Math"/>
                                <a:ea typeface="Cambria Math"/>
                              </a:rPr>
                            </m:ctrlPr>
                          </m:sSubPr>
                          <m:e>
                            <m:r>
                              <a:rPr kumimoji="1" lang="en-US" altLang="ja-JP" sz="2000" b="1" i="1" smtClean="0">
                                <a:latin typeface="Cambria Math"/>
                                <a:ea typeface="Cambria Math"/>
                              </a:rPr>
                              <m:t>𝑳</m:t>
                            </m:r>
                          </m:e>
                          <m:sub>
                            <m:r>
                              <a:rPr kumimoji="1" lang="en-US" altLang="ja-JP" sz="2000" b="1" i="1" smtClean="0">
                                <a:latin typeface="Cambria Math"/>
                                <a:ea typeface="Cambria Math"/>
                              </a:rPr>
                              <m:t>𝟏</m:t>
                            </m:r>
                          </m:sub>
                        </m:sSub>
                        <m:r>
                          <a:rPr kumimoji="1" lang="en-US" altLang="ja-JP" sz="2000" b="1" i="1" smtClean="0">
                            <a:latin typeface="Cambria Math"/>
                            <a:ea typeface="Cambria Math"/>
                          </a:rPr>
                          <m:t>=</m:t>
                        </m:r>
                        <m:f>
                          <m:fPr>
                            <m:ctrlPr>
                              <a:rPr kumimoji="1" lang="en-US" altLang="ja-JP" sz="2000" b="1" i="1" smtClean="0">
                                <a:latin typeface="Cambria Math"/>
                                <a:ea typeface="Cambria Math"/>
                              </a:rPr>
                            </m:ctrlPr>
                          </m:fPr>
                          <m:num>
                            <m:r>
                              <a:rPr kumimoji="1" lang="en-US" altLang="ja-JP" sz="2000" b="1" i="1" smtClean="0">
                                <a:latin typeface="Cambria Math"/>
                                <a:ea typeface="Cambria Math"/>
                              </a:rPr>
                              <m:t>𝒎</m:t>
                            </m:r>
                            <m:r>
                              <a:rPr kumimoji="1" lang="en-US" altLang="ja-JP" sz="2000" b="1" i="1" smtClean="0">
                                <a:latin typeface="Cambria Math"/>
                                <a:ea typeface="Cambria Math"/>
                              </a:rPr>
                              <m:t>𝝀</m:t>
                            </m:r>
                          </m:num>
                          <m:den>
                            <m:r>
                              <a:rPr kumimoji="1" lang="en-US" altLang="ja-JP" sz="2000" b="1" i="1" smtClean="0">
                                <a:latin typeface="Cambria Math"/>
                                <a:ea typeface="Cambria Math"/>
                              </a:rPr>
                              <m:t>𝟐</m:t>
                            </m:r>
                          </m:den>
                        </m:f>
                        <m:r>
                          <a:rPr kumimoji="1" lang="ja-JP" altLang="en-US" sz="2000" b="1" i="1" smtClean="0">
                            <a:latin typeface="Cambria Math"/>
                            <a:ea typeface="Cambria Math"/>
                          </a:rPr>
                          <m:t>　　</m:t>
                        </m:r>
                        <m:r>
                          <a:rPr kumimoji="1" lang="en-US" altLang="ja-JP" sz="2000" b="1" i="1" smtClean="0">
                            <a:latin typeface="Cambria Math"/>
                            <a:ea typeface="Cambria Math"/>
                          </a:rPr>
                          <m:t>(</m:t>
                        </m:r>
                        <m:r>
                          <a:rPr kumimoji="1" lang="en-US" altLang="ja-JP" sz="2000" b="1" i="1" smtClean="0">
                            <a:latin typeface="Cambria Math"/>
                            <a:ea typeface="Cambria Math"/>
                          </a:rPr>
                          <m:t>𝒎</m:t>
                        </m:r>
                        <m:r>
                          <a:rPr kumimoji="1" lang="en-US" altLang="ja-JP" sz="2000" b="1" i="1" smtClean="0">
                            <a:latin typeface="Cambria Math"/>
                            <a:ea typeface="Cambria Math"/>
                          </a:rPr>
                          <m:t>=</m:t>
                        </m:r>
                        <m:r>
                          <a:rPr kumimoji="1" lang="en-US" altLang="ja-JP" sz="2000" b="1" i="1" smtClean="0">
                            <a:latin typeface="Cambria Math"/>
                            <a:ea typeface="Cambria Math"/>
                          </a:rPr>
                          <m:t>𝟎</m:t>
                        </m:r>
                        <m:r>
                          <a:rPr kumimoji="1" lang="en-US" altLang="ja-JP" sz="2000" b="1" i="1" smtClean="0">
                            <a:latin typeface="Cambria Math"/>
                            <a:ea typeface="Cambria Math"/>
                          </a:rPr>
                          <m:t>,±</m:t>
                        </m:r>
                        <m:r>
                          <a:rPr kumimoji="1" lang="en-US" altLang="ja-JP" sz="2000" b="1" i="1" smtClean="0">
                            <a:latin typeface="Cambria Math"/>
                            <a:ea typeface="Cambria Math"/>
                          </a:rPr>
                          <m:t>𝟏</m:t>
                        </m:r>
                        <m:r>
                          <a:rPr kumimoji="1" lang="en-US" altLang="ja-JP" sz="2000" b="1" i="1" smtClean="0">
                            <a:latin typeface="Cambria Math"/>
                            <a:ea typeface="Cambria Math"/>
                          </a:rPr>
                          <m:t>,±</m:t>
                        </m:r>
                        <m:r>
                          <a:rPr kumimoji="1" lang="en-US" altLang="ja-JP" sz="2000" b="1" i="1" smtClean="0">
                            <a:latin typeface="Cambria Math"/>
                            <a:ea typeface="Cambria Math"/>
                          </a:rPr>
                          <m:t>𝟐</m:t>
                        </m:r>
                        <m:r>
                          <a:rPr kumimoji="1" lang="en-US" altLang="ja-JP" sz="2000" b="1" i="1" smtClean="0">
                            <a:latin typeface="Cambria Math"/>
                            <a:ea typeface="Cambria Math"/>
                          </a:rPr>
                          <m:t>,･･･)</m:t>
                        </m:r>
                      </m:oMath>
                    </m:oMathPara>
                  </a14:m>
                  <a:endParaRPr kumimoji="1" lang="ja-JP" altLang="en-US" sz="2000" b="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283968" y="5085184"/>
                  <a:ext cx="4672882" cy="675698"/>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211960" y="5698384"/>
                  <a:ext cx="5019131"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rPr>
                            </m:ctrlPr>
                          </m:sSubPr>
                          <m:e>
                            <m:r>
                              <a:rPr kumimoji="1" lang="en-US" altLang="ja-JP" sz="2000" b="1" i="1" smtClean="0">
                                <a:latin typeface="Cambria Math"/>
                              </a:rPr>
                              <m:t>𝑳</m:t>
                            </m:r>
                          </m:e>
                          <m:sub>
                            <m:r>
                              <a:rPr kumimoji="1" lang="en-US" altLang="ja-JP" sz="2000" b="1" i="1" smtClean="0">
                                <a:latin typeface="Cambria Math"/>
                              </a:rPr>
                              <m:t>𝟐</m:t>
                            </m:r>
                          </m:sub>
                        </m:sSub>
                        <m:r>
                          <a:rPr kumimoji="1" lang="en-US" altLang="ja-JP" sz="2000" b="1" i="1" smtClean="0">
                            <a:latin typeface="Cambria Math"/>
                            <a:ea typeface="Cambria Math"/>
                          </a:rPr>
                          <m:t>−</m:t>
                        </m:r>
                        <m:sSub>
                          <m:sSubPr>
                            <m:ctrlPr>
                              <a:rPr kumimoji="1" lang="en-US" altLang="ja-JP" sz="2000" b="1" i="1" smtClean="0">
                                <a:latin typeface="Cambria Math"/>
                                <a:ea typeface="Cambria Math"/>
                              </a:rPr>
                            </m:ctrlPr>
                          </m:sSubPr>
                          <m:e>
                            <m:r>
                              <a:rPr kumimoji="1" lang="en-US" altLang="ja-JP" sz="2000" b="1" i="1" smtClean="0">
                                <a:latin typeface="Cambria Math"/>
                                <a:ea typeface="Cambria Math"/>
                              </a:rPr>
                              <m:t>𝑳</m:t>
                            </m:r>
                          </m:e>
                          <m:sub>
                            <m:r>
                              <a:rPr kumimoji="1" lang="en-US" altLang="ja-JP" sz="2000" b="1" i="1" smtClean="0">
                                <a:latin typeface="Cambria Math"/>
                                <a:ea typeface="Cambria Math"/>
                              </a:rPr>
                              <m:t>𝟏</m:t>
                            </m:r>
                          </m:sub>
                        </m:sSub>
                        <m:r>
                          <a:rPr kumimoji="1" lang="en-US" altLang="ja-JP" sz="2000" b="1" i="1" smtClean="0">
                            <a:latin typeface="Cambria Math"/>
                            <a:ea typeface="Cambria Math"/>
                          </a:rPr>
                          <m:t>=</m:t>
                        </m:r>
                        <m:f>
                          <m:fPr>
                            <m:ctrlPr>
                              <a:rPr kumimoji="1" lang="en-US" altLang="ja-JP" sz="2000" b="1" i="1" smtClean="0">
                                <a:latin typeface="Cambria Math"/>
                                <a:ea typeface="Cambria Math"/>
                              </a:rPr>
                            </m:ctrlPr>
                          </m:fPr>
                          <m:num>
                            <m:r>
                              <a:rPr kumimoji="1" lang="en-US" altLang="ja-JP" sz="2000" b="1" i="1" smtClean="0">
                                <a:latin typeface="Cambria Math"/>
                                <a:ea typeface="Cambria Math"/>
                              </a:rPr>
                              <m:t>𝟏</m:t>
                            </m:r>
                          </m:num>
                          <m:den>
                            <m:r>
                              <a:rPr kumimoji="1" lang="en-US" altLang="ja-JP" sz="2000" b="1" i="1" smtClean="0">
                                <a:latin typeface="Cambria Math"/>
                                <a:ea typeface="Cambria Math"/>
                              </a:rPr>
                              <m:t>𝟒</m:t>
                            </m:r>
                          </m:den>
                        </m:f>
                        <m:r>
                          <a:rPr kumimoji="1" lang="en-US" altLang="ja-JP" sz="2000" b="1" i="1" smtClean="0">
                            <a:latin typeface="Cambria Math"/>
                            <a:ea typeface="Cambria Math"/>
                          </a:rPr>
                          <m:t>𝒎</m:t>
                        </m:r>
                        <m:r>
                          <a:rPr kumimoji="1" lang="en-US" altLang="ja-JP" sz="2000" b="1" i="1" smtClean="0">
                            <a:latin typeface="Cambria Math"/>
                            <a:ea typeface="Cambria Math"/>
                          </a:rPr>
                          <m:t>𝝀</m:t>
                        </m:r>
                        <m:r>
                          <a:rPr kumimoji="1" lang="ja-JP" altLang="en-US" sz="2000" b="1" i="1" smtClean="0">
                            <a:latin typeface="Cambria Math"/>
                            <a:ea typeface="Cambria Math"/>
                          </a:rPr>
                          <m:t>　　</m:t>
                        </m:r>
                        <m:r>
                          <a:rPr kumimoji="1" lang="en-US" altLang="ja-JP" sz="2000" b="1" i="1" smtClean="0">
                            <a:latin typeface="Cambria Math"/>
                            <a:ea typeface="Cambria Math"/>
                          </a:rPr>
                          <m:t>(</m:t>
                        </m:r>
                        <m:r>
                          <a:rPr kumimoji="1" lang="en-US" altLang="ja-JP" sz="2000" b="1" i="1" smtClean="0">
                            <a:latin typeface="Cambria Math"/>
                            <a:ea typeface="Cambria Math"/>
                          </a:rPr>
                          <m:t>𝒎</m:t>
                        </m:r>
                        <m:r>
                          <a:rPr kumimoji="1" lang="en-US" altLang="ja-JP" sz="2000" b="1" i="1" smtClean="0">
                            <a:latin typeface="Cambria Math"/>
                            <a:ea typeface="Cambria Math"/>
                          </a:rPr>
                          <m:t>=±</m:t>
                        </m:r>
                        <m:r>
                          <a:rPr kumimoji="1" lang="en-US" altLang="ja-JP" sz="2000" b="1" i="1" smtClean="0">
                            <a:latin typeface="Cambria Math"/>
                            <a:ea typeface="Cambria Math"/>
                          </a:rPr>
                          <m:t>𝟏</m:t>
                        </m:r>
                        <m:r>
                          <a:rPr kumimoji="1" lang="en-US" altLang="ja-JP" sz="2000" b="1" i="1" smtClean="0">
                            <a:latin typeface="Cambria Math"/>
                            <a:ea typeface="Cambria Math"/>
                          </a:rPr>
                          <m:t>,±</m:t>
                        </m:r>
                        <m:r>
                          <a:rPr kumimoji="1" lang="en-US" altLang="ja-JP" sz="2000" b="1" i="1" smtClean="0">
                            <a:latin typeface="Cambria Math"/>
                            <a:ea typeface="Cambria Math"/>
                          </a:rPr>
                          <m:t>𝟑</m:t>
                        </m:r>
                        <m:r>
                          <a:rPr kumimoji="1" lang="en-US" altLang="ja-JP" sz="2000" b="1" i="1" smtClean="0">
                            <a:latin typeface="Cambria Math"/>
                            <a:ea typeface="Cambria Math"/>
                          </a:rPr>
                          <m:t>,±</m:t>
                        </m:r>
                        <m:r>
                          <a:rPr kumimoji="1" lang="en-US" altLang="ja-JP" sz="2000" b="1" i="1" smtClean="0">
                            <a:latin typeface="Cambria Math"/>
                            <a:ea typeface="Cambria Math"/>
                          </a:rPr>
                          <m:t>𝟓</m:t>
                        </m:r>
                        <m:r>
                          <a:rPr kumimoji="1" lang="en-US" altLang="ja-JP" sz="2000" b="1" i="1" smtClean="0">
                            <a:latin typeface="Cambria Math"/>
                            <a:ea typeface="Cambria Math"/>
                          </a:rPr>
                          <m:t>,･･･)</m:t>
                        </m:r>
                      </m:oMath>
                    </m:oMathPara>
                  </a14:m>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211960" y="5698384"/>
                  <a:ext cx="5019131" cy="668516"/>
                </a:xfrm>
                <a:prstGeom prst="rect">
                  <a:avLst/>
                </a:prstGeom>
                <a:blipFill rotWithShape="1">
                  <a:blip r:embed="rId7"/>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3266049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7772400" cy="1143000"/>
          </a:xfrm>
        </p:spPr>
        <p:txBody>
          <a:bodyPr/>
          <a:lstStyle/>
          <a:p>
            <a:pPr algn="l"/>
            <a:r>
              <a:rPr kumimoji="1" lang="ja-JP" altLang="en-US" sz="3600" u="sng" dirty="0" smtClean="0"/>
              <a:t>回折格子</a:t>
            </a:r>
            <a:endParaRPr kumimoji="1" lang="ja-JP" altLang="en-US" sz="3600" u="sng"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 t="19531" r="18521" b="9375"/>
          <a:stretch/>
        </p:blipFill>
        <p:spPr bwMode="auto">
          <a:xfrm>
            <a:off x="1691680" y="1568021"/>
            <a:ext cx="5400600" cy="289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3623726" y="4695527"/>
                <a:ext cx="18873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m:t>
                      </m:r>
                      <m:r>
                        <a:rPr kumimoji="1" lang="en-US" altLang="ja-JP" sz="2400" b="0" i="1" smtClean="0">
                          <a:latin typeface="Cambria Math"/>
                        </a:rPr>
                        <m:t>𝑥</m:t>
                      </m:r>
                      <m:r>
                        <a:rPr kumimoji="1" lang="en-US" altLang="ja-JP" sz="2400" b="0" i="1" smtClean="0">
                          <a:latin typeface="Cambria Math"/>
                          <a:ea typeface="Cambria Math"/>
                        </a:rPr>
                        <m:t>=</m:t>
                      </m:r>
                      <m:r>
                        <a:rPr kumimoji="1" lang="en-US" altLang="ja-JP" sz="2400" b="0" i="1" smtClean="0">
                          <a:latin typeface="Cambria Math"/>
                          <a:ea typeface="Cambria Math"/>
                        </a:rPr>
                        <m:t>𝑑</m:t>
                      </m:r>
                      <m:func>
                        <m:funcPr>
                          <m:ctrlPr>
                            <a:rPr kumimoji="1" lang="en-US" altLang="ja-JP" sz="2400" b="0" i="1" smtClean="0">
                              <a:latin typeface="Cambria Math"/>
                              <a:ea typeface="Cambria Math"/>
                            </a:rPr>
                          </m:ctrlPr>
                        </m:funcPr>
                        <m:fName>
                          <m:r>
                            <m:rPr>
                              <m:sty m:val="p"/>
                            </m:rPr>
                            <a:rPr kumimoji="1" lang="en-US" altLang="ja-JP" sz="2400" b="0" i="0" smtClean="0">
                              <a:latin typeface="Cambria Math"/>
                              <a:ea typeface="Cambria Math"/>
                            </a:rPr>
                            <m:t>sin</m:t>
                          </m:r>
                        </m:fName>
                        <m:e>
                          <m:r>
                            <a:rPr kumimoji="1" lang="ja-JP" altLang="en-US" sz="2400" b="0" i="1" smtClean="0">
                              <a:latin typeface="Cambria Math"/>
                              <a:ea typeface="Cambria Math"/>
                            </a:rPr>
                            <m:t>𝜃</m:t>
                          </m:r>
                        </m:e>
                      </m:func>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623726" y="4695527"/>
                <a:ext cx="1887312" cy="461665"/>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623726" y="5631631"/>
                <a:ext cx="49807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𝑚</m:t>
                      </m:r>
                      <m:r>
                        <a:rPr kumimoji="1" lang="en-US" altLang="ja-JP" sz="2400" b="0" i="1" smtClean="0">
                          <a:latin typeface="Cambria Math"/>
                        </a:rPr>
                        <m:t>𝜆</m:t>
                      </m:r>
                      <m:r>
                        <a:rPr kumimoji="1" lang="en-US" altLang="ja-JP" sz="2400" b="0" i="1" smtClean="0">
                          <a:latin typeface="Cambria Math"/>
                          <a:ea typeface="Cambria Math"/>
                        </a:rPr>
                        <m:t>=</m:t>
                      </m:r>
                      <m:r>
                        <a:rPr kumimoji="1" lang="en-US" altLang="ja-JP" sz="2400" b="0" i="1" smtClean="0">
                          <a:latin typeface="Cambria Math"/>
                          <a:ea typeface="Cambria Math"/>
                        </a:rPr>
                        <m:t>𝑑</m:t>
                      </m:r>
                      <m:func>
                        <m:funcPr>
                          <m:ctrlPr>
                            <a:rPr kumimoji="1" lang="en-US" altLang="ja-JP" sz="2400" b="0" i="1" smtClean="0">
                              <a:latin typeface="Cambria Math"/>
                              <a:ea typeface="Cambria Math"/>
                            </a:rPr>
                          </m:ctrlPr>
                        </m:funcPr>
                        <m:fName>
                          <m:r>
                            <m:rPr>
                              <m:sty m:val="p"/>
                            </m:rPr>
                            <a:rPr kumimoji="1" lang="en-US" altLang="ja-JP" sz="2400" b="0" i="0" smtClean="0">
                              <a:latin typeface="Cambria Math"/>
                              <a:ea typeface="Cambria Math"/>
                            </a:rPr>
                            <m:t>sin</m:t>
                          </m:r>
                        </m:fName>
                        <m:e>
                          <m:r>
                            <a:rPr kumimoji="1" lang="ja-JP" altLang="en-US" sz="2400" b="0" i="1" smtClean="0">
                              <a:latin typeface="Cambria Math"/>
                              <a:ea typeface="Cambria Math"/>
                            </a:rPr>
                            <m:t>𝜃</m:t>
                          </m:r>
                          <m:r>
                            <a:rPr kumimoji="1" lang="en-US" altLang="ja-JP" sz="2400" b="0" i="1" smtClean="0">
                              <a:latin typeface="Cambria Math"/>
                              <a:ea typeface="Cambria Math"/>
                            </a:rPr>
                            <m:t>     </m:t>
                          </m:r>
                          <m:d>
                            <m:dPr>
                              <m:ctrlPr>
                                <a:rPr kumimoji="1" lang="en-US" altLang="ja-JP" sz="2400" b="0" i="1" smtClean="0">
                                  <a:latin typeface="Cambria Math"/>
                                  <a:ea typeface="Cambria Math"/>
                                </a:rPr>
                              </m:ctrlPr>
                            </m:dPr>
                            <m:e>
                              <m:r>
                                <a:rPr kumimoji="1" lang="en-US" altLang="ja-JP" sz="2400" b="0" i="1" smtClean="0">
                                  <a:latin typeface="Cambria Math"/>
                                  <a:ea typeface="Cambria Math"/>
                                </a:rPr>
                                <m:t>𝑚</m:t>
                              </m:r>
                              <m:r>
                                <a:rPr kumimoji="1" lang="en-US" altLang="ja-JP" sz="2400" b="0" i="1" smtClean="0">
                                  <a:latin typeface="Cambria Math"/>
                                  <a:ea typeface="Cambria Math"/>
                                </a:rPr>
                                <m:t>=0,±1,±2,･･･</m:t>
                              </m:r>
                            </m:e>
                          </m:d>
                        </m:e>
                      </m:func>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623726" y="5631631"/>
                <a:ext cx="4980722" cy="461665"/>
              </a:xfrm>
              <a:prstGeom prst="rect">
                <a:avLst/>
              </a:prstGeom>
              <a:blipFill rotWithShape="1">
                <a:blip r:embed="rId4"/>
                <a:stretch>
                  <a:fillRect b="-3947"/>
                </a:stretch>
              </a:blipFill>
            </p:spPr>
            <p:txBody>
              <a:bodyPr/>
              <a:lstStyle/>
              <a:p>
                <a:r>
                  <a:rPr lang="ja-JP" altLang="en-US">
                    <a:noFill/>
                  </a:rPr>
                  <a:t> </a:t>
                </a:r>
              </a:p>
            </p:txBody>
          </p:sp>
        </mc:Fallback>
      </mc:AlternateContent>
      <p:sp>
        <p:nvSpPr>
          <p:cNvPr id="6" name="テキスト ボックス 5"/>
          <p:cNvSpPr txBox="1"/>
          <p:nvPr/>
        </p:nvSpPr>
        <p:spPr>
          <a:xfrm>
            <a:off x="395536" y="4725144"/>
            <a:ext cx="3168352" cy="369332"/>
          </a:xfrm>
          <a:prstGeom prst="rect">
            <a:avLst/>
          </a:prstGeom>
          <a:noFill/>
        </p:spPr>
        <p:txBody>
          <a:bodyPr wrap="square" rtlCol="0">
            <a:spAutoFit/>
          </a:bodyPr>
          <a:lstStyle/>
          <a:p>
            <a:r>
              <a:rPr kumimoji="1" lang="ja-JP" altLang="en-US" dirty="0" smtClean="0"/>
              <a:t>隣り合うスリットとの光路差</a:t>
            </a:r>
            <a:endParaRPr kumimoji="1" lang="ja-JP" altLang="en-US" dirty="0"/>
          </a:p>
        </p:txBody>
      </p:sp>
      <p:sp>
        <p:nvSpPr>
          <p:cNvPr id="7" name="テキスト ボックス 6"/>
          <p:cNvSpPr txBox="1"/>
          <p:nvPr/>
        </p:nvSpPr>
        <p:spPr>
          <a:xfrm>
            <a:off x="827584" y="5677797"/>
            <a:ext cx="2304256" cy="369332"/>
          </a:xfrm>
          <a:prstGeom prst="rect">
            <a:avLst/>
          </a:prstGeom>
          <a:noFill/>
        </p:spPr>
        <p:txBody>
          <a:bodyPr wrap="square" rtlCol="0">
            <a:spAutoFit/>
          </a:bodyPr>
          <a:lstStyle/>
          <a:p>
            <a:pPr algn="ctr"/>
            <a:r>
              <a:rPr kumimoji="1" lang="ja-JP" altLang="en-US" dirty="0" smtClean="0"/>
              <a:t>強め合う条件</a:t>
            </a:r>
            <a:endParaRPr kumimoji="1" lang="ja-JP" altLang="en-US" dirty="0"/>
          </a:p>
        </p:txBody>
      </p:sp>
      <p:sp>
        <p:nvSpPr>
          <p:cNvPr id="8" name="テキスト ボックス 7"/>
          <p:cNvSpPr txBox="1"/>
          <p:nvPr/>
        </p:nvSpPr>
        <p:spPr>
          <a:xfrm>
            <a:off x="2555776" y="921690"/>
            <a:ext cx="4392488" cy="646331"/>
          </a:xfrm>
          <a:prstGeom prst="rect">
            <a:avLst/>
          </a:prstGeom>
          <a:noFill/>
        </p:spPr>
        <p:txBody>
          <a:bodyPr wrap="square" rtlCol="0">
            <a:spAutoFit/>
          </a:bodyPr>
          <a:lstStyle/>
          <a:p>
            <a:r>
              <a:rPr lang="ja-JP" altLang="en-US" dirty="0"/>
              <a:t>格子状のパターンによる回折を利用して干渉縞を作るために使用される</a:t>
            </a:r>
            <a:endParaRPr kumimoji="1" lang="ja-JP" altLang="en-US" dirty="0"/>
          </a:p>
        </p:txBody>
      </p:sp>
    </p:spTree>
    <p:extLst>
      <p:ext uri="{BB962C8B-B14F-4D97-AF65-F5344CB8AC3E}">
        <p14:creationId xmlns:p14="http://schemas.microsoft.com/office/powerpoint/2010/main" val="35943489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35896" y="188640"/>
            <a:ext cx="1829333" cy="1143000"/>
          </a:xfrm>
        </p:spPr>
        <p:txBody>
          <a:bodyPr/>
          <a:lstStyle/>
          <a:p>
            <a:r>
              <a:rPr kumimoji="1" lang="ja-JP" altLang="en-US" sz="3600" dirty="0" smtClean="0"/>
              <a:t>偏光</a:t>
            </a:r>
            <a:endParaRPr kumimoji="1" lang="ja-JP" alt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06" y="1908467"/>
            <a:ext cx="1373930" cy="347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134" y="1895986"/>
            <a:ext cx="1373930" cy="347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844824"/>
            <a:ext cx="1373930" cy="347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49798" y="5433512"/>
            <a:ext cx="1517946" cy="923330"/>
          </a:xfrm>
          <a:prstGeom prst="rect">
            <a:avLst/>
          </a:prstGeom>
          <a:noFill/>
        </p:spPr>
        <p:txBody>
          <a:bodyPr wrap="square" rtlCol="0">
            <a:spAutoFit/>
          </a:bodyPr>
          <a:lstStyle/>
          <a:p>
            <a:pPr algn="ctr"/>
            <a:r>
              <a:rPr kumimoji="1" lang="ja-JP" altLang="en-US" b="1" dirty="0" smtClean="0"/>
              <a:t>直線偏光</a:t>
            </a:r>
            <a:endParaRPr kumimoji="1" lang="en-US" altLang="ja-JP" b="1" dirty="0" smtClean="0"/>
          </a:p>
          <a:p>
            <a:pPr algn="ctr"/>
            <a:r>
              <a:rPr kumimoji="1" lang="ja-JP" altLang="en-US" dirty="0" smtClean="0"/>
              <a:t>成分の位相が一致</a:t>
            </a:r>
            <a:endParaRPr kumimoji="1" lang="en-US" altLang="ja-JP" dirty="0" smtClean="0"/>
          </a:p>
        </p:txBody>
      </p:sp>
      <p:sp>
        <p:nvSpPr>
          <p:cNvPr id="5" name="テキスト ボックス 4"/>
          <p:cNvSpPr txBox="1"/>
          <p:nvPr/>
        </p:nvSpPr>
        <p:spPr>
          <a:xfrm>
            <a:off x="3502914" y="5433512"/>
            <a:ext cx="2005190" cy="1200329"/>
          </a:xfrm>
          <a:prstGeom prst="rect">
            <a:avLst/>
          </a:prstGeom>
          <a:noFill/>
        </p:spPr>
        <p:txBody>
          <a:bodyPr wrap="square" rtlCol="0">
            <a:spAutoFit/>
          </a:bodyPr>
          <a:lstStyle/>
          <a:p>
            <a:pPr algn="ctr"/>
            <a:r>
              <a:rPr kumimoji="1" lang="ja-JP" altLang="en-US" b="1" dirty="0" smtClean="0"/>
              <a:t>円偏光</a:t>
            </a:r>
            <a:endParaRPr kumimoji="1" lang="en-US" altLang="ja-JP" dirty="0" smtClean="0"/>
          </a:p>
          <a:p>
            <a:pPr algn="ctr"/>
            <a:r>
              <a:rPr kumimoji="1" lang="ja-JP" altLang="en-US" dirty="0" smtClean="0"/>
              <a:t>成分の大きさが一致し、位相が</a:t>
            </a:r>
            <a:r>
              <a:rPr kumimoji="1" lang="en-US" altLang="ja-JP" dirty="0" smtClean="0"/>
              <a:t>90</a:t>
            </a:r>
            <a:r>
              <a:rPr kumimoji="1" lang="ja-JP" altLang="en-US" dirty="0" smtClean="0"/>
              <a:t>度ずれている</a:t>
            </a:r>
            <a:endParaRPr kumimoji="1" lang="ja-JP" altLang="en-US" dirty="0"/>
          </a:p>
        </p:txBody>
      </p:sp>
      <p:sp>
        <p:nvSpPr>
          <p:cNvPr id="6" name="テキスト ボックス 5"/>
          <p:cNvSpPr txBox="1"/>
          <p:nvPr/>
        </p:nvSpPr>
        <p:spPr>
          <a:xfrm>
            <a:off x="6732240" y="5435932"/>
            <a:ext cx="1584374" cy="369332"/>
          </a:xfrm>
          <a:prstGeom prst="rect">
            <a:avLst/>
          </a:prstGeom>
          <a:noFill/>
        </p:spPr>
        <p:txBody>
          <a:bodyPr wrap="square" rtlCol="0">
            <a:spAutoFit/>
          </a:bodyPr>
          <a:lstStyle/>
          <a:p>
            <a:pPr algn="ctr"/>
            <a:r>
              <a:rPr kumimoji="1" lang="ja-JP" altLang="en-US" b="1" dirty="0" smtClean="0"/>
              <a:t>楕円偏光</a:t>
            </a:r>
            <a:endParaRPr kumimoji="1" lang="en-US" altLang="ja-JP" b="1" dirty="0" smtClean="0"/>
          </a:p>
        </p:txBody>
      </p:sp>
      <p:sp>
        <p:nvSpPr>
          <p:cNvPr id="7" name="テキスト ボックス 6"/>
          <p:cNvSpPr txBox="1"/>
          <p:nvPr/>
        </p:nvSpPr>
        <p:spPr>
          <a:xfrm>
            <a:off x="441065" y="1163220"/>
            <a:ext cx="5859325" cy="707886"/>
          </a:xfrm>
          <a:prstGeom prst="rect">
            <a:avLst/>
          </a:prstGeom>
          <a:noFill/>
        </p:spPr>
        <p:txBody>
          <a:bodyPr wrap="square" rtlCol="0">
            <a:spAutoFit/>
          </a:bodyPr>
          <a:lstStyle/>
          <a:p>
            <a:r>
              <a:rPr lang="ja-JP" altLang="en-US" sz="2000" b="1" dirty="0">
                <a:solidFill>
                  <a:schemeClr val="accent6">
                    <a:lumMod val="50000"/>
                  </a:schemeClr>
                </a:solidFill>
              </a:rPr>
              <a:t>電場および磁場が特定</a:t>
            </a:r>
            <a:r>
              <a:rPr lang="ja-JP" altLang="en-US" sz="2000" b="1" dirty="0" smtClean="0">
                <a:solidFill>
                  <a:schemeClr val="accent6">
                    <a:lumMod val="50000"/>
                  </a:schemeClr>
                </a:solidFill>
              </a:rPr>
              <a:t>の方向</a:t>
            </a:r>
            <a:r>
              <a:rPr lang="ja-JP" altLang="en-US" sz="2000" b="1" dirty="0">
                <a:solidFill>
                  <a:schemeClr val="accent6">
                    <a:lumMod val="50000"/>
                  </a:schemeClr>
                </a:solidFill>
              </a:rPr>
              <a:t>にのみ振動する</a:t>
            </a:r>
            <a:r>
              <a:rPr lang="ja-JP" altLang="en-US" sz="2000" b="1" dirty="0" smtClean="0">
                <a:solidFill>
                  <a:schemeClr val="accent6">
                    <a:lumMod val="50000"/>
                  </a:schemeClr>
                </a:solidFill>
              </a:rPr>
              <a:t>光</a:t>
            </a:r>
            <a:endParaRPr lang="en-US" altLang="ja-JP" sz="2000" b="1" dirty="0" smtClean="0">
              <a:solidFill>
                <a:schemeClr val="accent6">
                  <a:lumMod val="50000"/>
                </a:schemeClr>
              </a:solidFill>
            </a:endParaRPr>
          </a:p>
          <a:p>
            <a:r>
              <a:rPr kumimoji="1" lang="ja-JP" altLang="en-US" sz="2000" b="1" dirty="0" smtClean="0">
                <a:solidFill>
                  <a:srgbClr val="FF0000"/>
                </a:solidFill>
              </a:rPr>
              <a:t>⇒直交する</a:t>
            </a:r>
            <a:r>
              <a:rPr kumimoji="1" lang="en-US" altLang="ja-JP" sz="2000" b="1" dirty="0" smtClean="0">
                <a:solidFill>
                  <a:srgbClr val="FF0000"/>
                </a:solidFill>
              </a:rPr>
              <a:t>2</a:t>
            </a:r>
            <a:r>
              <a:rPr kumimoji="1" lang="ja-JP" altLang="en-US" sz="2000" b="1" dirty="0" smtClean="0">
                <a:solidFill>
                  <a:srgbClr val="FF0000"/>
                </a:solidFill>
              </a:rPr>
              <a:t>方向の振動成分に分解が可能</a:t>
            </a:r>
            <a:endParaRPr kumimoji="1" lang="ja-JP" altLang="en-US" sz="2000" b="1" dirty="0">
              <a:solidFill>
                <a:srgbClr val="FF0000"/>
              </a:solidFill>
            </a:endParaRPr>
          </a:p>
        </p:txBody>
      </p:sp>
    </p:spTree>
    <p:extLst>
      <p:ext uri="{BB962C8B-B14F-4D97-AF65-F5344CB8AC3E}">
        <p14:creationId xmlns:p14="http://schemas.microsoft.com/office/powerpoint/2010/main" val="26955553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55776" y="476672"/>
            <a:ext cx="4030216" cy="1143000"/>
          </a:xfrm>
        </p:spPr>
        <p:txBody>
          <a:bodyPr/>
          <a:lstStyle/>
          <a:p>
            <a:r>
              <a:rPr lang="ja-JP" altLang="en-US" sz="3600" dirty="0"/>
              <a:t>ブリュースター角</a:t>
            </a:r>
            <a:endParaRPr kumimoji="1" lang="ja-JP" altLang="en-US" sz="3600" dirty="0"/>
          </a:p>
        </p:txBody>
      </p:sp>
      <p:sp>
        <p:nvSpPr>
          <p:cNvPr id="3" name="コンテンツ プレースホルダー 2"/>
          <p:cNvSpPr>
            <a:spLocks noGrp="1"/>
          </p:cNvSpPr>
          <p:nvPr>
            <p:ph idx="1"/>
          </p:nvPr>
        </p:nvSpPr>
        <p:spPr>
          <a:xfrm>
            <a:off x="0" y="1484784"/>
            <a:ext cx="8244408" cy="1440160"/>
          </a:xfrm>
        </p:spPr>
        <p:txBody>
          <a:bodyPr/>
          <a:lstStyle/>
          <a:p>
            <a:r>
              <a:rPr lang="ja-JP" altLang="en-US" sz="2400" dirty="0"/>
              <a:t>屈折率の異なる物質の界面で反射される光が完全</a:t>
            </a:r>
            <a:r>
              <a:rPr lang="ja-JP" altLang="en-US" sz="2400" dirty="0" smtClean="0"/>
              <a:t>に</a:t>
            </a:r>
            <a:r>
              <a:rPr lang="en-US" altLang="ja-JP" sz="2400" dirty="0"/>
              <a:t>s</a:t>
            </a:r>
            <a:r>
              <a:rPr lang="ja-JP" altLang="en-US" sz="2400" dirty="0" smtClean="0"/>
              <a:t>偏光</a:t>
            </a:r>
            <a:r>
              <a:rPr lang="ja-JP" altLang="en-US" sz="2400" dirty="0"/>
              <a:t>となる入射</a:t>
            </a:r>
            <a:r>
              <a:rPr lang="ja-JP" altLang="en-US" sz="2400" dirty="0" smtClean="0"/>
              <a:t>角度</a:t>
            </a:r>
            <a:endParaRPr lang="en-US" altLang="ja-JP" sz="2400" dirty="0" smtClean="0"/>
          </a:p>
          <a:p>
            <a:r>
              <a:rPr lang="en-US" altLang="ja-JP" sz="2400" dirty="0" smtClean="0"/>
              <a:t>P</a:t>
            </a:r>
            <a:r>
              <a:rPr lang="ja-JP" altLang="en-US" sz="2400" dirty="0" smtClean="0"/>
              <a:t>偏光がある角度で反射率が</a:t>
            </a:r>
            <a:r>
              <a:rPr lang="en-US" altLang="ja-JP" sz="2400" dirty="0" smtClean="0"/>
              <a:t>0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32" t="16840" r="44948" b="11285"/>
          <a:stretch/>
        </p:blipFill>
        <p:spPr bwMode="auto">
          <a:xfrm>
            <a:off x="5220072" y="2111640"/>
            <a:ext cx="3544345" cy="29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3762812" y="5279857"/>
                <a:ext cx="3957943"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𝑟</m:t>
                          </m:r>
                        </m:e>
                        <m:sub>
                          <m:r>
                            <a:rPr kumimoji="1" lang="en-US" altLang="ja-JP" b="0" i="1" smtClean="0">
                              <a:latin typeface="Cambria Math"/>
                            </a:rPr>
                            <m:t>𝑝</m:t>
                          </m:r>
                        </m:sub>
                      </m:sSub>
                      <m:r>
                        <a:rPr kumimoji="1" lang="en-US" altLang="ja-JP" i="1" smtClean="0">
                          <a:latin typeface="Cambria Math"/>
                          <a:ea typeface="Cambria Math"/>
                        </a:rPr>
                        <m:t>=</m:t>
                      </m:r>
                      <m:f>
                        <m:fPr>
                          <m:ctrlPr>
                            <a:rPr kumimoji="1" lang="en-US" altLang="ja-JP" i="1" smtClean="0">
                              <a:latin typeface="Cambria Math"/>
                              <a:ea typeface="Cambria Math"/>
                            </a:rPr>
                          </m:ctrlPr>
                        </m:fPr>
                        <m:num>
                          <m:sSub>
                            <m:sSubPr>
                              <m:ctrlPr>
                                <a:rPr kumimoji="1" lang="en-US" altLang="ja-JP"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2</m:t>
                              </m:r>
                            </m:sub>
                          </m:sSub>
                          <m:func>
                            <m:funcPr>
                              <m:ctrlPr>
                                <a:rPr kumimoji="1" lang="en-US" altLang="ja-JP" i="1" smtClean="0">
                                  <a:latin typeface="Cambria Math"/>
                                  <a:ea typeface="Cambria Math"/>
                                </a:rPr>
                              </m:ctrlPr>
                            </m:funcPr>
                            <m:fName>
                              <m:r>
                                <m:rPr>
                                  <m:sty m:val="p"/>
                                </m:rPr>
                                <a:rPr kumimoji="1" lang="en-US" altLang="ja-JP" i="0" smtClean="0">
                                  <a:latin typeface="Cambria Math"/>
                                  <a:ea typeface="Cambria Math"/>
                                </a:rPr>
                                <m:t>cos</m:t>
                              </m:r>
                            </m:fName>
                            <m:e>
                              <m:r>
                                <a:rPr kumimoji="1" lang="ja-JP" altLang="en-US" i="1" smtClean="0">
                                  <a:latin typeface="Cambria Math"/>
                                  <a:ea typeface="Cambria Math"/>
                                </a:rPr>
                                <m:t>𝛼</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1</m:t>
                                  </m:r>
                                </m:sub>
                              </m:sSub>
                              <m:func>
                                <m:funcPr>
                                  <m:ctrlPr>
                                    <a:rPr kumimoji="1" lang="en-US" altLang="ja-JP" b="0" i="1" smtClean="0">
                                      <a:latin typeface="Cambria Math"/>
                                      <a:ea typeface="Cambria Math"/>
                                    </a:rPr>
                                  </m:ctrlPr>
                                </m:funcPr>
                                <m:fName>
                                  <m:r>
                                    <m:rPr>
                                      <m:sty m:val="p"/>
                                    </m:rPr>
                                    <a:rPr kumimoji="1" lang="en-US" altLang="ja-JP" b="0" i="0" smtClean="0">
                                      <a:latin typeface="Cambria Math"/>
                                      <a:ea typeface="Cambria Math"/>
                                    </a:rPr>
                                    <m:t>cos</m:t>
                                  </m:r>
                                </m:fName>
                                <m:e>
                                  <m:r>
                                    <a:rPr kumimoji="1" lang="ja-JP" altLang="en-US" b="0" i="1" smtClean="0">
                                      <a:latin typeface="Cambria Math"/>
                                      <a:ea typeface="Cambria Math"/>
                                    </a:rPr>
                                    <m:t>𝛽</m:t>
                                  </m:r>
                                </m:e>
                              </m:func>
                            </m:e>
                          </m:func>
                        </m:num>
                        <m:den>
                          <m:sSub>
                            <m:sSubPr>
                              <m:ctrlPr>
                                <a:rPr kumimoji="1" lang="en-US" altLang="ja-JP"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2</m:t>
                              </m:r>
                            </m:sub>
                          </m:sSub>
                          <m:func>
                            <m:funcPr>
                              <m:ctrlPr>
                                <a:rPr kumimoji="1" lang="en-US" altLang="ja-JP" i="1" smtClean="0">
                                  <a:latin typeface="Cambria Math"/>
                                  <a:ea typeface="Cambria Math"/>
                                </a:rPr>
                              </m:ctrlPr>
                            </m:funcPr>
                            <m:fName>
                              <m:r>
                                <m:rPr>
                                  <m:sty m:val="p"/>
                                </m:rPr>
                                <a:rPr kumimoji="1" lang="en-US" altLang="ja-JP" i="0" smtClean="0">
                                  <a:latin typeface="Cambria Math"/>
                                  <a:ea typeface="Cambria Math"/>
                                </a:rPr>
                                <m:t>cos</m:t>
                              </m:r>
                            </m:fName>
                            <m:e>
                              <m:r>
                                <a:rPr kumimoji="1" lang="ja-JP" altLang="en-US" i="1" smtClean="0">
                                  <a:latin typeface="Cambria Math"/>
                                  <a:ea typeface="Cambria Math"/>
                                </a:rPr>
                                <m:t>𝛼</m:t>
                              </m:r>
                            </m:e>
                          </m:func>
                          <m:r>
                            <a:rPr kumimoji="1" lang="en-US" altLang="ja-JP" i="1" smtClean="0">
                              <a:latin typeface="Cambria Math"/>
                              <a:ea typeface="Cambria Math"/>
                            </a:rPr>
                            <m:t>+</m:t>
                          </m:r>
                          <m:sSub>
                            <m:sSubPr>
                              <m:ctrlPr>
                                <a:rPr kumimoji="1" lang="en-US" altLang="ja-JP"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1</m:t>
                              </m:r>
                            </m:sub>
                          </m:sSub>
                          <m:func>
                            <m:funcPr>
                              <m:ctrlPr>
                                <a:rPr kumimoji="1" lang="en-US" altLang="ja-JP" i="1" smtClean="0">
                                  <a:latin typeface="Cambria Math"/>
                                  <a:ea typeface="Cambria Math"/>
                                </a:rPr>
                              </m:ctrlPr>
                            </m:funcPr>
                            <m:fName>
                              <m:r>
                                <m:rPr>
                                  <m:sty m:val="p"/>
                                </m:rPr>
                                <a:rPr kumimoji="1" lang="en-US" altLang="ja-JP" i="0" smtClean="0">
                                  <a:latin typeface="Cambria Math"/>
                                  <a:ea typeface="Cambria Math"/>
                                </a:rPr>
                                <m:t>cos</m:t>
                              </m:r>
                            </m:fName>
                            <m:e>
                              <m:r>
                                <a:rPr kumimoji="1" lang="ja-JP" altLang="en-US" i="1" smtClean="0">
                                  <a:latin typeface="Cambria Math"/>
                                  <a:ea typeface="Cambria Math"/>
                                </a:rPr>
                                <m:t>𝛽</m:t>
                              </m:r>
                            </m:e>
                          </m:func>
                        </m:den>
                      </m:f>
                      <m:r>
                        <a:rPr kumimoji="1" lang="en-US" altLang="ja-JP" i="1" smtClean="0">
                          <a:latin typeface="Cambria Math"/>
                          <a:ea typeface="Cambria Math"/>
                        </a:rPr>
                        <m:t>=</m:t>
                      </m:r>
                      <m:f>
                        <m:fPr>
                          <m:ctrlPr>
                            <a:rPr kumimoji="1" lang="en-US" altLang="ja-JP" i="1" smtClean="0">
                              <a:latin typeface="Cambria Math"/>
                              <a:ea typeface="Cambria Math"/>
                            </a:rPr>
                          </m:ctrlPr>
                        </m:fPr>
                        <m:num>
                          <m:func>
                            <m:funcPr>
                              <m:ctrlPr>
                                <a:rPr kumimoji="1" lang="en-US" altLang="ja-JP" i="1" smtClean="0">
                                  <a:latin typeface="Cambria Math"/>
                                  <a:ea typeface="Cambria Math"/>
                                </a:rPr>
                              </m:ctrlPr>
                            </m:funcPr>
                            <m:fName>
                              <m:r>
                                <m:rPr>
                                  <m:sty m:val="p"/>
                                </m:rPr>
                                <a:rPr kumimoji="1" lang="en-US" altLang="ja-JP" i="0" smtClean="0">
                                  <a:latin typeface="Cambria Math"/>
                                  <a:ea typeface="Cambria Math"/>
                                </a:rPr>
                                <m:t>tan</m:t>
                              </m:r>
                            </m:fName>
                            <m:e>
                              <m:d>
                                <m:dPr>
                                  <m:ctrlPr>
                                    <a:rPr kumimoji="1" lang="en-US" altLang="ja-JP" i="1" smtClean="0">
                                      <a:latin typeface="Cambria Math"/>
                                      <a:ea typeface="Cambria Math"/>
                                    </a:rPr>
                                  </m:ctrlPr>
                                </m:dPr>
                                <m:e>
                                  <m:r>
                                    <a:rPr kumimoji="1" lang="ja-JP" altLang="en-US" i="1" smtClean="0">
                                      <a:latin typeface="Cambria Math"/>
                                      <a:ea typeface="Cambria Math"/>
                                    </a:rPr>
                                    <m:t>𝛼</m:t>
                                  </m:r>
                                  <m:r>
                                    <a:rPr kumimoji="1" lang="ja-JP" altLang="en-US" i="1" smtClean="0">
                                      <a:latin typeface="Cambria Math"/>
                                      <a:ea typeface="Cambria Math"/>
                                    </a:rPr>
                                    <m:t>−</m:t>
                                  </m:r>
                                  <m:r>
                                    <a:rPr kumimoji="1" lang="ja-JP" altLang="en-US" i="1" smtClean="0">
                                      <a:latin typeface="Cambria Math"/>
                                      <a:ea typeface="Cambria Math"/>
                                    </a:rPr>
                                    <m:t>𝛽</m:t>
                                  </m:r>
                                </m:e>
                              </m:d>
                            </m:e>
                          </m:func>
                        </m:num>
                        <m:den>
                          <m:func>
                            <m:funcPr>
                              <m:ctrlPr>
                                <a:rPr kumimoji="1" lang="en-US" altLang="ja-JP" i="1" smtClean="0">
                                  <a:latin typeface="Cambria Math"/>
                                  <a:ea typeface="Cambria Math"/>
                                </a:rPr>
                              </m:ctrlPr>
                            </m:funcPr>
                            <m:fName>
                              <m:r>
                                <m:rPr>
                                  <m:sty m:val="p"/>
                                </m:rPr>
                                <a:rPr kumimoji="1" lang="en-US" altLang="ja-JP" i="0" smtClean="0">
                                  <a:latin typeface="Cambria Math"/>
                                  <a:ea typeface="Cambria Math"/>
                                </a:rPr>
                                <m:t>tan</m:t>
                              </m:r>
                            </m:fName>
                            <m:e>
                              <m:d>
                                <m:dPr>
                                  <m:ctrlPr>
                                    <a:rPr kumimoji="1" lang="en-US" altLang="ja-JP" i="1" smtClean="0">
                                      <a:latin typeface="Cambria Math"/>
                                      <a:ea typeface="Cambria Math"/>
                                    </a:rPr>
                                  </m:ctrlPr>
                                </m:dPr>
                                <m:e>
                                  <m:r>
                                    <a:rPr kumimoji="1" lang="ja-JP" altLang="en-US" i="1" smtClean="0">
                                      <a:latin typeface="Cambria Math"/>
                                      <a:ea typeface="Cambria Math"/>
                                    </a:rPr>
                                    <m:t>𝛼</m:t>
                                  </m:r>
                                  <m:r>
                                    <a:rPr kumimoji="1" lang="en-US" altLang="ja-JP" i="1" smtClean="0">
                                      <a:latin typeface="Cambria Math"/>
                                      <a:ea typeface="Cambria Math"/>
                                    </a:rPr>
                                    <m:t>+</m:t>
                                  </m:r>
                                  <m:r>
                                    <a:rPr kumimoji="1" lang="ja-JP" altLang="en-US" i="1" smtClean="0">
                                      <a:latin typeface="Cambria Math"/>
                                      <a:ea typeface="Cambria Math"/>
                                    </a:rPr>
                                    <m:t>𝛽</m:t>
                                  </m:r>
                                </m:e>
                              </m:d>
                            </m:e>
                          </m:func>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762812" y="5279857"/>
                <a:ext cx="3957943" cy="6765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779912" y="5988496"/>
                <a:ext cx="194925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ja-JP" altLang="en-US" i="1" smtClean="0">
                              <a:latin typeface="Cambria Math"/>
                            </a:rPr>
                            <m:t>𝜃</m:t>
                          </m:r>
                        </m:e>
                        <m:sub>
                          <m:r>
                            <a:rPr kumimoji="1" lang="en-US" altLang="ja-JP" b="0" i="1" smtClean="0">
                              <a:latin typeface="Cambria Math"/>
                            </a:rPr>
                            <m:t>𝐵</m:t>
                          </m:r>
                        </m:sub>
                      </m:sSub>
                      <m:r>
                        <a:rPr kumimoji="1" lang="en-US" altLang="ja-JP" i="1" smtClean="0">
                          <a:latin typeface="Cambria Math"/>
                          <a:ea typeface="Cambria Math"/>
                        </a:rPr>
                        <m:t>=</m:t>
                      </m:r>
                      <m:func>
                        <m:funcPr>
                          <m:ctrlPr>
                            <a:rPr kumimoji="1" lang="en-US" altLang="ja-JP" i="1" smtClean="0">
                              <a:latin typeface="Cambria Math"/>
                              <a:ea typeface="Cambria Math"/>
                            </a:rPr>
                          </m:ctrlPr>
                        </m:funcPr>
                        <m:fName>
                          <m:sSup>
                            <m:sSupPr>
                              <m:ctrlPr>
                                <a:rPr kumimoji="1" lang="en-US" altLang="ja-JP" i="1" smtClean="0">
                                  <a:latin typeface="Cambria Math"/>
                                  <a:ea typeface="Cambria Math"/>
                                </a:rPr>
                              </m:ctrlPr>
                            </m:sSupPr>
                            <m:e>
                              <m:r>
                                <m:rPr>
                                  <m:sty m:val="p"/>
                                </m:rPr>
                                <a:rPr kumimoji="1" lang="en-US" altLang="ja-JP" i="0" smtClean="0">
                                  <a:latin typeface="Cambria Math"/>
                                  <a:ea typeface="Cambria Math"/>
                                </a:rPr>
                                <m:t>tan</m:t>
                              </m:r>
                            </m:e>
                            <m:sup>
                              <m:r>
                                <a:rPr kumimoji="1" lang="en-US" altLang="ja-JP" i="1" smtClean="0">
                                  <a:latin typeface="Cambria Math"/>
                                  <a:ea typeface="Cambria Math"/>
                                </a:rPr>
                                <m:t>−1</m:t>
                              </m:r>
                            </m:sup>
                          </m:sSup>
                        </m:fName>
                        <m:e>
                          <m:d>
                            <m:dPr>
                              <m:ctrlPr>
                                <a:rPr kumimoji="1" lang="en-US" altLang="ja-JP" i="1" smtClean="0">
                                  <a:latin typeface="Cambria Math"/>
                                  <a:ea typeface="Cambria Math"/>
                                </a:rPr>
                              </m:ctrlPr>
                            </m:dPr>
                            <m:e>
                              <m:f>
                                <m:fPr>
                                  <m:ctrlPr>
                                    <a:rPr kumimoji="1" lang="en-US" altLang="ja-JP" i="1" smtClean="0">
                                      <a:latin typeface="Cambria Math"/>
                                      <a:ea typeface="Cambria Math"/>
                                    </a:rPr>
                                  </m:ctrlPr>
                                </m:fPr>
                                <m:num>
                                  <m:sSub>
                                    <m:sSubPr>
                                      <m:ctrlPr>
                                        <a:rPr kumimoji="1" lang="en-US" altLang="ja-JP"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2</m:t>
                                      </m:r>
                                    </m:sub>
                                  </m:sSub>
                                </m:num>
                                <m:den>
                                  <m:sSub>
                                    <m:sSubPr>
                                      <m:ctrlPr>
                                        <a:rPr kumimoji="1" lang="en-US" altLang="ja-JP" i="1" smtClean="0">
                                          <a:latin typeface="Cambria Math"/>
                                          <a:ea typeface="Cambria Math"/>
                                        </a:rPr>
                                      </m:ctrlPr>
                                    </m:sSubPr>
                                    <m:e>
                                      <m:r>
                                        <a:rPr kumimoji="1" lang="en-US" altLang="ja-JP" b="0" i="1" smtClean="0">
                                          <a:latin typeface="Cambria Math"/>
                                          <a:ea typeface="Cambria Math"/>
                                        </a:rPr>
                                        <m:t>𝑛</m:t>
                                      </m:r>
                                    </m:e>
                                    <m:sub>
                                      <m:r>
                                        <a:rPr kumimoji="1" lang="en-US" altLang="ja-JP" b="0" i="1" smtClean="0">
                                          <a:latin typeface="Cambria Math"/>
                                          <a:ea typeface="Cambria Math"/>
                                        </a:rPr>
                                        <m:t>1</m:t>
                                      </m:r>
                                    </m:sub>
                                  </m:sSub>
                                </m:den>
                              </m:f>
                            </m:e>
                          </m:d>
                        </m:e>
                      </m:func>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779912" y="5988496"/>
                <a:ext cx="1949252" cy="714683"/>
              </a:xfrm>
              <a:prstGeom prst="rect">
                <a:avLst/>
              </a:prstGeom>
              <a:blipFill rotWithShape="1">
                <a:blip r:embed="rId4"/>
                <a:stretch>
                  <a:fillRect/>
                </a:stretch>
              </a:blipFill>
            </p:spPr>
            <p:txBody>
              <a:bodyPr/>
              <a:lstStyle/>
              <a:p>
                <a:r>
                  <a:rPr lang="ja-JP" altLang="en-US">
                    <a:noFill/>
                  </a:rPr>
                  <a:t> </a:t>
                </a:r>
              </a:p>
            </p:txBody>
          </p:sp>
        </mc:Fallback>
      </mc:AlternateContent>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138" t="6403" r="2623" b="7271"/>
          <a:stretch/>
        </p:blipFill>
        <p:spPr bwMode="auto">
          <a:xfrm>
            <a:off x="107504" y="2849532"/>
            <a:ext cx="3655308" cy="37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86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143000"/>
          </a:xfrm>
        </p:spPr>
        <p:txBody>
          <a:bodyPr/>
          <a:lstStyle/>
          <a:p>
            <a:r>
              <a:rPr lang="ja-JP" altLang="en-US" sz="3600" dirty="0"/>
              <a:t>複屈折</a:t>
            </a:r>
            <a:endParaRPr kumimoji="1" lang="ja-JP" altLang="en-US" sz="3600" dirty="0"/>
          </a:p>
        </p:txBody>
      </p:sp>
      <p:sp>
        <p:nvSpPr>
          <p:cNvPr id="3" name="コンテンツ プレースホルダー 2"/>
          <p:cNvSpPr>
            <a:spLocks noGrp="1"/>
          </p:cNvSpPr>
          <p:nvPr>
            <p:ph idx="1"/>
          </p:nvPr>
        </p:nvSpPr>
        <p:spPr>
          <a:xfrm>
            <a:off x="215491" y="1326344"/>
            <a:ext cx="5328641" cy="986532"/>
          </a:xfrm>
        </p:spPr>
        <p:txBody>
          <a:bodyPr/>
          <a:lstStyle/>
          <a:p>
            <a:pPr marL="0" indent="0">
              <a:buNone/>
            </a:pPr>
            <a:r>
              <a:rPr lang="ja-JP" altLang="en-US" sz="2000" b="1" dirty="0">
                <a:solidFill>
                  <a:srgbClr val="7030A0"/>
                </a:solidFill>
              </a:rPr>
              <a:t>ある種の</a:t>
            </a:r>
            <a:r>
              <a:rPr lang="ja-JP" altLang="en-US" sz="2000" b="1" dirty="0" smtClean="0">
                <a:solidFill>
                  <a:srgbClr val="7030A0"/>
                </a:solidFill>
              </a:rPr>
              <a:t>物質を</a:t>
            </a:r>
            <a:r>
              <a:rPr lang="ja-JP" altLang="en-US" sz="2000" b="1" dirty="0">
                <a:solidFill>
                  <a:srgbClr val="7030A0"/>
                </a:solidFill>
              </a:rPr>
              <a:t>透過</a:t>
            </a:r>
            <a:r>
              <a:rPr lang="ja-JP" altLang="en-US" sz="2000" b="1" dirty="0" smtClean="0">
                <a:solidFill>
                  <a:srgbClr val="7030A0"/>
                </a:solidFill>
              </a:rPr>
              <a:t>した光線が、</a:t>
            </a:r>
            <a:r>
              <a:rPr lang="ja-JP" altLang="en-US" sz="2000" b="1" dirty="0">
                <a:solidFill>
                  <a:srgbClr val="7030A0"/>
                </a:solidFill>
              </a:rPr>
              <a:t>その偏光の状態によって、</a:t>
            </a:r>
            <a:r>
              <a:rPr lang="en-US" altLang="ja-JP" sz="2000" b="1" u="sng" dirty="0">
                <a:solidFill>
                  <a:srgbClr val="7030A0"/>
                </a:solidFill>
              </a:rPr>
              <a:t>2</a:t>
            </a:r>
            <a:r>
              <a:rPr lang="ja-JP" altLang="en-US" sz="2000" b="1" u="sng" dirty="0" err="1">
                <a:solidFill>
                  <a:srgbClr val="7030A0"/>
                </a:solidFill>
              </a:rPr>
              <a:t>つの</a:t>
            </a:r>
            <a:r>
              <a:rPr lang="ja-JP" altLang="en-US" sz="2000" b="1" u="sng" dirty="0">
                <a:solidFill>
                  <a:srgbClr val="7030A0"/>
                </a:solidFill>
              </a:rPr>
              <a:t>光線</a:t>
            </a:r>
            <a:r>
              <a:rPr lang="ja-JP" altLang="en-US" sz="2000" b="1" dirty="0">
                <a:solidFill>
                  <a:srgbClr val="7030A0"/>
                </a:solidFill>
              </a:rPr>
              <a:t>に分けられる</a:t>
            </a:r>
            <a:r>
              <a:rPr lang="ja-JP" altLang="en-US" sz="2000" b="1" dirty="0" smtClean="0">
                <a:solidFill>
                  <a:srgbClr val="7030A0"/>
                </a:solidFill>
              </a:rPr>
              <a:t>こと</a:t>
            </a:r>
            <a:endParaRPr lang="en-US" altLang="ja-JP" sz="2000" b="1" dirty="0" smtClean="0">
              <a:solidFill>
                <a:srgbClr val="7030A0"/>
              </a:solidFill>
            </a:endParaRPr>
          </a:p>
          <a:p>
            <a:pPr marL="0" indent="0">
              <a:buNone/>
            </a:pPr>
            <a:endParaRPr kumimoji="1" lang="en-US" altLang="ja-JP" sz="2000" b="1" dirty="0">
              <a:solidFill>
                <a:srgbClr val="7030A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95905"/>
            <a:ext cx="3925063" cy="317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429000"/>
            <a:ext cx="381856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bwMode="auto">
          <a:xfrm rot="5400000">
            <a:off x="2411760" y="1994632"/>
            <a:ext cx="360040" cy="36004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1763688" y="2378953"/>
            <a:ext cx="1548172" cy="707886"/>
          </a:xfrm>
          <a:prstGeom prst="rect">
            <a:avLst/>
          </a:prstGeom>
          <a:solidFill>
            <a:srgbClr val="FF0000"/>
          </a:solidFill>
        </p:spPr>
        <p:txBody>
          <a:bodyPr wrap="square" rtlCol="0">
            <a:spAutoFit/>
          </a:bodyPr>
          <a:lstStyle/>
          <a:p>
            <a:r>
              <a:rPr lang="ja-JP" altLang="en-US" sz="2000" dirty="0" smtClean="0">
                <a:solidFill>
                  <a:schemeClr val="bg1"/>
                </a:solidFill>
              </a:rPr>
              <a:t>・</a:t>
            </a:r>
            <a:r>
              <a:rPr lang="zh-TW" altLang="en-US" sz="2000" dirty="0" smtClean="0">
                <a:solidFill>
                  <a:schemeClr val="bg1"/>
                </a:solidFill>
              </a:rPr>
              <a:t>常</a:t>
            </a:r>
            <a:r>
              <a:rPr lang="ja-JP" altLang="en-US" sz="2000" dirty="0" smtClean="0">
                <a:solidFill>
                  <a:schemeClr val="bg1"/>
                </a:solidFill>
              </a:rPr>
              <a:t>  </a:t>
            </a:r>
            <a:r>
              <a:rPr lang="zh-TW" altLang="en-US" sz="2000" dirty="0" smtClean="0">
                <a:solidFill>
                  <a:schemeClr val="bg1"/>
                </a:solidFill>
              </a:rPr>
              <a:t>光</a:t>
            </a:r>
            <a:r>
              <a:rPr lang="ja-JP" altLang="en-US" sz="2000" dirty="0" smtClean="0">
                <a:solidFill>
                  <a:schemeClr val="bg1"/>
                </a:solidFill>
              </a:rPr>
              <a:t>  </a:t>
            </a:r>
            <a:r>
              <a:rPr lang="zh-TW" altLang="en-US" sz="2000" dirty="0" smtClean="0">
                <a:solidFill>
                  <a:schemeClr val="bg1"/>
                </a:solidFill>
              </a:rPr>
              <a:t>線</a:t>
            </a:r>
            <a:endParaRPr lang="zh-TW" altLang="en-US" sz="2000" dirty="0">
              <a:solidFill>
                <a:schemeClr val="bg1"/>
              </a:solidFill>
            </a:endParaRPr>
          </a:p>
          <a:p>
            <a:r>
              <a:rPr lang="ja-JP" altLang="en-US" sz="2000" dirty="0" smtClean="0">
                <a:solidFill>
                  <a:schemeClr val="bg1"/>
                </a:solidFill>
              </a:rPr>
              <a:t>・</a:t>
            </a:r>
            <a:r>
              <a:rPr lang="zh-TW" altLang="en-US" sz="2000" dirty="0" smtClean="0">
                <a:solidFill>
                  <a:schemeClr val="bg1"/>
                </a:solidFill>
              </a:rPr>
              <a:t>異常</a:t>
            </a:r>
            <a:r>
              <a:rPr lang="zh-TW" altLang="en-US" sz="2000" dirty="0">
                <a:solidFill>
                  <a:schemeClr val="bg1"/>
                </a:solidFill>
              </a:rPr>
              <a:t>光線</a:t>
            </a:r>
          </a:p>
        </p:txBody>
      </p:sp>
      <p:grpSp>
        <p:nvGrpSpPr>
          <p:cNvPr id="9" name="グループ化 8"/>
          <p:cNvGrpSpPr/>
          <p:nvPr/>
        </p:nvGrpSpPr>
        <p:grpSpPr>
          <a:xfrm>
            <a:off x="3923928" y="2146912"/>
            <a:ext cx="3168352" cy="1282088"/>
            <a:chOff x="3923928" y="2146912"/>
            <a:chExt cx="3168352" cy="1282088"/>
          </a:xfrm>
        </p:grpSpPr>
        <p:sp>
          <p:nvSpPr>
            <p:cNvPr id="7" name="四角形吹き出し 6"/>
            <p:cNvSpPr/>
            <p:nvPr/>
          </p:nvSpPr>
          <p:spPr bwMode="auto">
            <a:xfrm>
              <a:off x="4067944" y="2146912"/>
              <a:ext cx="3024336" cy="1282088"/>
            </a:xfrm>
            <a:prstGeom prst="wedgeRectCallout">
              <a:avLst>
                <a:gd name="adj1" fmla="val -74208"/>
                <a:gd name="adj2" fmla="val 3013"/>
              </a:avLst>
            </a:prstGeom>
            <a:solidFill>
              <a:srgbClr val="FFFF00"/>
            </a:solidFill>
            <a:ln w="3175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3923928" y="2335669"/>
              <a:ext cx="3096344" cy="830997"/>
            </a:xfrm>
            <a:prstGeom prst="rect">
              <a:avLst/>
            </a:prstGeom>
            <a:noFill/>
          </p:spPr>
          <p:txBody>
            <a:bodyPr wrap="square" rtlCol="0">
              <a:spAutoFit/>
            </a:bodyPr>
            <a:lstStyle/>
            <a:p>
              <a:pPr algn="ctr"/>
              <a:r>
                <a:rPr kumimoji="1" lang="ja-JP" altLang="en-US" sz="2400" b="1" dirty="0" smtClean="0">
                  <a:solidFill>
                    <a:srgbClr val="FF0000"/>
                  </a:solidFill>
                </a:rPr>
                <a:t>それぞれ異なる</a:t>
              </a:r>
              <a:endParaRPr kumimoji="1" lang="en-US" altLang="ja-JP" sz="2400" b="1" dirty="0" smtClean="0">
                <a:solidFill>
                  <a:srgbClr val="FF0000"/>
                </a:solidFill>
              </a:endParaRPr>
            </a:p>
            <a:p>
              <a:pPr algn="ctr"/>
              <a:r>
                <a:rPr kumimoji="1" lang="ja-JP" altLang="en-US" sz="2400" b="1" dirty="0" smtClean="0">
                  <a:solidFill>
                    <a:srgbClr val="FF0000"/>
                  </a:solidFill>
                </a:rPr>
                <a:t>屈折率を受けている</a:t>
              </a:r>
              <a:endParaRPr kumimoji="1" lang="ja-JP" altLang="en-US" sz="2400" b="1" dirty="0">
                <a:solidFill>
                  <a:srgbClr val="FF0000"/>
                </a:solidFill>
              </a:endParaRPr>
            </a:p>
          </p:txBody>
        </p:sp>
      </p:grpSp>
    </p:spTree>
    <p:extLst>
      <p:ext uri="{BB962C8B-B14F-4D97-AF65-F5344CB8AC3E}">
        <p14:creationId xmlns:p14="http://schemas.microsoft.com/office/powerpoint/2010/main" val="4468234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2765</TotalTime>
  <Words>497</Words>
  <Application>Microsoft Office PowerPoint</Application>
  <PresentationFormat>画面に合わせる (4:3)</PresentationFormat>
  <Paragraphs>67</Paragraphs>
  <Slides>11</Slides>
  <Notes>1</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テーマ1</vt:lpstr>
      <vt:lpstr>光学実験講座(3)</vt:lpstr>
      <vt:lpstr>干渉</vt:lpstr>
      <vt:lpstr>ヤングの実験</vt:lpstr>
      <vt:lpstr>ヤングの実験</vt:lpstr>
      <vt:lpstr>マイケルソン干渉計</vt:lpstr>
      <vt:lpstr>回折格子</vt:lpstr>
      <vt:lpstr>偏光</vt:lpstr>
      <vt:lpstr>ブリュースター角</vt:lpstr>
      <vt:lpstr>複屈折</vt:lpstr>
      <vt:lpstr>偏光プリズム</vt:lpstr>
      <vt:lpstr>位相補償板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輪講３</dc:title>
  <dc:creator>user</dc:creator>
  <cp:lastModifiedBy>ichikawa</cp:lastModifiedBy>
  <cp:revision>43</cp:revision>
  <cp:lastPrinted>2012-04-24T22:36:43Z</cp:lastPrinted>
  <dcterms:created xsi:type="dcterms:W3CDTF">2012-04-23T05:35:06Z</dcterms:created>
  <dcterms:modified xsi:type="dcterms:W3CDTF">2013-04-30T02:07:43Z</dcterms:modified>
</cp:coreProperties>
</file>