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1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906000" cy="6858000" type="A4"/>
  <p:notesSz cx="9926638" cy="6797675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ＭＳ ゴシック" charset="-128"/>
        <a:cs typeface="ＭＳ ゴシック" charset="-128"/>
      </a:defRPr>
    </a:lvl1pPr>
    <a:lvl2pPr marL="4572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ＭＳ ゴシック" charset="-128"/>
        <a:cs typeface="ＭＳ ゴシック" charset="-128"/>
      </a:defRPr>
    </a:lvl2pPr>
    <a:lvl3pPr marL="9144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ＭＳ ゴシック" charset="-128"/>
        <a:cs typeface="ＭＳ ゴシック" charset="-128"/>
      </a:defRPr>
    </a:lvl3pPr>
    <a:lvl4pPr marL="13716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ＭＳ ゴシック" charset="-128"/>
        <a:cs typeface="ＭＳ ゴシック" charset="-128"/>
      </a:defRPr>
    </a:lvl4pPr>
    <a:lvl5pPr marL="18288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ＭＳ ゴシック" charset="-128"/>
        <a:cs typeface="ＭＳ ゴシック" charset="-128"/>
      </a:defRPr>
    </a:lvl5pPr>
    <a:lvl6pPr marL="2286000" algn="l" defTabSz="457200" rtl="0" eaLnBrk="1" latinLnBrk="0" hangingPunct="1">
      <a:defRPr kumimoji="1" sz="2000" kern="1200">
        <a:solidFill>
          <a:schemeClr val="tx1"/>
        </a:solidFill>
        <a:latin typeface="Arial" charset="0"/>
        <a:ea typeface="ＭＳ ゴシック" charset="-128"/>
        <a:cs typeface="ＭＳ ゴシック" charset="-128"/>
      </a:defRPr>
    </a:lvl6pPr>
    <a:lvl7pPr marL="2743200" algn="l" defTabSz="457200" rtl="0" eaLnBrk="1" latinLnBrk="0" hangingPunct="1">
      <a:defRPr kumimoji="1" sz="2000" kern="1200">
        <a:solidFill>
          <a:schemeClr val="tx1"/>
        </a:solidFill>
        <a:latin typeface="Arial" charset="0"/>
        <a:ea typeface="ＭＳ ゴシック" charset="-128"/>
        <a:cs typeface="ＭＳ ゴシック" charset="-128"/>
      </a:defRPr>
    </a:lvl7pPr>
    <a:lvl8pPr marL="3200400" algn="l" defTabSz="457200" rtl="0" eaLnBrk="1" latinLnBrk="0" hangingPunct="1">
      <a:defRPr kumimoji="1" sz="2000" kern="1200">
        <a:solidFill>
          <a:schemeClr val="tx1"/>
        </a:solidFill>
        <a:latin typeface="Arial" charset="0"/>
        <a:ea typeface="ＭＳ ゴシック" charset="-128"/>
        <a:cs typeface="ＭＳ ゴシック" charset="-128"/>
      </a:defRPr>
    </a:lvl8pPr>
    <a:lvl9pPr marL="3657600" algn="l" defTabSz="457200" rtl="0" eaLnBrk="1" latinLnBrk="0" hangingPunct="1">
      <a:defRPr kumimoji="1" sz="2000" kern="1200">
        <a:solidFill>
          <a:schemeClr val="tx1"/>
        </a:solidFill>
        <a:latin typeface="Arial" charset="0"/>
        <a:ea typeface="ＭＳ ゴシック" charset="-128"/>
        <a:cs typeface="ＭＳ 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7FE"/>
    <a:srgbClr val="FFF3FD"/>
    <a:srgbClr val="FEE2FA"/>
    <a:srgbClr val="FDC7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09" autoAdjust="0"/>
  </p:normalViewPr>
  <p:slideViewPr>
    <p:cSldViewPr>
      <p:cViewPr varScale="1">
        <p:scale>
          <a:sx n="66" d="100"/>
          <a:sy n="66" d="100"/>
        </p:scale>
        <p:origin x="-1266" y="-96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0938" cy="340099"/>
          </a:xfrm>
          <a:prstGeom prst="rect">
            <a:avLst/>
          </a:prstGeom>
        </p:spPr>
        <p:txBody>
          <a:bodyPr vert="horz" lIns="89922" tIns="44961" rIns="89922" bIns="44961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23433" y="1"/>
            <a:ext cx="4300938" cy="340099"/>
          </a:xfrm>
          <a:prstGeom prst="rect">
            <a:avLst/>
          </a:prstGeom>
        </p:spPr>
        <p:txBody>
          <a:bodyPr vert="horz" lIns="89922" tIns="44961" rIns="89922" bIns="44961" rtlCol="0"/>
          <a:lstStyle>
            <a:lvl1pPr algn="r">
              <a:defRPr sz="1200"/>
            </a:lvl1pPr>
          </a:lstStyle>
          <a:p>
            <a:fld id="{B374ED2C-54F6-471E-A05A-EC0CEF75B0C8}" type="datetimeFigureOut">
              <a:rPr kumimoji="1" lang="ja-JP" altLang="en-US" smtClean="0"/>
              <a:t>2013/6/4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6456504"/>
            <a:ext cx="4300938" cy="340099"/>
          </a:xfrm>
          <a:prstGeom prst="rect">
            <a:avLst/>
          </a:prstGeom>
        </p:spPr>
        <p:txBody>
          <a:bodyPr vert="horz" lIns="89922" tIns="44961" rIns="89922" bIns="44961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23433" y="6456504"/>
            <a:ext cx="4300938" cy="340099"/>
          </a:xfrm>
          <a:prstGeom prst="rect">
            <a:avLst/>
          </a:prstGeom>
        </p:spPr>
        <p:txBody>
          <a:bodyPr vert="horz" lIns="89922" tIns="44961" rIns="89922" bIns="44961" rtlCol="0" anchor="b"/>
          <a:lstStyle>
            <a:lvl1pPr algn="r">
              <a:defRPr sz="1200"/>
            </a:lvl1pPr>
          </a:lstStyle>
          <a:p>
            <a:fld id="{7DF622CB-12F5-42F2-BF9A-5389406E76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20862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8AEF48D-AEE9-EA4C-B8EA-5DF7E9630328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1D69999-0293-2A49-A8B6-CEC7BDB09A26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058025" y="609600"/>
            <a:ext cx="2105025" cy="54864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742950" y="609600"/>
            <a:ext cx="6162675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4B62B53-F176-C845-835E-5C6710E987DC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742950" y="609600"/>
            <a:ext cx="8420100" cy="54864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</p:spPr>
        <p:txBody>
          <a:bodyPr/>
          <a:lstStyle>
            <a:lvl1pPr>
              <a:defRPr smtClean="0"/>
            </a:lvl1pPr>
          </a:lstStyle>
          <a:p>
            <a:fld id="{3A2109B5-A92A-1444-A4C6-C79D4EFD3AEA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366A1D9-7AED-EB42-BC41-C7F36AB2122E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D787E38-693A-6743-8DAB-B75ACEEB0608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742950" y="1981200"/>
            <a:ext cx="41338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029200" y="1981200"/>
            <a:ext cx="41338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4370BEB-AF22-0A45-B438-75B028E4A28F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5589BB8-1DF4-D04C-A52F-987061ADF210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9A106F0-3CB3-8B40-8B96-B95372B3FF8B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6473CA8-F4FF-8B4A-8631-07BFAC0C8047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AE63AA4-4445-B54F-88F2-0B67D87A70B6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3A83B26-092C-0949-9333-9CC7E4599059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fld id="{E08E014E-CFBD-7D48-8759-1008BF7E64F7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95" name="Rectangle 7"/>
          <p:cNvSpPr>
            <a:spLocks noChangeArrowheads="1"/>
          </p:cNvSpPr>
          <p:nvPr/>
        </p:nvSpPr>
        <p:spPr bwMode="auto">
          <a:xfrm>
            <a:off x="0" y="381000"/>
            <a:ext cx="9891713" cy="55563"/>
          </a:xfrm>
          <a:prstGeom prst="rect">
            <a:avLst/>
          </a:prstGeom>
          <a:solidFill>
            <a:srgbClr val="00279F"/>
          </a:solidFill>
          <a:ln w="12700">
            <a:solidFill>
              <a:srgbClr val="00279F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762000"/>
            <a:endParaRPr lang="ja-JP" altLang="en-US" sz="2400">
              <a:latin typeface="Osaka" pitchFamily="-108" charset="-128"/>
              <a:ea typeface="Osaka" pitchFamily="-108" charset="-128"/>
              <a:cs typeface="Osaka" pitchFamily="-108" charset="-128"/>
            </a:endParaRPr>
          </a:p>
        </p:txBody>
      </p:sp>
      <p:sp>
        <p:nvSpPr>
          <p:cNvPr id="96" name="Rectangle 92"/>
          <p:cNvSpPr>
            <a:spLocks noChangeArrowheads="1"/>
          </p:cNvSpPr>
          <p:nvPr/>
        </p:nvSpPr>
        <p:spPr bwMode="auto">
          <a:xfrm>
            <a:off x="0" y="0"/>
            <a:ext cx="2909417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00113" eaLnBrk="0" hangingPunct="0"/>
            <a:r>
              <a:rPr lang="en-US" altLang="ja-JP" sz="1800" b="1" i="1" dirty="0" smtClean="0">
                <a:solidFill>
                  <a:srgbClr val="00279F"/>
                </a:solidFill>
                <a:ea typeface="Osaka" pitchFamily="-108" charset="-128"/>
                <a:cs typeface="Osaka" pitchFamily="-108" charset="-128"/>
              </a:rPr>
              <a:t>University of Tokushima</a:t>
            </a:r>
            <a:endParaRPr lang="en-US" altLang="ja-JP" sz="1800" b="1" i="1" dirty="0">
              <a:solidFill>
                <a:srgbClr val="00279F"/>
              </a:solidFill>
              <a:ea typeface="Osaka" pitchFamily="-108" charset="-128"/>
              <a:cs typeface="Osaka" pitchFamily="-108" charset="-128"/>
            </a:endParaRPr>
          </a:p>
        </p:txBody>
      </p:sp>
      <p:pic>
        <p:nvPicPr>
          <p:cNvPr id="97" name="Picture 9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943600" y="0"/>
            <a:ext cx="39624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ゴシック" charset="-128"/>
          <a:cs typeface="ＭＳ 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ゴシック" charset="-128"/>
          <a:cs typeface="ＭＳ 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ゴシック" charset="-128"/>
          <a:cs typeface="ＭＳ 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ゴシック" charset="-128"/>
          <a:cs typeface="ＭＳ 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ゴシック" charset="-128"/>
          <a:cs typeface="ＭＳ 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ゴシック" charset="-128"/>
          <a:cs typeface="ＭＳ 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ゴシック" charset="-128"/>
          <a:cs typeface="ＭＳ 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ゴシック" charset="-128"/>
          <a:cs typeface="ＭＳ 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32520" y="980728"/>
            <a:ext cx="8420100" cy="1470025"/>
          </a:xfrm>
        </p:spPr>
        <p:txBody>
          <a:bodyPr/>
          <a:lstStyle/>
          <a:p>
            <a:r>
              <a:rPr kumimoji="1" lang="en-US" altLang="ja-JP" sz="4000" dirty="0" smtClean="0"/>
              <a:t>H25</a:t>
            </a:r>
            <a:r>
              <a:rPr kumimoji="1" lang="ja-JP" altLang="en-US" sz="4000" dirty="0" smtClean="0"/>
              <a:t>年前期輪講</a:t>
            </a:r>
            <a:endParaRPr kumimoji="1" lang="ja-JP" altLang="en-US" sz="40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216696" y="4437112"/>
            <a:ext cx="6934200" cy="1752600"/>
          </a:xfrm>
        </p:spPr>
        <p:txBody>
          <a:bodyPr/>
          <a:lstStyle/>
          <a:p>
            <a:r>
              <a:rPr kumimoji="1" lang="en-US" altLang="ja-JP" dirty="0" smtClean="0"/>
              <a:t>6.4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B4 </a:t>
            </a:r>
            <a:r>
              <a:rPr kumimoji="1" lang="ja-JP" altLang="en-US" dirty="0" smtClean="0"/>
              <a:t>浪花 義幸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 bwMode="auto">
          <a:xfrm>
            <a:off x="704528" y="2348880"/>
            <a:ext cx="8280920" cy="136815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rPr>
              <a:t>光学のすすめ</a:t>
            </a:r>
            <a:endParaRPr kumimoji="1" lang="en-US" altLang="ja-JP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rPr>
              <a:t>第</a:t>
            </a:r>
            <a:r>
              <a:rPr kumimoji="1" lang="en-US" altLang="ja-JP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rPr>
              <a:t>3</a:t>
            </a:r>
            <a:r>
              <a:rPr kumimoji="1" lang="ja-JP" altLang="en-US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rPr>
              <a:t>章　レンズによる結像</a:t>
            </a:r>
            <a:endParaRPr kumimoji="1" lang="ja-JP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目次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kumimoji="1" lang="en-US" altLang="ja-JP" dirty="0" smtClean="0"/>
              <a:t>1.</a:t>
            </a:r>
            <a:r>
              <a:rPr kumimoji="1" lang="ja-JP" altLang="en-US" dirty="0" smtClean="0"/>
              <a:t>結像の求め方</a:t>
            </a:r>
            <a:endParaRPr kumimoji="1" lang="en-US" altLang="ja-JP" dirty="0" smtClean="0"/>
          </a:p>
          <a:p>
            <a:pPr>
              <a:buNone/>
            </a:pPr>
            <a:r>
              <a:rPr lang="en-US" altLang="ja-JP" dirty="0" smtClean="0"/>
              <a:t>2.</a:t>
            </a:r>
            <a:r>
              <a:rPr lang="ja-JP" altLang="en-US" dirty="0" smtClean="0"/>
              <a:t>結像の実際とルーペ</a:t>
            </a:r>
            <a:endParaRPr lang="en-US" altLang="ja-JP" dirty="0" smtClean="0"/>
          </a:p>
          <a:p>
            <a:pPr>
              <a:buNone/>
            </a:pPr>
            <a:r>
              <a:rPr kumimoji="1" lang="en-US" altLang="ja-JP" dirty="0" smtClean="0"/>
              <a:t>3.</a:t>
            </a:r>
            <a:r>
              <a:rPr kumimoji="1" lang="ja-JP" altLang="en-US" dirty="0" smtClean="0"/>
              <a:t>光学機器のレンズ系</a:t>
            </a:r>
            <a:endParaRPr kumimoji="1" lang="en-US" altLang="ja-JP" dirty="0" smtClean="0"/>
          </a:p>
          <a:p>
            <a:pPr>
              <a:buNone/>
            </a:pPr>
            <a:r>
              <a:rPr lang="en-US" altLang="ja-JP" dirty="0" smtClean="0"/>
              <a:t>4.</a:t>
            </a:r>
            <a:r>
              <a:rPr lang="ja-JP" altLang="en-US" dirty="0" smtClean="0"/>
              <a:t>レンズの収差</a:t>
            </a:r>
            <a:endParaRPr lang="en-US" altLang="ja-JP" dirty="0" smtClean="0"/>
          </a:p>
          <a:p>
            <a:pPr>
              <a:buNone/>
            </a:pPr>
            <a:r>
              <a:rPr kumimoji="1" lang="en-US" altLang="ja-JP" dirty="0" smtClean="0"/>
              <a:t>5.</a:t>
            </a:r>
            <a:r>
              <a:rPr kumimoji="1" lang="ja-JP" altLang="en-US" dirty="0" smtClean="0"/>
              <a:t>レンズの絞り</a:t>
            </a:r>
            <a:endParaRPr kumimoji="1" lang="ja-JP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1.</a:t>
            </a:r>
            <a:r>
              <a:rPr kumimoji="1" lang="ja-JP" altLang="en-US" dirty="0" smtClean="0"/>
              <a:t>結像の求め方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32520" y="1988840"/>
            <a:ext cx="5328592" cy="2952328"/>
          </a:xfrm>
        </p:spPr>
        <p:txBody>
          <a:bodyPr/>
          <a:lstStyle/>
          <a:p>
            <a:pPr>
              <a:buNone/>
            </a:pPr>
            <a:r>
              <a:rPr lang="ja-JP" altLang="en-US" sz="2400" dirty="0" smtClean="0"/>
              <a:t>レンズを通過する光線の</a:t>
            </a:r>
            <a:r>
              <a:rPr lang="en-US" altLang="ja-JP" sz="2400" dirty="0" smtClean="0"/>
              <a:t>3</a:t>
            </a:r>
            <a:r>
              <a:rPr lang="ja-JP" altLang="en-US" sz="2400" dirty="0" err="1" smtClean="0"/>
              <a:t>つの</a:t>
            </a:r>
            <a:r>
              <a:rPr lang="ja-JP" altLang="en-US" sz="2400" dirty="0" smtClean="0"/>
              <a:t>性質</a:t>
            </a:r>
            <a:endParaRPr kumimoji="1" lang="en-US" altLang="ja-JP" sz="2400" dirty="0" smtClean="0"/>
          </a:p>
          <a:p>
            <a:pPr>
              <a:buNone/>
            </a:pPr>
            <a:r>
              <a:rPr kumimoji="1" lang="ja-JP" altLang="en-US" sz="2800" dirty="0" smtClean="0"/>
              <a:t>①光軸に平行な光線は焦点を通る</a:t>
            </a:r>
            <a:endParaRPr kumimoji="1" lang="en-US" altLang="ja-JP" sz="2800" dirty="0" smtClean="0"/>
          </a:p>
          <a:p>
            <a:pPr>
              <a:buNone/>
            </a:pPr>
            <a:r>
              <a:rPr lang="ja-JP" altLang="en-US" sz="2800" dirty="0" smtClean="0"/>
              <a:t>②焦点を通る光線は光軸に平行となる</a:t>
            </a:r>
            <a:endParaRPr lang="en-US" altLang="ja-JP" sz="2800" dirty="0" smtClean="0"/>
          </a:p>
          <a:p>
            <a:pPr>
              <a:buNone/>
            </a:pPr>
            <a:r>
              <a:rPr kumimoji="1" lang="ja-JP" altLang="en-US" sz="2800" dirty="0" smtClean="0"/>
              <a:t>③レンズの中心を通る光線はまっすぐに進む</a:t>
            </a:r>
            <a:endParaRPr kumimoji="1" lang="ja-JP" altLang="en-US" sz="2800" dirty="0"/>
          </a:p>
        </p:txBody>
      </p:sp>
      <p:sp>
        <p:nvSpPr>
          <p:cNvPr id="4" name="正方形/長方形 3"/>
          <p:cNvSpPr/>
          <p:nvPr/>
        </p:nvSpPr>
        <p:spPr bwMode="auto">
          <a:xfrm>
            <a:off x="5889104" y="2060848"/>
            <a:ext cx="3096344" cy="417646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63611" t="52202" r="4024" b="28870"/>
          <a:stretch>
            <a:fillRect/>
          </a:stretch>
        </p:blipFill>
        <p:spPr bwMode="auto">
          <a:xfrm rot="5400000">
            <a:off x="5942033" y="2295951"/>
            <a:ext cx="3710565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プレースホルダ 6"/>
          <p:cNvSpPr>
            <a:spLocks noGrp="1"/>
          </p:cNvSpPr>
          <p:nvPr>
            <p:ph type="body" idx="1"/>
          </p:nvPr>
        </p:nvSpPr>
        <p:spPr>
          <a:xfrm>
            <a:off x="416496" y="692696"/>
            <a:ext cx="4376738" cy="504055"/>
          </a:xfrm>
        </p:spPr>
        <p:txBody>
          <a:bodyPr/>
          <a:lstStyle/>
          <a:p>
            <a:r>
              <a:rPr lang="ja-JP" altLang="en-US" dirty="0" smtClean="0"/>
              <a:t>・</a:t>
            </a:r>
            <a:r>
              <a:rPr lang="ja-JP" altLang="en-US" b="0" dirty="0" smtClean="0"/>
              <a:t>作図による像の求め方</a:t>
            </a:r>
            <a:endParaRPr lang="en-US" altLang="ja-JP" b="0" dirty="0" smtClean="0"/>
          </a:p>
        </p:txBody>
      </p:sp>
      <p:sp>
        <p:nvSpPr>
          <p:cNvPr id="8" name="テキスト プレースホルダ 2"/>
          <p:cNvSpPr>
            <a:spLocks noGrp="1"/>
          </p:cNvSpPr>
          <p:nvPr>
            <p:ph type="body" sz="quarter" idx="3"/>
          </p:nvPr>
        </p:nvSpPr>
        <p:spPr>
          <a:xfrm>
            <a:off x="344488" y="3501008"/>
            <a:ext cx="4378325" cy="504057"/>
          </a:xfrm>
        </p:spPr>
        <p:txBody>
          <a:bodyPr/>
          <a:lstStyle/>
          <a:p>
            <a:r>
              <a:rPr lang="ja-JP" altLang="en-US" b="0" dirty="0" smtClean="0"/>
              <a:t>・結像公式を用いての求め方</a:t>
            </a:r>
            <a:endParaRPr lang="en-US" altLang="ja-JP" b="0" dirty="0" smtClean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2520" y="5949280"/>
            <a:ext cx="1590675" cy="720080"/>
          </a:xfrm>
          <a:prstGeom prst="rect">
            <a:avLst/>
          </a:prstGeom>
          <a:noFill/>
        </p:spPr>
      </p:pic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48744" y="5805264"/>
            <a:ext cx="1543050" cy="914400"/>
          </a:xfrm>
          <a:prstGeom prst="rect">
            <a:avLst/>
          </a:prstGeom>
          <a:noFill/>
        </p:spPr>
      </p:pic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137160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01072" y="6021288"/>
            <a:ext cx="1371600" cy="457200"/>
          </a:xfrm>
          <a:prstGeom prst="rect">
            <a:avLst/>
          </a:prstGeom>
          <a:noFill/>
        </p:spPr>
      </p:pic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0" y="91440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041" name="Rectangle 17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29264" y="5805264"/>
            <a:ext cx="2105025" cy="914400"/>
          </a:xfrm>
          <a:prstGeom prst="rect">
            <a:avLst/>
          </a:prstGeom>
          <a:noFill/>
        </p:spPr>
      </p:pic>
      <p:sp>
        <p:nvSpPr>
          <p:cNvPr id="1042" name="Rectangle 18"/>
          <p:cNvSpPr>
            <a:spLocks noChangeArrowheads="1"/>
          </p:cNvSpPr>
          <p:nvPr/>
        </p:nvSpPr>
        <p:spPr bwMode="auto">
          <a:xfrm>
            <a:off x="0" y="137160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18634" t="3769" r="64693" b="73548"/>
          <a:stretch>
            <a:fillRect/>
          </a:stretch>
        </p:blipFill>
        <p:spPr bwMode="auto">
          <a:xfrm rot="5400000">
            <a:off x="1684499" y="504813"/>
            <a:ext cx="1800200" cy="3328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35169" t="4621" r="48158" b="73383"/>
          <a:stretch>
            <a:fillRect/>
          </a:stretch>
        </p:blipFill>
        <p:spPr bwMode="auto">
          <a:xfrm rot="5400000">
            <a:off x="6466293" y="475547"/>
            <a:ext cx="179795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正方形/長方形 22"/>
          <p:cNvSpPr/>
          <p:nvPr/>
        </p:nvSpPr>
        <p:spPr bwMode="auto">
          <a:xfrm>
            <a:off x="1136576" y="3068960"/>
            <a:ext cx="2880320" cy="36004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rPr>
              <a:t>凸レンズの場合</a:t>
            </a:r>
            <a:endParaRPr kumimoji="1" lang="ja-JP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24" name="正方形/長方形 23"/>
          <p:cNvSpPr/>
          <p:nvPr/>
        </p:nvSpPr>
        <p:spPr bwMode="auto">
          <a:xfrm>
            <a:off x="6033120" y="3068960"/>
            <a:ext cx="2808312" cy="36004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rPr>
              <a:t>凹レンズの場合</a:t>
            </a:r>
            <a:endParaRPr kumimoji="1" lang="ja-JP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pic>
        <p:nvPicPr>
          <p:cNvPr id="2052" name="Picture 4" descr="C:\Users\naniwayoshiyuki\Pictures\ControlCenter3\Scan\CCF20130602_0000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57835" t="50680" r="27454" b="31230"/>
          <a:stretch>
            <a:fillRect/>
          </a:stretch>
        </p:blipFill>
        <p:spPr bwMode="auto">
          <a:xfrm rot="5400000">
            <a:off x="1662234" y="3623422"/>
            <a:ext cx="1584177" cy="2779510"/>
          </a:xfrm>
          <a:prstGeom prst="rect">
            <a:avLst/>
          </a:prstGeom>
          <a:noFill/>
        </p:spPr>
      </p:pic>
      <p:pic>
        <p:nvPicPr>
          <p:cNvPr id="2053" name="Picture 5" descr="C:\Users\naniwayoshiyuki\Pictures\ControlCenter3\Scan\CCF20130602_0000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72546" t="51156" r="12516" b="30761"/>
          <a:stretch>
            <a:fillRect/>
          </a:stretch>
        </p:blipFill>
        <p:spPr bwMode="auto">
          <a:xfrm rot="5400000">
            <a:off x="6465167" y="3573017"/>
            <a:ext cx="1584177" cy="2736304"/>
          </a:xfrm>
          <a:prstGeom prst="rect">
            <a:avLst/>
          </a:prstGeom>
          <a:noFill/>
        </p:spPr>
      </p:pic>
      <p:sp>
        <p:nvSpPr>
          <p:cNvPr id="27" name="正方形/長方形 26"/>
          <p:cNvSpPr/>
          <p:nvPr/>
        </p:nvSpPr>
        <p:spPr bwMode="auto">
          <a:xfrm>
            <a:off x="7185248" y="5805264"/>
            <a:ext cx="2304256" cy="86409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2.</a:t>
            </a:r>
            <a:r>
              <a:rPr kumimoji="1" lang="ja-JP" altLang="en-US" dirty="0" smtClean="0"/>
              <a:t>結像の実際とルーペ</a:t>
            </a:r>
            <a:endParaRPr kumimoji="1" lang="ja-JP" altLang="en-US" dirty="0"/>
          </a:p>
        </p:txBody>
      </p:sp>
      <p:pic>
        <p:nvPicPr>
          <p:cNvPr id="3074" name="Picture 2" descr="C:\Users\naniwayoshiyuki\Pictures\ControlCenter3\Scan\CCF20130602_0000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58941" t="5987" r="33138" b="76799"/>
          <a:stretch>
            <a:fillRect/>
          </a:stretch>
        </p:blipFill>
        <p:spPr bwMode="auto">
          <a:xfrm rot="5400000">
            <a:off x="1352600" y="692696"/>
            <a:ext cx="864096" cy="2736305"/>
          </a:xfrm>
          <a:prstGeom prst="rect">
            <a:avLst/>
          </a:prstGeom>
          <a:noFill/>
        </p:spPr>
      </p:pic>
      <p:pic>
        <p:nvPicPr>
          <p:cNvPr id="3075" name="Picture 3" descr="C:\Users\naniwayoshiyuki\Pictures\ControlCenter3\Scan\CCF20130602_0000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66662" t="6688" r="26497" b="76748"/>
          <a:stretch>
            <a:fillRect/>
          </a:stretch>
        </p:blipFill>
        <p:spPr bwMode="auto">
          <a:xfrm rot="5400000">
            <a:off x="1388603" y="1592797"/>
            <a:ext cx="792089" cy="2736304"/>
          </a:xfrm>
          <a:prstGeom prst="rect">
            <a:avLst/>
          </a:prstGeom>
          <a:noFill/>
        </p:spPr>
      </p:pic>
      <p:pic>
        <p:nvPicPr>
          <p:cNvPr id="3076" name="Picture 4" descr="C:\Users\naniwayoshiyuki\Pictures\ControlCenter3\Scan\CCF20130602_0000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73527" t="6688" r="18627" b="76815"/>
          <a:stretch>
            <a:fillRect/>
          </a:stretch>
        </p:blipFill>
        <p:spPr bwMode="auto">
          <a:xfrm rot="5400000">
            <a:off x="1304593" y="2540903"/>
            <a:ext cx="888102" cy="2664296"/>
          </a:xfrm>
          <a:prstGeom prst="rect">
            <a:avLst/>
          </a:prstGeom>
          <a:noFill/>
        </p:spPr>
      </p:pic>
      <p:pic>
        <p:nvPicPr>
          <p:cNvPr id="3077" name="Picture 5" descr="C:\Users\naniwayoshiyuki\Pictures\ControlCenter3\Scan\CCF20130602_0000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79411" t="6688" r="9890" b="76815"/>
          <a:stretch>
            <a:fillRect/>
          </a:stretch>
        </p:blipFill>
        <p:spPr bwMode="auto">
          <a:xfrm rot="5400000">
            <a:off x="6429164" y="944724"/>
            <a:ext cx="1080120" cy="2592288"/>
          </a:xfrm>
          <a:prstGeom prst="rect">
            <a:avLst/>
          </a:prstGeom>
          <a:noFill/>
        </p:spPr>
      </p:pic>
      <p:sp>
        <p:nvSpPr>
          <p:cNvPr id="10" name="正方形/長方形 9"/>
          <p:cNvSpPr/>
          <p:nvPr/>
        </p:nvSpPr>
        <p:spPr bwMode="auto">
          <a:xfrm>
            <a:off x="8337376" y="1371870"/>
            <a:ext cx="504056" cy="216024"/>
          </a:xfrm>
          <a:prstGeom prst="rect">
            <a:avLst/>
          </a:prstGeom>
          <a:solidFill>
            <a:srgbClr val="FFF7F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12" name="正方形/長方形 11"/>
          <p:cNvSpPr/>
          <p:nvPr/>
        </p:nvSpPr>
        <p:spPr bwMode="auto">
          <a:xfrm>
            <a:off x="378541" y="4365104"/>
            <a:ext cx="864096" cy="216024"/>
          </a:xfrm>
          <a:prstGeom prst="rect">
            <a:avLst/>
          </a:prstGeom>
          <a:solidFill>
            <a:srgbClr val="FFF7F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13" name="正方形/長方形 12"/>
          <p:cNvSpPr/>
          <p:nvPr/>
        </p:nvSpPr>
        <p:spPr bwMode="auto">
          <a:xfrm>
            <a:off x="3296816" y="2708920"/>
            <a:ext cx="792088" cy="43204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rPr>
              <a:t>2f=x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14" name="正方形/長方形 13"/>
          <p:cNvSpPr/>
          <p:nvPr/>
        </p:nvSpPr>
        <p:spPr bwMode="auto">
          <a:xfrm>
            <a:off x="3224808" y="1844824"/>
            <a:ext cx="792088" cy="43204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rPr>
              <a:t>2f&gt;x</a:t>
            </a:r>
            <a:endParaRPr kumimoji="1" lang="ja-JP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15" name="正方形/長方形 14"/>
          <p:cNvSpPr/>
          <p:nvPr/>
        </p:nvSpPr>
        <p:spPr bwMode="auto">
          <a:xfrm>
            <a:off x="8337376" y="2132856"/>
            <a:ext cx="936104" cy="43204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rPr>
              <a:t>0&lt;x&lt;f</a:t>
            </a:r>
          </a:p>
        </p:txBody>
      </p:sp>
      <p:sp>
        <p:nvSpPr>
          <p:cNvPr id="16" name="正方形/長方形 15"/>
          <p:cNvSpPr/>
          <p:nvPr/>
        </p:nvSpPr>
        <p:spPr bwMode="auto">
          <a:xfrm>
            <a:off x="3224808" y="3573016"/>
            <a:ext cx="1008112" cy="43204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rPr>
              <a:t>f&lt;x&lt;2f</a:t>
            </a:r>
          </a:p>
        </p:txBody>
      </p:sp>
      <p:sp>
        <p:nvSpPr>
          <p:cNvPr id="17" name="正方形/長方形 16"/>
          <p:cNvSpPr/>
          <p:nvPr/>
        </p:nvSpPr>
        <p:spPr bwMode="auto">
          <a:xfrm>
            <a:off x="2864768" y="1196752"/>
            <a:ext cx="2016224" cy="72008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rPr>
              <a:t>物体とレンズの距離を</a:t>
            </a:r>
            <a:r>
              <a:rPr kumimoji="1" lang="en-US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rPr>
              <a:t>x</a:t>
            </a:r>
            <a:r>
              <a:rPr kumimoji="1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rPr>
              <a:t>とする</a:t>
            </a:r>
            <a:endParaRPr kumimoji="1" lang="ja-JP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15555" t="59076" r="64830" b="15491"/>
          <a:stretch>
            <a:fillRect/>
          </a:stretch>
        </p:blipFill>
        <p:spPr bwMode="auto">
          <a:xfrm rot="5400000">
            <a:off x="1388605" y="3681027"/>
            <a:ext cx="144015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正方形/長方形 18"/>
          <p:cNvSpPr/>
          <p:nvPr/>
        </p:nvSpPr>
        <p:spPr bwMode="auto">
          <a:xfrm>
            <a:off x="4016896" y="6309320"/>
            <a:ext cx="504056" cy="144016"/>
          </a:xfrm>
          <a:prstGeom prst="rect">
            <a:avLst/>
          </a:prstGeom>
          <a:solidFill>
            <a:srgbClr val="FFF7FE"/>
          </a:solidFill>
          <a:ln w="9525" cap="flat" cmpd="sng" algn="ctr">
            <a:solidFill>
              <a:srgbClr val="FFF7F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20" name="正方形/長方形 19"/>
          <p:cNvSpPr/>
          <p:nvPr/>
        </p:nvSpPr>
        <p:spPr bwMode="auto">
          <a:xfrm>
            <a:off x="2576736" y="6021288"/>
            <a:ext cx="1008112" cy="36004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ja-JP" sz="1600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15451" t="13705" r="68753" b="65673"/>
          <a:stretch>
            <a:fillRect/>
          </a:stretch>
        </p:blipFill>
        <p:spPr bwMode="auto">
          <a:xfrm rot="5400000">
            <a:off x="5361046" y="3092962"/>
            <a:ext cx="1296143" cy="2400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30266" t="14393" r="55023" b="67048"/>
          <a:stretch>
            <a:fillRect/>
          </a:stretch>
        </p:blipFill>
        <p:spPr bwMode="auto">
          <a:xfrm rot="5400000">
            <a:off x="7641298" y="3116966"/>
            <a:ext cx="1320147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下矢印 22"/>
          <p:cNvSpPr/>
          <p:nvPr/>
        </p:nvSpPr>
        <p:spPr bwMode="auto">
          <a:xfrm>
            <a:off x="6537176" y="2852936"/>
            <a:ext cx="792088" cy="720080"/>
          </a:xfrm>
          <a:prstGeom prst="down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24" name="正方形/長方形 23"/>
          <p:cNvSpPr/>
          <p:nvPr/>
        </p:nvSpPr>
        <p:spPr bwMode="auto">
          <a:xfrm>
            <a:off x="7401272" y="3068960"/>
            <a:ext cx="1800200" cy="36004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rPr>
              <a:t>ルーペ</a:t>
            </a:r>
            <a:r>
              <a:rPr lang="ja-JP" altLang="en-US" dirty="0" smtClean="0"/>
              <a:t>の</a:t>
            </a:r>
            <a:r>
              <a:rPr kumimoji="1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rPr>
              <a:t>原理</a:t>
            </a:r>
            <a:endParaRPr kumimoji="1" lang="ja-JP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73080" y="5013176"/>
            <a:ext cx="1944215" cy="731939"/>
          </a:xfrm>
          <a:prstGeom prst="rect">
            <a:avLst/>
          </a:prstGeom>
          <a:noFill/>
        </p:spPr>
      </p:pic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137160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 bwMode="auto">
          <a:xfrm>
            <a:off x="5529064" y="5877272"/>
            <a:ext cx="2376264" cy="43204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rPr>
              <a:t>明視距離⇒</a:t>
            </a:r>
            <a:r>
              <a:rPr kumimoji="1" lang="en-US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rPr>
              <a:t>250mm</a:t>
            </a:r>
            <a:endParaRPr kumimoji="1" lang="ja-JP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3.</a:t>
            </a:r>
            <a:r>
              <a:rPr kumimoji="1" lang="ja-JP" altLang="en-US" dirty="0" smtClean="0"/>
              <a:t>光学機器のレンズ系</a:t>
            </a:r>
            <a:endParaRPr kumimoji="1" lang="ja-JP" altLang="en-US" dirty="0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11769" t="10642" r="35271" b="63238"/>
          <a:stretch>
            <a:fillRect/>
          </a:stretch>
        </p:blipFill>
        <p:spPr bwMode="auto">
          <a:xfrm rot="5400000">
            <a:off x="-239157" y="2140437"/>
            <a:ext cx="491170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正方形/長方形 7"/>
          <p:cNvSpPr/>
          <p:nvPr/>
        </p:nvSpPr>
        <p:spPr bwMode="auto">
          <a:xfrm>
            <a:off x="4448944" y="1412776"/>
            <a:ext cx="2232248" cy="50405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b="1" dirty="0" smtClean="0"/>
              <a:t>ケプラー式望遠鏡</a:t>
            </a:r>
            <a:endParaRPr kumimoji="1" lang="ja-JP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9" name="正方形/長方形 8"/>
          <p:cNvSpPr/>
          <p:nvPr/>
        </p:nvSpPr>
        <p:spPr bwMode="auto">
          <a:xfrm>
            <a:off x="4448944" y="3284984"/>
            <a:ext cx="2304256" cy="43204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rPr>
              <a:t>ガリレイ式望遠鏡</a:t>
            </a:r>
            <a:endParaRPr kumimoji="1" lang="ja-JP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41438" t="13018" r="49666" b="70904"/>
          <a:stretch>
            <a:fillRect/>
          </a:stretch>
        </p:blipFill>
        <p:spPr bwMode="auto">
          <a:xfrm rot="5400000">
            <a:off x="6249143" y="764705"/>
            <a:ext cx="1368153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52256" t="19209" r="38076" b="70082"/>
          <a:stretch>
            <a:fillRect/>
          </a:stretch>
        </p:blipFill>
        <p:spPr bwMode="auto">
          <a:xfrm rot="5400000">
            <a:off x="5961112" y="3140968"/>
            <a:ext cx="151216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32920" y="5301208"/>
            <a:ext cx="4905375" cy="914400"/>
          </a:xfrm>
          <a:prstGeom prst="rect">
            <a:avLst/>
          </a:prstGeom>
          <a:noFill/>
        </p:spPr>
      </p:pic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0" y="137160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4.</a:t>
            </a:r>
            <a:r>
              <a:rPr kumimoji="1" lang="ja-JP" altLang="en-US" dirty="0" smtClean="0"/>
              <a:t>レンズの収差</a:t>
            </a:r>
            <a:endParaRPr kumimoji="1" lang="ja-JP" altLang="en-US" dirty="0"/>
          </a:p>
        </p:txBody>
      </p:sp>
      <p:pic>
        <p:nvPicPr>
          <p:cNvPr id="5121" name="Picture 1" descr="C:\Users\naniwayoshiyuki\Pictures\ControlCenter3\Scan\CCF20130602_00005.jpg"/>
          <p:cNvPicPr>
            <a:picLocks noChangeAspect="1" noChangeArrowheads="1"/>
          </p:cNvPicPr>
          <p:nvPr/>
        </p:nvPicPr>
        <p:blipFill>
          <a:blip r:embed="rId2"/>
          <a:srcRect l="34297" t="12187" r="42165" b="64443"/>
          <a:stretch>
            <a:fillRect/>
          </a:stretch>
        </p:blipFill>
        <p:spPr bwMode="auto">
          <a:xfrm rot="5400000">
            <a:off x="1149281" y="896015"/>
            <a:ext cx="2134829" cy="3024336"/>
          </a:xfrm>
          <a:prstGeom prst="rect">
            <a:avLst/>
          </a:prstGeom>
          <a:noFill/>
        </p:spPr>
      </p:pic>
      <p:sp>
        <p:nvSpPr>
          <p:cNvPr id="8" name="正方形/長方形 7"/>
          <p:cNvSpPr/>
          <p:nvPr/>
        </p:nvSpPr>
        <p:spPr bwMode="auto">
          <a:xfrm>
            <a:off x="488504" y="3501008"/>
            <a:ext cx="3888432" cy="6480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rPr>
              <a:t>1</a:t>
            </a:r>
            <a:r>
              <a:rPr kumimoji="1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rPr>
              <a:t>点からでた光はレンズによってほぼ</a:t>
            </a:r>
            <a:r>
              <a:rPr kumimoji="1" lang="en-US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rPr>
              <a:t>1</a:t>
            </a:r>
            <a:r>
              <a:rPr kumimoji="1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rPr>
              <a:t>点に集まる</a:t>
            </a:r>
            <a:endParaRPr kumimoji="1" lang="ja-JP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9" name="正方形/長方形 8"/>
          <p:cNvSpPr/>
          <p:nvPr/>
        </p:nvSpPr>
        <p:spPr bwMode="auto">
          <a:xfrm>
            <a:off x="1136576" y="4509120"/>
            <a:ext cx="2592288" cy="50405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dirty="0" smtClean="0"/>
              <a:t>わずかなずれ</a:t>
            </a:r>
            <a:r>
              <a:rPr kumimoji="1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rPr>
              <a:t>⇒</a:t>
            </a: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rPr>
              <a:t>収差</a:t>
            </a:r>
            <a:endParaRPr kumimoji="1" lang="ja-JP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10" name="正方形/長方形 9"/>
          <p:cNvSpPr/>
          <p:nvPr/>
        </p:nvSpPr>
        <p:spPr bwMode="auto">
          <a:xfrm>
            <a:off x="1136576" y="5157192"/>
            <a:ext cx="2592288" cy="43204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rPr>
              <a:t>理想的な状態⇒</a:t>
            </a: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rPr>
              <a:t>近軸</a:t>
            </a:r>
            <a:endParaRPr kumimoji="1" lang="ja-JP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pic>
        <p:nvPicPr>
          <p:cNvPr id="5122" name="Picture 2" descr="C:\Users\naniwayoshiyuki\Pictures\ControlCenter3\Scan\CCF20130602_0000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17625" t="56866" r="35299" b="12202"/>
          <a:stretch>
            <a:fillRect/>
          </a:stretch>
        </p:blipFill>
        <p:spPr bwMode="auto">
          <a:xfrm rot="5400000">
            <a:off x="110460" y="1286763"/>
            <a:ext cx="5184577" cy="4860538"/>
          </a:xfrm>
          <a:prstGeom prst="rect">
            <a:avLst/>
          </a:prstGeom>
          <a:noFill/>
        </p:spPr>
      </p:pic>
      <p:pic>
        <p:nvPicPr>
          <p:cNvPr id="5123" name="Picture 3" descr="C:\Users\naniwayoshiyuki\Pictures\ControlCenter3\Scan\CCF20130602_0000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68623" t="63053" r="5877" b="18618"/>
          <a:stretch>
            <a:fillRect/>
          </a:stretch>
        </p:blipFill>
        <p:spPr bwMode="auto">
          <a:xfrm rot="5400000">
            <a:off x="6354386" y="1451549"/>
            <a:ext cx="2592288" cy="2658757"/>
          </a:xfrm>
          <a:prstGeom prst="rect">
            <a:avLst/>
          </a:prstGeom>
          <a:noFill/>
        </p:spPr>
      </p:pic>
      <p:sp>
        <p:nvSpPr>
          <p:cNvPr id="13" name="下矢印 12"/>
          <p:cNvSpPr/>
          <p:nvPr/>
        </p:nvSpPr>
        <p:spPr bwMode="auto">
          <a:xfrm>
            <a:off x="7617296" y="2564904"/>
            <a:ext cx="288032" cy="432048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14" name="正方形/長方形 13"/>
          <p:cNvSpPr/>
          <p:nvPr/>
        </p:nvSpPr>
        <p:spPr bwMode="auto">
          <a:xfrm>
            <a:off x="6321152" y="4293096"/>
            <a:ext cx="2592288" cy="50405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b="1" dirty="0" smtClean="0"/>
              <a:t>収差</a:t>
            </a: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rPr>
              <a:t>補正</a:t>
            </a:r>
            <a:endParaRPr kumimoji="1" lang="en-US" altLang="ja-JP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5472832" y="4797152"/>
            <a:ext cx="42883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dirty="0" smtClean="0"/>
              <a:t>・凸レンズと凹レンズの組み合わせ</a:t>
            </a:r>
            <a:endParaRPr lang="en-US" altLang="ja-JP" dirty="0" smtClean="0"/>
          </a:p>
        </p:txBody>
      </p:sp>
      <p:sp>
        <p:nvSpPr>
          <p:cNvPr id="17" name="正方形/長方形 16"/>
          <p:cNvSpPr/>
          <p:nvPr/>
        </p:nvSpPr>
        <p:spPr>
          <a:xfrm>
            <a:off x="5457056" y="5157192"/>
            <a:ext cx="2492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dirty="0" smtClean="0"/>
              <a:t>・非球面レンズなど</a:t>
            </a:r>
            <a:endParaRPr lang="en-US" altLang="ja-JP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5.</a:t>
            </a:r>
            <a:r>
              <a:rPr kumimoji="1" lang="ja-JP" altLang="en-US" dirty="0" smtClean="0"/>
              <a:t>レンズの絞り</a:t>
            </a:r>
            <a:endParaRPr kumimoji="1" lang="ja-JP" altLang="en-US" dirty="0"/>
          </a:p>
        </p:txBody>
      </p:sp>
      <p:pic>
        <p:nvPicPr>
          <p:cNvPr id="4097" name="Picture 1" descr="C:\Users\naniwayoshiyuki\Pictures\ControlCenter3\Scan\CCF20130602_0000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54893" t="60303" r="27454" b="17701"/>
          <a:stretch>
            <a:fillRect/>
          </a:stretch>
        </p:blipFill>
        <p:spPr bwMode="auto">
          <a:xfrm rot="5400000">
            <a:off x="1447110" y="886218"/>
            <a:ext cx="1539172" cy="2736304"/>
          </a:xfrm>
          <a:prstGeom prst="rect">
            <a:avLst/>
          </a:prstGeom>
          <a:noFill/>
        </p:spPr>
      </p:pic>
      <p:pic>
        <p:nvPicPr>
          <p:cNvPr id="9" name="Picture 1" descr="C:\Users\naniwayoshiyuki\Pictures\ControlCenter3\Scan\CCF20130602_0000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72547" t="60303" r="6858" b="17701"/>
          <a:stretch>
            <a:fillRect/>
          </a:stretch>
        </p:blipFill>
        <p:spPr bwMode="auto">
          <a:xfrm rot="5400000">
            <a:off x="1354851" y="3210725"/>
            <a:ext cx="1795698" cy="2808312"/>
          </a:xfrm>
          <a:prstGeom prst="rect">
            <a:avLst/>
          </a:prstGeom>
          <a:noFill/>
        </p:spPr>
      </p:pic>
      <p:sp>
        <p:nvSpPr>
          <p:cNvPr id="10" name="正方形/長方形 9"/>
          <p:cNvSpPr/>
          <p:nvPr/>
        </p:nvSpPr>
        <p:spPr bwMode="auto">
          <a:xfrm>
            <a:off x="1640632" y="3140968"/>
            <a:ext cx="1224136" cy="36004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rPr>
              <a:t>絞り無し</a:t>
            </a:r>
            <a:endParaRPr kumimoji="1" lang="ja-JP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11" name="正方形/長方形 10"/>
          <p:cNvSpPr/>
          <p:nvPr/>
        </p:nvSpPr>
        <p:spPr bwMode="auto">
          <a:xfrm>
            <a:off x="1568624" y="5661248"/>
            <a:ext cx="1296144" cy="43204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rPr>
              <a:t>絞り有り</a:t>
            </a:r>
            <a:endParaRPr kumimoji="1" lang="ja-JP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18496" t="13982" r="68754" b="65670"/>
          <a:stretch>
            <a:fillRect/>
          </a:stretch>
        </p:blipFill>
        <p:spPr bwMode="auto">
          <a:xfrm rot="5400000">
            <a:off x="5493059" y="1520789"/>
            <a:ext cx="1512169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39092" t="14801" r="50120" b="65185"/>
          <a:stretch>
            <a:fillRect/>
          </a:stretch>
        </p:blipFill>
        <p:spPr bwMode="auto">
          <a:xfrm rot="5400000">
            <a:off x="5673080" y="3573016"/>
            <a:ext cx="122413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57056" y="3789040"/>
            <a:ext cx="1857806" cy="648072"/>
          </a:xfrm>
          <a:prstGeom prst="rect">
            <a:avLst/>
          </a:prstGeom>
          <a:noFill/>
        </p:spPr>
      </p:pic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0" y="1171575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08984" y="5733256"/>
            <a:ext cx="2736304" cy="388488"/>
          </a:xfrm>
          <a:prstGeom prst="rect">
            <a:avLst/>
          </a:prstGeom>
          <a:noFill/>
        </p:spPr>
      </p:pic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0" y="89535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 bwMode="auto">
          <a:xfrm>
            <a:off x="5601072" y="1268760"/>
            <a:ext cx="3024336" cy="108012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rPr>
              <a:t>像の明るさを表す指標</a:t>
            </a:r>
            <a:endParaRPr kumimoji="1" lang="en-US" altLang="ja-JP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rPr>
              <a:t>・</a:t>
            </a:r>
            <a:r>
              <a:rPr kumimoji="1" lang="en-US" altLang="ja-JP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rPr>
              <a:t>F</a:t>
            </a:r>
            <a:r>
              <a:rPr kumimoji="1" lang="ja-JP" alt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rPr>
              <a:t>ナンバー</a:t>
            </a:r>
            <a:endParaRPr kumimoji="1" lang="en-US" altLang="ja-JP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rPr>
              <a:t>・開口数</a:t>
            </a:r>
            <a:endParaRPr kumimoji="1" lang="ja-JP" alt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21" name="正方形/長方形 20"/>
          <p:cNvSpPr/>
          <p:nvPr/>
        </p:nvSpPr>
        <p:spPr bwMode="auto">
          <a:xfrm>
            <a:off x="4016896" y="5085184"/>
            <a:ext cx="1296144" cy="57606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22" name="正方形/長方形 21"/>
          <p:cNvSpPr/>
          <p:nvPr/>
        </p:nvSpPr>
        <p:spPr bwMode="auto">
          <a:xfrm>
            <a:off x="7905328" y="2708920"/>
            <a:ext cx="1584176" cy="100811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rPr>
              <a:t>小さい方が明るくなる</a:t>
            </a:r>
            <a:endParaRPr kumimoji="1" lang="ja-JP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23" name="正方形/長方形 22"/>
          <p:cNvSpPr/>
          <p:nvPr/>
        </p:nvSpPr>
        <p:spPr bwMode="auto">
          <a:xfrm>
            <a:off x="8049344" y="5085184"/>
            <a:ext cx="1584176" cy="100811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rPr>
              <a:t>大きい方が明るくなる</a:t>
            </a:r>
            <a:endParaRPr kumimoji="1" lang="ja-JP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徳大スライドテーマ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Arial"/>
        <a:ea typeface="ＭＳ ゴシック"/>
        <a:cs typeface="ＭＳ ゴシック"/>
      </a:majorFont>
      <a:minorFont>
        <a:latin typeface="Arial"/>
        <a:ea typeface="ＭＳ ゴシック"/>
        <a:cs typeface="ＭＳ 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ゴシック" charset="-128"/>
            <a:cs typeface="ＭＳ 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ゴシック" charset="-128"/>
            <a:cs typeface="ＭＳ ゴシック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徳大スライドテーマ</Template>
  <TotalTime>1633</TotalTime>
  <Words>215</Words>
  <Application>Microsoft Office PowerPoint</Application>
  <PresentationFormat>A4 210 x 297 mm</PresentationFormat>
  <Paragraphs>45</Paragraphs>
  <Slides>8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9" baseType="lpstr">
      <vt:lpstr>徳大スライドテーマ</vt:lpstr>
      <vt:lpstr>H25年前期輪講</vt:lpstr>
      <vt:lpstr>目次</vt:lpstr>
      <vt:lpstr>1.結像の求め方</vt:lpstr>
      <vt:lpstr>PowerPoint プレゼンテーション</vt:lpstr>
      <vt:lpstr>2.結像の実際とルーペ</vt:lpstr>
      <vt:lpstr>3.光学機器のレンズ系</vt:lpstr>
      <vt:lpstr>4.レンズの収差</vt:lpstr>
      <vt:lpstr>5.レンズの絞り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H25年前期輪講</dc:title>
  <dc:creator>naniwayoshiyuki</dc:creator>
  <cp:lastModifiedBy>user</cp:lastModifiedBy>
  <cp:revision>79</cp:revision>
  <cp:lastPrinted>2013-06-04T00:32:51Z</cp:lastPrinted>
  <dcterms:created xsi:type="dcterms:W3CDTF">2013-05-30T14:41:24Z</dcterms:created>
  <dcterms:modified xsi:type="dcterms:W3CDTF">2013-06-04T00:54:16Z</dcterms:modified>
</cp:coreProperties>
</file>