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7" r:id="rId3"/>
    <p:sldId id="259" r:id="rId4"/>
    <p:sldId id="258" r:id="rId5"/>
    <p:sldId id="260" r:id="rId6"/>
    <p:sldId id="264" r:id="rId7"/>
    <p:sldId id="265" r:id="rId8"/>
    <p:sldId id="261" r:id="rId9"/>
    <p:sldId id="262" r:id="rId10"/>
    <p:sldId id="263" r:id="rId11"/>
    <p:sldId id="267" r:id="rId12"/>
    <p:sldId id="268" r:id="rId13"/>
    <p:sldId id="269" r:id="rId14"/>
    <p:sldId id="270" r:id="rId15"/>
    <p:sldId id="272" r:id="rId16"/>
  </p:sldIdLst>
  <p:sldSz cx="9144000" cy="6858000" type="screen4x3"/>
  <p:notesSz cx="9872663"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CCFFFF"/>
    <a:srgbClr val="3333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02" y="-7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8154" cy="33988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2224" y="0"/>
            <a:ext cx="4278154" cy="339884"/>
          </a:xfrm>
          <a:prstGeom prst="rect">
            <a:avLst/>
          </a:prstGeom>
        </p:spPr>
        <p:txBody>
          <a:bodyPr vert="horz" lIns="91440" tIns="45720" rIns="91440" bIns="45720" rtlCol="0"/>
          <a:lstStyle>
            <a:lvl1pPr algn="r">
              <a:defRPr sz="1200"/>
            </a:lvl1pPr>
          </a:lstStyle>
          <a:p>
            <a:fld id="{161C0830-FF45-4A31-A538-BB734AC03CED}" type="datetimeFigureOut">
              <a:rPr kumimoji="1" lang="ja-JP" altLang="en-US" smtClean="0"/>
              <a:t>2013/5/28</a:t>
            </a:fld>
            <a:endParaRPr kumimoji="1" lang="ja-JP" altLang="en-US"/>
          </a:p>
        </p:txBody>
      </p:sp>
      <p:sp>
        <p:nvSpPr>
          <p:cNvPr id="4" name="フッター プレースホルダー 3"/>
          <p:cNvSpPr>
            <a:spLocks noGrp="1"/>
          </p:cNvSpPr>
          <p:nvPr>
            <p:ph type="ftr" sz="quarter" idx="2"/>
          </p:nvPr>
        </p:nvSpPr>
        <p:spPr>
          <a:xfrm>
            <a:off x="0" y="6456612"/>
            <a:ext cx="4278154" cy="33988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2224" y="6456612"/>
            <a:ext cx="4278154" cy="339884"/>
          </a:xfrm>
          <a:prstGeom prst="rect">
            <a:avLst/>
          </a:prstGeom>
        </p:spPr>
        <p:txBody>
          <a:bodyPr vert="horz" lIns="91440" tIns="45720" rIns="91440" bIns="45720" rtlCol="0" anchor="b"/>
          <a:lstStyle>
            <a:lvl1pPr algn="r">
              <a:defRPr sz="1200"/>
            </a:lvl1pPr>
          </a:lstStyle>
          <a:p>
            <a:fld id="{425A3389-17FE-44A1-95D1-60C486C1B2A0}" type="slidenum">
              <a:rPr kumimoji="1" lang="ja-JP" altLang="en-US" smtClean="0"/>
              <a:t>‹#›</a:t>
            </a:fld>
            <a:endParaRPr kumimoji="1" lang="ja-JP" altLang="en-US"/>
          </a:p>
        </p:txBody>
      </p:sp>
    </p:spTree>
    <p:extLst>
      <p:ext uri="{BB962C8B-B14F-4D97-AF65-F5344CB8AC3E}">
        <p14:creationId xmlns:p14="http://schemas.microsoft.com/office/powerpoint/2010/main" val="2847247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8154" cy="33988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4" y="0"/>
            <a:ext cx="4278154" cy="339884"/>
          </a:xfrm>
          <a:prstGeom prst="rect">
            <a:avLst/>
          </a:prstGeom>
        </p:spPr>
        <p:txBody>
          <a:bodyPr vert="horz" lIns="91440" tIns="45720" rIns="91440" bIns="45720" rtlCol="0"/>
          <a:lstStyle>
            <a:lvl1pPr algn="r">
              <a:defRPr sz="1200"/>
            </a:lvl1pPr>
          </a:lstStyle>
          <a:p>
            <a:fld id="{4E6E2D52-D58D-400C-95E1-10EF87F1A903}" type="datetimeFigureOut">
              <a:rPr kumimoji="1" lang="ja-JP" altLang="en-US" smtClean="0"/>
              <a:t>2013/5/28</a:t>
            </a:fld>
            <a:endParaRPr kumimoji="1" lang="ja-JP" altLang="en-US"/>
          </a:p>
        </p:txBody>
      </p:sp>
      <p:sp>
        <p:nvSpPr>
          <p:cNvPr id="4" name="スライド イメージ プレースホルダー 3"/>
          <p:cNvSpPr>
            <a:spLocks noGrp="1" noRot="1" noChangeAspect="1"/>
          </p:cNvSpPr>
          <p:nvPr>
            <p:ph type="sldImg" idx="2"/>
          </p:nvPr>
        </p:nvSpPr>
        <p:spPr>
          <a:xfrm>
            <a:off x="3236913" y="509588"/>
            <a:ext cx="3398837" cy="25495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7267" y="3228896"/>
            <a:ext cx="7898130" cy="305895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56612"/>
            <a:ext cx="4278154" cy="33988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4" y="6456612"/>
            <a:ext cx="4278154" cy="339884"/>
          </a:xfrm>
          <a:prstGeom prst="rect">
            <a:avLst/>
          </a:prstGeom>
        </p:spPr>
        <p:txBody>
          <a:bodyPr vert="horz" lIns="91440" tIns="45720" rIns="91440" bIns="45720" rtlCol="0" anchor="b"/>
          <a:lstStyle>
            <a:lvl1pPr algn="r">
              <a:defRPr sz="1200"/>
            </a:lvl1pPr>
          </a:lstStyle>
          <a:p>
            <a:fld id="{C51162BD-6838-46DB-A76B-A9A6CC06BFC2}" type="slidenum">
              <a:rPr kumimoji="1" lang="ja-JP" altLang="en-US" smtClean="0"/>
              <a:t>‹#›</a:t>
            </a:fld>
            <a:endParaRPr kumimoji="1" lang="ja-JP" altLang="en-US"/>
          </a:p>
        </p:txBody>
      </p:sp>
    </p:spTree>
    <p:extLst>
      <p:ext uri="{BB962C8B-B14F-4D97-AF65-F5344CB8AC3E}">
        <p14:creationId xmlns:p14="http://schemas.microsoft.com/office/powerpoint/2010/main" val="33608205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51162BD-6838-46DB-A76B-A9A6CC06BFC2}" type="slidenum">
              <a:rPr kumimoji="1" lang="ja-JP" altLang="en-US" smtClean="0"/>
              <a:t>1</a:t>
            </a:fld>
            <a:endParaRPr kumimoji="1" lang="ja-JP" altLang="en-US"/>
          </a:p>
        </p:txBody>
      </p:sp>
    </p:spTree>
    <p:extLst>
      <p:ext uri="{BB962C8B-B14F-4D97-AF65-F5344CB8AC3E}">
        <p14:creationId xmlns:p14="http://schemas.microsoft.com/office/powerpoint/2010/main" val="211041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レンズとは</a:t>
            </a:r>
            <a:r>
              <a:rPr lang="en-US" altLang="ja-JP" sz="1200" dirty="0" smtClean="0"/>
              <a:t>2</a:t>
            </a:r>
            <a:r>
              <a:rPr lang="ja-JP" altLang="en-US" sz="1200" dirty="0" err="1" smtClean="0"/>
              <a:t>つの</a:t>
            </a:r>
            <a:r>
              <a:rPr lang="ja-JP" altLang="en-US" sz="1200" dirty="0" smtClean="0"/>
              <a:t>球面で形作られたガラスなどでできた透明体で、光を</a:t>
            </a:r>
            <a:r>
              <a:rPr lang="ja-JP" altLang="en-US" sz="1200" dirty="0" smtClean="0">
                <a:solidFill>
                  <a:srgbClr val="FF0000"/>
                </a:solidFill>
              </a:rPr>
              <a:t>屈折</a:t>
            </a:r>
            <a:r>
              <a:rPr lang="ja-JP" altLang="en-US" sz="1200" dirty="0" smtClean="0"/>
              <a:t>させて</a:t>
            </a:r>
            <a:r>
              <a:rPr lang="ja-JP" altLang="en-US" sz="1200" dirty="0" smtClean="0">
                <a:solidFill>
                  <a:srgbClr val="FF0000"/>
                </a:solidFill>
              </a:rPr>
              <a:t>集束</a:t>
            </a:r>
            <a:r>
              <a:rPr lang="ja-JP" altLang="en-US" sz="1200" dirty="0" smtClean="0"/>
              <a:t>や</a:t>
            </a:r>
            <a:r>
              <a:rPr lang="ja-JP" altLang="en-US" sz="1200" dirty="0" smtClean="0">
                <a:solidFill>
                  <a:srgbClr val="FF0000"/>
                </a:solidFill>
              </a:rPr>
              <a:t>拡散</a:t>
            </a:r>
            <a:r>
              <a:rPr lang="ja-JP" altLang="en-US" sz="1200" dirty="0" smtClean="0"/>
              <a:t>などをさせるものです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レンズの種類を大きく分けると</a:t>
            </a:r>
            <a:r>
              <a:rPr lang="en-US" altLang="ja-JP" sz="1200" dirty="0" smtClean="0"/>
              <a:t>2</a:t>
            </a:r>
            <a:r>
              <a:rPr lang="ja-JP" altLang="en-US" sz="1200" dirty="0" smtClean="0"/>
              <a:t>つあります。凸レンズとよばれるものと凹レンズと呼ばれるものです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凸レンズは中央が膨らんでいて縁が薄くなった球面</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その逆に中央が薄い曲面になっているものが凹レンズと呼ばれます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51162BD-6838-46DB-A76B-A9A6CC06BFC2}" type="slidenum">
              <a:rPr kumimoji="1" lang="ja-JP" altLang="en-US" smtClean="0"/>
              <a:t>10</a:t>
            </a:fld>
            <a:endParaRPr kumimoji="1" lang="ja-JP" altLang="en-US"/>
          </a:p>
        </p:txBody>
      </p:sp>
    </p:spTree>
    <p:extLst>
      <p:ext uri="{BB962C8B-B14F-4D97-AF65-F5344CB8AC3E}">
        <p14:creationId xmlns:p14="http://schemas.microsoft.com/office/powerpoint/2010/main" val="292434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169962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228330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164171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140373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3681271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169504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269226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103131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137330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194038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1C2534B-1724-47CB-8EF7-87864CE93006}" type="datetimeFigureOut">
              <a:rPr kumimoji="1" lang="ja-JP" altLang="en-US" smtClean="0"/>
              <a:t>2013/5/28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212906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2534B-1724-47CB-8EF7-87864CE93006}" type="datetimeFigureOut">
              <a:rPr kumimoji="1" lang="ja-JP" altLang="en-US" smtClean="0"/>
              <a:t>2013/5/28</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325CF-812D-4392-BEDC-D045B23BD4EE}" type="slidenum">
              <a:rPr kumimoji="1" lang="ja-JP" altLang="en-US" smtClean="0"/>
              <a:t>‹#›</a:t>
            </a:fld>
            <a:endParaRPr kumimoji="1" lang="ja-JP" altLang="en-US" dirty="0"/>
          </a:p>
        </p:txBody>
      </p:sp>
    </p:spTree>
    <p:extLst>
      <p:ext uri="{BB962C8B-B14F-4D97-AF65-F5344CB8AC3E}">
        <p14:creationId xmlns:p14="http://schemas.microsoft.com/office/powerpoint/2010/main" val="631537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2.xml"/><Relationship Id="rId5"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1" Type="http://schemas.openxmlformats.org/officeDocument/2006/relationships/image" Target="../media/image29.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5.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11"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18.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www.thorlabs.co.jp/newgrouppage9.cfm?objectgroup_id=6278"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H.25</a:t>
            </a:r>
            <a:r>
              <a:rPr kumimoji="1" lang="ja-JP" altLang="en-US" dirty="0" smtClean="0"/>
              <a:t>前期輪講</a:t>
            </a:r>
            <a:endParaRPr kumimoji="1" lang="ja-JP" altLang="en-US" dirty="0"/>
          </a:p>
        </p:txBody>
      </p:sp>
      <p:sp>
        <p:nvSpPr>
          <p:cNvPr id="3" name="テキスト ボックス 2"/>
          <p:cNvSpPr txBox="1"/>
          <p:nvPr/>
        </p:nvSpPr>
        <p:spPr>
          <a:xfrm>
            <a:off x="0" y="1412775"/>
            <a:ext cx="9144000" cy="4185761"/>
          </a:xfrm>
          <a:prstGeom prst="rect">
            <a:avLst/>
          </a:prstGeom>
          <a:noFill/>
        </p:spPr>
        <p:txBody>
          <a:bodyPr wrap="square" rtlCol="0">
            <a:spAutoFit/>
          </a:bodyPr>
          <a:lstStyle/>
          <a:p>
            <a:pPr algn="ctr"/>
            <a:endParaRPr kumimoji="1" lang="en-US" altLang="ja-JP" sz="2400" dirty="0" smtClean="0"/>
          </a:p>
          <a:p>
            <a:pPr algn="ctr"/>
            <a:endParaRPr lang="en-US" altLang="ja-JP" sz="2400" dirty="0"/>
          </a:p>
          <a:p>
            <a:pPr algn="ctr"/>
            <a:endParaRPr kumimoji="1" lang="en-US" altLang="ja-JP" sz="2400" dirty="0" smtClean="0"/>
          </a:p>
          <a:p>
            <a:pPr algn="ctr"/>
            <a:endParaRPr lang="en-US" altLang="ja-JP" sz="2400" dirty="0"/>
          </a:p>
          <a:p>
            <a:pPr algn="ctr"/>
            <a:r>
              <a:rPr kumimoji="1" lang="ja-JP" altLang="en-US" sz="2400" dirty="0" smtClean="0"/>
              <a:t>光学のすすめ　第</a:t>
            </a:r>
            <a:r>
              <a:rPr kumimoji="1" lang="en-US" altLang="ja-JP" sz="2400" dirty="0" smtClean="0"/>
              <a:t>2</a:t>
            </a:r>
            <a:r>
              <a:rPr kumimoji="1" lang="ja-JP" altLang="en-US" sz="2400" dirty="0" smtClean="0"/>
              <a:t>章</a:t>
            </a:r>
            <a:endParaRPr kumimoji="1" lang="en-US" altLang="ja-JP" sz="2400" dirty="0" smtClean="0"/>
          </a:p>
          <a:p>
            <a:pPr algn="ctr"/>
            <a:r>
              <a:rPr lang="ja-JP" altLang="en-US" sz="4400" dirty="0" smtClean="0"/>
              <a:t>プリズムとレンズ</a:t>
            </a:r>
            <a:endParaRPr lang="en-US" altLang="ja-JP" sz="4400" dirty="0" smtClean="0"/>
          </a:p>
          <a:p>
            <a:pPr algn="r"/>
            <a:endParaRPr lang="en-US" altLang="ja-JP" dirty="0"/>
          </a:p>
          <a:p>
            <a:pPr algn="r"/>
            <a:endParaRPr kumimoji="1" lang="en-US" altLang="ja-JP" sz="2800" dirty="0" smtClean="0"/>
          </a:p>
          <a:p>
            <a:pPr algn="r"/>
            <a:endParaRPr lang="en-US" altLang="ja-JP" sz="2800" dirty="0" smtClean="0"/>
          </a:p>
          <a:p>
            <a:pPr algn="ctr"/>
            <a:r>
              <a:rPr kumimoji="1" lang="ja-JP" altLang="en-US" sz="2800" dirty="0" smtClean="0"/>
              <a:t>　　　　　　　　　　　　　　　　　　　　　　</a:t>
            </a:r>
            <a:r>
              <a:rPr kumimoji="1" lang="en-US" altLang="ja-JP" sz="2800" dirty="0" smtClean="0"/>
              <a:t>B4 </a:t>
            </a:r>
            <a:r>
              <a:rPr kumimoji="1" lang="ja-JP" altLang="en-US" sz="2800" dirty="0" smtClean="0"/>
              <a:t>小倉　隆志</a:t>
            </a:r>
            <a:endParaRPr kumimoji="1" lang="ja-JP" altLang="en-US" sz="2800" dirty="0"/>
          </a:p>
        </p:txBody>
      </p:sp>
    </p:spTree>
    <p:extLst>
      <p:ext uri="{BB962C8B-B14F-4D97-AF65-F5344CB8AC3E}">
        <p14:creationId xmlns:p14="http://schemas.microsoft.com/office/powerpoint/2010/main" val="2116123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レンズとは</a:t>
            </a:r>
            <a:endParaRPr kumimoji="1" lang="ja-JP" altLang="en-US" dirty="0"/>
          </a:p>
        </p:txBody>
      </p:sp>
      <p:sp>
        <p:nvSpPr>
          <p:cNvPr id="3" name="コンテンツ プレースホルダー 2"/>
          <p:cNvSpPr>
            <a:spLocks noGrp="1"/>
          </p:cNvSpPr>
          <p:nvPr>
            <p:ph idx="1"/>
          </p:nvPr>
        </p:nvSpPr>
        <p:spPr/>
        <p:txBody>
          <a:bodyPr/>
          <a:lstStyle/>
          <a:p>
            <a:r>
              <a:rPr lang="en-US" altLang="ja-JP" sz="2800" dirty="0"/>
              <a:t>2</a:t>
            </a:r>
            <a:r>
              <a:rPr lang="ja-JP" altLang="en-US" sz="2800" dirty="0" err="1"/>
              <a:t>つの</a:t>
            </a:r>
            <a:r>
              <a:rPr lang="ja-JP" altLang="en-US" sz="2800" dirty="0"/>
              <a:t>球面で形作られたガラスなどでできた透明体で、光を</a:t>
            </a:r>
            <a:r>
              <a:rPr lang="ja-JP" altLang="en-US" sz="2800" dirty="0">
                <a:solidFill>
                  <a:srgbClr val="FF0000"/>
                </a:solidFill>
              </a:rPr>
              <a:t>屈折</a:t>
            </a:r>
            <a:r>
              <a:rPr lang="ja-JP" altLang="en-US" sz="2800" dirty="0"/>
              <a:t>させて</a:t>
            </a:r>
            <a:r>
              <a:rPr lang="ja-JP" altLang="en-US" sz="2800" dirty="0">
                <a:solidFill>
                  <a:srgbClr val="FF0000"/>
                </a:solidFill>
              </a:rPr>
              <a:t>集束</a:t>
            </a:r>
            <a:r>
              <a:rPr lang="ja-JP" altLang="en-US" sz="2800" dirty="0"/>
              <a:t>や</a:t>
            </a:r>
            <a:r>
              <a:rPr lang="ja-JP" altLang="en-US" sz="2800" dirty="0">
                <a:solidFill>
                  <a:srgbClr val="FF0000"/>
                </a:solidFill>
              </a:rPr>
              <a:t>拡散</a:t>
            </a:r>
            <a:r>
              <a:rPr lang="ja-JP" altLang="en-US" sz="2800" dirty="0"/>
              <a:t>などをさせるもの</a:t>
            </a:r>
          </a:p>
          <a:p>
            <a:endParaRPr kumimoji="1" lang="ja-JP" altLang="en-US" dirty="0"/>
          </a:p>
        </p:txBody>
      </p:sp>
      <p:pic>
        <p:nvPicPr>
          <p:cNvPr id="2053" name="Picture 5" descr="C:\Users\Owner\Desktop\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313" y="2564904"/>
            <a:ext cx="6125306" cy="396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580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凸レンズの仕組み</a:t>
            </a:r>
            <a:endParaRPr kumimoji="1" lang="ja-JP" altLang="en-US" dirty="0"/>
          </a:p>
        </p:txBody>
      </p:sp>
      <p:pic>
        <p:nvPicPr>
          <p:cNvPr id="4" name="コンテンツ プレースホルダー 3" descr="光学のすすめ　第2章.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15177" t="34618" r="46360" b="15995"/>
          <a:stretch/>
        </p:blipFill>
        <p:spPr>
          <a:xfrm rot="5400000">
            <a:off x="744863" y="1711522"/>
            <a:ext cx="4053873" cy="3744416"/>
          </a:xfrm>
        </p:spPr>
      </p:pic>
      <p:sp>
        <p:nvSpPr>
          <p:cNvPr id="7" name="テキスト ボックス 6"/>
          <p:cNvSpPr txBox="1"/>
          <p:nvPr/>
        </p:nvSpPr>
        <p:spPr>
          <a:xfrm>
            <a:off x="1043608" y="2229635"/>
            <a:ext cx="954107" cy="400110"/>
          </a:xfrm>
          <a:prstGeom prst="rect">
            <a:avLst/>
          </a:prstGeom>
          <a:noFill/>
        </p:spPr>
        <p:txBody>
          <a:bodyPr wrap="none" rtlCol="0">
            <a:spAutoFit/>
          </a:bodyPr>
          <a:lstStyle/>
          <a:p>
            <a:r>
              <a:rPr kumimoji="1" lang="ja-JP" altLang="en-US" sz="2000" dirty="0" smtClean="0"/>
              <a:t>頂角</a:t>
            </a:r>
            <a:r>
              <a:rPr kumimoji="1" lang="ja-JP" altLang="en-US" sz="2000" dirty="0" smtClean="0">
                <a:solidFill>
                  <a:srgbClr val="FF0000"/>
                </a:solidFill>
              </a:rPr>
              <a:t>小</a:t>
            </a:r>
            <a:endParaRPr kumimoji="1" lang="ja-JP" altLang="en-US" sz="2000" dirty="0">
              <a:solidFill>
                <a:srgbClr val="FF0000"/>
              </a:solidFill>
            </a:endParaRPr>
          </a:p>
        </p:txBody>
      </p:sp>
      <p:sp>
        <p:nvSpPr>
          <p:cNvPr id="8" name="テキスト ボックス 7"/>
          <p:cNvSpPr txBox="1"/>
          <p:nvPr/>
        </p:nvSpPr>
        <p:spPr>
          <a:xfrm>
            <a:off x="3330002" y="1732391"/>
            <a:ext cx="954107" cy="400110"/>
          </a:xfrm>
          <a:prstGeom prst="rect">
            <a:avLst/>
          </a:prstGeom>
          <a:noFill/>
        </p:spPr>
        <p:txBody>
          <a:bodyPr wrap="none" rtlCol="0">
            <a:spAutoFit/>
          </a:bodyPr>
          <a:lstStyle/>
          <a:p>
            <a:r>
              <a:rPr kumimoji="1" lang="ja-JP" altLang="en-US" sz="2000" dirty="0" smtClean="0"/>
              <a:t>頂角</a:t>
            </a:r>
            <a:r>
              <a:rPr lang="ja-JP" altLang="en-US" sz="2000" dirty="0">
                <a:solidFill>
                  <a:srgbClr val="FF0000"/>
                </a:solidFill>
              </a:rPr>
              <a:t>大</a:t>
            </a:r>
            <a:endParaRPr kumimoji="1" lang="ja-JP" altLang="en-US" sz="2000" dirty="0">
              <a:solidFill>
                <a:srgbClr val="FF0000"/>
              </a:solidFill>
            </a:endParaRPr>
          </a:p>
        </p:txBody>
      </p:sp>
      <p:cxnSp>
        <p:nvCxnSpPr>
          <p:cNvPr id="10" name="直線矢印コネクタ 9"/>
          <p:cNvCxnSpPr/>
          <p:nvPr/>
        </p:nvCxnSpPr>
        <p:spPr>
          <a:xfrm>
            <a:off x="1935721" y="2469651"/>
            <a:ext cx="720080" cy="1600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2843808" y="1880056"/>
            <a:ext cx="572494" cy="1796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7" name="下矢印 16"/>
          <p:cNvSpPr/>
          <p:nvPr/>
        </p:nvSpPr>
        <p:spPr>
          <a:xfrm>
            <a:off x="3564739" y="2132501"/>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330001" y="2611845"/>
            <a:ext cx="954107" cy="400110"/>
          </a:xfrm>
          <a:prstGeom prst="rect">
            <a:avLst/>
          </a:prstGeom>
          <a:noFill/>
        </p:spPr>
        <p:txBody>
          <a:bodyPr wrap="none" rtlCol="0">
            <a:spAutoFit/>
          </a:bodyPr>
          <a:lstStyle/>
          <a:p>
            <a:r>
              <a:rPr lang="ja-JP" altLang="en-US" sz="2000" dirty="0"/>
              <a:t>偏角</a:t>
            </a:r>
            <a:r>
              <a:rPr lang="ja-JP" altLang="en-US" sz="2000" dirty="0" smtClean="0">
                <a:solidFill>
                  <a:srgbClr val="FF0000"/>
                </a:solidFill>
              </a:rPr>
              <a:t>大</a:t>
            </a:r>
            <a:endParaRPr kumimoji="1" lang="ja-JP" altLang="en-US" sz="2000" dirty="0">
              <a:solidFill>
                <a:srgbClr val="FF0000"/>
              </a:solidFill>
            </a:endParaRPr>
          </a:p>
        </p:txBody>
      </p:sp>
      <p:sp>
        <p:nvSpPr>
          <p:cNvPr id="19" name="テキスト ボックス 18"/>
          <p:cNvSpPr txBox="1"/>
          <p:nvPr/>
        </p:nvSpPr>
        <p:spPr>
          <a:xfrm>
            <a:off x="1050504" y="3028890"/>
            <a:ext cx="954107" cy="400110"/>
          </a:xfrm>
          <a:prstGeom prst="rect">
            <a:avLst/>
          </a:prstGeom>
          <a:noFill/>
        </p:spPr>
        <p:txBody>
          <a:bodyPr wrap="none" rtlCol="0">
            <a:spAutoFit/>
          </a:bodyPr>
          <a:lstStyle/>
          <a:p>
            <a:r>
              <a:rPr lang="ja-JP" altLang="en-US" sz="2000" dirty="0" smtClean="0"/>
              <a:t>偏角</a:t>
            </a:r>
            <a:r>
              <a:rPr lang="ja-JP" altLang="en-US" sz="2000" dirty="0">
                <a:solidFill>
                  <a:srgbClr val="FF0000"/>
                </a:solidFill>
              </a:rPr>
              <a:t>小</a:t>
            </a:r>
            <a:endParaRPr kumimoji="1" lang="ja-JP" altLang="en-US" sz="2000" dirty="0">
              <a:solidFill>
                <a:srgbClr val="FF0000"/>
              </a:solidFill>
            </a:endParaRPr>
          </a:p>
        </p:txBody>
      </p:sp>
      <p:sp>
        <p:nvSpPr>
          <p:cNvPr id="20" name="下矢印 19"/>
          <p:cNvSpPr/>
          <p:nvPr/>
        </p:nvSpPr>
        <p:spPr>
          <a:xfrm>
            <a:off x="1278345" y="2579907"/>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811178" y="4797152"/>
            <a:ext cx="1184940" cy="400110"/>
          </a:xfrm>
          <a:prstGeom prst="rect">
            <a:avLst/>
          </a:prstGeom>
          <a:noFill/>
        </p:spPr>
        <p:txBody>
          <a:bodyPr wrap="none" rtlCol="0">
            <a:spAutoFit/>
          </a:bodyPr>
          <a:lstStyle/>
          <a:p>
            <a:r>
              <a:rPr lang="ja-JP" altLang="en-US" sz="2000" dirty="0" smtClean="0"/>
              <a:t>微小な点</a:t>
            </a:r>
            <a:endParaRPr kumimoji="1" lang="ja-JP" altLang="en-US" sz="2000" dirty="0">
              <a:solidFill>
                <a:srgbClr val="FF0000"/>
              </a:solidFill>
            </a:endParaRPr>
          </a:p>
        </p:txBody>
      </p:sp>
      <p:cxnSp>
        <p:nvCxnSpPr>
          <p:cNvPr id="23" name="直線矢印コネクタ 22"/>
          <p:cNvCxnSpPr/>
          <p:nvPr/>
        </p:nvCxnSpPr>
        <p:spPr>
          <a:xfrm flipV="1">
            <a:off x="1403648" y="4491516"/>
            <a:ext cx="0" cy="3776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621294" y="4852806"/>
            <a:ext cx="697627" cy="400110"/>
          </a:xfrm>
          <a:prstGeom prst="rect">
            <a:avLst/>
          </a:prstGeom>
          <a:noFill/>
        </p:spPr>
        <p:txBody>
          <a:bodyPr wrap="none" rtlCol="0">
            <a:spAutoFit/>
          </a:bodyPr>
          <a:lstStyle/>
          <a:p>
            <a:r>
              <a:rPr lang="ja-JP" altLang="en-US" sz="2000" dirty="0"/>
              <a:t>焦点</a:t>
            </a:r>
            <a:endParaRPr kumimoji="1" lang="ja-JP" altLang="en-US" sz="2000" dirty="0">
              <a:solidFill>
                <a:srgbClr val="FF0000"/>
              </a:solidFill>
            </a:endParaRPr>
          </a:p>
        </p:txBody>
      </p:sp>
      <p:cxnSp>
        <p:nvCxnSpPr>
          <p:cNvPr id="27" name="直線矢印コネクタ 26"/>
          <p:cNvCxnSpPr/>
          <p:nvPr/>
        </p:nvCxnSpPr>
        <p:spPr>
          <a:xfrm flipV="1">
            <a:off x="3970108" y="4473566"/>
            <a:ext cx="0" cy="3776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図 28" descr="光学のすすめ　第2章.pdf - Adobe Reader"/>
          <p:cNvPicPr>
            <a:picLocks noChangeAspect="1"/>
          </p:cNvPicPr>
          <p:nvPr/>
        </p:nvPicPr>
        <p:blipFill rotWithShape="1">
          <a:blip r:embed="rId3">
            <a:extLst>
              <a:ext uri="{28A0092B-C50C-407E-A947-70E740481C1C}">
                <a14:useLocalDpi xmlns:a14="http://schemas.microsoft.com/office/drawing/2010/main" val="0"/>
              </a:ext>
            </a:extLst>
          </a:blip>
          <a:srcRect l="18384" t="26452" r="58366" b="14510"/>
          <a:stretch/>
        </p:blipFill>
        <p:spPr>
          <a:xfrm rot="5400000">
            <a:off x="5882748" y="1733146"/>
            <a:ext cx="2126036" cy="3883435"/>
          </a:xfrm>
          <a:prstGeom prst="rect">
            <a:avLst/>
          </a:prstGeom>
        </p:spPr>
      </p:pic>
      <p:sp>
        <p:nvSpPr>
          <p:cNvPr id="30" name="円/楕円 29"/>
          <p:cNvSpPr/>
          <p:nvPr/>
        </p:nvSpPr>
        <p:spPr>
          <a:xfrm>
            <a:off x="8172400" y="3258963"/>
            <a:ext cx="601216" cy="601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31" name="直線矢印コネクタ 30"/>
          <p:cNvCxnSpPr>
            <a:stCxn id="32" idx="0"/>
          </p:cNvCxnSpPr>
          <p:nvPr/>
        </p:nvCxnSpPr>
        <p:spPr>
          <a:xfrm flipV="1">
            <a:off x="8185854" y="3861048"/>
            <a:ext cx="318878" cy="3919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7452320" y="4253026"/>
            <a:ext cx="1467068" cy="400110"/>
          </a:xfrm>
          <a:prstGeom prst="rect">
            <a:avLst/>
          </a:prstGeom>
          <a:noFill/>
        </p:spPr>
        <p:txBody>
          <a:bodyPr wrap="none" rtlCol="0">
            <a:spAutoFit/>
          </a:bodyPr>
          <a:lstStyle/>
          <a:p>
            <a:r>
              <a:rPr lang="ja-JP" altLang="en-US" sz="2000" dirty="0" smtClean="0"/>
              <a:t>倒立の実像</a:t>
            </a:r>
            <a:endParaRPr kumimoji="1" lang="ja-JP" altLang="en-US" sz="2000" dirty="0">
              <a:solidFill>
                <a:srgbClr val="FF0000"/>
              </a:solidFill>
            </a:endParaRPr>
          </a:p>
        </p:txBody>
      </p:sp>
    </p:spTree>
    <p:extLst>
      <p:ext uri="{BB962C8B-B14F-4D97-AF65-F5344CB8AC3E}">
        <p14:creationId xmlns:p14="http://schemas.microsoft.com/office/powerpoint/2010/main" val="1677799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凹</a:t>
            </a:r>
            <a:r>
              <a:rPr lang="ja-JP" altLang="en-US" dirty="0" smtClean="0"/>
              <a:t>レンズの仕組み</a:t>
            </a:r>
            <a:endParaRPr kumimoji="1" lang="ja-JP" altLang="en-US" dirty="0"/>
          </a:p>
        </p:txBody>
      </p:sp>
      <p:pic>
        <p:nvPicPr>
          <p:cNvPr id="8" name="コンテンツ プレースホルダー 7" descr="光学のすすめ　第2章.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32530" t="35254" r="51468" b="26584"/>
          <a:stretch/>
        </p:blipFill>
        <p:spPr>
          <a:xfrm rot="5400000">
            <a:off x="1547826" y="598365"/>
            <a:ext cx="2224545" cy="3816424"/>
          </a:xfrm>
        </p:spPr>
      </p:pic>
      <p:pic>
        <p:nvPicPr>
          <p:cNvPr id="9" name="図 8" descr="光学のすすめ　第2章.pdf - Adobe Reader"/>
          <p:cNvPicPr>
            <a:picLocks noChangeAspect="1"/>
          </p:cNvPicPr>
          <p:nvPr/>
        </p:nvPicPr>
        <p:blipFill rotWithShape="1">
          <a:blip r:embed="rId3">
            <a:extLst>
              <a:ext uri="{28A0092B-C50C-407E-A947-70E740481C1C}">
                <a14:useLocalDpi xmlns:a14="http://schemas.microsoft.com/office/drawing/2010/main" val="0"/>
              </a:ext>
            </a:extLst>
          </a:blip>
          <a:srcRect l="17677" t="18794" r="56667" b="24339"/>
          <a:stretch/>
        </p:blipFill>
        <p:spPr>
          <a:xfrm rot="5400000">
            <a:off x="1448531" y="3270488"/>
            <a:ext cx="2346036" cy="3740727"/>
          </a:xfrm>
          <a:prstGeom prst="rect">
            <a:avLst/>
          </a:prstGeom>
        </p:spPr>
      </p:pic>
      <p:sp>
        <p:nvSpPr>
          <p:cNvPr id="12" name="テキスト ボックス 11"/>
          <p:cNvSpPr txBox="1"/>
          <p:nvPr/>
        </p:nvSpPr>
        <p:spPr>
          <a:xfrm>
            <a:off x="785536" y="2797046"/>
            <a:ext cx="1184940" cy="400110"/>
          </a:xfrm>
          <a:prstGeom prst="rect">
            <a:avLst/>
          </a:prstGeom>
          <a:noFill/>
        </p:spPr>
        <p:txBody>
          <a:bodyPr wrap="none" rtlCol="0">
            <a:spAutoFit/>
          </a:bodyPr>
          <a:lstStyle/>
          <a:p>
            <a:r>
              <a:rPr lang="ja-JP" altLang="en-US" sz="2000" dirty="0" smtClean="0"/>
              <a:t>微小な点</a:t>
            </a:r>
            <a:endParaRPr kumimoji="1" lang="ja-JP" altLang="en-US" sz="2000" dirty="0">
              <a:solidFill>
                <a:srgbClr val="FF0000"/>
              </a:solidFill>
            </a:endParaRPr>
          </a:p>
        </p:txBody>
      </p:sp>
      <p:cxnSp>
        <p:nvCxnSpPr>
          <p:cNvPr id="13" name="直線矢印コネクタ 12"/>
          <p:cNvCxnSpPr/>
          <p:nvPr/>
        </p:nvCxnSpPr>
        <p:spPr>
          <a:xfrm flipV="1">
            <a:off x="1366704" y="2492896"/>
            <a:ext cx="0" cy="3776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0" name="Picture 2" descr="C:\Users\Owner\Desktop\2.png"/>
          <p:cNvPicPr>
            <a:picLocks noChangeAspect="1" noChangeArrowheads="1"/>
          </p:cNvPicPr>
          <p:nvPr/>
        </p:nvPicPr>
        <p:blipFill rotWithShape="1">
          <a:blip r:embed="rId4">
            <a:extLst>
              <a:ext uri="{28A0092B-C50C-407E-A947-70E740481C1C}">
                <a14:useLocalDpi xmlns:a14="http://schemas.microsoft.com/office/drawing/2010/main" val="0"/>
              </a:ext>
            </a:extLst>
          </a:blip>
          <a:srcRect r="56908"/>
          <a:stretch/>
        </p:blipFill>
        <p:spPr bwMode="auto">
          <a:xfrm>
            <a:off x="5076056" y="1410130"/>
            <a:ext cx="3115313" cy="25431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Owner\Desktop\2.png"/>
          <p:cNvPicPr>
            <a:picLocks noChangeAspect="1" noChangeArrowheads="1"/>
          </p:cNvPicPr>
          <p:nvPr/>
        </p:nvPicPr>
        <p:blipFill rotWithShape="1">
          <a:blip r:embed="rId4">
            <a:extLst>
              <a:ext uri="{28A0092B-C50C-407E-A947-70E740481C1C}">
                <a14:useLocalDpi xmlns:a14="http://schemas.microsoft.com/office/drawing/2010/main" val="0"/>
              </a:ext>
            </a:extLst>
          </a:blip>
          <a:srcRect l="42439"/>
          <a:stretch/>
        </p:blipFill>
        <p:spPr bwMode="auto">
          <a:xfrm>
            <a:off x="4860032" y="3924691"/>
            <a:ext cx="4161394"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341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焦点</a:t>
            </a:r>
            <a:r>
              <a:rPr lang="ja-JP" altLang="en-US" dirty="0" smtClean="0"/>
              <a:t>距離とは</a:t>
            </a:r>
            <a:endParaRPr kumimoji="1" lang="ja-JP" altLang="en-US" dirty="0"/>
          </a:p>
        </p:txBody>
      </p:sp>
      <p:pic>
        <p:nvPicPr>
          <p:cNvPr id="4" name="コンテンツ プレースホルダー 3" descr="光学のすすめ　第2章.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35026" t="33826" r="9188" b="9238"/>
          <a:stretch/>
        </p:blipFill>
        <p:spPr>
          <a:xfrm rot="5400000">
            <a:off x="266078" y="2046290"/>
            <a:ext cx="4767036" cy="3500009"/>
          </a:xfrm>
        </p:spPr>
      </p:pic>
      <p:sp>
        <p:nvSpPr>
          <p:cNvPr id="5" name="テキスト ボックス 4"/>
          <p:cNvSpPr txBox="1"/>
          <p:nvPr/>
        </p:nvSpPr>
        <p:spPr>
          <a:xfrm>
            <a:off x="4499992" y="1412776"/>
            <a:ext cx="4392488" cy="4401205"/>
          </a:xfrm>
          <a:prstGeom prst="rect">
            <a:avLst/>
          </a:prstGeom>
          <a:noFill/>
        </p:spPr>
        <p:txBody>
          <a:bodyPr wrap="square" rtlCol="0">
            <a:spAutoFit/>
          </a:bodyPr>
          <a:lstStyle/>
          <a:p>
            <a:r>
              <a:rPr kumimoji="1" lang="ja-JP" altLang="en-US" sz="2000" dirty="0" smtClean="0"/>
              <a:t>焦点</a:t>
            </a:r>
            <a:r>
              <a:rPr lang="ja-JP" altLang="en-US" sz="2000" dirty="0" smtClean="0"/>
              <a:t>・・・入射した光が集まる点</a:t>
            </a:r>
            <a:endParaRPr lang="en-US" altLang="ja-JP" sz="2000" dirty="0" smtClean="0"/>
          </a:p>
          <a:p>
            <a:r>
              <a:rPr kumimoji="1" lang="ja-JP" altLang="en-US" sz="2000" dirty="0" smtClean="0"/>
              <a:t>主点・・・主平面と光軸との交点</a:t>
            </a:r>
            <a:endParaRPr kumimoji="1" lang="en-US" altLang="ja-JP" sz="2000" dirty="0" smtClean="0"/>
          </a:p>
          <a:p>
            <a:r>
              <a:rPr lang="ja-JP" altLang="en-US" sz="2000" dirty="0" smtClean="0"/>
              <a:t>焦点距離</a:t>
            </a:r>
            <a:r>
              <a:rPr lang="ja-JP" altLang="en-US" sz="2000" dirty="0"/>
              <a:t>・・</a:t>
            </a:r>
            <a:r>
              <a:rPr lang="ja-JP" altLang="en-US" sz="2000" dirty="0" smtClean="0"/>
              <a:t>・焦点から主点までの距離</a:t>
            </a:r>
            <a:endParaRPr lang="en-US" altLang="ja-JP" sz="2000" dirty="0" smtClean="0"/>
          </a:p>
          <a:p>
            <a:endParaRPr kumimoji="1" lang="en-US" altLang="ja-JP" sz="2000" dirty="0"/>
          </a:p>
          <a:p>
            <a:r>
              <a:rPr kumimoji="1" lang="ja-JP" altLang="en-US" sz="2000" dirty="0" smtClean="0"/>
              <a:t>・主点の求め方</a:t>
            </a:r>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r>
              <a:rPr lang="ja-JP" altLang="en-US" sz="2000" dirty="0" smtClean="0"/>
              <a:t>理想的な一枚のレンズの位置がわかる</a:t>
            </a:r>
            <a:endParaRPr kumimoji="1" lang="en-US" altLang="ja-JP" sz="2000" dirty="0" smtClean="0"/>
          </a:p>
        </p:txBody>
      </p:sp>
      <p:pic>
        <p:nvPicPr>
          <p:cNvPr id="6146" name="Picture 2" descr="C:\Users\Owner\Desktop\fig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008643"/>
            <a:ext cx="4467478" cy="236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32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287" y="260648"/>
            <a:ext cx="8229600" cy="1143000"/>
          </a:xfrm>
        </p:spPr>
        <p:txBody>
          <a:bodyPr/>
          <a:lstStyle/>
          <a:p>
            <a:r>
              <a:rPr kumimoji="1" lang="ja-JP" altLang="en-US" dirty="0" smtClean="0"/>
              <a:t>凹面鏡と凸面鏡</a:t>
            </a:r>
            <a:endParaRPr kumimoji="1" lang="ja-JP" altLang="en-US" dirty="0"/>
          </a:p>
        </p:txBody>
      </p:sp>
      <p:pic>
        <p:nvPicPr>
          <p:cNvPr id="4098" name="Picture 2" descr="C:\Users\Owner\Desktop\new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517220"/>
            <a:ext cx="3905250" cy="204787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364088" y="5949280"/>
            <a:ext cx="184731" cy="369332"/>
          </a:xfrm>
          <a:prstGeom prst="rect">
            <a:avLst/>
          </a:prstGeom>
          <a:noFill/>
        </p:spPr>
        <p:txBody>
          <a:bodyPr wrap="none" rtlCol="0">
            <a:spAutoFit/>
          </a:bodyPr>
          <a:lstStyle/>
          <a:p>
            <a:endParaRPr kumimoji="1" lang="ja-JP" altLang="en-US" dirty="0"/>
          </a:p>
        </p:txBody>
      </p:sp>
      <p:pic>
        <p:nvPicPr>
          <p:cNvPr id="15" name="図 14" descr="1_NEW.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26323" t="15487" r="26792" b="12054"/>
          <a:stretch/>
        </p:blipFill>
        <p:spPr>
          <a:xfrm rot="10800000">
            <a:off x="6732240" y="3594044"/>
            <a:ext cx="2139883" cy="2878143"/>
          </a:xfrm>
          <a:prstGeom prst="rect">
            <a:avLst/>
          </a:prstGeom>
        </p:spPr>
      </p:pic>
      <p:pic>
        <p:nvPicPr>
          <p:cNvPr id="18" name="図 17" descr="光学のすすめ　第2章.pdf - Adobe Reader"/>
          <p:cNvPicPr>
            <a:picLocks noChangeAspect="1"/>
          </p:cNvPicPr>
          <p:nvPr/>
        </p:nvPicPr>
        <p:blipFill rotWithShape="1">
          <a:blip r:embed="rId4">
            <a:extLst>
              <a:ext uri="{28A0092B-C50C-407E-A947-70E740481C1C}">
                <a14:useLocalDpi xmlns:a14="http://schemas.microsoft.com/office/drawing/2010/main" val="0"/>
              </a:ext>
            </a:extLst>
          </a:blip>
          <a:srcRect l="50914" t="27879" r="13430" b="39124"/>
          <a:stretch/>
        </p:blipFill>
        <p:spPr>
          <a:xfrm rot="5400000">
            <a:off x="264187" y="2172961"/>
            <a:ext cx="4309763" cy="3471002"/>
          </a:xfrm>
          <a:prstGeom prst="rect">
            <a:avLst/>
          </a:prstGeom>
        </p:spPr>
      </p:pic>
      <p:sp>
        <p:nvSpPr>
          <p:cNvPr id="19" name="円/楕円 18"/>
          <p:cNvSpPr/>
          <p:nvPr/>
        </p:nvSpPr>
        <p:spPr>
          <a:xfrm>
            <a:off x="4644008" y="3645024"/>
            <a:ext cx="380931" cy="1298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a:off x="4283968" y="4307813"/>
            <a:ext cx="20162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endCxn id="19" idx="0"/>
          </p:cNvCxnSpPr>
          <p:nvPr/>
        </p:nvCxnSpPr>
        <p:spPr>
          <a:xfrm>
            <a:off x="4313701" y="3645024"/>
            <a:ext cx="5207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endCxn id="19" idx="4"/>
          </p:cNvCxnSpPr>
          <p:nvPr/>
        </p:nvCxnSpPr>
        <p:spPr>
          <a:xfrm>
            <a:off x="4325673" y="4943844"/>
            <a:ext cx="50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834473" y="3645024"/>
            <a:ext cx="1393711" cy="6627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19" idx="4"/>
          </p:cNvCxnSpPr>
          <p:nvPr/>
        </p:nvCxnSpPr>
        <p:spPr>
          <a:xfrm flipV="1">
            <a:off x="4834474" y="4307814"/>
            <a:ext cx="1393710" cy="6360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stCxn id="19" idx="0"/>
          </p:cNvCxnSpPr>
          <p:nvPr/>
        </p:nvCxnSpPr>
        <p:spPr>
          <a:xfrm>
            <a:off x="4834474" y="3645024"/>
            <a:ext cx="1033670" cy="64941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9" idx="4"/>
          </p:cNvCxnSpPr>
          <p:nvPr/>
        </p:nvCxnSpPr>
        <p:spPr>
          <a:xfrm flipV="1">
            <a:off x="4834474" y="4307814"/>
            <a:ext cx="1033670" cy="63603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4105762" y="5157192"/>
            <a:ext cx="2701381" cy="646331"/>
          </a:xfrm>
          <a:prstGeom prst="rect">
            <a:avLst/>
          </a:prstGeom>
          <a:noFill/>
        </p:spPr>
        <p:txBody>
          <a:bodyPr wrap="none" rtlCol="0">
            <a:spAutoFit/>
          </a:bodyPr>
          <a:lstStyle/>
          <a:p>
            <a:r>
              <a:rPr kumimoji="1" lang="ja-JP" altLang="en-US" dirty="0" smtClean="0"/>
              <a:t>凸レンズでは色（波長）に</a:t>
            </a:r>
            <a:endParaRPr kumimoji="1" lang="en-US" altLang="ja-JP" dirty="0" smtClean="0"/>
          </a:p>
          <a:p>
            <a:r>
              <a:rPr lang="ja-JP" altLang="en-US" dirty="0" smtClean="0"/>
              <a:t>よって、焦点が異なる</a:t>
            </a:r>
            <a:endParaRPr kumimoji="1" lang="ja-JP" altLang="en-US" dirty="0"/>
          </a:p>
        </p:txBody>
      </p:sp>
      <p:sp>
        <p:nvSpPr>
          <p:cNvPr id="42" name="右矢印 41"/>
          <p:cNvSpPr/>
          <p:nvPr/>
        </p:nvSpPr>
        <p:spPr>
          <a:xfrm rot="18909691">
            <a:off x="5340276" y="3346489"/>
            <a:ext cx="803314" cy="397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rot="2732779">
            <a:off x="7478443" y="3126396"/>
            <a:ext cx="404125" cy="346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3275856" y="4431900"/>
            <a:ext cx="601216" cy="601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46" name="直線矢印コネクタ 45"/>
          <p:cNvCxnSpPr>
            <a:stCxn id="48" idx="0"/>
          </p:cNvCxnSpPr>
          <p:nvPr/>
        </p:nvCxnSpPr>
        <p:spPr>
          <a:xfrm flipV="1">
            <a:off x="3166675" y="5033116"/>
            <a:ext cx="430066" cy="6425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2215933" y="5675664"/>
            <a:ext cx="1901483" cy="400110"/>
          </a:xfrm>
          <a:prstGeom prst="rect">
            <a:avLst/>
          </a:prstGeom>
          <a:noFill/>
        </p:spPr>
        <p:txBody>
          <a:bodyPr wrap="none" rtlCol="0">
            <a:spAutoFit/>
          </a:bodyPr>
          <a:lstStyle/>
          <a:p>
            <a:r>
              <a:rPr lang="ja-JP" altLang="en-US" sz="2000" dirty="0" smtClean="0"/>
              <a:t>縮小された鏡像</a:t>
            </a:r>
            <a:endParaRPr kumimoji="1" lang="ja-JP" altLang="en-US" sz="2000" dirty="0">
              <a:solidFill>
                <a:srgbClr val="FF0000"/>
              </a:solidFill>
            </a:endParaRPr>
          </a:p>
        </p:txBody>
      </p:sp>
      <p:sp>
        <p:nvSpPr>
          <p:cNvPr id="50" name="円/楕円 49"/>
          <p:cNvSpPr/>
          <p:nvPr/>
        </p:nvSpPr>
        <p:spPr>
          <a:xfrm>
            <a:off x="2016656" y="2550393"/>
            <a:ext cx="601216" cy="601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51" name="直線矢印コネクタ 50"/>
          <p:cNvCxnSpPr>
            <a:endCxn id="50" idx="1"/>
          </p:cNvCxnSpPr>
          <p:nvPr/>
        </p:nvCxnSpPr>
        <p:spPr>
          <a:xfrm>
            <a:off x="1475656" y="2060848"/>
            <a:ext cx="629046" cy="5775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655757" y="1742536"/>
            <a:ext cx="1893467" cy="400110"/>
          </a:xfrm>
          <a:prstGeom prst="rect">
            <a:avLst/>
          </a:prstGeom>
          <a:noFill/>
        </p:spPr>
        <p:txBody>
          <a:bodyPr wrap="none" rtlCol="0">
            <a:spAutoFit/>
          </a:bodyPr>
          <a:lstStyle/>
          <a:p>
            <a:r>
              <a:rPr lang="ja-JP" altLang="en-US" sz="2000" dirty="0" smtClean="0"/>
              <a:t>実像、集光作用</a:t>
            </a:r>
            <a:endParaRPr kumimoji="1" lang="ja-JP" altLang="en-US" sz="2000" dirty="0">
              <a:solidFill>
                <a:srgbClr val="FF0000"/>
              </a:solidFill>
            </a:endParaRPr>
          </a:p>
        </p:txBody>
      </p:sp>
      <p:sp>
        <p:nvSpPr>
          <p:cNvPr id="55" name="テキスト ボックス 54"/>
          <p:cNvSpPr txBox="1"/>
          <p:nvPr/>
        </p:nvSpPr>
        <p:spPr>
          <a:xfrm>
            <a:off x="7038190" y="6488668"/>
            <a:ext cx="1527982" cy="369332"/>
          </a:xfrm>
          <a:prstGeom prst="rect">
            <a:avLst/>
          </a:prstGeom>
          <a:noFill/>
        </p:spPr>
        <p:txBody>
          <a:bodyPr wrap="none" rtlCol="0">
            <a:spAutoFit/>
          </a:bodyPr>
          <a:lstStyle/>
          <a:p>
            <a:r>
              <a:rPr lang="ja-JP" altLang="en-US" dirty="0" smtClean="0"/>
              <a:t>すばる望遠鏡</a:t>
            </a:r>
            <a:endParaRPr kumimoji="1" lang="ja-JP" altLang="en-US" dirty="0"/>
          </a:p>
        </p:txBody>
      </p:sp>
    </p:spTree>
    <p:extLst>
      <p:ext uri="{BB962C8B-B14F-4D97-AF65-F5344CB8AC3E}">
        <p14:creationId xmlns:p14="http://schemas.microsoft.com/office/powerpoint/2010/main" val="4155733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grpSp>
        <p:nvGrpSpPr>
          <p:cNvPr id="4" name="グループ化 3"/>
          <p:cNvGrpSpPr/>
          <p:nvPr/>
        </p:nvGrpSpPr>
        <p:grpSpPr>
          <a:xfrm>
            <a:off x="899592" y="1434411"/>
            <a:ext cx="3638337" cy="2650686"/>
            <a:chOff x="3838499" y="2525580"/>
            <a:chExt cx="5142264" cy="3746361"/>
          </a:xfrm>
        </p:grpSpPr>
        <p:pic>
          <p:nvPicPr>
            <p:cNvPr id="5" name="Picture 3" descr="C:\Users\Owner\Desktop\ニュートンの.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499" y="2525580"/>
              <a:ext cx="3953161" cy="3284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932040" y="5810276"/>
              <a:ext cx="3017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ctr" eaLnBrk="1" hangingPunct="1"/>
              <a:r>
                <a:rPr lang="ja-JP" altLang="en-US" sz="2400" dirty="0" smtClean="0"/>
                <a:t>ニュートンの分光実験</a:t>
              </a:r>
              <a:endParaRPr lang="en-US" altLang="ja-JP" sz="2400" dirty="0"/>
            </a:p>
          </p:txBody>
        </p:sp>
        <p:sp>
          <p:nvSpPr>
            <p:cNvPr id="7" name="テキスト ボックス 6"/>
            <p:cNvSpPr txBox="1"/>
            <p:nvPr/>
          </p:nvSpPr>
          <p:spPr>
            <a:xfrm>
              <a:off x="7134486" y="3818727"/>
              <a:ext cx="556305" cy="1625061"/>
            </a:xfrm>
            <a:prstGeom prst="rect">
              <a:avLst/>
            </a:prstGeom>
            <a:solidFill>
              <a:schemeClr val="bg1"/>
            </a:solidFill>
          </p:spPr>
          <p:txBody>
            <a:bodyPr wrap="square" rtlCol="0">
              <a:spAutoFit/>
            </a:bodyPr>
            <a:lstStyle/>
            <a:p>
              <a:endParaRPr kumimoji="1" lang="en-US" altLang="ja-JP" dirty="0" smtClean="0"/>
            </a:p>
            <a:p>
              <a:endParaRPr lang="en-US" altLang="ja-JP" dirty="0"/>
            </a:p>
            <a:p>
              <a:endParaRPr kumimoji="1" lang="en-US" altLang="ja-JP" dirty="0" smtClean="0"/>
            </a:p>
            <a:p>
              <a:endParaRPr lang="en-US" altLang="ja-JP" dirty="0"/>
            </a:p>
            <a:p>
              <a:endParaRPr kumimoji="1" lang="ja-JP" altLang="en-US" dirty="0"/>
            </a:p>
          </p:txBody>
        </p:sp>
        <p:sp>
          <p:nvSpPr>
            <p:cNvPr id="8" name="右中かっこ 7"/>
            <p:cNvSpPr/>
            <p:nvPr/>
          </p:nvSpPr>
          <p:spPr>
            <a:xfrm>
              <a:off x="7136580" y="4023815"/>
              <a:ext cx="540060" cy="1249725"/>
            </a:xfrm>
            <a:prstGeom prst="rightBrace">
              <a:avLst>
                <a:gd name="adj1" fmla="val 8333"/>
                <a:gd name="adj2" fmla="val 49261"/>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9" name="テキスト ボックス 8"/>
            <p:cNvSpPr txBox="1"/>
            <p:nvPr/>
          </p:nvSpPr>
          <p:spPr>
            <a:xfrm>
              <a:off x="7643561" y="4457622"/>
              <a:ext cx="1337202" cy="400110"/>
            </a:xfrm>
            <a:prstGeom prst="rect">
              <a:avLst/>
            </a:prstGeom>
            <a:noFill/>
          </p:spPr>
          <p:txBody>
            <a:bodyPr wrap="square" rtlCol="0">
              <a:spAutoFit/>
            </a:bodyPr>
            <a:lstStyle/>
            <a:p>
              <a:r>
                <a:rPr kumimoji="1" lang="ja-JP" altLang="en-US" sz="2000" dirty="0" smtClean="0"/>
                <a:t>スペクトル</a:t>
              </a:r>
              <a:endParaRPr kumimoji="1" lang="ja-JP" altLang="en-US" sz="2000" dirty="0"/>
            </a:p>
          </p:txBody>
        </p:sp>
      </p:grpSp>
      <p:pic>
        <p:nvPicPr>
          <p:cNvPr id="10" name="Picture 5" descr="C:\Users\Owner\Desktop\01.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4293096"/>
            <a:ext cx="3240360" cy="209543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367374" y="1434411"/>
            <a:ext cx="4669121" cy="4893647"/>
          </a:xfrm>
          <a:prstGeom prst="rect">
            <a:avLst/>
          </a:prstGeom>
          <a:noFill/>
        </p:spPr>
        <p:txBody>
          <a:bodyPr wrap="square" rtlCol="0">
            <a:spAutoFit/>
          </a:bodyPr>
          <a:lstStyle/>
          <a:p>
            <a:r>
              <a:rPr kumimoji="1" lang="ja-JP" altLang="en-US" sz="2400" dirty="0" smtClean="0"/>
              <a:t>プリズム・・・</a:t>
            </a:r>
            <a:r>
              <a:rPr kumimoji="1" lang="ja-JP" altLang="en-US" sz="2400" dirty="0" smtClean="0">
                <a:solidFill>
                  <a:srgbClr val="FF0000"/>
                </a:solidFill>
              </a:rPr>
              <a:t>反射</a:t>
            </a:r>
            <a:r>
              <a:rPr kumimoji="1" lang="ja-JP" altLang="en-US" sz="2400" dirty="0" smtClean="0"/>
              <a:t>や</a:t>
            </a:r>
            <a:r>
              <a:rPr kumimoji="1" lang="ja-JP" altLang="en-US" sz="2400" dirty="0" smtClean="0">
                <a:solidFill>
                  <a:srgbClr val="FF0000"/>
                </a:solidFill>
              </a:rPr>
              <a:t>屈折</a:t>
            </a:r>
            <a:r>
              <a:rPr kumimoji="1" lang="ja-JP" altLang="en-US" sz="2400" dirty="0" smtClean="0"/>
              <a:t>を利用</a:t>
            </a:r>
            <a:endParaRPr kumimoji="1" lang="en-US" altLang="ja-JP" sz="2400" dirty="0" smtClean="0"/>
          </a:p>
          <a:p>
            <a:r>
              <a:rPr lang="ja-JP" altLang="en-US" sz="2400" dirty="0" smtClean="0"/>
              <a:t>分光・・・</a:t>
            </a:r>
            <a:r>
              <a:rPr lang="ja-JP" altLang="en-US" sz="2400" dirty="0"/>
              <a:t>光がさまざまな色の</a:t>
            </a:r>
            <a:r>
              <a:rPr lang="ja-JP" altLang="en-US" sz="2400" dirty="0" smtClean="0"/>
              <a:t>光に</a:t>
            </a:r>
            <a:r>
              <a:rPr lang="en-US" altLang="ja-JP" sz="2400" dirty="0" smtClean="0"/>
              <a:t>	</a:t>
            </a:r>
            <a:r>
              <a:rPr lang="ja-JP" altLang="en-US" sz="2400" dirty="0" smtClean="0"/>
              <a:t>　</a:t>
            </a:r>
            <a:r>
              <a:rPr lang="ja-JP" altLang="en-US" sz="2400" dirty="0" smtClean="0">
                <a:solidFill>
                  <a:srgbClr val="FF0000"/>
                </a:solidFill>
              </a:rPr>
              <a:t>分解</a:t>
            </a:r>
            <a:endParaRPr lang="en-US" altLang="ja-JP" sz="2400" dirty="0" smtClean="0">
              <a:solidFill>
                <a:srgbClr val="FF0000"/>
              </a:solidFill>
            </a:endParaRPr>
          </a:p>
          <a:p>
            <a:r>
              <a:rPr kumimoji="1" lang="ja-JP" altLang="en-US" sz="2400" dirty="0" smtClean="0"/>
              <a:t>分散・・・</a:t>
            </a:r>
            <a:r>
              <a:rPr kumimoji="1" lang="ja-JP" altLang="en-US" sz="2400" dirty="0" smtClean="0">
                <a:solidFill>
                  <a:srgbClr val="FF0000"/>
                </a:solidFill>
              </a:rPr>
              <a:t>屈折率</a:t>
            </a:r>
            <a:r>
              <a:rPr kumimoji="1" lang="ja-JP" altLang="en-US" sz="2400" dirty="0" smtClean="0"/>
              <a:t>の</a:t>
            </a:r>
            <a:r>
              <a:rPr kumimoji="1" lang="ja-JP" altLang="en-US" sz="2400" dirty="0" smtClean="0">
                <a:solidFill>
                  <a:srgbClr val="FF0000"/>
                </a:solidFill>
              </a:rPr>
              <a:t>波長依存性</a:t>
            </a:r>
            <a:endParaRPr kumimoji="1" lang="en-US" altLang="ja-JP" sz="2400" dirty="0" smtClean="0">
              <a:solidFill>
                <a:srgbClr val="FF0000"/>
              </a:solidFill>
            </a:endParaRPr>
          </a:p>
          <a:p>
            <a:endParaRPr lang="en-US" altLang="ja-JP" sz="2400" dirty="0">
              <a:solidFill>
                <a:srgbClr val="FF0000"/>
              </a:solidFill>
            </a:endParaRPr>
          </a:p>
          <a:p>
            <a:endParaRPr kumimoji="1" lang="en-US" altLang="ja-JP" sz="2400" dirty="0" smtClean="0">
              <a:solidFill>
                <a:srgbClr val="FF0000"/>
              </a:solidFill>
            </a:endParaRPr>
          </a:p>
          <a:p>
            <a:r>
              <a:rPr lang="ja-JP" altLang="en-US" sz="2400" dirty="0" smtClean="0"/>
              <a:t>レンズ・・・プリズムの集まり</a:t>
            </a:r>
            <a:endParaRPr lang="en-US" altLang="ja-JP" sz="2400" dirty="0" smtClean="0"/>
          </a:p>
          <a:p>
            <a:r>
              <a:rPr lang="ja-JP" altLang="en-US" sz="2400" dirty="0" smtClean="0"/>
              <a:t>凸レンズ・・・光を</a:t>
            </a:r>
            <a:r>
              <a:rPr lang="ja-JP" altLang="en-US" sz="2400" dirty="0" smtClean="0">
                <a:solidFill>
                  <a:srgbClr val="FF0000"/>
                </a:solidFill>
              </a:rPr>
              <a:t>集束</a:t>
            </a:r>
            <a:endParaRPr lang="en-US" altLang="ja-JP" sz="2400" dirty="0" smtClean="0">
              <a:solidFill>
                <a:srgbClr val="FF0000"/>
              </a:solidFill>
            </a:endParaRPr>
          </a:p>
          <a:p>
            <a:r>
              <a:rPr lang="ja-JP" altLang="en-US" sz="2400" dirty="0" smtClean="0"/>
              <a:t>凹レンズ・・・光を</a:t>
            </a:r>
            <a:r>
              <a:rPr lang="ja-JP" altLang="en-US" sz="2400" dirty="0" smtClean="0">
                <a:solidFill>
                  <a:srgbClr val="FF0000"/>
                </a:solidFill>
              </a:rPr>
              <a:t>発散</a:t>
            </a:r>
            <a:endParaRPr lang="en-US" altLang="ja-JP" sz="2400" dirty="0" smtClean="0">
              <a:solidFill>
                <a:srgbClr val="FF0000"/>
              </a:solidFill>
            </a:endParaRPr>
          </a:p>
          <a:p>
            <a:endParaRPr lang="en-US" altLang="ja-JP" sz="2400" dirty="0"/>
          </a:p>
          <a:p>
            <a:r>
              <a:rPr kumimoji="1" lang="ja-JP" altLang="en-US" sz="2400" dirty="0" smtClean="0"/>
              <a:t>凸面鏡・・・光を</a:t>
            </a:r>
            <a:r>
              <a:rPr kumimoji="1" lang="ja-JP" altLang="en-US" sz="2400" dirty="0" smtClean="0">
                <a:solidFill>
                  <a:srgbClr val="FF0000"/>
                </a:solidFill>
              </a:rPr>
              <a:t>発散</a:t>
            </a:r>
            <a:endParaRPr kumimoji="1" lang="en-US" altLang="ja-JP" sz="2400" dirty="0" smtClean="0">
              <a:solidFill>
                <a:srgbClr val="FF0000"/>
              </a:solidFill>
            </a:endParaRPr>
          </a:p>
          <a:p>
            <a:r>
              <a:rPr lang="ja-JP" altLang="en-US" sz="2400" dirty="0" smtClean="0"/>
              <a:t>凹面鏡・・・光を</a:t>
            </a:r>
            <a:r>
              <a:rPr lang="ja-JP" altLang="en-US" sz="2400" dirty="0" smtClean="0">
                <a:solidFill>
                  <a:srgbClr val="FF0000"/>
                </a:solidFill>
              </a:rPr>
              <a:t>集束</a:t>
            </a:r>
            <a:endParaRPr lang="en-US" altLang="ja-JP" sz="2400" dirty="0" smtClean="0">
              <a:solidFill>
                <a:srgbClr val="FF0000"/>
              </a:solidFill>
            </a:endParaRPr>
          </a:p>
          <a:p>
            <a:r>
              <a:rPr kumimoji="1" lang="ja-JP" altLang="en-US" sz="2400" dirty="0" smtClean="0"/>
              <a:t>反射は</a:t>
            </a:r>
            <a:r>
              <a:rPr kumimoji="1" lang="ja-JP" altLang="en-US" sz="2400" dirty="0" smtClean="0">
                <a:solidFill>
                  <a:srgbClr val="FF0000"/>
                </a:solidFill>
              </a:rPr>
              <a:t>色収差</a:t>
            </a:r>
            <a:r>
              <a:rPr kumimoji="1" lang="ja-JP" altLang="en-US" sz="2400" dirty="0" smtClean="0"/>
              <a:t>が発生しない</a:t>
            </a:r>
            <a:endParaRPr kumimoji="1" lang="ja-JP" altLang="en-US" sz="2000" dirty="0"/>
          </a:p>
        </p:txBody>
      </p:sp>
    </p:spTree>
    <p:extLst>
      <p:ext uri="{BB962C8B-B14F-4D97-AF65-F5344CB8AC3E}">
        <p14:creationId xmlns:p14="http://schemas.microsoft.com/office/powerpoint/2010/main" val="1821419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目次</a:t>
            </a:r>
            <a:endParaRPr kumimoji="1" lang="ja-JP" altLang="en-US" dirty="0"/>
          </a:p>
        </p:txBody>
      </p:sp>
      <p:sp>
        <p:nvSpPr>
          <p:cNvPr id="4" name="テキスト ボックス 3"/>
          <p:cNvSpPr txBox="1"/>
          <p:nvPr/>
        </p:nvSpPr>
        <p:spPr>
          <a:xfrm>
            <a:off x="3491880" y="1584734"/>
            <a:ext cx="2236510"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3200" dirty="0" smtClean="0"/>
              <a:t>前回の復習</a:t>
            </a:r>
            <a:endParaRPr kumimoji="1" lang="ja-JP" altLang="en-US" sz="3200" dirty="0"/>
          </a:p>
        </p:txBody>
      </p:sp>
      <p:sp>
        <p:nvSpPr>
          <p:cNvPr id="6" name="右矢印 5"/>
          <p:cNvSpPr/>
          <p:nvPr/>
        </p:nvSpPr>
        <p:spPr>
          <a:xfrm rot="5400000">
            <a:off x="4394109" y="2293945"/>
            <a:ext cx="432048" cy="397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406091" y="3009699"/>
            <a:ext cx="4408086"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US" altLang="ja-JP" sz="1600" dirty="0" smtClean="0"/>
          </a:p>
          <a:p>
            <a:pPr algn="ctr"/>
            <a:r>
              <a:rPr lang="ja-JP" altLang="en-US" sz="3200" dirty="0" smtClean="0"/>
              <a:t>屈折　反射　分光　分散</a:t>
            </a:r>
            <a:endParaRPr kumimoji="1" lang="ja-JP" altLang="en-US" sz="3200" dirty="0"/>
          </a:p>
        </p:txBody>
      </p:sp>
      <p:sp>
        <p:nvSpPr>
          <p:cNvPr id="8" name="テキスト ボックス 7"/>
          <p:cNvSpPr txBox="1"/>
          <p:nvPr/>
        </p:nvSpPr>
        <p:spPr>
          <a:xfrm>
            <a:off x="3710035" y="2760576"/>
            <a:ext cx="1800200" cy="523220"/>
          </a:xfrm>
          <a:prstGeom prst="rect">
            <a:avLst/>
          </a:prstGeom>
          <a:solidFill>
            <a:schemeClr val="bg1"/>
          </a:solidFill>
        </p:spPr>
        <p:txBody>
          <a:bodyPr wrap="square" rtlCol="0">
            <a:spAutoFit/>
          </a:bodyPr>
          <a:lstStyle/>
          <a:p>
            <a:pPr algn="ctr"/>
            <a:r>
              <a:rPr kumimoji="1" lang="ja-JP" altLang="en-US" sz="2800" dirty="0" smtClean="0"/>
              <a:t>プリズム</a:t>
            </a:r>
            <a:endParaRPr kumimoji="1" lang="ja-JP" altLang="en-US" sz="2800" dirty="0"/>
          </a:p>
        </p:txBody>
      </p:sp>
      <p:sp>
        <p:nvSpPr>
          <p:cNvPr id="10" name="テキスト ボックス 9"/>
          <p:cNvSpPr txBox="1"/>
          <p:nvPr/>
        </p:nvSpPr>
        <p:spPr>
          <a:xfrm>
            <a:off x="1403648" y="4686235"/>
            <a:ext cx="64807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US" altLang="ja-JP" sz="1600" dirty="0" smtClean="0"/>
          </a:p>
          <a:p>
            <a:pPr algn="ctr"/>
            <a:r>
              <a:rPr lang="ja-JP" altLang="en-US" sz="3200" dirty="0" smtClean="0"/>
              <a:t>屈折　凸レンズ　凹レンズ　焦点距離</a:t>
            </a:r>
            <a:endParaRPr kumimoji="1" lang="ja-JP" altLang="en-US" sz="3200" dirty="0"/>
          </a:p>
        </p:txBody>
      </p:sp>
      <p:sp>
        <p:nvSpPr>
          <p:cNvPr id="11" name="テキスト ボックス 10"/>
          <p:cNvSpPr txBox="1"/>
          <p:nvPr/>
        </p:nvSpPr>
        <p:spPr>
          <a:xfrm>
            <a:off x="3729679" y="4437112"/>
            <a:ext cx="1800200" cy="523220"/>
          </a:xfrm>
          <a:prstGeom prst="rect">
            <a:avLst/>
          </a:prstGeom>
          <a:solidFill>
            <a:schemeClr val="bg1"/>
          </a:solidFill>
        </p:spPr>
        <p:txBody>
          <a:bodyPr wrap="square" rtlCol="0">
            <a:spAutoFit/>
          </a:bodyPr>
          <a:lstStyle/>
          <a:p>
            <a:pPr algn="ctr"/>
            <a:r>
              <a:rPr lang="ja-JP" altLang="en-US" sz="2800" dirty="0"/>
              <a:t>レンズ</a:t>
            </a:r>
            <a:endParaRPr kumimoji="1" lang="ja-JP" altLang="en-US" sz="2800" dirty="0"/>
          </a:p>
        </p:txBody>
      </p:sp>
      <p:sp>
        <p:nvSpPr>
          <p:cNvPr id="12" name="右矢印 11"/>
          <p:cNvSpPr/>
          <p:nvPr/>
        </p:nvSpPr>
        <p:spPr>
          <a:xfrm rot="5400000">
            <a:off x="4413754" y="4022137"/>
            <a:ext cx="432048" cy="397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rot="5400000">
            <a:off x="4427982" y="5606313"/>
            <a:ext cx="432048" cy="397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010660" y="6093296"/>
            <a:ext cx="1266693"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3200" dirty="0" smtClean="0"/>
              <a:t>まとめ</a:t>
            </a:r>
            <a:endParaRPr kumimoji="1" lang="ja-JP" altLang="en-US" sz="3200" dirty="0"/>
          </a:p>
        </p:txBody>
      </p:sp>
    </p:spTree>
    <p:extLst>
      <p:ext uri="{BB962C8B-B14F-4D97-AF65-F5344CB8AC3E}">
        <p14:creationId xmlns:p14="http://schemas.microsoft.com/office/powerpoint/2010/main" val="3919702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前回の復習</a:t>
            </a:r>
            <a:endParaRPr kumimoji="1" lang="ja-JP" altLang="en-US" dirty="0"/>
          </a:p>
        </p:txBody>
      </p:sp>
      <p:sp>
        <p:nvSpPr>
          <p:cNvPr id="3" name="コンテンツ プレースホルダー 2"/>
          <p:cNvSpPr>
            <a:spLocks noGrp="1"/>
          </p:cNvSpPr>
          <p:nvPr>
            <p:ph idx="1"/>
          </p:nvPr>
        </p:nvSpPr>
        <p:spPr>
          <a:xfrm>
            <a:off x="467544" y="1628800"/>
            <a:ext cx="8229600" cy="4525963"/>
          </a:xfrm>
        </p:spPr>
        <p:style>
          <a:lnRef idx="2">
            <a:schemeClr val="dk1"/>
          </a:lnRef>
          <a:fillRef idx="1">
            <a:schemeClr val="lt1"/>
          </a:fillRef>
          <a:effectRef idx="0">
            <a:schemeClr val="dk1"/>
          </a:effectRef>
          <a:fontRef idx="minor">
            <a:schemeClr val="dk1"/>
          </a:fontRef>
        </p:style>
        <p:txBody>
          <a:bodyPr/>
          <a:lstStyle/>
          <a:p>
            <a:endParaRPr kumimoji="1" lang="en-US" altLang="ja-JP" dirty="0" smtClean="0"/>
          </a:p>
          <a:p>
            <a:pPr marL="1314450" lvl="2" indent="-514350">
              <a:buFont typeface="+mj-ea"/>
              <a:buAutoNum type="circleNumDbPlain"/>
            </a:pPr>
            <a:r>
              <a:rPr kumimoji="1" lang="ja-JP" altLang="en-US" sz="3200" dirty="0" smtClean="0"/>
              <a:t>光は直進する</a:t>
            </a:r>
            <a:endParaRPr kumimoji="1" lang="en-US" altLang="ja-JP" sz="3200" dirty="0" smtClean="0"/>
          </a:p>
          <a:p>
            <a:pPr marL="1314450" lvl="2" indent="-514350">
              <a:buFont typeface="+mj-ea"/>
              <a:buAutoNum type="circleNumDbPlain"/>
            </a:pPr>
            <a:r>
              <a:rPr lang="ja-JP" altLang="en-US" sz="3200" dirty="0" smtClean="0"/>
              <a:t>光速は直接見えない</a:t>
            </a:r>
            <a:endParaRPr lang="en-US" altLang="ja-JP" sz="3200" dirty="0" smtClean="0"/>
          </a:p>
          <a:p>
            <a:pPr marL="1314450" lvl="2" indent="-514350">
              <a:buFont typeface="+mj-ea"/>
              <a:buAutoNum type="circleNumDbPlain"/>
            </a:pPr>
            <a:r>
              <a:rPr kumimoji="1" lang="ja-JP" altLang="en-US" sz="3200" dirty="0" smtClean="0"/>
              <a:t>光の進路は可逆的である</a:t>
            </a:r>
            <a:endParaRPr kumimoji="1" lang="en-US" altLang="ja-JP" sz="3200" dirty="0" smtClean="0"/>
          </a:p>
          <a:p>
            <a:pPr marL="1314450" lvl="2" indent="-514350">
              <a:buFont typeface="+mj-ea"/>
              <a:buAutoNum type="circleNumDbPlain"/>
            </a:pPr>
            <a:r>
              <a:rPr lang="ja-JP" altLang="en-US" sz="3200" dirty="0"/>
              <a:t>光</a:t>
            </a:r>
            <a:r>
              <a:rPr lang="ja-JP" altLang="en-US" sz="3200" dirty="0" smtClean="0"/>
              <a:t>の反射</a:t>
            </a:r>
            <a:endParaRPr lang="en-US" altLang="ja-JP" sz="3200" dirty="0" smtClean="0"/>
          </a:p>
          <a:p>
            <a:pPr marL="1314450" lvl="2" indent="-514350">
              <a:buFont typeface="+mj-ea"/>
              <a:buAutoNum type="circleNumDbPlain"/>
            </a:pPr>
            <a:r>
              <a:rPr kumimoji="1" lang="ja-JP" altLang="en-US" sz="3200" dirty="0"/>
              <a:t>光</a:t>
            </a:r>
            <a:r>
              <a:rPr kumimoji="1" lang="ja-JP" altLang="en-US" sz="3200" dirty="0" smtClean="0"/>
              <a:t>の屈折</a:t>
            </a:r>
            <a:endParaRPr kumimoji="1" lang="ja-JP" altLang="en-US" sz="3200" dirty="0"/>
          </a:p>
        </p:txBody>
      </p:sp>
      <p:sp>
        <p:nvSpPr>
          <p:cNvPr id="5" name="テキスト ボックス 4"/>
          <p:cNvSpPr txBox="1"/>
          <p:nvPr/>
        </p:nvSpPr>
        <p:spPr>
          <a:xfrm>
            <a:off x="1313384" y="1345122"/>
            <a:ext cx="3402632" cy="584775"/>
          </a:xfrm>
          <a:prstGeom prst="rect">
            <a:avLst/>
          </a:prstGeom>
          <a:solidFill>
            <a:schemeClr val="lt1"/>
          </a:solidFill>
        </p:spPr>
        <p:txBody>
          <a:bodyPr wrap="square" rtlCol="0">
            <a:spAutoFit/>
          </a:bodyPr>
          <a:lstStyle/>
          <a:p>
            <a:pPr algn="ctr"/>
            <a:r>
              <a:rPr lang="ja-JP" altLang="en-US" sz="3200" dirty="0"/>
              <a:t>光</a:t>
            </a:r>
            <a:r>
              <a:rPr lang="ja-JP" altLang="en-US" sz="3200" dirty="0" smtClean="0"/>
              <a:t>についての原則</a:t>
            </a:r>
            <a:endParaRPr kumimoji="1" lang="ja-JP" altLang="en-US" sz="3200" dirty="0"/>
          </a:p>
        </p:txBody>
      </p:sp>
    </p:spTree>
    <p:extLst>
      <p:ext uri="{BB962C8B-B14F-4D97-AF65-F5344CB8AC3E}">
        <p14:creationId xmlns:p14="http://schemas.microsoft.com/office/powerpoint/2010/main" val="2376153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前回の復習</a:t>
            </a:r>
            <a:endParaRPr kumimoji="1" lang="ja-JP" altLang="en-US" dirty="0"/>
          </a:p>
        </p:txBody>
      </p:sp>
      <p:sp>
        <p:nvSpPr>
          <p:cNvPr id="3" name="コンテンツ プレースホルダー 2"/>
          <p:cNvSpPr>
            <a:spLocks noGrp="1"/>
          </p:cNvSpPr>
          <p:nvPr>
            <p:ph idx="1"/>
          </p:nvPr>
        </p:nvSpPr>
        <p:spPr>
          <a:xfrm>
            <a:off x="457200" y="1670235"/>
            <a:ext cx="8229600" cy="1400698"/>
          </a:xfrm>
          <a:ln w="25400">
            <a:solidFill>
              <a:srgbClr val="3333FF"/>
            </a:solidFill>
          </a:ln>
        </p:spPr>
        <p:txBody>
          <a:bodyPr/>
          <a:lstStyle/>
          <a:p>
            <a:pPr marL="514350" indent="-514350">
              <a:buFont typeface="+mj-ea"/>
              <a:buAutoNum type="circleNumDbPlain"/>
            </a:pPr>
            <a:r>
              <a:rPr kumimoji="1" lang="ja-JP" altLang="en-US" dirty="0" smtClean="0"/>
              <a:t>光は直進する</a:t>
            </a:r>
            <a:endParaRPr kumimoji="1" lang="en-US" altLang="ja-JP" dirty="0" smtClean="0"/>
          </a:p>
          <a:p>
            <a:pPr marL="514350" indent="-514350">
              <a:buFont typeface="+mj-ea"/>
              <a:buAutoNum type="circleNumDbPlain"/>
            </a:pPr>
            <a:endParaRPr lang="en-US" altLang="ja-JP" dirty="0"/>
          </a:p>
          <a:p>
            <a:pPr marL="0" indent="0">
              <a:buNone/>
            </a:pPr>
            <a:endParaRPr lang="en-US" altLang="ja-JP" dirty="0"/>
          </a:p>
          <a:p>
            <a:pPr marL="514350" indent="-514350">
              <a:buFont typeface="+mj-ea"/>
              <a:buAutoNum type="circleNumDbPlain" startAt="5"/>
            </a:pPr>
            <a:endParaRPr lang="en-US" altLang="ja-JP" dirty="0" smtClean="0"/>
          </a:p>
        </p:txBody>
      </p:sp>
      <p:cxnSp>
        <p:nvCxnSpPr>
          <p:cNvPr id="6" name="直線矢印コネクタ 5"/>
          <p:cNvCxnSpPr/>
          <p:nvPr/>
        </p:nvCxnSpPr>
        <p:spPr>
          <a:xfrm>
            <a:off x="4716016" y="1848491"/>
            <a:ext cx="2736304" cy="0"/>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4932040" y="1848492"/>
            <a:ext cx="414988" cy="716412"/>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flipV="1">
            <a:off x="7236296" y="1871731"/>
            <a:ext cx="382461" cy="720818"/>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707904" y="2586627"/>
            <a:ext cx="2190023" cy="400110"/>
          </a:xfrm>
          <a:prstGeom prst="rect">
            <a:avLst/>
          </a:prstGeom>
          <a:noFill/>
        </p:spPr>
        <p:txBody>
          <a:bodyPr wrap="none" rtlCol="0">
            <a:spAutoFit/>
          </a:bodyPr>
          <a:lstStyle/>
          <a:p>
            <a:r>
              <a:rPr lang="ja-JP" altLang="en-US" sz="2000" dirty="0" smtClean="0"/>
              <a:t>光線を表わす直線</a:t>
            </a:r>
            <a:endParaRPr kumimoji="1" lang="ja-JP" altLang="en-US" sz="2000" dirty="0"/>
          </a:p>
        </p:txBody>
      </p:sp>
      <p:sp>
        <p:nvSpPr>
          <p:cNvPr id="19" name="テキスト ボックス 18"/>
          <p:cNvSpPr txBox="1"/>
          <p:nvPr/>
        </p:nvSpPr>
        <p:spPr>
          <a:xfrm>
            <a:off x="6024517" y="2596842"/>
            <a:ext cx="2702984" cy="400110"/>
          </a:xfrm>
          <a:prstGeom prst="rect">
            <a:avLst/>
          </a:prstGeom>
          <a:noFill/>
        </p:spPr>
        <p:txBody>
          <a:bodyPr wrap="none" rtlCol="0">
            <a:spAutoFit/>
          </a:bodyPr>
          <a:lstStyle/>
          <a:p>
            <a:r>
              <a:rPr kumimoji="1" lang="ja-JP" altLang="en-US" sz="2000" dirty="0" smtClean="0"/>
              <a:t>光線の方向を表す矢印</a:t>
            </a:r>
            <a:endParaRPr kumimoji="1" lang="ja-JP" altLang="en-US" sz="2000" dirty="0"/>
          </a:p>
        </p:txBody>
      </p:sp>
      <p:pic>
        <p:nvPicPr>
          <p:cNvPr id="23" name="図 22" descr="屈折の法則.pdf - Adobe Reader"/>
          <p:cNvPicPr>
            <a:picLocks noChangeAspect="1"/>
          </p:cNvPicPr>
          <p:nvPr/>
        </p:nvPicPr>
        <p:blipFill rotWithShape="1">
          <a:blip r:embed="rId2">
            <a:extLst>
              <a:ext uri="{28A0092B-C50C-407E-A947-70E740481C1C}">
                <a14:useLocalDpi xmlns:a14="http://schemas.microsoft.com/office/drawing/2010/main" val="0"/>
              </a:ext>
            </a:extLst>
          </a:blip>
          <a:srcRect l="33406" t="32815" r="43922" b="30580"/>
          <a:stretch/>
        </p:blipFill>
        <p:spPr>
          <a:xfrm rot="16200000">
            <a:off x="5418288" y="3999740"/>
            <a:ext cx="2508484" cy="2907761"/>
          </a:xfrm>
          <a:prstGeom prst="rect">
            <a:avLst/>
          </a:prstGeom>
        </p:spPr>
      </p:pic>
      <p:pic>
        <p:nvPicPr>
          <p:cNvPr id="24" name="図 23" descr="反射の法則.pdf - Adobe Reader"/>
          <p:cNvPicPr>
            <a:picLocks noChangeAspect="1"/>
          </p:cNvPicPr>
          <p:nvPr/>
        </p:nvPicPr>
        <p:blipFill rotWithShape="1">
          <a:blip r:embed="rId3">
            <a:extLst>
              <a:ext uri="{28A0092B-C50C-407E-A947-70E740481C1C}">
                <a14:useLocalDpi xmlns:a14="http://schemas.microsoft.com/office/drawing/2010/main" val="0"/>
              </a:ext>
            </a:extLst>
          </a:blip>
          <a:srcRect l="65296" t="43263" r="15350" b="17869"/>
          <a:stretch/>
        </p:blipFill>
        <p:spPr>
          <a:xfrm rot="16200000">
            <a:off x="1275765" y="3802474"/>
            <a:ext cx="2263461" cy="3263614"/>
          </a:xfrm>
          <a:prstGeom prst="rect">
            <a:avLst/>
          </a:prstGeom>
        </p:spPr>
      </p:pic>
      <p:sp>
        <p:nvSpPr>
          <p:cNvPr id="4" name="テキスト ボックス 3"/>
          <p:cNvSpPr txBox="1"/>
          <p:nvPr/>
        </p:nvSpPr>
        <p:spPr>
          <a:xfrm>
            <a:off x="463279" y="3212976"/>
            <a:ext cx="3888432" cy="3539430"/>
          </a:xfrm>
          <a:prstGeom prst="rect">
            <a:avLst/>
          </a:prstGeom>
          <a:noFill/>
          <a:ln w="25400">
            <a:solidFill>
              <a:srgbClr val="3333FF"/>
            </a:solidFill>
          </a:ln>
        </p:spPr>
        <p:txBody>
          <a:bodyPr wrap="square" rtlCol="0">
            <a:spAutoFit/>
          </a:bodyPr>
          <a:lstStyle/>
          <a:p>
            <a:pPr marL="514350" indent="-514350">
              <a:buFont typeface="+mj-ea"/>
              <a:buAutoNum type="circleNumDbPlain" startAt="4"/>
            </a:pPr>
            <a:r>
              <a:rPr lang="ja-JP" altLang="en-US" sz="3200" dirty="0"/>
              <a:t>光の反射</a:t>
            </a:r>
            <a:endParaRPr lang="en-US" altLang="ja-JP" sz="3200" dirty="0"/>
          </a:p>
          <a:p>
            <a:r>
              <a:rPr lang="ja-JP" altLang="en-US" sz="3200" dirty="0"/>
              <a:t>　　入射角</a:t>
            </a:r>
            <a:r>
              <a:rPr lang="en-US" altLang="ja-JP" sz="3200" dirty="0"/>
              <a:t>=</a:t>
            </a:r>
            <a:r>
              <a:rPr lang="ja-JP" altLang="en-US" sz="3200" dirty="0"/>
              <a:t>反射</a:t>
            </a:r>
            <a:r>
              <a:rPr lang="ja-JP" altLang="en-US" sz="3200" dirty="0" smtClean="0"/>
              <a:t>角</a:t>
            </a:r>
            <a:endParaRPr lang="en-US" altLang="ja-JP" sz="3200" dirty="0" smtClean="0"/>
          </a:p>
          <a:p>
            <a:endParaRPr lang="en-US" altLang="ja-JP" sz="3200" dirty="0" smtClean="0"/>
          </a:p>
          <a:p>
            <a:endParaRPr lang="en-US" altLang="ja-JP" sz="3200" dirty="0" smtClean="0"/>
          </a:p>
          <a:p>
            <a:endParaRPr lang="en-US" altLang="ja-JP" sz="3200" dirty="0"/>
          </a:p>
          <a:p>
            <a:endParaRPr lang="en-US" altLang="ja-JP" sz="3200" dirty="0" smtClean="0"/>
          </a:p>
          <a:p>
            <a:endParaRPr lang="en-US" altLang="ja-JP" sz="3200" dirty="0"/>
          </a:p>
        </p:txBody>
      </p:sp>
      <mc:AlternateContent xmlns:mc="http://schemas.openxmlformats.org/markup-compatibility/2006" xmlns:a14="http://schemas.microsoft.com/office/drawing/2010/main">
        <mc:Choice Requires="a14">
          <p:sp>
            <p:nvSpPr>
              <p:cNvPr id="5" name="テキスト ボックス 4"/>
              <p:cNvSpPr txBox="1"/>
              <p:nvPr/>
            </p:nvSpPr>
            <p:spPr>
              <a:xfrm>
                <a:off x="4716016" y="3212976"/>
                <a:ext cx="3913026" cy="3539430"/>
              </a:xfrm>
              <a:prstGeom prst="rect">
                <a:avLst/>
              </a:prstGeom>
              <a:noFill/>
              <a:ln w="25400">
                <a:solidFill>
                  <a:srgbClr val="3333FF"/>
                </a:solidFill>
              </a:ln>
            </p:spPr>
            <p:txBody>
              <a:bodyPr wrap="square" rtlCol="0">
                <a:spAutoFit/>
              </a:bodyPr>
              <a:lstStyle/>
              <a:p>
                <a:pPr marL="514350" indent="-514350">
                  <a:buFont typeface="+mj-ea"/>
                  <a:buAutoNum type="circleNumDbPlain" startAt="5"/>
                </a:pPr>
                <a:r>
                  <a:rPr lang="ja-JP" altLang="en-US" sz="3200" dirty="0" smtClean="0"/>
                  <a:t>光の屈折</a:t>
                </a:r>
                <a:endParaRPr lang="en-US" altLang="ja-JP" sz="3200" dirty="0"/>
              </a:p>
              <a:p>
                <a:r>
                  <a:rPr lang="ja-JP" altLang="en-US" sz="3200" dirty="0"/>
                  <a:t>　　</a:t>
                </a:r>
                <a14:m>
                  <m:oMath xmlns:m="http://schemas.openxmlformats.org/officeDocument/2006/math">
                    <m:func>
                      <m:funcPr>
                        <m:ctrlPr>
                          <a:rPr lang="en-US" altLang="ja-JP" sz="3200" i="1" smtClean="0">
                            <a:latin typeface="Cambria Math"/>
                            <a:ea typeface="Cambria Math"/>
                          </a:rPr>
                        </m:ctrlPr>
                      </m:funcPr>
                      <m:fName>
                        <m:r>
                          <m:rPr>
                            <m:sty m:val="p"/>
                          </m:rPr>
                          <a:rPr lang="en-US" altLang="ja-JP" sz="3200" i="0" smtClean="0">
                            <a:latin typeface="Cambria Math"/>
                            <a:ea typeface="Cambria Math"/>
                          </a:rPr>
                          <m:t>sin</m:t>
                        </m:r>
                      </m:fName>
                      <m:e>
                        <m:r>
                          <a:rPr lang="en-US" altLang="ja-JP" sz="3200" b="0" i="1" smtClean="0">
                            <a:latin typeface="Cambria Math"/>
                            <a:ea typeface="Cambria Math"/>
                          </a:rPr>
                          <m:t>𝑖</m:t>
                        </m:r>
                      </m:e>
                    </m:func>
                    <m:r>
                      <a:rPr lang="en-US" altLang="ja-JP" sz="3200" i="1">
                        <a:latin typeface="Cambria Math"/>
                        <a:ea typeface="Cambria Math"/>
                      </a:rPr>
                      <m:t>=</m:t>
                    </m:r>
                    <m:r>
                      <a:rPr lang="en-US" altLang="ja-JP" sz="3200" b="0" i="1" smtClean="0">
                        <a:latin typeface="Cambria Math"/>
                        <a:ea typeface="Cambria Math"/>
                      </a:rPr>
                      <m:t>𝑛</m:t>
                    </m:r>
                    <m:func>
                      <m:funcPr>
                        <m:ctrlPr>
                          <a:rPr lang="en-US" altLang="ja-JP" sz="3200" b="0" i="1" smtClean="0">
                            <a:latin typeface="Cambria Math"/>
                            <a:ea typeface="Cambria Math"/>
                          </a:rPr>
                        </m:ctrlPr>
                      </m:funcPr>
                      <m:fName>
                        <m:r>
                          <m:rPr>
                            <m:sty m:val="p"/>
                          </m:rPr>
                          <a:rPr lang="en-US" altLang="ja-JP" sz="3200" b="0" i="0" smtClean="0">
                            <a:latin typeface="Cambria Math"/>
                            <a:ea typeface="Cambria Math"/>
                          </a:rPr>
                          <m:t>sin</m:t>
                        </m:r>
                      </m:fName>
                      <m:e>
                        <m:r>
                          <a:rPr lang="en-US" altLang="ja-JP" sz="3200" b="0" i="1" smtClean="0">
                            <a:latin typeface="Cambria Math"/>
                            <a:ea typeface="Cambria Math"/>
                          </a:rPr>
                          <m:t>𝑟</m:t>
                        </m:r>
                      </m:e>
                    </m:func>
                  </m:oMath>
                </a14:m>
                <a:endParaRPr lang="en-US" altLang="ja-JP" sz="3200" b="0" dirty="0" smtClean="0">
                  <a:ea typeface="Cambria Math"/>
                </a:endParaRPr>
              </a:p>
              <a:p>
                <a:endParaRPr kumimoji="1" lang="en-US" altLang="ja-JP" sz="3200" dirty="0" smtClean="0"/>
              </a:p>
              <a:p>
                <a:endParaRPr lang="en-US" altLang="ja-JP" sz="3200" dirty="0"/>
              </a:p>
              <a:p>
                <a:endParaRPr kumimoji="1" lang="en-US" altLang="ja-JP" sz="3200" dirty="0" smtClean="0"/>
              </a:p>
              <a:p>
                <a:endParaRPr lang="en-US" altLang="ja-JP" sz="3200" dirty="0"/>
              </a:p>
              <a:p>
                <a:endParaRPr kumimoji="1" lang="ja-JP" altLang="en-US" sz="32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716016" y="3212976"/>
                <a:ext cx="3913026" cy="3539430"/>
              </a:xfrm>
              <a:prstGeom prst="rect">
                <a:avLst/>
              </a:prstGeom>
              <a:blipFill rotWithShape="1">
                <a:blip r:embed="rId5"/>
                <a:stretch>
                  <a:fillRect l="-2632" t="-2735"/>
                </a:stretch>
              </a:blipFill>
              <a:ln w="25400">
                <a:solidFill>
                  <a:srgbClr val="3333FF"/>
                </a:solidFill>
              </a:ln>
            </p:spPr>
            <p:txBody>
              <a:bodyPr/>
              <a:lstStyle/>
              <a:p>
                <a:r>
                  <a:rPr lang="ja-JP" altLang="en-US">
                    <a:noFill/>
                  </a:rPr>
                  <a:t> </a:t>
                </a:r>
              </a:p>
            </p:txBody>
          </p:sp>
        </mc:Fallback>
      </mc:AlternateContent>
    </p:spTree>
    <p:extLst>
      <p:ext uri="{BB962C8B-B14F-4D97-AF65-F5344CB8AC3E}">
        <p14:creationId xmlns:p14="http://schemas.microsoft.com/office/powerpoint/2010/main" val="3851075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プリズム</a:t>
            </a:r>
            <a:r>
              <a:rPr lang="ja-JP" altLang="en-US" dirty="0"/>
              <a:t>とは</a:t>
            </a:r>
            <a:endParaRPr kumimoji="1" lang="ja-JP" altLang="en-US" dirty="0"/>
          </a:p>
        </p:txBody>
      </p:sp>
      <p:sp>
        <p:nvSpPr>
          <p:cNvPr id="3" name="コンテンツ プレースホルダー 2"/>
          <p:cNvSpPr>
            <a:spLocks noGrp="1"/>
          </p:cNvSpPr>
          <p:nvPr>
            <p:ph idx="1"/>
          </p:nvPr>
        </p:nvSpPr>
        <p:spPr>
          <a:xfrm>
            <a:off x="457200" y="1537854"/>
            <a:ext cx="8229600" cy="4525963"/>
          </a:xfrm>
        </p:spPr>
        <p:txBody>
          <a:bodyPr/>
          <a:lstStyle/>
          <a:p>
            <a:r>
              <a:rPr lang="ja-JP" altLang="en-US" dirty="0" smtClean="0"/>
              <a:t>ガラスを様々な形に加工し、</a:t>
            </a:r>
            <a:r>
              <a:rPr lang="ja-JP" altLang="en-US" dirty="0" smtClean="0">
                <a:solidFill>
                  <a:srgbClr val="FF0000"/>
                </a:solidFill>
              </a:rPr>
              <a:t>屈折や反射</a:t>
            </a:r>
            <a:r>
              <a:rPr lang="ja-JP" altLang="en-US" dirty="0" smtClean="0"/>
              <a:t>により光をコントロールするもの</a:t>
            </a:r>
            <a:endParaRPr kumimoji="1" lang="ja-JP" altLang="en-US" dirty="0"/>
          </a:p>
        </p:txBody>
      </p:sp>
      <mc:AlternateContent xmlns:mc="http://schemas.openxmlformats.org/markup-compatibility/2006" xmlns:a14="http://schemas.microsoft.com/office/drawing/2010/main">
        <mc:Choice Requires="a14">
          <p:graphicFrame>
            <p:nvGraphicFramePr>
              <p:cNvPr id="5" name="表 4"/>
              <p:cNvGraphicFramePr>
                <a:graphicFrameLocks noGrp="1"/>
              </p:cNvGraphicFramePr>
              <p:nvPr>
                <p:extLst>
                  <p:ext uri="{D42A27DB-BD31-4B8C-83A1-F6EECF244321}">
                    <p14:modId xmlns:p14="http://schemas.microsoft.com/office/powerpoint/2010/main" val="4002815729"/>
                  </p:ext>
                </p:extLst>
              </p:nvPr>
            </p:nvGraphicFramePr>
            <p:xfrm>
              <a:off x="683568" y="2780928"/>
              <a:ext cx="8064896" cy="3862755"/>
            </p:xfrm>
            <a:graphic>
              <a:graphicData uri="http://schemas.openxmlformats.org/drawingml/2006/table">
                <a:tbl>
                  <a:tblPr firstRow="1" bandRow="1">
                    <a:tableStyleId>{69012ECD-51FC-41F1-AA8D-1B2483CD663E}</a:tableStyleId>
                  </a:tblPr>
                  <a:tblGrid>
                    <a:gridCol w="2016224"/>
                    <a:gridCol w="2016224"/>
                    <a:gridCol w="2016224"/>
                    <a:gridCol w="2016224"/>
                  </a:tblGrid>
                  <a:tr h="144015">
                    <a:tc>
                      <a:txBody>
                        <a:bodyPr/>
                        <a:lstStyle/>
                        <a:p>
                          <a:pPr algn="ctr"/>
                          <a:r>
                            <a:rPr kumimoji="1" lang="ja-JP" altLang="en-US" dirty="0" smtClean="0"/>
                            <a:t>効果</a:t>
                          </a:r>
                          <a:endParaRPr kumimoji="1" lang="ja-JP" altLang="en-US" dirty="0"/>
                        </a:p>
                      </a:txBody>
                      <a:tcPr/>
                    </a:tc>
                    <a:tc gridSpan="2">
                      <a:txBody>
                        <a:bodyPr/>
                        <a:lstStyle/>
                        <a:p>
                          <a:pPr algn="ctr"/>
                          <a:r>
                            <a:rPr kumimoji="1" lang="ja-JP" altLang="en-US" dirty="0" smtClean="0"/>
                            <a:t>代表製品</a:t>
                          </a:r>
                          <a:endParaRPr kumimoji="1" lang="ja-JP" altLang="en-US" dirty="0"/>
                        </a:p>
                      </a:txBody>
                      <a:tcPr/>
                    </a:tc>
                    <a:tc hMerge="1">
                      <a:txBody>
                        <a:bodyPr/>
                        <a:lstStyle/>
                        <a:p>
                          <a:endParaRPr kumimoji="1" lang="ja-JP" altLang="en-US" dirty="0"/>
                        </a:p>
                      </a:txBody>
                      <a:tcPr/>
                    </a:tc>
                    <a:tc>
                      <a:txBody>
                        <a:bodyPr/>
                        <a:lstStyle/>
                        <a:p>
                          <a:pPr algn="ctr"/>
                          <a:r>
                            <a:rPr kumimoji="1" lang="ja-JP" altLang="en-US" dirty="0" smtClean="0"/>
                            <a:t>使用例</a:t>
                          </a:r>
                          <a:endParaRPr kumimoji="1" lang="ja-JP" altLang="en-US" dirty="0"/>
                        </a:p>
                      </a:txBody>
                      <a:tcPr/>
                    </a:tc>
                  </a:tr>
                  <a:tr h="858376">
                    <a:tc>
                      <a:txBody>
                        <a:bodyPr/>
                        <a:lstStyle/>
                        <a:p>
                          <a:pPr algn="ctr"/>
                          <a:r>
                            <a:rPr kumimoji="1" lang="ja-JP" altLang="en-US" sz="1800" b="1" dirty="0" smtClean="0">
                              <a:latin typeface="+mn-ea"/>
                              <a:ea typeface="+mn-ea"/>
                            </a:rPr>
                            <a:t>光を反射や屈折</a:t>
                          </a:r>
                          <a:endParaRPr kumimoji="1" lang="en-US" altLang="ja-JP" sz="1800" b="1" dirty="0" smtClean="0">
                            <a:latin typeface="+mn-ea"/>
                            <a:ea typeface="+mn-ea"/>
                          </a:endParaRPr>
                        </a:p>
                        <a:p>
                          <a:pPr algn="ctr"/>
                          <a:r>
                            <a:rPr kumimoji="1" lang="ja-JP" altLang="en-US" sz="1800" b="1" dirty="0" smtClean="0">
                              <a:latin typeface="+mn-ea"/>
                              <a:ea typeface="+mn-ea"/>
                            </a:rPr>
                            <a:t>させる</a:t>
                          </a:r>
                          <a:endParaRPr kumimoji="1" lang="ja-JP" altLang="en-US" sz="1800" b="1" dirty="0">
                            <a:latin typeface="+mn-ea"/>
                            <a:ea typeface="+mn-ea"/>
                          </a:endParaRPr>
                        </a:p>
                      </a:txBody>
                      <a:tcPr anchor="ctr">
                        <a:solidFill>
                          <a:schemeClr val="accent1">
                            <a:lumMod val="20000"/>
                            <a:lumOff val="80000"/>
                          </a:schemeClr>
                        </a:solidFill>
                      </a:tcPr>
                    </a:tc>
                    <a:tc>
                      <a:txBody>
                        <a:bodyPr/>
                        <a:lstStyle/>
                        <a:p>
                          <a:endParaRPr kumimoji="1" lang="ja-JP" altLang="en-US" dirty="0">
                            <a:latin typeface="+mn-ea"/>
                            <a:ea typeface="+mn-ea"/>
                          </a:endParaRPr>
                        </a:p>
                      </a:txBody>
                      <a:tcPr/>
                    </a:tc>
                    <a:tc>
                      <a:txBody>
                        <a:bodyPr/>
                        <a:lstStyle/>
                        <a:p>
                          <a:pPr algn="ctr"/>
                          <a14:m>
                            <m:oMath xmlns:m="http://schemas.openxmlformats.org/officeDocument/2006/math">
                              <m:r>
                                <a:rPr kumimoji="1" lang="en-US" altLang="ja-JP" b="0" i="1" smtClean="0">
                                  <a:latin typeface="Cambria Math"/>
                                  <a:ea typeface="+mn-ea"/>
                                </a:rPr>
                                <m:t>45°</m:t>
                              </m:r>
                            </m:oMath>
                          </a14:m>
                          <a:r>
                            <a:rPr kumimoji="1" lang="ja-JP" altLang="en-US" b="0" dirty="0" smtClean="0">
                              <a:latin typeface="+mn-ea"/>
                              <a:ea typeface="+mn-ea"/>
                            </a:rPr>
                            <a:t>直角プリズム</a:t>
                          </a:r>
                          <a:endParaRPr kumimoji="1" lang="ja-JP" altLang="en-US" b="0" dirty="0">
                            <a:latin typeface="+mn-ea"/>
                            <a:ea typeface="+mn-ea"/>
                          </a:endParaRPr>
                        </a:p>
                      </a:txBody>
                      <a:tcPr anchor="ctr">
                        <a:solidFill>
                          <a:schemeClr val="accent1">
                            <a:lumMod val="20000"/>
                            <a:lumOff val="80000"/>
                          </a:schemeClr>
                        </a:solidFill>
                      </a:tcPr>
                    </a:tc>
                    <a:tc>
                      <a:txBody>
                        <a:bodyPr/>
                        <a:lstStyle/>
                        <a:p>
                          <a:r>
                            <a:rPr kumimoji="1" lang="ja-JP" altLang="en-US" b="0" dirty="0" smtClean="0">
                              <a:latin typeface="+mn-ea"/>
                              <a:ea typeface="+mn-ea"/>
                            </a:rPr>
                            <a:t>ミラーの代用品</a:t>
                          </a:r>
                          <a:endParaRPr kumimoji="1" lang="en-US" altLang="ja-JP" b="0" dirty="0" smtClean="0">
                            <a:latin typeface="+mn-ea"/>
                            <a:ea typeface="+mn-ea"/>
                          </a:endParaRPr>
                        </a:p>
                        <a:p>
                          <a:endParaRPr kumimoji="1" lang="ja-JP" altLang="en-US" b="0" dirty="0">
                            <a:latin typeface="+mn-ea"/>
                            <a:ea typeface="+mn-ea"/>
                          </a:endParaRPr>
                        </a:p>
                      </a:txBody>
                      <a:tcPr anchor="b"/>
                    </a:tc>
                  </a:tr>
                  <a:tr h="864096">
                    <a:tc>
                      <a:txBody>
                        <a:bodyPr/>
                        <a:lstStyle/>
                        <a:p>
                          <a:pPr algn="ctr"/>
                          <a:r>
                            <a:rPr kumimoji="1" lang="ja-JP" altLang="en-US" sz="1600" b="1" dirty="0" smtClean="0">
                              <a:latin typeface="+mn-ea"/>
                              <a:ea typeface="+mn-ea"/>
                            </a:rPr>
                            <a:t>光を元の方向へ反射</a:t>
                          </a:r>
                          <a:endParaRPr kumimoji="1" lang="ja-JP" altLang="en-US" sz="1600" b="1" dirty="0">
                            <a:latin typeface="+mn-ea"/>
                            <a:ea typeface="+mn-ea"/>
                          </a:endParaRPr>
                        </a:p>
                      </a:txBody>
                      <a:tcPr anchor="ctr">
                        <a:solidFill>
                          <a:schemeClr val="accent1">
                            <a:lumMod val="20000"/>
                            <a:lumOff val="80000"/>
                          </a:schemeClr>
                        </a:solidFill>
                      </a:tcPr>
                    </a:tc>
                    <a:tc>
                      <a:txBody>
                        <a:bodyPr/>
                        <a:lstStyle/>
                        <a:p>
                          <a:endParaRPr kumimoji="1" lang="ja-JP" altLang="en-US" dirty="0">
                            <a:latin typeface="+mn-ea"/>
                            <a:ea typeface="+mn-ea"/>
                          </a:endParaRPr>
                        </a:p>
                      </a:txBody>
                      <a:tcPr/>
                    </a:tc>
                    <a:tc>
                      <a:txBody>
                        <a:bodyPr/>
                        <a:lstStyle/>
                        <a:p>
                          <a:pPr algn="ctr"/>
                          <a:r>
                            <a:rPr kumimoji="1" lang="ja-JP" altLang="en-US" b="0" dirty="0" smtClean="0">
                              <a:latin typeface="+mn-ea"/>
                              <a:ea typeface="+mn-ea"/>
                            </a:rPr>
                            <a:t>コーナーキューブ</a:t>
                          </a:r>
                          <a:endParaRPr kumimoji="1" lang="en-US" altLang="ja-JP" b="0" dirty="0" smtClean="0">
                            <a:latin typeface="+mn-ea"/>
                            <a:ea typeface="+mn-ea"/>
                          </a:endParaRPr>
                        </a:p>
                        <a:p>
                          <a:pPr algn="ctr"/>
                          <a:r>
                            <a:rPr kumimoji="1" lang="ja-JP" altLang="en-US" b="0" dirty="0" smtClean="0">
                              <a:latin typeface="+mn-ea"/>
                              <a:ea typeface="+mn-ea"/>
                            </a:rPr>
                            <a:t>リトロリフレクター</a:t>
                          </a:r>
                          <a:endParaRPr kumimoji="1" lang="en-US" altLang="ja-JP" b="0" dirty="0" smtClean="0">
                            <a:latin typeface="+mn-ea"/>
                            <a:ea typeface="+mn-ea"/>
                          </a:endParaRPr>
                        </a:p>
                      </a:txBody>
                      <a:tcPr anchor="ctr">
                        <a:solidFill>
                          <a:schemeClr val="accent1">
                            <a:lumMod val="20000"/>
                            <a:lumOff val="80000"/>
                          </a:schemeClr>
                        </a:solidFill>
                      </a:tcPr>
                    </a:tc>
                    <a:tc>
                      <a:txBody>
                        <a:bodyPr/>
                        <a:lstStyle/>
                        <a:p>
                          <a:r>
                            <a:rPr kumimoji="1" lang="ja-JP" altLang="en-US" b="0" dirty="0" smtClean="0">
                              <a:latin typeface="+mn-ea"/>
                              <a:ea typeface="+mn-ea"/>
                            </a:rPr>
                            <a:t>干渉計や距離計測</a:t>
                          </a:r>
                          <a:endParaRPr kumimoji="1" lang="en-US" altLang="ja-JP" b="0" dirty="0" smtClean="0">
                            <a:latin typeface="+mn-ea"/>
                            <a:ea typeface="+mn-ea"/>
                          </a:endParaRPr>
                        </a:p>
                        <a:p>
                          <a:r>
                            <a:rPr kumimoji="1" lang="ja-JP" altLang="en-US" b="0" dirty="0" smtClean="0">
                              <a:latin typeface="+mn-ea"/>
                              <a:ea typeface="+mn-ea"/>
                            </a:rPr>
                            <a:t>に用いる反射体</a:t>
                          </a:r>
                          <a:endParaRPr kumimoji="1" lang="ja-JP" altLang="en-US" b="0" dirty="0">
                            <a:latin typeface="+mn-ea"/>
                            <a:ea typeface="+mn-ea"/>
                          </a:endParaRPr>
                        </a:p>
                      </a:txBody>
                      <a:tcPr anchor="ctr"/>
                    </a:tc>
                  </a:tr>
                  <a:tr h="864096">
                    <a:tc>
                      <a:txBody>
                        <a:bodyPr/>
                        <a:lstStyle/>
                        <a:p>
                          <a:pPr algn="ctr"/>
                          <a:r>
                            <a:rPr kumimoji="1" lang="ja-JP" altLang="en-US" sz="1800" b="1" dirty="0" smtClean="0">
                              <a:solidFill>
                                <a:srgbClr val="FF0000"/>
                              </a:solidFill>
                              <a:latin typeface="+mn-ea"/>
                              <a:ea typeface="+mn-ea"/>
                            </a:rPr>
                            <a:t>光を分光する</a:t>
                          </a:r>
                          <a:endParaRPr kumimoji="1" lang="ja-JP" altLang="en-US" sz="1800" b="1" dirty="0">
                            <a:solidFill>
                              <a:srgbClr val="FF0000"/>
                            </a:solidFill>
                            <a:latin typeface="+mn-ea"/>
                            <a:ea typeface="+mn-ea"/>
                          </a:endParaRPr>
                        </a:p>
                      </a:txBody>
                      <a:tcPr anchor="ctr">
                        <a:solidFill>
                          <a:schemeClr val="accent1">
                            <a:lumMod val="20000"/>
                            <a:lumOff val="80000"/>
                          </a:schemeClr>
                        </a:solidFill>
                      </a:tcPr>
                    </a:tc>
                    <a:tc>
                      <a:txBody>
                        <a:bodyPr/>
                        <a:lstStyle/>
                        <a:p>
                          <a:endParaRPr lang="ja-JP" altLang="en-US" dirty="0">
                            <a:latin typeface="+mn-ea"/>
                            <a:ea typeface="+mn-ea"/>
                          </a:endParaRPr>
                        </a:p>
                      </a:txBody>
                      <a:tcPr/>
                    </a:tc>
                    <a:tc>
                      <a:txBody>
                        <a:bodyPr/>
                        <a:lstStyle/>
                        <a:p>
                          <a:pPr algn="ctr"/>
                          <a14:m>
                            <m:oMath xmlns:m="http://schemas.openxmlformats.org/officeDocument/2006/math">
                              <m:r>
                                <a:rPr kumimoji="1" lang="en-US" altLang="ja-JP" b="0" i="1" smtClean="0">
                                  <a:latin typeface="Cambria Math"/>
                                  <a:ea typeface="+mn-ea"/>
                                </a:rPr>
                                <m:t>60°</m:t>
                              </m:r>
                            </m:oMath>
                          </a14:m>
                          <a:r>
                            <a:rPr lang="ja-JP" altLang="en-US" b="0" dirty="0" smtClean="0">
                              <a:latin typeface="+mn-ea"/>
                              <a:ea typeface="+mn-ea"/>
                            </a:rPr>
                            <a:t>直角プリズム</a:t>
                          </a:r>
                          <a:endParaRPr lang="ja-JP" altLang="en-US" b="0" dirty="0">
                            <a:latin typeface="+mn-ea"/>
                            <a:ea typeface="+mn-ea"/>
                          </a:endParaRPr>
                        </a:p>
                      </a:txBody>
                      <a:tcPr anchor="ctr">
                        <a:solidFill>
                          <a:schemeClr val="accent1">
                            <a:lumMod val="20000"/>
                            <a:lumOff val="80000"/>
                          </a:schemeClr>
                        </a:solidFill>
                      </a:tcPr>
                    </a:tc>
                    <a:tc>
                      <a:txBody>
                        <a:bodyPr/>
                        <a:lstStyle/>
                        <a:p>
                          <a:r>
                            <a:rPr kumimoji="1" lang="ja-JP" altLang="en-US" b="0" dirty="0" smtClean="0">
                              <a:solidFill>
                                <a:srgbClr val="FF0000"/>
                              </a:solidFill>
                              <a:latin typeface="+mn-ea"/>
                              <a:ea typeface="+mn-ea"/>
                            </a:rPr>
                            <a:t>分光計測</a:t>
                          </a:r>
                          <a:endParaRPr kumimoji="1" lang="en-US" altLang="ja-JP" b="0" dirty="0" smtClean="0">
                            <a:solidFill>
                              <a:srgbClr val="FF0000"/>
                            </a:solidFill>
                            <a:latin typeface="+mn-ea"/>
                            <a:ea typeface="+mn-ea"/>
                          </a:endParaRPr>
                        </a:p>
                        <a:p>
                          <a:r>
                            <a:rPr kumimoji="1" lang="ja-JP" altLang="en-US" b="0" dirty="0" smtClean="0">
                              <a:solidFill>
                                <a:srgbClr val="FF0000"/>
                              </a:solidFill>
                              <a:latin typeface="+mn-ea"/>
                              <a:ea typeface="+mn-ea"/>
                            </a:rPr>
                            <a:t>分散補償</a:t>
                          </a:r>
                          <a:endParaRPr kumimoji="1" lang="ja-JP" altLang="en-US" b="0" dirty="0">
                            <a:solidFill>
                              <a:srgbClr val="FF0000"/>
                            </a:solidFill>
                            <a:latin typeface="+mn-ea"/>
                            <a:ea typeface="+mn-ea"/>
                          </a:endParaRPr>
                        </a:p>
                      </a:txBody>
                      <a:tcPr anchor="ctr"/>
                    </a:tc>
                  </a:tr>
                  <a:tr h="910427">
                    <a:tc>
                      <a:txBody>
                        <a:bodyPr/>
                        <a:lstStyle/>
                        <a:p>
                          <a:pPr algn="ctr"/>
                          <a:r>
                            <a:rPr kumimoji="1" lang="ja-JP" altLang="en-US" sz="1800" b="1" dirty="0" smtClean="0">
                              <a:latin typeface="+mn-ea"/>
                              <a:ea typeface="+mn-ea"/>
                            </a:rPr>
                            <a:t>特殊な効果</a:t>
                          </a:r>
                          <a:endParaRPr kumimoji="1" lang="ja-JP" altLang="en-US" sz="1800" b="1" dirty="0">
                            <a:latin typeface="+mn-ea"/>
                            <a:ea typeface="+mn-ea"/>
                          </a:endParaRPr>
                        </a:p>
                      </a:txBody>
                      <a:tcPr anchor="ctr">
                        <a:solidFill>
                          <a:schemeClr val="accent1">
                            <a:lumMod val="20000"/>
                            <a:lumOff val="80000"/>
                          </a:schemeClr>
                        </a:solidFill>
                      </a:tcPr>
                    </a:tc>
                    <a:tc>
                      <a:txBody>
                        <a:bodyPr/>
                        <a:lstStyle/>
                        <a:p>
                          <a:endParaRPr kumimoji="1" lang="ja-JP" altLang="en-US" dirty="0">
                            <a:latin typeface="+mn-ea"/>
                            <a:ea typeface="+mn-ea"/>
                          </a:endParaRPr>
                        </a:p>
                      </a:txBody>
                      <a:tcPr/>
                    </a:tc>
                    <a:tc>
                      <a:txBody>
                        <a:bodyPr/>
                        <a:lstStyle/>
                        <a:p>
                          <a:pPr algn="ctr"/>
                          <a:r>
                            <a:rPr kumimoji="1" lang="ja-JP" altLang="en-US" b="0" dirty="0" smtClean="0">
                              <a:latin typeface="+mn-ea"/>
                              <a:ea typeface="+mn-ea"/>
                            </a:rPr>
                            <a:t>タブプリズム</a:t>
                          </a:r>
                          <a:endParaRPr kumimoji="1" lang="en-US" altLang="ja-JP" b="0" dirty="0" smtClean="0">
                            <a:latin typeface="+mn-ea"/>
                            <a:ea typeface="+mn-ea"/>
                          </a:endParaRPr>
                        </a:p>
                        <a:p>
                          <a:pPr algn="ctr"/>
                          <a:r>
                            <a:rPr kumimoji="1" lang="ja-JP" altLang="en-US" b="0" dirty="0" smtClean="0">
                              <a:latin typeface="+mn-ea"/>
                              <a:ea typeface="+mn-ea"/>
                            </a:rPr>
                            <a:t>ペンタプリズム</a:t>
                          </a:r>
                          <a:endParaRPr kumimoji="1" lang="en-US" altLang="ja-JP" b="0" dirty="0" smtClean="0">
                            <a:latin typeface="+mn-ea"/>
                            <a:ea typeface="+mn-ea"/>
                          </a:endParaRPr>
                        </a:p>
                      </a:txBody>
                      <a:tcPr anchor="ctr">
                        <a:solidFill>
                          <a:schemeClr val="accent1">
                            <a:lumMod val="20000"/>
                            <a:lumOff val="80000"/>
                          </a:schemeClr>
                        </a:solidFill>
                      </a:tcPr>
                    </a:tc>
                    <a:tc>
                      <a:txBody>
                        <a:bodyPr/>
                        <a:lstStyle/>
                        <a:p>
                          <a:r>
                            <a:rPr kumimoji="1" lang="ja-JP" altLang="en-US" b="0" dirty="0" smtClean="0">
                              <a:latin typeface="+mn-ea"/>
                              <a:ea typeface="+mn-ea"/>
                            </a:rPr>
                            <a:t>像の回転や反転</a:t>
                          </a:r>
                          <a:endParaRPr kumimoji="1" lang="ja-JP" altLang="en-US" b="0" dirty="0">
                            <a:latin typeface="+mn-ea"/>
                            <a:ea typeface="+mn-ea"/>
                          </a:endParaRPr>
                        </a:p>
                      </a:txBody>
                      <a:tcPr anchor="ctr"/>
                    </a:tc>
                  </a:tr>
                </a:tbl>
              </a:graphicData>
            </a:graphic>
          </p:graphicFrame>
        </mc:Choice>
        <mc:Fallback xmlns="">
          <p:graphicFrame>
            <p:nvGraphicFramePr>
              <p:cNvPr id="5" name="表 4"/>
              <p:cNvGraphicFramePr>
                <a:graphicFrameLocks noGrp="1"/>
              </p:cNvGraphicFramePr>
              <p:nvPr>
                <p:extLst>
                  <p:ext uri="{D42A27DB-BD31-4B8C-83A1-F6EECF244321}">
                    <p14:modId xmlns:p14="http://schemas.microsoft.com/office/powerpoint/2010/main" val="4002815729"/>
                  </p:ext>
                </p:extLst>
              </p:nvPr>
            </p:nvGraphicFramePr>
            <p:xfrm>
              <a:off x="683568" y="2780928"/>
              <a:ext cx="8064896" cy="3862755"/>
            </p:xfrm>
            <a:graphic>
              <a:graphicData uri="http://schemas.openxmlformats.org/drawingml/2006/table">
                <a:tbl>
                  <a:tblPr firstRow="1" bandRow="1">
                    <a:tableStyleId>{69012ECD-51FC-41F1-AA8D-1B2483CD663E}</a:tableStyleId>
                  </a:tblPr>
                  <a:tblGrid>
                    <a:gridCol w="2016224"/>
                    <a:gridCol w="2016224"/>
                    <a:gridCol w="2016224"/>
                    <a:gridCol w="2016224"/>
                  </a:tblGrid>
                  <a:tr h="365760">
                    <a:tc>
                      <a:txBody>
                        <a:bodyPr/>
                        <a:lstStyle/>
                        <a:p>
                          <a:pPr algn="ctr"/>
                          <a:r>
                            <a:rPr kumimoji="1" lang="ja-JP" altLang="en-US" dirty="0" smtClean="0"/>
                            <a:t>効果</a:t>
                          </a:r>
                          <a:endParaRPr kumimoji="1" lang="ja-JP" altLang="en-US" dirty="0"/>
                        </a:p>
                      </a:txBody>
                      <a:tcPr/>
                    </a:tc>
                    <a:tc gridSpan="2">
                      <a:txBody>
                        <a:bodyPr/>
                        <a:lstStyle/>
                        <a:p>
                          <a:pPr algn="ctr"/>
                          <a:r>
                            <a:rPr kumimoji="1" lang="ja-JP" altLang="en-US" dirty="0" smtClean="0"/>
                            <a:t>代表製品</a:t>
                          </a:r>
                          <a:endParaRPr kumimoji="1" lang="ja-JP" altLang="en-US" dirty="0"/>
                        </a:p>
                      </a:txBody>
                      <a:tcPr/>
                    </a:tc>
                    <a:tc hMerge="1">
                      <a:txBody>
                        <a:bodyPr/>
                        <a:lstStyle/>
                        <a:p>
                          <a:endParaRPr kumimoji="1" lang="ja-JP" altLang="en-US" dirty="0"/>
                        </a:p>
                      </a:txBody>
                      <a:tcPr/>
                    </a:tc>
                    <a:tc>
                      <a:txBody>
                        <a:bodyPr/>
                        <a:lstStyle/>
                        <a:p>
                          <a:pPr algn="ctr"/>
                          <a:r>
                            <a:rPr kumimoji="1" lang="ja-JP" altLang="en-US" dirty="0" smtClean="0"/>
                            <a:t>使用例</a:t>
                          </a:r>
                          <a:endParaRPr kumimoji="1" lang="ja-JP" altLang="en-US" dirty="0"/>
                        </a:p>
                      </a:txBody>
                      <a:tcPr/>
                    </a:tc>
                  </a:tr>
                  <a:tr h="858376">
                    <a:tc>
                      <a:txBody>
                        <a:bodyPr/>
                        <a:lstStyle/>
                        <a:p>
                          <a:pPr algn="ctr"/>
                          <a:r>
                            <a:rPr kumimoji="1" lang="ja-JP" altLang="en-US" sz="1800" b="1" dirty="0" smtClean="0">
                              <a:latin typeface="+mn-ea"/>
                              <a:ea typeface="+mn-ea"/>
                            </a:rPr>
                            <a:t>光を反射や屈折</a:t>
                          </a:r>
                          <a:endParaRPr kumimoji="1" lang="en-US" altLang="ja-JP" sz="1800" b="1" dirty="0" smtClean="0">
                            <a:latin typeface="+mn-ea"/>
                            <a:ea typeface="+mn-ea"/>
                          </a:endParaRPr>
                        </a:p>
                        <a:p>
                          <a:pPr algn="ctr"/>
                          <a:r>
                            <a:rPr kumimoji="1" lang="ja-JP" altLang="en-US" sz="1800" b="1" dirty="0" smtClean="0">
                              <a:latin typeface="+mn-ea"/>
                              <a:ea typeface="+mn-ea"/>
                            </a:rPr>
                            <a:t>させる</a:t>
                          </a:r>
                          <a:endParaRPr kumimoji="1" lang="ja-JP" altLang="en-US" sz="1800" b="1" dirty="0">
                            <a:latin typeface="+mn-ea"/>
                            <a:ea typeface="+mn-ea"/>
                          </a:endParaRPr>
                        </a:p>
                      </a:txBody>
                      <a:tcPr anchor="ctr">
                        <a:solidFill>
                          <a:schemeClr val="accent1">
                            <a:lumMod val="20000"/>
                            <a:lumOff val="80000"/>
                          </a:schemeClr>
                        </a:solidFill>
                      </a:tcPr>
                    </a:tc>
                    <a:tc>
                      <a:txBody>
                        <a:bodyPr/>
                        <a:lstStyle/>
                        <a:p>
                          <a:endParaRPr kumimoji="1" lang="ja-JP" altLang="en-US" dirty="0">
                            <a:latin typeface="+mn-ea"/>
                            <a:ea typeface="+mn-ea"/>
                          </a:endParaRPr>
                        </a:p>
                      </a:txBody>
                      <a:tcPr/>
                    </a:tc>
                    <a:tc>
                      <a:txBody>
                        <a:bodyPr/>
                        <a:lstStyle/>
                        <a:p>
                          <a:endParaRPr lang="ja-JP"/>
                        </a:p>
                      </a:txBody>
                      <a:tcPr anchor="ctr">
                        <a:blipFill rotWithShape="1">
                          <a:blip r:embed="rId2"/>
                          <a:stretch>
                            <a:fillRect l="-200606" t="-48227" r="-100606" b="-307092"/>
                          </a:stretch>
                        </a:blipFill>
                      </a:tcPr>
                    </a:tc>
                    <a:tc>
                      <a:txBody>
                        <a:bodyPr/>
                        <a:lstStyle/>
                        <a:p>
                          <a:r>
                            <a:rPr kumimoji="1" lang="ja-JP" altLang="en-US" b="0" dirty="0" smtClean="0">
                              <a:latin typeface="+mn-ea"/>
                              <a:ea typeface="+mn-ea"/>
                            </a:rPr>
                            <a:t>ミラーの代用品</a:t>
                          </a:r>
                          <a:endParaRPr kumimoji="1" lang="en-US" altLang="ja-JP" b="0" dirty="0" smtClean="0">
                            <a:latin typeface="+mn-ea"/>
                            <a:ea typeface="+mn-ea"/>
                          </a:endParaRPr>
                        </a:p>
                        <a:p>
                          <a:endParaRPr kumimoji="1" lang="ja-JP" altLang="en-US" b="0" dirty="0">
                            <a:latin typeface="+mn-ea"/>
                            <a:ea typeface="+mn-ea"/>
                          </a:endParaRPr>
                        </a:p>
                      </a:txBody>
                      <a:tcPr anchor="b"/>
                    </a:tc>
                  </a:tr>
                  <a:tr h="864096">
                    <a:tc>
                      <a:txBody>
                        <a:bodyPr/>
                        <a:lstStyle/>
                        <a:p>
                          <a:pPr algn="ctr"/>
                          <a:r>
                            <a:rPr kumimoji="1" lang="ja-JP" altLang="en-US" sz="1600" b="1" dirty="0" smtClean="0">
                              <a:latin typeface="+mn-ea"/>
                              <a:ea typeface="+mn-ea"/>
                            </a:rPr>
                            <a:t>光を元の方向へ反射</a:t>
                          </a:r>
                          <a:endParaRPr kumimoji="1" lang="ja-JP" altLang="en-US" sz="1600" b="1" dirty="0">
                            <a:latin typeface="+mn-ea"/>
                            <a:ea typeface="+mn-ea"/>
                          </a:endParaRPr>
                        </a:p>
                      </a:txBody>
                      <a:tcPr anchor="ctr">
                        <a:solidFill>
                          <a:schemeClr val="accent1">
                            <a:lumMod val="20000"/>
                            <a:lumOff val="80000"/>
                          </a:schemeClr>
                        </a:solidFill>
                      </a:tcPr>
                    </a:tc>
                    <a:tc>
                      <a:txBody>
                        <a:bodyPr/>
                        <a:lstStyle/>
                        <a:p>
                          <a:endParaRPr kumimoji="1" lang="ja-JP" altLang="en-US" dirty="0">
                            <a:latin typeface="+mn-ea"/>
                            <a:ea typeface="+mn-ea"/>
                          </a:endParaRPr>
                        </a:p>
                      </a:txBody>
                      <a:tcPr/>
                    </a:tc>
                    <a:tc>
                      <a:txBody>
                        <a:bodyPr/>
                        <a:lstStyle/>
                        <a:p>
                          <a:pPr algn="ctr"/>
                          <a:r>
                            <a:rPr kumimoji="1" lang="ja-JP" altLang="en-US" b="0" dirty="0" smtClean="0">
                              <a:latin typeface="+mn-ea"/>
                              <a:ea typeface="+mn-ea"/>
                            </a:rPr>
                            <a:t>コーナーキューブ</a:t>
                          </a:r>
                          <a:endParaRPr kumimoji="1" lang="en-US" altLang="ja-JP" b="0" dirty="0" smtClean="0">
                            <a:latin typeface="+mn-ea"/>
                            <a:ea typeface="+mn-ea"/>
                          </a:endParaRPr>
                        </a:p>
                        <a:p>
                          <a:pPr algn="ctr"/>
                          <a:r>
                            <a:rPr kumimoji="1" lang="ja-JP" altLang="en-US" b="0" dirty="0" smtClean="0">
                              <a:latin typeface="+mn-ea"/>
                              <a:ea typeface="+mn-ea"/>
                            </a:rPr>
                            <a:t>リトロリフレクター</a:t>
                          </a:r>
                          <a:endParaRPr kumimoji="1" lang="en-US" altLang="ja-JP" b="0" dirty="0" smtClean="0">
                            <a:latin typeface="+mn-ea"/>
                            <a:ea typeface="+mn-ea"/>
                          </a:endParaRPr>
                        </a:p>
                      </a:txBody>
                      <a:tcPr anchor="ctr">
                        <a:solidFill>
                          <a:schemeClr val="accent1">
                            <a:lumMod val="20000"/>
                            <a:lumOff val="80000"/>
                          </a:schemeClr>
                        </a:solidFill>
                      </a:tcPr>
                    </a:tc>
                    <a:tc>
                      <a:txBody>
                        <a:bodyPr/>
                        <a:lstStyle/>
                        <a:p>
                          <a:r>
                            <a:rPr kumimoji="1" lang="ja-JP" altLang="en-US" b="0" dirty="0" smtClean="0">
                              <a:latin typeface="+mn-ea"/>
                              <a:ea typeface="+mn-ea"/>
                            </a:rPr>
                            <a:t>干渉計や距離計測</a:t>
                          </a:r>
                          <a:endParaRPr kumimoji="1" lang="en-US" altLang="ja-JP" b="0" dirty="0" smtClean="0">
                            <a:latin typeface="+mn-ea"/>
                            <a:ea typeface="+mn-ea"/>
                          </a:endParaRPr>
                        </a:p>
                        <a:p>
                          <a:r>
                            <a:rPr kumimoji="1" lang="ja-JP" altLang="en-US" b="0" dirty="0" smtClean="0">
                              <a:latin typeface="+mn-ea"/>
                              <a:ea typeface="+mn-ea"/>
                            </a:rPr>
                            <a:t>に用いる反射体</a:t>
                          </a:r>
                          <a:endParaRPr kumimoji="1" lang="ja-JP" altLang="en-US" b="0" dirty="0">
                            <a:latin typeface="+mn-ea"/>
                            <a:ea typeface="+mn-ea"/>
                          </a:endParaRPr>
                        </a:p>
                      </a:txBody>
                      <a:tcPr anchor="ctr"/>
                    </a:tc>
                  </a:tr>
                  <a:tr h="864096">
                    <a:tc>
                      <a:txBody>
                        <a:bodyPr/>
                        <a:lstStyle/>
                        <a:p>
                          <a:pPr algn="ctr"/>
                          <a:r>
                            <a:rPr kumimoji="1" lang="ja-JP" altLang="en-US" sz="1800" b="1" dirty="0" smtClean="0">
                              <a:solidFill>
                                <a:srgbClr val="FF0000"/>
                              </a:solidFill>
                              <a:latin typeface="+mn-ea"/>
                              <a:ea typeface="+mn-ea"/>
                            </a:rPr>
                            <a:t>光を分光する</a:t>
                          </a:r>
                          <a:endParaRPr kumimoji="1" lang="ja-JP" altLang="en-US" sz="1800" b="1" dirty="0">
                            <a:solidFill>
                              <a:srgbClr val="FF0000"/>
                            </a:solidFill>
                            <a:latin typeface="+mn-ea"/>
                            <a:ea typeface="+mn-ea"/>
                          </a:endParaRPr>
                        </a:p>
                      </a:txBody>
                      <a:tcPr anchor="ctr">
                        <a:solidFill>
                          <a:schemeClr val="accent1">
                            <a:lumMod val="20000"/>
                            <a:lumOff val="80000"/>
                          </a:schemeClr>
                        </a:solidFill>
                      </a:tcPr>
                    </a:tc>
                    <a:tc>
                      <a:txBody>
                        <a:bodyPr/>
                        <a:lstStyle/>
                        <a:p>
                          <a:endParaRPr lang="ja-JP" altLang="en-US" dirty="0">
                            <a:latin typeface="+mn-ea"/>
                            <a:ea typeface="+mn-ea"/>
                          </a:endParaRPr>
                        </a:p>
                      </a:txBody>
                      <a:tcPr/>
                    </a:tc>
                    <a:tc>
                      <a:txBody>
                        <a:bodyPr/>
                        <a:lstStyle/>
                        <a:p>
                          <a:endParaRPr lang="ja-JP"/>
                        </a:p>
                      </a:txBody>
                      <a:tcPr anchor="ctr">
                        <a:blipFill rotWithShape="1">
                          <a:blip r:embed="rId2"/>
                          <a:stretch>
                            <a:fillRect l="-200606" t="-247183" r="-100606" b="-104930"/>
                          </a:stretch>
                        </a:blipFill>
                      </a:tcPr>
                    </a:tc>
                    <a:tc>
                      <a:txBody>
                        <a:bodyPr/>
                        <a:lstStyle/>
                        <a:p>
                          <a:r>
                            <a:rPr kumimoji="1" lang="ja-JP" altLang="en-US" b="0" dirty="0" smtClean="0">
                              <a:solidFill>
                                <a:srgbClr val="FF0000"/>
                              </a:solidFill>
                              <a:latin typeface="+mn-ea"/>
                              <a:ea typeface="+mn-ea"/>
                            </a:rPr>
                            <a:t>分光計測</a:t>
                          </a:r>
                          <a:endParaRPr kumimoji="1" lang="en-US" altLang="ja-JP" b="0" dirty="0" smtClean="0">
                            <a:solidFill>
                              <a:srgbClr val="FF0000"/>
                            </a:solidFill>
                            <a:latin typeface="+mn-ea"/>
                            <a:ea typeface="+mn-ea"/>
                          </a:endParaRPr>
                        </a:p>
                        <a:p>
                          <a:r>
                            <a:rPr kumimoji="1" lang="ja-JP" altLang="en-US" b="0" dirty="0" smtClean="0">
                              <a:solidFill>
                                <a:srgbClr val="FF0000"/>
                              </a:solidFill>
                              <a:latin typeface="+mn-ea"/>
                              <a:ea typeface="+mn-ea"/>
                            </a:rPr>
                            <a:t>分散補償</a:t>
                          </a:r>
                          <a:endParaRPr kumimoji="1" lang="ja-JP" altLang="en-US" b="0" dirty="0">
                            <a:solidFill>
                              <a:srgbClr val="FF0000"/>
                            </a:solidFill>
                            <a:latin typeface="+mn-ea"/>
                            <a:ea typeface="+mn-ea"/>
                          </a:endParaRPr>
                        </a:p>
                      </a:txBody>
                      <a:tcPr anchor="ctr"/>
                    </a:tc>
                  </a:tr>
                  <a:tr h="910427">
                    <a:tc>
                      <a:txBody>
                        <a:bodyPr/>
                        <a:lstStyle/>
                        <a:p>
                          <a:pPr algn="ctr"/>
                          <a:r>
                            <a:rPr kumimoji="1" lang="ja-JP" altLang="en-US" sz="1800" b="1" dirty="0" smtClean="0">
                              <a:latin typeface="+mn-ea"/>
                              <a:ea typeface="+mn-ea"/>
                            </a:rPr>
                            <a:t>特殊な効果</a:t>
                          </a:r>
                          <a:endParaRPr kumimoji="1" lang="ja-JP" altLang="en-US" sz="1800" b="1" dirty="0">
                            <a:latin typeface="+mn-ea"/>
                            <a:ea typeface="+mn-ea"/>
                          </a:endParaRPr>
                        </a:p>
                      </a:txBody>
                      <a:tcPr anchor="ctr">
                        <a:solidFill>
                          <a:schemeClr val="accent1">
                            <a:lumMod val="20000"/>
                            <a:lumOff val="80000"/>
                          </a:schemeClr>
                        </a:solidFill>
                      </a:tcPr>
                    </a:tc>
                    <a:tc>
                      <a:txBody>
                        <a:bodyPr/>
                        <a:lstStyle/>
                        <a:p>
                          <a:endParaRPr kumimoji="1" lang="ja-JP" altLang="en-US" dirty="0">
                            <a:latin typeface="+mn-ea"/>
                            <a:ea typeface="+mn-ea"/>
                          </a:endParaRPr>
                        </a:p>
                      </a:txBody>
                      <a:tcPr/>
                    </a:tc>
                    <a:tc>
                      <a:txBody>
                        <a:bodyPr/>
                        <a:lstStyle/>
                        <a:p>
                          <a:pPr algn="ctr"/>
                          <a:r>
                            <a:rPr kumimoji="1" lang="ja-JP" altLang="en-US" b="0" dirty="0" smtClean="0">
                              <a:latin typeface="+mn-ea"/>
                              <a:ea typeface="+mn-ea"/>
                            </a:rPr>
                            <a:t>タブプリズム</a:t>
                          </a:r>
                          <a:endParaRPr kumimoji="1" lang="en-US" altLang="ja-JP" b="0" dirty="0" smtClean="0">
                            <a:latin typeface="+mn-ea"/>
                            <a:ea typeface="+mn-ea"/>
                          </a:endParaRPr>
                        </a:p>
                        <a:p>
                          <a:pPr algn="ctr"/>
                          <a:r>
                            <a:rPr kumimoji="1" lang="ja-JP" altLang="en-US" b="0" dirty="0" smtClean="0">
                              <a:latin typeface="+mn-ea"/>
                              <a:ea typeface="+mn-ea"/>
                            </a:rPr>
                            <a:t>ペンタプリズム</a:t>
                          </a:r>
                          <a:endParaRPr kumimoji="1" lang="en-US" altLang="ja-JP" b="0" dirty="0" smtClean="0">
                            <a:latin typeface="+mn-ea"/>
                            <a:ea typeface="+mn-ea"/>
                          </a:endParaRPr>
                        </a:p>
                      </a:txBody>
                      <a:tcPr anchor="ctr">
                        <a:solidFill>
                          <a:schemeClr val="accent1">
                            <a:lumMod val="20000"/>
                            <a:lumOff val="80000"/>
                          </a:schemeClr>
                        </a:solidFill>
                      </a:tcPr>
                    </a:tc>
                    <a:tc>
                      <a:txBody>
                        <a:bodyPr/>
                        <a:lstStyle/>
                        <a:p>
                          <a:r>
                            <a:rPr kumimoji="1" lang="ja-JP" altLang="en-US" b="0" dirty="0" smtClean="0">
                              <a:latin typeface="+mn-ea"/>
                              <a:ea typeface="+mn-ea"/>
                            </a:rPr>
                            <a:t>像の回転や反転</a:t>
                          </a:r>
                          <a:endParaRPr kumimoji="1" lang="ja-JP" altLang="en-US" b="0" dirty="0">
                            <a:latin typeface="+mn-ea"/>
                            <a:ea typeface="+mn-ea"/>
                          </a:endParaRPr>
                        </a:p>
                      </a:txBody>
                      <a:tcPr anchor="ctr"/>
                    </a:tc>
                  </a:tr>
                </a:tbl>
              </a:graphicData>
            </a:graphic>
          </p:graphicFrame>
        </mc:Fallback>
      </mc:AlternateContent>
      <p:pic>
        <p:nvPicPr>
          <p:cNvPr id="7" name="図 6" descr="プリズム　シグマ光機.pdf - Adobe Reader"/>
          <p:cNvPicPr>
            <a:picLocks noChangeAspect="1"/>
          </p:cNvPicPr>
          <p:nvPr/>
        </p:nvPicPr>
        <p:blipFill rotWithShape="1">
          <a:blip r:embed="rId3">
            <a:extLst>
              <a:ext uri="{28A0092B-C50C-407E-A947-70E740481C1C}">
                <a14:useLocalDpi xmlns:a14="http://schemas.microsoft.com/office/drawing/2010/main" val="0"/>
              </a:ext>
            </a:extLst>
          </a:blip>
          <a:srcRect l="47289" t="29276" r="27824" b="14014"/>
          <a:stretch/>
        </p:blipFill>
        <p:spPr>
          <a:xfrm rot="10800000">
            <a:off x="2692616" y="3124037"/>
            <a:ext cx="2138852" cy="3506150"/>
          </a:xfrm>
          <a:prstGeom prst="rect">
            <a:avLst/>
          </a:prstGeom>
        </p:spPr>
      </p:pic>
      <p:sp>
        <p:nvSpPr>
          <p:cNvPr id="8" name="テキスト ボックス 7"/>
          <p:cNvSpPr txBox="1"/>
          <p:nvPr/>
        </p:nvSpPr>
        <p:spPr>
          <a:xfrm>
            <a:off x="5221382" y="2492896"/>
            <a:ext cx="3528530" cy="369332"/>
          </a:xfrm>
          <a:prstGeom prst="rect">
            <a:avLst/>
          </a:prstGeom>
          <a:noFill/>
        </p:spPr>
        <p:txBody>
          <a:bodyPr wrap="none" rtlCol="0">
            <a:spAutoFit/>
          </a:bodyPr>
          <a:lstStyle/>
          <a:p>
            <a:r>
              <a:rPr kumimoji="1" lang="ja-JP" altLang="en-US" dirty="0" smtClean="0"/>
              <a:t>出典　シグマ光機　総合カタログ</a:t>
            </a:r>
            <a:r>
              <a:rPr kumimoji="1" lang="en-US" altLang="ja-JP" dirty="0" smtClean="0"/>
              <a:t>10</a:t>
            </a:r>
            <a:endParaRPr kumimoji="1" lang="ja-JP" altLang="en-US" dirty="0"/>
          </a:p>
        </p:txBody>
      </p:sp>
    </p:spTree>
    <p:extLst>
      <p:ext uri="{BB962C8B-B14F-4D97-AF65-F5344CB8AC3E}">
        <p14:creationId xmlns:p14="http://schemas.microsoft.com/office/powerpoint/2010/main" val="1932566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プリズム内の光の進み方</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600200"/>
                <a:ext cx="8229600" cy="4525963"/>
              </a:xfrm>
            </p:spPr>
            <p:txBody>
              <a:bodyPr>
                <a:normAutofit lnSpcReduction="10000"/>
              </a:bodyPr>
              <a:lstStyle/>
              <a:p>
                <a:pPr marL="0" indent="0">
                  <a:buNone/>
                </a:pPr>
                <a:r>
                  <a:rPr kumimoji="1" lang="ja-JP" altLang="en-US" dirty="0" smtClean="0"/>
                  <a:t>　　　　　　　　　　　　　　　　　</a:t>
                </a:r>
                <a:r>
                  <a:rPr lang="ja-JP" altLang="en-US" dirty="0" smtClean="0"/>
                  <a:t>スネルの法則</a:t>
                </a:r>
                <a:endParaRPr lang="en-US" altLang="ja-JP" dirty="0" smtClean="0"/>
              </a:p>
              <a:p>
                <a:pPr marL="0" indent="0">
                  <a:buNone/>
                </a:pPr>
                <a:r>
                  <a:rPr kumimoji="1" lang="en-US" altLang="ja-JP" dirty="0"/>
                  <a:t>	</a:t>
                </a:r>
                <a:r>
                  <a:rPr kumimoji="1" lang="en-US" altLang="ja-JP" dirty="0" smtClean="0"/>
                  <a:t>				</a:t>
                </a:r>
                <a:r>
                  <a:rPr kumimoji="1" lang="ja-JP" altLang="en-US" dirty="0" smtClean="0"/>
                  <a:t>① </a:t>
                </a:r>
                <a14:m>
                  <m:oMath xmlns:m="http://schemas.openxmlformats.org/officeDocument/2006/math">
                    <m:func>
                      <m:funcPr>
                        <m:ctrlPr>
                          <a:rPr kumimoji="1" lang="en-US" altLang="ja-JP" b="0" i="1" smtClean="0">
                            <a:latin typeface="Cambria Math"/>
                          </a:rPr>
                        </m:ctrlPr>
                      </m:funcPr>
                      <m:fName>
                        <m:r>
                          <m:rPr>
                            <m:sty m:val="p"/>
                          </m:rPr>
                          <a:rPr kumimoji="1" lang="en-US" altLang="ja-JP" b="0" i="0" smtClean="0">
                            <a:latin typeface="Cambria Math"/>
                          </a:rPr>
                          <m:t>sin</m:t>
                        </m:r>
                      </m:fName>
                      <m:e>
                        <m:r>
                          <a:rPr kumimoji="1" lang="en-US" altLang="ja-JP" b="0" i="1" smtClean="0">
                            <a:latin typeface="Cambria Math"/>
                          </a:rPr>
                          <m:t>𝑖</m:t>
                        </m:r>
                      </m:e>
                    </m:func>
                    <m:r>
                      <a:rPr kumimoji="1" lang="en-US" altLang="ja-JP" b="0" i="1" smtClean="0">
                        <a:latin typeface="Cambria Math"/>
                      </a:rPr>
                      <m:t>=</m:t>
                    </m:r>
                    <m:r>
                      <a:rPr kumimoji="1" lang="en-US" altLang="ja-JP" b="0" i="1" smtClean="0">
                        <a:latin typeface="Cambria Math"/>
                      </a:rPr>
                      <m:t>𝑛</m:t>
                    </m:r>
                    <m:func>
                      <m:funcPr>
                        <m:ctrlPr>
                          <a:rPr kumimoji="1" lang="en-US" altLang="ja-JP" b="0" i="1" smtClean="0">
                            <a:latin typeface="Cambria Math"/>
                          </a:rPr>
                        </m:ctrlPr>
                      </m:funcPr>
                      <m:fName>
                        <m:r>
                          <m:rPr>
                            <m:sty m:val="p"/>
                          </m:rPr>
                          <a:rPr kumimoji="1" lang="en-US" altLang="ja-JP" b="0" i="0" smtClean="0">
                            <a:latin typeface="Cambria Math"/>
                          </a:rPr>
                          <m:t>sin</m:t>
                        </m:r>
                      </m:fName>
                      <m:e>
                        <m:r>
                          <a:rPr kumimoji="1" lang="en-US" altLang="ja-JP" b="0" i="1" smtClean="0">
                            <a:latin typeface="Cambria Math"/>
                          </a:rPr>
                          <m:t>𝑖</m:t>
                        </m:r>
                        <m:r>
                          <a:rPr kumimoji="1" lang="en-US" altLang="ja-JP" b="0" i="1" smtClean="0">
                            <a:latin typeface="Cambria Math"/>
                          </a:rPr>
                          <m:t>′</m:t>
                        </m:r>
                      </m:e>
                    </m:func>
                  </m:oMath>
                </a14:m>
                <a:endParaRPr kumimoji="1" lang="en-US" altLang="ja-JP" b="0" dirty="0" smtClean="0"/>
              </a:p>
              <a:p>
                <a:pPr marL="0" indent="0">
                  <a:buNone/>
                </a:pPr>
                <a:r>
                  <a:rPr kumimoji="1" lang="en-US" altLang="ja-JP" dirty="0" smtClean="0"/>
                  <a:t>					</a:t>
                </a:r>
                <a:r>
                  <a:rPr kumimoji="1" lang="ja-JP" altLang="en-US" dirty="0" smtClean="0"/>
                  <a:t>② </a:t>
                </a:r>
                <a14:m>
                  <m:oMath xmlns:m="http://schemas.openxmlformats.org/officeDocument/2006/math">
                    <m:r>
                      <a:rPr lang="en-US" altLang="ja-JP" i="1">
                        <a:latin typeface="Cambria Math"/>
                      </a:rPr>
                      <m:t>𝑛</m:t>
                    </m:r>
                    <m:func>
                      <m:funcPr>
                        <m:ctrlPr>
                          <a:rPr lang="en-US" altLang="ja-JP" i="1" smtClean="0">
                            <a:latin typeface="Cambria Math"/>
                          </a:rPr>
                        </m:ctrlPr>
                      </m:funcPr>
                      <m:fName>
                        <m:r>
                          <m:rPr>
                            <m:sty m:val="p"/>
                          </m:rPr>
                          <a:rPr lang="en-US" altLang="ja-JP" i="0" smtClean="0">
                            <a:latin typeface="Cambria Math"/>
                          </a:rPr>
                          <m:t>sin</m:t>
                        </m:r>
                      </m:fName>
                      <m:e>
                        <m:r>
                          <a:rPr lang="en-US" altLang="ja-JP" b="0" i="1" smtClean="0">
                            <a:latin typeface="Cambria Math"/>
                          </a:rPr>
                          <m:t>𝑟</m:t>
                        </m:r>
                        <m:r>
                          <a:rPr lang="en-US" altLang="ja-JP" b="0" i="1" smtClean="0">
                            <a:latin typeface="Cambria Math"/>
                          </a:rPr>
                          <m:t>′</m:t>
                        </m:r>
                      </m:e>
                    </m:func>
                    <m:r>
                      <a:rPr lang="en-US" altLang="ja-JP" i="1">
                        <a:latin typeface="Cambria Math"/>
                      </a:rPr>
                      <m:t>=</m:t>
                    </m:r>
                    <m:func>
                      <m:funcPr>
                        <m:ctrlPr>
                          <a:rPr lang="en-US" altLang="ja-JP" i="1">
                            <a:latin typeface="Cambria Math"/>
                          </a:rPr>
                        </m:ctrlPr>
                      </m:funcPr>
                      <m:fName>
                        <m:r>
                          <m:rPr>
                            <m:sty m:val="p"/>
                          </m:rPr>
                          <a:rPr lang="en-US" altLang="ja-JP">
                            <a:latin typeface="Cambria Math"/>
                          </a:rPr>
                          <m:t>sin</m:t>
                        </m:r>
                      </m:fName>
                      <m:e>
                        <m:r>
                          <a:rPr lang="en-US" altLang="ja-JP" b="0" i="1" smtClean="0">
                            <a:latin typeface="Cambria Math"/>
                          </a:rPr>
                          <m:t>𝑟</m:t>
                        </m:r>
                      </m:e>
                    </m:func>
                  </m:oMath>
                </a14:m>
                <a:endParaRPr lang="en-US" altLang="ja-JP" dirty="0" smtClean="0"/>
              </a:p>
              <a:p>
                <a:pPr marL="0" indent="0">
                  <a:buNone/>
                </a:pPr>
                <a:endParaRPr kumimoji="1" lang="en-US" altLang="ja-JP" dirty="0" smtClean="0"/>
              </a:p>
              <a:p>
                <a:pPr marL="0" indent="0" algn="r">
                  <a:buNone/>
                </a:pPr>
                <a:r>
                  <a:rPr lang="en-US" altLang="ja-JP" dirty="0"/>
                  <a:t>	</a:t>
                </a:r>
                <a:r>
                  <a:rPr lang="en-US" altLang="ja-JP" dirty="0" smtClean="0"/>
                  <a:t>			     </a:t>
                </a:r>
                <a14:m>
                  <m:oMath xmlns:m="http://schemas.openxmlformats.org/officeDocument/2006/math">
                    <m:r>
                      <a:rPr lang="ja-JP" altLang="en-US" i="1" smtClean="0">
                        <a:latin typeface="Cambria Math"/>
                      </a:rPr>
                      <m:t>𝜑</m:t>
                    </m:r>
                    <m:r>
                      <a:rPr lang="en-US" altLang="ja-JP" i="1" smtClean="0">
                        <a:solidFill>
                          <a:schemeClr val="tx1"/>
                        </a:solidFill>
                        <a:latin typeface="Cambria Math"/>
                        <a:ea typeface="Cambria Math"/>
                      </a:rPr>
                      <m:t>=</m:t>
                    </m:r>
                  </m:oMath>
                </a14:m>
                <a:r>
                  <a:rPr lang="en-US" altLang="ja-JP" dirty="0">
                    <a:solidFill>
                      <a:schemeClr val="tx1"/>
                    </a:solidFill>
                  </a:rPr>
                  <a:t> </a:t>
                </a:r>
                <a14:m>
                  <m:oMath xmlns:m="http://schemas.openxmlformats.org/officeDocument/2006/math">
                    <m:d>
                      <m:dPr>
                        <m:ctrlPr>
                          <a:rPr lang="en-US" altLang="ja-JP" i="1" smtClean="0">
                            <a:solidFill>
                              <a:schemeClr val="tx1"/>
                            </a:solidFill>
                            <a:latin typeface="Cambria Math"/>
                          </a:rPr>
                        </m:ctrlPr>
                      </m:dPr>
                      <m:e>
                        <m:r>
                          <a:rPr lang="en-US" altLang="ja-JP" i="1">
                            <a:solidFill>
                              <a:schemeClr val="tx1"/>
                            </a:solidFill>
                            <a:latin typeface="Cambria Math"/>
                          </a:rPr>
                          <m:t>𝑖</m:t>
                        </m:r>
                        <m:r>
                          <a:rPr lang="en-US" altLang="ja-JP" i="1">
                            <a:solidFill>
                              <a:schemeClr val="tx1"/>
                            </a:solidFill>
                            <a:latin typeface="Cambria Math"/>
                            <a:ea typeface="Cambria Math"/>
                          </a:rPr>
                          <m:t>−</m:t>
                        </m:r>
                        <m:r>
                          <a:rPr lang="en-US" altLang="ja-JP" i="1">
                            <a:solidFill>
                              <a:schemeClr val="tx1"/>
                            </a:solidFill>
                            <a:latin typeface="Cambria Math"/>
                            <a:ea typeface="Cambria Math"/>
                          </a:rPr>
                          <m:t>𝑖</m:t>
                        </m:r>
                        <m:r>
                          <a:rPr lang="en-US" altLang="ja-JP" b="0" i="1" smtClean="0">
                            <a:solidFill>
                              <a:schemeClr val="tx1"/>
                            </a:solidFill>
                            <a:latin typeface="Cambria Math"/>
                            <a:ea typeface="Cambria Math"/>
                          </a:rPr>
                          <m:t>′</m:t>
                        </m:r>
                      </m:e>
                    </m:d>
                    <m:r>
                      <a:rPr lang="en-US" altLang="ja-JP" i="1">
                        <a:solidFill>
                          <a:schemeClr val="tx1"/>
                        </a:solidFill>
                        <a:latin typeface="Cambria Math"/>
                        <a:ea typeface="Cambria Math"/>
                      </a:rPr>
                      <m:t>+</m:t>
                    </m:r>
                    <m:d>
                      <m:dPr>
                        <m:ctrlPr>
                          <a:rPr lang="en-US" altLang="ja-JP" i="1" smtClean="0">
                            <a:solidFill>
                              <a:schemeClr val="tx1"/>
                            </a:solidFill>
                            <a:latin typeface="Cambria Math"/>
                            <a:ea typeface="Cambria Math"/>
                          </a:rPr>
                        </m:ctrlPr>
                      </m:dPr>
                      <m:e>
                        <m:r>
                          <a:rPr lang="en-US" altLang="ja-JP" i="1">
                            <a:solidFill>
                              <a:schemeClr val="tx1"/>
                            </a:solidFill>
                            <a:latin typeface="Cambria Math"/>
                            <a:ea typeface="Cambria Math"/>
                          </a:rPr>
                          <m:t>𝑟</m:t>
                        </m:r>
                        <m:r>
                          <a:rPr lang="en-US" altLang="ja-JP" i="1">
                            <a:solidFill>
                              <a:schemeClr val="tx1"/>
                            </a:solidFill>
                            <a:latin typeface="Cambria Math"/>
                            <a:ea typeface="Cambria Math"/>
                          </a:rPr>
                          <m:t>−</m:t>
                        </m:r>
                        <m:r>
                          <a:rPr lang="en-US" altLang="ja-JP" i="1">
                            <a:solidFill>
                              <a:schemeClr val="tx1"/>
                            </a:solidFill>
                            <a:latin typeface="Cambria Math"/>
                            <a:ea typeface="Cambria Math"/>
                          </a:rPr>
                          <m:t>𝑟</m:t>
                        </m:r>
                        <m:r>
                          <a:rPr lang="en-US" altLang="ja-JP" i="1">
                            <a:solidFill>
                              <a:schemeClr val="tx1"/>
                            </a:solidFill>
                            <a:latin typeface="Cambria Math"/>
                            <a:ea typeface="Cambria Math"/>
                          </a:rPr>
                          <m:t>′</m:t>
                        </m:r>
                        <m:r>
                          <m:rPr>
                            <m:nor/>
                          </m:rPr>
                          <a:rPr lang="ja-JP" altLang="en-US" dirty="0">
                            <a:solidFill>
                              <a:schemeClr val="tx1"/>
                            </a:solidFill>
                          </a:rPr>
                          <m:t> </m:t>
                        </m:r>
                      </m:e>
                    </m:d>
                  </m:oMath>
                </a14:m>
                <a:endParaRPr kumimoji="1" lang="en-US" altLang="ja-JP" dirty="0" smtClean="0"/>
              </a:p>
              <a:p>
                <a:pPr marL="0" indent="0">
                  <a:buNone/>
                </a:pPr>
                <a:r>
                  <a:rPr lang="en-US" altLang="ja-JP" dirty="0" smtClean="0"/>
                  <a:t>				      </a:t>
                </a:r>
                <a:r>
                  <a:rPr lang="ja-JP" altLang="en-US" dirty="0" smtClean="0"/>
                  <a:t>　 </a:t>
                </a:r>
                <a14:m>
                  <m:oMath xmlns:m="http://schemas.openxmlformats.org/officeDocument/2006/math">
                    <m:r>
                      <a:rPr lang="en-US" altLang="ja-JP" i="1" smtClean="0">
                        <a:latin typeface="Cambria Math"/>
                        <a:ea typeface="Cambria Math"/>
                      </a:rPr>
                      <m:t>=</m:t>
                    </m:r>
                    <m:r>
                      <a:rPr lang="en-US" altLang="ja-JP" b="0" i="1" smtClean="0">
                        <a:latin typeface="Cambria Math"/>
                        <a:ea typeface="Cambria Math"/>
                      </a:rPr>
                      <m:t>𝑖</m:t>
                    </m:r>
                    <m:r>
                      <a:rPr lang="en-US" altLang="ja-JP" b="0" i="1" smtClean="0">
                        <a:latin typeface="Cambria Math"/>
                        <a:ea typeface="Cambria Math"/>
                      </a:rPr>
                      <m:t>+</m:t>
                    </m:r>
                    <m:r>
                      <a:rPr lang="en-US" altLang="ja-JP" b="0" i="1" smtClean="0">
                        <a:latin typeface="Cambria Math"/>
                        <a:ea typeface="Cambria Math"/>
                      </a:rPr>
                      <m:t>𝑟</m:t>
                    </m:r>
                    <m:r>
                      <a:rPr lang="en-US" altLang="ja-JP" b="0" i="1" smtClean="0">
                        <a:latin typeface="Cambria Math"/>
                        <a:ea typeface="Cambria Math"/>
                      </a:rPr>
                      <m:t>−</m:t>
                    </m:r>
                    <m:d>
                      <m:dPr>
                        <m:ctrlPr>
                          <a:rPr lang="en-US" altLang="ja-JP" b="0" i="1" smtClean="0">
                            <a:latin typeface="Cambria Math"/>
                            <a:ea typeface="Cambria Math"/>
                          </a:rPr>
                        </m:ctrlPr>
                      </m:dPr>
                      <m:e>
                        <m:sSup>
                          <m:sSupPr>
                            <m:ctrlPr>
                              <a:rPr lang="en-US" altLang="ja-JP" b="0" i="1" smtClean="0">
                                <a:latin typeface="Cambria Math"/>
                                <a:ea typeface="Cambria Math"/>
                              </a:rPr>
                            </m:ctrlPr>
                          </m:sSupPr>
                          <m:e>
                            <m:r>
                              <a:rPr lang="en-US" altLang="ja-JP" b="0" i="1" smtClean="0">
                                <a:latin typeface="Cambria Math"/>
                                <a:ea typeface="Cambria Math"/>
                              </a:rPr>
                              <m:t>𝑖</m:t>
                            </m:r>
                          </m:e>
                          <m:sup>
                            <m:r>
                              <a:rPr lang="en-US" altLang="ja-JP" b="0" i="1" smtClean="0">
                                <a:latin typeface="Cambria Math"/>
                                <a:ea typeface="Cambria Math"/>
                              </a:rPr>
                              <m:t>′</m:t>
                            </m:r>
                          </m:sup>
                        </m:sSup>
                        <m:r>
                          <a:rPr lang="en-US" altLang="ja-JP" b="0" i="1" smtClean="0">
                            <a:latin typeface="Cambria Math"/>
                            <a:ea typeface="Cambria Math"/>
                          </a:rPr>
                          <m:t>+</m:t>
                        </m:r>
                        <m:r>
                          <a:rPr lang="en-US" altLang="ja-JP" b="0" i="1" smtClean="0">
                            <a:latin typeface="Cambria Math"/>
                            <a:ea typeface="Cambria Math"/>
                          </a:rPr>
                          <m:t>𝑟</m:t>
                        </m:r>
                        <m:r>
                          <a:rPr lang="en-US" altLang="ja-JP" b="0" i="1" smtClean="0">
                            <a:latin typeface="Cambria Math"/>
                            <a:ea typeface="Cambria Math"/>
                          </a:rPr>
                          <m:t>′</m:t>
                        </m:r>
                      </m:e>
                    </m:d>
                  </m:oMath>
                </a14:m>
                <a:endParaRPr kumimoji="1" lang="en-US" altLang="ja-JP" dirty="0" smtClean="0"/>
              </a:p>
              <a:p>
                <a:pPr marL="0" indent="0">
                  <a:buNone/>
                </a:pPr>
                <a:r>
                  <a:rPr lang="en-US" altLang="ja-JP" dirty="0"/>
                  <a:t>	</a:t>
                </a:r>
                <a:r>
                  <a:rPr lang="en-US" altLang="ja-JP" dirty="0" smtClean="0"/>
                  <a:t>				</a:t>
                </a:r>
                <a:r>
                  <a:rPr lang="ja-JP" altLang="en-US" dirty="0" smtClean="0"/>
                  <a:t>また、</a:t>
                </a:r>
                <a14:m>
                  <m:oMath xmlns:m="http://schemas.openxmlformats.org/officeDocument/2006/math">
                    <m:sSup>
                      <m:sSupPr>
                        <m:ctrlPr>
                          <a:rPr lang="en-US" altLang="ja-JP" b="0" i="1" smtClean="0">
                            <a:latin typeface="Cambria Math"/>
                          </a:rPr>
                        </m:ctrlPr>
                      </m:sSupPr>
                      <m:e>
                        <m:r>
                          <a:rPr lang="en-US" altLang="ja-JP" b="0" i="1" smtClean="0">
                            <a:latin typeface="Cambria Math"/>
                          </a:rPr>
                          <m:t>𝑖</m:t>
                        </m:r>
                      </m:e>
                      <m:sup>
                        <m:r>
                          <a:rPr lang="en-US" altLang="ja-JP" b="0" i="1" smtClean="0">
                            <a:latin typeface="Cambria Math"/>
                          </a:rPr>
                          <m:t>′</m:t>
                        </m:r>
                      </m:sup>
                    </m:sSup>
                    <m:r>
                      <a:rPr lang="en-US" altLang="ja-JP" b="0" i="1" smtClean="0">
                        <a:latin typeface="Cambria Math"/>
                      </a:rPr>
                      <m:t>+</m:t>
                    </m:r>
                    <m:sSup>
                      <m:sSupPr>
                        <m:ctrlPr>
                          <a:rPr lang="en-US" altLang="ja-JP" b="0" i="1" smtClean="0">
                            <a:latin typeface="Cambria Math"/>
                          </a:rPr>
                        </m:ctrlPr>
                      </m:sSupPr>
                      <m:e>
                        <m:r>
                          <a:rPr lang="en-US" altLang="ja-JP" b="0" i="1" smtClean="0">
                            <a:latin typeface="Cambria Math"/>
                          </a:rPr>
                          <m:t>𝑟</m:t>
                        </m:r>
                      </m:e>
                      <m:sup>
                        <m:r>
                          <a:rPr lang="en-US" altLang="ja-JP" b="0" i="1" smtClean="0">
                            <a:latin typeface="Cambria Math"/>
                          </a:rPr>
                          <m:t>′</m:t>
                        </m:r>
                      </m:sup>
                    </m:sSup>
                    <m:r>
                      <a:rPr lang="en-US" altLang="ja-JP" b="0" i="1" smtClean="0">
                        <a:latin typeface="Cambria Math"/>
                      </a:rPr>
                      <m:t>=</m:t>
                    </m:r>
                    <m:r>
                      <a:rPr lang="ja-JP" altLang="en-US" b="0" i="1" smtClean="0">
                        <a:latin typeface="Cambria Math"/>
                      </a:rPr>
                      <m:t>𝛼</m:t>
                    </m:r>
                  </m:oMath>
                </a14:m>
                <a:endParaRPr kumimoji="1" lang="en-US" altLang="ja-JP" dirty="0" smtClean="0"/>
              </a:p>
              <a:p>
                <a:pPr marL="0" indent="0">
                  <a:buNone/>
                </a:pPr>
                <a:r>
                  <a:rPr lang="en-US" altLang="ja-JP" dirty="0"/>
                  <a:t>	</a:t>
                </a:r>
                <a:r>
                  <a:rPr lang="en-US" altLang="ja-JP" dirty="0" smtClean="0"/>
                  <a:t>				</a:t>
                </a:r>
                <a:r>
                  <a:rPr lang="ja-JP" altLang="en-US" dirty="0" smtClean="0"/>
                  <a:t>より、</a:t>
                </a:r>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600200"/>
                <a:ext cx="8229600" cy="4525963"/>
              </a:xfrm>
              <a:blipFill rotWithShape="1">
                <a:blip r:embed="rId2"/>
                <a:stretch>
                  <a:fillRect t="-3504"/>
                </a:stretch>
              </a:blipFill>
            </p:spPr>
            <p:txBody>
              <a:bodyPr/>
              <a:lstStyle/>
              <a:p>
                <a:r>
                  <a:rPr lang="ja-JP" altLang="en-US">
                    <a:noFill/>
                  </a:rPr>
                  <a:t> </a:t>
                </a:r>
              </a:p>
            </p:txBody>
          </p:sp>
        </mc:Fallback>
      </mc:AlternateContent>
      <p:grpSp>
        <p:nvGrpSpPr>
          <p:cNvPr id="45" name="グループ化 44"/>
          <p:cNvGrpSpPr/>
          <p:nvPr/>
        </p:nvGrpSpPr>
        <p:grpSpPr>
          <a:xfrm>
            <a:off x="-252536" y="1556792"/>
            <a:ext cx="5394309" cy="3815169"/>
            <a:chOff x="304416" y="1898946"/>
            <a:chExt cx="4626559" cy="3253989"/>
          </a:xfrm>
        </p:grpSpPr>
        <p:sp>
          <p:nvSpPr>
            <p:cNvPr id="7" name="二等辺三角形 6"/>
            <p:cNvSpPr/>
            <p:nvPr/>
          </p:nvSpPr>
          <p:spPr>
            <a:xfrm>
              <a:off x="899592" y="1898946"/>
              <a:ext cx="3784376" cy="3253989"/>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rot="19442736">
              <a:off x="304416" y="3501007"/>
              <a:ext cx="3439761" cy="2"/>
              <a:chOff x="4660630" y="3325360"/>
              <a:chExt cx="3439761" cy="2"/>
            </a:xfrm>
          </p:grpSpPr>
          <p:cxnSp>
            <p:nvCxnSpPr>
              <p:cNvPr id="9" name="直線コネクタ 8"/>
              <p:cNvCxnSpPr/>
              <p:nvPr/>
            </p:nvCxnSpPr>
            <p:spPr>
              <a:xfrm flipV="1">
                <a:off x="4660630" y="3325361"/>
                <a:ext cx="1279522" cy="1"/>
              </a:xfrm>
              <a:prstGeom prst="line">
                <a:avLst/>
              </a:prstGeom>
              <a:ln w="25400">
                <a:solidFill>
                  <a:srgbClr val="FF0000"/>
                </a:solidFill>
                <a:tailEnd w="lg" len="med"/>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5925602" y="3325360"/>
                <a:ext cx="2174789" cy="1"/>
              </a:xfrm>
              <a:prstGeom prst="line">
                <a:avLst/>
              </a:prstGeom>
              <a:ln w="25400">
                <a:solidFill>
                  <a:srgbClr val="FF0000"/>
                </a:solidFill>
                <a:prstDash val="dash"/>
                <a:tailEnd type="triangle" w="med" len="lg"/>
              </a:ln>
            </p:spPr>
            <p:style>
              <a:lnRef idx="1">
                <a:schemeClr val="accent1"/>
              </a:lnRef>
              <a:fillRef idx="0">
                <a:schemeClr val="accent1"/>
              </a:fillRef>
              <a:effectRef idx="0">
                <a:schemeClr val="accent1"/>
              </a:effectRef>
              <a:fontRef idx="minor">
                <a:schemeClr val="tx1"/>
              </a:fontRef>
            </p:style>
          </p:cxnSp>
        </p:grpSp>
        <p:sp>
          <p:nvSpPr>
            <p:cNvPr id="18" name="円弧 17"/>
            <p:cNvSpPr/>
            <p:nvPr/>
          </p:nvSpPr>
          <p:spPr>
            <a:xfrm rot="5400000">
              <a:off x="2570443" y="1917382"/>
              <a:ext cx="455661" cy="551350"/>
            </a:xfrm>
            <a:prstGeom prst="arc">
              <a:avLst>
                <a:gd name="adj1" fmla="val 18155713"/>
                <a:gd name="adj2" fmla="val 380609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2" name="テキスト ボックス 21"/>
                <p:cNvSpPr txBox="1"/>
                <p:nvPr/>
              </p:nvSpPr>
              <p:spPr>
                <a:xfrm>
                  <a:off x="2578705" y="2264094"/>
                  <a:ext cx="28803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3200" i="1" smtClean="0">
                            <a:latin typeface="Cambria Math"/>
                          </a:rPr>
                          <m:t>𝛼</m:t>
                        </m:r>
                      </m:oMath>
                    </m:oMathPara>
                  </a14:m>
                  <a:endParaRPr kumimoji="1" lang="ja-JP" altLang="en-US" sz="3200" dirty="0"/>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2578705" y="2264094"/>
                  <a:ext cx="288032" cy="584775"/>
                </a:xfrm>
                <a:prstGeom prst="rect">
                  <a:avLst/>
                </a:prstGeom>
                <a:blipFill rotWithShape="1">
                  <a:blip r:embed="rId10"/>
                  <a:stretch>
                    <a:fillRect/>
                  </a:stretch>
                </a:blipFill>
              </p:spPr>
              <p:txBody>
                <a:bodyPr/>
                <a:lstStyle/>
                <a:p>
                  <a:r>
                    <a:rPr lang="ja-JP" altLang="en-US">
                      <a:noFill/>
                    </a:rPr>
                    <a:t> </a:t>
                  </a:r>
                </a:p>
              </p:txBody>
            </p:sp>
          </mc:Fallback>
        </mc:AlternateContent>
        <p:sp>
          <p:nvSpPr>
            <p:cNvPr id="29" name="正方形/長方形 28"/>
            <p:cNvSpPr/>
            <p:nvPr/>
          </p:nvSpPr>
          <p:spPr>
            <a:xfrm rot="1800000">
              <a:off x="1792217" y="3532500"/>
              <a:ext cx="223181" cy="223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9" name="直線コネクタ 2048"/>
            <p:cNvCxnSpPr/>
            <p:nvPr/>
          </p:nvCxnSpPr>
          <p:spPr>
            <a:xfrm>
              <a:off x="981853" y="3272797"/>
              <a:ext cx="1588386" cy="82958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58" name="直線コネクタ 2057"/>
            <p:cNvCxnSpPr/>
            <p:nvPr/>
          </p:nvCxnSpPr>
          <p:spPr>
            <a:xfrm flipV="1">
              <a:off x="1776047" y="3429000"/>
              <a:ext cx="1859849" cy="2381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61" name="直線矢印コネクタ 2060"/>
            <p:cNvCxnSpPr/>
            <p:nvPr/>
          </p:nvCxnSpPr>
          <p:spPr>
            <a:xfrm>
              <a:off x="3648253" y="3410521"/>
              <a:ext cx="1039110" cy="386005"/>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2702014" y="3026506"/>
              <a:ext cx="1120753" cy="457967"/>
            </a:xfrm>
            <a:prstGeom prst="straightConnector1">
              <a:avLst/>
            </a:prstGeom>
            <a:ln w="25400">
              <a:solidFill>
                <a:srgbClr val="FF0000"/>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114634" y="3026506"/>
              <a:ext cx="2259845" cy="116633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rot="14364308">
              <a:off x="3385376" y="3247385"/>
              <a:ext cx="232289" cy="232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0" name="円弧 2069"/>
            <p:cNvSpPr/>
            <p:nvPr/>
          </p:nvSpPr>
          <p:spPr>
            <a:xfrm rot="2139877">
              <a:off x="1088846" y="3031535"/>
              <a:ext cx="1324713" cy="1324713"/>
            </a:xfrm>
            <a:prstGeom prst="arc">
              <a:avLst>
                <a:gd name="adj1" fmla="val 17476349"/>
                <a:gd name="adj2" fmla="val 18771216"/>
              </a:avLst>
            </a:prstGeom>
            <a:solidFill>
              <a:srgbClr val="66FF66"/>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 name="円弧 68"/>
            <p:cNvSpPr/>
            <p:nvPr/>
          </p:nvSpPr>
          <p:spPr>
            <a:xfrm rot="14887772">
              <a:off x="3025119" y="2766643"/>
              <a:ext cx="1324713" cy="1324713"/>
            </a:xfrm>
            <a:prstGeom prst="arc">
              <a:avLst>
                <a:gd name="adj1" fmla="val 17197828"/>
                <a:gd name="adj2" fmla="val 18878832"/>
              </a:avLst>
            </a:prstGeom>
            <a:solidFill>
              <a:srgbClr val="66FF66"/>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71" name="円弧 2070"/>
            <p:cNvSpPr/>
            <p:nvPr/>
          </p:nvSpPr>
          <p:spPr>
            <a:xfrm rot="1487879">
              <a:off x="2156417" y="2603107"/>
              <a:ext cx="914400" cy="914400"/>
            </a:xfrm>
            <a:prstGeom prst="arc">
              <a:avLst>
                <a:gd name="adj1" fmla="val 17910869"/>
                <a:gd name="adj2" fmla="val 20933952"/>
              </a:avLst>
            </a:prstGeom>
            <a:ln w="25400">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2" name="テキスト ボックス 71"/>
                <p:cNvSpPr txBox="1"/>
                <p:nvPr/>
              </p:nvSpPr>
              <p:spPr>
                <a:xfrm>
                  <a:off x="3013635" y="2636912"/>
                  <a:ext cx="33422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3200" i="1" smtClean="0">
                            <a:solidFill>
                              <a:srgbClr val="0070C0"/>
                            </a:solidFill>
                            <a:latin typeface="Cambria Math"/>
                          </a:rPr>
                          <m:t>𝜑</m:t>
                        </m:r>
                      </m:oMath>
                    </m:oMathPara>
                  </a14:m>
                  <a:endParaRPr kumimoji="1" lang="ja-JP" altLang="en-US" sz="3200" dirty="0">
                    <a:solidFill>
                      <a:srgbClr val="0070C0"/>
                    </a:solidFill>
                  </a:endParaRPr>
                </a:p>
              </p:txBody>
            </p:sp>
          </mc:Choice>
          <mc:Fallback xmlns="">
            <p:sp>
              <p:nvSpPr>
                <p:cNvPr id="72" name="テキスト ボックス 71"/>
                <p:cNvSpPr txBox="1">
                  <a:spLocks noRot="1" noChangeAspect="1" noMove="1" noResize="1" noEditPoints="1" noAdjustHandles="1" noChangeArrowheads="1" noChangeShapeType="1" noTextEdit="1"/>
                </p:cNvSpPr>
                <p:nvPr/>
              </p:nvSpPr>
              <p:spPr>
                <a:xfrm>
                  <a:off x="3013635" y="2636912"/>
                  <a:ext cx="334229" cy="584775"/>
                </a:xfrm>
                <a:prstGeom prst="rect">
                  <a:avLst/>
                </a:prstGeom>
                <a:blipFill rotWithShape="1">
                  <a:blip r:embed="rId11"/>
                  <a:stretch>
                    <a:fillRect/>
                  </a:stretch>
                </a:blipFill>
              </p:spPr>
              <p:txBody>
                <a:bodyPr/>
                <a:lstStyle/>
                <a:p>
                  <a:r>
                    <a:rPr lang="ja-JP" altLang="en-US">
                      <a:noFill/>
                    </a:rPr>
                    <a:t> </a:t>
                  </a:r>
                </a:p>
              </p:txBody>
            </p:sp>
          </mc:Fallback>
        </mc:AlternateContent>
        <p:sp>
          <p:nvSpPr>
            <p:cNvPr id="2072" name="円弧 2071"/>
            <p:cNvSpPr/>
            <p:nvPr/>
          </p:nvSpPr>
          <p:spPr>
            <a:xfrm rot="12677756">
              <a:off x="1245826" y="3367175"/>
              <a:ext cx="675727" cy="675727"/>
            </a:xfrm>
            <a:prstGeom prst="arc">
              <a:avLst>
                <a:gd name="adj1" fmla="val 16543670"/>
                <a:gd name="adj2" fmla="val 89715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4" name="テキスト ボックス 73"/>
                <p:cNvSpPr txBox="1"/>
                <p:nvPr/>
              </p:nvSpPr>
              <p:spPr>
                <a:xfrm>
                  <a:off x="899592" y="3406252"/>
                  <a:ext cx="28803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𝑖</m:t>
                        </m:r>
                      </m:oMath>
                    </m:oMathPara>
                  </a14:m>
                  <a:endParaRPr kumimoji="1" lang="ja-JP" altLang="en-US" sz="3200" dirty="0"/>
                </a:p>
              </p:txBody>
            </p:sp>
          </mc:Choice>
          <mc:Fallback xmlns="">
            <p:sp>
              <p:nvSpPr>
                <p:cNvPr id="74" name="テキスト ボックス 73"/>
                <p:cNvSpPr txBox="1">
                  <a:spLocks noRot="1" noChangeAspect="1" noMove="1" noResize="1" noEditPoints="1" noAdjustHandles="1" noChangeArrowheads="1" noChangeShapeType="1" noTextEdit="1"/>
                </p:cNvSpPr>
                <p:nvPr/>
              </p:nvSpPr>
              <p:spPr>
                <a:xfrm>
                  <a:off x="899592" y="3406252"/>
                  <a:ext cx="288032" cy="584775"/>
                </a:xfrm>
                <a:prstGeom prst="rect">
                  <a:avLst/>
                </a:prstGeom>
                <a:blipFill rotWithShape="1">
                  <a:blip r:embed="rId12"/>
                  <a:stretch>
                    <a:fillRect/>
                  </a:stretch>
                </a:blipFill>
              </p:spPr>
              <p:txBody>
                <a:bodyPr/>
                <a:lstStyle/>
                <a:p>
                  <a:r>
                    <a:rPr lang="ja-JP" altLang="en-US">
                      <a:noFill/>
                    </a:rPr>
                    <a:t> </a:t>
                  </a:r>
                </a:p>
              </p:txBody>
            </p:sp>
          </mc:Fallback>
        </mc:AlternateContent>
        <p:sp>
          <p:nvSpPr>
            <p:cNvPr id="75" name="円弧 74"/>
            <p:cNvSpPr/>
            <p:nvPr/>
          </p:nvSpPr>
          <p:spPr>
            <a:xfrm rot="1800000">
              <a:off x="1331065" y="3203809"/>
              <a:ext cx="880563" cy="880563"/>
            </a:xfrm>
            <a:prstGeom prst="arc">
              <a:avLst>
                <a:gd name="adj1" fmla="val 19656249"/>
                <a:gd name="adj2" fmla="val 153261"/>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6" name="テキスト ボックス 75"/>
                <p:cNvSpPr txBox="1"/>
                <p:nvPr/>
              </p:nvSpPr>
              <p:spPr>
                <a:xfrm>
                  <a:off x="1800759" y="3787054"/>
                  <a:ext cx="28803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𝑖</m:t>
                        </m:r>
                        <m:r>
                          <a:rPr kumimoji="1" lang="en-US" altLang="ja-JP" sz="3200" b="0" i="1" smtClean="0">
                            <a:latin typeface="Cambria Math"/>
                          </a:rPr>
                          <m:t>′</m:t>
                        </m:r>
                      </m:oMath>
                    </m:oMathPara>
                  </a14:m>
                  <a:endParaRPr kumimoji="1" lang="ja-JP" altLang="en-US" sz="3200" dirty="0"/>
                </a:p>
              </p:txBody>
            </p:sp>
          </mc:Choice>
          <mc:Fallback xmlns="">
            <p:sp>
              <p:nvSpPr>
                <p:cNvPr id="76" name="テキスト ボックス 75"/>
                <p:cNvSpPr txBox="1">
                  <a:spLocks noRot="1" noChangeAspect="1" noMove="1" noResize="1" noEditPoints="1" noAdjustHandles="1" noChangeArrowheads="1" noChangeShapeType="1" noTextEdit="1"/>
                </p:cNvSpPr>
                <p:nvPr/>
              </p:nvSpPr>
              <p:spPr>
                <a:xfrm>
                  <a:off x="1800759" y="3787054"/>
                  <a:ext cx="288032" cy="584775"/>
                </a:xfrm>
                <a:prstGeom prst="rect">
                  <a:avLst/>
                </a:prstGeom>
                <a:blipFill rotWithShape="1">
                  <a:blip r:embed="rId13"/>
                  <a:stretch>
                    <a:fillRect/>
                  </a:stretch>
                </a:blipFill>
              </p:spPr>
              <p:txBody>
                <a:bodyPr/>
                <a:lstStyle/>
                <a:p>
                  <a:r>
                    <a:rPr lang="ja-JP" altLang="en-US">
                      <a:noFill/>
                    </a:rPr>
                    <a:t> </a:t>
                  </a:r>
                </a:p>
              </p:txBody>
            </p:sp>
          </mc:Fallback>
        </mc:AlternateContent>
        <p:sp>
          <p:nvSpPr>
            <p:cNvPr id="77" name="円弧 76"/>
            <p:cNvSpPr/>
            <p:nvPr/>
          </p:nvSpPr>
          <p:spPr>
            <a:xfrm rot="9217628">
              <a:off x="2917910" y="2531625"/>
              <a:ext cx="1525618" cy="1525618"/>
            </a:xfrm>
            <a:prstGeom prst="arc">
              <a:avLst>
                <a:gd name="adj1" fmla="val 21185891"/>
                <a:gd name="adj2" fmla="val 36890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0" name="テキスト ボックス 79"/>
                <p:cNvSpPr txBox="1"/>
                <p:nvPr/>
              </p:nvSpPr>
              <p:spPr>
                <a:xfrm>
                  <a:off x="2987824" y="3501008"/>
                  <a:ext cx="28803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𝑟</m:t>
                        </m:r>
                        <m:r>
                          <a:rPr kumimoji="1" lang="en-US" altLang="ja-JP" sz="3200" b="0" i="1" smtClean="0">
                            <a:latin typeface="Cambria Math"/>
                          </a:rPr>
                          <m:t>′</m:t>
                        </m:r>
                      </m:oMath>
                    </m:oMathPara>
                  </a14:m>
                  <a:endParaRPr kumimoji="1" lang="ja-JP" altLang="en-US" sz="3200" dirty="0"/>
                </a:p>
              </p:txBody>
            </p:sp>
          </mc:Choice>
          <mc:Fallback xmlns="">
            <p:sp>
              <p:nvSpPr>
                <p:cNvPr id="80" name="テキスト ボックス 79"/>
                <p:cNvSpPr txBox="1">
                  <a:spLocks noRot="1" noChangeAspect="1" noMove="1" noResize="1" noEditPoints="1" noAdjustHandles="1" noChangeArrowheads="1" noChangeShapeType="1" noTextEdit="1"/>
                </p:cNvSpPr>
                <p:nvPr/>
              </p:nvSpPr>
              <p:spPr>
                <a:xfrm>
                  <a:off x="2987824" y="3501008"/>
                  <a:ext cx="288032" cy="584775"/>
                </a:xfrm>
                <a:prstGeom prst="rect">
                  <a:avLst/>
                </a:prstGeom>
                <a:blipFill rotWithShape="1">
                  <a:blip r:embed="rId14"/>
                  <a:stretch>
                    <a:fillRect r="-12727"/>
                  </a:stretch>
                </a:blipFill>
              </p:spPr>
              <p:txBody>
                <a:bodyPr/>
                <a:lstStyle/>
                <a:p>
                  <a:r>
                    <a:rPr lang="ja-JP" altLang="en-US">
                      <a:noFill/>
                    </a:rPr>
                    <a:t> </a:t>
                  </a:r>
                </a:p>
              </p:txBody>
            </p:sp>
          </mc:Fallback>
        </mc:AlternateContent>
        <p:sp>
          <p:nvSpPr>
            <p:cNvPr id="83" name="円弧 82"/>
            <p:cNvSpPr/>
            <p:nvPr/>
          </p:nvSpPr>
          <p:spPr>
            <a:xfrm rot="3600000">
              <a:off x="3232925" y="2953636"/>
              <a:ext cx="912075" cy="912075"/>
            </a:xfrm>
            <a:prstGeom prst="arc">
              <a:avLst>
                <a:gd name="adj1" fmla="val 16049085"/>
                <a:gd name="adj2" fmla="val 1941925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5" name="テキスト ボックス 84"/>
                <p:cNvSpPr txBox="1"/>
                <p:nvPr/>
              </p:nvSpPr>
              <p:spPr>
                <a:xfrm>
                  <a:off x="4147147" y="3071141"/>
                  <a:ext cx="28803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𝑟</m:t>
                        </m:r>
                      </m:oMath>
                    </m:oMathPara>
                  </a14:m>
                  <a:endParaRPr kumimoji="1" lang="ja-JP" altLang="en-US" sz="3200" dirty="0"/>
                </a:p>
              </p:txBody>
            </p:sp>
          </mc:Choice>
          <mc:Fallback xmlns="">
            <p:sp>
              <p:nvSpPr>
                <p:cNvPr id="85" name="テキスト ボックス 84"/>
                <p:cNvSpPr txBox="1">
                  <a:spLocks noRot="1" noChangeAspect="1" noMove="1" noResize="1" noEditPoints="1" noAdjustHandles="1" noChangeArrowheads="1" noChangeShapeType="1" noTextEdit="1"/>
                </p:cNvSpPr>
                <p:nvPr/>
              </p:nvSpPr>
              <p:spPr>
                <a:xfrm>
                  <a:off x="4147147" y="3071141"/>
                  <a:ext cx="288032" cy="584775"/>
                </a:xfrm>
                <a:prstGeom prst="rect">
                  <a:avLst/>
                </a:prstGeom>
                <a:blipFill rotWithShape="1">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テキスト ボックス 85"/>
                <p:cNvSpPr txBox="1"/>
                <p:nvPr/>
              </p:nvSpPr>
              <p:spPr>
                <a:xfrm>
                  <a:off x="1295657" y="4568160"/>
                  <a:ext cx="28803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𝑛</m:t>
                        </m:r>
                      </m:oMath>
                    </m:oMathPara>
                  </a14:m>
                  <a:endParaRPr kumimoji="1" lang="ja-JP" altLang="en-US" sz="3200" dirty="0"/>
                </a:p>
              </p:txBody>
            </p:sp>
          </mc:Choice>
          <mc:Fallback xmlns="">
            <p:sp>
              <p:nvSpPr>
                <p:cNvPr id="86" name="テキスト ボックス 85"/>
                <p:cNvSpPr txBox="1">
                  <a:spLocks noRot="1" noChangeAspect="1" noMove="1" noResize="1" noEditPoints="1" noAdjustHandles="1" noChangeArrowheads="1" noChangeShapeType="1" noTextEdit="1"/>
                </p:cNvSpPr>
                <p:nvPr/>
              </p:nvSpPr>
              <p:spPr>
                <a:xfrm>
                  <a:off x="1295657" y="4568160"/>
                  <a:ext cx="288032" cy="584775"/>
                </a:xfrm>
                <a:prstGeom prst="rect">
                  <a:avLst/>
                </a:prstGeom>
                <a:blipFill rotWithShape="1">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テキスト ボックス 87"/>
                <p:cNvSpPr txBox="1"/>
                <p:nvPr/>
              </p:nvSpPr>
              <p:spPr>
                <a:xfrm>
                  <a:off x="741409" y="2486366"/>
                  <a:ext cx="1526335" cy="58477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rgbClr val="00B050"/>
                            </a:solidFill>
                            <a:latin typeface="Cambria Math"/>
                          </a:rPr>
                          <m:t>𝑖</m:t>
                        </m:r>
                        <m:r>
                          <a:rPr kumimoji="1" lang="en-US" altLang="ja-JP" sz="3200" b="0" i="1" smtClean="0">
                            <a:solidFill>
                              <a:srgbClr val="00B050"/>
                            </a:solidFill>
                            <a:latin typeface="Cambria Math"/>
                            <a:ea typeface="Cambria Math"/>
                          </a:rPr>
                          <m:t>−</m:t>
                        </m:r>
                        <m:r>
                          <a:rPr kumimoji="1" lang="en-US" altLang="ja-JP" sz="3200" b="0" i="1" smtClean="0">
                            <a:solidFill>
                              <a:srgbClr val="00B050"/>
                            </a:solidFill>
                            <a:latin typeface="Cambria Math"/>
                            <a:ea typeface="Cambria Math"/>
                          </a:rPr>
                          <m:t>𝑖</m:t>
                        </m:r>
                        <m:r>
                          <a:rPr kumimoji="1" lang="en-US" altLang="ja-JP" sz="3200" b="0" i="1" smtClean="0">
                            <a:solidFill>
                              <a:srgbClr val="00B050"/>
                            </a:solidFill>
                            <a:latin typeface="Cambria Math"/>
                            <a:ea typeface="Cambria Math"/>
                          </a:rPr>
                          <m:t>′</m:t>
                        </m:r>
                      </m:oMath>
                    </m:oMathPara>
                  </a14:m>
                  <a:endParaRPr kumimoji="1" lang="ja-JP" altLang="en-US" sz="3200" dirty="0">
                    <a:solidFill>
                      <a:srgbClr val="00B050"/>
                    </a:solidFill>
                  </a:endParaRPr>
                </a:p>
              </p:txBody>
            </p:sp>
          </mc:Choice>
          <mc:Fallback xmlns="">
            <p:sp>
              <p:nvSpPr>
                <p:cNvPr id="88" name="テキスト ボックス 87"/>
                <p:cNvSpPr txBox="1">
                  <a:spLocks noRot="1" noChangeAspect="1" noMove="1" noResize="1" noEditPoints="1" noAdjustHandles="1" noChangeArrowheads="1" noChangeShapeType="1" noTextEdit="1"/>
                </p:cNvSpPr>
                <p:nvPr/>
              </p:nvSpPr>
              <p:spPr>
                <a:xfrm>
                  <a:off x="741409" y="2486366"/>
                  <a:ext cx="1526335" cy="584775"/>
                </a:xfrm>
                <a:prstGeom prst="rect">
                  <a:avLst/>
                </a:prstGeom>
                <a:blipFill rotWithShape="1">
                  <a:blip r:embed="rId17"/>
                  <a:stretch>
                    <a:fillRect/>
                  </a:stretch>
                </a:blipFill>
                <a:ln>
                  <a:noFill/>
                </a:ln>
              </p:spPr>
              <p:txBody>
                <a:bodyPr/>
                <a:lstStyle/>
                <a:p>
                  <a:r>
                    <a:rPr lang="ja-JP" altLang="en-US">
                      <a:noFill/>
                    </a:rPr>
                    <a:t> </a:t>
                  </a:r>
                </a:p>
              </p:txBody>
            </p:sp>
          </mc:Fallback>
        </mc:AlternateContent>
        <p:cxnSp>
          <p:nvCxnSpPr>
            <p:cNvPr id="2076" name="直線コネクタ 2075"/>
            <p:cNvCxnSpPr/>
            <p:nvPr/>
          </p:nvCxnSpPr>
          <p:spPr>
            <a:xfrm>
              <a:off x="1530086" y="2963420"/>
              <a:ext cx="541345" cy="618754"/>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テキスト ボックス 94"/>
                <p:cNvSpPr txBox="1"/>
                <p:nvPr/>
              </p:nvSpPr>
              <p:spPr>
                <a:xfrm>
                  <a:off x="3404640" y="2201939"/>
                  <a:ext cx="1526335" cy="58477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rgbClr val="00B050"/>
                            </a:solidFill>
                            <a:latin typeface="Cambria Math"/>
                            <a:ea typeface="Cambria Math"/>
                          </a:rPr>
                          <m:t>𝑟</m:t>
                        </m:r>
                        <m:r>
                          <a:rPr kumimoji="1" lang="en-US" altLang="ja-JP" sz="3200" b="0" i="1" smtClean="0">
                            <a:solidFill>
                              <a:srgbClr val="00B050"/>
                            </a:solidFill>
                            <a:latin typeface="Cambria Math"/>
                            <a:ea typeface="Cambria Math"/>
                          </a:rPr>
                          <m:t>−</m:t>
                        </m:r>
                        <m:r>
                          <a:rPr kumimoji="1" lang="en-US" altLang="ja-JP" sz="3200" b="0" i="1" smtClean="0">
                            <a:solidFill>
                              <a:srgbClr val="00B050"/>
                            </a:solidFill>
                            <a:latin typeface="Cambria Math"/>
                            <a:ea typeface="Cambria Math"/>
                          </a:rPr>
                          <m:t>𝑟</m:t>
                        </m:r>
                        <m:r>
                          <a:rPr kumimoji="1" lang="en-US" altLang="ja-JP" sz="3200" b="0" i="1" smtClean="0">
                            <a:solidFill>
                              <a:srgbClr val="00B050"/>
                            </a:solidFill>
                            <a:latin typeface="Cambria Math"/>
                            <a:ea typeface="Cambria Math"/>
                          </a:rPr>
                          <m:t>′</m:t>
                        </m:r>
                      </m:oMath>
                    </m:oMathPara>
                  </a14:m>
                  <a:endParaRPr kumimoji="1" lang="ja-JP" altLang="en-US" sz="3200" dirty="0">
                    <a:solidFill>
                      <a:srgbClr val="00B050"/>
                    </a:solidFill>
                  </a:endParaRPr>
                </a:p>
              </p:txBody>
            </p:sp>
          </mc:Choice>
          <mc:Fallback xmlns="">
            <p:sp>
              <p:nvSpPr>
                <p:cNvPr id="95" name="テキスト ボックス 94"/>
                <p:cNvSpPr txBox="1">
                  <a:spLocks noRot="1" noChangeAspect="1" noMove="1" noResize="1" noEditPoints="1" noAdjustHandles="1" noChangeArrowheads="1" noChangeShapeType="1" noTextEdit="1"/>
                </p:cNvSpPr>
                <p:nvPr/>
              </p:nvSpPr>
              <p:spPr>
                <a:xfrm>
                  <a:off x="3404640" y="2201939"/>
                  <a:ext cx="1526335" cy="584775"/>
                </a:xfrm>
                <a:prstGeom prst="rect">
                  <a:avLst/>
                </a:prstGeom>
                <a:blipFill rotWithShape="1">
                  <a:blip r:embed="rId18"/>
                  <a:stretch>
                    <a:fillRect/>
                  </a:stretch>
                </a:blipFill>
                <a:ln>
                  <a:noFill/>
                </a:ln>
              </p:spPr>
              <p:txBody>
                <a:bodyPr/>
                <a:lstStyle/>
                <a:p>
                  <a:r>
                    <a:rPr lang="ja-JP" altLang="en-US">
                      <a:noFill/>
                    </a:rPr>
                    <a:t> </a:t>
                  </a:r>
                </a:p>
              </p:txBody>
            </p:sp>
          </mc:Fallback>
        </mc:AlternateContent>
        <p:cxnSp>
          <p:nvCxnSpPr>
            <p:cNvPr id="96" name="直線コネクタ 95"/>
            <p:cNvCxnSpPr/>
            <p:nvPr/>
          </p:nvCxnSpPr>
          <p:spPr>
            <a:xfrm flipH="1">
              <a:off x="3131840" y="2636912"/>
              <a:ext cx="1015308" cy="72661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p:cNvSpPr txBox="1"/>
            <p:nvPr/>
          </p:nvSpPr>
          <p:spPr>
            <a:xfrm>
              <a:off x="1403648" y="3132257"/>
              <a:ext cx="341635" cy="584775"/>
            </a:xfrm>
            <a:prstGeom prst="rect">
              <a:avLst/>
            </a:prstGeom>
            <a:noFill/>
          </p:spPr>
          <p:txBody>
            <a:bodyPr wrap="square" rtlCol="0">
              <a:spAutoFit/>
            </a:bodyPr>
            <a:lstStyle/>
            <a:p>
              <a:r>
                <a:rPr lang="ja-JP" altLang="en-US" sz="3200" dirty="0"/>
                <a:t>①</a:t>
              </a:r>
              <a:endParaRPr kumimoji="1" lang="ja-JP" altLang="en-US" sz="3200" dirty="0"/>
            </a:p>
          </p:txBody>
        </p:sp>
        <p:sp>
          <p:nvSpPr>
            <p:cNvPr id="105" name="テキスト ボックス 104"/>
            <p:cNvSpPr txBox="1"/>
            <p:nvPr/>
          </p:nvSpPr>
          <p:spPr>
            <a:xfrm>
              <a:off x="3294261" y="3429000"/>
              <a:ext cx="341635" cy="584775"/>
            </a:xfrm>
            <a:prstGeom prst="rect">
              <a:avLst/>
            </a:prstGeom>
            <a:noFill/>
          </p:spPr>
          <p:txBody>
            <a:bodyPr wrap="square" rtlCol="0">
              <a:spAutoFit/>
            </a:bodyPr>
            <a:lstStyle/>
            <a:p>
              <a:r>
                <a:rPr lang="ja-JP" altLang="en-US" sz="3200" dirty="0" smtClean="0"/>
                <a:t>②</a:t>
              </a:r>
              <a:endParaRPr kumimoji="1" lang="ja-JP" altLang="en-US" sz="3200" dirty="0"/>
            </a:p>
          </p:txBody>
        </p:sp>
      </p:grpSp>
      <mc:AlternateContent xmlns:mc="http://schemas.openxmlformats.org/markup-compatibility/2006" xmlns:a14="http://schemas.microsoft.com/office/drawing/2010/main">
        <mc:Choice Requires="a14">
          <p:sp>
            <p:nvSpPr>
              <p:cNvPr id="46" name="テキスト ボックス 45"/>
              <p:cNvSpPr txBox="1"/>
              <p:nvPr/>
            </p:nvSpPr>
            <p:spPr>
              <a:xfrm>
                <a:off x="6055130" y="5372733"/>
                <a:ext cx="2520280" cy="523220"/>
              </a:xfrm>
              <a:prstGeom prst="rect">
                <a:avLst/>
              </a:prstGeom>
              <a:noFill/>
              <a:ln w="254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800" i="1" smtClean="0">
                          <a:latin typeface="Cambria Math"/>
                        </a:rPr>
                        <m:t>𝜑</m:t>
                      </m:r>
                      <m:r>
                        <a:rPr kumimoji="1" lang="en-US" altLang="ja-JP" sz="2800" i="1" smtClean="0">
                          <a:latin typeface="Cambria Math"/>
                          <a:ea typeface="Cambria Math"/>
                        </a:rPr>
                        <m:t>=</m:t>
                      </m:r>
                      <m:r>
                        <a:rPr kumimoji="1" lang="en-US" altLang="ja-JP" sz="2800" b="0" i="1" smtClean="0">
                          <a:latin typeface="Cambria Math"/>
                          <a:ea typeface="Cambria Math"/>
                        </a:rPr>
                        <m:t>𝑖</m:t>
                      </m:r>
                      <m:r>
                        <a:rPr kumimoji="1" lang="en-US" altLang="ja-JP" sz="2800" b="0" i="1" smtClean="0">
                          <a:latin typeface="Cambria Math"/>
                          <a:ea typeface="Cambria Math"/>
                        </a:rPr>
                        <m:t>+</m:t>
                      </m:r>
                      <m:r>
                        <a:rPr kumimoji="1" lang="en-US" altLang="ja-JP" sz="2800" b="0" i="1" smtClean="0">
                          <a:latin typeface="Cambria Math"/>
                          <a:ea typeface="Cambria Math"/>
                        </a:rPr>
                        <m:t>𝑟</m:t>
                      </m:r>
                      <m:r>
                        <a:rPr kumimoji="1" lang="en-US" altLang="ja-JP" sz="2800" b="0" i="1" smtClean="0">
                          <a:latin typeface="Cambria Math"/>
                          <a:ea typeface="Cambria Math"/>
                        </a:rPr>
                        <m:t>−</m:t>
                      </m:r>
                      <m:r>
                        <a:rPr kumimoji="1" lang="ja-JP" altLang="en-US" sz="2800" b="0" i="1" smtClean="0">
                          <a:latin typeface="Cambria Math"/>
                          <a:ea typeface="Cambria Math"/>
                        </a:rPr>
                        <m:t>𝛼</m:t>
                      </m:r>
                    </m:oMath>
                  </m:oMathPara>
                </a14:m>
                <a:endParaRPr kumimoji="1" lang="ja-JP" altLang="en-US" sz="2800" dirty="0"/>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6055130" y="5372733"/>
                <a:ext cx="2520280" cy="523220"/>
              </a:xfrm>
              <a:prstGeom prst="rect">
                <a:avLst/>
              </a:prstGeom>
              <a:blipFill rotWithShape="1">
                <a:blip r:embed="rId20"/>
                <a:stretch>
                  <a:fillRect/>
                </a:stretch>
              </a:blipFill>
              <a:ln w="25400">
                <a:solidFill>
                  <a:srgbClr val="FF0000"/>
                </a:solidFill>
              </a:ln>
            </p:spPr>
            <p:txBody>
              <a:bodyPr/>
              <a:lstStyle/>
              <a:p>
                <a:r>
                  <a:rPr lang="ja-JP" altLang="en-US">
                    <a:noFill/>
                  </a:rPr>
                  <a:t> </a:t>
                </a:r>
              </a:p>
            </p:txBody>
          </p:sp>
        </mc:Fallback>
      </mc:AlternateContent>
      <p:sp>
        <p:nvSpPr>
          <p:cNvPr id="110" name="円弧 109"/>
          <p:cNvSpPr/>
          <p:nvPr/>
        </p:nvSpPr>
        <p:spPr>
          <a:xfrm rot="18288012">
            <a:off x="2004376" y="3831869"/>
            <a:ext cx="487685" cy="490410"/>
          </a:xfrm>
          <a:prstGeom prst="arc">
            <a:avLst>
              <a:gd name="adj1" fmla="val 16086534"/>
              <a:gd name="adj2" fmla="val 897152"/>
            </a:avLst>
          </a:prstGeom>
          <a:solidFill>
            <a:srgbClr val="66FF66"/>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1" name="テキスト ボックス 110"/>
              <p:cNvSpPr txBox="1"/>
              <p:nvPr/>
            </p:nvSpPr>
            <p:spPr>
              <a:xfrm>
                <a:off x="2248218" y="4269717"/>
                <a:ext cx="1959645" cy="58477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rgbClr val="00B050"/>
                          </a:solidFill>
                          <a:latin typeface="Cambria Math"/>
                          <a:ea typeface="Cambria Math"/>
                        </a:rPr>
                        <m:t>180°−</m:t>
                      </m:r>
                      <m:r>
                        <a:rPr kumimoji="1" lang="ja-JP" altLang="en-US" sz="3200" b="0" i="1" smtClean="0">
                          <a:solidFill>
                            <a:srgbClr val="00B050"/>
                          </a:solidFill>
                          <a:latin typeface="Cambria Math"/>
                          <a:ea typeface="Cambria Math"/>
                        </a:rPr>
                        <m:t>𝛼</m:t>
                      </m:r>
                    </m:oMath>
                  </m:oMathPara>
                </a14:m>
                <a:endParaRPr kumimoji="1" lang="ja-JP" altLang="en-US" sz="3200" dirty="0">
                  <a:solidFill>
                    <a:srgbClr val="00B050"/>
                  </a:solidFill>
                </a:endParaRPr>
              </a:p>
            </p:txBody>
          </p:sp>
        </mc:Choice>
        <mc:Fallback xmlns="">
          <p:sp>
            <p:nvSpPr>
              <p:cNvPr id="111" name="テキスト ボックス 110"/>
              <p:cNvSpPr txBox="1">
                <a:spLocks noRot="1" noChangeAspect="1" noMove="1" noResize="1" noEditPoints="1" noAdjustHandles="1" noChangeArrowheads="1" noChangeShapeType="1" noTextEdit="1"/>
              </p:cNvSpPr>
              <p:nvPr/>
            </p:nvSpPr>
            <p:spPr>
              <a:xfrm>
                <a:off x="2248218" y="4269717"/>
                <a:ext cx="1959645" cy="584775"/>
              </a:xfrm>
              <a:prstGeom prst="rect">
                <a:avLst/>
              </a:prstGeom>
              <a:blipFill rotWithShape="1">
                <a:blip r:embed="rId21"/>
                <a:stretch>
                  <a:fillRect/>
                </a:stretch>
              </a:blipFill>
              <a:ln>
                <a:noFill/>
              </a:ln>
            </p:spPr>
            <p:txBody>
              <a:bodyPr/>
              <a:lstStyle/>
              <a:p>
                <a:r>
                  <a:rPr lang="ja-JP" altLang="en-US">
                    <a:noFill/>
                  </a:rPr>
                  <a:t> </a:t>
                </a:r>
              </a:p>
            </p:txBody>
          </p:sp>
        </mc:Fallback>
      </mc:AlternateContent>
      <p:cxnSp>
        <p:nvCxnSpPr>
          <p:cNvPr id="112" name="直線コネクタ 111"/>
          <p:cNvCxnSpPr/>
          <p:nvPr/>
        </p:nvCxnSpPr>
        <p:spPr>
          <a:xfrm>
            <a:off x="2248218" y="3944403"/>
            <a:ext cx="1047736" cy="44489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380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最小偏角の公式</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smtClean="0"/>
                  <a:t>偏角</a:t>
                </a:r>
                <a14:m>
                  <m:oMath xmlns:m="http://schemas.openxmlformats.org/officeDocument/2006/math">
                    <m:r>
                      <a:rPr kumimoji="1" lang="ja-JP" altLang="en-US" i="1" smtClean="0">
                        <a:latin typeface="Cambria Math"/>
                      </a:rPr>
                      <m:t>𝜑</m:t>
                    </m:r>
                  </m:oMath>
                </a14:m>
                <a:r>
                  <a:rPr kumimoji="1" lang="ja-JP" altLang="en-US" dirty="0" smtClean="0"/>
                  <a:t>が最小になるとは・・・</a:t>
                </a:r>
                <a14:m>
                  <m:oMath xmlns:m="http://schemas.openxmlformats.org/officeDocument/2006/math">
                    <m:f>
                      <m:fPr>
                        <m:ctrlPr>
                          <a:rPr kumimoji="1" lang="en-US" altLang="ja-JP" i="1" smtClean="0">
                            <a:latin typeface="Cambria Math"/>
                          </a:rPr>
                        </m:ctrlPr>
                      </m:fPr>
                      <m:num>
                        <m:r>
                          <m:rPr>
                            <m:sty m:val="p"/>
                          </m:rPr>
                          <a:rPr kumimoji="1" lang="en-US" altLang="ja-JP" b="0" i="0" smtClean="0">
                            <a:latin typeface="Cambria Math"/>
                          </a:rPr>
                          <m:t>d</m:t>
                        </m:r>
                        <m:r>
                          <a:rPr kumimoji="1" lang="ja-JP" altLang="en-US" b="0" i="1" smtClean="0">
                            <a:latin typeface="Cambria Math"/>
                          </a:rPr>
                          <m:t>𝜑</m:t>
                        </m:r>
                      </m:num>
                      <m:den>
                        <m:r>
                          <m:rPr>
                            <m:sty m:val="p"/>
                          </m:rPr>
                          <a:rPr kumimoji="1" lang="en-US" altLang="ja-JP" b="0" i="0" smtClean="0">
                            <a:latin typeface="Cambria Math"/>
                          </a:rPr>
                          <m:t>d</m:t>
                        </m:r>
                        <m:r>
                          <a:rPr kumimoji="1" lang="en-US" altLang="ja-JP" b="0" i="1" smtClean="0">
                            <a:latin typeface="Cambria Math"/>
                          </a:rPr>
                          <m:t>𝑖</m:t>
                        </m:r>
                      </m:den>
                    </m:f>
                    <m:r>
                      <a:rPr kumimoji="1" lang="en-US" altLang="ja-JP" b="0" i="1" smtClean="0">
                        <a:latin typeface="Cambria Math"/>
                      </a:rPr>
                      <m:t>=</m:t>
                    </m:r>
                    <m:f>
                      <m:fPr>
                        <m:ctrlPr>
                          <a:rPr kumimoji="1" lang="en-US" altLang="ja-JP" b="0" i="1" smtClean="0">
                            <a:latin typeface="Cambria Math"/>
                          </a:rPr>
                        </m:ctrlPr>
                      </m:fPr>
                      <m:num>
                        <m:r>
                          <m:rPr>
                            <m:sty m:val="p"/>
                          </m:rPr>
                          <a:rPr kumimoji="1" lang="en-US" altLang="ja-JP" b="0" i="0" smtClean="0">
                            <a:latin typeface="Cambria Math"/>
                          </a:rPr>
                          <m:t>d</m:t>
                        </m:r>
                      </m:num>
                      <m:den>
                        <m:r>
                          <m:rPr>
                            <m:sty m:val="p"/>
                          </m:rPr>
                          <a:rPr kumimoji="1" lang="en-US" altLang="ja-JP" b="0" i="0" smtClean="0">
                            <a:latin typeface="Cambria Math"/>
                          </a:rPr>
                          <m:t>d</m:t>
                        </m:r>
                        <m:r>
                          <a:rPr kumimoji="1" lang="en-US" altLang="ja-JP" b="0" i="1" smtClean="0">
                            <a:latin typeface="Cambria Math"/>
                          </a:rPr>
                          <m:t>𝑖</m:t>
                        </m:r>
                      </m:den>
                    </m:f>
                    <m:d>
                      <m:dPr>
                        <m:ctrlPr>
                          <a:rPr kumimoji="1" lang="en-US" altLang="ja-JP" b="0" i="1" smtClean="0">
                            <a:latin typeface="Cambria Math"/>
                          </a:rPr>
                        </m:ctrlPr>
                      </m:dPr>
                      <m:e>
                        <m:r>
                          <a:rPr lang="en-US" altLang="ja-JP" i="1">
                            <a:latin typeface="Cambria Math"/>
                            <a:ea typeface="Cambria Math"/>
                          </a:rPr>
                          <m:t>𝑖</m:t>
                        </m:r>
                        <m:r>
                          <a:rPr lang="en-US" altLang="ja-JP" i="1">
                            <a:latin typeface="Cambria Math"/>
                            <a:ea typeface="Cambria Math"/>
                          </a:rPr>
                          <m:t>+</m:t>
                        </m:r>
                        <m:r>
                          <a:rPr lang="en-US" altLang="ja-JP" i="1">
                            <a:latin typeface="Cambria Math"/>
                            <a:ea typeface="Cambria Math"/>
                          </a:rPr>
                          <m:t>𝑟</m:t>
                        </m:r>
                        <m:r>
                          <a:rPr lang="en-US" altLang="ja-JP" i="1">
                            <a:latin typeface="Cambria Math"/>
                            <a:ea typeface="Cambria Math"/>
                          </a:rPr>
                          <m:t>−</m:t>
                        </m:r>
                        <m:r>
                          <a:rPr lang="ja-JP" altLang="en-US" i="1">
                            <a:latin typeface="Cambria Math"/>
                            <a:ea typeface="Cambria Math"/>
                          </a:rPr>
                          <m:t>𝛼</m:t>
                        </m:r>
                        <m:r>
                          <m:rPr>
                            <m:nor/>
                          </m:rPr>
                          <a:rPr lang="ja-JP" altLang="en-US" dirty="0"/>
                          <m:t> </m:t>
                        </m:r>
                      </m:e>
                    </m:d>
                  </m:oMath>
                </a14:m>
                <a:endParaRPr kumimoji="1" lang="en-US" altLang="ja-JP" b="0" i="1" dirty="0" smtClean="0">
                  <a:latin typeface="Cambria Math"/>
                </a:endParaRPr>
              </a:p>
              <a:p>
                <a:pPr marL="0" indent="0">
                  <a:buNone/>
                </a:pPr>
                <a:r>
                  <a:rPr kumimoji="1" lang="en-US" altLang="ja-JP" b="0" dirty="0" smtClean="0"/>
                  <a:t>  </a:t>
                </a:r>
                <a14:m>
                  <m:oMath xmlns:m="http://schemas.openxmlformats.org/officeDocument/2006/math">
                    <m:r>
                      <a:rPr kumimoji="1" lang="en-US" altLang="ja-JP" b="0" i="0" smtClean="0">
                        <a:latin typeface="Cambria Math"/>
                        <a:ea typeface="Cambria Math"/>
                      </a:rPr>
                      <m:t>        </m:t>
                    </m:r>
                    <m:r>
                      <a:rPr kumimoji="1" lang="en-US" altLang="ja-JP" b="0" i="1" smtClean="0">
                        <a:latin typeface="Cambria Math"/>
                        <a:ea typeface="Cambria Math"/>
                      </a:rPr>
                      <m:t>=</m:t>
                    </m:r>
                    <m:r>
                      <a:rPr kumimoji="1" lang="en-US" altLang="ja-JP" b="0" i="1" smtClean="0">
                        <a:latin typeface="Cambria Math"/>
                      </a:rPr>
                      <m:t>1+</m:t>
                    </m:r>
                    <m:f>
                      <m:fPr>
                        <m:ctrlPr>
                          <a:rPr kumimoji="1" lang="en-US" altLang="ja-JP" b="0" i="1" smtClean="0">
                            <a:latin typeface="Cambria Math"/>
                          </a:rPr>
                        </m:ctrlPr>
                      </m:fPr>
                      <m:num>
                        <m:r>
                          <m:rPr>
                            <m:sty m:val="p"/>
                          </m:rPr>
                          <a:rPr kumimoji="1" lang="en-US" altLang="ja-JP" b="0" i="0" smtClean="0">
                            <a:latin typeface="Cambria Math"/>
                          </a:rPr>
                          <m:t>d</m:t>
                        </m:r>
                        <m:r>
                          <a:rPr kumimoji="1" lang="en-US" altLang="ja-JP" b="0" i="1" smtClean="0">
                            <a:latin typeface="Cambria Math"/>
                          </a:rPr>
                          <m:t>𝑟</m:t>
                        </m:r>
                      </m:num>
                      <m:den>
                        <m:r>
                          <m:rPr>
                            <m:sty m:val="p"/>
                          </m:rPr>
                          <a:rPr kumimoji="1" lang="en-US" altLang="ja-JP" b="0" i="0" smtClean="0">
                            <a:latin typeface="Cambria Math"/>
                          </a:rPr>
                          <m:t>d</m:t>
                        </m:r>
                        <m:r>
                          <a:rPr kumimoji="1" lang="en-US" altLang="ja-JP" b="0" i="1" smtClean="0">
                            <a:latin typeface="Cambria Math"/>
                          </a:rPr>
                          <m:t>𝑖</m:t>
                        </m:r>
                      </m:den>
                    </m:f>
                  </m:oMath>
                </a14:m>
                <a:r>
                  <a:rPr kumimoji="1" lang="en-US" altLang="ja-JP" dirty="0" smtClean="0"/>
                  <a:t>	</a:t>
                </a:r>
                <a:r>
                  <a:rPr lang="ja-JP" altLang="en-US" dirty="0" smtClean="0"/>
                  <a:t>が</a:t>
                </a:r>
                <a:r>
                  <a:rPr lang="en-US" altLang="ja-JP" dirty="0" smtClean="0"/>
                  <a:t>0</a:t>
                </a:r>
                <a:r>
                  <a:rPr lang="ja-JP" altLang="en-US" dirty="0" smtClean="0"/>
                  <a:t>の時、最小になる</a:t>
                </a:r>
                <a:endParaRPr lang="en-US" altLang="ja-JP" dirty="0" smtClean="0"/>
              </a:p>
              <a:p>
                <a:pPr marL="0" indent="0">
                  <a:buNone/>
                </a:pPr>
                <a:r>
                  <a:rPr lang="ja-JP" altLang="en-US" dirty="0" smtClean="0"/>
                  <a:t>　上式の条件を満たすのは </a:t>
                </a:r>
                <a14:m>
                  <m:oMath xmlns:m="http://schemas.openxmlformats.org/officeDocument/2006/math">
                    <m:r>
                      <a:rPr lang="en-US" altLang="ja-JP" b="0" i="1" smtClean="0">
                        <a:solidFill>
                          <a:srgbClr val="FF0000"/>
                        </a:solidFill>
                        <a:latin typeface="Cambria Math"/>
                      </a:rPr>
                      <m:t>𝑖</m:t>
                    </m:r>
                    <m:r>
                      <a:rPr lang="en-US" altLang="ja-JP" b="0" i="1" smtClean="0">
                        <a:solidFill>
                          <a:srgbClr val="FF0000"/>
                        </a:solidFill>
                        <a:latin typeface="Cambria Math"/>
                      </a:rPr>
                      <m:t>=</m:t>
                    </m:r>
                    <m:r>
                      <a:rPr lang="en-US" altLang="ja-JP" b="0" i="1" smtClean="0">
                        <a:solidFill>
                          <a:srgbClr val="FF0000"/>
                        </a:solidFill>
                        <a:latin typeface="Cambria Math"/>
                      </a:rPr>
                      <m:t>𝑟</m:t>
                    </m:r>
                  </m:oMath>
                </a14:m>
                <a:r>
                  <a:rPr lang="en-US" altLang="ja-JP" dirty="0" smtClean="0">
                    <a:solidFill>
                      <a:srgbClr val="FF0000"/>
                    </a:solidFill>
                  </a:rPr>
                  <a:t> </a:t>
                </a:r>
                <a:r>
                  <a:rPr lang="ja-JP" altLang="en-US" dirty="0" smtClean="0"/>
                  <a:t>のとき</a:t>
                </a:r>
                <a:endParaRPr lang="en-US" altLang="ja-JP" dirty="0" smtClean="0"/>
              </a:p>
              <a:p>
                <a:pPr marL="0" indent="0">
                  <a:buNone/>
                </a:pPr>
                <a:r>
                  <a:rPr lang="ja-JP" altLang="en-US" dirty="0" smtClean="0"/>
                  <a:t>　</a:t>
                </a:r>
                <a14:m>
                  <m:oMath xmlns:m="http://schemas.openxmlformats.org/officeDocument/2006/math">
                    <m:r>
                      <a:rPr lang="ja-JP" altLang="en-US" i="1">
                        <a:latin typeface="Cambria Math"/>
                      </a:rPr>
                      <m:t>𝜑</m:t>
                    </m:r>
                    <m:r>
                      <a:rPr lang="en-US" altLang="ja-JP" i="1">
                        <a:latin typeface="Cambria Math"/>
                        <a:ea typeface="Cambria Math"/>
                      </a:rPr>
                      <m:t>=</m:t>
                    </m:r>
                    <m:r>
                      <a:rPr lang="en-US" altLang="ja-JP" i="1">
                        <a:latin typeface="Cambria Math"/>
                        <a:ea typeface="Cambria Math"/>
                      </a:rPr>
                      <m:t>𝑖</m:t>
                    </m:r>
                    <m:r>
                      <a:rPr lang="en-US" altLang="ja-JP" i="1">
                        <a:latin typeface="Cambria Math"/>
                        <a:ea typeface="Cambria Math"/>
                      </a:rPr>
                      <m:t>+</m:t>
                    </m:r>
                    <m:r>
                      <a:rPr lang="en-US" altLang="ja-JP" i="1">
                        <a:latin typeface="Cambria Math"/>
                        <a:ea typeface="Cambria Math"/>
                      </a:rPr>
                      <m:t>𝑟</m:t>
                    </m:r>
                    <m:r>
                      <a:rPr lang="en-US" altLang="ja-JP" i="1">
                        <a:latin typeface="Cambria Math"/>
                        <a:ea typeface="Cambria Math"/>
                      </a:rPr>
                      <m:t>−</m:t>
                    </m:r>
                    <m:r>
                      <a:rPr lang="ja-JP" altLang="en-US" i="1">
                        <a:latin typeface="Cambria Math"/>
                        <a:ea typeface="Cambria Math"/>
                      </a:rPr>
                      <m:t>𝛼</m:t>
                    </m:r>
                  </m:oMath>
                </a14:m>
                <a:r>
                  <a:rPr lang="ja-JP" altLang="en-US" dirty="0" smtClean="0"/>
                  <a:t>に代入し、スネルの法則より</a:t>
                </a:r>
                <a:endParaRPr lang="ja-JP" altLang="en-US" dirty="0"/>
              </a:p>
              <a:p>
                <a:pPr marL="0"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630" t="-21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899592" y="5229200"/>
                <a:ext cx="2952328" cy="1430007"/>
              </a:xfrm>
              <a:prstGeom prst="rect">
                <a:avLst/>
              </a:prstGeom>
              <a:noFill/>
              <a:ln w="254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a:rPr>
                        <m:t>𝑛</m:t>
                      </m:r>
                      <m:r>
                        <a:rPr kumimoji="1" lang="en-US" altLang="ja-JP" sz="2800" b="0" i="1" smtClean="0">
                          <a:latin typeface="Cambria Math"/>
                        </a:rPr>
                        <m:t>=</m:t>
                      </m:r>
                      <m:f>
                        <m:fPr>
                          <m:ctrlPr>
                            <a:rPr kumimoji="1" lang="en-US" altLang="ja-JP" sz="2800" b="0" i="1" smtClean="0">
                              <a:latin typeface="Cambria Math"/>
                            </a:rPr>
                          </m:ctrlPr>
                        </m:fPr>
                        <m:num>
                          <m:func>
                            <m:funcPr>
                              <m:ctrlPr>
                                <a:rPr kumimoji="1" lang="en-US" altLang="ja-JP" sz="2800" b="0" i="1" smtClean="0">
                                  <a:latin typeface="Cambria Math"/>
                                </a:rPr>
                              </m:ctrlPr>
                            </m:funcPr>
                            <m:fName>
                              <m:r>
                                <m:rPr>
                                  <m:sty m:val="p"/>
                                </m:rPr>
                                <a:rPr kumimoji="1" lang="en-US" altLang="ja-JP" sz="2800" b="0" i="0" smtClean="0">
                                  <a:latin typeface="Cambria Math"/>
                                </a:rPr>
                                <m:t>sin</m:t>
                              </m:r>
                            </m:fName>
                            <m:e>
                              <m:f>
                                <m:fPr>
                                  <m:ctrlPr>
                                    <a:rPr kumimoji="1" lang="en-US" altLang="ja-JP" sz="2800" b="0" i="1" smtClean="0">
                                      <a:latin typeface="Cambria Math"/>
                                    </a:rPr>
                                  </m:ctrlPr>
                                </m:fPr>
                                <m:num>
                                  <m:sSub>
                                    <m:sSubPr>
                                      <m:ctrlPr>
                                        <a:rPr kumimoji="1" lang="en-US" altLang="ja-JP" sz="2800" b="0" i="1" smtClean="0">
                                          <a:latin typeface="Cambria Math"/>
                                        </a:rPr>
                                      </m:ctrlPr>
                                    </m:sSubPr>
                                    <m:e>
                                      <m:r>
                                        <a:rPr kumimoji="1" lang="ja-JP" altLang="en-US" sz="2800" b="0" i="1" smtClean="0">
                                          <a:latin typeface="Cambria Math"/>
                                        </a:rPr>
                                        <m:t>𝜑</m:t>
                                      </m:r>
                                    </m:e>
                                    <m:sub>
                                      <m:r>
                                        <m:rPr>
                                          <m:sty m:val="p"/>
                                        </m:rPr>
                                        <a:rPr kumimoji="1" lang="en-US" altLang="ja-JP" sz="2800" b="0" i="0" smtClean="0">
                                          <a:latin typeface="Cambria Math"/>
                                        </a:rPr>
                                        <m:t>min</m:t>
                                      </m:r>
                                    </m:sub>
                                  </m:sSub>
                                  <m:r>
                                    <a:rPr lang="en-US" altLang="ja-JP" sz="2800" b="0" i="1" smtClean="0">
                                      <a:latin typeface="Cambria Math"/>
                                    </a:rPr>
                                    <m:t>+</m:t>
                                  </m:r>
                                  <m:r>
                                    <a:rPr lang="ja-JP" altLang="en-US" sz="2800" b="0" i="1" smtClean="0">
                                      <a:latin typeface="Cambria Math"/>
                                    </a:rPr>
                                    <m:t>𝛼</m:t>
                                  </m:r>
                                </m:num>
                                <m:den>
                                  <m:r>
                                    <a:rPr kumimoji="1" lang="en-US" altLang="ja-JP" sz="2800" b="0" i="1" smtClean="0">
                                      <a:latin typeface="Cambria Math"/>
                                    </a:rPr>
                                    <m:t>2</m:t>
                                  </m:r>
                                </m:den>
                              </m:f>
                            </m:e>
                          </m:func>
                        </m:num>
                        <m:den>
                          <m:func>
                            <m:funcPr>
                              <m:ctrlPr>
                                <a:rPr kumimoji="1" lang="en-US" altLang="ja-JP" sz="2800" b="0" i="1" smtClean="0">
                                  <a:latin typeface="Cambria Math"/>
                                </a:rPr>
                              </m:ctrlPr>
                            </m:funcPr>
                            <m:fName>
                              <m:r>
                                <m:rPr>
                                  <m:sty m:val="p"/>
                                </m:rPr>
                                <a:rPr kumimoji="1" lang="en-US" altLang="ja-JP" sz="2800" b="0" i="0" smtClean="0">
                                  <a:latin typeface="Cambria Math"/>
                                </a:rPr>
                                <m:t>sin</m:t>
                              </m:r>
                            </m:fName>
                            <m:e>
                              <m:f>
                                <m:fPr>
                                  <m:ctrlPr>
                                    <a:rPr kumimoji="1" lang="en-US" altLang="ja-JP" sz="2800" b="0" i="1" smtClean="0">
                                      <a:latin typeface="Cambria Math"/>
                                    </a:rPr>
                                  </m:ctrlPr>
                                </m:fPr>
                                <m:num>
                                  <m:r>
                                    <a:rPr kumimoji="1" lang="ja-JP" altLang="en-US" sz="2800" b="0" i="1" smtClean="0">
                                      <a:latin typeface="Cambria Math"/>
                                    </a:rPr>
                                    <m:t>𝛼</m:t>
                                  </m:r>
                                </m:num>
                                <m:den>
                                  <m:r>
                                    <a:rPr kumimoji="1" lang="en-US" altLang="ja-JP" sz="2800" b="0" i="1" smtClean="0">
                                      <a:latin typeface="Cambria Math"/>
                                    </a:rPr>
                                    <m:t>2</m:t>
                                  </m:r>
                                </m:den>
                              </m:f>
                            </m:e>
                          </m:func>
                        </m:den>
                      </m:f>
                    </m:oMath>
                  </m:oMathPara>
                </a14:m>
                <a:endParaRPr kumimoji="1" lang="ja-JP" altLang="en-US"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899592" y="5229200"/>
                <a:ext cx="2952328" cy="1430007"/>
              </a:xfrm>
              <a:prstGeom prst="rect">
                <a:avLst/>
              </a:prstGeom>
              <a:blipFill rotWithShape="1">
                <a:blip r:embed="rId3"/>
                <a:stretch>
                  <a:fillRect/>
                </a:stretch>
              </a:blipFill>
              <a:ln w="25400">
                <a:solidFill>
                  <a:srgbClr val="FF0000"/>
                </a:solidFill>
              </a:ln>
            </p:spPr>
            <p:txBody>
              <a:bodyPr/>
              <a:lstStyle/>
              <a:p>
                <a:r>
                  <a:rPr lang="ja-JP" altLang="en-US">
                    <a:noFill/>
                  </a:rPr>
                  <a:t> </a:t>
                </a:r>
              </a:p>
            </p:txBody>
          </p:sp>
        </mc:Fallback>
      </mc:AlternateContent>
      <p:sp>
        <p:nvSpPr>
          <p:cNvPr id="5" name="テキスト ボックス 4"/>
          <p:cNvSpPr txBox="1"/>
          <p:nvPr/>
        </p:nvSpPr>
        <p:spPr>
          <a:xfrm flipH="1">
            <a:off x="1187624" y="4869160"/>
            <a:ext cx="2376264" cy="461665"/>
          </a:xfrm>
          <a:prstGeom prst="rect">
            <a:avLst/>
          </a:prstGeom>
          <a:solidFill>
            <a:schemeClr val="bg1"/>
          </a:solidFill>
          <a:ln>
            <a:noFill/>
          </a:ln>
        </p:spPr>
        <p:txBody>
          <a:bodyPr wrap="square" rtlCol="0">
            <a:spAutoFit/>
          </a:bodyPr>
          <a:lstStyle/>
          <a:p>
            <a:r>
              <a:rPr lang="ja-JP" altLang="en-US" sz="2400" dirty="0" smtClean="0"/>
              <a:t>最小偏角の公式</a:t>
            </a:r>
            <a:endParaRPr kumimoji="1" lang="ja-JP" altLang="en-US" sz="2400" dirty="0"/>
          </a:p>
        </p:txBody>
      </p:sp>
      <p:sp>
        <p:nvSpPr>
          <p:cNvPr id="6" name="右矢印 5"/>
          <p:cNvSpPr/>
          <p:nvPr/>
        </p:nvSpPr>
        <p:spPr>
          <a:xfrm>
            <a:off x="4067944" y="570188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p:cNvSpPr txBox="1"/>
              <p:nvPr/>
            </p:nvSpPr>
            <p:spPr>
              <a:xfrm>
                <a:off x="3693052" y="5258976"/>
                <a:ext cx="172819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400" b="0" i="1" smtClean="0">
                          <a:latin typeface="Cambria Math"/>
                        </a:rPr>
                        <m:t>𝛼</m:t>
                      </m:r>
                      <m:r>
                        <a:rPr kumimoji="1" lang="ja-JP" altLang="en-US" sz="2400" b="0" i="1" smtClean="0">
                          <a:latin typeface="Cambria Math"/>
                        </a:rPr>
                        <m:t>が微小</m:t>
                      </m:r>
                    </m:oMath>
                  </m:oMathPara>
                </a14:m>
                <a:endParaRPr kumimoji="1" lang="ja-JP" altLang="en-US" sz="28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693052" y="5258976"/>
                <a:ext cx="1728192" cy="461665"/>
              </a:xfrm>
              <a:prstGeom prst="rect">
                <a:avLst/>
              </a:prstGeom>
              <a:blipFill rotWithShape="1">
                <a:blip r:embed="rId4"/>
                <a:stretch>
                  <a:fillRect b="-9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3707904" y="6197542"/>
                <a:ext cx="172819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𝑛</m:t>
                      </m:r>
                      <m:r>
                        <a:rPr kumimoji="1" lang="en-US" altLang="ja-JP" sz="2400" b="0" i="1" smtClean="0">
                          <a:latin typeface="Cambria Math"/>
                        </a:rPr>
                        <m:t>=1.51</m:t>
                      </m:r>
                    </m:oMath>
                  </m:oMathPara>
                </a14:m>
                <a:endParaRPr kumimoji="1" lang="ja-JP" altLang="en-US" sz="24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707904" y="6197542"/>
                <a:ext cx="1728192" cy="461665"/>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5292080" y="5099992"/>
                <a:ext cx="3096344" cy="1607107"/>
              </a:xfrm>
              <a:prstGeom prst="rect">
                <a:avLst/>
              </a:prstGeom>
              <a:noFill/>
              <a:ln w="254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a:rPr>
                        <m:t>1.51</m:t>
                      </m:r>
                      <m:f>
                        <m:fPr>
                          <m:ctrlPr>
                            <a:rPr kumimoji="1" lang="en-US" altLang="ja-JP" sz="2800" b="0" i="1" smtClean="0">
                              <a:latin typeface="Cambria Math"/>
                            </a:rPr>
                          </m:ctrlPr>
                        </m:fPr>
                        <m:num>
                          <m:r>
                            <a:rPr kumimoji="1" lang="ja-JP" altLang="en-US" sz="2800" b="0" i="1" smtClean="0">
                              <a:latin typeface="Cambria Math"/>
                            </a:rPr>
                            <m:t>𝛼</m:t>
                          </m:r>
                        </m:num>
                        <m:den>
                          <m:r>
                            <a:rPr kumimoji="1" lang="en-US" altLang="ja-JP" sz="2800" b="0" i="1" smtClean="0">
                              <a:latin typeface="Cambria Math"/>
                            </a:rPr>
                            <m:t>2</m:t>
                          </m:r>
                        </m:den>
                      </m:f>
                      <m:r>
                        <a:rPr kumimoji="1" lang="en-US" altLang="ja-JP" sz="2800" b="0" i="1" smtClean="0">
                          <a:latin typeface="Cambria Math"/>
                        </a:rPr>
                        <m:t>=</m:t>
                      </m:r>
                      <m:f>
                        <m:fPr>
                          <m:ctrlPr>
                            <a:rPr kumimoji="1" lang="en-US" altLang="ja-JP" sz="2800" b="0" i="1" smtClean="0">
                              <a:latin typeface="Cambria Math"/>
                            </a:rPr>
                          </m:ctrlPr>
                        </m:fPr>
                        <m:num>
                          <m:sSub>
                            <m:sSubPr>
                              <m:ctrlPr>
                                <a:rPr lang="en-US" altLang="ja-JP" sz="2800" i="1">
                                  <a:latin typeface="Cambria Math"/>
                                </a:rPr>
                              </m:ctrlPr>
                            </m:sSubPr>
                            <m:e>
                              <m:r>
                                <a:rPr lang="ja-JP" altLang="en-US" sz="2800" i="1">
                                  <a:latin typeface="Cambria Math"/>
                                </a:rPr>
                                <m:t>𝜑</m:t>
                              </m:r>
                            </m:e>
                            <m:sub>
                              <m:r>
                                <m:rPr>
                                  <m:sty m:val="p"/>
                                </m:rPr>
                                <a:rPr lang="en-US" altLang="ja-JP" sz="2800">
                                  <a:latin typeface="Cambria Math"/>
                                </a:rPr>
                                <m:t>min</m:t>
                              </m:r>
                            </m:sub>
                          </m:sSub>
                          <m:r>
                            <a:rPr kumimoji="1" lang="en-US" altLang="ja-JP" sz="2800" b="0" i="1" smtClean="0">
                              <a:latin typeface="Cambria Math"/>
                            </a:rPr>
                            <m:t>+</m:t>
                          </m:r>
                          <m:r>
                            <a:rPr kumimoji="1" lang="ja-JP" altLang="en-US" sz="2800" b="0" i="1" smtClean="0">
                              <a:latin typeface="Cambria Math"/>
                            </a:rPr>
                            <m:t>𝛼</m:t>
                          </m:r>
                        </m:num>
                        <m:den>
                          <m:r>
                            <a:rPr kumimoji="1" lang="en-US" altLang="ja-JP" sz="2800" b="0" i="1" smtClean="0">
                              <a:latin typeface="Cambria Math"/>
                            </a:rPr>
                            <m:t>2</m:t>
                          </m:r>
                        </m:den>
                      </m:f>
                    </m:oMath>
                  </m:oMathPara>
                </a14:m>
                <a:endParaRPr kumimoji="1" lang="en-US" altLang="ja-JP" dirty="0" smtClean="0"/>
              </a:p>
              <a:p>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a:ea typeface="Cambria Math"/>
                            </a:rPr>
                          </m:ctrlPr>
                        </m:sSubPr>
                        <m:e>
                          <m:r>
                            <a:rPr lang="ja-JP" altLang="en-US" sz="2800" i="1" smtClean="0">
                              <a:latin typeface="Cambria Math"/>
                              <a:ea typeface="Cambria Math"/>
                            </a:rPr>
                            <m:t>𝜑</m:t>
                          </m:r>
                        </m:e>
                        <m:sub>
                          <m:r>
                            <m:rPr>
                              <m:sty m:val="p"/>
                            </m:rPr>
                            <a:rPr lang="en-US" altLang="ja-JP" sz="2800" b="0" i="0" smtClean="0">
                              <a:latin typeface="Cambria Math"/>
                              <a:ea typeface="Cambria Math"/>
                            </a:rPr>
                            <m:t>min</m:t>
                          </m:r>
                        </m:sub>
                      </m:sSub>
                      <m:r>
                        <a:rPr lang="en-US" altLang="ja-JP" sz="2800" i="1">
                          <a:latin typeface="Cambria Math"/>
                          <a:ea typeface="Cambria Math"/>
                        </a:rPr>
                        <m:t>≈</m:t>
                      </m:r>
                      <m:f>
                        <m:fPr>
                          <m:ctrlPr>
                            <a:rPr lang="en-US" altLang="ja-JP" sz="2800" i="1" smtClean="0">
                              <a:latin typeface="Cambria Math"/>
                              <a:ea typeface="Cambria Math"/>
                            </a:rPr>
                          </m:ctrlPr>
                        </m:fPr>
                        <m:num>
                          <m:r>
                            <a:rPr lang="en-US" altLang="ja-JP" sz="2800" i="1">
                              <a:latin typeface="Cambria Math"/>
                              <a:ea typeface="Cambria Math"/>
                            </a:rPr>
                            <m:t>𝛼</m:t>
                          </m:r>
                        </m:num>
                        <m:den>
                          <m:r>
                            <a:rPr lang="en-US" altLang="ja-JP" sz="2800" b="0" i="1" smtClean="0">
                              <a:latin typeface="Cambria Math"/>
                              <a:ea typeface="Cambria Math"/>
                            </a:rPr>
                            <m:t>2</m:t>
                          </m:r>
                        </m:den>
                      </m:f>
                    </m:oMath>
                  </m:oMathPara>
                </a14:m>
                <a:endParaRPr lang="en-US" altLang="ja-JP"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292080" y="5099992"/>
                <a:ext cx="3096344" cy="1607107"/>
              </a:xfrm>
              <a:prstGeom prst="rect">
                <a:avLst/>
              </a:prstGeom>
              <a:blipFill rotWithShape="1">
                <a:blip r:embed="rId8"/>
                <a:stretch>
                  <a:fillRect/>
                </a:stretch>
              </a:blipFill>
              <a:ln w="25400">
                <a:solidFill>
                  <a:srgbClr val="FF0000"/>
                </a:solidFill>
              </a:ln>
            </p:spPr>
            <p:txBody>
              <a:bodyPr/>
              <a:lstStyle/>
              <a:p>
                <a:r>
                  <a:rPr lang="ja-JP" altLang="en-US">
                    <a:noFill/>
                  </a:rPr>
                  <a:t> </a:t>
                </a:r>
              </a:p>
            </p:txBody>
          </p:sp>
        </mc:Fallback>
      </mc:AlternateContent>
    </p:spTree>
    <p:extLst>
      <p:ext uri="{BB962C8B-B14F-4D97-AF65-F5344CB8AC3E}">
        <p14:creationId xmlns:p14="http://schemas.microsoft.com/office/powerpoint/2010/main" val="1539022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光の分光</a:t>
            </a:r>
            <a:endParaRPr kumimoji="1" lang="ja-JP" altLang="en-US" dirty="0"/>
          </a:p>
        </p:txBody>
      </p:sp>
      <p:sp>
        <p:nvSpPr>
          <p:cNvPr id="3" name="コンテンツ プレースホルダー 2"/>
          <p:cNvSpPr>
            <a:spLocks noGrp="1"/>
          </p:cNvSpPr>
          <p:nvPr>
            <p:ph idx="1"/>
          </p:nvPr>
        </p:nvSpPr>
        <p:spPr>
          <a:xfrm>
            <a:off x="457200" y="1600200"/>
            <a:ext cx="8229600" cy="4525963"/>
          </a:xfrm>
        </p:spPr>
        <p:txBody>
          <a:bodyPr/>
          <a:lstStyle/>
          <a:p>
            <a:pPr marL="0" indent="0">
              <a:buNone/>
            </a:pPr>
            <a:r>
              <a:rPr lang="ja-JP" altLang="en-US" dirty="0"/>
              <a:t>光</a:t>
            </a:r>
            <a:r>
              <a:rPr lang="ja-JP" altLang="en-US" dirty="0" smtClean="0"/>
              <a:t>の分光・・・光がさまざまな色の光に分解されること</a:t>
            </a:r>
            <a:endParaRPr kumimoji="1" lang="ja-JP" altLang="en-US" dirty="0"/>
          </a:p>
        </p:txBody>
      </p:sp>
      <p:pic>
        <p:nvPicPr>
          <p:cNvPr id="1026" name="Picture 2" descr="C:\Users\Owner\Desktop\GodfreyKneller-IsaacNewton-16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36912"/>
            <a:ext cx="2309091" cy="317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51208" y="5949280"/>
            <a:ext cx="2917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ctr" eaLnBrk="1" hangingPunct="1"/>
            <a:r>
              <a:rPr lang="ja-JP" altLang="en-US" sz="2400" dirty="0"/>
              <a:t>アイザック・ニュートン</a:t>
            </a:r>
          </a:p>
          <a:p>
            <a:pPr algn="ctr" eaLnBrk="1" hangingPunct="1"/>
            <a:r>
              <a:rPr lang="en-US" altLang="ja-JP" sz="2400" dirty="0"/>
              <a:t>(1642-1727)</a:t>
            </a:r>
          </a:p>
        </p:txBody>
      </p:sp>
      <p:grpSp>
        <p:nvGrpSpPr>
          <p:cNvPr id="9" name="グループ化 8"/>
          <p:cNvGrpSpPr/>
          <p:nvPr/>
        </p:nvGrpSpPr>
        <p:grpSpPr>
          <a:xfrm>
            <a:off x="3779912" y="2274989"/>
            <a:ext cx="4692934" cy="3419005"/>
            <a:chOff x="3838499" y="2525580"/>
            <a:chExt cx="5142264" cy="3746361"/>
          </a:xfrm>
        </p:grpSpPr>
        <p:pic>
          <p:nvPicPr>
            <p:cNvPr id="1027" name="Picture 3" descr="C:\Users\Owner\Desktop\ニュートンの.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499" y="2525580"/>
              <a:ext cx="3953161" cy="3284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4932040" y="5810276"/>
              <a:ext cx="3017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ctr" eaLnBrk="1" hangingPunct="1"/>
              <a:r>
                <a:rPr lang="ja-JP" altLang="en-US" sz="2400" dirty="0" smtClean="0"/>
                <a:t>ニュートンの分光実験</a:t>
              </a:r>
              <a:endParaRPr lang="en-US" altLang="ja-JP" sz="2400" dirty="0"/>
            </a:p>
          </p:txBody>
        </p:sp>
        <p:sp>
          <p:nvSpPr>
            <p:cNvPr id="6" name="テキスト ボックス 5"/>
            <p:cNvSpPr txBox="1"/>
            <p:nvPr/>
          </p:nvSpPr>
          <p:spPr>
            <a:xfrm>
              <a:off x="7134486" y="3818727"/>
              <a:ext cx="556305" cy="1625061"/>
            </a:xfrm>
            <a:prstGeom prst="rect">
              <a:avLst/>
            </a:prstGeom>
            <a:solidFill>
              <a:schemeClr val="bg1"/>
            </a:solidFill>
          </p:spPr>
          <p:txBody>
            <a:bodyPr wrap="square" rtlCol="0">
              <a:spAutoFit/>
            </a:bodyPr>
            <a:lstStyle/>
            <a:p>
              <a:endParaRPr kumimoji="1" lang="en-US" altLang="ja-JP" dirty="0" smtClean="0"/>
            </a:p>
            <a:p>
              <a:endParaRPr lang="en-US" altLang="ja-JP" dirty="0"/>
            </a:p>
            <a:p>
              <a:endParaRPr kumimoji="1" lang="en-US" altLang="ja-JP" dirty="0" smtClean="0"/>
            </a:p>
            <a:p>
              <a:endParaRPr lang="en-US" altLang="ja-JP" dirty="0"/>
            </a:p>
            <a:p>
              <a:endParaRPr kumimoji="1" lang="ja-JP" altLang="en-US" dirty="0"/>
            </a:p>
          </p:txBody>
        </p:sp>
        <p:sp>
          <p:nvSpPr>
            <p:cNvPr id="4" name="右中かっこ 3"/>
            <p:cNvSpPr/>
            <p:nvPr/>
          </p:nvSpPr>
          <p:spPr>
            <a:xfrm>
              <a:off x="7136580" y="4023815"/>
              <a:ext cx="540060" cy="1249725"/>
            </a:xfrm>
            <a:prstGeom prst="rightBrace">
              <a:avLst>
                <a:gd name="adj1" fmla="val 8333"/>
                <a:gd name="adj2" fmla="val 49261"/>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8" name="テキスト ボックス 7"/>
            <p:cNvSpPr txBox="1"/>
            <p:nvPr/>
          </p:nvSpPr>
          <p:spPr>
            <a:xfrm>
              <a:off x="7643561" y="4457622"/>
              <a:ext cx="1337202" cy="400110"/>
            </a:xfrm>
            <a:prstGeom prst="rect">
              <a:avLst/>
            </a:prstGeom>
            <a:noFill/>
          </p:spPr>
          <p:txBody>
            <a:bodyPr wrap="square" rtlCol="0">
              <a:spAutoFit/>
            </a:bodyPr>
            <a:lstStyle/>
            <a:p>
              <a:r>
                <a:rPr kumimoji="1" lang="ja-JP" altLang="en-US" sz="2000" dirty="0" smtClean="0"/>
                <a:t>スペクトル</a:t>
              </a:r>
              <a:endParaRPr kumimoji="1" lang="ja-JP" altLang="en-US" sz="2000" dirty="0"/>
            </a:p>
          </p:txBody>
        </p:sp>
      </p:grpSp>
      <p:sp>
        <p:nvSpPr>
          <p:cNvPr id="10" name="テキスト ボックス 9"/>
          <p:cNvSpPr txBox="1"/>
          <p:nvPr/>
        </p:nvSpPr>
        <p:spPr>
          <a:xfrm>
            <a:off x="3491879" y="5949280"/>
            <a:ext cx="5505033" cy="830997"/>
          </a:xfrm>
          <a:prstGeom prst="rect">
            <a:avLst/>
          </a:prstGeom>
          <a:noFill/>
        </p:spPr>
        <p:txBody>
          <a:bodyPr wrap="none" rtlCol="0">
            <a:spAutoFit/>
          </a:bodyPr>
          <a:lstStyle/>
          <a:p>
            <a:pPr algn="ctr"/>
            <a:r>
              <a:rPr lang="ja-JP" altLang="en-US" sz="2400" dirty="0" smtClean="0">
                <a:solidFill>
                  <a:srgbClr val="FF0000"/>
                </a:solidFill>
              </a:rPr>
              <a:t>太陽光はすべての色の光が混ざったもの</a:t>
            </a:r>
            <a:endParaRPr lang="en-US" altLang="ja-JP" sz="2400" dirty="0" smtClean="0">
              <a:solidFill>
                <a:srgbClr val="FF0000"/>
              </a:solidFill>
            </a:endParaRPr>
          </a:p>
          <a:p>
            <a:pPr algn="ctr"/>
            <a:r>
              <a:rPr kumimoji="1" lang="ja-JP" altLang="en-US" sz="2400" dirty="0" smtClean="0">
                <a:solidFill>
                  <a:srgbClr val="FF0000"/>
                </a:solidFill>
              </a:rPr>
              <a:t>色によって、屈折する角度がちがう</a:t>
            </a:r>
            <a:endParaRPr kumimoji="1" lang="ja-JP" altLang="en-US" sz="2400" dirty="0">
              <a:solidFill>
                <a:srgbClr val="FF0000"/>
              </a:solidFill>
            </a:endParaRPr>
          </a:p>
        </p:txBody>
      </p:sp>
      <p:sp>
        <p:nvSpPr>
          <p:cNvPr id="11" name="下矢印 10"/>
          <p:cNvSpPr/>
          <p:nvPr/>
        </p:nvSpPr>
        <p:spPr>
          <a:xfrm>
            <a:off x="5972812" y="5693994"/>
            <a:ext cx="363707" cy="288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0559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分光の原理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600200"/>
                <a:ext cx="8229600" cy="4925144"/>
              </a:xfrm>
            </p:spPr>
            <p:txBody>
              <a:bodyPr>
                <a:normAutofit lnSpcReduction="10000"/>
              </a:bodyPr>
              <a:lstStyle/>
              <a:p>
                <a:pPr marL="0" indent="0">
                  <a:buNone/>
                </a:pPr>
                <a:r>
                  <a:rPr lang="ja-JP" altLang="en-US" dirty="0" smtClean="0">
                    <a:solidFill>
                      <a:srgbClr val="FF0000"/>
                    </a:solidFill>
                  </a:rPr>
                  <a:t>分散</a:t>
                </a:r>
                <a:r>
                  <a:rPr lang="ja-JP" altLang="en-US" b="0" dirty="0" smtClean="0">
                    <a:solidFill>
                      <a:srgbClr val="FF0000"/>
                    </a:solidFill>
                  </a:rPr>
                  <a:t>・・・屈折率</a:t>
                </a:r>
                <a:r>
                  <a:rPr lang="ja-JP" altLang="en-US" b="0" dirty="0" smtClean="0"/>
                  <a:t>は</a:t>
                </a:r>
                <a:r>
                  <a:rPr lang="ja-JP" altLang="en-US" b="0" dirty="0" smtClean="0">
                    <a:solidFill>
                      <a:srgbClr val="FF0000"/>
                    </a:solidFill>
                  </a:rPr>
                  <a:t>波長</a:t>
                </a:r>
                <a:r>
                  <a:rPr lang="ja-JP" altLang="en-US" dirty="0" smtClean="0"/>
                  <a:t>により異なる</a:t>
                </a:r>
                <a:endParaRPr lang="en-US" altLang="ja-JP" dirty="0" smtClean="0"/>
              </a:p>
              <a:p>
                <a:pPr marL="0" indent="0">
                  <a:buNone/>
                </a:pPr>
                <a:endParaRPr lang="en-US" altLang="ja-JP" dirty="0" smtClean="0">
                  <a:solidFill>
                    <a:srgbClr val="3366FF"/>
                  </a:solidFill>
                </a:endParaRPr>
              </a:p>
              <a:p>
                <a:pPr marL="0" indent="0">
                  <a:buNone/>
                </a:pPr>
                <a:endParaRPr lang="en-US" altLang="ja-JP" dirty="0">
                  <a:solidFill>
                    <a:srgbClr val="3366FF"/>
                  </a:solidFill>
                </a:endParaRPr>
              </a:p>
              <a:p>
                <a:pPr marL="0" indent="0">
                  <a:buNone/>
                </a:pPr>
                <a:endParaRPr lang="en-US" altLang="ja-JP" dirty="0" smtClean="0">
                  <a:solidFill>
                    <a:srgbClr val="3366FF"/>
                  </a:solidFill>
                </a:endParaRPr>
              </a:p>
              <a:p>
                <a:pPr marL="0" indent="0">
                  <a:buNone/>
                </a:pPr>
                <a:endParaRPr lang="en-US" altLang="ja-JP" dirty="0">
                  <a:solidFill>
                    <a:srgbClr val="3366FF"/>
                  </a:solidFill>
                </a:endParaRPr>
              </a:p>
              <a:p>
                <a:pPr marL="0" indent="0">
                  <a:buNone/>
                </a:pPr>
                <a:endParaRPr lang="en-US" altLang="ja-JP" dirty="0" smtClean="0">
                  <a:solidFill>
                    <a:srgbClr val="3366FF"/>
                  </a:solidFill>
                </a:endParaRPr>
              </a:p>
              <a:p>
                <a:pPr marL="0" indent="0">
                  <a:buNone/>
                </a:pPr>
                <a:endParaRPr lang="en-US" altLang="ja-JP" dirty="0" smtClean="0">
                  <a:solidFill>
                    <a:srgbClr val="3366FF"/>
                  </a:solidFill>
                </a:endParaRPr>
              </a:p>
              <a:p>
                <a:pPr marL="0" indent="0">
                  <a:buNone/>
                </a:pPr>
                <a:r>
                  <a:rPr lang="ja-JP" altLang="en-US" dirty="0" smtClean="0">
                    <a:solidFill>
                      <a:srgbClr val="3366FF"/>
                    </a:solidFill>
                  </a:rPr>
                  <a:t>青（波長</a:t>
                </a:r>
                <a:r>
                  <a:rPr lang="en-US" altLang="ja-JP" dirty="0" smtClean="0">
                    <a:solidFill>
                      <a:srgbClr val="3366FF"/>
                    </a:solidFill>
                  </a:rPr>
                  <a:t>450</a:t>
                </a:r>
                <a:r>
                  <a:rPr lang="ja-JP" altLang="en-US" dirty="0" smtClean="0">
                    <a:solidFill>
                      <a:srgbClr val="3366FF"/>
                    </a:solidFill>
                  </a:rPr>
                  <a:t>～</a:t>
                </a:r>
                <a:r>
                  <a:rPr lang="en-US" altLang="ja-JP" dirty="0" smtClean="0">
                    <a:solidFill>
                      <a:srgbClr val="3366FF"/>
                    </a:solidFill>
                  </a:rPr>
                  <a:t>495nm</a:t>
                </a:r>
                <a:r>
                  <a:rPr lang="ja-JP" altLang="en-US" dirty="0" smtClean="0">
                    <a:solidFill>
                      <a:srgbClr val="3366FF"/>
                    </a:solidFill>
                  </a:rPr>
                  <a:t>）　</a:t>
                </a:r>
                <a:r>
                  <a:rPr lang="ja-JP" altLang="en-US" dirty="0" smtClean="0"/>
                  <a:t>屈折率</a:t>
                </a:r>
                <a14:m>
                  <m:oMath xmlns:m="http://schemas.openxmlformats.org/officeDocument/2006/math">
                    <m:r>
                      <a:rPr lang="en-US" altLang="ja-JP" i="1">
                        <a:latin typeface="Cambria Math"/>
                      </a:rPr>
                      <m:t>𝑛</m:t>
                    </m:r>
                    <m:r>
                      <a:rPr lang="ja-JP" altLang="en-US" b="0" i="1" smtClean="0">
                        <a:solidFill>
                          <a:srgbClr val="FF0000"/>
                        </a:solidFill>
                        <a:latin typeface="Cambria Math"/>
                      </a:rPr>
                      <m:t>大</m:t>
                    </m:r>
                  </m:oMath>
                </a14:m>
                <a:r>
                  <a:rPr lang="ja-JP" altLang="en-US" dirty="0"/>
                  <a:t>→偏角</a:t>
                </a:r>
                <a14:m>
                  <m:oMath xmlns:m="http://schemas.openxmlformats.org/officeDocument/2006/math">
                    <m:r>
                      <a:rPr lang="ja-JP" altLang="en-US" i="1">
                        <a:latin typeface="Cambria Math"/>
                      </a:rPr>
                      <m:t>𝜑</m:t>
                    </m:r>
                    <m:r>
                      <a:rPr lang="ja-JP" altLang="en-US" b="0" i="1" smtClean="0">
                        <a:solidFill>
                          <a:srgbClr val="FF0000"/>
                        </a:solidFill>
                        <a:latin typeface="Cambria Math"/>
                      </a:rPr>
                      <m:t>大</m:t>
                    </m:r>
                  </m:oMath>
                </a14:m>
                <a:r>
                  <a:rPr lang="ja-JP" altLang="en-US" dirty="0" smtClean="0">
                    <a:solidFill>
                      <a:srgbClr val="FF0000"/>
                    </a:solidFill>
                  </a:rPr>
                  <a:t>　</a:t>
                </a:r>
                <a:endParaRPr lang="en-US" altLang="ja-JP" dirty="0" smtClean="0">
                  <a:solidFill>
                    <a:srgbClr val="3366FF"/>
                  </a:solidFill>
                </a:endParaRPr>
              </a:p>
              <a:p>
                <a:pPr marL="0" indent="0">
                  <a:buNone/>
                </a:pPr>
                <a:r>
                  <a:rPr lang="ja-JP" altLang="en-US" dirty="0" smtClean="0">
                    <a:solidFill>
                      <a:srgbClr val="FF0000"/>
                    </a:solidFill>
                  </a:rPr>
                  <a:t>赤（波長</a:t>
                </a:r>
                <a:r>
                  <a:rPr lang="en-US" altLang="ja-JP" dirty="0" smtClean="0">
                    <a:solidFill>
                      <a:srgbClr val="FF0000"/>
                    </a:solidFill>
                  </a:rPr>
                  <a:t>620</a:t>
                </a:r>
                <a:r>
                  <a:rPr lang="ja-JP" altLang="en-US" dirty="0" smtClean="0">
                    <a:solidFill>
                      <a:srgbClr val="FF0000"/>
                    </a:solidFill>
                  </a:rPr>
                  <a:t>～</a:t>
                </a:r>
                <a:r>
                  <a:rPr lang="en-US" altLang="ja-JP" dirty="0" smtClean="0">
                    <a:solidFill>
                      <a:srgbClr val="FF0000"/>
                    </a:solidFill>
                  </a:rPr>
                  <a:t>750nm</a:t>
                </a:r>
                <a:r>
                  <a:rPr lang="ja-JP" altLang="en-US" dirty="0" smtClean="0">
                    <a:solidFill>
                      <a:srgbClr val="FF0000"/>
                    </a:solidFill>
                  </a:rPr>
                  <a:t>）</a:t>
                </a:r>
                <a:r>
                  <a:rPr lang="ja-JP" altLang="en-US" dirty="0" smtClean="0">
                    <a:solidFill>
                      <a:srgbClr val="3366FF"/>
                    </a:solidFill>
                  </a:rPr>
                  <a:t>　</a:t>
                </a:r>
                <a:r>
                  <a:rPr lang="ja-JP" altLang="en-US" dirty="0"/>
                  <a:t>屈折率</a:t>
                </a:r>
                <a14:m>
                  <m:oMath xmlns:m="http://schemas.openxmlformats.org/officeDocument/2006/math">
                    <m:r>
                      <a:rPr lang="en-US" altLang="ja-JP" i="1">
                        <a:latin typeface="Cambria Math"/>
                      </a:rPr>
                      <m:t>𝑛</m:t>
                    </m:r>
                    <m:r>
                      <a:rPr lang="ja-JP" altLang="en-US" b="0" i="1" smtClean="0">
                        <a:solidFill>
                          <a:srgbClr val="FF0000"/>
                        </a:solidFill>
                        <a:latin typeface="Cambria Math"/>
                      </a:rPr>
                      <m:t>小</m:t>
                    </m:r>
                  </m:oMath>
                </a14:m>
                <a:r>
                  <a:rPr lang="ja-JP" altLang="en-US" dirty="0" smtClean="0"/>
                  <a:t>→</a:t>
                </a:r>
                <a:r>
                  <a:rPr lang="ja-JP" altLang="en-US" dirty="0"/>
                  <a:t>偏角</a:t>
                </a:r>
                <a14:m>
                  <m:oMath xmlns:m="http://schemas.openxmlformats.org/officeDocument/2006/math">
                    <m:r>
                      <a:rPr lang="ja-JP" altLang="en-US" i="1">
                        <a:latin typeface="Cambria Math"/>
                      </a:rPr>
                      <m:t>𝜑</m:t>
                    </m:r>
                    <m:r>
                      <a:rPr lang="ja-JP" altLang="en-US" b="0" i="1" smtClean="0">
                        <a:solidFill>
                          <a:srgbClr val="FF0000"/>
                        </a:solidFill>
                        <a:latin typeface="Cambria Math"/>
                      </a:rPr>
                      <m:t>小</m:t>
                    </m:r>
                  </m:oMath>
                </a14:m>
                <a:endParaRPr kumimoji="1" lang="en-US" altLang="ja-JP" dirty="0" smtClean="0">
                  <a:solidFill>
                    <a:srgbClr val="FF0000"/>
                  </a:solidFill>
                </a:endParaRPr>
              </a:p>
              <a:p>
                <a:pPr marL="0" indent="0" algn="ctr">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600200"/>
                <a:ext cx="8229600" cy="4925144"/>
              </a:xfrm>
              <a:blipFill rotWithShape="1">
                <a:blip r:embed="rId2"/>
                <a:stretch>
                  <a:fillRect l="-1852" t="-3222" b="-2230"/>
                </a:stretch>
              </a:blipFill>
            </p:spPr>
            <p:txBody>
              <a:bodyPr/>
              <a:lstStyle/>
              <a:p>
                <a:r>
                  <a:rPr lang="ja-JP" altLang="en-US">
                    <a:noFill/>
                  </a:rPr>
                  <a:t> </a:t>
                </a:r>
              </a:p>
            </p:txBody>
          </p:sp>
        </mc:Fallback>
      </mc:AlternateContent>
      <p:pic>
        <p:nvPicPr>
          <p:cNvPr id="5" name="図 4" descr="光学のすすめ　第2章.pdf - Adobe Reader"/>
          <p:cNvPicPr>
            <a:picLocks noChangeAspect="1"/>
          </p:cNvPicPr>
          <p:nvPr/>
        </p:nvPicPr>
        <p:blipFill rotWithShape="1">
          <a:blip r:embed="rId3">
            <a:extLst>
              <a:ext uri="{28A0092B-C50C-407E-A947-70E740481C1C}">
                <a14:useLocalDpi xmlns:a14="http://schemas.microsoft.com/office/drawing/2010/main" val="0"/>
              </a:ext>
            </a:extLst>
          </a:blip>
          <a:srcRect l="39816" t="34800" r="47893" b="40909"/>
          <a:stretch/>
        </p:blipFill>
        <p:spPr>
          <a:xfrm rot="5400000">
            <a:off x="5381618" y="1685120"/>
            <a:ext cx="2814858" cy="4002047"/>
          </a:xfrm>
          <a:prstGeom prst="rect">
            <a:avLst/>
          </a:prstGeom>
        </p:spPr>
      </p:pic>
      <p:pic>
        <p:nvPicPr>
          <p:cNvPr id="1027" name="Picture 3" descr="C:\Users\Owner\Desktop\無題.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04" y="2278212"/>
            <a:ext cx="3876864" cy="252414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32258" y="4486050"/>
            <a:ext cx="4182356" cy="923330"/>
          </a:xfrm>
          <a:prstGeom prst="rect">
            <a:avLst/>
          </a:prstGeom>
          <a:noFill/>
        </p:spPr>
        <p:txBody>
          <a:bodyPr wrap="square" rtlCol="0">
            <a:spAutoFit/>
          </a:bodyPr>
          <a:lstStyle/>
          <a:p>
            <a:r>
              <a:rPr kumimoji="1" lang="en-US" altLang="ja-JP" dirty="0" err="1" smtClean="0"/>
              <a:t>Thorlabs</a:t>
            </a:r>
            <a:r>
              <a:rPr kumimoji="1" lang="en-US" altLang="ja-JP" dirty="0" smtClean="0"/>
              <a:t> </a:t>
            </a:r>
            <a:r>
              <a:rPr lang="en-US" altLang="ja-JP" dirty="0" smtClean="0">
                <a:hlinkClick r:id="rId5"/>
              </a:rPr>
              <a:t>http</a:t>
            </a:r>
            <a:r>
              <a:rPr lang="en-US" altLang="ja-JP" dirty="0">
                <a:hlinkClick r:id="rId5"/>
              </a:rPr>
              <a:t>://</a:t>
            </a:r>
            <a:r>
              <a:rPr lang="en-US" altLang="ja-JP" dirty="0" smtClean="0">
                <a:hlinkClick r:id="rId5"/>
              </a:rPr>
              <a:t>www.thorlabs.co.jp/newgrouppage9.cfm?objectgroup_id=6278</a:t>
            </a:r>
            <a:r>
              <a:rPr lang="ja-JP" altLang="en-US" dirty="0" smtClean="0"/>
              <a:t>より</a:t>
            </a:r>
            <a:endParaRPr kumimoji="1" lang="ja-JP" altLang="en-US" dirty="0"/>
          </a:p>
        </p:txBody>
      </p:sp>
    </p:spTree>
    <p:extLst>
      <p:ext uri="{BB962C8B-B14F-4D97-AF65-F5344CB8AC3E}">
        <p14:creationId xmlns:p14="http://schemas.microsoft.com/office/powerpoint/2010/main" val="3301855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17047</TotalTime>
  <Words>558</Words>
  <Application>Microsoft Office PowerPoint</Application>
  <PresentationFormat>画面に合わせる (4:3)</PresentationFormat>
  <Paragraphs>178</Paragraphs>
  <Slides>15</Slides>
  <Notes>2</Notes>
  <HiddenSlides>0</HiddenSlides>
  <MMClips>0</MMClips>
  <ScaleCrop>false</ScaleCrop>
  <HeadingPairs>
    <vt:vector size="4" baseType="variant">
      <vt:variant>
        <vt:lpstr>テーマ</vt:lpstr>
      </vt:variant>
      <vt:variant>
        <vt:i4>1</vt:i4>
      </vt:variant>
      <vt:variant>
        <vt:lpstr>スライド タイトル</vt:lpstr>
      </vt:variant>
      <vt:variant>
        <vt:i4>15</vt:i4>
      </vt:variant>
    </vt:vector>
  </HeadingPairs>
  <TitlesOfParts>
    <vt:vector size="16" baseType="lpstr">
      <vt:lpstr>Office ​​テーマ</vt:lpstr>
      <vt:lpstr>H.25前期輪講</vt:lpstr>
      <vt:lpstr>目次</vt:lpstr>
      <vt:lpstr>前回の復習</vt:lpstr>
      <vt:lpstr>前回の復習</vt:lpstr>
      <vt:lpstr>プリズムとは</vt:lpstr>
      <vt:lpstr>プリズム内の光の進み方</vt:lpstr>
      <vt:lpstr>最小偏角の公式</vt:lpstr>
      <vt:lpstr>光の分光</vt:lpstr>
      <vt:lpstr>分光の原理</vt:lpstr>
      <vt:lpstr>レンズとは</vt:lpstr>
      <vt:lpstr>凸レンズの仕組み</vt:lpstr>
      <vt:lpstr>凹レンズの仕組み</vt:lpstr>
      <vt:lpstr>焦点距離とは</vt:lpstr>
      <vt:lpstr>凹面鏡と凸面鏡</vt:lpstr>
      <vt:lpstr>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Owner</dc:creator>
  <cp:lastModifiedBy>Owner</cp:lastModifiedBy>
  <cp:revision>116</cp:revision>
  <cp:lastPrinted>2013-05-28T00:41:48Z</cp:lastPrinted>
  <dcterms:created xsi:type="dcterms:W3CDTF">2013-05-24T01:36:22Z</dcterms:created>
  <dcterms:modified xsi:type="dcterms:W3CDTF">2013-06-07T10:53:13Z</dcterms:modified>
</cp:coreProperties>
</file>