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embeddings/Microsoft___2.bin" ContentType="application/vnd.openxmlformats-officedocument.oleObject"/>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embeddings/Microsoft___1.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3"/>
  </p:notesMasterIdLst>
  <p:sldIdLst>
    <p:sldId id="256" r:id="rId2"/>
    <p:sldId id="258" r:id="rId3"/>
    <p:sldId id="290" r:id="rId4"/>
    <p:sldId id="259" r:id="rId5"/>
    <p:sldId id="272" r:id="rId6"/>
    <p:sldId id="257" r:id="rId7"/>
    <p:sldId id="276" r:id="rId8"/>
    <p:sldId id="260" r:id="rId9"/>
    <p:sldId id="300" r:id="rId10"/>
    <p:sldId id="261" r:id="rId11"/>
    <p:sldId id="279" r:id="rId12"/>
    <p:sldId id="301" r:id="rId13"/>
    <p:sldId id="262" r:id="rId14"/>
    <p:sldId id="292" r:id="rId15"/>
    <p:sldId id="293" r:id="rId16"/>
    <p:sldId id="294" r:id="rId17"/>
    <p:sldId id="295" r:id="rId18"/>
    <p:sldId id="296" r:id="rId19"/>
    <p:sldId id="297" r:id="rId20"/>
    <p:sldId id="263" r:id="rId21"/>
    <p:sldId id="264" r:id="rId22"/>
    <p:sldId id="265" r:id="rId23"/>
    <p:sldId id="266" r:id="rId24"/>
    <p:sldId id="270" r:id="rId25"/>
    <p:sldId id="303" r:id="rId26"/>
    <p:sldId id="304" r:id="rId27"/>
    <p:sldId id="305" r:id="rId28"/>
    <p:sldId id="268" r:id="rId29"/>
    <p:sldId id="298" r:id="rId30"/>
    <p:sldId id="285" r:id="rId31"/>
    <p:sldId id="274" r:id="rId32"/>
    <p:sldId id="281" r:id="rId33"/>
    <p:sldId id="282" r:id="rId34"/>
    <p:sldId id="287" r:id="rId35"/>
    <p:sldId id="286" r:id="rId36"/>
    <p:sldId id="288" r:id="rId37"/>
    <p:sldId id="283" r:id="rId38"/>
    <p:sldId id="284" r:id="rId39"/>
    <p:sldId id="306" r:id="rId40"/>
    <p:sldId id="299" r:id="rId41"/>
    <p:sldId id="302" r:id="rId42"/>
  </p:sldIdLst>
  <p:sldSz cx="9144000" cy="6858000" type="screen4x3"/>
  <p:notesSz cx="9144000" cy="6858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間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2863" autoAdjust="0"/>
    <p:restoredTop sz="97368" autoAdjust="0"/>
  </p:normalViewPr>
  <p:slideViewPr>
    <p:cSldViewPr snapToGrid="0" snapToObjects="1">
      <p:cViewPr>
        <p:scale>
          <a:sx n="100" d="100"/>
          <a:sy n="100" d="100"/>
        </p:scale>
        <p:origin x="-1152" y="-256"/>
      </p:cViewPr>
      <p:guideLst>
        <p:guide orient="horz" pos="2160"/>
        <p:guide pos="2880"/>
      </p:guideLst>
    </p:cSldViewPr>
  </p:slideViewPr>
  <p:outlineViewPr>
    <p:cViewPr>
      <p:scale>
        <a:sx n="33" d="100"/>
        <a:sy n="33" d="100"/>
      </p:scale>
      <p:origin x="0" y="323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Times New Roman"/>
              </a:defRPr>
            </a:lvl1pPr>
          </a:lstStyle>
          <a:p>
            <a:endParaRPr lang="ja-JP" altLang="en-US" dirty="0"/>
          </a:p>
        </p:txBody>
      </p:sp>
      <p:sp>
        <p:nvSpPr>
          <p:cNvPr id="3" name="日付プレースホルダ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Times New Roman"/>
              </a:defRPr>
            </a:lvl1pPr>
          </a:lstStyle>
          <a:p>
            <a:fld id="{2C5108DB-7403-3344-9D0D-E8EAA7291D64}" type="datetimeFigureOut">
              <a:rPr lang="ja-JP" altLang="en-US" smtClean="0"/>
              <a:pPr/>
              <a:t>13.8.5</a:t>
            </a:fld>
            <a:endParaRPr lang="ja-JP" altLang="en-US" dirty="0"/>
          </a:p>
        </p:txBody>
      </p:sp>
      <p:sp>
        <p:nvSpPr>
          <p:cNvPr id="4" name="スライド イメージ プレースホルダ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6" name="フッター プレースホルダ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Times New Roman"/>
              </a:defRPr>
            </a:lvl1pPr>
          </a:lstStyle>
          <a:p>
            <a:endParaRPr lang="ja-JP" altLang="en-US" dirty="0"/>
          </a:p>
        </p:txBody>
      </p:sp>
      <p:sp>
        <p:nvSpPr>
          <p:cNvPr id="7" name="スライド番号プレースホルダ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Times New Roman"/>
              </a:defRPr>
            </a:lvl1pPr>
          </a:lstStyle>
          <a:p>
            <a:fld id="{C4C4FC29-34D3-894B-BD2F-B9D486413BF3}"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Times New Roman"/>
        <a:ea typeface="+mn-ea"/>
        <a:cs typeface="+mn-cs"/>
      </a:defRPr>
    </a:lvl1pPr>
    <a:lvl2pPr marL="457200" algn="l" defTabSz="457200" rtl="0" eaLnBrk="1" latinLnBrk="0" hangingPunct="1">
      <a:defRPr kumimoji="1" sz="1200" kern="1200">
        <a:solidFill>
          <a:schemeClr val="tx1"/>
        </a:solidFill>
        <a:latin typeface="Times New Roman"/>
        <a:ea typeface="+mn-ea"/>
        <a:cs typeface="+mn-cs"/>
      </a:defRPr>
    </a:lvl2pPr>
    <a:lvl3pPr marL="914400" algn="l" defTabSz="457200" rtl="0" eaLnBrk="1" latinLnBrk="0" hangingPunct="1">
      <a:defRPr kumimoji="1" sz="1200" kern="1200">
        <a:solidFill>
          <a:schemeClr val="tx1"/>
        </a:solidFill>
        <a:latin typeface="Times New Roman"/>
        <a:ea typeface="+mn-ea"/>
        <a:cs typeface="+mn-cs"/>
      </a:defRPr>
    </a:lvl3pPr>
    <a:lvl4pPr marL="1371600" algn="l" defTabSz="457200" rtl="0" eaLnBrk="1" latinLnBrk="0" hangingPunct="1">
      <a:defRPr kumimoji="1" sz="1200" kern="1200">
        <a:solidFill>
          <a:schemeClr val="tx1"/>
        </a:solidFill>
        <a:latin typeface="Times New Roman"/>
        <a:ea typeface="+mn-ea"/>
        <a:cs typeface="+mn-cs"/>
      </a:defRPr>
    </a:lvl4pPr>
    <a:lvl5pPr marL="1828800" algn="l" defTabSz="457200" rtl="0" eaLnBrk="1" latinLnBrk="0" hangingPunct="1">
      <a:defRPr kumimoji="1" sz="1200" kern="1200">
        <a:solidFill>
          <a:schemeClr val="tx1"/>
        </a:solidFill>
        <a:latin typeface="Times New Roman"/>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例：足場の硬さが組織の硬さと近くなった場合に、</a:t>
            </a:r>
            <a:endParaRPr lang="en-US" altLang="ja-JP" dirty="0" smtClean="0"/>
          </a:p>
          <a:p>
            <a:r>
              <a:rPr lang="ja-JP" altLang="en-US" dirty="0" smtClean="0"/>
              <a:t>　　　その組織を構成する細胞への分化誘導が最も促進</a:t>
            </a:r>
            <a:endParaRPr kumimoji="1" lang="ja-JP" altLang="en-US" dirty="0" smtClean="0"/>
          </a:p>
          <a:p>
            <a:endParaRPr lang="ja-JP" altLang="en-US" dirty="0"/>
          </a:p>
        </p:txBody>
      </p:sp>
      <p:sp>
        <p:nvSpPr>
          <p:cNvPr id="4" name="スライド番号プレースホルダ 3"/>
          <p:cNvSpPr>
            <a:spLocks noGrp="1"/>
          </p:cNvSpPr>
          <p:nvPr>
            <p:ph type="sldNum" sz="quarter" idx="10"/>
          </p:nvPr>
        </p:nvSpPr>
        <p:spPr/>
        <p:txBody>
          <a:bodyPr/>
          <a:lstStyle/>
          <a:p>
            <a:fld id="{C4C4FC29-34D3-894B-BD2F-B9D486413BF3}" type="slidenum">
              <a:rPr lang="ja-JP" altLang="en-US" smtClean="0"/>
              <a:pPr/>
              <a:t>2</a:t>
            </a:fld>
            <a:endParaRPr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例：足場の硬さが組織の硬さと近くなった場合に、</a:t>
            </a:r>
            <a:endParaRPr lang="en-US" altLang="ja-JP" dirty="0" smtClean="0"/>
          </a:p>
          <a:p>
            <a:r>
              <a:rPr lang="ja-JP" altLang="en-US" dirty="0" smtClean="0"/>
              <a:t>　　　その組織を構成する細胞への分化誘導が最も促進</a:t>
            </a:r>
            <a:endParaRPr kumimoji="1" lang="ja-JP" altLang="en-US" dirty="0" smtClean="0"/>
          </a:p>
          <a:p>
            <a:endParaRPr lang="ja-JP" altLang="en-US" dirty="0"/>
          </a:p>
        </p:txBody>
      </p:sp>
      <p:sp>
        <p:nvSpPr>
          <p:cNvPr id="4" name="スライド番号プレースホルダ 3"/>
          <p:cNvSpPr>
            <a:spLocks noGrp="1"/>
          </p:cNvSpPr>
          <p:nvPr>
            <p:ph type="sldNum" sz="quarter" idx="10"/>
          </p:nvPr>
        </p:nvSpPr>
        <p:spPr/>
        <p:txBody>
          <a:bodyPr/>
          <a:lstStyle/>
          <a:p>
            <a:fld id="{C4C4FC29-34D3-894B-BD2F-B9D486413BF3}" type="slidenum">
              <a:rPr lang="ja-JP" altLang="en-US" smtClean="0"/>
              <a:pPr/>
              <a:t>3</a:t>
            </a:fld>
            <a:endParaRPr lang="ja-JP"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C4C4FC29-34D3-894B-BD2F-B9D486413BF3}" type="slidenum">
              <a:rPr lang="ja-JP" altLang="en-US" smtClean="0"/>
              <a:pPr/>
              <a:t>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この</a:t>
            </a:r>
            <a:r>
              <a:rPr lang="en-US" altLang="ja-JP">
                <a:cs typeface="ＭＳ Ｐゴシック" charset="-128"/>
              </a:rPr>
              <a:t>SHG</a:t>
            </a:r>
            <a:r>
              <a:rPr lang="ja-JP" altLang="en-US">
                <a:cs typeface="ＭＳ Ｐゴシック" charset="-128"/>
              </a:rPr>
              <a:t>光の発生原理において，光と分極の関係が重要でありますので説明いたします．</a:t>
            </a:r>
          </a:p>
          <a:p>
            <a:pPr eaLnBrk="1" hangingPunct="1">
              <a:spcBef>
                <a:spcPct val="0"/>
              </a:spcBef>
            </a:pPr>
            <a:r>
              <a:rPr lang="ja-JP" altLang="en-US">
                <a:cs typeface="ＭＳ Ｐゴシック" charset="-128"/>
              </a:rPr>
              <a:t>光が物質に入射する場合を考えます．物質を細かくみると原子の集団となっており，原子は中心に原子核を持ち，その周りに電子が雲のように存在しています．この電子は入射した光の電場により入射光と同じ振動数で振動します。一方、原子核は、電子に比べて質量が大きく，動くことはありません．</a:t>
            </a:r>
            <a:endParaRPr lang="en-US">
              <a:ea typeface="ＭＳ Ｐゴシック" charset="-128"/>
              <a:cs typeface="ＭＳ Ｐゴシック"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CA93001B-935E-114A-816A-B297164C6E8C}" type="slidenum">
              <a:rPr lang="ja-JP" altLang="en-US"/>
              <a:pPr/>
              <a:t>14</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この電子の振動により物質内では電子の振動と逆方向に分極が誘起され，これにより新たに光が発生します．これが光と物質の相互作用である、分極です．</a:t>
            </a:r>
            <a:endParaRPr lang="en-US" altLang="ja-JP">
              <a:cs typeface="ＭＳ Ｐゴシック" charset="-128"/>
            </a:endParaRPr>
          </a:p>
          <a:p>
            <a:pPr eaLnBrk="1" hangingPunct="1">
              <a:spcBef>
                <a:spcPct val="0"/>
              </a:spcBef>
            </a:pPr>
            <a:endParaRPr lang="en-US">
              <a:ea typeface="ＭＳ Ｐゴシック" charset="-128"/>
              <a:cs typeface="ＭＳ Ｐゴシック" charset="-128"/>
            </a:endParaRPr>
          </a:p>
          <a:p>
            <a:pPr eaLnBrk="1" hangingPunct="1">
              <a:spcBef>
                <a:spcPct val="0"/>
              </a:spcBef>
            </a:pPr>
            <a:endParaRPr lang="en-US">
              <a:ea typeface="ＭＳ Ｐゴシック" charset="-128"/>
              <a:cs typeface="ＭＳ Ｐゴシック"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1BD05BA7-D769-DA47-A4C0-C06BD241584F}" type="slidenum">
              <a:rPr lang="ja-JP" altLang="en-US"/>
              <a:pPr/>
              <a:t>15</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通常の光による屈折，反射，解説，干渉などの線形分極では，入射電場に対して分極の応答は比例し，このような式で表されます．図は，入射電場波形と分極波の関係を示しており，物質で発生する分極波は入射電場波形に比例しますので，このような線形分極では，波長または周波数は変化しません．</a:t>
            </a:r>
            <a:endParaRPr lang="en-US" altLang="ja-JP">
              <a:cs typeface="ＭＳ Ｐゴシック" charset="-128"/>
            </a:endParaRPr>
          </a:p>
          <a:p>
            <a:pPr eaLnBrk="1" hangingPunct="1">
              <a:spcBef>
                <a:spcPct val="0"/>
              </a:spcBef>
            </a:pPr>
            <a:endParaRPr lang="en-US">
              <a:ea typeface="ＭＳ Ｐゴシック" charset="-128"/>
              <a:cs typeface="ＭＳ Ｐゴシック" charset="-128"/>
            </a:endParaRPr>
          </a:p>
        </p:txBody>
      </p:sp>
      <p:sp>
        <p:nvSpPr>
          <p:cNvPr id="26627" name="Slide Number Placeholder 3"/>
          <p:cNvSpPr>
            <a:spLocks noGrp="1"/>
          </p:cNvSpPr>
          <p:nvPr>
            <p:ph type="sldNum" sz="quarter" idx="5"/>
          </p:nvPr>
        </p:nvSpPr>
        <p:spPr bwMode="auto">
          <a:noFill/>
          <a:ln>
            <a:miter lim="800000"/>
            <a:headEnd/>
            <a:tailEnd/>
          </a:ln>
        </p:spPr>
        <p:txBody>
          <a:bodyPr/>
          <a:lstStyle/>
          <a:p>
            <a:fld id="{45B5B509-8D58-CF48-AF6C-697E2D5522A1}" type="slidenum">
              <a:rPr lang="ja-JP" altLang="en-US"/>
              <a:pPr/>
              <a:t>16</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一方，フェムト秒レーザーのようなピークパワーの高い光が物質に入射しますと，分極が入射電場に応答できず，分極波に非線形な項が現れます．非線形な項の発生により分極波形が歪むと，入射電場の高調波成分を含むことになります．先ほどと同様に入射電場波形と分極波の関係を図に示します．超短パルス光が，非中心対称物質に入射する場合，正負の方向で分極波が非対称となりますので，図中の分極波が上半分が歪んでいることがわかります．この分極波形をフーリエ解析しますと，入射電場周波数の</a:t>
            </a:r>
            <a:r>
              <a:rPr lang="en-US" altLang="ja-JP">
                <a:cs typeface="ＭＳ Ｐゴシック" charset="-128"/>
              </a:rPr>
              <a:t>2</a:t>
            </a:r>
            <a:r>
              <a:rPr lang="ja-JP" altLang="en-US">
                <a:cs typeface="ＭＳ Ｐゴシック" charset="-128"/>
              </a:rPr>
              <a:t>倍の波が含まれ，これが</a:t>
            </a:r>
            <a:r>
              <a:rPr lang="en-US" altLang="ja-JP">
                <a:cs typeface="ＭＳ Ｐゴシック" charset="-128"/>
              </a:rPr>
              <a:t>SHG</a:t>
            </a:r>
            <a:r>
              <a:rPr lang="ja-JP" altLang="en-US">
                <a:cs typeface="ＭＳ Ｐゴシック" charset="-128"/>
              </a:rPr>
              <a:t>光となります，</a:t>
            </a:r>
            <a:endParaRPr lang="en-US">
              <a:ea typeface="ＭＳ Ｐゴシック" charset="-128"/>
              <a:cs typeface="ＭＳ Ｐゴシック" charset="-128"/>
            </a:endParaRPr>
          </a:p>
        </p:txBody>
      </p:sp>
      <p:sp>
        <p:nvSpPr>
          <p:cNvPr id="28675" name="Slide Number Placeholder 3"/>
          <p:cNvSpPr>
            <a:spLocks noGrp="1"/>
          </p:cNvSpPr>
          <p:nvPr>
            <p:ph type="sldNum" sz="quarter" idx="5"/>
          </p:nvPr>
        </p:nvSpPr>
        <p:spPr bwMode="auto">
          <a:noFill/>
          <a:ln>
            <a:miter lim="800000"/>
            <a:headEnd/>
            <a:tailEnd/>
          </a:ln>
        </p:spPr>
        <p:txBody>
          <a:bodyPr/>
          <a:lstStyle/>
          <a:p>
            <a:fld id="{2F3A074D-F3DA-CB41-B08D-EB83468E1895}" type="slidenum">
              <a:rPr lang="ja-JP" altLang="en-US"/>
              <a:pPr/>
              <a:t>17</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a:lstStyle/>
          <a:p>
            <a:pPr eaLnBrk="1" hangingPunct="1">
              <a:spcBef>
                <a:spcPct val="0"/>
              </a:spcBef>
            </a:pPr>
            <a:r>
              <a:rPr lang="ja-JP" altLang="en-US" dirty="0">
                <a:cs typeface="ＭＳ Ｐゴシック" charset="-128"/>
              </a:rPr>
              <a:t>このように非線形分極では，線形分極と異なり，波長変換が起こります．</a:t>
            </a:r>
          </a:p>
        </p:txBody>
      </p:sp>
      <p:sp>
        <p:nvSpPr>
          <p:cNvPr id="4" name="Slide Number Placeholder 3"/>
          <p:cNvSpPr>
            <a:spLocks noGrp="1"/>
          </p:cNvSpPr>
          <p:nvPr>
            <p:ph type="sldNum" sz="quarter" idx="5"/>
          </p:nvPr>
        </p:nvSpPr>
        <p:spPr/>
        <p:txBody>
          <a:bodyPr/>
          <a:lstStyle/>
          <a:p>
            <a:fld id="{31F04A95-E582-E14D-A352-FE3159D1EA9C}" type="slidenum">
              <a:rPr lang="ja-JP" altLang="en-US"/>
              <a:pPr/>
              <a:t>18</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lvl2pPr>
              <a:defRPr>
                <a:latin typeface="Times New Roman"/>
              </a:defRPr>
            </a:lvl2pPr>
            <a:lvl3pPr>
              <a:defRPr>
                <a:latin typeface="Times New Roman"/>
              </a:defRPr>
            </a:lvl3pPr>
            <a:lvl4pPr>
              <a:defRPr>
                <a:latin typeface="Times New Roman"/>
              </a:defRPr>
            </a:lvl4pPr>
            <a:lvl5pPr>
              <a:defRPr>
                <a:latin typeface="Times New Roman"/>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lvl2pPr>
              <a:defRPr>
                <a:latin typeface="Times New Roman"/>
              </a:defRPr>
            </a:lvl2pPr>
            <a:lvl3pPr>
              <a:defRPr>
                <a:latin typeface="Times New Roman"/>
              </a:defRPr>
            </a:lvl3pPr>
            <a:lvl4pPr>
              <a:defRPr>
                <a:latin typeface="Times New Roman"/>
              </a:defRPr>
            </a:lvl4pPr>
            <a:lvl5pPr>
              <a:defRPr>
                <a:latin typeface="Times New Roman"/>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lvl2pPr>
              <a:defRPr>
                <a:latin typeface="Times New Roman"/>
              </a:defRPr>
            </a:lvl2pPr>
            <a:lvl3pPr>
              <a:defRPr>
                <a:latin typeface="Times New Roman"/>
              </a:defRPr>
            </a:lvl3pPr>
            <a:lvl4pPr>
              <a:defRPr>
                <a:latin typeface="Times New Roman"/>
              </a:defRPr>
            </a:lvl4pPr>
            <a:lvl5pPr>
              <a:defRPr>
                <a:latin typeface="Times New Roman"/>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atin typeface="Times New Roman"/>
              </a:defRPr>
            </a:lvl2pPr>
            <a:lvl3pPr>
              <a:defRPr sz="2000">
                <a:latin typeface="Times New Roman"/>
              </a:defRPr>
            </a:lvl3pPr>
            <a:lvl4pPr>
              <a:defRPr sz="1800">
                <a:latin typeface="Times New Roman"/>
              </a:defRPr>
            </a:lvl4pPr>
            <a:lvl5pPr>
              <a:defRPr sz="1800">
                <a:latin typeface="Times New Roman"/>
              </a:defRPr>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atin typeface="Times New Roman"/>
              </a:defRPr>
            </a:lvl2pPr>
            <a:lvl3pPr>
              <a:defRPr sz="2000">
                <a:latin typeface="Times New Roman"/>
              </a:defRPr>
            </a:lvl3pPr>
            <a:lvl4pPr>
              <a:defRPr sz="1800">
                <a:latin typeface="Times New Roman"/>
              </a:defRPr>
            </a:lvl4pPr>
            <a:lvl5pPr>
              <a:defRPr sz="1800">
                <a:latin typeface="Times New Roman"/>
              </a:defRPr>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7" name="スライド番号プレースホルダ 6"/>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atin typeface="Times New Roman"/>
              </a:defRPr>
            </a:lvl2pPr>
            <a:lvl3pPr>
              <a:defRPr sz="1800">
                <a:latin typeface="Times New Roman"/>
              </a:defRPr>
            </a:lvl3pPr>
            <a:lvl4pPr>
              <a:defRPr sz="1600">
                <a:latin typeface="Times New Roman"/>
              </a:defRPr>
            </a:lvl4pPr>
            <a:lvl5pPr>
              <a:defRPr sz="1600">
                <a:latin typeface="Times New Roman"/>
              </a:defRPr>
            </a:lvl5pPr>
            <a:lvl6pPr>
              <a:defRPr sz="1600"/>
            </a:lvl6pPr>
            <a:lvl7pPr>
              <a:defRPr sz="1600"/>
            </a:lvl7pPr>
            <a:lvl8pPr>
              <a:defRPr sz="1600"/>
            </a:lvl8pPr>
            <a:lvl9pPr>
              <a:defRPr sz="16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atin typeface="Times New Roman"/>
              </a:defRPr>
            </a:lvl2pPr>
            <a:lvl3pPr>
              <a:defRPr sz="1800">
                <a:latin typeface="Times New Roman"/>
              </a:defRPr>
            </a:lvl3pPr>
            <a:lvl4pPr>
              <a:defRPr sz="1600">
                <a:latin typeface="Times New Roman"/>
              </a:defRPr>
            </a:lvl4pPr>
            <a:lvl5pPr>
              <a:defRPr sz="1600">
                <a:latin typeface="Times New Roman"/>
              </a:defRPr>
            </a:lvl5pPr>
            <a:lvl6pPr>
              <a:defRPr sz="1600"/>
            </a:lvl6pPr>
            <a:lvl7pPr>
              <a:defRPr sz="1600"/>
            </a:lvl7pPr>
            <a:lvl8pPr>
              <a:defRPr sz="1600"/>
            </a:lvl8pPr>
            <a:lvl9pPr>
              <a:defRPr sz="16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日付プレースホルダ 6"/>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8" name="フッター プレースホルダ 7"/>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9" name="スライド番号プレースホルダ 8"/>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5" name="スライド番号プレースホルダ 4"/>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3" name="フッター プレースホルダ 2"/>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4" name="スライド番号プレースホルダ 3"/>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atin typeface="Times New Roman"/>
              </a:defRPr>
            </a:lvl2pPr>
            <a:lvl3pPr>
              <a:defRPr sz="2400">
                <a:latin typeface="Times New Roman"/>
              </a:defRPr>
            </a:lvl3pPr>
            <a:lvl4pPr>
              <a:defRPr sz="2000">
                <a:latin typeface="Times New Roman"/>
              </a:defRPr>
            </a:lvl4pPr>
            <a:lvl5pPr>
              <a:defRPr sz="2000">
                <a:latin typeface="Times New Roman"/>
              </a:defRPr>
            </a:lvl5pPr>
            <a:lvl6pPr>
              <a:defRPr sz="2000"/>
            </a:lvl6pPr>
            <a:lvl7pPr>
              <a:defRPr sz="2000"/>
            </a:lvl7pPr>
            <a:lvl8pPr>
              <a:defRPr sz="2000"/>
            </a:lvl8pPr>
            <a:lvl9pPr>
              <a:defRPr sz="20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7" name="スライド番号プレースホルダ 6"/>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lvl1pPr>
              <a:defRPr>
                <a:latin typeface="Times New Roman"/>
              </a:defRPr>
            </a:lvl1pPr>
          </a:lstStyle>
          <a:p>
            <a:fld id="{185822DD-01A8-4746-9C20-4CDA57ED43D3}" type="datetimeFigureOut">
              <a:rPr lang="ja-JP" altLang="en-US" smtClean="0"/>
              <a:pPr/>
              <a:t>13.8.5</a:t>
            </a:fld>
            <a:endParaRPr lang="ja-JP" altLang="en-US" dirty="0"/>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a:lstStyle>
            <a:lvl1pPr>
              <a:defRPr>
                <a:latin typeface="Times New Roman"/>
              </a:defRPr>
            </a:lvl1pPr>
          </a:lstStyle>
          <a:p>
            <a:endParaRPr lang="ja-JP" altLang="en-US" dirty="0"/>
          </a:p>
        </p:txBody>
      </p:sp>
      <p:sp>
        <p:nvSpPr>
          <p:cNvPr id="7" name="スライド番号プレースホルダ 6"/>
          <p:cNvSpPr>
            <a:spLocks noGrp="1"/>
          </p:cNvSpPr>
          <p:nvPr>
            <p:ph type="sldNum" sz="quarter" idx="12"/>
          </p:nvPr>
        </p:nvSpPr>
        <p:spPr>
          <a:xfrm>
            <a:off x="6553200" y="6356350"/>
            <a:ext cx="2133600" cy="365125"/>
          </a:xfrm>
          <a:prstGeom prst="rect">
            <a:avLst/>
          </a:prstGeom>
        </p:spPr>
        <p:txBody>
          <a:bodyPr/>
          <a:lstStyle>
            <a:lvl1pPr>
              <a:defRPr>
                <a:latin typeface="Times New Roman"/>
              </a:defRPr>
            </a:lvl1pPr>
          </a:lstStyle>
          <a:p>
            <a:fld id="{5C4E0045-3306-814D-9A4E-6A2A570FAAAB}"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0" y="20640"/>
            <a:ext cx="9144000" cy="1143000"/>
          </a:xfrm>
          <a:prstGeom prst="rect">
            <a:avLst/>
          </a:prstGeom>
        </p:spPr>
        <p:txBody>
          <a:bodyPr vert="horz" lIns="91440" tIns="45720" rIns="91440" bIns="45720" rtlCol="0" anchor="ctr">
            <a:normAutofit/>
          </a:bodyPr>
          <a:lstStyle/>
          <a:p>
            <a:endParaRPr lang="ja-JP" altLang="en-US" dirty="0"/>
          </a:p>
        </p:txBody>
      </p:sp>
      <p:sp>
        <p:nvSpPr>
          <p:cNvPr id="3" name="テキスト プレースホルダ 2"/>
          <p:cNvSpPr>
            <a:spLocks noGrp="1"/>
          </p:cNvSpPr>
          <p:nvPr>
            <p:ph type="body" idx="1"/>
          </p:nvPr>
        </p:nvSpPr>
        <p:spPr>
          <a:xfrm>
            <a:off x="0" y="1600200"/>
            <a:ext cx="9144000" cy="5257800"/>
          </a:xfrm>
          <a:prstGeom prst="rect">
            <a:avLst/>
          </a:prstGeom>
        </p:spPr>
        <p:txBody>
          <a:bodyPr vert="horz" lIns="91440" tIns="45720" rIns="91440" bIns="45720" rtlCol="0">
            <a:normAutofit/>
          </a:bodyPr>
          <a:lstStyle/>
          <a:p>
            <a:pPr lvl="0"/>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kumimoji="1" sz="4400" kern="1200">
          <a:solidFill>
            <a:schemeClr val="tx1"/>
          </a:solidFill>
          <a:latin typeface="Times New Roman"/>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hyperlink" Target="http://www.dex.ne.jp/mantan/search/std2_search_preview.jhtml?start=173&amp;lastServiceTime=1045066855064&amp;number=169" TargetMode="External"/><Relationship Id="rId7"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__1.bin"/><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__2.bin"/><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tif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smtClean="0"/>
              <a:t>H25</a:t>
            </a:r>
            <a:r>
              <a:rPr lang="ja-JP" altLang="en-US" dirty="0" smtClean="0"/>
              <a:t>前期雑誌会</a:t>
            </a:r>
            <a:r>
              <a:rPr lang="en-US" altLang="ja-JP" dirty="0" smtClean="0"/>
              <a:t/>
            </a:r>
            <a:br>
              <a:rPr lang="en-US" altLang="ja-JP" dirty="0" smtClean="0"/>
            </a:br>
            <a:r>
              <a:rPr lang="en-US" altLang="ja-JP" dirty="0" smtClean="0"/>
              <a:t/>
            </a:r>
            <a:br>
              <a:rPr lang="en-US" altLang="ja-JP" dirty="0" smtClean="0"/>
            </a:br>
            <a:r>
              <a:rPr lang="en-US" altLang="ja-JP" dirty="0" smtClean="0"/>
              <a:t>SHG</a:t>
            </a:r>
            <a:r>
              <a:rPr lang="ja-JP" altLang="en-US" dirty="0" smtClean="0"/>
              <a:t>顕微鏡の再生医療への応用</a:t>
            </a:r>
            <a:endParaRPr lang="ja-JP" altLang="en-US" dirty="0"/>
          </a:p>
        </p:txBody>
      </p:sp>
      <p:sp>
        <p:nvSpPr>
          <p:cNvPr id="3" name="サブタイトル 2"/>
          <p:cNvSpPr>
            <a:spLocks noGrp="1"/>
          </p:cNvSpPr>
          <p:nvPr>
            <p:ph type="subTitle" idx="1"/>
          </p:nvPr>
        </p:nvSpPr>
        <p:spPr/>
        <p:txBody>
          <a:bodyPr/>
          <a:lstStyle/>
          <a:p>
            <a:r>
              <a:rPr lang="en-US" altLang="ja-JP" dirty="0" smtClean="0"/>
              <a:t>4/24</a:t>
            </a:r>
            <a:r>
              <a:rPr lang="ja-JP" altLang="en-US" dirty="0" smtClean="0"/>
              <a:t>　長谷</a:t>
            </a:r>
            <a:endParaRPr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共焦点顕微鏡</a:t>
            </a:r>
            <a:endParaRPr lang="ja-JP" altLang="en-US" dirty="0"/>
          </a:p>
        </p:txBody>
      </p:sp>
      <p:pic>
        <p:nvPicPr>
          <p:cNvPr id="7" name="図 6"/>
          <p:cNvPicPr>
            <a:picLocks noChangeAspect="1"/>
          </p:cNvPicPr>
          <p:nvPr/>
        </p:nvPicPr>
        <p:blipFill>
          <a:blip r:embed="rId2"/>
          <a:srcRect l="2189" t="24958" r="3240" b="5092"/>
          <a:stretch>
            <a:fillRect/>
          </a:stretch>
        </p:blipFill>
        <p:spPr>
          <a:xfrm>
            <a:off x="647700" y="1411555"/>
            <a:ext cx="6858000" cy="5321300"/>
          </a:xfrm>
          <a:prstGeom prst="rect">
            <a:avLst/>
          </a:prstGeom>
        </p:spPr>
      </p:pic>
      <p:pic>
        <p:nvPicPr>
          <p:cNvPr id="8" name="図 7" descr="スクリーンショット（2013-04-23 17.48.01）.png"/>
          <p:cNvPicPr>
            <a:picLocks noChangeAspect="1"/>
          </p:cNvPicPr>
          <p:nvPr/>
        </p:nvPicPr>
        <p:blipFill>
          <a:blip r:embed="rId3"/>
          <a:stretch>
            <a:fillRect/>
          </a:stretch>
        </p:blipFill>
        <p:spPr>
          <a:xfrm>
            <a:off x="5168900" y="4675455"/>
            <a:ext cx="3771900" cy="2032000"/>
          </a:xfrm>
          <a:prstGeom prst="rect">
            <a:avLst/>
          </a:prstGeom>
        </p:spPr>
      </p:pic>
      <p:sp>
        <p:nvSpPr>
          <p:cNvPr id="9" name="テキスト ボックス 8"/>
          <p:cNvSpPr txBox="1"/>
          <p:nvPr/>
        </p:nvSpPr>
        <p:spPr>
          <a:xfrm>
            <a:off x="457200" y="1042223"/>
            <a:ext cx="5657919" cy="369332"/>
          </a:xfrm>
          <a:prstGeom prst="rect">
            <a:avLst/>
          </a:prstGeom>
          <a:noFill/>
        </p:spPr>
        <p:txBody>
          <a:bodyPr wrap="none" rtlCol="0">
            <a:spAutoFit/>
          </a:bodyPr>
          <a:lstStyle/>
          <a:p>
            <a:r>
              <a:rPr kumimoji="1" lang="ja-JP" altLang="en-US" dirty="0" smtClean="0"/>
              <a:t>・厚みのあるサンプルでもボケのないイメージが得られる</a:t>
            </a:r>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共焦点顕微鏡</a:t>
            </a:r>
            <a:endParaRPr lang="ja-JP" altLang="en-US" dirty="0"/>
          </a:p>
        </p:txBody>
      </p:sp>
      <p:pic>
        <p:nvPicPr>
          <p:cNvPr id="3" name="図 2" descr="スクリーンショット（2013-04-17 18.29.16）.png"/>
          <p:cNvPicPr>
            <a:picLocks noChangeAspect="1"/>
          </p:cNvPicPr>
          <p:nvPr/>
        </p:nvPicPr>
        <p:blipFill>
          <a:blip r:embed="rId2"/>
          <a:stretch>
            <a:fillRect/>
          </a:stretch>
        </p:blipFill>
        <p:spPr>
          <a:xfrm>
            <a:off x="224155" y="1837730"/>
            <a:ext cx="3187700" cy="3086100"/>
          </a:xfrm>
          <a:prstGeom prst="rect">
            <a:avLst/>
          </a:prstGeom>
        </p:spPr>
      </p:pic>
      <p:pic>
        <p:nvPicPr>
          <p:cNvPr id="4" name="図 3" descr="スクリーンショット（2013-04-17 18.29.30）.png"/>
          <p:cNvPicPr>
            <a:picLocks noChangeAspect="1"/>
          </p:cNvPicPr>
          <p:nvPr/>
        </p:nvPicPr>
        <p:blipFill>
          <a:blip r:embed="rId3"/>
          <a:stretch>
            <a:fillRect/>
          </a:stretch>
        </p:blipFill>
        <p:spPr>
          <a:xfrm>
            <a:off x="4339050" y="1422400"/>
            <a:ext cx="4804950" cy="5435600"/>
          </a:xfrm>
          <a:prstGeom prst="rect">
            <a:avLst/>
          </a:prstGeom>
        </p:spPr>
      </p:pic>
      <p:sp>
        <p:nvSpPr>
          <p:cNvPr id="5" name="テキスト ボックス 4"/>
          <p:cNvSpPr txBox="1"/>
          <p:nvPr/>
        </p:nvSpPr>
        <p:spPr>
          <a:xfrm>
            <a:off x="457200" y="914400"/>
            <a:ext cx="2954655" cy="923330"/>
          </a:xfrm>
          <a:prstGeom prst="rect">
            <a:avLst/>
          </a:prstGeom>
          <a:noFill/>
        </p:spPr>
        <p:txBody>
          <a:bodyPr wrap="none" rtlCol="0">
            <a:spAutoFit/>
          </a:bodyPr>
          <a:lstStyle/>
          <a:p>
            <a:pPr algn="ctr"/>
            <a:r>
              <a:rPr kumimoji="1" lang="ja-JP" altLang="en-US" dirty="0" smtClean="0"/>
              <a:t>単層培養中の</a:t>
            </a:r>
            <a:r>
              <a:rPr lang="ja-JP" altLang="en-US" dirty="0" smtClean="0"/>
              <a:t>神経鞘腫細胞</a:t>
            </a:r>
            <a:endParaRPr kumimoji="1" lang="en-US" altLang="ja-JP" dirty="0" smtClean="0"/>
          </a:p>
          <a:p>
            <a:pPr algn="ctr"/>
            <a:r>
              <a:rPr lang="ja-JP" altLang="en-US" dirty="0" smtClean="0"/>
              <a:t>緑：細胞骨格（</a:t>
            </a:r>
            <a:r>
              <a:rPr lang="en-US" altLang="ja-JP" dirty="0" err="1" smtClean="0"/>
              <a:t>Phalloidin</a:t>
            </a:r>
            <a:r>
              <a:rPr lang="ja-JP" altLang="en-US" dirty="0" smtClean="0"/>
              <a:t>）</a:t>
            </a:r>
            <a:endParaRPr lang="en-US" altLang="ja-JP" dirty="0" smtClean="0"/>
          </a:p>
          <a:p>
            <a:pPr algn="ctr"/>
            <a:r>
              <a:rPr lang="ja-JP" altLang="en-US" dirty="0" smtClean="0"/>
              <a:t>青：細胞核（</a:t>
            </a:r>
            <a:r>
              <a:rPr lang="en-US" altLang="ja-JP" dirty="0" smtClean="0"/>
              <a:t>PAPI</a:t>
            </a:r>
            <a:r>
              <a:rPr lang="ja-JP" altLang="en-US" dirty="0" smtClean="0"/>
              <a:t>）</a:t>
            </a:r>
            <a:endParaRPr kumimoji="1" lang="ja-JP" altLang="en-US" dirty="0"/>
          </a:p>
        </p:txBody>
      </p:sp>
      <p:sp>
        <p:nvSpPr>
          <p:cNvPr id="6" name="テキスト ボックス 5"/>
          <p:cNvSpPr txBox="1"/>
          <p:nvPr/>
        </p:nvSpPr>
        <p:spPr>
          <a:xfrm>
            <a:off x="4339050" y="978974"/>
            <a:ext cx="2829320" cy="369332"/>
          </a:xfrm>
          <a:prstGeom prst="rect">
            <a:avLst/>
          </a:prstGeom>
          <a:noFill/>
        </p:spPr>
        <p:txBody>
          <a:bodyPr wrap="none" rtlCol="0">
            <a:spAutoFit/>
          </a:bodyPr>
          <a:lstStyle/>
          <a:p>
            <a:r>
              <a:rPr kumimoji="1" lang="ja-JP" altLang="en-US" dirty="0" smtClean="0"/>
              <a:t>培養口腔粘膜（</a:t>
            </a:r>
            <a:r>
              <a:rPr lang="en-US" altLang="ja-JP" dirty="0" err="1"/>
              <a:t>rhodamine</a:t>
            </a:r>
            <a:r>
              <a:rPr kumimoji="1" lang="ja-JP" altLang="en-US" dirty="0" smtClean="0"/>
              <a:t>）</a:t>
            </a:r>
            <a:endParaRPr kumimoji="1" lang="ja-JP" altLang="en-US" dirty="0"/>
          </a:p>
        </p:txBody>
      </p:sp>
      <p:sp>
        <p:nvSpPr>
          <p:cNvPr id="7" name="テキスト ボックス 6"/>
          <p:cNvSpPr txBox="1"/>
          <p:nvPr/>
        </p:nvSpPr>
        <p:spPr>
          <a:xfrm>
            <a:off x="6718300" y="4739164"/>
            <a:ext cx="2229246" cy="369332"/>
          </a:xfrm>
          <a:prstGeom prst="rect">
            <a:avLst/>
          </a:prstGeom>
          <a:noFill/>
        </p:spPr>
        <p:txBody>
          <a:bodyPr wrap="none" rtlCol="0">
            <a:spAutoFit/>
          </a:bodyPr>
          <a:lstStyle/>
          <a:p>
            <a:r>
              <a:rPr kumimoji="1" lang="ja-JP" altLang="en-US" dirty="0" smtClean="0"/>
              <a:t>同サンプルの</a:t>
            </a:r>
            <a:r>
              <a:rPr kumimoji="1" lang="en-US" altLang="ja-JP" dirty="0" smtClean="0"/>
              <a:t>HE</a:t>
            </a:r>
            <a:r>
              <a:rPr kumimoji="1" lang="ja-JP" altLang="en-US" dirty="0" smtClean="0"/>
              <a:t>染色</a:t>
            </a:r>
            <a:endParaRPr kumimoji="1" lang="ja-JP" altLang="en-US" dirty="0"/>
          </a:p>
        </p:txBody>
      </p:sp>
      <p:sp>
        <p:nvSpPr>
          <p:cNvPr id="8" name="テキスト ボックス 7"/>
          <p:cNvSpPr txBox="1"/>
          <p:nvPr/>
        </p:nvSpPr>
        <p:spPr>
          <a:xfrm>
            <a:off x="6900552" y="5092700"/>
            <a:ext cx="2380617" cy="369332"/>
          </a:xfrm>
          <a:prstGeom prst="rect">
            <a:avLst/>
          </a:prstGeom>
          <a:noFill/>
        </p:spPr>
        <p:txBody>
          <a:bodyPr wrap="none" rtlCol="0">
            <a:spAutoFit/>
          </a:bodyPr>
          <a:lstStyle/>
          <a:p>
            <a:r>
              <a:rPr kumimoji="1" lang="ja-JP" altLang="en-US" dirty="0" smtClean="0"/>
              <a:t>スケールバー　</a:t>
            </a:r>
            <a:r>
              <a:rPr lang="en-US" altLang="ja-JP" dirty="0" smtClean="0"/>
              <a:t>10</a:t>
            </a:r>
            <a:r>
              <a:rPr kumimoji="1" lang="en-US" altLang="ja-JP" dirty="0" smtClean="0"/>
              <a:t>0 </a:t>
            </a:r>
            <a:r>
              <a:rPr kumimoji="1" lang="en-US" altLang="ja-JP" dirty="0" err="1" smtClean="0"/>
              <a:t>μm</a:t>
            </a:r>
            <a:endParaRPr kumimoji="1" lang="ja-JP" altLang="en-US" dirty="0"/>
          </a:p>
        </p:txBody>
      </p:sp>
      <p:sp>
        <p:nvSpPr>
          <p:cNvPr id="9" name="テキスト ボックス 8"/>
          <p:cNvSpPr txBox="1"/>
          <p:nvPr/>
        </p:nvSpPr>
        <p:spPr>
          <a:xfrm>
            <a:off x="7054918" y="1009751"/>
            <a:ext cx="1801633" cy="307777"/>
          </a:xfrm>
          <a:prstGeom prst="rect">
            <a:avLst/>
          </a:prstGeom>
          <a:noFill/>
        </p:spPr>
        <p:txBody>
          <a:bodyPr wrap="none" rtlCol="0">
            <a:spAutoFit/>
          </a:bodyPr>
          <a:lstStyle/>
          <a:p>
            <a:r>
              <a:rPr kumimoji="1" lang="ja-JP" altLang="en-US" sz="1400" dirty="0" smtClean="0"/>
              <a:t>スケールバー　</a:t>
            </a:r>
            <a:r>
              <a:rPr lang="en-US" altLang="ja-JP" sz="1400" dirty="0"/>
              <a:t>5</a:t>
            </a:r>
            <a:r>
              <a:rPr kumimoji="1" lang="en-US" altLang="ja-JP" sz="1400" dirty="0" smtClean="0"/>
              <a:t>0 </a:t>
            </a:r>
            <a:r>
              <a:rPr kumimoji="1" lang="en-US" altLang="ja-JP" sz="1400" dirty="0" err="1" smtClean="0"/>
              <a:t>μm</a:t>
            </a:r>
            <a:endParaRPr kumimoji="1" lang="ja-JP" altLang="en-US" sz="14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共焦点顕微鏡</a:t>
            </a:r>
            <a:endParaRPr lang="ja-JP" altLang="en-US" dirty="0"/>
          </a:p>
        </p:txBody>
      </p:sp>
      <p:pic>
        <p:nvPicPr>
          <p:cNvPr id="3" name="図 2" descr="スクリーンショット（2013-04-17 18.29.16）.png"/>
          <p:cNvPicPr>
            <a:picLocks noChangeAspect="1"/>
          </p:cNvPicPr>
          <p:nvPr/>
        </p:nvPicPr>
        <p:blipFill>
          <a:blip r:embed="rId2"/>
          <a:stretch>
            <a:fillRect/>
          </a:stretch>
        </p:blipFill>
        <p:spPr>
          <a:xfrm>
            <a:off x="224155" y="1837730"/>
            <a:ext cx="3187700" cy="3086100"/>
          </a:xfrm>
          <a:prstGeom prst="rect">
            <a:avLst/>
          </a:prstGeom>
        </p:spPr>
      </p:pic>
      <p:pic>
        <p:nvPicPr>
          <p:cNvPr id="4" name="図 3" descr="スクリーンショット（2013-04-17 18.29.30）.png"/>
          <p:cNvPicPr>
            <a:picLocks noChangeAspect="1"/>
          </p:cNvPicPr>
          <p:nvPr/>
        </p:nvPicPr>
        <p:blipFill>
          <a:blip r:embed="rId3"/>
          <a:stretch>
            <a:fillRect/>
          </a:stretch>
        </p:blipFill>
        <p:spPr>
          <a:xfrm>
            <a:off x="4339050" y="1422400"/>
            <a:ext cx="4804950" cy="5435600"/>
          </a:xfrm>
          <a:prstGeom prst="rect">
            <a:avLst/>
          </a:prstGeom>
        </p:spPr>
      </p:pic>
      <p:sp>
        <p:nvSpPr>
          <p:cNvPr id="5" name="テキスト ボックス 4"/>
          <p:cNvSpPr txBox="1"/>
          <p:nvPr/>
        </p:nvSpPr>
        <p:spPr>
          <a:xfrm>
            <a:off x="457200" y="914400"/>
            <a:ext cx="2954655" cy="923330"/>
          </a:xfrm>
          <a:prstGeom prst="rect">
            <a:avLst/>
          </a:prstGeom>
          <a:noFill/>
        </p:spPr>
        <p:txBody>
          <a:bodyPr wrap="none" rtlCol="0">
            <a:spAutoFit/>
          </a:bodyPr>
          <a:lstStyle/>
          <a:p>
            <a:pPr algn="ctr"/>
            <a:r>
              <a:rPr kumimoji="1" lang="ja-JP" altLang="en-US" dirty="0" smtClean="0"/>
              <a:t>単層培養中の</a:t>
            </a:r>
            <a:r>
              <a:rPr lang="ja-JP" altLang="en-US" dirty="0" smtClean="0"/>
              <a:t>神経鞘腫細胞</a:t>
            </a:r>
            <a:endParaRPr kumimoji="1" lang="en-US" altLang="ja-JP" dirty="0" smtClean="0"/>
          </a:p>
          <a:p>
            <a:pPr algn="ctr"/>
            <a:r>
              <a:rPr lang="ja-JP" altLang="en-US" dirty="0" smtClean="0"/>
              <a:t>緑：細胞骨格（</a:t>
            </a:r>
            <a:r>
              <a:rPr lang="en-US" altLang="ja-JP" dirty="0" err="1" smtClean="0"/>
              <a:t>Phalloidin</a:t>
            </a:r>
            <a:r>
              <a:rPr lang="ja-JP" altLang="en-US" dirty="0" smtClean="0"/>
              <a:t>）</a:t>
            </a:r>
            <a:endParaRPr lang="en-US" altLang="ja-JP" dirty="0" smtClean="0"/>
          </a:p>
          <a:p>
            <a:pPr algn="ctr"/>
            <a:r>
              <a:rPr lang="ja-JP" altLang="en-US" dirty="0" smtClean="0"/>
              <a:t>青：細胞核（</a:t>
            </a:r>
            <a:r>
              <a:rPr lang="en-US" altLang="ja-JP" dirty="0" smtClean="0"/>
              <a:t>DAPI</a:t>
            </a:r>
            <a:r>
              <a:rPr lang="ja-JP" altLang="en-US" dirty="0" smtClean="0"/>
              <a:t>）</a:t>
            </a:r>
            <a:endParaRPr kumimoji="1" lang="ja-JP" altLang="en-US" dirty="0"/>
          </a:p>
        </p:txBody>
      </p:sp>
      <p:sp>
        <p:nvSpPr>
          <p:cNvPr id="6" name="テキスト ボックス 5"/>
          <p:cNvSpPr txBox="1"/>
          <p:nvPr/>
        </p:nvSpPr>
        <p:spPr>
          <a:xfrm>
            <a:off x="4339050" y="978974"/>
            <a:ext cx="2829320" cy="369332"/>
          </a:xfrm>
          <a:prstGeom prst="rect">
            <a:avLst/>
          </a:prstGeom>
          <a:noFill/>
        </p:spPr>
        <p:txBody>
          <a:bodyPr wrap="none" rtlCol="0">
            <a:spAutoFit/>
          </a:bodyPr>
          <a:lstStyle/>
          <a:p>
            <a:r>
              <a:rPr kumimoji="1" lang="ja-JP" altLang="en-US" dirty="0" smtClean="0"/>
              <a:t>培養口腔粘膜（</a:t>
            </a:r>
            <a:r>
              <a:rPr lang="en-US" altLang="ja-JP" dirty="0" err="1"/>
              <a:t>rhodamine</a:t>
            </a:r>
            <a:r>
              <a:rPr kumimoji="1" lang="ja-JP" altLang="en-US" dirty="0" smtClean="0"/>
              <a:t>）</a:t>
            </a:r>
            <a:endParaRPr kumimoji="1" lang="ja-JP" altLang="en-US" dirty="0"/>
          </a:p>
        </p:txBody>
      </p:sp>
      <p:sp>
        <p:nvSpPr>
          <p:cNvPr id="7" name="テキスト ボックス 6"/>
          <p:cNvSpPr txBox="1"/>
          <p:nvPr/>
        </p:nvSpPr>
        <p:spPr>
          <a:xfrm>
            <a:off x="6718300" y="4739164"/>
            <a:ext cx="2229246" cy="369332"/>
          </a:xfrm>
          <a:prstGeom prst="rect">
            <a:avLst/>
          </a:prstGeom>
          <a:noFill/>
        </p:spPr>
        <p:txBody>
          <a:bodyPr wrap="none" rtlCol="0">
            <a:spAutoFit/>
          </a:bodyPr>
          <a:lstStyle/>
          <a:p>
            <a:r>
              <a:rPr kumimoji="1" lang="ja-JP" altLang="en-US" dirty="0" smtClean="0"/>
              <a:t>同サンプルの</a:t>
            </a:r>
            <a:r>
              <a:rPr kumimoji="1" lang="en-US" altLang="ja-JP" dirty="0" smtClean="0"/>
              <a:t>HE</a:t>
            </a:r>
            <a:r>
              <a:rPr kumimoji="1" lang="ja-JP" altLang="en-US" dirty="0" smtClean="0"/>
              <a:t>染色</a:t>
            </a:r>
            <a:endParaRPr kumimoji="1" lang="ja-JP" altLang="en-US" dirty="0"/>
          </a:p>
        </p:txBody>
      </p:sp>
      <p:sp>
        <p:nvSpPr>
          <p:cNvPr id="8" name="テキスト ボックス 7"/>
          <p:cNvSpPr txBox="1"/>
          <p:nvPr/>
        </p:nvSpPr>
        <p:spPr>
          <a:xfrm>
            <a:off x="6900552" y="5092700"/>
            <a:ext cx="2380617" cy="369332"/>
          </a:xfrm>
          <a:prstGeom prst="rect">
            <a:avLst/>
          </a:prstGeom>
          <a:noFill/>
        </p:spPr>
        <p:txBody>
          <a:bodyPr wrap="none" rtlCol="0">
            <a:spAutoFit/>
          </a:bodyPr>
          <a:lstStyle/>
          <a:p>
            <a:r>
              <a:rPr kumimoji="1" lang="ja-JP" altLang="en-US" dirty="0" smtClean="0"/>
              <a:t>スケールバー　</a:t>
            </a:r>
            <a:r>
              <a:rPr lang="en-US" altLang="ja-JP" dirty="0" smtClean="0"/>
              <a:t>10</a:t>
            </a:r>
            <a:r>
              <a:rPr kumimoji="1" lang="en-US" altLang="ja-JP" dirty="0" smtClean="0"/>
              <a:t>0 </a:t>
            </a:r>
            <a:r>
              <a:rPr kumimoji="1" lang="en-US" altLang="ja-JP" dirty="0" err="1" smtClean="0"/>
              <a:t>μm</a:t>
            </a:r>
            <a:endParaRPr kumimoji="1" lang="ja-JP" altLang="en-US" dirty="0"/>
          </a:p>
        </p:txBody>
      </p:sp>
      <p:sp>
        <p:nvSpPr>
          <p:cNvPr id="9" name="テキスト ボックス 8"/>
          <p:cNvSpPr txBox="1"/>
          <p:nvPr/>
        </p:nvSpPr>
        <p:spPr>
          <a:xfrm>
            <a:off x="7054918" y="1009751"/>
            <a:ext cx="1801633" cy="307777"/>
          </a:xfrm>
          <a:prstGeom prst="rect">
            <a:avLst/>
          </a:prstGeom>
          <a:noFill/>
        </p:spPr>
        <p:txBody>
          <a:bodyPr wrap="none" rtlCol="0">
            <a:spAutoFit/>
          </a:bodyPr>
          <a:lstStyle/>
          <a:p>
            <a:r>
              <a:rPr kumimoji="1" lang="ja-JP" altLang="en-US" sz="1400" dirty="0" smtClean="0"/>
              <a:t>スケールバー　</a:t>
            </a:r>
            <a:r>
              <a:rPr lang="en-US" altLang="ja-JP" sz="1400" dirty="0"/>
              <a:t>5</a:t>
            </a:r>
            <a:r>
              <a:rPr kumimoji="1" lang="en-US" altLang="ja-JP" sz="1400" dirty="0" smtClean="0"/>
              <a:t>0 </a:t>
            </a:r>
            <a:r>
              <a:rPr kumimoji="1" lang="en-US" altLang="ja-JP" sz="1400" dirty="0" err="1" smtClean="0"/>
              <a:t>μm</a:t>
            </a:r>
            <a:endParaRPr kumimoji="1" lang="ja-JP" altLang="en-US" sz="1400" dirty="0"/>
          </a:p>
        </p:txBody>
      </p:sp>
      <p:sp>
        <p:nvSpPr>
          <p:cNvPr id="11" name="テキスト ボックス 23"/>
          <p:cNvSpPr txBox="1">
            <a:spLocks noChangeArrowheads="1"/>
          </p:cNvSpPr>
          <p:nvPr/>
        </p:nvSpPr>
        <p:spPr bwMode="auto">
          <a:xfrm>
            <a:off x="739775" y="6030119"/>
            <a:ext cx="7866063" cy="522288"/>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dirty="0" smtClean="0">
                <a:solidFill>
                  <a:srgbClr val="FF0000"/>
                </a:solidFill>
              </a:rPr>
              <a:t>高コントラスト・</a:t>
            </a:r>
            <a:r>
              <a:rPr lang="en-US" altLang="ja-JP" sz="2800" dirty="0" smtClean="0">
                <a:solidFill>
                  <a:srgbClr val="FF0000"/>
                </a:solidFill>
              </a:rPr>
              <a:t>3D</a:t>
            </a:r>
            <a:r>
              <a:rPr lang="ja-JP" altLang="en-US" sz="2800" dirty="0" smtClean="0">
                <a:solidFill>
                  <a:srgbClr val="FF0000"/>
                </a:solidFill>
              </a:rPr>
              <a:t>イメージングが可能</a:t>
            </a:r>
            <a:endParaRPr lang="ja-JP" altLang="en-US" sz="2800" dirty="0">
              <a:solidFill>
                <a:srgbClr val="FF0000"/>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多光子顕微鏡</a:t>
            </a:r>
            <a:endParaRPr lang="ja-JP" altLang="en-US" dirty="0"/>
          </a:p>
        </p:txBody>
      </p:sp>
      <p:pic>
        <p:nvPicPr>
          <p:cNvPr id="3" name="図 2"/>
          <p:cNvPicPr>
            <a:picLocks noChangeAspect="1"/>
          </p:cNvPicPr>
          <p:nvPr/>
        </p:nvPicPr>
        <p:blipFill>
          <a:blip r:embed="rId2"/>
          <a:stretch>
            <a:fillRect/>
          </a:stretch>
        </p:blipFill>
        <p:spPr>
          <a:xfrm>
            <a:off x="457200" y="1157555"/>
            <a:ext cx="3985838" cy="3034902"/>
          </a:xfrm>
          <a:prstGeom prst="rect">
            <a:avLst/>
          </a:prstGeom>
        </p:spPr>
      </p:pic>
      <p:grpSp>
        <p:nvGrpSpPr>
          <p:cNvPr id="5" name="Group 11"/>
          <p:cNvGrpSpPr>
            <a:grpSpLocks/>
          </p:cNvGrpSpPr>
          <p:nvPr/>
        </p:nvGrpSpPr>
        <p:grpSpPr bwMode="auto">
          <a:xfrm>
            <a:off x="4603742" y="931732"/>
            <a:ext cx="4570413" cy="3260725"/>
            <a:chOff x="0" y="2207074"/>
            <a:chExt cx="4570482" cy="3259515"/>
          </a:xfrm>
        </p:grpSpPr>
        <p:sp>
          <p:nvSpPr>
            <p:cNvPr id="6" name="テキスト ボックス 13"/>
            <p:cNvSpPr txBox="1">
              <a:spLocks noChangeArrowheads="1"/>
            </p:cNvSpPr>
            <p:nvPr/>
          </p:nvSpPr>
          <p:spPr bwMode="auto">
            <a:xfrm>
              <a:off x="0" y="2207074"/>
              <a:ext cx="4570482" cy="369332"/>
            </a:xfrm>
            <a:prstGeom prst="rect">
              <a:avLst/>
            </a:prstGeom>
            <a:solidFill>
              <a:schemeClr val="bg1"/>
            </a:solidFill>
            <a:ln w="9525">
              <a:noFill/>
              <a:miter lim="800000"/>
              <a:headEnd/>
              <a:tailEnd/>
            </a:ln>
          </p:spPr>
          <p:txBody>
            <a:bodyPr wrap="none">
              <a:prstTxWarp prst="textNoShape">
                <a:avLst/>
              </a:prstTxWarp>
              <a:spAutoFit/>
            </a:bodyPr>
            <a:lstStyle/>
            <a:p>
              <a:r>
                <a:rPr lang="ja-JP" altLang="en-US"/>
                <a:t>線形光学効果と非線形光学効果の発生領域</a:t>
              </a:r>
            </a:p>
          </p:txBody>
        </p:sp>
        <p:sp>
          <p:nvSpPr>
            <p:cNvPr id="7" name="テキスト ボックス 19"/>
            <p:cNvSpPr txBox="1">
              <a:spLocks noChangeArrowheads="1"/>
            </p:cNvSpPr>
            <p:nvPr/>
          </p:nvSpPr>
          <p:spPr bwMode="auto">
            <a:xfrm>
              <a:off x="602970" y="4639192"/>
              <a:ext cx="1492566" cy="646331"/>
            </a:xfrm>
            <a:prstGeom prst="rect">
              <a:avLst/>
            </a:prstGeom>
            <a:noFill/>
            <a:ln w="9525">
              <a:noFill/>
              <a:miter lim="800000"/>
              <a:headEnd/>
              <a:tailEnd/>
            </a:ln>
          </p:spPr>
          <p:txBody>
            <a:bodyPr wrap="none">
              <a:prstTxWarp prst="textNoShape">
                <a:avLst/>
              </a:prstTxWarp>
              <a:spAutoFit/>
            </a:bodyPr>
            <a:lstStyle/>
            <a:p>
              <a:pPr algn="ctr"/>
              <a:r>
                <a:rPr lang="ja-JP" altLang="en-US" dirty="0"/>
                <a:t>可視</a:t>
              </a:r>
              <a:endParaRPr lang="en-US" altLang="ja-JP" dirty="0"/>
            </a:p>
            <a:p>
              <a:pPr algn="ctr"/>
              <a:r>
                <a:rPr lang="en-US" altLang="ja-JP" dirty="0"/>
                <a:t>CW</a:t>
              </a:r>
              <a:r>
                <a:rPr lang="ja-JP" altLang="en-US" dirty="0"/>
                <a:t>レーザー</a:t>
              </a:r>
            </a:p>
          </p:txBody>
        </p:sp>
        <p:sp>
          <p:nvSpPr>
            <p:cNvPr id="8" name="テキスト ボックス 20"/>
            <p:cNvSpPr txBox="1">
              <a:spLocks noChangeArrowheads="1"/>
            </p:cNvSpPr>
            <p:nvPr/>
          </p:nvSpPr>
          <p:spPr bwMode="auto">
            <a:xfrm>
              <a:off x="2121582" y="4639192"/>
              <a:ext cx="1800493" cy="646331"/>
            </a:xfrm>
            <a:prstGeom prst="rect">
              <a:avLst/>
            </a:prstGeom>
            <a:noFill/>
            <a:ln w="9525">
              <a:noFill/>
              <a:miter lim="800000"/>
              <a:headEnd/>
              <a:tailEnd/>
            </a:ln>
          </p:spPr>
          <p:txBody>
            <a:bodyPr wrap="none">
              <a:prstTxWarp prst="textNoShape">
                <a:avLst/>
              </a:prstTxWarp>
              <a:spAutoFit/>
            </a:bodyPr>
            <a:lstStyle/>
            <a:p>
              <a:pPr algn="ctr"/>
              <a:r>
                <a:rPr lang="ja-JP" altLang="en-US"/>
                <a:t>近赤外</a:t>
              </a:r>
              <a:endParaRPr lang="en-US" altLang="ja-JP"/>
            </a:p>
            <a:p>
              <a:pPr algn="ctr"/>
              <a:r>
                <a:rPr lang="ja-JP" altLang="en-US"/>
                <a:t>パルスレーザー</a:t>
              </a:r>
            </a:p>
          </p:txBody>
        </p:sp>
        <p:cxnSp>
          <p:nvCxnSpPr>
            <p:cNvPr id="9" name="直線コネクタ 23"/>
            <p:cNvCxnSpPr>
              <a:cxnSpLocks noChangeShapeType="1"/>
            </p:cNvCxnSpPr>
            <p:nvPr/>
          </p:nvCxnSpPr>
          <p:spPr bwMode="auto">
            <a:xfrm rot="5400000">
              <a:off x="-1171120" y="4015874"/>
              <a:ext cx="2882112" cy="3177"/>
            </a:xfrm>
            <a:prstGeom prst="line">
              <a:avLst/>
            </a:prstGeom>
            <a:noFill/>
            <a:ln w="9525">
              <a:solidFill>
                <a:schemeClr val="tx1"/>
              </a:solidFill>
              <a:round/>
              <a:headEnd/>
              <a:tailEnd/>
            </a:ln>
          </p:spPr>
        </p:cxnSp>
        <p:cxnSp>
          <p:nvCxnSpPr>
            <p:cNvPr id="10" name="直線コネクタ 24"/>
            <p:cNvCxnSpPr>
              <a:cxnSpLocks noChangeShapeType="1"/>
            </p:cNvCxnSpPr>
            <p:nvPr/>
          </p:nvCxnSpPr>
          <p:spPr bwMode="auto">
            <a:xfrm rot="16200000" flipH="1">
              <a:off x="2878282" y="4017462"/>
              <a:ext cx="2882111" cy="1"/>
            </a:xfrm>
            <a:prstGeom prst="line">
              <a:avLst/>
            </a:prstGeom>
            <a:noFill/>
            <a:ln w="9525">
              <a:solidFill>
                <a:schemeClr val="tx1"/>
              </a:solidFill>
              <a:round/>
              <a:headEnd/>
              <a:tailEnd/>
            </a:ln>
          </p:spPr>
        </p:cxnSp>
        <p:cxnSp>
          <p:nvCxnSpPr>
            <p:cNvPr id="11" name="直線コネクタ 26"/>
            <p:cNvCxnSpPr>
              <a:cxnSpLocks noChangeShapeType="1"/>
            </p:cNvCxnSpPr>
            <p:nvPr/>
          </p:nvCxnSpPr>
          <p:spPr bwMode="auto">
            <a:xfrm>
              <a:off x="271526" y="5465001"/>
              <a:ext cx="4049400" cy="1588"/>
            </a:xfrm>
            <a:prstGeom prst="line">
              <a:avLst/>
            </a:prstGeom>
            <a:noFill/>
            <a:ln w="9525">
              <a:solidFill>
                <a:schemeClr val="tx1"/>
              </a:solidFill>
              <a:round/>
              <a:headEnd/>
              <a:tailEnd/>
            </a:ln>
          </p:spPr>
        </p:cxnSp>
        <p:sp>
          <p:nvSpPr>
            <p:cNvPr id="12" name="テキスト ボックス 21"/>
            <p:cNvSpPr txBox="1">
              <a:spLocks noChangeArrowheads="1"/>
            </p:cNvSpPr>
            <p:nvPr/>
          </p:nvSpPr>
          <p:spPr bwMode="auto">
            <a:xfrm>
              <a:off x="494392" y="5189590"/>
              <a:ext cx="3546163" cy="276999"/>
            </a:xfrm>
            <a:prstGeom prst="rect">
              <a:avLst/>
            </a:prstGeom>
            <a:noFill/>
            <a:ln w="9525">
              <a:noFill/>
              <a:miter lim="800000"/>
              <a:headEnd/>
              <a:tailEnd/>
            </a:ln>
          </p:spPr>
          <p:txBody>
            <a:bodyPr wrap="none">
              <a:prstTxWarp prst="textNoShape">
                <a:avLst/>
              </a:prstTxWarp>
              <a:spAutoFit/>
            </a:bodyPr>
            <a:lstStyle/>
            <a:p>
              <a:r>
                <a:rPr lang="en-US" altLang="ja-JP" sz="1200" dirty="0"/>
                <a:t>Ref) </a:t>
              </a:r>
              <a:r>
                <a:rPr lang="en-US" altLang="ja-JP" sz="1200" dirty="0" err="1"/>
                <a:t>W.R.Zipfel</a:t>
              </a:r>
              <a:r>
                <a:rPr lang="en-US" altLang="ja-JP" sz="1200" dirty="0"/>
                <a:t>, et al. Nature Bio. </a:t>
              </a:r>
              <a:r>
                <a:rPr lang="en-US" altLang="ja-JP" sz="1200" b="1" dirty="0"/>
                <a:t>21</a:t>
              </a:r>
              <a:r>
                <a:rPr lang="en-US" altLang="ja-JP" sz="1200" dirty="0"/>
                <a:t>,1369 (2003)</a:t>
              </a:r>
              <a:endParaRPr lang="ja-JP" altLang="en-US" sz="1200" dirty="0"/>
            </a:p>
          </p:txBody>
        </p:sp>
        <p:grpSp>
          <p:nvGrpSpPr>
            <p:cNvPr id="13" name="図形グループ 25"/>
            <p:cNvGrpSpPr>
              <a:grpSpLocks/>
            </p:cNvGrpSpPr>
            <p:nvPr/>
          </p:nvGrpSpPr>
          <p:grpSpPr bwMode="auto">
            <a:xfrm>
              <a:off x="756188" y="2821510"/>
              <a:ext cx="3138276" cy="1883986"/>
              <a:chOff x="271526" y="2716361"/>
              <a:chExt cx="3512499" cy="2108641"/>
            </a:xfrm>
          </p:grpSpPr>
          <p:pic>
            <p:nvPicPr>
              <p:cNvPr id="16" name="Picture 14"/>
              <p:cNvPicPr>
                <a:picLocks noChangeAspect="1" noChangeArrowheads="1"/>
              </p:cNvPicPr>
              <p:nvPr/>
            </p:nvPicPr>
            <p:blipFill>
              <a:blip r:embed="rId3"/>
              <a:srcRect l="47081" t="3482" r="-2711" b="4642"/>
              <a:stretch>
                <a:fillRect/>
              </a:stretch>
            </p:blipFill>
            <p:spPr bwMode="auto">
              <a:xfrm>
                <a:off x="1783477" y="2716361"/>
                <a:ext cx="2000548" cy="2101591"/>
              </a:xfrm>
              <a:prstGeom prst="rect">
                <a:avLst/>
              </a:prstGeom>
              <a:noFill/>
              <a:ln w="9525">
                <a:noFill/>
                <a:miter lim="800000"/>
                <a:headEnd/>
                <a:tailEnd/>
              </a:ln>
            </p:spPr>
          </p:pic>
          <p:pic>
            <p:nvPicPr>
              <p:cNvPr id="17" name="Picture 14"/>
              <p:cNvPicPr>
                <a:picLocks noChangeAspect="1" noChangeArrowheads="1"/>
              </p:cNvPicPr>
              <p:nvPr/>
            </p:nvPicPr>
            <p:blipFill>
              <a:blip r:embed="rId3"/>
              <a:srcRect l="2214" t="3482" r="51903" b="4642"/>
              <a:stretch>
                <a:fillRect/>
              </a:stretch>
            </p:blipFill>
            <p:spPr bwMode="auto">
              <a:xfrm>
                <a:off x="271526" y="2723411"/>
                <a:ext cx="1650001" cy="2101591"/>
              </a:xfrm>
              <a:prstGeom prst="rect">
                <a:avLst/>
              </a:prstGeom>
              <a:noFill/>
              <a:ln w="9525">
                <a:noFill/>
                <a:miter lim="800000"/>
                <a:headEnd/>
                <a:tailEnd/>
              </a:ln>
            </p:spPr>
          </p:pic>
        </p:grpSp>
        <p:sp>
          <p:nvSpPr>
            <p:cNvPr id="14" name="テキスト ボックス 29"/>
            <p:cNvSpPr txBox="1">
              <a:spLocks noChangeArrowheads="1"/>
            </p:cNvSpPr>
            <p:nvPr/>
          </p:nvSpPr>
          <p:spPr bwMode="auto">
            <a:xfrm>
              <a:off x="810364" y="2494236"/>
              <a:ext cx="1338828" cy="369332"/>
            </a:xfrm>
            <a:prstGeom prst="rect">
              <a:avLst/>
            </a:prstGeom>
            <a:noFill/>
            <a:ln w="9525">
              <a:noFill/>
              <a:miter lim="800000"/>
              <a:headEnd/>
              <a:tailEnd/>
            </a:ln>
          </p:spPr>
          <p:txBody>
            <a:bodyPr wrap="none">
              <a:prstTxWarp prst="textNoShape">
                <a:avLst/>
              </a:prstTxWarp>
              <a:spAutoFit/>
            </a:bodyPr>
            <a:lstStyle/>
            <a:p>
              <a:r>
                <a:rPr lang="ja-JP" altLang="en-US"/>
                <a:t>一光子蛍光</a:t>
              </a:r>
              <a:endParaRPr lang="en-US" altLang="ja-JP"/>
            </a:p>
          </p:txBody>
        </p:sp>
        <p:sp>
          <p:nvSpPr>
            <p:cNvPr id="15" name="テキスト ボックス 30"/>
            <p:cNvSpPr txBox="1">
              <a:spLocks noChangeArrowheads="1"/>
            </p:cNvSpPr>
            <p:nvPr/>
          </p:nvSpPr>
          <p:spPr bwMode="auto">
            <a:xfrm>
              <a:off x="2315397" y="2494236"/>
              <a:ext cx="1338828" cy="369332"/>
            </a:xfrm>
            <a:prstGeom prst="rect">
              <a:avLst/>
            </a:prstGeom>
            <a:noFill/>
            <a:ln w="9525">
              <a:noFill/>
              <a:miter lim="800000"/>
              <a:headEnd/>
              <a:tailEnd/>
            </a:ln>
          </p:spPr>
          <p:txBody>
            <a:bodyPr wrap="none">
              <a:prstTxWarp prst="textNoShape">
                <a:avLst/>
              </a:prstTxWarp>
              <a:spAutoFit/>
            </a:bodyPr>
            <a:lstStyle/>
            <a:p>
              <a:r>
                <a:rPr lang="ja-JP" altLang="en-US"/>
                <a:t>二光子蛍光</a:t>
              </a:r>
              <a:endParaRPr lang="en-US" altLang="ja-JP"/>
            </a:p>
          </p:txBody>
        </p:sp>
      </p:grpSp>
      <p:grpSp>
        <p:nvGrpSpPr>
          <p:cNvPr id="18" name="図形グループ 17"/>
          <p:cNvGrpSpPr/>
          <p:nvPr/>
        </p:nvGrpSpPr>
        <p:grpSpPr>
          <a:xfrm>
            <a:off x="457200" y="4291013"/>
            <a:ext cx="9001177" cy="2495550"/>
            <a:chOff x="896938" y="1874838"/>
            <a:chExt cx="9001177" cy="2495550"/>
          </a:xfrm>
        </p:grpSpPr>
        <p:pic>
          <p:nvPicPr>
            <p:cNvPr id="19" name="Picture 4"/>
            <p:cNvPicPr>
              <a:picLocks noChangeAspect="1" noChangeArrowheads="1"/>
            </p:cNvPicPr>
            <p:nvPr/>
          </p:nvPicPr>
          <p:blipFill>
            <a:blip r:embed="rId4"/>
            <a:srcRect/>
            <a:stretch>
              <a:fillRect/>
            </a:stretch>
          </p:blipFill>
          <p:spPr bwMode="auto">
            <a:xfrm>
              <a:off x="1660525" y="1958046"/>
              <a:ext cx="1919288" cy="2194100"/>
            </a:xfrm>
            <a:prstGeom prst="rect">
              <a:avLst/>
            </a:prstGeom>
            <a:noFill/>
            <a:ln w="12700">
              <a:noFill/>
              <a:miter lim="800000"/>
              <a:headEnd/>
              <a:tailEnd/>
            </a:ln>
          </p:spPr>
        </p:pic>
        <p:sp>
          <p:nvSpPr>
            <p:cNvPr id="20" name="四角形吹き出し 19"/>
            <p:cNvSpPr/>
            <p:nvPr/>
          </p:nvSpPr>
          <p:spPr>
            <a:xfrm>
              <a:off x="4202113" y="2941638"/>
              <a:ext cx="4429125" cy="1428750"/>
            </a:xfrm>
            <a:prstGeom prst="wedgeRectCallout">
              <a:avLst>
                <a:gd name="adj1" fmla="val -74046"/>
                <a:gd name="adj2" fmla="val -19528"/>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21" name="テキスト ボックス 7"/>
            <p:cNvSpPr txBox="1">
              <a:spLocks noChangeArrowheads="1"/>
            </p:cNvSpPr>
            <p:nvPr/>
          </p:nvSpPr>
          <p:spPr bwMode="auto">
            <a:xfrm>
              <a:off x="2808288" y="1874838"/>
              <a:ext cx="1433512" cy="923330"/>
            </a:xfrm>
            <a:prstGeom prst="rect">
              <a:avLst/>
            </a:prstGeom>
            <a:noFill/>
            <a:ln w="9525">
              <a:noFill/>
              <a:miter lim="800000"/>
              <a:headEnd/>
              <a:tailEnd/>
            </a:ln>
          </p:spPr>
          <p:txBody>
            <a:bodyPr wrap="square">
              <a:prstTxWarp prst="textNoShape">
                <a:avLst/>
              </a:prstTxWarp>
              <a:spAutoFit/>
            </a:bodyPr>
            <a:lstStyle/>
            <a:p>
              <a:pPr algn="ctr"/>
              <a:r>
                <a:rPr lang="ja-JP" altLang="en-US"/>
                <a:t>超短パルス</a:t>
              </a:r>
              <a:endParaRPr lang="en-US" altLang="ja-JP"/>
            </a:p>
            <a:p>
              <a:pPr algn="ctr"/>
              <a:r>
                <a:rPr lang="ja-JP" altLang="en-US"/>
                <a:t>レーザー光</a:t>
              </a:r>
              <a:endParaRPr lang="en-US" altLang="ja-JP"/>
            </a:p>
            <a:p>
              <a:pPr algn="ctr"/>
              <a:r>
                <a:rPr lang="en-US" altLang="ja-JP"/>
                <a:t>(</a:t>
              </a:r>
              <a:r>
                <a:rPr lang="ja-JP" altLang="en-US">
                  <a:solidFill>
                    <a:srgbClr val="FF0000"/>
                  </a:solidFill>
                </a:rPr>
                <a:t>波長 </a:t>
              </a:r>
              <a:r>
                <a:rPr lang="en-US" altLang="ja-JP">
                  <a:solidFill>
                    <a:srgbClr val="FF0000"/>
                  </a:solidFill>
                </a:rPr>
                <a:t>=</a:t>
              </a:r>
              <a:r>
                <a:rPr lang="en-US" altLang="ja-JP">
                  <a:solidFill>
                    <a:srgbClr val="FF0000"/>
                  </a:solidFill>
                  <a:latin typeface="Symbol" charset="2"/>
                </a:rPr>
                <a:t> l</a:t>
              </a:r>
              <a:r>
                <a:rPr lang="en-US" altLang="ja-JP"/>
                <a:t>)</a:t>
              </a:r>
              <a:endParaRPr lang="ja-JP" altLang="en-US"/>
            </a:p>
          </p:txBody>
        </p:sp>
        <p:sp>
          <p:nvSpPr>
            <p:cNvPr id="22" name="テキスト ボックス 8"/>
            <p:cNvSpPr txBox="1">
              <a:spLocks noChangeArrowheads="1"/>
            </p:cNvSpPr>
            <p:nvPr/>
          </p:nvSpPr>
          <p:spPr bwMode="auto">
            <a:xfrm>
              <a:off x="896938" y="2233559"/>
              <a:ext cx="1490662" cy="707886"/>
            </a:xfrm>
            <a:prstGeom prst="rect">
              <a:avLst/>
            </a:prstGeom>
            <a:noFill/>
            <a:ln w="9525">
              <a:noFill/>
              <a:miter lim="800000"/>
              <a:headEnd/>
              <a:tailEnd/>
            </a:ln>
          </p:spPr>
          <p:txBody>
            <a:bodyPr wrap="square">
              <a:prstTxWarp prst="textNoShape">
                <a:avLst/>
              </a:prstTxWarp>
              <a:spAutoFit/>
            </a:bodyPr>
            <a:lstStyle/>
            <a:p>
              <a:pPr algn="ctr"/>
              <a:r>
                <a:rPr lang="en-US" altLang="ja-JP" sz="2000" dirty="0"/>
                <a:t>SHG</a:t>
              </a:r>
              <a:r>
                <a:rPr lang="ja-JP" altLang="en-US" sz="2000" dirty="0"/>
                <a:t>光</a:t>
              </a:r>
              <a:endParaRPr lang="en-US" altLang="ja-JP" sz="2000" dirty="0"/>
            </a:p>
            <a:p>
              <a:pPr algn="ctr"/>
              <a:r>
                <a:rPr lang="en-US" altLang="ja-JP" sz="2000" dirty="0"/>
                <a:t>(</a:t>
              </a:r>
              <a:r>
                <a:rPr lang="ja-JP" altLang="en-US" sz="2000" dirty="0">
                  <a:solidFill>
                    <a:srgbClr val="0070C0"/>
                  </a:solidFill>
                </a:rPr>
                <a:t>波長 </a:t>
              </a:r>
              <a:r>
                <a:rPr lang="en-US" altLang="ja-JP" sz="2000" dirty="0">
                  <a:solidFill>
                    <a:srgbClr val="0070C0"/>
                  </a:solidFill>
                </a:rPr>
                <a:t>=</a:t>
              </a:r>
              <a:r>
                <a:rPr lang="en-US" altLang="ja-JP" sz="2000" dirty="0">
                  <a:solidFill>
                    <a:srgbClr val="0070C0"/>
                  </a:solidFill>
                  <a:latin typeface="Symbol" charset="2"/>
                </a:rPr>
                <a:t> l/2</a:t>
              </a:r>
              <a:r>
                <a:rPr lang="en-US" altLang="ja-JP" sz="2000" dirty="0"/>
                <a:t>)</a:t>
              </a:r>
              <a:endParaRPr lang="ja-JP" altLang="en-US" sz="2000" dirty="0"/>
            </a:p>
          </p:txBody>
        </p:sp>
        <p:pic>
          <p:nvPicPr>
            <p:cNvPr id="24" name="Picture 28"/>
            <p:cNvPicPr>
              <a:picLocks noChangeAspect="1" noChangeArrowheads="1"/>
            </p:cNvPicPr>
            <p:nvPr/>
          </p:nvPicPr>
          <p:blipFill>
            <a:blip r:embed="rId5"/>
            <a:srcRect/>
            <a:stretch>
              <a:fillRect/>
            </a:stretch>
          </p:blipFill>
          <p:spPr bwMode="auto">
            <a:xfrm>
              <a:off x="4416425" y="3429000"/>
              <a:ext cx="1898650" cy="430213"/>
            </a:xfrm>
            <a:prstGeom prst="rect">
              <a:avLst/>
            </a:prstGeom>
            <a:noFill/>
            <a:ln w="9525">
              <a:noFill/>
              <a:miter lim="800000"/>
              <a:headEnd/>
              <a:tailEnd/>
            </a:ln>
          </p:spPr>
        </p:pic>
        <p:sp>
          <p:nvSpPr>
            <p:cNvPr id="25" name="テキスト ボックス 11"/>
            <p:cNvSpPr txBox="1">
              <a:spLocks noChangeArrowheads="1"/>
            </p:cNvSpPr>
            <p:nvPr/>
          </p:nvSpPr>
          <p:spPr bwMode="auto">
            <a:xfrm>
              <a:off x="4416425" y="3929063"/>
              <a:ext cx="2032000" cy="369887"/>
            </a:xfrm>
            <a:prstGeom prst="rect">
              <a:avLst/>
            </a:prstGeom>
            <a:noFill/>
            <a:ln w="9525">
              <a:noFill/>
              <a:miter lim="800000"/>
              <a:headEnd/>
              <a:tailEnd/>
            </a:ln>
          </p:spPr>
          <p:txBody>
            <a:bodyPr wrap="none">
              <a:prstTxWarp prst="textNoShape">
                <a:avLst/>
              </a:prstTxWarp>
              <a:spAutoFit/>
            </a:bodyPr>
            <a:lstStyle/>
            <a:p>
              <a:r>
                <a:rPr lang="ja-JP" altLang="en-US">
                  <a:solidFill>
                    <a:srgbClr val="FF0000"/>
                  </a:solidFill>
                </a:rPr>
                <a:t>非中心対称性構造</a:t>
              </a:r>
            </a:p>
          </p:txBody>
        </p:sp>
        <p:sp>
          <p:nvSpPr>
            <p:cNvPr id="26" name="テキスト ボックス 12"/>
            <p:cNvSpPr txBox="1">
              <a:spLocks noChangeArrowheads="1"/>
            </p:cNvSpPr>
            <p:nvPr/>
          </p:nvSpPr>
          <p:spPr bwMode="auto">
            <a:xfrm>
              <a:off x="4546600" y="3084513"/>
              <a:ext cx="1649413" cy="369887"/>
            </a:xfrm>
            <a:prstGeom prst="rect">
              <a:avLst/>
            </a:prstGeom>
            <a:noFill/>
            <a:ln w="9525">
              <a:noFill/>
              <a:miter lim="800000"/>
              <a:headEnd/>
              <a:tailEnd/>
            </a:ln>
          </p:spPr>
          <p:txBody>
            <a:bodyPr wrap="none">
              <a:prstTxWarp prst="textNoShape">
                <a:avLst/>
              </a:prstTxWarp>
              <a:spAutoFit/>
            </a:bodyPr>
            <a:lstStyle/>
            <a:p>
              <a:r>
                <a:rPr lang="ja-JP" altLang="en-US"/>
                <a:t>コラーゲン分子</a:t>
              </a:r>
            </a:p>
          </p:txBody>
        </p:sp>
        <p:sp>
          <p:nvSpPr>
            <p:cNvPr id="27" name="円/楕円 26"/>
            <p:cNvSpPr/>
            <p:nvPr/>
          </p:nvSpPr>
          <p:spPr>
            <a:xfrm>
              <a:off x="7261225" y="3176588"/>
              <a:ext cx="1285875" cy="100012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28" name="テキスト ボックス 14"/>
            <p:cNvSpPr txBox="1">
              <a:spLocks noChangeArrowheads="1"/>
            </p:cNvSpPr>
            <p:nvPr/>
          </p:nvSpPr>
          <p:spPr bwMode="auto">
            <a:xfrm>
              <a:off x="7273925" y="3370263"/>
              <a:ext cx="1257300" cy="708025"/>
            </a:xfrm>
            <a:prstGeom prst="rect">
              <a:avLst/>
            </a:prstGeom>
            <a:noFill/>
            <a:ln w="9525">
              <a:noFill/>
              <a:miter lim="800000"/>
              <a:headEnd/>
              <a:tailEnd/>
            </a:ln>
          </p:spPr>
          <p:txBody>
            <a:bodyPr wrap="none">
              <a:prstTxWarp prst="textNoShape">
                <a:avLst/>
              </a:prstTxWarp>
              <a:spAutoFit/>
            </a:bodyPr>
            <a:lstStyle/>
            <a:p>
              <a:pPr algn="ctr"/>
              <a:r>
                <a:rPr lang="en-US" altLang="ja-JP" sz="2000" b="1">
                  <a:solidFill>
                    <a:srgbClr val="FFFF00"/>
                  </a:solidFill>
                </a:rPr>
                <a:t>SHG</a:t>
              </a:r>
              <a:r>
                <a:rPr lang="ja-JP" altLang="en-US" sz="2000" b="1">
                  <a:solidFill>
                    <a:srgbClr val="FFFF00"/>
                  </a:solidFill>
                </a:rPr>
                <a:t>光の</a:t>
              </a:r>
              <a:endParaRPr lang="en-US" altLang="ja-JP" sz="2000" b="1">
                <a:solidFill>
                  <a:srgbClr val="FFFF00"/>
                </a:solidFill>
              </a:endParaRPr>
            </a:p>
            <a:p>
              <a:pPr algn="ctr"/>
              <a:r>
                <a:rPr lang="ja-JP" altLang="en-US" sz="2000" b="1">
                  <a:solidFill>
                    <a:srgbClr val="FFFF00"/>
                  </a:solidFill>
                </a:rPr>
                <a:t>発生源</a:t>
              </a:r>
            </a:p>
          </p:txBody>
        </p:sp>
        <p:pic>
          <p:nvPicPr>
            <p:cNvPr id="29" name="Picture 1045" descr="(BIC322)">
              <a:hlinkClick r:id="rId6"/>
            </p:cNvPr>
            <p:cNvPicPr>
              <a:picLocks noChangeAspect="1" noChangeArrowheads="1"/>
            </p:cNvPicPr>
            <p:nvPr/>
          </p:nvPicPr>
          <p:blipFill>
            <a:blip r:embed="rId7"/>
            <a:srcRect/>
            <a:stretch>
              <a:fillRect/>
            </a:stretch>
          </p:blipFill>
          <p:spPr bwMode="auto">
            <a:xfrm rot="-5400000">
              <a:off x="6611144" y="3350419"/>
              <a:ext cx="468313" cy="714375"/>
            </a:xfrm>
            <a:prstGeom prst="rect">
              <a:avLst/>
            </a:prstGeom>
            <a:noFill/>
            <a:ln w="9525">
              <a:noFill/>
              <a:miter lim="800000"/>
              <a:headEnd/>
              <a:tailEnd/>
            </a:ln>
          </p:spPr>
        </p:pic>
        <p:sp>
          <p:nvSpPr>
            <p:cNvPr id="30" name="Text Box 3"/>
            <p:cNvSpPr txBox="1">
              <a:spLocks noChangeArrowheads="1"/>
            </p:cNvSpPr>
            <p:nvPr/>
          </p:nvSpPr>
          <p:spPr bwMode="auto">
            <a:xfrm>
              <a:off x="4390895" y="1874838"/>
              <a:ext cx="1146970" cy="42010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90000" tIns="64440" rIns="90000" bIns="46800">
              <a:prstTxWarp prst="textNoShape">
                <a:avLst/>
              </a:prstTxWarp>
              <a:spAutoFit/>
            </a:bodyPr>
            <a:lstStyle/>
            <a:p>
              <a:pPr algn="ctr">
                <a:spcBef>
                  <a:spcPts val="1250"/>
                </a:spcBef>
                <a:tabLst>
                  <a:tab pos="723900" algn="l"/>
                  <a:tab pos="1447800" algn="l"/>
                </a:tabLst>
              </a:pPr>
              <a:r>
                <a:rPr lang="en-US" altLang="ja-JP" sz="2000">
                  <a:solidFill>
                    <a:schemeClr val="tx1"/>
                  </a:solidFill>
                </a:rPr>
                <a:t>SHG</a:t>
              </a:r>
              <a:r>
                <a:rPr lang="en-US" sz="2000">
                  <a:solidFill>
                    <a:schemeClr val="tx1"/>
                  </a:solidFill>
                </a:rPr>
                <a:t>と</a:t>
              </a:r>
              <a:r>
                <a:rPr lang="ja-JP" altLang="en-US" sz="2000">
                  <a:solidFill>
                    <a:schemeClr val="tx1"/>
                  </a:solidFill>
                </a:rPr>
                <a:t>は</a:t>
              </a:r>
              <a:endParaRPr lang="en-US" sz="2000">
                <a:solidFill>
                  <a:schemeClr val="tx1"/>
                </a:solidFill>
              </a:endParaRPr>
            </a:p>
          </p:txBody>
        </p:sp>
        <p:sp>
          <p:nvSpPr>
            <p:cNvPr id="31" name="テキスト ボックス 33"/>
            <p:cNvSpPr txBox="1">
              <a:spLocks noChangeArrowheads="1"/>
            </p:cNvSpPr>
            <p:nvPr/>
          </p:nvSpPr>
          <p:spPr bwMode="auto">
            <a:xfrm>
              <a:off x="5200702" y="2019301"/>
              <a:ext cx="4697413" cy="922337"/>
            </a:xfrm>
            <a:prstGeom prst="rect">
              <a:avLst/>
            </a:prstGeom>
            <a:noFill/>
            <a:ln w="9525">
              <a:noFill/>
              <a:miter lim="800000"/>
              <a:headEnd/>
              <a:tailEnd/>
            </a:ln>
          </p:spPr>
          <p:txBody>
            <a:bodyPr wrap="none">
              <a:prstTxWarp prst="textNoShape">
                <a:avLst/>
              </a:prstTxWarp>
              <a:spAutoFit/>
            </a:bodyPr>
            <a:lstStyle/>
            <a:p>
              <a:pPr algn="ctr"/>
              <a:r>
                <a:rPr lang="en-US" dirty="0">
                  <a:solidFill>
                    <a:srgbClr val="000000"/>
                  </a:solidFill>
                </a:rPr>
                <a:t>超短パルス光を，非中心対称性の物質に</a:t>
              </a:r>
            </a:p>
            <a:p>
              <a:pPr algn="ctr"/>
              <a:r>
                <a:rPr lang="en-US" dirty="0">
                  <a:solidFill>
                    <a:srgbClr val="000000"/>
                  </a:solidFill>
                </a:rPr>
                <a:t>入射した際</a:t>
              </a:r>
              <a:r>
                <a:rPr lang="ja-JP" altLang="en-US" dirty="0">
                  <a:solidFill>
                    <a:srgbClr val="000000"/>
                  </a:solidFill>
                </a:rPr>
                <a:t>，半波長（</a:t>
              </a:r>
              <a:r>
                <a:rPr lang="en-US" dirty="0">
                  <a:solidFill>
                    <a:srgbClr val="000000"/>
                  </a:solidFill>
                </a:rPr>
                <a:t>周波数が</a:t>
              </a:r>
              <a:r>
                <a:rPr lang="en-US" altLang="ja-JP" dirty="0">
                  <a:solidFill>
                    <a:srgbClr val="000000"/>
                  </a:solidFill>
                </a:rPr>
                <a:t>2</a:t>
              </a:r>
              <a:r>
                <a:rPr lang="en-US" dirty="0">
                  <a:solidFill>
                    <a:srgbClr val="000000"/>
                  </a:solidFill>
                </a:rPr>
                <a:t>倍</a:t>
              </a:r>
              <a:r>
                <a:rPr lang="ja-JP" altLang="en-US" dirty="0">
                  <a:solidFill>
                    <a:srgbClr val="000000"/>
                  </a:solidFill>
                </a:rPr>
                <a:t>）</a:t>
              </a:r>
              <a:r>
                <a:rPr lang="en-US" dirty="0">
                  <a:solidFill>
                    <a:srgbClr val="000000"/>
                  </a:solidFill>
                </a:rPr>
                <a:t>の光が</a:t>
              </a:r>
              <a:endParaRPr lang="en-US" altLang="ja-JP" dirty="0">
                <a:solidFill>
                  <a:srgbClr val="000000"/>
                </a:solidFill>
              </a:endParaRPr>
            </a:p>
            <a:p>
              <a:pPr algn="ctr"/>
              <a:r>
                <a:rPr lang="en-US" dirty="0">
                  <a:solidFill>
                    <a:srgbClr val="000000"/>
                  </a:solidFill>
                </a:rPr>
                <a:t>発生する現象</a:t>
              </a:r>
            </a:p>
          </p:txBody>
        </p:sp>
        <p:sp>
          <p:nvSpPr>
            <p:cNvPr id="32" name="テキスト ボックス 35"/>
            <p:cNvSpPr txBox="1">
              <a:spLocks noChangeArrowheads="1"/>
            </p:cNvSpPr>
            <p:nvPr/>
          </p:nvSpPr>
          <p:spPr bwMode="auto">
            <a:xfrm>
              <a:off x="4273550" y="2700338"/>
              <a:ext cx="492125" cy="461962"/>
            </a:xfrm>
            <a:prstGeom prst="rect">
              <a:avLst/>
            </a:prstGeom>
            <a:solidFill>
              <a:schemeClr val="bg1"/>
            </a:solidFill>
            <a:ln w="9525">
              <a:noFill/>
              <a:miter lim="800000"/>
              <a:headEnd/>
              <a:tailEnd/>
            </a:ln>
          </p:spPr>
          <p:txBody>
            <a:bodyPr wrap="none">
              <a:prstTxWarp prst="textNoShape">
                <a:avLst/>
              </a:prstTxWarp>
              <a:spAutoFit/>
            </a:bodyPr>
            <a:lstStyle/>
            <a:p>
              <a:r>
                <a:rPr lang="ja-JP" altLang="en-US" sz="2400"/>
                <a:t>例</a:t>
              </a:r>
            </a:p>
          </p:txBody>
        </p:sp>
      </p:grpSp>
      <p:sp>
        <p:nvSpPr>
          <p:cNvPr id="33" name="テキスト ボックス 32"/>
          <p:cNvSpPr txBox="1"/>
          <p:nvPr/>
        </p:nvSpPr>
        <p:spPr>
          <a:xfrm>
            <a:off x="1756055" y="849669"/>
            <a:ext cx="1224990" cy="369332"/>
          </a:xfrm>
          <a:prstGeom prst="rect">
            <a:avLst/>
          </a:prstGeom>
          <a:noFill/>
        </p:spPr>
        <p:txBody>
          <a:bodyPr wrap="none" rtlCol="0">
            <a:spAutoFit/>
          </a:bodyPr>
          <a:lstStyle/>
          <a:p>
            <a:r>
              <a:rPr kumimoji="1" lang="en-US" altLang="ja-JP" dirty="0" smtClean="0"/>
              <a:t>2</a:t>
            </a:r>
            <a:r>
              <a:rPr kumimoji="1" lang="ja-JP" altLang="en-US" dirty="0" smtClean="0"/>
              <a:t>光子蛍光</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1505" name="タイトル 1"/>
          <p:cNvSpPr>
            <a:spLocks noGrp="1"/>
          </p:cNvSpPr>
          <p:nvPr>
            <p:ph type="title"/>
          </p:nvPr>
        </p:nvSpPr>
        <p:spPr>
          <a:xfrm>
            <a:off x="525463" y="85725"/>
            <a:ext cx="8229600" cy="1143000"/>
          </a:xfrm>
        </p:spPr>
        <p:txBody>
          <a:bodyPr/>
          <a:lstStyle/>
          <a:p>
            <a:pPr eaLnBrk="1" hangingPunct="1"/>
            <a:r>
              <a:rPr lang="ja-JP" altLang="en-US"/>
              <a:t>光と物質：分極</a:t>
            </a:r>
          </a:p>
        </p:txBody>
      </p:sp>
      <p:pic>
        <p:nvPicPr>
          <p:cNvPr id="21506" name="図 11" descr="分極.ai"/>
          <p:cNvPicPr>
            <a:picLocks noChangeAspect="1"/>
          </p:cNvPicPr>
          <p:nvPr/>
        </p:nvPicPr>
        <p:blipFill>
          <a:blip r:embed="rId3"/>
          <a:srcRect r="5469" b="6964"/>
          <a:stretch>
            <a:fillRect/>
          </a:stretch>
        </p:blipFill>
        <p:spPr bwMode="auto">
          <a:xfrm>
            <a:off x="111125" y="936625"/>
            <a:ext cx="8643938" cy="6011863"/>
          </a:xfrm>
          <a:prstGeom prst="rect">
            <a:avLst/>
          </a:prstGeom>
          <a:noFill/>
          <a:ln w="9525">
            <a:noFill/>
            <a:miter lim="800000"/>
            <a:headEnd/>
            <a:tailEnd/>
          </a:ln>
        </p:spPr>
      </p:pic>
      <p:sp>
        <p:nvSpPr>
          <p:cNvPr id="21507" name="テキスト ボックス 3"/>
          <p:cNvSpPr txBox="1">
            <a:spLocks noChangeArrowheads="1"/>
          </p:cNvSpPr>
          <p:nvPr/>
        </p:nvSpPr>
        <p:spPr bwMode="auto">
          <a:xfrm>
            <a:off x="290513" y="4849813"/>
            <a:ext cx="1338262" cy="368300"/>
          </a:xfrm>
          <a:prstGeom prst="rect">
            <a:avLst/>
          </a:prstGeom>
          <a:noFill/>
          <a:ln w="9525">
            <a:noFill/>
            <a:miter lim="800000"/>
            <a:headEnd/>
            <a:tailEnd/>
          </a:ln>
        </p:spPr>
        <p:txBody>
          <a:bodyPr wrap="none">
            <a:prstTxWarp prst="textNoShape">
              <a:avLst/>
            </a:prstTxWarp>
            <a:spAutoFit/>
          </a:bodyPr>
          <a:lstStyle/>
          <a:p>
            <a:r>
              <a:rPr lang="ja-JP" altLang="en-US"/>
              <a:t>入力光電場</a:t>
            </a:r>
          </a:p>
        </p:txBody>
      </p:sp>
      <p:sp>
        <p:nvSpPr>
          <p:cNvPr id="21508" name="テキスト ボックス 4"/>
          <p:cNvSpPr txBox="1">
            <a:spLocks noChangeArrowheads="1"/>
          </p:cNvSpPr>
          <p:nvPr/>
        </p:nvSpPr>
        <p:spPr bwMode="auto">
          <a:xfrm>
            <a:off x="6861175" y="4849813"/>
            <a:ext cx="1339850" cy="368300"/>
          </a:xfrm>
          <a:prstGeom prst="rect">
            <a:avLst/>
          </a:prstGeom>
          <a:noFill/>
          <a:ln w="9525">
            <a:noFill/>
            <a:miter lim="800000"/>
            <a:headEnd/>
            <a:tailEnd/>
          </a:ln>
        </p:spPr>
        <p:txBody>
          <a:bodyPr wrap="none">
            <a:prstTxWarp prst="textNoShape">
              <a:avLst/>
            </a:prstTxWarp>
            <a:spAutoFit/>
          </a:bodyPr>
          <a:lstStyle/>
          <a:p>
            <a:r>
              <a:rPr lang="ja-JP" altLang="en-US"/>
              <a:t>出力光電場</a:t>
            </a:r>
          </a:p>
        </p:txBody>
      </p:sp>
      <p:sp>
        <p:nvSpPr>
          <p:cNvPr id="21509" name="TextBox 1"/>
          <p:cNvSpPr txBox="1">
            <a:spLocks noChangeArrowheads="1"/>
          </p:cNvSpPr>
          <p:nvPr/>
        </p:nvSpPr>
        <p:spPr bwMode="auto">
          <a:xfrm>
            <a:off x="879475" y="3255963"/>
            <a:ext cx="2230438" cy="400050"/>
          </a:xfrm>
          <a:prstGeom prst="rect">
            <a:avLst/>
          </a:prstGeom>
          <a:solidFill>
            <a:schemeClr val="bg1"/>
          </a:solidFill>
          <a:ln w="9525">
            <a:noFill/>
            <a:miter lim="800000"/>
            <a:headEnd/>
            <a:tailEnd/>
          </a:ln>
        </p:spPr>
        <p:txBody>
          <a:bodyPr wrap="none">
            <a:prstTxWarp prst="textNoShape">
              <a:avLst/>
            </a:prstTxWarp>
            <a:spAutoFit/>
          </a:bodyPr>
          <a:lstStyle/>
          <a:p>
            <a:r>
              <a:rPr lang="ja-JP" altLang="en-US" sz="2000">
                <a:latin typeface="ＭＳ Ｐ明朝" charset="-128"/>
                <a:ea typeface="ＭＳ Ｐ明朝" charset="-128"/>
                <a:cs typeface="ＭＳ Ｐ明朝" charset="-128"/>
              </a:rPr>
              <a:t>１．光が物質に入る</a:t>
            </a:r>
            <a:endParaRPr lang="en-US" sz="2000">
              <a:latin typeface="ＭＳ Ｐ明朝" charset="-128"/>
              <a:ea typeface="ＭＳ Ｐ明朝" charset="-128"/>
              <a:cs typeface="ＭＳ Ｐ明朝" charset="-128"/>
            </a:endParaRPr>
          </a:p>
        </p:txBody>
      </p:sp>
      <p:sp>
        <p:nvSpPr>
          <p:cNvPr id="21510" name="TextBox 6"/>
          <p:cNvSpPr txBox="1">
            <a:spLocks noChangeArrowheads="1"/>
          </p:cNvSpPr>
          <p:nvPr/>
        </p:nvSpPr>
        <p:spPr bwMode="auto">
          <a:xfrm>
            <a:off x="3890963" y="4124325"/>
            <a:ext cx="977900" cy="461963"/>
          </a:xfrm>
          <a:prstGeom prst="rect">
            <a:avLst/>
          </a:prstGeom>
          <a:solidFill>
            <a:schemeClr val="bg1"/>
          </a:solidFill>
          <a:ln w="9525">
            <a:noFill/>
            <a:miter lim="800000"/>
            <a:headEnd/>
            <a:tailEnd/>
          </a:ln>
        </p:spPr>
        <p:txBody>
          <a:bodyPr>
            <a:prstTxWarp prst="textNoShape">
              <a:avLst/>
            </a:prstTxWarp>
            <a:spAutoFit/>
          </a:bodyPr>
          <a:lstStyle/>
          <a:p>
            <a:pPr algn="ctr"/>
            <a:r>
              <a:rPr lang="ja-JP" altLang="en-US" sz="2400">
                <a:latin typeface="ＭＳ Ｐ明朝" charset="-128"/>
                <a:ea typeface="ＭＳ Ｐ明朝" charset="-128"/>
                <a:cs typeface="ＭＳ Ｐ明朝" charset="-128"/>
              </a:rPr>
              <a:t>物質</a:t>
            </a:r>
            <a:endParaRPr lang="en-US" sz="2400">
              <a:latin typeface="ＭＳ Ｐ明朝" charset="-128"/>
              <a:ea typeface="ＭＳ Ｐ明朝" charset="-128"/>
              <a:cs typeface="ＭＳ Ｐ明朝"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3" name="図 11" descr="分極.ai"/>
          <p:cNvPicPr>
            <a:picLocks noChangeAspect="1"/>
          </p:cNvPicPr>
          <p:nvPr/>
        </p:nvPicPr>
        <p:blipFill>
          <a:blip r:embed="rId3"/>
          <a:srcRect r="5469" b="6964"/>
          <a:stretch>
            <a:fillRect/>
          </a:stretch>
        </p:blipFill>
        <p:spPr bwMode="auto">
          <a:xfrm>
            <a:off x="111125" y="936625"/>
            <a:ext cx="8643938" cy="6011863"/>
          </a:xfrm>
          <a:prstGeom prst="rect">
            <a:avLst/>
          </a:prstGeom>
          <a:noFill/>
          <a:ln w="9525">
            <a:noFill/>
            <a:miter lim="800000"/>
            <a:headEnd/>
            <a:tailEnd/>
          </a:ln>
        </p:spPr>
      </p:pic>
      <p:sp>
        <p:nvSpPr>
          <p:cNvPr id="23554" name="テキスト ボックス 3"/>
          <p:cNvSpPr txBox="1">
            <a:spLocks noChangeArrowheads="1"/>
          </p:cNvSpPr>
          <p:nvPr/>
        </p:nvSpPr>
        <p:spPr bwMode="auto">
          <a:xfrm>
            <a:off x="290513" y="4849813"/>
            <a:ext cx="1338262" cy="368300"/>
          </a:xfrm>
          <a:prstGeom prst="rect">
            <a:avLst/>
          </a:prstGeom>
          <a:noFill/>
          <a:ln w="9525">
            <a:noFill/>
            <a:miter lim="800000"/>
            <a:headEnd/>
            <a:tailEnd/>
          </a:ln>
        </p:spPr>
        <p:txBody>
          <a:bodyPr wrap="none">
            <a:prstTxWarp prst="textNoShape">
              <a:avLst/>
            </a:prstTxWarp>
            <a:spAutoFit/>
          </a:bodyPr>
          <a:lstStyle/>
          <a:p>
            <a:r>
              <a:rPr lang="ja-JP" altLang="en-US"/>
              <a:t>入力光電場</a:t>
            </a:r>
          </a:p>
        </p:txBody>
      </p:sp>
      <p:sp>
        <p:nvSpPr>
          <p:cNvPr id="23555" name="テキスト ボックス 4"/>
          <p:cNvSpPr txBox="1">
            <a:spLocks noChangeArrowheads="1"/>
          </p:cNvSpPr>
          <p:nvPr/>
        </p:nvSpPr>
        <p:spPr bwMode="auto">
          <a:xfrm>
            <a:off x="6861175" y="4849813"/>
            <a:ext cx="1339850" cy="368300"/>
          </a:xfrm>
          <a:prstGeom prst="rect">
            <a:avLst/>
          </a:prstGeom>
          <a:noFill/>
          <a:ln w="9525">
            <a:noFill/>
            <a:miter lim="800000"/>
            <a:headEnd/>
            <a:tailEnd/>
          </a:ln>
        </p:spPr>
        <p:txBody>
          <a:bodyPr wrap="none">
            <a:prstTxWarp prst="textNoShape">
              <a:avLst/>
            </a:prstTxWarp>
            <a:spAutoFit/>
          </a:bodyPr>
          <a:lstStyle/>
          <a:p>
            <a:r>
              <a:rPr lang="ja-JP" altLang="en-US"/>
              <a:t>出力光電場</a:t>
            </a:r>
          </a:p>
        </p:txBody>
      </p:sp>
      <p:sp>
        <p:nvSpPr>
          <p:cNvPr id="23556" name="TextBox 5"/>
          <p:cNvSpPr txBox="1">
            <a:spLocks noChangeArrowheads="1"/>
          </p:cNvSpPr>
          <p:nvPr/>
        </p:nvSpPr>
        <p:spPr bwMode="auto">
          <a:xfrm>
            <a:off x="4278313" y="5399088"/>
            <a:ext cx="2030412" cy="461962"/>
          </a:xfrm>
          <a:prstGeom prst="rect">
            <a:avLst/>
          </a:prstGeom>
          <a:noFill/>
          <a:ln w="9525">
            <a:noFill/>
            <a:miter lim="800000"/>
            <a:headEnd/>
            <a:tailEnd/>
          </a:ln>
        </p:spPr>
        <p:txBody>
          <a:bodyPr wrap="none">
            <a:prstTxWarp prst="textNoShape">
              <a:avLst/>
            </a:prstTxWarp>
            <a:spAutoFit/>
          </a:bodyPr>
          <a:lstStyle/>
          <a:p>
            <a:r>
              <a:rPr lang="ja-JP" altLang="en-US" sz="2400"/>
              <a:t>分極波が発生</a:t>
            </a:r>
            <a:endParaRPr lang="en-US" sz="2400"/>
          </a:p>
        </p:txBody>
      </p:sp>
      <p:pic>
        <p:nvPicPr>
          <p:cNvPr id="21510" name="Picture 7" descr="aka.ai"/>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lum bright="12000" contrast="50000"/>
            <a:extLst>
              <a:ext uri="{28A0092B-C50C-407E-A947-70E740481C1C}">
                <a14:useLocalDpi xmlns:mc="http://schemas.openxmlformats.org/markup-compatibility/2006" xmlns:mv="urn:schemas-microsoft-com:mac:vml" xmlns:a14="http://schemas.microsoft.com/office/drawing/2010/main" xmlns:r="http://schemas.openxmlformats.org/officeDocument/2006/relationships" xmlns:a="http://schemas.openxmlformats.org/drawingml/2006/main" xmlns:p="http://schemas.openxmlformats.org/presentationml/2006/main" xmlns="" val="0"/>
              </a:ext>
            </a:extLst>
          </a:blip>
          <a:srcRect l="5746" t="31654" r="71356" b="27893"/>
          <a:stretch>
            <a:fillRect/>
          </a:stretch>
        </p:blipFill>
        <p:spPr bwMode="auto">
          <a:xfrm>
            <a:off x="3673900" y="3378201"/>
            <a:ext cx="1329804" cy="500475"/>
          </a:xfrm>
          <a:prstGeom prst="rect">
            <a:avLst/>
          </a:prstGeom>
          <a:noFill/>
          <a:ln>
            <a:noFill/>
          </a:ln>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pic>
        <p:nvPicPr>
          <p:cNvPr id="8" name="Picture 7" descr="aka.ai"/>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lum bright="12000" contrast="50000"/>
            <a:extLst>
              <a:ext uri="{28A0092B-C50C-407E-A947-70E740481C1C}">
                <a14:useLocalDpi xmlns:mc="http://schemas.openxmlformats.org/markup-compatibility/2006" xmlns:mv="urn:schemas-microsoft-com:mac:vml" xmlns:a14="http://schemas.microsoft.com/office/drawing/2010/main" xmlns:r="http://schemas.openxmlformats.org/officeDocument/2006/relationships" xmlns:a="http://schemas.openxmlformats.org/drawingml/2006/main" xmlns:p="http://schemas.openxmlformats.org/presentationml/2006/main" xmlns="" val="0"/>
              </a:ext>
            </a:extLst>
          </a:blip>
          <a:srcRect l="5746" t="31654" r="71356" b="27893"/>
          <a:stretch>
            <a:fillRect/>
          </a:stretch>
        </p:blipFill>
        <p:spPr bwMode="auto">
          <a:xfrm>
            <a:off x="3351831" y="4899079"/>
            <a:ext cx="1329804" cy="500475"/>
          </a:xfrm>
          <a:prstGeom prst="rect">
            <a:avLst/>
          </a:prstGeom>
          <a:noFill/>
          <a:ln>
            <a:noFill/>
          </a:ln>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pic>
        <p:nvPicPr>
          <p:cNvPr id="9" name="Picture 7" descr="aka.ai"/>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lum bright="12000" contrast="50000"/>
            <a:extLst>
              <a:ext uri="{28A0092B-C50C-407E-A947-70E740481C1C}">
                <a14:useLocalDpi xmlns:mc="http://schemas.openxmlformats.org/markup-compatibility/2006" xmlns:mv="urn:schemas-microsoft-com:mac:vml" xmlns:a14="http://schemas.microsoft.com/office/drawing/2010/main" xmlns:r="http://schemas.openxmlformats.org/officeDocument/2006/relationships" xmlns:a="http://schemas.openxmlformats.org/drawingml/2006/main" xmlns:p="http://schemas.openxmlformats.org/presentationml/2006/main" xmlns="" val="0"/>
              </a:ext>
            </a:extLst>
          </a:blip>
          <a:srcRect l="5746" t="31654" r="71356" b="27893"/>
          <a:stretch>
            <a:fillRect/>
          </a:stretch>
        </p:blipFill>
        <p:spPr bwMode="auto">
          <a:xfrm>
            <a:off x="3435561" y="4296258"/>
            <a:ext cx="1329804" cy="500475"/>
          </a:xfrm>
          <a:prstGeom prst="rect">
            <a:avLst/>
          </a:prstGeom>
          <a:noFill/>
          <a:ln>
            <a:noFill/>
          </a:ln>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pic>
        <p:nvPicPr>
          <p:cNvPr id="10" name="Picture 7" descr="aka.ai"/>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lum bright="12000" contrast="50000"/>
            <a:extLst>
              <a:ext uri="{28A0092B-C50C-407E-A947-70E740481C1C}">
                <a14:useLocalDpi xmlns:mc="http://schemas.openxmlformats.org/markup-compatibility/2006" xmlns:mv="urn:schemas-microsoft-com:mac:vml" xmlns:a14="http://schemas.microsoft.com/office/drawing/2010/main" xmlns:r="http://schemas.openxmlformats.org/officeDocument/2006/relationships" xmlns:a="http://schemas.openxmlformats.org/drawingml/2006/main" xmlns:p="http://schemas.openxmlformats.org/presentationml/2006/main" xmlns="" val="0"/>
              </a:ext>
            </a:extLst>
          </a:blip>
          <a:srcRect l="5746" t="31654" r="71356" b="27893"/>
          <a:stretch>
            <a:fillRect/>
          </a:stretch>
        </p:blipFill>
        <p:spPr bwMode="auto">
          <a:xfrm>
            <a:off x="4105398" y="3864580"/>
            <a:ext cx="1329804" cy="500475"/>
          </a:xfrm>
          <a:prstGeom prst="rect">
            <a:avLst/>
          </a:prstGeom>
          <a:noFill/>
          <a:ln>
            <a:noFill/>
          </a:ln>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pic>
      <p:sp>
        <p:nvSpPr>
          <p:cNvPr id="23561" name="タイトル 1"/>
          <p:cNvSpPr txBox="1">
            <a:spLocks/>
          </p:cNvSpPr>
          <p:nvPr/>
        </p:nvSpPr>
        <p:spPr bwMode="auto">
          <a:xfrm>
            <a:off x="525463" y="85725"/>
            <a:ext cx="8229600" cy="1143000"/>
          </a:xfrm>
          <a:prstGeom prst="rect">
            <a:avLst/>
          </a:prstGeom>
          <a:noFill/>
          <a:ln w="9525">
            <a:noFill/>
            <a:miter lim="800000"/>
            <a:headEnd/>
            <a:tailEnd/>
          </a:ln>
        </p:spPr>
        <p:txBody>
          <a:bodyPr anchor="ctr">
            <a:prstTxWarp prst="textNoShape">
              <a:avLst/>
            </a:prstTxWarp>
          </a:bodyPr>
          <a:lstStyle/>
          <a:p>
            <a:pPr algn="ctr"/>
            <a:r>
              <a:rPr lang="ja-JP" altLang="en-US" sz="4400" dirty="0"/>
              <a:t>光と物質：分極</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タイトル 1"/>
          <p:cNvSpPr>
            <a:spLocks noGrp="1"/>
          </p:cNvSpPr>
          <p:nvPr>
            <p:ph type="title"/>
          </p:nvPr>
        </p:nvSpPr>
        <p:spPr>
          <a:xfrm>
            <a:off x="457200" y="66675"/>
            <a:ext cx="8229600" cy="1143000"/>
          </a:xfrm>
        </p:spPr>
        <p:txBody>
          <a:bodyPr/>
          <a:lstStyle/>
          <a:p>
            <a:pPr eaLnBrk="1" hangingPunct="1"/>
            <a:r>
              <a:rPr lang="ja-JP" altLang="en-US"/>
              <a:t>線形分極</a:t>
            </a:r>
          </a:p>
        </p:txBody>
      </p:sp>
      <p:pic>
        <p:nvPicPr>
          <p:cNvPr id="25602" name="図 29" descr="線形分極.ai"/>
          <p:cNvPicPr>
            <a:picLocks noChangeAspect="1"/>
          </p:cNvPicPr>
          <p:nvPr/>
        </p:nvPicPr>
        <p:blipFill>
          <a:blip r:embed="rId3"/>
          <a:srcRect l="14583" t="12067" r="13750" b="20911"/>
          <a:stretch>
            <a:fillRect/>
          </a:stretch>
        </p:blipFill>
        <p:spPr bwMode="auto">
          <a:xfrm>
            <a:off x="2890838" y="1712913"/>
            <a:ext cx="5311775" cy="3509962"/>
          </a:xfrm>
          <a:prstGeom prst="rect">
            <a:avLst/>
          </a:prstGeom>
          <a:noFill/>
          <a:ln w="9525">
            <a:noFill/>
            <a:miter lim="800000"/>
            <a:headEnd/>
            <a:tailEnd/>
          </a:ln>
        </p:spPr>
      </p:pic>
      <p:sp>
        <p:nvSpPr>
          <p:cNvPr id="25603" name="Rectangle 5"/>
          <p:cNvSpPr>
            <a:spLocks noChangeArrowheads="1"/>
          </p:cNvSpPr>
          <p:nvPr/>
        </p:nvSpPr>
        <p:spPr bwMode="auto">
          <a:xfrm>
            <a:off x="241300" y="982663"/>
            <a:ext cx="1825625" cy="584200"/>
          </a:xfrm>
          <a:prstGeom prst="rect">
            <a:avLst/>
          </a:prstGeom>
          <a:solidFill>
            <a:srgbClr val="0000FF"/>
          </a:solidFill>
          <a:ln w="28575">
            <a:noFill/>
            <a:miter lim="800000"/>
            <a:headEnd/>
            <a:tailEnd type="none" w="lg" len="lg"/>
          </a:ln>
        </p:spPr>
        <p:txBody>
          <a:bodyPr wrap="none">
            <a:prstTxWarp prst="textNoShape">
              <a:avLst/>
            </a:prstTxWarp>
            <a:spAutoFit/>
          </a:bodyPr>
          <a:lstStyle/>
          <a:p>
            <a:pPr algn="ctr" defTabSz="762000"/>
            <a:r>
              <a:rPr lang="ja-JP" altLang="en-US" sz="3200" b="1">
                <a:solidFill>
                  <a:schemeClr val="bg1"/>
                </a:solidFill>
                <a:latin typeface="ＭＳ ゴシック" charset="-128"/>
              </a:rPr>
              <a:t>線形分極</a:t>
            </a:r>
            <a:endParaRPr lang="en-US" altLang="ja-JP" sz="3200" b="1">
              <a:solidFill>
                <a:schemeClr val="bg1"/>
              </a:solidFill>
              <a:latin typeface="ＭＳ ゴシック" charset="-128"/>
            </a:endParaRPr>
          </a:p>
        </p:txBody>
      </p:sp>
      <p:sp>
        <p:nvSpPr>
          <p:cNvPr id="25604" name="テキスト ボックス 32"/>
          <p:cNvSpPr txBox="1">
            <a:spLocks noChangeArrowheads="1"/>
          </p:cNvSpPr>
          <p:nvPr/>
        </p:nvSpPr>
        <p:spPr bwMode="auto">
          <a:xfrm>
            <a:off x="336550" y="2430463"/>
            <a:ext cx="1979613" cy="523875"/>
          </a:xfrm>
          <a:prstGeom prst="rect">
            <a:avLst/>
          </a:prstGeom>
          <a:noFill/>
          <a:ln w="25400">
            <a:solidFill>
              <a:schemeClr val="tx1"/>
            </a:solidFill>
            <a:miter lim="800000"/>
            <a:headEnd/>
            <a:tailEnd/>
          </a:ln>
        </p:spPr>
        <p:txBody>
          <a:bodyPr wrap="none">
            <a:prstTxWarp prst="textNoShape">
              <a:avLst/>
            </a:prstTxWarp>
            <a:spAutoFit/>
          </a:bodyPr>
          <a:lstStyle/>
          <a:p>
            <a:r>
              <a:rPr lang="ja-JP" altLang="en-US" sz="2800"/>
              <a:t>電場</a:t>
            </a:r>
            <a:r>
              <a:rPr lang="en-US" altLang="ja-JP" sz="2800"/>
              <a:t>∝</a:t>
            </a:r>
            <a:r>
              <a:rPr lang="ja-JP" altLang="en-US" sz="2800"/>
              <a:t>分極</a:t>
            </a:r>
          </a:p>
        </p:txBody>
      </p:sp>
      <p:pic>
        <p:nvPicPr>
          <p:cNvPr id="25605" name="Picture 2"/>
          <p:cNvPicPr>
            <a:picLocks noChangeAspect="1" noChangeArrowheads="1"/>
          </p:cNvPicPr>
          <p:nvPr/>
        </p:nvPicPr>
        <p:blipFill>
          <a:blip r:embed="rId4"/>
          <a:srcRect/>
          <a:stretch>
            <a:fillRect/>
          </a:stretch>
        </p:blipFill>
        <p:spPr bwMode="auto">
          <a:xfrm>
            <a:off x="460375" y="2954338"/>
            <a:ext cx="1728788" cy="552450"/>
          </a:xfrm>
          <a:prstGeom prst="rect">
            <a:avLst/>
          </a:prstGeom>
          <a:noFill/>
          <a:ln w="9525">
            <a:noFill/>
            <a:miter lim="800000"/>
            <a:headEnd/>
            <a:tailEnd/>
          </a:ln>
        </p:spPr>
      </p:pic>
      <p:sp>
        <p:nvSpPr>
          <p:cNvPr id="25606" name="テキスト ボックス 36"/>
          <p:cNvSpPr txBox="1">
            <a:spLocks noChangeArrowheads="1"/>
          </p:cNvSpPr>
          <p:nvPr/>
        </p:nvSpPr>
        <p:spPr bwMode="auto">
          <a:xfrm>
            <a:off x="460375" y="3868738"/>
            <a:ext cx="2430463" cy="1201737"/>
          </a:xfrm>
          <a:prstGeom prst="rect">
            <a:avLst/>
          </a:prstGeom>
          <a:noFill/>
          <a:ln w="9525">
            <a:noFill/>
            <a:miter lim="800000"/>
            <a:headEnd/>
            <a:tailEnd/>
          </a:ln>
        </p:spPr>
        <p:txBody>
          <a:bodyPr wrap="none">
            <a:prstTxWarp prst="textNoShape">
              <a:avLst/>
            </a:prstTxWarp>
            <a:spAutoFit/>
          </a:bodyPr>
          <a:lstStyle/>
          <a:p>
            <a:r>
              <a:rPr lang="en-US" altLang="ja-JP" sz="2400" b="1" i="1">
                <a:latin typeface="Times New Roman" charset="0"/>
                <a:ea typeface="Times New Roman" charset="0"/>
                <a:cs typeface="Times New Roman" charset="0"/>
              </a:rPr>
              <a:t>P</a:t>
            </a:r>
            <a:r>
              <a:rPr lang="ja-JP" altLang="en-US" sz="2400"/>
              <a:t>：分極</a:t>
            </a:r>
            <a:endParaRPr lang="en-US" altLang="ja-JP" sz="2400"/>
          </a:p>
          <a:p>
            <a:r>
              <a:rPr lang="en-US" altLang="ja-JP" sz="2400" b="1" i="1">
                <a:latin typeface="Times New Roman" charset="0"/>
                <a:ea typeface="Times New Roman" charset="0"/>
                <a:cs typeface="Times New Roman" charset="0"/>
              </a:rPr>
              <a:t>χ</a:t>
            </a:r>
            <a:r>
              <a:rPr lang="en-US" altLang="ja-JP" sz="2400" b="1" i="1" baseline="30000">
                <a:latin typeface="Times New Roman" charset="0"/>
                <a:ea typeface="Times New Roman" charset="0"/>
                <a:cs typeface="Times New Roman" charset="0"/>
              </a:rPr>
              <a:t>(1)</a:t>
            </a:r>
            <a:r>
              <a:rPr lang="ja-JP" altLang="en-US" sz="2400"/>
              <a:t>：線形感受率</a:t>
            </a:r>
            <a:endParaRPr lang="en-US" altLang="ja-JP" sz="2400"/>
          </a:p>
          <a:p>
            <a:r>
              <a:rPr lang="en-US" altLang="ja-JP" sz="2400" b="1" i="1">
                <a:latin typeface="Times New Roman" charset="0"/>
                <a:ea typeface="Times New Roman" charset="0"/>
                <a:cs typeface="Times New Roman" charset="0"/>
              </a:rPr>
              <a:t>E</a:t>
            </a:r>
            <a:r>
              <a:rPr lang="ja-JP" altLang="en-US" sz="2400"/>
              <a:t>：入射電場</a:t>
            </a:r>
            <a:endParaRPr lang="en-US" altLang="ja-JP" sz="2400"/>
          </a:p>
        </p:txBody>
      </p:sp>
      <p:cxnSp>
        <p:nvCxnSpPr>
          <p:cNvPr id="25607" name="曲線コネクタ 25"/>
          <p:cNvCxnSpPr>
            <a:cxnSpLocks noChangeShapeType="1"/>
            <a:endCxn id="25608" idx="1"/>
          </p:cNvCxnSpPr>
          <p:nvPr/>
        </p:nvCxnSpPr>
        <p:spPr bwMode="auto">
          <a:xfrm rot="5400000" flipH="1" flipV="1">
            <a:off x="6901656" y="1985169"/>
            <a:ext cx="581025" cy="554038"/>
          </a:xfrm>
          <a:prstGeom prst="curvedConnector2">
            <a:avLst/>
          </a:prstGeom>
          <a:noFill/>
          <a:ln w="9525">
            <a:solidFill>
              <a:schemeClr val="tx1"/>
            </a:solidFill>
            <a:round/>
            <a:headEnd/>
            <a:tailEnd/>
          </a:ln>
        </p:spPr>
      </p:cxnSp>
      <p:sp>
        <p:nvSpPr>
          <p:cNvPr id="25608" name="テキスト ボックス 27"/>
          <p:cNvSpPr txBox="1">
            <a:spLocks noChangeArrowheads="1"/>
          </p:cNvSpPr>
          <p:nvPr/>
        </p:nvSpPr>
        <p:spPr bwMode="auto">
          <a:xfrm>
            <a:off x="7469188" y="1677988"/>
            <a:ext cx="1414462" cy="585787"/>
          </a:xfrm>
          <a:prstGeom prst="rect">
            <a:avLst/>
          </a:prstGeom>
          <a:noFill/>
          <a:ln w="9525">
            <a:noFill/>
            <a:miter lim="800000"/>
            <a:headEnd/>
            <a:tailEnd/>
          </a:ln>
        </p:spPr>
        <p:txBody>
          <a:bodyPr wrap="none">
            <a:prstTxWarp prst="textNoShape">
              <a:avLst/>
            </a:prstTxWarp>
            <a:spAutoFit/>
          </a:bodyPr>
          <a:lstStyle/>
          <a:p>
            <a:r>
              <a:rPr lang="ja-JP" altLang="en-US" sz="3200"/>
              <a:t>分極波</a:t>
            </a:r>
          </a:p>
        </p:txBody>
      </p:sp>
      <p:cxnSp>
        <p:nvCxnSpPr>
          <p:cNvPr id="25609" name="曲線コネクタ 25"/>
          <p:cNvCxnSpPr>
            <a:cxnSpLocks noChangeShapeType="1"/>
          </p:cNvCxnSpPr>
          <p:nvPr/>
        </p:nvCxnSpPr>
        <p:spPr bwMode="auto">
          <a:xfrm>
            <a:off x="6362700" y="4762500"/>
            <a:ext cx="552450" cy="307975"/>
          </a:xfrm>
          <a:prstGeom prst="curvedConnector3">
            <a:avLst>
              <a:gd name="adj1" fmla="val 50000"/>
            </a:avLst>
          </a:prstGeom>
          <a:noFill/>
          <a:ln w="9525">
            <a:solidFill>
              <a:schemeClr val="tx1"/>
            </a:solidFill>
            <a:round/>
            <a:headEnd/>
            <a:tailEnd/>
          </a:ln>
        </p:spPr>
      </p:cxnSp>
      <p:sp>
        <p:nvSpPr>
          <p:cNvPr id="25610" name="テキスト ボックス 46"/>
          <p:cNvSpPr txBox="1">
            <a:spLocks noChangeArrowheads="1"/>
          </p:cNvSpPr>
          <p:nvPr/>
        </p:nvSpPr>
        <p:spPr bwMode="auto">
          <a:xfrm>
            <a:off x="6915150" y="4776788"/>
            <a:ext cx="1827213" cy="585787"/>
          </a:xfrm>
          <a:prstGeom prst="rect">
            <a:avLst/>
          </a:prstGeom>
          <a:noFill/>
          <a:ln w="9525">
            <a:noFill/>
            <a:miter lim="800000"/>
            <a:headEnd/>
            <a:tailEnd/>
          </a:ln>
        </p:spPr>
        <p:txBody>
          <a:bodyPr wrap="none">
            <a:prstTxWarp prst="textNoShape">
              <a:avLst/>
            </a:prstTxWarp>
            <a:spAutoFit/>
          </a:bodyPr>
          <a:lstStyle/>
          <a:p>
            <a:r>
              <a:rPr lang="ja-JP" altLang="en-US" sz="3200"/>
              <a:t>入射電場</a:t>
            </a:r>
          </a:p>
        </p:txBody>
      </p:sp>
      <p:sp>
        <p:nvSpPr>
          <p:cNvPr id="25611" name="テキスト ボックス 11"/>
          <p:cNvSpPr txBox="1">
            <a:spLocks noChangeArrowheads="1"/>
          </p:cNvSpPr>
          <p:nvPr/>
        </p:nvSpPr>
        <p:spPr bwMode="auto">
          <a:xfrm>
            <a:off x="3079750" y="1022350"/>
            <a:ext cx="4492625" cy="461963"/>
          </a:xfrm>
          <a:prstGeom prst="rect">
            <a:avLst/>
          </a:prstGeom>
          <a:noFill/>
          <a:ln w="9525">
            <a:noFill/>
            <a:miter lim="800000"/>
            <a:headEnd/>
            <a:tailEnd/>
          </a:ln>
        </p:spPr>
        <p:txBody>
          <a:bodyPr wrap="none">
            <a:prstTxWarp prst="textNoShape">
              <a:avLst/>
            </a:prstTxWarp>
            <a:spAutoFit/>
          </a:bodyPr>
          <a:lstStyle/>
          <a:p>
            <a:r>
              <a:rPr lang="ja-JP" altLang="en-US" sz="2400"/>
              <a:t>屈折，反射，回折，干渉・・・</a:t>
            </a:r>
          </a:p>
        </p:txBody>
      </p:sp>
      <p:sp>
        <p:nvSpPr>
          <p:cNvPr id="25612" name="右矢印 12"/>
          <p:cNvSpPr>
            <a:spLocks noChangeArrowheads="1"/>
          </p:cNvSpPr>
          <p:nvPr/>
        </p:nvSpPr>
        <p:spPr bwMode="auto">
          <a:xfrm>
            <a:off x="2366963" y="1063625"/>
            <a:ext cx="511175" cy="420688"/>
          </a:xfrm>
          <a:prstGeom prst="rightArrow">
            <a:avLst>
              <a:gd name="adj1" fmla="val 50000"/>
              <a:gd name="adj2" fmla="val 49920"/>
            </a:avLst>
          </a:prstGeom>
          <a:solidFill>
            <a:srgbClr val="0000FF"/>
          </a:solidFill>
          <a:ln w="9525">
            <a:noFill/>
            <a:round/>
            <a:headEnd/>
            <a:tailEnd/>
          </a:ln>
        </p:spPr>
        <p:txBody>
          <a:bodyPr>
            <a:prstTxWarp prst="textNoShape">
              <a:avLst/>
            </a:prstTxWarp>
          </a:bodyPr>
          <a:lstStyle/>
          <a:p>
            <a:pPr defTabSz="914400"/>
            <a:endParaRPr lang="ja-JP" altLang="en-US" sz="2000"/>
          </a:p>
        </p:txBody>
      </p:sp>
      <p:sp>
        <p:nvSpPr>
          <p:cNvPr id="25613" name="テキスト ボックス 23"/>
          <p:cNvSpPr txBox="1">
            <a:spLocks noChangeArrowheads="1"/>
          </p:cNvSpPr>
          <p:nvPr/>
        </p:nvSpPr>
        <p:spPr bwMode="auto">
          <a:xfrm>
            <a:off x="1327150" y="5816600"/>
            <a:ext cx="6875463"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a:solidFill>
                  <a:srgbClr val="FF0000"/>
                </a:solidFill>
              </a:rPr>
              <a:t>線形分極では，波長</a:t>
            </a:r>
            <a:r>
              <a:rPr lang="en-US" altLang="ja-JP" sz="2800">
                <a:solidFill>
                  <a:srgbClr val="FF0000"/>
                </a:solidFill>
              </a:rPr>
              <a:t>(</a:t>
            </a:r>
            <a:r>
              <a:rPr lang="ja-JP" altLang="en-US" sz="2800">
                <a:solidFill>
                  <a:srgbClr val="FF0000"/>
                </a:solidFill>
              </a:rPr>
              <a:t>周波数</a:t>
            </a:r>
            <a:r>
              <a:rPr lang="en-US" altLang="ja-JP" sz="2800">
                <a:solidFill>
                  <a:srgbClr val="FF0000"/>
                </a:solidFill>
              </a:rPr>
              <a:t>)</a:t>
            </a:r>
            <a:r>
              <a:rPr lang="ja-JP" altLang="en-US" sz="2800">
                <a:solidFill>
                  <a:srgbClr val="FF0000"/>
                </a:solidFill>
              </a:rPr>
              <a:t>は変化しない</a:t>
            </a:r>
          </a:p>
        </p:txBody>
      </p:sp>
      <p:grpSp>
        <p:nvGrpSpPr>
          <p:cNvPr id="2" name="Group 2"/>
          <p:cNvGrpSpPr>
            <a:grpSpLocks/>
          </p:cNvGrpSpPr>
          <p:nvPr/>
        </p:nvGrpSpPr>
        <p:grpSpPr bwMode="auto">
          <a:xfrm>
            <a:off x="215900" y="1674813"/>
            <a:ext cx="1762125" cy="482600"/>
            <a:chOff x="110574" y="1859477"/>
            <a:chExt cx="1761594" cy="483679"/>
          </a:xfrm>
        </p:grpSpPr>
        <p:sp>
          <p:nvSpPr>
            <p:cNvPr id="25615" name="TextBox 1"/>
            <p:cNvSpPr txBox="1">
              <a:spLocks noChangeArrowheads="1"/>
            </p:cNvSpPr>
            <p:nvPr/>
          </p:nvSpPr>
          <p:spPr bwMode="auto">
            <a:xfrm>
              <a:off x="337343" y="1859477"/>
              <a:ext cx="1415772" cy="461665"/>
            </a:xfrm>
            <a:prstGeom prst="rect">
              <a:avLst/>
            </a:prstGeom>
            <a:noFill/>
            <a:ln w="9525">
              <a:noFill/>
              <a:miter lim="800000"/>
              <a:headEnd/>
              <a:tailEnd/>
            </a:ln>
          </p:spPr>
          <p:txBody>
            <a:bodyPr wrap="none">
              <a:prstTxWarp prst="textNoShape">
                <a:avLst/>
              </a:prstTxWarp>
              <a:spAutoFit/>
            </a:bodyPr>
            <a:lstStyle/>
            <a:p>
              <a:r>
                <a:rPr lang="ja-JP" altLang="en-US" sz="2400"/>
                <a:t>通常の光</a:t>
              </a:r>
              <a:endParaRPr lang="en-US" sz="2400"/>
            </a:p>
          </p:txBody>
        </p:sp>
        <p:sp>
          <p:nvSpPr>
            <p:cNvPr id="25616" name="円/楕円 23"/>
            <p:cNvSpPr>
              <a:spLocks noChangeArrowheads="1"/>
            </p:cNvSpPr>
            <p:nvPr/>
          </p:nvSpPr>
          <p:spPr bwMode="auto">
            <a:xfrm>
              <a:off x="110574" y="1899168"/>
              <a:ext cx="1761594" cy="443988"/>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7649" name="タイトル 1"/>
          <p:cNvSpPr>
            <a:spLocks noGrp="1"/>
          </p:cNvSpPr>
          <p:nvPr>
            <p:ph type="title"/>
          </p:nvPr>
        </p:nvSpPr>
        <p:spPr>
          <a:xfrm>
            <a:off x="457200" y="66675"/>
            <a:ext cx="8229600" cy="1143000"/>
          </a:xfrm>
        </p:spPr>
        <p:txBody>
          <a:bodyPr/>
          <a:lstStyle/>
          <a:p>
            <a:pPr eaLnBrk="1" hangingPunct="1"/>
            <a:r>
              <a:rPr lang="ja-JP" altLang="en-US"/>
              <a:t>非線形分極</a:t>
            </a:r>
          </a:p>
        </p:txBody>
      </p:sp>
      <p:sp>
        <p:nvSpPr>
          <p:cNvPr id="27650" name="Rectangle 6"/>
          <p:cNvSpPr>
            <a:spLocks noChangeArrowheads="1"/>
          </p:cNvSpPr>
          <p:nvPr/>
        </p:nvSpPr>
        <p:spPr bwMode="auto">
          <a:xfrm>
            <a:off x="42863" y="957263"/>
            <a:ext cx="4851400" cy="585787"/>
          </a:xfrm>
          <a:prstGeom prst="rect">
            <a:avLst/>
          </a:prstGeom>
          <a:solidFill>
            <a:srgbClr val="FF0000"/>
          </a:solidFill>
          <a:ln w="28575">
            <a:noFill/>
            <a:miter lim="800000"/>
            <a:headEnd/>
            <a:tailEnd type="none" w="lg" len="lg"/>
          </a:ln>
        </p:spPr>
        <p:txBody>
          <a:bodyPr>
            <a:prstTxWarp prst="textNoShape">
              <a:avLst/>
            </a:prstTxWarp>
            <a:spAutoFit/>
          </a:bodyPr>
          <a:lstStyle/>
          <a:p>
            <a:pPr algn="ctr" defTabSz="762000"/>
            <a:r>
              <a:rPr lang="ja-JP" altLang="en-US" sz="3200" b="1">
                <a:solidFill>
                  <a:schemeClr val="bg1"/>
                </a:solidFill>
                <a:latin typeface="ＭＳ ゴシック" charset="-128"/>
              </a:rPr>
              <a:t>非線形分極</a:t>
            </a:r>
            <a:r>
              <a:rPr lang="ja-JP" altLang="en-US" sz="2400" b="1">
                <a:solidFill>
                  <a:schemeClr val="bg1"/>
                </a:solidFill>
                <a:latin typeface="ＭＳ ゴシック" charset="-128"/>
              </a:rPr>
              <a:t>＠非中心対称物質</a:t>
            </a:r>
            <a:endParaRPr lang="en-US" altLang="ja-JP" sz="2400" b="1">
              <a:solidFill>
                <a:schemeClr val="bg1"/>
              </a:solidFill>
              <a:latin typeface="ＭＳ ゴシック" charset="-128"/>
            </a:endParaRPr>
          </a:p>
        </p:txBody>
      </p:sp>
      <p:graphicFrame>
        <p:nvGraphicFramePr>
          <p:cNvPr id="27651" name="Object 5"/>
          <p:cNvGraphicFramePr>
            <a:graphicFrameLocks noChangeAspect="1"/>
          </p:cNvGraphicFramePr>
          <p:nvPr/>
        </p:nvGraphicFramePr>
        <p:xfrm>
          <a:off x="-6350" y="3778250"/>
          <a:ext cx="3794125" cy="361950"/>
        </p:xfrm>
        <a:graphic>
          <a:graphicData uri="http://schemas.openxmlformats.org/presentationml/2006/ole">
            <p:oleObj spid="_x0000_s63490" name="数式" r:id="rId4" imgW="2133600" imgH="203200" progId="Equation.3">
              <p:embed/>
            </p:oleObj>
          </a:graphicData>
        </a:graphic>
      </p:graphicFrame>
      <p:sp>
        <p:nvSpPr>
          <p:cNvPr id="27652" name="正方形/長方形 14"/>
          <p:cNvSpPr>
            <a:spLocks noChangeArrowheads="1"/>
          </p:cNvSpPr>
          <p:nvPr/>
        </p:nvSpPr>
        <p:spPr bwMode="auto">
          <a:xfrm>
            <a:off x="457200" y="4138613"/>
            <a:ext cx="2317750" cy="400050"/>
          </a:xfrm>
          <a:prstGeom prst="rect">
            <a:avLst/>
          </a:prstGeom>
          <a:noFill/>
          <a:ln w="9525">
            <a:noFill/>
            <a:miter lim="800000"/>
            <a:headEnd/>
            <a:tailEnd/>
          </a:ln>
        </p:spPr>
        <p:txBody>
          <a:bodyPr wrap="none">
            <a:prstTxWarp prst="textNoShape">
              <a:avLst/>
            </a:prstTxWarp>
            <a:spAutoFit/>
          </a:bodyPr>
          <a:lstStyle/>
          <a:p>
            <a:r>
              <a:rPr lang="en-US" altLang="ja-JP" sz="2000" b="1" i="1">
                <a:latin typeface="Times New Roman" charset="0"/>
                <a:ea typeface="Times New Roman" charset="0"/>
                <a:cs typeface="Times New Roman" charset="0"/>
              </a:rPr>
              <a:t>χ</a:t>
            </a:r>
            <a:r>
              <a:rPr lang="en-US" altLang="ja-JP" sz="2000" b="1" i="1" baseline="30000">
                <a:latin typeface="Times New Roman" charset="0"/>
                <a:ea typeface="Times New Roman" charset="0"/>
                <a:cs typeface="Times New Roman" charset="0"/>
              </a:rPr>
              <a:t>(n)</a:t>
            </a:r>
            <a:r>
              <a:rPr lang="ja-JP" altLang="en-US" sz="2000"/>
              <a:t>：非線形感受率</a:t>
            </a:r>
            <a:endParaRPr lang="en-US" altLang="ja-JP" sz="2000"/>
          </a:p>
        </p:txBody>
      </p:sp>
      <p:grpSp>
        <p:nvGrpSpPr>
          <p:cNvPr id="2" name="図形グループ 19"/>
          <p:cNvGrpSpPr>
            <a:grpSpLocks/>
          </p:cNvGrpSpPr>
          <p:nvPr/>
        </p:nvGrpSpPr>
        <p:grpSpPr bwMode="auto">
          <a:xfrm>
            <a:off x="336550" y="2516188"/>
            <a:ext cx="2343150" cy="1108075"/>
            <a:chOff x="48426" y="4263299"/>
            <a:chExt cx="2342933" cy="1107996"/>
          </a:xfrm>
        </p:grpSpPr>
        <p:sp>
          <p:nvSpPr>
            <p:cNvPr id="27674" name="テキスト ボックス 12"/>
            <p:cNvSpPr txBox="1">
              <a:spLocks noChangeArrowheads="1"/>
            </p:cNvSpPr>
            <p:nvPr/>
          </p:nvSpPr>
          <p:spPr bwMode="auto">
            <a:xfrm>
              <a:off x="48426" y="4263299"/>
              <a:ext cx="2342933" cy="1107996"/>
            </a:xfrm>
            <a:prstGeom prst="rect">
              <a:avLst/>
            </a:prstGeom>
            <a:noFill/>
            <a:ln w="9525">
              <a:noFill/>
              <a:miter lim="800000"/>
              <a:headEnd/>
              <a:tailEnd/>
            </a:ln>
          </p:spPr>
          <p:txBody>
            <a:bodyPr>
              <a:prstTxWarp prst="textNoShape">
                <a:avLst/>
              </a:prstTxWarp>
              <a:spAutoFit/>
            </a:bodyPr>
            <a:lstStyle/>
            <a:p>
              <a:pPr algn="ctr"/>
              <a:r>
                <a:rPr lang="ja-JP" altLang="en-US" sz="2400"/>
                <a:t>電場が強くなる</a:t>
              </a:r>
              <a:endParaRPr lang="en-US" altLang="ja-JP"/>
            </a:p>
            <a:p>
              <a:pPr algn="ctr"/>
              <a:r>
                <a:rPr lang="en-US" altLang="ja-JP"/>
                <a:t>↓</a:t>
              </a:r>
              <a:endParaRPr lang="en-US" altLang="ja-JP" sz="2400"/>
            </a:p>
            <a:p>
              <a:pPr algn="ctr"/>
              <a:r>
                <a:rPr lang="ja-JP" altLang="en-US" sz="2400"/>
                <a:t>電場</a:t>
              </a:r>
              <a:r>
                <a:rPr lang="en-US" altLang="ja-JP" sz="2400"/>
                <a:t>∝</a:t>
              </a:r>
              <a:r>
                <a:rPr lang="ja-JP" altLang="en-US" sz="2400"/>
                <a:t>分極</a:t>
              </a:r>
              <a:endParaRPr lang="en-US" altLang="ja-JP" sz="2400"/>
            </a:p>
          </p:txBody>
        </p:sp>
        <p:cxnSp>
          <p:nvCxnSpPr>
            <p:cNvPr id="16" name="直線コネクタ 15"/>
            <p:cNvCxnSpPr/>
            <p:nvPr/>
          </p:nvCxnSpPr>
          <p:spPr>
            <a:xfrm rot="6540000" flipH="1">
              <a:off x="1140523" y="5072868"/>
              <a:ext cx="177787" cy="1777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53202" y="4968099"/>
              <a:ext cx="1549257" cy="36351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grpSp>
      <p:grpSp>
        <p:nvGrpSpPr>
          <p:cNvPr id="3" name="図形グループ 20"/>
          <p:cNvGrpSpPr>
            <a:grpSpLocks/>
          </p:cNvGrpSpPr>
          <p:nvPr/>
        </p:nvGrpSpPr>
        <p:grpSpPr bwMode="auto">
          <a:xfrm>
            <a:off x="3198813" y="1208088"/>
            <a:ext cx="5999162" cy="3013075"/>
            <a:chOff x="3117410" y="3678523"/>
            <a:chExt cx="5998980" cy="3012096"/>
          </a:xfrm>
        </p:grpSpPr>
        <p:pic>
          <p:nvPicPr>
            <p:cNvPr id="27665" name="図 4" descr="非線形分極＠非中心.ai"/>
            <p:cNvPicPr>
              <a:picLocks noChangeAspect="1"/>
            </p:cNvPicPr>
            <p:nvPr/>
          </p:nvPicPr>
          <p:blipFill>
            <a:blip r:embed="rId5"/>
            <a:srcRect l="14307" t="19582" r="13612" b="11870"/>
            <a:stretch>
              <a:fillRect/>
            </a:stretch>
          </p:blipFill>
          <p:spPr bwMode="auto">
            <a:xfrm>
              <a:off x="3117410" y="4044123"/>
              <a:ext cx="3910688" cy="2628033"/>
            </a:xfrm>
            <a:prstGeom prst="rect">
              <a:avLst/>
            </a:prstGeom>
            <a:noFill/>
            <a:ln w="9525">
              <a:noFill/>
              <a:miter lim="800000"/>
              <a:headEnd/>
              <a:tailEnd/>
            </a:ln>
          </p:spPr>
        </p:pic>
        <p:pic>
          <p:nvPicPr>
            <p:cNvPr id="27666" name="図 4" descr="分極基本波.ai"/>
            <p:cNvPicPr>
              <a:picLocks noChangeAspect="1"/>
            </p:cNvPicPr>
            <p:nvPr/>
          </p:nvPicPr>
          <p:blipFill>
            <a:blip r:embed="rId6"/>
            <a:srcRect l="3024" t="20322" r="29028" b="14819"/>
            <a:stretch>
              <a:fillRect/>
            </a:stretch>
          </p:blipFill>
          <p:spPr bwMode="auto">
            <a:xfrm>
              <a:off x="7566491" y="3871807"/>
              <a:ext cx="1380741" cy="931352"/>
            </a:xfrm>
            <a:prstGeom prst="rect">
              <a:avLst/>
            </a:prstGeom>
            <a:noFill/>
            <a:ln w="9525">
              <a:noFill/>
              <a:miter lim="800000"/>
              <a:headEnd/>
              <a:tailEnd/>
            </a:ln>
          </p:spPr>
        </p:pic>
        <p:pic>
          <p:nvPicPr>
            <p:cNvPr id="27667" name="図 6" descr="分極第二高調波.ai"/>
            <p:cNvPicPr>
              <a:picLocks noChangeAspect="1"/>
            </p:cNvPicPr>
            <p:nvPr/>
          </p:nvPicPr>
          <p:blipFill>
            <a:blip r:embed="rId7"/>
            <a:srcRect l="3333" t="20125" r="29861" b="20322"/>
            <a:stretch>
              <a:fillRect/>
            </a:stretch>
          </p:blipFill>
          <p:spPr bwMode="auto">
            <a:xfrm>
              <a:off x="7581773" y="4799303"/>
              <a:ext cx="1425033" cy="897682"/>
            </a:xfrm>
            <a:prstGeom prst="rect">
              <a:avLst/>
            </a:prstGeom>
            <a:noFill/>
            <a:ln w="9525">
              <a:noFill/>
              <a:miter lim="800000"/>
              <a:headEnd/>
              <a:tailEnd/>
            </a:ln>
          </p:spPr>
        </p:pic>
        <p:sp>
          <p:nvSpPr>
            <p:cNvPr id="8" name="左中かっこ 7"/>
            <p:cNvSpPr/>
            <p:nvPr/>
          </p:nvSpPr>
          <p:spPr>
            <a:xfrm>
              <a:off x="7192398" y="3678523"/>
              <a:ext cx="374639" cy="3012096"/>
            </a:xfrm>
            <a:prstGeom prst="leftBrace">
              <a:avLst>
                <a:gd name="adj1" fmla="val 8333"/>
                <a:gd name="adj2" fmla="val 15670"/>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ja-JP" altLang="en-US"/>
            </a:p>
          </p:txBody>
        </p:sp>
        <p:sp>
          <p:nvSpPr>
            <p:cNvPr id="9" name="曲折矢印 8"/>
            <p:cNvSpPr/>
            <p:nvPr/>
          </p:nvSpPr>
          <p:spPr>
            <a:xfrm>
              <a:off x="5922288" y="4044123"/>
              <a:ext cx="1269583" cy="518933"/>
            </a:xfrm>
            <a:prstGeom prst="bentArrow">
              <a:avLst>
                <a:gd name="adj1" fmla="val 25000"/>
                <a:gd name="adj2" fmla="val 36063"/>
                <a:gd name="adj3" fmla="val 43439"/>
                <a:gd name="adj4" fmla="val 87500"/>
              </a:avLst>
            </a:prstGeom>
            <a:gradFill flip="none" rotWithShape="1">
              <a:gsLst>
                <a:gs pos="0">
                  <a:srgbClr val="FF0000"/>
                </a:gs>
                <a:gs pos="100000">
                  <a:srgbClr val="FFFFFF"/>
                </a:gs>
              </a:gsLst>
              <a:path path="circle">
                <a:fillToRect l="100000" t="100000"/>
              </a:path>
              <a:tileRect r="-100000" b="-100000"/>
            </a:gra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chemeClr val="tx1"/>
                </a:solidFill>
              </a:endParaRPr>
            </a:p>
          </p:txBody>
        </p:sp>
        <p:sp>
          <p:nvSpPr>
            <p:cNvPr id="27672" name="テキスト ボックス 9"/>
            <p:cNvSpPr txBox="1">
              <a:spLocks noChangeArrowheads="1"/>
            </p:cNvSpPr>
            <p:nvPr/>
          </p:nvSpPr>
          <p:spPr bwMode="auto">
            <a:xfrm>
              <a:off x="5031018" y="3678523"/>
              <a:ext cx="1848583" cy="461665"/>
            </a:xfrm>
            <a:prstGeom prst="rect">
              <a:avLst/>
            </a:prstGeom>
            <a:noFill/>
            <a:ln w="9525">
              <a:noFill/>
              <a:miter lim="800000"/>
              <a:headEnd/>
              <a:tailEnd/>
            </a:ln>
          </p:spPr>
          <p:txBody>
            <a:bodyPr wrap="none">
              <a:prstTxWarp prst="textNoShape">
                <a:avLst/>
              </a:prstTxWarp>
              <a:spAutoFit/>
            </a:bodyPr>
            <a:lstStyle/>
            <a:p>
              <a:r>
                <a:rPr lang="ja-JP" altLang="en-US" sz="2400"/>
                <a:t>フーリエ解析</a:t>
              </a:r>
            </a:p>
          </p:txBody>
        </p:sp>
        <p:pic>
          <p:nvPicPr>
            <p:cNvPr id="27673" name="図 18" descr="分極直流成分.ai"/>
            <p:cNvPicPr>
              <a:picLocks noChangeAspect="1"/>
            </p:cNvPicPr>
            <p:nvPr/>
          </p:nvPicPr>
          <p:blipFill>
            <a:blip r:embed="rId8"/>
            <a:srcRect l="2769" t="19153" r="27986" b="19942"/>
            <a:stretch>
              <a:fillRect/>
            </a:stretch>
          </p:blipFill>
          <p:spPr bwMode="auto">
            <a:xfrm>
              <a:off x="7568390" y="5710791"/>
              <a:ext cx="1548000" cy="962173"/>
            </a:xfrm>
            <a:prstGeom prst="rect">
              <a:avLst/>
            </a:prstGeom>
            <a:noFill/>
            <a:ln w="9525">
              <a:noFill/>
              <a:miter lim="800000"/>
              <a:headEnd/>
              <a:tailEnd/>
            </a:ln>
          </p:spPr>
        </p:pic>
      </p:grpSp>
      <p:sp>
        <p:nvSpPr>
          <p:cNvPr id="22" name="テキスト ボックス 21"/>
          <p:cNvSpPr txBox="1"/>
          <p:nvPr/>
        </p:nvSpPr>
        <p:spPr>
          <a:xfrm>
            <a:off x="74613" y="1643063"/>
            <a:ext cx="2262187" cy="3698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none">
            <a:prstTxWarp prst="textNoShape">
              <a:avLst/>
            </a:prstTxWarp>
            <a:spAutoFit/>
          </a:bodyPr>
          <a:lstStyle/>
          <a:p>
            <a:r>
              <a:rPr lang="ja-JP" altLang="en-US">
                <a:solidFill>
                  <a:schemeClr val="tx1"/>
                </a:solidFill>
              </a:rPr>
              <a:t>フェムト秒レーザー</a:t>
            </a:r>
            <a:endParaRPr lang="en-US" altLang="ja-JP">
              <a:solidFill>
                <a:schemeClr val="tx1"/>
              </a:solidFill>
            </a:endParaRPr>
          </a:p>
        </p:txBody>
      </p:sp>
      <p:sp>
        <p:nvSpPr>
          <p:cNvPr id="27656" name="テキスト ボックス 22"/>
          <p:cNvSpPr txBox="1">
            <a:spLocks noChangeArrowheads="1"/>
          </p:cNvSpPr>
          <p:nvPr/>
        </p:nvSpPr>
        <p:spPr bwMode="auto">
          <a:xfrm>
            <a:off x="336550" y="2052638"/>
            <a:ext cx="2492375" cy="400050"/>
          </a:xfrm>
          <a:prstGeom prst="rect">
            <a:avLst/>
          </a:prstGeom>
          <a:noFill/>
          <a:ln w="9525">
            <a:noFill/>
            <a:miter lim="800000"/>
            <a:headEnd/>
            <a:tailEnd/>
          </a:ln>
        </p:spPr>
        <p:txBody>
          <a:bodyPr wrap="none">
            <a:prstTxWarp prst="textNoShape">
              <a:avLst/>
            </a:prstTxWarp>
            <a:spAutoFit/>
          </a:bodyPr>
          <a:lstStyle/>
          <a:p>
            <a:r>
              <a:rPr lang="ja-JP" altLang="en-US" sz="2000" u="sng"/>
              <a:t>ピークパワーが高い</a:t>
            </a:r>
            <a:endParaRPr lang="en-US" altLang="ja-JP" sz="2000" u="sng"/>
          </a:p>
        </p:txBody>
      </p:sp>
      <p:sp>
        <p:nvSpPr>
          <p:cNvPr id="27657" name="円/楕円 23"/>
          <p:cNvSpPr>
            <a:spLocks noChangeArrowheads="1"/>
          </p:cNvSpPr>
          <p:nvPr/>
        </p:nvSpPr>
        <p:spPr bwMode="auto">
          <a:xfrm>
            <a:off x="-6350" y="1643063"/>
            <a:ext cx="2343150" cy="369887"/>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cxnSp>
        <p:nvCxnSpPr>
          <p:cNvPr id="27658" name="曲線コネクタ 25"/>
          <p:cNvCxnSpPr>
            <a:cxnSpLocks noChangeShapeType="1"/>
            <a:endCxn id="27659" idx="1"/>
          </p:cNvCxnSpPr>
          <p:nvPr/>
        </p:nvCxnSpPr>
        <p:spPr bwMode="auto">
          <a:xfrm rot="16200000" flipH="1">
            <a:off x="5948363" y="3370262"/>
            <a:ext cx="427038" cy="315913"/>
          </a:xfrm>
          <a:prstGeom prst="curvedConnector2">
            <a:avLst/>
          </a:prstGeom>
          <a:noFill/>
          <a:ln w="9525">
            <a:solidFill>
              <a:schemeClr val="tx1"/>
            </a:solidFill>
            <a:round/>
            <a:headEnd/>
            <a:tailEnd/>
          </a:ln>
        </p:spPr>
      </p:cxnSp>
      <p:sp>
        <p:nvSpPr>
          <p:cNvPr id="27659" name="テキスト ボックス 25"/>
          <p:cNvSpPr txBox="1">
            <a:spLocks noChangeArrowheads="1"/>
          </p:cNvSpPr>
          <p:nvPr/>
        </p:nvSpPr>
        <p:spPr bwMode="auto">
          <a:xfrm>
            <a:off x="6319838" y="3541713"/>
            <a:ext cx="954087" cy="400050"/>
          </a:xfrm>
          <a:prstGeom prst="rect">
            <a:avLst/>
          </a:prstGeom>
          <a:noFill/>
          <a:ln w="9525">
            <a:noFill/>
            <a:miter lim="800000"/>
            <a:headEnd/>
            <a:tailEnd/>
          </a:ln>
        </p:spPr>
        <p:txBody>
          <a:bodyPr wrap="none">
            <a:prstTxWarp prst="textNoShape">
              <a:avLst/>
            </a:prstTxWarp>
            <a:spAutoFit/>
          </a:bodyPr>
          <a:lstStyle/>
          <a:p>
            <a:r>
              <a:rPr lang="ja-JP" altLang="en-US" sz="2000"/>
              <a:t>分極波</a:t>
            </a:r>
          </a:p>
        </p:txBody>
      </p:sp>
      <p:sp>
        <p:nvSpPr>
          <p:cNvPr id="27660" name="テキスト ボックス 27"/>
          <p:cNvSpPr txBox="1">
            <a:spLocks noChangeArrowheads="1"/>
          </p:cNvSpPr>
          <p:nvPr/>
        </p:nvSpPr>
        <p:spPr bwMode="auto">
          <a:xfrm>
            <a:off x="74613" y="4591050"/>
            <a:ext cx="8648700" cy="430213"/>
          </a:xfrm>
          <a:prstGeom prst="rect">
            <a:avLst/>
          </a:prstGeom>
          <a:noFill/>
          <a:ln w="9525">
            <a:noFill/>
            <a:miter lim="800000"/>
            <a:headEnd/>
            <a:tailEnd/>
          </a:ln>
        </p:spPr>
        <p:txBody>
          <a:bodyPr wrap="none">
            <a:prstTxWarp prst="textNoShape">
              <a:avLst/>
            </a:prstTxWarp>
            <a:spAutoFit/>
          </a:bodyPr>
          <a:lstStyle/>
          <a:p>
            <a:r>
              <a:rPr lang="ja-JP" altLang="en-US" sz="2200"/>
              <a:t>分極波に非線形な項が現れる</a:t>
            </a:r>
            <a:r>
              <a:rPr lang="en-US" altLang="ja-JP" sz="2200"/>
              <a:t>→</a:t>
            </a:r>
            <a:r>
              <a:rPr lang="ja-JP" altLang="en-US" sz="2200"/>
              <a:t>分極波が歪む</a:t>
            </a:r>
            <a:r>
              <a:rPr lang="en-US" altLang="ja-JP" sz="2200"/>
              <a:t>→</a:t>
            </a:r>
            <a:r>
              <a:rPr lang="ja-JP" altLang="en-US" sz="2200"/>
              <a:t>高調波の成分を含む</a:t>
            </a:r>
          </a:p>
        </p:txBody>
      </p:sp>
      <p:sp>
        <p:nvSpPr>
          <p:cNvPr id="27661" name="テキスト ボックス 28"/>
          <p:cNvSpPr txBox="1">
            <a:spLocks noChangeArrowheads="1"/>
          </p:cNvSpPr>
          <p:nvPr/>
        </p:nvSpPr>
        <p:spPr bwMode="auto">
          <a:xfrm>
            <a:off x="739775" y="5135563"/>
            <a:ext cx="7880350" cy="461962"/>
          </a:xfrm>
          <a:prstGeom prst="rect">
            <a:avLst/>
          </a:prstGeom>
          <a:noFill/>
          <a:ln w="9525">
            <a:noFill/>
            <a:miter lim="800000"/>
            <a:headEnd/>
            <a:tailEnd/>
          </a:ln>
        </p:spPr>
        <p:txBody>
          <a:bodyPr wrap="none">
            <a:prstTxWarp prst="textNoShape">
              <a:avLst/>
            </a:prstTxWarp>
            <a:spAutoFit/>
          </a:bodyPr>
          <a:lstStyle/>
          <a:p>
            <a:r>
              <a:rPr lang="ja-JP" altLang="en-US" sz="2400"/>
              <a:t>・非中心対称物質の場合，正負の方向で分極波が非対称</a:t>
            </a:r>
          </a:p>
        </p:txBody>
      </p:sp>
      <p:sp>
        <p:nvSpPr>
          <p:cNvPr id="27662" name="テキスト ボックス 23"/>
          <p:cNvSpPr txBox="1">
            <a:spLocks noChangeArrowheads="1"/>
          </p:cNvSpPr>
          <p:nvPr/>
        </p:nvSpPr>
        <p:spPr bwMode="auto">
          <a:xfrm>
            <a:off x="739775" y="5870575"/>
            <a:ext cx="7866063" cy="522288"/>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a:solidFill>
                  <a:srgbClr val="FF0000"/>
                </a:solidFill>
              </a:rPr>
              <a:t>非線形分極では，波長</a:t>
            </a:r>
            <a:r>
              <a:rPr lang="en-US" altLang="ja-JP" sz="2800">
                <a:solidFill>
                  <a:srgbClr val="FF0000"/>
                </a:solidFill>
              </a:rPr>
              <a:t>(</a:t>
            </a:r>
            <a:r>
              <a:rPr lang="ja-JP" altLang="en-US" sz="2800">
                <a:solidFill>
                  <a:srgbClr val="FF0000"/>
                </a:solidFill>
              </a:rPr>
              <a:t>周波数</a:t>
            </a:r>
            <a:r>
              <a:rPr lang="en-US" altLang="ja-JP" sz="2800">
                <a:solidFill>
                  <a:srgbClr val="FF0000"/>
                </a:solidFill>
              </a:rPr>
              <a:t>)</a:t>
            </a:r>
            <a:r>
              <a:rPr lang="ja-JP" altLang="en-US" sz="2800">
                <a:solidFill>
                  <a:srgbClr val="FF0000"/>
                </a:solidFill>
              </a:rPr>
              <a:t>変換が起こる</a:t>
            </a:r>
          </a:p>
        </p:txBody>
      </p:sp>
      <p:sp>
        <p:nvSpPr>
          <p:cNvPr id="27663" name="テキスト ボックス 30"/>
          <p:cNvSpPr txBox="1">
            <a:spLocks noChangeArrowheads="1"/>
          </p:cNvSpPr>
          <p:nvPr/>
        </p:nvSpPr>
        <p:spPr bwMode="auto">
          <a:xfrm>
            <a:off x="5527675" y="4140200"/>
            <a:ext cx="1209675" cy="400050"/>
          </a:xfrm>
          <a:prstGeom prst="rect">
            <a:avLst/>
          </a:prstGeom>
          <a:noFill/>
          <a:ln w="9525">
            <a:noFill/>
            <a:miter lim="800000"/>
            <a:headEnd/>
            <a:tailEnd/>
          </a:ln>
        </p:spPr>
        <p:txBody>
          <a:bodyPr wrap="none">
            <a:prstTxWarp prst="textNoShape">
              <a:avLst/>
            </a:prstTxWarp>
            <a:spAutoFit/>
          </a:bodyPr>
          <a:lstStyle/>
          <a:p>
            <a:r>
              <a:rPr lang="ja-JP" altLang="en-US" sz="2000"/>
              <a:t>入射電場</a:t>
            </a:r>
          </a:p>
        </p:txBody>
      </p:sp>
      <p:cxnSp>
        <p:nvCxnSpPr>
          <p:cNvPr id="27664" name="曲線コネクタ 25"/>
          <p:cNvCxnSpPr>
            <a:cxnSpLocks noChangeShapeType="1"/>
          </p:cNvCxnSpPr>
          <p:nvPr/>
        </p:nvCxnSpPr>
        <p:spPr bwMode="auto">
          <a:xfrm>
            <a:off x="5262563" y="4202113"/>
            <a:ext cx="315912" cy="165100"/>
          </a:xfrm>
          <a:prstGeom prst="curvedConnector3">
            <a:avLst>
              <a:gd name="adj1" fmla="val 50000"/>
            </a:avLst>
          </a:prstGeom>
          <a:noFill/>
          <a:ln w="9525">
            <a:solidFill>
              <a:schemeClr val="tx1"/>
            </a:solidFill>
            <a:round/>
            <a:headEnd/>
            <a:tailEnd/>
          </a:ln>
        </p:spPr>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タイトル 1"/>
          <p:cNvSpPr>
            <a:spLocks noGrp="1"/>
          </p:cNvSpPr>
          <p:nvPr>
            <p:ph type="title"/>
          </p:nvPr>
        </p:nvSpPr>
        <p:spPr>
          <a:xfrm>
            <a:off x="457200" y="66675"/>
            <a:ext cx="8229600" cy="1143000"/>
          </a:xfrm>
        </p:spPr>
        <p:txBody>
          <a:bodyPr/>
          <a:lstStyle/>
          <a:p>
            <a:pPr eaLnBrk="1" hangingPunct="1"/>
            <a:r>
              <a:rPr lang="ja-JP" altLang="en-US"/>
              <a:t>非線形分極</a:t>
            </a:r>
          </a:p>
        </p:txBody>
      </p:sp>
      <p:sp>
        <p:nvSpPr>
          <p:cNvPr id="29698" name="Rectangle 6"/>
          <p:cNvSpPr>
            <a:spLocks noChangeArrowheads="1"/>
          </p:cNvSpPr>
          <p:nvPr/>
        </p:nvSpPr>
        <p:spPr bwMode="auto">
          <a:xfrm>
            <a:off x="42863" y="957263"/>
            <a:ext cx="4851400" cy="585787"/>
          </a:xfrm>
          <a:prstGeom prst="rect">
            <a:avLst/>
          </a:prstGeom>
          <a:solidFill>
            <a:srgbClr val="FF0000"/>
          </a:solidFill>
          <a:ln w="28575">
            <a:noFill/>
            <a:miter lim="800000"/>
            <a:headEnd/>
            <a:tailEnd type="none" w="lg" len="lg"/>
          </a:ln>
        </p:spPr>
        <p:txBody>
          <a:bodyPr>
            <a:prstTxWarp prst="textNoShape">
              <a:avLst/>
            </a:prstTxWarp>
            <a:spAutoFit/>
          </a:bodyPr>
          <a:lstStyle/>
          <a:p>
            <a:pPr algn="ctr" defTabSz="762000"/>
            <a:r>
              <a:rPr lang="ja-JP" altLang="en-US" sz="3200" b="1">
                <a:solidFill>
                  <a:schemeClr val="bg1"/>
                </a:solidFill>
                <a:latin typeface="ＭＳ ゴシック" charset="-128"/>
              </a:rPr>
              <a:t>非線形分極</a:t>
            </a:r>
            <a:r>
              <a:rPr lang="ja-JP" altLang="en-US" sz="2400" b="1">
                <a:solidFill>
                  <a:schemeClr val="bg1"/>
                </a:solidFill>
                <a:latin typeface="ＭＳ ゴシック" charset="-128"/>
              </a:rPr>
              <a:t>＠非中心対称物質</a:t>
            </a:r>
            <a:endParaRPr lang="en-US" altLang="ja-JP" sz="2400" b="1">
              <a:solidFill>
                <a:schemeClr val="bg1"/>
              </a:solidFill>
              <a:latin typeface="ＭＳ ゴシック" charset="-128"/>
            </a:endParaRPr>
          </a:p>
        </p:txBody>
      </p:sp>
      <p:graphicFrame>
        <p:nvGraphicFramePr>
          <p:cNvPr id="29699" name="Object 5"/>
          <p:cNvGraphicFramePr>
            <a:graphicFrameLocks noChangeAspect="1"/>
          </p:cNvGraphicFramePr>
          <p:nvPr/>
        </p:nvGraphicFramePr>
        <p:xfrm>
          <a:off x="-6350" y="3778250"/>
          <a:ext cx="3794125" cy="361950"/>
        </p:xfrm>
        <a:graphic>
          <a:graphicData uri="http://schemas.openxmlformats.org/presentationml/2006/ole">
            <p:oleObj spid="_x0000_s65538" name="数式" r:id="rId4" imgW="2133600" imgH="203200" progId="Equation.3">
              <p:embed/>
            </p:oleObj>
          </a:graphicData>
        </a:graphic>
      </p:graphicFrame>
      <p:sp>
        <p:nvSpPr>
          <p:cNvPr id="29700" name="正方形/長方形 14"/>
          <p:cNvSpPr>
            <a:spLocks noChangeArrowheads="1"/>
          </p:cNvSpPr>
          <p:nvPr/>
        </p:nvSpPr>
        <p:spPr bwMode="auto">
          <a:xfrm>
            <a:off x="457200" y="4138613"/>
            <a:ext cx="2317750" cy="400050"/>
          </a:xfrm>
          <a:prstGeom prst="rect">
            <a:avLst/>
          </a:prstGeom>
          <a:noFill/>
          <a:ln w="9525">
            <a:noFill/>
            <a:miter lim="800000"/>
            <a:headEnd/>
            <a:tailEnd/>
          </a:ln>
        </p:spPr>
        <p:txBody>
          <a:bodyPr wrap="none">
            <a:prstTxWarp prst="textNoShape">
              <a:avLst/>
            </a:prstTxWarp>
            <a:spAutoFit/>
          </a:bodyPr>
          <a:lstStyle/>
          <a:p>
            <a:r>
              <a:rPr lang="en-US" altLang="ja-JP" sz="2000" b="1" i="1">
                <a:latin typeface="Times New Roman" charset="0"/>
                <a:ea typeface="Times New Roman" charset="0"/>
                <a:cs typeface="Times New Roman" charset="0"/>
              </a:rPr>
              <a:t>χ</a:t>
            </a:r>
            <a:r>
              <a:rPr lang="en-US" altLang="ja-JP" sz="2000" b="1" i="1" baseline="30000">
                <a:latin typeface="Times New Roman" charset="0"/>
                <a:ea typeface="Times New Roman" charset="0"/>
                <a:cs typeface="Times New Roman" charset="0"/>
              </a:rPr>
              <a:t>(n)</a:t>
            </a:r>
            <a:r>
              <a:rPr lang="ja-JP" altLang="en-US" sz="2000"/>
              <a:t>：非線形感受率</a:t>
            </a:r>
            <a:endParaRPr lang="en-US" altLang="ja-JP" sz="2000"/>
          </a:p>
        </p:txBody>
      </p:sp>
      <p:grpSp>
        <p:nvGrpSpPr>
          <p:cNvPr id="2" name="図形グループ 19"/>
          <p:cNvGrpSpPr>
            <a:grpSpLocks/>
          </p:cNvGrpSpPr>
          <p:nvPr/>
        </p:nvGrpSpPr>
        <p:grpSpPr bwMode="auto">
          <a:xfrm>
            <a:off x="336550" y="2516188"/>
            <a:ext cx="2343150" cy="1108075"/>
            <a:chOff x="48426" y="4263299"/>
            <a:chExt cx="2342933" cy="1107996"/>
          </a:xfrm>
        </p:grpSpPr>
        <p:sp>
          <p:nvSpPr>
            <p:cNvPr id="29724" name="テキスト ボックス 12"/>
            <p:cNvSpPr txBox="1">
              <a:spLocks noChangeArrowheads="1"/>
            </p:cNvSpPr>
            <p:nvPr/>
          </p:nvSpPr>
          <p:spPr bwMode="auto">
            <a:xfrm>
              <a:off x="48426" y="4263299"/>
              <a:ext cx="2342933" cy="1107996"/>
            </a:xfrm>
            <a:prstGeom prst="rect">
              <a:avLst/>
            </a:prstGeom>
            <a:noFill/>
            <a:ln w="9525">
              <a:noFill/>
              <a:miter lim="800000"/>
              <a:headEnd/>
              <a:tailEnd/>
            </a:ln>
          </p:spPr>
          <p:txBody>
            <a:bodyPr>
              <a:prstTxWarp prst="textNoShape">
                <a:avLst/>
              </a:prstTxWarp>
              <a:spAutoFit/>
            </a:bodyPr>
            <a:lstStyle/>
            <a:p>
              <a:pPr algn="ctr"/>
              <a:r>
                <a:rPr lang="ja-JP" altLang="en-US" sz="2400"/>
                <a:t>電場が強くなる</a:t>
              </a:r>
              <a:endParaRPr lang="en-US" altLang="ja-JP"/>
            </a:p>
            <a:p>
              <a:pPr algn="ctr"/>
              <a:r>
                <a:rPr lang="en-US" altLang="ja-JP"/>
                <a:t>↓</a:t>
              </a:r>
              <a:endParaRPr lang="en-US" altLang="ja-JP" sz="2400"/>
            </a:p>
            <a:p>
              <a:pPr algn="ctr"/>
              <a:r>
                <a:rPr lang="ja-JP" altLang="en-US" sz="2400"/>
                <a:t>電場</a:t>
              </a:r>
              <a:r>
                <a:rPr lang="en-US" altLang="ja-JP" sz="2400"/>
                <a:t>∝</a:t>
              </a:r>
              <a:r>
                <a:rPr lang="ja-JP" altLang="en-US" sz="2400"/>
                <a:t>分極</a:t>
              </a:r>
              <a:endParaRPr lang="en-US" altLang="ja-JP" sz="2400"/>
            </a:p>
          </p:txBody>
        </p:sp>
        <p:cxnSp>
          <p:nvCxnSpPr>
            <p:cNvPr id="16" name="直線コネクタ 15"/>
            <p:cNvCxnSpPr/>
            <p:nvPr/>
          </p:nvCxnSpPr>
          <p:spPr>
            <a:xfrm rot="6540000" flipH="1">
              <a:off x="1140523" y="5072868"/>
              <a:ext cx="177787" cy="1777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53202" y="4968099"/>
              <a:ext cx="1549257" cy="36351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grpSp>
      <p:grpSp>
        <p:nvGrpSpPr>
          <p:cNvPr id="3" name="図形グループ 20"/>
          <p:cNvGrpSpPr>
            <a:grpSpLocks/>
          </p:cNvGrpSpPr>
          <p:nvPr/>
        </p:nvGrpSpPr>
        <p:grpSpPr bwMode="auto">
          <a:xfrm>
            <a:off x="3198813" y="1208088"/>
            <a:ext cx="5999162" cy="3013075"/>
            <a:chOff x="3117410" y="3678523"/>
            <a:chExt cx="5998980" cy="3012096"/>
          </a:xfrm>
        </p:grpSpPr>
        <p:pic>
          <p:nvPicPr>
            <p:cNvPr id="29715" name="図 4" descr="非線形分極＠非中心.ai"/>
            <p:cNvPicPr>
              <a:picLocks noChangeAspect="1"/>
            </p:cNvPicPr>
            <p:nvPr/>
          </p:nvPicPr>
          <p:blipFill>
            <a:blip r:embed="rId5"/>
            <a:srcRect l="14307" t="19582" r="13612" b="11870"/>
            <a:stretch>
              <a:fillRect/>
            </a:stretch>
          </p:blipFill>
          <p:spPr bwMode="auto">
            <a:xfrm>
              <a:off x="3117410" y="4044123"/>
              <a:ext cx="3910688" cy="2628033"/>
            </a:xfrm>
            <a:prstGeom prst="rect">
              <a:avLst/>
            </a:prstGeom>
            <a:noFill/>
            <a:ln w="9525">
              <a:noFill/>
              <a:miter lim="800000"/>
              <a:headEnd/>
              <a:tailEnd/>
            </a:ln>
          </p:spPr>
        </p:pic>
        <p:pic>
          <p:nvPicPr>
            <p:cNvPr id="29716" name="図 4" descr="分極基本波.ai"/>
            <p:cNvPicPr>
              <a:picLocks noChangeAspect="1"/>
            </p:cNvPicPr>
            <p:nvPr/>
          </p:nvPicPr>
          <p:blipFill>
            <a:blip r:embed="rId6"/>
            <a:srcRect l="3024" t="20322" r="29028" b="14819"/>
            <a:stretch>
              <a:fillRect/>
            </a:stretch>
          </p:blipFill>
          <p:spPr bwMode="auto">
            <a:xfrm>
              <a:off x="7566491" y="3871807"/>
              <a:ext cx="1380741" cy="931352"/>
            </a:xfrm>
            <a:prstGeom prst="rect">
              <a:avLst/>
            </a:prstGeom>
            <a:noFill/>
            <a:ln w="9525">
              <a:noFill/>
              <a:miter lim="800000"/>
              <a:headEnd/>
              <a:tailEnd/>
            </a:ln>
          </p:spPr>
        </p:pic>
        <p:pic>
          <p:nvPicPr>
            <p:cNvPr id="29717" name="図 6" descr="分極第二高調波.ai"/>
            <p:cNvPicPr>
              <a:picLocks noChangeAspect="1"/>
            </p:cNvPicPr>
            <p:nvPr/>
          </p:nvPicPr>
          <p:blipFill>
            <a:blip r:embed="rId7"/>
            <a:srcRect l="3333" t="20125" r="29861" b="20322"/>
            <a:stretch>
              <a:fillRect/>
            </a:stretch>
          </p:blipFill>
          <p:spPr bwMode="auto">
            <a:xfrm>
              <a:off x="7581773" y="4799303"/>
              <a:ext cx="1425033" cy="897682"/>
            </a:xfrm>
            <a:prstGeom prst="rect">
              <a:avLst/>
            </a:prstGeom>
            <a:noFill/>
            <a:ln w="9525">
              <a:noFill/>
              <a:miter lim="800000"/>
              <a:headEnd/>
              <a:tailEnd/>
            </a:ln>
          </p:spPr>
        </p:pic>
        <p:sp>
          <p:nvSpPr>
            <p:cNvPr id="8" name="左中かっこ 7"/>
            <p:cNvSpPr/>
            <p:nvPr/>
          </p:nvSpPr>
          <p:spPr>
            <a:xfrm>
              <a:off x="7192398" y="3678523"/>
              <a:ext cx="374639" cy="3012096"/>
            </a:xfrm>
            <a:prstGeom prst="leftBrace">
              <a:avLst>
                <a:gd name="adj1" fmla="val 8333"/>
                <a:gd name="adj2" fmla="val 15670"/>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ja-JP" altLang="en-US"/>
            </a:p>
          </p:txBody>
        </p:sp>
        <p:sp>
          <p:nvSpPr>
            <p:cNvPr id="9" name="曲折矢印 8"/>
            <p:cNvSpPr/>
            <p:nvPr/>
          </p:nvSpPr>
          <p:spPr>
            <a:xfrm>
              <a:off x="5922288" y="4044123"/>
              <a:ext cx="1269583" cy="518933"/>
            </a:xfrm>
            <a:prstGeom prst="bentArrow">
              <a:avLst>
                <a:gd name="adj1" fmla="val 25000"/>
                <a:gd name="adj2" fmla="val 36063"/>
                <a:gd name="adj3" fmla="val 43439"/>
                <a:gd name="adj4" fmla="val 87500"/>
              </a:avLst>
            </a:prstGeom>
            <a:gradFill flip="none" rotWithShape="1">
              <a:gsLst>
                <a:gs pos="0">
                  <a:srgbClr val="FF0000"/>
                </a:gs>
                <a:gs pos="100000">
                  <a:srgbClr val="FFFFFF"/>
                </a:gs>
              </a:gsLst>
              <a:path path="circle">
                <a:fillToRect l="100000" t="100000"/>
              </a:path>
              <a:tileRect r="-100000" b="-100000"/>
            </a:gra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chemeClr val="tx1"/>
                </a:solidFill>
              </a:endParaRPr>
            </a:p>
          </p:txBody>
        </p:sp>
        <p:sp>
          <p:nvSpPr>
            <p:cNvPr id="29722" name="テキスト ボックス 9"/>
            <p:cNvSpPr txBox="1">
              <a:spLocks noChangeArrowheads="1"/>
            </p:cNvSpPr>
            <p:nvPr/>
          </p:nvSpPr>
          <p:spPr bwMode="auto">
            <a:xfrm>
              <a:off x="5031018" y="3678523"/>
              <a:ext cx="1848583" cy="461665"/>
            </a:xfrm>
            <a:prstGeom prst="rect">
              <a:avLst/>
            </a:prstGeom>
            <a:noFill/>
            <a:ln w="9525">
              <a:noFill/>
              <a:miter lim="800000"/>
              <a:headEnd/>
              <a:tailEnd/>
            </a:ln>
          </p:spPr>
          <p:txBody>
            <a:bodyPr wrap="none">
              <a:prstTxWarp prst="textNoShape">
                <a:avLst/>
              </a:prstTxWarp>
              <a:spAutoFit/>
            </a:bodyPr>
            <a:lstStyle/>
            <a:p>
              <a:r>
                <a:rPr lang="ja-JP" altLang="en-US" sz="2400"/>
                <a:t>フーリエ解析</a:t>
              </a:r>
            </a:p>
          </p:txBody>
        </p:sp>
        <p:pic>
          <p:nvPicPr>
            <p:cNvPr id="29723" name="図 18" descr="分極直流成分.ai"/>
            <p:cNvPicPr>
              <a:picLocks noChangeAspect="1"/>
            </p:cNvPicPr>
            <p:nvPr/>
          </p:nvPicPr>
          <p:blipFill>
            <a:blip r:embed="rId8"/>
            <a:srcRect l="2769" t="19153" r="27986" b="19942"/>
            <a:stretch>
              <a:fillRect/>
            </a:stretch>
          </p:blipFill>
          <p:spPr bwMode="auto">
            <a:xfrm>
              <a:off x="7568390" y="5710791"/>
              <a:ext cx="1548000" cy="962173"/>
            </a:xfrm>
            <a:prstGeom prst="rect">
              <a:avLst/>
            </a:prstGeom>
            <a:noFill/>
            <a:ln w="9525">
              <a:noFill/>
              <a:miter lim="800000"/>
              <a:headEnd/>
              <a:tailEnd/>
            </a:ln>
          </p:spPr>
        </p:pic>
      </p:grpSp>
      <p:sp>
        <p:nvSpPr>
          <p:cNvPr id="22" name="テキスト ボックス 21"/>
          <p:cNvSpPr txBox="1"/>
          <p:nvPr/>
        </p:nvSpPr>
        <p:spPr>
          <a:xfrm>
            <a:off x="74613" y="1643063"/>
            <a:ext cx="2262187" cy="369887"/>
          </a:xfrm>
          <a:prstGeom prst="rect">
            <a:avLst/>
          </a:prstGeom>
          <a:noFill/>
          <a:effectLst/>
        </p:spPr>
        <p:style>
          <a:lnRef idx="1">
            <a:schemeClr val="accent3"/>
          </a:lnRef>
          <a:fillRef idx="2">
            <a:schemeClr val="accent3"/>
          </a:fillRef>
          <a:effectRef idx="1">
            <a:schemeClr val="accent3"/>
          </a:effectRef>
          <a:fontRef idx="minor">
            <a:schemeClr val="dk1"/>
          </a:fontRef>
        </p:style>
        <p:txBody>
          <a:bodyPr wrap="none">
            <a:prstTxWarp prst="textNoShape">
              <a:avLst/>
            </a:prstTxWarp>
            <a:spAutoFit/>
          </a:bodyPr>
          <a:lstStyle/>
          <a:p>
            <a:r>
              <a:rPr lang="ja-JP" altLang="en-US">
                <a:solidFill>
                  <a:schemeClr val="tx1"/>
                </a:solidFill>
              </a:rPr>
              <a:t>フェムト秒レーザー</a:t>
            </a:r>
            <a:endParaRPr lang="en-US" altLang="ja-JP">
              <a:solidFill>
                <a:schemeClr val="tx1"/>
              </a:solidFill>
            </a:endParaRPr>
          </a:p>
        </p:txBody>
      </p:sp>
      <p:sp>
        <p:nvSpPr>
          <p:cNvPr id="29704" name="テキスト ボックス 22"/>
          <p:cNvSpPr txBox="1">
            <a:spLocks noChangeArrowheads="1"/>
          </p:cNvSpPr>
          <p:nvPr/>
        </p:nvSpPr>
        <p:spPr bwMode="auto">
          <a:xfrm>
            <a:off x="336550" y="2052638"/>
            <a:ext cx="2492375" cy="400050"/>
          </a:xfrm>
          <a:prstGeom prst="rect">
            <a:avLst/>
          </a:prstGeom>
          <a:noFill/>
          <a:ln w="9525">
            <a:noFill/>
            <a:miter lim="800000"/>
            <a:headEnd/>
            <a:tailEnd/>
          </a:ln>
        </p:spPr>
        <p:txBody>
          <a:bodyPr wrap="none">
            <a:prstTxWarp prst="textNoShape">
              <a:avLst/>
            </a:prstTxWarp>
            <a:spAutoFit/>
          </a:bodyPr>
          <a:lstStyle/>
          <a:p>
            <a:r>
              <a:rPr lang="ja-JP" altLang="en-US" sz="2000" u="sng"/>
              <a:t>ピークパワーが高い</a:t>
            </a:r>
            <a:endParaRPr lang="en-US" altLang="ja-JP" sz="2000" u="sng"/>
          </a:p>
        </p:txBody>
      </p:sp>
      <p:sp>
        <p:nvSpPr>
          <p:cNvPr id="29705" name="円/楕円 23"/>
          <p:cNvSpPr>
            <a:spLocks noChangeArrowheads="1"/>
          </p:cNvSpPr>
          <p:nvPr/>
        </p:nvSpPr>
        <p:spPr bwMode="auto">
          <a:xfrm>
            <a:off x="-6350" y="1643063"/>
            <a:ext cx="2343150" cy="369887"/>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cxnSp>
        <p:nvCxnSpPr>
          <p:cNvPr id="29706" name="曲線コネクタ 25"/>
          <p:cNvCxnSpPr>
            <a:cxnSpLocks noChangeShapeType="1"/>
            <a:endCxn id="29707" idx="1"/>
          </p:cNvCxnSpPr>
          <p:nvPr/>
        </p:nvCxnSpPr>
        <p:spPr bwMode="auto">
          <a:xfrm rot="16200000" flipH="1">
            <a:off x="5948363" y="3370262"/>
            <a:ext cx="427038" cy="315913"/>
          </a:xfrm>
          <a:prstGeom prst="curvedConnector2">
            <a:avLst/>
          </a:prstGeom>
          <a:noFill/>
          <a:ln w="9525">
            <a:solidFill>
              <a:schemeClr val="tx1"/>
            </a:solidFill>
            <a:round/>
            <a:headEnd/>
            <a:tailEnd/>
          </a:ln>
        </p:spPr>
      </p:cxnSp>
      <p:sp>
        <p:nvSpPr>
          <p:cNvPr id="29707" name="テキスト ボックス 25"/>
          <p:cNvSpPr txBox="1">
            <a:spLocks noChangeArrowheads="1"/>
          </p:cNvSpPr>
          <p:nvPr/>
        </p:nvSpPr>
        <p:spPr bwMode="auto">
          <a:xfrm>
            <a:off x="6319838" y="3541713"/>
            <a:ext cx="954087" cy="400050"/>
          </a:xfrm>
          <a:prstGeom prst="rect">
            <a:avLst/>
          </a:prstGeom>
          <a:noFill/>
          <a:ln w="9525">
            <a:noFill/>
            <a:miter lim="800000"/>
            <a:headEnd/>
            <a:tailEnd/>
          </a:ln>
        </p:spPr>
        <p:txBody>
          <a:bodyPr wrap="none">
            <a:prstTxWarp prst="textNoShape">
              <a:avLst/>
            </a:prstTxWarp>
            <a:spAutoFit/>
          </a:bodyPr>
          <a:lstStyle/>
          <a:p>
            <a:r>
              <a:rPr lang="ja-JP" altLang="en-US" sz="2000"/>
              <a:t>分極波</a:t>
            </a:r>
          </a:p>
        </p:txBody>
      </p:sp>
      <p:sp>
        <p:nvSpPr>
          <p:cNvPr id="29708" name="テキスト ボックス 27"/>
          <p:cNvSpPr txBox="1">
            <a:spLocks noChangeArrowheads="1"/>
          </p:cNvSpPr>
          <p:nvPr/>
        </p:nvSpPr>
        <p:spPr bwMode="auto">
          <a:xfrm>
            <a:off x="74613" y="4591050"/>
            <a:ext cx="8648700" cy="430213"/>
          </a:xfrm>
          <a:prstGeom prst="rect">
            <a:avLst/>
          </a:prstGeom>
          <a:noFill/>
          <a:ln w="9525">
            <a:noFill/>
            <a:miter lim="800000"/>
            <a:headEnd/>
            <a:tailEnd/>
          </a:ln>
        </p:spPr>
        <p:txBody>
          <a:bodyPr wrap="none">
            <a:prstTxWarp prst="textNoShape">
              <a:avLst/>
            </a:prstTxWarp>
            <a:spAutoFit/>
          </a:bodyPr>
          <a:lstStyle/>
          <a:p>
            <a:r>
              <a:rPr lang="ja-JP" altLang="en-US" sz="2200"/>
              <a:t>分極波に非線形な項が現れる</a:t>
            </a:r>
            <a:r>
              <a:rPr lang="en-US" altLang="ja-JP" sz="2200"/>
              <a:t>→</a:t>
            </a:r>
            <a:r>
              <a:rPr lang="ja-JP" altLang="en-US" sz="2200"/>
              <a:t>分極波が歪む</a:t>
            </a:r>
            <a:r>
              <a:rPr lang="en-US" altLang="ja-JP" sz="2200"/>
              <a:t>→</a:t>
            </a:r>
            <a:r>
              <a:rPr lang="ja-JP" altLang="en-US" sz="2200"/>
              <a:t>高調波の成分を含む</a:t>
            </a:r>
          </a:p>
        </p:txBody>
      </p:sp>
      <p:sp>
        <p:nvSpPr>
          <p:cNvPr id="29709" name="テキスト ボックス 28"/>
          <p:cNvSpPr txBox="1">
            <a:spLocks noChangeArrowheads="1"/>
          </p:cNvSpPr>
          <p:nvPr/>
        </p:nvSpPr>
        <p:spPr bwMode="auto">
          <a:xfrm>
            <a:off x="739775" y="5135563"/>
            <a:ext cx="7880350" cy="461962"/>
          </a:xfrm>
          <a:prstGeom prst="rect">
            <a:avLst/>
          </a:prstGeom>
          <a:noFill/>
          <a:ln w="9525">
            <a:noFill/>
            <a:miter lim="800000"/>
            <a:headEnd/>
            <a:tailEnd/>
          </a:ln>
        </p:spPr>
        <p:txBody>
          <a:bodyPr wrap="none">
            <a:prstTxWarp prst="textNoShape">
              <a:avLst/>
            </a:prstTxWarp>
            <a:spAutoFit/>
          </a:bodyPr>
          <a:lstStyle/>
          <a:p>
            <a:r>
              <a:rPr lang="ja-JP" altLang="en-US" sz="2400"/>
              <a:t>・非中心対称物質の場合，正負の方向で分極波が非対称</a:t>
            </a:r>
          </a:p>
        </p:txBody>
      </p:sp>
      <p:sp>
        <p:nvSpPr>
          <p:cNvPr id="29710" name="テキスト ボックス 23"/>
          <p:cNvSpPr txBox="1">
            <a:spLocks noChangeArrowheads="1"/>
          </p:cNvSpPr>
          <p:nvPr/>
        </p:nvSpPr>
        <p:spPr bwMode="auto">
          <a:xfrm>
            <a:off x="739775" y="5870575"/>
            <a:ext cx="7866063" cy="522288"/>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a:solidFill>
                  <a:srgbClr val="FF0000"/>
                </a:solidFill>
              </a:rPr>
              <a:t>非線形分極では，波長</a:t>
            </a:r>
            <a:r>
              <a:rPr lang="en-US" altLang="ja-JP" sz="2800">
                <a:solidFill>
                  <a:srgbClr val="FF0000"/>
                </a:solidFill>
              </a:rPr>
              <a:t>(</a:t>
            </a:r>
            <a:r>
              <a:rPr lang="ja-JP" altLang="en-US" sz="2800">
                <a:solidFill>
                  <a:srgbClr val="FF0000"/>
                </a:solidFill>
              </a:rPr>
              <a:t>周波数</a:t>
            </a:r>
            <a:r>
              <a:rPr lang="en-US" altLang="ja-JP" sz="2800">
                <a:solidFill>
                  <a:srgbClr val="FF0000"/>
                </a:solidFill>
              </a:rPr>
              <a:t>)</a:t>
            </a:r>
            <a:r>
              <a:rPr lang="ja-JP" altLang="en-US" sz="2800">
                <a:solidFill>
                  <a:srgbClr val="FF0000"/>
                </a:solidFill>
              </a:rPr>
              <a:t>変換が起こる</a:t>
            </a:r>
          </a:p>
        </p:txBody>
      </p:sp>
      <p:sp>
        <p:nvSpPr>
          <p:cNvPr id="29711" name="テキスト ボックス 30"/>
          <p:cNvSpPr txBox="1">
            <a:spLocks noChangeArrowheads="1"/>
          </p:cNvSpPr>
          <p:nvPr/>
        </p:nvSpPr>
        <p:spPr bwMode="auto">
          <a:xfrm>
            <a:off x="5527675" y="4140200"/>
            <a:ext cx="1209675" cy="400050"/>
          </a:xfrm>
          <a:prstGeom prst="rect">
            <a:avLst/>
          </a:prstGeom>
          <a:noFill/>
          <a:ln w="9525">
            <a:noFill/>
            <a:miter lim="800000"/>
            <a:headEnd/>
            <a:tailEnd/>
          </a:ln>
        </p:spPr>
        <p:txBody>
          <a:bodyPr wrap="none">
            <a:prstTxWarp prst="textNoShape">
              <a:avLst/>
            </a:prstTxWarp>
            <a:spAutoFit/>
          </a:bodyPr>
          <a:lstStyle/>
          <a:p>
            <a:r>
              <a:rPr lang="ja-JP" altLang="en-US" sz="2000"/>
              <a:t>入射電場</a:t>
            </a:r>
          </a:p>
        </p:txBody>
      </p:sp>
      <p:cxnSp>
        <p:nvCxnSpPr>
          <p:cNvPr id="29712" name="曲線コネクタ 25"/>
          <p:cNvCxnSpPr>
            <a:cxnSpLocks noChangeShapeType="1"/>
          </p:cNvCxnSpPr>
          <p:nvPr/>
        </p:nvCxnSpPr>
        <p:spPr bwMode="auto">
          <a:xfrm>
            <a:off x="5262563" y="4202113"/>
            <a:ext cx="315912" cy="165100"/>
          </a:xfrm>
          <a:prstGeom prst="curvedConnector3">
            <a:avLst>
              <a:gd name="adj1" fmla="val 50000"/>
            </a:avLst>
          </a:prstGeom>
          <a:noFill/>
          <a:ln w="9525">
            <a:solidFill>
              <a:schemeClr val="tx1"/>
            </a:solidFill>
            <a:round/>
            <a:headEnd/>
            <a:tailEnd/>
          </a:ln>
        </p:spPr>
      </p:cxnSp>
      <p:sp>
        <p:nvSpPr>
          <p:cNvPr id="33" name="円/楕円 32"/>
          <p:cNvSpPr/>
          <p:nvPr/>
        </p:nvSpPr>
        <p:spPr>
          <a:xfrm>
            <a:off x="7367588" y="2333625"/>
            <a:ext cx="1735137" cy="10033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29714" name="テキスト ボックス 33"/>
          <p:cNvSpPr txBox="1">
            <a:spLocks noChangeArrowheads="1"/>
          </p:cNvSpPr>
          <p:nvPr/>
        </p:nvSpPr>
        <p:spPr bwMode="auto">
          <a:xfrm>
            <a:off x="5838825" y="2935288"/>
            <a:ext cx="1878013" cy="769937"/>
          </a:xfrm>
          <a:prstGeom prst="rect">
            <a:avLst/>
          </a:prstGeom>
          <a:solidFill>
            <a:schemeClr val="bg1"/>
          </a:solidFill>
          <a:ln w="57150">
            <a:solidFill>
              <a:schemeClr val="tx1"/>
            </a:solidFill>
            <a:miter lim="800000"/>
            <a:headEnd/>
            <a:tailEnd/>
          </a:ln>
        </p:spPr>
        <p:txBody>
          <a:bodyPr wrap="none">
            <a:prstTxWarp prst="textNoShape">
              <a:avLst/>
            </a:prstTxWarp>
            <a:spAutoFit/>
          </a:bodyPr>
          <a:lstStyle/>
          <a:p>
            <a:r>
              <a:rPr lang="en-US" altLang="ja-JP" sz="4400">
                <a:solidFill>
                  <a:srgbClr val="FF0000"/>
                </a:solidFill>
                <a:latin typeface="Times New Roman" charset="0"/>
                <a:ea typeface="Times New Roman" charset="0"/>
                <a:cs typeface="Times New Roman" charset="0"/>
              </a:rPr>
              <a:t>SHG</a:t>
            </a:r>
            <a:r>
              <a:rPr lang="ja-JP" altLang="en-US" sz="4400">
                <a:solidFill>
                  <a:srgbClr val="FF0000"/>
                </a:solidFill>
              </a:rPr>
              <a:t>光</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多光子顕微鏡</a:t>
            </a:r>
            <a:endParaRPr lang="ja-JP" altLang="en-US" dirty="0"/>
          </a:p>
        </p:txBody>
      </p:sp>
      <p:pic>
        <p:nvPicPr>
          <p:cNvPr id="5" name="図 4" descr="スクリーンショット（2013-04-23 20.16.28）.png"/>
          <p:cNvPicPr>
            <a:picLocks noChangeAspect="1"/>
          </p:cNvPicPr>
          <p:nvPr/>
        </p:nvPicPr>
        <p:blipFill>
          <a:blip r:embed="rId2"/>
          <a:stretch>
            <a:fillRect/>
          </a:stretch>
        </p:blipFill>
        <p:spPr>
          <a:xfrm>
            <a:off x="0" y="1153804"/>
            <a:ext cx="5158154" cy="5704196"/>
          </a:xfrm>
          <a:prstGeom prst="rect">
            <a:avLst/>
          </a:prstGeom>
        </p:spPr>
      </p:pic>
      <p:sp>
        <p:nvSpPr>
          <p:cNvPr id="6" name="テキスト ボックス 5"/>
          <p:cNvSpPr txBox="1"/>
          <p:nvPr/>
        </p:nvSpPr>
        <p:spPr>
          <a:xfrm>
            <a:off x="853696" y="851723"/>
            <a:ext cx="3518912" cy="369332"/>
          </a:xfrm>
          <a:prstGeom prst="rect">
            <a:avLst/>
          </a:prstGeom>
          <a:noFill/>
        </p:spPr>
        <p:txBody>
          <a:bodyPr wrap="none" rtlCol="0">
            <a:spAutoFit/>
          </a:bodyPr>
          <a:lstStyle/>
          <a:p>
            <a:r>
              <a:rPr kumimoji="1" lang="ja-JP" altLang="en-US" dirty="0" smtClean="0"/>
              <a:t>様々な足場複合材料の</a:t>
            </a:r>
            <a:r>
              <a:rPr kumimoji="1" lang="en-US" altLang="ja-JP" dirty="0" smtClean="0"/>
              <a:t>3D</a:t>
            </a:r>
            <a:r>
              <a:rPr kumimoji="1" lang="ja-JP" altLang="en-US" dirty="0" smtClean="0"/>
              <a:t>イメージ</a:t>
            </a:r>
            <a:endParaRPr kumimoji="1" lang="ja-JP" altLang="en-US" dirty="0"/>
          </a:p>
        </p:txBody>
      </p:sp>
      <p:grpSp>
        <p:nvGrpSpPr>
          <p:cNvPr id="7" name="図形グループ 6"/>
          <p:cNvGrpSpPr/>
          <p:nvPr/>
        </p:nvGrpSpPr>
        <p:grpSpPr>
          <a:xfrm>
            <a:off x="5158154" y="1221055"/>
            <a:ext cx="3860801" cy="2866939"/>
            <a:chOff x="4133850" y="1471949"/>
            <a:chExt cx="3879850" cy="2881085"/>
          </a:xfrm>
        </p:grpSpPr>
        <p:pic>
          <p:nvPicPr>
            <p:cNvPr id="8" name="図 7" descr="スクリーンショット（2013-04-23 16.04.35）.png"/>
            <p:cNvPicPr>
              <a:picLocks noChangeAspect="1"/>
            </p:cNvPicPr>
            <p:nvPr/>
          </p:nvPicPr>
          <p:blipFill>
            <a:blip r:embed="rId3"/>
            <a:stretch>
              <a:fillRect/>
            </a:stretch>
          </p:blipFill>
          <p:spPr>
            <a:xfrm>
              <a:off x="4133850" y="1790481"/>
              <a:ext cx="3879850" cy="2562553"/>
            </a:xfrm>
            <a:prstGeom prst="rect">
              <a:avLst/>
            </a:prstGeom>
          </p:spPr>
        </p:pic>
        <p:sp>
          <p:nvSpPr>
            <p:cNvPr id="9" name="テキスト ボックス 8"/>
            <p:cNvSpPr txBox="1"/>
            <p:nvPr/>
          </p:nvSpPr>
          <p:spPr>
            <a:xfrm>
              <a:off x="4483099" y="1471949"/>
              <a:ext cx="3370334" cy="371154"/>
            </a:xfrm>
            <a:prstGeom prst="rect">
              <a:avLst/>
            </a:prstGeom>
            <a:noFill/>
          </p:spPr>
          <p:txBody>
            <a:bodyPr wrap="square" rtlCol="0">
              <a:spAutoFit/>
            </a:bodyPr>
            <a:lstStyle/>
            <a:p>
              <a:r>
                <a:rPr kumimoji="1" lang="ja-JP" altLang="en-US" dirty="0" smtClean="0"/>
                <a:t>生体組織の励起・発光スペクトル</a:t>
              </a:r>
              <a:endParaRPr kumimoji="1" lang="ja-JP" altLang="en-US" dirty="0"/>
            </a:p>
          </p:txBody>
        </p:sp>
      </p:grpSp>
      <p:sp>
        <p:nvSpPr>
          <p:cNvPr id="11" name="テキスト ボックス 23"/>
          <p:cNvSpPr txBox="1">
            <a:spLocks noChangeArrowheads="1"/>
          </p:cNvSpPr>
          <p:nvPr/>
        </p:nvSpPr>
        <p:spPr bwMode="auto">
          <a:xfrm>
            <a:off x="5158154" y="4773880"/>
            <a:ext cx="3860801" cy="646331"/>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dirty="0" smtClean="0">
                <a:solidFill>
                  <a:srgbClr val="FF0000"/>
                </a:solidFill>
              </a:rPr>
              <a:t>色および蛍光プローブなしで</a:t>
            </a:r>
            <a:endParaRPr lang="en-US" altLang="ja-JP" dirty="0" smtClean="0">
              <a:solidFill>
                <a:srgbClr val="FF0000"/>
              </a:solidFill>
            </a:endParaRPr>
          </a:p>
          <a:p>
            <a:r>
              <a:rPr lang="ja-JP" altLang="en-US" dirty="0" smtClean="0">
                <a:solidFill>
                  <a:srgbClr val="FF0000"/>
                </a:solidFill>
              </a:rPr>
              <a:t>異なる物質の分布の</a:t>
            </a:r>
            <a:r>
              <a:rPr lang="en-US" dirty="0" smtClean="0">
                <a:solidFill>
                  <a:srgbClr val="FF0000"/>
                </a:solidFill>
              </a:rPr>
              <a:t>3</a:t>
            </a:r>
            <a:r>
              <a:rPr lang="ja-JP" altLang="en-US" dirty="0" smtClean="0">
                <a:solidFill>
                  <a:srgbClr val="FF0000"/>
                </a:solidFill>
              </a:rPr>
              <a:t>次元情報を得る</a:t>
            </a:r>
            <a:r>
              <a:rPr lang="ja-JP" dirty="0" smtClean="0">
                <a:solidFill>
                  <a:srgbClr val="FF0000"/>
                </a:solidFill>
              </a:rPr>
              <a:t> </a:t>
            </a:r>
            <a:endParaRPr lang="ja-JP" altLang="en-US"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イントロダクション</a:t>
            </a:r>
            <a:endParaRPr lang="ja-JP" altLang="en-US" dirty="0"/>
          </a:p>
        </p:txBody>
      </p:sp>
      <p:sp>
        <p:nvSpPr>
          <p:cNvPr id="8" name="テキスト ボックス 7"/>
          <p:cNvSpPr txBox="1"/>
          <p:nvPr/>
        </p:nvSpPr>
        <p:spPr>
          <a:xfrm>
            <a:off x="0" y="972889"/>
            <a:ext cx="5662427" cy="369332"/>
          </a:xfrm>
          <a:prstGeom prst="rect">
            <a:avLst/>
          </a:prstGeom>
          <a:noFill/>
        </p:spPr>
        <p:txBody>
          <a:bodyPr wrap="none" rtlCol="0">
            <a:spAutoFit/>
          </a:bodyPr>
          <a:lstStyle/>
          <a:p>
            <a:r>
              <a:rPr kumimoji="1" lang="ja-JP" altLang="en-US" dirty="0" smtClean="0">
                <a:solidFill>
                  <a:srgbClr val="FF0000"/>
                </a:solidFill>
              </a:rPr>
              <a:t>再生医療</a:t>
            </a:r>
            <a:r>
              <a:rPr kumimoji="1" lang="ja-JP" altLang="en-US" dirty="0" smtClean="0"/>
              <a:t>・・・機能が損なわれた場所に必要な細胞を補う</a:t>
            </a:r>
            <a:endParaRPr kumimoji="1" lang="ja-JP" altLang="en-US" dirty="0"/>
          </a:p>
        </p:txBody>
      </p:sp>
      <p:grpSp>
        <p:nvGrpSpPr>
          <p:cNvPr id="12" name="図形グループ 11"/>
          <p:cNvGrpSpPr/>
          <p:nvPr/>
        </p:nvGrpSpPr>
        <p:grpSpPr>
          <a:xfrm>
            <a:off x="0" y="1342221"/>
            <a:ext cx="5702300" cy="3294334"/>
            <a:chOff x="3454400" y="3576366"/>
            <a:chExt cx="5702300" cy="3294334"/>
          </a:xfrm>
        </p:grpSpPr>
        <p:pic>
          <p:nvPicPr>
            <p:cNvPr id="10" name="図 9" descr="スクリーンショット（2013-04-23 13.38.16）.png"/>
            <p:cNvPicPr>
              <a:picLocks noChangeAspect="1"/>
            </p:cNvPicPr>
            <p:nvPr/>
          </p:nvPicPr>
          <p:blipFill>
            <a:blip r:embed="rId3"/>
            <a:stretch>
              <a:fillRect/>
            </a:stretch>
          </p:blipFill>
          <p:spPr>
            <a:xfrm>
              <a:off x="3454400" y="3576366"/>
              <a:ext cx="5702300" cy="3294334"/>
            </a:xfrm>
            <a:prstGeom prst="rect">
              <a:avLst/>
            </a:prstGeom>
          </p:spPr>
        </p:pic>
        <p:pic>
          <p:nvPicPr>
            <p:cNvPr id="9" name="図 8" descr="スクリーンショット（2013-04-23 13.38.08）.png"/>
            <p:cNvPicPr>
              <a:picLocks noChangeAspect="1"/>
            </p:cNvPicPr>
            <p:nvPr/>
          </p:nvPicPr>
          <p:blipFill>
            <a:blip r:embed="rId4"/>
            <a:stretch>
              <a:fillRect/>
            </a:stretch>
          </p:blipFill>
          <p:spPr>
            <a:xfrm>
              <a:off x="7565326" y="4020866"/>
              <a:ext cx="1464374" cy="1752600"/>
            </a:xfrm>
            <a:prstGeom prst="rect">
              <a:avLst/>
            </a:prstGeom>
          </p:spPr>
        </p:pic>
        <p:sp>
          <p:nvSpPr>
            <p:cNvPr id="11" name="テキスト ボックス 10"/>
            <p:cNvSpPr txBox="1"/>
            <p:nvPr/>
          </p:nvSpPr>
          <p:spPr>
            <a:xfrm>
              <a:off x="7435905" y="5760766"/>
              <a:ext cx="1708095" cy="307777"/>
            </a:xfrm>
            <a:prstGeom prst="rect">
              <a:avLst/>
            </a:prstGeom>
            <a:noFill/>
          </p:spPr>
          <p:txBody>
            <a:bodyPr wrap="none" rtlCol="0">
              <a:spAutoFit/>
            </a:bodyPr>
            <a:lstStyle/>
            <a:p>
              <a:r>
                <a:rPr kumimoji="1" lang="ja-JP" altLang="en-US" sz="1400" b="1" u="sng" dirty="0" smtClean="0">
                  <a:solidFill>
                    <a:schemeClr val="bg1"/>
                  </a:solidFill>
                </a:rPr>
                <a:t>ドナー（</a:t>
              </a:r>
              <a:r>
                <a:rPr kumimoji="1" lang="en-US" altLang="ja-JP" sz="1400" b="1" u="sng" dirty="0" smtClean="0">
                  <a:solidFill>
                    <a:schemeClr val="bg1"/>
                  </a:solidFill>
                </a:rPr>
                <a:t>or</a:t>
              </a:r>
              <a:r>
                <a:rPr kumimoji="1" lang="ja-JP" altLang="en-US" sz="1400" b="1" u="sng" dirty="0" smtClean="0">
                  <a:solidFill>
                    <a:schemeClr val="bg1"/>
                  </a:solidFill>
                </a:rPr>
                <a:t>患者本人）</a:t>
              </a:r>
              <a:endParaRPr kumimoji="1" lang="ja-JP" altLang="en-US" sz="1400" b="1" u="sng" dirty="0">
                <a:solidFill>
                  <a:schemeClr val="bg1"/>
                </a:solidFill>
              </a:endParaRPr>
            </a:p>
          </p:txBody>
        </p:sp>
      </p:grpSp>
      <p:pic>
        <p:nvPicPr>
          <p:cNvPr id="14" name="図 13" descr="スクリーンショット（2013-04-23 14.24.53）.png"/>
          <p:cNvPicPr>
            <a:picLocks noChangeAspect="1"/>
          </p:cNvPicPr>
          <p:nvPr/>
        </p:nvPicPr>
        <p:blipFill>
          <a:blip r:embed="rId5"/>
          <a:stretch>
            <a:fillRect/>
          </a:stretch>
        </p:blipFill>
        <p:spPr>
          <a:xfrm>
            <a:off x="6023480" y="1761321"/>
            <a:ext cx="2947974" cy="2492177"/>
          </a:xfrm>
          <a:prstGeom prst="rect">
            <a:avLst/>
          </a:prstGeom>
        </p:spPr>
      </p:pic>
      <p:pic>
        <p:nvPicPr>
          <p:cNvPr id="15" name="図 14" descr="スクリーンショット（2013-04-23 14.25.51）.png"/>
          <p:cNvPicPr>
            <a:picLocks noChangeAspect="1"/>
          </p:cNvPicPr>
          <p:nvPr/>
        </p:nvPicPr>
        <p:blipFill>
          <a:blip r:embed="rId6"/>
          <a:stretch>
            <a:fillRect/>
          </a:stretch>
        </p:blipFill>
        <p:spPr>
          <a:xfrm>
            <a:off x="5575300" y="4636556"/>
            <a:ext cx="3472354" cy="2221444"/>
          </a:xfrm>
          <a:prstGeom prst="rect">
            <a:avLst/>
          </a:prstGeom>
        </p:spPr>
      </p:pic>
      <p:sp>
        <p:nvSpPr>
          <p:cNvPr id="16" name="テキスト ボックス 15"/>
          <p:cNvSpPr txBox="1"/>
          <p:nvPr/>
        </p:nvSpPr>
        <p:spPr>
          <a:xfrm>
            <a:off x="6527800" y="1342221"/>
            <a:ext cx="1984437" cy="646331"/>
          </a:xfrm>
          <a:prstGeom prst="rect">
            <a:avLst/>
          </a:prstGeom>
          <a:noFill/>
        </p:spPr>
        <p:txBody>
          <a:bodyPr wrap="none" rtlCol="0">
            <a:spAutoFit/>
          </a:bodyPr>
          <a:lstStyle/>
          <a:p>
            <a:pPr algn="ctr"/>
            <a:r>
              <a:rPr kumimoji="1" lang="ja-JP" altLang="en-US" dirty="0" smtClean="0"/>
              <a:t>足場に細胞を</a:t>
            </a:r>
            <a:r>
              <a:rPr lang="ja-JP" altLang="en-US" dirty="0" smtClean="0"/>
              <a:t>播種</a:t>
            </a:r>
            <a:endParaRPr lang="en-US" altLang="ja-JP" dirty="0" smtClean="0"/>
          </a:p>
          <a:p>
            <a:pPr algn="ctr"/>
            <a:r>
              <a:rPr kumimoji="1" lang="ja-JP" altLang="en-US" dirty="0" smtClean="0"/>
              <a:t>成長因子を添加</a:t>
            </a:r>
            <a:endParaRPr kumimoji="1" lang="ja-JP" altLang="en-US" dirty="0"/>
          </a:p>
        </p:txBody>
      </p:sp>
      <p:sp>
        <p:nvSpPr>
          <p:cNvPr id="18" name="正方形/長方形 17"/>
          <p:cNvSpPr/>
          <p:nvPr/>
        </p:nvSpPr>
        <p:spPr>
          <a:xfrm>
            <a:off x="6010780" y="1157555"/>
            <a:ext cx="3024174" cy="3287445"/>
          </a:xfrm>
          <a:prstGeom prst="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946900" y="972889"/>
            <a:ext cx="1107996" cy="36933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ja-JP" altLang="en-US" dirty="0" smtClean="0">
                <a:solidFill>
                  <a:srgbClr val="FFFF00"/>
                </a:solidFill>
              </a:rPr>
              <a:t>製造工程</a:t>
            </a:r>
            <a:endParaRPr kumimoji="1" lang="ja-JP" altLang="en-US" dirty="0">
              <a:solidFill>
                <a:srgbClr val="FFFF00"/>
              </a:solidFill>
            </a:endParaRPr>
          </a:p>
        </p:txBody>
      </p:sp>
      <p:sp>
        <p:nvSpPr>
          <p:cNvPr id="19" name="テキスト ボックス 18"/>
          <p:cNvSpPr txBox="1"/>
          <p:nvPr/>
        </p:nvSpPr>
        <p:spPr>
          <a:xfrm>
            <a:off x="70534" y="4704834"/>
            <a:ext cx="64633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足場</a:t>
            </a:r>
            <a:endParaRPr kumimoji="1" lang="ja-JP" altLang="en-US" dirty="0"/>
          </a:p>
        </p:txBody>
      </p:sp>
      <p:sp>
        <p:nvSpPr>
          <p:cNvPr id="20" name="テキスト ボックス 19"/>
          <p:cNvSpPr txBox="1"/>
          <p:nvPr/>
        </p:nvSpPr>
        <p:spPr>
          <a:xfrm>
            <a:off x="5803900" y="4661955"/>
            <a:ext cx="3077285" cy="369332"/>
          </a:xfrm>
          <a:prstGeom prst="rect">
            <a:avLst/>
          </a:prstGeom>
          <a:solidFill>
            <a:schemeClr val="bg1"/>
          </a:solidFill>
        </p:spPr>
        <p:txBody>
          <a:bodyPr wrap="none" rtlCol="0">
            <a:spAutoFit/>
          </a:bodyPr>
          <a:lstStyle/>
          <a:p>
            <a:r>
              <a:rPr lang="ja-JP" altLang="en-US" dirty="0"/>
              <a:t>足場の硬さと分化誘導の関係</a:t>
            </a:r>
            <a:endParaRPr kumimoji="1" lang="ja-JP" altLang="en-US" dirty="0"/>
          </a:p>
        </p:txBody>
      </p:sp>
      <p:sp>
        <p:nvSpPr>
          <p:cNvPr id="21" name="テキスト ボックス 20"/>
          <p:cNvSpPr txBox="1"/>
          <p:nvPr/>
        </p:nvSpPr>
        <p:spPr>
          <a:xfrm>
            <a:off x="716865" y="6488668"/>
            <a:ext cx="4163820" cy="369332"/>
          </a:xfrm>
          <a:prstGeom prst="rect">
            <a:avLst/>
          </a:prstGeom>
          <a:noFill/>
        </p:spPr>
        <p:txBody>
          <a:bodyPr wrap="none" rtlCol="0">
            <a:spAutoFit/>
          </a:bodyPr>
          <a:lstStyle/>
          <a:p>
            <a:r>
              <a:rPr lang="ja-JP" altLang="en-US" dirty="0"/>
              <a:t>細胞が接着する</a:t>
            </a:r>
            <a:r>
              <a:rPr lang="ja-JP" altLang="en-US" dirty="0" smtClean="0"/>
              <a:t>足場が分化</a:t>
            </a:r>
            <a:r>
              <a:rPr lang="ja-JP" altLang="en-US" dirty="0"/>
              <a:t>にとって重要</a:t>
            </a:r>
            <a:endParaRPr kumimoji="1" lang="ja-JP" altLang="en-US" dirty="0"/>
          </a:p>
        </p:txBody>
      </p:sp>
      <p:grpSp>
        <p:nvGrpSpPr>
          <p:cNvPr id="35" name="図形グループ 34"/>
          <p:cNvGrpSpPr/>
          <p:nvPr/>
        </p:nvGrpSpPr>
        <p:grpSpPr>
          <a:xfrm>
            <a:off x="164464" y="5136634"/>
            <a:ext cx="5410836" cy="1264166"/>
            <a:chOff x="117358" y="5593834"/>
            <a:chExt cx="5410836" cy="1264166"/>
          </a:xfrm>
        </p:grpSpPr>
        <p:pic>
          <p:nvPicPr>
            <p:cNvPr id="27" name="図 26" descr="dish-photo.jpg"/>
            <p:cNvPicPr>
              <a:picLocks noChangeAspect="1"/>
            </p:cNvPicPr>
            <p:nvPr/>
          </p:nvPicPr>
          <p:blipFill>
            <a:blip r:embed="rId7"/>
            <a:stretch>
              <a:fillRect/>
            </a:stretch>
          </p:blipFill>
          <p:spPr>
            <a:xfrm>
              <a:off x="117358" y="5943600"/>
              <a:ext cx="1199014" cy="838200"/>
            </a:xfrm>
            <a:prstGeom prst="rect">
              <a:avLst/>
            </a:prstGeom>
          </p:spPr>
        </p:pic>
        <p:pic>
          <p:nvPicPr>
            <p:cNvPr id="28" name="図 27" descr="スクリーンショット（2013-04-23 15.03.17）.png"/>
            <p:cNvPicPr>
              <a:picLocks noChangeAspect="1"/>
            </p:cNvPicPr>
            <p:nvPr/>
          </p:nvPicPr>
          <p:blipFill>
            <a:blip r:embed="rId8"/>
            <a:stretch>
              <a:fillRect/>
            </a:stretch>
          </p:blipFill>
          <p:spPr>
            <a:xfrm>
              <a:off x="1570372" y="5850857"/>
              <a:ext cx="1058528" cy="1007143"/>
            </a:xfrm>
            <a:prstGeom prst="rect">
              <a:avLst/>
            </a:prstGeom>
          </p:spPr>
        </p:pic>
        <p:pic>
          <p:nvPicPr>
            <p:cNvPr id="29" name="図 28" descr="スクリーンショット（2013-04-23 15.03.25）.png"/>
            <p:cNvPicPr>
              <a:picLocks noChangeAspect="1"/>
            </p:cNvPicPr>
            <p:nvPr/>
          </p:nvPicPr>
          <p:blipFill>
            <a:blip r:embed="rId9"/>
            <a:stretch>
              <a:fillRect/>
            </a:stretch>
          </p:blipFill>
          <p:spPr>
            <a:xfrm>
              <a:off x="2840926" y="5789496"/>
              <a:ext cx="1140579" cy="992304"/>
            </a:xfrm>
            <a:prstGeom prst="rect">
              <a:avLst/>
            </a:prstGeom>
          </p:spPr>
        </p:pic>
        <p:pic>
          <p:nvPicPr>
            <p:cNvPr id="30" name="図 29" descr="スクリーンショット（2013-04-23 15.06.19）.png"/>
            <p:cNvPicPr>
              <a:picLocks noChangeAspect="1"/>
            </p:cNvPicPr>
            <p:nvPr/>
          </p:nvPicPr>
          <p:blipFill>
            <a:blip r:embed="rId10"/>
            <a:stretch>
              <a:fillRect/>
            </a:stretch>
          </p:blipFill>
          <p:spPr>
            <a:xfrm>
              <a:off x="4110926" y="5981700"/>
              <a:ext cx="1417268" cy="648141"/>
            </a:xfrm>
            <a:prstGeom prst="rect">
              <a:avLst/>
            </a:prstGeom>
          </p:spPr>
        </p:pic>
        <p:sp>
          <p:nvSpPr>
            <p:cNvPr id="31" name="テキスト ボックス 30"/>
            <p:cNvSpPr txBox="1"/>
            <p:nvPr/>
          </p:nvSpPr>
          <p:spPr>
            <a:xfrm>
              <a:off x="203200" y="5604830"/>
              <a:ext cx="877163" cy="369332"/>
            </a:xfrm>
            <a:prstGeom prst="rect">
              <a:avLst/>
            </a:prstGeom>
            <a:noFill/>
          </p:spPr>
          <p:txBody>
            <a:bodyPr wrap="none" rtlCol="0">
              <a:spAutoFit/>
            </a:bodyPr>
            <a:lstStyle/>
            <a:p>
              <a:r>
                <a:rPr kumimoji="1" lang="ja-JP" altLang="en-US" dirty="0" smtClean="0"/>
                <a:t>培養皿</a:t>
              </a:r>
              <a:endParaRPr kumimoji="1" lang="ja-JP" altLang="en-US" dirty="0"/>
            </a:p>
          </p:txBody>
        </p:sp>
        <p:sp>
          <p:nvSpPr>
            <p:cNvPr id="32" name="テキスト ボックス 31"/>
            <p:cNvSpPr txBox="1"/>
            <p:nvPr/>
          </p:nvSpPr>
          <p:spPr>
            <a:xfrm>
              <a:off x="1688237" y="5628091"/>
              <a:ext cx="915034" cy="369332"/>
            </a:xfrm>
            <a:prstGeom prst="rect">
              <a:avLst/>
            </a:prstGeom>
            <a:solidFill>
              <a:schemeClr val="bg1"/>
            </a:solidFill>
          </p:spPr>
          <p:txBody>
            <a:bodyPr wrap="none" rtlCol="0">
              <a:spAutoFit/>
            </a:bodyPr>
            <a:lstStyle/>
            <a:p>
              <a:r>
                <a:rPr kumimoji="1" lang="ja-JP" altLang="en-US" dirty="0" smtClean="0"/>
                <a:t>メッシュ</a:t>
              </a:r>
              <a:endParaRPr kumimoji="1" lang="ja-JP" altLang="en-US" dirty="0"/>
            </a:p>
          </p:txBody>
        </p:sp>
        <p:sp>
          <p:nvSpPr>
            <p:cNvPr id="33" name="テキスト ボックス 32"/>
            <p:cNvSpPr txBox="1"/>
            <p:nvPr/>
          </p:nvSpPr>
          <p:spPr>
            <a:xfrm>
              <a:off x="2879026" y="5593834"/>
              <a:ext cx="1035860" cy="369332"/>
            </a:xfrm>
            <a:prstGeom prst="rect">
              <a:avLst/>
            </a:prstGeom>
            <a:solidFill>
              <a:schemeClr val="bg1"/>
            </a:solidFill>
          </p:spPr>
          <p:txBody>
            <a:bodyPr wrap="none" rtlCol="0">
              <a:spAutoFit/>
            </a:bodyPr>
            <a:lstStyle/>
            <a:p>
              <a:r>
                <a:rPr kumimoji="1" lang="ja-JP" altLang="en-US" dirty="0" smtClean="0"/>
                <a:t>スポンジ</a:t>
              </a:r>
              <a:endParaRPr kumimoji="1" lang="ja-JP" altLang="en-US" dirty="0"/>
            </a:p>
          </p:txBody>
        </p:sp>
        <p:sp>
          <p:nvSpPr>
            <p:cNvPr id="34" name="テキスト ボックス 33"/>
            <p:cNvSpPr txBox="1"/>
            <p:nvPr/>
          </p:nvSpPr>
          <p:spPr>
            <a:xfrm>
              <a:off x="4460986" y="5628091"/>
              <a:ext cx="637314" cy="369332"/>
            </a:xfrm>
            <a:prstGeom prst="rect">
              <a:avLst/>
            </a:prstGeom>
            <a:solidFill>
              <a:schemeClr val="bg1"/>
            </a:solidFill>
          </p:spPr>
          <p:txBody>
            <a:bodyPr wrap="none" rtlCol="0">
              <a:spAutoFit/>
            </a:bodyPr>
            <a:lstStyle/>
            <a:p>
              <a:r>
                <a:rPr kumimoji="1" lang="ja-JP" altLang="en-US" dirty="0" smtClean="0"/>
                <a:t>ゲル</a:t>
              </a:r>
              <a:endParaRPr kumimoji="1" lang="ja-JP" altLang="en-US" dirty="0"/>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descr="スクリーンショット（2013-04-17 18.24.04）.png"/>
          <p:cNvPicPr>
            <a:picLocks noChangeAspect="1"/>
          </p:cNvPicPr>
          <p:nvPr/>
        </p:nvPicPr>
        <p:blipFill>
          <a:blip r:embed="rId2"/>
          <a:stretch>
            <a:fillRect/>
          </a:stretch>
        </p:blipFill>
        <p:spPr>
          <a:xfrm>
            <a:off x="176108" y="738455"/>
            <a:ext cx="8293100" cy="3918391"/>
          </a:xfrm>
          <a:prstGeom prst="rect">
            <a:avLst/>
          </a:prstGeom>
        </p:spPr>
      </p:pic>
      <p:sp>
        <p:nvSpPr>
          <p:cNvPr id="4" name="タイトル 3"/>
          <p:cNvSpPr>
            <a:spLocks noGrp="1"/>
          </p:cNvSpPr>
          <p:nvPr>
            <p:ph type="title"/>
          </p:nvPr>
        </p:nvSpPr>
        <p:spPr>
          <a:xfrm>
            <a:off x="214208" y="14555"/>
            <a:ext cx="8675420" cy="1143000"/>
          </a:xfrm>
        </p:spPr>
        <p:txBody>
          <a:bodyPr>
            <a:normAutofit fontScale="90000"/>
          </a:bodyPr>
          <a:lstStyle/>
          <a:p>
            <a:r>
              <a:rPr lang="en-US" altLang="ja-JP" dirty="0" smtClean="0">
                <a:latin typeface="Times New Roman"/>
                <a:cs typeface="Times New Roman"/>
              </a:rPr>
              <a:t>OCT</a:t>
            </a:r>
            <a:r>
              <a:rPr lang="ja-JP" altLang="en-US" dirty="0" smtClean="0">
                <a:latin typeface="Times New Roman"/>
                <a:cs typeface="Times New Roman"/>
              </a:rPr>
              <a:t>（</a:t>
            </a:r>
            <a:r>
              <a:rPr lang="en-US" altLang="ja-JP" dirty="0" smtClean="0">
                <a:latin typeface="Times New Roman"/>
                <a:cs typeface="Times New Roman"/>
              </a:rPr>
              <a:t>Optical </a:t>
            </a:r>
            <a:r>
              <a:rPr lang="en-US" altLang="ja-JP" dirty="0">
                <a:latin typeface="Times New Roman"/>
                <a:cs typeface="Times New Roman"/>
              </a:rPr>
              <a:t>C</a:t>
            </a:r>
            <a:r>
              <a:rPr lang="en-US" altLang="ja-JP" dirty="0" smtClean="0">
                <a:latin typeface="Times New Roman"/>
                <a:cs typeface="Times New Roman"/>
              </a:rPr>
              <a:t>oherence Tomography </a:t>
            </a:r>
            <a:r>
              <a:rPr lang="ja-JP" altLang="en-US" dirty="0" smtClean="0">
                <a:latin typeface="Times New Roman"/>
                <a:cs typeface="Times New Roman"/>
              </a:rPr>
              <a:t>）</a:t>
            </a:r>
            <a:endParaRPr lang="ja-JP" altLang="en-US" dirty="0">
              <a:latin typeface="Times New Roman"/>
              <a:cs typeface="Times New Roman"/>
            </a:endParaRPr>
          </a:p>
        </p:txBody>
      </p:sp>
      <p:pic>
        <p:nvPicPr>
          <p:cNvPr id="5" name="図 4" descr="スクリーンショット（2013-04-17 18.26.30）.png"/>
          <p:cNvPicPr>
            <a:picLocks noChangeAspect="1"/>
          </p:cNvPicPr>
          <p:nvPr/>
        </p:nvPicPr>
        <p:blipFill>
          <a:blip r:embed="rId3"/>
          <a:stretch>
            <a:fillRect/>
          </a:stretch>
        </p:blipFill>
        <p:spPr>
          <a:xfrm>
            <a:off x="2081108" y="4876800"/>
            <a:ext cx="6172200" cy="1981200"/>
          </a:xfrm>
          <a:prstGeom prst="rect">
            <a:avLst/>
          </a:prstGeom>
        </p:spPr>
      </p:pic>
      <p:sp>
        <p:nvSpPr>
          <p:cNvPr id="6" name="テキスト ボックス 5"/>
          <p:cNvSpPr txBox="1"/>
          <p:nvPr/>
        </p:nvSpPr>
        <p:spPr>
          <a:xfrm>
            <a:off x="2832100" y="4659868"/>
            <a:ext cx="2570310" cy="369332"/>
          </a:xfrm>
          <a:prstGeom prst="rect">
            <a:avLst/>
          </a:prstGeom>
          <a:noFill/>
        </p:spPr>
        <p:txBody>
          <a:bodyPr wrap="none" rtlCol="0">
            <a:spAutoFit/>
          </a:bodyPr>
          <a:lstStyle/>
          <a:p>
            <a:r>
              <a:rPr kumimoji="1" lang="ja-JP" altLang="en-US" dirty="0" smtClean="0"/>
              <a:t>培養皮膚の</a:t>
            </a:r>
            <a:r>
              <a:rPr kumimoji="1" lang="en-US" altLang="ja-JP" dirty="0" smtClean="0"/>
              <a:t>OCT</a:t>
            </a:r>
            <a:r>
              <a:rPr kumimoji="1" lang="ja-JP" altLang="en-US" dirty="0" smtClean="0"/>
              <a:t>イメージ</a:t>
            </a:r>
            <a:endParaRPr kumimoji="1" lang="ja-JP" altLang="en-US" dirty="0"/>
          </a:p>
        </p:txBody>
      </p:sp>
      <p:sp>
        <p:nvSpPr>
          <p:cNvPr id="7" name="テキスト ボックス 6"/>
          <p:cNvSpPr txBox="1"/>
          <p:nvPr/>
        </p:nvSpPr>
        <p:spPr>
          <a:xfrm>
            <a:off x="6009313" y="4659868"/>
            <a:ext cx="1976773" cy="369332"/>
          </a:xfrm>
          <a:prstGeom prst="rect">
            <a:avLst/>
          </a:prstGeom>
          <a:noFill/>
        </p:spPr>
        <p:txBody>
          <a:bodyPr wrap="none" rtlCol="0">
            <a:spAutoFit/>
          </a:bodyPr>
          <a:lstStyle/>
          <a:p>
            <a:r>
              <a:rPr kumimoji="1" lang="ja-JP" altLang="en-US" dirty="0" smtClean="0"/>
              <a:t>同</a:t>
            </a:r>
            <a:r>
              <a:rPr kumimoji="1" lang="en-US" altLang="ja-JP" dirty="0" smtClean="0"/>
              <a:t>HE</a:t>
            </a:r>
            <a:r>
              <a:rPr kumimoji="1" lang="ja-JP" altLang="en-US" dirty="0" smtClean="0"/>
              <a:t>染色イメージ</a:t>
            </a:r>
            <a:endParaRPr kumimoji="1"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各手法の比較</a:t>
            </a:r>
            <a:endParaRPr lang="ja-JP" altLang="en-US" dirty="0"/>
          </a:p>
        </p:txBody>
      </p:sp>
      <p:graphicFrame>
        <p:nvGraphicFramePr>
          <p:cNvPr id="3" name="表 2"/>
          <p:cNvGraphicFramePr>
            <a:graphicFrameLocks noGrp="1"/>
          </p:cNvGraphicFramePr>
          <p:nvPr/>
        </p:nvGraphicFramePr>
        <p:xfrm>
          <a:off x="812800" y="1043249"/>
          <a:ext cx="7576355" cy="5649133"/>
        </p:xfrm>
        <a:graphic>
          <a:graphicData uri="http://schemas.openxmlformats.org/drawingml/2006/table">
            <a:tbl>
              <a:tblPr firstRow="1" bandRow="1">
                <a:tableStyleId>{5940675A-B579-460E-94D1-54222C63F5DA}</a:tableStyleId>
              </a:tblPr>
              <a:tblGrid>
                <a:gridCol w="1515271"/>
                <a:gridCol w="1515271"/>
                <a:gridCol w="1515271"/>
                <a:gridCol w="1515271"/>
                <a:gridCol w="1515271"/>
              </a:tblGrid>
              <a:tr h="417251">
                <a:tc>
                  <a:txBody>
                    <a:bodyPr/>
                    <a:lstStyle/>
                    <a:p>
                      <a:pPr algn="ctr"/>
                      <a:r>
                        <a:rPr kumimoji="1" lang="ja-JP" altLang="en-US" sz="1400" dirty="0" smtClean="0"/>
                        <a:t>方法</a:t>
                      </a:r>
                      <a:endParaRPr kumimoji="1" lang="ja-JP" altLang="en-US" sz="1400" dirty="0"/>
                    </a:p>
                  </a:txBody>
                  <a:tcPr marL="72570" marR="72570" marT="36284" marB="36284" anchor="ctr"/>
                </a:tc>
                <a:tc>
                  <a:txBody>
                    <a:bodyPr/>
                    <a:lstStyle/>
                    <a:p>
                      <a:pPr algn="ctr"/>
                      <a:r>
                        <a:rPr kumimoji="1" lang="ja-JP" altLang="en-US" sz="1400" dirty="0" smtClean="0"/>
                        <a:t>長所</a:t>
                      </a:r>
                      <a:endParaRPr kumimoji="1" lang="ja-JP" altLang="en-US" sz="1400" dirty="0"/>
                    </a:p>
                  </a:txBody>
                  <a:tcPr marL="72570" marR="72570" marT="36284" marB="36284" anchor="ctr"/>
                </a:tc>
                <a:tc>
                  <a:txBody>
                    <a:bodyPr/>
                    <a:lstStyle/>
                    <a:p>
                      <a:pPr algn="ctr"/>
                      <a:r>
                        <a:rPr kumimoji="1" lang="ja-JP" altLang="en-US" sz="1400" dirty="0" smtClean="0"/>
                        <a:t>短所</a:t>
                      </a:r>
                      <a:endParaRPr kumimoji="1" lang="ja-JP" altLang="en-US" sz="1400" dirty="0"/>
                    </a:p>
                  </a:txBody>
                  <a:tcPr marL="72570" marR="72570" marT="36284" marB="36284" anchor="ctr"/>
                </a:tc>
                <a:tc>
                  <a:txBody>
                    <a:bodyPr/>
                    <a:lstStyle/>
                    <a:p>
                      <a:pPr algn="ctr"/>
                      <a:r>
                        <a:rPr kumimoji="1" lang="ja-JP" altLang="en-US" sz="1400" dirty="0" smtClean="0"/>
                        <a:t>非破壊</a:t>
                      </a:r>
                      <a:endParaRPr kumimoji="1" lang="ja-JP" altLang="en-US" sz="1400" dirty="0"/>
                    </a:p>
                  </a:txBody>
                  <a:tcPr marL="72570" marR="72570" marT="36284" marB="36284" anchor="ctr"/>
                </a:tc>
                <a:tc>
                  <a:txBody>
                    <a:bodyPr/>
                    <a:lstStyle/>
                    <a:p>
                      <a:pPr algn="ctr"/>
                      <a:r>
                        <a:rPr kumimoji="1" lang="en-US" altLang="ja-JP" sz="1400" dirty="0" smtClean="0"/>
                        <a:t>3D</a:t>
                      </a:r>
                      <a:endParaRPr kumimoji="1" lang="ja-JP" altLang="en-US" sz="1400" dirty="0"/>
                    </a:p>
                  </a:txBody>
                  <a:tcPr marL="72570" marR="72570" marT="36284" marB="36284" anchor="ctr"/>
                </a:tc>
              </a:tr>
              <a:tr h="861175">
                <a:tc>
                  <a:txBody>
                    <a:bodyPr/>
                    <a:lstStyle/>
                    <a:p>
                      <a:pPr algn="ctr"/>
                      <a:r>
                        <a:rPr kumimoji="1" lang="ja-JP" altLang="en-US" sz="1400" dirty="0" smtClean="0"/>
                        <a:t>位相差顕微鏡</a:t>
                      </a:r>
                      <a:endParaRPr kumimoji="1" lang="ja-JP" altLang="en-US" sz="1400" dirty="0"/>
                    </a:p>
                  </a:txBody>
                  <a:tcPr marL="72570" marR="72570" marT="36284" marB="36284" anchor="ctr"/>
                </a:tc>
                <a:tc>
                  <a:txBody>
                    <a:bodyPr/>
                    <a:lstStyle/>
                    <a:p>
                      <a:pPr algn="ctr"/>
                      <a:r>
                        <a:rPr kumimoji="1" lang="ja-JP" altLang="en-US" sz="1400" dirty="0" smtClean="0"/>
                        <a:t>培養室内でも使用可能</a:t>
                      </a:r>
                      <a:endParaRPr kumimoji="1" lang="en-US" altLang="ja-JP" sz="1400" dirty="0" smtClean="0"/>
                    </a:p>
                    <a:p>
                      <a:pPr algn="ctr"/>
                      <a:r>
                        <a:rPr kumimoji="1" lang="ja-JP" altLang="en-US" sz="1400" dirty="0" smtClean="0"/>
                        <a:t>取り扱いが容易</a:t>
                      </a:r>
                      <a:endParaRPr kumimoji="1" lang="ja-JP" altLang="en-US" sz="1400" dirty="0"/>
                    </a:p>
                  </a:txBody>
                  <a:tcPr marL="72570" marR="72570" marT="36284" marB="36284" anchor="ctr"/>
                </a:tc>
                <a:tc>
                  <a:txBody>
                    <a:bodyPr/>
                    <a:lstStyle/>
                    <a:p>
                      <a:pPr algn="ctr"/>
                      <a:r>
                        <a:rPr kumimoji="1" lang="ja-JP" altLang="en-US" sz="1400" dirty="0" smtClean="0"/>
                        <a:t>高分解なイメージ（写真）を取るのが困難</a:t>
                      </a:r>
                      <a:endParaRPr kumimoji="1" lang="ja-JP" altLang="en-US" sz="1400" dirty="0"/>
                    </a:p>
                  </a:txBody>
                  <a:tcPr marL="72570" marR="72570" marT="36284" marB="36284" anchor="ctr"/>
                </a:tc>
                <a:tc>
                  <a:txBody>
                    <a:bodyPr/>
                    <a:lstStyle/>
                    <a:p>
                      <a:pPr algn="ctr"/>
                      <a:r>
                        <a:rPr kumimoji="1" lang="en-US" altLang="ja-JP" sz="4400" dirty="0" smtClean="0"/>
                        <a:t>○</a:t>
                      </a:r>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r>
              <a:tr h="861175">
                <a:tc>
                  <a:txBody>
                    <a:bodyPr/>
                    <a:lstStyle/>
                    <a:p>
                      <a:pPr algn="ctr"/>
                      <a:r>
                        <a:rPr kumimoji="1" lang="ja-JP" altLang="en-US" sz="1400" dirty="0" smtClean="0"/>
                        <a:t>蛍光顕微鏡</a:t>
                      </a:r>
                      <a:endParaRPr kumimoji="1" lang="ja-JP" altLang="en-US" sz="1400" dirty="0"/>
                    </a:p>
                  </a:txBody>
                  <a:tcPr marL="72570" marR="72570" marT="36284" marB="36284" anchor="ctr"/>
                </a:tc>
                <a:tc>
                  <a:txBody>
                    <a:bodyPr/>
                    <a:lstStyle/>
                    <a:p>
                      <a:pPr algn="ctr"/>
                      <a:r>
                        <a:rPr kumimoji="1" lang="ja-JP" altLang="en-US" sz="1400" dirty="0" smtClean="0"/>
                        <a:t>高コントラスト</a:t>
                      </a:r>
                      <a:endParaRPr kumimoji="1" lang="ja-JP" altLang="en-US" sz="1400" dirty="0"/>
                    </a:p>
                  </a:txBody>
                  <a:tcPr marL="72570" marR="72570" marT="36284" marB="36284" anchor="ctr"/>
                </a:tc>
                <a:tc>
                  <a:txBody>
                    <a:bodyPr/>
                    <a:lstStyle/>
                    <a:p>
                      <a:pPr algn="ctr"/>
                      <a:r>
                        <a:rPr kumimoji="1" lang="ja-JP" altLang="en-US" sz="1400" dirty="0" smtClean="0"/>
                        <a:t>高価</a:t>
                      </a:r>
                      <a:endParaRPr kumimoji="1" lang="en-US" altLang="ja-JP" sz="1400" dirty="0" smtClean="0"/>
                    </a:p>
                    <a:p>
                      <a:pPr algn="ctr"/>
                      <a:r>
                        <a:rPr kumimoji="1" lang="ja-JP" altLang="en-US" sz="1400" dirty="0" smtClean="0"/>
                        <a:t>染色が必要</a:t>
                      </a:r>
                      <a:endParaRPr kumimoji="1" lang="ja-JP" altLang="en-US" sz="1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r>
              <a:tr h="861175">
                <a:tc>
                  <a:txBody>
                    <a:bodyPr/>
                    <a:lstStyle/>
                    <a:p>
                      <a:pPr algn="ctr"/>
                      <a:r>
                        <a:rPr kumimoji="1" lang="ja-JP" altLang="en-US" sz="1400" dirty="0" smtClean="0"/>
                        <a:t>共焦点顕微鏡</a:t>
                      </a:r>
                      <a:endParaRPr kumimoji="1" lang="ja-JP" altLang="en-US" sz="1400" dirty="0"/>
                    </a:p>
                  </a:txBody>
                  <a:tcPr marL="72570" marR="72570" marT="36284" marB="36284" anchor="ctr"/>
                </a:tc>
                <a:tc>
                  <a:txBody>
                    <a:bodyPr/>
                    <a:lstStyle/>
                    <a:p>
                      <a:pPr algn="ctr"/>
                      <a:r>
                        <a:rPr kumimoji="1" lang="ja-JP" altLang="en-US" sz="1400" dirty="0" smtClean="0"/>
                        <a:t>高分解</a:t>
                      </a:r>
                      <a:endParaRPr kumimoji="1" lang="ja-JP" altLang="en-US" sz="1400" dirty="0"/>
                    </a:p>
                  </a:txBody>
                  <a:tcPr marL="72570" marR="72570" marT="36284" marB="36284" anchor="ctr"/>
                </a:tc>
                <a:tc>
                  <a:txBody>
                    <a:bodyPr/>
                    <a:lstStyle/>
                    <a:p>
                      <a:pPr algn="ctr"/>
                      <a:r>
                        <a:rPr kumimoji="1" lang="ja-JP" altLang="en-US" sz="1400" dirty="0" smtClean="0"/>
                        <a:t>高価</a:t>
                      </a:r>
                      <a:endParaRPr kumimoji="1" lang="en-US" altLang="ja-JP" sz="1400" dirty="0" smtClean="0"/>
                    </a:p>
                    <a:p>
                      <a:pPr algn="ctr"/>
                      <a:r>
                        <a:rPr kumimoji="1" lang="ja-JP" altLang="en-US" sz="1400" dirty="0" smtClean="0"/>
                        <a:t>染色が必要</a:t>
                      </a:r>
                      <a:endParaRPr kumimoji="1" lang="en-US" altLang="ja-JP" sz="1400" dirty="0" smtClean="0"/>
                    </a:p>
                    <a:p>
                      <a:pPr algn="ctr"/>
                      <a:r>
                        <a:rPr kumimoji="1" lang="ja-JP" altLang="en-US" sz="1400" dirty="0" smtClean="0"/>
                        <a:t>浸透深さは試料依存</a:t>
                      </a:r>
                      <a:endParaRPr kumimoji="1" lang="ja-JP" altLang="en-US" sz="1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r>
              <a:tr h="861175">
                <a:tc>
                  <a:txBody>
                    <a:bodyPr/>
                    <a:lstStyle/>
                    <a:p>
                      <a:pPr algn="ctr"/>
                      <a:r>
                        <a:rPr kumimoji="1" lang="ja-JP" altLang="en-US" sz="1400" dirty="0" smtClean="0"/>
                        <a:t>多光子顕微鏡</a:t>
                      </a:r>
                      <a:endParaRPr kumimoji="1" lang="ja-JP" altLang="en-US" sz="1400" dirty="0"/>
                    </a:p>
                  </a:txBody>
                  <a:tcPr marL="72570" marR="72570" marT="36284" marB="36284" anchor="ctr"/>
                </a:tc>
                <a:tc>
                  <a:txBody>
                    <a:bodyPr/>
                    <a:lstStyle/>
                    <a:p>
                      <a:pPr algn="ctr"/>
                      <a:r>
                        <a:rPr kumimoji="1" lang="ja-JP" altLang="en-US" sz="1400" dirty="0" smtClean="0"/>
                        <a:t>高分解</a:t>
                      </a:r>
                      <a:endParaRPr kumimoji="1" lang="en-US" altLang="ja-JP" sz="1400" dirty="0" smtClean="0"/>
                    </a:p>
                    <a:p>
                      <a:pPr algn="ctr"/>
                      <a:r>
                        <a:rPr kumimoji="1" lang="ja-JP" altLang="en-US" sz="1400" dirty="0" smtClean="0"/>
                        <a:t>染色不要</a:t>
                      </a:r>
                      <a:endParaRPr kumimoji="1" lang="ja-JP" altLang="en-US" sz="1400" dirty="0"/>
                    </a:p>
                  </a:txBody>
                  <a:tcPr marL="72570" marR="72570" marT="36284" marB="36284" anchor="ctr"/>
                </a:tc>
                <a:tc>
                  <a:txBody>
                    <a:bodyPr/>
                    <a:lstStyle/>
                    <a:p>
                      <a:pPr algn="ctr"/>
                      <a:r>
                        <a:rPr kumimoji="1" lang="ja-JP" altLang="en-US" sz="1400" dirty="0" smtClean="0"/>
                        <a:t>高価</a:t>
                      </a:r>
                      <a:endParaRPr kumimoji="1" lang="en-US" altLang="ja-JP" sz="1400" dirty="0" smtClean="0"/>
                    </a:p>
                    <a:p>
                      <a:pPr algn="ctr"/>
                      <a:r>
                        <a:rPr kumimoji="1" lang="ja-JP" altLang="en-US" sz="1400" dirty="0" smtClean="0"/>
                        <a:t>浸透深さは試料依存</a:t>
                      </a:r>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r>
              <a:tr h="861175">
                <a:tc>
                  <a:txBody>
                    <a:bodyPr/>
                    <a:lstStyle/>
                    <a:p>
                      <a:pPr algn="ctr"/>
                      <a:r>
                        <a:rPr kumimoji="1" lang="ja-JP" altLang="en-US" sz="1400" dirty="0" smtClean="0"/>
                        <a:t>ヒストロジー</a:t>
                      </a:r>
                      <a:endParaRPr kumimoji="1" lang="ja-JP" altLang="en-US" sz="1400" dirty="0"/>
                    </a:p>
                  </a:txBody>
                  <a:tcPr marL="72570" marR="72570" marT="36284" marB="36284" anchor="ctr"/>
                </a:tc>
                <a:tc>
                  <a:txBody>
                    <a:bodyPr/>
                    <a:lstStyle/>
                    <a:p>
                      <a:pPr algn="ctr"/>
                      <a:r>
                        <a:rPr kumimoji="1" lang="ja-JP" altLang="en-US" sz="1400" dirty="0" smtClean="0"/>
                        <a:t>組織の詳細な可視化</a:t>
                      </a:r>
                      <a:endParaRPr kumimoji="1" lang="ja-JP" altLang="en-US" sz="1400" dirty="0"/>
                    </a:p>
                  </a:txBody>
                  <a:tcPr marL="72570" marR="72570" marT="36284" marB="36284" anchor="ctr"/>
                </a:tc>
                <a:tc>
                  <a:txBody>
                    <a:bodyPr/>
                    <a:lstStyle/>
                    <a:p>
                      <a:pPr algn="ctr"/>
                      <a:r>
                        <a:rPr kumimoji="1" lang="ja-JP" altLang="en-US" sz="1400" dirty="0" smtClean="0"/>
                        <a:t>破壊的</a:t>
                      </a:r>
                      <a:endParaRPr kumimoji="1" lang="ja-JP" altLang="en-US" sz="1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r>
              <a:tr h="861175">
                <a:tc>
                  <a:txBody>
                    <a:bodyPr/>
                    <a:lstStyle/>
                    <a:p>
                      <a:pPr algn="ctr"/>
                      <a:r>
                        <a:rPr kumimoji="1" lang="ja-JP" altLang="en-US" sz="1400" dirty="0" smtClean="0"/>
                        <a:t>電子顕微鏡</a:t>
                      </a:r>
                      <a:endParaRPr kumimoji="1" lang="ja-JP" altLang="en-US" sz="1400" dirty="0"/>
                    </a:p>
                  </a:txBody>
                  <a:tcPr marL="72570" marR="72570" marT="36284" marB="36284" anchor="ctr"/>
                </a:tc>
                <a:tc>
                  <a:txBody>
                    <a:bodyPr/>
                    <a:lstStyle/>
                    <a:p>
                      <a:pPr algn="ctr"/>
                      <a:r>
                        <a:rPr kumimoji="1" lang="ja-JP" altLang="en-US" sz="1400" dirty="0" smtClean="0"/>
                        <a:t>超高分解</a:t>
                      </a:r>
                      <a:endParaRPr kumimoji="1" lang="ja-JP" altLang="en-US" sz="1400" dirty="0"/>
                    </a:p>
                  </a:txBody>
                  <a:tcPr marL="72570" marR="72570" marT="36284" marB="36284" anchor="ctr"/>
                </a:tc>
                <a:tc>
                  <a:txBody>
                    <a:bodyPr/>
                    <a:lstStyle/>
                    <a:p>
                      <a:pPr algn="ctr"/>
                      <a:r>
                        <a:rPr kumimoji="1" lang="ja-JP" altLang="en-US" sz="1400" dirty="0" smtClean="0"/>
                        <a:t>破壊的</a:t>
                      </a:r>
                      <a:endParaRPr kumimoji="1" lang="ja-JP" altLang="en-US" sz="1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c>
                  <a:txBody>
                    <a:bodyPr/>
                    <a:lstStyle/>
                    <a:p>
                      <a:pPr algn="ctr"/>
                      <a:r>
                        <a:rPr kumimoji="1" lang="en-US" altLang="ja-JP" sz="4400" dirty="0" smtClean="0"/>
                        <a:t>×</a:t>
                      </a:r>
                      <a:endParaRPr kumimoji="1" lang="ja-JP" altLang="en-US" sz="4400" dirty="0"/>
                    </a:p>
                  </a:txBody>
                  <a:tcPr marL="72570" marR="72570" marT="36284" marB="36284"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en-US" altLang="ja-JP" dirty="0" smtClean="0"/>
              <a:t>①</a:t>
            </a:r>
            <a:r>
              <a:rPr lang="ja-JP" altLang="en-US" dirty="0" smtClean="0"/>
              <a:t>まとめ</a:t>
            </a:r>
            <a:endParaRPr lang="ja-JP" altLang="en-US" dirty="0"/>
          </a:p>
        </p:txBody>
      </p:sp>
      <p:sp>
        <p:nvSpPr>
          <p:cNvPr id="5" name="コンテンツ プレースホルダ 4"/>
          <p:cNvSpPr txBox="1">
            <a:spLocks/>
          </p:cNvSpPr>
          <p:nvPr/>
        </p:nvSpPr>
        <p:spPr>
          <a:xfrm>
            <a:off x="0" y="1600200"/>
            <a:ext cx="9144000" cy="5257800"/>
          </a:xfrm>
          <a:prstGeom prst="rect">
            <a:avLst/>
          </a:prstGeom>
        </p:spPr>
        <p:txBody>
          <a:bodyPr vert="horz" lIns="91440" tIns="45720" rIns="91440" bIns="45720" rtlCol="0">
            <a:normAutofit/>
          </a:bodyPr>
          <a:lstStyle/>
          <a:p>
            <a:r>
              <a:rPr lang="ja-JP" altLang="en-US" sz="4000" dirty="0" smtClean="0"/>
              <a:t>・５つの光学的評価手法</a:t>
            </a:r>
            <a:endParaRPr lang="en-US" altLang="ja-JP" sz="4000" dirty="0" smtClean="0"/>
          </a:p>
          <a:p>
            <a:r>
              <a:rPr lang="ja-JP" altLang="en-US" sz="4000" dirty="0" smtClean="0"/>
              <a:t>・求められるもの　</a:t>
            </a:r>
            <a:r>
              <a:rPr lang="en-US" altLang="ja-JP" sz="4000" dirty="0" smtClean="0"/>
              <a:t>→</a:t>
            </a:r>
            <a:r>
              <a:rPr lang="ja-JP" altLang="en-US" sz="4000" dirty="0" smtClean="0"/>
              <a:t>　非破壊</a:t>
            </a:r>
            <a:r>
              <a:rPr lang="ja-JP" altLang="en-US" sz="4000" dirty="0"/>
              <a:t>・非侵襲</a:t>
            </a:r>
            <a:r>
              <a:rPr lang="ja-JP" altLang="en-US" sz="4000" dirty="0" smtClean="0"/>
              <a:t>で　様々</a:t>
            </a:r>
            <a:r>
              <a:rPr lang="ja-JP" altLang="en-US" sz="4000" dirty="0"/>
              <a:t>な組織の</a:t>
            </a:r>
            <a:r>
              <a:rPr lang="en-US" sz="4000" dirty="0"/>
              <a:t>3</a:t>
            </a:r>
            <a:r>
              <a:rPr lang="ja-JP" altLang="en-US" sz="4000" dirty="0"/>
              <a:t>次元情報</a:t>
            </a:r>
            <a:r>
              <a:rPr lang="ja-JP" sz="4000" dirty="0" smtClean="0"/>
              <a:t>  </a:t>
            </a:r>
            <a:endParaRPr lang="en-US" altLang="ja-JP" sz="4000" dirty="0" smtClean="0"/>
          </a:p>
          <a:p>
            <a:endParaRPr lang="en-US" altLang="ja-JP" sz="4000" dirty="0" smtClean="0"/>
          </a:p>
          <a:p>
            <a:r>
              <a:rPr lang="ja-JP" altLang="en-US" sz="4000" dirty="0" smtClean="0"/>
              <a:t>・</a:t>
            </a:r>
            <a:r>
              <a:rPr lang="en-US" sz="4000" dirty="0"/>
              <a:t>OCT</a:t>
            </a:r>
            <a:r>
              <a:rPr lang="ja-JP" altLang="en-US" sz="4000" dirty="0"/>
              <a:t>が今後最も有力な</a:t>
            </a:r>
            <a:r>
              <a:rPr lang="ja-JP" altLang="en-US" sz="4000" dirty="0" smtClean="0"/>
              <a:t>ツール？</a:t>
            </a:r>
            <a:endParaRPr lang="ja-JP" altLang="en-US" sz="4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78055"/>
            <a:ext cx="8229600" cy="1143000"/>
          </a:xfrm>
        </p:spPr>
        <p:txBody>
          <a:bodyPr>
            <a:noAutofit/>
          </a:bodyPr>
          <a:lstStyle/>
          <a:p>
            <a:r>
              <a:rPr lang="en-US" altLang="ja-JP" sz="3000" dirty="0" smtClean="0"/>
              <a:t>②Structural changes in mixed Col I/Col V collagen gels probed by SHG microscopy: implications for probing </a:t>
            </a:r>
            <a:r>
              <a:rPr lang="en-US" altLang="ja-JP" sz="3000" dirty="0" err="1" smtClean="0"/>
              <a:t>stromal</a:t>
            </a:r>
            <a:r>
              <a:rPr lang="en-US" altLang="ja-JP" sz="3000" dirty="0" smtClean="0"/>
              <a:t> alterations in human breast cancer</a:t>
            </a:r>
            <a:endParaRPr lang="ja-JP" altLang="en-US" sz="3000" dirty="0"/>
          </a:p>
        </p:txBody>
      </p:sp>
      <p:sp>
        <p:nvSpPr>
          <p:cNvPr id="3" name="テキスト ボックス 2"/>
          <p:cNvSpPr txBox="1"/>
          <p:nvPr/>
        </p:nvSpPr>
        <p:spPr>
          <a:xfrm>
            <a:off x="1980634" y="1443335"/>
            <a:ext cx="4577245" cy="830997"/>
          </a:xfrm>
          <a:prstGeom prst="rect">
            <a:avLst/>
          </a:prstGeom>
          <a:noFill/>
        </p:spPr>
        <p:txBody>
          <a:bodyPr wrap="none" rtlCol="0">
            <a:spAutoFit/>
          </a:bodyPr>
          <a:lstStyle/>
          <a:p>
            <a:pPr algn="ctr"/>
            <a:r>
              <a:rPr kumimoji="1" lang="ja-JP" altLang="en-US" sz="2400" dirty="0" smtClean="0"/>
              <a:t>コラーゲンゲルの</a:t>
            </a:r>
            <a:r>
              <a:rPr kumimoji="1" lang="en-US" altLang="ja-JP" sz="2400" dirty="0" smtClean="0"/>
              <a:t>SHG</a:t>
            </a:r>
            <a:r>
              <a:rPr kumimoji="1" lang="ja-JP" altLang="en-US" sz="2400" dirty="0" smtClean="0"/>
              <a:t>イメージング</a:t>
            </a:r>
            <a:endParaRPr kumimoji="1" lang="en-US" altLang="ja-JP" sz="2400" dirty="0" smtClean="0"/>
          </a:p>
          <a:p>
            <a:pPr algn="ctr"/>
            <a:r>
              <a:rPr lang="ja-JP" altLang="en-US" sz="2400" dirty="0" smtClean="0"/>
              <a:t>前方散乱</a:t>
            </a:r>
            <a:r>
              <a:rPr lang="en-US" altLang="ja-JP" sz="2400" dirty="0" smtClean="0"/>
              <a:t>SHG</a:t>
            </a:r>
            <a:r>
              <a:rPr lang="ja-JP" altLang="en-US" sz="2400" dirty="0" smtClean="0"/>
              <a:t>光</a:t>
            </a:r>
            <a:r>
              <a:rPr lang="en-US" altLang="ja-JP" sz="2400" dirty="0" err="1" smtClean="0"/>
              <a:t>vs</a:t>
            </a:r>
            <a:r>
              <a:rPr lang="ja-JP" altLang="en-US" sz="2400" dirty="0" smtClean="0"/>
              <a:t>後方散乱</a:t>
            </a:r>
            <a:r>
              <a:rPr lang="en-US" altLang="ja-JP" sz="2400" dirty="0" smtClean="0"/>
              <a:t>SHG</a:t>
            </a:r>
            <a:r>
              <a:rPr lang="ja-JP" altLang="en-US" sz="2400" dirty="0" smtClean="0"/>
              <a:t>光</a:t>
            </a:r>
            <a:endParaRPr kumimoji="1" lang="ja-JP" altLang="en-US" sz="2400" dirty="0"/>
          </a:p>
        </p:txBody>
      </p:sp>
      <p:sp>
        <p:nvSpPr>
          <p:cNvPr id="5" name="テキスト ボックス 4"/>
          <p:cNvSpPr txBox="1"/>
          <p:nvPr/>
        </p:nvSpPr>
        <p:spPr>
          <a:xfrm>
            <a:off x="1723931" y="2426732"/>
            <a:ext cx="5596604" cy="1200329"/>
          </a:xfrm>
          <a:prstGeom prst="rect">
            <a:avLst/>
          </a:prstGeom>
          <a:noFill/>
        </p:spPr>
        <p:txBody>
          <a:bodyPr wrap="none" rtlCol="0">
            <a:spAutoFit/>
          </a:bodyPr>
          <a:lstStyle/>
          <a:p>
            <a:r>
              <a:rPr lang="ja-JP" altLang="en-US" dirty="0" smtClean="0"/>
              <a:t>コラーゲンゲル＝タイプ</a:t>
            </a:r>
            <a:r>
              <a:rPr lang="ja-JP" altLang="en-US" dirty="0"/>
              <a:t>１</a:t>
            </a:r>
            <a:r>
              <a:rPr lang="ja-JP" altLang="en-US" dirty="0" smtClean="0"/>
              <a:t>コラーゲン＋タイプ５コラーゲン</a:t>
            </a:r>
            <a:endParaRPr lang="en-US" altLang="ja-JP" dirty="0" smtClean="0"/>
          </a:p>
          <a:p>
            <a:endParaRPr lang="en-US" altLang="ja-JP" dirty="0" smtClean="0"/>
          </a:p>
          <a:p>
            <a:pPr algn="ctr"/>
            <a:r>
              <a:rPr lang="ja-JP" altLang="en-US" dirty="0" smtClean="0"/>
              <a:t>乳がん診断に利用可能</a:t>
            </a:r>
          </a:p>
          <a:p>
            <a:endParaRPr lang="ja-JP" altLang="en-US" dirty="0"/>
          </a:p>
        </p:txBody>
      </p:sp>
      <p:grpSp>
        <p:nvGrpSpPr>
          <p:cNvPr id="6" name="図形グループ 5"/>
          <p:cNvGrpSpPr/>
          <p:nvPr/>
        </p:nvGrpSpPr>
        <p:grpSpPr>
          <a:xfrm>
            <a:off x="1472447" y="3430262"/>
            <a:ext cx="6024723" cy="3363062"/>
            <a:chOff x="823716" y="1391045"/>
            <a:chExt cx="6024723" cy="3363062"/>
          </a:xfrm>
        </p:grpSpPr>
        <p:cxnSp>
          <p:nvCxnSpPr>
            <p:cNvPr id="7" name="直線コネクタ 4"/>
            <p:cNvCxnSpPr/>
            <p:nvPr/>
          </p:nvCxnSpPr>
          <p:spPr>
            <a:xfrm flipV="1">
              <a:off x="4441452" y="2440536"/>
              <a:ext cx="277385" cy="104459"/>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438788" y="2404154"/>
              <a:ext cx="285847" cy="89658"/>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rot="16200000">
              <a:off x="3885119" y="2282811"/>
              <a:ext cx="127295" cy="384374"/>
            </a:xfrm>
            <a:prstGeom prst="rect">
              <a:avLst/>
            </a:prstGeom>
            <a:no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cxnSp>
          <p:nvCxnSpPr>
            <p:cNvPr id="10" name="直線コネクタ 9"/>
            <p:cNvCxnSpPr/>
            <p:nvPr/>
          </p:nvCxnSpPr>
          <p:spPr>
            <a:xfrm>
              <a:off x="4798551" y="2476547"/>
              <a:ext cx="111059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823716" y="1603053"/>
              <a:ext cx="6024723" cy="174974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cxnSp>
          <p:nvCxnSpPr>
            <p:cNvPr id="12" name="直線コネクタ 11"/>
            <p:cNvCxnSpPr/>
            <p:nvPr/>
          </p:nvCxnSpPr>
          <p:spPr>
            <a:xfrm rot="5400000" flipH="1" flipV="1">
              <a:off x="983740" y="3028536"/>
              <a:ext cx="107412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3"/>
            <p:cNvGrpSpPr/>
            <p:nvPr/>
          </p:nvGrpSpPr>
          <p:grpSpPr>
            <a:xfrm>
              <a:off x="4718837" y="2037927"/>
              <a:ext cx="939482" cy="833814"/>
              <a:chOff x="4952823" y="1375820"/>
              <a:chExt cx="939482" cy="833814"/>
            </a:xfrm>
          </p:grpSpPr>
          <p:cxnSp>
            <p:nvCxnSpPr>
              <p:cNvPr id="45" name="直線コネクタ 4"/>
              <p:cNvCxnSpPr/>
              <p:nvPr/>
            </p:nvCxnSpPr>
            <p:spPr>
              <a:xfrm flipH="1">
                <a:off x="4958621" y="1727079"/>
                <a:ext cx="426230" cy="125296"/>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4952823" y="1799099"/>
                <a:ext cx="437825" cy="106552"/>
              </a:xfrm>
              <a:prstGeom prst="line">
                <a:avLst/>
              </a:prstGeom>
              <a:ln w="254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rot="5400000">
                <a:off x="5618071" y="1620027"/>
                <a:ext cx="164094" cy="384375"/>
              </a:xfrm>
              <a:prstGeom prst="rect">
                <a:avLst/>
              </a:prstGeom>
              <a:no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sp>
            <p:nvSpPr>
              <p:cNvPr id="48" name="円/楕円 47"/>
              <p:cNvSpPr/>
              <p:nvPr/>
            </p:nvSpPr>
            <p:spPr>
              <a:xfrm rot="5400000">
                <a:off x="5042592" y="1713476"/>
                <a:ext cx="833814" cy="1585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grpSp>
        <p:grpSp>
          <p:nvGrpSpPr>
            <p:cNvPr id="14" name="グループ化 12"/>
            <p:cNvGrpSpPr/>
            <p:nvPr/>
          </p:nvGrpSpPr>
          <p:grpSpPr>
            <a:xfrm>
              <a:off x="5658320" y="2170538"/>
              <a:ext cx="717296" cy="612017"/>
              <a:chOff x="4376032" y="1509878"/>
              <a:chExt cx="717296" cy="612017"/>
            </a:xfrm>
          </p:grpSpPr>
          <p:sp>
            <p:nvSpPr>
              <p:cNvPr id="43" name="正方形/長方形 42"/>
              <p:cNvSpPr/>
              <p:nvPr/>
            </p:nvSpPr>
            <p:spPr>
              <a:xfrm rot="5400000">
                <a:off x="4428671" y="1457239"/>
                <a:ext cx="612017" cy="71729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sp>
            <p:nvSpPr>
              <p:cNvPr id="44" name="テキスト ボックス 43"/>
              <p:cNvSpPr txBox="1"/>
              <p:nvPr/>
            </p:nvSpPr>
            <p:spPr>
              <a:xfrm>
                <a:off x="4428345" y="1621529"/>
                <a:ext cx="659293" cy="369332"/>
              </a:xfrm>
              <a:prstGeom prst="rect">
                <a:avLst/>
              </a:prstGeom>
              <a:noFill/>
            </p:spPr>
            <p:txBody>
              <a:bodyPr wrap="none" rtlCol="0">
                <a:spAutoFit/>
              </a:bodyPr>
              <a:lstStyle/>
              <a:p>
                <a:r>
                  <a:rPr kumimoji="1" lang="en-US" altLang="ja-JP" dirty="0" smtClean="0">
                    <a:latin typeface="Times New Roman"/>
                  </a:rPr>
                  <a:t>PMT</a:t>
                </a:r>
                <a:endParaRPr kumimoji="1" lang="ja-JP" altLang="en-US" dirty="0">
                  <a:latin typeface="Times New Roman"/>
                </a:endParaRPr>
              </a:p>
            </p:txBody>
          </p:sp>
        </p:grpSp>
        <p:grpSp>
          <p:nvGrpSpPr>
            <p:cNvPr id="15" name="グループ化 7"/>
            <p:cNvGrpSpPr/>
            <p:nvPr/>
          </p:nvGrpSpPr>
          <p:grpSpPr>
            <a:xfrm rot="16200000">
              <a:off x="2640238" y="771463"/>
              <a:ext cx="1437417" cy="3620016"/>
              <a:chOff x="4082891" y="1426528"/>
              <a:chExt cx="1437417" cy="3620016"/>
            </a:xfrm>
          </p:grpSpPr>
          <p:cxnSp>
            <p:nvCxnSpPr>
              <p:cNvPr id="32" name="直線コネクタ 31"/>
              <p:cNvCxnSpPr/>
              <p:nvPr/>
            </p:nvCxnSpPr>
            <p:spPr>
              <a:xfrm>
                <a:off x="4916865" y="4335890"/>
                <a:ext cx="0" cy="1680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endCxn id="36" idx="0"/>
              </p:cNvCxnSpPr>
              <p:nvPr/>
            </p:nvCxnSpPr>
            <p:spPr>
              <a:xfrm rot="5400000" flipV="1">
                <a:off x="3660124" y="2657659"/>
                <a:ext cx="2477533" cy="152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4480888" y="2864896"/>
                <a:ext cx="833814" cy="1585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sp>
            <p:nvSpPr>
              <p:cNvPr id="35" name="円/楕円 34"/>
              <p:cNvSpPr/>
              <p:nvPr/>
            </p:nvSpPr>
            <p:spPr>
              <a:xfrm>
                <a:off x="4480698" y="1953542"/>
                <a:ext cx="833814" cy="1585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sp>
            <p:nvSpPr>
              <p:cNvPr id="36" name="正方形/長方形 35"/>
              <p:cNvSpPr/>
              <p:nvPr/>
            </p:nvSpPr>
            <p:spPr>
              <a:xfrm>
                <a:off x="4771020" y="3904061"/>
                <a:ext cx="271014" cy="34100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cxnSp>
            <p:nvCxnSpPr>
              <p:cNvPr id="37" name="直線コネクタ 36"/>
              <p:cNvCxnSpPr/>
              <p:nvPr/>
            </p:nvCxnSpPr>
            <p:spPr>
              <a:xfrm>
                <a:off x="4827828" y="4316392"/>
                <a:ext cx="1582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rot="5400000">
                <a:off x="4937807" y="4464042"/>
                <a:ext cx="857226" cy="307777"/>
              </a:xfrm>
              <a:prstGeom prst="rect">
                <a:avLst/>
              </a:prstGeom>
              <a:noFill/>
            </p:spPr>
            <p:txBody>
              <a:bodyPr wrap="none" rtlCol="0">
                <a:spAutoFit/>
              </a:bodyPr>
              <a:lstStyle/>
              <a:p>
                <a:r>
                  <a:rPr kumimoji="1" lang="ja-JP" altLang="en-US" sz="1400" dirty="0" smtClean="0">
                    <a:latin typeface="Times New Roman" pitchFamily="18" charset="0"/>
                    <a:cs typeface="Times New Roman" pitchFamily="18" charset="0"/>
                  </a:rPr>
                  <a:t>サンプル</a:t>
                </a:r>
                <a:endParaRPr kumimoji="1" lang="ja-JP" altLang="en-US" sz="1400" dirty="0">
                  <a:latin typeface="Times New Roman" pitchFamily="18" charset="0"/>
                  <a:cs typeface="Times New Roman" pitchFamily="18" charset="0"/>
                </a:endParaRPr>
              </a:p>
            </p:txBody>
          </p:sp>
          <p:sp>
            <p:nvSpPr>
              <p:cNvPr id="39" name="テキスト ボックス 38"/>
              <p:cNvSpPr txBox="1"/>
              <p:nvPr/>
            </p:nvSpPr>
            <p:spPr>
              <a:xfrm rot="5400000">
                <a:off x="3930285" y="3702598"/>
                <a:ext cx="1043876" cy="738664"/>
              </a:xfrm>
              <a:prstGeom prst="rect">
                <a:avLst/>
              </a:prstGeom>
              <a:noFill/>
            </p:spPr>
            <p:txBody>
              <a:bodyPr wrap="none" rtlCol="0">
                <a:spAutoFit/>
              </a:bodyPr>
              <a:lstStyle/>
              <a:p>
                <a:pPr algn="ctr"/>
                <a:r>
                  <a:rPr kumimoji="1" lang="ja-JP" altLang="en-US" sz="1400" dirty="0" smtClean="0">
                    <a:latin typeface="Times New Roman" pitchFamily="18" charset="0"/>
                    <a:cs typeface="Times New Roman" pitchFamily="18" charset="0"/>
                  </a:rPr>
                  <a:t>対物レンズ</a:t>
                </a:r>
                <a:endParaRPr kumimoji="1" lang="en-US" altLang="ja-JP" sz="1400" dirty="0" smtClean="0">
                  <a:latin typeface="Times New Roman" pitchFamily="18" charset="0"/>
                  <a:cs typeface="Times New Roman" pitchFamily="18" charset="0"/>
                </a:endParaRPr>
              </a:p>
              <a:p>
                <a:pPr algn="ctr"/>
                <a:r>
                  <a:rPr lang="ja-JP" altLang="en-US" sz="1400" dirty="0" smtClean="0">
                    <a:latin typeface="Times New Roman" pitchFamily="18" charset="0"/>
                    <a:cs typeface="Times New Roman" pitchFamily="18" charset="0"/>
                  </a:rPr>
                  <a:t>水浸</a:t>
                </a:r>
                <a:endParaRPr lang="en-US" altLang="ja-JP" sz="1400" dirty="0" smtClean="0">
                  <a:latin typeface="Times New Roman" pitchFamily="18" charset="0"/>
                  <a:cs typeface="Times New Roman" pitchFamily="18" charset="0"/>
                </a:endParaRPr>
              </a:p>
              <a:p>
                <a:pPr algn="ctr"/>
                <a:r>
                  <a:rPr kumimoji="1" lang="en-US" altLang="ja-JP" sz="1400" dirty="0" smtClean="0">
                    <a:latin typeface="Times New Roman" pitchFamily="18" charset="0"/>
                    <a:cs typeface="Times New Roman" pitchFamily="18" charset="0"/>
                  </a:rPr>
                  <a:t>NA=0.8</a:t>
                </a:r>
                <a:endParaRPr kumimoji="1" lang="ja-JP" altLang="en-US" sz="1400" dirty="0">
                  <a:latin typeface="Times New Roman" pitchFamily="18" charset="0"/>
                  <a:cs typeface="Times New Roman" pitchFamily="18" charset="0"/>
                </a:endParaRPr>
              </a:p>
            </p:txBody>
          </p:sp>
          <p:sp>
            <p:nvSpPr>
              <p:cNvPr id="40" name="正方形/長方形 39"/>
              <p:cNvSpPr/>
              <p:nvPr/>
            </p:nvSpPr>
            <p:spPr>
              <a:xfrm>
                <a:off x="4688181" y="4516730"/>
                <a:ext cx="480116" cy="159429"/>
              </a:xfrm>
              <a:prstGeom prst="rect">
                <a:avLst/>
              </a:prstGeom>
              <a:pattFill prst="wdUpDiag">
                <a:fgClr>
                  <a:schemeClr val="tx1">
                    <a:lumMod val="95000"/>
                    <a:lumOff val="5000"/>
                  </a:schemeClr>
                </a:fgClr>
                <a:bgClr>
                  <a:schemeClr val="bg1"/>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cxnSp>
            <p:nvCxnSpPr>
              <p:cNvPr id="41" name="直線コネクタ 40"/>
              <p:cNvCxnSpPr/>
              <p:nvPr/>
            </p:nvCxnSpPr>
            <p:spPr>
              <a:xfrm>
                <a:off x="4771020" y="4247053"/>
                <a:ext cx="67057" cy="72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4978919" y="4247053"/>
                <a:ext cx="65956" cy="72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8"/>
            <p:cNvGrpSpPr/>
            <p:nvPr/>
          </p:nvGrpSpPr>
          <p:grpSpPr>
            <a:xfrm>
              <a:off x="1124101" y="3430262"/>
              <a:ext cx="1702601" cy="483679"/>
              <a:chOff x="209399" y="918696"/>
              <a:chExt cx="1702601" cy="483679"/>
            </a:xfrm>
            <a:solidFill>
              <a:schemeClr val="bg1"/>
            </a:solidFill>
          </p:grpSpPr>
          <p:sp>
            <p:nvSpPr>
              <p:cNvPr id="30" name="正方形/長方形 29"/>
              <p:cNvSpPr/>
              <p:nvPr/>
            </p:nvSpPr>
            <p:spPr>
              <a:xfrm>
                <a:off x="209399" y="918696"/>
                <a:ext cx="1702601" cy="483679"/>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sp>
            <p:nvSpPr>
              <p:cNvPr id="31" name="テキスト ボックス 19"/>
              <p:cNvSpPr txBox="1"/>
              <p:nvPr/>
            </p:nvSpPr>
            <p:spPr>
              <a:xfrm>
                <a:off x="471151" y="975869"/>
                <a:ext cx="1146468" cy="369332"/>
              </a:xfrm>
              <a:prstGeom prst="rect">
                <a:avLst/>
              </a:prstGeom>
              <a:grpFill/>
            </p:spPr>
            <p:txBody>
              <a:bodyPr wrap="none" rtlCol="0">
                <a:spAutoFit/>
              </a:bodyPr>
              <a:lstStyle/>
              <a:p>
                <a:r>
                  <a:rPr kumimoji="1" lang="en-US" altLang="ja-JP" dirty="0" err="1" smtClean="0">
                    <a:latin typeface="Times New Roman" pitchFamily="18" charset="0"/>
                    <a:cs typeface="Times New Roman" pitchFamily="18" charset="0"/>
                  </a:rPr>
                  <a:t>Ti:S</a:t>
                </a:r>
                <a:r>
                  <a:rPr lang="en-US" altLang="ja-JP" dirty="0">
                    <a:latin typeface="Times New Roman" pitchFamily="18" charset="0"/>
                    <a:cs typeface="Times New Roman" pitchFamily="18" charset="0"/>
                  </a:rPr>
                  <a:t> </a:t>
                </a:r>
                <a:r>
                  <a:rPr kumimoji="1" lang="en-US" altLang="ja-JP" dirty="0" smtClean="0">
                    <a:latin typeface="Times New Roman" pitchFamily="18" charset="0"/>
                    <a:cs typeface="Times New Roman" pitchFamily="18" charset="0"/>
                  </a:rPr>
                  <a:t>Laser</a:t>
                </a:r>
                <a:endParaRPr kumimoji="1" lang="ja-JP" altLang="en-US" dirty="0">
                  <a:latin typeface="Times New Roman" pitchFamily="18" charset="0"/>
                  <a:cs typeface="Times New Roman" pitchFamily="18" charset="0"/>
                </a:endParaRPr>
              </a:p>
            </p:txBody>
          </p:sp>
        </p:grpSp>
        <p:sp>
          <p:nvSpPr>
            <p:cNvPr id="17" name="テキスト ボックス 16"/>
            <p:cNvSpPr txBox="1"/>
            <p:nvPr/>
          </p:nvSpPr>
          <p:spPr>
            <a:xfrm>
              <a:off x="906588" y="3923110"/>
              <a:ext cx="2216773" cy="830997"/>
            </a:xfrm>
            <a:prstGeom prst="rect">
              <a:avLst/>
            </a:prstGeom>
            <a:noFill/>
          </p:spPr>
          <p:txBody>
            <a:bodyPr wrap="none" rtlCol="0">
              <a:spAutoFit/>
            </a:bodyPr>
            <a:lstStyle/>
            <a:p>
              <a:pPr algn="ctr"/>
              <a:r>
                <a:rPr lang="ja-JP" altLang="en-US" sz="1200" dirty="0" smtClean="0">
                  <a:latin typeface="Times New Roman"/>
                  <a:cs typeface="Times New Roman"/>
                </a:rPr>
                <a:t>パルス幅　</a:t>
              </a:r>
              <a:r>
                <a:rPr lang="en-US" altLang="ja-JP" sz="1200" dirty="0" smtClean="0">
                  <a:latin typeface="Times New Roman"/>
                  <a:cs typeface="Times New Roman"/>
                </a:rPr>
                <a:t>100 </a:t>
              </a:r>
              <a:r>
                <a:rPr lang="en-US" altLang="ja-JP" sz="1200" dirty="0" err="1" smtClean="0">
                  <a:latin typeface="Times New Roman"/>
                  <a:cs typeface="Times New Roman"/>
                </a:rPr>
                <a:t>fs</a:t>
              </a:r>
              <a:r>
                <a:rPr lang="en-US" altLang="ja-JP" sz="1200" dirty="0" smtClean="0">
                  <a:latin typeface="Times New Roman"/>
                  <a:cs typeface="Times New Roman"/>
                </a:rPr>
                <a:t> </a:t>
              </a:r>
            </a:p>
            <a:p>
              <a:pPr algn="ctr"/>
              <a:r>
                <a:rPr lang="ja-JP" altLang="en-US" sz="1200" dirty="0" smtClean="0">
                  <a:latin typeface="Times New Roman"/>
                  <a:cs typeface="Times New Roman"/>
                </a:rPr>
                <a:t>中心波長　</a:t>
              </a:r>
              <a:r>
                <a:rPr lang="en-US" altLang="ja-JP" sz="1200" dirty="0" smtClean="0">
                  <a:latin typeface="Times New Roman"/>
                  <a:cs typeface="Times New Roman"/>
                </a:rPr>
                <a:t>890 nm</a:t>
              </a:r>
              <a:r>
                <a:rPr lang="ja-JP" altLang="en-US" sz="1200" dirty="0" smtClean="0">
                  <a:latin typeface="Times New Roman"/>
                  <a:cs typeface="Times New Roman"/>
                </a:rPr>
                <a:t>　</a:t>
              </a:r>
              <a:r>
                <a:rPr lang="en-US" altLang="ja-JP" sz="1200" dirty="0" smtClean="0">
                  <a:latin typeface="Times New Roman"/>
                  <a:cs typeface="Times New Roman"/>
                </a:rPr>
                <a:t> </a:t>
              </a:r>
            </a:p>
            <a:p>
              <a:pPr algn="ctr"/>
              <a:r>
                <a:rPr lang="ja-JP" altLang="en-US" sz="1200" dirty="0" smtClean="0">
                  <a:latin typeface="Times New Roman"/>
                  <a:cs typeface="Times New Roman"/>
                </a:rPr>
                <a:t>繰り返し周波数</a:t>
              </a:r>
              <a:r>
                <a:rPr lang="en-US" altLang="ja-JP" sz="1200" dirty="0" smtClean="0">
                  <a:latin typeface="Times New Roman"/>
                  <a:cs typeface="Times New Roman"/>
                </a:rPr>
                <a:t>  76MHz</a:t>
              </a:r>
            </a:p>
            <a:p>
              <a:pPr algn="ctr"/>
              <a:r>
                <a:rPr kumimoji="1" lang="ja-JP" altLang="en-US" sz="1200" dirty="0" smtClean="0">
                  <a:latin typeface="Times New Roman"/>
                  <a:cs typeface="Times New Roman"/>
                </a:rPr>
                <a:t>平均パワー　</a:t>
              </a:r>
              <a:r>
                <a:rPr kumimoji="1" lang="en-US" altLang="ja-JP" sz="1200" dirty="0" smtClean="0">
                  <a:latin typeface="Times New Roman"/>
                  <a:cs typeface="Times New Roman"/>
                </a:rPr>
                <a:t>20 </a:t>
              </a:r>
              <a:r>
                <a:rPr kumimoji="1" lang="en-US" altLang="ja-JP" sz="1200" dirty="0" err="1" smtClean="0">
                  <a:latin typeface="Times New Roman"/>
                  <a:cs typeface="Times New Roman"/>
                </a:rPr>
                <a:t>mW</a:t>
              </a:r>
              <a:r>
                <a:rPr kumimoji="1" lang="en-US" altLang="ja-JP" sz="1200" dirty="0" smtClean="0">
                  <a:latin typeface="Times New Roman"/>
                  <a:cs typeface="Times New Roman"/>
                </a:rPr>
                <a:t>@</a:t>
              </a:r>
              <a:r>
                <a:rPr kumimoji="1" lang="ja-JP" altLang="en-US" sz="1200" dirty="0" smtClean="0">
                  <a:latin typeface="Times New Roman"/>
                  <a:cs typeface="Times New Roman"/>
                </a:rPr>
                <a:t>サンプル</a:t>
              </a:r>
              <a:endParaRPr kumimoji="1" lang="ja-JP" altLang="en-US" sz="1200" dirty="0">
                <a:latin typeface="Times New Roman"/>
                <a:cs typeface="Times New Roman"/>
              </a:endParaRPr>
            </a:p>
          </p:txBody>
        </p:sp>
        <p:sp>
          <p:nvSpPr>
            <p:cNvPr id="18" name="テキスト ボックス 17"/>
            <p:cNvSpPr txBox="1"/>
            <p:nvPr/>
          </p:nvSpPr>
          <p:spPr>
            <a:xfrm>
              <a:off x="1968533" y="1391045"/>
              <a:ext cx="4242380" cy="369332"/>
            </a:xfrm>
            <a:prstGeom prst="rect">
              <a:avLst/>
            </a:prstGeom>
            <a:solidFill>
              <a:schemeClr val="bg1"/>
            </a:solidFill>
          </p:spPr>
          <p:txBody>
            <a:bodyPr wrap="none" rtlCol="0">
              <a:spAutoFit/>
            </a:bodyPr>
            <a:lstStyle/>
            <a:p>
              <a:r>
                <a:rPr lang="en-US" altLang="ja-JP" dirty="0">
                  <a:latin typeface="Times New Roman"/>
                </a:rPr>
                <a:t>upright microscope stand (BX61, Olympus</a:t>
              </a:r>
              <a:r>
                <a:rPr lang="en-US" altLang="ja-JP" dirty="0" smtClean="0">
                  <a:latin typeface="Times New Roman"/>
                </a:rPr>
                <a:t>) </a:t>
              </a:r>
              <a:endParaRPr kumimoji="1" lang="ja-JP" altLang="en-US" dirty="0">
                <a:latin typeface="Times New Roman" pitchFamily="18" charset="0"/>
                <a:cs typeface="Times New Roman" pitchFamily="18" charset="0"/>
              </a:endParaRPr>
            </a:p>
          </p:txBody>
        </p:sp>
        <p:sp>
          <p:nvSpPr>
            <p:cNvPr id="19" name="正方形/長方形 18"/>
            <p:cNvSpPr/>
            <p:nvPr/>
          </p:nvSpPr>
          <p:spPr>
            <a:xfrm>
              <a:off x="1124101" y="2021802"/>
              <a:ext cx="2371765" cy="105463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sp>
          <p:nvSpPr>
            <p:cNvPr id="20" name="テキスト ボックス 19"/>
            <p:cNvSpPr txBox="1"/>
            <p:nvPr/>
          </p:nvSpPr>
          <p:spPr>
            <a:xfrm>
              <a:off x="861352" y="1714733"/>
              <a:ext cx="1821833" cy="461665"/>
            </a:xfrm>
            <a:prstGeom prst="rect">
              <a:avLst/>
            </a:prstGeom>
            <a:solidFill>
              <a:schemeClr val="bg1"/>
            </a:solidFill>
          </p:spPr>
          <p:txBody>
            <a:bodyPr wrap="none" rtlCol="0">
              <a:spAutoFit/>
            </a:bodyPr>
            <a:lstStyle/>
            <a:p>
              <a:pPr algn="ctr"/>
              <a:r>
                <a:rPr lang="en-US" altLang="ja-JP" sz="1200" dirty="0">
                  <a:latin typeface="Times New Roman"/>
                </a:rPr>
                <a:t>laser scanning </a:t>
              </a:r>
              <a:r>
                <a:rPr lang="en-US" altLang="ja-JP" sz="1200" dirty="0" smtClean="0">
                  <a:latin typeface="Times New Roman"/>
                </a:rPr>
                <a:t>unit</a:t>
              </a:r>
            </a:p>
            <a:p>
              <a:pPr algn="ctr"/>
              <a:r>
                <a:rPr lang="en-US" altLang="ja-JP" sz="1200" dirty="0" smtClean="0">
                  <a:latin typeface="Times New Roman"/>
                </a:rPr>
                <a:t> </a:t>
              </a:r>
              <a:r>
                <a:rPr lang="en-US" altLang="ja-JP" sz="1200" dirty="0">
                  <a:latin typeface="Times New Roman"/>
                </a:rPr>
                <a:t>(</a:t>
              </a:r>
              <a:r>
                <a:rPr lang="en-US" altLang="ja-JP" sz="1200" dirty="0" err="1">
                  <a:latin typeface="Times New Roman"/>
                </a:rPr>
                <a:t>Fluoview</a:t>
              </a:r>
              <a:r>
                <a:rPr lang="en-US" altLang="ja-JP" sz="1200" dirty="0">
                  <a:latin typeface="Times New Roman"/>
                </a:rPr>
                <a:t> 300; Olympus) </a:t>
              </a:r>
              <a:endParaRPr kumimoji="1" lang="ja-JP" altLang="en-US" sz="1200" dirty="0">
                <a:latin typeface="Times New Roman" pitchFamily="18" charset="0"/>
                <a:cs typeface="Times New Roman" pitchFamily="18" charset="0"/>
              </a:endParaRPr>
            </a:p>
          </p:txBody>
        </p:sp>
        <p:sp>
          <p:nvSpPr>
            <p:cNvPr id="21" name="テキスト ボックス 20"/>
            <p:cNvSpPr txBox="1"/>
            <p:nvPr/>
          </p:nvSpPr>
          <p:spPr>
            <a:xfrm>
              <a:off x="4564308" y="2779381"/>
              <a:ext cx="1646605" cy="523220"/>
            </a:xfrm>
            <a:prstGeom prst="rect">
              <a:avLst/>
            </a:prstGeom>
            <a:noFill/>
          </p:spPr>
          <p:txBody>
            <a:bodyPr wrap="none" rtlCol="0">
              <a:spAutoFit/>
            </a:bodyPr>
            <a:lstStyle/>
            <a:p>
              <a:pPr algn="ctr"/>
              <a:r>
                <a:rPr kumimoji="1" lang="ja-JP" altLang="en-US" sz="1400" dirty="0" smtClean="0">
                  <a:latin typeface="Times New Roman"/>
                </a:rPr>
                <a:t>コンデンサーレンズ</a:t>
              </a:r>
              <a:endParaRPr kumimoji="1" lang="en-US" altLang="ja-JP" sz="1400" dirty="0" smtClean="0">
                <a:latin typeface="Times New Roman"/>
              </a:endParaRPr>
            </a:p>
            <a:p>
              <a:pPr algn="ctr"/>
              <a:r>
                <a:rPr lang="en-US" altLang="ja-JP" sz="1400" dirty="0" smtClean="0">
                  <a:latin typeface="Times New Roman"/>
                </a:rPr>
                <a:t>NA=0.9</a:t>
              </a:r>
              <a:endParaRPr kumimoji="1" lang="ja-JP" altLang="en-US" sz="1400" dirty="0">
                <a:latin typeface="Times New Roman"/>
              </a:endParaRPr>
            </a:p>
          </p:txBody>
        </p:sp>
        <p:sp>
          <p:nvSpPr>
            <p:cNvPr id="22" name="正方形/長方形 21"/>
            <p:cNvSpPr/>
            <p:nvPr/>
          </p:nvSpPr>
          <p:spPr>
            <a:xfrm>
              <a:off x="3640111" y="2525945"/>
              <a:ext cx="112739" cy="1405398"/>
            </a:xfrm>
            <a:prstGeom prst="rect">
              <a:avLst/>
            </a:prstGeom>
            <a:no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cxnSp>
          <p:nvCxnSpPr>
            <p:cNvPr id="23" name="直線コネクタ 22"/>
            <p:cNvCxnSpPr/>
            <p:nvPr/>
          </p:nvCxnSpPr>
          <p:spPr>
            <a:xfrm rot="5400000">
              <a:off x="3538210" y="2310627"/>
              <a:ext cx="356259" cy="31432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4" name="グループ化 12"/>
            <p:cNvGrpSpPr/>
            <p:nvPr/>
          </p:nvGrpSpPr>
          <p:grpSpPr>
            <a:xfrm>
              <a:off x="3339150" y="3514795"/>
              <a:ext cx="717296" cy="612017"/>
              <a:chOff x="4376032" y="1509878"/>
              <a:chExt cx="717296" cy="612017"/>
            </a:xfrm>
          </p:grpSpPr>
          <p:sp>
            <p:nvSpPr>
              <p:cNvPr id="28" name="正方形/長方形 27"/>
              <p:cNvSpPr/>
              <p:nvPr/>
            </p:nvSpPr>
            <p:spPr>
              <a:xfrm rot="5400000">
                <a:off x="4428671" y="1457239"/>
                <a:ext cx="612017" cy="71729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a:endParaRPr>
              </a:p>
            </p:txBody>
          </p:sp>
          <p:sp>
            <p:nvSpPr>
              <p:cNvPr id="29" name="テキスト ボックス 28"/>
              <p:cNvSpPr txBox="1"/>
              <p:nvPr/>
            </p:nvSpPr>
            <p:spPr>
              <a:xfrm>
                <a:off x="4428345" y="1621529"/>
                <a:ext cx="659293" cy="369332"/>
              </a:xfrm>
              <a:prstGeom prst="rect">
                <a:avLst/>
              </a:prstGeom>
              <a:noFill/>
            </p:spPr>
            <p:txBody>
              <a:bodyPr wrap="none" rtlCol="0">
                <a:spAutoFit/>
              </a:bodyPr>
              <a:lstStyle/>
              <a:p>
                <a:r>
                  <a:rPr kumimoji="1" lang="en-US" altLang="ja-JP" dirty="0" smtClean="0">
                    <a:latin typeface="Times New Roman"/>
                  </a:rPr>
                  <a:t>PMT</a:t>
                </a:r>
                <a:endParaRPr kumimoji="1" lang="ja-JP" altLang="en-US" dirty="0">
                  <a:latin typeface="Times New Roman"/>
                </a:endParaRPr>
              </a:p>
            </p:txBody>
          </p:sp>
        </p:grpSp>
        <p:cxnSp>
          <p:nvCxnSpPr>
            <p:cNvPr id="25" name="直線コネクタ 24"/>
            <p:cNvCxnSpPr/>
            <p:nvPr/>
          </p:nvCxnSpPr>
          <p:spPr>
            <a:xfrm rot="5400000">
              <a:off x="1341877" y="2357319"/>
              <a:ext cx="356259" cy="31432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rot="5400000" flipH="1" flipV="1">
              <a:off x="5287956" y="2476545"/>
              <a:ext cx="447684" cy="1"/>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5186363" y="1649283"/>
              <a:ext cx="774571" cy="553998"/>
            </a:xfrm>
            <a:prstGeom prst="rect">
              <a:avLst/>
            </a:prstGeom>
            <a:noFill/>
          </p:spPr>
          <p:txBody>
            <a:bodyPr wrap="none" rtlCol="0">
              <a:spAutoFit/>
            </a:bodyPr>
            <a:lstStyle/>
            <a:p>
              <a:pPr algn="ctr"/>
              <a:r>
                <a:rPr lang="ja-JP" altLang="en-US" sz="1000" dirty="0" smtClean="0">
                  <a:latin typeface="Times New Roman"/>
                </a:rPr>
                <a:t>バンドパス</a:t>
              </a:r>
              <a:endParaRPr lang="en-US" altLang="ja-JP" sz="1000" dirty="0" smtClean="0">
                <a:latin typeface="Times New Roman"/>
              </a:endParaRPr>
            </a:p>
            <a:p>
              <a:pPr algn="ctr"/>
              <a:r>
                <a:rPr lang="ja-JP" altLang="en-US" sz="1000" dirty="0" smtClean="0">
                  <a:latin typeface="Times New Roman"/>
                </a:rPr>
                <a:t>フィルター</a:t>
              </a:r>
              <a:endParaRPr lang="en-US" altLang="ja-JP" sz="1000" dirty="0" smtClean="0">
                <a:latin typeface="Times New Roman"/>
              </a:endParaRPr>
            </a:p>
            <a:p>
              <a:pPr algn="ctr"/>
              <a:r>
                <a:rPr kumimoji="1" lang="en-US" altLang="ja-JP" sz="1000" dirty="0" smtClean="0">
                  <a:latin typeface="Times New Roman"/>
                </a:rPr>
                <a:t>445+</a:t>
              </a:r>
              <a:r>
                <a:rPr lang="en-US" altLang="ja-JP" sz="1000" dirty="0" smtClean="0">
                  <a:latin typeface="Times New Roman"/>
                </a:rPr>
                <a:t>10 nm</a:t>
              </a:r>
              <a:endParaRPr kumimoji="1" lang="ja-JP" altLang="en-US" sz="1000" dirty="0">
                <a:latin typeface="Times New Roman"/>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28600" y="14555"/>
            <a:ext cx="9550400" cy="1143000"/>
          </a:xfrm>
        </p:spPr>
        <p:txBody>
          <a:bodyPr>
            <a:normAutofit/>
          </a:bodyPr>
          <a:lstStyle/>
          <a:p>
            <a:r>
              <a:rPr lang="ja-JP" altLang="en-US" sz="3800" dirty="0" smtClean="0"/>
              <a:t>コラーゲンゲルのイメージング・線維径測定</a:t>
            </a:r>
            <a:endParaRPr lang="ja-JP" altLang="en-US" sz="3800" dirty="0"/>
          </a:p>
        </p:txBody>
      </p:sp>
      <p:pic>
        <p:nvPicPr>
          <p:cNvPr id="3" name="図 2" descr="スクリーンショット（2013-04-23 23.56.23）.png"/>
          <p:cNvPicPr>
            <a:picLocks noChangeAspect="1"/>
          </p:cNvPicPr>
          <p:nvPr/>
        </p:nvPicPr>
        <p:blipFill>
          <a:blip r:embed="rId2"/>
          <a:stretch>
            <a:fillRect/>
          </a:stretch>
        </p:blipFill>
        <p:spPr>
          <a:xfrm>
            <a:off x="1143000" y="3531084"/>
            <a:ext cx="6591300" cy="2968601"/>
          </a:xfrm>
          <a:prstGeom prst="rect">
            <a:avLst/>
          </a:prstGeom>
        </p:spPr>
      </p:pic>
      <p:pic>
        <p:nvPicPr>
          <p:cNvPr id="5" name="図 4" descr="スクリーンショット（2013-04-23 23.56.13）.png"/>
          <p:cNvPicPr>
            <a:picLocks noChangeAspect="1"/>
          </p:cNvPicPr>
          <p:nvPr/>
        </p:nvPicPr>
        <p:blipFill>
          <a:blip r:embed="rId3"/>
          <a:stretch>
            <a:fillRect/>
          </a:stretch>
        </p:blipFill>
        <p:spPr>
          <a:xfrm>
            <a:off x="127000" y="1263442"/>
            <a:ext cx="7067550" cy="2166042"/>
          </a:xfrm>
          <a:prstGeom prst="rect">
            <a:avLst/>
          </a:prstGeom>
        </p:spPr>
      </p:pic>
      <p:sp>
        <p:nvSpPr>
          <p:cNvPr id="6" name="テキスト ボックス 5"/>
          <p:cNvSpPr txBox="1"/>
          <p:nvPr/>
        </p:nvSpPr>
        <p:spPr>
          <a:xfrm>
            <a:off x="933257" y="1104176"/>
            <a:ext cx="1314257" cy="369332"/>
          </a:xfrm>
          <a:prstGeom prst="rect">
            <a:avLst/>
          </a:prstGeom>
          <a:noFill/>
        </p:spPr>
        <p:txBody>
          <a:bodyPr wrap="none" rtlCol="0">
            <a:spAutoFit/>
          </a:bodyPr>
          <a:lstStyle/>
          <a:p>
            <a:r>
              <a:rPr lang="en-US" altLang="ja-JP" dirty="0"/>
              <a:t>Col I</a:t>
            </a:r>
            <a:r>
              <a:rPr lang="en-US" altLang="ja-JP" dirty="0" smtClean="0"/>
              <a:t> </a:t>
            </a:r>
            <a:r>
              <a:rPr lang="ja-JP" altLang="en-US" dirty="0" smtClean="0"/>
              <a:t>　</a:t>
            </a:r>
            <a:r>
              <a:rPr lang="en-US" altLang="ja-JP" dirty="0" smtClean="0"/>
              <a:t>100%</a:t>
            </a:r>
            <a:endParaRPr kumimoji="1" lang="ja-JP" altLang="en-US" dirty="0"/>
          </a:p>
        </p:txBody>
      </p:sp>
      <p:sp>
        <p:nvSpPr>
          <p:cNvPr id="7" name="テキスト ボックス 6"/>
          <p:cNvSpPr txBox="1"/>
          <p:nvPr/>
        </p:nvSpPr>
        <p:spPr>
          <a:xfrm>
            <a:off x="2774757" y="1104176"/>
            <a:ext cx="1948257" cy="369332"/>
          </a:xfrm>
          <a:prstGeom prst="rect">
            <a:avLst/>
          </a:prstGeom>
          <a:noFill/>
        </p:spPr>
        <p:txBody>
          <a:bodyPr wrap="none" rtlCol="0">
            <a:spAutoFit/>
          </a:bodyPr>
          <a:lstStyle/>
          <a:p>
            <a:r>
              <a:rPr lang="en-US" altLang="ja-JP" dirty="0"/>
              <a:t>95% Col I/5% Col V </a:t>
            </a:r>
            <a:endParaRPr kumimoji="1" lang="ja-JP" altLang="en-US" dirty="0"/>
          </a:p>
        </p:txBody>
      </p:sp>
      <p:sp>
        <p:nvSpPr>
          <p:cNvPr id="8" name="テキスト ボックス 7"/>
          <p:cNvSpPr txBox="1"/>
          <p:nvPr/>
        </p:nvSpPr>
        <p:spPr>
          <a:xfrm>
            <a:off x="4881649" y="1104176"/>
            <a:ext cx="2065251" cy="369332"/>
          </a:xfrm>
          <a:prstGeom prst="rect">
            <a:avLst/>
          </a:prstGeom>
          <a:noFill/>
        </p:spPr>
        <p:txBody>
          <a:bodyPr wrap="none" rtlCol="0">
            <a:spAutoFit/>
          </a:bodyPr>
          <a:lstStyle/>
          <a:p>
            <a:r>
              <a:rPr lang="en-US" altLang="ja-JP" dirty="0"/>
              <a:t>80% Col I/20% Col V </a:t>
            </a:r>
            <a:endParaRPr kumimoji="1" lang="ja-JP" altLang="en-US" dirty="0"/>
          </a:p>
        </p:txBody>
      </p:sp>
      <p:sp>
        <p:nvSpPr>
          <p:cNvPr id="9" name="テキスト ボックス 8"/>
          <p:cNvSpPr txBox="1"/>
          <p:nvPr/>
        </p:nvSpPr>
        <p:spPr>
          <a:xfrm>
            <a:off x="1917306" y="3270218"/>
            <a:ext cx="2172102" cy="369332"/>
          </a:xfrm>
          <a:prstGeom prst="rect">
            <a:avLst/>
          </a:prstGeom>
          <a:noFill/>
        </p:spPr>
        <p:txBody>
          <a:bodyPr wrap="none" rtlCol="0">
            <a:spAutoFit/>
          </a:bodyPr>
          <a:lstStyle/>
          <a:p>
            <a:r>
              <a:rPr kumimoji="1" lang="ja-JP" altLang="en-US" dirty="0" smtClean="0"/>
              <a:t>スケールバー</a:t>
            </a:r>
            <a:r>
              <a:rPr kumimoji="1" lang="en-US" altLang="ja-JP" dirty="0" smtClean="0"/>
              <a:t>:50 </a:t>
            </a:r>
            <a:r>
              <a:rPr kumimoji="1" lang="en-US" altLang="ja-JP" dirty="0" err="1" smtClean="0"/>
              <a:t>μm</a:t>
            </a:r>
            <a:endParaRPr kumimoji="1" lang="ja-JP" altLang="en-US" dirty="0"/>
          </a:p>
        </p:txBody>
      </p:sp>
      <p:sp>
        <p:nvSpPr>
          <p:cNvPr id="10" name="テキスト ボックス 9"/>
          <p:cNvSpPr txBox="1"/>
          <p:nvPr/>
        </p:nvSpPr>
        <p:spPr>
          <a:xfrm>
            <a:off x="6997700" y="2938986"/>
            <a:ext cx="2018702" cy="369332"/>
          </a:xfrm>
          <a:prstGeom prst="rect">
            <a:avLst/>
          </a:prstGeom>
          <a:noFill/>
        </p:spPr>
        <p:txBody>
          <a:bodyPr wrap="none" rtlCol="0">
            <a:spAutoFit/>
          </a:bodyPr>
          <a:lstStyle/>
          <a:p>
            <a:r>
              <a:rPr kumimoji="1" lang="ja-JP" altLang="en-US" dirty="0" smtClean="0"/>
              <a:t>細かい線維が密接</a:t>
            </a:r>
            <a:endParaRPr kumimoji="1" lang="ja-JP" altLang="en-US" dirty="0"/>
          </a:p>
        </p:txBody>
      </p:sp>
      <p:sp>
        <p:nvSpPr>
          <p:cNvPr id="11" name="テキスト ボックス 10"/>
          <p:cNvSpPr txBox="1"/>
          <p:nvPr/>
        </p:nvSpPr>
        <p:spPr>
          <a:xfrm>
            <a:off x="6997700" y="2569654"/>
            <a:ext cx="2065251" cy="369332"/>
          </a:xfrm>
          <a:prstGeom prst="rect">
            <a:avLst/>
          </a:prstGeom>
          <a:noFill/>
        </p:spPr>
        <p:txBody>
          <a:bodyPr wrap="none" rtlCol="0">
            <a:spAutoFit/>
          </a:bodyPr>
          <a:lstStyle/>
          <a:p>
            <a:r>
              <a:rPr lang="en-US" altLang="ja-JP" dirty="0"/>
              <a:t>80% Col I/20% Col V </a:t>
            </a:r>
            <a:endParaRPr kumimoji="1" lang="ja-JP" altLang="en-US" dirty="0"/>
          </a:p>
        </p:txBody>
      </p:sp>
      <p:sp>
        <p:nvSpPr>
          <p:cNvPr id="12" name="テキスト ボックス 11"/>
          <p:cNvSpPr txBox="1"/>
          <p:nvPr/>
        </p:nvSpPr>
        <p:spPr>
          <a:xfrm>
            <a:off x="7372157" y="1157555"/>
            <a:ext cx="1314257" cy="369332"/>
          </a:xfrm>
          <a:prstGeom prst="rect">
            <a:avLst/>
          </a:prstGeom>
          <a:noFill/>
        </p:spPr>
        <p:txBody>
          <a:bodyPr wrap="none" rtlCol="0">
            <a:spAutoFit/>
          </a:bodyPr>
          <a:lstStyle/>
          <a:p>
            <a:r>
              <a:rPr lang="en-US" altLang="ja-JP" dirty="0"/>
              <a:t>Col I</a:t>
            </a:r>
            <a:r>
              <a:rPr lang="en-US" altLang="ja-JP" dirty="0" smtClean="0"/>
              <a:t> </a:t>
            </a:r>
            <a:r>
              <a:rPr lang="ja-JP" altLang="en-US" dirty="0" smtClean="0"/>
              <a:t>　</a:t>
            </a:r>
            <a:r>
              <a:rPr lang="en-US" altLang="ja-JP" dirty="0" smtClean="0"/>
              <a:t>100%</a:t>
            </a:r>
            <a:endParaRPr kumimoji="1" lang="ja-JP" altLang="en-US" dirty="0"/>
          </a:p>
        </p:txBody>
      </p:sp>
      <p:sp>
        <p:nvSpPr>
          <p:cNvPr id="13" name="テキスト ボックス 12"/>
          <p:cNvSpPr txBox="1"/>
          <p:nvPr/>
        </p:nvSpPr>
        <p:spPr>
          <a:xfrm>
            <a:off x="7068145" y="1441242"/>
            <a:ext cx="1948257" cy="369332"/>
          </a:xfrm>
          <a:prstGeom prst="rect">
            <a:avLst/>
          </a:prstGeom>
          <a:noFill/>
        </p:spPr>
        <p:txBody>
          <a:bodyPr wrap="none" rtlCol="0">
            <a:spAutoFit/>
          </a:bodyPr>
          <a:lstStyle/>
          <a:p>
            <a:r>
              <a:rPr lang="en-US" altLang="ja-JP" dirty="0"/>
              <a:t>95% Col I/5% Col V </a:t>
            </a:r>
            <a:endParaRPr kumimoji="1" lang="ja-JP" altLang="en-US" dirty="0"/>
          </a:p>
        </p:txBody>
      </p:sp>
      <p:sp>
        <p:nvSpPr>
          <p:cNvPr id="14" name="テキスト ボックス 13"/>
          <p:cNvSpPr txBox="1"/>
          <p:nvPr/>
        </p:nvSpPr>
        <p:spPr>
          <a:xfrm>
            <a:off x="7372157" y="1810574"/>
            <a:ext cx="1338828" cy="369332"/>
          </a:xfrm>
          <a:prstGeom prst="rect">
            <a:avLst/>
          </a:prstGeom>
          <a:noFill/>
        </p:spPr>
        <p:txBody>
          <a:bodyPr wrap="none" rtlCol="0">
            <a:spAutoFit/>
          </a:bodyPr>
          <a:lstStyle/>
          <a:p>
            <a:r>
              <a:rPr kumimoji="1" lang="ja-JP" altLang="en-US" dirty="0" smtClean="0"/>
              <a:t>同様の構造</a:t>
            </a:r>
            <a:endParaRPr kumimoji="1"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前方散乱</a:t>
            </a:r>
            <a:r>
              <a:rPr lang="en-US" altLang="ja-JP" dirty="0" err="1" smtClean="0"/>
              <a:t>vs</a:t>
            </a:r>
            <a:r>
              <a:rPr lang="ja-JP" altLang="en-US" dirty="0" smtClean="0"/>
              <a:t>後方散乱</a:t>
            </a:r>
            <a:r>
              <a:rPr lang="en-US" altLang="ja-JP" dirty="0" smtClean="0"/>
              <a:t>SHG</a:t>
            </a:r>
            <a:endParaRPr lang="ja-JP" altLang="en-US" dirty="0"/>
          </a:p>
        </p:txBody>
      </p:sp>
      <p:pic>
        <p:nvPicPr>
          <p:cNvPr id="3" name="図 2" descr="スクリーンショット（2013-04-24 1.36.50）.png"/>
          <p:cNvPicPr>
            <a:picLocks noChangeAspect="1"/>
          </p:cNvPicPr>
          <p:nvPr/>
        </p:nvPicPr>
        <p:blipFill>
          <a:blip r:embed="rId2"/>
          <a:stretch>
            <a:fillRect/>
          </a:stretch>
        </p:blipFill>
        <p:spPr>
          <a:xfrm>
            <a:off x="1104900" y="1559572"/>
            <a:ext cx="7086600" cy="1776504"/>
          </a:xfrm>
          <a:prstGeom prst="rect">
            <a:avLst/>
          </a:prstGeom>
        </p:spPr>
      </p:pic>
      <p:sp>
        <p:nvSpPr>
          <p:cNvPr id="4" name="テキスト ボックス 3"/>
          <p:cNvSpPr txBox="1"/>
          <p:nvPr/>
        </p:nvSpPr>
        <p:spPr>
          <a:xfrm>
            <a:off x="12700" y="932807"/>
            <a:ext cx="5691131" cy="461665"/>
          </a:xfrm>
          <a:prstGeom prst="rect">
            <a:avLst/>
          </a:prstGeom>
          <a:noFill/>
        </p:spPr>
        <p:txBody>
          <a:bodyPr wrap="none" rtlCol="0">
            <a:spAutoFit/>
          </a:bodyPr>
          <a:lstStyle/>
          <a:p>
            <a:r>
              <a:rPr kumimoji="1" lang="en-US" altLang="ja-JP" sz="2400" dirty="0" smtClean="0"/>
              <a:t>SHG</a:t>
            </a:r>
            <a:r>
              <a:rPr kumimoji="1" lang="ja-JP" altLang="en-US" sz="2400" dirty="0" smtClean="0"/>
              <a:t>光</a:t>
            </a:r>
            <a:r>
              <a:rPr kumimoji="1" lang="en-US" altLang="ja-JP" sz="2400" dirty="0" smtClean="0"/>
              <a:t>→1</a:t>
            </a:r>
            <a:r>
              <a:rPr kumimoji="1" lang="ja-JP" altLang="en-US" sz="2400" dirty="0" smtClean="0"/>
              <a:t>次散乱光と同様の散乱強度分布</a:t>
            </a:r>
            <a:endParaRPr kumimoji="1" lang="ja-JP" altLang="en-US" sz="2400" dirty="0"/>
          </a:p>
        </p:txBody>
      </p:sp>
      <p:sp>
        <p:nvSpPr>
          <p:cNvPr id="5" name="正方形/長方形 4"/>
          <p:cNvSpPr/>
          <p:nvPr/>
        </p:nvSpPr>
        <p:spPr>
          <a:xfrm>
            <a:off x="3581400" y="1572272"/>
            <a:ext cx="4165600" cy="14605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683500" y="1163640"/>
            <a:ext cx="1517362" cy="1200329"/>
          </a:xfrm>
          <a:prstGeom prst="rect">
            <a:avLst/>
          </a:prstGeom>
          <a:noFill/>
        </p:spPr>
        <p:txBody>
          <a:bodyPr wrap="none" rtlCol="0">
            <a:spAutoFit/>
          </a:bodyPr>
          <a:lstStyle/>
          <a:p>
            <a:pPr algn="ctr"/>
            <a:r>
              <a:rPr lang="ja-JP" altLang="en-US" dirty="0" smtClean="0"/>
              <a:t>線維直径</a:t>
            </a:r>
            <a:endParaRPr lang="en-US" altLang="ja-JP" dirty="0" smtClean="0"/>
          </a:p>
          <a:p>
            <a:pPr algn="ctr"/>
            <a:r>
              <a:rPr kumimoji="1" lang="en-US" altLang="ja-JP" dirty="0" err="1" smtClean="0"/>
              <a:t>vs</a:t>
            </a:r>
            <a:endParaRPr kumimoji="1" lang="en-US" altLang="ja-JP" dirty="0" smtClean="0"/>
          </a:p>
          <a:p>
            <a:pPr algn="ctr"/>
            <a:r>
              <a:rPr lang="ja-JP" altLang="en-US" dirty="0" smtClean="0"/>
              <a:t>レーザー波長</a:t>
            </a:r>
            <a:endParaRPr lang="en-US" altLang="ja-JP" dirty="0" smtClean="0"/>
          </a:p>
          <a:p>
            <a:pPr algn="ctr"/>
            <a:r>
              <a:rPr kumimoji="1" lang="ja-JP" altLang="en-US" dirty="0" smtClean="0"/>
              <a:t>の関係</a:t>
            </a:r>
            <a:endParaRPr kumimoji="1" lang="ja-JP" altLang="en-US" dirty="0"/>
          </a:p>
        </p:txBody>
      </p:sp>
      <p:pic>
        <p:nvPicPr>
          <p:cNvPr id="17" name="図 16" descr="1.tif"/>
          <p:cNvPicPr>
            <a:picLocks noChangeAspect="1"/>
          </p:cNvPicPr>
          <p:nvPr/>
        </p:nvPicPr>
        <p:blipFill>
          <a:blip r:embed="rId3">
            <a:lum bright="11000" contrast="10000"/>
          </a:blip>
          <a:srcRect l="6633" t="11848" r="57304" b="54447"/>
          <a:stretch>
            <a:fillRect/>
          </a:stretch>
        </p:blipFill>
        <p:spPr>
          <a:xfrm rot="5400000">
            <a:off x="541050" y="2852451"/>
            <a:ext cx="3489899" cy="4546600"/>
          </a:xfrm>
          <a:prstGeom prst="rect">
            <a:avLst/>
          </a:prstGeom>
        </p:spPr>
      </p:pic>
      <p:sp>
        <p:nvSpPr>
          <p:cNvPr id="18" name="テキスト ボックス 17"/>
          <p:cNvSpPr txBox="1"/>
          <p:nvPr/>
        </p:nvSpPr>
        <p:spPr>
          <a:xfrm>
            <a:off x="1914054" y="1860771"/>
            <a:ext cx="897677" cy="369332"/>
          </a:xfrm>
          <a:prstGeom prst="rect">
            <a:avLst/>
          </a:prstGeom>
          <a:solidFill>
            <a:schemeClr val="bg1"/>
          </a:solidFill>
        </p:spPr>
        <p:txBody>
          <a:bodyPr wrap="none" rtlCol="0">
            <a:spAutoFit/>
          </a:bodyPr>
          <a:lstStyle/>
          <a:p>
            <a:r>
              <a:rPr kumimoji="1" lang="ja-JP" altLang="en-US" dirty="0" smtClean="0"/>
              <a:t>＜</a:t>
            </a:r>
            <a:r>
              <a:rPr kumimoji="1" lang="en-US" altLang="ja-JP" dirty="0" smtClean="0"/>
              <a:t> λ/10</a:t>
            </a:r>
            <a:endParaRPr kumimoji="1" lang="ja-JP" altLang="en-US" dirty="0"/>
          </a:p>
        </p:txBody>
      </p:sp>
      <p:sp>
        <p:nvSpPr>
          <p:cNvPr id="19" name="テキスト ボックス 18"/>
          <p:cNvSpPr txBox="1"/>
          <p:nvPr/>
        </p:nvSpPr>
        <p:spPr>
          <a:xfrm>
            <a:off x="4972821" y="1580339"/>
            <a:ext cx="781810" cy="369332"/>
          </a:xfrm>
          <a:prstGeom prst="rect">
            <a:avLst/>
          </a:prstGeom>
          <a:solidFill>
            <a:schemeClr val="bg1"/>
          </a:solidFill>
        </p:spPr>
        <p:txBody>
          <a:bodyPr wrap="none" rtlCol="0">
            <a:spAutoFit/>
          </a:bodyPr>
          <a:lstStyle/>
          <a:p>
            <a:r>
              <a:rPr lang="en-US" altLang="ja-JP" dirty="0" smtClean="0"/>
              <a:t>&gt;</a:t>
            </a:r>
            <a:r>
              <a:rPr kumimoji="1" lang="en-US" altLang="ja-JP" dirty="0" smtClean="0"/>
              <a:t> λ/10</a:t>
            </a:r>
            <a:endParaRPr kumimoji="1" lang="ja-JP" altLang="en-US" dirty="0"/>
          </a:p>
        </p:txBody>
      </p:sp>
      <p:sp>
        <p:nvSpPr>
          <p:cNvPr id="21" name="テキスト ボックス 23"/>
          <p:cNvSpPr txBox="1">
            <a:spLocks noChangeArrowheads="1"/>
          </p:cNvSpPr>
          <p:nvPr/>
        </p:nvSpPr>
        <p:spPr bwMode="auto">
          <a:xfrm>
            <a:off x="5168900" y="5455453"/>
            <a:ext cx="3594100" cy="954107"/>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pPr algn="ctr"/>
            <a:r>
              <a:rPr lang="ja-JP" altLang="en-US" sz="2800" dirty="0" smtClean="0">
                <a:solidFill>
                  <a:srgbClr val="FF0000"/>
                </a:solidFill>
              </a:rPr>
              <a:t>線維径が大きくなれば</a:t>
            </a:r>
            <a:endParaRPr lang="en-US" altLang="ja-JP" sz="2800" dirty="0" smtClean="0">
              <a:solidFill>
                <a:srgbClr val="FF0000"/>
              </a:solidFill>
            </a:endParaRPr>
          </a:p>
          <a:p>
            <a:pPr algn="ctr"/>
            <a:r>
              <a:rPr lang="en-US" altLang="ja-JP" sz="2800" dirty="0" smtClean="0">
                <a:solidFill>
                  <a:srgbClr val="FF0000"/>
                </a:solidFill>
              </a:rPr>
              <a:t>F/B</a:t>
            </a:r>
            <a:r>
              <a:rPr lang="ja-JP" altLang="en-US" sz="2800" dirty="0" smtClean="0">
                <a:solidFill>
                  <a:srgbClr val="FF0000"/>
                </a:solidFill>
              </a:rPr>
              <a:t>比が増加</a:t>
            </a:r>
            <a:endParaRPr lang="ja-JP" altLang="en-US" sz="2800"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 name="図 49" descr="スクリーンショット（2013-04-30 17.47.39）.png"/>
          <p:cNvPicPr>
            <a:picLocks noChangeAspect="1"/>
          </p:cNvPicPr>
          <p:nvPr/>
        </p:nvPicPr>
        <p:blipFill>
          <a:blip r:embed="rId2">
            <a:lum contrast="14000"/>
          </a:blip>
          <a:stretch>
            <a:fillRect/>
          </a:stretch>
        </p:blipFill>
        <p:spPr>
          <a:xfrm>
            <a:off x="3481651" y="3776381"/>
            <a:ext cx="3584932" cy="2762250"/>
          </a:xfrm>
          <a:prstGeom prst="rect">
            <a:avLst/>
          </a:prstGeom>
        </p:spPr>
      </p:pic>
      <p:pic>
        <p:nvPicPr>
          <p:cNvPr id="28" name="図 27" descr="スクリーンショット（2013-04-30 17.47.27）.png"/>
          <p:cNvPicPr>
            <a:picLocks noChangeAspect="1"/>
          </p:cNvPicPr>
          <p:nvPr/>
        </p:nvPicPr>
        <p:blipFill>
          <a:blip r:embed="rId3"/>
          <a:stretch>
            <a:fillRect/>
          </a:stretch>
        </p:blipFill>
        <p:spPr>
          <a:xfrm>
            <a:off x="-22385" y="3560481"/>
            <a:ext cx="3565684" cy="2888864"/>
          </a:xfrm>
          <a:prstGeom prst="rect">
            <a:avLst/>
          </a:prstGeom>
        </p:spPr>
      </p:pic>
      <p:sp>
        <p:nvSpPr>
          <p:cNvPr id="2" name="タイトル 1"/>
          <p:cNvSpPr>
            <a:spLocks noGrp="1"/>
          </p:cNvSpPr>
          <p:nvPr>
            <p:ph type="title"/>
          </p:nvPr>
        </p:nvSpPr>
        <p:spPr>
          <a:xfrm>
            <a:off x="457200" y="-51176"/>
            <a:ext cx="8229600" cy="1143000"/>
          </a:xfrm>
        </p:spPr>
        <p:txBody>
          <a:bodyPr>
            <a:normAutofit fontScale="90000"/>
          </a:bodyPr>
          <a:lstStyle/>
          <a:p>
            <a:r>
              <a:rPr lang="ja-JP" altLang="en-US" dirty="0" smtClean="0"/>
              <a:t>位相整合</a:t>
            </a:r>
            <a:r>
              <a:rPr lang="en-US" altLang="ja-JP" dirty="0" smtClean="0"/>
              <a:t>,</a:t>
            </a:r>
            <a:r>
              <a:rPr lang="ja-JP" altLang="en-US" dirty="0" smtClean="0"/>
              <a:t>前方散乱</a:t>
            </a:r>
            <a:r>
              <a:rPr lang="en-US" altLang="ja-JP" dirty="0" err="1" smtClean="0"/>
              <a:t>vs</a:t>
            </a:r>
            <a:r>
              <a:rPr lang="ja-JP" altLang="en-US" dirty="0" smtClean="0"/>
              <a:t>後方散乱</a:t>
            </a:r>
            <a:r>
              <a:rPr lang="en-US" altLang="ja-JP" dirty="0" smtClean="0"/>
              <a:t>SHG</a:t>
            </a:r>
            <a:endParaRPr lang="ja-JP" altLang="en-US" dirty="0"/>
          </a:p>
        </p:txBody>
      </p:sp>
      <p:sp>
        <p:nvSpPr>
          <p:cNvPr id="4" name="正方形/長方形 3"/>
          <p:cNvSpPr/>
          <p:nvPr/>
        </p:nvSpPr>
        <p:spPr>
          <a:xfrm>
            <a:off x="-63500" y="6449345"/>
            <a:ext cx="9144000" cy="400110"/>
          </a:xfrm>
          <a:prstGeom prst="rect">
            <a:avLst/>
          </a:prstGeom>
        </p:spPr>
        <p:txBody>
          <a:bodyPr wrap="square">
            <a:spAutoFit/>
          </a:bodyPr>
          <a:lstStyle/>
          <a:p>
            <a:r>
              <a:rPr lang="en-US" altLang="ja-JP" sz="1000" dirty="0" smtClean="0">
                <a:latin typeface="Times New Roman"/>
                <a:cs typeface="Times New Roman"/>
              </a:rPr>
              <a:t>Ref) Ronald </a:t>
            </a:r>
            <a:r>
              <a:rPr lang="en-US" altLang="ja-JP" sz="1000" dirty="0" err="1" smtClean="0">
                <a:latin typeface="Times New Roman"/>
                <a:cs typeface="Times New Roman"/>
              </a:rPr>
              <a:t>LaComb</a:t>
            </a:r>
            <a:r>
              <a:rPr lang="en-US" altLang="ja-JP" sz="1000" dirty="0" smtClean="0">
                <a:latin typeface="Times New Roman"/>
                <a:cs typeface="Times New Roman"/>
              </a:rPr>
              <a:t>, et al. “Phase matching considerations in second harmonic generation from tissues: Effects on emission directionality, conversion efficiency and observed morphology”. Optics Communications </a:t>
            </a:r>
            <a:r>
              <a:rPr lang="en-US" altLang="ja-JP" sz="1000" b="1" dirty="0" smtClean="0">
                <a:latin typeface="Times New Roman"/>
                <a:cs typeface="Times New Roman"/>
              </a:rPr>
              <a:t>281</a:t>
            </a:r>
            <a:r>
              <a:rPr lang="en-US" altLang="ja-JP" sz="1000" dirty="0" smtClean="0">
                <a:latin typeface="Times New Roman"/>
                <a:cs typeface="Times New Roman"/>
              </a:rPr>
              <a:t> 1823 (2008) </a:t>
            </a:r>
            <a:endParaRPr lang="ja-JP" altLang="en-US" sz="1000" dirty="0">
              <a:latin typeface="Times New Roman"/>
              <a:cs typeface="Times New Roman"/>
            </a:endParaRPr>
          </a:p>
        </p:txBody>
      </p:sp>
      <p:pic>
        <p:nvPicPr>
          <p:cNvPr id="5" name="図 4" descr="スクリーンショット（2012-11-25 10.50.19）.png"/>
          <p:cNvPicPr>
            <a:picLocks noChangeAspect="1"/>
          </p:cNvPicPr>
          <p:nvPr/>
        </p:nvPicPr>
        <p:blipFill>
          <a:blip r:embed="rId4">
            <a:lum bright="-6000" contrast="27000"/>
          </a:blip>
          <a:stretch>
            <a:fillRect/>
          </a:stretch>
        </p:blipFill>
        <p:spPr>
          <a:xfrm>
            <a:off x="0" y="1168400"/>
            <a:ext cx="2921000" cy="1895749"/>
          </a:xfrm>
          <a:prstGeom prst="rect">
            <a:avLst/>
          </a:prstGeom>
        </p:spPr>
      </p:pic>
      <p:sp>
        <p:nvSpPr>
          <p:cNvPr id="6" name="テキスト ボックス 5"/>
          <p:cNvSpPr txBox="1"/>
          <p:nvPr/>
        </p:nvSpPr>
        <p:spPr>
          <a:xfrm>
            <a:off x="0" y="842665"/>
            <a:ext cx="156966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ja-JP" altLang="en-US" dirty="0" smtClean="0"/>
              <a:t>位相整合条件</a:t>
            </a:r>
            <a:endParaRPr kumimoji="1" lang="ja-JP" altLang="en-US" dirty="0"/>
          </a:p>
        </p:txBody>
      </p:sp>
      <p:sp>
        <p:nvSpPr>
          <p:cNvPr id="7" name="テキスト ボックス 6"/>
          <p:cNvSpPr txBox="1"/>
          <p:nvPr/>
        </p:nvSpPr>
        <p:spPr>
          <a:xfrm>
            <a:off x="3177382" y="1753176"/>
            <a:ext cx="2745759" cy="646331"/>
          </a:xfrm>
          <a:prstGeom prst="rect">
            <a:avLst/>
          </a:prstGeom>
          <a:noFill/>
        </p:spPr>
        <p:txBody>
          <a:bodyPr wrap="none" rtlCol="0">
            <a:spAutoFit/>
          </a:bodyPr>
          <a:lstStyle/>
          <a:p>
            <a:r>
              <a:rPr kumimoji="1" lang="en-US" altLang="ja-JP" i="1" dirty="0" err="1" smtClean="0">
                <a:latin typeface="Times New Roman"/>
                <a:cs typeface="Times New Roman"/>
              </a:rPr>
              <a:t>Δk</a:t>
            </a:r>
            <a:r>
              <a:rPr kumimoji="1" lang="en-US" altLang="ja-JP" i="1" dirty="0" smtClean="0">
                <a:latin typeface="Times New Roman"/>
                <a:cs typeface="Times New Roman"/>
              </a:rPr>
              <a:t>=2k</a:t>
            </a:r>
            <a:r>
              <a:rPr lang="en-US" altLang="ja-JP" i="1" baseline="-25000" dirty="0" smtClean="0">
                <a:latin typeface="Times New Roman"/>
                <a:cs typeface="Times New Roman"/>
              </a:rPr>
              <a:t>ω</a:t>
            </a:r>
            <a:r>
              <a:rPr kumimoji="1" lang="en-US" altLang="ja-JP" i="1" dirty="0" smtClean="0">
                <a:latin typeface="Times New Roman"/>
                <a:cs typeface="Times New Roman"/>
              </a:rPr>
              <a:t>-k</a:t>
            </a:r>
            <a:r>
              <a:rPr kumimoji="1" lang="en-US" altLang="ja-JP" i="1" baseline="-25000" dirty="0" smtClean="0">
                <a:latin typeface="Times New Roman"/>
                <a:cs typeface="Times New Roman"/>
              </a:rPr>
              <a:t>2ω</a:t>
            </a:r>
            <a:r>
              <a:rPr kumimoji="1" lang="en-US" altLang="ja-JP" i="1" dirty="0" smtClean="0">
                <a:latin typeface="Times New Roman"/>
                <a:cs typeface="Times New Roman"/>
              </a:rPr>
              <a:t>=0  </a:t>
            </a:r>
            <a:r>
              <a:rPr lang="en-US" altLang="ja-JP" dirty="0" smtClean="0">
                <a:latin typeface="Times New Roman"/>
                <a:cs typeface="Times New Roman"/>
              </a:rPr>
              <a:t>→</a:t>
            </a:r>
            <a:r>
              <a:rPr kumimoji="1" lang="en-US" altLang="ja-JP" dirty="0" smtClean="0">
                <a:latin typeface="Times New Roman"/>
                <a:cs typeface="Times New Roman"/>
              </a:rPr>
              <a:t>  </a:t>
            </a:r>
            <a:r>
              <a:rPr kumimoji="1" lang="en-US" altLang="ja-JP" i="1" dirty="0" err="1" smtClean="0">
                <a:latin typeface="Times New Roman"/>
                <a:cs typeface="Times New Roman"/>
              </a:rPr>
              <a:t>n</a:t>
            </a:r>
            <a:r>
              <a:rPr kumimoji="1" lang="en-US" altLang="ja-JP" i="1" baseline="-25000" dirty="0" err="1" smtClean="0">
                <a:latin typeface="Times New Roman"/>
                <a:cs typeface="Times New Roman"/>
              </a:rPr>
              <a:t>ω</a:t>
            </a:r>
            <a:r>
              <a:rPr lang="en-US" altLang="ja-JP" i="1" dirty="0" smtClean="0">
                <a:latin typeface="Times New Roman"/>
                <a:cs typeface="Times New Roman"/>
              </a:rPr>
              <a:t>=</a:t>
            </a:r>
            <a:r>
              <a:rPr kumimoji="1" lang="en-US" altLang="ja-JP" i="1" dirty="0" smtClean="0">
                <a:latin typeface="Times New Roman"/>
                <a:cs typeface="Times New Roman"/>
              </a:rPr>
              <a:t>n</a:t>
            </a:r>
            <a:r>
              <a:rPr kumimoji="1" lang="en-US" altLang="ja-JP" i="1" baseline="-25000" dirty="0" smtClean="0">
                <a:latin typeface="Times New Roman"/>
                <a:cs typeface="Times New Roman"/>
              </a:rPr>
              <a:t>2ω</a:t>
            </a:r>
            <a:r>
              <a:rPr kumimoji="1" lang="ja-JP" altLang="en-US" i="1" dirty="0" smtClean="0">
                <a:latin typeface="Times New Roman"/>
                <a:cs typeface="Times New Roman"/>
              </a:rPr>
              <a:t>　</a:t>
            </a:r>
            <a:r>
              <a:rPr kumimoji="1" lang="ja-JP" altLang="en-US" dirty="0" smtClean="0">
                <a:latin typeface="Times New Roman"/>
                <a:cs typeface="Times New Roman"/>
              </a:rPr>
              <a:t>　</a:t>
            </a:r>
            <a:endParaRPr kumimoji="1" lang="en-US" altLang="ja-JP" dirty="0" smtClean="0">
              <a:latin typeface="Times New Roman"/>
              <a:cs typeface="Times New Roman"/>
            </a:endParaRPr>
          </a:p>
          <a:p>
            <a:r>
              <a:rPr lang="ja-JP" altLang="en-US" dirty="0" smtClean="0">
                <a:latin typeface="Times New Roman"/>
                <a:cs typeface="Times New Roman"/>
              </a:rPr>
              <a:t>　　</a:t>
            </a:r>
            <a:r>
              <a:rPr kumimoji="1" lang="ja-JP" altLang="en-US" dirty="0" smtClean="0">
                <a:latin typeface="Times New Roman"/>
                <a:cs typeface="Times New Roman"/>
              </a:rPr>
              <a:t>となる必要がある</a:t>
            </a:r>
            <a:endParaRPr kumimoji="1" lang="ja-JP" altLang="en-US" dirty="0">
              <a:latin typeface="Times New Roman"/>
              <a:cs typeface="Times New Roman"/>
            </a:endParaRPr>
          </a:p>
        </p:txBody>
      </p:sp>
      <p:sp>
        <p:nvSpPr>
          <p:cNvPr id="8" name="下矢印 7"/>
          <p:cNvSpPr/>
          <p:nvPr/>
        </p:nvSpPr>
        <p:spPr>
          <a:xfrm>
            <a:off x="3279273" y="2553311"/>
            <a:ext cx="404753" cy="29079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187904" y="1383844"/>
            <a:ext cx="2797761" cy="369332"/>
          </a:xfrm>
          <a:prstGeom prst="rect">
            <a:avLst/>
          </a:prstGeom>
          <a:noFill/>
        </p:spPr>
        <p:txBody>
          <a:bodyPr wrap="none" rtlCol="0">
            <a:spAutoFit/>
          </a:bodyPr>
          <a:lstStyle/>
          <a:p>
            <a:r>
              <a:rPr kumimoji="1" lang="ja-JP" altLang="en-US" dirty="0" smtClean="0"/>
              <a:t>打ち消し合わないためには</a:t>
            </a:r>
            <a:endParaRPr kumimoji="1" lang="ja-JP" altLang="en-US" dirty="0"/>
          </a:p>
        </p:txBody>
      </p:sp>
      <p:sp>
        <p:nvSpPr>
          <p:cNvPr id="10" name="テキスト ボックス 9"/>
          <p:cNvSpPr txBox="1"/>
          <p:nvPr/>
        </p:nvSpPr>
        <p:spPr>
          <a:xfrm>
            <a:off x="3886404" y="2399507"/>
            <a:ext cx="2916984" cy="584776"/>
          </a:xfrm>
          <a:prstGeom prst="rect">
            <a:avLst/>
          </a:prstGeom>
          <a:noFill/>
        </p:spPr>
        <p:txBody>
          <a:bodyPr wrap="none" rtlCol="0">
            <a:spAutoFit/>
          </a:bodyPr>
          <a:lstStyle/>
          <a:p>
            <a:pPr algn="ctr"/>
            <a:r>
              <a:rPr kumimoji="1" lang="ja-JP" altLang="en-US" sz="1600" dirty="0" smtClean="0"/>
              <a:t>光の屈折率は波長により異なる</a:t>
            </a:r>
            <a:endParaRPr kumimoji="1" lang="en-US" altLang="ja-JP" sz="1600" dirty="0" smtClean="0"/>
          </a:p>
          <a:p>
            <a:pPr algn="ctr"/>
            <a:r>
              <a:rPr lang="ja-JP" altLang="en-US" sz="1600" dirty="0" smtClean="0"/>
              <a:t>通常は満たされない</a:t>
            </a:r>
            <a:endParaRPr kumimoji="1" lang="ja-JP" altLang="en-US" sz="1600" dirty="0"/>
          </a:p>
        </p:txBody>
      </p:sp>
      <p:sp>
        <p:nvSpPr>
          <p:cNvPr id="12" name="テキスト ボックス 11"/>
          <p:cNvSpPr txBox="1"/>
          <p:nvPr/>
        </p:nvSpPr>
        <p:spPr>
          <a:xfrm>
            <a:off x="2729827" y="2851329"/>
            <a:ext cx="2313153" cy="307777"/>
          </a:xfrm>
          <a:prstGeom prst="rect">
            <a:avLst/>
          </a:prstGeom>
          <a:noFill/>
        </p:spPr>
        <p:txBody>
          <a:bodyPr wrap="none" rtlCol="0">
            <a:spAutoFit/>
          </a:bodyPr>
          <a:lstStyle/>
          <a:p>
            <a:r>
              <a:rPr kumimoji="1" lang="ja-JP" altLang="en-US" sz="1400" dirty="0" smtClean="0"/>
              <a:t>結晶の場合は複屈折を利用</a:t>
            </a:r>
            <a:endParaRPr kumimoji="1" lang="ja-JP" altLang="en-US" sz="1400" dirty="0"/>
          </a:p>
        </p:txBody>
      </p:sp>
      <p:sp>
        <p:nvSpPr>
          <p:cNvPr id="26" name="テキスト ボックス 25"/>
          <p:cNvSpPr txBox="1"/>
          <p:nvPr/>
        </p:nvSpPr>
        <p:spPr>
          <a:xfrm>
            <a:off x="2895804" y="983734"/>
            <a:ext cx="3955355" cy="400110"/>
          </a:xfrm>
          <a:prstGeom prst="rect">
            <a:avLst/>
          </a:prstGeom>
          <a:noFill/>
        </p:spPr>
        <p:txBody>
          <a:bodyPr wrap="none" rtlCol="0">
            <a:spAutoFit/>
          </a:bodyPr>
          <a:lstStyle/>
          <a:p>
            <a:r>
              <a:rPr kumimoji="1" lang="ja-JP" altLang="en-US" sz="2000" dirty="0" smtClean="0">
                <a:solidFill>
                  <a:srgbClr val="FF0000"/>
                </a:solidFill>
              </a:rPr>
              <a:t>基本</a:t>
            </a:r>
            <a:r>
              <a:rPr lang="ja-JP" altLang="en-US" sz="2000" dirty="0" smtClean="0">
                <a:solidFill>
                  <a:srgbClr val="FF0000"/>
                </a:solidFill>
              </a:rPr>
              <a:t>光</a:t>
            </a:r>
            <a:r>
              <a:rPr kumimoji="1" lang="ja-JP" altLang="en-US" sz="2000" dirty="0" smtClean="0">
                <a:solidFill>
                  <a:srgbClr val="FF0000"/>
                </a:solidFill>
              </a:rPr>
              <a:t>と</a:t>
            </a:r>
            <a:r>
              <a:rPr kumimoji="1" lang="en-US" altLang="ja-JP" sz="2000" dirty="0" smtClean="0">
                <a:solidFill>
                  <a:srgbClr val="FF0000"/>
                </a:solidFill>
              </a:rPr>
              <a:t>SHG</a:t>
            </a:r>
            <a:r>
              <a:rPr kumimoji="1" lang="ja-JP" altLang="en-US" sz="2000" dirty="0" smtClean="0">
                <a:solidFill>
                  <a:srgbClr val="FF0000"/>
                </a:solidFill>
              </a:rPr>
              <a:t>光の位相を合わせる</a:t>
            </a:r>
            <a:endParaRPr kumimoji="1" lang="ja-JP" altLang="en-US" sz="2000" dirty="0">
              <a:solidFill>
                <a:srgbClr val="FF0000"/>
              </a:solidFill>
            </a:endParaRPr>
          </a:p>
        </p:txBody>
      </p:sp>
      <p:sp>
        <p:nvSpPr>
          <p:cNvPr id="27" name="テキスト ボックス 26"/>
          <p:cNvSpPr txBox="1"/>
          <p:nvPr/>
        </p:nvSpPr>
        <p:spPr>
          <a:xfrm>
            <a:off x="5922165" y="1648248"/>
            <a:ext cx="1667373" cy="646331"/>
          </a:xfrm>
          <a:prstGeom prst="rect">
            <a:avLst/>
          </a:prstGeom>
          <a:noFill/>
        </p:spPr>
        <p:txBody>
          <a:bodyPr wrap="none" rtlCol="0">
            <a:spAutoFit/>
          </a:bodyPr>
          <a:lstStyle/>
          <a:p>
            <a:r>
              <a:rPr kumimoji="1" lang="en-US" altLang="ja-JP" i="1" dirty="0" err="1" smtClean="0">
                <a:latin typeface="Times New Roman"/>
                <a:cs typeface="Times New Roman"/>
              </a:rPr>
              <a:t>k</a:t>
            </a:r>
            <a:r>
              <a:rPr kumimoji="1" lang="ja-JP" altLang="en-US" dirty="0" smtClean="0"/>
              <a:t>：波数ベクトル</a:t>
            </a:r>
            <a:endParaRPr kumimoji="1" lang="en-US" altLang="ja-JP" dirty="0" smtClean="0"/>
          </a:p>
          <a:p>
            <a:r>
              <a:rPr kumimoji="1" lang="en-US" altLang="ja-JP" i="1" dirty="0" err="1" smtClean="0">
                <a:latin typeface="Times New Roman"/>
                <a:cs typeface="Times New Roman"/>
              </a:rPr>
              <a:t>k</a:t>
            </a:r>
            <a:r>
              <a:rPr lang="en-US" altLang="ja-JP" i="1" dirty="0" smtClean="0">
                <a:latin typeface="Times New Roman"/>
                <a:cs typeface="Times New Roman"/>
              </a:rPr>
              <a:t>=</a:t>
            </a:r>
            <a:r>
              <a:rPr lang="en-US" altLang="ja-JP" i="1" dirty="0" err="1" smtClean="0">
                <a:latin typeface="Times New Roman"/>
                <a:cs typeface="Times New Roman"/>
              </a:rPr>
              <a:t>n</a:t>
            </a:r>
            <a:r>
              <a:rPr lang="en-US" altLang="ja-JP" sz="1600" i="1" dirty="0" err="1" smtClean="0">
                <a:latin typeface="Times New Roman"/>
                <a:cs typeface="Times New Roman"/>
              </a:rPr>
              <a:t>(ω</a:t>
            </a:r>
            <a:r>
              <a:rPr lang="en-US" altLang="ja-JP" i="1" dirty="0" err="1" smtClean="0">
                <a:latin typeface="Times New Roman"/>
                <a:cs typeface="Times New Roman"/>
              </a:rPr>
              <a:t>)･ω/c</a:t>
            </a:r>
            <a:endParaRPr kumimoji="1" lang="ja-JP" altLang="en-US" i="1" dirty="0">
              <a:latin typeface="Times New Roman"/>
              <a:cs typeface="Times New Roman"/>
            </a:endParaRPr>
          </a:p>
        </p:txBody>
      </p:sp>
      <p:grpSp>
        <p:nvGrpSpPr>
          <p:cNvPr id="37" name="図形グループ 36"/>
          <p:cNvGrpSpPr/>
          <p:nvPr/>
        </p:nvGrpSpPr>
        <p:grpSpPr>
          <a:xfrm>
            <a:off x="7840339" y="1177148"/>
            <a:ext cx="1003300" cy="760374"/>
            <a:chOff x="4699000" y="4107934"/>
            <a:chExt cx="1003300" cy="760374"/>
          </a:xfrm>
        </p:grpSpPr>
        <p:cxnSp>
          <p:nvCxnSpPr>
            <p:cNvPr id="30" name="直線矢印コネクタ 29"/>
            <p:cNvCxnSpPr/>
            <p:nvPr/>
          </p:nvCxnSpPr>
          <p:spPr>
            <a:xfrm>
              <a:off x="4699000" y="4495800"/>
              <a:ext cx="5080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a:off x="5194300" y="4497388"/>
              <a:ext cx="5080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4699000" y="4864100"/>
              <a:ext cx="10033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4699000" y="4107934"/>
              <a:ext cx="458024" cy="369332"/>
            </a:xfrm>
            <a:prstGeom prst="rect">
              <a:avLst/>
            </a:prstGeom>
            <a:noFill/>
          </p:spPr>
          <p:txBody>
            <a:bodyPr wrap="none" rtlCol="0">
              <a:spAutoFit/>
            </a:bodyPr>
            <a:lstStyle/>
            <a:p>
              <a:r>
                <a:rPr lang="en-US" altLang="ja-JP" i="1" dirty="0" err="1" smtClean="0">
                  <a:latin typeface="Times New Roman"/>
                  <a:cs typeface="Times New Roman"/>
                </a:rPr>
                <a:t>k</a:t>
              </a:r>
              <a:r>
                <a:rPr lang="en-US" altLang="ja-JP" i="1" baseline="-25000" dirty="0" err="1" smtClean="0">
                  <a:latin typeface="Times New Roman"/>
                  <a:cs typeface="Times New Roman"/>
                </a:rPr>
                <a:t>ω</a:t>
              </a:r>
              <a:endParaRPr kumimoji="1" lang="ja-JP" altLang="en-US" i="1" dirty="0">
                <a:latin typeface="Times New Roman"/>
                <a:cs typeface="Times New Roman"/>
              </a:endParaRPr>
            </a:p>
          </p:txBody>
        </p:sp>
        <p:sp>
          <p:nvSpPr>
            <p:cNvPr id="35" name="テキスト ボックス 34"/>
            <p:cNvSpPr txBox="1"/>
            <p:nvPr/>
          </p:nvSpPr>
          <p:spPr>
            <a:xfrm>
              <a:off x="5182424" y="4116944"/>
              <a:ext cx="458024" cy="369332"/>
            </a:xfrm>
            <a:prstGeom prst="rect">
              <a:avLst/>
            </a:prstGeom>
            <a:noFill/>
          </p:spPr>
          <p:txBody>
            <a:bodyPr wrap="none" rtlCol="0">
              <a:spAutoFit/>
            </a:bodyPr>
            <a:lstStyle/>
            <a:p>
              <a:r>
                <a:rPr lang="en-US" altLang="ja-JP" i="1" dirty="0" err="1" smtClean="0">
                  <a:latin typeface="Times New Roman"/>
                  <a:cs typeface="Times New Roman"/>
                </a:rPr>
                <a:t>k</a:t>
              </a:r>
              <a:r>
                <a:rPr lang="en-US" altLang="ja-JP" i="1" baseline="-25000" dirty="0" err="1" smtClean="0">
                  <a:latin typeface="Times New Roman"/>
                  <a:cs typeface="Times New Roman"/>
                </a:rPr>
                <a:t>ω</a:t>
              </a:r>
              <a:endParaRPr kumimoji="1" lang="ja-JP" altLang="en-US" i="1" dirty="0">
                <a:latin typeface="Times New Roman"/>
                <a:cs typeface="Times New Roman"/>
              </a:endParaRPr>
            </a:p>
          </p:txBody>
        </p:sp>
        <p:sp>
          <p:nvSpPr>
            <p:cNvPr id="36" name="テキスト ボックス 35"/>
            <p:cNvSpPr txBox="1"/>
            <p:nvPr/>
          </p:nvSpPr>
          <p:spPr>
            <a:xfrm>
              <a:off x="4966112" y="4498976"/>
              <a:ext cx="534968" cy="369332"/>
            </a:xfrm>
            <a:prstGeom prst="rect">
              <a:avLst/>
            </a:prstGeom>
            <a:noFill/>
          </p:spPr>
          <p:txBody>
            <a:bodyPr wrap="none" rtlCol="0">
              <a:spAutoFit/>
            </a:bodyPr>
            <a:lstStyle/>
            <a:p>
              <a:r>
                <a:rPr lang="en-US" altLang="ja-JP" i="1" dirty="0" smtClean="0">
                  <a:latin typeface="Times New Roman"/>
                  <a:cs typeface="Times New Roman"/>
                </a:rPr>
                <a:t>k</a:t>
              </a:r>
              <a:r>
                <a:rPr lang="en-US" altLang="ja-JP" i="1" baseline="-25000" dirty="0" smtClean="0">
                  <a:latin typeface="Times New Roman"/>
                  <a:cs typeface="Times New Roman"/>
                </a:rPr>
                <a:t>2ω</a:t>
              </a:r>
              <a:endParaRPr kumimoji="1" lang="ja-JP" altLang="en-US" i="1" dirty="0">
                <a:latin typeface="Times New Roman"/>
                <a:cs typeface="Times New Roman"/>
              </a:endParaRPr>
            </a:p>
          </p:txBody>
        </p:sp>
      </p:grpSp>
      <p:grpSp>
        <p:nvGrpSpPr>
          <p:cNvPr id="38" name="グループ化 43"/>
          <p:cNvGrpSpPr>
            <a:grpSpLocks/>
          </p:cNvGrpSpPr>
          <p:nvPr/>
        </p:nvGrpSpPr>
        <p:grpSpPr bwMode="auto">
          <a:xfrm>
            <a:off x="7528124" y="2292914"/>
            <a:ext cx="1518712" cy="1267567"/>
            <a:chOff x="6751162" y="10569"/>
            <a:chExt cx="2372996" cy="1980325"/>
          </a:xfrm>
        </p:grpSpPr>
        <p:grpSp>
          <p:nvGrpSpPr>
            <p:cNvPr id="39" name="グループ化 2070"/>
            <p:cNvGrpSpPr>
              <a:grpSpLocks/>
            </p:cNvGrpSpPr>
            <p:nvPr/>
          </p:nvGrpSpPr>
          <p:grpSpPr bwMode="auto">
            <a:xfrm>
              <a:off x="7276203" y="13170"/>
              <a:ext cx="1847955" cy="1392839"/>
              <a:chOff x="5896893" y="40341"/>
              <a:chExt cx="1847955" cy="1392839"/>
            </a:xfrm>
          </p:grpSpPr>
          <p:cxnSp>
            <p:nvCxnSpPr>
              <p:cNvPr id="42" name="直線コネクタ 41"/>
              <p:cNvCxnSpPr/>
              <p:nvPr/>
            </p:nvCxnSpPr>
            <p:spPr>
              <a:xfrm>
                <a:off x="5909294" y="331989"/>
                <a:ext cx="0" cy="109127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5896893" y="1433180"/>
                <a:ext cx="1150941"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弧 43"/>
              <p:cNvSpPr/>
              <p:nvPr/>
            </p:nvSpPr>
            <p:spPr>
              <a:xfrm rot="10800000">
                <a:off x="6102772" y="40341"/>
                <a:ext cx="1642076" cy="1055537"/>
              </a:xfrm>
              <a:prstGeom prst="arc">
                <a:avLst>
                  <a:gd name="adj1" fmla="val 15812290"/>
                  <a:gd name="adj2" fmla="val 0"/>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sp>
          <p:nvSpPr>
            <p:cNvPr id="40" name="テキスト ボックス 17"/>
            <p:cNvSpPr txBox="1">
              <a:spLocks noChangeArrowheads="1"/>
            </p:cNvSpPr>
            <p:nvPr/>
          </p:nvSpPr>
          <p:spPr bwMode="auto">
            <a:xfrm>
              <a:off x="6751162" y="10569"/>
              <a:ext cx="537441" cy="721398"/>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n</a:t>
              </a:r>
              <a:endParaRPr lang="ja-JP" altLang="en-US" sz="2400" b="1">
                <a:latin typeface="Times New Roman" charset="0"/>
                <a:ea typeface="Times New Roman" charset="0"/>
                <a:cs typeface="Times New Roman" charset="0"/>
              </a:endParaRPr>
            </a:p>
          </p:txBody>
        </p:sp>
        <p:sp>
          <p:nvSpPr>
            <p:cNvPr id="41" name="テキスト ボックス 18"/>
            <p:cNvSpPr txBox="1">
              <a:spLocks noChangeArrowheads="1"/>
            </p:cNvSpPr>
            <p:nvPr/>
          </p:nvSpPr>
          <p:spPr bwMode="auto">
            <a:xfrm>
              <a:off x="8249284" y="1269632"/>
              <a:ext cx="585465" cy="721262"/>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λ</a:t>
              </a:r>
              <a:endParaRPr lang="ja-JP" altLang="en-US" sz="2400" b="1">
                <a:latin typeface="Times New Roman" charset="0"/>
                <a:ea typeface="Times New Roman" charset="0"/>
                <a:cs typeface="Times New Roman" charset="0"/>
              </a:endParaRPr>
            </a:p>
          </p:txBody>
        </p:sp>
      </p:grpSp>
      <p:sp>
        <p:nvSpPr>
          <p:cNvPr id="45" name="テキスト ボックス 36"/>
          <p:cNvSpPr txBox="1">
            <a:spLocks noChangeArrowheads="1"/>
          </p:cNvSpPr>
          <p:nvPr/>
        </p:nvSpPr>
        <p:spPr bwMode="auto">
          <a:xfrm>
            <a:off x="7673712" y="2112958"/>
            <a:ext cx="1108075" cy="368300"/>
          </a:xfrm>
          <a:prstGeom prst="rect">
            <a:avLst/>
          </a:prstGeom>
          <a:noFill/>
          <a:ln w="9525">
            <a:noFill/>
            <a:miter lim="800000"/>
            <a:headEnd/>
            <a:tailEnd/>
          </a:ln>
        </p:spPr>
        <p:txBody>
          <a:bodyPr wrap="none">
            <a:prstTxWarp prst="textNoShape">
              <a:avLst/>
            </a:prstTxWarp>
            <a:spAutoFit/>
          </a:bodyPr>
          <a:lstStyle/>
          <a:p>
            <a:r>
              <a:rPr lang="ja-JP" altLang="en-US" dirty="0"/>
              <a:t>正の分散</a:t>
            </a:r>
          </a:p>
        </p:txBody>
      </p:sp>
      <p:sp>
        <p:nvSpPr>
          <p:cNvPr id="46" name="テキスト ボックス 32"/>
          <p:cNvSpPr txBox="1">
            <a:spLocks noChangeArrowheads="1"/>
          </p:cNvSpPr>
          <p:nvPr/>
        </p:nvSpPr>
        <p:spPr bwMode="auto">
          <a:xfrm>
            <a:off x="6541467" y="2698706"/>
            <a:ext cx="986660" cy="400110"/>
          </a:xfrm>
          <a:prstGeom prst="rect">
            <a:avLst/>
          </a:prstGeom>
          <a:noFill/>
          <a:ln w="9525">
            <a:noFill/>
            <a:miter lim="800000"/>
            <a:headEnd/>
            <a:tailEnd/>
          </a:ln>
        </p:spPr>
        <p:txBody>
          <a:bodyPr wrap="none">
            <a:prstTxWarp prst="textNoShape">
              <a:avLst/>
            </a:prstTxWarp>
            <a:spAutoFit/>
          </a:bodyPr>
          <a:lstStyle/>
          <a:p>
            <a:r>
              <a:rPr lang="en-US" altLang="ja-JP" sz="2000" b="1" i="1" dirty="0" err="1">
                <a:latin typeface="Times New Roman" charset="0"/>
                <a:ea typeface="Times New Roman" charset="0"/>
                <a:cs typeface="Times New Roman" charset="0"/>
              </a:rPr>
              <a:t>v</a:t>
            </a:r>
            <a:r>
              <a:rPr lang="en-US" altLang="ja-JP" sz="2000" b="1" i="1" dirty="0">
                <a:latin typeface="Times New Roman" charset="0"/>
                <a:ea typeface="Times New Roman" charset="0"/>
                <a:cs typeface="Times New Roman" charset="0"/>
              </a:rPr>
              <a:t> = </a:t>
            </a:r>
            <a:r>
              <a:rPr lang="en-US" altLang="ja-JP" sz="2000" b="1" i="1" dirty="0" err="1">
                <a:latin typeface="Times New Roman" charset="0"/>
                <a:ea typeface="Times New Roman" charset="0"/>
                <a:cs typeface="Times New Roman" charset="0"/>
              </a:rPr>
              <a:t>c/n</a:t>
            </a:r>
            <a:endParaRPr lang="ja-JP" altLang="en-US" sz="2000" b="1" i="1" dirty="0">
              <a:latin typeface="Times New Roman" charset="0"/>
              <a:ea typeface="Times New Roman" charset="0"/>
              <a:cs typeface="Times New Roman" charset="0"/>
            </a:endParaRPr>
          </a:p>
        </p:txBody>
      </p:sp>
      <p:sp>
        <p:nvSpPr>
          <p:cNvPr id="48" name="テキスト ボックス 47"/>
          <p:cNvSpPr txBox="1"/>
          <p:nvPr/>
        </p:nvSpPr>
        <p:spPr>
          <a:xfrm>
            <a:off x="1905875" y="4102100"/>
            <a:ext cx="1141659" cy="1200328"/>
          </a:xfrm>
          <a:prstGeom prst="rect">
            <a:avLst/>
          </a:prstGeom>
          <a:noFill/>
        </p:spPr>
        <p:txBody>
          <a:bodyPr wrap="none" rtlCol="0">
            <a:spAutoFit/>
          </a:bodyPr>
          <a:lstStyle/>
          <a:p>
            <a:pPr algn="ctr"/>
            <a:r>
              <a:rPr lang="en-US" altLang="ja-JP" sz="2400" i="1" dirty="0" err="1" smtClean="0">
                <a:latin typeface="Times New Roman"/>
                <a:cs typeface="Times New Roman"/>
              </a:rPr>
              <a:t>Δk</a:t>
            </a:r>
            <a:r>
              <a:rPr lang="en-US" altLang="ja-JP" sz="2400" i="1" dirty="0" smtClean="0">
                <a:latin typeface="Times New Roman"/>
                <a:cs typeface="Times New Roman"/>
              </a:rPr>
              <a:t> </a:t>
            </a:r>
            <a:r>
              <a:rPr lang="ja-JP" altLang="en-US" sz="2400" dirty="0" smtClean="0">
                <a:latin typeface="Times New Roman"/>
                <a:cs typeface="Times New Roman"/>
              </a:rPr>
              <a:t>大</a:t>
            </a:r>
            <a:endParaRPr lang="en-US" altLang="ja-JP" sz="2400" dirty="0" smtClean="0">
              <a:latin typeface="Times New Roman"/>
              <a:cs typeface="Times New Roman"/>
            </a:endParaRPr>
          </a:p>
          <a:p>
            <a:pPr algn="ctr"/>
            <a:r>
              <a:rPr kumimoji="1" lang="en-US" altLang="ja-JP" sz="2400" dirty="0" smtClean="0">
                <a:latin typeface="Times New Roman"/>
                <a:cs typeface="Times New Roman"/>
              </a:rPr>
              <a:t>↓</a:t>
            </a:r>
          </a:p>
          <a:p>
            <a:pPr algn="ctr"/>
            <a:r>
              <a:rPr lang="en-US" altLang="ja-JP" sz="2400" dirty="0" smtClean="0">
                <a:latin typeface="Times New Roman"/>
                <a:cs typeface="Times New Roman"/>
              </a:rPr>
              <a:t>I</a:t>
            </a:r>
            <a:r>
              <a:rPr lang="en-US" altLang="ja-JP" sz="2400" baseline="-25000" dirty="0" smtClean="0">
                <a:latin typeface="Times New Roman"/>
                <a:cs typeface="Times New Roman"/>
              </a:rPr>
              <a:t>SHG</a:t>
            </a:r>
            <a:r>
              <a:rPr lang="ja-JP" altLang="en-US" sz="2400" baseline="-25000" dirty="0" smtClean="0">
                <a:latin typeface="Times New Roman"/>
                <a:cs typeface="Times New Roman"/>
              </a:rPr>
              <a:t>　</a:t>
            </a:r>
            <a:r>
              <a:rPr lang="ja-JP" altLang="en-US" sz="2400" dirty="0" smtClean="0">
                <a:latin typeface="Times New Roman"/>
                <a:cs typeface="Times New Roman"/>
              </a:rPr>
              <a:t>小</a:t>
            </a:r>
            <a:endParaRPr kumimoji="1" lang="ja-JP" altLang="en-US" sz="2400" dirty="0"/>
          </a:p>
        </p:txBody>
      </p:sp>
      <p:sp>
        <p:nvSpPr>
          <p:cNvPr id="49" name="テキスト ボックス 48"/>
          <p:cNvSpPr txBox="1"/>
          <p:nvPr/>
        </p:nvSpPr>
        <p:spPr>
          <a:xfrm>
            <a:off x="1968501" y="3090858"/>
            <a:ext cx="4484066" cy="369332"/>
          </a:xfrm>
          <a:prstGeom prst="rect">
            <a:avLst/>
          </a:prstGeom>
          <a:noFill/>
        </p:spPr>
        <p:txBody>
          <a:bodyPr wrap="square" rtlCol="0">
            <a:spAutoFit/>
          </a:bodyPr>
          <a:lstStyle/>
          <a:p>
            <a:pPr algn="ctr"/>
            <a:r>
              <a:rPr lang="ja-JP" altLang="en-US" dirty="0" smtClean="0"/>
              <a:t>生体組織</a:t>
            </a:r>
            <a:r>
              <a:rPr lang="en-US" altLang="ja-JP" dirty="0" smtClean="0">
                <a:latin typeface="Times New Roman"/>
                <a:cs typeface="Times New Roman"/>
              </a:rPr>
              <a:t>→</a:t>
            </a:r>
            <a:r>
              <a:rPr lang="ja-JP" altLang="en-US" dirty="0" smtClean="0"/>
              <a:t>厳密な位相整合はとれない</a:t>
            </a:r>
          </a:p>
        </p:txBody>
      </p:sp>
      <p:cxnSp>
        <p:nvCxnSpPr>
          <p:cNvPr id="52" name="直線コネクタ 51"/>
          <p:cNvCxnSpPr/>
          <p:nvPr/>
        </p:nvCxnSpPr>
        <p:spPr>
          <a:xfrm rot="16200000" flipH="1">
            <a:off x="2224352" y="5008001"/>
            <a:ext cx="2613020" cy="1"/>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6906140" y="6110791"/>
            <a:ext cx="2140697" cy="338554"/>
          </a:xfrm>
          <a:prstGeom prst="rect">
            <a:avLst/>
          </a:prstGeom>
          <a:noFill/>
        </p:spPr>
        <p:txBody>
          <a:bodyPr wrap="none" rtlCol="0">
            <a:spAutoFit/>
          </a:bodyPr>
          <a:lstStyle/>
          <a:p>
            <a:r>
              <a:rPr lang="en-US" altLang="ja-JP" sz="1600" i="1" dirty="0" smtClean="0">
                <a:latin typeface="Times New Roman"/>
                <a:cs typeface="Times New Roman"/>
              </a:rPr>
              <a:t>←L</a:t>
            </a:r>
            <a:r>
              <a:rPr lang="en-US" altLang="ja-JP" sz="1600" i="1" baseline="-25000" dirty="0" smtClean="0">
                <a:latin typeface="Times New Roman"/>
                <a:cs typeface="Times New Roman"/>
              </a:rPr>
              <a:t>c1</a:t>
            </a:r>
            <a:r>
              <a:rPr lang="en-US" altLang="ja-JP" sz="1600" i="1" dirty="0" smtClean="0">
                <a:latin typeface="Times New Roman"/>
                <a:cs typeface="Times New Roman"/>
              </a:rPr>
              <a:t>=2π/Δk</a:t>
            </a:r>
            <a:r>
              <a:rPr lang="en-US" altLang="ja-JP" sz="1600" i="1" baseline="-25000" dirty="0" smtClean="0">
                <a:latin typeface="Times New Roman"/>
                <a:cs typeface="Times New Roman"/>
              </a:rPr>
              <a:t>1</a:t>
            </a:r>
            <a:r>
              <a:rPr lang="ja-JP" altLang="en-US" sz="1600" dirty="0" smtClean="0"/>
              <a:t>で規格化</a:t>
            </a:r>
            <a:endParaRPr kumimoji="1" lang="ja-JP" altLang="en-US" sz="1600" dirty="0"/>
          </a:p>
        </p:txBody>
      </p:sp>
      <p:sp>
        <p:nvSpPr>
          <p:cNvPr id="56" name="テキスト ボックス 55"/>
          <p:cNvSpPr txBox="1"/>
          <p:nvPr/>
        </p:nvSpPr>
        <p:spPr>
          <a:xfrm>
            <a:off x="3686006" y="3426480"/>
            <a:ext cx="3253916"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sz="1600" dirty="0" smtClean="0"/>
              <a:t>長さ</a:t>
            </a:r>
            <a:r>
              <a:rPr kumimoji="1" lang="en-US" altLang="ja-JP" sz="1600" i="1" dirty="0" smtClean="0">
                <a:latin typeface="Times New Roman"/>
                <a:cs typeface="Times New Roman"/>
              </a:rPr>
              <a:t>L</a:t>
            </a:r>
            <a:r>
              <a:rPr kumimoji="1" lang="ja-JP" altLang="en-US" sz="1600" dirty="0" smtClean="0"/>
              <a:t>の均一な領域を伝搬する場合</a:t>
            </a:r>
            <a:endParaRPr kumimoji="1" lang="ja-JP" altLang="en-US" sz="1600" dirty="0"/>
          </a:p>
        </p:txBody>
      </p:sp>
      <p:sp>
        <p:nvSpPr>
          <p:cNvPr id="57" name="テキスト ボックス 56"/>
          <p:cNvSpPr txBox="1"/>
          <p:nvPr/>
        </p:nvSpPr>
        <p:spPr>
          <a:xfrm>
            <a:off x="7538843" y="3701491"/>
            <a:ext cx="982159" cy="1015663"/>
          </a:xfrm>
          <a:prstGeom prst="rect">
            <a:avLst/>
          </a:prstGeom>
          <a:noFill/>
        </p:spPr>
        <p:txBody>
          <a:bodyPr wrap="none" rtlCol="0">
            <a:spAutoFit/>
          </a:bodyPr>
          <a:lstStyle/>
          <a:p>
            <a:pPr algn="ctr"/>
            <a:r>
              <a:rPr lang="en-US" altLang="ja-JP" sz="2000" i="1" dirty="0" err="1" smtClean="0">
                <a:latin typeface="Times New Roman"/>
                <a:cs typeface="Times New Roman"/>
              </a:rPr>
              <a:t>Δk</a:t>
            </a:r>
            <a:r>
              <a:rPr lang="en-US" altLang="ja-JP" sz="2000" i="1" dirty="0" smtClean="0">
                <a:latin typeface="Times New Roman"/>
                <a:cs typeface="Times New Roman"/>
              </a:rPr>
              <a:t> </a:t>
            </a:r>
            <a:r>
              <a:rPr lang="ja-JP" altLang="en-US" sz="2000" dirty="0" smtClean="0">
                <a:latin typeface="Times New Roman"/>
                <a:cs typeface="Times New Roman"/>
              </a:rPr>
              <a:t>大</a:t>
            </a:r>
            <a:endParaRPr lang="en-US" altLang="ja-JP" sz="2000" dirty="0" smtClean="0">
              <a:latin typeface="Times New Roman"/>
              <a:cs typeface="Times New Roman"/>
            </a:endParaRPr>
          </a:p>
          <a:p>
            <a:pPr algn="ctr"/>
            <a:r>
              <a:rPr kumimoji="1" lang="en-US" altLang="ja-JP" sz="2000" dirty="0" smtClean="0">
                <a:latin typeface="Times New Roman"/>
                <a:cs typeface="Times New Roman"/>
              </a:rPr>
              <a:t>↓</a:t>
            </a:r>
          </a:p>
          <a:p>
            <a:pPr algn="ctr"/>
            <a:r>
              <a:rPr lang="en-US" altLang="ja-JP" sz="2000" dirty="0" smtClean="0">
                <a:latin typeface="Times New Roman"/>
                <a:cs typeface="Times New Roman"/>
              </a:rPr>
              <a:t>I</a:t>
            </a:r>
            <a:r>
              <a:rPr lang="en-US" altLang="ja-JP" sz="2000" baseline="-25000" dirty="0" smtClean="0">
                <a:latin typeface="Times New Roman"/>
                <a:cs typeface="Times New Roman"/>
              </a:rPr>
              <a:t>SHG</a:t>
            </a:r>
            <a:r>
              <a:rPr lang="ja-JP" altLang="en-US" sz="2000" baseline="-25000" dirty="0" smtClean="0">
                <a:latin typeface="Times New Roman"/>
                <a:cs typeface="Times New Roman"/>
              </a:rPr>
              <a:t>　</a:t>
            </a:r>
            <a:r>
              <a:rPr lang="ja-JP" altLang="en-US" sz="2000" dirty="0" smtClean="0">
                <a:latin typeface="Times New Roman"/>
                <a:cs typeface="Times New Roman"/>
              </a:rPr>
              <a:t>小</a:t>
            </a:r>
            <a:endParaRPr kumimoji="1" lang="ja-JP" altLang="en-US" sz="2000" dirty="0"/>
          </a:p>
        </p:txBody>
      </p:sp>
      <p:sp>
        <p:nvSpPr>
          <p:cNvPr id="58" name="テキスト ボックス 57"/>
          <p:cNvSpPr txBox="1"/>
          <p:nvPr/>
        </p:nvSpPr>
        <p:spPr>
          <a:xfrm>
            <a:off x="7578717" y="5037462"/>
            <a:ext cx="982159" cy="1323439"/>
          </a:xfrm>
          <a:prstGeom prst="rect">
            <a:avLst/>
          </a:prstGeom>
          <a:noFill/>
        </p:spPr>
        <p:txBody>
          <a:bodyPr wrap="none" rtlCol="0">
            <a:spAutoFit/>
          </a:bodyPr>
          <a:lstStyle/>
          <a:p>
            <a:pPr algn="ctr"/>
            <a:r>
              <a:rPr kumimoji="1" lang="en-US" altLang="ja-JP" sz="2000" i="1" dirty="0" smtClean="0">
                <a:latin typeface="Times New Roman"/>
                <a:cs typeface="Times New Roman"/>
              </a:rPr>
              <a:t>L=</a:t>
            </a:r>
            <a:r>
              <a:rPr kumimoji="1" lang="en-US" altLang="ja-JP" sz="2000" i="1" dirty="0" err="1" smtClean="0">
                <a:latin typeface="Times New Roman"/>
                <a:cs typeface="Times New Roman"/>
              </a:rPr>
              <a:t>L</a:t>
            </a:r>
            <a:r>
              <a:rPr kumimoji="1" lang="en-US" altLang="ja-JP" sz="2000" i="1" baseline="-25000" dirty="0" err="1" smtClean="0">
                <a:latin typeface="Times New Roman"/>
                <a:cs typeface="Times New Roman"/>
              </a:rPr>
              <a:t>c</a:t>
            </a:r>
            <a:endParaRPr kumimoji="1" lang="en-US" altLang="ja-JP" sz="2000" i="1" baseline="-25000" dirty="0" smtClean="0">
              <a:latin typeface="Times New Roman"/>
              <a:cs typeface="Times New Roman"/>
            </a:endParaRPr>
          </a:p>
          <a:p>
            <a:pPr algn="ctr"/>
            <a:r>
              <a:rPr lang="en-US" altLang="ja-JP" sz="2000" dirty="0" smtClean="0">
                <a:latin typeface="Times New Roman"/>
                <a:cs typeface="Times New Roman"/>
              </a:rPr>
              <a:t>↓</a:t>
            </a:r>
          </a:p>
          <a:p>
            <a:pPr algn="ctr"/>
            <a:r>
              <a:rPr lang="en-US" altLang="ja-JP" sz="2000" dirty="0" smtClean="0">
                <a:latin typeface="Times New Roman"/>
                <a:cs typeface="Times New Roman"/>
              </a:rPr>
              <a:t>I</a:t>
            </a:r>
            <a:r>
              <a:rPr lang="en-US" altLang="ja-JP" sz="2000" baseline="-25000" dirty="0" smtClean="0">
                <a:latin typeface="Times New Roman"/>
                <a:cs typeface="Times New Roman"/>
              </a:rPr>
              <a:t>SHG</a:t>
            </a:r>
            <a:r>
              <a:rPr lang="ja-JP" altLang="en-US" sz="2000" baseline="-25000" dirty="0" smtClean="0">
                <a:latin typeface="Times New Roman"/>
                <a:cs typeface="Times New Roman"/>
              </a:rPr>
              <a:t>　</a:t>
            </a:r>
            <a:r>
              <a:rPr lang="ja-JP" altLang="en-US" sz="2000" dirty="0" smtClean="0">
                <a:latin typeface="Times New Roman"/>
                <a:cs typeface="Times New Roman"/>
              </a:rPr>
              <a:t>大</a:t>
            </a:r>
            <a:endParaRPr lang="ja-JP" altLang="en-US" sz="2000" dirty="0" smtClean="0"/>
          </a:p>
          <a:p>
            <a:endParaRPr kumimoji="1" lang="ja-JP" altLang="en-US" sz="2000" dirty="0"/>
          </a:p>
        </p:txBody>
      </p:sp>
      <p:pic>
        <p:nvPicPr>
          <p:cNvPr id="59" name="図 58" descr="スクリーンショット（2012-11-25 11.02.36）.png"/>
          <p:cNvPicPr>
            <a:picLocks noChangeAspect="1"/>
          </p:cNvPicPr>
          <p:nvPr/>
        </p:nvPicPr>
        <p:blipFill>
          <a:blip r:embed="rId5">
            <a:lum contrast="17000"/>
          </a:blip>
          <a:stretch>
            <a:fillRect/>
          </a:stretch>
        </p:blipFill>
        <p:spPr>
          <a:xfrm>
            <a:off x="1569660" y="3528629"/>
            <a:ext cx="1818031" cy="49550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擬似位相整合</a:t>
            </a:r>
            <a:r>
              <a:rPr lang="en-US" altLang="ja-JP" dirty="0" smtClean="0"/>
              <a:t>,</a:t>
            </a:r>
            <a:r>
              <a:rPr lang="ja-JP" altLang="en-US" dirty="0" smtClean="0"/>
              <a:t>前方散乱</a:t>
            </a:r>
            <a:r>
              <a:rPr lang="en-US" altLang="ja-JP" dirty="0" err="1" smtClean="0"/>
              <a:t>vs</a:t>
            </a:r>
            <a:r>
              <a:rPr lang="ja-JP" altLang="en-US" dirty="0" smtClean="0"/>
              <a:t>後方散乱</a:t>
            </a:r>
            <a:r>
              <a:rPr lang="en-US" altLang="ja-JP" dirty="0" smtClean="0"/>
              <a:t>SHG</a:t>
            </a:r>
            <a:endParaRPr lang="ja-JP" altLang="en-US" dirty="0"/>
          </a:p>
        </p:txBody>
      </p:sp>
      <p:pic>
        <p:nvPicPr>
          <p:cNvPr id="6" name="図 5" descr="スクリーンショット（2013-04-30 17.47.58）.png"/>
          <p:cNvPicPr>
            <a:picLocks noChangeAspect="1"/>
          </p:cNvPicPr>
          <p:nvPr/>
        </p:nvPicPr>
        <p:blipFill>
          <a:blip r:embed="rId2"/>
          <a:stretch>
            <a:fillRect/>
          </a:stretch>
        </p:blipFill>
        <p:spPr>
          <a:xfrm>
            <a:off x="4978405" y="1994932"/>
            <a:ext cx="3971153" cy="3248544"/>
          </a:xfrm>
          <a:prstGeom prst="rect">
            <a:avLst/>
          </a:prstGeom>
        </p:spPr>
      </p:pic>
      <p:sp>
        <p:nvSpPr>
          <p:cNvPr id="8" name="テキスト ボックス 7"/>
          <p:cNvSpPr txBox="1"/>
          <p:nvPr/>
        </p:nvSpPr>
        <p:spPr>
          <a:xfrm>
            <a:off x="-25400" y="915474"/>
            <a:ext cx="9056668" cy="353943"/>
          </a:xfrm>
          <a:prstGeom prst="rect">
            <a:avLst/>
          </a:prstGeom>
          <a:noFill/>
        </p:spPr>
        <p:txBody>
          <a:bodyPr wrap="none" rtlCol="0">
            <a:spAutoFit/>
          </a:bodyPr>
          <a:lstStyle/>
          <a:p>
            <a:r>
              <a:rPr lang="ja-JP" altLang="en-US" sz="1700" dirty="0" smtClean="0">
                <a:latin typeface="Times New Roman"/>
                <a:cs typeface="Times New Roman"/>
              </a:rPr>
              <a:t>擬似位相整合・・・</a:t>
            </a:r>
            <a:r>
              <a:rPr lang="en-US" altLang="ja-JP" sz="1700" i="1" dirty="0" err="1" smtClean="0">
                <a:latin typeface="Times New Roman"/>
                <a:cs typeface="Times New Roman"/>
              </a:rPr>
              <a:t>Δk</a:t>
            </a:r>
            <a:r>
              <a:rPr lang="en-US" altLang="ja-JP" sz="1700" i="1" dirty="0" smtClean="0">
                <a:latin typeface="Times New Roman"/>
                <a:cs typeface="Times New Roman"/>
              </a:rPr>
              <a:t>=0</a:t>
            </a:r>
            <a:r>
              <a:rPr lang="ja-JP" altLang="en-US" sz="1700" dirty="0" smtClean="0">
                <a:latin typeface="Times New Roman"/>
                <a:cs typeface="Times New Roman"/>
              </a:rPr>
              <a:t>が満足できないとき，媒質に周期性を持たせることで位相整合条件を緩和</a:t>
            </a:r>
            <a:r>
              <a:rPr lang="en-US" altLang="ja-JP" sz="1700" i="1" dirty="0" smtClean="0">
                <a:latin typeface="Times New Roman"/>
                <a:cs typeface="Times New Roman"/>
              </a:rPr>
              <a:t> </a:t>
            </a:r>
            <a:endParaRPr kumimoji="1" lang="ja-JP" altLang="en-US" sz="1700" dirty="0"/>
          </a:p>
        </p:txBody>
      </p:sp>
      <p:sp>
        <p:nvSpPr>
          <p:cNvPr id="9" name="テキスト ボックス 8"/>
          <p:cNvSpPr txBox="1"/>
          <p:nvPr/>
        </p:nvSpPr>
        <p:spPr>
          <a:xfrm>
            <a:off x="0" y="1256268"/>
            <a:ext cx="6855600" cy="369332"/>
          </a:xfrm>
          <a:prstGeom prst="rect">
            <a:avLst/>
          </a:prstGeom>
          <a:noFill/>
        </p:spPr>
        <p:txBody>
          <a:bodyPr wrap="none" rtlCol="0">
            <a:spAutoFit/>
          </a:bodyPr>
          <a:lstStyle/>
          <a:p>
            <a:r>
              <a:rPr lang="ja-JP" altLang="en-US" dirty="0" smtClean="0"/>
              <a:t>媒質：周期</a:t>
            </a:r>
            <a:r>
              <a:rPr lang="en-US" altLang="ja-JP" i="1" dirty="0" err="1" smtClean="0">
                <a:latin typeface="Times New Roman"/>
                <a:cs typeface="Times New Roman"/>
              </a:rPr>
              <a:t>Λ</a:t>
            </a:r>
            <a:r>
              <a:rPr lang="ja-JP" altLang="en-US" dirty="0" smtClean="0"/>
              <a:t>，大きさ</a:t>
            </a:r>
            <a:r>
              <a:rPr lang="en-US" altLang="ja-JP" i="1" dirty="0" smtClean="0">
                <a:latin typeface="Times New Roman"/>
                <a:cs typeface="Times New Roman"/>
              </a:rPr>
              <a:t>2π/Λ</a:t>
            </a:r>
            <a:r>
              <a:rPr lang="ja-JP" altLang="en-US" dirty="0" smtClean="0"/>
              <a:t>で方向が周期性の向きと同じ格子ベクトル</a:t>
            </a:r>
            <a:r>
              <a:rPr lang="en-US" altLang="ja-JP" i="1" dirty="0" smtClean="0">
                <a:latin typeface="Times New Roman"/>
                <a:cs typeface="Times New Roman"/>
              </a:rPr>
              <a:t>K</a:t>
            </a:r>
            <a:endParaRPr kumimoji="1" lang="ja-JP" altLang="en-US" i="1" dirty="0">
              <a:latin typeface="Times New Roman"/>
              <a:cs typeface="Times New Roman"/>
            </a:endParaRPr>
          </a:p>
        </p:txBody>
      </p:sp>
      <p:sp>
        <p:nvSpPr>
          <p:cNvPr id="10" name="テキスト ボックス 9"/>
          <p:cNvSpPr txBox="1"/>
          <p:nvPr/>
        </p:nvSpPr>
        <p:spPr>
          <a:xfrm>
            <a:off x="165100" y="1625600"/>
            <a:ext cx="5461000" cy="369332"/>
          </a:xfrm>
          <a:prstGeom prst="rect">
            <a:avLst/>
          </a:prstGeom>
          <a:noFill/>
        </p:spPr>
        <p:txBody>
          <a:bodyPr wrap="square" rtlCol="0">
            <a:spAutoFit/>
          </a:bodyPr>
          <a:lstStyle/>
          <a:p>
            <a:r>
              <a:rPr kumimoji="1" lang="ja-JP" altLang="en-US" dirty="0" smtClean="0"/>
              <a:t>媒質を伝搬する波数</a:t>
            </a:r>
            <a:r>
              <a:rPr lang="en-US" altLang="ja-JP" i="1" dirty="0" err="1" smtClean="0">
                <a:latin typeface="Times New Roman"/>
                <a:cs typeface="Times New Roman"/>
              </a:rPr>
              <a:t>k</a:t>
            </a:r>
            <a:r>
              <a:rPr lang="ja-JP" altLang="en-US" dirty="0" smtClean="0"/>
              <a:t>の</a:t>
            </a:r>
            <a:r>
              <a:rPr kumimoji="1" lang="ja-JP" altLang="en-US" dirty="0" smtClean="0"/>
              <a:t>波</a:t>
            </a:r>
            <a:r>
              <a:rPr kumimoji="1" lang="en-US" altLang="ja-JP" dirty="0" smtClean="0">
                <a:latin typeface="Times New Roman"/>
                <a:cs typeface="Times New Roman"/>
              </a:rPr>
              <a:t>→</a:t>
            </a:r>
            <a:r>
              <a:rPr kumimoji="1" lang="ja-JP" altLang="en-US" dirty="0" smtClean="0"/>
              <a:t>回折により</a:t>
            </a:r>
            <a:r>
              <a:rPr lang="en-US" altLang="ja-JP" i="1" dirty="0" smtClean="0">
                <a:latin typeface="Times New Roman"/>
                <a:cs typeface="Times New Roman"/>
              </a:rPr>
              <a:t>K</a:t>
            </a:r>
            <a:r>
              <a:rPr kumimoji="1" lang="ja-JP" altLang="en-US" dirty="0" smtClean="0"/>
              <a:t>変化</a:t>
            </a:r>
            <a:endParaRPr kumimoji="1" lang="ja-JP" altLang="en-US" dirty="0"/>
          </a:p>
        </p:txBody>
      </p:sp>
      <p:sp>
        <p:nvSpPr>
          <p:cNvPr id="11" name="テキスト ボックス 10"/>
          <p:cNvSpPr txBox="1"/>
          <p:nvPr/>
        </p:nvSpPr>
        <p:spPr>
          <a:xfrm>
            <a:off x="0" y="1936234"/>
            <a:ext cx="2787943" cy="400110"/>
          </a:xfrm>
          <a:prstGeom prst="rect">
            <a:avLst/>
          </a:prstGeom>
          <a:noFill/>
        </p:spPr>
        <p:txBody>
          <a:bodyPr wrap="none" rtlCol="0">
            <a:spAutoFit/>
          </a:bodyPr>
          <a:lstStyle/>
          <a:p>
            <a:r>
              <a:rPr kumimoji="1" lang="ja-JP" altLang="en-US" dirty="0" smtClean="0"/>
              <a:t>位相整合条件は</a:t>
            </a:r>
            <a:r>
              <a:rPr kumimoji="1" lang="en-US" altLang="ja-JP" dirty="0" smtClean="0"/>
              <a:t> </a:t>
            </a:r>
            <a:r>
              <a:rPr lang="en-US" altLang="ja-JP" sz="2000" i="1" dirty="0" err="1" smtClean="0">
                <a:solidFill>
                  <a:srgbClr val="FF0000"/>
                </a:solidFill>
                <a:latin typeface="Times New Roman"/>
                <a:cs typeface="Times New Roman"/>
              </a:rPr>
              <a:t>Δk+K</a:t>
            </a:r>
            <a:r>
              <a:rPr lang="en-US" altLang="ja-JP" sz="2000" i="1" dirty="0" smtClean="0">
                <a:solidFill>
                  <a:srgbClr val="FF0000"/>
                </a:solidFill>
                <a:latin typeface="Times New Roman"/>
                <a:cs typeface="Times New Roman"/>
              </a:rPr>
              <a:t>=0</a:t>
            </a:r>
            <a:r>
              <a:rPr kumimoji="1" lang="ja-JP" altLang="en-US" sz="2000" dirty="0" smtClean="0">
                <a:solidFill>
                  <a:srgbClr val="FF0000"/>
                </a:solidFill>
              </a:rPr>
              <a:t>　</a:t>
            </a:r>
            <a:endParaRPr kumimoji="1" lang="ja-JP" altLang="en-US" sz="2000" dirty="0">
              <a:solidFill>
                <a:srgbClr val="FF0000"/>
              </a:solidFill>
            </a:endParaRPr>
          </a:p>
        </p:txBody>
      </p:sp>
      <p:cxnSp>
        <p:nvCxnSpPr>
          <p:cNvPr id="20" name="直線コネクタ 19"/>
          <p:cNvCxnSpPr/>
          <p:nvPr/>
        </p:nvCxnSpPr>
        <p:spPr>
          <a:xfrm>
            <a:off x="88900" y="2413000"/>
            <a:ext cx="5143500" cy="158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52" name="図形グループ 51"/>
          <p:cNvGrpSpPr/>
          <p:nvPr/>
        </p:nvGrpSpPr>
        <p:grpSpPr>
          <a:xfrm>
            <a:off x="2585874" y="4265265"/>
            <a:ext cx="2549686" cy="2484398"/>
            <a:chOff x="3379328" y="3611602"/>
            <a:chExt cx="2549686" cy="2484398"/>
          </a:xfrm>
        </p:grpSpPr>
        <p:sp>
          <p:nvSpPr>
            <p:cNvPr id="35" name="テキスト ボックス 34"/>
            <p:cNvSpPr txBox="1"/>
            <p:nvPr/>
          </p:nvSpPr>
          <p:spPr>
            <a:xfrm>
              <a:off x="4979902" y="5307044"/>
              <a:ext cx="949112" cy="369331"/>
            </a:xfrm>
            <a:prstGeom prst="rect">
              <a:avLst/>
            </a:prstGeom>
            <a:noFill/>
          </p:spPr>
          <p:txBody>
            <a:bodyPr wrap="square" rtlCol="0">
              <a:spAutoFit/>
            </a:bodyPr>
            <a:lstStyle/>
            <a:p>
              <a:r>
                <a:rPr lang="en-US" altLang="ja-JP" i="1" dirty="0" smtClean="0">
                  <a:latin typeface="Times New Roman"/>
                  <a:cs typeface="Times New Roman"/>
                </a:rPr>
                <a:t>K</a:t>
              </a:r>
              <a:endParaRPr kumimoji="1" lang="ja-JP" altLang="en-US" i="1" dirty="0">
                <a:latin typeface="Times New Roman"/>
                <a:cs typeface="Times New Roman"/>
              </a:endParaRPr>
            </a:p>
          </p:txBody>
        </p:sp>
        <p:grpSp>
          <p:nvGrpSpPr>
            <p:cNvPr id="47" name="図形グループ 46"/>
            <p:cNvGrpSpPr/>
            <p:nvPr/>
          </p:nvGrpSpPr>
          <p:grpSpPr>
            <a:xfrm>
              <a:off x="3661406" y="4133334"/>
              <a:ext cx="2110452" cy="1879065"/>
              <a:chOff x="3661406" y="4133334"/>
              <a:chExt cx="2110452" cy="1879065"/>
            </a:xfrm>
          </p:grpSpPr>
          <p:grpSp>
            <p:nvGrpSpPr>
              <p:cNvPr id="27" name="図形グループ 26"/>
              <p:cNvGrpSpPr/>
              <p:nvPr/>
            </p:nvGrpSpPr>
            <p:grpSpPr>
              <a:xfrm>
                <a:off x="3733801" y="4524687"/>
                <a:ext cx="2038057" cy="1487712"/>
                <a:chOff x="4748109" y="4235311"/>
                <a:chExt cx="1148754" cy="838551"/>
              </a:xfrm>
            </p:grpSpPr>
            <p:cxnSp>
              <p:nvCxnSpPr>
                <p:cNvPr id="29" name="直線矢印コネクタ 28"/>
                <p:cNvCxnSpPr/>
                <p:nvPr/>
              </p:nvCxnSpPr>
              <p:spPr>
                <a:xfrm flipV="1">
                  <a:off x="5222936" y="4497388"/>
                  <a:ext cx="232484" cy="1"/>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rot="10800000">
                  <a:off x="4748109" y="4845297"/>
                  <a:ext cx="498743" cy="895"/>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5246852" y="4235311"/>
                  <a:ext cx="458024" cy="208174"/>
                </a:xfrm>
                <a:prstGeom prst="rect">
                  <a:avLst/>
                </a:prstGeom>
                <a:noFill/>
              </p:spPr>
              <p:txBody>
                <a:bodyPr wrap="square" rtlCol="0">
                  <a:spAutoFit/>
                </a:bodyPr>
                <a:lstStyle/>
                <a:p>
                  <a:r>
                    <a:rPr lang="en-US" altLang="ja-JP" i="1" dirty="0" err="1" smtClean="0">
                      <a:latin typeface="Times New Roman"/>
                      <a:cs typeface="Times New Roman"/>
                    </a:rPr>
                    <a:t>k</a:t>
                  </a:r>
                  <a:r>
                    <a:rPr lang="en-US" altLang="ja-JP" i="1" baseline="-25000" dirty="0" err="1" smtClean="0">
                      <a:latin typeface="Times New Roman"/>
                      <a:cs typeface="Times New Roman"/>
                    </a:rPr>
                    <a:t>ω</a:t>
                  </a:r>
                  <a:endParaRPr kumimoji="1" lang="ja-JP" altLang="en-US" i="1" dirty="0">
                    <a:latin typeface="Times New Roman"/>
                    <a:cs typeface="Times New Roman"/>
                  </a:endParaRPr>
                </a:p>
              </p:txBody>
            </p:sp>
            <p:sp>
              <p:nvSpPr>
                <p:cNvPr id="32" name="テキスト ボックス 31"/>
                <p:cNvSpPr txBox="1"/>
                <p:nvPr/>
              </p:nvSpPr>
              <p:spPr>
                <a:xfrm>
                  <a:off x="5438839" y="4235312"/>
                  <a:ext cx="458024" cy="208174"/>
                </a:xfrm>
                <a:prstGeom prst="rect">
                  <a:avLst/>
                </a:prstGeom>
                <a:noFill/>
              </p:spPr>
              <p:txBody>
                <a:bodyPr wrap="square" rtlCol="0">
                  <a:spAutoFit/>
                </a:bodyPr>
                <a:lstStyle/>
                <a:p>
                  <a:r>
                    <a:rPr lang="en-US" altLang="ja-JP" i="1" dirty="0" err="1" smtClean="0">
                      <a:latin typeface="Times New Roman"/>
                      <a:cs typeface="Times New Roman"/>
                    </a:rPr>
                    <a:t>k</a:t>
                  </a:r>
                  <a:r>
                    <a:rPr lang="en-US" altLang="ja-JP" i="1" baseline="-25000" dirty="0" err="1" smtClean="0">
                      <a:latin typeface="Times New Roman"/>
                      <a:cs typeface="Times New Roman"/>
                    </a:rPr>
                    <a:t>ω</a:t>
                  </a:r>
                  <a:endParaRPr kumimoji="1" lang="ja-JP" altLang="en-US" i="1" dirty="0">
                    <a:latin typeface="Times New Roman"/>
                    <a:cs typeface="Times New Roman"/>
                  </a:endParaRPr>
                </a:p>
              </p:txBody>
            </p:sp>
            <p:sp>
              <p:nvSpPr>
                <p:cNvPr id="33" name="テキスト ボックス 32"/>
                <p:cNvSpPr txBox="1"/>
                <p:nvPr/>
              </p:nvSpPr>
              <p:spPr>
                <a:xfrm>
                  <a:off x="4939516" y="4865688"/>
                  <a:ext cx="534968" cy="208174"/>
                </a:xfrm>
                <a:prstGeom prst="rect">
                  <a:avLst/>
                </a:prstGeom>
                <a:noFill/>
              </p:spPr>
              <p:txBody>
                <a:bodyPr wrap="square" rtlCol="0">
                  <a:spAutoFit/>
                </a:bodyPr>
                <a:lstStyle/>
                <a:p>
                  <a:r>
                    <a:rPr lang="en-US" altLang="ja-JP" i="1" dirty="0" smtClean="0">
                      <a:latin typeface="Times New Roman"/>
                      <a:cs typeface="Times New Roman"/>
                    </a:rPr>
                    <a:t>k</a:t>
                  </a:r>
                  <a:r>
                    <a:rPr lang="en-US" altLang="ja-JP" i="1" baseline="-25000" dirty="0" smtClean="0">
                      <a:latin typeface="Times New Roman"/>
                      <a:cs typeface="Times New Roman"/>
                    </a:rPr>
                    <a:t>2ω</a:t>
                  </a:r>
                  <a:endParaRPr kumimoji="1" lang="ja-JP" altLang="en-US" i="1" dirty="0">
                    <a:latin typeface="Times New Roman"/>
                    <a:cs typeface="Times New Roman"/>
                  </a:endParaRPr>
                </a:p>
              </p:txBody>
            </p:sp>
          </p:grpSp>
          <p:cxnSp>
            <p:nvCxnSpPr>
              <p:cNvPr id="34" name="直線矢印コネクタ 33"/>
              <p:cNvCxnSpPr/>
              <p:nvPr/>
            </p:nvCxnSpPr>
            <p:spPr>
              <a:xfrm rot="10800000">
                <a:off x="3733802" y="5343554"/>
                <a:ext cx="1631756" cy="1589"/>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flipV="1">
                <a:off x="4953097" y="4989646"/>
                <a:ext cx="412461" cy="2"/>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3661406" y="4133334"/>
                <a:ext cx="1838276" cy="369332"/>
              </a:xfrm>
              <a:prstGeom prst="rect">
                <a:avLst/>
              </a:prstGeom>
              <a:ln w="19050" cmpd="sng">
                <a:solidFill>
                  <a:schemeClr val="tx1"/>
                </a:solidFill>
              </a:ln>
            </p:spPr>
            <p:txBody>
              <a:bodyPr wrap="none">
                <a:spAutoFit/>
              </a:bodyPr>
              <a:lstStyle/>
              <a:p>
                <a:r>
                  <a:rPr lang="en-US" altLang="ja-JP" i="1" dirty="0" err="1" smtClean="0">
                    <a:latin typeface="Times New Roman"/>
                    <a:cs typeface="Times New Roman"/>
                  </a:rPr>
                  <a:t>Δk</a:t>
                </a:r>
                <a:r>
                  <a:rPr lang="en-US" altLang="ja-JP" i="1" baseline="-25000" dirty="0" err="1" smtClean="0">
                    <a:latin typeface="Times New Roman"/>
                    <a:cs typeface="Times New Roman"/>
                  </a:rPr>
                  <a:t>b</a:t>
                </a:r>
                <a:r>
                  <a:rPr lang="en-US" altLang="ja-JP" i="1" dirty="0" smtClean="0">
                    <a:latin typeface="Times New Roman"/>
                    <a:cs typeface="Times New Roman"/>
                  </a:rPr>
                  <a:t>=K-(k</a:t>
                </a:r>
                <a:r>
                  <a:rPr lang="en-US" altLang="ja-JP" i="1" baseline="-25000" dirty="0" smtClean="0">
                    <a:latin typeface="Times New Roman"/>
                    <a:cs typeface="Times New Roman"/>
                  </a:rPr>
                  <a:t>2ω</a:t>
                </a:r>
                <a:r>
                  <a:rPr lang="en-US" altLang="ja-JP" i="1" dirty="0" smtClean="0">
                    <a:latin typeface="Times New Roman"/>
                    <a:cs typeface="Times New Roman"/>
                  </a:rPr>
                  <a:t>+2k</a:t>
                </a:r>
                <a:r>
                  <a:rPr lang="en-US" altLang="ja-JP" i="1" baseline="-25000" dirty="0" smtClean="0">
                    <a:latin typeface="Times New Roman"/>
                    <a:cs typeface="Times New Roman"/>
                  </a:rPr>
                  <a:t>ω</a:t>
                </a:r>
                <a:r>
                  <a:rPr lang="en-US" altLang="ja-JP" i="1" dirty="0" smtClean="0">
                    <a:latin typeface="Times New Roman"/>
                    <a:cs typeface="Times New Roman"/>
                  </a:rPr>
                  <a:t>)</a:t>
                </a:r>
                <a:r>
                  <a:rPr lang="ja-JP" altLang="en-US" dirty="0" smtClean="0"/>
                  <a:t>　</a:t>
                </a:r>
                <a:endParaRPr lang="ja-JP" altLang="en-US" dirty="0"/>
              </a:p>
            </p:txBody>
          </p:sp>
        </p:grpSp>
        <p:sp>
          <p:nvSpPr>
            <p:cNvPr id="51" name="正方形/長方形 50"/>
            <p:cNvSpPr/>
            <p:nvPr/>
          </p:nvSpPr>
          <p:spPr>
            <a:xfrm>
              <a:off x="3379328" y="3822700"/>
              <a:ext cx="2392531" cy="22733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3778366" y="3611602"/>
              <a:ext cx="1646605" cy="369332"/>
            </a:xfrm>
            <a:prstGeom prst="rect">
              <a:avLst/>
            </a:prstGeom>
            <a:solidFill>
              <a:schemeClr val="bg1"/>
            </a:solidFill>
          </p:spPr>
          <p:txBody>
            <a:bodyPr wrap="none" rtlCol="0">
              <a:spAutoFit/>
            </a:bodyPr>
            <a:lstStyle/>
            <a:p>
              <a:r>
                <a:rPr lang="en-US" altLang="ja-JP" dirty="0" smtClean="0">
                  <a:latin typeface="Times New Roman"/>
                  <a:cs typeface="Times New Roman"/>
                </a:rPr>
                <a:t>Back</a:t>
              </a:r>
              <a:r>
                <a:rPr kumimoji="1" lang="en-US" altLang="ja-JP" dirty="0" smtClean="0">
                  <a:latin typeface="Times New Roman"/>
                  <a:cs typeface="Times New Roman"/>
                </a:rPr>
                <a:t>ward SHG</a:t>
              </a:r>
              <a:endParaRPr kumimoji="1" lang="ja-JP" altLang="en-US" dirty="0">
                <a:latin typeface="Times New Roman"/>
                <a:cs typeface="Times New Roman"/>
              </a:endParaRPr>
            </a:p>
          </p:txBody>
        </p:sp>
      </p:grpSp>
      <p:grpSp>
        <p:nvGrpSpPr>
          <p:cNvPr id="54" name="図形グループ 53"/>
          <p:cNvGrpSpPr/>
          <p:nvPr/>
        </p:nvGrpSpPr>
        <p:grpSpPr>
          <a:xfrm>
            <a:off x="88900" y="4252565"/>
            <a:ext cx="2535074" cy="2506800"/>
            <a:chOff x="844254" y="3619500"/>
            <a:chExt cx="2535074" cy="2506800"/>
          </a:xfrm>
        </p:grpSpPr>
        <p:sp>
          <p:nvSpPr>
            <p:cNvPr id="26" name="テキスト ボックス 25"/>
            <p:cNvSpPr txBox="1"/>
            <p:nvPr/>
          </p:nvSpPr>
          <p:spPr>
            <a:xfrm>
              <a:off x="2430216" y="5085834"/>
              <a:ext cx="949112" cy="369331"/>
            </a:xfrm>
            <a:prstGeom prst="rect">
              <a:avLst/>
            </a:prstGeom>
            <a:noFill/>
          </p:spPr>
          <p:txBody>
            <a:bodyPr wrap="square" rtlCol="0">
              <a:spAutoFit/>
            </a:bodyPr>
            <a:lstStyle/>
            <a:p>
              <a:r>
                <a:rPr lang="en-US" altLang="ja-JP" i="1" dirty="0" smtClean="0">
                  <a:latin typeface="Times New Roman"/>
                  <a:cs typeface="Times New Roman"/>
                </a:rPr>
                <a:t>K</a:t>
              </a:r>
              <a:endParaRPr kumimoji="1" lang="ja-JP" altLang="en-US" i="1" dirty="0">
                <a:latin typeface="Times New Roman"/>
                <a:cs typeface="Times New Roman"/>
              </a:endParaRPr>
            </a:p>
          </p:txBody>
        </p:sp>
        <p:grpSp>
          <p:nvGrpSpPr>
            <p:cNvPr id="48" name="図形グループ 47"/>
            <p:cNvGrpSpPr/>
            <p:nvPr/>
          </p:nvGrpSpPr>
          <p:grpSpPr>
            <a:xfrm>
              <a:off x="1165225" y="4155355"/>
              <a:ext cx="1847260" cy="1827725"/>
              <a:chOff x="1165225" y="4155355"/>
              <a:chExt cx="1847260" cy="1827725"/>
            </a:xfrm>
          </p:grpSpPr>
          <p:grpSp>
            <p:nvGrpSpPr>
              <p:cNvPr id="12" name="図形グループ 11"/>
              <p:cNvGrpSpPr/>
              <p:nvPr/>
            </p:nvGrpSpPr>
            <p:grpSpPr>
              <a:xfrm>
                <a:off x="1227919" y="4575485"/>
                <a:ext cx="1784566" cy="1407595"/>
                <a:chOff x="4699000" y="4280469"/>
                <a:chExt cx="1005873" cy="793393"/>
              </a:xfrm>
            </p:grpSpPr>
            <p:cxnSp>
              <p:nvCxnSpPr>
                <p:cNvPr id="13" name="直線矢印コネクタ 12"/>
                <p:cNvCxnSpPr/>
                <p:nvPr/>
              </p:nvCxnSpPr>
              <p:spPr>
                <a:xfrm>
                  <a:off x="4699000" y="4495800"/>
                  <a:ext cx="458024" cy="895"/>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flipV="1">
                  <a:off x="5144192" y="4495800"/>
                  <a:ext cx="446148"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4699000" y="4864100"/>
                  <a:ext cx="10033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4788825" y="4280469"/>
                  <a:ext cx="458024" cy="208174"/>
                </a:xfrm>
                <a:prstGeom prst="rect">
                  <a:avLst/>
                </a:prstGeom>
                <a:noFill/>
              </p:spPr>
              <p:txBody>
                <a:bodyPr wrap="square" rtlCol="0">
                  <a:spAutoFit/>
                </a:bodyPr>
                <a:lstStyle/>
                <a:p>
                  <a:r>
                    <a:rPr lang="en-US" altLang="ja-JP" i="1" dirty="0" err="1" smtClean="0">
                      <a:latin typeface="Times New Roman"/>
                      <a:cs typeface="Times New Roman"/>
                    </a:rPr>
                    <a:t>k</a:t>
                  </a:r>
                  <a:r>
                    <a:rPr lang="en-US" altLang="ja-JP" i="1" baseline="-25000" dirty="0" err="1" smtClean="0">
                      <a:latin typeface="Times New Roman"/>
                      <a:cs typeface="Times New Roman"/>
                    </a:rPr>
                    <a:t>ω</a:t>
                  </a:r>
                  <a:endParaRPr kumimoji="1" lang="ja-JP" altLang="en-US" i="1" dirty="0">
                    <a:latin typeface="Times New Roman"/>
                    <a:cs typeface="Times New Roman"/>
                  </a:endParaRPr>
                </a:p>
              </p:txBody>
            </p:sp>
            <p:sp>
              <p:nvSpPr>
                <p:cNvPr id="17" name="テキスト ボックス 16"/>
                <p:cNvSpPr txBox="1"/>
                <p:nvPr/>
              </p:nvSpPr>
              <p:spPr>
                <a:xfrm>
                  <a:off x="5246849" y="4280469"/>
                  <a:ext cx="458024" cy="208174"/>
                </a:xfrm>
                <a:prstGeom prst="rect">
                  <a:avLst/>
                </a:prstGeom>
                <a:noFill/>
              </p:spPr>
              <p:txBody>
                <a:bodyPr wrap="square" rtlCol="0">
                  <a:spAutoFit/>
                </a:bodyPr>
                <a:lstStyle/>
                <a:p>
                  <a:r>
                    <a:rPr lang="en-US" altLang="ja-JP" i="1" dirty="0" err="1" smtClean="0">
                      <a:latin typeface="Times New Roman"/>
                      <a:cs typeface="Times New Roman"/>
                    </a:rPr>
                    <a:t>k</a:t>
                  </a:r>
                  <a:r>
                    <a:rPr lang="en-US" altLang="ja-JP" i="1" baseline="-25000" dirty="0" err="1" smtClean="0">
                      <a:latin typeface="Times New Roman"/>
                      <a:cs typeface="Times New Roman"/>
                    </a:rPr>
                    <a:t>ω</a:t>
                  </a:r>
                  <a:endParaRPr kumimoji="1" lang="ja-JP" altLang="en-US" i="1" dirty="0">
                    <a:latin typeface="Times New Roman"/>
                    <a:cs typeface="Times New Roman"/>
                  </a:endParaRPr>
                </a:p>
              </p:txBody>
            </p:sp>
            <p:sp>
              <p:nvSpPr>
                <p:cNvPr id="18" name="テキスト ボックス 17"/>
                <p:cNvSpPr txBox="1"/>
                <p:nvPr/>
              </p:nvSpPr>
              <p:spPr>
                <a:xfrm>
                  <a:off x="4939516" y="4865688"/>
                  <a:ext cx="534968" cy="208174"/>
                </a:xfrm>
                <a:prstGeom prst="rect">
                  <a:avLst/>
                </a:prstGeom>
                <a:noFill/>
              </p:spPr>
              <p:txBody>
                <a:bodyPr wrap="square" rtlCol="0">
                  <a:spAutoFit/>
                </a:bodyPr>
                <a:lstStyle/>
                <a:p>
                  <a:r>
                    <a:rPr lang="en-US" altLang="ja-JP" i="1" dirty="0" smtClean="0">
                      <a:latin typeface="Times New Roman"/>
                      <a:cs typeface="Times New Roman"/>
                    </a:rPr>
                    <a:t>k</a:t>
                  </a:r>
                  <a:r>
                    <a:rPr lang="en-US" altLang="ja-JP" i="1" baseline="-25000" dirty="0" smtClean="0">
                      <a:latin typeface="Times New Roman"/>
                      <a:cs typeface="Times New Roman"/>
                    </a:rPr>
                    <a:t>2ω</a:t>
                  </a:r>
                  <a:endParaRPr kumimoji="1" lang="ja-JP" altLang="en-US" i="1" dirty="0">
                    <a:latin typeface="Times New Roman"/>
                    <a:cs typeface="Times New Roman"/>
                  </a:endParaRPr>
                </a:p>
              </p:txBody>
            </p:sp>
          </p:grpSp>
          <p:cxnSp>
            <p:nvCxnSpPr>
              <p:cNvPr id="24" name="直線矢印コネクタ 23"/>
              <p:cNvCxnSpPr/>
              <p:nvPr/>
            </p:nvCxnSpPr>
            <p:spPr>
              <a:xfrm flipV="1">
                <a:off x="2739672" y="5308600"/>
                <a:ext cx="268247" cy="281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正方形/長方形 44"/>
              <p:cNvSpPr/>
              <p:nvPr/>
            </p:nvSpPr>
            <p:spPr>
              <a:xfrm>
                <a:off x="1165225" y="4155355"/>
                <a:ext cx="1725189" cy="369332"/>
              </a:xfrm>
              <a:prstGeom prst="rect">
                <a:avLst/>
              </a:prstGeom>
              <a:ln w="19050" cmpd="sng">
                <a:solidFill>
                  <a:schemeClr val="tx1"/>
                </a:solidFill>
              </a:ln>
            </p:spPr>
            <p:txBody>
              <a:bodyPr wrap="none">
                <a:spAutoFit/>
              </a:bodyPr>
              <a:lstStyle/>
              <a:p>
                <a:r>
                  <a:rPr lang="en-US" altLang="ja-JP" i="1" dirty="0" err="1" smtClean="0">
                    <a:latin typeface="Times New Roman"/>
                    <a:cs typeface="Times New Roman"/>
                  </a:rPr>
                  <a:t>Δk</a:t>
                </a:r>
                <a:r>
                  <a:rPr lang="en-US" altLang="ja-JP" i="1" baseline="-25000" dirty="0" err="1" smtClean="0">
                    <a:latin typeface="Times New Roman"/>
                    <a:cs typeface="Times New Roman"/>
                  </a:rPr>
                  <a:t>f</a:t>
                </a:r>
                <a:r>
                  <a:rPr lang="en-US" altLang="ja-JP" i="1" dirty="0" smtClean="0">
                    <a:latin typeface="Times New Roman"/>
                    <a:cs typeface="Times New Roman"/>
                  </a:rPr>
                  <a:t>=K-(k</a:t>
                </a:r>
                <a:r>
                  <a:rPr lang="en-US" altLang="ja-JP" i="1" baseline="-25000" dirty="0" smtClean="0">
                    <a:latin typeface="Times New Roman"/>
                    <a:cs typeface="Times New Roman"/>
                  </a:rPr>
                  <a:t>2ω</a:t>
                </a:r>
                <a:r>
                  <a:rPr lang="en-US" altLang="ja-JP" i="1" dirty="0" smtClean="0">
                    <a:latin typeface="Times New Roman"/>
                    <a:cs typeface="Times New Roman"/>
                  </a:rPr>
                  <a:t>-2k</a:t>
                </a:r>
                <a:r>
                  <a:rPr lang="en-US" altLang="ja-JP" i="1" baseline="-25000" dirty="0" smtClean="0">
                    <a:latin typeface="Times New Roman"/>
                    <a:cs typeface="Times New Roman"/>
                  </a:rPr>
                  <a:t>ω</a:t>
                </a:r>
                <a:r>
                  <a:rPr lang="en-US" altLang="ja-JP" i="1" dirty="0" smtClean="0">
                    <a:latin typeface="Times New Roman"/>
                    <a:cs typeface="Times New Roman"/>
                  </a:rPr>
                  <a:t>)</a:t>
                </a:r>
                <a:r>
                  <a:rPr lang="ja-JP" altLang="en-US" dirty="0" smtClean="0"/>
                  <a:t>　</a:t>
                </a:r>
                <a:endParaRPr lang="ja-JP" altLang="en-US" dirty="0"/>
              </a:p>
            </p:txBody>
          </p:sp>
        </p:grpSp>
        <p:sp>
          <p:nvSpPr>
            <p:cNvPr id="53" name="正方形/長方形 52"/>
            <p:cNvSpPr/>
            <p:nvPr/>
          </p:nvSpPr>
          <p:spPr>
            <a:xfrm>
              <a:off x="844254" y="3853000"/>
              <a:ext cx="2392531" cy="22733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1295400" y="3619500"/>
              <a:ext cx="1492716" cy="369332"/>
            </a:xfrm>
            <a:prstGeom prst="rect">
              <a:avLst/>
            </a:prstGeom>
            <a:solidFill>
              <a:schemeClr val="bg1"/>
            </a:solidFill>
          </p:spPr>
          <p:txBody>
            <a:bodyPr wrap="none" rtlCol="0">
              <a:spAutoFit/>
            </a:bodyPr>
            <a:lstStyle/>
            <a:p>
              <a:r>
                <a:rPr kumimoji="1" lang="en-US" altLang="ja-JP" dirty="0" smtClean="0">
                  <a:latin typeface="Times New Roman"/>
                  <a:cs typeface="Times New Roman"/>
                </a:rPr>
                <a:t>Forward SHG</a:t>
              </a:r>
              <a:endParaRPr kumimoji="1" lang="ja-JP" altLang="en-US" dirty="0">
                <a:latin typeface="Times New Roman"/>
                <a:cs typeface="Times New Roman"/>
              </a:endParaRPr>
            </a:p>
          </p:txBody>
        </p:sp>
      </p:grpSp>
      <p:grpSp>
        <p:nvGrpSpPr>
          <p:cNvPr id="77" name="図形グループ 76"/>
          <p:cNvGrpSpPr/>
          <p:nvPr/>
        </p:nvGrpSpPr>
        <p:grpSpPr>
          <a:xfrm>
            <a:off x="0" y="2816269"/>
            <a:ext cx="2192794" cy="1540402"/>
            <a:chOff x="99804" y="943279"/>
            <a:chExt cx="4150326" cy="2915538"/>
          </a:xfrm>
        </p:grpSpPr>
        <p:pic>
          <p:nvPicPr>
            <p:cNvPr id="78" name="Picture 4"/>
            <p:cNvPicPr>
              <a:picLocks noChangeAspect="1" noChangeArrowheads="1"/>
            </p:cNvPicPr>
            <p:nvPr/>
          </p:nvPicPr>
          <p:blipFill>
            <a:blip r:embed="rId3"/>
            <a:srcRect/>
            <a:stretch>
              <a:fillRect/>
            </a:stretch>
          </p:blipFill>
          <p:spPr bwMode="auto">
            <a:xfrm>
              <a:off x="99804" y="943279"/>
              <a:ext cx="3586207" cy="2897688"/>
            </a:xfrm>
            <a:prstGeom prst="rect">
              <a:avLst/>
            </a:prstGeom>
            <a:noFill/>
            <a:ln w="9525">
              <a:noFill/>
              <a:round/>
              <a:headEnd/>
              <a:tailEnd/>
            </a:ln>
          </p:spPr>
        </p:pic>
        <p:pic>
          <p:nvPicPr>
            <p:cNvPr id="79" name="Picture 6"/>
            <p:cNvPicPr>
              <a:picLocks noChangeAspect="1" noChangeArrowheads="1"/>
            </p:cNvPicPr>
            <p:nvPr/>
          </p:nvPicPr>
          <p:blipFill>
            <a:blip r:embed="rId4"/>
            <a:srcRect/>
            <a:stretch>
              <a:fillRect/>
            </a:stretch>
          </p:blipFill>
          <p:spPr bwMode="auto">
            <a:xfrm>
              <a:off x="2821611" y="1360974"/>
              <a:ext cx="441475" cy="1914735"/>
            </a:xfrm>
            <a:prstGeom prst="rect">
              <a:avLst/>
            </a:prstGeom>
            <a:noFill/>
            <a:ln w="9525">
              <a:noFill/>
              <a:round/>
              <a:headEnd/>
              <a:tailEnd/>
            </a:ln>
          </p:spPr>
        </p:pic>
        <p:sp>
          <p:nvSpPr>
            <p:cNvPr id="80" name="Rectangle 7"/>
            <p:cNvSpPr>
              <a:spLocks noChangeArrowheads="1"/>
            </p:cNvSpPr>
            <p:nvPr/>
          </p:nvSpPr>
          <p:spPr bwMode="auto">
            <a:xfrm>
              <a:off x="2882206" y="1062280"/>
              <a:ext cx="309156" cy="357005"/>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81" name="Rectangle 8"/>
            <p:cNvSpPr>
              <a:spLocks noChangeArrowheads="1"/>
            </p:cNvSpPr>
            <p:nvPr/>
          </p:nvSpPr>
          <p:spPr bwMode="auto">
            <a:xfrm>
              <a:off x="2450624" y="3382811"/>
              <a:ext cx="1174792" cy="476006"/>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82" name="Text Box 9"/>
            <p:cNvSpPr txBox="1">
              <a:spLocks noChangeArrowheads="1"/>
            </p:cNvSpPr>
            <p:nvPr/>
          </p:nvSpPr>
          <p:spPr bwMode="auto">
            <a:xfrm>
              <a:off x="2116009" y="3275708"/>
              <a:ext cx="2134121" cy="532993"/>
            </a:xfrm>
            <a:prstGeom prst="rect">
              <a:avLst/>
            </a:prstGeom>
            <a:noFill/>
            <a:ln w="9525">
              <a:noFill/>
              <a:round/>
              <a:headEnd/>
              <a:tailEnd/>
            </a:ln>
          </p:spPr>
          <p:txBody>
            <a:bodyPr wrap="square" lIns="90000" tIns="64440" rIns="90000" bIns="46800">
              <a:prstTxWarp prst="textNoShape">
                <a:avLst/>
              </a:prstTxWarp>
              <a:spAutoFit/>
            </a:bodyPr>
            <a:lstStyle/>
            <a:p>
              <a:pPr>
                <a:spcBef>
                  <a:spcPts val="1250"/>
                </a:spcBef>
                <a:tabLst>
                  <a:tab pos="723900" algn="l"/>
                  <a:tab pos="1447800" algn="l"/>
                  <a:tab pos="2171700" algn="l"/>
                </a:tabLst>
              </a:pPr>
              <a:r>
                <a:rPr lang="en-US" sz="1100" dirty="0">
                  <a:solidFill>
                    <a:srgbClr val="000000"/>
                  </a:solidFill>
                </a:rPr>
                <a:t>コラーゲン分子</a:t>
              </a:r>
            </a:p>
          </p:txBody>
        </p:sp>
        <p:pic>
          <p:nvPicPr>
            <p:cNvPr id="83" name="Picture 12"/>
            <p:cNvPicPr>
              <a:picLocks noChangeAspect="1" noChangeArrowheads="1"/>
            </p:cNvPicPr>
            <p:nvPr/>
          </p:nvPicPr>
          <p:blipFill>
            <a:blip r:embed="rId4"/>
            <a:srcRect/>
            <a:stretch>
              <a:fillRect/>
            </a:stretch>
          </p:blipFill>
          <p:spPr bwMode="auto">
            <a:xfrm>
              <a:off x="2821611" y="1360974"/>
              <a:ext cx="441475" cy="1914735"/>
            </a:xfrm>
            <a:prstGeom prst="rect">
              <a:avLst/>
            </a:prstGeom>
            <a:noFill/>
            <a:ln w="9525">
              <a:noFill/>
              <a:round/>
              <a:headEnd/>
              <a:tailEnd/>
            </a:ln>
          </p:spPr>
        </p:pic>
        <p:sp>
          <p:nvSpPr>
            <p:cNvPr id="84" name="Rectangle 20"/>
            <p:cNvSpPr>
              <a:spLocks noChangeArrowheads="1"/>
            </p:cNvSpPr>
            <p:nvPr/>
          </p:nvSpPr>
          <p:spPr bwMode="auto">
            <a:xfrm>
              <a:off x="2882206" y="1062280"/>
              <a:ext cx="309156" cy="357005"/>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grpSp>
      <p:sp>
        <p:nvSpPr>
          <p:cNvPr id="85" name="テキスト ボックス 84"/>
          <p:cNvSpPr txBox="1"/>
          <p:nvPr/>
        </p:nvSpPr>
        <p:spPr>
          <a:xfrm>
            <a:off x="1984318" y="2883097"/>
            <a:ext cx="2978099" cy="1200329"/>
          </a:xfrm>
          <a:prstGeom prst="rect">
            <a:avLst/>
          </a:prstGeom>
          <a:noFill/>
        </p:spPr>
        <p:txBody>
          <a:bodyPr wrap="none" rtlCol="0">
            <a:spAutoFit/>
          </a:bodyPr>
          <a:lstStyle/>
          <a:p>
            <a:r>
              <a:rPr kumimoji="1" lang="ja-JP" altLang="en-US" dirty="0" smtClean="0"/>
              <a:t>コラーゲン</a:t>
            </a:r>
            <a:r>
              <a:rPr kumimoji="1" lang="en-US" altLang="ja-JP" dirty="0" smtClean="0">
                <a:latin typeface="Times New Roman"/>
                <a:cs typeface="Times New Roman"/>
              </a:rPr>
              <a:t>→</a:t>
            </a:r>
            <a:r>
              <a:rPr kumimoji="1" lang="ja-JP" altLang="en-US" dirty="0" smtClean="0"/>
              <a:t>規則正しい配列</a:t>
            </a:r>
            <a:endParaRPr kumimoji="1" lang="en-US" altLang="ja-JP" dirty="0" smtClean="0"/>
          </a:p>
          <a:p>
            <a:r>
              <a:rPr lang="ja-JP" altLang="en-US" dirty="0" smtClean="0"/>
              <a:t>格子ベクトル</a:t>
            </a:r>
            <a:r>
              <a:rPr lang="en-US" altLang="ja-JP" i="1" dirty="0" smtClean="0">
                <a:latin typeface="Times New Roman"/>
                <a:cs typeface="Times New Roman"/>
              </a:rPr>
              <a:t>K</a:t>
            </a:r>
            <a:r>
              <a:rPr lang="ja-JP" altLang="en-US" dirty="0" smtClean="0"/>
              <a:t>が影響する</a:t>
            </a:r>
            <a:endParaRPr lang="en-US" altLang="ja-JP" dirty="0" smtClean="0"/>
          </a:p>
          <a:p>
            <a:endParaRPr lang="en-US" altLang="ja-JP" i="1" dirty="0" smtClean="0">
              <a:latin typeface="Times New Roman"/>
              <a:cs typeface="Times New Roman"/>
            </a:endParaRPr>
          </a:p>
          <a:p>
            <a:r>
              <a:rPr lang="en-US" altLang="ja-JP" dirty="0" smtClean="0">
                <a:latin typeface="Times New Roman"/>
                <a:cs typeface="Times New Roman"/>
              </a:rPr>
              <a:t>☆</a:t>
            </a:r>
            <a:r>
              <a:rPr lang="ja-JP" altLang="en-US" dirty="0" smtClean="0">
                <a:latin typeface="Times New Roman"/>
                <a:cs typeface="Times New Roman"/>
              </a:rPr>
              <a:t>擬似位相整合条件が適用</a:t>
            </a:r>
            <a:endParaRPr lang="en-US" altLang="ja-JP" dirty="0" smtClean="0">
              <a:latin typeface="Times New Roman"/>
              <a:cs typeface="Times New Roman"/>
            </a:endParaRPr>
          </a:p>
        </p:txBody>
      </p:sp>
      <p:sp>
        <p:nvSpPr>
          <p:cNvPr id="86" name="テキスト ボックス 85"/>
          <p:cNvSpPr txBox="1"/>
          <p:nvPr/>
        </p:nvSpPr>
        <p:spPr>
          <a:xfrm>
            <a:off x="63500" y="2469634"/>
            <a:ext cx="312560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dirty="0" smtClean="0"/>
              <a:t>コラーゲンからの</a:t>
            </a:r>
            <a:r>
              <a:rPr kumimoji="1" lang="en-US" altLang="ja-JP" dirty="0" smtClean="0">
                <a:latin typeface="Times New Roman"/>
                <a:cs typeface="Times New Roman"/>
              </a:rPr>
              <a:t>F</a:t>
            </a:r>
            <a:r>
              <a:rPr kumimoji="1" lang="en-US" altLang="ja-JP" baseline="-25000" dirty="0" smtClean="0">
                <a:latin typeface="Times New Roman"/>
                <a:cs typeface="Times New Roman"/>
              </a:rPr>
              <a:t>SHG </a:t>
            </a:r>
            <a:r>
              <a:rPr kumimoji="1" lang="en-US" altLang="ja-JP" dirty="0" err="1" smtClean="0">
                <a:latin typeface="Times New Roman"/>
                <a:cs typeface="Times New Roman"/>
              </a:rPr>
              <a:t>vs</a:t>
            </a:r>
            <a:r>
              <a:rPr kumimoji="1" lang="en-US" altLang="ja-JP" dirty="0" smtClean="0">
                <a:latin typeface="Times New Roman"/>
                <a:cs typeface="Times New Roman"/>
              </a:rPr>
              <a:t> B</a:t>
            </a:r>
            <a:r>
              <a:rPr kumimoji="1" lang="en-US" altLang="ja-JP" baseline="-25000" dirty="0" smtClean="0">
                <a:latin typeface="Times New Roman"/>
                <a:cs typeface="Times New Roman"/>
              </a:rPr>
              <a:t>SHG</a:t>
            </a:r>
            <a:endParaRPr kumimoji="1" lang="ja-JP" altLang="en-US" dirty="0">
              <a:latin typeface="Times New Roman"/>
              <a:cs typeface="Times New Roman"/>
            </a:endParaRPr>
          </a:p>
        </p:txBody>
      </p:sp>
      <p:sp>
        <p:nvSpPr>
          <p:cNvPr id="87" name="テキスト ボックス 86"/>
          <p:cNvSpPr txBox="1"/>
          <p:nvPr/>
        </p:nvSpPr>
        <p:spPr>
          <a:xfrm>
            <a:off x="4978404" y="5549335"/>
            <a:ext cx="4237658" cy="1200328"/>
          </a:xfrm>
          <a:prstGeom prst="rect">
            <a:avLst/>
          </a:prstGeom>
          <a:noFill/>
        </p:spPr>
        <p:txBody>
          <a:bodyPr wrap="none" rtlCol="0">
            <a:spAutoFit/>
          </a:bodyPr>
          <a:lstStyle/>
          <a:p>
            <a:r>
              <a:rPr lang="en-US" altLang="ja-JP" sz="2400" i="1" dirty="0" smtClean="0">
                <a:solidFill>
                  <a:srgbClr val="FF0000"/>
                </a:solidFill>
                <a:latin typeface="Times New Roman"/>
                <a:cs typeface="Times New Roman"/>
              </a:rPr>
              <a:t>K</a:t>
            </a:r>
            <a:r>
              <a:rPr lang="ja-JP" altLang="en-US" sz="2400" dirty="0" smtClean="0">
                <a:solidFill>
                  <a:srgbClr val="FF0000"/>
                </a:solidFill>
              </a:rPr>
              <a:t>が大きい＝線維　細　</a:t>
            </a:r>
            <a:r>
              <a:rPr lang="en-US" altLang="ja-JP" sz="2400" dirty="0" smtClean="0">
                <a:solidFill>
                  <a:srgbClr val="FF0000"/>
                </a:solidFill>
              </a:rPr>
              <a:t>F/B≒0</a:t>
            </a:r>
            <a:r>
              <a:rPr lang="ja-JP" altLang="en-US" sz="2400" dirty="0" smtClean="0">
                <a:solidFill>
                  <a:srgbClr val="FF0000"/>
                </a:solidFill>
              </a:rPr>
              <a:t>　</a:t>
            </a:r>
            <a:endParaRPr lang="en-US" altLang="ja-JP" sz="2400" dirty="0" smtClean="0">
              <a:solidFill>
                <a:srgbClr val="FF0000"/>
              </a:solidFill>
            </a:endParaRPr>
          </a:p>
          <a:p>
            <a:r>
              <a:rPr lang="en-US" altLang="ja-JP" sz="2400" i="1" dirty="0" smtClean="0">
                <a:solidFill>
                  <a:srgbClr val="FF0000"/>
                </a:solidFill>
                <a:latin typeface="Times New Roman"/>
                <a:cs typeface="Times New Roman"/>
              </a:rPr>
              <a:t>K</a:t>
            </a:r>
            <a:r>
              <a:rPr lang="ja-JP" altLang="en-US" sz="2400" dirty="0" smtClean="0">
                <a:solidFill>
                  <a:srgbClr val="FF0000"/>
                </a:solidFill>
              </a:rPr>
              <a:t>が小さい＝線維　太　</a:t>
            </a:r>
            <a:r>
              <a:rPr lang="en-US" altLang="ja-JP" sz="2400" dirty="0" smtClean="0">
                <a:solidFill>
                  <a:srgbClr val="FF0000"/>
                </a:solidFill>
              </a:rPr>
              <a:t>F/B</a:t>
            </a:r>
            <a:r>
              <a:rPr lang="ja-JP" altLang="en-US" sz="2400" dirty="0" smtClean="0">
                <a:solidFill>
                  <a:srgbClr val="FF0000"/>
                </a:solidFill>
              </a:rPr>
              <a:t>＝大　　　</a:t>
            </a:r>
          </a:p>
          <a:p>
            <a:endParaRPr lang="ja-JP" altLang="en-US" sz="24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前方散乱</a:t>
            </a:r>
            <a:r>
              <a:rPr lang="en-US" altLang="ja-JP" dirty="0" err="1" smtClean="0"/>
              <a:t>vs</a:t>
            </a:r>
            <a:r>
              <a:rPr lang="ja-JP" altLang="en-US" dirty="0" smtClean="0"/>
              <a:t>後方散乱</a:t>
            </a:r>
            <a:r>
              <a:rPr lang="en-US" altLang="ja-JP" dirty="0" smtClean="0"/>
              <a:t>SHG</a:t>
            </a:r>
            <a:endParaRPr lang="ja-JP" altLang="en-US" dirty="0"/>
          </a:p>
        </p:txBody>
      </p:sp>
      <p:pic>
        <p:nvPicPr>
          <p:cNvPr id="6" name="図 5" descr="スクリーンショット（2013-04-24 1.20.54）.png"/>
          <p:cNvPicPr>
            <a:picLocks noChangeAspect="1"/>
          </p:cNvPicPr>
          <p:nvPr/>
        </p:nvPicPr>
        <p:blipFill>
          <a:blip r:embed="rId2"/>
          <a:stretch>
            <a:fillRect/>
          </a:stretch>
        </p:blipFill>
        <p:spPr>
          <a:xfrm>
            <a:off x="889000" y="1563750"/>
            <a:ext cx="7054850" cy="4482919"/>
          </a:xfrm>
          <a:prstGeom prst="rect">
            <a:avLst/>
          </a:prstGeom>
        </p:spPr>
      </p:pic>
      <p:sp>
        <p:nvSpPr>
          <p:cNvPr id="7" name="テキスト ボックス 6"/>
          <p:cNvSpPr txBox="1"/>
          <p:nvPr/>
        </p:nvSpPr>
        <p:spPr>
          <a:xfrm>
            <a:off x="1524000" y="1163640"/>
            <a:ext cx="6025232" cy="400110"/>
          </a:xfrm>
          <a:prstGeom prst="rect">
            <a:avLst/>
          </a:prstGeom>
          <a:noFill/>
        </p:spPr>
        <p:txBody>
          <a:bodyPr wrap="none" rtlCol="0">
            <a:spAutoFit/>
          </a:bodyPr>
          <a:lstStyle/>
          <a:p>
            <a:r>
              <a:rPr lang="en-US" altLang="en-US" sz="2000" dirty="0" smtClean="0"/>
              <a:t>各コラーゲンタイプ濃度における前方・後方SHG光の比</a:t>
            </a:r>
            <a:endParaRPr kumimoji="1" lang="ja-JP" altLang="en-US" sz="2000" dirty="0"/>
          </a:p>
        </p:txBody>
      </p:sp>
      <p:sp>
        <p:nvSpPr>
          <p:cNvPr id="9" name="テキスト ボックス 23"/>
          <p:cNvSpPr txBox="1">
            <a:spLocks noChangeArrowheads="1"/>
          </p:cNvSpPr>
          <p:nvPr/>
        </p:nvSpPr>
        <p:spPr bwMode="auto">
          <a:xfrm>
            <a:off x="1681832" y="6046669"/>
            <a:ext cx="5867400"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sz="2800" dirty="0" smtClean="0">
                <a:solidFill>
                  <a:srgbClr val="FF0000"/>
                </a:solidFill>
              </a:rPr>
              <a:t> 組織内の</a:t>
            </a:r>
            <a:r>
              <a:rPr lang="en-US" altLang="ja-JP" sz="2800" dirty="0" smtClean="0">
                <a:solidFill>
                  <a:srgbClr val="FF0000"/>
                </a:solidFill>
              </a:rPr>
              <a:t>Col I/Col V</a:t>
            </a:r>
            <a:r>
              <a:rPr lang="ja-JP" altLang="en-US" sz="2800" dirty="0" smtClean="0">
                <a:solidFill>
                  <a:srgbClr val="FF0000"/>
                </a:solidFill>
              </a:rPr>
              <a:t>濃度を識別可能</a:t>
            </a:r>
            <a:r>
              <a:rPr lang="en-US" altLang="ja-JP" sz="2800" dirty="0" smtClean="0">
                <a:solidFill>
                  <a:srgbClr val="FF0000"/>
                </a:solidFill>
              </a:rPr>
              <a:t> </a:t>
            </a:r>
            <a:endParaRPr lang="ja-JP" altLang="en-US" sz="2800" dirty="0">
              <a:solidFill>
                <a:srgbClr val="FF0000"/>
              </a:solidFill>
            </a:endParaRPr>
          </a:p>
        </p:txBody>
      </p:sp>
      <p:sp>
        <p:nvSpPr>
          <p:cNvPr id="8" name="テキスト ボックス 7"/>
          <p:cNvSpPr txBox="1"/>
          <p:nvPr/>
        </p:nvSpPr>
        <p:spPr>
          <a:xfrm>
            <a:off x="6037475" y="2152134"/>
            <a:ext cx="3099714" cy="369332"/>
          </a:xfrm>
          <a:prstGeom prst="rect">
            <a:avLst/>
          </a:prstGeom>
          <a:noFill/>
        </p:spPr>
        <p:txBody>
          <a:bodyPr wrap="none" rtlCol="0">
            <a:spAutoFit/>
          </a:bodyPr>
          <a:lstStyle/>
          <a:p>
            <a:r>
              <a:rPr lang="en-US" altLang="ja-JP" dirty="0"/>
              <a:t>Col I</a:t>
            </a:r>
            <a:r>
              <a:rPr lang="en-US" altLang="ja-JP" dirty="0" smtClean="0"/>
              <a:t> </a:t>
            </a:r>
            <a:r>
              <a:rPr lang="ja-JP" altLang="en-US" dirty="0" smtClean="0"/>
              <a:t>　</a:t>
            </a:r>
            <a:r>
              <a:rPr lang="en-US" altLang="ja-JP" dirty="0" smtClean="0"/>
              <a:t>100%</a:t>
            </a:r>
            <a:r>
              <a:rPr lang="ja-JP" altLang="en-US" dirty="0" smtClean="0"/>
              <a:t>　線維径＝</a:t>
            </a:r>
            <a:r>
              <a:rPr lang="en-US" altLang="ja-JP" dirty="0" smtClean="0"/>
              <a:t>150 nm</a:t>
            </a:r>
            <a:endParaRPr kumimoji="1" lang="ja-JP" altLang="en-US" dirty="0"/>
          </a:p>
        </p:txBody>
      </p:sp>
      <p:sp>
        <p:nvSpPr>
          <p:cNvPr id="10" name="テキスト ボックス 9"/>
          <p:cNvSpPr txBox="1"/>
          <p:nvPr/>
        </p:nvSpPr>
        <p:spPr>
          <a:xfrm>
            <a:off x="5359675" y="2521466"/>
            <a:ext cx="3804046" cy="369332"/>
          </a:xfrm>
          <a:prstGeom prst="rect">
            <a:avLst/>
          </a:prstGeom>
          <a:noFill/>
        </p:spPr>
        <p:txBody>
          <a:bodyPr wrap="none" rtlCol="0">
            <a:spAutoFit/>
          </a:bodyPr>
          <a:lstStyle/>
          <a:p>
            <a:r>
              <a:rPr lang="en-US" altLang="ja-JP" dirty="0"/>
              <a:t>95% Col I/5% Col </a:t>
            </a:r>
            <a:r>
              <a:rPr lang="en-US" altLang="ja-JP" dirty="0" smtClean="0"/>
              <a:t>V</a:t>
            </a:r>
            <a:r>
              <a:rPr lang="ja-JP" altLang="en-US" dirty="0" smtClean="0"/>
              <a:t>　</a:t>
            </a:r>
            <a:r>
              <a:rPr lang="en-US" altLang="ja-JP" dirty="0" smtClean="0"/>
              <a:t> </a:t>
            </a:r>
            <a:r>
              <a:rPr lang="ja-JP" altLang="en-US" dirty="0" smtClean="0"/>
              <a:t>線維径＝</a:t>
            </a:r>
            <a:r>
              <a:rPr lang="en-US" altLang="ja-JP" dirty="0" smtClean="0"/>
              <a:t>100 nm    </a:t>
            </a:r>
            <a:endParaRPr kumimoji="1" lang="ja-JP" altLang="en-US" dirty="0"/>
          </a:p>
        </p:txBody>
      </p:sp>
      <p:sp>
        <p:nvSpPr>
          <p:cNvPr id="12" name="テキスト ボックス 11"/>
          <p:cNvSpPr txBox="1"/>
          <p:nvPr/>
        </p:nvSpPr>
        <p:spPr>
          <a:xfrm>
            <a:off x="5258075" y="2878098"/>
            <a:ext cx="3804046" cy="646331"/>
          </a:xfrm>
          <a:prstGeom prst="rect">
            <a:avLst/>
          </a:prstGeom>
          <a:noFill/>
        </p:spPr>
        <p:txBody>
          <a:bodyPr wrap="none" rtlCol="0">
            <a:spAutoFit/>
          </a:bodyPr>
          <a:lstStyle/>
          <a:p>
            <a:r>
              <a:rPr lang="en-US" altLang="ja-JP" dirty="0"/>
              <a:t>80% Col I/20% Col </a:t>
            </a:r>
            <a:r>
              <a:rPr lang="en-US" altLang="ja-JP" dirty="0" smtClean="0"/>
              <a:t>V</a:t>
            </a:r>
            <a:r>
              <a:rPr lang="ja-JP" altLang="en-US" dirty="0" smtClean="0"/>
              <a:t>　</a:t>
            </a:r>
            <a:r>
              <a:rPr lang="en-US" altLang="ja-JP" dirty="0" smtClean="0"/>
              <a:t> </a:t>
            </a:r>
            <a:r>
              <a:rPr lang="ja-JP" altLang="en-US" dirty="0" smtClean="0"/>
              <a:t>線維径＝</a:t>
            </a:r>
            <a:r>
              <a:rPr lang="en-US" altLang="ja-JP" dirty="0" smtClean="0"/>
              <a:t>25 nm</a:t>
            </a:r>
            <a:endParaRPr lang="ja-JP" altLang="en-US" dirty="0" smtClean="0"/>
          </a:p>
          <a:p>
            <a:r>
              <a:rPr lang="en-US" altLang="ja-JP" dirty="0" smtClean="0"/>
              <a:t> </a:t>
            </a:r>
            <a:endParaRPr kumimoji="1" lang="ja-JP"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SHG</a:t>
            </a:r>
            <a:r>
              <a:rPr lang="ja-JP" altLang="en-US" dirty="0" smtClean="0"/>
              <a:t>強度の深さ依存性</a:t>
            </a:r>
            <a:endParaRPr lang="ja-JP" altLang="en-US" dirty="0"/>
          </a:p>
        </p:txBody>
      </p:sp>
      <p:pic>
        <p:nvPicPr>
          <p:cNvPr id="3" name="図 2" descr="スクリーンショット（2013-04-23 23.57.17）.png"/>
          <p:cNvPicPr>
            <a:picLocks noChangeAspect="1"/>
          </p:cNvPicPr>
          <p:nvPr/>
        </p:nvPicPr>
        <p:blipFill>
          <a:blip r:embed="rId2"/>
          <a:stretch>
            <a:fillRect/>
          </a:stretch>
        </p:blipFill>
        <p:spPr>
          <a:xfrm>
            <a:off x="0" y="1163640"/>
            <a:ext cx="6692900" cy="4775200"/>
          </a:xfrm>
          <a:prstGeom prst="rect">
            <a:avLst/>
          </a:prstGeom>
        </p:spPr>
      </p:pic>
      <p:sp>
        <p:nvSpPr>
          <p:cNvPr id="4" name="テキスト ボックス 3"/>
          <p:cNvSpPr txBox="1"/>
          <p:nvPr/>
        </p:nvSpPr>
        <p:spPr>
          <a:xfrm>
            <a:off x="5935447" y="1792744"/>
            <a:ext cx="2857273" cy="2677656"/>
          </a:xfrm>
          <a:prstGeom prst="rect">
            <a:avLst/>
          </a:prstGeom>
          <a:noFill/>
        </p:spPr>
        <p:txBody>
          <a:bodyPr wrap="none" rtlCol="0">
            <a:spAutoFit/>
          </a:bodyPr>
          <a:lstStyle/>
          <a:p>
            <a:r>
              <a:rPr lang="ja-JP" altLang="en-US" sz="2400" dirty="0" smtClean="0"/>
              <a:t>・第一フィルター効果</a:t>
            </a:r>
            <a:endParaRPr lang="en-US" altLang="ja-JP" sz="2400" dirty="0" smtClean="0"/>
          </a:p>
          <a:p>
            <a:r>
              <a:rPr lang="ja-JP" altLang="en-US" sz="2400" dirty="0" smtClean="0"/>
              <a:t>　　浅い部分で発生</a:t>
            </a:r>
            <a:endParaRPr lang="en-US" altLang="ja-JP" sz="2400" dirty="0" smtClean="0"/>
          </a:p>
          <a:p>
            <a:r>
              <a:rPr lang="ja-JP" altLang="en-US" sz="2400" dirty="0" smtClean="0"/>
              <a:t>　　</a:t>
            </a:r>
            <a:r>
              <a:rPr lang="ja-JP" altLang="en-US" sz="2400" dirty="0" smtClean="0">
                <a:solidFill>
                  <a:srgbClr val="FF0000"/>
                </a:solidFill>
              </a:rPr>
              <a:t>励起光の散乱</a:t>
            </a:r>
            <a:endParaRPr lang="en-US" altLang="ja-JP" sz="2400" dirty="0" smtClean="0">
              <a:solidFill>
                <a:srgbClr val="FF0000"/>
              </a:solidFill>
            </a:endParaRPr>
          </a:p>
          <a:p>
            <a:endParaRPr lang="en-US" altLang="ja-JP" sz="2400" dirty="0" smtClean="0">
              <a:solidFill>
                <a:srgbClr val="FF0000"/>
              </a:solidFill>
            </a:endParaRPr>
          </a:p>
          <a:p>
            <a:r>
              <a:rPr lang="ja-JP" altLang="en-US" sz="2400" dirty="0" smtClean="0"/>
              <a:t>・第二フィルター効果</a:t>
            </a:r>
            <a:endParaRPr lang="en-US" altLang="ja-JP" sz="2400" dirty="0" smtClean="0"/>
          </a:p>
          <a:p>
            <a:r>
              <a:rPr lang="ja-JP" altLang="en-US" sz="2400" dirty="0" smtClean="0"/>
              <a:t>　　深い部分で発生</a:t>
            </a:r>
            <a:endParaRPr lang="en-US" altLang="ja-JP" sz="2400" dirty="0" smtClean="0"/>
          </a:p>
          <a:p>
            <a:r>
              <a:rPr lang="ja-JP" altLang="en-US" sz="2400" dirty="0" smtClean="0"/>
              <a:t>　　</a:t>
            </a:r>
            <a:r>
              <a:rPr lang="en-US" altLang="ja-JP" sz="2400" dirty="0" smtClean="0">
                <a:solidFill>
                  <a:srgbClr val="3366FF"/>
                </a:solidFill>
              </a:rPr>
              <a:t>SHG</a:t>
            </a:r>
            <a:r>
              <a:rPr lang="ja-JP" altLang="en-US" sz="2400" dirty="0" smtClean="0">
                <a:solidFill>
                  <a:srgbClr val="3366FF"/>
                </a:solidFill>
              </a:rPr>
              <a:t>光の散乱</a:t>
            </a:r>
            <a:endParaRPr lang="en-US" altLang="ja-JP" sz="2400" dirty="0" smtClean="0">
              <a:solidFill>
                <a:srgbClr val="3366FF"/>
              </a:solidFill>
            </a:endParaRPr>
          </a:p>
        </p:txBody>
      </p:sp>
      <p:sp>
        <p:nvSpPr>
          <p:cNvPr id="6" name="テキスト ボックス 23"/>
          <p:cNvSpPr txBox="1">
            <a:spLocks noChangeArrowheads="1"/>
          </p:cNvSpPr>
          <p:nvPr/>
        </p:nvSpPr>
        <p:spPr bwMode="auto">
          <a:xfrm>
            <a:off x="1681832" y="6046669"/>
            <a:ext cx="6230268"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sz="2800" dirty="0" smtClean="0">
                <a:solidFill>
                  <a:srgbClr val="FF0000"/>
                </a:solidFill>
              </a:rPr>
              <a:t>濃度による</a:t>
            </a:r>
            <a:r>
              <a:rPr lang="en-US" altLang="ja-JP" sz="2800" dirty="0" smtClean="0">
                <a:solidFill>
                  <a:srgbClr val="FF0000"/>
                </a:solidFill>
              </a:rPr>
              <a:t>SHG</a:t>
            </a:r>
            <a:r>
              <a:rPr lang="ja-JP" altLang="en-US" sz="2800" dirty="0" smtClean="0">
                <a:solidFill>
                  <a:srgbClr val="FF0000"/>
                </a:solidFill>
              </a:rPr>
              <a:t>強度深さ依存性は小さい</a:t>
            </a:r>
            <a:endParaRPr lang="ja-JP" altLang="en-US" sz="28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イントロダクション</a:t>
            </a:r>
            <a:endParaRPr lang="ja-JP" altLang="en-US" dirty="0"/>
          </a:p>
        </p:txBody>
      </p:sp>
      <p:sp>
        <p:nvSpPr>
          <p:cNvPr id="8" name="テキスト ボックス 7"/>
          <p:cNvSpPr txBox="1"/>
          <p:nvPr/>
        </p:nvSpPr>
        <p:spPr>
          <a:xfrm>
            <a:off x="0" y="972889"/>
            <a:ext cx="5662427" cy="369332"/>
          </a:xfrm>
          <a:prstGeom prst="rect">
            <a:avLst/>
          </a:prstGeom>
          <a:noFill/>
        </p:spPr>
        <p:txBody>
          <a:bodyPr wrap="none" rtlCol="0">
            <a:spAutoFit/>
          </a:bodyPr>
          <a:lstStyle/>
          <a:p>
            <a:r>
              <a:rPr kumimoji="1" lang="ja-JP" altLang="en-US" dirty="0" smtClean="0">
                <a:solidFill>
                  <a:srgbClr val="FF0000"/>
                </a:solidFill>
              </a:rPr>
              <a:t>再生医療</a:t>
            </a:r>
            <a:r>
              <a:rPr kumimoji="1" lang="ja-JP" altLang="en-US" dirty="0" smtClean="0"/>
              <a:t>・・・機能が損なわれた場所に必要な細胞を補う</a:t>
            </a:r>
            <a:endParaRPr kumimoji="1" lang="ja-JP" altLang="en-US" dirty="0"/>
          </a:p>
        </p:txBody>
      </p:sp>
      <p:grpSp>
        <p:nvGrpSpPr>
          <p:cNvPr id="2" name="図形グループ 11"/>
          <p:cNvGrpSpPr/>
          <p:nvPr/>
        </p:nvGrpSpPr>
        <p:grpSpPr>
          <a:xfrm>
            <a:off x="0" y="1342221"/>
            <a:ext cx="5702300" cy="3294334"/>
            <a:chOff x="3454400" y="3576366"/>
            <a:chExt cx="5702300" cy="3294334"/>
          </a:xfrm>
        </p:grpSpPr>
        <p:pic>
          <p:nvPicPr>
            <p:cNvPr id="10" name="図 9" descr="スクリーンショット（2013-04-23 13.38.16）.png"/>
            <p:cNvPicPr>
              <a:picLocks noChangeAspect="1"/>
            </p:cNvPicPr>
            <p:nvPr/>
          </p:nvPicPr>
          <p:blipFill>
            <a:blip r:embed="rId3"/>
            <a:stretch>
              <a:fillRect/>
            </a:stretch>
          </p:blipFill>
          <p:spPr>
            <a:xfrm>
              <a:off x="3454400" y="3576366"/>
              <a:ext cx="5702300" cy="3294334"/>
            </a:xfrm>
            <a:prstGeom prst="rect">
              <a:avLst/>
            </a:prstGeom>
          </p:spPr>
        </p:pic>
        <p:pic>
          <p:nvPicPr>
            <p:cNvPr id="9" name="図 8" descr="スクリーンショット（2013-04-23 13.38.08）.png"/>
            <p:cNvPicPr>
              <a:picLocks noChangeAspect="1"/>
            </p:cNvPicPr>
            <p:nvPr/>
          </p:nvPicPr>
          <p:blipFill>
            <a:blip r:embed="rId4"/>
            <a:stretch>
              <a:fillRect/>
            </a:stretch>
          </p:blipFill>
          <p:spPr>
            <a:xfrm>
              <a:off x="7565326" y="4020866"/>
              <a:ext cx="1464374" cy="1752600"/>
            </a:xfrm>
            <a:prstGeom prst="rect">
              <a:avLst/>
            </a:prstGeom>
          </p:spPr>
        </p:pic>
        <p:sp>
          <p:nvSpPr>
            <p:cNvPr id="11" name="テキスト ボックス 10"/>
            <p:cNvSpPr txBox="1"/>
            <p:nvPr/>
          </p:nvSpPr>
          <p:spPr>
            <a:xfrm>
              <a:off x="7435905" y="5760766"/>
              <a:ext cx="1708095" cy="307777"/>
            </a:xfrm>
            <a:prstGeom prst="rect">
              <a:avLst/>
            </a:prstGeom>
            <a:noFill/>
          </p:spPr>
          <p:txBody>
            <a:bodyPr wrap="none" rtlCol="0">
              <a:spAutoFit/>
            </a:bodyPr>
            <a:lstStyle/>
            <a:p>
              <a:r>
                <a:rPr kumimoji="1" lang="ja-JP" altLang="en-US" sz="1400" b="1" u="sng" dirty="0" smtClean="0">
                  <a:solidFill>
                    <a:schemeClr val="bg1"/>
                  </a:solidFill>
                </a:rPr>
                <a:t>ドナー（</a:t>
              </a:r>
              <a:r>
                <a:rPr kumimoji="1" lang="en-US" altLang="ja-JP" sz="1400" b="1" u="sng" dirty="0" smtClean="0">
                  <a:solidFill>
                    <a:schemeClr val="bg1"/>
                  </a:solidFill>
                </a:rPr>
                <a:t>or</a:t>
              </a:r>
              <a:r>
                <a:rPr kumimoji="1" lang="ja-JP" altLang="en-US" sz="1400" b="1" u="sng" dirty="0" smtClean="0">
                  <a:solidFill>
                    <a:schemeClr val="bg1"/>
                  </a:solidFill>
                </a:rPr>
                <a:t>患者本人）</a:t>
              </a:r>
              <a:endParaRPr kumimoji="1" lang="ja-JP" altLang="en-US" sz="1400" b="1" u="sng" dirty="0">
                <a:solidFill>
                  <a:schemeClr val="bg1"/>
                </a:solidFill>
              </a:endParaRPr>
            </a:p>
          </p:txBody>
        </p:sp>
      </p:grpSp>
      <p:pic>
        <p:nvPicPr>
          <p:cNvPr id="14" name="図 13" descr="スクリーンショット（2013-04-23 14.24.53）.png"/>
          <p:cNvPicPr>
            <a:picLocks noChangeAspect="1"/>
          </p:cNvPicPr>
          <p:nvPr/>
        </p:nvPicPr>
        <p:blipFill>
          <a:blip r:embed="rId5"/>
          <a:stretch>
            <a:fillRect/>
          </a:stretch>
        </p:blipFill>
        <p:spPr>
          <a:xfrm>
            <a:off x="6023480" y="1761321"/>
            <a:ext cx="2947974" cy="2492177"/>
          </a:xfrm>
          <a:prstGeom prst="rect">
            <a:avLst/>
          </a:prstGeom>
        </p:spPr>
      </p:pic>
      <p:pic>
        <p:nvPicPr>
          <p:cNvPr id="15" name="図 14" descr="スクリーンショット（2013-04-23 14.25.51）.png"/>
          <p:cNvPicPr>
            <a:picLocks noChangeAspect="1"/>
          </p:cNvPicPr>
          <p:nvPr/>
        </p:nvPicPr>
        <p:blipFill>
          <a:blip r:embed="rId6"/>
          <a:stretch>
            <a:fillRect/>
          </a:stretch>
        </p:blipFill>
        <p:spPr>
          <a:xfrm>
            <a:off x="5575300" y="4636556"/>
            <a:ext cx="3472354" cy="2221444"/>
          </a:xfrm>
          <a:prstGeom prst="rect">
            <a:avLst/>
          </a:prstGeom>
        </p:spPr>
      </p:pic>
      <p:sp>
        <p:nvSpPr>
          <p:cNvPr id="16" name="テキスト ボックス 15"/>
          <p:cNvSpPr txBox="1"/>
          <p:nvPr/>
        </p:nvSpPr>
        <p:spPr>
          <a:xfrm>
            <a:off x="6527800" y="1342221"/>
            <a:ext cx="1984437" cy="646331"/>
          </a:xfrm>
          <a:prstGeom prst="rect">
            <a:avLst/>
          </a:prstGeom>
          <a:noFill/>
        </p:spPr>
        <p:txBody>
          <a:bodyPr wrap="none" rtlCol="0">
            <a:spAutoFit/>
          </a:bodyPr>
          <a:lstStyle/>
          <a:p>
            <a:pPr algn="ctr"/>
            <a:r>
              <a:rPr kumimoji="1" lang="ja-JP" altLang="en-US" dirty="0" smtClean="0"/>
              <a:t>足場に細胞を</a:t>
            </a:r>
            <a:r>
              <a:rPr lang="ja-JP" altLang="en-US" dirty="0" smtClean="0"/>
              <a:t>播種</a:t>
            </a:r>
            <a:endParaRPr lang="en-US" altLang="ja-JP" dirty="0" smtClean="0"/>
          </a:p>
          <a:p>
            <a:pPr algn="ctr"/>
            <a:r>
              <a:rPr kumimoji="1" lang="ja-JP" altLang="en-US" dirty="0" smtClean="0"/>
              <a:t>成長因子を添加</a:t>
            </a:r>
            <a:endParaRPr kumimoji="1" lang="ja-JP" altLang="en-US" dirty="0"/>
          </a:p>
        </p:txBody>
      </p:sp>
      <p:sp>
        <p:nvSpPr>
          <p:cNvPr id="18" name="正方形/長方形 17"/>
          <p:cNvSpPr/>
          <p:nvPr/>
        </p:nvSpPr>
        <p:spPr>
          <a:xfrm>
            <a:off x="6010780" y="1157555"/>
            <a:ext cx="3024174" cy="3287445"/>
          </a:xfrm>
          <a:prstGeom prst="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946900" y="972889"/>
            <a:ext cx="1107996" cy="36933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ja-JP" altLang="en-US" dirty="0" smtClean="0">
                <a:solidFill>
                  <a:srgbClr val="FFFF00"/>
                </a:solidFill>
              </a:rPr>
              <a:t>製造工程</a:t>
            </a:r>
            <a:endParaRPr kumimoji="1" lang="ja-JP" altLang="en-US" dirty="0">
              <a:solidFill>
                <a:srgbClr val="FFFF00"/>
              </a:solidFill>
            </a:endParaRPr>
          </a:p>
        </p:txBody>
      </p:sp>
      <p:sp>
        <p:nvSpPr>
          <p:cNvPr id="19" name="テキスト ボックス 18"/>
          <p:cNvSpPr txBox="1"/>
          <p:nvPr/>
        </p:nvSpPr>
        <p:spPr>
          <a:xfrm>
            <a:off x="70534" y="4704834"/>
            <a:ext cx="64633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足場</a:t>
            </a:r>
            <a:endParaRPr kumimoji="1" lang="ja-JP" altLang="en-US" dirty="0"/>
          </a:p>
        </p:txBody>
      </p:sp>
      <p:sp>
        <p:nvSpPr>
          <p:cNvPr id="20" name="テキスト ボックス 19"/>
          <p:cNvSpPr txBox="1"/>
          <p:nvPr/>
        </p:nvSpPr>
        <p:spPr>
          <a:xfrm>
            <a:off x="5803900" y="4661955"/>
            <a:ext cx="3077285" cy="369332"/>
          </a:xfrm>
          <a:prstGeom prst="rect">
            <a:avLst/>
          </a:prstGeom>
          <a:solidFill>
            <a:schemeClr val="bg1"/>
          </a:solidFill>
        </p:spPr>
        <p:txBody>
          <a:bodyPr wrap="none" rtlCol="0">
            <a:spAutoFit/>
          </a:bodyPr>
          <a:lstStyle/>
          <a:p>
            <a:r>
              <a:rPr lang="ja-JP" altLang="en-US" dirty="0"/>
              <a:t>足場の硬さと分化誘導の関係</a:t>
            </a:r>
            <a:endParaRPr kumimoji="1" lang="ja-JP" altLang="en-US" dirty="0"/>
          </a:p>
        </p:txBody>
      </p:sp>
      <p:sp>
        <p:nvSpPr>
          <p:cNvPr id="21" name="テキスト ボックス 20"/>
          <p:cNvSpPr txBox="1"/>
          <p:nvPr/>
        </p:nvSpPr>
        <p:spPr>
          <a:xfrm>
            <a:off x="716865" y="6488668"/>
            <a:ext cx="4163820" cy="369332"/>
          </a:xfrm>
          <a:prstGeom prst="rect">
            <a:avLst/>
          </a:prstGeom>
          <a:noFill/>
        </p:spPr>
        <p:txBody>
          <a:bodyPr wrap="none" rtlCol="0">
            <a:spAutoFit/>
          </a:bodyPr>
          <a:lstStyle/>
          <a:p>
            <a:r>
              <a:rPr lang="ja-JP" altLang="en-US" dirty="0"/>
              <a:t>細胞が接着する</a:t>
            </a:r>
            <a:r>
              <a:rPr lang="ja-JP" altLang="en-US" dirty="0" smtClean="0"/>
              <a:t>足場が分化</a:t>
            </a:r>
            <a:r>
              <a:rPr lang="ja-JP" altLang="en-US" dirty="0"/>
              <a:t>にとって重要</a:t>
            </a:r>
            <a:endParaRPr kumimoji="1" lang="ja-JP" altLang="en-US" dirty="0"/>
          </a:p>
        </p:txBody>
      </p:sp>
      <p:grpSp>
        <p:nvGrpSpPr>
          <p:cNvPr id="3" name="図形グループ 34"/>
          <p:cNvGrpSpPr/>
          <p:nvPr/>
        </p:nvGrpSpPr>
        <p:grpSpPr>
          <a:xfrm>
            <a:off x="164464" y="5136634"/>
            <a:ext cx="5410836" cy="1264166"/>
            <a:chOff x="117358" y="5593834"/>
            <a:chExt cx="5410836" cy="1264166"/>
          </a:xfrm>
        </p:grpSpPr>
        <p:pic>
          <p:nvPicPr>
            <p:cNvPr id="27" name="図 26" descr="dish-photo.jpg"/>
            <p:cNvPicPr>
              <a:picLocks noChangeAspect="1"/>
            </p:cNvPicPr>
            <p:nvPr/>
          </p:nvPicPr>
          <p:blipFill>
            <a:blip r:embed="rId7"/>
            <a:stretch>
              <a:fillRect/>
            </a:stretch>
          </p:blipFill>
          <p:spPr>
            <a:xfrm>
              <a:off x="117358" y="5943600"/>
              <a:ext cx="1199014" cy="838200"/>
            </a:xfrm>
            <a:prstGeom prst="rect">
              <a:avLst/>
            </a:prstGeom>
          </p:spPr>
        </p:pic>
        <p:pic>
          <p:nvPicPr>
            <p:cNvPr id="28" name="図 27" descr="スクリーンショット（2013-04-23 15.03.17）.png"/>
            <p:cNvPicPr>
              <a:picLocks noChangeAspect="1"/>
            </p:cNvPicPr>
            <p:nvPr/>
          </p:nvPicPr>
          <p:blipFill>
            <a:blip r:embed="rId8"/>
            <a:stretch>
              <a:fillRect/>
            </a:stretch>
          </p:blipFill>
          <p:spPr>
            <a:xfrm>
              <a:off x="1570372" y="5850857"/>
              <a:ext cx="1058528" cy="1007143"/>
            </a:xfrm>
            <a:prstGeom prst="rect">
              <a:avLst/>
            </a:prstGeom>
          </p:spPr>
        </p:pic>
        <p:pic>
          <p:nvPicPr>
            <p:cNvPr id="29" name="図 28" descr="スクリーンショット（2013-04-23 15.03.25）.png"/>
            <p:cNvPicPr>
              <a:picLocks noChangeAspect="1"/>
            </p:cNvPicPr>
            <p:nvPr/>
          </p:nvPicPr>
          <p:blipFill>
            <a:blip r:embed="rId9"/>
            <a:stretch>
              <a:fillRect/>
            </a:stretch>
          </p:blipFill>
          <p:spPr>
            <a:xfrm>
              <a:off x="2840926" y="5789496"/>
              <a:ext cx="1140579" cy="992304"/>
            </a:xfrm>
            <a:prstGeom prst="rect">
              <a:avLst/>
            </a:prstGeom>
          </p:spPr>
        </p:pic>
        <p:pic>
          <p:nvPicPr>
            <p:cNvPr id="30" name="図 29" descr="スクリーンショット（2013-04-23 15.06.19）.png"/>
            <p:cNvPicPr>
              <a:picLocks noChangeAspect="1"/>
            </p:cNvPicPr>
            <p:nvPr/>
          </p:nvPicPr>
          <p:blipFill>
            <a:blip r:embed="rId10"/>
            <a:stretch>
              <a:fillRect/>
            </a:stretch>
          </p:blipFill>
          <p:spPr>
            <a:xfrm>
              <a:off x="4110926" y="5981700"/>
              <a:ext cx="1417268" cy="648141"/>
            </a:xfrm>
            <a:prstGeom prst="rect">
              <a:avLst/>
            </a:prstGeom>
          </p:spPr>
        </p:pic>
        <p:sp>
          <p:nvSpPr>
            <p:cNvPr id="31" name="テキスト ボックス 30"/>
            <p:cNvSpPr txBox="1"/>
            <p:nvPr/>
          </p:nvSpPr>
          <p:spPr>
            <a:xfrm>
              <a:off x="203200" y="5604830"/>
              <a:ext cx="877163" cy="369332"/>
            </a:xfrm>
            <a:prstGeom prst="rect">
              <a:avLst/>
            </a:prstGeom>
            <a:noFill/>
          </p:spPr>
          <p:txBody>
            <a:bodyPr wrap="none" rtlCol="0">
              <a:spAutoFit/>
            </a:bodyPr>
            <a:lstStyle/>
            <a:p>
              <a:r>
                <a:rPr kumimoji="1" lang="ja-JP" altLang="en-US" dirty="0" smtClean="0"/>
                <a:t>培養皿</a:t>
              </a:r>
              <a:endParaRPr kumimoji="1" lang="ja-JP" altLang="en-US" dirty="0"/>
            </a:p>
          </p:txBody>
        </p:sp>
        <p:sp>
          <p:nvSpPr>
            <p:cNvPr id="32" name="テキスト ボックス 31"/>
            <p:cNvSpPr txBox="1"/>
            <p:nvPr/>
          </p:nvSpPr>
          <p:spPr>
            <a:xfrm>
              <a:off x="1688237" y="5628091"/>
              <a:ext cx="915034" cy="369332"/>
            </a:xfrm>
            <a:prstGeom prst="rect">
              <a:avLst/>
            </a:prstGeom>
            <a:solidFill>
              <a:schemeClr val="bg1"/>
            </a:solidFill>
          </p:spPr>
          <p:txBody>
            <a:bodyPr wrap="none" rtlCol="0">
              <a:spAutoFit/>
            </a:bodyPr>
            <a:lstStyle/>
            <a:p>
              <a:r>
                <a:rPr kumimoji="1" lang="ja-JP" altLang="en-US" dirty="0" smtClean="0"/>
                <a:t>メッシュ</a:t>
              </a:r>
              <a:endParaRPr kumimoji="1" lang="ja-JP" altLang="en-US" dirty="0"/>
            </a:p>
          </p:txBody>
        </p:sp>
        <p:sp>
          <p:nvSpPr>
            <p:cNvPr id="33" name="テキスト ボックス 32"/>
            <p:cNvSpPr txBox="1"/>
            <p:nvPr/>
          </p:nvSpPr>
          <p:spPr>
            <a:xfrm>
              <a:off x="2879026" y="5593834"/>
              <a:ext cx="1035860" cy="369332"/>
            </a:xfrm>
            <a:prstGeom prst="rect">
              <a:avLst/>
            </a:prstGeom>
            <a:solidFill>
              <a:schemeClr val="bg1"/>
            </a:solidFill>
          </p:spPr>
          <p:txBody>
            <a:bodyPr wrap="none" rtlCol="0">
              <a:spAutoFit/>
            </a:bodyPr>
            <a:lstStyle/>
            <a:p>
              <a:r>
                <a:rPr kumimoji="1" lang="ja-JP" altLang="en-US" dirty="0" smtClean="0"/>
                <a:t>スポンジ</a:t>
              </a:r>
              <a:endParaRPr kumimoji="1" lang="ja-JP" altLang="en-US" dirty="0"/>
            </a:p>
          </p:txBody>
        </p:sp>
        <p:sp>
          <p:nvSpPr>
            <p:cNvPr id="34" name="テキスト ボックス 33"/>
            <p:cNvSpPr txBox="1"/>
            <p:nvPr/>
          </p:nvSpPr>
          <p:spPr>
            <a:xfrm>
              <a:off x="4460986" y="5628091"/>
              <a:ext cx="637314" cy="369332"/>
            </a:xfrm>
            <a:prstGeom prst="rect">
              <a:avLst/>
            </a:prstGeom>
            <a:solidFill>
              <a:schemeClr val="bg1"/>
            </a:solidFill>
          </p:spPr>
          <p:txBody>
            <a:bodyPr wrap="none" rtlCol="0">
              <a:spAutoFit/>
            </a:bodyPr>
            <a:lstStyle/>
            <a:p>
              <a:r>
                <a:rPr kumimoji="1" lang="ja-JP" altLang="en-US" dirty="0" smtClean="0"/>
                <a:t>ゲル</a:t>
              </a:r>
              <a:endParaRPr kumimoji="1" lang="ja-JP" altLang="en-US" dirty="0"/>
            </a:p>
          </p:txBody>
        </p:sp>
      </p:grpSp>
      <p:sp>
        <p:nvSpPr>
          <p:cNvPr id="25" name="テキスト ボックス 24"/>
          <p:cNvSpPr txBox="1"/>
          <p:nvPr/>
        </p:nvSpPr>
        <p:spPr>
          <a:xfrm>
            <a:off x="457200" y="6196280"/>
            <a:ext cx="8229600" cy="584776"/>
          </a:xfrm>
          <a:prstGeom prst="rect">
            <a:avLst/>
          </a:prstGeom>
          <a:solidFill>
            <a:schemeClr val="bg1"/>
          </a:solidFill>
          <a:ln w="76200" cmpd="sng">
            <a:solidFill>
              <a:srgbClr val="FF0000"/>
            </a:solidFill>
          </a:ln>
        </p:spPr>
        <p:txBody>
          <a:bodyPr wrap="square" rtlCol="0">
            <a:spAutoFit/>
          </a:bodyPr>
          <a:lstStyle/>
          <a:p>
            <a:pPr algn="ctr"/>
            <a:r>
              <a:rPr kumimoji="1" lang="ja-JP" altLang="en-US" sz="3200" dirty="0" smtClean="0"/>
              <a:t>足場および培養細胞の評価が求められる</a:t>
            </a:r>
            <a:endParaRPr kumimoji="1" lang="ja-JP" altLang="en-US" sz="32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en-US" altLang="ja-JP" dirty="0" smtClean="0"/>
              <a:t>②</a:t>
            </a:r>
            <a:r>
              <a:rPr lang="ja-JP" altLang="en-US" dirty="0" smtClean="0"/>
              <a:t>まとめ</a:t>
            </a:r>
            <a:endParaRPr lang="ja-JP" altLang="en-US" dirty="0"/>
          </a:p>
        </p:txBody>
      </p:sp>
      <p:sp>
        <p:nvSpPr>
          <p:cNvPr id="3" name="コンテンツ プレースホルダ 4"/>
          <p:cNvSpPr txBox="1">
            <a:spLocks/>
          </p:cNvSpPr>
          <p:nvPr/>
        </p:nvSpPr>
        <p:spPr>
          <a:xfrm>
            <a:off x="0" y="1600200"/>
            <a:ext cx="9144000" cy="5257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ja-JP" altLang="en-US" sz="4000" b="0" i="0" u="none" strike="noStrike" kern="1200" cap="none" spc="0" normalizeH="0" baseline="0" noProof="0" dirty="0" smtClean="0">
                <a:ln>
                  <a:noFill/>
                </a:ln>
                <a:solidFill>
                  <a:schemeClr val="tx1"/>
                </a:solidFill>
                <a:effectLst/>
                <a:uLnTx/>
                <a:uFillTx/>
                <a:latin typeface="Times New Roman"/>
                <a:ea typeface="+mn-ea"/>
                <a:cs typeface="+mn-cs"/>
              </a:rPr>
              <a:t>異なるタイプのコラーゲンを含むゲルのイメージング</a:t>
            </a:r>
            <a:endParaRPr kumimoji="1" lang="en-US" altLang="ja-JP" sz="4000" b="0" i="0" u="none" strike="noStrike" kern="1200" cap="none" spc="0" normalizeH="0" baseline="0" noProof="0" dirty="0" smtClean="0">
              <a:ln>
                <a:noFill/>
              </a:ln>
              <a:solidFill>
                <a:schemeClr val="tx1"/>
              </a:solidFill>
              <a:effectLst/>
              <a:uLnTx/>
              <a:uFillTx/>
              <a:latin typeface="Times New Roman"/>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ja-JP" altLang="en-US" sz="4000" b="0" i="0" u="none" strike="noStrike" kern="1200" cap="none" spc="0" normalizeH="0" baseline="0" noProof="0" dirty="0" smtClean="0">
                <a:ln>
                  <a:noFill/>
                </a:ln>
                <a:solidFill>
                  <a:schemeClr val="tx1"/>
                </a:solidFill>
                <a:effectLst/>
                <a:uLnTx/>
                <a:uFillTx/>
                <a:latin typeface="Times New Roman"/>
                <a:ea typeface="+mn-ea"/>
                <a:cs typeface="+mn-cs"/>
              </a:rPr>
              <a:t>コラーゲン線維径で</a:t>
            </a:r>
            <a:r>
              <a:rPr kumimoji="1" lang="en-US" altLang="ja-JP" sz="4000" b="0" i="0" u="none" strike="noStrike" kern="1200" cap="none" spc="0" normalizeH="0" baseline="0" noProof="0" dirty="0" smtClean="0">
                <a:ln>
                  <a:noFill/>
                </a:ln>
                <a:solidFill>
                  <a:schemeClr val="tx1"/>
                </a:solidFill>
                <a:effectLst/>
                <a:uLnTx/>
                <a:uFillTx/>
                <a:latin typeface="Times New Roman"/>
                <a:ea typeface="+mn-ea"/>
                <a:cs typeface="+mn-cs"/>
              </a:rPr>
              <a:t>F/B</a:t>
            </a:r>
            <a:r>
              <a:rPr kumimoji="1" lang="ja-JP" altLang="en-US" sz="4000" b="0" i="0" u="none" strike="noStrike" kern="1200" cap="none" spc="0" normalizeH="0" baseline="0" noProof="0" dirty="0" smtClean="0">
                <a:ln>
                  <a:noFill/>
                </a:ln>
                <a:solidFill>
                  <a:schemeClr val="tx1"/>
                </a:solidFill>
                <a:effectLst/>
                <a:uLnTx/>
                <a:uFillTx/>
                <a:latin typeface="Times New Roman"/>
                <a:ea typeface="+mn-ea"/>
                <a:cs typeface="+mn-cs"/>
              </a:rPr>
              <a:t>比が変化</a:t>
            </a:r>
            <a:endParaRPr kumimoji="1" lang="en-US" altLang="ja-JP" sz="4000" b="0" i="0" u="none" strike="noStrike" kern="1200" cap="none" spc="0" normalizeH="0" baseline="0" noProof="0" dirty="0" smtClean="0">
              <a:ln>
                <a:noFill/>
              </a:ln>
              <a:solidFill>
                <a:schemeClr val="tx1"/>
              </a:solidFill>
              <a:effectLst/>
              <a:uLnTx/>
              <a:uFillTx/>
              <a:latin typeface="Times New Roman"/>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ltLang="ja-JP" sz="4000" dirty="0" smtClean="0">
                <a:latin typeface="Times New Roman"/>
              </a:rPr>
              <a:t>100fs</a:t>
            </a:r>
            <a:r>
              <a:rPr lang="ja-JP" altLang="en-US" sz="4000" dirty="0" smtClean="0">
                <a:latin typeface="Times New Roman"/>
              </a:rPr>
              <a:t>，</a:t>
            </a:r>
            <a:r>
              <a:rPr lang="en-US" altLang="ja-JP" sz="4000" dirty="0" smtClean="0">
                <a:latin typeface="Times New Roman"/>
              </a:rPr>
              <a:t>76MHz</a:t>
            </a:r>
            <a:r>
              <a:rPr lang="ja-JP" altLang="en-US" sz="4000" dirty="0" smtClean="0">
                <a:latin typeface="Times New Roman"/>
              </a:rPr>
              <a:t>，</a:t>
            </a:r>
            <a:r>
              <a:rPr lang="en-US" altLang="ja-JP" sz="4000" dirty="0" smtClean="0">
                <a:latin typeface="Times New Roman"/>
              </a:rPr>
              <a:t>20 </a:t>
            </a:r>
            <a:r>
              <a:rPr lang="en-US" altLang="ja-JP" sz="4000" dirty="0" err="1" smtClean="0">
                <a:latin typeface="Times New Roman"/>
              </a:rPr>
              <a:t>mW</a:t>
            </a:r>
            <a:r>
              <a:rPr lang="ja-JP" altLang="en-US" sz="4000" dirty="0" smtClean="0">
                <a:latin typeface="Times New Roman"/>
              </a:rPr>
              <a:t>でも高コントラストに可視化？</a:t>
            </a:r>
            <a:endParaRPr lang="en-US" altLang="ja-JP" sz="4000" dirty="0">
              <a:latin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96840"/>
            <a:ext cx="9144000" cy="1143000"/>
          </a:xfrm>
        </p:spPr>
        <p:txBody>
          <a:bodyPr>
            <a:noAutofit/>
          </a:bodyPr>
          <a:lstStyle/>
          <a:p>
            <a:r>
              <a:rPr lang="en-US" altLang="ja-JP" sz="3000" dirty="0" smtClean="0"/>
              <a:t>③</a:t>
            </a:r>
            <a:r>
              <a:rPr lang="en-US" altLang="ja-JP" sz="3000" dirty="0" err="1" smtClean="0"/>
              <a:t>Multiphoton</a:t>
            </a:r>
            <a:r>
              <a:rPr lang="en-US" altLang="ja-JP" sz="3000" dirty="0" smtClean="0"/>
              <a:t> Imaging and Quantitative Analysis of Collagen Production by </a:t>
            </a:r>
            <a:r>
              <a:rPr lang="en-US" altLang="ja-JP" sz="3000" dirty="0" err="1" smtClean="0"/>
              <a:t>Chondrogenic</a:t>
            </a:r>
            <a:r>
              <a:rPr lang="en-US" altLang="ja-JP" sz="3000" dirty="0" smtClean="0"/>
              <a:t> Human </a:t>
            </a:r>
            <a:r>
              <a:rPr lang="en-US" altLang="ja-JP" sz="3000" dirty="0" err="1" smtClean="0"/>
              <a:t>Mesenchymal</a:t>
            </a:r>
            <a:r>
              <a:rPr lang="en-US" altLang="ja-JP" sz="3000" dirty="0" smtClean="0"/>
              <a:t> Stem Cells Cultured in </a:t>
            </a:r>
            <a:r>
              <a:rPr lang="en-US" altLang="ja-JP" sz="3000" dirty="0" err="1" smtClean="0"/>
              <a:t>Chitosan</a:t>
            </a:r>
            <a:r>
              <a:rPr lang="en-US" altLang="ja-JP" sz="3000" dirty="0" smtClean="0"/>
              <a:t> Scaffold</a:t>
            </a:r>
            <a:endParaRPr lang="ja-JP" altLang="en-US" sz="3000" dirty="0"/>
          </a:p>
        </p:txBody>
      </p:sp>
      <p:sp>
        <p:nvSpPr>
          <p:cNvPr id="6" name="テキスト ボックス 5"/>
          <p:cNvSpPr txBox="1"/>
          <p:nvPr/>
        </p:nvSpPr>
        <p:spPr>
          <a:xfrm>
            <a:off x="-25400" y="1723935"/>
            <a:ext cx="9123712" cy="830997"/>
          </a:xfrm>
          <a:prstGeom prst="rect">
            <a:avLst/>
          </a:prstGeom>
          <a:noFill/>
        </p:spPr>
        <p:txBody>
          <a:bodyPr wrap="none" rtlCol="0">
            <a:spAutoFit/>
          </a:bodyPr>
          <a:lstStyle/>
          <a:p>
            <a:r>
              <a:rPr kumimoji="1" lang="ja-JP" altLang="en-US" sz="2400" dirty="0" smtClean="0"/>
              <a:t>ヒト間葉幹細胞培養における</a:t>
            </a:r>
            <a:endParaRPr kumimoji="1" lang="en-US" altLang="ja-JP" sz="2400" dirty="0" smtClean="0"/>
          </a:p>
          <a:p>
            <a:r>
              <a:rPr lang="ja-JP" altLang="en-US" sz="2400" dirty="0" smtClean="0"/>
              <a:t>　　　　　　　　</a:t>
            </a:r>
            <a:r>
              <a:rPr kumimoji="1" lang="ja-JP" altLang="en-US" sz="2400" dirty="0" smtClean="0"/>
              <a:t>軟骨形成プロセスの多光子蛍光（</a:t>
            </a:r>
            <a:r>
              <a:rPr kumimoji="1" lang="en-US" altLang="ja-JP" sz="2400" dirty="0" smtClean="0"/>
              <a:t>MAF</a:t>
            </a:r>
            <a:r>
              <a:rPr kumimoji="1" lang="ja-JP" altLang="en-US" sz="2400" dirty="0" smtClean="0"/>
              <a:t>）・</a:t>
            </a:r>
            <a:r>
              <a:rPr kumimoji="1" lang="en-US" altLang="ja-JP" sz="2400" dirty="0" smtClean="0"/>
              <a:t>SHG</a:t>
            </a:r>
            <a:r>
              <a:rPr kumimoji="1" lang="ja-JP" altLang="en-US" sz="2400" dirty="0" smtClean="0"/>
              <a:t>イメージング</a:t>
            </a:r>
            <a:endParaRPr kumimoji="1" lang="ja-JP" altLang="en-US" sz="2400" dirty="0"/>
          </a:p>
        </p:txBody>
      </p:sp>
      <p:sp>
        <p:nvSpPr>
          <p:cNvPr id="7" name="テキスト ボックス 6"/>
          <p:cNvSpPr txBox="1"/>
          <p:nvPr/>
        </p:nvSpPr>
        <p:spPr>
          <a:xfrm>
            <a:off x="4279900" y="3012638"/>
            <a:ext cx="4424984" cy="1938992"/>
          </a:xfrm>
          <a:prstGeom prst="rect">
            <a:avLst/>
          </a:prstGeom>
          <a:noFill/>
        </p:spPr>
        <p:txBody>
          <a:bodyPr wrap="none" rtlCol="0">
            <a:spAutoFit/>
          </a:bodyPr>
          <a:lstStyle/>
          <a:p>
            <a:r>
              <a:rPr lang="ja-JP" altLang="en-US" sz="2000" dirty="0" smtClean="0"/>
              <a:t>足場材料：キトサン（多糖類）</a:t>
            </a:r>
            <a:r>
              <a:rPr lang="en-US" altLang="ja-JP" sz="2000" dirty="0" smtClean="0"/>
              <a:t>→</a:t>
            </a:r>
            <a:r>
              <a:rPr lang="en-US" altLang="ja-JP" sz="2000" dirty="0" smtClean="0">
                <a:solidFill>
                  <a:srgbClr val="008000"/>
                </a:solidFill>
              </a:rPr>
              <a:t>MAF</a:t>
            </a:r>
          </a:p>
          <a:p>
            <a:r>
              <a:rPr lang="ja-JP" altLang="en-US" sz="2000" dirty="0" smtClean="0"/>
              <a:t>成長因子：</a:t>
            </a:r>
            <a:r>
              <a:rPr lang="en-US" altLang="ja-JP" sz="2000" dirty="0" smtClean="0"/>
              <a:t>TGF-β3</a:t>
            </a:r>
            <a:r>
              <a:rPr lang="ja-JP" altLang="en-US" sz="2000" dirty="0" smtClean="0"/>
              <a:t>　　　　　を用いて培養</a:t>
            </a:r>
            <a:endParaRPr lang="en-US" altLang="ja-JP" sz="2000" dirty="0" smtClean="0"/>
          </a:p>
          <a:p>
            <a:endParaRPr lang="en-US" altLang="ja-JP" sz="2000" dirty="0"/>
          </a:p>
          <a:p>
            <a:endParaRPr lang="en-US" altLang="ja-JP" sz="2000" dirty="0" smtClean="0"/>
          </a:p>
          <a:p>
            <a:endParaRPr lang="en-US" altLang="ja-JP" sz="2000" dirty="0" smtClean="0"/>
          </a:p>
          <a:p>
            <a:r>
              <a:rPr lang="ja-JP" altLang="en-US" sz="2000" dirty="0" smtClean="0"/>
              <a:t>軟骨細胞によるコラーゲンの産出</a:t>
            </a:r>
            <a:r>
              <a:rPr lang="en-US" altLang="ja-JP" sz="2000" dirty="0" smtClean="0"/>
              <a:t>→</a:t>
            </a:r>
            <a:r>
              <a:rPr lang="en-US" altLang="ja-JP" sz="2000" dirty="0" smtClean="0">
                <a:solidFill>
                  <a:srgbClr val="0000FF"/>
                </a:solidFill>
              </a:rPr>
              <a:t>SHG</a:t>
            </a:r>
          </a:p>
        </p:txBody>
      </p:sp>
      <p:pic>
        <p:nvPicPr>
          <p:cNvPr id="8" name="図 7" descr="スクリーンショット（2013-04-23 21.39.40）.png"/>
          <p:cNvPicPr>
            <a:picLocks noChangeAspect="1"/>
          </p:cNvPicPr>
          <p:nvPr/>
        </p:nvPicPr>
        <p:blipFill>
          <a:blip r:embed="rId2"/>
          <a:srcRect l="4777"/>
          <a:stretch>
            <a:fillRect/>
          </a:stretch>
        </p:blipFill>
        <p:spPr>
          <a:xfrm>
            <a:off x="228600" y="3012638"/>
            <a:ext cx="3797300" cy="1828800"/>
          </a:xfrm>
          <a:prstGeom prst="rect">
            <a:avLst/>
          </a:prstGeom>
        </p:spPr>
      </p:pic>
      <p:sp>
        <p:nvSpPr>
          <p:cNvPr id="9" name="下矢印 8"/>
          <p:cNvSpPr/>
          <p:nvPr/>
        </p:nvSpPr>
        <p:spPr>
          <a:xfrm>
            <a:off x="5753100" y="3873500"/>
            <a:ext cx="1371600" cy="431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23"/>
          <p:cNvSpPr txBox="1">
            <a:spLocks noChangeArrowheads="1"/>
          </p:cNvSpPr>
          <p:nvPr/>
        </p:nvSpPr>
        <p:spPr bwMode="auto">
          <a:xfrm>
            <a:off x="228600" y="5562684"/>
            <a:ext cx="8730284"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pPr algn="ctr"/>
            <a:r>
              <a:rPr lang="ja-JP" altLang="en-US" sz="2800" dirty="0" smtClean="0">
                <a:solidFill>
                  <a:srgbClr val="FF0000"/>
                </a:solidFill>
              </a:rPr>
              <a:t>多光子顕微鏡による時系列モニタリングの有用性を確認</a:t>
            </a:r>
            <a:endParaRPr lang="ja-JP" altLang="en-US" sz="2800"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セットアップ</a:t>
            </a:r>
            <a:endParaRPr lang="ja-JP" altLang="en-US" dirty="0"/>
          </a:p>
        </p:txBody>
      </p:sp>
      <p:pic>
        <p:nvPicPr>
          <p:cNvPr id="6" name="図 5"/>
          <p:cNvPicPr>
            <a:picLocks noChangeAspect="1"/>
          </p:cNvPicPr>
          <p:nvPr/>
        </p:nvPicPr>
        <p:blipFill>
          <a:blip r:embed="rId2"/>
          <a:stretch>
            <a:fillRect/>
          </a:stretch>
        </p:blipFill>
        <p:spPr>
          <a:xfrm>
            <a:off x="469900" y="1202690"/>
            <a:ext cx="7924800" cy="55473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smtClean="0"/>
              <a:t>時系列モニタリング</a:t>
            </a:r>
            <a:endParaRPr lang="ja-JP" altLang="en-US" dirty="0"/>
          </a:p>
        </p:txBody>
      </p:sp>
      <p:pic>
        <p:nvPicPr>
          <p:cNvPr id="6" name="図 5"/>
          <p:cNvPicPr>
            <a:picLocks noChangeAspect="1"/>
          </p:cNvPicPr>
          <p:nvPr/>
        </p:nvPicPr>
        <p:blipFill>
          <a:blip r:embed="rId2"/>
          <a:stretch>
            <a:fillRect/>
          </a:stretch>
        </p:blipFill>
        <p:spPr>
          <a:xfrm>
            <a:off x="114300" y="1986360"/>
            <a:ext cx="4533900" cy="4547850"/>
          </a:xfrm>
          <a:prstGeom prst="rect">
            <a:avLst/>
          </a:prstGeom>
        </p:spPr>
      </p:pic>
      <p:sp>
        <p:nvSpPr>
          <p:cNvPr id="9" name="テキスト ボックス 8"/>
          <p:cNvSpPr txBox="1"/>
          <p:nvPr/>
        </p:nvSpPr>
        <p:spPr>
          <a:xfrm>
            <a:off x="368300" y="1340029"/>
            <a:ext cx="3969281" cy="646331"/>
          </a:xfrm>
          <a:prstGeom prst="rect">
            <a:avLst/>
          </a:prstGeom>
          <a:noFill/>
        </p:spPr>
        <p:txBody>
          <a:bodyPr wrap="none" rtlCol="0">
            <a:spAutoFit/>
          </a:bodyPr>
          <a:lstStyle/>
          <a:p>
            <a:r>
              <a:rPr kumimoji="1" lang="ja-JP" altLang="en-US" dirty="0" smtClean="0"/>
              <a:t>同一サンプル　　　</a:t>
            </a:r>
            <a:r>
              <a:rPr kumimoji="1" lang="ja-JP" altLang="en-US" dirty="0" smtClean="0">
                <a:solidFill>
                  <a:srgbClr val="008000"/>
                </a:solidFill>
              </a:rPr>
              <a:t>緑：</a:t>
            </a:r>
            <a:r>
              <a:rPr kumimoji="1" lang="en-US" altLang="ja-JP" dirty="0" smtClean="0">
                <a:solidFill>
                  <a:srgbClr val="008000"/>
                </a:solidFill>
              </a:rPr>
              <a:t>MAF</a:t>
            </a:r>
            <a:r>
              <a:rPr kumimoji="1" lang="ja-JP" altLang="en-US" dirty="0" smtClean="0">
                <a:solidFill>
                  <a:srgbClr val="008000"/>
                </a:solidFill>
              </a:rPr>
              <a:t>（キトサン）</a:t>
            </a:r>
            <a:endParaRPr kumimoji="1" lang="en-US" altLang="ja-JP" dirty="0" smtClean="0">
              <a:solidFill>
                <a:srgbClr val="008000"/>
              </a:solidFill>
            </a:endParaRPr>
          </a:p>
          <a:p>
            <a:r>
              <a:rPr kumimoji="1" lang="ja-JP" altLang="en-US" dirty="0" smtClean="0"/>
              <a:t>深さ：約</a:t>
            </a:r>
            <a:r>
              <a:rPr kumimoji="1" lang="en-US" altLang="ja-JP" dirty="0" smtClean="0"/>
              <a:t>15 </a:t>
            </a:r>
            <a:r>
              <a:rPr kumimoji="1" lang="en-US" altLang="ja-JP" dirty="0" err="1" smtClean="0"/>
              <a:t>μm</a:t>
            </a:r>
            <a:r>
              <a:rPr kumimoji="1" lang="ja-JP" altLang="en-US" dirty="0" smtClean="0"/>
              <a:t>　　</a:t>
            </a:r>
            <a:r>
              <a:rPr kumimoji="1" lang="en-US" altLang="ja-JP" dirty="0" smtClean="0"/>
              <a:t>  </a:t>
            </a:r>
            <a:r>
              <a:rPr kumimoji="1" lang="ja-JP" altLang="en-US" dirty="0" smtClean="0">
                <a:solidFill>
                  <a:srgbClr val="3366FF"/>
                </a:solidFill>
              </a:rPr>
              <a:t>青：</a:t>
            </a:r>
            <a:r>
              <a:rPr kumimoji="1" lang="en-US" altLang="ja-JP" dirty="0" smtClean="0">
                <a:solidFill>
                  <a:srgbClr val="3366FF"/>
                </a:solidFill>
              </a:rPr>
              <a:t>SHG</a:t>
            </a:r>
            <a:r>
              <a:rPr kumimoji="1" lang="ja-JP" altLang="en-US" dirty="0" smtClean="0">
                <a:solidFill>
                  <a:srgbClr val="3366FF"/>
                </a:solidFill>
              </a:rPr>
              <a:t>（コラーゲン）　</a:t>
            </a:r>
            <a:endParaRPr kumimoji="1" lang="ja-JP" altLang="en-US" dirty="0">
              <a:solidFill>
                <a:srgbClr val="3366FF"/>
              </a:solidFill>
            </a:endParaRPr>
          </a:p>
        </p:txBody>
      </p:sp>
      <p:sp>
        <p:nvSpPr>
          <p:cNvPr id="10" name="テキスト ボックス 9"/>
          <p:cNvSpPr txBox="1"/>
          <p:nvPr/>
        </p:nvSpPr>
        <p:spPr>
          <a:xfrm>
            <a:off x="0" y="939919"/>
            <a:ext cx="5725295" cy="400110"/>
          </a:xfrm>
          <a:prstGeom prst="rect">
            <a:avLst/>
          </a:prstGeom>
          <a:noFill/>
        </p:spPr>
        <p:txBody>
          <a:bodyPr wrap="none" rtlCol="0">
            <a:spAutoFit/>
          </a:bodyPr>
          <a:lstStyle/>
          <a:p>
            <a:r>
              <a:rPr kumimoji="1" lang="ja-JP" altLang="en-US" sz="2000" dirty="0" smtClean="0"/>
              <a:t>培養０，７，１４，４９日後の</a:t>
            </a:r>
            <a:r>
              <a:rPr lang="ja-JP" altLang="en-US" sz="2000" dirty="0" smtClean="0"/>
              <a:t>大面積</a:t>
            </a:r>
            <a:r>
              <a:rPr lang="en-US" altLang="ja-JP" sz="2000" dirty="0"/>
              <a:t>MAF</a:t>
            </a:r>
            <a:r>
              <a:rPr lang="ja-JP" altLang="en-US" sz="2000" dirty="0"/>
              <a:t>・</a:t>
            </a:r>
            <a:r>
              <a:rPr lang="en-US" altLang="ja-JP" sz="2000" dirty="0"/>
              <a:t>SHG</a:t>
            </a:r>
            <a:r>
              <a:rPr lang="ja-JP" altLang="en-US" sz="2000" dirty="0" smtClean="0"/>
              <a:t>イメージ</a:t>
            </a:r>
            <a:endParaRPr lang="ja-JP" altLang="en-US" sz="2000" dirty="0"/>
          </a:p>
        </p:txBody>
      </p:sp>
      <p:sp>
        <p:nvSpPr>
          <p:cNvPr id="11" name="テキスト ボックス 10"/>
          <p:cNvSpPr txBox="1"/>
          <p:nvPr/>
        </p:nvSpPr>
        <p:spPr>
          <a:xfrm>
            <a:off x="4648200" y="2296636"/>
            <a:ext cx="4589418" cy="369332"/>
          </a:xfrm>
          <a:prstGeom prst="rect">
            <a:avLst/>
          </a:prstGeom>
          <a:noFill/>
        </p:spPr>
        <p:txBody>
          <a:bodyPr wrap="none" rtlCol="0">
            <a:spAutoFit/>
          </a:bodyPr>
          <a:lstStyle/>
          <a:p>
            <a:r>
              <a:rPr lang="ja-JP" altLang="en-US" dirty="0" smtClean="0">
                <a:solidFill>
                  <a:srgbClr val="FF0000"/>
                </a:solidFill>
              </a:rPr>
              <a:t>足場（キトサン）境界が高コントラストに可視化</a:t>
            </a:r>
            <a:endParaRPr kumimoji="1" lang="ja-JP" altLang="en-US" dirty="0">
              <a:solidFill>
                <a:srgbClr val="FF0000"/>
              </a:solidFill>
            </a:endParaRPr>
          </a:p>
        </p:txBody>
      </p:sp>
      <p:sp>
        <p:nvSpPr>
          <p:cNvPr id="12" name="テキスト ボックス 11"/>
          <p:cNvSpPr txBox="1"/>
          <p:nvPr/>
        </p:nvSpPr>
        <p:spPr>
          <a:xfrm>
            <a:off x="5143500" y="2990334"/>
            <a:ext cx="3673189" cy="369332"/>
          </a:xfrm>
          <a:prstGeom prst="rect">
            <a:avLst/>
          </a:prstGeom>
          <a:noFill/>
        </p:spPr>
        <p:txBody>
          <a:bodyPr wrap="none" rtlCol="0">
            <a:spAutoFit/>
          </a:bodyPr>
          <a:lstStyle/>
          <a:p>
            <a:r>
              <a:rPr kumimoji="1" lang="ja-JP" altLang="en-US" dirty="0" smtClean="0"/>
              <a:t>成長因子を</a:t>
            </a:r>
            <a:r>
              <a:rPr kumimoji="1" lang="en-US" altLang="ja-JP" dirty="0" smtClean="0"/>
              <a:t>0,7,11,14,21,28</a:t>
            </a:r>
            <a:r>
              <a:rPr kumimoji="1" lang="ja-JP" altLang="en-US" dirty="0" smtClean="0"/>
              <a:t>日に追加</a:t>
            </a:r>
            <a:endParaRPr kumimoji="1" lang="ja-JP" altLang="en-US" dirty="0"/>
          </a:p>
        </p:txBody>
      </p:sp>
      <p:sp>
        <p:nvSpPr>
          <p:cNvPr id="13" name="テキスト ボックス 12"/>
          <p:cNvSpPr txBox="1"/>
          <p:nvPr/>
        </p:nvSpPr>
        <p:spPr>
          <a:xfrm>
            <a:off x="4648201" y="3688834"/>
            <a:ext cx="44958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kumimoji="1" lang="ja-JP" altLang="en-US" dirty="0" smtClean="0">
                <a:solidFill>
                  <a:schemeClr val="bg1"/>
                </a:solidFill>
              </a:rPr>
              <a:t>７日のイメージでは微弱な</a:t>
            </a:r>
            <a:r>
              <a:rPr kumimoji="1" lang="en-US" altLang="ja-JP" dirty="0" smtClean="0">
                <a:solidFill>
                  <a:schemeClr val="bg1"/>
                </a:solidFill>
              </a:rPr>
              <a:t>SHG</a:t>
            </a:r>
            <a:r>
              <a:rPr kumimoji="1" lang="ja-JP" altLang="en-US" dirty="0" smtClean="0">
                <a:solidFill>
                  <a:schemeClr val="bg1"/>
                </a:solidFill>
              </a:rPr>
              <a:t>が見え始める</a:t>
            </a:r>
            <a:endParaRPr kumimoji="1" lang="ja-JP" altLang="en-US" dirty="0">
              <a:solidFill>
                <a:schemeClr val="bg1"/>
              </a:solidFill>
            </a:endParaRPr>
          </a:p>
        </p:txBody>
      </p:sp>
      <p:sp>
        <p:nvSpPr>
          <p:cNvPr id="14" name="テキスト ボックス 13"/>
          <p:cNvSpPr txBox="1"/>
          <p:nvPr/>
        </p:nvSpPr>
        <p:spPr>
          <a:xfrm>
            <a:off x="5087582" y="5067300"/>
            <a:ext cx="3843019" cy="707886"/>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kumimoji="1" lang="en-US" altLang="ja-JP" sz="2000" dirty="0" smtClean="0">
                <a:solidFill>
                  <a:srgbClr val="FFFF00"/>
                </a:solidFill>
              </a:rPr>
              <a:t>14</a:t>
            </a:r>
            <a:r>
              <a:rPr kumimoji="1" lang="ja-JP" altLang="en-US" sz="2000" dirty="0" smtClean="0">
                <a:solidFill>
                  <a:srgbClr val="FFFF00"/>
                </a:solidFill>
              </a:rPr>
              <a:t>日以降では足場</a:t>
            </a:r>
            <a:r>
              <a:rPr lang="ja-JP" altLang="en-US" sz="2000" dirty="0" smtClean="0">
                <a:solidFill>
                  <a:srgbClr val="FFFF00"/>
                </a:solidFill>
              </a:rPr>
              <a:t>の区切りごとに</a:t>
            </a:r>
            <a:endParaRPr lang="en-US" altLang="ja-JP" sz="2000" dirty="0" smtClean="0">
              <a:solidFill>
                <a:srgbClr val="FFFF00"/>
              </a:solidFill>
            </a:endParaRPr>
          </a:p>
          <a:p>
            <a:pPr algn="ctr"/>
            <a:r>
              <a:rPr kumimoji="1" lang="ja-JP" altLang="en-US" sz="2000" dirty="0" smtClean="0">
                <a:solidFill>
                  <a:srgbClr val="FFFF00"/>
                </a:solidFill>
              </a:rPr>
              <a:t>球状の</a:t>
            </a:r>
            <a:r>
              <a:rPr kumimoji="1" lang="en-US" altLang="ja-JP" sz="2000" dirty="0" smtClean="0">
                <a:solidFill>
                  <a:srgbClr val="FFFF00"/>
                </a:solidFill>
              </a:rPr>
              <a:t>SHG</a:t>
            </a:r>
            <a:r>
              <a:rPr kumimoji="1" lang="ja-JP" altLang="en-US" sz="2000" dirty="0" smtClean="0">
                <a:solidFill>
                  <a:srgbClr val="FFFF00"/>
                </a:solidFill>
              </a:rPr>
              <a:t>光が可視化</a:t>
            </a:r>
            <a:endParaRPr kumimoji="1" lang="en-US" altLang="ja-JP" sz="2000" dirty="0" smtClean="0">
              <a:solidFill>
                <a:srgbClr val="FF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p:cNvPicPr>
            <a:picLocks noChangeAspect="1"/>
          </p:cNvPicPr>
          <p:nvPr/>
        </p:nvPicPr>
        <p:blipFill>
          <a:blip r:embed="rId2"/>
          <a:srcRect t="49718"/>
          <a:stretch>
            <a:fillRect/>
          </a:stretch>
        </p:blipFill>
        <p:spPr>
          <a:xfrm>
            <a:off x="990600" y="974991"/>
            <a:ext cx="6997700" cy="3518549"/>
          </a:xfrm>
          <a:prstGeom prst="rect">
            <a:avLst/>
          </a:prstGeom>
        </p:spPr>
      </p:pic>
      <p:sp>
        <p:nvSpPr>
          <p:cNvPr id="8" name="テキスト ボックス 7"/>
          <p:cNvSpPr txBox="1"/>
          <p:nvPr/>
        </p:nvSpPr>
        <p:spPr>
          <a:xfrm>
            <a:off x="304800" y="4704834"/>
            <a:ext cx="4288353" cy="707886"/>
          </a:xfrm>
          <a:prstGeom prst="rect">
            <a:avLst/>
          </a:prstGeom>
          <a:noFill/>
        </p:spPr>
        <p:txBody>
          <a:bodyPr wrap="none" rtlCol="0">
            <a:spAutoFit/>
          </a:bodyPr>
          <a:lstStyle/>
          <a:p>
            <a:r>
              <a:rPr lang="ja-JP" altLang="en-US" sz="2000" dirty="0" smtClean="0"/>
              <a:t>白破線：足場とコラーゲン間にギャップ</a:t>
            </a:r>
            <a:endParaRPr lang="en-US" altLang="ja-JP" sz="2000" dirty="0" smtClean="0"/>
          </a:p>
          <a:p>
            <a:r>
              <a:rPr kumimoji="1" lang="ja-JP" altLang="en-US" sz="2000" dirty="0" smtClean="0"/>
              <a:t>黄矢印：</a:t>
            </a:r>
            <a:r>
              <a:rPr lang="ja-JP" altLang="en-US" sz="2000" dirty="0" smtClean="0"/>
              <a:t>コラーゲン同士が集合</a:t>
            </a:r>
            <a:endParaRPr kumimoji="1" lang="ja-JP" altLang="en-US" sz="2000" dirty="0"/>
          </a:p>
        </p:txBody>
      </p:sp>
      <p:sp>
        <p:nvSpPr>
          <p:cNvPr id="9" name="テキスト ボックス 8"/>
          <p:cNvSpPr txBox="1"/>
          <p:nvPr/>
        </p:nvSpPr>
        <p:spPr>
          <a:xfrm>
            <a:off x="5956300" y="4766389"/>
            <a:ext cx="3162945" cy="646331"/>
          </a:xfrm>
          <a:prstGeom prst="rect">
            <a:avLst/>
          </a:prstGeom>
          <a:noFill/>
        </p:spPr>
        <p:txBody>
          <a:bodyPr wrap="none" rtlCol="0">
            <a:spAutoFit/>
          </a:bodyPr>
          <a:lstStyle/>
          <a:p>
            <a:pPr algn="ctr"/>
            <a:r>
              <a:rPr kumimoji="1" lang="ja-JP" altLang="en-US" dirty="0" smtClean="0"/>
              <a:t>足場によってコラーゲン同士の</a:t>
            </a:r>
            <a:endParaRPr kumimoji="1" lang="en-US" altLang="ja-JP" dirty="0" smtClean="0"/>
          </a:p>
          <a:p>
            <a:pPr algn="ctr"/>
            <a:r>
              <a:rPr lang="ja-JP" altLang="en-US" dirty="0" smtClean="0"/>
              <a:t>集合を制限</a:t>
            </a:r>
            <a:endParaRPr kumimoji="1" lang="ja-JP" altLang="en-US" dirty="0"/>
          </a:p>
        </p:txBody>
      </p:sp>
      <p:sp>
        <p:nvSpPr>
          <p:cNvPr id="10" name="右矢印 9"/>
          <p:cNvSpPr/>
          <p:nvPr/>
        </p:nvSpPr>
        <p:spPr>
          <a:xfrm>
            <a:off x="4749800" y="4766389"/>
            <a:ext cx="1016000" cy="6463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11033" y="5495835"/>
            <a:ext cx="6377267" cy="400110"/>
          </a:xfrm>
          <a:prstGeom prst="rect">
            <a:avLst/>
          </a:prstGeom>
          <a:noFill/>
        </p:spPr>
        <p:txBody>
          <a:bodyPr wrap="none" rtlCol="0">
            <a:spAutoFit/>
          </a:bodyPr>
          <a:lstStyle/>
          <a:p>
            <a:r>
              <a:rPr kumimoji="1" lang="ja-JP" altLang="en-US" sz="2000" dirty="0" smtClean="0"/>
              <a:t>赤矢印：</a:t>
            </a:r>
            <a:r>
              <a:rPr kumimoji="1" lang="en-US" altLang="ja-JP" sz="2000" dirty="0" smtClean="0"/>
              <a:t>SHG</a:t>
            </a:r>
            <a:r>
              <a:rPr kumimoji="1" lang="ja-JP" altLang="en-US" sz="2000" dirty="0" smtClean="0"/>
              <a:t>光の欠損　</a:t>
            </a:r>
            <a:r>
              <a:rPr kumimoji="1" lang="en-US" altLang="ja-JP" sz="2000" dirty="0" smtClean="0"/>
              <a:t>→</a:t>
            </a:r>
            <a:r>
              <a:rPr kumimoji="1" lang="ja-JP" altLang="en-US" sz="2000" dirty="0" smtClean="0"/>
              <a:t>　軟骨細胞からの</a:t>
            </a:r>
            <a:r>
              <a:rPr kumimoji="1" lang="en-US" altLang="ja-JP" sz="2000" dirty="0" smtClean="0"/>
              <a:t>MAF</a:t>
            </a:r>
            <a:r>
              <a:rPr kumimoji="1" lang="ja-JP" altLang="en-US" sz="2000" dirty="0" smtClean="0"/>
              <a:t>の可視化</a:t>
            </a:r>
            <a:endParaRPr kumimoji="1" lang="ja-JP" altLang="en-US" sz="2000" dirty="0"/>
          </a:p>
        </p:txBody>
      </p:sp>
      <p:sp>
        <p:nvSpPr>
          <p:cNvPr id="12" name="テキスト ボックス 23"/>
          <p:cNvSpPr txBox="1">
            <a:spLocks noChangeArrowheads="1"/>
          </p:cNvSpPr>
          <p:nvPr/>
        </p:nvSpPr>
        <p:spPr bwMode="auto">
          <a:xfrm>
            <a:off x="586303" y="6085904"/>
            <a:ext cx="8013700"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pPr algn="ctr"/>
            <a:r>
              <a:rPr lang="ja-JP" altLang="en-US" sz="2800" dirty="0" smtClean="0">
                <a:solidFill>
                  <a:srgbClr val="FF0000"/>
                </a:solidFill>
              </a:rPr>
              <a:t>キトサン・</a:t>
            </a:r>
            <a:r>
              <a:rPr lang="en-US" altLang="ja-JP" sz="2800" dirty="0" smtClean="0">
                <a:solidFill>
                  <a:srgbClr val="FF0000"/>
                </a:solidFill>
              </a:rPr>
              <a:t>MSC</a:t>
            </a:r>
            <a:r>
              <a:rPr lang="ja-JP" altLang="en-US" sz="2800" dirty="0" smtClean="0">
                <a:solidFill>
                  <a:srgbClr val="FF0000"/>
                </a:solidFill>
              </a:rPr>
              <a:t>培養システムの特色が可視化</a:t>
            </a:r>
            <a:endParaRPr lang="ja-JP" altLang="en-US" sz="2800" dirty="0">
              <a:solidFill>
                <a:srgbClr val="FF0000"/>
              </a:solidFill>
            </a:endParaRPr>
          </a:p>
        </p:txBody>
      </p:sp>
      <p:sp>
        <p:nvSpPr>
          <p:cNvPr id="14" name="タイトル 3"/>
          <p:cNvSpPr txBox="1">
            <a:spLocks/>
          </p:cNvSpPr>
          <p:nvPr/>
        </p:nvSpPr>
        <p:spPr>
          <a:xfrm>
            <a:off x="152400" y="173040"/>
            <a:ext cx="91440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Times New Roman"/>
                <a:ea typeface="+mj-ea"/>
                <a:cs typeface="+mj-cs"/>
              </a:rPr>
              <a:t>時系列モニタリング</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深さ分解イメージ</a:t>
            </a:r>
            <a:endParaRPr lang="ja-JP" altLang="en-US" dirty="0"/>
          </a:p>
        </p:txBody>
      </p:sp>
      <p:pic>
        <p:nvPicPr>
          <p:cNvPr id="7" name="図 6"/>
          <p:cNvPicPr>
            <a:picLocks noChangeAspect="1"/>
          </p:cNvPicPr>
          <p:nvPr/>
        </p:nvPicPr>
        <p:blipFill>
          <a:blip r:embed="rId2"/>
          <a:srcRect b="32886"/>
          <a:stretch>
            <a:fillRect/>
          </a:stretch>
        </p:blipFill>
        <p:spPr>
          <a:xfrm>
            <a:off x="655081" y="998540"/>
            <a:ext cx="2834615" cy="5859460"/>
          </a:xfrm>
          <a:prstGeom prst="rect">
            <a:avLst/>
          </a:prstGeom>
        </p:spPr>
      </p:pic>
      <p:pic>
        <p:nvPicPr>
          <p:cNvPr id="8" name="図 7"/>
          <p:cNvPicPr>
            <a:picLocks noChangeAspect="1"/>
          </p:cNvPicPr>
          <p:nvPr/>
        </p:nvPicPr>
        <p:blipFill>
          <a:blip r:embed="rId2"/>
          <a:srcRect t="66673"/>
          <a:stretch>
            <a:fillRect/>
          </a:stretch>
        </p:blipFill>
        <p:spPr>
          <a:xfrm>
            <a:off x="5254996" y="998540"/>
            <a:ext cx="2803896" cy="2878140"/>
          </a:xfrm>
          <a:prstGeom prst="rect">
            <a:avLst/>
          </a:prstGeom>
        </p:spPr>
      </p:pic>
      <p:sp>
        <p:nvSpPr>
          <p:cNvPr id="10" name="テキスト ボックス 9"/>
          <p:cNvSpPr txBox="1"/>
          <p:nvPr/>
        </p:nvSpPr>
        <p:spPr>
          <a:xfrm>
            <a:off x="4045500" y="4152205"/>
            <a:ext cx="3480440" cy="1015663"/>
          </a:xfrm>
          <a:prstGeom prst="rect">
            <a:avLst/>
          </a:prstGeom>
          <a:noFill/>
        </p:spPr>
        <p:txBody>
          <a:bodyPr wrap="none" rtlCol="0">
            <a:spAutoFit/>
          </a:bodyPr>
          <a:lstStyle/>
          <a:p>
            <a:r>
              <a:rPr kumimoji="1" lang="en-US" altLang="ja-JP" sz="2000" dirty="0" smtClean="0"/>
              <a:t>0μm</a:t>
            </a:r>
            <a:r>
              <a:rPr kumimoji="1" lang="ja-JP" altLang="en-US" sz="2000" dirty="0" smtClean="0"/>
              <a:t>で最大の</a:t>
            </a:r>
            <a:r>
              <a:rPr kumimoji="1" lang="en-US" altLang="ja-JP" sz="2000" dirty="0" smtClean="0"/>
              <a:t>SHG</a:t>
            </a:r>
            <a:r>
              <a:rPr kumimoji="1" lang="ja-JP" altLang="en-US" sz="2000" dirty="0" smtClean="0"/>
              <a:t>信号強度</a:t>
            </a:r>
            <a:endParaRPr kumimoji="1" lang="en-US" altLang="ja-JP" sz="2000" dirty="0" smtClean="0"/>
          </a:p>
          <a:p>
            <a:endParaRPr kumimoji="1" lang="en-US" altLang="ja-JP" sz="2000" dirty="0" smtClean="0"/>
          </a:p>
          <a:p>
            <a:r>
              <a:rPr kumimoji="1" lang="ja-JP" altLang="en-US" sz="2000" dirty="0" smtClean="0"/>
              <a:t>深さが増えるごとに</a:t>
            </a:r>
            <a:r>
              <a:rPr kumimoji="1" lang="en-US" altLang="ja-JP" sz="2000" dirty="0" smtClean="0"/>
              <a:t>SHG</a:t>
            </a:r>
            <a:r>
              <a:rPr kumimoji="1" lang="ja-JP" altLang="en-US" sz="2000" dirty="0" smtClean="0"/>
              <a:t>が減少</a:t>
            </a:r>
            <a:endParaRPr kumimoji="1" lang="ja-JP" altLang="en-US" sz="2000" dirty="0"/>
          </a:p>
        </p:txBody>
      </p:sp>
      <p:sp>
        <p:nvSpPr>
          <p:cNvPr id="11" name="下矢印 10"/>
          <p:cNvSpPr/>
          <p:nvPr/>
        </p:nvSpPr>
        <p:spPr>
          <a:xfrm>
            <a:off x="4749800" y="5384800"/>
            <a:ext cx="1270000" cy="431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23"/>
          <p:cNvSpPr txBox="1">
            <a:spLocks noChangeArrowheads="1"/>
          </p:cNvSpPr>
          <p:nvPr/>
        </p:nvSpPr>
        <p:spPr bwMode="auto">
          <a:xfrm>
            <a:off x="3774003" y="5949434"/>
            <a:ext cx="4709597" cy="369332"/>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dirty="0" smtClean="0">
                <a:solidFill>
                  <a:srgbClr val="FF0000"/>
                </a:solidFill>
              </a:rPr>
              <a:t>足場の構造により，深さ方向への浸透が難しい</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SHG</a:t>
            </a:r>
            <a:r>
              <a:rPr lang="ja-JP" altLang="en-US" dirty="0" smtClean="0"/>
              <a:t>強度による定量評価</a:t>
            </a:r>
            <a:endParaRPr lang="ja-JP" altLang="en-US" dirty="0"/>
          </a:p>
        </p:txBody>
      </p:sp>
      <p:pic>
        <p:nvPicPr>
          <p:cNvPr id="6" name="図 5" descr="スクリーンショット（2013-04-23 23.01.31）.png"/>
          <p:cNvPicPr>
            <a:picLocks noChangeAspect="1"/>
          </p:cNvPicPr>
          <p:nvPr/>
        </p:nvPicPr>
        <p:blipFill>
          <a:blip r:embed="rId2"/>
          <a:stretch>
            <a:fillRect/>
          </a:stretch>
        </p:blipFill>
        <p:spPr>
          <a:xfrm>
            <a:off x="9723" y="1593850"/>
            <a:ext cx="6273836" cy="4845050"/>
          </a:xfrm>
          <a:prstGeom prst="rect">
            <a:avLst/>
          </a:prstGeom>
        </p:spPr>
      </p:pic>
      <p:sp>
        <p:nvSpPr>
          <p:cNvPr id="7" name="テキスト ボックス 6"/>
          <p:cNvSpPr txBox="1"/>
          <p:nvPr/>
        </p:nvSpPr>
        <p:spPr>
          <a:xfrm>
            <a:off x="279400" y="1224518"/>
            <a:ext cx="3524185" cy="369332"/>
          </a:xfrm>
          <a:prstGeom prst="rect">
            <a:avLst/>
          </a:prstGeom>
          <a:noFill/>
        </p:spPr>
        <p:txBody>
          <a:bodyPr wrap="none" rtlCol="0">
            <a:spAutoFit/>
          </a:bodyPr>
          <a:lstStyle/>
          <a:p>
            <a:r>
              <a:rPr lang="ja-JP" altLang="en-US" dirty="0" smtClean="0"/>
              <a:t>各ピクセルでの</a:t>
            </a:r>
            <a:r>
              <a:rPr lang="en-US" altLang="ja-JP" dirty="0" smtClean="0"/>
              <a:t>SHG</a:t>
            </a:r>
            <a:r>
              <a:rPr lang="ja-JP" altLang="en-US" dirty="0" smtClean="0"/>
              <a:t>強度をプロット</a:t>
            </a:r>
            <a:endParaRPr kumimoji="1" lang="ja-JP" altLang="en-US" dirty="0"/>
          </a:p>
        </p:txBody>
      </p:sp>
      <p:sp>
        <p:nvSpPr>
          <p:cNvPr id="8" name="テキスト ボックス 7"/>
          <p:cNvSpPr txBox="1"/>
          <p:nvPr/>
        </p:nvSpPr>
        <p:spPr>
          <a:xfrm>
            <a:off x="5972038" y="1816100"/>
            <a:ext cx="3187366" cy="3231654"/>
          </a:xfrm>
          <a:prstGeom prst="rect">
            <a:avLst/>
          </a:prstGeom>
          <a:noFill/>
        </p:spPr>
        <p:txBody>
          <a:bodyPr wrap="none" rtlCol="0">
            <a:spAutoFit/>
          </a:bodyPr>
          <a:lstStyle/>
          <a:p>
            <a:pPr algn="ctr"/>
            <a:r>
              <a:rPr lang="ja-JP" altLang="en-US" dirty="0" smtClean="0"/>
              <a:t>信号強度が指数関数的に増加</a:t>
            </a:r>
            <a:endParaRPr lang="en-US" altLang="ja-JP" dirty="0" smtClean="0"/>
          </a:p>
          <a:p>
            <a:pPr algn="ctr"/>
            <a:endParaRPr kumimoji="1" lang="en-US" altLang="ja-JP" dirty="0" smtClean="0"/>
          </a:p>
          <a:p>
            <a:pPr algn="ctr"/>
            <a:r>
              <a:rPr lang="en-US" altLang="ja-JP" sz="2400" i="1" dirty="0" smtClean="0"/>
              <a:t>SHG=a･(e</a:t>
            </a:r>
            <a:r>
              <a:rPr lang="en-US" altLang="ja-JP" sz="2400" i="1" baseline="30000" dirty="0" smtClean="0"/>
              <a:t>bt</a:t>
            </a:r>
            <a:r>
              <a:rPr lang="en-US" altLang="ja-JP" sz="2400" i="1" dirty="0" smtClean="0"/>
              <a:t>-1)</a:t>
            </a:r>
          </a:p>
          <a:p>
            <a:pPr algn="ctr"/>
            <a:r>
              <a:rPr kumimoji="1" lang="en-US" altLang="ja-JP" dirty="0" smtClean="0"/>
              <a:t>a:</a:t>
            </a:r>
            <a:r>
              <a:rPr kumimoji="1" lang="ja-JP" altLang="en-US" dirty="0" smtClean="0"/>
              <a:t>定数</a:t>
            </a:r>
            <a:endParaRPr kumimoji="1" lang="en-US" altLang="ja-JP" dirty="0" smtClean="0"/>
          </a:p>
          <a:p>
            <a:pPr algn="ctr"/>
            <a:r>
              <a:rPr lang="en-US" altLang="ja-JP" dirty="0" err="1" smtClean="0"/>
              <a:t>b</a:t>
            </a:r>
            <a:r>
              <a:rPr lang="en-US" altLang="ja-JP" dirty="0" smtClean="0"/>
              <a:t>:</a:t>
            </a:r>
            <a:r>
              <a:rPr lang="ja-JP" altLang="en-US" dirty="0" smtClean="0"/>
              <a:t>成長レート</a:t>
            </a:r>
            <a:endParaRPr lang="en-US" altLang="ja-JP" dirty="0" smtClean="0"/>
          </a:p>
          <a:p>
            <a:pPr algn="ctr"/>
            <a:r>
              <a:rPr kumimoji="1" lang="en-US" altLang="ja-JP" dirty="0" err="1" smtClean="0"/>
              <a:t>t</a:t>
            </a:r>
            <a:r>
              <a:rPr kumimoji="1" lang="en-US" altLang="ja-JP" dirty="0" smtClean="0"/>
              <a:t>:</a:t>
            </a:r>
            <a:r>
              <a:rPr kumimoji="1" lang="ja-JP" altLang="en-US" dirty="0" smtClean="0"/>
              <a:t>時間</a:t>
            </a:r>
            <a:endParaRPr kumimoji="1" lang="en-US" altLang="ja-JP" dirty="0" smtClean="0"/>
          </a:p>
          <a:p>
            <a:pPr algn="ctr"/>
            <a:endParaRPr lang="en-US" altLang="ja-JP" dirty="0" smtClean="0"/>
          </a:p>
          <a:p>
            <a:pPr algn="ctr"/>
            <a:r>
              <a:rPr lang="en-US" altLang="ja-JP" dirty="0" smtClean="0"/>
              <a:t>0μm</a:t>
            </a:r>
            <a:r>
              <a:rPr lang="ja-JP" altLang="en-US" dirty="0" smtClean="0"/>
              <a:t>　</a:t>
            </a:r>
            <a:r>
              <a:rPr lang="en-US" altLang="ja-JP" dirty="0" smtClean="0"/>
              <a:t>  0.33±0.12</a:t>
            </a:r>
          </a:p>
          <a:p>
            <a:pPr algn="ctr"/>
            <a:r>
              <a:rPr lang="en-US" altLang="ja-JP" dirty="0" smtClean="0"/>
              <a:t>15μm</a:t>
            </a:r>
            <a:r>
              <a:rPr lang="ja-JP" altLang="en-US" dirty="0"/>
              <a:t>　</a:t>
            </a:r>
            <a:r>
              <a:rPr lang="en-US" altLang="ja-JP" dirty="0" smtClean="0"/>
              <a:t>0.22±</a:t>
            </a:r>
            <a:r>
              <a:rPr lang="en-US" altLang="ja-JP" dirty="0"/>
              <a:t>0.12</a:t>
            </a:r>
            <a:endParaRPr lang="ja-JP" altLang="en-US" dirty="0" smtClean="0"/>
          </a:p>
          <a:p>
            <a:pPr algn="ctr"/>
            <a:r>
              <a:rPr lang="en-US" altLang="ja-JP" dirty="0" smtClean="0"/>
              <a:t>30μm</a:t>
            </a:r>
            <a:r>
              <a:rPr lang="ja-JP" altLang="en-US" dirty="0" smtClean="0"/>
              <a:t>　</a:t>
            </a:r>
            <a:r>
              <a:rPr lang="en-US" altLang="ja-JP" dirty="0" smtClean="0"/>
              <a:t>0.19±</a:t>
            </a:r>
            <a:r>
              <a:rPr lang="en-US" altLang="ja-JP" dirty="0"/>
              <a:t>0.12</a:t>
            </a:r>
            <a:endParaRPr lang="ja-JP" altLang="en-US" dirty="0"/>
          </a:p>
          <a:p>
            <a:endParaRPr lang="en-US" altLang="ja-JP" dirty="0" smtClean="0"/>
          </a:p>
        </p:txBody>
      </p:sp>
      <p:sp>
        <p:nvSpPr>
          <p:cNvPr id="9" name="テキスト ボックス 23"/>
          <p:cNvSpPr txBox="1">
            <a:spLocks noChangeArrowheads="1"/>
          </p:cNvSpPr>
          <p:nvPr/>
        </p:nvSpPr>
        <p:spPr bwMode="auto">
          <a:xfrm>
            <a:off x="6283559" y="4961572"/>
            <a:ext cx="2619141" cy="1477328"/>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dirty="0" smtClean="0">
                <a:solidFill>
                  <a:srgbClr val="FF0000"/>
                </a:solidFill>
              </a:rPr>
              <a:t>深度が増すごとに成長レートが減少</a:t>
            </a:r>
            <a:endParaRPr lang="en-US" altLang="ja-JP" dirty="0" smtClean="0">
              <a:solidFill>
                <a:srgbClr val="FF0000"/>
              </a:solidFill>
            </a:endParaRPr>
          </a:p>
          <a:p>
            <a:endParaRPr lang="en-US" altLang="ja-JP" dirty="0" smtClean="0">
              <a:solidFill>
                <a:srgbClr val="FF0000"/>
              </a:solidFill>
            </a:endParaRPr>
          </a:p>
          <a:p>
            <a:r>
              <a:rPr lang="ja-JP" altLang="en-US" dirty="0" smtClean="0">
                <a:solidFill>
                  <a:srgbClr val="FF0000"/>
                </a:solidFill>
              </a:rPr>
              <a:t>深度によらず飽和時間が一定</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③</a:t>
            </a:r>
            <a:r>
              <a:rPr lang="ja-JP" altLang="en-US" dirty="0" smtClean="0"/>
              <a:t>まとめ</a:t>
            </a:r>
            <a:endParaRPr lang="ja-JP" altLang="en-US" dirty="0"/>
          </a:p>
        </p:txBody>
      </p:sp>
      <p:sp>
        <p:nvSpPr>
          <p:cNvPr id="5" name="コンテンツ プレースホルダ 4"/>
          <p:cNvSpPr>
            <a:spLocks noGrp="1"/>
          </p:cNvSpPr>
          <p:nvPr>
            <p:ph idx="1"/>
          </p:nvPr>
        </p:nvSpPr>
        <p:spPr/>
        <p:txBody>
          <a:bodyPr/>
          <a:lstStyle/>
          <a:p>
            <a:r>
              <a:rPr lang="ja-JP" altLang="en-US" dirty="0"/>
              <a:t>軟骨形成プロセス</a:t>
            </a:r>
            <a:r>
              <a:rPr lang="ja-JP" altLang="en-US" dirty="0" smtClean="0"/>
              <a:t>の時系列・深さ分解</a:t>
            </a:r>
            <a:r>
              <a:rPr lang="en-US" altLang="ja-JP" dirty="0" smtClean="0"/>
              <a:t>MAF</a:t>
            </a:r>
            <a:r>
              <a:rPr lang="ja-JP" altLang="en-US" dirty="0" smtClean="0"/>
              <a:t>・</a:t>
            </a:r>
            <a:r>
              <a:rPr lang="en-US" altLang="ja-JP" dirty="0"/>
              <a:t>SHG</a:t>
            </a:r>
            <a:r>
              <a:rPr lang="ja-JP" altLang="en-US" dirty="0"/>
              <a:t>イメージング</a:t>
            </a:r>
            <a:endParaRPr lang="ja-JP" altLang="en-US" dirty="0" smtClean="0"/>
          </a:p>
          <a:p>
            <a:r>
              <a:rPr lang="ja-JP" altLang="en-US" dirty="0" smtClean="0"/>
              <a:t>キトサン・</a:t>
            </a:r>
            <a:r>
              <a:rPr lang="en-US" altLang="ja-JP" dirty="0" smtClean="0"/>
              <a:t>MSC</a:t>
            </a:r>
            <a:r>
              <a:rPr lang="ja-JP" altLang="en-US" dirty="0" smtClean="0"/>
              <a:t>培養システムの特色を可視化</a:t>
            </a:r>
            <a:endParaRPr lang="en-US" altLang="ja-JP" dirty="0" smtClean="0"/>
          </a:p>
          <a:p>
            <a:r>
              <a:rPr lang="ja-JP" altLang="en-US" dirty="0" smtClean="0"/>
              <a:t>定量評価も可能</a:t>
            </a:r>
            <a:endParaRPr lang="ja-JP"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まとめ</a:t>
            </a:r>
            <a:endParaRPr lang="ja-JP" altLang="en-US" dirty="0"/>
          </a:p>
        </p:txBody>
      </p:sp>
      <p:sp>
        <p:nvSpPr>
          <p:cNvPr id="5" name="コンテンツ プレースホルダ 4"/>
          <p:cNvSpPr>
            <a:spLocks noGrp="1"/>
          </p:cNvSpPr>
          <p:nvPr>
            <p:ph idx="1"/>
          </p:nvPr>
        </p:nvSpPr>
        <p:spPr/>
        <p:txBody>
          <a:bodyPr/>
          <a:lstStyle/>
          <a:p>
            <a:r>
              <a:rPr lang="ja-JP" altLang="en-US" sz="4800" dirty="0" smtClean="0"/>
              <a:t>再生医療が注目</a:t>
            </a:r>
            <a:endParaRPr lang="en-US" altLang="ja-JP" sz="4800" dirty="0" smtClean="0"/>
          </a:p>
          <a:p>
            <a:r>
              <a:rPr lang="ja-JP" altLang="en-US" sz="4800" dirty="0" smtClean="0"/>
              <a:t>市場規模が</a:t>
            </a:r>
            <a:r>
              <a:rPr lang="en-US" altLang="ja-JP" sz="4800" dirty="0" smtClean="0"/>
              <a:t>1.6</a:t>
            </a:r>
            <a:r>
              <a:rPr lang="ja-JP" altLang="en-US" sz="4800" dirty="0" smtClean="0"/>
              <a:t>兆円</a:t>
            </a:r>
            <a:endParaRPr lang="en-US" altLang="ja-JP" sz="4800" dirty="0" smtClean="0"/>
          </a:p>
          <a:p>
            <a:r>
              <a:rPr lang="en-US" altLang="ja-JP" sz="4800" dirty="0" smtClean="0"/>
              <a:t>SHG</a:t>
            </a:r>
            <a:r>
              <a:rPr lang="ja-JP" altLang="en-US" sz="4800" dirty="0" smtClean="0"/>
              <a:t>顕微鏡が有用</a:t>
            </a:r>
            <a:endParaRPr lang="en-US" altLang="ja-JP" sz="4800" dirty="0" smtClean="0"/>
          </a:p>
          <a:p>
            <a:r>
              <a:rPr lang="ja-JP" altLang="en-US" sz="4800" dirty="0" smtClean="0"/>
              <a:t>高コントラストなイメージ・定量解析</a:t>
            </a:r>
            <a:endParaRPr lang="en-US" altLang="ja-JP" sz="4800" dirty="0" smtClean="0"/>
          </a:p>
          <a:p>
            <a:endParaRPr lang="ja-JP"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図 3" descr="スクリーンショット（2012-11-25 11.02.36）.png"/>
          <p:cNvPicPr>
            <a:picLocks noChangeAspect="1"/>
          </p:cNvPicPr>
          <p:nvPr/>
        </p:nvPicPr>
        <p:blipFill>
          <a:blip r:embed="rId2">
            <a:lum contrast="17000"/>
          </a:blip>
          <a:stretch>
            <a:fillRect/>
          </a:stretch>
        </p:blipFill>
        <p:spPr>
          <a:xfrm>
            <a:off x="6146800" y="5462032"/>
            <a:ext cx="2474619" cy="674455"/>
          </a:xfrm>
          <a:prstGeom prst="rect">
            <a:avLst/>
          </a:prstGeom>
        </p:spPr>
      </p:pic>
      <p:sp>
        <p:nvSpPr>
          <p:cNvPr id="5" name="テキスト ボックス 4"/>
          <p:cNvSpPr txBox="1"/>
          <p:nvPr/>
        </p:nvSpPr>
        <p:spPr>
          <a:xfrm>
            <a:off x="5626100" y="5041900"/>
            <a:ext cx="3069937" cy="584776"/>
          </a:xfrm>
          <a:prstGeom prst="rect">
            <a:avLst/>
          </a:prstGeom>
          <a:noFill/>
        </p:spPr>
        <p:txBody>
          <a:bodyPr wrap="none" rtlCol="0">
            <a:spAutoFit/>
          </a:bodyPr>
          <a:lstStyle/>
          <a:p>
            <a:r>
              <a:rPr kumimoji="1" lang="ja-JP" altLang="en-US" sz="1600" dirty="0" smtClean="0"/>
              <a:t>レーザー電場</a:t>
            </a:r>
            <a:r>
              <a:rPr kumimoji="1" lang="en-US" altLang="ja-JP" sz="1600" dirty="0" smtClean="0"/>
              <a:t>E</a:t>
            </a:r>
            <a:r>
              <a:rPr kumimoji="1" lang="en-US" altLang="ja-JP" sz="1600" baseline="-25000" dirty="0" smtClean="0"/>
              <a:t>ω</a:t>
            </a:r>
            <a:r>
              <a:rPr kumimoji="1" lang="ja-JP" altLang="en-US" sz="1600" dirty="0" smtClean="0"/>
              <a:t>によって発生する</a:t>
            </a:r>
            <a:endParaRPr kumimoji="1" lang="en-US" altLang="ja-JP" sz="1600" dirty="0" smtClean="0"/>
          </a:p>
          <a:p>
            <a:r>
              <a:rPr kumimoji="1" lang="en-US" altLang="ja-JP" sz="1600" dirty="0" smtClean="0"/>
              <a:t>SHG</a:t>
            </a:r>
            <a:r>
              <a:rPr kumimoji="1" lang="ja-JP" altLang="en-US" sz="1600" dirty="0" smtClean="0"/>
              <a:t>光の電場</a:t>
            </a:r>
            <a:r>
              <a:rPr lang="en-US" altLang="ja-JP" sz="1600" dirty="0" smtClean="0"/>
              <a:t>E</a:t>
            </a:r>
            <a:r>
              <a:rPr lang="en-US" altLang="ja-JP" sz="1600" baseline="-25000" dirty="0" smtClean="0"/>
              <a:t>2ω</a:t>
            </a:r>
            <a:r>
              <a:rPr kumimoji="1" lang="ja-JP" altLang="en-US" sz="1600" dirty="0" smtClean="0"/>
              <a:t>は</a:t>
            </a:r>
            <a:endParaRPr kumimoji="1" lang="ja-JP" altLang="en-US" sz="1600" dirty="0"/>
          </a:p>
        </p:txBody>
      </p:sp>
      <p:sp>
        <p:nvSpPr>
          <p:cNvPr id="6" name="Line 19"/>
          <p:cNvSpPr>
            <a:spLocks noChangeShapeType="1"/>
          </p:cNvSpPr>
          <p:nvPr/>
        </p:nvSpPr>
        <p:spPr bwMode="auto">
          <a:xfrm>
            <a:off x="7260005" y="577442"/>
            <a:ext cx="1236623" cy="773510"/>
          </a:xfrm>
          <a:prstGeom prst="line">
            <a:avLst/>
          </a:prstGeom>
          <a:noFill/>
          <a:ln w="38100">
            <a:solidFill>
              <a:srgbClr val="0000FF"/>
            </a:solidFill>
            <a:miter lim="800000"/>
            <a:headEnd/>
            <a:tailEnd type="stealth" w="med" len="med"/>
          </a:ln>
        </p:spPr>
        <p:txBody>
          <a:bodyPr>
            <a:prstTxWarp prst="textNoShape">
              <a:avLst/>
            </a:prstTxWarp>
          </a:bodyPr>
          <a:lstStyle/>
          <a:p>
            <a:endParaRPr lang="ja-JP" alt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457200" y="14555"/>
            <a:ext cx="8229600" cy="1143000"/>
          </a:xfrm>
        </p:spPr>
        <p:txBody>
          <a:bodyPr/>
          <a:lstStyle/>
          <a:p>
            <a:r>
              <a:rPr lang="ja-JP" altLang="en-US" dirty="0" smtClean="0"/>
              <a:t>紹介雑誌</a:t>
            </a:r>
            <a:endParaRPr lang="ja-JP" altLang="en-US" dirty="0"/>
          </a:p>
        </p:txBody>
      </p:sp>
      <p:sp>
        <p:nvSpPr>
          <p:cNvPr id="9" name="コンテンツ プレースホルダ 8"/>
          <p:cNvSpPr>
            <a:spLocks noGrp="1"/>
          </p:cNvSpPr>
          <p:nvPr>
            <p:ph idx="1"/>
          </p:nvPr>
        </p:nvSpPr>
        <p:spPr>
          <a:xfrm>
            <a:off x="0" y="952501"/>
            <a:ext cx="9144000" cy="5905500"/>
          </a:xfrm>
        </p:spPr>
        <p:txBody>
          <a:bodyPr>
            <a:normAutofit fontScale="77500" lnSpcReduction="20000"/>
          </a:bodyPr>
          <a:lstStyle/>
          <a:p>
            <a:pPr>
              <a:buNone/>
            </a:pPr>
            <a:r>
              <a:rPr lang="en-US" altLang="ja-JP" sz="2800" dirty="0" smtClean="0"/>
              <a:t>①LOUISE E. SMITH, ROD SMALLWOOD, AND SHEILA MACNEIL. “</a:t>
            </a:r>
            <a:r>
              <a:rPr lang="en-US" altLang="ja-JP" sz="3765" dirty="0" smtClean="0"/>
              <a:t>A Comparison of Imaging Methodologies for 3D Tissue Engineering</a:t>
            </a:r>
            <a:r>
              <a:rPr lang="en-US" altLang="ja-JP" sz="2800" dirty="0" smtClean="0"/>
              <a:t>”. </a:t>
            </a:r>
            <a:r>
              <a:rPr lang="en-US" altLang="ja-JP" sz="2800" dirty="0"/>
              <a:t>MICROSCOPY RESEARCH AND TECHNIQUE </a:t>
            </a:r>
            <a:r>
              <a:rPr lang="en-US" altLang="ja-JP" sz="2800" b="1" dirty="0" smtClean="0"/>
              <a:t>73</a:t>
            </a:r>
            <a:r>
              <a:rPr lang="en-US" altLang="ja-JP" sz="2800" dirty="0" smtClean="0"/>
              <a:t>, 1123 </a:t>
            </a:r>
            <a:r>
              <a:rPr lang="en-US" altLang="ja-JP" sz="2800" dirty="0"/>
              <a:t>(2010</a:t>
            </a:r>
            <a:r>
              <a:rPr lang="en-US" altLang="ja-JP" sz="2800" dirty="0" smtClean="0"/>
              <a:t>)</a:t>
            </a:r>
            <a:endParaRPr lang="en-US" altLang="ja-JP" sz="1100" dirty="0" smtClean="0"/>
          </a:p>
          <a:p>
            <a:pPr>
              <a:buNone/>
            </a:pPr>
            <a:endParaRPr lang="en-US" altLang="ja-JP" sz="2800" dirty="0" smtClean="0"/>
          </a:p>
          <a:p>
            <a:pPr>
              <a:buNone/>
            </a:pPr>
            <a:r>
              <a:rPr lang="en-US" altLang="ja-JP" sz="2800" dirty="0" smtClean="0"/>
              <a:t>②</a:t>
            </a:r>
            <a:r>
              <a:rPr lang="en-US" altLang="ja-JP" sz="2800" dirty="0" err="1" smtClean="0"/>
              <a:t>Visar</a:t>
            </a:r>
            <a:r>
              <a:rPr lang="en-US" altLang="ja-JP" sz="2800" dirty="0" smtClean="0"/>
              <a:t> </a:t>
            </a:r>
            <a:r>
              <a:rPr lang="en-US" altLang="ja-JP" sz="2800" dirty="0" err="1"/>
              <a:t>Ajeti</a:t>
            </a:r>
            <a:r>
              <a:rPr lang="en-US" altLang="ja-JP" sz="2800" dirty="0" smtClean="0"/>
              <a:t>,</a:t>
            </a:r>
            <a:r>
              <a:rPr lang="en-US" altLang="ja-JP" sz="2800" dirty="0"/>
              <a:t> </a:t>
            </a:r>
            <a:r>
              <a:rPr lang="en-US" altLang="ja-JP" sz="2800" dirty="0" smtClean="0"/>
              <a:t>Oleg </a:t>
            </a:r>
            <a:r>
              <a:rPr lang="en-US" altLang="ja-JP" sz="2800" dirty="0" err="1"/>
              <a:t>Nadiarnykh</a:t>
            </a:r>
            <a:r>
              <a:rPr lang="en-US" altLang="ja-JP" sz="2800" dirty="0" smtClean="0"/>
              <a:t>,</a:t>
            </a:r>
            <a:r>
              <a:rPr lang="en-US" altLang="ja-JP" sz="2800" dirty="0"/>
              <a:t> </a:t>
            </a:r>
            <a:r>
              <a:rPr lang="en-US" altLang="ja-JP" sz="2800" dirty="0" smtClean="0"/>
              <a:t>Suzanne </a:t>
            </a:r>
            <a:r>
              <a:rPr lang="en-US" altLang="ja-JP" sz="2800" dirty="0"/>
              <a:t>M. </a:t>
            </a:r>
            <a:r>
              <a:rPr lang="en-US" altLang="ja-JP" sz="2800" dirty="0" err="1"/>
              <a:t>Ponik</a:t>
            </a:r>
            <a:r>
              <a:rPr lang="en-US" altLang="ja-JP" sz="2800" dirty="0" smtClean="0"/>
              <a:t>, Patricia </a:t>
            </a:r>
            <a:r>
              <a:rPr lang="en-US" altLang="ja-JP" sz="2800" dirty="0"/>
              <a:t>J. </a:t>
            </a:r>
            <a:r>
              <a:rPr lang="en-US" altLang="ja-JP" sz="2800" dirty="0" err="1"/>
              <a:t>Keely</a:t>
            </a:r>
            <a:r>
              <a:rPr lang="en-US" altLang="ja-JP" sz="2800" dirty="0" smtClean="0"/>
              <a:t>,</a:t>
            </a:r>
            <a:r>
              <a:rPr lang="en-US" altLang="ja-JP" sz="2800" dirty="0"/>
              <a:t> </a:t>
            </a:r>
            <a:r>
              <a:rPr lang="en-US" altLang="ja-JP" sz="2800" dirty="0" smtClean="0"/>
              <a:t>Kevin </a:t>
            </a:r>
            <a:r>
              <a:rPr lang="en-US" altLang="ja-JP" sz="2800" dirty="0"/>
              <a:t>W. </a:t>
            </a:r>
            <a:r>
              <a:rPr lang="en-US" altLang="ja-JP" sz="2800" dirty="0" err="1"/>
              <a:t>Eliceiri</a:t>
            </a:r>
            <a:r>
              <a:rPr lang="en-US" altLang="ja-JP" sz="2800" dirty="0" smtClean="0"/>
              <a:t>,</a:t>
            </a:r>
            <a:r>
              <a:rPr lang="en-US" altLang="ja-JP" sz="2800" dirty="0"/>
              <a:t> </a:t>
            </a:r>
            <a:r>
              <a:rPr lang="en-US" altLang="ja-JP" sz="2800" dirty="0" smtClean="0"/>
              <a:t>and </a:t>
            </a:r>
            <a:r>
              <a:rPr lang="en-US" altLang="ja-JP" sz="2800" dirty="0"/>
              <a:t>Paul J. </a:t>
            </a:r>
            <a:r>
              <a:rPr lang="en-US" altLang="ja-JP" sz="2800" dirty="0" err="1" smtClean="0"/>
              <a:t>Campagnola.”</a:t>
            </a:r>
            <a:r>
              <a:rPr lang="en-US" altLang="ja-JP" sz="3742" dirty="0" err="1" smtClean="0"/>
              <a:t>Structural</a:t>
            </a:r>
            <a:r>
              <a:rPr lang="en-US" altLang="ja-JP" sz="3742" dirty="0" smtClean="0"/>
              <a:t> </a:t>
            </a:r>
            <a:r>
              <a:rPr lang="en-US" altLang="ja-JP" sz="3742" dirty="0"/>
              <a:t>changes in mixed Col I/Col V collagen gels probed by SHG microscopy: implications for probing </a:t>
            </a:r>
            <a:r>
              <a:rPr lang="en-US" altLang="ja-JP" sz="3742" dirty="0" err="1"/>
              <a:t>stromal</a:t>
            </a:r>
            <a:r>
              <a:rPr lang="en-US" altLang="ja-JP" sz="3742" dirty="0"/>
              <a:t> alterations in human breast </a:t>
            </a:r>
            <a:r>
              <a:rPr lang="en-US" altLang="ja-JP" sz="3742" dirty="0" smtClean="0"/>
              <a:t>cancer</a:t>
            </a:r>
            <a:r>
              <a:rPr lang="en-US" altLang="ja-JP" sz="2800" dirty="0" smtClean="0"/>
              <a:t>”. </a:t>
            </a:r>
            <a:r>
              <a:rPr lang="en-US" altLang="ja-JP" sz="2800" dirty="0"/>
              <a:t>BIOMEDICAL OPTICS EXPRESS</a:t>
            </a:r>
            <a:r>
              <a:rPr lang="en-US" altLang="ja-JP" sz="2800" dirty="0" smtClean="0"/>
              <a:t> </a:t>
            </a:r>
            <a:r>
              <a:rPr lang="en-US" altLang="ja-JP" sz="2800" b="1" dirty="0" smtClean="0"/>
              <a:t>2</a:t>
            </a:r>
            <a:r>
              <a:rPr lang="en-US" altLang="ja-JP" sz="2800" dirty="0" smtClean="0"/>
              <a:t>, 2307 (2011) </a:t>
            </a:r>
          </a:p>
          <a:p>
            <a:pPr>
              <a:buNone/>
            </a:pPr>
            <a:endParaRPr lang="en-US" altLang="ja-JP" sz="2800" dirty="0" smtClean="0"/>
          </a:p>
          <a:p>
            <a:pPr>
              <a:buNone/>
            </a:pPr>
            <a:r>
              <a:rPr lang="en-US" altLang="ja-JP" sz="2800" dirty="0" smtClean="0"/>
              <a:t>③</a:t>
            </a:r>
            <a:r>
              <a:rPr lang="ja-JP" altLang="en-US" sz="2800" dirty="0"/>
              <a:t> </a:t>
            </a:r>
            <a:r>
              <a:rPr lang="en-US" altLang="ja-JP" sz="2800" dirty="0"/>
              <a:t>Wei-Liang Chen,</a:t>
            </a:r>
            <a:r>
              <a:rPr lang="en-US" altLang="ja-JP" sz="2800" dirty="0" smtClean="0"/>
              <a:t> Chi</a:t>
            </a:r>
            <a:r>
              <a:rPr lang="en-US" altLang="ja-JP" sz="2800" dirty="0"/>
              <a:t>-</a:t>
            </a:r>
            <a:r>
              <a:rPr lang="en-US" altLang="ja-JP" sz="2800" dirty="0" err="1"/>
              <a:t>Hsiu</a:t>
            </a:r>
            <a:r>
              <a:rPr lang="en-US" altLang="ja-JP" sz="2800" dirty="0"/>
              <a:t> Huang,</a:t>
            </a:r>
            <a:r>
              <a:rPr lang="en-US" altLang="ja-JP" sz="2800" dirty="0" smtClean="0"/>
              <a:t> Ling</a:t>
            </a:r>
            <a:r>
              <a:rPr lang="en-US" altLang="ja-JP" sz="2800" dirty="0"/>
              <a:t>-Ling </a:t>
            </a:r>
            <a:r>
              <a:rPr lang="en-US" altLang="ja-JP" sz="2800" dirty="0" err="1"/>
              <a:t>Chiou</a:t>
            </a:r>
            <a:r>
              <a:rPr lang="en-US" altLang="ja-JP" sz="2800" dirty="0"/>
              <a:t>,</a:t>
            </a:r>
            <a:r>
              <a:rPr lang="en-US" altLang="ja-JP" sz="2800" dirty="0" smtClean="0"/>
              <a:t> Te</a:t>
            </a:r>
            <a:r>
              <a:rPr lang="en-US" altLang="ja-JP" sz="2800" dirty="0"/>
              <a:t>-</a:t>
            </a:r>
            <a:r>
              <a:rPr lang="en-US" altLang="ja-JP" sz="2800" dirty="0" err="1"/>
              <a:t>Hsuen</a:t>
            </a:r>
            <a:r>
              <a:rPr lang="en-US" altLang="ja-JP" sz="2800" dirty="0"/>
              <a:t> Chen,</a:t>
            </a:r>
            <a:r>
              <a:rPr lang="en-US" altLang="ja-JP" sz="2800" dirty="0" smtClean="0"/>
              <a:t> Yi</a:t>
            </a:r>
            <a:r>
              <a:rPr lang="en-US" altLang="ja-JP" sz="2800" dirty="0"/>
              <a:t>-You Huang</a:t>
            </a:r>
            <a:r>
              <a:rPr lang="en-US" altLang="ja-JP" sz="2800" dirty="0" smtClean="0"/>
              <a:t>,</a:t>
            </a:r>
            <a:r>
              <a:rPr lang="ja-JP" altLang="en-US" sz="2800" dirty="0" smtClean="0"/>
              <a:t> </a:t>
            </a:r>
            <a:r>
              <a:rPr lang="en-US" altLang="ja-JP" sz="2800" dirty="0" err="1"/>
              <a:t>Ching</a:t>
            </a:r>
            <a:r>
              <a:rPr lang="en-US" altLang="ja-JP" sz="2800" dirty="0"/>
              <a:t>-Chuan Jiang,</a:t>
            </a:r>
            <a:r>
              <a:rPr lang="en-US" altLang="ja-JP" sz="2800" dirty="0" smtClean="0"/>
              <a:t> </a:t>
            </a:r>
            <a:r>
              <a:rPr lang="en-US" altLang="ja-JP" sz="2800" dirty="0" err="1" smtClean="0"/>
              <a:t>Hsuan</a:t>
            </a:r>
            <a:r>
              <a:rPr lang="en-US" altLang="ja-JP" sz="2800" dirty="0" err="1"/>
              <a:t>-Shu</a:t>
            </a:r>
            <a:r>
              <a:rPr lang="en-US" altLang="ja-JP" sz="2800" dirty="0"/>
              <a:t> Lee,</a:t>
            </a:r>
            <a:r>
              <a:rPr lang="en-US" altLang="ja-JP" sz="2800" dirty="0" smtClean="0"/>
              <a:t> and </a:t>
            </a:r>
            <a:r>
              <a:rPr lang="en-US" altLang="ja-JP" sz="2800" dirty="0"/>
              <a:t>Chen-Yuan </a:t>
            </a:r>
            <a:r>
              <a:rPr lang="en-US" altLang="ja-JP" sz="2800" dirty="0" smtClean="0"/>
              <a:t>Dong. “</a:t>
            </a:r>
            <a:r>
              <a:rPr lang="en-US" altLang="ja-JP" sz="3742" dirty="0" err="1"/>
              <a:t>Multiphoton</a:t>
            </a:r>
            <a:r>
              <a:rPr lang="en-US" altLang="ja-JP" sz="3742" dirty="0"/>
              <a:t> Imaging and Quantitative Analysis of </a:t>
            </a:r>
            <a:r>
              <a:rPr lang="en-US" altLang="ja-JP" sz="3742" dirty="0" smtClean="0"/>
              <a:t>Collagen Production </a:t>
            </a:r>
            <a:r>
              <a:rPr lang="en-US" altLang="ja-JP" sz="3742" dirty="0"/>
              <a:t>by </a:t>
            </a:r>
            <a:r>
              <a:rPr lang="en-US" altLang="ja-JP" sz="3742" dirty="0" err="1"/>
              <a:t>Chondrogenic</a:t>
            </a:r>
            <a:r>
              <a:rPr lang="en-US" altLang="ja-JP" sz="3742" dirty="0"/>
              <a:t> Human </a:t>
            </a:r>
            <a:r>
              <a:rPr lang="en-US" altLang="ja-JP" sz="3742" dirty="0" err="1" smtClean="0"/>
              <a:t>Mesenchymal</a:t>
            </a:r>
            <a:r>
              <a:rPr lang="en-US" altLang="ja-JP" sz="3742" dirty="0" smtClean="0"/>
              <a:t> Stem </a:t>
            </a:r>
            <a:r>
              <a:rPr lang="en-US" altLang="ja-JP" sz="3742" dirty="0"/>
              <a:t>Cells Cultured in </a:t>
            </a:r>
            <a:r>
              <a:rPr lang="en-US" altLang="ja-JP" sz="3742" dirty="0" err="1"/>
              <a:t>Chitosan</a:t>
            </a:r>
            <a:r>
              <a:rPr lang="en-US" altLang="ja-JP" sz="3742" dirty="0"/>
              <a:t> Scaffold</a:t>
            </a:r>
            <a:r>
              <a:rPr lang="en-US" altLang="ja-JP" sz="2800" dirty="0" smtClean="0"/>
              <a:t>”. </a:t>
            </a:r>
            <a:r>
              <a:rPr lang="en-US" altLang="ja-JP" sz="2800" dirty="0"/>
              <a:t>TISSUE ENGINEERING: Part </a:t>
            </a:r>
            <a:r>
              <a:rPr lang="en-US" altLang="ja-JP" sz="2800" dirty="0" smtClean="0"/>
              <a:t>C </a:t>
            </a:r>
            <a:r>
              <a:rPr lang="en-US" altLang="ja-JP" sz="2800" b="1" dirty="0" smtClean="0"/>
              <a:t>16</a:t>
            </a:r>
            <a:r>
              <a:rPr lang="en-US" altLang="ja-JP" sz="2800" dirty="0" smtClean="0"/>
              <a:t>, 913 (2010)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前方散乱</a:t>
            </a:r>
            <a:r>
              <a:rPr lang="en-US" altLang="ja-JP" dirty="0" err="1" smtClean="0"/>
              <a:t>vs</a:t>
            </a:r>
            <a:r>
              <a:rPr lang="ja-JP" altLang="en-US" dirty="0" smtClean="0"/>
              <a:t>後方散乱</a:t>
            </a:r>
            <a:r>
              <a:rPr lang="en-US" altLang="ja-JP" dirty="0" smtClean="0"/>
              <a:t>SHG</a:t>
            </a:r>
            <a:endParaRPr lang="ja-JP" altLang="en-US" dirty="0"/>
          </a:p>
        </p:txBody>
      </p:sp>
      <p:pic>
        <p:nvPicPr>
          <p:cNvPr id="3" name="図 2" descr="スクリーンショット（2013-04-24 1.36.50）.png"/>
          <p:cNvPicPr>
            <a:picLocks noChangeAspect="1"/>
          </p:cNvPicPr>
          <p:nvPr/>
        </p:nvPicPr>
        <p:blipFill>
          <a:blip r:embed="rId2"/>
          <a:stretch>
            <a:fillRect/>
          </a:stretch>
        </p:blipFill>
        <p:spPr>
          <a:xfrm>
            <a:off x="1104900" y="1559572"/>
            <a:ext cx="7086600" cy="1776504"/>
          </a:xfrm>
          <a:prstGeom prst="rect">
            <a:avLst/>
          </a:prstGeom>
        </p:spPr>
      </p:pic>
      <p:sp>
        <p:nvSpPr>
          <p:cNvPr id="4" name="テキスト ボックス 3"/>
          <p:cNvSpPr txBox="1"/>
          <p:nvPr/>
        </p:nvSpPr>
        <p:spPr>
          <a:xfrm>
            <a:off x="12700" y="932807"/>
            <a:ext cx="5691131" cy="461665"/>
          </a:xfrm>
          <a:prstGeom prst="rect">
            <a:avLst/>
          </a:prstGeom>
          <a:noFill/>
        </p:spPr>
        <p:txBody>
          <a:bodyPr wrap="none" rtlCol="0">
            <a:spAutoFit/>
          </a:bodyPr>
          <a:lstStyle/>
          <a:p>
            <a:r>
              <a:rPr kumimoji="1" lang="en-US" altLang="ja-JP" sz="2400" dirty="0" smtClean="0"/>
              <a:t>SHG</a:t>
            </a:r>
            <a:r>
              <a:rPr kumimoji="1" lang="ja-JP" altLang="en-US" sz="2400" dirty="0" smtClean="0"/>
              <a:t>光</a:t>
            </a:r>
            <a:r>
              <a:rPr kumimoji="1" lang="en-US" altLang="ja-JP" sz="2400" dirty="0" smtClean="0"/>
              <a:t>→1</a:t>
            </a:r>
            <a:r>
              <a:rPr kumimoji="1" lang="ja-JP" altLang="en-US" sz="2400" dirty="0" smtClean="0"/>
              <a:t>次散乱光と同様の散乱強度分布</a:t>
            </a:r>
            <a:endParaRPr kumimoji="1" lang="ja-JP" altLang="en-US" sz="2400" dirty="0"/>
          </a:p>
        </p:txBody>
      </p:sp>
      <p:sp>
        <p:nvSpPr>
          <p:cNvPr id="5" name="正方形/長方形 4"/>
          <p:cNvSpPr/>
          <p:nvPr/>
        </p:nvSpPr>
        <p:spPr>
          <a:xfrm>
            <a:off x="3517900" y="1572272"/>
            <a:ext cx="4165600" cy="14605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683500" y="1163640"/>
            <a:ext cx="1517362" cy="1200329"/>
          </a:xfrm>
          <a:prstGeom prst="rect">
            <a:avLst/>
          </a:prstGeom>
          <a:noFill/>
        </p:spPr>
        <p:txBody>
          <a:bodyPr wrap="none" rtlCol="0">
            <a:spAutoFit/>
          </a:bodyPr>
          <a:lstStyle/>
          <a:p>
            <a:pPr algn="ctr"/>
            <a:r>
              <a:rPr lang="ja-JP" altLang="en-US" dirty="0" smtClean="0"/>
              <a:t>線維直径</a:t>
            </a:r>
            <a:endParaRPr lang="en-US" altLang="ja-JP" dirty="0" smtClean="0"/>
          </a:p>
          <a:p>
            <a:pPr algn="ctr"/>
            <a:r>
              <a:rPr kumimoji="1" lang="en-US" altLang="ja-JP" dirty="0" err="1" smtClean="0"/>
              <a:t>vs</a:t>
            </a:r>
            <a:endParaRPr kumimoji="1" lang="en-US" altLang="ja-JP" dirty="0" smtClean="0"/>
          </a:p>
          <a:p>
            <a:pPr algn="ctr"/>
            <a:r>
              <a:rPr lang="ja-JP" altLang="en-US" dirty="0" smtClean="0"/>
              <a:t>レーザー波長</a:t>
            </a:r>
            <a:endParaRPr lang="en-US" altLang="ja-JP" dirty="0" smtClean="0"/>
          </a:p>
          <a:p>
            <a:pPr algn="ctr"/>
            <a:r>
              <a:rPr kumimoji="1" lang="ja-JP" altLang="en-US" dirty="0" smtClean="0"/>
              <a:t>の関係</a:t>
            </a:r>
            <a:endParaRPr kumimoji="1" lang="ja-JP" altLang="en-US" dirty="0"/>
          </a:p>
        </p:txBody>
      </p:sp>
      <p:pic>
        <p:nvPicPr>
          <p:cNvPr id="8" name="図 7" descr="スクリーンショット（2013-04-24 1.49.38）.png"/>
          <p:cNvPicPr>
            <a:picLocks noChangeAspect="1"/>
          </p:cNvPicPr>
          <p:nvPr/>
        </p:nvPicPr>
        <p:blipFill>
          <a:blip r:embed="rId3"/>
          <a:stretch>
            <a:fillRect/>
          </a:stretch>
        </p:blipFill>
        <p:spPr>
          <a:xfrm>
            <a:off x="466009" y="3503430"/>
            <a:ext cx="3803641" cy="1936044"/>
          </a:xfrm>
          <a:prstGeom prst="rect">
            <a:avLst/>
          </a:prstGeom>
        </p:spPr>
      </p:pic>
      <p:pic>
        <p:nvPicPr>
          <p:cNvPr id="9" name="図 8" descr="スクリーンショット（2013-04-24 1.52.25）.png"/>
          <p:cNvPicPr>
            <a:picLocks noChangeAspect="1"/>
          </p:cNvPicPr>
          <p:nvPr/>
        </p:nvPicPr>
        <p:blipFill>
          <a:blip r:embed="rId4"/>
          <a:stretch>
            <a:fillRect/>
          </a:stretch>
        </p:blipFill>
        <p:spPr>
          <a:xfrm>
            <a:off x="4927601" y="3503430"/>
            <a:ext cx="3822700" cy="1936044"/>
          </a:xfrm>
          <a:prstGeom prst="rect">
            <a:avLst/>
          </a:prstGeom>
        </p:spPr>
      </p:pic>
      <p:sp>
        <p:nvSpPr>
          <p:cNvPr id="10" name="テキスト ボックス 9"/>
          <p:cNvSpPr txBox="1"/>
          <p:nvPr/>
        </p:nvSpPr>
        <p:spPr>
          <a:xfrm>
            <a:off x="774700" y="3656568"/>
            <a:ext cx="1041834" cy="369332"/>
          </a:xfrm>
          <a:prstGeom prst="rect">
            <a:avLst/>
          </a:prstGeom>
          <a:solidFill>
            <a:schemeClr val="bg1"/>
          </a:solidFill>
        </p:spPr>
        <p:txBody>
          <a:bodyPr wrap="none" rtlCol="0">
            <a:spAutoFit/>
          </a:bodyPr>
          <a:lstStyle/>
          <a:p>
            <a:r>
              <a:rPr kumimoji="1" lang="ja-JP" altLang="en-US" dirty="0" smtClean="0"/>
              <a:t>前方</a:t>
            </a:r>
            <a:r>
              <a:rPr kumimoji="1" lang="en-US" altLang="ja-JP" dirty="0" smtClean="0"/>
              <a:t>SHG</a:t>
            </a:r>
            <a:endParaRPr kumimoji="1" lang="ja-JP" altLang="en-US" dirty="0"/>
          </a:p>
        </p:txBody>
      </p:sp>
      <p:sp>
        <p:nvSpPr>
          <p:cNvPr id="11" name="テキスト ボックス 10"/>
          <p:cNvSpPr txBox="1"/>
          <p:nvPr/>
        </p:nvSpPr>
        <p:spPr>
          <a:xfrm>
            <a:off x="2641166" y="3656568"/>
            <a:ext cx="1041834" cy="369332"/>
          </a:xfrm>
          <a:prstGeom prst="rect">
            <a:avLst/>
          </a:prstGeom>
          <a:solidFill>
            <a:schemeClr val="bg1"/>
          </a:solidFill>
        </p:spPr>
        <p:txBody>
          <a:bodyPr wrap="none" rtlCol="0">
            <a:spAutoFit/>
          </a:bodyPr>
          <a:lstStyle/>
          <a:p>
            <a:r>
              <a:rPr lang="ja-JP" altLang="en-US" dirty="0" smtClean="0"/>
              <a:t>後</a:t>
            </a:r>
            <a:r>
              <a:rPr kumimoji="1" lang="ja-JP" altLang="en-US" dirty="0" smtClean="0"/>
              <a:t>方</a:t>
            </a:r>
            <a:r>
              <a:rPr kumimoji="1" lang="en-US" altLang="ja-JP" dirty="0" smtClean="0"/>
              <a:t>SHG</a:t>
            </a:r>
            <a:endParaRPr kumimoji="1" lang="ja-JP" altLang="en-US" dirty="0"/>
          </a:p>
        </p:txBody>
      </p:sp>
      <p:sp>
        <p:nvSpPr>
          <p:cNvPr id="12" name="テキスト ボックス 11"/>
          <p:cNvSpPr txBox="1"/>
          <p:nvPr/>
        </p:nvSpPr>
        <p:spPr>
          <a:xfrm>
            <a:off x="5182914" y="3656568"/>
            <a:ext cx="1041834" cy="369332"/>
          </a:xfrm>
          <a:prstGeom prst="rect">
            <a:avLst/>
          </a:prstGeom>
          <a:solidFill>
            <a:schemeClr val="bg1"/>
          </a:solidFill>
        </p:spPr>
        <p:txBody>
          <a:bodyPr wrap="none" rtlCol="0">
            <a:spAutoFit/>
          </a:bodyPr>
          <a:lstStyle/>
          <a:p>
            <a:r>
              <a:rPr kumimoji="1" lang="ja-JP" altLang="en-US" dirty="0" smtClean="0"/>
              <a:t>前方</a:t>
            </a:r>
            <a:r>
              <a:rPr kumimoji="1" lang="en-US" altLang="ja-JP" dirty="0" smtClean="0"/>
              <a:t>SHG</a:t>
            </a:r>
            <a:endParaRPr kumimoji="1" lang="ja-JP" altLang="en-US" dirty="0"/>
          </a:p>
        </p:txBody>
      </p:sp>
      <p:sp>
        <p:nvSpPr>
          <p:cNvPr id="13" name="テキスト ボックス 12"/>
          <p:cNvSpPr txBox="1"/>
          <p:nvPr/>
        </p:nvSpPr>
        <p:spPr>
          <a:xfrm>
            <a:off x="7149666" y="3656568"/>
            <a:ext cx="1041834" cy="369332"/>
          </a:xfrm>
          <a:prstGeom prst="rect">
            <a:avLst/>
          </a:prstGeom>
          <a:solidFill>
            <a:schemeClr val="bg1"/>
          </a:solidFill>
        </p:spPr>
        <p:txBody>
          <a:bodyPr wrap="none" rtlCol="0">
            <a:spAutoFit/>
          </a:bodyPr>
          <a:lstStyle/>
          <a:p>
            <a:r>
              <a:rPr lang="ja-JP" altLang="en-US" dirty="0" smtClean="0"/>
              <a:t>後</a:t>
            </a:r>
            <a:r>
              <a:rPr kumimoji="1" lang="ja-JP" altLang="en-US" dirty="0" smtClean="0"/>
              <a:t>方</a:t>
            </a:r>
            <a:r>
              <a:rPr kumimoji="1" lang="en-US" altLang="ja-JP" dirty="0" smtClean="0"/>
              <a:t>SHG</a:t>
            </a:r>
            <a:endParaRPr kumimoji="1" lang="ja-JP" altLang="en-US" dirty="0"/>
          </a:p>
        </p:txBody>
      </p:sp>
      <p:sp>
        <p:nvSpPr>
          <p:cNvPr id="14" name="テキスト ボックス 13"/>
          <p:cNvSpPr txBox="1"/>
          <p:nvPr/>
        </p:nvSpPr>
        <p:spPr>
          <a:xfrm>
            <a:off x="774700" y="5439474"/>
            <a:ext cx="3071536" cy="646331"/>
          </a:xfrm>
          <a:prstGeom prst="rect">
            <a:avLst/>
          </a:prstGeom>
          <a:noFill/>
        </p:spPr>
        <p:txBody>
          <a:bodyPr wrap="none" rtlCol="0">
            <a:spAutoFit/>
          </a:bodyPr>
          <a:lstStyle/>
          <a:p>
            <a:pPr algn="ctr"/>
            <a:r>
              <a:rPr kumimoji="1" lang="ja-JP" altLang="en-US" dirty="0" smtClean="0"/>
              <a:t>角膜コラーゲンの</a:t>
            </a:r>
            <a:r>
              <a:rPr kumimoji="1" lang="en-US" altLang="ja-JP" dirty="0" smtClean="0"/>
              <a:t>SHG</a:t>
            </a:r>
            <a:r>
              <a:rPr kumimoji="1" lang="ja-JP" altLang="en-US" dirty="0" smtClean="0"/>
              <a:t>イメージ</a:t>
            </a:r>
            <a:endParaRPr kumimoji="1" lang="en-US" altLang="ja-JP" dirty="0" smtClean="0"/>
          </a:p>
          <a:p>
            <a:pPr algn="ctr"/>
            <a:r>
              <a:rPr lang="ja-JP" altLang="en-US" dirty="0" smtClean="0"/>
              <a:t>線維径：</a:t>
            </a:r>
            <a:r>
              <a:rPr lang="en-US" altLang="ja-JP" dirty="0" smtClean="0"/>
              <a:t>30 nm</a:t>
            </a:r>
            <a:endParaRPr kumimoji="1" lang="ja-JP" altLang="en-US" dirty="0"/>
          </a:p>
        </p:txBody>
      </p:sp>
      <p:sp>
        <p:nvSpPr>
          <p:cNvPr id="15" name="テキスト ボックス 14"/>
          <p:cNvSpPr txBox="1"/>
          <p:nvPr/>
        </p:nvSpPr>
        <p:spPr>
          <a:xfrm>
            <a:off x="5182914" y="5439474"/>
            <a:ext cx="3071536" cy="646331"/>
          </a:xfrm>
          <a:prstGeom prst="rect">
            <a:avLst/>
          </a:prstGeom>
          <a:noFill/>
        </p:spPr>
        <p:txBody>
          <a:bodyPr wrap="none" rtlCol="0">
            <a:spAutoFit/>
          </a:bodyPr>
          <a:lstStyle/>
          <a:p>
            <a:pPr algn="ctr"/>
            <a:r>
              <a:rPr lang="ja-JP" altLang="en-US" dirty="0" smtClean="0"/>
              <a:t>強</a:t>
            </a:r>
            <a:r>
              <a:rPr kumimoji="1" lang="ja-JP" altLang="en-US" dirty="0" smtClean="0"/>
              <a:t>膜コラーゲンの</a:t>
            </a:r>
            <a:r>
              <a:rPr kumimoji="1" lang="en-US" altLang="ja-JP" dirty="0" smtClean="0"/>
              <a:t>SHG</a:t>
            </a:r>
            <a:r>
              <a:rPr kumimoji="1" lang="ja-JP" altLang="en-US" dirty="0" smtClean="0"/>
              <a:t>イメージ</a:t>
            </a:r>
            <a:endParaRPr kumimoji="1" lang="en-US" altLang="ja-JP" dirty="0" smtClean="0"/>
          </a:p>
          <a:p>
            <a:pPr algn="ctr"/>
            <a:r>
              <a:rPr lang="ja-JP" altLang="en-US" dirty="0" smtClean="0"/>
              <a:t>線維径：</a:t>
            </a:r>
            <a:r>
              <a:rPr lang="en-US" altLang="ja-JP" dirty="0" smtClean="0"/>
              <a:t>30 </a:t>
            </a:r>
            <a:r>
              <a:rPr lang="en-US" altLang="ja-JP" dirty="0"/>
              <a:t>- 300 nm</a:t>
            </a:r>
            <a:endParaRPr kumimoji="1" lang="ja-JP" altLang="en-US" dirty="0"/>
          </a:p>
        </p:txBody>
      </p:sp>
      <p:sp>
        <p:nvSpPr>
          <p:cNvPr id="16" name="テキスト ボックス 15"/>
          <p:cNvSpPr txBox="1"/>
          <p:nvPr/>
        </p:nvSpPr>
        <p:spPr>
          <a:xfrm>
            <a:off x="3999348" y="6169680"/>
            <a:ext cx="5201514" cy="523220"/>
          </a:xfrm>
          <a:prstGeom prst="rect">
            <a:avLst/>
          </a:prstGeom>
          <a:noFill/>
        </p:spPr>
        <p:txBody>
          <a:bodyPr wrap="none" rtlCol="0">
            <a:spAutoFit/>
          </a:bodyPr>
          <a:lstStyle/>
          <a:p>
            <a:r>
              <a:rPr lang="en-US" altLang="ja-JP" sz="1400" dirty="0"/>
              <a:t>R</a:t>
            </a:r>
            <a:r>
              <a:rPr kumimoji="1" lang="en-US" altLang="ja-JP" sz="1400" dirty="0" smtClean="0"/>
              <a:t>ef)</a:t>
            </a:r>
            <a:r>
              <a:rPr lang="ja-JP" altLang="en-US" sz="1400" dirty="0"/>
              <a:t> </a:t>
            </a:r>
            <a:r>
              <a:rPr lang="en-US" altLang="ja-JP" sz="1400" dirty="0" err="1"/>
              <a:t>Meng</a:t>
            </a:r>
            <a:r>
              <a:rPr lang="en-US" altLang="ja-JP" sz="1400" dirty="0"/>
              <a:t> </a:t>
            </a:r>
            <a:r>
              <a:rPr lang="en-US" altLang="ja-JP" sz="1400" dirty="0" smtClean="0"/>
              <a:t>Han. et al.,</a:t>
            </a:r>
            <a:r>
              <a:rPr lang="ja-JP" altLang="en-US" sz="1400" dirty="0" smtClean="0"/>
              <a:t> </a:t>
            </a:r>
            <a:r>
              <a:rPr lang="en-US" altLang="ja-JP" sz="1400" dirty="0" smtClean="0"/>
              <a:t>Second harmonic generation imaging of</a:t>
            </a:r>
          </a:p>
          <a:p>
            <a:r>
              <a:rPr lang="en-US" altLang="ja-JP" sz="1400" dirty="0" smtClean="0"/>
              <a:t>collagen </a:t>
            </a:r>
            <a:r>
              <a:rPr lang="en-US" altLang="ja-JP" sz="1400" dirty="0" err="1" smtClean="0"/>
              <a:t>ﬁbrils</a:t>
            </a:r>
            <a:r>
              <a:rPr lang="en-US" altLang="ja-JP" sz="1400" dirty="0" smtClean="0"/>
              <a:t> in cornea and sclera, OPTICS EXPRESS </a:t>
            </a:r>
            <a:r>
              <a:rPr lang="en-US" altLang="ja-JP" sz="1400" b="1" dirty="0" smtClean="0"/>
              <a:t>13, </a:t>
            </a:r>
            <a:r>
              <a:rPr lang="en-US" altLang="ja-JP" sz="1400" dirty="0" smtClean="0"/>
              <a:t>5791(2005).</a:t>
            </a:r>
            <a:endParaRPr kumimoji="1" lang="ja-JP" altLang="en-US" sz="14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前方散乱</a:t>
            </a:r>
            <a:r>
              <a:rPr lang="en-US" altLang="ja-JP" dirty="0" err="1" smtClean="0"/>
              <a:t>vs</a:t>
            </a:r>
            <a:r>
              <a:rPr lang="ja-JP" altLang="en-US" dirty="0" smtClean="0"/>
              <a:t>後方散乱</a:t>
            </a:r>
            <a:r>
              <a:rPr lang="en-US" altLang="ja-JP" dirty="0" smtClean="0"/>
              <a:t>SHG</a:t>
            </a:r>
            <a:endParaRPr lang="ja-JP" altLang="en-US" dirty="0"/>
          </a:p>
        </p:txBody>
      </p:sp>
      <p:pic>
        <p:nvPicPr>
          <p:cNvPr id="3" name="図 2" descr="スクリーンショット（2013-04-24 1.36.50）.png"/>
          <p:cNvPicPr>
            <a:picLocks noChangeAspect="1"/>
          </p:cNvPicPr>
          <p:nvPr/>
        </p:nvPicPr>
        <p:blipFill>
          <a:blip r:embed="rId2"/>
          <a:stretch>
            <a:fillRect/>
          </a:stretch>
        </p:blipFill>
        <p:spPr>
          <a:xfrm>
            <a:off x="1104900" y="1559572"/>
            <a:ext cx="7086600" cy="1776504"/>
          </a:xfrm>
          <a:prstGeom prst="rect">
            <a:avLst/>
          </a:prstGeom>
        </p:spPr>
      </p:pic>
      <p:sp>
        <p:nvSpPr>
          <p:cNvPr id="4" name="テキスト ボックス 3"/>
          <p:cNvSpPr txBox="1"/>
          <p:nvPr/>
        </p:nvSpPr>
        <p:spPr>
          <a:xfrm>
            <a:off x="12700" y="932807"/>
            <a:ext cx="5691131" cy="461665"/>
          </a:xfrm>
          <a:prstGeom prst="rect">
            <a:avLst/>
          </a:prstGeom>
          <a:noFill/>
        </p:spPr>
        <p:txBody>
          <a:bodyPr wrap="none" rtlCol="0">
            <a:spAutoFit/>
          </a:bodyPr>
          <a:lstStyle/>
          <a:p>
            <a:r>
              <a:rPr kumimoji="1" lang="en-US" altLang="ja-JP" sz="2400" dirty="0" smtClean="0"/>
              <a:t>SHG</a:t>
            </a:r>
            <a:r>
              <a:rPr kumimoji="1" lang="ja-JP" altLang="en-US" sz="2400" dirty="0" smtClean="0"/>
              <a:t>光</a:t>
            </a:r>
            <a:r>
              <a:rPr kumimoji="1" lang="en-US" altLang="ja-JP" sz="2400" dirty="0" smtClean="0"/>
              <a:t>→1</a:t>
            </a:r>
            <a:r>
              <a:rPr kumimoji="1" lang="ja-JP" altLang="en-US" sz="2400" dirty="0" smtClean="0"/>
              <a:t>次散乱光と同様の散乱強度分布</a:t>
            </a:r>
            <a:endParaRPr kumimoji="1" lang="ja-JP" altLang="en-US" sz="2400" dirty="0"/>
          </a:p>
        </p:txBody>
      </p:sp>
      <p:sp>
        <p:nvSpPr>
          <p:cNvPr id="5" name="正方形/長方形 4"/>
          <p:cNvSpPr/>
          <p:nvPr/>
        </p:nvSpPr>
        <p:spPr>
          <a:xfrm>
            <a:off x="3517900" y="1572272"/>
            <a:ext cx="4165600" cy="14605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683500" y="1163640"/>
            <a:ext cx="1517362" cy="1200329"/>
          </a:xfrm>
          <a:prstGeom prst="rect">
            <a:avLst/>
          </a:prstGeom>
          <a:noFill/>
        </p:spPr>
        <p:txBody>
          <a:bodyPr wrap="none" rtlCol="0">
            <a:spAutoFit/>
          </a:bodyPr>
          <a:lstStyle/>
          <a:p>
            <a:pPr algn="ctr"/>
            <a:r>
              <a:rPr lang="ja-JP" altLang="en-US" dirty="0" smtClean="0"/>
              <a:t>線維直径</a:t>
            </a:r>
            <a:endParaRPr lang="en-US" altLang="ja-JP" dirty="0" smtClean="0"/>
          </a:p>
          <a:p>
            <a:pPr algn="ctr"/>
            <a:r>
              <a:rPr kumimoji="1" lang="en-US" altLang="ja-JP" dirty="0" err="1" smtClean="0"/>
              <a:t>vs</a:t>
            </a:r>
            <a:endParaRPr kumimoji="1" lang="en-US" altLang="ja-JP" dirty="0" smtClean="0"/>
          </a:p>
          <a:p>
            <a:pPr algn="ctr"/>
            <a:r>
              <a:rPr lang="ja-JP" altLang="en-US" dirty="0" smtClean="0"/>
              <a:t>レーザー波長</a:t>
            </a:r>
            <a:endParaRPr lang="en-US" altLang="ja-JP" dirty="0" smtClean="0"/>
          </a:p>
          <a:p>
            <a:pPr algn="ctr"/>
            <a:r>
              <a:rPr kumimoji="1" lang="ja-JP" altLang="en-US" dirty="0" smtClean="0"/>
              <a:t>の関係</a:t>
            </a:r>
            <a:endParaRPr kumimoji="1" lang="ja-JP" altLang="en-US" dirty="0"/>
          </a:p>
        </p:txBody>
      </p:sp>
      <p:pic>
        <p:nvPicPr>
          <p:cNvPr id="8" name="図 7" descr="スクリーンショット（2013-04-24 1.49.38）.png"/>
          <p:cNvPicPr>
            <a:picLocks noChangeAspect="1"/>
          </p:cNvPicPr>
          <p:nvPr/>
        </p:nvPicPr>
        <p:blipFill>
          <a:blip r:embed="rId3"/>
          <a:stretch>
            <a:fillRect/>
          </a:stretch>
        </p:blipFill>
        <p:spPr>
          <a:xfrm>
            <a:off x="466009" y="3503430"/>
            <a:ext cx="3803641" cy="1936044"/>
          </a:xfrm>
          <a:prstGeom prst="rect">
            <a:avLst/>
          </a:prstGeom>
        </p:spPr>
      </p:pic>
      <p:pic>
        <p:nvPicPr>
          <p:cNvPr id="9" name="図 8" descr="スクリーンショット（2013-04-24 1.52.25）.png"/>
          <p:cNvPicPr>
            <a:picLocks noChangeAspect="1"/>
          </p:cNvPicPr>
          <p:nvPr/>
        </p:nvPicPr>
        <p:blipFill>
          <a:blip r:embed="rId4"/>
          <a:stretch>
            <a:fillRect/>
          </a:stretch>
        </p:blipFill>
        <p:spPr>
          <a:xfrm>
            <a:off x="4927601" y="3503430"/>
            <a:ext cx="3822700" cy="1936044"/>
          </a:xfrm>
          <a:prstGeom prst="rect">
            <a:avLst/>
          </a:prstGeom>
        </p:spPr>
      </p:pic>
      <p:sp>
        <p:nvSpPr>
          <p:cNvPr id="10" name="テキスト ボックス 9"/>
          <p:cNvSpPr txBox="1"/>
          <p:nvPr/>
        </p:nvSpPr>
        <p:spPr>
          <a:xfrm>
            <a:off x="774700" y="3656568"/>
            <a:ext cx="1041834" cy="369332"/>
          </a:xfrm>
          <a:prstGeom prst="rect">
            <a:avLst/>
          </a:prstGeom>
          <a:solidFill>
            <a:schemeClr val="bg1"/>
          </a:solidFill>
        </p:spPr>
        <p:txBody>
          <a:bodyPr wrap="none" rtlCol="0">
            <a:spAutoFit/>
          </a:bodyPr>
          <a:lstStyle/>
          <a:p>
            <a:r>
              <a:rPr kumimoji="1" lang="ja-JP" altLang="en-US" dirty="0" smtClean="0"/>
              <a:t>前方</a:t>
            </a:r>
            <a:r>
              <a:rPr kumimoji="1" lang="en-US" altLang="ja-JP" dirty="0" smtClean="0"/>
              <a:t>SHG</a:t>
            </a:r>
            <a:endParaRPr kumimoji="1" lang="ja-JP" altLang="en-US" dirty="0"/>
          </a:p>
        </p:txBody>
      </p:sp>
      <p:sp>
        <p:nvSpPr>
          <p:cNvPr id="11" name="テキスト ボックス 10"/>
          <p:cNvSpPr txBox="1"/>
          <p:nvPr/>
        </p:nvSpPr>
        <p:spPr>
          <a:xfrm>
            <a:off x="2641166" y="3656568"/>
            <a:ext cx="1041834" cy="369332"/>
          </a:xfrm>
          <a:prstGeom prst="rect">
            <a:avLst/>
          </a:prstGeom>
          <a:solidFill>
            <a:schemeClr val="bg1"/>
          </a:solidFill>
        </p:spPr>
        <p:txBody>
          <a:bodyPr wrap="none" rtlCol="0">
            <a:spAutoFit/>
          </a:bodyPr>
          <a:lstStyle/>
          <a:p>
            <a:r>
              <a:rPr lang="ja-JP" altLang="en-US" dirty="0" smtClean="0"/>
              <a:t>後</a:t>
            </a:r>
            <a:r>
              <a:rPr kumimoji="1" lang="ja-JP" altLang="en-US" dirty="0" smtClean="0"/>
              <a:t>方</a:t>
            </a:r>
            <a:r>
              <a:rPr kumimoji="1" lang="en-US" altLang="ja-JP" dirty="0" smtClean="0"/>
              <a:t>SHG</a:t>
            </a:r>
            <a:endParaRPr kumimoji="1" lang="ja-JP" altLang="en-US" dirty="0"/>
          </a:p>
        </p:txBody>
      </p:sp>
      <p:sp>
        <p:nvSpPr>
          <p:cNvPr id="12" name="テキスト ボックス 11"/>
          <p:cNvSpPr txBox="1"/>
          <p:nvPr/>
        </p:nvSpPr>
        <p:spPr>
          <a:xfrm>
            <a:off x="5182914" y="3656568"/>
            <a:ext cx="1041834" cy="369332"/>
          </a:xfrm>
          <a:prstGeom prst="rect">
            <a:avLst/>
          </a:prstGeom>
          <a:solidFill>
            <a:schemeClr val="bg1"/>
          </a:solidFill>
        </p:spPr>
        <p:txBody>
          <a:bodyPr wrap="none" rtlCol="0">
            <a:spAutoFit/>
          </a:bodyPr>
          <a:lstStyle/>
          <a:p>
            <a:r>
              <a:rPr kumimoji="1" lang="ja-JP" altLang="en-US" dirty="0" smtClean="0"/>
              <a:t>前方</a:t>
            </a:r>
            <a:r>
              <a:rPr kumimoji="1" lang="en-US" altLang="ja-JP" dirty="0" smtClean="0"/>
              <a:t>SHG</a:t>
            </a:r>
            <a:endParaRPr kumimoji="1" lang="ja-JP" altLang="en-US" dirty="0"/>
          </a:p>
        </p:txBody>
      </p:sp>
      <p:sp>
        <p:nvSpPr>
          <p:cNvPr id="13" name="テキスト ボックス 12"/>
          <p:cNvSpPr txBox="1"/>
          <p:nvPr/>
        </p:nvSpPr>
        <p:spPr>
          <a:xfrm>
            <a:off x="7149666" y="3656568"/>
            <a:ext cx="1041834" cy="369332"/>
          </a:xfrm>
          <a:prstGeom prst="rect">
            <a:avLst/>
          </a:prstGeom>
          <a:solidFill>
            <a:schemeClr val="bg1"/>
          </a:solidFill>
        </p:spPr>
        <p:txBody>
          <a:bodyPr wrap="none" rtlCol="0">
            <a:spAutoFit/>
          </a:bodyPr>
          <a:lstStyle/>
          <a:p>
            <a:r>
              <a:rPr lang="ja-JP" altLang="en-US" dirty="0" smtClean="0"/>
              <a:t>後</a:t>
            </a:r>
            <a:r>
              <a:rPr kumimoji="1" lang="ja-JP" altLang="en-US" dirty="0" smtClean="0"/>
              <a:t>方</a:t>
            </a:r>
            <a:r>
              <a:rPr kumimoji="1" lang="en-US" altLang="ja-JP" dirty="0" smtClean="0"/>
              <a:t>SHG</a:t>
            </a:r>
            <a:endParaRPr kumimoji="1" lang="ja-JP" altLang="en-US" dirty="0"/>
          </a:p>
        </p:txBody>
      </p:sp>
      <p:sp>
        <p:nvSpPr>
          <p:cNvPr id="14" name="テキスト ボックス 13"/>
          <p:cNvSpPr txBox="1"/>
          <p:nvPr/>
        </p:nvSpPr>
        <p:spPr>
          <a:xfrm>
            <a:off x="774700" y="5439474"/>
            <a:ext cx="3071536" cy="369332"/>
          </a:xfrm>
          <a:prstGeom prst="rect">
            <a:avLst/>
          </a:prstGeom>
          <a:noFill/>
        </p:spPr>
        <p:txBody>
          <a:bodyPr wrap="none" rtlCol="0">
            <a:spAutoFit/>
          </a:bodyPr>
          <a:lstStyle/>
          <a:p>
            <a:pPr algn="ctr"/>
            <a:r>
              <a:rPr kumimoji="1" lang="ja-JP" altLang="en-US" dirty="0" smtClean="0"/>
              <a:t>角膜コラーゲンの</a:t>
            </a:r>
            <a:r>
              <a:rPr kumimoji="1" lang="en-US" altLang="ja-JP" dirty="0" smtClean="0"/>
              <a:t>SHG</a:t>
            </a:r>
            <a:r>
              <a:rPr kumimoji="1" lang="ja-JP" altLang="en-US" dirty="0" smtClean="0"/>
              <a:t>イメージ</a:t>
            </a:r>
            <a:endParaRPr kumimoji="1" lang="en-US" altLang="ja-JP" dirty="0" smtClean="0"/>
          </a:p>
        </p:txBody>
      </p:sp>
      <p:sp>
        <p:nvSpPr>
          <p:cNvPr id="15" name="テキスト ボックス 14"/>
          <p:cNvSpPr txBox="1"/>
          <p:nvPr/>
        </p:nvSpPr>
        <p:spPr>
          <a:xfrm>
            <a:off x="5182914" y="5439474"/>
            <a:ext cx="3071536" cy="369332"/>
          </a:xfrm>
          <a:prstGeom prst="rect">
            <a:avLst/>
          </a:prstGeom>
          <a:noFill/>
        </p:spPr>
        <p:txBody>
          <a:bodyPr wrap="none" rtlCol="0">
            <a:spAutoFit/>
          </a:bodyPr>
          <a:lstStyle/>
          <a:p>
            <a:pPr algn="ctr"/>
            <a:r>
              <a:rPr lang="ja-JP" altLang="en-US" dirty="0" smtClean="0"/>
              <a:t>強</a:t>
            </a:r>
            <a:r>
              <a:rPr kumimoji="1" lang="ja-JP" altLang="en-US" dirty="0" smtClean="0"/>
              <a:t>膜コラーゲンの</a:t>
            </a:r>
            <a:r>
              <a:rPr kumimoji="1" lang="en-US" altLang="ja-JP" dirty="0" smtClean="0"/>
              <a:t>SHG</a:t>
            </a:r>
            <a:r>
              <a:rPr kumimoji="1" lang="ja-JP" altLang="en-US" dirty="0" smtClean="0"/>
              <a:t>イメージ</a:t>
            </a:r>
            <a:endParaRPr kumimoji="1" lang="en-US" altLang="ja-JP" dirty="0" smtClean="0"/>
          </a:p>
        </p:txBody>
      </p:sp>
      <p:sp>
        <p:nvSpPr>
          <p:cNvPr id="16" name="テキスト ボックス 15"/>
          <p:cNvSpPr txBox="1"/>
          <p:nvPr/>
        </p:nvSpPr>
        <p:spPr>
          <a:xfrm>
            <a:off x="3999348" y="6169680"/>
            <a:ext cx="5201514" cy="523220"/>
          </a:xfrm>
          <a:prstGeom prst="rect">
            <a:avLst/>
          </a:prstGeom>
          <a:noFill/>
        </p:spPr>
        <p:txBody>
          <a:bodyPr wrap="none" rtlCol="0">
            <a:spAutoFit/>
          </a:bodyPr>
          <a:lstStyle/>
          <a:p>
            <a:r>
              <a:rPr lang="en-US" altLang="ja-JP" sz="1400" dirty="0"/>
              <a:t>R</a:t>
            </a:r>
            <a:r>
              <a:rPr kumimoji="1" lang="en-US" altLang="ja-JP" sz="1400" dirty="0" smtClean="0"/>
              <a:t>ef)</a:t>
            </a:r>
            <a:r>
              <a:rPr lang="ja-JP" altLang="en-US" sz="1400" dirty="0"/>
              <a:t> </a:t>
            </a:r>
            <a:r>
              <a:rPr lang="en-US" altLang="ja-JP" sz="1400" dirty="0" err="1"/>
              <a:t>Meng</a:t>
            </a:r>
            <a:r>
              <a:rPr lang="en-US" altLang="ja-JP" sz="1400" dirty="0"/>
              <a:t> </a:t>
            </a:r>
            <a:r>
              <a:rPr lang="en-US" altLang="ja-JP" sz="1400" dirty="0" smtClean="0"/>
              <a:t>Han. et al.,</a:t>
            </a:r>
            <a:r>
              <a:rPr lang="ja-JP" altLang="en-US" sz="1400" dirty="0" smtClean="0"/>
              <a:t> </a:t>
            </a:r>
            <a:r>
              <a:rPr lang="en-US" altLang="ja-JP" sz="1400" dirty="0" smtClean="0"/>
              <a:t>Second harmonic generation imaging of</a:t>
            </a:r>
          </a:p>
          <a:p>
            <a:r>
              <a:rPr lang="en-US" altLang="ja-JP" sz="1400" dirty="0" smtClean="0"/>
              <a:t>collagen </a:t>
            </a:r>
            <a:r>
              <a:rPr lang="en-US" altLang="ja-JP" sz="1400" dirty="0" err="1" smtClean="0"/>
              <a:t>ﬁbrils</a:t>
            </a:r>
            <a:r>
              <a:rPr lang="en-US" altLang="ja-JP" sz="1400" dirty="0" smtClean="0"/>
              <a:t> in cornea and sclera, OPTICS EXPRESS </a:t>
            </a:r>
            <a:r>
              <a:rPr lang="en-US" altLang="ja-JP" sz="1400" b="1" dirty="0" smtClean="0"/>
              <a:t>13, </a:t>
            </a:r>
            <a:r>
              <a:rPr lang="en-US" altLang="ja-JP" sz="1400" dirty="0" smtClean="0"/>
              <a:t>5791(2005).</a:t>
            </a:r>
            <a:endParaRPr kumimoji="1" lang="ja-JP" altLang="en-US" sz="1400" dirty="0"/>
          </a:p>
        </p:txBody>
      </p:sp>
      <p:sp>
        <p:nvSpPr>
          <p:cNvPr id="17" name="テキスト ボックス 23"/>
          <p:cNvSpPr txBox="1">
            <a:spLocks noChangeArrowheads="1"/>
          </p:cNvSpPr>
          <p:nvPr/>
        </p:nvSpPr>
        <p:spPr bwMode="auto">
          <a:xfrm>
            <a:off x="1681832" y="6046669"/>
            <a:ext cx="5867400"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sz="2800" dirty="0" smtClean="0">
                <a:solidFill>
                  <a:srgbClr val="FF0000"/>
                </a:solidFill>
              </a:rPr>
              <a:t>線維径が大きくなれば</a:t>
            </a:r>
            <a:r>
              <a:rPr lang="en-US" altLang="ja-JP" sz="2800" dirty="0" smtClean="0">
                <a:solidFill>
                  <a:srgbClr val="FF0000"/>
                </a:solidFill>
              </a:rPr>
              <a:t>F/B</a:t>
            </a:r>
            <a:r>
              <a:rPr lang="ja-JP" altLang="en-US" sz="2800" dirty="0" smtClean="0">
                <a:solidFill>
                  <a:srgbClr val="FF0000"/>
                </a:solidFill>
              </a:rPr>
              <a:t>比が増加</a:t>
            </a:r>
            <a:endParaRPr lang="ja-JP" altLang="en-US" sz="2800" dirty="0">
              <a:solidFill>
                <a:srgbClr val="FF0000"/>
              </a:solidFill>
            </a:endParaRPr>
          </a:p>
        </p:txBody>
      </p:sp>
      <p:sp>
        <p:nvSpPr>
          <p:cNvPr id="18" name="テキスト ボックス 17"/>
          <p:cNvSpPr txBox="1"/>
          <p:nvPr/>
        </p:nvSpPr>
        <p:spPr>
          <a:xfrm>
            <a:off x="4165600" y="4203700"/>
            <a:ext cx="877163" cy="646331"/>
          </a:xfrm>
          <a:prstGeom prst="rect">
            <a:avLst/>
          </a:prstGeom>
          <a:noFill/>
        </p:spPr>
        <p:txBody>
          <a:bodyPr wrap="none" rtlCol="0">
            <a:spAutoFit/>
          </a:bodyPr>
          <a:lstStyle/>
          <a:p>
            <a:pPr algn="ctr"/>
            <a:r>
              <a:rPr kumimoji="1" lang="ja-JP" altLang="en-US" dirty="0" smtClean="0"/>
              <a:t>線維径</a:t>
            </a:r>
            <a:endParaRPr kumimoji="1" lang="en-US" altLang="ja-JP" dirty="0" smtClean="0"/>
          </a:p>
          <a:p>
            <a:pPr algn="ctr"/>
            <a:r>
              <a:rPr lang="ja-JP" altLang="en-US" dirty="0" smtClean="0"/>
              <a:t>＞</a:t>
            </a:r>
            <a:endParaRPr kumimoji="1" lang="ja-JP" alt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857500"/>
            <a:ext cx="9144000" cy="1143000"/>
          </a:xfrm>
        </p:spPr>
        <p:txBody>
          <a:bodyPr>
            <a:noAutofit/>
          </a:bodyPr>
          <a:lstStyle/>
          <a:p>
            <a:r>
              <a:rPr lang="en-US" altLang="ja-JP" sz="3600" dirty="0" smtClean="0"/>
              <a:t>①A </a:t>
            </a:r>
            <a:r>
              <a:rPr lang="en-US" altLang="ja-JP" sz="3600" dirty="0"/>
              <a:t>Comparison of Imaging Methodologies for 3D </a:t>
            </a:r>
            <a:r>
              <a:rPr lang="en-US" altLang="ja-JP" sz="3600" dirty="0" smtClean="0"/>
              <a:t>Tissue Engineering</a:t>
            </a:r>
            <a:endParaRPr lang="ja-JP" altLang="en-US" sz="3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50"/>
            <a:ext cx="8229600" cy="1143000"/>
          </a:xfrm>
        </p:spPr>
        <p:txBody>
          <a:bodyPr/>
          <a:lstStyle/>
          <a:p>
            <a:r>
              <a:rPr lang="ja-JP" altLang="en-US" dirty="0" smtClean="0"/>
              <a:t>位相差顕微鏡</a:t>
            </a:r>
            <a:endParaRPr lang="ja-JP" altLang="en-US" dirty="0"/>
          </a:p>
        </p:txBody>
      </p:sp>
      <p:pic>
        <p:nvPicPr>
          <p:cNvPr id="4" name="図 3"/>
          <p:cNvPicPr>
            <a:picLocks noChangeAspect="1"/>
          </p:cNvPicPr>
          <p:nvPr/>
        </p:nvPicPr>
        <p:blipFill>
          <a:blip r:embed="rId2"/>
          <a:stretch>
            <a:fillRect/>
          </a:stretch>
        </p:blipFill>
        <p:spPr>
          <a:xfrm>
            <a:off x="4590126" y="1609915"/>
            <a:ext cx="4381500" cy="2390920"/>
          </a:xfrm>
          <a:prstGeom prst="rect">
            <a:avLst/>
          </a:prstGeom>
        </p:spPr>
      </p:pic>
      <p:sp>
        <p:nvSpPr>
          <p:cNvPr id="6" name="テキスト ボックス 5"/>
          <p:cNvSpPr txBox="1"/>
          <p:nvPr/>
        </p:nvSpPr>
        <p:spPr>
          <a:xfrm>
            <a:off x="0" y="963584"/>
            <a:ext cx="8971626" cy="646331"/>
          </a:xfrm>
          <a:prstGeom prst="rect">
            <a:avLst/>
          </a:prstGeom>
          <a:noFill/>
        </p:spPr>
        <p:txBody>
          <a:bodyPr wrap="none" rtlCol="0">
            <a:spAutoFit/>
          </a:bodyPr>
          <a:lstStyle/>
          <a:p>
            <a:r>
              <a:rPr lang="ja-JP" altLang="en-US" dirty="0" smtClean="0">
                <a:latin typeface="Times New Roman"/>
              </a:rPr>
              <a:t>・生体サンプル＝無色透明</a:t>
            </a:r>
            <a:r>
              <a:rPr lang="en-US" altLang="ja-JP" dirty="0" smtClean="0">
                <a:latin typeface="Times New Roman"/>
              </a:rPr>
              <a:t>→</a:t>
            </a:r>
            <a:r>
              <a:rPr lang="ja-JP" altLang="en-US" dirty="0" smtClean="0">
                <a:latin typeface="Times New Roman"/>
              </a:rPr>
              <a:t>通常の明視野観察では，明暗・色の情報が見えない</a:t>
            </a:r>
            <a:endParaRPr lang="en-US" altLang="ja-JP" dirty="0" smtClean="0">
              <a:latin typeface="Times New Roman"/>
            </a:endParaRPr>
          </a:p>
          <a:p>
            <a:r>
              <a:rPr lang="ja-JP" altLang="en-US" dirty="0" smtClean="0">
                <a:latin typeface="Times New Roman"/>
              </a:rPr>
              <a:t>・物体</a:t>
            </a:r>
            <a:r>
              <a:rPr lang="ja-JP" altLang="en-US" dirty="0">
                <a:latin typeface="Times New Roman"/>
              </a:rPr>
              <a:t>の部分的な厚さや</a:t>
            </a:r>
            <a:r>
              <a:rPr lang="ja-JP" altLang="en-US" dirty="0" smtClean="0">
                <a:latin typeface="Times New Roman"/>
              </a:rPr>
              <a:t>屈折率によって</a:t>
            </a:r>
            <a:r>
              <a:rPr lang="ja-JP" altLang="en-US" dirty="0">
                <a:latin typeface="Times New Roman"/>
              </a:rPr>
              <a:t>透過光に生ずる位相差</a:t>
            </a:r>
            <a:r>
              <a:rPr lang="ja-JP" altLang="en-US" dirty="0" smtClean="0">
                <a:latin typeface="Times New Roman"/>
              </a:rPr>
              <a:t>を明暗</a:t>
            </a:r>
            <a:r>
              <a:rPr lang="ja-JP" altLang="en-US" dirty="0">
                <a:latin typeface="Times New Roman"/>
              </a:rPr>
              <a:t>の差に</a:t>
            </a:r>
            <a:r>
              <a:rPr lang="ja-JP" altLang="en-US" dirty="0" smtClean="0">
                <a:latin typeface="Times New Roman"/>
              </a:rPr>
              <a:t>変えて可視化</a:t>
            </a:r>
            <a:endParaRPr lang="en-US" altLang="ja-JP" dirty="0" smtClean="0">
              <a:latin typeface="Times New Roman"/>
            </a:endParaRPr>
          </a:p>
        </p:txBody>
      </p:sp>
      <p:grpSp>
        <p:nvGrpSpPr>
          <p:cNvPr id="10" name="図形グループ 9"/>
          <p:cNvGrpSpPr/>
          <p:nvPr/>
        </p:nvGrpSpPr>
        <p:grpSpPr>
          <a:xfrm>
            <a:off x="241300" y="1940415"/>
            <a:ext cx="3771900" cy="1841199"/>
            <a:chOff x="2082800" y="1878500"/>
            <a:chExt cx="4448968" cy="2171700"/>
          </a:xfrm>
        </p:grpSpPr>
        <p:pic>
          <p:nvPicPr>
            <p:cNvPr id="8" name="図 7" descr="スクリーンショット（2013-04-17 15.11.01）.png"/>
            <p:cNvPicPr>
              <a:picLocks noChangeAspect="1"/>
            </p:cNvPicPr>
            <p:nvPr/>
          </p:nvPicPr>
          <p:blipFill>
            <a:blip r:embed="rId3"/>
            <a:stretch>
              <a:fillRect/>
            </a:stretch>
          </p:blipFill>
          <p:spPr>
            <a:xfrm>
              <a:off x="2082800" y="1878500"/>
              <a:ext cx="4448968" cy="2171700"/>
            </a:xfrm>
            <a:prstGeom prst="rect">
              <a:avLst/>
            </a:prstGeom>
          </p:spPr>
        </p:pic>
        <p:sp>
          <p:nvSpPr>
            <p:cNvPr id="9" name="テキスト ボックス 8"/>
            <p:cNvSpPr txBox="1"/>
            <p:nvPr/>
          </p:nvSpPr>
          <p:spPr>
            <a:xfrm>
              <a:off x="2451100" y="1878500"/>
              <a:ext cx="1234527" cy="435628"/>
            </a:xfrm>
            <a:prstGeom prst="rect">
              <a:avLst/>
            </a:prstGeom>
            <a:noFill/>
          </p:spPr>
          <p:txBody>
            <a:bodyPr wrap="square" rtlCol="0">
              <a:spAutoFit/>
            </a:bodyPr>
            <a:lstStyle/>
            <a:p>
              <a:r>
                <a:rPr kumimoji="1" lang="en-US" altLang="ja-JP" i="1" dirty="0" err="1" smtClean="0">
                  <a:latin typeface="Times New Roman"/>
                </a:rPr>
                <a:t>v</a:t>
              </a:r>
              <a:r>
                <a:rPr lang="en-US" altLang="ja-JP" i="1" dirty="0" smtClean="0">
                  <a:latin typeface="Times New Roman"/>
                </a:rPr>
                <a:t>=</a:t>
              </a:r>
              <a:r>
                <a:rPr lang="en-US" altLang="ja-JP" i="1" dirty="0" err="1" smtClean="0">
                  <a:latin typeface="Times New Roman"/>
                </a:rPr>
                <a:t>c/n</a:t>
              </a:r>
              <a:endParaRPr kumimoji="1" lang="ja-JP" altLang="en-US" i="1" dirty="0">
                <a:latin typeface="Times New Roman"/>
              </a:endParaRPr>
            </a:p>
          </p:txBody>
        </p:sp>
      </p:grpSp>
      <p:sp>
        <p:nvSpPr>
          <p:cNvPr id="11" name="テキスト ボックス 10"/>
          <p:cNvSpPr txBox="1"/>
          <p:nvPr/>
        </p:nvSpPr>
        <p:spPr>
          <a:xfrm>
            <a:off x="4590126" y="1609915"/>
            <a:ext cx="877163" cy="369332"/>
          </a:xfrm>
          <a:prstGeom prst="rect">
            <a:avLst/>
          </a:prstGeom>
          <a:noFill/>
        </p:spPr>
        <p:txBody>
          <a:bodyPr wrap="none" rtlCol="0">
            <a:spAutoFit/>
          </a:bodyPr>
          <a:lstStyle/>
          <a:p>
            <a:r>
              <a:rPr kumimoji="1" lang="ja-JP" altLang="en-US" dirty="0" smtClean="0"/>
              <a:t>観察例</a:t>
            </a:r>
            <a:endParaRPr kumimoji="1" lang="ja-JP" altLang="en-US" dirty="0"/>
          </a:p>
        </p:txBody>
      </p:sp>
      <p:pic>
        <p:nvPicPr>
          <p:cNvPr id="12" name="図 11" descr="1.tif"/>
          <p:cNvPicPr>
            <a:picLocks noChangeAspect="1"/>
          </p:cNvPicPr>
          <p:nvPr/>
        </p:nvPicPr>
        <p:blipFill>
          <a:blip r:embed="rId4">
            <a:lum bright="3000"/>
          </a:blip>
          <a:srcRect l="9802" t="54313" r="73850" b="17790"/>
          <a:stretch>
            <a:fillRect/>
          </a:stretch>
        </p:blipFill>
        <p:spPr>
          <a:xfrm rot="5400000">
            <a:off x="5807576" y="3025124"/>
            <a:ext cx="1999244" cy="4673604"/>
          </a:xfrm>
          <a:prstGeom prst="rect">
            <a:avLst/>
          </a:prstGeom>
        </p:spPr>
      </p:pic>
      <p:sp>
        <p:nvSpPr>
          <p:cNvPr id="13" name="テキスト ボックス 12"/>
          <p:cNvSpPr txBox="1"/>
          <p:nvPr/>
        </p:nvSpPr>
        <p:spPr>
          <a:xfrm>
            <a:off x="5739359" y="6361548"/>
            <a:ext cx="2947441" cy="369332"/>
          </a:xfrm>
          <a:prstGeom prst="rect">
            <a:avLst/>
          </a:prstGeom>
          <a:noFill/>
        </p:spPr>
        <p:txBody>
          <a:bodyPr wrap="none" rtlCol="0">
            <a:spAutoFit/>
          </a:bodyPr>
          <a:lstStyle/>
          <a:p>
            <a:r>
              <a:rPr kumimoji="1" lang="ja-JP" altLang="en-US" dirty="0" smtClean="0">
                <a:latin typeface="Times New Roman"/>
              </a:rPr>
              <a:t>位相物体・・・光を吸収しない</a:t>
            </a:r>
            <a:endParaRPr kumimoji="1" lang="ja-JP" altLang="en-US" dirty="0">
              <a:latin typeface="Times New Roman"/>
            </a:endParaRPr>
          </a:p>
        </p:txBody>
      </p:sp>
      <p:sp>
        <p:nvSpPr>
          <p:cNvPr id="14" name="テキスト ボックス 13"/>
          <p:cNvSpPr txBox="1"/>
          <p:nvPr/>
        </p:nvSpPr>
        <p:spPr>
          <a:xfrm>
            <a:off x="241300" y="3819821"/>
            <a:ext cx="3294592" cy="369332"/>
          </a:xfrm>
          <a:prstGeom prst="rect">
            <a:avLst/>
          </a:prstGeom>
          <a:noFill/>
        </p:spPr>
        <p:txBody>
          <a:bodyPr wrap="none" rtlCol="0">
            <a:spAutoFit/>
          </a:bodyPr>
          <a:lstStyle/>
          <a:p>
            <a:r>
              <a:rPr lang="ja-JP" altLang="en-US" dirty="0" smtClean="0">
                <a:latin typeface="Times New Roman"/>
              </a:rPr>
              <a:t>透過光＝透過直進光＋回折光</a:t>
            </a:r>
            <a:endParaRPr kumimoji="1" lang="ja-JP" altLang="en-US" dirty="0">
              <a:latin typeface="Times New Roman"/>
            </a:endParaRPr>
          </a:p>
        </p:txBody>
      </p:sp>
      <p:sp>
        <p:nvSpPr>
          <p:cNvPr id="15" name="テキスト ボックス 14"/>
          <p:cNvSpPr txBox="1"/>
          <p:nvPr/>
        </p:nvSpPr>
        <p:spPr>
          <a:xfrm>
            <a:off x="265646" y="4607221"/>
            <a:ext cx="3270246" cy="369332"/>
          </a:xfrm>
          <a:prstGeom prst="rect">
            <a:avLst/>
          </a:prstGeom>
          <a:noFill/>
        </p:spPr>
        <p:txBody>
          <a:bodyPr wrap="none" rtlCol="0">
            <a:spAutoFit/>
          </a:bodyPr>
          <a:lstStyle/>
          <a:p>
            <a:r>
              <a:rPr lang="ja-JP" altLang="en-US" dirty="0" smtClean="0">
                <a:latin typeface="Times New Roman"/>
              </a:rPr>
              <a:t>０次</a:t>
            </a:r>
            <a:r>
              <a:rPr kumimoji="1" lang="ja-JP" altLang="en-US" dirty="0" smtClean="0">
                <a:latin typeface="Times New Roman"/>
              </a:rPr>
              <a:t>光と</a:t>
            </a:r>
            <a:r>
              <a:rPr kumimoji="1" lang="en-US" altLang="ja-JP" dirty="0" smtClean="0">
                <a:latin typeface="Times New Roman"/>
              </a:rPr>
              <a:t>±</a:t>
            </a:r>
            <a:r>
              <a:rPr kumimoji="1" lang="ja-JP" altLang="en-US" dirty="0" smtClean="0">
                <a:latin typeface="Times New Roman"/>
              </a:rPr>
              <a:t>１次光の位相差＝</a:t>
            </a:r>
            <a:r>
              <a:rPr kumimoji="1" lang="en-US" altLang="ja-JP" dirty="0" smtClean="0">
                <a:latin typeface="Times New Roman"/>
              </a:rPr>
              <a:t>π/2</a:t>
            </a:r>
            <a:endParaRPr kumimoji="1" lang="ja-JP" altLang="en-US" dirty="0">
              <a:latin typeface="Times New Roman"/>
            </a:endParaRPr>
          </a:p>
        </p:txBody>
      </p:sp>
      <p:sp>
        <p:nvSpPr>
          <p:cNvPr id="16" name="テキスト ボックス 15"/>
          <p:cNvSpPr txBox="1"/>
          <p:nvPr/>
        </p:nvSpPr>
        <p:spPr>
          <a:xfrm>
            <a:off x="674596" y="4237889"/>
            <a:ext cx="2638613" cy="369332"/>
          </a:xfrm>
          <a:prstGeom prst="rect">
            <a:avLst/>
          </a:prstGeom>
          <a:noFill/>
        </p:spPr>
        <p:txBody>
          <a:bodyPr wrap="none" rtlCol="0">
            <a:spAutoFit/>
          </a:bodyPr>
          <a:lstStyle/>
          <a:p>
            <a:r>
              <a:rPr lang="ja-JP" altLang="en-US" dirty="0" smtClean="0">
                <a:latin typeface="Times New Roman"/>
              </a:rPr>
              <a:t>０次</a:t>
            </a:r>
            <a:r>
              <a:rPr lang="ja-JP" altLang="en-US" dirty="0">
                <a:latin typeface="Times New Roman"/>
              </a:rPr>
              <a:t>光と</a:t>
            </a:r>
            <a:r>
              <a:rPr lang="en-US" altLang="ja-JP" dirty="0">
                <a:latin typeface="Times New Roman"/>
              </a:rPr>
              <a:t>±</a:t>
            </a:r>
            <a:r>
              <a:rPr lang="ja-JP" altLang="en-US" dirty="0" smtClean="0">
                <a:latin typeface="Times New Roman"/>
              </a:rPr>
              <a:t>１次光の干渉縞</a:t>
            </a:r>
            <a:endParaRPr kumimoji="1" lang="ja-JP" altLang="en-US" dirty="0">
              <a:latin typeface="Times New Roman"/>
            </a:endParaRPr>
          </a:p>
        </p:txBody>
      </p:sp>
      <p:sp>
        <p:nvSpPr>
          <p:cNvPr id="17" name="テキスト ボックス 16"/>
          <p:cNvSpPr txBox="1"/>
          <p:nvPr/>
        </p:nvSpPr>
        <p:spPr>
          <a:xfrm>
            <a:off x="431800" y="4976553"/>
            <a:ext cx="3702155" cy="1754327"/>
          </a:xfrm>
          <a:prstGeom prst="rect">
            <a:avLst/>
          </a:prstGeom>
          <a:noFill/>
        </p:spPr>
        <p:txBody>
          <a:bodyPr wrap="none" rtlCol="0">
            <a:spAutoFit/>
          </a:bodyPr>
          <a:lstStyle/>
          <a:p>
            <a:r>
              <a:rPr lang="ja-JP" altLang="en-US" dirty="0" smtClean="0">
                <a:latin typeface="Times New Roman"/>
              </a:rPr>
              <a:t>干渉縞が横ずれ</a:t>
            </a:r>
            <a:endParaRPr lang="en-US" altLang="ja-JP" dirty="0" smtClean="0">
              <a:latin typeface="Times New Roman"/>
            </a:endParaRPr>
          </a:p>
          <a:p>
            <a:r>
              <a:rPr kumimoji="1" lang="en-US" altLang="ja-JP" dirty="0" smtClean="0">
                <a:latin typeface="Times New Roman"/>
              </a:rPr>
              <a:t>↓</a:t>
            </a:r>
          </a:p>
          <a:p>
            <a:r>
              <a:rPr lang="ja-JP" altLang="en-US" dirty="0" smtClean="0">
                <a:latin typeface="Times New Roman"/>
              </a:rPr>
              <a:t>全体として</a:t>
            </a:r>
            <a:r>
              <a:rPr lang="en-US" altLang="ja-JP" dirty="0" err="1" smtClean="0">
                <a:latin typeface="Times New Roman"/>
              </a:rPr>
              <a:t>π</a:t>
            </a:r>
            <a:r>
              <a:rPr lang="ja-JP" altLang="en-US" dirty="0" smtClean="0">
                <a:latin typeface="Times New Roman"/>
              </a:rPr>
              <a:t>ずれる</a:t>
            </a:r>
            <a:endParaRPr lang="en-US" altLang="ja-JP" dirty="0" smtClean="0">
              <a:latin typeface="Times New Roman"/>
            </a:endParaRPr>
          </a:p>
          <a:p>
            <a:endParaRPr kumimoji="1" lang="en-US" altLang="ja-JP" dirty="0" smtClean="0">
              <a:latin typeface="Times New Roman"/>
            </a:endParaRPr>
          </a:p>
          <a:p>
            <a:r>
              <a:rPr lang="ja-JP" altLang="en-US" dirty="0" smtClean="0">
                <a:latin typeface="Times New Roman"/>
              </a:rPr>
              <a:t>干渉縞が打ち消し合い，一様の強度</a:t>
            </a:r>
            <a:endParaRPr lang="en-US" altLang="ja-JP" dirty="0" smtClean="0">
              <a:latin typeface="Times New Roman"/>
            </a:endParaRPr>
          </a:p>
          <a:p>
            <a:r>
              <a:rPr kumimoji="1" lang="ja-JP" altLang="en-US" dirty="0" smtClean="0">
                <a:latin typeface="Times New Roman"/>
              </a:rPr>
              <a:t>屈折率分の像は形成されない</a:t>
            </a:r>
            <a:endParaRPr kumimoji="1" lang="en-US" altLang="ja-JP" dirty="0" smtClean="0">
              <a:latin typeface="Times New Roman"/>
            </a:endParaRPr>
          </a:p>
        </p:txBody>
      </p:sp>
      <p:sp>
        <p:nvSpPr>
          <p:cNvPr id="18" name="テキスト ボックス 17"/>
          <p:cNvSpPr txBox="1"/>
          <p:nvPr/>
        </p:nvSpPr>
        <p:spPr>
          <a:xfrm>
            <a:off x="8953568" y="4877277"/>
            <a:ext cx="300082" cy="923330"/>
          </a:xfrm>
          <a:prstGeom prst="rect">
            <a:avLst/>
          </a:prstGeom>
          <a:noFill/>
        </p:spPr>
        <p:txBody>
          <a:bodyPr wrap="none" rtlCol="0">
            <a:spAutoFit/>
          </a:bodyPr>
          <a:lstStyle/>
          <a:p>
            <a:r>
              <a:rPr kumimoji="1" lang="en-US" altLang="ja-JP" dirty="0" smtClean="0">
                <a:latin typeface="Times New Roman"/>
              </a:rPr>
              <a:t>↑</a:t>
            </a:r>
          </a:p>
          <a:p>
            <a:endParaRPr lang="en-US" altLang="ja-JP" dirty="0" smtClean="0">
              <a:latin typeface="Times New Roman"/>
            </a:endParaRPr>
          </a:p>
          <a:p>
            <a:r>
              <a:rPr kumimoji="1" lang="en-US" altLang="ja-JP" dirty="0" smtClean="0">
                <a:latin typeface="Times New Roman"/>
              </a:rPr>
              <a:t>↓</a:t>
            </a:r>
            <a:endParaRPr kumimoji="1" lang="ja-JP" altLang="en-US" dirty="0">
              <a:latin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図 13" descr="1.tif"/>
          <p:cNvPicPr>
            <a:picLocks noChangeAspect="1"/>
          </p:cNvPicPr>
          <p:nvPr/>
        </p:nvPicPr>
        <p:blipFill>
          <a:blip r:embed="rId3"/>
          <a:srcRect l="9802" t="11557" r="68510" b="62744"/>
          <a:stretch>
            <a:fillRect/>
          </a:stretch>
        </p:blipFill>
        <p:spPr>
          <a:xfrm rot="5400000">
            <a:off x="5550926" y="-214875"/>
            <a:ext cx="2652250" cy="4305298"/>
          </a:xfrm>
          <a:prstGeom prst="rect">
            <a:avLst/>
          </a:prstGeom>
        </p:spPr>
      </p:pic>
      <p:sp>
        <p:nvSpPr>
          <p:cNvPr id="15" name="テキスト ボックス 14"/>
          <p:cNvSpPr txBox="1"/>
          <p:nvPr/>
        </p:nvSpPr>
        <p:spPr>
          <a:xfrm>
            <a:off x="965200" y="832365"/>
            <a:ext cx="2155758" cy="369332"/>
          </a:xfrm>
          <a:prstGeom prst="rect">
            <a:avLst/>
          </a:prstGeom>
          <a:noFill/>
        </p:spPr>
        <p:txBody>
          <a:bodyPr wrap="none" rtlCol="0">
            <a:spAutoFit/>
          </a:bodyPr>
          <a:lstStyle/>
          <a:p>
            <a:r>
              <a:rPr lang="ja-JP" altLang="en-US" dirty="0" smtClean="0">
                <a:solidFill>
                  <a:srgbClr val="FF0000"/>
                </a:solidFill>
                <a:latin typeface="Times New Roman"/>
              </a:rPr>
              <a:t>０次</a:t>
            </a:r>
            <a:r>
              <a:rPr kumimoji="1" lang="ja-JP" altLang="en-US" dirty="0" smtClean="0">
                <a:solidFill>
                  <a:srgbClr val="FF0000"/>
                </a:solidFill>
                <a:latin typeface="Times New Roman"/>
              </a:rPr>
              <a:t>光の位相を制御</a:t>
            </a:r>
            <a:endParaRPr kumimoji="1" lang="en-US" altLang="ja-JP" dirty="0" smtClean="0">
              <a:solidFill>
                <a:srgbClr val="FF0000"/>
              </a:solidFill>
              <a:latin typeface="Times New Roman"/>
            </a:endParaRPr>
          </a:p>
        </p:txBody>
      </p:sp>
      <p:sp>
        <p:nvSpPr>
          <p:cNvPr id="16" name="テキスト ボックス 15"/>
          <p:cNvSpPr txBox="1"/>
          <p:nvPr/>
        </p:nvSpPr>
        <p:spPr>
          <a:xfrm>
            <a:off x="254000" y="1316334"/>
            <a:ext cx="4339650" cy="923330"/>
          </a:xfrm>
          <a:prstGeom prst="rect">
            <a:avLst/>
          </a:prstGeom>
          <a:noFill/>
        </p:spPr>
        <p:txBody>
          <a:bodyPr wrap="none" rtlCol="0">
            <a:spAutoFit/>
          </a:bodyPr>
          <a:lstStyle/>
          <a:p>
            <a:r>
              <a:rPr kumimoji="1" lang="ja-JP" altLang="en-US" dirty="0" smtClean="0">
                <a:latin typeface="Times New Roman"/>
              </a:rPr>
              <a:t>位相板（</a:t>
            </a:r>
            <a:r>
              <a:rPr kumimoji="1" lang="en-US" altLang="ja-JP" dirty="0" smtClean="0">
                <a:latin typeface="Times New Roman"/>
              </a:rPr>
              <a:t>λ/4</a:t>
            </a:r>
            <a:r>
              <a:rPr lang="ja-JP" altLang="en-US" dirty="0" smtClean="0">
                <a:latin typeface="Times New Roman"/>
              </a:rPr>
              <a:t>板</a:t>
            </a:r>
            <a:r>
              <a:rPr kumimoji="1" lang="ja-JP" altLang="en-US" dirty="0" smtClean="0">
                <a:latin typeface="Times New Roman"/>
              </a:rPr>
              <a:t>）で０次光の位相を</a:t>
            </a:r>
            <a:r>
              <a:rPr kumimoji="1" lang="en-US" altLang="ja-JP" dirty="0" smtClean="0">
                <a:latin typeface="Times New Roman"/>
              </a:rPr>
              <a:t>π/2</a:t>
            </a:r>
            <a:r>
              <a:rPr kumimoji="1" lang="ja-JP" altLang="en-US" dirty="0" smtClean="0">
                <a:latin typeface="Times New Roman"/>
              </a:rPr>
              <a:t>ずらす</a:t>
            </a:r>
            <a:endParaRPr kumimoji="1" lang="en-US" altLang="ja-JP" dirty="0" smtClean="0">
              <a:latin typeface="Times New Roman"/>
            </a:endParaRPr>
          </a:p>
          <a:p>
            <a:r>
              <a:rPr lang="en-US" altLang="ja-JP" dirty="0" smtClean="0">
                <a:latin typeface="Times New Roman"/>
              </a:rPr>
              <a:t>2</a:t>
            </a:r>
            <a:r>
              <a:rPr lang="ja-JP" altLang="en-US" dirty="0" smtClean="0">
                <a:latin typeface="Times New Roman"/>
              </a:rPr>
              <a:t>つの干渉縞の位相を揃える</a:t>
            </a:r>
            <a:endParaRPr lang="en-US" altLang="ja-JP" dirty="0" smtClean="0">
              <a:latin typeface="Times New Roman"/>
            </a:endParaRPr>
          </a:p>
          <a:p>
            <a:r>
              <a:rPr kumimoji="1" lang="ja-JP" altLang="en-US" dirty="0" smtClean="0">
                <a:latin typeface="Times New Roman"/>
              </a:rPr>
              <a:t>位相差による明暗が可視化</a:t>
            </a:r>
            <a:endParaRPr kumimoji="1" lang="ja-JP" altLang="en-US" dirty="0">
              <a:latin typeface="Times New Roman"/>
            </a:endParaRPr>
          </a:p>
        </p:txBody>
      </p:sp>
      <p:sp>
        <p:nvSpPr>
          <p:cNvPr id="3" name="タイトル 1"/>
          <p:cNvSpPr>
            <a:spLocks noGrp="1"/>
          </p:cNvSpPr>
          <p:nvPr>
            <p:ph type="title"/>
          </p:nvPr>
        </p:nvSpPr>
        <p:spPr>
          <a:xfrm>
            <a:off x="457200" y="5250"/>
            <a:ext cx="8229600" cy="1143000"/>
          </a:xfrm>
        </p:spPr>
        <p:txBody>
          <a:bodyPr/>
          <a:lstStyle/>
          <a:p>
            <a:r>
              <a:rPr lang="ja-JP" altLang="en-US" dirty="0" smtClean="0"/>
              <a:t>位相差顕微鏡</a:t>
            </a:r>
            <a:endParaRPr lang="ja-JP" altLang="en-US" dirty="0"/>
          </a:p>
        </p:txBody>
      </p:sp>
      <p:pic>
        <p:nvPicPr>
          <p:cNvPr id="5" name="図 4" descr="スクリーンショット（2013-04-17 15.48.35）.png"/>
          <p:cNvPicPr>
            <a:picLocks noChangeAspect="1"/>
          </p:cNvPicPr>
          <p:nvPr/>
        </p:nvPicPr>
        <p:blipFill>
          <a:blip r:embed="rId4"/>
          <a:stretch>
            <a:fillRect/>
          </a:stretch>
        </p:blipFill>
        <p:spPr>
          <a:xfrm>
            <a:off x="0" y="2895599"/>
            <a:ext cx="4762500" cy="3619500"/>
          </a:xfrm>
          <a:prstGeom prst="rect">
            <a:avLst/>
          </a:prstGeom>
        </p:spPr>
      </p:pic>
      <p:pic>
        <p:nvPicPr>
          <p:cNvPr id="6" name="図 5" descr="スクリーンショット（2013-04-17 16.30.50）.png"/>
          <p:cNvPicPr>
            <a:picLocks noChangeAspect="1"/>
          </p:cNvPicPr>
          <p:nvPr/>
        </p:nvPicPr>
        <p:blipFill>
          <a:blip r:embed="rId5"/>
          <a:stretch>
            <a:fillRect/>
          </a:stretch>
        </p:blipFill>
        <p:spPr>
          <a:xfrm>
            <a:off x="4762500" y="3627888"/>
            <a:ext cx="4381500" cy="3230111"/>
          </a:xfrm>
          <a:prstGeom prst="rect">
            <a:avLst/>
          </a:prstGeom>
        </p:spPr>
      </p:pic>
      <p:sp>
        <p:nvSpPr>
          <p:cNvPr id="7" name="テキスト ボックス 6"/>
          <p:cNvSpPr txBox="1"/>
          <p:nvPr/>
        </p:nvSpPr>
        <p:spPr>
          <a:xfrm>
            <a:off x="5067300" y="3251200"/>
            <a:ext cx="3959137" cy="369332"/>
          </a:xfrm>
          <a:prstGeom prst="rect">
            <a:avLst/>
          </a:prstGeom>
          <a:noFill/>
        </p:spPr>
        <p:txBody>
          <a:bodyPr wrap="none" rtlCol="0">
            <a:spAutoFit/>
          </a:bodyPr>
          <a:lstStyle/>
          <a:p>
            <a:r>
              <a:rPr kumimoji="1" lang="ja-JP" altLang="en-US" dirty="0" smtClean="0">
                <a:latin typeface="Times New Roman"/>
              </a:rPr>
              <a:t>コラーゲンゲル中の線維芽細胞（矢印）</a:t>
            </a:r>
            <a:endParaRPr kumimoji="1" lang="ja-JP" altLang="en-US" dirty="0">
              <a:latin typeface="Times New Roman"/>
            </a:endParaRPr>
          </a:p>
        </p:txBody>
      </p:sp>
      <p:sp>
        <p:nvSpPr>
          <p:cNvPr id="8" name="テキスト ボックス 7"/>
          <p:cNvSpPr txBox="1"/>
          <p:nvPr/>
        </p:nvSpPr>
        <p:spPr>
          <a:xfrm>
            <a:off x="901700" y="2538968"/>
            <a:ext cx="2819402" cy="369332"/>
          </a:xfrm>
          <a:prstGeom prst="rect">
            <a:avLst/>
          </a:prstGeom>
          <a:noFill/>
        </p:spPr>
        <p:txBody>
          <a:bodyPr wrap="none" rtlCol="0">
            <a:spAutoFit/>
          </a:bodyPr>
          <a:lstStyle/>
          <a:p>
            <a:r>
              <a:rPr lang="ja-JP" altLang="en-US" dirty="0" smtClean="0">
                <a:latin typeface="Times New Roman"/>
              </a:rPr>
              <a:t>単層培養中のヒト皮膚細胞</a:t>
            </a:r>
            <a:endParaRPr kumimoji="1" lang="ja-JP" altLang="en-US" dirty="0">
              <a:latin typeface="Times New Roman"/>
            </a:endParaRPr>
          </a:p>
        </p:txBody>
      </p:sp>
      <p:sp>
        <p:nvSpPr>
          <p:cNvPr id="9" name="テキスト ボックス 8"/>
          <p:cNvSpPr txBox="1"/>
          <p:nvPr/>
        </p:nvSpPr>
        <p:spPr>
          <a:xfrm>
            <a:off x="254000" y="2966456"/>
            <a:ext cx="946593" cy="369332"/>
          </a:xfrm>
          <a:prstGeom prst="rect">
            <a:avLst/>
          </a:prstGeom>
          <a:solidFill>
            <a:schemeClr val="bg1"/>
          </a:solidFill>
        </p:spPr>
        <p:txBody>
          <a:bodyPr wrap="none" rtlCol="0">
            <a:spAutoFit/>
          </a:bodyPr>
          <a:lstStyle/>
          <a:p>
            <a:r>
              <a:rPr lang="ja-JP" altLang="en-US" dirty="0" smtClean="0">
                <a:latin typeface="Times New Roman"/>
              </a:rPr>
              <a:t>メラニン</a:t>
            </a:r>
            <a:endParaRPr kumimoji="1" lang="ja-JP" altLang="en-US" dirty="0">
              <a:latin typeface="Times New Roman"/>
            </a:endParaRPr>
          </a:p>
        </p:txBody>
      </p:sp>
      <p:sp>
        <p:nvSpPr>
          <p:cNvPr id="10" name="テキスト ボックス 9"/>
          <p:cNvSpPr txBox="1"/>
          <p:nvPr/>
        </p:nvSpPr>
        <p:spPr>
          <a:xfrm>
            <a:off x="2622107" y="2979156"/>
            <a:ext cx="1107996" cy="369332"/>
          </a:xfrm>
          <a:prstGeom prst="rect">
            <a:avLst/>
          </a:prstGeom>
          <a:solidFill>
            <a:schemeClr val="bg1"/>
          </a:solidFill>
        </p:spPr>
        <p:txBody>
          <a:bodyPr wrap="none" rtlCol="0">
            <a:spAutoFit/>
          </a:bodyPr>
          <a:lstStyle/>
          <a:p>
            <a:r>
              <a:rPr lang="ja-JP" altLang="en-US" dirty="0" smtClean="0">
                <a:latin typeface="Times New Roman"/>
              </a:rPr>
              <a:t>内皮細胞</a:t>
            </a:r>
            <a:endParaRPr kumimoji="1" lang="ja-JP" altLang="en-US" dirty="0">
              <a:latin typeface="Times New Roman"/>
            </a:endParaRPr>
          </a:p>
        </p:txBody>
      </p:sp>
      <p:sp>
        <p:nvSpPr>
          <p:cNvPr id="11" name="テキスト ボックス 10"/>
          <p:cNvSpPr txBox="1"/>
          <p:nvPr/>
        </p:nvSpPr>
        <p:spPr>
          <a:xfrm>
            <a:off x="2622107" y="4736068"/>
            <a:ext cx="1107996" cy="369332"/>
          </a:xfrm>
          <a:prstGeom prst="rect">
            <a:avLst/>
          </a:prstGeom>
          <a:solidFill>
            <a:schemeClr val="bg1"/>
          </a:solidFill>
        </p:spPr>
        <p:txBody>
          <a:bodyPr wrap="none" rtlCol="0">
            <a:spAutoFit/>
          </a:bodyPr>
          <a:lstStyle/>
          <a:p>
            <a:r>
              <a:rPr lang="ja-JP" altLang="en-US" dirty="0" smtClean="0">
                <a:latin typeface="Times New Roman"/>
              </a:rPr>
              <a:t>角化細胞</a:t>
            </a:r>
            <a:endParaRPr kumimoji="1" lang="ja-JP" altLang="en-US" dirty="0">
              <a:latin typeface="Times New Roman"/>
            </a:endParaRPr>
          </a:p>
        </p:txBody>
      </p:sp>
      <p:sp>
        <p:nvSpPr>
          <p:cNvPr id="12" name="テキスト ボックス 11"/>
          <p:cNvSpPr txBox="1"/>
          <p:nvPr/>
        </p:nvSpPr>
        <p:spPr>
          <a:xfrm>
            <a:off x="292100" y="4729202"/>
            <a:ext cx="1338828" cy="369332"/>
          </a:xfrm>
          <a:prstGeom prst="rect">
            <a:avLst/>
          </a:prstGeom>
          <a:solidFill>
            <a:schemeClr val="bg1"/>
          </a:solidFill>
        </p:spPr>
        <p:txBody>
          <a:bodyPr wrap="none" rtlCol="0">
            <a:spAutoFit/>
          </a:bodyPr>
          <a:lstStyle/>
          <a:p>
            <a:r>
              <a:rPr lang="ja-JP" altLang="en-US" dirty="0" smtClean="0">
                <a:latin typeface="Times New Roman"/>
              </a:rPr>
              <a:t>線維芽細胞</a:t>
            </a:r>
            <a:endParaRPr kumimoji="1" lang="ja-JP" altLang="en-US" dirty="0">
              <a:latin typeface="Times New Roman"/>
            </a:endParaRPr>
          </a:p>
        </p:txBody>
      </p:sp>
      <p:sp>
        <p:nvSpPr>
          <p:cNvPr id="13" name="テキスト ボックス 12"/>
          <p:cNvSpPr txBox="1"/>
          <p:nvPr/>
        </p:nvSpPr>
        <p:spPr>
          <a:xfrm>
            <a:off x="0" y="6211668"/>
            <a:ext cx="9026437" cy="646331"/>
          </a:xfrm>
          <a:prstGeom prst="rect">
            <a:avLst/>
          </a:prstGeom>
          <a:solidFill>
            <a:schemeClr val="bg1"/>
          </a:solidFill>
          <a:ln w="38100" cmpd="sng">
            <a:solidFill>
              <a:schemeClr val="tx1"/>
            </a:solidFill>
          </a:ln>
        </p:spPr>
        <p:txBody>
          <a:bodyPr wrap="square" rtlCol="0">
            <a:spAutoFit/>
          </a:bodyPr>
          <a:lstStyle/>
          <a:p>
            <a:r>
              <a:rPr lang="ja-JP" altLang="en-US" dirty="0" smtClean="0">
                <a:latin typeface="Times New Roman"/>
              </a:rPr>
              <a:t>回折光の通り道，試料</a:t>
            </a:r>
            <a:r>
              <a:rPr lang="ja-JP" altLang="en-US" dirty="0">
                <a:latin typeface="Times New Roman"/>
              </a:rPr>
              <a:t>の厚み・屈折率・周期構造のあるなしに</a:t>
            </a:r>
            <a:r>
              <a:rPr lang="ja-JP" altLang="en-US" dirty="0" smtClean="0">
                <a:latin typeface="Times New Roman"/>
              </a:rPr>
              <a:t>よって</a:t>
            </a:r>
            <a:r>
              <a:rPr lang="en-US" altLang="ja-JP" dirty="0" smtClean="0">
                <a:latin typeface="Times New Roman"/>
              </a:rPr>
              <a:t>π/2</a:t>
            </a:r>
            <a:r>
              <a:rPr lang="ja-JP" altLang="en-US" dirty="0" smtClean="0">
                <a:latin typeface="Times New Roman"/>
              </a:rPr>
              <a:t>のずれが変化</a:t>
            </a:r>
            <a:endParaRPr lang="en-US" altLang="ja-JP" dirty="0" smtClean="0">
              <a:latin typeface="Times New Roman"/>
            </a:endParaRPr>
          </a:p>
          <a:p>
            <a:r>
              <a:rPr lang="ja-JP" altLang="en-US" dirty="0" smtClean="0">
                <a:latin typeface="Times New Roman"/>
              </a:rPr>
              <a:t>　　　　　　　　　　　　　　　　　　　　　　　　　　　　　　　　　　　　　　　　　　　　　</a:t>
            </a:r>
            <a:r>
              <a:rPr lang="en-US" altLang="ja-JP" dirty="0" smtClean="0">
                <a:latin typeface="Times New Roman"/>
              </a:rPr>
              <a:t>→</a:t>
            </a:r>
            <a:r>
              <a:rPr lang="ja-JP" altLang="en-US" dirty="0" smtClean="0">
                <a:latin typeface="Times New Roman"/>
              </a:rPr>
              <a:t>コントラストの低下</a:t>
            </a:r>
            <a:endParaRPr kumimoji="1" lang="ja-JP" altLang="en-US" dirty="0">
              <a:latin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蛍光顕微鏡</a:t>
            </a:r>
            <a:endParaRPr lang="ja-JP" altLang="en-US" dirty="0"/>
          </a:p>
        </p:txBody>
      </p:sp>
      <p:grpSp>
        <p:nvGrpSpPr>
          <p:cNvPr id="9" name="図形グループ 8"/>
          <p:cNvGrpSpPr/>
          <p:nvPr/>
        </p:nvGrpSpPr>
        <p:grpSpPr>
          <a:xfrm>
            <a:off x="4825999" y="927099"/>
            <a:ext cx="3860801" cy="2866939"/>
            <a:chOff x="4133850" y="1471949"/>
            <a:chExt cx="3879850" cy="2881085"/>
          </a:xfrm>
        </p:grpSpPr>
        <p:pic>
          <p:nvPicPr>
            <p:cNvPr id="6" name="図 5" descr="スクリーンショット（2013-04-23 16.04.35）.png"/>
            <p:cNvPicPr>
              <a:picLocks noChangeAspect="1"/>
            </p:cNvPicPr>
            <p:nvPr/>
          </p:nvPicPr>
          <p:blipFill>
            <a:blip r:embed="rId2"/>
            <a:stretch>
              <a:fillRect/>
            </a:stretch>
          </p:blipFill>
          <p:spPr>
            <a:xfrm>
              <a:off x="4133850" y="1790481"/>
              <a:ext cx="3879850" cy="2562553"/>
            </a:xfrm>
            <a:prstGeom prst="rect">
              <a:avLst/>
            </a:prstGeom>
          </p:spPr>
        </p:pic>
        <p:sp>
          <p:nvSpPr>
            <p:cNvPr id="8" name="テキスト ボックス 7"/>
            <p:cNvSpPr txBox="1"/>
            <p:nvPr/>
          </p:nvSpPr>
          <p:spPr>
            <a:xfrm>
              <a:off x="4483099" y="1471949"/>
              <a:ext cx="3370334" cy="371154"/>
            </a:xfrm>
            <a:prstGeom prst="rect">
              <a:avLst/>
            </a:prstGeom>
            <a:noFill/>
          </p:spPr>
          <p:txBody>
            <a:bodyPr wrap="square" rtlCol="0">
              <a:spAutoFit/>
            </a:bodyPr>
            <a:lstStyle/>
            <a:p>
              <a:r>
                <a:rPr kumimoji="1" lang="ja-JP" altLang="en-US" dirty="0" smtClean="0"/>
                <a:t>生体組織の励起・発光スペクトル</a:t>
              </a:r>
              <a:endParaRPr kumimoji="1" lang="ja-JP" altLang="en-US" dirty="0"/>
            </a:p>
          </p:txBody>
        </p:sp>
      </p:grpSp>
      <p:pic>
        <p:nvPicPr>
          <p:cNvPr id="10" name="図 9" descr="スクリーンショット（2013-04-17 17.41.37）.png"/>
          <p:cNvPicPr>
            <a:picLocks noChangeAspect="1"/>
          </p:cNvPicPr>
          <p:nvPr/>
        </p:nvPicPr>
        <p:blipFill>
          <a:blip r:embed="rId3"/>
          <a:srcRect l="45278"/>
          <a:stretch>
            <a:fillRect/>
          </a:stretch>
        </p:blipFill>
        <p:spPr>
          <a:xfrm>
            <a:off x="4140200" y="3888504"/>
            <a:ext cx="5003800" cy="2969496"/>
          </a:xfrm>
          <a:prstGeom prst="rect">
            <a:avLst/>
          </a:prstGeom>
        </p:spPr>
      </p:pic>
      <p:pic>
        <p:nvPicPr>
          <p:cNvPr id="11" name="図 10" descr="スクリーンショット（2013-04-23 16.42.48）.png"/>
          <p:cNvPicPr>
            <a:picLocks noChangeAspect="1"/>
          </p:cNvPicPr>
          <p:nvPr/>
        </p:nvPicPr>
        <p:blipFill>
          <a:blip r:embed="rId4"/>
          <a:stretch>
            <a:fillRect/>
          </a:stretch>
        </p:blipFill>
        <p:spPr>
          <a:xfrm>
            <a:off x="457200" y="1823781"/>
            <a:ext cx="2705100" cy="3162300"/>
          </a:xfrm>
          <a:prstGeom prst="rect">
            <a:avLst/>
          </a:prstGeom>
        </p:spPr>
      </p:pic>
      <p:sp>
        <p:nvSpPr>
          <p:cNvPr id="12" name="テキスト ボックス 11"/>
          <p:cNvSpPr txBox="1"/>
          <p:nvPr/>
        </p:nvSpPr>
        <p:spPr>
          <a:xfrm>
            <a:off x="0" y="927100"/>
            <a:ext cx="3877985" cy="1477328"/>
          </a:xfrm>
          <a:prstGeom prst="rect">
            <a:avLst/>
          </a:prstGeom>
          <a:noFill/>
        </p:spPr>
        <p:txBody>
          <a:bodyPr wrap="none" rtlCol="0">
            <a:spAutoFit/>
          </a:bodyPr>
          <a:lstStyle/>
          <a:p>
            <a:r>
              <a:rPr kumimoji="1" lang="ja-JP" altLang="en-US" dirty="0" smtClean="0"/>
              <a:t>・試料から発する蛍光を検出する</a:t>
            </a:r>
            <a:endParaRPr kumimoji="1" lang="en-US" altLang="ja-JP" dirty="0" smtClean="0"/>
          </a:p>
          <a:p>
            <a:r>
              <a:rPr lang="en-US" altLang="ja-JP" dirty="0" smtClean="0"/>
              <a:t>	</a:t>
            </a:r>
            <a:r>
              <a:rPr lang="ja-JP" altLang="en-US" dirty="0" smtClean="0"/>
              <a:t>蛍光試薬・蛍光タンパク質で標識</a:t>
            </a:r>
            <a:r>
              <a:rPr lang="en-US" altLang="ja-JP" dirty="0" smtClean="0"/>
              <a:t>	</a:t>
            </a:r>
          </a:p>
          <a:p>
            <a:r>
              <a:rPr lang="en-US" altLang="ja-JP" dirty="0" smtClean="0"/>
              <a:t>	</a:t>
            </a:r>
            <a:r>
              <a:rPr lang="ja-JP" altLang="en-US" dirty="0" smtClean="0"/>
              <a:t>試料自身の蛍光</a:t>
            </a:r>
            <a:endParaRPr lang="en-US" altLang="ja-JP" dirty="0" smtClean="0"/>
          </a:p>
          <a:p>
            <a:r>
              <a:rPr lang="en-US" altLang="ja-JP" dirty="0"/>
              <a:t>	</a:t>
            </a:r>
            <a:endParaRPr lang="en-US" altLang="ja-JP" dirty="0" smtClean="0"/>
          </a:p>
          <a:p>
            <a:endParaRPr kumimoji="1" lang="ja-JP" altLang="en-US" dirty="0"/>
          </a:p>
        </p:txBody>
      </p:sp>
      <p:sp>
        <p:nvSpPr>
          <p:cNvPr id="13" name="テキスト ボックス 12"/>
          <p:cNvSpPr txBox="1"/>
          <p:nvPr/>
        </p:nvSpPr>
        <p:spPr>
          <a:xfrm>
            <a:off x="825996" y="5283200"/>
            <a:ext cx="3314204" cy="923330"/>
          </a:xfrm>
          <a:prstGeom prst="rect">
            <a:avLst/>
          </a:prstGeom>
          <a:noFill/>
        </p:spPr>
        <p:txBody>
          <a:bodyPr wrap="none" rtlCol="0">
            <a:spAutoFit/>
          </a:bodyPr>
          <a:lstStyle/>
          <a:p>
            <a:r>
              <a:rPr kumimoji="1" lang="ja-JP" altLang="en-US" dirty="0" smtClean="0"/>
              <a:t>コラーゲンゲル中の</a:t>
            </a:r>
            <a:endParaRPr kumimoji="1" lang="en-US" altLang="ja-JP" dirty="0" smtClean="0"/>
          </a:p>
          <a:p>
            <a:r>
              <a:rPr lang="ja-JP" altLang="en-US" dirty="0" smtClean="0">
                <a:solidFill>
                  <a:srgbClr val="008000"/>
                </a:solidFill>
              </a:rPr>
              <a:t>緑：角化細胞（</a:t>
            </a:r>
            <a:r>
              <a:rPr lang="en-US" altLang="ja-JP" dirty="0" smtClean="0">
                <a:solidFill>
                  <a:srgbClr val="008000"/>
                </a:solidFill>
              </a:rPr>
              <a:t>cell tracker green</a:t>
            </a:r>
            <a:r>
              <a:rPr lang="ja-JP" altLang="en-US" dirty="0" smtClean="0">
                <a:solidFill>
                  <a:srgbClr val="008000"/>
                </a:solidFill>
              </a:rPr>
              <a:t>）</a:t>
            </a:r>
            <a:endParaRPr lang="en-US" altLang="ja-JP" dirty="0" smtClean="0">
              <a:solidFill>
                <a:srgbClr val="008000"/>
              </a:solidFill>
            </a:endParaRPr>
          </a:p>
          <a:p>
            <a:r>
              <a:rPr kumimoji="1" lang="ja-JP" altLang="en-US" dirty="0" smtClean="0">
                <a:solidFill>
                  <a:srgbClr val="0000FF"/>
                </a:solidFill>
              </a:rPr>
              <a:t>青：線維芽細胞（</a:t>
            </a:r>
            <a:r>
              <a:rPr kumimoji="1" lang="en-US" altLang="ja-JP" dirty="0" smtClean="0">
                <a:solidFill>
                  <a:srgbClr val="0000FF"/>
                </a:solidFill>
              </a:rPr>
              <a:t>DAPI</a:t>
            </a:r>
            <a:r>
              <a:rPr kumimoji="1" lang="ja-JP" altLang="en-US" dirty="0" smtClean="0">
                <a:solidFill>
                  <a:srgbClr val="0000FF"/>
                </a:solidFill>
              </a:rPr>
              <a:t>）</a:t>
            </a:r>
            <a:endParaRPr kumimoji="1" lang="ja-JP" altLang="en-US" dirty="0">
              <a:solidFill>
                <a:srgbClr val="0000FF"/>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蛍光顕微鏡</a:t>
            </a:r>
            <a:endParaRPr lang="ja-JP" altLang="en-US" dirty="0"/>
          </a:p>
        </p:txBody>
      </p:sp>
      <p:grpSp>
        <p:nvGrpSpPr>
          <p:cNvPr id="2" name="図形グループ 8"/>
          <p:cNvGrpSpPr/>
          <p:nvPr/>
        </p:nvGrpSpPr>
        <p:grpSpPr>
          <a:xfrm>
            <a:off x="4825999" y="927099"/>
            <a:ext cx="3860801" cy="2866939"/>
            <a:chOff x="4133850" y="1471949"/>
            <a:chExt cx="3879850" cy="2881085"/>
          </a:xfrm>
        </p:grpSpPr>
        <p:pic>
          <p:nvPicPr>
            <p:cNvPr id="6" name="図 5" descr="スクリーンショット（2013-04-23 16.04.35）.png"/>
            <p:cNvPicPr>
              <a:picLocks noChangeAspect="1"/>
            </p:cNvPicPr>
            <p:nvPr/>
          </p:nvPicPr>
          <p:blipFill>
            <a:blip r:embed="rId2"/>
            <a:stretch>
              <a:fillRect/>
            </a:stretch>
          </p:blipFill>
          <p:spPr>
            <a:xfrm>
              <a:off x="4133850" y="1790481"/>
              <a:ext cx="3879850" cy="2562553"/>
            </a:xfrm>
            <a:prstGeom prst="rect">
              <a:avLst/>
            </a:prstGeom>
          </p:spPr>
        </p:pic>
        <p:sp>
          <p:nvSpPr>
            <p:cNvPr id="8" name="テキスト ボックス 7"/>
            <p:cNvSpPr txBox="1"/>
            <p:nvPr/>
          </p:nvSpPr>
          <p:spPr>
            <a:xfrm>
              <a:off x="4483099" y="1471949"/>
              <a:ext cx="3370334" cy="371154"/>
            </a:xfrm>
            <a:prstGeom prst="rect">
              <a:avLst/>
            </a:prstGeom>
            <a:noFill/>
          </p:spPr>
          <p:txBody>
            <a:bodyPr wrap="square" rtlCol="0">
              <a:spAutoFit/>
            </a:bodyPr>
            <a:lstStyle/>
            <a:p>
              <a:r>
                <a:rPr kumimoji="1" lang="ja-JP" altLang="en-US" dirty="0" smtClean="0"/>
                <a:t>生体組織の励起・発光スペクトル</a:t>
              </a:r>
              <a:endParaRPr kumimoji="1" lang="ja-JP" altLang="en-US" dirty="0"/>
            </a:p>
          </p:txBody>
        </p:sp>
      </p:grpSp>
      <p:pic>
        <p:nvPicPr>
          <p:cNvPr id="10" name="図 9" descr="スクリーンショット（2013-04-17 17.41.37）.png"/>
          <p:cNvPicPr>
            <a:picLocks noChangeAspect="1"/>
          </p:cNvPicPr>
          <p:nvPr/>
        </p:nvPicPr>
        <p:blipFill>
          <a:blip r:embed="rId3"/>
          <a:srcRect l="45278"/>
          <a:stretch>
            <a:fillRect/>
          </a:stretch>
        </p:blipFill>
        <p:spPr>
          <a:xfrm>
            <a:off x="4140200" y="3888504"/>
            <a:ext cx="5003800" cy="2969496"/>
          </a:xfrm>
          <a:prstGeom prst="rect">
            <a:avLst/>
          </a:prstGeom>
        </p:spPr>
      </p:pic>
      <p:pic>
        <p:nvPicPr>
          <p:cNvPr id="11" name="図 10" descr="スクリーンショット（2013-04-23 16.42.48）.png"/>
          <p:cNvPicPr>
            <a:picLocks noChangeAspect="1"/>
          </p:cNvPicPr>
          <p:nvPr/>
        </p:nvPicPr>
        <p:blipFill>
          <a:blip r:embed="rId4"/>
          <a:stretch>
            <a:fillRect/>
          </a:stretch>
        </p:blipFill>
        <p:spPr>
          <a:xfrm>
            <a:off x="457200" y="1823781"/>
            <a:ext cx="2705100" cy="3162300"/>
          </a:xfrm>
          <a:prstGeom prst="rect">
            <a:avLst/>
          </a:prstGeom>
        </p:spPr>
      </p:pic>
      <p:sp>
        <p:nvSpPr>
          <p:cNvPr id="12" name="テキスト ボックス 11"/>
          <p:cNvSpPr txBox="1"/>
          <p:nvPr/>
        </p:nvSpPr>
        <p:spPr>
          <a:xfrm>
            <a:off x="0" y="927100"/>
            <a:ext cx="3877985" cy="1477328"/>
          </a:xfrm>
          <a:prstGeom prst="rect">
            <a:avLst/>
          </a:prstGeom>
          <a:noFill/>
        </p:spPr>
        <p:txBody>
          <a:bodyPr wrap="none" rtlCol="0">
            <a:spAutoFit/>
          </a:bodyPr>
          <a:lstStyle/>
          <a:p>
            <a:r>
              <a:rPr kumimoji="1" lang="ja-JP" altLang="en-US" dirty="0" smtClean="0"/>
              <a:t>・試料から発する蛍光を検出する</a:t>
            </a:r>
            <a:endParaRPr kumimoji="1" lang="en-US" altLang="ja-JP" dirty="0" smtClean="0"/>
          </a:p>
          <a:p>
            <a:r>
              <a:rPr lang="en-US" altLang="ja-JP" dirty="0" smtClean="0"/>
              <a:t>	</a:t>
            </a:r>
            <a:r>
              <a:rPr lang="ja-JP" altLang="en-US" dirty="0" smtClean="0"/>
              <a:t>蛍光試薬・蛍光タンパク質で標識</a:t>
            </a:r>
            <a:r>
              <a:rPr lang="en-US" altLang="ja-JP" dirty="0" smtClean="0"/>
              <a:t>	</a:t>
            </a:r>
          </a:p>
          <a:p>
            <a:r>
              <a:rPr lang="en-US" altLang="ja-JP" dirty="0" smtClean="0"/>
              <a:t>	</a:t>
            </a:r>
            <a:r>
              <a:rPr lang="ja-JP" altLang="en-US" dirty="0" smtClean="0"/>
              <a:t>試料自身の蛍光</a:t>
            </a:r>
            <a:endParaRPr lang="en-US" altLang="ja-JP" dirty="0" smtClean="0"/>
          </a:p>
          <a:p>
            <a:r>
              <a:rPr lang="en-US" altLang="ja-JP" dirty="0"/>
              <a:t>	</a:t>
            </a:r>
            <a:endParaRPr lang="en-US" altLang="ja-JP" dirty="0" smtClean="0"/>
          </a:p>
          <a:p>
            <a:endParaRPr kumimoji="1" lang="ja-JP" altLang="en-US" dirty="0"/>
          </a:p>
        </p:txBody>
      </p:sp>
      <p:sp>
        <p:nvSpPr>
          <p:cNvPr id="13" name="テキスト ボックス 12"/>
          <p:cNvSpPr txBox="1"/>
          <p:nvPr/>
        </p:nvSpPr>
        <p:spPr>
          <a:xfrm>
            <a:off x="825996" y="5283200"/>
            <a:ext cx="3314204" cy="923330"/>
          </a:xfrm>
          <a:prstGeom prst="rect">
            <a:avLst/>
          </a:prstGeom>
          <a:noFill/>
        </p:spPr>
        <p:txBody>
          <a:bodyPr wrap="none" rtlCol="0">
            <a:spAutoFit/>
          </a:bodyPr>
          <a:lstStyle/>
          <a:p>
            <a:r>
              <a:rPr kumimoji="1" lang="ja-JP" altLang="en-US" dirty="0" smtClean="0"/>
              <a:t>コラーゲンゲル中の</a:t>
            </a:r>
            <a:endParaRPr kumimoji="1" lang="en-US" altLang="ja-JP" dirty="0" smtClean="0"/>
          </a:p>
          <a:p>
            <a:r>
              <a:rPr lang="ja-JP" altLang="en-US" dirty="0" smtClean="0">
                <a:solidFill>
                  <a:srgbClr val="008000"/>
                </a:solidFill>
              </a:rPr>
              <a:t>緑：角化細胞（</a:t>
            </a:r>
            <a:r>
              <a:rPr lang="en-US" altLang="ja-JP" dirty="0" smtClean="0">
                <a:solidFill>
                  <a:srgbClr val="008000"/>
                </a:solidFill>
              </a:rPr>
              <a:t>cell tracker green</a:t>
            </a:r>
            <a:r>
              <a:rPr lang="ja-JP" altLang="en-US" dirty="0" smtClean="0">
                <a:solidFill>
                  <a:srgbClr val="008000"/>
                </a:solidFill>
              </a:rPr>
              <a:t>）</a:t>
            </a:r>
            <a:endParaRPr lang="en-US" altLang="ja-JP" dirty="0" smtClean="0">
              <a:solidFill>
                <a:srgbClr val="008000"/>
              </a:solidFill>
            </a:endParaRPr>
          </a:p>
          <a:p>
            <a:r>
              <a:rPr kumimoji="1" lang="ja-JP" altLang="en-US" dirty="0" smtClean="0">
                <a:solidFill>
                  <a:srgbClr val="0000FF"/>
                </a:solidFill>
              </a:rPr>
              <a:t>青：線維芽細胞（</a:t>
            </a:r>
            <a:r>
              <a:rPr kumimoji="1" lang="en-US" altLang="ja-JP" dirty="0" smtClean="0">
                <a:solidFill>
                  <a:srgbClr val="0000FF"/>
                </a:solidFill>
              </a:rPr>
              <a:t>DAPI</a:t>
            </a:r>
            <a:r>
              <a:rPr kumimoji="1" lang="ja-JP" altLang="en-US" dirty="0" smtClean="0">
                <a:solidFill>
                  <a:srgbClr val="0000FF"/>
                </a:solidFill>
              </a:rPr>
              <a:t>）</a:t>
            </a:r>
            <a:endParaRPr kumimoji="1" lang="ja-JP" altLang="en-US" dirty="0">
              <a:solidFill>
                <a:srgbClr val="0000FF"/>
              </a:solidFill>
            </a:endParaRPr>
          </a:p>
        </p:txBody>
      </p:sp>
      <p:sp>
        <p:nvSpPr>
          <p:cNvPr id="14" name="テキスト ボックス 23"/>
          <p:cNvSpPr txBox="1">
            <a:spLocks noChangeArrowheads="1"/>
          </p:cNvSpPr>
          <p:nvPr/>
        </p:nvSpPr>
        <p:spPr bwMode="auto">
          <a:xfrm>
            <a:off x="739775" y="6291263"/>
            <a:ext cx="7866063" cy="522288"/>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dirty="0" smtClean="0">
                <a:solidFill>
                  <a:srgbClr val="FF0000"/>
                </a:solidFill>
              </a:rPr>
              <a:t>各細胞の分布がコントラストよく可視化</a:t>
            </a:r>
            <a:endParaRPr lang="ja-JP" altLang="en-US" sz="2800" dirty="0">
              <a:solidFill>
                <a:srgbClr val="FF00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11088</TotalTime>
  <Words>3003</Words>
  <Application>Microsoft Macintosh PowerPoint</Application>
  <PresentationFormat>画面に合わせる (4:3)</PresentationFormat>
  <Paragraphs>463</Paragraphs>
  <Slides>41</Slides>
  <Notes>8</Notes>
  <HiddenSlides>8</HiddenSlides>
  <MMClips>0</MMClips>
  <ScaleCrop>false</ScaleCrop>
  <HeadingPairs>
    <vt:vector size="6" baseType="variant">
      <vt:variant>
        <vt:lpstr>デザイン テンプレート</vt:lpstr>
      </vt:variant>
      <vt:variant>
        <vt:i4>1</vt:i4>
      </vt:variant>
      <vt:variant>
        <vt:lpstr>埋め込まれた OLE サーバー</vt:lpstr>
      </vt:variant>
      <vt:variant>
        <vt:i4>1</vt:i4>
      </vt:variant>
      <vt:variant>
        <vt:lpstr>スライド タイトル</vt:lpstr>
      </vt:variant>
      <vt:variant>
        <vt:i4>41</vt:i4>
      </vt:variant>
    </vt:vector>
  </HeadingPairs>
  <TitlesOfParts>
    <vt:vector size="43" baseType="lpstr">
      <vt:lpstr>Office テーマ</vt:lpstr>
      <vt:lpstr>数式</vt:lpstr>
      <vt:lpstr>H25前期雑誌会  SHG顕微鏡の再生医療への応用</vt:lpstr>
      <vt:lpstr>イントロダクション</vt:lpstr>
      <vt:lpstr>イントロダクション</vt:lpstr>
      <vt:lpstr>紹介雑誌</vt:lpstr>
      <vt:lpstr>①A Comparison of Imaging Methodologies for 3D Tissue Engineering</vt:lpstr>
      <vt:lpstr>位相差顕微鏡</vt:lpstr>
      <vt:lpstr>位相差顕微鏡</vt:lpstr>
      <vt:lpstr>蛍光顕微鏡</vt:lpstr>
      <vt:lpstr>蛍光顕微鏡</vt:lpstr>
      <vt:lpstr>共焦点顕微鏡</vt:lpstr>
      <vt:lpstr>共焦点顕微鏡</vt:lpstr>
      <vt:lpstr>共焦点顕微鏡</vt:lpstr>
      <vt:lpstr>多光子顕微鏡</vt:lpstr>
      <vt:lpstr>光と物質：分極</vt:lpstr>
      <vt:lpstr>スライド 15</vt:lpstr>
      <vt:lpstr>線形分極</vt:lpstr>
      <vt:lpstr>非線形分極</vt:lpstr>
      <vt:lpstr>非線形分極</vt:lpstr>
      <vt:lpstr>多光子顕微鏡</vt:lpstr>
      <vt:lpstr>OCT（Optical Coherence Tomography ）</vt:lpstr>
      <vt:lpstr>各手法の比較</vt:lpstr>
      <vt:lpstr>①まとめ</vt:lpstr>
      <vt:lpstr>②Structural changes in mixed Col I/Col V collagen gels probed by SHG microscopy: implications for probing stromal alterations in human breast cancer</vt:lpstr>
      <vt:lpstr>コラーゲンゲルのイメージング・線維径測定</vt:lpstr>
      <vt:lpstr>前方散乱vs後方散乱SHG</vt:lpstr>
      <vt:lpstr>位相整合,前方散乱vs後方散乱SHG</vt:lpstr>
      <vt:lpstr>擬似位相整合,前方散乱vs後方散乱SHG</vt:lpstr>
      <vt:lpstr>前方散乱vs後方散乱SHG</vt:lpstr>
      <vt:lpstr>SHG強度の深さ依存性</vt:lpstr>
      <vt:lpstr>②まとめ</vt:lpstr>
      <vt:lpstr>③Multiphoton Imaging and Quantitative Analysis of Collagen Production by Chondrogenic Human Mesenchymal Stem Cells Cultured in Chitosan Scaffold</vt:lpstr>
      <vt:lpstr>セットアップ</vt:lpstr>
      <vt:lpstr>時系列モニタリング</vt:lpstr>
      <vt:lpstr>スライド 34</vt:lpstr>
      <vt:lpstr>深さ分解イメージ</vt:lpstr>
      <vt:lpstr>SHG強度による定量評価</vt:lpstr>
      <vt:lpstr>③まとめ</vt:lpstr>
      <vt:lpstr>まとめ</vt:lpstr>
      <vt:lpstr>スライド 39</vt:lpstr>
      <vt:lpstr>前方散乱vs後方散乱SHG</vt:lpstr>
      <vt:lpstr>前方散乱vs後方散乱SHG</vt:lpstr>
    </vt:vector>
  </TitlesOfParts>
  <Company>大阪大学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Yasui Takeshi</dc:creator>
  <cp:lastModifiedBy>Yasui Takeshi</cp:lastModifiedBy>
  <cp:revision>19</cp:revision>
  <cp:lastPrinted>2013-08-05T06:40:51Z</cp:lastPrinted>
  <dcterms:created xsi:type="dcterms:W3CDTF">2013-08-05T06:16:24Z</dcterms:created>
  <dcterms:modified xsi:type="dcterms:W3CDTF">2013-08-05T06:53:58Z</dcterms:modified>
</cp:coreProperties>
</file>