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sldIdLst>
    <p:sldId id="259" r:id="rId2"/>
    <p:sldId id="257" r:id="rId3"/>
    <p:sldId id="258" r:id="rId4"/>
    <p:sldId id="260" r:id="rId5"/>
    <p:sldId id="266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C0DA7-C73C-5B46-A080-D26C1BE6131D}" type="datetimeFigureOut">
              <a:rPr lang="ja-JP" altLang="en-US" smtClean="0"/>
              <a:t>13.6.4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30B6D-6B85-1E42-857B-976C2C33751C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7868-4411-A141-8B13-0859B41B59F0}" type="datetimeFigureOut">
              <a:rPr lang="ja-JP" altLang="en-US" smtClean="0"/>
              <a:pPr/>
              <a:t>13.6.4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A7E4-4C84-0945-86F4-BD86AB006A8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7868-4411-A141-8B13-0859B41B59F0}" type="datetimeFigureOut">
              <a:rPr lang="ja-JP" altLang="en-US" smtClean="0"/>
              <a:pPr/>
              <a:t>13.6.4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A7E4-4C84-0945-86F4-BD86AB006A8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7868-4411-A141-8B13-0859B41B59F0}" type="datetimeFigureOut">
              <a:rPr lang="ja-JP" altLang="en-US" smtClean="0"/>
              <a:pPr/>
              <a:t>13.6.4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A7E4-4C84-0945-86F4-BD86AB006A8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7868-4411-A141-8B13-0859B41B59F0}" type="datetimeFigureOut">
              <a:rPr lang="ja-JP" altLang="en-US" smtClean="0"/>
              <a:pPr/>
              <a:t>13.6.4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A7E4-4C84-0945-86F4-BD86AB006A8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7868-4411-A141-8B13-0859B41B59F0}" type="datetimeFigureOut">
              <a:rPr lang="ja-JP" altLang="en-US" smtClean="0"/>
              <a:pPr/>
              <a:t>13.6.4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A7E4-4C84-0945-86F4-BD86AB006A8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7868-4411-A141-8B13-0859B41B59F0}" type="datetimeFigureOut">
              <a:rPr lang="ja-JP" altLang="en-US" smtClean="0"/>
              <a:pPr/>
              <a:t>13.6.4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A7E4-4C84-0945-86F4-BD86AB006A8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7868-4411-A141-8B13-0859B41B59F0}" type="datetimeFigureOut">
              <a:rPr lang="ja-JP" altLang="en-US" smtClean="0"/>
              <a:pPr/>
              <a:t>13.6.4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A7E4-4C84-0945-86F4-BD86AB006A8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7868-4411-A141-8B13-0859B41B59F0}" type="datetimeFigureOut">
              <a:rPr lang="ja-JP" altLang="en-US" smtClean="0"/>
              <a:pPr/>
              <a:t>13.6.4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A7E4-4C84-0945-86F4-BD86AB006A8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7868-4411-A141-8B13-0859B41B59F0}" type="datetimeFigureOut">
              <a:rPr lang="ja-JP" altLang="en-US" smtClean="0"/>
              <a:pPr/>
              <a:t>13.6.4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A7E4-4C84-0945-86F4-BD86AB006A8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7868-4411-A141-8B13-0859B41B59F0}" type="datetimeFigureOut">
              <a:rPr lang="ja-JP" altLang="en-US" smtClean="0"/>
              <a:pPr/>
              <a:t>13.6.4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A7E4-4C84-0945-86F4-BD86AB006A8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7868-4411-A141-8B13-0859B41B59F0}" type="datetimeFigureOut">
              <a:rPr lang="ja-JP" altLang="en-US" smtClean="0"/>
              <a:pPr/>
              <a:t>13.6.4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A7E4-4C84-0945-86F4-BD86AB006A8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B7868-4411-A141-8B13-0859B41B59F0}" type="datetimeFigureOut">
              <a:rPr lang="ja-JP" altLang="en-US" smtClean="0"/>
              <a:pPr/>
              <a:t>13.6.4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A7E4-4C84-0945-86F4-BD86AB006A8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H25</a:t>
            </a:r>
            <a:r>
              <a:rPr lang="ja-JP" altLang="en-US" dirty="0" smtClean="0"/>
              <a:t>前期</a:t>
            </a:r>
            <a:r>
              <a:rPr lang="ja-JP" altLang="en-US" dirty="0" smtClean="0"/>
              <a:t>雑誌会</a:t>
            </a:r>
            <a:r>
              <a:rPr lang="ja-JP" altLang="en-US" dirty="0" smtClean="0"/>
              <a:t>宿題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SHG</a:t>
            </a:r>
            <a:r>
              <a:rPr lang="ja-JP" altLang="en-US" dirty="0" smtClean="0"/>
              <a:t>顕微鏡の再生医療への応用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6/5</a:t>
            </a:r>
            <a:r>
              <a:rPr lang="ja-JP" altLang="en-US" dirty="0" smtClean="0"/>
              <a:t>　</a:t>
            </a:r>
            <a:r>
              <a:rPr lang="ja-JP" altLang="en-US" dirty="0" smtClean="0"/>
              <a:t>長谷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雑誌会宿題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細胞が硬さをどう感じるか</a:t>
            </a:r>
          </a:p>
          <a:p>
            <a:r>
              <a:rPr lang="en-US" altLang="ja-JP" dirty="0" smtClean="0"/>
              <a:t>SHG </a:t>
            </a:r>
            <a:r>
              <a:rPr lang="ja-JP" altLang="en-US" dirty="0" smtClean="0"/>
              <a:t>顕微鏡が再生医療に応用され出したのはいつごろか</a:t>
            </a:r>
          </a:p>
          <a:p>
            <a:r>
              <a:rPr lang="ja-JP" altLang="en-US" dirty="0" smtClean="0"/>
              <a:t>各手法の比較</a:t>
            </a:r>
            <a:r>
              <a:rPr lang="en-US" altLang="ja-JP" dirty="0" smtClean="0"/>
              <a:t>, </a:t>
            </a:r>
            <a:r>
              <a:rPr lang="ja-JP" altLang="en-US" dirty="0" smtClean="0"/>
              <a:t>培養細胞の観点で特有の何かあるか</a:t>
            </a:r>
            <a:endParaRPr lang="en-US" altLang="ja-JP" dirty="0" smtClean="0"/>
          </a:p>
          <a:p>
            <a:r>
              <a:rPr lang="en-US" altLang="ja-JP" dirty="0" smtClean="0"/>
              <a:t>ColⅠ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ColⅤ</a:t>
            </a:r>
            <a:r>
              <a:rPr lang="ja-JP" altLang="en-US" dirty="0" smtClean="0"/>
              <a:t>の構造について</a:t>
            </a:r>
          </a:p>
          <a:p>
            <a:r>
              <a:rPr lang="ja-JP" altLang="en-US" dirty="0" smtClean="0"/>
              <a:t>格子ベクトルについてわかりやすく</a:t>
            </a:r>
            <a:endParaRPr lang="ja-JP" altLang="en-US" dirty="0" smtClean="0"/>
          </a:p>
          <a:p>
            <a:r>
              <a:rPr lang="ja-JP" altLang="en-US" dirty="0" smtClean="0"/>
              <a:t>キトサン</a:t>
            </a:r>
            <a:r>
              <a:rPr lang="ja-JP" altLang="en-US" dirty="0" smtClean="0"/>
              <a:t>・</a:t>
            </a:r>
            <a:r>
              <a:rPr lang="en-US" altLang="ja-JP" dirty="0" smtClean="0"/>
              <a:t>MSC </a:t>
            </a:r>
            <a:r>
              <a:rPr lang="ja-JP" altLang="en-US" dirty="0" smtClean="0"/>
              <a:t>培養システムの用途</a:t>
            </a:r>
            <a:endParaRPr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38487" y="1037263"/>
            <a:ext cx="2543995" cy="2225913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図形グループ 10"/>
          <p:cNvGrpSpPr/>
          <p:nvPr/>
        </p:nvGrpSpPr>
        <p:grpSpPr>
          <a:xfrm>
            <a:off x="3130322" y="868050"/>
            <a:ext cx="3739530" cy="2762368"/>
            <a:chOff x="32619" y="918037"/>
            <a:chExt cx="3951879" cy="291923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403584" y="918037"/>
              <a:ext cx="3552955" cy="39030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dirty="0"/>
                <a:t>足場の硬さと分化誘導の関係</a:t>
              </a:r>
              <a:endParaRPr kumimoji="1" lang="ja-JP" altLang="en-US" dirty="0"/>
            </a:p>
          </p:txBody>
        </p:sp>
        <p:pic>
          <p:nvPicPr>
            <p:cNvPr id="4" name="図 3" descr="スクリーンショット（2013-04-23 14.25.51）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619" y="1309046"/>
              <a:ext cx="3951879" cy="2528221"/>
            </a:xfrm>
            <a:prstGeom prst="rect">
              <a:avLst/>
            </a:prstGeom>
          </p:spPr>
        </p:pic>
      </p:grpSp>
      <p:grpSp>
        <p:nvGrpSpPr>
          <p:cNvPr id="6" name="図形グループ 5"/>
          <p:cNvGrpSpPr/>
          <p:nvPr/>
        </p:nvGrpSpPr>
        <p:grpSpPr>
          <a:xfrm>
            <a:off x="170063" y="868714"/>
            <a:ext cx="2335445" cy="1825098"/>
            <a:chOff x="5848710" y="795977"/>
            <a:chExt cx="2262158" cy="1767826"/>
          </a:xfrm>
        </p:grpSpPr>
        <p:pic>
          <p:nvPicPr>
            <p:cNvPr id="7" name="図 6" descr="スクリーンショット（2013-04-23 14.24.53）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97824" y="1079167"/>
              <a:ext cx="1756165" cy="1484636"/>
            </a:xfrm>
            <a:prstGeom prst="rect">
              <a:avLst/>
            </a:prstGeom>
          </p:spPr>
        </p:pic>
        <p:sp>
          <p:nvSpPr>
            <p:cNvPr id="10" name="テキスト ボックス 9"/>
            <p:cNvSpPr txBox="1"/>
            <p:nvPr/>
          </p:nvSpPr>
          <p:spPr>
            <a:xfrm>
              <a:off x="5848710" y="795977"/>
              <a:ext cx="2262158" cy="369332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FFFF00"/>
                  </a:solidFill>
                </a:rPr>
                <a:t>再生医用の</a:t>
              </a:r>
              <a:r>
                <a:rPr kumimoji="1" lang="ja-JP" altLang="en-US" dirty="0" smtClean="0">
                  <a:solidFill>
                    <a:srgbClr val="FFFF00"/>
                  </a:solidFill>
                </a:rPr>
                <a:t>製造</a:t>
              </a:r>
              <a:r>
                <a:rPr kumimoji="1" lang="ja-JP" altLang="en-US" dirty="0" smtClean="0">
                  <a:solidFill>
                    <a:srgbClr val="FFFF00"/>
                  </a:solidFill>
                </a:rPr>
                <a:t>工程</a:t>
              </a:r>
              <a:endParaRPr kumimoji="1" lang="ja-JP" altLang="en-US" dirty="0">
                <a:solidFill>
                  <a:srgbClr val="FFFF00"/>
                </a:solidFill>
              </a:endParaRPr>
            </a:p>
          </p:txBody>
        </p:sp>
      </p:grpSp>
      <p:sp>
        <p:nvSpPr>
          <p:cNvPr id="12" name="右矢印 11"/>
          <p:cNvSpPr/>
          <p:nvPr/>
        </p:nvSpPr>
        <p:spPr>
          <a:xfrm>
            <a:off x="2582482" y="1924150"/>
            <a:ext cx="594194" cy="564419"/>
          </a:xfrm>
          <a:prstGeom prst="right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21166" y="2043220"/>
            <a:ext cx="26939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rgbClr val="FF0000"/>
                </a:solidFill>
              </a:rPr>
              <a:t>力覚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800" dirty="0" smtClean="0">
                <a:solidFill>
                  <a:srgbClr val="FF0000"/>
                </a:solidFill>
              </a:rPr>
              <a:t>（メカノセンサー）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800" dirty="0" smtClean="0"/>
              <a:t>を持つ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487" y="3861396"/>
            <a:ext cx="32278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１）細胞</a:t>
            </a:r>
            <a:r>
              <a:rPr lang="ja-JP" altLang="en-US" dirty="0" smtClean="0">
                <a:solidFill>
                  <a:srgbClr val="FF0000"/>
                </a:solidFill>
              </a:rPr>
              <a:t>接着部位</a:t>
            </a:r>
            <a:r>
              <a:rPr lang="ja-JP" altLang="en-US" dirty="0" smtClean="0">
                <a:solidFill>
                  <a:srgbClr val="FF0000"/>
                </a:solidFill>
              </a:rPr>
              <a:t>（焦点接着斑）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/>
              <a:t>２</a:t>
            </a:r>
            <a:r>
              <a:rPr lang="ja-JP" altLang="en-US" dirty="0" smtClean="0"/>
              <a:t>）</a:t>
            </a:r>
            <a:r>
              <a:rPr lang="ja-JP" altLang="en-US" dirty="0" smtClean="0"/>
              <a:t>ストレスファイバ</a:t>
            </a:r>
            <a:endParaRPr lang="en-US" altLang="ja-JP" dirty="0" smtClean="0"/>
          </a:p>
          <a:p>
            <a:r>
              <a:rPr lang="ja-JP" altLang="en-US" dirty="0" smtClean="0"/>
              <a:t>３</a:t>
            </a:r>
            <a:r>
              <a:rPr lang="ja-JP" altLang="en-US" dirty="0" smtClean="0"/>
              <a:t>）細胞膜の</a:t>
            </a:r>
            <a:r>
              <a:rPr lang="ja-JP" altLang="en-US" dirty="0" smtClean="0"/>
              <a:t>チャネル</a:t>
            </a:r>
            <a:r>
              <a:rPr lang="ja-JP" altLang="en-US" dirty="0" smtClean="0"/>
              <a:t>，</a:t>
            </a:r>
            <a:r>
              <a:rPr lang="ja-JP" altLang="en-US" dirty="0" smtClean="0"/>
              <a:t>レセプタ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7578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細胞が硬さをどう感じる</a:t>
            </a:r>
            <a:r>
              <a:rPr lang="ja-JP" altLang="en-US" dirty="0" smtClean="0"/>
              <a:t>か</a:t>
            </a:r>
            <a:endParaRPr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8487" y="2616845"/>
            <a:ext cx="2454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/>
              <a:t>細胞が接着する</a:t>
            </a:r>
            <a:r>
              <a:rPr lang="ja-JP" altLang="en-US" dirty="0" smtClean="0"/>
              <a:t>足場</a:t>
            </a:r>
            <a:r>
              <a:rPr lang="ja-JP" altLang="en-US" dirty="0" smtClean="0"/>
              <a:t>が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分化</a:t>
            </a:r>
            <a:r>
              <a:rPr lang="ja-JP" altLang="en-US" dirty="0"/>
              <a:t>にとって重要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69852" y="1673888"/>
            <a:ext cx="64633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細胞</a:t>
            </a:r>
            <a:endParaRPr kumimoji="1" lang="ja-JP" altLang="en-US" dirty="0"/>
          </a:p>
        </p:txBody>
      </p:sp>
      <p:pic>
        <p:nvPicPr>
          <p:cNvPr id="17" name="図 16" descr="スクリーンショット（2013-06-04 18.01.02）.png"/>
          <p:cNvPicPr>
            <a:picLocks noChangeAspect="1"/>
          </p:cNvPicPr>
          <p:nvPr/>
        </p:nvPicPr>
        <p:blipFill>
          <a:blip r:embed="rId4"/>
          <a:srcRect r="711"/>
          <a:stretch>
            <a:fillRect/>
          </a:stretch>
        </p:blipFill>
        <p:spPr>
          <a:xfrm>
            <a:off x="3942912" y="4172494"/>
            <a:ext cx="5372221" cy="2300675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38487" y="3445752"/>
            <a:ext cx="240733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どの部位にあるのか？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4848996"/>
            <a:ext cx="28545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・焦点接着班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内部：細胞骨格</a:t>
            </a:r>
            <a:endParaRPr kumimoji="1" lang="en-US" altLang="ja-JP" dirty="0" smtClean="0"/>
          </a:p>
          <a:p>
            <a:r>
              <a:rPr lang="ja-JP" altLang="en-US" dirty="0" smtClean="0"/>
              <a:t>　　外部：細胞外マトリックス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0063" y="5849294"/>
            <a:ext cx="37697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外力により</a:t>
            </a:r>
            <a:r>
              <a:rPr lang="ja-JP" altLang="en-US" sz="2400" dirty="0" smtClean="0">
                <a:solidFill>
                  <a:srgbClr val="FF0000"/>
                </a:solidFill>
              </a:rPr>
              <a:t>細胞骨格や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r>
              <a:rPr lang="ja-JP" altLang="en-US" sz="2400" dirty="0" smtClean="0">
                <a:solidFill>
                  <a:srgbClr val="FF0000"/>
                </a:solidFill>
              </a:rPr>
              <a:t>　　　　　　　接着</a:t>
            </a:r>
            <a:r>
              <a:rPr lang="ja-JP" altLang="en-US" sz="2400" dirty="0" smtClean="0">
                <a:solidFill>
                  <a:srgbClr val="FF0000"/>
                </a:solidFill>
              </a:rPr>
              <a:t>構造が変化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75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SHG </a:t>
            </a:r>
            <a:r>
              <a:rPr lang="ja-JP" altLang="en-US" dirty="0" smtClean="0"/>
              <a:t>顕微鏡が再生医療に応用され出したのはいつごろか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1617569"/>
            <a:ext cx="921944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1957</a:t>
            </a:r>
            <a:r>
              <a:rPr lang="ja-JP" altLang="en-US" sz="2400" dirty="0" smtClean="0"/>
              <a:t>　共焦点レーザー顕微鏡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M.Minsky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：論文は無く、特許のみ取得）</a:t>
            </a:r>
          </a:p>
          <a:p>
            <a:r>
              <a:rPr lang="en-US" altLang="ja-JP" sz="2400" dirty="0" smtClean="0"/>
              <a:t>1974</a:t>
            </a:r>
            <a:r>
              <a:rPr lang="ja-JP" altLang="en-US" sz="2400" dirty="0" smtClean="0"/>
              <a:t>　第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高調波発生顕微鏡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R.Hellwarth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：最初の非線形顕微鏡</a:t>
            </a:r>
          </a:p>
          <a:p>
            <a:r>
              <a:rPr lang="en-US" altLang="ja-JP" sz="2400" dirty="0" smtClean="0"/>
              <a:t>1982</a:t>
            </a:r>
            <a:r>
              <a:rPr lang="ja-JP" altLang="en-US" sz="2400" dirty="0" smtClean="0"/>
              <a:t>　コヒーレント反ストークスラマン散乱顕微鏡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M.D.Duncan</a:t>
            </a:r>
            <a:r>
              <a:rPr lang="en-US" altLang="ja-JP" sz="2400" dirty="0" smtClean="0"/>
              <a:t>)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1990</a:t>
            </a:r>
            <a:r>
              <a:rPr lang="ja-JP" altLang="en-US" sz="2400" dirty="0" smtClean="0">
                <a:solidFill>
                  <a:srgbClr val="FF0000"/>
                </a:solidFill>
              </a:rPr>
              <a:t>　２光子励起蛍光顕微鏡</a:t>
            </a:r>
            <a:r>
              <a:rPr lang="en-US" altLang="ja-JP" sz="2400" dirty="0" smtClean="0">
                <a:solidFill>
                  <a:srgbClr val="FF0000"/>
                </a:solidFill>
              </a:rPr>
              <a:t>(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W.Denk</a:t>
            </a:r>
            <a:r>
              <a:rPr lang="en-US" altLang="ja-JP" sz="2400" dirty="0" smtClean="0">
                <a:solidFill>
                  <a:srgbClr val="FF0000"/>
                </a:solidFill>
              </a:rPr>
              <a:t>)</a:t>
            </a:r>
            <a:r>
              <a:rPr lang="ja-JP" altLang="en-US" sz="2400" dirty="0" smtClean="0"/>
              <a:t>：バイオでよく用いられている</a:t>
            </a:r>
          </a:p>
          <a:p>
            <a:r>
              <a:rPr lang="en-US" altLang="ja-JP" sz="2400" dirty="0" smtClean="0"/>
              <a:t>1997</a:t>
            </a:r>
            <a:r>
              <a:rPr lang="ja-JP" altLang="en-US" sz="2400" dirty="0" smtClean="0"/>
              <a:t>　第３高調波発生顕微鏡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Y.Barad</a:t>
            </a:r>
            <a:r>
              <a:rPr lang="en-US" altLang="ja-JP" sz="2400" dirty="0" smtClean="0"/>
              <a:t>)</a:t>
            </a:r>
          </a:p>
          <a:p>
            <a:r>
              <a:rPr lang="en-US" altLang="ja-JP" sz="2400" dirty="0" smtClean="0"/>
              <a:t>2006</a:t>
            </a:r>
            <a:r>
              <a:rPr lang="ja-JP" altLang="en-US" sz="2400" dirty="0" smtClean="0"/>
              <a:t>　誘導パラメトリック発光顕微鏡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K.Isobe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：</a:t>
            </a:r>
            <a:r>
              <a:rPr lang="ja-JP" altLang="en-US" dirty="0" smtClean="0"/>
              <a:t>現在まだ実用例は示せていない</a:t>
            </a:r>
          </a:p>
          <a:p>
            <a:r>
              <a:rPr lang="en-US" altLang="ja-JP" sz="2400" dirty="0" smtClean="0"/>
              <a:t>2008</a:t>
            </a:r>
            <a:r>
              <a:rPr lang="ja-JP" altLang="en-US" sz="2400" dirty="0" smtClean="0"/>
              <a:t>　誘導ラマン散乱顕微鏡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C.W.Freudiger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：ラマン散乱</a:t>
            </a:r>
            <a:r>
              <a:rPr lang="ja-JP" altLang="en-US" sz="2400" dirty="0" smtClean="0"/>
              <a:t>の</a:t>
            </a:r>
            <a:r>
              <a:rPr lang="ja-JP" altLang="en-US" sz="2400" dirty="0" smtClean="0"/>
              <a:t>高感度</a:t>
            </a:r>
            <a:r>
              <a:rPr lang="ja-JP" altLang="en-US" sz="2400" dirty="0" smtClean="0"/>
              <a:t>化</a:t>
            </a:r>
            <a:endParaRPr lang="en-US" altLang="ja-JP" sz="2400" dirty="0" smtClean="0"/>
          </a:p>
          <a:p>
            <a:endParaRPr kumimoji="1" lang="en-US" altLang="ja-JP" sz="2400" dirty="0" smtClean="0"/>
          </a:p>
          <a:p>
            <a:endParaRPr kumimoji="1" lang="en-US" altLang="ja-JP" sz="2400" dirty="0" smtClean="0"/>
          </a:p>
          <a:p>
            <a:pPr marL="457200" indent="-457200">
              <a:buAutoNum type="arabicPlain" startAt="2002"/>
            </a:pPr>
            <a:r>
              <a:rPr lang="ja-JP" altLang="en-US" sz="2400" dirty="0" smtClean="0"/>
              <a:t>　</a:t>
            </a:r>
            <a:r>
              <a:rPr lang="en-US" altLang="ja-JP" sz="2400" dirty="0" err="1" smtClean="0"/>
              <a:t>Zoumi</a:t>
            </a:r>
            <a:r>
              <a:rPr lang="ja-JP" altLang="en-US" sz="2400" dirty="0" smtClean="0"/>
              <a:t>らが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光子＋</a:t>
            </a:r>
            <a:r>
              <a:rPr lang="en-US" altLang="ja-JP" sz="2400" dirty="0" smtClean="0"/>
              <a:t>SHG</a:t>
            </a:r>
            <a:r>
              <a:rPr lang="ja-JP" altLang="en-US" sz="2400" dirty="0" smtClean="0"/>
              <a:t>を組み合わせることにより細胞</a:t>
            </a:r>
            <a:r>
              <a:rPr lang="en-US" altLang="ja-JP" sz="2400" dirty="0" smtClean="0"/>
              <a:t>−</a:t>
            </a:r>
            <a:r>
              <a:rPr lang="ja-JP" altLang="en-US" sz="2400" dirty="0" smtClean="0"/>
              <a:t>細胞外</a:t>
            </a:r>
            <a:endParaRPr lang="en-US" altLang="ja-JP" sz="2400" dirty="0" smtClean="0"/>
          </a:p>
          <a:p>
            <a:pPr marL="457200" indent="-457200"/>
            <a:r>
              <a:rPr lang="ja-JP" altLang="en-US" sz="2400" dirty="0" smtClean="0"/>
              <a:t>　　　　マトリックスの相互作用を</a:t>
            </a:r>
            <a:r>
              <a:rPr lang="ja-JP" altLang="en-US" sz="2400" dirty="0" smtClean="0"/>
              <a:t>観察</a:t>
            </a:r>
            <a:endParaRPr lang="en-US" altLang="ja-JP" sz="2400" dirty="0" smtClean="0"/>
          </a:p>
          <a:p>
            <a:pPr marL="457200" indent="-457200">
              <a:buAutoNum type="arabicPlain" startAt="2006"/>
            </a:pPr>
            <a:r>
              <a:rPr lang="ja-JP" altLang="en-US" sz="2400" dirty="0" smtClean="0">
                <a:solidFill>
                  <a:srgbClr val="FF0000"/>
                </a:solidFill>
              </a:rPr>
              <a:t>　</a:t>
            </a:r>
            <a:r>
              <a:rPr lang="en-US" altLang="ja-JP" sz="2400" dirty="0" smtClean="0">
                <a:solidFill>
                  <a:srgbClr val="FF0000"/>
                </a:solidFill>
              </a:rPr>
              <a:t>Lee</a:t>
            </a:r>
            <a:r>
              <a:rPr lang="ja-JP" altLang="en-US" sz="2400" dirty="0" smtClean="0">
                <a:solidFill>
                  <a:srgbClr val="FF0000"/>
                </a:solidFill>
              </a:rPr>
              <a:t>らが</a:t>
            </a:r>
            <a:r>
              <a:rPr lang="ja-JP" altLang="en-US" sz="2400" dirty="0" smtClean="0">
                <a:solidFill>
                  <a:srgbClr val="FF0000"/>
                </a:solidFill>
              </a:rPr>
              <a:t>再生医療に</a:t>
            </a:r>
            <a:r>
              <a:rPr lang="ja-JP" altLang="en-US" sz="2400" dirty="0" smtClean="0">
                <a:solidFill>
                  <a:srgbClr val="FF0000"/>
                </a:solidFill>
              </a:rPr>
              <a:t>応用</a:t>
            </a:r>
            <a:r>
              <a:rPr lang="ja-JP" altLang="en-US" sz="2400" dirty="0" smtClean="0">
                <a:solidFill>
                  <a:srgbClr val="FF0000"/>
                </a:solidFill>
              </a:rPr>
              <a:t>　</a:t>
            </a:r>
            <a:r>
              <a:rPr lang="en-US" altLang="ja-JP" sz="2400" dirty="0" smtClean="0">
                <a:solidFill>
                  <a:srgbClr val="FF0000"/>
                </a:solidFill>
              </a:rPr>
              <a:t>→</a:t>
            </a:r>
            <a:r>
              <a:rPr lang="ja-JP" altLang="en-US" sz="2400" dirty="0" smtClean="0">
                <a:solidFill>
                  <a:srgbClr val="FF0000"/>
                </a:solidFill>
              </a:rPr>
              <a:t>　足場（</a:t>
            </a:r>
            <a:r>
              <a:rPr lang="en-US" altLang="ja-JP" sz="2400" dirty="0" smtClean="0">
                <a:solidFill>
                  <a:srgbClr val="FF0000"/>
                </a:solidFill>
              </a:rPr>
              <a:t>PGA</a:t>
            </a:r>
            <a:r>
              <a:rPr lang="ja-JP" altLang="en-US" sz="2400" dirty="0" smtClean="0">
                <a:solidFill>
                  <a:srgbClr val="FF0000"/>
                </a:solidFill>
              </a:rPr>
              <a:t>）からの多光子蛍光と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0" indent="-457200"/>
            <a:r>
              <a:rPr lang="ja-JP" altLang="en-US" sz="2400" dirty="0" smtClean="0">
                <a:solidFill>
                  <a:srgbClr val="FF0000"/>
                </a:solidFill>
              </a:rPr>
              <a:t>　　　　幹細胞から分化した骨芽細胞から産生する</a:t>
            </a:r>
            <a:r>
              <a:rPr lang="ja-JP" altLang="en-US" sz="2400" dirty="0" smtClean="0">
                <a:solidFill>
                  <a:srgbClr val="FF0000"/>
                </a:solidFill>
              </a:rPr>
              <a:t>細胞外マトリックス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457200" indent="-457200"/>
            <a:r>
              <a:rPr lang="ja-JP" altLang="en-US" sz="2400" dirty="0" smtClean="0">
                <a:solidFill>
                  <a:srgbClr val="FF0000"/>
                </a:solidFill>
              </a:rPr>
              <a:t>　　　　からの</a:t>
            </a:r>
            <a:r>
              <a:rPr lang="en-US" altLang="ja-JP" sz="2400" dirty="0" smtClean="0">
                <a:solidFill>
                  <a:srgbClr val="FF0000"/>
                </a:solidFill>
              </a:rPr>
              <a:t>SHG</a:t>
            </a:r>
            <a:r>
              <a:rPr lang="ja-JP" altLang="en-US" sz="2400" dirty="0" smtClean="0">
                <a:solidFill>
                  <a:srgbClr val="FF0000"/>
                </a:solidFill>
              </a:rPr>
              <a:t>を観察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40104" y="4652211"/>
            <a:ext cx="8970211" cy="1588"/>
          </a:xfrm>
          <a:prstGeom prst="line">
            <a:avLst/>
          </a:prstGeom>
          <a:ln w="41275">
            <a:solidFill>
              <a:schemeClr val="tx1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0104" y="1202262"/>
            <a:ext cx="244790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dirty="0" smtClean="0"/>
              <a:t>レーザー</a:t>
            </a:r>
            <a:r>
              <a:rPr lang="ja-JP" altLang="en-US" dirty="0" smtClean="0"/>
              <a:t>顕微鏡</a:t>
            </a:r>
            <a:r>
              <a:rPr lang="ja-JP" altLang="en-US" dirty="0" smtClean="0"/>
              <a:t>の歴史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各手法の比較</a:t>
            </a: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培養細胞の観点で特有の何かあるか</a:t>
            </a:r>
            <a:endParaRPr kumimoji="1" lang="en-US" altLang="ja-JP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9009" y="1701133"/>
            <a:ext cx="4470400" cy="49530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5177194" y="1143000"/>
            <a:ext cx="2958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Nicon</a:t>
            </a:r>
            <a:r>
              <a:rPr kumimoji="1" lang="ja-JP" altLang="en-US" dirty="0" smtClean="0"/>
              <a:t>社　細胞培養観察装置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6018" y="4223785"/>
            <a:ext cx="41340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・</a:t>
            </a:r>
            <a:r>
              <a:rPr lang="ja-JP" altLang="en-US" sz="2400" dirty="0" smtClean="0"/>
              <a:t>環境変化</a:t>
            </a:r>
            <a:r>
              <a:rPr lang="ja-JP" altLang="en-US" sz="2400" dirty="0" smtClean="0"/>
              <a:t>，</a:t>
            </a:r>
            <a:r>
              <a:rPr lang="ja-JP" altLang="en-US" sz="2400" dirty="0" smtClean="0"/>
              <a:t>容器</a:t>
            </a:r>
            <a:r>
              <a:rPr lang="ja-JP" altLang="en-US" sz="2400" dirty="0" smtClean="0"/>
              <a:t>の揺れに</a:t>
            </a:r>
            <a:r>
              <a:rPr lang="ja-JP" altLang="en-US" sz="2400" dirty="0" smtClean="0"/>
              <a:t>よる</a:t>
            </a:r>
            <a:endParaRPr lang="en-US" altLang="ja-JP" sz="2400" dirty="0" smtClean="0"/>
          </a:p>
          <a:p>
            <a:r>
              <a:rPr lang="ja-JP" altLang="en-US" sz="2400" dirty="0" smtClean="0"/>
              <a:t>　</a:t>
            </a:r>
            <a:r>
              <a:rPr lang="ja-JP" altLang="en-US" sz="2400" dirty="0" smtClean="0"/>
              <a:t>細胞</a:t>
            </a:r>
            <a:r>
              <a:rPr lang="ja-JP" altLang="en-US" sz="2400" dirty="0" smtClean="0"/>
              <a:t>への</a:t>
            </a:r>
            <a:r>
              <a:rPr lang="ja-JP" altLang="en-US" sz="2400" dirty="0" smtClean="0"/>
              <a:t>ストレス</a:t>
            </a:r>
            <a:r>
              <a:rPr lang="ja-JP" altLang="en-US" sz="2400" dirty="0" smtClean="0"/>
              <a:t>を低減</a:t>
            </a:r>
            <a:endParaRPr lang="en-US" altLang="ja-JP" sz="2400" dirty="0" smtClean="0"/>
          </a:p>
          <a:p>
            <a:r>
              <a:rPr lang="ja-JP" altLang="en-US" sz="2400" dirty="0" smtClean="0"/>
              <a:t>・</a:t>
            </a:r>
            <a:r>
              <a:rPr lang="ja-JP" altLang="en-US" sz="2400" dirty="0" smtClean="0"/>
              <a:t>観察位置</a:t>
            </a:r>
            <a:r>
              <a:rPr lang="ja-JP" altLang="en-US" sz="2400" dirty="0" smtClean="0"/>
              <a:t>の</a:t>
            </a:r>
            <a:r>
              <a:rPr lang="ja-JP" altLang="en-US" sz="2400" dirty="0" smtClean="0"/>
              <a:t>再現</a:t>
            </a:r>
            <a:r>
              <a:rPr lang="ja-JP" altLang="en-US" sz="2400" dirty="0" smtClean="0"/>
              <a:t>性</a:t>
            </a:r>
            <a:endParaRPr lang="en-US" altLang="ja-JP" sz="2400" dirty="0" smtClean="0"/>
          </a:p>
          <a:p>
            <a:endParaRPr lang="ja-JP" altLang="en-US" sz="24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6018" y="2049008"/>
            <a:ext cx="167425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求められるもの</a:t>
            </a:r>
            <a:endParaRPr kumimoji="1" lang="en-US" altLang="ja-JP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6018" y="2544470"/>
            <a:ext cx="126188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・非破壊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・非染色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・</a:t>
            </a:r>
            <a:r>
              <a:rPr lang="en-US" altLang="ja-JP" sz="2400" dirty="0" smtClean="0"/>
              <a:t>3D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5528229"/>
            <a:ext cx="53098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培養から観察まで</a:t>
            </a:r>
            <a:r>
              <a:rPr lang="ja-JP" altLang="en-US" sz="2800" dirty="0" smtClean="0">
                <a:solidFill>
                  <a:srgbClr val="FF0000"/>
                </a:solidFill>
              </a:rPr>
              <a:t>を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　　　　　　　　　</a:t>
            </a:r>
            <a:r>
              <a:rPr lang="ja-JP" altLang="en-US" sz="2800" dirty="0" smtClean="0">
                <a:solidFill>
                  <a:srgbClr val="FF0000"/>
                </a:solidFill>
              </a:rPr>
              <a:t>安定</a:t>
            </a:r>
            <a:r>
              <a:rPr lang="ja-JP" altLang="en-US" sz="2800" dirty="0" smtClean="0">
                <a:solidFill>
                  <a:srgbClr val="FF0000"/>
                </a:solidFill>
              </a:rPr>
              <a:t>した環境で行う</a:t>
            </a:r>
          </a:p>
          <a:p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2213" y="3766429"/>
            <a:ext cx="110799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装置構成</a:t>
            </a:r>
            <a:endParaRPr kumimoji="1" lang="en-US" altLang="ja-JP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6018" y="773668"/>
            <a:ext cx="87716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従来法</a:t>
            </a:r>
            <a:endParaRPr kumimoji="1" lang="en-US" altLang="ja-JP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5658" y="1187292"/>
            <a:ext cx="3601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・位相差顕微鏡が広く使われている</a:t>
            </a:r>
            <a:endParaRPr kumimoji="1" lang="en-US" altLang="ja-JP" dirty="0" smtClean="0"/>
          </a:p>
          <a:p>
            <a:r>
              <a:rPr lang="ja-JP" altLang="en-US" dirty="0" smtClean="0"/>
              <a:t>・ヒストロジー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757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ColⅠ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ColⅤ</a:t>
            </a:r>
            <a:r>
              <a:rPr lang="ja-JP" altLang="en-US" dirty="0" smtClean="0"/>
              <a:t>の構造について</a:t>
            </a:r>
          </a:p>
        </p:txBody>
      </p:sp>
      <p:pic>
        <p:nvPicPr>
          <p:cNvPr id="13" name="図 12" descr="スクリーンショット（2013-06-05 3.56.28）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988" y="916724"/>
            <a:ext cx="3240228" cy="3619085"/>
          </a:xfrm>
          <a:prstGeom prst="rect">
            <a:avLst/>
          </a:prstGeom>
        </p:spPr>
      </p:pic>
      <p:pic>
        <p:nvPicPr>
          <p:cNvPr id="3" name="図 2" descr="スクリーンショット（2013-06-05 2.32.02）.png"/>
          <p:cNvPicPr>
            <a:picLocks noChangeAspect="1"/>
          </p:cNvPicPr>
          <p:nvPr/>
        </p:nvPicPr>
        <p:blipFill>
          <a:blip r:embed="rId3"/>
          <a:srcRect l="2525" r="26786"/>
          <a:stretch>
            <a:fillRect/>
          </a:stretch>
        </p:blipFill>
        <p:spPr>
          <a:xfrm>
            <a:off x="2977006" y="1261684"/>
            <a:ext cx="3693397" cy="2539806"/>
          </a:xfrm>
          <a:prstGeom prst="rect">
            <a:avLst/>
          </a:prstGeom>
        </p:spPr>
      </p:pic>
      <p:pic>
        <p:nvPicPr>
          <p:cNvPr id="12" name="図 11" descr="スクリーンショット（2013-06-05 3.52.26）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1155" y="916724"/>
            <a:ext cx="2646913" cy="4208095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181898" y="5124819"/>
            <a:ext cx="79572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latin typeface="+mj-ea"/>
                <a:ea typeface="+mj-ea"/>
              </a:rPr>
              <a:t>（</a:t>
            </a:r>
            <a:r>
              <a:rPr lang="en-US" altLang="ja-JP" sz="2400" dirty="0" smtClean="0">
                <a:latin typeface="+mj-ea"/>
                <a:ea typeface="+mj-ea"/>
              </a:rPr>
              <a:t>1</a:t>
            </a:r>
            <a:r>
              <a:rPr lang="ja-JP" altLang="en-US" sz="2400" dirty="0" smtClean="0">
                <a:latin typeface="+mj-ea"/>
                <a:ea typeface="+mj-ea"/>
              </a:rPr>
              <a:t>）分子中央には約</a:t>
            </a:r>
            <a:r>
              <a:rPr lang="en-US" altLang="ja-JP" sz="2400" dirty="0" smtClean="0">
                <a:latin typeface="+mj-ea"/>
                <a:ea typeface="+mj-ea"/>
              </a:rPr>
              <a:t>1,000</a:t>
            </a:r>
            <a:r>
              <a:rPr lang="ja-JP" altLang="en-US" sz="2400" dirty="0" smtClean="0">
                <a:latin typeface="+mj-ea"/>
                <a:ea typeface="+mj-ea"/>
              </a:rPr>
              <a:t>残基のアミノ酸から</a:t>
            </a:r>
            <a:r>
              <a:rPr lang="ja-JP" altLang="en-US" sz="2400" dirty="0" smtClean="0">
                <a:latin typeface="+mj-ea"/>
                <a:ea typeface="+mj-ea"/>
              </a:rPr>
              <a:t>なるら</a:t>
            </a:r>
            <a:r>
              <a:rPr lang="ja-JP" altLang="en-US" sz="2400" dirty="0" smtClean="0">
                <a:latin typeface="+mj-ea"/>
                <a:ea typeface="+mj-ea"/>
              </a:rPr>
              <a:t>せん</a:t>
            </a:r>
            <a:r>
              <a:rPr lang="ja-JP" altLang="en-US" sz="2400" dirty="0" smtClean="0">
                <a:latin typeface="+mj-ea"/>
                <a:ea typeface="+mj-ea"/>
              </a:rPr>
              <a:t>領域</a:t>
            </a:r>
            <a:endParaRPr lang="en-US" altLang="ja-JP" sz="2400" dirty="0" smtClean="0">
              <a:latin typeface="+mj-ea"/>
              <a:ea typeface="+mj-ea"/>
            </a:endParaRPr>
          </a:p>
          <a:p>
            <a:r>
              <a:rPr lang="ja-JP" altLang="en-US" sz="2400" dirty="0" smtClean="0">
                <a:latin typeface="+mj-ea"/>
                <a:ea typeface="+mj-ea"/>
              </a:rPr>
              <a:t>（</a:t>
            </a:r>
            <a:r>
              <a:rPr lang="en-US" altLang="ja-JP" sz="2400" dirty="0" smtClean="0">
                <a:latin typeface="+mj-ea"/>
                <a:ea typeface="+mj-ea"/>
              </a:rPr>
              <a:t>2</a:t>
            </a:r>
            <a:r>
              <a:rPr lang="ja-JP" altLang="en-US" sz="2400" dirty="0" smtClean="0">
                <a:latin typeface="+mj-ea"/>
                <a:ea typeface="+mj-ea"/>
              </a:rPr>
              <a:t>）その両端に</a:t>
            </a:r>
            <a:r>
              <a:rPr lang="en-US" altLang="ja-JP" sz="2400" dirty="0" smtClean="0">
                <a:latin typeface="+mj-ea"/>
                <a:ea typeface="+mj-ea"/>
              </a:rPr>
              <a:t>10</a:t>
            </a:r>
            <a:r>
              <a:rPr lang="ja-JP" altLang="en-US" sz="2400" dirty="0" smtClean="0">
                <a:latin typeface="+mj-ea"/>
                <a:ea typeface="+mj-ea"/>
              </a:rPr>
              <a:t>～</a:t>
            </a:r>
            <a:r>
              <a:rPr lang="en-US" altLang="ja-JP" sz="2400" dirty="0" smtClean="0">
                <a:latin typeface="+mj-ea"/>
                <a:ea typeface="+mj-ea"/>
              </a:rPr>
              <a:t>30</a:t>
            </a:r>
            <a:r>
              <a:rPr lang="ja-JP" altLang="en-US" sz="2400" dirty="0" smtClean="0">
                <a:latin typeface="+mj-ea"/>
                <a:ea typeface="+mj-ea"/>
              </a:rPr>
              <a:t>残基程度</a:t>
            </a:r>
            <a:r>
              <a:rPr lang="ja-JP" altLang="en-US" sz="2400" dirty="0" smtClean="0">
                <a:latin typeface="+mj-ea"/>
                <a:ea typeface="+mj-ea"/>
              </a:rPr>
              <a:t>の非</a:t>
            </a:r>
            <a:r>
              <a:rPr lang="ja-JP" altLang="en-US" sz="2400" dirty="0" smtClean="0">
                <a:latin typeface="+mj-ea"/>
                <a:ea typeface="+mj-ea"/>
              </a:rPr>
              <a:t>らせん</a:t>
            </a:r>
            <a:r>
              <a:rPr lang="ja-JP" altLang="en-US" sz="2400" dirty="0" smtClean="0">
                <a:latin typeface="+mj-ea"/>
                <a:ea typeface="+mj-ea"/>
              </a:rPr>
              <a:t>領域</a:t>
            </a:r>
            <a:endParaRPr lang="en-US" altLang="ja-JP" sz="2400" dirty="0" smtClean="0">
              <a:latin typeface="+mj-ea"/>
              <a:ea typeface="+mj-ea"/>
            </a:endParaRPr>
          </a:p>
          <a:p>
            <a:r>
              <a:rPr lang="ja-JP" altLang="en-US" sz="2400" dirty="0" smtClean="0">
                <a:latin typeface="+mj-ea"/>
                <a:ea typeface="+mj-ea"/>
              </a:rPr>
              <a:t>（</a:t>
            </a:r>
            <a:r>
              <a:rPr lang="en-US" altLang="ja-JP" sz="2400" dirty="0" smtClean="0">
                <a:latin typeface="+mj-ea"/>
                <a:ea typeface="+mj-ea"/>
              </a:rPr>
              <a:t>3</a:t>
            </a:r>
            <a:r>
              <a:rPr lang="ja-JP" altLang="en-US" sz="2400" dirty="0" smtClean="0">
                <a:latin typeface="+mj-ea"/>
                <a:ea typeface="+mj-ea"/>
              </a:rPr>
              <a:t>）らせん領域ではグリシン（</a:t>
            </a:r>
            <a:r>
              <a:rPr lang="en-US" altLang="ja-JP" sz="2400" dirty="0" err="1" smtClean="0">
                <a:latin typeface="+mj-ea"/>
                <a:ea typeface="+mj-ea"/>
              </a:rPr>
              <a:t>Gly</a:t>
            </a:r>
            <a:r>
              <a:rPr lang="ja-JP" altLang="en-US" sz="2400" dirty="0" smtClean="0">
                <a:latin typeface="+mj-ea"/>
                <a:ea typeface="+mj-ea"/>
              </a:rPr>
              <a:t>）が</a:t>
            </a:r>
            <a:r>
              <a:rPr lang="ja-JP" altLang="en-US" sz="2400" dirty="0" smtClean="0">
                <a:latin typeface="+mj-ea"/>
                <a:ea typeface="+mj-ea"/>
              </a:rPr>
              <a:t>必ず</a:t>
            </a:r>
            <a:r>
              <a:rPr lang="en-US" altLang="ja-JP" sz="2400" dirty="0" smtClean="0">
                <a:latin typeface="+mj-ea"/>
                <a:ea typeface="+mj-ea"/>
              </a:rPr>
              <a:t>3</a:t>
            </a:r>
            <a:r>
              <a:rPr lang="ja-JP" altLang="en-US" sz="2400" dirty="0" smtClean="0">
                <a:latin typeface="+mj-ea"/>
                <a:ea typeface="+mj-ea"/>
              </a:rPr>
              <a:t>残基ごとに</a:t>
            </a:r>
            <a:r>
              <a:rPr lang="ja-JP" altLang="en-US" sz="2400" dirty="0" smtClean="0">
                <a:latin typeface="+mj-ea"/>
                <a:ea typeface="+mj-ea"/>
              </a:rPr>
              <a:t>あ</a:t>
            </a:r>
            <a:r>
              <a:rPr lang="ja-JP" altLang="en-US" sz="2400" dirty="0" smtClean="0">
                <a:latin typeface="+mj-ea"/>
                <a:ea typeface="+mj-ea"/>
              </a:rPr>
              <a:t>る</a:t>
            </a:r>
            <a:endParaRPr lang="en-US" altLang="ja-JP" sz="2400" dirty="0" smtClean="0">
              <a:latin typeface="+mj-ea"/>
              <a:ea typeface="+mj-ea"/>
            </a:endParaRPr>
          </a:p>
          <a:p>
            <a:r>
              <a:rPr lang="ja-JP" altLang="en-US" sz="2400" dirty="0" smtClean="0">
                <a:latin typeface="+mj-ea"/>
                <a:ea typeface="+mj-ea"/>
              </a:rPr>
              <a:t>　　</a:t>
            </a:r>
            <a:r>
              <a:rPr lang="en-US" altLang="ja-JP" sz="2400" dirty="0" smtClean="0">
                <a:latin typeface="+mj-ea"/>
                <a:ea typeface="+mj-ea"/>
              </a:rPr>
              <a:t> </a:t>
            </a:r>
            <a:r>
              <a:rPr lang="en-US" altLang="ja-JP" sz="2400" dirty="0" err="1" smtClean="0">
                <a:latin typeface="+mj-ea"/>
                <a:ea typeface="+mj-ea"/>
              </a:rPr>
              <a:t>Gly-Xaa-Yaa</a:t>
            </a:r>
            <a:r>
              <a:rPr lang="en-US" altLang="ja-JP" sz="2400" dirty="0" smtClean="0">
                <a:latin typeface="+mj-ea"/>
                <a:ea typeface="+mj-ea"/>
              </a:rPr>
              <a:t> </a:t>
            </a:r>
            <a:r>
              <a:rPr lang="ja-JP" altLang="en-US" sz="2400" dirty="0" smtClean="0">
                <a:latin typeface="+mj-ea"/>
                <a:ea typeface="+mj-ea"/>
              </a:rPr>
              <a:t>配列</a:t>
            </a:r>
            <a:r>
              <a:rPr lang="ja-JP" altLang="en-US" sz="2400" dirty="0" smtClean="0">
                <a:latin typeface="+mj-ea"/>
                <a:ea typeface="+mj-ea"/>
              </a:rPr>
              <a:t>が</a:t>
            </a:r>
            <a:r>
              <a:rPr lang="ja-JP" altLang="en-US" sz="2400" dirty="0" smtClean="0">
                <a:latin typeface="+mj-ea"/>
                <a:ea typeface="+mj-ea"/>
              </a:rPr>
              <a:t>約</a:t>
            </a:r>
            <a:r>
              <a:rPr lang="en-US" altLang="ja-JP" sz="2400" dirty="0" smtClean="0">
                <a:latin typeface="+mj-ea"/>
                <a:ea typeface="+mj-ea"/>
              </a:rPr>
              <a:t>330</a:t>
            </a:r>
            <a:r>
              <a:rPr lang="ja-JP" altLang="en-US" sz="2400" dirty="0" smtClean="0">
                <a:latin typeface="+mj-ea"/>
                <a:ea typeface="+mj-ea"/>
              </a:rPr>
              <a:t>回</a:t>
            </a:r>
            <a:r>
              <a:rPr lang="ja-JP" altLang="en-US" sz="2400" dirty="0" smtClean="0">
                <a:latin typeface="+mj-ea"/>
                <a:ea typeface="+mj-ea"/>
              </a:rPr>
              <a:t>以上繰り返</a:t>
            </a:r>
            <a:r>
              <a:rPr lang="ja-JP" altLang="en-US" sz="2400" dirty="0" smtClean="0">
                <a:latin typeface="+mj-ea"/>
                <a:ea typeface="+mj-ea"/>
              </a:rPr>
              <a:t>す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1942" y="4660426"/>
            <a:ext cx="146979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α</a:t>
            </a:r>
            <a:r>
              <a:rPr kumimoji="1" lang="ja-JP" altLang="en-US" dirty="0" smtClean="0"/>
              <a:t>鎖の共通点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75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格子ベクトルについてわかりやすく</a:t>
            </a:r>
          </a:p>
        </p:txBody>
      </p:sp>
      <p:pic>
        <p:nvPicPr>
          <p:cNvPr id="3" name="図 2" descr="スクリーンショット（2013-06-05 7.42.54）.png"/>
          <p:cNvPicPr>
            <a:picLocks noChangeAspect="1"/>
          </p:cNvPicPr>
          <p:nvPr/>
        </p:nvPicPr>
        <p:blipFill>
          <a:blip r:embed="rId2"/>
          <a:srcRect l="2857"/>
          <a:stretch>
            <a:fillRect/>
          </a:stretch>
        </p:blipFill>
        <p:spPr>
          <a:xfrm>
            <a:off x="5875139" y="1533651"/>
            <a:ext cx="2945816" cy="2577589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0" y="4800508"/>
            <a:ext cx="2787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位相整合条件は</a:t>
            </a:r>
            <a:r>
              <a:rPr kumimoji="1" lang="en-US" altLang="ja-JP" dirty="0" smtClean="0"/>
              <a:t> </a:t>
            </a:r>
            <a:r>
              <a:rPr lang="en-US" altLang="ja-JP" sz="2000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Δk+K</a:t>
            </a:r>
            <a:r>
              <a:rPr lang="en-US" altLang="ja-JP" sz="20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=0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　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grpSp>
        <p:nvGrpSpPr>
          <p:cNvPr id="8" name="図形グループ 53"/>
          <p:cNvGrpSpPr/>
          <p:nvPr/>
        </p:nvGrpSpPr>
        <p:grpSpPr>
          <a:xfrm>
            <a:off x="4159643" y="4242863"/>
            <a:ext cx="2535074" cy="2506800"/>
            <a:chOff x="844254" y="3619500"/>
            <a:chExt cx="2535074" cy="2506800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2430216" y="5085834"/>
              <a:ext cx="949112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i="1" dirty="0" smtClean="0">
                  <a:latin typeface="Times New Roman"/>
                  <a:cs typeface="Times New Roman"/>
                </a:rPr>
                <a:t>K</a:t>
              </a:r>
              <a:endParaRPr kumimoji="1" lang="ja-JP" altLang="en-US" i="1" dirty="0">
                <a:latin typeface="Times New Roman"/>
                <a:cs typeface="Times New Roman"/>
              </a:endParaRPr>
            </a:p>
          </p:txBody>
        </p:sp>
        <p:grpSp>
          <p:nvGrpSpPr>
            <p:cNvPr id="20" name="図形グループ 47"/>
            <p:cNvGrpSpPr/>
            <p:nvPr/>
          </p:nvGrpSpPr>
          <p:grpSpPr>
            <a:xfrm>
              <a:off x="1165225" y="4155355"/>
              <a:ext cx="1847262" cy="1829823"/>
              <a:chOff x="1165225" y="4155355"/>
              <a:chExt cx="1847262" cy="1829823"/>
            </a:xfrm>
          </p:grpSpPr>
          <p:grpSp>
            <p:nvGrpSpPr>
              <p:cNvPr id="23" name="図形グループ 11"/>
              <p:cNvGrpSpPr/>
              <p:nvPr/>
            </p:nvGrpSpPr>
            <p:grpSpPr>
              <a:xfrm>
                <a:off x="1227921" y="4577255"/>
                <a:ext cx="1784566" cy="1407923"/>
                <a:chOff x="4699000" y="4280469"/>
                <a:chExt cx="1005873" cy="793393"/>
              </a:xfrm>
            </p:grpSpPr>
            <p:cxnSp>
              <p:nvCxnSpPr>
                <p:cNvPr id="26" name="直線矢印コネクタ 25"/>
                <p:cNvCxnSpPr/>
                <p:nvPr/>
              </p:nvCxnSpPr>
              <p:spPr>
                <a:xfrm>
                  <a:off x="4699000" y="4495800"/>
                  <a:ext cx="458024" cy="895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線矢印コネクタ 26"/>
                <p:cNvCxnSpPr/>
                <p:nvPr/>
              </p:nvCxnSpPr>
              <p:spPr>
                <a:xfrm flipV="1">
                  <a:off x="5144192" y="4495800"/>
                  <a:ext cx="446148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線矢印コネクタ 27"/>
                <p:cNvCxnSpPr/>
                <p:nvPr/>
              </p:nvCxnSpPr>
              <p:spPr>
                <a:xfrm>
                  <a:off x="4699000" y="4864100"/>
                  <a:ext cx="100330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テキスト ボックス 28"/>
                <p:cNvSpPr txBox="1"/>
                <p:nvPr/>
              </p:nvSpPr>
              <p:spPr>
                <a:xfrm>
                  <a:off x="4788825" y="4280469"/>
                  <a:ext cx="458024" cy="2081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i="1" dirty="0" err="1" smtClean="0">
                      <a:latin typeface="Times New Roman"/>
                      <a:cs typeface="Times New Roman"/>
                    </a:rPr>
                    <a:t>k</a:t>
                  </a:r>
                  <a:r>
                    <a:rPr lang="en-US" altLang="ja-JP" i="1" baseline="-25000" dirty="0" err="1" smtClean="0">
                      <a:latin typeface="Times New Roman"/>
                      <a:cs typeface="Times New Roman"/>
                    </a:rPr>
                    <a:t>ω</a:t>
                  </a:r>
                  <a:endParaRPr kumimoji="1" lang="ja-JP" altLang="en-US" i="1" dirty="0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0" name="テキスト ボックス 29"/>
                <p:cNvSpPr txBox="1"/>
                <p:nvPr/>
              </p:nvSpPr>
              <p:spPr>
                <a:xfrm>
                  <a:off x="5246849" y="4280469"/>
                  <a:ext cx="458024" cy="2081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i="1" dirty="0" err="1" smtClean="0">
                      <a:latin typeface="Times New Roman"/>
                      <a:cs typeface="Times New Roman"/>
                    </a:rPr>
                    <a:t>k</a:t>
                  </a:r>
                  <a:r>
                    <a:rPr lang="en-US" altLang="ja-JP" i="1" baseline="-25000" dirty="0" err="1" smtClean="0">
                      <a:latin typeface="Times New Roman"/>
                      <a:cs typeface="Times New Roman"/>
                    </a:rPr>
                    <a:t>ω</a:t>
                  </a:r>
                  <a:endParaRPr kumimoji="1" lang="ja-JP" altLang="en-US" i="1" dirty="0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31" name="テキスト ボックス 17"/>
                <p:cNvSpPr txBox="1"/>
                <p:nvPr/>
              </p:nvSpPr>
              <p:spPr>
                <a:xfrm>
                  <a:off x="4939516" y="4865688"/>
                  <a:ext cx="534968" cy="2081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i="1" dirty="0" smtClean="0">
                      <a:latin typeface="Times New Roman"/>
                      <a:cs typeface="Times New Roman"/>
                    </a:rPr>
                    <a:t>k</a:t>
                  </a:r>
                  <a:r>
                    <a:rPr lang="en-US" altLang="ja-JP" i="1" baseline="-25000" dirty="0" smtClean="0">
                      <a:latin typeface="Times New Roman"/>
                      <a:cs typeface="Times New Roman"/>
                    </a:rPr>
                    <a:t>2ω</a:t>
                  </a:r>
                  <a:endParaRPr kumimoji="1" lang="ja-JP" altLang="en-US" i="1" dirty="0">
                    <a:latin typeface="Times New Roman"/>
                    <a:cs typeface="Times New Roman"/>
                  </a:endParaRPr>
                </a:p>
              </p:txBody>
            </p:sp>
          </p:grpSp>
          <p:cxnSp>
            <p:nvCxnSpPr>
              <p:cNvPr id="24" name="直線矢印コネクタ 23"/>
              <p:cNvCxnSpPr/>
              <p:nvPr/>
            </p:nvCxnSpPr>
            <p:spPr>
              <a:xfrm flipV="1">
                <a:off x="2739672" y="5308600"/>
                <a:ext cx="268247" cy="281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正方形/長方形 24"/>
              <p:cNvSpPr/>
              <p:nvPr/>
            </p:nvSpPr>
            <p:spPr>
              <a:xfrm>
                <a:off x="1165225" y="4155355"/>
                <a:ext cx="1725189" cy="369332"/>
              </a:xfrm>
              <a:prstGeom prst="rect">
                <a:avLst/>
              </a:prstGeom>
              <a:ln w="19050" cmpd="sng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i="1" dirty="0" err="1" smtClean="0">
                    <a:latin typeface="Times New Roman"/>
                    <a:cs typeface="Times New Roman"/>
                  </a:rPr>
                  <a:t>Δk</a:t>
                </a:r>
                <a:r>
                  <a:rPr lang="en-US" altLang="ja-JP" i="1" baseline="-25000" dirty="0" err="1" smtClean="0">
                    <a:latin typeface="Times New Roman"/>
                    <a:cs typeface="Times New Roman"/>
                  </a:rPr>
                  <a:t>f</a:t>
                </a:r>
                <a:r>
                  <a:rPr lang="en-US" altLang="ja-JP" i="1" dirty="0" smtClean="0">
                    <a:latin typeface="Times New Roman"/>
                    <a:cs typeface="Times New Roman"/>
                  </a:rPr>
                  <a:t>=K-(k</a:t>
                </a:r>
                <a:r>
                  <a:rPr lang="en-US" altLang="ja-JP" i="1" baseline="-25000" dirty="0" smtClean="0">
                    <a:latin typeface="Times New Roman"/>
                    <a:cs typeface="Times New Roman"/>
                  </a:rPr>
                  <a:t>2ω</a:t>
                </a:r>
                <a:r>
                  <a:rPr lang="en-US" altLang="ja-JP" i="1" dirty="0" smtClean="0">
                    <a:latin typeface="Times New Roman"/>
                    <a:cs typeface="Times New Roman"/>
                  </a:rPr>
                  <a:t>-2k</a:t>
                </a:r>
                <a:r>
                  <a:rPr lang="en-US" altLang="ja-JP" i="1" baseline="-25000" dirty="0" smtClean="0">
                    <a:latin typeface="Times New Roman"/>
                    <a:cs typeface="Times New Roman"/>
                  </a:rPr>
                  <a:t>ω</a:t>
                </a:r>
                <a:r>
                  <a:rPr lang="en-US" altLang="ja-JP" i="1" dirty="0" smtClean="0">
                    <a:latin typeface="Times New Roman"/>
                    <a:cs typeface="Times New Roman"/>
                  </a:rPr>
                  <a:t>)</a:t>
                </a:r>
                <a:r>
                  <a:rPr lang="ja-JP" altLang="en-US" dirty="0" smtClean="0"/>
                  <a:t>　</a:t>
                </a:r>
                <a:endParaRPr lang="ja-JP" altLang="en-US" dirty="0"/>
              </a:p>
            </p:txBody>
          </p:sp>
        </p:grpSp>
        <p:sp>
          <p:nvSpPr>
            <p:cNvPr id="21" name="正方形/長方形 20"/>
            <p:cNvSpPr/>
            <p:nvPr/>
          </p:nvSpPr>
          <p:spPr>
            <a:xfrm>
              <a:off x="844254" y="3853000"/>
              <a:ext cx="2392531" cy="227330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295400" y="3619500"/>
              <a:ext cx="149271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Times New Roman"/>
                  <a:cs typeface="Times New Roman"/>
                </a:rPr>
                <a:t>Forward SHG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9" name="図形グループ 76"/>
          <p:cNvGrpSpPr/>
          <p:nvPr/>
        </p:nvGrpSpPr>
        <p:grpSpPr>
          <a:xfrm>
            <a:off x="63500" y="5207960"/>
            <a:ext cx="2192794" cy="1540402"/>
            <a:chOff x="99804" y="943279"/>
            <a:chExt cx="4150326" cy="2915538"/>
          </a:xfrm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9804" y="943279"/>
              <a:ext cx="3586207" cy="28976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21611" y="1360974"/>
              <a:ext cx="441475" cy="1914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2882206" y="1062280"/>
              <a:ext cx="309156" cy="3570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2450624" y="3382811"/>
              <a:ext cx="1174792" cy="476006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2116009" y="3275708"/>
              <a:ext cx="2134121" cy="5329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64440" rIns="90000" bIns="4680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ts val="1250"/>
                </a:spcBef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1100" dirty="0">
                  <a:solidFill>
                    <a:srgbClr val="000000"/>
                  </a:solidFill>
                </a:rPr>
                <a:t>コラーゲン分子</a:t>
              </a:r>
            </a:p>
          </p:txBody>
        </p:sp>
        <p:pic>
          <p:nvPicPr>
            <p:cNvPr id="17" name="Picture 1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21611" y="1360974"/>
              <a:ext cx="441475" cy="1914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882206" y="1062280"/>
              <a:ext cx="309156" cy="3570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1802307" y="5601474"/>
            <a:ext cx="23573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コラーゲン</a:t>
            </a:r>
            <a:r>
              <a:rPr kumimoji="1" lang="en-US" altLang="ja-JP" sz="1400" dirty="0" smtClean="0">
                <a:latin typeface="Times New Roman"/>
                <a:cs typeface="Times New Roman"/>
              </a:rPr>
              <a:t>→</a:t>
            </a:r>
            <a:r>
              <a:rPr kumimoji="1" lang="ja-JP" altLang="en-US" sz="1400" dirty="0" smtClean="0"/>
              <a:t>規則正しい配列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格子ベクトル</a:t>
            </a:r>
            <a:r>
              <a:rPr lang="en-US" altLang="ja-JP" sz="1400" i="1" dirty="0" smtClean="0">
                <a:latin typeface="Times New Roman"/>
                <a:cs typeface="Times New Roman"/>
              </a:rPr>
              <a:t>K</a:t>
            </a:r>
            <a:r>
              <a:rPr lang="ja-JP" altLang="en-US" sz="1400" dirty="0" smtClean="0"/>
              <a:t>が影響する</a:t>
            </a:r>
            <a:endParaRPr lang="en-US" altLang="ja-JP" sz="1400" dirty="0" smtClean="0"/>
          </a:p>
          <a:p>
            <a:endParaRPr lang="en-US" altLang="ja-JP" sz="1400" i="1" dirty="0" smtClean="0">
              <a:latin typeface="Times New Roman"/>
              <a:cs typeface="Times New Roman"/>
            </a:endParaRPr>
          </a:p>
          <a:p>
            <a:r>
              <a:rPr lang="en-US" altLang="ja-JP" sz="1400" dirty="0" smtClean="0">
                <a:latin typeface="Times New Roman"/>
                <a:cs typeface="Times New Roman"/>
              </a:rPr>
              <a:t>☆</a:t>
            </a:r>
            <a:r>
              <a:rPr lang="ja-JP" altLang="en-US" sz="1400" dirty="0" smtClean="0">
                <a:latin typeface="Times New Roman"/>
                <a:cs typeface="Times New Roman"/>
              </a:rPr>
              <a:t>擬似位相整合条件が適用</a:t>
            </a:r>
            <a:endParaRPr lang="en-US" altLang="ja-JP" sz="1400" dirty="0" smtClean="0">
              <a:latin typeface="Times New Roman"/>
              <a:cs typeface="Times New Roman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8900" y="3873531"/>
            <a:ext cx="312560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コラーゲンからの</a:t>
            </a:r>
            <a:r>
              <a:rPr kumimoji="1" lang="en-US" altLang="ja-JP" dirty="0" smtClean="0">
                <a:latin typeface="Times New Roman"/>
                <a:cs typeface="Times New Roman"/>
              </a:rPr>
              <a:t>F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SHG </a:t>
            </a:r>
            <a:r>
              <a:rPr kumimoji="1" lang="en-US" altLang="ja-JP" dirty="0" err="1" smtClean="0">
                <a:latin typeface="Times New Roman"/>
                <a:cs typeface="Times New Roman"/>
              </a:rPr>
              <a:t>vs</a:t>
            </a:r>
            <a:r>
              <a:rPr kumimoji="1" lang="en-US" altLang="ja-JP" dirty="0" smtClean="0">
                <a:latin typeface="Times New Roman"/>
                <a:cs typeface="Times New Roman"/>
              </a:rPr>
              <a:t> B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SHG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88900" y="4242863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Times New Roman"/>
                <a:cs typeface="Times New Roman"/>
              </a:rPr>
              <a:t>☆</a:t>
            </a:r>
            <a:r>
              <a:rPr lang="ja-JP" altLang="en-US" dirty="0" smtClean="0">
                <a:latin typeface="Times New Roman"/>
                <a:cs typeface="Times New Roman"/>
              </a:rPr>
              <a:t>擬似</a:t>
            </a:r>
            <a:r>
              <a:rPr lang="ja-JP" altLang="en-US" dirty="0" smtClean="0">
                <a:latin typeface="Times New Roman"/>
                <a:cs typeface="Times New Roman"/>
              </a:rPr>
              <a:t>位相整合</a:t>
            </a:r>
            <a:endParaRPr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63500" y="4576249"/>
            <a:ext cx="36983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媒質を伝搬する波数</a:t>
            </a:r>
            <a:r>
              <a:rPr lang="en-US" altLang="ja-JP" sz="1400" i="1" dirty="0" err="1" smtClean="0">
                <a:latin typeface="Times New Roman"/>
                <a:cs typeface="Times New Roman"/>
              </a:rPr>
              <a:t>k</a:t>
            </a:r>
            <a:r>
              <a:rPr lang="ja-JP" altLang="en-US" sz="1400" dirty="0" smtClean="0"/>
              <a:t>の波</a:t>
            </a:r>
            <a:r>
              <a:rPr lang="en-US" altLang="ja-JP" sz="1400" dirty="0" smtClean="0">
                <a:latin typeface="Times New Roman"/>
                <a:cs typeface="Times New Roman"/>
              </a:rPr>
              <a:t>→</a:t>
            </a:r>
            <a:r>
              <a:rPr lang="ja-JP" altLang="en-US" sz="1400" dirty="0" smtClean="0"/>
              <a:t>回折により</a:t>
            </a:r>
            <a:r>
              <a:rPr lang="en-US" altLang="ja-JP" sz="1400" i="1" dirty="0" smtClean="0">
                <a:latin typeface="Times New Roman"/>
                <a:cs typeface="Times New Roman"/>
              </a:rPr>
              <a:t>K</a:t>
            </a:r>
            <a:r>
              <a:rPr lang="ja-JP" altLang="en-US" sz="1400" dirty="0" smtClean="0"/>
              <a:t>変化</a:t>
            </a:r>
            <a:endParaRPr lang="ja-JP" altLang="en-US" sz="1400" dirty="0"/>
          </a:p>
        </p:txBody>
      </p:sp>
      <p:pic>
        <p:nvPicPr>
          <p:cNvPr id="48" name="図 47" descr="スクリーンショット（2013-06-05 8.10.07）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44" y="910841"/>
            <a:ext cx="4356100" cy="1689100"/>
          </a:xfrm>
          <a:prstGeom prst="rect">
            <a:avLst/>
          </a:prstGeom>
        </p:spPr>
      </p:pic>
      <p:sp>
        <p:nvSpPr>
          <p:cNvPr id="49" name="テキスト ボックス 48"/>
          <p:cNvSpPr txBox="1"/>
          <p:nvPr/>
        </p:nvSpPr>
        <p:spPr>
          <a:xfrm>
            <a:off x="5355912" y="887320"/>
            <a:ext cx="3916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入射波と散乱波の波数ベクトルの差が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格子ベクトルに等しい時に強め合う</a:t>
            </a:r>
            <a:endParaRPr kumimoji="1" lang="ja-JP" altLang="en-US" dirty="0"/>
          </a:p>
        </p:txBody>
      </p:sp>
      <p:pic>
        <p:nvPicPr>
          <p:cNvPr id="50" name="図 49" descr="スクリーンショット（2013-06-05 8.38.13）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7395" y="3041650"/>
            <a:ext cx="2032000" cy="774700"/>
          </a:xfrm>
          <a:prstGeom prst="rect">
            <a:avLst/>
          </a:prstGeom>
        </p:spPr>
      </p:pic>
      <p:sp>
        <p:nvSpPr>
          <p:cNvPr id="51" name="テキスト ボックス 50"/>
          <p:cNvSpPr txBox="1"/>
          <p:nvPr/>
        </p:nvSpPr>
        <p:spPr>
          <a:xfrm>
            <a:off x="4718196" y="2856984"/>
            <a:ext cx="1487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ラウエの条件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49498" y="2764651"/>
            <a:ext cx="2813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格子ベクトル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K=2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π/a</a:t>
            </a:r>
            <a:endParaRPr kumimoji="1" lang="ja-JP" altLang="en-US" sz="2400" dirty="0"/>
          </a:p>
        </p:txBody>
      </p:sp>
      <p:grpSp>
        <p:nvGrpSpPr>
          <p:cNvPr id="68" name="図形グループ 51"/>
          <p:cNvGrpSpPr/>
          <p:nvPr/>
        </p:nvGrpSpPr>
        <p:grpSpPr>
          <a:xfrm>
            <a:off x="6594314" y="4263964"/>
            <a:ext cx="2549686" cy="3546748"/>
            <a:chOff x="3379328" y="3611602"/>
            <a:chExt cx="2549686" cy="3546748"/>
          </a:xfrm>
        </p:grpSpPr>
        <p:sp>
          <p:nvSpPr>
            <p:cNvPr id="69" name="テキスト ボックス 68"/>
            <p:cNvSpPr txBox="1"/>
            <p:nvPr/>
          </p:nvSpPr>
          <p:spPr>
            <a:xfrm>
              <a:off x="4979902" y="5307044"/>
              <a:ext cx="949112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i="1" dirty="0" smtClean="0">
                  <a:latin typeface="Times New Roman"/>
                  <a:cs typeface="Times New Roman"/>
                </a:rPr>
                <a:t>K</a:t>
              </a:r>
              <a:endParaRPr kumimoji="1" lang="ja-JP" altLang="en-US" i="1" dirty="0">
                <a:latin typeface="Times New Roman"/>
                <a:cs typeface="Times New Roman"/>
              </a:endParaRPr>
            </a:p>
          </p:txBody>
        </p:sp>
        <p:grpSp>
          <p:nvGrpSpPr>
            <p:cNvPr id="70" name="図形グループ 46"/>
            <p:cNvGrpSpPr/>
            <p:nvPr/>
          </p:nvGrpSpPr>
          <p:grpSpPr>
            <a:xfrm>
              <a:off x="3661406" y="4133334"/>
              <a:ext cx="2110454" cy="3025016"/>
              <a:chOff x="3661406" y="4133334"/>
              <a:chExt cx="2110454" cy="3025016"/>
            </a:xfrm>
          </p:grpSpPr>
          <p:grpSp>
            <p:nvGrpSpPr>
              <p:cNvPr id="73" name="図形グループ 26"/>
              <p:cNvGrpSpPr/>
              <p:nvPr/>
            </p:nvGrpSpPr>
            <p:grpSpPr>
              <a:xfrm>
                <a:off x="3733790" y="4552790"/>
                <a:ext cx="2038070" cy="2605560"/>
                <a:chOff x="4748109" y="3771082"/>
                <a:chExt cx="1148763" cy="1302780"/>
              </a:xfrm>
            </p:grpSpPr>
            <p:cxnSp>
              <p:nvCxnSpPr>
                <p:cNvPr id="77" name="直線矢印コネクタ 76"/>
                <p:cNvCxnSpPr/>
                <p:nvPr/>
              </p:nvCxnSpPr>
              <p:spPr>
                <a:xfrm flipV="1">
                  <a:off x="5209643" y="3993149"/>
                  <a:ext cx="232484" cy="1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直線矢印コネクタ 77"/>
                <p:cNvCxnSpPr/>
                <p:nvPr/>
              </p:nvCxnSpPr>
              <p:spPr>
                <a:xfrm rot="10800000">
                  <a:off x="4748109" y="4845297"/>
                  <a:ext cx="498743" cy="895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テキスト ボックス 78"/>
                <p:cNvSpPr txBox="1"/>
                <p:nvPr/>
              </p:nvSpPr>
              <p:spPr>
                <a:xfrm>
                  <a:off x="5206362" y="3771082"/>
                  <a:ext cx="458024" cy="2081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i="1" dirty="0" err="1" smtClean="0">
                      <a:latin typeface="Times New Roman"/>
                      <a:cs typeface="Times New Roman"/>
                    </a:rPr>
                    <a:t>k</a:t>
                  </a:r>
                  <a:r>
                    <a:rPr lang="en-US" altLang="ja-JP" i="1" baseline="-25000" dirty="0" err="1" smtClean="0">
                      <a:latin typeface="Times New Roman"/>
                      <a:cs typeface="Times New Roman"/>
                    </a:rPr>
                    <a:t>ω</a:t>
                  </a:r>
                  <a:endParaRPr kumimoji="1" lang="ja-JP" altLang="en-US" i="1" dirty="0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80" name="テキスト ボックス 79"/>
                <p:cNvSpPr txBox="1"/>
                <p:nvPr/>
              </p:nvSpPr>
              <p:spPr>
                <a:xfrm>
                  <a:off x="5438848" y="3781336"/>
                  <a:ext cx="458024" cy="2081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i="1" dirty="0" err="1" smtClean="0">
                      <a:latin typeface="Times New Roman"/>
                      <a:cs typeface="Times New Roman"/>
                    </a:rPr>
                    <a:t>k</a:t>
                  </a:r>
                  <a:r>
                    <a:rPr lang="en-US" altLang="ja-JP" i="1" baseline="-25000" dirty="0" err="1" smtClean="0">
                      <a:latin typeface="Times New Roman"/>
                      <a:cs typeface="Times New Roman"/>
                    </a:rPr>
                    <a:t>ω</a:t>
                  </a:r>
                  <a:endParaRPr kumimoji="1" lang="ja-JP" altLang="en-US" i="1" dirty="0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81" name="テキスト ボックス 80"/>
                <p:cNvSpPr txBox="1"/>
                <p:nvPr/>
              </p:nvSpPr>
              <p:spPr>
                <a:xfrm>
                  <a:off x="4939516" y="4865688"/>
                  <a:ext cx="534968" cy="2081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i="1" dirty="0" smtClean="0">
                      <a:latin typeface="Times New Roman"/>
                      <a:cs typeface="Times New Roman"/>
                    </a:rPr>
                    <a:t>k</a:t>
                  </a:r>
                  <a:r>
                    <a:rPr lang="en-US" altLang="ja-JP" i="1" baseline="-25000" dirty="0" smtClean="0">
                      <a:latin typeface="Times New Roman"/>
                      <a:cs typeface="Times New Roman"/>
                    </a:rPr>
                    <a:t>2ω</a:t>
                  </a:r>
                  <a:endParaRPr kumimoji="1" lang="ja-JP" altLang="en-US" i="1" dirty="0">
                    <a:latin typeface="Times New Roman"/>
                    <a:cs typeface="Times New Roman"/>
                  </a:endParaRPr>
                </a:p>
              </p:txBody>
            </p:sp>
          </p:grpSp>
          <p:cxnSp>
            <p:nvCxnSpPr>
              <p:cNvPr id="74" name="直線矢印コネクタ 73"/>
              <p:cNvCxnSpPr/>
              <p:nvPr/>
            </p:nvCxnSpPr>
            <p:spPr>
              <a:xfrm rot="10800000">
                <a:off x="3733802" y="5343554"/>
                <a:ext cx="1631756" cy="158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矢印コネクタ 74"/>
              <p:cNvCxnSpPr/>
              <p:nvPr/>
            </p:nvCxnSpPr>
            <p:spPr>
              <a:xfrm flipV="1">
                <a:off x="4953097" y="4989646"/>
                <a:ext cx="412461" cy="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正方形/長方形 75"/>
              <p:cNvSpPr/>
              <p:nvPr/>
            </p:nvSpPr>
            <p:spPr>
              <a:xfrm>
                <a:off x="3661406" y="4133334"/>
                <a:ext cx="1838276" cy="369332"/>
              </a:xfrm>
              <a:prstGeom prst="rect">
                <a:avLst/>
              </a:prstGeom>
              <a:ln w="19050" cmpd="sng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i="1" dirty="0" err="1" smtClean="0">
                    <a:latin typeface="Times New Roman"/>
                    <a:cs typeface="Times New Roman"/>
                  </a:rPr>
                  <a:t>Δk</a:t>
                </a:r>
                <a:r>
                  <a:rPr lang="en-US" altLang="ja-JP" i="1" baseline="-25000" dirty="0" err="1" smtClean="0">
                    <a:latin typeface="Times New Roman"/>
                    <a:cs typeface="Times New Roman"/>
                  </a:rPr>
                  <a:t>b</a:t>
                </a:r>
                <a:r>
                  <a:rPr lang="en-US" altLang="ja-JP" i="1" dirty="0" smtClean="0">
                    <a:latin typeface="Times New Roman"/>
                    <a:cs typeface="Times New Roman"/>
                  </a:rPr>
                  <a:t>=K-(k</a:t>
                </a:r>
                <a:r>
                  <a:rPr lang="en-US" altLang="ja-JP" i="1" baseline="-25000" dirty="0" smtClean="0">
                    <a:latin typeface="Times New Roman"/>
                    <a:cs typeface="Times New Roman"/>
                  </a:rPr>
                  <a:t>2ω</a:t>
                </a:r>
                <a:r>
                  <a:rPr lang="en-US" altLang="ja-JP" i="1" dirty="0" smtClean="0">
                    <a:latin typeface="Times New Roman"/>
                    <a:cs typeface="Times New Roman"/>
                  </a:rPr>
                  <a:t>+2k</a:t>
                </a:r>
                <a:r>
                  <a:rPr lang="en-US" altLang="ja-JP" i="1" baseline="-25000" dirty="0" smtClean="0">
                    <a:latin typeface="Times New Roman"/>
                    <a:cs typeface="Times New Roman"/>
                  </a:rPr>
                  <a:t>ω</a:t>
                </a:r>
                <a:r>
                  <a:rPr lang="en-US" altLang="ja-JP" i="1" dirty="0" smtClean="0">
                    <a:latin typeface="Times New Roman"/>
                    <a:cs typeface="Times New Roman"/>
                  </a:rPr>
                  <a:t>)</a:t>
                </a:r>
                <a:r>
                  <a:rPr lang="ja-JP" altLang="en-US" dirty="0" smtClean="0"/>
                  <a:t>　</a:t>
                </a:r>
                <a:endParaRPr lang="ja-JP" altLang="en-US" dirty="0"/>
              </a:p>
            </p:txBody>
          </p:sp>
        </p:grpSp>
        <p:sp>
          <p:nvSpPr>
            <p:cNvPr id="71" name="正方形/長方形 70"/>
            <p:cNvSpPr/>
            <p:nvPr/>
          </p:nvSpPr>
          <p:spPr>
            <a:xfrm>
              <a:off x="3379328" y="3822700"/>
              <a:ext cx="2392531" cy="227330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3778366" y="3611602"/>
              <a:ext cx="164660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Times New Roman"/>
                  <a:cs typeface="Times New Roman"/>
                </a:rPr>
                <a:t>Back</a:t>
              </a:r>
              <a:r>
                <a:rPr kumimoji="1" lang="en-US" altLang="ja-JP" dirty="0" smtClean="0">
                  <a:latin typeface="Times New Roman"/>
                  <a:cs typeface="Times New Roman"/>
                </a:rPr>
                <a:t>ward SHG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</p:grpSp>
      <p:cxnSp>
        <p:nvCxnSpPr>
          <p:cNvPr id="82" name="直線矢印コネクタ 81"/>
          <p:cNvCxnSpPr/>
          <p:nvPr/>
        </p:nvCxnSpPr>
        <p:spPr>
          <a:xfrm rot="10800000">
            <a:off x="6948788" y="6200129"/>
            <a:ext cx="884843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7288372" y="6236306"/>
            <a:ext cx="94911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 smtClean="0">
                <a:latin typeface="Times New Roman"/>
                <a:cs typeface="Times New Roman"/>
              </a:rPr>
              <a:t>k</a:t>
            </a:r>
            <a:r>
              <a:rPr lang="en-US" altLang="ja-JP" i="1" baseline="-25000" dirty="0" smtClean="0">
                <a:latin typeface="Times New Roman"/>
                <a:cs typeface="Times New Roman"/>
              </a:rPr>
              <a:t>2ω</a:t>
            </a:r>
            <a:endParaRPr kumimoji="1" lang="ja-JP" altLang="en-US" i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75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キトサン・</a:t>
            </a:r>
            <a:r>
              <a:rPr lang="en-US" altLang="ja-JP" dirty="0" smtClean="0"/>
              <a:t>MSC </a:t>
            </a:r>
            <a:r>
              <a:rPr lang="ja-JP" altLang="en-US" dirty="0" smtClean="0"/>
              <a:t>培養システムの用途</a:t>
            </a:r>
            <a:endParaRPr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135" y="852455"/>
            <a:ext cx="6616147" cy="4716972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0" y="5662382"/>
            <a:ext cx="9311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キトサン・・・生体由来，細胞接着性良，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弾力性良，</a:t>
            </a:r>
            <a:r>
              <a:rPr kumimoji="1" lang="ja-JP" altLang="en-US" dirty="0" smtClean="0"/>
              <a:t>ハイドロキシアパタイト構造を形成可能</a:t>
            </a:r>
            <a:endParaRPr kumimoji="1" lang="ja-JP" altLang="en-US" dirty="0"/>
          </a:p>
        </p:txBody>
      </p:sp>
      <p:sp>
        <p:nvSpPr>
          <p:cNvPr id="10" name="テキスト ボックス 23"/>
          <p:cNvSpPr txBox="1">
            <a:spLocks noChangeArrowheads="1"/>
          </p:cNvSpPr>
          <p:nvPr/>
        </p:nvSpPr>
        <p:spPr bwMode="auto">
          <a:xfrm>
            <a:off x="922487" y="6134100"/>
            <a:ext cx="7607519" cy="523220"/>
          </a:xfrm>
          <a:prstGeom prst="rect">
            <a:avLst/>
          </a:prstGeom>
          <a:solidFill>
            <a:srgbClr val="FFFFFF"/>
          </a:solidFill>
          <a:ln w="7620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整形，歯科用材料として利用化と考えられている</a:t>
            </a:r>
            <a:endParaRPr lang="ja-JP" alt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670</Words>
  <Application>Microsoft Macintosh PowerPoint</Application>
  <PresentationFormat>画面に合わせる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H25前期雑誌会宿題  SHG顕微鏡の再生医療への応用</vt:lpstr>
      <vt:lpstr>雑誌会宿題</vt:lpstr>
      <vt:lpstr>細胞が硬さをどう感じるか</vt:lpstr>
      <vt:lpstr>SHG 顕微鏡が再生医療に応用され出したのはいつごろか</vt:lpstr>
      <vt:lpstr>スライド 5</vt:lpstr>
      <vt:lpstr>ColⅠと ColⅤの構造について</vt:lpstr>
      <vt:lpstr>格子ベクトルについてわかりやすく</vt:lpstr>
      <vt:lpstr>キトサン・MSC 培養システムの用途</vt:lpstr>
    </vt:vector>
  </TitlesOfParts>
  <Company>大阪大学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H25前期雑誌会  SHG顕微鏡の再生医療への応用</dc:title>
  <dc:creator>Yasui Takeshi</dc:creator>
  <cp:lastModifiedBy>Yasui Takeshi</cp:lastModifiedBy>
  <cp:revision>11</cp:revision>
  <dcterms:created xsi:type="dcterms:W3CDTF">2013-06-04T05:33:10Z</dcterms:created>
  <dcterms:modified xsi:type="dcterms:W3CDTF">2013-06-04T23:46:34Z</dcterms:modified>
</cp:coreProperties>
</file>