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1" r:id="rId3"/>
    <p:sldId id="285" r:id="rId4"/>
    <p:sldId id="272" r:id="rId5"/>
    <p:sldId id="284" r:id="rId6"/>
    <p:sldId id="264" r:id="rId7"/>
    <p:sldId id="265" r:id="rId8"/>
    <p:sldId id="266" r:id="rId9"/>
    <p:sldId id="267" r:id="rId10"/>
    <p:sldId id="268" r:id="rId11"/>
    <p:sldId id="269" r:id="rId12"/>
    <p:sldId id="262" r:id="rId13"/>
    <p:sldId id="263" r:id="rId14"/>
    <p:sldId id="257" r:id="rId15"/>
    <p:sldId id="258" r:id="rId16"/>
    <p:sldId id="259" r:id="rId17"/>
    <p:sldId id="260" r:id="rId18"/>
    <p:sldId id="261" r:id="rId19"/>
    <p:sldId id="270" r:id="rId20"/>
    <p:sldId id="273" r:id="rId21"/>
    <p:sldId id="274" r:id="rId22"/>
    <p:sldId id="276" r:id="rId23"/>
    <p:sldId id="275" r:id="rId24"/>
    <p:sldId id="277" r:id="rId25"/>
    <p:sldId id="279" r:id="rId26"/>
    <p:sldId id="278" r:id="rId27"/>
    <p:sldId id="280" r:id="rId28"/>
    <p:sldId id="281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20" autoAdjust="0"/>
  </p:normalViewPr>
  <p:slideViewPr>
    <p:cSldViewPr>
      <p:cViewPr>
        <p:scale>
          <a:sx n="60" d="100"/>
          <a:sy n="60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48D4D-5758-4795-8706-56D9093B02E4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DCBA9-5A08-4C30-B091-D60DB917F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10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中赤外ではガス分光</a:t>
            </a:r>
            <a:endParaRPr kumimoji="1" lang="en-US" altLang="ja-JP" dirty="0" smtClean="0"/>
          </a:p>
          <a:p>
            <a:r>
              <a:rPr kumimoji="1" lang="ja-JP" altLang="en-US" dirty="0" smtClean="0"/>
              <a:t>テラヘルツではイメージング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106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時間波形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1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このシステムは分光や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イメージングのアプリとして期待される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79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QCL</a:t>
            </a:r>
          </a:p>
          <a:p>
            <a:r>
              <a:rPr kumimoji="1" lang="ja-JP" altLang="en-US" dirty="0" smtClean="0"/>
              <a:t>液体ヘリウムクライオスタットで</a:t>
            </a:r>
            <a:r>
              <a:rPr kumimoji="1" lang="en-US" altLang="ja-JP" dirty="0" smtClean="0"/>
              <a:t>20K</a:t>
            </a:r>
            <a:r>
              <a:rPr kumimoji="1" lang="ja-JP" altLang="en-US" dirty="0" smtClean="0"/>
              <a:t>に安定化</a:t>
            </a:r>
            <a:r>
              <a:rPr kumimoji="1" lang="en-US" altLang="ja-JP" dirty="0" smtClean="0"/>
              <a:t>, 1.49A</a:t>
            </a:r>
            <a:r>
              <a:rPr kumimoji="1" lang="ja-JP" altLang="en-US" dirty="0" smtClean="0"/>
              <a:t>の定電流</a:t>
            </a:r>
            <a:endParaRPr kumimoji="1" lang="en-US" altLang="ja-JP" dirty="0" smtClean="0"/>
          </a:p>
          <a:p>
            <a:r>
              <a:rPr kumimoji="1" lang="en-US" altLang="ja-JP" dirty="0" smtClean="0"/>
              <a:t>THz</a:t>
            </a:r>
            <a:r>
              <a:rPr kumimoji="1" lang="ja-JP" altLang="en-US" dirty="0" smtClean="0"/>
              <a:t>パワーメーターで測定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09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2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スキャンの速さ</a:t>
            </a:r>
            <a:r>
              <a:rPr kumimoji="1" lang="en-US" altLang="ja-JP" dirty="0" smtClean="0"/>
              <a:t>2.2mm/s,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100μm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送り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37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周波数</a:t>
            </a:r>
            <a:r>
              <a:rPr kumimoji="1" lang="en-US" altLang="ja-JP" dirty="0" smtClean="0"/>
              <a:t>10kHz</a:t>
            </a:r>
            <a:r>
              <a:rPr kumimoji="1" lang="ja-JP" altLang="en-US" dirty="0" err="1" smtClean="0"/>
              <a:t>までに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ケタ周波数ノイズ減少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53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e. </a:t>
            </a:r>
            <a:r>
              <a:rPr kumimoji="1" lang="ja-JP" altLang="en-US" dirty="0" smtClean="0"/>
              <a:t>ローパスフィルターでモードを選択している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137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20K</a:t>
            </a:r>
            <a:r>
              <a:rPr kumimoji="1" lang="ja-JP" altLang="en-US" dirty="0" smtClean="0"/>
              <a:t>でキープ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145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(d)</a:t>
            </a:r>
            <a:r>
              <a:rPr kumimoji="1" lang="ja-JP" altLang="en-US" dirty="0" smtClean="0"/>
              <a:t>において</a:t>
            </a:r>
            <a:r>
              <a:rPr kumimoji="1" lang="en-US" altLang="ja-JP" dirty="0" smtClean="0"/>
              <a:t>10FP</a:t>
            </a:r>
            <a:r>
              <a:rPr kumimoji="1" lang="ja-JP" altLang="en-US" dirty="0" smtClean="0"/>
              <a:t>モードのスペクトルが得られ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それぞれ</a:t>
            </a:r>
            <a:r>
              <a:rPr kumimoji="1" lang="en-US" altLang="ja-JP" dirty="0" smtClean="0"/>
              <a:t>RF-1</a:t>
            </a:r>
            <a:r>
              <a:rPr kumimoji="1" lang="ja-JP" altLang="en-US" dirty="0" smtClean="0"/>
              <a:t>の周波数間隔となっているため</a:t>
            </a:r>
            <a:r>
              <a:rPr kumimoji="1" lang="en-US" altLang="ja-JP" dirty="0" smtClean="0"/>
              <a:t>RF-1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QCL</a:t>
            </a:r>
            <a:r>
              <a:rPr kumimoji="1" lang="ja-JP" altLang="en-US" dirty="0" smtClean="0"/>
              <a:t>はインジェクションロックされたといえる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69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QCL(20K, 1.35A)</a:t>
            </a:r>
          </a:p>
          <a:p>
            <a:r>
              <a:rPr kumimoji="1" lang="en-US" altLang="ja-JP" dirty="0" smtClean="0"/>
              <a:t>RF-1</a:t>
            </a:r>
            <a:r>
              <a:rPr kumimoji="1" lang="ja-JP" altLang="en-US" dirty="0" smtClean="0"/>
              <a:t>による変調→パワー</a:t>
            </a:r>
            <a:r>
              <a:rPr kumimoji="1" lang="en-US" altLang="ja-JP" dirty="0" smtClean="0"/>
              <a:t>+10dBm, </a:t>
            </a:r>
            <a:r>
              <a:rPr kumimoji="1" lang="ja-JP" altLang="en-US" dirty="0" smtClean="0"/>
              <a:t>周波数</a:t>
            </a:r>
            <a:r>
              <a:rPr kumimoji="1" lang="en-US" altLang="ja-JP" dirty="0" smtClean="0"/>
              <a:t>13.321794GHz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繰り返し周波数</a:t>
            </a:r>
            <a:r>
              <a:rPr kumimoji="1" lang="en-US" altLang="ja-JP" dirty="0" smtClean="0"/>
              <a:t>(RF-2)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96.513MHz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3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462C5B78-5925-4458-953C-5DE22DB70B50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80920" cy="2160240"/>
          </a:xfrm>
        </p:spPr>
        <p:txBody>
          <a:bodyPr/>
          <a:lstStyle/>
          <a:p>
            <a:r>
              <a:rPr lang="en-US" altLang="ja-JP" dirty="0" smtClean="0"/>
              <a:t>Phase-locking the quantum </a:t>
            </a:r>
            <a:r>
              <a:rPr lang="en-US" altLang="ja-JP" dirty="0"/>
              <a:t>cascade </a:t>
            </a:r>
            <a:r>
              <a:rPr lang="en-US" altLang="ja-JP" dirty="0" smtClean="0"/>
              <a:t>laser to the femtosecond l</a:t>
            </a:r>
            <a:r>
              <a:rPr lang="en-US" altLang="ja-JP" dirty="0"/>
              <a:t>a</a:t>
            </a:r>
            <a:r>
              <a:rPr lang="en-US" altLang="ja-JP" dirty="0" smtClean="0"/>
              <a:t>ser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296144"/>
          </a:xfrm>
        </p:spPr>
        <p:txBody>
          <a:bodyPr/>
          <a:lstStyle/>
          <a:p>
            <a:r>
              <a:rPr kumimoji="1" lang="en-US" altLang="ja-JP" dirty="0" smtClean="0"/>
              <a:t>H25.5.15</a:t>
            </a:r>
          </a:p>
          <a:p>
            <a:r>
              <a:rPr lang="en-US" altLang="ja-JP" dirty="0" smtClean="0"/>
              <a:t>M1</a:t>
            </a:r>
            <a:r>
              <a:rPr lang="ja-JP" altLang="en-US" dirty="0" smtClean="0"/>
              <a:t>　林　建太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074131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081"/>
            <a:ext cx="4642338" cy="568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4499992" y="1700808"/>
            <a:ext cx="4536504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セントユーロコインのイメージ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スキャン速度</a:t>
            </a:r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2.2mm/s, </a:t>
            </a: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送り</a:t>
            </a:r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100μm, </a:t>
            </a:r>
          </a:p>
          <a:p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ロックイン時間</a:t>
            </a:r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30ms, </a:t>
            </a: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ダイナミックレンジ</a:t>
            </a:r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60dB</a:t>
            </a:r>
          </a:p>
          <a:p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ja-JP" altLang="en-US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034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3816424"/>
          </a:xfrm>
        </p:spPr>
        <p:txBody>
          <a:bodyPr/>
          <a:lstStyle/>
          <a:p>
            <a:r>
              <a:rPr kumimoji="1" lang="ja-JP" altLang="en-US" dirty="0" smtClean="0"/>
              <a:t>フェムト秒レーザーコムと</a:t>
            </a:r>
            <a:r>
              <a:rPr kumimoji="1" lang="en-US" altLang="ja-JP" dirty="0" smtClean="0"/>
              <a:t>THz-QCL</a:t>
            </a:r>
            <a:r>
              <a:rPr kumimoji="1" lang="ja-JP" altLang="en-US" dirty="0" smtClean="0"/>
              <a:t>の位相同期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コヒーレントイメージングを行った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3pW/Hz</a:t>
            </a:r>
            <a:r>
              <a:rPr kumimoji="1" lang="ja-JP" altLang="en-US" dirty="0" smtClean="0"/>
              <a:t>のノイズ検出限界を得た</a:t>
            </a:r>
            <a:endParaRPr kumimoji="1" lang="ja-JP" altLang="en-US" dirty="0">
              <a:latin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574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4392"/>
            <a:ext cx="9144000" cy="6264696"/>
          </a:xfrm>
        </p:spPr>
        <p:txBody>
          <a:bodyPr>
            <a:normAutofit fontScale="90000"/>
          </a:bodyPr>
          <a:lstStyle/>
          <a:p>
            <a:r>
              <a:rPr lang="it-IT" altLang="ja-JP" sz="2700" dirty="0"/>
              <a:t>I. Galli, M. Siciliani de Cumis, F. Cappelli, S. Bartalini, D. Mazzotti, S. </a:t>
            </a:r>
            <a:r>
              <a:rPr lang="it-IT" altLang="ja-JP" sz="2700" dirty="0" smtClean="0"/>
              <a:t>Borri, A</a:t>
            </a:r>
            <a:r>
              <a:rPr lang="it-IT" altLang="ja-JP" sz="2700" dirty="0"/>
              <a:t>. Montori, N. Akikusa, M. Yamanishi, G. Giusfredi, </a:t>
            </a:r>
            <a:br>
              <a:rPr lang="it-IT" altLang="ja-JP" sz="2700" dirty="0"/>
            </a:br>
            <a:r>
              <a:rPr lang="it-IT" altLang="ja-JP" sz="2700" dirty="0"/>
              <a:t>P. Cancio, and P. De Natale</a:t>
            </a:r>
            <a:br>
              <a:rPr lang="it-IT" altLang="ja-JP" sz="2700" dirty="0"/>
            </a:br>
            <a:r>
              <a:rPr lang="en-US" altLang="ja-JP" sz="4000" dirty="0" smtClean="0"/>
              <a:t>Comb-assisted </a:t>
            </a:r>
            <a:r>
              <a:rPr lang="en-US" altLang="ja-JP" sz="4000" dirty="0" err="1"/>
              <a:t>subkilohertz</a:t>
            </a:r>
            <a:r>
              <a:rPr lang="en-US" altLang="ja-JP" sz="4000" dirty="0"/>
              <a:t> </a:t>
            </a:r>
            <a:r>
              <a:rPr lang="en-US" altLang="ja-JP" sz="4000" dirty="0" err="1"/>
              <a:t>linewidth</a:t>
            </a:r>
            <a:r>
              <a:rPr lang="en-US" altLang="ja-JP" sz="4000" dirty="0"/>
              <a:t> quantum cascade laser</a:t>
            </a:r>
            <a:br>
              <a:rPr lang="en-US" altLang="ja-JP" sz="4000" dirty="0"/>
            </a:br>
            <a:r>
              <a:rPr lang="en-US" altLang="ja-JP" sz="4000" dirty="0"/>
              <a:t>for high-precision mid-infrared </a:t>
            </a:r>
            <a:r>
              <a:rPr lang="en-US" altLang="ja-JP" sz="4000" dirty="0" smtClean="0"/>
              <a:t>spectroscopy</a:t>
            </a:r>
            <a:br>
              <a:rPr lang="en-US" altLang="ja-JP" sz="4000" dirty="0" smtClean="0"/>
            </a:br>
            <a:r>
              <a:rPr lang="ja-JP" altLang="en-US" sz="3600" dirty="0"/>
              <a:t>「高精度中赤外分光法のためのコムアシスト型</a:t>
            </a:r>
            <a:r>
              <a:rPr lang="ja-JP" altLang="en-US" sz="3600" dirty="0" smtClean="0"/>
              <a:t>サブ</a:t>
            </a:r>
            <a:r>
              <a:rPr lang="en-US" altLang="ja-JP" sz="3600" dirty="0" smtClean="0"/>
              <a:t>kHz</a:t>
            </a:r>
            <a:r>
              <a:rPr lang="ja-JP" altLang="en-US" sz="3600" dirty="0" smtClean="0"/>
              <a:t>線幅</a:t>
            </a:r>
            <a:r>
              <a:rPr lang="ja-JP" altLang="en-US" sz="3600" dirty="0"/>
              <a:t>の量子カスケードレーザー」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it-IT" altLang="ja-JP" sz="3200" dirty="0" smtClean="0"/>
              <a:t/>
            </a:r>
            <a:br>
              <a:rPr lang="it-IT" altLang="ja-JP" sz="3200" dirty="0" smtClean="0"/>
            </a:br>
            <a:r>
              <a:rPr lang="en-US" altLang="ja-JP" sz="2700" dirty="0" smtClean="0"/>
              <a:t>APPLIED PHYSICS LETTERS </a:t>
            </a:r>
            <a:r>
              <a:rPr lang="en-US" altLang="ja-JP" sz="2700" b="1" dirty="0" smtClean="0"/>
              <a:t>102</a:t>
            </a:r>
            <a:r>
              <a:rPr lang="en-US" altLang="ja-JP" sz="2700" dirty="0" smtClean="0"/>
              <a:t>, 121117 (2013)</a:t>
            </a:r>
            <a:endParaRPr kumimoji="1" lang="ja-JP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7130939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/>
          <a:lstStyle/>
          <a:p>
            <a:r>
              <a:rPr kumimoji="1" lang="ja-JP" altLang="en-US" dirty="0" smtClean="0"/>
              <a:t>イントロダクション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504056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フリーランニング中赤外</a:t>
            </a:r>
            <a:r>
              <a:rPr kumimoji="1" lang="en-US" altLang="ja-JP" dirty="0" smtClean="0"/>
              <a:t>QCL</a:t>
            </a:r>
            <a:r>
              <a:rPr kumimoji="1" lang="ja-JP" altLang="en-US" dirty="0" smtClean="0"/>
              <a:t>では数</a:t>
            </a:r>
            <a:r>
              <a:rPr lang="en-US" altLang="ja-JP" dirty="0" smtClean="0"/>
              <a:t>MHz</a:t>
            </a:r>
            <a:r>
              <a:rPr lang="ja-JP" altLang="en-US" dirty="0" smtClean="0"/>
              <a:t>の線幅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sz="1000" dirty="0" smtClean="0"/>
          </a:p>
          <a:p>
            <a:pPr marL="0" indent="0">
              <a:buNone/>
            </a:pPr>
            <a:endParaRPr lang="en-US" altLang="ja-JP" sz="1000" dirty="0"/>
          </a:p>
          <a:p>
            <a:pPr marL="0" indent="0">
              <a:buNone/>
            </a:pPr>
            <a:endParaRPr kumimoji="1" lang="en-US" altLang="ja-JP" sz="1000" dirty="0"/>
          </a:p>
          <a:p>
            <a:r>
              <a:rPr lang="ja-JP" altLang="en-US" dirty="0" smtClean="0"/>
              <a:t>分子の吸収線に中赤外</a:t>
            </a:r>
            <a:r>
              <a:rPr lang="en-US" altLang="ja-JP" dirty="0" smtClean="0"/>
              <a:t>QCL</a:t>
            </a:r>
            <a:r>
              <a:rPr lang="ja-JP" altLang="en-US" dirty="0" smtClean="0"/>
              <a:t>を周波数同期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/>
              <a:t>QCL</a:t>
            </a:r>
            <a:r>
              <a:rPr lang="ja-JP" altLang="en-US" dirty="0" smtClean="0"/>
              <a:t>の絶対周波数が決まる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 smtClean="0"/>
              <a:t>→線幅の狭窄化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4253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セットアップ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163" y="1916832"/>
            <a:ext cx="597106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>
          <a:xfrm>
            <a:off x="25192" y="1700808"/>
            <a:ext cx="3096344" cy="482453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DFG(</a:t>
            </a:r>
            <a:r>
              <a:rPr lang="ja-JP" altLang="en-US" b="1" dirty="0">
                <a:latin typeface="Times New Roman" pitchFamily="18" charset="0"/>
                <a:cs typeface="Times New Roman" pitchFamily="18" charset="0"/>
              </a:rPr>
              <a:t>差</a:t>
            </a:r>
            <a:r>
              <a:rPr lang="ja-JP" altLang="en-US" b="1" dirty="0" smtClean="0">
                <a:latin typeface="Times New Roman" pitchFamily="18" charset="0"/>
                <a:cs typeface="Times New Roman" pitchFamily="18" charset="0"/>
              </a:rPr>
              <a:t>周波発生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Nd:YAG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レーザー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(1064nm), ECDL(854nm)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ja-JP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QCL(</a:t>
            </a:r>
            <a:r>
              <a:rPr kumimoji="1" lang="ja-JP" altLang="en-US" b="1" dirty="0" smtClean="0">
                <a:latin typeface="Times New Roman" pitchFamily="18" charset="0"/>
                <a:cs typeface="Times New Roman" pitchFamily="18" charset="0"/>
              </a:rPr>
              <a:t>中赤外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ja-JP" altLang="en-US" dirty="0" smtClean="0"/>
              <a:t>出力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5mW (4.3μm)</a:t>
            </a:r>
          </a:p>
          <a:p>
            <a:pPr marL="0" indent="0">
              <a:buNone/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温度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283K </a:t>
            </a:r>
          </a:p>
          <a:p>
            <a:pPr marL="0" indent="0">
              <a:buNone/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電流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710mA</a:t>
            </a:r>
          </a:p>
        </p:txBody>
      </p:sp>
    </p:spTree>
    <p:extLst>
      <p:ext uri="{BB962C8B-B14F-4D97-AF65-F5344CB8AC3E}">
        <p14:creationId xmlns:p14="http://schemas.microsoft.com/office/powerpoint/2010/main" val="2275784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" y="2564903"/>
            <a:ext cx="4773944" cy="363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932040" y="2276872"/>
            <a:ext cx="4067944" cy="33843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FFT</a:t>
            </a: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スペアナで得られたビート信号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ja-JP" altLang="en-US" kern="0" dirty="0">
                <a:latin typeface="Times New Roman" pitchFamily="18" charset="0"/>
                <a:cs typeface="Times New Roman" pitchFamily="18" charset="0"/>
              </a:rPr>
              <a:t>位相同期</a:t>
            </a: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がかかっている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2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5184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5184576" cy="407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220072" y="2276872"/>
            <a:ext cx="3672408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周波数ノイズのパワースペクトル密度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kern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250kHz</a:t>
            </a: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の同期バンド幅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61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76873"/>
            <a:ext cx="524080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220072" y="2276872"/>
            <a:ext cx="3672408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372472" y="1844824"/>
            <a:ext cx="3672408" cy="46168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ロックイン時間 </a:t>
            </a:r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10ms, </a:t>
            </a: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チョッパー周波数</a:t>
            </a:r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616Hz, 50kHz</a:t>
            </a: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ステップで</a:t>
            </a:r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60MHz</a:t>
            </a: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スキャン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ja-JP" kern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kern="0" dirty="0" smtClean="0">
                <a:latin typeface="Times New Roman" pitchFamily="18" charset="0"/>
                <a:cs typeface="Times New Roman" pitchFamily="18" charset="0"/>
              </a:rPr>
              <a:t>ガス圧力</a:t>
            </a:r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 2~27Pa</a:t>
            </a:r>
          </a:p>
        </p:txBody>
      </p:sp>
    </p:spTree>
    <p:extLst>
      <p:ext uri="{BB962C8B-B14F-4D97-AF65-F5344CB8AC3E}">
        <p14:creationId xmlns:p14="http://schemas.microsoft.com/office/powerpoint/2010/main" val="2315596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3456384"/>
          </a:xfrm>
        </p:spPr>
        <p:txBody>
          <a:bodyPr/>
          <a:lstStyle/>
          <a:p>
            <a:r>
              <a:rPr lang="ja-JP" altLang="en-US" dirty="0"/>
              <a:t>本稿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中赤外</a:t>
            </a:r>
            <a:r>
              <a:rPr lang="en-US" altLang="ja-JP" dirty="0" smtClean="0"/>
              <a:t>QCL</a:t>
            </a:r>
            <a:r>
              <a:rPr lang="ja-JP" altLang="en-US" dirty="0" smtClean="0"/>
              <a:t>と</a:t>
            </a:r>
            <a:r>
              <a:rPr lang="en-US" altLang="ja-JP" dirty="0" smtClean="0"/>
              <a:t>OFCS</a:t>
            </a:r>
            <a:r>
              <a:rPr lang="ja-JP" altLang="en-US" dirty="0" smtClean="0"/>
              <a:t>でリファレンスした</a:t>
            </a:r>
            <a:r>
              <a:rPr lang="en-US" altLang="ja-JP" dirty="0"/>
              <a:t>DFG</a:t>
            </a:r>
            <a:r>
              <a:rPr lang="ja-JP" altLang="en-US" dirty="0" smtClean="0"/>
              <a:t>の位相同期を行った</a:t>
            </a:r>
            <a:endParaRPr lang="en-US" altLang="ja-JP" dirty="0" smtClean="0"/>
          </a:p>
          <a:p>
            <a:endParaRPr lang="en-US" altLang="ja-JP" sz="2000" dirty="0"/>
          </a:p>
          <a:p>
            <a:pPr marL="0" indent="0"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/>
              <a:t>0.56rad</a:t>
            </a:r>
            <a:r>
              <a:rPr lang="ja-JP" altLang="en-US" dirty="0" smtClean="0"/>
              <a:t>の位相雑音での</a:t>
            </a:r>
            <a:r>
              <a:rPr lang="en-US" altLang="ja-JP" dirty="0" smtClean="0"/>
              <a:t>250kHz</a:t>
            </a:r>
            <a:r>
              <a:rPr lang="ja-JP" altLang="en-US" dirty="0" smtClean="0"/>
              <a:t>のバンド幅は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サブ</a:t>
            </a:r>
            <a:r>
              <a:rPr lang="en-US" altLang="ja-JP" dirty="0" smtClean="0"/>
              <a:t>kHz</a:t>
            </a:r>
            <a:r>
              <a:rPr lang="ja-JP" altLang="en-US" dirty="0" smtClean="0"/>
              <a:t>線幅の</a:t>
            </a:r>
            <a:r>
              <a:rPr lang="en-US" altLang="ja-JP" dirty="0" smtClean="0"/>
              <a:t>QCL</a:t>
            </a:r>
            <a:r>
              <a:rPr lang="ja-JP" altLang="en-US" dirty="0" smtClean="0"/>
              <a:t>放射をもたらす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2716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6059760"/>
          </a:xfrm>
        </p:spPr>
        <p:txBody>
          <a:bodyPr/>
          <a:lstStyle/>
          <a:p>
            <a:r>
              <a:rPr lang="en-US" altLang="ja-JP" sz="2800" dirty="0"/>
              <a:t>S. </a:t>
            </a:r>
            <a:r>
              <a:rPr lang="en-US" altLang="ja-JP" sz="2800" dirty="0" err="1"/>
              <a:t>Barbieri</a:t>
            </a:r>
            <a:r>
              <a:rPr lang="en-US" altLang="ja-JP" sz="2800" dirty="0"/>
              <a:t>, M. </a:t>
            </a:r>
            <a:r>
              <a:rPr lang="en-US" altLang="ja-JP" sz="2800" dirty="0" err="1"/>
              <a:t>Ravaro</a:t>
            </a:r>
            <a:r>
              <a:rPr lang="en-US" altLang="ja-JP" sz="2800" dirty="0"/>
              <a:t>, P. </a:t>
            </a:r>
            <a:r>
              <a:rPr lang="en-US" altLang="ja-JP" sz="2800" dirty="0" err="1"/>
              <a:t>Gellie</a:t>
            </a:r>
            <a:r>
              <a:rPr lang="en-US" altLang="ja-JP" sz="2800" dirty="0"/>
              <a:t>, G. </a:t>
            </a:r>
            <a:r>
              <a:rPr lang="en-US" altLang="ja-JP" sz="2800" dirty="0" err="1"/>
              <a:t>Santarelli</a:t>
            </a:r>
            <a:r>
              <a:rPr lang="en-US" altLang="ja-JP" sz="2800" dirty="0"/>
              <a:t>,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C</a:t>
            </a:r>
            <a:r>
              <a:rPr lang="en-US" altLang="ja-JP" sz="2800" dirty="0"/>
              <a:t>. </a:t>
            </a:r>
            <a:r>
              <a:rPr lang="en-US" altLang="ja-JP" sz="2800" dirty="0" err="1" smtClean="0"/>
              <a:t>Manquest</a:t>
            </a:r>
            <a:r>
              <a:rPr lang="en-US" altLang="ja-JP" sz="2800" dirty="0" smtClean="0"/>
              <a:t>, C</a:t>
            </a:r>
            <a:r>
              <a:rPr lang="en-US" altLang="ja-JP" sz="2800" dirty="0"/>
              <a:t>. </a:t>
            </a:r>
            <a:r>
              <a:rPr lang="en-US" altLang="ja-JP" sz="2800" dirty="0" err="1"/>
              <a:t>Sirtori</a:t>
            </a:r>
            <a:r>
              <a:rPr lang="en-US" altLang="ja-JP" sz="2800" dirty="0"/>
              <a:t>, S. P. </a:t>
            </a:r>
            <a:r>
              <a:rPr lang="en-US" altLang="ja-JP" sz="2800" dirty="0" err="1"/>
              <a:t>Khanna</a:t>
            </a:r>
            <a:r>
              <a:rPr lang="en-US" altLang="ja-JP" sz="2800" dirty="0"/>
              <a:t>, E. H. Linfield and </a:t>
            </a:r>
            <a:r>
              <a:rPr lang="en-US" altLang="ja-JP" sz="2800" dirty="0" smtClean="0"/>
              <a:t>A</a:t>
            </a:r>
            <a:r>
              <a:rPr lang="en-US" altLang="ja-JP" sz="2800" dirty="0"/>
              <a:t>. G. Davies</a:t>
            </a:r>
            <a:br>
              <a:rPr lang="en-US" altLang="ja-JP" sz="2800" dirty="0"/>
            </a:br>
            <a:r>
              <a:rPr lang="en-US" altLang="ja-JP" sz="3600" dirty="0"/>
              <a:t>Coherent sampling of active mode-locked</a:t>
            </a:r>
            <a:br>
              <a:rPr lang="en-US" altLang="ja-JP" sz="3600" dirty="0"/>
            </a:br>
            <a:r>
              <a:rPr lang="en-US" altLang="ja-JP" sz="3600" dirty="0"/>
              <a:t>terahertz quantum cascade lasers and</a:t>
            </a:r>
            <a:br>
              <a:rPr lang="en-US" altLang="ja-JP" sz="3600" dirty="0"/>
            </a:br>
            <a:r>
              <a:rPr lang="en-US" altLang="ja-JP" sz="3600" dirty="0"/>
              <a:t>frequency </a:t>
            </a:r>
            <a:r>
              <a:rPr lang="en-US" altLang="ja-JP" sz="3600" dirty="0" smtClean="0"/>
              <a:t>synthesis</a:t>
            </a:r>
            <a:br>
              <a:rPr lang="en-US" altLang="ja-JP" sz="3600" dirty="0" smtClean="0"/>
            </a:br>
            <a:r>
              <a:rPr lang="ja-JP" altLang="en-US" sz="3200" dirty="0"/>
              <a:t>「アクティブモード同期</a:t>
            </a:r>
            <a:r>
              <a:rPr lang="en-US" altLang="ja-JP" sz="3200" dirty="0"/>
              <a:t>THz-QCL</a:t>
            </a:r>
            <a:r>
              <a:rPr lang="ja-JP" altLang="en-US" sz="3200" dirty="0"/>
              <a:t>のコヒーレントサンプリングと周波数合成」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800" dirty="0" smtClean="0"/>
              <a:t>NATURE PHOTONICS </a:t>
            </a:r>
            <a:r>
              <a:rPr lang="en-US" altLang="ja-JP" sz="2800" b="1" dirty="0" smtClean="0"/>
              <a:t>5</a:t>
            </a:r>
            <a:r>
              <a:rPr lang="en-US" altLang="ja-JP" sz="2800" dirty="0" smtClean="0"/>
              <a:t>, 306-313 (2011)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157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799" y="476672"/>
            <a:ext cx="7772400" cy="659160"/>
          </a:xfrm>
        </p:spPr>
        <p:txBody>
          <a:bodyPr/>
          <a:lstStyle/>
          <a:p>
            <a:r>
              <a:rPr kumimoji="1" lang="ja-JP" altLang="en-US" dirty="0" smtClean="0"/>
              <a:t>イントロダクション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7" y="1267889"/>
            <a:ext cx="8496944" cy="54006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量子</a:t>
            </a:r>
            <a:r>
              <a:rPr lang="ja-JP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カスケードレーザー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→半導体中のバンド構造の制御によって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中赤外からテラヘルツ領域の広い範囲で任意の周波数を発振可能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利点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小型</a:t>
            </a:r>
            <a:r>
              <a:rPr kumimoji="1" lang="en-US" altLang="ja-JP" dirty="0" smtClean="0"/>
              <a:t>,</a:t>
            </a:r>
            <a:r>
              <a:rPr lang="ja-JP" altLang="en-US" dirty="0"/>
              <a:t> </a:t>
            </a:r>
            <a:r>
              <a:rPr lang="ja-JP" altLang="en-US" dirty="0" smtClean="0"/>
              <a:t>高出力</a:t>
            </a:r>
            <a:r>
              <a:rPr lang="en-US" altLang="ja-JP" dirty="0" smtClean="0"/>
              <a:t>, </a:t>
            </a:r>
            <a:r>
              <a:rPr lang="ja-JP" altLang="en-US" dirty="0" smtClean="0"/>
              <a:t>室温動作可能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sz="4800" dirty="0" smtClean="0"/>
          </a:p>
          <a:p>
            <a:r>
              <a:rPr kumimoji="1" lang="ja-JP" altLang="en-US" dirty="0" smtClean="0"/>
              <a:t>ガス分光</a:t>
            </a:r>
            <a:r>
              <a:rPr kumimoji="1" lang="en-US" altLang="ja-JP" dirty="0" smtClean="0"/>
              <a:t>, </a:t>
            </a:r>
          </a:p>
          <a:p>
            <a:r>
              <a:rPr kumimoji="1" lang="ja-JP" altLang="en-US" dirty="0" smtClean="0"/>
              <a:t>イメージング用光源として</a:t>
            </a:r>
            <a:r>
              <a:rPr lang="ja-JP" altLang="en-US" dirty="0" smtClean="0"/>
              <a:t>注目</a:t>
            </a:r>
            <a:r>
              <a:rPr lang="ja-JP" altLang="en-US" dirty="0"/>
              <a:t>されている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11560" y="3645024"/>
            <a:ext cx="11161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ja-JP" alt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479634" y="2967335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ja-JP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77262"/>
            <a:ext cx="2909202" cy="277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下矢印 5"/>
          <p:cNvSpPr/>
          <p:nvPr/>
        </p:nvSpPr>
        <p:spPr bwMode="auto">
          <a:xfrm>
            <a:off x="2699792" y="4859992"/>
            <a:ext cx="864096" cy="576064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0247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659160"/>
          </a:xfrm>
        </p:spPr>
        <p:txBody>
          <a:bodyPr/>
          <a:lstStyle/>
          <a:p>
            <a:r>
              <a:rPr kumimoji="1" lang="ja-JP" altLang="en-US" dirty="0" smtClean="0"/>
              <a:t>イントロダクション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592" y="1700808"/>
            <a:ext cx="7632848" cy="475252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インジェクションロック・・・</a:t>
            </a:r>
            <a:r>
              <a:rPr kumimoji="1" lang="ja-JP" altLang="en-US" dirty="0" smtClean="0"/>
              <a:t>もともと</a:t>
            </a:r>
            <a:r>
              <a:rPr kumimoji="1" lang="en-US" altLang="ja-JP" dirty="0" smtClean="0"/>
              <a:t>CW</a:t>
            </a:r>
            <a:r>
              <a:rPr kumimoji="1" lang="ja-JP" altLang="en-US" dirty="0" smtClean="0"/>
              <a:t>の技術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⇒パルスの</a:t>
            </a:r>
            <a:r>
              <a:rPr lang="en-US" altLang="ja-JP" dirty="0" smtClean="0"/>
              <a:t>THz-QCL</a:t>
            </a:r>
            <a:r>
              <a:rPr lang="ja-JP" altLang="en-US" dirty="0" smtClean="0"/>
              <a:t>に用いて位相同期を行う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dirty="0" smtClean="0"/>
              <a:t>線幅の狭窄化を確認する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2267744" y="4869160"/>
            <a:ext cx="4896544" cy="8640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56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659160"/>
          </a:xfrm>
        </p:spPr>
        <p:txBody>
          <a:bodyPr/>
          <a:lstStyle/>
          <a:p>
            <a:r>
              <a:rPr kumimoji="1" lang="ja-JP" altLang="en-US" dirty="0" smtClean="0"/>
              <a:t>原理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" y="1469896"/>
            <a:ext cx="8941045" cy="37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97842" y="1696531"/>
            <a:ext cx="118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フーリエ変換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5766" y="425349"/>
                <a:ext cx="2339752" cy="1271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ja-JP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𝑟𝑒𝑝</m:t>
                        </m:r>
                      </m:sub>
                      <m:sup>
                        <m:r>
                          <a:rPr lang="en-US" altLang="ja-JP" sz="2000" i="1">
                            <a:latin typeface="Cambria Math"/>
                          </a:rPr>
                          <m:t>𝑄𝐶𝐿</m:t>
                        </m:r>
                      </m:sup>
                    </m:sSubSup>
                    <m:r>
                      <a:rPr lang="en-US" altLang="ja-JP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ja-JP" sz="2000" b="0" i="0" smtClean="0">
                        <a:latin typeface="Cambria Math"/>
                        <a:ea typeface="Cambria Math"/>
                      </a:rPr>
                      <m:t>13.3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  <a:ea typeface="Cambria Math"/>
                      </a:rPr>
                      <m:t>GHz</m:t>
                    </m:r>
                  </m:oMath>
                </a14:m>
                <a:r>
                  <a:rPr lang="en-US" altLang="ja-JP" sz="20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𝑄𝐶𝐿</m:t>
                        </m:r>
                      </m:sub>
                    </m:sSub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ja-JP" sz="2000" b="0" i="0" smtClean="0">
                        <a:latin typeface="Cambria Math"/>
                        <a:ea typeface="Cambria Math"/>
                      </a:rPr>
                      <m:t>2.5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  <a:ea typeface="Cambria Math"/>
                      </a:rPr>
                      <m:t>THz</m:t>
                    </m:r>
                  </m:oMath>
                </a14:m>
                <a:r>
                  <a:rPr lang="en-US" altLang="ja-JP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𝑟𝑒𝑝</m:t>
                        </m:r>
                      </m:sub>
                      <m:sup>
                        <m:sSub>
                          <m:sSubPr>
                            <m:ctrlPr>
                              <a:rPr lang="ja-JP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sup>
                    </m:sSubSup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ja-JP" sz="2000" b="0" i="0" smtClean="0">
                        <a:latin typeface="Cambria Math"/>
                        <a:ea typeface="Cambria Math"/>
                      </a:rPr>
                      <m:t>96.5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  <a:ea typeface="Cambria Math"/>
                      </a:rPr>
                      <m:t>MHz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6" y="425349"/>
                <a:ext cx="2339752" cy="1271182"/>
              </a:xfrm>
              <a:prstGeom prst="rect">
                <a:avLst/>
              </a:prstGeom>
              <a:blipFill rotWithShape="1">
                <a:blip r:embed="rId4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39294" y="5194132"/>
            <a:ext cx="403244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ja-JP" altLang="en-US" sz="2000" kern="0" dirty="0" smtClean="0">
                <a:latin typeface="Times New Roman" pitchFamily="18" charset="0"/>
                <a:cs typeface="Times New Roman" pitchFamily="18" charset="0"/>
              </a:rPr>
              <a:t>ダウンコンバート</a:t>
            </a:r>
            <a:r>
              <a:rPr lang="en-US" altLang="ja-JP" sz="2000" kern="0" dirty="0" smtClean="0">
                <a:latin typeface="Times New Roman" pitchFamily="18" charset="0"/>
                <a:cs typeface="Times New Roman" pitchFamily="18" charset="0"/>
              </a:rPr>
              <a:t>THz</a:t>
            </a:r>
            <a:r>
              <a:rPr lang="ja-JP" altLang="en-US" sz="2000" kern="0" dirty="0" smtClean="0">
                <a:latin typeface="Times New Roman" pitchFamily="18" charset="0"/>
                <a:cs typeface="Times New Roman" pitchFamily="18" charset="0"/>
              </a:rPr>
              <a:t>パルス列</a:t>
            </a:r>
            <a:endParaRPr lang="en-US" altLang="ja-JP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ja-JP" sz="28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371742" y="6093296"/>
                <a:ext cx="2556149" cy="518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/>
                        </a:rPr>
                        <m:t>∆</m:t>
                      </m:r>
                      <m:r>
                        <a:rPr lang="en-US" altLang="ja-JP" sz="2000" i="1">
                          <a:latin typeface="Cambria Math"/>
                        </a:rPr>
                        <m:t>𝑓</m:t>
                      </m:r>
                      <m:r>
                        <a:rPr lang="en-US" altLang="ja-JP" sz="20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𝑟𝑒𝑝</m:t>
                          </m:r>
                        </m:sub>
                        <m:sup>
                          <m:r>
                            <a:rPr lang="en-US" altLang="ja-JP" sz="2000" i="1">
                              <a:latin typeface="Cambria Math"/>
                            </a:rPr>
                            <m:t>𝑄𝐶𝐿</m:t>
                          </m:r>
                        </m:sup>
                      </m:sSubSup>
                      <m:r>
                        <a:rPr lang="en-US" altLang="ja-JP" sz="2000" i="1">
                          <a:latin typeface="Cambria Math"/>
                        </a:rPr>
                        <m:t>−</m:t>
                      </m:r>
                      <m:r>
                        <a:rPr lang="en-US" altLang="ja-JP" sz="2000" i="1">
                          <a:latin typeface="Cambria Math"/>
                        </a:rPr>
                        <m:t>𝑘</m:t>
                      </m:r>
                      <m:r>
                        <a:rPr lang="en-US" altLang="ja-JP" sz="2000" i="1">
                          <a:latin typeface="Cambria Math"/>
                        </a:rPr>
                        <m:t>×</m:t>
                      </m:r>
                      <m:sSubSup>
                        <m:sSubSup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𝑟𝑒𝑝</m:t>
                          </m:r>
                        </m:sub>
                        <m:sup>
                          <m:sSub>
                            <m:sSub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42" y="6093296"/>
                <a:ext cx="2556149" cy="518796"/>
              </a:xfrm>
              <a:prstGeom prst="rect">
                <a:avLst/>
              </a:prstGeom>
              <a:blipFill rotWithShape="1">
                <a:blip r:embed="rId5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518725" y="5480407"/>
                <a:ext cx="2371803" cy="518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000">
                          <a:latin typeface="Cambria Math"/>
                        </a:rPr>
                        <m:t>η</m:t>
                      </m:r>
                      <m:r>
                        <a:rPr lang="en-US" altLang="ja-JP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𝑄𝐶𝐿</m:t>
                          </m:r>
                        </m:sub>
                      </m:sSub>
                      <m:r>
                        <a:rPr lang="en-US" altLang="ja-JP" sz="2000" i="1">
                          <a:latin typeface="Cambria Math"/>
                        </a:rPr>
                        <m:t>−</m:t>
                      </m:r>
                      <m:r>
                        <a:rPr lang="en-US" altLang="ja-JP" sz="2000" i="1">
                          <a:latin typeface="Cambria Math"/>
                        </a:rPr>
                        <m:t>𝑟</m:t>
                      </m:r>
                      <m:r>
                        <a:rPr lang="en-US" altLang="ja-JP" sz="2000" i="1">
                          <a:latin typeface="Cambria Math"/>
                        </a:rPr>
                        <m:t>×</m:t>
                      </m:r>
                      <m:sSubSup>
                        <m:sSubSup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𝑟𝑒𝑝</m:t>
                          </m:r>
                        </m:sub>
                        <m:sup>
                          <m:sSub>
                            <m:sSub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725" y="5480407"/>
                <a:ext cx="2371803" cy="518796"/>
              </a:xfrm>
              <a:prstGeom prst="rect">
                <a:avLst/>
              </a:prstGeom>
              <a:blipFill rotWithShape="1">
                <a:blip r:embed="rId6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7054351" y="5501759"/>
                <a:ext cx="2062809" cy="476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r</m:t>
                      </m:r>
                      <m:r>
                        <a:rPr lang="en-US" altLang="ja-JP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int</m:t>
                      </m:r>
                      <m:r>
                        <a:rPr lang="en-US" altLang="ja-JP"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ja-JP" altLang="ja-JP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𝑄𝐶𝐿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𝑟𝑒𝑝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bSup>
                        </m:den>
                      </m:f>
                      <m:r>
                        <a:rPr lang="en-US" altLang="ja-JP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351" y="5501759"/>
                <a:ext cx="2062809" cy="476092"/>
              </a:xfrm>
              <a:prstGeom prst="rect">
                <a:avLst/>
              </a:prstGeom>
              <a:blipFill rotWithShape="1">
                <a:blip r:embed="rId7"/>
                <a:stretch>
                  <a:fillRect t="-80769" r="-5605" b="-1256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7036976" y="6114648"/>
                <a:ext cx="2097561" cy="476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k</m:t>
                      </m:r>
                      <m:r>
                        <a:rPr lang="en-US" altLang="ja-JP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int</m:t>
                      </m:r>
                      <m:r>
                        <a:rPr lang="en-US" altLang="ja-JP"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ja-JP" altLang="ja-JP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𝑟𝑒𝑝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𝑄𝐶𝐿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𝑟𝑒𝑝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bSup>
                        </m:den>
                      </m:f>
                      <m:r>
                        <a:rPr lang="en-US" altLang="ja-JP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976" y="6114648"/>
                <a:ext cx="2097561" cy="476092"/>
              </a:xfrm>
              <a:prstGeom prst="rect">
                <a:avLst/>
              </a:prstGeom>
              <a:blipFill rotWithShape="1">
                <a:blip r:embed="rId8"/>
                <a:stretch>
                  <a:fillRect t="-114103" r="-13372" b="-17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933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576064"/>
          </a:xfrm>
        </p:spPr>
        <p:txBody>
          <a:bodyPr/>
          <a:lstStyle/>
          <a:p>
            <a:r>
              <a:rPr kumimoji="1" lang="ja-JP" altLang="en-US" dirty="0" smtClean="0"/>
              <a:t>セットアップ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7" y="1124744"/>
            <a:ext cx="828794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7504" y="4337720"/>
            <a:ext cx="8928992" cy="25202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kern="0" dirty="0" smtClean="0">
                <a:latin typeface="Times New Roman" pitchFamily="18" charset="0"/>
                <a:cs typeface="Times New Roman" pitchFamily="18" charset="0"/>
              </a:rPr>
              <a:t>フェムト秒ファイバーレーザー</a:t>
            </a:r>
            <a:endParaRPr lang="en-US" altLang="ja-JP" sz="24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ja-JP" altLang="en-US" sz="2400" kern="0" dirty="0" smtClean="0">
                <a:latin typeface="Times New Roman" pitchFamily="18" charset="0"/>
                <a:cs typeface="Times New Roman" pitchFamily="18" charset="0"/>
              </a:rPr>
              <a:t>波長</a:t>
            </a:r>
            <a:r>
              <a:rPr lang="en-US" altLang="ja-JP" sz="2400" kern="0" dirty="0" smtClean="0">
                <a:latin typeface="Times New Roman" pitchFamily="18" charset="0"/>
                <a:cs typeface="Times New Roman" pitchFamily="18" charset="0"/>
              </a:rPr>
              <a:t>775nm, </a:t>
            </a:r>
            <a:r>
              <a:rPr lang="ja-JP" altLang="en-US" sz="2400" kern="0" dirty="0" smtClean="0">
                <a:latin typeface="Times New Roman" pitchFamily="18" charset="0"/>
                <a:cs typeface="Times New Roman" pitchFamily="18" charset="0"/>
              </a:rPr>
              <a:t>パルス幅</a:t>
            </a:r>
            <a:r>
              <a:rPr lang="en-US" altLang="ja-JP" sz="2400" kern="0" dirty="0" smtClean="0">
                <a:latin typeface="Times New Roman" pitchFamily="18" charset="0"/>
                <a:cs typeface="Times New Roman" pitchFamily="18" charset="0"/>
              </a:rPr>
              <a:t>100fs, </a:t>
            </a:r>
            <a:r>
              <a:rPr lang="ja-JP" altLang="en-US" sz="2400" kern="0" dirty="0" smtClean="0">
                <a:latin typeface="Times New Roman" pitchFamily="18" charset="0"/>
                <a:cs typeface="Times New Roman" pitchFamily="18" charset="0"/>
              </a:rPr>
              <a:t>繰り返し周波数</a:t>
            </a:r>
            <a:r>
              <a:rPr lang="en-US" altLang="ja-JP" sz="2400" kern="0" dirty="0" smtClean="0">
                <a:latin typeface="Times New Roman" pitchFamily="18" charset="0"/>
                <a:cs typeface="Times New Roman" pitchFamily="18" charset="0"/>
              </a:rPr>
              <a:t>96.513MHz, </a:t>
            </a:r>
            <a:r>
              <a:rPr lang="ja-JP" altLang="en-US" sz="2400" kern="0" dirty="0" smtClean="0">
                <a:latin typeface="Times New Roman" pitchFamily="18" charset="0"/>
                <a:cs typeface="Times New Roman" pitchFamily="18" charset="0"/>
              </a:rPr>
              <a:t>平均出力</a:t>
            </a:r>
            <a:r>
              <a:rPr lang="en-US" altLang="ja-JP" sz="2400" kern="0" dirty="0" smtClean="0">
                <a:latin typeface="Times New Roman" pitchFamily="18" charset="0"/>
                <a:cs typeface="Times New Roman" pitchFamily="18" charset="0"/>
              </a:rPr>
              <a:t>50mW</a:t>
            </a:r>
          </a:p>
          <a:p>
            <a:pPr marL="0" indent="0">
              <a:buNone/>
            </a:pPr>
            <a:endParaRPr lang="en-US" altLang="ja-JP" sz="12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b="1" kern="0" dirty="0" smtClean="0">
                <a:latin typeface="Times New Roman" pitchFamily="18" charset="0"/>
                <a:cs typeface="Times New Roman" pitchFamily="18" charset="0"/>
              </a:rPr>
              <a:t>THz-QCL</a:t>
            </a:r>
          </a:p>
          <a:p>
            <a:pPr marL="0" indent="0">
              <a:buNone/>
            </a:pPr>
            <a:r>
              <a:rPr lang="ja-JP" altLang="en-US" sz="2400" kern="0" dirty="0" smtClean="0">
                <a:latin typeface="Times New Roman" pitchFamily="18" charset="0"/>
                <a:cs typeface="Times New Roman" pitchFamily="18" charset="0"/>
              </a:rPr>
              <a:t>パルスの繰り返し周波数</a:t>
            </a:r>
            <a:r>
              <a:rPr lang="en-US" altLang="ja-JP" sz="2400" kern="0" dirty="0" smtClean="0">
                <a:latin typeface="Times New Roman" pitchFamily="18" charset="0"/>
                <a:cs typeface="Times New Roman" pitchFamily="18" charset="0"/>
              </a:rPr>
              <a:t>13.3GHz, </a:t>
            </a:r>
            <a:r>
              <a:rPr lang="ja-JP" altLang="en-US" sz="2400" kern="0" dirty="0" smtClean="0">
                <a:latin typeface="Times New Roman" pitchFamily="18" charset="0"/>
                <a:cs typeface="Times New Roman" pitchFamily="18" charset="0"/>
              </a:rPr>
              <a:t>キャリア周波数</a:t>
            </a:r>
            <a:r>
              <a:rPr lang="en-US" altLang="ja-JP" sz="2400" kern="0" dirty="0" smtClean="0">
                <a:latin typeface="Times New Roman" pitchFamily="18" charset="0"/>
                <a:cs typeface="Times New Roman" pitchFamily="18" charset="0"/>
              </a:rPr>
              <a:t>2.5THz</a:t>
            </a:r>
          </a:p>
          <a:p>
            <a:pPr marL="0" indent="0">
              <a:buNone/>
            </a:pP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6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576064"/>
          </a:xfrm>
        </p:spPr>
        <p:txBody>
          <a:bodyPr/>
          <a:lstStyle/>
          <a:p>
            <a:r>
              <a:rPr kumimoji="1" lang="en-US" altLang="ja-JP" dirty="0" smtClean="0"/>
              <a:t>THz-QCL </a:t>
            </a:r>
            <a:r>
              <a:rPr kumimoji="1" lang="ja-JP" altLang="en-US" dirty="0" smtClean="0"/>
              <a:t>電気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光学特性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" y="1295921"/>
            <a:ext cx="5440057" cy="463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580112" y="1628800"/>
            <a:ext cx="3456384" cy="51125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電圧</a:t>
            </a: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電流特性</a:t>
            </a: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黒線</a:t>
            </a: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と出力</a:t>
            </a: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電流特性</a:t>
            </a: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緑線</a:t>
            </a: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altLang="ja-JP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(b)1.24A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の時のスペクトル</a:t>
            </a:r>
            <a:endParaRPr lang="en-US" altLang="ja-JP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ja-JP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(c) 1.35A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の時のスペクトル</a:t>
            </a:r>
            <a:endParaRPr lang="en-US" altLang="ja-JP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ja-JP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(d) RF-1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のパワーを</a:t>
            </a: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+10dBm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0" y="5911332"/>
            <a:ext cx="5508104" cy="9001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kern="0" dirty="0" smtClean="0">
                <a:latin typeface="Times New Roman" pitchFamily="18" charset="0"/>
                <a:cs typeface="Times New Roman" pitchFamily="18" charset="0"/>
              </a:rPr>
              <a:t>図</a:t>
            </a:r>
            <a:r>
              <a:rPr lang="en-US" altLang="ja-JP" sz="2400" kern="0" dirty="0" err="1" smtClean="0">
                <a:latin typeface="Times New Roman" pitchFamily="18" charset="0"/>
                <a:cs typeface="Times New Roman" pitchFamily="18" charset="0"/>
              </a:rPr>
              <a:t>b~d</a:t>
            </a:r>
            <a:r>
              <a:rPr lang="en-US" altLang="ja-JP" sz="2400" kern="0" dirty="0" smtClean="0">
                <a:latin typeface="Times New Roman" pitchFamily="18" charset="0"/>
                <a:cs typeface="Times New Roman" pitchFamily="18" charset="0"/>
              </a:rPr>
              <a:t>. FT-IR</a:t>
            </a:r>
            <a:r>
              <a:rPr lang="ja-JP" altLang="en-US" sz="2400" kern="0" dirty="0" smtClean="0">
                <a:latin typeface="Times New Roman" pitchFamily="18" charset="0"/>
                <a:cs typeface="Times New Roman" pitchFamily="18" charset="0"/>
              </a:rPr>
              <a:t>スペクトルメーターに</a:t>
            </a:r>
            <a:endParaRPr lang="en-US" altLang="ja-JP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ja-JP" altLang="en-US" sz="2400" kern="0" dirty="0" smtClean="0">
                <a:latin typeface="Times New Roman" pitchFamily="18" charset="0"/>
                <a:cs typeface="Times New Roman" pitchFamily="18" charset="0"/>
              </a:rPr>
              <a:t>よって測定</a:t>
            </a:r>
            <a:r>
              <a:rPr lang="en-US" altLang="ja-JP" sz="2400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ja-JP" altLang="en-US" sz="2400" kern="0" dirty="0" smtClean="0">
                <a:latin typeface="Times New Roman" pitchFamily="18" charset="0"/>
                <a:cs typeface="Times New Roman" pitchFamily="18" charset="0"/>
              </a:rPr>
              <a:t>スペクトル分解能</a:t>
            </a:r>
            <a:r>
              <a:rPr lang="en-US" altLang="ja-JP" sz="2400" kern="0" dirty="0" smtClean="0">
                <a:latin typeface="Times New Roman" pitchFamily="18" charset="0"/>
                <a:cs typeface="Times New Roman" pitchFamily="18" charset="0"/>
              </a:rPr>
              <a:t>7.5GHz)</a:t>
            </a:r>
          </a:p>
        </p:txBody>
      </p:sp>
    </p:spTree>
    <p:extLst>
      <p:ext uri="{BB962C8B-B14F-4D97-AF65-F5344CB8AC3E}">
        <p14:creationId xmlns:p14="http://schemas.microsoft.com/office/powerpoint/2010/main" val="3466955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" y="1556792"/>
            <a:ext cx="4248472" cy="492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/>
              <p:cNvSpPr txBox="1">
                <a:spLocks/>
              </p:cNvSpPr>
              <p:nvPr/>
            </p:nvSpPr>
            <p:spPr>
              <a:xfrm>
                <a:off x="4211960" y="1694736"/>
                <a:ext cx="4932040" cy="504056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AutoNum type="alphaLcParenBoth"/>
                </a:pPr>
                <a:r>
                  <a:rPr lang="ja-JP" altLang="en-US" sz="2800" kern="0" dirty="0" smtClean="0">
                    <a:latin typeface="Times New Roman" pitchFamily="18" charset="0"/>
                    <a:cs typeface="Times New Roman" pitchFamily="18" charset="0"/>
                  </a:rPr>
                  <a:t>スペアナ </a:t>
                </a:r>
                <a:r>
                  <a:rPr lang="en-US" altLang="ja-JP" sz="2800" kern="0" dirty="0" smtClean="0">
                    <a:latin typeface="Times New Roman" pitchFamily="18" charset="0"/>
                    <a:cs typeface="Times New Roman" pitchFamily="18" charset="0"/>
                  </a:rPr>
                  <a:t>(RBW100kHz, </a:t>
                </a:r>
                <a:r>
                  <a:rPr lang="ja-JP" altLang="en-US" sz="2800" kern="0" dirty="0" smtClean="0">
                    <a:latin typeface="Times New Roman" pitchFamily="18" charset="0"/>
                    <a:cs typeface="Times New Roman" pitchFamily="18" charset="0"/>
                  </a:rPr>
                  <a:t>スイープ時間</a:t>
                </a:r>
                <a:r>
                  <a:rPr lang="en-US" altLang="ja-JP" sz="2800" kern="0" dirty="0" smtClean="0">
                    <a:latin typeface="Times New Roman" pitchFamily="18" charset="0"/>
                    <a:cs typeface="Times New Roman" pitchFamily="18" charset="0"/>
                  </a:rPr>
                  <a:t>5.5ms)</a:t>
                </a:r>
              </a:p>
              <a:p>
                <a:pPr marL="0" indent="0">
                  <a:buNone/>
                </a:pPr>
                <a:endParaRPr lang="en-US" altLang="ja-JP" sz="1000" kern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/>
                        </a:rPr>
                        <m:t>∆</m:t>
                      </m:r>
                      <m:r>
                        <a:rPr lang="en-US" altLang="ja-JP" sz="2400" i="1">
                          <a:latin typeface="Cambria Math"/>
                        </a:rPr>
                        <m:t>𝑓</m:t>
                      </m:r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𝑅𝐹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−138×</m:t>
                      </m:r>
                      <m:sSubSup>
                        <m:sSubSup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𝑟𝑒𝑝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𝑓𝑠</m:t>
                          </m:r>
                        </m:sup>
                      </m:sSubSup>
                      <m:r>
                        <a:rPr lang="en-US" altLang="ja-JP" sz="2400"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/>
                        </a:rPr>
                        <m:t>MHz</m:t>
                      </m:r>
                    </m:oMath>
                  </m:oMathPara>
                </a14:m>
                <a:endParaRPr lang="en-US" altLang="ja-JP" sz="2400" kern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ja-JP" sz="1000" kern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800" kern="0" dirty="0" smtClean="0">
                    <a:latin typeface="Times New Roman" pitchFamily="18" charset="0"/>
                    <a:cs typeface="Times New Roman" pitchFamily="18" charset="0"/>
                  </a:rPr>
                  <a:t>(b) Max-Hold ON</a:t>
                </a:r>
              </a:p>
              <a:p>
                <a:pPr marL="0" indent="0">
                  <a:buNone/>
                </a:pPr>
                <a:r>
                  <a:rPr lang="ja-JP" altLang="en-US" sz="2800" kern="0" dirty="0" smtClean="0">
                    <a:latin typeface="Times New Roman" pitchFamily="18" charset="0"/>
                    <a:cs typeface="Times New Roman" pitchFamily="18" charset="0"/>
                  </a:rPr>
                  <a:t>→位相同期がかかっていない</a:t>
                </a:r>
                <a:endParaRPr lang="en-US" altLang="ja-JP" sz="2800" kern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ja-JP" sz="1000" kern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800" kern="0" dirty="0" smtClean="0">
                    <a:latin typeface="Times New Roman" pitchFamily="18" charset="0"/>
                    <a:cs typeface="Times New Roman" pitchFamily="18" charset="0"/>
                  </a:rPr>
                  <a:t>(c)</a:t>
                </a:r>
                <a:r>
                  <a:rPr lang="ja-JP" altLang="en-US" sz="2800" kern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𝑟𝑒𝑝</m:t>
                        </m:r>
                      </m:sub>
                      <m:sup>
                        <m:r>
                          <a:rPr lang="en-US" altLang="ja-JP" sz="2800" i="1">
                            <a:latin typeface="Cambria Math"/>
                          </a:rPr>
                          <m:t>𝑓𝑠</m:t>
                        </m:r>
                      </m:sup>
                    </m:sSubSup>
                  </m:oMath>
                </a14:m>
                <a:r>
                  <a:rPr lang="en-US" altLang="ja-JP" sz="2800" kern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ja-JP" altLang="en-US" sz="2800" kern="0" dirty="0" smtClean="0">
                    <a:latin typeface="Times New Roman" pitchFamily="18" charset="0"/>
                    <a:cs typeface="Times New Roman" pitchFamily="18" charset="0"/>
                  </a:rPr>
                  <a:t>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𝑄𝐶𝐿</m:t>
                        </m:r>
                      </m:sub>
                    </m:sSub>
                  </m:oMath>
                </a14:m>
                <a:r>
                  <a:rPr lang="en-US" altLang="ja-JP" sz="2800" kern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ja-JP" altLang="en-US" sz="2800" kern="0" dirty="0" smtClean="0">
                    <a:latin typeface="Times New Roman" pitchFamily="18" charset="0"/>
                    <a:cs typeface="Times New Roman" pitchFamily="18" charset="0"/>
                  </a:rPr>
                  <a:t>の位相同期もする</a:t>
                </a:r>
                <a:endParaRPr lang="en-US" altLang="ja-JP" sz="2800" kern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sz="2800" kern="0" dirty="0" smtClean="0">
                    <a:latin typeface="Times New Roman" pitchFamily="18" charset="0"/>
                    <a:cs typeface="Times New Roman" pitchFamily="18" charset="0"/>
                  </a:rPr>
                  <a:t>→完全な位相同期</a:t>
                </a:r>
                <a:endParaRPr lang="en-US" altLang="ja-JP" sz="2800" kern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ja-JP" sz="2800" kern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ja-JP" sz="2800" kern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ja-JP" kern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694736"/>
                <a:ext cx="4932040" cy="5040560"/>
              </a:xfrm>
              <a:prstGeom prst="rect">
                <a:avLst/>
              </a:prstGeom>
              <a:blipFill rotWithShape="1">
                <a:blip r:embed="rId4"/>
                <a:stretch>
                  <a:fillRect l="-2596" t="-15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907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5004048" cy="420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932040" y="1694736"/>
            <a:ext cx="4032448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932040" y="1694736"/>
            <a:ext cx="4211960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L0~L5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の正規化スペクトル</a:t>
            </a: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(RBW1Hz)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を示す</a:t>
            </a:r>
            <a:endParaRPr lang="en-US" altLang="ja-JP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1200" kern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L0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から離れると位相ノイズが増加</a:t>
            </a:r>
            <a:endParaRPr lang="en-US" altLang="ja-JP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1200" kern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その増加が赤線の理論直線と一致</a:t>
            </a:r>
            <a:endParaRPr lang="en-US" altLang="ja-JP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と</a:t>
            </a:r>
            <a:r>
              <a:rPr lang="en-US" altLang="ja-JP" sz="2800" kern="0" dirty="0" smtClean="0">
                <a:latin typeface="Times New Roman" pitchFamily="18" charset="0"/>
                <a:cs typeface="Times New Roman" pitchFamily="18" charset="0"/>
              </a:rPr>
              <a:t>RF-1</a:t>
            </a:r>
            <a:r>
              <a:rPr lang="ja-JP" altLang="en-US" sz="2800" kern="0" dirty="0" smtClean="0">
                <a:latin typeface="Times New Roman" pitchFamily="18" charset="0"/>
                <a:cs typeface="Times New Roman" pitchFamily="18" charset="0"/>
              </a:rPr>
              <a:t>のインジェクションロックが証明</a:t>
            </a:r>
            <a:endParaRPr lang="en-US" altLang="ja-JP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56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87152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840760" cy="545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635896" y="6442951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時間スペクトル</a:t>
            </a:r>
            <a:endParaRPr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1259632" y="6442951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周波数スペクトル</a:t>
            </a:r>
            <a:endParaRPr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5796136" y="6484367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強度スペクトル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580700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7992888" cy="3024336"/>
          </a:xfrm>
        </p:spPr>
        <p:txBody>
          <a:bodyPr/>
          <a:lstStyle/>
          <a:p>
            <a:r>
              <a:rPr lang="en-US" altLang="ja-JP" dirty="0" smtClean="0"/>
              <a:t>RF-1</a:t>
            </a:r>
            <a:r>
              <a:rPr lang="ja-JP" altLang="en-US" dirty="0" smtClean="0"/>
              <a:t>と</a:t>
            </a:r>
            <a:r>
              <a:rPr lang="en-US" altLang="ja-JP" dirty="0" smtClean="0"/>
              <a:t>THz-QCL</a:t>
            </a:r>
            <a:r>
              <a:rPr lang="ja-JP" altLang="en-US" dirty="0" smtClean="0"/>
              <a:t>をインジェクションロック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THz-QCL, RF-3</a:t>
            </a:r>
            <a:r>
              <a:rPr lang="ja-JP" altLang="en-US" dirty="0" smtClean="0"/>
              <a:t>と</a:t>
            </a:r>
            <a:r>
              <a:rPr lang="ja-JP" altLang="en-US" dirty="0"/>
              <a:t>フェムト秒ファイバーレーザーの繰り返し周波数の位相同期</a:t>
            </a:r>
            <a:endParaRPr lang="en-US" altLang="ja-JP" dirty="0"/>
          </a:p>
          <a:p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このシステムは分光や</a:t>
            </a:r>
            <a:r>
              <a:rPr lang="en-US" altLang="ja-JP" dirty="0"/>
              <a:t>, </a:t>
            </a:r>
            <a:r>
              <a:rPr lang="ja-JP" altLang="en-US" dirty="0"/>
              <a:t>イメージング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アプリケーションと</a:t>
            </a:r>
            <a:r>
              <a:rPr lang="ja-JP" altLang="en-US" dirty="0"/>
              <a:t>して期待される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683568" y="4869160"/>
            <a:ext cx="7704856" cy="14401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385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kumimoji="1" lang="ja-JP" altLang="en-US" dirty="0" smtClean="0"/>
              <a:t>全体のまとめ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フェムト秒レーザーの繰り返し周波数と</a:t>
            </a:r>
            <a:r>
              <a:rPr kumimoji="1" lang="en-US" altLang="ja-JP" dirty="0" smtClean="0"/>
              <a:t>QCL</a:t>
            </a:r>
            <a:r>
              <a:rPr kumimoji="1" lang="ja-JP" altLang="en-US" dirty="0" smtClean="0"/>
              <a:t>の位相同期だけではなく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インジェクションロックという概念を紹介した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これにより</a:t>
            </a:r>
            <a:r>
              <a:rPr kumimoji="1" lang="en-US" altLang="ja-JP" dirty="0" smtClean="0"/>
              <a:t>QCL</a:t>
            </a:r>
            <a:r>
              <a:rPr kumimoji="1" lang="ja-JP" altLang="en-US" dirty="0" smtClean="0"/>
              <a:t>の安定化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線幅の狭窄化を達成した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768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kumimoji="1" lang="ja-JP" altLang="en-US" dirty="0" smtClean="0"/>
              <a:t>イントロダクション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194421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しかし・・・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フリーランニング量子カスケードレーザーの線幅は数</a:t>
            </a:r>
            <a:r>
              <a:rPr lang="ja-JP" altLang="en-US" dirty="0" smtClean="0"/>
              <a:t>メガ～数ギガヘルツ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　　　　　　　　　</a:t>
            </a:r>
            <a:endParaRPr kumimoji="1" lang="en-US" altLang="ja-JP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t="29095" r="52017" b="25215"/>
          <a:stretch/>
        </p:blipFill>
        <p:spPr bwMode="auto">
          <a:xfrm>
            <a:off x="42255" y="3933056"/>
            <a:ext cx="401274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4139952" y="4077072"/>
            <a:ext cx="4760912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ja-JP" altLang="en-US" kern="0" dirty="0" smtClean="0"/>
              <a:t>ガス分光などに利用する場合</a:t>
            </a:r>
            <a:r>
              <a:rPr lang="en-US" altLang="ja-JP" kern="0" dirty="0" smtClean="0"/>
              <a:t>, </a:t>
            </a:r>
            <a:r>
              <a:rPr lang="ja-JP" altLang="en-US" kern="0" dirty="0" smtClean="0"/>
              <a:t>もっと狭い発振線幅が求められる　　　　　　　　　　　</a:t>
            </a:r>
            <a:endParaRPr lang="en-US" altLang="ja-JP" kern="0" dirty="0" smtClean="0"/>
          </a:p>
        </p:txBody>
      </p:sp>
    </p:spTree>
    <p:extLst>
      <p:ext uri="{BB962C8B-B14F-4D97-AF65-F5344CB8AC3E}">
        <p14:creationId xmlns:p14="http://schemas.microsoft.com/office/powerpoint/2010/main" val="41749921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11256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そこで・・・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非常に安定</a:t>
            </a:r>
            <a:r>
              <a:rPr lang="ja-JP" altLang="en-US" dirty="0" smtClean="0"/>
              <a:t>した繰り返し周波数を持つレーザーと位相同期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⇒量子カスケードレーザーの周波数揺らぎが抑えられ</a:t>
            </a:r>
            <a:r>
              <a:rPr lang="en-US" altLang="ja-JP" dirty="0" smtClean="0"/>
              <a:t>, </a:t>
            </a:r>
            <a:r>
              <a:rPr lang="ja-JP" altLang="en-US" dirty="0" smtClean="0"/>
              <a:t>発振線幅の狭窄化ができる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dirty="0" smtClean="0"/>
              <a:t>これによりガス分光などのアプリケーションとして利用可能になる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423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r>
              <a:rPr kumimoji="1" lang="ja-JP" altLang="en-US" dirty="0" smtClean="0"/>
              <a:t>紹介論文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000" dirty="0"/>
              <a:t>M. </a:t>
            </a:r>
            <a:r>
              <a:rPr lang="en-US" altLang="ja-JP" sz="2000" dirty="0" err="1"/>
              <a:t>Ravaro</a:t>
            </a:r>
            <a:r>
              <a:rPr lang="en-US" altLang="ja-JP" sz="2000" dirty="0"/>
              <a:t>, V. </a:t>
            </a:r>
            <a:r>
              <a:rPr lang="en-US" altLang="ja-JP" sz="2000" dirty="0" err="1"/>
              <a:t>Jagtap</a:t>
            </a:r>
            <a:r>
              <a:rPr lang="en-US" altLang="ja-JP" sz="2000" dirty="0"/>
              <a:t>, G. </a:t>
            </a:r>
            <a:r>
              <a:rPr lang="en-US" altLang="ja-JP" sz="2000" dirty="0" err="1"/>
              <a:t>Santarelli</a:t>
            </a:r>
            <a:r>
              <a:rPr lang="en-US" altLang="ja-JP" sz="2000" dirty="0"/>
              <a:t>, C. </a:t>
            </a:r>
            <a:r>
              <a:rPr lang="en-US" altLang="ja-JP" sz="2000" dirty="0" err="1"/>
              <a:t>Sirtori</a:t>
            </a:r>
            <a:r>
              <a:rPr lang="en-US" altLang="ja-JP" sz="2000" dirty="0"/>
              <a:t>, L. H. Li, S. P. </a:t>
            </a:r>
            <a:r>
              <a:rPr lang="en-US" altLang="ja-JP" sz="2000" dirty="0" err="1"/>
              <a:t>Khanna</a:t>
            </a:r>
            <a:r>
              <a:rPr lang="en-US" altLang="ja-JP" sz="2000" dirty="0"/>
              <a:t>, E. H. Linfield, and S. </a:t>
            </a:r>
            <a:r>
              <a:rPr lang="en-US" altLang="ja-JP" sz="2000" dirty="0" err="1" smtClean="0"/>
              <a:t>Barbieri</a:t>
            </a:r>
            <a:r>
              <a:rPr lang="en-US" altLang="ja-JP" sz="2000" dirty="0" smtClean="0"/>
              <a:t>.  </a:t>
            </a:r>
            <a:r>
              <a:rPr lang="en-US" altLang="ja-JP" sz="2000" b="1" dirty="0" smtClean="0"/>
              <a:t>”Continuous-wave </a:t>
            </a:r>
            <a:r>
              <a:rPr lang="en-US" altLang="ja-JP" sz="2000" b="1" dirty="0"/>
              <a:t>coherent imaging with terahertz quantum cascade </a:t>
            </a:r>
            <a:r>
              <a:rPr lang="en-US" altLang="ja-JP" sz="2000" b="1" dirty="0" smtClean="0"/>
              <a:t>lasers using </a:t>
            </a:r>
            <a:r>
              <a:rPr lang="en-US" altLang="ja-JP" sz="2000" b="1" dirty="0"/>
              <a:t>electro-optic harmonic </a:t>
            </a:r>
            <a:r>
              <a:rPr lang="en-US" altLang="ja-JP" sz="2000" b="1" dirty="0" smtClean="0"/>
              <a:t>sampling”. </a:t>
            </a:r>
            <a:r>
              <a:rPr lang="en-US" altLang="ja-JP" sz="2000" dirty="0" smtClean="0"/>
              <a:t>APPLIED PHYSICS </a:t>
            </a:r>
            <a:r>
              <a:rPr lang="en-US" altLang="ja-JP" sz="2000" dirty="0"/>
              <a:t>LETTERS </a:t>
            </a:r>
            <a:r>
              <a:rPr lang="en-US" altLang="ja-JP" sz="2000" b="1" dirty="0"/>
              <a:t>102</a:t>
            </a:r>
            <a:r>
              <a:rPr lang="en-US" altLang="ja-JP" sz="2000" dirty="0"/>
              <a:t>, 091107 (2013</a:t>
            </a:r>
            <a:r>
              <a:rPr lang="en-US" altLang="ja-JP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it-IT" altLang="ja-JP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altLang="ja-JP" sz="2000" dirty="0" smtClean="0"/>
              <a:t>I</a:t>
            </a:r>
            <a:r>
              <a:rPr lang="it-IT" altLang="ja-JP" sz="2000" dirty="0"/>
              <a:t>. Galli, M. Siciliani de Cumis, F. Cappelli, S. Bartalini, D. Mazzotti, S. </a:t>
            </a:r>
            <a:r>
              <a:rPr lang="it-IT" altLang="ja-JP" sz="2000" dirty="0" smtClean="0"/>
              <a:t>Borri, A</a:t>
            </a:r>
            <a:r>
              <a:rPr lang="it-IT" altLang="ja-JP" sz="2000" dirty="0"/>
              <a:t>. Montori, N. Akikusa, M. Yamanishi, G. Giusfredi, P. Cancio, and P. De </a:t>
            </a:r>
            <a:r>
              <a:rPr lang="it-IT" altLang="ja-JP" sz="2000" dirty="0" smtClean="0"/>
              <a:t>Natale. </a:t>
            </a:r>
            <a:r>
              <a:rPr lang="en-US" altLang="ja-JP" sz="2000" b="1" dirty="0" smtClean="0"/>
              <a:t>”Comb-assisted </a:t>
            </a:r>
            <a:r>
              <a:rPr lang="en-US" altLang="ja-JP" sz="2000" b="1" dirty="0" err="1"/>
              <a:t>subkilohertz</a:t>
            </a:r>
            <a:r>
              <a:rPr lang="en-US" altLang="ja-JP" sz="2000" b="1" dirty="0"/>
              <a:t> </a:t>
            </a:r>
            <a:r>
              <a:rPr lang="en-US" altLang="ja-JP" sz="2000" b="1" dirty="0" err="1"/>
              <a:t>linewidth</a:t>
            </a:r>
            <a:r>
              <a:rPr lang="en-US" altLang="ja-JP" sz="2000" b="1" dirty="0"/>
              <a:t> quantum cascade </a:t>
            </a:r>
            <a:r>
              <a:rPr lang="en-US" altLang="ja-JP" sz="2000" b="1" dirty="0" smtClean="0"/>
              <a:t>laser for </a:t>
            </a:r>
            <a:r>
              <a:rPr lang="en-US" altLang="ja-JP" sz="2000" b="1" dirty="0"/>
              <a:t>high-precision mid-infrared </a:t>
            </a:r>
            <a:r>
              <a:rPr lang="en-US" altLang="ja-JP" sz="2000" b="1" dirty="0" smtClean="0"/>
              <a:t>spectroscopy”. </a:t>
            </a:r>
            <a:r>
              <a:rPr lang="en-US" altLang="ja-JP" sz="2000" dirty="0" smtClean="0"/>
              <a:t>APPLIED </a:t>
            </a:r>
            <a:r>
              <a:rPr lang="en-US" altLang="ja-JP" sz="2000" dirty="0"/>
              <a:t>PHYSICS LETTERS </a:t>
            </a:r>
            <a:r>
              <a:rPr lang="en-US" altLang="ja-JP" sz="2000" b="1" dirty="0"/>
              <a:t>102</a:t>
            </a:r>
            <a:r>
              <a:rPr lang="en-US" altLang="ja-JP" sz="2000" dirty="0"/>
              <a:t>, 121117 (2013</a:t>
            </a:r>
            <a:r>
              <a:rPr lang="en-US" altLang="ja-JP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/>
              <a:t>S</a:t>
            </a:r>
            <a:r>
              <a:rPr lang="en-US" altLang="ja-JP" sz="2000" dirty="0"/>
              <a:t>. </a:t>
            </a:r>
            <a:r>
              <a:rPr lang="en-US" altLang="ja-JP" sz="2000" dirty="0" err="1"/>
              <a:t>Barbieri</a:t>
            </a:r>
            <a:r>
              <a:rPr lang="en-US" altLang="ja-JP" sz="2000" dirty="0"/>
              <a:t>, M. </a:t>
            </a:r>
            <a:r>
              <a:rPr lang="en-US" altLang="ja-JP" sz="2000" dirty="0" err="1"/>
              <a:t>Ravaro</a:t>
            </a:r>
            <a:r>
              <a:rPr lang="en-US" altLang="ja-JP" sz="2000" dirty="0"/>
              <a:t>, P. </a:t>
            </a:r>
            <a:r>
              <a:rPr lang="en-US" altLang="ja-JP" sz="2000" dirty="0" err="1"/>
              <a:t>Gellie</a:t>
            </a:r>
            <a:r>
              <a:rPr lang="en-US" altLang="ja-JP" sz="2000" dirty="0"/>
              <a:t>, G. </a:t>
            </a:r>
            <a:r>
              <a:rPr lang="en-US" altLang="ja-JP" sz="2000" dirty="0" err="1"/>
              <a:t>Santarelli</a:t>
            </a:r>
            <a:r>
              <a:rPr lang="en-US" altLang="ja-JP" sz="2000" dirty="0"/>
              <a:t>, C. </a:t>
            </a:r>
            <a:r>
              <a:rPr lang="en-US" altLang="ja-JP" sz="2000" dirty="0" err="1"/>
              <a:t>Manquest</a:t>
            </a:r>
            <a:r>
              <a:rPr lang="en-US" altLang="ja-JP" sz="2000" dirty="0"/>
              <a:t>, C. </a:t>
            </a:r>
            <a:r>
              <a:rPr lang="en-US" altLang="ja-JP" sz="2000" dirty="0" err="1"/>
              <a:t>Sirtori</a:t>
            </a:r>
            <a:r>
              <a:rPr lang="en-US" altLang="ja-JP" sz="2000" dirty="0"/>
              <a:t>, S. P. </a:t>
            </a:r>
            <a:r>
              <a:rPr lang="en-US" altLang="ja-JP" sz="2000" dirty="0" err="1"/>
              <a:t>Khanna</a:t>
            </a:r>
            <a:r>
              <a:rPr lang="en-US" altLang="ja-JP" sz="2000" dirty="0"/>
              <a:t>, E. H. Linfield and A. G. </a:t>
            </a:r>
            <a:r>
              <a:rPr lang="en-US" altLang="ja-JP" sz="2000" dirty="0" smtClean="0"/>
              <a:t>Davies. </a:t>
            </a:r>
            <a:r>
              <a:rPr lang="en-US" altLang="ja-JP" sz="2000" b="1" dirty="0" smtClean="0"/>
              <a:t>”Coherent </a:t>
            </a:r>
            <a:r>
              <a:rPr lang="en-US" altLang="ja-JP" sz="2000" b="1" dirty="0"/>
              <a:t>sampling of active </a:t>
            </a:r>
            <a:r>
              <a:rPr lang="en-US" altLang="ja-JP" sz="2000" b="1" dirty="0" smtClean="0"/>
              <a:t>mode-locked terahertz </a:t>
            </a:r>
            <a:r>
              <a:rPr lang="en-US" altLang="ja-JP" sz="2000" b="1" dirty="0"/>
              <a:t>quantum cascade lasers </a:t>
            </a:r>
            <a:r>
              <a:rPr lang="en-US" altLang="ja-JP" sz="2000" b="1" dirty="0" smtClean="0"/>
              <a:t>and frequency synthesis”. </a:t>
            </a:r>
            <a:r>
              <a:rPr lang="en-US" altLang="ja-JP" sz="2000" dirty="0" smtClean="0"/>
              <a:t>NATURE </a:t>
            </a:r>
            <a:r>
              <a:rPr lang="en-US" altLang="ja-JP" sz="2000" dirty="0"/>
              <a:t>PHOTONICS </a:t>
            </a:r>
            <a:r>
              <a:rPr lang="en-US" altLang="ja-JP" sz="2000" b="1" dirty="0"/>
              <a:t>5</a:t>
            </a:r>
            <a:r>
              <a:rPr lang="en-US" altLang="ja-JP" sz="2000" dirty="0"/>
              <a:t>, 306-313 (2011)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76934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604867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M. </a:t>
            </a:r>
            <a:r>
              <a:rPr lang="en-US" altLang="ja-JP" sz="2800" dirty="0" err="1"/>
              <a:t>Ravaro</a:t>
            </a:r>
            <a:r>
              <a:rPr lang="en-US" altLang="ja-JP" sz="2800" dirty="0"/>
              <a:t>, V. </a:t>
            </a:r>
            <a:r>
              <a:rPr lang="en-US" altLang="ja-JP" sz="2800" dirty="0" err="1"/>
              <a:t>Jagtap</a:t>
            </a:r>
            <a:r>
              <a:rPr lang="en-US" altLang="ja-JP" sz="2800" dirty="0"/>
              <a:t>, G. </a:t>
            </a:r>
            <a:r>
              <a:rPr lang="en-US" altLang="ja-JP" sz="2800" dirty="0" err="1"/>
              <a:t>Santarelli</a:t>
            </a:r>
            <a:r>
              <a:rPr lang="en-US" altLang="ja-JP" sz="2800" dirty="0"/>
              <a:t>, C. </a:t>
            </a:r>
            <a:r>
              <a:rPr lang="en-US" altLang="ja-JP" sz="2800" dirty="0" err="1"/>
              <a:t>Sirtori</a:t>
            </a:r>
            <a:r>
              <a:rPr lang="en-US" altLang="ja-JP" sz="2800" dirty="0"/>
              <a:t>, L. H. Li, S. P. </a:t>
            </a:r>
            <a:r>
              <a:rPr lang="en-US" altLang="ja-JP" sz="2800" dirty="0" err="1" smtClean="0"/>
              <a:t>Khanna</a:t>
            </a:r>
            <a:r>
              <a:rPr lang="en-US" altLang="ja-JP" sz="2800" dirty="0" smtClean="0"/>
              <a:t>, E</a:t>
            </a:r>
            <a:r>
              <a:rPr lang="en-US" altLang="ja-JP" sz="2800" dirty="0"/>
              <a:t>. H. Linfield, and S. </a:t>
            </a:r>
            <a:r>
              <a:rPr lang="en-US" altLang="ja-JP" sz="2800" dirty="0" err="1"/>
              <a:t>Barbieri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/>
              <a:t>Continuous-wave coherent imaging with terahertz quantum cascade lasers</a:t>
            </a:r>
            <a:br>
              <a:rPr lang="en-US" altLang="ja-JP" sz="3600" dirty="0"/>
            </a:br>
            <a:r>
              <a:rPr lang="en-US" altLang="ja-JP" sz="3600" dirty="0"/>
              <a:t>using electro-optic harmonic </a:t>
            </a:r>
            <a:r>
              <a:rPr lang="en-US" altLang="ja-JP" sz="3600" dirty="0" smtClean="0"/>
              <a:t>sampling</a:t>
            </a:r>
            <a:br>
              <a:rPr lang="en-US" altLang="ja-JP" sz="3600" dirty="0" smtClean="0"/>
            </a:br>
            <a:r>
              <a:rPr lang="ja-JP" altLang="en-US" sz="3200" dirty="0" smtClean="0"/>
              <a:t>「</a:t>
            </a:r>
            <a:r>
              <a:rPr lang="ja-JP" altLang="ja-JP" sz="3200" dirty="0"/>
              <a:t>電気光学高調波</a:t>
            </a:r>
            <a:r>
              <a:rPr lang="ja-JP" altLang="ja-JP" sz="3200" dirty="0" smtClean="0"/>
              <a:t>サンプリングを</a:t>
            </a:r>
            <a:r>
              <a:rPr lang="ja-JP" altLang="ja-JP" sz="3200" dirty="0"/>
              <a:t>使用したテラヘルツ量子カスケードレーザーの</a:t>
            </a:r>
            <a:r>
              <a:rPr lang="en-US" altLang="ja-JP" sz="3200" dirty="0"/>
              <a:t>CW</a:t>
            </a:r>
            <a:r>
              <a:rPr lang="ja-JP" altLang="ja-JP" sz="3200" dirty="0"/>
              <a:t>コヒーレントイメージ</a:t>
            </a:r>
            <a:r>
              <a:rPr lang="ja-JP" altLang="en-US" sz="3200" dirty="0" smtClean="0"/>
              <a:t>」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800" dirty="0" smtClean="0"/>
              <a:t>APPLIED PHYSICS LETTERS </a:t>
            </a:r>
            <a:r>
              <a:rPr lang="en-US" altLang="ja-JP" sz="2800" b="1" dirty="0" smtClean="0"/>
              <a:t>102</a:t>
            </a:r>
            <a:r>
              <a:rPr lang="en-US" altLang="ja-JP" sz="2800" dirty="0" smtClean="0"/>
              <a:t>, 091107 (2013)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58531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648072"/>
          </a:xfrm>
        </p:spPr>
        <p:txBody>
          <a:bodyPr/>
          <a:lstStyle/>
          <a:p>
            <a:r>
              <a:rPr kumimoji="1" lang="ja-JP" altLang="en-US" dirty="0" smtClean="0"/>
              <a:t>イントロダクション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8" cy="4752528"/>
          </a:xfrm>
        </p:spPr>
        <p:txBody>
          <a:bodyPr/>
          <a:lstStyle/>
          <a:p>
            <a:r>
              <a:rPr kumimoji="1" lang="en-US" altLang="ja-JP" dirty="0" smtClean="0"/>
              <a:t>THz-QCL</a:t>
            </a:r>
            <a:r>
              <a:rPr kumimoji="1" lang="ja-JP" altLang="en-US" dirty="0" smtClean="0"/>
              <a:t>は数</a:t>
            </a:r>
            <a:r>
              <a:rPr kumimoji="1" lang="en-US" altLang="ja-JP" dirty="0" smtClean="0"/>
              <a:t>kHz</a:t>
            </a:r>
            <a:r>
              <a:rPr kumimoji="1" lang="ja-JP" altLang="en-US" dirty="0" smtClean="0"/>
              <a:t>の量子ノイズ限界線幅を持つ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それにより線拡がりや周波数ドリフトが発生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フェムト秒レーザーの繰り返し周波数と位相同期することで</a:t>
            </a:r>
            <a:r>
              <a:rPr kumimoji="1" lang="en-US" altLang="ja-JP" dirty="0" smtClean="0"/>
              <a:t>THz-QCL</a:t>
            </a:r>
            <a:r>
              <a:rPr kumimoji="1" lang="ja-JP" altLang="en-US" dirty="0" smtClean="0"/>
              <a:t>を安定化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→本論文ではイメージングを行っている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56625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/>
          <a:lstStyle/>
          <a:p>
            <a:r>
              <a:rPr kumimoji="1" lang="ja-JP" altLang="en-US" dirty="0" smtClean="0"/>
              <a:t>セットアップ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01439"/>
            <a:ext cx="4752528" cy="563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 bwMode="auto">
          <a:xfrm>
            <a:off x="323528" y="3824808"/>
            <a:ext cx="2520280" cy="188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b="1" kern="0" dirty="0" smtClean="0"/>
              <a:t>THz-QCL</a:t>
            </a:r>
          </a:p>
          <a:p>
            <a:pPr algn="l"/>
            <a:r>
              <a:rPr lang="ja-JP" altLang="en-US" sz="2400" kern="0" dirty="0" smtClean="0"/>
              <a:t>出力　約</a:t>
            </a:r>
            <a:r>
              <a:rPr lang="en-US" altLang="ja-JP" sz="2400" kern="0" dirty="0" smtClean="0"/>
              <a:t>2mW (2.5THz)</a:t>
            </a:r>
          </a:p>
          <a:p>
            <a:pPr algn="l"/>
            <a:endParaRPr lang="ja-JP" altLang="en-US" sz="2000" kern="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205180" y="1556792"/>
            <a:ext cx="335870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ja-JP" altLang="en-US" sz="2400" b="1" kern="0" dirty="0"/>
              <a:t>フェムト</a:t>
            </a:r>
            <a:r>
              <a:rPr lang="ja-JP" altLang="en-US" sz="2400" b="1" kern="0" dirty="0" smtClean="0"/>
              <a:t>秒ファイバー</a:t>
            </a:r>
            <a:endParaRPr lang="en-US" altLang="ja-JP" sz="2400" b="1" kern="0" dirty="0" smtClean="0"/>
          </a:p>
          <a:p>
            <a:pPr algn="l"/>
            <a:r>
              <a:rPr lang="ja-JP" altLang="en-US" sz="2400" b="1" kern="0" dirty="0" smtClean="0"/>
              <a:t>レーザー</a:t>
            </a:r>
            <a:endParaRPr lang="en-US" altLang="ja-JP" sz="2400" b="1" kern="0" dirty="0"/>
          </a:p>
          <a:p>
            <a:pPr algn="l"/>
            <a:r>
              <a:rPr lang="ja-JP" altLang="en-US" sz="2400" kern="0" dirty="0" smtClean="0"/>
              <a:t>中心波長　</a:t>
            </a:r>
            <a:r>
              <a:rPr lang="en-US" altLang="ja-JP" sz="2400" kern="0" dirty="0" smtClean="0"/>
              <a:t>780nm</a:t>
            </a:r>
          </a:p>
          <a:p>
            <a:pPr algn="l"/>
            <a:r>
              <a:rPr lang="ja-JP" altLang="en-US" sz="2400" kern="0" dirty="0"/>
              <a:t>繰り返し</a:t>
            </a:r>
            <a:r>
              <a:rPr lang="ja-JP" altLang="en-US" sz="2400" kern="0" dirty="0" smtClean="0"/>
              <a:t>周波数　</a:t>
            </a:r>
            <a:r>
              <a:rPr lang="en-US" altLang="ja-JP" sz="2400" kern="0" dirty="0" smtClean="0"/>
              <a:t>~250MHz</a:t>
            </a:r>
          </a:p>
          <a:p>
            <a:pPr algn="l"/>
            <a:endParaRPr lang="ja-JP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407011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659160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64" y="2196628"/>
            <a:ext cx="4680952" cy="344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392488" cy="5184576"/>
          </a:xfrm>
        </p:spPr>
        <p:txBody>
          <a:bodyPr/>
          <a:lstStyle/>
          <a:p>
            <a:r>
              <a:rPr kumimoji="1" lang="ja-JP" altLang="en-US" dirty="0" smtClean="0"/>
              <a:t>スペアナ 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RBW10Hz</a:t>
            </a:r>
            <a:r>
              <a:rPr kumimoji="1" lang="en-US" altLang="ja-JP" dirty="0" smtClean="0"/>
              <a:t>)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THz</a:t>
            </a:r>
            <a:r>
              <a:rPr lang="ja-JP" altLang="en-US" dirty="0" smtClean="0"/>
              <a:t>パワー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250μW</a:t>
            </a:r>
            <a:r>
              <a:rPr lang="ja-JP" altLang="en-US" dirty="0" err="1" smtClean="0">
                <a:latin typeface="Times New Roman" pitchFamily="18" charset="0"/>
                <a:cs typeface="Times New Roman" pitchFamily="18" charset="0"/>
              </a:rPr>
              <a:t>での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EO1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における位相同期ビート信号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スペアナ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(RBW1Hz) 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で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EO2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の出力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パワーは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A4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の紙を重ね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60μW~10pW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とする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en-US" altLang="ja-JP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検出限界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THz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パワーは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3pW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704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5752</TotalTime>
  <Words>1152</Words>
  <Application>Microsoft Office PowerPoint</Application>
  <PresentationFormat>画面に合わせる (4:3)</PresentationFormat>
  <Paragraphs>183</Paragraphs>
  <Slides>28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テーマ1</vt:lpstr>
      <vt:lpstr>Phase-locking the quantum cascade laser to the femtosecond laser</vt:lpstr>
      <vt:lpstr>イントロダクション</vt:lpstr>
      <vt:lpstr>イントロダクション</vt:lpstr>
      <vt:lpstr>PowerPoint プレゼンテーション</vt:lpstr>
      <vt:lpstr>紹介論文</vt:lpstr>
      <vt:lpstr>M. Ravaro, V. Jagtap, G. Santarelli, C. Sirtori, L. H. Li, S. P. Khanna, E. H. Linfield, and S. Barbieri Continuous-wave coherent imaging with terahertz quantum cascade lasers using electro-optic harmonic sampling 「電気光学高調波サンプリングを使用したテラヘルツ量子カスケードレーザーのCWコヒーレントイメージ」  APPLIED PHYSICS LETTERS 102, 091107 (2013)</vt:lpstr>
      <vt:lpstr>イントロダクション</vt:lpstr>
      <vt:lpstr>セットアップ</vt:lpstr>
      <vt:lpstr>実験結果</vt:lpstr>
      <vt:lpstr>実験結果</vt:lpstr>
      <vt:lpstr>まとめ</vt:lpstr>
      <vt:lpstr>I. Galli, M. Siciliani de Cumis, F. Cappelli, S. Bartalini, D. Mazzotti, S. Borri, A. Montori, N. Akikusa, M. Yamanishi, G. Giusfredi,  P. Cancio, and P. De Natale Comb-assisted subkilohertz linewidth quantum cascade laser for high-precision mid-infrared spectroscopy 「高精度中赤外分光法のためのコムアシスト型サブkHz線幅の量子カスケードレーザー」  APPLIED PHYSICS LETTERS 102, 121117 (2013)</vt:lpstr>
      <vt:lpstr>イントロダクション</vt:lpstr>
      <vt:lpstr>セットアップ</vt:lpstr>
      <vt:lpstr>実験結果</vt:lpstr>
      <vt:lpstr>実験結果</vt:lpstr>
      <vt:lpstr>実験結果</vt:lpstr>
      <vt:lpstr>まとめ</vt:lpstr>
      <vt:lpstr>S. Barbieri, M. Ravaro, P. Gellie, G. Santarelli,  C. Manquest, C. Sirtori, S. P. Khanna, E. H. Linfield and A. G. Davies Coherent sampling of active mode-locked terahertz quantum cascade lasers and frequency synthesis 「アクティブモード同期THz-QCLのコヒーレントサンプリングと周波数合成」  NATURE PHOTONICS 5, 306-313 (2011)</vt:lpstr>
      <vt:lpstr>イントロダクション</vt:lpstr>
      <vt:lpstr>原理</vt:lpstr>
      <vt:lpstr>セットアップ</vt:lpstr>
      <vt:lpstr>THz-QCL 電気-光学特性</vt:lpstr>
      <vt:lpstr>実験結果</vt:lpstr>
      <vt:lpstr>実験結果</vt:lpstr>
      <vt:lpstr>実験結果</vt:lpstr>
      <vt:lpstr>まとめ</vt:lpstr>
      <vt:lpstr>全体のまとめ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hayashi</cp:lastModifiedBy>
  <cp:revision>149</cp:revision>
  <dcterms:created xsi:type="dcterms:W3CDTF">2013-05-11T13:09:42Z</dcterms:created>
  <dcterms:modified xsi:type="dcterms:W3CDTF">2014-01-06T05:55:18Z</dcterms:modified>
</cp:coreProperties>
</file>