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277" r:id="rId3"/>
    <p:sldId id="264" r:id="rId4"/>
    <p:sldId id="268" r:id="rId5"/>
    <p:sldId id="278" r:id="rId6"/>
    <p:sldId id="301" r:id="rId7"/>
    <p:sldId id="283" r:id="rId8"/>
    <p:sldId id="290" r:id="rId9"/>
    <p:sldId id="292" r:id="rId10"/>
    <p:sldId id="265" r:id="rId11"/>
    <p:sldId id="300" r:id="rId12"/>
    <p:sldId id="291" r:id="rId13"/>
    <p:sldId id="269" r:id="rId14"/>
    <p:sldId id="303" r:id="rId15"/>
    <p:sldId id="271" r:id="rId16"/>
    <p:sldId id="272" r:id="rId17"/>
    <p:sldId id="295" r:id="rId18"/>
    <p:sldId id="284" r:id="rId19"/>
    <p:sldId id="289" r:id="rId20"/>
    <p:sldId id="294" r:id="rId21"/>
    <p:sldId id="305" r:id="rId22"/>
    <p:sldId id="299" r:id="rId23"/>
    <p:sldId id="258" r:id="rId24"/>
    <p:sldId id="259" r:id="rId25"/>
    <p:sldId id="260" r:id="rId26"/>
    <p:sldId id="261" r:id="rId27"/>
    <p:sldId id="288" r:id="rId28"/>
    <p:sldId id="262" r:id="rId29"/>
    <p:sldId id="279" r:id="rId30"/>
    <p:sldId id="263" r:id="rId31"/>
    <p:sldId id="273" r:id="rId32"/>
    <p:sldId id="304" r:id="rId33"/>
    <p:sldId id="274" r:id="rId34"/>
    <p:sldId id="275" r:id="rId35"/>
    <p:sldId id="287" r:id="rId36"/>
    <p:sldId id="276" r:id="rId37"/>
  </p:sldIdLst>
  <p:sldSz cx="9144000" cy="6858000" type="screen4x3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85" autoAdjust="0"/>
    <p:restoredTop sz="66078" autoAdjust="0"/>
  </p:normalViewPr>
  <p:slideViewPr>
    <p:cSldViewPr>
      <p:cViewPr varScale="1">
        <p:scale>
          <a:sx n="74" d="100"/>
          <a:sy n="74" d="100"/>
        </p:scale>
        <p:origin x="-151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7284"/>
          </a:xfrm>
          <a:prstGeom prst="rect">
            <a:avLst/>
          </a:prstGeom>
        </p:spPr>
        <p:txBody>
          <a:bodyPr vert="horz" lIns="92162" tIns="46081" rIns="92162" bIns="4608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5" y="1"/>
            <a:ext cx="2971800" cy="497284"/>
          </a:xfrm>
          <a:prstGeom prst="rect">
            <a:avLst/>
          </a:prstGeom>
        </p:spPr>
        <p:txBody>
          <a:bodyPr vert="horz" lIns="92162" tIns="46081" rIns="92162" bIns="46081" rtlCol="0"/>
          <a:lstStyle>
            <a:lvl1pPr algn="r">
              <a:defRPr sz="1200"/>
            </a:lvl1pPr>
          </a:lstStyle>
          <a:p>
            <a:fld id="{3413487B-D089-4D33-A535-495C22BCF12E}" type="datetimeFigureOut">
              <a:rPr kumimoji="1" lang="ja-JP" altLang="en-US" smtClean="0"/>
              <a:t>2013/12/3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4538"/>
            <a:ext cx="4975225" cy="3732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62" tIns="46081" rIns="92162" bIns="46081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1" y="4724202"/>
            <a:ext cx="5486400" cy="4475559"/>
          </a:xfrm>
          <a:prstGeom prst="rect">
            <a:avLst/>
          </a:prstGeom>
        </p:spPr>
        <p:txBody>
          <a:bodyPr vert="horz" lIns="92162" tIns="46081" rIns="92162" bIns="46081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2162" tIns="46081" rIns="92162" bIns="4608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5" y="9446678"/>
            <a:ext cx="2971800" cy="497284"/>
          </a:xfrm>
          <a:prstGeom prst="rect">
            <a:avLst/>
          </a:prstGeom>
        </p:spPr>
        <p:txBody>
          <a:bodyPr vert="horz" lIns="92162" tIns="46081" rIns="92162" bIns="46081" rtlCol="0" anchor="b"/>
          <a:lstStyle>
            <a:lvl1pPr algn="r">
              <a:defRPr sz="1200"/>
            </a:lvl1pPr>
          </a:lstStyle>
          <a:p>
            <a:fld id="{412B4B36-A5FE-47C2-A2DC-DCF3D49449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5474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9FCEE3-B716-4AF9-91CE-53B2750B6609}" type="datetimeFigureOut">
              <a:rPr kumimoji="1" lang="ja-JP" altLang="en-US" smtClean="0"/>
              <a:t>2013/12/3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9960E21-BA92-4B47-B917-E4CC1B942B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9FCEE3-B716-4AF9-91CE-53B2750B6609}" type="datetimeFigureOut">
              <a:rPr kumimoji="1" lang="ja-JP" altLang="en-US" smtClean="0"/>
              <a:t>2013/12/3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9960E21-BA92-4B47-B917-E4CC1B942B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1" y="609600"/>
            <a:ext cx="5688623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9FCEE3-B716-4AF9-91CE-53B2750B6609}" type="datetimeFigureOut">
              <a:rPr kumimoji="1" lang="ja-JP" altLang="en-US" smtClean="0"/>
              <a:t>2013/12/3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9960E21-BA92-4B47-B917-E4CC1B942B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A9FCEE3-B716-4AF9-91CE-53B2750B6609}" type="datetimeFigureOut">
              <a:rPr kumimoji="1" lang="ja-JP" altLang="en-US" smtClean="0"/>
              <a:t>2013/12/3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19960E21-BA92-4B47-B917-E4CC1B942B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9FCEE3-B716-4AF9-91CE-53B2750B6609}" type="datetimeFigureOut">
              <a:rPr kumimoji="1" lang="ja-JP" altLang="en-US" smtClean="0"/>
              <a:t>2013/12/3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9960E21-BA92-4B47-B917-E4CC1B942B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9FCEE3-B716-4AF9-91CE-53B2750B6609}" type="datetimeFigureOut">
              <a:rPr kumimoji="1" lang="ja-JP" altLang="en-US" smtClean="0"/>
              <a:t>2013/12/3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9960E21-BA92-4B47-B917-E4CC1B942B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586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2338" y="1981200"/>
            <a:ext cx="381586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9FCEE3-B716-4AF9-91CE-53B2750B6609}" type="datetimeFigureOut">
              <a:rPr kumimoji="1" lang="ja-JP" altLang="en-US" smtClean="0"/>
              <a:t>2013/12/3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9960E21-BA92-4B47-B917-E4CC1B942B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9FCEE3-B716-4AF9-91CE-53B2750B6609}" type="datetimeFigureOut">
              <a:rPr kumimoji="1" lang="ja-JP" altLang="en-US" smtClean="0"/>
              <a:t>2013/12/3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9960E21-BA92-4B47-B917-E4CC1B942B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9FCEE3-B716-4AF9-91CE-53B2750B6609}" type="datetimeFigureOut">
              <a:rPr kumimoji="1" lang="ja-JP" altLang="en-US" smtClean="0"/>
              <a:t>2013/12/3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9960E21-BA92-4B47-B917-E4CC1B942B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9FCEE3-B716-4AF9-91CE-53B2750B6609}" type="datetimeFigureOut">
              <a:rPr kumimoji="1" lang="ja-JP" altLang="en-US" smtClean="0"/>
              <a:t>2013/12/3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9960E21-BA92-4B47-B917-E4CC1B942B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9FCEE3-B716-4AF9-91CE-53B2750B6609}" type="datetimeFigureOut">
              <a:rPr kumimoji="1" lang="ja-JP" altLang="en-US" smtClean="0"/>
              <a:t>2013/12/3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9960E21-BA92-4B47-B917-E4CC1B942B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9FCEE3-B716-4AF9-91CE-53B2750B6609}" type="datetimeFigureOut">
              <a:rPr kumimoji="1" lang="ja-JP" altLang="en-US" smtClean="0"/>
              <a:t>2013/12/3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9960E21-BA92-4B47-B917-E4CC1B942B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テキストの書式設定</a:t>
            </a:r>
            <a:endParaRPr lang="en-US" altLang="ja-JP"/>
          </a:p>
          <a:p>
            <a:pPr lvl="1"/>
            <a:r>
              <a:rPr lang="ja-JP" altLang="en-US"/>
              <a:t>第</a:t>
            </a:r>
            <a:r>
              <a:rPr lang="en-US" altLang="ja-JP"/>
              <a:t> 2 </a:t>
            </a:r>
            <a:r>
              <a:rPr lang="ja-JP" altLang="en-US"/>
              <a:t>レベル</a:t>
            </a:r>
            <a:endParaRPr lang="en-US" altLang="ja-JP"/>
          </a:p>
          <a:p>
            <a:pPr lvl="2"/>
            <a:r>
              <a:rPr lang="ja-JP" altLang="en-US"/>
              <a:t>第</a:t>
            </a:r>
            <a:r>
              <a:rPr lang="en-US" altLang="ja-JP"/>
              <a:t> 3 </a:t>
            </a:r>
            <a:r>
              <a:rPr lang="ja-JP" altLang="en-US"/>
              <a:t>レベル</a:t>
            </a:r>
            <a:endParaRPr lang="en-US" altLang="ja-JP"/>
          </a:p>
          <a:p>
            <a:pPr lvl="3"/>
            <a:r>
              <a:rPr lang="ja-JP" altLang="en-US"/>
              <a:t>第</a:t>
            </a:r>
            <a:r>
              <a:rPr lang="en-US" altLang="ja-JP"/>
              <a:t> 4 </a:t>
            </a:r>
            <a:r>
              <a:rPr lang="ja-JP" altLang="en-US"/>
              <a:t>レベル</a:t>
            </a:r>
            <a:endParaRPr lang="en-US" altLang="ja-JP"/>
          </a:p>
          <a:p>
            <a:pPr lvl="4"/>
            <a:r>
              <a:rPr lang="ja-JP" altLang="en-US"/>
              <a:t>第</a:t>
            </a:r>
            <a:r>
              <a:rPr lang="en-US" altLang="ja-JP"/>
              <a:t> 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fld id="{4A9FCEE3-B716-4AF9-91CE-53B2750B6609}" type="datetimeFigureOut">
              <a:rPr kumimoji="1" lang="ja-JP" altLang="en-US" smtClean="0"/>
              <a:t>2013/12/3</a:t>
            </a:fld>
            <a:endParaRPr kumimoji="1" lang="ja-JP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fld id="{19960E21-BA92-4B47-B917-E4CC1B942B3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5" name="Rectangle 7"/>
          <p:cNvSpPr>
            <a:spLocks noChangeArrowheads="1"/>
          </p:cNvSpPr>
          <p:nvPr/>
        </p:nvSpPr>
        <p:spPr bwMode="auto">
          <a:xfrm>
            <a:off x="0" y="381001"/>
            <a:ext cx="9130812" cy="55563"/>
          </a:xfrm>
          <a:prstGeom prst="rect">
            <a:avLst/>
          </a:prstGeom>
          <a:solidFill>
            <a:srgbClr val="00279F"/>
          </a:solidFill>
          <a:ln w="12700">
            <a:solidFill>
              <a:srgbClr val="00279F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defTabSz="762000"/>
            <a:endParaRPr lang="ja-JP" altLang="en-US" sz="2400">
              <a:latin typeface="Osaka" pitchFamily="-108" charset="-128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96" name="Rectangle 92"/>
          <p:cNvSpPr>
            <a:spLocks noChangeArrowheads="1"/>
          </p:cNvSpPr>
          <p:nvPr/>
        </p:nvSpPr>
        <p:spPr bwMode="auto">
          <a:xfrm>
            <a:off x="0" y="1"/>
            <a:ext cx="2854372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defTabSz="900113" eaLnBrk="0" hangingPunct="0"/>
            <a:r>
              <a:rPr lang="en-US" altLang="ja-JP" sz="1800" b="1" i="1" dirty="0" smtClean="0">
                <a:solidFill>
                  <a:srgbClr val="00279F"/>
                </a:solidFill>
                <a:ea typeface="Osaka" pitchFamily="-108" charset="-128"/>
                <a:cs typeface="Osaka" pitchFamily="-108" charset="-128"/>
              </a:rPr>
              <a:t>University of Tokushima</a:t>
            </a:r>
            <a:endParaRPr lang="en-US" altLang="ja-JP" sz="1800" b="1" i="1" dirty="0">
              <a:solidFill>
                <a:srgbClr val="00279F"/>
              </a:solidFill>
              <a:ea typeface="Osaka" pitchFamily="-108" charset="-128"/>
              <a:cs typeface="Osaka" pitchFamily="-108" charset="-128"/>
            </a:endParaRPr>
          </a:p>
        </p:txBody>
      </p:sp>
      <p:pic>
        <p:nvPicPr>
          <p:cNvPr id="97" name="Picture 9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486400" y="0"/>
            <a:ext cx="365760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2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67544" y="1700809"/>
            <a:ext cx="8208912" cy="1899642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雑誌会</a:t>
            </a:r>
            <a:r>
              <a:rPr kumimoji="1" lang="ja-JP" altLang="en-US" smtClean="0"/>
              <a:t>　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1640" y="4293096"/>
            <a:ext cx="6400800" cy="1270992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tx1"/>
                </a:solidFill>
              </a:rPr>
              <a:t>H25</a:t>
            </a:r>
            <a:r>
              <a:rPr lang="ja-JP" altLang="en-US" dirty="0" smtClean="0">
                <a:solidFill>
                  <a:schemeClr val="tx1"/>
                </a:solidFill>
              </a:rPr>
              <a:t>前期雑誌会</a:t>
            </a:r>
            <a:endParaRPr lang="en-US" altLang="ja-JP" dirty="0" smtClean="0">
              <a:solidFill>
                <a:schemeClr val="tx1"/>
              </a:solidFill>
            </a:endParaRPr>
          </a:p>
          <a:p>
            <a:r>
              <a:rPr lang="en-US" altLang="ja-JP" dirty="0" smtClean="0">
                <a:solidFill>
                  <a:schemeClr val="tx1"/>
                </a:solidFill>
              </a:rPr>
              <a:t>5/22</a:t>
            </a:r>
            <a:r>
              <a:rPr lang="ja-JP" altLang="en-US" dirty="0" smtClean="0">
                <a:solidFill>
                  <a:schemeClr val="tx1"/>
                </a:solidFill>
              </a:rPr>
              <a:t>　市川</a:t>
            </a:r>
            <a:endParaRPr kumimoji="1" lang="en-US" altLang="ja-JP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3125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346646"/>
            <a:ext cx="8229600" cy="850106"/>
          </a:xfrm>
        </p:spPr>
        <p:txBody>
          <a:bodyPr/>
          <a:lstStyle/>
          <a:p>
            <a:r>
              <a:rPr kumimoji="1" lang="ja-JP" altLang="en-US" dirty="0" smtClean="0"/>
              <a:t>紹介論文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2084" y="1182897"/>
            <a:ext cx="9091916" cy="55584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sz="2400" dirty="0"/>
              <a:t>1</a:t>
            </a:r>
            <a:r>
              <a:rPr lang="en-US" altLang="ja-JP" sz="2400" dirty="0" smtClean="0"/>
              <a:t>. </a:t>
            </a:r>
            <a:r>
              <a:rPr lang="en-US" altLang="ja-JP" sz="2400" dirty="0"/>
              <a:t>Jean-Daniel </a:t>
            </a:r>
            <a:r>
              <a:rPr lang="en-US" altLang="ja-JP" sz="2400" dirty="0" err="1"/>
              <a:t>Deschenes</a:t>
            </a:r>
            <a:r>
              <a:rPr lang="en-US" altLang="ja-JP" sz="2400" dirty="0"/>
              <a:t>, Philippe </a:t>
            </a:r>
            <a:r>
              <a:rPr lang="en-US" altLang="ja-JP" sz="2400" dirty="0" err="1"/>
              <a:t>Giaccari</a:t>
            </a:r>
            <a:r>
              <a:rPr lang="en-US" altLang="ja-JP" sz="2400" dirty="0"/>
              <a:t>, and Jerome </a:t>
            </a:r>
            <a:r>
              <a:rPr lang="en-US" altLang="ja-JP" sz="2400" dirty="0" err="1" smtClean="0"/>
              <a:t>Genest“Optical</a:t>
            </a:r>
            <a:r>
              <a:rPr lang="en-US" altLang="ja-JP" sz="2400" dirty="0" smtClean="0"/>
              <a:t> </a:t>
            </a:r>
            <a:r>
              <a:rPr lang="en-US" altLang="ja-JP" sz="2400" dirty="0"/>
              <a:t>referencing technique with CW lasers as intermediate oscillators for continuous full delay range frequency comb interferometry” OPTICS EXPRESS, </a:t>
            </a:r>
            <a:r>
              <a:rPr lang="en-US" altLang="ja-JP" sz="2400" dirty="0" err="1"/>
              <a:t>Vol</a:t>
            </a:r>
            <a:r>
              <a:rPr lang="en-US" altLang="ja-JP" sz="2400" dirty="0"/>
              <a:t> 18, No.22, 23358 (2010)</a:t>
            </a:r>
          </a:p>
          <a:p>
            <a:pPr marL="0" indent="0">
              <a:buNone/>
            </a:pPr>
            <a:endParaRPr kumimoji="1" lang="en-US" altLang="ja-JP" sz="2400" dirty="0" smtClean="0"/>
          </a:p>
          <a:p>
            <a:pPr marL="0" indent="0">
              <a:buNone/>
            </a:pPr>
            <a:r>
              <a:rPr kumimoji="1" lang="en-US" altLang="ja-JP" sz="2400" dirty="0" smtClean="0"/>
              <a:t>2. </a:t>
            </a:r>
            <a:r>
              <a:rPr lang="en-US" altLang="ja-JP" sz="2400" dirty="0" err="1"/>
              <a:t>Naoya</a:t>
            </a:r>
            <a:r>
              <a:rPr lang="en-US" altLang="ja-JP" sz="2400" dirty="0"/>
              <a:t> </a:t>
            </a:r>
            <a:r>
              <a:rPr lang="en-US" altLang="ja-JP" sz="2400" dirty="0" err="1"/>
              <a:t>Kuse</a:t>
            </a:r>
            <a:r>
              <a:rPr lang="en-US" altLang="ja-JP" sz="2400" dirty="0"/>
              <a:t>, Akira Ozawa, and </a:t>
            </a:r>
            <a:r>
              <a:rPr lang="en-US" altLang="ja-JP" sz="2400" dirty="0" err="1"/>
              <a:t>Yohei</a:t>
            </a:r>
            <a:r>
              <a:rPr lang="en-US" altLang="ja-JP" sz="2400" dirty="0"/>
              <a:t> Kobayashi “Comb-Resolved Dual-Comb Spectroscopy Stabilized by Free-Running Continuous-Wave Lasers” Applied Physics Express 5 (2012) 112402</a:t>
            </a:r>
            <a:endParaRPr lang="ja-JP" altLang="ja-JP" sz="2400" dirty="0"/>
          </a:p>
          <a:p>
            <a:pPr marL="0" indent="0">
              <a:buNone/>
            </a:pPr>
            <a:endParaRPr lang="en-US" altLang="ja-JP" sz="2400" dirty="0" smtClean="0"/>
          </a:p>
          <a:p>
            <a:pPr marL="0" indent="0">
              <a:buNone/>
            </a:pPr>
            <a:r>
              <a:rPr lang="en-US" altLang="ja-JP" sz="2400" dirty="0" smtClean="0"/>
              <a:t>3. </a:t>
            </a:r>
            <a:r>
              <a:rPr lang="en-US" altLang="ja-JP" sz="2400" dirty="0" err="1"/>
              <a:t>Takuro</a:t>
            </a:r>
            <a:r>
              <a:rPr lang="en-US" altLang="ja-JP" sz="2400" dirty="0"/>
              <a:t> </a:t>
            </a:r>
            <a:r>
              <a:rPr lang="en-US" altLang="ja-JP" sz="2400" dirty="0" err="1"/>
              <a:t>Ideguchi</a:t>
            </a:r>
            <a:r>
              <a:rPr lang="en-US" altLang="ja-JP" sz="2400" dirty="0"/>
              <a:t>, Antonin Poisson, Guy </a:t>
            </a:r>
            <a:r>
              <a:rPr lang="en-US" altLang="ja-JP" sz="2400" dirty="0" err="1"/>
              <a:t>Guelachvili</a:t>
            </a:r>
            <a:r>
              <a:rPr lang="en-US" altLang="ja-JP" sz="2400" dirty="0"/>
              <a:t>, </a:t>
            </a:r>
            <a:r>
              <a:rPr lang="en-US" altLang="ja-JP" sz="2400" dirty="0" smtClean="0"/>
              <a:t>Nathalie</a:t>
            </a:r>
            <a:r>
              <a:rPr lang="en-US" altLang="ja-JP" sz="2400" dirty="0"/>
              <a:t> </a:t>
            </a:r>
            <a:r>
              <a:rPr lang="en-US" altLang="ja-JP" sz="2400" dirty="0" err="1" smtClean="0"/>
              <a:t>Picqué</a:t>
            </a:r>
            <a:r>
              <a:rPr lang="en-US" altLang="ja-JP" sz="2400" dirty="0"/>
              <a:t>, Theodor W. </a:t>
            </a:r>
            <a:r>
              <a:rPr lang="en-US" altLang="ja-JP" sz="2400" dirty="0" err="1"/>
              <a:t>Hänsch</a:t>
            </a:r>
            <a:r>
              <a:rPr lang="en-US" altLang="ja-JP" sz="2400" dirty="0"/>
              <a:t> “Adaptive real-time dual-comb spectroscopy” </a:t>
            </a:r>
            <a:r>
              <a:rPr lang="en-US" altLang="ja-JP" sz="2400" dirty="0" err="1"/>
              <a:t>arXiv</a:t>
            </a:r>
            <a:r>
              <a:rPr lang="en-US" altLang="ja-JP" sz="2400" dirty="0"/>
              <a:t> : 1201.4177.</a:t>
            </a:r>
            <a:endParaRPr lang="ja-JP" altLang="ja-JP" sz="2400" dirty="0"/>
          </a:p>
          <a:p>
            <a:pPr marL="0" indent="0">
              <a:buNone/>
            </a:pP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465088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77280" y="512278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1. Optical </a:t>
            </a:r>
            <a:r>
              <a:rPr lang="en-US" altLang="ja-JP" sz="2000" dirty="0"/>
              <a:t>referencing technique with CW lasers as intermediate oscillators for continuous full delay range frequency comb </a:t>
            </a:r>
            <a:r>
              <a:rPr lang="en-US" altLang="ja-JP" sz="2000" dirty="0" smtClean="0"/>
              <a:t>interferometry</a:t>
            </a:r>
            <a:endParaRPr kumimoji="1" lang="ja-JP" altLang="en-US" sz="2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6312" y="1274235"/>
            <a:ext cx="9003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/>
              <a:t>CW</a:t>
            </a:r>
            <a:r>
              <a:rPr lang="ja-JP" altLang="en-US" sz="2400" dirty="0" smtClean="0"/>
              <a:t>レーザーにコムを安定化させずに、測定後に変動を補正する</a:t>
            </a:r>
            <a:endParaRPr kumimoji="1" lang="ja-JP" altLang="en-US" sz="2400" dirty="0"/>
          </a:p>
        </p:txBody>
      </p:sp>
      <p:grpSp>
        <p:nvGrpSpPr>
          <p:cNvPr id="23" name="グループ化 22"/>
          <p:cNvGrpSpPr/>
          <p:nvPr/>
        </p:nvGrpSpPr>
        <p:grpSpPr>
          <a:xfrm>
            <a:off x="1455782" y="3068960"/>
            <a:ext cx="6592475" cy="3777407"/>
            <a:chOff x="280763" y="3068960"/>
            <a:chExt cx="6592475" cy="3777407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3429000"/>
              <a:ext cx="6117662" cy="3219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" name="直線矢印コネクタ 9"/>
            <p:cNvCxnSpPr/>
            <p:nvPr/>
          </p:nvCxnSpPr>
          <p:spPr>
            <a:xfrm>
              <a:off x="755576" y="3284984"/>
              <a:ext cx="792088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テキスト ボックス 13"/>
            <p:cNvSpPr txBox="1"/>
            <p:nvPr/>
          </p:nvSpPr>
          <p:spPr>
            <a:xfrm>
              <a:off x="280763" y="3068960"/>
              <a:ext cx="5468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dirty="0" smtClean="0"/>
                <a:t>BP</a:t>
              </a:r>
              <a:endParaRPr kumimoji="1" lang="ja-JP" altLang="en-US" dirty="0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3242485" y="6477035"/>
              <a:ext cx="5468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dirty="0" smtClean="0"/>
                <a:t>BP</a:t>
              </a:r>
              <a:endParaRPr kumimoji="1" lang="ja-JP" altLang="en-US" dirty="0"/>
            </a:p>
          </p:txBody>
        </p:sp>
        <p:cxnSp>
          <p:nvCxnSpPr>
            <p:cNvPr id="16" name="直線矢印コネクタ 15"/>
            <p:cNvCxnSpPr/>
            <p:nvPr/>
          </p:nvCxnSpPr>
          <p:spPr>
            <a:xfrm flipH="1" flipV="1">
              <a:off x="2883298" y="6377083"/>
              <a:ext cx="536574" cy="22026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グループ化 1"/>
          <p:cNvGrpSpPr/>
          <p:nvPr/>
        </p:nvGrpSpPr>
        <p:grpSpPr>
          <a:xfrm>
            <a:off x="384251" y="2204864"/>
            <a:ext cx="8386263" cy="902020"/>
            <a:chOff x="362201" y="2022925"/>
            <a:chExt cx="8386263" cy="902020"/>
          </a:xfrm>
        </p:grpSpPr>
        <p:sp>
          <p:nvSpPr>
            <p:cNvPr id="7" name="テキスト ボックス 6"/>
            <p:cNvSpPr txBox="1"/>
            <p:nvPr/>
          </p:nvSpPr>
          <p:spPr>
            <a:xfrm>
              <a:off x="362201" y="2135120"/>
              <a:ext cx="44326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 smtClean="0"/>
                <a:t>従来はバンドパスフィルターを用いて、複数のモードを取り出して制御していた。</a:t>
              </a:r>
              <a:endParaRPr kumimoji="1" lang="ja-JP" altLang="en-US" dirty="0"/>
            </a:p>
          </p:txBody>
        </p:sp>
        <p:sp>
          <p:nvSpPr>
            <p:cNvPr id="8" name="下矢印 7"/>
            <p:cNvSpPr/>
            <p:nvPr/>
          </p:nvSpPr>
          <p:spPr>
            <a:xfrm rot="16200000">
              <a:off x="4914013" y="2204363"/>
              <a:ext cx="288032" cy="52641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5462236" y="2227452"/>
              <a:ext cx="32862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/>
                <a:t>1</a:t>
              </a:r>
              <a:r>
                <a:rPr kumimoji="1" lang="ja-JP" altLang="en-US" sz="2400" dirty="0" smtClean="0"/>
                <a:t>周期分計測できない</a:t>
              </a:r>
              <a:endParaRPr kumimoji="1" lang="ja-JP" altLang="en-US" sz="2400" dirty="0"/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395536" y="2022925"/>
              <a:ext cx="8285876" cy="9020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7" name="テキスト ボックス 26"/>
          <p:cNvSpPr txBox="1"/>
          <p:nvPr/>
        </p:nvSpPr>
        <p:spPr>
          <a:xfrm>
            <a:off x="1596622" y="1829825"/>
            <a:ext cx="146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周波数領域</a:t>
            </a:r>
            <a:endParaRPr kumimoji="1"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110075" y="1829825"/>
            <a:ext cx="146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/>
              <a:t>時間</a:t>
            </a:r>
            <a:r>
              <a:rPr kumimoji="1" lang="ja-JP" altLang="en-US" dirty="0" smtClean="0"/>
              <a:t>領域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588549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441775" y="1440080"/>
            <a:ext cx="8313917" cy="4825524"/>
            <a:chOff x="194743" y="1188930"/>
            <a:chExt cx="4257807" cy="379635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正方形/長方形 4"/>
                <p:cNvSpPr/>
                <p:nvPr/>
              </p:nvSpPr>
              <p:spPr>
                <a:xfrm>
                  <a:off x="520368" y="3332214"/>
                  <a:ext cx="3932182" cy="56014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ja-JP" altLang="ja-JP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altLang="ja-JP" sz="2400" i="1">
                              <a:latin typeface="Cambria Math"/>
                            </a:rPr>
                            <m:t>𝑚𝑑</m:t>
                          </m:r>
                        </m:sub>
                      </m:sSub>
                      <m:r>
                        <a:rPr lang="en-US" altLang="ja-JP" sz="2400" i="1">
                          <a:latin typeface="Cambria Math"/>
                        </a:rPr>
                        <m:t>[</m:t>
                      </m:r>
                      <m:r>
                        <a:rPr lang="en-US" altLang="ja-JP" sz="2400" i="1">
                          <a:latin typeface="Cambria Math"/>
                        </a:rPr>
                        <m:t>𝑘</m:t>
                      </m:r>
                      <m:r>
                        <a:rPr lang="en-US" altLang="ja-JP" sz="2400" i="1">
                          <a:latin typeface="Cambria Math"/>
                        </a:rPr>
                        <m:t>]</m:t>
                      </m:r>
                      <m:f>
                        <m:fPr>
                          <m:ctrlPr>
                            <a:rPr lang="ja-JP" altLang="ja-JP" sz="2400" i="1"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ja-JP" altLang="ja-JP" sz="24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ja-JP" sz="24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altLang="ja-JP" sz="2400" i="1">
                                  <a:latin typeface="Cambria Math"/>
                                </a:rPr>
                                <m:t>𝑑</m:t>
                              </m:r>
                            </m:sub>
                            <m:sup>
                              <m:r>
                                <a:rPr lang="en-US" altLang="ja-JP" sz="2400" i="1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US" altLang="ja-JP" sz="2400" i="1">
                              <a:latin typeface="Cambria Math"/>
                            </a:rPr>
                            <m:t>[</m:t>
                          </m:r>
                          <m:r>
                            <a:rPr lang="en-US" altLang="ja-JP" sz="2400" i="1">
                              <a:latin typeface="Cambria Math"/>
                            </a:rPr>
                            <m:t>𝑘</m:t>
                          </m:r>
                          <m:r>
                            <a:rPr lang="en-US" altLang="ja-JP" sz="2400" i="1">
                              <a:latin typeface="Cambria Math"/>
                            </a:rPr>
                            <m:t>]</m:t>
                          </m:r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ja-JP" altLang="ja-JP" sz="24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ja-JP" altLang="ja-JP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altLang="ja-JP" sz="2400" i="1">
                                      <a:latin typeface="Cambria Math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en-US" altLang="ja-JP" sz="2400" i="1">
                                  <a:latin typeface="Cambria Math"/>
                                </a:rPr>
                                <m:t>[</m:t>
                              </m:r>
                              <m:r>
                                <a:rPr lang="en-US" altLang="ja-JP" sz="2400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altLang="ja-JP" sz="2400" i="1">
                                  <a:latin typeface="Cambria Math"/>
                                </a:rPr>
                                <m:t>]</m:t>
                              </m:r>
                            </m:e>
                          </m:d>
                        </m:den>
                      </m:f>
                    </m:oMath>
                  </a14:m>
                  <a:r>
                    <a:rPr lang="en-US" altLang="ja-JP" sz="2400" dirty="0"/>
                    <a:t> = A</a:t>
                  </a:r>
                  <a:r>
                    <a:rPr lang="en-US" altLang="ja-JP" sz="2400" baseline="-25000" dirty="0"/>
                    <a:t>m</a:t>
                  </a:r>
                  <a:r>
                    <a:rPr lang="en-US" altLang="ja-JP" sz="2400" dirty="0"/>
                    <a:t>(</a:t>
                  </a:r>
                  <a:r>
                    <a:rPr lang="en-US" altLang="ja-JP" sz="2400" dirty="0" err="1"/>
                    <a:t>ΔT</a:t>
                  </a:r>
                  <a:r>
                    <a:rPr lang="en-US" altLang="ja-JP" sz="2400" baseline="-25000" dirty="0" err="1"/>
                    <a:t>r</a:t>
                  </a:r>
                  <a:r>
                    <a:rPr lang="en-US" altLang="ja-JP" sz="2400" dirty="0"/>
                    <a:t>(k))</a:t>
                  </a:r>
                  <a:r>
                    <a:rPr lang="en-US" altLang="ja-JP" sz="2400" dirty="0" err="1"/>
                    <a:t>exp</a:t>
                  </a:r>
                  <a:r>
                    <a:rPr lang="en-US" altLang="ja-JP" sz="2400" dirty="0"/>
                    <a:t>[ j2π( </a:t>
                  </a:r>
                  <a:r>
                    <a:rPr lang="en-US" altLang="ja-JP" sz="2400" dirty="0" err="1"/>
                    <a:t>f</a:t>
                  </a:r>
                  <a:r>
                    <a:rPr lang="en-US" altLang="ja-JP" sz="2400" baseline="-25000" dirty="0" err="1"/>
                    <a:t>m</a:t>
                  </a:r>
                  <a:r>
                    <a:rPr lang="en-US" altLang="ja-JP" sz="2400" dirty="0"/>
                    <a:t>− f</a:t>
                  </a:r>
                  <a:r>
                    <a:rPr lang="en-US" altLang="ja-JP" sz="2400" baseline="-25000" dirty="0"/>
                    <a:t>c1</a:t>
                  </a:r>
                  <a:r>
                    <a:rPr lang="en-US" altLang="ja-JP" sz="2400" dirty="0"/>
                    <a:t>)</a:t>
                  </a:r>
                  <a:r>
                    <a:rPr lang="en-US" altLang="ja-JP" sz="2400" dirty="0" err="1"/>
                    <a:t>ΔT</a:t>
                  </a:r>
                  <a:r>
                    <a:rPr lang="en-US" altLang="ja-JP" sz="2400" baseline="-25000" dirty="0" err="1"/>
                    <a:t>r</a:t>
                  </a:r>
                  <a:r>
                    <a:rPr lang="en-US" altLang="ja-JP" sz="2400" dirty="0"/>
                    <a:t>(k)] </a:t>
                  </a:r>
                  <a:endParaRPr lang="ja-JP" altLang="en-US" sz="2400" dirty="0"/>
                </a:p>
              </p:txBody>
            </p:sp>
          </mc:Choice>
          <mc:Fallback xmlns="">
            <p:sp>
              <p:nvSpPr>
                <p:cNvPr id="5" name="正方形/長方形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0368" y="3332214"/>
                  <a:ext cx="3932182" cy="56014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b="-85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テキスト ボックス 5"/>
            <p:cNvSpPr txBox="1"/>
            <p:nvPr/>
          </p:nvSpPr>
          <p:spPr>
            <a:xfrm>
              <a:off x="194743" y="2203123"/>
              <a:ext cx="1919124" cy="363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 smtClean="0"/>
                <a:t>バランス検出器の信号</a:t>
              </a:r>
              <a:endParaRPr kumimoji="1" lang="ja-JP" altLang="en-US" sz="2400" dirty="0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527907" y="1556792"/>
              <a:ext cx="3924643" cy="6537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400" dirty="0"/>
                <a:t>r</a:t>
              </a:r>
              <a:r>
                <a:rPr lang="en-US" altLang="ja-JP" sz="2400" baseline="-25000" dirty="0"/>
                <a:t>1d</a:t>
              </a:r>
              <a:r>
                <a:rPr lang="en-US" altLang="ja-JP" sz="2400" dirty="0"/>
                <a:t>[k] = A</a:t>
              </a:r>
              <a:r>
                <a:rPr lang="en-US" altLang="ja-JP" sz="2400" baseline="-25000" dirty="0"/>
                <a:t>1</a:t>
              </a:r>
              <a:r>
                <a:rPr lang="en-US" altLang="ja-JP" sz="2400" dirty="0"/>
                <a:t>(</a:t>
              </a:r>
              <a:r>
                <a:rPr lang="en-US" altLang="ja-JP" sz="2400" dirty="0" err="1"/>
                <a:t>ΔTr</a:t>
              </a:r>
              <a:r>
                <a:rPr lang="en-US" altLang="ja-JP" sz="2400" dirty="0"/>
                <a:t>(k))</a:t>
              </a:r>
              <a:r>
                <a:rPr lang="en-US" altLang="ja-JP" sz="2400" dirty="0" err="1"/>
                <a:t>exp</a:t>
              </a:r>
              <a:r>
                <a:rPr lang="en-US" altLang="ja-JP" sz="2400" dirty="0"/>
                <a:t>[ j2π fc</a:t>
              </a:r>
              <a:r>
                <a:rPr lang="en-US" altLang="ja-JP" sz="2400" baseline="-25000" dirty="0"/>
                <a:t>1</a:t>
              </a:r>
              <a:r>
                <a:rPr lang="en-US" altLang="ja-JP" sz="2400" dirty="0"/>
                <a:t>ΔTr(k)+ </a:t>
              </a:r>
              <a:r>
                <a:rPr lang="en-US" altLang="ja-JP" sz="2400" dirty="0" err="1"/>
                <a:t>jΔϕ</a:t>
              </a:r>
              <a:r>
                <a:rPr lang="en-US" altLang="ja-JP" sz="2400" dirty="0"/>
                <a:t>(k</a:t>
              </a:r>
              <a:r>
                <a:rPr lang="en-US" altLang="ja-JP" sz="2400" dirty="0" smtClean="0"/>
                <a:t>)]</a:t>
              </a:r>
              <a:r>
                <a:rPr lang="ja-JP" altLang="en-US" sz="2400" dirty="0" smtClean="0"/>
                <a:t>　　　</a:t>
              </a:r>
              <a:r>
                <a:rPr lang="en-US" altLang="ja-JP" sz="2400" dirty="0" smtClean="0"/>
                <a:t>(1)</a:t>
              </a:r>
              <a:endParaRPr lang="ja-JP" altLang="ja-JP" sz="2400" dirty="0"/>
            </a:p>
            <a:p>
              <a:r>
                <a:rPr lang="en-US" altLang="ja-JP" sz="2400" dirty="0"/>
                <a:t>r</a:t>
              </a:r>
              <a:r>
                <a:rPr lang="en-US" altLang="ja-JP" sz="2400" baseline="-25000" dirty="0"/>
                <a:t>2d</a:t>
              </a:r>
              <a:r>
                <a:rPr lang="en-US" altLang="ja-JP" sz="2400" dirty="0"/>
                <a:t>[k] = A</a:t>
              </a:r>
              <a:r>
                <a:rPr lang="en-US" altLang="ja-JP" sz="2400" baseline="-25000" dirty="0"/>
                <a:t>2</a:t>
              </a:r>
              <a:r>
                <a:rPr lang="en-US" altLang="ja-JP" sz="2400" dirty="0"/>
                <a:t>(</a:t>
              </a:r>
              <a:r>
                <a:rPr lang="en-US" altLang="ja-JP" sz="2400" dirty="0" err="1"/>
                <a:t>ΔTr</a:t>
              </a:r>
              <a:r>
                <a:rPr lang="en-US" altLang="ja-JP" sz="2400" dirty="0"/>
                <a:t>(k))</a:t>
              </a:r>
              <a:r>
                <a:rPr lang="en-US" altLang="ja-JP" sz="2400" dirty="0" err="1"/>
                <a:t>exp</a:t>
              </a:r>
              <a:r>
                <a:rPr lang="en-US" altLang="ja-JP" sz="2400" dirty="0"/>
                <a:t>[ j2π fc</a:t>
              </a:r>
              <a:r>
                <a:rPr lang="en-US" altLang="ja-JP" sz="2400" baseline="-25000" dirty="0"/>
                <a:t>2</a:t>
              </a:r>
              <a:r>
                <a:rPr lang="en-US" altLang="ja-JP" sz="2400" dirty="0"/>
                <a:t>ΔTr(k)+ </a:t>
              </a:r>
              <a:r>
                <a:rPr lang="en-US" altLang="ja-JP" sz="2400" dirty="0" err="1"/>
                <a:t>jΔϕ</a:t>
              </a:r>
              <a:r>
                <a:rPr lang="en-US" altLang="ja-JP" sz="2400" dirty="0"/>
                <a:t>(k</a:t>
              </a:r>
              <a:r>
                <a:rPr lang="en-US" altLang="ja-JP" sz="2400" dirty="0" smtClean="0"/>
                <a:t>)]</a:t>
              </a:r>
              <a:r>
                <a:rPr lang="ja-JP" altLang="en-US" sz="2400" dirty="0" smtClean="0"/>
                <a:t>　　　</a:t>
              </a:r>
              <a:r>
                <a:rPr lang="en-US" altLang="ja-JP" sz="2400" dirty="0" smtClean="0"/>
                <a:t>(2)</a:t>
              </a:r>
              <a:endParaRPr lang="ja-JP" altLang="en-US" sz="2400" dirty="0"/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539837" y="2565473"/>
              <a:ext cx="3450752" cy="3632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400" dirty="0" err="1"/>
                <a:t>s</a:t>
              </a:r>
              <a:r>
                <a:rPr lang="en-US" altLang="ja-JP" sz="2400" baseline="-25000" dirty="0" err="1"/>
                <a:t>md</a:t>
              </a:r>
              <a:r>
                <a:rPr lang="en-US" altLang="ja-JP" sz="2400" dirty="0"/>
                <a:t>[k] = A</a:t>
              </a:r>
              <a:r>
                <a:rPr lang="en-US" altLang="ja-JP" sz="2400" baseline="-25000" dirty="0"/>
                <a:t>m</a:t>
              </a:r>
              <a:r>
                <a:rPr lang="en-US" altLang="ja-JP" sz="2400" dirty="0"/>
                <a:t>(</a:t>
              </a:r>
              <a:r>
                <a:rPr lang="en-US" altLang="ja-JP" sz="2400" dirty="0" err="1"/>
                <a:t>ΔTr</a:t>
              </a:r>
              <a:r>
                <a:rPr lang="en-US" altLang="ja-JP" sz="2400" dirty="0"/>
                <a:t>(k))</a:t>
              </a:r>
              <a:r>
                <a:rPr lang="en-US" altLang="ja-JP" sz="2400" dirty="0" err="1"/>
                <a:t>exp</a:t>
              </a:r>
              <a:r>
                <a:rPr lang="en-US" altLang="ja-JP" sz="2400" dirty="0"/>
                <a:t>[ j2π </a:t>
              </a:r>
              <a:r>
                <a:rPr lang="en-US" altLang="ja-JP" sz="2400" dirty="0" err="1"/>
                <a:t>f</a:t>
              </a:r>
              <a:r>
                <a:rPr lang="en-US" altLang="ja-JP" sz="2400" baseline="-25000" dirty="0" err="1"/>
                <a:t>m</a:t>
              </a:r>
              <a:r>
                <a:rPr lang="en-US" altLang="ja-JP" sz="2400" dirty="0" err="1"/>
                <a:t>ΔTr</a:t>
              </a:r>
              <a:r>
                <a:rPr lang="en-US" altLang="ja-JP" sz="2400" dirty="0"/>
                <a:t>(k)+ </a:t>
              </a:r>
              <a:r>
                <a:rPr lang="en-US" altLang="ja-JP" sz="2400" dirty="0" err="1"/>
                <a:t>jΔϕ</a:t>
              </a:r>
              <a:r>
                <a:rPr lang="en-US" altLang="ja-JP" sz="2400" dirty="0"/>
                <a:t>(k)] </a:t>
              </a:r>
              <a:endParaRPr lang="ja-JP" altLang="en-US" sz="2400" dirty="0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251520" y="1188930"/>
              <a:ext cx="2331816" cy="363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dirty="0" smtClean="0"/>
                <a:t>バンドパスフィルター</a:t>
              </a:r>
              <a:r>
                <a:rPr kumimoji="1" lang="ja-JP" altLang="en-US" sz="2400" dirty="0" smtClean="0"/>
                <a:t>後の信号</a:t>
              </a:r>
              <a:endParaRPr kumimoji="1" lang="ja-JP" altLang="en-US" sz="2400" dirty="0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241659" y="2962882"/>
              <a:ext cx="1198172" cy="363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 smtClean="0"/>
                <a:t>アルゴリズム</a:t>
              </a:r>
              <a:endParaRPr kumimoji="1" lang="ja-JP" altLang="en-US" sz="2400" dirty="0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1290579" y="4573657"/>
              <a:ext cx="2068950" cy="411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800" dirty="0" smtClean="0"/>
                <a:t>位相の変動を除去</a:t>
              </a:r>
              <a:endParaRPr kumimoji="1" lang="ja-JP" altLang="en-US" sz="2800" dirty="0"/>
            </a:p>
          </p:txBody>
        </p:sp>
        <p:sp>
          <p:nvSpPr>
            <p:cNvPr id="12" name="下矢印 11"/>
            <p:cNvSpPr/>
            <p:nvPr/>
          </p:nvSpPr>
          <p:spPr>
            <a:xfrm>
              <a:off x="2156113" y="3976026"/>
              <a:ext cx="341136" cy="47696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kumimoji="1" lang="ja-JP" altLang="en-US" sz="2400"/>
            </a:p>
          </p:txBody>
        </p:sp>
      </p:grpSp>
      <p:sp>
        <p:nvSpPr>
          <p:cNvPr id="15" name="タイトル 1"/>
          <p:cNvSpPr>
            <a:spLocks noGrp="1"/>
          </p:cNvSpPr>
          <p:nvPr>
            <p:ph type="title"/>
          </p:nvPr>
        </p:nvSpPr>
        <p:spPr>
          <a:xfrm>
            <a:off x="421124" y="476672"/>
            <a:ext cx="8229600" cy="850106"/>
          </a:xfrm>
        </p:spPr>
        <p:txBody>
          <a:bodyPr/>
          <a:lstStyle/>
          <a:p>
            <a:r>
              <a:rPr lang="ja-JP" altLang="en-US" dirty="0" smtClean="0"/>
              <a:t>従来</a:t>
            </a:r>
            <a:r>
              <a:rPr kumimoji="1" lang="ja-JP" altLang="en-US" dirty="0" smtClean="0"/>
              <a:t>の補正アルゴリズム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689991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37" y="1628800"/>
            <a:ext cx="5643330" cy="458779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テキスト ボックス 9"/>
          <p:cNvSpPr txBox="1"/>
          <p:nvPr/>
        </p:nvSpPr>
        <p:spPr>
          <a:xfrm>
            <a:off x="5830570" y="3429000"/>
            <a:ext cx="27352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M</a:t>
            </a:r>
            <a:r>
              <a:rPr kumimoji="1" lang="en-US" altLang="ja-JP" dirty="0" smtClean="0"/>
              <a:t>enlo System </a:t>
            </a:r>
            <a:r>
              <a:rPr kumimoji="1" lang="ja-JP" altLang="en-US" dirty="0" smtClean="0"/>
              <a:t>レーザー</a:t>
            </a:r>
            <a:endParaRPr kumimoji="1" lang="en-US" altLang="ja-JP" dirty="0" smtClean="0"/>
          </a:p>
          <a:p>
            <a:r>
              <a:rPr lang="ja-JP" altLang="en-US" dirty="0"/>
              <a:t>繰り返し</a:t>
            </a:r>
            <a:r>
              <a:rPr lang="ja-JP" altLang="en-US" dirty="0" smtClean="0"/>
              <a:t>周波数：</a:t>
            </a:r>
            <a:r>
              <a:rPr lang="en-US" altLang="ja-JP" dirty="0" smtClean="0"/>
              <a:t>100MH</a:t>
            </a:r>
            <a:r>
              <a:rPr lang="en-US" altLang="ja-JP" dirty="0"/>
              <a:t>z</a:t>
            </a:r>
            <a:endParaRPr lang="en-US" altLang="ja-JP" dirty="0" smtClean="0"/>
          </a:p>
          <a:p>
            <a:r>
              <a:rPr kumimoji="1" lang="ja-JP" altLang="en-US" dirty="0"/>
              <a:t>平均</a:t>
            </a:r>
            <a:r>
              <a:rPr kumimoji="1" lang="ja-JP" altLang="en-US" dirty="0" smtClean="0"/>
              <a:t>パワー：</a:t>
            </a:r>
            <a:r>
              <a:rPr kumimoji="1" lang="en-US" altLang="ja-JP" dirty="0" smtClean="0"/>
              <a:t>15mW</a:t>
            </a:r>
          </a:p>
          <a:p>
            <a:r>
              <a:rPr kumimoji="1" lang="ja-JP" altLang="en-US" dirty="0" smtClean="0"/>
              <a:t>差周波（安定化）：</a:t>
            </a:r>
            <a:r>
              <a:rPr kumimoji="1" lang="en-US" altLang="ja-JP" dirty="0" smtClean="0"/>
              <a:t>100Hz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756288" y="1907304"/>
            <a:ext cx="2485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c</a:t>
            </a:r>
            <a:r>
              <a:rPr kumimoji="1" lang="en-US" altLang="ja-JP" dirty="0" smtClean="0"/>
              <a:t>omb1</a:t>
            </a:r>
            <a:r>
              <a:rPr kumimoji="1" lang="ja-JP" altLang="en-US" dirty="0" smtClean="0"/>
              <a:t>と</a:t>
            </a:r>
            <a:r>
              <a:rPr kumimoji="1" lang="en-US" altLang="ja-JP" dirty="0" smtClean="0"/>
              <a:t>CW1</a:t>
            </a:r>
            <a:r>
              <a:rPr kumimoji="1" lang="ja-JP" altLang="en-US" dirty="0" smtClean="0"/>
              <a:t>のビート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749886" y="2662670"/>
            <a:ext cx="2485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c</a:t>
            </a:r>
            <a:r>
              <a:rPr kumimoji="1" lang="en-US" altLang="ja-JP" dirty="0" smtClean="0"/>
              <a:t>omb2</a:t>
            </a:r>
            <a:r>
              <a:rPr kumimoji="1" lang="ja-JP" altLang="en-US" dirty="0" smtClean="0"/>
              <a:t>と</a:t>
            </a:r>
            <a:r>
              <a:rPr kumimoji="1" lang="en-US" altLang="ja-JP" dirty="0" smtClean="0"/>
              <a:t>CW1</a:t>
            </a:r>
            <a:r>
              <a:rPr kumimoji="1" lang="ja-JP" altLang="en-US" dirty="0" smtClean="0"/>
              <a:t>のビート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762765" y="5627877"/>
            <a:ext cx="2485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c</a:t>
            </a:r>
            <a:r>
              <a:rPr kumimoji="1" lang="en-US" altLang="ja-JP" dirty="0" smtClean="0"/>
              <a:t>omb2</a:t>
            </a:r>
            <a:r>
              <a:rPr kumimoji="1" lang="ja-JP" altLang="en-US" dirty="0" smtClean="0"/>
              <a:t>と</a:t>
            </a:r>
            <a:r>
              <a:rPr kumimoji="1" lang="en-US" altLang="ja-JP" dirty="0" smtClean="0"/>
              <a:t>CW2</a:t>
            </a:r>
            <a:r>
              <a:rPr kumimoji="1" lang="ja-JP" altLang="en-US" dirty="0" smtClean="0"/>
              <a:t>のビート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749886" y="4835789"/>
            <a:ext cx="2485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c</a:t>
            </a:r>
            <a:r>
              <a:rPr kumimoji="1" lang="en-US" altLang="ja-JP" dirty="0" smtClean="0"/>
              <a:t>omb1</a:t>
            </a:r>
            <a:r>
              <a:rPr kumimoji="1" lang="ja-JP" altLang="en-US" dirty="0" smtClean="0"/>
              <a:t>と</a:t>
            </a:r>
            <a:r>
              <a:rPr kumimoji="1" lang="en-US" altLang="ja-JP" dirty="0" smtClean="0"/>
              <a:t>CW2</a:t>
            </a:r>
            <a:r>
              <a:rPr kumimoji="1" lang="ja-JP" altLang="en-US" dirty="0" smtClean="0"/>
              <a:t>のビート</a:t>
            </a:r>
            <a:endParaRPr kumimoji="1" lang="ja-JP" altLang="en-US" dirty="0"/>
          </a:p>
        </p:txBody>
      </p:sp>
      <p:sp>
        <p:nvSpPr>
          <p:cNvPr id="5" name="左中かっこ 4"/>
          <p:cNvSpPr/>
          <p:nvPr/>
        </p:nvSpPr>
        <p:spPr>
          <a:xfrm rot="10800000">
            <a:off x="7956376" y="1984912"/>
            <a:ext cx="432048" cy="94003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左中かっこ 13"/>
          <p:cNvSpPr/>
          <p:nvPr/>
        </p:nvSpPr>
        <p:spPr>
          <a:xfrm rot="10800000">
            <a:off x="7956376" y="4915410"/>
            <a:ext cx="432048" cy="94003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タイトル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850106"/>
          </a:xfrm>
        </p:spPr>
        <p:txBody>
          <a:bodyPr/>
          <a:lstStyle/>
          <a:p>
            <a:r>
              <a:rPr kumimoji="1" lang="ja-JP" altLang="en-US" dirty="0" smtClean="0"/>
              <a:t>新手法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479259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02954" y="414987"/>
            <a:ext cx="8229600" cy="922114"/>
          </a:xfrm>
        </p:spPr>
        <p:txBody>
          <a:bodyPr/>
          <a:lstStyle/>
          <a:p>
            <a:r>
              <a:rPr kumimoji="1" lang="ja-JP" altLang="en-US" dirty="0" smtClean="0"/>
              <a:t>補正アルゴリズム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827584" y="1706986"/>
                <a:ext cx="8208912" cy="14339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</a:rPr>
                          <m:t>1</m:t>
                        </m:r>
                        <m:r>
                          <a:rPr lang="en-US" altLang="ja-JP" i="1">
                            <a:latin typeface="Cambria Math"/>
                          </a:rPr>
                          <m:t>𝑑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ja-JP" altLang="ja-JP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ja-JP">
                            <a:latin typeface="Cambria Math"/>
                          </a:rPr>
                          <m:t>k</m:t>
                        </m:r>
                      </m:e>
                    </m:d>
                    <m:r>
                      <a:rPr lang="en-US" altLang="ja-JP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ja-JP" altLang="ja-JP" i="1">
                            <a:latin typeface="Cambria Math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ja-JP" altLang="ja-JP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/>
                              </a:rPr>
                              <m:t>𝐶𝑊</m:t>
                            </m:r>
                            <m:r>
                              <a:rPr lang="en-US" altLang="ja-JP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ja-JP" altLang="ja-JP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/>
                              </a:rPr>
                              <m:t>𝐹𝐶</m:t>
                            </m:r>
                            <m:r>
                              <a:rPr lang="en-US" altLang="ja-JP" i="1">
                                <a:latin typeface="Cambria Math"/>
                              </a:rPr>
                              <m:t>1,</m:t>
                            </m:r>
                            <m:r>
                              <a:rPr lang="en-US" altLang="ja-JP" i="1">
                                <a:latin typeface="Cambria Math"/>
                              </a:rPr>
                              <m:t>𝜆</m:t>
                            </m:r>
                            <m:r>
                              <a:rPr lang="en-US" altLang="ja-JP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rad>
                    <m:r>
                      <m:rPr>
                        <m:sty m:val="p"/>
                      </m:rPr>
                      <a:rPr lang="en-US" altLang="ja-JP">
                        <a:latin typeface="Cambria Math"/>
                      </a:rPr>
                      <m:t>exp</m:t>
                    </m:r>
                    <m:r>
                      <a:rPr lang="en-US" altLang="ja-JP" i="1">
                        <a:latin typeface="Cambria Math"/>
                      </a:rPr>
                      <m:t>[</m:t>
                    </m:r>
                    <m:r>
                      <a:rPr lang="en-US" altLang="ja-JP" i="1">
                        <a:latin typeface="Cambria Math"/>
                      </a:rPr>
                      <m:t>𝑗</m:t>
                    </m:r>
                    <m:r>
                      <a:rPr lang="en-US" altLang="ja-JP" i="1">
                        <a:latin typeface="Cambria Math"/>
                      </a:rPr>
                      <m:t>2</m:t>
                    </m:r>
                    <m:r>
                      <a:rPr lang="en-US" altLang="ja-JP" i="1">
                        <a:latin typeface="Cambria Math"/>
                      </a:rPr>
                      <m:t>𝜋</m:t>
                    </m:r>
                    <m:sSub>
                      <m:sSubPr>
                        <m:ctrlPr>
                          <a:rPr lang="ja-JP" altLang="ja-JP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</a:rPr>
                          <m:t>𝑐𝑤</m:t>
                        </m:r>
                        <m:r>
                          <a:rPr lang="en-US" altLang="ja-JP" i="1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ja-JP" altLang="ja-JP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</a:rPr>
                          <m:t>𝑟</m:t>
                        </m:r>
                        <m:r>
                          <a:rPr lang="en-US" altLang="ja-JP" i="1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ja-JP" altLang="ja-JP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altLang="ja-JP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n-US" altLang="ja-JP">
                        <a:latin typeface="Cambria Math"/>
                      </a:rPr>
                      <m:t>j</m:t>
                    </m:r>
                    <m:sSub>
                      <m:sSubPr>
                        <m:ctrlPr>
                          <a:rPr lang="ja-JP" altLang="ja-JP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ja-JP" altLang="ja-JP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altLang="ja-JP" i="1">
                        <a:latin typeface="Cambria Math"/>
                      </a:rPr>
                      <m:t>+</m:t>
                    </m:r>
                    <m:r>
                      <a:rPr lang="en-US" altLang="ja-JP" i="1">
                        <a:latin typeface="Cambria Math"/>
                      </a:rPr>
                      <m:t>𝑗</m:t>
                    </m:r>
                    <m:sSub>
                      <m:sSubPr>
                        <m:ctrlPr>
                          <a:rPr lang="ja-JP" altLang="ja-JP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</a:rPr>
                          <m:t>𝐶𝑊</m:t>
                        </m:r>
                        <m:r>
                          <a:rPr lang="en-US" altLang="ja-JP" i="1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ja-JP" altLang="ja-JP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/>
                          </a:rPr>
                          <m:t>𝑘</m:t>
                        </m:r>
                        <m:sSub>
                          <m:sSubPr>
                            <m:ctrlPr>
                              <a:rPr lang="ja-JP" altLang="ja-JP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/>
                              </a:rPr>
                              <m:t>𝑟</m:t>
                            </m:r>
                            <m:r>
                              <a:rPr lang="en-US" altLang="ja-JP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ja-JP" i="1">
                        <a:latin typeface="Cambria Math"/>
                      </a:rPr>
                      <m:t>]</m:t>
                    </m:r>
                  </m:oMath>
                </a14:m>
                <a:r>
                  <a:rPr lang="ja-JP" altLang="en-US" dirty="0" smtClean="0"/>
                  <a:t>　  　　</a:t>
                </a:r>
                <a:r>
                  <a:rPr lang="en-US" altLang="ja-JP" dirty="0" smtClean="0"/>
                  <a:t> (3)</a:t>
                </a:r>
                <a:endParaRPr lang="ja-JP" altLang="ja-JP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</a:rPr>
                          <m:t>2</m:t>
                        </m:r>
                        <m:r>
                          <a:rPr lang="en-US" altLang="ja-JP" i="1">
                            <a:latin typeface="Cambria Math"/>
                          </a:rPr>
                          <m:t>𝑑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ja-JP" altLang="ja-JP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ja-JP">
                            <a:latin typeface="Cambria Math"/>
                          </a:rPr>
                          <m:t>k</m:t>
                        </m:r>
                      </m:e>
                    </m:d>
                    <m:r>
                      <a:rPr lang="en-US" altLang="ja-JP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ja-JP" altLang="ja-JP" i="1">
                            <a:latin typeface="Cambria Math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ja-JP" altLang="ja-JP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/>
                              </a:rPr>
                              <m:t>𝐶𝑊</m:t>
                            </m:r>
                            <m:r>
                              <a:rPr lang="en-US" altLang="ja-JP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ja-JP" altLang="ja-JP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/>
                              </a:rPr>
                              <m:t>𝐹𝐶</m:t>
                            </m:r>
                            <m:r>
                              <a:rPr lang="en-US" altLang="ja-JP" i="1">
                                <a:latin typeface="Cambria Math"/>
                              </a:rPr>
                              <m:t>2,</m:t>
                            </m:r>
                            <m:r>
                              <a:rPr lang="en-US" altLang="ja-JP" i="1">
                                <a:latin typeface="Cambria Math"/>
                              </a:rPr>
                              <m:t>𝜆</m:t>
                            </m:r>
                            <m:r>
                              <a:rPr lang="en-US" altLang="ja-JP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rad>
                    <m:r>
                      <m:rPr>
                        <m:sty m:val="p"/>
                      </m:rPr>
                      <a:rPr lang="en-US" altLang="ja-JP">
                        <a:latin typeface="Cambria Math"/>
                      </a:rPr>
                      <m:t>ex</m:t>
                    </m:r>
                    <m:r>
                      <a:rPr lang="en-US" altLang="ja-JP" b="0" i="1" smtClean="0">
                        <a:latin typeface="Cambria Math"/>
                      </a:rPr>
                      <m:t>𝑝</m:t>
                    </m:r>
                    <m:r>
                      <a:rPr lang="en-US" altLang="ja-JP" i="1">
                        <a:latin typeface="Cambria Math"/>
                      </a:rPr>
                      <m:t>[</m:t>
                    </m:r>
                    <m:r>
                      <a:rPr lang="en-US" altLang="ja-JP" i="1">
                        <a:latin typeface="Cambria Math"/>
                      </a:rPr>
                      <m:t>𝑗</m:t>
                    </m:r>
                    <m:r>
                      <a:rPr lang="en-US" altLang="ja-JP" i="1">
                        <a:latin typeface="Cambria Math"/>
                      </a:rPr>
                      <m:t>2</m:t>
                    </m:r>
                    <m:r>
                      <a:rPr lang="en-US" altLang="ja-JP" i="1">
                        <a:latin typeface="Cambria Math"/>
                      </a:rPr>
                      <m:t>𝜋</m:t>
                    </m:r>
                    <m:sSub>
                      <m:sSubPr>
                        <m:ctrlPr>
                          <a:rPr lang="ja-JP" altLang="ja-JP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</a:rPr>
                          <m:t>𝑐𝑤</m:t>
                        </m:r>
                        <m:r>
                          <a:rPr lang="en-US" altLang="ja-JP" i="1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ja-JP" altLang="ja-JP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</a:rPr>
                          <m:t>𝑟</m:t>
                        </m:r>
                        <m:r>
                          <a:rPr lang="en-US" altLang="ja-JP" i="1"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ja-JP" altLang="ja-JP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altLang="ja-JP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n-US" altLang="ja-JP">
                        <a:latin typeface="Cambria Math"/>
                      </a:rPr>
                      <m:t>j</m:t>
                    </m:r>
                    <m:sSub>
                      <m:sSubPr>
                        <m:ctrlPr>
                          <a:rPr lang="ja-JP" altLang="ja-JP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ja-JP" altLang="ja-JP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altLang="ja-JP" i="1">
                        <a:latin typeface="Cambria Math"/>
                      </a:rPr>
                      <m:t>+</m:t>
                    </m:r>
                    <m:r>
                      <a:rPr lang="en-US" altLang="ja-JP" i="1">
                        <a:latin typeface="Cambria Math"/>
                      </a:rPr>
                      <m:t>𝑗</m:t>
                    </m:r>
                    <m:sSub>
                      <m:sSubPr>
                        <m:ctrlPr>
                          <a:rPr lang="ja-JP" altLang="ja-JP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</a:rPr>
                          <m:t>𝐶𝑊</m:t>
                        </m:r>
                        <m:r>
                          <a:rPr lang="en-US" altLang="ja-JP" i="1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ja-JP" altLang="ja-JP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/>
                          </a:rPr>
                          <m:t>𝑘</m:t>
                        </m:r>
                        <m:sSub>
                          <m:sSubPr>
                            <m:ctrlPr>
                              <a:rPr lang="ja-JP" altLang="ja-JP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/>
                              </a:rPr>
                              <m:t>𝑟</m:t>
                            </m:r>
                            <m:r>
                              <a:rPr lang="en-US" altLang="ja-JP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ja-JP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altLang="ja-JP" dirty="0" smtClean="0"/>
                  <a:t> </a:t>
                </a:r>
                <a:r>
                  <a:rPr lang="ja-JP" altLang="en-US" dirty="0" smtClean="0"/>
                  <a:t>　</a:t>
                </a:r>
                <a:r>
                  <a:rPr lang="ja-JP" altLang="en-US" dirty="0"/>
                  <a:t> </a:t>
                </a:r>
                <a:r>
                  <a:rPr lang="ja-JP" altLang="en-US" dirty="0" smtClean="0"/>
                  <a:t> 　　</a:t>
                </a:r>
                <a:r>
                  <a:rPr lang="en-US" altLang="ja-JP" dirty="0" smtClean="0"/>
                  <a:t>(4)</a:t>
                </a:r>
                <a:endParaRPr lang="ja-JP" altLang="ja-JP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</a:rPr>
                          <m:t>3</m:t>
                        </m:r>
                        <m:r>
                          <a:rPr lang="en-US" altLang="ja-JP" i="1">
                            <a:latin typeface="Cambria Math"/>
                          </a:rPr>
                          <m:t>𝑑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ja-JP" altLang="ja-JP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ja-JP">
                            <a:latin typeface="Cambria Math"/>
                          </a:rPr>
                          <m:t>k</m:t>
                        </m:r>
                      </m:e>
                    </m:d>
                    <m:r>
                      <a:rPr lang="en-US" altLang="ja-JP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ja-JP" altLang="ja-JP" i="1">
                            <a:latin typeface="Cambria Math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ja-JP" altLang="ja-JP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/>
                              </a:rPr>
                              <m:t>𝐶𝑊</m:t>
                            </m:r>
                            <m:r>
                              <a:rPr lang="en-US" altLang="ja-JP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ja-JP" altLang="ja-JP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/>
                              </a:rPr>
                              <m:t>𝐹𝐶</m:t>
                            </m:r>
                            <m:r>
                              <a:rPr lang="en-US" altLang="ja-JP" i="1">
                                <a:latin typeface="Cambria Math"/>
                              </a:rPr>
                              <m:t>1,</m:t>
                            </m:r>
                            <m:r>
                              <a:rPr lang="en-US" altLang="ja-JP" i="1">
                                <a:latin typeface="Cambria Math"/>
                              </a:rPr>
                              <m:t>𝜆</m:t>
                            </m:r>
                            <m:r>
                              <a:rPr lang="en-US" altLang="ja-JP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rad>
                    <m:r>
                      <m:rPr>
                        <m:sty m:val="p"/>
                      </m:rPr>
                      <a:rPr lang="en-US" altLang="ja-JP">
                        <a:latin typeface="Cambria Math"/>
                      </a:rPr>
                      <m:t>exp</m:t>
                    </m:r>
                    <m:d>
                      <m:dPr>
                        <m:begChr m:val="["/>
                        <m:endChr m:val="]"/>
                        <m:ctrlPr>
                          <a:rPr lang="en-US" altLang="ja-JP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/>
                          </a:rPr>
                          <m:t>𝑗</m:t>
                        </m:r>
                        <m:r>
                          <a:rPr lang="en-US" altLang="ja-JP" i="1">
                            <a:latin typeface="Cambria Math"/>
                          </a:rPr>
                          <m:t>2</m:t>
                        </m:r>
                        <m:r>
                          <a:rPr lang="en-US" altLang="ja-JP" i="1">
                            <a:latin typeface="Cambria Math"/>
                          </a:rPr>
                          <m:t>𝜋</m:t>
                        </m:r>
                        <m:sSub>
                          <m:sSubPr>
                            <m:ctrlPr>
                              <a:rPr lang="ja-JP" altLang="ja-JP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/>
                              </a:rPr>
                              <m:t>𝑐𝑤</m:t>
                            </m:r>
                            <m:r>
                              <a:rPr lang="en-US" altLang="ja-JP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ja-JP" altLang="ja-JP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/>
                              </a:rPr>
                              <m:t>𝑟</m:t>
                            </m:r>
                            <m:r>
                              <a:rPr lang="en-US" altLang="ja-JP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ja-JP" altLang="ja-JP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𝑘</m:t>
                            </m:r>
                          </m:e>
                        </m:d>
                        <m:r>
                          <a:rPr lang="en-US" altLang="ja-JP">
                            <a:latin typeface="Cambria Math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altLang="ja-JP">
                            <a:latin typeface="Cambria Math"/>
                          </a:rPr>
                          <m:t>j</m:t>
                        </m:r>
                        <m:sSub>
                          <m:sSubPr>
                            <m:ctrlPr>
                              <a:rPr lang="ja-JP" altLang="ja-JP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𝜑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ja-JP" altLang="ja-JP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𝑘</m:t>
                            </m:r>
                          </m:e>
                        </m:d>
                        <m:r>
                          <a:rPr lang="en-US" altLang="ja-JP" i="1">
                            <a:latin typeface="Cambria Math"/>
                          </a:rPr>
                          <m:t>+</m:t>
                        </m:r>
                        <m:r>
                          <a:rPr lang="en-US" altLang="ja-JP" i="1">
                            <a:latin typeface="Cambria Math"/>
                          </a:rPr>
                          <m:t>𝑗</m:t>
                        </m:r>
                        <m:sSub>
                          <m:sSubPr>
                            <m:ctrlPr>
                              <a:rPr lang="ja-JP" altLang="ja-JP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𝜑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/>
                              </a:rPr>
                              <m:t>𝐶𝑊</m:t>
                            </m:r>
                            <m:r>
                              <a:rPr lang="en-US" altLang="ja-JP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ja-JP" altLang="ja-JP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𝑘</m:t>
                            </m:r>
                            <m:sSub>
                              <m:sSubPr>
                                <m:ctrlPr>
                                  <a:rPr lang="ja-JP" altLang="ja-JP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latin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altLang="ja-JP" i="1">
                                    <a:latin typeface="Cambria Math"/>
                                  </a:rPr>
                                  <m:t>𝑟</m:t>
                                </m:r>
                                <m:r>
                                  <a:rPr lang="en-US" altLang="ja-JP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ja-JP" altLang="en-US" dirty="0" smtClean="0"/>
                  <a:t>　　   　</a:t>
                </a:r>
                <a:r>
                  <a:rPr lang="en-US" altLang="ja-JP" dirty="0" smtClean="0"/>
                  <a:t>(5)</a:t>
                </a:r>
                <a:endParaRPr lang="ja-JP" altLang="ja-JP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</a:rPr>
                          <m:t>4</m:t>
                        </m:r>
                        <m:r>
                          <a:rPr lang="en-US" altLang="ja-JP" i="1">
                            <a:latin typeface="Cambria Math"/>
                          </a:rPr>
                          <m:t>𝑑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ja-JP" altLang="ja-JP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ja-JP">
                            <a:latin typeface="Cambria Math"/>
                          </a:rPr>
                          <m:t>k</m:t>
                        </m:r>
                      </m:e>
                    </m:d>
                    <m:r>
                      <a:rPr lang="en-US" altLang="ja-JP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ja-JP" altLang="ja-JP" i="1">
                            <a:latin typeface="Cambria Math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ja-JP" altLang="ja-JP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/>
                              </a:rPr>
                              <m:t>𝐶𝑊</m:t>
                            </m:r>
                            <m:r>
                              <a:rPr lang="en-US" altLang="ja-JP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ja-JP" altLang="ja-JP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/>
                              </a:rPr>
                              <m:t>𝐹𝐶</m:t>
                            </m:r>
                            <m:r>
                              <a:rPr lang="en-US" altLang="ja-JP" i="1">
                                <a:latin typeface="Cambria Math"/>
                              </a:rPr>
                              <m:t>2,</m:t>
                            </m:r>
                            <m:r>
                              <a:rPr lang="en-US" altLang="ja-JP" i="1">
                                <a:latin typeface="Cambria Math"/>
                              </a:rPr>
                              <m:t>𝜆</m:t>
                            </m:r>
                            <m:r>
                              <a:rPr lang="en-US" altLang="ja-JP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rad>
                    <m:r>
                      <m:rPr>
                        <m:sty m:val="p"/>
                      </m:rPr>
                      <a:rPr lang="en-US" altLang="ja-JP">
                        <a:latin typeface="Cambria Math"/>
                      </a:rPr>
                      <m:t>exp</m:t>
                    </m:r>
                    <m:r>
                      <a:rPr lang="en-US" altLang="ja-JP" i="1">
                        <a:latin typeface="Cambria Math"/>
                      </a:rPr>
                      <m:t>[</m:t>
                    </m:r>
                    <m:r>
                      <a:rPr lang="en-US" altLang="ja-JP" i="1">
                        <a:latin typeface="Cambria Math"/>
                      </a:rPr>
                      <m:t>𝑗</m:t>
                    </m:r>
                    <m:r>
                      <a:rPr lang="en-US" altLang="ja-JP" i="1">
                        <a:latin typeface="Cambria Math"/>
                      </a:rPr>
                      <m:t>2</m:t>
                    </m:r>
                    <m:r>
                      <a:rPr lang="en-US" altLang="ja-JP" i="1">
                        <a:latin typeface="Cambria Math"/>
                      </a:rPr>
                      <m:t>𝜋</m:t>
                    </m:r>
                    <m:sSub>
                      <m:sSubPr>
                        <m:ctrlPr>
                          <a:rPr lang="ja-JP" altLang="ja-JP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</a:rPr>
                          <m:t>𝑐𝑤</m:t>
                        </m:r>
                        <m:r>
                          <a:rPr lang="en-US" altLang="ja-JP" i="1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ja-JP" altLang="ja-JP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</a:rPr>
                          <m:t>𝑟</m:t>
                        </m:r>
                        <m:r>
                          <a:rPr lang="en-US" altLang="ja-JP" i="1"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ja-JP" altLang="ja-JP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altLang="ja-JP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n-US" altLang="ja-JP">
                        <a:latin typeface="Cambria Math"/>
                      </a:rPr>
                      <m:t>j</m:t>
                    </m:r>
                    <m:sSub>
                      <m:sSubPr>
                        <m:ctrlPr>
                          <a:rPr lang="ja-JP" altLang="ja-JP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ja-JP" altLang="ja-JP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altLang="ja-JP" i="1">
                        <a:latin typeface="Cambria Math"/>
                      </a:rPr>
                      <m:t>+</m:t>
                    </m:r>
                    <m:r>
                      <a:rPr lang="en-US" altLang="ja-JP" i="1">
                        <a:latin typeface="Cambria Math"/>
                      </a:rPr>
                      <m:t>𝑗</m:t>
                    </m:r>
                    <m:sSub>
                      <m:sSubPr>
                        <m:ctrlPr>
                          <a:rPr lang="ja-JP" altLang="ja-JP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</a:rPr>
                          <m:t>𝐶𝑊</m:t>
                        </m:r>
                        <m:r>
                          <a:rPr lang="en-US" altLang="ja-JP" i="1"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ja-JP" altLang="ja-JP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/>
                          </a:rPr>
                          <m:t>𝑘</m:t>
                        </m:r>
                        <m:sSub>
                          <m:sSubPr>
                            <m:ctrlPr>
                              <a:rPr lang="ja-JP" altLang="ja-JP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/>
                              </a:rPr>
                              <m:t>𝑟</m:t>
                            </m:r>
                            <m:r>
                              <a:rPr lang="en-US" altLang="ja-JP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ja-JP" i="1">
                        <a:latin typeface="Cambria Math"/>
                      </a:rPr>
                      <m:t>]</m:t>
                    </m:r>
                  </m:oMath>
                </a14:m>
                <a:r>
                  <a:rPr lang="ja-JP" altLang="en-US" dirty="0" smtClean="0"/>
                  <a:t>　　  　</a:t>
                </a:r>
                <a:r>
                  <a:rPr lang="en-US" altLang="ja-JP" dirty="0" smtClean="0"/>
                  <a:t> (6)</a:t>
                </a:r>
                <a:endParaRPr lang="ja-JP" altLang="ja-JP" dirty="0"/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706986"/>
                <a:ext cx="8208912" cy="1433982"/>
              </a:xfrm>
              <a:prstGeom prst="rect">
                <a:avLst/>
              </a:prstGeom>
              <a:blipFill rotWithShape="1">
                <a:blip r:embed="rId2"/>
                <a:stretch>
                  <a:fillRect t="-426" b="-38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/>
          <p:cNvSpPr txBox="1"/>
          <p:nvPr/>
        </p:nvSpPr>
        <p:spPr>
          <a:xfrm>
            <a:off x="436520" y="1338134"/>
            <a:ext cx="2983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各</a:t>
            </a:r>
            <a:r>
              <a:rPr kumimoji="1" lang="en-US" altLang="ja-JP" dirty="0" smtClean="0"/>
              <a:t>ADC</a:t>
            </a:r>
            <a:r>
              <a:rPr kumimoji="1" lang="ja-JP" altLang="en-US" dirty="0" smtClean="0"/>
              <a:t>から得られる信号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36520" y="3260450"/>
            <a:ext cx="5071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(1)×(2) </a:t>
            </a:r>
            <a:r>
              <a:rPr kumimoji="1" lang="ja-JP" altLang="en-US" dirty="0" smtClean="0"/>
              <a:t>式を行う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/>
              <p:cNvSpPr/>
              <p:nvPr/>
            </p:nvSpPr>
            <p:spPr>
              <a:xfrm>
                <a:off x="436520" y="3629782"/>
                <a:ext cx="8816000" cy="14098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ja-JP" altLang="ja-JP" i="1" smtClean="0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ja-JP" altLang="ja-JP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altLang="ja-JP" i="1">
                                  <a:latin typeface="Cambria Math"/>
                                </a:rPr>
                                <m:t>𝑑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ja-JP" altLang="ja-JP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i="1">
                                  <a:latin typeface="Cambria Math"/>
                                </a:rPr>
                                <m:t>𝑘</m:t>
                              </m:r>
                            </m:e>
                          </m:d>
                          <m:r>
                            <a:rPr lang="en-US" altLang="ja-JP" i="1">
                              <a:latin typeface="Cambria Math"/>
                            </a:rPr>
                            <m:t>=</m:t>
                          </m:r>
                          <m:r>
                            <a:rPr lang="en-US" altLang="ja-JP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altLang="ja-JP" i="1">
                              <a:latin typeface="Cambria Math"/>
                            </a:rPr>
                            <m:t>𝐶𝑊</m:t>
                          </m:r>
                          <m:r>
                            <a:rPr lang="en-US" altLang="ja-JP" i="1">
                              <a:latin typeface="Cambria Math"/>
                            </a:rPr>
                            <m:t>1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ja-JP" altLang="ja-JP" i="1">
                              <a:latin typeface="Cambria Math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ja-JP" altLang="ja-JP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/>
                                </a:rPr>
                                <m:t>𝐹𝐶</m:t>
                              </m:r>
                              <m:r>
                                <a:rPr lang="en-US" altLang="ja-JP" i="1">
                                  <a:latin typeface="Cambria Math"/>
                                </a:rPr>
                                <m:t>1,</m:t>
                              </m:r>
                              <m:r>
                                <a:rPr lang="en-US" altLang="ja-JP" i="1">
                                  <a:latin typeface="Cambria Math"/>
                                </a:rPr>
                                <m:t>𝜆</m:t>
                              </m:r>
                              <m:r>
                                <a:rPr lang="en-US" altLang="ja-JP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ja-JP" altLang="ja-JP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/>
                                </a:rPr>
                                <m:t>𝐹𝐶</m:t>
                              </m:r>
                              <m:r>
                                <a:rPr lang="en-US" altLang="ja-JP" i="1">
                                  <a:latin typeface="Cambria Math"/>
                                </a:rPr>
                                <m:t>2,</m:t>
                              </m:r>
                              <m:r>
                                <a:rPr lang="en-US" altLang="ja-JP" i="1">
                                  <a:latin typeface="Cambria Math"/>
                                </a:rPr>
                                <m:t>𝜆</m:t>
                              </m:r>
                              <m:r>
                                <a:rPr lang="en-US" altLang="ja-JP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rad>
                      <m:r>
                        <a:rPr lang="en-US" altLang="ja-JP" i="1">
                          <a:latin typeface="Cambria Math"/>
                        </a:rPr>
                        <m:t>×</m:t>
                      </m:r>
                      <m:r>
                        <m:rPr>
                          <m:sty m:val="p"/>
                        </m:rPr>
                        <a:rPr lang="en-US" altLang="ja-JP">
                          <a:latin typeface="Cambria Math"/>
                        </a:rPr>
                        <m:t>exp</m:t>
                      </m:r>
                      <m:r>
                        <a:rPr lang="en-US" altLang="ja-JP" i="1">
                          <a:latin typeface="Cambria Math"/>
                        </a:rPr>
                        <m:t>[</m:t>
                      </m:r>
                      <m:r>
                        <a:rPr lang="en-US" altLang="ja-JP" i="1">
                          <a:latin typeface="Cambria Math"/>
                        </a:rPr>
                        <m:t>𝑗</m:t>
                      </m:r>
                      <m:r>
                        <a:rPr lang="en-US" altLang="ja-JP" i="1">
                          <a:latin typeface="Cambria Math"/>
                        </a:rPr>
                        <m:t>2</m:t>
                      </m:r>
                      <m:r>
                        <a:rPr lang="en-US" altLang="ja-JP" i="1">
                          <a:latin typeface="Cambria Math"/>
                        </a:rPr>
                        <m:t>𝜋</m:t>
                      </m:r>
                      <m:sSub>
                        <m:sSubPr>
                          <m:ctrlPr>
                            <a:rPr lang="ja-JP" altLang="ja-JP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altLang="ja-JP" i="1">
                              <a:latin typeface="Cambria Math"/>
                            </a:rPr>
                            <m:t>𝑐𝑤</m:t>
                          </m:r>
                          <m:r>
                            <a:rPr lang="en-US" altLang="ja-JP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ja-JP" i="1">
                          <a:latin typeface="Cambria Math"/>
                        </a:rPr>
                        <m:t>∆</m:t>
                      </m:r>
                      <m:sSub>
                        <m:sSubPr>
                          <m:ctrlPr>
                            <a:rPr lang="ja-JP" altLang="ja-JP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altLang="ja-JP" i="1">
                              <a:latin typeface="Cambria Math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ja-JP" altLang="ja-JP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i="1"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altLang="ja-JP" i="1">
                          <a:latin typeface="Cambria Math"/>
                        </a:rPr>
                        <m:t>+</m:t>
                      </m:r>
                      <m:r>
                        <a:rPr lang="en-US" altLang="ja-JP" i="1">
                          <a:latin typeface="Cambria Math"/>
                        </a:rPr>
                        <m:t>𝑗</m:t>
                      </m:r>
                      <m:r>
                        <a:rPr lang="en-US" altLang="ja-JP" i="1">
                          <a:latin typeface="Cambria Math"/>
                        </a:rPr>
                        <m:t>∆</m:t>
                      </m:r>
                      <m:r>
                        <a:rPr lang="en-US" altLang="ja-JP" i="1">
                          <a:latin typeface="Cambria Math"/>
                        </a:rPr>
                        <m:t>𝜑</m:t>
                      </m:r>
                      <m:d>
                        <m:dPr>
                          <m:ctrlPr>
                            <a:rPr lang="ja-JP" altLang="ja-JP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i="1"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altLang="ja-JP" i="1">
                          <a:latin typeface="Cambria Math"/>
                        </a:rPr>
                        <m:t>+</m:t>
                      </m:r>
                      <m:r>
                        <a:rPr lang="en-US" altLang="ja-JP" i="1">
                          <a:latin typeface="Cambria Math"/>
                        </a:rPr>
                        <m:t>𝑗</m:t>
                      </m:r>
                      <m:sSub>
                        <m:sSubPr>
                          <m:ctrlPr>
                            <a:rPr lang="ja-JP" altLang="ja-JP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</a:rPr>
                            <m:t>𝜑</m:t>
                          </m:r>
                        </m:e>
                        <m:sub>
                          <m:r>
                            <a:rPr lang="en-US" altLang="ja-JP" i="1">
                              <a:latin typeface="Cambria Math"/>
                            </a:rPr>
                            <m:t>𝐶𝑊</m:t>
                          </m:r>
                          <m:r>
                            <a:rPr lang="en-US" altLang="ja-JP" i="1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ja-JP" altLang="ja-JP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ja-JP" altLang="ja-JP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/>
                                </a:rPr>
                                <m:t>𝑟</m:t>
                              </m:r>
                              <m:r>
                                <a:rPr lang="en-US" altLang="ja-JP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ja-JP" altLang="ja-JP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i="1">
                                  <a:latin typeface="Cambria Math"/>
                                </a:rPr>
                                <m:t>𝑘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ja-JP" i="1" dirty="0" smtClean="0"/>
              </a:p>
              <a:p>
                <a14:m>
                  <m:oMath xmlns:m="http://schemas.openxmlformats.org/officeDocument/2006/math">
                    <m:r>
                      <a:rPr lang="ja-JP" altLang="en-US" b="0" i="1" smtClean="0">
                        <a:latin typeface="Cambria Math"/>
                      </a:rPr>
                      <m:t>　　　　　　</m:t>
                    </m:r>
                    <m:r>
                      <a:rPr lang="en-US" altLang="ja-JP" i="1" smtClean="0">
                        <a:latin typeface="Cambria Math"/>
                      </a:rPr>
                      <m:t>−</m:t>
                    </m:r>
                    <m:r>
                      <a:rPr lang="en-US" altLang="ja-JP" i="1">
                        <a:latin typeface="Cambria Math"/>
                      </a:rPr>
                      <m:t>𝑗</m:t>
                    </m:r>
                    <m:sSub>
                      <m:sSubPr>
                        <m:ctrlPr>
                          <a:rPr lang="ja-JP" altLang="ja-JP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</a:rPr>
                          <m:t>𝐶𝑊</m:t>
                        </m:r>
                        <m:r>
                          <a:rPr lang="en-US" altLang="ja-JP" i="1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ja-JP" altLang="ja-JP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ja-JP" altLang="ja-JP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/>
                              </a:rPr>
                              <m:t>𝑟</m:t>
                            </m:r>
                            <m:r>
                              <a:rPr lang="en-US" altLang="ja-JP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ja-JP" altLang="ja-JP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𝑘</m:t>
                            </m:r>
                          </m:e>
                        </m:d>
                      </m:e>
                    </m:d>
                  </m:oMath>
                </a14:m>
                <a:r>
                  <a:rPr lang="ja-JP" altLang="en-US" dirty="0" smtClean="0"/>
                  <a:t>　　　　　　　　　　　　　　　　　　　　</a:t>
                </a:r>
                <a:r>
                  <a:rPr lang="en-US" altLang="ja-JP" dirty="0" smtClean="0"/>
                  <a:t>(</a:t>
                </a:r>
                <a:r>
                  <a:rPr lang="en-US" altLang="ja-JP" dirty="0"/>
                  <a:t>7</a:t>
                </a:r>
                <a:r>
                  <a:rPr lang="en-US" altLang="ja-JP" dirty="0" smtClean="0"/>
                  <a:t>)</a:t>
                </a:r>
                <a:endParaRPr lang="ja-JP" altLang="ja-JP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ja-JP" altLang="ja-JP" i="1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ja-JP" altLang="ja-JP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ja-JP" i="1">
                                  <a:latin typeface="Cambria Math"/>
                                </a:rPr>
                                <m:t>𝑑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ja-JP" altLang="ja-JP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i="1">
                                  <a:latin typeface="Cambria Math"/>
                                </a:rPr>
                                <m:t>𝑘</m:t>
                              </m:r>
                            </m:e>
                          </m:d>
                          <m:r>
                            <a:rPr lang="en-US" altLang="ja-JP" i="1">
                              <a:latin typeface="Cambria Math"/>
                            </a:rPr>
                            <m:t>=</m:t>
                          </m:r>
                          <m:r>
                            <a:rPr lang="en-US" altLang="ja-JP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altLang="ja-JP" i="1">
                              <a:latin typeface="Cambria Math"/>
                            </a:rPr>
                            <m:t>𝐶𝑊</m:t>
                          </m:r>
                          <m:r>
                            <a:rPr lang="en-US" altLang="ja-JP" i="1">
                              <a:latin typeface="Cambria Math"/>
                            </a:rPr>
                            <m:t>2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ja-JP" altLang="ja-JP" i="1">
                              <a:latin typeface="Cambria Math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ja-JP" altLang="ja-JP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/>
                                </a:rPr>
                                <m:t>𝐹𝐶</m:t>
                              </m:r>
                              <m:r>
                                <a:rPr lang="en-US" altLang="ja-JP" i="1">
                                  <a:latin typeface="Cambria Math"/>
                                </a:rPr>
                                <m:t>2,</m:t>
                              </m:r>
                              <m:r>
                                <a:rPr lang="en-US" altLang="ja-JP" i="1">
                                  <a:latin typeface="Cambria Math"/>
                                </a:rPr>
                                <m:t>𝜆</m:t>
                              </m:r>
                              <m:r>
                                <a:rPr lang="en-US" altLang="ja-JP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ja-JP" altLang="ja-JP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/>
                                </a:rPr>
                                <m:t>𝐹𝐶</m:t>
                              </m:r>
                              <m:r>
                                <a:rPr lang="en-US" altLang="ja-JP" i="1">
                                  <a:latin typeface="Cambria Math"/>
                                </a:rPr>
                                <m:t>2,</m:t>
                              </m:r>
                              <m:r>
                                <a:rPr lang="en-US" altLang="ja-JP" i="1">
                                  <a:latin typeface="Cambria Math"/>
                                </a:rPr>
                                <m:t>𝜆</m:t>
                              </m:r>
                              <m:r>
                                <a:rPr lang="en-US" altLang="ja-JP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rad>
                      <m:r>
                        <a:rPr lang="en-US" altLang="ja-JP" i="1">
                          <a:latin typeface="Cambria Math"/>
                        </a:rPr>
                        <m:t>×</m:t>
                      </m:r>
                      <m:r>
                        <m:rPr>
                          <m:sty m:val="p"/>
                        </m:rPr>
                        <a:rPr lang="en-US" altLang="ja-JP">
                          <a:latin typeface="Cambria Math"/>
                        </a:rPr>
                        <m:t>exp</m:t>
                      </m:r>
                      <m:r>
                        <a:rPr lang="en-US" altLang="ja-JP" i="1">
                          <a:latin typeface="Cambria Math"/>
                        </a:rPr>
                        <m:t>[</m:t>
                      </m:r>
                      <m:r>
                        <a:rPr lang="en-US" altLang="ja-JP" i="1">
                          <a:latin typeface="Cambria Math"/>
                        </a:rPr>
                        <m:t>𝑗</m:t>
                      </m:r>
                      <m:r>
                        <a:rPr lang="en-US" altLang="ja-JP" i="1">
                          <a:latin typeface="Cambria Math"/>
                        </a:rPr>
                        <m:t>2</m:t>
                      </m:r>
                      <m:r>
                        <a:rPr lang="en-US" altLang="ja-JP" i="1">
                          <a:latin typeface="Cambria Math"/>
                        </a:rPr>
                        <m:t>𝜋</m:t>
                      </m:r>
                      <m:sSub>
                        <m:sSubPr>
                          <m:ctrlPr>
                            <a:rPr lang="ja-JP" altLang="ja-JP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altLang="ja-JP" i="1">
                              <a:latin typeface="Cambria Math"/>
                            </a:rPr>
                            <m:t>𝑐𝑤</m:t>
                          </m:r>
                          <m:r>
                            <a:rPr lang="en-US" altLang="ja-JP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ja-JP" i="1">
                          <a:latin typeface="Cambria Math"/>
                        </a:rPr>
                        <m:t>∆</m:t>
                      </m:r>
                      <m:sSub>
                        <m:sSubPr>
                          <m:ctrlPr>
                            <a:rPr lang="ja-JP" altLang="ja-JP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altLang="ja-JP" i="1">
                              <a:latin typeface="Cambria Math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ja-JP" altLang="ja-JP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i="1"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altLang="ja-JP" i="1">
                          <a:latin typeface="Cambria Math"/>
                        </a:rPr>
                        <m:t>+</m:t>
                      </m:r>
                      <m:r>
                        <a:rPr lang="en-US" altLang="ja-JP" i="1">
                          <a:latin typeface="Cambria Math"/>
                        </a:rPr>
                        <m:t>𝑗</m:t>
                      </m:r>
                      <m:r>
                        <a:rPr lang="en-US" altLang="ja-JP" i="1">
                          <a:latin typeface="Cambria Math"/>
                        </a:rPr>
                        <m:t>∆</m:t>
                      </m:r>
                      <m:r>
                        <a:rPr lang="en-US" altLang="ja-JP" i="1">
                          <a:latin typeface="Cambria Math"/>
                        </a:rPr>
                        <m:t>𝜑</m:t>
                      </m:r>
                      <m:d>
                        <m:dPr>
                          <m:ctrlPr>
                            <a:rPr lang="ja-JP" altLang="ja-JP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i="1"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altLang="ja-JP" i="1">
                          <a:latin typeface="Cambria Math"/>
                        </a:rPr>
                        <m:t>+</m:t>
                      </m:r>
                      <m:r>
                        <a:rPr lang="en-US" altLang="ja-JP" i="1">
                          <a:latin typeface="Cambria Math"/>
                        </a:rPr>
                        <m:t>𝑗</m:t>
                      </m:r>
                      <m:sSub>
                        <m:sSubPr>
                          <m:ctrlPr>
                            <a:rPr lang="ja-JP" altLang="ja-JP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</a:rPr>
                            <m:t>𝜑</m:t>
                          </m:r>
                        </m:e>
                        <m:sub>
                          <m:r>
                            <a:rPr lang="en-US" altLang="ja-JP" i="1">
                              <a:latin typeface="Cambria Math"/>
                            </a:rPr>
                            <m:t>𝐶𝑊</m:t>
                          </m:r>
                          <m:r>
                            <a:rPr lang="en-US" altLang="ja-JP" i="1"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ja-JP" altLang="ja-JP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ja-JP" altLang="ja-JP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/>
                                </a:rPr>
                                <m:t>𝑟</m:t>
                              </m:r>
                              <m:r>
                                <a:rPr lang="en-US" altLang="ja-JP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ja-JP" altLang="ja-JP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i="1">
                                  <a:latin typeface="Cambria Math"/>
                                </a:rPr>
                                <m:t>𝑘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ja-JP" i="1" dirty="0" smtClean="0"/>
              </a:p>
              <a:p>
                <a14:m>
                  <m:oMath xmlns:m="http://schemas.openxmlformats.org/officeDocument/2006/math">
                    <m:r>
                      <a:rPr lang="ja-JP" altLang="en-US" b="0" i="1" smtClean="0">
                        <a:latin typeface="Cambria Math"/>
                      </a:rPr>
                      <m:t>　　　　　　</m:t>
                    </m:r>
                    <m:r>
                      <a:rPr lang="en-US" altLang="ja-JP" i="1">
                        <a:latin typeface="Cambria Math"/>
                      </a:rPr>
                      <m:t>−</m:t>
                    </m:r>
                    <m:r>
                      <a:rPr lang="en-US" altLang="ja-JP" i="1">
                        <a:latin typeface="Cambria Math"/>
                      </a:rPr>
                      <m:t>𝑗</m:t>
                    </m:r>
                    <m:sSub>
                      <m:sSubPr>
                        <m:ctrlPr>
                          <a:rPr lang="ja-JP" altLang="ja-JP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</a:rPr>
                          <m:t>𝐶𝑊</m:t>
                        </m:r>
                        <m:r>
                          <a:rPr lang="en-US" altLang="ja-JP" i="1"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ja-JP" altLang="ja-JP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ja-JP" altLang="ja-JP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/>
                              </a:rPr>
                              <m:t>𝑟</m:t>
                            </m:r>
                            <m:r>
                              <a:rPr lang="en-US" altLang="ja-JP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ja-JP" altLang="ja-JP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𝑘</m:t>
                            </m:r>
                          </m:e>
                        </m:d>
                      </m:e>
                    </m:d>
                    <m:r>
                      <a:rPr lang="en-US" altLang="ja-JP" b="0" i="1" smtClean="0">
                        <a:latin typeface="Cambria Math"/>
                      </a:rPr>
                      <m:t>   </m:t>
                    </m:r>
                  </m:oMath>
                </a14:m>
                <a:r>
                  <a:rPr lang="ja-JP" altLang="en-US" dirty="0" smtClean="0"/>
                  <a:t>　　　　　　　　　　　　　　　　　　　 </a:t>
                </a:r>
                <a:r>
                  <a:rPr lang="en-US" altLang="ja-JP" dirty="0" smtClean="0"/>
                  <a:t>(8)</a:t>
                </a:r>
                <a:endParaRPr lang="ja-JP" altLang="ja-JP" dirty="0"/>
              </a:p>
            </p:txBody>
          </p:sp>
        </mc:Choice>
        <mc:Fallback xmlns="">
          <p:sp>
            <p:nvSpPr>
              <p:cNvPr id="8" name="正方形/長方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520" y="3629782"/>
                <a:ext cx="8816000" cy="1409810"/>
              </a:xfrm>
              <a:prstGeom prst="rect">
                <a:avLst/>
              </a:prstGeom>
              <a:blipFill rotWithShape="1">
                <a:blip r:embed="rId3"/>
                <a:stretch>
                  <a:fillRect b="-560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242349" y="5762229"/>
                <a:ext cx="86183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2800" dirty="0" smtClean="0"/>
                  <a:t>この信号から、先程</a:t>
                </a:r>
                <a14:m>
                  <m:oMath xmlns:m="http://schemas.openxmlformats.org/officeDocument/2006/math">
                    <m:r>
                      <a:rPr lang="ja-JP" altLang="en-US" sz="2800" b="0" i="0" smtClean="0">
                        <a:latin typeface="Cambria Math"/>
                      </a:rPr>
                      <m:t>と</m:t>
                    </m:r>
                    <m:r>
                      <a:rPr lang="ja-JP" altLang="en-US" sz="2800" i="1">
                        <a:latin typeface="Cambria Math"/>
                      </a:rPr>
                      <m:t>同様に</m:t>
                    </m:r>
                    <m:r>
                      <a:rPr lang="en-US" altLang="ja-JP" sz="2800" i="1">
                        <a:latin typeface="Cambria Math"/>
                      </a:rPr>
                      <m:t>∆</m:t>
                    </m:r>
                    <m:r>
                      <a:rPr lang="en-US" altLang="ja-JP" sz="2800" i="1">
                        <a:latin typeface="Cambria Math"/>
                      </a:rPr>
                      <m:t>𝜑</m:t>
                    </m:r>
                    <m:d>
                      <m:dPr>
                        <m:ctrlPr>
                          <a:rPr lang="ja-JP" altLang="ja-JP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/>
                          </a:rPr>
                          <m:t>𝑘</m:t>
                        </m:r>
                      </m:e>
                    </m:d>
                  </m:oMath>
                </a14:m>
                <a:r>
                  <a:rPr kumimoji="1" lang="ja-JP" altLang="en-US" sz="2800" dirty="0" smtClean="0"/>
                  <a:t>の位相項を消す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349" y="5762229"/>
                <a:ext cx="8618316" cy="523220"/>
              </a:xfrm>
              <a:prstGeom prst="rect">
                <a:avLst/>
              </a:prstGeom>
              <a:blipFill rotWithShape="1">
                <a:blip r:embed="rId4"/>
                <a:stretch>
                  <a:fillRect t="-15116" b="-2790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下矢印 9"/>
          <p:cNvSpPr/>
          <p:nvPr/>
        </p:nvSpPr>
        <p:spPr>
          <a:xfrm>
            <a:off x="4268456" y="5180859"/>
            <a:ext cx="576064" cy="581370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83821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6054228" cy="446756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467544" y="400268"/>
            <a:ext cx="8229600" cy="850106"/>
          </a:xfrm>
        </p:spPr>
        <p:txBody>
          <a:bodyPr/>
          <a:lstStyle/>
          <a:p>
            <a:r>
              <a:rPr kumimoji="1" lang="ja-JP" altLang="en-US" dirty="0" smtClean="0"/>
              <a:t>実験結果</a:t>
            </a:r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339752" y="1284729"/>
            <a:ext cx="4245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 smtClean="0"/>
              <a:t>補正後の干渉波形　　測定時間</a:t>
            </a:r>
            <a:r>
              <a:rPr kumimoji="1" lang="en-US" altLang="ja-JP" sz="2000" dirty="0" smtClean="0"/>
              <a:t>2ms</a:t>
            </a:r>
            <a:endParaRPr kumimoji="1" lang="ja-JP" altLang="en-US" sz="2000" dirty="0"/>
          </a:p>
        </p:txBody>
      </p:sp>
      <p:sp>
        <p:nvSpPr>
          <p:cNvPr id="5" name="左カーブ矢印 4"/>
          <p:cNvSpPr/>
          <p:nvPr/>
        </p:nvSpPr>
        <p:spPr>
          <a:xfrm>
            <a:off x="7385868" y="2924944"/>
            <a:ext cx="498500" cy="1368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884368" y="3349233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/>
              <a:t>拡大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408347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38570"/>
            <a:ext cx="5256584" cy="581943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467544" y="302329"/>
            <a:ext cx="8229600" cy="850106"/>
          </a:xfrm>
        </p:spPr>
        <p:txBody>
          <a:bodyPr/>
          <a:lstStyle/>
          <a:p>
            <a:r>
              <a:rPr kumimoji="1" lang="ja-JP" altLang="en-US" dirty="0" smtClean="0"/>
              <a:t>実験結果①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556782" y="1183873"/>
            <a:ext cx="2556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干渉波形をフーリエ変換して得られたシアン化水素の吸収スペクトル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562047" y="5753748"/>
            <a:ext cx="2474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RF</a:t>
            </a:r>
            <a:r>
              <a:rPr kumimoji="1" lang="ja-JP" altLang="en-US" dirty="0" smtClean="0"/>
              <a:t>帯において、</a:t>
            </a:r>
            <a:r>
              <a:rPr kumimoji="1" lang="en-US" altLang="ja-JP" dirty="0" smtClean="0"/>
              <a:t>0.6Hz</a:t>
            </a:r>
            <a:r>
              <a:rPr kumimoji="1" lang="ja-JP" altLang="en-US" dirty="0" smtClean="0"/>
              <a:t>の線幅が得られた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507674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16223" y="404664"/>
            <a:ext cx="8229600" cy="850106"/>
          </a:xfrm>
        </p:spPr>
        <p:txBody>
          <a:bodyPr/>
          <a:lstStyle/>
          <a:p>
            <a:r>
              <a:rPr kumimoji="1" lang="ja-JP" altLang="en-US" dirty="0" smtClean="0"/>
              <a:t>実権結果②</a:t>
            </a:r>
            <a:endParaRPr kumimoji="1" lang="ja-JP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" y="1128276"/>
            <a:ext cx="9098978" cy="2504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242232" y="4082508"/>
            <a:ext cx="3108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チャープ</a:t>
            </a:r>
            <a:r>
              <a:rPr kumimoji="1" lang="en-US" altLang="ja-JP" sz="2000" dirty="0" smtClean="0"/>
              <a:t>FBG</a:t>
            </a:r>
            <a:r>
              <a:rPr kumimoji="1" lang="ja-JP" altLang="en-US" sz="2000" dirty="0" smtClean="0"/>
              <a:t>を用いると</a:t>
            </a:r>
            <a:endParaRPr kumimoji="1" lang="ja-JP" altLang="en-US" sz="2000" dirty="0"/>
          </a:p>
        </p:txBody>
      </p:sp>
      <p:grpSp>
        <p:nvGrpSpPr>
          <p:cNvPr id="22" name="グループ化 21"/>
          <p:cNvGrpSpPr/>
          <p:nvPr/>
        </p:nvGrpSpPr>
        <p:grpSpPr>
          <a:xfrm>
            <a:off x="539552" y="4482618"/>
            <a:ext cx="5040560" cy="2345769"/>
            <a:chOff x="1043608" y="4697055"/>
            <a:chExt cx="5040560" cy="2345769"/>
          </a:xfrm>
        </p:grpSpPr>
        <p:grpSp>
          <p:nvGrpSpPr>
            <p:cNvPr id="15" name="グループ化 14"/>
            <p:cNvGrpSpPr/>
            <p:nvPr/>
          </p:nvGrpSpPr>
          <p:grpSpPr>
            <a:xfrm>
              <a:off x="3563888" y="5250957"/>
              <a:ext cx="2378373" cy="1237964"/>
              <a:chOff x="3131840" y="5589240"/>
              <a:chExt cx="1311371" cy="682580"/>
            </a:xfrm>
          </p:grpSpPr>
          <p:pic>
            <p:nvPicPr>
              <p:cNvPr id="16" name="Picture 4" descr="http://qopt.iis.u-tokyo.ac.jp/pub/research/img/soliton.gif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14" t="54393" r="70572" b="17170"/>
              <a:stretch/>
            </p:blipFill>
            <p:spPr bwMode="auto">
              <a:xfrm>
                <a:off x="3131840" y="5589240"/>
                <a:ext cx="1223493" cy="6825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正方形/長方形 13"/>
              <p:cNvSpPr/>
              <p:nvPr/>
            </p:nvSpPr>
            <p:spPr>
              <a:xfrm>
                <a:off x="4283968" y="5661248"/>
                <a:ext cx="159243" cy="3531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7" name="グループ化 16"/>
            <p:cNvGrpSpPr/>
            <p:nvPr/>
          </p:nvGrpSpPr>
          <p:grpSpPr>
            <a:xfrm>
              <a:off x="1228982" y="4697055"/>
              <a:ext cx="843723" cy="2345769"/>
              <a:chOff x="971600" y="4812908"/>
              <a:chExt cx="514766" cy="1431183"/>
            </a:xfrm>
          </p:grpSpPr>
          <p:pic>
            <p:nvPicPr>
              <p:cNvPr id="18" name="Picture 4" descr="http://qopt.iis.u-tokyo.ac.jp/pub/research/img/soliton.gif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14" t="54393" r="70572" b="17170"/>
              <a:stretch/>
            </p:blipFill>
            <p:spPr bwMode="auto">
              <a:xfrm>
                <a:off x="971600" y="4812908"/>
                <a:ext cx="435145" cy="14311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正方形/長方形 20"/>
              <p:cNvSpPr/>
              <p:nvPr/>
            </p:nvSpPr>
            <p:spPr>
              <a:xfrm>
                <a:off x="1327123" y="5236054"/>
                <a:ext cx="159243" cy="3531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9" name="右矢印 18"/>
            <p:cNvSpPr/>
            <p:nvPr/>
          </p:nvSpPr>
          <p:spPr>
            <a:xfrm>
              <a:off x="2555776" y="5410313"/>
              <a:ext cx="1126349" cy="53947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1043608" y="4697055"/>
              <a:ext cx="5040560" cy="197230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3" name="テキスト ボックス 22"/>
          <p:cNvSpPr txBox="1"/>
          <p:nvPr/>
        </p:nvSpPr>
        <p:spPr>
          <a:xfrm>
            <a:off x="5583565" y="5024973"/>
            <a:ext cx="3596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パルスのピークパワーが下がり検出器の飽和がなくなる</a:t>
            </a:r>
            <a:endParaRPr kumimoji="1" lang="ja-JP" altLang="en-US" sz="20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116053" y="3632582"/>
            <a:ext cx="6786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 smtClean="0"/>
              <a:t>チャープ</a:t>
            </a:r>
            <a:r>
              <a:rPr kumimoji="1" lang="en-US" altLang="ja-JP" sz="2000" dirty="0" smtClean="0"/>
              <a:t>FBG</a:t>
            </a:r>
            <a:r>
              <a:rPr kumimoji="1" lang="ja-JP" altLang="en-US" sz="2000" dirty="0" smtClean="0"/>
              <a:t>を用いない場合、波形が</a:t>
            </a:r>
            <a:r>
              <a:rPr lang="ja-JP" altLang="en-US" sz="2000" dirty="0"/>
              <a:t>歪んでいる</a:t>
            </a:r>
            <a:endParaRPr kumimoji="1" lang="ja-JP" altLang="en-US" sz="20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350396" y="4725144"/>
            <a:ext cx="1856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パルスが広がる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924011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まとめ①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補正アルゴリズムを用いて、</a:t>
            </a:r>
            <a:r>
              <a:rPr kumimoji="1" lang="en-US" altLang="ja-JP" dirty="0" smtClean="0"/>
              <a:t>CW</a:t>
            </a:r>
            <a:r>
              <a:rPr kumimoji="1" lang="ja-JP" altLang="en-US" dirty="0" smtClean="0"/>
              <a:t>レーザーにコムを安定化させずにデュアルコム分光法を行なった。</a:t>
            </a:r>
            <a:endParaRPr kumimoji="1" lang="en-US" altLang="ja-JP" dirty="0" smtClean="0"/>
          </a:p>
          <a:p>
            <a:endParaRPr lang="en-US" altLang="ja-JP" dirty="0"/>
          </a:p>
          <a:p>
            <a:r>
              <a:rPr kumimoji="1" lang="ja-JP" altLang="en-US" dirty="0" smtClean="0"/>
              <a:t>得られた干渉波形から位相変動を補正したため、絶対周波数は与えられない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603909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テキスト ボックス 41"/>
          <p:cNvSpPr txBox="1"/>
          <p:nvPr/>
        </p:nvSpPr>
        <p:spPr>
          <a:xfrm>
            <a:off x="495558" y="4221088"/>
            <a:ext cx="2996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本論文で</a:t>
            </a:r>
            <a:r>
              <a:rPr lang="ja-JP" altLang="en-US" sz="3200" dirty="0" smtClean="0"/>
              <a:t>は</a:t>
            </a:r>
            <a:r>
              <a:rPr lang="en-US" altLang="ja-JP" sz="3200" dirty="0" smtClean="0"/>
              <a:t>…</a:t>
            </a:r>
            <a:endParaRPr kumimoji="1" lang="ja-JP" altLang="en-US" sz="3200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1362736" y="4712875"/>
            <a:ext cx="7673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フリーランニング</a:t>
            </a:r>
            <a:r>
              <a:rPr kumimoji="1" lang="en-US" altLang="ja-JP" sz="3200" dirty="0" smtClean="0"/>
              <a:t>CW</a:t>
            </a:r>
            <a:r>
              <a:rPr kumimoji="1" lang="ja-JP" altLang="en-US" sz="3200" dirty="0" smtClean="0"/>
              <a:t>レーザーのみを用いて二つのコムを相対的に安定化させる</a:t>
            </a:r>
            <a:endParaRPr kumimoji="1" lang="ja-JP" altLang="en-US" sz="3200" dirty="0"/>
          </a:p>
        </p:txBody>
      </p:sp>
      <p:sp>
        <p:nvSpPr>
          <p:cNvPr id="44" name="正方形/長方形 43"/>
          <p:cNvSpPr/>
          <p:nvPr/>
        </p:nvSpPr>
        <p:spPr>
          <a:xfrm>
            <a:off x="249935" y="433449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400" dirty="0"/>
              <a:t>2</a:t>
            </a:r>
            <a:r>
              <a:rPr lang="en-US" altLang="ja-JP" sz="2400" dirty="0" smtClean="0"/>
              <a:t>. “</a:t>
            </a:r>
            <a:r>
              <a:rPr lang="en-US" altLang="ja-JP" sz="2400" dirty="0"/>
              <a:t>Comb-Resolved Dual-Comb Spectroscopy Stabilized by Free-Running Continuous-Wave </a:t>
            </a:r>
            <a:r>
              <a:rPr lang="en-US" altLang="ja-JP" sz="2400" dirty="0" smtClean="0"/>
              <a:t>Lasers” </a:t>
            </a:r>
            <a:endParaRPr lang="ja-JP" altLang="ja-JP" sz="2400" dirty="0"/>
          </a:p>
        </p:txBody>
      </p:sp>
      <p:grpSp>
        <p:nvGrpSpPr>
          <p:cNvPr id="48" name="グループ化 47"/>
          <p:cNvGrpSpPr/>
          <p:nvPr/>
        </p:nvGrpSpPr>
        <p:grpSpPr>
          <a:xfrm>
            <a:off x="308634" y="1264446"/>
            <a:ext cx="8882034" cy="1942912"/>
            <a:chOff x="377876" y="1196752"/>
            <a:chExt cx="7532785" cy="1942912"/>
          </a:xfrm>
        </p:grpSpPr>
        <p:sp>
          <p:nvSpPr>
            <p:cNvPr id="13" name="テキスト ボックス 12"/>
            <p:cNvSpPr txBox="1"/>
            <p:nvPr/>
          </p:nvSpPr>
          <p:spPr>
            <a:xfrm>
              <a:off x="682717" y="1561256"/>
              <a:ext cx="722794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400" dirty="0" smtClean="0"/>
                <a:t>2</a:t>
              </a:r>
              <a:r>
                <a:rPr kumimoji="1" lang="ja-JP" altLang="en-US" sz="2400" dirty="0" smtClean="0"/>
                <a:t>台の狭線幅の</a:t>
              </a:r>
              <a:r>
                <a:rPr kumimoji="1" lang="en-US" altLang="ja-JP" sz="2400" dirty="0" smtClean="0"/>
                <a:t>CW</a:t>
              </a:r>
              <a:r>
                <a:rPr kumimoji="1" lang="ja-JP" altLang="en-US" sz="2400" dirty="0" smtClean="0"/>
                <a:t>レーザーによって安定化させていた</a:t>
              </a:r>
              <a:endParaRPr kumimoji="1" lang="en-US" altLang="ja-JP" sz="2400" dirty="0" smtClean="0"/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771748" y="2677999"/>
              <a:ext cx="50365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kumimoji="1" lang="ja-JP" altLang="en-US" sz="2400" dirty="0" smtClean="0"/>
                <a:t>線幅</a:t>
              </a:r>
              <a:r>
                <a:rPr kumimoji="1" lang="en-US" altLang="ja-JP" sz="2400" dirty="0" smtClean="0"/>
                <a:t>1Hz</a:t>
              </a:r>
              <a:r>
                <a:rPr kumimoji="1" lang="ja-JP" altLang="en-US" sz="2400" dirty="0" smtClean="0"/>
                <a:t>級</a:t>
              </a:r>
              <a:r>
                <a:rPr lang="ja-JP" altLang="en-US" sz="2400" dirty="0" smtClean="0"/>
                <a:t>の</a:t>
              </a:r>
              <a:r>
                <a:rPr kumimoji="1" lang="ja-JP" altLang="en-US" sz="2400" dirty="0" smtClean="0"/>
                <a:t>狭線幅</a:t>
              </a:r>
              <a:r>
                <a:rPr kumimoji="1" lang="en-US" altLang="ja-JP" sz="2400" dirty="0" smtClean="0"/>
                <a:t>CW</a:t>
              </a:r>
              <a:r>
                <a:rPr kumimoji="1" lang="ja-JP" altLang="en-US" sz="2400" dirty="0" smtClean="0"/>
                <a:t>レーザーが必要</a:t>
              </a:r>
              <a:endParaRPr kumimoji="1" lang="ja-JP" altLang="en-US" sz="2400" dirty="0"/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475974" y="2132924"/>
              <a:ext cx="96821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 smtClean="0">
                  <a:solidFill>
                    <a:srgbClr val="FF0000"/>
                  </a:solidFill>
                </a:rPr>
                <a:t>問題点</a:t>
              </a:r>
              <a:endParaRPr kumimoji="1" lang="ja-JP" alt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46" name="テキスト ボックス 45"/>
            <p:cNvSpPr txBox="1"/>
            <p:nvPr/>
          </p:nvSpPr>
          <p:spPr>
            <a:xfrm>
              <a:off x="377876" y="1196752"/>
              <a:ext cx="16529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 smtClean="0"/>
                <a:t>従来は</a:t>
              </a:r>
              <a:r>
                <a:rPr kumimoji="1" lang="en-US" altLang="ja-JP" sz="2400" dirty="0" smtClean="0"/>
                <a:t>…</a:t>
              </a:r>
              <a:endParaRPr kumimoji="1" lang="ja-JP" altLang="en-US" sz="2400" dirty="0"/>
            </a:p>
          </p:txBody>
        </p:sp>
      </p:grpSp>
      <p:sp>
        <p:nvSpPr>
          <p:cNvPr id="47" name="下矢印 46"/>
          <p:cNvSpPr/>
          <p:nvPr/>
        </p:nvSpPr>
        <p:spPr>
          <a:xfrm>
            <a:off x="3980620" y="3284984"/>
            <a:ext cx="879412" cy="936104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2051720" y="5792624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kumimoji="1" lang="ja-JP" altLang="en-US" sz="2400" dirty="0" smtClean="0"/>
              <a:t>複雑なデータ処理を必要としない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488553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7" grpId="0" animBg="1"/>
      <p:bldP spid="4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41816" y="392232"/>
            <a:ext cx="8515470" cy="994122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回折格子を用いた分散型赤外分光法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テキスト ボックス 88"/>
              <p:cNvSpPr txBox="1"/>
              <p:nvPr/>
            </p:nvSpPr>
            <p:spPr>
              <a:xfrm>
                <a:off x="262338" y="1310980"/>
                <a:ext cx="846043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0" i="1" smtClean="0">
                          <a:latin typeface="Cambria Math"/>
                          <a:ea typeface="Cambria Math"/>
                        </a:rPr>
                        <m:t>𝑠𝑖𝑛</m:t>
                      </m:r>
                      <m:r>
                        <a:rPr lang="ja-JP" altLang="en-US" sz="2800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altLang="ja-JP" sz="28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altLang="ja-JP" sz="2800" b="0" i="1" smtClean="0">
                          <a:latin typeface="Cambria Math"/>
                          <a:ea typeface="Cambria Math"/>
                        </a:rPr>
                        <m:t>𝑠𝑖𝑛</m:t>
                      </m:r>
                      <m:r>
                        <a:rPr lang="ja-JP" altLang="en-US" sz="2800" b="0" i="1" smtClean="0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US" altLang="ja-JP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ja-JP" sz="2800" b="0" i="1" smtClean="0"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en-US" altLang="ja-JP" sz="2800" b="0" i="1" smtClean="0"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en-US" altLang="ja-JP" sz="2800" b="0" i="1" smtClean="0">
                          <a:latin typeface="Cambria Math"/>
                          <a:ea typeface="Cambria Math"/>
                        </a:rPr>
                        <m:t>𝑝</m:t>
                      </m:r>
                      <m:r>
                        <a:rPr lang="ja-JP" altLang="en-US" sz="2800" b="0" i="1" smtClean="0">
                          <a:latin typeface="Cambria Math"/>
                          <a:ea typeface="Cambria Math"/>
                        </a:rPr>
                        <m:t>　　</m:t>
                      </m:r>
                      <m:r>
                        <a:rPr lang="en-US" altLang="ja-JP" sz="28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altLang="ja-JP" sz="2800" b="0" i="1" smtClean="0"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en-US" altLang="ja-JP" sz="2800" b="0" i="1" smtClean="0">
                          <a:latin typeface="Cambria Math"/>
                          <a:ea typeface="Cambria Math"/>
                        </a:rPr>
                        <m:t>=±1, ±2, …)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89" name="テキスト ボックス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338" y="1310980"/>
                <a:ext cx="8460433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6" name="グループ化 95"/>
          <p:cNvGrpSpPr/>
          <p:nvPr/>
        </p:nvGrpSpPr>
        <p:grpSpPr>
          <a:xfrm>
            <a:off x="340152" y="3531916"/>
            <a:ext cx="4875379" cy="2993428"/>
            <a:chOff x="461695" y="3300606"/>
            <a:chExt cx="5369884" cy="3297048"/>
          </a:xfrm>
        </p:grpSpPr>
        <p:grpSp>
          <p:nvGrpSpPr>
            <p:cNvPr id="86" name="グループ化 85"/>
            <p:cNvGrpSpPr/>
            <p:nvPr/>
          </p:nvGrpSpPr>
          <p:grpSpPr>
            <a:xfrm>
              <a:off x="461695" y="3300606"/>
              <a:ext cx="5369884" cy="3297048"/>
              <a:chOff x="899692" y="3260935"/>
              <a:chExt cx="5369884" cy="3297048"/>
            </a:xfrm>
          </p:grpSpPr>
          <p:grpSp>
            <p:nvGrpSpPr>
              <p:cNvPr id="67" name="グループ化 66"/>
              <p:cNvGrpSpPr/>
              <p:nvPr/>
            </p:nvGrpSpPr>
            <p:grpSpPr>
              <a:xfrm>
                <a:off x="899692" y="3260935"/>
                <a:ext cx="5369884" cy="3297048"/>
                <a:chOff x="849660" y="575674"/>
                <a:chExt cx="6345190" cy="3895875"/>
              </a:xfrm>
            </p:grpSpPr>
            <p:grpSp>
              <p:nvGrpSpPr>
                <p:cNvPr id="14" name="グループ化 13"/>
                <p:cNvGrpSpPr/>
                <p:nvPr/>
              </p:nvGrpSpPr>
              <p:grpSpPr>
                <a:xfrm rot="1800000">
                  <a:off x="849660" y="2119001"/>
                  <a:ext cx="3384583" cy="1565659"/>
                  <a:chOff x="1082172" y="2464478"/>
                  <a:chExt cx="3384583" cy="1565659"/>
                </a:xfrm>
              </p:grpSpPr>
              <p:sp>
                <p:nvSpPr>
                  <p:cNvPr id="7" name="円/楕円 6"/>
                  <p:cNvSpPr/>
                  <p:nvPr/>
                </p:nvSpPr>
                <p:spPr>
                  <a:xfrm>
                    <a:off x="2034545" y="2852936"/>
                    <a:ext cx="161191" cy="1080120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cxnSp>
                <p:nvCxnSpPr>
                  <p:cNvPr id="9" name="直線コネクタ 8"/>
                  <p:cNvCxnSpPr/>
                  <p:nvPr/>
                </p:nvCxnSpPr>
                <p:spPr>
                  <a:xfrm rot="19800000">
                    <a:off x="2291950" y="2464478"/>
                    <a:ext cx="2174805" cy="1255624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直線コネクタ 5"/>
                  <p:cNvCxnSpPr/>
                  <p:nvPr/>
                </p:nvCxnSpPr>
                <p:spPr>
                  <a:xfrm flipV="1">
                    <a:off x="1082172" y="3090372"/>
                    <a:ext cx="1045633" cy="280176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" name="直線コネクタ 11"/>
                  <p:cNvCxnSpPr/>
                  <p:nvPr/>
                </p:nvCxnSpPr>
                <p:spPr>
                  <a:xfrm rot="19800000">
                    <a:off x="2224394" y="3278755"/>
                    <a:ext cx="1301432" cy="751382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" name="直線コネクタ 4"/>
                  <p:cNvCxnSpPr/>
                  <p:nvPr/>
                </p:nvCxnSpPr>
                <p:spPr>
                  <a:xfrm rot="19800000">
                    <a:off x="1220254" y="3133055"/>
                    <a:ext cx="765584" cy="765584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1" name="グループ化 40"/>
                <p:cNvGrpSpPr/>
                <p:nvPr/>
              </p:nvGrpSpPr>
              <p:grpSpPr>
                <a:xfrm>
                  <a:off x="2874638" y="3637981"/>
                  <a:ext cx="1485725" cy="438278"/>
                  <a:chOff x="2902273" y="3566786"/>
                  <a:chExt cx="1485725" cy="438278"/>
                </a:xfrm>
              </p:grpSpPr>
              <p:grpSp>
                <p:nvGrpSpPr>
                  <p:cNvPr id="29" name="グループ化 28"/>
                  <p:cNvGrpSpPr/>
                  <p:nvPr/>
                </p:nvGrpSpPr>
                <p:grpSpPr>
                  <a:xfrm>
                    <a:off x="2902273" y="3569458"/>
                    <a:ext cx="1485725" cy="147574"/>
                    <a:chOff x="2902273" y="3569458"/>
                    <a:chExt cx="1485725" cy="147574"/>
                  </a:xfrm>
                </p:grpSpPr>
                <p:cxnSp>
                  <p:nvCxnSpPr>
                    <p:cNvPr id="19" name="直線コネクタ 18"/>
                    <p:cNvCxnSpPr/>
                    <p:nvPr/>
                  </p:nvCxnSpPr>
                  <p:spPr>
                    <a:xfrm flipV="1">
                      <a:off x="2902273" y="3579986"/>
                      <a:ext cx="281078" cy="13704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" name="直線コネクタ 19"/>
                    <p:cNvCxnSpPr/>
                    <p:nvPr/>
                  </p:nvCxnSpPr>
                  <p:spPr>
                    <a:xfrm flipV="1">
                      <a:off x="3207670" y="3576148"/>
                      <a:ext cx="281078" cy="13704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" name="直線コネクタ 20"/>
                    <p:cNvCxnSpPr/>
                    <p:nvPr/>
                  </p:nvCxnSpPr>
                  <p:spPr>
                    <a:xfrm flipV="1">
                      <a:off x="3505950" y="3569458"/>
                      <a:ext cx="281078" cy="13704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" name="直線コネクタ 21"/>
                    <p:cNvCxnSpPr/>
                    <p:nvPr/>
                  </p:nvCxnSpPr>
                  <p:spPr>
                    <a:xfrm flipV="1">
                      <a:off x="3808214" y="3573016"/>
                      <a:ext cx="281078" cy="13704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" name="直線コネクタ 22"/>
                    <p:cNvCxnSpPr/>
                    <p:nvPr/>
                  </p:nvCxnSpPr>
                  <p:spPr>
                    <a:xfrm flipV="1">
                      <a:off x="4106920" y="3569458"/>
                      <a:ext cx="281078" cy="13704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" name="直線コネクタ 24"/>
                    <p:cNvCxnSpPr/>
                    <p:nvPr/>
                  </p:nvCxnSpPr>
                  <p:spPr>
                    <a:xfrm>
                      <a:off x="3183351" y="3579986"/>
                      <a:ext cx="27451" cy="13007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" name="直線コネクタ 25"/>
                    <p:cNvCxnSpPr/>
                    <p:nvPr/>
                  </p:nvCxnSpPr>
                  <p:spPr>
                    <a:xfrm>
                      <a:off x="3482219" y="3573016"/>
                      <a:ext cx="27451" cy="13007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" name="直線コネクタ 26"/>
                    <p:cNvCxnSpPr/>
                    <p:nvPr/>
                  </p:nvCxnSpPr>
                  <p:spPr>
                    <a:xfrm>
                      <a:off x="4082176" y="3573016"/>
                      <a:ext cx="27451" cy="13007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" name="直線コネクタ 27"/>
                    <p:cNvCxnSpPr/>
                    <p:nvPr/>
                  </p:nvCxnSpPr>
                  <p:spPr>
                    <a:xfrm>
                      <a:off x="3780418" y="3570521"/>
                      <a:ext cx="30273" cy="14344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31" name="直線コネクタ 30"/>
                  <p:cNvCxnSpPr/>
                  <p:nvPr/>
                </p:nvCxnSpPr>
                <p:spPr>
                  <a:xfrm>
                    <a:off x="4387998" y="3566786"/>
                    <a:ext cx="0" cy="43827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直線コネクタ 32"/>
                  <p:cNvCxnSpPr/>
                  <p:nvPr/>
                </p:nvCxnSpPr>
                <p:spPr>
                  <a:xfrm flipH="1">
                    <a:off x="2902273" y="4005064"/>
                    <a:ext cx="1485725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直線コネクタ 34"/>
                  <p:cNvCxnSpPr/>
                  <p:nvPr/>
                </p:nvCxnSpPr>
                <p:spPr>
                  <a:xfrm>
                    <a:off x="2902273" y="3710836"/>
                    <a:ext cx="0" cy="29422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2" name="テキスト ボックス 41"/>
                <p:cNvSpPr txBox="1"/>
                <p:nvPr/>
              </p:nvSpPr>
              <p:spPr>
                <a:xfrm>
                  <a:off x="2836361" y="4102217"/>
                  <a:ext cx="159771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dirty="0" smtClean="0"/>
                    <a:t>回折格子</a:t>
                  </a:r>
                  <a:endParaRPr kumimoji="1" lang="ja-JP" altLang="en-US" dirty="0"/>
                </a:p>
              </p:txBody>
            </p:sp>
            <p:cxnSp>
              <p:nvCxnSpPr>
                <p:cNvPr id="48" name="直線コネクタ 47"/>
                <p:cNvCxnSpPr/>
                <p:nvPr/>
              </p:nvCxnSpPr>
              <p:spPr>
                <a:xfrm flipV="1">
                  <a:off x="3076261" y="2169994"/>
                  <a:ext cx="1510443" cy="151044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直線コネクタ 49"/>
                <p:cNvCxnSpPr/>
                <p:nvPr/>
              </p:nvCxnSpPr>
              <p:spPr>
                <a:xfrm flipV="1">
                  <a:off x="4225960" y="2753809"/>
                  <a:ext cx="944029" cy="94402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2" name="円/楕円 51"/>
                <p:cNvSpPr/>
                <p:nvPr/>
              </p:nvSpPr>
              <p:spPr>
                <a:xfrm rot="-2700000">
                  <a:off x="4801136" y="1967565"/>
                  <a:ext cx="152624" cy="100544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55" name="直線コネクタ 54"/>
                <p:cNvCxnSpPr/>
                <p:nvPr/>
              </p:nvCxnSpPr>
              <p:spPr>
                <a:xfrm flipV="1">
                  <a:off x="4586704" y="1538207"/>
                  <a:ext cx="1181532" cy="63178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線コネクタ 56"/>
                <p:cNvCxnSpPr/>
                <p:nvPr/>
              </p:nvCxnSpPr>
              <p:spPr>
                <a:xfrm flipV="1">
                  <a:off x="5169989" y="1543833"/>
                  <a:ext cx="597012" cy="120997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5" name="正方形/長方形 64"/>
                <p:cNvSpPr/>
                <p:nvPr/>
              </p:nvSpPr>
              <p:spPr>
                <a:xfrm rot="2700000">
                  <a:off x="5764379" y="1084153"/>
                  <a:ext cx="648073" cy="37754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6" name="テキスト ボックス 65"/>
                <p:cNvSpPr txBox="1"/>
                <p:nvPr/>
              </p:nvSpPr>
              <p:spPr>
                <a:xfrm>
                  <a:off x="5912534" y="575674"/>
                  <a:ext cx="1282316" cy="4364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dirty="0" smtClean="0"/>
                    <a:t>検出器</a:t>
                  </a:r>
                  <a:endParaRPr kumimoji="1" lang="ja-JP" altLang="en-US" dirty="0"/>
                </a:p>
              </p:txBody>
            </p:sp>
          </p:grpSp>
          <p:sp>
            <p:nvSpPr>
              <p:cNvPr id="84" name="左カーブ矢印 83"/>
              <p:cNvSpPr/>
              <p:nvPr/>
            </p:nvSpPr>
            <p:spPr>
              <a:xfrm>
                <a:off x="3984852" y="5915803"/>
                <a:ext cx="246054" cy="356949"/>
              </a:xfrm>
              <a:prstGeom prst="curvedLeftArrow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3" name="左カーブ矢印 92"/>
            <p:cNvSpPr/>
            <p:nvPr/>
          </p:nvSpPr>
          <p:spPr>
            <a:xfrm rot="10800000">
              <a:off x="1809911" y="5958125"/>
              <a:ext cx="246054" cy="356949"/>
            </a:xfrm>
            <a:prstGeom prst="curvedLeftArrow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90" name="テキスト ボックス 89"/>
          <p:cNvSpPr txBox="1"/>
          <p:nvPr/>
        </p:nvSpPr>
        <p:spPr>
          <a:xfrm>
            <a:off x="656272" y="1834200"/>
            <a:ext cx="3573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/>
              <a:t>特定</a:t>
            </a:r>
            <a:r>
              <a:rPr lang="ja-JP" altLang="en-US" sz="2000" dirty="0" smtClean="0"/>
              <a:t>の波長のみを検出</a:t>
            </a:r>
            <a:endParaRPr kumimoji="1" lang="ja-JP" altLang="en-US" sz="2000" dirty="0"/>
          </a:p>
        </p:txBody>
      </p:sp>
      <p:sp>
        <p:nvSpPr>
          <p:cNvPr id="91" name="右矢印 90"/>
          <p:cNvSpPr/>
          <p:nvPr/>
        </p:nvSpPr>
        <p:spPr>
          <a:xfrm rot="5400000">
            <a:off x="2235078" y="2391336"/>
            <a:ext cx="398611" cy="4001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889640" y="2871319"/>
            <a:ext cx="3107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 smtClean="0"/>
              <a:t>回折格子を回転させ</a:t>
            </a:r>
            <a:endParaRPr kumimoji="1" lang="en-US" altLang="ja-JP" sz="2000" dirty="0" smtClean="0"/>
          </a:p>
          <a:p>
            <a:pPr algn="ctr"/>
            <a:r>
              <a:rPr lang="ja-JP" altLang="en-US" sz="2000" dirty="0" smtClean="0"/>
              <a:t>波長掃引を行う</a:t>
            </a:r>
            <a:endParaRPr kumimoji="1" lang="ja-JP" altLang="en-US" sz="2000" dirty="0"/>
          </a:p>
        </p:txBody>
      </p:sp>
      <p:sp>
        <p:nvSpPr>
          <p:cNvPr id="98" name="テキスト ボックス 97"/>
          <p:cNvSpPr txBox="1"/>
          <p:nvPr/>
        </p:nvSpPr>
        <p:spPr>
          <a:xfrm>
            <a:off x="5191676" y="2272804"/>
            <a:ext cx="3791338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ja-JP" altLang="en-US" dirty="0" smtClean="0"/>
              <a:t>回折格子の溝数により分解能が</a:t>
            </a:r>
            <a:r>
              <a:rPr lang="ja-JP" altLang="en-US" dirty="0"/>
              <a:t>決まる</a:t>
            </a:r>
            <a:endParaRPr lang="en-US" altLang="ja-JP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altLang="ja-JP" dirty="0"/>
          </a:p>
          <a:p>
            <a:pPr marL="285750" indent="-285750">
              <a:buFont typeface="Arial" pitchFamily="34" charset="0"/>
              <a:buChar char="•"/>
            </a:pPr>
            <a:r>
              <a:rPr lang="ja-JP" altLang="en-US" dirty="0" smtClean="0"/>
              <a:t>異なる次数の回折光をカットする必要がある</a:t>
            </a:r>
            <a:endParaRPr lang="en-US" altLang="ja-JP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altLang="ja-JP" dirty="0"/>
          </a:p>
          <a:p>
            <a:pPr marL="285750" indent="-285750">
              <a:buFont typeface="Arial" pitchFamily="34" charset="0"/>
              <a:buChar char="•"/>
            </a:pPr>
            <a:r>
              <a:rPr kumimoji="1" lang="ja-JP" altLang="en-US" dirty="0" smtClean="0"/>
              <a:t>波長掃引を行うため、信号の利用効率が悪く、</a:t>
            </a:r>
            <a:r>
              <a:rPr lang="ja-JP" altLang="en-US" dirty="0" smtClean="0"/>
              <a:t>干渉波形は暗い</a:t>
            </a:r>
            <a:endParaRPr kumimoji="1" lang="en-US" altLang="ja-JP" dirty="0" smtClean="0"/>
          </a:p>
        </p:txBody>
      </p:sp>
      <p:sp>
        <p:nvSpPr>
          <p:cNvPr id="99" name="下矢印 98"/>
          <p:cNvSpPr/>
          <p:nvPr/>
        </p:nvSpPr>
        <p:spPr>
          <a:xfrm>
            <a:off x="6732240" y="4858739"/>
            <a:ext cx="648072" cy="5897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テキスト ボックス 100"/>
          <p:cNvSpPr txBox="1"/>
          <p:nvPr/>
        </p:nvSpPr>
        <p:spPr>
          <a:xfrm>
            <a:off x="5227671" y="5664174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/>
              <a:t>フーリエ変換赤外分光法</a:t>
            </a:r>
            <a:endParaRPr kumimoji="1" lang="ja-JP" altLang="en-US" sz="2400" dirty="0"/>
          </a:p>
        </p:txBody>
      </p:sp>
      <p:cxnSp>
        <p:nvCxnSpPr>
          <p:cNvPr id="4" name="直線コネクタ 3"/>
          <p:cNvCxnSpPr/>
          <p:nvPr/>
        </p:nvCxnSpPr>
        <p:spPr>
          <a:xfrm flipV="1">
            <a:off x="2507359" y="4272668"/>
            <a:ext cx="1617692" cy="1648175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/>
          <p:nvPr/>
        </p:nvCxnSpPr>
        <p:spPr>
          <a:xfrm flipH="1" flipV="1">
            <a:off x="521332" y="4791290"/>
            <a:ext cx="1986027" cy="1128341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/>
          <p:cNvCxnSpPr/>
          <p:nvPr/>
        </p:nvCxnSpPr>
        <p:spPr>
          <a:xfrm flipV="1">
            <a:off x="2507359" y="4964973"/>
            <a:ext cx="2208657" cy="957599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/>
          <p:cNvCxnSpPr/>
          <p:nvPr/>
        </p:nvCxnSpPr>
        <p:spPr>
          <a:xfrm flipV="1">
            <a:off x="2507359" y="4034897"/>
            <a:ext cx="633845" cy="1881811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グループ化 48"/>
          <p:cNvGrpSpPr/>
          <p:nvPr/>
        </p:nvGrpSpPr>
        <p:grpSpPr>
          <a:xfrm>
            <a:off x="323528" y="4468969"/>
            <a:ext cx="320416" cy="582844"/>
            <a:chOff x="323528" y="4468969"/>
            <a:chExt cx="320416" cy="582844"/>
          </a:xfrm>
        </p:grpSpPr>
        <p:grpSp>
          <p:nvGrpSpPr>
            <p:cNvPr id="45" name="グループ化 44"/>
            <p:cNvGrpSpPr/>
            <p:nvPr/>
          </p:nvGrpSpPr>
          <p:grpSpPr>
            <a:xfrm rot="1791401">
              <a:off x="351634" y="4688643"/>
              <a:ext cx="250936" cy="137494"/>
              <a:chOff x="-3141" y="1647964"/>
              <a:chExt cx="147398" cy="137494"/>
            </a:xfrm>
          </p:grpSpPr>
          <p:cxnSp>
            <p:nvCxnSpPr>
              <p:cNvPr id="71" name="直線コネクタ 70"/>
              <p:cNvCxnSpPr/>
              <p:nvPr/>
            </p:nvCxnSpPr>
            <p:spPr>
              <a:xfrm>
                <a:off x="0" y="1647964"/>
                <a:ext cx="14425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線コネクタ 71"/>
              <p:cNvCxnSpPr/>
              <p:nvPr/>
            </p:nvCxnSpPr>
            <p:spPr>
              <a:xfrm>
                <a:off x="-3141" y="1785458"/>
                <a:ext cx="14739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7" name="直線コネクタ 46"/>
            <p:cNvCxnSpPr/>
            <p:nvPr/>
          </p:nvCxnSpPr>
          <p:spPr>
            <a:xfrm flipV="1">
              <a:off x="513645" y="4468969"/>
              <a:ext cx="130299" cy="2301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線コネクタ 75"/>
            <p:cNvCxnSpPr/>
            <p:nvPr/>
          </p:nvCxnSpPr>
          <p:spPr>
            <a:xfrm flipV="1">
              <a:off x="323528" y="4821683"/>
              <a:ext cx="130299" cy="2301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グループ化 77"/>
          <p:cNvGrpSpPr/>
          <p:nvPr/>
        </p:nvGrpSpPr>
        <p:grpSpPr>
          <a:xfrm rot="6297129">
            <a:off x="3969313" y="3985897"/>
            <a:ext cx="320416" cy="582844"/>
            <a:chOff x="323528" y="4468969"/>
            <a:chExt cx="320416" cy="582844"/>
          </a:xfrm>
        </p:grpSpPr>
        <p:grpSp>
          <p:nvGrpSpPr>
            <p:cNvPr id="79" name="グループ化 78"/>
            <p:cNvGrpSpPr/>
            <p:nvPr/>
          </p:nvGrpSpPr>
          <p:grpSpPr>
            <a:xfrm rot="1791401">
              <a:off x="351634" y="4688643"/>
              <a:ext cx="250936" cy="137494"/>
              <a:chOff x="-3141" y="1647964"/>
              <a:chExt cx="147398" cy="137494"/>
            </a:xfrm>
          </p:grpSpPr>
          <p:cxnSp>
            <p:nvCxnSpPr>
              <p:cNvPr id="82" name="直線コネクタ 81"/>
              <p:cNvCxnSpPr/>
              <p:nvPr/>
            </p:nvCxnSpPr>
            <p:spPr>
              <a:xfrm>
                <a:off x="0" y="1647964"/>
                <a:ext cx="14425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線コネクタ 82"/>
              <p:cNvCxnSpPr/>
              <p:nvPr/>
            </p:nvCxnSpPr>
            <p:spPr>
              <a:xfrm>
                <a:off x="-3141" y="1785458"/>
                <a:ext cx="14739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0" name="直線コネクタ 79"/>
            <p:cNvCxnSpPr/>
            <p:nvPr/>
          </p:nvCxnSpPr>
          <p:spPr>
            <a:xfrm flipV="1">
              <a:off x="513645" y="4468969"/>
              <a:ext cx="130299" cy="2301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線コネクタ 80"/>
            <p:cNvCxnSpPr/>
            <p:nvPr/>
          </p:nvCxnSpPr>
          <p:spPr>
            <a:xfrm flipV="1">
              <a:off x="323528" y="4821683"/>
              <a:ext cx="130299" cy="2301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118514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グループ化 68"/>
          <p:cNvGrpSpPr/>
          <p:nvPr/>
        </p:nvGrpSpPr>
        <p:grpSpPr>
          <a:xfrm>
            <a:off x="4630238" y="1690656"/>
            <a:ext cx="4418873" cy="2890472"/>
            <a:chOff x="4550769" y="1449323"/>
            <a:chExt cx="4418873" cy="28904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テキスト ボックス 4"/>
                <p:cNvSpPr txBox="1"/>
                <p:nvPr/>
              </p:nvSpPr>
              <p:spPr>
                <a:xfrm>
                  <a:off x="4710131" y="2095654"/>
                  <a:ext cx="3888432" cy="6891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𝑏𝑒𝑎𝑡</m:t>
                            </m:r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b="0" i="1" smtClean="0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𝑐𝑒𝑜</m:t>
                            </m:r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𝑛𝑓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𝑟𝑒𝑝</m:t>
                            </m:r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𝐶𝑊</m:t>
                            </m:r>
                          </m:sub>
                        </m:sSub>
                      </m:oMath>
                    </m:oMathPara>
                  </a14:m>
                  <a:endParaRPr kumimoji="1" lang="en-US" altLang="ja-JP" b="0" dirty="0" smtClean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/>
                              </a:rPr>
                              <m:t>𝑏𝑒𝑎𝑡</m:t>
                            </m:r>
                            <m:r>
                              <a:rPr lang="en-US" altLang="ja-JP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i="1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/>
                              </a:rPr>
                              <m:t>𝑐𝑒𝑜</m:t>
                            </m:r>
                            <m:r>
                              <a:rPr lang="en-US" altLang="ja-JP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/>
                              </a:rPr>
                              <m:t>𝑚𝑓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/>
                              </a:rPr>
                              <m:t>𝑟𝑒𝑝</m:t>
                            </m:r>
                            <m:r>
                              <a:rPr lang="en-US" altLang="ja-JP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/>
                              </a:rPr>
                              <m:t>𝐶𝑊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baseline="-25000" dirty="0"/>
                </a:p>
              </p:txBody>
            </p:sp>
          </mc:Choice>
          <mc:Fallback xmlns="">
            <p:sp>
              <p:nvSpPr>
                <p:cNvPr id="5" name="テキスト ボックス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0131" y="2095654"/>
                  <a:ext cx="3888432" cy="689163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b="-354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テキスト ボックス 5"/>
            <p:cNvSpPr txBox="1"/>
            <p:nvPr/>
          </p:nvSpPr>
          <p:spPr>
            <a:xfrm>
              <a:off x="4566115" y="1449323"/>
              <a:ext cx="44035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CW</a:t>
              </a:r>
              <a:r>
                <a:rPr kumimoji="1" lang="ja-JP" altLang="en-US" dirty="0" smtClean="0"/>
                <a:t>レーザーと</a:t>
              </a:r>
              <a:r>
                <a:rPr kumimoji="1" lang="en-US" altLang="ja-JP" dirty="0" smtClean="0"/>
                <a:t>2</a:t>
              </a:r>
              <a:r>
                <a:rPr kumimoji="1" lang="ja-JP" altLang="en-US" dirty="0" smtClean="0"/>
                <a:t>台のファイバーレーザーとのビート周波数は、</a:t>
              </a:r>
              <a:endParaRPr kumimoji="1" lang="ja-JP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テキスト ボックス 6"/>
                <p:cNvSpPr txBox="1"/>
                <p:nvPr/>
              </p:nvSpPr>
              <p:spPr>
                <a:xfrm>
                  <a:off x="4550769" y="2834160"/>
                  <a:ext cx="381642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altLang="ja-JP" i="1">
                              <a:latin typeface="Cambria Math"/>
                            </a:rPr>
                            <m:t>𝑏𝑒𝑎𝑡</m:t>
                          </m:r>
                          <m:r>
                            <a:rPr lang="en-US" altLang="ja-JP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kumimoji="1" lang="ja-JP" altLang="en-US" dirty="0" smtClean="0"/>
                    <a:t>と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altLang="ja-JP" i="1">
                              <a:latin typeface="Cambria Math"/>
                            </a:rPr>
                            <m:t>𝑏𝑒𝑎𝑡</m:t>
                          </m:r>
                          <m:r>
                            <a:rPr lang="en-US" altLang="ja-JP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kumimoji="1" lang="ja-JP" altLang="en-US" dirty="0" smtClean="0"/>
                    <a:t>をミキシング</a:t>
                  </a:r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7" name="テキスト ボックス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0769" y="2834160"/>
                  <a:ext cx="3816424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479" t="-13115" b="-1967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テキスト ボックス 7"/>
                <p:cNvSpPr txBox="1"/>
                <p:nvPr/>
              </p:nvSpPr>
              <p:spPr>
                <a:xfrm>
                  <a:off x="4638123" y="3241161"/>
                  <a:ext cx="4187503" cy="7293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/>
                              </a:rPr>
                              <m:t>𝑏𝑒𝑎𝑡</m:t>
                            </m:r>
                            <m:r>
                              <a:rPr lang="en-US" altLang="ja-JP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ja-JP" altLang="en-US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/>
                              </a:rPr>
                              <m:t>𝑏𝑒𝑎𝑡</m:t>
                            </m:r>
                            <m:r>
                              <a:rPr lang="en-US" altLang="ja-JP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b="0" i="1" smtClean="0"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kumimoji="1" lang="en-US" altLang="ja-JP" dirty="0" smtClean="0"/>
                </a:p>
                <a:p>
                  <a:endParaRPr kumimoji="1" lang="en-US" altLang="ja-JP" sz="400" dirty="0" smtClean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/>
                              </a:rPr>
                              <m:t>𝑐𝑒𝑜</m:t>
                            </m:r>
                            <m:r>
                              <a:rPr lang="en-US" altLang="ja-JP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/>
                              </a:rPr>
                              <m:t>𝑐𝑒𝑜</m:t>
                            </m:r>
                            <m:r>
                              <a:rPr lang="en-US" altLang="ja-JP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b="0" i="1" smtClean="0">
                            <a:latin typeface="Cambria Math"/>
                          </a:rPr>
                          <m:t>+</m:t>
                        </m:r>
                        <m:r>
                          <a:rPr lang="en-US" altLang="ja-JP" b="0" i="1" smtClean="0">
                            <a:latin typeface="Cambria Math"/>
                          </a:rPr>
                          <m:t>𝑛</m:t>
                        </m:r>
                        <m:sSub>
                          <m:sSub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/>
                              </a:rPr>
                              <m:t>𝑟𝑒𝑝</m:t>
                            </m:r>
                            <m:r>
                              <a:rPr lang="en-US" altLang="ja-JP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b="0" i="1" smtClean="0">
                            <a:latin typeface="Cambria Math"/>
                          </a:rPr>
                          <m:t>−</m:t>
                        </m:r>
                        <m:r>
                          <a:rPr lang="en-US" altLang="ja-JP" b="0" i="1" smtClean="0">
                            <a:latin typeface="Cambria Math"/>
                          </a:rPr>
                          <m:t>𝑚</m:t>
                        </m:r>
                        <m:sSub>
                          <m:sSub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/>
                              </a:rPr>
                              <m:t>𝑟𝑒𝑝</m:t>
                            </m:r>
                            <m:r>
                              <a:rPr lang="en-US" altLang="ja-JP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8" name="テキスト ボックス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8123" y="3241161"/>
                  <a:ext cx="4187503" cy="72930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437" b="-333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直線コネクタ 8"/>
            <p:cNvCxnSpPr/>
            <p:nvPr/>
          </p:nvCxnSpPr>
          <p:spPr>
            <a:xfrm>
              <a:off x="5142179" y="3970463"/>
              <a:ext cx="3096344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テキスト ボックス 9"/>
            <p:cNvSpPr txBox="1"/>
            <p:nvPr/>
          </p:nvSpPr>
          <p:spPr>
            <a:xfrm>
              <a:off x="4638123" y="3970463"/>
              <a:ext cx="41044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 smtClean="0"/>
                <a:t>CW</a:t>
              </a:r>
              <a:r>
                <a:rPr kumimoji="1" lang="ja-JP" altLang="en-US" dirty="0" smtClean="0"/>
                <a:t>レーザーの項が消える</a:t>
              </a:r>
              <a:endParaRPr kumimoji="1" lang="ja-JP" altLang="en-US" dirty="0"/>
            </a:p>
          </p:txBody>
        </p:sp>
      </p:grpSp>
      <p:sp>
        <p:nvSpPr>
          <p:cNvPr id="11" name="下矢印 10"/>
          <p:cNvSpPr/>
          <p:nvPr/>
        </p:nvSpPr>
        <p:spPr>
          <a:xfrm rot="16200000">
            <a:off x="872656" y="5676944"/>
            <a:ext cx="338601" cy="5430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kumimoji="1" lang="ja-JP" altLang="en-US" dirty="0" smtClean="0"/>
              <a:t>測定原理</a:t>
            </a:r>
            <a:endParaRPr kumimoji="1" lang="ja-JP" altLang="en-US" dirty="0"/>
          </a:p>
        </p:txBody>
      </p:sp>
      <p:grpSp>
        <p:nvGrpSpPr>
          <p:cNvPr id="3" name="グループ化 2"/>
          <p:cNvGrpSpPr/>
          <p:nvPr/>
        </p:nvGrpSpPr>
        <p:grpSpPr>
          <a:xfrm>
            <a:off x="251520" y="1405687"/>
            <a:ext cx="4199482" cy="3495745"/>
            <a:chOff x="251520" y="1405687"/>
            <a:chExt cx="4199482" cy="3495745"/>
          </a:xfrm>
        </p:grpSpPr>
        <p:cxnSp>
          <p:nvCxnSpPr>
            <p:cNvPr id="40" name="直線矢印コネクタ 39"/>
            <p:cNvCxnSpPr/>
            <p:nvPr/>
          </p:nvCxnSpPr>
          <p:spPr>
            <a:xfrm flipV="1">
              <a:off x="350963" y="2163356"/>
              <a:ext cx="0" cy="235069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矢印コネクタ 40"/>
            <p:cNvCxnSpPr/>
            <p:nvPr/>
          </p:nvCxnSpPr>
          <p:spPr>
            <a:xfrm>
              <a:off x="350963" y="4506275"/>
              <a:ext cx="410003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コネクタ 41"/>
            <p:cNvCxnSpPr/>
            <p:nvPr/>
          </p:nvCxnSpPr>
          <p:spPr>
            <a:xfrm>
              <a:off x="1488501" y="2866076"/>
              <a:ext cx="0" cy="164019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コネクタ 42"/>
            <p:cNvCxnSpPr/>
            <p:nvPr/>
          </p:nvCxnSpPr>
          <p:spPr>
            <a:xfrm>
              <a:off x="1918408" y="2866076"/>
              <a:ext cx="0" cy="164019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コネクタ 43"/>
            <p:cNvCxnSpPr/>
            <p:nvPr/>
          </p:nvCxnSpPr>
          <p:spPr>
            <a:xfrm>
              <a:off x="2348315" y="2866076"/>
              <a:ext cx="0" cy="164019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コネクタ 44"/>
            <p:cNvCxnSpPr/>
            <p:nvPr/>
          </p:nvCxnSpPr>
          <p:spPr>
            <a:xfrm>
              <a:off x="2778222" y="2866076"/>
              <a:ext cx="0" cy="164019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コネクタ 45"/>
            <p:cNvCxnSpPr/>
            <p:nvPr/>
          </p:nvCxnSpPr>
          <p:spPr>
            <a:xfrm>
              <a:off x="3638037" y="2873855"/>
              <a:ext cx="0" cy="164019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コネクタ 46"/>
            <p:cNvCxnSpPr/>
            <p:nvPr/>
          </p:nvCxnSpPr>
          <p:spPr>
            <a:xfrm>
              <a:off x="3208130" y="2866076"/>
              <a:ext cx="0" cy="164019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コネクタ 47"/>
            <p:cNvCxnSpPr/>
            <p:nvPr/>
          </p:nvCxnSpPr>
          <p:spPr>
            <a:xfrm>
              <a:off x="4067944" y="2866076"/>
              <a:ext cx="0" cy="164019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テキスト ボックス 48"/>
            <p:cNvSpPr txBox="1"/>
            <p:nvPr/>
          </p:nvSpPr>
          <p:spPr>
            <a:xfrm>
              <a:off x="1515131" y="4533930"/>
              <a:ext cx="1576327" cy="367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 smtClean="0"/>
                <a:t>Comb 1</a:t>
              </a:r>
              <a:endParaRPr kumimoji="1" lang="ja-JP" altLang="en-US" dirty="0"/>
            </a:p>
          </p:txBody>
        </p:sp>
        <p:cxnSp>
          <p:nvCxnSpPr>
            <p:cNvPr id="50" name="直線コネクタ 49"/>
            <p:cNvCxnSpPr/>
            <p:nvPr/>
          </p:nvCxnSpPr>
          <p:spPr>
            <a:xfrm flipV="1">
              <a:off x="1778264" y="1775019"/>
              <a:ext cx="0" cy="270287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テキスト ボックス 50"/>
            <p:cNvSpPr txBox="1"/>
            <p:nvPr/>
          </p:nvSpPr>
          <p:spPr>
            <a:xfrm>
              <a:off x="912471" y="1405687"/>
              <a:ext cx="16867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 smtClean="0"/>
                <a:t>CW</a:t>
              </a:r>
              <a:r>
                <a:rPr kumimoji="1" lang="ja-JP" altLang="en-US" dirty="0" smtClean="0"/>
                <a:t>レーザー</a:t>
              </a:r>
              <a:r>
                <a:rPr kumimoji="1" lang="en-US" altLang="ja-JP" dirty="0" smtClean="0"/>
                <a:t>1</a:t>
              </a:r>
              <a:endParaRPr kumimoji="1" lang="ja-JP" altLang="en-US" dirty="0"/>
            </a:p>
          </p:txBody>
        </p:sp>
        <p:cxnSp>
          <p:nvCxnSpPr>
            <p:cNvPr id="52" name="直線矢印コネクタ 51"/>
            <p:cNvCxnSpPr/>
            <p:nvPr/>
          </p:nvCxnSpPr>
          <p:spPr>
            <a:xfrm>
              <a:off x="1198193" y="2381153"/>
              <a:ext cx="56628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コネクタ 52"/>
            <p:cNvCxnSpPr/>
            <p:nvPr/>
          </p:nvCxnSpPr>
          <p:spPr>
            <a:xfrm flipV="1">
              <a:off x="1921567" y="1997669"/>
              <a:ext cx="0" cy="859815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矢印コネクタ 53"/>
            <p:cNvCxnSpPr/>
            <p:nvPr/>
          </p:nvCxnSpPr>
          <p:spPr>
            <a:xfrm flipH="1">
              <a:off x="1933226" y="2373457"/>
              <a:ext cx="51676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テキスト ボックス 54"/>
            <p:cNvSpPr txBox="1"/>
            <p:nvPr/>
          </p:nvSpPr>
          <p:spPr>
            <a:xfrm>
              <a:off x="959507" y="1995325"/>
              <a:ext cx="747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f</a:t>
              </a:r>
              <a:r>
                <a:rPr kumimoji="1" lang="en-US" altLang="ja-JP" baseline="-25000" dirty="0" smtClean="0"/>
                <a:t>beat1</a:t>
              </a:r>
              <a:endParaRPr kumimoji="1" lang="ja-JP" altLang="en-US" baseline="-25000" dirty="0"/>
            </a:p>
          </p:txBody>
        </p:sp>
        <p:cxnSp>
          <p:nvCxnSpPr>
            <p:cNvPr id="61" name="直線コネクタ 60"/>
            <p:cNvCxnSpPr/>
            <p:nvPr/>
          </p:nvCxnSpPr>
          <p:spPr>
            <a:xfrm>
              <a:off x="671971" y="3657651"/>
              <a:ext cx="705919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コネクタ 61"/>
            <p:cNvCxnSpPr/>
            <p:nvPr/>
          </p:nvCxnSpPr>
          <p:spPr>
            <a:xfrm>
              <a:off x="556855" y="2870569"/>
              <a:ext cx="0" cy="1640199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円/楕円 62"/>
            <p:cNvSpPr/>
            <p:nvPr/>
          </p:nvSpPr>
          <p:spPr>
            <a:xfrm>
              <a:off x="251520" y="2822054"/>
              <a:ext cx="362970" cy="27491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テキスト ボックス 63"/>
            <p:cNvSpPr txBox="1"/>
            <p:nvPr/>
          </p:nvSpPr>
          <p:spPr>
            <a:xfrm>
              <a:off x="295898" y="2420888"/>
              <a:ext cx="4745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err="1"/>
                <a:t>f</a:t>
              </a:r>
              <a:r>
                <a:rPr lang="en-US" altLang="ja-JP" baseline="-25000" dirty="0" err="1"/>
                <a:t>ceo</a:t>
              </a:r>
              <a:endParaRPr kumimoji="1" lang="ja-JP" altLang="en-US" dirty="0"/>
            </a:p>
          </p:txBody>
        </p:sp>
      </p:grpSp>
      <p:sp>
        <p:nvSpPr>
          <p:cNvPr id="68" name="テキスト ボックス 67"/>
          <p:cNvSpPr txBox="1"/>
          <p:nvPr/>
        </p:nvSpPr>
        <p:spPr>
          <a:xfrm>
            <a:off x="1511864" y="5594506"/>
            <a:ext cx="295498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 smtClean="0"/>
              <a:t>それぞれの発振器にフィードバック</a:t>
            </a:r>
            <a:endParaRPr kumimoji="1" lang="ja-JP" altLang="en-US" sz="20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652324" y="5462040"/>
            <a:ext cx="3355821" cy="954107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 smtClean="0">
                <a:solidFill>
                  <a:srgbClr val="FF0000"/>
                </a:solidFill>
              </a:rPr>
              <a:t>二つのコムを相対的に安定化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890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kumimoji="1" lang="ja-JP" altLang="en-US" dirty="0" smtClean="0"/>
              <a:t>測定原理</a:t>
            </a:r>
            <a:endParaRPr kumimoji="1" lang="ja-JP" altLang="en-US" dirty="0"/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4592412" y="1914628"/>
            <a:ext cx="4444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f</a:t>
            </a:r>
            <a:r>
              <a:rPr kumimoji="1" lang="en-US" altLang="ja-JP" baseline="-25000" dirty="0" smtClean="0"/>
              <a:t>beat1</a:t>
            </a:r>
            <a:r>
              <a:rPr kumimoji="1" lang="ja-JP" altLang="en-US" dirty="0" smtClean="0"/>
              <a:t>を</a:t>
            </a:r>
            <a:r>
              <a:rPr kumimoji="1" lang="en-US" altLang="ja-JP" dirty="0" smtClean="0"/>
              <a:t>comb1</a:t>
            </a:r>
            <a:r>
              <a:rPr kumimoji="1" lang="ja-JP" altLang="en-US" dirty="0" err="1" smtClean="0"/>
              <a:t>の励起</a:t>
            </a:r>
            <a:r>
              <a:rPr kumimoji="1" lang="ja-JP" altLang="en-US" dirty="0" smtClean="0"/>
              <a:t>電流（</a:t>
            </a:r>
            <a:r>
              <a:rPr kumimoji="1" lang="en-US" altLang="ja-JP" dirty="0" smtClean="0"/>
              <a:t>f</a:t>
            </a:r>
            <a:r>
              <a:rPr kumimoji="1" lang="en-US" altLang="ja-JP" baseline="-25000" dirty="0" smtClean="0"/>
              <a:t>ceo1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にフィードバックし、</a:t>
            </a:r>
            <a:r>
              <a:rPr lang="en-US" altLang="ja-JP" dirty="0" smtClean="0"/>
              <a:t>comb2</a:t>
            </a:r>
            <a:r>
              <a:rPr kumimoji="1" lang="ja-JP" altLang="en-US" dirty="0" smtClean="0"/>
              <a:t>に安定化</a:t>
            </a:r>
            <a:endParaRPr kumimoji="1" lang="ja-JP" altLang="en-US" baseline="-25000" dirty="0"/>
          </a:p>
        </p:txBody>
      </p:sp>
      <p:grpSp>
        <p:nvGrpSpPr>
          <p:cNvPr id="89" name="グループ化 88"/>
          <p:cNvGrpSpPr/>
          <p:nvPr/>
        </p:nvGrpSpPr>
        <p:grpSpPr>
          <a:xfrm>
            <a:off x="490872" y="1379156"/>
            <a:ext cx="4123203" cy="5076263"/>
            <a:chOff x="629101" y="1573279"/>
            <a:chExt cx="4123203" cy="5076263"/>
          </a:xfrm>
        </p:grpSpPr>
        <p:cxnSp>
          <p:nvCxnSpPr>
            <p:cNvPr id="5" name="直線矢印コネクタ 4"/>
            <p:cNvCxnSpPr/>
            <p:nvPr/>
          </p:nvCxnSpPr>
          <p:spPr>
            <a:xfrm flipV="1">
              <a:off x="704891" y="1573279"/>
              <a:ext cx="0" cy="245668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矢印コネクタ 5"/>
            <p:cNvCxnSpPr/>
            <p:nvPr/>
          </p:nvCxnSpPr>
          <p:spPr>
            <a:xfrm>
              <a:off x="704891" y="4022179"/>
              <a:ext cx="388431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コネクタ 6"/>
            <p:cNvCxnSpPr/>
            <p:nvPr/>
          </p:nvCxnSpPr>
          <p:spPr>
            <a:xfrm>
              <a:off x="992923" y="2381980"/>
              <a:ext cx="0" cy="1640199"/>
            </a:xfrm>
            <a:prstGeom prst="line">
              <a:avLst/>
            </a:prstGeom>
            <a:ln w="254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/>
            <p:nvPr/>
          </p:nvCxnSpPr>
          <p:spPr>
            <a:xfrm>
              <a:off x="2051833" y="2381980"/>
              <a:ext cx="0" cy="164019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>
              <a:off x="2481740" y="2381980"/>
              <a:ext cx="0" cy="164019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>
              <a:off x="2911647" y="2381980"/>
              <a:ext cx="0" cy="164019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>
              <a:off x="3771462" y="2389759"/>
              <a:ext cx="0" cy="164019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/>
            <p:cNvCxnSpPr/>
            <p:nvPr/>
          </p:nvCxnSpPr>
          <p:spPr>
            <a:xfrm>
              <a:off x="3341555" y="2381980"/>
              <a:ext cx="0" cy="164019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>
              <a:off x="4201369" y="2381980"/>
              <a:ext cx="0" cy="164019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矢印コネクタ 14"/>
            <p:cNvCxnSpPr/>
            <p:nvPr/>
          </p:nvCxnSpPr>
          <p:spPr>
            <a:xfrm flipV="1">
              <a:off x="704891" y="4492704"/>
              <a:ext cx="0" cy="214953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矢印コネクタ 15"/>
            <p:cNvCxnSpPr/>
            <p:nvPr/>
          </p:nvCxnSpPr>
          <p:spPr>
            <a:xfrm>
              <a:off x="718788" y="6641763"/>
              <a:ext cx="403351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>
              <a:off x="1010339" y="5001564"/>
              <a:ext cx="0" cy="1640199"/>
            </a:xfrm>
            <a:prstGeom prst="line">
              <a:avLst/>
            </a:prstGeom>
            <a:ln w="2540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" name="グループ化 65"/>
            <p:cNvGrpSpPr/>
            <p:nvPr/>
          </p:nvGrpSpPr>
          <p:grpSpPr>
            <a:xfrm>
              <a:off x="2057381" y="5001564"/>
              <a:ext cx="2418425" cy="1647978"/>
              <a:chOff x="2057382" y="5001564"/>
              <a:chExt cx="2160240" cy="1647978"/>
            </a:xfrm>
          </p:grpSpPr>
          <p:cxnSp>
            <p:nvCxnSpPr>
              <p:cNvPr id="18" name="直線コネクタ 17"/>
              <p:cNvCxnSpPr/>
              <p:nvPr/>
            </p:nvCxnSpPr>
            <p:spPr>
              <a:xfrm>
                <a:off x="2057382" y="5001564"/>
                <a:ext cx="0" cy="1640199"/>
              </a:xfrm>
              <a:prstGeom prst="line">
                <a:avLst/>
              </a:prstGeom>
              <a:ln w="254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線コネクタ 18"/>
              <p:cNvCxnSpPr/>
              <p:nvPr/>
            </p:nvCxnSpPr>
            <p:spPr>
              <a:xfrm>
                <a:off x="2489430" y="5001564"/>
                <a:ext cx="0" cy="1640199"/>
              </a:xfrm>
              <a:prstGeom prst="line">
                <a:avLst/>
              </a:prstGeom>
              <a:ln w="254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線コネクタ 19"/>
              <p:cNvCxnSpPr/>
              <p:nvPr/>
            </p:nvCxnSpPr>
            <p:spPr>
              <a:xfrm>
                <a:off x="2921478" y="5001564"/>
                <a:ext cx="0" cy="1640199"/>
              </a:xfrm>
              <a:prstGeom prst="line">
                <a:avLst/>
              </a:prstGeom>
              <a:ln w="254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線コネクタ 20"/>
              <p:cNvCxnSpPr/>
              <p:nvPr/>
            </p:nvCxnSpPr>
            <p:spPr>
              <a:xfrm>
                <a:off x="3785574" y="5009343"/>
                <a:ext cx="0" cy="1640199"/>
              </a:xfrm>
              <a:prstGeom prst="line">
                <a:avLst/>
              </a:prstGeom>
              <a:ln w="254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線コネクタ 21"/>
              <p:cNvCxnSpPr/>
              <p:nvPr/>
            </p:nvCxnSpPr>
            <p:spPr>
              <a:xfrm>
                <a:off x="3353526" y="5001564"/>
                <a:ext cx="0" cy="1640199"/>
              </a:xfrm>
              <a:prstGeom prst="line">
                <a:avLst/>
              </a:prstGeom>
              <a:ln w="254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線コネクタ 22"/>
              <p:cNvCxnSpPr/>
              <p:nvPr/>
            </p:nvCxnSpPr>
            <p:spPr>
              <a:xfrm>
                <a:off x="4217622" y="5014443"/>
                <a:ext cx="0" cy="1618177"/>
              </a:xfrm>
              <a:prstGeom prst="line">
                <a:avLst/>
              </a:prstGeom>
              <a:ln w="254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テキスト ボックス 28"/>
            <p:cNvSpPr txBox="1"/>
            <p:nvPr/>
          </p:nvSpPr>
          <p:spPr>
            <a:xfrm>
              <a:off x="629101" y="4040661"/>
              <a:ext cx="1296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comb1</a:t>
              </a:r>
              <a:endParaRPr kumimoji="1" lang="ja-JP" altLang="en-US" dirty="0"/>
            </a:p>
          </p:txBody>
        </p:sp>
        <p:cxnSp>
          <p:nvCxnSpPr>
            <p:cNvPr id="34" name="直線コネクタ 33"/>
            <p:cNvCxnSpPr/>
            <p:nvPr/>
          </p:nvCxnSpPr>
          <p:spPr>
            <a:xfrm flipV="1">
              <a:off x="2478891" y="4005332"/>
              <a:ext cx="0" cy="1300764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テキスト ボックス 36"/>
            <p:cNvSpPr txBox="1"/>
            <p:nvPr/>
          </p:nvSpPr>
          <p:spPr>
            <a:xfrm>
              <a:off x="1825898" y="4303658"/>
              <a:ext cx="7265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f</a:t>
              </a:r>
              <a:r>
                <a:rPr kumimoji="1" lang="en-US" altLang="ja-JP" baseline="-25000" dirty="0" smtClean="0"/>
                <a:t>beat1</a:t>
              </a:r>
              <a:endParaRPr kumimoji="1" lang="ja-JP" altLang="en-US" baseline="-25000" dirty="0"/>
            </a:p>
          </p:txBody>
        </p:sp>
        <p:cxnSp>
          <p:nvCxnSpPr>
            <p:cNvPr id="38" name="直線矢印コネクタ 37"/>
            <p:cNvCxnSpPr/>
            <p:nvPr/>
          </p:nvCxnSpPr>
          <p:spPr>
            <a:xfrm>
              <a:off x="705140" y="2245320"/>
              <a:ext cx="28803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コネクタ 38"/>
            <p:cNvCxnSpPr/>
            <p:nvPr/>
          </p:nvCxnSpPr>
          <p:spPr>
            <a:xfrm flipV="1">
              <a:off x="992923" y="2095857"/>
              <a:ext cx="0" cy="300512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テキスト ボックス 39"/>
            <p:cNvSpPr txBox="1"/>
            <p:nvPr/>
          </p:nvSpPr>
          <p:spPr>
            <a:xfrm>
              <a:off x="704891" y="1704575"/>
              <a:ext cx="6929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f</a:t>
              </a:r>
              <a:r>
                <a:rPr kumimoji="1" lang="en-US" altLang="ja-JP" baseline="-25000" dirty="0" smtClean="0"/>
                <a:t>ceo1</a:t>
              </a:r>
              <a:endParaRPr kumimoji="1" lang="ja-JP" altLang="en-US" baseline="-25000" dirty="0"/>
            </a:p>
          </p:txBody>
        </p:sp>
        <p:cxnSp>
          <p:nvCxnSpPr>
            <p:cNvPr id="41" name="直線矢印コネクタ 40"/>
            <p:cNvCxnSpPr/>
            <p:nvPr/>
          </p:nvCxnSpPr>
          <p:spPr>
            <a:xfrm>
              <a:off x="704891" y="4873105"/>
              <a:ext cx="302371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コネクタ 41"/>
            <p:cNvCxnSpPr/>
            <p:nvPr/>
          </p:nvCxnSpPr>
          <p:spPr>
            <a:xfrm flipV="1">
              <a:off x="1009420" y="4705213"/>
              <a:ext cx="0" cy="300512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テキスト ボックス 42"/>
            <p:cNvSpPr txBox="1"/>
            <p:nvPr/>
          </p:nvSpPr>
          <p:spPr>
            <a:xfrm>
              <a:off x="704891" y="4359757"/>
              <a:ext cx="6929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f</a:t>
              </a:r>
              <a:r>
                <a:rPr kumimoji="1" lang="en-US" altLang="ja-JP" baseline="-25000" dirty="0" smtClean="0"/>
                <a:t>ceo2</a:t>
              </a:r>
              <a:endParaRPr kumimoji="1" lang="ja-JP" altLang="en-US" baseline="-25000" dirty="0"/>
            </a:p>
          </p:txBody>
        </p:sp>
        <p:cxnSp>
          <p:nvCxnSpPr>
            <p:cNvPr id="44" name="直線コネクタ 43"/>
            <p:cNvCxnSpPr/>
            <p:nvPr/>
          </p:nvCxnSpPr>
          <p:spPr>
            <a:xfrm>
              <a:off x="1153597" y="3132231"/>
              <a:ext cx="705919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コネクタ 44"/>
            <p:cNvCxnSpPr/>
            <p:nvPr/>
          </p:nvCxnSpPr>
          <p:spPr>
            <a:xfrm>
              <a:off x="1175576" y="5703830"/>
              <a:ext cx="705919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コネクタ 53"/>
            <p:cNvCxnSpPr/>
            <p:nvPr/>
          </p:nvCxnSpPr>
          <p:spPr>
            <a:xfrm flipV="1">
              <a:off x="3772478" y="4018156"/>
              <a:ext cx="0" cy="1287942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コネクタ 60"/>
            <p:cNvCxnSpPr/>
            <p:nvPr/>
          </p:nvCxnSpPr>
          <p:spPr>
            <a:xfrm flipV="1">
              <a:off x="2540677" y="4712265"/>
              <a:ext cx="0" cy="300512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線矢印コネクタ 75"/>
            <p:cNvCxnSpPr/>
            <p:nvPr/>
          </p:nvCxnSpPr>
          <p:spPr>
            <a:xfrm>
              <a:off x="1895693" y="4655354"/>
              <a:ext cx="574108" cy="0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線矢印コネクタ 76"/>
            <p:cNvCxnSpPr/>
            <p:nvPr/>
          </p:nvCxnSpPr>
          <p:spPr>
            <a:xfrm flipH="1">
              <a:off x="2539446" y="4653256"/>
              <a:ext cx="326940" cy="0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線コネクタ 82"/>
            <p:cNvCxnSpPr/>
            <p:nvPr/>
          </p:nvCxnSpPr>
          <p:spPr>
            <a:xfrm flipV="1">
              <a:off x="3983057" y="4516244"/>
              <a:ext cx="0" cy="503336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テキスト ボックス 85"/>
            <p:cNvSpPr txBox="1"/>
            <p:nvPr/>
          </p:nvSpPr>
          <p:spPr>
            <a:xfrm>
              <a:off x="3995936" y="4293096"/>
              <a:ext cx="7265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f</a:t>
              </a:r>
              <a:r>
                <a:rPr kumimoji="1" lang="en-US" altLang="ja-JP" baseline="-25000" dirty="0" smtClean="0"/>
                <a:t>beat2</a:t>
              </a:r>
              <a:endParaRPr kumimoji="1" lang="ja-JP" altLang="en-US" baseline="-25000" dirty="0"/>
            </a:p>
          </p:txBody>
        </p:sp>
        <p:cxnSp>
          <p:nvCxnSpPr>
            <p:cNvPr id="87" name="直線矢印コネクタ 86"/>
            <p:cNvCxnSpPr/>
            <p:nvPr/>
          </p:nvCxnSpPr>
          <p:spPr>
            <a:xfrm>
              <a:off x="3196414" y="4660701"/>
              <a:ext cx="574108" cy="0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線矢印コネクタ 87"/>
            <p:cNvCxnSpPr/>
            <p:nvPr/>
          </p:nvCxnSpPr>
          <p:spPr>
            <a:xfrm flipH="1">
              <a:off x="4000555" y="4658603"/>
              <a:ext cx="326940" cy="0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6" name="下矢印 95"/>
          <p:cNvSpPr/>
          <p:nvPr/>
        </p:nvSpPr>
        <p:spPr>
          <a:xfrm>
            <a:off x="6588224" y="2741725"/>
            <a:ext cx="432048" cy="6130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正方形/長方形 96"/>
          <p:cNvSpPr/>
          <p:nvPr/>
        </p:nvSpPr>
        <p:spPr>
          <a:xfrm>
            <a:off x="4645239" y="3594123"/>
            <a:ext cx="4530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f</a:t>
            </a:r>
            <a:r>
              <a:rPr lang="en-US" altLang="ja-JP" baseline="-25000" dirty="0" smtClean="0"/>
              <a:t>beat2</a:t>
            </a:r>
            <a:r>
              <a:rPr lang="ja-JP" altLang="en-US" dirty="0" smtClean="0"/>
              <a:t>を</a:t>
            </a:r>
            <a:r>
              <a:rPr lang="en-US" altLang="ja-JP" dirty="0" smtClean="0"/>
              <a:t>comb2</a:t>
            </a:r>
            <a:r>
              <a:rPr lang="ja-JP" altLang="en-US" dirty="0" err="1" smtClean="0"/>
              <a:t>の励起</a:t>
            </a:r>
            <a:r>
              <a:rPr lang="ja-JP" altLang="en-US" dirty="0" smtClean="0"/>
              <a:t>電流</a:t>
            </a:r>
            <a:r>
              <a:rPr lang="ja-JP" altLang="en-US" dirty="0"/>
              <a:t>（</a:t>
            </a:r>
            <a:r>
              <a:rPr lang="en-US" altLang="ja-JP" dirty="0"/>
              <a:t>f</a:t>
            </a:r>
            <a:r>
              <a:rPr lang="en-US" altLang="ja-JP" baseline="-25000" dirty="0"/>
              <a:t>ceo1</a:t>
            </a:r>
            <a:r>
              <a:rPr lang="en-US" altLang="ja-JP" dirty="0"/>
              <a:t>)</a:t>
            </a:r>
            <a:r>
              <a:rPr lang="ja-JP" altLang="en-US" dirty="0" smtClean="0"/>
              <a:t>にフィードバックし、</a:t>
            </a:r>
            <a:r>
              <a:rPr lang="en-US" altLang="ja-JP" dirty="0" smtClean="0"/>
              <a:t>comb1</a:t>
            </a:r>
            <a:r>
              <a:rPr lang="ja-JP" altLang="en-US" dirty="0" smtClean="0"/>
              <a:t>に安定化</a:t>
            </a:r>
            <a:endParaRPr lang="ja-JP" altLang="en-US" dirty="0"/>
          </a:p>
        </p:txBody>
      </p:sp>
      <p:sp>
        <p:nvSpPr>
          <p:cNvPr id="98" name="下矢印 97"/>
          <p:cNvSpPr/>
          <p:nvPr/>
        </p:nvSpPr>
        <p:spPr>
          <a:xfrm>
            <a:off x="6588224" y="4397909"/>
            <a:ext cx="432048" cy="6130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テキスト ボックス 98"/>
          <p:cNvSpPr txBox="1"/>
          <p:nvPr/>
        </p:nvSpPr>
        <p:spPr>
          <a:xfrm>
            <a:off x="4780228" y="5261205"/>
            <a:ext cx="40684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2</a:t>
            </a:r>
            <a:r>
              <a:rPr kumimoji="1" lang="ja-JP" altLang="en-US" dirty="0" smtClean="0"/>
              <a:t>本のコム間のビートが安定化しているため、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台のレーザーが</a:t>
            </a:r>
            <a:r>
              <a:rPr lang="ja-JP" altLang="en-US" dirty="0" smtClean="0"/>
              <a:t>相対的に安定化</a:t>
            </a:r>
            <a:endParaRPr kumimoji="1" lang="ja-JP" altLang="en-US" dirty="0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490872" y="6420523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comb2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5313984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タイトル 1"/>
          <p:cNvSpPr>
            <a:spLocks noGrp="1"/>
          </p:cNvSpPr>
          <p:nvPr>
            <p:ph type="title"/>
          </p:nvPr>
        </p:nvSpPr>
        <p:spPr>
          <a:xfrm>
            <a:off x="446856" y="476672"/>
            <a:ext cx="8229600" cy="994122"/>
          </a:xfrm>
        </p:spPr>
        <p:txBody>
          <a:bodyPr/>
          <a:lstStyle/>
          <a:p>
            <a:r>
              <a:rPr kumimoji="1" lang="ja-JP" altLang="en-US" dirty="0" smtClean="0"/>
              <a:t>測定原理</a:t>
            </a:r>
            <a:endParaRPr kumimoji="1" lang="ja-JP" altLang="en-US" dirty="0"/>
          </a:p>
        </p:txBody>
      </p:sp>
      <p:cxnSp>
        <p:nvCxnSpPr>
          <p:cNvPr id="40" name="直線矢印コネクタ 39"/>
          <p:cNvCxnSpPr/>
          <p:nvPr/>
        </p:nvCxnSpPr>
        <p:spPr>
          <a:xfrm flipV="1">
            <a:off x="451021" y="2348880"/>
            <a:ext cx="0" cy="329417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/>
          <p:nvPr/>
        </p:nvCxnSpPr>
        <p:spPr>
          <a:xfrm>
            <a:off x="451021" y="5632151"/>
            <a:ext cx="822543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テキスト ボックス 48"/>
          <p:cNvSpPr txBox="1"/>
          <p:nvPr/>
        </p:nvSpPr>
        <p:spPr>
          <a:xfrm>
            <a:off x="2788051" y="5629742"/>
            <a:ext cx="31624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/>
              <a:t>c</a:t>
            </a:r>
            <a:r>
              <a:rPr kumimoji="1" lang="en-US" altLang="ja-JP" sz="2400" dirty="0" smtClean="0"/>
              <a:t>omb 1</a:t>
            </a:r>
          </a:p>
          <a:p>
            <a:pPr algn="ctr"/>
            <a:r>
              <a:rPr kumimoji="1" lang="en-US" altLang="ja-JP" sz="2400" dirty="0" smtClean="0"/>
              <a:t>comb2</a:t>
            </a:r>
            <a:endParaRPr kumimoji="1" lang="ja-JP" altLang="en-US" sz="2400" dirty="0"/>
          </a:p>
        </p:txBody>
      </p:sp>
      <p:grpSp>
        <p:nvGrpSpPr>
          <p:cNvPr id="3" name="グループ化 2"/>
          <p:cNvGrpSpPr/>
          <p:nvPr/>
        </p:nvGrpSpPr>
        <p:grpSpPr>
          <a:xfrm>
            <a:off x="864078" y="3333643"/>
            <a:ext cx="7043893" cy="2309409"/>
            <a:chOff x="864078" y="3333643"/>
            <a:chExt cx="7043893" cy="2309409"/>
          </a:xfrm>
        </p:grpSpPr>
        <p:grpSp>
          <p:nvGrpSpPr>
            <p:cNvPr id="2" name="グループ化 1"/>
            <p:cNvGrpSpPr/>
            <p:nvPr/>
          </p:nvGrpSpPr>
          <p:grpSpPr>
            <a:xfrm>
              <a:off x="2733132" y="3333643"/>
              <a:ext cx="5174839" cy="2309409"/>
              <a:chOff x="1488501" y="2866076"/>
              <a:chExt cx="2579443" cy="1647978"/>
            </a:xfrm>
          </p:grpSpPr>
          <p:cxnSp>
            <p:nvCxnSpPr>
              <p:cNvPr id="42" name="直線コネクタ 41"/>
              <p:cNvCxnSpPr/>
              <p:nvPr/>
            </p:nvCxnSpPr>
            <p:spPr>
              <a:xfrm>
                <a:off x="1488501" y="2866076"/>
                <a:ext cx="0" cy="1640199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線コネクタ 42"/>
              <p:cNvCxnSpPr/>
              <p:nvPr/>
            </p:nvCxnSpPr>
            <p:spPr>
              <a:xfrm>
                <a:off x="1918408" y="2866076"/>
                <a:ext cx="0" cy="1640199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線コネクタ 43"/>
              <p:cNvCxnSpPr/>
              <p:nvPr/>
            </p:nvCxnSpPr>
            <p:spPr>
              <a:xfrm>
                <a:off x="2348315" y="2866076"/>
                <a:ext cx="0" cy="1640199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線コネクタ 44"/>
              <p:cNvCxnSpPr/>
              <p:nvPr/>
            </p:nvCxnSpPr>
            <p:spPr>
              <a:xfrm>
                <a:off x="2778222" y="2866076"/>
                <a:ext cx="0" cy="1640199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線コネクタ 45"/>
              <p:cNvCxnSpPr/>
              <p:nvPr/>
            </p:nvCxnSpPr>
            <p:spPr>
              <a:xfrm>
                <a:off x="3638037" y="2873855"/>
                <a:ext cx="0" cy="1640199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線コネクタ 46"/>
              <p:cNvCxnSpPr/>
              <p:nvPr/>
            </p:nvCxnSpPr>
            <p:spPr>
              <a:xfrm>
                <a:off x="3208130" y="2866076"/>
                <a:ext cx="0" cy="1640199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線コネクタ 47"/>
              <p:cNvCxnSpPr/>
              <p:nvPr/>
            </p:nvCxnSpPr>
            <p:spPr>
              <a:xfrm>
                <a:off x="4067944" y="2866076"/>
                <a:ext cx="0" cy="1640199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1" name="直線コネクタ 60"/>
            <p:cNvCxnSpPr/>
            <p:nvPr/>
          </p:nvCxnSpPr>
          <p:spPr>
            <a:xfrm>
              <a:off x="1095022" y="4442924"/>
              <a:ext cx="1416204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コネクタ 61"/>
            <p:cNvCxnSpPr/>
            <p:nvPr/>
          </p:nvCxnSpPr>
          <p:spPr>
            <a:xfrm>
              <a:off x="864078" y="3339939"/>
              <a:ext cx="0" cy="2298508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円/楕円 62"/>
          <p:cNvSpPr/>
          <p:nvPr/>
        </p:nvSpPr>
        <p:spPr>
          <a:xfrm>
            <a:off x="315423" y="3271953"/>
            <a:ext cx="728185" cy="3852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392479" y="2813780"/>
            <a:ext cx="952041" cy="5175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/>
              <a:t>f</a:t>
            </a:r>
            <a:r>
              <a:rPr lang="en-US" altLang="ja-JP" baseline="-25000" dirty="0" err="1"/>
              <a:t>ceo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378485" y="1723876"/>
            <a:ext cx="4667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/>
              <a:t>2</a:t>
            </a:r>
            <a:r>
              <a:rPr kumimoji="1" lang="ja-JP" altLang="en-US" sz="3200" dirty="0" smtClean="0"/>
              <a:t>台のコムの相対同期</a:t>
            </a:r>
            <a:endParaRPr kumimoji="1" lang="ja-JP" altLang="en-US" sz="3200" dirty="0"/>
          </a:p>
        </p:txBody>
      </p:sp>
      <p:grpSp>
        <p:nvGrpSpPr>
          <p:cNvPr id="30" name="グループ化 29"/>
          <p:cNvGrpSpPr/>
          <p:nvPr/>
        </p:nvGrpSpPr>
        <p:grpSpPr>
          <a:xfrm>
            <a:off x="899592" y="3331234"/>
            <a:ext cx="7188340" cy="2309409"/>
            <a:chOff x="889228" y="3333643"/>
            <a:chExt cx="7018743" cy="2309409"/>
          </a:xfrm>
        </p:grpSpPr>
        <p:grpSp>
          <p:nvGrpSpPr>
            <p:cNvPr id="32" name="グループ化 31"/>
            <p:cNvGrpSpPr/>
            <p:nvPr/>
          </p:nvGrpSpPr>
          <p:grpSpPr>
            <a:xfrm>
              <a:off x="2733132" y="3333643"/>
              <a:ext cx="5174839" cy="2309409"/>
              <a:chOff x="1488501" y="2866076"/>
              <a:chExt cx="2579443" cy="1647978"/>
            </a:xfrm>
          </p:grpSpPr>
          <p:cxnSp>
            <p:nvCxnSpPr>
              <p:cNvPr id="35" name="直線コネクタ 34"/>
              <p:cNvCxnSpPr/>
              <p:nvPr/>
            </p:nvCxnSpPr>
            <p:spPr>
              <a:xfrm>
                <a:off x="1488501" y="2866076"/>
                <a:ext cx="0" cy="1640199"/>
              </a:xfrm>
              <a:prstGeom prst="line">
                <a:avLst/>
              </a:prstGeom>
              <a:ln w="254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線コネクタ 35"/>
              <p:cNvCxnSpPr/>
              <p:nvPr/>
            </p:nvCxnSpPr>
            <p:spPr>
              <a:xfrm>
                <a:off x="1918408" y="2866076"/>
                <a:ext cx="0" cy="1640199"/>
              </a:xfrm>
              <a:prstGeom prst="line">
                <a:avLst/>
              </a:prstGeom>
              <a:ln w="254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線コネクタ 49"/>
              <p:cNvCxnSpPr/>
              <p:nvPr/>
            </p:nvCxnSpPr>
            <p:spPr>
              <a:xfrm>
                <a:off x="2348315" y="2866076"/>
                <a:ext cx="0" cy="1640199"/>
              </a:xfrm>
              <a:prstGeom prst="line">
                <a:avLst/>
              </a:prstGeom>
              <a:ln w="254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線コネクタ 50"/>
              <p:cNvCxnSpPr/>
              <p:nvPr/>
            </p:nvCxnSpPr>
            <p:spPr>
              <a:xfrm>
                <a:off x="2778222" y="2866076"/>
                <a:ext cx="0" cy="1640199"/>
              </a:xfrm>
              <a:prstGeom prst="line">
                <a:avLst/>
              </a:prstGeom>
              <a:ln w="254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線コネクタ 51"/>
              <p:cNvCxnSpPr/>
              <p:nvPr/>
            </p:nvCxnSpPr>
            <p:spPr>
              <a:xfrm>
                <a:off x="3638037" y="2873855"/>
                <a:ext cx="0" cy="1640199"/>
              </a:xfrm>
              <a:prstGeom prst="line">
                <a:avLst/>
              </a:prstGeom>
              <a:ln w="254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線コネクタ 52"/>
              <p:cNvCxnSpPr/>
              <p:nvPr/>
            </p:nvCxnSpPr>
            <p:spPr>
              <a:xfrm>
                <a:off x="3208130" y="2866076"/>
                <a:ext cx="0" cy="1640199"/>
              </a:xfrm>
              <a:prstGeom prst="line">
                <a:avLst/>
              </a:prstGeom>
              <a:ln w="254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線コネクタ 53"/>
              <p:cNvCxnSpPr/>
              <p:nvPr/>
            </p:nvCxnSpPr>
            <p:spPr>
              <a:xfrm>
                <a:off x="4067944" y="2866076"/>
                <a:ext cx="0" cy="1640199"/>
              </a:xfrm>
              <a:prstGeom prst="line">
                <a:avLst/>
              </a:prstGeom>
              <a:ln w="254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直線コネクタ 32"/>
            <p:cNvCxnSpPr/>
            <p:nvPr/>
          </p:nvCxnSpPr>
          <p:spPr>
            <a:xfrm>
              <a:off x="1095022" y="4442924"/>
              <a:ext cx="1416204" cy="0"/>
            </a:xfrm>
            <a:prstGeom prst="line">
              <a:avLst/>
            </a:prstGeom>
            <a:ln w="3810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/>
            <p:nvPr/>
          </p:nvCxnSpPr>
          <p:spPr>
            <a:xfrm>
              <a:off x="889228" y="3339939"/>
              <a:ext cx="0" cy="2298508"/>
            </a:xfrm>
            <a:prstGeom prst="line">
              <a:avLst/>
            </a:prstGeom>
            <a:ln w="25400"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" name="直線コネクタ 5"/>
          <p:cNvCxnSpPr/>
          <p:nvPr/>
        </p:nvCxnSpPr>
        <p:spPr>
          <a:xfrm>
            <a:off x="3093203" y="5877272"/>
            <a:ext cx="72008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/>
          <p:cNvCxnSpPr/>
          <p:nvPr/>
        </p:nvCxnSpPr>
        <p:spPr>
          <a:xfrm>
            <a:off x="3093203" y="6263070"/>
            <a:ext cx="72008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59159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ccel="50000" decel="50000" fill="remov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autoRev="1" fill="remov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75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autoRev="1" fill="remov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05556E-6 4.93062E-6 L 0.02674 4.93062E-6 L -0.02691 4.93062E-6 L 0.02535 4.93062E-6 L -0.02535 4.93062E-6 L 0.02379 4.93062E-6 L -0.02969 4.93062E-6 L 0.02535 4.93062E-6 L -0.02969 4.93062E-6 L 0.02535 4.93062E-6 L -0.02691 4.93062E-6 L 3.05556E-6 4.93062E-6 Z " pathEditMode="relative" ptsTypes="AAAAAAAAAAAA">
                                      <p:cBhvr>
                                        <p:cTn id="1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accel="50000" decel="50000" fill="remov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autoRev="1" fill="remov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75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autoRev="1" fill="remov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05556E-6 4.93062E-6 L 0.02674 4.93062E-6 L -0.02691 4.93062E-6 L 0.02535 4.93062E-6 L -0.02535 4.93062E-6 L 0.02379 4.93062E-6 L -0.02969 4.93062E-6 L 0.02535 4.93062E-6 L -0.02969 4.93062E-6 L 0.02535 4.93062E-6 L -0.02691 4.93062E-6 L 3.05556E-6 4.93062E-6 Z " pathEditMode="relative" ptsTypes="AAAAAAAAAAAA">
                                      <p:cBhvr>
                                        <p:cTn id="16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46856" y="125760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実験光学系</a:t>
            </a:r>
            <a:endParaRPr kumimoji="1" lang="ja-JP" altLang="en-US" dirty="0"/>
          </a:p>
        </p:txBody>
      </p:sp>
      <p:pic>
        <p:nvPicPr>
          <p:cNvPr id="3" name="図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35"/>
          <a:stretch/>
        </p:blipFill>
        <p:spPr bwMode="auto">
          <a:xfrm>
            <a:off x="715529" y="1484784"/>
            <a:ext cx="8101383" cy="52369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35496" y="1052736"/>
            <a:ext cx="50405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Comb1,2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:</a:t>
            </a:r>
            <a:r>
              <a:rPr kumimoji="1" lang="ja-JP" altLang="en-US" dirty="0" smtClean="0"/>
              <a:t>　モード同期ファイバーレーザー</a:t>
            </a:r>
            <a:endParaRPr kumimoji="1" lang="en-US" altLang="ja-JP" dirty="0" smtClean="0"/>
          </a:p>
          <a:p>
            <a:r>
              <a:rPr kumimoji="1" lang="ja-JP" altLang="en-US" dirty="0" smtClean="0"/>
              <a:t>繰り返し周波数 </a:t>
            </a:r>
            <a:r>
              <a:rPr kumimoji="1" lang="en-US" altLang="ja-JP" dirty="0" smtClean="0"/>
              <a:t>: 200MHz</a:t>
            </a:r>
          </a:p>
          <a:p>
            <a:r>
              <a:rPr lang="ja-JP" altLang="en-US" dirty="0" smtClean="0"/>
              <a:t>差周波：</a:t>
            </a:r>
            <a:r>
              <a:rPr lang="en-US" altLang="ja-JP" dirty="0" smtClean="0"/>
              <a:t>2.5kHz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lang="en-US" altLang="ja-JP" dirty="0" smtClean="0"/>
              <a:t>CW</a:t>
            </a:r>
            <a:r>
              <a:rPr lang="ja-JP" altLang="en-US" dirty="0" smtClean="0"/>
              <a:t>レーザー：</a:t>
            </a:r>
            <a:r>
              <a:rPr lang="en-US" altLang="ja-JP" dirty="0" smtClean="0"/>
              <a:t>FBG</a:t>
            </a:r>
            <a:r>
              <a:rPr lang="ja-JP" altLang="en-US" dirty="0" smtClean="0"/>
              <a:t>レーザー</a:t>
            </a:r>
            <a:endParaRPr lang="en-US" altLang="ja-JP" dirty="0" smtClean="0"/>
          </a:p>
          <a:p>
            <a:r>
              <a:rPr lang="ja-JP" altLang="en-US" dirty="0" smtClean="0"/>
              <a:t>波長：</a:t>
            </a:r>
            <a:r>
              <a:rPr lang="en-US" altLang="ja-JP" dirty="0" smtClean="0"/>
              <a:t>1064</a:t>
            </a:r>
            <a:r>
              <a:rPr lang="ja-JP" altLang="en-US" dirty="0" err="1"/>
              <a:t>，</a:t>
            </a:r>
            <a:r>
              <a:rPr lang="en-US" altLang="ja-JP" dirty="0" smtClean="0"/>
              <a:t>1080nm</a:t>
            </a:r>
          </a:p>
          <a:p>
            <a:r>
              <a:rPr kumimoji="1" lang="ja-JP" altLang="en-US" dirty="0" smtClean="0"/>
              <a:t>平均パワー：</a:t>
            </a:r>
            <a:r>
              <a:rPr kumimoji="1" lang="en-US" altLang="ja-JP" dirty="0" smtClean="0"/>
              <a:t>0.1mW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284167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kumimoji="1" lang="ja-JP" altLang="en-US" dirty="0" smtClean="0"/>
              <a:t>測定結果</a:t>
            </a:r>
            <a:endParaRPr kumimoji="1" lang="ja-JP" altLang="en-US" dirty="0"/>
          </a:p>
        </p:txBody>
      </p:sp>
      <p:pic>
        <p:nvPicPr>
          <p:cNvPr id="3" name="図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0" y="1295075"/>
            <a:ext cx="9125872" cy="371810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テキスト ボックス 3"/>
          <p:cNvSpPr txBox="1"/>
          <p:nvPr/>
        </p:nvSpPr>
        <p:spPr>
          <a:xfrm>
            <a:off x="395536" y="5013176"/>
            <a:ext cx="87295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（</a:t>
            </a:r>
            <a:r>
              <a:rPr lang="en-US" altLang="ja-JP" dirty="0" smtClean="0"/>
              <a:t>a</a:t>
            </a:r>
            <a:r>
              <a:rPr lang="ja-JP" altLang="ja-JP" dirty="0"/>
              <a:t>）モード同期レーザとフリーランニング</a:t>
            </a:r>
            <a:r>
              <a:rPr lang="en-US" altLang="ja-JP" dirty="0"/>
              <a:t>CW</a:t>
            </a:r>
            <a:r>
              <a:rPr lang="ja-JP" altLang="ja-JP" dirty="0"/>
              <a:t>レーザの</a:t>
            </a:r>
            <a:r>
              <a:rPr lang="en-US" altLang="ja-JP" dirty="0"/>
              <a:t>RF</a:t>
            </a:r>
            <a:r>
              <a:rPr lang="ja-JP" altLang="ja-JP" dirty="0" smtClean="0"/>
              <a:t>ビートスペクトル</a:t>
            </a:r>
            <a:endParaRPr lang="en-US" altLang="ja-JP" dirty="0" smtClean="0"/>
          </a:p>
          <a:p>
            <a:r>
              <a:rPr lang="ja-JP" altLang="ja-JP" dirty="0" smtClean="0"/>
              <a:t>（</a:t>
            </a:r>
            <a:r>
              <a:rPr lang="en-US" altLang="ja-JP" dirty="0"/>
              <a:t>b</a:t>
            </a:r>
            <a:r>
              <a:rPr lang="ja-JP" altLang="ja-JP" dirty="0"/>
              <a:t>）二つの</a:t>
            </a:r>
            <a:r>
              <a:rPr lang="en-US" altLang="ja-JP" dirty="0"/>
              <a:t>RF</a:t>
            </a:r>
            <a:r>
              <a:rPr lang="ja-JP" altLang="ja-JP" dirty="0"/>
              <a:t>ビートをミキシングして得た</a:t>
            </a:r>
            <a:r>
              <a:rPr lang="en-US" altLang="ja-JP" dirty="0"/>
              <a:t>2</a:t>
            </a:r>
            <a:r>
              <a:rPr lang="ja-JP" altLang="ja-JP" dirty="0" err="1"/>
              <a:t>つの</a:t>
            </a:r>
            <a:r>
              <a:rPr lang="ja-JP" altLang="ja-JP" dirty="0"/>
              <a:t>モード同期レーザ間の</a:t>
            </a:r>
            <a:r>
              <a:rPr lang="ja-JP" altLang="ja-JP" dirty="0" smtClean="0"/>
              <a:t>ビート</a:t>
            </a:r>
            <a:endParaRPr lang="en-US" altLang="ja-JP" dirty="0" smtClean="0"/>
          </a:p>
          <a:p>
            <a:r>
              <a:rPr lang="ja-JP" altLang="ja-JP" dirty="0" smtClean="0"/>
              <a:t>（</a:t>
            </a:r>
            <a:r>
              <a:rPr lang="en-US" altLang="ja-JP" dirty="0"/>
              <a:t>c</a:t>
            </a:r>
            <a:r>
              <a:rPr lang="ja-JP" altLang="ja-JP" dirty="0"/>
              <a:t>）青い線は</a:t>
            </a:r>
            <a:r>
              <a:rPr lang="en-US" altLang="ja-JP" dirty="0"/>
              <a:t>CW</a:t>
            </a:r>
            <a:r>
              <a:rPr lang="ja-JP" altLang="ja-JP" dirty="0"/>
              <a:t>レーザとコムの</a:t>
            </a:r>
            <a:r>
              <a:rPr lang="en-US" altLang="ja-JP" dirty="0"/>
              <a:t> RF</a:t>
            </a:r>
            <a:r>
              <a:rPr lang="ja-JP" altLang="ja-JP" dirty="0"/>
              <a:t>ビートのドリフト、赤い線は</a:t>
            </a:r>
            <a:r>
              <a:rPr lang="en-US" altLang="ja-JP" dirty="0"/>
              <a:t>comb1</a:t>
            </a:r>
            <a:r>
              <a:rPr lang="ja-JP" altLang="ja-JP" dirty="0"/>
              <a:t>と</a:t>
            </a:r>
            <a:r>
              <a:rPr lang="en-US" altLang="ja-JP" dirty="0"/>
              <a:t>comb2</a:t>
            </a:r>
            <a:r>
              <a:rPr lang="ja-JP" altLang="ja-JP" dirty="0"/>
              <a:t>の</a:t>
            </a:r>
            <a:r>
              <a:rPr lang="en-US" altLang="ja-JP" dirty="0"/>
              <a:t>RF</a:t>
            </a:r>
            <a:r>
              <a:rPr lang="ja-JP" altLang="ja-JP" dirty="0"/>
              <a:t>ビート（</a:t>
            </a:r>
            <a:r>
              <a:rPr lang="en-US" altLang="ja-JP" dirty="0"/>
              <a:t>d</a:t>
            </a:r>
            <a:r>
              <a:rPr lang="ja-JP" altLang="ja-JP" dirty="0"/>
              <a:t>）</a:t>
            </a:r>
            <a:r>
              <a:rPr lang="en-US" altLang="ja-JP" dirty="0"/>
              <a:t>1064 nm</a:t>
            </a:r>
            <a:r>
              <a:rPr lang="ja-JP" altLang="ja-JP" dirty="0" err="1"/>
              <a:t>での</a:t>
            </a:r>
            <a:r>
              <a:rPr lang="ja-JP" altLang="ja-JP" dirty="0"/>
              <a:t>同期ビート信号（</a:t>
            </a:r>
            <a:r>
              <a:rPr lang="en-US" altLang="ja-JP" dirty="0"/>
              <a:t>e</a:t>
            </a:r>
            <a:r>
              <a:rPr lang="ja-JP" altLang="ja-JP" dirty="0"/>
              <a:t>）</a:t>
            </a:r>
            <a:r>
              <a:rPr lang="en-US" altLang="ja-JP" dirty="0"/>
              <a:t>1080 nm</a:t>
            </a:r>
            <a:r>
              <a:rPr lang="ja-JP" altLang="ja-JP" dirty="0" err="1"/>
              <a:t>での</a:t>
            </a:r>
            <a:r>
              <a:rPr lang="ja-JP" altLang="ja-JP" dirty="0"/>
              <a:t>同期ビート</a:t>
            </a:r>
            <a:r>
              <a:rPr lang="ja-JP" altLang="ja-JP" dirty="0" smtClean="0"/>
              <a:t>信号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284167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/>
          <a:lstStyle/>
          <a:p>
            <a:r>
              <a:rPr kumimoji="1" lang="ja-JP" altLang="en-US" dirty="0" smtClean="0"/>
              <a:t>測定結果</a:t>
            </a:r>
            <a:endParaRPr kumimoji="1" lang="ja-JP" altLang="en-US" dirty="0"/>
          </a:p>
        </p:txBody>
      </p:sp>
      <p:pic>
        <p:nvPicPr>
          <p:cNvPr id="3" name="図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0" t="1" r="6164" b="56137"/>
          <a:stretch/>
        </p:blipFill>
        <p:spPr bwMode="auto">
          <a:xfrm>
            <a:off x="79794" y="1057106"/>
            <a:ext cx="5033971" cy="28221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図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0" t="43863" r="6164" b="12275"/>
          <a:stretch/>
        </p:blipFill>
        <p:spPr bwMode="auto">
          <a:xfrm>
            <a:off x="10763" y="3877102"/>
            <a:ext cx="5231838" cy="29330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5220072" y="2511569"/>
            <a:ext cx="37444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kumimoji="1" lang="ja-JP" altLang="en-US" sz="2000" dirty="0" smtClean="0"/>
              <a:t>時間領域</a:t>
            </a:r>
            <a:r>
              <a:rPr lang="ja-JP" altLang="en-US" sz="2000" dirty="0"/>
              <a:t>の</a:t>
            </a:r>
            <a:r>
              <a:rPr kumimoji="1" lang="ja-JP" altLang="en-US" sz="2000" dirty="0" smtClean="0"/>
              <a:t>干渉波形をフーリエ変換して得られたスペクトル（</a:t>
            </a:r>
            <a:r>
              <a:rPr kumimoji="1" lang="en-US" altLang="ja-JP" sz="2000" dirty="0" smtClean="0"/>
              <a:t>150ms</a:t>
            </a:r>
            <a:r>
              <a:rPr kumimoji="1" lang="ja-JP" altLang="en-US" sz="2000" dirty="0" smtClean="0"/>
              <a:t>）</a:t>
            </a:r>
            <a:endParaRPr kumimoji="1" lang="en-US" altLang="ja-JP" sz="2000" dirty="0" smtClean="0"/>
          </a:p>
          <a:p>
            <a:endParaRPr kumimoji="1" lang="en-US" altLang="ja-JP" sz="2000" dirty="0" smtClean="0"/>
          </a:p>
          <a:p>
            <a:endParaRPr kumimoji="1" lang="en-US" altLang="ja-JP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ja-JP" altLang="en-US" sz="2000" dirty="0"/>
              <a:t>コム間隔が</a:t>
            </a:r>
            <a:r>
              <a:rPr lang="ja-JP" altLang="en-US" sz="2000" dirty="0" smtClean="0"/>
              <a:t>差周波</a:t>
            </a:r>
            <a:r>
              <a:rPr lang="ja-JP" altLang="en-US" sz="2000" dirty="0"/>
              <a:t>で</a:t>
            </a:r>
            <a:r>
              <a:rPr lang="ja-JP" altLang="en-US" sz="2000" dirty="0" smtClean="0"/>
              <a:t>ある縦モード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9284167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kumimoji="1" lang="ja-JP" altLang="en-US" dirty="0" smtClean="0"/>
              <a:t>まとめ②</a:t>
            </a:r>
            <a:endParaRPr kumimoji="1"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467544" y="1761778"/>
            <a:ext cx="81369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kumimoji="1" lang="ja-JP" altLang="en-US" sz="3200" dirty="0" smtClean="0">
                <a:latin typeface="Times New Roman" pitchFamily="18" charset="0"/>
                <a:cs typeface="Times New Roman" pitchFamily="18" charset="0"/>
              </a:rPr>
              <a:t>フリーランニング</a:t>
            </a:r>
            <a:r>
              <a:rPr kumimoji="1" lang="en-US" altLang="ja-JP" sz="3200" dirty="0" smtClean="0">
                <a:latin typeface="Times New Roman" pitchFamily="18" charset="0"/>
                <a:cs typeface="Times New Roman" pitchFamily="18" charset="0"/>
              </a:rPr>
              <a:t>CW</a:t>
            </a:r>
            <a:r>
              <a:rPr kumimoji="1" lang="ja-JP" altLang="en-US" sz="3200" dirty="0" smtClean="0">
                <a:latin typeface="Times New Roman" pitchFamily="18" charset="0"/>
                <a:cs typeface="Times New Roman" pitchFamily="18" charset="0"/>
              </a:rPr>
              <a:t>レーザーを</a:t>
            </a:r>
            <a:r>
              <a:rPr lang="ja-JP" altLang="en-US" sz="3200" dirty="0">
                <a:latin typeface="Times New Roman" pitchFamily="18" charset="0"/>
                <a:cs typeface="Times New Roman" pitchFamily="18" charset="0"/>
              </a:rPr>
              <a:t>用いて</a:t>
            </a:r>
            <a:r>
              <a:rPr kumimoji="1" lang="ja-JP" altLang="en-US" sz="3200" dirty="0" smtClean="0">
                <a:latin typeface="Times New Roman" pitchFamily="18" charset="0"/>
                <a:cs typeface="Times New Roman" pitchFamily="18" charset="0"/>
              </a:rPr>
              <a:t>、相対的に二つのモード同期レーザーを安定化し、デュアルコム分光法を行った。</a:t>
            </a:r>
            <a:endParaRPr kumimoji="1" lang="en-US" altLang="ja-JP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ja-JP" sz="32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ja-JP" altLang="en-US" sz="3200" dirty="0" smtClean="0">
                <a:latin typeface="Times New Roman" pitchFamily="18" charset="0"/>
                <a:cs typeface="Times New Roman" pitchFamily="18" charset="0"/>
              </a:rPr>
              <a:t>２台のコムは全体で見ると揺らいでいるため、絶対周波数は与えられない</a:t>
            </a:r>
            <a:endParaRPr lang="en-US" altLang="ja-JP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4167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テキスト ボックス 43"/>
          <p:cNvSpPr txBox="1"/>
          <p:nvPr/>
        </p:nvSpPr>
        <p:spPr>
          <a:xfrm>
            <a:off x="-108520" y="476672"/>
            <a:ext cx="9865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/>
              <a:t>3</a:t>
            </a:r>
            <a:r>
              <a:rPr lang="en-US" altLang="ja-JP" sz="3200" dirty="0" smtClean="0"/>
              <a:t>.  </a:t>
            </a:r>
            <a:r>
              <a:rPr lang="ja-JP" altLang="en-US" sz="3200" dirty="0" smtClean="0"/>
              <a:t>“</a:t>
            </a:r>
            <a:r>
              <a:rPr lang="en-US" altLang="ja-JP" sz="3200" dirty="0" smtClean="0"/>
              <a:t>Adaptive </a:t>
            </a:r>
            <a:r>
              <a:rPr lang="en-US" altLang="ja-JP" sz="3200" dirty="0"/>
              <a:t>real-time dual-comb </a:t>
            </a:r>
            <a:r>
              <a:rPr lang="en-US" altLang="ja-JP" sz="3200" dirty="0" smtClean="0"/>
              <a:t>spectroscopy</a:t>
            </a:r>
            <a:r>
              <a:rPr lang="ja-JP" altLang="en-US" sz="3200" dirty="0" smtClean="0"/>
              <a:t>”</a:t>
            </a:r>
            <a:endParaRPr kumimoji="1" lang="ja-JP" altLang="en-US" sz="3200" dirty="0"/>
          </a:p>
        </p:txBody>
      </p:sp>
      <p:grpSp>
        <p:nvGrpSpPr>
          <p:cNvPr id="46" name="グループ化 45"/>
          <p:cNvGrpSpPr/>
          <p:nvPr/>
        </p:nvGrpSpPr>
        <p:grpSpPr>
          <a:xfrm>
            <a:off x="179512" y="1196752"/>
            <a:ext cx="8964488" cy="1770003"/>
            <a:chOff x="209645" y="1196752"/>
            <a:chExt cx="7602715" cy="1770003"/>
          </a:xfrm>
        </p:grpSpPr>
        <p:sp>
          <p:nvSpPr>
            <p:cNvPr id="47" name="テキスト ボックス 46"/>
            <p:cNvSpPr txBox="1"/>
            <p:nvPr/>
          </p:nvSpPr>
          <p:spPr>
            <a:xfrm>
              <a:off x="846554" y="1561256"/>
              <a:ext cx="6965806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400" dirty="0" smtClean="0"/>
                <a:t>2</a:t>
              </a:r>
              <a:r>
                <a:rPr kumimoji="1" lang="ja-JP" altLang="en-US" sz="2400" dirty="0" smtClean="0"/>
                <a:t>台の狭線幅の</a:t>
              </a:r>
              <a:r>
                <a:rPr kumimoji="1" lang="en-US" altLang="ja-JP" sz="2400" dirty="0" smtClean="0"/>
                <a:t>CW</a:t>
              </a:r>
              <a:r>
                <a:rPr kumimoji="1" lang="ja-JP" altLang="en-US" sz="2400" dirty="0" smtClean="0"/>
                <a:t>レーザーによって安定化させていた</a:t>
              </a:r>
              <a:endParaRPr kumimoji="1" lang="ja-JP" altLang="en-US" sz="2400" dirty="0"/>
            </a:p>
          </p:txBody>
        </p:sp>
        <p:sp>
          <p:nvSpPr>
            <p:cNvPr id="48" name="テキスト ボックス 47"/>
            <p:cNvSpPr txBox="1"/>
            <p:nvPr/>
          </p:nvSpPr>
          <p:spPr>
            <a:xfrm>
              <a:off x="771749" y="2505090"/>
              <a:ext cx="45066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kumimoji="1" lang="en-US" altLang="ja-JP" sz="2400" dirty="0" smtClean="0"/>
                <a:t>1Hz</a:t>
              </a:r>
              <a:r>
                <a:rPr lang="ja-JP" altLang="en-US" sz="2400" dirty="0"/>
                <a:t>程の</a:t>
              </a:r>
              <a:r>
                <a:rPr kumimoji="1" lang="ja-JP" altLang="en-US" sz="2400" dirty="0" smtClean="0"/>
                <a:t>狭線幅</a:t>
              </a:r>
              <a:r>
                <a:rPr kumimoji="1" lang="en-US" altLang="ja-JP" sz="2400" dirty="0" smtClean="0"/>
                <a:t>CW</a:t>
              </a:r>
              <a:r>
                <a:rPr kumimoji="1" lang="ja-JP" altLang="en-US" sz="2400" dirty="0" smtClean="0"/>
                <a:t>レーザーが必要</a:t>
              </a:r>
              <a:endParaRPr kumimoji="1" lang="ja-JP" altLang="en-US" sz="2400" dirty="0"/>
            </a:p>
          </p:txBody>
        </p:sp>
        <p:sp>
          <p:nvSpPr>
            <p:cNvPr id="49" name="テキスト ボックス 48"/>
            <p:cNvSpPr txBox="1"/>
            <p:nvPr/>
          </p:nvSpPr>
          <p:spPr>
            <a:xfrm>
              <a:off x="563727" y="2060848"/>
              <a:ext cx="96821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 smtClean="0">
                  <a:solidFill>
                    <a:srgbClr val="FF0000"/>
                  </a:solidFill>
                </a:rPr>
                <a:t>問題点</a:t>
              </a:r>
              <a:endParaRPr kumimoji="1" lang="ja-JP" alt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50" name="テキスト ボックス 49"/>
            <p:cNvSpPr txBox="1"/>
            <p:nvPr/>
          </p:nvSpPr>
          <p:spPr>
            <a:xfrm>
              <a:off x="209645" y="1196752"/>
              <a:ext cx="17859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 smtClean="0"/>
                <a:t>従来は</a:t>
              </a:r>
              <a:r>
                <a:rPr kumimoji="1" lang="en-US" altLang="ja-JP" sz="2400" dirty="0" smtClean="0"/>
                <a:t>…</a:t>
              </a:r>
              <a:endParaRPr kumimoji="1" lang="ja-JP" altLang="en-US" sz="2400" dirty="0"/>
            </a:p>
          </p:txBody>
        </p:sp>
      </p:grpSp>
      <p:sp>
        <p:nvSpPr>
          <p:cNvPr id="51" name="下矢印 50"/>
          <p:cNvSpPr/>
          <p:nvPr/>
        </p:nvSpPr>
        <p:spPr>
          <a:xfrm>
            <a:off x="4114380" y="3212976"/>
            <a:ext cx="817659" cy="100811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323528" y="3933056"/>
            <a:ext cx="3140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本論文で</a:t>
            </a:r>
            <a:r>
              <a:rPr lang="ja-JP" altLang="en-US" sz="3200" dirty="0" smtClean="0"/>
              <a:t>は</a:t>
            </a:r>
            <a:r>
              <a:rPr lang="en-US" altLang="ja-JP" sz="3200" dirty="0" smtClean="0"/>
              <a:t>…</a:t>
            </a:r>
            <a:endParaRPr kumimoji="1" lang="ja-JP" altLang="en-US" sz="3200" dirty="0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758472" y="4377220"/>
            <a:ext cx="80339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フリーランニング</a:t>
            </a:r>
            <a:r>
              <a:rPr kumimoji="1" lang="en-US" altLang="ja-JP" sz="3200" dirty="0" smtClean="0"/>
              <a:t>CW</a:t>
            </a:r>
            <a:r>
              <a:rPr kumimoji="1" lang="ja-JP" altLang="en-US" sz="3200" dirty="0" smtClean="0"/>
              <a:t>レーザーのみを用い、位相同期をせずにデュアルコム分光法を行っている</a:t>
            </a:r>
            <a:endParaRPr kumimoji="1" lang="ja-JP" altLang="en-US" sz="3200" dirty="0"/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1979712" y="5805264"/>
            <a:ext cx="5688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kumimoji="1" lang="ja-JP" altLang="en-US" sz="2400" dirty="0" smtClean="0"/>
              <a:t>複雑なデータ処理を必要としない</a:t>
            </a:r>
            <a:endParaRPr kumimoji="1" lang="en-US" altLang="ja-JP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ja-JP" altLang="en-US" sz="2400" dirty="0"/>
              <a:t>位相</a:t>
            </a:r>
            <a:r>
              <a:rPr lang="ja-JP" altLang="en-US" sz="2400" dirty="0" smtClean="0"/>
              <a:t>同期をしない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867758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  <p:bldP spid="5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26" name="グループ化 4125"/>
          <p:cNvGrpSpPr/>
          <p:nvPr/>
        </p:nvGrpSpPr>
        <p:grpSpPr>
          <a:xfrm>
            <a:off x="4543668" y="1499603"/>
            <a:ext cx="4418873" cy="4623917"/>
            <a:chOff x="4628662" y="1065278"/>
            <a:chExt cx="4418873" cy="462391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テキスト ボックス 111"/>
                <p:cNvSpPr txBox="1"/>
                <p:nvPr/>
              </p:nvSpPr>
              <p:spPr>
                <a:xfrm>
                  <a:off x="4788024" y="1711609"/>
                  <a:ext cx="3888432" cy="6891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𝑏𝑒𝑎𝑡</m:t>
                            </m:r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b="0" i="1" smtClean="0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𝑐𝑒𝑜</m:t>
                            </m:r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𝑛𝑓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𝑟𝑒𝑝</m:t>
                            </m:r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𝐶𝑊</m:t>
                            </m:r>
                          </m:sub>
                        </m:sSub>
                      </m:oMath>
                    </m:oMathPara>
                  </a14:m>
                  <a:endParaRPr kumimoji="1" lang="en-US" altLang="ja-JP" b="0" dirty="0" smtClean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/>
                              </a:rPr>
                              <m:t>𝑏𝑒𝑎𝑡</m:t>
                            </m:r>
                            <m:r>
                              <a:rPr lang="en-US" altLang="ja-JP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i="1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/>
                              </a:rPr>
                              <m:t>𝑐𝑒𝑜</m:t>
                            </m:r>
                            <m:r>
                              <a:rPr lang="en-US" altLang="ja-JP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/>
                              </a:rPr>
                              <m:t>𝑚𝑓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/>
                              </a:rPr>
                              <m:t>𝑟𝑒𝑝</m:t>
                            </m:r>
                            <m:r>
                              <a:rPr lang="en-US" altLang="ja-JP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/>
                              </a:rPr>
                              <m:t>𝐶𝑊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baseline="-25000" dirty="0"/>
                </a:p>
              </p:txBody>
            </p:sp>
          </mc:Choice>
          <mc:Fallback xmlns="">
            <p:sp>
              <p:nvSpPr>
                <p:cNvPr id="112" name="テキスト ボックス 1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8024" y="1711609"/>
                  <a:ext cx="3888432" cy="689163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b="-354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17" name="テキスト ボックス 4116"/>
            <p:cNvSpPr txBox="1"/>
            <p:nvPr/>
          </p:nvSpPr>
          <p:spPr>
            <a:xfrm>
              <a:off x="4644008" y="1065278"/>
              <a:ext cx="44035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CW</a:t>
              </a:r>
              <a:r>
                <a:rPr kumimoji="1" lang="ja-JP" altLang="en-US" dirty="0" smtClean="0"/>
                <a:t>レーザーと２台のファイバーレーザーとのビート周波数は、</a:t>
              </a:r>
              <a:endParaRPr kumimoji="1" lang="ja-JP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19" name="テキスト ボックス 4118"/>
                <p:cNvSpPr txBox="1"/>
                <p:nvPr/>
              </p:nvSpPr>
              <p:spPr>
                <a:xfrm>
                  <a:off x="4628662" y="2450115"/>
                  <a:ext cx="381642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altLang="ja-JP" i="1">
                              <a:latin typeface="Cambria Math"/>
                            </a:rPr>
                            <m:t>𝑏𝑒𝑎𝑡</m:t>
                          </m:r>
                          <m:r>
                            <a:rPr lang="en-US" altLang="ja-JP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kumimoji="1" lang="ja-JP" altLang="en-US" dirty="0" smtClean="0"/>
                    <a:t>と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altLang="ja-JP" i="1">
                              <a:latin typeface="Cambria Math"/>
                            </a:rPr>
                            <m:t>𝑏𝑒𝑎𝑡</m:t>
                          </m:r>
                          <m:r>
                            <a:rPr lang="en-US" altLang="ja-JP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kumimoji="1" lang="ja-JP" altLang="en-US" dirty="0" smtClean="0"/>
                    <a:t>をミキシング</a:t>
                  </a:r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4119" name="テキスト ボックス 41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28662" y="2450115"/>
                  <a:ext cx="3816424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319" t="-13115" b="-1967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20" name="テキスト ボックス 4119"/>
                <p:cNvSpPr txBox="1"/>
                <p:nvPr/>
              </p:nvSpPr>
              <p:spPr>
                <a:xfrm>
                  <a:off x="4716016" y="2857116"/>
                  <a:ext cx="4187503" cy="7293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/>
                              </a:rPr>
                              <m:t>𝑏𝑒𝑎𝑡</m:t>
                            </m:r>
                            <m:r>
                              <a:rPr lang="en-US" altLang="ja-JP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ja-JP" altLang="en-US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/>
                              </a:rPr>
                              <m:t>𝑏𝑒𝑎𝑡</m:t>
                            </m:r>
                            <m:r>
                              <a:rPr lang="en-US" altLang="ja-JP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b="0" i="1" smtClean="0"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kumimoji="1" lang="en-US" altLang="ja-JP" dirty="0" smtClean="0"/>
                </a:p>
                <a:p>
                  <a:endParaRPr kumimoji="1" lang="en-US" altLang="ja-JP" sz="400" dirty="0" smtClean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/>
                              </a:rPr>
                              <m:t>𝑐𝑒𝑜</m:t>
                            </m:r>
                            <m:r>
                              <a:rPr lang="en-US" altLang="ja-JP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/>
                              </a:rPr>
                              <m:t>𝑐𝑒𝑜</m:t>
                            </m:r>
                            <m:r>
                              <a:rPr lang="en-US" altLang="ja-JP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b="0" i="1" smtClean="0">
                            <a:latin typeface="Cambria Math"/>
                          </a:rPr>
                          <m:t>+</m:t>
                        </m:r>
                        <m:r>
                          <a:rPr lang="en-US" altLang="ja-JP" b="0" i="1" smtClean="0">
                            <a:latin typeface="Cambria Math"/>
                          </a:rPr>
                          <m:t>𝑛</m:t>
                        </m:r>
                        <m:sSub>
                          <m:sSub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/>
                              </a:rPr>
                              <m:t>𝑟𝑒𝑝</m:t>
                            </m:r>
                            <m:r>
                              <a:rPr lang="en-US" altLang="ja-JP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b="0" i="1" smtClean="0">
                            <a:latin typeface="Cambria Math"/>
                          </a:rPr>
                          <m:t>−</m:t>
                        </m:r>
                        <m:r>
                          <a:rPr lang="en-US" altLang="ja-JP" b="0" i="1" smtClean="0">
                            <a:latin typeface="Cambria Math"/>
                          </a:rPr>
                          <m:t>𝑚</m:t>
                        </m:r>
                        <m:sSub>
                          <m:sSub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/>
                              </a:rPr>
                              <m:t>𝑟𝑒𝑝</m:t>
                            </m:r>
                            <m:r>
                              <a:rPr lang="en-US" altLang="ja-JP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4120" name="テキスト ボックス 41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6016" y="2857116"/>
                  <a:ext cx="4187503" cy="72930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437" b="-333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122" name="直線コネクタ 4121"/>
            <p:cNvCxnSpPr/>
            <p:nvPr/>
          </p:nvCxnSpPr>
          <p:spPr>
            <a:xfrm>
              <a:off x="5220072" y="3586418"/>
              <a:ext cx="3096344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23" name="テキスト ボックス 4122"/>
            <p:cNvSpPr txBox="1"/>
            <p:nvPr/>
          </p:nvSpPr>
          <p:spPr>
            <a:xfrm>
              <a:off x="4716016" y="3586418"/>
              <a:ext cx="41044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 smtClean="0"/>
                <a:t>2</a:t>
              </a:r>
              <a:r>
                <a:rPr lang="ja-JP" altLang="en-US" dirty="0" smtClean="0"/>
                <a:t>台のコムの相対的な揺らぎ</a:t>
              </a:r>
              <a:endParaRPr kumimoji="1" lang="ja-JP" altLang="en-US" dirty="0"/>
            </a:p>
          </p:txBody>
        </p:sp>
        <p:sp>
          <p:nvSpPr>
            <p:cNvPr id="4125" name="テキスト ボックス 4124"/>
            <p:cNvSpPr txBox="1"/>
            <p:nvPr/>
          </p:nvSpPr>
          <p:spPr>
            <a:xfrm>
              <a:off x="4661733" y="4057979"/>
              <a:ext cx="4163478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 smtClean="0"/>
                <a:t>この信号をさらにミキシング</a:t>
              </a:r>
              <a:endParaRPr kumimoji="1" lang="en-US" altLang="ja-JP" sz="2000" dirty="0" smtClean="0"/>
            </a:p>
            <a:p>
              <a:endParaRPr kumimoji="1" lang="en-US" altLang="ja-JP" sz="4000" dirty="0" smtClean="0"/>
            </a:p>
            <a:p>
              <a:r>
                <a:rPr kumimoji="1" lang="ja-JP" altLang="en-US" sz="2000" dirty="0" smtClean="0"/>
                <a:t>・</a:t>
              </a:r>
              <a:r>
                <a:rPr lang="ja-JP" altLang="en-US" sz="2000" dirty="0" smtClean="0"/>
                <a:t>干渉信号とミキシング</a:t>
              </a:r>
              <a:endParaRPr lang="en-US" altLang="ja-JP" sz="2000" dirty="0" smtClean="0"/>
            </a:p>
            <a:p>
              <a:r>
                <a:rPr lang="ja-JP" altLang="en-US" sz="2000" dirty="0" smtClean="0"/>
                <a:t>・クロックとして利用</a:t>
              </a:r>
              <a:endParaRPr kumimoji="1" lang="ja-JP" altLang="en-US" sz="2000" dirty="0"/>
            </a:p>
          </p:txBody>
        </p:sp>
      </p:grpSp>
      <p:sp>
        <p:nvSpPr>
          <p:cNvPr id="124" name="テキスト ボックス 123"/>
          <p:cNvSpPr txBox="1"/>
          <p:nvPr/>
        </p:nvSpPr>
        <p:spPr>
          <a:xfrm>
            <a:off x="-180528" y="582182"/>
            <a:ext cx="979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/>
              <a:t>3</a:t>
            </a:r>
            <a:r>
              <a:rPr lang="en-US" altLang="ja-JP" sz="3200" dirty="0" smtClean="0"/>
              <a:t>.  </a:t>
            </a:r>
            <a:r>
              <a:rPr lang="ja-JP" altLang="en-US" sz="3200" dirty="0" smtClean="0"/>
              <a:t>“</a:t>
            </a:r>
            <a:r>
              <a:rPr lang="en-US" altLang="ja-JP" sz="3200" dirty="0" smtClean="0"/>
              <a:t>Adaptive </a:t>
            </a:r>
            <a:r>
              <a:rPr lang="en-US" altLang="ja-JP" sz="3200" dirty="0"/>
              <a:t>real-time dual-comb </a:t>
            </a:r>
            <a:r>
              <a:rPr lang="en-US" altLang="ja-JP" sz="3200" dirty="0" smtClean="0"/>
              <a:t>spectroscopy</a:t>
            </a:r>
            <a:r>
              <a:rPr lang="ja-JP" altLang="en-US" sz="3200" dirty="0" smtClean="0"/>
              <a:t>”</a:t>
            </a:r>
            <a:endParaRPr kumimoji="1" lang="ja-JP" altLang="en-US" sz="3200" dirty="0"/>
          </a:p>
        </p:txBody>
      </p:sp>
      <p:sp>
        <p:nvSpPr>
          <p:cNvPr id="93" name="テキスト ボックス 92"/>
          <p:cNvSpPr txBox="1"/>
          <p:nvPr/>
        </p:nvSpPr>
        <p:spPr>
          <a:xfrm>
            <a:off x="342597" y="655699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comb2</a:t>
            </a:r>
            <a:endParaRPr kumimoji="1" lang="ja-JP" altLang="en-US" dirty="0"/>
          </a:p>
        </p:txBody>
      </p:sp>
      <p:sp>
        <p:nvSpPr>
          <p:cNvPr id="4138" name="テキスト ボックス 4137"/>
          <p:cNvSpPr txBox="1"/>
          <p:nvPr/>
        </p:nvSpPr>
        <p:spPr>
          <a:xfrm>
            <a:off x="4427984" y="6247139"/>
            <a:ext cx="4608512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 smtClean="0">
                <a:solidFill>
                  <a:srgbClr val="FF0000"/>
                </a:solidFill>
              </a:rPr>
              <a:t>アダプティブサンプリング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319746" y="1166957"/>
            <a:ext cx="3964222" cy="5406632"/>
            <a:chOff x="319746" y="1166957"/>
            <a:chExt cx="3964222" cy="5406632"/>
          </a:xfrm>
        </p:grpSpPr>
        <p:cxnSp>
          <p:nvCxnSpPr>
            <p:cNvPr id="65" name="直線矢印コネクタ 64"/>
            <p:cNvCxnSpPr/>
            <p:nvPr/>
          </p:nvCxnSpPr>
          <p:spPr>
            <a:xfrm flipV="1">
              <a:off x="395536" y="1497326"/>
              <a:ext cx="0" cy="245668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矢印コネクタ 65"/>
            <p:cNvCxnSpPr/>
            <p:nvPr/>
          </p:nvCxnSpPr>
          <p:spPr>
            <a:xfrm>
              <a:off x="395536" y="3946226"/>
              <a:ext cx="388431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コネクタ 66"/>
            <p:cNvCxnSpPr/>
            <p:nvPr/>
          </p:nvCxnSpPr>
          <p:spPr>
            <a:xfrm>
              <a:off x="683568" y="2306027"/>
              <a:ext cx="0" cy="1640199"/>
            </a:xfrm>
            <a:prstGeom prst="line">
              <a:avLst/>
            </a:prstGeom>
            <a:ln w="254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コネクタ 67"/>
            <p:cNvCxnSpPr/>
            <p:nvPr/>
          </p:nvCxnSpPr>
          <p:spPr>
            <a:xfrm>
              <a:off x="1742478" y="2306027"/>
              <a:ext cx="0" cy="164019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コネクタ 68"/>
            <p:cNvCxnSpPr/>
            <p:nvPr/>
          </p:nvCxnSpPr>
          <p:spPr>
            <a:xfrm>
              <a:off x="2172385" y="2306027"/>
              <a:ext cx="0" cy="164019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コネクタ 69"/>
            <p:cNvCxnSpPr/>
            <p:nvPr/>
          </p:nvCxnSpPr>
          <p:spPr>
            <a:xfrm>
              <a:off x="2602292" y="2306027"/>
              <a:ext cx="0" cy="164019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コネクタ 70"/>
            <p:cNvCxnSpPr/>
            <p:nvPr/>
          </p:nvCxnSpPr>
          <p:spPr>
            <a:xfrm>
              <a:off x="3462107" y="2313806"/>
              <a:ext cx="0" cy="164019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コネクタ 71"/>
            <p:cNvCxnSpPr/>
            <p:nvPr/>
          </p:nvCxnSpPr>
          <p:spPr>
            <a:xfrm>
              <a:off x="3032200" y="2306027"/>
              <a:ext cx="0" cy="164019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コネクタ 72"/>
            <p:cNvCxnSpPr/>
            <p:nvPr/>
          </p:nvCxnSpPr>
          <p:spPr>
            <a:xfrm>
              <a:off x="3892014" y="2306027"/>
              <a:ext cx="0" cy="164019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コネクタ 52"/>
            <p:cNvCxnSpPr/>
            <p:nvPr/>
          </p:nvCxnSpPr>
          <p:spPr>
            <a:xfrm>
              <a:off x="2411760" y="1594270"/>
              <a:ext cx="0" cy="4962726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線矢印コネクタ 74"/>
            <p:cNvCxnSpPr/>
            <p:nvPr/>
          </p:nvCxnSpPr>
          <p:spPr>
            <a:xfrm flipV="1">
              <a:off x="395536" y="4416751"/>
              <a:ext cx="0" cy="214953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線矢印コネクタ 75"/>
            <p:cNvCxnSpPr/>
            <p:nvPr/>
          </p:nvCxnSpPr>
          <p:spPr>
            <a:xfrm>
              <a:off x="409433" y="6565810"/>
              <a:ext cx="387362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線コネクタ 76"/>
            <p:cNvCxnSpPr/>
            <p:nvPr/>
          </p:nvCxnSpPr>
          <p:spPr>
            <a:xfrm>
              <a:off x="700984" y="4925611"/>
              <a:ext cx="0" cy="1640199"/>
            </a:xfrm>
            <a:prstGeom prst="line">
              <a:avLst/>
            </a:prstGeom>
            <a:ln w="2540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線コネクタ 77"/>
            <p:cNvCxnSpPr/>
            <p:nvPr/>
          </p:nvCxnSpPr>
          <p:spPr>
            <a:xfrm>
              <a:off x="1748027" y="4925611"/>
              <a:ext cx="0" cy="1640199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線コネクタ 78"/>
            <p:cNvCxnSpPr/>
            <p:nvPr/>
          </p:nvCxnSpPr>
          <p:spPr>
            <a:xfrm>
              <a:off x="2180075" y="4925611"/>
              <a:ext cx="0" cy="1640199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線コネクタ 79"/>
            <p:cNvCxnSpPr/>
            <p:nvPr/>
          </p:nvCxnSpPr>
          <p:spPr>
            <a:xfrm>
              <a:off x="2612123" y="4925611"/>
              <a:ext cx="0" cy="1640199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線コネクタ 80"/>
            <p:cNvCxnSpPr/>
            <p:nvPr/>
          </p:nvCxnSpPr>
          <p:spPr>
            <a:xfrm>
              <a:off x="3476219" y="4933390"/>
              <a:ext cx="0" cy="1640199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コネクタ 81"/>
            <p:cNvCxnSpPr/>
            <p:nvPr/>
          </p:nvCxnSpPr>
          <p:spPr>
            <a:xfrm>
              <a:off x="3044171" y="4925611"/>
              <a:ext cx="0" cy="1640199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線コネクタ 82"/>
            <p:cNvCxnSpPr/>
            <p:nvPr/>
          </p:nvCxnSpPr>
          <p:spPr>
            <a:xfrm>
              <a:off x="3908267" y="4925611"/>
              <a:ext cx="0" cy="1640199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テキスト ボックス 53"/>
            <p:cNvSpPr txBox="1"/>
            <p:nvPr/>
          </p:nvSpPr>
          <p:spPr>
            <a:xfrm>
              <a:off x="1894056" y="1166957"/>
              <a:ext cx="10801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400" dirty="0" err="1" smtClean="0"/>
                <a:t>f</a:t>
              </a:r>
              <a:r>
                <a:rPr kumimoji="1" lang="en-US" altLang="ja-JP" sz="2400" baseline="-25000" dirty="0" err="1" smtClean="0"/>
                <a:t>cw</a:t>
              </a:r>
              <a:endParaRPr kumimoji="1" lang="ja-JP" altLang="en-US" sz="2400" baseline="-25000" dirty="0"/>
            </a:p>
          </p:txBody>
        </p:sp>
        <p:cxnSp>
          <p:nvCxnSpPr>
            <p:cNvPr id="56" name="直線矢印コネクタ 55"/>
            <p:cNvCxnSpPr/>
            <p:nvPr/>
          </p:nvCxnSpPr>
          <p:spPr>
            <a:xfrm>
              <a:off x="3517353" y="2164508"/>
              <a:ext cx="477671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テキスト ボックス 57"/>
            <p:cNvSpPr txBox="1"/>
            <p:nvPr/>
          </p:nvSpPr>
          <p:spPr>
            <a:xfrm>
              <a:off x="3275856" y="1692390"/>
              <a:ext cx="10081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dirty="0" smtClean="0"/>
                <a:t>f</a:t>
              </a:r>
              <a:r>
                <a:rPr kumimoji="1" lang="en-US" altLang="ja-JP" sz="2000" baseline="-25000" dirty="0" smtClean="0"/>
                <a:t>rep1</a:t>
              </a:r>
              <a:endParaRPr kumimoji="1" lang="ja-JP" altLang="en-US" sz="2000" baseline="-25000" dirty="0"/>
            </a:p>
          </p:txBody>
        </p:sp>
        <p:cxnSp>
          <p:nvCxnSpPr>
            <p:cNvPr id="87" name="直線矢印コネクタ 86"/>
            <p:cNvCxnSpPr/>
            <p:nvPr/>
          </p:nvCxnSpPr>
          <p:spPr>
            <a:xfrm>
              <a:off x="3477321" y="4756796"/>
              <a:ext cx="461166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テキスト ボックス 90"/>
            <p:cNvSpPr txBox="1"/>
            <p:nvPr/>
          </p:nvSpPr>
          <p:spPr>
            <a:xfrm>
              <a:off x="3203848" y="4321888"/>
              <a:ext cx="10081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dirty="0" smtClean="0"/>
                <a:t>f</a:t>
              </a:r>
              <a:r>
                <a:rPr kumimoji="1" lang="en-US" altLang="ja-JP" sz="2000" baseline="-25000" dirty="0" smtClean="0"/>
                <a:t>rep2</a:t>
              </a:r>
              <a:endParaRPr kumimoji="1" lang="ja-JP" altLang="en-US" sz="2000" baseline="-25000" dirty="0"/>
            </a:p>
          </p:txBody>
        </p:sp>
        <p:sp>
          <p:nvSpPr>
            <p:cNvPr id="4102" name="テキスト ボックス 4101"/>
            <p:cNvSpPr txBox="1"/>
            <p:nvPr/>
          </p:nvSpPr>
          <p:spPr>
            <a:xfrm>
              <a:off x="319746" y="3964708"/>
              <a:ext cx="1296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comb1</a:t>
              </a:r>
              <a:endParaRPr kumimoji="1" lang="ja-JP" altLang="en-US" dirty="0"/>
            </a:p>
          </p:txBody>
        </p:sp>
        <p:cxnSp>
          <p:nvCxnSpPr>
            <p:cNvPr id="4105" name="直線コネクタ 4104"/>
            <p:cNvCxnSpPr/>
            <p:nvPr/>
          </p:nvCxnSpPr>
          <p:spPr>
            <a:xfrm flipV="1">
              <a:off x="2602183" y="1997171"/>
              <a:ext cx="0" cy="300512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7" name="直線矢印コネクタ 4106"/>
            <p:cNvCxnSpPr/>
            <p:nvPr/>
          </p:nvCxnSpPr>
          <p:spPr>
            <a:xfrm>
              <a:off x="2411760" y="2132678"/>
              <a:ext cx="199452" cy="0"/>
            </a:xfrm>
            <a:prstGeom prst="straightConnector1">
              <a:avLst/>
            </a:prstGeom>
            <a:ln>
              <a:solidFill>
                <a:srgbClr val="00B05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11" name="テキスト ボックス 4110"/>
            <p:cNvSpPr txBox="1"/>
            <p:nvPr/>
          </p:nvSpPr>
          <p:spPr>
            <a:xfrm>
              <a:off x="1763688" y="1763707"/>
              <a:ext cx="7265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f</a:t>
              </a:r>
              <a:r>
                <a:rPr kumimoji="1" lang="en-US" altLang="ja-JP" baseline="-25000" dirty="0" smtClean="0"/>
                <a:t>beat1</a:t>
              </a:r>
              <a:endParaRPr kumimoji="1" lang="ja-JP" altLang="en-US" baseline="-25000" dirty="0"/>
            </a:p>
          </p:txBody>
        </p:sp>
        <p:cxnSp>
          <p:nvCxnSpPr>
            <p:cNvPr id="4113" name="直線コネクタ 4112"/>
            <p:cNvCxnSpPr/>
            <p:nvPr/>
          </p:nvCxnSpPr>
          <p:spPr>
            <a:xfrm>
              <a:off x="1827847" y="2132678"/>
              <a:ext cx="61991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線コネクタ 105"/>
            <p:cNvCxnSpPr/>
            <p:nvPr/>
          </p:nvCxnSpPr>
          <p:spPr>
            <a:xfrm flipV="1">
              <a:off x="2611382" y="4615678"/>
              <a:ext cx="0" cy="300512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線矢印コネクタ 106"/>
            <p:cNvCxnSpPr/>
            <p:nvPr/>
          </p:nvCxnSpPr>
          <p:spPr>
            <a:xfrm>
              <a:off x="2408610" y="4765934"/>
              <a:ext cx="194593" cy="0"/>
            </a:xfrm>
            <a:prstGeom prst="straightConnector1">
              <a:avLst/>
            </a:prstGeom>
            <a:ln>
              <a:solidFill>
                <a:srgbClr val="00B05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線コネクタ 107"/>
            <p:cNvCxnSpPr/>
            <p:nvPr/>
          </p:nvCxnSpPr>
          <p:spPr>
            <a:xfrm>
              <a:off x="1817928" y="4765934"/>
              <a:ext cx="61991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テキスト ボックス 110"/>
            <p:cNvSpPr txBox="1"/>
            <p:nvPr/>
          </p:nvSpPr>
          <p:spPr>
            <a:xfrm>
              <a:off x="1772826" y="4436934"/>
              <a:ext cx="7265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f</a:t>
              </a:r>
              <a:r>
                <a:rPr kumimoji="1" lang="en-US" altLang="ja-JP" baseline="-25000" dirty="0" smtClean="0"/>
                <a:t>beat2</a:t>
              </a:r>
              <a:endParaRPr kumimoji="1" lang="ja-JP" altLang="en-US" baseline="-25000" dirty="0"/>
            </a:p>
          </p:txBody>
        </p:sp>
        <p:cxnSp>
          <p:nvCxnSpPr>
            <p:cNvPr id="4132" name="直線矢印コネクタ 4131"/>
            <p:cNvCxnSpPr/>
            <p:nvPr/>
          </p:nvCxnSpPr>
          <p:spPr>
            <a:xfrm>
              <a:off x="395785" y="2169367"/>
              <a:ext cx="28803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線コネクタ 131"/>
            <p:cNvCxnSpPr/>
            <p:nvPr/>
          </p:nvCxnSpPr>
          <p:spPr>
            <a:xfrm flipV="1">
              <a:off x="683568" y="2019904"/>
              <a:ext cx="0" cy="300512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34" name="テキスト ボックス 4133"/>
            <p:cNvSpPr txBox="1"/>
            <p:nvPr/>
          </p:nvSpPr>
          <p:spPr>
            <a:xfrm>
              <a:off x="395536" y="1628622"/>
              <a:ext cx="5736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f</a:t>
              </a:r>
              <a:r>
                <a:rPr kumimoji="1" lang="en-US" altLang="ja-JP" baseline="-25000" dirty="0" smtClean="0"/>
                <a:t>ceo1</a:t>
              </a:r>
              <a:endParaRPr kumimoji="1" lang="ja-JP" altLang="en-US" baseline="-25000" dirty="0"/>
            </a:p>
          </p:txBody>
        </p:sp>
        <p:cxnSp>
          <p:nvCxnSpPr>
            <p:cNvPr id="134" name="直線矢印コネクタ 133"/>
            <p:cNvCxnSpPr/>
            <p:nvPr/>
          </p:nvCxnSpPr>
          <p:spPr>
            <a:xfrm>
              <a:off x="395536" y="4797152"/>
              <a:ext cx="302371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線コネクタ 134"/>
            <p:cNvCxnSpPr/>
            <p:nvPr/>
          </p:nvCxnSpPr>
          <p:spPr>
            <a:xfrm flipV="1">
              <a:off x="700065" y="4629260"/>
              <a:ext cx="0" cy="300512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テキスト ボックス 136"/>
            <p:cNvSpPr txBox="1"/>
            <p:nvPr/>
          </p:nvSpPr>
          <p:spPr>
            <a:xfrm>
              <a:off x="395536" y="4283804"/>
              <a:ext cx="5736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f</a:t>
              </a:r>
              <a:r>
                <a:rPr kumimoji="1" lang="en-US" altLang="ja-JP" baseline="-25000" dirty="0" smtClean="0"/>
                <a:t>ceo2</a:t>
              </a:r>
              <a:endParaRPr kumimoji="1" lang="ja-JP" altLang="en-US" baseline="-25000" dirty="0"/>
            </a:p>
          </p:txBody>
        </p:sp>
        <p:cxnSp>
          <p:nvCxnSpPr>
            <p:cNvPr id="59" name="直線コネクタ 58"/>
            <p:cNvCxnSpPr/>
            <p:nvPr/>
          </p:nvCxnSpPr>
          <p:spPr>
            <a:xfrm>
              <a:off x="844242" y="3056278"/>
              <a:ext cx="705919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コネクタ 59"/>
            <p:cNvCxnSpPr/>
            <p:nvPr/>
          </p:nvCxnSpPr>
          <p:spPr>
            <a:xfrm>
              <a:off x="866221" y="5627877"/>
              <a:ext cx="705919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/>
              <p:cNvSpPr/>
              <p:nvPr/>
            </p:nvSpPr>
            <p:spPr>
              <a:xfrm>
                <a:off x="5482102" y="4874395"/>
                <a:ext cx="2055242" cy="4335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ja-JP" altLang="ja-JP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>
                              <a:latin typeface="Cambria Math"/>
                            </a:rPr>
                            <m:t>f</m:t>
                          </m:r>
                        </m:e>
                        <m:sub>
                          <m:r>
                            <a:rPr lang="en-US" altLang="ja-JP" i="1"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en-US" altLang="ja-JP" i="1">
                          <a:latin typeface="Cambria Math"/>
                        </a:rPr>
                        <m:t>=(</m:t>
                      </m:r>
                      <m:r>
                        <a:rPr lang="en-US" altLang="ja-JP" i="1">
                          <a:latin typeface="Cambria Math"/>
                        </a:rPr>
                        <m:t>𝑚</m:t>
                      </m:r>
                      <m:r>
                        <a:rPr lang="en-US" altLang="ja-JP" i="1">
                          <a:latin typeface="Cambria Math"/>
                        </a:rPr>
                        <m:t>−</m:t>
                      </m:r>
                      <m:r>
                        <a:rPr lang="en-US" altLang="ja-JP" i="1">
                          <a:latin typeface="Cambria Math"/>
                        </a:rPr>
                        <m:t>𝑛</m:t>
                      </m:r>
                      <m:r>
                        <a:rPr lang="en-US" altLang="ja-JP" i="1">
                          <a:latin typeface="Cambria Math"/>
                        </a:rPr>
                        <m:t>)</m:t>
                      </m:r>
                      <m:sSub>
                        <m:sSubPr>
                          <m:ctrlPr>
                            <a:rPr lang="ja-JP" altLang="ja-JP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</a:rPr>
                            <m:t>𝛥</m:t>
                          </m:r>
                          <m:r>
                            <a:rPr lang="en-US" altLang="ja-JP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altLang="ja-JP" i="1">
                              <a:latin typeface="Cambria Math"/>
                            </a:rPr>
                            <m:t>𝑟𝑒𝑝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" name="正方形/長方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2102" y="4874395"/>
                <a:ext cx="2055242" cy="433517"/>
              </a:xfrm>
              <a:prstGeom prst="rect">
                <a:avLst/>
              </a:prstGeom>
              <a:blipFill rotWithShape="1">
                <a:blip r:embed="rId5"/>
                <a:stretch>
                  <a:fillRect b="-28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84167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36512" y="418654"/>
            <a:ext cx="9163478" cy="85010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アダプティブサンプリングの測定原理</a:t>
            </a:r>
            <a:endParaRPr kumimoji="1" lang="ja-JP" altLang="en-US" dirty="0"/>
          </a:p>
        </p:txBody>
      </p:sp>
      <p:sp>
        <p:nvSpPr>
          <p:cNvPr id="232" name="テキスト ボックス 231"/>
          <p:cNvSpPr txBox="1"/>
          <p:nvPr/>
        </p:nvSpPr>
        <p:spPr>
          <a:xfrm>
            <a:off x="104965" y="6414699"/>
            <a:ext cx="8953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2</a:t>
            </a:r>
            <a:r>
              <a:rPr lang="ja-JP" altLang="en-US" sz="2400" dirty="0" smtClean="0"/>
              <a:t>台のレーザーの位相同期をせず、正確に</a:t>
            </a:r>
            <a:r>
              <a:rPr kumimoji="1" lang="ja-JP" altLang="en-US" sz="2400" dirty="0" smtClean="0"/>
              <a:t>サンプリングできる</a:t>
            </a:r>
            <a:endParaRPr kumimoji="1" lang="ja-JP" altLang="en-US" sz="2400" dirty="0"/>
          </a:p>
        </p:txBody>
      </p:sp>
      <p:grpSp>
        <p:nvGrpSpPr>
          <p:cNvPr id="228" name="グループ化 227"/>
          <p:cNvGrpSpPr/>
          <p:nvPr/>
        </p:nvGrpSpPr>
        <p:grpSpPr>
          <a:xfrm>
            <a:off x="799070" y="1399557"/>
            <a:ext cx="3309600" cy="976196"/>
            <a:chOff x="289234" y="2099043"/>
            <a:chExt cx="3877761" cy="1190789"/>
          </a:xfrm>
        </p:grpSpPr>
        <p:cxnSp>
          <p:nvCxnSpPr>
            <p:cNvPr id="5" name="直線矢印コネクタ 4"/>
            <p:cNvCxnSpPr/>
            <p:nvPr/>
          </p:nvCxnSpPr>
          <p:spPr>
            <a:xfrm>
              <a:off x="289234" y="3284269"/>
              <a:ext cx="3877761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コネクタ 5"/>
            <p:cNvCxnSpPr/>
            <p:nvPr/>
          </p:nvCxnSpPr>
          <p:spPr>
            <a:xfrm>
              <a:off x="455013" y="2111233"/>
              <a:ext cx="0" cy="117303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コネクタ 6"/>
            <p:cNvCxnSpPr/>
            <p:nvPr/>
          </p:nvCxnSpPr>
          <p:spPr>
            <a:xfrm>
              <a:off x="762473" y="2111233"/>
              <a:ext cx="0" cy="117303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/>
            <p:nvPr/>
          </p:nvCxnSpPr>
          <p:spPr>
            <a:xfrm>
              <a:off x="1069933" y="2111233"/>
              <a:ext cx="0" cy="117303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>
              <a:off x="1377394" y="2111233"/>
              <a:ext cx="0" cy="117303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>
              <a:off x="1992316" y="2116796"/>
              <a:ext cx="0" cy="117303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>
              <a:off x="1684855" y="2111233"/>
              <a:ext cx="0" cy="117303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/>
            <p:cNvCxnSpPr/>
            <p:nvPr/>
          </p:nvCxnSpPr>
          <p:spPr>
            <a:xfrm>
              <a:off x="2299776" y="2111233"/>
              <a:ext cx="0" cy="117303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>
              <a:off x="2612275" y="2113018"/>
              <a:ext cx="0" cy="117303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>
              <a:off x="2931028" y="2113018"/>
              <a:ext cx="0" cy="117303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>
              <a:off x="3240020" y="2113018"/>
              <a:ext cx="0" cy="117303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>
              <a:off x="3549012" y="2113018"/>
              <a:ext cx="0" cy="117303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/>
            <p:nvPr/>
          </p:nvCxnSpPr>
          <p:spPr>
            <a:xfrm>
              <a:off x="3858004" y="2113018"/>
              <a:ext cx="0" cy="117303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コネクタ 51"/>
            <p:cNvCxnSpPr/>
            <p:nvPr/>
          </p:nvCxnSpPr>
          <p:spPr>
            <a:xfrm>
              <a:off x="615507" y="2111233"/>
              <a:ext cx="0" cy="117303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コネクタ 52"/>
            <p:cNvCxnSpPr/>
            <p:nvPr/>
          </p:nvCxnSpPr>
          <p:spPr>
            <a:xfrm>
              <a:off x="923572" y="2111233"/>
              <a:ext cx="0" cy="117303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コネクタ 53"/>
            <p:cNvCxnSpPr/>
            <p:nvPr/>
          </p:nvCxnSpPr>
          <p:spPr>
            <a:xfrm>
              <a:off x="1230428" y="2111233"/>
              <a:ext cx="0" cy="117303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コネクタ 54"/>
            <p:cNvCxnSpPr/>
            <p:nvPr/>
          </p:nvCxnSpPr>
          <p:spPr>
            <a:xfrm>
              <a:off x="1525699" y="2111233"/>
              <a:ext cx="0" cy="117303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コネクタ 55"/>
            <p:cNvCxnSpPr/>
            <p:nvPr/>
          </p:nvCxnSpPr>
          <p:spPr>
            <a:xfrm>
              <a:off x="1833160" y="2111233"/>
              <a:ext cx="0" cy="117303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コネクタ 56"/>
            <p:cNvCxnSpPr/>
            <p:nvPr/>
          </p:nvCxnSpPr>
          <p:spPr>
            <a:xfrm>
              <a:off x="2152811" y="2111233"/>
              <a:ext cx="0" cy="117303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コネクタ 57"/>
            <p:cNvCxnSpPr/>
            <p:nvPr/>
          </p:nvCxnSpPr>
          <p:spPr>
            <a:xfrm>
              <a:off x="2460270" y="2099043"/>
              <a:ext cx="0" cy="117303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コネクタ 58"/>
            <p:cNvCxnSpPr/>
            <p:nvPr/>
          </p:nvCxnSpPr>
          <p:spPr>
            <a:xfrm>
              <a:off x="2776476" y="2111233"/>
              <a:ext cx="0" cy="117303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コネクタ 59"/>
            <p:cNvCxnSpPr/>
            <p:nvPr/>
          </p:nvCxnSpPr>
          <p:spPr>
            <a:xfrm>
              <a:off x="3079333" y="2111233"/>
              <a:ext cx="0" cy="117303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コネクタ 60"/>
            <p:cNvCxnSpPr/>
            <p:nvPr/>
          </p:nvCxnSpPr>
          <p:spPr>
            <a:xfrm>
              <a:off x="3388325" y="2111233"/>
              <a:ext cx="0" cy="117303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コネクタ 61"/>
            <p:cNvCxnSpPr/>
            <p:nvPr/>
          </p:nvCxnSpPr>
          <p:spPr>
            <a:xfrm>
              <a:off x="3697317" y="2111233"/>
              <a:ext cx="0" cy="117303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テキスト ボックス 89"/>
          <p:cNvSpPr txBox="1"/>
          <p:nvPr/>
        </p:nvSpPr>
        <p:spPr>
          <a:xfrm>
            <a:off x="467544" y="1102573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/>
              <a:t>従来法（コンスタントクロック）</a:t>
            </a:r>
          </a:p>
        </p:txBody>
      </p:sp>
      <p:grpSp>
        <p:nvGrpSpPr>
          <p:cNvPr id="198" name="グループ化 197"/>
          <p:cNvGrpSpPr/>
          <p:nvPr/>
        </p:nvGrpSpPr>
        <p:grpSpPr>
          <a:xfrm>
            <a:off x="936229" y="2375754"/>
            <a:ext cx="2904392" cy="2349390"/>
            <a:chOff x="5246169" y="2132856"/>
            <a:chExt cx="3402991" cy="1190789"/>
          </a:xfrm>
        </p:grpSpPr>
        <p:cxnSp>
          <p:nvCxnSpPr>
            <p:cNvPr id="129" name="直線コネクタ 128"/>
            <p:cNvCxnSpPr/>
            <p:nvPr/>
          </p:nvCxnSpPr>
          <p:spPr>
            <a:xfrm>
              <a:off x="5246169" y="2145046"/>
              <a:ext cx="0" cy="1173036"/>
            </a:xfrm>
            <a:prstGeom prst="line">
              <a:avLst/>
            </a:prstGeom>
            <a:ln w="254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線コネクタ 129"/>
            <p:cNvCxnSpPr/>
            <p:nvPr/>
          </p:nvCxnSpPr>
          <p:spPr>
            <a:xfrm>
              <a:off x="5553629" y="2145046"/>
              <a:ext cx="0" cy="1173036"/>
            </a:xfrm>
            <a:prstGeom prst="line">
              <a:avLst/>
            </a:prstGeom>
            <a:ln w="254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線コネクタ 130"/>
            <p:cNvCxnSpPr/>
            <p:nvPr/>
          </p:nvCxnSpPr>
          <p:spPr>
            <a:xfrm>
              <a:off x="5861089" y="2145046"/>
              <a:ext cx="0" cy="1173036"/>
            </a:xfrm>
            <a:prstGeom prst="line">
              <a:avLst/>
            </a:prstGeom>
            <a:ln w="254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線コネクタ 131"/>
            <p:cNvCxnSpPr/>
            <p:nvPr/>
          </p:nvCxnSpPr>
          <p:spPr>
            <a:xfrm>
              <a:off x="6168550" y="2145046"/>
              <a:ext cx="0" cy="1173036"/>
            </a:xfrm>
            <a:prstGeom prst="line">
              <a:avLst/>
            </a:prstGeom>
            <a:ln w="254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線コネクタ 132"/>
            <p:cNvCxnSpPr/>
            <p:nvPr/>
          </p:nvCxnSpPr>
          <p:spPr>
            <a:xfrm>
              <a:off x="6783472" y="2150609"/>
              <a:ext cx="0" cy="1173036"/>
            </a:xfrm>
            <a:prstGeom prst="line">
              <a:avLst/>
            </a:prstGeom>
            <a:ln w="254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線コネクタ 133"/>
            <p:cNvCxnSpPr/>
            <p:nvPr/>
          </p:nvCxnSpPr>
          <p:spPr>
            <a:xfrm>
              <a:off x="6476011" y="2145046"/>
              <a:ext cx="0" cy="1173036"/>
            </a:xfrm>
            <a:prstGeom prst="line">
              <a:avLst/>
            </a:prstGeom>
            <a:ln w="254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線コネクタ 134"/>
            <p:cNvCxnSpPr/>
            <p:nvPr/>
          </p:nvCxnSpPr>
          <p:spPr>
            <a:xfrm>
              <a:off x="7090932" y="2145046"/>
              <a:ext cx="0" cy="1173036"/>
            </a:xfrm>
            <a:prstGeom prst="line">
              <a:avLst/>
            </a:prstGeom>
            <a:ln w="254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線コネクタ 135"/>
            <p:cNvCxnSpPr/>
            <p:nvPr/>
          </p:nvCxnSpPr>
          <p:spPr>
            <a:xfrm>
              <a:off x="7403431" y="2146831"/>
              <a:ext cx="0" cy="1173036"/>
            </a:xfrm>
            <a:prstGeom prst="line">
              <a:avLst/>
            </a:prstGeom>
            <a:ln w="254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直線コネクタ 136"/>
            <p:cNvCxnSpPr/>
            <p:nvPr/>
          </p:nvCxnSpPr>
          <p:spPr>
            <a:xfrm>
              <a:off x="7722184" y="2146831"/>
              <a:ext cx="0" cy="1173036"/>
            </a:xfrm>
            <a:prstGeom prst="line">
              <a:avLst/>
            </a:prstGeom>
            <a:ln w="254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直線コネクタ 137"/>
            <p:cNvCxnSpPr/>
            <p:nvPr/>
          </p:nvCxnSpPr>
          <p:spPr>
            <a:xfrm>
              <a:off x="8031176" y="2146831"/>
              <a:ext cx="0" cy="1173036"/>
            </a:xfrm>
            <a:prstGeom prst="line">
              <a:avLst/>
            </a:prstGeom>
            <a:ln w="254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線コネクタ 138"/>
            <p:cNvCxnSpPr/>
            <p:nvPr/>
          </p:nvCxnSpPr>
          <p:spPr>
            <a:xfrm>
              <a:off x="8340168" y="2146831"/>
              <a:ext cx="0" cy="1173036"/>
            </a:xfrm>
            <a:prstGeom prst="line">
              <a:avLst/>
            </a:prstGeom>
            <a:ln w="254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線コネクタ 139"/>
            <p:cNvCxnSpPr/>
            <p:nvPr/>
          </p:nvCxnSpPr>
          <p:spPr>
            <a:xfrm>
              <a:off x="8649160" y="2146831"/>
              <a:ext cx="0" cy="1173036"/>
            </a:xfrm>
            <a:prstGeom prst="line">
              <a:avLst/>
            </a:prstGeom>
            <a:ln w="254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線コネクタ 140"/>
            <p:cNvCxnSpPr/>
            <p:nvPr/>
          </p:nvCxnSpPr>
          <p:spPr>
            <a:xfrm>
              <a:off x="5406663" y="2145046"/>
              <a:ext cx="0" cy="1173036"/>
            </a:xfrm>
            <a:prstGeom prst="line">
              <a:avLst/>
            </a:prstGeom>
            <a:ln w="254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直線コネクタ 141"/>
            <p:cNvCxnSpPr/>
            <p:nvPr/>
          </p:nvCxnSpPr>
          <p:spPr>
            <a:xfrm>
              <a:off x="5714728" y="2145046"/>
              <a:ext cx="0" cy="1173036"/>
            </a:xfrm>
            <a:prstGeom prst="line">
              <a:avLst/>
            </a:prstGeom>
            <a:ln w="254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直線コネクタ 142"/>
            <p:cNvCxnSpPr/>
            <p:nvPr/>
          </p:nvCxnSpPr>
          <p:spPr>
            <a:xfrm>
              <a:off x="6021584" y="2145046"/>
              <a:ext cx="0" cy="1173036"/>
            </a:xfrm>
            <a:prstGeom prst="line">
              <a:avLst/>
            </a:prstGeom>
            <a:ln w="254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直線コネクタ 143"/>
            <p:cNvCxnSpPr/>
            <p:nvPr/>
          </p:nvCxnSpPr>
          <p:spPr>
            <a:xfrm>
              <a:off x="6316855" y="2145046"/>
              <a:ext cx="0" cy="1173036"/>
            </a:xfrm>
            <a:prstGeom prst="line">
              <a:avLst/>
            </a:prstGeom>
            <a:ln w="254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直線コネクタ 144"/>
            <p:cNvCxnSpPr/>
            <p:nvPr/>
          </p:nvCxnSpPr>
          <p:spPr>
            <a:xfrm>
              <a:off x="6624316" y="2145046"/>
              <a:ext cx="0" cy="1173036"/>
            </a:xfrm>
            <a:prstGeom prst="line">
              <a:avLst/>
            </a:prstGeom>
            <a:ln w="254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線コネクタ 145"/>
            <p:cNvCxnSpPr/>
            <p:nvPr/>
          </p:nvCxnSpPr>
          <p:spPr>
            <a:xfrm>
              <a:off x="6943967" y="2145046"/>
              <a:ext cx="0" cy="1173036"/>
            </a:xfrm>
            <a:prstGeom prst="line">
              <a:avLst/>
            </a:prstGeom>
            <a:ln w="254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直線コネクタ 146"/>
            <p:cNvCxnSpPr/>
            <p:nvPr/>
          </p:nvCxnSpPr>
          <p:spPr>
            <a:xfrm>
              <a:off x="7251426" y="2132856"/>
              <a:ext cx="0" cy="1173036"/>
            </a:xfrm>
            <a:prstGeom prst="line">
              <a:avLst/>
            </a:prstGeom>
            <a:ln w="254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直線コネクタ 147"/>
            <p:cNvCxnSpPr/>
            <p:nvPr/>
          </p:nvCxnSpPr>
          <p:spPr>
            <a:xfrm>
              <a:off x="7567632" y="2145046"/>
              <a:ext cx="0" cy="1173036"/>
            </a:xfrm>
            <a:prstGeom prst="line">
              <a:avLst/>
            </a:prstGeom>
            <a:ln w="254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直線コネクタ 148"/>
            <p:cNvCxnSpPr/>
            <p:nvPr/>
          </p:nvCxnSpPr>
          <p:spPr>
            <a:xfrm>
              <a:off x="7870489" y="2145046"/>
              <a:ext cx="0" cy="1173036"/>
            </a:xfrm>
            <a:prstGeom prst="line">
              <a:avLst/>
            </a:prstGeom>
            <a:ln w="254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直線コネクタ 149"/>
            <p:cNvCxnSpPr/>
            <p:nvPr/>
          </p:nvCxnSpPr>
          <p:spPr>
            <a:xfrm>
              <a:off x="8179481" y="2145046"/>
              <a:ext cx="0" cy="1173036"/>
            </a:xfrm>
            <a:prstGeom prst="line">
              <a:avLst/>
            </a:prstGeom>
            <a:ln w="254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直線コネクタ 150"/>
            <p:cNvCxnSpPr/>
            <p:nvPr/>
          </p:nvCxnSpPr>
          <p:spPr>
            <a:xfrm>
              <a:off x="8488473" y="2145046"/>
              <a:ext cx="0" cy="1173036"/>
            </a:xfrm>
            <a:prstGeom prst="line">
              <a:avLst/>
            </a:prstGeom>
            <a:ln w="254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5" name="右矢印 224"/>
          <p:cNvSpPr/>
          <p:nvPr/>
        </p:nvSpPr>
        <p:spPr>
          <a:xfrm rot="5400000">
            <a:off x="2153474" y="2634341"/>
            <a:ext cx="472251" cy="368745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27" name="グループ化 226"/>
          <p:cNvGrpSpPr/>
          <p:nvPr/>
        </p:nvGrpSpPr>
        <p:grpSpPr>
          <a:xfrm>
            <a:off x="5004048" y="1414501"/>
            <a:ext cx="3301795" cy="985336"/>
            <a:chOff x="277603" y="4171277"/>
            <a:chExt cx="3868616" cy="1201939"/>
          </a:xfrm>
        </p:grpSpPr>
        <p:cxnSp>
          <p:nvCxnSpPr>
            <p:cNvPr id="65" name="直線矢印コネクタ 64"/>
            <p:cNvCxnSpPr/>
            <p:nvPr/>
          </p:nvCxnSpPr>
          <p:spPr>
            <a:xfrm>
              <a:off x="277603" y="5360980"/>
              <a:ext cx="386861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コネクタ 65"/>
            <p:cNvCxnSpPr/>
            <p:nvPr/>
          </p:nvCxnSpPr>
          <p:spPr>
            <a:xfrm>
              <a:off x="455012" y="4183513"/>
              <a:ext cx="0" cy="117746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コネクタ 66"/>
            <p:cNvCxnSpPr/>
            <p:nvPr/>
          </p:nvCxnSpPr>
          <p:spPr>
            <a:xfrm>
              <a:off x="750282" y="4183513"/>
              <a:ext cx="0" cy="117746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コネクタ 67"/>
            <p:cNvCxnSpPr/>
            <p:nvPr/>
          </p:nvCxnSpPr>
          <p:spPr>
            <a:xfrm>
              <a:off x="838329" y="4183513"/>
              <a:ext cx="0" cy="117746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コネクタ 68"/>
            <p:cNvCxnSpPr/>
            <p:nvPr/>
          </p:nvCxnSpPr>
          <p:spPr>
            <a:xfrm>
              <a:off x="1394768" y="4183513"/>
              <a:ext cx="0" cy="117746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コネクタ 69"/>
            <p:cNvCxnSpPr/>
            <p:nvPr/>
          </p:nvCxnSpPr>
          <p:spPr>
            <a:xfrm>
              <a:off x="1992315" y="4189097"/>
              <a:ext cx="0" cy="117746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コネクタ 70"/>
            <p:cNvCxnSpPr/>
            <p:nvPr/>
          </p:nvCxnSpPr>
          <p:spPr>
            <a:xfrm>
              <a:off x="1636096" y="4183513"/>
              <a:ext cx="0" cy="117746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コネクタ 71"/>
            <p:cNvCxnSpPr/>
            <p:nvPr/>
          </p:nvCxnSpPr>
          <p:spPr>
            <a:xfrm>
              <a:off x="2336344" y="4183513"/>
              <a:ext cx="0" cy="117746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コネクタ 72"/>
            <p:cNvCxnSpPr/>
            <p:nvPr/>
          </p:nvCxnSpPr>
          <p:spPr>
            <a:xfrm>
              <a:off x="2685412" y="4185305"/>
              <a:ext cx="0" cy="117746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線コネクタ 73"/>
            <p:cNvCxnSpPr/>
            <p:nvPr/>
          </p:nvCxnSpPr>
          <p:spPr>
            <a:xfrm>
              <a:off x="2906648" y="4185305"/>
              <a:ext cx="0" cy="117746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線コネクタ 74"/>
            <p:cNvCxnSpPr/>
            <p:nvPr/>
          </p:nvCxnSpPr>
          <p:spPr>
            <a:xfrm>
              <a:off x="3240019" y="4185305"/>
              <a:ext cx="0" cy="117746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線コネクタ 75"/>
            <p:cNvCxnSpPr/>
            <p:nvPr/>
          </p:nvCxnSpPr>
          <p:spPr>
            <a:xfrm>
              <a:off x="3602443" y="4185305"/>
              <a:ext cx="0" cy="117746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線コネクタ 76"/>
            <p:cNvCxnSpPr/>
            <p:nvPr/>
          </p:nvCxnSpPr>
          <p:spPr>
            <a:xfrm>
              <a:off x="3858003" y="4185305"/>
              <a:ext cx="0" cy="117746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線コネクタ 77"/>
            <p:cNvCxnSpPr/>
            <p:nvPr/>
          </p:nvCxnSpPr>
          <p:spPr>
            <a:xfrm>
              <a:off x="652075" y="4183513"/>
              <a:ext cx="0" cy="117746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線コネクタ 78"/>
            <p:cNvCxnSpPr/>
            <p:nvPr/>
          </p:nvCxnSpPr>
          <p:spPr>
            <a:xfrm>
              <a:off x="1061011" y="4195748"/>
              <a:ext cx="0" cy="117746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線コネクタ 79"/>
            <p:cNvCxnSpPr/>
            <p:nvPr/>
          </p:nvCxnSpPr>
          <p:spPr>
            <a:xfrm>
              <a:off x="1230427" y="4183513"/>
              <a:ext cx="0" cy="117746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線コネクタ 80"/>
            <p:cNvCxnSpPr/>
            <p:nvPr/>
          </p:nvCxnSpPr>
          <p:spPr>
            <a:xfrm>
              <a:off x="1525698" y="4183513"/>
              <a:ext cx="0" cy="117746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コネクタ 81"/>
            <p:cNvCxnSpPr/>
            <p:nvPr/>
          </p:nvCxnSpPr>
          <p:spPr>
            <a:xfrm>
              <a:off x="1869728" y="4183513"/>
              <a:ext cx="0" cy="117746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線コネクタ 82"/>
            <p:cNvCxnSpPr/>
            <p:nvPr/>
          </p:nvCxnSpPr>
          <p:spPr>
            <a:xfrm>
              <a:off x="2104051" y="4183513"/>
              <a:ext cx="0" cy="117746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線コネクタ 83"/>
            <p:cNvCxnSpPr/>
            <p:nvPr/>
          </p:nvCxnSpPr>
          <p:spPr>
            <a:xfrm>
              <a:off x="2460269" y="4171277"/>
              <a:ext cx="0" cy="117746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線コネクタ 84"/>
            <p:cNvCxnSpPr/>
            <p:nvPr/>
          </p:nvCxnSpPr>
          <p:spPr>
            <a:xfrm>
              <a:off x="2788664" y="4183513"/>
              <a:ext cx="0" cy="117746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線コネクタ 85"/>
            <p:cNvCxnSpPr/>
            <p:nvPr/>
          </p:nvCxnSpPr>
          <p:spPr>
            <a:xfrm>
              <a:off x="3140280" y="4183513"/>
              <a:ext cx="0" cy="117746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線コネクタ 86"/>
            <p:cNvCxnSpPr/>
            <p:nvPr/>
          </p:nvCxnSpPr>
          <p:spPr>
            <a:xfrm>
              <a:off x="3351755" y="4183513"/>
              <a:ext cx="0" cy="117746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線コネクタ 87"/>
            <p:cNvCxnSpPr/>
            <p:nvPr/>
          </p:nvCxnSpPr>
          <p:spPr>
            <a:xfrm>
              <a:off x="3685126" y="4183513"/>
              <a:ext cx="0" cy="117746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テキスト ボックス 92"/>
          <p:cNvSpPr txBox="1"/>
          <p:nvPr/>
        </p:nvSpPr>
        <p:spPr>
          <a:xfrm>
            <a:off x="4969984" y="1076120"/>
            <a:ext cx="3379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 smtClean="0"/>
              <a:t>アダプティブサンプリング</a:t>
            </a:r>
            <a:endParaRPr kumimoji="1" lang="ja-JP" altLang="en-US" sz="2000" dirty="0"/>
          </a:p>
        </p:txBody>
      </p:sp>
      <p:sp>
        <p:nvSpPr>
          <p:cNvPr id="101" name="フリーフォーム 100"/>
          <p:cNvSpPr/>
          <p:nvPr/>
        </p:nvSpPr>
        <p:spPr>
          <a:xfrm>
            <a:off x="5151421" y="3287991"/>
            <a:ext cx="2912030" cy="1348026"/>
          </a:xfrm>
          <a:custGeom>
            <a:avLst/>
            <a:gdLst>
              <a:gd name="connsiteX0" fmla="*/ 0 w 3411940"/>
              <a:gd name="connsiteY0" fmla="*/ 941847 h 2183944"/>
              <a:gd name="connsiteX1" fmla="*/ 204716 w 3411940"/>
              <a:gd name="connsiteY1" fmla="*/ 819017 h 2183944"/>
              <a:gd name="connsiteX2" fmla="*/ 300251 w 3411940"/>
              <a:gd name="connsiteY2" fmla="*/ 1228450 h 2183944"/>
              <a:gd name="connsiteX3" fmla="*/ 382137 w 3411940"/>
              <a:gd name="connsiteY3" fmla="*/ 682539 h 2183944"/>
              <a:gd name="connsiteX4" fmla="*/ 614149 w 3411940"/>
              <a:gd name="connsiteY4" fmla="*/ 1596939 h 2183944"/>
              <a:gd name="connsiteX5" fmla="*/ 777922 w 3411940"/>
              <a:gd name="connsiteY5" fmla="*/ 491470 h 2183944"/>
              <a:gd name="connsiteX6" fmla="*/ 941696 w 3411940"/>
              <a:gd name="connsiteY6" fmla="*/ 1992724 h 2183944"/>
              <a:gd name="connsiteX7" fmla="*/ 1078173 w 3411940"/>
              <a:gd name="connsiteY7" fmla="*/ 314050 h 2183944"/>
              <a:gd name="connsiteX8" fmla="*/ 1187355 w 3411940"/>
              <a:gd name="connsiteY8" fmla="*/ 2074611 h 2183944"/>
              <a:gd name="connsiteX9" fmla="*/ 1405719 w 3411940"/>
              <a:gd name="connsiteY9" fmla="*/ 122981 h 2183944"/>
              <a:gd name="connsiteX10" fmla="*/ 1542197 w 3411940"/>
              <a:gd name="connsiteY10" fmla="*/ 2183793 h 2183944"/>
              <a:gd name="connsiteX11" fmla="*/ 1651379 w 3411940"/>
              <a:gd name="connsiteY11" fmla="*/ 151 h 2183944"/>
              <a:gd name="connsiteX12" fmla="*/ 1883391 w 3411940"/>
              <a:gd name="connsiteY12" fmla="*/ 2060963 h 2183944"/>
              <a:gd name="connsiteX13" fmla="*/ 2006221 w 3411940"/>
              <a:gd name="connsiteY13" fmla="*/ 136629 h 2183944"/>
              <a:gd name="connsiteX14" fmla="*/ 2238233 w 3411940"/>
              <a:gd name="connsiteY14" fmla="*/ 1992724 h 2183944"/>
              <a:gd name="connsiteX15" fmla="*/ 2333767 w 3411940"/>
              <a:gd name="connsiteY15" fmla="*/ 300402 h 2183944"/>
              <a:gd name="connsiteX16" fmla="*/ 2456597 w 3411940"/>
              <a:gd name="connsiteY16" fmla="*/ 1856247 h 2183944"/>
              <a:gd name="connsiteX17" fmla="*/ 2688609 w 3411940"/>
              <a:gd name="connsiteY17" fmla="*/ 423232 h 2183944"/>
              <a:gd name="connsiteX18" fmla="*/ 2770496 w 3411940"/>
              <a:gd name="connsiteY18" fmla="*/ 1637882 h 2183944"/>
              <a:gd name="connsiteX19" fmla="*/ 2893325 w 3411940"/>
              <a:gd name="connsiteY19" fmla="*/ 682539 h 2183944"/>
              <a:gd name="connsiteX20" fmla="*/ 3152633 w 3411940"/>
              <a:gd name="connsiteY20" fmla="*/ 1364927 h 2183944"/>
              <a:gd name="connsiteX21" fmla="*/ 3234519 w 3411940"/>
              <a:gd name="connsiteY21" fmla="*/ 900903 h 2183944"/>
              <a:gd name="connsiteX22" fmla="*/ 3411940 w 3411940"/>
              <a:gd name="connsiteY22" fmla="*/ 1105620 h 218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411940" h="2183944">
                <a:moveTo>
                  <a:pt x="0" y="941847"/>
                </a:moveTo>
                <a:cubicBezTo>
                  <a:pt x="77337" y="856548"/>
                  <a:pt x="154674" y="771250"/>
                  <a:pt x="204716" y="819017"/>
                </a:cubicBezTo>
                <a:cubicBezTo>
                  <a:pt x="254758" y="866784"/>
                  <a:pt x="270681" y="1251196"/>
                  <a:pt x="300251" y="1228450"/>
                </a:cubicBezTo>
                <a:cubicBezTo>
                  <a:pt x="329821" y="1205704"/>
                  <a:pt x="329821" y="621124"/>
                  <a:pt x="382137" y="682539"/>
                </a:cubicBezTo>
                <a:cubicBezTo>
                  <a:pt x="434453" y="743954"/>
                  <a:pt x="548185" y="1628784"/>
                  <a:pt x="614149" y="1596939"/>
                </a:cubicBezTo>
                <a:cubicBezTo>
                  <a:pt x="680113" y="1565094"/>
                  <a:pt x="723331" y="425506"/>
                  <a:pt x="777922" y="491470"/>
                </a:cubicBezTo>
                <a:cubicBezTo>
                  <a:pt x="832513" y="557434"/>
                  <a:pt x="891654" y="2022294"/>
                  <a:pt x="941696" y="1992724"/>
                </a:cubicBezTo>
                <a:cubicBezTo>
                  <a:pt x="991738" y="1963154"/>
                  <a:pt x="1037230" y="300402"/>
                  <a:pt x="1078173" y="314050"/>
                </a:cubicBezTo>
                <a:cubicBezTo>
                  <a:pt x="1119116" y="327698"/>
                  <a:pt x="1132764" y="2106456"/>
                  <a:pt x="1187355" y="2074611"/>
                </a:cubicBezTo>
                <a:cubicBezTo>
                  <a:pt x="1241946" y="2042766"/>
                  <a:pt x="1346579" y="104784"/>
                  <a:pt x="1405719" y="122981"/>
                </a:cubicBezTo>
                <a:cubicBezTo>
                  <a:pt x="1464859" y="141178"/>
                  <a:pt x="1501254" y="2204265"/>
                  <a:pt x="1542197" y="2183793"/>
                </a:cubicBezTo>
                <a:cubicBezTo>
                  <a:pt x="1583140" y="2163321"/>
                  <a:pt x="1594513" y="20623"/>
                  <a:pt x="1651379" y="151"/>
                </a:cubicBezTo>
                <a:cubicBezTo>
                  <a:pt x="1708245" y="-20321"/>
                  <a:pt x="1824251" y="2038217"/>
                  <a:pt x="1883391" y="2060963"/>
                </a:cubicBezTo>
                <a:cubicBezTo>
                  <a:pt x="1942531" y="2083709"/>
                  <a:pt x="1947081" y="148002"/>
                  <a:pt x="2006221" y="136629"/>
                </a:cubicBezTo>
                <a:cubicBezTo>
                  <a:pt x="2065361" y="125256"/>
                  <a:pt x="2183642" y="1965429"/>
                  <a:pt x="2238233" y="1992724"/>
                </a:cubicBezTo>
                <a:cubicBezTo>
                  <a:pt x="2292824" y="2020019"/>
                  <a:pt x="2297373" y="323148"/>
                  <a:pt x="2333767" y="300402"/>
                </a:cubicBezTo>
                <a:cubicBezTo>
                  <a:pt x="2370161" y="277656"/>
                  <a:pt x="2397457" y="1835775"/>
                  <a:pt x="2456597" y="1856247"/>
                </a:cubicBezTo>
                <a:cubicBezTo>
                  <a:pt x="2515737" y="1876719"/>
                  <a:pt x="2636293" y="459626"/>
                  <a:pt x="2688609" y="423232"/>
                </a:cubicBezTo>
                <a:cubicBezTo>
                  <a:pt x="2740926" y="386838"/>
                  <a:pt x="2736377" y="1594664"/>
                  <a:pt x="2770496" y="1637882"/>
                </a:cubicBezTo>
                <a:cubicBezTo>
                  <a:pt x="2804615" y="1681100"/>
                  <a:pt x="2829636" y="728031"/>
                  <a:pt x="2893325" y="682539"/>
                </a:cubicBezTo>
                <a:cubicBezTo>
                  <a:pt x="2957014" y="637047"/>
                  <a:pt x="3095767" y="1328533"/>
                  <a:pt x="3152633" y="1364927"/>
                </a:cubicBezTo>
                <a:cubicBezTo>
                  <a:pt x="3209499" y="1401321"/>
                  <a:pt x="3191301" y="944121"/>
                  <a:pt x="3234519" y="900903"/>
                </a:cubicBezTo>
                <a:cubicBezTo>
                  <a:pt x="3277737" y="857685"/>
                  <a:pt x="3344838" y="981652"/>
                  <a:pt x="3411940" y="110562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22" name="グループ化 221"/>
          <p:cNvGrpSpPr/>
          <p:nvPr/>
        </p:nvGrpSpPr>
        <p:grpSpPr>
          <a:xfrm>
            <a:off x="5155063" y="2304213"/>
            <a:ext cx="2904392" cy="2420931"/>
            <a:chOff x="5431129" y="4166496"/>
            <a:chExt cx="3402991" cy="1201939"/>
          </a:xfrm>
        </p:grpSpPr>
        <p:cxnSp>
          <p:nvCxnSpPr>
            <p:cNvPr id="199" name="直線コネクタ 198"/>
            <p:cNvCxnSpPr/>
            <p:nvPr/>
          </p:nvCxnSpPr>
          <p:spPr>
            <a:xfrm>
              <a:off x="5431129" y="4178732"/>
              <a:ext cx="0" cy="1177468"/>
            </a:xfrm>
            <a:prstGeom prst="line">
              <a:avLst/>
            </a:prstGeom>
            <a:ln w="254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直線コネクタ 199"/>
            <p:cNvCxnSpPr/>
            <p:nvPr/>
          </p:nvCxnSpPr>
          <p:spPr>
            <a:xfrm>
              <a:off x="5726399" y="4178732"/>
              <a:ext cx="0" cy="1177468"/>
            </a:xfrm>
            <a:prstGeom prst="line">
              <a:avLst/>
            </a:prstGeom>
            <a:ln w="254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直線コネクタ 200"/>
            <p:cNvCxnSpPr/>
            <p:nvPr/>
          </p:nvCxnSpPr>
          <p:spPr>
            <a:xfrm>
              <a:off x="5814446" y="4178732"/>
              <a:ext cx="0" cy="1177468"/>
            </a:xfrm>
            <a:prstGeom prst="line">
              <a:avLst/>
            </a:prstGeom>
            <a:ln w="254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直線コネクタ 201"/>
            <p:cNvCxnSpPr/>
            <p:nvPr/>
          </p:nvCxnSpPr>
          <p:spPr>
            <a:xfrm>
              <a:off x="6370885" y="4178732"/>
              <a:ext cx="0" cy="1177468"/>
            </a:xfrm>
            <a:prstGeom prst="line">
              <a:avLst/>
            </a:prstGeom>
            <a:ln w="254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直線コネクタ 202"/>
            <p:cNvCxnSpPr/>
            <p:nvPr/>
          </p:nvCxnSpPr>
          <p:spPr>
            <a:xfrm>
              <a:off x="6968432" y="4184316"/>
              <a:ext cx="0" cy="1177468"/>
            </a:xfrm>
            <a:prstGeom prst="line">
              <a:avLst/>
            </a:prstGeom>
            <a:ln w="254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直線コネクタ 203"/>
            <p:cNvCxnSpPr/>
            <p:nvPr/>
          </p:nvCxnSpPr>
          <p:spPr>
            <a:xfrm>
              <a:off x="6612213" y="4178732"/>
              <a:ext cx="0" cy="1177468"/>
            </a:xfrm>
            <a:prstGeom prst="line">
              <a:avLst/>
            </a:prstGeom>
            <a:ln w="254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直線コネクタ 204"/>
            <p:cNvCxnSpPr/>
            <p:nvPr/>
          </p:nvCxnSpPr>
          <p:spPr>
            <a:xfrm>
              <a:off x="7312461" y="4178732"/>
              <a:ext cx="0" cy="1177468"/>
            </a:xfrm>
            <a:prstGeom prst="line">
              <a:avLst/>
            </a:prstGeom>
            <a:ln w="254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線コネクタ 205"/>
            <p:cNvCxnSpPr/>
            <p:nvPr/>
          </p:nvCxnSpPr>
          <p:spPr>
            <a:xfrm>
              <a:off x="7661529" y="4180524"/>
              <a:ext cx="0" cy="1177468"/>
            </a:xfrm>
            <a:prstGeom prst="line">
              <a:avLst/>
            </a:prstGeom>
            <a:ln w="254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直線コネクタ 206"/>
            <p:cNvCxnSpPr/>
            <p:nvPr/>
          </p:nvCxnSpPr>
          <p:spPr>
            <a:xfrm>
              <a:off x="7882765" y="4180524"/>
              <a:ext cx="0" cy="1177468"/>
            </a:xfrm>
            <a:prstGeom prst="line">
              <a:avLst/>
            </a:prstGeom>
            <a:ln w="254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直線コネクタ 207"/>
            <p:cNvCxnSpPr/>
            <p:nvPr/>
          </p:nvCxnSpPr>
          <p:spPr>
            <a:xfrm>
              <a:off x="8216136" y="4180524"/>
              <a:ext cx="0" cy="1177468"/>
            </a:xfrm>
            <a:prstGeom prst="line">
              <a:avLst/>
            </a:prstGeom>
            <a:ln w="254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直線コネクタ 208"/>
            <p:cNvCxnSpPr/>
            <p:nvPr/>
          </p:nvCxnSpPr>
          <p:spPr>
            <a:xfrm>
              <a:off x="8578560" y="4180524"/>
              <a:ext cx="0" cy="1177468"/>
            </a:xfrm>
            <a:prstGeom prst="line">
              <a:avLst/>
            </a:prstGeom>
            <a:ln w="254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直線コネクタ 209"/>
            <p:cNvCxnSpPr/>
            <p:nvPr/>
          </p:nvCxnSpPr>
          <p:spPr>
            <a:xfrm>
              <a:off x="8834120" y="4180524"/>
              <a:ext cx="0" cy="1177468"/>
            </a:xfrm>
            <a:prstGeom prst="line">
              <a:avLst/>
            </a:prstGeom>
            <a:ln w="254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直線コネクタ 210"/>
            <p:cNvCxnSpPr/>
            <p:nvPr/>
          </p:nvCxnSpPr>
          <p:spPr>
            <a:xfrm>
              <a:off x="5628192" y="4178732"/>
              <a:ext cx="0" cy="1177468"/>
            </a:xfrm>
            <a:prstGeom prst="line">
              <a:avLst/>
            </a:prstGeom>
            <a:ln w="254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線コネクタ 211"/>
            <p:cNvCxnSpPr/>
            <p:nvPr/>
          </p:nvCxnSpPr>
          <p:spPr>
            <a:xfrm>
              <a:off x="6037128" y="4190967"/>
              <a:ext cx="0" cy="1177468"/>
            </a:xfrm>
            <a:prstGeom prst="line">
              <a:avLst/>
            </a:prstGeom>
            <a:ln w="254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線コネクタ 212"/>
            <p:cNvCxnSpPr/>
            <p:nvPr/>
          </p:nvCxnSpPr>
          <p:spPr>
            <a:xfrm>
              <a:off x="6206544" y="4178732"/>
              <a:ext cx="0" cy="1177468"/>
            </a:xfrm>
            <a:prstGeom prst="line">
              <a:avLst/>
            </a:prstGeom>
            <a:ln w="254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線コネクタ 213"/>
            <p:cNvCxnSpPr/>
            <p:nvPr/>
          </p:nvCxnSpPr>
          <p:spPr>
            <a:xfrm>
              <a:off x="6501815" y="4178732"/>
              <a:ext cx="0" cy="1177468"/>
            </a:xfrm>
            <a:prstGeom prst="line">
              <a:avLst/>
            </a:prstGeom>
            <a:ln w="254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直線コネクタ 214"/>
            <p:cNvCxnSpPr/>
            <p:nvPr/>
          </p:nvCxnSpPr>
          <p:spPr>
            <a:xfrm>
              <a:off x="6845845" y="4178732"/>
              <a:ext cx="0" cy="1177468"/>
            </a:xfrm>
            <a:prstGeom prst="line">
              <a:avLst/>
            </a:prstGeom>
            <a:ln w="254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直線コネクタ 215"/>
            <p:cNvCxnSpPr/>
            <p:nvPr/>
          </p:nvCxnSpPr>
          <p:spPr>
            <a:xfrm>
              <a:off x="7080168" y="4178732"/>
              <a:ext cx="0" cy="1177468"/>
            </a:xfrm>
            <a:prstGeom prst="line">
              <a:avLst/>
            </a:prstGeom>
            <a:ln w="254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直線コネクタ 216"/>
            <p:cNvCxnSpPr/>
            <p:nvPr/>
          </p:nvCxnSpPr>
          <p:spPr>
            <a:xfrm>
              <a:off x="7436386" y="4166496"/>
              <a:ext cx="0" cy="1177468"/>
            </a:xfrm>
            <a:prstGeom prst="line">
              <a:avLst/>
            </a:prstGeom>
            <a:ln w="254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直線コネクタ 217"/>
            <p:cNvCxnSpPr/>
            <p:nvPr/>
          </p:nvCxnSpPr>
          <p:spPr>
            <a:xfrm>
              <a:off x="7764781" y="4178732"/>
              <a:ext cx="0" cy="1177468"/>
            </a:xfrm>
            <a:prstGeom prst="line">
              <a:avLst/>
            </a:prstGeom>
            <a:ln w="254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直線コネクタ 218"/>
            <p:cNvCxnSpPr/>
            <p:nvPr/>
          </p:nvCxnSpPr>
          <p:spPr>
            <a:xfrm>
              <a:off x="8116397" y="4178732"/>
              <a:ext cx="0" cy="1177468"/>
            </a:xfrm>
            <a:prstGeom prst="line">
              <a:avLst/>
            </a:prstGeom>
            <a:ln w="254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直線コネクタ 219"/>
            <p:cNvCxnSpPr/>
            <p:nvPr/>
          </p:nvCxnSpPr>
          <p:spPr>
            <a:xfrm>
              <a:off x="8327872" y="4178732"/>
              <a:ext cx="0" cy="1177468"/>
            </a:xfrm>
            <a:prstGeom prst="line">
              <a:avLst/>
            </a:prstGeom>
            <a:ln w="254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直線コネクタ 220"/>
            <p:cNvCxnSpPr/>
            <p:nvPr/>
          </p:nvCxnSpPr>
          <p:spPr>
            <a:xfrm>
              <a:off x="8661243" y="4178732"/>
              <a:ext cx="0" cy="1177468"/>
            </a:xfrm>
            <a:prstGeom prst="line">
              <a:avLst/>
            </a:prstGeom>
            <a:ln w="254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6" name="右矢印 225"/>
          <p:cNvSpPr/>
          <p:nvPr/>
        </p:nvSpPr>
        <p:spPr>
          <a:xfrm rot="5400000">
            <a:off x="6375211" y="2611311"/>
            <a:ext cx="472251" cy="368745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フリーフォーム 110"/>
          <p:cNvSpPr/>
          <p:nvPr/>
        </p:nvSpPr>
        <p:spPr>
          <a:xfrm>
            <a:off x="5198513" y="5242058"/>
            <a:ext cx="2912030" cy="1283286"/>
          </a:xfrm>
          <a:custGeom>
            <a:avLst/>
            <a:gdLst>
              <a:gd name="connsiteX0" fmla="*/ 0 w 3411940"/>
              <a:gd name="connsiteY0" fmla="*/ 409451 h 832610"/>
              <a:gd name="connsiteX1" fmla="*/ 163773 w 3411940"/>
              <a:gd name="connsiteY1" fmla="*/ 300269 h 832610"/>
              <a:gd name="connsiteX2" fmla="*/ 313899 w 3411940"/>
              <a:gd name="connsiteY2" fmla="*/ 545929 h 832610"/>
              <a:gd name="connsiteX3" fmla="*/ 477672 w 3411940"/>
              <a:gd name="connsiteY3" fmla="*/ 218383 h 832610"/>
              <a:gd name="connsiteX4" fmla="*/ 614149 w 3411940"/>
              <a:gd name="connsiteY4" fmla="*/ 641463 h 832610"/>
              <a:gd name="connsiteX5" fmla="*/ 791570 w 3411940"/>
              <a:gd name="connsiteY5" fmla="*/ 122848 h 832610"/>
              <a:gd name="connsiteX6" fmla="*/ 928048 w 3411940"/>
              <a:gd name="connsiteY6" fmla="*/ 682407 h 832610"/>
              <a:gd name="connsiteX7" fmla="*/ 1078173 w 3411940"/>
              <a:gd name="connsiteY7" fmla="*/ 95553 h 832610"/>
              <a:gd name="connsiteX8" fmla="*/ 1228299 w 3411940"/>
              <a:gd name="connsiteY8" fmla="*/ 750645 h 832610"/>
              <a:gd name="connsiteX9" fmla="*/ 1378424 w 3411940"/>
              <a:gd name="connsiteY9" fmla="*/ 81905 h 832610"/>
              <a:gd name="connsiteX10" fmla="*/ 1542197 w 3411940"/>
              <a:gd name="connsiteY10" fmla="*/ 805237 h 832610"/>
              <a:gd name="connsiteX11" fmla="*/ 1705970 w 3411940"/>
              <a:gd name="connsiteY11" fmla="*/ 19 h 832610"/>
              <a:gd name="connsiteX12" fmla="*/ 1856096 w 3411940"/>
              <a:gd name="connsiteY12" fmla="*/ 832532 h 832610"/>
              <a:gd name="connsiteX13" fmla="*/ 2006221 w 3411940"/>
              <a:gd name="connsiteY13" fmla="*/ 54610 h 832610"/>
              <a:gd name="connsiteX14" fmla="*/ 2156346 w 3411940"/>
              <a:gd name="connsiteY14" fmla="*/ 791589 h 832610"/>
              <a:gd name="connsiteX15" fmla="*/ 2320120 w 3411940"/>
              <a:gd name="connsiteY15" fmla="*/ 136496 h 832610"/>
              <a:gd name="connsiteX16" fmla="*/ 2483893 w 3411940"/>
              <a:gd name="connsiteY16" fmla="*/ 736998 h 832610"/>
              <a:gd name="connsiteX17" fmla="*/ 2634018 w 3411940"/>
              <a:gd name="connsiteY17" fmla="*/ 245678 h 832610"/>
              <a:gd name="connsiteX18" fmla="*/ 2784143 w 3411940"/>
              <a:gd name="connsiteY18" fmla="*/ 668759 h 832610"/>
              <a:gd name="connsiteX19" fmla="*/ 2934269 w 3411940"/>
              <a:gd name="connsiteY19" fmla="*/ 300269 h 832610"/>
              <a:gd name="connsiteX20" fmla="*/ 3098042 w 3411940"/>
              <a:gd name="connsiteY20" fmla="*/ 641463 h 832610"/>
              <a:gd name="connsiteX21" fmla="*/ 3248167 w 3411940"/>
              <a:gd name="connsiteY21" fmla="*/ 354860 h 832610"/>
              <a:gd name="connsiteX22" fmla="*/ 3411940 w 3411940"/>
              <a:gd name="connsiteY22" fmla="*/ 450395 h 832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411940" h="832610">
                <a:moveTo>
                  <a:pt x="0" y="409451"/>
                </a:moveTo>
                <a:cubicBezTo>
                  <a:pt x="55728" y="343487"/>
                  <a:pt x="111457" y="277523"/>
                  <a:pt x="163773" y="300269"/>
                </a:cubicBezTo>
                <a:cubicBezTo>
                  <a:pt x="216089" y="323015"/>
                  <a:pt x="261583" y="559577"/>
                  <a:pt x="313899" y="545929"/>
                </a:cubicBezTo>
                <a:cubicBezTo>
                  <a:pt x="366215" y="532281"/>
                  <a:pt x="427630" y="202461"/>
                  <a:pt x="477672" y="218383"/>
                </a:cubicBezTo>
                <a:cubicBezTo>
                  <a:pt x="527714" y="234305"/>
                  <a:pt x="561833" y="657386"/>
                  <a:pt x="614149" y="641463"/>
                </a:cubicBezTo>
                <a:cubicBezTo>
                  <a:pt x="666465" y="625541"/>
                  <a:pt x="739253" y="116024"/>
                  <a:pt x="791570" y="122848"/>
                </a:cubicBezTo>
                <a:cubicBezTo>
                  <a:pt x="843887" y="129672"/>
                  <a:pt x="880281" y="686956"/>
                  <a:pt x="928048" y="682407"/>
                </a:cubicBezTo>
                <a:cubicBezTo>
                  <a:pt x="975815" y="677858"/>
                  <a:pt x="1028131" y="84180"/>
                  <a:pt x="1078173" y="95553"/>
                </a:cubicBezTo>
                <a:cubicBezTo>
                  <a:pt x="1128215" y="106926"/>
                  <a:pt x="1178257" y="752920"/>
                  <a:pt x="1228299" y="750645"/>
                </a:cubicBezTo>
                <a:cubicBezTo>
                  <a:pt x="1278341" y="748370"/>
                  <a:pt x="1326108" y="72806"/>
                  <a:pt x="1378424" y="81905"/>
                </a:cubicBezTo>
                <a:cubicBezTo>
                  <a:pt x="1430740" y="91004"/>
                  <a:pt x="1487606" y="818885"/>
                  <a:pt x="1542197" y="805237"/>
                </a:cubicBezTo>
                <a:cubicBezTo>
                  <a:pt x="1596788" y="791589"/>
                  <a:pt x="1653654" y="-4530"/>
                  <a:pt x="1705970" y="19"/>
                </a:cubicBezTo>
                <a:cubicBezTo>
                  <a:pt x="1758287" y="4568"/>
                  <a:pt x="1806054" y="823434"/>
                  <a:pt x="1856096" y="832532"/>
                </a:cubicBezTo>
                <a:cubicBezTo>
                  <a:pt x="1906138" y="841631"/>
                  <a:pt x="1956179" y="61434"/>
                  <a:pt x="2006221" y="54610"/>
                </a:cubicBezTo>
                <a:cubicBezTo>
                  <a:pt x="2056263" y="47786"/>
                  <a:pt x="2104030" y="777941"/>
                  <a:pt x="2156346" y="791589"/>
                </a:cubicBezTo>
                <a:cubicBezTo>
                  <a:pt x="2208662" y="805237"/>
                  <a:pt x="2265529" y="145594"/>
                  <a:pt x="2320120" y="136496"/>
                </a:cubicBezTo>
                <a:cubicBezTo>
                  <a:pt x="2374711" y="127398"/>
                  <a:pt x="2431577" y="718801"/>
                  <a:pt x="2483893" y="736998"/>
                </a:cubicBezTo>
                <a:cubicBezTo>
                  <a:pt x="2536209" y="755195"/>
                  <a:pt x="2583976" y="257051"/>
                  <a:pt x="2634018" y="245678"/>
                </a:cubicBezTo>
                <a:cubicBezTo>
                  <a:pt x="2684060" y="234305"/>
                  <a:pt x="2734101" y="659661"/>
                  <a:pt x="2784143" y="668759"/>
                </a:cubicBezTo>
                <a:cubicBezTo>
                  <a:pt x="2834185" y="677858"/>
                  <a:pt x="2881953" y="304818"/>
                  <a:pt x="2934269" y="300269"/>
                </a:cubicBezTo>
                <a:cubicBezTo>
                  <a:pt x="2986585" y="295720"/>
                  <a:pt x="3045726" y="632365"/>
                  <a:pt x="3098042" y="641463"/>
                </a:cubicBezTo>
                <a:cubicBezTo>
                  <a:pt x="3150358" y="650562"/>
                  <a:pt x="3195851" y="386705"/>
                  <a:pt x="3248167" y="354860"/>
                </a:cubicBezTo>
                <a:cubicBezTo>
                  <a:pt x="3300483" y="323015"/>
                  <a:pt x="3411940" y="450395"/>
                  <a:pt x="3411940" y="45039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フリーフォーム 111"/>
          <p:cNvSpPr/>
          <p:nvPr/>
        </p:nvSpPr>
        <p:spPr>
          <a:xfrm>
            <a:off x="936413" y="3269181"/>
            <a:ext cx="2912030" cy="1348026"/>
          </a:xfrm>
          <a:custGeom>
            <a:avLst/>
            <a:gdLst>
              <a:gd name="connsiteX0" fmla="*/ 0 w 3411940"/>
              <a:gd name="connsiteY0" fmla="*/ 941847 h 2183944"/>
              <a:gd name="connsiteX1" fmla="*/ 204716 w 3411940"/>
              <a:gd name="connsiteY1" fmla="*/ 819017 h 2183944"/>
              <a:gd name="connsiteX2" fmla="*/ 300251 w 3411940"/>
              <a:gd name="connsiteY2" fmla="*/ 1228450 h 2183944"/>
              <a:gd name="connsiteX3" fmla="*/ 382137 w 3411940"/>
              <a:gd name="connsiteY3" fmla="*/ 682539 h 2183944"/>
              <a:gd name="connsiteX4" fmla="*/ 614149 w 3411940"/>
              <a:gd name="connsiteY4" fmla="*/ 1596939 h 2183944"/>
              <a:gd name="connsiteX5" fmla="*/ 777922 w 3411940"/>
              <a:gd name="connsiteY5" fmla="*/ 491470 h 2183944"/>
              <a:gd name="connsiteX6" fmla="*/ 941696 w 3411940"/>
              <a:gd name="connsiteY6" fmla="*/ 1992724 h 2183944"/>
              <a:gd name="connsiteX7" fmla="*/ 1078173 w 3411940"/>
              <a:gd name="connsiteY7" fmla="*/ 314050 h 2183944"/>
              <a:gd name="connsiteX8" fmla="*/ 1187355 w 3411940"/>
              <a:gd name="connsiteY8" fmla="*/ 2074611 h 2183944"/>
              <a:gd name="connsiteX9" fmla="*/ 1405719 w 3411940"/>
              <a:gd name="connsiteY9" fmla="*/ 122981 h 2183944"/>
              <a:gd name="connsiteX10" fmla="*/ 1542197 w 3411940"/>
              <a:gd name="connsiteY10" fmla="*/ 2183793 h 2183944"/>
              <a:gd name="connsiteX11" fmla="*/ 1651379 w 3411940"/>
              <a:gd name="connsiteY11" fmla="*/ 151 h 2183944"/>
              <a:gd name="connsiteX12" fmla="*/ 1883391 w 3411940"/>
              <a:gd name="connsiteY12" fmla="*/ 2060963 h 2183944"/>
              <a:gd name="connsiteX13" fmla="*/ 2006221 w 3411940"/>
              <a:gd name="connsiteY13" fmla="*/ 136629 h 2183944"/>
              <a:gd name="connsiteX14" fmla="*/ 2238233 w 3411940"/>
              <a:gd name="connsiteY14" fmla="*/ 1992724 h 2183944"/>
              <a:gd name="connsiteX15" fmla="*/ 2333767 w 3411940"/>
              <a:gd name="connsiteY15" fmla="*/ 300402 h 2183944"/>
              <a:gd name="connsiteX16" fmla="*/ 2456597 w 3411940"/>
              <a:gd name="connsiteY16" fmla="*/ 1856247 h 2183944"/>
              <a:gd name="connsiteX17" fmla="*/ 2688609 w 3411940"/>
              <a:gd name="connsiteY17" fmla="*/ 423232 h 2183944"/>
              <a:gd name="connsiteX18" fmla="*/ 2770496 w 3411940"/>
              <a:gd name="connsiteY18" fmla="*/ 1637882 h 2183944"/>
              <a:gd name="connsiteX19" fmla="*/ 2893325 w 3411940"/>
              <a:gd name="connsiteY19" fmla="*/ 682539 h 2183944"/>
              <a:gd name="connsiteX20" fmla="*/ 3152633 w 3411940"/>
              <a:gd name="connsiteY20" fmla="*/ 1364927 h 2183944"/>
              <a:gd name="connsiteX21" fmla="*/ 3234519 w 3411940"/>
              <a:gd name="connsiteY21" fmla="*/ 900903 h 2183944"/>
              <a:gd name="connsiteX22" fmla="*/ 3411940 w 3411940"/>
              <a:gd name="connsiteY22" fmla="*/ 1105620 h 218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411940" h="2183944">
                <a:moveTo>
                  <a:pt x="0" y="941847"/>
                </a:moveTo>
                <a:cubicBezTo>
                  <a:pt x="77337" y="856548"/>
                  <a:pt x="154674" y="771250"/>
                  <a:pt x="204716" y="819017"/>
                </a:cubicBezTo>
                <a:cubicBezTo>
                  <a:pt x="254758" y="866784"/>
                  <a:pt x="270681" y="1251196"/>
                  <a:pt x="300251" y="1228450"/>
                </a:cubicBezTo>
                <a:cubicBezTo>
                  <a:pt x="329821" y="1205704"/>
                  <a:pt x="329821" y="621124"/>
                  <a:pt x="382137" y="682539"/>
                </a:cubicBezTo>
                <a:cubicBezTo>
                  <a:pt x="434453" y="743954"/>
                  <a:pt x="548185" y="1628784"/>
                  <a:pt x="614149" y="1596939"/>
                </a:cubicBezTo>
                <a:cubicBezTo>
                  <a:pt x="680113" y="1565094"/>
                  <a:pt x="723331" y="425506"/>
                  <a:pt x="777922" y="491470"/>
                </a:cubicBezTo>
                <a:cubicBezTo>
                  <a:pt x="832513" y="557434"/>
                  <a:pt x="891654" y="2022294"/>
                  <a:pt x="941696" y="1992724"/>
                </a:cubicBezTo>
                <a:cubicBezTo>
                  <a:pt x="991738" y="1963154"/>
                  <a:pt x="1037230" y="300402"/>
                  <a:pt x="1078173" y="314050"/>
                </a:cubicBezTo>
                <a:cubicBezTo>
                  <a:pt x="1119116" y="327698"/>
                  <a:pt x="1132764" y="2106456"/>
                  <a:pt x="1187355" y="2074611"/>
                </a:cubicBezTo>
                <a:cubicBezTo>
                  <a:pt x="1241946" y="2042766"/>
                  <a:pt x="1346579" y="104784"/>
                  <a:pt x="1405719" y="122981"/>
                </a:cubicBezTo>
                <a:cubicBezTo>
                  <a:pt x="1464859" y="141178"/>
                  <a:pt x="1501254" y="2204265"/>
                  <a:pt x="1542197" y="2183793"/>
                </a:cubicBezTo>
                <a:cubicBezTo>
                  <a:pt x="1583140" y="2163321"/>
                  <a:pt x="1594513" y="20623"/>
                  <a:pt x="1651379" y="151"/>
                </a:cubicBezTo>
                <a:cubicBezTo>
                  <a:pt x="1708245" y="-20321"/>
                  <a:pt x="1824251" y="2038217"/>
                  <a:pt x="1883391" y="2060963"/>
                </a:cubicBezTo>
                <a:cubicBezTo>
                  <a:pt x="1942531" y="2083709"/>
                  <a:pt x="1947081" y="148002"/>
                  <a:pt x="2006221" y="136629"/>
                </a:cubicBezTo>
                <a:cubicBezTo>
                  <a:pt x="2065361" y="125256"/>
                  <a:pt x="2183642" y="1965429"/>
                  <a:pt x="2238233" y="1992724"/>
                </a:cubicBezTo>
                <a:cubicBezTo>
                  <a:pt x="2292824" y="2020019"/>
                  <a:pt x="2297373" y="323148"/>
                  <a:pt x="2333767" y="300402"/>
                </a:cubicBezTo>
                <a:cubicBezTo>
                  <a:pt x="2370161" y="277656"/>
                  <a:pt x="2397457" y="1835775"/>
                  <a:pt x="2456597" y="1856247"/>
                </a:cubicBezTo>
                <a:cubicBezTo>
                  <a:pt x="2515737" y="1876719"/>
                  <a:pt x="2636293" y="459626"/>
                  <a:pt x="2688609" y="423232"/>
                </a:cubicBezTo>
                <a:cubicBezTo>
                  <a:pt x="2740926" y="386838"/>
                  <a:pt x="2736377" y="1594664"/>
                  <a:pt x="2770496" y="1637882"/>
                </a:cubicBezTo>
                <a:cubicBezTo>
                  <a:pt x="2804615" y="1681100"/>
                  <a:pt x="2829636" y="728031"/>
                  <a:pt x="2893325" y="682539"/>
                </a:cubicBezTo>
                <a:cubicBezTo>
                  <a:pt x="2957014" y="637047"/>
                  <a:pt x="3095767" y="1328533"/>
                  <a:pt x="3152633" y="1364927"/>
                </a:cubicBezTo>
                <a:cubicBezTo>
                  <a:pt x="3209499" y="1401321"/>
                  <a:pt x="3191301" y="944121"/>
                  <a:pt x="3234519" y="900903"/>
                </a:cubicBezTo>
                <a:cubicBezTo>
                  <a:pt x="3277737" y="857685"/>
                  <a:pt x="3344838" y="981652"/>
                  <a:pt x="3411940" y="110562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右矢印 112"/>
          <p:cNvSpPr/>
          <p:nvPr/>
        </p:nvSpPr>
        <p:spPr>
          <a:xfrm rot="5400000">
            <a:off x="6405334" y="4808702"/>
            <a:ext cx="472251" cy="368745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/>
          <p:cNvSpPr/>
          <p:nvPr/>
        </p:nvSpPr>
        <p:spPr>
          <a:xfrm>
            <a:off x="938948" y="5242058"/>
            <a:ext cx="2908896" cy="1241459"/>
          </a:xfrm>
          <a:custGeom>
            <a:avLst/>
            <a:gdLst>
              <a:gd name="connsiteX0" fmla="*/ 0 w 2908896"/>
              <a:gd name="connsiteY0" fmla="*/ 495816 h 1241459"/>
              <a:gd name="connsiteX1" fmla="*/ 138080 w 2908896"/>
              <a:gd name="connsiteY1" fmla="*/ 409899 h 1241459"/>
              <a:gd name="connsiteX2" fmla="*/ 251613 w 2908896"/>
              <a:gd name="connsiteY2" fmla="*/ 676855 h 1241459"/>
              <a:gd name="connsiteX3" fmla="*/ 398899 w 2908896"/>
              <a:gd name="connsiteY3" fmla="*/ 551048 h 1241459"/>
              <a:gd name="connsiteX4" fmla="*/ 521637 w 2908896"/>
              <a:gd name="connsiteY4" fmla="*/ 900852 h 1241459"/>
              <a:gd name="connsiteX5" fmla="*/ 659718 w 2908896"/>
              <a:gd name="connsiteY5" fmla="*/ 222724 h 1241459"/>
              <a:gd name="connsiteX6" fmla="*/ 807004 w 2908896"/>
              <a:gd name="connsiteY6" fmla="*/ 1143261 h 1241459"/>
              <a:gd name="connsiteX7" fmla="*/ 911331 w 2908896"/>
              <a:gd name="connsiteY7" fmla="*/ 115328 h 1241459"/>
              <a:gd name="connsiteX8" fmla="*/ 1049412 w 2908896"/>
              <a:gd name="connsiteY8" fmla="*/ 1038933 h 1241459"/>
              <a:gd name="connsiteX9" fmla="*/ 1175218 w 2908896"/>
              <a:gd name="connsiteY9" fmla="*/ 35548 h 1241459"/>
              <a:gd name="connsiteX10" fmla="*/ 1313299 w 2908896"/>
              <a:gd name="connsiteY10" fmla="*/ 1241451 h 1241459"/>
              <a:gd name="connsiteX11" fmla="*/ 1445243 w 2908896"/>
              <a:gd name="connsiteY11" fmla="*/ 57027 h 1241459"/>
              <a:gd name="connsiteX12" fmla="*/ 1564912 w 2908896"/>
              <a:gd name="connsiteY12" fmla="*/ 1060412 h 1241459"/>
              <a:gd name="connsiteX13" fmla="*/ 1709130 w 2908896"/>
              <a:gd name="connsiteY13" fmla="*/ 1795 h 1241459"/>
              <a:gd name="connsiteX14" fmla="*/ 1838005 w 2908896"/>
              <a:gd name="connsiteY14" fmla="*/ 790388 h 1241459"/>
              <a:gd name="connsiteX15" fmla="*/ 1985291 w 2908896"/>
              <a:gd name="connsiteY15" fmla="*/ 109191 h 1241459"/>
              <a:gd name="connsiteX16" fmla="*/ 2126440 w 2908896"/>
              <a:gd name="connsiteY16" fmla="*/ 1042001 h 1241459"/>
              <a:gd name="connsiteX17" fmla="*/ 2236904 w 2908896"/>
              <a:gd name="connsiteY17" fmla="*/ 351599 h 1241459"/>
              <a:gd name="connsiteX18" fmla="*/ 2378053 w 2908896"/>
              <a:gd name="connsiteY18" fmla="*/ 876305 h 1241459"/>
              <a:gd name="connsiteX19" fmla="*/ 2506929 w 2908896"/>
              <a:gd name="connsiteY19" fmla="*/ 366941 h 1241459"/>
              <a:gd name="connsiteX20" fmla="*/ 2641941 w 2908896"/>
              <a:gd name="connsiteY20" fmla="*/ 695266 h 1241459"/>
              <a:gd name="connsiteX21" fmla="*/ 2773884 w 2908896"/>
              <a:gd name="connsiteY21" fmla="*/ 465132 h 1241459"/>
              <a:gd name="connsiteX22" fmla="*/ 2908896 w 2908896"/>
              <a:gd name="connsiteY22" fmla="*/ 603212 h 1241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908896" h="1241459">
                <a:moveTo>
                  <a:pt x="0" y="495816"/>
                </a:moveTo>
                <a:cubicBezTo>
                  <a:pt x="48072" y="437771"/>
                  <a:pt x="96144" y="379726"/>
                  <a:pt x="138080" y="409899"/>
                </a:cubicBezTo>
                <a:cubicBezTo>
                  <a:pt x="180016" y="440072"/>
                  <a:pt x="208143" y="653330"/>
                  <a:pt x="251613" y="676855"/>
                </a:cubicBezTo>
                <a:cubicBezTo>
                  <a:pt x="295083" y="700380"/>
                  <a:pt x="353895" y="513715"/>
                  <a:pt x="398899" y="551048"/>
                </a:cubicBezTo>
                <a:cubicBezTo>
                  <a:pt x="443903" y="588381"/>
                  <a:pt x="478167" y="955573"/>
                  <a:pt x="521637" y="900852"/>
                </a:cubicBezTo>
                <a:cubicBezTo>
                  <a:pt x="565107" y="846131"/>
                  <a:pt x="612157" y="182323"/>
                  <a:pt x="659718" y="222724"/>
                </a:cubicBezTo>
                <a:cubicBezTo>
                  <a:pt x="707279" y="263125"/>
                  <a:pt x="765069" y="1161160"/>
                  <a:pt x="807004" y="1143261"/>
                </a:cubicBezTo>
                <a:cubicBezTo>
                  <a:pt x="848939" y="1125362"/>
                  <a:pt x="870930" y="132716"/>
                  <a:pt x="911331" y="115328"/>
                </a:cubicBezTo>
                <a:cubicBezTo>
                  <a:pt x="951732" y="97940"/>
                  <a:pt x="1005431" y="1052230"/>
                  <a:pt x="1049412" y="1038933"/>
                </a:cubicBezTo>
                <a:cubicBezTo>
                  <a:pt x="1093393" y="1025636"/>
                  <a:pt x="1131237" y="1795"/>
                  <a:pt x="1175218" y="35548"/>
                </a:cubicBezTo>
                <a:cubicBezTo>
                  <a:pt x="1219199" y="69301"/>
                  <a:pt x="1268295" y="1237871"/>
                  <a:pt x="1313299" y="1241451"/>
                </a:cubicBezTo>
                <a:cubicBezTo>
                  <a:pt x="1358303" y="1245031"/>
                  <a:pt x="1403307" y="87200"/>
                  <a:pt x="1445243" y="57027"/>
                </a:cubicBezTo>
                <a:cubicBezTo>
                  <a:pt x="1487179" y="26854"/>
                  <a:pt x="1520931" y="1069617"/>
                  <a:pt x="1564912" y="1060412"/>
                </a:cubicBezTo>
                <a:cubicBezTo>
                  <a:pt x="1608893" y="1051207"/>
                  <a:pt x="1663615" y="46799"/>
                  <a:pt x="1709130" y="1795"/>
                </a:cubicBezTo>
                <a:cubicBezTo>
                  <a:pt x="1754646" y="-43209"/>
                  <a:pt x="1791978" y="772489"/>
                  <a:pt x="1838005" y="790388"/>
                </a:cubicBezTo>
                <a:cubicBezTo>
                  <a:pt x="1884032" y="808287"/>
                  <a:pt x="1937218" y="67255"/>
                  <a:pt x="1985291" y="109191"/>
                </a:cubicBezTo>
                <a:cubicBezTo>
                  <a:pt x="2033364" y="151127"/>
                  <a:pt x="2084505" y="1001600"/>
                  <a:pt x="2126440" y="1042001"/>
                </a:cubicBezTo>
                <a:cubicBezTo>
                  <a:pt x="2168375" y="1082402"/>
                  <a:pt x="2194969" y="379215"/>
                  <a:pt x="2236904" y="351599"/>
                </a:cubicBezTo>
                <a:cubicBezTo>
                  <a:pt x="2278840" y="323983"/>
                  <a:pt x="2333049" y="873748"/>
                  <a:pt x="2378053" y="876305"/>
                </a:cubicBezTo>
                <a:cubicBezTo>
                  <a:pt x="2423057" y="878862"/>
                  <a:pt x="2462948" y="397114"/>
                  <a:pt x="2506929" y="366941"/>
                </a:cubicBezTo>
                <a:cubicBezTo>
                  <a:pt x="2550910" y="336768"/>
                  <a:pt x="2597449" y="678901"/>
                  <a:pt x="2641941" y="695266"/>
                </a:cubicBezTo>
                <a:cubicBezTo>
                  <a:pt x="2686434" y="711631"/>
                  <a:pt x="2729391" y="480474"/>
                  <a:pt x="2773884" y="465132"/>
                </a:cubicBezTo>
                <a:cubicBezTo>
                  <a:pt x="2818377" y="449790"/>
                  <a:pt x="2908896" y="603212"/>
                  <a:pt x="2908896" y="60321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右矢印 114"/>
          <p:cNvSpPr/>
          <p:nvPr/>
        </p:nvSpPr>
        <p:spPr>
          <a:xfrm rot="5400000">
            <a:off x="2156862" y="4808702"/>
            <a:ext cx="472251" cy="368745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62674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111" grpId="0" animBg="1"/>
      <p:bldP spid="113" grpId="0" animBg="1"/>
      <p:bldP spid="4" grpId="0" animBg="1"/>
      <p:bldP spid="1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763" y="373858"/>
            <a:ext cx="8229600" cy="922114"/>
          </a:xfrm>
        </p:spPr>
        <p:txBody>
          <a:bodyPr/>
          <a:lstStyle/>
          <a:p>
            <a:r>
              <a:rPr kumimoji="1" lang="ja-JP" altLang="en-US" dirty="0" smtClean="0"/>
              <a:t>フーリエ変換分光法（</a:t>
            </a:r>
            <a:r>
              <a:rPr kumimoji="1" lang="en-US" altLang="ja-JP" dirty="0" smtClean="0"/>
              <a:t>FT-IR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grpSp>
        <p:nvGrpSpPr>
          <p:cNvPr id="3" name="グループ化 2"/>
          <p:cNvGrpSpPr/>
          <p:nvPr/>
        </p:nvGrpSpPr>
        <p:grpSpPr>
          <a:xfrm>
            <a:off x="5292080" y="1295972"/>
            <a:ext cx="3235992" cy="1739124"/>
            <a:chOff x="5292080" y="1295972"/>
            <a:chExt cx="3235992" cy="1739124"/>
          </a:xfrm>
        </p:grpSpPr>
        <p:sp>
          <p:nvSpPr>
            <p:cNvPr id="38" name="テキスト ボックス 37"/>
            <p:cNvSpPr txBox="1"/>
            <p:nvPr/>
          </p:nvSpPr>
          <p:spPr>
            <a:xfrm>
              <a:off x="5875622" y="1295972"/>
              <a:ext cx="20134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 smtClean="0"/>
                <a:t>干渉波形</a:t>
              </a:r>
              <a:endParaRPr kumimoji="1" lang="ja-JP" altLang="en-US" sz="2400" dirty="0"/>
            </a:p>
          </p:txBody>
        </p:sp>
        <p:sp>
          <p:nvSpPr>
            <p:cNvPr id="39" name="下矢印 38"/>
            <p:cNvSpPr/>
            <p:nvPr/>
          </p:nvSpPr>
          <p:spPr>
            <a:xfrm>
              <a:off x="6737102" y="1823864"/>
              <a:ext cx="345949" cy="678659"/>
            </a:xfrm>
            <a:prstGeom prst="down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6956475" y="1832917"/>
              <a:ext cx="10801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dirty="0" smtClean="0"/>
                <a:t>フーリエ変換</a:t>
              </a:r>
              <a:endParaRPr kumimoji="1" lang="ja-JP" altLang="en-US" dirty="0"/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5292080" y="2573431"/>
              <a:ext cx="32359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b="1" dirty="0" smtClean="0"/>
                <a:t>スペクトル</a:t>
              </a:r>
              <a:endParaRPr kumimoji="1" lang="ja-JP" altLang="en-US" sz="2400" b="1" dirty="0"/>
            </a:p>
          </p:txBody>
        </p:sp>
      </p:grpSp>
      <p:sp>
        <p:nvSpPr>
          <p:cNvPr id="4" name="テキスト ボックス 3"/>
          <p:cNvSpPr txBox="1"/>
          <p:nvPr/>
        </p:nvSpPr>
        <p:spPr>
          <a:xfrm>
            <a:off x="4976255" y="3559973"/>
            <a:ext cx="39604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kumimoji="1" lang="ja-JP" altLang="en-US" sz="2000" dirty="0" smtClean="0"/>
              <a:t>光路長の変化量により分解能が決まる</a:t>
            </a:r>
            <a:endParaRPr kumimoji="1" lang="en-US" altLang="ja-JP" sz="20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altLang="ja-JP" sz="2000" dirty="0"/>
          </a:p>
          <a:p>
            <a:pPr marL="285750" indent="-285750">
              <a:buFont typeface="Arial" pitchFamily="34" charset="0"/>
              <a:buChar char="•"/>
            </a:pPr>
            <a:r>
              <a:rPr kumimoji="1" lang="ja-JP" altLang="en-US" sz="2000" dirty="0" smtClean="0"/>
              <a:t>波長掃引を行う必要がなく、分散型分光法に比べ測定時間が速い</a:t>
            </a:r>
            <a:endParaRPr kumimoji="1" lang="en-US" altLang="ja-JP" sz="20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altLang="ja-JP" sz="2000" dirty="0"/>
          </a:p>
          <a:p>
            <a:pPr marL="285750" indent="-285750">
              <a:buFont typeface="Arial" pitchFamily="34" charset="0"/>
              <a:buChar char="•"/>
            </a:pPr>
            <a:r>
              <a:rPr kumimoji="1" lang="ja-JP" altLang="en-US" sz="2000" dirty="0" smtClean="0"/>
              <a:t>多くの光量を効率よく検出器で取り込めるため、明るい干渉波形が得られる</a:t>
            </a:r>
            <a:endParaRPr kumimoji="1" lang="en-US" altLang="ja-JP" sz="20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90166" y="1603934"/>
            <a:ext cx="49019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ミラーを光軸に対して平行に動かしていき、空間軸の関数として干渉波形を得る。</a:t>
            </a:r>
            <a:endParaRPr kumimoji="1" lang="ja-JP" altLang="en-US" sz="2400" dirty="0"/>
          </a:p>
        </p:txBody>
      </p:sp>
      <p:grpSp>
        <p:nvGrpSpPr>
          <p:cNvPr id="22" name="グループ化 21"/>
          <p:cNvGrpSpPr/>
          <p:nvPr/>
        </p:nvGrpSpPr>
        <p:grpSpPr>
          <a:xfrm>
            <a:off x="358583" y="3108520"/>
            <a:ext cx="4463299" cy="3313145"/>
            <a:chOff x="244785" y="3430690"/>
            <a:chExt cx="4112364" cy="3052643"/>
          </a:xfrm>
        </p:grpSpPr>
        <p:grpSp>
          <p:nvGrpSpPr>
            <p:cNvPr id="32" name="グループ化 31"/>
            <p:cNvGrpSpPr/>
            <p:nvPr/>
          </p:nvGrpSpPr>
          <p:grpSpPr>
            <a:xfrm>
              <a:off x="244785" y="3557678"/>
              <a:ext cx="4112364" cy="2925655"/>
              <a:chOff x="4562369" y="1915498"/>
              <a:chExt cx="4112364" cy="2925655"/>
            </a:xfrm>
          </p:grpSpPr>
          <p:pic>
            <p:nvPicPr>
              <p:cNvPr id="30" name="Picture 2" descr="http://cweb.canon.jp/indtech/es/lineup/ds80/img/ds-80-mks.gif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62369" y="1915498"/>
                <a:ext cx="4112364" cy="29256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正方形/長方形 27"/>
              <p:cNvSpPr/>
              <p:nvPr/>
            </p:nvSpPr>
            <p:spPr>
              <a:xfrm>
                <a:off x="5292080" y="3255818"/>
                <a:ext cx="1330393" cy="132165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テキスト ボックス 28"/>
              <p:cNvSpPr txBox="1"/>
              <p:nvPr/>
            </p:nvSpPr>
            <p:spPr>
              <a:xfrm>
                <a:off x="4663453" y="2474124"/>
                <a:ext cx="8030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dirty="0" smtClean="0"/>
                  <a:t>光源</a:t>
                </a:r>
                <a:endParaRPr kumimoji="1" lang="ja-JP" altLang="en-US" dirty="0"/>
              </a:p>
            </p:txBody>
          </p:sp>
          <p:sp>
            <p:nvSpPr>
              <p:cNvPr id="31" name="正方形/長方形 30"/>
              <p:cNvSpPr/>
              <p:nvPr/>
            </p:nvSpPr>
            <p:spPr>
              <a:xfrm>
                <a:off x="6878989" y="2083925"/>
                <a:ext cx="285299" cy="3693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正方形/長方形 33"/>
              <p:cNvSpPr/>
              <p:nvPr/>
            </p:nvSpPr>
            <p:spPr>
              <a:xfrm>
                <a:off x="8172400" y="3388625"/>
                <a:ext cx="285299" cy="3693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正方形/長方形 34"/>
              <p:cNvSpPr/>
              <p:nvPr/>
            </p:nvSpPr>
            <p:spPr>
              <a:xfrm>
                <a:off x="6963602" y="3154736"/>
                <a:ext cx="285299" cy="3693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正方形/長方形 35"/>
              <p:cNvSpPr/>
              <p:nvPr/>
            </p:nvSpPr>
            <p:spPr>
              <a:xfrm>
                <a:off x="6965088" y="4467163"/>
                <a:ext cx="285299" cy="3693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正方形/長方形 36"/>
              <p:cNvSpPr/>
              <p:nvPr/>
            </p:nvSpPr>
            <p:spPr>
              <a:xfrm>
                <a:off x="4562369" y="3136224"/>
                <a:ext cx="285299" cy="3693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21" name="直線矢印コネクタ 20"/>
            <p:cNvCxnSpPr/>
            <p:nvPr/>
          </p:nvCxnSpPr>
          <p:spPr>
            <a:xfrm flipV="1">
              <a:off x="2713440" y="3430690"/>
              <a:ext cx="0" cy="63273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テキスト ボックス 5"/>
          <p:cNvSpPr txBox="1"/>
          <p:nvPr/>
        </p:nvSpPr>
        <p:spPr>
          <a:xfrm>
            <a:off x="2730856" y="6189821"/>
            <a:ext cx="1403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検出器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635990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62921"/>
            <a:ext cx="8172400" cy="414674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テキスト ボックス 3"/>
          <p:cNvSpPr txBox="1"/>
          <p:nvPr/>
        </p:nvSpPr>
        <p:spPr>
          <a:xfrm>
            <a:off x="731578" y="381358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dirty="0" smtClean="0"/>
              <a:t>実験系</a:t>
            </a:r>
            <a:endParaRPr kumimoji="1" lang="ja-JP" altLang="en-US" sz="4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45306" y="1216590"/>
            <a:ext cx="3190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繰り返し周波数 ：</a:t>
            </a:r>
            <a:r>
              <a:rPr kumimoji="1" lang="en-US" altLang="ja-JP" dirty="0" smtClean="0"/>
              <a:t>100MHz</a:t>
            </a:r>
          </a:p>
          <a:p>
            <a:r>
              <a:rPr lang="ja-JP" altLang="en-US" dirty="0" smtClean="0"/>
              <a:t>差周波：</a:t>
            </a:r>
            <a:r>
              <a:rPr lang="en-US" altLang="ja-JP" dirty="0" smtClean="0"/>
              <a:t>350Hz</a:t>
            </a:r>
            <a:endParaRPr kumimoji="1" lang="ja-JP" altLang="en-US" dirty="0"/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5796136" y="1503594"/>
            <a:ext cx="504056" cy="201622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4436864" y="1108631"/>
            <a:ext cx="2889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干渉信号とミキシング</a:t>
            </a:r>
            <a:endParaRPr kumimoji="1" lang="ja-JP" altLang="en-US" dirty="0"/>
          </a:p>
        </p:txBody>
      </p:sp>
      <p:cxnSp>
        <p:nvCxnSpPr>
          <p:cNvPr id="9" name="直線矢印コネクタ 8"/>
          <p:cNvCxnSpPr/>
          <p:nvPr/>
        </p:nvCxnSpPr>
        <p:spPr>
          <a:xfrm flipH="1" flipV="1">
            <a:off x="6300192" y="5157192"/>
            <a:ext cx="144016" cy="85247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5292080" y="6009665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クロックとして使用</a:t>
            </a:r>
            <a:endParaRPr kumimoji="1" lang="en-US" altLang="ja-JP" dirty="0" smtClean="0"/>
          </a:p>
          <a:p>
            <a:pPr algn="ctr"/>
            <a:r>
              <a:rPr lang="ja-JP" altLang="en-US" dirty="0" smtClean="0"/>
              <a:t>（アダプティブクロック）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284167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0848" y="434598"/>
            <a:ext cx="8229600" cy="850106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天然アセチレン</a:t>
            </a:r>
            <a:r>
              <a:rPr kumimoji="1" lang="ja-JP" altLang="en-US" dirty="0" smtClean="0"/>
              <a:t>分光スペクトル</a:t>
            </a:r>
            <a:endParaRPr kumimoji="1" lang="ja-JP" altLang="en-US" dirty="0"/>
          </a:p>
        </p:txBody>
      </p:sp>
      <p:pic>
        <p:nvPicPr>
          <p:cNvPr id="4" name="図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205621" y="1115077"/>
            <a:ext cx="3038787" cy="478475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テキスト ボックス 2"/>
          <p:cNvSpPr txBox="1"/>
          <p:nvPr/>
        </p:nvSpPr>
        <p:spPr>
          <a:xfrm>
            <a:off x="265168" y="6084499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 smtClean="0"/>
              <a:t>コンスタントクロックを用いた</a:t>
            </a:r>
            <a:r>
              <a:rPr lang="ja-JP" altLang="en-US" sz="2000" dirty="0" smtClean="0"/>
              <a:t>場合は、サンプリングの揺らぎを補正できていない</a:t>
            </a:r>
            <a:endParaRPr kumimoji="1" lang="ja-JP" altLang="en-US" sz="2000" dirty="0"/>
          </a:p>
        </p:txBody>
      </p:sp>
      <p:pic>
        <p:nvPicPr>
          <p:cNvPr id="9" name="図 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1821245" y="1115077"/>
            <a:ext cx="3038787" cy="47847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グループ化 5"/>
          <p:cNvGrpSpPr/>
          <p:nvPr/>
        </p:nvGrpSpPr>
        <p:grpSpPr>
          <a:xfrm>
            <a:off x="2640663" y="1407510"/>
            <a:ext cx="1741071" cy="352427"/>
            <a:chOff x="2077478" y="1615921"/>
            <a:chExt cx="1741071" cy="352427"/>
          </a:xfrm>
        </p:grpSpPr>
        <p:sp>
          <p:nvSpPr>
            <p:cNvPr id="5" name="円/楕円 4"/>
            <p:cNvSpPr/>
            <p:nvPr/>
          </p:nvSpPr>
          <p:spPr>
            <a:xfrm>
              <a:off x="2077478" y="1621187"/>
              <a:ext cx="288032" cy="28803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円/楕円 6"/>
            <p:cNvSpPr/>
            <p:nvPr/>
          </p:nvSpPr>
          <p:spPr>
            <a:xfrm>
              <a:off x="2823316" y="1680316"/>
              <a:ext cx="288032" cy="28803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円/楕円 7"/>
            <p:cNvSpPr/>
            <p:nvPr/>
          </p:nvSpPr>
          <p:spPr>
            <a:xfrm>
              <a:off x="3530517" y="1615921"/>
              <a:ext cx="288032" cy="28803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0" name="テキスト ボックス 9"/>
          <p:cNvSpPr txBox="1"/>
          <p:nvPr/>
        </p:nvSpPr>
        <p:spPr>
          <a:xfrm>
            <a:off x="566741" y="1295649"/>
            <a:ext cx="1223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>
                <a:solidFill>
                  <a:srgbClr val="FF0000"/>
                </a:solidFill>
              </a:rPr>
              <a:t>f</a:t>
            </a:r>
            <a:r>
              <a:rPr kumimoji="1" lang="en-US" altLang="ja-JP" baseline="-25000" dirty="0" err="1" smtClean="0">
                <a:solidFill>
                  <a:srgbClr val="FF0000"/>
                </a:solidFill>
              </a:rPr>
              <a:t>ceo</a:t>
            </a:r>
            <a:r>
              <a:rPr kumimoji="1" lang="en-US" altLang="ja-JP" baseline="-25000" dirty="0" smtClean="0">
                <a:solidFill>
                  <a:srgbClr val="FF0000"/>
                </a:solidFill>
              </a:rPr>
              <a:t> </a:t>
            </a:r>
            <a:r>
              <a:rPr kumimoji="1" lang="ja-JP" altLang="en-US" dirty="0" smtClean="0"/>
              <a:t>の影響</a:t>
            </a:r>
            <a:endParaRPr kumimoji="1" lang="ja-JP" altLang="en-US" baseline="-25000" dirty="0"/>
          </a:p>
        </p:txBody>
      </p:sp>
      <p:sp>
        <p:nvSpPr>
          <p:cNvPr id="12" name="円/楕円 11"/>
          <p:cNvSpPr/>
          <p:nvPr/>
        </p:nvSpPr>
        <p:spPr>
          <a:xfrm>
            <a:off x="2635397" y="4779007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3368356" y="4784273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4114194" y="4784273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-39971" y="5024858"/>
            <a:ext cx="2260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>
                <a:solidFill>
                  <a:srgbClr val="FF0000"/>
                </a:solidFill>
              </a:rPr>
              <a:t>タイミングジッタ</a:t>
            </a:r>
            <a:r>
              <a:rPr kumimoji="1" lang="ja-JP" altLang="en-US" sz="1400" dirty="0" smtClean="0"/>
              <a:t>の影響</a:t>
            </a:r>
            <a:endParaRPr kumimoji="1" lang="en-US" altLang="ja-JP" sz="1400" dirty="0" smtClean="0"/>
          </a:p>
          <a:p>
            <a:r>
              <a:rPr lang="ja-JP" altLang="en-US" sz="1400" dirty="0" smtClean="0"/>
              <a:t>（クロック）</a:t>
            </a:r>
            <a:endParaRPr kumimoji="1" lang="ja-JP" altLang="en-US" sz="1400" dirty="0"/>
          </a:p>
        </p:txBody>
      </p:sp>
      <p:cxnSp>
        <p:nvCxnSpPr>
          <p:cNvPr id="17" name="直線矢印コネクタ 16"/>
          <p:cNvCxnSpPr>
            <a:endCxn id="12" idx="3"/>
          </p:cNvCxnSpPr>
          <p:nvPr/>
        </p:nvCxnSpPr>
        <p:spPr>
          <a:xfrm flipV="1">
            <a:off x="2034862" y="5024858"/>
            <a:ext cx="642716" cy="1137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>
            <a:stCxn id="10" idx="3"/>
          </p:cNvCxnSpPr>
          <p:nvPr/>
        </p:nvCxnSpPr>
        <p:spPr>
          <a:xfrm>
            <a:off x="1790073" y="1480315"/>
            <a:ext cx="861657" cy="1014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87421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346646"/>
            <a:ext cx="8229600" cy="850106"/>
          </a:xfrm>
        </p:spPr>
        <p:txBody>
          <a:bodyPr/>
          <a:lstStyle/>
          <a:p>
            <a:r>
              <a:rPr kumimoji="1" lang="ja-JP" altLang="en-US" dirty="0" smtClean="0"/>
              <a:t>実験結果</a:t>
            </a:r>
            <a:endParaRPr kumimoji="1" lang="ja-JP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6690454" cy="476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350078" y="6111440"/>
            <a:ext cx="861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HITRAN</a:t>
            </a:r>
            <a:r>
              <a:rPr kumimoji="1" lang="ja-JP" altLang="en-US" sz="2400" dirty="0" smtClean="0"/>
              <a:t>のデータベースから得たスペクトルとの残差は</a:t>
            </a:r>
            <a:r>
              <a:rPr kumimoji="1" lang="en-US" altLang="ja-JP" sz="2400" dirty="0" smtClean="0"/>
              <a:t>1.5</a:t>
            </a:r>
            <a:r>
              <a:rPr lang="en-US" altLang="ja-JP" sz="2400" dirty="0"/>
              <a:t>%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33926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457200" y="419177"/>
            <a:ext cx="8229600" cy="849583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天然アセチレンの分光スペクトル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495392" y="5818748"/>
            <a:ext cx="6043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268×10</a:t>
            </a:r>
            <a:r>
              <a:rPr kumimoji="1" lang="en-US" altLang="ja-JP" baseline="30000" dirty="0" smtClean="0"/>
              <a:t>6</a:t>
            </a:r>
            <a:r>
              <a:rPr kumimoji="1" lang="ja-JP" altLang="en-US" dirty="0" smtClean="0"/>
              <a:t>個のスペクトルを</a:t>
            </a:r>
            <a:r>
              <a:rPr kumimoji="1" lang="en-US" altLang="ja-JP" dirty="0" smtClean="0"/>
              <a:t>2.7</a:t>
            </a:r>
            <a:r>
              <a:rPr kumimoji="1" lang="ja-JP" altLang="en-US" dirty="0" smtClean="0"/>
              <a:t>秒で測定</a:t>
            </a:r>
            <a:endParaRPr kumimoji="1" lang="ja-JP" altLang="en-US" baseline="30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11560" y="6273547"/>
            <a:ext cx="8136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フーリエ変換分光法では、数時間で</a:t>
            </a:r>
            <a:r>
              <a:rPr kumimoji="1" lang="en-US" altLang="ja-JP" dirty="0" smtClean="0"/>
              <a:t>10</a:t>
            </a:r>
            <a:r>
              <a:rPr kumimoji="1" lang="en-US" altLang="ja-JP" baseline="30000" dirty="0" smtClean="0"/>
              <a:t>5</a:t>
            </a:r>
            <a:r>
              <a:rPr kumimoji="1" lang="ja-JP" altLang="en-US" dirty="0" smtClean="0"/>
              <a:t>個のスペクトル、</a:t>
            </a:r>
            <a:r>
              <a:rPr kumimoji="1" lang="en-US" altLang="ja-JP" dirty="0" smtClean="0"/>
              <a:t>100MHz</a:t>
            </a:r>
            <a:r>
              <a:rPr kumimoji="1" lang="ja-JP" altLang="en-US" dirty="0" smtClean="0"/>
              <a:t>の分解能</a:t>
            </a:r>
            <a:endParaRPr kumimoji="1" lang="ja-JP" altLang="en-US" baseline="30000" dirty="0"/>
          </a:p>
        </p:txBody>
      </p:sp>
      <p:pic>
        <p:nvPicPr>
          <p:cNvPr id="9" name="図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249" y="1182745"/>
            <a:ext cx="5998472" cy="46945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40254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まとめ③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ja-JP" altLang="en-US" dirty="0" smtClean="0"/>
              <a:t>アダプティブ信号を用いることによって、フリーランニングファイバーレーザーのみを使用し、実時間デュアルコム分光法を行なった。</a:t>
            </a:r>
            <a:endParaRPr lang="en-US" altLang="ja-JP" dirty="0" smtClean="0"/>
          </a:p>
          <a:p>
            <a:endParaRPr kumimoji="1" lang="en-US" altLang="ja-JP" dirty="0"/>
          </a:p>
          <a:p>
            <a:r>
              <a:rPr kumimoji="1" lang="ja-JP" altLang="en-US" dirty="0" smtClean="0"/>
              <a:t>非常に短い時間においてサンプルの吸収スペクトル</a:t>
            </a:r>
            <a:r>
              <a:rPr lang="ja-JP" altLang="en-US" dirty="0" smtClean="0"/>
              <a:t>の算出が可能であり、正確性も確認できた。</a:t>
            </a:r>
            <a:endParaRPr lang="en-US" altLang="ja-JP" dirty="0" smtClean="0"/>
          </a:p>
          <a:p>
            <a:endParaRPr lang="en-US" altLang="ja-JP" dirty="0"/>
          </a:p>
          <a:p>
            <a:r>
              <a:rPr lang="ja-JP" altLang="en-US" dirty="0" smtClean="0"/>
              <a:t>絶対周波数は与えられない</a:t>
            </a:r>
            <a:endParaRPr lang="en-US" altLang="ja-JP" dirty="0" smtClean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900251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18563" y="430989"/>
            <a:ext cx="8229600" cy="850106"/>
          </a:xfrm>
        </p:spPr>
        <p:txBody>
          <a:bodyPr/>
          <a:lstStyle/>
          <a:p>
            <a:r>
              <a:rPr kumimoji="1" lang="ja-JP" altLang="en-US" dirty="0" smtClean="0"/>
              <a:t>各手法の比較</a:t>
            </a:r>
            <a:endParaRPr kumimoji="1" lang="ja-JP" altLang="en-US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9682973"/>
              </p:ext>
            </p:extLst>
          </p:nvPr>
        </p:nvGraphicFramePr>
        <p:xfrm>
          <a:off x="205270" y="1412776"/>
          <a:ext cx="8738726" cy="5256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2628"/>
                <a:gridCol w="2056837"/>
                <a:gridCol w="1602636"/>
                <a:gridCol w="1739724"/>
                <a:gridCol w="1796901"/>
              </a:tblGrid>
              <a:tr h="1364609">
                <a:tc>
                  <a:txBody>
                    <a:bodyPr/>
                    <a:lstStyle/>
                    <a:p>
                      <a:pPr algn="ctr"/>
                      <a:endParaRPr kumimoji="1" lang="ja-JP" altLang="en-US" sz="2400" dirty="0"/>
                    </a:p>
                  </a:txBody>
                  <a:tcPr marL="120488" marR="120488" marT="60244" marB="602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0" dirty="0" smtClean="0">
                          <a:solidFill>
                            <a:schemeClr val="tx1"/>
                          </a:solidFill>
                        </a:rPr>
                        <a:t>狭線幅</a:t>
                      </a:r>
                      <a:r>
                        <a:rPr kumimoji="1" lang="en-US" altLang="ja-JP" sz="2400" b="0" dirty="0" smtClean="0">
                          <a:solidFill>
                            <a:schemeClr val="tx1"/>
                          </a:solidFill>
                        </a:rPr>
                        <a:t>CW</a:t>
                      </a:r>
                      <a:r>
                        <a:rPr kumimoji="1" lang="ja-JP" altLang="en-US" sz="2400" b="0" dirty="0" smtClean="0">
                          <a:solidFill>
                            <a:schemeClr val="tx1"/>
                          </a:solidFill>
                        </a:rPr>
                        <a:t>レーザー</a:t>
                      </a:r>
                      <a:endParaRPr kumimoji="1" lang="ja-JP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120488" marR="120488" marT="60244" marB="602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2800" b="0" dirty="0" smtClean="0">
                          <a:solidFill>
                            <a:schemeClr val="tx1"/>
                          </a:solidFill>
                        </a:rPr>
                        <a:t>測定後に補正</a:t>
                      </a:r>
                      <a:endParaRPr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120488" marR="120488" marT="60244" marB="602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2400" b="0" dirty="0" smtClean="0">
                          <a:solidFill>
                            <a:schemeClr val="tx1"/>
                          </a:solidFill>
                        </a:rPr>
                        <a:t>相対</a:t>
                      </a:r>
                      <a:endParaRPr lang="en-US" altLang="ja-JP" sz="24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ja-JP" altLang="en-US" sz="2400" b="0" dirty="0" smtClean="0">
                          <a:solidFill>
                            <a:schemeClr val="tx1"/>
                          </a:solidFill>
                        </a:rPr>
                        <a:t>位相同期</a:t>
                      </a:r>
                      <a:endParaRPr lang="ja-JP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120488" marR="120488" marT="60244" marB="602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2000" b="1" dirty="0" smtClean="0">
                          <a:solidFill>
                            <a:schemeClr val="tx1"/>
                          </a:solidFill>
                        </a:rPr>
                        <a:t>アダプティブサンプリング</a:t>
                      </a:r>
                      <a:endParaRPr lang="ja-JP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20488" marR="120488" marT="60244" marB="602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219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800" dirty="0" smtClean="0"/>
                        <a:t>コスト</a:t>
                      </a:r>
                    </a:p>
                  </a:txBody>
                  <a:tcPr marL="120488" marR="120488" marT="60244" marB="602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5400" dirty="0" smtClean="0"/>
                        <a:t>×</a:t>
                      </a:r>
                      <a:endParaRPr kumimoji="1" lang="ja-JP" altLang="en-US" sz="5400" dirty="0"/>
                    </a:p>
                  </a:txBody>
                  <a:tcPr marL="120488" marR="120488" marT="60244" marB="602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5400" dirty="0" smtClean="0"/>
                        <a:t>○</a:t>
                      </a:r>
                      <a:endParaRPr kumimoji="1" lang="ja-JP" altLang="en-US" sz="5400" dirty="0"/>
                    </a:p>
                  </a:txBody>
                  <a:tcPr marL="120488" marR="120488" marT="60244" marB="602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5400" dirty="0" smtClean="0"/>
                        <a:t>○</a:t>
                      </a:r>
                      <a:endParaRPr kumimoji="1" lang="ja-JP" altLang="en-US" sz="5400" dirty="0"/>
                    </a:p>
                  </a:txBody>
                  <a:tcPr marL="120488" marR="120488" marT="60244" marB="602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5400" dirty="0" smtClean="0"/>
                        <a:t>○</a:t>
                      </a:r>
                      <a:endParaRPr kumimoji="1" lang="ja-JP" altLang="en-US" sz="5400" dirty="0"/>
                    </a:p>
                  </a:txBody>
                  <a:tcPr marL="120488" marR="120488" marT="60244" marB="602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4593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絶対</a:t>
                      </a:r>
                      <a:endParaRPr kumimoji="1" lang="en-US" altLang="ja-JP" sz="2400" dirty="0" smtClean="0"/>
                    </a:p>
                    <a:p>
                      <a:pPr algn="ctr"/>
                      <a:r>
                        <a:rPr kumimoji="1" lang="ja-JP" altLang="en-US" sz="2400" dirty="0" smtClean="0"/>
                        <a:t>周波数</a:t>
                      </a:r>
                      <a:endParaRPr kumimoji="1" lang="ja-JP" altLang="en-US" sz="2400" dirty="0"/>
                    </a:p>
                  </a:txBody>
                  <a:tcPr marL="120488" marR="120488" marT="60244" marB="602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5400" dirty="0" smtClean="0"/>
                        <a:t>○</a:t>
                      </a:r>
                      <a:endParaRPr kumimoji="1" lang="ja-JP" altLang="en-US" sz="5400" dirty="0"/>
                    </a:p>
                  </a:txBody>
                  <a:tcPr marL="120488" marR="120488" marT="60244" marB="602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5400" dirty="0" smtClean="0"/>
                        <a:t>×</a:t>
                      </a:r>
                      <a:endParaRPr kumimoji="1" lang="ja-JP" altLang="en-US" sz="5400" dirty="0" smtClean="0"/>
                    </a:p>
                  </a:txBody>
                  <a:tcPr marL="120488" marR="120488" marT="60244" marB="602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5400" dirty="0" smtClean="0"/>
                        <a:t>×</a:t>
                      </a:r>
                      <a:endParaRPr kumimoji="1" lang="ja-JP" altLang="en-US" sz="5400" dirty="0"/>
                    </a:p>
                  </a:txBody>
                  <a:tcPr marL="120488" marR="120488" marT="60244" marB="602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5400" dirty="0" smtClean="0"/>
                        <a:t>×</a:t>
                      </a:r>
                      <a:endParaRPr kumimoji="1" lang="ja-JP" altLang="en-US" sz="5400" dirty="0"/>
                    </a:p>
                  </a:txBody>
                  <a:tcPr marL="120488" marR="120488" marT="60244" marB="602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2413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測定</a:t>
                      </a:r>
                      <a:endParaRPr kumimoji="1" lang="en-US" altLang="ja-JP" sz="2400" dirty="0" smtClean="0"/>
                    </a:p>
                    <a:p>
                      <a:pPr algn="ctr"/>
                      <a:r>
                        <a:rPr kumimoji="1" lang="ja-JP" altLang="en-US" sz="2400" dirty="0" smtClean="0"/>
                        <a:t>時間</a:t>
                      </a:r>
                      <a:endParaRPr kumimoji="1" lang="ja-JP" altLang="en-US" sz="2400" dirty="0"/>
                    </a:p>
                  </a:txBody>
                  <a:tcPr marL="120488" marR="120488" marT="60244" marB="602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5400" dirty="0" smtClean="0"/>
                        <a:t>○</a:t>
                      </a:r>
                      <a:endParaRPr kumimoji="1" lang="ja-JP" altLang="en-US" sz="5400" dirty="0"/>
                    </a:p>
                  </a:txBody>
                  <a:tcPr marL="120488" marR="120488" marT="60244" marB="602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5400" dirty="0" smtClean="0"/>
                        <a:t>△</a:t>
                      </a:r>
                      <a:endParaRPr kumimoji="1" lang="ja-JP" altLang="en-US" sz="5400" dirty="0"/>
                    </a:p>
                  </a:txBody>
                  <a:tcPr marL="120488" marR="120488" marT="60244" marB="602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5400" dirty="0" smtClean="0"/>
                        <a:t>○</a:t>
                      </a:r>
                      <a:endParaRPr kumimoji="1" lang="ja-JP" altLang="en-US" sz="5400" dirty="0"/>
                    </a:p>
                  </a:txBody>
                  <a:tcPr marL="120488" marR="120488" marT="60244" marB="602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5400" dirty="0" smtClean="0"/>
                        <a:t>○</a:t>
                      </a:r>
                      <a:endParaRPr kumimoji="1" lang="ja-JP" altLang="en-US" sz="5400" dirty="0"/>
                    </a:p>
                  </a:txBody>
                  <a:tcPr marL="120488" marR="120488" marT="60244" marB="602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50078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まとめ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9552" y="1988840"/>
            <a:ext cx="7990656" cy="4114800"/>
          </a:xfrm>
        </p:spPr>
        <p:txBody>
          <a:bodyPr>
            <a:normAutofit lnSpcReduction="10000"/>
          </a:bodyPr>
          <a:lstStyle/>
          <a:p>
            <a:r>
              <a:rPr lang="ja-JP" altLang="en-US" sz="3600" dirty="0"/>
              <a:t>絶対周波数基準に安定化しないデュアルコム分光法を示した</a:t>
            </a:r>
            <a:r>
              <a:rPr lang="ja-JP" altLang="en-US" sz="3600" dirty="0" smtClean="0"/>
              <a:t>。</a:t>
            </a:r>
            <a:endParaRPr kumimoji="1" lang="en-US" altLang="ja-JP" sz="3600" dirty="0" smtClean="0"/>
          </a:p>
          <a:p>
            <a:endParaRPr lang="en-US" altLang="ja-JP" sz="3600" dirty="0"/>
          </a:p>
          <a:p>
            <a:r>
              <a:rPr kumimoji="1" lang="ja-JP" altLang="en-US" sz="3600" dirty="0" smtClean="0"/>
              <a:t>デュアルコム分光法において、コムの揺らぎを抑制する</a:t>
            </a:r>
            <a:r>
              <a:rPr lang="ja-JP" altLang="en-US" sz="3600" dirty="0" smtClean="0"/>
              <a:t>ことは重要であるが、揺らぎを抑制しない手法もあることを学んだ。</a:t>
            </a:r>
            <a:endParaRPr lang="en-US" altLang="ja-JP" sz="3600" dirty="0" smtClean="0"/>
          </a:p>
          <a:p>
            <a:pPr marL="0" indent="0">
              <a:buNone/>
            </a:pP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9296940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3204" y="476672"/>
            <a:ext cx="8229600" cy="850106"/>
          </a:xfrm>
        </p:spPr>
        <p:txBody>
          <a:bodyPr/>
          <a:lstStyle/>
          <a:p>
            <a:r>
              <a:rPr kumimoji="1" lang="ja-JP" altLang="en-US" dirty="0" smtClean="0"/>
              <a:t>モード同期パルスレーザー</a:t>
            </a:r>
            <a:endParaRPr kumimoji="1" lang="ja-JP" altLang="en-US" dirty="0"/>
          </a:p>
        </p:txBody>
      </p:sp>
      <p:pic>
        <p:nvPicPr>
          <p:cNvPr id="4" name="Picture 2" descr="図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7416824" cy="4839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50465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471774" y="260648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 smtClean="0"/>
              <a:t>デュアルコム分光法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1272" y="980728"/>
            <a:ext cx="89289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わずかに異なる繰り返し周波数をもつ二つのレーザーのパルス間の</a:t>
            </a:r>
            <a:r>
              <a:rPr lang="ja-JP" altLang="ja-JP" sz="2000" dirty="0" smtClean="0"/>
              <a:t>遅延時間</a:t>
            </a:r>
            <a:r>
              <a:rPr lang="ja-JP" altLang="en-US" sz="2000" dirty="0" smtClean="0"/>
              <a:t>の変化により、</a:t>
            </a:r>
            <a:r>
              <a:rPr lang="ja-JP" altLang="ja-JP" sz="2000" dirty="0" smtClean="0"/>
              <a:t>時間軸</a:t>
            </a:r>
            <a:r>
              <a:rPr lang="ja-JP" altLang="ja-JP" sz="2000" dirty="0"/>
              <a:t>の関数としてインターフェログラムを記録</a:t>
            </a:r>
            <a:r>
              <a:rPr lang="ja-JP" altLang="ja-JP" sz="2000" dirty="0" smtClean="0"/>
              <a:t>し</a:t>
            </a:r>
            <a:r>
              <a:rPr lang="ja-JP" altLang="en-US" sz="2000" dirty="0" smtClean="0"/>
              <a:t>、</a:t>
            </a:r>
            <a:r>
              <a:rPr lang="ja-JP" altLang="ja-JP" sz="2000" dirty="0" smtClean="0"/>
              <a:t>これ</a:t>
            </a:r>
            <a:r>
              <a:rPr lang="ja-JP" altLang="ja-JP" sz="2000" dirty="0"/>
              <a:t>をフーリエ変換して</a:t>
            </a:r>
            <a:r>
              <a:rPr lang="ja-JP" altLang="ja-JP" sz="2000" dirty="0" smtClean="0"/>
              <a:t>周波数軸</a:t>
            </a:r>
            <a:r>
              <a:rPr lang="ja-JP" altLang="en-US" sz="2000" dirty="0" smtClean="0"/>
              <a:t>の</a:t>
            </a:r>
            <a:r>
              <a:rPr lang="ja-JP" altLang="ja-JP" sz="2000" dirty="0" smtClean="0"/>
              <a:t>スペクトル</a:t>
            </a:r>
            <a:r>
              <a:rPr lang="ja-JP" altLang="ja-JP" sz="2000" dirty="0"/>
              <a:t>を得る</a:t>
            </a:r>
            <a:r>
              <a:rPr lang="en-US" altLang="ja-JP" sz="2000" dirty="0"/>
              <a:t>. </a:t>
            </a:r>
            <a:endParaRPr kumimoji="1" lang="ja-JP" altLang="en-US" sz="2000" dirty="0"/>
          </a:p>
        </p:txBody>
      </p:sp>
      <p:sp>
        <p:nvSpPr>
          <p:cNvPr id="130" name="下カーブ矢印 129"/>
          <p:cNvSpPr/>
          <p:nvPr/>
        </p:nvSpPr>
        <p:spPr>
          <a:xfrm rot="5400000">
            <a:off x="4057577" y="4003378"/>
            <a:ext cx="926011" cy="60065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grpSp>
        <p:nvGrpSpPr>
          <p:cNvPr id="140" name="グループ化 139"/>
          <p:cNvGrpSpPr/>
          <p:nvPr/>
        </p:nvGrpSpPr>
        <p:grpSpPr>
          <a:xfrm>
            <a:off x="179512" y="2158614"/>
            <a:ext cx="4054597" cy="2159453"/>
            <a:chOff x="13347" y="3285771"/>
            <a:chExt cx="4054597" cy="2159453"/>
          </a:xfrm>
        </p:grpSpPr>
        <p:grpSp>
          <p:nvGrpSpPr>
            <p:cNvPr id="98" name="グループ化 97"/>
            <p:cNvGrpSpPr/>
            <p:nvPr/>
          </p:nvGrpSpPr>
          <p:grpSpPr>
            <a:xfrm>
              <a:off x="13347" y="3285771"/>
              <a:ext cx="4054597" cy="2152872"/>
              <a:chOff x="-58661" y="2544933"/>
              <a:chExt cx="4054597" cy="2152872"/>
            </a:xfrm>
          </p:grpSpPr>
          <p:cxnSp>
            <p:nvCxnSpPr>
              <p:cNvPr id="77" name="直線矢印コネクタ 76"/>
              <p:cNvCxnSpPr/>
              <p:nvPr/>
            </p:nvCxnSpPr>
            <p:spPr>
              <a:xfrm flipV="1">
                <a:off x="-58661" y="2544933"/>
                <a:ext cx="0" cy="214953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線矢印コネクタ 77"/>
              <p:cNvCxnSpPr/>
              <p:nvPr/>
            </p:nvCxnSpPr>
            <p:spPr>
              <a:xfrm>
                <a:off x="-44990" y="4690026"/>
                <a:ext cx="4040926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線コネクタ 78"/>
              <p:cNvCxnSpPr/>
              <p:nvPr/>
            </p:nvCxnSpPr>
            <p:spPr>
              <a:xfrm>
                <a:off x="755576" y="3049827"/>
                <a:ext cx="0" cy="1640199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線コネクタ 79"/>
              <p:cNvCxnSpPr/>
              <p:nvPr/>
            </p:nvCxnSpPr>
            <p:spPr>
              <a:xfrm>
                <a:off x="1185483" y="3049827"/>
                <a:ext cx="0" cy="1640199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線コネクタ 80"/>
              <p:cNvCxnSpPr/>
              <p:nvPr/>
            </p:nvCxnSpPr>
            <p:spPr>
              <a:xfrm>
                <a:off x="1615390" y="3049827"/>
                <a:ext cx="0" cy="1640199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線コネクタ 81"/>
              <p:cNvCxnSpPr/>
              <p:nvPr/>
            </p:nvCxnSpPr>
            <p:spPr>
              <a:xfrm>
                <a:off x="2045297" y="3049827"/>
                <a:ext cx="0" cy="1640199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線コネクタ 82"/>
              <p:cNvCxnSpPr/>
              <p:nvPr/>
            </p:nvCxnSpPr>
            <p:spPr>
              <a:xfrm>
                <a:off x="2905112" y="3057606"/>
                <a:ext cx="0" cy="1640199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線コネクタ 83"/>
              <p:cNvCxnSpPr/>
              <p:nvPr/>
            </p:nvCxnSpPr>
            <p:spPr>
              <a:xfrm>
                <a:off x="2475205" y="3049827"/>
                <a:ext cx="0" cy="1640199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直線コネクタ 84"/>
              <p:cNvCxnSpPr/>
              <p:nvPr/>
            </p:nvCxnSpPr>
            <p:spPr>
              <a:xfrm>
                <a:off x="3335019" y="3049827"/>
                <a:ext cx="0" cy="1640199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7" name="グループ化 96"/>
            <p:cNvGrpSpPr/>
            <p:nvPr/>
          </p:nvGrpSpPr>
          <p:grpSpPr>
            <a:xfrm>
              <a:off x="828295" y="3786581"/>
              <a:ext cx="2366381" cy="1658643"/>
              <a:chOff x="5360323" y="3060381"/>
              <a:chExt cx="2366381" cy="1658643"/>
            </a:xfrm>
          </p:grpSpPr>
          <p:cxnSp>
            <p:nvCxnSpPr>
              <p:cNvPr id="90" name="直線コネクタ 89"/>
              <p:cNvCxnSpPr/>
              <p:nvPr/>
            </p:nvCxnSpPr>
            <p:spPr>
              <a:xfrm>
                <a:off x="5360323" y="3060381"/>
                <a:ext cx="0" cy="1648366"/>
              </a:xfrm>
              <a:prstGeom prst="line">
                <a:avLst/>
              </a:prstGeom>
              <a:ln w="254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直線コネクタ 90"/>
              <p:cNvCxnSpPr/>
              <p:nvPr/>
            </p:nvCxnSpPr>
            <p:spPr>
              <a:xfrm>
                <a:off x="5765072" y="3062840"/>
                <a:ext cx="0" cy="1648366"/>
              </a:xfrm>
              <a:prstGeom prst="line">
                <a:avLst/>
              </a:prstGeom>
              <a:ln w="254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直線コネクタ 91"/>
              <p:cNvCxnSpPr/>
              <p:nvPr/>
            </p:nvCxnSpPr>
            <p:spPr>
              <a:xfrm>
                <a:off x="6156176" y="3062840"/>
                <a:ext cx="0" cy="1648366"/>
              </a:xfrm>
              <a:prstGeom prst="line">
                <a:avLst/>
              </a:prstGeom>
              <a:ln w="254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直線コネクタ 92"/>
              <p:cNvCxnSpPr/>
              <p:nvPr/>
            </p:nvCxnSpPr>
            <p:spPr>
              <a:xfrm>
                <a:off x="6547280" y="3062840"/>
                <a:ext cx="0" cy="1648366"/>
              </a:xfrm>
              <a:prstGeom prst="line">
                <a:avLst/>
              </a:prstGeom>
              <a:ln w="254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直線コネクタ 93"/>
              <p:cNvCxnSpPr/>
              <p:nvPr/>
            </p:nvCxnSpPr>
            <p:spPr>
              <a:xfrm>
                <a:off x="7349248" y="3070658"/>
                <a:ext cx="0" cy="1648366"/>
              </a:xfrm>
              <a:prstGeom prst="line">
                <a:avLst/>
              </a:prstGeom>
              <a:ln w="254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直線コネクタ 94"/>
              <p:cNvCxnSpPr/>
              <p:nvPr/>
            </p:nvCxnSpPr>
            <p:spPr>
              <a:xfrm>
                <a:off x="6948264" y="3062840"/>
                <a:ext cx="0" cy="1648366"/>
              </a:xfrm>
              <a:prstGeom prst="line">
                <a:avLst/>
              </a:prstGeom>
              <a:ln w="254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直線コネクタ 95"/>
              <p:cNvCxnSpPr/>
              <p:nvPr/>
            </p:nvCxnSpPr>
            <p:spPr>
              <a:xfrm>
                <a:off x="7726704" y="3062840"/>
                <a:ext cx="0" cy="1648366"/>
              </a:xfrm>
              <a:prstGeom prst="line">
                <a:avLst/>
              </a:prstGeom>
              <a:ln w="254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3" name="テキスト ボックス 132"/>
            <p:cNvSpPr txBox="1"/>
            <p:nvPr/>
          </p:nvSpPr>
          <p:spPr>
            <a:xfrm>
              <a:off x="1423865" y="3387545"/>
              <a:ext cx="6934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2Δf</a:t>
              </a:r>
              <a:endParaRPr kumimoji="1" lang="ja-JP" alt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" name="テキスト ボックス 133"/>
            <p:cNvSpPr txBox="1"/>
            <p:nvPr/>
          </p:nvSpPr>
          <p:spPr>
            <a:xfrm>
              <a:off x="1815419" y="3383174"/>
              <a:ext cx="5824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3Δf</a:t>
              </a:r>
              <a:endParaRPr kumimoji="1" lang="ja-JP" alt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8" name="テキスト ボックス 137"/>
            <p:cNvSpPr txBox="1"/>
            <p:nvPr/>
          </p:nvSpPr>
          <p:spPr>
            <a:xfrm>
              <a:off x="2217885" y="3343137"/>
              <a:ext cx="9489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……</a:t>
              </a:r>
              <a:endParaRPr kumimoji="1" lang="ja-JP" altLang="en-US" dirty="0"/>
            </a:p>
          </p:txBody>
        </p:sp>
      </p:grpSp>
      <p:grpSp>
        <p:nvGrpSpPr>
          <p:cNvPr id="141" name="グループ化 140"/>
          <p:cNvGrpSpPr/>
          <p:nvPr/>
        </p:nvGrpSpPr>
        <p:grpSpPr>
          <a:xfrm>
            <a:off x="179512" y="4363275"/>
            <a:ext cx="4040742" cy="2416730"/>
            <a:chOff x="4851738" y="3281327"/>
            <a:chExt cx="4040742" cy="2416730"/>
          </a:xfrm>
        </p:grpSpPr>
        <p:grpSp>
          <p:nvGrpSpPr>
            <p:cNvPr id="116" name="グループ化 115"/>
            <p:cNvGrpSpPr/>
            <p:nvPr/>
          </p:nvGrpSpPr>
          <p:grpSpPr>
            <a:xfrm>
              <a:off x="4851738" y="3281327"/>
              <a:ext cx="4040742" cy="2149537"/>
              <a:chOff x="-44806" y="2548268"/>
              <a:chExt cx="4040742" cy="2149537"/>
            </a:xfrm>
          </p:grpSpPr>
          <p:cxnSp>
            <p:nvCxnSpPr>
              <p:cNvPr id="117" name="直線矢印コネクタ 116"/>
              <p:cNvCxnSpPr/>
              <p:nvPr/>
            </p:nvCxnSpPr>
            <p:spPr>
              <a:xfrm flipV="1">
                <a:off x="-44806" y="2548268"/>
                <a:ext cx="0" cy="214953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直線矢印コネクタ 117"/>
              <p:cNvCxnSpPr/>
              <p:nvPr/>
            </p:nvCxnSpPr>
            <p:spPr>
              <a:xfrm>
                <a:off x="-31135" y="4690026"/>
                <a:ext cx="4027071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直線コネクタ 118"/>
              <p:cNvCxnSpPr/>
              <p:nvPr/>
            </p:nvCxnSpPr>
            <p:spPr>
              <a:xfrm>
                <a:off x="400087" y="3049827"/>
                <a:ext cx="0" cy="1640199"/>
              </a:xfrm>
              <a:prstGeom prst="line">
                <a:avLst/>
              </a:prstGeom>
              <a:ln w="25400">
                <a:solidFill>
                  <a:srgbClr val="00B05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直線コネクタ 119"/>
              <p:cNvCxnSpPr/>
              <p:nvPr/>
            </p:nvCxnSpPr>
            <p:spPr>
              <a:xfrm>
                <a:off x="829994" y="3049827"/>
                <a:ext cx="0" cy="1640199"/>
              </a:xfrm>
              <a:prstGeom prst="line">
                <a:avLst/>
              </a:prstGeom>
              <a:ln w="25400">
                <a:solidFill>
                  <a:srgbClr val="00B05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直線コネクタ 120"/>
              <p:cNvCxnSpPr/>
              <p:nvPr/>
            </p:nvCxnSpPr>
            <p:spPr>
              <a:xfrm>
                <a:off x="1259901" y="3049827"/>
                <a:ext cx="0" cy="1640199"/>
              </a:xfrm>
              <a:prstGeom prst="line">
                <a:avLst/>
              </a:prstGeom>
              <a:ln w="25400">
                <a:solidFill>
                  <a:srgbClr val="00B05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直線コネクタ 121"/>
              <p:cNvCxnSpPr/>
              <p:nvPr/>
            </p:nvCxnSpPr>
            <p:spPr>
              <a:xfrm>
                <a:off x="1689808" y="3049827"/>
                <a:ext cx="0" cy="1640199"/>
              </a:xfrm>
              <a:prstGeom prst="line">
                <a:avLst/>
              </a:prstGeom>
              <a:ln w="25400">
                <a:solidFill>
                  <a:srgbClr val="00B05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直線コネクタ 122"/>
              <p:cNvCxnSpPr/>
              <p:nvPr/>
            </p:nvCxnSpPr>
            <p:spPr>
              <a:xfrm>
                <a:off x="2549623" y="3057606"/>
                <a:ext cx="0" cy="1640199"/>
              </a:xfrm>
              <a:prstGeom prst="line">
                <a:avLst/>
              </a:prstGeom>
              <a:ln w="25400">
                <a:solidFill>
                  <a:srgbClr val="00B05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直線コネクタ 123"/>
              <p:cNvCxnSpPr/>
              <p:nvPr/>
            </p:nvCxnSpPr>
            <p:spPr>
              <a:xfrm>
                <a:off x="2119716" y="3049827"/>
                <a:ext cx="0" cy="1640199"/>
              </a:xfrm>
              <a:prstGeom prst="line">
                <a:avLst/>
              </a:prstGeom>
              <a:ln w="25400">
                <a:solidFill>
                  <a:srgbClr val="00B05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直線コネクタ 124"/>
              <p:cNvCxnSpPr/>
              <p:nvPr/>
            </p:nvCxnSpPr>
            <p:spPr>
              <a:xfrm>
                <a:off x="2979530" y="3049827"/>
                <a:ext cx="0" cy="1640199"/>
              </a:xfrm>
              <a:prstGeom prst="line">
                <a:avLst/>
              </a:prstGeom>
              <a:ln w="25400">
                <a:solidFill>
                  <a:srgbClr val="00B05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9" name="テキスト ボックス 138"/>
            <p:cNvSpPr txBox="1"/>
            <p:nvPr/>
          </p:nvSpPr>
          <p:spPr>
            <a:xfrm>
              <a:off x="6386433" y="5328725"/>
              <a:ext cx="9489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……</a:t>
              </a:r>
              <a:endParaRPr kumimoji="1" lang="ja-JP" altLang="en-US" dirty="0"/>
            </a:p>
          </p:txBody>
        </p:sp>
      </p:grpSp>
      <p:sp>
        <p:nvSpPr>
          <p:cNvPr id="142" name="テキスト ボックス 141"/>
          <p:cNvSpPr txBox="1"/>
          <p:nvPr/>
        </p:nvSpPr>
        <p:spPr>
          <a:xfrm>
            <a:off x="3729028" y="4784199"/>
            <a:ext cx="1443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 smtClean="0"/>
              <a:t>RF</a:t>
            </a:r>
            <a:r>
              <a:rPr kumimoji="1" lang="ja-JP" altLang="en-US" sz="1600" dirty="0" smtClean="0"/>
              <a:t>帯へダウンコンバート</a:t>
            </a:r>
            <a:endParaRPr kumimoji="1" lang="ja-JP" altLang="en-US" sz="1600" dirty="0"/>
          </a:p>
        </p:txBody>
      </p:sp>
      <p:sp>
        <p:nvSpPr>
          <p:cNvPr id="144" name="テキスト ボックス 143"/>
          <p:cNvSpPr txBox="1"/>
          <p:nvPr/>
        </p:nvSpPr>
        <p:spPr>
          <a:xfrm>
            <a:off x="1132413" y="2276872"/>
            <a:ext cx="582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Δf</a:t>
            </a:r>
            <a:endParaRPr kumimoji="1" lang="ja-JP" alt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テキスト ボックス 144"/>
              <p:cNvSpPr txBox="1"/>
              <p:nvPr/>
            </p:nvSpPr>
            <p:spPr>
              <a:xfrm>
                <a:off x="5076056" y="2087198"/>
                <a:ext cx="3587297" cy="1125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2400" dirty="0" smtClean="0"/>
                  <a:t>１周期のデータ取得速度</a:t>
                </a:r>
                <a:endParaRPr kumimoji="1" lang="en-US" altLang="ja-JP" sz="2400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2000" b="0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000" b="0" i="1" dirty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altLang="ja-JP" sz="2000" b="0" i="0" dirty="0" smtClean="0">
                              <a:latin typeface="Cambria Math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altLang="ja-JP" sz="2000" b="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000" b="0" i="1" dirty="0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ja-JP" sz="2000" b="0" i="1" dirty="0" smtClean="0">
                                  <a:latin typeface="Cambria Math"/>
                                </a:rPr>
                                <m:t>𝑟𝑒𝑝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45" name="テキスト ボックス 1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2087198"/>
                <a:ext cx="3587297" cy="1125629"/>
              </a:xfrm>
              <a:prstGeom prst="rect">
                <a:avLst/>
              </a:prstGeom>
              <a:blipFill rotWithShape="1">
                <a:blip r:embed="rId2"/>
                <a:stretch>
                  <a:fillRect l="-2041" t="-5946" r="-187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6" name="テキスト ボックス 145"/>
          <p:cNvSpPr txBox="1"/>
          <p:nvPr/>
        </p:nvSpPr>
        <p:spPr>
          <a:xfrm>
            <a:off x="4820912" y="3687255"/>
            <a:ext cx="4220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/>
              <a:t>フーリエ変換分光法との比較</a:t>
            </a:r>
            <a:endParaRPr kumimoji="1" lang="ja-JP" altLang="en-US" sz="2400" dirty="0"/>
          </a:p>
        </p:txBody>
      </p:sp>
      <p:sp>
        <p:nvSpPr>
          <p:cNvPr id="147" name="テキスト ボックス 146"/>
          <p:cNvSpPr txBox="1"/>
          <p:nvPr/>
        </p:nvSpPr>
        <p:spPr>
          <a:xfrm>
            <a:off x="5487125" y="4318063"/>
            <a:ext cx="355313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・ データ取得速度が速い</a:t>
            </a:r>
            <a:endParaRPr kumimoji="1" lang="en-US" altLang="ja-JP" sz="2000" dirty="0" smtClean="0"/>
          </a:p>
          <a:p>
            <a:endParaRPr kumimoji="1" lang="en-US" altLang="ja-JP" sz="2000" dirty="0" smtClean="0"/>
          </a:p>
          <a:p>
            <a:r>
              <a:rPr lang="ja-JP" altLang="en-US" sz="2000" dirty="0" smtClean="0"/>
              <a:t>・ 高い周波数分解能</a:t>
            </a:r>
            <a:endParaRPr lang="en-US" altLang="ja-JP" sz="2000" dirty="0" smtClean="0"/>
          </a:p>
          <a:p>
            <a:endParaRPr kumimoji="1" lang="en-US" altLang="ja-JP" sz="2000" dirty="0" smtClean="0"/>
          </a:p>
          <a:p>
            <a:r>
              <a:rPr kumimoji="1" lang="ja-JP" altLang="en-US" sz="2000" dirty="0" smtClean="0"/>
              <a:t>・ 機械的遅延走査が不要</a:t>
            </a:r>
            <a:endParaRPr kumimoji="1" lang="ja-JP" altLang="en-US" sz="20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143285" y="4349701"/>
            <a:ext cx="847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[THz]</a:t>
            </a:r>
            <a:endParaRPr lang="ja-JP" altLang="en-US" dirty="0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3175068" y="6523792"/>
            <a:ext cx="964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[MHz</a:t>
            </a:r>
            <a:r>
              <a:rPr lang="en-US" altLang="ja-JP" dirty="0"/>
              <a:t>]</a:t>
            </a:r>
            <a:endParaRPr lang="ja-JP" altLang="en-US" dirty="0"/>
          </a:p>
        </p:txBody>
      </p:sp>
      <p:cxnSp>
        <p:nvCxnSpPr>
          <p:cNvPr id="8" name="直線コネクタ 7"/>
          <p:cNvCxnSpPr/>
          <p:nvPr/>
        </p:nvCxnSpPr>
        <p:spPr>
          <a:xfrm>
            <a:off x="508631" y="3365477"/>
            <a:ext cx="360040" cy="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/>
          <p:nvPr/>
        </p:nvCxnSpPr>
        <p:spPr>
          <a:xfrm>
            <a:off x="395536" y="2649791"/>
            <a:ext cx="0" cy="1648366"/>
          </a:xfrm>
          <a:prstGeom prst="line">
            <a:avLst/>
          </a:prstGeom>
          <a:ln w="254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/>
          <p:cNvCxnSpPr/>
          <p:nvPr/>
        </p:nvCxnSpPr>
        <p:spPr>
          <a:xfrm>
            <a:off x="356899" y="2649791"/>
            <a:ext cx="0" cy="1648366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/>
          <p:cNvCxnSpPr/>
          <p:nvPr/>
        </p:nvCxnSpPr>
        <p:spPr>
          <a:xfrm>
            <a:off x="3635896" y="4869160"/>
            <a:ext cx="0" cy="1640199"/>
          </a:xfrm>
          <a:prstGeom prst="line">
            <a:avLst/>
          </a:prstGeom>
          <a:ln w="2540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テキスト ボックス 53"/>
          <p:cNvSpPr txBox="1"/>
          <p:nvPr/>
        </p:nvSpPr>
        <p:spPr>
          <a:xfrm>
            <a:off x="333162" y="6455164"/>
            <a:ext cx="582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err="1" smtClean="0"/>
              <a:t>Δf</a:t>
            </a:r>
            <a:endParaRPr kumimoji="1" lang="ja-JP" altLang="en-US" baseline="-25000" dirty="0"/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657810" y="6456923"/>
            <a:ext cx="796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2Δf</a:t>
            </a:r>
            <a:endParaRPr kumimoji="1" lang="ja-JP" altLang="en-US" baseline="-25000" dirty="0"/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1089858" y="6453336"/>
            <a:ext cx="796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3Δf</a:t>
            </a:r>
            <a:endParaRPr kumimoji="1" lang="ja-JP" alt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35570003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505416" y="408250"/>
            <a:ext cx="8229600" cy="850106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デュアルコム分光法の問題点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552" y="1167135"/>
            <a:ext cx="913744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 smtClean="0"/>
              <a:t>フリーランニングレーザーの周波数コムでは、</a:t>
            </a:r>
            <a:r>
              <a:rPr kumimoji="1" lang="en-US" altLang="ja-JP" sz="2000" dirty="0" err="1" smtClean="0"/>
              <a:t>f</a:t>
            </a:r>
            <a:r>
              <a:rPr kumimoji="1" lang="en-US" altLang="ja-JP" sz="2000" baseline="-25000" dirty="0" err="1" smtClean="0"/>
              <a:t>rep</a:t>
            </a:r>
            <a:r>
              <a:rPr lang="ja-JP" altLang="en-US" sz="2000" dirty="0" smtClean="0"/>
              <a:t>や</a:t>
            </a:r>
            <a:r>
              <a:rPr lang="en-US" altLang="ja-JP" sz="2000" dirty="0" err="1" smtClean="0"/>
              <a:t>f</a:t>
            </a:r>
            <a:r>
              <a:rPr lang="en-US" altLang="ja-JP" sz="2000" baseline="-25000" dirty="0" err="1" smtClean="0"/>
              <a:t>ceo</a:t>
            </a:r>
            <a:r>
              <a:rPr lang="ja-JP" altLang="en-US" sz="2000" dirty="0" smtClean="0"/>
              <a:t>が揺らいでいる</a:t>
            </a:r>
            <a:endParaRPr kumimoji="1" lang="ja-JP" altLang="en-US" sz="2000" baseline="-25000" dirty="0"/>
          </a:p>
        </p:txBody>
      </p:sp>
      <p:pic>
        <p:nvPicPr>
          <p:cNvPr id="8" name="Picture 2" descr="図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1" r="30661" b="53149"/>
          <a:stretch/>
        </p:blipFill>
        <p:spPr bwMode="auto">
          <a:xfrm>
            <a:off x="2414071" y="1819887"/>
            <a:ext cx="4623515" cy="226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41628" y="4005064"/>
            <a:ext cx="8706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その結果、干渉波形において、</a:t>
            </a:r>
            <a:endParaRPr lang="en-US" altLang="ja-JP" dirty="0" smtClean="0"/>
          </a:p>
          <a:p>
            <a:r>
              <a:rPr lang="ja-JP" altLang="en-US" dirty="0" smtClean="0"/>
              <a:t>　　　サンプリング間隔が揺らぎ（</a:t>
            </a:r>
            <a:r>
              <a:rPr lang="en-US" altLang="ja-JP" dirty="0"/>
              <a:t> </a:t>
            </a:r>
            <a:r>
              <a:rPr lang="en-US" altLang="ja-JP" dirty="0" err="1" smtClean="0"/>
              <a:t>f</a:t>
            </a:r>
            <a:r>
              <a:rPr lang="en-US" altLang="ja-JP" baseline="-25000" dirty="0" err="1" smtClean="0"/>
              <a:t>rep</a:t>
            </a:r>
            <a:r>
              <a:rPr lang="ja-JP" altLang="en-US" dirty="0"/>
              <a:t>に</a:t>
            </a:r>
            <a:r>
              <a:rPr lang="ja-JP" altLang="en-US" dirty="0" smtClean="0"/>
              <a:t>起因）、干渉波形の積算ができない（</a:t>
            </a:r>
            <a:r>
              <a:rPr lang="en-US" altLang="ja-JP" dirty="0"/>
              <a:t> </a:t>
            </a:r>
            <a:r>
              <a:rPr lang="en-US" altLang="ja-JP" dirty="0" err="1" smtClean="0"/>
              <a:t>f</a:t>
            </a:r>
            <a:r>
              <a:rPr lang="en-US" altLang="ja-JP" baseline="-25000" dirty="0" err="1" smtClean="0"/>
              <a:t>ceo</a:t>
            </a:r>
            <a:r>
              <a:rPr lang="ja-JP" altLang="en-US" dirty="0"/>
              <a:t>に</a:t>
            </a:r>
            <a:r>
              <a:rPr lang="ja-JP" altLang="en-US" dirty="0" smtClean="0"/>
              <a:t>起因）　</a:t>
            </a:r>
            <a:endParaRPr kumimoji="1" lang="ja-JP" alt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69" b="-1"/>
          <a:stretch/>
        </p:blipFill>
        <p:spPr bwMode="auto">
          <a:xfrm>
            <a:off x="1711306" y="4651395"/>
            <a:ext cx="6029046" cy="2216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6789708" y="2002637"/>
            <a:ext cx="2354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時間波形では、</a:t>
            </a:r>
            <a:endParaRPr kumimoji="1" lang="en-US" altLang="ja-JP" dirty="0" smtClean="0"/>
          </a:p>
          <a:p>
            <a:r>
              <a:rPr lang="ja-JP" altLang="en-US" dirty="0"/>
              <a:t>　</a:t>
            </a:r>
            <a:r>
              <a:rPr lang="en-US" altLang="ja-JP" dirty="0" err="1" smtClean="0"/>
              <a:t>T</a:t>
            </a:r>
            <a:r>
              <a:rPr lang="en-US" altLang="ja-JP" baseline="-25000" dirty="0" err="1" smtClean="0"/>
              <a:t>rep</a:t>
            </a:r>
            <a:r>
              <a:rPr lang="ja-JP" altLang="en-US" dirty="0" smtClean="0"/>
              <a:t>や</a:t>
            </a:r>
            <a:r>
              <a:rPr lang="en-US" altLang="ja-JP" dirty="0" err="1" smtClean="0"/>
              <a:t>T</a:t>
            </a:r>
            <a:r>
              <a:rPr lang="en-US" altLang="ja-JP" baseline="-25000" dirty="0" err="1" smtClean="0"/>
              <a:t>opt</a:t>
            </a:r>
            <a:r>
              <a:rPr lang="ja-JP" altLang="en-US" dirty="0" smtClean="0"/>
              <a:t>が揺らぐ</a:t>
            </a:r>
            <a:endParaRPr kumimoji="1" lang="ja-JP" alt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39090132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148" y="408250"/>
            <a:ext cx="8229600" cy="850106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デュアルコム分光法の問題点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552" y="1258356"/>
            <a:ext cx="913744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/>
              <a:t>フリーランニングレーザーの周波数コムでは、</a:t>
            </a:r>
            <a:r>
              <a:rPr kumimoji="1" lang="en-US" altLang="ja-JP" sz="2400" dirty="0" err="1" smtClean="0"/>
              <a:t>f</a:t>
            </a:r>
            <a:r>
              <a:rPr kumimoji="1" lang="en-US" altLang="ja-JP" sz="2400" baseline="-25000" dirty="0" err="1" smtClean="0"/>
              <a:t>rep</a:t>
            </a:r>
            <a:r>
              <a:rPr lang="ja-JP" altLang="en-US" sz="2400" dirty="0" smtClean="0"/>
              <a:t>や</a:t>
            </a:r>
            <a:r>
              <a:rPr lang="en-US" altLang="ja-JP" sz="2400" dirty="0" err="1" smtClean="0"/>
              <a:t>f</a:t>
            </a:r>
            <a:r>
              <a:rPr lang="en-US" altLang="ja-JP" sz="2400" baseline="-25000" dirty="0" err="1" smtClean="0"/>
              <a:t>ceo</a:t>
            </a:r>
            <a:r>
              <a:rPr lang="ja-JP" altLang="en-US" sz="2400" dirty="0" smtClean="0"/>
              <a:t>が揺らいでいる</a:t>
            </a:r>
            <a:endParaRPr kumimoji="1" lang="ja-JP" altLang="en-US" sz="2400" baseline="-25000" dirty="0"/>
          </a:p>
        </p:txBody>
      </p:sp>
      <p:sp>
        <p:nvSpPr>
          <p:cNvPr id="42" name="右矢印 41"/>
          <p:cNvSpPr/>
          <p:nvPr/>
        </p:nvSpPr>
        <p:spPr>
          <a:xfrm rot="5400000">
            <a:off x="6993107" y="5083686"/>
            <a:ext cx="517938" cy="4208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5363714" y="4077072"/>
            <a:ext cx="3776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/>
              <a:t>スペクトル特性の低下</a:t>
            </a:r>
            <a:endParaRPr kumimoji="1" lang="en-US" altLang="ja-JP" sz="2400" dirty="0" smtClean="0"/>
          </a:p>
          <a:p>
            <a:pPr algn="ctr"/>
            <a:r>
              <a:rPr kumimoji="1" lang="ja-JP" altLang="en-US" sz="2400" dirty="0" smtClean="0"/>
              <a:t>（周波数分解能の低下）</a:t>
            </a:r>
            <a:endParaRPr kumimoji="1" lang="en-US" altLang="ja-JP" sz="2400" dirty="0" smtClean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5465122" y="5569856"/>
            <a:ext cx="367517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err="1" smtClean="0">
                <a:solidFill>
                  <a:srgbClr val="FF0000"/>
                </a:solidFill>
              </a:rPr>
              <a:t>f</a:t>
            </a:r>
            <a:r>
              <a:rPr lang="en-US" altLang="ja-JP" sz="2400" baseline="-25000" dirty="0" err="1" smtClean="0">
                <a:solidFill>
                  <a:srgbClr val="FF0000"/>
                </a:solidFill>
              </a:rPr>
              <a:t>rep</a:t>
            </a:r>
            <a:r>
              <a:rPr lang="en-US" altLang="ja-JP" sz="2400" baseline="-25000" dirty="0" smtClean="0">
                <a:solidFill>
                  <a:srgbClr val="FF0000"/>
                </a:solidFill>
              </a:rPr>
              <a:t>,</a:t>
            </a:r>
            <a:r>
              <a:rPr lang="en-US" altLang="ja-JP" sz="2400" dirty="0" smtClean="0">
                <a:solidFill>
                  <a:srgbClr val="FF0000"/>
                </a:solidFill>
              </a:rPr>
              <a:t>  </a:t>
            </a:r>
            <a:r>
              <a:rPr lang="en-US" altLang="ja-JP" sz="2400" dirty="0" err="1" smtClean="0">
                <a:solidFill>
                  <a:srgbClr val="FF0000"/>
                </a:solidFill>
              </a:rPr>
              <a:t>f</a:t>
            </a:r>
            <a:r>
              <a:rPr lang="en-US" altLang="ja-JP" sz="2400" baseline="-25000" dirty="0" err="1" smtClean="0">
                <a:solidFill>
                  <a:srgbClr val="FF0000"/>
                </a:solidFill>
              </a:rPr>
              <a:t>ceo</a:t>
            </a:r>
            <a:r>
              <a:rPr kumimoji="1" lang="ja-JP" altLang="en-US" sz="2400" dirty="0" smtClean="0"/>
              <a:t>の揺らぎを抑制する必要がある</a:t>
            </a:r>
            <a:endParaRPr kumimoji="1" lang="ja-JP" altLang="en-US" sz="2400" dirty="0"/>
          </a:p>
        </p:txBody>
      </p:sp>
      <p:grpSp>
        <p:nvGrpSpPr>
          <p:cNvPr id="26" name="グループ化 25"/>
          <p:cNvGrpSpPr/>
          <p:nvPr/>
        </p:nvGrpSpPr>
        <p:grpSpPr>
          <a:xfrm>
            <a:off x="405484" y="2515419"/>
            <a:ext cx="5020562" cy="1567452"/>
            <a:chOff x="1907704" y="1651322"/>
            <a:chExt cx="5020562" cy="1567452"/>
          </a:xfrm>
        </p:grpSpPr>
        <p:pic>
          <p:nvPicPr>
            <p:cNvPr id="27" name="Picture 2" descr="図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42" t="7561" r="77541" b="60053"/>
            <a:stretch/>
          </p:blipFill>
          <p:spPr bwMode="auto">
            <a:xfrm>
              <a:off x="1907704" y="1651323"/>
              <a:ext cx="906070" cy="1567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" descr="図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257" t="7561" r="32588" b="60053"/>
            <a:stretch/>
          </p:blipFill>
          <p:spPr bwMode="auto">
            <a:xfrm>
              <a:off x="3995936" y="1651322"/>
              <a:ext cx="901521" cy="1567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2" descr="図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37" t="7561" r="56182" b="60053"/>
            <a:stretch/>
          </p:blipFill>
          <p:spPr bwMode="auto">
            <a:xfrm>
              <a:off x="6084168" y="1651323"/>
              <a:ext cx="844098" cy="1567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" name="グループ化 29"/>
          <p:cNvGrpSpPr/>
          <p:nvPr/>
        </p:nvGrpSpPr>
        <p:grpSpPr>
          <a:xfrm>
            <a:off x="405484" y="4957892"/>
            <a:ext cx="4767327" cy="1567452"/>
            <a:chOff x="1907704" y="3440375"/>
            <a:chExt cx="4767327" cy="1567452"/>
          </a:xfrm>
        </p:grpSpPr>
        <p:pic>
          <p:nvPicPr>
            <p:cNvPr id="31" name="Picture 2" descr="図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42" t="7561" r="77541" b="60053"/>
            <a:stretch/>
          </p:blipFill>
          <p:spPr bwMode="auto">
            <a:xfrm rot="10800000">
              <a:off x="1907704" y="3440376"/>
              <a:ext cx="906070" cy="1567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2" descr="図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257" t="7561" r="32588" b="60053"/>
            <a:stretch/>
          </p:blipFill>
          <p:spPr bwMode="auto">
            <a:xfrm rot="10800000">
              <a:off x="3851921" y="3440375"/>
              <a:ext cx="901521" cy="1567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2" descr="図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37" t="7561" r="56182" b="60053"/>
            <a:stretch/>
          </p:blipFill>
          <p:spPr bwMode="auto">
            <a:xfrm rot="10800000">
              <a:off x="5830933" y="3440376"/>
              <a:ext cx="844098" cy="1567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テキスト ボックス 9"/>
          <p:cNvSpPr txBox="1"/>
          <p:nvPr/>
        </p:nvSpPr>
        <p:spPr>
          <a:xfrm>
            <a:off x="5592773" y="2265518"/>
            <a:ext cx="3419872" cy="646331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/>
              <a:t>デュアルコム分光法において</a:t>
            </a:r>
            <a:endParaRPr lang="en-US" altLang="ja-JP" dirty="0" smtClean="0"/>
          </a:p>
          <a:p>
            <a:pPr algn="ctr"/>
            <a:r>
              <a:rPr lang="ja-JP" altLang="en-US" dirty="0" smtClean="0"/>
              <a:t>キャリアの揺らぎは非常に重要</a:t>
            </a:r>
            <a:endParaRPr kumimoji="1" lang="ja-JP" altLang="en-US" dirty="0"/>
          </a:p>
        </p:txBody>
      </p:sp>
      <p:grpSp>
        <p:nvGrpSpPr>
          <p:cNvPr id="14" name="グループ化 13"/>
          <p:cNvGrpSpPr/>
          <p:nvPr/>
        </p:nvGrpSpPr>
        <p:grpSpPr>
          <a:xfrm>
            <a:off x="405484" y="2456021"/>
            <a:ext cx="933769" cy="3504"/>
            <a:chOff x="418363" y="2456021"/>
            <a:chExt cx="933769" cy="3504"/>
          </a:xfrm>
        </p:grpSpPr>
        <p:cxnSp>
          <p:nvCxnSpPr>
            <p:cNvPr id="13" name="直線矢印コネクタ 12"/>
            <p:cNvCxnSpPr/>
            <p:nvPr/>
          </p:nvCxnSpPr>
          <p:spPr>
            <a:xfrm>
              <a:off x="418363" y="2456021"/>
              <a:ext cx="453034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矢印コネクタ 44"/>
            <p:cNvCxnSpPr/>
            <p:nvPr/>
          </p:nvCxnSpPr>
          <p:spPr>
            <a:xfrm flipH="1">
              <a:off x="899098" y="2459525"/>
              <a:ext cx="453034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グループ化 14"/>
          <p:cNvGrpSpPr/>
          <p:nvPr/>
        </p:nvGrpSpPr>
        <p:grpSpPr>
          <a:xfrm>
            <a:off x="2447466" y="2454259"/>
            <a:ext cx="959527" cy="3504"/>
            <a:chOff x="2447466" y="2454259"/>
            <a:chExt cx="959527" cy="3504"/>
          </a:xfrm>
        </p:grpSpPr>
        <p:cxnSp>
          <p:nvCxnSpPr>
            <p:cNvPr id="46" name="直線矢印コネクタ 45"/>
            <p:cNvCxnSpPr/>
            <p:nvPr/>
          </p:nvCxnSpPr>
          <p:spPr>
            <a:xfrm>
              <a:off x="2447466" y="2454259"/>
              <a:ext cx="453034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矢印コネクタ 46"/>
            <p:cNvCxnSpPr/>
            <p:nvPr/>
          </p:nvCxnSpPr>
          <p:spPr>
            <a:xfrm flipH="1">
              <a:off x="2953959" y="2457763"/>
              <a:ext cx="453034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グループ化 15"/>
          <p:cNvGrpSpPr/>
          <p:nvPr/>
        </p:nvGrpSpPr>
        <p:grpSpPr>
          <a:xfrm>
            <a:off x="4525750" y="2459525"/>
            <a:ext cx="959527" cy="3504"/>
            <a:chOff x="4525750" y="2459525"/>
            <a:chExt cx="959527" cy="3504"/>
          </a:xfrm>
        </p:grpSpPr>
        <p:cxnSp>
          <p:nvCxnSpPr>
            <p:cNvPr id="48" name="直線矢印コネクタ 47"/>
            <p:cNvCxnSpPr/>
            <p:nvPr/>
          </p:nvCxnSpPr>
          <p:spPr>
            <a:xfrm>
              <a:off x="4525750" y="2459525"/>
              <a:ext cx="453034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矢印コネクタ 48"/>
            <p:cNvCxnSpPr/>
            <p:nvPr/>
          </p:nvCxnSpPr>
          <p:spPr>
            <a:xfrm flipH="1">
              <a:off x="5032243" y="2463029"/>
              <a:ext cx="453034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グループ化 49"/>
          <p:cNvGrpSpPr/>
          <p:nvPr/>
        </p:nvGrpSpPr>
        <p:grpSpPr>
          <a:xfrm>
            <a:off x="395536" y="4946516"/>
            <a:ext cx="946648" cy="3504"/>
            <a:chOff x="418363" y="2456021"/>
            <a:chExt cx="946648" cy="3504"/>
          </a:xfrm>
        </p:grpSpPr>
        <p:cxnSp>
          <p:nvCxnSpPr>
            <p:cNvPr id="51" name="直線矢印コネクタ 50"/>
            <p:cNvCxnSpPr/>
            <p:nvPr/>
          </p:nvCxnSpPr>
          <p:spPr>
            <a:xfrm>
              <a:off x="418363" y="2456021"/>
              <a:ext cx="453034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矢印コネクタ 51"/>
            <p:cNvCxnSpPr/>
            <p:nvPr/>
          </p:nvCxnSpPr>
          <p:spPr>
            <a:xfrm flipH="1">
              <a:off x="911977" y="2459525"/>
              <a:ext cx="453034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グループ化 52"/>
          <p:cNvGrpSpPr/>
          <p:nvPr/>
        </p:nvGrpSpPr>
        <p:grpSpPr>
          <a:xfrm>
            <a:off x="2342087" y="4946516"/>
            <a:ext cx="946648" cy="3504"/>
            <a:chOff x="418363" y="2456021"/>
            <a:chExt cx="946648" cy="3504"/>
          </a:xfrm>
        </p:grpSpPr>
        <p:cxnSp>
          <p:nvCxnSpPr>
            <p:cNvPr id="54" name="直線矢印コネクタ 53"/>
            <p:cNvCxnSpPr/>
            <p:nvPr/>
          </p:nvCxnSpPr>
          <p:spPr>
            <a:xfrm>
              <a:off x="418363" y="2456021"/>
              <a:ext cx="453034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矢印コネクタ 54"/>
            <p:cNvCxnSpPr/>
            <p:nvPr/>
          </p:nvCxnSpPr>
          <p:spPr>
            <a:xfrm flipH="1">
              <a:off x="911977" y="2459525"/>
              <a:ext cx="453034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グループ化 55"/>
          <p:cNvGrpSpPr/>
          <p:nvPr/>
        </p:nvGrpSpPr>
        <p:grpSpPr>
          <a:xfrm>
            <a:off x="4283968" y="4946516"/>
            <a:ext cx="946648" cy="3504"/>
            <a:chOff x="418363" y="2456021"/>
            <a:chExt cx="946648" cy="3504"/>
          </a:xfrm>
        </p:grpSpPr>
        <p:cxnSp>
          <p:nvCxnSpPr>
            <p:cNvPr id="57" name="直線矢印コネクタ 56"/>
            <p:cNvCxnSpPr/>
            <p:nvPr/>
          </p:nvCxnSpPr>
          <p:spPr>
            <a:xfrm>
              <a:off x="418363" y="2456021"/>
              <a:ext cx="453034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矢印コネクタ 57"/>
            <p:cNvCxnSpPr/>
            <p:nvPr/>
          </p:nvCxnSpPr>
          <p:spPr>
            <a:xfrm flipH="1">
              <a:off x="911977" y="2459525"/>
              <a:ext cx="453034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直線矢印コネクタ 24"/>
          <p:cNvCxnSpPr/>
          <p:nvPr/>
        </p:nvCxnSpPr>
        <p:spPr>
          <a:xfrm>
            <a:off x="848570" y="2132856"/>
            <a:ext cx="2077194" cy="0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/>
          <p:cNvCxnSpPr/>
          <p:nvPr/>
        </p:nvCxnSpPr>
        <p:spPr>
          <a:xfrm>
            <a:off x="2926854" y="2132856"/>
            <a:ext cx="2077194" cy="0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/>
          <p:cNvCxnSpPr/>
          <p:nvPr/>
        </p:nvCxnSpPr>
        <p:spPr>
          <a:xfrm>
            <a:off x="859114" y="4653136"/>
            <a:ext cx="1936007" cy="0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矢印コネクタ 71"/>
          <p:cNvCxnSpPr/>
          <p:nvPr/>
        </p:nvCxnSpPr>
        <p:spPr>
          <a:xfrm>
            <a:off x="2808771" y="4653136"/>
            <a:ext cx="1936007" cy="0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/>
          <p:cNvCxnSpPr/>
          <p:nvPr/>
        </p:nvCxnSpPr>
        <p:spPr>
          <a:xfrm>
            <a:off x="1308988" y="3290091"/>
            <a:ext cx="1186751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コネクタ 77"/>
          <p:cNvCxnSpPr/>
          <p:nvPr/>
        </p:nvCxnSpPr>
        <p:spPr>
          <a:xfrm>
            <a:off x="3391285" y="3288002"/>
            <a:ext cx="1186751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コネクタ 78"/>
          <p:cNvCxnSpPr/>
          <p:nvPr/>
        </p:nvCxnSpPr>
        <p:spPr>
          <a:xfrm>
            <a:off x="1305146" y="5749594"/>
            <a:ext cx="1047574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コネクタ 80"/>
          <p:cNvCxnSpPr/>
          <p:nvPr/>
        </p:nvCxnSpPr>
        <p:spPr>
          <a:xfrm>
            <a:off x="3227770" y="5748852"/>
            <a:ext cx="1104997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グループ化 85"/>
          <p:cNvGrpSpPr/>
          <p:nvPr/>
        </p:nvGrpSpPr>
        <p:grpSpPr>
          <a:xfrm>
            <a:off x="1698773" y="3194093"/>
            <a:ext cx="260319" cy="175432"/>
            <a:chOff x="3391285" y="4120493"/>
            <a:chExt cx="260319" cy="175432"/>
          </a:xfrm>
        </p:grpSpPr>
        <p:cxnSp>
          <p:nvCxnSpPr>
            <p:cNvPr id="84" name="直線コネクタ 83"/>
            <p:cNvCxnSpPr/>
            <p:nvPr/>
          </p:nvCxnSpPr>
          <p:spPr>
            <a:xfrm flipV="1">
              <a:off x="3391285" y="4120493"/>
              <a:ext cx="172603" cy="172603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線コネクタ 84"/>
            <p:cNvCxnSpPr/>
            <p:nvPr/>
          </p:nvCxnSpPr>
          <p:spPr>
            <a:xfrm flipV="1">
              <a:off x="3479001" y="4123322"/>
              <a:ext cx="172603" cy="172603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グループ化 86"/>
          <p:cNvGrpSpPr/>
          <p:nvPr/>
        </p:nvGrpSpPr>
        <p:grpSpPr>
          <a:xfrm>
            <a:off x="3854500" y="3212976"/>
            <a:ext cx="260319" cy="175432"/>
            <a:chOff x="3391285" y="4120493"/>
            <a:chExt cx="260319" cy="175432"/>
          </a:xfrm>
        </p:grpSpPr>
        <p:cxnSp>
          <p:nvCxnSpPr>
            <p:cNvPr id="88" name="直線コネクタ 87"/>
            <p:cNvCxnSpPr/>
            <p:nvPr/>
          </p:nvCxnSpPr>
          <p:spPr>
            <a:xfrm flipV="1">
              <a:off x="3391285" y="4120493"/>
              <a:ext cx="172603" cy="172603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線コネクタ 88"/>
            <p:cNvCxnSpPr/>
            <p:nvPr/>
          </p:nvCxnSpPr>
          <p:spPr>
            <a:xfrm flipV="1">
              <a:off x="3479001" y="4123322"/>
              <a:ext cx="172603" cy="172603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グループ化 89"/>
          <p:cNvGrpSpPr/>
          <p:nvPr/>
        </p:nvGrpSpPr>
        <p:grpSpPr>
          <a:xfrm>
            <a:off x="1696957" y="5653901"/>
            <a:ext cx="260319" cy="175432"/>
            <a:chOff x="3391285" y="4120493"/>
            <a:chExt cx="260319" cy="175432"/>
          </a:xfrm>
        </p:grpSpPr>
        <p:cxnSp>
          <p:nvCxnSpPr>
            <p:cNvPr id="91" name="直線コネクタ 90"/>
            <p:cNvCxnSpPr/>
            <p:nvPr/>
          </p:nvCxnSpPr>
          <p:spPr>
            <a:xfrm flipV="1">
              <a:off x="3391285" y="4120493"/>
              <a:ext cx="172603" cy="172603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線コネクタ 91"/>
            <p:cNvCxnSpPr/>
            <p:nvPr/>
          </p:nvCxnSpPr>
          <p:spPr>
            <a:xfrm flipV="1">
              <a:off x="3479001" y="4123322"/>
              <a:ext cx="172603" cy="172603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グループ化 92"/>
          <p:cNvGrpSpPr/>
          <p:nvPr/>
        </p:nvGrpSpPr>
        <p:grpSpPr>
          <a:xfrm>
            <a:off x="3646614" y="5661248"/>
            <a:ext cx="260319" cy="175432"/>
            <a:chOff x="3391285" y="4120493"/>
            <a:chExt cx="260319" cy="175432"/>
          </a:xfrm>
        </p:grpSpPr>
        <p:cxnSp>
          <p:nvCxnSpPr>
            <p:cNvPr id="94" name="直線コネクタ 93"/>
            <p:cNvCxnSpPr/>
            <p:nvPr/>
          </p:nvCxnSpPr>
          <p:spPr>
            <a:xfrm flipV="1">
              <a:off x="3391285" y="4120493"/>
              <a:ext cx="172603" cy="172603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線コネクタ 94"/>
            <p:cNvCxnSpPr/>
            <p:nvPr/>
          </p:nvCxnSpPr>
          <p:spPr>
            <a:xfrm flipV="1">
              <a:off x="3479001" y="4123322"/>
              <a:ext cx="172603" cy="172603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6" name="テキスト ボックス 95"/>
          <p:cNvSpPr txBox="1"/>
          <p:nvPr/>
        </p:nvSpPr>
        <p:spPr>
          <a:xfrm>
            <a:off x="6150581" y="2954195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 smtClean="0">
                <a:solidFill>
                  <a:srgbClr val="FF0000"/>
                </a:solidFill>
              </a:rPr>
              <a:t>積算できない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6863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36891" y="490662"/>
            <a:ext cx="8229600" cy="850106"/>
          </a:xfrm>
        </p:spPr>
        <p:txBody>
          <a:bodyPr>
            <a:normAutofit/>
          </a:bodyPr>
          <a:lstStyle/>
          <a:p>
            <a:r>
              <a:rPr lang="ja-JP" altLang="en-US" dirty="0"/>
              <a:t>従来</a:t>
            </a:r>
            <a:r>
              <a:rPr lang="ja-JP" altLang="en-US" dirty="0" smtClean="0"/>
              <a:t>のデュアルコム分光法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776728" y="1967985"/>
            <a:ext cx="44445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kumimoji="1" lang="ja-JP" altLang="en-US" sz="2000" dirty="0" smtClean="0"/>
              <a:t>従来のデュアルコム分光法では、マイクロ波原子時計に二つのモード同期レーザーを安定化させていた</a:t>
            </a:r>
            <a:endParaRPr kumimoji="1" lang="ja-JP" altLang="en-US" sz="2000" dirty="0"/>
          </a:p>
        </p:txBody>
      </p:sp>
      <p:grpSp>
        <p:nvGrpSpPr>
          <p:cNvPr id="5" name="グループ化 4"/>
          <p:cNvGrpSpPr/>
          <p:nvPr/>
        </p:nvGrpSpPr>
        <p:grpSpPr>
          <a:xfrm>
            <a:off x="35496" y="1542598"/>
            <a:ext cx="5071577" cy="1779604"/>
            <a:chOff x="665311" y="1402697"/>
            <a:chExt cx="5005737" cy="2304831"/>
          </a:xfrm>
        </p:grpSpPr>
        <p:grpSp>
          <p:nvGrpSpPr>
            <p:cNvPr id="6" name="グループ化 5"/>
            <p:cNvGrpSpPr/>
            <p:nvPr/>
          </p:nvGrpSpPr>
          <p:grpSpPr>
            <a:xfrm>
              <a:off x="1061495" y="1402697"/>
              <a:ext cx="4609553" cy="2304831"/>
              <a:chOff x="1118963" y="1886166"/>
              <a:chExt cx="5356329" cy="2678230"/>
            </a:xfrm>
          </p:grpSpPr>
          <p:sp>
            <p:nvSpPr>
              <p:cNvPr id="10" name="テキスト ボックス 9"/>
              <p:cNvSpPr txBox="1"/>
              <p:nvPr/>
            </p:nvSpPr>
            <p:spPr>
              <a:xfrm>
                <a:off x="1118963" y="1988839"/>
                <a:ext cx="1213954" cy="50951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1600" dirty="0" smtClean="0">
                    <a:latin typeface="Times New Roman" pitchFamily="18" charset="0"/>
                    <a:cs typeface="Times New Roman" pitchFamily="18" charset="0"/>
                  </a:rPr>
                  <a:t>LASER1</a:t>
                </a:r>
                <a:endParaRPr kumimoji="1" lang="ja-JP" altLang="en-US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テキスト ボックス 10"/>
              <p:cNvSpPr txBox="1"/>
              <p:nvPr/>
            </p:nvSpPr>
            <p:spPr>
              <a:xfrm>
                <a:off x="1118963" y="4054886"/>
                <a:ext cx="1213954" cy="50951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600" smtClean="0">
                    <a:latin typeface="Times New Roman" pitchFamily="18" charset="0"/>
                    <a:cs typeface="Times New Roman" pitchFamily="18" charset="0"/>
                  </a:rPr>
                  <a:t>LASER2</a:t>
                </a:r>
                <a:endParaRPr kumimoji="1" lang="ja-JP" altLang="en-US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2" name="直線コネクタ 11"/>
              <p:cNvCxnSpPr/>
              <p:nvPr/>
            </p:nvCxnSpPr>
            <p:spPr>
              <a:xfrm>
                <a:off x="2338436" y="2219672"/>
                <a:ext cx="316887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線コネクタ 12"/>
              <p:cNvCxnSpPr/>
              <p:nvPr/>
            </p:nvCxnSpPr>
            <p:spPr>
              <a:xfrm>
                <a:off x="2338436" y="4285721"/>
                <a:ext cx="191761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線コネクタ 13"/>
              <p:cNvCxnSpPr/>
              <p:nvPr/>
            </p:nvCxnSpPr>
            <p:spPr>
              <a:xfrm>
                <a:off x="4267838" y="2218719"/>
                <a:ext cx="0" cy="20670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線コネクタ 14"/>
              <p:cNvCxnSpPr/>
              <p:nvPr/>
            </p:nvCxnSpPr>
            <p:spPr>
              <a:xfrm flipH="1">
                <a:off x="4008474" y="1973173"/>
                <a:ext cx="504057" cy="50405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弦 15"/>
              <p:cNvSpPr/>
              <p:nvPr/>
            </p:nvSpPr>
            <p:spPr>
              <a:xfrm rot="12093277">
                <a:off x="5362249" y="1886166"/>
                <a:ext cx="596402" cy="709006"/>
              </a:xfrm>
              <a:prstGeom prst="chord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00"/>
              </a:p>
            </p:txBody>
          </p:sp>
          <p:sp>
            <p:nvSpPr>
              <p:cNvPr id="17" name="テキスト ボックス 16"/>
              <p:cNvSpPr txBox="1"/>
              <p:nvPr/>
            </p:nvSpPr>
            <p:spPr>
              <a:xfrm>
                <a:off x="4893530" y="2645169"/>
                <a:ext cx="1581762" cy="509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600" dirty="0" smtClean="0"/>
                  <a:t>検出器</a:t>
                </a:r>
                <a:endParaRPr kumimoji="1" lang="ja-JP" altLang="en-US" sz="1600" dirty="0"/>
              </a:p>
            </p:txBody>
          </p:sp>
        </p:grpSp>
        <p:sp>
          <p:nvSpPr>
            <p:cNvPr id="7" name="テキスト ボックス 6"/>
            <p:cNvSpPr txBox="1"/>
            <p:nvPr/>
          </p:nvSpPr>
          <p:spPr>
            <a:xfrm>
              <a:off x="665311" y="2408353"/>
              <a:ext cx="1842158" cy="39861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 dirty="0" smtClean="0"/>
                <a:t>マイクロ波原子時計</a:t>
              </a:r>
              <a:endParaRPr kumimoji="1" lang="ja-JP" altLang="en-US" sz="1400" dirty="0"/>
            </a:p>
          </p:txBody>
        </p:sp>
        <p:cxnSp>
          <p:nvCxnSpPr>
            <p:cNvPr id="8" name="直線コネクタ 7"/>
            <p:cNvCxnSpPr>
              <a:stCxn id="10" idx="2"/>
              <a:endCxn id="7" idx="0"/>
            </p:cNvCxnSpPr>
            <p:nvPr/>
          </p:nvCxnSpPr>
          <p:spPr>
            <a:xfrm>
              <a:off x="1583848" y="1929529"/>
              <a:ext cx="2543" cy="47882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>
              <a:stCxn id="7" idx="2"/>
              <a:endCxn id="11" idx="0"/>
            </p:cNvCxnSpPr>
            <p:nvPr/>
          </p:nvCxnSpPr>
          <p:spPr>
            <a:xfrm flipH="1">
              <a:off x="1583848" y="2806966"/>
              <a:ext cx="2543" cy="46208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テキスト ボックス 19"/>
          <p:cNvSpPr txBox="1"/>
          <p:nvPr/>
        </p:nvSpPr>
        <p:spPr>
          <a:xfrm>
            <a:off x="822937" y="3689830"/>
            <a:ext cx="11314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 smtClean="0"/>
              <a:t>しかし、</a:t>
            </a:r>
            <a:endParaRPr kumimoji="1" lang="ja-JP" altLang="en-US" sz="20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134987" y="4050609"/>
            <a:ext cx="72834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kumimoji="1" lang="ja-JP" altLang="en-US" sz="2000" dirty="0" smtClean="0"/>
              <a:t>マイクロ波原子時計（</a:t>
            </a:r>
            <a:r>
              <a:rPr kumimoji="1" lang="en-US" altLang="ja-JP" sz="2000" dirty="0" smtClean="0"/>
              <a:t>10GHz</a:t>
            </a:r>
            <a:r>
              <a:rPr kumimoji="1" lang="ja-JP" altLang="en-US" sz="2000" dirty="0" smtClean="0"/>
              <a:t>）では、キャリアの変動（アト秒オーダー）の揺らぎを抑えれない</a:t>
            </a:r>
            <a:endParaRPr kumimoji="1" lang="en-US" altLang="ja-JP" sz="2000" dirty="0" smtClean="0"/>
          </a:p>
        </p:txBody>
      </p:sp>
      <p:sp>
        <p:nvSpPr>
          <p:cNvPr id="3" name="下矢印 2"/>
          <p:cNvSpPr/>
          <p:nvPr/>
        </p:nvSpPr>
        <p:spPr>
          <a:xfrm>
            <a:off x="4441688" y="4970652"/>
            <a:ext cx="491047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53950" y="5631631"/>
            <a:ext cx="8266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 smtClean="0">
                <a:solidFill>
                  <a:srgbClr val="FF0000"/>
                </a:solidFill>
              </a:rPr>
              <a:t>狭線幅の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CW</a:t>
            </a:r>
            <a:r>
              <a:rPr kumimoji="1" lang="ja-JP" altLang="en-US" sz="2800" dirty="0" smtClean="0">
                <a:solidFill>
                  <a:srgbClr val="FF0000"/>
                </a:solidFill>
              </a:rPr>
              <a:t>レーザー</a:t>
            </a:r>
            <a:r>
              <a:rPr kumimoji="1" lang="ja-JP" altLang="en-US" sz="2800" dirty="0" smtClean="0"/>
              <a:t>（数</a:t>
            </a:r>
            <a:r>
              <a:rPr kumimoji="1" lang="en-US" altLang="ja-JP" sz="2800" dirty="0" smtClean="0"/>
              <a:t>100THz</a:t>
            </a:r>
            <a:r>
              <a:rPr kumimoji="1" lang="ja-JP" altLang="en-US" sz="2800" dirty="0" smtClean="0"/>
              <a:t>）を用いて制御を行う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3810645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0055" y="333767"/>
            <a:ext cx="8229600" cy="850106"/>
          </a:xfrm>
        </p:spPr>
        <p:txBody>
          <a:bodyPr/>
          <a:lstStyle/>
          <a:p>
            <a:r>
              <a:rPr kumimoji="1" lang="ja-JP" altLang="en-US" dirty="0" smtClean="0"/>
              <a:t>イントロダクション</a:t>
            </a:r>
            <a:endParaRPr kumimoji="1" lang="ja-JP" altLang="en-US" dirty="0"/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413404" y="2827256"/>
            <a:ext cx="4472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狭線幅の</a:t>
            </a:r>
            <a:r>
              <a:rPr kumimoji="1" lang="en-US" altLang="ja-JP" sz="2000" dirty="0" smtClean="0"/>
              <a:t>CW</a:t>
            </a:r>
            <a:r>
              <a:rPr kumimoji="1" lang="ja-JP" altLang="en-US" sz="2000" dirty="0" smtClean="0"/>
              <a:t>レーザーを</a:t>
            </a:r>
            <a:r>
              <a:rPr kumimoji="1" lang="en-US" altLang="ja-JP" sz="2000" dirty="0" smtClean="0"/>
              <a:t>2</a:t>
            </a:r>
            <a:r>
              <a:rPr kumimoji="1" lang="ja-JP" altLang="en-US" sz="2000" dirty="0" smtClean="0"/>
              <a:t>台用いて</a:t>
            </a:r>
            <a:r>
              <a:rPr lang="en-US" altLang="ja-JP" sz="2000" dirty="0" err="1" smtClean="0"/>
              <a:t>f</a:t>
            </a:r>
            <a:r>
              <a:rPr lang="en-US" altLang="ja-JP" sz="2000" baseline="-25000" dirty="0" err="1" smtClean="0"/>
              <a:t>rep</a:t>
            </a:r>
            <a:r>
              <a:rPr lang="en-US" altLang="ja-JP" sz="2000" dirty="0" smtClean="0"/>
              <a:t> </a:t>
            </a:r>
            <a:r>
              <a:rPr lang="ja-JP" altLang="en-US" sz="2000" dirty="0" smtClean="0"/>
              <a:t>と </a:t>
            </a:r>
            <a:r>
              <a:rPr lang="en-US" altLang="ja-JP" sz="2000" dirty="0" err="1" smtClean="0"/>
              <a:t>f</a:t>
            </a:r>
            <a:r>
              <a:rPr lang="en-US" altLang="ja-JP" sz="2000" baseline="-25000" dirty="0" err="1" smtClean="0"/>
              <a:t>ceo</a:t>
            </a:r>
            <a:r>
              <a:rPr lang="en-US" altLang="ja-JP" sz="2000" dirty="0" smtClean="0"/>
              <a:t> </a:t>
            </a:r>
            <a:r>
              <a:rPr lang="ja-JP" altLang="en-US" sz="2000" dirty="0" smtClean="0"/>
              <a:t>を制御する</a:t>
            </a:r>
            <a:endParaRPr kumimoji="1" lang="ja-JP" altLang="en-US" sz="2000" dirty="0"/>
          </a:p>
        </p:txBody>
      </p:sp>
      <p:grpSp>
        <p:nvGrpSpPr>
          <p:cNvPr id="65" name="グループ化 64"/>
          <p:cNvGrpSpPr/>
          <p:nvPr/>
        </p:nvGrpSpPr>
        <p:grpSpPr>
          <a:xfrm>
            <a:off x="190348" y="1183601"/>
            <a:ext cx="8748382" cy="830997"/>
            <a:chOff x="216106" y="1026979"/>
            <a:chExt cx="8878898" cy="830997"/>
          </a:xfrm>
        </p:grpSpPr>
        <p:sp>
          <p:nvSpPr>
            <p:cNvPr id="58" name="テキスト ボックス 57"/>
            <p:cNvSpPr txBox="1"/>
            <p:nvPr/>
          </p:nvSpPr>
          <p:spPr>
            <a:xfrm>
              <a:off x="4882536" y="1026979"/>
              <a:ext cx="42124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 smtClean="0">
                  <a:solidFill>
                    <a:srgbClr val="FF0000"/>
                  </a:solidFill>
                </a:rPr>
                <a:t>周波数コムの中から</a:t>
              </a:r>
              <a:r>
                <a:rPr lang="ja-JP" altLang="en-US" sz="2400" dirty="0" smtClean="0">
                  <a:solidFill>
                    <a:srgbClr val="FF0000"/>
                  </a:solidFill>
                </a:rPr>
                <a:t>１</a:t>
              </a:r>
              <a:r>
                <a:rPr kumimoji="1" lang="ja-JP" altLang="en-US" sz="2400" dirty="0" smtClean="0">
                  <a:solidFill>
                    <a:srgbClr val="FF0000"/>
                  </a:solidFill>
                </a:rPr>
                <a:t>本のコムを抜き出し制御を行う</a:t>
              </a:r>
              <a:endParaRPr kumimoji="1" lang="ja-JP" alt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59" name="右矢印 58"/>
            <p:cNvSpPr/>
            <p:nvPr/>
          </p:nvSpPr>
          <p:spPr>
            <a:xfrm>
              <a:off x="3928215" y="1151953"/>
              <a:ext cx="792781" cy="58104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テキスト ボックス 60"/>
            <p:cNvSpPr txBox="1"/>
            <p:nvPr/>
          </p:nvSpPr>
          <p:spPr>
            <a:xfrm>
              <a:off x="216106" y="1211644"/>
              <a:ext cx="37121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400" dirty="0">
                  <a:latin typeface="+mj-ea"/>
                  <a:ea typeface="+mj-ea"/>
                </a:rPr>
                <a:t>コム</a:t>
              </a:r>
              <a:r>
                <a:rPr kumimoji="1" lang="ja-JP" altLang="en-US" sz="2400" dirty="0" smtClean="0">
                  <a:latin typeface="+mj-ea"/>
                  <a:ea typeface="+mj-ea"/>
                </a:rPr>
                <a:t>の揺らぎを抑えたい</a:t>
              </a:r>
              <a:endParaRPr kumimoji="1" lang="ja-JP" altLang="en-US" sz="2400" dirty="0">
                <a:latin typeface="+mj-ea"/>
                <a:ea typeface="+mj-ea"/>
              </a:endParaRPr>
            </a:p>
          </p:txBody>
        </p:sp>
      </p:grpSp>
      <p:sp>
        <p:nvSpPr>
          <p:cNvPr id="62" name="テキスト ボックス 61"/>
          <p:cNvSpPr txBox="1"/>
          <p:nvPr/>
        </p:nvSpPr>
        <p:spPr>
          <a:xfrm>
            <a:off x="190348" y="2365591"/>
            <a:ext cx="209292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/>
              <a:t>一つ目の手法</a:t>
            </a:r>
            <a:endParaRPr kumimoji="1" lang="en-US" altLang="ja-JP" sz="2400" dirty="0" smtClean="0"/>
          </a:p>
        </p:txBody>
      </p:sp>
      <p:sp>
        <p:nvSpPr>
          <p:cNvPr id="66" name="正方形/長方形 65"/>
          <p:cNvSpPr/>
          <p:nvPr/>
        </p:nvSpPr>
        <p:spPr>
          <a:xfrm>
            <a:off x="97766" y="1052736"/>
            <a:ext cx="8938730" cy="1080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4" name="グループ化 83"/>
          <p:cNvGrpSpPr/>
          <p:nvPr/>
        </p:nvGrpSpPr>
        <p:grpSpPr>
          <a:xfrm>
            <a:off x="107504" y="3696732"/>
            <a:ext cx="4032424" cy="2972628"/>
            <a:chOff x="107504" y="3645024"/>
            <a:chExt cx="4032424" cy="2972628"/>
          </a:xfrm>
        </p:grpSpPr>
        <p:grpSp>
          <p:nvGrpSpPr>
            <p:cNvPr id="38" name="グループ化 37"/>
            <p:cNvGrpSpPr/>
            <p:nvPr/>
          </p:nvGrpSpPr>
          <p:grpSpPr>
            <a:xfrm>
              <a:off x="107504" y="3645024"/>
              <a:ext cx="4032424" cy="2972628"/>
              <a:chOff x="107528" y="3629639"/>
              <a:chExt cx="4032424" cy="2972628"/>
            </a:xfrm>
          </p:grpSpPr>
          <p:cxnSp>
            <p:nvCxnSpPr>
              <p:cNvPr id="39" name="直線矢印コネクタ 38"/>
              <p:cNvCxnSpPr/>
              <p:nvPr/>
            </p:nvCxnSpPr>
            <p:spPr>
              <a:xfrm flipV="1">
                <a:off x="216105" y="4327678"/>
                <a:ext cx="0" cy="227458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線矢印コネクタ 39"/>
              <p:cNvCxnSpPr/>
              <p:nvPr/>
            </p:nvCxnSpPr>
            <p:spPr>
              <a:xfrm>
                <a:off x="219815" y="6594487"/>
                <a:ext cx="3920137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線コネクタ 40"/>
              <p:cNvCxnSpPr/>
              <p:nvPr/>
            </p:nvCxnSpPr>
            <p:spPr>
              <a:xfrm>
                <a:off x="1128461" y="4954288"/>
                <a:ext cx="0" cy="1640199"/>
              </a:xfrm>
              <a:prstGeom prst="line">
                <a:avLst/>
              </a:prstGeom>
              <a:ln w="28575">
                <a:solidFill>
                  <a:srgbClr val="00B05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線コネクタ 41"/>
              <p:cNvCxnSpPr/>
              <p:nvPr/>
            </p:nvCxnSpPr>
            <p:spPr>
              <a:xfrm>
                <a:off x="1558368" y="4954288"/>
                <a:ext cx="0" cy="1640199"/>
              </a:xfrm>
              <a:prstGeom prst="line">
                <a:avLst/>
              </a:prstGeom>
              <a:ln w="28575">
                <a:solidFill>
                  <a:srgbClr val="00B05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線コネクタ 42"/>
              <p:cNvCxnSpPr/>
              <p:nvPr/>
            </p:nvCxnSpPr>
            <p:spPr>
              <a:xfrm>
                <a:off x="1988275" y="4954288"/>
                <a:ext cx="0" cy="1640199"/>
              </a:xfrm>
              <a:prstGeom prst="line">
                <a:avLst/>
              </a:prstGeom>
              <a:ln w="28575">
                <a:solidFill>
                  <a:srgbClr val="00B05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線コネクタ 43"/>
              <p:cNvCxnSpPr/>
              <p:nvPr/>
            </p:nvCxnSpPr>
            <p:spPr>
              <a:xfrm>
                <a:off x="2418182" y="4954288"/>
                <a:ext cx="0" cy="1640199"/>
              </a:xfrm>
              <a:prstGeom prst="line">
                <a:avLst/>
              </a:prstGeom>
              <a:ln w="28575">
                <a:solidFill>
                  <a:srgbClr val="00B05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線コネクタ 44"/>
              <p:cNvCxnSpPr/>
              <p:nvPr/>
            </p:nvCxnSpPr>
            <p:spPr>
              <a:xfrm>
                <a:off x="3277997" y="4948212"/>
                <a:ext cx="0" cy="1640199"/>
              </a:xfrm>
              <a:prstGeom prst="line">
                <a:avLst/>
              </a:prstGeom>
              <a:ln w="28575">
                <a:solidFill>
                  <a:srgbClr val="00B05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線コネクタ 45"/>
              <p:cNvCxnSpPr/>
              <p:nvPr/>
            </p:nvCxnSpPr>
            <p:spPr>
              <a:xfrm>
                <a:off x="2848090" y="4954288"/>
                <a:ext cx="0" cy="1640199"/>
              </a:xfrm>
              <a:prstGeom prst="line">
                <a:avLst/>
              </a:prstGeom>
              <a:ln w="28575">
                <a:solidFill>
                  <a:srgbClr val="00B05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線コネクタ 46"/>
              <p:cNvCxnSpPr/>
              <p:nvPr/>
            </p:nvCxnSpPr>
            <p:spPr>
              <a:xfrm>
                <a:off x="3707904" y="4954288"/>
                <a:ext cx="0" cy="1640199"/>
              </a:xfrm>
              <a:prstGeom prst="line">
                <a:avLst/>
              </a:prstGeom>
              <a:ln w="28575">
                <a:solidFill>
                  <a:srgbClr val="00B05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線コネクタ 49"/>
              <p:cNvCxnSpPr/>
              <p:nvPr/>
            </p:nvCxnSpPr>
            <p:spPr>
              <a:xfrm>
                <a:off x="2123728" y="4586042"/>
                <a:ext cx="0" cy="201622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テキスト ボックス 51"/>
              <p:cNvSpPr txBox="1"/>
              <p:nvPr/>
            </p:nvSpPr>
            <p:spPr>
              <a:xfrm>
                <a:off x="107528" y="3629639"/>
                <a:ext cx="212874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dirty="0" smtClean="0"/>
                  <a:t>線幅</a:t>
                </a:r>
                <a:r>
                  <a:rPr kumimoji="1" lang="en-US" altLang="ja-JP" dirty="0" smtClean="0"/>
                  <a:t>1Hz</a:t>
                </a:r>
                <a:r>
                  <a:rPr kumimoji="1" lang="ja-JP" altLang="en-US" dirty="0" smtClean="0"/>
                  <a:t>級の</a:t>
                </a:r>
                <a:r>
                  <a:rPr kumimoji="1" lang="en-US" altLang="ja-JP" dirty="0" smtClean="0"/>
                  <a:t>CW</a:t>
                </a:r>
                <a:r>
                  <a:rPr kumimoji="1" lang="ja-JP" altLang="en-US" dirty="0" smtClean="0"/>
                  <a:t>レーザーと</a:t>
                </a:r>
                <a:r>
                  <a:rPr lang="ja-JP" altLang="en-US" dirty="0"/>
                  <a:t>安定化</a:t>
                </a:r>
                <a:endParaRPr kumimoji="1" lang="ja-JP" altLang="en-US" dirty="0"/>
              </a:p>
            </p:txBody>
          </p:sp>
          <p:cxnSp>
            <p:nvCxnSpPr>
              <p:cNvPr id="53" name="直線コネクタ 52"/>
              <p:cNvCxnSpPr/>
              <p:nvPr/>
            </p:nvCxnSpPr>
            <p:spPr>
              <a:xfrm>
                <a:off x="499397" y="5715371"/>
                <a:ext cx="541698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線コネクタ 53"/>
              <p:cNvCxnSpPr/>
              <p:nvPr/>
            </p:nvCxnSpPr>
            <p:spPr>
              <a:xfrm>
                <a:off x="428907" y="4941168"/>
                <a:ext cx="0" cy="1640199"/>
              </a:xfrm>
              <a:prstGeom prst="line">
                <a:avLst/>
              </a:prstGeom>
              <a:ln w="25400">
                <a:solidFill>
                  <a:srgbClr val="00B05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7" name="直線コネクタ 66"/>
            <p:cNvCxnSpPr/>
            <p:nvPr/>
          </p:nvCxnSpPr>
          <p:spPr>
            <a:xfrm>
              <a:off x="3419872" y="4601428"/>
              <a:ext cx="0" cy="201622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コネクタ 68"/>
            <p:cNvCxnSpPr/>
            <p:nvPr/>
          </p:nvCxnSpPr>
          <p:spPr>
            <a:xfrm flipH="1" flipV="1">
              <a:off x="1558368" y="4255670"/>
              <a:ext cx="565360" cy="469474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コネクタ 69"/>
            <p:cNvCxnSpPr/>
            <p:nvPr/>
          </p:nvCxnSpPr>
          <p:spPr>
            <a:xfrm flipH="1" flipV="1">
              <a:off x="1988276" y="4149080"/>
              <a:ext cx="1431596" cy="576064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円/楕円 72"/>
            <p:cNvSpPr/>
            <p:nvPr/>
          </p:nvSpPr>
          <p:spPr>
            <a:xfrm>
              <a:off x="123548" y="4882280"/>
              <a:ext cx="362970" cy="27491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テキスト ボックス 74"/>
            <p:cNvSpPr txBox="1"/>
            <p:nvPr/>
          </p:nvSpPr>
          <p:spPr>
            <a:xfrm>
              <a:off x="167926" y="4481114"/>
              <a:ext cx="4745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err="1"/>
                <a:t>f</a:t>
              </a:r>
              <a:r>
                <a:rPr lang="en-US" altLang="ja-JP" baseline="-25000" dirty="0" err="1"/>
                <a:t>ceo</a:t>
              </a:r>
              <a:endParaRPr kumimoji="1" lang="ja-JP" altLang="en-US" dirty="0"/>
            </a:p>
          </p:txBody>
        </p:sp>
        <p:cxnSp>
          <p:nvCxnSpPr>
            <p:cNvPr id="77" name="直線矢印コネクタ 76"/>
            <p:cNvCxnSpPr/>
            <p:nvPr/>
          </p:nvCxnSpPr>
          <p:spPr>
            <a:xfrm>
              <a:off x="1128461" y="4949741"/>
              <a:ext cx="429907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テキスト ボックス 77"/>
            <p:cNvSpPr txBox="1"/>
            <p:nvPr/>
          </p:nvSpPr>
          <p:spPr>
            <a:xfrm>
              <a:off x="1089813" y="4509120"/>
              <a:ext cx="4631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err="1"/>
                <a:t>f</a:t>
              </a:r>
              <a:r>
                <a:rPr lang="en-US" altLang="ja-JP" baseline="-25000" dirty="0" err="1"/>
                <a:t>rep</a:t>
              </a:r>
              <a:endParaRPr kumimoji="1" lang="ja-JP" altLang="en-US" dirty="0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302" y="4025602"/>
            <a:ext cx="490537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1" name="直線コネクタ 80"/>
          <p:cNvCxnSpPr/>
          <p:nvPr/>
        </p:nvCxnSpPr>
        <p:spPr>
          <a:xfrm>
            <a:off x="0" y="2310243"/>
            <a:ext cx="9144000" cy="0"/>
          </a:xfrm>
          <a:prstGeom prst="line">
            <a:avLst/>
          </a:prstGeom>
          <a:ln w="254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テキスト ボックス 81"/>
          <p:cNvSpPr txBox="1"/>
          <p:nvPr/>
        </p:nvSpPr>
        <p:spPr>
          <a:xfrm>
            <a:off x="2410938" y="3422585"/>
            <a:ext cx="3912590" cy="461665"/>
          </a:xfrm>
          <a:prstGeom prst="rect">
            <a:avLst/>
          </a:prstGeom>
          <a:noFill/>
          <a:ln w="254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solidFill>
                  <a:srgbClr val="FF0000"/>
                </a:solidFill>
              </a:rPr>
              <a:t>狭線幅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CW</a:t>
            </a:r>
            <a:r>
              <a:rPr kumimoji="1" lang="ja-JP" altLang="en-US" sz="2400" dirty="0" smtClean="0">
                <a:solidFill>
                  <a:srgbClr val="FF0000"/>
                </a:solidFill>
              </a:rPr>
              <a:t>レーザーが必要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83" name="テキスト ボックス 82"/>
          <p:cNvSpPr txBox="1"/>
          <p:nvPr/>
        </p:nvSpPr>
        <p:spPr>
          <a:xfrm>
            <a:off x="5676498" y="2835876"/>
            <a:ext cx="3070586" cy="1005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2</a:t>
            </a:r>
            <a:r>
              <a:rPr kumimoji="1" lang="ja-JP" altLang="en-US" dirty="0" err="1" smtClean="0"/>
              <a:t>つの</a:t>
            </a:r>
            <a:r>
              <a:rPr kumimoji="1" lang="en-US" altLang="ja-JP" dirty="0" smtClean="0"/>
              <a:t>CW</a:t>
            </a:r>
            <a:r>
              <a:rPr kumimoji="1" lang="ja-JP" altLang="en-US" dirty="0" smtClean="0"/>
              <a:t>レーザーとのビート</a:t>
            </a:r>
            <a:endParaRPr kumimoji="1" lang="en-US" altLang="ja-JP" dirty="0" smtClean="0"/>
          </a:p>
          <a:p>
            <a:pPr algn="ctr"/>
            <a:r>
              <a:rPr lang="en-US" altLang="ja-JP" dirty="0" err="1" smtClean="0"/>
              <a:t>f</a:t>
            </a:r>
            <a:r>
              <a:rPr lang="en-US" altLang="ja-JP" baseline="-25000" dirty="0" err="1" smtClean="0"/>
              <a:t>rep</a:t>
            </a:r>
            <a:r>
              <a:rPr lang="ja-JP" altLang="en-US" dirty="0" err="1" smtClean="0"/>
              <a:t>，</a:t>
            </a:r>
            <a:r>
              <a:rPr lang="en-US" altLang="ja-JP" dirty="0" err="1" smtClean="0"/>
              <a:t>f</a:t>
            </a:r>
            <a:r>
              <a:rPr lang="en-US" altLang="ja-JP" baseline="-25000" dirty="0" err="1" smtClean="0"/>
              <a:t>ceo</a:t>
            </a:r>
            <a:endParaRPr lang="en-US" altLang="ja-JP" baseline="-25000" dirty="0" smtClean="0"/>
          </a:p>
          <a:p>
            <a:pPr algn="ctr"/>
            <a:endParaRPr lang="en-US" altLang="ja-JP" sz="700" baseline="-25000" dirty="0" smtClean="0">
              <a:solidFill>
                <a:srgbClr val="FF0000"/>
              </a:solidFill>
            </a:endParaRPr>
          </a:p>
          <a:p>
            <a:pPr algn="ctr"/>
            <a:r>
              <a:rPr kumimoji="1" lang="ja-JP" altLang="en-US" dirty="0" smtClean="0"/>
              <a:t>それぞれ安定化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238625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</p:bldLst>
  </p:timing>
</p:sld>
</file>

<file path=ppt/theme/theme1.xml><?xml version="1.0" encoding="utf-8"?>
<a:theme xmlns:a="http://schemas.openxmlformats.org/drawingml/2006/main" name="テーマ1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Arial"/>
        <a:ea typeface="ＭＳ ゴシック"/>
        <a:cs typeface="ＭＳ ゴシック"/>
      </a:majorFont>
      <a:minorFont>
        <a:latin typeface="Arial"/>
        <a:ea typeface="ＭＳ ゴシック"/>
        <a:cs typeface="ＭＳ 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ゴシック" charset="-128"/>
            <a:cs typeface="ＭＳ 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ゴシック" charset="-128"/>
            <a:cs typeface="ＭＳ ゴシック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徳大スライドテーマ</Template>
  <TotalTime>5983</TotalTime>
  <Words>1808</Words>
  <Application>Microsoft Office PowerPoint</Application>
  <PresentationFormat>画面に合わせる (4:3)</PresentationFormat>
  <Paragraphs>291</Paragraphs>
  <Slides>36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36</vt:i4>
      </vt:variant>
    </vt:vector>
  </HeadingPairs>
  <TitlesOfParts>
    <vt:vector size="37" baseType="lpstr">
      <vt:lpstr>テーマ1</vt:lpstr>
      <vt:lpstr>雑誌会　</vt:lpstr>
      <vt:lpstr>回折格子を用いた分散型赤外分光法</vt:lpstr>
      <vt:lpstr>フーリエ変換分光法（FT-IR）</vt:lpstr>
      <vt:lpstr>モード同期パルスレーザー</vt:lpstr>
      <vt:lpstr>PowerPoint プレゼンテーション</vt:lpstr>
      <vt:lpstr>デュアルコム分光法の問題点</vt:lpstr>
      <vt:lpstr>デュアルコム分光法の問題点</vt:lpstr>
      <vt:lpstr>従来のデュアルコム分光法</vt:lpstr>
      <vt:lpstr>イントロダクション</vt:lpstr>
      <vt:lpstr>紹介論文</vt:lpstr>
      <vt:lpstr>PowerPoint プレゼンテーション</vt:lpstr>
      <vt:lpstr>従来の補正アルゴリズム</vt:lpstr>
      <vt:lpstr>新手法</vt:lpstr>
      <vt:lpstr>補正アルゴリズム</vt:lpstr>
      <vt:lpstr>実験結果</vt:lpstr>
      <vt:lpstr>実験結果①</vt:lpstr>
      <vt:lpstr>実権結果②</vt:lpstr>
      <vt:lpstr>まとめ①</vt:lpstr>
      <vt:lpstr>PowerPoint プレゼンテーション</vt:lpstr>
      <vt:lpstr>測定原理</vt:lpstr>
      <vt:lpstr>測定原理</vt:lpstr>
      <vt:lpstr>測定原理</vt:lpstr>
      <vt:lpstr>実験光学系</vt:lpstr>
      <vt:lpstr>測定結果</vt:lpstr>
      <vt:lpstr>測定結果</vt:lpstr>
      <vt:lpstr>まとめ②</vt:lpstr>
      <vt:lpstr>PowerPoint プレゼンテーション</vt:lpstr>
      <vt:lpstr>PowerPoint プレゼンテーション</vt:lpstr>
      <vt:lpstr>アダプティブサンプリングの測定原理</vt:lpstr>
      <vt:lpstr>PowerPoint プレゼンテーション</vt:lpstr>
      <vt:lpstr>天然アセチレン分光スペクトル</vt:lpstr>
      <vt:lpstr>実験結果</vt:lpstr>
      <vt:lpstr>天然アセチレンの分光スペクトル</vt:lpstr>
      <vt:lpstr>まとめ③</vt:lpstr>
      <vt:lpstr>各手法の比較</vt:lpstr>
      <vt:lpstr>まとめ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ichikawa</dc:creator>
  <cp:lastModifiedBy>ichikawa</cp:lastModifiedBy>
  <cp:revision>206</cp:revision>
  <cp:lastPrinted>2013-08-06T05:34:38Z</cp:lastPrinted>
  <dcterms:created xsi:type="dcterms:W3CDTF">2013-05-05T07:28:45Z</dcterms:created>
  <dcterms:modified xsi:type="dcterms:W3CDTF">2013-12-02T18:12:44Z</dcterms:modified>
</cp:coreProperties>
</file>