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74" r:id="rId5"/>
    <p:sldId id="259" r:id="rId6"/>
    <p:sldId id="261" r:id="rId7"/>
    <p:sldId id="276" r:id="rId8"/>
    <p:sldId id="275" r:id="rId9"/>
    <p:sldId id="264" r:id="rId10"/>
    <p:sldId id="269" r:id="rId11"/>
    <p:sldId id="270" r:id="rId12"/>
    <p:sldId id="277" r:id="rId13"/>
    <p:sldId id="262" r:id="rId14"/>
    <p:sldId id="266" r:id="rId15"/>
    <p:sldId id="265" r:id="rId16"/>
    <p:sldId id="267" r:id="rId17"/>
    <p:sldId id="268" r:id="rId18"/>
    <p:sldId id="278" r:id="rId19"/>
    <p:sldId id="263" r:id="rId20"/>
    <p:sldId id="260" r:id="rId21"/>
    <p:sldId id="272" r:id="rId22"/>
    <p:sldId id="271" r:id="rId23"/>
    <p:sldId id="279" r:id="rId24"/>
    <p:sldId id="281" r:id="rId25"/>
    <p:sldId id="280" r:id="rId26"/>
    <p:sldId id="282" r:id="rId27"/>
    <p:sldId id="283" r:id="rId28"/>
    <p:sldId id="284" r:id="rId2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fld id="{C22CAFEA-DD05-4430-8D31-C126921E2079}" type="datetimeFigureOut">
              <a:rPr kumimoji="1" lang="ja-JP" altLang="en-US" smtClean="0"/>
              <a:t>2013/8/28</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98A5E0D0-D940-4CC6-BDDB-D3B0AAECAC14}" type="slidenum">
              <a:rPr kumimoji="1" lang="ja-JP" altLang="en-US" smtClean="0"/>
              <a:t>‹#›</a:t>
            </a:fld>
            <a:endParaRPr kumimoji="1" lang="ja-JP"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C22CAFEA-DD05-4430-8D31-C126921E2079}" type="datetimeFigureOut">
              <a:rPr kumimoji="1" lang="ja-JP" altLang="en-US" smtClean="0"/>
              <a:t>2013/8/28</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98A5E0D0-D940-4CC6-BDDB-D3B0AAECAC14}" type="slidenum">
              <a:rPr kumimoji="1" lang="ja-JP" altLang="en-US" smtClean="0"/>
              <a:t>‹#›</a:t>
            </a:fld>
            <a:endParaRPr kumimoji="1" lang="ja-JP"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685801" y="609600"/>
            <a:ext cx="5688623"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C22CAFEA-DD05-4430-8D31-C126921E2079}" type="datetimeFigureOut">
              <a:rPr kumimoji="1" lang="ja-JP" altLang="en-US" smtClean="0"/>
              <a:t>2013/8/28</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98A5E0D0-D940-4CC6-BDDB-D3B0AAECAC14}" type="slidenum">
              <a:rPr kumimoji="1" lang="ja-JP" altLang="en-US" smtClean="0"/>
              <a:t>‹#›</a:t>
            </a:fld>
            <a:endParaRPr kumimoji="1" lang="ja-JP"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85800" y="609600"/>
            <a:ext cx="7772400" cy="5486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685800" y="6248400"/>
            <a:ext cx="1905000" cy="457200"/>
          </a:xfrm>
        </p:spPr>
        <p:txBody>
          <a:bodyPr/>
          <a:lstStyle>
            <a:lvl1pPr>
              <a:defRPr/>
            </a:lvl1pPr>
          </a:lstStyle>
          <a:p>
            <a:fld id="{C22CAFEA-DD05-4430-8D31-C126921E2079}" type="datetimeFigureOut">
              <a:rPr kumimoji="1" lang="ja-JP" altLang="en-US" smtClean="0"/>
              <a:t>2013/8/28</a:t>
            </a:fld>
            <a:endParaRPr kumimoji="1" lang="ja-JP" altLang="en-US"/>
          </a:p>
        </p:txBody>
      </p:sp>
      <p:sp>
        <p:nvSpPr>
          <p:cNvPr id="4" name="フッター プレースホルダ 3"/>
          <p:cNvSpPr>
            <a:spLocks noGrp="1"/>
          </p:cNvSpPr>
          <p:nvPr>
            <p:ph type="ftr" sz="quarter" idx="11"/>
          </p:nvPr>
        </p:nvSpPr>
        <p:spPr>
          <a:xfrm>
            <a:off x="3124200" y="6248400"/>
            <a:ext cx="2895600" cy="457200"/>
          </a:xfrm>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a:xfrm>
            <a:off x="6553200" y="6248400"/>
            <a:ext cx="1905000" cy="457200"/>
          </a:xfrm>
        </p:spPr>
        <p:txBody>
          <a:bodyPr/>
          <a:lstStyle>
            <a:lvl1pPr>
              <a:defRPr smtClean="0"/>
            </a:lvl1pPr>
          </a:lstStyle>
          <a:p>
            <a:fld id="{98A5E0D0-D940-4CC6-BDDB-D3B0AAECAC14}"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C22CAFEA-DD05-4430-8D31-C126921E2079}" type="datetimeFigureOut">
              <a:rPr kumimoji="1" lang="ja-JP" altLang="en-US" smtClean="0"/>
              <a:t>2013/8/28</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98A5E0D0-D940-4CC6-BDDB-D3B0AAECAC14}" type="slidenum">
              <a:rPr kumimoji="1" lang="ja-JP" altLang="en-US" smtClean="0"/>
              <a:t>‹#›</a:t>
            </a:fld>
            <a:endParaRPr kumimoji="1" lang="ja-JP"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fld id="{C22CAFEA-DD05-4430-8D31-C126921E2079}" type="datetimeFigureOut">
              <a:rPr kumimoji="1" lang="ja-JP" altLang="en-US" smtClean="0"/>
              <a:t>2013/8/28</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98A5E0D0-D940-4CC6-BDDB-D3B0AAECAC14}" type="slidenum">
              <a:rPr kumimoji="1" lang="ja-JP" altLang="en-US" smtClean="0"/>
              <a:t>‹#›</a:t>
            </a:fld>
            <a:endParaRPr kumimoji="1" lang="ja-JP"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685800"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C22CAFEA-DD05-4430-8D31-C126921E2079}" type="datetimeFigureOut">
              <a:rPr kumimoji="1" lang="ja-JP" altLang="en-US" smtClean="0"/>
              <a:t>2013/8/28</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98A5E0D0-D940-4CC6-BDDB-D3B0AAECAC14}" type="slidenum">
              <a:rPr kumimoji="1" lang="ja-JP" altLang="en-US" smtClean="0"/>
              <a:t>‹#›</a:t>
            </a:fld>
            <a:endParaRPr kumimoji="1" lang="ja-JP"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C22CAFEA-DD05-4430-8D31-C126921E2079}" type="datetimeFigureOut">
              <a:rPr kumimoji="1" lang="ja-JP" altLang="en-US" smtClean="0"/>
              <a:t>2013/8/28</a:t>
            </a:fld>
            <a:endParaRPr kumimoji="1" lang="ja-JP" altLang="en-US"/>
          </a:p>
        </p:txBody>
      </p:sp>
      <p:sp>
        <p:nvSpPr>
          <p:cNvPr id="8" name="フッター プレースホルダ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 8"/>
          <p:cNvSpPr>
            <a:spLocks noGrp="1"/>
          </p:cNvSpPr>
          <p:nvPr>
            <p:ph type="sldNum" sz="quarter" idx="12"/>
          </p:nvPr>
        </p:nvSpPr>
        <p:spPr/>
        <p:txBody>
          <a:bodyPr/>
          <a:lstStyle>
            <a:lvl1pPr>
              <a:defRPr smtClean="0"/>
            </a:lvl1pPr>
          </a:lstStyle>
          <a:p>
            <a:fld id="{98A5E0D0-D940-4CC6-BDDB-D3B0AAECAC14}" type="slidenum">
              <a:rPr kumimoji="1" lang="ja-JP" altLang="en-US" smtClean="0"/>
              <a:t>‹#›</a:t>
            </a:fld>
            <a:endParaRPr kumimoji="1" lang="ja-JP"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C22CAFEA-DD05-4430-8D31-C126921E2079}" type="datetimeFigureOut">
              <a:rPr kumimoji="1" lang="ja-JP" altLang="en-US" smtClean="0"/>
              <a:t>2013/8/28</a:t>
            </a:fld>
            <a:endParaRPr kumimoji="1" lang="ja-JP" altLang="en-US"/>
          </a:p>
        </p:txBody>
      </p:sp>
      <p:sp>
        <p:nvSpPr>
          <p:cNvPr id="4" name="フッター プレースホルダ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p:txBody>
          <a:bodyPr/>
          <a:lstStyle>
            <a:lvl1pPr>
              <a:defRPr smtClean="0"/>
            </a:lvl1pPr>
          </a:lstStyle>
          <a:p>
            <a:fld id="{98A5E0D0-D940-4CC6-BDDB-D3B0AAECAC14}" type="slidenum">
              <a:rPr kumimoji="1" lang="ja-JP" altLang="en-US" smtClean="0"/>
              <a:t>‹#›</a:t>
            </a:fld>
            <a:endParaRPr kumimoji="1" lang="ja-JP"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C22CAFEA-DD05-4430-8D31-C126921E2079}" type="datetimeFigureOut">
              <a:rPr kumimoji="1" lang="ja-JP" altLang="en-US" smtClean="0"/>
              <a:t>2013/8/28</a:t>
            </a:fld>
            <a:endParaRPr kumimoji="1" lang="ja-JP" altLang="en-US"/>
          </a:p>
        </p:txBody>
      </p:sp>
      <p:sp>
        <p:nvSpPr>
          <p:cNvPr id="3" name="フッター プレースホルダ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2"/>
          </p:nvPr>
        </p:nvSpPr>
        <p:spPr/>
        <p:txBody>
          <a:bodyPr/>
          <a:lstStyle>
            <a:lvl1pPr>
              <a:defRPr smtClean="0"/>
            </a:lvl1pPr>
          </a:lstStyle>
          <a:p>
            <a:fld id="{98A5E0D0-D940-4CC6-BDDB-D3B0AAECAC14}" type="slidenum">
              <a:rPr kumimoji="1" lang="ja-JP" altLang="en-US" smtClean="0"/>
              <a:t>‹#›</a:t>
            </a:fld>
            <a:endParaRPr kumimoji="1" lang="ja-JP"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C22CAFEA-DD05-4430-8D31-C126921E2079}" type="datetimeFigureOut">
              <a:rPr kumimoji="1" lang="ja-JP" altLang="en-US" smtClean="0"/>
              <a:t>2013/8/28</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98A5E0D0-D940-4CC6-BDDB-D3B0AAECAC14}" type="slidenum">
              <a:rPr kumimoji="1" lang="ja-JP" altLang="en-US" smtClean="0"/>
              <a:t>‹#›</a:t>
            </a:fld>
            <a:endParaRPr kumimoji="1" lang="ja-JP"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C22CAFEA-DD05-4430-8D31-C126921E2079}" type="datetimeFigureOut">
              <a:rPr kumimoji="1" lang="ja-JP" altLang="en-US" smtClean="0"/>
              <a:t>2013/8/28</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98A5E0D0-D940-4CC6-BDDB-D3B0AAECAC14}" type="slidenum">
              <a:rPr kumimoji="1" lang="ja-JP" altLang="en-US" smtClean="0"/>
              <a:t>‹#›</a:t>
            </a:fld>
            <a:endParaRPr kumimoji="1" lang="ja-JP"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128"/>
                <a:cs typeface="ＭＳ Ｐゴシック" charset="-128"/>
              </a:defRPr>
            </a:lvl1pPr>
          </a:lstStyle>
          <a:p>
            <a:fld id="{C22CAFEA-DD05-4430-8D31-C126921E2079}" type="datetimeFigureOut">
              <a:rPr kumimoji="1" lang="ja-JP" altLang="en-US" smtClean="0"/>
              <a:t>2013/8/28</a:t>
            </a:fld>
            <a:endParaRPr kumimoji="1" lang="ja-JP"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128"/>
                <a:cs typeface="ＭＳ Ｐゴシック" charset="-128"/>
              </a:defRPr>
            </a:lvl1pPr>
          </a:lstStyle>
          <a:p>
            <a:endParaRPr kumimoji="1" lang="ja-JP"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ＭＳ Ｐゴシック" charset="-128"/>
                <a:cs typeface="ＭＳ Ｐゴシック" charset="-128"/>
              </a:defRPr>
            </a:lvl1pPr>
          </a:lstStyle>
          <a:p>
            <a:fld id="{98A5E0D0-D940-4CC6-BDDB-D3B0AAECAC14}" type="slidenum">
              <a:rPr kumimoji="1" lang="ja-JP" altLang="en-US" smtClean="0"/>
              <a:t>‹#›</a:t>
            </a:fld>
            <a:endParaRPr kumimoji="1" lang="ja-JP" altLang="en-US"/>
          </a:p>
        </p:txBody>
      </p:sp>
      <p:sp>
        <p:nvSpPr>
          <p:cNvPr id="95" name="Rectangle 7"/>
          <p:cNvSpPr>
            <a:spLocks noChangeArrowheads="1"/>
          </p:cNvSpPr>
          <p:nvPr/>
        </p:nvSpPr>
        <p:spPr bwMode="auto">
          <a:xfrm>
            <a:off x="0" y="381001"/>
            <a:ext cx="9130812" cy="55563"/>
          </a:xfrm>
          <a:prstGeom prst="rect">
            <a:avLst/>
          </a:prstGeom>
          <a:solidFill>
            <a:srgbClr val="00279F"/>
          </a:solidFill>
          <a:ln w="12700">
            <a:solidFill>
              <a:srgbClr val="00279F"/>
            </a:solidFill>
            <a:miter lim="800000"/>
            <a:headEnd/>
            <a:tailEnd/>
          </a:ln>
          <a:effectLst/>
        </p:spPr>
        <p:txBody>
          <a:bodyPr>
            <a:prstTxWarp prst="textNoShape">
              <a:avLst/>
            </a:prstTxWarp>
          </a:bodyPr>
          <a:lstStyle/>
          <a:p>
            <a:pPr defTabSz="762000"/>
            <a:endParaRPr lang="ja-JP" altLang="en-US" sz="2400">
              <a:latin typeface="Osaka" pitchFamily="-108" charset="-128"/>
              <a:ea typeface="Osaka" pitchFamily="-108" charset="-128"/>
              <a:cs typeface="Osaka" pitchFamily="-108" charset="-128"/>
            </a:endParaRPr>
          </a:p>
        </p:txBody>
      </p:sp>
      <p:sp>
        <p:nvSpPr>
          <p:cNvPr id="96" name="Rectangle 92"/>
          <p:cNvSpPr>
            <a:spLocks noChangeArrowheads="1"/>
          </p:cNvSpPr>
          <p:nvPr/>
        </p:nvSpPr>
        <p:spPr bwMode="auto">
          <a:xfrm>
            <a:off x="0" y="1"/>
            <a:ext cx="2854372" cy="366767"/>
          </a:xfrm>
          <a:prstGeom prst="rect">
            <a:avLst/>
          </a:prstGeom>
          <a:noFill/>
          <a:ln w="12700">
            <a:noFill/>
            <a:miter lim="800000"/>
            <a:headEnd/>
            <a:tailEnd/>
          </a:ln>
          <a:effectLst/>
        </p:spPr>
        <p:txBody>
          <a:bodyPr wrap="none" lIns="90488" tIns="44450" rIns="90488" bIns="44450">
            <a:prstTxWarp prst="textNoShape">
              <a:avLst/>
            </a:prstTxWarp>
            <a:spAutoFit/>
          </a:bodyPr>
          <a:lstStyle/>
          <a:p>
            <a:pPr defTabSz="900113" eaLnBrk="0" hangingPunct="0"/>
            <a:r>
              <a:rPr lang="en-US" altLang="ja-JP" sz="1800" b="1" i="1" dirty="0" smtClean="0">
                <a:solidFill>
                  <a:srgbClr val="00279F"/>
                </a:solidFill>
                <a:ea typeface="Osaka" pitchFamily="-108" charset="-128"/>
                <a:cs typeface="Osaka" pitchFamily="-108" charset="-128"/>
              </a:rPr>
              <a:t>University of Tokushima</a:t>
            </a:r>
            <a:endParaRPr lang="en-US" altLang="ja-JP" sz="1800" b="1" i="1" dirty="0">
              <a:solidFill>
                <a:srgbClr val="00279F"/>
              </a:solidFill>
              <a:ea typeface="Osaka" pitchFamily="-108" charset="-128"/>
              <a:cs typeface="Osaka" pitchFamily="-108" charset="-128"/>
            </a:endParaRPr>
          </a:p>
        </p:txBody>
      </p:sp>
      <p:pic>
        <p:nvPicPr>
          <p:cNvPr id="97" name="Picture 93"/>
          <p:cNvPicPr>
            <a:picLocks noChangeAspect="1" noChangeArrowheads="1"/>
          </p:cNvPicPr>
          <p:nvPr/>
        </p:nvPicPr>
        <p:blipFill>
          <a:blip r:embed="rId14"/>
          <a:srcRect/>
          <a:stretch>
            <a:fillRect/>
          </a:stretch>
        </p:blipFill>
        <p:spPr bwMode="auto">
          <a:xfrm>
            <a:off x="5486400" y="0"/>
            <a:ext cx="3657600" cy="838200"/>
          </a:xfrm>
          <a:prstGeom prst="rect">
            <a:avLst/>
          </a:prstGeom>
          <a:noFill/>
          <a:ln w="12700">
            <a:noFill/>
            <a:miter lim="800000"/>
            <a:headEnd/>
            <a:tailEnd/>
          </a:ln>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b="1" i="1" dirty="0" smtClean="0">
                <a:latin typeface="HGS創英角ﾎﾟｯﾌﾟ体" pitchFamily="50" charset="-128"/>
                <a:ea typeface="HGS創英角ﾎﾟｯﾌﾟ体" pitchFamily="50" charset="-128"/>
              </a:rPr>
              <a:t>雑誌会（前期）</a:t>
            </a:r>
            <a:endParaRPr kumimoji="1" lang="ja-JP" altLang="en-US" b="1" i="1" dirty="0">
              <a:latin typeface="HGS創英角ﾎﾟｯﾌﾟ体" pitchFamily="50" charset="-128"/>
              <a:ea typeface="HGS創英角ﾎﾟｯﾌﾟ体" pitchFamily="50" charset="-128"/>
            </a:endParaRPr>
          </a:p>
        </p:txBody>
      </p:sp>
      <p:sp>
        <p:nvSpPr>
          <p:cNvPr id="3" name="サブタイトル 2"/>
          <p:cNvSpPr>
            <a:spLocks noGrp="1"/>
          </p:cNvSpPr>
          <p:nvPr>
            <p:ph type="subTitle" idx="1"/>
          </p:nvPr>
        </p:nvSpPr>
        <p:spPr/>
        <p:txBody>
          <a:bodyPr/>
          <a:lstStyle/>
          <a:p>
            <a:r>
              <a:rPr kumimoji="1" lang="ja-JP" altLang="en-US" dirty="0" smtClean="0">
                <a:latin typeface="HGS創英角ﾎﾟｯﾌﾟ体" pitchFamily="50" charset="-128"/>
                <a:ea typeface="HGS創英角ﾎﾟｯﾌﾟ体" pitchFamily="50" charset="-128"/>
              </a:rPr>
              <a:t>Ｍ２　木村　洸仁</a:t>
            </a:r>
            <a:endParaRPr kumimoji="1" lang="ja-JP" altLang="en-US" dirty="0">
              <a:latin typeface="HGS創英角ﾎﾟｯﾌﾟ体" pitchFamily="50" charset="-128"/>
              <a:ea typeface="HGS創英角ﾎﾟｯﾌﾟ体" pitchFamily="50" charset="-128"/>
            </a:endParaRPr>
          </a:p>
        </p:txBody>
      </p:sp>
    </p:spTree>
    <p:extLst>
      <p:ext uri="{BB962C8B-B14F-4D97-AF65-F5344CB8AC3E}">
        <p14:creationId xmlns:p14="http://schemas.microsoft.com/office/powerpoint/2010/main" val="243325378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934" t="18750" r="16346" b="45968"/>
          <a:stretch/>
        </p:blipFill>
        <p:spPr bwMode="auto">
          <a:xfrm>
            <a:off x="5813604" y="954261"/>
            <a:ext cx="2927165" cy="24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459" t="18750" r="40943" b="45968"/>
          <a:stretch/>
        </p:blipFill>
        <p:spPr bwMode="auto">
          <a:xfrm>
            <a:off x="312344" y="954261"/>
            <a:ext cx="3035520" cy="24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659399" y="144767"/>
            <a:ext cx="7772400" cy="1143000"/>
          </a:xfrm>
        </p:spPr>
        <p:txBody>
          <a:bodyPr/>
          <a:lstStyle/>
          <a:p>
            <a:r>
              <a:rPr kumimoji="1" lang="ja-JP" altLang="en-US" b="1" i="1" dirty="0" smtClean="0">
                <a:latin typeface="HGS創英角ﾎﾟｯﾌﾟ体" pitchFamily="50" charset="-128"/>
                <a:ea typeface="HGS創英角ﾎﾟｯﾌﾟ体" pitchFamily="50" charset="-128"/>
              </a:rPr>
              <a:t>実験結果</a:t>
            </a:r>
            <a:endParaRPr kumimoji="1" lang="ja-JP" altLang="en-US" b="1" i="1" dirty="0">
              <a:latin typeface="HGS創英角ﾎﾟｯﾌﾟ体" pitchFamily="50" charset="-128"/>
              <a:ea typeface="HGS創英角ﾎﾟｯﾌﾟ体" pitchFamily="50" charset="-128"/>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966" t="55044" r="16346" b="10686"/>
          <a:stretch/>
        </p:blipFill>
        <p:spPr bwMode="auto">
          <a:xfrm>
            <a:off x="5210826" y="3906590"/>
            <a:ext cx="3009595" cy="24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427" t="54036" r="40601" b="11686"/>
          <a:stretch/>
        </p:blipFill>
        <p:spPr bwMode="auto">
          <a:xfrm>
            <a:off x="1120885" y="3906590"/>
            <a:ext cx="2664001" cy="24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4925" y="3402261"/>
            <a:ext cx="3650358" cy="400110"/>
          </a:xfrm>
          <a:prstGeom prst="rect">
            <a:avLst/>
          </a:prstGeom>
          <a:noFill/>
        </p:spPr>
        <p:txBody>
          <a:bodyPr wrap="none" rtlCol="0">
            <a:spAutoFit/>
          </a:bodyPr>
          <a:lstStyle/>
          <a:p>
            <a:r>
              <a:rPr kumimoji="1" lang="ja-JP" altLang="en-US" sz="2000" dirty="0" smtClean="0">
                <a:latin typeface="HGS創英角ﾎﾟｯﾌﾟ体" pitchFamily="50" charset="-128"/>
                <a:ea typeface="HGS創英角ﾎﾟｯﾌﾟ体" pitchFamily="50" charset="-128"/>
              </a:rPr>
              <a:t>（</a:t>
            </a:r>
            <a:r>
              <a:rPr kumimoji="1" lang="en-US" altLang="ja-JP" sz="2000" dirty="0" smtClean="0">
                <a:latin typeface="HGS創英角ﾎﾟｯﾌﾟ体" pitchFamily="50" charset="-128"/>
                <a:ea typeface="HGS創英角ﾎﾟｯﾌﾟ体" pitchFamily="50" charset="-128"/>
              </a:rPr>
              <a:t>a</a:t>
            </a:r>
            <a:r>
              <a:rPr kumimoji="1" lang="ja-JP" altLang="en-US" sz="2000" dirty="0" smtClean="0">
                <a:latin typeface="HGS創英角ﾎﾟｯﾌﾟ体" pitchFamily="50" charset="-128"/>
                <a:ea typeface="HGS創英角ﾎﾟｯﾌﾟ体" pitchFamily="50" charset="-128"/>
              </a:rPr>
              <a:t>）シンセ高調波とのビート</a:t>
            </a:r>
            <a:endParaRPr kumimoji="1" lang="ja-JP" altLang="en-US" sz="2000" dirty="0">
              <a:latin typeface="HGS創英角ﾎﾟｯﾌﾟ体" pitchFamily="50" charset="-128"/>
              <a:ea typeface="HGS創英角ﾎﾟｯﾌﾟ体" pitchFamily="50" charset="-128"/>
            </a:endParaRPr>
          </a:p>
        </p:txBody>
      </p:sp>
      <p:sp>
        <p:nvSpPr>
          <p:cNvPr id="8" name="テキスト ボックス 7"/>
          <p:cNvSpPr txBox="1"/>
          <p:nvPr/>
        </p:nvSpPr>
        <p:spPr>
          <a:xfrm>
            <a:off x="5354223" y="3402261"/>
            <a:ext cx="3845925" cy="400110"/>
          </a:xfrm>
          <a:prstGeom prst="rect">
            <a:avLst/>
          </a:prstGeom>
          <a:noFill/>
        </p:spPr>
        <p:txBody>
          <a:bodyPr wrap="none" rtlCol="0">
            <a:spAutoFit/>
          </a:bodyPr>
          <a:lstStyle/>
          <a:p>
            <a:pPr algn="ctr"/>
            <a:r>
              <a:rPr kumimoji="1" lang="ja-JP" altLang="en-US" sz="2000" dirty="0" smtClean="0">
                <a:latin typeface="HGS創英角ﾎﾟｯﾌﾟ体" pitchFamily="50" charset="-128"/>
                <a:ea typeface="HGS創英角ﾎﾟｯﾌﾟ体" pitchFamily="50" charset="-128"/>
              </a:rPr>
              <a:t>（</a:t>
            </a:r>
            <a:r>
              <a:rPr kumimoji="1" lang="en-US" altLang="ja-JP" sz="2000" dirty="0" smtClean="0">
                <a:latin typeface="HGS創英角ﾎﾟｯﾌﾟ体" pitchFamily="50" charset="-128"/>
                <a:ea typeface="HGS創英角ﾎﾟｯﾌﾟ体" pitchFamily="50" charset="-128"/>
              </a:rPr>
              <a:t>b</a:t>
            </a:r>
            <a:r>
              <a:rPr kumimoji="1" lang="ja-JP" altLang="en-US" sz="2000" dirty="0" smtClean="0">
                <a:latin typeface="HGS創英角ﾎﾟｯﾌﾟ体" pitchFamily="50" charset="-128"/>
                <a:ea typeface="HGS創英角ﾎﾟｯﾌﾟ体" pitchFamily="50" charset="-128"/>
              </a:rPr>
              <a:t>）ボロメータによる</a:t>
            </a:r>
            <a:r>
              <a:rPr kumimoji="1" lang="en-US" altLang="ja-JP" sz="2000" dirty="0" smtClean="0">
                <a:latin typeface="HGS創英角ﾎﾟｯﾌﾟ体" pitchFamily="50" charset="-128"/>
                <a:ea typeface="HGS創英角ﾎﾟｯﾌﾟ体" pitchFamily="50" charset="-128"/>
              </a:rPr>
              <a:t>THz</a:t>
            </a:r>
            <a:r>
              <a:rPr kumimoji="1" lang="ja-JP" altLang="en-US" sz="2000" dirty="0" smtClean="0">
                <a:latin typeface="HGS創英角ﾎﾟｯﾌﾟ体" pitchFamily="50" charset="-128"/>
                <a:ea typeface="HGS創英角ﾎﾟｯﾌﾟ体" pitchFamily="50" charset="-128"/>
              </a:rPr>
              <a:t>検出</a:t>
            </a:r>
            <a:endParaRPr kumimoji="1" lang="ja-JP" altLang="en-US" sz="2000" dirty="0">
              <a:latin typeface="HGS創英角ﾎﾟｯﾌﾟ体" pitchFamily="50" charset="-128"/>
              <a:ea typeface="HGS創英角ﾎﾟｯﾌﾟ体" pitchFamily="50" charset="-128"/>
            </a:endParaRPr>
          </a:p>
        </p:txBody>
      </p:sp>
      <p:sp>
        <p:nvSpPr>
          <p:cNvPr id="9" name="テキスト ボックス 8"/>
          <p:cNvSpPr txBox="1"/>
          <p:nvPr/>
        </p:nvSpPr>
        <p:spPr>
          <a:xfrm>
            <a:off x="4722129" y="6354590"/>
            <a:ext cx="3986989" cy="400110"/>
          </a:xfrm>
          <a:prstGeom prst="rect">
            <a:avLst/>
          </a:prstGeom>
          <a:noFill/>
        </p:spPr>
        <p:txBody>
          <a:bodyPr wrap="none" rtlCol="0">
            <a:spAutoFit/>
          </a:bodyPr>
          <a:lstStyle/>
          <a:p>
            <a:r>
              <a:rPr lang="ja-JP" altLang="en-US" sz="2000" dirty="0" smtClean="0">
                <a:latin typeface="HGS創英角ﾎﾟｯﾌﾟ体" pitchFamily="50" charset="-128"/>
                <a:ea typeface="HGS創英角ﾎﾟｯﾌﾟ体" pitchFamily="50" charset="-128"/>
              </a:rPr>
              <a:t>（</a:t>
            </a:r>
            <a:r>
              <a:rPr lang="en-US" altLang="ja-JP" sz="2000" dirty="0">
                <a:latin typeface="HGS創英角ﾎﾟｯﾌﾟ体" pitchFamily="50" charset="-128"/>
                <a:ea typeface="HGS創英角ﾎﾟｯﾌﾟ体" pitchFamily="50" charset="-128"/>
              </a:rPr>
              <a:t>d</a:t>
            </a:r>
            <a:r>
              <a:rPr lang="ja-JP" altLang="en-US" sz="2000" dirty="0" smtClean="0">
                <a:latin typeface="HGS創英角ﾎﾟｯﾌﾟ体" pitchFamily="50" charset="-128"/>
                <a:ea typeface="HGS創英角ﾎﾟｯﾌﾟ体" pitchFamily="50" charset="-128"/>
              </a:rPr>
              <a:t>）</a:t>
            </a:r>
            <a:r>
              <a:rPr lang="en-US" altLang="ja-JP" sz="2000" dirty="0" err="1" smtClean="0">
                <a:latin typeface="HGS創英角ﾎﾟｯﾌﾟ体" pitchFamily="50" charset="-128"/>
                <a:ea typeface="HGS創英角ﾎﾟｯﾌﾟ体" pitchFamily="50" charset="-128"/>
              </a:rPr>
              <a:t>f</a:t>
            </a:r>
            <a:r>
              <a:rPr lang="en-US" altLang="ja-JP" sz="2000" baseline="-25000" dirty="0" err="1" smtClean="0">
                <a:latin typeface="HGS創英角ﾎﾟｯﾌﾟ体" pitchFamily="50" charset="-128"/>
                <a:ea typeface="HGS創英角ﾎﾟｯﾌﾟ体" pitchFamily="50" charset="-128"/>
              </a:rPr>
              <a:t>rep</a:t>
            </a:r>
            <a:r>
              <a:rPr lang="ja-JP" altLang="en-US" sz="2000" dirty="0" smtClean="0">
                <a:latin typeface="HGS創英角ﾎﾟｯﾌﾟ体" pitchFamily="50" charset="-128"/>
                <a:ea typeface="HGS創英角ﾎﾟｯﾌﾟ体" pitchFamily="50" charset="-128"/>
              </a:rPr>
              <a:t>走査による</a:t>
            </a:r>
            <a:r>
              <a:rPr lang="en-US" altLang="ja-JP" sz="2000" dirty="0" smtClean="0">
                <a:latin typeface="HGS創英角ﾎﾟｯﾌﾟ体" pitchFamily="50" charset="-128"/>
                <a:ea typeface="HGS創英角ﾎﾟｯﾌﾟ体" pitchFamily="50" charset="-128"/>
              </a:rPr>
              <a:t>THz</a:t>
            </a:r>
            <a:r>
              <a:rPr lang="ja-JP" altLang="en-US" sz="2000" dirty="0" smtClean="0">
                <a:latin typeface="HGS創英角ﾎﾟｯﾌﾟ体" pitchFamily="50" charset="-128"/>
                <a:ea typeface="HGS創英角ﾎﾟｯﾌﾟ体" pitchFamily="50" charset="-128"/>
              </a:rPr>
              <a:t>チューン</a:t>
            </a:r>
            <a:endParaRPr kumimoji="1" lang="ja-JP" altLang="en-US" sz="2000" dirty="0">
              <a:latin typeface="HGS創英角ﾎﾟｯﾌﾟ体" pitchFamily="50" charset="-128"/>
              <a:ea typeface="HGS創英角ﾎﾟｯﾌﾟ体" pitchFamily="50" charset="-128"/>
            </a:endParaRPr>
          </a:p>
        </p:txBody>
      </p:sp>
      <p:sp>
        <p:nvSpPr>
          <p:cNvPr id="10" name="テキスト ボックス 9"/>
          <p:cNvSpPr txBox="1"/>
          <p:nvPr/>
        </p:nvSpPr>
        <p:spPr>
          <a:xfrm>
            <a:off x="497062" y="6354590"/>
            <a:ext cx="3911648" cy="400110"/>
          </a:xfrm>
          <a:prstGeom prst="rect">
            <a:avLst/>
          </a:prstGeom>
          <a:noFill/>
        </p:spPr>
        <p:txBody>
          <a:bodyPr wrap="none" rtlCol="0">
            <a:spAutoFit/>
          </a:bodyPr>
          <a:lstStyle/>
          <a:p>
            <a:r>
              <a:rPr kumimoji="1" lang="ja-JP" altLang="en-US" sz="2000" dirty="0" smtClean="0">
                <a:latin typeface="HGS創英角ﾎﾟｯﾌﾟ体" pitchFamily="50" charset="-128"/>
                <a:ea typeface="HGS創英角ﾎﾟｯﾌﾟ体" pitchFamily="50" charset="-128"/>
              </a:rPr>
              <a:t>（</a:t>
            </a:r>
            <a:r>
              <a:rPr kumimoji="1" lang="en-US" altLang="ja-JP" sz="2000" dirty="0" smtClean="0">
                <a:latin typeface="HGS創英角ﾎﾟｯﾌﾟ体" pitchFamily="50" charset="-128"/>
                <a:ea typeface="HGS創英角ﾎﾟｯﾌﾟ体" pitchFamily="50" charset="-128"/>
              </a:rPr>
              <a:t>c</a:t>
            </a:r>
            <a:r>
              <a:rPr kumimoji="1" lang="ja-JP" altLang="en-US" sz="2000" dirty="0" smtClean="0">
                <a:latin typeface="HGS創英角ﾎﾟｯﾌﾟ体" pitchFamily="50" charset="-128"/>
                <a:ea typeface="HGS創英角ﾎﾟｯﾌﾟ体" pitchFamily="50" charset="-128"/>
              </a:rPr>
              <a:t>）</a:t>
            </a:r>
            <a:r>
              <a:rPr lang="ja-JP" altLang="en-US" sz="2000" dirty="0" smtClean="0">
                <a:latin typeface="HGS創英角ﾎﾟｯﾌﾟ体" pitchFamily="50" charset="-128"/>
                <a:ea typeface="HGS創英角ﾎﾟｯﾌﾟ体" pitchFamily="50" charset="-128"/>
              </a:rPr>
              <a:t>線幅特性＠</a:t>
            </a:r>
            <a:r>
              <a:rPr lang="en-US" altLang="ja-JP" sz="2000" dirty="0" smtClean="0">
                <a:latin typeface="HGS創英角ﾎﾟｯﾌﾟ体" pitchFamily="50" charset="-128"/>
                <a:ea typeface="HGS創英角ﾎﾟｯﾌﾟ体" pitchFamily="50" charset="-128"/>
              </a:rPr>
              <a:t>40GHz</a:t>
            </a:r>
            <a:r>
              <a:rPr lang="ja-JP" altLang="en-US" sz="2000" dirty="0" smtClean="0">
                <a:latin typeface="HGS創英角ﾎﾟｯﾌﾟ体" pitchFamily="50" charset="-128"/>
                <a:ea typeface="HGS創英角ﾎﾟｯﾌﾟ体" pitchFamily="50" charset="-128"/>
              </a:rPr>
              <a:t>位相同期</a:t>
            </a:r>
            <a:endParaRPr kumimoji="1" lang="ja-JP" altLang="en-US" sz="2000" dirty="0">
              <a:latin typeface="HGS創英角ﾎﾟｯﾌﾟ体" pitchFamily="50" charset="-128"/>
              <a:ea typeface="HGS創英角ﾎﾟｯﾌﾟ体" pitchFamily="50" charset="-128"/>
            </a:endParaRPr>
          </a:p>
        </p:txBody>
      </p:sp>
      <p:sp>
        <p:nvSpPr>
          <p:cNvPr id="3" name="テキスト ボックス 2"/>
          <p:cNvSpPr txBox="1"/>
          <p:nvPr/>
        </p:nvSpPr>
        <p:spPr>
          <a:xfrm>
            <a:off x="3347864" y="1578097"/>
            <a:ext cx="2465740" cy="1200329"/>
          </a:xfrm>
          <a:prstGeom prst="rect">
            <a:avLst/>
          </a:prstGeom>
          <a:noFill/>
        </p:spPr>
        <p:txBody>
          <a:bodyPr wrap="none" rtlCol="0">
            <a:spAutoFit/>
          </a:bodyPr>
          <a:lstStyle/>
          <a:p>
            <a:pPr algn="ctr"/>
            <a:r>
              <a:rPr lang="en-US" altLang="ja-JP" sz="2400" dirty="0" smtClean="0">
                <a:latin typeface="HGP創英角ﾎﾟｯﾌﾟ体" pitchFamily="50" charset="-128"/>
                <a:ea typeface="HGP創英角ﾎﾟｯﾌﾟ体" pitchFamily="50" charset="-128"/>
              </a:rPr>
              <a:t>1nW@0.303THz</a:t>
            </a:r>
          </a:p>
          <a:p>
            <a:pPr algn="ctr"/>
            <a:r>
              <a:rPr lang="en-US" altLang="ja-JP" sz="2400" dirty="0" smtClean="0">
                <a:latin typeface="HGP創英角ﾎﾟｯﾌﾟ体" pitchFamily="50" charset="-128"/>
                <a:ea typeface="HGP創英角ﾎﾟｯﾌﾟ体" pitchFamily="50" charset="-128"/>
              </a:rPr>
              <a:t>10nW@90GHz</a:t>
            </a:r>
          </a:p>
          <a:p>
            <a:pPr algn="ctr"/>
            <a:r>
              <a:rPr lang="en-US" altLang="ja-JP" sz="2400" dirty="0" smtClean="0">
                <a:latin typeface="HGP創英角ﾎﾟｯﾌﾟ体" pitchFamily="50" charset="-128"/>
                <a:ea typeface="HGP創英角ﾎﾟｯﾌﾟ体" pitchFamily="50" charset="-128"/>
              </a:rPr>
              <a:t>6nW@40GHz</a:t>
            </a:r>
            <a:endParaRPr lang="en-US" altLang="ja-JP" dirty="0" smtClean="0">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376590971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476672"/>
            <a:ext cx="7772400" cy="1143000"/>
          </a:xfrm>
        </p:spPr>
        <p:txBody>
          <a:bodyPr/>
          <a:lstStyle/>
          <a:p>
            <a:r>
              <a:rPr kumimoji="1" lang="ja-JP" altLang="en-US" b="1" i="1" dirty="0" smtClean="0">
                <a:latin typeface="HGS創英角ﾎﾟｯﾌﾟ体" pitchFamily="50" charset="-128"/>
                <a:ea typeface="HGS創英角ﾎﾟｯﾌﾟ体" pitchFamily="50" charset="-128"/>
              </a:rPr>
              <a:t>ノイズ評価</a:t>
            </a:r>
            <a:endParaRPr kumimoji="1" lang="ja-JP" altLang="en-US" b="1" i="1" dirty="0">
              <a:latin typeface="HGS創英角ﾎﾟｯﾌﾟ体" pitchFamily="50" charset="-128"/>
              <a:ea typeface="HGS創英角ﾎﾟｯﾌﾟ体" pitchFamily="50" charset="-128"/>
            </a:endParaRP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749" t="17339" r="44117" b="13710"/>
          <a:stretch/>
        </p:blipFill>
        <p:spPr bwMode="auto">
          <a:xfrm>
            <a:off x="17160" y="1412776"/>
            <a:ext cx="6212104" cy="52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6229264" y="1412776"/>
            <a:ext cx="2813591" cy="830997"/>
          </a:xfrm>
          <a:prstGeom prst="rect">
            <a:avLst/>
          </a:prstGeom>
          <a:noFill/>
        </p:spPr>
        <p:txBody>
          <a:bodyPr wrap="none" rtlCol="0">
            <a:spAutoFit/>
          </a:bodyPr>
          <a:lstStyle/>
          <a:p>
            <a:pPr algn="ctr"/>
            <a:r>
              <a:rPr kumimoji="1" lang="ja-JP" altLang="en-US" sz="2400" dirty="0" smtClean="0">
                <a:latin typeface="HGS創英角ﾎﾟｯﾌﾟ体" pitchFamily="50" charset="-128"/>
                <a:ea typeface="HGS創英角ﾎﾟｯﾌﾟ体" pitchFamily="50" charset="-128"/>
              </a:rPr>
              <a:t>（</a:t>
            </a:r>
            <a:r>
              <a:rPr kumimoji="1" lang="en-US" altLang="ja-JP" sz="2400" dirty="0" smtClean="0">
                <a:latin typeface="HGS創英角ﾎﾟｯﾌﾟ体" pitchFamily="50" charset="-128"/>
                <a:ea typeface="HGS創英角ﾎﾟｯﾌﾟ体" pitchFamily="50" charset="-128"/>
              </a:rPr>
              <a:t>a</a:t>
            </a:r>
            <a:r>
              <a:rPr kumimoji="1" lang="ja-JP" altLang="en-US" sz="2400" dirty="0" smtClean="0">
                <a:latin typeface="HGS創英角ﾎﾟｯﾌﾟ体" pitchFamily="50" charset="-128"/>
                <a:ea typeface="HGS創英角ﾎﾟｯﾌﾟ体" pitchFamily="50" charset="-128"/>
              </a:rPr>
              <a:t>）</a:t>
            </a:r>
            <a:endParaRPr kumimoji="1" lang="en-US" altLang="ja-JP" sz="2400" dirty="0" smtClean="0">
              <a:latin typeface="HGS創英角ﾎﾟｯﾌﾟ体" pitchFamily="50" charset="-128"/>
              <a:ea typeface="HGS創英角ﾎﾟｯﾌﾟ体" pitchFamily="50" charset="-128"/>
            </a:endParaRPr>
          </a:p>
          <a:p>
            <a:pPr algn="ctr"/>
            <a:r>
              <a:rPr kumimoji="1" lang="en-US" altLang="ja-JP" sz="2400" dirty="0" smtClean="0">
                <a:latin typeface="HGS創英角ﾎﾟｯﾌﾟ体" pitchFamily="50" charset="-128"/>
                <a:ea typeface="HGS創英角ﾎﾟｯﾌﾟ体" pitchFamily="50" charset="-128"/>
              </a:rPr>
              <a:t>0.303THz</a:t>
            </a:r>
            <a:r>
              <a:rPr kumimoji="1" lang="ja-JP" altLang="en-US" sz="2400" dirty="0" smtClean="0">
                <a:latin typeface="HGS創英角ﾎﾟｯﾌﾟ体" pitchFamily="50" charset="-128"/>
                <a:ea typeface="HGS創英角ﾎﾟｯﾌﾟ体" pitchFamily="50" charset="-128"/>
              </a:rPr>
              <a:t>線幅評価</a:t>
            </a:r>
            <a:endParaRPr kumimoji="1" lang="ja-JP" altLang="en-US" dirty="0">
              <a:latin typeface="HGS創英角ﾎﾟｯﾌﾟ体" pitchFamily="50" charset="-128"/>
              <a:ea typeface="HGS創英角ﾎﾟｯﾌﾟ体" pitchFamily="50" charset="-128"/>
            </a:endParaRPr>
          </a:p>
        </p:txBody>
      </p:sp>
      <p:sp>
        <p:nvSpPr>
          <p:cNvPr id="4" name="テキスト ボックス 3"/>
          <p:cNvSpPr txBox="1"/>
          <p:nvPr/>
        </p:nvSpPr>
        <p:spPr>
          <a:xfrm>
            <a:off x="6133083" y="2562955"/>
            <a:ext cx="3005951" cy="707886"/>
          </a:xfrm>
          <a:prstGeom prst="rect">
            <a:avLst/>
          </a:prstGeom>
          <a:noFill/>
        </p:spPr>
        <p:txBody>
          <a:bodyPr wrap="none" rtlCol="0">
            <a:spAutoFit/>
          </a:bodyPr>
          <a:lstStyle/>
          <a:p>
            <a:pPr algn="ctr"/>
            <a:r>
              <a:rPr kumimoji="1" lang="ja-JP" altLang="en-US" sz="2000" dirty="0" smtClean="0">
                <a:latin typeface="HGS創英角ﾎﾟｯﾌﾟ体" pitchFamily="50" charset="-128"/>
                <a:ea typeface="HGS創英角ﾎﾟｯﾌﾟ体" pitchFamily="50" charset="-128"/>
              </a:rPr>
              <a:t>共振器内ミラー可動時の</a:t>
            </a:r>
            <a:endParaRPr kumimoji="1" lang="en-US" altLang="ja-JP" sz="2000" dirty="0" smtClean="0">
              <a:latin typeface="HGS創英角ﾎﾟｯﾌﾟ体" pitchFamily="50" charset="-128"/>
              <a:ea typeface="HGS創英角ﾎﾟｯﾌﾟ体" pitchFamily="50" charset="-128"/>
            </a:endParaRPr>
          </a:p>
          <a:p>
            <a:pPr algn="ctr"/>
            <a:r>
              <a:rPr kumimoji="1" lang="ja-JP" altLang="en-US" sz="2000" dirty="0" smtClean="0">
                <a:solidFill>
                  <a:srgbClr val="FF0000"/>
                </a:solidFill>
                <a:latin typeface="HGS創英角ﾎﾟｯﾌﾟ体" pitchFamily="50" charset="-128"/>
                <a:ea typeface="HGS創英角ﾎﾟｯﾌﾟ体" pitchFamily="50" charset="-128"/>
              </a:rPr>
              <a:t>振動ノイズ</a:t>
            </a:r>
            <a:endParaRPr kumimoji="1" lang="ja-JP" altLang="en-US" sz="2000" dirty="0">
              <a:solidFill>
                <a:srgbClr val="FF0000"/>
              </a:solidFill>
              <a:latin typeface="HGS創英角ﾎﾟｯﾌﾟ体" pitchFamily="50" charset="-128"/>
              <a:ea typeface="HGS創英角ﾎﾟｯﾌﾟ体" pitchFamily="50" charset="-128"/>
            </a:endParaRPr>
          </a:p>
        </p:txBody>
      </p:sp>
      <p:sp>
        <p:nvSpPr>
          <p:cNvPr id="5" name="テキスト ボックス 4"/>
          <p:cNvSpPr txBox="1"/>
          <p:nvPr/>
        </p:nvSpPr>
        <p:spPr>
          <a:xfrm>
            <a:off x="6256514" y="5235297"/>
            <a:ext cx="2759089" cy="707886"/>
          </a:xfrm>
          <a:prstGeom prst="rect">
            <a:avLst/>
          </a:prstGeom>
          <a:noFill/>
        </p:spPr>
        <p:txBody>
          <a:bodyPr wrap="none" rtlCol="0">
            <a:spAutoFit/>
          </a:bodyPr>
          <a:lstStyle/>
          <a:p>
            <a:pPr algn="ctr"/>
            <a:r>
              <a:rPr kumimoji="1" lang="en-US" altLang="ja-JP" sz="2000" dirty="0" smtClean="0">
                <a:latin typeface="HGS創英角ﾎﾟｯﾌﾟ体" pitchFamily="50" charset="-128"/>
                <a:ea typeface="HGS創英角ﾎﾟｯﾌﾟ体" pitchFamily="50" charset="-128"/>
              </a:rPr>
              <a:t>100Hz</a:t>
            </a:r>
            <a:r>
              <a:rPr kumimoji="1" lang="ja-JP" altLang="en-US" sz="2000" dirty="0" smtClean="0">
                <a:latin typeface="HGS創英角ﾎﾟｯﾌﾟ体" pitchFamily="50" charset="-128"/>
                <a:ea typeface="HGS創英角ﾎﾟｯﾌﾟ体" pitchFamily="50" charset="-128"/>
              </a:rPr>
              <a:t>帯：</a:t>
            </a:r>
            <a:r>
              <a:rPr kumimoji="1" lang="en-US" altLang="ja-JP" sz="2000" dirty="0" smtClean="0">
                <a:latin typeface="HGS創英角ﾎﾟｯﾌﾟ体" pitchFamily="50" charset="-128"/>
                <a:ea typeface="HGS創英角ﾎﾟｯﾌﾟ体" pitchFamily="50" charset="-128"/>
              </a:rPr>
              <a:t>PLL</a:t>
            </a:r>
            <a:r>
              <a:rPr kumimoji="1" lang="ja-JP" altLang="en-US" sz="2000" dirty="0" smtClean="0">
                <a:latin typeface="HGS創英角ﾎﾟｯﾌﾟ体" pitchFamily="50" charset="-128"/>
                <a:ea typeface="HGS創英角ﾎﾟｯﾌﾟ体" pitchFamily="50" charset="-128"/>
              </a:rPr>
              <a:t>ノイズ</a:t>
            </a:r>
            <a:endParaRPr kumimoji="1" lang="en-US" altLang="ja-JP" sz="2000" dirty="0" smtClean="0">
              <a:latin typeface="HGS創英角ﾎﾟｯﾌﾟ体" pitchFamily="50" charset="-128"/>
              <a:ea typeface="HGS創英角ﾎﾟｯﾌﾟ体" pitchFamily="50" charset="-128"/>
            </a:endParaRPr>
          </a:p>
          <a:p>
            <a:pPr algn="ctr"/>
            <a:r>
              <a:rPr lang="en-US" altLang="ja-JP" sz="2000" dirty="0" smtClean="0">
                <a:latin typeface="HGS創英角ﾎﾟｯﾌﾟ体" pitchFamily="50" charset="-128"/>
                <a:ea typeface="HGS創英角ﾎﾟｯﾌﾟ体" pitchFamily="50" charset="-128"/>
              </a:rPr>
              <a:t>10kHz</a:t>
            </a:r>
            <a:r>
              <a:rPr lang="ja-JP" altLang="en-US" sz="2000" dirty="0" smtClean="0">
                <a:latin typeface="HGS創英角ﾎﾟｯﾌﾟ体" pitchFamily="50" charset="-128"/>
                <a:ea typeface="HGS創英角ﾎﾟｯﾌﾟ体" pitchFamily="50" charset="-128"/>
              </a:rPr>
              <a:t>帯：水晶ノイズ</a:t>
            </a:r>
            <a:endParaRPr kumimoji="1" lang="ja-JP" altLang="en-US" sz="2000" dirty="0">
              <a:latin typeface="HGS創英角ﾎﾟｯﾌﾟ体" pitchFamily="50" charset="-128"/>
              <a:ea typeface="HGS創英角ﾎﾟｯﾌﾟ体" pitchFamily="50" charset="-128"/>
            </a:endParaRPr>
          </a:p>
        </p:txBody>
      </p:sp>
      <p:sp>
        <p:nvSpPr>
          <p:cNvPr id="6" name="テキスト ボックス 5"/>
          <p:cNvSpPr txBox="1"/>
          <p:nvPr/>
        </p:nvSpPr>
        <p:spPr>
          <a:xfrm>
            <a:off x="6312619" y="4070768"/>
            <a:ext cx="2646878" cy="830997"/>
          </a:xfrm>
          <a:prstGeom prst="rect">
            <a:avLst/>
          </a:prstGeom>
          <a:noFill/>
        </p:spPr>
        <p:txBody>
          <a:bodyPr wrap="none" rtlCol="0">
            <a:spAutoFit/>
          </a:bodyPr>
          <a:lstStyle/>
          <a:p>
            <a:pPr algn="ctr"/>
            <a:r>
              <a:rPr kumimoji="1" lang="ja-JP" altLang="en-US" sz="2400" dirty="0" smtClean="0">
                <a:latin typeface="HGS創英角ﾎﾟｯﾌﾟ体" pitchFamily="50" charset="-128"/>
                <a:ea typeface="HGS創英角ﾎﾟｯﾌﾟ体" pitchFamily="50" charset="-128"/>
              </a:rPr>
              <a:t>（</a:t>
            </a:r>
            <a:r>
              <a:rPr kumimoji="1" lang="en-US" altLang="ja-JP" sz="2400" dirty="0" smtClean="0">
                <a:latin typeface="HGS創英角ﾎﾟｯﾌﾟ体" pitchFamily="50" charset="-128"/>
                <a:ea typeface="HGS創英角ﾎﾟｯﾌﾟ体" pitchFamily="50" charset="-128"/>
              </a:rPr>
              <a:t>b</a:t>
            </a:r>
            <a:r>
              <a:rPr kumimoji="1" lang="ja-JP" altLang="en-US" sz="2400" dirty="0" smtClean="0">
                <a:latin typeface="HGS創英角ﾎﾟｯﾌﾟ体" pitchFamily="50" charset="-128"/>
                <a:ea typeface="HGS創英角ﾎﾟｯﾌﾟ体" pitchFamily="50" charset="-128"/>
              </a:rPr>
              <a:t>）</a:t>
            </a:r>
            <a:endParaRPr kumimoji="1" lang="en-US" altLang="ja-JP" sz="2400" dirty="0" smtClean="0">
              <a:latin typeface="HGS創英角ﾎﾟｯﾌﾟ体" pitchFamily="50" charset="-128"/>
              <a:ea typeface="HGS創英角ﾎﾟｯﾌﾟ体" pitchFamily="50" charset="-128"/>
            </a:endParaRPr>
          </a:p>
          <a:p>
            <a:pPr algn="ctr"/>
            <a:r>
              <a:rPr kumimoji="1" lang="ja-JP" altLang="en-US" sz="2400" dirty="0" smtClean="0">
                <a:latin typeface="HGS創英角ﾎﾟｯﾌﾟ体" pitchFamily="50" charset="-128"/>
                <a:ea typeface="HGS創英角ﾎﾟｯﾌﾟ体" pitchFamily="50" charset="-128"/>
              </a:rPr>
              <a:t>位相＆増幅ノイズ</a:t>
            </a:r>
            <a:endParaRPr kumimoji="1" lang="ja-JP" altLang="en-US" sz="2400" dirty="0">
              <a:latin typeface="HGS創英角ﾎﾟｯﾌﾟ体" pitchFamily="50" charset="-128"/>
              <a:ea typeface="HGS創英角ﾎﾟｯﾌﾟ体" pitchFamily="50" charset="-128"/>
            </a:endParaRPr>
          </a:p>
        </p:txBody>
      </p:sp>
    </p:spTree>
    <p:extLst>
      <p:ext uri="{BB962C8B-B14F-4D97-AF65-F5344CB8AC3E}">
        <p14:creationId xmlns:p14="http://schemas.microsoft.com/office/powerpoint/2010/main" val="297170004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i="1" dirty="0">
                <a:latin typeface="HGP創英角ﾎﾟｯﾌﾟ体" pitchFamily="50" charset="-128"/>
                <a:ea typeface="HGP創英角ﾎﾟｯﾌﾟ体" pitchFamily="50" charset="-128"/>
              </a:rPr>
              <a:t>まとめ</a:t>
            </a:r>
            <a:endParaRPr kumimoji="1" lang="ja-JP" altLang="en-US" b="1" i="1" dirty="0">
              <a:latin typeface="HGP創英角ﾎﾟｯﾌﾟ体" pitchFamily="50" charset="-128"/>
              <a:ea typeface="HGP創英角ﾎﾟｯﾌﾟ体" pitchFamily="50" charset="-128"/>
            </a:endParaRPr>
          </a:p>
        </p:txBody>
      </p:sp>
      <p:sp>
        <p:nvSpPr>
          <p:cNvPr id="3" name="コンテンツ プレースホルダー 2"/>
          <p:cNvSpPr>
            <a:spLocks noGrp="1"/>
          </p:cNvSpPr>
          <p:nvPr>
            <p:ph idx="1"/>
          </p:nvPr>
        </p:nvSpPr>
        <p:spPr>
          <a:xfrm>
            <a:off x="0" y="1981200"/>
            <a:ext cx="9144000" cy="4114800"/>
          </a:xfrm>
        </p:spPr>
        <p:txBody>
          <a:bodyPr/>
          <a:lstStyle/>
          <a:p>
            <a:pPr marL="0" indent="0">
              <a:buNone/>
            </a:pPr>
            <a:r>
              <a:rPr kumimoji="1" lang="ja-JP" altLang="en-US" dirty="0" smtClean="0">
                <a:latin typeface="HGP創英角ﾎﾟｯﾌﾟ体" pitchFamily="50" charset="-128"/>
                <a:ea typeface="HGP創英角ﾎﾟｯﾌﾟ体" pitchFamily="50" charset="-128"/>
              </a:rPr>
              <a:t>●</a:t>
            </a:r>
            <a:r>
              <a:rPr kumimoji="1" lang="en-US" altLang="ja-JP" dirty="0" smtClean="0">
                <a:latin typeface="HGP創英角ﾎﾟｯﾌﾟ体" pitchFamily="50" charset="-128"/>
                <a:ea typeface="HGP創英角ﾎﾟｯﾌﾟ体" pitchFamily="50" charset="-128"/>
              </a:rPr>
              <a:t>1</a:t>
            </a:r>
            <a:r>
              <a:rPr kumimoji="1" lang="ja-JP" altLang="en-US" dirty="0" err="1" smtClean="0">
                <a:latin typeface="HGP創英角ﾎﾟｯﾌﾟ体" pitchFamily="50" charset="-128"/>
                <a:ea typeface="HGP創英角ﾎﾟｯﾌﾟ体" pitchFamily="50" charset="-128"/>
              </a:rPr>
              <a:t>つの</a:t>
            </a:r>
            <a:r>
              <a:rPr kumimoji="1" lang="ja-JP" altLang="en-US" dirty="0" smtClean="0">
                <a:latin typeface="HGP創英角ﾎﾟｯﾌﾟ体" pitchFamily="50" charset="-128"/>
                <a:ea typeface="HGP創英角ﾎﾟｯﾌﾟ体" pitchFamily="50" charset="-128"/>
              </a:rPr>
              <a:t>光コムに</a:t>
            </a:r>
            <a:r>
              <a:rPr kumimoji="1" lang="en-US" altLang="ja-JP" dirty="0" smtClean="0">
                <a:latin typeface="HGP創英角ﾎﾟｯﾌﾟ体" pitchFamily="50" charset="-128"/>
                <a:ea typeface="HGP創英角ﾎﾟｯﾌﾟ体" pitchFamily="50" charset="-128"/>
              </a:rPr>
              <a:t>2</a:t>
            </a:r>
            <a:r>
              <a:rPr kumimoji="1" lang="ja-JP" altLang="en-US" dirty="0" smtClean="0">
                <a:latin typeface="HGP創英角ﾎﾟｯﾌﾟ体" pitchFamily="50" charset="-128"/>
                <a:ea typeface="HGP創英角ﾎﾟｯﾌﾟ体" pitchFamily="50" charset="-128"/>
              </a:rPr>
              <a:t>台の</a:t>
            </a:r>
            <a:r>
              <a:rPr lang="en-US" altLang="ja-JP" dirty="0" smtClean="0">
                <a:latin typeface="HGP創英角ﾎﾟｯﾌﾟ体" pitchFamily="50" charset="-128"/>
                <a:ea typeface="HGP創英角ﾎﾟｯﾌﾟ体" pitchFamily="50" charset="-128"/>
              </a:rPr>
              <a:t>CW</a:t>
            </a:r>
            <a:r>
              <a:rPr lang="ja-JP" altLang="en-US" dirty="0" smtClean="0">
                <a:latin typeface="HGP創英角ﾎﾟｯﾌﾟ体" pitchFamily="50" charset="-128"/>
                <a:ea typeface="HGP創英角ﾎﾟｯﾌﾟ体" pitchFamily="50" charset="-128"/>
              </a:rPr>
              <a:t>レーザをロックさせた</a:t>
            </a:r>
            <a:r>
              <a:rPr lang="en-US" altLang="ja-JP" dirty="0" smtClean="0">
                <a:latin typeface="HGP創英角ﾎﾟｯﾌﾟ体" pitchFamily="50" charset="-128"/>
                <a:ea typeface="HGP創英角ﾎﾟｯﾌﾟ体" pitchFamily="50" charset="-128"/>
              </a:rPr>
              <a:t>THz</a:t>
            </a:r>
            <a:r>
              <a:rPr lang="ja-JP" altLang="en-US" dirty="0" smtClean="0">
                <a:latin typeface="HGP創英角ﾎﾟｯﾌﾟ体" pitchFamily="50" charset="-128"/>
                <a:ea typeface="HGP創英角ﾎﾟｯﾌﾟ体" pitchFamily="50" charset="-128"/>
              </a:rPr>
              <a:t>シンセサイザの紹介</a:t>
            </a:r>
            <a:endParaRPr lang="en-US" altLang="ja-JP" dirty="0" smtClean="0">
              <a:latin typeface="HGP創英角ﾎﾟｯﾌﾟ体" pitchFamily="50" charset="-128"/>
              <a:ea typeface="HGP創英角ﾎﾟｯﾌﾟ体" pitchFamily="50" charset="-128"/>
            </a:endParaRPr>
          </a:p>
          <a:p>
            <a:pPr marL="0" indent="0">
              <a:buNone/>
            </a:pPr>
            <a:r>
              <a:rPr kumimoji="1" lang="ja-JP" altLang="en-US" dirty="0" smtClean="0">
                <a:latin typeface="HGP創英角ﾎﾟｯﾌﾟ体" pitchFamily="50" charset="-128"/>
                <a:ea typeface="HGP創英角ﾎﾟｯﾌﾟ体" pitchFamily="50" charset="-128"/>
              </a:rPr>
              <a:t>●推定出力</a:t>
            </a:r>
            <a:endParaRPr kumimoji="1" lang="en-US" altLang="ja-JP" dirty="0" smtClean="0">
              <a:latin typeface="HGP創英角ﾎﾟｯﾌﾟ体" pitchFamily="50" charset="-128"/>
              <a:ea typeface="HGP創英角ﾎﾟｯﾌﾟ体" pitchFamily="50" charset="-128"/>
            </a:endParaRPr>
          </a:p>
          <a:p>
            <a:pPr marL="0" indent="0">
              <a:buNone/>
            </a:pPr>
            <a:r>
              <a:rPr lang="en-US" altLang="ja-JP" dirty="0" smtClean="0">
                <a:latin typeface="HGP創英角ﾎﾟｯﾌﾟ体" pitchFamily="50" charset="-128"/>
                <a:ea typeface="HGP創英角ﾎﾟｯﾌﾟ体" pitchFamily="50" charset="-128"/>
              </a:rPr>
              <a:t>1nW@0.303THz</a:t>
            </a:r>
          </a:p>
          <a:p>
            <a:pPr marL="0" indent="0">
              <a:buNone/>
            </a:pPr>
            <a:r>
              <a:rPr kumimoji="1" lang="en-US" altLang="ja-JP" dirty="0" smtClean="0">
                <a:latin typeface="HGP創英角ﾎﾟｯﾌﾟ体" pitchFamily="50" charset="-128"/>
                <a:ea typeface="HGP創英角ﾎﾟｯﾌﾟ体" pitchFamily="50" charset="-128"/>
              </a:rPr>
              <a:t>10nW@60GHz</a:t>
            </a:r>
          </a:p>
          <a:p>
            <a:pPr marL="0" indent="0">
              <a:buNone/>
            </a:pPr>
            <a:r>
              <a:rPr lang="en-US" altLang="ja-JP" dirty="0" smtClean="0">
                <a:latin typeface="HGP創英角ﾎﾟｯﾌﾟ体" pitchFamily="50" charset="-128"/>
                <a:ea typeface="HGP創英角ﾎﾟｯﾌﾟ体" pitchFamily="50" charset="-128"/>
              </a:rPr>
              <a:t>6nW@40GHz</a:t>
            </a:r>
          </a:p>
          <a:p>
            <a:pPr marL="0" indent="0">
              <a:buNone/>
            </a:pPr>
            <a:r>
              <a:rPr kumimoji="1" lang="ja-JP" altLang="en-US" dirty="0" smtClean="0">
                <a:latin typeface="HGP創英角ﾎﾟｯﾌﾟ体" pitchFamily="50" charset="-128"/>
                <a:ea typeface="HGP創英角ﾎﾟｯﾌﾟ体" pitchFamily="50" charset="-128"/>
              </a:rPr>
              <a:t>●＜</a:t>
            </a:r>
            <a:r>
              <a:rPr kumimoji="1" lang="en-US" altLang="ja-JP" dirty="0" smtClean="0">
                <a:latin typeface="HGP創英角ﾎﾟｯﾌﾟ体" pitchFamily="50" charset="-128"/>
                <a:ea typeface="HGP創英角ﾎﾟｯﾌﾟ体" pitchFamily="50" charset="-128"/>
              </a:rPr>
              <a:t>1.1THz</a:t>
            </a:r>
            <a:r>
              <a:rPr kumimoji="1" lang="ja-JP" altLang="en-US" dirty="0" smtClean="0">
                <a:latin typeface="HGP創英角ﾎﾟｯﾌﾟ体" pitchFamily="50" charset="-128"/>
                <a:ea typeface="HGP創英角ﾎﾟｯﾌﾟ体" pitchFamily="50" charset="-128"/>
              </a:rPr>
              <a:t>チューニング可能</a:t>
            </a:r>
            <a:endParaRPr kumimoji="1" lang="ja-JP" altLang="en-US" dirty="0">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384888081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340768"/>
            <a:ext cx="9144000" cy="2664296"/>
          </a:xfrm>
        </p:spPr>
        <p:txBody>
          <a:bodyPr>
            <a:noAutofit/>
          </a:bodyPr>
          <a:lstStyle/>
          <a:p>
            <a:r>
              <a:rPr lang="en-US" altLang="ja-JP" b="1" i="1" dirty="0">
                <a:ea typeface="HGS創英角ﾎﾟｯﾌﾟ体" pitchFamily="50" charset="-128"/>
              </a:rPr>
              <a:t>Widely tunable THz </a:t>
            </a:r>
            <a:r>
              <a:rPr lang="en-US" altLang="ja-JP" b="1" i="1" dirty="0" smtClean="0">
                <a:ea typeface="HGS創英角ﾎﾟｯﾌﾟ体" pitchFamily="50" charset="-128"/>
              </a:rPr>
              <a:t>synthesizer </a:t>
            </a:r>
            <a:endParaRPr kumimoji="1" lang="ja-JP" altLang="en-US" b="1" i="1" dirty="0">
              <a:ea typeface="HGS創英角ﾎﾟｯﾌﾟ体" pitchFamily="50" charset="-128"/>
            </a:endParaRPr>
          </a:p>
        </p:txBody>
      </p:sp>
      <p:sp>
        <p:nvSpPr>
          <p:cNvPr id="3" name="サブタイトル 2"/>
          <p:cNvSpPr>
            <a:spLocks noGrp="1"/>
          </p:cNvSpPr>
          <p:nvPr>
            <p:ph type="subTitle" idx="1"/>
          </p:nvPr>
        </p:nvSpPr>
        <p:spPr>
          <a:xfrm>
            <a:off x="0" y="3886200"/>
            <a:ext cx="9144000" cy="2639144"/>
          </a:xfrm>
        </p:spPr>
        <p:txBody>
          <a:bodyPr/>
          <a:lstStyle/>
          <a:p>
            <a:r>
              <a:rPr lang="en-US" altLang="ja-JP" dirty="0">
                <a:ea typeface="HGS創英角ﾎﾟｯﾌﾟ体" pitchFamily="50" charset="-128"/>
              </a:rPr>
              <a:t>F. </a:t>
            </a:r>
            <a:r>
              <a:rPr lang="en-US" altLang="ja-JP" dirty="0" err="1">
                <a:ea typeface="HGS創英角ﾎﾟｯﾌﾟ体" pitchFamily="50" charset="-128"/>
              </a:rPr>
              <a:t>Hindle</a:t>
            </a:r>
            <a:r>
              <a:rPr lang="en-US" altLang="ja-JP" dirty="0">
                <a:ea typeface="HGS創英角ﾎﾟｯﾌﾟ体" pitchFamily="50" charset="-128"/>
              </a:rPr>
              <a:t>, G. </a:t>
            </a:r>
            <a:r>
              <a:rPr lang="en-US" altLang="ja-JP" dirty="0" err="1">
                <a:ea typeface="HGS創英角ﾎﾟｯﾌﾟ体" pitchFamily="50" charset="-128"/>
              </a:rPr>
              <a:t>Mouret</a:t>
            </a:r>
            <a:r>
              <a:rPr lang="en-US" altLang="ja-JP" dirty="0">
                <a:ea typeface="HGS創英角ﾎﾟｯﾌﾟ体" pitchFamily="50" charset="-128"/>
              </a:rPr>
              <a:t>, S. </a:t>
            </a:r>
            <a:r>
              <a:rPr lang="en-US" altLang="ja-JP" dirty="0" err="1">
                <a:ea typeface="HGS創英角ﾎﾟｯﾌﾟ体" pitchFamily="50" charset="-128"/>
              </a:rPr>
              <a:t>Eliet</a:t>
            </a:r>
            <a:r>
              <a:rPr lang="en-US" altLang="ja-JP" dirty="0">
                <a:ea typeface="HGS創英角ﾎﾟｯﾌﾟ体" pitchFamily="50" charset="-128"/>
              </a:rPr>
              <a:t>, M. </a:t>
            </a:r>
            <a:r>
              <a:rPr lang="en-US" altLang="ja-JP" dirty="0" err="1">
                <a:ea typeface="HGS創英角ﾎﾟｯﾌﾟ体" pitchFamily="50" charset="-128"/>
              </a:rPr>
              <a:t>Guinet</a:t>
            </a:r>
            <a:r>
              <a:rPr lang="en-US" altLang="ja-JP" dirty="0">
                <a:ea typeface="HGS創英角ﾎﾟｯﾌﾟ体" pitchFamily="50" charset="-128"/>
              </a:rPr>
              <a:t>, A. </a:t>
            </a:r>
            <a:r>
              <a:rPr lang="en-US" altLang="ja-JP" dirty="0" err="1">
                <a:ea typeface="HGS創英角ﾎﾟｯﾌﾟ体" pitchFamily="50" charset="-128"/>
              </a:rPr>
              <a:t>Cuisset</a:t>
            </a:r>
            <a:r>
              <a:rPr lang="en-US" altLang="ja-JP" dirty="0">
                <a:ea typeface="HGS創英角ﾎﾟｯﾌﾟ体" pitchFamily="50" charset="-128"/>
              </a:rPr>
              <a:t>, R. </a:t>
            </a:r>
            <a:r>
              <a:rPr lang="en-US" altLang="ja-JP" dirty="0" err="1">
                <a:ea typeface="HGS創英角ﾎﾟｯﾌﾟ体" pitchFamily="50" charset="-128"/>
              </a:rPr>
              <a:t>Bocquet</a:t>
            </a:r>
            <a:r>
              <a:rPr lang="en-US" altLang="ja-JP" dirty="0">
                <a:ea typeface="HGS創英角ﾎﾟｯﾌﾟ体" pitchFamily="50" charset="-128"/>
              </a:rPr>
              <a:t>, </a:t>
            </a:r>
            <a:r>
              <a:rPr lang="en-US" altLang="ja-JP" dirty="0" smtClean="0">
                <a:ea typeface="HGS創英角ﾎﾟｯﾌﾟ体" pitchFamily="50" charset="-128"/>
              </a:rPr>
              <a:t>T</a:t>
            </a:r>
            <a:r>
              <a:rPr lang="en-US" altLang="ja-JP" dirty="0">
                <a:ea typeface="HGS創英角ﾎﾟｯﾌﾟ体" pitchFamily="50" charset="-128"/>
              </a:rPr>
              <a:t>. Yasui, and D. </a:t>
            </a:r>
            <a:r>
              <a:rPr lang="en-US" altLang="ja-JP" dirty="0" err="1" smtClean="0">
                <a:ea typeface="HGS創英角ﾎﾟｯﾌﾟ体" pitchFamily="50" charset="-128"/>
              </a:rPr>
              <a:t>Rovera</a:t>
            </a:r>
            <a:r>
              <a:rPr lang="ja-JP" altLang="en-US" dirty="0" smtClean="0">
                <a:ea typeface="HGS創英角ﾎﾟｯﾌﾟ体" pitchFamily="50" charset="-128"/>
              </a:rPr>
              <a:t>　</a:t>
            </a:r>
            <a:r>
              <a:rPr lang="en-US" altLang="ja-JP" dirty="0">
                <a:ea typeface="HGS創英角ﾎﾟｯﾌﾟ体" pitchFamily="50" charset="-128"/>
              </a:rPr>
              <a:t>” Applied Physics B, Volume 104, Issue 4, pp. 763-768 (2011)</a:t>
            </a:r>
            <a:endParaRPr lang="en-US" altLang="ja-JP" dirty="0" smtClean="0">
              <a:ea typeface="HGS創英角ﾎﾟｯﾌﾟ体" pitchFamily="50" charset="-128"/>
            </a:endParaRPr>
          </a:p>
        </p:txBody>
      </p:sp>
    </p:spTree>
    <p:extLst>
      <p:ext uri="{BB962C8B-B14F-4D97-AF65-F5344CB8AC3E}">
        <p14:creationId xmlns:p14="http://schemas.microsoft.com/office/powerpoint/2010/main" val="289875609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609600"/>
            <a:ext cx="9144000" cy="1143000"/>
          </a:xfrm>
        </p:spPr>
        <p:txBody>
          <a:bodyPr/>
          <a:lstStyle/>
          <a:p>
            <a:r>
              <a:rPr kumimoji="1" lang="en-US" altLang="ja-JP" dirty="0" smtClean="0">
                <a:latin typeface="HGP創英角ﾎﾟｯﾌﾟ体" pitchFamily="50" charset="-128"/>
                <a:ea typeface="HGP創英角ﾎﾟｯﾌﾟ体" pitchFamily="50" charset="-128"/>
              </a:rPr>
              <a:t>3</a:t>
            </a:r>
            <a:r>
              <a:rPr kumimoji="1" lang="ja-JP" altLang="en-US" dirty="0" smtClean="0">
                <a:latin typeface="HGP創英角ﾎﾟｯﾌﾟ体" pitchFamily="50" charset="-128"/>
                <a:ea typeface="HGP創英角ﾎﾟｯﾌﾟ体" pitchFamily="50" charset="-128"/>
              </a:rPr>
              <a:t>台の</a:t>
            </a:r>
            <a:r>
              <a:rPr kumimoji="1" lang="en-US" altLang="ja-JP" dirty="0" smtClean="0">
                <a:latin typeface="HGP創英角ﾎﾟｯﾌﾟ体" pitchFamily="50" charset="-128"/>
                <a:ea typeface="HGP創英角ﾎﾟｯﾌﾟ体" pitchFamily="50" charset="-128"/>
              </a:rPr>
              <a:t>CW</a:t>
            </a:r>
            <a:r>
              <a:rPr kumimoji="1" lang="ja-JP" altLang="en-US" dirty="0" smtClean="0">
                <a:latin typeface="HGP創英角ﾎﾟｯﾌﾟ体" pitchFamily="50" charset="-128"/>
                <a:ea typeface="HGP創英角ﾎﾟｯﾌﾟ体" pitchFamily="50" charset="-128"/>
              </a:rPr>
              <a:t>レーザを用いた</a:t>
            </a:r>
            <a:r>
              <a:rPr kumimoji="1" lang="en-US" altLang="ja-JP" dirty="0" smtClean="0">
                <a:latin typeface="HGP創英角ﾎﾟｯﾌﾟ体" pitchFamily="50" charset="-128"/>
                <a:ea typeface="HGP創英角ﾎﾟｯﾌﾟ体" pitchFamily="50" charset="-128"/>
              </a:rPr>
              <a:t>THz</a:t>
            </a:r>
            <a:r>
              <a:rPr kumimoji="1" lang="ja-JP" altLang="en-US" dirty="0" smtClean="0">
                <a:latin typeface="HGP創英角ﾎﾟｯﾌﾟ体" pitchFamily="50" charset="-128"/>
                <a:ea typeface="HGP創英角ﾎﾟｯﾌﾟ体" pitchFamily="50" charset="-128"/>
              </a:rPr>
              <a:t>シンセ</a:t>
            </a:r>
            <a:endParaRPr kumimoji="1" lang="ja-JP" altLang="en-US" dirty="0">
              <a:latin typeface="HGP創英角ﾎﾟｯﾌﾟ体" pitchFamily="50" charset="-128"/>
              <a:ea typeface="HGP創英角ﾎﾟｯﾌﾟ体" pitchFamily="50" charset="-128"/>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556" t="31349" r="9755" b="22619"/>
          <a:stretch/>
        </p:blipFill>
        <p:spPr bwMode="auto">
          <a:xfrm>
            <a:off x="10729" y="2001130"/>
            <a:ext cx="9095892" cy="38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10729" y="6007927"/>
            <a:ext cx="9081332"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kumimoji="1" lang="ja-JP" altLang="en-US" sz="2800" dirty="0" smtClean="0">
                <a:latin typeface="HGP創英角ﾎﾟｯﾌﾟ体" pitchFamily="50" charset="-128"/>
                <a:ea typeface="HGP創英角ﾎﾟｯﾌﾟ体" pitchFamily="50" charset="-128"/>
              </a:rPr>
              <a:t>より広いテラヘルツ領域，連続的なチューニングを可能に！</a:t>
            </a:r>
            <a:endParaRPr kumimoji="1" lang="ja-JP" altLang="en-US" sz="1600" dirty="0">
              <a:latin typeface="HGP創英角ﾎﾟｯﾌﾟ体" pitchFamily="50" charset="-128"/>
              <a:ea typeface="HGP創英角ﾎﾟｯﾌﾟ体" pitchFamily="50" charset="-128"/>
            </a:endParaRPr>
          </a:p>
        </p:txBody>
      </p:sp>
      <p:sp>
        <p:nvSpPr>
          <p:cNvPr id="5" name="テキスト ボックス 4"/>
          <p:cNvSpPr txBox="1"/>
          <p:nvPr/>
        </p:nvSpPr>
        <p:spPr>
          <a:xfrm>
            <a:off x="10729" y="1539465"/>
            <a:ext cx="2204450" cy="461665"/>
          </a:xfrm>
          <a:prstGeom prst="rect">
            <a:avLst/>
          </a:prstGeom>
          <a:noFill/>
        </p:spPr>
        <p:txBody>
          <a:bodyPr wrap="none" rtlCol="0">
            <a:spAutoFit/>
          </a:bodyPr>
          <a:lstStyle/>
          <a:p>
            <a:r>
              <a:rPr kumimoji="1" lang="en-US" altLang="ja-JP" sz="2400" dirty="0" err="1" smtClean="0">
                <a:solidFill>
                  <a:srgbClr val="FF0000"/>
                </a:solidFill>
                <a:latin typeface="HGS創英角ﾎﾟｯﾌﾟ体" pitchFamily="50" charset="-128"/>
                <a:ea typeface="HGS創英角ﾎﾟｯﾌﾟ体" pitchFamily="50" charset="-128"/>
              </a:rPr>
              <a:t>f</a:t>
            </a:r>
            <a:r>
              <a:rPr kumimoji="1" lang="en-US" altLang="ja-JP" sz="2400" baseline="-25000" dirty="0" err="1" smtClean="0">
                <a:solidFill>
                  <a:srgbClr val="FF0000"/>
                </a:solidFill>
                <a:latin typeface="HGS創英角ﾎﾟｯﾌﾟ体" pitchFamily="50" charset="-128"/>
                <a:ea typeface="HGS創英角ﾎﾟｯﾌﾟ体" pitchFamily="50" charset="-128"/>
              </a:rPr>
              <a:t>rep</a:t>
            </a:r>
            <a:r>
              <a:rPr kumimoji="1" lang="ja-JP" altLang="en-US" sz="2400" dirty="0" smtClean="0">
                <a:solidFill>
                  <a:srgbClr val="FF0000"/>
                </a:solidFill>
                <a:latin typeface="HGS創英角ﾎﾟｯﾌﾟ体" pitchFamily="50" charset="-128"/>
                <a:ea typeface="HGS創英角ﾎﾟｯﾌﾟ体" pitchFamily="50" charset="-128"/>
              </a:rPr>
              <a:t>のみ安定化</a:t>
            </a:r>
            <a:endParaRPr kumimoji="1" lang="ja-JP" altLang="en-US" sz="2400" dirty="0">
              <a:solidFill>
                <a:srgbClr val="FF0000"/>
              </a:solidFill>
              <a:latin typeface="HGS創英角ﾎﾟｯﾌﾟ体" pitchFamily="50" charset="-128"/>
              <a:ea typeface="HGS創英角ﾎﾟｯﾌﾟ体" pitchFamily="50" charset="-128"/>
            </a:endParaRPr>
          </a:p>
        </p:txBody>
      </p:sp>
    </p:spTree>
    <p:extLst>
      <p:ext uri="{BB962C8B-B14F-4D97-AF65-F5344CB8AC3E}">
        <p14:creationId xmlns:p14="http://schemas.microsoft.com/office/powerpoint/2010/main" val="3341711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60648"/>
            <a:ext cx="7772400" cy="1143000"/>
          </a:xfrm>
        </p:spPr>
        <p:txBody>
          <a:bodyPr/>
          <a:lstStyle/>
          <a:p>
            <a:r>
              <a:rPr kumimoji="1" lang="ja-JP" altLang="en-US" b="1" i="1" dirty="0" smtClean="0">
                <a:latin typeface="HGS創英角ﾎﾟｯﾌﾟ体" pitchFamily="50" charset="-128"/>
                <a:ea typeface="HGS創英角ﾎﾟｯﾌﾟ体" pitchFamily="50" charset="-128"/>
              </a:rPr>
              <a:t>セットアップ</a:t>
            </a:r>
            <a:endParaRPr kumimoji="1" lang="ja-JP" altLang="en-US" b="1" i="1" dirty="0">
              <a:latin typeface="HGS創英角ﾎﾟｯﾌﾟ体" pitchFamily="50" charset="-128"/>
              <a:ea typeface="HGS創英角ﾎﾟｯﾌﾟ体" pitchFamily="50" charset="-128"/>
            </a:endParaRPr>
          </a:p>
        </p:txBody>
      </p:sp>
      <p:sp>
        <p:nvSpPr>
          <p:cNvPr id="4" name="テキスト ボックス 3"/>
          <p:cNvSpPr txBox="1"/>
          <p:nvPr/>
        </p:nvSpPr>
        <p:spPr>
          <a:xfrm>
            <a:off x="6603324" y="3861048"/>
            <a:ext cx="2145139" cy="1569660"/>
          </a:xfrm>
          <a:prstGeom prst="rect">
            <a:avLst/>
          </a:prstGeom>
          <a:noFill/>
        </p:spPr>
        <p:txBody>
          <a:bodyPr wrap="none" rtlCol="0">
            <a:spAutoFit/>
          </a:bodyPr>
          <a:lstStyle/>
          <a:p>
            <a:pPr algn="ctr"/>
            <a:r>
              <a:rPr kumimoji="1" lang="en-US" altLang="ja-JP" sz="2400" dirty="0" smtClean="0">
                <a:latin typeface="HGP創英角ﾎﾟｯﾌﾟ体" pitchFamily="50" charset="-128"/>
                <a:ea typeface="HGP創英角ﾎﾟｯﾌﾟ体" pitchFamily="50" charset="-128"/>
              </a:rPr>
              <a:t>THz</a:t>
            </a:r>
            <a:r>
              <a:rPr kumimoji="1" lang="ja-JP" altLang="en-US" sz="2400" dirty="0" smtClean="0">
                <a:latin typeface="HGP創英角ﾎﾟｯﾌﾟ体" pitchFamily="50" charset="-128"/>
                <a:ea typeface="HGP創英角ﾎﾟｯﾌﾟ体" pitchFamily="50" charset="-128"/>
              </a:rPr>
              <a:t>出力</a:t>
            </a:r>
            <a:endParaRPr kumimoji="1" lang="en-US" altLang="ja-JP" sz="2400" dirty="0" smtClean="0">
              <a:latin typeface="HGP創英角ﾎﾟｯﾌﾟ体" pitchFamily="50" charset="-128"/>
              <a:ea typeface="HGP創英角ﾎﾟｯﾌﾟ体" pitchFamily="50" charset="-128"/>
            </a:endParaRPr>
          </a:p>
          <a:p>
            <a:pPr algn="ctr"/>
            <a:r>
              <a:rPr kumimoji="1" lang="en-US" altLang="ja-JP" sz="2400" dirty="0" smtClean="0">
                <a:latin typeface="HGP創英角ﾎﾟｯﾌﾟ体" pitchFamily="50" charset="-128"/>
                <a:ea typeface="HGP創英角ﾎﾟｯﾌﾟ体" pitchFamily="50" charset="-128"/>
              </a:rPr>
              <a:t>1μW@0.5THz</a:t>
            </a:r>
          </a:p>
          <a:p>
            <a:pPr algn="ctr"/>
            <a:r>
              <a:rPr lang="en-US" altLang="ja-JP" sz="2400" dirty="0" smtClean="0">
                <a:latin typeface="HGP創英角ﾎﾟｯﾌﾟ体" pitchFamily="50" charset="-128"/>
                <a:ea typeface="HGP創英角ﾎﾟｯﾌﾟ体" pitchFamily="50" charset="-128"/>
              </a:rPr>
              <a:t>100nW@1THz</a:t>
            </a:r>
          </a:p>
          <a:p>
            <a:pPr algn="ctr"/>
            <a:r>
              <a:rPr kumimoji="1" lang="en-US" altLang="ja-JP" sz="2400" dirty="0" smtClean="0">
                <a:latin typeface="HGP創英角ﾎﾟｯﾌﾟ体" pitchFamily="50" charset="-128"/>
                <a:ea typeface="HGP創英角ﾎﾟｯﾌﾟ体" pitchFamily="50" charset="-128"/>
              </a:rPr>
              <a:t>80pW@3THz</a:t>
            </a:r>
            <a:endParaRPr kumimoji="1" lang="ja-JP" altLang="en-US" sz="2400" dirty="0">
              <a:latin typeface="HGP創英角ﾎﾟｯﾌﾟ体" pitchFamily="50" charset="-128"/>
              <a:ea typeface="HGP創英角ﾎﾟｯﾌﾟ体" pitchFamily="50" charset="-128"/>
            </a:endParaRPr>
          </a:p>
        </p:txBody>
      </p:sp>
      <p:sp>
        <p:nvSpPr>
          <p:cNvPr id="5" name="テキスト ボックス 4"/>
          <p:cNvSpPr txBox="1"/>
          <p:nvPr/>
        </p:nvSpPr>
        <p:spPr>
          <a:xfrm>
            <a:off x="6475885" y="5430708"/>
            <a:ext cx="2400016" cy="830997"/>
          </a:xfrm>
          <a:prstGeom prst="rect">
            <a:avLst/>
          </a:prstGeom>
          <a:noFill/>
        </p:spPr>
        <p:txBody>
          <a:bodyPr wrap="none" rtlCol="0">
            <a:spAutoFit/>
          </a:bodyPr>
          <a:lstStyle/>
          <a:p>
            <a:pPr algn="ctr"/>
            <a:r>
              <a:rPr kumimoji="1" lang="ja-JP" altLang="en-US" sz="2400" dirty="0" smtClean="0">
                <a:latin typeface="HGP創英角ﾎﾟｯﾌﾟ体" pitchFamily="50" charset="-128"/>
                <a:ea typeface="HGP創英角ﾎﾟｯﾌﾟ体" pitchFamily="50" charset="-128"/>
              </a:rPr>
              <a:t>連続チューニング</a:t>
            </a:r>
            <a:endParaRPr kumimoji="1" lang="en-US" altLang="ja-JP" sz="2400" dirty="0" smtClean="0">
              <a:latin typeface="HGP創英角ﾎﾟｯﾌﾟ体" pitchFamily="50" charset="-128"/>
              <a:ea typeface="HGP創英角ﾎﾟｯﾌﾟ体" pitchFamily="50" charset="-128"/>
            </a:endParaRPr>
          </a:p>
          <a:p>
            <a:pPr algn="ctr"/>
            <a:r>
              <a:rPr lang="en-US" altLang="ja-JP" sz="2400" dirty="0" smtClean="0">
                <a:latin typeface="HGP創英角ﾎﾟｯﾌﾟ体" pitchFamily="50" charset="-128"/>
                <a:ea typeface="HGP創英角ﾎﾟｯﾌﾟ体" pitchFamily="50" charset="-128"/>
              </a:rPr>
              <a:t>50 </a:t>
            </a:r>
            <a:r>
              <a:rPr lang="ja-JP" altLang="en-US" sz="2400" dirty="0" smtClean="0">
                <a:latin typeface="HGP創英角ﾎﾟｯﾌﾟ体" pitchFamily="50" charset="-128"/>
                <a:ea typeface="HGP創英角ﾎﾟｯﾌﾟ体" pitchFamily="50" charset="-128"/>
              </a:rPr>
              <a:t>～ </a:t>
            </a:r>
            <a:r>
              <a:rPr lang="en-US" altLang="ja-JP" sz="2400" dirty="0" smtClean="0">
                <a:latin typeface="HGP創英角ﾎﾟｯﾌﾟ体" pitchFamily="50" charset="-128"/>
                <a:ea typeface="HGP創英角ﾎﾟｯﾌﾟ体" pitchFamily="50" charset="-128"/>
              </a:rPr>
              <a:t>375MHz</a:t>
            </a:r>
            <a:endParaRPr kumimoji="1" lang="ja-JP" altLang="en-US" sz="2400" dirty="0">
              <a:latin typeface="HGP創英角ﾎﾟｯﾌﾟ体" pitchFamily="50" charset="-128"/>
              <a:ea typeface="HGP創英角ﾎﾟｯﾌﾟ体" pitchFamily="50" charset="-128"/>
            </a:endParaRPr>
          </a:p>
        </p:txBody>
      </p:sp>
      <p:sp>
        <p:nvSpPr>
          <p:cNvPr id="6" name="テキスト ボックス 5"/>
          <p:cNvSpPr txBox="1"/>
          <p:nvPr/>
        </p:nvSpPr>
        <p:spPr>
          <a:xfrm>
            <a:off x="6185743" y="832206"/>
            <a:ext cx="2980303" cy="1631216"/>
          </a:xfrm>
          <a:prstGeom prst="rect">
            <a:avLst/>
          </a:prstGeom>
          <a:noFill/>
        </p:spPr>
        <p:txBody>
          <a:bodyPr wrap="none" rtlCol="0">
            <a:spAutoFit/>
          </a:bodyPr>
          <a:lstStyle/>
          <a:p>
            <a:pPr algn="ctr"/>
            <a:r>
              <a:rPr lang="en-US" altLang="ja-JP" sz="2000" dirty="0" err="1" smtClean="0">
                <a:latin typeface="HGP創英角ﾎﾟｯﾌﾟ体" pitchFamily="50" charset="-128"/>
                <a:ea typeface="HGP創英角ﾎﾟｯﾌﾟ体" pitchFamily="50" charset="-128"/>
              </a:rPr>
              <a:t>Er</a:t>
            </a:r>
            <a:r>
              <a:rPr lang="ja-JP" altLang="en-US" sz="2000" dirty="0" smtClean="0">
                <a:latin typeface="HGP創英角ﾎﾟｯﾌﾟ体" pitchFamily="50" charset="-128"/>
                <a:ea typeface="HGP創英角ﾎﾟｯﾌﾟ体" pitchFamily="50" charset="-128"/>
              </a:rPr>
              <a:t>ファイバレーザ</a:t>
            </a:r>
            <a:endParaRPr lang="en-US" altLang="ja-JP" sz="2000" dirty="0" smtClean="0">
              <a:latin typeface="HGP創英角ﾎﾟｯﾌﾟ体" pitchFamily="50" charset="-128"/>
              <a:ea typeface="HGP創英角ﾎﾟｯﾌﾟ体" pitchFamily="50" charset="-128"/>
            </a:endParaRPr>
          </a:p>
          <a:p>
            <a:r>
              <a:rPr lang="ja-JP" altLang="en-US" sz="2000" dirty="0" smtClean="0">
                <a:latin typeface="HGP創英角ﾎﾟｯﾌﾟ体" pitchFamily="50" charset="-128"/>
                <a:ea typeface="HGP創英角ﾎﾟｯﾌﾟ体" pitchFamily="50" charset="-128"/>
              </a:rPr>
              <a:t>繰り返し周波数：</a:t>
            </a:r>
            <a:r>
              <a:rPr lang="en-US" altLang="ja-JP" sz="2000" dirty="0" smtClean="0">
                <a:latin typeface="HGP創英角ﾎﾟｯﾌﾟ体" pitchFamily="50" charset="-128"/>
                <a:ea typeface="HGP創英角ﾎﾟｯﾌﾟ体" pitchFamily="50" charset="-128"/>
              </a:rPr>
              <a:t>100MHz</a:t>
            </a:r>
          </a:p>
          <a:p>
            <a:r>
              <a:rPr kumimoji="1" lang="ja-JP" altLang="en-US" sz="2000" dirty="0">
                <a:latin typeface="HGP創英角ﾎﾟｯﾌﾟ体" pitchFamily="50" charset="-128"/>
                <a:ea typeface="HGP創英角ﾎﾟｯﾌﾟ体" pitchFamily="50" charset="-128"/>
              </a:rPr>
              <a:t>中心</a:t>
            </a:r>
            <a:r>
              <a:rPr kumimoji="1" lang="ja-JP" altLang="en-US" sz="2000" dirty="0" smtClean="0">
                <a:latin typeface="HGP創英角ﾎﾟｯﾌﾟ体" pitchFamily="50" charset="-128"/>
                <a:ea typeface="HGP創英角ﾎﾟｯﾌﾟ体" pitchFamily="50" charset="-128"/>
              </a:rPr>
              <a:t>波長：</a:t>
            </a:r>
            <a:r>
              <a:rPr kumimoji="1" lang="en-US" altLang="ja-JP" sz="2000" dirty="0" smtClean="0">
                <a:latin typeface="HGP創英角ﾎﾟｯﾌﾟ体" pitchFamily="50" charset="-128"/>
                <a:ea typeface="HGP創英角ﾎﾟｯﾌﾟ体" pitchFamily="50" charset="-128"/>
              </a:rPr>
              <a:t>1570nm</a:t>
            </a:r>
          </a:p>
          <a:p>
            <a:r>
              <a:rPr lang="ja-JP" altLang="en-US" sz="2000" dirty="0" smtClean="0">
                <a:latin typeface="HGP創英角ﾎﾟｯﾌﾟ体" pitchFamily="50" charset="-128"/>
                <a:ea typeface="HGP創英角ﾎﾟｯﾌﾟ体" pitchFamily="50" charset="-128"/>
              </a:rPr>
              <a:t>スペクトル幅：</a:t>
            </a:r>
            <a:r>
              <a:rPr lang="en-US" altLang="ja-JP" sz="2000" dirty="0" smtClean="0">
                <a:latin typeface="HGP創英角ﾎﾟｯﾌﾟ体" pitchFamily="50" charset="-128"/>
                <a:ea typeface="HGP創英角ﾎﾟｯﾌﾟ体" pitchFamily="50" charset="-128"/>
              </a:rPr>
              <a:t>60nm</a:t>
            </a:r>
          </a:p>
          <a:p>
            <a:r>
              <a:rPr kumimoji="1" lang="ja-JP" altLang="en-US" sz="2000" dirty="0" smtClean="0">
                <a:latin typeface="HGP創英角ﾎﾟｯﾌﾟ体" pitchFamily="50" charset="-128"/>
                <a:ea typeface="HGP創英角ﾎﾟｯﾌﾟ体" pitchFamily="50" charset="-128"/>
              </a:rPr>
              <a:t>パルス幅：</a:t>
            </a:r>
            <a:r>
              <a:rPr kumimoji="1" lang="en-US" altLang="ja-JP" sz="2000" dirty="0" smtClean="0">
                <a:latin typeface="HGP創英角ﾎﾟｯﾌﾟ体" pitchFamily="50" charset="-128"/>
                <a:ea typeface="HGP創英角ﾎﾟｯﾌﾟ体" pitchFamily="50" charset="-128"/>
              </a:rPr>
              <a:t>150fs</a:t>
            </a:r>
            <a:endParaRPr kumimoji="1" lang="ja-JP" altLang="en-US" sz="2000" dirty="0">
              <a:latin typeface="HGP創英角ﾎﾟｯﾌﾟ体" pitchFamily="50" charset="-128"/>
              <a:ea typeface="HGP創英角ﾎﾟｯﾌﾟ体" pitchFamily="50" charset="-128"/>
            </a:endParaRPr>
          </a:p>
        </p:txBody>
      </p:sp>
      <p:sp>
        <p:nvSpPr>
          <p:cNvPr id="7" name="テキスト ボックス 6"/>
          <p:cNvSpPr txBox="1"/>
          <p:nvPr/>
        </p:nvSpPr>
        <p:spPr>
          <a:xfrm>
            <a:off x="6550425" y="2463422"/>
            <a:ext cx="2250937" cy="1015663"/>
          </a:xfrm>
          <a:prstGeom prst="rect">
            <a:avLst/>
          </a:prstGeom>
          <a:noFill/>
        </p:spPr>
        <p:txBody>
          <a:bodyPr wrap="none" rtlCol="0">
            <a:spAutoFit/>
          </a:bodyPr>
          <a:lstStyle/>
          <a:p>
            <a:pPr algn="ctr"/>
            <a:r>
              <a:rPr kumimoji="1" lang="en-US" altLang="ja-JP" sz="2000" dirty="0" smtClean="0">
                <a:latin typeface="HGP創英角ﾎﾟｯﾌﾟ体" pitchFamily="50" charset="-128"/>
                <a:ea typeface="HGP創英角ﾎﾟｯﾌﾟ体" pitchFamily="50" charset="-128"/>
              </a:rPr>
              <a:t>ECLD1</a:t>
            </a:r>
            <a:r>
              <a:rPr kumimoji="1" lang="ja-JP" altLang="en-US" sz="2000" dirty="0" err="1" smtClean="0">
                <a:latin typeface="HGP創英角ﾎﾟｯﾌﾟ体" pitchFamily="50" charset="-128"/>
                <a:ea typeface="HGP創英角ﾎﾟｯﾌﾟ体" pitchFamily="50" charset="-128"/>
              </a:rPr>
              <a:t>，</a:t>
            </a:r>
            <a:r>
              <a:rPr kumimoji="1" lang="en-US" altLang="ja-JP" sz="2000" dirty="0" smtClean="0">
                <a:latin typeface="HGP創英角ﾎﾟｯﾌﾟ体" pitchFamily="50" charset="-128"/>
                <a:ea typeface="HGP創英角ﾎﾟｯﾌﾟ体" pitchFamily="50" charset="-128"/>
              </a:rPr>
              <a:t>2</a:t>
            </a:r>
            <a:r>
              <a:rPr kumimoji="1" lang="ja-JP" altLang="en-US" sz="2000" dirty="0" err="1" smtClean="0">
                <a:latin typeface="HGP創英角ﾎﾟｯﾌﾟ体" pitchFamily="50" charset="-128"/>
                <a:ea typeface="HGP創英角ﾎﾟｯﾌﾟ体" pitchFamily="50" charset="-128"/>
              </a:rPr>
              <a:t>，</a:t>
            </a:r>
            <a:r>
              <a:rPr kumimoji="1" lang="en-US" altLang="ja-JP" sz="2000" dirty="0" smtClean="0">
                <a:latin typeface="HGP創英角ﾎﾟｯﾌﾟ体" pitchFamily="50" charset="-128"/>
                <a:ea typeface="HGP創英角ﾎﾟｯﾌﾟ体" pitchFamily="50" charset="-128"/>
              </a:rPr>
              <a:t>3</a:t>
            </a:r>
          </a:p>
          <a:p>
            <a:r>
              <a:rPr lang="ja-JP" altLang="en-US" sz="2000" dirty="0">
                <a:latin typeface="HGP創英角ﾎﾟｯﾌﾟ体" pitchFamily="50" charset="-128"/>
                <a:ea typeface="HGP創英角ﾎﾟｯﾌﾟ体" pitchFamily="50" charset="-128"/>
              </a:rPr>
              <a:t>中心</a:t>
            </a:r>
            <a:r>
              <a:rPr lang="ja-JP" altLang="en-US" sz="2000" dirty="0" smtClean="0">
                <a:latin typeface="HGP創英角ﾎﾟｯﾌﾟ体" pitchFamily="50" charset="-128"/>
                <a:ea typeface="HGP創英角ﾎﾟｯﾌﾟ体" pitchFamily="50" charset="-128"/>
              </a:rPr>
              <a:t>波長：</a:t>
            </a:r>
            <a:r>
              <a:rPr lang="en-US" altLang="ja-JP" sz="2000" dirty="0" smtClean="0">
                <a:latin typeface="HGP創英角ﾎﾟｯﾌﾟ体" pitchFamily="50" charset="-128"/>
                <a:ea typeface="HGP創英角ﾎﾟｯﾌﾟ体" pitchFamily="50" charset="-128"/>
              </a:rPr>
              <a:t>780nm</a:t>
            </a:r>
          </a:p>
          <a:p>
            <a:r>
              <a:rPr kumimoji="1" lang="ja-JP" altLang="en-US" sz="2000" dirty="0" smtClean="0">
                <a:latin typeface="HGP創英角ﾎﾟｯﾌﾟ体" pitchFamily="50" charset="-128"/>
                <a:ea typeface="HGP創英角ﾎﾟｯﾌﾟ体" pitchFamily="50" charset="-128"/>
              </a:rPr>
              <a:t>出力：</a:t>
            </a:r>
            <a:r>
              <a:rPr kumimoji="1" lang="en-US" altLang="ja-JP" sz="2000" dirty="0" smtClean="0">
                <a:latin typeface="HGP創英角ﾎﾟｯﾌﾟ体" pitchFamily="50" charset="-128"/>
                <a:ea typeface="HGP創英角ﾎﾟｯﾌﾟ体" pitchFamily="50" charset="-128"/>
              </a:rPr>
              <a:t>50mW</a:t>
            </a:r>
            <a:endParaRPr kumimoji="1" lang="ja-JP" altLang="en-US" sz="2000" dirty="0">
              <a:latin typeface="HGP創英角ﾎﾟｯﾌﾟ体" pitchFamily="50" charset="-128"/>
              <a:ea typeface="HGP創英角ﾎﾟｯﾌﾟ体" pitchFamily="50" charset="-128"/>
            </a:endParaRPr>
          </a:p>
        </p:txBody>
      </p:sp>
      <p:grpSp>
        <p:nvGrpSpPr>
          <p:cNvPr id="8" name="グループ化 7"/>
          <p:cNvGrpSpPr/>
          <p:nvPr/>
        </p:nvGrpSpPr>
        <p:grpSpPr>
          <a:xfrm>
            <a:off x="0" y="1222895"/>
            <a:ext cx="6302788" cy="4797873"/>
            <a:chOff x="0" y="1222895"/>
            <a:chExt cx="6302788" cy="4797873"/>
          </a:xfrm>
        </p:grpSpPr>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4916" t="20833" r="16558" b="15079"/>
            <a:stretch/>
          </p:blipFill>
          <p:spPr bwMode="auto">
            <a:xfrm>
              <a:off x="0" y="1340768"/>
              <a:ext cx="6302788" cy="46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2834640" y="5441970"/>
              <a:ext cx="633507" cy="369332"/>
            </a:xfrm>
            <a:prstGeom prst="rect">
              <a:avLst/>
            </a:prstGeom>
            <a:noFill/>
          </p:spPr>
          <p:txBody>
            <a:bodyPr wrap="none" rtlCol="0">
              <a:spAutoFit/>
            </a:bodyPr>
            <a:lstStyle/>
            <a:p>
              <a:r>
                <a:rPr kumimoji="1" lang="en-US" altLang="ja-JP" dirty="0" smtClean="0">
                  <a:latin typeface="HGS創英角ﾎﾟｯﾌﾟ体" pitchFamily="50" charset="-128"/>
                  <a:ea typeface="HGS創英角ﾎﾟｯﾌﾟ体" pitchFamily="50" charset="-128"/>
                </a:rPr>
                <a:t>PD1</a:t>
              </a:r>
            </a:p>
          </p:txBody>
        </p:sp>
        <p:sp>
          <p:nvSpPr>
            <p:cNvPr id="9" name="テキスト ボックス 8"/>
            <p:cNvSpPr txBox="1"/>
            <p:nvPr/>
          </p:nvSpPr>
          <p:spPr>
            <a:xfrm>
              <a:off x="5241813" y="5569228"/>
              <a:ext cx="614271" cy="369332"/>
            </a:xfrm>
            <a:prstGeom prst="rect">
              <a:avLst/>
            </a:prstGeom>
            <a:noFill/>
          </p:spPr>
          <p:txBody>
            <a:bodyPr wrap="none" rtlCol="0">
              <a:spAutoFit/>
            </a:bodyPr>
            <a:lstStyle/>
            <a:p>
              <a:r>
                <a:rPr kumimoji="1" lang="en-US" altLang="ja-JP" dirty="0" smtClean="0">
                  <a:latin typeface="HGS創英角ﾎﾟｯﾌﾟ体" pitchFamily="50" charset="-128"/>
                  <a:ea typeface="HGS創英角ﾎﾟｯﾌﾟ体" pitchFamily="50" charset="-128"/>
                </a:rPr>
                <a:t>PD2</a:t>
              </a:r>
            </a:p>
          </p:txBody>
        </p:sp>
        <p:sp>
          <p:nvSpPr>
            <p:cNvPr id="10" name="テキスト ボックス 9"/>
            <p:cNvSpPr txBox="1"/>
            <p:nvPr/>
          </p:nvSpPr>
          <p:spPr>
            <a:xfrm>
              <a:off x="2941515" y="1222895"/>
              <a:ext cx="614271" cy="369332"/>
            </a:xfrm>
            <a:prstGeom prst="rect">
              <a:avLst/>
            </a:prstGeom>
            <a:noFill/>
          </p:spPr>
          <p:txBody>
            <a:bodyPr wrap="none" rtlCol="0">
              <a:spAutoFit/>
            </a:bodyPr>
            <a:lstStyle/>
            <a:p>
              <a:r>
                <a:rPr kumimoji="1" lang="en-US" altLang="ja-JP" dirty="0" smtClean="0">
                  <a:latin typeface="HGS創英角ﾎﾟｯﾌﾟ体" pitchFamily="50" charset="-128"/>
                  <a:ea typeface="HGS創英角ﾎﾟｯﾌﾟ体" pitchFamily="50" charset="-128"/>
                </a:rPr>
                <a:t>PD3</a:t>
              </a:r>
            </a:p>
          </p:txBody>
        </p:sp>
      </p:grpSp>
    </p:spTree>
    <p:extLst>
      <p:ext uri="{BB962C8B-B14F-4D97-AF65-F5344CB8AC3E}">
        <p14:creationId xmlns:p14="http://schemas.microsoft.com/office/powerpoint/2010/main" val="202543858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476672"/>
            <a:ext cx="7772400" cy="1143000"/>
          </a:xfrm>
        </p:spPr>
        <p:txBody>
          <a:bodyPr/>
          <a:lstStyle/>
          <a:p>
            <a:r>
              <a:rPr kumimoji="1" lang="en-US" altLang="ja-JP" b="1" i="1" dirty="0" smtClean="0">
                <a:latin typeface="HGP創英角ﾎﾟｯﾌﾟ体" pitchFamily="50" charset="-128"/>
                <a:ea typeface="HGP創英角ﾎﾟｯﾌﾟ体" pitchFamily="50" charset="-128"/>
              </a:rPr>
              <a:t>CH</a:t>
            </a:r>
            <a:r>
              <a:rPr kumimoji="1" lang="en-US" altLang="ja-JP" b="1" i="1" baseline="-25000" dirty="0" smtClean="0">
                <a:latin typeface="HGP創英角ﾎﾟｯﾌﾟ体" pitchFamily="50" charset="-128"/>
                <a:ea typeface="HGP創英角ﾎﾟｯﾌﾟ体" pitchFamily="50" charset="-128"/>
              </a:rPr>
              <a:t>3</a:t>
            </a:r>
            <a:r>
              <a:rPr kumimoji="1" lang="en-US" altLang="ja-JP" b="1" i="1" dirty="0" smtClean="0">
                <a:latin typeface="HGP創英角ﾎﾟｯﾌﾟ体" pitchFamily="50" charset="-128"/>
                <a:ea typeface="HGP創英角ﾎﾟｯﾌﾟ体" pitchFamily="50" charset="-128"/>
              </a:rPr>
              <a:t>CL</a:t>
            </a:r>
            <a:r>
              <a:rPr kumimoji="1" lang="ja-JP" altLang="en-US" b="1" i="1" dirty="0" smtClean="0">
                <a:latin typeface="HGP創英角ﾎﾟｯﾌﾟ体" pitchFamily="50" charset="-128"/>
                <a:ea typeface="HGP創英角ﾎﾟｯﾌﾟ体" pitchFamily="50" charset="-128"/>
              </a:rPr>
              <a:t>の吸収スペクトル</a:t>
            </a:r>
            <a:endParaRPr kumimoji="1" lang="ja-JP" altLang="en-US" b="1" i="1" dirty="0">
              <a:latin typeface="HGP創英角ﾎﾟｯﾌﾟ体" pitchFamily="50" charset="-128"/>
              <a:ea typeface="HGP創英角ﾎﾟｯﾌﾟ体" pitchFamily="50" charset="-128"/>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143" t="17659" r="17786" b="9920"/>
          <a:stretch/>
        </p:blipFill>
        <p:spPr bwMode="auto">
          <a:xfrm>
            <a:off x="0" y="1800353"/>
            <a:ext cx="5702795" cy="50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5766913" y="1800352"/>
            <a:ext cx="3260828" cy="1569660"/>
          </a:xfrm>
          <a:prstGeom prst="rect">
            <a:avLst/>
          </a:prstGeom>
          <a:noFill/>
        </p:spPr>
        <p:txBody>
          <a:bodyPr wrap="none" rtlCol="0">
            <a:spAutoFit/>
          </a:bodyPr>
          <a:lstStyle/>
          <a:p>
            <a:pPr algn="ctr"/>
            <a:r>
              <a:rPr lang="ja-JP" altLang="en-US" sz="2400" dirty="0" smtClean="0">
                <a:latin typeface="HGP創英角ﾎﾟｯﾌﾟ体" pitchFamily="50" charset="-128"/>
                <a:ea typeface="HGP創英角ﾎﾟｯﾌﾟ体" pitchFamily="50" charset="-128"/>
              </a:rPr>
              <a:t>セルパス長：</a:t>
            </a:r>
            <a:r>
              <a:rPr lang="en-US" altLang="ja-JP" sz="2400" dirty="0" smtClean="0">
                <a:latin typeface="HGP創英角ﾎﾟｯﾌﾟ体" pitchFamily="50" charset="-128"/>
                <a:ea typeface="HGP創英角ﾎﾟｯﾌﾟ体" pitchFamily="50" charset="-128"/>
              </a:rPr>
              <a:t>65cm</a:t>
            </a:r>
          </a:p>
          <a:p>
            <a:pPr algn="ctr"/>
            <a:r>
              <a:rPr lang="en-US" altLang="ja-JP" sz="2400" dirty="0" smtClean="0">
                <a:latin typeface="HGP創英角ﾎﾟｯﾌﾟ体" pitchFamily="50" charset="-128"/>
                <a:ea typeface="HGP創英角ﾎﾟｯﾌﾟ体" pitchFamily="50" charset="-128"/>
              </a:rPr>
              <a:t>7.8Pa</a:t>
            </a:r>
            <a:r>
              <a:rPr lang="ja-JP" altLang="en-US" sz="2400" dirty="0" err="1">
                <a:latin typeface="HGP創英角ﾎﾟｯﾌﾟ体" pitchFamily="50" charset="-128"/>
                <a:ea typeface="HGP創英角ﾎﾟｯﾌﾟ体" pitchFamily="50" charset="-128"/>
              </a:rPr>
              <a:t>，</a:t>
            </a:r>
            <a:r>
              <a:rPr lang="en-US" altLang="ja-JP" sz="2400" dirty="0" smtClean="0">
                <a:latin typeface="HGP創英角ﾎﾟｯﾌﾟ体" pitchFamily="50" charset="-128"/>
                <a:ea typeface="HGP創英角ﾎﾟｯﾌﾟ体" pitchFamily="50" charset="-128"/>
              </a:rPr>
              <a:t>293K</a:t>
            </a:r>
            <a:r>
              <a:rPr lang="ja-JP" altLang="en-US" sz="2400" dirty="0" smtClean="0">
                <a:latin typeface="HGP創英角ﾎﾟｯﾌﾟ体" pitchFamily="50" charset="-128"/>
                <a:ea typeface="HGP創英角ﾎﾟｯﾌﾟ体" pitchFamily="50" charset="-128"/>
              </a:rPr>
              <a:t>における</a:t>
            </a:r>
            <a:endParaRPr kumimoji="1" lang="en-US" altLang="ja-JP" sz="2400" dirty="0" smtClean="0">
              <a:latin typeface="HGP創英角ﾎﾟｯﾌﾟ体" pitchFamily="50" charset="-128"/>
              <a:ea typeface="HGP創英角ﾎﾟｯﾌﾟ体" pitchFamily="50" charset="-128"/>
            </a:endParaRPr>
          </a:p>
          <a:p>
            <a:pPr algn="ctr"/>
            <a:r>
              <a:rPr kumimoji="1" lang="ja-JP" altLang="en-US" sz="2400" dirty="0" smtClean="0">
                <a:latin typeface="HGP創英角ﾎﾟｯﾌﾟ体" pitchFamily="50" charset="-128"/>
                <a:ea typeface="HGP創英角ﾎﾟｯﾌﾟ体" pitchFamily="50" charset="-128"/>
              </a:rPr>
              <a:t>主量子数：</a:t>
            </a:r>
            <a:r>
              <a:rPr kumimoji="1" lang="en-US" altLang="ja-JP" sz="2400" dirty="0" smtClean="0">
                <a:latin typeface="HGP創英角ﾎﾟｯﾌﾟ体" pitchFamily="50" charset="-128"/>
                <a:ea typeface="HGP創英角ﾎﾟｯﾌﾟ体" pitchFamily="50" charset="-128"/>
              </a:rPr>
              <a:t>J = 38</a:t>
            </a:r>
            <a:r>
              <a:rPr kumimoji="1" lang="ja-JP" altLang="en-US" sz="2400" dirty="0" smtClean="0">
                <a:latin typeface="HGP創英角ﾎﾟｯﾌﾟ体" pitchFamily="50" charset="-128"/>
                <a:ea typeface="HGP創英角ﾎﾟｯﾌﾟ体" pitchFamily="50" charset="-128"/>
              </a:rPr>
              <a:t>←</a:t>
            </a:r>
            <a:r>
              <a:rPr kumimoji="1" lang="en-US" altLang="ja-JP" sz="2400" dirty="0" smtClean="0">
                <a:latin typeface="HGP創英角ﾎﾟｯﾌﾟ体" pitchFamily="50" charset="-128"/>
                <a:ea typeface="HGP創英角ﾎﾟｯﾌﾟ体" pitchFamily="50" charset="-128"/>
              </a:rPr>
              <a:t>37</a:t>
            </a:r>
          </a:p>
          <a:p>
            <a:pPr algn="ctr"/>
            <a:r>
              <a:rPr lang="ja-JP" altLang="en-US" sz="2400" dirty="0">
                <a:latin typeface="HGP創英角ﾎﾟｯﾌﾟ体" pitchFamily="50" charset="-128"/>
                <a:ea typeface="HGP創英角ﾎﾟｯﾌﾟ体" pitchFamily="50" charset="-128"/>
              </a:rPr>
              <a:t>主軸</a:t>
            </a:r>
            <a:r>
              <a:rPr lang="ja-JP" altLang="en-US" sz="2400" dirty="0" smtClean="0">
                <a:latin typeface="HGP創英角ﾎﾟｯﾌﾟ体" pitchFamily="50" charset="-128"/>
                <a:ea typeface="HGP創英角ﾎﾟｯﾌﾟ体" pitchFamily="50" charset="-128"/>
              </a:rPr>
              <a:t>投影：</a:t>
            </a:r>
            <a:r>
              <a:rPr lang="en-US" altLang="ja-JP" sz="2400" dirty="0" smtClean="0">
                <a:latin typeface="HGP創英角ﾎﾟｯﾌﾟ体" pitchFamily="50" charset="-128"/>
                <a:ea typeface="HGP創英角ﾎﾟｯﾌﾟ体" pitchFamily="50" charset="-128"/>
              </a:rPr>
              <a:t>0 </a:t>
            </a:r>
            <a:r>
              <a:rPr lang="ja-JP" altLang="en-US" sz="2400" dirty="0" smtClean="0">
                <a:latin typeface="HGP創英角ﾎﾟｯﾌﾟ体" pitchFamily="50" charset="-128"/>
                <a:ea typeface="HGP創英角ﾎﾟｯﾌﾟ体" pitchFamily="50" charset="-128"/>
              </a:rPr>
              <a:t>≦ </a:t>
            </a:r>
            <a:r>
              <a:rPr lang="en-US" altLang="ja-JP" sz="2400" dirty="0" smtClean="0">
                <a:latin typeface="HGP創英角ﾎﾟｯﾌﾟ体" pitchFamily="50" charset="-128"/>
                <a:ea typeface="HGP創英角ﾎﾟｯﾌﾟ体" pitchFamily="50" charset="-128"/>
              </a:rPr>
              <a:t>K </a:t>
            </a:r>
            <a:r>
              <a:rPr lang="ja-JP" altLang="en-US" sz="2400" dirty="0" smtClean="0">
                <a:latin typeface="HGP創英角ﾎﾟｯﾌﾟ体" pitchFamily="50" charset="-128"/>
                <a:ea typeface="HGP創英角ﾎﾟｯﾌﾟ体" pitchFamily="50" charset="-128"/>
              </a:rPr>
              <a:t>≦ </a:t>
            </a:r>
            <a:r>
              <a:rPr lang="en-US" altLang="ja-JP" sz="2400" dirty="0" smtClean="0">
                <a:latin typeface="HGP創英角ﾎﾟｯﾌﾟ体" pitchFamily="50" charset="-128"/>
                <a:ea typeface="HGP創英角ﾎﾟｯﾌﾟ体" pitchFamily="50" charset="-128"/>
              </a:rPr>
              <a:t>4</a:t>
            </a:r>
          </a:p>
        </p:txBody>
      </p:sp>
      <p:sp>
        <p:nvSpPr>
          <p:cNvPr id="4" name="テキスト ボックス 3"/>
          <p:cNvSpPr txBox="1"/>
          <p:nvPr/>
        </p:nvSpPr>
        <p:spPr>
          <a:xfrm>
            <a:off x="6198922" y="3370012"/>
            <a:ext cx="2396810" cy="830997"/>
          </a:xfrm>
          <a:prstGeom prst="rect">
            <a:avLst/>
          </a:prstGeom>
          <a:noFill/>
        </p:spPr>
        <p:txBody>
          <a:bodyPr wrap="none" rtlCol="0">
            <a:spAutoFit/>
          </a:bodyPr>
          <a:lstStyle/>
          <a:p>
            <a:pPr algn="ctr"/>
            <a:r>
              <a:rPr kumimoji="1" lang="ja-JP" altLang="en-US" sz="2400" dirty="0" smtClean="0">
                <a:latin typeface="HGP創英角ﾎﾟｯﾌﾟ体" pitchFamily="50" charset="-128"/>
                <a:ea typeface="HGP創英角ﾎﾟｯﾌﾟ体" pitchFamily="50" charset="-128"/>
              </a:rPr>
              <a:t>分解能：</a:t>
            </a:r>
            <a:r>
              <a:rPr kumimoji="1" lang="en-US" altLang="ja-JP" sz="2400" dirty="0" smtClean="0">
                <a:latin typeface="HGP創英角ﾎﾟｯﾌﾟ体" pitchFamily="50" charset="-128"/>
                <a:ea typeface="HGP創英角ﾎﾟｯﾌﾟ体" pitchFamily="50" charset="-128"/>
              </a:rPr>
              <a:t>800kHz</a:t>
            </a:r>
          </a:p>
          <a:p>
            <a:pPr algn="ctr"/>
            <a:r>
              <a:rPr lang="ja-JP" altLang="en-US" sz="2400" dirty="0">
                <a:latin typeface="HGP創英角ﾎﾟｯﾌﾟ体" pitchFamily="50" charset="-128"/>
                <a:ea typeface="HGP創英角ﾎﾟｯﾌﾟ体" pitchFamily="50" charset="-128"/>
              </a:rPr>
              <a:t>測定</a:t>
            </a:r>
            <a:r>
              <a:rPr lang="ja-JP" altLang="en-US" sz="2400" dirty="0" smtClean="0">
                <a:latin typeface="HGP創英角ﾎﾟｯﾌﾟ体" pitchFamily="50" charset="-128"/>
                <a:ea typeface="HGP創英角ﾎﾟｯﾌﾟ体" pitchFamily="50" charset="-128"/>
              </a:rPr>
              <a:t>時間：</a:t>
            </a:r>
            <a:r>
              <a:rPr lang="en-US" altLang="ja-JP" sz="2400" dirty="0" smtClean="0">
                <a:latin typeface="HGP創英角ﾎﾟｯﾌﾟ体" pitchFamily="50" charset="-128"/>
                <a:ea typeface="HGP創英角ﾎﾟｯﾌﾟ体" pitchFamily="50" charset="-128"/>
              </a:rPr>
              <a:t>5</a:t>
            </a:r>
            <a:r>
              <a:rPr lang="ja-JP" altLang="en-US" sz="2400" dirty="0" smtClean="0">
                <a:latin typeface="HGP創英角ﾎﾟｯﾌﾟ体" pitchFamily="50" charset="-128"/>
                <a:ea typeface="HGP創英角ﾎﾟｯﾌﾟ体" pitchFamily="50" charset="-128"/>
              </a:rPr>
              <a:t>分</a:t>
            </a:r>
            <a:endParaRPr kumimoji="1" lang="ja-JP" altLang="en-US" sz="2400" dirty="0">
              <a:latin typeface="HGP創英角ﾎﾟｯﾌﾟ体" pitchFamily="50" charset="-128"/>
              <a:ea typeface="HGP創英角ﾎﾟｯﾌﾟ体" pitchFamily="50" charset="-128"/>
            </a:endParaRPr>
          </a:p>
        </p:txBody>
      </p:sp>
      <p:sp>
        <p:nvSpPr>
          <p:cNvPr id="5" name="テキスト ボックス 4"/>
          <p:cNvSpPr txBox="1"/>
          <p:nvPr/>
        </p:nvSpPr>
        <p:spPr>
          <a:xfrm>
            <a:off x="5702795" y="5661248"/>
            <a:ext cx="3389068"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kumimoji="1" lang="ja-JP" altLang="en-US" sz="2400" dirty="0" smtClean="0">
                <a:latin typeface="HGP創英角ﾎﾟｯﾌﾟ体" pitchFamily="50" charset="-128"/>
                <a:ea typeface="HGP創英角ﾎﾟｯﾌﾟ体" pitchFamily="50" charset="-128"/>
              </a:rPr>
              <a:t>市販フーリエ変換分光計</a:t>
            </a:r>
            <a:endParaRPr kumimoji="1" lang="en-US" altLang="ja-JP" sz="2400" dirty="0" smtClean="0">
              <a:latin typeface="HGP創英角ﾎﾟｯﾌﾟ体" pitchFamily="50" charset="-128"/>
              <a:ea typeface="HGP創英角ﾎﾟｯﾌﾟ体" pitchFamily="50" charset="-128"/>
            </a:endParaRPr>
          </a:p>
          <a:p>
            <a:pPr algn="ctr"/>
            <a:r>
              <a:rPr lang="ja-JP" altLang="en-US" sz="2400" dirty="0">
                <a:latin typeface="HGP創英角ﾎﾟｯﾌﾟ体" pitchFamily="50" charset="-128"/>
                <a:ea typeface="HGP創英角ﾎﾟｯﾌﾟ体" pitchFamily="50" charset="-128"/>
              </a:rPr>
              <a:t>分解</a:t>
            </a:r>
            <a:r>
              <a:rPr lang="ja-JP" altLang="en-US" sz="2400" dirty="0" smtClean="0">
                <a:latin typeface="HGP創英角ﾎﾟｯﾌﾟ体" pitchFamily="50" charset="-128"/>
                <a:ea typeface="HGP創英角ﾎﾟｯﾌﾟ体" pitchFamily="50" charset="-128"/>
              </a:rPr>
              <a:t>能：</a:t>
            </a:r>
            <a:r>
              <a:rPr lang="en-US" altLang="ja-JP" sz="2400" dirty="0" smtClean="0">
                <a:latin typeface="HGP創英角ﾎﾟｯﾌﾟ体" pitchFamily="50" charset="-128"/>
                <a:ea typeface="HGP創英角ﾎﾟｯﾌﾟ体" pitchFamily="50" charset="-128"/>
              </a:rPr>
              <a:t>300MHz</a:t>
            </a:r>
            <a:endParaRPr kumimoji="1" lang="ja-JP" altLang="en-US" sz="2400" dirty="0">
              <a:latin typeface="HGP創英角ﾎﾟｯﾌﾟ体" pitchFamily="50" charset="-128"/>
              <a:ea typeface="HGP創英角ﾎﾟｯﾌﾟ体" pitchFamily="50" charset="-128"/>
            </a:endParaRPr>
          </a:p>
        </p:txBody>
      </p:sp>
      <p:sp>
        <p:nvSpPr>
          <p:cNvPr id="6" name="テキスト ボックス 5"/>
          <p:cNvSpPr txBox="1"/>
          <p:nvPr/>
        </p:nvSpPr>
        <p:spPr>
          <a:xfrm>
            <a:off x="5616232" y="4201009"/>
            <a:ext cx="3562194" cy="830997"/>
          </a:xfrm>
          <a:prstGeom prst="rect">
            <a:avLst/>
          </a:prstGeom>
          <a:noFill/>
        </p:spPr>
        <p:txBody>
          <a:bodyPr wrap="none" rtlCol="0">
            <a:spAutoFit/>
          </a:bodyPr>
          <a:lstStyle/>
          <a:p>
            <a:pPr algn="ctr"/>
            <a:r>
              <a:rPr kumimoji="1" lang="en-US" altLang="ja-JP" sz="2400" dirty="0" smtClean="0">
                <a:latin typeface="HGP創英角ﾎﾟｯﾌﾟ体" pitchFamily="50" charset="-128"/>
                <a:ea typeface="HGP創英角ﾎﾟｯﾌﾟ体" pitchFamily="50" charset="-128"/>
              </a:rPr>
              <a:t>JPL</a:t>
            </a:r>
            <a:r>
              <a:rPr kumimoji="1" lang="ja-JP" altLang="en-US" sz="2400" dirty="0" smtClean="0">
                <a:latin typeface="HGP創英角ﾎﾟｯﾌﾟ体" pitchFamily="50" charset="-128"/>
                <a:ea typeface="HGP創英角ﾎﾟｯﾌﾟ体" pitchFamily="50" charset="-128"/>
              </a:rPr>
              <a:t>データベースとの比較</a:t>
            </a:r>
            <a:endParaRPr kumimoji="1" lang="en-US" altLang="ja-JP" sz="2400" dirty="0" smtClean="0">
              <a:latin typeface="HGP創英角ﾎﾟｯﾌﾟ体" pitchFamily="50" charset="-128"/>
              <a:ea typeface="HGP創英角ﾎﾟｯﾌﾟ体" pitchFamily="50" charset="-128"/>
            </a:endParaRPr>
          </a:p>
          <a:p>
            <a:pPr algn="ctr"/>
            <a:r>
              <a:rPr lang="ja-JP" altLang="en-US" sz="2400" dirty="0" smtClean="0">
                <a:latin typeface="HGP創英角ﾎﾟｯﾌﾟ体" pitchFamily="50" charset="-128"/>
                <a:ea typeface="HGP創英角ﾎﾟｯﾌﾟ体" pitchFamily="50" charset="-128"/>
              </a:rPr>
              <a:t>ピーク誤差：＜</a:t>
            </a:r>
            <a:r>
              <a:rPr lang="en-US" altLang="ja-JP" sz="2400" dirty="0" smtClean="0">
                <a:latin typeface="HGP創英角ﾎﾟｯﾌﾟ体" pitchFamily="50" charset="-128"/>
                <a:ea typeface="HGP創英角ﾎﾟｯﾌﾟ体" pitchFamily="50" charset="-128"/>
              </a:rPr>
              <a:t>100KHz</a:t>
            </a:r>
            <a:endParaRPr kumimoji="1" lang="ja-JP" altLang="en-US" sz="2400" dirty="0">
              <a:latin typeface="HGP創英角ﾎﾟｯﾌﾟ体" pitchFamily="50" charset="-128"/>
              <a:ea typeface="HGP創英角ﾎﾟｯﾌﾟ体" pitchFamily="50" charset="-128"/>
            </a:endParaRPr>
          </a:p>
        </p:txBody>
      </p:sp>
      <p:sp>
        <p:nvSpPr>
          <p:cNvPr id="7" name="テキスト ボックス 6"/>
          <p:cNvSpPr txBox="1"/>
          <p:nvPr/>
        </p:nvSpPr>
        <p:spPr>
          <a:xfrm>
            <a:off x="-12427" y="1400243"/>
            <a:ext cx="4317207" cy="400110"/>
          </a:xfrm>
          <a:prstGeom prst="rect">
            <a:avLst/>
          </a:prstGeom>
          <a:noFill/>
        </p:spPr>
        <p:txBody>
          <a:bodyPr wrap="none" rtlCol="0">
            <a:spAutoFit/>
          </a:bodyPr>
          <a:lstStyle/>
          <a:p>
            <a:r>
              <a:rPr kumimoji="1" lang="en-US" altLang="ja-JP" sz="2000" dirty="0" smtClean="0">
                <a:solidFill>
                  <a:srgbClr val="FF0000"/>
                </a:solidFill>
                <a:latin typeface="HGP創英角ﾎﾟｯﾌﾟ体" pitchFamily="50" charset="-128"/>
                <a:ea typeface="HGP創英角ﾎﾟｯﾌﾟ体" pitchFamily="50" charset="-128"/>
              </a:rPr>
              <a:t>CH</a:t>
            </a:r>
            <a:r>
              <a:rPr kumimoji="1" lang="en-US" altLang="ja-JP" sz="2000" baseline="-25000" dirty="0" smtClean="0">
                <a:solidFill>
                  <a:srgbClr val="FF0000"/>
                </a:solidFill>
                <a:latin typeface="HGP創英角ﾎﾟｯﾌﾟ体" pitchFamily="50" charset="-128"/>
                <a:ea typeface="HGP創英角ﾎﾟｯﾌﾟ体" pitchFamily="50" charset="-128"/>
              </a:rPr>
              <a:t>3</a:t>
            </a:r>
            <a:r>
              <a:rPr kumimoji="1" lang="en-US" altLang="ja-JP" sz="2000" dirty="0" smtClean="0">
                <a:solidFill>
                  <a:srgbClr val="FF0000"/>
                </a:solidFill>
                <a:latin typeface="HGP創英角ﾎﾟｯﾌﾟ体" pitchFamily="50" charset="-128"/>
                <a:ea typeface="HGP創英角ﾎﾟｯﾌﾟ体" pitchFamily="50" charset="-128"/>
              </a:rPr>
              <a:t>CL</a:t>
            </a:r>
            <a:r>
              <a:rPr kumimoji="1" lang="ja-JP" altLang="en-US" sz="2000" dirty="0" smtClean="0">
                <a:solidFill>
                  <a:srgbClr val="FF0000"/>
                </a:solidFill>
                <a:latin typeface="HGP創英角ﾎﾟｯﾌﾟ体" pitchFamily="50" charset="-128"/>
                <a:ea typeface="HGP創英角ﾎﾟｯﾌﾟ体" pitchFamily="50" charset="-128"/>
              </a:rPr>
              <a:t>（クロロメタン）＝温室効果ガス</a:t>
            </a:r>
            <a:endParaRPr kumimoji="1" lang="ja-JP" altLang="en-US" sz="2000" dirty="0">
              <a:solidFill>
                <a:srgbClr val="FF0000"/>
              </a:solidFill>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136979953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924" t="18849" r="18455" b="12896"/>
          <a:stretch/>
        </p:blipFill>
        <p:spPr bwMode="auto">
          <a:xfrm>
            <a:off x="0" y="1340768"/>
            <a:ext cx="6404645" cy="55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0" y="476672"/>
            <a:ext cx="9144000" cy="1143000"/>
          </a:xfrm>
        </p:spPr>
        <p:txBody>
          <a:bodyPr/>
          <a:lstStyle/>
          <a:p>
            <a:r>
              <a:rPr kumimoji="1" lang="ja-JP" altLang="en-US" b="1" i="1" dirty="0" smtClean="0">
                <a:latin typeface="HGP創英角ﾎﾟｯﾌﾟ体" pitchFamily="50" charset="-128"/>
                <a:ea typeface="HGP創英角ﾎﾟｯﾌﾟ体" pitchFamily="50" charset="-128"/>
              </a:rPr>
              <a:t>エタノール＆メタノール</a:t>
            </a:r>
            <a:endParaRPr kumimoji="1" lang="ja-JP" altLang="en-US" b="1" i="1" dirty="0">
              <a:latin typeface="HGP創英角ﾎﾟｯﾌﾟ体" pitchFamily="50" charset="-128"/>
              <a:ea typeface="HGP創英角ﾎﾟｯﾌﾟ体" pitchFamily="50" charset="-128"/>
            </a:endParaRPr>
          </a:p>
        </p:txBody>
      </p:sp>
      <p:sp>
        <p:nvSpPr>
          <p:cNvPr id="3" name="テキスト ボックス 2"/>
          <p:cNvSpPr txBox="1"/>
          <p:nvPr/>
        </p:nvSpPr>
        <p:spPr>
          <a:xfrm>
            <a:off x="6679784" y="1340768"/>
            <a:ext cx="2247731" cy="707886"/>
          </a:xfrm>
          <a:prstGeom prst="rect">
            <a:avLst/>
          </a:prstGeom>
          <a:noFill/>
        </p:spPr>
        <p:txBody>
          <a:bodyPr wrap="none" rtlCol="0">
            <a:spAutoFit/>
          </a:bodyPr>
          <a:lstStyle/>
          <a:p>
            <a:pPr algn="ctr"/>
            <a:r>
              <a:rPr lang="ja-JP" altLang="en-US" sz="2000" dirty="0" smtClean="0">
                <a:latin typeface="HGP創英角ﾎﾟｯﾌﾟ体" pitchFamily="50" charset="-128"/>
                <a:ea typeface="HGP創英角ﾎﾟｯﾌﾟ体" pitchFamily="50" charset="-128"/>
              </a:rPr>
              <a:t>セルパス長：</a:t>
            </a:r>
            <a:r>
              <a:rPr lang="en-US" altLang="ja-JP" sz="2000" dirty="0" smtClean="0">
                <a:latin typeface="HGP創英角ﾎﾟｯﾌﾟ体" pitchFamily="50" charset="-128"/>
                <a:ea typeface="HGP創英角ﾎﾟｯﾌﾟ体" pitchFamily="50" charset="-128"/>
              </a:rPr>
              <a:t>4.24m</a:t>
            </a:r>
          </a:p>
          <a:p>
            <a:pPr algn="ctr"/>
            <a:r>
              <a:rPr kumimoji="1" lang="en-US" altLang="ja-JP" sz="2000" dirty="0" smtClean="0">
                <a:latin typeface="HGP創英角ﾎﾟｯﾌﾟ体" pitchFamily="50" charset="-128"/>
                <a:ea typeface="HGP創英角ﾎﾟｯﾌﾟ体" pitchFamily="50" charset="-128"/>
              </a:rPr>
              <a:t>294K</a:t>
            </a:r>
            <a:r>
              <a:rPr kumimoji="1" lang="ja-JP" altLang="en-US" sz="2000" dirty="0" smtClean="0">
                <a:latin typeface="HGP創英角ﾎﾟｯﾌﾟ体" pitchFamily="50" charset="-128"/>
                <a:ea typeface="HGP創英角ﾎﾟｯﾌﾟ体" pitchFamily="50" charset="-128"/>
              </a:rPr>
              <a:t>における</a:t>
            </a:r>
            <a:endParaRPr kumimoji="1" lang="ja-JP" altLang="en-US" sz="2000" dirty="0">
              <a:latin typeface="HGP創英角ﾎﾟｯﾌﾟ体" pitchFamily="50" charset="-128"/>
              <a:ea typeface="HGP創英角ﾎﾟｯﾌﾟ体" pitchFamily="50" charset="-128"/>
            </a:endParaRPr>
          </a:p>
        </p:txBody>
      </p:sp>
      <p:sp>
        <p:nvSpPr>
          <p:cNvPr id="4" name="テキスト ボックス 3"/>
          <p:cNvSpPr txBox="1"/>
          <p:nvPr/>
        </p:nvSpPr>
        <p:spPr>
          <a:xfrm>
            <a:off x="6720660" y="2085628"/>
            <a:ext cx="2165978" cy="707886"/>
          </a:xfrm>
          <a:prstGeom prst="rect">
            <a:avLst/>
          </a:prstGeom>
          <a:noFill/>
        </p:spPr>
        <p:txBody>
          <a:bodyPr wrap="none" rtlCol="0">
            <a:spAutoFit/>
          </a:bodyPr>
          <a:lstStyle/>
          <a:p>
            <a:pPr algn="ctr"/>
            <a:r>
              <a:rPr kumimoji="1" lang="ja-JP" altLang="en-US" sz="2000" dirty="0" smtClean="0">
                <a:latin typeface="HGP創英角ﾎﾟｯﾌﾟ体" pitchFamily="50" charset="-128"/>
                <a:ea typeface="HGP創英角ﾎﾟｯﾌﾟ体" pitchFamily="50" charset="-128"/>
              </a:rPr>
              <a:t>エタノール（</a:t>
            </a:r>
            <a:r>
              <a:rPr kumimoji="1" lang="en-US" altLang="ja-JP" sz="2000" dirty="0" smtClean="0">
                <a:latin typeface="HGP創英角ﾎﾟｯﾌﾟ体" pitchFamily="50" charset="-128"/>
                <a:ea typeface="HGP創英角ﾎﾟｯﾌﾟ体" pitchFamily="50" charset="-128"/>
              </a:rPr>
              <a:t>10Pa</a:t>
            </a:r>
            <a:r>
              <a:rPr kumimoji="1" lang="ja-JP" altLang="en-US" sz="2000" dirty="0" smtClean="0">
                <a:latin typeface="HGP創英角ﾎﾟｯﾌﾟ体" pitchFamily="50" charset="-128"/>
                <a:ea typeface="HGP創英角ﾎﾟｯﾌﾟ体" pitchFamily="50" charset="-128"/>
              </a:rPr>
              <a:t>）</a:t>
            </a:r>
            <a:endParaRPr kumimoji="1" lang="en-US" altLang="ja-JP" sz="2000" dirty="0" smtClean="0">
              <a:latin typeface="HGP創英角ﾎﾟｯﾌﾟ体" pitchFamily="50" charset="-128"/>
              <a:ea typeface="HGP創英角ﾎﾟｯﾌﾟ体" pitchFamily="50" charset="-128"/>
            </a:endParaRPr>
          </a:p>
          <a:p>
            <a:pPr algn="ctr"/>
            <a:r>
              <a:rPr lang="ja-JP" altLang="en-US" sz="2000" dirty="0" smtClean="0">
                <a:latin typeface="HGP創英角ﾎﾟｯﾌﾟ体" pitchFamily="50" charset="-128"/>
                <a:ea typeface="HGP創英角ﾎﾟｯﾌﾟ体" pitchFamily="50" charset="-128"/>
              </a:rPr>
              <a:t>メタノール（</a:t>
            </a:r>
            <a:r>
              <a:rPr lang="en-US" altLang="ja-JP" sz="2000" dirty="0" smtClean="0">
                <a:latin typeface="HGP創英角ﾎﾟｯﾌﾟ体" pitchFamily="50" charset="-128"/>
                <a:ea typeface="HGP創英角ﾎﾟｯﾌﾟ体" pitchFamily="50" charset="-128"/>
              </a:rPr>
              <a:t>5Pa</a:t>
            </a:r>
            <a:r>
              <a:rPr lang="ja-JP" altLang="en-US" sz="2000" dirty="0" smtClean="0">
                <a:latin typeface="HGP創英角ﾎﾟｯﾌﾟ体" pitchFamily="50" charset="-128"/>
                <a:ea typeface="HGP創英角ﾎﾟｯﾌﾟ体" pitchFamily="50" charset="-128"/>
              </a:rPr>
              <a:t>）</a:t>
            </a:r>
            <a:endParaRPr kumimoji="1" lang="ja-JP" altLang="en-US" sz="2000" dirty="0">
              <a:latin typeface="HGP創英角ﾎﾟｯﾌﾟ体" pitchFamily="50" charset="-128"/>
              <a:ea typeface="HGP創英角ﾎﾟｯﾌﾟ体" pitchFamily="50" charset="-128"/>
            </a:endParaRPr>
          </a:p>
        </p:txBody>
      </p:sp>
      <p:sp>
        <p:nvSpPr>
          <p:cNvPr id="5" name="テキスト ボックス 4"/>
          <p:cNvSpPr txBox="1"/>
          <p:nvPr/>
        </p:nvSpPr>
        <p:spPr>
          <a:xfrm>
            <a:off x="6611656" y="3433048"/>
            <a:ext cx="2383986" cy="1323439"/>
          </a:xfrm>
          <a:prstGeom prst="rect">
            <a:avLst/>
          </a:prstGeom>
          <a:noFill/>
        </p:spPr>
        <p:txBody>
          <a:bodyPr wrap="none" rtlCol="0">
            <a:spAutoFit/>
          </a:bodyPr>
          <a:lstStyle/>
          <a:p>
            <a:pPr algn="ctr"/>
            <a:r>
              <a:rPr lang="ja-JP" altLang="en-US" sz="2000" dirty="0" smtClean="0">
                <a:latin typeface="HGP創英角ﾎﾟｯﾌﾟ体" pitchFamily="50" charset="-128"/>
                <a:ea typeface="HGP創英角ﾎﾟｯﾌﾟ体" pitchFamily="50" charset="-128"/>
              </a:rPr>
              <a:t>黒：エタノール（</a:t>
            </a:r>
            <a:r>
              <a:rPr lang="en-US" altLang="ja-JP" sz="2000" dirty="0" smtClean="0">
                <a:latin typeface="HGP創英角ﾎﾟｯﾌﾟ体" pitchFamily="50" charset="-128"/>
                <a:ea typeface="HGP創英角ﾎﾟｯﾌﾟ体" pitchFamily="50" charset="-128"/>
              </a:rPr>
              <a:t>5Pa</a:t>
            </a:r>
            <a:r>
              <a:rPr lang="ja-JP" altLang="en-US" sz="2000" dirty="0" smtClean="0">
                <a:latin typeface="HGP創英角ﾎﾟｯﾌﾟ体" pitchFamily="50" charset="-128"/>
                <a:ea typeface="HGP創英角ﾎﾟｯﾌﾟ体" pitchFamily="50" charset="-128"/>
              </a:rPr>
              <a:t>）</a:t>
            </a:r>
            <a:endParaRPr lang="en-US" altLang="ja-JP" sz="2000" dirty="0" smtClean="0">
              <a:latin typeface="HGP創英角ﾎﾟｯﾌﾟ体" pitchFamily="50" charset="-128"/>
              <a:ea typeface="HGP創英角ﾎﾟｯﾌﾟ体" pitchFamily="50" charset="-128"/>
            </a:endParaRPr>
          </a:p>
          <a:p>
            <a:pPr algn="ctr"/>
            <a:r>
              <a:rPr kumimoji="1" lang="ja-JP" altLang="en-US" sz="2000" dirty="0" smtClean="0">
                <a:solidFill>
                  <a:srgbClr val="0070C0"/>
                </a:solidFill>
                <a:latin typeface="HGP創英角ﾎﾟｯﾌﾟ体" pitchFamily="50" charset="-128"/>
                <a:ea typeface="HGP創英角ﾎﾟｯﾌﾟ体" pitchFamily="50" charset="-128"/>
              </a:rPr>
              <a:t>青：メタノール（</a:t>
            </a:r>
            <a:r>
              <a:rPr kumimoji="1" lang="en-US" altLang="ja-JP" sz="2000" dirty="0" smtClean="0">
                <a:solidFill>
                  <a:srgbClr val="0070C0"/>
                </a:solidFill>
                <a:latin typeface="HGP創英角ﾎﾟｯﾌﾟ体" pitchFamily="50" charset="-128"/>
                <a:ea typeface="HGP創英角ﾎﾟｯﾌﾟ体" pitchFamily="50" charset="-128"/>
              </a:rPr>
              <a:t>5Pa</a:t>
            </a:r>
            <a:r>
              <a:rPr kumimoji="1" lang="ja-JP" altLang="en-US" sz="2000" dirty="0" smtClean="0">
                <a:solidFill>
                  <a:srgbClr val="0070C0"/>
                </a:solidFill>
                <a:latin typeface="HGP創英角ﾎﾟｯﾌﾟ体" pitchFamily="50" charset="-128"/>
                <a:ea typeface="HGP創英角ﾎﾟｯﾌﾟ体" pitchFamily="50" charset="-128"/>
              </a:rPr>
              <a:t>）</a:t>
            </a:r>
            <a:endParaRPr kumimoji="1" lang="en-US" altLang="ja-JP" sz="2000" dirty="0" smtClean="0">
              <a:solidFill>
                <a:srgbClr val="0070C0"/>
              </a:solidFill>
              <a:latin typeface="HGP創英角ﾎﾟｯﾌﾟ体" pitchFamily="50" charset="-128"/>
              <a:ea typeface="HGP創英角ﾎﾟｯﾌﾟ体" pitchFamily="50" charset="-128"/>
            </a:endParaRPr>
          </a:p>
          <a:p>
            <a:pPr algn="ctr"/>
            <a:r>
              <a:rPr lang="ja-JP" altLang="en-US" sz="2000" dirty="0" smtClean="0">
                <a:solidFill>
                  <a:srgbClr val="FF0000"/>
                </a:solidFill>
                <a:latin typeface="HGP創英角ﾎﾟｯﾌﾟ体" pitchFamily="50" charset="-128"/>
                <a:ea typeface="HGP創英角ﾎﾟｯﾌﾟ体" pitchFamily="50" charset="-128"/>
              </a:rPr>
              <a:t>赤：エタノール（</a:t>
            </a:r>
            <a:r>
              <a:rPr lang="en-US" altLang="ja-JP" sz="2000" dirty="0" smtClean="0">
                <a:solidFill>
                  <a:srgbClr val="FF0000"/>
                </a:solidFill>
                <a:latin typeface="HGP創英角ﾎﾟｯﾌﾟ体" pitchFamily="50" charset="-128"/>
                <a:ea typeface="HGP創英角ﾎﾟｯﾌﾟ体" pitchFamily="50" charset="-128"/>
              </a:rPr>
              <a:t>7Pa</a:t>
            </a:r>
            <a:r>
              <a:rPr lang="ja-JP" altLang="en-US" sz="2000" dirty="0" smtClean="0">
                <a:solidFill>
                  <a:srgbClr val="FF0000"/>
                </a:solidFill>
                <a:latin typeface="HGP創英角ﾎﾟｯﾌﾟ体" pitchFamily="50" charset="-128"/>
                <a:ea typeface="HGP創英角ﾎﾟｯﾌﾟ体" pitchFamily="50" charset="-128"/>
              </a:rPr>
              <a:t>）</a:t>
            </a:r>
            <a:endParaRPr lang="en-US" altLang="ja-JP" sz="2000" dirty="0" smtClean="0">
              <a:solidFill>
                <a:srgbClr val="FF0000"/>
              </a:solidFill>
              <a:latin typeface="HGP創英角ﾎﾟｯﾌﾟ体" pitchFamily="50" charset="-128"/>
              <a:ea typeface="HGP創英角ﾎﾟｯﾌﾟ体" pitchFamily="50" charset="-128"/>
            </a:endParaRPr>
          </a:p>
          <a:p>
            <a:pPr algn="ctr"/>
            <a:r>
              <a:rPr lang="ja-JP" altLang="en-US" sz="2000" dirty="0" smtClean="0">
                <a:solidFill>
                  <a:srgbClr val="FF0000"/>
                </a:solidFill>
                <a:latin typeface="HGP創英角ﾎﾟｯﾌﾟ体" pitchFamily="50" charset="-128"/>
                <a:ea typeface="HGP創英角ﾎﾟｯﾌﾟ体" pitchFamily="50" charset="-128"/>
              </a:rPr>
              <a:t>メタノール（</a:t>
            </a:r>
            <a:r>
              <a:rPr lang="en-US" altLang="ja-JP" sz="2000" dirty="0" smtClean="0">
                <a:solidFill>
                  <a:srgbClr val="FF0000"/>
                </a:solidFill>
                <a:latin typeface="HGP創英角ﾎﾟｯﾌﾟ体" pitchFamily="50" charset="-128"/>
                <a:ea typeface="HGP創英角ﾎﾟｯﾌﾟ体" pitchFamily="50" charset="-128"/>
              </a:rPr>
              <a:t>5Pa</a:t>
            </a:r>
            <a:r>
              <a:rPr lang="ja-JP" altLang="en-US" sz="2000" dirty="0" smtClean="0">
                <a:solidFill>
                  <a:srgbClr val="FF0000"/>
                </a:solidFill>
                <a:latin typeface="HGP創英角ﾎﾟｯﾌﾟ体" pitchFamily="50" charset="-128"/>
                <a:ea typeface="HGP創英角ﾎﾟｯﾌﾟ体" pitchFamily="50" charset="-128"/>
              </a:rPr>
              <a:t>）</a:t>
            </a:r>
            <a:endParaRPr kumimoji="1" lang="ja-JP" altLang="en-US" sz="2000" dirty="0">
              <a:solidFill>
                <a:srgbClr val="FF0000"/>
              </a:solidFill>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176542623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i="1" dirty="0">
                <a:latin typeface="HGP創英角ﾎﾟｯﾌﾟ体" pitchFamily="50" charset="-128"/>
                <a:ea typeface="HGP創英角ﾎﾟｯﾌﾟ体" pitchFamily="50" charset="-128"/>
              </a:rPr>
              <a:t>まとめ</a:t>
            </a:r>
            <a:endParaRPr kumimoji="1" lang="ja-JP" altLang="en-US" b="1" i="1" dirty="0">
              <a:latin typeface="HGP創英角ﾎﾟｯﾌﾟ体" pitchFamily="50" charset="-128"/>
              <a:ea typeface="HGP創英角ﾎﾟｯﾌﾟ体" pitchFamily="50" charset="-128"/>
            </a:endParaRPr>
          </a:p>
        </p:txBody>
      </p:sp>
      <p:sp>
        <p:nvSpPr>
          <p:cNvPr id="3" name="コンテンツ プレースホルダー 2"/>
          <p:cNvSpPr>
            <a:spLocks noGrp="1"/>
          </p:cNvSpPr>
          <p:nvPr>
            <p:ph idx="1"/>
          </p:nvPr>
        </p:nvSpPr>
        <p:spPr>
          <a:xfrm>
            <a:off x="0" y="1556792"/>
            <a:ext cx="9144000" cy="5301208"/>
          </a:xfrm>
        </p:spPr>
        <p:txBody>
          <a:bodyPr/>
          <a:lstStyle/>
          <a:p>
            <a:pPr marL="0" indent="0">
              <a:buNone/>
            </a:pPr>
            <a:r>
              <a:rPr lang="ja-JP" altLang="en-US" dirty="0" smtClean="0">
                <a:latin typeface="HGP創英角ﾎﾟｯﾌﾟ体" pitchFamily="50" charset="-128"/>
                <a:ea typeface="HGP創英角ﾎﾟｯﾌﾟ体" pitchFamily="50" charset="-128"/>
              </a:rPr>
              <a:t>●</a:t>
            </a:r>
            <a:r>
              <a:rPr lang="en-US" altLang="ja-JP" dirty="0" smtClean="0">
                <a:latin typeface="HGP創英角ﾎﾟｯﾌﾟ体" pitchFamily="50" charset="-128"/>
                <a:ea typeface="HGP創英角ﾎﾟｯﾌﾟ体" pitchFamily="50" charset="-128"/>
              </a:rPr>
              <a:t>3</a:t>
            </a:r>
            <a:r>
              <a:rPr lang="ja-JP" altLang="en-US" dirty="0" smtClean="0">
                <a:latin typeface="HGP創英角ﾎﾟｯﾌﾟ体" pitchFamily="50" charset="-128"/>
                <a:ea typeface="HGP創英角ﾎﾟｯﾌﾟ体" pitchFamily="50" charset="-128"/>
              </a:rPr>
              <a:t>台の</a:t>
            </a:r>
            <a:r>
              <a:rPr lang="en-US" altLang="ja-JP" dirty="0" smtClean="0">
                <a:latin typeface="HGP創英角ﾎﾟｯﾌﾟ体" pitchFamily="50" charset="-128"/>
                <a:ea typeface="HGP創英角ﾎﾟｯﾌﾟ体" pitchFamily="50" charset="-128"/>
              </a:rPr>
              <a:t>ECLD</a:t>
            </a:r>
            <a:r>
              <a:rPr lang="ja-JP" altLang="en-US" dirty="0" smtClean="0">
                <a:latin typeface="HGP創英角ﾎﾟｯﾌﾟ体" pitchFamily="50" charset="-128"/>
                <a:ea typeface="HGP創英角ﾎﾟｯﾌﾟ体" pitchFamily="50" charset="-128"/>
              </a:rPr>
              <a:t>と光コムを用いた</a:t>
            </a:r>
            <a:r>
              <a:rPr lang="en-US" altLang="ja-JP" dirty="0" smtClean="0">
                <a:latin typeface="HGP創英角ﾎﾟｯﾌﾟ体" pitchFamily="50" charset="-128"/>
                <a:ea typeface="HGP創英角ﾎﾟｯﾌﾟ体" pitchFamily="50" charset="-128"/>
              </a:rPr>
              <a:t>THz</a:t>
            </a:r>
            <a:r>
              <a:rPr lang="ja-JP" altLang="en-US" dirty="0" smtClean="0">
                <a:latin typeface="HGP創英角ﾎﾟｯﾌﾟ体" pitchFamily="50" charset="-128"/>
                <a:ea typeface="HGP創英角ﾎﾟｯﾌﾟ体" pitchFamily="50" charset="-128"/>
              </a:rPr>
              <a:t>シンセサイザ</a:t>
            </a:r>
            <a:endParaRPr lang="en-US" altLang="ja-JP" dirty="0" smtClean="0">
              <a:latin typeface="HGP創英角ﾎﾟｯﾌﾟ体" pitchFamily="50" charset="-128"/>
              <a:ea typeface="HGP創英角ﾎﾟｯﾌﾟ体" pitchFamily="50" charset="-128"/>
            </a:endParaRPr>
          </a:p>
          <a:p>
            <a:pPr marL="0" indent="0">
              <a:buNone/>
            </a:pPr>
            <a:r>
              <a:rPr kumimoji="1" lang="ja-JP" altLang="en-US" dirty="0" smtClean="0">
                <a:latin typeface="HGP創英角ﾎﾟｯﾌﾟ体" pitchFamily="50" charset="-128"/>
                <a:ea typeface="HGP創英角ﾎﾟｯﾌﾟ体" pitchFamily="50" charset="-128"/>
              </a:rPr>
              <a:t>●広いテラヘルツ領域可変＆連続チューニングレンジ</a:t>
            </a:r>
            <a:r>
              <a:rPr lang="ja-JP" altLang="en-US" dirty="0" smtClean="0">
                <a:latin typeface="HGP創英角ﾎﾟｯﾌﾟ体" pitchFamily="50" charset="-128"/>
                <a:ea typeface="HGP創英角ﾎﾟｯﾌﾟ体" pitchFamily="50" charset="-128"/>
              </a:rPr>
              <a:t>：</a:t>
            </a:r>
            <a:r>
              <a:rPr lang="en-US" altLang="ja-JP" dirty="0" smtClean="0">
                <a:latin typeface="HGP創英角ﾎﾟｯﾌﾟ体" pitchFamily="50" charset="-128"/>
                <a:ea typeface="HGP創英角ﾎﾟｯﾌﾟ体" pitchFamily="50" charset="-128"/>
              </a:rPr>
              <a:t>50 </a:t>
            </a:r>
            <a:r>
              <a:rPr lang="ja-JP" altLang="en-US" dirty="0" smtClean="0">
                <a:latin typeface="HGP創英角ﾎﾟｯﾌﾟ体" pitchFamily="50" charset="-128"/>
                <a:ea typeface="HGP創英角ﾎﾟｯﾌﾟ体" pitchFamily="50" charset="-128"/>
              </a:rPr>
              <a:t>～ </a:t>
            </a:r>
            <a:r>
              <a:rPr lang="en-US" altLang="ja-JP" dirty="0" smtClean="0">
                <a:latin typeface="HGP創英角ﾎﾟｯﾌﾟ体" pitchFamily="50" charset="-128"/>
                <a:ea typeface="HGP創英角ﾎﾟｯﾌﾟ体" pitchFamily="50" charset="-128"/>
              </a:rPr>
              <a:t>375MHz</a:t>
            </a:r>
          </a:p>
          <a:p>
            <a:pPr marL="0" indent="0">
              <a:buNone/>
            </a:pPr>
            <a:r>
              <a:rPr lang="ja-JP" altLang="en-US" dirty="0" smtClean="0">
                <a:latin typeface="HGP創英角ﾎﾟｯﾌﾟ体" pitchFamily="50" charset="-128"/>
                <a:ea typeface="HGP創英角ﾎﾟｯﾌﾟ体" pitchFamily="50" charset="-128"/>
              </a:rPr>
              <a:t>●推定出力</a:t>
            </a:r>
            <a:endParaRPr lang="en-US" altLang="ja-JP" dirty="0" smtClean="0">
              <a:latin typeface="HGP創英角ﾎﾟｯﾌﾟ体" pitchFamily="50" charset="-128"/>
              <a:ea typeface="HGP創英角ﾎﾟｯﾌﾟ体" pitchFamily="50" charset="-128"/>
            </a:endParaRPr>
          </a:p>
          <a:p>
            <a:pPr marL="0" indent="0">
              <a:buNone/>
            </a:pPr>
            <a:r>
              <a:rPr lang="el-GR" altLang="ja-JP" dirty="0">
                <a:latin typeface="HGP創英角ﾎﾟｯﾌﾟ体" pitchFamily="50" charset="-128"/>
                <a:ea typeface="HGP創英角ﾎﾟｯﾌﾟ体" pitchFamily="50" charset="-128"/>
              </a:rPr>
              <a:t>1μ</a:t>
            </a:r>
            <a:r>
              <a:rPr lang="en-US" altLang="ja-JP" dirty="0">
                <a:latin typeface="HGP創英角ﾎﾟｯﾌﾟ体" pitchFamily="50" charset="-128"/>
                <a:ea typeface="HGP創英角ﾎﾟｯﾌﾟ体" pitchFamily="50" charset="-128"/>
              </a:rPr>
              <a:t>W@0.5THz</a:t>
            </a:r>
          </a:p>
          <a:p>
            <a:pPr marL="0" indent="0">
              <a:buNone/>
            </a:pPr>
            <a:r>
              <a:rPr lang="en-US" altLang="ja-JP" dirty="0">
                <a:latin typeface="HGP創英角ﾎﾟｯﾌﾟ体" pitchFamily="50" charset="-128"/>
                <a:ea typeface="HGP創英角ﾎﾟｯﾌﾟ体" pitchFamily="50" charset="-128"/>
              </a:rPr>
              <a:t>100nW@1THz</a:t>
            </a:r>
          </a:p>
          <a:p>
            <a:pPr marL="0" indent="0">
              <a:buNone/>
            </a:pPr>
            <a:r>
              <a:rPr lang="en-US" altLang="ja-JP" dirty="0">
                <a:latin typeface="HGP創英角ﾎﾟｯﾌﾟ体" pitchFamily="50" charset="-128"/>
                <a:ea typeface="HGP創英角ﾎﾟｯﾌﾟ体" pitchFamily="50" charset="-128"/>
              </a:rPr>
              <a:t>80pW@3THz</a:t>
            </a:r>
          </a:p>
          <a:p>
            <a:pPr marL="0" indent="0">
              <a:buNone/>
            </a:pPr>
            <a:r>
              <a:rPr kumimoji="1" lang="ja-JP" altLang="en-US" dirty="0" smtClean="0">
                <a:latin typeface="HGP創英角ﾎﾟｯﾌﾟ体" pitchFamily="50" charset="-128"/>
                <a:ea typeface="HGP創英角ﾎﾟｯﾌﾟ体" pitchFamily="50" charset="-128"/>
              </a:rPr>
              <a:t>●ガス分光において分解能：</a:t>
            </a:r>
            <a:r>
              <a:rPr lang="en-US" altLang="ja-JP" dirty="0" smtClean="0">
                <a:latin typeface="HGP創英角ﾎﾟｯﾌﾟ体" pitchFamily="50" charset="-128"/>
                <a:ea typeface="HGP創英角ﾎﾟｯﾌﾟ体" pitchFamily="50" charset="-128"/>
              </a:rPr>
              <a:t>8</a:t>
            </a:r>
            <a:r>
              <a:rPr kumimoji="1" lang="en-US" altLang="ja-JP" dirty="0" smtClean="0">
                <a:latin typeface="HGP創英角ﾎﾟｯﾌﾟ体" pitchFamily="50" charset="-128"/>
                <a:ea typeface="HGP創英角ﾎﾟｯﾌﾟ体" pitchFamily="50" charset="-128"/>
              </a:rPr>
              <a:t>00kHz</a:t>
            </a:r>
            <a:r>
              <a:rPr kumimoji="1" lang="ja-JP" altLang="en-US" dirty="0" smtClean="0">
                <a:latin typeface="HGP創英角ﾎﾟｯﾌﾟ体" pitchFamily="50" charset="-128"/>
                <a:ea typeface="HGP創英角ﾎﾟｯﾌﾟ体" pitchFamily="50" charset="-128"/>
              </a:rPr>
              <a:t>を実現</a:t>
            </a:r>
            <a:endParaRPr kumimoji="1" lang="en-US" altLang="ja-JP" dirty="0" smtClean="0">
              <a:latin typeface="HGP創英角ﾎﾟｯﾌﾟ体" pitchFamily="50" charset="-128"/>
              <a:ea typeface="HGP創英角ﾎﾟｯﾌﾟ体" pitchFamily="50" charset="-128"/>
            </a:endParaRPr>
          </a:p>
          <a:p>
            <a:pPr marL="0" indent="0" algn="ctr">
              <a:buNone/>
            </a:pPr>
            <a:r>
              <a:rPr lang="en-US" altLang="ja-JP" dirty="0" smtClean="0">
                <a:solidFill>
                  <a:srgbClr val="FF0000"/>
                </a:solidFill>
                <a:latin typeface="HGP創英角ﾎﾟｯﾌﾟ体" pitchFamily="50" charset="-128"/>
                <a:ea typeface="HGP創英角ﾎﾟｯﾌﾟ体" pitchFamily="50" charset="-128"/>
              </a:rPr>
              <a:t>※</a:t>
            </a:r>
            <a:r>
              <a:rPr lang="ja-JP" altLang="en-US" dirty="0" smtClean="0">
                <a:solidFill>
                  <a:srgbClr val="FF0000"/>
                </a:solidFill>
                <a:latin typeface="HGP創英角ﾎﾟｯﾌﾟ体" pitchFamily="50" charset="-128"/>
                <a:ea typeface="HGP創英角ﾎﾟｯﾌﾟ体" pitchFamily="50" charset="-128"/>
              </a:rPr>
              <a:t>市販フーリエ変換分光計：</a:t>
            </a:r>
            <a:r>
              <a:rPr lang="en-US" altLang="ja-JP" dirty="0" smtClean="0">
                <a:solidFill>
                  <a:srgbClr val="FF0000"/>
                </a:solidFill>
                <a:latin typeface="HGP創英角ﾎﾟｯﾌﾟ体" pitchFamily="50" charset="-128"/>
                <a:ea typeface="HGP創英角ﾎﾟｯﾌﾟ体" pitchFamily="50" charset="-128"/>
              </a:rPr>
              <a:t>300MHz</a:t>
            </a:r>
            <a:endParaRPr kumimoji="1" lang="ja-JP" altLang="en-US" dirty="0">
              <a:solidFill>
                <a:srgbClr val="FF0000"/>
              </a:solidFill>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217021048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340768"/>
            <a:ext cx="9144000" cy="2664296"/>
          </a:xfrm>
        </p:spPr>
        <p:txBody>
          <a:bodyPr>
            <a:noAutofit/>
          </a:bodyPr>
          <a:lstStyle/>
          <a:p>
            <a:r>
              <a:rPr lang="en-US" altLang="ja-JP" b="1" i="1" dirty="0">
                <a:ea typeface="HGS創英角ﾎﾟｯﾌﾟ体" pitchFamily="50" charset="-128"/>
              </a:rPr>
              <a:t>Widely Tunable 1.55-µm Detuned Dual-Mode Laser. Diode for Compact Continuous-Wave THz Emitter</a:t>
            </a:r>
            <a:endParaRPr kumimoji="1" lang="ja-JP" altLang="en-US" b="1" i="1" dirty="0">
              <a:ea typeface="HGS創英角ﾎﾟｯﾌﾟ体" pitchFamily="50" charset="-128"/>
            </a:endParaRPr>
          </a:p>
        </p:txBody>
      </p:sp>
      <p:sp>
        <p:nvSpPr>
          <p:cNvPr id="3" name="サブタイトル 2"/>
          <p:cNvSpPr>
            <a:spLocks noGrp="1"/>
          </p:cNvSpPr>
          <p:nvPr>
            <p:ph type="subTitle" idx="1"/>
          </p:nvPr>
        </p:nvSpPr>
        <p:spPr>
          <a:xfrm>
            <a:off x="0" y="3886200"/>
            <a:ext cx="9144000" cy="2639144"/>
          </a:xfrm>
        </p:spPr>
        <p:txBody>
          <a:bodyPr/>
          <a:lstStyle/>
          <a:p>
            <a:r>
              <a:rPr lang="en-US" altLang="ja-JP" dirty="0" err="1">
                <a:ea typeface="HGS創英角ﾎﾟｯﾌﾟ体" pitchFamily="50" charset="-128"/>
              </a:rPr>
              <a:t>Namje</a:t>
            </a:r>
            <a:r>
              <a:rPr lang="en-US" altLang="ja-JP" dirty="0">
                <a:ea typeface="HGS創英角ﾎﾟｯﾌﾟ体" pitchFamily="50" charset="-128"/>
              </a:rPr>
              <a:t> Kim, Young </a:t>
            </a:r>
            <a:r>
              <a:rPr lang="en-US" altLang="ja-JP" dirty="0" err="1">
                <a:ea typeface="HGS創英角ﾎﾟｯﾌﾟ体" pitchFamily="50" charset="-128"/>
              </a:rPr>
              <a:t>Ahn</a:t>
            </a:r>
            <a:r>
              <a:rPr lang="en-US" altLang="ja-JP" dirty="0">
                <a:ea typeface="HGS創英角ﾎﾟｯﾌﾟ体" pitchFamily="50" charset="-128"/>
              </a:rPr>
              <a:t> </a:t>
            </a:r>
            <a:r>
              <a:rPr lang="en-US" altLang="ja-JP" dirty="0" err="1">
                <a:ea typeface="HGS創英角ﾎﾟｯﾌﾟ体" pitchFamily="50" charset="-128"/>
              </a:rPr>
              <a:t>Leem</a:t>
            </a:r>
            <a:r>
              <a:rPr lang="en-US" altLang="ja-JP" dirty="0">
                <a:ea typeface="HGS創英角ﾎﾟｯﾌﾟ体" pitchFamily="50" charset="-128"/>
              </a:rPr>
              <a:t>, </a:t>
            </a:r>
            <a:r>
              <a:rPr lang="en-US" altLang="ja-JP" dirty="0" err="1">
                <a:ea typeface="HGS創英角ﾎﾟｯﾌﾟ体" pitchFamily="50" charset="-128"/>
              </a:rPr>
              <a:t>Hyunsung</a:t>
            </a:r>
            <a:r>
              <a:rPr lang="en-US" altLang="ja-JP" dirty="0">
                <a:ea typeface="HGS創英角ﾎﾟｯﾌﾟ体" pitchFamily="50" charset="-128"/>
              </a:rPr>
              <a:t> </a:t>
            </a:r>
            <a:r>
              <a:rPr lang="en-US" altLang="ja-JP" dirty="0" err="1">
                <a:ea typeface="HGS創英角ﾎﾟｯﾌﾟ体" pitchFamily="50" charset="-128"/>
              </a:rPr>
              <a:t>Ko</a:t>
            </a:r>
            <a:r>
              <a:rPr lang="en-US" altLang="ja-JP" dirty="0">
                <a:ea typeface="HGS創英角ﾎﾟｯﾌﾟ体" pitchFamily="50" charset="-128"/>
              </a:rPr>
              <a:t>, Min Yong </a:t>
            </a:r>
            <a:r>
              <a:rPr lang="en-US" altLang="ja-JP" dirty="0" err="1">
                <a:ea typeface="HGS創英角ﾎﾟｯﾌﾟ体" pitchFamily="50" charset="-128"/>
              </a:rPr>
              <a:t>Jeon</a:t>
            </a:r>
            <a:r>
              <a:rPr lang="en-US" altLang="ja-JP" dirty="0">
                <a:ea typeface="HGS創英角ﾎﾟｯﾌﾟ体" pitchFamily="50" charset="-128"/>
              </a:rPr>
              <a:t>, </a:t>
            </a:r>
            <a:r>
              <a:rPr lang="en-US" altLang="ja-JP" dirty="0" err="1">
                <a:ea typeface="HGS創英角ﾎﾟｯﾌﾟ体" pitchFamily="50" charset="-128"/>
              </a:rPr>
              <a:t>Chul</a:t>
            </a:r>
            <a:r>
              <a:rPr lang="en-US" altLang="ja-JP" dirty="0">
                <a:ea typeface="HGS創英角ﾎﾟｯﾌﾟ体" pitchFamily="50" charset="-128"/>
              </a:rPr>
              <a:t> </a:t>
            </a:r>
            <a:r>
              <a:rPr lang="en-US" altLang="ja-JP" dirty="0" err="1">
                <a:ea typeface="HGS創英角ﾎﾟｯﾌﾟ体" pitchFamily="50" charset="-128"/>
              </a:rPr>
              <a:t>Wook</a:t>
            </a:r>
            <a:r>
              <a:rPr lang="en-US" altLang="ja-JP" dirty="0">
                <a:ea typeface="HGS創英角ﾎﾟｯﾌﾟ体" pitchFamily="50" charset="-128"/>
              </a:rPr>
              <a:t> Lee, Sang-</a:t>
            </a:r>
            <a:r>
              <a:rPr lang="en-US" altLang="ja-JP" dirty="0" err="1">
                <a:ea typeface="HGS創英角ﾎﾟｯﾌﾟ体" pitchFamily="50" charset="-128"/>
              </a:rPr>
              <a:t>Pil</a:t>
            </a:r>
            <a:r>
              <a:rPr lang="en-US" altLang="ja-JP" dirty="0">
                <a:ea typeface="HGS創英角ﾎﾟｯﾌﾟ体" pitchFamily="50" charset="-128"/>
              </a:rPr>
              <a:t> Han, </a:t>
            </a:r>
            <a:r>
              <a:rPr lang="en-US" altLang="ja-JP" dirty="0" err="1">
                <a:ea typeface="HGS創英角ﾎﾟｯﾌﾟ体" pitchFamily="50" charset="-128"/>
              </a:rPr>
              <a:t>Donghun</a:t>
            </a:r>
            <a:r>
              <a:rPr lang="en-US" altLang="ja-JP" dirty="0">
                <a:ea typeface="HGS創英角ﾎﾟｯﾌﾟ体" pitchFamily="50" charset="-128"/>
              </a:rPr>
              <a:t> Lee, and Kyung </a:t>
            </a:r>
            <a:r>
              <a:rPr lang="en-US" altLang="ja-JP" dirty="0" smtClean="0">
                <a:ea typeface="HGS創英角ﾎﾟｯﾌﾟ体" pitchFamily="50" charset="-128"/>
              </a:rPr>
              <a:t>Hyun Park</a:t>
            </a:r>
          </a:p>
          <a:p>
            <a:r>
              <a:rPr lang="en-US" altLang="ja-JP" dirty="0" smtClean="0">
                <a:ea typeface="HGS創英角ﾎﾟｯﾌﾟ体" pitchFamily="50" charset="-128"/>
              </a:rPr>
              <a:t>ETRI </a:t>
            </a:r>
            <a:r>
              <a:rPr lang="en-US" altLang="ja-JP" dirty="0">
                <a:ea typeface="HGS創英角ﾎﾟｯﾌﾟ体" pitchFamily="50" charset="-128"/>
              </a:rPr>
              <a:t>Journal, Volume 33, Number 5, pp. 810-813 (2011)</a:t>
            </a:r>
            <a:endParaRPr lang="en-US" altLang="ja-JP" dirty="0" smtClean="0">
              <a:ea typeface="HGS創英角ﾎﾟｯﾌﾟ体" pitchFamily="50" charset="-128"/>
            </a:endParaRPr>
          </a:p>
        </p:txBody>
      </p:sp>
    </p:spTree>
    <p:extLst>
      <p:ext uri="{BB962C8B-B14F-4D97-AF65-F5344CB8AC3E}">
        <p14:creationId xmlns:p14="http://schemas.microsoft.com/office/powerpoint/2010/main" val="140719711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0768"/>
            <a:ext cx="914400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683568" y="476672"/>
            <a:ext cx="7772400" cy="1143000"/>
          </a:xfrm>
        </p:spPr>
        <p:txBody>
          <a:bodyPr/>
          <a:lstStyle/>
          <a:p>
            <a:r>
              <a:rPr kumimoji="1" lang="ja-JP" altLang="en-US" b="1" i="1" dirty="0" smtClean="0">
                <a:latin typeface="HGS創英角ﾎﾟｯﾌﾟ体" pitchFamily="50" charset="-128"/>
                <a:ea typeface="HGS創英角ﾎﾟｯﾌﾟ体" pitchFamily="50" charset="-128"/>
              </a:rPr>
              <a:t>未開拓電磁波テラヘルツ帯</a:t>
            </a:r>
            <a:endParaRPr kumimoji="1" lang="ja-JP" altLang="en-US" b="1" i="1" dirty="0">
              <a:latin typeface="HGS創英角ﾎﾟｯﾌﾟ体" pitchFamily="50" charset="-128"/>
              <a:ea typeface="HGS創英角ﾎﾟｯﾌﾟ体" pitchFamily="50" charset="-128"/>
            </a:endParaRPr>
          </a:p>
        </p:txBody>
      </p:sp>
      <p:grpSp>
        <p:nvGrpSpPr>
          <p:cNvPr id="6" name="グループ化 5"/>
          <p:cNvGrpSpPr/>
          <p:nvPr/>
        </p:nvGrpSpPr>
        <p:grpSpPr>
          <a:xfrm>
            <a:off x="305445" y="3663330"/>
            <a:ext cx="8533106" cy="3064500"/>
            <a:chOff x="305446" y="3645818"/>
            <a:chExt cx="8533106" cy="3064500"/>
          </a:xfrm>
        </p:grpSpPr>
        <p:sp>
          <p:nvSpPr>
            <p:cNvPr id="4" name="テキスト ボックス 3"/>
            <p:cNvSpPr txBox="1"/>
            <p:nvPr/>
          </p:nvSpPr>
          <p:spPr>
            <a:xfrm>
              <a:off x="305447" y="3663330"/>
              <a:ext cx="8533105" cy="3046988"/>
            </a:xfrm>
            <a:prstGeom prst="rect">
              <a:avLst/>
            </a:prstGeom>
            <a:noFill/>
          </p:spPr>
          <p:txBody>
            <a:bodyPr wrap="none" rtlCol="0">
              <a:spAutoFit/>
            </a:bodyPr>
            <a:lstStyle/>
            <a:p>
              <a:r>
                <a:rPr kumimoji="1" lang="ja-JP" altLang="en-US" sz="2400" b="1" dirty="0" smtClean="0">
                  <a:latin typeface="HGS創英角ﾎﾟｯﾌﾟ体" pitchFamily="50" charset="-128"/>
                  <a:ea typeface="HGS創英角ﾎﾟｯﾌﾟ体" pitchFamily="50" charset="-128"/>
                </a:rPr>
                <a:t>１．新しいセンシング技術の創成</a:t>
              </a:r>
              <a:endParaRPr kumimoji="1" lang="en-US" altLang="ja-JP" sz="2400" b="1" dirty="0" smtClean="0">
                <a:latin typeface="HGS創英角ﾎﾟｯﾌﾟ体" pitchFamily="50" charset="-128"/>
                <a:ea typeface="HGS創英角ﾎﾟｯﾌﾟ体" pitchFamily="50" charset="-128"/>
              </a:endParaRPr>
            </a:p>
            <a:p>
              <a:r>
                <a:rPr lang="en-US" altLang="ja-JP" sz="2400" b="1" dirty="0">
                  <a:latin typeface="HGS創英角ﾎﾟｯﾌﾟ体" pitchFamily="50" charset="-128"/>
                  <a:ea typeface="HGS創英角ﾎﾟｯﾌﾟ体" pitchFamily="50" charset="-128"/>
                </a:rPr>
                <a:t>	</a:t>
              </a:r>
              <a:r>
                <a:rPr lang="ja-JP" altLang="en-US" sz="2400" b="1" dirty="0" smtClean="0">
                  <a:latin typeface="HGS創英角ﾎﾟｯﾌﾟ体" pitchFamily="50" charset="-128"/>
                  <a:ea typeface="HGS創英角ﾎﾟｯﾌﾟ体" pitchFamily="50" charset="-128"/>
                </a:rPr>
                <a:t>＞バイオ・生体・セキュリティ・非破壊検査への展開</a:t>
              </a:r>
              <a:endParaRPr kumimoji="1" lang="en-US" altLang="ja-JP" sz="2400" b="1" dirty="0" smtClean="0">
                <a:latin typeface="HGS創英角ﾎﾟｯﾌﾟ体" pitchFamily="50" charset="-128"/>
                <a:ea typeface="HGS創英角ﾎﾟｯﾌﾟ体" pitchFamily="50" charset="-128"/>
              </a:endParaRPr>
            </a:p>
            <a:p>
              <a:r>
                <a:rPr lang="ja-JP" altLang="en-US" sz="2400" b="1" dirty="0">
                  <a:latin typeface="HGS創英角ﾎﾟｯﾌﾟ体" pitchFamily="50" charset="-128"/>
                  <a:ea typeface="HGS創英角ﾎﾟｯﾌﾟ体" pitchFamily="50" charset="-128"/>
                </a:rPr>
                <a:t>２</a:t>
              </a:r>
              <a:r>
                <a:rPr lang="ja-JP" altLang="en-US" sz="2400" b="1" dirty="0" smtClean="0">
                  <a:latin typeface="HGS創英角ﾎﾟｯﾌﾟ体" pitchFamily="50" charset="-128"/>
                  <a:ea typeface="HGS創英角ﾎﾟｯﾌﾟ体" pitchFamily="50" charset="-128"/>
                </a:rPr>
                <a:t>．大容量情報通信を目指した技術革新</a:t>
              </a:r>
              <a:endParaRPr lang="en-US" altLang="ja-JP" sz="2400" b="1" dirty="0" smtClean="0">
                <a:latin typeface="HGS創英角ﾎﾟｯﾌﾟ体" pitchFamily="50" charset="-128"/>
                <a:ea typeface="HGS創英角ﾎﾟｯﾌﾟ体" pitchFamily="50" charset="-128"/>
              </a:endParaRPr>
            </a:p>
            <a:p>
              <a:r>
                <a:rPr lang="en-US" altLang="ja-JP" sz="2400" b="1" dirty="0">
                  <a:latin typeface="HGS創英角ﾎﾟｯﾌﾟ体" pitchFamily="50" charset="-128"/>
                  <a:ea typeface="HGS創英角ﾎﾟｯﾌﾟ体" pitchFamily="50" charset="-128"/>
                </a:rPr>
                <a:t>	</a:t>
              </a:r>
              <a:r>
                <a:rPr lang="ja-JP" altLang="en-US" sz="2400" b="1" dirty="0" smtClean="0">
                  <a:latin typeface="HGS創英角ﾎﾟｯﾌﾟ体" pitchFamily="50" charset="-128"/>
                  <a:ea typeface="HGS創英角ﾎﾟｯﾌﾟ体" pitchFamily="50" charset="-128"/>
                </a:rPr>
                <a:t>＞極限デバイスの開発・</a:t>
              </a:r>
              <a:r>
                <a:rPr lang="en-US" altLang="ja-JP" sz="2400" b="1" dirty="0" smtClean="0">
                  <a:latin typeface="HGS創英角ﾎﾟｯﾌﾟ体" pitchFamily="50" charset="-128"/>
                  <a:ea typeface="HGS創英角ﾎﾟｯﾌﾟ体" pitchFamily="50" charset="-128"/>
                </a:rPr>
                <a:t>100GHz</a:t>
              </a:r>
              <a:r>
                <a:rPr lang="ja-JP" altLang="en-US" sz="2400" b="1" dirty="0" smtClean="0">
                  <a:latin typeface="HGS創英角ﾎﾟｯﾌﾟ体" pitchFamily="50" charset="-128"/>
                  <a:ea typeface="HGS創英角ﾎﾟｯﾌﾟ体" pitchFamily="50" charset="-128"/>
                </a:rPr>
                <a:t>超の論理回路</a:t>
              </a:r>
              <a:endParaRPr lang="en-US" altLang="ja-JP" sz="2400" b="1" dirty="0" smtClean="0">
                <a:latin typeface="HGS創英角ﾎﾟｯﾌﾟ体" pitchFamily="50" charset="-128"/>
                <a:ea typeface="HGS創英角ﾎﾟｯﾌﾟ体" pitchFamily="50" charset="-128"/>
              </a:endParaRPr>
            </a:p>
            <a:p>
              <a:r>
                <a:rPr lang="ja-JP" altLang="en-US" sz="2400" b="1" dirty="0" smtClean="0">
                  <a:latin typeface="HGS創英角ﾎﾟｯﾌﾟ体" pitchFamily="50" charset="-128"/>
                  <a:ea typeface="HGS創英角ﾎﾟｯﾌﾟ体" pitchFamily="50" charset="-128"/>
                </a:rPr>
                <a:t>３．社会貢献技術基盤の形成</a:t>
              </a:r>
              <a:endParaRPr lang="en-US" altLang="ja-JP" sz="2400" b="1" dirty="0" smtClean="0">
                <a:latin typeface="HGS創英角ﾎﾟｯﾌﾟ体" pitchFamily="50" charset="-128"/>
                <a:ea typeface="HGS創英角ﾎﾟｯﾌﾟ体" pitchFamily="50" charset="-128"/>
              </a:endParaRPr>
            </a:p>
            <a:p>
              <a:r>
                <a:rPr lang="en-US" altLang="ja-JP" sz="2400" b="1" dirty="0">
                  <a:latin typeface="HGS創英角ﾎﾟｯﾌﾟ体" pitchFamily="50" charset="-128"/>
                  <a:ea typeface="HGS創英角ﾎﾟｯﾌﾟ体" pitchFamily="50" charset="-128"/>
                </a:rPr>
                <a:t>	</a:t>
              </a:r>
              <a:r>
                <a:rPr lang="ja-JP" altLang="en-US" sz="2400" b="1" dirty="0" smtClean="0">
                  <a:latin typeface="HGS創英角ﾎﾟｯﾌﾟ体" pitchFamily="50" charset="-128"/>
                  <a:ea typeface="HGS創英角ﾎﾟｯﾌﾟ体" pitchFamily="50" charset="-128"/>
                </a:rPr>
                <a:t>＞テラヘルツ標準の開発</a:t>
              </a:r>
              <a:endParaRPr lang="en-US" altLang="ja-JP" sz="2400" b="1" dirty="0" smtClean="0">
                <a:latin typeface="HGS創英角ﾎﾟｯﾌﾟ体" pitchFamily="50" charset="-128"/>
                <a:ea typeface="HGS創英角ﾎﾟｯﾌﾟ体" pitchFamily="50" charset="-128"/>
              </a:endParaRPr>
            </a:p>
            <a:p>
              <a:r>
                <a:rPr kumimoji="1" lang="ja-JP" altLang="en-US" sz="2400" b="1" dirty="0">
                  <a:latin typeface="HGS創英角ﾎﾟｯﾌﾟ体" pitchFamily="50" charset="-128"/>
                  <a:ea typeface="HGS創英角ﾎﾟｯﾌﾟ体" pitchFamily="50" charset="-128"/>
                </a:rPr>
                <a:t>４</a:t>
              </a:r>
              <a:r>
                <a:rPr kumimoji="1" lang="ja-JP" altLang="en-US" sz="2400" b="1" dirty="0" smtClean="0">
                  <a:latin typeface="HGS創英角ﾎﾟｯﾌﾟ体" pitchFamily="50" charset="-128"/>
                  <a:ea typeface="HGS創英角ﾎﾟｯﾌﾟ体" pitchFamily="50" charset="-128"/>
                </a:rPr>
                <a:t>．新しいサイエンスの創成</a:t>
              </a:r>
              <a:endParaRPr kumimoji="1" lang="en-US" altLang="ja-JP" sz="2400" b="1" dirty="0" smtClean="0">
                <a:latin typeface="HGS創英角ﾎﾟｯﾌﾟ体" pitchFamily="50" charset="-128"/>
                <a:ea typeface="HGS創英角ﾎﾟｯﾌﾟ体" pitchFamily="50" charset="-128"/>
              </a:endParaRPr>
            </a:p>
            <a:p>
              <a:r>
                <a:rPr kumimoji="1" lang="en-US" altLang="ja-JP" sz="2400" b="1" dirty="0" smtClean="0">
                  <a:latin typeface="HGS創英角ﾎﾟｯﾌﾟ体" pitchFamily="50" charset="-128"/>
                  <a:ea typeface="HGS創英角ﾎﾟｯﾌﾟ体" pitchFamily="50" charset="-128"/>
                </a:rPr>
                <a:t>	</a:t>
              </a:r>
              <a:r>
                <a:rPr kumimoji="1" lang="ja-JP" altLang="en-US" sz="2400" b="1" dirty="0" smtClean="0">
                  <a:latin typeface="HGS創英角ﾎﾟｯﾌﾟ体" pitchFamily="50" charset="-128"/>
                  <a:ea typeface="HGS創英角ﾎﾟｯﾌﾟ体" pitchFamily="50" charset="-128"/>
                </a:rPr>
                <a:t>＞新しい物理の誕生</a:t>
              </a:r>
              <a:endParaRPr kumimoji="1" lang="ja-JP" altLang="en-US" sz="2400" b="1" dirty="0">
                <a:latin typeface="HGS創英角ﾎﾟｯﾌﾟ体" pitchFamily="50" charset="-128"/>
                <a:ea typeface="HGS創英角ﾎﾟｯﾌﾟ体" pitchFamily="50" charset="-128"/>
              </a:endParaRPr>
            </a:p>
          </p:txBody>
        </p:sp>
        <p:sp>
          <p:nvSpPr>
            <p:cNvPr id="5" name="正方形/長方形 4"/>
            <p:cNvSpPr/>
            <p:nvPr/>
          </p:nvSpPr>
          <p:spPr bwMode="auto">
            <a:xfrm>
              <a:off x="305446" y="3645818"/>
              <a:ext cx="8533105" cy="3064500"/>
            </a:xfrm>
            <a:prstGeom prst="rect">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spTree>
    <p:extLst>
      <p:ext uri="{BB962C8B-B14F-4D97-AF65-F5344CB8AC3E}">
        <p14:creationId xmlns:p14="http://schemas.microsoft.com/office/powerpoint/2010/main" val="371849849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476672"/>
            <a:ext cx="7772400" cy="1143000"/>
          </a:xfrm>
        </p:spPr>
        <p:txBody>
          <a:bodyPr/>
          <a:lstStyle/>
          <a:p>
            <a:r>
              <a:rPr kumimoji="1" lang="ja-JP" altLang="en-US" b="1" i="1" dirty="0" smtClean="0">
                <a:latin typeface="HGS創英角ﾎﾟｯﾌﾟ体" pitchFamily="50" charset="-128"/>
                <a:ea typeface="HGS創英角ﾎﾟｯﾌﾟ体" pitchFamily="50" charset="-128"/>
              </a:rPr>
              <a:t>波長可変</a:t>
            </a:r>
            <a:r>
              <a:rPr kumimoji="1" lang="en-US" altLang="ja-JP" b="1" i="1" dirty="0" smtClean="0">
                <a:latin typeface="HGS創英角ﾎﾟｯﾌﾟ体" pitchFamily="50" charset="-128"/>
                <a:ea typeface="HGS創英角ﾎﾟｯﾌﾟ体" pitchFamily="50" charset="-128"/>
              </a:rPr>
              <a:t>DML</a:t>
            </a:r>
            <a:r>
              <a:rPr kumimoji="1" lang="ja-JP" altLang="en-US" b="1" i="1" dirty="0" smtClean="0">
                <a:latin typeface="HGS創英角ﾎﾟｯﾌﾟ体" pitchFamily="50" charset="-128"/>
                <a:ea typeface="HGS創英角ﾎﾟｯﾌﾟ体" pitchFamily="50" charset="-128"/>
              </a:rPr>
              <a:t>デバイス構造</a:t>
            </a:r>
            <a:endParaRPr kumimoji="1" lang="ja-JP" altLang="en-US" b="1" i="1" dirty="0">
              <a:latin typeface="HGS創英角ﾎﾟｯﾌﾟ体" pitchFamily="50" charset="-128"/>
              <a:ea typeface="HGS創英角ﾎﾟｯﾌﾟ体" pitchFamily="50" charset="-128"/>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82" t="25397" r="22240" b="18145"/>
          <a:stretch/>
        </p:blipFill>
        <p:spPr bwMode="auto">
          <a:xfrm>
            <a:off x="16667" y="1412776"/>
            <a:ext cx="4680000" cy="2087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6953" t="25806" r="18554" b="16331"/>
          <a:stretch/>
        </p:blipFill>
        <p:spPr bwMode="auto">
          <a:xfrm>
            <a:off x="116386" y="3499846"/>
            <a:ext cx="4480561" cy="327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4621189" y="1412776"/>
            <a:ext cx="4483920" cy="461665"/>
          </a:xfrm>
          <a:prstGeom prst="rect">
            <a:avLst/>
          </a:prstGeom>
          <a:noFill/>
        </p:spPr>
        <p:txBody>
          <a:bodyPr wrap="none" rtlCol="0">
            <a:spAutoFit/>
          </a:bodyPr>
          <a:lstStyle/>
          <a:p>
            <a:r>
              <a:rPr kumimoji="1" lang="en-US" altLang="ja-JP" sz="2400" dirty="0" smtClean="0">
                <a:latin typeface="HGS創英角ﾎﾟｯﾌﾟ体" pitchFamily="50" charset="-128"/>
                <a:ea typeface="HGS創英角ﾎﾟｯﾌﾟ体" pitchFamily="50" charset="-128"/>
              </a:rPr>
              <a:t>DML</a:t>
            </a:r>
            <a:r>
              <a:rPr kumimoji="1" lang="ja-JP" altLang="en-US" sz="2400" dirty="0" smtClean="0">
                <a:latin typeface="HGS創英角ﾎﾟｯﾌﾟ体" pitchFamily="50" charset="-128"/>
                <a:ea typeface="HGS創英角ﾎﾟｯﾌﾟ体" pitchFamily="50" charset="-128"/>
              </a:rPr>
              <a:t>：</a:t>
            </a:r>
            <a:r>
              <a:rPr kumimoji="1" lang="en-US" altLang="ja-JP" sz="2400" dirty="0" smtClean="0">
                <a:latin typeface="HGS創英角ﾎﾟｯﾌﾟ体" pitchFamily="50" charset="-128"/>
                <a:ea typeface="HGS創英角ﾎﾟｯﾌﾟ体" pitchFamily="50" charset="-128"/>
              </a:rPr>
              <a:t>Dual – Mode Laser diode</a:t>
            </a:r>
            <a:endParaRPr kumimoji="1" lang="ja-JP" altLang="en-US" sz="2400" dirty="0">
              <a:latin typeface="HGS創英角ﾎﾟｯﾌﾟ体" pitchFamily="50" charset="-128"/>
              <a:ea typeface="HGS創英角ﾎﾟｯﾌﾟ体" pitchFamily="50" charset="-128"/>
            </a:endParaRPr>
          </a:p>
        </p:txBody>
      </p:sp>
      <p:sp>
        <p:nvSpPr>
          <p:cNvPr id="4" name="テキスト ボックス 3"/>
          <p:cNvSpPr txBox="1"/>
          <p:nvPr/>
        </p:nvSpPr>
        <p:spPr>
          <a:xfrm>
            <a:off x="4696667" y="1902024"/>
            <a:ext cx="2954655" cy="1200329"/>
          </a:xfrm>
          <a:prstGeom prst="rect">
            <a:avLst/>
          </a:prstGeom>
          <a:noFill/>
        </p:spPr>
        <p:txBody>
          <a:bodyPr wrap="none" rtlCol="0">
            <a:spAutoFit/>
          </a:bodyPr>
          <a:lstStyle/>
          <a:p>
            <a:r>
              <a:rPr kumimoji="1" lang="en-US" altLang="ja-JP" sz="2400" dirty="0" smtClean="0">
                <a:latin typeface="HGS創英角ﾎﾟｯﾌﾟ体" pitchFamily="50" charset="-128"/>
                <a:ea typeface="HGS創英角ﾎﾟｯﾌﾟ体" pitchFamily="50" charset="-128"/>
              </a:rPr>
              <a:t>DFB</a:t>
            </a:r>
            <a:r>
              <a:rPr kumimoji="1" lang="ja-JP" altLang="en-US" sz="2400" dirty="0" smtClean="0">
                <a:latin typeface="HGS創英角ﾎﾟｯﾌﾟ体" pitchFamily="50" charset="-128"/>
                <a:ea typeface="HGS創英角ﾎﾟｯﾌﾟ体" pitchFamily="50" charset="-128"/>
              </a:rPr>
              <a:t>レーザ </a:t>
            </a:r>
            <a:r>
              <a:rPr kumimoji="1" lang="en-US" altLang="ja-JP" sz="2400" dirty="0" smtClean="0">
                <a:latin typeface="HGS創英角ﾎﾟｯﾌﾟ体" pitchFamily="50" charset="-128"/>
                <a:ea typeface="HGS創英角ﾎﾟｯﾌﾟ体" pitchFamily="50" charset="-128"/>
              </a:rPr>
              <a:t>× 2</a:t>
            </a:r>
          </a:p>
          <a:p>
            <a:r>
              <a:rPr lang="ja-JP" altLang="en-US" sz="2400" dirty="0" smtClean="0">
                <a:latin typeface="HGS創英角ﾎﾟｯﾌﾟ体" pitchFamily="50" charset="-128"/>
                <a:ea typeface="HGS創英角ﾎﾟｯﾌﾟ体" pitchFamily="50" charset="-128"/>
              </a:rPr>
              <a:t>単一波長発振動作</a:t>
            </a:r>
            <a:endParaRPr lang="en-US" altLang="ja-JP" sz="2400" dirty="0" smtClean="0">
              <a:latin typeface="HGS創英角ﾎﾟｯﾌﾟ体" pitchFamily="50" charset="-128"/>
              <a:ea typeface="HGS創英角ﾎﾟｯﾌﾟ体" pitchFamily="50" charset="-128"/>
            </a:endParaRPr>
          </a:p>
          <a:p>
            <a:r>
              <a:rPr lang="ja-JP" altLang="en-US" sz="2400" dirty="0" smtClean="0">
                <a:latin typeface="HGS創英角ﾎﾟｯﾌﾟ体" pitchFamily="50" charset="-128"/>
                <a:ea typeface="HGS創英角ﾎﾟｯﾌﾟ体" pitchFamily="50" charset="-128"/>
              </a:rPr>
              <a:t>温度により波長変化</a:t>
            </a:r>
            <a:endParaRPr lang="en-US" altLang="ja-JP" sz="2400" dirty="0" smtClean="0">
              <a:latin typeface="HGS創英角ﾎﾟｯﾌﾟ体" pitchFamily="50" charset="-128"/>
              <a:ea typeface="HGS創英角ﾎﾟｯﾌﾟ体" pitchFamily="50" charset="-128"/>
            </a:endParaRPr>
          </a:p>
        </p:txBody>
      </p:sp>
      <p:grpSp>
        <p:nvGrpSpPr>
          <p:cNvPr id="10" name="グループ化 9"/>
          <p:cNvGrpSpPr/>
          <p:nvPr/>
        </p:nvGrpSpPr>
        <p:grpSpPr>
          <a:xfrm>
            <a:off x="5385822" y="3102353"/>
            <a:ext cx="2954657" cy="3142804"/>
            <a:chOff x="5385822" y="3499846"/>
            <a:chExt cx="2954657" cy="3142804"/>
          </a:xfrm>
        </p:grpSpPr>
        <p:sp>
          <p:nvSpPr>
            <p:cNvPr id="5" name="テキスト ボックス 4"/>
            <p:cNvSpPr txBox="1"/>
            <p:nvPr/>
          </p:nvSpPr>
          <p:spPr>
            <a:xfrm>
              <a:off x="5385824" y="3499846"/>
              <a:ext cx="2954655" cy="461665"/>
            </a:xfrm>
            <a:prstGeom prst="rect">
              <a:avLst/>
            </a:prstGeom>
            <a:noFill/>
          </p:spPr>
          <p:txBody>
            <a:bodyPr wrap="none" rtlCol="0">
              <a:spAutoFit/>
            </a:bodyPr>
            <a:lstStyle/>
            <a:p>
              <a:r>
                <a:rPr kumimoji="1" lang="ja-JP" altLang="en-US" sz="2400" dirty="0" smtClean="0">
                  <a:latin typeface="HGS創英角ﾎﾟｯﾌﾟ体" pitchFamily="50" charset="-128"/>
                  <a:ea typeface="HGS創英角ﾎﾟｯﾌﾟ体" pitchFamily="50" charset="-128"/>
                </a:rPr>
                <a:t>フェイズセクション</a:t>
              </a:r>
              <a:endParaRPr kumimoji="1" lang="ja-JP" altLang="en-US" dirty="0">
                <a:latin typeface="HGS創英角ﾎﾟｯﾌﾟ体" pitchFamily="50" charset="-128"/>
                <a:ea typeface="HGS創英角ﾎﾟｯﾌﾟ体" pitchFamily="50" charset="-128"/>
              </a:endParaRPr>
            </a:p>
          </p:txBody>
        </p:sp>
        <p:sp>
          <p:nvSpPr>
            <p:cNvPr id="6" name="テキスト ボックス 5"/>
            <p:cNvSpPr txBox="1"/>
            <p:nvPr/>
          </p:nvSpPr>
          <p:spPr>
            <a:xfrm>
              <a:off x="5693599" y="4393559"/>
              <a:ext cx="2339102" cy="461665"/>
            </a:xfrm>
            <a:prstGeom prst="rect">
              <a:avLst/>
            </a:prstGeom>
            <a:noFill/>
          </p:spPr>
          <p:txBody>
            <a:bodyPr wrap="none" rtlCol="0">
              <a:spAutoFit/>
            </a:bodyPr>
            <a:lstStyle/>
            <a:p>
              <a:r>
                <a:rPr kumimoji="1" lang="ja-JP" altLang="en-US" sz="2400" dirty="0" smtClean="0">
                  <a:latin typeface="HGS創英角ﾎﾟｯﾌﾟ体" pitchFamily="50" charset="-128"/>
                  <a:ea typeface="HGS創英角ﾎﾟｯﾌﾟ体" pitchFamily="50" charset="-128"/>
                </a:rPr>
                <a:t>逆方向バイアス</a:t>
              </a:r>
              <a:endParaRPr kumimoji="1" lang="ja-JP" altLang="en-US" dirty="0">
                <a:latin typeface="HGS創英角ﾎﾟｯﾌﾟ体" pitchFamily="50" charset="-128"/>
                <a:ea typeface="HGS創英角ﾎﾟｯﾌﾟ体" pitchFamily="50" charset="-128"/>
              </a:endParaRPr>
            </a:p>
          </p:txBody>
        </p:sp>
        <p:sp>
          <p:nvSpPr>
            <p:cNvPr id="7" name="テキスト ボックス 6"/>
            <p:cNvSpPr txBox="1"/>
            <p:nvPr/>
          </p:nvSpPr>
          <p:spPr>
            <a:xfrm>
              <a:off x="5385822" y="5287272"/>
              <a:ext cx="295465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kumimoji="1" lang="ja-JP" altLang="en-US" sz="2400" dirty="0" smtClean="0">
                  <a:latin typeface="HGS創英角ﾎﾟｯﾌﾟ体" pitchFamily="50" charset="-128"/>
                  <a:ea typeface="HGS創英角ﾎﾟｯﾌﾟ体" pitchFamily="50" charset="-128"/>
                </a:rPr>
                <a:t>過飽和吸収体の働き</a:t>
              </a:r>
              <a:endParaRPr kumimoji="1" lang="ja-JP" altLang="en-US" dirty="0">
                <a:latin typeface="HGS創英角ﾎﾟｯﾌﾟ体" pitchFamily="50" charset="-128"/>
                <a:ea typeface="HGS創英角ﾎﾟｯﾌﾟ体" pitchFamily="50" charset="-128"/>
              </a:endParaRPr>
            </a:p>
          </p:txBody>
        </p:sp>
        <p:sp>
          <p:nvSpPr>
            <p:cNvPr id="8" name="テキスト ボックス 7"/>
            <p:cNvSpPr txBox="1"/>
            <p:nvPr/>
          </p:nvSpPr>
          <p:spPr>
            <a:xfrm>
              <a:off x="6309154" y="6180985"/>
              <a:ext cx="1107996" cy="461665"/>
            </a:xfrm>
            <a:prstGeom prst="rect">
              <a:avLst/>
            </a:prstGeom>
            <a:noFill/>
          </p:spPr>
          <p:txBody>
            <a:bodyPr wrap="none" rtlCol="0">
              <a:spAutoFit/>
            </a:bodyPr>
            <a:lstStyle/>
            <a:p>
              <a:r>
                <a:rPr kumimoji="1" lang="ja-JP" altLang="en-US" sz="2400" dirty="0" smtClean="0">
                  <a:latin typeface="HGS創英角ﾎﾟｯﾌﾟ体" pitchFamily="50" charset="-128"/>
                  <a:ea typeface="HGS創英角ﾎﾟｯﾌﾟ体" pitchFamily="50" charset="-128"/>
                </a:rPr>
                <a:t>狭窄化</a:t>
              </a:r>
              <a:endParaRPr kumimoji="1" lang="ja-JP" altLang="en-US" dirty="0">
                <a:latin typeface="HGS創英角ﾎﾟｯﾌﾟ体" pitchFamily="50" charset="-128"/>
                <a:ea typeface="HGS創英角ﾎﾟｯﾌﾟ体" pitchFamily="50" charset="-128"/>
              </a:endParaRPr>
            </a:p>
          </p:txBody>
        </p:sp>
        <p:sp>
          <p:nvSpPr>
            <p:cNvPr id="9" name="下矢印 8"/>
            <p:cNvSpPr/>
            <p:nvPr/>
          </p:nvSpPr>
          <p:spPr bwMode="auto">
            <a:xfrm>
              <a:off x="6555374" y="3961511"/>
              <a:ext cx="615553" cy="432048"/>
            </a:xfrm>
            <a:prstGeom prst="downArrow">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2" name="下矢印 11"/>
            <p:cNvSpPr/>
            <p:nvPr/>
          </p:nvSpPr>
          <p:spPr bwMode="auto">
            <a:xfrm>
              <a:off x="6555375" y="4855224"/>
              <a:ext cx="615553" cy="432048"/>
            </a:xfrm>
            <a:prstGeom prst="downArrow">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3" name="下矢印 12"/>
            <p:cNvSpPr/>
            <p:nvPr/>
          </p:nvSpPr>
          <p:spPr bwMode="auto">
            <a:xfrm>
              <a:off x="6555375" y="5748937"/>
              <a:ext cx="615553" cy="432048"/>
            </a:xfrm>
            <a:prstGeom prst="downArrow">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sp>
        <p:nvSpPr>
          <p:cNvPr id="11" name="テキスト ボックス 10"/>
          <p:cNvSpPr txBox="1"/>
          <p:nvPr/>
        </p:nvSpPr>
        <p:spPr>
          <a:xfrm>
            <a:off x="4616380" y="6245157"/>
            <a:ext cx="4493538" cy="523220"/>
          </a:xfrm>
          <a:prstGeom prst="rect">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kumimoji="1" lang="ja-JP" altLang="en-US" sz="2800" dirty="0" smtClean="0">
                <a:latin typeface="HGS創英角ﾎﾟｯﾌﾟ体" pitchFamily="50" charset="-128"/>
                <a:ea typeface="HGS創英角ﾎﾟｯﾌﾟ体" pitchFamily="50" charset="-128"/>
              </a:rPr>
              <a:t>同一共振器：同様に揺らぐ</a:t>
            </a:r>
            <a:endParaRPr kumimoji="1" lang="ja-JP" altLang="en-US" dirty="0">
              <a:latin typeface="HGS創英角ﾎﾟｯﾌﾟ体" pitchFamily="50" charset="-128"/>
              <a:ea typeface="HGS創英角ﾎﾟｯﾌﾟ体" pitchFamily="50" charset="-128"/>
            </a:endParaRPr>
          </a:p>
        </p:txBody>
      </p:sp>
    </p:spTree>
    <p:extLst>
      <p:ext uri="{BB962C8B-B14F-4D97-AF65-F5344CB8AC3E}">
        <p14:creationId xmlns:p14="http://schemas.microsoft.com/office/powerpoint/2010/main" val="306212584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6053" y="404664"/>
            <a:ext cx="7772400" cy="1143000"/>
          </a:xfrm>
        </p:spPr>
        <p:txBody>
          <a:bodyPr/>
          <a:lstStyle/>
          <a:p>
            <a:r>
              <a:rPr kumimoji="1" lang="en-US" altLang="ja-JP" b="1" i="1" dirty="0" smtClean="0">
                <a:latin typeface="HGS創英角ﾎﾟｯﾌﾟ体" pitchFamily="50" charset="-128"/>
                <a:ea typeface="HGS創英角ﾎﾟｯﾌﾟ体" pitchFamily="50" charset="-128"/>
              </a:rPr>
              <a:t>DML</a:t>
            </a:r>
            <a:r>
              <a:rPr lang="ja-JP" altLang="en-US" b="1" i="1" dirty="0">
                <a:latin typeface="HGS創英角ﾎﾟｯﾌﾟ体" pitchFamily="50" charset="-128"/>
                <a:ea typeface="HGS創英角ﾎﾟｯﾌﾟ体" pitchFamily="50" charset="-128"/>
              </a:rPr>
              <a:t>特性評価</a:t>
            </a:r>
            <a:endParaRPr kumimoji="1" lang="ja-JP" altLang="en-US" b="1" i="1" dirty="0">
              <a:latin typeface="HGS創英角ﾎﾟｯﾌﾟ体" pitchFamily="50" charset="-128"/>
              <a:ea typeface="HGS創英角ﾎﾟｯﾌﾟ体" pitchFamily="50" charset="-128"/>
            </a:endParaRP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189" t="17539" r="43664" b="12702"/>
          <a:stretch/>
        </p:blipFill>
        <p:spPr bwMode="auto">
          <a:xfrm>
            <a:off x="2167" y="1304824"/>
            <a:ext cx="4532249" cy="43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1458" t="21010" r="15688" b="15529"/>
          <a:stretch/>
        </p:blipFill>
        <p:spPr bwMode="auto">
          <a:xfrm>
            <a:off x="4534415" y="1808824"/>
            <a:ext cx="4583342" cy="38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1134807" y="5624824"/>
            <a:ext cx="2266967" cy="400110"/>
          </a:xfrm>
          <a:prstGeom prst="rect">
            <a:avLst/>
          </a:prstGeom>
          <a:noFill/>
        </p:spPr>
        <p:txBody>
          <a:bodyPr wrap="none" rtlCol="0">
            <a:spAutoFit/>
          </a:bodyPr>
          <a:lstStyle/>
          <a:p>
            <a:r>
              <a:rPr kumimoji="1" lang="en-US" altLang="ja-JP" sz="2000" dirty="0" smtClean="0">
                <a:latin typeface="HGS創英角ﾎﾟｯﾌﾟ体" pitchFamily="50" charset="-128"/>
                <a:ea typeface="HGS創英角ﾎﾟｯﾌﾟ体" pitchFamily="50" charset="-128"/>
              </a:rPr>
              <a:t>DFB1</a:t>
            </a:r>
            <a:r>
              <a:rPr kumimoji="1" lang="ja-JP" altLang="en-US" sz="2000" dirty="0" err="1" smtClean="0">
                <a:latin typeface="HGS創英角ﾎﾟｯﾌﾟ体" pitchFamily="50" charset="-128"/>
                <a:ea typeface="HGS創英角ﾎﾟｯﾌﾟ体" pitchFamily="50" charset="-128"/>
              </a:rPr>
              <a:t>，</a:t>
            </a:r>
            <a:r>
              <a:rPr kumimoji="1" lang="en-US" altLang="ja-JP" sz="2000" dirty="0" smtClean="0">
                <a:latin typeface="HGS創英角ﾎﾟｯﾌﾟ体" pitchFamily="50" charset="-128"/>
                <a:ea typeface="HGS創英角ﾎﾟｯﾌﾟ体" pitchFamily="50" charset="-128"/>
              </a:rPr>
              <a:t>2</a:t>
            </a:r>
            <a:r>
              <a:rPr kumimoji="1" lang="ja-JP" altLang="en-US" sz="2000" dirty="0" smtClean="0">
                <a:latin typeface="HGS創英角ﾎﾟｯﾌﾟ体" pitchFamily="50" charset="-128"/>
                <a:ea typeface="HGS創英角ﾎﾟｯﾌﾟ体" pitchFamily="50" charset="-128"/>
              </a:rPr>
              <a:t>波長変化</a:t>
            </a:r>
            <a:endParaRPr kumimoji="1" lang="ja-JP" altLang="en-US" sz="2400" dirty="0">
              <a:latin typeface="HGS創英角ﾎﾟｯﾌﾟ体" pitchFamily="50" charset="-128"/>
              <a:ea typeface="HGS創英角ﾎﾟｯﾌﾟ体" pitchFamily="50" charset="-128"/>
            </a:endParaRPr>
          </a:p>
        </p:txBody>
      </p:sp>
      <p:sp>
        <p:nvSpPr>
          <p:cNvPr id="4" name="テキスト ボックス 3"/>
          <p:cNvSpPr txBox="1"/>
          <p:nvPr/>
        </p:nvSpPr>
        <p:spPr>
          <a:xfrm>
            <a:off x="5006517" y="5624824"/>
            <a:ext cx="3639137" cy="707886"/>
          </a:xfrm>
          <a:prstGeom prst="rect">
            <a:avLst/>
          </a:prstGeom>
          <a:noFill/>
        </p:spPr>
        <p:txBody>
          <a:bodyPr wrap="none" rtlCol="0">
            <a:spAutoFit/>
          </a:bodyPr>
          <a:lstStyle/>
          <a:p>
            <a:pPr algn="ctr"/>
            <a:r>
              <a:rPr kumimoji="1" lang="en-US" altLang="ja-JP" sz="2000" dirty="0" smtClean="0">
                <a:latin typeface="HGS創英角ﾎﾟｯﾌﾟ体" pitchFamily="50" charset="-128"/>
                <a:ea typeface="HGS創英角ﾎﾟｯﾌﾟ体" pitchFamily="50" charset="-128"/>
              </a:rPr>
              <a:t>DFB2</a:t>
            </a:r>
            <a:r>
              <a:rPr kumimoji="1" lang="ja-JP" altLang="en-US" sz="2000" dirty="0" smtClean="0">
                <a:latin typeface="HGS創英角ﾎﾟｯﾌﾟ体" pitchFamily="50" charset="-128"/>
                <a:ea typeface="HGS創英角ﾎﾟｯﾌﾟ体" pitchFamily="50" charset="-128"/>
              </a:rPr>
              <a:t>における（上）線幅評価</a:t>
            </a:r>
            <a:endParaRPr kumimoji="1" lang="en-US" altLang="ja-JP" sz="2000" dirty="0" smtClean="0">
              <a:latin typeface="HGS創英角ﾎﾟｯﾌﾟ体" pitchFamily="50" charset="-128"/>
              <a:ea typeface="HGS創英角ﾎﾟｯﾌﾟ体" pitchFamily="50" charset="-128"/>
            </a:endParaRPr>
          </a:p>
          <a:p>
            <a:pPr algn="ctr"/>
            <a:r>
              <a:rPr lang="ja-JP" altLang="en-US" sz="2000" dirty="0" smtClean="0">
                <a:latin typeface="HGS創英角ﾎﾟｯﾌﾟ体" pitchFamily="50" charset="-128"/>
                <a:ea typeface="HGS創英角ﾎﾟｯﾌﾟ体" pitchFamily="50" charset="-128"/>
              </a:rPr>
              <a:t>（下）相対強度ノイズ</a:t>
            </a:r>
            <a:endParaRPr kumimoji="1" lang="ja-JP" altLang="en-US" dirty="0">
              <a:latin typeface="HGS創英角ﾎﾟｯﾌﾟ体" pitchFamily="50" charset="-128"/>
              <a:ea typeface="HGS創英角ﾎﾟｯﾌﾟ体" pitchFamily="50" charset="-128"/>
            </a:endParaRPr>
          </a:p>
        </p:txBody>
      </p:sp>
      <p:sp>
        <p:nvSpPr>
          <p:cNvPr id="5" name="テキスト ボックス 4"/>
          <p:cNvSpPr txBox="1"/>
          <p:nvPr/>
        </p:nvSpPr>
        <p:spPr>
          <a:xfrm>
            <a:off x="253155" y="6024934"/>
            <a:ext cx="4030270"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kumimoji="1" lang="en-US" altLang="ja-JP" sz="2000" dirty="0" smtClean="0">
                <a:latin typeface="HGS創英角ﾎﾟｯﾌﾟ体" pitchFamily="50" charset="-128"/>
                <a:ea typeface="HGS創英角ﾎﾟｯﾌﾟ体" pitchFamily="50" charset="-128"/>
              </a:rPr>
              <a:t>2.4 </a:t>
            </a:r>
            <a:r>
              <a:rPr kumimoji="1" lang="ja-JP" altLang="en-US" sz="2000" dirty="0" smtClean="0">
                <a:latin typeface="HGS創英角ﾎﾟｯﾌﾟ体" pitchFamily="50" charset="-128"/>
                <a:ea typeface="HGS創英角ﾎﾟｯﾌﾟ体" pitchFamily="50" charset="-128"/>
              </a:rPr>
              <a:t>～ </a:t>
            </a:r>
            <a:r>
              <a:rPr kumimoji="1" lang="en-US" altLang="ja-JP" sz="2000" dirty="0" smtClean="0">
                <a:latin typeface="HGS創英角ﾎﾟｯﾌﾟ体" pitchFamily="50" charset="-128"/>
                <a:ea typeface="HGS創英角ﾎﾟｯﾌﾟ体" pitchFamily="50" charset="-128"/>
              </a:rPr>
              <a:t>9.3nm</a:t>
            </a:r>
            <a:r>
              <a:rPr kumimoji="1" lang="ja-JP" altLang="en-US" sz="2000" dirty="0" smtClean="0">
                <a:latin typeface="HGS創英角ﾎﾟｯﾌﾟ体" pitchFamily="50" charset="-128"/>
                <a:ea typeface="HGS創英角ﾎﾟｯﾌﾟ体" pitchFamily="50" charset="-128"/>
              </a:rPr>
              <a:t>（</a:t>
            </a:r>
            <a:r>
              <a:rPr kumimoji="1" lang="en-US" altLang="ja-JP" sz="2000" dirty="0" smtClean="0">
                <a:latin typeface="HGS創英角ﾎﾟｯﾌﾟ体" pitchFamily="50" charset="-128"/>
                <a:ea typeface="HGS創英角ﾎﾟｯﾌﾟ体" pitchFamily="50" charset="-128"/>
              </a:rPr>
              <a:t>0.3 </a:t>
            </a:r>
            <a:r>
              <a:rPr kumimoji="1" lang="ja-JP" altLang="en-US" sz="2000" dirty="0" smtClean="0">
                <a:latin typeface="HGS創英角ﾎﾟｯﾌﾟ体" pitchFamily="50" charset="-128"/>
                <a:ea typeface="HGS創英角ﾎﾟｯﾌﾟ体" pitchFamily="50" charset="-128"/>
              </a:rPr>
              <a:t>～ </a:t>
            </a:r>
            <a:r>
              <a:rPr kumimoji="1" lang="en-US" altLang="ja-JP" sz="2000" dirty="0" smtClean="0">
                <a:latin typeface="HGS創英角ﾎﾟｯﾌﾟ体" pitchFamily="50" charset="-128"/>
                <a:ea typeface="HGS創英角ﾎﾟｯﾌﾟ体" pitchFamily="50" charset="-128"/>
              </a:rPr>
              <a:t>1.15THz</a:t>
            </a:r>
            <a:r>
              <a:rPr kumimoji="1" lang="ja-JP" altLang="en-US" sz="2000" dirty="0" smtClean="0">
                <a:latin typeface="HGS創英角ﾎﾟｯﾌﾟ体" pitchFamily="50" charset="-128"/>
                <a:ea typeface="HGS創英角ﾎﾟｯﾌﾟ体" pitchFamily="50" charset="-128"/>
              </a:rPr>
              <a:t>）</a:t>
            </a:r>
            <a:endParaRPr kumimoji="1" lang="ja-JP" altLang="en-US" sz="2400" dirty="0">
              <a:latin typeface="HGS創英角ﾎﾟｯﾌﾟ体" pitchFamily="50" charset="-128"/>
              <a:ea typeface="HGS創英角ﾎﾟｯﾌﾟ体" pitchFamily="50" charset="-128"/>
            </a:endParaRPr>
          </a:p>
        </p:txBody>
      </p:sp>
      <p:sp>
        <p:nvSpPr>
          <p:cNvPr id="6" name="テキスト ボックス 5"/>
          <p:cNvSpPr txBox="1"/>
          <p:nvPr/>
        </p:nvSpPr>
        <p:spPr>
          <a:xfrm>
            <a:off x="5317499" y="6332710"/>
            <a:ext cx="3017173" cy="400110"/>
          </a:xfrm>
          <a:prstGeom prst="rect">
            <a:avLst/>
          </a:prstGeom>
          <a:noFill/>
        </p:spPr>
        <p:txBody>
          <a:bodyPr wrap="none" rtlCol="0">
            <a:spAutoFit/>
          </a:bodyPr>
          <a:lstStyle/>
          <a:p>
            <a:r>
              <a:rPr kumimoji="1" lang="en-US" altLang="ja-JP" sz="2000" dirty="0" smtClean="0">
                <a:latin typeface="HGS創英角ﾎﾟｯﾌﾟ体" pitchFamily="50" charset="-128"/>
                <a:ea typeface="HGS創英角ﾎﾟｯﾌﾟ体" pitchFamily="50" charset="-128"/>
              </a:rPr>
              <a:t>40mA</a:t>
            </a:r>
            <a:r>
              <a:rPr kumimoji="1" lang="ja-JP" altLang="en-US" sz="2000" dirty="0" smtClean="0">
                <a:latin typeface="HGS創英角ﾎﾟｯﾌﾟ体" pitchFamily="50" charset="-128"/>
                <a:ea typeface="HGS創英角ﾎﾟｯﾌﾟ体" pitchFamily="50" charset="-128"/>
              </a:rPr>
              <a:t>付近：</a:t>
            </a:r>
            <a:r>
              <a:rPr kumimoji="1" lang="en-US" altLang="ja-JP" sz="2000" dirty="0" smtClean="0">
                <a:latin typeface="HGS創英角ﾎﾟｯﾌﾟ体" pitchFamily="50" charset="-128"/>
                <a:ea typeface="HGS創英角ﾎﾟｯﾌﾟ体" pitchFamily="50" charset="-128"/>
              </a:rPr>
              <a:t>EDFA</a:t>
            </a:r>
            <a:r>
              <a:rPr kumimoji="1" lang="ja-JP" altLang="en-US" sz="2000" dirty="0" smtClean="0">
                <a:latin typeface="HGS創英角ﾎﾟｯﾌﾟ体" pitchFamily="50" charset="-128"/>
                <a:ea typeface="HGS創英角ﾎﾟｯﾌﾟ体" pitchFamily="50" charset="-128"/>
              </a:rPr>
              <a:t>の</a:t>
            </a:r>
            <a:r>
              <a:rPr kumimoji="1" lang="en-US" altLang="ja-JP" sz="2000" dirty="0" smtClean="0">
                <a:latin typeface="HGS創英角ﾎﾟｯﾌﾟ体" pitchFamily="50" charset="-128"/>
                <a:ea typeface="HGS創英角ﾎﾟｯﾌﾟ体" pitchFamily="50" charset="-128"/>
              </a:rPr>
              <a:t>ASE</a:t>
            </a:r>
            <a:endParaRPr kumimoji="1" lang="ja-JP" altLang="en-US" dirty="0">
              <a:latin typeface="HGS創英角ﾎﾟｯﾌﾟ体" pitchFamily="50" charset="-128"/>
              <a:ea typeface="HGS創英角ﾎﾟｯﾌﾟ体" pitchFamily="50" charset="-128"/>
            </a:endParaRPr>
          </a:p>
        </p:txBody>
      </p:sp>
      <p:sp>
        <p:nvSpPr>
          <p:cNvPr id="7" name="テキスト ボックス 6"/>
          <p:cNvSpPr txBox="1"/>
          <p:nvPr/>
        </p:nvSpPr>
        <p:spPr>
          <a:xfrm>
            <a:off x="5115521" y="1408714"/>
            <a:ext cx="3421129" cy="400110"/>
          </a:xfrm>
          <a:prstGeom prst="rect">
            <a:avLst/>
          </a:prstGeom>
          <a:noFill/>
        </p:spPr>
        <p:txBody>
          <a:bodyPr wrap="none" rtlCol="0">
            <a:spAutoFit/>
          </a:bodyPr>
          <a:lstStyle/>
          <a:p>
            <a:r>
              <a:rPr kumimoji="1" lang="ja-JP" altLang="en-US" sz="2000" dirty="0" smtClean="0">
                <a:latin typeface="HGS創英角ﾎﾟｯﾌﾟ体" pitchFamily="50" charset="-128"/>
                <a:ea typeface="HGS創英角ﾎﾟｯﾌﾟ体" pitchFamily="50" charset="-128"/>
              </a:rPr>
              <a:t>市販</a:t>
            </a:r>
            <a:r>
              <a:rPr kumimoji="1" lang="en-US" altLang="ja-JP" sz="2000" dirty="0" smtClean="0">
                <a:latin typeface="HGS創英角ﾎﾟｯﾌﾟ体" pitchFamily="50" charset="-128"/>
                <a:ea typeface="HGS創英角ﾎﾟｯﾌﾟ体" pitchFamily="50" charset="-128"/>
              </a:rPr>
              <a:t>DFB</a:t>
            </a:r>
            <a:r>
              <a:rPr kumimoji="1" lang="ja-JP" altLang="en-US" sz="2000" dirty="0" smtClean="0">
                <a:latin typeface="HGS創英角ﾎﾟｯﾌﾟ体" pitchFamily="50" charset="-128"/>
                <a:ea typeface="HGS創英角ﾎﾟｯﾌﾟ体" pitchFamily="50" charset="-128"/>
              </a:rPr>
              <a:t>レーザ線幅：</a:t>
            </a:r>
            <a:r>
              <a:rPr kumimoji="1" lang="en-US" altLang="ja-JP" sz="2000" dirty="0" smtClean="0">
                <a:latin typeface="HGS創英角ﾎﾟｯﾌﾟ体" pitchFamily="50" charset="-128"/>
                <a:ea typeface="HGS創英角ﾎﾟｯﾌﾟ体" pitchFamily="50" charset="-128"/>
              </a:rPr>
              <a:t>3MHz</a:t>
            </a:r>
            <a:endParaRPr kumimoji="1" lang="ja-JP" altLang="en-US" sz="2000" dirty="0">
              <a:latin typeface="HGS創英角ﾎﾟｯﾌﾟ体" pitchFamily="50" charset="-128"/>
              <a:ea typeface="HGS創英角ﾎﾟｯﾌﾟ体" pitchFamily="50" charset="-128"/>
            </a:endParaRPr>
          </a:p>
        </p:txBody>
      </p:sp>
    </p:spTree>
    <p:extLst>
      <p:ext uri="{BB962C8B-B14F-4D97-AF65-F5344CB8AC3E}">
        <p14:creationId xmlns:p14="http://schemas.microsoft.com/office/powerpoint/2010/main" val="388670974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230" t="27621" r="17593" b="30645"/>
          <a:stretch/>
        </p:blipFill>
        <p:spPr bwMode="auto">
          <a:xfrm>
            <a:off x="2282359" y="1022824"/>
            <a:ext cx="5580000" cy="2008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695887" y="153114"/>
            <a:ext cx="7772400" cy="1143000"/>
          </a:xfrm>
        </p:spPr>
        <p:txBody>
          <a:bodyPr/>
          <a:lstStyle/>
          <a:p>
            <a:r>
              <a:rPr lang="ja-JP" altLang="en-US" b="1" i="1" dirty="0" smtClean="0">
                <a:latin typeface="HGS創英角ﾎﾟｯﾌﾟ体" pitchFamily="50" charset="-128"/>
                <a:ea typeface="HGS創英角ﾎﾟｯﾌﾟ体" pitchFamily="50" charset="-128"/>
              </a:rPr>
              <a:t>セットアップ</a:t>
            </a:r>
            <a:endParaRPr kumimoji="1" lang="ja-JP" altLang="en-US" b="1" i="1" dirty="0">
              <a:latin typeface="HGS創英角ﾎﾟｯﾌﾟ体" pitchFamily="50" charset="-128"/>
              <a:ea typeface="HGS創英角ﾎﾟｯﾌﾟ体" pitchFamily="50" charset="-128"/>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466" t="15375" r="42985" b="17688"/>
          <a:stretch/>
        </p:blipFill>
        <p:spPr bwMode="auto">
          <a:xfrm>
            <a:off x="15251" y="2873127"/>
            <a:ext cx="4692398" cy="35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277" t="17540" r="26094" b="15525"/>
          <a:stretch/>
        </p:blipFill>
        <p:spPr bwMode="auto">
          <a:xfrm>
            <a:off x="4707649" y="3053127"/>
            <a:ext cx="4372701" cy="33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760714" y="6437127"/>
            <a:ext cx="3220753" cy="400110"/>
          </a:xfrm>
          <a:prstGeom prst="rect">
            <a:avLst/>
          </a:prstGeom>
          <a:noFill/>
        </p:spPr>
        <p:txBody>
          <a:bodyPr wrap="none" rtlCol="0">
            <a:spAutoFit/>
          </a:bodyPr>
          <a:lstStyle/>
          <a:p>
            <a:r>
              <a:rPr kumimoji="1" lang="ja-JP" altLang="en-US" sz="2000" dirty="0" smtClean="0">
                <a:latin typeface="HGS創英角ﾎﾟｯﾌﾟ体" pitchFamily="50" charset="-128"/>
                <a:ea typeface="HGS創英角ﾎﾟｯﾌﾟ体" pitchFamily="50" charset="-128"/>
              </a:rPr>
              <a:t>自己相関トレース</a:t>
            </a:r>
            <a:r>
              <a:rPr kumimoji="1" lang="en-US" altLang="ja-JP" sz="2000" dirty="0" smtClean="0">
                <a:latin typeface="HGS創英角ﾎﾟｯﾌﾟ体" pitchFamily="50" charset="-128"/>
                <a:ea typeface="HGS創英角ﾎﾟｯﾌﾟ体" pitchFamily="50" charset="-128"/>
              </a:rPr>
              <a:t>THz</a:t>
            </a:r>
            <a:r>
              <a:rPr kumimoji="1" lang="ja-JP" altLang="en-US" sz="2000" dirty="0" smtClean="0">
                <a:latin typeface="HGS創英角ﾎﾟｯﾌﾟ体" pitchFamily="50" charset="-128"/>
                <a:ea typeface="HGS創英角ﾎﾟｯﾌﾟ体" pitchFamily="50" charset="-128"/>
              </a:rPr>
              <a:t>波形</a:t>
            </a:r>
            <a:endParaRPr kumimoji="1" lang="ja-JP" altLang="en-US" sz="2000" dirty="0">
              <a:latin typeface="HGS創英角ﾎﾟｯﾌﾟ体" pitchFamily="50" charset="-128"/>
              <a:ea typeface="HGS創英角ﾎﾟｯﾌﾟ体" pitchFamily="50" charset="-128"/>
            </a:endParaRPr>
          </a:p>
        </p:txBody>
      </p:sp>
      <p:sp>
        <p:nvSpPr>
          <p:cNvPr id="5" name="テキスト ボックス 4"/>
          <p:cNvSpPr txBox="1"/>
          <p:nvPr/>
        </p:nvSpPr>
        <p:spPr>
          <a:xfrm>
            <a:off x="5775744" y="6437127"/>
            <a:ext cx="2236510" cy="400110"/>
          </a:xfrm>
          <a:prstGeom prst="rect">
            <a:avLst/>
          </a:prstGeom>
          <a:noFill/>
        </p:spPr>
        <p:txBody>
          <a:bodyPr wrap="none" rtlCol="0">
            <a:spAutoFit/>
          </a:bodyPr>
          <a:lstStyle/>
          <a:p>
            <a:r>
              <a:rPr kumimoji="1" lang="ja-JP" altLang="en-US" sz="2000" dirty="0" smtClean="0">
                <a:latin typeface="HGS創英角ﾎﾟｯﾌﾟ体" pitchFamily="50" charset="-128"/>
                <a:ea typeface="HGS創英角ﾎﾟｯﾌﾟ体" pitchFamily="50" charset="-128"/>
              </a:rPr>
              <a:t>チューニング特性</a:t>
            </a:r>
            <a:endParaRPr kumimoji="1" lang="ja-JP" altLang="en-US" dirty="0">
              <a:latin typeface="HGS創英角ﾎﾟｯﾌﾟ体" pitchFamily="50" charset="-128"/>
              <a:ea typeface="HGS創英角ﾎﾟｯﾌﾟ体" pitchFamily="50" charset="-128"/>
            </a:endParaRPr>
          </a:p>
        </p:txBody>
      </p:sp>
      <p:sp>
        <p:nvSpPr>
          <p:cNvPr id="6" name="テキスト ボックス 5"/>
          <p:cNvSpPr txBox="1"/>
          <p:nvPr/>
        </p:nvSpPr>
        <p:spPr>
          <a:xfrm>
            <a:off x="-2657" y="2596128"/>
            <a:ext cx="6017994" cy="276999"/>
          </a:xfrm>
          <a:prstGeom prst="rect">
            <a:avLst/>
          </a:prstGeom>
          <a:noFill/>
        </p:spPr>
        <p:txBody>
          <a:bodyPr wrap="none" rtlCol="0">
            <a:spAutoFit/>
          </a:bodyPr>
          <a:lstStyle/>
          <a:p>
            <a:r>
              <a:rPr kumimoji="1" lang="ja-JP" altLang="en-US" sz="1200" dirty="0" smtClean="0">
                <a:latin typeface="HGP創英角ﾎﾟｯﾌﾟ体" pitchFamily="50" charset="-128"/>
                <a:ea typeface="HGP創英角ﾎﾟｯﾌﾟ体" pitchFamily="50" charset="-128"/>
              </a:rPr>
              <a:t>引用：“</a:t>
            </a:r>
            <a:r>
              <a:rPr lang="en-US" altLang="ja-JP" sz="1200" dirty="0" err="1">
                <a:latin typeface="HGP創英角ﾎﾟｯﾌﾟ体" pitchFamily="50" charset="-128"/>
                <a:ea typeface="HGP創英角ﾎﾟｯﾌﾟ体" pitchFamily="50" charset="-128"/>
              </a:rPr>
              <a:t>Namje</a:t>
            </a:r>
            <a:r>
              <a:rPr lang="en-US" altLang="ja-JP" sz="1200" dirty="0">
                <a:latin typeface="HGP創英角ﾎﾟｯﾌﾟ体" pitchFamily="50" charset="-128"/>
                <a:ea typeface="HGP創英角ﾎﾟｯﾌﾟ体" pitchFamily="50" charset="-128"/>
              </a:rPr>
              <a:t> </a:t>
            </a:r>
            <a:r>
              <a:rPr lang="en-US" altLang="ja-JP" sz="1200" dirty="0" smtClean="0">
                <a:latin typeface="HGP創英角ﾎﾟｯﾌﾟ体" pitchFamily="50" charset="-128"/>
                <a:ea typeface="HGP創英角ﾎﾟｯﾌﾟ体" pitchFamily="50" charset="-128"/>
              </a:rPr>
              <a:t>Kim et al., Optics Express, Vol.19, No.16, </a:t>
            </a:r>
            <a:r>
              <a:rPr lang="en-US" altLang="ja-JP" sz="1200" dirty="0" err="1" smtClean="0">
                <a:latin typeface="HGP創英角ﾎﾟｯﾌﾟ体" pitchFamily="50" charset="-128"/>
                <a:ea typeface="HGP創英角ﾎﾟｯﾌﾟ体" pitchFamily="50" charset="-128"/>
              </a:rPr>
              <a:t>pp</a:t>
            </a:r>
            <a:r>
              <a:rPr lang="en-US" altLang="ja-JP" sz="1200" dirty="0" smtClean="0">
                <a:latin typeface="HGP創英角ﾎﾟｯﾌﾟ体" pitchFamily="50" charset="-128"/>
                <a:ea typeface="HGP創英角ﾎﾟｯﾌﾟ体" pitchFamily="50" charset="-128"/>
              </a:rPr>
              <a:t> 15397-15403 (2011)</a:t>
            </a:r>
            <a:r>
              <a:rPr kumimoji="1" lang="ja-JP" altLang="en-US" sz="1200" dirty="0" smtClean="0">
                <a:latin typeface="HGP創英角ﾎﾟｯﾌﾟ体" pitchFamily="50" charset="-128"/>
                <a:ea typeface="HGP創英角ﾎﾟｯﾌﾟ体" pitchFamily="50" charset="-128"/>
              </a:rPr>
              <a:t>”</a:t>
            </a:r>
            <a:endParaRPr kumimoji="1" lang="ja-JP" altLang="en-US" sz="1200" dirty="0">
              <a:latin typeface="HGP創英角ﾎﾟｯﾌﾟ体" pitchFamily="50" charset="-128"/>
              <a:ea typeface="HGP創英角ﾎﾟｯﾌﾟ体" pitchFamily="50" charset="-128"/>
            </a:endParaRPr>
          </a:p>
        </p:txBody>
      </p:sp>
      <p:sp>
        <p:nvSpPr>
          <p:cNvPr id="7" name="テキスト ボックス 6"/>
          <p:cNvSpPr txBox="1"/>
          <p:nvPr/>
        </p:nvSpPr>
        <p:spPr>
          <a:xfrm>
            <a:off x="6925445" y="2631515"/>
            <a:ext cx="2198038" cy="400110"/>
          </a:xfrm>
          <a:prstGeom prst="rect">
            <a:avLst/>
          </a:prstGeom>
          <a:noFill/>
        </p:spPr>
        <p:txBody>
          <a:bodyPr wrap="none" rtlCol="0">
            <a:spAutoFit/>
          </a:bodyPr>
          <a:lstStyle/>
          <a:p>
            <a:r>
              <a:rPr kumimoji="1" lang="en-US" altLang="ja-JP" sz="2000" dirty="0" smtClean="0">
                <a:latin typeface="HGP創英角ﾎﾟｯﾌﾟ体" pitchFamily="50" charset="-128"/>
                <a:ea typeface="HGP創英角ﾎﾟｯﾌﾟ体" pitchFamily="50" charset="-128"/>
              </a:rPr>
              <a:t>10nW@0.315THz</a:t>
            </a:r>
            <a:endParaRPr kumimoji="1" lang="ja-JP" altLang="en-US" sz="2400" dirty="0">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4260592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i="1" dirty="0">
                <a:latin typeface="HGP創英角ﾎﾟｯﾌﾟ体" pitchFamily="50" charset="-128"/>
                <a:ea typeface="HGP創英角ﾎﾟｯﾌﾟ体" pitchFamily="50" charset="-128"/>
              </a:rPr>
              <a:t>まとめ</a:t>
            </a:r>
            <a:endParaRPr kumimoji="1" lang="ja-JP" altLang="en-US" b="1" i="1" dirty="0">
              <a:latin typeface="HGP創英角ﾎﾟｯﾌﾟ体" pitchFamily="50" charset="-128"/>
              <a:ea typeface="HGP創英角ﾎﾟｯﾌﾟ体" pitchFamily="50" charset="-128"/>
            </a:endParaRPr>
          </a:p>
        </p:txBody>
      </p:sp>
      <p:sp>
        <p:nvSpPr>
          <p:cNvPr id="3" name="コンテンツ プレースホルダー 2"/>
          <p:cNvSpPr>
            <a:spLocks noGrp="1"/>
          </p:cNvSpPr>
          <p:nvPr>
            <p:ph idx="1"/>
          </p:nvPr>
        </p:nvSpPr>
        <p:spPr>
          <a:xfrm>
            <a:off x="0" y="1981200"/>
            <a:ext cx="9144000" cy="4688160"/>
          </a:xfrm>
        </p:spPr>
        <p:txBody>
          <a:bodyPr/>
          <a:lstStyle/>
          <a:p>
            <a:pPr marL="0" indent="0">
              <a:buNone/>
            </a:pPr>
            <a:r>
              <a:rPr kumimoji="1" lang="ja-JP" altLang="en-US" dirty="0" smtClean="0">
                <a:latin typeface="HGP創英角ﾎﾟｯﾌﾟ体" pitchFamily="50" charset="-128"/>
                <a:ea typeface="HGP創英角ﾎﾟｯﾌﾟ体" pitchFamily="50" charset="-128"/>
              </a:rPr>
              <a:t>●</a:t>
            </a:r>
            <a:r>
              <a:rPr kumimoji="1" lang="en-US" altLang="ja-JP" dirty="0" smtClean="0">
                <a:latin typeface="HGP創英角ﾎﾟｯﾌﾟ体" pitchFamily="50" charset="-128"/>
                <a:ea typeface="HGP創英角ﾎﾟｯﾌﾟ体" pitchFamily="50" charset="-128"/>
              </a:rPr>
              <a:t>2</a:t>
            </a:r>
            <a:r>
              <a:rPr kumimoji="1" lang="ja-JP" altLang="en-US" dirty="0" smtClean="0">
                <a:latin typeface="HGP創英角ﾎﾟｯﾌﾟ体" pitchFamily="50" charset="-128"/>
                <a:ea typeface="HGP創英角ﾎﾟｯﾌﾟ体" pitchFamily="50" charset="-128"/>
              </a:rPr>
              <a:t>台の</a:t>
            </a:r>
            <a:r>
              <a:rPr kumimoji="1" lang="en-US" altLang="ja-JP" dirty="0" smtClean="0">
                <a:latin typeface="HGP創英角ﾎﾟｯﾌﾟ体" pitchFamily="50" charset="-128"/>
                <a:ea typeface="HGP創英角ﾎﾟｯﾌﾟ体" pitchFamily="50" charset="-128"/>
              </a:rPr>
              <a:t>DFB</a:t>
            </a:r>
            <a:r>
              <a:rPr kumimoji="1" lang="ja-JP" altLang="en-US" dirty="0" smtClean="0">
                <a:latin typeface="HGP創英角ﾎﾟｯﾌﾟ体" pitchFamily="50" charset="-128"/>
                <a:ea typeface="HGP創英角ﾎﾟｯﾌﾟ体" pitchFamily="50" charset="-128"/>
              </a:rPr>
              <a:t>レーザを</a:t>
            </a:r>
            <a:r>
              <a:rPr kumimoji="1" lang="en-US" altLang="ja-JP" dirty="0" smtClean="0">
                <a:latin typeface="HGP創英角ﾎﾟｯﾌﾟ体" pitchFamily="50" charset="-128"/>
                <a:ea typeface="HGP創英角ﾎﾟｯﾌﾟ体" pitchFamily="50" charset="-128"/>
              </a:rPr>
              <a:t>1</a:t>
            </a:r>
            <a:r>
              <a:rPr kumimoji="1" lang="ja-JP" altLang="en-US" dirty="0" err="1" smtClean="0">
                <a:latin typeface="HGP創英角ﾎﾟｯﾌﾟ体" pitchFamily="50" charset="-128"/>
                <a:ea typeface="HGP創英角ﾎﾟｯﾌﾟ体" pitchFamily="50" charset="-128"/>
              </a:rPr>
              <a:t>つの</a:t>
            </a:r>
            <a:r>
              <a:rPr kumimoji="1" lang="ja-JP" altLang="en-US" dirty="0" smtClean="0">
                <a:latin typeface="HGP創英角ﾎﾟｯﾌﾟ体" pitchFamily="50" charset="-128"/>
                <a:ea typeface="HGP創英角ﾎﾟｯﾌﾟ体" pitchFamily="50" charset="-128"/>
              </a:rPr>
              <a:t>デバイス</a:t>
            </a:r>
            <a:r>
              <a:rPr kumimoji="1" lang="en-US" altLang="ja-JP" dirty="0" smtClean="0">
                <a:latin typeface="HGP創英角ﾎﾟｯﾌﾟ体" pitchFamily="50" charset="-128"/>
                <a:ea typeface="HGP創英角ﾎﾟｯﾌﾟ体" pitchFamily="50" charset="-128"/>
              </a:rPr>
              <a:t>DML</a:t>
            </a:r>
            <a:r>
              <a:rPr kumimoji="1" lang="ja-JP" altLang="en-US" dirty="0" smtClean="0">
                <a:latin typeface="HGP創英角ﾎﾟｯﾌﾟ体" pitchFamily="50" charset="-128"/>
                <a:ea typeface="HGP創英角ﾎﾟｯﾌﾟ体" pitchFamily="50" charset="-128"/>
              </a:rPr>
              <a:t>へ</a:t>
            </a:r>
            <a:endParaRPr kumimoji="1" lang="en-US" altLang="ja-JP" dirty="0" smtClean="0">
              <a:latin typeface="HGP創英角ﾎﾟｯﾌﾟ体" pitchFamily="50" charset="-128"/>
              <a:ea typeface="HGP創英角ﾎﾟｯﾌﾟ体" pitchFamily="50" charset="-128"/>
            </a:endParaRPr>
          </a:p>
          <a:p>
            <a:pPr marL="0" indent="0">
              <a:buNone/>
            </a:pPr>
            <a:r>
              <a:rPr lang="ja-JP" altLang="en-US" dirty="0" smtClean="0">
                <a:latin typeface="HGP創英角ﾎﾟｯﾌﾟ体" pitchFamily="50" charset="-128"/>
                <a:ea typeface="HGP創英角ﾎﾟｯﾌﾟ体" pitchFamily="50" charset="-128"/>
              </a:rPr>
              <a:t>●コンパクト＆ロバストな</a:t>
            </a:r>
            <a:r>
              <a:rPr lang="en-US" altLang="ja-JP" dirty="0" smtClean="0">
                <a:latin typeface="HGP創英角ﾎﾟｯﾌﾟ体" pitchFamily="50" charset="-128"/>
                <a:ea typeface="HGP創英角ﾎﾟｯﾌﾟ体" pitchFamily="50" charset="-128"/>
              </a:rPr>
              <a:t>THz</a:t>
            </a:r>
            <a:r>
              <a:rPr lang="ja-JP" altLang="en-US" dirty="0" smtClean="0">
                <a:latin typeface="HGP創英角ﾎﾟｯﾌﾟ体" pitchFamily="50" charset="-128"/>
                <a:ea typeface="HGP創英角ﾎﾟｯﾌﾟ体" pitchFamily="50" charset="-128"/>
              </a:rPr>
              <a:t>光源</a:t>
            </a:r>
            <a:endParaRPr lang="en-US" altLang="ja-JP" dirty="0" smtClean="0">
              <a:latin typeface="HGP創英角ﾎﾟｯﾌﾟ体" pitchFamily="50" charset="-128"/>
              <a:ea typeface="HGP創英角ﾎﾟｯﾌﾟ体" pitchFamily="50" charset="-128"/>
            </a:endParaRPr>
          </a:p>
          <a:p>
            <a:pPr marL="0" indent="0">
              <a:buNone/>
            </a:pPr>
            <a:r>
              <a:rPr lang="ja-JP" altLang="en-US" dirty="0" smtClean="0">
                <a:latin typeface="HGP創英角ﾎﾟｯﾌﾟ体" pitchFamily="50" charset="-128"/>
                <a:ea typeface="HGP創英角ﾎﾟｯﾌﾟ体" pitchFamily="50" charset="-128"/>
              </a:rPr>
              <a:t>●偏光＆レーザの揺らぎを気にしなくて良い</a:t>
            </a:r>
            <a:endParaRPr lang="en-US" altLang="ja-JP" dirty="0" smtClean="0">
              <a:latin typeface="HGP創英角ﾎﾟｯﾌﾟ体" pitchFamily="50" charset="-128"/>
              <a:ea typeface="HGP創英角ﾎﾟｯﾌﾟ体" pitchFamily="50" charset="-128"/>
            </a:endParaRPr>
          </a:p>
          <a:p>
            <a:pPr marL="0" indent="0">
              <a:buNone/>
            </a:pPr>
            <a:r>
              <a:rPr kumimoji="1" lang="ja-JP" altLang="en-US" dirty="0" smtClean="0">
                <a:latin typeface="HGP創英角ﾎﾟｯﾌﾟ体" pitchFamily="50" charset="-128"/>
                <a:ea typeface="HGP創英角ﾎﾟｯﾌﾟ体" pitchFamily="50" charset="-128"/>
              </a:rPr>
              <a:t>●推定出力</a:t>
            </a:r>
            <a:endParaRPr kumimoji="1" lang="en-US" altLang="ja-JP" dirty="0" smtClean="0">
              <a:latin typeface="HGP創英角ﾎﾟｯﾌﾟ体" pitchFamily="50" charset="-128"/>
              <a:ea typeface="HGP創英角ﾎﾟｯﾌﾟ体" pitchFamily="50" charset="-128"/>
            </a:endParaRPr>
          </a:p>
          <a:p>
            <a:pPr marL="0" indent="0">
              <a:buNone/>
            </a:pPr>
            <a:r>
              <a:rPr lang="en-US" altLang="ja-JP" dirty="0" smtClean="0">
                <a:latin typeface="HGP創英角ﾎﾟｯﾌﾟ体" pitchFamily="50" charset="-128"/>
                <a:ea typeface="HGP創英角ﾎﾟｯﾌﾟ体" pitchFamily="50" charset="-128"/>
              </a:rPr>
              <a:t>10nW@0.315THz</a:t>
            </a:r>
          </a:p>
          <a:p>
            <a:pPr marL="0" indent="0">
              <a:buNone/>
            </a:pPr>
            <a:r>
              <a:rPr kumimoji="1" lang="ja-JP" altLang="en-US" dirty="0" smtClean="0">
                <a:latin typeface="HGP創英角ﾎﾟｯﾌﾟ体" pitchFamily="50" charset="-128"/>
                <a:ea typeface="HGP創英角ﾎﾟｯﾌﾟ体" pitchFamily="50" charset="-128"/>
              </a:rPr>
              <a:t>●</a:t>
            </a:r>
            <a:r>
              <a:rPr lang="ja-JP" altLang="en-US" dirty="0" smtClean="0">
                <a:latin typeface="HGP創英角ﾎﾟｯﾌﾟ体" pitchFamily="50" charset="-128"/>
                <a:ea typeface="HGP創英角ﾎﾟｯﾌﾟ体" pitchFamily="50" charset="-128"/>
              </a:rPr>
              <a:t>カタログスペック上のチューニング範囲</a:t>
            </a:r>
            <a:endParaRPr lang="en-US" altLang="ja-JP" dirty="0" smtClean="0">
              <a:latin typeface="HGP創英角ﾎﾟｯﾌﾟ体" pitchFamily="50" charset="-128"/>
              <a:ea typeface="HGP創英角ﾎﾟｯﾌﾟ体" pitchFamily="50" charset="-128"/>
            </a:endParaRPr>
          </a:p>
          <a:p>
            <a:pPr marL="0" indent="0">
              <a:buNone/>
            </a:pPr>
            <a:r>
              <a:rPr kumimoji="1" lang="en-US" altLang="ja-JP" dirty="0" smtClean="0">
                <a:latin typeface="HGP創英角ﾎﾟｯﾌﾟ体" pitchFamily="50" charset="-128"/>
                <a:ea typeface="HGP創英角ﾎﾟｯﾌﾟ体" pitchFamily="50" charset="-128"/>
              </a:rPr>
              <a:t>0.3THz</a:t>
            </a:r>
            <a:r>
              <a:rPr kumimoji="1" lang="ja-JP" altLang="en-US" dirty="0" smtClean="0">
                <a:latin typeface="HGP創英角ﾎﾟｯﾌﾟ体" pitchFamily="50" charset="-128"/>
                <a:ea typeface="HGP創英角ﾎﾟｯﾌﾟ体" pitchFamily="50" charset="-128"/>
              </a:rPr>
              <a:t>～</a:t>
            </a:r>
            <a:r>
              <a:rPr kumimoji="1" lang="en-US" altLang="ja-JP" dirty="0" smtClean="0">
                <a:latin typeface="HGP創英角ﾎﾟｯﾌﾟ体" pitchFamily="50" charset="-128"/>
                <a:ea typeface="HGP創英角ﾎﾟｯﾌﾟ体" pitchFamily="50" charset="-128"/>
              </a:rPr>
              <a:t>1.15THz</a:t>
            </a:r>
          </a:p>
          <a:p>
            <a:pPr marL="0" indent="0">
              <a:buNone/>
            </a:pPr>
            <a:r>
              <a:rPr lang="en-US" altLang="ja-JP" dirty="0" smtClean="0">
                <a:latin typeface="HGP創英角ﾎﾟｯﾌﾟ体" pitchFamily="50" charset="-128"/>
                <a:ea typeface="HGP創英角ﾎﾟｯﾌﾟ体" pitchFamily="50" charset="-128"/>
              </a:rPr>
              <a:t>※</a:t>
            </a:r>
            <a:r>
              <a:rPr lang="ja-JP" altLang="en-US" dirty="0" smtClean="0">
                <a:latin typeface="HGP創英角ﾎﾟｯﾌﾟ体" pitchFamily="50" charset="-128"/>
                <a:ea typeface="HGP創英角ﾎﾟｯﾌﾟ体" pitchFamily="50" charset="-128"/>
              </a:rPr>
              <a:t>ただし、光コム</a:t>
            </a:r>
            <a:r>
              <a:rPr lang="en-US" altLang="ja-JP" dirty="0" smtClean="0">
                <a:latin typeface="HGP創英角ﾎﾟｯﾌﾟ体" pitchFamily="50" charset="-128"/>
                <a:ea typeface="HGP創英角ﾎﾟｯﾌﾟ体" pitchFamily="50" charset="-128"/>
              </a:rPr>
              <a:t>THz</a:t>
            </a:r>
            <a:r>
              <a:rPr lang="ja-JP" altLang="en-US" dirty="0" smtClean="0">
                <a:latin typeface="HGP創英角ﾎﾟｯﾌﾟ体" pitchFamily="50" charset="-128"/>
                <a:ea typeface="HGP創英角ﾎﾟｯﾌﾟ体" pitchFamily="50" charset="-128"/>
              </a:rPr>
              <a:t>シンセと比べ連続的ではない</a:t>
            </a:r>
            <a:endParaRPr kumimoji="1" lang="ja-JP" altLang="en-US" dirty="0">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217021048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219611227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69776"/>
            <a:ext cx="7772400" cy="1143000"/>
          </a:xfrm>
        </p:spPr>
        <p:txBody>
          <a:bodyPr/>
          <a:lstStyle/>
          <a:p>
            <a:r>
              <a:rPr kumimoji="1" lang="ja-JP" altLang="en-US" b="1" i="1" dirty="0" smtClean="0">
                <a:latin typeface="HGP創英角ﾎﾟｯﾌﾟ体" pitchFamily="50" charset="-128"/>
                <a:ea typeface="HGP創英角ﾎﾟｯﾌﾟ体" pitchFamily="50" charset="-128"/>
              </a:rPr>
              <a:t>ボロメータ</a:t>
            </a:r>
            <a:endParaRPr kumimoji="1" lang="ja-JP" altLang="en-US" b="1" i="1" dirty="0">
              <a:latin typeface="HGP創英角ﾎﾟｯﾌﾟ体" pitchFamily="50" charset="-128"/>
              <a:ea typeface="HGP創英角ﾎﾟｯﾌﾟ体" pitchFamily="50" charset="-128"/>
            </a:endParaRPr>
          </a:p>
        </p:txBody>
      </p:sp>
      <p:grpSp>
        <p:nvGrpSpPr>
          <p:cNvPr id="5" name="グループ化 4"/>
          <p:cNvGrpSpPr/>
          <p:nvPr/>
        </p:nvGrpSpPr>
        <p:grpSpPr>
          <a:xfrm>
            <a:off x="107504" y="1196752"/>
            <a:ext cx="3456000" cy="2880000"/>
            <a:chOff x="395536" y="1988839"/>
            <a:chExt cx="3456000" cy="288000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88839"/>
              <a:ext cx="3456000"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bwMode="auto">
            <a:xfrm>
              <a:off x="395536" y="1988839"/>
              <a:ext cx="792088" cy="21602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sp>
        <p:nvSpPr>
          <p:cNvPr id="6" name="正方形/長方形 5"/>
          <p:cNvSpPr/>
          <p:nvPr/>
        </p:nvSpPr>
        <p:spPr>
          <a:xfrm>
            <a:off x="3563504" y="1482590"/>
            <a:ext cx="5580496" cy="2308324"/>
          </a:xfrm>
          <a:prstGeom prst="rect">
            <a:avLst/>
          </a:prstGeom>
        </p:spPr>
        <p:txBody>
          <a:bodyPr wrap="square">
            <a:spAutoFit/>
          </a:bodyPr>
          <a:lstStyle/>
          <a:p>
            <a:r>
              <a:rPr lang="ja-JP" altLang="en-US" sz="2400" dirty="0" smtClean="0">
                <a:latin typeface="HGP創英角ﾎﾟｯﾌﾟ体" pitchFamily="50" charset="-128"/>
                <a:ea typeface="HGP創英角ﾎﾟｯﾌﾟ体" pitchFamily="50" charset="-128"/>
              </a:rPr>
              <a:t>ボロメータ</a:t>
            </a:r>
            <a:r>
              <a:rPr lang="ja-JP" altLang="en-US" sz="2400" dirty="0">
                <a:latin typeface="HGP創英角ﾎﾟｯﾌﾟ体" pitchFamily="50" charset="-128"/>
                <a:ea typeface="HGP創英角ﾎﾟｯﾌﾟ体" pitchFamily="50" charset="-128"/>
              </a:rPr>
              <a:t>：</a:t>
            </a:r>
            <a:r>
              <a:rPr lang="ja-JP" altLang="en-US" sz="2400" dirty="0" smtClean="0">
                <a:latin typeface="HGP創英角ﾎﾟｯﾌﾟ体" pitchFamily="50" charset="-128"/>
                <a:ea typeface="HGP創英角ﾎﾟｯﾌﾟ体" pitchFamily="50" charset="-128"/>
              </a:rPr>
              <a:t>電磁波</a:t>
            </a:r>
            <a:r>
              <a:rPr lang="ja-JP" altLang="en-US" sz="2400" dirty="0">
                <a:latin typeface="HGP創英角ﾎﾟｯﾌﾟ体" pitchFamily="50" charset="-128"/>
                <a:ea typeface="HGP創英角ﾎﾟｯﾌﾟ体" pitchFamily="50" charset="-128"/>
              </a:rPr>
              <a:t>を検出する素子で</a:t>
            </a:r>
            <a:r>
              <a:rPr lang="ja-JP" altLang="en-US" sz="2400" dirty="0" smtClean="0">
                <a:latin typeface="HGP創英角ﾎﾟｯﾌﾟ体" pitchFamily="50" charset="-128"/>
                <a:ea typeface="HGP創英角ﾎﾟｯﾌﾟ体" pitchFamily="50" charset="-128"/>
              </a:rPr>
              <a:t>あり、温度</a:t>
            </a:r>
            <a:r>
              <a:rPr lang="ja-JP" altLang="en-US" sz="2400" dirty="0">
                <a:latin typeface="HGP創英角ﾎﾟｯﾌﾟ体" pitchFamily="50" charset="-128"/>
                <a:ea typeface="HGP創英角ﾎﾟｯﾌﾟ体" pitchFamily="50" charset="-128"/>
              </a:rPr>
              <a:t>の</a:t>
            </a:r>
            <a:r>
              <a:rPr lang="ja-JP" altLang="en-US" sz="2400" dirty="0" smtClean="0">
                <a:latin typeface="HGP創英角ﾎﾟｯﾌﾟ体" pitchFamily="50" charset="-128"/>
                <a:ea typeface="HGP創英角ﾎﾟｯﾌﾟ体" pitchFamily="50" charset="-128"/>
              </a:rPr>
              <a:t>上昇</a:t>
            </a:r>
            <a:r>
              <a:rPr lang="ja-JP" altLang="en-US" sz="2400" dirty="0">
                <a:latin typeface="HGP創英角ﾎﾟｯﾌﾟ体" pitchFamily="50" charset="-128"/>
                <a:ea typeface="HGP創英角ﾎﾟｯﾌﾟ体" pitchFamily="50" charset="-128"/>
              </a:rPr>
              <a:t>を</a:t>
            </a:r>
            <a:r>
              <a:rPr lang="ja-JP" altLang="en-US" sz="2400" dirty="0" smtClean="0">
                <a:latin typeface="HGP創英角ﾎﾟｯﾌﾟ体" pitchFamily="50" charset="-128"/>
                <a:ea typeface="HGP創英角ﾎﾟｯﾌﾟ体" pitchFamily="50" charset="-128"/>
              </a:rPr>
              <a:t>測定。</a:t>
            </a:r>
            <a:endParaRPr lang="ja-JP" altLang="en-US" sz="2400" dirty="0">
              <a:latin typeface="HGP創英角ﾎﾟｯﾌﾟ体" pitchFamily="50" charset="-128"/>
              <a:ea typeface="HGP創英角ﾎﾟｯﾌﾟ体" pitchFamily="50" charset="-128"/>
            </a:endParaRPr>
          </a:p>
          <a:p>
            <a:r>
              <a:rPr lang="ja-JP" altLang="en-US" sz="2400" dirty="0" smtClean="0">
                <a:solidFill>
                  <a:srgbClr val="FF0000"/>
                </a:solidFill>
                <a:latin typeface="HGP創英角ﾎﾟｯﾌﾟ体" pitchFamily="50" charset="-128"/>
                <a:ea typeface="HGP創英角ﾎﾟｯﾌﾟ体" pitchFamily="50" charset="-128"/>
              </a:rPr>
              <a:t>如何</a:t>
            </a:r>
            <a:r>
              <a:rPr lang="ja-JP" altLang="en-US" sz="2400" dirty="0">
                <a:solidFill>
                  <a:srgbClr val="FF0000"/>
                </a:solidFill>
                <a:latin typeface="HGP創英角ﾎﾟｯﾌﾟ体" pitchFamily="50" charset="-128"/>
                <a:ea typeface="HGP創英角ﾎﾟｯﾌﾟ体" pitchFamily="50" charset="-128"/>
              </a:rPr>
              <a:t>なる周波数</a:t>
            </a:r>
            <a:r>
              <a:rPr lang="ja-JP" altLang="en-US" sz="2400" dirty="0">
                <a:latin typeface="HGP創英角ﾎﾟｯﾌﾟ体" pitchFamily="50" charset="-128"/>
                <a:ea typeface="HGP創英角ﾎﾟｯﾌﾟ体" pitchFamily="50" charset="-128"/>
              </a:rPr>
              <a:t>、波長の電磁波に対しても感度が一定で</a:t>
            </a:r>
            <a:r>
              <a:rPr lang="ja-JP" altLang="en-US" sz="2400" dirty="0" smtClean="0">
                <a:latin typeface="HGP創英角ﾎﾟｯﾌﾟ体" pitchFamily="50" charset="-128"/>
                <a:ea typeface="HGP創英角ﾎﾟｯﾌﾟ体" pitchFamily="50" charset="-128"/>
              </a:rPr>
              <a:t>ある。</a:t>
            </a:r>
            <a:endParaRPr lang="ja-JP" altLang="en-US" sz="2400" dirty="0">
              <a:latin typeface="HGP創英角ﾎﾟｯﾌﾟ体" pitchFamily="50" charset="-128"/>
              <a:ea typeface="HGP創英角ﾎﾟｯﾌﾟ体" pitchFamily="50" charset="-128"/>
            </a:endParaRPr>
          </a:p>
          <a:p>
            <a:r>
              <a:rPr lang="en-US" altLang="ja-JP" sz="2400" dirty="0" smtClean="0">
                <a:solidFill>
                  <a:srgbClr val="FF0000"/>
                </a:solidFill>
                <a:latin typeface="HGP創英角ﾎﾟｯﾌﾟ体" pitchFamily="50" charset="-128"/>
                <a:ea typeface="HGP創英角ﾎﾟｯﾌﾟ体" pitchFamily="50" charset="-128"/>
              </a:rPr>
              <a:t>※</a:t>
            </a:r>
            <a:r>
              <a:rPr lang="ja-JP" altLang="en-US" sz="2400" dirty="0" smtClean="0">
                <a:solidFill>
                  <a:srgbClr val="FF0000"/>
                </a:solidFill>
                <a:latin typeface="HGP創英角ﾎﾟｯﾌﾟ体" pitchFamily="50" charset="-128"/>
                <a:ea typeface="HGP創英角ﾎﾟｯﾌﾟ体" pitchFamily="50" charset="-128"/>
              </a:rPr>
              <a:t>絶対</a:t>
            </a:r>
            <a:r>
              <a:rPr lang="ja-JP" altLang="en-US" sz="2400" dirty="0">
                <a:solidFill>
                  <a:srgbClr val="FF0000"/>
                </a:solidFill>
                <a:latin typeface="HGP創英角ﾎﾟｯﾌﾟ体" pitchFamily="50" charset="-128"/>
                <a:ea typeface="HGP創英角ﾎﾟｯﾌﾟ体" pitchFamily="50" charset="-128"/>
              </a:rPr>
              <a:t>零度付近まで冷却する事によって真価を発揮する。</a:t>
            </a:r>
            <a:endParaRPr lang="ja-JP" altLang="en-US" dirty="0">
              <a:solidFill>
                <a:srgbClr val="FF0000"/>
              </a:solidFill>
              <a:latin typeface="HGP創英角ﾎﾟｯﾌﾟ体" pitchFamily="50" charset="-128"/>
              <a:ea typeface="HGP創英角ﾎﾟｯﾌﾟ体" pitchFamily="50" charset="-128"/>
            </a:endParaRPr>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8160" t="16010" r="34971" b="24952"/>
          <a:stretch/>
        </p:blipFill>
        <p:spPr bwMode="auto">
          <a:xfrm>
            <a:off x="335993" y="4158000"/>
            <a:ext cx="2999021" cy="27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a:xfrm>
            <a:off x="3563504" y="4158000"/>
            <a:ext cx="5580496" cy="2308324"/>
          </a:xfrm>
          <a:prstGeom prst="rect">
            <a:avLst/>
          </a:prstGeom>
        </p:spPr>
        <p:txBody>
          <a:bodyPr wrap="square">
            <a:spAutoFit/>
          </a:bodyPr>
          <a:lstStyle/>
          <a:p>
            <a:r>
              <a:rPr lang="ja-JP" altLang="en-US" sz="2400" dirty="0">
                <a:latin typeface="HGP創英角ﾎﾟｯﾌﾟ体" pitchFamily="50" charset="-128"/>
                <a:ea typeface="HGP創英角ﾎﾟｯﾌﾟ体" pitchFamily="50" charset="-128"/>
              </a:rPr>
              <a:t>非冷却マイクロボロメーター仕様の遠赤外線</a:t>
            </a:r>
            <a:r>
              <a:rPr lang="ja-JP" altLang="en-US" sz="2400" dirty="0" smtClean="0">
                <a:latin typeface="HGP創英角ﾎﾟｯﾌﾟ体" pitchFamily="50" charset="-128"/>
                <a:ea typeface="HGP創英角ﾎﾟｯﾌﾟ体" pitchFamily="50" charset="-128"/>
              </a:rPr>
              <a:t>カメラ：赤外線</a:t>
            </a:r>
            <a:r>
              <a:rPr lang="ja-JP" altLang="en-US" sz="2400" dirty="0">
                <a:latin typeface="HGP創英角ﾎﾟｯﾌﾟ体" pitchFamily="50" charset="-128"/>
                <a:ea typeface="HGP創英角ﾎﾟｯﾌﾟ体" pitchFamily="50" charset="-128"/>
              </a:rPr>
              <a:t>が酸化バナジウム等の感熱素子に照射されて</a:t>
            </a:r>
            <a:r>
              <a:rPr lang="ja-JP" altLang="en-US" sz="2400" dirty="0">
                <a:solidFill>
                  <a:srgbClr val="FF0000"/>
                </a:solidFill>
                <a:latin typeface="HGP創英角ﾎﾟｯﾌﾟ体" pitchFamily="50" charset="-128"/>
                <a:ea typeface="HGP創英角ﾎﾟｯﾌﾟ体" pitchFamily="50" charset="-128"/>
              </a:rPr>
              <a:t>温度が</a:t>
            </a:r>
            <a:r>
              <a:rPr lang="ja-JP" altLang="en-US" sz="2400" dirty="0" smtClean="0">
                <a:solidFill>
                  <a:srgbClr val="FF0000"/>
                </a:solidFill>
                <a:latin typeface="HGP創英角ﾎﾟｯﾌﾟ体" pitchFamily="50" charset="-128"/>
                <a:ea typeface="HGP創英角ﾎﾟｯﾌﾟ体" pitchFamily="50" charset="-128"/>
              </a:rPr>
              <a:t>変化</a:t>
            </a:r>
            <a:r>
              <a:rPr lang="ja-JP" altLang="en-US" sz="2400" dirty="0" smtClean="0">
                <a:latin typeface="HGP創英角ﾎﾟｯﾌﾟ体" pitchFamily="50" charset="-128"/>
                <a:ea typeface="HGP創英角ﾎﾟｯﾌﾟ体" pitchFamily="50" charset="-128"/>
              </a:rPr>
              <a:t>し、</a:t>
            </a:r>
            <a:r>
              <a:rPr lang="ja-JP" altLang="en-US" sz="2400" dirty="0" smtClean="0">
                <a:solidFill>
                  <a:srgbClr val="FF0000"/>
                </a:solidFill>
                <a:latin typeface="HGP創英角ﾎﾟｯﾌﾟ体" pitchFamily="50" charset="-128"/>
                <a:ea typeface="HGP創英角ﾎﾟｯﾌﾟ体" pitchFamily="50" charset="-128"/>
              </a:rPr>
              <a:t>抵抗値</a:t>
            </a:r>
            <a:r>
              <a:rPr lang="ja-JP" altLang="en-US" sz="2400" dirty="0">
                <a:latin typeface="HGP創英角ﾎﾟｯﾌﾟ体" pitchFamily="50" charset="-128"/>
                <a:ea typeface="HGP創英角ﾎﾟｯﾌﾟ体" pitchFamily="50" charset="-128"/>
              </a:rPr>
              <a:t>が変化するのでそれを</a:t>
            </a:r>
            <a:r>
              <a:rPr lang="ja-JP" altLang="en-US" sz="2400" dirty="0" smtClean="0">
                <a:latin typeface="HGP創英角ﾎﾟｯﾌﾟ体" pitchFamily="50" charset="-128"/>
                <a:ea typeface="HGP創英角ﾎﾟｯﾌﾟ体" pitchFamily="50" charset="-128"/>
              </a:rPr>
              <a:t>検出し、撮像</a:t>
            </a:r>
            <a:r>
              <a:rPr lang="ja-JP" altLang="en-US" sz="2400" dirty="0">
                <a:latin typeface="HGP創英角ﾎﾟｯﾌﾟ体" pitchFamily="50" charset="-128"/>
                <a:ea typeface="HGP創英角ﾎﾟｯﾌﾟ体" pitchFamily="50" charset="-128"/>
              </a:rPr>
              <a:t>する。</a:t>
            </a:r>
            <a:endParaRPr lang="en-US" altLang="ja-JP" sz="2400" dirty="0" smtClean="0">
              <a:latin typeface="HGP創英角ﾎﾟｯﾌﾟ体" pitchFamily="50" charset="-128"/>
              <a:ea typeface="HGP創英角ﾎﾟｯﾌﾟ体" pitchFamily="50" charset="-128"/>
            </a:endParaRPr>
          </a:p>
          <a:p>
            <a:endParaRPr lang="ja-JP" altLang="en-US" sz="2400" dirty="0">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124701393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5536" y="476672"/>
            <a:ext cx="7772400" cy="1143000"/>
          </a:xfrm>
        </p:spPr>
        <p:txBody>
          <a:bodyPr/>
          <a:lstStyle/>
          <a:p>
            <a:r>
              <a:rPr kumimoji="1" lang="ja-JP" altLang="en-US" b="1" i="1" dirty="0" smtClean="0">
                <a:latin typeface="HGP創英角ﾎﾟｯﾌﾟ体" pitchFamily="50" charset="-128"/>
                <a:ea typeface="HGP創英角ﾎﾟｯﾌﾟ体" pitchFamily="50" charset="-128"/>
              </a:rPr>
              <a:t>スペクトル拡がり①</a:t>
            </a:r>
            <a:endParaRPr kumimoji="1" lang="ja-JP" altLang="en-US" b="1" i="1" dirty="0">
              <a:latin typeface="HGP創英角ﾎﾟｯﾌﾟ体" pitchFamily="50" charset="-128"/>
              <a:ea typeface="HGP創英角ﾎﾟｯﾌﾟ体" pitchFamily="50" charset="-128"/>
            </a:endParaRPr>
          </a:p>
        </p:txBody>
      </p:sp>
      <p:sp>
        <p:nvSpPr>
          <p:cNvPr id="4" name="正方形/長方形 3"/>
          <p:cNvSpPr/>
          <p:nvPr/>
        </p:nvSpPr>
        <p:spPr>
          <a:xfrm>
            <a:off x="-10264" y="1502688"/>
            <a:ext cx="9144000" cy="5355312"/>
          </a:xfrm>
          <a:prstGeom prst="rect">
            <a:avLst/>
          </a:prstGeom>
        </p:spPr>
        <p:txBody>
          <a:bodyPr wrap="square">
            <a:spAutoFit/>
          </a:bodyPr>
          <a:lstStyle/>
          <a:p>
            <a:r>
              <a:rPr lang="ja-JP" altLang="en-US" dirty="0" smtClean="0">
                <a:latin typeface="HGP創英角ﾎﾟｯﾌﾟ体" pitchFamily="50" charset="-128"/>
                <a:ea typeface="HGP創英角ﾎﾟｯﾌﾟ体" pitchFamily="50" charset="-128"/>
              </a:rPr>
              <a:t>●自然広がり</a:t>
            </a:r>
            <a:r>
              <a:rPr lang="ja-JP" altLang="en-US" dirty="0">
                <a:latin typeface="HGP創英角ﾎﾟｯﾌﾟ体" pitchFamily="50" charset="-128"/>
                <a:ea typeface="HGP創英角ﾎﾟｯﾌﾟ体" pitchFamily="50" charset="-128"/>
              </a:rPr>
              <a:t>：</a:t>
            </a:r>
            <a:r>
              <a:rPr lang="ja-JP" altLang="en-US" dirty="0" smtClean="0">
                <a:latin typeface="HGP創英角ﾎﾟｯﾌﾟ体" pitchFamily="50" charset="-128"/>
                <a:ea typeface="HGP創英角ﾎﾟｯﾌﾟ体" pitchFamily="50" charset="-128"/>
              </a:rPr>
              <a:t>不確定性</a:t>
            </a:r>
            <a:r>
              <a:rPr lang="ja-JP" altLang="en-US" dirty="0">
                <a:latin typeface="HGP創英角ﾎﾟｯﾌﾟ体" pitchFamily="50" charset="-128"/>
                <a:ea typeface="HGP創英角ﾎﾟｯﾌﾟ体" pitchFamily="50" charset="-128"/>
              </a:rPr>
              <a:t>原理は励起状態の寿命とエネルギーの揺らぎを関係づける。自然広がりは周波数シフトを伴わないローレンツ型のスペクトル分布をもたらす</a:t>
            </a:r>
            <a:r>
              <a:rPr lang="ja-JP" altLang="en-US" dirty="0" smtClean="0">
                <a:latin typeface="HGP創英角ﾎﾟｯﾌﾟ体" pitchFamily="50" charset="-128"/>
                <a:ea typeface="HGP創英角ﾎﾟｯﾌﾟ体" pitchFamily="50" charset="-128"/>
              </a:rPr>
              <a:t>。</a:t>
            </a:r>
            <a:endParaRPr lang="ja-JP" altLang="en-US" dirty="0">
              <a:latin typeface="HGP創英角ﾎﾟｯﾌﾟ体" pitchFamily="50" charset="-128"/>
              <a:ea typeface="HGP創英角ﾎﾟｯﾌﾟ体" pitchFamily="50" charset="-128"/>
            </a:endParaRPr>
          </a:p>
          <a:p>
            <a:r>
              <a:rPr lang="ja-JP" altLang="en-US" dirty="0" smtClean="0">
                <a:latin typeface="HGP創英角ﾎﾟｯﾌﾟ体" pitchFamily="50" charset="-128"/>
                <a:ea typeface="HGP創英角ﾎﾟｯﾌﾟ体" pitchFamily="50" charset="-128"/>
              </a:rPr>
              <a:t>●熱</a:t>
            </a:r>
            <a:r>
              <a:rPr lang="ja-JP" altLang="en-US" dirty="0">
                <a:latin typeface="HGP創英角ﾎﾟｯﾌﾟ体" pitchFamily="50" charset="-128"/>
                <a:ea typeface="HGP創英角ﾎﾟｯﾌﾟ体" pitchFamily="50" charset="-128"/>
              </a:rPr>
              <a:t>ドップラー</a:t>
            </a:r>
            <a:r>
              <a:rPr lang="ja-JP" altLang="en-US" dirty="0" smtClean="0">
                <a:latin typeface="HGP創英角ﾎﾟｯﾌﾟ体" pitchFamily="50" charset="-128"/>
                <a:ea typeface="HGP創英角ﾎﾟｯﾌﾟ体" pitchFamily="50" charset="-128"/>
              </a:rPr>
              <a:t>広がり：気体中</a:t>
            </a:r>
            <a:r>
              <a:rPr lang="ja-JP" altLang="en-US" dirty="0">
                <a:latin typeface="HGP創英角ﾎﾟｯﾌﾟ体" pitchFamily="50" charset="-128"/>
                <a:ea typeface="HGP創英角ﾎﾟｯﾌﾟ体" pitchFamily="50" charset="-128"/>
              </a:rPr>
              <a:t>の原子は、ある速度分布を持っている。原子から放出される光子は、ドップラー効果により原子と観測者の相対速度に依存して周波数がシフトする。気体の温度が高いほど、気体分子の速度分布は広くなる。スペクトル線は放出された多数の光子のスペクトルの重ね合わせとなるため、高温の気体であるほど、放出される光子のスペクトル線は広くなる。この効果による広がりは、中心周波数シフトを伴わないガウス型の広がりスペクトルをもたらす。</a:t>
            </a:r>
          </a:p>
          <a:p>
            <a:r>
              <a:rPr lang="ja-JP" altLang="en-US" dirty="0" smtClean="0">
                <a:latin typeface="HGP創英角ﾎﾟｯﾌﾟ体" pitchFamily="50" charset="-128"/>
                <a:ea typeface="HGP創英角ﾎﾟｯﾌﾟ体" pitchFamily="50" charset="-128"/>
              </a:rPr>
              <a:t>●圧力</a:t>
            </a:r>
            <a:r>
              <a:rPr lang="ja-JP" altLang="en-US" dirty="0">
                <a:latin typeface="HGP創英角ﾎﾟｯﾌﾟ体" pitchFamily="50" charset="-128"/>
                <a:ea typeface="HGP創英角ﾎﾟｯﾌﾟ体" pitchFamily="50" charset="-128"/>
              </a:rPr>
              <a:t>による</a:t>
            </a:r>
            <a:r>
              <a:rPr lang="ja-JP" altLang="en-US" dirty="0" smtClean="0">
                <a:latin typeface="HGP創英角ﾎﾟｯﾌﾟ体" pitchFamily="50" charset="-128"/>
                <a:ea typeface="HGP創英角ﾎﾟｯﾌﾟ体" pitchFamily="50" charset="-128"/>
              </a:rPr>
              <a:t>広がり</a:t>
            </a:r>
            <a:r>
              <a:rPr lang="ja-JP" altLang="en-US" dirty="0">
                <a:latin typeface="HGP創英角ﾎﾟｯﾌﾟ体" pitchFamily="50" charset="-128"/>
                <a:ea typeface="HGP創英角ﾎﾟｯﾌﾟ体" pitchFamily="50" charset="-128"/>
              </a:rPr>
              <a:t>：</a:t>
            </a:r>
            <a:r>
              <a:rPr lang="ja-JP" altLang="en-US" dirty="0" smtClean="0">
                <a:latin typeface="HGP創英角ﾎﾟｯﾌﾟ体" pitchFamily="50" charset="-128"/>
                <a:ea typeface="HGP創英角ﾎﾟｯﾌﾟ体" pitchFamily="50" charset="-128"/>
              </a:rPr>
              <a:t>光子</a:t>
            </a:r>
            <a:r>
              <a:rPr lang="ja-JP" altLang="en-US" dirty="0">
                <a:latin typeface="HGP創英角ﾎﾟｯﾌﾟ体" pitchFamily="50" charset="-128"/>
                <a:ea typeface="HGP創英角ﾎﾟｯﾌﾟ体" pitchFamily="50" charset="-128"/>
              </a:rPr>
              <a:t>を放出する気体分子の近くに他の気体分子が存在すると、放射される電場が変化する。これが発生する</a:t>
            </a:r>
            <a:r>
              <a:rPr lang="en-US" altLang="ja-JP" dirty="0">
                <a:latin typeface="HGP創英角ﾎﾟｯﾌﾟ体" pitchFamily="50" charset="-128"/>
                <a:ea typeface="HGP創英角ﾎﾟｯﾌﾟ体" pitchFamily="50" charset="-128"/>
              </a:rPr>
              <a:t>2</a:t>
            </a:r>
            <a:r>
              <a:rPr lang="ja-JP" altLang="en-US" dirty="0" err="1">
                <a:latin typeface="HGP創英角ﾎﾟｯﾌﾟ体" pitchFamily="50" charset="-128"/>
                <a:ea typeface="HGP創英角ﾎﾟｯﾌﾟ体" pitchFamily="50" charset="-128"/>
              </a:rPr>
              <a:t>つの</a:t>
            </a:r>
            <a:r>
              <a:rPr lang="ja-JP" altLang="en-US" dirty="0">
                <a:latin typeface="HGP創英角ﾎﾟｯﾌﾟ体" pitchFamily="50" charset="-128"/>
                <a:ea typeface="HGP創英角ﾎﾟｯﾌﾟ体" pitchFamily="50" charset="-128"/>
              </a:rPr>
              <a:t>制約状況が</a:t>
            </a:r>
            <a:r>
              <a:rPr lang="ja-JP" altLang="en-US" dirty="0" smtClean="0">
                <a:latin typeface="HGP創英角ﾎﾟｯﾌﾟ体" pitchFamily="50" charset="-128"/>
                <a:ea typeface="HGP創英角ﾎﾟｯﾌﾟ体" pitchFamily="50" charset="-128"/>
              </a:rPr>
              <a:t>ある</a:t>
            </a:r>
            <a:endParaRPr lang="en-US" altLang="ja-JP" dirty="0">
              <a:latin typeface="HGP創英角ﾎﾟｯﾌﾟ体" pitchFamily="50" charset="-128"/>
              <a:ea typeface="HGP創英角ﾎﾟｯﾌﾟ体" pitchFamily="50" charset="-128"/>
            </a:endParaRPr>
          </a:p>
          <a:p>
            <a:r>
              <a:rPr lang="en-US" altLang="ja-JP" dirty="0" smtClean="0">
                <a:latin typeface="HGP創英角ﾎﾟｯﾌﾟ体" pitchFamily="50" charset="-128"/>
                <a:ea typeface="HGP創英角ﾎﾟｯﾌﾟ体" pitchFamily="50" charset="-128"/>
              </a:rPr>
              <a:t>	</a:t>
            </a:r>
            <a:r>
              <a:rPr lang="ja-JP" altLang="en-US" dirty="0" smtClean="0">
                <a:latin typeface="HGP創英角ﾎﾟｯﾌﾟ体" pitchFamily="50" charset="-128"/>
                <a:ea typeface="HGP創英角ﾎﾟｯﾌﾟ体" pitchFamily="50" charset="-128"/>
              </a:rPr>
              <a:t>○衝突</a:t>
            </a:r>
            <a:r>
              <a:rPr lang="ja-JP" altLang="en-US" dirty="0">
                <a:latin typeface="HGP創英角ﾎﾟｯﾌﾟ体" pitchFamily="50" charset="-128"/>
                <a:ea typeface="HGP創英角ﾎﾟｯﾌﾟ体" pitchFamily="50" charset="-128"/>
              </a:rPr>
              <a:t>によるスペクトル</a:t>
            </a:r>
            <a:r>
              <a:rPr lang="ja-JP" altLang="en-US" dirty="0" smtClean="0">
                <a:latin typeface="HGP創英角ﾎﾟｯﾌﾟ体" pitchFamily="50" charset="-128"/>
                <a:ea typeface="HGP創英角ﾎﾟｯﾌﾟ体" pitchFamily="50" charset="-128"/>
              </a:rPr>
              <a:t>広がり</a:t>
            </a:r>
            <a:r>
              <a:rPr lang="ja-JP" altLang="en-US" dirty="0">
                <a:latin typeface="HGP創英角ﾎﾟｯﾌﾟ体" pitchFamily="50" charset="-128"/>
                <a:ea typeface="HGP創英角ﾎﾟｯﾌﾟ体" pitchFamily="50" charset="-128"/>
              </a:rPr>
              <a:t>：</a:t>
            </a:r>
            <a:r>
              <a:rPr lang="ja-JP" altLang="en-US" dirty="0" smtClean="0">
                <a:latin typeface="HGP創英角ﾎﾟｯﾌﾟ体" pitchFamily="50" charset="-128"/>
                <a:ea typeface="HGP創英角ﾎﾟｯﾌﾟ体" pitchFamily="50" charset="-128"/>
              </a:rPr>
              <a:t>他</a:t>
            </a:r>
            <a:r>
              <a:rPr lang="ja-JP" altLang="en-US" dirty="0">
                <a:latin typeface="HGP創英角ﾎﾟｯﾌﾟ体" pitchFamily="50" charset="-128"/>
                <a:ea typeface="HGP創英角ﾎﾟｯﾌﾟ体" pitchFamily="50" charset="-128"/>
              </a:rPr>
              <a:t>の気体分子との衝突により、光子放出過程が妨げられる。衝突は放出過程よりもはるかに短い時間で生じる。この効果は気体の密度と温度の両方に依存する。衝突によるスペクトル広がりはローレンツ関数型となり、中心周波数シフトを伴うことがある。</a:t>
            </a:r>
          </a:p>
          <a:p>
            <a:r>
              <a:rPr lang="en-US" altLang="ja-JP" dirty="0" smtClean="0">
                <a:latin typeface="HGP創英角ﾎﾟｯﾌﾟ体" pitchFamily="50" charset="-128"/>
                <a:ea typeface="HGP創英角ﾎﾟｯﾌﾟ体" pitchFamily="50" charset="-128"/>
              </a:rPr>
              <a:t>	</a:t>
            </a:r>
            <a:r>
              <a:rPr lang="ja-JP" altLang="en-US" dirty="0" smtClean="0">
                <a:latin typeface="HGP創英角ﾎﾟｯﾌﾟ体" pitchFamily="50" charset="-128"/>
                <a:ea typeface="HGP創英角ﾎﾟｯﾌﾟ体" pitchFamily="50" charset="-128"/>
              </a:rPr>
              <a:t>○準定常的</a:t>
            </a:r>
            <a:r>
              <a:rPr lang="ja-JP" altLang="en-US" dirty="0">
                <a:latin typeface="HGP創英角ﾎﾟｯﾌﾟ体" pitchFamily="50" charset="-128"/>
                <a:ea typeface="HGP創英角ﾎﾟｯﾌﾟ体" pitchFamily="50" charset="-128"/>
              </a:rPr>
              <a:t>な圧力によるスペクトル</a:t>
            </a:r>
            <a:r>
              <a:rPr lang="ja-JP" altLang="en-US" dirty="0" smtClean="0">
                <a:latin typeface="HGP創英角ﾎﾟｯﾌﾟ体" pitchFamily="50" charset="-128"/>
                <a:ea typeface="HGP創英角ﾎﾟｯﾌﾟ体" pitchFamily="50" charset="-128"/>
              </a:rPr>
              <a:t>広がり</a:t>
            </a:r>
            <a:r>
              <a:rPr lang="ja-JP" altLang="en-US" dirty="0">
                <a:latin typeface="HGP創英角ﾎﾟｯﾌﾟ体" pitchFamily="50" charset="-128"/>
                <a:ea typeface="HGP創英角ﾎﾟｯﾌﾟ体" pitchFamily="50" charset="-128"/>
              </a:rPr>
              <a:t>：</a:t>
            </a:r>
            <a:r>
              <a:rPr lang="ja-JP" altLang="en-US" dirty="0" smtClean="0">
                <a:latin typeface="HGP創英角ﾎﾟｯﾌﾟ体" pitchFamily="50" charset="-128"/>
                <a:ea typeface="HGP創英角ﾎﾟｯﾌﾟ体" pitchFamily="50" charset="-128"/>
              </a:rPr>
              <a:t>近く</a:t>
            </a:r>
            <a:r>
              <a:rPr lang="ja-JP" altLang="en-US" dirty="0">
                <a:latin typeface="HGP創英角ﾎﾟｯﾌﾟ体" pitchFamily="50" charset="-128"/>
                <a:ea typeface="HGP創英角ﾎﾟｯﾌﾟ体" pitchFamily="50" charset="-128"/>
              </a:rPr>
              <a:t>に存在する他の粒子がもたらす摂動により粒子のエネルギーレベルが変化し、そのため放出される光子の周波数が変化する。この効果は、光子放出過程より長い時間持続する。ガスの密度には依存するが、温度にはあまり依存しない。スペクトル線の形状は、摂動力が距離にどう依存するかによって決定される。中心周波数シフトを伴うこともある</a:t>
            </a:r>
            <a:r>
              <a:rPr lang="ja-JP" altLang="en-US" dirty="0" smtClean="0">
                <a:latin typeface="HGP創英角ﾎﾟｯﾌﾟ体" pitchFamily="50" charset="-128"/>
                <a:ea typeface="HGP創英角ﾎﾟｯﾌﾟ体" pitchFamily="50" charset="-128"/>
              </a:rPr>
              <a:t>。</a:t>
            </a:r>
            <a:endParaRPr lang="ja-JP" altLang="en-US" dirty="0">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239964265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20688"/>
            <a:ext cx="7772400" cy="1143000"/>
          </a:xfrm>
        </p:spPr>
        <p:txBody>
          <a:bodyPr/>
          <a:lstStyle/>
          <a:p>
            <a:r>
              <a:rPr kumimoji="1" lang="ja-JP" altLang="en-US" b="1" i="1" dirty="0" smtClean="0">
                <a:latin typeface="HGP創英角ﾎﾟｯﾌﾟ体" pitchFamily="50" charset="-128"/>
                <a:ea typeface="HGP創英角ﾎﾟｯﾌﾟ体" pitchFamily="50" charset="-128"/>
              </a:rPr>
              <a:t>スペクトル拡がり②</a:t>
            </a:r>
            <a:endParaRPr kumimoji="1" lang="ja-JP" altLang="en-US" b="1" i="1" dirty="0">
              <a:latin typeface="HGP創英角ﾎﾟｯﾌﾟ体" pitchFamily="50" charset="-128"/>
              <a:ea typeface="HGP創英角ﾎﾟｯﾌﾟ体" pitchFamily="50" charset="-128"/>
            </a:endParaRPr>
          </a:p>
        </p:txBody>
      </p:sp>
      <p:sp>
        <p:nvSpPr>
          <p:cNvPr id="4" name="正方形/長方形 3"/>
          <p:cNvSpPr/>
          <p:nvPr/>
        </p:nvSpPr>
        <p:spPr>
          <a:xfrm>
            <a:off x="0" y="1628800"/>
            <a:ext cx="9144000" cy="2862322"/>
          </a:xfrm>
          <a:prstGeom prst="rect">
            <a:avLst/>
          </a:prstGeom>
        </p:spPr>
        <p:txBody>
          <a:bodyPr wrap="square">
            <a:spAutoFit/>
          </a:bodyPr>
          <a:lstStyle/>
          <a:p>
            <a:r>
              <a:rPr lang="ja-JP" altLang="en-US" dirty="0" smtClean="0">
                <a:latin typeface="HGP創英角ﾎﾟｯﾌﾟ体" pitchFamily="50" charset="-128"/>
                <a:ea typeface="HGP創英角ﾎﾟｯﾌﾟ体" pitchFamily="50" charset="-128"/>
              </a:rPr>
              <a:t>●圧力</a:t>
            </a:r>
            <a:r>
              <a:rPr lang="ja-JP" altLang="en-US" dirty="0">
                <a:latin typeface="HGP創英角ﾎﾟｯﾌﾟ体" pitchFamily="50" charset="-128"/>
                <a:ea typeface="HGP創英角ﾎﾟｯﾌﾟ体" pitchFamily="50" charset="-128"/>
              </a:rPr>
              <a:t>広がりは、摂動力の性質により以下のように分類することも</a:t>
            </a:r>
            <a:r>
              <a:rPr lang="ja-JP" altLang="en-US" dirty="0" smtClean="0">
                <a:latin typeface="HGP創英角ﾎﾟｯﾌﾟ体" pitchFamily="50" charset="-128"/>
                <a:ea typeface="HGP創英角ﾎﾟｯﾌﾟ体" pitchFamily="50" charset="-128"/>
              </a:rPr>
              <a:t>できる</a:t>
            </a:r>
            <a:endParaRPr lang="en-US" altLang="ja-JP" dirty="0">
              <a:latin typeface="HGP創英角ﾎﾟｯﾌﾟ体" pitchFamily="50" charset="-128"/>
              <a:ea typeface="HGP創英角ﾎﾟｯﾌﾟ体" pitchFamily="50" charset="-128"/>
            </a:endParaRPr>
          </a:p>
          <a:p>
            <a:r>
              <a:rPr lang="en-US" altLang="ja-JP" dirty="0" smtClean="0">
                <a:latin typeface="HGP創英角ﾎﾟｯﾌﾟ体" pitchFamily="50" charset="-128"/>
                <a:ea typeface="HGP創英角ﾎﾟｯﾌﾟ体" pitchFamily="50" charset="-128"/>
              </a:rPr>
              <a:t>	</a:t>
            </a:r>
            <a:r>
              <a:rPr lang="ja-JP" altLang="en-US" dirty="0" smtClean="0">
                <a:latin typeface="HGP創英角ﾎﾟｯﾌﾟ体" pitchFamily="50" charset="-128"/>
                <a:ea typeface="HGP創英角ﾎﾟｯﾌﾟ体" pitchFamily="50" charset="-128"/>
              </a:rPr>
              <a:t>○線形</a:t>
            </a:r>
            <a:r>
              <a:rPr lang="ja-JP" altLang="en-US" dirty="0">
                <a:latin typeface="HGP創英角ﾎﾟｯﾌﾟ体" pitchFamily="50" charset="-128"/>
                <a:ea typeface="HGP創英角ﾎﾟｯﾌﾟ体" pitchFamily="50" charset="-128"/>
              </a:rPr>
              <a:t>シュタルク</a:t>
            </a:r>
            <a:r>
              <a:rPr lang="ja-JP" altLang="en-US" dirty="0" smtClean="0">
                <a:latin typeface="HGP創英角ﾎﾟｯﾌﾟ体" pitchFamily="50" charset="-128"/>
                <a:ea typeface="HGP創英角ﾎﾟｯﾌﾟ体" pitchFamily="50" charset="-128"/>
              </a:rPr>
              <a:t>広がり</a:t>
            </a:r>
            <a:r>
              <a:rPr lang="ja-JP" altLang="en-US" dirty="0">
                <a:latin typeface="HGP創英角ﾎﾟｯﾌﾟ体" pitchFamily="50" charset="-128"/>
                <a:ea typeface="HGP創英角ﾎﾟｯﾌﾟ体" pitchFamily="50" charset="-128"/>
              </a:rPr>
              <a:t>：</a:t>
            </a:r>
            <a:r>
              <a:rPr lang="ja-JP" altLang="en-US" dirty="0" smtClean="0">
                <a:latin typeface="HGP創英角ﾎﾟｯﾌﾟ体" pitchFamily="50" charset="-128"/>
                <a:ea typeface="HGP創英角ﾎﾟｯﾌﾟ体" pitchFamily="50" charset="-128"/>
              </a:rPr>
              <a:t>一</a:t>
            </a:r>
            <a:r>
              <a:rPr lang="ja-JP" altLang="en-US" dirty="0">
                <a:latin typeface="HGP創英角ﾎﾟｯﾌﾟ体" pitchFamily="50" charset="-128"/>
                <a:ea typeface="HGP創英角ﾎﾟｯﾌﾟ体" pitchFamily="50" charset="-128"/>
              </a:rPr>
              <a:t>次のシュタルク効果によって生じる。それは光放出する粒子と電場の相互作用に起因するもので</a:t>
            </a:r>
            <a:r>
              <a:rPr lang="ja-JP" altLang="en-US" dirty="0" smtClean="0">
                <a:latin typeface="HGP創英角ﾎﾟｯﾌﾟ体" pitchFamily="50" charset="-128"/>
                <a:ea typeface="HGP創英角ﾎﾟｯﾌﾟ体" pitchFamily="50" charset="-128"/>
              </a:rPr>
              <a:t>ある。</a:t>
            </a:r>
            <a:endParaRPr lang="en-US" altLang="ja-JP" dirty="0" smtClean="0">
              <a:latin typeface="HGP創英角ﾎﾟｯﾌﾟ体" pitchFamily="50" charset="-128"/>
              <a:ea typeface="HGP創英角ﾎﾟｯﾌﾟ体" pitchFamily="50" charset="-128"/>
            </a:endParaRPr>
          </a:p>
          <a:p>
            <a:r>
              <a:rPr lang="en-US" altLang="ja-JP" dirty="0">
                <a:latin typeface="HGP創英角ﾎﾟｯﾌﾟ体" pitchFamily="50" charset="-128"/>
                <a:ea typeface="HGP創英角ﾎﾟｯﾌﾟ体" pitchFamily="50" charset="-128"/>
              </a:rPr>
              <a:t>	</a:t>
            </a:r>
            <a:r>
              <a:rPr lang="ja-JP" altLang="en-US" dirty="0" smtClean="0">
                <a:latin typeface="HGP創英角ﾎﾟｯﾌﾟ体" pitchFamily="50" charset="-128"/>
                <a:ea typeface="HGP創英角ﾎﾟｯﾌﾟ体" pitchFamily="50" charset="-128"/>
              </a:rPr>
              <a:t>○共鳴広がり</a:t>
            </a:r>
            <a:r>
              <a:rPr lang="ja-JP" altLang="en-US" dirty="0">
                <a:latin typeface="HGP創英角ﾎﾟｯﾌﾟ体" pitchFamily="50" charset="-128"/>
                <a:ea typeface="HGP創英角ﾎﾟｯﾌﾟ体" pitchFamily="50" charset="-128"/>
              </a:rPr>
              <a:t>：</a:t>
            </a:r>
            <a:r>
              <a:rPr lang="ja-JP" altLang="en-US" dirty="0" smtClean="0">
                <a:latin typeface="HGP創英角ﾎﾟｯﾌﾟ体" pitchFamily="50" charset="-128"/>
                <a:ea typeface="HGP創英角ﾎﾟｯﾌﾟ体" pitchFamily="50" charset="-128"/>
              </a:rPr>
              <a:t>摂動</a:t>
            </a:r>
            <a:r>
              <a:rPr lang="ja-JP" altLang="en-US" dirty="0">
                <a:latin typeface="HGP創英角ﾎﾟｯﾌﾟ体" pitchFamily="50" charset="-128"/>
                <a:ea typeface="HGP創英角ﾎﾟｯﾌﾟ体" pitchFamily="50" charset="-128"/>
              </a:rPr>
              <a:t>を及ぼす粒子が光子を放出する粒子と同じ種類のものである場合に生じ得るエネルギー交換過程に起因</a:t>
            </a:r>
            <a:r>
              <a:rPr lang="ja-JP" altLang="en-US" dirty="0" smtClean="0">
                <a:latin typeface="HGP創英角ﾎﾟｯﾌﾟ体" pitchFamily="50" charset="-128"/>
                <a:ea typeface="HGP創英角ﾎﾟｯﾌﾟ体" pitchFamily="50" charset="-128"/>
              </a:rPr>
              <a:t>する</a:t>
            </a:r>
            <a:r>
              <a:rPr lang="ja-JP" altLang="en-US" dirty="0">
                <a:latin typeface="HGP創英角ﾎﾟｯﾌﾟ体" pitchFamily="50" charset="-128"/>
                <a:ea typeface="HGP創英角ﾎﾟｯﾌﾟ体" pitchFamily="50" charset="-128"/>
              </a:rPr>
              <a:t>。</a:t>
            </a:r>
            <a:endParaRPr lang="en-US" altLang="ja-JP" dirty="0">
              <a:latin typeface="HGP創英角ﾎﾟｯﾌﾟ体" pitchFamily="50" charset="-128"/>
              <a:ea typeface="HGP創英角ﾎﾟｯﾌﾟ体" pitchFamily="50" charset="-128"/>
            </a:endParaRPr>
          </a:p>
          <a:p>
            <a:r>
              <a:rPr lang="en-US" altLang="ja-JP" dirty="0" smtClean="0">
                <a:latin typeface="HGP創英角ﾎﾟｯﾌﾟ体" pitchFamily="50" charset="-128"/>
                <a:ea typeface="HGP創英角ﾎﾟｯﾌﾟ体" pitchFamily="50" charset="-128"/>
              </a:rPr>
              <a:t>	</a:t>
            </a:r>
            <a:r>
              <a:rPr lang="ja-JP" altLang="en-US" dirty="0" smtClean="0">
                <a:latin typeface="HGP創英角ﾎﾟｯﾌﾟ体" pitchFamily="50" charset="-128"/>
                <a:ea typeface="HGP創英角ﾎﾟｯﾌﾟ体" pitchFamily="50" charset="-128"/>
              </a:rPr>
              <a:t>○２次</a:t>
            </a:r>
            <a:r>
              <a:rPr lang="ja-JP" altLang="en-US" dirty="0">
                <a:latin typeface="HGP創英角ﾎﾟｯﾌﾟ体" pitchFamily="50" charset="-128"/>
                <a:ea typeface="HGP創英角ﾎﾟｯﾌﾟ体" pitchFamily="50" charset="-128"/>
              </a:rPr>
              <a:t>シュタルク</a:t>
            </a:r>
            <a:r>
              <a:rPr lang="ja-JP" altLang="en-US" dirty="0" smtClean="0">
                <a:latin typeface="HGP創英角ﾎﾟｯﾌﾟ体" pitchFamily="50" charset="-128"/>
                <a:ea typeface="HGP創英角ﾎﾟｯﾌﾟ体" pitchFamily="50" charset="-128"/>
              </a:rPr>
              <a:t>広がり</a:t>
            </a:r>
            <a:r>
              <a:rPr lang="ja-JP" altLang="en-US" dirty="0">
                <a:latin typeface="HGP創英角ﾎﾟｯﾌﾟ体" pitchFamily="50" charset="-128"/>
                <a:ea typeface="HGP創英角ﾎﾟｯﾌﾟ体" pitchFamily="50" charset="-128"/>
              </a:rPr>
              <a:t>：</a:t>
            </a:r>
            <a:r>
              <a:rPr lang="ja-JP" altLang="en-US" dirty="0" smtClean="0">
                <a:latin typeface="HGP創英角ﾎﾟｯﾌﾟ体" pitchFamily="50" charset="-128"/>
                <a:ea typeface="HGP創英角ﾎﾟｯﾌﾟ体" pitchFamily="50" charset="-128"/>
              </a:rPr>
              <a:t>２</a:t>
            </a:r>
            <a:r>
              <a:rPr lang="ja-JP" altLang="en-US" dirty="0">
                <a:latin typeface="HGP創英角ﾎﾟｯﾌﾟ体" pitchFamily="50" charset="-128"/>
                <a:ea typeface="HGP創英角ﾎﾟｯﾌﾟ体" pitchFamily="50" charset="-128"/>
              </a:rPr>
              <a:t>次のシュタルク効果に起因する。線形シュタルク効果と同様、粒子と電場の相互作用の結果であり、電場の２乗に比例する中心周波数シフトをもたらす</a:t>
            </a:r>
            <a:r>
              <a:rPr lang="ja-JP" altLang="en-US" dirty="0" smtClean="0">
                <a:latin typeface="HGP創英角ﾎﾟｯﾌﾟ体" pitchFamily="50" charset="-128"/>
                <a:ea typeface="HGP創英角ﾎﾟｯﾌﾟ体" pitchFamily="50" charset="-128"/>
              </a:rPr>
              <a:t>。</a:t>
            </a:r>
            <a:endParaRPr lang="en-US" altLang="ja-JP" dirty="0">
              <a:latin typeface="HGP創英角ﾎﾟｯﾌﾟ体" pitchFamily="50" charset="-128"/>
              <a:ea typeface="HGP創英角ﾎﾟｯﾌﾟ体" pitchFamily="50" charset="-128"/>
            </a:endParaRPr>
          </a:p>
          <a:p>
            <a:r>
              <a:rPr lang="en-US" altLang="ja-JP" dirty="0" smtClean="0">
                <a:latin typeface="HGP創英角ﾎﾟｯﾌﾟ体" pitchFamily="50" charset="-128"/>
                <a:ea typeface="HGP創英角ﾎﾟｯﾌﾟ体" pitchFamily="50" charset="-128"/>
              </a:rPr>
              <a:t>	</a:t>
            </a:r>
            <a:r>
              <a:rPr lang="ja-JP" altLang="en-US" dirty="0" smtClean="0">
                <a:latin typeface="HGP創英角ﾎﾟｯﾌﾟ体" pitchFamily="50" charset="-128"/>
                <a:ea typeface="HGP創英角ﾎﾟｯﾌﾟ体" pitchFamily="50" charset="-128"/>
              </a:rPr>
              <a:t>○ファンデルワールス広がり：光</a:t>
            </a:r>
            <a:r>
              <a:rPr lang="ja-JP" altLang="en-US" dirty="0">
                <a:latin typeface="HGP創英角ﾎﾟｯﾌﾟ体" pitchFamily="50" charset="-128"/>
                <a:ea typeface="HGP創英角ﾎﾟｯﾌﾟ体" pitchFamily="50" charset="-128"/>
              </a:rPr>
              <a:t>放出を行う粒子がファンデルワールス力の摂動を受けている場合に生じる。準静的な場合には、</a:t>
            </a:r>
            <a:r>
              <a:rPr lang="ja-JP" altLang="en-US" dirty="0" smtClean="0">
                <a:latin typeface="HGP創英角ﾎﾟｯﾌﾟ体" pitchFamily="50" charset="-128"/>
                <a:ea typeface="HGP創英角ﾎﾟｯﾌﾟ体" pitchFamily="50" charset="-128"/>
              </a:rPr>
              <a:t>ファンデルワールス力で</a:t>
            </a:r>
            <a:r>
              <a:rPr lang="ja-JP" altLang="en-US" dirty="0">
                <a:latin typeface="HGP創英角ﾎﾟｯﾌﾟ体" pitchFamily="50" charset="-128"/>
                <a:ea typeface="HGP創英角ﾎﾟｯﾌﾟ体" pitchFamily="50" charset="-128"/>
              </a:rPr>
              <a:t>線幅広がりを記述できる場合が多い</a:t>
            </a:r>
            <a:r>
              <a:rPr lang="ja-JP" altLang="en-US" dirty="0" smtClean="0">
                <a:latin typeface="HGP創英角ﾎﾟｯﾌﾟ体" pitchFamily="50" charset="-128"/>
                <a:ea typeface="HGP創英角ﾎﾟｯﾌﾟ体" pitchFamily="50" charset="-128"/>
              </a:rPr>
              <a:t>。</a:t>
            </a:r>
            <a:endParaRPr lang="ja-JP" altLang="en-US" dirty="0">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355345918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332656"/>
            <a:ext cx="7772400" cy="1143000"/>
          </a:xfrm>
        </p:spPr>
        <p:txBody>
          <a:bodyPr/>
          <a:lstStyle/>
          <a:p>
            <a:r>
              <a:rPr kumimoji="1" lang="ja-JP" altLang="en-US" b="1" i="1" dirty="0" smtClean="0">
                <a:latin typeface="HGP創英角ﾎﾟｯﾌﾟ体" pitchFamily="50" charset="-128"/>
                <a:ea typeface="HGP創英角ﾎﾟｯﾌﾟ体" pitchFamily="50" charset="-128"/>
              </a:rPr>
              <a:t>混合気体の圧力</a:t>
            </a:r>
            <a:endParaRPr kumimoji="1" lang="ja-JP" altLang="en-US" b="1" i="1" dirty="0">
              <a:latin typeface="HGP創英角ﾎﾟｯﾌﾟ体" pitchFamily="50" charset="-128"/>
              <a:ea typeface="HGP創英角ﾎﾟｯﾌﾟ体" pitchFamily="50" charset="-128"/>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537" t="17138" r="12266" b="13305"/>
          <a:stretch/>
        </p:blipFill>
        <p:spPr bwMode="auto">
          <a:xfrm>
            <a:off x="-1" y="1431356"/>
            <a:ext cx="9140868"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6551712" y="1069900"/>
            <a:ext cx="2592288" cy="400110"/>
          </a:xfrm>
          <a:prstGeom prst="rect">
            <a:avLst/>
          </a:prstGeom>
        </p:spPr>
        <p:txBody>
          <a:bodyPr wrap="square">
            <a:spAutoFit/>
          </a:bodyPr>
          <a:lstStyle/>
          <a:p>
            <a:pPr algn="ctr"/>
            <a:r>
              <a:rPr lang="en-US" altLang="ja-JP" sz="2000" dirty="0">
                <a:latin typeface="HGP創英角ﾎﾟｯﾌﾟ体" pitchFamily="50" charset="-128"/>
                <a:ea typeface="HGP創英角ﾎﾟｯﾌﾟ体" pitchFamily="50" charset="-128"/>
              </a:rPr>
              <a:t>1 </a:t>
            </a:r>
            <a:r>
              <a:rPr lang="en-US" altLang="ja-JP" sz="2000" dirty="0" err="1" smtClean="0">
                <a:latin typeface="HGP創英角ﾎﾟｯﾌﾟ体" pitchFamily="50" charset="-128"/>
                <a:ea typeface="HGP創英角ﾎﾟｯﾌﾟ体" pitchFamily="50" charset="-128"/>
              </a:rPr>
              <a:t>atm</a:t>
            </a:r>
            <a:r>
              <a:rPr lang="ja-JP" altLang="en-US" sz="2000" dirty="0">
                <a:latin typeface="HGP創英角ﾎﾟｯﾌﾟ体" pitchFamily="50" charset="-128"/>
                <a:ea typeface="HGP創英角ﾎﾟｯﾌﾟ体" pitchFamily="50" charset="-128"/>
              </a:rPr>
              <a:t> </a:t>
            </a:r>
            <a:r>
              <a:rPr lang="en-US" altLang="ja-JP" sz="2000" dirty="0" smtClean="0">
                <a:latin typeface="HGP創英角ﾎﾟｯﾌﾟ体" pitchFamily="50" charset="-128"/>
                <a:ea typeface="HGP創英角ﾎﾟｯﾌﾟ体" pitchFamily="50" charset="-128"/>
              </a:rPr>
              <a:t>= 101325 </a:t>
            </a:r>
            <a:r>
              <a:rPr lang="en-US" altLang="ja-JP" sz="2000" dirty="0">
                <a:latin typeface="HGP創英角ﾎﾟｯﾌﾟ体" pitchFamily="50" charset="-128"/>
                <a:ea typeface="HGP創英角ﾎﾟｯﾌﾟ体" pitchFamily="50" charset="-128"/>
              </a:rPr>
              <a:t>Pa</a:t>
            </a:r>
            <a:endParaRPr lang="ja-JP" altLang="en-US" sz="2000" dirty="0">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40553016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548680"/>
            <a:ext cx="7772400" cy="1143000"/>
          </a:xfrm>
        </p:spPr>
        <p:txBody>
          <a:bodyPr/>
          <a:lstStyle/>
          <a:p>
            <a:r>
              <a:rPr lang="ja-JP" altLang="en-US" b="1" i="1" dirty="0" smtClean="0">
                <a:latin typeface="HGS創英角ﾎﾟｯﾌﾟ体" pitchFamily="50" charset="-128"/>
                <a:ea typeface="HGS創英角ﾎﾟｯﾌﾟ体" pitchFamily="50" charset="-128"/>
              </a:rPr>
              <a:t>テラヘルツテクノロジー</a:t>
            </a:r>
            <a:endParaRPr kumimoji="1" lang="ja-JP" altLang="en-US" b="1" i="1" dirty="0">
              <a:latin typeface="HGS創英角ﾎﾟｯﾌﾟ体" pitchFamily="50" charset="-128"/>
              <a:ea typeface="HGS創英角ﾎﾟｯﾌﾟ体" pitchFamily="50" charset="-128"/>
            </a:endParaRPr>
          </a:p>
        </p:txBody>
      </p:sp>
      <p:grpSp>
        <p:nvGrpSpPr>
          <p:cNvPr id="6" name="グループ化 5"/>
          <p:cNvGrpSpPr/>
          <p:nvPr/>
        </p:nvGrpSpPr>
        <p:grpSpPr>
          <a:xfrm>
            <a:off x="2630821" y="3606450"/>
            <a:ext cx="3882172" cy="1194527"/>
            <a:chOff x="2768689" y="3031210"/>
            <a:chExt cx="3882172" cy="1194527"/>
          </a:xfrm>
        </p:grpSpPr>
        <p:sp>
          <p:nvSpPr>
            <p:cNvPr id="5" name="円/楕円 4"/>
            <p:cNvSpPr/>
            <p:nvPr/>
          </p:nvSpPr>
          <p:spPr bwMode="auto">
            <a:xfrm>
              <a:off x="2768689" y="3031210"/>
              <a:ext cx="3882172" cy="1194527"/>
            </a:xfrm>
            <a:prstGeom prst="ellipse">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4" name="テキスト ボックス 3"/>
            <p:cNvSpPr txBox="1"/>
            <p:nvPr/>
          </p:nvSpPr>
          <p:spPr>
            <a:xfrm>
              <a:off x="2915854" y="3212976"/>
              <a:ext cx="3587842" cy="830997"/>
            </a:xfrm>
            <a:prstGeom prst="rect">
              <a:avLst/>
            </a:prstGeom>
            <a:noFill/>
          </p:spPr>
          <p:txBody>
            <a:bodyPr wrap="none" rtlCol="0">
              <a:spAutoFit/>
            </a:bodyPr>
            <a:lstStyle/>
            <a:p>
              <a:pPr algn="ctr"/>
              <a:r>
                <a:rPr kumimoji="1" lang="ja-JP" altLang="en-US" sz="2400" b="1" dirty="0" smtClean="0">
                  <a:latin typeface="HGS創英角ﾎﾟｯﾌﾟ体" pitchFamily="50" charset="-128"/>
                  <a:ea typeface="HGS創英角ﾎﾟｯﾌﾟ体" pitchFamily="50" charset="-128"/>
                </a:rPr>
                <a:t>テラヘルツテクノロジー</a:t>
              </a:r>
              <a:endParaRPr kumimoji="1" lang="en-US" altLang="ja-JP" sz="2400" b="1" dirty="0" smtClean="0">
                <a:latin typeface="HGS創英角ﾎﾟｯﾌﾟ体" pitchFamily="50" charset="-128"/>
                <a:ea typeface="HGS創英角ﾎﾟｯﾌﾟ体" pitchFamily="50" charset="-128"/>
              </a:endParaRPr>
            </a:p>
            <a:p>
              <a:pPr algn="ctr"/>
              <a:r>
                <a:rPr lang="en-US" altLang="ja-JP" sz="2400" b="1" dirty="0" smtClean="0">
                  <a:latin typeface="HGS創英角ﾎﾟｯﾌﾟ体" pitchFamily="50" charset="-128"/>
                  <a:ea typeface="HGS創英角ﾎﾟｯﾌﾟ体" pitchFamily="50" charset="-128"/>
                </a:rPr>
                <a:t>Terahertz Technology</a:t>
              </a:r>
              <a:endParaRPr kumimoji="1" lang="ja-JP" altLang="en-US" sz="2400" b="1" dirty="0">
                <a:latin typeface="HGS創英角ﾎﾟｯﾌﾟ体" pitchFamily="50" charset="-128"/>
                <a:ea typeface="HGS創英角ﾎﾟｯﾌﾟ体" pitchFamily="50" charset="-128"/>
              </a:endParaRPr>
            </a:p>
          </p:txBody>
        </p:sp>
      </p:grpSp>
      <p:grpSp>
        <p:nvGrpSpPr>
          <p:cNvPr id="21" name="グループ化 20"/>
          <p:cNvGrpSpPr/>
          <p:nvPr/>
        </p:nvGrpSpPr>
        <p:grpSpPr>
          <a:xfrm>
            <a:off x="2321917" y="1484784"/>
            <a:ext cx="4499980" cy="1300499"/>
            <a:chOff x="2412475" y="1327641"/>
            <a:chExt cx="4499980" cy="1300499"/>
          </a:xfrm>
        </p:grpSpPr>
        <p:sp>
          <p:nvSpPr>
            <p:cNvPr id="19" name="円/楕円 18"/>
            <p:cNvSpPr/>
            <p:nvPr/>
          </p:nvSpPr>
          <p:spPr bwMode="auto">
            <a:xfrm>
              <a:off x="2412475" y="1327641"/>
              <a:ext cx="4499980" cy="1300499"/>
            </a:xfrm>
            <a:prstGeom prst="ellipse">
              <a:avLst/>
            </a:prstGeom>
            <a:solidFill>
              <a:srgbClr val="00B0F0"/>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7" name="テキスト ボックス 6"/>
            <p:cNvSpPr txBox="1"/>
            <p:nvPr/>
          </p:nvSpPr>
          <p:spPr>
            <a:xfrm>
              <a:off x="3436007" y="1562393"/>
              <a:ext cx="2452916" cy="830997"/>
            </a:xfrm>
            <a:prstGeom prst="rect">
              <a:avLst/>
            </a:prstGeom>
            <a:noFill/>
          </p:spPr>
          <p:txBody>
            <a:bodyPr wrap="none" rtlCol="0">
              <a:spAutoFit/>
            </a:bodyPr>
            <a:lstStyle/>
            <a:p>
              <a:pPr algn="ctr"/>
              <a:r>
                <a:rPr lang="ja-JP" altLang="en-US" sz="2400" dirty="0" smtClean="0">
                  <a:latin typeface="HGS創英角ﾎﾟｯﾌﾟ体" pitchFamily="50" charset="-128"/>
                  <a:ea typeface="HGS創英角ﾎﾟｯﾌﾟ体" pitchFamily="50" charset="-128"/>
                </a:rPr>
                <a:t>テラヘルツ波</a:t>
              </a:r>
              <a:endParaRPr lang="en-US" altLang="ja-JP" sz="2400" dirty="0" smtClean="0">
                <a:latin typeface="HGS創英角ﾎﾟｯﾌﾟ体" pitchFamily="50" charset="-128"/>
                <a:ea typeface="HGS創英角ﾎﾟｯﾌﾟ体" pitchFamily="50" charset="-128"/>
              </a:endParaRPr>
            </a:p>
            <a:p>
              <a:pPr algn="ctr"/>
              <a:r>
                <a:rPr kumimoji="1" lang="en-US" altLang="ja-JP" sz="2400" dirty="0" smtClean="0">
                  <a:latin typeface="HGS創英角ﾎﾟｯﾌﾟ体" pitchFamily="50" charset="-128"/>
                  <a:ea typeface="HGS創英角ﾎﾟｯﾌﾟ体" pitchFamily="50" charset="-128"/>
                </a:rPr>
                <a:t>Terahertz Wave</a:t>
              </a:r>
              <a:endParaRPr kumimoji="1" lang="ja-JP" altLang="en-US" sz="2400" dirty="0">
                <a:latin typeface="HGS創英角ﾎﾟｯﾌﾟ体" pitchFamily="50" charset="-128"/>
                <a:ea typeface="HGS創英角ﾎﾟｯﾌﾟ体" pitchFamily="50" charset="-128"/>
              </a:endParaRPr>
            </a:p>
          </p:txBody>
        </p:sp>
      </p:grpSp>
      <p:grpSp>
        <p:nvGrpSpPr>
          <p:cNvPr id="20" name="グループ化 19"/>
          <p:cNvGrpSpPr/>
          <p:nvPr/>
        </p:nvGrpSpPr>
        <p:grpSpPr>
          <a:xfrm>
            <a:off x="0" y="5478658"/>
            <a:ext cx="4499980" cy="1300499"/>
            <a:chOff x="-177825" y="4718183"/>
            <a:chExt cx="4499980" cy="1300499"/>
          </a:xfrm>
        </p:grpSpPr>
        <p:sp>
          <p:nvSpPr>
            <p:cNvPr id="18" name="円/楕円 17"/>
            <p:cNvSpPr/>
            <p:nvPr/>
          </p:nvSpPr>
          <p:spPr bwMode="auto">
            <a:xfrm>
              <a:off x="-177825" y="4718183"/>
              <a:ext cx="4499980" cy="1300499"/>
            </a:xfrm>
            <a:prstGeom prst="ellipse">
              <a:avLst/>
            </a:prstGeom>
            <a:solidFill>
              <a:srgbClr val="00B0F0"/>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2" name="テキスト ボックス 11"/>
            <p:cNvSpPr txBox="1"/>
            <p:nvPr/>
          </p:nvSpPr>
          <p:spPr>
            <a:xfrm>
              <a:off x="287061" y="4952936"/>
              <a:ext cx="3570209" cy="830997"/>
            </a:xfrm>
            <a:prstGeom prst="rect">
              <a:avLst/>
            </a:prstGeom>
            <a:noFill/>
          </p:spPr>
          <p:txBody>
            <a:bodyPr wrap="none" rtlCol="0">
              <a:spAutoFit/>
            </a:bodyPr>
            <a:lstStyle/>
            <a:p>
              <a:pPr algn="ctr"/>
              <a:r>
                <a:rPr lang="ja-JP" altLang="en-US" sz="2400" dirty="0" smtClean="0">
                  <a:latin typeface="HGS創英角ﾎﾟｯﾌﾟ体" pitchFamily="50" charset="-128"/>
                  <a:ea typeface="HGS創英角ﾎﾟｯﾌﾟ体" pitchFamily="50" charset="-128"/>
                </a:rPr>
                <a:t>テラヘルツフォトニクス</a:t>
              </a:r>
              <a:endParaRPr lang="en-US" altLang="ja-JP" sz="2400" dirty="0" smtClean="0">
                <a:latin typeface="HGS創英角ﾎﾟｯﾌﾟ体" pitchFamily="50" charset="-128"/>
                <a:ea typeface="HGS創英角ﾎﾟｯﾌﾟ体" pitchFamily="50" charset="-128"/>
              </a:endParaRPr>
            </a:p>
            <a:p>
              <a:pPr algn="ctr"/>
              <a:r>
                <a:rPr kumimoji="1" lang="en-US" altLang="ja-JP" sz="2400" dirty="0" smtClean="0">
                  <a:latin typeface="HGS創英角ﾎﾟｯﾌﾟ体" pitchFamily="50" charset="-128"/>
                  <a:ea typeface="HGS創英角ﾎﾟｯﾌﾟ体" pitchFamily="50" charset="-128"/>
                </a:rPr>
                <a:t>Terahertz Photonics</a:t>
              </a:r>
              <a:endParaRPr kumimoji="1" lang="ja-JP" altLang="en-US" sz="2400" dirty="0">
                <a:latin typeface="HGS創英角ﾎﾟｯﾌﾟ体" pitchFamily="50" charset="-128"/>
                <a:ea typeface="HGS創英角ﾎﾟｯﾌﾟ体" pitchFamily="50" charset="-128"/>
              </a:endParaRPr>
            </a:p>
          </p:txBody>
        </p:sp>
      </p:grpSp>
      <p:grpSp>
        <p:nvGrpSpPr>
          <p:cNvPr id="22" name="グループ化 21"/>
          <p:cNvGrpSpPr/>
          <p:nvPr/>
        </p:nvGrpSpPr>
        <p:grpSpPr>
          <a:xfrm>
            <a:off x="4628178" y="5478657"/>
            <a:ext cx="4499980" cy="1300499"/>
            <a:chOff x="4633618" y="4718184"/>
            <a:chExt cx="4499980" cy="1300499"/>
          </a:xfrm>
        </p:grpSpPr>
        <p:sp>
          <p:nvSpPr>
            <p:cNvPr id="15" name="円/楕円 14"/>
            <p:cNvSpPr/>
            <p:nvPr/>
          </p:nvSpPr>
          <p:spPr bwMode="auto">
            <a:xfrm>
              <a:off x="4633618" y="4718184"/>
              <a:ext cx="4499980" cy="1300499"/>
            </a:xfrm>
            <a:prstGeom prst="ellipse">
              <a:avLst/>
            </a:prstGeom>
            <a:solidFill>
              <a:srgbClr val="00B0F0"/>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6" name="テキスト ボックス 15"/>
            <p:cNvSpPr txBox="1"/>
            <p:nvPr/>
          </p:nvSpPr>
          <p:spPr>
            <a:xfrm>
              <a:off x="4790727" y="4952936"/>
              <a:ext cx="4185762" cy="830997"/>
            </a:xfrm>
            <a:prstGeom prst="rect">
              <a:avLst/>
            </a:prstGeom>
            <a:noFill/>
          </p:spPr>
          <p:txBody>
            <a:bodyPr wrap="none" rtlCol="0">
              <a:spAutoFit/>
            </a:bodyPr>
            <a:lstStyle/>
            <a:p>
              <a:pPr algn="ctr"/>
              <a:r>
                <a:rPr lang="ja-JP" altLang="en-US" sz="2400" dirty="0" smtClean="0">
                  <a:latin typeface="HGS創英角ﾎﾟｯﾌﾟ体" pitchFamily="50" charset="-128"/>
                  <a:ea typeface="HGS創英角ﾎﾟｯﾌﾟ体" pitchFamily="50" charset="-128"/>
                </a:rPr>
                <a:t>テラヘルツ</a:t>
              </a:r>
              <a:r>
                <a:rPr lang="ja-JP" altLang="en-US" sz="2400" dirty="0">
                  <a:latin typeface="HGS創英角ﾎﾟｯﾌﾟ体" pitchFamily="50" charset="-128"/>
                  <a:ea typeface="HGS創英角ﾎﾟｯﾌﾟ体" pitchFamily="50" charset="-128"/>
                </a:rPr>
                <a:t>エレクトロニクス</a:t>
              </a:r>
              <a:endParaRPr lang="en-US" altLang="ja-JP" sz="2400" dirty="0" smtClean="0">
                <a:latin typeface="HGS創英角ﾎﾟｯﾌﾟ体" pitchFamily="50" charset="-128"/>
                <a:ea typeface="HGS創英角ﾎﾟｯﾌﾟ体" pitchFamily="50" charset="-128"/>
              </a:endParaRPr>
            </a:p>
            <a:p>
              <a:pPr algn="ctr"/>
              <a:r>
                <a:rPr kumimoji="1" lang="en-US" altLang="ja-JP" sz="2400" dirty="0" smtClean="0">
                  <a:latin typeface="HGS創英角ﾎﾟｯﾌﾟ体" pitchFamily="50" charset="-128"/>
                  <a:ea typeface="HGS創英角ﾎﾟｯﾌﾟ体" pitchFamily="50" charset="-128"/>
                </a:rPr>
                <a:t>Terahertz Electronics</a:t>
              </a:r>
              <a:endParaRPr kumimoji="1" lang="ja-JP" altLang="en-US" sz="2400" dirty="0">
                <a:latin typeface="HGS創英角ﾎﾟｯﾌﾟ体" pitchFamily="50" charset="-128"/>
                <a:ea typeface="HGS創英角ﾎﾟｯﾌﾟ体" pitchFamily="50" charset="-128"/>
              </a:endParaRPr>
            </a:p>
          </p:txBody>
        </p:sp>
      </p:grpSp>
      <p:sp>
        <p:nvSpPr>
          <p:cNvPr id="25" name="下矢印 24"/>
          <p:cNvSpPr/>
          <p:nvPr/>
        </p:nvSpPr>
        <p:spPr bwMode="auto">
          <a:xfrm>
            <a:off x="4319879" y="2938921"/>
            <a:ext cx="504056" cy="474447"/>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6" name="下矢印 25"/>
          <p:cNvSpPr/>
          <p:nvPr/>
        </p:nvSpPr>
        <p:spPr bwMode="auto">
          <a:xfrm rot="13800000">
            <a:off x="2525958" y="4800977"/>
            <a:ext cx="504056" cy="474447"/>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7" name="下矢印 26"/>
          <p:cNvSpPr/>
          <p:nvPr/>
        </p:nvSpPr>
        <p:spPr bwMode="auto">
          <a:xfrm rot="7800000">
            <a:off x="6113799" y="4800976"/>
            <a:ext cx="504056" cy="474447"/>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pic>
        <p:nvPicPr>
          <p:cNvPr id="1026"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21" y="3606450"/>
            <a:ext cx="2160000" cy="1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1324" y="1484784"/>
            <a:ext cx="2160000" cy="1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21" y="1484784"/>
            <a:ext cx="2160000" cy="1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01324" y="3606450"/>
            <a:ext cx="2160000" cy="1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847581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2554" y="576550"/>
            <a:ext cx="7772400" cy="1143000"/>
          </a:xfrm>
        </p:spPr>
        <p:txBody>
          <a:bodyPr/>
          <a:lstStyle/>
          <a:p>
            <a:r>
              <a:rPr lang="ja-JP" altLang="en-US" b="1" i="1" dirty="0" smtClean="0">
                <a:latin typeface="HGS創英角ﾎﾟｯﾌﾟ体" pitchFamily="50" charset="-128"/>
                <a:ea typeface="HGS創英角ﾎﾟｯﾌﾟ体" pitchFamily="50" charset="-128"/>
              </a:rPr>
              <a:t>フォトミキサの原理</a:t>
            </a:r>
            <a:endParaRPr kumimoji="1" lang="ja-JP" altLang="en-US" b="1" i="1" dirty="0">
              <a:latin typeface="HGS創英角ﾎﾟｯﾌﾟ体" pitchFamily="50" charset="-128"/>
              <a:ea typeface="HGS創英角ﾎﾟｯﾌﾟ体" pitchFamily="50" charset="-128"/>
            </a:endParaRPr>
          </a:p>
        </p:txBody>
      </p:sp>
      <p:grpSp>
        <p:nvGrpSpPr>
          <p:cNvPr id="58" name="グループ化 57"/>
          <p:cNvGrpSpPr/>
          <p:nvPr/>
        </p:nvGrpSpPr>
        <p:grpSpPr>
          <a:xfrm>
            <a:off x="75279" y="1579712"/>
            <a:ext cx="8843517" cy="2701362"/>
            <a:chOff x="-440108" y="1937215"/>
            <a:chExt cx="8843517" cy="2701362"/>
          </a:xfrm>
        </p:grpSpPr>
        <p:grpSp>
          <p:nvGrpSpPr>
            <p:cNvPr id="37" name="グループ化 36"/>
            <p:cNvGrpSpPr/>
            <p:nvPr/>
          </p:nvGrpSpPr>
          <p:grpSpPr>
            <a:xfrm>
              <a:off x="6727950" y="1959223"/>
              <a:ext cx="1675459" cy="2679354"/>
              <a:chOff x="5868144" y="1959223"/>
              <a:chExt cx="1675459" cy="2679354"/>
            </a:xfrm>
          </p:grpSpPr>
          <p:grpSp>
            <p:nvGrpSpPr>
              <p:cNvPr id="25" name="グループ化 24"/>
              <p:cNvGrpSpPr/>
              <p:nvPr/>
            </p:nvGrpSpPr>
            <p:grpSpPr>
              <a:xfrm>
                <a:off x="5868144" y="3060048"/>
                <a:ext cx="1675459" cy="468864"/>
                <a:chOff x="6818560" y="2420888"/>
                <a:chExt cx="1675459" cy="468864"/>
              </a:xfrm>
            </p:grpSpPr>
            <p:sp>
              <p:nvSpPr>
                <p:cNvPr id="22" name="テキスト ボックス 21"/>
                <p:cNvSpPr txBox="1"/>
                <p:nvPr/>
              </p:nvSpPr>
              <p:spPr>
                <a:xfrm>
                  <a:off x="6818560" y="2424487"/>
                  <a:ext cx="1675459" cy="461665"/>
                </a:xfrm>
                <a:prstGeom prst="rect">
                  <a:avLst/>
                </a:prstGeom>
                <a:noFill/>
              </p:spPr>
              <p:txBody>
                <a:bodyPr wrap="none" rtlCol="0">
                  <a:spAutoFit/>
                </a:bodyPr>
                <a:lstStyle/>
                <a:p>
                  <a:r>
                    <a:rPr kumimoji="1" lang="en-US" altLang="ja-JP" sz="2400" dirty="0" smtClean="0">
                      <a:latin typeface="HGS創英角ﾎﾟｯﾌﾟ体" pitchFamily="50" charset="-128"/>
                      <a:ea typeface="HGS創英角ﾎﾟｯﾌﾟ体" pitchFamily="50" charset="-128"/>
                    </a:rPr>
                    <a:t>3dB</a:t>
                  </a:r>
                  <a:r>
                    <a:rPr kumimoji="1" lang="ja-JP" altLang="en-US" sz="2400" dirty="0" smtClean="0">
                      <a:latin typeface="HGS創英角ﾎﾟｯﾌﾟ体" pitchFamily="50" charset="-128"/>
                      <a:ea typeface="HGS創英角ﾎﾟｯﾌﾟ体" pitchFamily="50" charset="-128"/>
                    </a:rPr>
                    <a:t>カプラ</a:t>
                  </a:r>
                  <a:endParaRPr kumimoji="1" lang="ja-JP" altLang="en-US" sz="2400" dirty="0">
                    <a:latin typeface="HGS創英角ﾎﾟｯﾌﾟ体" pitchFamily="50" charset="-128"/>
                    <a:ea typeface="HGS創英角ﾎﾟｯﾌﾟ体" pitchFamily="50" charset="-128"/>
                  </a:endParaRPr>
                </a:p>
              </p:txBody>
            </p:sp>
            <p:sp>
              <p:nvSpPr>
                <p:cNvPr id="24" name="正方形/長方形 23"/>
                <p:cNvSpPr/>
                <p:nvPr/>
              </p:nvSpPr>
              <p:spPr bwMode="auto">
                <a:xfrm>
                  <a:off x="6818560" y="2420888"/>
                  <a:ext cx="1675459" cy="468864"/>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cxnSp>
            <p:nvCxnSpPr>
              <p:cNvPr id="27" name="直線矢印コネクタ 26"/>
              <p:cNvCxnSpPr>
                <a:endCxn id="24" idx="0"/>
              </p:cNvCxnSpPr>
              <p:nvPr/>
            </p:nvCxnSpPr>
            <p:spPr bwMode="auto">
              <a:xfrm>
                <a:off x="6705874" y="2420888"/>
                <a:ext cx="0" cy="648000"/>
              </a:xfrm>
              <a:prstGeom prst="straightConnector1">
                <a:avLst/>
              </a:prstGeom>
              <a:noFill/>
              <a:ln w="38100" cap="flat" cmpd="sng" algn="ctr">
                <a:solidFill>
                  <a:schemeClr val="tx1"/>
                </a:solidFill>
                <a:prstDash val="solid"/>
                <a:round/>
                <a:headEnd type="none" w="med" len="med"/>
                <a:tailEnd type="arrow"/>
              </a:ln>
              <a:effectLst/>
            </p:spPr>
          </p:cxnSp>
          <p:cxnSp>
            <p:nvCxnSpPr>
              <p:cNvPr id="30" name="直線矢印コネクタ 29"/>
              <p:cNvCxnSpPr>
                <a:endCxn id="24" idx="2"/>
              </p:cNvCxnSpPr>
              <p:nvPr/>
            </p:nvCxnSpPr>
            <p:spPr bwMode="auto">
              <a:xfrm flipV="1">
                <a:off x="6705873" y="3528912"/>
                <a:ext cx="1" cy="648000"/>
              </a:xfrm>
              <a:prstGeom prst="straightConnector1">
                <a:avLst/>
              </a:prstGeom>
              <a:noFill/>
              <a:ln w="38100" cap="flat" cmpd="sng" algn="ctr">
                <a:solidFill>
                  <a:schemeClr val="tx1"/>
                </a:solidFill>
                <a:prstDash val="solid"/>
                <a:round/>
                <a:headEnd type="none" w="med" len="med"/>
                <a:tailEnd type="arrow"/>
              </a:ln>
              <a:effectLst/>
            </p:spPr>
          </p:cxnSp>
          <p:sp>
            <p:nvSpPr>
              <p:cNvPr id="34" name="テキスト ボックス 33"/>
              <p:cNvSpPr txBox="1"/>
              <p:nvPr/>
            </p:nvSpPr>
            <p:spPr>
              <a:xfrm>
                <a:off x="6393127" y="1959223"/>
                <a:ext cx="625492" cy="461665"/>
              </a:xfrm>
              <a:prstGeom prst="rect">
                <a:avLst/>
              </a:prstGeom>
              <a:noFill/>
            </p:spPr>
            <p:txBody>
              <a:bodyPr wrap="none" rtlCol="0">
                <a:spAutoFit/>
              </a:bodyPr>
              <a:lstStyle/>
              <a:p>
                <a:r>
                  <a:rPr kumimoji="1" lang="en-US" altLang="ja-JP" sz="2400" dirty="0" smtClean="0">
                    <a:latin typeface="HGS創英角ﾎﾟｯﾌﾟ体" pitchFamily="50" charset="-128"/>
                    <a:ea typeface="HGS創英角ﾎﾟｯﾌﾟ体" pitchFamily="50" charset="-128"/>
                  </a:rPr>
                  <a:t>λ</a:t>
                </a:r>
                <a:r>
                  <a:rPr kumimoji="1" lang="en-US" altLang="ja-JP" sz="2400" baseline="-25000" dirty="0" smtClean="0">
                    <a:latin typeface="HGS創英角ﾎﾟｯﾌﾟ体" pitchFamily="50" charset="-128"/>
                    <a:ea typeface="HGS創英角ﾎﾟｯﾌﾟ体" pitchFamily="50" charset="-128"/>
                  </a:rPr>
                  <a:t>1</a:t>
                </a:r>
                <a:endParaRPr kumimoji="1" lang="ja-JP" altLang="en-US" sz="2400" baseline="-25000" dirty="0">
                  <a:latin typeface="HGS創英角ﾎﾟｯﾌﾟ体" pitchFamily="50" charset="-128"/>
                  <a:ea typeface="HGS創英角ﾎﾟｯﾌﾟ体" pitchFamily="50" charset="-128"/>
                </a:endParaRPr>
              </a:p>
            </p:txBody>
          </p:sp>
          <p:sp>
            <p:nvSpPr>
              <p:cNvPr id="36" name="テキスト ボックス 35"/>
              <p:cNvSpPr txBox="1"/>
              <p:nvPr/>
            </p:nvSpPr>
            <p:spPr>
              <a:xfrm>
                <a:off x="6393128" y="4176912"/>
                <a:ext cx="625492" cy="461665"/>
              </a:xfrm>
              <a:prstGeom prst="rect">
                <a:avLst/>
              </a:prstGeom>
              <a:noFill/>
            </p:spPr>
            <p:txBody>
              <a:bodyPr wrap="none" rtlCol="0">
                <a:spAutoFit/>
              </a:bodyPr>
              <a:lstStyle/>
              <a:p>
                <a:r>
                  <a:rPr kumimoji="1" lang="en-US" altLang="ja-JP" sz="2400" dirty="0" smtClean="0">
                    <a:latin typeface="HGS創英角ﾎﾟｯﾌﾟ体" pitchFamily="50" charset="-128"/>
                    <a:ea typeface="HGS創英角ﾎﾟｯﾌﾟ体" pitchFamily="50" charset="-128"/>
                  </a:rPr>
                  <a:t>λ</a:t>
                </a:r>
                <a:r>
                  <a:rPr kumimoji="1" lang="en-US" altLang="ja-JP" sz="2400" baseline="-25000" dirty="0" smtClean="0">
                    <a:latin typeface="HGS創英角ﾎﾟｯﾌﾟ体" pitchFamily="50" charset="-128"/>
                    <a:ea typeface="HGS創英角ﾎﾟｯﾌﾟ体" pitchFamily="50" charset="-128"/>
                  </a:rPr>
                  <a:t>2</a:t>
                </a:r>
                <a:endParaRPr kumimoji="1" lang="ja-JP" altLang="en-US" sz="2400" baseline="-25000" dirty="0">
                  <a:latin typeface="HGS創英角ﾎﾟｯﾌﾟ体" pitchFamily="50" charset="-128"/>
                  <a:ea typeface="HGS創英角ﾎﾟｯﾌﾟ体" pitchFamily="50" charset="-128"/>
                </a:endParaRPr>
              </a:p>
            </p:txBody>
          </p:sp>
        </p:grpSp>
        <p:grpSp>
          <p:nvGrpSpPr>
            <p:cNvPr id="40" name="グループ化 39"/>
            <p:cNvGrpSpPr/>
            <p:nvPr/>
          </p:nvGrpSpPr>
          <p:grpSpPr>
            <a:xfrm>
              <a:off x="3750295" y="2367550"/>
              <a:ext cx="3570208" cy="2223191"/>
              <a:chOff x="1238723" y="2133118"/>
              <a:chExt cx="3570208" cy="2223191"/>
            </a:xfrm>
          </p:grpSpPr>
          <p:sp>
            <p:nvSpPr>
              <p:cNvPr id="21" name="フリーフォーム 20"/>
              <p:cNvSpPr>
                <a:spLocks/>
              </p:cNvSpPr>
              <p:nvPr/>
            </p:nvSpPr>
            <p:spPr bwMode="auto">
              <a:xfrm>
                <a:off x="2123728" y="2594783"/>
                <a:ext cx="1800199" cy="937728"/>
              </a:xfrm>
              <a:custGeom>
                <a:avLst/>
                <a:gdLst>
                  <a:gd name="T0" fmla="*/ 0 w 6799624"/>
                  <a:gd name="T1" fmla="*/ 1231898 h 2513286"/>
                  <a:gd name="T2" fmla="*/ 599320 w 6799624"/>
                  <a:gd name="T3" fmla="*/ 1359 h 2513286"/>
                  <a:gd name="T4" fmla="*/ 1719533 w 6799624"/>
                  <a:gd name="T5" fmla="*/ 2514598 h 2513286"/>
                  <a:gd name="T6" fmla="*/ 2829052 w 6799624"/>
                  <a:gd name="T7" fmla="*/ 21 h 2513286"/>
                  <a:gd name="T8" fmla="*/ 3951941 w 6799624"/>
                  <a:gd name="T9" fmla="*/ 2514600 h 2513286"/>
                  <a:gd name="T10" fmla="*/ 5080622 w 6799624"/>
                  <a:gd name="T11" fmla="*/ 9830 h 2513286"/>
                  <a:gd name="T12" fmla="*/ 6211974 w 6799624"/>
                  <a:gd name="T13" fmla="*/ 2477547 h 2513286"/>
                  <a:gd name="T14" fmla="*/ 6799262 w 6799624"/>
                  <a:gd name="T15" fmla="*/ 1270687 h 25132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99624" h="2513286">
                    <a:moveTo>
                      <a:pt x="0" y="1231254"/>
                    </a:moveTo>
                    <a:cubicBezTo>
                      <a:pt x="159085" y="986278"/>
                      <a:pt x="261948" y="7819"/>
                      <a:pt x="599352" y="1358"/>
                    </a:cubicBezTo>
                    <a:cubicBezTo>
                      <a:pt x="936756" y="-5103"/>
                      <a:pt x="1347983" y="2513507"/>
                      <a:pt x="1719625" y="2513284"/>
                    </a:cubicBezTo>
                    <a:cubicBezTo>
                      <a:pt x="2091267" y="2513061"/>
                      <a:pt x="2414782" y="-8446"/>
                      <a:pt x="2829203" y="21"/>
                    </a:cubicBezTo>
                    <a:cubicBezTo>
                      <a:pt x="3243624" y="8488"/>
                      <a:pt x="3568403" y="2511652"/>
                      <a:pt x="3952151" y="2513286"/>
                    </a:cubicBezTo>
                    <a:cubicBezTo>
                      <a:pt x="4335899" y="2514920"/>
                      <a:pt x="4704199" y="7530"/>
                      <a:pt x="5080892" y="9825"/>
                    </a:cubicBezTo>
                    <a:cubicBezTo>
                      <a:pt x="5491452" y="3653"/>
                      <a:pt x="5833978" y="2474915"/>
                      <a:pt x="6212305" y="2476252"/>
                    </a:cubicBezTo>
                    <a:cubicBezTo>
                      <a:pt x="6531365" y="2460656"/>
                      <a:pt x="6634301" y="1545702"/>
                      <a:pt x="6799624" y="1270023"/>
                    </a:cubicBezTo>
                  </a:path>
                </a:pathLst>
              </a:custGeom>
              <a:noFill/>
              <a:ln w="38100" cap="flat" cmpd="sng">
                <a:solidFill>
                  <a:schemeClr val="tx1"/>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defPPr>
                  <a:defRPr lang="ja-JP"/>
                </a:defPPr>
                <a:lvl1pPr algn="l" defTabSz="457200"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defTabSz="457200"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defTabSz="457200"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defTabSz="457200"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defTabSz="457200"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endParaRPr lang="ja-JP" altLang="en-US"/>
              </a:p>
            </p:txBody>
          </p:sp>
          <p:sp>
            <p:nvSpPr>
              <p:cNvPr id="38" name="テキスト ボックス 37"/>
              <p:cNvSpPr txBox="1"/>
              <p:nvPr/>
            </p:nvSpPr>
            <p:spPr>
              <a:xfrm>
                <a:off x="2008164" y="2133118"/>
                <a:ext cx="2031325" cy="461665"/>
              </a:xfrm>
              <a:prstGeom prst="rect">
                <a:avLst/>
              </a:prstGeom>
              <a:noFill/>
            </p:spPr>
            <p:txBody>
              <a:bodyPr wrap="none" rtlCol="0">
                <a:spAutoFit/>
              </a:bodyPr>
              <a:lstStyle/>
              <a:p>
                <a:pPr algn="ctr"/>
                <a:r>
                  <a:rPr lang="ja-JP" altLang="en-US" sz="2400" dirty="0" smtClean="0">
                    <a:latin typeface="HGS創英角ﾎﾟｯﾌﾟ体" pitchFamily="50" charset="-128"/>
                    <a:ea typeface="HGS創英角ﾎﾟｯﾌﾟ体" pitchFamily="50" charset="-128"/>
                  </a:rPr>
                  <a:t>光ビート信号</a:t>
                </a:r>
                <a:endParaRPr kumimoji="1" lang="ja-JP" altLang="en-US" sz="2400" dirty="0">
                  <a:latin typeface="HGS創英角ﾎﾟｯﾌﾟ体" pitchFamily="50" charset="-128"/>
                  <a:ea typeface="HGS創英角ﾎﾟｯﾌﾟ体" pitchFamily="50" charset="-128"/>
                </a:endParaRPr>
              </a:p>
            </p:txBody>
          </p:sp>
          <p:sp>
            <p:nvSpPr>
              <p:cNvPr id="39" name="テキスト ボックス 38"/>
              <p:cNvSpPr txBox="1"/>
              <p:nvPr/>
            </p:nvSpPr>
            <p:spPr>
              <a:xfrm>
                <a:off x="1238723" y="3525312"/>
                <a:ext cx="3570208" cy="830997"/>
              </a:xfrm>
              <a:prstGeom prst="rect">
                <a:avLst/>
              </a:prstGeom>
              <a:noFill/>
            </p:spPr>
            <p:txBody>
              <a:bodyPr wrap="none" rtlCol="0">
                <a:spAutoFit/>
              </a:bodyPr>
              <a:lstStyle/>
              <a:p>
                <a:pPr algn="ctr"/>
                <a:r>
                  <a:rPr kumimoji="1" lang="ja-JP" altLang="en-US" sz="2400" dirty="0" smtClean="0">
                    <a:latin typeface="HGS創英角ﾎﾟｯﾌﾟ体" pitchFamily="50" charset="-128"/>
                    <a:ea typeface="HGS創英角ﾎﾟｯﾌﾟ体" pitchFamily="50" charset="-128"/>
                  </a:rPr>
                  <a:t>テラヘルツ周波数</a:t>
                </a:r>
                <a:endParaRPr kumimoji="1" lang="en-US" altLang="ja-JP" sz="2400" dirty="0" smtClean="0">
                  <a:latin typeface="HGS創英角ﾎﾟｯﾌﾟ体" pitchFamily="50" charset="-128"/>
                  <a:ea typeface="HGS創英角ﾎﾟｯﾌﾟ体" pitchFamily="50" charset="-128"/>
                </a:endParaRPr>
              </a:p>
              <a:p>
                <a:pPr algn="ctr"/>
                <a:r>
                  <a:rPr lang="ja-JP" altLang="en-US" sz="2400" dirty="0" smtClean="0">
                    <a:latin typeface="HGS創英角ﾎﾟｯﾌﾟ体" pitchFamily="50" charset="-128"/>
                    <a:ea typeface="HGS創英角ﾎﾟｯﾌﾟ体" pitchFamily="50" charset="-128"/>
                  </a:rPr>
                  <a:t>（差周波のみ抜き出す）</a:t>
                </a:r>
                <a:endParaRPr kumimoji="1" lang="ja-JP" altLang="en-US" sz="2400" dirty="0">
                  <a:latin typeface="HGS創英角ﾎﾟｯﾌﾟ体" pitchFamily="50" charset="-128"/>
                  <a:ea typeface="HGS創英角ﾎﾟｯﾌﾟ体" pitchFamily="50" charset="-128"/>
                </a:endParaRPr>
              </a:p>
            </p:txBody>
          </p:sp>
        </p:grpSp>
        <p:grpSp>
          <p:nvGrpSpPr>
            <p:cNvPr id="55" name="グループ化 54"/>
            <p:cNvGrpSpPr/>
            <p:nvPr/>
          </p:nvGrpSpPr>
          <p:grpSpPr>
            <a:xfrm>
              <a:off x="1615606" y="2190055"/>
              <a:ext cx="2596354" cy="2416696"/>
              <a:chOff x="82465" y="2164432"/>
              <a:chExt cx="2596354" cy="2416696"/>
            </a:xfrm>
          </p:grpSpPr>
          <p:cxnSp>
            <p:nvCxnSpPr>
              <p:cNvPr id="49" name="直線コネクタ 48"/>
              <p:cNvCxnSpPr/>
              <p:nvPr/>
            </p:nvCxnSpPr>
            <p:spPr bwMode="auto">
              <a:xfrm flipV="1">
                <a:off x="2005229" y="2367550"/>
                <a:ext cx="0" cy="1997554"/>
              </a:xfrm>
              <a:prstGeom prst="line">
                <a:avLst/>
              </a:prstGeom>
              <a:noFill/>
              <a:ln w="38100" cap="flat" cmpd="sng" algn="ctr">
                <a:solidFill>
                  <a:schemeClr val="tx1"/>
                </a:solidFill>
                <a:prstDash val="solid"/>
                <a:round/>
                <a:headEnd type="none" w="med" len="med"/>
                <a:tailEnd type="none" w="med" len="med"/>
              </a:ln>
              <a:effectLst/>
            </p:spPr>
          </p:cxnSp>
          <p:sp>
            <p:nvSpPr>
              <p:cNvPr id="41" name="二等辺三角形 40"/>
              <p:cNvSpPr/>
              <p:nvPr/>
            </p:nvSpPr>
            <p:spPr bwMode="auto">
              <a:xfrm rot="10800000">
                <a:off x="1331640" y="2729303"/>
                <a:ext cx="1347179" cy="1161361"/>
              </a:xfrm>
              <a:prstGeom prst="triangl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47" name="直線コネクタ 46"/>
              <p:cNvCxnSpPr/>
              <p:nvPr/>
            </p:nvCxnSpPr>
            <p:spPr bwMode="auto">
              <a:xfrm>
                <a:off x="1331640" y="3893701"/>
                <a:ext cx="1347179" cy="0"/>
              </a:xfrm>
              <a:prstGeom prst="line">
                <a:avLst/>
              </a:prstGeom>
              <a:noFill/>
              <a:ln w="38100" cap="flat" cmpd="sng" algn="ctr">
                <a:solidFill>
                  <a:schemeClr val="tx1"/>
                </a:solidFill>
                <a:prstDash val="solid"/>
                <a:round/>
                <a:headEnd type="none" w="med" len="med"/>
                <a:tailEnd type="none" w="med" len="med"/>
              </a:ln>
              <a:effectLst/>
            </p:spPr>
          </p:cxnSp>
          <p:cxnSp>
            <p:nvCxnSpPr>
              <p:cNvPr id="51" name="直線コネクタ 50"/>
              <p:cNvCxnSpPr/>
              <p:nvPr/>
            </p:nvCxnSpPr>
            <p:spPr bwMode="auto">
              <a:xfrm>
                <a:off x="657089" y="2380456"/>
                <a:ext cx="1368152" cy="0"/>
              </a:xfrm>
              <a:prstGeom prst="line">
                <a:avLst/>
              </a:prstGeom>
              <a:noFill/>
              <a:ln w="38100" cap="flat" cmpd="sng" algn="ctr">
                <a:solidFill>
                  <a:schemeClr val="tx1"/>
                </a:solidFill>
                <a:prstDash val="solid"/>
                <a:round/>
                <a:headEnd type="none" w="med" len="med"/>
                <a:tailEnd type="none" w="med" len="med"/>
              </a:ln>
              <a:effectLst/>
            </p:spPr>
          </p:cxnSp>
          <p:sp>
            <p:nvSpPr>
              <p:cNvPr id="52" name="台形 51"/>
              <p:cNvSpPr/>
              <p:nvPr/>
            </p:nvSpPr>
            <p:spPr bwMode="auto">
              <a:xfrm rot="5400000">
                <a:off x="153753" y="2093144"/>
                <a:ext cx="432048" cy="574624"/>
              </a:xfrm>
              <a:prstGeom prst="trapezoid">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54" name="円/楕円 53"/>
              <p:cNvSpPr/>
              <p:nvPr/>
            </p:nvSpPr>
            <p:spPr bwMode="auto">
              <a:xfrm>
                <a:off x="1897217" y="4365104"/>
                <a:ext cx="216024" cy="216024"/>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sp>
          <p:nvSpPr>
            <p:cNvPr id="56" name="フリーフォーム 55"/>
            <p:cNvSpPr>
              <a:spLocks/>
            </p:cNvSpPr>
            <p:nvPr/>
          </p:nvSpPr>
          <p:spPr bwMode="auto">
            <a:xfrm>
              <a:off x="-324544" y="1937215"/>
              <a:ext cx="1800199" cy="937728"/>
            </a:xfrm>
            <a:custGeom>
              <a:avLst/>
              <a:gdLst>
                <a:gd name="T0" fmla="*/ 0 w 6799624"/>
                <a:gd name="T1" fmla="*/ 1231898 h 2513286"/>
                <a:gd name="T2" fmla="*/ 599320 w 6799624"/>
                <a:gd name="T3" fmla="*/ 1359 h 2513286"/>
                <a:gd name="T4" fmla="*/ 1719533 w 6799624"/>
                <a:gd name="T5" fmla="*/ 2514598 h 2513286"/>
                <a:gd name="T6" fmla="*/ 2829052 w 6799624"/>
                <a:gd name="T7" fmla="*/ 21 h 2513286"/>
                <a:gd name="T8" fmla="*/ 3951941 w 6799624"/>
                <a:gd name="T9" fmla="*/ 2514600 h 2513286"/>
                <a:gd name="T10" fmla="*/ 5080622 w 6799624"/>
                <a:gd name="T11" fmla="*/ 9830 h 2513286"/>
                <a:gd name="T12" fmla="*/ 6211974 w 6799624"/>
                <a:gd name="T13" fmla="*/ 2477547 h 2513286"/>
                <a:gd name="T14" fmla="*/ 6799262 w 6799624"/>
                <a:gd name="T15" fmla="*/ 1270687 h 25132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99624" h="2513286">
                  <a:moveTo>
                    <a:pt x="0" y="1231254"/>
                  </a:moveTo>
                  <a:cubicBezTo>
                    <a:pt x="159085" y="986278"/>
                    <a:pt x="261948" y="7819"/>
                    <a:pt x="599352" y="1358"/>
                  </a:cubicBezTo>
                  <a:cubicBezTo>
                    <a:pt x="936756" y="-5103"/>
                    <a:pt x="1347983" y="2513507"/>
                    <a:pt x="1719625" y="2513284"/>
                  </a:cubicBezTo>
                  <a:cubicBezTo>
                    <a:pt x="2091267" y="2513061"/>
                    <a:pt x="2414782" y="-8446"/>
                    <a:pt x="2829203" y="21"/>
                  </a:cubicBezTo>
                  <a:cubicBezTo>
                    <a:pt x="3243624" y="8488"/>
                    <a:pt x="3568403" y="2511652"/>
                    <a:pt x="3952151" y="2513286"/>
                  </a:cubicBezTo>
                  <a:cubicBezTo>
                    <a:pt x="4335899" y="2514920"/>
                    <a:pt x="4704199" y="7530"/>
                    <a:pt x="5080892" y="9825"/>
                  </a:cubicBezTo>
                  <a:cubicBezTo>
                    <a:pt x="5491452" y="3653"/>
                    <a:pt x="5833978" y="2474915"/>
                    <a:pt x="6212305" y="2476252"/>
                  </a:cubicBezTo>
                  <a:cubicBezTo>
                    <a:pt x="6531365" y="2460656"/>
                    <a:pt x="6634301" y="1545702"/>
                    <a:pt x="6799624" y="1270023"/>
                  </a:cubicBezTo>
                </a:path>
              </a:pathLst>
            </a:custGeom>
            <a:noFill/>
            <a:ln w="38100" cap="flat" cmpd="sng">
              <a:solidFill>
                <a:schemeClr val="tx1"/>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defPPr>
                <a:defRPr lang="ja-JP"/>
              </a:defPPr>
              <a:lvl1pPr algn="l" defTabSz="457200"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defTabSz="457200"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defTabSz="457200"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defTabSz="457200"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defTabSz="457200"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endParaRPr lang="ja-JP" altLang="en-US"/>
            </a:p>
          </p:txBody>
        </p:sp>
        <p:sp>
          <p:nvSpPr>
            <p:cNvPr id="57" name="テキスト ボックス 56"/>
            <p:cNvSpPr txBox="1"/>
            <p:nvPr/>
          </p:nvSpPr>
          <p:spPr>
            <a:xfrm>
              <a:off x="-440108" y="2874943"/>
              <a:ext cx="2031325" cy="461665"/>
            </a:xfrm>
            <a:prstGeom prst="rect">
              <a:avLst/>
            </a:prstGeom>
            <a:noFill/>
          </p:spPr>
          <p:txBody>
            <a:bodyPr wrap="none" rtlCol="0">
              <a:spAutoFit/>
            </a:bodyPr>
            <a:lstStyle/>
            <a:p>
              <a:r>
                <a:rPr kumimoji="1" lang="ja-JP" altLang="en-US" sz="2400" dirty="0" smtClean="0">
                  <a:latin typeface="HGS創英角ﾎﾟｯﾌﾟ体" pitchFamily="50" charset="-128"/>
                  <a:ea typeface="HGS創英角ﾎﾟｯﾌﾟ体" pitchFamily="50" charset="-128"/>
                </a:rPr>
                <a:t>テラヘルツ波</a:t>
              </a:r>
              <a:endParaRPr kumimoji="1" lang="ja-JP" altLang="en-US" dirty="0">
                <a:latin typeface="HGS創英角ﾎﾟｯﾌﾟ体" pitchFamily="50" charset="-128"/>
                <a:ea typeface="HGS創英角ﾎﾟｯﾌﾟ体" pitchFamily="50" charset="-128"/>
              </a:endParaRPr>
            </a:p>
          </p:txBody>
        </p:sp>
      </p:grpSp>
      <p:grpSp>
        <p:nvGrpSpPr>
          <p:cNvPr id="61" name="グループ化 60"/>
          <p:cNvGrpSpPr/>
          <p:nvPr/>
        </p:nvGrpSpPr>
        <p:grpSpPr>
          <a:xfrm>
            <a:off x="201789" y="3402241"/>
            <a:ext cx="2339102" cy="1152128"/>
            <a:chOff x="821637" y="4797152"/>
            <a:chExt cx="2339102" cy="1152128"/>
          </a:xfrm>
        </p:grpSpPr>
        <p:sp>
          <p:nvSpPr>
            <p:cNvPr id="59" name="テキスト ボックス 58"/>
            <p:cNvSpPr txBox="1"/>
            <p:nvPr/>
          </p:nvSpPr>
          <p:spPr>
            <a:xfrm>
              <a:off x="821637" y="4957717"/>
              <a:ext cx="2339102" cy="830997"/>
            </a:xfrm>
            <a:prstGeom prst="rect">
              <a:avLst/>
            </a:prstGeom>
            <a:noFill/>
          </p:spPr>
          <p:txBody>
            <a:bodyPr wrap="none" rtlCol="0">
              <a:spAutoFit/>
            </a:bodyPr>
            <a:lstStyle/>
            <a:p>
              <a:pPr algn="ctr"/>
              <a:r>
                <a:rPr kumimoji="1" lang="en-US" altLang="ja-JP" sz="2400" dirty="0" smtClean="0">
                  <a:solidFill>
                    <a:srgbClr val="FF0000"/>
                  </a:solidFill>
                  <a:latin typeface="HGS創英角ﾎﾟｯﾌﾟ体" pitchFamily="50" charset="-128"/>
                  <a:ea typeface="HGS創英角ﾎﾟｯﾌﾟ体" pitchFamily="50" charset="-128"/>
                </a:rPr>
                <a:t>UTC-PD</a:t>
              </a:r>
              <a:r>
                <a:rPr kumimoji="1" lang="ja-JP" altLang="en-US" sz="2400" dirty="0" smtClean="0">
                  <a:solidFill>
                    <a:srgbClr val="FF0000"/>
                  </a:solidFill>
                  <a:latin typeface="HGS創英角ﾎﾟｯﾌﾟ体" pitchFamily="50" charset="-128"/>
                  <a:ea typeface="HGS創英角ﾎﾟｯﾌﾟ体" pitchFamily="50" charset="-128"/>
                </a:rPr>
                <a:t>等の</a:t>
              </a:r>
              <a:endParaRPr kumimoji="1" lang="en-US" altLang="ja-JP" sz="2400" dirty="0" smtClean="0">
                <a:solidFill>
                  <a:srgbClr val="FF0000"/>
                </a:solidFill>
                <a:latin typeface="HGS創英角ﾎﾟｯﾌﾟ体" pitchFamily="50" charset="-128"/>
                <a:ea typeface="HGS創英角ﾎﾟｯﾌﾟ体" pitchFamily="50" charset="-128"/>
              </a:endParaRPr>
            </a:p>
            <a:p>
              <a:pPr algn="ctr"/>
              <a:r>
                <a:rPr lang="ja-JP" altLang="en-US" sz="2400" dirty="0" smtClean="0">
                  <a:solidFill>
                    <a:srgbClr val="FF0000"/>
                  </a:solidFill>
                  <a:latin typeface="HGS創英角ﾎﾟｯﾌﾟ体" pitchFamily="50" charset="-128"/>
                  <a:ea typeface="HGS創英角ﾎﾟｯﾌﾟ体" pitchFamily="50" charset="-128"/>
                </a:rPr>
                <a:t>超高速光電変換</a:t>
              </a:r>
              <a:endParaRPr kumimoji="1" lang="ja-JP" altLang="en-US" sz="2400" dirty="0">
                <a:solidFill>
                  <a:srgbClr val="FF0000"/>
                </a:solidFill>
                <a:latin typeface="HGS創英角ﾎﾟｯﾌﾟ体" pitchFamily="50" charset="-128"/>
                <a:ea typeface="HGS創英角ﾎﾟｯﾌﾟ体" pitchFamily="50" charset="-128"/>
              </a:endParaRPr>
            </a:p>
          </p:txBody>
        </p:sp>
        <p:sp>
          <p:nvSpPr>
            <p:cNvPr id="60" name="角丸四角形吹き出し 59"/>
            <p:cNvSpPr/>
            <p:nvPr/>
          </p:nvSpPr>
          <p:spPr bwMode="auto">
            <a:xfrm>
              <a:off x="821637" y="4797152"/>
              <a:ext cx="2339102" cy="1152128"/>
            </a:xfrm>
            <a:prstGeom prst="wedgeRoundRectCallout">
              <a:avLst>
                <a:gd name="adj1" fmla="val 85618"/>
                <a:gd name="adj2" fmla="val -86464"/>
                <a:gd name="adj3" fmla="val 16667"/>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sp>
        <p:nvSpPr>
          <p:cNvPr id="62" name="テキスト ボックス 61"/>
          <p:cNvSpPr txBox="1"/>
          <p:nvPr/>
        </p:nvSpPr>
        <p:spPr>
          <a:xfrm>
            <a:off x="2950662" y="4249248"/>
            <a:ext cx="6434775" cy="461665"/>
          </a:xfrm>
          <a:prstGeom prst="rect">
            <a:avLst/>
          </a:prstGeom>
          <a:noFill/>
        </p:spPr>
        <p:txBody>
          <a:bodyPr wrap="none" rtlCol="0">
            <a:spAutoFit/>
          </a:bodyPr>
          <a:lstStyle/>
          <a:p>
            <a:r>
              <a:rPr kumimoji="1" lang="en-US" altLang="ja-JP" sz="2400" dirty="0" smtClean="0">
                <a:latin typeface="HGS創英角ﾎﾟｯﾌﾟ体" pitchFamily="50" charset="-128"/>
                <a:ea typeface="HGS創英角ﾎﾟｯﾌﾟ体" pitchFamily="50" charset="-128"/>
              </a:rPr>
              <a:t>※</a:t>
            </a:r>
            <a:r>
              <a:rPr kumimoji="1" lang="ja-JP" altLang="en-US" sz="2400" dirty="0" smtClean="0">
                <a:latin typeface="HGS創英角ﾎﾟｯﾌﾟ体" pitchFamily="50" charset="-128"/>
                <a:ea typeface="HGS創英角ﾎﾟｯﾌﾟ体" pitchFamily="50" charset="-128"/>
              </a:rPr>
              <a:t>従来：</a:t>
            </a:r>
            <a:r>
              <a:rPr lang="en-US" altLang="ja-JP" sz="2400" dirty="0" smtClean="0">
                <a:latin typeface="HGS創英角ﾎﾟｯﾌﾟ体" pitchFamily="50" charset="-128"/>
                <a:ea typeface="HGS創英角ﾎﾟｯﾌﾟ体" pitchFamily="50" charset="-128"/>
              </a:rPr>
              <a:t>pin-PD</a:t>
            </a:r>
            <a:r>
              <a:rPr lang="ja-JP" altLang="en-US" sz="2400" dirty="0" smtClean="0">
                <a:latin typeface="HGS創英角ﾎﾟｯﾌﾟ体" pitchFamily="50" charset="-128"/>
                <a:ea typeface="HGS創英角ﾎﾟｯﾌﾟ体" pitchFamily="50" charset="-128"/>
              </a:rPr>
              <a:t>（動作速度の高速化に限界）</a:t>
            </a:r>
            <a:endParaRPr kumimoji="1" lang="ja-JP" altLang="en-US" sz="2400" dirty="0">
              <a:latin typeface="HGS創英角ﾎﾟｯﾌﾟ体" pitchFamily="50" charset="-128"/>
              <a:ea typeface="HGS創英角ﾎﾟｯﾌﾟ体" pitchFamily="50" charset="-128"/>
            </a:endParaRPr>
          </a:p>
        </p:txBody>
      </p:sp>
      <p:sp>
        <p:nvSpPr>
          <p:cNvPr id="63" name="テキスト ボックス 62"/>
          <p:cNvSpPr txBox="1"/>
          <p:nvPr/>
        </p:nvSpPr>
        <p:spPr>
          <a:xfrm>
            <a:off x="-1397" y="4941168"/>
            <a:ext cx="6202339" cy="461665"/>
          </a:xfrm>
          <a:prstGeom prst="rect">
            <a:avLst/>
          </a:prstGeom>
          <a:noFill/>
        </p:spPr>
        <p:txBody>
          <a:bodyPr wrap="none" rtlCol="0">
            <a:spAutoFit/>
          </a:bodyPr>
          <a:lstStyle/>
          <a:p>
            <a:r>
              <a:rPr kumimoji="1" lang="en-US" altLang="ja-JP" sz="2400" dirty="0" smtClean="0">
                <a:latin typeface="HGS創英角ﾎﾟｯﾌﾟ体" pitchFamily="50" charset="-128"/>
                <a:ea typeface="HGS創英角ﾎﾟｯﾌﾟ体" pitchFamily="50" charset="-128"/>
              </a:rPr>
              <a:t>Ex.) λ</a:t>
            </a:r>
            <a:r>
              <a:rPr kumimoji="1" lang="en-US" altLang="ja-JP" sz="2400" baseline="-25000" dirty="0" smtClean="0">
                <a:latin typeface="HGS創英角ﾎﾟｯﾌﾟ体" pitchFamily="50" charset="-128"/>
                <a:ea typeface="HGS創英角ﾎﾟｯﾌﾟ体" pitchFamily="50" charset="-128"/>
              </a:rPr>
              <a:t>1</a:t>
            </a:r>
            <a:r>
              <a:rPr kumimoji="1" lang="ja-JP" altLang="en-US" sz="2400" dirty="0" smtClean="0">
                <a:latin typeface="HGS創英角ﾎﾟｯﾌﾟ体" pitchFamily="50" charset="-128"/>
                <a:ea typeface="HGS創英角ﾎﾟｯﾌﾟ体" pitchFamily="50" charset="-128"/>
              </a:rPr>
              <a:t>：</a:t>
            </a:r>
            <a:r>
              <a:rPr kumimoji="1" lang="en-US" altLang="ja-JP" sz="2400" dirty="0" smtClean="0">
                <a:latin typeface="HGS創英角ﾎﾟｯﾌﾟ体" pitchFamily="50" charset="-128"/>
                <a:ea typeface="HGS創英角ﾎﾟｯﾌﾟ体" pitchFamily="50" charset="-128"/>
              </a:rPr>
              <a:t>1550nm</a:t>
            </a:r>
            <a:r>
              <a:rPr lang="ja-JP" altLang="en-US" sz="2400" dirty="0" err="1" smtClean="0">
                <a:latin typeface="HGS創英角ﾎﾟｯﾌﾟ体" pitchFamily="50" charset="-128"/>
                <a:ea typeface="HGS創英角ﾎﾟｯﾌﾟ体" pitchFamily="50" charset="-128"/>
              </a:rPr>
              <a:t>，</a:t>
            </a:r>
            <a:r>
              <a:rPr lang="en-US" altLang="ja-JP" sz="2400" dirty="0" smtClean="0">
                <a:latin typeface="HGS創英角ﾎﾟｯﾌﾟ体" pitchFamily="50" charset="-128"/>
                <a:ea typeface="HGS創英角ﾎﾟｯﾌﾟ体" pitchFamily="50" charset="-128"/>
              </a:rPr>
              <a:t>λ</a:t>
            </a:r>
            <a:r>
              <a:rPr lang="en-US" altLang="ja-JP" sz="2400" baseline="-25000" dirty="0" smtClean="0">
                <a:latin typeface="HGS創英角ﾎﾟｯﾌﾟ体" pitchFamily="50" charset="-128"/>
                <a:ea typeface="HGS創英角ﾎﾟｯﾌﾟ体" pitchFamily="50" charset="-128"/>
              </a:rPr>
              <a:t>2</a:t>
            </a:r>
            <a:r>
              <a:rPr lang="ja-JP" altLang="en-US" sz="2400" dirty="0" smtClean="0">
                <a:latin typeface="HGS創英角ﾎﾟｯﾌﾟ体" pitchFamily="50" charset="-128"/>
                <a:ea typeface="HGS創英角ﾎﾟｯﾌﾟ体" pitchFamily="50" charset="-128"/>
              </a:rPr>
              <a:t>：</a:t>
            </a:r>
            <a:r>
              <a:rPr lang="en-US" altLang="ja-JP" sz="2400" dirty="0" smtClean="0">
                <a:latin typeface="HGS創英角ﾎﾟｯﾌﾟ体" pitchFamily="50" charset="-128"/>
                <a:ea typeface="HGS創英角ﾎﾟｯﾌﾟ体" pitchFamily="50" charset="-128"/>
              </a:rPr>
              <a:t>1555nm </a:t>
            </a:r>
            <a:r>
              <a:rPr lang="ja-JP" altLang="en-US" sz="2400" dirty="0" smtClean="0">
                <a:latin typeface="HGS創英角ﾎﾟｯﾌﾟ体" pitchFamily="50" charset="-128"/>
                <a:ea typeface="HGS創英角ﾎﾟｯﾌﾟ体" pitchFamily="50" charset="-128"/>
              </a:rPr>
              <a:t>のとき</a:t>
            </a:r>
            <a:endParaRPr kumimoji="1" lang="ja-JP" altLang="en-US" dirty="0">
              <a:latin typeface="HGS創英角ﾎﾟｯﾌﾟ体" pitchFamily="50" charset="-128"/>
              <a:ea typeface="HGS創英角ﾎﾟｯﾌﾟ体" pitchFamily="50" charset="-128"/>
            </a:endParaRPr>
          </a:p>
        </p:txBody>
      </p:sp>
      <p:sp>
        <p:nvSpPr>
          <p:cNvPr id="64" name="テキスト ボックス 63"/>
          <p:cNvSpPr txBox="1"/>
          <p:nvPr/>
        </p:nvSpPr>
        <p:spPr>
          <a:xfrm>
            <a:off x="1090941" y="5517232"/>
            <a:ext cx="7104830" cy="1200329"/>
          </a:xfrm>
          <a:prstGeom prst="rect">
            <a:avLst/>
          </a:prstGeom>
          <a:noFill/>
        </p:spPr>
        <p:txBody>
          <a:bodyPr wrap="none" rtlCol="0">
            <a:spAutoFit/>
          </a:bodyPr>
          <a:lstStyle/>
          <a:p>
            <a:r>
              <a:rPr kumimoji="1" lang="ja-JP" altLang="en-US" sz="2400" dirty="0" smtClean="0">
                <a:latin typeface="HGS創英角ﾎﾟｯﾌﾟ体" pitchFamily="50" charset="-128"/>
                <a:ea typeface="HGS創英角ﾎﾟｯﾌﾟ体" pitchFamily="50" charset="-128"/>
              </a:rPr>
              <a:t>差周波発生　</a:t>
            </a:r>
            <a:r>
              <a:rPr kumimoji="1" lang="en-US" altLang="ja-JP" sz="2400" dirty="0" smtClean="0">
                <a:latin typeface="HGS創英角ﾎﾟｯﾌﾟ体" pitchFamily="50" charset="-128"/>
                <a:ea typeface="HGS創英角ﾎﾟｯﾌﾟ体" pitchFamily="50" charset="-128"/>
              </a:rPr>
              <a:t>1/λ</a:t>
            </a:r>
            <a:r>
              <a:rPr kumimoji="1" lang="en-US" altLang="ja-JP" sz="2400" baseline="-25000" dirty="0" smtClean="0">
                <a:latin typeface="HGS創英角ﾎﾟｯﾌﾟ体" pitchFamily="50" charset="-128"/>
                <a:ea typeface="HGS創英角ﾎﾟｯﾌﾟ体" pitchFamily="50" charset="-128"/>
              </a:rPr>
              <a:t>1</a:t>
            </a:r>
            <a:r>
              <a:rPr kumimoji="1" lang="en-US" altLang="ja-JP" sz="2400" dirty="0" smtClean="0">
                <a:latin typeface="HGS創英角ﾎﾟｯﾌﾟ体" pitchFamily="50" charset="-128"/>
                <a:ea typeface="HGS創英角ﾎﾟｯﾌﾟ体" pitchFamily="50" charset="-128"/>
              </a:rPr>
              <a:t>-1/λ</a:t>
            </a:r>
            <a:r>
              <a:rPr kumimoji="1" lang="en-US" altLang="ja-JP" sz="2400" baseline="-25000" dirty="0" smtClean="0">
                <a:latin typeface="HGS創英角ﾎﾟｯﾌﾟ体" pitchFamily="50" charset="-128"/>
                <a:ea typeface="HGS創英角ﾎﾟｯﾌﾟ体" pitchFamily="50" charset="-128"/>
              </a:rPr>
              <a:t>2</a:t>
            </a:r>
            <a:r>
              <a:rPr kumimoji="1" lang="en-US" altLang="ja-JP" sz="2400" dirty="0" smtClean="0">
                <a:latin typeface="HGS創英角ﾎﾟｯﾌﾟ体" pitchFamily="50" charset="-128"/>
                <a:ea typeface="HGS創英角ﾎﾟｯﾌﾟ体" pitchFamily="50" charset="-128"/>
              </a:rPr>
              <a:t>=1/λ</a:t>
            </a:r>
            <a:r>
              <a:rPr kumimoji="1" lang="en-US" altLang="ja-JP" sz="2400" baseline="-25000" dirty="0" smtClean="0">
                <a:latin typeface="HGS創英角ﾎﾟｯﾌﾟ体" pitchFamily="50" charset="-128"/>
                <a:ea typeface="HGS創英角ﾎﾟｯﾌﾟ体" pitchFamily="50" charset="-128"/>
              </a:rPr>
              <a:t>3</a:t>
            </a:r>
          </a:p>
          <a:p>
            <a:pPr lvl="0"/>
            <a:r>
              <a:rPr lang="en-US" altLang="ja-JP" sz="2400" dirty="0" smtClean="0">
                <a:solidFill>
                  <a:srgbClr val="000000"/>
                </a:solidFill>
                <a:latin typeface="HGS創英角ﾎﾟｯﾌﾟ体" pitchFamily="50" charset="-128"/>
                <a:ea typeface="HGS創英角ﾎﾟｯﾌﾟ体" pitchFamily="50" charset="-128"/>
              </a:rPr>
              <a:t>		</a:t>
            </a:r>
          </a:p>
          <a:p>
            <a:pPr lvl="0"/>
            <a:r>
              <a:rPr lang="en-US" altLang="ja-JP" sz="2400" dirty="0" smtClean="0">
                <a:solidFill>
                  <a:srgbClr val="000000"/>
                </a:solidFill>
                <a:latin typeface="HGS創英角ﾎﾟｯﾌﾟ体" pitchFamily="50" charset="-128"/>
                <a:ea typeface="HGS創英角ﾎﾟｯﾌﾟ体" pitchFamily="50" charset="-128"/>
              </a:rPr>
              <a:t>               </a:t>
            </a:r>
            <a:r>
              <a:rPr lang="ja-JP" altLang="en-US" sz="2400" dirty="0" smtClean="0">
                <a:solidFill>
                  <a:srgbClr val="000000"/>
                </a:solidFill>
                <a:latin typeface="HGS創英角ﾎﾟｯﾌﾟ体" pitchFamily="50" charset="-128"/>
                <a:ea typeface="HGS創英角ﾎﾟｯﾌﾟ体" pitchFamily="50" charset="-128"/>
              </a:rPr>
              <a:t>（</a:t>
            </a:r>
            <a:r>
              <a:rPr lang="en-US" altLang="ja-JP" sz="2400" dirty="0">
                <a:solidFill>
                  <a:srgbClr val="000000"/>
                </a:solidFill>
                <a:latin typeface="HGS創英角ﾎﾟｯﾌﾟ体" pitchFamily="50" charset="-128"/>
                <a:ea typeface="HGS創英角ﾎﾟｯﾌﾟ体" pitchFamily="50" charset="-128"/>
              </a:rPr>
              <a:t>1/λ</a:t>
            </a:r>
            <a:r>
              <a:rPr lang="en-US" altLang="ja-JP" sz="2400" baseline="-25000" dirty="0">
                <a:solidFill>
                  <a:srgbClr val="000000"/>
                </a:solidFill>
                <a:latin typeface="HGS創英角ﾎﾟｯﾌﾟ体" pitchFamily="50" charset="-128"/>
                <a:ea typeface="HGS創英角ﾎﾟｯﾌﾟ体" pitchFamily="50" charset="-128"/>
              </a:rPr>
              <a:t>3</a:t>
            </a:r>
            <a:r>
              <a:rPr lang="ja-JP" altLang="en-US" sz="2400" dirty="0">
                <a:solidFill>
                  <a:srgbClr val="000000"/>
                </a:solidFill>
                <a:latin typeface="HGS創英角ﾎﾟｯﾌﾟ体" pitchFamily="50" charset="-128"/>
                <a:ea typeface="HGS創英角ﾎﾟｯﾌﾟ体" pitchFamily="50" charset="-128"/>
              </a:rPr>
              <a:t>）</a:t>
            </a:r>
            <a:r>
              <a:rPr lang="en-US" altLang="ja-JP" sz="2400" dirty="0">
                <a:solidFill>
                  <a:srgbClr val="000000"/>
                </a:solidFill>
                <a:latin typeface="HGS創英角ﾎﾟｯﾌﾟ体" pitchFamily="50" charset="-128"/>
                <a:ea typeface="HGS創英角ﾎﾟｯﾌﾟ体" pitchFamily="50" charset="-128"/>
              </a:rPr>
              <a:t>× 299792458 </a:t>
            </a:r>
            <a:r>
              <a:rPr lang="ja-JP" altLang="en-US" sz="2400" dirty="0">
                <a:solidFill>
                  <a:srgbClr val="000000"/>
                </a:solidFill>
                <a:latin typeface="HGS創英角ﾎﾟｯﾌﾟ体" pitchFamily="50" charset="-128"/>
                <a:ea typeface="HGS創英角ﾎﾟｯﾌﾟ体" pitchFamily="50" charset="-128"/>
              </a:rPr>
              <a:t>≒ </a:t>
            </a:r>
            <a:r>
              <a:rPr lang="en-US" altLang="ja-JP" sz="2400" dirty="0" smtClean="0">
                <a:solidFill>
                  <a:srgbClr val="000000"/>
                </a:solidFill>
                <a:latin typeface="HGS創英角ﾎﾟｯﾌﾟ体" pitchFamily="50" charset="-128"/>
                <a:ea typeface="HGS創英角ﾎﾟｯﾌﾟ体" pitchFamily="50" charset="-128"/>
              </a:rPr>
              <a:t>0.62THz</a:t>
            </a:r>
            <a:endParaRPr lang="ja-JP" altLang="en-US" sz="2400" baseline="-25000" dirty="0">
              <a:solidFill>
                <a:srgbClr val="000000"/>
              </a:solidFill>
              <a:latin typeface="HGS創英角ﾎﾟｯﾌﾟ体" pitchFamily="50" charset="-128"/>
              <a:ea typeface="HGS創英角ﾎﾟｯﾌﾟ体" pitchFamily="50" charset="-128"/>
            </a:endParaRPr>
          </a:p>
        </p:txBody>
      </p:sp>
      <p:sp>
        <p:nvSpPr>
          <p:cNvPr id="66" name="正方形/長方形 65"/>
          <p:cNvSpPr/>
          <p:nvPr/>
        </p:nvSpPr>
        <p:spPr>
          <a:xfrm>
            <a:off x="5738040" y="1601720"/>
            <a:ext cx="625492" cy="461665"/>
          </a:xfrm>
          <a:prstGeom prst="rect">
            <a:avLst/>
          </a:prstGeom>
        </p:spPr>
        <p:txBody>
          <a:bodyPr wrap="none">
            <a:spAutoFit/>
          </a:bodyPr>
          <a:lstStyle/>
          <a:p>
            <a:r>
              <a:rPr lang="en-US" altLang="ja-JP" sz="2400" dirty="0" smtClean="0">
                <a:solidFill>
                  <a:srgbClr val="000000"/>
                </a:solidFill>
                <a:latin typeface="HGS創英角ﾎﾟｯﾌﾟ体" pitchFamily="50" charset="-128"/>
                <a:ea typeface="HGS創英角ﾎﾟｯﾌﾟ体" pitchFamily="50" charset="-128"/>
              </a:rPr>
              <a:t>λ</a:t>
            </a:r>
            <a:r>
              <a:rPr lang="en-US" altLang="ja-JP" sz="2400" baseline="-25000" dirty="0" smtClean="0">
                <a:solidFill>
                  <a:srgbClr val="000000"/>
                </a:solidFill>
                <a:latin typeface="HGS創英角ﾎﾟｯﾌﾟ体" pitchFamily="50" charset="-128"/>
                <a:ea typeface="HGS創英角ﾎﾟｯﾌﾟ体" pitchFamily="50" charset="-128"/>
              </a:rPr>
              <a:t>3</a:t>
            </a:r>
            <a:endParaRPr lang="ja-JP" altLang="en-US" sz="2400" dirty="0"/>
          </a:p>
        </p:txBody>
      </p:sp>
    </p:spTree>
    <p:extLst>
      <p:ext uri="{BB962C8B-B14F-4D97-AF65-F5344CB8AC3E}">
        <p14:creationId xmlns:p14="http://schemas.microsoft.com/office/powerpoint/2010/main" val="235215313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32656"/>
            <a:ext cx="7772400" cy="1143000"/>
          </a:xfrm>
        </p:spPr>
        <p:txBody>
          <a:bodyPr/>
          <a:lstStyle/>
          <a:p>
            <a:r>
              <a:rPr kumimoji="1" lang="ja-JP" altLang="en-US" b="1" i="1" dirty="0" smtClean="0">
                <a:latin typeface="HGS創英角ﾎﾟｯﾌﾟ体" pitchFamily="50" charset="-128"/>
                <a:ea typeface="HGS創英角ﾎﾟｯﾌﾟ体" pitchFamily="50" charset="-128"/>
              </a:rPr>
              <a:t>紹介論文</a:t>
            </a:r>
            <a:endParaRPr kumimoji="1" lang="ja-JP" altLang="en-US" b="1" i="1" dirty="0">
              <a:latin typeface="HGS創英角ﾎﾟｯﾌﾟ体" pitchFamily="50" charset="-128"/>
              <a:ea typeface="HGS創英角ﾎﾟｯﾌﾟ体" pitchFamily="50" charset="-128"/>
            </a:endParaRPr>
          </a:p>
        </p:txBody>
      </p:sp>
      <p:sp>
        <p:nvSpPr>
          <p:cNvPr id="4" name="テキスト ボックス 3"/>
          <p:cNvSpPr txBox="1"/>
          <p:nvPr/>
        </p:nvSpPr>
        <p:spPr>
          <a:xfrm>
            <a:off x="0" y="1340768"/>
            <a:ext cx="9144000" cy="5262979"/>
          </a:xfrm>
          <a:prstGeom prst="rect">
            <a:avLst/>
          </a:prstGeom>
          <a:noFill/>
        </p:spPr>
        <p:txBody>
          <a:bodyPr wrap="square" rtlCol="0">
            <a:spAutoFit/>
          </a:bodyPr>
          <a:lstStyle/>
          <a:p>
            <a:r>
              <a:rPr kumimoji="1" lang="ja-JP" altLang="en-US" sz="2400" b="1" dirty="0" smtClean="0">
                <a:latin typeface="HGS創英角ﾎﾟｯﾌﾟ体" pitchFamily="50" charset="-128"/>
                <a:ea typeface="HGS創英角ﾎﾟｯﾌﾟ体" pitchFamily="50" charset="-128"/>
              </a:rPr>
              <a:t>①</a:t>
            </a:r>
            <a:r>
              <a:rPr lang="en-US" altLang="ja-JP" sz="2400" u="none" strike="noStrike" dirty="0" err="1" smtClean="0">
                <a:effectLst/>
                <a:latin typeface="HGP創英角ﾎﾟｯﾌﾟ体" pitchFamily="50" charset="-128"/>
                <a:ea typeface="HGP創英角ﾎﾟｯﾌﾟ体" pitchFamily="50" charset="-128"/>
              </a:rPr>
              <a:t>Qudsia</a:t>
            </a:r>
            <a:r>
              <a:rPr lang="en-US" altLang="ja-JP" sz="2400" u="none" strike="noStrike" dirty="0" smtClean="0">
                <a:effectLst/>
                <a:latin typeface="HGP創英角ﾎﾟｯﾌﾟ体" pitchFamily="50" charset="-128"/>
                <a:ea typeface="HGP創英角ﾎﾟｯﾌﾟ体" pitchFamily="50" charset="-128"/>
              </a:rPr>
              <a:t> </a:t>
            </a:r>
            <a:r>
              <a:rPr lang="en-US" altLang="ja-JP" sz="2400" u="none" strike="noStrike" dirty="0" err="1" smtClean="0">
                <a:effectLst/>
                <a:latin typeface="HGP創英角ﾎﾟｯﾌﾟ体" pitchFamily="50" charset="-128"/>
                <a:ea typeface="HGP創英角ﾎﾟｯﾌﾟ体" pitchFamily="50" charset="-128"/>
              </a:rPr>
              <a:t>Quraishi</a:t>
            </a:r>
            <a:r>
              <a:rPr lang="en-US" altLang="ja-JP" sz="2400" dirty="0" smtClean="0">
                <a:effectLst/>
                <a:latin typeface="HGP創英角ﾎﾟｯﾌﾟ体" pitchFamily="50" charset="-128"/>
                <a:ea typeface="HGP創英角ﾎﾟｯﾌﾟ体" pitchFamily="50" charset="-128"/>
              </a:rPr>
              <a:t>, </a:t>
            </a:r>
            <a:r>
              <a:rPr lang="en-US" altLang="ja-JP" sz="2400" u="none" strike="noStrike" dirty="0" smtClean="0">
                <a:effectLst/>
                <a:latin typeface="HGP創英角ﾎﾟｯﾌﾟ体" pitchFamily="50" charset="-128"/>
                <a:ea typeface="HGP創英角ﾎﾟｯﾌﾟ体" pitchFamily="50" charset="-128"/>
              </a:rPr>
              <a:t>Martin </a:t>
            </a:r>
            <a:r>
              <a:rPr lang="en-US" altLang="ja-JP" sz="2400" u="none" strike="noStrike" dirty="0" err="1" smtClean="0">
                <a:effectLst/>
                <a:latin typeface="HGP創英角ﾎﾟｯﾌﾟ体" pitchFamily="50" charset="-128"/>
                <a:ea typeface="HGP創英角ﾎﾟｯﾌﾟ体" pitchFamily="50" charset="-128"/>
              </a:rPr>
              <a:t>Griebel</a:t>
            </a:r>
            <a:r>
              <a:rPr lang="en-US" altLang="ja-JP" sz="2400" dirty="0" smtClean="0">
                <a:effectLst/>
                <a:latin typeface="HGP創英角ﾎﾟｯﾌﾟ体" pitchFamily="50" charset="-128"/>
                <a:ea typeface="HGP創英角ﾎﾟｯﾌﾟ体" pitchFamily="50" charset="-128"/>
              </a:rPr>
              <a:t>, </a:t>
            </a:r>
            <a:r>
              <a:rPr lang="en-US" altLang="ja-JP" sz="2400" u="none" strike="noStrike" dirty="0" smtClean="0">
                <a:effectLst/>
                <a:latin typeface="HGP創英角ﾎﾟｯﾌﾟ体" pitchFamily="50" charset="-128"/>
                <a:ea typeface="HGP創英角ﾎﾟｯﾌﾟ体" pitchFamily="50" charset="-128"/>
              </a:rPr>
              <a:t>Thomas </a:t>
            </a:r>
            <a:r>
              <a:rPr lang="en-US" altLang="ja-JP" sz="2400" u="none" strike="noStrike" dirty="0" err="1" smtClean="0">
                <a:effectLst/>
                <a:latin typeface="HGP創英角ﾎﾟｯﾌﾟ体" pitchFamily="50" charset="-128"/>
                <a:ea typeface="HGP創英角ﾎﾟｯﾌﾟ体" pitchFamily="50" charset="-128"/>
              </a:rPr>
              <a:t>Kleine-Ostmann</a:t>
            </a:r>
            <a:r>
              <a:rPr lang="en-US" altLang="ja-JP" sz="2400" dirty="0" smtClean="0">
                <a:effectLst/>
                <a:latin typeface="HGP創英角ﾎﾟｯﾌﾟ体" pitchFamily="50" charset="-128"/>
                <a:ea typeface="HGP創英角ﾎﾟｯﾌﾟ体" pitchFamily="50" charset="-128"/>
              </a:rPr>
              <a:t>, and </a:t>
            </a:r>
            <a:r>
              <a:rPr lang="en-US" altLang="ja-JP" sz="2400" u="none" strike="noStrike" dirty="0" smtClean="0">
                <a:effectLst/>
                <a:latin typeface="HGP創英角ﾎﾟｯﾌﾟ体" pitchFamily="50" charset="-128"/>
                <a:ea typeface="HGP創英角ﾎﾟｯﾌﾟ体" pitchFamily="50" charset="-128"/>
              </a:rPr>
              <a:t>Rudolf </a:t>
            </a:r>
            <a:r>
              <a:rPr lang="en-US" altLang="ja-JP" sz="2400" u="none" strike="noStrike" dirty="0" err="1" smtClean="0">
                <a:effectLst/>
                <a:latin typeface="HGP創英角ﾎﾟｯﾌﾟ体" pitchFamily="50" charset="-128"/>
                <a:ea typeface="HGP創英角ﾎﾟｯﾌﾟ体" pitchFamily="50" charset="-128"/>
              </a:rPr>
              <a:t>Bratschitsch</a:t>
            </a:r>
            <a:r>
              <a:rPr lang="en-US" altLang="ja-JP" sz="2400" u="none" strike="noStrike" dirty="0" smtClean="0">
                <a:effectLst/>
                <a:latin typeface="HGP創英角ﾎﾟｯﾌﾟ体" pitchFamily="50" charset="-128"/>
                <a:ea typeface="HGP創英角ﾎﾟｯﾌﾟ体" pitchFamily="50" charset="-128"/>
              </a:rPr>
              <a:t>, “Generation of phase-locked and tunable continuous-wave radiation in the terahertz regime” Optics Letters, Vol. 30, Issue 23, pp. 3231-3233 (2005)</a:t>
            </a:r>
          </a:p>
          <a:p>
            <a:endParaRPr lang="en-US" altLang="ja-JP" sz="2400" u="none" strike="noStrike" dirty="0" smtClean="0">
              <a:effectLst/>
            </a:endParaRPr>
          </a:p>
          <a:p>
            <a:r>
              <a:rPr lang="ja-JP" altLang="en-US" sz="2400" b="1" dirty="0" smtClean="0">
                <a:latin typeface="HGS創英角ﾎﾟｯﾌﾟ体" pitchFamily="50" charset="-128"/>
                <a:ea typeface="HGS創英角ﾎﾟｯﾌﾟ体" pitchFamily="50" charset="-128"/>
              </a:rPr>
              <a:t>②</a:t>
            </a:r>
            <a:r>
              <a:rPr lang="en-US" altLang="ja-JP" sz="2400" dirty="0" smtClean="0">
                <a:latin typeface="HGP創英角ﾎﾟｯﾌﾟ体" pitchFamily="50" charset="-128"/>
                <a:ea typeface="HGP創英角ﾎﾟｯﾌﾟ体" pitchFamily="50" charset="-128"/>
              </a:rPr>
              <a:t>F. </a:t>
            </a:r>
            <a:r>
              <a:rPr lang="en-US" altLang="ja-JP" sz="2400" dirty="0" err="1" smtClean="0">
                <a:latin typeface="HGP創英角ﾎﾟｯﾌﾟ体" pitchFamily="50" charset="-128"/>
                <a:ea typeface="HGP創英角ﾎﾟｯﾌﾟ体" pitchFamily="50" charset="-128"/>
              </a:rPr>
              <a:t>Hindle</a:t>
            </a:r>
            <a:r>
              <a:rPr lang="en-US" altLang="ja-JP" sz="2400" dirty="0" smtClean="0">
                <a:latin typeface="HGP創英角ﾎﾟｯﾌﾟ体" pitchFamily="50" charset="-128"/>
                <a:ea typeface="HGP創英角ﾎﾟｯﾌﾟ体" pitchFamily="50" charset="-128"/>
              </a:rPr>
              <a:t>,</a:t>
            </a:r>
            <a:r>
              <a:rPr lang="ja-JP" altLang="en-US" sz="2400" dirty="0">
                <a:latin typeface="HGP創英角ﾎﾟｯﾌﾟ体" pitchFamily="50" charset="-128"/>
                <a:ea typeface="HGP創英角ﾎﾟｯﾌﾟ体" pitchFamily="50" charset="-128"/>
              </a:rPr>
              <a:t> </a:t>
            </a:r>
            <a:r>
              <a:rPr lang="en-US" altLang="ja-JP" sz="2400" dirty="0" smtClean="0">
                <a:latin typeface="HGP創英角ﾎﾟｯﾌﾟ体" pitchFamily="50" charset="-128"/>
                <a:ea typeface="HGP創英角ﾎﾟｯﾌﾟ体" pitchFamily="50" charset="-128"/>
              </a:rPr>
              <a:t>G. </a:t>
            </a:r>
            <a:r>
              <a:rPr lang="en-US" altLang="ja-JP" sz="2400" dirty="0" err="1" smtClean="0">
                <a:latin typeface="HGP創英角ﾎﾟｯﾌﾟ体" pitchFamily="50" charset="-128"/>
                <a:ea typeface="HGP創英角ﾎﾟｯﾌﾟ体" pitchFamily="50" charset="-128"/>
              </a:rPr>
              <a:t>Mouret</a:t>
            </a:r>
            <a:r>
              <a:rPr lang="en-US" altLang="ja-JP" sz="2400" dirty="0" smtClean="0">
                <a:latin typeface="HGP創英角ﾎﾟｯﾌﾟ体" pitchFamily="50" charset="-128"/>
                <a:ea typeface="HGP創英角ﾎﾟｯﾌﾟ体" pitchFamily="50" charset="-128"/>
              </a:rPr>
              <a:t>, S. </a:t>
            </a:r>
            <a:r>
              <a:rPr lang="en-US" altLang="ja-JP" sz="2400" dirty="0" err="1" smtClean="0">
                <a:latin typeface="HGP創英角ﾎﾟｯﾌﾟ体" pitchFamily="50" charset="-128"/>
                <a:ea typeface="HGP創英角ﾎﾟｯﾌﾟ体" pitchFamily="50" charset="-128"/>
              </a:rPr>
              <a:t>Eliet</a:t>
            </a:r>
            <a:r>
              <a:rPr lang="en-US" altLang="ja-JP" sz="2400" dirty="0" smtClean="0">
                <a:latin typeface="HGP創英角ﾎﾟｯﾌﾟ体" pitchFamily="50" charset="-128"/>
                <a:ea typeface="HGP創英角ﾎﾟｯﾌﾟ体" pitchFamily="50" charset="-128"/>
              </a:rPr>
              <a:t>, M. </a:t>
            </a:r>
            <a:r>
              <a:rPr lang="en-US" altLang="ja-JP" sz="2400" dirty="0" err="1" smtClean="0">
                <a:latin typeface="HGP創英角ﾎﾟｯﾌﾟ体" pitchFamily="50" charset="-128"/>
                <a:ea typeface="HGP創英角ﾎﾟｯﾌﾟ体" pitchFamily="50" charset="-128"/>
              </a:rPr>
              <a:t>Guinet</a:t>
            </a:r>
            <a:r>
              <a:rPr lang="en-US" altLang="ja-JP" sz="2400" dirty="0" smtClean="0">
                <a:latin typeface="HGP創英角ﾎﾟｯﾌﾟ体" pitchFamily="50" charset="-128"/>
                <a:ea typeface="HGP創英角ﾎﾟｯﾌﾟ体" pitchFamily="50" charset="-128"/>
              </a:rPr>
              <a:t>, A. </a:t>
            </a:r>
            <a:r>
              <a:rPr lang="en-US" altLang="ja-JP" sz="2400" dirty="0" err="1" smtClean="0">
                <a:latin typeface="HGP創英角ﾎﾟｯﾌﾟ体" pitchFamily="50" charset="-128"/>
                <a:ea typeface="HGP創英角ﾎﾟｯﾌﾟ体" pitchFamily="50" charset="-128"/>
              </a:rPr>
              <a:t>Cuisset</a:t>
            </a:r>
            <a:r>
              <a:rPr lang="en-US" altLang="ja-JP" sz="2400" dirty="0" smtClean="0">
                <a:latin typeface="HGP創英角ﾎﾟｯﾌﾟ体" pitchFamily="50" charset="-128"/>
                <a:ea typeface="HGP創英角ﾎﾟｯﾌﾟ体" pitchFamily="50" charset="-128"/>
              </a:rPr>
              <a:t>, R. </a:t>
            </a:r>
            <a:r>
              <a:rPr lang="en-US" altLang="ja-JP" sz="2400" dirty="0" err="1" smtClean="0">
                <a:latin typeface="HGP創英角ﾎﾟｯﾌﾟ体" pitchFamily="50" charset="-128"/>
                <a:ea typeface="HGP創英角ﾎﾟｯﾌﾟ体" pitchFamily="50" charset="-128"/>
              </a:rPr>
              <a:t>Bocquet</a:t>
            </a:r>
            <a:r>
              <a:rPr lang="en-US" altLang="ja-JP" sz="2400" dirty="0" smtClean="0">
                <a:latin typeface="HGP創英角ﾎﾟｯﾌﾟ体" pitchFamily="50" charset="-128"/>
                <a:ea typeface="HGP創英角ﾎﾟｯﾌﾟ体" pitchFamily="50" charset="-128"/>
              </a:rPr>
              <a:t>, </a:t>
            </a:r>
          </a:p>
          <a:p>
            <a:r>
              <a:rPr lang="en-US" altLang="ja-JP" sz="2400" dirty="0" smtClean="0">
                <a:latin typeface="HGP創英角ﾎﾟｯﾌﾟ体" pitchFamily="50" charset="-128"/>
                <a:ea typeface="HGP創英角ﾎﾟｯﾌﾟ体" pitchFamily="50" charset="-128"/>
              </a:rPr>
              <a:t>T. Yasui, and D. </a:t>
            </a:r>
            <a:r>
              <a:rPr lang="en-US" altLang="ja-JP" sz="2400" dirty="0" err="1" smtClean="0">
                <a:latin typeface="HGP創英角ﾎﾟｯﾌﾟ体" pitchFamily="50" charset="-128"/>
                <a:ea typeface="HGP創英角ﾎﾟｯﾌﾟ体" pitchFamily="50" charset="-128"/>
              </a:rPr>
              <a:t>Rovera</a:t>
            </a:r>
            <a:r>
              <a:rPr lang="en-US" altLang="ja-JP" sz="2400" dirty="0" smtClean="0">
                <a:latin typeface="HGP創英角ﾎﾟｯﾌﾟ体" pitchFamily="50" charset="-128"/>
                <a:ea typeface="HGP創英角ﾎﾟｯﾌﾟ体" pitchFamily="50" charset="-128"/>
              </a:rPr>
              <a:t>, “Widely tunable THz synthesizer” Applied Physics B, Volume 104, Issue 4, pp. 763-768 (2011)</a:t>
            </a:r>
          </a:p>
          <a:p>
            <a:endParaRPr lang="en-US" altLang="ja-JP" sz="2400" b="1" dirty="0" smtClean="0">
              <a:latin typeface="HGS創英角ﾎﾟｯﾌﾟ体" pitchFamily="50" charset="-128"/>
              <a:ea typeface="HGS創英角ﾎﾟｯﾌﾟ体" pitchFamily="50" charset="-128"/>
            </a:endParaRPr>
          </a:p>
          <a:p>
            <a:r>
              <a:rPr lang="ja-JP" altLang="en-US" sz="2400" b="1" dirty="0" smtClean="0">
                <a:latin typeface="HGS創英角ﾎﾟｯﾌﾟ体" pitchFamily="50" charset="-128"/>
                <a:ea typeface="HGS創英角ﾎﾟｯﾌﾟ体" pitchFamily="50" charset="-128"/>
              </a:rPr>
              <a:t>③</a:t>
            </a:r>
            <a:r>
              <a:rPr lang="en-US" altLang="ja-JP" sz="2400" dirty="0" smtClean="0"/>
              <a:t> </a:t>
            </a:r>
            <a:r>
              <a:rPr lang="en-US" altLang="ja-JP" sz="2400" dirty="0" err="1" smtClean="0">
                <a:latin typeface="HGP創英角ﾎﾟｯﾌﾟ体" pitchFamily="50" charset="-128"/>
                <a:ea typeface="HGP創英角ﾎﾟｯﾌﾟ体" pitchFamily="50" charset="-128"/>
              </a:rPr>
              <a:t>Namje</a:t>
            </a:r>
            <a:r>
              <a:rPr lang="en-US" altLang="ja-JP" sz="2400" dirty="0" smtClean="0">
                <a:latin typeface="HGP創英角ﾎﾟｯﾌﾟ体" pitchFamily="50" charset="-128"/>
                <a:ea typeface="HGP創英角ﾎﾟｯﾌﾟ体" pitchFamily="50" charset="-128"/>
              </a:rPr>
              <a:t> Kim, Young </a:t>
            </a:r>
            <a:r>
              <a:rPr lang="en-US" altLang="ja-JP" sz="2400" dirty="0" err="1" smtClean="0">
                <a:latin typeface="HGP創英角ﾎﾟｯﾌﾟ体" pitchFamily="50" charset="-128"/>
                <a:ea typeface="HGP創英角ﾎﾟｯﾌﾟ体" pitchFamily="50" charset="-128"/>
              </a:rPr>
              <a:t>Ahn</a:t>
            </a:r>
            <a:r>
              <a:rPr lang="en-US" altLang="ja-JP" sz="2400" dirty="0" smtClean="0">
                <a:latin typeface="HGP創英角ﾎﾟｯﾌﾟ体" pitchFamily="50" charset="-128"/>
                <a:ea typeface="HGP創英角ﾎﾟｯﾌﾟ体" pitchFamily="50" charset="-128"/>
              </a:rPr>
              <a:t> </a:t>
            </a:r>
            <a:r>
              <a:rPr lang="en-US" altLang="ja-JP" sz="2400" dirty="0" err="1" smtClean="0">
                <a:latin typeface="HGP創英角ﾎﾟｯﾌﾟ体" pitchFamily="50" charset="-128"/>
                <a:ea typeface="HGP創英角ﾎﾟｯﾌﾟ体" pitchFamily="50" charset="-128"/>
              </a:rPr>
              <a:t>Leem</a:t>
            </a:r>
            <a:r>
              <a:rPr lang="en-US" altLang="ja-JP" sz="2400" dirty="0" smtClean="0">
                <a:latin typeface="HGP創英角ﾎﾟｯﾌﾟ体" pitchFamily="50" charset="-128"/>
                <a:ea typeface="HGP創英角ﾎﾟｯﾌﾟ体" pitchFamily="50" charset="-128"/>
              </a:rPr>
              <a:t>, </a:t>
            </a:r>
            <a:r>
              <a:rPr lang="en-US" altLang="ja-JP" sz="2400" dirty="0" err="1" smtClean="0">
                <a:latin typeface="HGP創英角ﾎﾟｯﾌﾟ体" pitchFamily="50" charset="-128"/>
                <a:ea typeface="HGP創英角ﾎﾟｯﾌﾟ体" pitchFamily="50" charset="-128"/>
              </a:rPr>
              <a:t>Hyunsung</a:t>
            </a:r>
            <a:r>
              <a:rPr lang="en-US" altLang="ja-JP" sz="2400" dirty="0" smtClean="0">
                <a:latin typeface="HGP創英角ﾎﾟｯﾌﾟ体" pitchFamily="50" charset="-128"/>
                <a:ea typeface="HGP創英角ﾎﾟｯﾌﾟ体" pitchFamily="50" charset="-128"/>
              </a:rPr>
              <a:t> </a:t>
            </a:r>
            <a:r>
              <a:rPr lang="en-US" altLang="ja-JP" sz="2400" dirty="0" err="1" smtClean="0">
                <a:latin typeface="HGP創英角ﾎﾟｯﾌﾟ体" pitchFamily="50" charset="-128"/>
                <a:ea typeface="HGP創英角ﾎﾟｯﾌﾟ体" pitchFamily="50" charset="-128"/>
              </a:rPr>
              <a:t>Ko</a:t>
            </a:r>
            <a:r>
              <a:rPr lang="en-US" altLang="ja-JP" sz="2400" dirty="0" smtClean="0">
                <a:latin typeface="HGP創英角ﾎﾟｯﾌﾟ体" pitchFamily="50" charset="-128"/>
                <a:ea typeface="HGP創英角ﾎﾟｯﾌﾟ体" pitchFamily="50" charset="-128"/>
              </a:rPr>
              <a:t>, Min Yong </a:t>
            </a:r>
            <a:r>
              <a:rPr lang="en-US" altLang="ja-JP" sz="2400" dirty="0" err="1" smtClean="0">
                <a:latin typeface="HGP創英角ﾎﾟｯﾌﾟ体" pitchFamily="50" charset="-128"/>
                <a:ea typeface="HGP創英角ﾎﾟｯﾌﾟ体" pitchFamily="50" charset="-128"/>
              </a:rPr>
              <a:t>Jeon</a:t>
            </a:r>
            <a:r>
              <a:rPr lang="en-US" altLang="ja-JP" sz="2400" dirty="0" smtClean="0">
                <a:latin typeface="HGP創英角ﾎﾟｯﾌﾟ体" pitchFamily="50" charset="-128"/>
                <a:ea typeface="HGP創英角ﾎﾟｯﾌﾟ体" pitchFamily="50" charset="-128"/>
              </a:rPr>
              <a:t>, </a:t>
            </a:r>
            <a:r>
              <a:rPr lang="en-US" altLang="ja-JP" sz="2400" dirty="0" err="1" smtClean="0">
                <a:latin typeface="HGP創英角ﾎﾟｯﾌﾟ体" pitchFamily="50" charset="-128"/>
                <a:ea typeface="HGP創英角ﾎﾟｯﾌﾟ体" pitchFamily="50" charset="-128"/>
              </a:rPr>
              <a:t>Chul</a:t>
            </a:r>
            <a:r>
              <a:rPr lang="en-US" altLang="ja-JP" sz="2400" dirty="0" smtClean="0">
                <a:latin typeface="HGP創英角ﾎﾟｯﾌﾟ体" pitchFamily="50" charset="-128"/>
                <a:ea typeface="HGP創英角ﾎﾟｯﾌﾟ体" pitchFamily="50" charset="-128"/>
              </a:rPr>
              <a:t> </a:t>
            </a:r>
            <a:r>
              <a:rPr lang="en-US" altLang="ja-JP" sz="2400" dirty="0" err="1" smtClean="0">
                <a:latin typeface="HGP創英角ﾎﾟｯﾌﾟ体" pitchFamily="50" charset="-128"/>
                <a:ea typeface="HGP創英角ﾎﾟｯﾌﾟ体" pitchFamily="50" charset="-128"/>
              </a:rPr>
              <a:t>Wook</a:t>
            </a:r>
            <a:r>
              <a:rPr lang="en-US" altLang="ja-JP" sz="2400" dirty="0" smtClean="0">
                <a:latin typeface="HGP創英角ﾎﾟｯﾌﾟ体" pitchFamily="50" charset="-128"/>
                <a:ea typeface="HGP創英角ﾎﾟｯﾌﾟ体" pitchFamily="50" charset="-128"/>
              </a:rPr>
              <a:t> Lee,</a:t>
            </a:r>
            <a:r>
              <a:rPr lang="ja-JP" altLang="en-US" sz="2400" dirty="0">
                <a:latin typeface="HGP創英角ﾎﾟｯﾌﾟ体" pitchFamily="50" charset="-128"/>
                <a:ea typeface="HGP創英角ﾎﾟｯﾌﾟ体" pitchFamily="50" charset="-128"/>
              </a:rPr>
              <a:t> </a:t>
            </a:r>
            <a:r>
              <a:rPr lang="en-US" altLang="ja-JP" sz="2400" dirty="0" smtClean="0">
                <a:latin typeface="HGP創英角ﾎﾟｯﾌﾟ体" pitchFamily="50" charset="-128"/>
                <a:ea typeface="HGP創英角ﾎﾟｯﾌﾟ体" pitchFamily="50" charset="-128"/>
              </a:rPr>
              <a:t>Sang-</a:t>
            </a:r>
            <a:r>
              <a:rPr lang="en-US" altLang="ja-JP" sz="2400" dirty="0" err="1" smtClean="0">
                <a:latin typeface="HGP創英角ﾎﾟｯﾌﾟ体" pitchFamily="50" charset="-128"/>
                <a:ea typeface="HGP創英角ﾎﾟｯﾌﾟ体" pitchFamily="50" charset="-128"/>
              </a:rPr>
              <a:t>Pil</a:t>
            </a:r>
            <a:r>
              <a:rPr lang="en-US" altLang="ja-JP" sz="2400" dirty="0" smtClean="0">
                <a:latin typeface="HGP創英角ﾎﾟｯﾌﾟ体" pitchFamily="50" charset="-128"/>
                <a:ea typeface="HGP創英角ﾎﾟｯﾌﾟ体" pitchFamily="50" charset="-128"/>
              </a:rPr>
              <a:t> Han, Donghun Lee, and Kyung Hyun Park, “Widely Tunable 1.55-μm Detuned Dual-Mode Laser. Diode for Compact Continuous-Wave THz Emitter” ETRI Journal, Volume 33, Number 5, pp. 810-813 (2011)</a:t>
            </a:r>
            <a:endParaRPr kumimoji="1" lang="ja-JP" altLang="en-US" sz="2400" dirty="0">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280875232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340768"/>
            <a:ext cx="9144000" cy="2664296"/>
          </a:xfrm>
        </p:spPr>
        <p:txBody>
          <a:bodyPr>
            <a:noAutofit/>
          </a:bodyPr>
          <a:lstStyle/>
          <a:p>
            <a:r>
              <a:rPr lang="en-US" altLang="ja-JP" b="1" i="1" dirty="0">
                <a:ea typeface="HGS創英角ﾎﾟｯﾌﾟ体" pitchFamily="50" charset="-128"/>
              </a:rPr>
              <a:t>Generation of phase-locked and tunable continuous-wave radiation in the terahertz regime</a:t>
            </a:r>
            <a:endParaRPr kumimoji="1" lang="ja-JP" altLang="en-US" b="1" i="1" dirty="0">
              <a:ea typeface="HGS創英角ﾎﾟｯﾌﾟ体" pitchFamily="50" charset="-128"/>
            </a:endParaRPr>
          </a:p>
        </p:txBody>
      </p:sp>
      <p:sp>
        <p:nvSpPr>
          <p:cNvPr id="3" name="サブタイトル 2"/>
          <p:cNvSpPr>
            <a:spLocks noGrp="1"/>
          </p:cNvSpPr>
          <p:nvPr>
            <p:ph type="subTitle" idx="1"/>
          </p:nvPr>
        </p:nvSpPr>
        <p:spPr>
          <a:xfrm>
            <a:off x="0" y="3886200"/>
            <a:ext cx="9144000" cy="2639144"/>
          </a:xfrm>
        </p:spPr>
        <p:txBody>
          <a:bodyPr/>
          <a:lstStyle/>
          <a:p>
            <a:r>
              <a:rPr lang="en-US" altLang="ja-JP" dirty="0" err="1">
                <a:ea typeface="HGS創英角ﾎﾟｯﾌﾟ体" pitchFamily="50" charset="-128"/>
              </a:rPr>
              <a:t>Qudsia</a:t>
            </a:r>
            <a:r>
              <a:rPr lang="en-US" altLang="ja-JP" dirty="0">
                <a:ea typeface="HGS創英角ﾎﾟｯﾌﾟ体" pitchFamily="50" charset="-128"/>
              </a:rPr>
              <a:t> </a:t>
            </a:r>
            <a:r>
              <a:rPr lang="en-US" altLang="ja-JP" dirty="0" err="1">
                <a:ea typeface="HGS創英角ﾎﾟｯﾌﾟ体" pitchFamily="50" charset="-128"/>
              </a:rPr>
              <a:t>Quraishi</a:t>
            </a:r>
            <a:r>
              <a:rPr lang="en-US" altLang="ja-JP" dirty="0">
                <a:ea typeface="HGS創英角ﾎﾟｯﾌﾟ体" pitchFamily="50" charset="-128"/>
              </a:rPr>
              <a:t>, Martin </a:t>
            </a:r>
            <a:r>
              <a:rPr lang="en-US" altLang="ja-JP" dirty="0" err="1">
                <a:ea typeface="HGS創英角ﾎﾟｯﾌﾟ体" pitchFamily="50" charset="-128"/>
              </a:rPr>
              <a:t>Griebel</a:t>
            </a:r>
            <a:r>
              <a:rPr lang="en-US" altLang="ja-JP" dirty="0">
                <a:ea typeface="HGS創英角ﾎﾟｯﾌﾟ体" pitchFamily="50" charset="-128"/>
              </a:rPr>
              <a:t>, Thomas </a:t>
            </a:r>
            <a:r>
              <a:rPr lang="en-US" altLang="ja-JP" dirty="0" err="1">
                <a:ea typeface="HGS創英角ﾎﾟｯﾌﾟ体" pitchFamily="50" charset="-128"/>
              </a:rPr>
              <a:t>Kleine-Ostmann</a:t>
            </a:r>
            <a:r>
              <a:rPr lang="en-US" altLang="ja-JP" dirty="0">
                <a:ea typeface="HGS創英角ﾎﾟｯﾌﾟ体" pitchFamily="50" charset="-128"/>
              </a:rPr>
              <a:t>, and Rudolf </a:t>
            </a:r>
            <a:r>
              <a:rPr lang="en-US" altLang="ja-JP" dirty="0" err="1" smtClean="0">
                <a:ea typeface="HGS創英角ﾎﾟｯﾌﾟ体" pitchFamily="50" charset="-128"/>
              </a:rPr>
              <a:t>Bratschitsch</a:t>
            </a:r>
            <a:endParaRPr lang="en-US" altLang="ja-JP" dirty="0" smtClean="0">
              <a:ea typeface="HGS創英角ﾎﾟｯﾌﾟ体" pitchFamily="50" charset="-128"/>
            </a:endParaRPr>
          </a:p>
          <a:p>
            <a:r>
              <a:rPr lang="en-US" altLang="ja-JP" dirty="0">
                <a:ea typeface="HGS創英角ﾎﾟｯﾌﾟ体" pitchFamily="50" charset="-128"/>
              </a:rPr>
              <a:t>Optics Letters, Vol. 30, Issue 23, pp. 3231-3233 (2005</a:t>
            </a:r>
            <a:r>
              <a:rPr lang="en-US" altLang="ja-JP" dirty="0" smtClean="0">
                <a:ea typeface="HGS創英角ﾎﾟｯﾌﾟ体" pitchFamily="50" charset="-128"/>
              </a:rPr>
              <a:t>)</a:t>
            </a:r>
          </a:p>
        </p:txBody>
      </p:sp>
    </p:spTree>
    <p:extLst>
      <p:ext uri="{BB962C8B-B14F-4D97-AF65-F5344CB8AC3E}">
        <p14:creationId xmlns:p14="http://schemas.microsoft.com/office/powerpoint/2010/main" val="147979605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5609" y="609045"/>
            <a:ext cx="7772400" cy="1143000"/>
          </a:xfrm>
        </p:spPr>
        <p:txBody>
          <a:bodyPr/>
          <a:lstStyle/>
          <a:p>
            <a:r>
              <a:rPr kumimoji="1" lang="ja-JP" altLang="en-US" b="1" i="1" dirty="0" smtClean="0">
                <a:latin typeface="HGS創英角ﾎﾟｯﾌﾟ体" pitchFamily="50" charset="-128"/>
                <a:ea typeface="HGS創英角ﾎﾟｯﾌﾟ体" pitchFamily="50" charset="-128"/>
              </a:rPr>
              <a:t>光周波数コムの安定化</a:t>
            </a:r>
            <a:endParaRPr kumimoji="1" lang="ja-JP" altLang="en-US" b="1" i="1" dirty="0">
              <a:latin typeface="HGS創英角ﾎﾟｯﾌﾟ体" pitchFamily="50" charset="-128"/>
              <a:ea typeface="HGS創英角ﾎﾟｯﾌﾟ体" pitchFamily="50" charset="-128"/>
            </a:endParaRPr>
          </a:p>
        </p:txBody>
      </p:sp>
      <p:sp>
        <p:nvSpPr>
          <p:cNvPr id="4" name="Line 2"/>
          <p:cNvSpPr>
            <a:spLocks noChangeShapeType="1"/>
          </p:cNvSpPr>
          <p:nvPr/>
        </p:nvSpPr>
        <p:spPr bwMode="auto">
          <a:xfrm flipV="1">
            <a:off x="255583" y="3169827"/>
            <a:ext cx="0" cy="102870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nvGrpSpPr>
          <p:cNvPr id="34" name="グループ化 33"/>
          <p:cNvGrpSpPr/>
          <p:nvPr/>
        </p:nvGrpSpPr>
        <p:grpSpPr>
          <a:xfrm>
            <a:off x="1141408" y="2360202"/>
            <a:ext cx="7050087" cy="1841500"/>
            <a:chOff x="1142206" y="2832483"/>
            <a:chExt cx="7050087" cy="1841500"/>
          </a:xfrm>
        </p:grpSpPr>
        <p:sp>
          <p:nvSpPr>
            <p:cNvPr id="7" name="Line 6"/>
            <p:cNvSpPr>
              <a:spLocks noChangeShapeType="1"/>
            </p:cNvSpPr>
            <p:nvPr/>
          </p:nvSpPr>
          <p:spPr bwMode="auto">
            <a:xfrm>
              <a:off x="1142206" y="4383471"/>
              <a:ext cx="0" cy="290512"/>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 name="Line 7"/>
            <p:cNvSpPr>
              <a:spLocks noChangeShapeType="1"/>
            </p:cNvSpPr>
            <p:nvPr/>
          </p:nvSpPr>
          <p:spPr bwMode="auto">
            <a:xfrm>
              <a:off x="1534318" y="4383471"/>
              <a:ext cx="0" cy="290512"/>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 name="Line 8"/>
            <p:cNvSpPr>
              <a:spLocks noChangeShapeType="1"/>
            </p:cNvSpPr>
            <p:nvPr/>
          </p:nvSpPr>
          <p:spPr bwMode="auto">
            <a:xfrm>
              <a:off x="1924843" y="4383471"/>
              <a:ext cx="0" cy="290512"/>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 name="Line 9"/>
            <p:cNvSpPr>
              <a:spLocks noChangeShapeType="1"/>
            </p:cNvSpPr>
            <p:nvPr/>
          </p:nvSpPr>
          <p:spPr bwMode="auto">
            <a:xfrm>
              <a:off x="2316956" y="4383471"/>
              <a:ext cx="0" cy="290512"/>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 name="Line 10"/>
            <p:cNvSpPr>
              <a:spLocks noChangeShapeType="1"/>
            </p:cNvSpPr>
            <p:nvPr/>
          </p:nvSpPr>
          <p:spPr bwMode="auto">
            <a:xfrm>
              <a:off x="2709068" y="4464433"/>
              <a:ext cx="0" cy="209550"/>
            </a:xfrm>
            <a:prstGeom prst="line">
              <a:avLst/>
            </a:prstGeom>
            <a:noFill/>
            <a:ln w="63500">
              <a:solidFill>
                <a:srgbClr val="9F2C03"/>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 name="Line 11"/>
            <p:cNvSpPr>
              <a:spLocks noChangeShapeType="1"/>
            </p:cNvSpPr>
            <p:nvPr/>
          </p:nvSpPr>
          <p:spPr bwMode="auto">
            <a:xfrm>
              <a:off x="3101181" y="4383471"/>
              <a:ext cx="0" cy="290512"/>
            </a:xfrm>
            <a:prstGeom prst="line">
              <a:avLst/>
            </a:prstGeom>
            <a:noFill/>
            <a:ln w="63500">
              <a:solidFill>
                <a:srgbClr val="C53603"/>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 name="Line 12"/>
            <p:cNvSpPr>
              <a:spLocks noChangeShapeType="1"/>
            </p:cNvSpPr>
            <p:nvPr/>
          </p:nvSpPr>
          <p:spPr bwMode="auto">
            <a:xfrm>
              <a:off x="3493293" y="4256471"/>
              <a:ext cx="0" cy="417512"/>
            </a:xfrm>
            <a:prstGeom prst="line">
              <a:avLst/>
            </a:prstGeom>
            <a:noFill/>
            <a:ln w="63500">
              <a:solidFill>
                <a:srgbClr val="F4260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 name="Line 13"/>
            <p:cNvSpPr>
              <a:spLocks noChangeShapeType="1"/>
            </p:cNvSpPr>
            <p:nvPr/>
          </p:nvSpPr>
          <p:spPr bwMode="auto">
            <a:xfrm>
              <a:off x="3885406" y="3989771"/>
              <a:ext cx="0" cy="684212"/>
            </a:xfrm>
            <a:prstGeom prst="line">
              <a:avLst/>
            </a:prstGeom>
            <a:noFill/>
            <a:ln w="63500">
              <a:solidFill>
                <a:srgbClr val="F4260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 name="Line 14"/>
            <p:cNvSpPr>
              <a:spLocks noChangeShapeType="1"/>
            </p:cNvSpPr>
            <p:nvPr/>
          </p:nvSpPr>
          <p:spPr bwMode="auto">
            <a:xfrm>
              <a:off x="4277518" y="3619883"/>
              <a:ext cx="0" cy="1054100"/>
            </a:xfrm>
            <a:prstGeom prst="line">
              <a:avLst/>
            </a:prstGeom>
            <a:noFill/>
            <a:ln w="63500">
              <a:solidFill>
                <a:srgbClr val="FF66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6" name="Line 15"/>
            <p:cNvSpPr>
              <a:spLocks noChangeShapeType="1"/>
            </p:cNvSpPr>
            <p:nvPr/>
          </p:nvSpPr>
          <p:spPr bwMode="auto">
            <a:xfrm>
              <a:off x="4666456" y="3191258"/>
              <a:ext cx="0" cy="1482725"/>
            </a:xfrm>
            <a:prstGeom prst="line">
              <a:avLst/>
            </a:prstGeom>
            <a:noFill/>
            <a:ln w="63500">
              <a:solidFill>
                <a:srgbClr val="FAAC2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7" name="Line 16"/>
            <p:cNvSpPr>
              <a:spLocks noChangeShapeType="1"/>
            </p:cNvSpPr>
            <p:nvPr/>
          </p:nvSpPr>
          <p:spPr bwMode="auto">
            <a:xfrm>
              <a:off x="5058568" y="2926146"/>
              <a:ext cx="0" cy="1747837"/>
            </a:xfrm>
            <a:prstGeom prst="line">
              <a:avLst/>
            </a:prstGeom>
            <a:noFill/>
            <a:ln w="63500">
              <a:solidFill>
                <a:srgbClr val="F0FB17"/>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8" name="Line 17"/>
            <p:cNvSpPr>
              <a:spLocks noChangeShapeType="1"/>
            </p:cNvSpPr>
            <p:nvPr/>
          </p:nvSpPr>
          <p:spPr bwMode="auto">
            <a:xfrm>
              <a:off x="5450681" y="2832483"/>
              <a:ext cx="0" cy="1841500"/>
            </a:xfrm>
            <a:prstGeom prst="line">
              <a:avLst/>
            </a:prstGeom>
            <a:noFill/>
            <a:ln w="63500">
              <a:solidFill>
                <a:srgbClr val="B0FB1B"/>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 name="Line 18"/>
            <p:cNvSpPr>
              <a:spLocks noChangeShapeType="1"/>
            </p:cNvSpPr>
            <p:nvPr/>
          </p:nvSpPr>
          <p:spPr bwMode="auto">
            <a:xfrm>
              <a:off x="5841206" y="2924558"/>
              <a:ext cx="0" cy="1749425"/>
            </a:xfrm>
            <a:prstGeom prst="line">
              <a:avLst/>
            </a:prstGeom>
            <a:noFill/>
            <a:ln w="63500">
              <a:solidFill>
                <a:srgbClr val="32F91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 name="Line 19"/>
            <p:cNvSpPr>
              <a:spLocks noChangeShapeType="1"/>
            </p:cNvSpPr>
            <p:nvPr/>
          </p:nvSpPr>
          <p:spPr bwMode="auto">
            <a:xfrm>
              <a:off x="6233318" y="3167446"/>
              <a:ext cx="0" cy="1506537"/>
            </a:xfrm>
            <a:prstGeom prst="line">
              <a:avLst/>
            </a:prstGeom>
            <a:noFill/>
            <a:ln w="63500">
              <a:solidFill>
                <a:srgbClr val="12F8DD"/>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 name="Line 20"/>
            <p:cNvSpPr>
              <a:spLocks noChangeShapeType="1"/>
            </p:cNvSpPr>
            <p:nvPr/>
          </p:nvSpPr>
          <p:spPr bwMode="auto">
            <a:xfrm>
              <a:off x="6625431" y="3584958"/>
              <a:ext cx="0" cy="1089025"/>
            </a:xfrm>
            <a:prstGeom prst="line">
              <a:avLst/>
            </a:prstGeom>
            <a:noFill/>
            <a:ln w="63500">
              <a:solidFill>
                <a:srgbClr val="053CEB"/>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 name="Line 21"/>
            <p:cNvSpPr>
              <a:spLocks noChangeShapeType="1"/>
            </p:cNvSpPr>
            <p:nvPr/>
          </p:nvSpPr>
          <p:spPr bwMode="auto">
            <a:xfrm>
              <a:off x="7015956" y="3931033"/>
              <a:ext cx="0" cy="742950"/>
            </a:xfrm>
            <a:prstGeom prst="line">
              <a:avLst/>
            </a:prstGeom>
            <a:noFill/>
            <a:ln w="63500">
              <a:solidFill>
                <a:srgbClr val="2005C3"/>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 name="Line 22"/>
            <p:cNvSpPr>
              <a:spLocks noChangeShapeType="1"/>
            </p:cNvSpPr>
            <p:nvPr/>
          </p:nvSpPr>
          <p:spPr bwMode="auto">
            <a:xfrm>
              <a:off x="7408068" y="4186621"/>
              <a:ext cx="0" cy="487362"/>
            </a:xfrm>
            <a:prstGeom prst="line">
              <a:avLst/>
            </a:prstGeom>
            <a:noFill/>
            <a:ln w="63500">
              <a:solidFill>
                <a:srgbClr val="9A02DE"/>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4" name="Line 23"/>
            <p:cNvSpPr>
              <a:spLocks noChangeShapeType="1"/>
            </p:cNvSpPr>
            <p:nvPr/>
          </p:nvSpPr>
          <p:spPr bwMode="auto">
            <a:xfrm>
              <a:off x="7800181" y="4383471"/>
              <a:ext cx="0" cy="290512"/>
            </a:xfrm>
            <a:prstGeom prst="line">
              <a:avLst/>
            </a:prstGeom>
            <a:noFill/>
            <a:ln w="63500">
              <a:solidFill>
                <a:srgbClr val="E606D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 name="Line 24"/>
            <p:cNvSpPr>
              <a:spLocks noChangeShapeType="1"/>
            </p:cNvSpPr>
            <p:nvPr/>
          </p:nvSpPr>
          <p:spPr bwMode="auto">
            <a:xfrm>
              <a:off x="8192293" y="4475546"/>
              <a:ext cx="0" cy="198437"/>
            </a:xfrm>
            <a:prstGeom prst="line">
              <a:avLst/>
            </a:prstGeom>
            <a:noFill/>
            <a:ln w="63500">
              <a:solidFill>
                <a:srgbClr val="C50372"/>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29" name="Line 42"/>
          <p:cNvSpPr>
            <a:spLocks noChangeShapeType="1"/>
          </p:cNvSpPr>
          <p:nvPr/>
        </p:nvSpPr>
        <p:spPr bwMode="auto">
          <a:xfrm>
            <a:off x="231770" y="4195352"/>
            <a:ext cx="8803928" cy="635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7" name="テキスト ボックス 26"/>
          <p:cNvSpPr txBox="1"/>
          <p:nvPr/>
        </p:nvSpPr>
        <p:spPr>
          <a:xfrm>
            <a:off x="2667348" y="4459371"/>
            <a:ext cx="3998210" cy="523220"/>
          </a:xfrm>
          <a:prstGeom prst="rect">
            <a:avLst/>
          </a:prstGeom>
          <a:noFill/>
        </p:spPr>
        <p:txBody>
          <a:bodyPr wrap="none" rtlCol="0">
            <a:spAutoFit/>
          </a:bodyPr>
          <a:lstStyle/>
          <a:p>
            <a:pPr algn="ctr"/>
            <a:r>
              <a:rPr kumimoji="1" lang="en-US" altLang="ja-JP" sz="2800" b="1" dirty="0" err="1" smtClean="0">
                <a:latin typeface="HGS創英角ﾎﾟｯﾌﾟ体" pitchFamily="50" charset="-128"/>
                <a:ea typeface="HGS創英角ﾎﾟｯﾌﾟ体" pitchFamily="50" charset="-128"/>
              </a:rPr>
              <a:t>f</a:t>
            </a:r>
            <a:r>
              <a:rPr kumimoji="1" lang="en-US" altLang="ja-JP" sz="2800" b="1" baseline="-25000" dirty="0" err="1" smtClean="0">
                <a:latin typeface="HGS創英角ﾎﾟｯﾌﾟ体" pitchFamily="50" charset="-128"/>
                <a:ea typeface="HGS創英角ﾎﾟｯﾌﾟ体" pitchFamily="50" charset="-128"/>
              </a:rPr>
              <a:t>rep</a:t>
            </a:r>
            <a:r>
              <a:rPr kumimoji="1" lang="ja-JP" altLang="en-US" sz="2800" b="1" dirty="0" smtClean="0">
                <a:latin typeface="HGS創英角ﾎﾟｯﾌﾟ体" pitchFamily="50" charset="-128"/>
                <a:ea typeface="HGS創英角ﾎﾟｯﾌﾟ体" pitchFamily="50" charset="-128"/>
              </a:rPr>
              <a:t>を</a:t>
            </a:r>
            <a:r>
              <a:rPr lang="ja-JP" altLang="en-US" sz="2800" b="1" dirty="0" smtClean="0">
                <a:latin typeface="HGS創英角ﾎﾟｯﾌﾟ体" pitchFamily="50" charset="-128"/>
                <a:ea typeface="HGS創英角ﾎﾟｯﾌﾟ体" pitchFamily="50" charset="-128"/>
              </a:rPr>
              <a:t>周波数標準に同期</a:t>
            </a:r>
            <a:endParaRPr kumimoji="1" lang="ja-JP" altLang="en-US" sz="2800" b="1" dirty="0">
              <a:latin typeface="HGS創英角ﾎﾟｯﾌﾟ体" pitchFamily="50" charset="-128"/>
              <a:ea typeface="HGS創英角ﾎﾟｯﾌﾟ体" pitchFamily="50" charset="-128"/>
            </a:endParaRPr>
          </a:p>
        </p:txBody>
      </p:sp>
      <p:sp>
        <p:nvSpPr>
          <p:cNvPr id="30" name="テキスト ボックス 29"/>
          <p:cNvSpPr txBox="1"/>
          <p:nvPr/>
        </p:nvSpPr>
        <p:spPr>
          <a:xfrm>
            <a:off x="2653638" y="5219477"/>
            <a:ext cx="4046299" cy="523220"/>
          </a:xfrm>
          <a:prstGeom prst="rect">
            <a:avLst/>
          </a:prstGeom>
          <a:noFill/>
        </p:spPr>
        <p:txBody>
          <a:bodyPr wrap="none" rtlCol="0">
            <a:spAutoFit/>
          </a:bodyPr>
          <a:lstStyle/>
          <a:p>
            <a:pPr algn="ctr"/>
            <a:r>
              <a:rPr kumimoji="1" lang="en-US" altLang="ja-JP" sz="2800" b="1" dirty="0" err="1" smtClean="0">
                <a:latin typeface="HGS創英角ﾎﾟｯﾌﾟ体" pitchFamily="50" charset="-128"/>
                <a:ea typeface="HGS創英角ﾎﾟｯﾌﾟ体" pitchFamily="50" charset="-128"/>
              </a:rPr>
              <a:t>f</a:t>
            </a:r>
            <a:r>
              <a:rPr kumimoji="1" lang="en-US" altLang="ja-JP" sz="2800" b="1" baseline="-25000" dirty="0" err="1" smtClean="0">
                <a:latin typeface="HGS創英角ﾎﾟｯﾌﾟ体" pitchFamily="50" charset="-128"/>
                <a:ea typeface="HGS創英角ﾎﾟｯﾌﾟ体" pitchFamily="50" charset="-128"/>
              </a:rPr>
              <a:t>CEO</a:t>
            </a:r>
            <a:r>
              <a:rPr kumimoji="1" lang="ja-JP" altLang="en-US" sz="2800" b="1" dirty="0" smtClean="0">
                <a:latin typeface="HGS創英角ﾎﾟｯﾌﾟ体" pitchFamily="50" charset="-128"/>
                <a:ea typeface="HGS創英角ﾎﾟｯﾌﾟ体" pitchFamily="50" charset="-128"/>
              </a:rPr>
              <a:t>を</a:t>
            </a:r>
            <a:r>
              <a:rPr lang="ja-JP" altLang="en-US" sz="2800" b="1" dirty="0">
                <a:latin typeface="HGS創英角ﾎﾟｯﾌﾟ体" pitchFamily="50" charset="-128"/>
                <a:ea typeface="HGS創英角ﾎﾟｯﾌﾟ体" pitchFamily="50" charset="-128"/>
              </a:rPr>
              <a:t>周波数標準</a:t>
            </a:r>
            <a:r>
              <a:rPr lang="ja-JP" altLang="en-US" sz="2800" b="1" dirty="0" smtClean="0">
                <a:latin typeface="HGS創英角ﾎﾟｯﾌﾟ体" pitchFamily="50" charset="-128"/>
                <a:ea typeface="HGS創英角ﾎﾟｯﾌﾟ体" pitchFamily="50" charset="-128"/>
              </a:rPr>
              <a:t>に同期</a:t>
            </a:r>
            <a:endParaRPr kumimoji="1" lang="ja-JP" altLang="en-US" sz="2800" b="1" dirty="0">
              <a:latin typeface="HGS創英角ﾎﾟｯﾌﾟ体" pitchFamily="50" charset="-128"/>
              <a:ea typeface="HGS創英角ﾎﾟｯﾌﾟ体" pitchFamily="50" charset="-128"/>
            </a:endParaRPr>
          </a:p>
        </p:txBody>
      </p:sp>
      <p:sp>
        <p:nvSpPr>
          <p:cNvPr id="26" name="テキスト ボックス 25"/>
          <p:cNvSpPr txBox="1"/>
          <p:nvPr/>
        </p:nvSpPr>
        <p:spPr>
          <a:xfrm>
            <a:off x="1452410" y="6021288"/>
            <a:ext cx="6364243"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kumimoji="1" lang="en-US" altLang="ja-JP" sz="3200" b="1" dirty="0" smtClean="0">
                <a:solidFill>
                  <a:schemeClr val="bg1"/>
                </a:solidFill>
                <a:latin typeface="HGS創英角ﾎﾟｯﾌﾟ体" pitchFamily="50" charset="-128"/>
                <a:ea typeface="HGS創英角ﾎﾟｯﾌﾟ体" pitchFamily="50" charset="-128"/>
              </a:rPr>
              <a:t>『</a:t>
            </a:r>
            <a:r>
              <a:rPr kumimoji="1" lang="ja-JP" altLang="en-US" sz="3200" b="1" dirty="0" smtClean="0">
                <a:solidFill>
                  <a:schemeClr val="bg1"/>
                </a:solidFill>
                <a:latin typeface="HGS創英角ﾎﾟｯﾌﾟ体" pitchFamily="50" charset="-128"/>
                <a:ea typeface="HGS創英角ﾎﾟｯﾌﾟ体" pitchFamily="50" charset="-128"/>
              </a:rPr>
              <a:t>光</a:t>
            </a:r>
            <a:r>
              <a:rPr lang="ja-JP" altLang="en-US" sz="3200" b="1" dirty="0">
                <a:solidFill>
                  <a:schemeClr val="bg1"/>
                </a:solidFill>
                <a:latin typeface="HGS創英角ﾎﾟｯﾌﾟ体" pitchFamily="50" charset="-128"/>
                <a:ea typeface="HGS創英角ﾎﾟｯﾌﾟ体" pitchFamily="50" charset="-128"/>
              </a:rPr>
              <a:t>周波数</a:t>
            </a:r>
            <a:r>
              <a:rPr kumimoji="1" lang="ja-JP" altLang="en-US" sz="3200" b="1" dirty="0" smtClean="0">
                <a:solidFill>
                  <a:schemeClr val="bg1"/>
                </a:solidFill>
                <a:latin typeface="HGS創英角ﾎﾟｯﾌﾟ体" pitchFamily="50" charset="-128"/>
                <a:ea typeface="HGS創英角ﾎﾟｯﾌﾟ体" pitchFamily="50" charset="-128"/>
              </a:rPr>
              <a:t>のものさし</a:t>
            </a:r>
            <a:r>
              <a:rPr kumimoji="1" lang="en-US" altLang="ja-JP" sz="3200" b="1" dirty="0" smtClean="0">
                <a:solidFill>
                  <a:schemeClr val="bg1"/>
                </a:solidFill>
                <a:latin typeface="HGS創英角ﾎﾟｯﾌﾟ体" pitchFamily="50" charset="-128"/>
                <a:ea typeface="HGS創英角ﾎﾟｯﾌﾟ体" pitchFamily="50" charset="-128"/>
              </a:rPr>
              <a:t>』</a:t>
            </a:r>
            <a:r>
              <a:rPr kumimoji="1" lang="ja-JP" altLang="en-US" sz="3200" b="1" dirty="0" smtClean="0">
                <a:solidFill>
                  <a:schemeClr val="bg1"/>
                </a:solidFill>
                <a:latin typeface="HGS創英角ﾎﾟｯﾌﾟ体" pitchFamily="50" charset="-128"/>
                <a:ea typeface="HGS創英角ﾎﾟｯﾌﾟ体" pitchFamily="50" charset="-128"/>
              </a:rPr>
              <a:t>となる！</a:t>
            </a:r>
            <a:endParaRPr kumimoji="1" lang="ja-JP" altLang="en-US" sz="3200" b="1" dirty="0">
              <a:solidFill>
                <a:schemeClr val="bg1"/>
              </a:solidFill>
              <a:latin typeface="HGS創英角ﾎﾟｯﾌﾟ体" pitchFamily="50" charset="-128"/>
              <a:ea typeface="HGS創英角ﾎﾟｯﾌﾟ体" pitchFamily="50" charset="-128"/>
            </a:endParaRPr>
          </a:p>
        </p:txBody>
      </p:sp>
      <p:cxnSp>
        <p:nvCxnSpPr>
          <p:cNvPr id="28" name="直線矢印コネクタ 27"/>
          <p:cNvCxnSpPr/>
          <p:nvPr/>
        </p:nvCxnSpPr>
        <p:spPr bwMode="auto">
          <a:xfrm>
            <a:off x="5041895" y="2632554"/>
            <a:ext cx="428630" cy="0"/>
          </a:xfrm>
          <a:prstGeom prst="straightConnector1">
            <a:avLst/>
          </a:prstGeom>
          <a:noFill/>
          <a:ln w="38100" cap="flat" cmpd="sng" algn="ctr">
            <a:solidFill>
              <a:schemeClr val="tx1"/>
            </a:solidFill>
            <a:prstDash val="solid"/>
            <a:round/>
            <a:headEnd type="arrow"/>
            <a:tailEnd type="arrow"/>
          </a:ln>
          <a:effectLst/>
        </p:spPr>
      </p:cxnSp>
      <p:cxnSp>
        <p:nvCxnSpPr>
          <p:cNvPr id="31" name="直線矢印コネクタ 30"/>
          <p:cNvCxnSpPr/>
          <p:nvPr/>
        </p:nvCxnSpPr>
        <p:spPr bwMode="auto">
          <a:xfrm>
            <a:off x="284887" y="4036184"/>
            <a:ext cx="856521" cy="0"/>
          </a:xfrm>
          <a:prstGeom prst="straightConnector1">
            <a:avLst/>
          </a:prstGeom>
          <a:noFill/>
          <a:ln w="38100" cap="flat" cmpd="sng" algn="ctr">
            <a:solidFill>
              <a:schemeClr val="tx1"/>
            </a:solidFill>
            <a:prstDash val="solid"/>
            <a:round/>
            <a:headEnd type="arrow"/>
            <a:tailEnd type="arrow"/>
          </a:ln>
          <a:effectLst/>
        </p:spPr>
      </p:cxnSp>
      <p:sp>
        <p:nvSpPr>
          <p:cNvPr id="32" name="正方形/長方形 31"/>
          <p:cNvSpPr/>
          <p:nvPr/>
        </p:nvSpPr>
        <p:spPr>
          <a:xfrm>
            <a:off x="4891655" y="1932584"/>
            <a:ext cx="665567" cy="461665"/>
          </a:xfrm>
          <a:prstGeom prst="rect">
            <a:avLst/>
          </a:prstGeom>
        </p:spPr>
        <p:txBody>
          <a:bodyPr wrap="none">
            <a:spAutoFit/>
          </a:bodyPr>
          <a:lstStyle/>
          <a:p>
            <a:r>
              <a:rPr lang="en-US" altLang="ja-JP" sz="2400" dirty="0" err="1" smtClean="0">
                <a:latin typeface="HGS創英角ﾎﾟｯﾌﾟ体" pitchFamily="50" charset="-128"/>
                <a:ea typeface="HGS創英角ﾎﾟｯﾌﾟ体" pitchFamily="50" charset="-128"/>
              </a:rPr>
              <a:t>f</a:t>
            </a:r>
            <a:r>
              <a:rPr lang="en-US" altLang="ja-JP" sz="2400" baseline="-25000" dirty="0" err="1" smtClean="0">
                <a:latin typeface="HGS創英角ﾎﾟｯﾌﾟ体" pitchFamily="50" charset="-128"/>
                <a:ea typeface="HGS創英角ﾎﾟｯﾌﾟ体" pitchFamily="50" charset="-128"/>
              </a:rPr>
              <a:t>rep</a:t>
            </a:r>
            <a:endParaRPr lang="ja-JP" altLang="en-US" sz="2400" baseline="-25000" dirty="0">
              <a:latin typeface="HGS創英角ﾎﾟｯﾌﾟ体" pitchFamily="50" charset="-128"/>
              <a:ea typeface="HGS創英角ﾎﾟｯﾌﾟ体" pitchFamily="50" charset="-128"/>
            </a:endParaRPr>
          </a:p>
        </p:txBody>
      </p:sp>
      <p:sp>
        <p:nvSpPr>
          <p:cNvPr id="33" name="正方形/長方形 32"/>
          <p:cNvSpPr/>
          <p:nvPr/>
        </p:nvSpPr>
        <p:spPr>
          <a:xfrm>
            <a:off x="318936" y="3557911"/>
            <a:ext cx="710451" cy="461665"/>
          </a:xfrm>
          <a:prstGeom prst="rect">
            <a:avLst/>
          </a:prstGeom>
        </p:spPr>
        <p:txBody>
          <a:bodyPr wrap="none">
            <a:spAutoFit/>
          </a:bodyPr>
          <a:lstStyle/>
          <a:p>
            <a:r>
              <a:rPr lang="en-US" altLang="ja-JP" sz="2400" dirty="0" err="1" smtClean="0">
                <a:latin typeface="HGS創英角ﾎﾟｯﾌﾟ体" pitchFamily="50" charset="-128"/>
                <a:ea typeface="HGS創英角ﾎﾟｯﾌﾟ体" pitchFamily="50" charset="-128"/>
              </a:rPr>
              <a:t>f</a:t>
            </a:r>
            <a:r>
              <a:rPr lang="en-US" altLang="ja-JP" sz="2400" baseline="-25000" dirty="0" err="1" smtClean="0">
                <a:latin typeface="HGS創英角ﾎﾟｯﾌﾟ体" pitchFamily="50" charset="-128"/>
                <a:ea typeface="HGS創英角ﾎﾟｯﾌﾟ体" pitchFamily="50" charset="-128"/>
              </a:rPr>
              <a:t>CEO</a:t>
            </a:r>
            <a:endParaRPr lang="ja-JP" altLang="en-US" sz="2400" baseline="-25000" dirty="0">
              <a:latin typeface="HGS創英角ﾎﾟｯﾌﾟ体" pitchFamily="50" charset="-128"/>
              <a:ea typeface="HGS創英角ﾎﾟｯﾌﾟ体" pitchFamily="50" charset="-128"/>
            </a:endParaRPr>
          </a:p>
        </p:txBody>
      </p:sp>
      <p:sp>
        <p:nvSpPr>
          <p:cNvPr id="35" name="正方形/長方形 34"/>
          <p:cNvSpPr/>
          <p:nvPr/>
        </p:nvSpPr>
        <p:spPr>
          <a:xfrm>
            <a:off x="463340" y="1865451"/>
            <a:ext cx="2783134" cy="461665"/>
          </a:xfrm>
          <a:prstGeom prst="rect">
            <a:avLst/>
          </a:prstGeom>
        </p:spPr>
        <p:txBody>
          <a:bodyPr wrap="none">
            <a:spAutoFit/>
          </a:bodyPr>
          <a:lstStyle/>
          <a:p>
            <a:pPr algn="ctr"/>
            <a:r>
              <a:rPr lang="en-US" altLang="ja-JP" sz="2400" b="1" dirty="0" err="1" smtClean="0">
                <a:solidFill>
                  <a:schemeClr val="tx1"/>
                </a:solidFill>
                <a:latin typeface="HGS創英角ﾎﾟｯﾌﾟ体" pitchFamily="50" charset="-128"/>
                <a:ea typeface="HGS創英角ﾎﾟｯﾌﾟ体" pitchFamily="50" charset="-128"/>
              </a:rPr>
              <a:t>f</a:t>
            </a:r>
            <a:r>
              <a:rPr lang="en-US" altLang="ja-JP" sz="2400" b="1" baseline="-25000" dirty="0" err="1" smtClean="0">
                <a:solidFill>
                  <a:schemeClr val="tx1"/>
                </a:solidFill>
                <a:latin typeface="HGS創英角ﾎﾟｯﾌﾟ体" pitchFamily="50" charset="-128"/>
                <a:ea typeface="HGS創英角ﾎﾟｯﾌﾟ体" pitchFamily="50" charset="-128"/>
              </a:rPr>
              <a:t>n</a:t>
            </a:r>
            <a:r>
              <a:rPr lang="en-US" altLang="ja-JP" sz="2400" b="1" dirty="0" smtClean="0">
                <a:latin typeface="HGS創英角ﾎﾟｯﾌﾟ体" pitchFamily="50" charset="-128"/>
                <a:ea typeface="HGS創英角ﾎﾟｯﾌﾟ体" pitchFamily="50" charset="-128"/>
              </a:rPr>
              <a:t> = n</a:t>
            </a:r>
            <a:r>
              <a:rPr lang="ja-JP" altLang="en-US" sz="2400" b="1" dirty="0" smtClean="0">
                <a:latin typeface="HGS創英角ﾎﾟｯﾌﾟ体" pitchFamily="50" charset="-128"/>
                <a:ea typeface="HGS創英角ﾎﾟｯﾌﾟ体" pitchFamily="50" charset="-128"/>
              </a:rPr>
              <a:t>・</a:t>
            </a:r>
            <a:r>
              <a:rPr lang="en-US" altLang="ja-JP" sz="2400" b="1" dirty="0" err="1" smtClean="0">
                <a:latin typeface="HGS創英角ﾎﾟｯﾌﾟ体" pitchFamily="50" charset="-128"/>
                <a:ea typeface="HGS創英角ﾎﾟｯﾌﾟ体" pitchFamily="50" charset="-128"/>
              </a:rPr>
              <a:t>f</a:t>
            </a:r>
            <a:r>
              <a:rPr lang="en-US" altLang="ja-JP" sz="2400" b="1" baseline="-25000" dirty="0" err="1" smtClean="0">
                <a:latin typeface="HGS創英角ﾎﾟｯﾌﾟ体" pitchFamily="50" charset="-128"/>
                <a:ea typeface="HGS創英角ﾎﾟｯﾌﾟ体" pitchFamily="50" charset="-128"/>
              </a:rPr>
              <a:t>rep</a:t>
            </a:r>
            <a:r>
              <a:rPr lang="en-US" altLang="ja-JP" sz="2400" b="1" dirty="0">
                <a:latin typeface="HGS創英角ﾎﾟｯﾌﾟ体" pitchFamily="50" charset="-128"/>
                <a:ea typeface="HGS創英角ﾎﾟｯﾌﾟ体" pitchFamily="50" charset="-128"/>
              </a:rPr>
              <a:t> </a:t>
            </a:r>
            <a:r>
              <a:rPr lang="en-US" altLang="ja-JP" sz="2400" b="1" dirty="0" smtClean="0">
                <a:latin typeface="HGS創英角ﾎﾟｯﾌﾟ体" pitchFamily="50" charset="-128"/>
                <a:ea typeface="HGS創英角ﾎﾟｯﾌﾟ体" pitchFamily="50" charset="-128"/>
              </a:rPr>
              <a:t>+ </a:t>
            </a:r>
            <a:r>
              <a:rPr lang="en-US" altLang="ja-JP" sz="2400" b="1" dirty="0" err="1" smtClean="0">
                <a:latin typeface="HGS創英角ﾎﾟｯﾌﾟ体" pitchFamily="50" charset="-128"/>
                <a:ea typeface="HGS創英角ﾎﾟｯﾌﾟ体" pitchFamily="50" charset="-128"/>
              </a:rPr>
              <a:t>f</a:t>
            </a:r>
            <a:r>
              <a:rPr lang="en-US" altLang="ja-JP" sz="2400" b="1" baseline="-25000" dirty="0" err="1" smtClean="0">
                <a:latin typeface="HGS創英角ﾎﾟｯﾌﾟ体" pitchFamily="50" charset="-128"/>
                <a:ea typeface="HGS創英角ﾎﾟｯﾌﾟ体" pitchFamily="50" charset="-128"/>
              </a:rPr>
              <a:t>CEO</a:t>
            </a:r>
            <a:endParaRPr lang="ja-JP" altLang="en-US" sz="2400" baseline="-25000" dirty="0">
              <a:solidFill>
                <a:schemeClr val="tx1"/>
              </a:solidFill>
              <a:latin typeface="HGS創英角ﾎﾟｯﾌﾟ体" pitchFamily="50" charset="-128"/>
              <a:ea typeface="HGS創英角ﾎﾟｯﾌﾟ体" pitchFamily="50" charset="-128"/>
            </a:endParaRPr>
          </a:p>
        </p:txBody>
      </p:sp>
      <p:cxnSp>
        <p:nvCxnSpPr>
          <p:cNvPr id="37" name="直線矢印コネクタ 36"/>
          <p:cNvCxnSpPr>
            <a:stCxn id="35" idx="2"/>
          </p:cNvCxnSpPr>
          <p:nvPr/>
        </p:nvCxnSpPr>
        <p:spPr bwMode="auto">
          <a:xfrm>
            <a:off x="1854907" y="2327116"/>
            <a:ext cx="1997013" cy="1190374"/>
          </a:xfrm>
          <a:prstGeom prst="straightConnector1">
            <a:avLst/>
          </a:prstGeom>
          <a:noFill/>
          <a:ln w="381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40624339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repeatCount="indefinite" fill="remove" nodeType="clickEffect">
                                  <p:stCondLst>
                                    <p:cond delay="100"/>
                                  </p:stCondLst>
                                  <p:endCondLst>
                                    <p:cond evt="onNext" delay="0">
                                      <p:tgtEl>
                                        <p:sldTgt/>
                                      </p:tgtEl>
                                    </p:cond>
                                  </p:endCondLst>
                                  <p:childTnLst>
                                    <p:animScale>
                                      <p:cBhvr>
                                        <p:cTn id="6" dur="2000" fill="hold"/>
                                        <p:tgtEl>
                                          <p:spTgt spid="34"/>
                                        </p:tgtEl>
                                      </p:cBhvr>
                                      <p:by x="110000" y="100000"/>
                                    </p:animScale>
                                  </p:childTnLst>
                                </p:cTn>
                              </p:par>
                              <p:par>
                                <p:cTn id="7" presetID="6" presetClass="emph" presetSubtype="0" repeatCount="indefinite" autoRev="1" fill="remove" nodeType="withEffect">
                                  <p:stCondLst>
                                    <p:cond delay="100"/>
                                  </p:stCondLst>
                                  <p:endCondLst>
                                    <p:cond evt="onNext" delay="0">
                                      <p:tgtEl>
                                        <p:sldTgt/>
                                      </p:tgtEl>
                                    </p:cond>
                                  </p:endCondLst>
                                  <p:childTnLst>
                                    <p:animScale>
                                      <p:cBhvr>
                                        <p:cTn id="8" dur="2000" fill="hold"/>
                                        <p:tgtEl>
                                          <p:spTgt spid="34"/>
                                        </p:tgtEl>
                                      </p:cBhvr>
                                      <p:by x="80000" y="100000"/>
                                    </p:animScale>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0" presetClass="path" presetSubtype="0" repeatCount="indefinite" accel="50000" decel="50000" fill="remove" nodeType="clickEffect">
                                  <p:stCondLst>
                                    <p:cond delay="0"/>
                                  </p:stCondLst>
                                  <p:endCondLst>
                                    <p:cond evt="onNext" delay="0">
                                      <p:tgtEl>
                                        <p:sldTgt/>
                                      </p:tgtEl>
                                    </p:cond>
                                  </p:endCondLst>
                                  <p:childTnLst>
                                    <p:animMotion origin="layout" path="M 1.94444E-6 -2.31214E-7 L 0.04132 -2.31214E-7 L -0.04132 0.00208 L 0.04288 0.00208 L -0.04444 0.00416 L 1.94444E-6 -2.31214E-7 Z " pathEditMode="relative" ptsTypes="AAAAAA">
                                      <p:cBhvr>
                                        <p:cTn id="17" dur="5000" fill="hold"/>
                                        <p:tgtEl>
                                          <p:spTgt spid="34"/>
                                        </p:tgtEl>
                                        <p:attrNameLst>
                                          <p:attrName>ppt_x</p:attrName>
                                          <p:attrName>ppt_y</p:attrName>
                                        </p:attrNameLst>
                                      </p:cBhvr>
                                    </p:animMotion>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arn(inVertical)">
                                      <p:cBhvr>
                                        <p:cTn id="39" dur="500"/>
                                        <p:tgtEl>
                                          <p:spTgt spid="2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par>
                                <p:cTn id="43" presetID="10"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26" grpId="0" animBg="1"/>
      <p:bldP spid="32" grpId="0"/>
      <p:bldP spid="33"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5609" y="609045"/>
            <a:ext cx="7772400" cy="1143000"/>
          </a:xfrm>
        </p:spPr>
        <p:txBody>
          <a:bodyPr/>
          <a:lstStyle/>
          <a:p>
            <a:r>
              <a:rPr kumimoji="1" lang="ja-JP" altLang="en-US" b="1" i="1" dirty="0" smtClean="0">
                <a:latin typeface="HGS創英角ﾎﾟｯﾌﾟ体" pitchFamily="50" charset="-128"/>
                <a:ea typeface="HGS創英角ﾎﾟｯﾌﾟ体" pitchFamily="50" charset="-128"/>
              </a:rPr>
              <a:t>光コムを用いた</a:t>
            </a:r>
            <a:r>
              <a:rPr kumimoji="1" lang="en-US" altLang="ja-JP" b="1" i="1" dirty="0" smtClean="0">
                <a:latin typeface="HGS創英角ﾎﾟｯﾌﾟ体" pitchFamily="50" charset="-128"/>
                <a:ea typeface="HGS創英角ﾎﾟｯﾌﾟ体" pitchFamily="50" charset="-128"/>
              </a:rPr>
              <a:t>THz</a:t>
            </a:r>
            <a:r>
              <a:rPr kumimoji="1" lang="ja-JP" altLang="en-US" b="1" i="1" dirty="0" smtClean="0">
                <a:latin typeface="HGS創英角ﾎﾟｯﾌﾟ体" pitchFamily="50" charset="-128"/>
                <a:ea typeface="HGS創英角ﾎﾟｯﾌﾟ体" pitchFamily="50" charset="-128"/>
              </a:rPr>
              <a:t>発生</a:t>
            </a:r>
            <a:endParaRPr kumimoji="1" lang="ja-JP" altLang="en-US" b="1" i="1" dirty="0">
              <a:latin typeface="HGS創英角ﾎﾟｯﾌﾟ体" pitchFamily="50" charset="-128"/>
              <a:ea typeface="HGS創英角ﾎﾟｯﾌﾟ体" pitchFamily="50" charset="-128"/>
            </a:endParaRPr>
          </a:p>
        </p:txBody>
      </p:sp>
      <p:sp>
        <p:nvSpPr>
          <p:cNvPr id="4" name="Line 2"/>
          <p:cNvSpPr>
            <a:spLocks noChangeShapeType="1"/>
          </p:cNvSpPr>
          <p:nvPr/>
        </p:nvSpPr>
        <p:spPr bwMode="auto">
          <a:xfrm flipV="1">
            <a:off x="255583" y="3169827"/>
            <a:ext cx="0" cy="102870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nvGrpSpPr>
          <p:cNvPr id="34" name="グループ化 33"/>
          <p:cNvGrpSpPr/>
          <p:nvPr/>
        </p:nvGrpSpPr>
        <p:grpSpPr>
          <a:xfrm>
            <a:off x="1141408" y="2360202"/>
            <a:ext cx="7050087" cy="1841500"/>
            <a:chOff x="1142206" y="2832483"/>
            <a:chExt cx="7050087" cy="1841500"/>
          </a:xfrm>
        </p:grpSpPr>
        <p:sp>
          <p:nvSpPr>
            <p:cNvPr id="7" name="Line 6"/>
            <p:cNvSpPr>
              <a:spLocks noChangeShapeType="1"/>
            </p:cNvSpPr>
            <p:nvPr/>
          </p:nvSpPr>
          <p:spPr bwMode="auto">
            <a:xfrm>
              <a:off x="1142206" y="4383471"/>
              <a:ext cx="0" cy="290512"/>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 name="Line 7"/>
            <p:cNvSpPr>
              <a:spLocks noChangeShapeType="1"/>
            </p:cNvSpPr>
            <p:nvPr/>
          </p:nvSpPr>
          <p:spPr bwMode="auto">
            <a:xfrm>
              <a:off x="1534318" y="4383471"/>
              <a:ext cx="0" cy="290512"/>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 name="Line 8"/>
            <p:cNvSpPr>
              <a:spLocks noChangeShapeType="1"/>
            </p:cNvSpPr>
            <p:nvPr/>
          </p:nvSpPr>
          <p:spPr bwMode="auto">
            <a:xfrm>
              <a:off x="1924843" y="4383471"/>
              <a:ext cx="0" cy="290512"/>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 name="Line 9"/>
            <p:cNvSpPr>
              <a:spLocks noChangeShapeType="1"/>
            </p:cNvSpPr>
            <p:nvPr/>
          </p:nvSpPr>
          <p:spPr bwMode="auto">
            <a:xfrm>
              <a:off x="2316956" y="4383471"/>
              <a:ext cx="0" cy="290512"/>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 name="Line 10"/>
            <p:cNvSpPr>
              <a:spLocks noChangeShapeType="1"/>
            </p:cNvSpPr>
            <p:nvPr/>
          </p:nvSpPr>
          <p:spPr bwMode="auto">
            <a:xfrm>
              <a:off x="2709068" y="4464433"/>
              <a:ext cx="0" cy="209550"/>
            </a:xfrm>
            <a:prstGeom prst="line">
              <a:avLst/>
            </a:prstGeom>
            <a:noFill/>
            <a:ln w="63500">
              <a:solidFill>
                <a:srgbClr val="9F2C03"/>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 name="Line 11"/>
            <p:cNvSpPr>
              <a:spLocks noChangeShapeType="1"/>
            </p:cNvSpPr>
            <p:nvPr/>
          </p:nvSpPr>
          <p:spPr bwMode="auto">
            <a:xfrm>
              <a:off x="3101181" y="4383471"/>
              <a:ext cx="0" cy="290512"/>
            </a:xfrm>
            <a:prstGeom prst="line">
              <a:avLst/>
            </a:prstGeom>
            <a:noFill/>
            <a:ln w="63500">
              <a:solidFill>
                <a:srgbClr val="C53603"/>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 name="Line 12"/>
            <p:cNvSpPr>
              <a:spLocks noChangeShapeType="1"/>
            </p:cNvSpPr>
            <p:nvPr/>
          </p:nvSpPr>
          <p:spPr bwMode="auto">
            <a:xfrm>
              <a:off x="3493293" y="4256471"/>
              <a:ext cx="0" cy="417512"/>
            </a:xfrm>
            <a:prstGeom prst="line">
              <a:avLst/>
            </a:prstGeom>
            <a:noFill/>
            <a:ln w="63500">
              <a:solidFill>
                <a:srgbClr val="F4260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 name="Line 13"/>
            <p:cNvSpPr>
              <a:spLocks noChangeShapeType="1"/>
            </p:cNvSpPr>
            <p:nvPr/>
          </p:nvSpPr>
          <p:spPr bwMode="auto">
            <a:xfrm>
              <a:off x="3885406" y="3989771"/>
              <a:ext cx="0" cy="684212"/>
            </a:xfrm>
            <a:prstGeom prst="line">
              <a:avLst/>
            </a:prstGeom>
            <a:noFill/>
            <a:ln w="63500">
              <a:solidFill>
                <a:srgbClr val="F4260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 name="Line 14"/>
            <p:cNvSpPr>
              <a:spLocks noChangeShapeType="1"/>
            </p:cNvSpPr>
            <p:nvPr/>
          </p:nvSpPr>
          <p:spPr bwMode="auto">
            <a:xfrm>
              <a:off x="4277518" y="3619883"/>
              <a:ext cx="0" cy="1054100"/>
            </a:xfrm>
            <a:prstGeom prst="line">
              <a:avLst/>
            </a:prstGeom>
            <a:noFill/>
            <a:ln w="63500">
              <a:solidFill>
                <a:srgbClr val="FF66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6" name="Line 15"/>
            <p:cNvSpPr>
              <a:spLocks noChangeShapeType="1"/>
            </p:cNvSpPr>
            <p:nvPr/>
          </p:nvSpPr>
          <p:spPr bwMode="auto">
            <a:xfrm>
              <a:off x="4666456" y="3191258"/>
              <a:ext cx="0" cy="1482725"/>
            </a:xfrm>
            <a:prstGeom prst="line">
              <a:avLst/>
            </a:prstGeom>
            <a:noFill/>
            <a:ln w="63500">
              <a:solidFill>
                <a:srgbClr val="FAAC2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7" name="Line 16"/>
            <p:cNvSpPr>
              <a:spLocks noChangeShapeType="1"/>
            </p:cNvSpPr>
            <p:nvPr/>
          </p:nvSpPr>
          <p:spPr bwMode="auto">
            <a:xfrm>
              <a:off x="5058568" y="2926146"/>
              <a:ext cx="0" cy="1747837"/>
            </a:xfrm>
            <a:prstGeom prst="line">
              <a:avLst/>
            </a:prstGeom>
            <a:noFill/>
            <a:ln w="63500">
              <a:solidFill>
                <a:srgbClr val="F0FB17"/>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8" name="Line 17"/>
            <p:cNvSpPr>
              <a:spLocks noChangeShapeType="1"/>
            </p:cNvSpPr>
            <p:nvPr/>
          </p:nvSpPr>
          <p:spPr bwMode="auto">
            <a:xfrm>
              <a:off x="5450681" y="2832483"/>
              <a:ext cx="0" cy="1841500"/>
            </a:xfrm>
            <a:prstGeom prst="line">
              <a:avLst/>
            </a:prstGeom>
            <a:noFill/>
            <a:ln w="63500">
              <a:solidFill>
                <a:srgbClr val="B0FB1B"/>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 name="Line 18"/>
            <p:cNvSpPr>
              <a:spLocks noChangeShapeType="1"/>
            </p:cNvSpPr>
            <p:nvPr/>
          </p:nvSpPr>
          <p:spPr bwMode="auto">
            <a:xfrm>
              <a:off x="5841206" y="2924558"/>
              <a:ext cx="0" cy="1749425"/>
            </a:xfrm>
            <a:prstGeom prst="line">
              <a:avLst/>
            </a:prstGeom>
            <a:noFill/>
            <a:ln w="63500">
              <a:solidFill>
                <a:srgbClr val="32F91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 name="Line 19"/>
            <p:cNvSpPr>
              <a:spLocks noChangeShapeType="1"/>
            </p:cNvSpPr>
            <p:nvPr/>
          </p:nvSpPr>
          <p:spPr bwMode="auto">
            <a:xfrm>
              <a:off x="6233318" y="3167446"/>
              <a:ext cx="0" cy="1506537"/>
            </a:xfrm>
            <a:prstGeom prst="line">
              <a:avLst/>
            </a:prstGeom>
            <a:noFill/>
            <a:ln w="63500">
              <a:solidFill>
                <a:srgbClr val="12F8DD"/>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 name="Line 20"/>
            <p:cNvSpPr>
              <a:spLocks noChangeShapeType="1"/>
            </p:cNvSpPr>
            <p:nvPr/>
          </p:nvSpPr>
          <p:spPr bwMode="auto">
            <a:xfrm>
              <a:off x="6625431" y="3584958"/>
              <a:ext cx="0" cy="1089025"/>
            </a:xfrm>
            <a:prstGeom prst="line">
              <a:avLst/>
            </a:prstGeom>
            <a:noFill/>
            <a:ln w="63500">
              <a:solidFill>
                <a:srgbClr val="053CEB"/>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 name="Line 21"/>
            <p:cNvSpPr>
              <a:spLocks noChangeShapeType="1"/>
            </p:cNvSpPr>
            <p:nvPr/>
          </p:nvSpPr>
          <p:spPr bwMode="auto">
            <a:xfrm>
              <a:off x="7015956" y="3931033"/>
              <a:ext cx="0" cy="742950"/>
            </a:xfrm>
            <a:prstGeom prst="line">
              <a:avLst/>
            </a:prstGeom>
            <a:noFill/>
            <a:ln w="63500">
              <a:solidFill>
                <a:srgbClr val="2005C3"/>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 name="Line 22"/>
            <p:cNvSpPr>
              <a:spLocks noChangeShapeType="1"/>
            </p:cNvSpPr>
            <p:nvPr/>
          </p:nvSpPr>
          <p:spPr bwMode="auto">
            <a:xfrm>
              <a:off x="7408068" y="4186621"/>
              <a:ext cx="0" cy="487362"/>
            </a:xfrm>
            <a:prstGeom prst="line">
              <a:avLst/>
            </a:prstGeom>
            <a:noFill/>
            <a:ln w="63500">
              <a:solidFill>
                <a:srgbClr val="9A02DE"/>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4" name="Line 23"/>
            <p:cNvSpPr>
              <a:spLocks noChangeShapeType="1"/>
            </p:cNvSpPr>
            <p:nvPr/>
          </p:nvSpPr>
          <p:spPr bwMode="auto">
            <a:xfrm>
              <a:off x="7800181" y="4383471"/>
              <a:ext cx="0" cy="290512"/>
            </a:xfrm>
            <a:prstGeom prst="line">
              <a:avLst/>
            </a:prstGeom>
            <a:noFill/>
            <a:ln w="63500">
              <a:solidFill>
                <a:srgbClr val="E606D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 name="Line 24"/>
            <p:cNvSpPr>
              <a:spLocks noChangeShapeType="1"/>
            </p:cNvSpPr>
            <p:nvPr/>
          </p:nvSpPr>
          <p:spPr bwMode="auto">
            <a:xfrm>
              <a:off x="8192293" y="4475546"/>
              <a:ext cx="0" cy="198437"/>
            </a:xfrm>
            <a:prstGeom prst="line">
              <a:avLst/>
            </a:prstGeom>
            <a:noFill/>
            <a:ln w="63500">
              <a:solidFill>
                <a:srgbClr val="C50372"/>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29" name="Line 42"/>
          <p:cNvSpPr>
            <a:spLocks noChangeShapeType="1"/>
          </p:cNvSpPr>
          <p:nvPr/>
        </p:nvSpPr>
        <p:spPr bwMode="auto">
          <a:xfrm>
            <a:off x="231770" y="4195352"/>
            <a:ext cx="8803928" cy="635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nvGrpSpPr>
          <p:cNvPr id="57" name="グループ化 56"/>
          <p:cNvGrpSpPr/>
          <p:nvPr/>
        </p:nvGrpSpPr>
        <p:grpSpPr>
          <a:xfrm>
            <a:off x="3779182" y="1671191"/>
            <a:ext cx="2466499" cy="3469134"/>
            <a:chOff x="3779182" y="1671191"/>
            <a:chExt cx="2466499" cy="3469134"/>
          </a:xfrm>
        </p:grpSpPr>
        <p:cxnSp>
          <p:nvCxnSpPr>
            <p:cNvPr id="41" name="直線矢印コネクタ 40"/>
            <p:cNvCxnSpPr/>
            <p:nvPr/>
          </p:nvCxnSpPr>
          <p:spPr bwMode="auto">
            <a:xfrm>
              <a:off x="4025404" y="1798340"/>
              <a:ext cx="0" cy="2880320"/>
            </a:xfrm>
            <a:prstGeom prst="straightConnector1">
              <a:avLst/>
            </a:prstGeom>
            <a:noFill/>
            <a:ln w="38100" cap="flat" cmpd="sng" algn="ctr">
              <a:solidFill>
                <a:schemeClr val="tx1"/>
              </a:solidFill>
              <a:prstDash val="solid"/>
              <a:round/>
              <a:headEnd type="none" w="med" len="med"/>
              <a:tailEnd type="arrow"/>
            </a:ln>
            <a:effectLst/>
          </p:spPr>
        </p:cxnSp>
        <p:cxnSp>
          <p:nvCxnSpPr>
            <p:cNvPr id="42" name="直線矢印コネクタ 41"/>
            <p:cNvCxnSpPr/>
            <p:nvPr/>
          </p:nvCxnSpPr>
          <p:spPr bwMode="auto">
            <a:xfrm>
              <a:off x="5999460" y="1802692"/>
              <a:ext cx="0" cy="2880320"/>
            </a:xfrm>
            <a:prstGeom prst="straightConnector1">
              <a:avLst/>
            </a:prstGeom>
            <a:noFill/>
            <a:ln w="38100" cap="flat" cmpd="sng" algn="ctr">
              <a:solidFill>
                <a:schemeClr val="tx1"/>
              </a:solidFill>
              <a:prstDash val="solid"/>
              <a:round/>
              <a:headEnd type="none" w="med" len="med"/>
              <a:tailEnd type="arrow"/>
            </a:ln>
            <a:effectLst/>
          </p:spPr>
        </p:cxnSp>
        <p:cxnSp>
          <p:nvCxnSpPr>
            <p:cNvPr id="48" name="直線矢印コネクタ 47"/>
            <p:cNvCxnSpPr/>
            <p:nvPr/>
          </p:nvCxnSpPr>
          <p:spPr bwMode="auto">
            <a:xfrm>
              <a:off x="4025404" y="2132856"/>
              <a:ext cx="1974056" cy="0"/>
            </a:xfrm>
            <a:prstGeom prst="straightConnector1">
              <a:avLst/>
            </a:prstGeom>
            <a:noFill/>
            <a:ln w="38100" cap="flat" cmpd="sng" algn="ctr">
              <a:solidFill>
                <a:schemeClr val="tx1"/>
              </a:solidFill>
              <a:prstDash val="solid"/>
              <a:round/>
              <a:headEnd type="arrow"/>
              <a:tailEnd type="arrow"/>
            </a:ln>
            <a:effectLst/>
          </p:spPr>
        </p:cxnSp>
        <p:sp>
          <p:nvSpPr>
            <p:cNvPr id="49" name="テキスト ボックス 48"/>
            <p:cNvSpPr txBox="1"/>
            <p:nvPr/>
          </p:nvSpPr>
          <p:spPr>
            <a:xfrm>
              <a:off x="4711361" y="1671191"/>
              <a:ext cx="692818" cy="461665"/>
            </a:xfrm>
            <a:prstGeom prst="rect">
              <a:avLst/>
            </a:prstGeom>
            <a:noFill/>
          </p:spPr>
          <p:txBody>
            <a:bodyPr wrap="none" rtlCol="0">
              <a:spAutoFit/>
            </a:bodyPr>
            <a:lstStyle/>
            <a:p>
              <a:r>
                <a:rPr kumimoji="1" lang="en-US" altLang="ja-JP" sz="2400" dirty="0" err="1" smtClean="0">
                  <a:latin typeface="HGS創英角ﾎﾟｯﾌﾟ体" pitchFamily="50" charset="-128"/>
                  <a:ea typeface="HGS創英角ﾎﾟｯﾌﾟ体" pitchFamily="50" charset="-128"/>
                </a:rPr>
                <a:t>f</a:t>
              </a:r>
              <a:r>
                <a:rPr kumimoji="1" lang="en-US" altLang="ja-JP" sz="2400" baseline="-25000" dirty="0" err="1" smtClean="0">
                  <a:latin typeface="HGS創英角ﾎﾟｯﾌﾟ体" pitchFamily="50" charset="-128"/>
                  <a:ea typeface="HGS創英角ﾎﾟｯﾌﾟ体" pitchFamily="50" charset="-128"/>
                </a:rPr>
                <a:t>THz</a:t>
              </a:r>
              <a:endParaRPr kumimoji="1" lang="ja-JP" altLang="en-US" sz="2400" baseline="-25000" dirty="0">
                <a:latin typeface="HGS創英角ﾎﾟｯﾌﾟ体" pitchFamily="50" charset="-128"/>
                <a:ea typeface="HGS創英角ﾎﾟｯﾌﾟ体" pitchFamily="50" charset="-128"/>
              </a:endParaRPr>
            </a:p>
          </p:txBody>
        </p:sp>
        <p:sp>
          <p:nvSpPr>
            <p:cNvPr id="50" name="テキスト ボックス 49"/>
            <p:cNvSpPr txBox="1"/>
            <p:nvPr/>
          </p:nvSpPr>
          <p:spPr>
            <a:xfrm>
              <a:off x="3779182" y="4678660"/>
              <a:ext cx="492443" cy="461665"/>
            </a:xfrm>
            <a:prstGeom prst="rect">
              <a:avLst/>
            </a:prstGeom>
            <a:noFill/>
          </p:spPr>
          <p:txBody>
            <a:bodyPr wrap="none" rtlCol="0">
              <a:spAutoFit/>
            </a:bodyPr>
            <a:lstStyle/>
            <a:p>
              <a:r>
                <a:rPr lang="ja-JP" altLang="en-US" sz="2400" dirty="0">
                  <a:latin typeface="HGS創英角ﾎﾟｯﾌﾟ体" pitchFamily="50" charset="-128"/>
                  <a:ea typeface="HGS創英角ﾎﾟｯﾌﾟ体" pitchFamily="50" charset="-128"/>
                </a:rPr>
                <a:t>①</a:t>
              </a:r>
              <a:endParaRPr kumimoji="1" lang="ja-JP" altLang="en-US" sz="2400" dirty="0">
                <a:latin typeface="HGS創英角ﾎﾟｯﾌﾟ体" pitchFamily="50" charset="-128"/>
                <a:ea typeface="HGS創英角ﾎﾟｯﾌﾟ体" pitchFamily="50" charset="-128"/>
              </a:endParaRPr>
            </a:p>
          </p:txBody>
        </p:sp>
        <p:sp>
          <p:nvSpPr>
            <p:cNvPr id="51" name="テキスト ボックス 50"/>
            <p:cNvSpPr txBox="1"/>
            <p:nvPr/>
          </p:nvSpPr>
          <p:spPr>
            <a:xfrm>
              <a:off x="5753238" y="4678660"/>
              <a:ext cx="492443" cy="461665"/>
            </a:xfrm>
            <a:prstGeom prst="rect">
              <a:avLst/>
            </a:prstGeom>
            <a:noFill/>
          </p:spPr>
          <p:txBody>
            <a:bodyPr wrap="none" rtlCol="0">
              <a:spAutoFit/>
            </a:bodyPr>
            <a:lstStyle/>
            <a:p>
              <a:r>
                <a:rPr kumimoji="1" lang="ja-JP" altLang="en-US" sz="2400" dirty="0" smtClean="0">
                  <a:latin typeface="HGS創英角ﾎﾟｯﾌﾟ体" pitchFamily="50" charset="-128"/>
                  <a:ea typeface="HGS創英角ﾎﾟｯﾌﾟ体" pitchFamily="50" charset="-128"/>
                </a:rPr>
                <a:t>②</a:t>
              </a:r>
              <a:endParaRPr kumimoji="1" lang="ja-JP" altLang="en-US" sz="2400" dirty="0">
                <a:latin typeface="HGS創英角ﾎﾟｯﾌﾟ体" pitchFamily="50" charset="-128"/>
                <a:ea typeface="HGS創英角ﾎﾟｯﾌﾟ体" pitchFamily="50" charset="-128"/>
              </a:endParaRPr>
            </a:p>
          </p:txBody>
        </p:sp>
      </p:grpSp>
      <p:grpSp>
        <p:nvGrpSpPr>
          <p:cNvPr id="56" name="グループ化 55"/>
          <p:cNvGrpSpPr/>
          <p:nvPr/>
        </p:nvGrpSpPr>
        <p:grpSpPr>
          <a:xfrm>
            <a:off x="0" y="5140321"/>
            <a:ext cx="9161739" cy="954111"/>
            <a:chOff x="0" y="5140321"/>
            <a:chExt cx="9161739" cy="954111"/>
          </a:xfrm>
        </p:grpSpPr>
        <p:sp>
          <p:nvSpPr>
            <p:cNvPr id="52" name="テキスト ボックス 51"/>
            <p:cNvSpPr txBox="1"/>
            <p:nvPr/>
          </p:nvSpPr>
          <p:spPr>
            <a:xfrm>
              <a:off x="0" y="5140325"/>
              <a:ext cx="4240263" cy="954107"/>
            </a:xfrm>
            <a:prstGeom prst="rect">
              <a:avLst/>
            </a:prstGeom>
            <a:noFill/>
          </p:spPr>
          <p:txBody>
            <a:bodyPr wrap="none" rtlCol="0">
              <a:spAutoFit/>
            </a:bodyPr>
            <a:lstStyle/>
            <a:p>
              <a:pPr algn="ctr"/>
              <a:r>
                <a:rPr lang="ja-JP" altLang="en-US" sz="2800" dirty="0" smtClean="0">
                  <a:latin typeface="HGS創英角ﾎﾟｯﾌﾟ体" pitchFamily="50" charset="-128"/>
                  <a:ea typeface="HGS創英角ﾎﾟｯﾌﾟ体" pitchFamily="50" charset="-128"/>
                </a:rPr>
                <a:t>① </a:t>
              </a:r>
              <a:endParaRPr lang="en-US" altLang="ja-JP" sz="2800" dirty="0" smtClean="0">
                <a:latin typeface="HGS創英角ﾎﾟｯﾌﾟ体" pitchFamily="50" charset="-128"/>
                <a:ea typeface="HGS創英角ﾎﾟｯﾌﾟ体" pitchFamily="50" charset="-128"/>
              </a:endParaRPr>
            </a:p>
            <a:p>
              <a:pPr algn="ctr"/>
              <a:r>
                <a:rPr lang="en-US" altLang="ja-JP" sz="2800" dirty="0" smtClean="0">
                  <a:latin typeface="HGS創英角ﾎﾟｯﾌﾟ体" pitchFamily="50" charset="-128"/>
                  <a:ea typeface="HGS創英角ﾎﾟｯﾌﾟ体" pitchFamily="50" charset="-128"/>
                </a:rPr>
                <a:t>f</a:t>
              </a:r>
              <a:r>
                <a:rPr lang="en-US" altLang="ja-JP" sz="2800" baseline="-25000" dirty="0" smtClean="0">
                  <a:latin typeface="HGS創英角ﾎﾟｯﾌﾟ体" pitchFamily="50" charset="-128"/>
                  <a:ea typeface="HGS創英角ﾎﾟｯﾌﾟ体" pitchFamily="50" charset="-128"/>
                </a:rPr>
                <a:t>1</a:t>
              </a:r>
              <a:r>
                <a:rPr lang="en-US" altLang="ja-JP" sz="2800" dirty="0" smtClean="0">
                  <a:latin typeface="HGS創英角ﾎﾟｯﾌﾟ体" pitchFamily="50" charset="-128"/>
                  <a:ea typeface="HGS創英角ﾎﾟｯﾌﾟ体" pitchFamily="50" charset="-128"/>
                </a:rPr>
                <a:t>=n</a:t>
              </a:r>
              <a:r>
                <a:rPr lang="ja-JP" altLang="en-US" sz="2800" dirty="0" smtClean="0">
                  <a:latin typeface="HGS創英角ﾎﾟｯﾌﾟ体" pitchFamily="50" charset="-128"/>
                  <a:ea typeface="HGS創英角ﾎﾟｯﾌﾟ体" pitchFamily="50" charset="-128"/>
                </a:rPr>
                <a:t>・</a:t>
              </a:r>
              <a:r>
                <a:rPr lang="en-US" altLang="ja-JP" sz="2800" dirty="0" err="1" smtClean="0">
                  <a:latin typeface="HGS創英角ﾎﾟｯﾌﾟ体" pitchFamily="50" charset="-128"/>
                  <a:ea typeface="HGS創英角ﾎﾟｯﾌﾟ体" pitchFamily="50" charset="-128"/>
                </a:rPr>
                <a:t>f</a:t>
              </a:r>
              <a:r>
                <a:rPr lang="en-US" altLang="ja-JP" sz="2800" baseline="-25000" dirty="0" err="1" smtClean="0">
                  <a:latin typeface="HGS創英角ﾎﾟｯﾌﾟ体" pitchFamily="50" charset="-128"/>
                  <a:ea typeface="HGS創英角ﾎﾟｯﾌﾟ体" pitchFamily="50" charset="-128"/>
                </a:rPr>
                <a:t>rep</a:t>
              </a:r>
              <a:r>
                <a:rPr lang="en-US" altLang="ja-JP" sz="2800" dirty="0" smtClean="0">
                  <a:latin typeface="HGS創英角ﾎﾟｯﾌﾟ体" pitchFamily="50" charset="-128"/>
                  <a:ea typeface="HGS創英角ﾎﾟｯﾌﾟ体" pitchFamily="50" charset="-128"/>
                </a:rPr>
                <a:t> + </a:t>
              </a:r>
              <a:r>
                <a:rPr lang="en-US" altLang="ja-JP" sz="2800" dirty="0" err="1" smtClean="0">
                  <a:latin typeface="HGS創英角ﾎﾟｯﾌﾟ体" pitchFamily="50" charset="-128"/>
                  <a:ea typeface="HGS創英角ﾎﾟｯﾌﾟ体" pitchFamily="50" charset="-128"/>
                </a:rPr>
                <a:t>f</a:t>
              </a:r>
              <a:r>
                <a:rPr lang="en-US" altLang="ja-JP" sz="2800" baseline="-25000" dirty="0" err="1" smtClean="0">
                  <a:latin typeface="HGS創英角ﾎﾟｯﾌﾟ体" pitchFamily="50" charset="-128"/>
                  <a:ea typeface="HGS創英角ﾎﾟｯﾌﾟ体" pitchFamily="50" charset="-128"/>
                </a:rPr>
                <a:t>CEO</a:t>
              </a:r>
              <a:r>
                <a:rPr lang="en-US" altLang="ja-JP" sz="2800" dirty="0" smtClean="0">
                  <a:latin typeface="HGS創英角ﾎﾟｯﾌﾟ体" pitchFamily="50" charset="-128"/>
                  <a:ea typeface="HGS創英角ﾎﾟｯﾌﾟ体" pitchFamily="50" charset="-128"/>
                </a:rPr>
                <a:t> + f</a:t>
              </a:r>
              <a:r>
                <a:rPr lang="en-US" altLang="ja-JP" sz="2800" baseline="-25000" dirty="0" smtClean="0">
                  <a:latin typeface="HGS創英角ﾎﾟｯﾌﾟ体" pitchFamily="50" charset="-128"/>
                  <a:ea typeface="HGS創英角ﾎﾟｯﾌﾟ体" pitchFamily="50" charset="-128"/>
                </a:rPr>
                <a:t>beat1</a:t>
              </a:r>
              <a:endParaRPr kumimoji="1" lang="ja-JP" altLang="en-US" sz="2800" baseline="-25000" dirty="0">
                <a:latin typeface="HGS創英角ﾎﾟｯﾌﾟ体" pitchFamily="50" charset="-128"/>
                <a:ea typeface="HGS創英角ﾎﾟｯﾌﾟ体" pitchFamily="50" charset="-128"/>
              </a:endParaRPr>
            </a:p>
          </p:txBody>
        </p:sp>
        <p:sp>
          <p:nvSpPr>
            <p:cNvPr id="53" name="テキスト ボックス 52"/>
            <p:cNvSpPr txBox="1"/>
            <p:nvPr/>
          </p:nvSpPr>
          <p:spPr>
            <a:xfrm>
              <a:off x="4868576" y="5140321"/>
              <a:ext cx="4293163" cy="954107"/>
            </a:xfrm>
            <a:prstGeom prst="rect">
              <a:avLst/>
            </a:prstGeom>
            <a:noFill/>
          </p:spPr>
          <p:txBody>
            <a:bodyPr wrap="none" rtlCol="0">
              <a:spAutoFit/>
            </a:bodyPr>
            <a:lstStyle/>
            <a:p>
              <a:pPr algn="ctr"/>
              <a:r>
                <a:rPr lang="ja-JP" altLang="en-US" sz="2800" dirty="0" smtClean="0">
                  <a:latin typeface="HGS創英角ﾎﾟｯﾌﾟ体" pitchFamily="50" charset="-128"/>
                  <a:ea typeface="HGS創英角ﾎﾟｯﾌﾟ体" pitchFamily="50" charset="-128"/>
                </a:rPr>
                <a:t>② </a:t>
              </a:r>
              <a:endParaRPr lang="en-US" altLang="ja-JP" sz="2800" dirty="0" smtClean="0">
                <a:latin typeface="HGS創英角ﾎﾟｯﾌﾟ体" pitchFamily="50" charset="-128"/>
                <a:ea typeface="HGS創英角ﾎﾟｯﾌﾟ体" pitchFamily="50" charset="-128"/>
              </a:endParaRPr>
            </a:p>
            <a:p>
              <a:pPr algn="ctr"/>
              <a:r>
                <a:rPr lang="en-US" altLang="ja-JP" sz="2800" dirty="0" smtClean="0">
                  <a:latin typeface="HGS創英角ﾎﾟｯﾌﾟ体" pitchFamily="50" charset="-128"/>
                  <a:ea typeface="HGS創英角ﾎﾟｯﾌﾟ体" pitchFamily="50" charset="-128"/>
                </a:rPr>
                <a:t>f</a:t>
              </a:r>
              <a:r>
                <a:rPr lang="en-US" altLang="ja-JP" sz="2800" baseline="-25000" dirty="0" smtClean="0">
                  <a:latin typeface="HGS創英角ﾎﾟｯﾌﾟ体" pitchFamily="50" charset="-128"/>
                  <a:ea typeface="HGS創英角ﾎﾟｯﾌﾟ体" pitchFamily="50" charset="-128"/>
                </a:rPr>
                <a:t>2</a:t>
              </a:r>
              <a:r>
                <a:rPr lang="en-US" altLang="ja-JP" sz="2800" dirty="0" smtClean="0">
                  <a:latin typeface="HGS創英角ﾎﾟｯﾌﾟ体" pitchFamily="50" charset="-128"/>
                  <a:ea typeface="HGS創英角ﾎﾟｯﾌﾟ体" pitchFamily="50" charset="-128"/>
                </a:rPr>
                <a:t>=m</a:t>
              </a:r>
              <a:r>
                <a:rPr lang="ja-JP" altLang="en-US" sz="2800" dirty="0" smtClean="0">
                  <a:latin typeface="HGS創英角ﾎﾟｯﾌﾟ体" pitchFamily="50" charset="-128"/>
                  <a:ea typeface="HGS創英角ﾎﾟｯﾌﾟ体" pitchFamily="50" charset="-128"/>
                </a:rPr>
                <a:t>・</a:t>
              </a:r>
              <a:r>
                <a:rPr lang="en-US" altLang="ja-JP" sz="2800" dirty="0" err="1" smtClean="0">
                  <a:latin typeface="HGS創英角ﾎﾟｯﾌﾟ体" pitchFamily="50" charset="-128"/>
                  <a:ea typeface="HGS創英角ﾎﾟｯﾌﾟ体" pitchFamily="50" charset="-128"/>
                </a:rPr>
                <a:t>f</a:t>
              </a:r>
              <a:r>
                <a:rPr lang="en-US" altLang="ja-JP" sz="2800" baseline="-25000" dirty="0" err="1" smtClean="0">
                  <a:latin typeface="HGS創英角ﾎﾟｯﾌﾟ体" pitchFamily="50" charset="-128"/>
                  <a:ea typeface="HGS創英角ﾎﾟｯﾌﾟ体" pitchFamily="50" charset="-128"/>
                </a:rPr>
                <a:t>rep</a:t>
              </a:r>
              <a:r>
                <a:rPr lang="en-US" altLang="ja-JP" sz="2800" dirty="0" smtClean="0">
                  <a:latin typeface="HGS創英角ﾎﾟｯﾌﾟ体" pitchFamily="50" charset="-128"/>
                  <a:ea typeface="HGS創英角ﾎﾟｯﾌﾟ体" pitchFamily="50" charset="-128"/>
                </a:rPr>
                <a:t> + </a:t>
              </a:r>
              <a:r>
                <a:rPr lang="en-US" altLang="ja-JP" sz="2800" dirty="0" err="1" smtClean="0">
                  <a:latin typeface="HGS創英角ﾎﾟｯﾌﾟ体" pitchFamily="50" charset="-128"/>
                  <a:ea typeface="HGS創英角ﾎﾟｯﾌﾟ体" pitchFamily="50" charset="-128"/>
                </a:rPr>
                <a:t>f</a:t>
              </a:r>
              <a:r>
                <a:rPr lang="en-US" altLang="ja-JP" sz="2800" baseline="-25000" dirty="0" err="1" smtClean="0">
                  <a:latin typeface="HGS創英角ﾎﾟｯﾌﾟ体" pitchFamily="50" charset="-128"/>
                  <a:ea typeface="HGS創英角ﾎﾟｯﾌﾟ体" pitchFamily="50" charset="-128"/>
                </a:rPr>
                <a:t>CEO</a:t>
              </a:r>
              <a:r>
                <a:rPr lang="en-US" altLang="ja-JP" sz="2800" dirty="0" smtClean="0">
                  <a:latin typeface="HGS創英角ﾎﾟｯﾌﾟ体" pitchFamily="50" charset="-128"/>
                  <a:ea typeface="HGS創英角ﾎﾟｯﾌﾟ体" pitchFamily="50" charset="-128"/>
                </a:rPr>
                <a:t> + f</a:t>
              </a:r>
              <a:r>
                <a:rPr lang="en-US" altLang="ja-JP" sz="2800" baseline="-25000" dirty="0" smtClean="0">
                  <a:latin typeface="HGS創英角ﾎﾟｯﾌﾟ体" pitchFamily="50" charset="-128"/>
                  <a:ea typeface="HGS創英角ﾎﾟｯﾌﾟ体" pitchFamily="50" charset="-128"/>
                </a:rPr>
                <a:t>beat2</a:t>
              </a:r>
              <a:endParaRPr kumimoji="1" lang="ja-JP" altLang="en-US" sz="2800" baseline="-25000" dirty="0">
                <a:latin typeface="HGS創英角ﾎﾟｯﾌﾟ体" pitchFamily="50" charset="-128"/>
                <a:ea typeface="HGS創英角ﾎﾟｯﾌﾟ体" pitchFamily="50" charset="-128"/>
              </a:endParaRPr>
            </a:p>
          </p:txBody>
        </p:sp>
      </p:grpSp>
      <p:sp>
        <p:nvSpPr>
          <p:cNvPr id="54" name="テキスト ボックス 53"/>
          <p:cNvSpPr txBox="1"/>
          <p:nvPr/>
        </p:nvSpPr>
        <p:spPr>
          <a:xfrm>
            <a:off x="1807361" y="6174119"/>
            <a:ext cx="5808000"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kumimoji="1" lang="en-US" altLang="ja-JP" sz="3200" dirty="0" err="1" smtClean="0">
                <a:latin typeface="HGS創英角ﾎﾟｯﾌﾟ体" pitchFamily="50" charset="-128"/>
                <a:ea typeface="HGS創英角ﾎﾟｯﾌﾟ体" pitchFamily="50" charset="-128"/>
              </a:rPr>
              <a:t>f</a:t>
            </a:r>
            <a:r>
              <a:rPr kumimoji="1" lang="en-US" altLang="ja-JP" sz="3200" baseline="-25000" dirty="0" err="1" smtClean="0">
                <a:latin typeface="HGS創英角ﾎﾟｯﾌﾟ体" pitchFamily="50" charset="-128"/>
                <a:ea typeface="HGS創英角ﾎﾟｯﾌﾟ体" pitchFamily="50" charset="-128"/>
              </a:rPr>
              <a:t>CEO</a:t>
            </a:r>
            <a:r>
              <a:rPr kumimoji="1" lang="ja-JP" altLang="en-US" sz="3200" dirty="0" smtClean="0">
                <a:latin typeface="HGS創英角ﾎﾟｯﾌﾟ体" pitchFamily="50" charset="-128"/>
                <a:ea typeface="HGS創英角ﾎﾟｯﾌﾟ体" pitchFamily="50" charset="-128"/>
              </a:rPr>
              <a:t>の揺らぎは打ち消される！</a:t>
            </a:r>
            <a:endParaRPr kumimoji="1" lang="ja-JP" altLang="en-US" sz="3200" dirty="0">
              <a:latin typeface="HGS創英角ﾎﾟｯﾌﾟ体" pitchFamily="50" charset="-128"/>
              <a:ea typeface="HGS創英角ﾎﾟｯﾌﾟ体" pitchFamily="50" charset="-128"/>
            </a:endParaRPr>
          </a:p>
        </p:txBody>
      </p:sp>
      <p:sp>
        <p:nvSpPr>
          <p:cNvPr id="58" name="テキスト ボックス 57"/>
          <p:cNvSpPr txBox="1"/>
          <p:nvPr/>
        </p:nvSpPr>
        <p:spPr>
          <a:xfrm>
            <a:off x="231770" y="1671190"/>
            <a:ext cx="2204450" cy="461665"/>
          </a:xfrm>
          <a:prstGeom prst="rect">
            <a:avLst/>
          </a:prstGeom>
          <a:noFill/>
        </p:spPr>
        <p:txBody>
          <a:bodyPr wrap="none" rtlCol="0">
            <a:spAutoFit/>
          </a:bodyPr>
          <a:lstStyle/>
          <a:p>
            <a:r>
              <a:rPr kumimoji="1" lang="en-US" altLang="ja-JP" sz="2400" dirty="0" err="1" smtClean="0">
                <a:solidFill>
                  <a:srgbClr val="FF0000"/>
                </a:solidFill>
                <a:latin typeface="HGS創英角ﾎﾟｯﾌﾟ体" pitchFamily="50" charset="-128"/>
                <a:ea typeface="HGS創英角ﾎﾟｯﾌﾟ体" pitchFamily="50" charset="-128"/>
              </a:rPr>
              <a:t>f</a:t>
            </a:r>
            <a:r>
              <a:rPr kumimoji="1" lang="en-US" altLang="ja-JP" sz="2400" baseline="-25000" dirty="0" err="1" smtClean="0">
                <a:solidFill>
                  <a:srgbClr val="FF0000"/>
                </a:solidFill>
                <a:latin typeface="HGS創英角ﾎﾟｯﾌﾟ体" pitchFamily="50" charset="-128"/>
                <a:ea typeface="HGS創英角ﾎﾟｯﾌﾟ体" pitchFamily="50" charset="-128"/>
              </a:rPr>
              <a:t>rep</a:t>
            </a:r>
            <a:r>
              <a:rPr kumimoji="1" lang="ja-JP" altLang="en-US" sz="2400" dirty="0" smtClean="0">
                <a:solidFill>
                  <a:srgbClr val="FF0000"/>
                </a:solidFill>
                <a:latin typeface="HGS創英角ﾎﾟｯﾌﾟ体" pitchFamily="50" charset="-128"/>
                <a:ea typeface="HGS創英角ﾎﾟｯﾌﾟ体" pitchFamily="50" charset="-128"/>
              </a:rPr>
              <a:t>のみ安定化</a:t>
            </a:r>
            <a:endParaRPr kumimoji="1" lang="ja-JP" altLang="en-US" sz="2400" dirty="0">
              <a:solidFill>
                <a:srgbClr val="FF0000"/>
              </a:solidFill>
              <a:latin typeface="HGS創英角ﾎﾟｯﾌﾟ体" pitchFamily="50" charset="-128"/>
              <a:ea typeface="HGS創英角ﾎﾟｯﾌﾟ体" pitchFamily="50" charset="-128"/>
            </a:endParaRPr>
          </a:p>
        </p:txBody>
      </p:sp>
    </p:spTree>
    <p:extLst>
      <p:ext uri="{BB962C8B-B14F-4D97-AF65-F5344CB8AC3E}">
        <p14:creationId xmlns:p14="http://schemas.microsoft.com/office/powerpoint/2010/main" val="9636454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0" presetClass="path" presetSubtype="0" repeatCount="indefinite" accel="50000" decel="50000" fill="remove" nodeType="clickEffect">
                                  <p:stCondLst>
                                    <p:cond delay="0"/>
                                  </p:stCondLst>
                                  <p:childTnLst>
                                    <p:animMotion origin="layout" path="M 0 0 L -0.04323 0 L 0.04271 0 L -0.04289 0 L 0.04305 0 L -0.04323 0 L 0.04305 0 L -0.04236 0 " pathEditMode="relative" ptsTypes="AAAAAAAA">
                                      <p:cBhvr>
                                        <p:cTn id="21" dur="5000" fill="hold"/>
                                        <p:tgtEl>
                                          <p:spTgt spid="57"/>
                                        </p:tgtEl>
                                        <p:attrNameLst>
                                          <p:attrName>ppt_x</p:attrName>
                                          <p:attrName>ppt_y</p:attrName>
                                        </p:attrNameLst>
                                      </p:cBhvr>
                                    </p:animMotion>
                                  </p:childTnLst>
                                </p:cTn>
                              </p:par>
                              <p:par>
                                <p:cTn id="22" presetID="0" presetClass="path" presetSubtype="0" repeatCount="indefinite" accel="50000" decel="50000" fill="remove" nodeType="withEffect">
                                  <p:stCondLst>
                                    <p:cond delay="0"/>
                                  </p:stCondLst>
                                  <p:childTnLst>
                                    <p:animMotion origin="layout" path="M 0 0 L -0.04323 0 L 0.04271 0 L -0.04289 0 L 0.04305 0 L -0.04323 0 L 0.04305 0 L -0.04236 0 " pathEditMode="relative" ptsTypes="AAAAAAAA">
                                      <p:cBhvr>
                                        <p:cTn id="23" dur="5000" fill="hold"/>
                                        <p:tgtEl>
                                          <p:spTgt spid="34"/>
                                        </p:tgtEl>
                                        <p:attrNameLst>
                                          <p:attrName>ppt_x</p:attrName>
                                          <p:attrName>ppt_y</p:attrName>
                                        </p:attrNameLst>
                                      </p:cBhvr>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313264"/>
            <a:ext cx="7772400" cy="1143000"/>
          </a:xfrm>
        </p:spPr>
        <p:txBody>
          <a:bodyPr/>
          <a:lstStyle/>
          <a:p>
            <a:r>
              <a:rPr lang="ja-JP" altLang="en-US" b="1" i="1" dirty="0">
                <a:latin typeface="HGS創英角ﾎﾟｯﾌﾟ体" pitchFamily="50" charset="-128"/>
                <a:ea typeface="HGS創英角ﾎﾟｯﾌﾟ体" pitchFamily="50" charset="-128"/>
              </a:rPr>
              <a:t>セットアップ</a:t>
            </a:r>
            <a:endParaRPr kumimoji="1" lang="ja-JP" altLang="en-US" b="1" i="1" dirty="0">
              <a:latin typeface="HGS創英角ﾎﾟｯﾌﾟ体" pitchFamily="50" charset="-128"/>
              <a:ea typeface="HGS創英角ﾎﾟｯﾌﾟ体" pitchFamily="50" charset="-128"/>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208" t="24208" r="12319" b="11705"/>
          <a:stretch/>
        </p:blipFill>
        <p:spPr bwMode="auto">
          <a:xfrm>
            <a:off x="3526" y="1269988"/>
            <a:ext cx="5493628" cy="55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724128" y="1052736"/>
            <a:ext cx="3264035" cy="1938992"/>
          </a:xfrm>
          <a:prstGeom prst="rect">
            <a:avLst/>
          </a:prstGeom>
          <a:noFill/>
        </p:spPr>
        <p:txBody>
          <a:bodyPr wrap="none" rtlCol="0">
            <a:spAutoFit/>
          </a:bodyPr>
          <a:lstStyle/>
          <a:p>
            <a:pPr algn="ctr"/>
            <a:r>
              <a:rPr lang="en-US" altLang="ja-JP" sz="2000" b="1" dirty="0" err="1">
                <a:latin typeface="HGS創英角ﾎﾟｯﾌﾟ体" pitchFamily="50" charset="-128"/>
                <a:ea typeface="HGS創英角ﾎﾟｯﾌﾟ体" pitchFamily="50" charset="-128"/>
              </a:rPr>
              <a:t>Ti:S</a:t>
            </a:r>
            <a:r>
              <a:rPr lang="en-US" altLang="ja-JP" sz="2000" b="1" dirty="0">
                <a:latin typeface="HGS創英角ﾎﾟｯﾌﾟ体" pitchFamily="50" charset="-128"/>
                <a:ea typeface="HGS創英角ﾎﾟｯﾌﾟ体" pitchFamily="50" charset="-128"/>
              </a:rPr>
              <a:t> </a:t>
            </a:r>
            <a:r>
              <a:rPr lang="en-US" altLang="ja-JP" sz="2000" b="1" dirty="0" smtClean="0">
                <a:latin typeface="HGS創英角ﾎﾟｯﾌﾟ体" pitchFamily="50" charset="-128"/>
                <a:ea typeface="HGS創英角ﾎﾟｯﾌﾟ体" pitchFamily="50" charset="-128"/>
              </a:rPr>
              <a:t>laser</a:t>
            </a:r>
            <a:endParaRPr kumimoji="1" lang="en-US" altLang="ja-JP" sz="2000" dirty="0" smtClean="0">
              <a:latin typeface="HGS創英角ﾎﾟｯﾌﾟ体" pitchFamily="50" charset="-128"/>
              <a:ea typeface="HGS創英角ﾎﾟｯﾌﾟ体" pitchFamily="50" charset="-128"/>
            </a:endParaRPr>
          </a:p>
          <a:p>
            <a:r>
              <a:rPr kumimoji="1" lang="ja-JP" altLang="en-US" sz="2000" dirty="0" smtClean="0">
                <a:latin typeface="HGS創英角ﾎﾟｯﾌﾟ体" pitchFamily="50" charset="-128"/>
                <a:ea typeface="HGS創英角ﾎﾟｯﾌﾟ体" pitchFamily="50" charset="-128"/>
              </a:rPr>
              <a:t>繰り返し周波数：</a:t>
            </a:r>
            <a:r>
              <a:rPr kumimoji="1" lang="en-US" altLang="ja-JP" sz="2000" dirty="0" smtClean="0">
                <a:latin typeface="HGS創英角ﾎﾟｯﾌﾟ体" pitchFamily="50" charset="-128"/>
                <a:ea typeface="HGS創英角ﾎﾟｯﾌﾟ体" pitchFamily="50" charset="-128"/>
              </a:rPr>
              <a:t>92.8MHz</a:t>
            </a:r>
          </a:p>
          <a:p>
            <a:r>
              <a:rPr lang="ja-JP" altLang="en-US" sz="2000" dirty="0">
                <a:latin typeface="HGS創英角ﾎﾟｯﾌﾟ体" pitchFamily="50" charset="-128"/>
                <a:ea typeface="HGS創英角ﾎﾟｯﾌﾟ体" pitchFamily="50" charset="-128"/>
              </a:rPr>
              <a:t>中心</a:t>
            </a:r>
            <a:r>
              <a:rPr lang="ja-JP" altLang="en-US" sz="2000" dirty="0" smtClean="0">
                <a:latin typeface="HGS創英角ﾎﾟｯﾌﾟ体" pitchFamily="50" charset="-128"/>
                <a:ea typeface="HGS創英角ﾎﾟｯﾌﾟ体" pitchFamily="50" charset="-128"/>
              </a:rPr>
              <a:t>波長：</a:t>
            </a:r>
            <a:r>
              <a:rPr lang="en-US" altLang="ja-JP" sz="2000" dirty="0" smtClean="0">
                <a:latin typeface="HGS創英角ﾎﾟｯﾌﾟ体" pitchFamily="50" charset="-128"/>
                <a:ea typeface="HGS創英角ﾎﾟｯﾌﾟ体" pitchFamily="50" charset="-128"/>
              </a:rPr>
              <a:t>850nm</a:t>
            </a:r>
          </a:p>
          <a:p>
            <a:r>
              <a:rPr kumimoji="1" lang="ja-JP" altLang="en-US" sz="2000" dirty="0" smtClean="0">
                <a:latin typeface="HGS創英角ﾎﾟｯﾌﾟ体" pitchFamily="50" charset="-128"/>
                <a:ea typeface="HGS創英角ﾎﾟｯﾌﾟ体" pitchFamily="50" charset="-128"/>
              </a:rPr>
              <a:t>スペクトル幅：</a:t>
            </a:r>
            <a:r>
              <a:rPr kumimoji="1" lang="en-US" altLang="ja-JP" sz="2000" dirty="0" smtClean="0">
                <a:latin typeface="HGS創英角ﾎﾟｯﾌﾟ体" pitchFamily="50" charset="-128"/>
                <a:ea typeface="HGS創英角ﾎﾟｯﾌﾟ体" pitchFamily="50" charset="-128"/>
              </a:rPr>
              <a:t>65nm</a:t>
            </a:r>
          </a:p>
          <a:p>
            <a:r>
              <a:rPr lang="ja-JP" altLang="en-US" sz="2000" dirty="0" smtClean="0">
                <a:latin typeface="HGS創英角ﾎﾟｯﾌﾟ体" pitchFamily="50" charset="-128"/>
                <a:ea typeface="HGS創英角ﾎﾟｯﾌﾟ体" pitchFamily="50" charset="-128"/>
              </a:rPr>
              <a:t>出力：</a:t>
            </a:r>
            <a:r>
              <a:rPr lang="en-US" altLang="ja-JP" sz="2000" dirty="0" smtClean="0">
                <a:latin typeface="HGS創英角ﾎﾟｯﾌﾟ体" pitchFamily="50" charset="-128"/>
                <a:ea typeface="HGS創英角ﾎﾟｯﾌﾟ体" pitchFamily="50" charset="-128"/>
              </a:rPr>
              <a:t>400mW</a:t>
            </a:r>
            <a:endParaRPr kumimoji="1" lang="en-US" altLang="ja-JP" sz="2000" dirty="0" smtClean="0">
              <a:latin typeface="HGS創英角ﾎﾟｯﾌﾟ体" pitchFamily="50" charset="-128"/>
              <a:ea typeface="HGS創英角ﾎﾟｯﾌﾟ体" pitchFamily="50" charset="-128"/>
            </a:endParaRPr>
          </a:p>
          <a:p>
            <a:r>
              <a:rPr lang="ja-JP" altLang="en-US" sz="2000" dirty="0">
                <a:solidFill>
                  <a:srgbClr val="FF0000"/>
                </a:solidFill>
                <a:latin typeface="HGS創英角ﾎﾟｯﾌﾟ体" pitchFamily="50" charset="-128"/>
                <a:ea typeface="HGS創英角ﾎﾟｯﾌﾟ体" pitchFamily="50" charset="-128"/>
              </a:rPr>
              <a:t>繰り返し周波数のみ</a:t>
            </a:r>
            <a:r>
              <a:rPr lang="ja-JP" altLang="en-US" sz="2000" dirty="0" smtClean="0">
                <a:solidFill>
                  <a:srgbClr val="FF0000"/>
                </a:solidFill>
                <a:latin typeface="HGS創英角ﾎﾟｯﾌﾟ体" pitchFamily="50" charset="-128"/>
                <a:ea typeface="HGS創英角ﾎﾟｯﾌﾟ体" pitchFamily="50" charset="-128"/>
              </a:rPr>
              <a:t>ロック</a:t>
            </a:r>
            <a:endParaRPr lang="ja-JP" altLang="en-US" sz="2000" dirty="0">
              <a:solidFill>
                <a:srgbClr val="FF0000"/>
              </a:solidFill>
              <a:latin typeface="HGS創英角ﾎﾟｯﾌﾟ体" pitchFamily="50" charset="-128"/>
              <a:ea typeface="HGS創英角ﾎﾟｯﾌﾟ体" pitchFamily="50" charset="-128"/>
            </a:endParaRPr>
          </a:p>
        </p:txBody>
      </p:sp>
      <p:sp>
        <p:nvSpPr>
          <p:cNvPr id="5" name="テキスト ボックス 4"/>
          <p:cNvSpPr txBox="1"/>
          <p:nvPr/>
        </p:nvSpPr>
        <p:spPr>
          <a:xfrm>
            <a:off x="5724128" y="6060423"/>
            <a:ext cx="2180405" cy="400110"/>
          </a:xfrm>
          <a:prstGeom prst="rect">
            <a:avLst/>
          </a:prstGeom>
          <a:noFill/>
        </p:spPr>
        <p:txBody>
          <a:bodyPr wrap="none" rtlCol="0">
            <a:spAutoFit/>
          </a:bodyPr>
          <a:lstStyle/>
          <a:p>
            <a:r>
              <a:rPr kumimoji="1" lang="en-US" altLang="ja-JP" sz="2000" dirty="0" smtClean="0">
                <a:latin typeface="HGS創英角ﾎﾟｯﾌﾟ体" pitchFamily="50" charset="-128"/>
                <a:ea typeface="HGS創英角ﾎﾟｯﾌﾟ体" pitchFamily="50" charset="-128"/>
              </a:rPr>
              <a:t>PLL</a:t>
            </a:r>
            <a:r>
              <a:rPr kumimoji="1" lang="ja-JP" altLang="en-US" sz="2000" dirty="0" smtClean="0">
                <a:latin typeface="HGS創英角ﾎﾟｯﾌﾟ体" pitchFamily="50" charset="-128"/>
                <a:ea typeface="HGS創英角ﾎﾟｯﾌﾟ体" pitchFamily="50" charset="-128"/>
              </a:rPr>
              <a:t>によるノイズ</a:t>
            </a:r>
            <a:endParaRPr kumimoji="1" lang="ja-JP" altLang="en-US" sz="2000" dirty="0">
              <a:latin typeface="HGS創英角ﾎﾟｯﾌﾟ体" pitchFamily="50" charset="-128"/>
              <a:ea typeface="HGS創英角ﾎﾟｯﾌﾟ体" pitchFamily="50" charset="-128"/>
            </a:endParaRPr>
          </a:p>
        </p:txBody>
      </p:sp>
      <p:sp>
        <p:nvSpPr>
          <p:cNvPr id="6" name="円/楕円 5"/>
          <p:cNvSpPr/>
          <p:nvPr/>
        </p:nvSpPr>
        <p:spPr bwMode="auto">
          <a:xfrm>
            <a:off x="3484364" y="3175372"/>
            <a:ext cx="432048" cy="432048"/>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8" name="直線矢印コネクタ 7"/>
          <p:cNvCxnSpPr>
            <a:endCxn id="6" idx="5"/>
          </p:cNvCxnSpPr>
          <p:nvPr/>
        </p:nvCxnSpPr>
        <p:spPr bwMode="auto">
          <a:xfrm flipH="1" flipV="1">
            <a:off x="3853140" y="3544148"/>
            <a:ext cx="1887260" cy="1523152"/>
          </a:xfrm>
          <a:prstGeom prst="straightConnector1">
            <a:avLst/>
          </a:prstGeom>
          <a:noFill/>
          <a:ln w="31750" cap="flat" cmpd="sng" algn="ctr">
            <a:solidFill>
              <a:schemeClr val="tx1"/>
            </a:solidFill>
            <a:prstDash val="solid"/>
            <a:round/>
            <a:headEnd type="none" w="med" len="med"/>
            <a:tailEnd type="arrow"/>
          </a:ln>
          <a:effectLst/>
        </p:spPr>
      </p:cxnSp>
      <p:sp>
        <p:nvSpPr>
          <p:cNvPr id="10" name="テキスト ボックス 9"/>
          <p:cNvSpPr txBox="1"/>
          <p:nvPr/>
        </p:nvSpPr>
        <p:spPr>
          <a:xfrm>
            <a:off x="5740400" y="4891622"/>
            <a:ext cx="3464410" cy="400110"/>
          </a:xfrm>
          <a:prstGeom prst="rect">
            <a:avLst/>
          </a:prstGeom>
          <a:noFill/>
        </p:spPr>
        <p:txBody>
          <a:bodyPr wrap="none" rtlCol="0">
            <a:spAutoFit/>
          </a:bodyPr>
          <a:lstStyle/>
          <a:p>
            <a:r>
              <a:rPr kumimoji="1" lang="ja-JP" altLang="en-US" sz="2000" dirty="0" smtClean="0">
                <a:latin typeface="HGS創英角ﾎﾟｯﾌﾟ体" pitchFamily="50" charset="-128"/>
                <a:ea typeface="HGS創英角ﾎﾟｯﾌﾟ体" pitchFamily="50" charset="-128"/>
              </a:rPr>
              <a:t>コム</a:t>
            </a:r>
            <a:r>
              <a:rPr kumimoji="1" lang="en-US" altLang="ja-JP" sz="2000" dirty="0" smtClean="0">
                <a:latin typeface="HGS創英角ﾎﾟｯﾌﾟ体" pitchFamily="50" charset="-128"/>
                <a:ea typeface="HGS創英角ﾎﾟｯﾌﾟ体" pitchFamily="50" charset="-128"/>
              </a:rPr>
              <a:t>1</a:t>
            </a:r>
            <a:r>
              <a:rPr kumimoji="1" lang="ja-JP" altLang="en-US" sz="2000" dirty="0" smtClean="0">
                <a:latin typeface="HGS創英角ﾎﾟｯﾌﾟ体" pitchFamily="50" charset="-128"/>
                <a:ea typeface="HGS創英角ﾎﾟｯﾌﾟ体" pitchFamily="50" charset="-128"/>
              </a:rPr>
              <a:t>本と</a:t>
            </a:r>
            <a:r>
              <a:rPr lang="en-US" altLang="ja-JP" sz="2000" dirty="0" smtClean="0">
                <a:latin typeface="HGS創英角ﾎﾟｯﾌﾟ体" pitchFamily="50" charset="-128"/>
                <a:ea typeface="HGS創英角ﾎﾟｯﾌﾟ体" pitchFamily="50" charset="-128"/>
              </a:rPr>
              <a:t>DL</a:t>
            </a:r>
            <a:r>
              <a:rPr lang="ja-JP" altLang="en-US" sz="2000" dirty="0" smtClean="0">
                <a:latin typeface="HGS創英角ﾎﾟｯﾌﾟ体" pitchFamily="50" charset="-128"/>
                <a:ea typeface="HGS創英角ﾎﾟｯﾌﾟ体" pitchFamily="50" charset="-128"/>
              </a:rPr>
              <a:t>のみを抜き出す</a:t>
            </a:r>
            <a:endParaRPr kumimoji="1" lang="ja-JP" altLang="en-US" sz="2000" dirty="0">
              <a:latin typeface="HGS創英角ﾎﾟｯﾌﾟ体" pitchFamily="50" charset="-128"/>
              <a:ea typeface="HGS創英角ﾎﾟｯﾌﾟ体"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1125680345"/>
              </p:ext>
            </p:extLst>
          </p:nvPr>
        </p:nvGraphicFramePr>
        <p:xfrm>
          <a:off x="5150133" y="3112244"/>
          <a:ext cx="3993867" cy="1584960"/>
        </p:xfrm>
        <a:graphic>
          <a:graphicData uri="http://schemas.openxmlformats.org/drawingml/2006/table">
            <a:tbl>
              <a:tblPr firstRow="1" bandRow="1">
                <a:tableStyleId>{5940675A-B579-460E-94D1-54222C63F5DA}</a:tableStyleId>
              </a:tblPr>
              <a:tblGrid>
                <a:gridCol w="1257563"/>
                <a:gridCol w="1368152"/>
                <a:gridCol w="1368152"/>
              </a:tblGrid>
              <a:tr h="370840">
                <a:tc>
                  <a:txBody>
                    <a:bodyPr/>
                    <a:lstStyle/>
                    <a:p>
                      <a:endParaRPr kumimoji="1" lang="ja-JP" altLang="en-US" dirty="0">
                        <a:latin typeface="HGS創英角ﾎﾟｯﾌﾟ体" pitchFamily="50" charset="-128"/>
                        <a:ea typeface="HGS創英角ﾎﾟｯﾌﾟ体"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2000" dirty="0" smtClean="0">
                          <a:latin typeface="HGS創英角ﾎﾟｯﾌﾟ体" pitchFamily="50" charset="-128"/>
                          <a:ea typeface="HGS創英角ﾎﾟｯﾌﾟ体" pitchFamily="50" charset="-128"/>
                        </a:rPr>
                        <a:t>DL1</a:t>
                      </a:r>
                      <a:endParaRPr kumimoji="1" lang="ja-JP" altLang="en-US" sz="2000" dirty="0">
                        <a:latin typeface="HGS創英角ﾎﾟｯﾌﾟ体" pitchFamily="50" charset="-128"/>
                        <a:ea typeface="HGS創英角ﾎﾟｯﾌﾟ体"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2000" dirty="0" smtClean="0">
                          <a:latin typeface="HGS創英角ﾎﾟｯﾌﾟ体" pitchFamily="50" charset="-128"/>
                          <a:ea typeface="HGS創英角ﾎﾟｯﾌﾟ体" pitchFamily="50" charset="-128"/>
                        </a:rPr>
                        <a:t>DL2</a:t>
                      </a:r>
                      <a:endParaRPr kumimoji="1" lang="ja-JP" altLang="en-US" sz="2000" dirty="0">
                        <a:latin typeface="HGS創英角ﾎﾟｯﾌﾟ体" pitchFamily="50" charset="-128"/>
                        <a:ea typeface="HGS創英角ﾎﾟｯﾌﾟ体"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kumimoji="1" lang="ja-JP" altLang="en-US" sz="2000" dirty="0" smtClean="0">
                          <a:latin typeface="HGS創英角ﾎﾟｯﾌﾟ体" pitchFamily="50" charset="-128"/>
                          <a:ea typeface="HGS創英角ﾎﾟｯﾌﾟ体" pitchFamily="50" charset="-128"/>
                        </a:rPr>
                        <a:t>中心波長</a:t>
                      </a:r>
                      <a:endParaRPr kumimoji="1" lang="ja-JP" altLang="en-US" sz="2000" dirty="0">
                        <a:latin typeface="HGS創英角ﾎﾟｯﾌﾟ体" pitchFamily="50" charset="-128"/>
                        <a:ea typeface="HGS創英角ﾎﾟｯﾌﾟ体"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2000" dirty="0" smtClean="0">
                          <a:latin typeface="HGS創英角ﾎﾟｯﾌﾟ体" pitchFamily="50" charset="-128"/>
                          <a:ea typeface="HGS創英角ﾎﾟｯﾌﾟ体" pitchFamily="50" charset="-128"/>
                        </a:rPr>
                        <a:t>850nm</a:t>
                      </a:r>
                      <a:endParaRPr kumimoji="1" lang="ja-JP" altLang="en-US" sz="2000" dirty="0">
                        <a:latin typeface="HGS創英角ﾎﾟｯﾌﾟ体" pitchFamily="50" charset="-128"/>
                        <a:ea typeface="HGS創英角ﾎﾟｯﾌﾟ体"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2000" dirty="0" smtClean="0">
                          <a:latin typeface="HGS創英角ﾎﾟｯﾌﾟ体" pitchFamily="50" charset="-128"/>
                          <a:ea typeface="HGS創英角ﾎﾟｯﾌﾟ体" pitchFamily="50" charset="-128"/>
                        </a:rPr>
                        <a:t>850nm</a:t>
                      </a:r>
                      <a:endParaRPr kumimoji="1" lang="ja-JP" altLang="en-US" sz="2000" dirty="0">
                        <a:latin typeface="HGS創英角ﾎﾟｯﾌﾟ体" pitchFamily="50" charset="-128"/>
                        <a:ea typeface="HGS創英角ﾎﾟｯﾌﾟ体"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kumimoji="1" lang="ja-JP" altLang="en-US" sz="2000" dirty="0" smtClean="0">
                          <a:latin typeface="HGS創英角ﾎﾟｯﾌﾟ体" pitchFamily="50" charset="-128"/>
                          <a:ea typeface="HGS創英角ﾎﾟｯﾌﾟ体" pitchFamily="50" charset="-128"/>
                        </a:rPr>
                        <a:t>出力</a:t>
                      </a:r>
                      <a:endParaRPr kumimoji="1" lang="ja-JP" altLang="en-US" sz="2000" dirty="0">
                        <a:latin typeface="HGS創英角ﾎﾟｯﾌﾟ体" pitchFamily="50" charset="-128"/>
                        <a:ea typeface="HGS創英角ﾎﾟｯﾌﾟ体"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2000" dirty="0" smtClean="0">
                          <a:latin typeface="HGS創英角ﾎﾟｯﾌﾟ体" pitchFamily="50" charset="-128"/>
                          <a:ea typeface="HGS創英角ﾎﾟｯﾌﾟ体" pitchFamily="50" charset="-128"/>
                        </a:rPr>
                        <a:t>100mW</a:t>
                      </a:r>
                      <a:endParaRPr kumimoji="1" lang="ja-JP" altLang="en-US" sz="2000" dirty="0">
                        <a:latin typeface="HGS創英角ﾎﾟｯﾌﾟ体" pitchFamily="50" charset="-128"/>
                        <a:ea typeface="HGS創英角ﾎﾟｯﾌﾟ体"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2000" dirty="0" smtClean="0">
                          <a:latin typeface="HGS創英角ﾎﾟｯﾌﾟ体" pitchFamily="50" charset="-128"/>
                          <a:ea typeface="HGS創英角ﾎﾟｯﾌﾟ体" pitchFamily="50" charset="-128"/>
                        </a:rPr>
                        <a:t>40mW</a:t>
                      </a:r>
                      <a:endParaRPr kumimoji="1" lang="ja-JP" altLang="en-US" sz="2000" dirty="0">
                        <a:latin typeface="HGS創英角ﾎﾟｯﾌﾟ体" pitchFamily="50" charset="-128"/>
                        <a:ea typeface="HGS創英角ﾎﾟｯﾌﾟ体"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gridSpan="3">
                  <a:txBody>
                    <a:bodyPr/>
                    <a:lstStyle/>
                    <a:p>
                      <a:pPr algn="ctr"/>
                      <a:r>
                        <a:rPr kumimoji="1" lang="ja-JP" altLang="en-US" sz="2000" dirty="0" smtClean="0">
                          <a:solidFill>
                            <a:srgbClr val="FF0000"/>
                          </a:solidFill>
                          <a:latin typeface="HGS創英角ﾎﾟｯﾌﾟ体" pitchFamily="50" charset="-128"/>
                          <a:ea typeface="HGS創英角ﾎﾟｯﾌﾟ体" pitchFamily="50" charset="-128"/>
                        </a:rPr>
                        <a:t>共振器内のグレーティングを調整</a:t>
                      </a:r>
                      <a:endParaRPr kumimoji="1" lang="en-US" altLang="ja-JP" sz="2000" dirty="0" smtClean="0">
                        <a:solidFill>
                          <a:srgbClr val="FF0000"/>
                        </a:solidFill>
                        <a:latin typeface="HGS創英角ﾎﾟｯﾌﾟ体" pitchFamily="50" charset="-128"/>
                        <a:ea typeface="HGS創英角ﾎﾟｯﾌﾟ体"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dirty="0"/>
                    </a:p>
                  </a:txBody>
                  <a:tcPr/>
                </a:tc>
              </a:tr>
            </a:tbl>
          </a:graphicData>
        </a:graphic>
      </p:graphicFrame>
      <p:sp>
        <p:nvSpPr>
          <p:cNvPr id="21" name="テキスト ボックス 20"/>
          <p:cNvSpPr txBox="1"/>
          <p:nvPr/>
        </p:nvSpPr>
        <p:spPr>
          <a:xfrm>
            <a:off x="5740894" y="5291732"/>
            <a:ext cx="3262432" cy="400110"/>
          </a:xfrm>
          <a:prstGeom prst="rect">
            <a:avLst/>
          </a:prstGeom>
          <a:noFill/>
        </p:spPr>
        <p:txBody>
          <a:bodyPr wrap="none" rtlCol="0">
            <a:spAutoFit/>
          </a:bodyPr>
          <a:lstStyle/>
          <a:p>
            <a:r>
              <a:rPr lang="ja-JP" altLang="en-US" sz="2000" dirty="0">
                <a:latin typeface="HGS創英角ﾎﾟｯﾌﾟ体" pitchFamily="50" charset="-128"/>
                <a:ea typeface="HGS創英角ﾎﾟｯﾌﾟ体" pitchFamily="50" charset="-128"/>
              </a:rPr>
              <a:t>★</a:t>
            </a:r>
            <a:r>
              <a:rPr lang="ja-JP" altLang="en-US" sz="2000" dirty="0" smtClean="0">
                <a:latin typeface="HGS創英角ﾎﾟｯﾌﾟ体" pitchFamily="50" charset="-128"/>
                <a:ea typeface="HGS創英角ﾎﾟｯﾌﾟ体" pitchFamily="50" charset="-128"/>
              </a:rPr>
              <a:t>偏光により取得信号分配</a:t>
            </a:r>
            <a:endParaRPr kumimoji="1" lang="ja-JP" altLang="en-US" sz="2000" dirty="0">
              <a:latin typeface="HGS創英角ﾎﾟｯﾌﾟ体" pitchFamily="50" charset="-128"/>
              <a:ea typeface="HGS創英角ﾎﾟｯﾌﾟ体" pitchFamily="50" charset="-128"/>
            </a:endParaRPr>
          </a:p>
        </p:txBody>
      </p:sp>
      <p:cxnSp>
        <p:nvCxnSpPr>
          <p:cNvPr id="23" name="直線矢印コネクタ 22"/>
          <p:cNvCxnSpPr/>
          <p:nvPr/>
        </p:nvCxnSpPr>
        <p:spPr bwMode="auto">
          <a:xfrm flipH="1" flipV="1">
            <a:off x="4061811" y="5581619"/>
            <a:ext cx="1678589" cy="678859"/>
          </a:xfrm>
          <a:prstGeom prst="straightConnector1">
            <a:avLst/>
          </a:prstGeom>
          <a:noFill/>
          <a:ln w="3175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09376985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テーマ1">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Arial"/>
        <a:ea typeface="ＭＳ ゴシック"/>
        <a:cs typeface="ＭＳ ゴシック"/>
      </a:majorFont>
      <a:minorFont>
        <a:latin typeface="Arial"/>
        <a:ea typeface="ＭＳ ゴシック"/>
        <a:cs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sz="2000" b="0" i="0" u="none" strike="noStrike" cap="none" normalizeH="0" baseline="0">
            <a:ln>
              <a:noFill/>
            </a:ln>
            <a:solidFill>
              <a:schemeClr val="tx1"/>
            </a:solidFill>
            <a:effectLst/>
            <a:latin typeface="Arial" charset="0"/>
            <a:ea typeface="ＭＳ ゴシック" charset="-128"/>
            <a:cs typeface="ＭＳ ゴシック"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テーマ1</Template>
  <TotalTime>1543</TotalTime>
  <Words>1283</Words>
  <Application>Microsoft Office PowerPoint</Application>
  <PresentationFormat>画面に合わせる (4:3)</PresentationFormat>
  <Paragraphs>212</Paragraphs>
  <Slides>28</Slides>
  <Notes>0</Notes>
  <HiddenSlides>0</HiddenSlides>
  <MMClips>0</MMClips>
  <ScaleCrop>false</ScaleCrop>
  <HeadingPairs>
    <vt:vector size="4" baseType="variant">
      <vt:variant>
        <vt:lpstr>テーマ</vt:lpstr>
      </vt:variant>
      <vt:variant>
        <vt:i4>1</vt:i4>
      </vt:variant>
      <vt:variant>
        <vt:lpstr>スライド タイトル</vt:lpstr>
      </vt:variant>
      <vt:variant>
        <vt:i4>28</vt:i4>
      </vt:variant>
    </vt:vector>
  </HeadingPairs>
  <TitlesOfParts>
    <vt:vector size="29" baseType="lpstr">
      <vt:lpstr>テーマ1</vt:lpstr>
      <vt:lpstr>雑誌会（前期）</vt:lpstr>
      <vt:lpstr>未開拓電磁波テラヘルツ帯</vt:lpstr>
      <vt:lpstr>テラヘルツテクノロジー</vt:lpstr>
      <vt:lpstr>フォトミキサの原理</vt:lpstr>
      <vt:lpstr>紹介論文</vt:lpstr>
      <vt:lpstr>Generation of phase-locked and tunable continuous-wave radiation in the terahertz regime</vt:lpstr>
      <vt:lpstr>光周波数コムの安定化</vt:lpstr>
      <vt:lpstr>光コムを用いたTHz発生</vt:lpstr>
      <vt:lpstr>セットアップ</vt:lpstr>
      <vt:lpstr>実験結果</vt:lpstr>
      <vt:lpstr>ノイズ評価</vt:lpstr>
      <vt:lpstr>まとめ</vt:lpstr>
      <vt:lpstr>Widely tunable THz synthesizer </vt:lpstr>
      <vt:lpstr>3台のCWレーザを用いたTHzシンセ</vt:lpstr>
      <vt:lpstr>セットアップ</vt:lpstr>
      <vt:lpstr>CH3CLの吸収スペクトル</vt:lpstr>
      <vt:lpstr>エタノール＆メタノール</vt:lpstr>
      <vt:lpstr>まとめ</vt:lpstr>
      <vt:lpstr>Widely Tunable 1.55-µm Detuned Dual-Mode Laser. Diode for Compact Continuous-Wave THz Emitter</vt:lpstr>
      <vt:lpstr>波長可変DMLデバイス構造</vt:lpstr>
      <vt:lpstr>DML特性評価</vt:lpstr>
      <vt:lpstr>セットアップ</vt:lpstr>
      <vt:lpstr>まとめ</vt:lpstr>
      <vt:lpstr>PowerPoint プレゼンテーション</vt:lpstr>
      <vt:lpstr>ボロメータ</vt:lpstr>
      <vt:lpstr>スペクトル拡がり①</vt:lpstr>
      <vt:lpstr>スペクトル拡がり②</vt:lpstr>
      <vt:lpstr>混合気体の圧力</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tera5</dc:creator>
  <cp:lastModifiedBy>tera5</cp:lastModifiedBy>
  <cp:revision>74</cp:revision>
  <dcterms:created xsi:type="dcterms:W3CDTF">2013-04-22T03:44:50Z</dcterms:created>
  <dcterms:modified xsi:type="dcterms:W3CDTF">2013-08-28T11:51:00Z</dcterms:modified>
</cp:coreProperties>
</file>