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sldIdLst>
    <p:sldId id="256" r:id="rId2"/>
    <p:sldId id="258" r:id="rId3"/>
    <p:sldId id="299" r:id="rId4"/>
    <p:sldId id="284" r:id="rId5"/>
    <p:sldId id="293" r:id="rId6"/>
    <p:sldId id="298" r:id="rId7"/>
    <p:sldId id="286" r:id="rId8"/>
    <p:sldId id="259" r:id="rId9"/>
    <p:sldId id="294" r:id="rId10"/>
    <p:sldId id="261" r:id="rId11"/>
    <p:sldId id="262" r:id="rId12"/>
    <p:sldId id="263" r:id="rId13"/>
    <p:sldId id="287" r:id="rId14"/>
    <p:sldId id="280" r:id="rId15"/>
    <p:sldId id="264" r:id="rId16"/>
    <p:sldId id="265" r:id="rId17"/>
    <p:sldId id="288" r:id="rId18"/>
    <p:sldId id="268" r:id="rId19"/>
    <p:sldId id="269" r:id="rId20"/>
    <p:sldId id="270" r:id="rId21"/>
    <p:sldId id="271" r:id="rId22"/>
    <p:sldId id="272" r:id="rId23"/>
    <p:sldId id="289" r:id="rId24"/>
    <p:sldId id="273" r:id="rId25"/>
    <p:sldId id="296" r:id="rId26"/>
    <p:sldId id="274" r:id="rId27"/>
    <p:sldId id="295" r:id="rId28"/>
    <p:sldId id="291" r:id="rId29"/>
    <p:sldId id="281" r:id="rId30"/>
    <p:sldId id="275" r:id="rId31"/>
    <p:sldId id="278" r:id="rId32"/>
    <p:sldId id="297" r:id="rId33"/>
    <p:sldId id="302" r:id="rId34"/>
    <p:sldId id="303" r:id="rId35"/>
  </p:sldIdLst>
  <p:sldSz cx="9144000" cy="6858000" type="screen4x3"/>
  <p:notesSz cx="9872663"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42" autoAdjust="0"/>
  </p:normalViewPr>
  <p:slideViewPr>
    <p:cSldViewPr snapToGrid="0" snapToObjects="1">
      <p:cViewPr>
        <p:scale>
          <a:sx n="76" d="100"/>
          <a:sy n="76" d="100"/>
        </p:scale>
        <p:origin x="-197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763" y="0"/>
            <a:ext cx="4278312" cy="339725"/>
          </a:xfrm>
          <a:prstGeom prst="rect">
            <a:avLst/>
          </a:prstGeom>
        </p:spPr>
        <p:txBody>
          <a:bodyPr vert="horz" lIns="91440" tIns="45720" rIns="91440" bIns="45720" rtlCol="0"/>
          <a:lstStyle>
            <a:lvl1pPr algn="r">
              <a:defRPr sz="1200"/>
            </a:lvl1pPr>
          </a:lstStyle>
          <a:p>
            <a:fld id="{325E90D2-98DA-9742-850C-D17E9CB2BF57}" type="datetimeFigureOut">
              <a:rPr kumimoji="1" lang="ja-JP" altLang="en-US" smtClean="0"/>
              <a:t>2013/08/30</a:t>
            </a:fld>
            <a:endParaRPr kumimoji="1" lang="ja-JP" altLang="en-US"/>
          </a:p>
        </p:txBody>
      </p:sp>
      <p:sp>
        <p:nvSpPr>
          <p:cNvPr id="4" name="スライド イメージ プレースホルダー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28975"/>
            <a:ext cx="7897813" cy="30591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763" y="6456363"/>
            <a:ext cx="4278312" cy="339725"/>
          </a:xfrm>
          <a:prstGeom prst="rect">
            <a:avLst/>
          </a:prstGeom>
        </p:spPr>
        <p:txBody>
          <a:bodyPr vert="horz" lIns="91440" tIns="45720" rIns="91440" bIns="45720" rtlCol="0" anchor="b"/>
          <a:lstStyle>
            <a:lvl1pPr algn="r">
              <a:defRPr sz="1200"/>
            </a:lvl1pPr>
          </a:lstStyle>
          <a:p>
            <a:fld id="{6E355C7B-AF86-CE4D-A9CC-B9A93CFCD095}" type="slidenum">
              <a:rPr kumimoji="1" lang="ja-JP" altLang="en-US" smtClean="0"/>
              <a:t>‹#›</a:t>
            </a:fld>
            <a:endParaRPr kumimoji="1" lang="ja-JP" altLang="en-US"/>
          </a:p>
        </p:txBody>
      </p:sp>
    </p:spTree>
    <p:extLst>
      <p:ext uri="{BB962C8B-B14F-4D97-AF65-F5344CB8AC3E}">
        <p14:creationId xmlns:p14="http://schemas.microsoft.com/office/powerpoint/2010/main" val="428725302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mh.rgr.jp/memo/oe0001.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テラヘルツ時間領域分光法による燃焼中のガス分子の解析について</a:t>
            </a:r>
            <a:endParaRPr kumimoji="1" lang="en-US" altLang="ja-JP" dirty="0" smtClean="0"/>
          </a:p>
          <a:p>
            <a:r>
              <a:rPr kumimoji="1" lang="ja-JP" altLang="en-US" dirty="0" smtClean="0"/>
              <a:t>ガス分光では様々な危険なガス等を計測</a:t>
            </a:r>
            <a:endParaRPr kumimoji="1" lang="en-US" altLang="ja-JP" dirty="0" smtClean="0"/>
          </a:p>
          <a:p>
            <a:r>
              <a:rPr kumimoji="1" lang="ja-JP" altLang="en-US" dirty="0" smtClean="0"/>
              <a:t>燃焼過程中のガスから発生する</a:t>
            </a:r>
            <a:r>
              <a:rPr kumimoji="1" lang="en-US" altLang="ja-JP" dirty="0" err="1" smtClean="0"/>
              <a:t>Nox</a:t>
            </a:r>
            <a:r>
              <a:rPr kumimoji="1" lang="ja-JP" altLang="en-US" dirty="0" smtClean="0"/>
              <a:t>やすす等の問題があります</a:t>
            </a:r>
            <a:endParaRPr kumimoji="1" lang="en-US" altLang="ja-JP" dirty="0" smtClean="0"/>
          </a:p>
          <a:p>
            <a:r>
              <a:rPr kumimoji="1" lang="ja-JP" altLang="en-US" dirty="0" smtClean="0"/>
              <a:t>また、</a:t>
            </a:r>
            <a:r>
              <a:rPr kumimoji="1" lang="en-US" altLang="ja-JP" dirty="0" smtClean="0"/>
              <a:t>CO2</a:t>
            </a:r>
            <a:r>
              <a:rPr kumimoji="1" lang="ja-JP" altLang="en-US" dirty="0" smtClean="0"/>
              <a:t>などの温室効果ガス等による地球温暖化問題もあります。</a:t>
            </a:r>
            <a:endParaRPr kumimoji="1" lang="en-US" altLang="ja-JP" dirty="0" smtClean="0"/>
          </a:p>
          <a:p>
            <a:r>
              <a:rPr kumimoji="1" lang="ja-JP" altLang="en-US" dirty="0" smtClean="0"/>
              <a:t>したがって今回は燃焼現象についてや様々な物質ガスの高圧化について紹介します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a:t>
            </a:fld>
            <a:endParaRPr kumimoji="1" lang="ja-JP" altLang="en-US"/>
          </a:p>
        </p:txBody>
      </p:sp>
    </p:spTree>
    <p:extLst>
      <p:ext uri="{BB962C8B-B14F-4D97-AF65-F5344CB8AC3E}">
        <p14:creationId xmlns:p14="http://schemas.microsoft.com/office/powerpoint/2010/main" val="425792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T1~5</a:t>
            </a:r>
            <a:r>
              <a:rPr kumimoji="1" lang="en-US" altLang="ja-JP" sz="1200" baseline="0" dirty="0" smtClean="0"/>
              <a:t> </a:t>
            </a:r>
            <a:r>
              <a:rPr kumimoji="1" lang="ja-JP" altLang="en-US" sz="1200" baseline="0" dirty="0" smtClean="0"/>
              <a:t>水蒸気の吸収線をそれぞれ決め、空気中と燃焼により生じた水蒸気の吸収線の</a:t>
            </a:r>
            <a:endParaRPr kumimoji="1" lang="en-US" altLang="ja-JP" sz="1200" dirty="0" smtClean="0"/>
          </a:p>
          <a:p>
            <a:r>
              <a:rPr kumimoji="1" lang="ja-JP" altLang="en-US" sz="1200" dirty="0" smtClean="0"/>
              <a:t>プロパン</a:t>
            </a:r>
            <a:r>
              <a:rPr kumimoji="1" lang="en-US" altLang="ja-JP" sz="1200" dirty="0" smtClean="0"/>
              <a:t>C</a:t>
            </a:r>
            <a:r>
              <a:rPr kumimoji="1" lang="en-US" altLang="ja-JP" sz="1200" baseline="-25000" dirty="0" smtClean="0"/>
              <a:t>3</a:t>
            </a:r>
            <a:r>
              <a:rPr kumimoji="1" lang="en-US" altLang="ja-JP" sz="1200" dirty="0" smtClean="0"/>
              <a:t>H</a:t>
            </a:r>
            <a:r>
              <a:rPr kumimoji="1" lang="en-US" altLang="ja-JP" sz="1200" baseline="-25000" dirty="0" smtClean="0"/>
              <a:t>8</a:t>
            </a:r>
          </a:p>
          <a:p>
            <a:r>
              <a:rPr kumimoji="1" lang="en-US" altLang="ja-JP" dirty="0" smtClean="0"/>
              <a:t>(a)</a:t>
            </a:r>
            <a:r>
              <a:rPr kumimoji="1" lang="ja-JP" altLang="en-US" dirty="0" smtClean="0"/>
              <a:t>もともとあった水蒸気</a:t>
            </a:r>
            <a:endParaRPr kumimoji="1" lang="en-US" altLang="ja-JP" dirty="0" smtClean="0"/>
          </a:p>
          <a:p>
            <a:r>
              <a:rPr kumimoji="1" lang="en-US" altLang="ja-JP" dirty="0" smtClean="0"/>
              <a:t>(b)</a:t>
            </a:r>
            <a:r>
              <a:rPr kumimoji="1" lang="ja-JP" altLang="en-US" dirty="0" smtClean="0"/>
              <a:t>反応により生じた化学種（水）</a:t>
            </a:r>
            <a:endParaRPr kumimoji="1" lang="en-US" altLang="ja-JP" dirty="0" smtClean="0"/>
          </a:p>
          <a:p>
            <a:r>
              <a:rPr kumimoji="1" lang="ja-JP" altLang="en-US" dirty="0" smtClean="0"/>
              <a:t>プロパンの燃焼では二酸化炭素と水が大部分を占める（二酸化炭素は永久双極子モーメントが無い）</a:t>
            </a:r>
            <a:endParaRPr kumimoji="1" lang="en-US" altLang="ja-JP" dirty="0" smtClean="0"/>
          </a:p>
          <a:p>
            <a:r>
              <a:rPr kumimoji="1" lang="en-US" altLang="ja-JP" dirty="0" smtClean="0"/>
              <a:t>(a),(b)</a:t>
            </a:r>
            <a:r>
              <a:rPr kumimoji="1" lang="ja-JP" altLang="en-US" dirty="0" smtClean="0"/>
              <a:t>の違い</a:t>
            </a:r>
            <a:r>
              <a:rPr kumimoji="1" lang="en-US" altLang="ja-JP" dirty="0" smtClean="0"/>
              <a:t>→</a:t>
            </a:r>
            <a:r>
              <a:rPr kumimoji="1" lang="ja-JP" altLang="en-US" dirty="0" smtClean="0"/>
              <a:t>新しい吸収線が現れる。水蒸気の吸収強度が違う（光路長が一緒でも吸収線幅が違う）吸収が弱い</a:t>
            </a:r>
            <a:endParaRPr kumimoji="1" lang="en-US" altLang="ja-JP" dirty="0" smtClean="0"/>
          </a:p>
          <a:p>
            <a:r>
              <a:rPr kumimoji="1" lang="ja-JP" altLang="en-US" dirty="0" smtClean="0"/>
              <a:t>火炎の熱効果によるもの</a:t>
            </a:r>
            <a:endParaRPr kumimoji="1" lang="en-US" altLang="ja-JP" dirty="0" smtClean="0"/>
          </a:p>
          <a:p>
            <a:r>
              <a:rPr kumimoji="1" lang="ja-JP" altLang="en-US" dirty="0" smtClean="0"/>
              <a:t>スペクトル波形から吸収線の幅を</a:t>
            </a:r>
            <a:r>
              <a:rPr kumimoji="1" lang="en-US" altLang="ja-JP" dirty="0" smtClean="0"/>
              <a:t>1.2GHz</a:t>
            </a:r>
            <a:r>
              <a:rPr kumimoji="1" lang="ja-JP" altLang="en-US" dirty="0" smtClean="0"/>
              <a:t>、火炎温度を</a:t>
            </a:r>
            <a:r>
              <a:rPr kumimoji="1" lang="en-US" altLang="ja-JP" dirty="0" smtClean="0"/>
              <a:t>1150K</a:t>
            </a:r>
            <a:r>
              <a:rPr kumimoji="1" lang="ja-JP" altLang="en-US" dirty="0" smtClean="0"/>
              <a:t>にすることで、水が</a:t>
            </a:r>
            <a:r>
              <a:rPr kumimoji="1" lang="en-US" altLang="ja-JP" dirty="0" smtClean="0"/>
              <a:t>3.3%</a:t>
            </a:r>
            <a:r>
              <a:rPr kumimoji="1" lang="ja-JP" altLang="en-US" dirty="0" smtClean="0"/>
              <a:t>、</a:t>
            </a:r>
            <a:r>
              <a:rPr kumimoji="1" lang="en-US" altLang="ja-JP" dirty="0" smtClean="0"/>
              <a:t>CH</a:t>
            </a:r>
            <a:r>
              <a:rPr kumimoji="1" lang="ja-JP" altLang="en-US" dirty="0" smtClean="0"/>
              <a:t>と</a:t>
            </a:r>
            <a:r>
              <a:rPr kumimoji="1" lang="en-US" altLang="ja-JP" dirty="0" smtClean="0"/>
              <a:t>NH</a:t>
            </a:r>
            <a:r>
              <a:rPr kumimoji="1" lang="en-US" altLang="ja-JP" baseline="-25000" dirty="0" smtClean="0"/>
              <a:t>3</a:t>
            </a:r>
            <a:r>
              <a:rPr kumimoji="1" lang="ja-JP" altLang="en-US" baseline="0" dirty="0" smtClean="0"/>
              <a:t>が</a:t>
            </a:r>
            <a:r>
              <a:rPr kumimoji="1" lang="en-US" altLang="ja-JP" baseline="0" dirty="0" smtClean="0"/>
              <a:t>0.8%</a:t>
            </a:r>
            <a:r>
              <a:rPr kumimoji="1" lang="ja-JP" altLang="en-US" baseline="0" dirty="0" smtClean="0"/>
              <a:t>含まれていることが分かり、成分比が解析できます。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12</a:t>
            </a:fld>
            <a:endParaRPr kumimoji="1" lang="ja-JP" altLang="en-US"/>
          </a:p>
        </p:txBody>
      </p:sp>
    </p:spTree>
    <p:extLst>
      <p:ext uri="{BB962C8B-B14F-4D97-AF65-F5344CB8AC3E}">
        <p14:creationId xmlns:p14="http://schemas.microsoft.com/office/powerpoint/2010/main" val="303697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分子の回転状態分布はボルツマン分布に従う。これを利用することで分子スペクトルから温度を決定することができ、非接触温度計にも応用される。</a:t>
            </a:r>
            <a:endParaRPr kumimoji="1" lang="en-US" altLang="ja-JP" dirty="0" smtClean="0"/>
          </a:p>
          <a:p>
            <a:r>
              <a:rPr kumimoji="1" lang="ja-JP" altLang="en-US" dirty="0" smtClean="0"/>
              <a:t>圧力</a:t>
            </a:r>
            <a:r>
              <a:rPr kumimoji="1" lang="en-US" altLang="ja-JP" dirty="0" smtClean="0"/>
              <a:t>P</a:t>
            </a:r>
            <a:r>
              <a:rPr kumimoji="1" lang="ja-JP" altLang="en-US" dirty="0" smtClean="0"/>
              <a:t>、体積</a:t>
            </a:r>
            <a:r>
              <a:rPr kumimoji="1" lang="en-US" altLang="ja-JP" dirty="0" smtClean="0"/>
              <a:t>V</a:t>
            </a:r>
            <a:r>
              <a:rPr kumimoji="1" lang="ja-JP" altLang="en-US" dirty="0" smtClean="0"/>
              <a:t>、分子数</a:t>
            </a:r>
            <a:r>
              <a:rPr kumimoji="1" lang="en-US" altLang="ja-JP" dirty="0" smtClean="0"/>
              <a:t>N</a:t>
            </a:r>
            <a:r>
              <a:rPr kumimoji="1" lang="ja-JP" altLang="en-US" dirty="0" smtClean="0"/>
              <a:t>、ボルツマン定数</a:t>
            </a:r>
            <a:r>
              <a:rPr kumimoji="1" lang="en-US" altLang="ja-JP" dirty="0" smtClean="0"/>
              <a:t>k</a:t>
            </a:r>
            <a:r>
              <a:rPr kumimoji="1" lang="ja-JP" altLang="en-US" dirty="0" smtClean="0"/>
              <a:t>とすると</a:t>
            </a:r>
            <a:r>
              <a:rPr lang="en-US" altLang="ja-JP" dirty="0" smtClean="0"/>
              <a:t>PV=</a:t>
            </a:r>
            <a:r>
              <a:rPr lang="en-US" altLang="ja-JP" dirty="0" err="1" smtClean="0"/>
              <a:t>NkT</a:t>
            </a:r>
            <a:r>
              <a:rPr kumimoji="1" lang="ja-JP" altLang="en-US" dirty="0" smtClean="0"/>
              <a:t>単位面積当たりの分子数を</a:t>
            </a:r>
            <a:r>
              <a:rPr kumimoji="1" lang="en-US" altLang="ja-JP" dirty="0" smtClean="0"/>
              <a:t>n</a:t>
            </a:r>
            <a:r>
              <a:rPr kumimoji="1" lang="ja-JP" altLang="en-US" dirty="0" smtClean="0"/>
              <a:t>とすると</a:t>
            </a:r>
            <a:r>
              <a:rPr kumimoji="1" lang="en-US" altLang="ja-JP" dirty="0" smtClean="0"/>
              <a:t>n=N/V</a:t>
            </a:r>
            <a:r>
              <a:rPr lang="ja-JP" altLang="en-US" dirty="0" smtClean="0"/>
              <a:t>従って</a:t>
            </a:r>
            <a:r>
              <a:rPr kumimoji="1" lang="en-US" altLang="ja-JP" dirty="0" smtClean="0"/>
              <a:t>P=</a:t>
            </a:r>
            <a:r>
              <a:rPr kumimoji="1" lang="en-US" altLang="ja-JP" dirty="0" err="1" smtClean="0"/>
              <a:t>nkT</a:t>
            </a:r>
            <a:endParaRPr kumimoji="1" lang="en-US" altLang="ja-JP"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ja-JP" altLang="en-US" dirty="0" smtClean="0"/>
              <a:t>圧力差</a:t>
            </a:r>
            <a:r>
              <a:rPr lang="en-US" altLang="ja-JP" dirty="0" smtClean="0"/>
              <a:t>∆P=</a:t>
            </a:r>
            <a:r>
              <a:rPr lang="en-US" altLang="ja-JP" dirty="0" err="1" smtClean="0"/>
              <a:t>P</a:t>
            </a:r>
            <a:r>
              <a:rPr lang="en-US" altLang="ja-JP" baseline="-25000" dirty="0" err="1" smtClean="0"/>
              <a:t>h+dh</a:t>
            </a:r>
            <a:r>
              <a:rPr lang="en-US" altLang="ja-JP" dirty="0" err="1" smtClean="0"/>
              <a:t>-P</a:t>
            </a:r>
            <a:r>
              <a:rPr lang="en-US" altLang="ja-JP" baseline="-25000" dirty="0" err="1" smtClean="0"/>
              <a:t>h</a:t>
            </a:r>
            <a:r>
              <a:rPr lang="en-US" altLang="ja-JP" baseline="-25000" dirty="0" smtClean="0"/>
              <a:t>=</a:t>
            </a:r>
            <a:r>
              <a:rPr lang="en-US" altLang="ja-JP" dirty="0" smtClean="0"/>
              <a:t>-</a:t>
            </a:r>
            <a:r>
              <a:rPr lang="en-US" altLang="ja-JP" dirty="0" err="1" smtClean="0"/>
              <a:t>mgx</a:t>
            </a:r>
            <a:r>
              <a:rPr lang="ja-JP" altLang="en-US" dirty="0" smtClean="0"/>
              <a:t>（</a:t>
            </a:r>
            <a:r>
              <a:rPr lang="en-US" altLang="ja-JP" dirty="0" smtClean="0"/>
              <a:t>m</a:t>
            </a:r>
            <a:r>
              <a:rPr lang="ja-JP" altLang="en-US" dirty="0" smtClean="0"/>
              <a:t>は分子量、</a:t>
            </a:r>
            <a:r>
              <a:rPr lang="en-US" altLang="ja-JP" dirty="0" smtClean="0"/>
              <a:t>g</a:t>
            </a:r>
            <a:r>
              <a:rPr lang="ja-JP" altLang="en-US" dirty="0" smtClean="0"/>
              <a:t>は重力、</a:t>
            </a:r>
            <a:r>
              <a:rPr lang="en-US" altLang="ja-JP" dirty="0" smtClean="0"/>
              <a:t>x</a:t>
            </a:r>
            <a:r>
              <a:rPr lang="ja-JP" altLang="en-US" dirty="0" smtClean="0"/>
              <a:t>は分子数）</a:t>
            </a:r>
            <a:endParaRPr kumimoji="1" lang="en-US" altLang="ja-JP" dirty="0" smtClean="0"/>
          </a:p>
          <a:p>
            <a:r>
              <a:rPr kumimoji="1" lang="ja-JP" altLang="en-US" sz="1200" kern="1200" dirty="0" smtClean="0">
                <a:solidFill>
                  <a:schemeClr val="tx1"/>
                </a:solidFill>
                <a:latin typeface="+mn-lt"/>
                <a:ea typeface="+mn-ea"/>
                <a:cs typeface="+mn-cs"/>
              </a:rPr>
              <a:t>分子数は単位体積に</a:t>
            </a:r>
            <a:r>
              <a:rPr kumimoji="1" lang="en-US" altLang="ja-JP" sz="1200" kern="1200" dirty="0" smtClean="0">
                <a:solidFill>
                  <a:schemeClr val="tx1"/>
                </a:solidFill>
                <a:latin typeface="+mn-lt"/>
                <a:ea typeface="+mn-ea"/>
                <a:cs typeface="+mn-cs"/>
              </a:rPr>
              <a:t>n</a:t>
            </a:r>
            <a:r>
              <a:rPr kumimoji="1" lang="ja-JP" altLang="en-US" sz="1200" kern="1200" dirty="0" smtClean="0">
                <a:solidFill>
                  <a:schemeClr val="tx1"/>
                </a:solidFill>
                <a:latin typeface="+mn-lt"/>
                <a:ea typeface="+mn-ea"/>
                <a:cs typeface="+mn-cs"/>
              </a:rPr>
              <a:t>個の分子があるので</a:t>
            </a:r>
            <a:r>
              <a:rPr kumimoji="1" lang="en-US" altLang="ja-JP" sz="1200" kern="1200" dirty="0" smtClean="0">
                <a:solidFill>
                  <a:schemeClr val="tx1"/>
                </a:solidFill>
                <a:latin typeface="+mn-lt"/>
                <a:ea typeface="+mn-ea"/>
                <a:cs typeface="+mn-cs"/>
              </a:rPr>
              <a:t>1x1xdh</a:t>
            </a:r>
            <a:r>
              <a:rPr kumimoji="1" lang="ja-JP" altLang="en-US" sz="1200" kern="1200" dirty="0" smtClean="0">
                <a:solidFill>
                  <a:schemeClr val="tx1"/>
                </a:solidFill>
                <a:latin typeface="+mn-lt"/>
                <a:ea typeface="+mn-ea"/>
                <a:cs typeface="+mn-cs"/>
              </a:rPr>
              <a:t>の柱の体積中には分子数は </a:t>
            </a:r>
            <a:r>
              <a:rPr kumimoji="1" lang="en-US" altLang="ja-JP" sz="1200" kern="1200" dirty="0" err="1" smtClean="0">
                <a:solidFill>
                  <a:schemeClr val="tx1"/>
                </a:solidFill>
                <a:latin typeface="+mn-lt"/>
                <a:ea typeface="+mn-ea"/>
                <a:cs typeface="+mn-cs"/>
              </a:rPr>
              <a:t>nxdh</a:t>
            </a:r>
            <a:r>
              <a:rPr kumimoji="1" lang="ja-JP" altLang="en-US" sz="1200" kern="1200" dirty="0" smtClean="0">
                <a:solidFill>
                  <a:schemeClr val="tx1"/>
                </a:solidFill>
                <a:latin typeface="+mn-lt"/>
                <a:ea typeface="+mn-ea"/>
                <a:cs typeface="+mn-cs"/>
              </a:rPr>
              <a:t>、したがって</a:t>
            </a:r>
            <a:endParaRPr kumimoji="1" lang="en-US" altLang="ja-JP" dirty="0" smtClean="0"/>
          </a:p>
          <a:p>
            <a:r>
              <a:rPr kumimoji="1" lang="ja-JP" altLang="en-US" dirty="0" smtClean="0"/>
              <a:t>ここから</a:t>
            </a:r>
            <a:r>
              <a:rPr kumimoji="1" lang="ja-JP" altLang="en-US" sz="1200" kern="1200" dirty="0" smtClean="0">
                <a:solidFill>
                  <a:schemeClr val="tx1"/>
                </a:solidFill>
                <a:latin typeface="+mn-lt"/>
                <a:ea typeface="+mn-ea"/>
                <a:cs typeface="+mn-cs"/>
              </a:rPr>
              <a:t>単位体積中の分子数が分かれば圧力</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が分かり、逆に圧力</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が分かれば単位体積中の分子の数</a:t>
            </a:r>
            <a:r>
              <a:rPr kumimoji="1" lang="ja-JP" altLang="en-US" sz="1200" kern="1200" smtClean="0">
                <a:solidFill>
                  <a:schemeClr val="tx1"/>
                </a:solidFill>
                <a:latin typeface="+mn-lt"/>
                <a:ea typeface="+mn-ea"/>
                <a:cs typeface="+mn-cs"/>
              </a:rPr>
              <a:t>が分かる</a:t>
            </a:r>
            <a:endParaRPr kumimoji="1" lang="en-US" altLang="ja-JP" dirty="0" smtClean="0"/>
          </a:p>
          <a:p>
            <a:r>
              <a:rPr kumimoji="1" lang="ja-JP" altLang="en-US" dirty="0" smtClean="0"/>
              <a:t>ボルツマン分布の数は温度とエネルギー差に依存する</a:t>
            </a:r>
            <a:endParaRPr kumimoji="1" lang="en-US" altLang="ja-JP" dirty="0" smtClean="0"/>
          </a:p>
          <a:p>
            <a:r>
              <a:rPr kumimoji="1" lang="ja-JP" altLang="en-US" dirty="0" smtClean="0"/>
              <a:t>エネルギー差は既知として得られ、分布は吸収の強度がわかるので逆に温度が得られるであろう</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13</a:t>
            </a:fld>
            <a:endParaRPr kumimoji="1" lang="ja-JP" altLang="en-US"/>
          </a:p>
        </p:txBody>
      </p:sp>
    </p:spTree>
    <p:extLst>
      <p:ext uri="{BB962C8B-B14F-4D97-AF65-F5344CB8AC3E}">
        <p14:creationId xmlns:p14="http://schemas.microsoft.com/office/powerpoint/2010/main" val="322682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データを更に得るためセル長さを</a:t>
            </a:r>
            <a:r>
              <a:rPr kumimoji="1" lang="en-US" altLang="ja-JP" sz="1200" kern="1200" dirty="0" smtClean="0">
                <a:solidFill>
                  <a:schemeClr val="tx1"/>
                </a:solidFill>
                <a:effectLst/>
                <a:latin typeface="+mn-lt"/>
                <a:ea typeface="+mn-ea"/>
                <a:cs typeface="+mn-cs"/>
              </a:rPr>
              <a:t>11.5cm</a:t>
            </a:r>
            <a:r>
              <a:rPr kumimoji="1" lang="ja-JP" altLang="ja-JP" sz="1200" kern="1200" dirty="0" smtClean="0">
                <a:solidFill>
                  <a:schemeClr val="tx1"/>
                </a:solidFill>
                <a:effectLst/>
                <a:latin typeface="+mn-lt"/>
                <a:ea typeface="+mn-ea"/>
                <a:cs typeface="+mn-cs"/>
              </a:rPr>
              <a:t>延ばしデータを取得した。</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a:t>
            </a:r>
            <a:r>
              <a:rPr kumimoji="1" lang="en-US" altLang="ja-JP" sz="1200" kern="1200" baseline="-25000" dirty="0" smtClean="0">
                <a:solidFill>
                  <a:schemeClr val="tx1"/>
                </a:solidFill>
                <a:effectLst/>
                <a:latin typeface="+mn-lt"/>
                <a:ea typeface="+mn-ea"/>
                <a:cs typeface="+mn-cs"/>
              </a:rPr>
              <a:t>0</a:t>
            </a:r>
            <a:r>
              <a:rPr kumimoji="1" lang="en-US" altLang="ja-JP" sz="1200" kern="1200" baseline="0" dirty="0" smtClean="0">
                <a:solidFill>
                  <a:schemeClr val="tx1"/>
                </a:solidFill>
                <a:effectLst/>
                <a:latin typeface="+mn-lt"/>
                <a:ea typeface="+mn-ea"/>
                <a:cs typeface="+mn-cs"/>
              </a:rPr>
              <a:t>=300K</a:t>
            </a:r>
            <a:r>
              <a:rPr kumimoji="1" lang="ja-JP" altLang="en-US" sz="1200" kern="1200" baseline="0" dirty="0" smtClean="0">
                <a:solidFill>
                  <a:schemeClr val="tx1"/>
                </a:solidFill>
                <a:effectLst/>
                <a:latin typeface="+mn-lt"/>
                <a:ea typeface="+mn-ea"/>
                <a:cs typeface="+mn-cs"/>
              </a:rPr>
              <a:t>（研究室空気）、</a:t>
            </a:r>
            <a:r>
              <a:rPr kumimoji="1" lang="en-US" altLang="ja-JP" sz="1200" kern="1200" baseline="0" dirty="0" smtClean="0">
                <a:solidFill>
                  <a:schemeClr val="tx1"/>
                </a:solidFill>
                <a:effectLst/>
                <a:latin typeface="+mn-lt"/>
                <a:ea typeface="+mn-ea"/>
                <a:cs typeface="+mn-cs"/>
              </a:rPr>
              <a:t>T=</a:t>
            </a:r>
            <a:r>
              <a:rPr kumimoji="1" lang="ja-JP" altLang="en-US" sz="1200" kern="1200" baseline="0" dirty="0" smtClean="0">
                <a:solidFill>
                  <a:schemeClr val="tx1"/>
                </a:solidFill>
                <a:effectLst/>
                <a:latin typeface="+mn-lt"/>
                <a:ea typeface="+mn-ea"/>
                <a:cs typeface="+mn-cs"/>
              </a:rPr>
              <a:t>火炎の温度のときを示しており、の</a:t>
            </a:r>
            <a:r>
              <a:rPr kumimoji="1" lang="en-US" altLang="ja-JP" sz="1200" kern="1200" dirty="0" smtClean="0">
                <a:solidFill>
                  <a:schemeClr val="tx1"/>
                </a:solidFill>
                <a:effectLst/>
                <a:latin typeface="+mn-lt"/>
                <a:ea typeface="+mn-ea"/>
                <a:cs typeface="+mn-cs"/>
              </a:rPr>
              <a:t>R</a:t>
            </a:r>
            <a:r>
              <a:rPr kumimoji="1" lang="en-US" altLang="ja-JP" sz="1200" kern="1200" baseline="-25000" dirty="0" smtClean="0">
                <a:solidFill>
                  <a:schemeClr val="tx1"/>
                </a:solidFill>
                <a:effectLst/>
                <a:latin typeface="+mn-lt"/>
                <a:ea typeface="+mn-ea"/>
                <a:cs typeface="+mn-cs"/>
              </a:rPr>
              <a:t>AB</a:t>
            </a:r>
            <a:r>
              <a:rPr kumimoji="1" lang="ja-JP" altLang="en-US" sz="1200" kern="1200" dirty="0" smtClean="0">
                <a:solidFill>
                  <a:schemeClr val="tx1"/>
                </a:solidFill>
                <a:effectLst/>
                <a:latin typeface="+mn-lt"/>
                <a:ea typeface="+mn-ea"/>
                <a:cs typeface="+mn-cs"/>
              </a:rPr>
              <a:t>とはある吸収線</a:t>
            </a:r>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と吸収線</a:t>
            </a:r>
            <a:r>
              <a:rPr kumimoji="1" lang="en-US" altLang="ja-JP" sz="1200" kern="1200" dirty="0" smtClean="0">
                <a:solidFill>
                  <a:schemeClr val="tx1"/>
                </a:solidFill>
                <a:effectLst/>
                <a:latin typeface="+mn-lt"/>
                <a:ea typeface="+mn-ea"/>
                <a:cs typeface="+mn-cs"/>
              </a:rPr>
              <a:t>b</a:t>
            </a:r>
            <a:r>
              <a:rPr kumimoji="1" lang="ja-JP" altLang="en-US" sz="1200" kern="1200" dirty="0" smtClean="0">
                <a:solidFill>
                  <a:schemeClr val="tx1"/>
                </a:solidFill>
                <a:effectLst/>
                <a:latin typeface="+mn-lt"/>
                <a:ea typeface="+mn-ea"/>
                <a:cs typeface="+mn-cs"/>
              </a:rPr>
              <a:t>の比をそれぞれの温度でとった時の比を表しています。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ここでは</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種類の遷移</a:t>
            </a:r>
            <a:r>
              <a:rPr kumimoji="1" lang="en-US" altLang="ja-JP" sz="1200" kern="1200" dirty="0" smtClean="0">
                <a:solidFill>
                  <a:schemeClr val="tx1"/>
                </a:solidFill>
                <a:effectLst/>
                <a:latin typeface="+mn-lt"/>
                <a:ea typeface="+mn-ea"/>
                <a:cs typeface="+mn-cs"/>
              </a:rPr>
              <a:t>T1〜T5</a:t>
            </a:r>
            <a:r>
              <a:rPr kumimoji="1" lang="ja-JP" altLang="en-US" sz="1200" kern="1200" dirty="0" smtClean="0">
                <a:solidFill>
                  <a:schemeClr val="tx1"/>
                </a:solidFill>
                <a:effectLst/>
                <a:latin typeface="+mn-lt"/>
                <a:ea typeface="+mn-ea"/>
                <a:cs typeface="+mn-cs"/>
              </a:rPr>
              <a:t>の吸収の比をとっています。また遷移エネルギー</a:t>
            </a:r>
            <a:r>
              <a:rPr kumimoji="1" lang="en-US" altLang="ja-JP" sz="1200" kern="1200" dirty="0" smtClean="0">
                <a:solidFill>
                  <a:schemeClr val="tx1"/>
                </a:solidFill>
                <a:effectLst/>
                <a:latin typeface="+mn-lt"/>
                <a:ea typeface="+mn-ea"/>
                <a:cs typeface="+mn-cs"/>
              </a:rPr>
              <a:t>EA,B’</a:t>
            </a:r>
            <a:r>
              <a:rPr kumimoji="1" lang="ja-JP" altLang="en-US" sz="1200" kern="1200" dirty="0" smtClean="0">
                <a:solidFill>
                  <a:schemeClr val="tx1"/>
                </a:solidFill>
                <a:effectLst/>
                <a:latin typeface="+mn-lt"/>
                <a:ea typeface="+mn-ea"/>
                <a:cs typeface="+mn-cs"/>
              </a:rPr>
              <a:t>、定数</a:t>
            </a:r>
            <a:r>
              <a:rPr kumimoji="1" lang="en-US" altLang="ja-JP" sz="1200" kern="1200" dirty="0" smtClean="0">
                <a:solidFill>
                  <a:schemeClr val="tx1"/>
                </a:solidFill>
                <a:effectLst/>
                <a:latin typeface="+mn-lt"/>
                <a:ea typeface="+mn-ea"/>
                <a:cs typeface="+mn-cs"/>
              </a:rPr>
              <a:t>k</a:t>
            </a:r>
            <a:r>
              <a:rPr kumimoji="1" lang="ja-JP" altLang="en-US" sz="1200" kern="1200" dirty="0" smtClean="0">
                <a:solidFill>
                  <a:schemeClr val="tx1"/>
                </a:solidFill>
                <a:effectLst/>
                <a:latin typeface="+mn-lt"/>
                <a:ea typeface="+mn-ea"/>
                <a:cs typeface="+mn-cs"/>
              </a:rPr>
              <a:t>は既知の値であるのでこれらからプロットをとり、近似曲線を求めると温度が求まります。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この結果から近似曲線との誤差</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T=1150k±80k</a:t>
            </a:r>
            <a:r>
              <a:rPr kumimoji="1" lang="ja-JP" altLang="en-US" sz="1200" kern="1200" dirty="0" smtClean="0">
                <a:solidFill>
                  <a:schemeClr val="tx1"/>
                </a:solidFill>
                <a:effectLst/>
                <a:latin typeface="+mn-lt"/>
                <a:ea typeface="+mn-ea"/>
                <a:cs typeface="+mn-cs"/>
              </a:rPr>
              <a:t>となり、熱電対による温度計測の結果と比較して精度の高い結果を非接触で得られた。</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a:t>
            </a:r>
            <a:r>
              <a:rPr kumimoji="1" lang="en-US" altLang="ja-JP" sz="1200" kern="1200" baseline="-25000" dirty="0" smtClean="0">
                <a:solidFill>
                  <a:schemeClr val="tx1"/>
                </a:solidFill>
                <a:effectLst/>
                <a:latin typeface="+mn-lt"/>
                <a:ea typeface="+mn-ea"/>
                <a:cs typeface="+mn-cs"/>
              </a:rPr>
              <a:t>AB</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は未知の吸収線の温度、</a:t>
            </a:r>
            <a:r>
              <a:rPr kumimoji="1" lang="en-US" altLang="ja-JP" sz="1200" kern="1200" dirty="0" smtClean="0">
                <a:solidFill>
                  <a:schemeClr val="tx1"/>
                </a:solidFill>
                <a:effectLst/>
                <a:latin typeface="+mn-lt"/>
                <a:ea typeface="+mn-ea"/>
                <a:cs typeface="+mn-cs"/>
              </a:rPr>
              <a:t>R</a:t>
            </a:r>
            <a:r>
              <a:rPr kumimoji="1" lang="en-US" altLang="ja-JP" sz="1200" kern="1200" baseline="-25000" dirty="0" smtClean="0">
                <a:solidFill>
                  <a:schemeClr val="tx1"/>
                </a:solidFill>
                <a:effectLst/>
                <a:latin typeface="+mn-lt"/>
                <a:ea typeface="+mn-ea"/>
                <a:cs typeface="+mn-cs"/>
              </a:rPr>
              <a:t>AB</a:t>
            </a:r>
            <a:r>
              <a:rPr kumimoji="1" lang="en-US" altLang="ja-JP" sz="1200" kern="1200" dirty="0" smtClean="0">
                <a:solidFill>
                  <a:schemeClr val="tx1"/>
                </a:solidFill>
                <a:effectLst/>
                <a:latin typeface="+mn-lt"/>
                <a:ea typeface="+mn-ea"/>
                <a:cs typeface="+mn-cs"/>
              </a:rPr>
              <a:t>(T</a:t>
            </a:r>
            <a:r>
              <a:rPr kumimoji="1" lang="en-US" altLang="ja-JP" sz="1200" kern="1200" baseline="-25000" dirty="0" smtClean="0">
                <a:solidFill>
                  <a:schemeClr val="tx1"/>
                </a:solidFill>
                <a:effectLst/>
                <a:latin typeface="+mn-lt"/>
                <a:ea typeface="+mn-ea"/>
                <a:cs typeface="+mn-cs"/>
              </a:rPr>
              <a:t>0</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は既知の吸収線の温度、</a:t>
            </a:r>
            <a:r>
              <a:rPr kumimoji="1" lang="en-US" altLang="ja-JP" sz="1200" kern="1200" dirty="0" smtClean="0">
                <a:solidFill>
                  <a:schemeClr val="tx1"/>
                </a:solidFill>
                <a:effectLst/>
                <a:latin typeface="+mn-lt"/>
                <a:ea typeface="+mn-ea"/>
                <a:cs typeface="+mn-cs"/>
              </a:rPr>
              <a:t>E’</a:t>
            </a:r>
            <a:r>
              <a:rPr kumimoji="1" lang="en-US" altLang="ja-JP" sz="1200" kern="1200" baseline="-250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は遷移</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のエネルギー、</a:t>
            </a:r>
            <a:r>
              <a:rPr kumimoji="1" lang="en-US" altLang="ja-JP" sz="1200" kern="1200" dirty="0" smtClean="0">
                <a:solidFill>
                  <a:schemeClr val="tx1"/>
                </a:solidFill>
                <a:effectLst/>
                <a:latin typeface="+mn-lt"/>
                <a:ea typeface="+mn-ea"/>
                <a:cs typeface="+mn-cs"/>
              </a:rPr>
              <a:t>E’</a:t>
            </a:r>
            <a:r>
              <a:rPr kumimoji="1" lang="en-US" altLang="ja-JP" sz="1200" kern="1200" baseline="-250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は遷移</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のエネルギー</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14</a:t>
            </a:fld>
            <a:endParaRPr kumimoji="1" lang="ja-JP" altLang="en-US"/>
          </a:p>
        </p:txBody>
      </p:sp>
    </p:spTree>
    <p:extLst>
      <p:ext uri="{BB962C8B-B14F-4D97-AF65-F5344CB8AC3E}">
        <p14:creationId xmlns:p14="http://schemas.microsoft.com/office/powerpoint/2010/main" val="20865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１本目と同じグループで、１本目との違いは１本目はプロパンと乾燥空気による燃焼過程で発生した分子種、分子比率、温度を求めているのに対して</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本目のこの論文では高温水蒸気を計測し上の準位からの遷移を遷移を測定することを目的としています。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上の準位からの遷移を見るためには、準位が上がるほど高周波側に現れるのでスペクトルレンジを広くとる必要があります。また、吸収が基底準位からの遷移より弱いため吸収強度をあげる必要があります。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16</a:t>
            </a:fld>
            <a:endParaRPr kumimoji="1" lang="ja-JP" altLang="en-US"/>
          </a:p>
        </p:txBody>
      </p:sp>
    </p:spTree>
    <p:extLst>
      <p:ext uri="{BB962C8B-B14F-4D97-AF65-F5344CB8AC3E}">
        <p14:creationId xmlns:p14="http://schemas.microsoft.com/office/powerpoint/2010/main" val="409741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高温水蒸気の</a:t>
            </a:r>
            <a:endParaRPr kumimoji="1" lang="en-US" altLang="ja-JP" dirty="0" smtClean="0"/>
          </a:p>
          <a:p>
            <a:r>
              <a:rPr kumimoji="1" lang="ja-JP" altLang="en-US" dirty="0" smtClean="0"/>
              <a:t>黒体の放射スペクトル</a:t>
            </a:r>
            <a:endParaRPr kumimoji="1" lang="en-US" altLang="ja-JP" dirty="0" smtClean="0"/>
          </a:p>
          <a:p>
            <a:r>
              <a:rPr kumimoji="1" lang="ja-JP" altLang="en-US" dirty="0" smtClean="0"/>
              <a:t>太陽の燃焼過程で発生した高温水蒸気をみることで太陽の燃焼プロセスが理解できるのではないか？</a:t>
            </a:r>
            <a:endParaRPr kumimoji="1" lang="en-US" altLang="ja-JP" dirty="0" smtClean="0"/>
          </a:p>
          <a:p>
            <a:r>
              <a:rPr kumimoji="1" lang="ja-JP" altLang="en-US" dirty="0" smtClean="0"/>
              <a:t>高温状態における遷移</a:t>
            </a:r>
            <a:r>
              <a:rPr kumimoji="1" lang="en-US" altLang="ja-JP" dirty="0" smtClean="0"/>
              <a:t>ν</a:t>
            </a:r>
            <a:r>
              <a:rPr kumimoji="1" lang="en-US" altLang="ja-JP" baseline="-25000" dirty="0" smtClean="0"/>
              <a:t>2</a:t>
            </a:r>
            <a:r>
              <a:rPr kumimoji="1" lang="en-US" altLang="ja-JP" dirty="0" smtClean="0"/>
              <a:t>=1</a:t>
            </a:r>
            <a:r>
              <a:rPr kumimoji="1" lang="ja-JP" altLang="en-US" dirty="0" smtClean="0"/>
              <a:t>を見るために、</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17</a:t>
            </a:fld>
            <a:endParaRPr kumimoji="1" lang="ja-JP" altLang="en-US"/>
          </a:p>
        </p:txBody>
      </p:sp>
    </p:spTree>
    <p:extLst>
      <p:ext uri="{BB962C8B-B14F-4D97-AF65-F5344CB8AC3E}">
        <p14:creationId xmlns:p14="http://schemas.microsoft.com/office/powerpoint/2010/main" val="308353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準位が上がるほど高周波側に現れるのでスペクトルレンジを広くとる必要があり、帯域を広くとっています。</a:t>
            </a:r>
            <a:endParaRPr kumimoji="1" lang="en-US" altLang="ja-JP" dirty="0" smtClean="0"/>
          </a:p>
          <a:p>
            <a:r>
              <a:rPr kumimoji="1" lang="ja-JP" altLang="en-US" dirty="0" smtClean="0"/>
              <a:t>吸収が基底準位からの遷移より弱いため吸収強度をあげる必要があり、パスの長さを広くとっています。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18</a:t>
            </a:fld>
            <a:endParaRPr kumimoji="1" lang="ja-JP" altLang="en-US"/>
          </a:p>
        </p:txBody>
      </p:sp>
    </p:spTree>
    <p:extLst>
      <p:ext uri="{BB962C8B-B14F-4D97-AF65-F5344CB8AC3E}">
        <p14:creationId xmlns:p14="http://schemas.microsoft.com/office/powerpoint/2010/main" val="273587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炎の</a:t>
            </a:r>
            <a:r>
              <a:rPr kumimoji="1" lang="en-US" altLang="ja-JP" dirty="0" smtClean="0"/>
              <a:t>ON/OFF</a:t>
            </a:r>
            <a:r>
              <a:rPr kumimoji="1" lang="ja-JP" altLang="en-US" dirty="0" smtClean="0"/>
              <a:t>バックグラウンドのノイズにおいて炎による放射のノイズの影響を受けてないことを示しています。また、</a:t>
            </a:r>
            <a:r>
              <a:rPr kumimoji="1" lang="en-US" altLang="ja-JP" dirty="0" smtClean="0"/>
              <a:t>THz</a:t>
            </a:r>
            <a:r>
              <a:rPr kumimoji="1" lang="ja-JP" altLang="en-US" dirty="0" smtClean="0"/>
              <a:t>はコリメートされたビームであることも示しています。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19</a:t>
            </a:fld>
            <a:endParaRPr kumimoji="1" lang="ja-JP" altLang="en-US"/>
          </a:p>
        </p:txBody>
      </p:sp>
    </p:spTree>
    <p:extLst>
      <p:ext uri="{BB962C8B-B14F-4D97-AF65-F5344CB8AC3E}">
        <p14:creationId xmlns:p14="http://schemas.microsoft.com/office/powerpoint/2010/main" val="363572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計算によって算出された</a:t>
            </a:r>
            <a:r>
              <a:rPr lang="en-US" altLang="ja-JP" sz="1200" dirty="0" smtClean="0"/>
              <a:t>ν</a:t>
            </a:r>
            <a:r>
              <a:rPr lang="en-US" altLang="ja-JP" sz="1200" baseline="-25000" dirty="0" smtClean="0"/>
              <a:t>2</a:t>
            </a:r>
            <a:r>
              <a:rPr lang="en-US" altLang="ja-JP" sz="1200" dirty="0" smtClean="0"/>
              <a:t>=0</a:t>
            </a:r>
            <a:r>
              <a:rPr lang="ja-JP" altLang="en-US" sz="1200" dirty="0" smtClean="0"/>
              <a:t>の値、</a:t>
            </a:r>
            <a:r>
              <a:rPr lang="en-US" altLang="ja-JP" sz="1200" dirty="0" smtClean="0"/>
              <a:t>ν</a:t>
            </a:r>
            <a:r>
              <a:rPr lang="en-US" altLang="ja-JP" sz="1200" baseline="-25000" dirty="0" smtClean="0"/>
              <a:t>2</a:t>
            </a:r>
            <a:r>
              <a:rPr lang="en-US" altLang="ja-JP" sz="1200" dirty="0" smtClean="0"/>
              <a:t>=</a:t>
            </a:r>
            <a:r>
              <a:rPr lang="ja-JP" altLang="en-US" sz="1200" dirty="0" smtClean="0"/>
              <a:t>１の値</a:t>
            </a:r>
            <a:endParaRPr lang="en-US" altLang="ja-JP" sz="1200" dirty="0" smtClean="0"/>
          </a:p>
          <a:p>
            <a:r>
              <a:rPr kumimoji="1" lang="en-US" altLang="ja-JP" sz="1200" dirty="0" smtClean="0"/>
              <a:t>2.864THz</a:t>
            </a:r>
            <a:r>
              <a:rPr kumimoji="1" lang="ja-JP" altLang="en-US" sz="1200" dirty="0" smtClean="0"/>
              <a:t>は</a:t>
            </a:r>
            <a:r>
              <a:rPr kumimoji="1" lang="en-US" altLang="ja-JP" sz="1200" dirty="0" smtClean="0"/>
              <a:t>OH</a:t>
            </a:r>
            <a:r>
              <a:rPr kumimoji="1" lang="ja-JP" altLang="en-US" sz="1200" dirty="0" smtClean="0"/>
              <a:t>のラジカル</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20</a:t>
            </a:fld>
            <a:endParaRPr kumimoji="1" lang="ja-JP" altLang="en-US"/>
          </a:p>
        </p:txBody>
      </p:sp>
    </p:spTree>
    <p:extLst>
      <p:ext uri="{BB962C8B-B14F-4D97-AF65-F5344CB8AC3E}">
        <p14:creationId xmlns:p14="http://schemas.microsoft.com/office/powerpoint/2010/main" val="123511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本目２本目ではクリーナーフレーム＝すすが発生しない場合の計測を行っており、これは蛍光やラマンで測定しますが、回転などの情報が不足するためそれを補うために</a:t>
            </a:r>
            <a:r>
              <a:rPr kumimoji="1" lang="en-US" altLang="ja-JP" dirty="0" smtClean="0"/>
              <a:t>THz</a:t>
            </a:r>
            <a:r>
              <a:rPr kumimoji="1" lang="ja-JP" altLang="en-US" dirty="0" smtClean="0"/>
              <a:t>が利用されていました。今回の論文では高温高圧下によるすすが発生するので、可視や近赤外では使えないので</a:t>
            </a:r>
            <a:r>
              <a:rPr kumimoji="1" lang="en-US" altLang="ja-JP" dirty="0" smtClean="0"/>
              <a:t>THz</a:t>
            </a:r>
            <a:r>
              <a:rPr kumimoji="1" lang="ja-JP" altLang="en-US" dirty="0" smtClean="0"/>
              <a:t>を利用することで初めて計測できます。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22</a:t>
            </a:fld>
            <a:endParaRPr kumimoji="1" lang="ja-JP" altLang="en-US"/>
          </a:p>
        </p:txBody>
      </p:sp>
    </p:spTree>
    <p:extLst>
      <p:ext uri="{BB962C8B-B14F-4D97-AF65-F5344CB8AC3E}">
        <p14:creationId xmlns:p14="http://schemas.microsoft.com/office/powerpoint/2010/main" val="209268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ジェットエンジンのような高圧燃焼の場合すす粒子が発生するので可視や近赤外では不透明であるためビームステアリングやスペクトル線が広がる。</a:t>
            </a:r>
            <a:endParaRPr kumimoji="1" lang="en-US" altLang="ja-JP" dirty="0" smtClean="0"/>
          </a:p>
          <a:p>
            <a:r>
              <a:rPr kumimoji="1" lang="ja-JP" altLang="en-US" dirty="0" smtClean="0"/>
              <a:t>燃焼システム内でのすすの形成のメカニズムから燃焼効率が分かるので将来的に温暖化の防止に貢献できると考えられる。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慣性モーメント</a:t>
            </a:r>
            <a:r>
              <a:rPr kumimoji="1" lang="en-US" altLang="ja-JP" dirty="0" smtClean="0"/>
              <a:t>J</a:t>
            </a:r>
            <a:r>
              <a:rPr kumimoji="1" lang="ja-JP" altLang="en-US" dirty="0" smtClean="0"/>
              <a:t>が大きいと分子量としては大きくなるので遅い振動となるため周波数的には低い位置に現れる。逆に分子量が小さいと慣性モーメント</a:t>
            </a:r>
            <a:r>
              <a:rPr kumimoji="1" lang="en-US" altLang="ja-JP" dirty="0" smtClean="0"/>
              <a:t>J</a:t>
            </a:r>
            <a:r>
              <a:rPr kumimoji="1" lang="ja-JP" altLang="en-US" dirty="0" smtClean="0"/>
              <a:t>が小さくなるため高周波側に現れる。</a:t>
            </a:r>
            <a:endParaRPr kumimoji="1" lang="en-US" altLang="ja-JP" dirty="0" smtClean="0"/>
          </a:p>
          <a:p>
            <a:r>
              <a:rPr kumimoji="1" lang="ja-JP" altLang="en-US" dirty="0" smtClean="0"/>
              <a:t>それがテラヘルツとの相互作用で分子の回転モードは</a:t>
            </a:r>
            <a:r>
              <a:rPr lang="ja-JP" altLang="en-US" sz="1200" dirty="0" smtClean="0"/>
              <a:t>モード</a:t>
            </a:r>
            <a:r>
              <a:rPr kumimoji="1" lang="ja-JP" altLang="en-US" sz="1200" dirty="0" smtClean="0"/>
              <a:t>マイクロ波や赤外より</a:t>
            </a:r>
            <a:r>
              <a:rPr lang="en-US" altLang="ja-JP" sz="1200" dirty="0" smtClean="0"/>
              <a:t>10</a:t>
            </a:r>
            <a:r>
              <a:rPr lang="en-US" altLang="ja-JP" sz="1200" baseline="30000" dirty="0" smtClean="0"/>
              <a:t>3</a:t>
            </a:r>
            <a:r>
              <a:rPr lang="en-US" altLang="ja-JP" sz="1200" dirty="0" smtClean="0"/>
              <a:t>~10</a:t>
            </a:r>
            <a:r>
              <a:rPr lang="en-US" altLang="ja-JP" sz="1200" baseline="30000" dirty="0" smtClean="0"/>
              <a:t>6</a:t>
            </a:r>
            <a:r>
              <a:rPr lang="ja-JP" altLang="en-US" sz="1200" dirty="0" smtClean="0"/>
              <a:t>倍強い＝回転モードを見る上で非常に適している</a:t>
            </a:r>
            <a:endParaRPr kumimoji="1" lang="ja-JP" altLang="en-US"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23</a:t>
            </a:fld>
            <a:endParaRPr kumimoji="1" lang="ja-JP" altLang="en-US"/>
          </a:p>
        </p:txBody>
      </p:sp>
    </p:spTree>
    <p:extLst>
      <p:ext uri="{BB962C8B-B14F-4D97-AF65-F5344CB8AC3E}">
        <p14:creationId xmlns:p14="http://schemas.microsoft.com/office/powerpoint/2010/main" val="379008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今回紹介する雑誌では、</a:t>
            </a:r>
            <a:r>
              <a:rPr kumimoji="1" lang="en-US" altLang="ja-JP" sz="1200" kern="1200" dirty="0" smtClean="0">
                <a:solidFill>
                  <a:schemeClr val="tx1"/>
                </a:solidFill>
                <a:effectLst/>
                <a:latin typeface="+mn-lt"/>
                <a:ea typeface="+mn-ea"/>
                <a:cs typeface="+mn-cs"/>
              </a:rPr>
              <a:t>THz</a:t>
            </a:r>
            <a:r>
              <a:rPr kumimoji="1" lang="ja-JP" altLang="ja-JP" sz="1200" kern="1200" dirty="0" smtClean="0">
                <a:solidFill>
                  <a:schemeClr val="tx1"/>
                </a:solidFill>
                <a:effectLst/>
                <a:latin typeface="+mn-lt"/>
                <a:ea typeface="+mn-ea"/>
                <a:cs typeface="+mn-cs"/>
              </a:rPr>
              <a:t>パルスを用いた火炎計測を紹介する。それに絡めて、温めた水蒸気による高次基底状態ν</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における吸収スペクトルを示す。最後の雑誌では、より工業的な観点から、高温高圧下における燃焼現象を</a:t>
            </a:r>
            <a:r>
              <a:rPr kumimoji="1" lang="en-US" altLang="ja-JP" sz="1200" kern="1200" dirty="0" smtClean="0">
                <a:solidFill>
                  <a:schemeClr val="tx1"/>
                </a:solidFill>
                <a:effectLst/>
                <a:latin typeface="+mn-lt"/>
                <a:ea typeface="+mn-ea"/>
                <a:cs typeface="+mn-cs"/>
              </a:rPr>
              <a:t>THz</a:t>
            </a:r>
            <a:r>
              <a:rPr kumimoji="1" lang="ja-JP" altLang="ja-JP" sz="1200" kern="1200" dirty="0" smtClean="0">
                <a:solidFill>
                  <a:schemeClr val="tx1"/>
                </a:solidFill>
                <a:effectLst/>
                <a:latin typeface="+mn-lt"/>
                <a:ea typeface="+mn-ea"/>
                <a:cs typeface="+mn-cs"/>
              </a:rPr>
              <a:t>パルスで計測した結果を示している。</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a:t>
            </a:fld>
            <a:endParaRPr kumimoji="1" lang="ja-JP" altLang="en-US"/>
          </a:p>
        </p:txBody>
      </p:sp>
    </p:spTree>
    <p:extLst>
      <p:ext uri="{BB962C8B-B14F-4D97-AF65-F5344CB8AC3E}">
        <p14:creationId xmlns:p14="http://schemas.microsoft.com/office/powerpoint/2010/main" val="1117071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このチャンバーは圧力</a:t>
            </a:r>
            <a:r>
              <a:rPr kumimoji="1" lang="en-US" altLang="ja-JP" sz="1200" kern="1200" dirty="0" smtClean="0">
                <a:solidFill>
                  <a:schemeClr val="tx1"/>
                </a:solidFill>
                <a:effectLst/>
                <a:latin typeface="+mn-lt"/>
                <a:ea typeface="+mn-ea"/>
                <a:cs typeface="+mn-cs"/>
              </a:rPr>
              <a:t>0.1~1.6MPa</a:t>
            </a:r>
            <a:r>
              <a:rPr kumimoji="1" lang="ja-JP" altLang="ja-JP" sz="1200" kern="1200" dirty="0" smtClean="0">
                <a:solidFill>
                  <a:schemeClr val="tx1"/>
                </a:solidFill>
                <a:effectLst/>
                <a:latin typeface="+mn-lt"/>
                <a:ea typeface="+mn-ea"/>
                <a:cs typeface="+mn-cs"/>
              </a:rPr>
              <a:t>まで可変可能である。チャンバーは高さ</a:t>
            </a:r>
            <a:r>
              <a:rPr kumimoji="1" lang="en-US" altLang="ja-JP" sz="1200" kern="1200" dirty="0" smtClean="0">
                <a:solidFill>
                  <a:schemeClr val="tx1"/>
                </a:solidFill>
                <a:effectLst/>
                <a:latin typeface="+mn-lt"/>
                <a:ea typeface="+mn-ea"/>
                <a:cs typeface="+mn-cs"/>
              </a:rPr>
              <a:t>600mm</a:t>
            </a:r>
            <a:r>
              <a:rPr kumimoji="1" lang="ja-JP" altLang="ja-JP" sz="1200" kern="1200" dirty="0" smtClean="0">
                <a:solidFill>
                  <a:schemeClr val="tx1"/>
                </a:solidFill>
                <a:effectLst/>
                <a:latin typeface="+mn-lt"/>
                <a:ea typeface="+mn-ea"/>
                <a:cs typeface="+mn-cs"/>
              </a:rPr>
              <a:t>、光学経路の直径が</a:t>
            </a:r>
            <a:r>
              <a:rPr kumimoji="1" lang="en-US" altLang="ja-JP" sz="1200" kern="1200" dirty="0" smtClean="0">
                <a:solidFill>
                  <a:schemeClr val="tx1"/>
                </a:solidFill>
                <a:effectLst/>
                <a:latin typeface="+mn-lt"/>
                <a:ea typeface="+mn-ea"/>
                <a:cs typeface="+mn-cs"/>
              </a:rPr>
              <a:t>120mm</a:t>
            </a:r>
            <a:r>
              <a:rPr kumimoji="1" lang="ja-JP" altLang="ja-JP" sz="1200" kern="1200" dirty="0" smtClean="0">
                <a:solidFill>
                  <a:schemeClr val="tx1"/>
                </a:solidFill>
                <a:effectLst/>
                <a:latin typeface="+mn-lt"/>
                <a:ea typeface="+mn-ea"/>
                <a:cs typeface="+mn-cs"/>
              </a:rPr>
              <a:t>である。排気口は直径</a:t>
            </a:r>
            <a:r>
              <a:rPr kumimoji="1" lang="en-US" altLang="ja-JP" sz="1200" kern="1200" dirty="0" smtClean="0">
                <a:solidFill>
                  <a:schemeClr val="tx1"/>
                </a:solidFill>
                <a:effectLst/>
                <a:latin typeface="+mn-lt"/>
                <a:ea typeface="+mn-ea"/>
                <a:cs typeface="+mn-cs"/>
              </a:rPr>
              <a:t>1.5mm</a:t>
            </a:r>
            <a:r>
              <a:rPr kumimoji="1" lang="ja-JP" altLang="ja-JP" sz="1200" kern="1200" dirty="0" smtClean="0">
                <a:solidFill>
                  <a:schemeClr val="tx1"/>
                </a:solidFill>
                <a:effectLst/>
                <a:latin typeface="+mn-lt"/>
                <a:ea typeface="+mn-ea"/>
                <a:cs typeface="+mn-cs"/>
              </a:rPr>
              <a:t>、排気口付近では水を循環させ、冷やしてから排気する。また燃料は直径</a:t>
            </a:r>
            <a:r>
              <a:rPr kumimoji="1" lang="en-US" altLang="ja-JP" sz="1200" kern="1200" dirty="0" smtClean="0">
                <a:solidFill>
                  <a:schemeClr val="tx1"/>
                </a:solidFill>
                <a:effectLst/>
                <a:latin typeface="+mn-lt"/>
                <a:ea typeface="+mn-ea"/>
                <a:cs typeface="+mn-cs"/>
              </a:rPr>
              <a:t>4.57mm</a:t>
            </a:r>
            <a:r>
              <a:rPr kumimoji="1" lang="ja-JP" altLang="ja-JP" sz="1200" kern="1200" dirty="0" smtClean="0">
                <a:solidFill>
                  <a:schemeClr val="tx1"/>
                </a:solidFill>
                <a:effectLst/>
                <a:latin typeface="+mn-lt"/>
                <a:ea typeface="+mn-ea"/>
                <a:cs typeface="+mn-cs"/>
              </a:rPr>
              <a:t>のノズルからエチレン（</a:t>
            </a:r>
            <a:r>
              <a:rPr kumimoji="1" lang="en-US" altLang="ja-JP" sz="1200" kern="1200" dirty="0" smtClean="0">
                <a:solidFill>
                  <a:schemeClr val="tx1"/>
                </a:solidFill>
                <a:effectLst/>
                <a:latin typeface="+mn-lt"/>
                <a:ea typeface="+mn-ea"/>
                <a:cs typeface="+mn-cs"/>
              </a:rPr>
              <a:t>C</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H</a:t>
            </a:r>
            <a:r>
              <a:rPr kumimoji="1" lang="en-US" altLang="ja-JP" sz="1200" kern="1200" baseline="-250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）を用いて空気と窒素とを混合し、窒素の流量を増加させ、同時に排気ガスの流量を減少させることで（調整弁）任意の圧力に維持する（精度１％）</a:t>
            </a:r>
            <a:r>
              <a:rPr lang="ja-JP" altLang="ja-JP" dirty="0" smtClean="0">
                <a:effectLst/>
              </a:rPr>
              <a:t> </a:t>
            </a:r>
            <a:endParaRPr kumimoji="1" lang="en-US" altLang="ja-JP" dirty="0" smtClean="0"/>
          </a:p>
          <a:p>
            <a:endParaRPr kumimoji="1" lang="en-US" altLang="ja-JP" dirty="0" smtClean="0"/>
          </a:p>
          <a:p>
            <a:endParaRPr kumimoji="1" lang="en-US" altLang="ja-JP" dirty="0" smtClean="0"/>
          </a:p>
          <a:p>
            <a:r>
              <a:rPr kumimoji="1" lang="ja-JP" altLang="en-US" dirty="0" smtClean="0"/>
              <a:t>エチレンガス</a:t>
            </a:r>
            <a:r>
              <a:rPr kumimoji="1" lang="ja-JP" altLang="ja-JP" sz="1200" kern="1200" dirty="0" smtClean="0">
                <a:solidFill>
                  <a:schemeClr val="tx1"/>
                </a:solidFill>
                <a:effectLst/>
                <a:latin typeface="+mn-lt"/>
                <a:ea typeface="+mn-ea"/>
                <a:cs typeface="+mn-cs"/>
              </a:rPr>
              <a:t>コヒーレント社</a:t>
            </a:r>
            <a:r>
              <a:rPr kumimoji="1" lang="en-US" altLang="ja-JP" sz="1200" kern="1200" dirty="0" smtClean="0">
                <a:solidFill>
                  <a:schemeClr val="tx1"/>
                </a:solidFill>
                <a:effectLst/>
                <a:latin typeface="+mn-lt"/>
                <a:ea typeface="+mn-ea"/>
                <a:cs typeface="+mn-cs"/>
              </a:rPr>
              <a:t>”Verdi”</a:t>
            </a:r>
            <a:r>
              <a:rPr kumimoji="1" lang="ja-JP" altLang="ja-JP" sz="1200" kern="1200" dirty="0" smtClean="0">
                <a:solidFill>
                  <a:schemeClr val="tx1"/>
                </a:solidFill>
                <a:effectLst/>
                <a:latin typeface="+mn-lt"/>
                <a:ea typeface="+mn-ea"/>
                <a:cs typeface="+mn-cs"/>
              </a:rPr>
              <a:t>のグリーンレーザー（波長</a:t>
            </a:r>
            <a:r>
              <a:rPr kumimoji="1" lang="en-US" altLang="ja-JP" sz="1200" kern="1200" dirty="0" smtClean="0">
                <a:solidFill>
                  <a:schemeClr val="tx1"/>
                </a:solidFill>
                <a:effectLst/>
                <a:latin typeface="+mn-lt"/>
                <a:ea typeface="+mn-ea"/>
                <a:cs typeface="+mn-cs"/>
              </a:rPr>
              <a:t>532nm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CW</a:t>
            </a:r>
            <a:r>
              <a:rPr kumimoji="1" lang="ja-JP" altLang="ja-JP" sz="1200" kern="1200" dirty="0" smtClean="0">
                <a:solidFill>
                  <a:schemeClr val="tx1"/>
                </a:solidFill>
                <a:effectLst/>
                <a:latin typeface="+mn-lt"/>
                <a:ea typeface="+mn-ea"/>
                <a:cs typeface="+mn-cs"/>
              </a:rPr>
              <a:t>レーザー、パワー</a:t>
            </a:r>
            <a:r>
              <a:rPr kumimoji="1" lang="en-US" altLang="ja-JP" sz="1200" kern="1200" dirty="0" smtClean="0">
                <a:solidFill>
                  <a:schemeClr val="tx1"/>
                </a:solidFill>
                <a:effectLst/>
                <a:latin typeface="+mn-lt"/>
                <a:ea typeface="+mn-ea"/>
                <a:cs typeface="+mn-cs"/>
              </a:rPr>
              <a:t>2W</a:t>
            </a:r>
            <a:r>
              <a:rPr kumimoji="1" lang="ja-JP" altLang="ja-JP" sz="1200" kern="1200" dirty="0" smtClean="0">
                <a:solidFill>
                  <a:schemeClr val="tx1"/>
                </a:solidFill>
                <a:effectLst/>
                <a:latin typeface="+mn-lt"/>
                <a:ea typeface="+mn-ea"/>
                <a:cs typeface="+mn-cs"/>
              </a:rPr>
              <a:t>）を励起光源とした</a:t>
            </a:r>
            <a:r>
              <a:rPr kumimoji="1" lang="en-US" altLang="ja-JP" sz="1200" kern="1200" dirty="0" smtClean="0">
                <a:solidFill>
                  <a:schemeClr val="tx1"/>
                </a:solidFill>
                <a:effectLst/>
                <a:latin typeface="+mn-lt"/>
                <a:ea typeface="+mn-ea"/>
                <a:cs typeface="+mn-cs"/>
              </a:rPr>
              <a:t>”Vitesse800-2”</a:t>
            </a:r>
            <a:r>
              <a:rPr kumimoji="1" lang="ja-JP" altLang="ja-JP" sz="1200" kern="1200" dirty="0" smtClean="0">
                <a:solidFill>
                  <a:schemeClr val="tx1"/>
                </a:solidFill>
                <a:effectLst/>
                <a:latin typeface="+mn-lt"/>
                <a:ea typeface="+mn-ea"/>
                <a:cs typeface="+mn-cs"/>
              </a:rPr>
              <a:t>のチタンサファイアレーザー（繰り返し周波数</a:t>
            </a:r>
            <a:r>
              <a:rPr kumimoji="1" lang="en-US" altLang="ja-JP" sz="1200" kern="1200" dirty="0" smtClean="0">
                <a:solidFill>
                  <a:schemeClr val="tx1"/>
                </a:solidFill>
                <a:effectLst/>
                <a:latin typeface="+mn-lt"/>
                <a:ea typeface="+mn-ea"/>
                <a:cs typeface="+mn-cs"/>
              </a:rPr>
              <a:t>82MHz</a:t>
            </a:r>
            <a:r>
              <a:rPr kumimoji="1" lang="ja-JP" altLang="ja-JP" sz="1200" kern="1200" dirty="0" smtClean="0">
                <a:solidFill>
                  <a:schemeClr val="tx1"/>
                </a:solidFill>
                <a:effectLst/>
                <a:latin typeface="+mn-lt"/>
                <a:ea typeface="+mn-ea"/>
                <a:cs typeface="+mn-cs"/>
              </a:rPr>
              <a:t>、波長</a:t>
            </a:r>
            <a:r>
              <a:rPr kumimoji="1" lang="en-US" altLang="ja-JP" sz="1200" kern="1200" dirty="0" smtClean="0">
                <a:solidFill>
                  <a:schemeClr val="tx1"/>
                </a:solidFill>
                <a:effectLst/>
                <a:latin typeface="+mn-lt"/>
                <a:ea typeface="+mn-ea"/>
                <a:cs typeface="+mn-cs"/>
              </a:rPr>
              <a:t>800nm</a:t>
            </a:r>
            <a:r>
              <a:rPr kumimoji="1" lang="ja-JP" altLang="ja-JP" sz="1200" kern="1200" dirty="0" smtClean="0">
                <a:solidFill>
                  <a:schemeClr val="tx1"/>
                </a:solidFill>
                <a:effectLst/>
                <a:latin typeface="+mn-lt"/>
                <a:ea typeface="+mn-ea"/>
                <a:cs typeface="+mn-cs"/>
              </a:rPr>
              <a:t>、パルス幅</a:t>
            </a:r>
            <a:r>
              <a:rPr kumimoji="1" lang="en-US" altLang="ja-JP" sz="1200" kern="1200" dirty="0" smtClean="0">
                <a:solidFill>
                  <a:schemeClr val="tx1"/>
                </a:solidFill>
                <a:effectLst/>
                <a:latin typeface="+mn-lt"/>
                <a:ea typeface="+mn-ea"/>
                <a:cs typeface="+mn-cs"/>
              </a:rPr>
              <a:t>90fs</a:t>
            </a:r>
            <a:r>
              <a:rPr kumimoji="1" lang="ja-JP" altLang="ja-JP" sz="1200" kern="1200" dirty="0" smtClean="0">
                <a:solidFill>
                  <a:schemeClr val="tx1"/>
                </a:solidFill>
                <a:effectLst/>
                <a:latin typeface="+mn-lt"/>
                <a:ea typeface="+mn-ea"/>
                <a:cs typeface="+mn-cs"/>
              </a:rPr>
              <a:t>、パワー</a:t>
            </a:r>
            <a:r>
              <a:rPr kumimoji="1" lang="en-US" altLang="ja-JP" sz="1200" kern="1200" dirty="0" smtClean="0">
                <a:solidFill>
                  <a:schemeClr val="tx1"/>
                </a:solidFill>
                <a:effectLst/>
                <a:latin typeface="+mn-lt"/>
                <a:ea typeface="+mn-ea"/>
                <a:cs typeface="+mn-cs"/>
              </a:rPr>
              <a:t>300mW</a:t>
            </a:r>
            <a:r>
              <a:rPr kumimoji="1" lang="ja-JP" altLang="ja-JP" sz="1200" kern="1200" dirty="0" smtClean="0">
                <a:solidFill>
                  <a:schemeClr val="tx1"/>
                </a:solidFill>
                <a:effectLst/>
                <a:latin typeface="+mn-lt"/>
                <a:ea typeface="+mn-ea"/>
                <a:cs typeface="+mn-cs"/>
              </a:rPr>
              <a:t>）を光源として使用している。パルス光を</a:t>
            </a:r>
            <a:r>
              <a:rPr kumimoji="1" lang="en-US" altLang="ja-JP" sz="1200" kern="1200" dirty="0" smtClean="0">
                <a:solidFill>
                  <a:schemeClr val="tx1"/>
                </a:solidFill>
                <a:effectLst/>
                <a:latin typeface="+mn-lt"/>
                <a:ea typeface="+mn-ea"/>
                <a:cs typeface="+mn-cs"/>
              </a:rPr>
              <a:t>BS</a:t>
            </a:r>
            <a:r>
              <a:rPr kumimoji="1" lang="ja-JP" altLang="ja-JP" sz="1200" kern="1200" dirty="0" smtClean="0">
                <a:solidFill>
                  <a:schemeClr val="tx1"/>
                </a:solidFill>
                <a:effectLst/>
                <a:latin typeface="+mn-lt"/>
                <a:ea typeface="+mn-ea"/>
                <a:cs typeface="+mn-cs"/>
              </a:rPr>
              <a:t>によって</a:t>
            </a:r>
            <a:r>
              <a:rPr kumimoji="1" lang="en-US" altLang="ja-JP" sz="1200" kern="1200" dirty="0" smtClean="0">
                <a:solidFill>
                  <a:schemeClr val="tx1"/>
                </a:solidFill>
                <a:effectLst/>
                <a:latin typeface="+mn-lt"/>
                <a:ea typeface="+mn-ea"/>
                <a:cs typeface="+mn-cs"/>
              </a:rPr>
              <a:t>9:1</a:t>
            </a:r>
            <a:r>
              <a:rPr kumimoji="1" lang="ja-JP" altLang="ja-JP" sz="1200" kern="1200" dirty="0" smtClean="0">
                <a:solidFill>
                  <a:schemeClr val="tx1"/>
                </a:solidFill>
                <a:effectLst/>
                <a:latin typeface="+mn-lt"/>
                <a:ea typeface="+mn-ea"/>
                <a:cs typeface="+mn-cs"/>
              </a:rPr>
              <a:t>に分ける。ポンプ光側は光伝導アンテナに入射して</a:t>
            </a:r>
            <a:r>
              <a:rPr kumimoji="1" lang="en-US" altLang="ja-JP" sz="1200" kern="1200" dirty="0" smtClean="0">
                <a:solidFill>
                  <a:schemeClr val="tx1"/>
                </a:solidFill>
                <a:effectLst/>
                <a:latin typeface="+mn-lt"/>
                <a:ea typeface="+mn-ea"/>
                <a:cs typeface="+mn-cs"/>
              </a:rPr>
              <a:t>THz</a:t>
            </a:r>
            <a:r>
              <a:rPr kumimoji="1" lang="ja-JP" altLang="ja-JP" sz="1200" kern="1200" dirty="0" smtClean="0">
                <a:solidFill>
                  <a:schemeClr val="tx1"/>
                </a:solidFill>
                <a:effectLst/>
                <a:latin typeface="+mn-lt"/>
                <a:ea typeface="+mn-ea"/>
                <a:cs typeface="+mn-cs"/>
              </a:rPr>
              <a:t>パルスを発生させる。発生した</a:t>
            </a:r>
            <a:r>
              <a:rPr kumimoji="1" lang="en-US" altLang="ja-JP" sz="1200" kern="1200" dirty="0" smtClean="0">
                <a:solidFill>
                  <a:schemeClr val="tx1"/>
                </a:solidFill>
                <a:effectLst/>
                <a:latin typeface="+mn-lt"/>
                <a:ea typeface="+mn-ea"/>
                <a:cs typeface="+mn-cs"/>
              </a:rPr>
              <a:t>THz</a:t>
            </a:r>
            <a:r>
              <a:rPr kumimoji="1" lang="ja-JP" altLang="ja-JP" sz="1200" kern="1200" dirty="0" smtClean="0">
                <a:solidFill>
                  <a:schemeClr val="tx1"/>
                </a:solidFill>
                <a:effectLst/>
                <a:latin typeface="+mn-lt"/>
                <a:ea typeface="+mn-ea"/>
                <a:cs typeface="+mn-cs"/>
              </a:rPr>
              <a:t>パルスは軸外し放物面鏡でコリメートされバーナー内を通る。その後、機械式ステージを通ったプローブ光側と重なり、ポンプ光側は</a:t>
            </a:r>
            <a:r>
              <a:rPr kumimoji="1" lang="en-US" altLang="ja-JP" sz="1200" kern="1200" dirty="0" err="1" smtClean="0">
                <a:solidFill>
                  <a:schemeClr val="tx1"/>
                </a:solidFill>
                <a:effectLst/>
                <a:latin typeface="+mn-lt"/>
                <a:ea typeface="+mn-ea"/>
                <a:cs typeface="+mn-cs"/>
              </a:rPr>
              <a:t>ZnTe</a:t>
            </a:r>
            <a:r>
              <a:rPr kumimoji="1" lang="ja-JP" altLang="ja-JP" sz="1200" kern="1200" dirty="0" smtClean="0">
                <a:solidFill>
                  <a:schemeClr val="tx1"/>
                </a:solidFill>
                <a:effectLst/>
                <a:latin typeface="+mn-lt"/>
                <a:ea typeface="+mn-ea"/>
                <a:cs typeface="+mn-cs"/>
              </a:rPr>
              <a:t>結晶の電界として作用する。プローブ光側はバランス検出されパソコンで取り込まれる（</a:t>
            </a:r>
            <a:r>
              <a:rPr kumimoji="1" lang="en-US" altLang="ja-JP" sz="1200" kern="1200" dirty="0" smtClean="0">
                <a:solidFill>
                  <a:schemeClr val="tx1"/>
                </a:solidFill>
                <a:effectLst/>
                <a:latin typeface="+mn-lt"/>
                <a:ea typeface="+mn-ea"/>
                <a:cs typeface="+mn-cs"/>
              </a:rPr>
              <a:t>EOS</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24</a:t>
            </a:fld>
            <a:endParaRPr kumimoji="1" lang="ja-JP" altLang="en-US"/>
          </a:p>
        </p:txBody>
      </p:sp>
    </p:spTree>
    <p:extLst>
      <p:ext uri="{BB962C8B-B14F-4D97-AF65-F5344CB8AC3E}">
        <p14:creationId xmlns:p14="http://schemas.microsoft.com/office/powerpoint/2010/main" val="342375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データベースとして、今回の燃焼の分子種としてはこれがあります。これらの分子種の吸収強度のプロットを</a:t>
            </a:r>
            <a:r>
              <a:rPr kumimoji="1" lang="en-US" altLang="ja-JP" dirty="0" smtClean="0"/>
              <a:t>JPL</a:t>
            </a:r>
            <a:r>
              <a:rPr kumimoji="1" lang="ja-JP" altLang="en-US" dirty="0" smtClean="0"/>
              <a:t>のデータベースにより得た物を示しています。</a:t>
            </a:r>
            <a:r>
              <a:rPr kumimoji="1" lang="en-US" altLang="ja-JP" dirty="0" smtClean="0"/>
              <a:t>OH</a:t>
            </a:r>
            <a:r>
              <a:rPr kumimoji="1" lang="ja-JP" altLang="en-US" dirty="0" smtClean="0"/>
              <a:t>には</a:t>
            </a:r>
            <a:r>
              <a:rPr kumimoji="1" lang="en-US" altLang="ja-JP" dirty="0" smtClean="0"/>
              <a:t>1.84,2.51THz</a:t>
            </a:r>
            <a:r>
              <a:rPr kumimoji="1" lang="ja-JP" altLang="en-US" dirty="0" smtClean="0"/>
              <a:t>に</a:t>
            </a:r>
            <a:r>
              <a:rPr kumimoji="1" lang="en-US" altLang="ja-JP" dirty="0" smtClean="0"/>
              <a:t>CH</a:t>
            </a:r>
            <a:r>
              <a:rPr kumimoji="1" lang="ja-JP" altLang="en-US" dirty="0" smtClean="0"/>
              <a:t>には</a:t>
            </a:r>
            <a:r>
              <a:rPr kumimoji="1" lang="en-US" altLang="ja-JP" dirty="0" smtClean="0"/>
              <a:t>2.58THz</a:t>
            </a:r>
            <a:r>
              <a:rPr kumimoji="1" lang="ja-JP" altLang="en-US" dirty="0" smtClean="0"/>
              <a:t>に</a:t>
            </a:r>
            <a:r>
              <a:rPr kumimoji="1" lang="en-US" altLang="ja-JP" dirty="0" smtClean="0"/>
              <a:t>NH</a:t>
            </a:r>
            <a:r>
              <a:rPr kumimoji="1" lang="en-US" altLang="ja-JP" baseline="-25000" dirty="0" smtClean="0"/>
              <a:t>3</a:t>
            </a:r>
            <a:r>
              <a:rPr kumimoji="1" lang="ja-JP" altLang="en-US" baseline="0" dirty="0" smtClean="0"/>
              <a:t>は</a:t>
            </a:r>
            <a:endParaRPr kumimoji="1" lang="en-US" altLang="ja-JP" baseline="0" dirty="0" smtClean="0"/>
          </a:p>
          <a:p>
            <a:r>
              <a:rPr kumimoji="1" lang="en-US" altLang="ja-JP" baseline="0" dirty="0" smtClean="0"/>
              <a:t>1.77,2.95THz</a:t>
            </a:r>
            <a:r>
              <a:rPr kumimoji="1" lang="ja-JP" altLang="en-US" baseline="0" dirty="0" smtClean="0"/>
              <a:t>にそれぞれの吸収線が現れているのが分かります。しかし、それ以上に水の吸収強度が強いことを示しています。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25</a:t>
            </a:fld>
            <a:endParaRPr kumimoji="1" lang="ja-JP" altLang="en-US"/>
          </a:p>
        </p:txBody>
      </p:sp>
    </p:spTree>
    <p:extLst>
      <p:ext uri="{BB962C8B-B14F-4D97-AF65-F5344CB8AC3E}">
        <p14:creationId xmlns:p14="http://schemas.microsoft.com/office/powerpoint/2010/main" val="2436171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水蒸気のスペクトルはテラヘルツ帯において明らかに多くの吸収線を持っている</a:t>
            </a:r>
            <a:r>
              <a:rPr kumimoji="1" lang="ja-JP" altLang="en-US" sz="1200" kern="1200" dirty="0" smtClean="0">
                <a:solidFill>
                  <a:schemeClr val="tx1"/>
                </a:solidFill>
                <a:effectLst/>
                <a:latin typeface="+mn-lt"/>
                <a:ea typeface="+mn-ea"/>
                <a:cs typeface="+mn-cs"/>
              </a:rPr>
              <a:t>。水は３つの異なる慣性モーメントを持っているので</a:t>
            </a:r>
            <a:r>
              <a:rPr kumimoji="1" lang="ja-JP" altLang="ja-JP" sz="1200" kern="1200" dirty="0" smtClean="0">
                <a:solidFill>
                  <a:schemeClr val="tx1"/>
                </a:solidFill>
                <a:effectLst/>
                <a:latin typeface="+mn-lt"/>
                <a:ea typeface="+mn-ea"/>
                <a:cs typeface="+mn-cs"/>
              </a:rPr>
              <a:t>また、ラインの数は温度上昇とともに増加する。最も顕著な吸収線は水の基底状態（ν</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）に対応している。また、より高温となってくると高い遷移状態（ν</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）からの吸収を見ることができる。温度が上昇すると、</a:t>
            </a:r>
            <a:r>
              <a:rPr kumimoji="1" lang="ja-JP" altLang="en-US" sz="1200" kern="1200" dirty="0" smtClean="0">
                <a:solidFill>
                  <a:schemeClr val="tx1"/>
                </a:solidFill>
                <a:effectLst/>
                <a:latin typeface="+mn-lt"/>
                <a:ea typeface="+mn-ea"/>
                <a:cs typeface="+mn-cs"/>
              </a:rPr>
              <a:t>分子衝突が起きやすいので吸光度が下がり、結果</a:t>
            </a:r>
            <a:r>
              <a:rPr kumimoji="1" lang="ja-JP" altLang="ja-JP" sz="1200" kern="1200" dirty="0" smtClean="0">
                <a:solidFill>
                  <a:schemeClr val="tx1"/>
                </a:solidFill>
                <a:effectLst/>
                <a:latin typeface="+mn-lt"/>
                <a:ea typeface="+mn-ea"/>
                <a:cs typeface="+mn-cs"/>
              </a:rPr>
              <a:t>線幅が狭くなる。</a:t>
            </a:r>
            <a:r>
              <a:rPr kumimoji="1" lang="en-US" altLang="ja-JP" sz="1200" kern="1200" dirty="0" smtClean="0">
                <a:solidFill>
                  <a:schemeClr val="tx1"/>
                </a:solidFill>
                <a:effectLst/>
                <a:latin typeface="+mn-lt"/>
                <a:ea typeface="+mn-ea"/>
                <a:cs typeface="+mn-cs"/>
              </a:rPr>
              <a:t>100kPa-1800K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800kPa-1600K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1600kPa-1400K</a:t>
            </a:r>
            <a:r>
              <a:rPr kumimoji="1" lang="ja-JP" altLang="ja-JP" sz="1200" kern="1200" dirty="0" smtClean="0">
                <a:solidFill>
                  <a:schemeClr val="tx1"/>
                </a:solidFill>
                <a:effectLst/>
                <a:latin typeface="+mn-lt"/>
                <a:ea typeface="+mn-ea"/>
                <a:cs typeface="+mn-cs"/>
              </a:rPr>
              <a:t>における水蒸気の吸収線</a:t>
            </a:r>
            <a:r>
              <a:rPr lang="ja-JP" altLang="ja-JP" dirty="0" smtClean="0">
                <a:effectLst/>
              </a:rPr>
              <a:t> </a:t>
            </a:r>
            <a:endParaRPr lang="en-US" altLang="ja-JP" dirty="0" smtClean="0">
              <a:effectLst/>
            </a:endParaRPr>
          </a:p>
          <a:p>
            <a:r>
              <a:rPr kumimoji="1" lang="ja-JP" altLang="ja-JP" sz="1200" kern="1200" dirty="0" smtClean="0">
                <a:solidFill>
                  <a:schemeClr val="tx1"/>
                </a:solidFill>
                <a:effectLst/>
                <a:latin typeface="+mn-lt"/>
                <a:ea typeface="+mn-ea"/>
                <a:cs typeface="+mn-cs"/>
              </a:rPr>
              <a:t>これらの高温高圧下におけるスペクトルから高圧にするほど水蒸気の吸収線幅が広がっているのが分かる。圧力の増加により衝突拡がりによる効果が大きくなるためスペクトルの位置を決めることが難しくなる。高圧ほど</a:t>
            </a:r>
            <a:r>
              <a:rPr kumimoji="1" lang="ja-JP" altLang="en-US" sz="1200" kern="1200" dirty="0" smtClean="0">
                <a:solidFill>
                  <a:schemeClr val="tx1"/>
                </a:solidFill>
                <a:effectLst/>
                <a:latin typeface="+mn-lt"/>
                <a:ea typeface="+mn-ea"/>
                <a:cs typeface="+mn-cs"/>
              </a:rPr>
              <a:t>分子数が多くなるので</a:t>
            </a:r>
            <a:r>
              <a:rPr kumimoji="1" lang="ja-JP" altLang="ja-JP" sz="1200" kern="1200" dirty="0" smtClean="0">
                <a:solidFill>
                  <a:schemeClr val="tx1"/>
                </a:solidFill>
                <a:effectLst/>
                <a:latin typeface="+mn-lt"/>
                <a:ea typeface="+mn-ea"/>
                <a:cs typeface="+mn-cs"/>
              </a:rPr>
              <a:t>内部の濃度が高くなるため吸収が大きくなる。</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26</a:t>
            </a:fld>
            <a:endParaRPr kumimoji="1" lang="ja-JP" altLang="en-US"/>
          </a:p>
        </p:txBody>
      </p:sp>
    </p:spTree>
    <p:extLst>
      <p:ext uri="{BB962C8B-B14F-4D97-AF65-F5344CB8AC3E}">
        <p14:creationId xmlns:p14="http://schemas.microsoft.com/office/powerpoint/2010/main" val="3294003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a:t>
            </a:r>
            <a:r>
              <a:rPr kumimoji="1" lang="ja-JP" altLang="en-US" dirty="0" smtClean="0"/>
              <a:t>や</a:t>
            </a:r>
            <a:r>
              <a:rPr kumimoji="1" lang="en-US" altLang="ja-JP" dirty="0" smtClean="0"/>
              <a:t>HCN</a:t>
            </a:r>
            <a:r>
              <a:rPr kumimoji="1" lang="ja-JP" altLang="en-US" dirty="0" smtClean="0"/>
              <a:t>では回転モードが１つなので周期的に現れているのが分かります。</a:t>
            </a:r>
            <a:r>
              <a:rPr kumimoji="1" lang="en-US" altLang="ja-JP" dirty="0" smtClean="0"/>
              <a:t>OH</a:t>
            </a:r>
            <a:r>
              <a:rPr kumimoji="1" lang="ja-JP" altLang="en-US" dirty="0" smtClean="0"/>
              <a:t>にも同じことが言えますがこのように周期的に現れるのはさらに高周波側に現れます。</a:t>
            </a:r>
            <a:endParaRPr kumimoji="1" lang="en-US" altLang="ja-JP" dirty="0" smtClean="0"/>
          </a:p>
          <a:p>
            <a:r>
              <a:rPr kumimoji="1" lang="en-US" altLang="ja-JP" dirty="0" smtClean="0"/>
              <a:t>CO</a:t>
            </a:r>
            <a:r>
              <a:rPr kumimoji="1" lang="ja-JP" altLang="en-US" dirty="0" smtClean="0"/>
              <a:t>と</a:t>
            </a:r>
            <a:r>
              <a:rPr kumimoji="1" lang="en-US" altLang="ja-JP" dirty="0" smtClean="0"/>
              <a:t>OH</a:t>
            </a:r>
            <a:r>
              <a:rPr kumimoji="1" lang="ja-JP" altLang="en-US" dirty="0" smtClean="0"/>
              <a:t>は</a:t>
            </a:r>
            <a:r>
              <a:rPr kumimoji="1" lang="en-US" altLang="ja-JP" dirty="0" err="1" smtClean="0"/>
              <a:t>mol</a:t>
            </a:r>
            <a:r>
              <a:rPr kumimoji="1" lang="ja-JP" altLang="en-US" dirty="0" smtClean="0"/>
              <a:t>分率が非常に良く似ているが吸収の強度は</a:t>
            </a:r>
            <a:r>
              <a:rPr kumimoji="1" lang="en-US" altLang="ja-JP" dirty="0" smtClean="0"/>
              <a:t>1/100</a:t>
            </a:r>
            <a:r>
              <a:rPr kumimoji="1" lang="ja-JP" altLang="en-US" dirty="0" smtClean="0"/>
              <a:t>倍</a:t>
            </a:r>
            <a:endParaRPr kumimoji="1" lang="en-US" altLang="ja-JP" dirty="0" smtClean="0"/>
          </a:p>
          <a:p>
            <a:r>
              <a:rPr kumimoji="1" lang="ja-JP" altLang="en-US" dirty="0" smtClean="0"/>
              <a:t>双極子モーメントの大きさが</a:t>
            </a:r>
            <a:r>
              <a:rPr kumimoji="1" lang="en-US" altLang="ja-JP" dirty="0" smtClean="0"/>
              <a:t>CO</a:t>
            </a:r>
            <a:r>
              <a:rPr kumimoji="1" lang="ja-JP" altLang="en-US" dirty="0" smtClean="0"/>
              <a:t>のほうが小さいためこのような吸収強度の差が現れます</a:t>
            </a:r>
            <a:endParaRPr kumimoji="1" lang="en-US" altLang="ja-JP" dirty="0" smtClean="0"/>
          </a:p>
          <a:p>
            <a:r>
              <a:rPr kumimoji="1" lang="ja-JP" altLang="en-US" dirty="0" smtClean="0"/>
              <a:t>逆に</a:t>
            </a:r>
            <a:r>
              <a:rPr kumimoji="1" lang="en-US" altLang="ja-JP" dirty="0" smtClean="0"/>
              <a:t>HCN</a:t>
            </a:r>
            <a:r>
              <a:rPr kumimoji="1" lang="ja-JP" altLang="en-US" dirty="0" smtClean="0"/>
              <a:t>は双極子モーメントが</a:t>
            </a:r>
            <a:r>
              <a:rPr kumimoji="1" lang="en-US" altLang="ja-JP" dirty="0" smtClean="0"/>
              <a:t>OH</a:t>
            </a:r>
            <a:r>
              <a:rPr kumimoji="1" lang="ja-JP" altLang="en-US" dirty="0" smtClean="0"/>
              <a:t>よりも大きいですが、</a:t>
            </a:r>
            <a:r>
              <a:rPr kumimoji="1" lang="en-US" altLang="ja-JP" dirty="0" err="1" smtClean="0"/>
              <a:t>mol</a:t>
            </a:r>
            <a:r>
              <a:rPr kumimoji="1" lang="ja-JP" altLang="en-US" dirty="0" smtClean="0"/>
              <a:t>分率が非常に小さいため吸収</a:t>
            </a:r>
            <a:r>
              <a:rPr kumimoji="1" lang="ja-JP" altLang="en-US" smtClean="0"/>
              <a:t>強度が弱くなっている。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27</a:t>
            </a:fld>
            <a:endParaRPr kumimoji="1" lang="ja-JP" altLang="en-US"/>
          </a:p>
        </p:txBody>
      </p:sp>
    </p:spTree>
    <p:extLst>
      <p:ext uri="{BB962C8B-B14F-4D97-AF65-F5344CB8AC3E}">
        <p14:creationId xmlns:p14="http://schemas.microsoft.com/office/powerpoint/2010/main" val="254081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各温度</a:t>
            </a:r>
            <a:r>
              <a:rPr kumimoji="1" lang="en-US" altLang="ja-JP" dirty="0" smtClean="0"/>
              <a:t>300K</a:t>
            </a:r>
            <a:r>
              <a:rPr kumimoji="1" lang="ja-JP" altLang="en-US" dirty="0" smtClean="0"/>
              <a:t>と</a:t>
            </a:r>
            <a:r>
              <a:rPr kumimoji="1" lang="en-US" altLang="ja-JP" dirty="0" smtClean="0"/>
              <a:t>1800K</a:t>
            </a:r>
            <a:r>
              <a:rPr kumimoji="1" lang="ja-JP" altLang="en-US" dirty="0" smtClean="0"/>
              <a:t>における各物質の吸収強度の比を同じようにとったグラフ示しています。常温において水蒸気が大部分を占めていますが、水蒸気の弱い部分ではそれ以外の分子</a:t>
            </a:r>
            <a:r>
              <a:rPr kumimoji="1" lang="en-US" altLang="ja-JP" dirty="0" smtClean="0"/>
              <a:t>NH</a:t>
            </a:r>
            <a:r>
              <a:rPr kumimoji="1" lang="en-US" altLang="ja-JP" baseline="-25000" dirty="0" smtClean="0"/>
              <a:t>3</a:t>
            </a:r>
            <a:r>
              <a:rPr kumimoji="1" lang="ja-JP" altLang="en-US" baseline="0" dirty="0" smtClean="0"/>
              <a:t>と</a:t>
            </a:r>
            <a:r>
              <a:rPr kumimoji="1" lang="en-US" altLang="ja-JP" baseline="0" dirty="0" smtClean="0"/>
              <a:t>OH</a:t>
            </a:r>
            <a:r>
              <a:rPr kumimoji="1" lang="ja-JP" altLang="en-US" baseline="0" dirty="0" smtClean="0"/>
              <a:t>を見ることができます。</a:t>
            </a:r>
            <a:r>
              <a:rPr kumimoji="1" lang="en-US" altLang="ja-JP" baseline="0" dirty="0" smtClean="0"/>
              <a:t>1800k</a:t>
            </a:r>
            <a:r>
              <a:rPr kumimoji="1" lang="ja-JP" altLang="en-US" baseline="0" dirty="0" smtClean="0"/>
              <a:t>では</a:t>
            </a:r>
            <a:r>
              <a:rPr kumimoji="1" lang="en-US" altLang="ja-JP" baseline="0" dirty="0" smtClean="0"/>
              <a:t>CO</a:t>
            </a:r>
            <a:r>
              <a:rPr kumimoji="1" lang="ja-JP" altLang="en-US" baseline="0" dirty="0" smtClean="0"/>
              <a:t>のラインが理論上は現れますが、高温になるほど吸光度が低下する</a:t>
            </a:r>
            <a:r>
              <a:rPr kumimoji="1" lang="en-US" altLang="ja-JP" baseline="0" dirty="0" smtClean="0"/>
              <a:t>(1/100</a:t>
            </a:r>
            <a:r>
              <a:rPr kumimoji="1" lang="ja-JP" altLang="en-US" baseline="0" dirty="0" smtClean="0"/>
              <a:t>倍</a:t>
            </a:r>
            <a:r>
              <a:rPr kumimoji="1" lang="en-US" altLang="ja-JP" baseline="0" dirty="0" smtClean="0"/>
              <a:t>)</a:t>
            </a:r>
            <a:r>
              <a:rPr kumimoji="1" lang="ja-JP" altLang="en-US" baseline="0" dirty="0" smtClean="0"/>
              <a:t>ため装置として計測することはできないだろうと述べられています。</a:t>
            </a:r>
            <a:endParaRPr kumimoji="1" lang="en-US" altLang="ja-JP" baseline="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28</a:t>
            </a:fld>
            <a:endParaRPr kumimoji="1" lang="ja-JP" altLang="en-US"/>
          </a:p>
        </p:txBody>
      </p:sp>
    </p:spTree>
    <p:extLst>
      <p:ext uri="{BB962C8B-B14F-4D97-AF65-F5344CB8AC3E}">
        <p14:creationId xmlns:p14="http://schemas.microsoft.com/office/powerpoint/2010/main" val="1760196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err="1" smtClean="0"/>
              <a:t>Atm</a:t>
            </a:r>
            <a:r>
              <a:rPr kumimoji="1" lang="en-US" altLang="ja-JP" dirty="0" smtClean="0"/>
              <a:t>=100kPa</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エチレン（</a:t>
            </a:r>
            <a:r>
              <a:rPr kumimoji="1" lang="en-US" altLang="ja-JP" dirty="0" smtClean="0"/>
              <a:t>C2H4</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29</a:t>
            </a:fld>
            <a:endParaRPr kumimoji="1" lang="ja-JP" altLang="en-US"/>
          </a:p>
        </p:txBody>
      </p:sp>
    </p:spTree>
    <p:extLst>
      <p:ext uri="{BB962C8B-B14F-4D97-AF65-F5344CB8AC3E}">
        <p14:creationId xmlns:p14="http://schemas.microsoft.com/office/powerpoint/2010/main" val="2960093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実際は</a:t>
            </a:r>
            <a:r>
              <a:rPr kumimoji="1" lang="en-US" altLang="ja-JP" sz="1200" kern="1200" dirty="0" smtClean="0">
                <a:solidFill>
                  <a:schemeClr val="tx1"/>
                </a:solidFill>
                <a:effectLst/>
                <a:latin typeface="+mn-lt"/>
                <a:ea typeface="+mn-ea"/>
                <a:cs typeface="+mn-cs"/>
              </a:rPr>
              <a:t>2.5THz</a:t>
            </a:r>
            <a:r>
              <a:rPr kumimoji="1" lang="ja-JP" altLang="ja-JP" sz="1200" kern="1200" dirty="0" smtClean="0">
                <a:solidFill>
                  <a:schemeClr val="tx1"/>
                </a:solidFill>
                <a:effectLst/>
                <a:latin typeface="+mn-lt"/>
                <a:ea typeface="+mn-ea"/>
                <a:cs typeface="+mn-cs"/>
              </a:rPr>
              <a:t>付近に</a:t>
            </a:r>
            <a:r>
              <a:rPr kumimoji="1" lang="en-US" altLang="ja-JP" sz="1200" kern="1200" dirty="0" smtClean="0">
                <a:solidFill>
                  <a:schemeClr val="tx1"/>
                </a:solidFill>
                <a:effectLst/>
                <a:latin typeface="+mn-lt"/>
                <a:ea typeface="+mn-ea"/>
                <a:cs typeface="+mn-cs"/>
              </a:rPr>
              <a:t>CH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OH</a:t>
            </a:r>
            <a:r>
              <a:rPr kumimoji="1" lang="ja-JP" altLang="ja-JP" sz="1200" kern="1200" dirty="0" smtClean="0">
                <a:solidFill>
                  <a:schemeClr val="tx1"/>
                </a:solidFill>
                <a:effectLst/>
                <a:latin typeface="+mn-lt"/>
                <a:ea typeface="+mn-ea"/>
                <a:cs typeface="+mn-cs"/>
              </a:rPr>
              <a:t>の吸収線が存在しなければならないが、このような小さな信号は、残念ながら高いノイズ成分により区別することができない。また、図</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にエチレンガスにおける吸収を示す。高周波側の低</a:t>
            </a:r>
            <a:r>
              <a:rPr kumimoji="1" lang="en-US" altLang="ja-JP" sz="1200" kern="1200" dirty="0" smtClean="0">
                <a:solidFill>
                  <a:schemeClr val="tx1"/>
                </a:solidFill>
                <a:effectLst/>
                <a:latin typeface="+mn-lt"/>
                <a:ea typeface="+mn-ea"/>
                <a:cs typeface="+mn-cs"/>
              </a:rPr>
              <a:t>SN</a:t>
            </a:r>
            <a:r>
              <a:rPr kumimoji="1" lang="ja-JP" altLang="ja-JP" sz="1200" kern="1200" dirty="0" smtClean="0">
                <a:solidFill>
                  <a:schemeClr val="tx1"/>
                </a:solidFill>
                <a:effectLst/>
                <a:latin typeface="+mn-lt"/>
                <a:ea typeface="+mn-ea"/>
                <a:cs typeface="+mn-cs"/>
              </a:rPr>
              <a:t>比により得られた帯域は</a:t>
            </a:r>
            <a:r>
              <a:rPr kumimoji="1" lang="en-US" altLang="ja-JP" sz="1200" kern="1200" dirty="0" smtClean="0">
                <a:solidFill>
                  <a:schemeClr val="tx1"/>
                </a:solidFill>
                <a:effectLst/>
                <a:latin typeface="+mn-lt"/>
                <a:ea typeface="+mn-ea"/>
                <a:cs typeface="+mn-cs"/>
              </a:rPr>
              <a:t>2THz</a:t>
            </a:r>
            <a:r>
              <a:rPr kumimoji="1" lang="ja-JP" altLang="ja-JP" sz="1200" kern="1200" dirty="0" smtClean="0">
                <a:solidFill>
                  <a:schemeClr val="tx1"/>
                </a:solidFill>
                <a:effectLst/>
                <a:latin typeface="+mn-lt"/>
                <a:ea typeface="+mn-ea"/>
                <a:cs typeface="+mn-cs"/>
              </a:rPr>
              <a:t>程度となった。また、圧力が高いほど濃度が高くなり吸収が大きくなるためその効果が反映されている</a:t>
            </a:r>
            <a:r>
              <a:rPr lang="ja-JP" altLang="ja-JP" dirty="0" smtClean="0">
                <a:effectLst/>
              </a:rPr>
              <a:t> </a:t>
            </a:r>
            <a:endParaRPr lang="en-US" altLang="ja-JP" dirty="0" smtClean="0">
              <a:effectLst/>
            </a:endParaRPr>
          </a:p>
          <a:p>
            <a:r>
              <a:rPr kumimoji="1" lang="ja-JP" altLang="ja-JP" sz="1200" kern="1200" dirty="0" smtClean="0">
                <a:solidFill>
                  <a:schemeClr val="tx1"/>
                </a:solidFill>
                <a:effectLst/>
                <a:latin typeface="+mn-lt"/>
                <a:ea typeface="+mn-ea"/>
                <a:cs typeface="+mn-cs"/>
              </a:rPr>
              <a:t>高周波側の低</a:t>
            </a:r>
            <a:r>
              <a:rPr kumimoji="1" lang="en-US" altLang="ja-JP" sz="1200" kern="1200" dirty="0" smtClean="0">
                <a:solidFill>
                  <a:schemeClr val="tx1"/>
                </a:solidFill>
                <a:effectLst/>
                <a:latin typeface="+mn-lt"/>
                <a:ea typeface="+mn-ea"/>
                <a:cs typeface="+mn-cs"/>
              </a:rPr>
              <a:t>SN</a:t>
            </a:r>
            <a:r>
              <a:rPr kumimoji="1" lang="ja-JP" altLang="ja-JP" sz="1200" kern="1200" dirty="0" smtClean="0">
                <a:solidFill>
                  <a:schemeClr val="tx1"/>
                </a:solidFill>
                <a:effectLst/>
                <a:latin typeface="+mn-lt"/>
                <a:ea typeface="+mn-ea"/>
                <a:cs typeface="+mn-cs"/>
              </a:rPr>
              <a:t>比により得られた帯域は</a:t>
            </a:r>
            <a:r>
              <a:rPr kumimoji="1" lang="en-US" altLang="ja-JP" sz="1200" kern="1200" dirty="0" smtClean="0">
                <a:solidFill>
                  <a:schemeClr val="tx1"/>
                </a:solidFill>
                <a:effectLst/>
                <a:latin typeface="+mn-lt"/>
                <a:ea typeface="+mn-ea"/>
                <a:cs typeface="+mn-cs"/>
              </a:rPr>
              <a:t>2THz</a:t>
            </a:r>
            <a:r>
              <a:rPr kumimoji="1" lang="ja-JP" altLang="ja-JP" sz="1200" kern="1200" dirty="0" smtClean="0">
                <a:solidFill>
                  <a:schemeClr val="tx1"/>
                </a:solidFill>
                <a:effectLst/>
                <a:latin typeface="+mn-lt"/>
                <a:ea typeface="+mn-ea"/>
                <a:cs typeface="+mn-cs"/>
              </a:rPr>
              <a:t>程度となった。また、圧力が高いほど濃度が高くなり吸収が大きくなるためその効果が反映されて</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30</a:t>
            </a:fld>
            <a:endParaRPr kumimoji="1" lang="ja-JP" altLang="en-US"/>
          </a:p>
        </p:txBody>
      </p:sp>
    </p:spTree>
    <p:extLst>
      <p:ext uri="{BB962C8B-B14F-4D97-AF65-F5344CB8AC3E}">
        <p14:creationId xmlns:p14="http://schemas.microsoft.com/office/powerpoint/2010/main" val="231515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赤外領域にはイオン分極に起因する振動モードが、マイクロ波領域には集団的な分子の回転緩和に起因する緩和モードが存在し、これらの狭間に位置するテラヘルツ領域はこの緩和モードの励起が振動モードの励起に切り替わる周波数帯で、分子間相互作用による応答が現れると考えられています。回転量子数</a:t>
            </a:r>
            <a:r>
              <a:rPr kumimoji="1" lang="en-US" altLang="ja-JP" dirty="0" smtClean="0"/>
              <a:t>J</a:t>
            </a:r>
            <a:r>
              <a:rPr kumimoji="1" lang="ja-JP" altLang="en-US" dirty="0" smtClean="0"/>
              <a:t>が大きいと分子量としては大きくなるので遅い振動となるため周波数的には低い位置に現れる。逆に分子量が小さいと慣性モーメント</a:t>
            </a:r>
            <a:r>
              <a:rPr kumimoji="1" lang="en-US" altLang="ja-JP" dirty="0" smtClean="0"/>
              <a:t>J</a:t>
            </a:r>
            <a:r>
              <a:rPr kumimoji="1" lang="ja-JP" altLang="en-US" dirty="0" smtClean="0"/>
              <a:t>が小さくなるため高周波側に現れる。</a:t>
            </a:r>
            <a:endParaRPr kumimoji="1" lang="en-US" altLang="ja-JP" dirty="0" smtClean="0"/>
          </a:p>
          <a:p>
            <a:r>
              <a:rPr kumimoji="1" lang="ja-JP" altLang="en-US" dirty="0" smtClean="0"/>
              <a:t>それがテラヘルツとの相互作用で分子の回転モードは</a:t>
            </a:r>
            <a:r>
              <a:rPr lang="ja-JP" altLang="en-US" sz="1200" dirty="0" smtClean="0"/>
              <a:t>モード</a:t>
            </a:r>
            <a:r>
              <a:rPr kumimoji="1" lang="ja-JP" altLang="en-US" sz="1200" dirty="0" smtClean="0"/>
              <a:t>マイクロ波や赤外より</a:t>
            </a:r>
            <a:r>
              <a:rPr lang="en-US" altLang="ja-JP" sz="1200" dirty="0" smtClean="0"/>
              <a:t>10</a:t>
            </a:r>
            <a:r>
              <a:rPr lang="en-US" altLang="ja-JP" sz="1200" baseline="30000" dirty="0" smtClean="0"/>
              <a:t>3</a:t>
            </a:r>
            <a:r>
              <a:rPr lang="en-US" altLang="ja-JP" sz="1200" dirty="0" smtClean="0"/>
              <a:t>~10</a:t>
            </a:r>
            <a:r>
              <a:rPr lang="en-US" altLang="ja-JP" sz="1200" baseline="30000" dirty="0" smtClean="0"/>
              <a:t>6</a:t>
            </a:r>
            <a:r>
              <a:rPr lang="ja-JP" altLang="en-US" sz="1200" dirty="0" smtClean="0"/>
              <a:t>倍強い＝回転モードを見る上で非常に適している</a:t>
            </a:r>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E4AF3B-5E9D-884C-9D9B-232751F1D59E}" type="slidenum">
              <a:rPr kumimoji="1" lang="ja-JP" altLang="en-US" smtClean="0"/>
              <a:t>33</a:t>
            </a:fld>
            <a:endParaRPr kumimoji="1" lang="ja-JP" altLang="en-US"/>
          </a:p>
        </p:txBody>
      </p:sp>
    </p:spTree>
    <p:extLst>
      <p:ext uri="{BB962C8B-B14F-4D97-AF65-F5344CB8AC3E}">
        <p14:creationId xmlns:p14="http://schemas.microsoft.com/office/powerpoint/2010/main" val="72653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水蒸気のスペクトルはテラヘルツ帯において明らかに多くの吸収線を持っている</a:t>
            </a:r>
            <a:r>
              <a:rPr kumimoji="1" lang="ja-JP" altLang="en-US" sz="1200" kern="1200" dirty="0" smtClean="0">
                <a:solidFill>
                  <a:schemeClr val="tx1"/>
                </a:solidFill>
                <a:effectLst/>
                <a:latin typeface="+mn-lt"/>
                <a:ea typeface="+mn-ea"/>
                <a:cs typeface="+mn-cs"/>
              </a:rPr>
              <a:t>。水は３つの異なる慣性モーメントを持っているので</a:t>
            </a:r>
            <a:r>
              <a:rPr kumimoji="1" lang="ja-JP" altLang="ja-JP" sz="1200" kern="1200" dirty="0" smtClean="0">
                <a:solidFill>
                  <a:schemeClr val="tx1"/>
                </a:solidFill>
                <a:effectLst/>
                <a:latin typeface="+mn-lt"/>
                <a:ea typeface="+mn-ea"/>
                <a:cs typeface="+mn-cs"/>
              </a:rPr>
              <a:t>また、ラインの数は温度上昇とともに増加する。最も顕著な吸収線は水の基底状態（ν</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）に対応している。また、より高温となってくると高い遷移状態（ν</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）からの吸収を見ることができる。温度が上昇すると、</a:t>
            </a:r>
            <a:r>
              <a:rPr kumimoji="1" lang="ja-JP" altLang="en-US" sz="1200" kern="1200" dirty="0" smtClean="0">
                <a:solidFill>
                  <a:schemeClr val="tx1"/>
                </a:solidFill>
                <a:effectLst/>
                <a:latin typeface="+mn-lt"/>
                <a:ea typeface="+mn-ea"/>
                <a:cs typeface="+mn-cs"/>
              </a:rPr>
              <a:t>分子衝突が起きやすいので吸光度が下がり、結果</a:t>
            </a:r>
            <a:r>
              <a:rPr kumimoji="1" lang="ja-JP" altLang="ja-JP" sz="1200" kern="1200" dirty="0" smtClean="0">
                <a:solidFill>
                  <a:schemeClr val="tx1"/>
                </a:solidFill>
                <a:effectLst/>
                <a:latin typeface="+mn-lt"/>
                <a:ea typeface="+mn-ea"/>
                <a:cs typeface="+mn-cs"/>
              </a:rPr>
              <a:t>線幅が狭くなる。</a:t>
            </a:r>
            <a:r>
              <a:rPr kumimoji="1" lang="en-US" altLang="ja-JP" sz="1200" kern="1200" dirty="0" smtClean="0">
                <a:solidFill>
                  <a:schemeClr val="tx1"/>
                </a:solidFill>
                <a:effectLst/>
                <a:latin typeface="+mn-lt"/>
                <a:ea typeface="+mn-ea"/>
                <a:cs typeface="+mn-cs"/>
              </a:rPr>
              <a:t>100kPa-1800K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800kPa-1600K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1600kPa-1400K</a:t>
            </a:r>
            <a:r>
              <a:rPr kumimoji="1" lang="ja-JP" altLang="ja-JP" sz="1200" kern="1200" dirty="0" smtClean="0">
                <a:solidFill>
                  <a:schemeClr val="tx1"/>
                </a:solidFill>
                <a:effectLst/>
                <a:latin typeface="+mn-lt"/>
                <a:ea typeface="+mn-ea"/>
                <a:cs typeface="+mn-cs"/>
              </a:rPr>
              <a:t>における水蒸気の吸収線</a:t>
            </a:r>
            <a:r>
              <a:rPr lang="ja-JP" altLang="ja-JP" dirty="0" smtClean="0">
                <a:effectLst/>
              </a:rPr>
              <a:t> </a:t>
            </a:r>
            <a:endParaRPr lang="en-US" altLang="ja-JP" dirty="0" smtClean="0">
              <a:effectLst/>
            </a:endParaRPr>
          </a:p>
          <a:p>
            <a:r>
              <a:rPr kumimoji="1" lang="ja-JP" altLang="ja-JP" sz="1200" kern="1200" dirty="0" smtClean="0">
                <a:solidFill>
                  <a:schemeClr val="tx1"/>
                </a:solidFill>
                <a:effectLst/>
                <a:latin typeface="+mn-lt"/>
                <a:ea typeface="+mn-ea"/>
                <a:cs typeface="+mn-cs"/>
              </a:rPr>
              <a:t>これらの高温高圧下におけるスペクトルから高圧にするほど水蒸気の吸収線幅が広がっているのが分かる。圧力の増加により衝突拡がりによる効果が大きくなるためスペクトルの位置を決めることが難しくなる。高圧ほど</a:t>
            </a:r>
            <a:r>
              <a:rPr kumimoji="1" lang="ja-JP" altLang="en-US" sz="1200" kern="1200" dirty="0" smtClean="0">
                <a:solidFill>
                  <a:schemeClr val="tx1"/>
                </a:solidFill>
                <a:effectLst/>
                <a:latin typeface="+mn-lt"/>
                <a:ea typeface="+mn-ea"/>
                <a:cs typeface="+mn-cs"/>
              </a:rPr>
              <a:t>分子数が多くなるので</a:t>
            </a:r>
            <a:r>
              <a:rPr kumimoji="1" lang="ja-JP" altLang="ja-JP" sz="1200" kern="1200" dirty="0" smtClean="0">
                <a:solidFill>
                  <a:schemeClr val="tx1"/>
                </a:solidFill>
                <a:effectLst/>
                <a:latin typeface="+mn-lt"/>
                <a:ea typeface="+mn-ea"/>
                <a:cs typeface="+mn-cs"/>
              </a:rPr>
              <a:t>内部の濃度が高くなるため吸収が大きくなる。</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34</a:t>
            </a:fld>
            <a:endParaRPr kumimoji="1" lang="ja-JP" altLang="en-US"/>
          </a:p>
        </p:txBody>
      </p:sp>
    </p:spTree>
    <p:extLst>
      <p:ext uri="{BB962C8B-B14F-4D97-AF65-F5344CB8AC3E}">
        <p14:creationId xmlns:p14="http://schemas.microsoft.com/office/powerpoint/2010/main" val="329400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地球環境とエネルギー確保の両面から、燃焼は今、世界的に最も注目を集めている研究対象の一つである。燃焼から発生する</a:t>
            </a:r>
            <a:r>
              <a:rPr kumimoji="1" lang="en-US" altLang="ja-JP" sz="1200" kern="1200" dirty="0" err="1" smtClean="0">
                <a:solidFill>
                  <a:schemeClr val="tx1"/>
                </a:solidFill>
                <a:effectLst/>
                <a:latin typeface="+mn-lt"/>
                <a:ea typeface="+mn-ea"/>
                <a:cs typeface="+mn-cs"/>
              </a:rPr>
              <a:t>NOx</a:t>
            </a:r>
            <a:r>
              <a:rPr kumimoji="1" lang="ja-JP" altLang="ja-JP" sz="1200" kern="1200" dirty="0" smtClean="0">
                <a:solidFill>
                  <a:schemeClr val="tx1"/>
                </a:solidFill>
                <a:effectLst/>
                <a:latin typeface="+mn-lt"/>
                <a:ea typeface="+mn-ea"/>
                <a:cs typeface="+mn-cs"/>
              </a:rPr>
              <a:t>やすすの問題が解決されているとは言えないところへ、</a:t>
            </a:r>
            <a:r>
              <a:rPr kumimoji="1" lang="en-US" altLang="ja-JP" sz="1200" kern="1200" dirty="0" smtClean="0">
                <a:solidFill>
                  <a:schemeClr val="tx1"/>
                </a:solidFill>
                <a:effectLst/>
                <a:latin typeface="+mn-lt"/>
                <a:ea typeface="+mn-ea"/>
                <a:cs typeface="+mn-cs"/>
              </a:rPr>
              <a:t>CO</a:t>
            </a:r>
            <a:r>
              <a:rPr kumimoji="1" lang="en-US" altLang="ja-JP" sz="1200" kern="1200" baseline="-250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による地球温暖化問題が大きくなってきた。しかし、これらの大きなマイナス面があっても燃焼はエネルギー変換として重要な要素である。</a:t>
            </a:r>
          </a:p>
          <a:p>
            <a:r>
              <a:rPr kumimoji="1" lang="ja-JP" altLang="ja-JP" sz="1200" kern="1200" dirty="0" smtClean="0">
                <a:solidFill>
                  <a:schemeClr val="tx1"/>
                </a:solidFill>
                <a:effectLst/>
                <a:latin typeface="+mn-lt"/>
                <a:ea typeface="+mn-ea"/>
                <a:cs typeface="+mn-cs"/>
              </a:rPr>
              <a:t>　燃焼の化学反応と、熱や流れが密接に絡み合って、それぞれの空間位置における温度や化学種の分布を工業炉や内燃機関では作り出している。そして、</a:t>
            </a:r>
            <a:r>
              <a:rPr kumimoji="1" lang="en-US" altLang="ja-JP" sz="1200" kern="1200" dirty="0" err="1" smtClean="0">
                <a:solidFill>
                  <a:schemeClr val="tx1"/>
                </a:solidFill>
                <a:effectLst/>
                <a:latin typeface="+mn-lt"/>
                <a:ea typeface="+mn-ea"/>
                <a:cs typeface="+mn-cs"/>
              </a:rPr>
              <a:t>NO</a:t>
            </a:r>
            <a:r>
              <a:rPr kumimoji="1" lang="en-US" altLang="ja-JP" sz="1200" kern="1200" baseline="-25000" dirty="0" err="1"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やすすの生成は、このような局所的な温度、化学種、流れ場の分布に依存している。火炎の空間、時間位置における計測は最近ようやく実現的になってきた段階である。これにはレーザーの発展が大きく寄与している。燃焼現象、中でも火炎の計測に基づく解析があって初めてエネルギーを有効に変換・活用して、同時に大気汚染や地球温暖化などのマイナス面を回避できるかを検討すること</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3</a:t>
            </a:fld>
            <a:endParaRPr kumimoji="1" lang="ja-JP" altLang="en-US"/>
          </a:p>
        </p:txBody>
      </p:sp>
    </p:spTree>
    <p:extLst>
      <p:ext uri="{BB962C8B-B14F-4D97-AF65-F5344CB8AC3E}">
        <p14:creationId xmlns:p14="http://schemas.microsoft.com/office/powerpoint/2010/main" val="89144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蛍光測定ー蛍光を発する原子、分子と共鳴する励起波長のレーザーを利用して励起し、それによって生じる蛍光を観測する。電子遷移の</a:t>
            </a:r>
            <a:endParaRPr kumimoji="1" lang="en-US" altLang="ja-JP" dirty="0" smtClean="0"/>
          </a:p>
          <a:p>
            <a:r>
              <a:rPr kumimoji="1" lang="ja-JP" altLang="en-US" dirty="0" smtClean="0"/>
              <a:t>通常大気圧下の火炎の場合、共存する気体分子との衝突が激しく起こり、衝突による無放射遷移の速度</a:t>
            </a:r>
            <a:r>
              <a:rPr kumimoji="1" lang="en-US" altLang="ja-JP" dirty="0" smtClean="0"/>
              <a:t>Q</a:t>
            </a:r>
            <a:r>
              <a:rPr kumimoji="1" lang="ja-JP" altLang="en-US" dirty="0" smtClean="0"/>
              <a:t>が非常に大きくなる欠点がある。</a:t>
            </a:r>
            <a:endParaRPr kumimoji="1" lang="en-US" altLang="ja-JP" dirty="0" smtClean="0"/>
          </a:p>
          <a:p>
            <a:r>
              <a:rPr kumimoji="1" lang="ja-JP" altLang="en-US" dirty="0" smtClean="0"/>
              <a:t>化学種や準位によっても大幅に異なるが、大気圧下では量子収率が</a:t>
            </a:r>
            <a:r>
              <a:rPr kumimoji="1" lang="en-US" altLang="ja-JP" dirty="0" smtClean="0"/>
              <a:t>0.1%</a:t>
            </a:r>
            <a:r>
              <a:rPr kumimoji="1" lang="ja-JP" altLang="en-US" dirty="0" smtClean="0"/>
              <a:t>以下になることが大きい。</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4</a:t>
            </a:fld>
            <a:endParaRPr kumimoji="1" lang="ja-JP" altLang="en-US"/>
          </a:p>
        </p:txBody>
      </p:sp>
    </p:spTree>
    <p:extLst>
      <p:ext uri="{BB962C8B-B14F-4D97-AF65-F5344CB8AC3E}">
        <p14:creationId xmlns:p14="http://schemas.microsoft.com/office/powerpoint/2010/main" val="338275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ラマン測定ー</a:t>
            </a:r>
            <a:r>
              <a:rPr kumimoji="1" lang="en-US" altLang="ja-JP" dirty="0" smtClean="0"/>
              <a:t>SRS</a:t>
            </a:r>
            <a:r>
              <a:rPr kumimoji="1" lang="ja-JP" altLang="en-US" dirty="0" smtClean="0"/>
              <a:t>（</a:t>
            </a:r>
            <a:r>
              <a:rPr kumimoji="1" lang="en-US" altLang="ja-JP" sz="1200" kern="1200" dirty="0" err="1" smtClean="0">
                <a:solidFill>
                  <a:schemeClr val="tx1"/>
                </a:solidFill>
                <a:latin typeface="+mn-lt"/>
                <a:ea typeface="+mn-ea"/>
                <a:cs typeface="+mn-cs"/>
              </a:rPr>
              <a:t>StimulatedRamanScattering</a:t>
            </a:r>
            <a:r>
              <a:rPr kumimoji="1" lang="ja-JP" altLang="en-US" dirty="0" smtClean="0"/>
              <a:t>）誘導ラマン散乱</a:t>
            </a:r>
            <a:endParaRPr kumimoji="1" lang="en-US" altLang="ja-JP" dirty="0" smtClean="0"/>
          </a:p>
          <a:p>
            <a:r>
              <a:rPr kumimoji="1" lang="ja-JP" altLang="en-US" dirty="0" smtClean="0"/>
              <a:t>通常振動・回転遷移からのラマンシフトから各モードの情報をえる。しかし、混合気体では各気体分子のスペクトルが重なり解析が複雑になることから、燃焼系ではあまり用いられない。</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5</a:t>
            </a:fld>
            <a:endParaRPr kumimoji="1" lang="ja-JP" altLang="en-US"/>
          </a:p>
        </p:txBody>
      </p:sp>
    </p:spTree>
    <p:extLst>
      <p:ext uri="{BB962C8B-B14F-4D97-AF65-F5344CB8AC3E}">
        <p14:creationId xmlns:p14="http://schemas.microsoft.com/office/powerpoint/2010/main" val="338275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ラマン測定ー通常振動・回転遷移からのラマンシフトから各モードの情報をえる。しかし、混合気体では各気体分子のスペクトルが重なり解析が複雑になることから、燃焼系ではあまり用いられない。</a:t>
            </a:r>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6</a:t>
            </a:fld>
            <a:endParaRPr kumimoji="1" lang="ja-JP" altLang="en-US"/>
          </a:p>
        </p:txBody>
      </p:sp>
    </p:spTree>
    <p:extLst>
      <p:ext uri="{BB962C8B-B14F-4D97-AF65-F5344CB8AC3E}">
        <p14:creationId xmlns:p14="http://schemas.microsoft.com/office/powerpoint/2010/main" val="338275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・赤外分光法ではインコヒーレントな光源を使用、同じような波長帯で計測することから、火炎を対象とする場合</a:t>
            </a:r>
            <a:r>
              <a:rPr kumimoji="1" lang="ja-JP" altLang="en-US" sz="1200" dirty="0" smtClean="0"/>
              <a:t>において火炎発光が背景光と</a:t>
            </a:r>
            <a:r>
              <a:rPr lang="ja-JP" altLang="en-US" sz="1200" dirty="0" smtClean="0"/>
              <a:t>なり観測はほとんど不可能</a:t>
            </a:r>
            <a:endParaRPr lang="en-US" altLang="ja-JP" sz="1200" dirty="0" smtClean="0"/>
          </a:p>
          <a:p>
            <a:r>
              <a:rPr lang="ja-JP" altLang="en-US" sz="1200" dirty="0" smtClean="0"/>
              <a:t>・コヒーレントなレーザー光源を使用することではじめて実用的な計測が可能</a:t>
            </a:r>
            <a:endParaRPr lang="en-US" altLang="ja-JP" sz="1200" dirty="0" smtClean="0"/>
          </a:p>
          <a:p>
            <a:r>
              <a:rPr lang="ja-JP" altLang="en-US" sz="1200" dirty="0" smtClean="0"/>
              <a:t>・ラマンや蛍光とは異なり分子の回転遷移に起因する情報が得られる</a:t>
            </a:r>
            <a:endParaRPr lang="en-US" altLang="ja-JP" sz="1200" dirty="0" smtClean="0"/>
          </a:p>
          <a:p>
            <a:r>
              <a:rPr lang="ja-JP" altLang="en-US" sz="1200" dirty="0" smtClean="0"/>
              <a:t>・すす自身に蛍光が発生する、</a:t>
            </a:r>
            <a:r>
              <a:rPr lang="en-US" altLang="ja-JP" sz="1200" dirty="0" smtClean="0"/>
              <a:t>THz</a:t>
            </a:r>
            <a:r>
              <a:rPr lang="ja-JP" altLang="en-US" sz="1200" dirty="0" smtClean="0"/>
              <a:t>では透過であるためすすが含まれた状態での計測も可能</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7</a:t>
            </a:fld>
            <a:endParaRPr kumimoji="1" lang="ja-JP" altLang="en-US"/>
          </a:p>
        </p:txBody>
      </p:sp>
    </p:spTree>
    <p:extLst>
      <p:ext uri="{BB962C8B-B14F-4D97-AF65-F5344CB8AC3E}">
        <p14:creationId xmlns:p14="http://schemas.microsoft.com/office/powerpoint/2010/main" val="375540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8</a:t>
            </a:fld>
            <a:endParaRPr kumimoji="1" lang="ja-JP" altLang="en-US"/>
          </a:p>
        </p:txBody>
      </p:sp>
    </p:spTree>
    <p:extLst>
      <p:ext uri="{BB962C8B-B14F-4D97-AF65-F5344CB8AC3E}">
        <p14:creationId xmlns:p14="http://schemas.microsoft.com/office/powerpoint/2010/main" val="42787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燃焼をモデル化することでエネルギーを有効に変換・活用して、同時に大気汚染や地球温暖化などのマイナス面を回避できるかを検討できる。</a:t>
            </a:r>
            <a:endParaRPr kumimoji="1" lang="en-US" altLang="ja-JP" dirty="0" smtClean="0"/>
          </a:p>
          <a:p>
            <a:r>
              <a:rPr kumimoji="1" lang="ja-JP" altLang="en-US" dirty="0" smtClean="0"/>
              <a:t>モデル化の上でどのような分子で構成されているか、空間的にどのように分布しているか、そのときの火炎の温度という３つを知ることで火炎の燃焼を知ることができる。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hlinkClick r:id="rId3"/>
              </a:rPr>
              <a:t>蛍光測定</a:t>
            </a:r>
            <a:r>
              <a:rPr kumimoji="1" lang="en-US" altLang="ja-JP" sz="1200" kern="1200" dirty="0" smtClean="0">
                <a:solidFill>
                  <a:schemeClr val="tx1"/>
                </a:solidFill>
                <a:latin typeface="+mn-lt"/>
                <a:ea typeface="+mn-ea"/>
                <a:cs typeface="+mn-cs"/>
                <a:hlinkClick r:id="rId3"/>
              </a:rPr>
              <a:t>→</a:t>
            </a:r>
            <a:r>
              <a:rPr kumimoji="1" lang="ja-JP" altLang="en-US" sz="1200" kern="1200" dirty="0" smtClean="0">
                <a:solidFill>
                  <a:schemeClr val="tx1"/>
                </a:solidFill>
                <a:latin typeface="+mn-lt"/>
                <a:ea typeface="+mn-ea"/>
                <a:cs typeface="+mn-cs"/>
              </a:rPr>
              <a:t>すすの蛍光や励起光を受け取った蛍光分子に対して、それとは別の蛍光分子や非蛍光分子（いずれもまとめてクエンチャーと呼ばれる）の影響により、励起蛍光分子からの蛍光が検出されなくなる、つまり消光（蛍光クエンチング）が起きることがあります</a:t>
            </a: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hlinkClick r:id="rId3"/>
              </a:rPr>
              <a:t>ラマン測定</a:t>
            </a:r>
            <a:r>
              <a:rPr kumimoji="1" lang="en-US" altLang="ja-JP" sz="1200" kern="1200" dirty="0" smtClean="0">
                <a:solidFill>
                  <a:schemeClr val="tx1"/>
                </a:solidFill>
                <a:latin typeface="+mn-lt"/>
                <a:ea typeface="+mn-ea"/>
                <a:cs typeface="+mn-cs"/>
                <a:hlinkClick r:id="rId3"/>
              </a:rPr>
              <a:t>→</a:t>
            </a:r>
            <a:r>
              <a:rPr lang="ja-JP" altLang="en-US" sz="1200" dirty="0" smtClean="0"/>
              <a:t>気体分子の衝突により振動遷移のみ</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t>(N</a:t>
            </a:r>
            <a:r>
              <a:rPr lang="en-US" altLang="ja-JP" sz="1200" baseline="-25000" dirty="0" smtClean="0"/>
              <a:t>1</a:t>
            </a:r>
            <a:r>
              <a:rPr lang="en-US" altLang="ja-JP" sz="1200" dirty="0" smtClean="0"/>
              <a:t>/N</a:t>
            </a:r>
            <a:r>
              <a:rPr lang="en-US" altLang="ja-JP" sz="1200" baseline="-25000" dirty="0" smtClean="0"/>
              <a:t>2</a:t>
            </a:r>
            <a:r>
              <a:rPr lang="en-US" altLang="ja-JP" sz="1200" dirty="0" smtClean="0"/>
              <a:t>)=ex[(E</a:t>
            </a:r>
            <a:r>
              <a:rPr lang="en-US" altLang="ja-JP" sz="1200" baseline="-25000" dirty="0" smtClean="0"/>
              <a:t>2</a:t>
            </a:r>
            <a:r>
              <a:rPr lang="en-US" altLang="ja-JP" sz="1200" dirty="0" smtClean="0"/>
              <a:t>-E</a:t>
            </a:r>
            <a:r>
              <a:rPr lang="en-US" altLang="ja-JP" sz="1200" baseline="-25000" dirty="0" smtClean="0"/>
              <a:t>1</a:t>
            </a:r>
            <a:r>
              <a:rPr lang="en-US" altLang="ja-JP" sz="1200" dirty="0" smtClean="0"/>
              <a:t>)/</a:t>
            </a:r>
            <a:r>
              <a:rPr lang="en-US" altLang="ja-JP" sz="1200" dirty="0" err="1" smtClean="0"/>
              <a:t>kT</a:t>
            </a:r>
            <a:r>
              <a:rPr lang="en-US" altLang="ja-JP" sz="1200" dirty="0" smtClean="0"/>
              <a:t>]</a:t>
            </a:r>
            <a:endParaRPr kumimoji="1" lang="ja-JP" alt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hlinkClick r:id="rId3"/>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E355C7B-AF86-CE4D-A9CC-B9A93CFCD095}" type="slidenum">
              <a:rPr kumimoji="1" lang="ja-JP" altLang="en-US" smtClean="0"/>
              <a:t>9</a:t>
            </a:fld>
            <a:endParaRPr kumimoji="1" lang="ja-JP" altLang="en-US"/>
          </a:p>
        </p:txBody>
      </p:sp>
    </p:spTree>
    <p:extLst>
      <p:ext uri="{BB962C8B-B14F-4D97-AF65-F5344CB8AC3E}">
        <p14:creationId xmlns:p14="http://schemas.microsoft.com/office/powerpoint/2010/main" val="171938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6D1D917F-E817-4403-AF32-55FC2E272334}" type="datetimeFigureOut">
              <a:rPr kumimoji="1" lang="ja-JP" altLang="en-US" smtClean="0"/>
              <a:t>2013/08/30</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D1D917F-E817-4403-AF32-55FC2E272334}" type="datetimeFigureOut">
              <a:rPr kumimoji="1" lang="ja-JP" altLang="en-US" smtClean="0"/>
              <a:t>2013/08/30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6D1D917F-E817-4403-AF32-55FC2E272334}" type="datetimeFigureOut">
              <a:rPr kumimoji="1" lang="ja-JP" altLang="en-US" smtClean="0"/>
              <a:t>2013/08/30</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B961B218-9199-4897-A88D-A9FC4C77601D}"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Word___4.docx"/><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2.wdp"/><Relationship Id="rId5" Type="http://schemas.openxmlformats.org/officeDocument/2006/relationships/image" Target="../media/image21.jpe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24.jpe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7.wdp"/><Relationship Id="rId5" Type="http://schemas.openxmlformats.org/officeDocument/2006/relationships/image" Target="../media/image26.png"/><Relationship Id="rId6"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4" Type="http://schemas.microsoft.com/office/2007/relationships/hdphoto" Target="../media/hdphoto10.wdp"/><Relationship Id="rId5" Type="http://schemas.openxmlformats.org/officeDocument/2006/relationships/image" Target="../media/image30.jpeg"/><Relationship Id="rId6"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12.wdp"/><Relationship Id="rId5" Type="http://schemas.openxmlformats.org/officeDocument/2006/relationships/image" Target="../media/image32.jpeg"/><Relationship Id="rId6"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5.wdp"/><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package" Target="../embeddings/Microsoft_Word___1.docx"/><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package" Target="../embeddings/Microsoft_Word___2.docx"/><Relationship Id="rId7"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png"/><Relationship Id="rId5" Type="http://schemas.openxmlformats.org/officeDocument/2006/relationships/package" Target="../embeddings/Microsoft_Word___3.docx"/><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809032"/>
            <a:ext cx="9144000" cy="2549987"/>
          </a:xfrm>
        </p:spPr>
        <p:txBody>
          <a:bodyPr/>
          <a:lstStyle/>
          <a:p>
            <a:r>
              <a:rPr lang="en-US" altLang="ja-JP" dirty="0"/>
              <a:t>Terahertz time-domain spectroscopy of gas </a:t>
            </a:r>
            <a:r>
              <a:rPr lang="en-US" altLang="ja-JP" dirty="0" smtClean="0"/>
              <a:t>molecule and temperature examination  </a:t>
            </a:r>
            <a:r>
              <a:rPr lang="en-US" altLang="ja-JP" dirty="0"/>
              <a:t>in flames</a:t>
            </a:r>
            <a:r>
              <a:rPr lang="ja-JP" altLang="ja-JP" dirty="0"/>
              <a:t> </a:t>
            </a:r>
            <a:endParaRPr kumimoji="1" lang="ja-JP" altLang="en-US" dirty="0"/>
          </a:p>
        </p:txBody>
      </p:sp>
      <p:sp>
        <p:nvSpPr>
          <p:cNvPr id="3" name="サブタイトル 2"/>
          <p:cNvSpPr>
            <a:spLocks noGrp="1"/>
          </p:cNvSpPr>
          <p:nvPr>
            <p:ph type="subTitle" idx="1"/>
          </p:nvPr>
        </p:nvSpPr>
        <p:spPr>
          <a:xfrm>
            <a:off x="2743200" y="4690846"/>
            <a:ext cx="6400800" cy="897440"/>
          </a:xfrm>
        </p:spPr>
        <p:txBody>
          <a:bodyPr/>
          <a:lstStyle/>
          <a:p>
            <a:r>
              <a:rPr kumimoji="1" lang="en-US" altLang="ja-JP" dirty="0" smtClean="0"/>
              <a:t>M2 </a:t>
            </a:r>
            <a:r>
              <a:rPr kumimoji="1" lang="ja-JP" altLang="en-US" dirty="0" smtClean="0"/>
              <a:t>中村　翔太</a:t>
            </a:r>
            <a:endParaRPr kumimoji="1" lang="ja-JP" altLang="en-US" dirty="0"/>
          </a:p>
        </p:txBody>
      </p:sp>
    </p:spTree>
    <p:extLst>
      <p:ext uri="{BB962C8B-B14F-4D97-AF65-F5344CB8AC3E}">
        <p14:creationId xmlns:p14="http://schemas.microsoft.com/office/powerpoint/2010/main" val="1672125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35650"/>
            <a:ext cx="7772400" cy="1143000"/>
          </a:xfrm>
        </p:spPr>
        <p:txBody>
          <a:bodyPr/>
          <a:lstStyle/>
          <a:p>
            <a:pPr algn="l"/>
            <a:r>
              <a:rPr kumimoji="1" lang="ja-JP" altLang="en-US" dirty="0" smtClean="0"/>
              <a:t>実験装置</a:t>
            </a:r>
            <a:endParaRPr kumimoji="1" lang="ja-JP" altLang="en-US" dirty="0"/>
          </a:p>
        </p:txBody>
      </p:sp>
      <p:pic>
        <p:nvPicPr>
          <p:cNvPr id="5" name="図 4"/>
          <p:cNvPicPr>
            <a:picLocks noChangeAspect="1"/>
          </p:cNvPicPr>
          <p:nvPr/>
        </p:nvPicPr>
        <p:blipFill rotWithShape="1">
          <a:blip r:embed="rId2"/>
          <a:srcRect b="66537"/>
          <a:stretch/>
        </p:blipFill>
        <p:spPr>
          <a:xfrm>
            <a:off x="287433" y="3168397"/>
            <a:ext cx="6800114" cy="3179494"/>
          </a:xfrm>
          <a:prstGeom prst="rect">
            <a:avLst/>
          </a:prstGeom>
        </p:spPr>
      </p:pic>
      <p:sp>
        <p:nvSpPr>
          <p:cNvPr id="6" name="テキスト ボックス 5"/>
          <p:cNvSpPr txBox="1"/>
          <p:nvPr/>
        </p:nvSpPr>
        <p:spPr>
          <a:xfrm>
            <a:off x="5282546" y="2139250"/>
            <a:ext cx="2425063" cy="461665"/>
          </a:xfrm>
          <a:prstGeom prst="rect">
            <a:avLst/>
          </a:prstGeom>
          <a:noFill/>
        </p:spPr>
        <p:txBody>
          <a:bodyPr wrap="none" rtlCol="0">
            <a:spAutoFit/>
          </a:bodyPr>
          <a:lstStyle/>
          <a:p>
            <a:r>
              <a:rPr lang="en-US" altLang="en-US" sz="2400" dirty="0" smtClean="0"/>
              <a:t>セル長さ12.5cm</a:t>
            </a:r>
          </a:p>
        </p:txBody>
      </p:sp>
      <p:cxnSp>
        <p:nvCxnSpPr>
          <p:cNvPr id="8" name="直線コネクタ 7"/>
          <p:cNvCxnSpPr/>
          <p:nvPr/>
        </p:nvCxnSpPr>
        <p:spPr bwMode="auto">
          <a:xfrm flipV="1">
            <a:off x="2340986" y="2417321"/>
            <a:ext cx="0" cy="1274804"/>
          </a:xfrm>
          <a:prstGeom prst="line">
            <a:avLst/>
          </a:prstGeom>
          <a:noFill/>
          <a:ln w="9525" cap="flat" cmpd="sng" algn="ctr">
            <a:solidFill>
              <a:schemeClr val="tx1"/>
            </a:solidFill>
            <a:prstDash val="solid"/>
            <a:round/>
            <a:headEnd type="none" w="med" len="med"/>
            <a:tailEnd type="none" w="med" len="med"/>
          </a:ln>
          <a:effectLst/>
        </p:spPr>
      </p:cxnSp>
      <p:cxnSp>
        <p:nvCxnSpPr>
          <p:cNvPr id="10" name="直線コネクタ 9"/>
          <p:cNvCxnSpPr/>
          <p:nvPr/>
        </p:nvCxnSpPr>
        <p:spPr bwMode="auto">
          <a:xfrm flipV="1">
            <a:off x="5202192" y="2417321"/>
            <a:ext cx="0" cy="1274804"/>
          </a:xfrm>
          <a:prstGeom prst="line">
            <a:avLst/>
          </a:prstGeom>
          <a:noFill/>
          <a:ln w="9525"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flipV="1">
            <a:off x="2524593" y="2769209"/>
            <a:ext cx="0" cy="922916"/>
          </a:xfrm>
          <a:prstGeom prst="line">
            <a:avLst/>
          </a:prstGeom>
          <a:noFill/>
          <a:ln w="9525" cap="flat" cmpd="sng" algn="ctr">
            <a:solidFill>
              <a:schemeClr val="tx1"/>
            </a:solidFill>
            <a:prstDash val="solid"/>
            <a:round/>
            <a:headEnd type="none" w="med" len="med"/>
            <a:tailEnd type="none" w="med" len="med"/>
          </a:ln>
          <a:effectLst/>
        </p:spPr>
      </p:cxnSp>
      <p:cxnSp>
        <p:nvCxnSpPr>
          <p:cNvPr id="13" name="直線コネクタ 12"/>
          <p:cNvCxnSpPr/>
          <p:nvPr/>
        </p:nvCxnSpPr>
        <p:spPr bwMode="auto">
          <a:xfrm flipV="1">
            <a:off x="5047975" y="2769209"/>
            <a:ext cx="0" cy="922916"/>
          </a:xfrm>
          <a:prstGeom prst="line">
            <a:avLst/>
          </a:prstGeom>
          <a:noFill/>
          <a:ln w="9525" cap="flat" cmpd="sng" algn="ctr">
            <a:solidFill>
              <a:schemeClr val="tx1"/>
            </a:solidFill>
            <a:prstDash val="solid"/>
            <a:round/>
            <a:headEnd type="none" w="med" len="med"/>
            <a:tailEnd type="none" w="med" len="med"/>
          </a:ln>
          <a:effectLst/>
        </p:spPr>
      </p:cxnSp>
      <p:cxnSp>
        <p:nvCxnSpPr>
          <p:cNvPr id="15" name="直線矢印コネクタ 14"/>
          <p:cNvCxnSpPr/>
          <p:nvPr/>
        </p:nvCxnSpPr>
        <p:spPr bwMode="auto">
          <a:xfrm>
            <a:off x="2524593" y="3029301"/>
            <a:ext cx="2523382" cy="30599"/>
          </a:xfrm>
          <a:prstGeom prst="straightConnector1">
            <a:avLst/>
          </a:prstGeom>
          <a:noFill/>
          <a:ln w="9525" cap="flat" cmpd="sng" algn="ctr">
            <a:solidFill>
              <a:schemeClr val="tx1"/>
            </a:solidFill>
            <a:prstDash val="solid"/>
            <a:round/>
            <a:headEnd type="arrow"/>
            <a:tailEnd type="arrow"/>
          </a:ln>
          <a:effectLst/>
        </p:spPr>
      </p:cxnSp>
      <p:cxnSp>
        <p:nvCxnSpPr>
          <p:cNvPr id="17" name="直線矢印コネクタ 16"/>
          <p:cNvCxnSpPr/>
          <p:nvPr/>
        </p:nvCxnSpPr>
        <p:spPr bwMode="auto">
          <a:xfrm>
            <a:off x="2340986" y="2600915"/>
            <a:ext cx="2861206" cy="15299"/>
          </a:xfrm>
          <a:prstGeom prst="straightConnector1">
            <a:avLst/>
          </a:prstGeom>
          <a:noFill/>
          <a:ln w="9525" cap="flat" cmpd="sng" algn="ctr">
            <a:solidFill>
              <a:schemeClr val="tx1"/>
            </a:solidFill>
            <a:prstDash val="solid"/>
            <a:round/>
            <a:headEnd type="arrow"/>
            <a:tailEnd type="arrow"/>
          </a:ln>
          <a:effectLst/>
        </p:spPr>
      </p:cxnSp>
      <p:sp>
        <p:nvSpPr>
          <p:cNvPr id="19" name="テキスト ボックス 18"/>
          <p:cNvSpPr txBox="1"/>
          <p:nvPr/>
        </p:nvSpPr>
        <p:spPr>
          <a:xfrm>
            <a:off x="3151916" y="2141928"/>
            <a:ext cx="1193957" cy="461665"/>
          </a:xfrm>
          <a:prstGeom prst="rect">
            <a:avLst/>
          </a:prstGeom>
          <a:noFill/>
        </p:spPr>
        <p:txBody>
          <a:bodyPr wrap="none" rtlCol="0">
            <a:spAutoFit/>
          </a:bodyPr>
          <a:lstStyle/>
          <a:p>
            <a:r>
              <a:rPr kumimoji="1" lang="en-US" altLang="ja-JP" sz="2400" dirty="0" smtClean="0"/>
              <a:t>12.5cm</a:t>
            </a:r>
            <a:endParaRPr kumimoji="1" lang="ja-JP" altLang="en-US" sz="2400" dirty="0"/>
          </a:p>
        </p:txBody>
      </p:sp>
      <p:sp>
        <p:nvSpPr>
          <p:cNvPr id="20" name="テキスト ボックス 19"/>
          <p:cNvSpPr txBox="1"/>
          <p:nvPr/>
        </p:nvSpPr>
        <p:spPr>
          <a:xfrm>
            <a:off x="3335523" y="2631515"/>
            <a:ext cx="937276" cy="461665"/>
          </a:xfrm>
          <a:prstGeom prst="rect">
            <a:avLst/>
          </a:prstGeom>
          <a:noFill/>
        </p:spPr>
        <p:txBody>
          <a:bodyPr wrap="none" rtlCol="0">
            <a:spAutoFit/>
          </a:bodyPr>
          <a:lstStyle/>
          <a:p>
            <a:r>
              <a:rPr kumimoji="1" lang="en-US" altLang="ja-JP" sz="2400" dirty="0" smtClean="0"/>
              <a:t>10cm</a:t>
            </a:r>
            <a:endParaRPr kumimoji="1" lang="ja-JP" altLang="en-US" sz="2400" dirty="0"/>
          </a:p>
        </p:txBody>
      </p:sp>
      <p:sp>
        <p:nvSpPr>
          <p:cNvPr id="21" name="テキスト ボックス 20"/>
          <p:cNvSpPr txBox="1"/>
          <p:nvPr/>
        </p:nvSpPr>
        <p:spPr>
          <a:xfrm>
            <a:off x="5282546" y="2600916"/>
            <a:ext cx="3861454" cy="830997"/>
          </a:xfrm>
          <a:prstGeom prst="rect">
            <a:avLst/>
          </a:prstGeom>
          <a:noFill/>
        </p:spPr>
        <p:txBody>
          <a:bodyPr wrap="none" rtlCol="0">
            <a:spAutoFit/>
          </a:bodyPr>
          <a:lstStyle/>
          <a:p>
            <a:r>
              <a:rPr lang="ja-JP" altLang="en-US" sz="2400" dirty="0" smtClean="0"/>
              <a:t>乾燥空気：プロパン＝</a:t>
            </a:r>
            <a:r>
              <a:rPr lang="en-US" altLang="ja-JP" sz="2400" dirty="0" smtClean="0"/>
              <a:t>22:1</a:t>
            </a:r>
          </a:p>
          <a:p>
            <a:r>
              <a:rPr lang="ja-JP" altLang="en-US" sz="2400" dirty="0" smtClean="0"/>
              <a:t>流量</a:t>
            </a:r>
            <a:r>
              <a:rPr kumimoji="1" lang="en-US" altLang="ja-JP" sz="2400" dirty="0" smtClean="0"/>
              <a:t>20L/min,</a:t>
            </a:r>
            <a:r>
              <a:rPr lang="en-US" altLang="ja-JP" sz="2400" dirty="0" smtClean="0"/>
              <a:t>360Pa</a:t>
            </a:r>
            <a:endParaRPr kumimoji="1" lang="ja-JP" altLang="en-US" sz="2400" dirty="0"/>
          </a:p>
        </p:txBody>
      </p:sp>
      <p:sp>
        <p:nvSpPr>
          <p:cNvPr id="22" name="テキスト ボックス 21"/>
          <p:cNvSpPr txBox="1"/>
          <p:nvPr/>
        </p:nvSpPr>
        <p:spPr>
          <a:xfrm>
            <a:off x="-1422953" y="2662113"/>
            <a:ext cx="184666" cy="369332"/>
          </a:xfrm>
          <a:prstGeom prst="rect">
            <a:avLst/>
          </a:prstGeom>
          <a:noFill/>
        </p:spPr>
        <p:txBody>
          <a:bodyPr wrap="none" rtlCol="0">
            <a:spAutoFit/>
          </a:bodyPr>
          <a:lstStyle/>
          <a:p>
            <a:endParaRPr kumimoji="1" lang="ja-JP" altLang="en-US" dirty="0"/>
          </a:p>
        </p:txBody>
      </p:sp>
      <p:sp>
        <p:nvSpPr>
          <p:cNvPr id="23" name="テキスト ボックス 22"/>
          <p:cNvSpPr txBox="1"/>
          <p:nvPr/>
        </p:nvSpPr>
        <p:spPr>
          <a:xfrm>
            <a:off x="5047975" y="640825"/>
            <a:ext cx="3877985" cy="1569660"/>
          </a:xfrm>
          <a:prstGeom prst="rect">
            <a:avLst/>
          </a:prstGeom>
          <a:noFill/>
          <a:ln>
            <a:solidFill>
              <a:schemeClr val="tx1"/>
            </a:solidFill>
          </a:ln>
        </p:spPr>
        <p:txBody>
          <a:bodyPr wrap="none" rtlCol="0">
            <a:spAutoFit/>
          </a:bodyPr>
          <a:lstStyle/>
          <a:p>
            <a:r>
              <a:rPr lang="ja-JP" altLang="en-US" sz="2400" dirty="0" smtClean="0"/>
              <a:t>チタンサファイアレーザー</a:t>
            </a:r>
            <a:endParaRPr lang="en-US" altLang="ja-JP" sz="2400" dirty="0" smtClean="0"/>
          </a:p>
          <a:p>
            <a:r>
              <a:rPr kumimoji="1" lang="ja-JP" altLang="en-US" sz="2400" dirty="0" smtClean="0"/>
              <a:t>繰り返し周波数</a:t>
            </a:r>
            <a:r>
              <a:rPr kumimoji="1" lang="en-US" altLang="ja-JP" sz="2400" dirty="0" smtClean="0"/>
              <a:t>100MHz</a:t>
            </a:r>
          </a:p>
          <a:p>
            <a:r>
              <a:rPr lang="ja-JP" altLang="en-US" sz="2400" dirty="0" smtClean="0"/>
              <a:t>パルス幅</a:t>
            </a:r>
            <a:r>
              <a:rPr lang="en-US" altLang="ja-JP" sz="2400" dirty="0" smtClean="0"/>
              <a:t>100fs</a:t>
            </a:r>
          </a:p>
          <a:p>
            <a:r>
              <a:rPr kumimoji="1" lang="ja-JP" altLang="en-US" sz="2400" dirty="0" smtClean="0"/>
              <a:t>中心波長</a:t>
            </a:r>
            <a:r>
              <a:rPr kumimoji="1" lang="en-US" altLang="ja-JP" sz="2400" dirty="0" smtClean="0"/>
              <a:t>820nm</a:t>
            </a:r>
            <a:endParaRPr kumimoji="1" lang="ja-JP" altLang="en-US" sz="2400" dirty="0"/>
          </a:p>
        </p:txBody>
      </p:sp>
      <p:sp>
        <p:nvSpPr>
          <p:cNvPr id="3" name="テキスト ボックス 2"/>
          <p:cNvSpPr txBox="1"/>
          <p:nvPr/>
        </p:nvSpPr>
        <p:spPr>
          <a:xfrm>
            <a:off x="0" y="1308253"/>
            <a:ext cx="4506362" cy="830997"/>
          </a:xfrm>
          <a:prstGeom prst="rect">
            <a:avLst/>
          </a:prstGeom>
          <a:noFill/>
        </p:spPr>
        <p:txBody>
          <a:bodyPr wrap="none" rtlCol="0">
            <a:spAutoFit/>
          </a:bodyPr>
          <a:lstStyle/>
          <a:p>
            <a:r>
              <a:rPr kumimoji="1" lang="ja-JP" altLang="en-US" sz="2400" dirty="0" smtClean="0"/>
              <a:t>発生</a:t>
            </a:r>
            <a:r>
              <a:rPr lang="ja-JP" altLang="en-US" sz="2400" dirty="0" smtClean="0"/>
              <a:t>：ストリップライン型</a:t>
            </a:r>
            <a:r>
              <a:rPr lang="en-US" altLang="ja-JP" sz="2400" dirty="0" smtClean="0"/>
              <a:t>PCA</a:t>
            </a:r>
          </a:p>
          <a:p>
            <a:r>
              <a:rPr kumimoji="1" lang="ja-JP" altLang="en-US" sz="2400" dirty="0" smtClean="0"/>
              <a:t>検出：ダイポール型</a:t>
            </a:r>
            <a:r>
              <a:rPr kumimoji="1" lang="en-US" altLang="ja-JP" sz="2400" dirty="0" smtClean="0"/>
              <a:t>PCA</a:t>
            </a:r>
          </a:p>
        </p:txBody>
      </p:sp>
    </p:spTree>
    <p:extLst>
      <p:ext uri="{BB962C8B-B14F-4D97-AF65-F5344CB8AC3E}">
        <p14:creationId xmlns:p14="http://schemas.microsoft.com/office/powerpoint/2010/main" val="2323079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0440"/>
            <a:ext cx="7772400" cy="1143000"/>
          </a:xfrm>
        </p:spPr>
        <p:txBody>
          <a:bodyPr/>
          <a:lstStyle/>
          <a:p>
            <a:pPr algn="l"/>
            <a:r>
              <a:rPr kumimoji="1" lang="ja-JP" altLang="en-US" dirty="0" smtClean="0"/>
              <a:t>基本特性評価</a:t>
            </a:r>
            <a:endParaRPr kumimoji="1" lang="ja-JP" altLang="en-US" dirty="0"/>
          </a:p>
        </p:txBody>
      </p:sp>
      <p:pic>
        <p:nvPicPr>
          <p:cNvPr id="4" name="図 3"/>
          <p:cNvPicPr>
            <a:picLocks noChangeAspect="1"/>
          </p:cNvPicPr>
          <p:nvPr/>
        </p:nvPicPr>
        <p:blipFill rotWithShape="1">
          <a:blip r:embed="rId2"/>
          <a:srcRect t="33464"/>
          <a:stretch/>
        </p:blipFill>
        <p:spPr>
          <a:xfrm>
            <a:off x="0" y="1376955"/>
            <a:ext cx="5895660" cy="5481045"/>
          </a:xfrm>
          <a:prstGeom prst="rect">
            <a:avLst/>
          </a:prstGeom>
        </p:spPr>
      </p:pic>
      <p:sp>
        <p:nvSpPr>
          <p:cNvPr id="5" name="テキスト ボックス 4"/>
          <p:cNvSpPr txBox="1"/>
          <p:nvPr/>
        </p:nvSpPr>
        <p:spPr>
          <a:xfrm>
            <a:off x="5786068" y="895042"/>
            <a:ext cx="3357932" cy="5632310"/>
          </a:xfrm>
          <a:prstGeom prst="rect">
            <a:avLst/>
          </a:prstGeom>
          <a:noFill/>
        </p:spPr>
        <p:txBody>
          <a:bodyPr wrap="square" rtlCol="0">
            <a:spAutoFit/>
          </a:bodyPr>
          <a:lstStyle/>
          <a:p>
            <a:r>
              <a:rPr kumimoji="1" lang="ja-JP" altLang="en-US" sz="2400" dirty="0" smtClean="0"/>
              <a:t>リファレンス（研究室空気）の時間波形</a:t>
            </a:r>
            <a:endParaRPr kumimoji="1" lang="en-US" altLang="ja-JP" sz="2400" dirty="0" smtClean="0"/>
          </a:p>
          <a:p>
            <a:endParaRPr lang="en-US" altLang="ja-JP" sz="2400" dirty="0"/>
          </a:p>
          <a:p>
            <a:r>
              <a:rPr kumimoji="1" lang="ja-JP" altLang="en-US" sz="2400" dirty="0" smtClean="0"/>
              <a:t>スキャン時間</a:t>
            </a:r>
            <a:r>
              <a:rPr lang="en-US" altLang="ja-JP" sz="2400" dirty="0" smtClean="0"/>
              <a:t>:20min</a:t>
            </a:r>
          </a:p>
          <a:p>
            <a:r>
              <a:rPr lang="en-US" altLang="ja-JP" sz="2400" dirty="0" smtClean="0"/>
              <a:t>6ps</a:t>
            </a:r>
            <a:r>
              <a:rPr lang="en-US" altLang="ja-JP" sz="2400" dirty="0"/>
              <a:t>:</a:t>
            </a:r>
            <a:r>
              <a:rPr lang="ja-JP" altLang="en-US" sz="2400" dirty="0" smtClean="0"/>
              <a:t>窓材からの反射</a:t>
            </a:r>
            <a:endParaRPr lang="en-US" altLang="ja-JP" sz="2400" dirty="0" smtClean="0"/>
          </a:p>
          <a:p>
            <a:r>
              <a:rPr lang="en-US" altLang="ja-JP" sz="2400" dirty="0" smtClean="0"/>
              <a:t>160ps:</a:t>
            </a:r>
            <a:r>
              <a:rPr lang="ja-JP" altLang="en-US" sz="2400" dirty="0" smtClean="0"/>
              <a:t>ストリップライン</a:t>
            </a:r>
            <a:r>
              <a:rPr lang="en-US" altLang="ja-JP" sz="2400" dirty="0" smtClean="0"/>
              <a:t>PCA</a:t>
            </a:r>
            <a:r>
              <a:rPr lang="ja-JP" altLang="en-US" sz="2400" dirty="0" smtClean="0"/>
              <a:t>からのエコー</a:t>
            </a:r>
            <a:endParaRPr lang="en-US" altLang="ja-JP" sz="2400" dirty="0" smtClean="0"/>
          </a:p>
          <a:p>
            <a:endParaRPr kumimoji="1" lang="en-US" altLang="ja-JP" sz="2400" dirty="0" smtClean="0"/>
          </a:p>
          <a:p>
            <a:endParaRPr kumimoji="1" lang="en-US" altLang="ja-JP" sz="2400" dirty="0" smtClean="0"/>
          </a:p>
          <a:p>
            <a:r>
              <a:rPr kumimoji="1" lang="ja-JP" altLang="en-US" sz="2400" dirty="0" smtClean="0"/>
              <a:t>スペクトル波形</a:t>
            </a:r>
            <a:endParaRPr kumimoji="1" lang="en-US" altLang="ja-JP" sz="2400" dirty="0" smtClean="0"/>
          </a:p>
          <a:p>
            <a:r>
              <a:rPr lang="en-US" altLang="ja-JP" sz="2400" dirty="0" smtClean="0"/>
              <a:t>0.2~2.7THz</a:t>
            </a:r>
          </a:p>
          <a:p>
            <a:r>
              <a:rPr lang="ja-JP" altLang="en-US" sz="2400" dirty="0" smtClean="0"/>
              <a:t>窓材のエコー</a:t>
            </a:r>
            <a:r>
              <a:rPr lang="en-US" altLang="ja-JP" sz="2400" dirty="0" smtClean="0"/>
              <a:t>→0.6THz</a:t>
            </a:r>
            <a:r>
              <a:rPr lang="ja-JP" altLang="en-US" sz="2400" dirty="0" smtClean="0"/>
              <a:t>周期</a:t>
            </a:r>
            <a:r>
              <a:rPr lang="en-US" altLang="ja-JP" sz="2400" dirty="0" smtClean="0"/>
              <a:t>(</a:t>
            </a:r>
            <a:r>
              <a:rPr kumimoji="1" lang="en-US" altLang="ja-JP" sz="2400" dirty="0" smtClean="0"/>
              <a:t>1.71ps-delay)</a:t>
            </a:r>
          </a:p>
          <a:p>
            <a:r>
              <a:rPr kumimoji="1" lang="en-US" altLang="ja-JP" sz="2400" dirty="0" smtClean="0"/>
              <a:t>PCA</a:t>
            </a:r>
            <a:r>
              <a:rPr kumimoji="1" lang="ja-JP" altLang="en-US" sz="2400" dirty="0" smtClean="0"/>
              <a:t>エコー</a:t>
            </a:r>
            <a:r>
              <a:rPr kumimoji="1" lang="en-US" altLang="ja-JP" sz="2400" dirty="0" smtClean="0"/>
              <a:t>→</a:t>
            </a:r>
            <a:r>
              <a:rPr lang="ja-JP" altLang="en-US" sz="2400" dirty="0" smtClean="0"/>
              <a:t>速い周期</a:t>
            </a:r>
            <a:endParaRPr kumimoji="1" lang="en-US" altLang="ja-JP" sz="2400" dirty="0"/>
          </a:p>
          <a:p>
            <a:r>
              <a:rPr kumimoji="1" lang="en-US" altLang="ja-JP" sz="2400" dirty="0" smtClean="0"/>
              <a:t>(160ps-delay)</a:t>
            </a:r>
          </a:p>
        </p:txBody>
      </p:sp>
      <p:sp>
        <p:nvSpPr>
          <p:cNvPr id="6" name="正方形/長方形 5"/>
          <p:cNvSpPr/>
          <p:nvPr/>
        </p:nvSpPr>
        <p:spPr bwMode="auto">
          <a:xfrm>
            <a:off x="673225" y="1613440"/>
            <a:ext cx="336612" cy="4213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正方形/長方形 6"/>
          <p:cNvSpPr/>
          <p:nvPr/>
        </p:nvSpPr>
        <p:spPr bwMode="auto">
          <a:xfrm>
            <a:off x="703827" y="4375656"/>
            <a:ext cx="336612" cy="41308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565623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3045"/>
            <a:ext cx="7772400" cy="1143000"/>
          </a:xfrm>
        </p:spPr>
        <p:txBody>
          <a:bodyPr/>
          <a:lstStyle/>
          <a:p>
            <a:pPr algn="l"/>
            <a:r>
              <a:rPr kumimoji="1" lang="ja-JP" altLang="en-US" dirty="0" smtClean="0"/>
              <a:t>計測結果</a:t>
            </a:r>
            <a:endParaRPr kumimoji="1" lang="ja-JP" altLang="en-US" dirty="0"/>
          </a:p>
        </p:txBody>
      </p:sp>
      <p:pic>
        <p:nvPicPr>
          <p:cNvPr id="4" name="図 3"/>
          <p:cNvPicPr>
            <a:picLocks noChangeAspect="1"/>
          </p:cNvPicPr>
          <p:nvPr/>
        </p:nvPicPr>
        <p:blipFill>
          <a:blip r:embed="rId3"/>
          <a:stretch>
            <a:fillRect/>
          </a:stretch>
        </p:blipFill>
        <p:spPr>
          <a:xfrm>
            <a:off x="0" y="1356786"/>
            <a:ext cx="9144000" cy="4627029"/>
          </a:xfrm>
          <a:prstGeom prst="rect">
            <a:avLst/>
          </a:prstGeom>
        </p:spPr>
      </p:pic>
      <p:sp>
        <p:nvSpPr>
          <p:cNvPr id="3" name="テキスト ボックス 2"/>
          <p:cNvSpPr txBox="1"/>
          <p:nvPr/>
        </p:nvSpPr>
        <p:spPr>
          <a:xfrm>
            <a:off x="2526253" y="510096"/>
            <a:ext cx="3091712" cy="830997"/>
          </a:xfrm>
          <a:prstGeom prst="rect">
            <a:avLst/>
          </a:prstGeom>
          <a:noFill/>
        </p:spPr>
        <p:txBody>
          <a:bodyPr wrap="none" rtlCol="0">
            <a:spAutoFit/>
          </a:bodyPr>
          <a:lstStyle/>
          <a:p>
            <a:r>
              <a:rPr kumimoji="1" lang="ja-JP" altLang="en-US" sz="2400" dirty="0" smtClean="0"/>
              <a:t>リファレンス：</a:t>
            </a:r>
            <a:endParaRPr kumimoji="1" lang="en-US" altLang="ja-JP" sz="2400" dirty="0" smtClean="0"/>
          </a:p>
          <a:p>
            <a:r>
              <a:rPr kumimoji="1" lang="ja-JP" altLang="en-US" sz="2400" dirty="0" smtClean="0"/>
              <a:t>乾燥空気（湿度</a:t>
            </a:r>
            <a:r>
              <a:rPr kumimoji="1" lang="en-US" altLang="ja-JP" sz="2400" dirty="0" smtClean="0"/>
              <a:t>1%</a:t>
            </a:r>
            <a:r>
              <a:rPr kumimoji="1" lang="ja-JP" altLang="en-US" sz="2400" dirty="0" smtClean="0"/>
              <a:t>）</a:t>
            </a:r>
            <a:endParaRPr kumimoji="1" lang="ja-JP" altLang="en-US" sz="2400" dirty="0"/>
          </a:p>
        </p:txBody>
      </p:sp>
      <p:sp>
        <p:nvSpPr>
          <p:cNvPr id="5" name="テキスト ボックス 4"/>
          <p:cNvSpPr txBox="1"/>
          <p:nvPr/>
        </p:nvSpPr>
        <p:spPr>
          <a:xfrm>
            <a:off x="6137723" y="710455"/>
            <a:ext cx="3006277" cy="646331"/>
          </a:xfrm>
          <a:prstGeom prst="rect">
            <a:avLst/>
          </a:prstGeom>
          <a:noFill/>
        </p:spPr>
        <p:txBody>
          <a:bodyPr wrap="none" rtlCol="0">
            <a:spAutoFit/>
          </a:bodyPr>
          <a:lstStyle/>
          <a:p>
            <a:r>
              <a:rPr kumimoji="1" lang="en-US" altLang="ja-JP" dirty="0" smtClean="0"/>
              <a:t>(a)</a:t>
            </a:r>
            <a:r>
              <a:rPr kumimoji="1" lang="ja-JP" altLang="en-US" dirty="0" smtClean="0"/>
              <a:t>研究室空気（湿度</a:t>
            </a:r>
            <a:r>
              <a:rPr kumimoji="1" lang="en-US" altLang="ja-JP" dirty="0" smtClean="0"/>
              <a:t>15%</a:t>
            </a:r>
            <a:r>
              <a:rPr kumimoji="1" lang="ja-JP" altLang="en-US" dirty="0" smtClean="0"/>
              <a:t>）</a:t>
            </a:r>
            <a:endParaRPr kumimoji="1" lang="en-US" altLang="ja-JP" dirty="0" smtClean="0"/>
          </a:p>
          <a:p>
            <a:r>
              <a:rPr lang="en-US" altLang="ja-JP" dirty="0" smtClean="0"/>
              <a:t>(b)</a:t>
            </a:r>
            <a:r>
              <a:rPr lang="ja-JP" altLang="en-US" dirty="0" smtClean="0"/>
              <a:t>燃焼</a:t>
            </a:r>
            <a:endParaRPr kumimoji="1" lang="ja-JP" altLang="en-US" dirty="0"/>
          </a:p>
        </p:txBody>
      </p:sp>
      <p:sp>
        <p:nvSpPr>
          <p:cNvPr id="6" name="テキスト ボックス 5"/>
          <p:cNvSpPr txBox="1"/>
          <p:nvPr/>
        </p:nvSpPr>
        <p:spPr>
          <a:xfrm>
            <a:off x="151687" y="5983815"/>
            <a:ext cx="4185761" cy="830997"/>
          </a:xfrm>
          <a:prstGeom prst="rect">
            <a:avLst/>
          </a:prstGeom>
          <a:noFill/>
        </p:spPr>
        <p:txBody>
          <a:bodyPr wrap="none" rtlCol="0">
            <a:spAutoFit/>
          </a:bodyPr>
          <a:lstStyle/>
          <a:p>
            <a:r>
              <a:rPr kumimoji="1" lang="ja-JP" altLang="en-US" sz="2400" dirty="0" smtClean="0"/>
              <a:t>燃焼反応により生じた化学種</a:t>
            </a:r>
            <a:endParaRPr kumimoji="1" lang="en-US" altLang="ja-JP" sz="2400" dirty="0" smtClean="0"/>
          </a:p>
          <a:p>
            <a:r>
              <a:rPr kumimoji="1" lang="en-US" altLang="ja-JP" sz="2400" dirty="0" smtClean="0"/>
              <a:t>C</a:t>
            </a:r>
            <a:r>
              <a:rPr kumimoji="1" lang="en-US" altLang="ja-JP" sz="2400" baseline="-25000" dirty="0" smtClean="0"/>
              <a:t>3</a:t>
            </a:r>
            <a:r>
              <a:rPr kumimoji="1" lang="en-US" altLang="ja-JP" sz="2400" dirty="0" smtClean="0"/>
              <a:t>H</a:t>
            </a:r>
            <a:r>
              <a:rPr kumimoji="1" lang="en-US" altLang="ja-JP" sz="2400" baseline="-25000" dirty="0" smtClean="0"/>
              <a:t>8</a:t>
            </a:r>
            <a:r>
              <a:rPr lang="en-US" altLang="ja-JP" sz="2400" dirty="0" smtClean="0"/>
              <a:t>+5O</a:t>
            </a:r>
            <a:r>
              <a:rPr lang="en-US" altLang="ja-JP" sz="2400" baseline="-25000" dirty="0" smtClean="0"/>
              <a:t>2</a:t>
            </a:r>
            <a:r>
              <a:rPr lang="en-US" altLang="ja-JP" sz="2400" dirty="0" smtClean="0"/>
              <a:t>→4H</a:t>
            </a:r>
            <a:r>
              <a:rPr lang="en-US" altLang="ja-JP" sz="2400" baseline="-25000" dirty="0" smtClean="0"/>
              <a:t>2</a:t>
            </a:r>
            <a:r>
              <a:rPr lang="en-US" altLang="ja-JP" sz="2400" dirty="0" smtClean="0"/>
              <a:t>O+3CO</a:t>
            </a:r>
            <a:r>
              <a:rPr lang="en-US" altLang="ja-JP" sz="2400" baseline="-25000" dirty="0" smtClean="0"/>
              <a:t>2</a:t>
            </a:r>
            <a:endParaRPr kumimoji="1" lang="ja-JP" altLang="en-US" sz="2400" dirty="0"/>
          </a:p>
        </p:txBody>
      </p:sp>
      <p:sp>
        <p:nvSpPr>
          <p:cNvPr id="7" name="テキスト ボックス 6"/>
          <p:cNvSpPr txBox="1"/>
          <p:nvPr/>
        </p:nvSpPr>
        <p:spPr>
          <a:xfrm>
            <a:off x="6085705" y="5683568"/>
            <a:ext cx="2646878" cy="1200328"/>
          </a:xfrm>
          <a:prstGeom prst="rect">
            <a:avLst/>
          </a:prstGeom>
          <a:noFill/>
        </p:spPr>
        <p:txBody>
          <a:bodyPr wrap="none" rtlCol="0">
            <a:spAutoFit/>
          </a:bodyPr>
          <a:lstStyle/>
          <a:p>
            <a:r>
              <a:rPr lang="ja-JP" altLang="en-US" sz="2400" dirty="0" smtClean="0"/>
              <a:t>　火炎の熱効果</a:t>
            </a:r>
            <a:endParaRPr lang="en-US" altLang="ja-JP" sz="2400" dirty="0" smtClean="0"/>
          </a:p>
          <a:p>
            <a:r>
              <a:rPr lang="ja-JP" altLang="en-US" sz="2400" dirty="0" smtClean="0"/>
              <a:t>・吸収強度が弱い</a:t>
            </a:r>
            <a:endParaRPr lang="en-US" altLang="ja-JP" sz="2400" dirty="0" smtClean="0"/>
          </a:p>
          <a:p>
            <a:r>
              <a:rPr kumimoji="1" lang="ja-JP" altLang="en-US" sz="2400" dirty="0" smtClean="0"/>
              <a:t>・新しい吸収線</a:t>
            </a:r>
            <a:endParaRPr kumimoji="1" lang="ja-JP" altLang="en-US" sz="2400" dirty="0"/>
          </a:p>
        </p:txBody>
      </p:sp>
      <p:sp>
        <p:nvSpPr>
          <p:cNvPr id="8" name="正方形/長方形 7"/>
          <p:cNvSpPr/>
          <p:nvPr/>
        </p:nvSpPr>
        <p:spPr bwMode="auto">
          <a:xfrm>
            <a:off x="6438505" y="5683568"/>
            <a:ext cx="2028571" cy="45555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423209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 y="510822"/>
            <a:ext cx="7772400" cy="1143000"/>
          </a:xfrm>
        </p:spPr>
        <p:txBody>
          <a:bodyPr/>
          <a:lstStyle/>
          <a:p>
            <a:pPr algn="l"/>
            <a:r>
              <a:rPr kumimoji="1" lang="ja-JP" altLang="en-US" dirty="0" smtClean="0"/>
              <a:t>ボルツマン分布</a:t>
            </a:r>
            <a:endParaRPr kumimoji="1" lang="ja-JP" altLang="en-US" dirty="0"/>
          </a:p>
        </p:txBody>
      </p:sp>
      <p:sp>
        <p:nvSpPr>
          <p:cNvPr id="10" name="テキスト ボックス 9"/>
          <p:cNvSpPr txBox="1"/>
          <p:nvPr/>
        </p:nvSpPr>
        <p:spPr>
          <a:xfrm>
            <a:off x="5085802" y="1161380"/>
            <a:ext cx="3262432" cy="830997"/>
          </a:xfrm>
          <a:prstGeom prst="rect">
            <a:avLst/>
          </a:prstGeom>
          <a:noFill/>
          <a:ln>
            <a:noFill/>
          </a:ln>
        </p:spPr>
        <p:txBody>
          <a:bodyPr wrap="none" rtlCol="0">
            <a:spAutoFit/>
          </a:bodyPr>
          <a:lstStyle/>
          <a:p>
            <a:r>
              <a:rPr kumimoji="1" lang="ja-JP" altLang="en-US" sz="2400" dirty="0" smtClean="0"/>
              <a:t>分子の回転状態分布は</a:t>
            </a:r>
            <a:endParaRPr kumimoji="1" lang="en-US" altLang="ja-JP" sz="2400" dirty="0" smtClean="0"/>
          </a:p>
          <a:p>
            <a:r>
              <a:rPr kumimoji="1" lang="ja-JP" altLang="en-US" sz="2400" dirty="0" smtClean="0"/>
              <a:t>ボルツマン分布に従う</a:t>
            </a:r>
            <a:endParaRPr kumimoji="1" lang="ja-JP" altLang="en-US" sz="2400" dirty="0"/>
          </a:p>
        </p:txBody>
      </p:sp>
      <p:sp>
        <p:nvSpPr>
          <p:cNvPr id="11" name="下矢印 10"/>
          <p:cNvSpPr/>
          <p:nvPr/>
        </p:nvSpPr>
        <p:spPr bwMode="auto">
          <a:xfrm>
            <a:off x="1765459" y="5899171"/>
            <a:ext cx="601524" cy="338550"/>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7" name="図 1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13188" t="5348" r="8014"/>
          <a:stretch/>
        </p:blipFill>
        <p:spPr>
          <a:xfrm>
            <a:off x="50800" y="2105654"/>
            <a:ext cx="4718830" cy="3041502"/>
          </a:xfrm>
          <a:prstGeom prst="rect">
            <a:avLst/>
          </a:prstGeom>
        </p:spPr>
      </p:pic>
      <p:sp>
        <p:nvSpPr>
          <p:cNvPr id="18" name="テキスト ボックス 17"/>
          <p:cNvSpPr txBox="1"/>
          <p:nvPr/>
        </p:nvSpPr>
        <p:spPr>
          <a:xfrm>
            <a:off x="2523059" y="4629098"/>
            <a:ext cx="1569660" cy="369332"/>
          </a:xfrm>
          <a:prstGeom prst="rect">
            <a:avLst/>
          </a:prstGeom>
          <a:solidFill>
            <a:schemeClr val="bg1"/>
          </a:solidFill>
        </p:spPr>
        <p:txBody>
          <a:bodyPr wrap="none" rtlCol="0">
            <a:spAutoFit/>
          </a:bodyPr>
          <a:lstStyle/>
          <a:p>
            <a:r>
              <a:rPr kumimoji="1" lang="ja-JP" altLang="en-US" dirty="0" smtClean="0"/>
              <a:t>エネルギー差</a:t>
            </a:r>
            <a:endParaRPr kumimoji="1" lang="ja-JP" altLang="en-US" dirty="0"/>
          </a:p>
        </p:txBody>
      </p:sp>
      <p:sp>
        <p:nvSpPr>
          <p:cNvPr id="19" name="テキスト ボックス 18"/>
          <p:cNvSpPr txBox="1"/>
          <p:nvPr/>
        </p:nvSpPr>
        <p:spPr>
          <a:xfrm>
            <a:off x="2066221" y="3509422"/>
            <a:ext cx="646331" cy="369332"/>
          </a:xfrm>
          <a:prstGeom prst="rect">
            <a:avLst/>
          </a:prstGeom>
          <a:solidFill>
            <a:srgbClr val="FFFFFF"/>
          </a:solidFill>
        </p:spPr>
        <p:txBody>
          <a:bodyPr wrap="none" rtlCol="0">
            <a:spAutoFit/>
          </a:bodyPr>
          <a:lstStyle/>
          <a:p>
            <a:r>
              <a:rPr kumimoji="1" lang="ja-JP" altLang="en-US" smtClean="0"/>
              <a:t>高温</a:t>
            </a:r>
            <a:endParaRPr kumimoji="1" lang="ja-JP" altLang="en-US"/>
          </a:p>
        </p:txBody>
      </p:sp>
      <p:sp>
        <p:nvSpPr>
          <p:cNvPr id="20" name="テキスト ボックス 19"/>
          <p:cNvSpPr txBox="1"/>
          <p:nvPr/>
        </p:nvSpPr>
        <p:spPr>
          <a:xfrm>
            <a:off x="902286" y="2642459"/>
            <a:ext cx="646331" cy="369332"/>
          </a:xfrm>
          <a:prstGeom prst="rect">
            <a:avLst/>
          </a:prstGeom>
          <a:solidFill>
            <a:srgbClr val="FFFFFF"/>
          </a:solidFill>
        </p:spPr>
        <p:txBody>
          <a:bodyPr wrap="none" rtlCol="0">
            <a:spAutoFit/>
          </a:bodyPr>
          <a:lstStyle/>
          <a:p>
            <a:r>
              <a:rPr kumimoji="1" lang="ja-JP" altLang="en-US" dirty="0" smtClean="0"/>
              <a:t>低温</a:t>
            </a:r>
            <a:endParaRPr kumimoji="1" lang="ja-JP" altLang="en-US" dirty="0"/>
          </a:p>
        </p:txBody>
      </p:sp>
      <p:sp>
        <p:nvSpPr>
          <p:cNvPr id="22" name="正方形/長方形 21"/>
          <p:cNvSpPr/>
          <p:nvPr/>
        </p:nvSpPr>
        <p:spPr bwMode="auto">
          <a:xfrm>
            <a:off x="534688" y="2088942"/>
            <a:ext cx="735196" cy="4365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rot="16200000">
            <a:off x="-253913" y="3091637"/>
            <a:ext cx="877163" cy="369332"/>
          </a:xfrm>
          <a:prstGeom prst="rect">
            <a:avLst/>
          </a:prstGeom>
          <a:noFill/>
        </p:spPr>
        <p:txBody>
          <a:bodyPr wrap="none" rtlCol="0">
            <a:spAutoFit/>
          </a:bodyPr>
          <a:lstStyle/>
          <a:p>
            <a:r>
              <a:rPr kumimoji="1" lang="ja-JP" altLang="en-US" dirty="0" smtClean="0"/>
              <a:t>分子比</a:t>
            </a:r>
            <a:endParaRPr kumimoji="1" lang="ja-JP" altLang="en-US" dirty="0"/>
          </a:p>
        </p:txBody>
      </p:sp>
      <p:sp>
        <p:nvSpPr>
          <p:cNvPr id="12" name="テキスト ボックス 11"/>
          <p:cNvSpPr txBox="1"/>
          <p:nvPr/>
        </p:nvSpPr>
        <p:spPr>
          <a:xfrm>
            <a:off x="124885" y="6364944"/>
            <a:ext cx="4185761" cy="461665"/>
          </a:xfrm>
          <a:prstGeom prst="rect">
            <a:avLst/>
          </a:prstGeom>
          <a:noFill/>
          <a:ln>
            <a:solidFill>
              <a:srgbClr val="FF0000"/>
            </a:solidFill>
          </a:ln>
        </p:spPr>
        <p:txBody>
          <a:bodyPr wrap="none" rtlCol="0">
            <a:spAutoFit/>
          </a:bodyPr>
          <a:lstStyle/>
          <a:p>
            <a:r>
              <a:rPr kumimoji="1" lang="ja-JP" altLang="en-US" sz="2400" dirty="0" smtClean="0"/>
              <a:t>分子スペクトルから温度決定</a:t>
            </a:r>
            <a:endParaRPr kumimoji="1" lang="ja-JP" altLang="en-US" sz="2400" dirty="0"/>
          </a:p>
        </p:txBody>
      </p:sp>
      <p:sp>
        <p:nvSpPr>
          <p:cNvPr id="24" name="テキスト ボックス 23"/>
          <p:cNvSpPr txBox="1"/>
          <p:nvPr/>
        </p:nvSpPr>
        <p:spPr>
          <a:xfrm>
            <a:off x="4301268" y="2054260"/>
            <a:ext cx="4963443" cy="4093428"/>
          </a:xfrm>
          <a:prstGeom prst="rect">
            <a:avLst/>
          </a:prstGeom>
          <a:noFill/>
        </p:spPr>
        <p:txBody>
          <a:bodyPr wrap="none" rtlCol="0">
            <a:spAutoFit/>
          </a:bodyPr>
          <a:lstStyle/>
          <a:p>
            <a:r>
              <a:rPr kumimoji="1" lang="ja-JP" altLang="en-US" sz="2000" dirty="0" smtClean="0"/>
              <a:t>圧力</a:t>
            </a:r>
            <a:r>
              <a:rPr kumimoji="1" lang="en-US" altLang="ja-JP" sz="2000" dirty="0" smtClean="0"/>
              <a:t>P</a:t>
            </a:r>
            <a:r>
              <a:rPr kumimoji="1" lang="ja-JP" altLang="en-US" sz="2000" dirty="0" smtClean="0"/>
              <a:t>、体積</a:t>
            </a:r>
            <a:r>
              <a:rPr kumimoji="1" lang="en-US" altLang="ja-JP" sz="2000" dirty="0" smtClean="0"/>
              <a:t>V</a:t>
            </a:r>
            <a:r>
              <a:rPr kumimoji="1" lang="ja-JP" altLang="en-US" sz="2000" dirty="0" smtClean="0"/>
              <a:t>、分子数</a:t>
            </a:r>
            <a:r>
              <a:rPr kumimoji="1" lang="en-US" altLang="ja-JP" sz="2000" dirty="0" smtClean="0"/>
              <a:t>N</a:t>
            </a:r>
            <a:r>
              <a:rPr kumimoji="1" lang="ja-JP" altLang="en-US" sz="2000" dirty="0" smtClean="0"/>
              <a:t>、</a:t>
            </a:r>
            <a:endParaRPr kumimoji="1" lang="en-US" altLang="ja-JP" sz="2000" dirty="0" smtClean="0"/>
          </a:p>
          <a:p>
            <a:r>
              <a:rPr kumimoji="1" lang="ja-JP" altLang="en-US" sz="2000" dirty="0" smtClean="0"/>
              <a:t>ボルツマン定数</a:t>
            </a:r>
            <a:r>
              <a:rPr kumimoji="1" lang="en-US" altLang="ja-JP" sz="2000" dirty="0" smtClean="0"/>
              <a:t>k</a:t>
            </a:r>
            <a:r>
              <a:rPr kumimoji="1" lang="ja-JP" altLang="en-US" sz="2000" dirty="0" smtClean="0"/>
              <a:t>とすると</a:t>
            </a:r>
            <a:r>
              <a:rPr lang="ja-JP" altLang="ja-JP" sz="2000" dirty="0"/>
              <a:t>　</a:t>
            </a:r>
            <a:r>
              <a:rPr lang="en-US" altLang="ja-JP" sz="2000" dirty="0" smtClean="0"/>
              <a:t>PV=</a:t>
            </a:r>
            <a:r>
              <a:rPr lang="en-US" altLang="ja-JP" sz="2000" dirty="0" err="1" smtClean="0"/>
              <a:t>NkT</a:t>
            </a:r>
            <a:endParaRPr lang="en-US" altLang="ja-JP" sz="2000" dirty="0" smtClean="0"/>
          </a:p>
          <a:p>
            <a:r>
              <a:rPr kumimoji="1" lang="ja-JP" altLang="en-US" sz="2000" dirty="0" smtClean="0"/>
              <a:t>単位面積当たりの分子数を</a:t>
            </a:r>
            <a:r>
              <a:rPr kumimoji="1" lang="en-US" altLang="ja-JP" sz="2000" dirty="0" smtClean="0"/>
              <a:t>n</a:t>
            </a:r>
            <a:r>
              <a:rPr kumimoji="1" lang="ja-JP" altLang="en-US" sz="2000" dirty="0" smtClean="0"/>
              <a:t>とすると</a:t>
            </a:r>
            <a:endParaRPr kumimoji="1" lang="en-US" altLang="ja-JP" sz="2000" dirty="0" smtClean="0"/>
          </a:p>
          <a:p>
            <a:r>
              <a:rPr kumimoji="1" lang="en-US" altLang="ja-JP" sz="2000" dirty="0" smtClean="0"/>
              <a:t>n=N/V</a:t>
            </a:r>
          </a:p>
          <a:p>
            <a:r>
              <a:rPr lang="ja-JP" altLang="en-US" sz="2000" dirty="0" smtClean="0"/>
              <a:t>従って</a:t>
            </a:r>
            <a:r>
              <a:rPr lang="en-US" altLang="ja-JP" sz="2000" dirty="0" smtClean="0"/>
              <a:t>		</a:t>
            </a:r>
            <a:r>
              <a:rPr kumimoji="1" lang="en-US" altLang="ja-JP" sz="2000" dirty="0" smtClean="0"/>
              <a:t>P=</a:t>
            </a:r>
            <a:r>
              <a:rPr kumimoji="1" lang="en-US" altLang="ja-JP" sz="2000" dirty="0" err="1" smtClean="0"/>
              <a:t>nkT</a:t>
            </a:r>
            <a:endParaRPr kumimoji="1" lang="en-US" altLang="ja-JP" sz="2000" dirty="0" smtClean="0"/>
          </a:p>
          <a:p>
            <a:pPr algn="just"/>
            <a:r>
              <a:rPr lang="ja-JP" altLang="en-US" sz="2000" dirty="0" smtClean="0"/>
              <a:t>微分すると</a:t>
            </a:r>
            <a:r>
              <a:rPr lang="en-US" altLang="ja-JP" sz="2000" dirty="0"/>
              <a:t>	</a:t>
            </a:r>
            <a:r>
              <a:rPr lang="en-US" altLang="ja-JP" sz="2000" dirty="0" err="1" smtClean="0"/>
              <a:t>dP</a:t>
            </a:r>
            <a:r>
              <a:rPr lang="en-US" altLang="ja-JP" sz="2000" dirty="0" smtClean="0"/>
              <a:t>/</a:t>
            </a:r>
            <a:r>
              <a:rPr lang="en-US" altLang="ja-JP" sz="2000" dirty="0" err="1" smtClean="0"/>
              <a:t>dn</a:t>
            </a:r>
            <a:r>
              <a:rPr lang="en-US" altLang="ja-JP" sz="2000" dirty="0" smtClean="0"/>
              <a:t>=</a:t>
            </a:r>
            <a:r>
              <a:rPr lang="en-US" altLang="ja-JP" sz="2000" dirty="0" err="1" smtClean="0"/>
              <a:t>kT</a:t>
            </a:r>
            <a:r>
              <a:rPr lang="en-US" altLang="ja-JP" sz="2000" dirty="0" smtClean="0"/>
              <a:t> (1)</a:t>
            </a:r>
          </a:p>
          <a:p>
            <a:pPr algn="just"/>
            <a:r>
              <a:rPr lang="ja-JP" altLang="en-US" sz="2000" dirty="0" smtClean="0"/>
              <a:t>圧力差</a:t>
            </a:r>
            <a:r>
              <a:rPr lang="en-US" altLang="ja-JP" sz="2000" dirty="0" smtClean="0"/>
              <a:t>∆P</a:t>
            </a:r>
            <a:r>
              <a:rPr lang="ja-JP" altLang="en-US" sz="2000" dirty="0" smtClean="0"/>
              <a:t>は</a:t>
            </a:r>
            <a:r>
              <a:rPr lang="en-US" altLang="ja-JP" sz="2000" dirty="0" smtClean="0"/>
              <a:t>	∆P=</a:t>
            </a:r>
            <a:r>
              <a:rPr lang="en-US" altLang="ja-JP" sz="2000" dirty="0" err="1" smtClean="0"/>
              <a:t>P</a:t>
            </a:r>
            <a:r>
              <a:rPr lang="en-US" altLang="ja-JP" sz="2000" baseline="-25000" dirty="0" err="1" smtClean="0"/>
              <a:t>h+dh</a:t>
            </a:r>
            <a:r>
              <a:rPr lang="en-US" altLang="ja-JP" sz="2000" dirty="0" err="1" smtClean="0"/>
              <a:t>-P</a:t>
            </a:r>
            <a:r>
              <a:rPr lang="en-US" altLang="ja-JP" sz="2000" baseline="-25000" dirty="0" err="1" smtClean="0"/>
              <a:t>h</a:t>
            </a:r>
            <a:r>
              <a:rPr lang="en-US" altLang="ja-JP" sz="2000" baseline="-25000" dirty="0" smtClean="0"/>
              <a:t>=</a:t>
            </a:r>
            <a:r>
              <a:rPr lang="en-US" altLang="ja-JP" sz="2000" dirty="0" smtClean="0"/>
              <a:t>-</a:t>
            </a:r>
            <a:r>
              <a:rPr lang="en-US" altLang="ja-JP" sz="2000" dirty="0" err="1" smtClean="0"/>
              <a:t>mgx</a:t>
            </a:r>
            <a:r>
              <a:rPr lang="en-US" altLang="ja-JP" sz="2000" dirty="0" smtClean="0"/>
              <a:t>(x=</a:t>
            </a:r>
            <a:r>
              <a:rPr lang="en-US" altLang="ja-JP" sz="2000" dirty="0" err="1" smtClean="0"/>
              <a:t>ndh</a:t>
            </a:r>
            <a:r>
              <a:rPr lang="en-US" altLang="ja-JP" sz="2000" dirty="0" smtClean="0"/>
              <a:t>)</a:t>
            </a:r>
          </a:p>
          <a:p>
            <a:pPr algn="just"/>
            <a:r>
              <a:rPr lang="ja-JP" altLang="en-US" sz="2000" dirty="0" smtClean="0"/>
              <a:t>分子数は</a:t>
            </a:r>
            <a:r>
              <a:rPr lang="en-US" altLang="ja-JP" sz="2000" dirty="0" err="1" smtClean="0"/>
              <a:t>ndh</a:t>
            </a:r>
            <a:r>
              <a:rPr lang="ja-JP" altLang="en-US" sz="2000" dirty="0" smtClean="0"/>
              <a:t>より</a:t>
            </a:r>
            <a:r>
              <a:rPr lang="en-US" altLang="ja-JP" sz="2000" dirty="0" smtClean="0"/>
              <a:t>∆P=-</a:t>
            </a:r>
            <a:r>
              <a:rPr lang="en-US" altLang="ja-JP" sz="2000" dirty="0" err="1" smtClean="0"/>
              <a:t>mgndh</a:t>
            </a:r>
            <a:endParaRPr lang="en-US" altLang="ja-JP" sz="2000" dirty="0" smtClean="0"/>
          </a:p>
          <a:p>
            <a:pPr algn="just"/>
            <a:r>
              <a:rPr lang="ja-JP" altLang="en-US" sz="2000" dirty="0" smtClean="0"/>
              <a:t>微分すると</a:t>
            </a:r>
            <a:r>
              <a:rPr lang="en-US" altLang="ja-JP" sz="2000" dirty="0"/>
              <a:t>	</a:t>
            </a:r>
            <a:r>
              <a:rPr lang="en-US" altLang="ja-JP" sz="2000" dirty="0" err="1" smtClean="0"/>
              <a:t>dP</a:t>
            </a:r>
            <a:r>
              <a:rPr lang="en-US" altLang="ja-JP" sz="2000" dirty="0" smtClean="0"/>
              <a:t>/dh=-</a:t>
            </a:r>
            <a:r>
              <a:rPr lang="en-US" altLang="ja-JP" sz="2000" dirty="0" err="1" smtClean="0"/>
              <a:t>mgn</a:t>
            </a:r>
            <a:r>
              <a:rPr lang="en-US" altLang="ja-JP" sz="2000" dirty="0" smtClean="0"/>
              <a:t> (2)</a:t>
            </a:r>
          </a:p>
          <a:p>
            <a:pPr algn="just"/>
            <a:r>
              <a:rPr lang="en-US" altLang="ja-JP" sz="2000" dirty="0" smtClean="0"/>
              <a:t>(2)/(1)</a:t>
            </a:r>
            <a:r>
              <a:rPr lang="ja-JP" altLang="en-US" sz="2000" dirty="0" smtClean="0"/>
              <a:t>より　</a:t>
            </a:r>
            <a:r>
              <a:rPr lang="en-US" altLang="ja-JP" sz="2000" dirty="0" err="1" smtClean="0"/>
              <a:t>dn</a:t>
            </a:r>
            <a:r>
              <a:rPr lang="en-US" altLang="ja-JP" sz="2000" dirty="0" smtClean="0"/>
              <a:t>/dh=-</a:t>
            </a:r>
            <a:r>
              <a:rPr lang="en-US" altLang="ja-JP" sz="2000" dirty="0" err="1" smtClean="0"/>
              <a:t>mgn</a:t>
            </a:r>
            <a:r>
              <a:rPr lang="en-US" altLang="ja-JP" sz="2000" dirty="0" smtClean="0"/>
              <a:t>/</a:t>
            </a:r>
            <a:r>
              <a:rPr lang="en-US" altLang="ja-JP" sz="2000" dirty="0" err="1" smtClean="0"/>
              <a:t>kT</a:t>
            </a:r>
            <a:endParaRPr lang="en-US" altLang="ja-JP" sz="2000" dirty="0" smtClean="0"/>
          </a:p>
          <a:p>
            <a:pPr algn="just"/>
            <a:r>
              <a:rPr kumimoji="1" lang="en-US" altLang="ja-JP" sz="2000" dirty="0" smtClean="0"/>
              <a:t>n=n</a:t>
            </a:r>
            <a:r>
              <a:rPr kumimoji="1" lang="en-US" altLang="ja-JP" sz="2000" baseline="-25000" dirty="0" smtClean="0"/>
              <a:t>0</a:t>
            </a:r>
            <a:r>
              <a:rPr kumimoji="1" lang="en-US" altLang="ja-JP" sz="2000" dirty="0" smtClean="0"/>
              <a:t>e</a:t>
            </a:r>
            <a:r>
              <a:rPr kumimoji="1" lang="en-US" altLang="ja-JP" sz="2000" baseline="30000" dirty="0" smtClean="0"/>
              <a:t>-mgh/</a:t>
            </a:r>
            <a:r>
              <a:rPr kumimoji="1" lang="en-US" altLang="ja-JP" sz="2000" baseline="30000" dirty="0" err="1" smtClean="0"/>
              <a:t>kT</a:t>
            </a:r>
            <a:endParaRPr kumimoji="1" lang="en-US" altLang="ja-JP" sz="2000" baseline="30000" dirty="0" smtClean="0"/>
          </a:p>
          <a:p>
            <a:pPr algn="just"/>
            <a:r>
              <a:rPr kumimoji="1" lang="ja-JP" altLang="en-US" sz="2000" dirty="0" smtClean="0"/>
              <a:t>ポテンシャルエネルギー</a:t>
            </a:r>
            <a:r>
              <a:rPr kumimoji="1" lang="en-US" altLang="ja-JP" sz="2000" dirty="0" smtClean="0"/>
              <a:t>E=</a:t>
            </a:r>
            <a:r>
              <a:rPr kumimoji="1" lang="en-US" altLang="ja-JP" sz="2000" dirty="0" err="1" smtClean="0"/>
              <a:t>mgh</a:t>
            </a:r>
            <a:r>
              <a:rPr kumimoji="1" lang="ja-JP" altLang="en-US" sz="2000" dirty="0" smtClean="0"/>
              <a:t>より</a:t>
            </a:r>
            <a:endParaRPr kumimoji="1" lang="en-US" altLang="ja-JP" sz="2000" dirty="0" smtClean="0"/>
          </a:p>
          <a:p>
            <a:pPr algn="just"/>
            <a:r>
              <a:rPr lang="en-US" altLang="ja-JP" sz="2000" dirty="0" smtClean="0"/>
              <a:t>n=n</a:t>
            </a:r>
            <a:r>
              <a:rPr lang="en-US" altLang="ja-JP" sz="2000" baseline="-25000" dirty="0" smtClean="0"/>
              <a:t>0</a:t>
            </a:r>
            <a:r>
              <a:rPr lang="en-US" altLang="ja-JP" sz="2000" dirty="0" smtClean="0"/>
              <a:t>e</a:t>
            </a:r>
            <a:r>
              <a:rPr lang="en-US" altLang="ja-JP" sz="2000" baseline="30000" dirty="0" smtClean="0"/>
              <a:t>-E/</a:t>
            </a:r>
            <a:r>
              <a:rPr lang="en-US" altLang="ja-JP" sz="2000" baseline="30000" dirty="0" err="1" smtClean="0"/>
              <a:t>kT</a:t>
            </a:r>
            <a:endParaRPr kumimoji="1" lang="en-US" altLang="ja-JP" sz="2000" dirty="0" smtClean="0"/>
          </a:p>
        </p:txBody>
      </p:sp>
      <p:sp>
        <p:nvSpPr>
          <p:cNvPr id="26" name="テキスト ボックス 25"/>
          <p:cNvSpPr txBox="1"/>
          <p:nvPr/>
        </p:nvSpPr>
        <p:spPr>
          <a:xfrm>
            <a:off x="74758" y="5080310"/>
            <a:ext cx="4443727" cy="707886"/>
          </a:xfrm>
          <a:prstGeom prst="rect">
            <a:avLst/>
          </a:prstGeom>
          <a:noFill/>
        </p:spPr>
        <p:txBody>
          <a:bodyPr wrap="square" rtlCol="0">
            <a:spAutoFit/>
          </a:bodyPr>
          <a:lstStyle/>
          <a:p>
            <a:r>
              <a:rPr kumimoji="1" lang="ja-JP" altLang="en-US" sz="2000" dirty="0" smtClean="0"/>
              <a:t>ボルツマン分布の分子数は温度とエネルギー差に依存する</a:t>
            </a:r>
            <a:endParaRPr kumimoji="1" lang="ja-JP" altLang="en-US" sz="2000" dirty="0"/>
          </a:p>
        </p:txBody>
      </p:sp>
    </p:spTree>
    <p:extLst>
      <p:ext uri="{BB962C8B-B14F-4D97-AF65-F5344CB8AC3E}">
        <p14:creationId xmlns:p14="http://schemas.microsoft.com/office/powerpoint/2010/main" val="132635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3650459782"/>
              </p:ext>
            </p:extLst>
          </p:nvPr>
        </p:nvGraphicFramePr>
        <p:xfrm>
          <a:off x="-3104458" y="1213569"/>
          <a:ext cx="11250579" cy="1058878"/>
        </p:xfrm>
        <a:graphic>
          <a:graphicData uri="http://schemas.openxmlformats.org/presentationml/2006/ole">
            <mc:AlternateContent xmlns:mc="http://schemas.openxmlformats.org/markup-compatibility/2006">
              <mc:Choice xmlns:v="urn:schemas-microsoft-com:vml" Requires="v">
                <p:oleObj spid="_x0000_s1102" name="文書" r:id="rId4" imgW="5397500" imgH="508000" progId="Word.Document.12">
                  <p:embed/>
                </p:oleObj>
              </mc:Choice>
              <mc:Fallback>
                <p:oleObj name="文書" r:id="rId4" imgW="5397500" imgH="508000" progId="Word.Document.12">
                  <p:embed/>
                  <p:pic>
                    <p:nvPicPr>
                      <p:cNvPr id="0" name=""/>
                      <p:cNvPicPr/>
                      <p:nvPr/>
                    </p:nvPicPr>
                    <p:blipFill>
                      <a:blip r:embed="rId5"/>
                      <a:stretch>
                        <a:fillRect/>
                      </a:stretch>
                    </p:blipFill>
                    <p:spPr>
                      <a:xfrm>
                        <a:off x="-3104458" y="1213569"/>
                        <a:ext cx="11250579" cy="1058878"/>
                      </a:xfrm>
                      <a:prstGeom prst="rect">
                        <a:avLst/>
                      </a:prstGeom>
                    </p:spPr>
                  </p:pic>
                </p:oleObj>
              </mc:Fallback>
            </mc:AlternateContent>
          </a:graphicData>
        </a:graphic>
      </p:graphicFrame>
      <p:sp>
        <p:nvSpPr>
          <p:cNvPr id="2" name="タイトル 1"/>
          <p:cNvSpPr>
            <a:spLocks noGrp="1"/>
          </p:cNvSpPr>
          <p:nvPr>
            <p:ph type="title"/>
          </p:nvPr>
        </p:nvSpPr>
        <p:spPr>
          <a:xfrm>
            <a:off x="0" y="362624"/>
            <a:ext cx="7772400" cy="1143000"/>
          </a:xfrm>
        </p:spPr>
        <p:txBody>
          <a:bodyPr/>
          <a:lstStyle/>
          <a:p>
            <a:r>
              <a:rPr kumimoji="1" lang="ja-JP" altLang="en-US" dirty="0" smtClean="0"/>
              <a:t>解析ー温度を決定</a:t>
            </a:r>
            <a:endParaRPr kumimoji="1" lang="ja-JP" altLang="en-US" dirty="0"/>
          </a:p>
        </p:txBody>
      </p:sp>
      <p:pic>
        <p:nvPicPr>
          <p:cNvPr id="4" name="図 3"/>
          <p:cNvPicPr>
            <a:picLocks noChangeAspect="1"/>
          </p:cNvPicPr>
          <p:nvPr/>
        </p:nvPicPr>
        <p:blipFill>
          <a:blip r:embed="rId6"/>
          <a:stretch>
            <a:fillRect/>
          </a:stretch>
        </p:blipFill>
        <p:spPr>
          <a:xfrm>
            <a:off x="229316" y="2253659"/>
            <a:ext cx="6746079" cy="4044234"/>
          </a:xfrm>
          <a:prstGeom prst="rect">
            <a:avLst/>
          </a:prstGeom>
        </p:spPr>
      </p:pic>
      <p:sp>
        <p:nvSpPr>
          <p:cNvPr id="6" name="テキスト ボックス 5"/>
          <p:cNvSpPr txBox="1"/>
          <p:nvPr/>
        </p:nvSpPr>
        <p:spPr>
          <a:xfrm>
            <a:off x="6388837" y="3248968"/>
            <a:ext cx="2221807" cy="954107"/>
          </a:xfrm>
          <a:prstGeom prst="rect">
            <a:avLst/>
          </a:prstGeom>
          <a:solidFill>
            <a:srgbClr val="FFFFFF"/>
          </a:solidFill>
        </p:spPr>
        <p:txBody>
          <a:bodyPr wrap="none" rtlCol="0">
            <a:spAutoFit/>
          </a:bodyPr>
          <a:lstStyle/>
          <a:p>
            <a:r>
              <a:rPr kumimoji="1" lang="en-US" altLang="ja-JP" sz="2800" dirty="0" smtClean="0"/>
              <a:t>T=1150±80K</a:t>
            </a:r>
          </a:p>
          <a:p>
            <a:r>
              <a:rPr kumimoji="1" lang="en-US" altLang="ja-JP" sz="2800" dirty="0" smtClean="0"/>
              <a:t>(</a:t>
            </a:r>
            <a:r>
              <a:rPr kumimoji="1" lang="ja-JP" altLang="en-US" sz="2800" dirty="0" smtClean="0"/>
              <a:t>誤差</a:t>
            </a:r>
            <a:r>
              <a:rPr kumimoji="1" lang="en-US" altLang="ja-JP" sz="2800" dirty="0" smtClean="0"/>
              <a:t>7%)</a:t>
            </a:r>
            <a:endParaRPr kumimoji="1" lang="ja-JP" altLang="en-US" sz="2800" dirty="0"/>
          </a:p>
        </p:txBody>
      </p:sp>
      <p:sp>
        <p:nvSpPr>
          <p:cNvPr id="7" name="テキスト ボックス 6"/>
          <p:cNvSpPr txBox="1"/>
          <p:nvPr/>
        </p:nvSpPr>
        <p:spPr>
          <a:xfrm>
            <a:off x="5368607" y="4621984"/>
            <a:ext cx="3775393" cy="954107"/>
          </a:xfrm>
          <a:prstGeom prst="rect">
            <a:avLst/>
          </a:prstGeom>
          <a:solidFill>
            <a:srgbClr val="FFFFFF"/>
          </a:solidFill>
        </p:spPr>
        <p:txBody>
          <a:bodyPr wrap="none" rtlCol="0">
            <a:spAutoFit/>
          </a:bodyPr>
          <a:lstStyle/>
          <a:p>
            <a:r>
              <a:rPr lang="ja-JP" altLang="en-US" sz="2800" dirty="0" smtClean="0"/>
              <a:t>熱電対による温度計測</a:t>
            </a:r>
            <a:endParaRPr lang="en-US" altLang="ja-JP" sz="2800" dirty="0" smtClean="0"/>
          </a:p>
          <a:p>
            <a:r>
              <a:rPr kumimoji="1" lang="en-US" altLang="ja-JP" sz="2800" dirty="0" smtClean="0"/>
              <a:t>T=1150</a:t>
            </a:r>
            <a:r>
              <a:rPr lang="en-US" altLang="ja-JP" sz="2800" dirty="0" smtClean="0"/>
              <a:t>±40K</a:t>
            </a:r>
            <a:endParaRPr kumimoji="1" lang="ja-JP" altLang="en-US" sz="2800" dirty="0"/>
          </a:p>
        </p:txBody>
      </p:sp>
      <p:sp>
        <p:nvSpPr>
          <p:cNvPr id="3" name="テキスト ボックス 2"/>
          <p:cNvSpPr txBox="1"/>
          <p:nvPr/>
        </p:nvSpPr>
        <p:spPr>
          <a:xfrm>
            <a:off x="5235272" y="1364505"/>
            <a:ext cx="1773517" cy="707886"/>
          </a:xfrm>
          <a:prstGeom prst="rect">
            <a:avLst/>
          </a:prstGeom>
          <a:noFill/>
        </p:spPr>
        <p:txBody>
          <a:bodyPr wrap="none" rtlCol="0">
            <a:spAutoFit/>
          </a:bodyPr>
          <a:lstStyle/>
          <a:p>
            <a:r>
              <a:rPr lang="en-US" altLang="ja-JP" sz="2000" dirty="0" smtClean="0"/>
              <a:t>T</a:t>
            </a:r>
            <a:r>
              <a:rPr lang="en-US" altLang="ja-JP" sz="2000" baseline="-25000" dirty="0" smtClean="0"/>
              <a:t>0</a:t>
            </a:r>
            <a:r>
              <a:rPr lang="en-US" altLang="ja-JP" sz="2000" dirty="0" smtClean="0"/>
              <a:t>=300k</a:t>
            </a:r>
          </a:p>
          <a:p>
            <a:r>
              <a:rPr lang="en-US" altLang="ja-JP" sz="2000" dirty="0" smtClean="0"/>
              <a:t>T=</a:t>
            </a:r>
            <a:r>
              <a:rPr lang="ja-JP" altLang="en-US" sz="2000" dirty="0" smtClean="0"/>
              <a:t>火炎の温度</a:t>
            </a:r>
            <a:endParaRPr kumimoji="1" lang="ja-JP" altLang="en-US" sz="2000" dirty="0"/>
          </a:p>
        </p:txBody>
      </p:sp>
    </p:spTree>
    <p:extLst>
      <p:ext uri="{BB962C8B-B14F-4D97-AF65-F5344CB8AC3E}">
        <p14:creationId xmlns:p14="http://schemas.microsoft.com/office/powerpoint/2010/main" val="1728532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まとめ</a:t>
            </a:r>
            <a:endParaRPr kumimoji="1" lang="ja-JP" altLang="en-US" dirty="0"/>
          </a:p>
        </p:txBody>
      </p:sp>
      <p:sp>
        <p:nvSpPr>
          <p:cNvPr id="4" name="テキスト ボックス 3"/>
          <p:cNvSpPr txBox="1"/>
          <p:nvPr/>
        </p:nvSpPr>
        <p:spPr>
          <a:xfrm>
            <a:off x="0" y="1770240"/>
            <a:ext cx="9395521" cy="2554545"/>
          </a:xfrm>
          <a:prstGeom prst="rect">
            <a:avLst/>
          </a:prstGeom>
          <a:noFill/>
        </p:spPr>
        <p:txBody>
          <a:bodyPr wrap="none" rtlCol="0">
            <a:spAutoFit/>
          </a:bodyPr>
          <a:lstStyle/>
          <a:p>
            <a:r>
              <a:rPr lang="ja-JP" altLang="en-US" sz="3200" dirty="0" smtClean="0"/>
              <a:t>・</a:t>
            </a:r>
            <a:r>
              <a:rPr kumimoji="1" lang="en-US" altLang="ja-JP" sz="3200" dirty="0" smtClean="0"/>
              <a:t>THz-TDS</a:t>
            </a:r>
            <a:r>
              <a:rPr kumimoji="1" lang="ja-JP" altLang="en-US" sz="3200" dirty="0" smtClean="0"/>
              <a:t>による燃焼現象を初めて計測</a:t>
            </a:r>
            <a:endParaRPr kumimoji="1" lang="en-US" altLang="ja-JP" sz="3200" dirty="0" smtClean="0"/>
          </a:p>
          <a:p>
            <a:endParaRPr lang="en-US" altLang="ja-JP" sz="3200" dirty="0" smtClean="0"/>
          </a:p>
          <a:p>
            <a:r>
              <a:rPr lang="ja-JP" altLang="en-US" sz="3200" dirty="0" smtClean="0"/>
              <a:t>・燃焼反応による化学種、比率、温度の測定</a:t>
            </a:r>
            <a:endParaRPr lang="en-US" altLang="ja-JP" sz="3200" dirty="0" smtClean="0"/>
          </a:p>
          <a:p>
            <a:endParaRPr kumimoji="1" lang="en-US" altLang="ja-JP" sz="3200" dirty="0" smtClean="0"/>
          </a:p>
          <a:p>
            <a:r>
              <a:rPr lang="ja-JP" altLang="en-US" sz="3200" dirty="0" smtClean="0"/>
              <a:t>・</a:t>
            </a:r>
            <a:r>
              <a:rPr kumimoji="1" lang="ja-JP" altLang="en-US" sz="3200" dirty="0" smtClean="0"/>
              <a:t>得られたデータから温度を決定した（誤差</a:t>
            </a:r>
            <a:r>
              <a:rPr kumimoji="1" lang="en-US" altLang="ja-JP" sz="3200" dirty="0" smtClean="0"/>
              <a:t>7%</a:t>
            </a:r>
            <a:r>
              <a:rPr kumimoji="1" lang="ja-JP" altLang="en-US" sz="3200" dirty="0" smtClean="0"/>
              <a:t>）</a:t>
            </a:r>
            <a:endParaRPr kumimoji="1" lang="en-US" altLang="ja-JP" sz="3200" dirty="0" smtClean="0"/>
          </a:p>
        </p:txBody>
      </p:sp>
    </p:spTree>
    <p:extLst>
      <p:ext uri="{BB962C8B-B14F-4D97-AF65-F5344CB8AC3E}">
        <p14:creationId xmlns:p14="http://schemas.microsoft.com/office/powerpoint/2010/main" val="1603424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016" y="609599"/>
            <a:ext cx="8899984" cy="4985387"/>
          </a:xfrm>
        </p:spPr>
        <p:txBody>
          <a:bodyPr/>
          <a:lstStyle/>
          <a:p>
            <a:pPr algn="l"/>
            <a:r>
              <a:rPr lang="en-US" altLang="ja-JP" dirty="0"/>
              <a:t>②. </a:t>
            </a:r>
            <a:r>
              <a:rPr lang="en-US" altLang="ja-JP" dirty="0" err="1"/>
              <a:t>R.Alan</a:t>
            </a:r>
            <a:r>
              <a:rPr lang="en-US" altLang="ja-JP" dirty="0"/>
              <a:t> </a:t>
            </a:r>
            <a:r>
              <a:rPr lang="en-US" altLang="ja-JP" dirty="0" err="1"/>
              <a:t>Cheville</a:t>
            </a:r>
            <a:r>
              <a:rPr lang="en-US" altLang="ja-JP" dirty="0"/>
              <a:t> and D.</a:t>
            </a:r>
            <a:r>
              <a:rPr lang="en-US" altLang="ja-JP" dirty="0" err="1"/>
              <a:t>Grischkowsky</a:t>
            </a:r>
            <a:r>
              <a:rPr lang="en-US" altLang="ja-JP" dirty="0"/>
              <a:t>,”Observation </a:t>
            </a:r>
            <a:r>
              <a:rPr lang="en-US" altLang="ja-JP" dirty="0" smtClean="0"/>
              <a:t>of pure </a:t>
            </a:r>
            <a:r>
              <a:rPr lang="en-US" altLang="ja-JP" dirty="0"/>
              <a:t>rotational absorption spectra in the ν</a:t>
            </a:r>
            <a:r>
              <a:rPr lang="en-US" altLang="ja-JP" baseline="-25000" dirty="0"/>
              <a:t>2</a:t>
            </a:r>
            <a:r>
              <a:rPr lang="en-US" altLang="ja-JP" dirty="0"/>
              <a:t> band of hot </a:t>
            </a:r>
            <a:r>
              <a:rPr lang="en-US" altLang="ja-JP" dirty="0" smtClean="0"/>
              <a:t>H</a:t>
            </a:r>
            <a:r>
              <a:rPr lang="en-US" altLang="ja-JP" baseline="-25000" dirty="0" smtClean="0"/>
              <a:t>2</a:t>
            </a:r>
            <a:r>
              <a:rPr lang="en-US" altLang="ja-JP" dirty="0" smtClean="0"/>
              <a:t>O in flames</a:t>
            </a:r>
            <a:r>
              <a:rPr lang="en-US" altLang="ja-JP" dirty="0"/>
              <a:t>”, Opt.Lett.23, pp531-533(1998) </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860238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468471"/>
            <a:ext cx="9112041" cy="1143000"/>
          </a:xfrm>
        </p:spPr>
        <p:txBody>
          <a:bodyPr/>
          <a:lstStyle/>
          <a:p>
            <a:pPr algn="l"/>
            <a:r>
              <a:rPr lang="ja-JP" altLang="en-US" dirty="0" smtClean="0"/>
              <a:t>イントロダクション</a:t>
            </a:r>
            <a:r>
              <a:rPr kumimoji="1" lang="en-US" altLang="ja-JP" dirty="0" smtClean="0"/>
              <a:t/>
            </a:r>
            <a:br>
              <a:rPr kumimoji="1" lang="en-US" altLang="ja-JP" dirty="0" smtClean="0"/>
            </a:br>
            <a:r>
              <a:rPr kumimoji="1" lang="en-US" altLang="ja-JP" dirty="0" smtClean="0"/>
              <a:t>ν</a:t>
            </a:r>
            <a:r>
              <a:rPr kumimoji="1" lang="en-US" altLang="ja-JP" baseline="-25000" dirty="0" smtClean="0"/>
              <a:t>2</a:t>
            </a:r>
            <a:r>
              <a:rPr kumimoji="1" lang="en-US" altLang="ja-JP" dirty="0" smtClean="0"/>
              <a:t>=1</a:t>
            </a:r>
            <a:r>
              <a:rPr kumimoji="1" lang="ja-JP" altLang="en-US" dirty="0" smtClean="0"/>
              <a:t>からの遷移</a:t>
            </a:r>
            <a:endParaRPr kumimoji="1" lang="ja-JP" altLang="en-US" dirty="0"/>
          </a:p>
        </p:txBody>
      </p:sp>
      <p:pic>
        <p:nvPicPr>
          <p:cNvPr id="6" name="図 5"/>
          <p:cNvPicPr>
            <a:picLocks noChangeAspect="1"/>
          </p:cNvPicPr>
          <p:nvPr/>
        </p:nvPicPr>
        <p:blipFill rotWithShape="1">
          <a:blip r:embed="rId3"/>
          <a:srcRect r="6265"/>
          <a:stretch/>
        </p:blipFill>
        <p:spPr>
          <a:xfrm>
            <a:off x="91518" y="2398884"/>
            <a:ext cx="6156270" cy="4424882"/>
          </a:xfrm>
          <a:prstGeom prst="rect">
            <a:avLst/>
          </a:prstGeom>
        </p:spPr>
      </p:pic>
      <p:cxnSp>
        <p:nvCxnSpPr>
          <p:cNvPr id="7" name="直線矢印コネクタ 6"/>
          <p:cNvCxnSpPr/>
          <p:nvPr/>
        </p:nvCxnSpPr>
        <p:spPr bwMode="auto">
          <a:xfrm flipV="1">
            <a:off x="4110059" y="5707682"/>
            <a:ext cx="0" cy="452272"/>
          </a:xfrm>
          <a:prstGeom prst="straightConnector1">
            <a:avLst/>
          </a:prstGeom>
          <a:noFill/>
          <a:ln w="9525" cap="flat" cmpd="sng" algn="ctr">
            <a:solidFill>
              <a:srgbClr val="FF0000"/>
            </a:solidFill>
            <a:prstDash val="solid"/>
            <a:round/>
            <a:headEnd type="none" w="med" len="med"/>
            <a:tailEnd type="arrow"/>
          </a:ln>
          <a:effectLst/>
        </p:spPr>
      </p:cxnSp>
      <p:sp>
        <p:nvSpPr>
          <p:cNvPr id="8" name="正方形/長方形 7"/>
          <p:cNvSpPr/>
          <p:nvPr/>
        </p:nvSpPr>
        <p:spPr bwMode="auto">
          <a:xfrm>
            <a:off x="846707" y="4233869"/>
            <a:ext cx="635031" cy="476312"/>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正方形/長方形 8"/>
          <p:cNvSpPr/>
          <p:nvPr/>
        </p:nvSpPr>
        <p:spPr bwMode="auto">
          <a:xfrm>
            <a:off x="3686706" y="4939516"/>
            <a:ext cx="582111" cy="352823"/>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正方形/長方形 9"/>
          <p:cNvSpPr/>
          <p:nvPr/>
        </p:nvSpPr>
        <p:spPr bwMode="auto">
          <a:xfrm>
            <a:off x="3545588" y="6159954"/>
            <a:ext cx="370434" cy="349625"/>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5541833" y="2835240"/>
            <a:ext cx="3570208" cy="830997"/>
          </a:xfrm>
          <a:prstGeom prst="rect">
            <a:avLst/>
          </a:prstGeom>
          <a:noFill/>
        </p:spPr>
        <p:txBody>
          <a:bodyPr wrap="none" rtlCol="0">
            <a:spAutoFit/>
          </a:bodyPr>
          <a:lstStyle/>
          <a:p>
            <a:r>
              <a:rPr lang="en-US" altLang="en-US" sz="2400" dirty="0" smtClean="0"/>
              <a:t>温度</a:t>
            </a:r>
            <a:r>
              <a:rPr lang="ja-JP" altLang="en-US" sz="2400" dirty="0" smtClean="0"/>
              <a:t>が上がる</a:t>
            </a:r>
            <a:endParaRPr lang="en-US" altLang="ja-JP" sz="2400" dirty="0" smtClean="0"/>
          </a:p>
          <a:p>
            <a:r>
              <a:rPr kumimoji="1" lang="ja-JP" altLang="en-US" sz="2400" dirty="0" smtClean="0"/>
              <a:t>上の遷移からの吸収計測</a:t>
            </a:r>
            <a:endParaRPr kumimoji="1" lang="en-US" altLang="ja-JP" sz="2400" dirty="0" smtClean="0"/>
          </a:p>
        </p:txBody>
      </p:sp>
      <p:sp>
        <p:nvSpPr>
          <p:cNvPr id="12" name="テキスト ボックス 11"/>
          <p:cNvSpPr txBox="1"/>
          <p:nvPr/>
        </p:nvSpPr>
        <p:spPr>
          <a:xfrm>
            <a:off x="177293" y="1875664"/>
            <a:ext cx="8084264" cy="523220"/>
          </a:xfrm>
          <a:prstGeom prst="rect">
            <a:avLst/>
          </a:prstGeom>
          <a:noFill/>
        </p:spPr>
        <p:txBody>
          <a:bodyPr wrap="none" rtlCol="0">
            <a:spAutoFit/>
          </a:bodyPr>
          <a:lstStyle/>
          <a:p>
            <a:r>
              <a:rPr kumimoji="1" lang="ja-JP" altLang="en-US" sz="2800" dirty="0" smtClean="0"/>
              <a:t>太陽の</a:t>
            </a:r>
            <a:r>
              <a:rPr lang="ja-JP" altLang="en-US" sz="2800" dirty="0" smtClean="0"/>
              <a:t>黒体放射の燃焼プロセスの理解ー太陽活動</a:t>
            </a:r>
            <a:endParaRPr kumimoji="1" lang="ja-JP" altLang="en-US" sz="2800" dirty="0"/>
          </a:p>
        </p:txBody>
      </p:sp>
    </p:spTree>
    <p:extLst>
      <p:ext uri="{BB962C8B-B14F-4D97-AF65-F5344CB8AC3E}">
        <p14:creationId xmlns:p14="http://schemas.microsoft.com/office/powerpoint/2010/main" val="2726602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0440"/>
            <a:ext cx="7772400" cy="1143000"/>
          </a:xfrm>
        </p:spPr>
        <p:txBody>
          <a:bodyPr/>
          <a:lstStyle/>
          <a:p>
            <a:pPr algn="l"/>
            <a:r>
              <a:rPr kumimoji="1" lang="ja-JP" altLang="en-US" dirty="0" smtClean="0"/>
              <a:t>実験装置</a:t>
            </a:r>
            <a:endParaRPr kumimoji="1" lang="ja-JP" altLang="en-US" dirty="0"/>
          </a:p>
        </p:txBody>
      </p:sp>
      <p:pic>
        <p:nvPicPr>
          <p:cNvPr id="4" name="図 3"/>
          <p:cNvPicPr>
            <a:picLocks noChangeAspect="1"/>
          </p:cNvPicPr>
          <p:nvPr/>
        </p:nvPicPr>
        <p:blipFill>
          <a:blip r:embed="rId3"/>
          <a:stretch>
            <a:fillRect/>
          </a:stretch>
        </p:blipFill>
        <p:spPr>
          <a:xfrm>
            <a:off x="423376" y="2694650"/>
            <a:ext cx="6884461" cy="3894183"/>
          </a:xfrm>
          <a:prstGeom prst="rect">
            <a:avLst/>
          </a:prstGeom>
        </p:spPr>
      </p:pic>
      <p:cxnSp>
        <p:nvCxnSpPr>
          <p:cNvPr id="6" name="直線コネクタ 5"/>
          <p:cNvCxnSpPr/>
          <p:nvPr/>
        </p:nvCxnSpPr>
        <p:spPr bwMode="auto">
          <a:xfrm flipV="1">
            <a:off x="2669109" y="1613440"/>
            <a:ext cx="0" cy="1081210"/>
          </a:xfrm>
          <a:prstGeom prst="line">
            <a:avLst/>
          </a:prstGeom>
          <a:no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flipV="1">
            <a:off x="5122465" y="1613440"/>
            <a:ext cx="0" cy="1081210"/>
          </a:xfrm>
          <a:prstGeom prst="line">
            <a:avLst/>
          </a:prstGeom>
          <a:noFill/>
          <a:ln w="9525" cap="flat" cmpd="sng" algn="ctr">
            <a:solidFill>
              <a:schemeClr val="tx1"/>
            </a:solidFill>
            <a:prstDash val="solid"/>
            <a:round/>
            <a:headEnd type="none" w="med" len="med"/>
            <a:tailEnd type="none" w="med" len="med"/>
          </a:ln>
          <a:effectLst/>
        </p:spPr>
      </p:cxnSp>
      <p:cxnSp>
        <p:nvCxnSpPr>
          <p:cNvPr id="8" name="直線コネクタ 7"/>
          <p:cNvCxnSpPr/>
          <p:nvPr/>
        </p:nvCxnSpPr>
        <p:spPr bwMode="auto">
          <a:xfrm flipV="1">
            <a:off x="2863464" y="2154045"/>
            <a:ext cx="0" cy="1081210"/>
          </a:xfrm>
          <a:prstGeom prst="line">
            <a:avLst/>
          </a:prstGeom>
          <a:noFill/>
          <a:ln w="9525" cap="flat" cmpd="sng" algn="ctr">
            <a:solidFill>
              <a:schemeClr val="tx1"/>
            </a:solidFill>
            <a:prstDash val="solid"/>
            <a:round/>
            <a:headEnd type="none" w="med" len="med"/>
            <a:tailEnd type="none" w="med" len="med"/>
          </a:ln>
          <a:effectLst/>
        </p:spPr>
      </p:cxnSp>
      <p:cxnSp>
        <p:nvCxnSpPr>
          <p:cNvPr id="9" name="直線コネクタ 8"/>
          <p:cNvCxnSpPr/>
          <p:nvPr/>
        </p:nvCxnSpPr>
        <p:spPr bwMode="auto">
          <a:xfrm flipV="1">
            <a:off x="4901574" y="2154045"/>
            <a:ext cx="0" cy="1081210"/>
          </a:xfrm>
          <a:prstGeom prst="line">
            <a:avLst/>
          </a:prstGeom>
          <a:noFill/>
          <a:ln w="9525" cap="flat" cmpd="sng" algn="ctr">
            <a:solidFill>
              <a:schemeClr val="tx1"/>
            </a:solidFill>
            <a:prstDash val="solid"/>
            <a:round/>
            <a:headEnd type="none" w="med" len="med"/>
            <a:tailEnd type="none" w="med" len="med"/>
          </a:ln>
          <a:effectLst/>
        </p:spPr>
      </p:cxnSp>
      <p:cxnSp>
        <p:nvCxnSpPr>
          <p:cNvPr id="11" name="直線矢印コネクタ 10"/>
          <p:cNvCxnSpPr/>
          <p:nvPr/>
        </p:nvCxnSpPr>
        <p:spPr bwMode="auto">
          <a:xfrm>
            <a:off x="2863464" y="2392593"/>
            <a:ext cx="2038110" cy="18405"/>
          </a:xfrm>
          <a:prstGeom prst="straightConnector1">
            <a:avLst/>
          </a:prstGeom>
          <a:noFill/>
          <a:ln w="9525" cap="flat" cmpd="sng" algn="ctr">
            <a:solidFill>
              <a:schemeClr val="tx1"/>
            </a:solidFill>
            <a:prstDash val="solid"/>
            <a:round/>
            <a:headEnd type="arrow"/>
            <a:tailEnd type="arrow"/>
          </a:ln>
          <a:effectLst/>
        </p:spPr>
      </p:cxnSp>
      <p:cxnSp>
        <p:nvCxnSpPr>
          <p:cNvPr id="13" name="直線矢印コネクタ 12"/>
          <p:cNvCxnSpPr/>
          <p:nvPr/>
        </p:nvCxnSpPr>
        <p:spPr bwMode="auto">
          <a:xfrm>
            <a:off x="2669109" y="1785243"/>
            <a:ext cx="2453356" cy="0"/>
          </a:xfrm>
          <a:prstGeom prst="straightConnector1">
            <a:avLst/>
          </a:prstGeom>
          <a:noFill/>
          <a:ln w="9525" cap="flat" cmpd="sng" algn="ctr">
            <a:solidFill>
              <a:schemeClr val="tx1"/>
            </a:solidFill>
            <a:prstDash val="solid"/>
            <a:round/>
            <a:headEnd type="arrow"/>
            <a:tailEnd type="arrow"/>
          </a:ln>
          <a:effectLst/>
        </p:spPr>
      </p:cxnSp>
      <p:sp>
        <p:nvSpPr>
          <p:cNvPr id="14" name="テキスト ボックス 13"/>
          <p:cNvSpPr txBox="1"/>
          <p:nvPr/>
        </p:nvSpPr>
        <p:spPr>
          <a:xfrm>
            <a:off x="3129303" y="1262023"/>
            <a:ext cx="1362172" cy="523220"/>
          </a:xfrm>
          <a:prstGeom prst="rect">
            <a:avLst/>
          </a:prstGeom>
          <a:noFill/>
        </p:spPr>
        <p:txBody>
          <a:bodyPr wrap="none" rtlCol="0">
            <a:spAutoFit/>
          </a:bodyPr>
          <a:lstStyle/>
          <a:p>
            <a:r>
              <a:rPr kumimoji="1" lang="en-US" altLang="ja-JP" sz="2800" dirty="0" smtClean="0"/>
              <a:t>24.8cm</a:t>
            </a:r>
            <a:endParaRPr kumimoji="1" lang="ja-JP" altLang="en-US" sz="2800" dirty="0"/>
          </a:p>
        </p:txBody>
      </p:sp>
      <p:sp>
        <p:nvSpPr>
          <p:cNvPr id="15" name="テキスト ボックス 14"/>
          <p:cNvSpPr txBox="1"/>
          <p:nvPr/>
        </p:nvSpPr>
        <p:spPr>
          <a:xfrm>
            <a:off x="3129303" y="1892435"/>
            <a:ext cx="1362172" cy="523220"/>
          </a:xfrm>
          <a:prstGeom prst="rect">
            <a:avLst/>
          </a:prstGeom>
          <a:noFill/>
        </p:spPr>
        <p:txBody>
          <a:bodyPr wrap="none" rtlCol="0">
            <a:spAutoFit/>
          </a:bodyPr>
          <a:lstStyle/>
          <a:p>
            <a:r>
              <a:rPr kumimoji="1" lang="en-US" altLang="ja-JP" sz="2800" dirty="0" smtClean="0"/>
              <a:t>20.7cm</a:t>
            </a:r>
            <a:endParaRPr kumimoji="1" lang="ja-JP" altLang="en-US" sz="2800" dirty="0"/>
          </a:p>
        </p:txBody>
      </p:sp>
      <p:sp>
        <p:nvSpPr>
          <p:cNvPr id="16" name="テキスト ボックス 15"/>
          <p:cNvSpPr txBox="1"/>
          <p:nvPr/>
        </p:nvSpPr>
        <p:spPr>
          <a:xfrm>
            <a:off x="5122465" y="1107605"/>
            <a:ext cx="3861454" cy="830997"/>
          </a:xfrm>
          <a:prstGeom prst="rect">
            <a:avLst/>
          </a:prstGeom>
          <a:noFill/>
        </p:spPr>
        <p:txBody>
          <a:bodyPr wrap="none" rtlCol="0">
            <a:spAutoFit/>
          </a:bodyPr>
          <a:lstStyle/>
          <a:p>
            <a:r>
              <a:rPr lang="en-US" altLang="en-US" sz="2400" dirty="0" smtClean="0"/>
              <a:t>セル長さ24.8cm</a:t>
            </a:r>
          </a:p>
          <a:p>
            <a:r>
              <a:rPr lang="ja-JP" altLang="en-US" sz="2400" dirty="0"/>
              <a:t>乾燥空気：プロパン</a:t>
            </a:r>
            <a:r>
              <a:rPr lang="ja-JP" altLang="en-US" sz="2400" dirty="0" smtClean="0"/>
              <a:t>＝</a:t>
            </a:r>
            <a:r>
              <a:rPr lang="en-US" altLang="ja-JP" sz="2400" dirty="0" smtClean="0"/>
              <a:t>30:1</a:t>
            </a:r>
            <a:endParaRPr lang="en-US" altLang="ja-JP" sz="2400" dirty="0"/>
          </a:p>
        </p:txBody>
      </p:sp>
      <p:cxnSp>
        <p:nvCxnSpPr>
          <p:cNvPr id="19" name="直線コネクタ 18"/>
          <p:cNvCxnSpPr/>
          <p:nvPr/>
        </p:nvCxnSpPr>
        <p:spPr bwMode="auto">
          <a:xfrm>
            <a:off x="2130778" y="2745917"/>
            <a:ext cx="538331" cy="3948"/>
          </a:xfrm>
          <a:prstGeom prst="line">
            <a:avLst/>
          </a:prstGeom>
          <a:no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2240385" y="4665155"/>
            <a:ext cx="428724" cy="3948"/>
          </a:xfrm>
          <a:prstGeom prst="line">
            <a:avLst/>
          </a:prstGeom>
          <a:no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2537265" y="4485059"/>
            <a:ext cx="386560" cy="0"/>
          </a:xfrm>
          <a:prstGeom prst="line">
            <a:avLst/>
          </a:prstGeom>
          <a:no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2537265" y="2956987"/>
            <a:ext cx="386560" cy="0"/>
          </a:xfrm>
          <a:prstGeom prst="line">
            <a:avLst/>
          </a:prstGeom>
          <a:noFill/>
          <a:ln w="9525" cap="flat" cmpd="sng" algn="ctr">
            <a:solidFill>
              <a:schemeClr val="tx1"/>
            </a:solidFill>
            <a:prstDash val="solid"/>
            <a:round/>
            <a:headEnd type="none" w="med" len="med"/>
            <a:tailEnd type="none" w="med" len="med"/>
          </a:ln>
          <a:effectLst/>
        </p:spPr>
      </p:cxnSp>
      <p:cxnSp>
        <p:nvCxnSpPr>
          <p:cNvPr id="24" name="直線矢印コネクタ 23"/>
          <p:cNvCxnSpPr/>
          <p:nvPr/>
        </p:nvCxnSpPr>
        <p:spPr bwMode="auto">
          <a:xfrm flipH="1">
            <a:off x="2297965" y="2745917"/>
            <a:ext cx="18408" cy="1919238"/>
          </a:xfrm>
          <a:prstGeom prst="straightConnector1">
            <a:avLst/>
          </a:prstGeom>
          <a:noFill/>
          <a:ln w="9525" cap="flat" cmpd="sng" algn="ctr">
            <a:solidFill>
              <a:schemeClr val="tx1"/>
            </a:solidFill>
            <a:prstDash val="solid"/>
            <a:round/>
            <a:headEnd type="arrow"/>
            <a:tailEnd type="arrow"/>
          </a:ln>
          <a:effectLst/>
        </p:spPr>
      </p:cxnSp>
      <p:cxnSp>
        <p:nvCxnSpPr>
          <p:cNvPr id="26" name="直線矢印コネクタ 25"/>
          <p:cNvCxnSpPr/>
          <p:nvPr/>
        </p:nvCxnSpPr>
        <p:spPr bwMode="auto">
          <a:xfrm>
            <a:off x="2574920" y="2947329"/>
            <a:ext cx="0" cy="1528072"/>
          </a:xfrm>
          <a:prstGeom prst="straightConnector1">
            <a:avLst/>
          </a:prstGeom>
          <a:noFill/>
          <a:ln w="9525" cap="flat" cmpd="sng" algn="ctr">
            <a:solidFill>
              <a:schemeClr val="tx1"/>
            </a:solidFill>
            <a:prstDash val="solid"/>
            <a:round/>
            <a:headEnd type="arrow"/>
            <a:tailEnd type="arrow"/>
          </a:ln>
          <a:effectLst/>
        </p:spPr>
      </p:cxnSp>
      <p:sp>
        <p:nvSpPr>
          <p:cNvPr id="27" name="テキスト ボックス 26"/>
          <p:cNvSpPr txBox="1"/>
          <p:nvPr/>
        </p:nvSpPr>
        <p:spPr>
          <a:xfrm rot="16200000">
            <a:off x="1627066" y="1969379"/>
            <a:ext cx="941634" cy="369332"/>
          </a:xfrm>
          <a:prstGeom prst="rect">
            <a:avLst/>
          </a:prstGeom>
          <a:noFill/>
        </p:spPr>
        <p:txBody>
          <a:bodyPr wrap="none" rtlCol="0">
            <a:spAutoFit/>
          </a:bodyPr>
          <a:lstStyle/>
          <a:p>
            <a:r>
              <a:rPr kumimoji="1" lang="en-US" altLang="ja-JP" dirty="0" smtClean="0"/>
              <a:t>17.8cm</a:t>
            </a:r>
            <a:endParaRPr kumimoji="1" lang="ja-JP" altLang="en-US" dirty="0"/>
          </a:p>
        </p:txBody>
      </p:sp>
      <p:sp>
        <p:nvSpPr>
          <p:cNvPr id="28" name="テキスト ボックス 27"/>
          <p:cNvSpPr txBox="1"/>
          <p:nvPr/>
        </p:nvSpPr>
        <p:spPr>
          <a:xfrm rot="16200000">
            <a:off x="1954234" y="1969378"/>
            <a:ext cx="941634" cy="369332"/>
          </a:xfrm>
          <a:prstGeom prst="rect">
            <a:avLst/>
          </a:prstGeom>
          <a:noFill/>
        </p:spPr>
        <p:txBody>
          <a:bodyPr wrap="none" rtlCol="0">
            <a:spAutoFit/>
          </a:bodyPr>
          <a:lstStyle/>
          <a:p>
            <a:r>
              <a:rPr kumimoji="1" lang="en-US" altLang="ja-JP" dirty="0" smtClean="0"/>
              <a:t>12.5cm</a:t>
            </a:r>
            <a:endParaRPr kumimoji="1" lang="ja-JP" altLang="en-US" dirty="0"/>
          </a:p>
        </p:txBody>
      </p:sp>
      <p:cxnSp>
        <p:nvCxnSpPr>
          <p:cNvPr id="30" name="直線コネクタ 29"/>
          <p:cNvCxnSpPr/>
          <p:nvPr/>
        </p:nvCxnSpPr>
        <p:spPr bwMode="auto">
          <a:xfrm flipV="1">
            <a:off x="2574081" y="1785243"/>
            <a:ext cx="0" cy="1171744"/>
          </a:xfrm>
          <a:prstGeom prst="line">
            <a:avLst/>
          </a:prstGeom>
          <a:no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flipV="1">
            <a:off x="2297965" y="1613440"/>
            <a:ext cx="18408" cy="1136425"/>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26496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0440"/>
            <a:ext cx="7772400" cy="1143000"/>
          </a:xfrm>
        </p:spPr>
        <p:txBody>
          <a:bodyPr/>
          <a:lstStyle/>
          <a:p>
            <a:pPr algn="l"/>
            <a:r>
              <a:rPr kumimoji="1" lang="ja-JP" altLang="en-US" dirty="0" smtClean="0"/>
              <a:t>基本特性評価</a:t>
            </a:r>
            <a:endParaRPr kumimoji="1" lang="ja-JP" altLang="en-US" dirty="0"/>
          </a:p>
        </p:txBody>
      </p:sp>
      <p:pic>
        <p:nvPicPr>
          <p:cNvPr id="4" name="図 3"/>
          <p:cNvPicPr>
            <a:picLocks noChangeAspect="1"/>
          </p:cNvPicPr>
          <p:nvPr/>
        </p:nvPicPr>
        <p:blipFill rotWithShape="1">
          <a:blip r:embed="rId3"/>
          <a:srcRect b="66302"/>
          <a:stretch/>
        </p:blipFill>
        <p:spPr>
          <a:xfrm>
            <a:off x="246956" y="1376010"/>
            <a:ext cx="3898383" cy="2644476"/>
          </a:xfrm>
          <a:prstGeom prst="rect">
            <a:avLst/>
          </a:prstGeom>
        </p:spPr>
      </p:pic>
      <p:pic>
        <p:nvPicPr>
          <p:cNvPr id="5" name="図 4"/>
          <p:cNvPicPr>
            <a:picLocks noChangeAspect="1"/>
          </p:cNvPicPr>
          <p:nvPr/>
        </p:nvPicPr>
        <p:blipFill rotWithShape="1">
          <a:blip r:embed="rId3"/>
          <a:srcRect t="33441" b="33376"/>
          <a:stretch/>
        </p:blipFill>
        <p:spPr>
          <a:xfrm>
            <a:off x="4656753" y="995027"/>
            <a:ext cx="3974571" cy="2654995"/>
          </a:xfrm>
          <a:prstGeom prst="rect">
            <a:avLst/>
          </a:prstGeom>
        </p:spPr>
      </p:pic>
      <p:pic>
        <p:nvPicPr>
          <p:cNvPr id="6" name="図 5"/>
          <p:cNvPicPr>
            <a:picLocks noChangeAspect="1"/>
          </p:cNvPicPr>
          <p:nvPr/>
        </p:nvPicPr>
        <p:blipFill rotWithShape="1">
          <a:blip r:embed="rId3"/>
          <a:srcRect t="66109"/>
          <a:stretch/>
        </p:blipFill>
        <p:spPr>
          <a:xfrm>
            <a:off x="377574" y="4020486"/>
            <a:ext cx="3965209" cy="2705206"/>
          </a:xfrm>
          <a:prstGeom prst="rect">
            <a:avLst/>
          </a:prstGeom>
        </p:spPr>
      </p:pic>
      <p:sp>
        <p:nvSpPr>
          <p:cNvPr id="7" name="テキスト ボックス 6"/>
          <p:cNvSpPr txBox="1"/>
          <p:nvPr/>
        </p:nvSpPr>
        <p:spPr>
          <a:xfrm>
            <a:off x="4211615" y="4020486"/>
            <a:ext cx="4983055" cy="2246769"/>
          </a:xfrm>
          <a:prstGeom prst="rect">
            <a:avLst/>
          </a:prstGeom>
          <a:noFill/>
        </p:spPr>
        <p:txBody>
          <a:bodyPr wrap="none" rtlCol="0">
            <a:spAutoFit/>
          </a:bodyPr>
          <a:lstStyle/>
          <a:p>
            <a:r>
              <a:rPr kumimoji="1" lang="en-US" altLang="ja-JP" sz="2800" dirty="0" smtClean="0"/>
              <a:t>(a)THz</a:t>
            </a:r>
            <a:r>
              <a:rPr kumimoji="1" lang="ja-JP" altLang="en-US" sz="2800" dirty="0" smtClean="0"/>
              <a:t>パルスの時間波形</a:t>
            </a:r>
            <a:endParaRPr kumimoji="1" lang="en-US" altLang="ja-JP" sz="2800" dirty="0" smtClean="0"/>
          </a:p>
          <a:p>
            <a:r>
              <a:rPr lang="en-US" altLang="ja-JP" sz="2800" dirty="0" smtClean="0"/>
              <a:t>(b)</a:t>
            </a:r>
            <a:r>
              <a:rPr lang="ja-JP" altLang="en-US" sz="2800" dirty="0" smtClean="0"/>
              <a:t>ノイズの特性（燃焼有無）</a:t>
            </a:r>
            <a:endParaRPr lang="en-US" altLang="ja-JP" sz="2800" dirty="0" smtClean="0"/>
          </a:p>
          <a:p>
            <a:r>
              <a:rPr lang="ja-JP" altLang="en-US" sz="2800" dirty="0" smtClean="0"/>
              <a:t>放射ノイズによる影響無し</a:t>
            </a:r>
            <a:endParaRPr lang="en-US" altLang="ja-JP" sz="2800" dirty="0" smtClean="0"/>
          </a:p>
          <a:p>
            <a:r>
              <a:rPr kumimoji="1" lang="en-US" altLang="ja-JP" sz="2800" dirty="0" smtClean="0"/>
              <a:t>(c)</a:t>
            </a:r>
            <a:r>
              <a:rPr kumimoji="1" lang="ja-JP" altLang="en-US" sz="2800" dirty="0" smtClean="0"/>
              <a:t>スペクトル波形</a:t>
            </a:r>
            <a:r>
              <a:rPr lang="en-US" altLang="ja-JP" sz="2800" dirty="0" smtClean="0"/>
              <a:t>0.1~3.5THz</a:t>
            </a:r>
          </a:p>
          <a:p>
            <a:r>
              <a:rPr kumimoji="1" lang="ja-JP" altLang="en-US" sz="2800" dirty="0" smtClean="0"/>
              <a:t>窓材によるエコーの変調</a:t>
            </a:r>
            <a:endParaRPr kumimoji="1" lang="ja-JP" altLang="en-US" sz="2800" dirty="0"/>
          </a:p>
        </p:txBody>
      </p:sp>
      <p:cxnSp>
        <p:nvCxnSpPr>
          <p:cNvPr id="8" name="直線矢印コネクタ 7"/>
          <p:cNvCxnSpPr/>
          <p:nvPr/>
        </p:nvCxnSpPr>
        <p:spPr bwMode="auto">
          <a:xfrm>
            <a:off x="2806303" y="1724790"/>
            <a:ext cx="0" cy="360638"/>
          </a:xfrm>
          <a:prstGeom prst="straightConnector1">
            <a:avLst/>
          </a:prstGeom>
          <a:noFill/>
          <a:ln w="9525" cap="flat" cmpd="sng" algn="ctr">
            <a:solidFill>
              <a:schemeClr val="tx1"/>
            </a:solidFill>
            <a:prstDash val="solid"/>
            <a:round/>
            <a:headEnd type="none" w="med" len="med"/>
            <a:tailEnd type="arrow"/>
          </a:ln>
          <a:effectLst/>
        </p:spPr>
      </p:cxnSp>
      <p:sp>
        <p:nvSpPr>
          <p:cNvPr id="9" name="テキスト ボックス 8"/>
          <p:cNvSpPr txBox="1"/>
          <p:nvPr/>
        </p:nvSpPr>
        <p:spPr>
          <a:xfrm>
            <a:off x="2508423" y="1461724"/>
            <a:ext cx="1338828" cy="369332"/>
          </a:xfrm>
          <a:prstGeom prst="rect">
            <a:avLst/>
          </a:prstGeom>
          <a:noFill/>
        </p:spPr>
        <p:txBody>
          <a:bodyPr wrap="none" rtlCol="0">
            <a:spAutoFit/>
          </a:bodyPr>
          <a:lstStyle/>
          <a:p>
            <a:r>
              <a:rPr kumimoji="1" lang="ja-JP" altLang="en-US" dirty="0" smtClean="0"/>
              <a:t>窓材エコー</a:t>
            </a:r>
            <a:endParaRPr kumimoji="1" lang="ja-JP" altLang="en-US" dirty="0"/>
          </a:p>
        </p:txBody>
      </p:sp>
    </p:spTree>
    <p:extLst>
      <p:ext uri="{BB962C8B-B14F-4D97-AF65-F5344CB8AC3E}">
        <p14:creationId xmlns:p14="http://schemas.microsoft.com/office/powerpoint/2010/main" val="675396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80899"/>
            <a:ext cx="7772400" cy="1143000"/>
          </a:xfrm>
        </p:spPr>
        <p:txBody>
          <a:bodyPr/>
          <a:lstStyle/>
          <a:p>
            <a:pPr algn="l"/>
            <a:r>
              <a:rPr kumimoji="1" lang="ja-JP" altLang="en-US" dirty="0" smtClean="0"/>
              <a:t>紹介論文</a:t>
            </a:r>
            <a:endParaRPr kumimoji="1" lang="ja-JP" altLang="en-US" dirty="0"/>
          </a:p>
        </p:txBody>
      </p:sp>
      <p:sp>
        <p:nvSpPr>
          <p:cNvPr id="3" name="テキスト ボックス 2"/>
          <p:cNvSpPr txBox="1"/>
          <p:nvPr/>
        </p:nvSpPr>
        <p:spPr>
          <a:xfrm>
            <a:off x="0" y="1623899"/>
            <a:ext cx="9144000" cy="4832093"/>
          </a:xfrm>
          <a:prstGeom prst="rect">
            <a:avLst/>
          </a:prstGeom>
          <a:noFill/>
        </p:spPr>
        <p:txBody>
          <a:bodyPr wrap="square" rtlCol="0">
            <a:spAutoFit/>
          </a:bodyPr>
          <a:lstStyle/>
          <a:p>
            <a:pPr marL="514350" indent="-514350">
              <a:buAutoNum type="arabicPeriod"/>
            </a:pPr>
            <a:r>
              <a:rPr lang="en-US" altLang="ja-JP" sz="2800" dirty="0" smtClean="0"/>
              <a:t>R</a:t>
            </a:r>
            <a:r>
              <a:rPr lang="en-US" altLang="ja-JP" sz="2800" dirty="0"/>
              <a:t>. A. </a:t>
            </a:r>
            <a:r>
              <a:rPr lang="en-US" altLang="ja-JP" sz="2800" dirty="0" err="1"/>
              <a:t>Cheville</a:t>
            </a:r>
            <a:r>
              <a:rPr lang="en-US" altLang="ja-JP" sz="2800" dirty="0"/>
              <a:t> and D. </a:t>
            </a:r>
            <a:r>
              <a:rPr lang="en-US" altLang="ja-JP" sz="2800" dirty="0" err="1"/>
              <a:t>Grischkowsky</a:t>
            </a:r>
            <a:r>
              <a:rPr lang="en-US" altLang="ja-JP" sz="2800" dirty="0"/>
              <a:t>,”Far-infrared terahertz time-domain spectroscopy of flames”, Opt.Lett.20, pp.1646-1648(1995</a:t>
            </a:r>
            <a:r>
              <a:rPr lang="en-US" altLang="ja-JP" sz="2800" dirty="0" smtClean="0"/>
              <a:t>)</a:t>
            </a:r>
            <a:endParaRPr lang="ja-JP" altLang="ja-JP" sz="2800" dirty="0"/>
          </a:p>
          <a:p>
            <a:endParaRPr kumimoji="1" lang="en-US" altLang="ja-JP" sz="2800" dirty="0" smtClean="0"/>
          </a:p>
          <a:p>
            <a:r>
              <a:rPr kumimoji="1" lang="en-US" altLang="ja-JP" sz="2800" dirty="0" smtClean="0"/>
              <a:t>2. </a:t>
            </a:r>
            <a:r>
              <a:rPr kumimoji="1" lang="en-US" altLang="ja-JP" sz="2800" dirty="0" err="1" smtClean="0"/>
              <a:t>R.Alan</a:t>
            </a:r>
            <a:r>
              <a:rPr kumimoji="1" lang="en-US" altLang="ja-JP" sz="2800" dirty="0" smtClean="0"/>
              <a:t> </a:t>
            </a:r>
            <a:r>
              <a:rPr kumimoji="1" lang="en-US" altLang="ja-JP" sz="2800" dirty="0" err="1" smtClean="0"/>
              <a:t>Cheville</a:t>
            </a:r>
            <a:r>
              <a:rPr kumimoji="1" lang="en-US" altLang="ja-JP" sz="2800" dirty="0" smtClean="0"/>
              <a:t> and D.</a:t>
            </a:r>
            <a:r>
              <a:rPr kumimoji="1" lang="en-US" altLang="ja-JP" sz="2800" dirty="0" err="1" smtClean="0"/>
              <a:t>Grischkowsky</a:t>
            </a:r>
            <a:r>
              <a:rPr kumimoji="1" lang="en-US" altLang="ja-JP" sz="2800" dirty="0" smtClean="0"/>
              <a:t>,”Observation of    </a:t>
            </a:r>
          </a:p>
          <a:p>
            <a:r>
              <a:rPr lang="en-US" altLang="ja-JP" sz="2800" dirty="0"/>
              <a:t> </a:t>
            </a:r>
            <a:r>
              <a:rPr lang="en-US" altLang="ja-JP" sz="2800" dirty="0" smtClean="0"/>
              <a:t>   </a:t>
            </a:r>
            <a:r>
              <a:rPr kumimoji="1" lang="en-US" altLang="ja-JP" sz="2800" dirty="0" smtClean="0"/>
              <a:t>pure rotational absorption spectra in the ν</a:t>
            </a:r>
            <a:r>
              <a:rPr kumimoji="1" lang="en-US" altLang="ja-JP" sz="2800" baseline="-25000" dirty="0" smtClean="0"/>
              <a:t>2</a:t>
            </a:r>
            <a:r>
              <a:rPr kumimoji="1" lang="en-US" altLang="ja-JP" sz="2800" dirty="0" smtClean="0"/>
              <a:t> band of hot </a:t>
            </a:r>
          </a:p>
          <a:p>
            <a:r>
              <a:rPr lang="en-US" altLang="ja-JP" sz="2800" dirty="0"/>
              <a:t> </a:t>
            </a:r>
            <a:r>
              <a:rPr lang="en-US" altLang="ja-JP" sz="2800" dirty="0" smtClean="0"/>
              <a:t>   H</a:t>
            </a:r>
            <a:r>
              <a:rPr lang="en-US" altLang="ja-JP" sz="2800" baseline="-25000" dirty="0" smtClean="0"/>
              <a:t>2</a:t>
            </a:r>
            <a:r>
              <a:rPr lang="en-US" altLang="ja-JP" sz="2800" dirty="0" smtClean="0"/>
              <a:t>O in flames”, Opt.Lett.23, pp531-533(1998)</a:t>
            </a:r>
            <a:r>
              <a:rPr kumimoji="1" lang="en-US" altLang="ja-JP" sz="2800" dirty="0" smtClean="0"/>
              <a:t> </a:t>
            </a:r>
          </a:p>
          <a:p>
            <a:endParaRPr lang="en-US" altLang="ja-JP" sz="2800" dirty="0"/>
          </a:p>
          <a:p>
            <a:r>
              <a:rPr lang="en-US" altLang="ja-JP" sz="2800" dirty="0"/>
              <a:t>3. </a:t>
            </a:r>
            <a:r>
              <a:rPr lang="en-US" altLang="ja-JP" sz="2800" dirty="0" err="1" smtClean="0"/>
              <a:t>Jason.B</a:t>
            </a:r>
            <a:r>
              <a:rPr lang="en-US" altLang="ja-JP" sz="2800" dirty="0"/>
              <a:t>, </a:t>
            </a:r>
            <a:r>
              <a:rPr lang="en-US" altLang="ja-JP" sz="2800" dirty="0" err="1"/>
              <a:t>Mark.S</a:t>
            </a:r>
            <a:r>
              <a:rPr lang="en-US" altLang="ja-JP" sz="2800" dirty="0"/>
              <a:t>, </a:t>
            </a:r>
            <a:r>
              <a:rPr lang="en-US" altLang="ja-JP" sz="2800" dirty="0" err="1"/>
              <a:t>Bob.M</a:t>
            </a:r>
            <a:r>
              <a:rPr lang="en-US" altLang="ja-JP" sz="2800" dirty="0"/>
              <a:t>, </a:t>
            </a:r>
            <a:r>
              <a:rPr lang="en-US" altLang="ja-JP" sz="2800" dirty="0" err="1"/>
              <a:t>Yang.Z</a:t>
            </a:r>
            <a:r>
              <a:rPr lang="en-US" altLang="ja-JP" sz="2800" dirty="0"/>
              <a:t>, ”Terahertz time-domain spectroscopy of high-pressure flames”,</a:t>
            </a:r>
            <a:r>
              <a:rPr lang="en-US" altLang="ja-JP" sz="2800" dirty="0" err="1"/>
              <a:t>Front.Enegy</a:t>
            </a:r>
            <a:r>
              <a:rPr lang="en-US" altLang="ja-JP" sz="2800" dirty="0"/>
              <a:t> Power Eng.3, pp123-133(2009)</a:t>
            </a:r>
            <a:endParaRPr kumimoji="1" lang="ja-JP" altLang="en-US" sz="2800" dirty="0"/>
          </a:p>
        </p:txBody>
      </p:sp>
    </p:spTree>
    <p:extLst>
      <p:ext uri="{BB962C8B-B14F-4D97-AF65-F5344CB8AC3E}">
        <p14:creationId xmlns:p14="http://schemas.microsoft.com/office/powerpoint/2010/main" val="1783040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5719"/>
            <a:ext cx="7772400" cy="1143000"/>
          </a:xfrm>
        </p:spPr>
        <p:txBody>
          <a:bodyPr/>
          <a:lstStyle/>
          <a:p>
            <a:pPr algn="l"/>
            <a:r>
              <a:rPr kumimoji="1" lang="ja-JP" altLang="en-US" dirty="0" smtClean="0"/>
              <a:t>計測結果</a:t>
            </a:r>
            <a:endParaRPr kumimoji="1" lang="ja-JP" altLang="en-US" dirty="0"/>
          </a:p>
        </p:txBody>
      </p:sp>
      <p:pic>
        <p:nvPicPr>
          <p:cNvPr id="4" name="図 3"/>
          <p:cNvPicPr>
            <a:picLocks noChangeAspect="1"/>
          </p:cNvPicPr>
          <p:nvPr/>
        </p:nvPicPr>
        <p:blipFill>
          <a:blip r:embed="rId3"/>
          <a:stretch>
            <a:fillRect/>
          </a:stretch>
        </p:blipFill>
        <p:spPr>
          <a:xfrm>
            <a:off x="176397" y="1645269"/>
            <a:ext cx="8590553" cy="5212731"/>
          </a:xfrm>
          <a:prstGeom prst="rect">
            <a:avLst/>
          </a:prstGeom>
        </p:spPr>
      </p:pic>
      <p:sp>
        <p:nvSpPr>
          <p:cNvPr id="3" name="テキスト ボックス 2"/>
          <p:cNvSpPr txBox="1"/>
          <p:nvPr/>
        </p:nvSpPr>
        <p:spPr>
          <a:xfrm>
            <a:off x="5605499" y="364288"/>
            <a:ext cx="3161451" cy="1384995"/>
          </a:xfrm>
          <a:prstGeom prst="rect">
            <a:avLst/>
          </a:prstGeom>
          <a:noFill/>
        </p:spPr>
        <p:txBody>
          <a:bodyPr wrap="none" rtlCol="0">
            <a:spAutoFit/>
          </a:bodyPr>
          <a:lstStyle/>
          <a:p>
            <a:r>
              <a:rPr kumimoji="1" lang="ja-JP" altLang="en-US" sz="2800" dirty="0" smtClean="0"/>
              <a:t>黒丸＝計測結果</a:t>
            </a:r>
            <a:endParaRPr kumimoji="1" lang="en-US" altLang="ja-JP" sz="2800" dirty="0" smtClean="0"/>
          </a:p>
          <a:p>
            <a:r>
              <a:rPr lang="ja-JP" altLang="en-US" sz="2800" dirty="0" smtClean="0"/>
              <a:t>実線（</a:t>
            </a:r>
            <a:r>
              <a:rPr lang="en-US" altLang="ja-JP" sz="2800" dirty="0" smtClean="0"/>
              <a:t>0.01</a:t>
            </a:r>
            <a:r>
              <a:rPr lang="ja-JP" altLang="en-US" sz="2800" dirty="0" smtClean="0"/>
              <a:t>）</a:t>
            </a:r>
            <a:r>
              <a:rPr lang="en-US" altLang="ja-JP" sz="2800" dirty="0" smtClean="0"/>
              <a:t>ν</a:t>
            </a:r>
            <a:r>
              <a:rPr lang="en-US" altLang="ja-JP" sz="2800" baseline="-25000" dirty="0" smtClean="0"/>
              <a:t>2</a:t>
            </a:r>
            <a:r>
              <a:rPr lang="en-US" altLang="ja-JP" sz="2800" dirty="0" smtClean="0"/>
              <a:t>=0</a:t>
            </a:r>
          </a:p>
          <a:p>
            <a:r>
              <a:rPr kumimoji="1" lang="ja-JP" altLang="en-US" sz="2800" dirty="0" smtClean="0"/>
              <a:t>実線（</a:t>
            </a:r>
            <a:r>
              <a:rPr kumimoji="1" lang="en-US" altLang="ja-JP" sz="2800" dirty="0" smtClean="0"/>
              <a:t>-0.01</a:t>
            </a:r>
            <a:r>
              <a:rPr kumimoji="1" lang="ja-JP" altLang="en-US" sz="2800" dirty="0" smtClean="0"/>
              <a:t>）</a:t>
            </a:r>
            <a:r>
              <a:rPr lang="en-US" altLang="ja-JP" sz="2800" dirty="0"/>
              <a:t>ν</a:t>
            </a:r>
            <a:r>
              <a:rPr lang="en-US" altLang="ja-JP" sz="2800" baseline="-25000" dirty="0"/>
              <a:t>2</a:t>
            </a:r>
            <a:r>
              <a:rPr lang="en-US" altLang="ja-JP" sz="2800" dirty="0" smtClean="0"/>
              <a:t>=1</a:t>
            </a:r>
            <a:endParaRPr kumimoji="1" lang="ja-JP" altLang="en-US" sz="2800" dirty="0"/>
          </a:p>
        </p:txBody>
      </p:sp>
      <p:sp>
        <p:nvSpPr>
          <p:cNvPr id="5" name="円/楕円 4"/>
          <p:cNvSpPr/>
          <p:nvPr/>
        </p:nvSpPr>
        <p:spPr bwMode="auto">
          <a:xfrm>
            <a:off x="7278747" y="5843851"/>
            <a:ext cx="246937" cy="3645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7" name="円/楕円 6"/>
          <p:cNvSpPr/>
          <p:nvPr/>
        </p:nvSpPr>
        <p:spPr bwMode="auto">
          <a:xfrm>
            <a:off x="2939720" y="5843851"/>
            <a:ext cx="199901" cy="3645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円/楕円 7"/>
          <p:cNvSpPr/>
          <p:nvPr/>
        </p:nvSpPr>
        <p:spPr bwMode="auto">
          <a:xfrm>
            <a:off x="2316500" y="5843851"/>
            <a:ext cx="199901" cy="3645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円/楕円 8"/>
          <p:cNvSpPr/>
          <p:nvPr/>
        </p:nvSpPr>
        <p:spPr bwMode="auto">
          <a:xfrm>
            <a:off x="4350786" y="5902643"/>
            <a:ext cx="235178" cy="30571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円/楕円 9"/>
          <p:cNvSpPr/>
          <p:nvPr/>
        </p:nvSpPr>
        <p:spPr bwMode="auto">
          <a:xfrm>
            <a:off x="1152370" y="5926159"/>
            <a:ext cx="164625" cy="28219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円/楕円 10"/>
          <p:cNvSpPr/>
          <p:nvPr/>
        </p:nvSpPr>
        <p:spPr bwMode="auto">
          <a:xfrm>
            <a:off x="4891695" y="5902643"/>
            <a:ext cx="129347" cy="28219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円/楕円 11"/>
          <p:cNvSpPr/>
          <p:nvPr/>
        </p:nvSpPr>
        <p:spPr bwMode="auto">
          <a:xfrm>
            <a:off x="4162644" y="5902643"/>
            <a:ext cx="164624" cy="28219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円/楕円 12"/>
          <p:cNvSpPr/>
          <p:nvPr/>
        </p:nvSpPr>
        <p:spPr bwMode="auto">
          <a:xfrm>
            <a:off x="1846144" y="5926159"/>
            <a:ext cx="129348" cy="28219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円/楕円 13"/>
          <p:cNvSpPr/>
          <p:nvPr/>
        </p:nvSpPr>
        <p:spPr bwMode="auto">
          <a:xfrm>
            <a:off x="3504146" y="3386376"/>
            <a:ext cx="141107" cy="37626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円/楕円 14"/>
          <p:cNvSpPr/>
          <p:nvPr/>
        </p:nvSpPr>
        <p:spPr bwMode="auto">
          <a:xfrm>
            <a:off x="4503652" y="3351102"/>
            <a:ext cx="164624" cy="37626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5385568" y="3515717"/>
            <a:ext cx="219931" cy="24692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円/楕円 16"/>
          <p:cNvSpPr/>
          <p:nvPr/>
        </p:nvSpPr>
        <p:spPr bwMode="auto">
          <a:xfrm>
            <a:off x="6537938" y="3515717"/>
            <a:ext cx="317490" cy="24692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円/楕円 17"/>
          <p:cNvSpPr/>
          <p:nvPr/>
        </p:nvSpPr>
        <p:spPr bwMode="auto">
          <a:xfrm>
            <a:off x="7607996" y="3515717"/>
            <a:ext cx="164404" cy="21164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円/楕円 18"/>
          <p:cNvSpPr/>
          <p:nvPr/>
        </p:nvSpPr>
        <p:spPr bwMode="auto">
          <a:xfrm>
            <a:off x="7831195" y="3492201"/>
            <a:ext cx="117809" cy="24692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 name="円/楕円 19"/>
          <p:cNvSpPr/>
          <p:nvPr/>
        </p:nvSpPr>
        <p:spPr bwMode="auto">
          <a:xfrm>
            <a:off x="8407600" y="3515717"/>
            <a:ext cx="176383" cy="24692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2" name="円/楕円 21"/>
          <p:cNvSpPr/>
          <p:nvPr/>
        </p:nvSpPr>
        <p:spPr bwMode="auto">
          <a:xfrm>
            <a:off x="4797623" y="3433411"/>
            <a:ext cx="211660" cy="27043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円/楕円 22"/>
          <p:cNvSpPr/>
          <p:nvPr/>
        </p:nvSpPr>
        <p:spPr bwMode="auto">
          <a:xfrm>
            <a:off x="7125882" y="5902643"/>
            <a:ext cx="152865" cy="28219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4" name="円/楕円 23"/>
          <p:cNvSpPr/>
          <p:nvPr/>
        </p:nvSpPr>
        <p:spPr bwMode="auto">
          <a:xfrm>
            <a:off x="5855923" y="5926159"/>
            <a:ext cx="152865" cy="25868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5" name="円/楕円 24"/>
          <p:cNvSpPr/>
          <p:nvPr/>
        </p:nvSpPr>
        <p:spPr bwMode="auto">
          <a:xfrm>
            <a:off x="3598217" y="5785059"/>
            <a:ext cx="129348" cy="388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円/楕円 25"/>
          <p:cNvSpPr/>
          <p:nvPr/>
        </p:nvSpPr>
        <p:spPr bwMode="auto">
          <a:xfrm>
            <a:off x="2222429" y="3386376"/>
            <a:ext cx="176383" cy="37626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7" name="テキスト ボックス 26"/>
          <p:cNvSpPr txBox="1"/>
          <p:nvPr/>
        </p:nvSpPr>
        <p:spPr>
          <a:xfrm>
            <a:off x="3516078" y="4211782"/>
            <a:ext cx="1454244" cy="646331"/>
          </a:xfrm>
          <a:prstGeom prst="rect">
            <a:avLst/>
          </a:prstGeom>
          <a:noFill/>
        </p:spPr>
        <p:txBody>
          <a:bodyPr wrap="none" rtlCol="0">
            <a:spAutoFit/>
          </a:bodyPr>
          <a:lstStyle/>
          <a:p>
            <a:r>
              <a:rPr kumimoji="1" lang="en-US" altLang="ja-JP" dirty="0" smtClean="0"/>
              <a:t>OH</a:t>
            </a:r>
            <a:r>
              <a:rPr kumimoji="1" lang="ja-JP" altLang="en-US" dirty="0" smtClean="0"/>
              <a:t>ラジカル</a:t>
            </a:r>
            <a:endParaRPr kumimoji="1" lang="en-US" altLang="ja-JP" dirty="0" smtClean="0"/>
          </a:p>
          <a:p>
            <a:r>
              <a:rPr kumimoji="1" lang="en-US" altLang="ja-JP" dirty="0" smtClean="0"/>
              <a:t>2.864THz</a:t>
            </a:r>
            <a:endParaRPr kumimoji="1" lang="ja-JP" altLang="en-US" dirty="0"/>
          </a:p>
        </p:txBody>
      </p:sp>
      <p:sp>
        <p:nvSpPr>
          <p:cNvPr id="6" name="テキスト ボックス 5"/>
          <p:cNvSpPr txBox="1"/>
          <p:nvPr/>
        </p:nvSpPr>
        <p:spPr>
          <a:xfrm>
            <a:off x="2304905" y="815355"/>
            <a:ext cx="3333565" cy="707886"/>
          </a:xfrm>
          <a:prstGeom prst="rect">
            <a:avLst/>
          </a:prstGeom>
          <a:noFill/>
        </p:spPr>
        <p:txBody>
          <a:bodyPr wrap="none" rtlCol="0">
            <a:spAutoFit/>
          </a:bodyPr>
          <a:lstStyle/>
          <a:p>
            <a:r>
              <a:rPr kumimoji="1" lang="ja-JP" altLang="en-US" sz="2000" dirty="0" smtClean="0"/>
              <a:t>リファレンス</a:t>
            </a:r>
            <a:r>
              <a:rPr kumimoji="1" lang="en-US" altLang="ja-JP" sz="2000" dirty="0" smtClean="0"/>
              <a:t>:</a:t>
            </a:r>
            <a:r>
              <a:rPr kumimoji="1" lang="ja-JP" altLang="en-US" sz="2000" dirty="0" smtClean="0"/>
              <a:t>炎</a:t>
            </a:r>
            <a:r>
              <a:rPr kumimoji="1" lang="en-US" altLang="ja-JP" sz="2000" dirty="0" smtClean="0"/>
              <a:t>OFF</a:t>
            </a:r>
            <a:r>
              <a:rPr kumimoji="1" lang="ja-JP" altLang="en-US" sz="2000" dirty="0" smtClean="0"/>
              <a:t>の場合</a:t>
            </a:r>
            <a:endParaRPr kumimoji="1" lang="en-US" altLang="ja-JP" sz="2000" dirty="0" smtClean="0"/>
          </a:p>
          <a:p>
            <a:r>
              <a:rPr lang="ja-JP" altLang="en-US" sz="2000" dirty="0" smtClean="0"/>
              <a:t>計測</a:t>
            </a:r>
            <a:r>
              <a:rPr lang="en-US" altLang="ja-JP" sz="2000" dirty="0" smtClean="0"/>
              <a:t>:</a:t>
            </a:r>
            <a:r>
              <a:rPr lang="ja-JP" altLang="en-US" sz="2000" dirty="0" smtClean="0"/>
              <a:t>炎</a:t>
            </a:r>
            <a:r>
              <a:rPr lang="en-US" altLang="ja-JP" sz="2000" dirty="0" smtClean="0"/>
              <a:t>ON</a:t>
            </a:r>
            <a:r>
              <a:rPr lang="ja-JP" altLang="en-US" sz="2000" dirty="0" smtClean="0"/>
              <a:t>の場合</a:t>
            </a:r>
            <a:endParaRPr kumimoji="1" lang="ja-JP" altLang="en-US" sz="2000" dirty="0"/>
          </a:p>
        </p:txBody>
      </p:sp>
    </p:spTree>
    <p:extLst>
      <p:ext uri="{BB962C8B-B14F-4D97-AF65-F5344CB8AC3E}">
        <p14:creationId xmlns:p14="http://schemas.microsoft.com/office/powerpoint/2010/main" val="3108162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0440"/>
            <a:ext cx="7772400" cy="1143000"/>
          </a:xfrm>
        </p:spPr>
        <p:txBody>
          <a:bodyPr/>
          <a:lstStyle/>
          <a:p>
            <a:pPr algn="l"/>
            <a:r>
              <a:rPr kumimoji="1" lang="ja-JP" altLang="en-US" dirty="0" smtClean="0"/>
              <a:t>まとめ</a:t>
            </a:r>
            <a:endParaRPr kumimoji="1" lang="ja-JP" altLang="en-US" dirty="0"/>
          </a:p>
        </p:txBody>
      </p:sp>
      <p:sp>
        <p:nvSpPr>
          <p:cNvPr id="4" name="テキスト ボックス 3"/>
          <p:cNvSpPr txBox="1"/>
          <p:nvPr/>
        </p:nvSpPr>
        <p:spPr>
          <a:xfrm>
            <a:off x="0" y="2228879"/>
            <a:ext cx="8949978" cy="1815882"/>
          </a:xfrm>
          <a:prstGeom prst="rect">
            <a:avLst/>
          </a:prstGeom>
          <a:noFill/>
        </p:spPr>
        <p:txBody>
          <a:bodyPr wrap="none" rtlCol="0">
            <a:spAutoFit/>
          </a:bodyPr>
          <a:lstStyle/>
          <a:p>
            <a:r>
              <a:rPr kumimoji="1" lang="ja-JP" altLang="en-US" sz="2800" dirty="0" smtClean="0"/>
              <a:t>・高ダイナミックレンジ、</a:t>
            </a:r>
            <a:r>
              <a:rPr kumimoji="1" lang="en-US" altLang="ja-JP" sz="2800" dirty="0" smtClean="0"/>
              <a:t>SN</a:t>
            </a:r>
            <a:r>
              <a:rPr kumimoji="1" lang="ja-JP" altLang="en-US" sz="2800" dirty="0" smtClean="0"/>
              <a:t>により</a:t>
            </a:r>
            <a:r>
              <a:rPr lang="en-US" altLang="ja-JP" sz="2800" dirty="0"/>
              <a:t>ν</a:t>
            </a:r>
            <a:r>
              <a:rPr lang="en-US" altLang="ja-JP" sz="2800" baseline="-25000" dirty="0"/>
              <a:t>2</a:t>
            </a:r>
            <a:r>
              <a:rPr lang="en-US" altLang="ja-JP" sz="2800" dirty="0" smtClean="0"/>
              <a:t>=0</a:t>
            </a:r>
            <a:r>
              <a:rPr lang="ja-JP" altLang="en-US" sz="2800" dirty="0" smtClean="0"/>
              <a:t>、</a:t>
            </a:r>
            <a:r>
              <a:rPr kumimoji="1" lang="en-US" altLang="ja-JP" sz="2800" dirty="0" smtClean="0"/>
              <a:t>ν</a:t>
            </a:r>
            <a:r>
              <a:rPr kumimoji="1" lang="en-US" altLang="ja-JP" sz="2800" baseline="-25000" dirty="0" smtClean="0"/>
              <a:t>2</a:t>
            </a:r>
            <a:r>
              <a:rPr kumimoji="1" lang="en-US" altLang="ja-JP" sz="2800" dirty="0" smtClean="0"/>
              <a:t>=1</a:t>
            </a:r>
            <a:r>
              <a:rPr kumimoji="1" lang="ja-JP" altLang="en-US" sz="2800" dirty="0" smtClean="0"/>
              <a:t>からの</a:t>
            </a:r>
            <a:endParaRPr kumimoji="1" lang="en-US" altLang="ja-JP" sz="2800" dirty="0" smtClean="0"/>
          </a:p>
          <a:p>
            <a:r>
              <a:rPr kumimoji="1" lang="ja-JP" altLang="en-US" sz="2800" dirty="0" smtClean="0"/>
              <a:t>　</a:t>
            </a:r>
            <a:r>
              <a:rPr kumimoji="1" lang="ja-JP" altLang="en-US" sz="2800" dirty="0" smtClean="0"/>
              <a:t>吸収</a:t>
            </a:r>
            <a:r>
              <a:rPr kumimoji="1" lang="ja-JP" altLang="en-US" sz="2800" dirty="0" smtClean="0"/>
              <a:t>線を計測</a:t>
            </a:r>
            <a:endParaRPr kumimoji="1" lang="en-US" altLang="ja-JP" sz="2800" dirty="0" smtClean="0"/>
          </a:p>
          <a:p>
            <a:r>
              <a:rPr lang="ja-JP" altLang="en-US" sz="2800" dirty="0" smtClean="0"/>
              <a:t>・計算結果と計測結果の一致を確認</a:t>
            </a:r>
            <a:endParaRPr lang="en-US" altLang="ja-JP" sz="2800" dirty="0"/>
          </a:p>
          <a:p>
            <a:r>
              <a:rPr lang="ja-JP" altLang="en-US" sz="2800" dirty="0" smtClean="0"/>
              <a:t>・</a:t>
            </a:r>
            <a:r>
              <a:rPr lang="en-US" altLang="ja-JP" sz="2800" dirty="0" smtClean="0"/>
              <a:t>OH</a:t>
            </a:r>
            <a:r>
              <a:rPr lang="ja-JP" altLang="en-US" sz="2800" dirty="0" smtClean="0"/>
              <a:t>ラジカルを計測</a:t>
            </a:r>
            <a:endParaRPr lang="en-US" altLang="ja-JP" sz="2800" dirty="0" smtClean="0"/>
          </a:p>
        </p:txBody>
      </p:sp>
    </p:spTree>
    <p:extLst>
      <p:ext uri="{BB962C8B-B14F-4D97-AF65-F5344CB8AC3E}">
        <p14:creationId xmlns:p14="http://schemas.microsoft.com/office/powerpoint/2010/main" val="473624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1026"/>
            <a:ext cx="9144000" cy="3422388"/>
          </a:xfrm>
        </p:spPr>
        <p:txBody>
          <a:bodyPr/>
          <a:lstStyle/>
          <a:p>
            <a:pPr algn="l"/>
            <a:r>
              <a:rPr kumimoji="1" lang="en-US" altLang="ja-JP" dirty="0" smtClean="0"/>
              <a:t>③ </a:t>
            </a:r>
            <a:r>
              <a:rPr kumimoji="1" lang="en-US" altLang="ja-JP" dirty="0" err="1" smtClean="0"/>
              <a:t>Jason.B</a:t>
            </a:r>
            <a:r>
              <a:rPr kumimoji="1" lang="en-US" altLang="ja-JP" dirty="0" smtClean="0"/>
              <a:t>, </a:t>
            </a:r>
            <a:r>
              <a:rPr kumimoji="1" lang="en-US" altLang="ja-JP" dirty="0" err="1" smtClean="0"/>
              <a:t>Mark.S</a:t>
            </a:r>
            <a:r>
              <a:rPr kumimoji="1" lang="en-US" altLang="ja-JP" dirty="0" smtClean="0"/>
              <a:t>, </a:t>
            </a:r>
            <a:r>
              <a:rPr kumimoji="1" lang="en-US" altLang="ja-JP" dirty="0" err="1" smtClean="0"/>
              <a:t>Bob.M</a:t>
            </a:r>
            <a:r>
              <a:rPr kumimoji="1" lang="en-US" altLang="ja-JP" dirty="0" smtClean="0"/>
              <a:t>, </a:t>
            </a:r>
            <a:r>
              <a:rPr kumimoji="1" lang="en-US" altLang="ja-JP" dirty="0" err="1" smtClean="0"/>
              <a:t>Yang.Z</a:t>
            </a:r>
            <a:r>
              <a:rPr kumimoji="1" lang="en-US" altLang="ja-JP" dirty="0" smtClean="0"/>
              <a:t>, ”Terahertz time-domain spectroscopy of high-pressure flames”,</a:t>
            </a:r>
            <a:r>
              <a:rPr kumimoji="1" lang="en-US" altLang="ja-JP" dirty="0" err="1" smtClean="0"/>
              <a:t>Front.Enegy</a:t>
            </a:r>
            <a:r>
              <a:rPr kumimoji="1" lang="en-US" altLang="ja-JP" dirty="0" smtClean="0"/>
              <a:t> Power Eng.3, pp123-133(2009)</a:t>
            </a:r>
            <a:endParaRPr kumimoji="1" lang="ja-JP" altLang="en-US" dirty="0"/>
          </a:p>
        </p:txBody>
      </p:sp>
    </p:spTree>
    <p:extLst>
      <p:ext uri="{BB962C8B-B14F-4D97-AF65-F5344CB8AC3E}">
        <p14:creationId xmlns:p14="http://schemas.microsoft.com/office/powerpoint/2010/main" val="631382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37121"/>
            <a:ext cx="7772400" cy="1143000"/>
          </a:xfrm>
        </p:spPr>
        <p:txBody>
          <a:bodyPr/>
          <a:lstStyle/>
          <a:p>
            <a:pPr algn="l"/>
            <a:r>
              <a:rPr lang="ja-JP" altLang="en-US" dirty="0" smtClean="0"/>
              <a:t>イントロダクション</a:t>
            </a:r>
            <a:endParaRPr kumimoji="1" lang="ja-JP" altLang="en-US" dirty="0"/>
          </a:p>
        </p:txBody>
      </p:sp>
      <p:pic>
        <p:nvPicPr>
          <p:cNvPr id="4" name="図 3"/>
          <p:cNvPicPr>
            <a:picLocks noChangeAspect="1"/>
          </p:cNvPicPr>
          <p:nvPr/>
        </p:nvPicPr>
        <p:blipFill>
          <a:blip r:embed="rId3"/>
          <a:stretch>
            <a:fillRect/>
          </a:stretch>
        </p:blipFill>
        <p:spPr>
          <a:xfrm>
            <a:off x="248125" y="1442898"/>
            <a:ext cx="5192155" cy="3269134"/>
          </a:xfrm>
          <a:prstGeom prst="rect">
            <a:avLst/>
          </a:prstGeom>
        </p:spPr>
      </p:pic>
      <p:sp>
        <p:nvSpPr>
          <p:cNvPr id="5" name="テキスト ボックス 4"/>
          <p:cNvSpPr txBox="1"/>
          <p:nvPr/>
        </p:nvSpPr>
        <p:spPr>
          <a:xfrm>
            <a:off x="232447" y="4712032"/>
            <a:ext cx="3590186" cy="1815882"/>
          </a:xfrm>
          <a:prstGeom prst="rect">
            <a:avLst/>
          </a:prstGeom>
          <a:noFill/>
        </p:spPr>
        <p:txBody>
          <a:bodyPr wrap="square" rtlCol="0">
            <a:spAutoFit/>
          </a:bodyPr>
          <a:lstStyle/>
          <a:p>
            <a:r>
              <a:rPr kumimoji="1" lang="ja-JP" altLang="en-US" sz="2800" dirty="0" smtClean="0"/>
              <a:t>ジェット・エンジン</a:t>
            </a:r>
            <a:endParaRPr kumimoji="1" lang="en-US" altLang="ja-JP" sz="2800" dirty="0" smtClean="0"/>
          </a:p>
          <a:p>
            <a:endParaRPr kumimoji="1" lang="en-US" altLang="ja-JP" sz="2800" dirty="0" smtClean="0"/>
          </a:p>
          <a:p>
            <a:r>
              <a:rPr lang="ja-JP" altLang="en-US" sz="2800" dirty="0" smtClean="0"/>
              <a:t>高圧燃焼下</a:t>
            </a:r>
            <a:endParaRPr lang="en-US" altLang="ja-JP" sz="2800" dirty="0" smtClean="0"/>
          </a:p>
          <a:p>
            <a:r>
              <a:rPr lang="ja-JP" altLang="en-US" sz="2800" dirty="0" smtClean="0"/>
              <a:t>すす発生</a:t>
            </a:r>
            <a:endParaRPr kumimoji="1" lang="ja-JP" altLang="en-US" sz="2800" dirty="0"/>
          </a:p>
        </p:txBody>
      </p:sp>
      <p:sp>
        <p:nvSpPr>
          <p:cNvPr id="6" name="テキスト ボックス 5"/>
          <p:cNvSpPr txBox="1"/>
          <p:nvPr/>
        </p:nvSpPr>
        <p:spPr>
          <a:xfrm>
            <a:off x="5499136" y="1295303"/>
            <a:ext cx="3775393" cy="1384995"/>
          </a:xfrm>
          <a:prstGeom prst="rect">
            <a:avLst/>
          </a:prstGeom>
          <a:noFill/>
        </p:spPr>
        <p:txBody>
          <a:bodyPr wrap="none" rtlCol="0">
            <a:spAutoFit/>
          </a:bodyPr>
          <a:lstStyle/>
          <a:p>
            <a:r>
              <a:rPr kumimoji="1" lang="ja-JP" altLang="en-US" sz="2800" dirty="0" smtClean="0"/>
              <a:t>　　　従来技術</a:t>
            </a:r>
            <a:endParaRPr kumimoji="1" lang="en-US" altLang="ja-JP" sz="2800" dirty="0" smtClean="0"/>
          </a:p>
          <a:p>
            <a:r>
              <a:rPr kumimoji="1" lang="ja-JP" altLang="en-US" sz="2800" dirty="0" smtClean="0"/>
              <a:t>蛍光測定・ラマン測定</a:t>
            </a:r>
            <a:endParaRPr kumimoji="1" lang="en-US" altLang="ja-JP" sz="2800" dirty="0" smtClean="0"/>
          </a:p>
          <a:p>
            <a:r>
              <a:rPr kumimoji="1" lang="ja-JP" altLang="en-US" sz="2800" dirty="0" smtClean="0"/>
              <a:t>赤外分光測定</a:t>
            </a:r>
            <a:endParaRPr kumimoji="1" lang="ja-JP" altLang="en-US" sz="2800" dirty="0"/>
          </a:p>
        </p:txBody>
      </p:sp>
      <p:sp>
        <p:nvSpPr>
          <p:cNvPr id="7" name="下矢印 6"/>
          <p:cNvSpPr/>
          <p:nvPr/>
        </p:nvSpPr>
        <p:spPr bwMode="auto">
          <a:xfrm>
            <a:off x="6878773" y="2680298"/>
            <a:ext cx="783884" cy="1264909"/>
          </a:xfrm>
          <a:prstGeom prst="down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5499136" y="2896033"/>
            <a:ext cx="1467068" cy="400110"/>
          </a:xfrm>
          <a:prstGeom prst="rect">
            <a:avLst/>
          </a:prstGeom>
          <a:noFill/>
          <a:ln>
            <a:noFill/>
          </a:ln>
        </p:spPr>
        <p:txBody>
          <a:bodyPr wrap="none" rtlCol="0">
            <a:spAutoFit/>
          </a:bodyPr>
          <a:lstStyle/>
          <a:p>
            <a:r>
              <a:rPr kumimoji="1" lang="ja-JP" altLang="en-US" sz="2000" dirty="0" smtClean="0"/>
              <a:t>すすの影響</a:t>
            </a:r>
            <a:endParaRPr kumimoji="1" lang="ja-JP" altLang="en-US" sz="2000" dirty="0"/>
          </a:p>
        </p:txBody>
      </p:sp>
      <p:sp>
        <p:nvSpPr>
          <p:cNvPr id="9" name="テキスト ボックス 8"/>
          <p:cNvSpPr txBox="1"/>
          <p:nvPr/>
        </p:nvSpPr>
        <p:spPr>
          <a:xfrm>
            <a:off x="6267584" y="4127256"/>
            <a:ext cx="2236510" cy="584776"/>
          </a:xfrm>
          <a:prstGeom prst="rect">
            <a:avLst/>
          </a:prstGeom>
          <a:noFill/>
          <a:ln>
            <a:solidFill>
              <a:srgbClr val="FF0000"/>
            </a:solidFill>
          </a:ln>
        </p:spPr>
        <p:txBody>
          <a:bodyPr wrap="none" rtlCol="0">
            <a:spAutoFit/>
          </a:bodyPr>
          <a:lstStyle/>
          <a:p>
            <a:r>
              <a:rPr kumimoji="1" lang="ja-JP" altLang="en-US" sz="3200" dirty="0" smtClean="0"/>
              <a:t>計測不可能</a:t>
            </a:r>
            <a:endParaRPr kumimoji="1" lang="ja-JP" altLang="en-US" sz="3200" dirty="0"/>
          </a:p>
        </p:txBody>
      </p:sp>
      <p:sp>
        <p:nvSpPr>
          <p:cNvPr id="10" name="テキスト ボックス 9"/>
          <p:cNvSpPr txBox="1"/>
          <p:nvPr/>
        </p:nvSpPr>
        <p:spPr>
          <a:xfrm>
            <a:off x="4135978" y="4915250"/>
            <a:ext cx="4493538" cy="954107"/>
          </a:xfrm>
          <a:prstGeom prst="rect">
            <a:avLst/>
          </a:prstGeom>
          <a:noFill/>
        </p:spPr>
        <p:txBody>
          <a:bodyPr wrap="none" rtlCol="0">
            <a:spAutoFit/>
          </a:bodyPr>
          <a:lstStyle/>
          <a:p>
            <a:r>
              <a:rPr kumimoji="1" lang="en-US" altLang="ja-JP" sz="2800" dirty="0" smtClean="0"/>
              <a:t>THz</a:t>
            </a:r>
            <a:r>
              <a:rPr lang="ja-JP" altLang="en-US" sz="2800" dirty="0" smtClean="0"/>
              <a:t>を利用することで</a:t>
            </a:r>
            <a:endParaRPr lang="en-US" altLang="ja-JP" sz="2800" dirty="0" smtClean="0"/>
          </a:p>
          <a:p>
            <a:r>
              <a:rPr lang="ja-JP" altLang="en-US" sz="2800" dirty="0" smtClean="0"/>
              <a:t>初めて計測が可能となった</a:t>
            </a:r>
            <a:endParaRPr kumimoji="1" lang="ja-JP" altLang="en-US" sz="2800" dirty="0"/>
          </a:p>
        </p:txBody>
      </p:sp>
      <p:sp>
        <p:nvSpPr>
          <p:cNvPr id="11" name="テキスト ボックス 10"/>
          <p:cNvSpPr txBox="1"/>
          <p:nvPr/>
        </p:nvSpPr>
        <p:spPr>
          <a:xfrm>
            <a:off x="2116486" y="5743918"/>
            <a:ext cx="7027514" cy="1015663"/>
          </a:xfrm>
          <a:prstGeom prst="rect">
            <a:avLst/>
          </a:prstGeom>
          <a:noFill/>
        </p:spPr>
        <p:txBody>
          <a:bodyPr wrap="square" rtlCol="0">
            <a:spAutoFit/>
          </a:bodyPr>
          <a:lstStyle/>
          <a:p>
            <a:r>
              <a:rPr kumimoji="1" lang="ja-JP" altLang="en-US" sz="2000" dirty="0" smtClean="0"/>
              <a:t>テラヘルツとの相互作用</a:t>
            </a:r>
            <a:endParaRPr kumimoji="1" lang="en-US" altLang="ja-JP" sz="2000" dirty="0" smtClean="0"/>
          </a:p>
          <a:p>
            <a:r>
              <a:rPr lang="ja-JP" altLang="en-US" sz="2000" dirty="0" smtClean="0"/>
              <a:t>分子の回転モード</a:t>
            </a:r>
            <a:r>
              <a:rPr kumimoji="1" lang="ja-JP" altLang="en-US" sz="2000" dirty="0" smtClean="0"/>
              <a:t>マイクロ波や赤外より</a:t>
            </a:r>
            <a:endParaRPr kumimoji="1" lang="en-US" altLang="ja-JP" sz="2000" dirty="0" smtClean="0"/>
          </a:p>
          <a:p>
            <a:r>
              <a:rPr lang="en-US" altLang="ja-JP" sz="2000" dirty="0" smtClean="0"/>
              <a:t>10</a:t>
            </a:r>
            <a:r>
              <a:rPr lang="en-US" altLang="ja-JP" sz="2000" baseline="30000" dirty="0" smtClean="0"/>
              <a:t>3</a:t>
            </a:r>
            <a:r>
              <a:rPr lang="en-US" altLang="ja-JP" sz="2000" dirty="0" smtClean="0"/>
              <a:t>~10</a:t>
            </a:r>
            <a:r>
              <a:rPr lang="en-US" altLang="ja-JP" sz="2000" baseline="30000" dirty="0" smtClean="0"/>
              <a:t>6</a:t>
            </a:r>
            <a:r>
              <a:rPr lang="ja-JP" altLang="en-US" sz="2000" dirty="0" smtClean="0"/>
              <a:t>倍強い＝回転モードを見る上で非常に適している</a:t>
            </a:r>
            <a:endParaRPr kumimoji="1" lang="ja-JP" altLang="en-US" sz="2000" dirty="0"/>
          </a:p>
        </p:txBody>
      </p:sp>
      <p:pic>
        <p:nvPicPr>
          <p:cNvPr id="12" name="図 11"/>
          <p:cNvPicPr>
            <a:picLocks noChangeAspect="1"/>
          </p:cNvPicPr>
          <p:nvPr/>
        </p:nvPicPr>
        <p:blipFill>
          <a:blip r:embed="rId4"/>
          <a:stretch>
            <a:fillRect/>
          </a:stretch>
        </p:blipFill>
        <p:spPr>
          <a:xfrm>
            <a:off x="248124" y="1295303"/>
            <a:ext cx="5192155" cy="1304980"/>
          </a:xfrm>
          <a:prstGeom prst="rect">
            <a:avLst/>
          </a:prstGeom>
        </p:spPr>
      </p:pic>
      <p:pic>
        <p:nvPicPr>
          <p:cNvPr id="14" name="図 13"/>
          <p:cNvPicPr>
            <a:picLocks noChangeAspect="1"/>
          </p:cNvPicPr>
          <p:nvPr/>
        </p:nvPicPr>
        <p:blipFill>
          <a:blip r:embed="rId5"/>
          <a:stretch>
            <a:fillRect/>
          </a:stretch>
        </p:blipFill>
        <p:spPr>
          <a:xfrm>
            <a:off x="248126" y="2509566"/>
            <a:ext cx="5192154" cy="1222457"/>
          </a:xfrm>
          <a:prstGeom prst="rect">
            <a:avLst/>
          </a:prstGeom>
        </p:spPr>
      </p:pic>
      <p:pic>
        <p:nvPicPr>
          <p:cNvPr id="15" name="図 14"/>
          <p:cNvPicPr>
            <a:picLocks noChangeAspect="1"/>
          </p:cNvPicPr>
          <p:nvPr/>
        </p:nvPicPr>
        <p:blipFill>
          <a:blip r:embed="rId6"/>
          <a:stretch>
            <a:fillRect/>
          </a:stretch>
        </p:blipFill>
        <p:spPr>
          <a:xfrm>
            <a:off x="248125" y="3716343"/>
            <a:ext cx="5399064" cy="1122437"/>
          </a:xfrm>
          <a:prstGeom prst="rect">
            <a:avLst/>
          </a:prstGeom>
        </p:spPr>
      </p:pic>
    </p:spTree>
    <p:extLst>
      <p:ext uri="{BB962C8B-B14F-4D97-AF65-F5344CB8AC3E}">
        <p14:creationId xmlns:p14="http://schemas.microsoft.com/office/powerpoint/2010/main" val="33330799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0860"/>
            <a:ext cx="7772400" cy="1143000"/>
          </a:xfrm>
        </p:spPr>
        <p:txBody>
          <a:bodyPr/>
          <a:lstStyle/>
          <a:p>
            <a:pPr algn="l"/>
            <a:r>
              <a:rPr kumimoji="1" lang="ja-JP" altLang="en-US" dirty="0" smtClean="0"/>
              <a:t>実験装置</a:t>
            </a:r>
            <a:endParaRPr kumimoji="1" lang="ja-JP" altLang="en-US" dirty="0"/>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277" y="1543860"/>
            <a:ext cx="3220492" cy="5124498"/>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372769" y="750841"/>
            <a:ext cx="5616052" cy="6107159"/>
          </a:xfrm>
          <a:prstGeom prst="rect">
            <a:avLst/>
          </a:prstGeom>
        </p:spPr>
      </p:pic>
    </p:spTree>
    <p:extLst>
      <p:ext uri="{BB962C8B-B14F-4D97-AF65-F5344CB8AC3E}">
        <p14:creationId xmlns:p14="http://schemas.microsoft.com/office/powerpoint/2010/main" val="3684538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611481"/>
            <a:ext cx="5967079" cy="4545708"/>
          </a:xfrm>
          <a:prstGeom prst="rect">
            <a:avLst/>
          </a:prstGeom>
        </p:spPr>
      </p:pic>
      <p:sp>
        <p:nvSpPr>
          <p:cNvPr id="2" name="タイトル 1"/>
          <p:cNvSpPr>
            <a:spLocks noGrp="1"/>
          </p:cNvSpPr>
          <p:nvPr>
            <p:ph type="title"/>
          </p:nvPr>
        </p:nvSpPr>
        <p:spPr>
          <a:xfrm>
            <a:off x="0" y="468481"/>
            <a:ext cx="9144000" cy="1143000"/>
          </a:xfrm>
        </p:spPr>
        <p:txBody>
          <a:bodyPr/>
          <a:lstStyle/>
          <a:p>
            <a:r>
              <a:rPr kumimoji="1" lang="ja-JP" altLang="en-US" dirty="0" smtClean="0"/>
              <a:t>テラヘルツ帯の各物質の吸収線</a:t>
            </a:r>
            <a:endParaRPr kumimoji="1" lang="ja-JP" altLang="en-US" dirty="0"/>
          </a:p>
        </p:txBody>
      </p:sp>
      <p:sp>
        <p:nvSpPr>
          <p:cNvPr id="5" name="テキスト ボックス 4"/>
          <p:cNvSpPr txBox="1"/>
          <p:nvPr/>
        </p:nvSpPr>
        <p:spPr>
          <a:xfrm>
            <a:off x="6170889" y="1426815"/>
            <a:ext cx="2561669" cy="830997"/>
          </a:xfrm>
          <a:prstGeom prst="rect">
            <a:avLst/>
          </a:prstGeom>
          <a:noFill/>
        </p:spPr>
        <p:txBody>
          <a:bodyPr wrap="none" rtlCol="0">
            <a:spAutoFit/>
          </a:bodyPr>
          <a:lstStyle/>
          <a:p>
            <a:r>
              <a:rPr kumimoji="1" lang="en-US" altLang="ja-JP" sz="2400" dirty="0" smtClean="0"/>
              <a:t>JPL</a:t>
            </a:r>
            <a:r>
              <a:rPr kumimoji="1" lang="ja-JP" altLang="en-US" sz="2400" dirty="0" smtClean="0"/>
              <a:t>データベース</a:t>
            </a:r>
            <a:endParaRPr kumimoji="1" lang="en-US" altLang="ja-JP" sz="2400" dirty="0" smtClean="0"/>
          </a:p>
          <a:p>
            <a:r>
              <a:rPr lang="en-US" altLang="ja-JP" sz="2400" dirty="0" smtClean="0"/>
              <a:t>300k</a:t>
            </a:r>
            <a:r>
              <a:rPr lang="ja-JP" altLang="en-US" sz="2400" dirty="0" smtClean="0"/>
              <a:t>における</a:t>
            </a:r>
            <a:endParaRPr kumimoji="1" lang="en-US" altLang="ja-JP" sz="2400" dirty="0" smtClean="0"/>
          </a:p>
        </p:txBody>
      </p:sp>
      <p:sp>
        <p:nvSpPr>
          <p:cNvPr id="6" name="円/楕円 5"/>
          <p:cNvSpPr/>
          <p:nvPr/>
        </p:nvSpPr>
        <p:spPr bwMode="auto">
          <a:xfrm>
            <a:off x="2288940" y="2634225"/>
            <a:ext cx="564396" cy="25087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7" name="円/楕円 6"/>
          <p:cNvSpPr/>
          <p:nvPr/>
        </p:nvSpPr>
        <p:spPr bwMode="auto">
          <a:xfrm>
            <a:off x="3386376" y="4860772"/>
            <a:ext cx="141099" cy="25087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8" name="円/楕円 7"/>
          <p:cNvSpPr/>
          <p:nvPr/>
        </p:nvSpPr>
        <p:spPr bwMode="auto">
          <a:xfrm>
            <a:off x="4797367" y="3073262"/>
            <a:ext cx="141099" cy="18815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9" name="円/楕円 8"/>
          <p:cNvSpPr/>
          <p:nvPr/>
        </p:nvSpPr>
        <p:spPr bwMode="auto">
          <a:xfrm>
            <a:off x="1567766" y="2885103"/>
            <a:ext cx="689818" cy="37631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0" name="円/楕円 9"/>
          <p:cNvSpPr/>
          <p:nvPr/>
        </p:nvSpPr>
        <p:spPr bwMode="auto">
          <a:xfrm>
            <a:off x="3229600" y="4860772"/>
            <a:ext cx="156776" cy="25087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1" name="円/楕円 10"/>
          <p:cNvSpPr/>
          <p:nvPr/>
        </p:nvSpPr>
        <p:spPr bwMode="auto">
          <a:xfrm>
            <a:off x="5690994" y="3967017"/>
            <a:ext cx="172454" cy="29791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2" name="円/楕円 11"/>
          <p:cNvSpPr/>
          <p:nvPr/>
        </p:nvSpPr>
        <p:spPr bwMode="auto">
          <a:xfrm>
            <a:off x="2288940" y="2885103"/>
            <a:ext cx="564396" cy="376318"/>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3" name="円/楕円 12"/>
          <p:cNvSpPr/>
          <p:nvPr/>
        </p:nvSpPr>
        <p:spPr bwMode="auto">
          <a:xfrm>
            <a:off x="4828723" y="3637739"/>
            <a:ext cx="141099" cy="313598"/>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6170889" y="2473098"/>
            <a:ext cx="2692614" cy="1569660"/>
          </a:xfrm>
          <a:prstGeom prst="rect">
            <a:avLst/>
          </a:prstGeom>
          <a:noFill/>
        </p:spPr>
        <p:txBody>
          <a:bodyPr wrap="none" rtlCol="0">
            <a:spAutoFit/>
          </a:bodyPr>
          <a:lstStyle/>
          <a:p>
            <a:r>
              <a:rPr kumimoji="1" lang="en-US" altLang="ja-JP" sz="2400" dirty="0" smtClean="0"/>
              <a:t>OH:1.84,2.51THz</a:t>
            </a:r>
          </a:p>
          <a:p>
            <a:r>
              <a:rPr lang="en-US" altLang="ja-JP" sz="2400" dirty="0" smtClean="0"/>
              <a:t>CH:2.58THz</a:t>
            </a:r>
          </a:p>
          <a:p>
            <a:r>
              <a:rPr kumimoji="1" lang="en-US" altLang="ja-JP" sz="2400" dirty="0" smtClean="0"/>
              <a:t>NH</a:t>
            </a:r>
            <a:r>
              <a:rPr kumimoji="1" lang="en-US" altLang="ja-JP" sz="2400" baseline="-25000" dirty="0" smtClean="0"/>
              <a:t>3</a:t>
            </a:r>
            <a:r>
              <a:rPr kumimoji="1" lang="en-US" altLang="ja-JP" sz="2400" dirty="0" smtClean="0"/>
              <a:t>:1.77,2.95THz</a:t>
            </a:r>
          </a:p>
          <a:p>
            <a:r>
              <a:rPr lang="en-US" altLang="ja-JP" sz="2400" dirty="0" smtClean="0"/>
              <a:t>H</a:t>
            </a:r>
            <a:r>
              <a:rPr lang="en-US" altLang="ja-JP" sz="2400" baseline="-25000" dirty="0" smtClean="0"/>
              <a:t>2</a:t>
            </a:r>
            <a:r>
              <a:rPr lang="en-US" altLang="ja-JP" sz="2400" dirty="0" smtClean="0"/>
              <a:t>O:</a:t>
            </a:r>
            <a:r>
              <a:rPr lang="ja-JP" altLang="en-US" sz="2400" dirty="0" smtClean="0"/>
              <a:t>吸収が大きい</a:t>
            </a:r>
            <a:endParaRPr kumimoji="1" lang="ja-JP" altLang="en-US" sz="2400" dirty="0"/>
          </a:p>
        </p:txBody>
      </p:sp>
      <p:cxnSp>
        <p:nvCxnSpPr>
          <p:cNvPr id="16" name="直線コネクタ 15"/>
          <p:cNvCxnSpPr/>
          <p:nvPr/>
        </p:nvCxnSpPr>
        <p:spPr bwMode="auto">
          <a:xfrm>
            <a:off x="5995301" y="2885103"/>
            <a:ext cx="2880344" cy="0"/>
          </a:xfrm>
          <a:prstGeom prst="line">
            <a:avLst/>
          </a:prstGeom>
          <a:noFill/>
          <a:ln w="38100" cap="flat" cmpd="sng" algn="ctr">
            <a:solidFill>
              <a:srgbClr val="FF0000"/>
            </a:solidFill>
            <a:prstDash val="solid"/>
            <a:round/>
            <a:headEnd type="none" w="med" len="med"/>
            <a:tailEnd type="none" w="med" len="med"/>
          </a:ln>
          <a:effectLst/>
        </p:spPr>
      </p:cxnSp>
      <p:cxnSp>
        <p:nvCxnSpPr>
          <p:cNvPr id="18" name="直線コネクタ 17"/>
          <p:cNvCxnSpPr/>
          <p:nvPr/>
        </p:nvCxnSpPr>
        <p:spPr bwMode="auto">
          <a:xfrm>
            <a:off x="5995301" y="3261421"/>
            <a:ext cx="2880344" cy="0"/>
          </a:xfrm>
          <a:prstGeom prst="line">
            <a:avLst/>
          </a:prstGeom>
          <a:noFill/>
          <a:ln w="38100" cap="flat" cmpd="sng" algn="ctr">
            <a:solidFill>
              <a:srgbClr val="FF6600"/>
            </a:solidFill>
            <a:prstDash val="solid"/>
            <a:round/>
            <a:headEnd type="none" w="med" len="med"/>
            <a:tailEnd type="none" w="med" len="med"/>
          </a:ln>
          <a:effectLst/>
        </p:spPr>
      </p:cxnSp>
      <p:cxnSp>
        <p:nvCxnSpPr>
          <p:cNvPr id="20" name="直線コネクタ 19"/>
          <p:cNvCxnSpPr/>
          <p:nvPr/>
        </p:nvCxnSpPr>
        <p:spPr bwMode="auto">
          <a:xfrm>
            <a:off x="6037634" y="3637739"/>
            <a:ext cx="2880344" cy="0"/>
          </a:xfrm>
          <a:prstGeom prst="line">
            <a:avLst/>
          </a:prstGeom>
          <a:noFill/>
          <a:ln w="38100" cap="flat" cmpd="sng" algn="ctr">
            <a:solidFill>
              <a:schemeClr val="tx1"/>
            </a:solidFill>
            <a:prstDash val="solid"/>
            <a:round/>
            <a:headEnd type="none" w="med" len="med"/>
            <a:tailEnd type="none" w="med" len="med"/>
          </a:ln>
          <a:effectLst/>
        </p:spPr>
      </p:cxnSp>
      <p:sp>
        <p:nvSpPr>
          <p:cNvPr id="24" name="円/楕円 23"/>
          <p:cNvSpPr/>
          <p:nvPr/>
        </p:nvSpPr>
        <p:spPr bwMode="auto">
          <a:xfrm>
            <a:off x="2288940" y="3261421"/>
            <a:ext cx="564396" cy="224023"/>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5" name="円/楕円 24"/>
          <p:cNvSpPr/>
          <p:nvPr/>
        </p:nvSpPr>
        <p:spPr bwMode="auto">
          <a:xfrm>
            <a:off x="4998044" y="1710258"/>
            <a:ext cx="265400" cy="192333"/>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円/楕円 25"/>
          <p:cNvSpPr/>
          <p:nvPr/>
        </p:nvSpPr>
        <p:spPr bwMode="auto">
          <a:xfrm>
            <a:off x="5291666" y="2215444"/>
            <a:ext cx="197556" cy="257654"/>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7" name="円/楕円 26"/>
          <p:cNvSpPr/>
          <p:nvPr/>
        </p:nvSpPr>
        <p:spPr bwMode="auto">
          <a:xfrm>
            <a:off x="3144934" y="4222602"/>
            <a:ext cx="156776" cy="236509"/>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8" name="円/楕円 27"/>
          <p:cNvSpPr/>
          <p:nvPr/>
        </p:nvSpPr>
        <p:spPr bwMode="auto">
          <a:xfrm>
            <a:off x="3050890" y="4079905"/>
            <a:ext cx="138220" cy="297918"/>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9" name="円/楕円 28"/>
          <p:cNvSpPr/>
          <p:nvPr/>
        </p:nvSpPr>
        <p:spPr bwMode="auto">
          <a:xfrm>
            <a:off x="3456931" y="5041095"/>
            <a:ext cx="141099" cy="137683"/>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円/楕円 29"/>
          <p:cNvSpPr/>
          <p:nvPr/>
        </p:nvSpPr>
        <p:spPr bwMode="auto">
          <a:xfrm>
            <a:off x="3951111" y="4557889"/>
            <a:ext cx="877612" cy="302883"/>
          </a:xfrm>
          <a:prstGeom prst="ellipse">
            <a:avLst/>
          </a:prstGeom>
          <a:noFill/>
          <a:ln w="9525"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2" name="直線コネクタ 31"/>
          <p:cNvCxnSpPr/>
          <p:nvPr/>
        </p:nvCxnSpPr>
        <p:spPr bwMode="auto">
          <a:xfrm>
            <a:off x="6037634" y="4023461"/>
            <a:ext cx="2880344" cy="0"/>
          </a:xfrm>
          <a:prstGeom prst="line">
            <a:avLst/>
          </a:prstGeom>
          <a:noFill/>
          <a:ln w="38100" cap="flat" cmpd="sng" algn="ctr">
            <a:solidFill>
              <a:srgbClr val="00CC99"/>
            </a:solidFill>
            <a:prstDash val="solid"/>
            <a:round/>
            <a:headEnd type="none" w="med" len="med"/>
            <a:tailEnd type="none" w="med" len="med"/>
          </a:ln>
          <a:effectLst/>
        </p:spPr>
      </p:cxnSp>
      <p:sp>
        <p:nvSpPr>
          <p:cNvPr id="36" name="テキスト ボックス 35"/>
          <p:cNvSpPr txBox="1"/>
          <p:nvPr/>
        </p:nvSpPr>
        <p:spPr>
          <a:xfrm>
            <a:off x="6037634" y="4459111"/>
            <a:ext cx="2973111" cy="830997"/>
          </a:xfrm>
          <a:prstGeom prst="rect">
            <a:avLst/>
          </a:prstGeom>
          <a:noFill/>
        </p:spPr>
        <p:txBody>
          <a:bodyPr wrap="square" rtlCol="0">
            <a:spAutoFit/>
          </a:bodyPr>
          <a:lstStyle/>
          <a:p>
            <a:r>
              <a:rPr kumimoji="1" lang="ja-JP" altLang="en-US" sz="2400" dirty="0" smtClean="0"/>
              <a:t>ほとんどが水の吸収により隠れてしまう</a:t>
            </a:r>
            <a:endParaRPr kumimoji="1" lang="ja-JP" altLang="en-US" sz="2400" dirty="0"/>
          </a:p>
        </p:txBody>
      </p:sp>
      <p:sp>
        <p:nvSpPr>
          <p:cNvPr id="37" name="下矢印 36"/>
          <p:cNvSpPr/>
          <p:nvPr/>
        </p:nvSpPr>
        <p:spPr bwMode="auto">
          <a:xfrm>
            <a:off x="7182556" y="5290108"/>
            <a:ext cx="606777" cy="580114"/>
          </a:xfrm>
          <a:prstGeom prst="down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8" name="テキスト ボックス 37"/>
          <p:cNvSpPr txBox="1"/>
          <p:nvPr/>
        </p:nvSpPr>
        <p:spPr>
          <a:xfrm>
            <a:off x="6216625" y="6018379"/>
            <a:ext cx="2646878" cy="584776"/>
          </a:xfrm>
          <a:prstGeom prst="rect">
            <a:avLst/>
          </a:prstGeom>
          <a:noFill/>
          <a:ln>
            <a:solidFill>
              <a:srgbClr val="FF0000"/>
            </a:solidFill>
          </a:ln>
        </p:spPr>
        <p:txBody>
          <a:bodyPr wrap="none" rtlCol="0">
            <a:spAutoFit/>
          </a:bodyPr>
          <a:lstStyle/>
          <a:p>
            <a:r>
              <a:rPr kumimoji="1" lang="ja-JP" altLang="en-US" sz="3200" dirty="0" smtClean="0"/>
              <a:t>区別できない</a:t>
            </a:r>
            <a:endParaRPr kumimoji="1" lang="ja-JP" altLang="en-US" sz="3200" dirty="0"/>
          </a:p>
        </p:txBody>
      </p:sp>
      <p:sp>
        <p:nvSpPr>
          <p:cNvPr id="39" name="テキスト ボックス 38"/>
          <p:cNvSpPr txBox="1"/>
          <p:nvPr/>
        </p:nvSpPr>
        <p:spPr>
          <a:xfrm>
            <a:off x="0" y="6079935"/>
            <a:ext cx="6228939" cy="523220"/>
          </a:xfrm>
          <a:prstGeom prst="rect">
            <a:avLst/>
          </a:prstGeom>
          <a:noFill/>
        </p:spPr>
        <p:txBody>
          <a:bodyPr wrap="none" rtlCol="0">
            <a:spAutoFit/>
          </a:bodyPr>
          <a:lstStyle/>
          <a:p>
            <a:r>
              <a:rPr kumimoji="1" lang="en-US" altLang="ja-JP" sz="2800" dirty="0" smtClean="0"/>
              <a:t>THz</a:t>
            </a:r>
            <a:r>
              <a:rPr lang="ja-JP" altLang="en-US" sz="2800" dirty="0" smtClean="0"/>
              <a:t>帯では水蒸気の吸収が大きいため</a:t>
            </a:r>
            <a:endParaRPr kumimoji="1" lang="ja-JP" altLang="en-US" sz="2800" dirty="0"/>
          </a:p>
        </p:txBody>
      </p:sp>
    </p:spTree>
    <p:extLst>
      <p:ext uri="{BB962C8B-B14F-4D97-AF65-F5344CB8AC3E}">
        <p14:creationId xmlns:p14="http://schemas.microsoft.com/office/powerpoint/2010/main" val="42450124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4" grpId="0" animBg="1"/>
      <p:bldP spid="25" grpId="0" animBg="1"/>
      <p:bldP spid="26" grpId="0" animBg="1"/>
      <p:bldP spid="27"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 y="2335439"/>
            <a:ext cx="4226063" cy="2931040"/>
          </a:xfrm>
          <a:prstGeom prst="rect">
            <a:avLst/>
          </a:prstGeom>
          <a:noFill/>
          <a:ln>
            <a:noFill/>
          </a:ln>
        </p:spPr>
      </p:pic>
      <p:sp>
        <p:nvSpPr>
          <p:cNvPr id="6" name="テキスト ボックス 5"/>
          <p:cNvSpPr txBox="1"/>
          <p:nvPr/>
        </p:nvSpPr>
        <p:spPr>
          <a:xfrm>
            <a:off x="-1693415" y="3598796"/>
            <a:ext cx="184666"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0" y="635082"/>
            <a:ext cx="8905002" cy="707886"/>
          </a:xfrm>
          <a:prstGeom prst="rect">
            <a:avLst/>
          </a:prstGeom>
          <a:noFill/>
        </p:spPr>
        <p:txBody>
          <a:bodyPr wrap="none" rtlCol="0">
            <a:spAutoFit/>
          </a:bodyPr>
          <a:lstStyle/>
          <a:p>
            <a:r>
              <a:rPr kumimoji="1" lang="ja-JP" altLang="en-US" sz="4000" dirty="0" smtClean="0"/>
              <a:t>各圧力ー各温度における水蒸気吸収線</a:t>
            </a:r>
            <a:endParaRPr kumimoji="1" lang="ja-JP" altLang="en-US" sz="4000" dirty="0"/>
          </a:p>
        </p:txBody>
      </p:sp>
      <p:pic>
        <p:nvPicPr>
          <p:cNvPr id="5" name="図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26063" y="2506182"/>
            <a:ext cx="4917938" cy="2721354"/>
          </a:xfrm>
          <a:prstGeom prst="rect">
            <a:avLst/>
          </a:prstGeom>
          <a:noFill/>
          <a:ln>
            <a:noFill/>
          </a:ln>
        </p:spPr>
      </p:pic>
      <p:sp>
        <p:nvSpPr>
          <p:cNvPr id="3" name="テキスト ボックス 2"/>
          <p:cNvSpPr txBox="1"/>
          <p:nvPr/>
        </p:nvSpPr>
        <p:spPr>
          <a:xfrm>
            <a:off x="31349" y="1724789"/>
            <a:ext cx="4816092" cy="400110"/>
          </a:xfrm>
          <a:prstGeom prst="rect">
            <a:avLst/>
          </a:prstGeom>
          <a:noFill/>
        </p:spPr>
        <p:txBody>
          <a:bodyPr wrap="none" rtlCol="0">
            <a:spAutoFit/>
          </a:bodyPr>
          <a:lstStyle/>
          <a:p>
            <a:r>
              <a:rPr lang="ja-JP" altLang="en-US" sz="2000" dirty="0" smtClean="0"/>
              <a:t>圧力一定</a:t>
            </a:r>
            <a:r>
              <a:rPr lang="en-US" altLang="ja-JP" sz="2000" dirty="0" smtClean="0"/>
              <a:t>(100kPa)</a:t>
            </a:r>
            <a:r>
              <a:rPr lang="ja-JP" altLang="en-US" sz="2000" dirty="0" smtClean="0"/>
              <a:t>にお</a:t>
            </a:r>
            <a:r>
              <a:rPr lang="ja-JP" altLang="en-US" sz="2000" dirty="0"/>
              <a:t>ける水蒸気吸収</a:t>
            </a:r>
            <a:r>
              <a:rPr lang="ja-JP" altLang="en-US" sz="2000" dirty="0" smtClean="0"/>
              <a:t>線</a:t>
            </a:r>
            <a:endParaRPr lang="ja-JP" altLang="en-US" sz="2000" dirty="0"/>
          </a:p>
        </p:txBody>
      </p:sp>
      <p:sp>
        <p:nvSpPr>
          <p:cNvPr id="8" name="テキスト ボックス 7"/>
          <p:cNvSpPr txBox="1"/>
          <p:nvPr/>
        </p:nvSpPr>
        <p:spPr>
          <a:xfrm>
            <a:off x="4891423" y="1724789"/>
            <a:ext cx="4185761" cy="461665"/>
          </a:xfrm>
          <a:prstGeom prst="rect">
            <a:avLst/>
          </a:prstGeom>
          <a:noFill/>
        </p:spPr>
        <p:txBody>
          <a:bodyPr wrap="none" rtlCol="0">
            <a:spAutoFit/>
          </a:bodyPr>
          <a:lstStyle/>
          <a:p>
            <a:r>
              <a:rPr lang="ja-JP" altLang="en-US" sz="2400" dirty="0"/>
              <a:t>高温下における水蒸気吸収線</a:t>
            </a:r>
            <a:endParaRPr kumimoji="1" lang="ja-JP" altLang="en-US" sz="2400" dirty="0"/>
          </a:p>
        </p:txBody>
      </p:sp>
      <p:sp>
        <p:nvSpPr>
          <p:cNvPr id="11" name="テキスト ボックス 10"/>
          <p:cNvSpPr txBox="1"/>
          <p:nvPr/>
        </p:nvSpPr>
        <p:spPr>
          <a:xfrm>
            <a:off x="141099" y="1263124"/>
            <a:ext cx="3570208" cy="461665"/>
          </a:xfrm>
          <a:prstGeom prst="rect">
            <a:avLst/>
          </a:prstGeom>
          <a:noFill/>
        </p:spPr>
        <p:txBody>
          <a:bodyPr wrap="none" rtlCol="0">
            <a:spAutoFit/>
          </a:bodyPr>
          <a:lstStyle/>
          <a:p>
            <a:r>
              <a:rPr kumimoji="1" lang="ja-JP" altLang="en-US" sz="2400" dirty="0" smtClean="0"/>
              <a:t>計算によって算出された</a:t>
            </a:r>
            <a:endParaRPr kumimoji="1" lang="ja-JP" altLang="en-US" sz="2400" dirty="0"/>
          </a:p>
        </p:txBody>
      </p:sp>
      <p:sp>
        <p:nvSpPr>
          <p:cNvPr id="13" name="テキスト ボックス 12"/>
          <p:cNvSpPr txBox="1"/>
          <p:nvPr/>
        </p:nvSpPr>
        <p:spPr>
          <a:xfrm>
            <a:off x="4573519" y="5478117"/>
            <a:ext cx="4570481" cy="1323439"/>
          </a:xfrm>
          <a:prstGeom prst="rect">
            <a:avLst/>
          </a:prstGeom>
          <a:noFill/>
        </p:spPr>
        <p:txBody>
          <a:bodyPr wrap="square" rtlCol="0">
            <a:spAutoFit/>
          </a:bodyPr>
          <a:lstStyle/>
          <a:p>
            <a:r>
              <a:rPr kumimoji="1" lang="ja-JP" altLang="en-US" sz="2000" dirty="0" smtClean="0"/>
              <a:t>・高圧にするほど線幅が広がっていく</a:t>
            </a:r>
            <a:endParaRPr kumimoji="1" lang="en-US" altLang="ja-JP" sz="2000" dirty="0" smtClean="0"/>
          </a:p>
          <a:p>
            <a:r>
              <a:rPr lang="ja-JP" altLang="en-US" sz="2000" dirty="0"/>
              <a:t>　</a:t>
            </a:r>
            <a:endParaRPr lang="en-US" altLang="ja-JP" sz="2000" dirty="0" smtClean="0"/>
          </a:p>
          <a:p>
            <a:r>
              <a:rPr lang="ja-JP" altLang="ja-JP" sz="2000" dirty="0"/>
              <a:t>　</a:t>
            </a:r>
            <a:r>
              <a:rPr lang="ja-JP" altLang="en-US" sz="2000" dirty="0" smtClean="0"/>
              <a:t>圧力拡がりによる効果が大きくなる</a:t>
            </a:r>
            <a:endParaRPr lang="en-US" altLang="ja-JP" sz="2000" dirty="0" smtClean="0"/>
          </a:p>
          <a:p>
            <a:r>
              <a:rPr kumimoji="1" lang="ja-JP" altLang="en-US" sz="2000" dirty="0" smtClean="0"/>
              <a:t>・高圧ほど吸収大＝分子数大</a:t>
            </a:r>
            <a:r>
              <a:rPr kumimoji="1" lang="en-US" altLang="ja-JP" sz="2000" dirty="0" smtClean="0"/>
              <a:t>=</a:t>
            </a:r>
            <a:r>
              <a:rPr kumimoji="1" lang="ja-JP" altLang="en-US" sz="2000" dirty="0" smtClean="0"/>
              <a:t>高濃度</a:t>
            </a:r>
            <a:endParaRPr kumimoji="1" lang="ja-JP" altLang="en-US" sz="2000" dirty="0"/>
          </a:p>
        </p:txBody>
      </p:sp>
      <p:cxnSp>
        <p:nvCxnSpPr>
          <p:cNvPr id="15" name="直線矢印コネクタ 14"/>
          <p:cNvCxnSpPr/>
          <p:nvPr/>
        </p:nvCxnSpPr>
        <p:spPr bwMode="auto">
          <a:xfrm>
            <a:off x="6889716" y="5882462"/>
            <a:ext cx="0" cy="241383"/>
          </a:xfrm>
          <a:prstGeom prst="straightConnector1">
            <a:avLst/>
          </a:prstGeom>
          <a:noFill/>
          <a:ln w="9525" cap="flat" cmpd="sng" algn="ctr">
            <a:solidFill>
              <a:schemeClr val="tx1"/>
            </a:solidFill>
            <a:prstDash val="solid"/>
            <a:round/>
            <a:headEnd type="none" w="med" len="med"/>
            <a:tailEnd type="arrow"/>
          </a:ln>
          <a:effectLst/>
        </p:spPr>
      </p:cxnSp>
      <p:sp>
        <p:nvSpPr>
          <p:cNvPr id="9" name="テキスト ボックス 8"/>
          <p:cNvSpPr txBox="1"/>
          <p:nvPr/>
        </p:nvSpPr>
        <p:spPr>
          <a:xfrm>
            <a:off x="4511430" y="1239459"/>
            <a:ext cx="3185487" cy="646331"/>
          </a:xfrm>
          <a:prstGeom prst="rect">
            <a:avLst/>
          </a:prstGeom>
          <a:noFill/>
        </p:spPr>
        <p:txBody>
          <a:bodyPr wrap="none" rtlCol="0">
            <a:spAutoFit/>
          </a:bodyPr>
          <a:lstStyle/>
          <a:p>
            <a:r>
              <a:rPr kumimoji="1" lang="ja-JP" altLang="en-US" dirty="0" smtClean="0"/>
              <a:t>水の回転モード</a:t>
            </a:r>
            <a:r>
              <a:rPr kumimoji="1" lang="en-US" altLang="ja-JP" dirty="0" smtClean="0"/>
              <a:t>:3</a:t>
            </a:r>
            <a:r>
              <a:rPr kumimoji="1" lang="ja-JP" altLang="en-US" dirty="0" smtClean="0"/>
              <a:t>つ</a:t>
            </a:r>
            <a:endParaRPr kumimoji="1" lang="en-US" altLang="ja-JP" dirty="0" smtClean="0"/>
          </a:p>
          <a:p>
            <a:r>
              <a:rPr lang="ja-JP" altLang="en-US" dirty="0" smtClean="0"/>
              <a:t>相互作用で複雑な動きをする</a:t>
            </a:r>
            <a:endParaRPr kumimoji="1" lang="ja-JP" altLang="en-US" dirty="0"/>
          </a:p>
        </p:txBody>
      </p:sp>
      <p:sp>
        <p:nvSpPr>
          <p:cNvPr id="14" name="テキスト ボックス 13"/>
          <p:cNvSpPr txBox="1"/>
          <p:nvPr/>
        </p:nvSpPr>
        <p:spPr>
          <a:xfrm>
            <a:off x="64768" y="5237000"/>
            <a:ext cx="4542170" cy="1631216"/>
          </a:xfrm>
          <a:prstGeom prst="rect">
            <a:avLst/>
          </a:prstGeom>
          <a:noFill/>
        </p:spPr>
        <p:txBody>
          <a:bodyPr wrap="square" rtlCol="0">
            <a:spAutoFit/>
          </a:bodyPr>
          <a:lstStyle/>
          <a:p>
            <a:r>
              <a:rPr lang="ja-JP" altLang="en-US" sz="2000" dirty="0"/>
              <a:t>高温になるにつれてラインの数</a:t>
            </a:r>
            <a:r>
              <a:rPr lang="ja-JP" altLang="en-US" sz="2000" dirty="0" smtClean="0"/>
              <a:t>増加</a:t>
            </a:r>
            <a:endParaRPr lang="en-US" altLang="ja-JP" sz="2000" dirty="0" smtClean="0"/>
          </a:p>
          <a:p>
            <a:r>
              <a:rPr lang="ja-JP" altLang="en-US" sz="2000" dirty="0" smtClean="0"/>
              <a:t>・高温になるほど高い遷移状態</a:t>
            </a:r>
            <a:r>
              <a:rPr lang="en-US" altLang="ja-JP" sz="2000" dirty="0" smtClean="0"/>
              <a:t>(ν</a:t>
            </a:r>
            <a:r>
              <a:rPr lang="en-US" altLang="ja-JP" sz="2000" baseline="-25000" dirty="0" smtClean="0"/>
              <a:t>2</a:t>
            </a:r>
            <a:r>
              <a:rPr lang="en-US" altLang="ja-JP" sz="2000" dirty="0" smtClean="0"/>
              <a:t>=1)</a:t>
            </a:r>
            <a:r>
              <a:rPr lang="ja-JP" altLang="en-US" sz="2000" dirty="0" smtClean="0"/>
              <a:t>からの吸収が現れる</a:t>
            </a:r>
            <a:endParaRPr lang="en-US" altLang="ja-JP" sz="2000" dirty="0" smtClean="0"/>
          </a:p>
          <a:p>
            <a:r>
              <a:rPr lang="ja-JP" altLang="en-US" sz="2000" dirty="0" smtClean="0"/>
              <a:t>振動基底状態の回転、高次の振動状態の回転が複雑に作用</a:t>
            </a:r>
            <a:r>
              <a:rPr lang="en-US" altLang="ja-JP" sz="2000" dirty="0" smtClean="0"/>
              <a:t>→</a:t>
            </a:r>
            <a:r>
              <a:rPr lang="ja-JP" altLang="en-US" sz="2000" dirty="0" smtClean="0"/>
              <a:t>強度の吸収低下</a:t>
            </a:r>
            <a:endParaRPr lang="en-US" altLang="ja-JP" sz="2000" dirty="0" smtClean="0"/>
          </a:p>
        </p:txBody>
      </p:sp>
    </p:spTree>
    <p:extLst>
      <p:ext uri="{BB962C8B-B14F-4D97-AF65-F5344CB8AC3E}">
        <p14:creationId xmlns:p14="http://schemas.microsoft.com/office/powerpoint/2010/main" val="24556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各分子種の吸収強度</a:t>
            </a:r>
            <a:endParaRPr kumimoji="1" lang="ja-JP" altLang="en-US" dirty="0"/>
          </a:p>
        </p:txBody>
      </p:sp>
      <p:pic>
        <p:nvPicPr>
          <p:cNvPr id="4" name="図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4771" b="56911"/>
          <a:stretch/>
        </p:blipFill>
        <p:spPr>
          <a:xfrm>
            <a:off x="193322" y="2340166"/>
            <a:ext cx="4459111" cy="2692400"/>
          </a:xfrm>
          <a:prstGeom prst="rect">
            <a:avLst/>
          </a:prstGeom>
        </p:spPr>
      </p:pic>
      <p:pic>
        <p:nvPicPr>
          <p:cNvPr id="6" name="図 5"/>
          <p:cNvPicPr>
            <a:picLocks noChangeAspect="1"/>
          </p:cNvPicPr>
          <p:nvPr/>
        </p:nvPicPr>
        <p:blipFill rotWithShape="1">
          <a:blip r:embed="rId5"/>
          <a:srcRect t="28518" r="96238" b="40741"/>
          <a:stretch/>
        </p:blipFill>
        <p:spPr>
          <a:xfrm>
            <a:off x="0" y="2167466"/>
            <a:ext cx="193322" cy="2108200"/>
          </a:xfrm>
          <a:prstGeom prst="rect">
            <a:avLst/>
          </a:prstGeom>
        </p:spPr>
      </p:pic>
      <p:sp>
        <p:nvSpPr>
          <p:cNvPr id="7" name="テキスト ボックス 6"/>
          <p:cNvSpPr txBox="1"/>
          <p:nvPr/>
        </p:nvSpPr>
        <p:spPr>
          <a:xfrm>
            <a:off x="953144" y="1644246"/>
            <a:ext cx="2600166" cy="523220"/>
          </a:xfrm>
          <a:prstGeom prst="rect">
            <a:avLst/>
          </a:prstGeom>
          <a:noFill/>
        </p:spPr>
        <p:txBody>
          <a:bodyPr wrap="none" rtlCol="0">
            <a:spAutoFit/>
          </a:bodyPr>
          <a:lstStyle/>
          <a:p>
            <a:r>
              <a:rPr kumimoji="1" lang="en-US" altLang="ja-JP" sz="2800" dirty="0" smtClean="0"/>
              <a:t>100kPa</a:t>
            </a:r>
            <a:r>
              <a:rPr kumimoji="1" lang="ja-JP" altLang="en-US" sz="2800" dirty="0" smtClean="0"/>
              <a:t>、</a:t>
            </a:r>
            <a:r>
              <a:rPr kumimoji="1" lang="en-US" altLang="ja-JP" sz="2800" dirty="0" smtClean="0"/>
              <a:t>300K</a:t>
            </a:r>
            <a:endParaRPr kumimoji="1" lang="ja-JP" altLang="en-US" sz="2800" dirty="0"/>
          </a:p>
        </p:txBody>
      </p:sp>
      <p:sp>
        <p:nvSpPr>
          <p:cNvPr id="8" name="テキスト ボックス 7"/>
          <p:cNvSpPr txBox="1"/>
          <p:nvPr/>
        </p:nvSpPr>
        <p:spPr>
          <a:xfrm>
            <a:off x="0" y="5214877"/>
            <a:ext cx="9122934" cy="461665"/>
          </a:xfrm>
          <a:prstGeom prst="rect">
            <a:avLst/>
          </a:prstGeom>
          <a:noFill/>
        </p:spPr>
        <p:txBody>
          <a:bodyPr wrap="square" rtlCol="0">
            <a:spAutoFit/>
          </a:bodyPr>
          <a:lstStyle/>
          <a:p>
            <a:r>
              <a:rPr lang="en-US" altLang="ja-JP" sz="2400" dirty="0" smtClean="0"/>
              <a:t>CO,OH,HCN:</a:t>
            </a:r>
            <a:r>
              <a:rPr kumimoji="1" lang="ja-JP" altLang="en-US" sz="2400" dirty="0" smtClean="0"/>
              <a:t>回転モードが</a:t>
            </a:r>
            <a:r>
              <a:rPr kumimoji="1" lang="en-US" altLang="ja-JP" sz="2400" dirty="0" smtClean="0"/>
              <a:t>1</a:t>
            </a:r>
            <a:r>
              <a:rPr kumimoji="1" lang="ja-JP" altLang="en-US" sz="2400" dirty="0" smtClean="0"/>
              <a:t>つ</a:t>
            </a:r>
            <a:r>
              <a:rPr lang="ja-JP" altLang="en-US" sz="2400" dirty="0" smtClean="0"/>
              <a:t>周期的に現れる</a:t>
            </a:r>
            <a:endParaRPr kumimoji="1" lang="ja-JP" altLang="en-US" sz="2400" dirty="0"/>
          </a:p>
        </p:txBody>
      </p:sp>
      <p:pic>
        <p:nvPicPr>
          <p:cNvPr id="9" name="図 8"/>
          <p:cNvPicPr>
            <a:picLocks noChangeAspect="1"/>
          </p:cNvPicPr>
          <p:nvPr/>
        </p:nvPicPr>
        <p:blipFill rotWithShape="1">
          <a:blip r:embed="rId3">
            <a:extLst>
              <a:ext uri="{BEBA8EAE-BF5A-486C-A8C5-ECC9F3942E4B}">
                <a14:imgProps xmlns:a14="http://schemas.microsoft.com/office/drawing/2010/main">
                  <a14:imgLayer r:embed="rId6">
                    <a14:imgEffect>
                      <a14:sharpenSoften amount="50000"/>
                    </a14:imgEffect>
                    <a14:imgEffect>
                      <a14:saturation sat="0"/>
                    </a14:imgEffect>
                  </a14:imgLayer>
                </a14:imgProps>
              </a:ext>
            </a:extLst>
          </a:blip>
          <a:srcRect l="4860" t="43482" b="-1507"/>
          <a:stretch/>
        </p:blipFill>
        <p:spPr>
          <a:xfrm>
            <a:off x="4585029" y="1752600"/>
            <a:ext cx="4537905" cy="3693110"/>
          </a:xfrm>
          <a:prstGeom prst="rect">
            <a:avLst/>
          </a:prstGeom>
        </p:spPr>
      </p:pic>
      <p:sp>
        <p:nvSpPr>
          <p:cNvPr id="3" name="テキスト ボックス 2"/>
          <p:cNvSpPr txBox="1"/>
          <p:nvPr/>
        </p:nvSpPr>
        <p:spPr>
          <a:xfrm>
            <a:off x="0" y="5676542"/>
            <a:ext cx="8805941" cy="1015663"/>
          </a:xfrm>
          <a:prstGeom prst="rect">
            <a:avLst/>
          </a:prstGeom>
          <a:noFill/>
        </p:spPr>
        <p:txBody>
          <a:bodyPr wrap="none" rtlCol="0">
            <a:spAutoFit/>
          </a:bodyPr>
          <a:lstStyle/>
          <a:p>
            <a:r>
              <a:rPr kumimoji="1" lang="en-US" altLang="ja-JP" sz="2000" dirty="0" smtClean="0"/>
              <a:t>OH</a:t>
            </a:r>
            <a:r>
              <a:rPr kumimoji="1" lang="ja-JP" altLang="en-US" sz="2000" dirty="0" smtClean="0"/>
              <a:t>と</a:t>
            </a:r>
            <a:r>
              <a:rPr kumimoji="1" lang="en-US" altLang="ja-JP" sz="2000" dirty="0" smtClean="0"/>
              <a:t>CO</a:t>
            </a:r>
            <a:r>
              <a:rPr lang="ja-JP" altLang="en-US" sz="2000" dirty="0" smtClean="0"/>
              <a:t>は</a:t>
            </a:r>
            <a:r>
              <a:rPr lang="en-US" altLang="ja-JP" sz="2000" dirty="0" err="1" smtClean="0"/>
              <a:t>mol</a:t>
            </a:r>
            <a:r>
              <a:rPr lang="ja-JP" altLang="en-US" sz="2000" dirty="0" smtClean="0"/>
              <a:t>分率が非常に良く似ている</a:t>
            </a:r>
            <a:r>
              <a:rPr lang="ja-JP" altLang="ja-JP" sz="2000" dirty="0"/>
              <a:t>　</a:t>
            </a:r>
            <a:r>
              <a:rPr lang="ja-JP" altLang="en-US" sz="2000" dirty="0" smtClean="0"/>
              <a:t>　　</a:t>
            </a:r>
            <a:r>
              <a:rPr kumimoji="1" lang="ja-JP" altLang="en-US" sz="2000" dirty="0" smtClean="0"/>
              <a:t>吸収の強度は</a:t>
            </a:r>
            <a:r>
              <a:rPr kumimoji="1" lang="en-US" altLang="ja-JP" sz="2000" dirty="0" smtClean="0"/>
              <a:t>OH</a:t>
            </a:r>
            <a:r>
              <a:rPr kumimoji="1" lang="ja-JP" altLang="en-US" sz="2000" dirty="0" smtClean="0"/>
              <a:t>の</a:t>
            </a:r>
            <a:r>
              <a:rPr kumimoji="1" lang="en-US" altLang="ja-JP" sz="2000" dirty="0" smtClean="0"/>
              <a:t>1/100</a:t>
            </a:r>
            <a:r>
              <a:rPr lang="ja-JP" altLang="en-US" sz="2000" dirty="0" smtClean="0"/>
              <a:t>倍</a:t>
            </a:r>
            <a:endParaRPr lang="en-US" altLang="ja-JP" sz="2000" dirty="0" smtClean="0"/>
          </a:p>
          <a:p>
            <a:endParaRPr lang="en-US" altLang="ja-JP" sz="2000" dirty="0" smtClean="0"/>
          </a:p>
          <a:p>
            <a:r>
              <a:rPr kumimoji="1" lang="ja-JP" altLang="en-US" sz="2000" dirty="0" smtClean="0"/>
              <a:t>双極子モーメント　</a:t>
            </a:r>
            <a:r>
              <a:rPr kumimoji="1" lang="en-US" altLang="ja-JP" sz="2000" dirty="0" smtClean="0"/>
              <a:t>OH:1.67D	CO:0.112D	HCN:2.98D</a:t>
            </a:r>
          </a:p>
        </p:txBody>
      </p:sp>
      <p:cxnSp>
        <p:nvCxnSpPr>
          <p:cNvPr id="10" name="直線矢印コネクタ 9"/>
          <p:cNvCxnSpPr/>
          <p:nvPr/>
        </p:nvCxnSpPr>
        <p:spPr bwMode="auto">
          <a:xfrm>
            <a:off x="4879028" y="5899175"/>
            <a:ext cx="601524" cy="0"/>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32763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9600"/>
            <a:ext cx="9001438" cy="1143000"/>
          </a:xfrm>
        </p:spPr>
        <p:txBody>
          <a:bodyPr/>
          <a:lstStyle/>
          <a:p>
            <a:r>
              <a:rPr lang="ja-JP" altLang="en-US" dirty="0" smtClean="0"/>
              <a:t>各温度における</a:t>
            </a:r>
            <a:r>
              <a:rPr kumimoji="1" lang="ja-JP" altLang="en-US" dirty="0" smtClean="0"/>
              <a:t>各物質の吸収強度</a:t>
            </a:r>
            <a:endParaRPr kumimoji="1" lang="ja-JP" altLang="en-US" dirty="0"/>
          </a:p>
        </p:txBody>
      </p:sp>
      <p:pic>
        <p:nvPicPr>
          <p:cNvPr id="4" name="図 3"/>
          <p:cNvPicPr>
            <a:picLocks noChangeAspect="1"/>
          </p:cNvPicPr>
          <p:nvPr/>
        </p:nvPicPr>
        <p:blipFill>
          <a:blip r:embed="rId3"/>
          <a:stretch>
            <a:fillRect/>
          </a:stretch>
        </p:blipFill>
        <p:spPr>
          <a:xfrm>
            <a:off x="-1" y="2066197"/>
            <a:ext cx="4507901" cy="3092492"/>
          </a:xfrm>
          <a:prstGeom prst="rect">
            <a:avLst/>
          </a:prstGeom>
        </p:spPr>
      </p:pic>
      <p:pic>
        <p:nvPicPr>
          <p:cNvPr id="5" name="図 4"/>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07900" y="1972120"/>
            <a:ext cx="4630167" cy="3186569"/>
          </a:xfrm>
          <a:prstGeom prst="rect">
            <a:avLst/>
          </a:prstGeom>
          <a:noFill/>
          <a:ln>
            <a:noFill/>
          </a:ln>
        </p:spPr>
      </p:pic>
      <p:sp>
        <p:nvSpPr>
          <p:cNvPr id="3" name="テキスト ボックス 2"/>
          <p:cNvSpPr txBox="1"/>
          <p:nvPr/>
        </p:nvSpPr>
        <p:spPr>
          <a:xfrm>
            <a:off x="373086" y="1567934"/>
            <a:ext cx="3262920" cy="369332"/>
          </a:xfrm>
          <a:prstGeom prst="rect">
            <a:avLst/>
          </a:prstGeom>
          <a:noFill/>
        </p:spPr>
        <p:txBody>
          <a:bodyPr wrap="none" rtlCol="0">
            <a:spAutoFit/>
          </a:bodyPr>
          <a:lstStyle/>
          <a:p>
            <a:r>
              <a:rPr lang="en-US" altLang="ja-JP" dirty="0"/>
              <a:t>300K</a:t>
            </a:r>
            <a:r>
              <a:rPr lang="ja-JP" altLang="en-US" dirty="0"/>
              <a:t>における各物質の吸収線</a:t>
            </a:r>
            <a:endParaRPr kumimoji="1" lang="ja-JP" altLang="en-US" dirty="0"/>
          </a:p>
        </p:txBody>
      </p:sp>
      <p:sp>
        <p:nvSpPr>
          <p:cNvPr id="6" name="テキスト ボックス 5"/>
          <p:cNvSpPr txBox="1"/>
          <p:nvPr/>
        </p:nvSpPr>
        <p:spPr>
          <a:xfrm>
            <a:off x="5516972" y="1574566"/>
            <a:ext cx="3391298" cy="369332"/>
          </a:xfrm>
          <a:prstGeom prst="rect">
            <a:avLst/>
          </a:prstGeom>
          <a:noFill/>
        </p:spPr>
        <p:txBody>
          <a:bodyPr wrap="none" rtlCol="0">
            <a:spAutoFit/>
          </a:bodyPr>
          <a:lstStyle/>
          <a:p>
            <a:r>
              <a:rPr lang="en-US" altLang="ja-JP" dirty="0"/>
              <a:t>1800K</a:t>
            </a:r>
            <a:r>
              <a:rPr lang="ja-JP" altLang="en-US" dirty="0"/>
              <a:t>における各物質の吸収線</a:t>
            </a:r>
            <a:endParaRPr kumimoji="1" lang="ja-JP" altLang="en-US" dirty="0"/>
          </a:p>
        </p:txBody>
      </p:sp>
      <p:sp>
        <p:nvSpPr>
          <p:cNvPr id="7" name="テキスト ボックス 6"/>
          <p:cNvSpPr txBox="1"/>
          <p:nvPr/>
        </p:nvSpPr>
        <p:spPr>
          <a:xfrm>
            <a:off x="2046111" y="2427111"/>
            <a:ext cx="603651" cy="369332"/>
          </a:xfrm>
          <a:prstGeom prst="rect">
            <a:avLst/>
          </a:prstGeom>
          <a:noFill/>
        </p:spPr>
        <p:txBody>
          <a:bodyPr wrap="none" rtlCol="0">
            <a:spAutoFit/>
          </a:bodyPr>
          <a:lstStyle/>
          <a:p>
            <a:r>
              <a:rPr kumimoji="1" lang="en-US" altLang="ja-JP" dirty="0" smtClean="0"/>
              <a:t>NH</a:t>
            </a:r>
            <a:r>
              <a:rPr kumimoji="1" lang="en-US" altLang="ja-JP" baseline="-25000" dirty="0" smtClean="0"/>
              <a:t>3</a:t>
            </a:r>
            <a:endParaRPr kumimoji="1" lang="ja-JP" altLang="en-US" dirty="0"/>
          </a:p>
        </p:txBody>
      </p:sp>
      <p:sp>
        <p:nvSpPr>
          <p:cNvPr id="8" name="テキスト ボックス 7"/>
          <p:cNvSpPr txBox="1"/>
          <p:nvPr/>
        </p:nvSpPr>
        <p:spPr>
          <a:xfrm>
            <a:off x="2850444" y="2427111"/>
            <a:ext cx="530915" cy="369332"/>
          </a:xfrm>
          <a:prstGeom prst="rect">
            <a:avLst/>
          </a:prstGeom>
          <a:noFill/>
        </p:spPr>
        <p:txBody>
          <a:bodyPr wrap="none" rtlCol="0">
            <a:spAutoFit/>
          </a:bodyPr>
          <a:lstStyle/>
          <a:p>
            <a:r>
              <a:rPr kumimoji="1" lang="en-US" altLang="ja-JP" dirty="0" smtClean="0"/>
              <a:t>OH</a:t>
            </a:r>
            <a:endParaRPr kumimoji="1" lang="ja-JP" altLang="en-US" dirty="0"/>
          </a:p>
        </p:txBody>
      </p:sp>
      <p:sp>
        <p:nvSpPr>
          <p:cNvPr id="9" name="テキスト ボックス 8"/>
          <p:cNvSpPr txBox="1"/>
          <p:nvPr/>
        </p:nvSpPr>
        <p:spPr>
          <a:xfrm>
            <a:off x="3051311" y="2765778"/>
            <a:ext cx="603651" cy="369332"/>
          </a:xfrm>
          <a:prstGeom prst="rect">
            <a:avLst/>
          </a:prstGeom>
          <a:noFill/>
        </p:spPr>
        <p:txBody>
          <a:bodyPr wrap="none" rtlCol="0">
            <a:spAutoFit/>
          </a:bodyPr>
          <a:lstStyle/>
          <a:p>
            <a:r>
              <a:rPr kumimoji="1" lang="en-US" altLang="ja-JP" dirty="0" smtClean="0"/>
              <a:t>NH</a:t>
            </a:r>
            <a:r>
              <a:rPr kumimoji="1" lang="en-US" altLang="ja-JP" baseline="-25000" dirty="0" smtClean="0"/>
              <a:t>3</a:t>
            </a:r>
            <a:endParaRPr kumimoji="1" lang="ja-JP" altLang="en-US" dirty="0"/>
          </a:p>
        </p:txBody>
      </p:sp>
      <p:sp>
        <p:nvSpPr>
          <p:cNvPr id="10" name="テキスト ボックス 9"/>
          <p:cNvSpPr txBox="1"/>
          <p:nvPr/>
        </p:nvSpPr>
        <p:spPr>
          <a:xfrm>
            <a:off x="3795889" y="2427111"/>
            <a:ext cx="530915" cy="369332"/>
          </a:xfrm>
          <a:prstGeom prst="rect">
            <a:avLst/>
          </a:prstGeom>
          <a:noFill/>
        </p:spPr>
        <p:txBody>
          <a:bodyPr wrap="none" rtlCol="0">
            <a:spAutoFit/>
          </a:bodyPr>
          <a:lstStyle/>
          <a:p>
            <a:r>
              <a:rPr kumimoji="1" lang="en-US" altLang="ja-JP" dirty="0" smtClean="0"/>
              <a:t>OH</a:t>
            </a:r>
            <a:endParaRPr kumimoji="1" lang="ja-JP" altLang="en-US" dirty="0"/>
          </a:p>
        </p:txBody>
      </p:sp>
      <p:sp>
        <p:nvSpPr>
          <p:cNvPr id="11" name="テキスト ボックス 10"/>
          <p:cNvSpPr txBox="1"/>
          <p:nvPr/>
        </p:nvSpPr>
        <p:spPr>
          <a:xfrm>
            <a:off x="6759223" y="2427111"/>
            <a:ext cx="530915" cy="369332"/>
          </a:xfrm>
          <a:prstGeom prst="rect">
            <a:avLst/>
          </a:prstGeom>
          <a:noFill/>
        </p:spPr>
        <p:txBody>
          <a:bodyPr wrap="none" rtlCol="0">
            <a:spAutoFit/>
          </a:bodyPr>
          <a:lstStyle/>
          <a:p>
            <a:r>
              <a:rPr kumimoji="1" lang="en-US" altLang="ja-JP" dirty="0" smtClean="0"/>
              <a:t>OH</a:t>
            </a:r>
            <a:endParaRPr kumimoji="1" lang="ja-JP" altLang="en-US" dirty="0"/>
          </a:p>
        </p:txBody>
      </p:sp>
      <p:sp>
        <p:nvSpPr>
          <p:cNvPr id="12" name="テキスト ボックス 11"/>
          <p:cNvSpPr txBox="1"/>
          <p:nvPr/>
        </p:nvSpPr>
        <p:spPr>
          <a:xfrm>
            <a:off x="7732889" y="2441223"/>
            <a:ext cx="530915" cy="369332"/>
          </a:xfrm>
          <a:prstGeom prst="rect">
            <a:avLst/>
          </a:prstGeom>
          <a:noFill/>
        </p:spPr>
        <p:txBody>
          <a:bodyPr wrap="none" rtlCol="0">
            <a:spAutoFit/>
          </a:bodyPr>
          <a:lstStyle/>
          <a:p>
            <a:r>
              <a:rPr kumimoji="1" lang="en-US" altLang="ja-JP" dirty="0" smtClean="0"/>
              <a:t>OH</a:t>
            </a:r>
            <a:endParaRPr kumimoji="1" lang="ja-JP" altLang="en-US" dirty="0"/>
          </a:p>
        </p:txBody>
      </p:sp>
      <p:sp>
        <p:nvSpPr>
          <p:cNvPr id="13" name="テキスト ボックス 12"/>
          <p:cNvSpPr txBox="1"/>
          <p:nvPr/>
        </p:nvSpPr>
        <p:spPr>
          <a:xfrm>
            <a:off x="8628701" y="2356556"/>
            <a:ext cx="530915" cy="369332"/>
          </a:xfrm>
          <a:prstGeom prst="rect">
            <a:avLst/>
          </a:prstGeom>
          <a:noFill/>
        </p:spPr>
        <p:txBody>
          <a:bodyPr wrap="none" rtlCol="0">
            <a:spAutoFit/>
          </a:bodyPr>
          <a:lstStyle/>
          <a:p>
            <a:r>
              <a:rPr kumimoji="1" lang="en-US" altLang="ja-JP" dirty="0" smtClean="0"/>
              <a:t>CO</a:t>
            </a:r>
            <a:endParaRPr kumimoji="1" lang="ja-JP" altLang="en-US" dirty="0"/>
          </a:p>
        </p:txBody>
      </p:sp>
      <p:sp>
        <p:nvSpPr>
          <p:cNvPr id="14" name="テキスト ボックス 13"/>
          <p:cNvSpPr txBox="1"/>
          <p:nvPr/>
        </p:nvSpPr>
        <p:spPr>
          <a:xfrm>
            <a:off x="98778" y="5223723"/>
            <a:ext cx="4557889" cy="1200328"/>
          </a:xfrm>
          <a:prstGeom prst="rect">
            <a:avLst/>
          </a:prstGeom>
          <a:noFill/>
        </p:spPr>
        <p:txBody>
          <a:bodyPr wrap="square" rtlCol="0">
            <a:spAutoFit/>
          </a:bodyPr>
          <a:lstStyle/>
          <a:p>
            <a:r>
              <a:rPr kumimoji="1" lang="ja-JP" altLang="en-US" sz="2400" dirty="0" smtClean="0"/>
              <a:t>水蒸気の吸収強度よりわずかに高い吸収強度</a:t>
            </a:r>
            <a:endParaRPr kumimoji="1" lang="en-US" altLang="ja-JP" sz="2400" dirty="0" smtClean="0"/>
          </a:p>
          <a:p>
            <a:r>
              <a:rPr lang="en-US" altLang="ja-JP" sz="2400" dirty="0" smtClean="0"/>
              <a:t>NH</a:t>
            </a:r>
            <a:r>
              <a:rPr lang="en-US" altLang="ja-JP" sz="2400" baseline="-25000" dirty="0" smtClean="0"/>
              <a:t>3</a:t>
            </a:r>
            <a:r>
              <a:rPr lang="ja-JP" altLang="en-US" sz="2400" dirty="0" smtClean="0"/>
              <a:t>や</a:t>
            </a:r>
            <a:r>
              <a:rPr lang="en-US" altLang="ja-JP" sz="2400" dirty="0" smtClean="0"/>
              <a:t>OH</a:t>
            </a:r>
            <a:r>
              <a:rPr lang="ja-JP" altLang="en-US" sz="2400" dirty="0" smtClean="0"/>
              <a:t>が確認できる</a:t>
            </a:r>
            <a:endParaRPr kumimoji="1" lang="ja-JP" altLang="en-US" sz="2400" dirty="0"/>
          </a:p>
        </p:txBody>
      </p:sp>
      <p:sp>
        <p:nvSpPr>
          <p:cNvPr id="15" name="テキスト ボックス 14"/>
          <p:cNvSpPr txBox="1"/>
          <p:nvPr/>
        </p:nvSpPr>
        <p:spPr>
          <a:xfrm>
            <a:off x="4811889" y="5223723"/>
            <a:ext cx="4339650" cy="461665"/>
          </a:xfrm>
          <a:prstGeom prst="rect">
            <a:avLst/>
          </a:prstGeom>
          <a:noFill/>
        </p:spPr>
        <p:txBody>
          <a:bodyPr wrap="none" rtlCol="0">
            <a:spAutoFit/>
          </a:bodyPr>
          <a:lstStyle/>
          <a:p>
            <a:r>
              <a:rPr kumimoji="1" lang="ja-JP" altLang="en-US" sz="2400" dirty="0" smtClean="0"/>
              <a:t>温度を上げることで</a:t>
            </a:r>
            <a:r>
              <a:rPr kumimoji="1" lang="en-US" altLang="ja-JP" sz="2400" dirty="0" smtClean="0"/>
              <a:t>CO</a:t>
            </a:r>
            <a:r>
              <a:rPr kumimoji="1" lang="ja-JP" altLang="en-US" sz="2400" dirty="0" smtClean="0"/>
              <a:t>を確認</a:t>
            </a:r>
            <a:endParaRPr kumimoji="1" lang="en-US" altLang="ja-JP" sz="2400" dirty="0" smtClean="0"/>
          </a:p>
        </p:txBody>
      </p:sp>
      <p:sp>
        <p:nvSpPr>
          <p:cNvPr id="16" name="下矢印 15"/>
          <p:cNvSpPr/>
          <p:nvPr/>
        </p:nvSpPr>
        <p:spPr bwMode="auto">
          <a:xfrm>
            <a:off x="6759223" y="5639053"/>
            <a:ext cx="634999" cy="286224"/>
          </a:xfrm>
          <a:prstGeom prst="down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テキスト ボックス 16"/>
          <p:cNvSpPr txBox="1"/>
          <p:nvPr/>
        </p:nvSpPr>
        <p:spPr>
          <a:xfrm>
            <a:off x="4507900" y="5926836"/>
            <a:ext cx="4493538" cy="830997"/>
          </a:xfrm>
          <a:prstGeom prst="rect">
            <a:avLst/>
          </a:prstGeom>
          <a:noFill/>
        </p:spPr>
        <p:txBody>
          <a:bodyPr wrap="none" rtlCol="0">
            <a:spAutoFit/>
          </a:bodyPr>
          <a:lstStyle/>
          <a:p>
            <a:r>
              <a:rPr kumimoji="1" lang="ja-JP" altLang="en-US" sz="2400" dirty="0" smtClean="0"/>
              <a:t>全体の吸収強度（信号強度）が</a:t>
            </a:r>
            <a:endParaRPr kumimoji="1" lang="en-US" altLang="ja-JP" sz="2400" dirty="0" smtClean="0"/>
          </a:p>
          <a:p>
            <a:r>
              <a:rPr kumimoji="1" lang="en-US" altLang="ja-JP" sz="2400" dirty="0" smtClean="0"/>
              <a:t>1/100</a:t>
            </a:r>
            <a:r>
              <a:rPr kumimoji="1" lang="ja-JP" altLang="en-US" sz="2400" dirty="0" smtClean="0"/>
              <a:t>倍　　低</a:t>
            </a:r>
            <a:r>
              <a:rPr kumimoji="1" lang="en-US" altLang="ja-JP" sz="2400" dirty="0" smtClean="0"/>
              <a:t>SN</a:t>
            </a:r>
            <a:endParaRPr kumimoji="1" lang="ja-JP" altLang="en-US" sz="2400" dirty="0"/>
          </a:p>
        </p:txBody>
      </p:sp>
      <p:cxnSp>
        <p:nvCxnSpPr>
          <p:cNvPr id="19" name="直線矢印コネクタ 18"/>
          <p:cNvCxnSpPr/>
          <p:nvPr/>
        </p:nvCxnSpPr>
        <p:spPr bwMode="auto">
          <a:xfrm>
            <a:off x="5729111" y="6533444"/>
            <a:ext cx="479778" cy="14112"/>
          </a:xfrm>
          <a:prstGeom prst="straightConnector1">
            <a:avLst/>
          </a:prstGeom>
          <a:noFill/>
          <a:ln w="9525" cap="flat" cmpd="sng" algn="ctr">
            <a:solidFill>
              <a:schemeClr val="tx1"/>
            </a:solidFill>
            <a:prstDash val="solid"/>
            <a:round/>
            <a:headEnd type="none" w="med" len="med"/>
            <a:tailEnd type="arrow"/>
          </a:ln>
          <a:effectLst/>
        </p:spPr>
      </p:cxnSp>
      <p:sp>
        <p:nvSpPr>
          <p:cNvPr id="20" name="正方形/長方形 19"/>
          <p:cNvSpPr/>
          <p:nvPr/>
        </p:nvSpPr>
        <p:spPr bwMode="auto">
          <a:xfrm>
            <a:off x="6237111" y="6339385"/>
            <a:ext cx="874889" cy="433949"/>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1" name="テキスト ボックス 20"/>
          <p:cNvSpPr txBox="1"/>
          <p:nvPr/>
        </p:nvSpPr>
        <p:spPr>
          <a:xfrm>
            <a:off x="3875893" y="1580541"/>
            <a:ext cx="1582960" cy="369332"/>
          </a:xfrm>
          <a:prstGeom prst="rect">
            <a:avLst/>
          </a:prstGeom>
          <a:noFill/>
        </p:spPr>
        <p:txBody>
          <a:bodyPr wrap="none" rtlCol="0">
            <a:spAutoFit/>
          </a:bodyPr>
          <a:lstStyle/>
          <a:p>
            <a:r>
              <a:rPr kumimoji="1" lang="en-US" altLang="ja-JP" dirty="0" smtClean="0"/>
              <a:t>-</a:t>
            </a:r>
            <a:r>
              <a:rPr kumimoji="1" lang="ja-JP" altLang="en-US" dirty="0" smtClean="0"/>
              <a:t>圧力</a:t>
            </a:r>
            <a:r>
              <a:rPr kumimoji="1" lang="en-US" altLang="ja-JP" dirty="0" smtClean="0"/>
              <a:t>100kPa-</a:t>
            </a:r>
            <a:endParaRPr kumimoji="1" lang="ja-JP" altLang="en-US" dirty="0"/>
          </a:p>
        </p:txBody>
      </p:sp>
    </p:spTree>
    <p:extLst>
      <p:ext uri="{BB962C8B-B14F-4D97-AF65-F5344CB8AC3E}">
        <p14:creationId xmlns:p14="http://schemas.microsoft.com/office/powerpoint/2010/main" val="3706996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5547"/>
            <a:ext cx="7772400" cy="748769"/>
          </a:xfrm>
        </p:spPr>
        <p:txBody>
          <a:bodyPr/>
          <a:lstStyle/>
          <a:p>
            <a:pPr algn="l"/>
            <a:r>
              <a:rPr kumimoji="1" lang="ja-JP" altLang="en-US" dirty="0" smtClean="0"/>
              <a:t>基本特性評価</a:t>
            </a:r>
            <a:endParaRPr kumimoji="1" lang="ja-JP" altLang="en-US" dirty="0"/>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2114649"/>
            <a:ext cx="4321265" cy="3083856"/>
          </a:xfrm>
          <a:prstGeom prst="rect">
            <a:avLst/>
          </a:prstGeom>
        </p:spPr>
      </p:pic>
      <p:sp>
        <p:nvSpPr>
          <p:cNvPr id="6" name="テキスト ボックス 5"/>
          <p:cNvSpPr txBox="1"/>
          <p:nvPr/>
        </p:nvSpPr>
        <p:spPr>
          <a:xfrm>
            <a:off x="0" y="5185764"/>
            <a:ext cx="4727222" cy="400110"/>
          </a:xfrm>
          <a:prstGeom prst="rect">
            <a:avLst/>
          </a:prstGeom>
          <a:noFill/>
        </p:spPr>
        <p:txBody>
          <a:bodyPr wrap="square" rtlCol="0">
            <a:spAutoFit/>
          </a:bodyPr>
          <a:lstStyle/>
          <a:p>
            <a:r>
              <a:rPr kumimoji="1" lang="ja-JP" altLang="en-US" sz="2000" dirty="0" smtClean="0"/>
              <a:t>エチレン燃焼中の各圧力下の時間波形</a:t>
            </a:r>
            <a:endParaRPr kumimoji="1" lang="ja-JP" altLang="en-US" sz="2000" dirty="0"/>
          </a:p>
        </p:txBody>
      </p:sp>
      <p:pic>
        <p:nvPicPr>
          <p:cNvPr id="7" name="図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426829" y="1926233"/>
            <a:ext cx="4717171" cy="3272272"/>
          </a:xfrm>
          <a:prstGeom prst="rect">
            <a:avLst/>
          </a:prstGeom>
        </p:spPr>
      </p:pic>
      <p:sp>
        <p:nvSpPr>
          <p:cNvPr id="8" name="テキスト ボックス 7"/>
          <p:cNvSpPr txBox="1"/>
          <p:nvPr/>
        </p:nvSpPr>
        <p:spPr>
          <a:xfrm>
            <a:off x="4829063" y="5185764"/>
            <a:ext cx="4314937" cy="461665"/>
          </a:xfrm>
          <a:prstGeom prst="rect">
            <a:avLst/>
          </a:prstGeom>
          <a:noFill/>
        </p:spPr>
        <p:txBody>
          <a:bodyPr wrap="square" rtlCol="0">
            <a:spAutoFit/>
          </a:bodyPr>
          <a:lstStyle/>
          <a:p>
            <a:r>
              <a:rPr kumimoji="1" lang="en-US" altLang="ja-JP" sz="2400" dirty="0" smtClean="0"/>
              <a:t>THz</a:t>
            </a:r>
            <a:r>
              <a:rPr lang="ja-JP" altLang="en-US" sz="2400" dirty="0" smtClean="0"/>
              <a:t>のピーク位置のプロット</a:t>
            </a:r>
            <a:endParaRPr kumimoji="1" lang="ja-JP" altLang="en-US" sz="2400" dirty="0"/>
          </a:p>
        </p:txBody>
      </p:sp>
      <p:sp>
        <p:nvSpPr>
          <p:cNvPr id="4" name="テキスト ボックス 3"/>
          <p:cNvSpPr txBox="1"/>
          <p:nvPr/>
        </p:nvSpPr>
        <p:spPr>
          <a:xfrm>
            <a:off x="0" y="1164316"/>
            <a:ext cx="3347792" cy="830997"/>
          </a:xfrm>
          <a:prstGeom prst="rect">
            <a:avLst/>
          </a:prstGeom>
          <a:noFill/>
        </p:spPr>
        <p:txBody>
          <a:bodyPr wrap="none" rtlCol="0">
            <a:spAutoFit/>
          </a:bodyPr>
          <a:lstStyle/>
          <a:p>
            <a:r>
              <a:rPr kumimoji="1" lang="ja-JP" altLang="en-US" sz="2400" dirty="0" smtClean="0"/>
              <a:t>リファレンス</a:t>
            </a:r>
            <a:r>
              <a:rPr kumimoji="1" lang="en-US" altLang="ja-JP" sz="2400" dirty="0" smtClean="0"/>
              <a:t>:</a:t>
            </a:r>
            <a:r>
              <a:rPr kumimoji="1" lang="ja-JP" altLang="en-US" sz="2400" dirty="0" smtClean="0"/>
              <a:t>燃焼</a:t>
            </a:r>
            <a:r>
              <a:rPr kumimoji="1" lang="en-US" altLang="ja-JP" sz="2400" dirty="0" smtClean="0"/>
              <a:t>OFF</a:t>
            </a:r>
          </a:p>
          <a:p>
            <a:r>
              <a:rPr lang="en-US" altLang="ja-JP" sz="2400" dirty="0" err="1" smtClean="0"/>
              <a:t>Atm</a:t>
            </a:r>
            <a:r>
              <a:rPr lang="en-US" altLang="ja-JP" sz="2400" dirty="0" smtClean="0"/>
              <a:t>:</a:t>
            </a:r>
            <a:r>
              <a:rPr lang="ja-JP" altLang="en-US" sz="2400" dirty="0" smtClean="0"/>
              <a:t>大気圧力下</a:t>
            </a:r>
            <a:endParaRPr kumimoji="1" lang="en-US" altLang="ja-JP" sz="2400" dirty="0" smtClean="0"/>
          </a:p>
        </p:txBody>
      </p:sp>
      <p:sp>
        <p:nvSpPr>
          <p:cNvPr id="9" name="テキスト ボックス 8"/>
          <p:cNvSpPr txBox="1"/>
          <p:nvPr/>
        </p:nvSpPr>
        <p:spPr>
          <a:xfrm>
            <a:off x="3582065" y="642373"/>
            <a:ext cx="5590157" cy="1015663"/>
          </a:xfrm>
          <a:prstGeom prst="rect">
            <a:avLst/>
          </a:prstGeom>
          <a:noFill/>
        </p:spPr>
        <p:txBody>
          <a:bodyPr wrap="square" rtlCol="0">
            <a:spAutoFit/>
          </a:bodyPr>
          <a:lstStyle/>
          <a:p>
            <a:r>
              <a:rPr kumimoji="1" lang="ja-JP" altLang="en-US" sz="2000" dirty="0" smtClean="0"/>
              <a:t>リファレンスと</a:t>
            </a:r>
            <a:r>
              <a:rPr kumimoji="1" lang="en-US" altLang="ja-JP" sz="2000" dirty="0" err="1" smtClean="0"/>
              <a:t>Atm</a:t>
            </a:r>
            <a:r>
              <a:rPr kumimoji="1" lang="ja-JP" altLang="en-US" sz="2000" dirty="0" smtClean="0"/>
              <a:t>との違い</a:t>
            </a:r>
            <a:r>
              <a:rPr kumimoji="1" lang="en-US" altLang="ja-JP" sz="2000" dirty="0" smtClean="0"/>
              <a:t>:</a:t>
            </a:r>
            <a:r>
              <a:rPr kumimoji="1" lang="ja-JP" altLang="en-US" sz="2000" dirty="0" smtClean="0"/>
              <a:t>ピークのみ変化</a:t>
            </a:r>
            <a:endParaRPr kumimoji="1" lang="en-US" altLang="ja-JP" sz="2000" dirty="0" smtClean="0"/>
          </a:p>
          <a:p>
            <a:r>
              <a:rPr kumimoji="1" lang="ja-JP" altLang="en-US" sz="2000" dirty="0" smtClean="0"/>
              <a:t>炎の影響による熱レンズの影響により屈折率分布が代わり曲がる</a:t>
            </a:r>
            <a:endParaRPr kumimoji="1" lang="ja-JP" altLang="en-US" sz="2000" dirty="0"/>
          </a:p>
        </p:txBody>
      </p:sp>
      <p:sp>
        <p:nvSpPr>
          <p:cNvPr id="10" name="テキスト ボックス 9"/>
          <p:cNvSpPr txBox="1"/>
          <p:nvPr/>
        </p:nvSpPr>
        <p:spPr>
          <a:xfrm>
            <a:off x="449915" y="5647429"/>
            <a:ext cx="8482418" cy="830997"/>
          </a:xfrm>
          <a:prstGeom prst="rect">
            <a:avLst/>
          </a:prstGeom>
          <a:noFill/>
        </p:spPr>
        <p:txBody>
          <a:bodyPr wrap="square" rtlCol="0">
            <a:spAutoFit/>
          </a:bodyPr>
          <a:lstStyle/>
          <a:p>
            <a:r>
              <a:rPr kumimoji="1" lang="ja-JP" altLang="en-US" sz="2400" dirty="0" smtClean="0"/>
              <a:t>高圧にするほど分子数が多くなる</a:t>
            </a:r>
            <a:endParaRPr kumimoji="1" lang="en-US" altLang="ja-JP" sz="2400" dirty="0" smtClean="0"/>
          </a:p>
          <a:p>
            <a:r>
              <a:rPr lang="ja-JP" altLang="en-US" sz="2400" dirty="0" smtClean="0"/>
              <a:t>バーナー内での屈折率の増加によるものである</a:t>
            </a:r>
            <a:endParaRPr kumimoji="1" lang="ja-JP" altLang="en-US" sz="2400" dirty="0"/>
          </a:p>
        </p:txBody>
      </p:sp>
    </p:spTree>
    <p:extLst>
      <p:ext uri="{BB962C8B-B14F-4D97-AF65-F5344CB8AC3E}">
        <p14:creationId xmlns:p14="http://schemas.microsoft.com/office/powerpoint/2010/main" val="608602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bwMode="auto">
          <a:xfrm>
            <a:off x="217217" y="2799386"/>
            <a:ext cx="4711938" cy="84037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タイトル 1"/>
          <p:cNvSpPr>
            <a:spLocks noGrp="1"/>
          </p:cNvSpPr>
          <p:nvPr>
            <p:ph type="title"/>
          </p:nvPr>
        </p:nvSpPr>
        <p:spPr>
          <a:xfrm>
            <a:off x="517979" y="442485"/>
            <a:ext cx="7772400" cy="1143000"/>
          </a:xfrm>
        </p:spPr>
        <p:txBody>
          <a:bodyPr/>
          <a:lstStyle/>
          <a:p>
            <a:r>
              <a:rPr lang="ja-JP" altLang="en-US" dirty="0" smtClean="0"/>
              <a:t>イントロダクション</a:t>
            </a:r>
            <a:endParaRPr kumimoji="1" lang="ja-JP" altLang="en-US" dirty="0"/>
          </a:p>
        </p:txBody>
      </p:sp>
      <p:pic>
        <p:nvPicPr>
          <p:cNvPr id="5" name="図 4"/>
          <p:cNvPicPr>
            <a:picLocks noChangeAspect="1"/>
          </p:cNvPicPr>
          <p:nvPr/>
        </p:nvPicPr>
        <p:blipFill>
          <a:blip r:embed="rId3"/>
          <a:stretch>
            <a:fillRect/>
          </a:stretch>
        </p:blipFill>
        <p:spPr>
          <a:xfrm>
            <a:off x="5266487" y="1411746"/>
            <a:ext cx="3760078" cy="4700098"/>
          </a:xfrm>
          <a:prstGeom prst="rect">
            <a:avLst/>
          </a:prstGeom>
        </p:spPr>
      </p:pic>
      <p:sp>
        <p:nvSpPr>
          <p:cNvPr id="6" name="テキスト ボックス 5"/>
          <p:cNvSpPr txBox="1"/>
          <p:nvPr/>
        </p:nvSpPr>
        <p:spPr>
          <a:xfrm>
            <a:off x="435617" y="1585485"/>
            <a:ext cx="4493538" cy="830997"/>
          </a:xfrm>
          <a:prstGeom prst="rect">
            <a:avLst/>
          </a:prstGeom>
          <a:noFill/>
        </p:spPr>
        <p:txBody>
          <a:bodyPr wrap="none" rtlCol="0">
            <a:spAutoFit/>
          </a:bodyPr>
          <a:lstStyle/>
          <a:p>
            <a:r>
              <a:rPr kumimoji="1" lang="ja-JP" altLang="en-US" sz="2400" dirty="0" smtClean="0"/>
              <a:t>燃焼の化学反応と、熱や流れが</a:t>
            </a:r>
            <a:endParaRPr kumimoji="1" lang="en-US" altLang="ja-JP" sz="2400" dirty="0" smtClean="0"/>
          </a:p>
          <a:p>
            <a:r>
              <a:rPr kumimoji="1" lang="ja-JP" altLang="en-US" sz="2400" dirty="0" smtClean="0"/>
              <a:t>密接に</a:t>
            </a:r>
            <a:r>
              <a:rPr lang="ja-JP" altLang="en-US" sz="2400" dirty="0" smtClean="0"/>
              <a:t>関係</a:t>
            </a:r>
            <a:endParaRPr lang="en-US" altLang="ja-JP" sz="2400" dirty="0" smtClean="0"/>
          </a:p>
        </p:txBody>
      </p:sp>
      <p:sp>
        <p:nvSpPr>
          <p:cNvPr id="7" name="テキスト ボックス 6"/>
          <p:cNvSpPr txBox="1"/>
          <p:nvPr/>
        </p:nvSpPr>
        <p:spPr>
          <a:xfrm>
            <a:off x="1253175" y="2583597"/>
            <a:ext cx="2646878" cy="461665"/>
          </a:xfrm>
          <a:prstGeom prst="rect">
            <a:avLst/>
          </a:prstGeom>
          <a:solidFill>
            <a:schemeClr val="bg1"/>
          </a:solidFill>
        </p:spPr>
        <p:txBody>
          <a:bodyPr wrap="none" rtlCol="0">
            <a:spAutoFit/>
          </a:bodyPr>
          <a:lstStyle/>
          <a:p>
            <a:r>
              <a:rPr kumimoji="1" lang="ja-JP" altLang="en-US" sz="2400" dirty="0" smtClean="0"/>
              <a:t>工業炉や内燃機関</a:t>
            </a:r>
            <a:endParaRPr kumimoji="1" lang="ja-JP" altLang="en-US" sz="2400" dirty="0"/>
          </a:p>
        </p:txBody>
      </p:sp>
      <p:sp>
        <p:nvSpPr>
          <p:cNvPr id="9" name="テキスト ボックス 8"/>
          <p:cNvSpPr txBox="1"/>
          <p:nvPr/>
        </p:nvSpPr>
        <p:spPr>
          <a:xfrm>
            <a:off x="1253175" y="3045262"/>
            <a:ext cx="2646878" cy="461665"/>
          </a:xfrm>
          <a:prstGeom prst="rect">
            <a:avLst/>
          </a:prstGeom>
          <a:noFill/>
        </p:spPr>
        <p:txBody>
          <a:bodyPr wrap="none" rtlCol="0">
            <a:spAutoFit/>
          </a:bodyPr>
          <a:lstStyle/>
          <a:p>
            <a:r>
              <a:rPr kumimoji="1" lang="en-US" altLang="ja-JP" sz="2400" dirty="0" err="1" smtClean="0"/>
              <a:t>NOx</a:t>
            </a:r>
            <a:r>
              <a:rPr lang="ja-JP" altLang="en-US" sz="2400" dirty="0"/>
              <a:t>　</a:t>
            </a:r>
            <a:r>
              <a:rPr lang="ja-JP" altLang="en-US" sz="2400" dirty="0" smtClean="0"/>
              <a:t>　</a:t>
            </a:r>
            <a:r>
              <a:rPr kumimoji="1" lang="ja-JP" altLang="en-US" sz="2400" dirty="0" smtClean="0"/>
              <a:t>すす生成</a:t>
            </a:r>
            <a:endParaRPr kumimoji="1" lang="ja-JP" altLang="en-US" sz="2400" dirty="0"/>
          </a:p>
        </p:txBody>
      </p:sp>
      <p:sp>
        <p:nvSpPr>
          <p:cNvPr id="10" name="下矢印 9"/>
          <p:cNvSpPr/>
          <p:nvPr/>
        </p:nvSpPr>
        <p:spPr bwMode="auto">
          <a:xfrm>
            <a:off x="2188879" y="3792069"/>
            <a:ext cx="601524" cy="110296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2790403" y="3694703"/>
            <a:ext cx="1723549" cy="1200328"/>
          </a:xfrm>
          <a:prstGeom prst="rect">
            <a:avLst/>
          </a:prstGeom>
          <a:noFill/>
        </p:spPr>
        <p:txBody>
          <a:bodyPr wrap="none" rtlCol="0">
            <a:spAutoFit/>
          </a:bodyPr>
          <a:lstStyle/>
          <a:p>
            <a:r>
              <a:rPr kumimoji="1" lang="ja-JP" altLang="en-US" sz="2400" dirty="0" smtClean="0"/>
              <a:t>・分子種</a:t>
            </a:r>
            <a:endParaRPr kumimoji="1" lang="en-US" altLang="ja-JP" sz="2400" dirty="0" smtClean="0"/>
          </a:p>
          <a:p>
            <a:r>
              <a:rPr lang="ja-JP" altLang="en-US" sz="2400" dirty="0" smtClean="0"/>
              <a:t>・温度</a:t>
            </a:r>
            <a:endParaRPr lang="en-US" altLang="ja-JP" sz="2400" dirty="0" smtClean="0"/>
          </a:p>
          <a:p>
            <a:r>
              <a:rPr kumimoji="1" lang="ja-JP" altLang="en-US" sz="2400" dirty="0" smtClean="0"/>
              <a:t>・空間分布</a:t>
            </a:r>
            <a:endParaRPr kumimoji="1" lang="ja-JP" altLang="en-US" sz="2400" dirty="0"/>
          </a:p>
        </p:txBody>
      </p:sp>
      <p:sp>
        <p:nvSpPr>
          <p:cNvPr id="12" name="テキスト ボックス 11"/>
          <p:cNvSpPr txBox="1"/>
          <p:nvPr/>
        </p:nvSpPr>
        <p:spPr>
          <a:xfrm>
            <a:off x="718487" y="5280847"/>
            <a:ext cx="3570208" cy="830997"/>
          </a:xfrm>
          <a:prstGeom prst="rect">
            <a:avLst/>
          </a:prstGeom>
          <a:noFill/>
          <a:ln>
            <a:solidFill>
              <a:srgbClr val="FF6600"/>
            </a:solidFill>
          </a:ln>
        </p:spPr>
        <p:txBody>
          <a:bodyPr wrap="none" rtlCol="0">
            <a:spAutoFit/>
          </a:bodyPr>
          <a:lstStyle/>
          <a:p>
            <a:r>
              <a:rPr kumimoji="1" lang="ja-JP" altLang="en-US" sz="2400" dirty="0" smtClean="0"/>
              <a:t>大気汚染や地球温暖化等</a:t>
            </a:r>
            <a:endParaRPr kumimoji="1" lang="en-US" altLang="ja-JP" sz="2400" dirty="0" smtClean="0"/>
          </a:p>
          <a:p>
            <a:r>
              <a:rPr lang="ja-JP" altLang="en-US" sz="2400" dirty="0" smtClean="0"/>
              <a:t>マイナス面回避</a:t>
            </a:r>
            <a:endParaRPr kumimoji="1" lang="ja-JP" altLang="en-US" sz="2400" dirty="0"/>
          </a:p>
        </p:txBody>
      </p:sp>
    </p:spTree>
    <p:extLst>
      <p:ext uri="{BB962C8B-B14F-4D97-AF65-F5344CB8AC3E}">
        <p14:creationId xmlns:p14="http://schemas.microsoft.com/office/powerpoint/2010/main" val="3290127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8255"/>
            <a:ext cx="7772400" cy="1143000"/>
          </a:xfrm>
        </p:spPr>
        <p:txBody>
          <a:bodyPr/>
          <a:lstStyle/>
          <a:p>
            <a:pPr algn="l"/>
            <a:r>
              <a:rPr lang="ja-JP" altLang="en-US" dirty="0" smtClean="0"/>
              <a:t>スペクトル波形ー</a:t>
            </a:r>
            <a:r>
              <a:rPr lang="en-US" altLang="ja-JP" dirty="0" smtClean="0"/>
              <a:t>1800K</a:t>
            </a:r>
            <a:endParaRPr kumimoji="1" lang="ja-JP" altLang="en-US" dirty="0"/>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1897564"/>
            <a:ext cx="4374655" cy="3102028"/>
          </a:xfrm>
          <a:prstGeom prst="rect">
            <a:avLst/>
          </a:prstGeom>
          <a:noFill/>
          <a:ln>
            <a:noFill/>
          </a:ln>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15775" y="1898131"/>
            <a:ext cx="4628225" cy="3101461"/>
          </a:xfrm>
          <a:prstGeom prst="rect">
            <a:avLst/>
          </a:prstGeom>
          <a:noFill/>
          <a:ln>
            <a:noFill/>
          </a:ln>
        </p:spPr>
      </p:pic>
      <p:sp>
        <p:nvSpPr>
          <p:cNvPr id="3" name="テキスト ボックス 2"/>
          <p:cNvSpPr txBox="1"/>
          <p:nvPr/>
        </p:nvSpPr>
        <p:spPr>
          <a:xfrm>
            <a:off x="127000" y="5150556"/>
            <a:ext cx="9110186" cy="461665"/>
          </a:xfrm>
          <a:prstGeom prst="rect">
            <a:avLst/>
          </a:prstGeom>
          <a:noFill/>
        </p:spPr>
        <p:txBody>
          <a:bodyPr wrap="none" rtlCol="0">
            <a:spAutoFit/>
          </a:bodyPr>
          <a:lstStyle/>
          <a:p>
            <a:r>
              <a:rPr kumimoji="1" lang="ja-JP" altLang="en-US" sz="2400" dirty="0" smtClean="0"/>
              <a:t>燃焼反応によって発生する</a:t>
            </a:r>
            <a:r>
              <a:rPr kumimoji="1" lang="en-US" altLang="ja-JP" sz="2400" dirty="0" smtClean="0"/>
              <a:t>CO</a:t>
            </a:r>
            <a:r>
              <a:rPr kumimoji="1" lang="ja-JP" altLang="en-US" sz="2400" dirty="0" smtClean="0"/>
              <a:t>や</a:t>
            </a:r>
            <a:r>
              <a:rPr kumimoji="1" lang="en-US" altLang="ja-JP" sz="2400" dirty="0" smtClean="0"/>
              <a:t>OH</a:t>
            </a:r>
            <a:r>
              <a:rPr kumimoji="1" lang="ja-JP" altLang="en-US" sz="2400" dirty="0" smtClean="0"/>
              <a:t>の吸収線が得られなかった</a:t>
            </a:r>
            <a:endParaRPr kumimoji="1" lang="ja-JP" altLang="en-US" sz="2400" dirty="0"/>
          </a:p>
        </p:txBody>
      </p:sp>
      <p:sp>
        <p:nvSpPr>
          <p:cNvPr id="7" name="下矢印 6"/>
          <p:cNvSpPr/>
          <p:nvPr/>
        </p:nvSpPr>
        <p:spPr bwMode="auto">
          <a:xfrm>
            <a:off x="4155941" y="5612221"/>
            <a:ext cx="719667" cy="300335"/>
          </a:xfrm>
          <a:prstGeom prst="downArrow">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1362733" y="6152445"/>
            <a:ext cx="5690530" cy="461665"/>
          </a:xfrm>
          <a:prstGeom prst="rect">
            <a:avLst/>
          </a:prstGeom>
          <a:noFill/>
        </p:spPr>
        <p:txBody>
          <a:bodyPr wrap="none" rtlCol="0">
            <a:spAutoFit/>
          </a:bodyPr>
          <a:lstStyle/>
          <a:p>
            <a:r>
              <a:rPr kumimoji="1" lang="ja-JP" altLang="en-US" sz="2400" dirty="0" smtClean="0"/>
              <a:t>ダイナミックレンジ</a:t>
            </a:r>
            <a:r>
              <a:rPr kumimoji="1" lang="en-US" altLang="ja-JP" sz="2400" dirty="0" smtClean="0"/>
              <a:t>(2.0THz)</a:t>
            </a:r>
            <a:r>
              <a:rPr kumimoji="1" lang="ja-JP" altLang="en-US" sz="2400" dirty="0" smtClean="0"/>
              <a:t>が足りない</a:t>
            </a:r>
            <a:endParaRPr kumimoji="1" lang="ja-JP" altLang="en-US" sz="2400" dirty="0"/>
          </a:p>
        </p:txBody>
      </p:sp>
    </p:spTree>
    <p:extLst>
      <p:ext uri="{BB962C8B-B14F-4D97-AF65-F5344CB8AC3E}">
        <p14:creationId xmlns:p14="http://schemas.microsoft.com/office/powerpoint/2010/main" val="3402409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3045"/>
            <a:ext cx="7772400" cy="1143000"/>
          </a:xfrm>
        </p:spPr>
        <p:txBody>
          <a:bodyPr/>
          <a:lstStyle/>
          <a:p>
            <a:pPr algn="l"/>
            <a:r>
              <a:rPr kumimoji="1" lang="ja-JP" altLang="en-US" dirty="0" smtClean="0"/>
              <a:t>まとめ</a:t>
            </a:r>
            <a:endParaRPr kumimoji="1" lang="ja-JP" altLang="en-US" dirty="0"/>
          </a:p>
        </p:txBody>
      </p:sp>
      <p:sp>
        <p:nvSpPr>
          <p:cNvPr id="4" name="テキスト ボックス 3"/>
          <p:cNvSpPr txBox="1"/>
          <p:nvPr/>
        </p:nvSpPr>
        <p:spPr>
          <a:xfrm>
            <a:off x="0" y="1553554"/>
            <a:ext cx="9400831" cy="3416320"/>
          </a:xfrm>
          <a:prstGeom prst="rect">
            <a:avLst/>
          </a:prstGeom>
          <a:noFill/>
        </p:spPr>
        <p:txBody>
          <a:bodyPr wrap="none" rtlCol="0">
            <a:spAutoFit/>
          </a:bodyPr>
          <a:lstStyle/>
          <a:p>
            <a:r>
              <a:rPr kumimoji="1" lang="ja-JP" altLang="en-US" sz="2400" dirty="0" smtClean="0"/>
              <a:t>・エチレンガスにおける水蒸気の吸収線を</a:t>
            </a:r>
            <a:r>
              <a:rPr kumimoji="1" lang="en-US" altLang="ja-JP" sz="2400" dirty="0" smtClean="0"/>
              <a:t>THz-TDS</a:t>
            </a:r>
            <a:r>
              <a:rPr kumimoji="1" lang="ja-JP" altLang="en-US" sz="2400" dirty="0" smtClean="0"/>
              <a:t>で計測</a:t>
            </a:r>
            <a:endParaRPr kumimoji="1" lang="en-US" altLang="ja-JP" sz="2400" dirty="0" smtClean="0"/>
          </a:p>
          <a:p>
            <a:endParaRPr lang="en-US" altLang="ja-JP" sz="2400" dirty="0"/>
          </a:p>
          <a:p>
            <a:r>
              <a:rPr kumimoji="1" lang="ja-JP" altLang="en-US" sz="2400" dirty="0" smtClean="0"/>
              <a:t>・高温高圧下における（工業的観点）計測</a:t>
            </a:r>
            <a:endParaRPr kumimoji="1" lang="en-US" altLang="ja-JP" sz="2400" dirty="0" smtClean="0"/>
          </a:p>
          <a:p>
            <a:endParaRPr lang="en-US" altLang="ja-JP" sz="2400" dirty="0"/>
          </a:p>
          <a:p>
            <a:r>
              <a:rPr kumimoji="1" lang="ja-JP" altLang="en-US" sz="2400" dirty="0" smtClean="0"/>
              <a:t>・</a:t>
            </a:r>
            <a:r>
              <a:rPr kumimoji="1" lang="en-US" altLang="ja-JP" sz="2400" dirty="0" smtClean="0"/>
              <a:t>OH</a:t>
            </a:r>
            <a:r>
              <a:rPr kumimoji="1" lang="ja-JP" altLang="en-US" sz="2400" dirty="0" smtClean="0"/>
              <a:t>や</a:t>
            </a:r>
            <a:r>
              <a:rPr kumimoji="1" lang="en-US" altLang="ja-JP" sz="2400" dirty="0" smtClean="0"/>
              <a:t>CH</a:t>
            </a:r>
            <a:r>
              <a:rPr kumimoji="1" lang="ja-JP" altLang="en-US" sz="2400" dirty="0" smtClean="0"/>
              <a:t>等の吸収線は低ダイナミックレンジのため区別すること</a:t>
            </a:r>
            <a:endParaRPr kumimoji="1" lang="en-US" altLang="ja-JP" sz="2400" dirty="0" smtClean="0"/>
          </a:p>
          <a:p>
            <a:r>
              <a:rPr kumimoji="1" lang="ja-JP" altLang="en-US" sz="2400" dirty="0" smtClean="0"/>
              <a:t>が</a:t>
            </a:r>
            <a:r>
              <a:rPr lang="ja-JP" altLang="en-US" sz="2400" dirty="0" smtClean="0"/>
              <a:t>できなかった</a:t>
            </a:r>
            <a:endParaRPr lang="en-US" altLang="ja-JP" sz="2400" dirty="0" smtClean="0"/>
          </a:p>
          <a:p>
            <a:endParaRPr kumimoji="1" lang="en-US" altLang="ja-JP" sz="2400" dirty="0"/>
          </a:p>
          <a:p>
            <a:r>
              <a:rPr lang="ja-JP" altLang="en-US" sz="2400" dirty="0" smtClean="0"/>
              <a:t>・今後</a:t>
            </a:r>
            <a:r>
              <a:rPr lang="en-US" altLang="ja-JP" sz="2400" dirty="0" smtClean="0"/>
              <a:t>THz-TDS</a:t>
            </a:r>
            <a:r>
              <a:rPr lang="ja-JP" altLang="en-US" sz="2400" dirty="0" smtClean="0"/>
              <a:t>技術が発展することでテラヘルツ燃焼診断がさら</a:t>
            </a:r>
            <a:endParaRPr lang="en-US" altLang="ja-JP" sz="2400" dirty="0" smtClean="0"/>
          </a:p>
          <a:p>
            <a:r>
              <a:rPr kumimoji="1" lang="ja-JP" altLang="en-US" sz="2400" dirty="0" smtClean="0"/>
              <a:t>に現実的になっていくだろう</a:t>
            </a:r>
            <a:endParaRPr kumimoji="1" lang="ja-JP" altLang="en-US" sz="2400" dirty="0"/>
          </a:p>
        </p:txBody>
      </p:sp>
    </p:spTree>
    <p:extLst>
      <p:ext uri="{BB962C8B-B14F-4D97-AF65-F5344CB8AC3E}">
        <p14:creationId xmlns:p14="http://schemas.microsoft.com/office/powerpoint/2010/main" val="2018042867"/>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689" y="609600"/>
            <a:ext cx="7772400" cy="1143000"/>
          </a:xfrm>
        </p:spPr>
        <p:txBody>
          <a:bodyPr/>
          <a:lstStyle/>
          <a:p>
            <a:pPr algn="l"/>
            <a:r>
              <a:rPr lang="ja-JP" altLang="en-US" dirty="0" smtClean="0"/>
              <a:t>総括</a:t>
            </a:r>
            <a:endParaRPr kumimoji="1" lang="ja-JP" altLang="en-US" dirty="0"/>
          </a:p>
        </p:txBody>
      </p:sp>
      <p:sp>
        <p:nvSpPr>
          <p:cNvPr id="4" name="テキスト ボックス 3"/>
          <p:cNvSpPr txBox="1"/>
          <p:nvPr/>
        </p:nvSpPr>
        <p:spPr>
          <a:xfrm>
            <a:off x="36689" y="1752600"/>
            <a:ext cx="9161282" cy="4154983"/>
          </a:xfrm>
          <a:prstGeom prst="rect">
            <a:avLst/>
          </a:prstGeom>
          <a:noFill/>
        </p:spPr>
        <p:txBody>
          <a:bodyPr wrap="none" rtlCol="0">
            <a:spAutoFit/>
          </a:bodyPr>
          <a:lstStyle/>
          <a:p>
            <a:r>
              <a:rPr lang="ja-JP" altLang="en-US" sz="2400" dirty="0" smtClean="0"/>
              <a:t>・</a:t>
            </a:r>
            <a:r>
              <a:rPr lang="en-US" altLang="ja-JP" sz="2400" dirty="0" smtClean="0"/>
              <a:t>THz</a:t>
            </a:r>
            <a:r>
              <a:rPr lang="en-US" altLang="ja-JP" sz="2400" dirty="0"/>
              <a:t>-TDS</a:t>
            </a:r>
            <a:r>
              <a:rPr lang="ja-JP" altLang="en-US" sz="2400" dirty="0"/>
              <a:t>による燃焼現象を初めて</a:t>
            </a:r>
            <a:r>
              <a:rPr lang="ja-JP" altLang="en-US" sz="2400" dirty="0" smtClean="0"/>
              <a:t>計測</a:t>
            </a:r>
            <a:endParaRPr lang="en-US" altLang="ja-JP" sz="2400" dirty="0"/>
          </a:p>
          <a:p>
            <a:r>
              <a:rPr lang="ja-JP" altLang="en-US" sz="2400" dirty="0"/>
              <a:t>・燃焼反応による化学種、比率、温度の</a:t>
            </a:r>
            <a:r>
              <a:rPr lang="ja-JP" altLang="en-US" sz="2400" dirty="0" smtClean="0"/>
              <a:t>測定</a:t>
            </a:r>
            <a:endParaRPr lang="en-US" altLang="ja-JP" sz="2400" dirty="0"/>
          </a:p>
          <a:p>
            <a:r>
              <a:rPr lang="ja-JP" altLang="en-US" sz="2400" dirty="0" smtClean="0"/>
              <a:t>・</a:t>
            </a:r>
            <a:r>
              <a:rPr lang="ja-JP" altLang="en-US" sz="2400" dirty="0"/>
              <a:t>今後</a:t>
            </a:r>
            <a:r>
              <a:rPr lang="en-US" altLang="ja-JP" sz="2400" dirty="0"/>
              <a:t>THz-TDS</a:t>
            </a:r>
            <a:r>
              <a:rPr lang="ja-JP" altLang="en-US" sz="2400" dirty="0"/>
              <a:t>技術が発展することでテラヘルツ燃焼診断がさら</a:t>
            </a:r>
            <a:endParaRPr lang="en-US" altLang="ja-JP" sz="2400" dirty="0"/>
          </a:p>
          <a:p>
            <a:r>
              <a:rPr lang="ja-JP" altLang="en-US" sz="2400" dirty="0" smtClean="0"/>
              <a:t>　に</a:t>
            </a:r>
            <a:r>
              <a:rPr lang="ja-JP" altLang="en-US" sz="2400" dirty="0"/>
              <a:t>現実的になって</a:t>
            </a:r>
            <a:r>
              <a:rPr lang="ja-JP" altLang="en-US" sz="2400" dirty="0" smtClean="0"/>
              <a:t>いくと思う</a:t>
            </a:r>
            <a:endParaRPr lang="en-US" altLang="ja-JP" sz="2400" dirty="0" smtClean="0"/>
          </a:p>
          <a:p>
            <a:r>
              <a:rPr lang="ja-JP" altLang="en-US" sz="2400" dirty="0" smtClean="0"/>
              <a:t>・最後の論文では実用的なアプリケーションを考えた中での実験</a:t>
            </a:r>
            <a:endParaRPr lang="en-US" altLang="ja-JP" sz="2400" dirty="0" smtClean="0"/>
          </a:p>
          <a:p>
            <a:r>
              <a:rPr lang="ja-JP" altLang="ja-JP" sz="2400" dirty="0"/>
              <a:t>　</a:t>
            </a:r>
            <a:r>
              <a:rPr lang="ja-JP" altLang="en-US" sz="2400" dirty="0" smtClean="0"/>
              <a:t>であった。しかし、得られたデータとしては水蒸気の吸収強度</a:t>
            </a:r>
            <a:endParaRPr lang="en-US" altLang="ja-JP" sz="2400" dirty="0" smtClean="0"/>
          </a:p>
          <a:p>
            <a:r>
              <a:rPr lang="ja-JP" altLang="ja-JP" sz="2400" dirty="0"/>
              <a:t>　</a:t>
            </a:r>
            <a:r>
              <a:rPr lang="ja-JP" altLang="en-US" sz="2400" dirty="0" smtClean="0"/>
              <a:t>だけであったため、すすが発生した中での温度評価を行って</a:t>
            </a:r>
            <a:endParaRPr lang="en-US" altLang="ja-JP" sz="2400" dirty="0" smtClean="0"/>
          </a:p>
          <a:p>
            <a:r>
              <a:rPr lang="ja-JP" altLang="ja-JP" sz="2400" dirty="0"/>
              <a:t>　</a:t>
            </a:r>
            <a:r>
              <a:rPr lang="ja-JP" altLang="en-US" sz="2400" dirty="0" smtClean="0"/>
              <a:t>従来（</a:t>
            </a:r>
            <a:r>
              <a:rPr lang="en-US" altLang="ja-JP" sz="2400" dirty="0" smtClean="0"/>
              <a:t>1</a:t>
            </a:r>
            <a:r>
              <a:rPr lang="ja-JP" altLang="en-US" sz="2400" dirty="0" smtClean="0"/>
              <a:t>本目）との比較を行うと面白いかもしれない</a:t>
            </a:r>
            <a:endParaRPr lang="en-US" altLang="ja-JP" sz="2400" dirty="0" smtClean="0"/>
          </a:p>
          <a:p>
            <a:r>
              <a:rPr lang="ja-JP" altLang="en-US" sz="2400" dirty="0" smtClean="0"/>
              <a:t>・</a:t>
            </a:r>
            <a:r>
              <a:rPr lang="en-US" altLang="ja-JP" sz="2400" dirty="0" smtClean="0"/>
              <a:t>THz</a:t>
            </a:r>
            <a:r>
              <a:rPr lang="ja-JP" altLang="en-US" sz="2400" dirty="0" smtClean="0"/>
              <a:t>帯は水蒸気の吸収が非常に問題となる。燃料にはプロパン</a:t>
            </a:r>
            <a:endParaRPr lang="en-US" altLang="ja-JP" sz="2400" dirty="0" smtClean="0"/>
          </a:p>
          <a:p>
            <a:r>
              <a:rPr lang="ja-JP" altLang="ja-JP" sz="2400" dirty="0"/>
              <a:t>　</a:t>
            </a:r>
            <a:r>
              <a:rPr lang="ja-JP" altLang="en-US" sz="2400" dirty="0" smtClean="0"/>
              <a:t>（</a:t>
            </a:r>
            <a:r>
              <a:rPr lang="en-US" altLang="ja-JP" sz="2400" dirty="0" smtClean="0"/>
              <a:t>C</a:t>
            </a:r>
            <a:r>
              <a:rPr lang="en-US" altLang="ja-JP" sz="2400" baseline="-25000" dirty="0" smtClean="0"/>
              <a:t>3</a:t>
            </a:r>
            <a:r>
              <a:rPr lang="en-US" altLang="ja-JP" sz="2400" dirty="0" smtClean="0"/>
              <a:t>H</a:t>
            </a:r>
            <a:r>
              <a:rPr lang="en-US" altLang="ja-JP" sz="2400" baseline="-25000" dirty="0" smtClean="0"/>
              <a:t>8</a:t>
            </a:r>
            <a:r>
              <a:rPr lang="ja-JP" altLang="en-US" sz="2400" dirty="0" smtClean="0"/>
              <a:t>）やエチレン</a:t>
            </a:r>
            <a:r>
              <a:rPr lang="en-US" altLang="ja-JP" sz="2400" dirty="0" smtClean="0"/>
              <a:t>(C</a:t>
            </a:r>
            <a:r>
              <a:rPr lang="en-US" altLang="ja-JP" sz="2400" baseline="-25000" dirty="0" smtClean="0"/>
              <a:t>2</a:t>
            </a:r>
            <a:r>
              <a:rPr lang="en-US" altLang="ja-JP" sz="2400" dirty="0" smtClean="0"/>
              <a:t>H</a:t>
            </a:r>
            <a:r>
              <a:rPr lang="en-US" altLang="ja-JP" sz="2400" baseline="-25000" dirty="0" smtClean="0"/>
              <a:t>4</a:t>
            </a:r>
            <a:r>
              <a:rPr lang="en-US" altLang="ja-JP" sz="2400" dirty="0" smtClean="0"/>
              <a:t>)</a:t>
            </a:r>
            <a:r>
              <a:rPr lang="ja-JP" altLang="en-US" sz="2400" dirty="0" smtClean="0"/>
              <a:t>と水素を含んでいるため、燃焼反応</a:t>
            </a:r>
            <a:endParaRPr lang="en-US" altLang="ja-JP" sz="2400" dirty="0" smtClean="0"/>
          </a:p>
          <a:p>
            <a:r>
              <a:rPr lang="ja-JP" altLang="ja-JP" sz="2400" dirty="0"/>
              <a:t>　</a:t>
            </a:r>
            <a:r>
              <a:rPr lang="ja-JP" altLang="en-US" sz="2400" dirty="0" smtClean="0"/>
              <a:t>では必ず水蒸気が発生してしまう</a:t>
            </a:r>
            <a:r>
              <a:rPr lang="en-US" altLang="ja-JP" sz="2400" dirty="0" smtClean="0"/>
              <a:t>=THz</a:t>
            </a:r>
            <a:r>
              <a:rPr lang="ja-JP" altLang="en-US" sz="2400" dirty="0" smtClean="0"/>
              <a:t>での計測は難しい</a:t>
            </a:r>
            <a:endParaRPr lang="en-US" altLang="ja-JP" sz="2400" dirty="0" smtClean="0"/>
          </a:p>
        </p:txBody>
      </p:sp>
    </p:spTree>
    <p:extLst>
      <p:ext uri="{BB962C8B-B14F-4D97-AF65-F5344CB8AC3E}">
        <p14:creationId xmlns:p14="http://schemas.microsoft.com/office/powerpoint/2010/main" val="2658301423"/>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08522"/>
            <a:ext cx="9143999" cy="1143000"/>
          </a:xfrm>
        </p:spPr>
        <p:txBody>
          <a:bodyPr/>
          <a:lstStyle/>
          <a:p>
            <a:r>
              <a:rPr lang="ja-JP" altLang="en-US" sz="3200" dirty="0" smtClean="0"/>
              <a:t>イントロダクション</a:t>
            </a:r>
            <a:r>
              <a:rPr lang="ja-JP" altLang="ja-JP" sz="3200" dirty="0"/>
              <a:t>　</a:t>
            </a:r>
            <a:r>
              <a:rPr kumimoji="1" lang="ja-JP" altLang="en-US" sz="3200" dirty="0" smtClean="0"/>
              <a:t>テラヘルツ帯の相互作用</a:t>
            </a:r>
            <a:endParaRPr kumimoji="1" lang="ja-JP" altLang="en-US" sz="3200" dirty="0"/>
          </a:p>
        </p:txBody>
      </p:sp>
      <p:pic>
        <p:nvPicPr>
          <p:cNvPr id="4" name="図 3"/>
          <p:cNvPicPr>
            <a:picLocks noChangeAspect="1"/>
          </p:cNvPicPr>
          <p:nvPr/>
        </p:nvPicPr>
        <p:blipFill rotWithShape="1">
          <a:blip r:embed="rId3"/>
          <a:srcRect b="29848"/>
          <a:stretch/>
        </p:blipFill>
        <p:spPr>
          <a:xfrm>
            <a:off x="169782" y="1034003"/>
            <a:ext cx="7160014" cy="3494826"/>
          </a:xfrm>
          <a:prstGeom prst="rect">
            <a:avLst/>
          </a:prstGeom>
        </p:spPr>
      </p:pic>
      <p:sp>
        <p:nvSpPr>
          <p:cNvPr id="9" name="テキスト ボックス 8"/>
          <p:cNvSpPr txBox="1"/>
          <p:nvPr/>
        </p:nvSpPr>
        <p:spPr>
          <a:xfrm>
            <a:off x="169782" y="4779503"/>
            <a:ext cx="8976886" cy="1938992"/>
          </a:xfrm>
          <a:prstGeom prst="rect">
            <a:avLst/>
          </a:prstGeom>
          <a:noFill/>
        </p:spPr>
        <p:txBody>
          <a:bodyPr wrap="none" rtlCol="0">
            <a:spAutoFit/>
          </a:bodyPr>
          <a:lstStyle/>
          <a:p>
            <a:r>
              <a:rPr kumimoji="1" lang="ja-JP" altLang="en-US" sz="2000" dirty="0" smtClean="0"/>
              <a:t>自由水における誘電分散を示している</a:t>
            </a:r>
            <a:endParaRPr kumimoji="1" lang="en-US" altLang="ja-JP" sz="2000" dirty="0" smtClean="0"/>
          </a:p>
          <a:p>
            <a:r>
              <a:rPr lang="en-US" altLang="ja-JP" sz="2000" dirty="0" smtClean="0"/>
              <a:t>10GHz</a:t>
            </a:r>
            <a:r>
              <a:rPr lang="ja-JP" altLang="en-US" sz="2000" dirty="0" smtClean="0"/>
              <a:t>付近の大きな応答</a:t>
            </a:r>
            <a:r>
              <a:rPr lang="en-US" altLang="ja-JP" sz="2000" dirty="0" smtClean="0"/>
              <a:t>=</a:t>
            </a:r>
            <a:r>
              <a:rPr lang="ja-JP" altLang="en-US" sz="2000" dirty="0" smtClean="0"/>
              <a:t>水分子の集団体としての緩和現象</a:t>
            </a:r>
            <a:r>
              <a:rPr lang="en-US" altLang="ja-JP" sz="2000" dirty="0" smtClean="0"/>
              <a:t>=</a:t>
            </a:r>
            <a:r>
              <a:rPr lang="ja-JP" altLang="en-US" sz="2000" dirty="0" smtClean="0"/>
              <a:t>集団励起モード</a:t>
            </a:r>
            <a:endParaRPr lang="en-US" altLang="ja-JP" sz="2000" dirty="0" smtClean="0"/>
          </a:p>
          <a:p>
            <a:r>
              <a:rPr lang="en-US" altLang="ja-JP" sz="2000" dirty="0" smtClean="0"/>
              <a:t>1THz</a:t>
            </a:r>
            <a:r>
              <a:rPr lang="ja-JP" altLang="en-US" sz="2000" dirty="0" smtClean="0"/>
              <a:t>付近の変化</a:t>
            </a:r>
            <a:r>
              <a:rPr lang="en-US" altLang="ja-JP" sz="2000" dirty="0" smtClean="0"/>
              <a:t>=</a:t>
            </a:r>
            <a:r>
              <a:rPr lang="ja-JP" altLang="en-US" sz="2000" dirty="0" smtClean="0"/>
              <a:t>水分子の回転モードによるもの</a:t>
            </a:r>
            <a:endParaRPr lang="en-US" altLang="ja-JP" sz="2000" dirty="0" smtClean="0"/>
          </a:p>
          <a:p>
            <a:endParaRPr lang="en-US" altLang="ja-JP" sz="2000" dirty="0"/>
          </a:p>
          <a:p>
            <a:r>
              <a:rPr lang="ja-JP" altLang="en-US" sz="2000" dirty="0" smtClean="0"/>
              <a:t>マイクロ波ミリ波帯では集団的な緩和モードが、テラヘルツ帯では水分子の</a:t>
            </a:r>
            <a:endParaRPr lang="en-US" altLang="ja-JP" sz="2000" dirty="0" smtClean="0"/>
          </a:p>
          <a:p>
            <a:r>
              <a:rPr lang="ja-JP" altLang="en-US" sz="2000" dirty="0" smtClean="0"/>
              <a:t>回転モードから、それぞれ得られるスペクトルが違ってくる</a:t>
            </a:r>
            <a:endParaRPr lang="en-US" altLang="ja-JP" sz="2000" dirty="0" smtClean="0"/>
          </a:p>
        </p:txBody>
      </p:sp>
      <p:sp>
        <p:nvSpPr>
          <p:cNvPr id="10" name="テキスト ボックス 9"/>
          <p:cNvSpPr txBox="1"/>
          <p:nvPr/>
        </p:nvSpPr>
        <p:spPr>
          <a:xfrm>
            <a:off x="5536032" y="4410171"/>
            <a:ext cx="3587528" cy="307777"/>
          </a:xfrm>
          <a:prstGeom prst="rect">
            <a:avLst/>
          </a:prstGeom>
          <a:noFill/>
        </p:spPr>
        <p:txBody>
          <a:bodyPr wrap="none" rtlCol="0">
            <a:spAutoFit/>
          </a:bodyPr>
          <a:lstStyle/>
          <a:p>
            <a:r>
              <a:rPr lang="en-US" altLang="ja-JP" sz="1400" dirty="0" err="1"/>
              <a:t>ref:http</a:t>
            </a:r>
            <a:r>
              <a:rPr lang="en-US" altLang="ja-JP" sz="1400" dirty="0"/>
              <a:t>://</a:t>
            </a:r>
            <a:r>
              <a:rPr lang="en-US" altLang="ja-JP" sz="1400" dirty="0" err="1"/>
              <a:t>ldp.phys.tohoku.ac.jp</a:t>
            </a:r>
            <a:r>
              <a:rPr lang="en-US" altLang="ja-JP" sz="1400" dirty="0"/>
              <a:t>/</a:t>
            </a:r>
            <a:r>
              <a:rPr lang="en-US" altLang="ja-JP" sz="1400" dirty="0" err="1"/>
              <a:t>service.html</a:t>
            </a:r>
            <a:endParaRPr kumimoji="1" lang="ja-JP" altLang="en-US" sz="1400" dirty="0"/>
          </a:p>
        </p:txBody>
      </p:sp>
      <p:sp>
        <p:nvSpPr>
          <p:cNvPr id="3" name="テキスト ボックス 2"/>
          <p:cNvSpPr txBox="1"/>
          <p:nvPr/>
        </p:nvSpPr>
        <p:spPr>
          <a:xfrm>
            <a:off x="2857239" y="-83560"/>
            <a:ext cx="902811" cy="523220"/>
          </a:xfrm>
          <a:prstGeom prst="rect">
            <a:avLst/>
          </a:prstGeom>
          <a:noFill/>
        </p:spPr>
        <p:txBody>
          <a:bodyPr wrap="none" rtlCol="0">
            <a:spAutoFit/>
          </a:bodyPr>
          <a:lstStyle/>
          <a:p>
            <a:r>
              <a:rPr kumimoji="1" lang="ja-JP" altLang="en-US" sz="2800" dirty="0" smtClean="0"/>
              <a:t>宿題</a:t>
            </a:r>
            <a:endParaRPr kumimoji="1" lang="ja-JP" altLang="en-US" sz="2800" dirty="0"/>
          </a:p>
        </p:txBody>
      </p:sp>
    </p:spTree>
    <p:extLst>
      <p:ext uri="{BB962C8B-B14F-4D97-AF65-F5344CB8AC3E}">
        <p14:creationId xmlns:p14="http://schemas.microsoft.com/office/powerpoint/2010/main" val="4255705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189" y="2124900"/>
            <a:ext cx="4916155" cy="3409662"/>
          </a:xfrm>
          <a:prstGeom prst="rect">
            <a:avLst/>
          </a:prstGeom>
          <a:noFill/>
          <a:ln>
            <a:noFill/>
          </a:ln>
        </p:spPr>
      </p:pic>
      <p:sp>
        <p:nvSpPr>
          <p:cNvPr id="6" name="テキスト ボックス 5"/>
          <p:cNvSpPr txBox="1"/>
          <p:nvPr/>
        </p:nvSpPr>
        <p:spPr>
          <a:xfrm>
            <a:off x="-1693415" y="3598796"/>
            <a:ext cx="184666"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0" y="635082"/>
            <a:ext cx="9115396" cy="1323439"/>
          </a:xfrm>
          <a:prstGeom prst="rect">
            <a:avLst/>
          </a:prstGeom>
          <a:noFill/>
        </p:spPr>
        <p:txBody>
          <a:bodyPr wrap="none" rtlCol="0">
            <a:spAutoFit/>
          </a:bodyPr>
          <a:lstStyle/>
          <a:p>
            <a:r>
              <a:rPr lang="ja-JP" altLang="en-US" sz="4000" dirty="0" smtClean="0"/>
              <a:t>温度上昇による吸収強度の変化について</a:t>
            </a:r>
            <a:r>
              <a:rPr lang="en-US" altLang="ja-JP" sz="4000" dirty="0" smtClean="0"/>
              <a:t/>
            </a:r>
            <a:br>
              <a:rPr lang="en-US" altLang="ja-JP" sz="4000" dirty="0" smtClean="0"/>
            </a:br>
            <a:endParaRPr kumimoji="1" lang="ja-JP" altLang="en-US" sz="4000" dirty="0"/>
          </a:p>
        </p:txBody>
      </p:sp>
      <p:sp>
        <p:nvSpPr>
          <p:cNvPr id="3" name="テキスト ボックス 2"/>
          <p:cNvSpPr txBox="1"/>
          <p:nvPr/>
        </p:nvSpPr>
        <p:spPr>
          <a:xfrm>
            <a:off x="31349" y="1724789"/>
            <a:ext cx="4816092" cy="400110"/>
          </a:xfrm>
          <a:prstGeom prst="rect">
            <a:avLst/>
          </a:prstGeom>
          <a:noFill/>
        </p:spPr>
        <p:txBody>
          <a:bodyPr wrap="none" rtlCol="0">
            <a:spAutoFit/>
          </a:bodyPr>
          <a:lstStyle/>
          <a:p>
            <a:r>
              <a:rPr lang="ja-JP" altLang="en-US" sz="2000" dirty="0" smtClean="0"/>
              <a:t>圧力一定</a:t>
            </a:r>
            <a:r>
              <a:rPr lang="en-US" altLang="ja-JP" sz="2000" dirty="0" smtClean="0"/>
              <a:t>(100kPa)</a:t>
            </a:r>
            <a:r>
              <a:rPr lang="ja-JP" altLang="en-US" sz="2000" dirty="0" smtClean="0"/>
              <a:t>にお</a:t>
            </a:r>
            <a:r>
              <a:rPr lang="ja-JP" altLang="en-US" sz="2000" dirty="0"/>
              <a:t>ける水蒸気吸収</a:t>
            </a:r>
            <a:r>
              <a:rPr lang="ja-JP" altLang="en-US" sz="2000" dirty="0" smtClean="0"/>
              <a:t>線</a:t>
            </a:r>
            <a:endParaRPr lang="ja-JP" altLang="en-US" sz="2000" dirty="0"/>
          </a:p>
        </p:txBody>
      </p:sp>
      <p:sp>
        <p:nvSpPr>
          <p:cNvPr id="11" name="テキスト ボックス 10"/>
          <p:cNvSpPr txBox="1"/>
          <p:nvPr/>
        </p:nvSpPr>
        <p:spPr>
          <a:xfrm>
            <a:off x="141099" y="1263124"/>
            <a:ext cx="3570208" cy="461665"/>
          </a:xfrm>
          <a:prstGeom prst="rect">
            <a:avLst/>
          </a:prstGeom>
          <a:noFill/>
        </p:spPr>
        <p:txBody>
          <a:bodyPr wrap="none" rtlCol="0">
            <a:spAutoFit/>
          </a:bodyPr>
          <a:lstStyle/>
          <a:p>
            <a:r>
              <a:rPr kumimoji="1" lang="ja-JP" altLang="en-US" sz="2400" dirty="0" smtClean="0"/>
              <a:t>計算によって算出された</a:t>
            </a:r>
            <a:endParaRPr kumimoji="1" lang="ja-JP" altLang="en-US" sz="2400" dirty="0"/>
          </a:p>
        </p:txBody>
      </p:sp>
      <p:sp>
        <p:nvSpPr>
          <p:cNvPr id="2" name="テキスト ボックス 1"/>
          <p:cNvSpPr txBox="1"/>
          <p:nvPr/>
        </p:nvSpPr>
        <p:spPr>
          <a:xfrm>
            <a:off x="269189" y="5534562"/>
            <a:ext cx="8779517" cy="1323439"/>
          </a:xfrm>
          <a:prstGeom prst="rect">
            <a:avLst/>
          </a:prstGeom>
          <a:noFill/>
        </p:spPr>
        <p:txBody>
          <a:bodyPr wrap="none" rtlCol="0">
            <a:spAutoFit/>
          </a:bodyPr>
          <a:lstStyle/>
          <a:p>
            <a:r>
              <a:rPr lang="ja-JP" altLang="en-US" sz="2000" dirty="0"/>
              <a:t>高温になるにつれてラインの数増加</a:t>
            </a:r>
            <a:endParaRPr lang="en-US" altLang="ja-JP" sz="2000" dirty="0"/>
          </a:p>
          <a:p>
            <a:endParaRPr lang="en-US" altLang="ja-JP" sz="2000" dirty="0" smtClean="0"/>
          </a:p>
          <a:p>
            <a:r>
              <a:rPr lang="ja-JP" altLang="en-US" sz="2000" dirty="0" smtClean="0"/>
              <a:t>・高温になるほど高い遷移状態</a:t>
            </a:r>
            <a:r>
              <a:rPr lang="en-US" altLang="ja-JP" sz="2000" dirty="0" smtClean="0"/>
              <a:t>(ν</a:t>
            </a:r>
            <a:r>
              <a:rPr lang="en-US" altLang="ja-JP" sz="2000" baseline="-25000" dirty="0" smtClean="0"/>
              <a:t>2</a:t>
            </a:r>
            <a:r>
              <a:rPr lang="en-US" altLang="ja-JP" sz="2000" dirty="0" smtClean="0"/>
              <a:t>=1)</a:t>
            </a:r>
            <a:r>
              <a:rPr lang="ja-JP" altLang="en-US" sz="2000" dirty="0" smtClean="0"/>
              <a:t>からの吸収が現れる</a:t>
            </a:r>
            <a:endParaRPr lang="en-US" altLang="ja-JP" sz="2000" dirty="0" smtClean="0"/>
          </a:p>
          <a:p>
            <a:r>
              <a:rPr lang="ja-JP" altLang="en-US" sz="2000" dirty="0" smtClean="0"/>
              <a:t>振動基底状態の回転、高次の振動状態の回転が複雑に作用</a:t>
            </a:r>
            <a:r>
              <a:rPr lang="en-US" altLang="ja-JP" sz="2000" dirty="0" smtClean="0"/>
              <a:t>→</a:t>
            </a:r>
            <a:r>
              <a:rPr lang="ja-JP" altLang="en-US" sz="2000" dirty="0" smtClean="0"/>
              <a:t>強度の吸収低下</a:t>
            </a:r>
            <a:endParaRPr lang="en-US" altLang="ja-JP" sz="2000" dirty="0" smtClean="0"/>
          </a:p>
        </p:txBody>
      </p:sp>
      <p:pic>
        <p:nvPicPr>
          <p:cNvPr id="10" name="図 9"/>
          <p:cNvPicPr>
            <a:picLocks noChangeAspect="1"/>
          </p:cNvPicPr>
          <p:nvPr/>
        </p:nvPicPr>
        <p:blipFill rotWithShape="1">
          <a:blip r:embed="rId5"/>
          <a:srcRect r="6265"/>
          <a:stretch/>
        </p:blipFill>
        <p:spPr>
          <a:xfrm>
            <a:off x="4896142" y="2178046"/>
            <a:ext cx="4247858" cy="3053191"/>
          </a:xfrm>
          <a:prstGeom prst="rect">
            <a:avLst/>
          </a:prstGeom>
        </p:spPr>
      </p:pic>
      <p:sp>
        <p:nvSpPr>
          <p:cNvPr id="13" name="テキスト ボックス 12"/>
          <p:cNvSpPr txBox="1"/>
          <p:nvPr/>
        </p:nvSpPr>
        <p:spPr>
          <a:xfrm>
            <a:off x="5294272" y="2366760"/>
            <a:ext cx="976890" cy="307777"/>
          </a:xfrm>
          <a:prstGeom prst="rect">
            <a:avLst/>
          </a:prstGeom>
          <a:noFill/>
        </p:spPr>
        <p:txBody>
          <a:bodyPr wrap="square" rtlCol="0">
            <a:spAutoFit/>
          </a:bodyPr>
          <a:lstStyle/>
          <a:p>
            <a:r>
              <a:rPr lang="ja-JP" altLang="en-US" sz="1400" dirty="0" smtClean="0"/>
              <a:t>電子遷移</a:t>
            </a:r>
            <a:endParaRPr kumimoji="1" lang="ja-JP" altLang="en-US" sz="1400" dirty="0"/>
          </a:p>
        </p:txBody>
      </p:sp>
      <p:sp>
        <p:nvSpPr>
          <p:cNvPr id="15" name="正方形/長方形 14"/>
          <p:cNvSpPr/>
          <p:nvPr/>
        </p:nvSpPr>
        <p:spPr bwMode="auto">
          <a:xfrm>
            <a:off x="5616052" y="4154160"/>
            <a:ext cx="523375" cy="29041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正方形/長方形 15"/>
          <p:cNvSpPr/>
          <p:nvPr/>
        </p:nvSpPr>
        <p:spPr bwMode="auto">
          <a:xfrm>
            <a:off x="8614808" y="4753960"/>
            <a:ext cx="365145" cy="259973"/>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bwMode="auto">
          <a:xfrm>
            <a:off x="8314932" y="5818827"/>
            <a:ext cx="328631" cy="30295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616052" y="5263169"/>
            <a:ext cx="3262432" cy="461665"/>
          </a:xfrm>
          <a:prstGeom prst="rect">
            <a:avLst/>
          </a:prstGeom>
          <a:noFill/>
        </p:spPr>
        <p:txBody>
          <a:bodyPr wrap="none" rtlCol="0">
            <a:spAutoFit/>
          </a:bodyPr>
          <a:lstStyle/>
          <a:p>
            <a:r>
              <a:rPr kumimoji="1" lang="ja-JP" altLang="en-US" sz="2400" dirty="0" smtClean="0"/>
              <a:t>分子の数や遷移の効率</a:t>
            </a:r>
            <a:endParaRPr kumimoji="1" lang="en-US" altLang="ja-JP" sz="2400" dirty="0" smtClean="0"/>
          </a:p>
        </p:txBody>
      </p:sp>
      <p:sp>
        <p:nvSpPr>
          <p:cNvPr id="8" name="テキスト ボックス 7"/>
          <p:cNvSpPr txBox="1"/>
          <p:nvPr/>
        </p:nvSpPr>
        <p:spPr>
          <a:xfrm>
            <a:off x="2808496" y="-66848"/>
            <a:ext cx="902811" cy="523220"/>
          </a:xfrm>
          <a:prstGeom prst="rect">
            <a:avLst/>
          </a:prstGeom>
          <a:noFill/>
        </p:spPr>
        <p:txBody>
          <a:bodyPr wrap="none" rtlCol="0">
            <a:spAutoFit/>
          </a:bodyPr>
          <a:lstStyle/>
          <a:p>
            <a:r>
              <a:rPr kumimoji="1" lang="ja-JP" altLang="en-US" sz="2800" dirty="0" smtClean="0"/>
              <a:t>宿題</a:t>
            </a:r>
            <a:endParaRPr kumimoji="1" lang="ja-JP" altLang="en-US" sz="2800" dirty="0"/>
          </a:p>
        </p:txBody>
      </p:sp>
    </p:spTree>
    <p:extLst>
      <p:ext uri="{BB962C8B-B14F-4D97-AF65-F5344CB8AC3E}">
        <p14:creationId xmlns:p14="http://schemas.microsoft.com/office/powerpoint/2010/main" val="55450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srcRect r="6265"/>
          <a:stretch/>
        </p:blipFill>
        <p:spPr>
          <a:xfrm>
            <a:off x="91518" y="1287500"/>
            <a:ext cx="6156270" cy="4424882"/>
          </a:xfrm>
          <a:prstGeom prst="rect">
            <a:avLst/>
          </a:prstGeom>
        </p:spPr>
      </p:pic>
      <p:sp>
        <p:nvSpPr>
          <p:cNvPr id="2" name="タイトル 1"/>
          <p:cNvSpPr>
            <a:spLocks noGrp="1"/>
          </p:cNvSpPr>
          <p:nvPr>
            <p:ph type="title"/>
          </p:nvPr>
        </p:nvSpPr>
        <p:spPr>
          <a:xfrm>
            <a:off x="-1" y="453045"/>
            <a:ext cx="8572913" cy="1143000"/>
          </a:xfrm>
        </p:spPr>
        <p:txBody>
          <a:bodyPr/>
          <a:lstStyle/>
          <a:p>
            <a:pPr algn="l"/>
            <a:r>
              <a:rPr kumimoji="1" lang="ja-JP" altLang="en-US" dirty="0" smtClean="0"/>
              <a:t>従来技術ー蛍光測定による計測</a:t>
            </a:r>
            <a:endParaRPr kumimoji="1" lang="ja-JP" altLang="en-US"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105" y="1826877"/>
            <a:ext cx="2617740" cy="1870291"/>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4148457278"/>
              </p:ext>
            </p:extLst>
          </p:nvPr>
        </p:nvGraphicFramePr>
        <p:xfrm>
          <a:off x="-629475" y="5712382"/>
          <a:ext cx="10313390" cy="970672"/>
        </p:xfrm>
        <a:graphic>
          <a:graphicData uri="http://schemas.openxmlformats.org/presentationml/2006/ole">
            <mc:AlternateContent xmlns:mc="http://schemas.openxmlformats.org/markup-compatibility/2006">
              <mc:Choice xmlns:v="urn:schemas-microsoft-com:vml" Requires="v">
                <p:oleObj spid="_x0000_s3143" name="文書" r:id="rId6" imgW="5397500" imgH="508000" progId="Word.Document.12">
                  <p:embed/>
                </p:oleObj>
              </mc:Choice>
              <mc:Fallback>
                <p:oleObj name="文書" r:id="rId6" imgW="5397500" imgH="508000" progId="Word.Document.12">
                  <p:embed/>
                  <p:pic>
                    <p:nvPicPr>
                      <p:cNvPr id="0" name=""/>
                      <p:cNvPicPr/>
                      <p:nvPr/>
                    </p:nvPicPr>
                    <p:blipFill>
                      <a:blip r:embed="rId7"/>
                      <a:stretch>
                        <a:fillRect/>
                      </a:stretch>
                    </p:blipFill>
                    <p:spPr>
                      <a:xfrm>
                        <a:off x="-629475" y="5712382"/>
                        <a:ext cx="10313390" cy="970672"/>
                      </a:xfrm>
                      <a:prstGeom prst="rect">
                        <a:avLst/>
                      </a:prstGeom>
                    </p:spPr>
                  </p:pic>
                </p:oleObj>
              </mc:Fallback>
            </mc:AlternateContent>
          </a:graphicData>
        </a:graphic>
      </p:graphicFrame>
      <p:sp>
        <p:nvSpPr>
          <p:cNvPr id="8" name="テキスト ボックス 7"/>
          <p:cNvSpPr txBox="1"/>
          <p:nvPr/>
        </p:nvSpPr>
        <p:spPr>
          <a:xfrm>
            <a:off x="413998" y="1426475"/>
            <a:ext cx="1415772" cy="461665"/>
          </a:xfrm>
          <a:prstGeom prst="rect">
            <a:avLst/>
          </a:prstGeom>
          <a:noFill/>
        </p:spPr>
        <p:txBody>
          <a:bodyPr wrap="none" rtlCol="0">
            <a:spAutoFit/>
          </a:bodyPr>
          <a:lstStyle/>
          <a:p>
            <a:r>
              <a:rPr lang="ja-JP" altLang="en-US" sz="2400" dirty="0" smtClean="0"/>
              <a:t>電子遷移</a:t>
            </a:r>
            <a:endParaRPr kumimoji="1" lang="ja-JP" altLang="en-US" sz="2400" dirty="0"/>
          </a:p>
        </p:txBody>
      </p:sp>
      <p:sp>
        <p:nvSpPr>
          <p:cNvPr id="7" name="テキスト ボックス 6"/>
          <p:cNvSpPr txBox="1"/>
          <p:nvPr/>
        </p:nvSpPr>
        <p:spPr>
          <a:xfrm>
            <a:off x="6477105" y="4097284"/>
            <a:ext cx="2666895" cy="830997"/>
          </a:xfrm>
          <a:prstGeom prst="rect">
            <a:avLst/>
          </a:prstGeom>
          <a:noFill/>
        </p:spPr>
        <p:txBody>
          <a:bodyPr wrap="square" rtlCol="0">
            <a:spAutoFit/>
          </a:bodyPr>
          <a:lstStyle/>
          <a:p>
            <a:r>
              <a:rPr kumimoji="1" lang="ja-JP" altLang="en-US" sz="2400" dirty="0" smtClean="0"/>
              <a:t>直角方向から信号光を検出</a:t>
            </a:r>
            <a:endParaRPr kumimoji="1" lang="ja-JP" altLang="en-US" sz="2400" dirty="0"/>
          </a:p>
        </p:txBody>
      </p:sp>
      <p:sp>
        <p:nvSpPr>
          <p:cNvPr id="9" name="正方形/長方形 8"/>
          <p:cNvSpPr/>
          <p:nvPr/>
        </p:nvSpPr>
        <p:spPr bwMode="auto">
          <a:xfrm>
            <a:off x="811428" y="3263614"/>
            <a:ext cx="758509" cy="43355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正方形/長方形 9"/>
          <p:cNvSpPr/>
          <p:nvPr/>
        </p:nvSpPr>
        <p:spPr bwMode="auto">
          <a:xfrm>
            <a:off x="3810184" y="3863414"/>
            <a:ext cx="529192" cy="388105"/>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bwMode="auto">
          <a:xfrm>
            <a:off x="3510308" y="4928281"/>
            <a:ext cx="476273" cy="45227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4" name="直線矢印コネクタ 13"/>
          <p:cNvCxnSpPr/>
          <p:nvPr/>
        </p:nvCxnSpPr>
        <p:spPr bwMode="auto">
          <a:xfrm flipV="1">
            <a:off x="1569937" y="2363917"/>
            <a:ext cx="0" cy="2416837"/>
          </a:xfrm>
          <a:prstGeom prst="straightConnector1">
            <a:avLst/>
          </a:prstGeom>
          <a:noFill/>
          <a:ln w="38100" cap="flat" cmpd="sng" algn="ctr">
            <a:solidFill>
              <a:schemeClr val="tx1"/>
            </a:solidFill>
            <a:prstDash val="solid"/>
            <a:round/>
            <a:headEnd type="none" w="med" len="med"/>
            <a:tailEnd type="arrow"/>
          </a:ln>
          <a:effectLst/>
        </p:spPr>
      </p:cxnSp>
      <p:cxnSp>
        <p:nvCxnSpPr>
          <p:cNvPr id="19" name="直線矢印コネクタ 18"/>
          <p:cNvCxnSpPr/>
          <p:nvPr/>
        </p:nvCxnSpPr>
        <p:spPr bwMode="auto">
          <a:xfrm>
            <a:off x="233458" y="3697168"/>
            <a:ext cx="1155939" cy="0"/>
          </a:xfrm>
          <a:prstGeom prst="straightConnector1">
            <a:avLst/>
          </a:prstGeom>
          <a:noFill/>
          <a:ln w="9525" cap="flat" cmpd="sng" algn="ctr">
            <a:solidFill>
              <a:schemeClr val="tx1"/>
            </a:solidFill>
            <a:prstDash val="solid"/>
            <a:round/>
            <a:headEnd type="none" w="med" len="med"/>
            <a:tailEnd type="arrow"/>
          </a:ln>
          <a:effectLst/>
        </p:spPr>
      </p:cxnSp>
      <p:sp>
        <p:nvSpPr>
          <p:cNvPr id="20" name="テキスト ボックス 19"/>
          <p:cNvSpPr txBox="1"/>
          <p:nvPr/>
        </p:nvSpPr>
        <p:spPr>
          <a:xfrm>
            <a:off x="372846" y="3320361"/>
            <a:ext cx="877163" cy="369332"/>
          </a:xfrm>
          <a:prstGeom prst="rect">
            <a:avLst/>
          </a:prstGeom>
          <a:noFill/>
        </p:spPr>
        <p:txBody>
          <a:bodyPr wrap="none" rtlCol="0">
            <a:spAutoFit/>
          </a:bodyPr>
          <a:lstStyle/>
          <a:p>
            <a:r>
              <a:rPr kumimoji="1" lang="ja-JP" altLang="en-US" dirty="0" smtClean="0"/>
              <a:t>励起光</a:t>
            </a:r>
            <a:endParaRPr kumimoji="1" lang="ja-JP" altLang="en-US" dirty="0"/>
          </a:p>
        </p:txBody>
      </p:sp>
      <p:cxnSp>
        <p:nvCxnSpPr>
          <p:cNvPr id="22" name="直線矢印コネクタ 21"/>
          <p:cNvCxnSpPr/>
          <p:nvPr/>
        </p:nvCxnSpPr>
        <p:spPr bwMode="auto">
          <a:xfrm>
            <a:off x="1958011" y="2363917"/>
            <a:ext cx="0" cy="2416837"/>
          </a:xfrm>
          <a:prstGeom prst="straightConnector1">
            <a:avLst/>
          </a:prstGeom>
          <a:noFill/>
          <a:ln w="9525" cap="flat" cmpd="sng" algn="ctr">
            <a:solidFill>
              <a:srgbClr val="FF0000"/>
            </a:solidFill>
            <a:prstDash val="solid"/>
            <a:round/>
            <a:headEnd type="none" w="med" len="med"/>
            <a:tailEnd type="arrow"/>
          </a:ln>
          <a:effectLst/>
        </p:spPr>
      </p:cxnSp>
      <p:sp>
        <p:nvSpPr>
          <p:cNvPr id="23" name="テキスト ボックス 22"/>
          <p:cNvSpPr txBox="1"/>
          <p:nvPr/>
        </p:nvSpPr>
        <p:spPr>
          <a:xfrm>
            <a:off x="1958011" y="3297764"/>
            <a:ext cx="646331" cy="369332"/>
          </a:xfrm>
          <a:prstGeom prst="rect">
            <a:avLst/>
          </a:prstGeom>
          <a:noFill/>
        </p:spPr>
        <p:txBody>
          <a:bodyPr wrap="none" rtlCol="0">
            <a:spAutoFit/>
          </a:bodyPr>
          <a:lstStyle/>
          <a:p>
            <a:r>
              <a:rPr kumimoji="1" lang="ja-JP" altLang="en-US" dirty="0" smtClean="0"/>
              <a:t>蛍光</a:t>
            </a:r>
            <a:endParaRPr kumimoji="1" lang="ja-JP" altLang="en-US" dirty="0"/>
          </a:p>
        </p:txBody>
      </p:sp>
    </p:spTree>
    <p:extLst>
      <p:ext uri="{BB962C8B-B14F-4D97-AF65-F5344CB8AC3E}">
        <p14:creationId xmlns:p14="http://schemas.microsoft.com/office/powerpoint/2010/main" val="2277974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srcRect r="6265"/>
          <a:stretch/>
        </p:blipFill>
        <p:spPr>
          <a:xfrm>
            <a:off x="91518" y="1287500"/>
            <a:ext cx="6156270" cy="4424882"/>
          </a:xfrm>
          <a:prstGeom prst="rect">
            <a:avLst/>
          </a:prstGeom>
        </p:spPr>
      </p:pic>
      <p:sp>
        <p:nvSpPr>
          <p:cNvPr id="2" name="タイトル 1"/>
          <p:cNvSpPr>
            <a:spLocks noGrp="1"/>
          </p:cNvSpPr>
          <p:nvPr>
            <p:ph type="title"/>
          </p:nvPr>
        </p:nvSpPr>
        <p:spPr>
          <a:xfrm>
            <a:off x="-1" y="453045"/>
            <a:ext cx="8572913" cy="1143000"/>
          </a:xfrm>
        </p:spPr>
        <p:txBody>
          <a:bodyPr/>
          <a:lstStyle/>
          <a:p>
            <a:pPr algn="l"/>
            <a:r>
              <a:rPr kumimoji="1" lang="ja-JP" altLang="en-US" dirty="0" smtClean="0"/>
              <a:t>従来技術ー</a:t>
            </a:r>
            <a:r>
              <a:rPr lang="ja-JP" altLang="en-US" dirty="0" smtClean="0"/>
              <a:t>ラマン</a:t>
            </a:r>
            <a:r>
              <a:rPr kumimoji="1" lang="ja-JP" altLang="en-US" dirty="0" smtClean="0"/>
              <a:t>測定による計測</a:t>
            </a:r>
            <a:endParaRPr kumimoji="1" lang="ja-JP" altLang="en-US"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105" y="1826877"/>
            <a:ext cx="2617740" cy="1870291"/>
          </a:xfrm>
          <a:prstGeom prst="rect">
            <a:avLst/>
          </a:prstGeom>
        </p:spPr>
      </p:pic>
      <p:sp>
        <p:nvSpPr>
          <p:cNvPr id="7" name="テキスト ボックス 6"/>
          <p:cNvSpPr txBox="1"/>
          <p:nvPr/>
        </p:nvSpPr>
        <p:spPr>
          <a:xfrm>
            <a:off x="6477105" y="4097284"/>
            <a:ext cx="2666895" cy="830997"/>
          </a:xfrm>
          <a:prstGeom prst="rect">
            <a:avLst/>
          </a:prstGeom>
          <a:noFill/>
        </p:spPr>
        <p:txBody>
          <a:bodyPr wrap="square" rtlCol="0">
            <a:spAutoFit/>
          </a:bodyPr>
          <a:lstStyle/>
          <a:p>
            <a:r>
              <a:rPr kumimoji="1" lang="ja-JP" altLang="en-US" sz="2400" dirty="0" smtClean="0"/>
              <a:t>直角方向から信号光を検出</a:t>
            </a:r>
            <a:endParaRPr kumimoji="1" lang="ja-JP" altLang="en-US" sz="2400" dirty="0"/>
          </a:p>
        </p:txBody>
      </p:sp>
      <p:sp>
        <p:nvSpPr>
          <p:cNvPr id="9" name="正方形/長方形 8"/>
          <p:cNvSpPr/>
          <p:nvPr/>
        </p:nvSpPr>
        <p:spPr bwMode="auto">
          <a:xfrm>
            <a:off x="811428" y="3263614"/>
            <a:ext cx="758509" cy="43355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正方形/長方形 9"/>
          <p:cNvSpPr/>
          <p:nvPr/>
        </p:nvSpPr>
        <p:spPr bwMode="auto">
          <a:xfrm>
            <a:off x="3810184" y="3863414"/>
            <a:ext cx="529192" cy="388105"/>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bwMode="auto">
          <a:xfrm>
            <a:off x="3510308" y="4928281"/>
            <a:ext cx="476273" cy="45227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273231006"/>
              </p:ext>
            </p:extLst>
          </p:nvPr>
        </p:nvGraphicFramePr>
        <p:xfrm>
          <a:off x="-2840193" y="5993360"/>
          <a:ext cx="14179275" cy="667260"/>
        </p:xfrm>
        <a:graphic>
          <a:graphicData uri="http://schemas.openxmlformats.org/presentationml/2006/ole">
            <mc:AlternateContent xmlns:mc="http://schemas.openxmlformats.org/markup-compatibility/2006">
              <mc:Choice xmlns:v="urn:schemas-microsoft-com:vml" Requires="v">
                <p:oleObj spid="_x0000_s5186" name="文書" r:id="rId6" imgW="5397500" imgH="254000" progId="Word.Document.12">
                  <p:embed/>
                </p:oleObj>
              </mc:Choice>
              <mc:Fallback>
                <p:oleObj name="文書" r:id="rId6" imgW="5397500" imgH="254000" progId="Word.Document.12">
                  <p:embed/>
                  <p:pic>
                    <p:nvPicPr>
                      <p:cNvPr id="0" name=""/>
                      <p:cNvPicPr/>
                      <p:nvPr/>
                    </p:nvPicPr>
                    <p:blipFill>
                      <a:blip r:embed="rId7"/>
                      <a:stretch>
                        <a:fillRect/>
                      </a:stretch>
                    </p:blipFill>
                    <p:spPr>
                      <a:xfrm>
                        <a:off x="-2840193" y="5993360"/>
                        <a:ext cx="14179275" cy="667260"/>
                      </a:xfrm>
                      <a:prstGeom prst="rect">
                        <a:avLst/>
                      </a:prstGeom>
                    </p:spPr>
                  </p:pic>
                </p:oleObj>
              </mc:Fallback>
            </mc:AlternateContent>
          </a:graphicData>
        </a:graphic>
      </p:graphicFrame>
      <p:sp>
        <p:nvSpPr>
          <p:cNvPr id="8" name="テキスト ボックス 7"/>
          <p:cNvSpPr txBox="1"/>
          <p:nvPr/>
        </p:nvSpPr>
        <p:spPr>
          <a:xfrm>
            <a:off x="6111633" y="4839198"/>
            <a:ext cx="3032367" cy="1938992"/>
          </a:xfrm>
          <a:prstGeom prst="rect">
            <a:avLst/>
          </a:prstGeom>
          <a:noFill/>
        </p:spPr>
        <p:txBody>
          <a:bodyPr wrap="square" rtlCol="0">
            <a:spAutoFit/>
          </a:bodyPr>
          <a:lstStyle/>
          <a:p>
            <a:r>
              <a:rPr lang="ja-JP" altLang="en-US" sz="2400" dirty="0"/>
              <a:t>蛍光によるバックグラウンドノイズ</a:t>
            </a:r>
            <a:r>
              <a:rPr lang="ja-JP" altLang="en-US" sz="2400" dirty="0" smtClean="0"/>
              <a:t>影響</a:t>
            </a:r>
            <a:endParaRPr lang="en-US" altLang="ja-JP" sz="2400" dirty="0"/>
          </a:p>
          <a:p>
            <a:r>
              <a:rPr lang="ja-JP" altLang="en-US" sz="2400" dirty="0"/>
              <a:t>気体分子の衝突による解析の複雑性ー振動遷移のみ</a:t>
            </a:r>
          </a:p>
        </p:txBody>
      </p:sp>
      <p:sp>
        <p:nvSpPr>
          <p:cNvPr id="4" name="テキスト ボックス 3"/>
          <p:cNvSpPr txBox="1"/>
          <p:nvPr/>
        </p:nvSpPr>
        <p:spPr>
          <a:xfrm>
            <a:off x="317515" y="1457545"/>
            <a:ext cx="2339102" cy="461665"/>
          </a:xfrm>
          <a:prstGeom prst="rect">
            <a:avLst/>
          </a:prstGeom>
          <a:noFill/>
        </p:spPr>
        <p:txBody>
          <a:bodyPr wrap="none" rtlCol="0">
            <a:spAutoFit/>
          </a:bodyPr>
          <a:lstStyle/>
          <a:p>
            <a:r>
              <a:rPr kumimoji="1" lang="ja-JP" altLang="en-US" sz="2400" dirty="0" smtClean="0"/>
              <a:t>振動・回転遷移</a:t>
            </a:r>
            <a:endParaRPr kumimoji="1" lang="ja-JP" altLang="en-US" sz="2400" dirty="0"/>
          </a:p>
        </p:txBody>
      </p:sp>
      <p:cxnSp>
        <p:nvCxnSpPr>
          <p:cNvPr id="14" name="直線矢印コネクタ 13"/>
          <p:cNvCxnSpPr/>
          <p:nvPr/>
        </p:nvCxnSpPr>
        <p:spPr bwMode="auto">
          <a:xfrm flipV="1">
            <a:off x="4110059" y="4981204"/>
            <a:ext cx="0" cy="452272"/>
          </a:xfrm>
          <a:prstGeom prst="straightConnector1">
            <a:avLst/>
          </a:prstGeom>
          <a:no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a:off x="4692171" y="4981204"/>
            <a:ext cx="0" cy="452272"/>
          </a:xfrm>
          <a:prstGeom prst="straightConnector1">
            <a:avLst/>
          </a:prstGeom>
          <a:noFill/>
          <a:ln w="9525" cap="flat" cmpd="sng" algn="ctr">
            <a:solidFill>
              <a:srgbClr val="FF0000"/>
            </a:solidFill>
            <a:prstDash val="solid"/>
            <a:round/>
            <a:headEnd type="none" w="med" len="med"/>
            <a:tailEnd type="arrow"/>
          </a:ln>
          <a:effectLst/>
        </p:spPr>
      </p:cxnSp>
      <p:sp>
        <p:nvSpPr>
          <p:cNvPr id="17" name="テキスト ボックス 16"/>
          <p:cNvSpPr txBox="1"/>
          <p:nvPr/>
        </p:nvSpPr>
        <p:spPr>
          <a:xfrm>
            <a:off x="4692171" y="5624028"/>
            <a:ext cx="1107996" cy="369332"/>
          </a:xfrm>
          <a:prstGeom prst="rect">
            <a:avLst/>
          </a:prstGeom>
          <a:noFill/>
        </p:spPr>
        <p:txBody>
          <a:bodyPr wrap="none" rtlCol="0">
            <a:spAutoFit/>
          </a:bodyPr>
          <a:lstStyle/>
          <a:p>
            <a:r>
              <a:rPr kumimoji="1" lang="ja-JP" altLang="en-US" dirty="0" smtClean="0"/>
              <a:t>ラマン光</a:t>
            </a:r>
            <a:endParaRPr kumimoji="1" lang="ja-JP" altLang="en-US" dirty="0"/>
          </a:p>
        </p:txBody>
      </p:sp>
      <p:cxnSp>
        <p:nvCxnSpPr>
          <p:cNvPr id="19" name="直線コネクタ 18"/>
          <p:cNvCxnSpPr>
            <a:endCxn id="17" idx="0"/>
          </p:cNvCxnSpPr>
          <p:nvPr/>
        </p:nvCxnSpPr>
        <p:spPr bwMode="auto">
          <a:xfrm>
            <a:off x="4692171" y="5168859"/>
            <a:ext cx="553998" cy="455169"/>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96396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453045"/>
            <a:ext cx="8572913" cy="1143000"/>
          </a:xfrm>
        </p:spPr>
        <p:txBody>
          <a:bodyPr/>
          <a:lstStyle/>
          <a:p>
            <a:pPr algn="l"/>
            <a:r>
              <a:rPr kumimoji="1" lang="ja-JP" altLang="en-US" dirty="0" smtClean="0"/>
              <a:t>従来技術ー</a:t>
            </a:r>
            <a:r>
              <a:rPr lang="ja-JP" altLang="en-US" dirty="0" smtClean="0"/>
              <a:t>ラマン</a:t>
            </a:r>
            <a:r>
              <a:rPr kumimoji="1" lang="ja-JP" altLang="en-US" dirty="0" smtClean="0"/>
              <a:t>測定による計測</a:t>
            </a:r>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220" y="2010764"/>
            <a:ext cx="4346132" cy="3105172"/>
          </a:xfrm>
          <a:prstGeom prst="rect">
            <a:avLst/>
          </a:prstGeom>
        </p:spPr>
      </p:pic>
      <p:sp>
        <p:nvSpPr>
          <p:cNvPr id="8" name="テキスト ボックス 7"/>
          <p:cNvSpPr txBox="1"/>
          <p:nvPr/>
        </p:nvSpPr>
        <p:spPr>
          <a:xfrm>
            <a:off x="167042" y="1377180"/>
            <a:ext cx="6083717" cy="707886"/>
          </a:xfrm>
          <a:prstGeom prst="rect">
            <a:avLst/>
          </a:prstGeom>
          <a:noFill/>
        </p:spPr>
        <p:txBody>
          <a:bodyPr wrap="none" rtlCol="0">
            <a:spAutoFit/>
          </a:bodyPr>
          <a:lstStyle/>
          <a:p>
            <a:r>
              <a:rPr lang="ja-JP" altLang="en-US" sz="2000" dirty="0" smtClean="0"/>
              <a:t>蛍光によるバックグラウンドノイズ影響を受ける</a:t>
            </a:r>
            <a:endParaRPr lang="en-US" altLang="ja-JP" sz="2000" dirty="0" smtClean="0"/>
          </a:p>
          <a:p>
            <a:r>
              <a:rPr kumimoji="1" lang="ja-JP" altLang="en-US" sz="2000" dirty="0" smtClean="0"/>
              <a:t>気体分子の衝突による解析の複雑性ー振動遷移のみ</a:t>
            </a:r>
            <a:endParaRPr kumimoji="1" lang="ja-JP" altLang="en-US" sz="2000" dirty="0"/>
          </a:p>
        </p:txBody>
      </p:sp>
      <p:sp>
        <p:nvSpPr>
          <p:cNvPr id="7" name="テキスト ボックス 6"/>
          <p:cNvSpPr txBox="1"/>
          <p:nvPr/>
        </p:nvSpPr>
        <p:spPr>
          <a:xfrm>
            <a:off x="4995367" y="5326100"/>
            <a:ext cx="3877985" cy="461665"/>
          </a:xfrm>
          <a:prstGeom prst="rect">
            <a:avLst/>
          </a:prstGeom>
          <a:noFill/>
        </p:spPr>
        <p:txBody>
          <a:bodyPr wrap="none" rtlCol="0">
            <a:spAutoFit/>
          </a:bodyPr>
          <a:lstStyle/>
          <a:p>
            <a:r>
              <a:rPr kumimoji="1" lang="ja-JP" altLang="en-US" sz="2400" dirty="0" smtClean="0"/>
              <a:t>直角方向から信号光を検出</a:t>
            </a:r>
            <a:endParaRPr kumimoji="1" lang="ja-JP" altLang="en-US" sz="24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153189360"/>
              </p:ext>
            </p:extLst>
          </p:nvPr>
        </p:nvGraphicFramePr>
        <p:xfrm>
          <a:off x="-2840193" y="5993360"/>
          <a:ext cx="14179275" cy="667260"/>
        </p:xfrm>
        <a:graphic>
          <a:graphicData uri="http://schemas.openxmlformats.org/presentationml/2006/ole">
            <mc:AlternateContent xmlns:mc="http://schemas.openxmlformats.org/markup-compatibility/2006">
              <mc:Choice xmlns:v="urn:schemas-microsoft-com:vml" Requires="v">
                <p:oleObj spid="_x0000_s6160" name="文書" r:id="rId5" imgW="5397500" imgH="254000" progId="Word.Document.12">
                  <p:embed/>
                </p:oleObj>
              </mc:Choice>
              <mc:Fallback>
                <p:oleObj name="文書" r:id="rId5" imgW="5397500" imgH="254000" progId="Word.Document.12">
                  <p:embed/>
                  <p:pic>
                    <p:nvPicPr>
                      <p:cNvPr id="0" name=""/>
                      <p:cNvPicPr/>
                      <p:nvPr/>
                    </p:nvPicPr>
                    <p:blipFill>
                      <a:blip r:embed="rId6"/>
                      <a:stretch>
                        <a:fillRect/>
                      </a:stretch>
                    </p:blipFill>
                    <p:spPr>
                      <a:xfrm>
                        <a:off x="-2840193" y="5993360"/>
                        <a:ext cx="14179275" cy="667260"/>
                      </a:xfrm>
                      <a:prstGeom prst="rect">
                        <a:avLst/>
                      </a:prstGeom>
                    </p:spPr>
                  </p:pic>
                </p:oleObj>
              </mc:Fallback>
            </mc:AlternateContent>
          </a:graphicData>
        </a:graphic>
      </p:graphicFrame>
      <p:pic>
        <p:nvPicPr>
          <p:cNvPr id="11" name="図 10"/>
          <p:cNvPicPr>
            <a:picLocks noChangeAspect="1"/>
          </p:cNvPicPr>
          <p:nvPr/>
        </p:nvPicPr>
        <p:blipFill>
          <a:blip r:embed="rId7"/>
          <a:stretch>
            <a:fillRect/>
          </a:stretch>
        </p:blipFill>
        <p:spPr>
          <a:xfrm>
            <a:off x="0" y="2665647"/>
            <a:ext cx="5080000" cy="2857500"/>
          </a:xfrm>
          <a:prstGeom prst="rect">
            <a:avLst/>
          </a:prstGeom>
        </p:spPr>
      </p:pic>
    </p:spTree>
    <p:extLst>
      <p:ext uri="{BB962C8B-B14F-4D97-AF65-F5344CB8AC3E}">
        <p14:creationId xmlns:p14="http://schemas.microsoft.com/office/powerpoint/2010/main" val="6562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9600"/>
            <a:ext cx="7772400" cy="1143000"/>
          </a:xfrm>
        </p:spPr>
        <p:txBody>
          <a:bodyPr/>
          <a:lstStyle/>
          <a:p>
            <a:pPr algn="l"/>
            <a:r>
              <a:rPr kumimoji="1" lang="en-US" altLang="ja-JP" dirty="0" smtClean="0"/>
              <a:t>THz</a:t>
            </a:r>
            <a:r>
              <a:rPr lang="ja-JP" altLang="en-US" dirty="0" smtClean="0"/>
              <a:t>計測での利点</a:t>
            </a:r>
            <a:endParaRPr kumimoji="1" lang="ja-JP" altLang="en-US" dirty="0"/>
          </a:p>
        </p:txBody>
      </p:sp>
      <p:sp>
        <p:nvSpPr>
          <p:cNvPr id="7" name="テキスト ボックス 6"/>
          <p:cNvSpPr txBox="1"/>
          <p:nvPr/>
        </p:nvSpPr>
        <p:spPr>
          <a:xfrm>
            <a:off x="152143" y="1524843"/>
            <a:ext cx="8991857" cy="3970318"/>
          </a:xfrm>
          <a:prstGeom prst="rect">
            <a:avLst/>
          </a:prstGeom>
          <a:noFill/>
        </p:spPr>
        <p:txBody>
          <a:bodyPr wrap="square" rtlCol="0">
            <a:spAutoFit/>
          </a:bodyPr>
          <a:lstStyle/>
          <a:p>
            <a:r>
              <a:rPr lang="ja-JP" altLang="en-US" sz="2800" dirty="0"/>
              <a:t>・すすが含まれている火炎での計測が</a:t>
            </a:r>
            <a:r>
              <a:rPr lang="ja-JP" altLang="en-US" sz="2800" dirty="0" smtClean="0"/>
              <a:t>可能</a:t>
            </a:r>
            <a:endParaRPr lang="en-US" altLang="ja-JP" sz="2800" dirty="0" smtClean="0"/>
          </a:p>
          <a:p>
            <a:r>
              <a:rPr lang="ja-JP" altLang="en-US" sz="2800" dirty="0" smtClean="0"/>
              <a:t>・</a:t>
            </a:r>
            <a:r>
              <a:rPr lang="ja-JP" altLang="en-US" sz="2800" dirty="0"/>
              <a:t>分子の回転遷移に起因</a:t>
            </a:r>
            <a:r>
              <a:rPr lang="ja-JP" altLang="en-US" sz="2800" dirty="0" smtClean="0"/>
              <a:t>する情報</a:t>
            </a:r>
            <a:r>
              <a:rPr lang="ja-JP" altLang="en-US" sz="2800" dirty="0"/>
              <a:t>が</a:t>
            </a:r>
            <a:r>
              <a:rPr lang="ja-JP" altLang="en-US" sz="2800" dirty="0" smtClean="0"/>
              <a:t>得られる</a:t>
            </a:r>
            <a:endParaRPr lang="en-US" altLang="ja-JP" sz="2800" dirty="0" smtClean="0"/>
          </a:p>
          <a:p>
            <a:r>
              <a:rPr lang="ja-JP" altLang="en-US" sz="2800" dirty="0" smtClean="0"/>
              <a:t>・赤外分光法では観測はほとんど不可能</a:t>
            </a:r>
            <a:endParaRPr lang="en-US" altLang="ja-JP" sz="2800" dirty="0" smtClean="0"/>
          </a:p>
          <a:p>
            <a:endParaRPr lang="en-US" altLang="ja-JP" sz="2800" dirty="0" smtClean="0"/>
          </a:p>
          <a:p>
            <a:endParaRPr lang="en-US" altLang="ja-JP" sz="2800" dirty="0" smtClean="0"/>
          </a:p>
          <a:p>
            <a:endParaRPr lang="en-US" altLang="ja-JP" sz="2800" dirty="0" smtClean="0"/>
          </a:p>
          <a:p>
            <a:endParaRPr lang="en-US" altLang="ja-JP" sz="2800" dirty="0" smtClean="0"/>
          </a:p>
          <a:p>
            <a:r>
              <a:rPr lang="ja-JP" altLang="en-US" sz="2800" dirty="0" smtClean="0"/>
              <a:t>・</a:t>
            </a:r>
            <a:r>
              <a:rPr lang="en-US" altLang="ja-JP" sz="2800" dirty="0" smtClean="0"/>
              <a:t>THz</a:t>
            </a:r>
            <a:r>
              <a:rPr lang="ja-JP" altLang="en-US" sz="2800" dirty="0" smtClean="0"/>
              <a:t>計測では実用的な計測が可能</a:t>
            </a:r>
            <a:endParaRPr lang="en-US" altLang="ja-JP" sz="2800" dirty="0" smtClean="0"/>
          </a:p>
          <a:p>
            <a:endParaRPr lang="en-US" altLang="ja-JP" sz="2800" dirty="0" smtClean="0"/>
          </a:p>
        </p:txBody>
      </p:sp>
      <p:sp>
        <p:nvSpPr>
          <p:cNvPr id="3" name="正方形/長方形 2"/>
          <p:cNvSpPr/>
          <p:nvPr/>
        </p:nvSpPr>
        <p:spPr bwMode="auto">
          <a:xfrm>
            <a:off x="4143832" y="2514363"/>
            <a:ext cx="2562306" cy="322731"/>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正方形/長方形 3"/>
          <p:cNvSpPr/>
          <p:nvPr/>
        </p:nvSpPr>
        <p:spPr bwMode="auto">
          <a:xfrm>
            <a:off x="2656731" y="4609449"/>
            <a:ext cx="3237202" cy="37046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正方形/長方形 5"/>
          <p:cNvSpPr/>
          <p:nvPr/>
        </p:nvSpPr>
        <p:spPr bwMode="auto">
          <a:xfrm>
            <a:off x="1658256" y="2008910"/>
            <a:ext cx="1464098" cy="4939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正方形/長方形 7"/>
          <p:cNvSpPr/>
          <p:nvPr/>
        </p:nvSpPr>
        <p:spPr bwMode="auto">
          <a:xfrm>
            <a:off x="557857" y="1547452"/>
            <a:ext cx="740869" cy="51159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下矢印 8"/>
          <p:cNvSpPr/>
          <p:nvPr/>
        </p:nvSpPr>
        <p:spPr bwMode="auto">
          <a:xfrm>
            <a:off x="1693567" y="2898085"/>
            <a:ext cx="508146" cy="113506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2547203" y="2875884"/>
            <a:ext cx="5314275" cy="707886"/>
          </a:xfrm>
          <a:prstGeom prst="rect">
            <a:avLst/>
          </a:prstGeom>
          <a:noFill/>
        </p:spPr>
        <p:txBody>
          <a:bodyPr wrap="none" rtlCol="0">
            <a:spAutoFit/>
          </a:bodyPr>
          <a:lstStyle/>
          <a:p>
            <a:r>
              <a:rPr kumimoji="1" lang="ja-JP" altLang="en-US" sz="2000" dirty="0" smtClean="0"/>
              <a:t>火炎と同じような波長帯であるため検出の際</a:t>
            </a:r>
            <a:endParaRPr kumimoji="1" lang="en-US" altLang="ja-JP" sz="2000" dirty="0" smtClean="0"/>
          </a:p>
          <a:p>
            <a:r>
              <a:rPr kumimoji="1" lang="ja-JP" altLang="en-US" sz="2000" dirty="0" smtClean="0"/>
              <a:t>火炎の発光がノイズとして計測される</a:t>
            </a:r>
            <a:endParaRPr kumimoji="1" lang="en-US" altLang="ja-JP" sz="2000" dirty="0" smtClean="0"/>
          </a:p>
        </p:txBody>
      </p:sp>
      <p:sp>
        <p:nvSpPr>
          <p:cNvPr id="11" name="テキスト ボックス 10"/>
          <p:cNvSpPr txBox="1"/>
          <p:nvPr/>
        </p:nvSpPr>
        <p:spPr>
          <a:xfrm>
            <a:off x="628243" y="5013209"/>
            <a:ext cx="7071091" cy="646331"/>
          </a:xfrm>
          <a:prstGeom prst="rect">
            <a:avLst/>
          </a:prstGeom>
          <a:noFill/>
        </p:spPr>
        <p:txBody>
          <a:bodyPr wrap="none" rtlCol="0">
            <a:spAutoFit/>
          </a:bodyPr>
          <a:lstStyle/>
          <a:p>
            <a:r>
              <a:rPr kumimoji="1" lang="en-US" altLang="ja-JP" dirty="0" smtClean="0"/>
              <a:t>THz</a:t>
            </a:r>
            <a:r>
              <a:rPr kumimoji="1" lang="ja-JP" altLang="en-US" dirty="0" smtClean="0"/>
              <a:t>では火炎と波長帯が違う、又は電場検出のため影響を受けない</a:t>
            </a:r>
            <a:endParaRPr kumimoji="1" lang="en-US" altLang="ja-JP" dirty="0" smtClean="0"/>
          </a:p>
          <a:p>
            <a:r>
              <a:rPr lang="ja-JP" altLang="en-US" dirty="0" smtClean="0"/>
              <a:t>すすによる散乱や吸収が他の計測と比べて少ない</a:t>
            </a:r>
            <a:endParaRPr kumimoji="1" lang="ja-JP" altLang="en-US" dirty="0"/>
          </a:p>
        </p:txBody>
      </p:sp>
    </p:spTree>
    <p:extLst>
      <p:ext uri="{BB962C8B-B14F-4D97-AF65-F5344CB8AC3E}">
        <p14:creationId xmlns:p14="http://schemas.microsoft.com/office/powerpoint/2010/main" val="3910587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171" y="852358"/>
            <a:ext cx="9004829" cy="4522713"/>
          </a:xfrm>
        </p:spPr>
        <p:txBody>
          <a:bodyPr/>
          <a:lstStyle/>
          <a:p>
            <a:pPr algn="l"/>
            <a:r>
              <a:rPr kumimoji="1" lang="en-US" altLang="ja-JP" dirty="0" smtClean="0"/>
              <a:t>①</a:t>
            </a:r>
            <a:r>
              <a:rPr lang="en-US" altLang="ja-JP" dirty="0"/>
              <a:t>R. A. </a:t>
            </a:r>
            <a:r>
              <a:rPr lang="en-US" altLang="ja-JP" dirty="0" err="1"/>
              <a:t>Cheville</a:t>
            </a:r>
            <a:r>
              <a:rPr lang="en-US" altLang="ja-JP" dirty="0"/>
              <a:t> and D. </a:t>
            </a:r>
            <a:r>
              <a:rPr lang="en-US" altLang="ja-JP" dirty="0" err="1"/>
              <a:t>Grischkowsky</a:t>
            </a:r>
            <a:r>
              <a:rPr lang="en-US" altLang="ja-JP" dirty="0"/>
              <a:t>,”Far-infrared terahertz time-domain spectroscopy of flames”, Opt.Lett.20, pp.1646-1648(1995)</a:t>
            </a:r>
            <a:r>
              <a:rPr lang="ja-JP" altLang="ja-JP" dirty="0"/>
              <a:t/>
            </a:r>
            <a:br>
              <a:rPr lang="ja-JP" altLang="ja-JP" dirty="0"/>
            </a:br>
            <a:endParaRPr kumimoji="1" lang="ja-JP" altLang="en-US" dirty="0"/>
          </a:p>
        </p:txBody>
      </p:sp>
    </p:spTree>
    <p:extLst>
      <p:ext uri="{BB962C8B-B14F-4D97-AF65-F5344CB8AC3E}">
        <p14:creationId xmlns:p14="http://schemas.microsoft.com/office/powerpoint/2010/main" val="352015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33188"/>
            <a:ext cx="7772400" cy="1143000"/>
          </a:xfrm>
        </p:spPr>
        <p:txBody>
          <a:bodyPr/>
          <a:lstStyle/>
          <a:p>
            <a:pPr algn="l"/>
            <a:r>
              <a:rPr lang="ja-JP" altLang="en-US" sz="3200" dirty="0" smtClean="0"/>
              <a:t>イントロダクション</a:t>
            </a:r>
            <a:r>
              <a:rPr lang="en-US" altLang="ja-JP" sz="3200" dirty="0"/>
              <a:t/>
            </a:r>
            <a:br>
              <a:rPr lang="en-US" altLang="ja-JP" sz="3200" dirty="0"/>
            </a:br>
            <a:r>
              <a:rPr lang="en-US" altLang="ja-JP" sz="3200" dirty="0" smtClean="0"/>
              <a:t>-</a:t>
            </a:r>
            <a:r>
              <a:rPr lang="ja-JP" altLang="en-US" sz="3200" dirty="0" smtClean="0"/>
              <a:t>従来技術</a:t>
            </a:r>
            <a:r>
              <a:rPr lang="en-US" altLang="ja-JP" sz="3200" dirty="0" smtClean="0"/>
              <a:t>-</a:t>
            </a:r>
            <a:endParaRPr kumimoji="1" lang="ja-JP" altLang="en-US" sz="3200" dirty="0"/>
          </a:p>
        </p:txBody>
      </p:sp>
      <p:sp>
        <p:nvSpPr>
          <p:cNvPr id="4" name="テキスト ボックス 3"/>
          <p:cNvSpPr txBox="1"/>
          <p:nvPr/>
        </p:nvSpPr>
        <p:spPr>
          <a:xfrm>
            <a:off x="141118" y="1523264"/>
            <a:ext cx="5003026" cy="2062103"/>
          </a:xfrm>
          <a:prstGeom prst="rect">
            <a:avLst/>
          </a:prstGeom>
          <a:noFill/>
        </p:spPr>
        <p:txBody>
          <a:bodyPr wrap="none" rtlCol="0">
            <a:spAutoFit/>
          </a:bodyPr>
          <a:lstStyle/>
          <a:p>
            <a:r>
              <a:rPr kumimoji="1" lang="ja-JP" altLang="en-US" sz="3200" dirty="0" smtClean="0"/>
              <a:t>燃焼プロセスのモデル化</a:t>
            </a:r>
            <a:endParaRPr kumimoji="1" lang="en-US" altLang="ja-JP" sz="3200" dirty="0" smtClean="0"/>
          </a:p>
          <a:p>
            <a:r>
              <a:rPr lang="ja-JP" altLang="en-US" sz="3200" dirty="0" smtClean="0"/>
              <a:t>・分子種　</a:t>
            </a:r>
            <a:r>
              <a:rPr lang="en-US" altLang="ja-JP" sz="3200" dirty="0" smtClean="0"/>
              <a:t>H</a:t>
            </a:r>
            <a:r>
              <a:rPr lang="en-US" altLang="ja-JP" sz="3200" baseline="-25000" dirty="0" smtClean="0"/>
              <a:t>2</a:t>
            </a:r>
            <a:r>
              <a:rPr lang="en-US" altLang="ja-JP" sz="3200" dirty="0" smtClean="0"/>
              <a:t>O,CO,NH</a:t>
            </a:r>
            <a:r>
              <a:rPr lang="en-US" altLang="ja-JP" sz="3200" baseline="-25000" dirty="0" smtClean="0"/>
              <a:t>3</a:t>
            </a:r>
            <a:r>
              <a:rPr lang="ja-JP" altLang="en-US" sz="3200" dirty="0" smtClean="0"/>
              <a:t>等</a:t>
            </a:r>
            <a:endParaRPr lang="en-US" altLang="ja-JP" sz="3200" dirty="0" smtClean="0"/>
          </a:p>
          <a:p>
            <a:r>
              <a:rPr kumimoji="1" lang="ja-JP" altLang="en-US" sz="3200" dirty="0" smtClean="0"/>
              <a:t>・空間分布　</a:t>
            </a:r>
            <a:endParaRPr kumimoji="1" lang="en-US" altLang="ja-JP" sz="3200" dirty="0" smtClean="0"/>
          </a:p>
          <a:p>
            <a:r>
              <a:rPr lang="ja-JP" altLang="en-US" sz="3200" dirty="0" smtClean="0"/>
              <a:t>・温度　</a:t>
            </a:r>
            <a:endParaRPr kumimoji="1" lang="ja-JP" altLang="en-US" sz="3200" dirty="0"/>
          </a:p>
        </p:txBody>
      </p:sp>
      <p:sp>
        <p:nvSpPr>
          <p:cNvPr id="6" name="テキスト ボックス 5"/>
          <p:cNvSpPr txBox="1"/>
          <p:nvPr/>
        </p:nvSpPr>
        <p:spPr>
          <a:xfrm>
            <a:off x="141118" y="3881055"/>
            <a:ext cx="2339102" cy="2677656"/>
          </a:xfrm>
          <a:prstGeom prst="rect">
            <a:avLst/>
          </a:prstGeom>
          <a:noFill/>
        </p:spPr>
        <p:txBody>
          <a:bodyPr wrap="none" rtlCol="0">
            <a:spAutoFit/>
          </a:bodyPr>
          <a:lstStyle/>
          <a:p>
            <a:r>
              <a:rPr kumimoji="1" lang="ja-JP" altLang="en-US" sz="2800" dirty="0" smtClean="0"/>
              <a:t>・蛍光測定</a:t>
            </a:r>
            <a:endParaRPr kumimoji="1" lang="en-US" altLang="ja-JP" sz="2800" dirty="0" smtClean="0"/>
          </a:p>
          <a:p>
            <a:endParaRPr kumimoji="1" lang="en-US" altLang="ja-JP" sz="2800" dirty="0" smtClean="0"/>
          </a:p>
          <a:p>
            <a:endParaRPr kumimoji="1" lang="en-US" altLang="ja-JP" sz="2800" dirty="0" smtClean="0"/>
          </a:p>
          <a:p>
            <a:r>
              <a:rPr lang="ja-JP" altLang="en-US" sz="2800" dirty="0" smtClean="0"/>
              <a:t>・ラマン測定</a:t>
            </a:r>
            <a:endParaRPr lang="en-US" altLang="ja-JP" sz="2800" dirty="0" smtClean="0"/>
          </a:p>
          <a:p>
            <a:endParaRPr kumimoji="1" lang="en-US" altLang="ja-JP" sz="2800" dirty="0"/>
          </a:p>
          <a:p>
            <a:r>
              <a:rPr lang="ja-JP" altLang="en-US" sz="2800" dirty="0" smtClean="0"/>
              <a:t>・赤外分光法</a:t>
            </a:r>
            <a:endParaRPr kumimoji="1" lang="ja-JP" altLang="en-US" sz="2800" dirty="0"/>
          </a:p>
        </p:txBody>
      </p:sp>
      <p:cxnSp>
        <p:nvCxnSpPr>
          <p:cNvPr id="9" name="直線矢印コネクタ 8"/>
          <p:cNvCxnSpPr/>
          <p:nvPr/>
        </p:nvCxnSpPr>
        <p:spPr bwMode="auto">
          <a:xfrm>
            <a:off x="2463068" y="4156941"/>
            <a:ext cx="735297" cy="0"/>
          </a:xfrm>
          <a:prstGeom prst="straightConnector1">
            <a:avLst/>
          </a:prstGeom>
          <a:noFill/>
          <a:ln w="9525" cap="flat" cmpd="sng" algn="ctr">
            <a:solidFill>
              <a:schemeClr val="tx1"/>
            </a:solidFill>
            <a:prstDash val="solid"/>
            <a:round/>
            <a:headEnd type="none" w="med" len="med"/>
            <a:tailEnd type="arrow"/>
          </a:ln>
          <a:effectLst/>
        </p:spPr>
      </p:cxnSp>
      <p:cxnSp>
        <p:nvCxnSpPr>
          <p:cNvPr id="10" name="直線矢印コネクタ 9"/>
          <p:cNvCxnSpPr/>
          <p:nvPr/>
        </p:nvCxnSpPr>
        <p:spPr bwMode="auto">
          <a:xfrm>
            <a:off x="2480220" y="5456017"/>
            <a:ext cx="735297" cy="0"/>
          </a:xfrm>
          <a:prstGeom prst="straightConnector1">
            <a:avLst/>
          </a:prstGeom>
          <a:noFill/>
          <a:ln w="9525" cap="flat" cmpd="sng" algn="ctr">
            <a:solidFill>
              <a:schemeClr val="tx1"/>
            </a:solidFill>
            <a:prstDash val="solid"/>
            <a:round/>
            <a:headEnd type="none" w="med" len="med"/>
            <a:tailEnd type="arrow"/>
          </a:ln>
          <a:effectLst/>
        </p:spPr>
      </p:cxnSp>
      <p:sp>
        <p:nvSpPr>
          <p:cNvPr id="11" name="テキスト ボックス 10"/>
          <p:cNvSpPr txBox="1"/>
          <p:nvPr/>
        </p:nvSpPr>
        <p:spPr>
          <a:xfrm>
            <a:off x="3422111" y="3845773"/>
            <a:ext cx="5721890" cy="2677656"/>
          </a:xfrm>
          <a:prstGeom prst="rect">
            <a:avLst/>
          </a:prstGeom>
          <a:noFill/>
        </p:spPr>
        <p:txBody>
          <a:bodyPr wrap="square" rtlCol="0">
            <a:spAutoFit/>
          </a:bodyPr>
          <a:lstStyle/>
          <a:p>
            <a:r>
              <a:rPr kumimoji="1" lang="ja-JP" altLang="en-US" sz="2400" dirty="0" smtClean="0"/>
              <a:t>・火炎燃焼により発生するすすの蛍光放射や</a:t>
            </a:r>
            <a:endParaRPr kumimoji="1" lang="en-US" altLang="ja-JP" sz="2400" dirty="0" smtClean="0"/>
          </a:p>
          <a:p>
            <a:r>
              <a:rPr lang="ja-JP" altLang="en-US" sz="2400" dirty="0" smtClean="0"/>
              <a:t>蛍光クエンチングによるノイズ</a:t>
            </a:r>
            <a:endParaRPr lang="en-US" altLang="ja-JP" sz="2400" dirty="0" smtClean="0"/>
          </a:p>
          <a:p>
            <a:endParaRPr kumimoji="1" lang="en-US" altLang="ja-JP" sz="2400" dirty="0"/>
          </a:p>
          <a:p>
            <a:r>
              <a:rPr lang="ja-JP" altLang="en-US" sz="2400" dirty="0" smtClean="0"/>
              <a:t>・気体分子の衝突により弱い振動遷移</a:t>
            </a:r>
            <a:endParaRPr lang="en-US" altLang="ja-JP" sz="2400" dirty="0" smtClean="0"/>
          </a:p>
          <a:p>
            <a:endParaRPr kumimoji="1" lang="en-US" altLang="ja-JP" sz="2400" dirty="0"/>
          </a:p>
          <a:p>
            <a:r>
              <a:rPr lang="ja-JP" altLang="en-US" sz="2400" dirty="0" smtClean="0"/>
              <a:t>・熱型検出器ー低</a:t>
            </a:r>
            <a:r>
              <a:rPr lang="en-US" altLang="ja-JP" sz="2400" dirty="0" smtClean="0"/>
              <a:t>SN</a:t>
            </a:r>
          </a:p>
        </p:txBody>
      </p:sp>
      <p:cxnSp>
        <p:nvCxnSpPr>
          <p:cNvPr id="12" name="直線矢印コネクタ 11"/>
          <p:cNvCxnSpPr/>
          <p:nvPr/>
        </p:nvCxnSpPr>
        <p:spPr bwMode="auto">
          <a:xfrm>
            <a:off x="2480220" y="6349346"/>
            <a:ext cx="735297" cy="0"/>
          </a:xfrm>
          <a:prstGeom prst="straightConnector1">
            <a:avLst/>
          </a:prstGeom>
          <a:noFill/>
          <a:ln w="9525" cap="flat" cmpd="sng" algn="ctr">
            <a:solidFill>
              <a:schemeClr val="tx1"/>
            </a:solidFill>
            <a:prstDash val="solid"/>
            <a:round/>
            <a:headEnd type="none" w="med" len="med"/>
            <a:tailEnd type="arrow"/>
          </a:ln>
          <a:effectLst/>
        </p:spPr>
      </p:cxnSp>
      <p:sp>
        <p:nvSpPr>
          <p:cNvPr id="13" name="テキスト ボックス 12"/>
          <p:cNvSpPr txBox="1"/>
          <p:nvPr/>
        </p:nvSpPr>
        <p:spPr>
          <a:xfrm>
            <a:off x="5344836" y="776213"/>
            <a:ext cx="3759112" cy="2308324"/>
          </a:xfrm>
          <a:prstGeom prst="rect">
            <a:avLst/>
          </a:prstGeom>
          <a:noFill/>
          <a:ln>
            <a:solidFill>
              <a:schemeClr val="tx1"/>
            </a:solidFill>
          </a:ln>
        </p:spPr>
        <p:txBody>
          <a:bodyPr wrap="none" rtlCol="0">
            <a:spAutoFit/>
          </a:bodyPr>
          <a:lstStyle/>
          <a:p>
            <a:r>
              <a:rPr kumimoji="1" lang="ja-JP" altLang="en-US" sz="2400" dirty="0" smtClean="0"/>
              <a:t>初めて</a:t>
            </a:r>
            <a:r>
              <a:rPr kumimoji="1" lang="en-US" altLang="ja-JP" sz="2400" dirty="0" smtClean="0"/>
              <a:t>THz</a:t>
            </a:r>
            <a:r>
              <a:rPr kumimoji="1" lang="ja-JP" altLang="en-US" sz="2400" dirty="0" smtClean="0"/>
              <a:t>で計測</a:t>
            </a:r>
            <a:endParaRPr kumimoji="1" lang="en-US" altLang="ja-JP" sz="2400" dirty="0" smtClean="0"/>
          </a:p>
          <a:p>
            <a:r>
              <a:rPr kumimoji="1" lang="ja-JP" altLang="en-US" sz="2400" dirty="0" smtClean="0"/>
              <a:t>分子種、比率、温度測定</a:t>
            </a:r>
            <a:endParaRPr kumimoji="1" lang="en-US" altLang="ja-JP" sz="2400" dirty="0" smtClean="0"/>
          </a:p>
          <a:p>
            <a:r>
              <a:rPr lang="ja-JP" altLang="en-US" sz="2400" dirty="0" smtClean="0"/>
              <a:t>時間的な切り出し</a:t>
            </a:r>
            <a:endParaRPr lang="en-US" altLang="ja-JP" sz="2400" dirty="0" smtClean="0"/>
          </a:p>
          <a:p>
            <a:r>
              <a:rPr lang="ja-JP" altLang="en-US" sz="2400" dirty="0" smtClean="0"/>
              <a:t>ボロメータより</a:t>
            </a:r>
            <a:r>
              <a:rPr lang="en-US" altLang="ja-JP" sz="2400" dirty="0" smtClean="0"/>
              <a:t>SN1000</a:t>
            </a:r>
            <a:r>
              <a:rPr lang="ja-JP" altLang="en-US" sz="2400" dirty="0" smtClean="0"/>
              <a:t>倍</a:t>
            </a:r>
            <a:endParaRPr lang="en-US" altLang="ja-JP" sz="2400" dirty="0" smtClean="0"/>
          </a:p>
          <a:p>
            <a:r>
              <a:rPr kumimoji="1" lang="ja-JP" altLang="en-US" sz="2400" dirty="0" smtClean="0"/>
              <a:t>高ダイナミックレンジ</a:t>
            </a:r>
            <a:endParaRPr kumimoji="1" lang="en-US" altLang="ja-JP" sz="2400" dirty="0" smtClean="0"/>
          </a:p>
          <a:p>
            <a:r>
              <a:rPr lang="ja-JP" altLang="en-US" sz="2400" dirty="0" smtClean="0"/>
              <a:t>＝弱い吸収でも計測可能</a:t>
            </a:r>
            <a:endParaRPr kumimoji="1" lang="en-US" altLang="ja-JP" sz="2400" dirty="0" smtClean="0"/>
          </a:p>
        </p:txBody>
      </p:sp>
    </p:spTree>
    <p:extLst>
      <p:ext uri="{BB962C8B-B14F-4D97-AF65-F5344CB8AC3E}">
        <p14:creationId xmlns:p14="http://schemas.microsoft.com/office/powerpoint/2010/main" val="2424838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徳島大学">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徳島大学.thmx</Template>
  <TotalTime>3150</TotalTime>
  <Words>4425</Words>
  <Application>Microsoft Macintosh PowerPoint</Application>
  <PresentationFormat>画面に合わせる (4:3)</PresentationFormat>
  <Paragraphs>400</Paragraphs>
  <Slides>34</Slides>
  <Notes>28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徳島大学</vt:lpstr>
      <vt:lpstr>文書</vt:lpstr>
      <vt:lpstr>Terahertz time-domain spectroscopy of gas molecule and temperature examination  in flames </vt:lpstr>
      <vt:lpstr>紹介論文</vt:lpstr>
      <vt:lpstr>イントロダクション</vt:lpstr>
      <vt:lpstr>従来技術ー蛍光測定による計測</vt:lpstr>
      <vt:lpstr>従来技術ーラマン測定による計測</vt:lpstr>
      <vt:lpstr>従来技術ーラマン測定による計測</vt:lpstr>
      <vt:lpstr>THz計測での利点</vt:lpstr>
      <vt:lpstr>①R. A. Cheville and D. Grischkowsky,”Far-infrared terahertz time-domain spectroscopy of flames”, Opt.Lett.20, pp.1646-1648(1995) </vt:lpstr>
      <vt:lpstr>イントロダクション -従来技術-</vt:lpstr>
      <vt:lpstr>実験装置</vt:lpstr>
      <vt:lpstr>基本特性評価</vt:lpstr>
      <vt:lpstr>計測結果</vt:lpstr>
      <vt:lpstr>ボルツマン分布</vt:lpstr>
      <vt:lpstr>解析ー温度を決定</vt:lpstr>
      <vt:lpstr>まとめ</vt:lpstr>
      <vt:lpstr>②. R.Alan Cheville and D.Grischkowsky,”Observation of pure rotational absorption spectra in the ν2 band of hot H2O in flames”, Opt.Lett.23, pp531-533(1998)  </vt:lpstr>
      <vt:lpstr>イントロダクション ν2=1からの遷移</vt:lpstr>
      <vt:lpstr>実験装置</vt:lpstr>
      <vt:lpstr>基本特性評価</vt:lpstr>
      <vt:lpstr>計測結果</vt:lpstr>
      <vt:lpstr>まとめ</vt:lpstr>
      <vt:lpstr>③ Jason.B, Mark.S, Bob.M, Yang.Z, ”Terahertz time-domain spectroscopy of high-pressure flames”,Front.Enegy Power Eng.3, pp123-133(2009)</vt:lpstr>
      <vt:lpstr>イントロダクション</vt:lpstr>
      <vt:lpstr>実験装置</vt:lpstr>
      <vt:lpstr>テラヘルツ帯の各物質の吸収線</vt:lpstr>
      <vt:lpstr>PowerPoint プレゼンテーション</vt:lpstr>
      <vt:lpstr>各分子種の吸収強度</vt:lpstr>
      <vt:lpstr>各温度における各物質の吸収強度</vt:lpstr>
      <vt:lpstr>基本特性評価</vt:lpstr>
      <vt:lpstr>スペクトル波形ー1800K</vt:lpstr>
      <vt:lpstr>まとめ</vt:lpstr>
      <vt:lpstr>総括</vt:lpstr>
      <vt:lpstr>イントロダクション　テラヘルツ帯の相互作用</vt:lpstr>
      <vt:lpstr>PowerPoint プレゼンテーション</vt:lpstr>
    </vt:vector>
  </TitlesOfParts>
  <Company>徳島大学大学院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Terahertz time-domain spectroscopy of gas molecule in flames </dc:title>
  <dc:creator>中村 翔太</dc:creator>
  <cp:lastModifiedBy>中村 翔太</cp:lastModifiedBy>
  <cp:revision>141</cp:revision>
  <dcterms:created xsi:type="dcterms:W3CDTF">2013-04-24T04:59:10Z</dcterms:created>
  <dcterms:modified xsi:type="dcterms:W3CDTF">2013-08-30T06:07:20Z</dcterms:modified>
</cp:coreProperties>
</file>