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C3491-973F-444C-AE77-6F6AD4E7B8E7}" type="datetimeFigureOut">
              <a:rPr kumimoji="1" lang="ja-JP" altLang="en-US" smtClean="0"/>
              <a:t>2013/7/29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B634F-4290-4880-89ED-B73C2B282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65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9FDA1118-72E7-4622-A007-1C6E4BA33906}" type="datetimeFigureOut">
              <a:rPr kumimoji="1" lang="ja-JP" altLang="en-US" smtClean="0"/>
              <a:pPr/>
              <a:t>2013/7/29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D973D40C-5CA2-4ED6-811F-35695C53A3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0595" y="2825501"/>
            <a:ext cx="8712968" cy="675507"/>
          </a:xfrm>
        </p:spPr>
        <p:txBody>
          <a:bodyPr>
            <a:normAutofit fontScale="90000"/>
          </a:bodyPr>
          <a:lstStyle/>
          <a:p>
            <a:r>
              <a:rPr lang="en-US" altLang="ja-JP" sz="3600" b="1" dirty="0"/>
              <a:t>Generation of 28-fs pulses from 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en-US" altLang="ja-JP" sz="3600" b="1" dirty="0" smtClean="0"/>
              <a:t>a </a:t>
            </a:r>
            <a:r>
              <a:rPr lang="en-US" altLang="ja-JP" sz="3600" b="1" dirty="0"/>
              <a:t>mode-locked ytterbium fiber oscillator</a:t>
            </a:r>
            <a:r>
              <a:rPr lang="ja-JP" altLang="ja-JP" sz="3600" dirty="0"/>
              <a:t/>
            </a:r>
            <a:br>
              <a:rPr lang="ja-JP" altLang="ja-JP" sz="3600" dirty="0"/>
            </a:br>
            <a:r>
              <a:rPr lang="ja-JP" altLang="en-US" sz="4000" dirty="0" smtClean="0"/>
              <a:t>「</a:t>
            </a:r>
            <a:r>
              <a:rPr lang="ja-JP" altLang="ja-JP" sz="3100" b="1" dirty="0" smtClean="0"/>
              <a:t>モード</a:t>
            </a:r>
            <a:r>
              <a:rPr lang="ja-JP" altLang="ja-JP" sz="3100" b="1" dirty="0"/>
              <a:t>同期イッテルビウムファイバー</a:t>
            </a:r>
            <a:r>
              <a:rPr lang="ja-JP" altLang="ja-JP" sz="3100" b="1" dirty="0" smtClean="0"/>
              <a:t>発振器</a:t>
            </a:r>
            <a:r>
              <a:rPr lang="en-US" altLang="ja-JP" sz="3100" b="1" dirty="0" smtClean="0"/>
              <a:t/>
            </a:r>
            <a:br>
              <a:rPr lang="en-US" altLang="ja-JP" sz="3100" b="1" dirty="0" smtClean="0"/>
            </a:br>
            <a:r>
              <a:rPr lang="ja-JP" altLang="ja-JP" sz="3100" b="1" dirty="0" smtClean="0"/>
              <a:t>に</a:t>
            </a:r>
            <a:r>
              <a:rPr lang="ja-JP" altLang="ja-JP" sz="3100" b="1" dirty="0"/>
              <a:t>よる</a:t>
            </a:r>
            <a:r>
              <a:rPr lang="en-US" altLang="ja-JP" sz="3100" b="1" dirty="0"/>
              <a:t>28fs</a:t>
            </a:r>
            <a:r>
              <a:rPr lang="ja-JP" altLang="ja-JP" sz="3100" b="1" dirty="0"/>
              <a:t>パルスの</a:t>
            </a:r>
            <a:r>
              <a:rPr lang="ja-JP" altLang="ja-JP" sz="3100" b="1" dirty="0" smtClean="0"/>
              <a:t>生成</a:t>
            </a:r>
            <a:r>
              <a:rPr lang="ja-JP" altLang="en-US" sz="3100" b="1" dirty="0" smtClean="0"/>
              <a:t>」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6678" y="5013176"/>
            <a:ext cx="6400800" cy="84164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 H25 </a:t>
            </a:r>
            <a:r>
              <a:rPr lang="ja-JP" altLang="en-US" sz="2800" dirty="0" smtClean="0">
                <a:solidFill>
                  <a:schemeClr val="tx1"/>
                </a:solidFill>
              </a:rPr>
              <a:t>前期雑誌会 </a:t>
            </a:r>
            <a:r>
              <a:rPr lang="en-US" altLang="ja-JP" sz="2800" dirty="0" smtClean="0">
                <a:solidFill>
                  <a:schemeClr val="tx1"/>
                </a:solidFill>
              </a:rPr>
              <a:t>(6/19)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B4 </a:t>
            </a:r>
            <a:r>
              <a:rPr lang="ja-JP" altLang="en-US" sz="2800" dirty="0" smtClean="0">
                <a:solidFill>
                  <a:schemeClr val="tx1"/>
                </a:solidFill>
              </a:rPr>
              <a:t>厚田 耕佑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8647" y="3966155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Optics </a:t>
            </a:r>
            <a:r>
              <a:rPr lang="en-US" altLang="ja-JP" sz="2400" dirty="0"/>
              <a:t>Express, Vol. </a:t>
            </a:r>
            <a:r>
              <a:rPr lang="en-US" altLang="ja-JP" sz="2400" dirty="0" smtClean="0"/>
              <a:t>16, </a:t>
            </a:r>
            <a:r>
              <a:rPr lang="en-US" altLang="ja-JP" sz="2400" dirty="0"/>
              <a:t>pp.7055-7059 (2008)</a:t>
            </a:r>
          </a:p>
          <a:p>
            <a:pPr algn="ctr"/>
            <a:r>
              <a:rPr lang="en-US" altLang="ja-JP" sz="2400" dirty="0" smtClean="0"/>
              <a:t>   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7210" y="1470870"/>
            <a:ext cx="741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/>
              <a:t>Xiangyu</a:t>
            </a:r>
            <a:r>
              <a:rPr lang="en-US" altLang="ja-JP" dirty="0"/>
              <a:t> Zhou, Dai Yoshitomi, </a:t>
            </a:r>
            <a:r>
              <a:rPr lang="en-US" altLang="ja-JP" dirty="0" err="1"/>
              <a:t>Yohei</a:t>
            </a:r>
            <a:r>
              <a:rPr lang="en-US" altLang="ja-JP" dirty="0"/>
              <a:t> Kobayashi, and Kenji </a:t>
            </a:r>
            <a:r>
              <a:rPr lang="en-US" altLang="ja-JP" dirty="0" err="1"/>
              <a:t>Torizuka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423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分散補償について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141277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TOD</a:t>
            </a:r>
            <a:r>
              <a:rPr kumimoji="1" lang="ja-JP" altLang="en-US" b="1" dirty="0" smtClean="0"/>
              <a:t>の補償</a:t>
            </a:r>
            <a:endParaRPr kumimoji="1" lang="en-US" altLang="ja-JP" b="1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27584" y="1916832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TOD</a:t>
            </a:r>
            <a:r>
              <a:rPr lang="ja-JP" altLang="en-US" sz="1600" dirty="0" smtClean="0"/>
              <a:t>の発生が発生しているか？</a:t>
            </a:r>
            <a:endParaRPr kumimoji="1" lang="ja-JP" altLang="en-US" sz="1600" dirty="0"/>
          </a:p>
        </p:txBody>
      </p:sp>
      <p:pic>
        <p:nvPicPr>
          <p:cNvPr id="43" name="図 42" descr="図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4742857" cy="3495238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5652120" y="23488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自己相関波形</a:t>
            </a:r>
            <a:endParaRPr kumimoji="1" lang="ja-JP" altLang="en-US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96136" y="285293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両端に翼のような小さい構造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68144" y="342900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⇒　 三次の情報  </a:t>
            </a:r>
            <a:r>
              <a:rPr lang="en-US" altLang="ja-JP" sz="1600" dirty="0" smtClean="0">
                <a:latin typeface="Century" pitchFamily="18" charset="0"/>
              </a:rPr>
              <a:t>= 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三次分散</a:t>
            </a:r>
            <a:endParaRPr kumimoji="1" lang="ja-JP" altLang="en-US" sz="1600" dirty="0"/>
          </a:p>
        </p:txBody>
      </p:sp>
      <p:sp>
        <p:nvSpPr>
          <p:cNvPr id="47" name="正方形/長方形 46"/>
          <p:cNvSpPr/>
          <p:nvPr/>
        </p:nvSpPr>
        <p:spPr bwMode="auto">
          <a:xfrm>
            <a:off x="6228184" y="3429000"/>
            <a:ext cx="2520280" cy="36004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56176" y="422108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 smtClean="0"/>
              <a:t>TOD</a:t>
            </a:r>
            <a:r>
              <a:rPr kumimoji="1" lang="ja-JP" altLang="en-US" sz="1600" u="sng" dirty="0" smtClean="0"/>
              <a:t>の発生が見られる</a:t>
            </a:r>
            <a:endParaRPr kumimoji="1" lang="ja-JP" altLang="en-US" sz="1600" u="sng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8367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分散補償について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125946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TOD</a:t>
            </a:r>
            <a:r>
              <a:rPr kumimoji="1" lang="ja-JP" altLang="en-US" b="1" dirty="0" smtClean="0"/>
              <a:t>の補償</a:t>
            </a:r>
            <a:endParaRPr kumimoji="1" lang="en-US" altLang="ja-JP" b="1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161950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SPM</a:t>
            </a:r>
            <a:r>
              <a:rPr kumimoji="1" lang="ja-JP" altLang="en-US" sz="1600" dirty="0" smtClean="0"/>
              <a:t>による分散補償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4" y="20608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自己位相変調 </a:t>
            </a:r>
            <a:r>
              <a:rPr kumimoji="1" lang="en-US" altLang="ja-JP" sz="1600" b="1" dirty="0" smtClean="0"/>
              <a:t>(SPM) : </a:t>
            </a:r>
            <a:r>
              <a:rPr kumimoji="1" lang="ja-JP" altLang="en-US" sz="1600" dirty="0" smtClean="0"/>
              <a:t>光がファイバーを通過するとき、自身の強度に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　　　　　　　　　</a:t>
            </a:r>
            <a:r>
              <a:rPr kumimoji="1" lang="ja-JP" altLang="en-US" sz="1600" dirty="0" smtClean="0"/>
              <a:t>よる屈折率変化により位相がシフトする現象</a:t>
            </a:r>
            <a:endParaRPr kumimoji="1" lang="ja-JP" altLang="en-US" sz="1600" b="1" dirty="0"/>
          </a:p>
        </p:txBody>
      </p:sp>
      <p:pic>
        <p:nvPicPr>
          <p:cNvPr id="13" name="図 12" descr="図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996952"/>
            <a:ext cx="5850825" cy="343204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267744" y="2636912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⇒ </a:t>
            </a:r>
            <a:r>
              <a:rPr kumimoji="1" lang="en-US" altLang="ja-JP" sz="1600" dirty="0" smtClean="0"/>
              <a:t>TOD</a:t>
            </a:r>
            <a:r>
              <a:rPr kumimoji="1" lang="ja-JP" altLang="en-US" sz="1600" dirty="0" smtClean="0"/>
              <a:t>を補償するチャープパルスの位相シフトを誘導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638132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パルス形状</a:t>
            </a:r>
            <a:endParaRPr kumimoji="1" lang="ja-JP" altLang="en-US" sz="1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8367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まとめ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◎</a:t>
            </a:r>
            <a:r>
              <a:rPr kumimoji="1" lang="en-US" altLang="ja-JP" dirty="0" smtClean="0"/>
              <a:t>80MHz</a:t>
            </a:r>
            <a:r>
              <a:rPr kumimoji="1" lang="ja-JP" altLang="en-US" dirty="0" smtClean="0"/>
              <a:t>の繰り返し周波数で</a:t>
            </a:r>
            <a:r>
              <a:rPr kumimoji="1" lang="en-US" altLang="ja-JP" dirty="0" smtClean="0"/>
              <a:t>0.7nJ</a:t>
            </a:r>
            <a:r>
              <a:rPr kumimoji="1" lang="ja-JP" altLang="en-US" dirty="0" err="1" smtClean="0"/>
              <a:t>、</a:t>
            </a:r>
            <a:r>
              <a:rPr lang="ja-JP" altLang="en-US" dirty="0" smtClean="0"/>
              <a:t>中心波長</a:t>
            </a:r>
            <a:r>
              <a:rPr lang="en-US" altLang="ja-JP" dirty="0" smtClean="0"/>
              <a:t>1050nm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　変換限界 </a:t>
            </a:r>
            <a:r>
              <a:rPr lang="en-US" altLang="ja-JP" dirty="0" smtClean="0"/>
              <a:t>28.3fs</a:t>
            </a:r>
            <a:r>
              <a:rPr lang="ja-JP" altLang="en-US" dirty="0" smtClean="0"/>
              <a:t>のパルスを生成するモード同期</a:t>
            </a:r>
            <a:r>
              <a:rPr lang="en-US" altLang="ja-JP" dirty="0" err="1" smtClean="0"/>
              <a:t>Yb</a:t>
            </a:r>
            <a:r>
              <a:rPr lang="ja-JP" altLang="en-US" dirty="0" smtClean="0"/>
              <a:t>ファイバー</a:t>
            </a:r>
            <a:endParaRPr lang="en-US" altLang="ja-JP" dirty="0" smtClean="0"/>
          </a:p>
          <a:p>
            <a:r>
              <a:rPr lang="ja-JP" altLang="en-US" dirty="0" smtClean="0"/>
              <a:t>　発振器を開発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83568" y="3861048"/>
            <a:ext cx="7416824" cy="1438419"/>
            <a:chOff x="683568" y="4293096"/>
            <a:chExt cx="7416824" cy="143841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55776" y="4674622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および</a:t>
              </a:r>
              <a:endParaRPr kumimoji="1" lang="ja-JP" altLang="en-US" sz="1600" dirty="0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683568" y="4293096"/>
              <a:ext cx="7416824" cy="1438419"/>
              <a:chOff x="683568" y="2924944"/>
              <a:chExt cx="7416824" cy="1438419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971600" y="3284984"/>
                <a:ext cx="21602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 smtClean="0"/>
                  <a:t>0±1×10</a:t>
                </a:r>
                <a:r>
                  <a:rPr lang="en-US" altLang="ja-JP" baseline="30000" dirty="0" smtClean="0"/>
                  <a:t>3</a:t>
                </a:r>
                <a:r>
                  <a:rPr lang="en-US" altLang="ja-JP" dirty="0" smtClean="0"/>
                  <a:t>fs</a:t>
                </a:r>
                <a:r>
                  <a:rPr lang="en-US" altLang="ja-JP" baseline="30000" dirty="0" smtClean="0"/>
                  <a:t>2 </a:t>
                </a:r>
                <a:endParaRPr lang="ja-JP" altLang="en-US" dirty="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3275856" y="3284984"/>
                <a:ext cx="2149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 smtClean="0"/>
                  <a:t>1.55±0.02×10</a:t>
                </a:r>
                <a:r>
                  <a:rPr lang="en-US" altLang="ja-JP" baseline="30000" dirty="0" smtClean="0"/>
                  <a:t>5</a:t>
                </a:r>
                <a:r>
                  <a:rPr lang="en-US" altLang="ja-JP" dirty="0" smtClean="0"/>
                  <a:t>fs</a:t>
                </a:r>
                <a:r>
                  <a:rPr lang="en-US" altLang="ja-JP" baseline="30000" dirty="0" smtClean="0"/>
                  <a:t>3</a:t>
                </a:r>
                <a:endParaRPr lang="ja-JP" altLang="en-US" dirty="0"/>
              </a:p>
            </p:txBody>
          </p:sp>
          <p:grpSp>
            <p:nvGrpSpPr>
              <p:cNvPr id="11" name="グループ化 10"/>
              <p:cNvGrpSpPr/>
              <p:nvPr/>
            </p:nvGrpSpPr>
            <p:grpSpPr>
              <a:xfrm>
                <a:off x="683568" y="2924944"/>
                <a:ext cx="7416824" cy="1438419"/>
                <a:chOff x="683568" y="2924944"/>
                <a:chExt cx="7416824" cy="1438419"/>
              </a:xfrm>
            </p:grpSpPr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683568" y="2924944"/>
                  <a:ext cx="65527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◎推定された正味の</a:t>
                  </a:r>
                  <a:r>
                    <a:rPr kumimoji="1" lang="en-US" altLang="ja-JP" dirty="0" smtClean="0"/>
                    <a:t>GDD</a:t>
                  </a:r>
                  <a:r>
                    <a:rPr kumimoji="1" lang="ja-JP" altLang="en-US" dirty="0" smtClean="0"/>
                    <a:t>および</a:t>
                  </a:r>
                  <a:r>
                    <a:rPr kumimoji="1" lang="en-US" altLang="ja-JP" dirty="0" smtClean="0"/>
                    <a:t>TOD</a:t>
                  </a:r>
                  <a:r>
                    <a:rPr kumimoji="1" lang="ja-JP" altLang="en-US" dirty="0" smtClean="0"/>
                    <a:t>は</a:t>
                  </a:r>
                  <a:endParaRPr kumimoji="1" lang="ja-JP" altLang="en-US" dirty="0"/>
                </a:p>
              </p:txBody>
            </p:sp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5292080" y="3284984"/>
                  <a:ext cx="28083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dirty="0" smtClean="0"/>
                    <a:t>であった。</a:t>
                  </a:r>
                  <a:endParaRPr kumimoji="1" lang="ja-JP" altLang="en-US" dirty="0"/>
                </a:p>
              </p:txBody>
            </p:sp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1043608" y="3717032"/>
                  <a:ext cx="662473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共振器内の分散は回折格子対のみで補償した。</a:t>
                  </a:r>
                  <a:endParaRPr kumimoji="1" lang="en-US" altLang="ja-JP" dirty="0" smtClean="0"/>
                </a:p>
                <a:p>
                  <a:r>
                    <a:rPr kumimoji="1" lang="en-US" altLang="ja-JP" dirty="0" smtClean="0"/>
                    <a:t>SPM</a:t>
                  </a:r>
                  <a:r>
                    <a:rPr kumimoji="1" lang="ja-JP" altLang="en-US" dirty="0" smtClean="0"/>
                    <a:t>効果は適度に発生し、位相の補償にはたらいている。</a:t>
                  </a:r>
                  <a:endParaRPr kumimoji="1" lang="ja-JP" altLang="en-US" dirty="0"/>
                </a:p>
              </p:txBody>
            </p:sp>
          </p:grpSp>
        </p:grpSp>
      </p:grpSp>
      <p:sp>
        <p:nvSpPr>
          <p:cNvPr id="13" name="テキスト ボックス 12"/>
          <p:cNvSpPr txBox="1"/>
          <p:nvPr/>
        </p:nvSpPr>
        <p:spPr>
          <a:xfrm>
            <a:off x="899592" y="263691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これは </a:t>
            </a:r>
            <a:r>
              <a:rPr kumimoji="1" lang="en-US" altLang="ja-JP" dirty="0" err="1" smtClean="0"/>
              <a:t>Yb</a:t>
            </a:r>
            <a:r>
              <a:rPr kumimoji="1" lang="ja-JP" altLang="en-US" dirty="0" smtClean="0"/>
              <a:t>ファイバーレーザーから得た最短のパルスである。</a:t>
            </a:r>
            <a:r>
              <a:rPr kumimoji="1" lang="en-US" altLang="ja-JP" dirty="0" smtClean="0"/>
              <a:t>(2008</a:t>
            </a:r>
            <a:r>
              <a:rPr kumimoji="1" lang="ja-JP" altLang="en-US" dirty="0" smtClean="0"/>
              <a:t>年当時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76470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ファイバーレーザーについて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1844824"/>
            <a:ext cx="6838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800" dirty="0" smtClean="0"/>
              <a:t> コンパクトなサイズ</a:t>
            </a:r>
            <a:endParaRPr kumimoji="1"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ja-JP" altLang="en-US" sz="2800" dirty="0" smtClean="0"/>
              <a:t>高い安定性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アライメントの利便性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 bwMode="auto">
          <a:xfrm rot="5400000">
            <a:off x="2933818" y="3483006"/>
            <a:ext cx="612068" cy="39604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9632" y="4275093"/>
            <a:ext cx="619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固</a:t>
            </a:r>
            <a:r>
              <a:rPr kumimoji="1" lang="ja-JP" altLang="en-US" sz="2800" b="1" dirty="0" smtClean="0"/>
              <a:t>体レーザーの実用的な代替品</a:t>
            </a:r>
            <a:endParaRPr kumimoji="1" lang="en-US" altLang="ja-JP" sz="2800" b="1" dirty="0" smtClean="0"/>
          </a:p>
          <a:p>
            <a:r>
              <a:rPr lang="ja-JP" altLang="en-US" sz="2800" b="1" dirty="0" smtClean="0"/>
              <a:t>として注目される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742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7647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ファイバーレーザーについて</a:t>
            </a:r>
            <a:endParaRPr kumimoji="1" lang="ja-JP" altLang="en-US" sz="2400" b="1" dirty="0"/>
          </a:p>
        </p:txBody>
      </p:sp>
      <p:pic>
        <p:nvPicPr>
          <p:cNvPr id="7" name="図 6" descr="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0910" y="1329401"/>
            <a:ext cx="3685715" cy="276190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012160" y="414908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 smtClean="0"/>
              <a:t>Er</a:t>
            </a:r>
            <a:r>
              <a:rPr kumimoji="1" lang="en-US" altLang="ja-JP" sz="1600" dirty="0" smtClean="0"/>
              <a:t> </a:t>
            </a:r>
            <a:r>
              <a:rPr kumimoji="1" lang="ja-JP" altLang="en-US" sz="1400" dirty="0" smtClean="0"/>
              <a:t>ファイバーレーザー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1556792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エルビウム</a:t>
            </a:r>
            <a:r>
              <a:rPr kumimoji="1" lang="en-US" altLang="ja-JP" sz="1600" b="1" dirty="0" smtClean="0"/>
              <a:t>(</a:t>
            </a:r>
            <a:r>
              <a:rPr kumimoji="1" lang="en-US" altLang="ja-JP" sz="1600" b="1" dirty="0" err="1" smtClean="0"/>
              <a:t>Er</a:t>
            </a:r>
            <a:r>
              <a:rPr kumimoji="1" lang="en-US" altLang="ja-JP" sz="1600" b="1" dirty="0" smtClean="0"/>
              <a:t>)</a:t>
            </a:r>
            <a:r>
              <a:rPr kumimoji="1" lang="ja-JP" altLang="en-US" sz="1600" b="1" dirty="0" smtClean="0"/>
              <a:t>添加ファイバーレーザー</a:t>
            </a:r>
            <a:endParaRPr kumimoji="1" lang="en-US" altLang="ja-JP" sz="1600" b="1" dirty="0" smtClean="0"/>
          </a:p>
          <a:p>
            <a:endParaRPr kumimoji="1" lang="en-US" altLang="ja-JP" sz="1600" b="1" dirty="0" smtClean="0"/>
          </a:p>
          <a:p>
            <a:r>
              <a:rPr lang="ja-JP" altLang="en-US" sz="1600" dirty="0" smtClean="0"/>
              <a:t>　→ </a:t>
            </a:r>
            <a:r>
              <a:rPr lang="ja-JP" altLang="en-US" sz="1600" b="1" dirty="0" smtClean="0"/>
              <a:t>最初に実用化されたファイバーレーザー</a:t>
            </a:r>
            <a:endParaRPr lang="en-US" altLang="ja-JP" sz="1600" b="1" dirty="0" smtClean="0"/>
          </a:p>
          <a:p>
            <a:r>
              <a:rPr kumimoji="1" lang="ja-JP" altLang="en-US" sz="1600" dirty="0" smtClean="0"/>
              <a:t>　　 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　 現在では超短パルスレーザーの分野で</a:t>
            </a:r>
            <a:endParaRPr lang="en-US" altLang="ja-JP" sz="1600" dirty="0" smtClean="0"/>
          </a:p>
          <a:p>
            <a:r>
              <a:rPr lang="ja-JP" altLang="en-US" sz="1600" dirty="0" smtClean="0"/>
              <a:t>　　小型化、安定化が進み手のひらサイズの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　</a:t>
            </a:r>
            <a:r>
              <a:rPr kumimoji="1" lang="en-US" altLang="ja-JP" sz="1600" dirty="0" smtClean="0"/>
              <a:t>SHG</a:t>
            </a:r>
            <a:r>
              <a:rPr kumimoji="1" lang="ja-JP" altLang="en-US" sz="1600" dirty="0" smtClean="0"/>
              <a:t>光源に。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3789040"/>
            <a:ext cx="3888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波長</a:t>
            </a:r>
            <a:r>
              <a:rPr kumimoji="1" lang="en-US" altLang="ja-JP" dirty="0" smtClean="0"/>
              <a:t>1.5</a:t>
            </a:r>
            <a:r>
              <a:rPr kumimoji="1" lang="en-US" altLang="ja-JP" i="1" dirty="0" smtClean="0"/>
              <a:t>μm </a:t>
            </a:r>
            <a:r>
              <a:rPr lang="ja-JP" altLang="en-US" sz="1600" dirty="0" smtClean="0"/>
              <a:t>帯で発展</a:t>
            </a:r>
            <a:endParaRPr lang="en-US" altLang="ja-JP" sz="1600" dirty="0" smtClean="0"/>
          </a:p>
          <a:p>
            <a:r>
              <a:rPr lang="ja-JP" altLang="en-US" sz="1600" dirty="0" smtClean="0"/>
              <a:t>中心波長</a:t>
            </a:r>
            <a:r>
              <a:rPr lang="en-US" altLang="ja-JP" sz="1600" i="1" dirty="0" smtClean="0"/>
              <a:t>1550nm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の信号光への増幅作用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418742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7647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ファイバーレーザーについて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1412776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近年</a:t>
            </a:r>
            <a:r>
              <a:rPr lang="en-US" altLang="ja-JP" sz="1600" b="1" dirty="0" smtClean="0"/>
              <a:t>…</a:t>
            </a:r>
            <a:r>
              <a:rPr lang="ja-JP" altLang="en-US" sz="1600" b="1" dirty="0" smtClean="0"/>
              <a:t>イッテルビウムが１</a:t>
            </a:r>
            <a:r>
              <a:rPr lang="en-US" altLang="ja-JP" sz="1600" i="1" dirty="0" err="1" smtClean="0"/>
              <a:t>μm</a:t>
            </a:r>
            <a:r>
              <a:rPr lang="en-US" altLang="ja-JP" sz="1600" dirty="0" smtClean="0"/>
              <a:t> </a:t>
            </a:r>
            <a:r>
              <a:rPr lang="ja-JP" altLang="en-US" sz="1600" b="1" dirty="0" smtClean="0"/>
              <a:t>において短パルス、高エネルギー伝播が判明。</a:t>
            </a:r>
            <a:endParaRPr kumimoji="1" lang="en-US" altLang="ja-JP" sz="1600" b="1" dirty="0" smtClean="0"/>
          </a:p>
          <a:p>
            <a:endParaRPr kumimoji="1" lang="en-US" altLang="ja-JP" sz="1600" b="1" dirty="0" smtClean="0"/>
          </a:p>
          <a:p>
            <a:r>
              <a:rPr lang="ja-JP" altLang="en-US" sz="1600" dirty="0" smtClean="0"/>
              <a:t>　⇒ </a:t>
            </a:r>
            <a:r>
              <a:rPr lang="ja-JP" altLang="en-US" sz="1600" b="1" dirty="0" smtClean="0"/>
              <a:t>イッテルビウム</a:t>
            </a:r>
            <a:r>
              <a:rPr lang="en-US" altLang="ja-JP" sz="1600" b="1" dirty="0" smtClean="0"/>
              <a:t>(</a:t>
            </a:r>
            <a:r>
              <a:rPr lang="en-US" altLang="ja-JP" sz="1600" b="1" dirty="0" err="1" smtClean="0"/>
              <a:t>Yb</a:t>
            </a:r>
            <a:r>
              <a:rPr lang="en-US" altLang="ja-JP" sz="1600" b="1" dirty="0" smtClean="0"/>
              <a:t>)</a:t>
            </a:r>
            <a:r>
              <a:rPr lang="ja-JP" altLang="en-US" sz="1600" b="1" dirty="0" smtClean="0"/>
              <a:t>添加ファイバーレーザー</a:t>
            </a:r>
            <a:endParaRPr lang="en-US" altLang="ja-JP" sz="1600" b="1" dirty="0" smtClean="0"/>
          </a:p>
          <a:p>
            <a:r>
              <a:rPr kumimoji="1" lang="ja-JP" altLang="en-US" sz="1600" dirty="0" smtClean="0"/>
              <a:t>　　 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　</a:t>
            </a:r>
            <a:endParaRPr kumimoji="1" lang="ja-JP" altLang="en-US" sz="16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83568" y="2348880"/>
            <a:ext cx="7920880" cy="1138773"/>
            <a:chOff x="827584" y="4509120"/>
            <a:chExt cx="7920880" cy="1138773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827584" y="4509120"/>
              <a:ext cx="381642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波長</a:t>
              </a:r>
              <a:r>
                <a:rPr kumimoji="1" lang="en-US" altLang="ja-JP" dirty="0" smtClean="0"/>
                <a:t>1.0</a:t>
              </a:r>
              <a:r>
                <a:rPr kumimoji="1" lang="en-US" altLang="ja-JP" i="1" dirty="0" smtClean="0"/>
                <a:t>μm </a:t>
              </a:r>
              <a:r>
                <a:rPr lang="ja-JP" altLang="en-US" sz="1600" dirty="0" smtClean="0"/>
                <a:t>帯で発展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中心波長</a:t>
              </a:r>
              <a:r>
                <a:rPr lang="en-US" altLang="ja-JP" sz="1600" i="1" dirty="0" smtClean="0"/>
                <a:t>1050nm</a:t>
              </a:r>
              <a:r>
                <a:rPr lang="en-US" altLang="ja-JP" sz="1600" dirty="0" smtClean="0"/>
                <a:t> </a:t>
              </a:r>
            </a:p>
            <a:p>
              <a:endParaRPr kumimoji="1" lang="en-US" altLang="ja-JP" sz="1600" i="1" dirty="0" smtClean="0"/>
            </a:p>
            <a:p>
              <a:r>
                <a:rPr lang="en-US" altLang="ja-JP" sz="1600" i="1" dirty="0" smtClean="0"/>
                <a:t>650~1300</a:t>
              </a:r>
              <a:r>
                <a:rPr lang="en-US" altLang="ja-JP" i="1" dirty="0"/>
                <a:t>n</a:t>
              </a:r>
              <a:r>
                <a:rPr lang="en-US" altLang="ja-JP" i="1" dirty="0" smtClean="0"/>
                <a:t>m</a:t>
              </a:r>
              <a:r>
                <a:rPr lang="en-US" altLang="ja-JP" dirty="0" smtClean="0"/>
                <a:t> </a:t>
              </a:r>
              <a:r>
                <a:rPr lang="ja-JP" altLang="en-US" sz="1400" dirty="0" smtClean="0"/>
                <a:t>は人の肌での吸収が小さい</a:t>
              </a:r>
              <a:endParaRPr kumimoji="1" lang="ja-JP" altLang="en-US" sz="1400" i="1" dirty="0"/>
            </a:p>
          </p:txBody>
        </p:sp>
        <p:sp>
          <p:nvSpPr>
            <p:cNvPr id="10" name="右矢印 9"/>
            <p:cNvSpPr/>
            <p:nvPr/>
          </p:nvSpPr>
          <p:spPr bwMode="auto">
            <a:xfrm>
              <a:off x="4572000" y="4941168"/>
              <a:ext cx="504056" cy="288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436096" y="4797152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生体顕微鏡</a:t>
              </a:r>
              <a:endParaRPr kumimoji="1" lang="en-US" altLang="ja-JP" b="1" dirty="0" smtClean="0"/>
            </a:p>
            <a:p>
              <a:r>
                <a:rPr lang="ja-JP" altLang="en-US" b="1" dirty="0" smtClean="0"/>
                <a:t>内視鏡などにも応用が可能</a:t>
              </a:r>
              <a:endParaRPr kumimoji="1" lang="ja-JP" altLang="en-US" b="1" dirty="0"/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5292080" y="4725144"/>
              <a:ext cx="3240360" cy="792088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11560" y="3789040"/>
            <a:ext cx="5544616" cy="2535921"/>
            <a:chOff x="611560" y="3789040"/>
            <a:chExt cx="4536504" cy="1809492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611560" y="3789040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○長所</a:t>
              </a:r>
              <a:endParaRPr kumimoji="1" lang="ja-JP" altLang="en-US" b="1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1560" y="489064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×</a:t>
              </a:r>
              <a:r>
                <a:rPr kumimoji="1" lang="ja-JP" altLang="en-US" b="1" dirty="0" smtClean="0"/>
                <a:t>短所</a:t>
              </a:r>
              <a:endParaRPr kumimoji="1" lang="ja-JP" altLang="en-US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27584" y="4077072"/>
              <a:ext cx="35283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dirty="0" smtClean="0"/>
                <a:t> 超</a:t>
              </a:r>
              <a:r>
                <a:rPr kumimoji="1" lang="ja-JP" altLang="en-US" dirty="0" smtClean="0"/>
                <a:t>短パルスレーザーをつくりやすい</a:t>
              </a:r>
              <a:endParaRPr kumimoji="1" lang="en-US" altLang="ja-JP" dirty="0" smtClean="0"/>
            </a:p>
            <a:p>
              <a:pPr>
                <a:buFont typeface="Arial" pitchFamily="34" charset="0"/>
                <a:buChar char="•"/>
              </a:pPr>
              <a:r>
                <a:rPr lang="en-US" altLang="ja-JP" dirty="0" smtClean="0"/>
                <a:t> </a:t>
              </a:r>
              <a:r>
                <a:rPr lang="ja-JP" altLang="en-US" dirty="0" smtClean="0"/>
                <a:t>高平均出力・高繰り返し</a:t>
              </a:r>
              <a:endParaRPr lang="en-US" altLang="ja-JP" dirty="0" smtClean="0"/>
            </a:p>
            <a:p>
              <a:pPr>
                <a:buFont typeface="Arial" pitchFamily="34" charset="0"/>
                <a:buChar char="•"/>
              </a:pPr>
              <a:r>
                <a:rPr kumimoji="1" lang="en-US" altLang="ja-JP" dirty="0" smtClean="0"/>
                <a:t> </a:t>
              </a:r>
              <a:r>
                <a:rPr kumimoji="1" lang="ja-JP" altLang="en-US" dirty="0" smtClean="0"/>
                <a:t>エネルギーの蓄積能力が高いなど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99592" y="5229200"/>
              <a:ext cx="424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kumimoji="1" lang="en-US" altLang="ja-JP" dirty="0" smtClean="0"/>
                <a:t> 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分散補償</a:t>
              </a:r>
              <a:r>
                <a:rPr lang="ja-JP" altLang="en-US" dirty="0" smtClean="0"/>
                <a:t>が必要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742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図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966897" cy="388024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11560" y="9807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セットアップ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12160" y="5229200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/>
              <a:t>Yb</a:t>
            </a:r>
            <a:r>
              <a:rPr kumimoji="1" lang="ja-JP" altLang="en-US" sz="1400" dirty="0" smtClean="0"/>
              <a:t>ファイバー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有効断面積 </a:t>
            </a:r>
            <a:endParaRPr kumimoji="1" lang="ja-JP" altLang="en-US" sz="1400" dirty="0" smtClean="0"/>
          </a:p>
          <a:p>
            <a:endParaRPr kumimoji="1" lang="ja-JP" altLang="en-US" sz="16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480273"/>
            <a:ext cx="625800" cy="252983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733256"/>
            <a:ext cx="1318174" cy="252983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7380312" y="573325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でドープ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2160" y="6001543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長さ </a:t>
            </a:r>
            <a:r>
              <a:rPr kumimoji="1" lang="en-US" altLang="ja-JP" sz="1400" b="1" dirty="0" smtClean="0">
                <a:latin typeface="Century" pitchFamily="18" charset="0"/>
              </a:rPr>
              <a:t>30cm</a:t>
            </a:r>
            <a:endParaRPr kumimoji="1" lang="ja-JP" altLang="en-US" sz="1400" b="1" dirty="0">
              <a:latin typeface="Century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08104" y="1196752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976nm</a:t>
            </a:r>
            <a:r>
              <a:rPr kumimoji="1" lang="ja-JP" altLang="en-US" sz="1600" dirty="0" smtClean="0"/>
              <a:t>において</a:t>
            </a:r>
            <a:r>
              <a:rPr kumimoji="1" lang="en-US" altLang="ja-JP" sz="1600" dirty="0" smtClean="0"/>
              <a:t>300mW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8104" y="1609055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ファイバー全長 </a:t>
            </a:r>
            <a:r>
              <a:rPr lang="en-US" altLang="ja-JP" sz="1400" dirty="0" smtClean="0"/>
              <a:t>170cm</a:t>
            </a:r>
          </a:p>
          <a:p>
            <a:r>
              <a:rPr lang="ja-JP" altLang="en-US" sz="1400" dirty="0" smtClean="0"/>
              <a:t>繰り返し周波数 </a:t>
            </a:r>
            <a:r>
              <a:rPr lang="en-US" altLang="ja-JP" sz="1400" dirty="0" smtClean="0"/>
              <a:t>80MHz</a:t>
            </a:r>
            <a:r>
              <a:rPr lang="ja-JP" altLang="en-US" sz="1400" dirty="0" smtClean="0"/>
              <a:t> 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5776" y="55172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光ファイバ中に光パルスが伝播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⇒ 非線形偏波回転</a:t>
            </a:r>
            <a:endParaRPr kumimoji="1" lang="ja-JP" altLang="en-US" sz="1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分散補償について</a:t>
            </a:r>
            <a:endParaRPr kumimoji="1" lang="ja-JP" altLang="en-US" b="1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27584" y="2132856"/>
            <a:ext cx="7416824" cy="3249652"/>
            <a:chOff x="827584" y="1628800"/>
            <a:chExt cx="7416824" cy="324965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971600" y="1628800"/>
              <a:ext cx="5976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考慮すべき分散</a:t>
              </a:r>
              <a:endParaRPr kumimoji="1" lang="en-US" altLang="ja-JP" b="1" dirty="0" smtClean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403648" y="2132856"/>
              <a:ext cx="684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群速度分散 </a:t>
              </a:r>
              <a:r>
                <a:rPr kumimoji="1" lang="en-US" altLang="ja-JP" dirty="0" smtClean="0"/>
                <a:t>(GDD) </a:t>
              </a:r>
              <a:r>
                <a:rPr lang="ja-JP" altLang="en-US" dirty="0" smtClean="0"/>
                <a:t>⇒ </a:t>
              </a:r>
              <a:r>
                <a:rPr lang="ja-JP" altLang="en-US" b="1" dirty="0" smtClean="0"/>
                <a:t>周波数依存</a:t>
              </a:r>
              <a:r>
                <a:rPr kumimoji="1" lang="ja-JP" altLang="en-US" b="1" dirty="0" smtClean="0"/>
                <a:t>の分散</a:t>
              </a:r>
              <a:endParaRPr kumimoji="1" lang="ja-JP" altLang="en-US" b="1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403648" y="4067780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/>
                <a:t>三次分散</a:t>
              </a:r>
              <a:r>
                <a:rPr kumimoji="1" lang="en-US" altLang="ja-JP" dirty="0" smtClean="0"/>
                <a:t>(TOD) </a:t>
              </a:r>
              <a:r>
                <a:rPr lang="ja-JP" altLang="en-US" dirty="0" smtClean="0"/>
                <a:t>⇒ </a:t>
              </a:r>
              <a:r>
                <a:rPr lang="ja-JP" altLang="en-US" b="1" dirty="0" smtClean="0"/>
                <a:t>位相</a:t>
              </a:r>
              <a:r>
                <a:rPr kumimoji="1" lang="ja-JP" altLang="en-US" b="1" dirty="0" smtClean="0"/>
                <a:t>依存の分散</a:t>
              </a:r>
              <a:endParaRPr kumimoji="1" lang="ja-JP" altLang="en-US" b="1" dirty="0"/>
            </a:p>
          </p:txBody>
        </p:sp>
        <p:sp>
          <p:nvSpPr>
            <p:cNvPr id="6" name="左中かっこ 5"/>
            <p:cNvSpPr/>
            <p:nvPr/>
          </p:nvSpPr>
          <p:spPr bwMode="auto">
            <a:xfrm>
              <a:off x="827584" y="2348880"/>
              <a:ext cx="504056" cy="194421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691680" y="2564904"/>
              <a:ext cx="5400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1.0μm</a:t>
              </a:r>
              <a:r>
                <a:rPr kumimoji="1" lang="ja-JP" altLang="en-US" sz="1600" dirty="0" smtClean="0"/>
                <a:t>では、ファイバーでの分散は全て正の分散</a:t>
              </a:r>
              <a:endParaRPr kumimoji="1" lang="en-US" altLang="ja-JP" sz="1600" dirty="0" smtClean="0"/>
            </a:p>
            <a:p>
              <a:r>
                <a:rPr lang="ja-JP" altLang="en-US" sz="1600" dirty="0" smtClean="0"/>
                <a:t>　⇒ ファイバー以外の部分で</a:t>
              </a:r>
              <a:r>
                <a:rPr lang="ja-JP" altLang="en-US" sz="1600" u="sng" dirty="0" smtClean="0"/>
                <a:t>負の分散が必要</a:t>
              </a:r>
              <a:endParaRPr kumimoji="1" lang="ja-JP" altLang="en-US" sz="1600" u="sng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195736" y="3212976"/>
              <a:ext cx="5040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回折格子対</a:t>
              </a:r>
              <a:r>
                <a:rPr kumimoji="1" lang="ja-JP" altLang="en-US" sz="1600" dirty="0" smtClean="0"/>
                <a:t>および</a:t>
              </a:r>
              <a:r>
                <a:rPr kumimoji="1" lang="ja-JP" altLang="en-US" sz="1600" b="1" dirty="0" smtClean="0"/>
                <a:t>プリズム対</a:t>
              </a:r>
              <a:r>
                <a:rPr lang="ja-JP" altLang="en-US" sz="1600" dirty="0" smtClean="0"/>
                <a:t>にて分散補償</a:t>
              </a:r>
              <a:endParaRPr kumimoji="1" lang="ja-JP" altLang="en-US" sz="1600" b="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979712" y="4509120"/>
              <a:ext cx="511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自己位相変調</a:t>
              </a:r>
              <a:r>
                <a:rPr kumimoji="1" lang="en-US" altLang="ja-JP" dirty="0" smtClean="0"/>
                <a:t>(SPM)</a:t>
              </a:r>
              <a:r>
                <a:rPr kumimoji="1" lang="ja-JP" altLang="en-US" dirty="0" smtClean="0"/>
                <a:t>による</a:t>
              </a:r>
              <a:r>
                <a:rPr kumimoji="1" lang="en-US" altLang="ja-JP" dirty="0" smtClean="0"/>
                <a:t>TOD</a:t>
              </a:r>
              <a:r>
                <a:rPr kumimoji="1" lang="ja-JP" altLang="en-US" dirty="0" smtClean="0"/>
                <a:t>の補償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755576" y="1556792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分散 </a:t>
            </a:r>
            <a:r>
              <a:rPr lang="ja-JP" altLang="en-US" sz="1600" b="1" dirty="0" smtClean="0"/>
              <a:t>⇒</a:t>
            </a:r>
            <a:r>
              <a:rPr kumimoji="1" lang="en-US" altLang="ja-JP" sz="1600" b="1" dirty="0" smtClean="0"/>
              <a:t> </a:t>
            </a:r>
            <a:r>
              <a:rPr kumimoji="1" lang="ja-JP" altLang="en-US" sz="1600" b="1" dirty="0" smtClean="0"/>
              <a:t>パルス幅の拡がり</a:t>
            </a:r>
            <a:endParaRPr kumimoji="1" lang="ja-JP" altLang="en-US" sz="16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分散補償について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48478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GDD</a:t>
            </a:r>
            <a:r>
              <a:rPr kumimoji="1" lang="ja-JP" altLang="en-US" b="1" dirty="0" smtClean="0"/>
              <a:t>の補償</a:t>
            </a:r>
            <a:endParaRPr kumimoji="1" lang="en-US" altLang="ja-JP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21328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回折格子対</a:t>
            </a:r>
            <a:r>
              <a:rPr lang="ja-JP" altLang="en-US" sz="1600" dirty="0" smtClean="0"/>
              <a:t>による分散補償</a:t>
            </a:r>
            <a:endParaRPr kumimoji="1" lang="ja-JP" altLang="en-US" sz="1600" b="1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4139952" y="1628800"/>
            <a:ext cx="4824536" cy="2380953"/>
            <a:chOff x="4139952" y="1628800"/>
            <a:chExt cx="4824536" cy="2380953"/>
          </a:xfrm>
        </p:grpSpPr>
        <p:pic>
          <p:nvPicPr>
            <p:cNvPr id="11" name="図 10" descr="グレーティングペア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9952" y="1628800"/>
              <a:ext cx="4190476" cy="2380953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 bwMode="auto">
            <a:xfrm>
              <a:off x="7956376" y="2492896"/>
              <a:ext cx="144016" cy="792088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40352" y="2113111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ミラー</a:t>
              </a:r>
              <a:endParaRPr kumimoji="1" lang="ja-JP" altLang="en-US" sz="1400" dirty="0"/>
            </a:p>
          </p:txBody>
        </p:sp>
      </p:grpSp>
      <p:sp>
        <p:nvSpPr>
          <p:cNvPr id="14" name="二等辺三角形 13"/>
          <p:cNvSpPr/>
          <p:nvPr/>
        </p:nvSpPr>
        <p:spPr bwMode="auto">
          <a:xfrm rot="16200000">
            <a:off x="7488324" y="2672916"/>
            <a:ext cx="144016" cy="216024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5" name="二等辺三角形 14"/>
          <p:cNvSpPr/>
          <p:nvPr/>
        </p:nvSpPr>
        <p:spPr bwMode="auto">
          <a:xfrm rot="16200000">
            <a:off x="7488324" y="2888941"/>
            <a:ext cx="144016" cy="216024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9592" y="263691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パルス内の異なった周波数成分は、異なった方向に回折される。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357301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図より、青の成分が赤の成分よりも短い時間で進む。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5576" y="436510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パルスの後端側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青</a:t>
            </a:r>
            <a:r>
              <a:rPr kumimoji="1" lang="en-US" altLang="ja-JP" sz="1600" dirty="0" smtClean="0"/>
              <a:t>)</a:t>
            </a:r>
            <a:r>
              <a:rPr kumimoji="1" lang="ja-JP" altLang="en-US" sz="1600" dirty="0" smtClean="0"/>
              <a:t>が前端側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赤</a:t>
            </a:r>
            <a:r>
              <a:rPr kumimoji="1" lang="en-US" altLang="ja-JP" sz="1600" dirty="0" smtClean="0"/>
              <a:t>)</a:t>
            </a:r>
            <a:r>
              <a:rPr kumimoji="1" lang="ja-JP" altLang="en-US" sz="1600" dirty="0" smtClean="0"/>
              <a:t>に近づく動き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7584" y="494116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パルス圧縮 </a:t>
            </a:r>
            <a:r>
              <a:rPr lang="ja-JP" altLang="en-US" sz="1600" dirty="0" smtClean="0"/>
              <a:t>⇒ 負の分散</a:t>
            </a:r>
            <a:endParaRPr kumimoji="1" lang="ja-JP" altLang="en-US" sz="1600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5580112" y="4221088"/>
            <a:ext cx="2376264" cy="3024336"/>
            <a:chOff x="5436096" y="4077072"/>
            <a:chExt cx="2376264" cy="302433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5436096" y="4077072"/>
              <a:ext cx="2376264" cy="3024336"/>
              <a:chOff x="5436096" y="4077072"/>
              <a:chExt cx="2376264" cy="3024336"/>
            </a:xfrm>
          </p:grpSpPr>
          <p:sp>
            <p:nvSpPr>
              <p:cNvPr id="30" name="円/楕円 29"/>
              <p:cNvSpPr/>
              <p:nvPr/>
            </p:nvSpPr>
            <p:spPr bwMode="auto">
              <a:xfrm>
                <a:off x="5940152" y="4653136"/>
                <a:ext cx="1224136" cy="201622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grpSp>
            <p:nvGrpSpPr>
              <p:cNvPr id="29" name="グループ化 28"/>
              <p:cNvGrpSpPr/>
              <p:nvPr/>
            </p:nvGrpSpPr>
            <p:grpSpPr>
              <a:xfrm>
                <a:off x="5652120" y="4077072"/>
                <a:ext cx="1728192" cy="3024336"/>
                <a:chOff x="5940152" y="3284984"/>
                <a:chExt cx="1728192" cy="3024336"/>
              </a:xfrm>
            </p:grpSpPr>
            <p:sp>
              <p:nvSpPr>
                <p:cNvPr id="26" name="円/楕円 25"/>
                <p:cNvSpPr/>
                <p:nvPr/>
              </p:nvSpPr>
              <p:spPr bwMode="auto">
                <a:xfrm>
                  <a:off x="6732240" y="3284984"/>
                  <a:ext cx="432048" cy="288032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5940152" y="4797152"/>
                  <a:ext cx="1728192" cy="151216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</p:grpSp>
          <p:cxnSp>
            <p:nvCxnSpPr>
              <p:cNvPr id="23" name="直線矢印コネクタ 22"/>
              <p:cNvCxnSpPr/>
              <p:nvPr/>
            </p:nvCxnSpPr>
            <p:spPr bwMode="auto">
              <a:xfrm>
                <a:off x="5436096" y="5805264"/>
                <a:ext cx="237626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右矢印 33"/>
            <p:cNvSpPr/>
            <p:nvPr/>
          </p:nvSpPr>
          <p:spPr bwMode="auto">
            <a:xfrm flipV="1">
              <a:off x="5724128" y="5517232"/>
              <a:ext cx="576064" cy="216024"/>
            </a:xfrm>
            <a:prstGeom prst="rightArrow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36" name="右矢印 35"/>
            <p:cNvSpPr/>
            <p:nvPr/>
          </p:nvSpPr>
          <p:spPr bwMode="auto">
            <a:xfrm flipV="1">
              <a:off x="7092280" y="5517232"/>
              <a:ext cx="360040" cy="216024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683568" y="105273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回折格子対</a:t>
            </a:r>
            <a:r>
              <a:rPr lang="ja-JP" altLang="en-US" sz="1600" dirty="0" smtClean="0"/>
              <a:t>による分散補償</a:t>
            </a:r>
            <a:endParaRPr kumimoji="1" lang="ja-JP" altLang="en-US" sz="1600" b="1" dirty="0"/>
          </a:p>
        </p:txBody>
      </p:sp>
      <p:pic>
        <p:nvPicPr>
          <p:cNvPr id="24" name="図 23" descr="図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4752528" cy="312381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5508104" y="314096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実線：最短パルスが得られた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kumimoji="1" lang="ja-JP" altLang="en-US" sz="1600" dirty="0" smtClean="0"/>
              <a:t>スペクトル</a:t>
            </a:r>
            <a:endParaRPr kumimoji="1" lang="ja-JP" altLang="en-US" sz="1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36096" y="198884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破線：最も広いスペクトル</a:t>
            </a:r>
            <a:endParaRPr kumimoji="1" lang="ja-JP" altLang="en-US" sz="1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56176" y="234888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格子間隔 </a:t>
            </a:r>
            <a:r>
              <a:rPr lang="en-US" altLang="ja-JP" sz="1600" dirty="0" smtClean="0"/>
              <a:t>30mm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64288" y="337847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(</a:t>
            </a:r>
            <a:r>
              <a:rPr lang="ja-JP" altLang="en-US" sz="1600" dirty="0" smtClean="0"/>
              <a:t> </a:t>
            </a:r>
            <a:r>
              <a:rPr kumimoji="1" lang="en-US" altLang="ja-JP" sz="1600" dirty="0" smtClean="0"/>
              <a:t>= </a:t>
            </a:r>
            <a:r>
              <a:rPr lang="ja-JP" altLang="en-US" sz="1600" dirty="0" smtClean="0"/>
              <a:t>零分散に近い 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228184" y="378904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格子間隔 </a:t>
            </a:r>
            <a:r>
              <a:rPr lang="en-US" altLang="ja-JP" sz="1600" dirty="0" smtClean="0"/>
              <a:t>28mm</a:t>
            </a:r>
            <a:endParaRPr kumimoji="1" lang="ja-JP" altLang="en-US" sz="16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プリズム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256834"/>
            <a:ext cx="3960440" cy="274823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11560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分散補償について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48478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GDD</a:t>
            </a:r>
            <a:r>
              <a:rPr kumimoji="1" lang="ja-JP" altLang="en-US" b="1" dirty="0" smtClean="0"/>
              <a:t>の補償</a:t>
            </a:r>
            <a:endParaRPr kumimoji="1" lang="en-US" altLang="ja-JP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201032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プリズム</a:t>
            </a:r>
            <a:r>
              <a:rPr kumimoji="1" lang="ja-JP" altLang="en-US" sz="1600" b="1" dirty="0" smtClean="0"/>
              <a:t>対</a:t>
            </a:r>
            <a:r>
              <a:rPr lang="ja-JP" altLang="en-US" sz="1600" dirty="0" smtClean="0"/>
              <a:t>による分散補償</a:t>
            </a:r>
            <a:endParaRPr kumimoji="1" lang="ja-JP" altLang="en-US" sz="1600" b="1" dirty="0"/>
          </a:p>
        </p:txBody>
      </p:sp>
      <p:sp>
        <p:nvSpPr>
          <p:cNvPr id="14" name="二等辺三角形 13"/>
          <p:cNvSpPr/>
          <p:nvPr/>
        </p:nvSpPr>
        <p:spPr bwMode="auto">
          <a:xfrm rot="16200000" flipH="1">
            <a:off x="8149539" y="1677947"/>
            <a:ext cx="117728" cy="216026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5877272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プリズム対全体では</a:t>
            </a:r>
            <a:r>
              <a:rPr kumimoji="1" lang="ja-JP" altLang="en-US" sz="1400" b="1" dirty="0" smtClean="0"/>
              <a:t>パルス圧縮</a:t>
            </a:r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⇒ 負の分散</a:t>
            </a:r>
            <a:endParaRPr kumimoji="1" lang="ja-JP" altLang="en-US" sz="1400" b="1" dirty="0"/>
          </a:p>
        </p:txBody>
      </p:sp>
      <p:grpSp>
        <p:nvGrpSpPr>
          <p:cNvPr id="5" name="グループ化 36"/>
          <p:cNvGrpSpPr/>
          <p:nvPr/>
        </p:nvGrpSpPr>
        <p:grpSpPr>
          <a:xfrm>
            <a:off x="5148064" y="4409728"/>
            <a:ext cx="1944216" cy="2448272"/>
            <a:chOff x="5436096" y="4653136"/>
            <a:chExt cx="1944216" cy="2448272"/>
          </a:xfrm>
        </p:grpSpPr>
        <p:grpSp>
          <p:nvGrpSpPr>
            <p:cNvPr id="6" name="グループ化 30"/>
            <p:cNvGrpSpPr/>
            <p:nvPr/>
          </p:nvGrpSpPr>
          <p:grpSpPr>
            <a:xfrm>
              <a:off x="5436096" y="4653136"/>
              <a:ext cx="1944216" cy="2448272"/>
              <a:chOff x="5436096" y="4653136"/>
              <a:chExt cx="1944216" cy="2448272"/>
            </a:xfrm>
          </p:grpSpPr>
          <p:sp>
            <p:nvSpPr>
              <p:cNvPr id="30" name="円/楕円 29"/>
              <p:cNvSpPr/>
              <p:nvPr/>
            </p:nvSpPr>
            <p:spPr bwMode="auto">
              <a:xfrm>
                <a:off x="5940152" y="4653136"/>
                <a:ext cx="864096" cy="201622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grpSp>
            <p:nvGrpSpPr>
              <p:cNvPr id="7" name="グループ化 28"/>
              <p:cNvGrpSpPr/>
              <p:nvPr/>
            </p:nvGrpSpPr>
            <p:grpSpPr>
              <a:xfrm>
                <a:off x="5652120" y="4869160"/>
                <a:ext cx="1728192" cy="2232248"/>
                <a:chOff x="5940152" y="4077072"/>
                <a:chExt cx="1728192" cy="2232248"/>
              </a:xfrm>
            </p:grpSpPr>
            <p:sp>
              <p:nvSpPr>
                <p:cNvPr id="26" name="円/楕円 25"/>
                <p:cNvSpPr/>
                <p:nvPr/>
              </p:nvSpPr>
              <p:spPr bwMode="auto">
                <a:xfrm>
                  <a:off x="6084168" y="4077072"/>
                  <a:ext cx="1152128" cy="2088232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5940152" y="4797152"/>
                  <a:ext cx="1728192" cy="151216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</p:grpSp>
          <p:cxnSp>
            <p:nvCxnSpPr>
              <p:cNvPr id="23" name="直線矢印コネクタ 22"/>
              <p:cNvCxnSpPr/>
              <p:nvPr/>
            </p:nvCxnSpPr>
            <p:spPr bwMode="auto">
              <a:xfrm>
                <a:off x="5436096" y="5805264"/>
                <a:ext cx="172819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右矢印 33"/>
            <p:cNvSpPr/>
            <p:nvPr/>
          </p:nvSpPr>
          <p:spPr bwMode="auto">
            <a:xfrm flipV="1">
              <a:off x="5724128" y="5517232"/>
              <a:ext cx="360040" cy="216024"/>
            </a:xfrm>
            <a:prstGeom prst="rightArrow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36" name="右矢印 35"/>
            <p:cNvSpPr/>
            <p:nvPr/>
          </p:nvSpPr>
          <p:spPr bwMode="auto">
            <a:xfrm flipV="1">
              <a:off x="6660232" y="5400600"/>
              <a:ext cx="432048" cy="33265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25" name="二等辺三角形 24"/>
          <p:cNvSpPr/>
          <p:nvPr/>
        </p:nvSpPr>
        <p:spPr bwMode="auto">
          <a:xfrm rot="16200000" flipH="1">
            <a:off x="8149541" y="1821963"/>
            <a:ext cx="117728" cy="216026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20072" y="249289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プリズム１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96336" y="242088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プリズム２</a:t>
            </a:r>
            <a:endParaRPr kumimoji="1" lang="ja-JP" altLang="en-US" sz="1200" dirty="0"/>
          </a:p>
        </p:txBody>
      </p:sp>
      <p:grpSp>
        <p:nvGrpSpPr>
          <p:cNvPr id="31" name="グループ化 36"/>
          <p:cNvGrpSpPr/>
          <p:nvPr/>
        </p:nvGrpSpPr>
        <p:grpSpPr>
          <a:xfrm>
            <a:off x="6948264" y="3645024"/>
            <a:ext cx="1728192" cy="3212976"/>
            <a:chOff x="5652120" y="3862773"/>
            <a:chExt cx="1728192" cy="3238635"/>
          </a:xfrm>
        </p:grpSpPr>
        <p:grpSp>
          <p:nvGrpSpPr>
            <p:cNvPr id="32" name="グループ化 30"/>
            <p:cNvGrpSpPr/>
            <p:nvPr/>
          </p:nvGrpSpPr>
          <p:grpSpPr>
            <a:xfrm>
              <a:off x="5652120" y="3862773"/>
              <a:ext cx="1728192" cy="3238635"/>
              <a:chOff x="5652120" y="3862773"/>
              <a:chExt cx="1728192" cy="3238635"/>
            </a:xfrm>
          </p:grpSpPr>
          <p:sp>
            <p:nvSpPr>
              <p:cNvPr id="37" name="円/楕円 36"/>
              <p:cNvSpPr/>
              <p:nvPr/>
            </p:nvSpPr>
            <p:spPr bwMode="auto">
              <a:xfrm>
                <a:off x="6228184" y="4653136"/>
                <a:ext cx="864096" cy="201622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grpSp>
            <p:nvGrpSpPr>
              <p:cNvPr id="38" name="グループ化 28"/>
              <p:cNvGrpSpPr/>
              <p:nvPr/>
            </p:nvGrpSpPr>
            <p:grpSpPr>
              <a:xfrm>
                <a:off x="5652120" y="3862773"/>
                <a:ext cx="1728192" cy="3238635"/>
                <a:chOff x="5940152" y="3070685"/>
                <a:chExt cx="1728192" cy="3238635"/>
              </a:xfrm>
            </p:grpSpPr>
            <p:sp>
              <p:nvSpPr>
                <p:cNvPr id="40" name="円/楕円 39"/>
                <p:cNvSpPr/>
                <p:nvPr/>
              </p:nvSpPr>
              <p:spPr bwMode="auto">
                <a:xfrm>
                  <a:off x="6804248" y="3070685"/>
                  <a:ext cx="288032" cy="3094619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  <p:sp>
              <p:nvSpPr>
                <p:cNvPr id="41" name="正方形/長方形 40"/>
                <p:cNvSpPr/>
                <p:nvPr/>
              </p:nvSpPr>
              <p:spPr bwMode="auto">
                <a:xfrm>
                  <a:off x="5940152" y="4797152"/>
                  <a:ext cx="1728192" cy="151216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</p:grpSp>
          <p:cxnSp>
            <p:nvCxnSpPr>
              <p:cNvPr id="39" name="直線矢印コネクタ 38"/>
              <p:cNvCxnSpPr/>
              <p:nvPr/>
            </p:nvCxnSpPr>
            <p:spPr bwMode="auto">
              <a:xfrm>
                <a:off x="5868144" y="5805264"/>
                <a:ext cx="15121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3" name="右矢印 32"/>
            <p:cNvSpPr/>
            <p:nvPr/>
          </p:nvSpPr>
          <p:spPr bwMode="auto">
            <a:xfrm flipV="1">
              <a:off x="5940152" y="5373216"/>
              <a:ext cx="720080" cy="360040"/>
            </a:xfrm>
            <a:prstGeom prst="rightArrow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35" name="右矢印 34"/>
            <p:cNvSpPr/>
            <p:nvPr/>
          </p:nvSpPr>
          <p:spPr bwMode="auto">
            <a:xfrm flipV="1">
              <a:off x="6948264" y="5517232"/>
              <a:ext cx="360040" cy="216024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755576" y="4077072"/>
            <a:ext cx="49685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プリズム</a:t>
            </a:r>
            <a:r>
              <a:rPr lang="ja-JP" altLang="en-US" sz="1600" b="1" dirty="0" smtClean="0"/>
              <a:t>２</a:t>
            </a:r>
            <a:endParaRPr kumimoji="1" lang="en-US" altLang="ja-JP" sz="1600" b="1" dirty="0" smtClean="0"/>
          </a:p>
          <a:p>
            <a:r>
              <a:rPr lang="ja-JP" altLang="en-US" sz="1600" dirty="0" smtClean="0"/>
              <a:t>　</a:t>
            </a:r>
            <a:r>
              <a:rPr lang="ja-JP" altLang="en-US" sz="1400" dirty="0" smtClean="0"/>
              <a:t>プリズム１と逆向きに配置することにより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パルスの長波長成分をより長くプリズムに</a:t>
            </a:r>
            <a:endParaRPr lang="en-US" altLang="ja-JP" sz="1400" dirty="0" smtClean="0"/>
          </a:p>
          <a:p>
            <a:r>
              <a:rPr lang="ja-JP" altLang="en-US" sz="1400" dirty="0" smtClean="0"/>
              <a:t>　挿入することにより長波長成分がより長い</a:t>
            </a:r>
            <a:endParaRPr lang="en-US" altLang="ja-JP" sz="1400" dirty="0" smtClean="0"/>
          </a:p>
          <a:p>
            <a:r>
              <a:rPr lang="ja-JP" altLang="en-US" sz="1400" dirty="0" smtClean="0"/>
              <a:t>　光学距離を伝播</a:t>
            </a:r>
            <a:endParaRPr lang="en-US" altLang="ja-JP" sz="1400" dirty="0" smtClean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899592" y="2420888"/>
            <a:ext cx="5004048" cy="1728192"/>
            <a:chOff x="899592" y="2636912"/>
            <a:chExt cx="5004048" cy="172819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899592" y="2636912"/>
              <a:ext cx="417646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プリズム１</a:t>
              </a:r>
              <a:endParaRPr kumimoji="1" lang="en-US" altLang="ja-JP" sz="1600" b="1" dirty="0" smtClean="0"/>
            </a:p>
            <a:p>
              <a:r>
                <a:rPr kumimoji="1" lang="ja-JP" altLang="en-US" sz="1600" dirty="0" smtClean="0"/>
                <a:t>　</a:t>
              </a:r>
              <a:r>
                <a:rPr kumimoji="1" lang="ja-JP" altLang="en-US" sz="1400" dirty="0" smtClean="0"/>
                <a:t>パルスが空間的に分散</a:t>
              </a:r>
              <a:endParaRPr kumimoji="1" lang="en-US" altLang="ja-JP" sz="1400" dirty="0" smtClean="0"/>
            </a:p>
            <a:p>
              <a:r>
                <a:rPr lang="ja-JP" altLang="en-US" sz="1400" dirty="0" smtClean="0"/>
                <a:t>　パルスの短波長成分が長波長成分よりも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大きく回折することで</a:t>
              </a:r>
              <a:r>
                <a:rPr kumimoji="1" lang="ja-JP" altLang="en-US" sz="1400" dirty="0" smtClean="0"/>
                <a:t>短波長成分がより</a:t>
              </a:r>
              <a:endParaRPr kumimoji="1" lang="en-US" altLang="ja-JP" sz="1400" dirty="0" smtClean="0"/>
            </a:p>
            <a:p>
              <a:r>
                <a:rPr kumimoji="1" lang="ja-JP" altLang="en-US" sz="1400" dirty="0" smtClean="0"/>
                <a:t>　長い光学距離を伝播</a:t>
              </a:r>
              <a:endParaRPr kumimoji="1" lang="en-US" altLang="ja-JP" sz="1400" dirty="0" smtClean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187624" y="3841884"/>
              <a:ext cx="471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/>
                <a:t>長波長成分が早く伝播⇒</a:t>
              </a:r>
              <a:r>
                <a:rPr lang="en-US" altLang="ja-JP" sz="1400" b="1" dirty="0" smtClean="0"/>
                <a:t>(</a:t>
              </a:r>
              <a:r>
                <a:rPr lang="ja-JP" altLang="en-US" sz="1400" b="1" dirty="0" smtClean="0"/>
                <a:t>正の分散</a:t>
              </a:r>
              <a:r>
                <a:rPr lang="en-US" altLang="ja-JP" sz="1400" b="1" dirty="0" smtClean="0"/>
                <a:t>)</a:t>
              </a:r>
              <a:endParaRPr lang="ja-JP" altLang="en-US" sz="1400" b="1" dirty="0" smtClean="0"/>
            </a:p>
            <a:p>
              <a:endParaRPr kumimoji="1" lang="ja-JP" altLang="en-US" sz="1400" dirty="0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1187624" y="530120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短波長成分が早く伝播⇒</a:t>
            </a:r>
            <a:r>
              <a:rPr lang="en-US" altLang="ja-JP" sz="1400" b="1" dirty="0" smtClean="0"/>
              <a:t>(</a:t>
            </a:r>
            <a:r>
              <a:rPr lang="ja-JP" altLang="en-US" sz="1400" b="1" dirty="0" smtClean="0"/>
              <a:t>負の分散</a:t>
            </a:r>
            <a:r>
              <a:rPr lang="en-US" altLang="ja-JP" sz="1400" b="1" dirty="0" smtClean="0"/>
              <a:t>)</a:t>
            </a:r>
            <a:endParaRPr lang="ja-JP" altLang="en-US" sz="1400" b="1" dirty="0" smtClean="0"/>
          </a:p>
          <a:p>
            <a:endParaRPr kumimoji="1" lang="ja-JP" altLang="en-US" sz="1400" b="1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683568" y="5805264"/>
            <a:ext cx="4032448" cy="43204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okudai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tokudai</Template>
  <TotalTime>770</TotalTime>
  <Words>536</Words>
  <Application>Microsoft Office PowerPoint</Application>
  <PresentationFormat>画面に合わせる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tokudai</vt:lpstr>
      <vt:lpstr>Generation of 28-fs pulses from  a mode-locked ytterbium fiber oscillator 「モード同期イッテルビウムファイバー発振器 による28fsパルスの生成」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24</cp:revision>
  <cp:lastPrinted>2013-06-18T23:34:07Z</cp:lastPrinted>
  <dcterms:created xsi:type="dcterms:W3CDTF">2013-06-18T02:13:28Z</dcterms:created>
  <dcterms:modified xsi:type="dcterms:W3CDTF">2013-07-29T06:31:48Z</dcterms:modified>
</cp:coreProperties>
</file>