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8" r:id="rId3"/>
    <p:sldId id="256" r:id="rId4"/>
    <p:sldId id="266" r:id="rId5"/>
    <p:sldId id="259" r:id="rId6"/>
    <p:sldId id="260" r:id="rId7"/>
    <p:sldId id="261" r:id="rId8"/>
    <p:sldId id="263" r:id="rId9"/>
    <p:sldId id="264" r:id="rId10"/>
    <p:sldId id="267" r:id="rId11"/>
    <p:sldId id="265" r:id="rId12"/>
    <p:sldId id="262" r:id="rId13"/>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55C6AF61-85E4-4070-9046-6F9CFF69EA4D}" type="datetimeFigureOut">
              <a:rPr kumimoji="1" lang="ja-JP" altLang="en-US" smtClean="0"/>
              <a:t>2013/7/10</a:t>
            </a:fld>
            <a:endParaRPr kumimoji="1" lang="ja-JP" altLang="en-US"/>
          </a:p>
        </p:txBody>
      </p:sp>
      <p:sp>
        <p:nvSpPr>
          <p:cNvPr id="4" name="フッター プレースホルダー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ACFE2FA3-75CD-4DBD-9142-BDF94F552AB2}" type="slidenum">
              <a:rPr kumimoji="1" lang="ja-JP" altLang="en-US" smtClean="0"/>
              <a:t>‹#›</a:t>
            </a:fld>
            <a:endParaRPr kumimoji="1" lang="ja-JP" altLang="en-US"/>
          </a:p>
        </p:txBody>
      </p:sp>
    </p:spTree>
    <p:extLst>
      <p:ext uri="{BB962C8B-B14F-4D97-AF65-F5344CB8AC3E}">
        <p14:creationId xmlns:p14="http://schemas.microsoft.com/office/powerpoint/2010/main" val="378992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E3B821F1-16D2-4EA6-88E5-FDA9596B3BC4}" type="datetimeFigureOut">
              <a:rPr kumimoji="1" lang="ja-JP" altLang="en-US" smtClean="0"/>
              <a:t>2013/7/9</a:t>
            </a:fld>
            <a:endParaRPr kumimoji="1" lang="ja-JP" altLang="en-US"/>
          </a:p>
        </p:txBody>
      </p:sp>
      <p:sp>
        <p:nvSpPr>
          <p:cNvPr id="4" name="スライド イメージ プレースホル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2AE343B7-EDE8-4BAB-9AF6-8EBD25103C87}" type="slidenum">
              <a:rPr kumimoji="1" lang="ja-JP" altLang="en-US" smtClean="0"/>
              <a:t>‹#›</a:t>
            </a:fld>
            <a:endParaRPr kumimoji="1" lang="ja-JP" altLang="en-US"/>
          </a:p>
        </p:txBody>
      </p:sp>
    </p:spTree>
    <p:extLst>
      <p:ext uri="{BB962C8B-B14F-4D97-AF65-F5344CB8AC3E}">
        <p14:creationId xmlns:p14="http://schemas.microsoft.com/office/powerpoint/2010/main" val="1121437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AE343B7-EDE8-4BAB-9AF6-8EBD25103C87}"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2013/7/9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87624" y="1052736"/>
            <a:ext cx="6912768" cy="3600400"/>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H25</a:t>
            </a:r>
            <a:r>
              <a:rPr lang="ja-JP" altLang="en-US" sz="4000" dirty="0">
                <a:solidFill>
                  <a:schemeClr val="tx1"/>
                </a:solidFill>
              </a:rPr>
              <a:t>年前期</a:t>
            </a:r>
            <a:r>
              <a:rPr lang="ja-JP" altLang="en-US" sz="4000" dirty="0" smtClean="0">
                <a:solidFill>
                  <a:schemeClr val="tx1"/>
                </a:solidFill>
              </a:rPr>
              <a:t>雑誌会</a:t>
            </a:r>
            <a:endParaRPr lang="en-US" altLang="ja-JP" sz="4000" dirty="0" smtClean="0">
              <a:solidFill>
                <a:schemeClr val="tx1"/>
              </a:solidFill>
            </a:endParaRPr>
          </a:p>
          <a:p>
            <a:endParaRPr lang="ja-JP" altLang="en-US" sz="2800" dirty="0" smtClean="0">
              <a:solidFill>
                <a:schemeClr val="tx1"/>
              </a:solidFill>
            </a:endParaRPr>
          </a:p>
          <a:p>
            <a:r>
              <a:rPr lang="en-US" altLang="ja-JP" sz="2800" dirty="0" smtClean="0">
                <a:solidFill>
                  <a:schemeClr val="tx1"/>
                </a:solidFill>
              </a:rPr>
              <a:t> </a:t>
            </a:r>
            <a:r>
              <a:rPr lang="en-US" altLang="ja-JP" sz="2800" b="1" dirty="0" smtClean="0">
                <a:solidFill>
                  <a:schemeClr val="tx1"/>
                </a:solidFill>
              </a:rPr>
              <a:t>Imaging live humans through smoke and flames using far-infrared digital holography </a:t>
            </a:r>
            <a:endParaRPr lang="en-US" altLang="ja-JP" sz="2800" dirty="0" smtClean="0">
              <a:solidFill>
                <a:schemeClr val="tx1"/>
              </a:solidFill>
            </a:endParaRPr>
          </a:p>
          <a:p>
            <a:pPr algn="ctr"/>
            <a:r>
              <a:rPr lang="ja-JP" altLang="en-US" sz="2800" dirty="0" smtClean="0">
                <a:solidFill>
                  <a:schemeClr val="tx1"/>
                </a:solidFill>
              </a:rPr>
              <a:t>遠赤外線</a:t>
            </a:r>
            <a:r>
              <a:rPr lang="ja-JP" altLang="en-US" sz="2800" dirty="0">
                <a:solidFill>
                  <a:schemeClr val="tx1"/>
                </a:solidFill>
              </a:rPr>
              <a:t>デジタルホログラフィを</a:t>
            </a:r>
            <a:r>
              <a:rPr lang="ja-JP" altLang="en-US" sz="2800" dirty="0" smtClean="0">
                <a:solidFill>
                  <a:schemeClr val="tx1"/>
                </a:solidFill>
              </a:rPr>
              <a:t>用いた</a:t>
            </a:r>
            <a:endParaRPr lang="en-US" altLang="ja-JP" sz="2800" dirty="0" smtClean="0">
              <a:solidFill>
                <a:schemeClr val="tx1"/>
              </a:solidFill>
            </a:endParaRPr>
          </a:p>
          <a:p>
            <a:pPr algn="ctr"/>
            <a:r>
              <a:rPr lang="ja-JP" altLang="en-US" sz="2800" dirty="0" smtClean="0">
                <a:solidFill>
                  <a:schemeClr val="tx1"/>
                </a:solidFill>
              </a:rPr>
              <a:t>煙</a:t>
            </a:r>
            <a:r>
              <a:rPr lang="ja-JP" altLang="en-US" sz="2800" dirty="0">
                <a:solidFill>
                  <a:schemeClr val="tx1"/>
                </a:solidFill>
              </a:rPr>
              <a:t>と炎を</a:t>
            </a:r>
            <a:r>
              <a:rPr lang="ja-JP" altLang="en-US" sz="2800" dirty="0" smtClean="0">
                <a:solidFill>
                  <a:schemeClr val="tx1"/>
                </a:solidFill>
              </a:rPr>
              <a:t>通してのイメージング</a:t>
            </a:r>
            <a:endParaRPr lang="en-US" altLang="ja-JP" sz="2800" dirty="0" smtClean="0">
              <a:solidFill>
                <a:schemeClr val="tx1"/>
              </a:solidFill>
            </a:endParaRPr>
          </a:p>
          <a:p>
            <a:pPr algn="ctr"/>
            <a:endParaRPr kumimoji="1" lang="en-US" altLang="ja-JP" sz="2800" dirty="0">
              <a:solidFill>
                <a:schemeClr val="tx1"/>
              </a:solidFill>
            </a:endParaRPr>
          </a:p>
          <a:p>
            <a:pPr algn="ctr"/>
            <a:r>
              <a:rPr lang="ja-JP" altLang="en-US" sz="2800" dirty="0" smtClean="0">
                <a:solidFill>
                  <a:schemeClr val="tx1"/>
                </a:solidFill>
              </a:rPr>
              <a:t>７</a:t>
            </a:r>
            <a:r>
              <a:rPr lang="en-US" altLang="ja-JP" sz="2800" dirty="0" smtClean="0">
                <a:solidFill>
                  <a:schemeClr val="tx1"/>
                </a:solidFill>
              </a:rPr>
              <a:t>/</a:t>
            </a:r>
            <a:r>
              <a:rPr lang="ja-JP" altLang="en-US" sz="2800" dirty="0" smtClean="0">
                <a:solidFill>
                  <a:schemeClr val="tx1"/>
                </a:solidFill>
              </a:rPr>
              <a:t>１０　</a:t>
            </a:r>
            <a:r>
              <a:rPr lang="ja-JP" altLang="en-US" sz="2800" dirty="0" smtClean="0">
                <a:solidFill>
                  <a:schemeClr val="tx1"/>
                </a:solidFill>
              </a:rPr>
              <a:t>Ｂ４　浪花　義幸</a:t>
            </a:r>
            <a:endParaRPr kumimoji="1" lang="ja-JP" altLang="en-US" sz="2800" dirty="0">
              <a:solidFill>
                <a:schemeClr val="tx1"/>
              </a:solidFill>
            </a:endParaRPr>
          </a:p>
        </p:txBody>
      </p:sp>
    </p:spTree>
    <p:extLst>
      <p:ext uri="{BB962C8B-B14F-4D97-AF65-F5344CB8AC3E}">
        <p14:creationId xmlns:p14="http://schemas.microsoft.com/office/powerpoint/2010/main" val="271696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 2"/>
          <p:cNvSpPr>
            <a:spLocks noGrp="1"/>
          </p:cNvSpPr>
          <p:nvPr>
            <p:ph idx="1"/>
          </p:nvPr>
        </p:nvSpPr>
        <p:spPr>
          <a:xfrm>
            <a:off x="395536" y="1196752"/>
            <a:ext cx="4067944" cy="648071"/>
          </a:xfrm>
        </p:spPr>
        <p:txBody>
          <a:bodyPr/>
          <a:lstStyle/>
          <a:p>
            <a:r>
              <a:rPr kumimoji="1" lang="ja-JP" altLang="en-US" dirty="0" smtClean="0"/>
              <a:t>炎を通して見た場合</a:t>
            </a:r>
            <a:endParaRPr kumimoji="1" lang="ja-JP" altLang="en-US" dirty="0"/>
          </a:p>
        </p:txBody>
      </p:sp>
      <p:grpSp>
        <p:nvGrpSpPr>
          <p:cNvPr id="4" name="グループ化 3"/>
          <p:cNvGrpSpPr/>
          <p:nvPr/>
        </p:nvGrpSpPr>
        <p:grpSpPr>
          <a:xfrm>
            <a:off x="539552" y="1700808"/>
            <a:ext cx="8352928" cy="2520280"/>
            <a:chOff x="251520" y="4221088"/>
            <a:chExt cx="6768752" cy="2304256"/>
          </a:xfrm>
        </p:grpSpPr>
        <p:sp>
          <p:nvSpPr>
            <p:cNvPr id="5" name="正方形/長方形 4"/>
            <p:cNvSpPr/>
            <p:nvPr/>
          </p:nvSpPr>
          <p:spPr>
            <a:xfrm>
              <a:off x="3707904" y="5877272"/>
              <a:ext cx="576064"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860032" y="5805264"/>
              <a:ext cx="1008112" cy="72008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12"/>
            <p:cNvGrpSpPr/>
            <p:nvPr/>
          </p:nvGrpSpPr>
          <p:grpSpPr>
            <a:xfrm>
              <a:off x="251520" y="4221088"/>
              <a:ext cx="6768752" cy="2106935"/>
              <a:chOff x="251520" y="4221088"/>
              <a:chExt cx="6768752" cy="2106935"/>
            </a:xfrm>
          </p:grpSpPr>
          <p:pic>
            <p:nvPicPr>
              <p:cNvPr id="10" name="Picture 2"/>
              <p:cNvPicPr>
                <a:picLocks noChangeAspect="1" noChangeArrowheads="1"/>
              </p:cNvPicPr>
              <p:nvPr/>
            </p:nvPicPr>
            <p:blipFill>
              <a:blip r:embed="rId2" cstate="print">
                <a:clrChange>
                  <a:clrFrom>
                    <a:srgbClr val="000000"/>
                  </a:clrFrom>
                  <a:clrTo>
                    <a:srgbClr val="000000">
                      <a:alpha val="0"/>
                    </a:srgbClr>
                  </a:clrTo>
                </a:clrChange>
              </a:blip>
              <a:srcRect t="52312" r="101"/>
              <a:stretch>
                <a:fillRect/>
              </a:stretch>
            </p:blipFill>
            <p:spPr bwMode="auto">
              <a:xfrm>
                <a:off x="251520" y="4437112"/>
                <a:ext cx="6624736" cy="1890911"/>
              </a:xfrm>
              <a:prstGeom prst="rect">
                <a:avLst/>
              </a:prstGeom>
              <a:noFill/>
              <a:ln w="9525">
                <a:noFill/>
                <a:miter lim="800000"/>
                <a:headEnd/>
                <a:tailEnd/>
              </a:ln>
            </p:spPr>
          </p:pic>
          <p:sp>
            <p:nvSpPr>
              <p:cNvPr id="11" name="正方形/長方形 10"/>
              <p:cNvSpPr/>
              <p:nvPr/>
            </p:nvSpPr>
            <p:spPr>
              <a:xfrm>
                <a:off x="2555776" y="4221088"/>
                <a:ext cx="4464496"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3203848" y="5949280"/>
              <a:ext cx="1296144" cy="43204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IR</a:t>
              </a:r>
              <a:r>
                <a:rPr kumimoji="1" lang="ja-JP" altLang="en-US" dirty="0" smtClean="0">
                  <a:solidFill>
                    <a:schemeClr val="tx1"/>
                  </a:solidFill>
                </a:rPr>
                <a:t>センサー</a:t>
              </a:r>
              <a:endParaRPr kumimoji="1" lang="ja-JP" altLang="en-US" dirty="0">
                <a:solidFill>
                  <a:schemeClr val="tx1"/>
                </a:solidFill>
              </a:endParaRPr>
            </a:p>
          </p:txBody>
        </p:sp>
        <p:sp>
          <p:nvSpPr>
            <p:cNvPr id="9" name="正方形/長方形 8"/>
            <p:cNvSpPr/>
            <p:nvPr/>
          </p:nvSpPr>
          <p:spPr>
            <a:xfrm>
              <a:off x="4932040" y="5805264"/>
              <a:ext cx="864096" cy="57606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180528" y="5733256"/>
            <a:ext cx="4427984" cy="864096"/>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物体を可視化できる</a:t>
            </a:r>
            <a:endParaRPr kumimoji="1" lang="ja-JP" altLang="en-US" sz="2800" dirty="0">
              <a:solidFill>
                <a:schemeClr val="tx1"/>
              </a:solidFill>
            </a:endParaRPr>
          </a:p>
        </p:txBody>
      </p:sp>
      <p:sp>
        <p:nvSpPr>
          <p:cNvPr id="14" name="正方形/長方形 13"/>
          <p:cNvSpPr/>
          <p:nvPr/>
        </p:nvSpPr>
        <p:spPr>
          <a:xfrm>
            <a:off x="0" y="4077072"/>
            <a:ext cx="410445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IR-DH</a:t>
            </a:r>
            <a:r>
              <a:rPr kumimoji="1" lang="ja-JP" altLang="en-US" sz="2800" dirty="0" smtClean="0">
                <a:solidFill>
                  <a:schemeClr val="tx1"/>
                </a:solidFill>
              </a:rPr>
              <a:t>技術を用いると</a:t>
            </a:r>
            <a:endParaRPr kumimoji="1" lang="ja-JP" altLang="en-US" sz="2800" dirty="0">
              <a:solidFill>
                <a:schemeClr val="tx1"/>
              </a:solidFill>
            </a:endParaRPr>
          </a:p>
        </p:txBody>
      </p:sp>
      <p:sp>
        <p:nvSpPr>
          <p:cNvPr id="15" name="下矢印 14"/>
          <p:cNvSpPr/>
          <p:nvPr/>
        </p:nvSpPr>
        <p:spPr>
          <a:xfrm>
            <a:off x="1475656" y="4941168"/>
            <a:ext cx="86409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大かっこ 16"/>
          <p:cNvSpPr/>
          <p:nvPr/>
        </p:nvSpPr>
        <p:spPr>
          <a:xfrm>
            <a:off x="3707904" y="4365104"/>
            <a:ext cx="5112568" cy="2016224"/>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2400" dirty="0" smtClean="0"/>
              <a:t>・レンズを用いていないので火炎から　　　放射されるエネルギーの集中を防ぐ</a:t>
            </a:r>
            <a:endParaRPr lang="en-US" altLang="ja-JP" sz="2400" dirty="0" smtClean="0"/>
          </a:p>
          <a:p>
            <a:r>
              <a:rPr lang="ja-JP" altLang="en-US" sz="2400" dirty="0" smtClean="0"/>
              <a:t>・各部分が全体を再構成する</a:t>
            </a:r>
            <a:endParaRPr lang="en-US" altLang="ja-JP"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323528" y="1124744"/>
            <a:ext cx="3600400" cy="648072"/>
          </a:xfrm>
        </p:spPr>
        <p:txBody>
          <a:bodyPr/>
          <a:lstStyle/>
          <a:p>
            <a:r>
              <a:rPr kumimoji="1" lang="ja-JP" altLang="en-US" dirty="0" smtClean="0"/>
              <a:t>人型のホログラム</a:t>
            </a:r>
            <a:endParaRPr kumimoji="1" lang="ja-JP" altLang="en-US" dirty="0"/>
          </a:p>
        </p:txBody>
      </p:sp>
      <p:grpSp>
        <p:nvGrpSpPr>
          <p:cNvPr id="15" name="グループ化 14"/>
          <p:cNvGrpSpPr/>
          <p:nvPr/>
        </p:nvGrpSpPr>
        <p:grpSpPr>
          <a:xfrm>
            <a:off x="467544" y="2060848"/>
            <a:ext cx="1080120" cy="2160240"/>
            <a:chOff x="467544" y="2060848"/>
            <a:chExt cx="1080120" cy="2160240"/>
          </a:xfrm>
        </p:grpSpPr>
        <p:pic>
          <p:nvPicPr>
            <p:cNvPr id="3075" name="Picture 3"/>
            <p:cNvPicPr>
              <a:picLocks noChangeAspect="1" noChangeArrowheads="1"/>
            </p:cNvPicPr>
            <p:nvPr/>
          </p:nvPicPr>
          <p:blipFill>
            <a:blip r:embed="rId2" cstate="print"/>
            <a:srcRect t="2798" r="83049" b="13275"/>
            <a:stretch>
              <a:fillRect/>
            </a:stretch>
          </p:blipFill>
          <p:spPr bwMode="auto">
            <a:xfrm>
              <a:off x="467544" y="2060848"/>
              <a:ext cx="1080120" cy="2160240"/>
            </a:xfrm>
            <a:prstGeom prst="rect">
              <a:avLst/>
            </a:prstGeom>
            <a:noFill/>
            <a:ln w="9525">
              <a:noFill/>
              <a:miter lim="800000"/>
              <a:headEnd/>
              <a:tailEnd/>
            </a:ln>
          </p:spPr>
        </p:pic>
        <p:sp>
          <p:nvSpPr>
            <p:cNvPr id="10" name="正方形/長方形 9"/>
            <p:cNvSpPr/>
            <p:nvPr/>
          </p:nvSpPr>
          <p:spPr>
            <a:xfrm>
              <a:off x="467544" y="2060848"/>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a:t>
              </a:r>
              <a:endParaRPr kumimoji="1" lang="ja-JP" altLang="en-US" dirty="0">
                <a:solidFill>
                  <a:schemeClr val="tx1"/>
                </a:solidFill>
              </a:endParaRPr>
            </a:p>
          </p:txBody>
        </p:sp>
      </p:grpSp>
      <p:grpSp>
        <p:nvGrpSpPr>
          <p:cNvPr id="19" name="グループ化 18"/>
          <p:cNvGrpSpPr/>
          <p:nvPr/>
        </p:nvGrpSpPr>
        <p:grpSpPr>
          <a:xfrm>
            <a:off x="2483768" y="1988840"/>
            <a:ext cx="1008112" cy="2304256"/>
            <a:chOff x="2843808" y="2204864"/>
            <a:chExt cx="1008112" cy="2510312"/>
          </a:xfrm>
        </p:grpSpPr>
        <p:pic>
          <p:nvPicPr>
            <p:cNvPr id="6" name="Picture 3"/>
            <p:cNvPicPr>
              <a:picLocks noChangeAspect="1" noChangeArrowheads="1"/>
            </p:cNvPicPr>
            <p:nvPr/>
          </p:nvPicPr>
          <p:blipFill>
            <a:blip r:embed="rId2" cstate="print"/>
            <a:srcRect l="34899" t="2472" r="49280"/>
            <a:stretch>
              <a:fillRect/>
            </a:stretch>
          </p:blipFill>
          <p:spPr bwMode="auto">
            <a:xfrm>
              <a:off x="2843808" y="2204864"/>
              <a:ext cx="1008112" cy="2510312"/>
            </a:xfrm>
            <a:prstGeom prst="rect">
              <a:avLst/>
            </a:prstGeom>
            <a:noFill/>
            <a:ln w="9525">
              <a:noFill/>
              <a:miter lim="800000"/>
              <a:headEnd/>
              <a:tailEnd/>
            </a:ln>
          </p:spPr>
        </p:pic>
        <p:sp>
          <p:nvSpPr>
            <p:cNvPr id="11" name="正方形/長方形 10"/>
            <p:cNvSpPr/>
            <p:nvPr/>
          </p:nvSpPr>
          <p:spPr>
            <a:xfrm>
              <a:off x="2843808" y="2204864"/>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c</a:t>
              </a:r>
              <a:endParaRPr kumimoji="1" lang="ja-JP" altLang="en-US" dirty="0">
                <a:solidFill>
                  <a:schemeClr val="tx1"/>
                </a:solidFill>
              </a:endParaRPr>
            </a:p>
          </p:txBody>
        </p:sp>
      </p:grpSp>
      <p:grpSp>
        <p:nvGrpSpPr>
          <p:cNvPr id="18" name="グループ化 17"/>
          <p:cNvGrpSpPr/>
          <p:nvPr/>
        </p:nvGrpSpPr>
        <p:grpSpPr>
          <a:xfrm>
            <a:off x="4139952" y="1988840"/>
            <a:ext cx="1008112" cy="2304256"/>
            <a:chOff x="3995936" y="2348880"/>
            <a:chExt cx="1008112" cy="2518696"/>
          </a:xfrm>
        </p:grpSpPr>
        <p:pic>
          <p:nvPicPr>
            <p:cNvPr id="7" name="Picture 3"/>
            <p:cNvPicPr>
              <a:picLocks noChangeAspect="1" noChangeArrowheads="1"/>
            </p:cNvPicPr>
            <p:nvPr/>
          </p:nvPicPr>
          <p:blipFill>
            <a:blip r:embed="rId2" cstate="print"/>
            <a:srcRect l="50588" t="2146" r="33591"/>
            <a:stretch>
              <a:fillRect/>
            </a:stretch>
          </p:blipFill>
          <p:spPr bwMode="auto">
            <a:xfrm>
              <a:off x="3995936" y="2348880"/>
              <a:ext cx="1008112" cy="2518696"/>
            </a:xfrm>
            <a:prstGeom prst="rect">
              <a:avLst/>
            </a:prstGeom>
            <a:noFill/>
            <a:ln w="9525">
              <a:noFill/>
              <a:miter lim="800000"/>
              <a:headEnd/>
              <a:tailEnd/>
            </a:ln>
          </p:spPr>
        </p:pic>
        <p:sp>
          <p:nvSpPr>
            <p:cNvPr id="12" name="正方形/長方形 11"/>
            <p:cNvSpPr/>
            <p:nvPr/>
          </p:nvSpPr>
          <p:spPr>
            <a:xfrm>
              <a:off x="3995936" y="2348880"/>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d</a:t>
              </a:r>
              <a:endParaRPr kumimoji="1" lang="ja-JP" altLang="en-US" dirty="0">
                <a:solidFill>
                  <a:schemeClr val="tx1"/>
                </a:solidFill>
              </a:endParaRPr>
            </a:p>
          </p:txBody>
        </p:sp>
      </p:grpSp>
      <p:grpSp>
        <p:nvGrpSpPr>
          <p:cNvPr id="17" name="グループ化 16"/>
          <p:cNvGrpSpPr/>
          <p:nvPr/>
        </p:nvGrpSpPr>
        <p:grpSpPr>
          <a:xfrm>
            <a:off x="5796136" y="1916832"/>
            <a:ext cx="1080120" cy="2376263"/>
            <a:chOff x="5292080" y="2420889"/>
            <a:chExt cx="1080120" cy="2599087"/>
          </a:xfrm>
        </p:grpSpPr>
        <p:pic>
          <p:nvPicPr>
            <p:cNvPr id="8" name="Picture 3"/>
            <p:cNvPicPr>
              <a:picLocks noChangeAspect="1" noChangeArrowheads="1"/>
            </p:cNvPicPr>
            <p:nvPr/>
          </p:nvPicPr>
          <p:blipFill>
            <a:blip r:embed="rId2" cstate="print"/>
            <a:srcRect l="66906" r="16547"/>
            <a:stretch>
              <a:fillRect/>
            </a:stretch>
          </p:blipFill>
          <p:spPr bwMode="auto">
            <a:xfrm>
              <a:off x="5292080" y="2446040"/>
              <a:ext cx="1080120" cy="2573936"/>
            </a:xfrm>
            <a:prstGeom prst="rect">
              <a:avLst/>
            </a:prstGeom>
            <a:noFill/>
            <a:ln w="9525">
              <a:noFill/>
              <a:miter lim="800000"/>
              <a:headEnd/>
              <a:tailEnd/>
            </a:ln>
          </p:spPr>
        </p:pic>
        <p:sp>
          <p:nvSpPr>
            <p:cNvPr id="13" name="正方形/長方形 12"/>
            <p:cNvSpPr/>
            <p:nvPr/>
          </p:nvSpPr>
          <p:spPr>
            <a:xfrm>
              <a:off x="5292080" y="2420889"/>
              <a:ext cx="288032" cy="315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a:t>
              </a:r>
              <a:endParaRPr kumimoji="1" lang="ja-JP" altLang="en-US" dirty="0">
                <a:solidFill>
                  <a:schemeClr val="tx1"/>
                </a:solidFill>
              </a:endParaRPr>
            </a:p>
          </p:txBody>
        </p:sp>
      </p:grpSp>
      <p:grpSp>
        <p:nvGrpSpPr>
          <p:cNvPr id="16" name="グループ化 15"/>
          <p:cNvGrpSpPr/>
          <p:nvPr/>
        </p:nvGrpSpPr>
        <p:grpSpPr>
          <a:xfrm>
            <a:off x="7812360" y="1916832"/>
            <a:ext cx="1005135" cy="2448272"/>
            <a:chOff x="6444208" y="2636912"/>
            <a:chExt cx="1005135" cy="2535464"/>
          </a:xfrm>
        </p:grpSpPr>
        <p:pic>
          <p:nvPicPr>
            <p:cNvPr id="9" name="Picture 3"/>
            <p:cNvPicPr>
              <a:picLocks noChangeAspect="1" noChangeArrowheads="1"/>
            </p:cNvPicPr>
            <p:nvPr/>
          </p:nvPicPr>
          <p:blipFill>
            <a:blip r:embed="rId2" cstate="print"/>
            <a:srcRect l="84226" t="1495"/>
            <a:stretch>
              <a:fillRect/>
            </a:stretch>
          </p:blipFill>
          <p:spPr bwMode="auto">
            <a:xfrm>
              <a:off x="6444208" y="2636912"/>
              <a:ext cx="1005135" cy="2535464"/>
            </a:xfrm>
            <a:prstGeom prst="rect">
              <a:avLst/>
            </a:prstGeom>
            <a:noFill/>
            <a:ln w="9525">
              <a:noFill/>
              <a:miter lim="800000"/>
              <a:headEnd/>
              <a:tailEnd/>
            </a:ln>
          </p:spPr>
        </p:pic>
        <p:sp>
          <p:nvSpPr>
            <p:cNvPr id="14" name="正方形/長方形 13"/>
            <p:cNvSpPr/>
            <p:nvPr/>
          </p:nvSpPr>
          <p:spPr>
            <a:xfrm>
              <a:off x="6444208" y="2636912"/>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f</a:t>
              </a:r>
              <a:endParaRPr kumimoji="1" lang="ja-JP" altLang="en-US" dirty="0">
                <a:solidFill>
                  <a:schemeClr val="tx1"/>
                </a:solidFill>
              </a:endParaRPr>
            </a:p>
          </p:txBody>
        </p:sp>
      </p:grpSp>
      <p:sp>
        <p:nvSpPr>
          <p:cNvPr id="20" name="正方形/長方形 19"/>
          <p:cNvSpPr/>
          <p:nvPr/>
        </p:nvSpPr>
        <p:spPr>
          <a:xfrm>
            <a:off x="3563888" y="3068960"/>
            <a:ext cx="504056" cy="432048"/>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smtClean="0">
                <a:solidFill>
                  <a:schemeClr val="tx1"/>
                </a:solidFill>
              </a:rPr>
              <a:t>+</a:t>
            </a:r>
            <a:endParaRPr kumimoji="1" lang="ja-JP" altLang="en-US" sz="6600" dirty="0">
              <a:solidFill>
                <a:schemeClr val="tx1"/>
              </a:solidFill>
            </a:endParaRPr>
          </a:p>
        </p:txBody>
      </p:sp>
      <p:sp>
        <p:nvSpPr>
          <p:cNvPr id="23" name="正方形/長方形 22"/>
          <p:cNvSpPr/>
          <p:nvPr/>
        </p:nvSpPr>
        <p:spPr>
          <a:xfrm>
            <a:off x="7116226" y="3068960"/>
            <a:ext cx="504056" cy="43204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smtClean="0">
                <a:solidFill>
                  <a:schemeClr val="tx1"/>
                </a:solidFill>
              </a:rPr>
              <a:t>=</a:t>
            </a:r>
            <a:endParaRPr kumimoji="1" lang="ja-JP" altLang="en-US" sz="6600" dirty="0">
              <a:solidFill>
                <a:schemeClr val="tx1"/>
              </a:solidFill>
            </a:endParaRPr>
          </a:p>
        </p:txBody>
      </p:sp>
      <p:sp>
        <p:nvSpPr>
          <p:cNvPr id="24" name="正方形/長方形 23"/>
          <p:cNvSpPr/>
          <p:nvPr/>
        </p:nvSpPr>
        <p:spPr>
          <a:xfrm>
            <a:off x="5220072" y="3068960"/>
            <a:ext cx="504056" cy="432048"/>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smtClean="0">
                <a:solidFill>
                  <a:schemeClr val="tx1"/>
                </a:solidFill>
              </a:rPr>
              <a:t>+</a:t>
            </a:r>
            <a:endParaRPr kumimoji="1" lang="ja-JP" altLang="en-US" sz="6600" dirty="0">
              <a:solidFill>
                <a:schemeClr val="tx1"/>
              </a:solidFill>
            </a:endParaRPr>
          </a:p>
        </p:txBody>
      </p:sp>
      <p:sp>
        <p:nvSpPr>
          <p:cNvPr id="25" name="正方形/長方形 24"/>
          <p:cNvSpPr/>
          <p:nvPr/>
        </p:nvSpPr>
        <p:spPr>
          <a:xfrm>
            <a:off x="5148064" y="4653136"/>
            <a:ext cx="3816424" cy="172819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solidFill>
              </a:rPr>
              <a:t>IR-DH</a:t>
            </a:r>
            <a:r>
              <a:rPr lang="ja-JP" altLang="en-US" sz="2800" dirty="0" smtClean="0">
                <a:solidFill>
                  <a:schemeClr val="tx1"/>
                </a:solidFill>
              </a:rPr>
              <a:t>の技術を用いれば人の大きさでも可視化できるようになる</a:t>
            </a:r>
            <a:endParaRPr kumimoji="1" lang="ja-JP" altLang="en-US" sz="2800" dirty="0">
              <a:solidFill>
                <a:schemeClr val="tx1"/>
              </a:solidFill>
            </a:endParaRPr>
          </a:p>
        </p:txBody>
      </p:sp>
      <p:sp>
        <p:nvSpPr>
          <p:cNvPr id="26" name="正方形/長方形 25"/>
          <p:cNvSpPr/>
          <p:nvPr/>
        </p:nvSpPr>
        <p:spPr>
          <a:xfrm>
            <a:off x="0" y="4941168"/>
            <a:ext cx="3240360" cy="115212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2800" dirty="0" smtClean="0">
                <a:solidFill>
                  <a:schemeClr val="tx1"/>
                </a:solidFill>
              </a:rPr>
              <a:t>c</a:t>
            </a:r>
            <a:r>
              <a:rPr kumimoji="1" lang="ja-JP" altLang="en-US" sz="2800" dirty="0" err="1" smtClean="0">
                <a:solidFill>
                  <a:schemeClr val="tx1"/>
                </a:solidFill>
              </a:rPr>
              <a:t>、</a:t>
            </a:r>
            <a:r>
              <a:rPr kumimoji="1" lang="en-US" altLang="ja-JP" sz="2800" dirty="0" smtClean="0">
                <a:solidFill>
                  <a:schemeClr val="tx1"/>
                </a:solidFill>
              </a:rPr>
              <a:t>d</a:t>
            </a:r>
            <a:r>
              <a:rPr kumimoji="1" lang="ja-JP" altLang="en-US" sz="2800" dirty="0" err="1" smtClean="0">
                <a:solidFill>
                  <a:schemeClr val="tx1"/>
                </a:solidFill>
              </a:rPr>
              <a:t>、</a:t>
            </a:r>
            <a:r>
              <a:rPr kumimoji="1" lang="en-US" altLang="ja-JP" sz="2800" dirty="0" smtClean="0">
                <a:solidFill>
                  <a:schemeClr val="tx1"/>
                </a:solidFill>
              </a:rPr>
              <a:t>e</a:t>
            </a:r>
            <a:r>
              <a:rPr kumimoji="1" lang="ja-JP" altLang="en-US" sz="2800" dirty="0" smtClean="0">
                <a:solidFill>
                  <a:schemeClr val="tx1"/>
                </a:solidFill>
              </a:rPr>
              <a:t>を重ね合わせると</a:t>
            </a:r>
            <a:r>
              <a:rPr kumimoji="1" lang="ja-JP" altLang="en-US" sz="2800" dirty="0" err="1" smtClean="0">
                <a:solidFill>
                  <a:schemeClr val="tx1"/>
                </a:solidFill>
              </a:rPr>
              <a:t>ｆ</a:t>
            </a:r>
            <a:r>
              <a:rPr kumimoji="1" lang="ja-JP" altLang="en-US" sz="2800" dirty="0" smtClean="0">
                <a:solidFill>
                  <a:schemeClr val="tx1"/>
                </a:solidFill>
              </a:rPr>
              <a:t>の全体画像が得られる</a:t>
            </a:r>
            <a:endParaRPr kumimoji="1" lang="ja-JP" altLang="en-US" sz="2800" dirty="0">
              <a:solidFill>
                <a:schemeClr val="tx1"/>
              </a:solidFill>
            </a:endParaRPr>
          </a:p>
        </p:txBody>
      </p:sp>
      <p:sp>
        <p:nvSpPr>
          <p:cNvPr id="27" name="右矢印 26"/>
          <p:cNvSpPr/>
          <p:nvPr/>
        </p:nvSpPr>
        <p:spPr>
          <a:xfrm>
            <a:off x="3851920" y="5013176"/>
            <a:ext cx="79208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596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発光スペクトルの周波数に依存しない</a:t>
            </a:r>
          </a:p>
          <a:p>
            <a:endParaRPr lang="en-US" altLang="ja-JP" dirty="0" smtClean="0"/>
          </a:p>
          <a:p>
            <a:r>
              <a:rPr lang="ja-JP" altLang="en-US" dirty="0" smtClean="0"/>
              <a:t>煙</a:t>
            </a:r>
            <a:r>
              <a:rPr lang="ja-JP" altLang="en-US" dirty="0" smtClean="0"/>
              <a:t>と炎の両方を通して人</a:t>
            </a:r>
            <a:r>
              <a:rPr lang="en-US" altLang="ja-JP" dirty="0" smtClean="0"/>
              <a:t>(</a:t>
            </a:r>
            <a:r>
              <a:rPr lang="ja-JP" altLang="en-US" dirty="0" smtClean="0"/>
              <a:t>物体</a:t>
            </a:r>
            <a:r>
              <a:rPr lang="en-US" altLang="ja-JP" dirty="0" smtClean="0"/>
              <a:t>)</a:t>
            </a:r>
            <a:r>
              <a:rPr lang="ja-JP" altLang="en-US" dirty="0" smtClean="0"/>
              <a:t>を見ることが</a:t>
            </a:r>
            <a:r>
              <a:rPr lang="ja-JP" altLang="en-US" dirty="0" smtClean="0"/>
              <a:t>できる</a:t>
            </a:r>
            <a:endParaRPr lang="en-US" altLang="ja-JP" dirty="0"/>
          </a:p>
          <a:p>
            <a:endParaRPr lang="en-US" altLang="ja-JP" dirty="0" smtClean="0"/>
          </a:p>
          <a:p>
            <a:r>
              <a:rPr lang="ja-JP" altLang="en-US" dirty="0" smtClean="0"/>
              <a:t>ホログラムの</a:t>
            </a:r>
            <a:r>
              <a:rPr lang="ja-JP" altLang="en-US" dirty="0" smtClean="0"/>
              <a:t>数値的処理</a:t>
            </a:r>
            <a:r>
              <a:rPr lang="ja-JP" altLang="en-US" dirty="0" smtClean="0"/>
              <a:t>によって画質を向上できる</a:t>
            </a:r>
            <a:endParaRPr lang="en-US" altLang="ja-JP" dirty="0" smtClean="0"/>
          </a:p>
          <a:p>
            <a:endParaRPr kumimoji="1" lang="ja-JP" altLang="en-US" dirty="0"/>
          </a:p>
        </p:txBody>
      </p:sp>
    </p:spTree>
    <p:extLst>
      <p:ext uri="{BB962C8B-B14F-4D97-AF65-F5344CB8AC3E}">
        <p14:creationId xmlns:p14="http://schemas.microsoft.com/office/powerpoint/2010/main" val="100167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grpSp>
        <p:nvGrpSpPr>
          <p:cNvPr id="7" name="グループ化 6"/>
          <p:cNvGrpSpPr/>
          <p:nvPr/>
        </p:nvGrpSpPr>
        <p:grpSpPr>
          <a:xfrm>
            <a:off x="-20827" y="2277893"/>
            <a:ext cx="4748178" cy="3024336"/>
            <a:chOff x="1115616" y="1556792"/>
            <a:chExt cx="6843861" cy="3456384"/>
          </a:xfrm>
        </p:grpSpPr>
        <p:pic>
          <p:nvPicPr>
            <p:cNvPr id="1026" name="Picture 2"/>
            <p:cNvPicPr>
              <a:picLocks noChangeAspect="1" noChangeArrowheads="1"/>
            </p:cNvPicPr>
            <p:nvPr/>
          </p:nvPicPr>
          <p:blipFill>
            <a:blip r:embed="rId2" cstate="print">
              <a:clrChange>
                <a:clrFrom>
                  <a:srgbClr val="000000"/>
                </a:clrFrom>
                <a:clrTo>
                  <a:srgbClr val="000000">
                    <a:alpha val="0"/>
                  </a:srgbClr>
                </a:clrTo>
              </a:clrChange>
            </a:blip>
            <a:srcRect l="17951"/>
            <a:stretch>
              <a:fillRect/>
            </a:stretch>
          </p:blipFill>
          <p:spPr bwMode="auto">
            <a:xfrm>
              <a:off x="1691680" y="1628800"/>
              <a:ext cx="6267797" cy="3181350"/>
            </a:xfrm>
            <a:prstGeom prst="rect">
              <a:avLst/>
            </a:prstGeom>
            <a:noFill/>
            <a:ln w="9525">
              <a:noFill/>
              <a:miter lim="800000"/>
              <a:headEnd/>
              <a:tailEnd/>
            </a:ln>
          </p:spPr>
        </p:pic>
        <p:sp>
          <p:nvSpPr>
            <p:cNvPr id="5" name="正方形/長方形 4"/>
            <p:cNvSpPr/>
            <p:nvPr/>
          </p:nvSpPr>
          <p:spPr>
            <a:xfrm>
              <a:off x="1115616" y="1556792"/>
              <a:ext cx="648072" cy="2232248"/>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15616" y="2780928"/>
              <a:ext cx="648072" cy="2232248"/>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4842264" y="1429402"/>
            <a:ext cx="4104456" cy="872831"/>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直接では炎と煙で家の中の人を見れない</a:t>
            </a:r>
            <a:endParaRPr kumimoji="1" lang="ja-JP" altLang="en-US" sz="2400" dirty="0">
              <a:solidFill>
                <a:schemeClr val="tx1"/>
              </a:solidFill>
            </a:endParaRPr>
          </a:p>
        </p:txBody>
      </p:sp>
      <p:sp>
        <p:nvSpPr>
          <p:cNvPr id="8" name="正方形/長方形 7"/>
          <p:cNvSpPr/>
          <p:nvPr/>
        </p:nvSpPr>
        <p:spPr>
          <a:xfrm>
            <a:off x="4842264" y="3398651"/>
            <a:ext cx="4104456" cy="1182477"/>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サーモカメラでは炎の熱を感知してしまうので</a:t>
            </a:r>
            <a:endParaRPr lang="en-US" altLang="ja-JP" sz="2400" dirty="0" smtClean="0">
              <a:solidFill>
                <a:schemeClr val="tx1"/>
              </a:solidFill>
            </a:endParaRPr>
          </a:p>
          <a:p>
            <a:pPr algn="ctr"/>
            <a:r>
              <a:rPr lang="ja-JP" altLang="en-US" sz="2400" dirty="0">
                <a:solidFill>
                  <a:schemeClr val="tx1"/>
                </a:solidFill>
              </a:rPr>
              <a:t>煙</a:t>
            </a:r>
            <a:r>
              <a:rPr lang="ja-JP" altLang="en-US" sz="2400" dirty="0" smtClean="0">
                <a:solidFill>
                  <a:schemeClr val="tx1"/>
                </a:solidFill>
              </a:rPr>
              <a:t>を通してしか見れない</a:t>
            </a:r>
            <a:endParaRPr kumimoji="1" lang="ja-JP" altLang="en-US" sz="2400" dirty="0">
              <a:solidFill>
                <a:schemeClr val="tx1"/>
              </a:solidFill>
            </a:endParaRPr>
          </a:p>
        </p:txBody>
      </p:sp>
      <p:sp>
        <p:nvSpPr>
          <p:cNvPr id="9" name="正方形/長方形 8"/>
          <p:cNvSpPr/>
          <p:nvPr/>
        </p:nvSpPr>
        <p:spPr>
          <a:xfrm>
            <a:off x="4834511" y="5517232"/>
            <a:ext cx="4104456" cy="1080120"/>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煙と炎を通して物体を見たい</a:t>
            </a:r>
            <a:endParaRPr kumimoji="1" lang="ja-JP" altLang="en-US" sz="2400" dirty="0">
              <a:solidFill>
                <a:schemeClr val="tx1"/>
              </a:solidFill>
            </a:endParaRPr>
          </a:p>
        </p:txBody>
      </p:sp>
      <p:sp>
        <p:nvSpPr>
          <p:cNvPr id="4" name="下矢印 3"/>
          <p:cNvSpPr/>
          <p:nvPr/>
        </p:nvSpPr>
        <p:spPr>
          <a:xfrm>
            <a:off x="5922384" y="4806908"/>
            <a:ext cx="1944216" cy="495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5914631" y="2746146"/>
            <a:ext cx="1944216" cy="495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506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gn="l"/>
            <a:r>
              <a:rPr lang="ja-JP" altLang="en-US" sz="4000" dirty="0" smtClean="0"/>
              <a:t>紹介論文</a:t>
            </a:r>
            <a:r>
              <a:rPr lang="en-US" altLang="ja-JP" sz="3200" dirty="0" smtClean="0"/>
              <a:t/>
            </a:r>
            <a:br>
              <a:rPr lang="en-US" altLang="ja-JP" sz="3200" dirty="0" smtClean="0"/>
            </a:br>
            <a:r>
              <a:rPr lang="it-IT" altLang="ja-JP" sz="3200" dirty="0"/>
              <a:t>M. Locatelli</a:t>
            </a:r>
            <a:r>
              <a:rPr lang="it-IT" altLang="ja-JP" sz="3200" dirty="0" smtClean="0"/>
              <a:t>, </a:t>
            </a:r>
            <a:r>
              <a:rPr lang="it-IT" altLang="ja-JP" sz="3200" dirty="0"/>
              <a:t>E. Pugliese</a:t>
            </a:r>
            <a:r>
              <a:rPr lang="it-IT" altLang="ja-JP" sz="3200" dirty="0" smtClean="0"/>
              <a:t>, </a:t>
            </a:r>
            <a:r>
              <a:rPr lang="it-IT" altLang="ja-JP" sz="3200" dirty="0"/>
              <a:t>M. Paturzo</a:t>
            </a:r>
            <a:r>
              <a:rPr lang="it-IT" altLang="ja-JP" sz="3200" dirty="0" smtClean="0"/>
              <a:t>, </a:t>
            </a:r>
            <a:r>
              <a:rPr lang="it-IT" altLang="ja-JP" sz="3200" dirty="0"/>
              <a:t>V. </a:t>
            </a:r>
            <a:r>
              <a:rPr lang="it-IT" altLang="ja-JP" sz="3200" dirty="0" smtClean="0"/>
              <a:t>Bianco,A</a:t>
            </a:r>
            <a:r>
              <a:rPr lang="it-IT" altLang="ja-JP" sz="3200" dirty="0"/>
              <a:t>. </a:t>
            </a:r>
            <a:r>
              <a:rPr lang="it-IT" altLang="ja-JP" sz="3200" dirty="0" smtClean="0"/>
              <a:t>Finizio,A</a:t>
            </a:r>
            <a:r>
              <a:rPr lang="it-IT" altLang="ja-JP" sz="3200" dirty="0"/>
              <a:t>. </a:t>
            </a:r>
            <a:r>
              <a:rPr lang="it-IT" altLang="ja-JP" sz="3200" dirty="0" smtClean="0"/>
              <a:t>Pelagotti,P. </a:t>
            </a:r>
            <a:r>
              <a:rPr lang="it-IT" altLang="ja-JP" sz="3200" dirty="0"/>
              <a:t>Poggi</a:t>
            </a:r>
            <a:r>
              <a:rPr lang="it-IT" altLang="ja-JP" sz="3200" dirty="0" smtClean="0"/>
              <a:t>, </a:t>
            </a:r>
            <a:r>
              <a:rPr lang="it-IT" altLang="ja-JP" sz="3200" dirty="0"/>
              <a:t>L. </a:t>
            </a:r>
            <a:r>
              <a:rPr lang="it-IT" altLang="ja-JP" sz="3200" dirty="0" smtClean="0"/>
              <a:t>Miccio,R</a:t>
            </a:r>
            <a:r>
              <a:rPr lang="it-IT" altLang="ja-JP" sz="3200" dirty="0"/>
              <a:t>. </a:t>
            </a:r>
            <a:r>
              <a:rPr lang="it-IT" altLang="ja-JP" sz="3200" dirty="0" smtClean="0"/>
              <a:t>Meucci,and </a:t>
            </a:r>
            <a:r>
              <a:rPr lang="it-IT" altLang="ja-JP" sz="3200" dirty="0"/>
              <a:t>P. </a:t>
            </a:r>
            <a:r>
              <a:rPr lang="it-IT" altLang="ja-JP" sz="3200" dirty="0" smtClean="0"/>
              <a:t>Ferraro </a:t>
            </a:r>
            <a:r>
              <a:rPr lang="ja-JP" altLang="en-US" sz="3200" b="1" dirty="0" smtClean="0"/>
              <a:t>“</a:t>
            </a:r>
            <a:r>
              <a:rPr lang="en-US" altLang="ja-JP" sz="3200" b="1" dirty="0" smtClean="0"/>
              <a:t>Imaging </a:t>
            </a:r>
            <a:r>
              <a:rPr lang="en-US" altLang="ja-JP" sz="3200" b="1" dirty="0"/>
              <a:t>live humans through smoke and flames using far-infrared digital </a:t>
            </a:r>
            <a:r>
              <a:rPr lang="en-US" altLang="ja-JP" sz="3200" b="1" dirty="0" smtClean="0"/>
              <a:t>holography</a:t>
            </a:r>
            <a:r>
              <a:rPr lang="ja-JP" altLang="en-US" sz="3200" b="1" dirty="0" smtClean="0"/>
              <a:t>”</a:t>
            </a:r>
            <a:r>
              <a:rPr lang="en-US" altLang="ja-JP" sz="3200" dirty="0"/>
              <a:t/>
            </a:r>
            <a:br>
              <a:rPr lang="en-US" altLang="ja-JP" sz="3200" dirty="0"/>
            </a:br>
            <a:endParaRPr kumimoji="1" lang="ja-JP" altLang="en-US" sz="3200" dirty="0"/>
          </a:p>
        </p:txBody>
      </p:sp>
      <p:sp>
        <p:nvSpPr>
          <p:cNvPr id="3" name="正方形/長方形 2"/>
          <p:cNvSpPr/>
          <p:nvPr/>
        </p:nvSpPr>
        <p:spPr>
          <a:xfrm>
            <a:off x="683568" y="4221088"/>
            <a:ext cx="7920880" cy="523220"/>
          </a:xfrm>
          <a:prstGeom prst="rect">
            <a:avLst/>
          </a:prstGeom>
        </p:spPr>
        <p:txBody>
          <a:bodyPr wrap="square">
            <a:spAutoFit/>
          </a:bodyPr>
          <a:lstStyle/>
          <a:p>
            <a:r>
              <a:rPr lang="en-US" altLang="ja-JP" sz="2800" dirty="0" smtClean="0"/>
              <a:t>Optics Express, Vol. 21 Issue 5, pp.5379-5390 (2013)</a:t>
            </a:r>
            <a:endParaRPr lang="ja-JP" altLang="en-US" sz="2800" dirty="0"/>
          </a:p>
        </p:txBody>
      </p:sp>
    </p:spTree>
    <p:extLst>
      <p:ext uri="{BB962C8B-B14F-4D97-AF65-F5344CB8AC3E}">
        <p14:creationId xmlns:p14="http://schemas.microsoft.com/office/powerpoint/2010/main" val="204271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5656" y="260648"/>
            <a:ext cx="5182344" cy="1226567"/>
          </a:xfrm>
        </p:spPr>
        <p:txBody>
          <a:bodyPr/>
          <a:lstStyle/>
          <a:p>
            <a:r>
              <a:rPr kumimoji="1" lang="ja-JP" altLang="en-US" dirty="0" smtClean="0"/>
              <a:t>従来技術</a:t>
            </a:r>
            <a:endParaRPr kumimoji="1" lang="ja-JP" altLang="en-US" dirty="0"/>
          </a:p>
        </p:txBody>
      </p:sp>
      <p:sp>
        <p:nvSpPr>
          <p:cNvPr id="4" name="正方形/長方形 3"/>
          <p:cNvSpPr/>
          <p:nvPr/>
        </p:nvSpPr>
        <p:spPr>
          <a:xfrm>
            <a:off x="683568" y="1664804"/>
            <a:ext cx="4104456" cy="648072"/>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サーモグラフィ</a:t>
            </a:r>
            <a:endParaRPr kumimoji="1" lang="ja-JP" altLang="en-US" sz="2800" dirty="0">
              <a:solidFill>
                <a:schemeClr val="tx1"/>
              </a:solidFill>
            </a:endParaRPr>
          </a:p>
        </p:txBody>
      </p:sp>
      <p:sp>
        <p:nvSpPr>
          <p:cNvPr id="7" name="正方形/長方形 6"/>
          <p:cNvSpPr/>
          <p:nvPr/>
        </p:nvSpPr>
        <p:spPr>
          <a:xfrm>
            <a:off x="342083" y="2312876"/>
            <a:ext cx="5184576" cy="1080120"/>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rPr>
              <a:t>・物体から放射される赤外線を分析し　　熱分布を表したもの</a:t>
            </a:r>
          </a:p>
        </p:txBody>
      </p:sp>
      <p:sp>
        <p:nvSpPr>
          <p:cNvPr id="10" name="正方形/長方形 9"/>
          <p:cNvSpPr/>
          <p:nvPr/>
        </p:nvSpPr>
        <p:spPr>
          <a:xfrm>
            <a:off x="338655" y="5085184"/>
            <a:ext cx="5375408" cy="1224136"/>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smtClean="0">
                <a:solidFill>
                  <a:schemeClr val="tx1"/>
                </a:solidFill>
              </a:rPr>
              <a:t>・あらゆる</a:t>
            </a:r>
            <a:r>
              <a:rPr lang="ja-JP" altLang="en-US" sz="2400" dirty="0">
                <a:solidFill>
                  <a:schemeClr val="tx1"/>
                </a:solidFill>
              </a:rPr>
              <a:t>物体</a:t>
            </a:r>
            <a:r>
              <a:rPr lang="ja-JP" altLang="en-US" sz="2400" dirty="0" smtClean="0">
                <a:solidFill>
                  <a:schemeClr val="tx1"/>
                </a:solidFill>
              </a:rPr>
              <a:t>が自身</a:t>
            </a:r>
            <a:r>
              <a:rPr lang="ja-JP" altLang="en-US" sz="2400" dirty="0">
                <a:solidFill>
                  <a:schemeClr val="tx1"/>
                </a:solidFill>
              </a:rPr>
              <a:t>の温度によった遠赤外線を出して</a:t>
            </a:r>
            <a:r>
              <a:rPr lang="ja-JP" altLang="en-US" sz="2400" dirty="0" smtClean="0">
                <a:solidFill>
                  <a:schemeClr val="tx1"/>
                </a:solidFill>
              </a:rPr>
              <a:t>いるので、</a:t>
            </a:r>
            <a:r>
              <a:rPr lang="ja-JP" altLang="en-US" sz="2400" dirty="0">
                <a:solidFill>
                  <a:schemeClr val="tx1"/>
                </a:solidFill>
              </a:rPr>
              <a:t>光源が無い場所でも目標</a:t>
            </a:r>
            <a:r>
              <a:rPr lang="ja-JP" altLang="en-US" sz="2400" dirty="0" smtClean="0">
                <a:solidFill>
                  <a:schemeClr val="tx1"/>
                </a:solidFill>
              </a:rPr>
              <a:t>を確認</a:t>
            </a:r>
            <a:r>
              <a:rPr lang="ja-JP" altLang="en-US" sz="2400" dirty="0">
                <a:solidFill>
                  <a:schemeClr val="tx1"/>
                </a:solidFill>
              </a:rPr>
              <a:t>すること</a:t>
            </a:r>
            <a:r>
              <a:rPr lang="ja-JP" altLang="en-US" sz="2400" dirty="0" smtClean="0">
                <a:solidFill>
                  <a:schemeClr val="tx1"/>
                </a:solidFill>
              </a:rPr>
              <a:t>が</a:t>
            </a:r>
            <a:r>
              <a:rPr lang="ja-JP" altLang="en-US" sz="2400" dirty="0">
                <a:solidFill>
                  <a:schemeClr val="tx1"/>
                </a:solidFill>
              </a:rPr>
              <a:t>でき</a:t>
            </a:r>
            <a:r>
              <a:rPr lang="ja-JP" altLang="en-US" sz="2400" dirty="0" smtClean="0">
                <a:solidFill>
                  <a:schemeClr val="tx1"/>
                </a:solidFill>
              </a:rPr>
              <a:t>る</a:t>
            </a:r>
            <a:endParaRPr lang="ja-JP" altLang="en-US" sz="2400" dirty="0">
              <a:solidFill>
                <a:schemeClr val="tx1"/>
              </a:solidFill>
            </a:endParaRPr>
          </a:p>
        </p:txBody>
      </p:sp>
      <p:sp>
        <p:nvSpPr>
          <p:cNvPr id="11" name="正方形/長方形 10"/>
          <p:cNvSpPr/>
          <p:nvPr/>
        </p:nvSpPr>
        <p:spPr>
          <a:xfrm>
            <a:off x="338655" y="3552760"/>
            <a:ext cx="5602264" cy="1166430"/>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smtClean="0">
                <a:solidFill>
                  <a:schemeClr val="tx1"/>
                </a:solidFill>
              </a:rPr>
              <a:t>・可視</a:t>
            </a:r>
            <a:r>
              <a:rPr lang="ja-JP" altLang="en-US" sz="2400" dirty="0">
                <a:solidFill>
                  <a:schemeClr val="tx1"/>
                </a:solidFill>
              </a:rPr>
              <a:t>光線と</a:t>
            </a:r>
            <a:r>
              <a:rPr lang="ja-JP" altLang="en-US" sz="2400" dirty="0" smtClean="0">
                <a:solidFill>
                  <a:schemeClr val="tx1"/>
                </a:solidFill>
              </a:rPr>
              <a:t>比べると解像度</a:t>
            </a:r>
            <a:r>
              <a:rPr lang="ja-JP" altLang="en-US" sz="2400" dirty="0">
                <a:solidFill>
                  <a:schemeClr val="tx1"/>
                </a:solidFill>
              </a:rPr>
              <a:t>が</a:t>
            </a:r>
            <a:r>
              <a:rPr lang="ja-JP" altLang="en-US" sz="2400" dirty="0" smtClean="0">
                <a:solidFill>
                  <a:schemeClr val="tx1"/>
                </a:solidFill>
              </a:rPr>
              <a:t>劣る</a:t>
            </a:r>
            <a:r>
              <a:rPr lang="ja-JP" altLang="en-US" sz="2400" dirty="0">
                <a:solidFill>
                  <a:schemeClr val="tx1"/>
                </a:solidFill>
              </a:rPr>
              <a:t>が</a:t>
            </a:r>
            <a:r>
              <a:rPr lang="ja-JP" altLang="en-US" sz="2400" dirty="0" smtClean="0">
                <a:solidFill>
                  <a:schemeClr val="tx1"/>
                </a:solidFill>
              </a:rPr>
              <a:t>透過</a:t>
            </a:r>
            <a:r>
              <a:rPr lang="ja-JP" altLang="en-US" sz="2400" dirty="0">
                <a:solidFill>
                  <a:schemeClr val="tx1"/>
                </a:solidFill>
              </a:rPr>
              <a:t>能力に</a:t>
            </a:r>
            <a:r>
              <a:rPr lang="ja-JP" altLang="en-US" sz="2400" dirty="0" smtClean="0">
                <a:solidFill>
                  <a:schemeClr val="tx1"/>
                </a:solidFill>
              </a:rPr>
              <a:t>優れるため</a:t>
            </a:r>
            <a:r>
              <a:rPr lang="ja-JP" altLang="en-US" sz="2400" dirty="0">
                <a:solidFill>
                  <a:schemeClr val="tx1"/>
                </a:solidFill>
              </a:rPr>
              <a:t>、霧や</a:t>
            </a:r>
            <a:r>
              <a:rPr lang="ja-JP" altLang="en-US" sz="2400" dirty="0" smtClean="0">
                <a:solidFill>
                  <a:schemeClr val="tx1"/>
                </a:solidFill>
              </a:rPr>
              <a:t>煙など</a:t>
            </a:r>
            <a:r>
              <a:rPr lang="ja-JP" altLang="en-US" sz="2400" dirty="0">
                <a:solidFill>
                  <a:schemeClr val="tx1"/>
                </a:solidFill>
              </a:rPr>
              <a:t>があって</a:t>
            </a:r>
            <a:r>
              <a:rPr lang="ja-JP" altLang="en-US" sz="2400" dirty="0" smtClean="0">
                <a:solidFill>
                  <a:schemeClr val="tx1"/>
                </a:solidFill>
              </a:rPr>
              <a:t>も透視できる</a:t>
            </a:r>
            <a:endParaRPr lang="ja-JP" altLang="en-US" sz="2400" dirty="0">
              <a:solidFill>
                <a:schemeClr val="tx1"/>
              </a:solidFill>
            </a:endParaRPr>
          </a:p>
        </p:txBody>
      </p:sp>
      <p:pic>
        <p:nvPicPr>
          <p:cNvPr id="1028" name="Picture 4"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96" y="2407864"/>
            <a:ext cx="3073559" cy="2311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レンズレス</a:t>
            </a:r>
            <a:r>
              <a:rPr kumimoji="1" lang="en-US" altLang="ja-JP" dirty="0" smtClean="0"/>
              <a:t>IR-DH</a:t>
            </a:r>
            <a:br>
              <a:rPr kumimoji="1" lang="en-US" altLang="ja-JP" dirty="0" smtClean="0"/>
            </a:br>
            <a:r>
              <a:rPr kumimoji="1" lang="en-US" altLang="ja-JP" dirty="0" smtClean="0"/>
              <a:t>(</a:t>
            </a:r>
            <a:r>
              <a:rPr lang="en-US" altLang="ja-JP" dirty="0" smtClean="0"/>
              <a:t>I</a:t>
            </a:r>
            <a:r>
              <a:rPr lang="ja-JP" altLang="ja-JP" dirty="0" smtClean="0"/>
              <a:t>nfrared</a:t>
            </a:r>
            <a:r>
              <a:rPr lang="ja-JP" altLang="en-US" dirty="0" smtClean="0"/>
              <a:t> </a:t>
            </a:r>
            <a:r>
              <a:rPr lang="en-US" altLang="ja-JP" dirty="0" smtClean="0"/>
              <a:t>Digital Holography)</a:t>
            </a:r>
            <a:endParaRPr kumimoji="1" lang="ja-JP" altLang="en-US" dirty="0"/>
          </a:p>
        </p:txBody>
      </p:sp>
      <p:sp>
        <p:nvSpPr>
          <p:cNvPr id="4" name="正方形/長方形 3"/>
          <p:cNvSpPr/>
          <p:nvPr/>
        </p:nvSpPr>
        <p:spPr>
          <a:xfrm>
            <a:off x="323528" y="4725144"/>
            <a:ext cx="8424936" cy="93610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800" dirty="0" smtClean="0">
                <a:solidFill>
                  <a:schemeClr val="tx1"/>
                </a:solidFill>
              </a:rPr>
              <a:t>・レンズを使用しないので一部が飽和を起こしても焦点面に物体波を再構築する</a:t>
            </a:r>
            <a:endParaRPr kumimoji="1" lang="ja-JP" altLang="en-US" sz="2800" dirty="0">
              <a:solidFill>
                <a:schemeClr val="tx1"/>
              </a:solidFill>
            </a:endParaRPr>
          </a:p>
        </p:txBody>
      </p:sp>
      <p:sp>
        <p:nvSpPr>
          <p:cNvPr id="5" name="正方形/長方形 4"/>
          <p:cNvSpPr/>
          <p:nvPr/>
        </p:nvSpPr>
        <p:spPr>
          <a:xfrm>
            <a:off x="1043608" y="6209928"/>
            <a:ext cx="6480720"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赤外線カメラの全体の飽和を回避できる</a:t>
            </a:r>
            <a:endParaRPr kumimoji="1" lang="ja-JP" altLang="en-US" sz="2800" dirty="0">
              <a:solidFill>
                <a:schemeClr val="tx1"/>
              </a:solidFill>
            </a:endParaRPr>
          </a:p>
        </p:txBody>
      </p:sp>
      <p:sp>
        <p:nvSpPr>
          <p:cNvPr id="6" name="正方形/長方形 5"/>
          <p:cNvSpPr/>
          <p:nvPr/>
        </p:nvSpPr>
        <p:spPr>
          <a:xfrm>
            <a:off x="251520" y="1916832"/>
            <a:ext cx="8712968" cy="1224136"/>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・長波長により人間サイズの物体のデジタルホログラムを記録できる</a:t>
            </a:r>
            <a:endParaRPr kumimoji="1" lang="ja-JP" altLang="en-US" sz="2800" dirty="0">
              <a:solidFill>
                <a:schemeClr val="tx1"/>
              </a:solidFill>
            </a:endParaRPr>
          </a:p>
        </p:txBody>
      </p:sp>
      <p:sp>
        <p:nvSpPr>
          <p:cNvPr id="8" name="正方形/長方形 7"/>
          <p:cNvSpPr/>
          <p:nvPr/>
        </p:nvSpPr>
        <p:spPr>
          <a:xfrm>
            <a:off x="323528" y="3356992"/>
            <a:ext cx="8820472" cy="10801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a:t>
            </a:r>
            <a:r>
              <a:rPr lang="en-US" altLang="ja-JP" sz="2800" dirty="0" smtClean="0">
                <a:solidFill>
                  <a:schemeClr val="tx1"/>
                </a:solidFill>
              </a:rPr>
              <a:t>CO</a:t>
            </a:r>
            <a:r>
              <a:rPr lang="en-US" altLang="ja-JP" sz="2800" baseline="-25000" dirty="0" smtClean="0">
                <a:solidFill>
                  <a:schemeClr val="tx1"/>
                </a:solidFill>
              </a:rPr>
              <a:t>2</a:t>
            </a:r>
            <a:r>
              <a:rPr lang="ja-JP" altLang="en-US" sz="2800" dirty="0" smtClean="0">
                <a:solidFill>
                  <a:schemeClr val="tx1"/>
                </a:solidFill>
              </a:rPr>
              <a:t>レーザーを用いておりコヒーレントでビームを</a:t>
            </a:r>
            <a:endParaRPr lang="en-US" altLang="ja-JP" sz="2800" dirty="0" smtClean="0">
              <a:solidFill>
                <a:schemeClr val="tx1"/>
              </a:solidFill>
            </a:endParaRPr>
          </a:p>
          <a:p>
            <a:r>
              <a:rPr lang="ja-JP" altLang="en-US" sz="2800" dirty="0" smtClean="0">
                <a:solidFill>
                  <a:schemeClr val="tx1"/>
                </a:solidFill>
              </a:rPr>
              <a:t>　拡大することができる</a:t>
            </a:r>
            <a:endParaRPr kumimoji="1" lang="ja-JP" altLang="en-US" sz="2800" dirty="0">
              <a:solidFill>
                <a:schemeClr val="tx1"/>
              </a:solidFill>
            </a:endParaRPr>
          </a:p>
        </p:txBody>
      </p:sp>
      <p:sp>
        <p:nvSpPr>
          <p:cNvPr id="9" name="下矢印 8"/>
          <p:cNvSpPr/>
          <p:nvPr/>
        </p:nvSpPr>
        <p:spPr>
          <a:xfrm>
            <a:off x="3635896" y="5733256"/>
            <a:ext cx="136815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19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実験装置</a:t>
            </a:r>
            <a:endParaRPr kumimoji="1" lang="ja-JP" altLang="en-US" dirty="0"/>
          </a:p>
        </p:txBody>
      </p:sp>
      <p:sp>
        <p:nvSpPr>
          <p:cNvPr id="9" name="正方形/長方形 8"/>
          <p:cNvSpPr/>
          <p:nvPr/>
        </p:nvSpPr>
        <p:spPr>
          <a:xfrm>
            <a:off x="251520" y="3900358"/>
            <a:ext cx="12961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539552" y="1340768"/>
            <a:ext cx="8067675" cy="3601122"/>
            <a:chOff x="473149" y="1286644"/>
            <a:chExt cx="8067675" cy="3581400"/>
          </a:xfrm>
        </p:grpSpPr>
        <p:pic>
          <p:nvPicPr>
            <p:cNvPr id="102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3149" y="1286644"/>
              <a:ext cx="80676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1187624" y="2835138"/>
              <a:ext cx="1296144"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　　　　　</a:t>
              </a:r>
              <a:r>
                <a:rPr kumimoji="1" lang="en-US" altLang="ja-JP" dirty="0" smtClean="0">
                  <a:solidFill>
                    <a:schemeClr val="tx1"/>
                  </a:solidFill>
                </a:rPr>
                <a:t>L2</a:t>
              </a:r>
              <a:endParaRPr kumimoji="1" lang="ja-JP" altLang="en-US" dirty="0">
                <a:solidFill>
                  <a:schemeClr val="tx1"/>
                </a:solidFill>
              </a:endParaRPr>
            </a:p>
          </p:txBody>
        </p:sp>
        <p:sp>
          <p:nvSpPr>
            <p:cNvPr id="8" name="正方形/長方形 7"/>
            <p:cNvSpPr/>
            <p:nvPr/>
          </p:nvSpPr>
          <p:spPr>
            <a:xfrm>
              <a:off x="4067944" y="2602497"/>
              <a:ext cx="1296144" cy="43537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IR-CAMERA</a:t>
              </a:r>
              <a:endParaRPr kumimoji="1" lang="ja-JP" altLang="en-US" dirty="0">
                <a:solidFill>
                  <a:schemeClr val="tx1"/>
                </a:solidFill>
              </a:endParaRPr>
            </a:p>
          </p:txBody>
        </p:sp>
        <p:sp>
          <p:nvSpPr>
            <p:cNvPr id="10" name="正方形/長方形 9"/>
            <p:cNvSpPr/>
            <p:nvPr/>
          </p:nvSpPr>
          <p:spPr>
            <a:xfrm>
              <a:off x="5916488" y="3897471"/>
              <a:ext cx="1296144"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kumimoji="1" lang="en-US" altLang="ja-JP" dirty="0" smtClean="0">
                  <a:solidFill>
                    <a:schemeClr val="tx1"/>
                  </a:solidFill>
                </a:rPr>
                <a:t>M1</a:t>
              </a:r>
              <a:endParaRPr kumimoji="1" lang="ja-JP" altLang="en-US" dirty="0">
                <a:solidFill>
                  <a:schemeClr val="tx1"/>
                </a:solidFill>
              </a:endParaRPr>
            </a:p>
          </p:txBody>
        </p:sp>
        <p:sp>
          <p:nvSpPr>
            <p:cNvPr id="11" name="正方形/長方形 10"/>
            <p:cNvSpPr/>
            <p:nvPr/>
          </p:nvSpPr>
          <p:spPr>
            <a:xfrm>
              <a:off x="539552" y="3812944"/>
              <a:ext cx="1296144"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M2</a:t>
              </a:r>
              <a:endParaRPr kumimoji="1" lang="ja-JP" altLang="en-US" dirty="0">
                <a:solidFill>
                  <a:schemeClr val="tx1"/>
                </a:solidFill>
              </a:endParaRPr>
            </a:p>
          </p:txBody>
        </p:sp>
        <p:sp>
          <p:nvSpPr>
            <p:cNvPr id="12" name="正方形/長方形 11"/>
            <p:cNvSpPr/>
            <p:nvPr/>
          </p:nvSpPr>
          <p:spPr>
            <a:xfrm>
              <a:off x="6770464" y="2324422"/>
              <a:ext cx="1612512" cy="510716"/>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IR-</a:t>
              </a:r>
              <a:r>
                <a:rPr kumimoji="1" lang="en-US" altLang="ja-JP" dirty="0" smtClean="0">
                  <a:solidFill>
                    <a:schemeClr val="tx1"/>
                  </a:solidFill>
                </a:rPr>
                <a:t>LASER</a:t>
              </a:r>
              <a:endParaRPr kumimoji="1" lang="ja-JP" altLang="en-US" dirty="0">
                <a:solidFill>
                  <a:schemeClr val="tx1"/>
                </a:solidFill>
              </a:endParaRPr>
            </a:p>
          </p:txBody>
        </p:sp>
        <p:sp>
          <p:nvSpPr>
            <p:cNvPr id="13" name="正方形/長方形 12"/>
            <p:cNvSpPr/>
            <p:nvPr/>
          </p:nvSpPr>
          <p:spPr>
            <a:xfrm>
              <a:off x="3635896" y="4498068"/>
              <a:ext cx="1296144"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dirty="0">
                  <a:solidFill>
                    <a:schemeClr val="tx1"/>
                  </a:solidFill>
                </a:rPr>
                <a:t>VA</a:t>
              </a:r>
              <a:endParaRPr kumimoji="1" lang="ja-JP" altLang="en-US" dirty="0">
                <a:solidFill>
                  <a:schemeClr val="tx1"/>
                </a:solidFill>
              </a:endParaRPr>
            </a:p>
          </p:txBody>
        </p:sp>
        <p:sp>
          <p:nvSpPr>
            <p:cNvPr id="14" name="正方形/長方形 13"/>
            <p:cNvSpPr/>
            <p:nvPr/>
          </p:nvSpPr>
          <p:spPr>
            <a:xfrm>
              <a:off x="5364088" y="1319675"/>
              <a:ext cx="1296144" cy="32953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BS</a:t>
              </a:r>
              <a:endParaRPr kumimoji="1" lang="ja-JP" altLang="en-US" dirty="0">
                <a:solidFill>
                  <a:schemeClr val="tx1"/>
                </a:solidFill>
              </a:endParaRPr>
            </a:p>
          </p:txBody>
        </p:sp>
        <p:sp>
          <p:nvSpPr>
            <p:cNvPr id="15" name="正方形/長方形 14"/>
            <p:cNvSpPr/>
            <p:nvPr/>
          </p:nvSpPr>
          <p:spPr>
            <a:xfrm>
              <a:off x="3635896" y="1340768"/>
              <a:ext cx="1296144"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L1</a:t>
              </a:r>
              <a:endParaRPr kumimoji="1" lang="ja-JP" altLang="en-US" dirty="0">
                <a:solidFill>
                  <a:schemeClr val="tx1"/>
                </a:solidFill>
              </a:endParaRPr>
            </a:p>
          </p:txBody>
        </p:sp>
      </p:grpSp>
      <p:sp>
        <p:nvSpPr>
          <p:cNvPr id="16" name="正方形/長方形 15"/>
          <p:cNvSpPr/>
          <p:nvPr/>
        </p:nvSpPr>
        <p:spPr>
          <a:xfrm>
            <a:off x="611560" y="5085184"/>
            <a:ext cx="25202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63960" y="5237584"/>
            <a:ext cx="25202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1520" y="5085184"/>
            <a:ext cx="8355707" cy="1584176"/>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smtClean="0">
                <a:solidFill>
                  <a:schemeClr val="tx1"/>
                </a:solidFill>
              </a:rPr>
              <a:t>（</a:t>
            </a:r>
            <a:r>
              <a:rPr lang="en-US" altLang="ja-JP" sz="2400" dirty="0" smtClean="0">
                <a:solidFill>
                  <a:schemeClr val="tx1"/>
                </a:solidFill>
              </a:rPr>
              <a:t>IR-LASER</a:t>
            </a:r>
            <a:r>
              <a:rPr lang="ja-JP" altLang="en-US" sz="2400" dirty="0" smtClean="0">
                <a:solidFill>
                  <a:schemeClr val="tx1"/>
                </a:solidFill>
              </a:rPr>
              <a:t>）</a:t>
            </a:r>
            <a:r>
              <a:rPr lang="en-US" altLang="ja-JP" sz="2400" dirty="0" smtClean="0">
                <a:solidFill>
                  <a:schemeClr val="tx1"/>
                </a:solidFill>
              </a:rPr>
              <a:t> </a:t>
            </a:r>
            <a:r>
              <a:rPr lang="ja-JP" altLang="en-US" sz="2400" dirty="0">
                <a:solidFill>
                  <a:schemeClr val="tx1"/>
                </a:solidFill>
              </a:rPr>
              <a:t>：</a:t>
            </a:r>
            <a:r>
              <a:rPr lang="en-US" altLang="ja-JP" sz="2400" dirty="0">
                <a:solidFill>
                  <a:schemeClr val="tx1"/>
                </a:solidFill>
              </a:rPr>
              <a:t>CO</a:t>
            </a:r>
            <a:r>
              <a:rPr lang="en-US" altLang="ja-JP" sz="2400" baseline="-25000" dirty="0">
                <a:solidFill>
                  <a:schemeClr val="tx1"/>
                </a:solidFill>
              </a:rPr>
              <a:t>2</a:t>
            </a:r>
            <a:r>
              <a:rPr lang="ja-JP" altLang="en-US" sz="2400" dirty="0">
                <a:solidFill>
                  <a:schemeClr val="tx1"/>
                </a:solidFill>
              </a:rPr>
              <a:t>レーザー最大パワー</a:t>
            </a:r>
            <a:r>
              <a:rPr lang="en-US" altLang="ja-JP" sz="2400" dirty="0">
                <a:solidFill>
                  <a:schemeClr val="tx1"/>
                </a:solidFill>
              </a:rPr>
              <a:t>110W</a:t>
            </a:r>
            <a:r>
              <a:rPr lang="ja-JP" altLang="en-US" sz="2400" dirty="0" err="1" smtClean="0">
                <a:solidFill>
                  <a:schemeClr val="tx1"/>
                </a:solidFill>
              </a:rPr>
              <a:t>．</a:t>
            </a:r>
            <a:endParaRPr lang="en-US" altLang="ja-JP" sz="2400" dirty="0" smtClean="0">
              <a:solidFill>
                <a:schemeClr val="tx1"/>
              </a:solidFill>
            </a:endParaRPr>
          </a:p>
          <a:p>
            <a:pPr algn="just"/>
            <a:r>
              <a:rPr lang="ja-JP" altLang="en-US" sz="2400" dirty="0" smtClean="0">
                <a:solidFill>
                  <a:schemeClr val="tx1"/>
                </a:solidFill>
              </a:rPr>
              <a:t>（</a:t>
            </a:r>
            <a:r>
              <a:rPr lang="en-US" altLang="ja-JP" sz="2400" dirty="0">
                <a:solidFill>
                  <a:schemeClr val="tx1"/>
                </a:solidFill>
              </a:rPr>
              <a:t>BS</a:t>
            </a:r>
            <a:r>
              <a:rPr lang="ja-JP" altLang="en-US" sz="2400" dirty="0">
                <a:solidFill>
                  <a:schemeClr val="tx1"/>
                </a:solidFill>
              </a:rPr>
              <a:t>）：ビームスプリッタ．（</a:t>
            </a:r>
            <a:r>
              <a:rPr lang="en-US" altLang="ja-JP" sz="2400" dirty="0" smtClean="0">
                <a:solidFill>
                  <a:schemeClr val="tx1"/>
                </a:solidFill>
              </a:rPr>
              <a:t>L1</a:t>
            </a:r>
            <a:r>
              <a:rPr lang="ja-JP" altLang="en-US" sz="2400" dirty="0" err="1" smtClean="0">
                <a:solidFill>
                  <a:schemeClr val="tx1"/>
                </a:solidFill>
              </a:rPr>
              <a:t>，</a:t>
            </a:r>
            <a:r>
              <a:rPr lang="en-US" altLang="ja-JP" sz="2400" dirty="0" smtClean="0">
                <a:solidFill>
                  <a:schemeClr val="tx1"/>
                </a:solidFill>
              </a:rPr>
              <a:t>L2</a:t>
            </a:r>
            <a:r>
              <a:rPr lang="ja-JP" altLang="en-US" sz="2400" dirty="0">
                <a:solidFill>
                  <a:schemeClr val="tx1"/>
                </a:solidFill>
              </a:rPr>
              <a:t>）：レンズ．（</a:t>
            </a:r>
            <a:r>
              <a:rPr lang="en-US" altLang="ja-JP" sz="2400" dirty="0">
                <a:solidFill>
                  <a:schemeClr val="tx1"/>
                </a:solidFill>
              </a:rPr>
              <a:t>VA</a:t>
            </a:r>
            <a:r>
              <a:rPr lang="ja-JP" altLang="en-US" sz="2400" dirty="0">
                <a:solidFill>
                  <a:schemeClr val="tx1"/>
                </a:solidFill>
              </a:rPr>
              <a:t>）：可変減衰器．（</a:t>
            </a:r>
            <a:r>
              <a:rPr lang="en-US" altLang="ja-JP" sz="2400" dirty="0" smtClean="0">
                <a:solidFill>
                  <a:schemeClr val="tx1"/>
                </a:solidFill>
              </a:rPr>
              <a:t>M1</a:t>
            </a:r>
            <a:r>
              <a:rPr lang="ja-JP" altLang="en-US" sz="2400" dirty="0" err="1" smtClean="0">
                <a:solidFill>
                  <a:schemeClr val="tx1"/>
                </a:solidFill>
              </a:rPr>
              <a:t>，</a:t>
            </a:r>
            <a:r>
              <a:rPr lang="en-US" altLang="ja-JP" sz="2400" dirty="0" smtClean="0">
                <a:solidFill>
                  <a:schemeClr val="tx1"/>
                </a:solidFill>
              </a:rPr>
              <a:t>M2</a:t>
            </a:r>
            <a:r>
              <a:rPr lang="ja-JP" altLang="en-US" sz="2400" dirty="0">
                <a:solidFill>
                  <a:schemeClr val="tx1"/>
                </a:solidFill>
              </a:rPr>
              <a:t>）：</a:t>
            </a:r>
            <a:r>
              <a:rPr lang="ja-JP" altLang="en-US" sz="2400" dirty="0" smtClean="0">
                <a:solidFill>
                  <a:schemeClr val="tx1"/>
                </a:solidFill>
              </a:rPr>
              <a:t>ミラー</a:t>
            </a:r>
            <a:r>
              <a:rPr lang="ja-JP" altLang="en-US" sz="2400" dirty="0" smtClean="0"/>
              <a:t>．</a:t>
            </a:r>
            <a:endParaRPr kumimoji="1" lang="ja-JP" altLang="en-US" sz="2400" dirty="0"/>
          </a:p>
        </p:txBody>
      </p:sp>
    </p:spTree>
    <p:extLst>
      <p:ext uri="{BB962C8B-B14F-4D97-AF65-F5344CB8AC3E}">
        <p14:creationId xmlns:p14="http://schemas.microsoft.com/office/powerpoint/2010/main" val="244994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実験結果</a:t>
            </a:r>
            <a:endParaRPr kumimoji="1" lang="ja-JP" altLang="en-US" sz="3600" dirty="0"/>
          </a:p>
        </p:txBody>
      </p:sp>
      <p:sp>
        <p:nvSpPr>
          <p:cNvPr id="3" name="コンテンツ プレースホルダー 2"/>
          <p:cNvSpPr>
            <a:spLocks noGrp="1"/>
          </p:cNvSpPr>
          <p:nvPr>
            <p:ph idx="1"/>
          </p:nvPr>
        </p:nvSpPr>
        <p:spPr>
          <a:xfrm>
            <a:off x="611560" y="1340768"/>
            <a:ext cx="4114800" cy="676672"/>
          </a:xfrm>
        </p:spPr>
        <p:txBody>
          <a:bodyPr/>
          <a:lstStyle/>
          <a:p>
            <a:r>
              <a:rPr lang="ja-JP" altLang="en-US" dirty="0"/>
              <a:t>煙を通して見た場合</a:t>
            </a:r>
            <a:endParaRPr kumimoji="1" lang="ja-JP" altLang="en-US" dirty="0"/>
          </a:p>
        </p:txBody>
      </p:sp>
      <p:pic>
        <p:nvPicPr>
          <p:cNvPr id="7" name="Picture 2"/>
          <p:cNvPicPr>
            <a:picLocks noChangeAspect="1" noChangeArrowheads="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23902" t="35902" r="28210" b="40630"/>
          <a:stretch/>
        </p:blipFill>
        <p:spPr bwMode="auto">
          <a:xfrm>
            <a:off x="251520" y="4221088"/>
            <a:ext cx="280386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251520" y="2274084"/>
            <a:ext cx="2803868" cy="1150374"/>
            <a:chOff x="1047972" y="2625214"/>
            <a:chExt cx="2803868" cy="1150374"/>
          </a:xfrm>
        </p:grpSpPr>
        <p:pic>
          <p:nvPicPr>
            <p:cNvPr id="2050" name="Picture 2"/>
            <p:cNvPicPr>
              <a:picLocks noChangeAspect="1" noChangeArrowheads="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23902" t="5494" r="28210" b="76453"/>
            <a:stretch/>
          </p:blipFill>
          <p:spPr bwMode="auto">
            <a:xfrm>
              <a:off x="1047972" y="2625214"/>
              <a:ext cx="2803868" cy="115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047972" y="3415548"/>
              <a:ext cx="355676"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a:t>
              </a:r>
              <a:endParaRPr kumimoji="1" lang="ja-JP" altLang="en-US" dirty="0">
                <a:solidFill>
                  <a:schemeClr val="tx1"/>
                </a:solidFill>
              </a:endParaRPr>
            </a:p>
          </p:txBody>
        </p:sp>
      </p:grpSp>
      <p:grpSp>
        <p:nvGrpSpPr>
          <p:cNvPr id="20" name="グループ化 19"/>
          <p:cNvGrpSpPr/>
          <p:nvPr/>
        </p:nvGrpSpPr>
        <p:grpSpPr>
          <a:xfrm>
            <a:off x="3779912" y="1988840"/>
            <a:ext cx="2376264" cy="2376264"/>
            <a:chOff x="3779912" y="1988840"/>
            <a:chExt cx="2376264" cy="2376264"/>
          </a:xfrm>
        </p:grpSpPr>
        <p:sp>
          <p:nvSpPr>
            <p:cNvPr id="13" name="正方形/長方形 12"/>
            <p:cNvSpPr/>
            <p:nvPr/>
          </p:nvSpPr>
          <p:spPr>
            <a:xfrm>
              <a:off x="3779912" y="3933056"/>
              <a:ext cx="23762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サーモグラフィ画像</a:t>
              </a:r>
              <a:endParaRPr kumimoji="1" lang="ja-JP" altLang="en-US" sz="2000" b="1" dirty="0">
                <a:solidFill>
                  <a:schemeClr val="tx1"/>
                </a:solidFill>
              </a:endParaRPr>
            </a:p>
          </p:txBody>
        </p:sp>
        <p:pic>
          <p:nvPicPr>
            <p:cNvPr id="2053" name="Picture 5"/>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5989" t="10127" r="59369"/>
            <a:stretch/>
          </p:blipFill>
          <p:spPr bwMode="auto">
            <a:xfrm>
              <a:off x="3923928" y="1988840"/>
              <a:ext cx="2178793" cy="186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923928" y="3501008"/>
              <a:ext cx="3886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b</a:t>
              </a:r>
              <a:endParaRPr kumimoji="1" lang="ja-JP" altLang="en-US" dirty="0">
                <a:solidFill>
                  <a:schemeClr val="tx1"/>
                </a:solidFill>
              </a:endParaRPr>
            </a:p>
          </p:txBody>
        </p:sp>
      </p:grpSp>
      <p:grpSp>
        <p:nvGrpSpPr>
          <p:cNvPr id="21" name="グループ化 20"/>
          <p:cNvGrpSpPr/>
          <p:nvPr/>
        </p:nvGrpSpPr>
        <p:grpSpPr>
          <a:xfrm>
            <a:off x="6444208" y="1988840"/>
            <a:ext cx="2360030" cy="2376264"/>
            <a:chOff x="6444208" y="1988840"/>
            <a:chExt cx="2360030" cy="2376264"/>
          </a:xfrm>
        </p:grpSpPr>
        <p:pic>
          <p:nvPicPr>
            <p:cNvPr id="10" name="Picture 5"/>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53582" t="9895" r="12457"/>
            <a:stretch/>
          </p:blipFill>
          <p:spPr bwMode="auto">
            <a:xfrm>
              <a:off x="6660232" y="1988840"/>
              <a:ext cx="2144006" cy="187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6660232" y="3501008"/>
              <a:ext cx="38866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t>
              </a:r>
              <a:endParaRPr kumimoji="1" lang="ja-JP" altLang="en-US" dirty="0">
                <a:solidFill>
                  <a:schemeClr val="tx1"/>
                </a:solidFill>
              </a:endParaRPr>
            </a:p>
          </p:txBody>
        </p:sp>
        <p:sp>
          <p:nvSpPr>
            <p:cNvPr id="15" name="正方形/長方形 14"/>
            <p:cNvSpPr/>
            <p:nvPr/>
          </p:nvSpPr>
          <p:spPr>
            <a:xfrm>
              <a:off x="6444208" y="3933056"/>
              <a:ext cx="230425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ホログラフィ画像</a:t>
              </a:r>
              <a:endParaRPr kumimoji="1" lang="ja-JP" altLang="en-US" sz="2000" b="1" dirty="0">
                <a:solidFill>
                  <a:schemeClr val="tx1"/>
                </a:solidFill>
              </a:endParaRPr>
            </a:p>
          </p:txBody>
        </p:sp>
      </p:grpSp>
      <p:sp>
        <p:nvSpPr>
          <p:cNvPr id="17" name="下矢印 16"/>
          <p:cNvSpPr/>
          <p:nvPr/>
        </p:nvSpPr>
        <p:spPr>
          <a:xfrm>
            <a:off x="395536" y="3645024"/>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87624" y="3501008"/>
            <a:ext cx="2232248"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煙で満たす</a:t>
            </a:r>
            <a:endParaRPr kumimoji="1" lang="ja-JP" altLang="en-US" sz="2400" dirty="0">
              <a:solidFill>
                <a:schemeClr val="tx1"/>
              </a:solidFill>
            </a:endParaRPr>
          </a:p>
        </p:txBody>
      </p:sp>
      <p:sp>
        <p:nvSpPr>
          <p:cNvPr id="19" name="正方形/長方形 18"/>
          <p:cNvSpPr/>
          <p:nvPr/>
        </p:nvSpPr>
        <p:spPr>
          <a:xfrm>
            <a:off x="3923928" y="5229200"/>
            <a:ext cx="446449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複数の情報を再構成し</a:t>
            </a:r>
            <a:endParaRPr kumimoji="1" lang="en-US" altLang="ja-JP" sz="2800" dirty="0" smtClean="0">
              <a:solidFill>
                <a:schemeClr val="tx1"/>
              </a:solidFill>
            </a:endParaRPr>
          </a:p>
          <a:p>
            <a:pPr algn="ctr"/>
            <a:r>
              <a:rPr kumimoji="1" lang="ja-JP" altLang="en-US" sz="2800" dirty="0" smtClean="0">
                <a:solidFill>
                  <a:schemeClr val="tx1"/>
                </a:solidFill>
              </a:rPr>
              <a:t>より鮮明に見ることが出来る</a:t>
            </a:r>
            <a:endParaRPr kumimoji="1" lang="ja-JP" altLang="en-US" sz="2800" dirty="0">
              <a:solidFill>
                <a:schemeClr val="tx1"/>
              </a:solidFill>
            </a:endParaRPr>
          </a:p>
        </p:txBody>
      </p:sp>
    </p:spTree>
    <p:extLst>
      <p:ext uri="{BB962C8B-B14F-4D97-AF65-F5344CB8AC3E}">
        <p14:creationId xmlns:p14="http://schemas.microsoft.com/office/powerpoint/2010/main" val="281320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実験</a:t>
            </a:r>
            <a:r>
              <a:rPr kumimoji="1" lang="ja-JP" altLang="en-US" dirty="0" smtClean="0"/>
              <a:t>結果</a:t>
            </a:r>
            <a:r>
              <a:rPr kumimoji="1" lang="en-US" altLang="ja-JP" dirty="0" smtClean="0"/>
              <a:t/>
            </a:r>
            <a:br>
              <a:rPr kumimoji="1" lang="en-US" altLang="ja-JP" dirty="0" smtClean="0"/>
            </a:br>
            <a:r>
              <a:rPr kumimoji="1" lang="ja-JP" altLang="en-US" dirty="0" smtClean="0"/>
              <a:t>スペックルノイズ低減</a:t>
            </a:r>
            <a:endParaRPr kumimoji="1" lang="ja-JP" altLang="en-US" dirty="0"/>
          </a:p>
        </p:txBody>
      </p:sp>
      <mc:AlternateContent xmlns:mc="http://schemas.openxmlformats.org/markup-compatibility/2006">
        <mc:Choice xmlns:a14="http://schemas.microsoft.com/office/drawing/2010/main" Requires="a14">
          <p:sp>
            <p:nvSpPr>
              <p:cNvPr id="6" name="正方形/長方形 5"/>
              <p:cNvSpPr/>
              <p:nvPr/>
            </p:nvSpPr>
            <p:spPr>
              <a:xfrm>
                <a:off x="89502" y="2126336"/>
                <a:ext cx="410445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2800" i="1" smtClean="0">
                              <a:solidFill>
                                <a:schemeClr val="tx1"/>
                              </a:solidFill>
                              <a:latin typeface="Cambria Math"/>
                            </a:rPr>
                          </m:ctrlPr>
                        </m:sSubPr>
                        <m:e>
                          <m:r>
                            <a:rPr kumimoji="1" lang="en-US" altLang="ja-JP" sz="2800" b="0" i="1" smtClean="0">
                              <a:solidFill>
                                <a:schemeClr val="tx1"/>
                              </a:solidFill>
                              <a:latin typeface="Cambria Math"/>
                            </a:rPr>
                            <m:t>𝐶</m:t>
                          </m:r>
                        </m:e>
                        <m:sub>
                          <m:r>
                            <a:rPr kumimoji="1" lang="en-US" altLang="ja-JP" sz="2800" b="0" i="1" smtClean="0">
                              <a:solidFill>
                                <a:schemeClr val="tx1"/>
                              </a:solidFill>
                              <a:latin typeface="Cambria Math"/>
                            </a:rPr>
                            <m:t>𝑋</m:t>
                          </m:r>
                        </m:sub>
                      </m:sSub>
                      <m:r>
                        <a:rPr kumimoji="1" lang="en-US" altLang="ja-JP" sz="2800" i="1" smtClean="0">
                          <a:solidFill>
                            <a:schemeClr val="tx1"/>
                          </a:solidFill>
                          <a:latin typeface="Cambria Math"/>
                          <a:ea typeface="Cambria Math"/>
                        </a:rPr>
                        <m:t>=</m:t>
                      </m:r>
                      <m:f>
                        <m:fPr>
                          <m:ctrlPr>
                            <a:rPr kumimoji="1" lang="en-US" altLang="ja-JP" sz="2800" i="1" smtClean="0">
                              <a:solidFill>
                                <a:schemeClr val="tx1"/>
                              </a:solidFill>
                              <a:latin typeface="Cambria Math"/>
                              <a:ea typeface="Cambria Math"/>
                            </a:rPr>
                          </m:ctrlPr>
                        </m:fPr>
                        <m:num>
                          <m:r>
                            <a:rPr kumimoji="1" lang="en-US" altLang="ja-JP" sz="2800" b="0" i="1" smtClean="0">
                              <a:solidFill>
                                <a:schemeClr val="tx1"/>
                              </a:solidFill>
                              <a:latin typeface="Cambria Math"/>
                              <a:ea typeface="Cambria Math"/>
                            </a:rPr>
                            <m:t>1</m:t>
                          </m:r>
                        </m:num>
                        <m:den>
                          <m:rad>
                            <m:radPr>
                              <m:degHide m:val="on"/>
                              <m:ctrlPr>
                                <a:rPr kumimoji="1" lang="en-US" altLang="ja-JP" sz="2800" i="1" smtClean="0">
                                  <a:solidFill>
                                    <a:schemeClr val="tx1"/>
                                  </a:solidFill>
                                  <a:latin typeface="Cambria Math"/>
                                  <a:ea typeface="Cambria Math"/>
                                </a:rPr>
                              </m:ctrlPr>
                            </m:radPr>
                            <m:deg/>
                            <m:e>
                              <m:r>
                                <a:rPr kumimoji="1" lang="en-US" altLang="ja-JP" sz="2800" b="0" i="1" smtClean="0">
                                  <a:solidFill>
                                    <a:schemeClr val="tx1"/>
                                  </a:solidFill>
                                  <a:latin typeface="Cambria Math"/>
                                  <a:ea typeface="Cambria Math"/>
                                </a:rPr>
                                <m:t>𝑁</m:t>
                              </m:r>
                            </m:e>
                          </m:rad>
                        </m:den>
                      </m:f>
                      <m:f>
                        <m:fPr>
                          <m:ctrlPr>
                            <a:rPr kumimoji="1" lang="en-US" altLang="ja-JP" sz="2800" i="1" smtClean="0">
                              <a:solidFill>
                                <a:schemeClr val="tx1"/>
                              </a:solidFill>
                              <a:latin typeface="Cambria Math"/>
                              <a:ea typeface="Cambria Math"/>
                            </a:rPr>
                          </m:ctrlPr>
                        </m:fPr>
                        <m:num>
                          <m:sSub>
                            <m:sSubPr>
                              <m:ctrlPr>
                                <a:rPr kumimoji="1" lang="en-US" altLang="ja-JP" sz="2800" i="1" smtClean="0">
                                  <a:solidFill>
                                    <a:schemeClr val="tx1"/>
                                  </a:solidFill>
                                  <a:latin typeface="Cambria Math"/>
                                  <a:ea typeface="Cambria Math"/>
                                </a:rPr>
                              </m:ctrlPr>
                            </m:sSubPr>
                            <m:e>
                              <m:r>
                                <a:rPr kumimoji="1" lang="ja-JP" altLang="en-US" sz="2800" i="1" smtClean="0">
                                  <a:solidFill>
                                    <a:schemeClr val="tx1"/>
                                  </a:solidFill>
                                  <a:latin typeface="Cambria Math"/>
                                  <a:ea typeface="Cambria Math"/>
                                </a:rPr>
                                <m:t>𝜎</m:t>
                              </m:r>
                            </m:e>
                            <m:sub>
                              <m:sSub>
                                <m:sSubPr>
                                  <m:ctrlPr>
                                    <a:rPr kumimoji="1" lang="en-US" altLang="ja-JP" sz="2800" i="1" smtClean="0">
                                      <a:solidFill>
                                        <a:schemeClr val="tx1"/>
                                      </a:solidFill>
                                      <a:latin typeface="Cambria Math"/>
                                      <a:ea typeface="Cambria Math"/>
                                    </a:rPr>
                                  </m:ctrlPr>
                                </m:sSubPr>
                                <m:e>
                                  <m:r>
                                    <a:rPr kumimoji="1" lang="en-US" altLang="ja-JP" sz="2800" b="0" i="1" smtClean="0">
                                      <a:solidFill>
                                        <a:schemeClr val="tx1"/>
                                      </a:solidFill>
                                      <a:latin typeface="Cambria Math"/>
                                      <a:ea typeface="Cambria Math"/>
                                    </a:rPr>
                                    <m:t>𝑋</m:t>
                                  </m:r>
                                </m:e>
                                <m:sub>
                                  <m:r>
                                    <a:rPr kumimoji="1" lang="en-US" altLang="ja-JP" sz="2800" b="0" i="1" smtClean="0">
                                      <a:solidFill>
                                        <a:schemeClr val="tx1"/>
                                      </a:solidFill>
                                      <a:latin typeface="Cambria Math"/>
                                      <a:ea typeface="Cambria Math"/>
                                    </a:rPr>
                                    <m:t>𝑖</m:t>
                                  </m:r>
                                </m:sub>
                              </m:sSub>
                            </m:sub>
                          </m:sSub>
                        </m:num>
                        <m:den>
                          <m:sSub>
                            <m:sSubPr>
                              <m:ctrlPr>
                                <a:rPr kumimoji="1" lang="en-US" altLang="ja-JP" sz="2800" i="1" smtClean="0">
                                  <a:solidFill>
                                    <a:schemeClr val="tx1"/>
                                  </a:solidFill>
                                  <a:latin typeface="Cambria Math"/>
                                  <a:ea typeface="Cambria Math"/>
                                </a:rPr>
                              </m:ctrlPr>
                            </m:sSubPr>
                            <m:e>
                              <m:r>
                                <a:rPr kumimoji="1" lang="ja-JP" altLang="en-US" sz="2800" i="1" smtClean="0">
                                  <a:solidFill>
                                    <a:schemeClr val="tx1"/>
                                  </a:solidFill>
                                  <a:latin typeface="Cambria Math"/>
                                  <a:ea typeface="Cambria Math"/>
                                </a:rPr>
                                <m:t>𝜇</m:t>
                              </m:r>
                            </m:e>
                            <m:sub>
                              <m:sSub>
                                <m:sSubPr>
                                  <m:ctrlPr>
                                    <a:rPr kumimoji="1" lang="en-US" altLang="ja-JP" sz="2800" i="1" smtClean="0">
                                      <a:solidFill>
                                        <a:schemeClr val="tx1"/>
                                      </a:solidFill>
                                      <a:latin typeface="Cambria Math"/>
                                      <a:ea typeface="Cambria Math"/>
                                    </a:rPr>
                                  </m:ctrlPr>
                                </m:sSubPr>
                                <m:e>
                                  <m:r>
                                    <a:rPr kumimoji="1" lang="en-US" altLang="ja-JP" sz="2800" b="0" i="1" smtClean="0">
                                      <a:solidFill>
                                        <a:schemeClr val="tx1"/>
                                      </a:solidFill>
                                      <a:latin typeface="Cambria Math"/>
                                      <a:ea typeface="Cambria Math"/>
                                    </a:rPr>
                                    <m:t>𝑋</m:t>
                                  </m:r>
                                </m:e>
                                <m:sub>
                                  <m:r>
                                    <a:rPr kumimoji="1" lang="en-US" altLang="ja-JP" sz="2800" b="0" i="1" smtClean="0">
                                      <a:solidFill>
                                        <a:schemeClr val="tx1"/>
                                      </a:solidFill>
                                      <a:latin typeface="Cambria Math"/>
                                      <a:ea typeface="Cambria Math"/>
                                    </a:rPr>
                                    <m:t>𝑖</m:t>
                                  </m:r>
                                </m:sub>
                              </m:sSub>
                            </m:sub>
                          </m:sSub>
                        </m:den>
                      </m:f>
                      <m:r>
                        <a:rPr kumimoji="1" lang="en-US" altLang="ja-JP" sz="2800" i="1" smtClean="0">
                          <a:solidFill>
                            <a:schemeClr val="tx1"/>
                          </a:solidFill>
                          <a:latin typeface="Cambria Math"/>
                          <a:ea typeface="Cambria Math"/>
                        </a:rPr>
                        <m:t>=</m:t>
                      </m:r>
                      <m:f>
                        <m:fPr>
                          <m:ctrlPr>
                            <a:rPr kumimoji="1" lang="en-US" altLang="ja-JP" sz="2800" i="1" smtClean="0">
                              <a:solidFill>
                                <a:schemeClr val="tx1"/>
                              </a:solidFill>
                              <a:latin typeface="Cambria Math"/>
                              <a:ea typeface="Cambria Math"/>
                            </a:rPr>
                          </m:ctrlPr>
                        </m:fPr>
                        <m:num>
                          <m:r>
                            <a:rPr kumimoji="1" lang="en-US" altLang="ja-JP" sz="2800" b="0" i="1" smtClean="0">
                              <a:solidFill>
                                <a:schemeClr val="tx1"/>
                              </a:solidFill>
                              <a:latin typeface="Cambria Math"/>
                              <a:ea typeface="Cambria Math"/>
                            </a:rPr>
                            <m:t>1</m:t>
                          </m:r>
                        </m:num>
                        <m:den>
                          <m:rad>
                            <m:radPr>
                              <m:degHide m:val="on"/>
                              <m:ctrlPr>
                                <a:rPr kumimoji="1" lang="en-US" altLang="ja-JP" sz="2800" i="1" smtClean="0">
                                  <a:solidFill>
                                    <a:schemeClr val="tx1"/>
                                  </a:solidFill>
                                  <a:latin typeface="Cambria Math"/>
                                  <a:ea typeface="Cambria Math"/>
                                </a:rPr>
                              </m:ctrlPr>
                            </m:radPr>
                            <m:deg/>
                            <m:e>
                              <m:r>
                                <a:rPr kumimoji="1" lang="en-US" altLang="ja-JP" sz="2800" b="0" i="1" smtClean="0">
                                  <a:solidFill>
                                    <a:schemeClr val="tx1"/>
                                  </a:solidFill>
                                  <a:latin typeface="Cambria Math"/>
                                  <a:ea typeface="Cambria Math"/>
                                </a:rPr>
                                <m:t>𝑁</m:t>
                              </m:r>
                            </m:e>
                          </m:rad>
                        </m:den>
                      </m:f>
                      <m:sSub>
                        <m:sSubPr>
                          <m:ctrlPr>
                            <a:rPr kumimoji="1" lang="en-US" altLang="ja-JP" sz="2800" i="1" smtClean="0">
                              <a:solidFill>
                                <a:schemeClr val="tx1"/>
                              </a:solidFill>
                              <a:latin typeface="Cambria Math"/>
                              <a:ea typeface="Cambria Math"/>
                            </a:rPr>
                          </m:ctrlPr>
                        </m:sSubPr>
                        <m:e>
                          <m:r>
                            <a:rPr kumimoji="1" lang="en-US" altLang="ja-JP" sz="2800" b="0" i="1" smtClean="0">
                              <a:solidFill>
                                <a:schemeClr val="tx1"/>
                              </a:solidFill>
                              <a:latin typeface="Cambria Math"/>
                              <a:ea typeface="Cambria Math"/>
                            </a:rPr>
                            <m:t>𝐶</m:t>
                          </m:r>
                        </m:e>
                        <m:sub>
                          <m:sSub>
                            <m:sSubPr>
                              <m:ctrlPr>
                                <a:rPr kumimoji="1" lang="en-US" altLang="ja-JP" sz="2800" i="1" smtClean="0">
                                  <a:solidFill>
                                    <a:schemeClr val="tx1"/>
                                  </a:solidFill>
                                  <a:latin typeface="Cambria Math"/>
                                  <a:ea typeface="Cambria Math"/>
                                </a:rPr>
                              </m:ctrlPr>
                            </m:sSubPr>
                            <m:e>
                              <m:r>
                                <a:rPr kumimoji="1" lang="en-US" altLang="ja-JP" sz="2800" b="0" i="1" smtClean="0">
                                  <a:solidFill>
                                    <a:schemeClr val="tx1"/>
                                  </a:solidFill>
                                  <a:latin typeface="Cambria Math"/>
                                  <a:ea typeface="Cambria Math"/>
                                </a:rPr>
                                <m:t>𝑋</m:t>
                              </m:r>
                            </m:e>
                            <m:sub>
                              <m:r>
                                <a:rPr kumimoji="1" lang="en-US" altLang="ja-JP" sz="2800" b="0" i="1" smtClean="0">
                                  <a:solidFill>
                                    <a:schemeClr val="tx1"/>
                                  </a:solidFill>
                                  <a:latin typeface="Cambria Math"/>
                                  <a:ea typeface="Cambria Math"/>
                                </a:rPr>
                                <m:t>𝑖</m:t>
                              </m:r>
                            </m:sub>
                          </m:sSub>
                        </m:sub>
                      </m:sSub>
                    </m:oMath>
                  </m:oMathPara>
                </a14:m>
                <a:endParaRPr kumimoji="1" lang="ja-JP" altLang="en-US" sz="2800" dirty="0">
                  <a:solidFill>
                    <a:schemeClr val="tx1"/>
                  </a:solidFill>
                </a:endParaRPr>
              </a:p>
            </p:txBody>
          </p:sp>
        </mc:Choice>
        <mc:Fallback>
          <p:sp>
            <p:nvSpPr>
              <p:cNvPr id="6" name="正方形/長方形 5"/>
              <p:cNvSpPr>
                <a:spLocks noRot="1" noChangeAspect="1" noMove="1" noResize="1" noEditPoints="1" noAdjustHandles="1" noChangeArrowheads="1" noChangeShapeType="1" noTextEdit="1"/>
              </p:cNvSpPr>
              <p:nvPr/>
            </p:nvSpPr>
            <p:spPr>
              <a:xfrm>
                <a:off x="89502" y="2126336"/>
                <a:ext cx="4104456" cy="648072"/>
              </a:xfrm>
              <a:prstGeom prst="rect">
                <a:avLst/>
              </a:prstGeom>
              <a:blipFill rotWithShape="1">
                <a:blip r:embed="rId2"/>
                <a:stretch>
                  <a:fillRect t="-11818" b="-20000"/>
                </a:stretch>
              </a:blipFill>
              <a:ln>
                <a:solidFill>
                  <a:schemeClr val="bg1">
                    <a:alpha val="0"/>
                  </a:schemeClr>
                </a:solidFill>
              </a:ln>
            </p:spPr>
            <p:txBody>
              <a:bodyPr/>
              <a:lstStyle/>
              <a:p>
                <a:r>
                  <a:rPr lang="ja-JP" altLang="en-US">
                    <a:noFill/>
                  </a:rPr>
                  <a:t> </a:t>
                </a:r>
              </a:p>
            </p:txBody>
          </p:sp>
        </mc:Fallback>
      </mc:AlternateContent>
      <p:sp>
        <p:nvSpPr>
          <p:cNvPr id="8" name="正方形/長方形 7"/>
          <p:cNvSpPr/>
          <p:nvPr/>
        </p:nvSpPr>
        <p:spPr>
          <a:xfrm>
            <a:off x="1979712" y="4005064"/>
            <a:ext cx="324036"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grpSp>
        <p:nvGrpSpPr>
          <p:cNvPr id="7" name="グループ化 6"/>
          <p:cNvGrpSpPr/>
          <p:nvPr/>
        </p:nvGrpSpPr>
        <p:grpSpPr>
          <a:xfrm>
            <a:off x="4860032" y="1642213"/>
            <a:ext cx="3942102" cy="4945385"/>
            <a:chOff x="4860032" y="1642213"/>
            <a:chExt cx="3942102" cy="4945385"/>
          </a:xfrm>
        </p:grpSpPr>
        <p:pic>
          <p:nvPicPr>
            <p:cNvPr id="205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60032" y="1642213"/>
              <a:ext cx="3942102" cy="494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8244408" y="3843127"/>
              <a:ext cx="324036"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10" name="正方形/長方形 9"/>
            <p:cNvSpPr/>
            <p:nvPr/>
          </p:nvSpPr>
          <p:spPr>
            <a:xfrm>
              <a:off x="8396808" y="3995527"/>
              <a:ext cx="324036"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11" name="正方形/長方形 10"/>
            <p:cNvSpPr/>
            <p:nvPr/>
          </p:nvSpPr>
          <p:spPr>
            <a:xfrm>
              <a:off x="8376989" y="1844824"/>
              <a:ext cx="324036" cy="552741"/>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grpSp>
      <p:sp>
        <p:nvSpPr>
          <p:cNvPr id="13" name="正方形/長方形 12"/>
          <p:cNvSpPr/>
          <p:nvPr/>
        </p:nvSpPr>
        <p:spPr>
          <a:xfrm>
            <a:off x="179512" y="4005064"/>
            <a:ext cx="410445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mc:AlternateContent xmlns:mc="http://schemas.openxmlformats.org/markup-compatibility/2006">
        <mc:Choice xmlns:a14="http://schemas.microsoft.com/office/drawing/2010/main" Requires="a14">
          <p:sp>
            <p:nvSpPr>
              <p:cNvPr id="14" name="正方形/長方形 13"/>
              <p:cNvSpPr/>
              <p:nvPr/>
            </p:nvSpPr>
            <p:spPr>
              <a:xfrm>
                <a:off x="0" y="3646167"/>
                <a:ext cx="4860032" cy="702159"/>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kumimoji="1" lang="en-US" altLang="ja-JP" sz="2400" i="1" smtClean="0">
                            <a:solidFill>
                              <a:schemeClr val="tx1"/>
                            </a:solidFill>
                            <a:latin typeface="Cambria Math"/>
                          </a:rPr>
                        </m:ctrlPr>
                      </m:sSubPr>
                      <m:e>
                        <m:r>
                          <a:rPr kumimoji="1" lang="en-US" altLang="ja-JP" sz="2400" b="0" i="1" smtClean="0">
                            <a:solidFill>
                              <a:schemeClr val="tx1"/>
                            </a:solidFill>
                            <a:latin typeface="Cambria Math"/>
                          </a:rPr>
                          <m:t>𝐶</m:t>
                        </m:r>
                      </m:e>
                      <m:sub>
                        <m:sSub>
                          <m:sSubPr>
                            <m:ctrlPr>
                              <a:rPr kumimoji="1" lang="en-US" altLang="ja-JP" sz="2400" i="1" smtClean="0">
                                <a:solidFill>
                                  <a:schemeClr val="tx1"/>
                                </a:solidFill>
                                <a:latin typeface="Cambria Math"/>
                              </a:rPr>
                            </m:ctrlPr>
                          </m:sSubPr>
                          <m:e>
                            <m:r>
                              <a:rPr kumimoji="1" lang="en-US" altLang="ja-JP" sz="2400" b="0" i="1" smtClean="0">
                                <a:solidFill>
                                  <a:schemeClr val="tx1"/>
                                </a:solidFill>
                                <a:latin typeface="Cambria Math"/>
                              </a:rPr>
                              <m:t>𝑋</m:t>
                            </m:r>
                          </m:e>
                          <m:sub>
                            <m:r>
                              <a:rPr kumimoji="1" lang="en-US" altLang="ja-JP" sz="2400" b="0" i="1" smtClean="0">
                                <a:solidFill>
                                  <a:schemeClr val="tx1"/>
                                </a:solidFill>
                                <a:latin typeface="Cambria Math"/>
                              </a:rPr>
                              <m:t>𝑖</m:t>
                            </m:r>
                          </m:sub>
                        </m:sSub>
                      </m:sub>
                    </m:sSub>
                  </m:oMath>
                </a14:m>
                <a:r>
                  <a:rPr kumimoji="1" lang="ja-JP" altLang="en-US" sz="2400" dirty="0" smtClean="0">
                    <a:solidFill>
                      <a:schemeClr val="tx1"/>
                    </a:solidFill>
                  </a:rPr>
                  <a:t>：</a:t>
                </a:r>
                <a:r>
                  <a:rPr kumimoji="1" lang="en-US" altLang="ja-JP" sz="2400" dirty="0" smtClean="0">
                    <a:solidFill>
                      <a:schemeClr val="tx1"/>
                    </a:solidFill>
                  </a:rPr>
                  <a:t>SL</a:t>
                </a:r>
                <a:r>
                  <a:rPr kumimoji="1" lang="ja-JP" altLang="en-US" sz="2400" dirty="0" smtClean="0">
                    <a:solidFill>
                      <a:schemeClr val="tx1"/>
                    </a:solidFill>
                  </a:rPr>
                  <a:t>画像のスペックルコントラスト</a:t>
                </a:r>
                <a:endParaRPr kumimoji="1" lang="en-US" altLang="ja-JP" sz="2400" dirty="0" smtClean="0">
                  <a:solidFill>
                    <a:schemeClr val="tx1"/>
                  </a:solidFill>
                </a:endParaRPr>
              </a:p>
              <a:p>
                <a:pPr/>
                <a14:m>
                  <m:oMathPara xmlns:m="http://schemas.openxmlformats.org/officeDocument/2006/math">
                    <m:oMathParaPr>
                      <m:jc m:val="left"/>
                    </m:oMathParaPr>
                    <m:oMath xmlns:m="http://schemas.openxmlformats.org/officeDocument/2006/math">
                      <m:r>
                        <a:rPr kumimoji="1" lang="ja-JP" altLang="en-US" sz="2400" i="1" smtClean="0">
                          <a:solidFill>
                            <a:schemeClr val="tx1"/>
                          </a:solidFill>
                          <a:latin typeface="Cambria Math"/>
                        </a:rPr>
                        <m:t>𝜎</m:t>
                      </m:r>
                      <m:r>
                        <a:rPr kumimoji="1" lang="ja-JP" altLang="en-US" sz="2400" b="0" i="1" smtClean="0">
                          <a:solidFill>
                            <a:schemeClr val="tx1"/>
                          </a:solidFill>
                          <a:latin typeface="Cambria Math"/>
                        </a:rPr>
                        <m:t>：</m:t>
                      </m:r>
                      <m:r>
                        <a:rPr lang="ja-JP" altLang="en-US" sz="2400" i="1">
                          <a:solidFill>
                            <a:schemeClr val="tx1"/>
                          </a:solidFill>
                          <a:latin typeface="Cambria Math"/>
                        </a:rPr>
                        <m:t>標準偏差</m:t>
                      </m:r>
                    </m:oMath>
                  </m:oMathPara>
                </a14:m>
                <a:endParaRPr lang="en-US" altLang="ja-JP" sz="2400" dirty="0" smtClean="0">
                  <a:solidFill>
                    <a:schemeClr val="tx1"/>
                  </a:solidFill>
                </a:endParaRPr>
              </a:p>
              <a:p>
                <a:pPr/>
                <a14:m>
                  <m:oMathPara xmlns:m="http://schemas.openxmlformats.org/officeDocument/2006/math">
                    <m:oMathParaPr>
                      <m:jc m:val="left"/>
                    </m:oMathParaPr>
                    <m:oMath xmlns:m="http://schemas.openxmlformats.org/officeDocument/2006/math">
                      <m:r>
                        <a:rPr kumimoji="1" lang="ja-JP" altLang="en-US" sz="2400" i="1" smtClean="0">
                          <a:solidFill>
                            <a:schemeClr val="tx1"/>
                          </a:solidFill>
                          <a:latin typeface="Cambria Math"/>
                        </a:rPr>
                        <m:t>𝜇</m:t>
                      </m:r>
                      <m:r>
                        <a:rPr kumimoji="1" lang="ja-JP" altLang="en-US" sz="2400" b="0" i="1" smtClean="0">
                          <a:solidFill>
                            <a:schemeClr val="tx1"/>
                          </a:solidFill>
                          <a:latin typeface="Cambria Math"/>
                        </a:rPr>
                        <m:t>：</m:t>
                      </m:r>
                      <m:r>
                        <a:rPr lang="ja-JP" altLang="en-US" sz="2400" i="1">
                          <a:solidFill>
                            <a:schemeClr val="tx1"/>
                          </a:solidFill>
                          <a:latin typeface="Cambria Math"/>
                        </a:rPr>
                        <m:t>平均</m:t>
                      </m:r>
                      <m:r>
                        <a:rPr lang="ja-JP" altLang="en-US" sz="2400" i="1" smtClean="0">
                          <a:solidFill>
                            <a:schemeClr val="tx1"/>
                          </a:solidFill>
                          <a:latin typeface="Cambria Math"/>
                        </a:rPr>
                        <m:t>振幅</m:t>
                      </m:r>
                    </m:oMath>
                  </m:oMathPara>
                </a14:m>
                <a:endParaRPr kumimoji="1" lang="en-US" altLang="ja-JP" sz="2400" dirty="0" smtClean="0">
                  <a:solidFill>
                    <a:schemeClr val="tx1"/>
                  </a:solidFill>
                </a:endParaRPr>
              </a:p>
              <a:p>
                <a:pPr/>
                <a:r>
                  <a:rPr lang="en-US" altLang="ja-JP" sz="2400" dirty="0">
                    <a:solidFill>
                      <a:schemeClr val="tx1"/>
                    </a:solidFill>
                  </a:rPr>
                  <a:t>N</a:t>
                </a:r>
                <a:r>
                  <a:rPr lang="en-US" altLang="ja-JP" sz="2400" dirty="0" smtClean="0">
                    <a:solidFill>
                      <a:schemeClr val="tx1"/>
                    </a:solidFill>
                  </a:rPr>
                  <a:t>:</a:t>
                </a:r>
                <a:r>
                  <a:rPr lang="ja-JP" altLang="en-US" sz="2400" dirty="0" smtClean="0">
                    <a:solidFill>
                      <a:schemeClr val="tx1"/>
                    </a:solidFill>
                  </a:rPr>
                  <a:t>確率変数</a:t>
                </a:r>
                <a:endParaRPr kumimoji="1" lang="ja-JP" altLang="en-US" sz="2400" dirty="0">
                  <a:solidFill>
                    <a:schemeClr val="tx1"/>
                  </a:solidFill>
                </a:endParaRPr>
              </a:p>
            </p:txBody>
          </p:sp>
        </mc:Choice>
        <mc:Fallback>
          <p:sp>
            <p:nvSpPr>
              <p:cNvPr id="14" name="正方形/長方形 13"/>
              <p:cNvSpPr>
                <a:spLocks noRot="1" noChangeAspect="1" noMove="1" noResize="1" noEditPoints="1" noAdjustHandles="1" noChangeArrowheads="1" noChangeShapeType="1" noTextEdit="1"/>
              </p:cNvSpPr>
              <p:nvPr/>
            </p:nvSpPr>
            <p:spPr>
              <a:xfrm>
                <a:off x="0" y="3646167"/>
                <a:ext cx="4860032" cy="702159"/>
              </a:xfrm>
              <a:prstGeom prst="rect">
                <a:avLst/>
              </a:prstGeom>
              <a:blipFill rotWithShape="1">
                <a:blip r:embed="rId4"/>
                <a:stretch>
                  <a:fillRect l="-1623" t="-68908" b="-79832"/>
                </a:stretch>
              </a:blipFill>
              <a:ln>
                <a:solidFill>
                  <a:schemeClr val="bg1">
                    <a:alpha val="0"/>
                  </a:schemeClr>
                </a:solidFill>
              </a:ln>
            </p:spPr>
            <p:txBody>
              <a:bodyPr/>
              <a:lstStyle/>
              <a:p>
                <a:r>
                  <a:rPr lang="ja-JP" altLang="en-US">
                    <a:noFill/>
                  </a:rPr>
                  <a:t> </a:t>
                </a:r>
              </a:p>
            </p:txBody>
          </p:sp>
        </mc:Fallback>
      </mc:AlternateContent>
      <p:sp>
        <p:nvSpPr>
          <p:cNvPr id="15" name="正方形/長方形 14"/>
          <p:cNvSpPr/>
          <p:nvPr/>
        </p:nvSpPr>
        <p:spPr>
          <a:xfrm>
            <a:off x="179512" y="5517232"/>
            <a:ext cx="410445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chemeClr val="tx1"/>
                </a:solidFill>
              </a:rPr>
              <a:t>SL</a:t>
            </a:r>
            <a:r>
              <a:rPr lang="ja-JP" altLang="en-US" sz="2800" dirty="0" smtClean="0">
                <a:solidFill>
                  <a:schemeClr val="tx1"/>
                </a:solidFill>
              </a:rPr>
              <a:t>画像を何枚か組み合わせることにより画質の向上</a:t>
            </a:r>
            <a:endParaRPr kumimoji="1" lang="ja-JP" altLang="en-US" sz="2800" dirty="0">
              <a:solidFill>
                <a:schemeClr val="tx1"/>
              </a:solidFill>
            </a:endParaRPr>
          </a:p>
        </p:txBody>
      </p:sp>
    </p:spTree>
    <p:extLst>
      <p:ext uri="{BB962C8B-B14F-4D97-AF65-F5344CB8AC3E}">
        <p14:creationId xmlns:p14="http://schemas.microsoft.com/office/powerpoint/2010/main" val="425510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75856" y="274638"/>
            <a:ext cx="2736304" cy="1143000"/>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323528" y="1196752"/>
            <a:ext cx="3898776" cy="676672"/>
          </a:xfrm>
        </p:spPr>
        <p:txBody>
          <a:bodyPr>
            <a:normAutofit fontScale="92500"/>
          </a:bodyPr>
          <a:lstStyle/>
          <a:p>
            <a:r>
              <a:rPr kumimoji="1" lang="ja-JP" altLang="en-US" dirty="0" smtClean="0"/>
              <a:t>炎を</a:t>
            </a:r>
            <a:r>
              <a:rPr lang="ja-JP" altLang="en-US" dirty="0"/>
              <a:t>通して</a:t>
            </a:r>
            <a:r>
              <a:rPr kumimoji="1" lang="ja-JP" altLang="en-US" dirty="0" smtClean="0"/>
              <a:t>見た場合</a:t>
            </a:r>
            <a:endParaRPr kumimoji="1" lang="ja-JP" altLang="en-US" dirty="0"/>
          </a:p>
        </p:txBody>
      </p:sp>
      <p:grpSp>
        <p:nvGrpSpPr>
          <p:cNvPr id="12" name="グループ化 11"/>
          <p:cNvGrpSpPr/>
          <p:nvPr/>
        </p:nvGrpSpPr>
        <p:grpSpPr>
          <a:xfrm>
            <a:off x="611560" y="1772816"/>
            <a:ext cx="8136904" cy="2088232"/>
            <a:chOff x="179512" y="1772816"/>
            <a:chExt cx="6624736" cy="2016224"/>
          </a:xfrm>
        </p:grpSpPr>
        <p:pic>
          <p:nvPicPr>
            <p:cNvPr id="1026" name="Picture 2"/>
            <p:cNvPicPr>
              <a:picLocks noChangeAspect="1" noChangeArrowheads="1"/>
            </p:cNvPicPr>
            <p:nvPr/>
          </p:nvPicPr>
          <p:blipFill>
            <a:blip r:embed="rId2" cstate="print">
              <a:clrChange>
                <a:clrFrom>
                  <a:srgbClr val="000000"/>
                </a:clrFrom>
                <a:clrTo>
                  <a:srgbClr val="000000">
                    <a:alpha val="0"/>
                  </a:srgbClr>
                </a:clrTo>
              </a:clrChange>
            </a:blip>
            <a:srcRect t="3813" r="2187" b="48937"/>
            <a:stretch>
              <a:fillRect/>
            </a:stretch>
          </p:blipFill>
          <p:spPr bwMode="auto">
            <a:xfrm>
              <a:off x="179512" y="1916832"/>
              <a:ext cx="6624736" cy="1872208"/>
            </a:xfrm>
            <a:prstGeom prst="rect">
              <a:avLst/>
            </a:prstGeom>
            <a:noFill/>
            <a:ln w="9525">
              <a:noFill/>
              <a:miter lim="800000"/>
              <a:headEnd/>
              <a:tailEnd/>
            </a:ln>
          </p:spPr>
        </p:pic>
        <p:sp>
          <p:nvSpPr>
            <p:cNvPr id="6" name="正方形/長方形 5"/>
            <p:cNvSpPr/>
            <p:nvPr/>
          </p:nvSpPr>
          <p:spPr>
            <a:xfrm>
              <a:off x="3347864" y="3284984"/>
              <a:ext cx="1224136" cy="43204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IR</a:t>
              </a:r>
              <a:r>
                <a:rPr kumimoji="1" lang="ja-JP" altLang="en-US" dirty="0" smtClean="0">
                  <a:solidFill>
                    <a:schemeClr val="tx1"/>
                  </a:solidFill>
                </a:rPr>
                <a:t>センサー</a:t>
              </a:r>
              <a:endParaRPr kumimoji="1" lang="ja-JP" altLang="en-US" dirty="0">
                <a:solidFill>
                  <a:schemeClr val="tx1"/>
                </a:solidFill>
              </a:endParaRPr>
            </a:p>
          </p:txBody>
        </p:sp>
        <p:sp>
          <p:nvSpPr>
            <p:cNvPr id="10" name="正方形/長方形 9"/>
            <p:cNvSpPr/>
            <p:nvPr/>
          </p:nvSpPr>
          <p:spPr>
            <a:xfrm>
              <a:off x="4788024" y="3284984"/>
              <a:ext cx="1080120" cy="43204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67744" y="1772816"/>
              <a:ext cx="2448272"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3995936" y="6425952"/>
            <a:ext cx="6480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79512" y="4005064"/>
            <a:ext cx="4104456"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サーモカメラで見ると</a:t>
            </a:r>
            <a:endParaRPr kumimoji="1" lang="ja-JP" altLang="en-US" sz="2800" dirty="0">
              <a:solidFill>
                <a:schemeClr val="tx1"/>
              </a:solidFill>
            </a:endParaRPr>
          </a:p>
        </p:txBody>
      </p:sp>
      <p:sp>
        <p:nvSpPr>
          <p:cNvPr id="19" name="正方形/長方形 18"/>
          <p:cNvSpPr/>
          <p:nvPr/>
        </p:nvSpPr>
        <p:spPr>
          <a:xfrm>
            <a:off x="-540568" y="5733256"/>
            <a:ext cx="5724128" cy="1124744"/>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全体の情報が含まれるため</a:t>
            </a:r>
            <a:endParaRPr kumimoji="1" lang="en-US" altLang="ja-JP" sz="2800" dirty="0" smtClean="0">
              <a:solidFill>
                <a:schemeClr val="tx1"/>
              </a:solidFill>
            </a:endParaRPr>
          </a:p>
          <a:p>
            <a:pPr algn="ctr"/>
            <a:r>
              <a:rPr kumimoji="1" lang="ja-JP" altLang="en-US" sz="2800" dirty="0" smtClean="0">
                <a:solidFill>
                  <a:schemeClr val="tx1"/>
                </a:solidFill>
              </a:rPr>
              <a:t>炎で覆われて物体が見えない</a:t>
            </a:r>
            <a:endParaRPr kumimoji="1" lang="ja-JP" altLang="en-US" sz="2800" dirty="0">
              <a:solidFill>
                <a:schemeClr val="tx1"/>
              </a:solidFill>
            </a:endParaRPr>
          </a:p>
        </p:txBody>
      </p:sp>
      <p:sp>
        <p:nvSpPr>
          <p:cNvPr id="20" name="下矢印 19"/>
          <p:cNvSpPr/>
          <p:nvPr/>
        </p:nvSpPr>
        <p:spPr>
          <a:xfrm>
            <a:off x="1835696" y="4941168"/>
            <a:ext cx="86409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44008" y="4149080"/>
            <a:ext cx="1152128"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影響</a:t>
            </a:r>
            <a:endParaRPr kumimoji="1" lang="ja-JP" altLang="en-US" sz="2800" dirty="0">
              <a:solidFill>
                <a:schemeClr val="tx1"/>
              </a:solidFill>
            </a:endParaRPr>
          </a:p>
        </p:txBody>
      </p:sp>
      <p:sp>
        <p:nvSpPr>
          <p:cNvPr id="23" name="大かっこ 22"/>
          <p:cNvSpPr/>
          <p:nvPr/>
        </p:nvSpPr>
        <p:spPr>
          <a:xfrm>
            <a:off x="4644008" y="4653136"/>
            <a:ext cx="3672408" cy="151216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2400" dirty="0" smtClean="0"/>
              <a:t>・火炎の放射を受ける</a:t>
            </a:r>
            <a:endParaRPr lang="en-US" altLang="ja-JP" sz="2400" dirty="0" smtClean="0"/>
          </a:p>
          <a:p>
            <a:r>
              <a:rPr kumimoji="1" lang="ja-JP" altLang="en-US" sz="2400" dirty="0" smtClean="0"/>
              <a:t>・レンズが使用されている</a:t>
            </a:r>
            <a:endParaRPr kumimoji="1" lang="ja-JP" altLang="en-US" sz="2400" dirty="0"/>
          </a:p>
        </p:txBody>
      </p:sp>
    </p:spTree>
    <p:extLst>
      <p:ext uri="{BB962C8B-B14F-4D97-AF65-F5344CB8AC3E}">
        <p14:creationId xmlns:p14="http://schemas.microsoft.com/office/powerpoint/2010/main" val="1304596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7706</TotalTime>
  <Words>477</Words>
  <Application>Microsoft Office PowerPoint</Application>
  <PresentationFormat>画面に合わせる (4:3)</PresentationFormat>
  <Paragraphs>88</Paragraphs>
  <Slides>12</Slides>
  <Notes>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イントロダクション</vt:lpstr>
      <vt:lpstr>紹介論文 M. Locatelli, E. Pugliese, M. Paturzo, V. Bianco,A. Finizio,A. Pelagotti,P. Poggi, L. Miccio,R. Meucci,and P. Ferraro “Imaging live humans through smoke and flames using far-infrared digital holography” </vt:lpstr>
      <vt:lpstr>従来技術</vt:lpstr>
      <vt:lpstr>レンズレスIR-DH (Infrared Digital Holography)</vt:lpstr>
      <vt:lpstr>実験装置</vt:lpstr>
      <vt:lpstr>実験結果</vt:lpstr>
      <vt:lpstr>実験結果 スペックルノイズ低減</vt:lpstr>
      <vt:lpstr>実験結果</vt:lpstr>
      <vt:lpstr>実験結果</vt:lpstr>
      <vt:lpstr>実験結果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H25年前期雑誌会</dc:title>
  <dc:creator>user</dc:creator>
  <cp:lastModifiedBy>user</cp:lastModifiedBy>
  <cp:revision>251</cp:revision>
  <cp:lastPrinted>2013-07-09T23:28:40Z</cp:lastPrinted>
  <dcterms:created xsi:type="dcterms:W3CDTF">2013-07-02T09:19:37Z</dcterms:created>
  <dcterms:modified xsi:type="dcterms:W3CDTF">2013-07-10T07:33:32Z</dcterms:modified>
</cp:coreProperties>
</file>