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72897" autoAdjust="0"/>
  </p:normalViewPr>
  <p:slideViewPr>
    <p:cSldViewPr>
      <p:cViewPr varScale="1">
        <p:scale>
          <a:sx n="50" d="100"/>
          <a:sy n="50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3E8D0CED-DD11-4070-9235-6AB4DAB3F25E}" type="datetimeFigureOut">
              <a:rPr kumimoji="1" lang="ja-JP" altLang="en-US" smtClean="0"/>
              <a:t>2013/7/25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7F31ECF8-34C1-4E73-821E-6FF363E851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60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BE5ACB97-DA4D-4036-9EE7-0B652DAC6D1F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74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570" y="3257551"/>
            <a:ext cx="7956550" cy="3086100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4C38331A-38C3-4016-8041-ECA762B805E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237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%E8%B3%AA%E9%87%8F%E5%88%86%E6%9E%90" TargetMode="External"/><Relationship Id="rId3" Type="http://schemas.openxmlformats.org/officeDocument/2006/relationships/hyperlink" Target="https://ja.wikipedia.org/wiki/%E6%B3%A2%E9%95%B7" TargetMode="External"/><Relationship Id="rId7" Type="http://schemas.openxmlformats.org/officeDocument/2006/relationships/hyperlink" Target="https://ja.wikipedia.org/wiki/%E5%85%89%E9%9B%BB%E5%AD%90%E5%88%86%E5%85%89" TargetMode="External"/><Relationship Id="rId12" Type="http://schemas.openxmlformats.org/officeDocument/2006/relationships/hyperlink" Target="https://ja.wikipedia.org/wiki/%E9%81%8B%E5%8B%95%E3%82%A8%E3%83%8D%E3%83%AB%E3%82%AE%E3%83%B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ja.wikipedia.org/wiki/%E6%95%A3%E4%B9%B1" TargetMode="External"/><Relationship Id="rId11" Type="http://schemas.openxmlformats.org/officeDocument/2006/relationships/hyperlink" Target="https://ja.wikipedia.org/wiki/%E4%B8%AD%E6%80%A7%E5%AD%90" TargetMode="External"/><Relationship Id="rId5" Type="http://schemas.openxmlformats.org/officeDocument/2006/relationships/hyperlink" Target="https://ja.wikipedia.org/wiki/%E7%99%BA%E5%85%89" TargetMode="External"/><Relationship Id="rId10" Type="http://schemas.openxmlformats.org/officeDocument/2006/relationships/hyperlink" Target="https://ja.wikipedia.org/wiki/%E3%82%A4%E3%82%AA%E3%83%B3" TargetMode="External"/><Relationship Id="rId4" Type="http://schemas.openxmlformats.org/officeDocument/2006/relationships/hyperlink" Target="https://ja.wikipedia.org/wiki/%E5%90%B8%E5%85%89" TargetMode="External"/><Relationship Id="rId9" Type="http://schemas.openxmlformats.org/officeDocument/2006/relationships/hyperlink" Target="https://ja.wikipedia.org/wiki/%E9%9B%BB%E5%AD%90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8331A-38C3-4016-8041-ECA762B805E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0709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624">
              <a:defRPr/>
            </a:pPr>
            <a:r>
              <a:rPr lang="ja-JP" altLang="ja-JP" dirty="0" smtClean="0"/>
              <a:t>最も一般的な分光法は電磁波を測定する方法であるが、用いる電磁波の波長領域によって、観測できる現象や用いる実験装置が大きく変わるため、検出される電磁波の</a:t>
            </a:r>
            <a:r>
              <a:rPr lang="ja-JP" altLang="ja-JP" dirty="0" smtClean="0">
                <a:hlinkClick r:id="rId3" tooltip="波長"/>
              </a:rPr>
              <a:t>波長</a:t>
            </a:r>
            <a:r>
              <a:rPr lang="ja-JP" altLang="ja-JP" dirty="0" smtClean="0"/>
              <a:t>領域による分類がしばしば行われる。また、測定される物理量（</a:t>
            </a:r>
            <a:r>
              <a:rPr lang="ja-JP" altLang="ja-JP" dirty="0" smtClean="0">
                <a:hlinkClick r:id="rId4" tooltip="吸光"/>
              </a:rPr>
              <a:t>吸収</a:t>
            </a:r>
            <a:r>
              <a:rPr lang="ja-JP" altLang="ja-JP" dirty="0" smtClean="0"/>
              <a:t>、</a:t>
            </a:r>
            <a:r>
              <a:rPr lang="ja-JP" altLang="ja-JP" dirty="0" smtClean="0">
                <a:hlinkClick r:id="rId5" tooltip="発光"/>
              </a:rPr>
              <a:t>発光</a:t>
            </a:r>
            <a:r>
              <a:rPr lang="ja-JP" altLang="ja-JP" dirty="0" smtClean="0"/>
              <a:t>、光</a:t>
            </a:r>
            <a:r>
              <a:rPr lang="ja-JP" altLang="ja-JP" dirty="0" smtClean="0">
                <a:hlinkClick r:id="rId6" tooltip="散乱"/>
              </a:rPr>
              <a:t>散乱</a:t>
            </a:r>
            <a:r>
              <a:rPr lang="ja-JP" altLang="ja-JP" dirty="0" smtClean="0"/>
              <a:t>など）、分光法の原理、分光する目的などによって細かく分類されている。 例えば分子では、可視・紫外光では電子状態が、赤外光では振動状態が、マイクロ波では回転状態を観測することができ、それぞれ、可視・紫外光分光、赤外光分光、マイクロ波分光とよばれている。この場合のように、波長領域だけを指定して○○分光(例えば赤外分光)という場合には、その波長領域での吸収分光を指すことが多い。 前述したように、今日では広義の分光法は「スペクトル」を使用して物性を測定あるいは物質を同定・定量する技法一般の総称となっている。したがって、</a:t>
            </a:r>
            <a:r>
              <a:rPr lang="ja-JP" altLang="ja-JP" dirty="0" smtClean="0">
                <a:hlinkClick r:id="rId7" tooltip="光電子分光"/>
              </a:rPr>
              <a:t>光電子分光</a:t>
            </a:r>
            <a:r>
              <a:rPr lang="ja-JP" altLang="ja-JP" dirty="0" smtClean="0"/>
              <a:t>や</a:t>
            </a:r>
            <a:r>
              <a:rPr lang="ja-JP" altLang="ja-JP" dirty="0" smtClean="0">
                <a:hlinkClick r:id="rId8" tooltip="質量分析"/>
              </a:rPr>
              <a:t>質量分析</a:t>
            </a:r>
            <a:r>
              <a:rPr lang="ja-JP" altLang="ja-JP" dirty="0" smtClean="0"/>
              <a:t>のように、</a:t>
            </a:r>
            <a:r>
              <a:rPr lang="ja-JP" altLang="ja-JP" dirty="0" smtClean="0">
                <a:hlinkClick r:id="rId9" tooltip="電子"/>
              </a:rPr>
              <a:t>電子</a:t>
            </a:r>
            <a:r>
              <a:rPr lang="ja-JP" altLang="ja-JP" dirty="0" smtClean="0"/>
              <a:t>や</a:t>
            </a:r>
            <a:r>
              <a:rPr lang="ja-JP" altLang="ja-JP" dirty="0" smtClean="0">
                <a:hlinkClick r:id="rId10" tooltip="イオン"/>
              </a:rPr>
              <a:t>イオン</a:t>
            </a:r>
            <a:r>
              <a:rPr lang="ja-JP" altLang="ja-JP" dirty="0" smtClean="0"/>
              <a:t>、</a:t>
            </a:r>
            <a:r>
              <a:rPr lang="ja-JP" altLang="ja-JP" dirty="0" smtClean="0">
                <a:hlinkClick r:id="rId11" tooltip="中性子"/>
              </a:rPr>
              <a:t>中性子</a:t>
            </a:r>
            <a:r>
              <a:rPr lang="ja-JP" altLang="ja-JP" dirty="0" smtClean="0"/>
              <a:t>など粒子の</a:t>
            </a:r>
            <a:r>
              <a:rPr lang="ja-JP" altLang="ja-JP" dirty="0" smtClean="0">
                <a:hlinkClick r:id="rId12" tooltip="運動エネルギー"/>
              </a:rPr>
              <a:t>運動エネルギー</a:t>
            </a:r>
            <a:r>
              <a:rPr lang="ja-JP" altLang="ja-JP" dirty="0" smtClean="0"/>
              <a:t>を測定する方法も、広い意味での分光法に分類されている。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8331A-38C3-4016-8041-ECA762B805E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738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FT-IR</a:t>
            </a:r>
            <a:r>
              <a:rPr kumimoji="1" lang="ja-JP" altLang="en-US" dirty="0" smtClean="0"/>
              <a:t>について説明します</a:t>
            </a:r>
            <a:endParaRPr kumimoji="1" lang="en-US" altLang="ja-JP" dirty="0" smtClean="0"/>
          </a:p>
          <a:p>
            <a:r>
              <a:rPr kumimoji="1" lang="en-US" altLang="ja-JP" dirty="0" smtClean="0"/>
              <a:t>FT-IR</a:t>
            </a:r>
            <a:r>
              <a:rPr kumimoji="1" lang="ja-JP" altLang="en-US" dirty="0" smtClean="0"/>
              <a:t>とはフーリエ変換赤外分光のことで、光の干渉とフーリエ変換を利用し分光します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構成は、マイケル干渉計を用います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単色光源、例えば水銀灯などの広い波長領域を連続的に含む熱型光源を用い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8331A-38C3-4016-8041-ECA762B805E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643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フーリエ変換分光計</a:t>
            </a:r>
            <a:endParaRPr kumimoji="1" lang="en-US" altLang="ja-JP" dirty="0" smtClean="0"/>
          </a:p>
          <a:p>
            <a:r>
              <a:rPr lang="ja-JP" altLang="en-US" dirty="0" smtClean="0"/>
              <a:t>チョッパーを使う場合との違い</a:t>
            </a:r>
            <a:endParaRPr lang="en-US" altLang="ja-JP" dirty="0" smtClean="0"/>
          </a:p>
          <a:p>
            <a:r>
              <a:rPr lang="ja-JP" altLang="en-US" dirty="0" smtClean="0"/>
              <a:t>帯域の広い光源が必要</a:t>
            </a:r>
            <a:r>
              <a:rPr kumimoji="1" lang="ja-JP" altLang="en-US" dirty="0" smtClean="0"/>
              <a:t>　もともとの光源　高圧水銀灯から発せられる黒体輻射　水銀灯光源は発熱量が大きい→チラーが必要　寿命が限られている</a:t>
            </a:r>
            <a:endParaRPr kumimoji="1" lang="en-US" altLang="ja-JP" dirty="0" smtClean="0"/>
          </a:p>
          <a:p>
            <a:r>
              <a:rPr lang="ja-JP" altLang="en-US" dirty="0" smtClean="0"/>
              <a:t>明るい　光源の利用効率が高い</a:t>
            </a:r>
            <a:endParaRPr lang="en-US" altLang="ja-JP" dirty="0" smtClean="0"/>
          </a:p>
          <a:p>
            <a:r>
              <a:rPr lang="ja-JP" altLang="en-US" dirty="0" smtClean="0"/>
              <a:t>スペクトルの測定領域全体を同時に測定できる。　単位周波数あたりの測定時間を長くとれる</a:t>
            </a:r>
            <a:endParaRPr lang="en-US" altLang="ja-JP" dirty="0" smtClean="0"/>
          </a:p>
          <a:p>
            <a:r>
              <a:rPr lang="ja-JP" altLang="en-US" dirty="0" smtClean="0"/>
              <a:t>理想的なフーリエ変換　可動鏡を無限長さまで掃引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8331A-38C3-4016-8041-ECA762B805E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7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74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278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491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925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247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314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5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43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8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64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43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ECDF-3386-48E2-A020-3DD7EB162595}" type="datetimeFigureOut">
              <a:rPr kumimoji="1" lang="ja-JP" altLang="en-US" smtClean="0"/>
              <a:t>2013/7/25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9517B-2CA8-4FF9-9FF1-190CFCAA599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846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Fourier transform spectroscopy with a laser frequency comb</a:t>
            </a:r>
            <a:br>
              <a:rPr kumimoji="1" lang="en-US" altLang="ja-JP" dirty="0" smtClean="0"/>
            </a:br>
            <a:r>
              <a:rPr lang="ja-JP" altLang="en-US" sz="3600" dirty="0" smtClean="0"/>
              <a:t>「レーザー周波数コムを用いた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フーリエ変換分光計」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2351112"/>
          </a:xfrm>
        </p:spPr>
        <p:txBody>
          <a:bodyPr>
            <a:normAutofit/>
          </a:bodyPr>
          <a:lstStyle/>
          <a:p>
            <a:r>
              <a:rPr lang="en-US" altLang="ja-JP" dirty="0" err="1">
                <a:solidFill>
                  <a:schemeClr val="tx1"/>
                </a:solidFill>
              </a:rPr>
              <a:t>Julien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</a:rPr>
              <a:t>Mandon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>
                <a:solidFill>
                  <a:schemeClr val="tx1"/>
                </a:solidFill>
              </a:rPr>
              <a:t>Guy </a:t>
            </a:r>
            <a:r>
              <a:rPr lang="en-US" altLang="ja-JP" dirty="0" err="1">
                <a:solidFill>
                  <a:schemeClr val="tx1"/>
                </a:solidFill>
              </a:rPr>
              <a:t>Guelachvili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and Nathalie </a:t>
            </a:r>
            <a:r>
              <a:rPr lang="en-US" altLang="ja-JP" dirty="0" err="1" smtClean="0">
                <a:solidFill>
                  <a:schemeClr val="tx1"/>
                </a:solidFill>
              </a:rPr>
              <a:t>Picqué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Nature Photonics </a:t>
            </a:r>
            <a:r>
              <a:rPr lang="en-US" altLang="ja-JP" b="1" dirty="0" smtClean="0">
                <a:solidFill>
                  <a:schemeClr val="tx1"/>
                </a:solidFill>
              </a:rPr>
              <a:t>3</a:t>
            </a:r>
            <a:r>
              <a:rPr lang="en-US" altLang="ja-JP" dirty="0" smtClean="0">
                <a:solidFill>
                  <a:schemeClr val="tx1"/>
                </a:solidFill>
              </a:rPr>
              <a:t>, 99-102(2009)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3692" y="537321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2013/6/19</a:t>
            </a:r>
          </a:p>
          <a:p>
            <a:pPr algn="ctr"/>
            <a:r>
              <a:rPr lang="en-US" altLang="ja-JP" sz="3200" dirty="0" smtClean="0"/>
              <a:t>B4 </a:t>
            </a:r>
            <a:r>
              <a:rPr lang="ja-JP" altLang="en-US" sz="3200" dirty="0"/>
              <a:t>小倉　隆志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1172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r>
              <a:rPr lang="ja-JP" altLang="en-US" dirty="0" smtClean="0"/>
              <a:t>結果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1" t="17168" r="19145" b="4492"/>
          <a:stretch/>
        </p:blipFill>
        <p:spPr bwMode="auto">
          <a:xfrm>
            <a:off x="580910" y="1412776"/>
            <a:ext cx="4032448" cy="49685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644008" y="1700808"/>
            <a:ext cx="4603311" cy="14055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C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H</a:t>
            </a:r>
            <a:r>
              <a:rPr lang="en-US" altLang="ja-JP" sz="3200" baseline="-25000" dirty="0" smtClean="0"/>
              <a:t>2</a:t>
            </a:r>
            <a:r>
              <a:rPr lang="ja-JP" altLang="en-US" sz="3200" dirty="0" smtClean="0"/>
              <a:t>の吸収・分散</a:t>
            </a:r>
            <a:endParaRPr lang="en-US" altLang="ja-JP" sz="3200" dirty="0"/>
          </a:p>
          <a:p>
            <a:r>
              <a:rPr lang="en-US" altLang="ja-JP" sz="3200" dirty="0" smtClean="0"/>
              <a:t>12hPa,</a:t>
            </a:r>
            <a:r>
              <a:rPr lang="ja-JP" altLang="en-US" sz="3200" dirty="0" smtClean="0"/>
              <a:t>天然同位体存在比</a:t>
            </a:r>
            <a:endParaRPr lang="en-US" altLang="ja-JP" sz="3200" dirty="0" smtClean="0"/>
          </a:p>
          <a:p>
            <a:endParaRPr kumimoji="1" lang="en-US" altLang="ja-JP" sz="3200" baseline="-25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44008" y="3356992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SNR 500</a:t>
            </a:r>
          </a:p>
          <a:p>
            <a:r>
              <a:rPr kumimoji="1" lang="en-US" altLang="ja-JP" sz="3200" dirty="0" smtClean="0"/>
              <a:t>7200</a:t>
            </a:r>
            <a:r>
              <a:rPr kumimoji="1" lang="ja-JP" altLang="en-US" sz="3200" dirty="0" smtClean="0"/>
              <a:t>のスペクトル要素の記録時間　</a:t>
            </a:r>
            <a:r>
              <a:rPr lang="en-US" altLang="ja-JP" sz="3200" dirty="0" smtClean="0"/>
              <a:t>280s</a:t>
            </a:r>
            <a:endParaRPr kumimoji="1" lang="ja-JP" altLang="en-US" sz="3200" dirty="0"/>
          </a:p>
        </p:txBody>
      </p:sp>
      <p:sp>
        <p:nvSpPr>
          <p:cNvPr id="7" name="右矢印 6"/>
          <p:cNvSpPr/>
          <p:nvPr/>
        </p:nvSpPr>
        <p:spPr>
          <a:xfrm rot="5400000">
            <a:off x="6358307" y="5010692"/>
            <a:ext cx="6527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44008" y="5579364"/>
            <a:ext cx="4268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幅広い帯域で、感度良く、短時間に取得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</a:t>
            </a:r>
            <a:r>
              <a:rPr lang="en-US" altLang="ja-JP" dirty="0"/>
              <a:t>1</a:t>
            </a:r>
            <a:endParaRPr kumimoji="1" lang="ja-JP" altLang="en-US" dirty="0"/>
          </a:p>
        </p:txBody>
      </p:sp>
      <p:pic>
        <p:nvPicPr>
          <p:cNvPr id="6" name="コンテンツ プレースホルダー 5" descr="Fourier transform spectroscopy with a laser frequency comb　日本語訳 - Microsoft Word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1" t="26306" r="49489" b="15125"/>
          <a:stretch/>
        </p:blipFill>
        <p:spPr>
          <a:xfrm>
            <a:off x="510600" y="1556792"/>
            <a:ext cx="3629352" cy="448872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923928" y="1667054"/>
                <a:ext cx="5423280" cy="530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実験結果とシミュレーションの比較</a:t>
                </a:r>
                <a:endParaRPr kumimoji="1" lang="en-US" altLang="ja-JP" sz="2800" dirty="0" smtClean="0"/>
              </a:p>
              <a:p>
                <a:r>
                  <a:rPr lang="ja-JP" altLang="en-US" sz="2800" dirty="0" smtClean="0"/>
                  <a:t>よく一致している</a:t>
                </a:r>
                <a:endParaRPr lang="en-US" altLang="ja-JP" sz="2800" dirty="0" smtClean="0"/>
              </a:p>
              <a:p>
                <a:endParaRPr kumimoji="1" lang="en-US" altLang="ja-JP" sz="2800" dirty="0"/>
              </a:p>
              <a:p>
                <a:r>
                  <a:rPr lang="ja-JP" altLang="en-US" sz="2800" dirty="0" smtClean="0"/>
                  <a:t>また、</a:t>
                </a:r>
                <a:r>
                  <a:rPr lang="en-US" altLang="ja-JP" sz="2800" dirty="0" smtClean="0"/>
                  <a:t>1</a:t>
                </a:r>
                <a:r>
                  <a:rPr lang="ja-JP" altLang="en-US" sz="2800" dirty="0" smtClean="0"/>
                  <a:t>秒間平均での</a:t>
                </a:r>
                <a:endParaRPr lang="en-US" altLang="ja-JP" sz="2800" dirty="0" smtClean="0"/>
              </a:p>
              <a:p>
                <a:r>
                  <a:rPr lang="ja-JP" altLang="en-US" sz="2800" dirty="0" smtClean="0"/>
                  <a:t>ノイズ等価吸収係数を</a:t>
                </a:r>
                <a:r>
                  <a:rPr lang="en-US" altLang="ja-JP" sz="2800" dirty="0" smtClean="0"/>
                  <a:t>NEA</a:t>
                </a:r>
                <a:r>
                  <a:rPr lang="ja-JP" altLang="en-US" sz="2800" dirty="0" smtClean="0"/>
                  <a:t>と定義</a:t>
                </a:r>
                <a:endParaRPr lang="en-US" altLang="ja-JP" sz="2800" dirty="0" smtClean="0"/>
              </a:p>
              <a:p>
                <a:r>
                  <a:rPr lang="en-US" altLang="ja-JP" sz="2800" dirty="0" smtClean="0"/>
                  <a:t>NEA=</a:t>
                </a:r>
                <a14:m>
                  <m:oMath xmlns:m="http://schemas.openxmlformats.org/officeDocument/2006/math">
                    <m:r>
                      <a:rPr lang="en-US" altLang="ja-JP" sz="2800">
                        <a:latin typeface="Cambria Math"/>
                      </a:rPr>
                      <m:t>5×</m:t>
                    </m:r>
                    <m:sSup>
                      <m:sSupPr>
                        <m:ctrlPr>
                          <a:rPr lang="ja-JP" altLang="ja-JP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ja-JP" sz="2800" i="1">
                            <a:latin typeface="Cambria Math"/>
                          </a:rPr>
                          <m:t>−6</m:t>
                        </m:r>
                      </m:sup>
                    </m:sSup>
                    <m:sSup>
                      <m:sSupPr>
                        <m:ctrlPr>
                          <a:rPr lang="ja-JP" altLang="ja-JP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altLang="ja-JP" sz="2800" i="1">
                            <a:latin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ja-JP" altLang="ja-JP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/>
                          </a:rPr>
                          <m:t>𝐻𝑧</m:t>
                        </m:r>
                      </m:e>
                      <m:sup>
                        <m:r>
                          <a:rPr lang="en-US" altLang="ja-JP" sz="2800" i="1">
                            <a:latin typeface="Cambria Math"/>
                          </a:rPr>
                          <m:t>−1/2</m:t>
                        </m:r>
                      </m:sup>
                    </m:sSup>
                  </m:oMath>
                </a14:m>
                <a:endParaRPr lang="en-US" altLang="ja-JP" sz="2800" dirty="0" smtClean="0"/>
              </a:p>
              <a:p>
                <a:r>
                  <a:rPr lang="ja-JP" altLang="en-US" sz="2800" dirty="0" smtClean="0"/>
                  <a:t>→タングステンランプ光源より</a:t>
                </a:r>
                <a:endParaRPr lang="en-US" altLang="ja-JP" sz="2800" dirty="0" smtClean="0"/>
              </a:p>
              <a:p>
                <a:r>
                  <a:rPr lang="en-US" altLang="ja-JP" sz="2800" dirty="0" smtClean="0">
                    <a:solidFill>
                      <a:srgbClr val="FF0000"/>
                    </a:solidFill>
                  </a:rPr>
                  <a:t>6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倍</a:t>
                </a:r>
                <a:r>
                  <a:rPr lang="ja-JP" altLang="en-US" sz="2800" dirty="0" smtClean="0"/>
                  <a:t>よくなる</a:t>
                </a:r>
                <a:endParaRPr lang="en-US" altLang="ja-JP" sz="2800" dirty="0" smtClean="0"/>
              </a:p>
              <a:p>
                <a:endParaRPr lang="en-US" altLang="ja-JP" sz="2800" dirty="0"/>
              </a:p>
              <a:p>
                <a:r>
                  <a:rPr lang="ja-JP" altLang="en-US" sz="2800" dirty="0" smtClean="0"/>
                  <a:t>参考文献との吸収線の比較</a:t>
                </a:r>
                <a:endParaRPr lang="en-US" altLang="ja-JP" sz="2800" dirty="0" smtClean="0"/>
              </a:p>
              <a:p>
                <a:r>
                  <a:rPr lang="ja-JP" altLang="en-US" sz="2800" dirty="0" smtClean="0"/>
                  <a:t>標準偏差</a:t>
                </a:r>
                <a:r>
                  <a:rPr lang="en-US" altLang="ja-JP" sz="2800" dirty="0" smtClean="0"/>
                  <a:t>29MHz</a:t>
                </a:r>
                <a:r>
                  <a:rPr lang="ja-JP" altLang="en-US" sz="2800" dirty="0" smtClean="0"/>
                  <a:t>とよく一致している</a:t>
                </a:r>
                <a:endParaRPr lang="en-US" altLang="ja-JP" sz="2800" dirty="0" smtClean="0"/>
              </a:p>
              <a:p>
                <a:endParaRPr kumimoji="1" lang="ja-JP" altLang="en-US" sz="28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667054"/>
                <a:ext cx="5423280" cy="5306196"/>
              </a:xfrm>
              <a:prstGeom prst="rect">
                <a:avLst/>
              </a:prstGeom>
              <a:blipFill rotWithShape="1">
                <a:blip r:embed="rId3"/>
                <a:stretch>
                  <a:fillRect l="-2362" t="-1607" r="-7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5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12976"/>
            <a:ext cx="8568952" cy="3283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806232" y="1340768"/>
            <a:ext cx="7204600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C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H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(8hPa)</a:t>
            </a:r>
            <a:r>
              <a:rPr lang="ja-JP" altLang="en-US" sz="3200" dirty="0"/>
              <a:t>と</a:t>
            </a:r>
            <a:r>
              <a:rPr lang="en-US" altLang="ja-JP" sz="3200" dirty="0" smtClean="0"/>
              <a:t>CO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(0.17hPa)</a:t>
            </a:r>
            <a:r>
              <a:rPr lang="ja-JP" altLang="en-US" sz="3200" dirty="0" smtClean="0"/>
              <a:t>の吸収分光</a:t>
            </a:r>
            <a:endParaRPr lang="en-US" altLang="ja-JP" sz="3200" dirty="0" smtClean="0"/>
          </a:p>
          <a:p>
            <a:r>
              <a:rPr kumimoji="1" lang="ja-JP" altLang="en-US" sz="3200" baseline="-25000" dirty="0" smtClean="0"/>
              <a:t>実験</a:t>
            </a:r>
            <a:r>
              <a:rPr kumimoji="1" lang="en-US" altLang="ja-JP" sz="3200" baseline="-25000" dirty="0" smtClean="0"/>
              <a:t>1</a:t>
            </a:r>
            <a:r>
              <a:rPr kumimoji="1" lang="ja-JP" altLang="en-US" sz="3200" baseline="-25000" dirty="0" smtClean="0"/>
              <a:t>のセットアップから、検出器</a:t>
            </a:r>
            <a:r>
              <a:rPr kumimoji="1" lang="en-US" altLang="ja-JP" sz="3200" baseline="-25000" dirty="0" smtClean="0"/>
              <a:t>C</a:t>
            </a:r>
            <a:r>
              <a:rPr kumimoji="1" lang="ja-JP" altLang="en-US" sz="3200" baseline="-25000" dirty="0" smtClean="0"/>
              <a:t>およびロックインアンプなし</a:t>
            </a:r>
            <a:endParaRPr kumimoji="1" lang="en-US" altLang="ja-JP" sz="3200" baseline="-25000" dirty="0" smtClean="0"/>
          </a:p>
          <a:p>
            <a:r>
              <a:rPr kumimoji="1" lang="ja-JP" altLang="en-US" sz="3200" baseline="-25000" dirty="0" smtClean="0"/>
              <a:t>白色電球での実験より</a:t>
            </a:r>
            <a:r>
              <a:rPr kumimoji="1" lang="en-US" altLang="ja-JP" sz="3200" baseline="-25000" dirty="0" smtClean="0"/>
              <a:t>SNR</a:t>
            </a:r>
            <a:r>
              <a:rPr kumimoji="1" lang="ja-JP" altLang="en-US" sz="3200" baseline="-25000" dirty="0" smtClean="0"/>
              <a:t>が</a:t>
            </a:r>
            <a:r>
              <a:rPr kumimoji="1" lang="en-US" altLang="ja-JP" sz="3200" baseline="-25000" dirty="0" smtClean="0">
                <a:solidFill>
                  <a:srgbClr val="FF0000"/>
                </a:solidFill>
              </a:rPr>
              <a:t>13</a:t>
            </a:r>
            <a:r>
              <a:rPr kumimoji="1" lang="ja-JP" altLang="en-US" sz="3200" baseline="-25000" dirty="0" smtClean="0"/>
              <a:t>倍良くなった。</a:t>
            </a:r>
            <a:endParaRPr kumimoji="1" lang="en-US" altLang="ja-JP" sz="3200" baseline="-25000" dirty="0" smtClean="0"/>
          </a:p>
          <a:p>
            <a:r>
              <a:rPr lang="ja-JP" altLang="en-US" sz="3200" baseline="-25000" dirty="0" smtClean="0"/>
              <a:t>白色電球で同一の結果を得るために、測定時間は</a:t>
            </a:r>
            <a:r>
              <a:rPr lang="en-US" altLang="ja-JP" sz="3200" baseline="-25000" dirty="0" smtClean="0"/>
              <a:t>169</a:t>
            </a:r>
            <a:r>
              <a:rPr lang="ja-JP" altLang="en-US" sz="3200" baseline="-25000" dirty="0" smtClean="0"/>
              <a:t>倍必要</a:t>
            </a:r>
            <a:endParaRPr lang="en-US" altLang="ja-JP" sz="3200" baseline="-25000" dirty="0" smtClean="0"/>
          </a:p>
          <a:p>
            <a:r>
              <a:rPr kumimoji="1" lang="ja-JP" altLang="en-US" sz="3200" baseline="-25000" dirty="0" smtClean="0"/>
              <a:t>標準偏差</a:t>
            </a:r>
            <a:r>
              <a:rPr kumimoji="1" lang="en-US" altLang="ja-JP" sz="3200" baseline="-25000" dirty="0" smtClean="0"/>
              <a:t>3.3MHz</a:t>
            </a:r>
            <a:endParaRPr kumimoji="1" lang="ja-JP" alt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4786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l"/>
            </a:pPr>
            <a:r>
              <a:rPr lang="en-US" altLang="ja-JP" dirty="0" smtClean="0"/>
              <a:t>FC(</a:t>
            </a:r>
            <a:r>
              <a:rPr lang="ja-JP" altLang="en-US" dirty="0" smtClean="0"/>
              <a:t>周波数コム</a:t>
            </a:r>
            <a:r>
              <a:rPr lang="en-US" altLang="ja-JP" dirty="0" smtClean="0"/>
              <a:t>)</a:t>
            </a:r>
            <a:r>
              <a:rPr lang="ja-JP" altLang="en-US" dirty="0" smtClean="0"/>
              <a:t>と</a:t>
            </a:r>
            <a:r>
              <a:rPr lang="en-US" altLang="ja-JP" dirty="0" smtClean="0"/>
              <a:t>FTS(</a:t>
            </a:r>
            <a:r>
              <a:rPr lang="ja-JP" altLang="en-US" dirty="0" smtClean="0"/>
              <a:t>フーリエ変換分光計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組み合わせ、新たな</a:t>
            </a:r>
            <a:r>
              <a:rPr kumimoji="1" lang="en-US" altLang="ja-JP" dirty="0" smtClean="0"/>
              <a:t>FC-FTS</a:t>
            </a:r>
            <a:r>
              <a:rPr kumimoji="1" lang="ja-JP" altLang="en-US" dirty="0" smtClean="0"/>
              <a:t>を提案</a:t>
            </a:r>
            <a:endParaRPr kumimoji="1" lang="en-US" altLang="ja-JP" dirty="0" smtClean="0"/>
          </a:p>
          <a:p>
            <a:pPr>
              <a:buFont typeface="Wingdings" pitchFamily="2" charset="2"/>
              <a:buChar char="l"/>
            </a:pPr>
            <a:r>
              <a:rPr kumimoji="1" lang="ja-JP" altLang="en-US" dirty="0" smtClean="0"/>
              <a:t>メリット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吸収と</a:t>
            </a:r>
            <a:r>
              <a:rPr lang="ja-JP" altLang="en-US" dirty="0"/>
              <a:t>分散</a:t>
            </a:r>
            <a:r>
              <a:rPr lang="ja-JP" altLang="en-US" dirty="0" smtClean="0"/>
              <a:t>スペクトルを一度に測定可能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コムスペクトルの揺らぎのみ影響する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 err="1" smtClean="0"/>
              <a:t>frep</a:t>
            </a:r>
            <a:r>
              <a:rPr lang="ja-JP" altLang="en-US" dirty="0" err="1" smtClean="0"/>
              <a:t>で検</a:t>
            </a:r>
            <a:r>
              <a:rPr lang="ja-JP" altLang="en-US" dirty="0" smtClean="0"/>
              <a:t>出した結果、</a:t>
            </a:r>
            <a:r>
              <a:rPr lang="en-US" altLang="ja-JP" dirty="0" smtClean="0"/>
              <a:t>1/f</a:t>
            </a:r>
            <a:r>
              <a:rPr lang="ja-JP" altLang="en-US" dirty="0" smtClean="0"/>
              <a:t>ノイズを</a:t>
            </a:r>
            <a:r>
              <a:rPr lang="en-US" altLang="ja-JP" dirty="0" smtClean="0"/>
              <a:t>4</a:t>
            </a:r>
            <a:r>
              <a:rPr lang="ja-JP" altLang="en-US" dirty="0" smtClean="0"/>
              <a:t>桁減少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デュアルコム分光法で必要な、高機能の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フェイズロッキング電子機器を必要としない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71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3394720" cy="4525963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研究背景</a:t>
            </a:r>
            <a:endParaRPr kumimoji="1" lang="en-US" altLang="ja-JP" dirty="0" smtClean="0"/>
          </a:p>
          <a:p>
            <a:r>
              <a:rPr lang="ja-JP" altLang="en-US" dirty="0" smtClean="0"/>
              <a:t>従来技術</a:t>
            </a:r>
            <a:r>
              <a:rPr lang="en-US" altLang="ja-JP" dirty="0" smtClean="0"/>
              <a:t>1</a:t>
            </a:r>
          </a:p>
          <a:p>
            <a:r>
              <a:rPr kumimoji="1" lang="ja-JP" altLang="en-US" dirty="0" smtClean="0"/>
              <a:t>従来技術</a:t>
            </a:r>
            <a:r>
              <a:rPr kumimoji="1" lang="en-US" altLang="ja-JP" dirty="0" smtClean="0"/>
              <a:t>2</a:t>
            </a:r>
          </a:p>
          <a:p>
            <a:r>
              <a:rPr lang="ja-JP" altLang="en-US" dirty="0" smtClean="0"/>
              <a:t>研究目的</a:t>
            </a:r>
            <a:endParaRPr lang="en-US" altLang="ja-JP" dirty="0" smtClean="0"/>
          </a:p>
          <a:p>
            <a:r>
              <a:rPr lang="ja-JP" altLang="en-US" dirty="0" smtClean="0"/>
              <a:t>実験装置</a:t>
            </a:r>
            <a:endParaRPr lang="en-US" altLang="ja-JP" dirty="0" smtClean="0"/>
          </a:p>
          <a:p>
            <a:r>
              <a:rPr kumimoji="1" lang="ja-JP" altLang="en-US" dirty="0" smtClean="0"/>
              <a:t>実験結果</a:t>
            </a:r>
            <a:r>
              <a:rPr kumimoji="1" lang="en-US" altLang="ja-JP" dirty="0" smtClean="0"/>
              <a:t>1</a:t>
            </a:r>
          </a:p>
          <a:p>
            <a:r>
              <a:rPr lang="ja-JP" altLang="en-US" dirty="0"/>
              <a:t>実験</a:t>
            </a:r>
            <a:r>
              <a:rPr lang="ja-JP" altLang="en-US" dirty="0" smtClean="0"/>
              <a:t>結果</a:t>
            </a:r>
            <a:r>
              <a:rPr lang="en-US" altLang="ja-JP" dirty="0" smtClean="0"/>
              <a:t>2</a:t>
            </a:r>
            <a:endParaRPr kumimoji="1" lang="en-US" altLang="ja-JP" dirty="0" smtClean="0"/>
          </a:p>
          <a:p>
            <a:r>
              <a:rPr lang="ja-JP" altLang="en-US" dirty="0" smtClean="0"/>
              <a:t>まとめ</a:t>
            </a:r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59832" y="1587540"/>
            <a:ext cx="5472608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分光</a:t>
            </a:r>
            <a:endParaRPr kumimoji="1" lang="en-US" altLang="ja-JP" sz="3200" dirty="0" smtClean="0"/>
          </a:p>
          <a:p>
            <a:pPr algn="ctr"/>
            <a:endParaRPr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endParaRPr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endParaRPr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endParaRPr lang="en-US" altLang="ja-JP" sz="3200" dirty="0" smtClean="0"/>
          </a:p>
          <a:p>
            <a:pPr algn="ctr"/>
            <a:endParaRPr kumimoji="1" lang="en-US" altLang="ja-JP" sz="3200" dirty="0" smtClean="0"/>
          </a:p>
          <a:p>
            <a:pPr algn="ctr"/>
            <a:endParaRPr kumimoji="1" lang="ja-JP" altLang="en-US" sz="32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3273705" y="2483425"/>
            <a:ext cx="2687734" cy="1381067"/>
            <a:chOff x="1331640" y="2890285"/>
            <a:chExt cx="6286218" cy="3132856"/>
          </a:xfrm>
        </p:grpSpPr>
        <p:sp>
          <p:nvSpPr>
            <p:cNvPr id="7" name="円/楕円 6"/>
            <p:cNvSpPr/>
            <p:nvPr/>
          </p:nvSpPr>
          <p:spPr>
            <a:xfrm>
              <a:off x="1331640" y="4365104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2470713" y="3663937"/>
              <a:ext cx="428162" cy="16309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/>
            <p:cNvCxnSpPr>
              <a:stCxn id="7" idx="7"/>
              <a:endCxn id="9" idx="1"/>
            </p:cNvCxnSpPr>
            <p:nvPr/>
          </p:nvCxnSpPr>
          <p:spPr>
            <a:xfrm flipV="1">
              <a:off x="1526762" y="3902782"/>
              <a:ext cx="1006654" cy="49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7" idx="5"/>
              <a:endCxn id="9" idx="3"/>
            </p:cNvCxnSpPr>
            <p:nvPr/>
          </p:nvCxnSpPr>
          <p:spPr>
            <a:xfrm>
              <a:off x="1526762" y="4560226"/>
              <a:ext cx="1006654" cy="49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正方形/長方形 11"/>
            <p:cNvSpPr/>
            <p:nvPr/>
          </p:nvSpPr>
          <p:spPr>
            <a:xfrm rot="19022421">
              <a:off x="3631631" y="4365104"/>
              <a:ext cx="1656184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/>
            <p:cNvCxnSpPr>
              <a:stCxn id="9" idx="6"/>
              <a:endCxn id="15" idx="3"/>
            </p:cNvCxnSpPr>
            <p:nvPr/>
          </p:nvCxnSpPr>
          <p:spPr>
            <a:xfrm>
              <a:off x="2898875" y="4479404"/>
              <a:ext cx="1902808" cy="393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正方形/長方形 13"/>
            <p:cNvSpPr/>
            <p:nvPr/>
          </p:nvSpPr>
          <p:spPr>
            <a:xfrm rot="16200000">
              <a:off x="5717840" y="4369039"/>
              <a:ext cx="1656184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117763" y="4221729"/>
              <a:ext cx="683920" cy="52322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chemeClr val="bg1"/>
                  </a:solidFill>
                </a:rPr>
                <a:t>B.S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631631" y="2890285"/>
              <a:ext cx="1656184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4801683" y="4475469"/>
              <a:ext cx="850437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endCxn id="14" idx="0"/>
            </p:cNvCxnSpPr>
            <p:nvPr/>
          </p:nvCxnSpPr>
          <p:spPr>
            <a:xfrm>
              <a:off x="5652120" y="4474183"/>
              <a:ext cx="779512" cy="915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/>
            <p:cNvSpPr/>
            <p:nvPr/>
          </p:nvSpPr>
          <p:spPr>
            <a:xfrm rot="16200000">
              <a:off x="6594512" y="4369039"/>
              <a:ext cx="1656184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左右矢印 22"/>
            <p:cNvSpPr/>
            <p:nvPr/>
          </p:nvSpPr>
          <p:spPr>
            <a:xfrm>
              <a:off x="6321714" y="3369187"/>
              <a:ext cx="1296144" cy="21602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 flipV="1">
              <a:off x="4469098" y="3571590"/>
              <a:ext cx="0" cy="662383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4476275" y="3118885"/>
              <a:ext cx="0" cy="54505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5580110" y="4808126"/>
              <a:ext cx="85152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4283968" y="4812704"/>
              <a:ext cx="135933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4283968" y="3132431"/>
              <a:ext cx="0" cy="52281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4283968" y="3560041"/>
              <a:ext cx="0" cy="66168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右矢印 29"/>
            <p:cNvSpPr/>
            <p:nvPr/>
          </p:nvSpPr>
          <p:spPr>
            <a:xfrm rot="5400000">
              <a:off x="3855557" y="5347056"/>
              <a:ext cx="1152489" cy="19968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4218528" y="3803531"/>
            <a:ext cx="76136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FTS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84168" y="2929767"/>
            <a:ext cx="214353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200" dirty="0" smtClean="0"/>
              <a:t>周波数コム</a:t>
            </a:r>
            <a:endParaRPr kumimoji="1" lang="ja-JP" altLang="en-US" sz="3200" dirty="0"/>
          </a:p>
        </p:txBody>
      </p:sp>
      <p:sp>
        <p:nvSpPr>
          <p:cNvPr id="34" name="正方形/長方形 33"/>
          <p:cNvSpPr/>
          <p:nvPr/>
        </p:nvSpPr>
        <p:spPr>
          <a:xfrm>
            <a:off x="3192441" y="2249916"/>
            <a:ext cx="5123976" cy="2259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83300" y="4216732"/>
            <a:ext cx="12915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FC-FTS</a:t>
            </a:r>
            <a:endParaRPr kumimoji="1" lang="ja-JP" altLang="en-US" sz="3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123313" y="5044440"/>
            <a:ext cx="216564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dirty="0" smtClean="0"/>
              <a:t>C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H</a:t>
            </a:r>
            <a:r>
              <a:rPr lang="en-US" altLang="ja-JP" sz="3200" baseline="-25000" dirty="0" smtClean="0"/>
              <a:t>2</a:t>
            </a:r>
            <a:r>
              <a:rPr lang="ja-JP" altLang="en-US" sz="3200" dirty="0" smtClean="0"/>
              <a:t>と</a:t>
            </a:r>
            <a:r>
              <a:rPr lang="en-US" altLang="ja-JP" sz="3200" dirty="0" smtClean="0"/>
              <a:t>CO</a:t>
            </a:r>
            <a:r>
              <a:rPr lang="en-US" altLang="ja-JP" sz="3200" baseline="-25000" dirty="0" smtClean="0"/>
              <a:t>2</a:t>
            </a:r>
            <a:r>
              <a:rPr lang="ja-JP" altLang="en-US" sz="3200" dirty="0" smtClean="0"/>
              <a:t>の</a:t>
            </a:r>
            <a:r>
              <a:rPr lang="ja-JP" altLang="en-US" sz="3200" dirty="0"/>
              <a:t>吸収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382692" y="5023128"/>
            <a:ext cx="2402981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dirty="0"/>
              <a:t>C</a:t>
            </a:r>
            <a:r>
              <a:rPr lang="en-US" altLang="ja-JP" sz="3200" baseline="-25000" dirty="0"/>
              <a:t>2</a:t>
            </a:r>
            <a:r>
              <a:rPr lang="en-US" altLang="ja-JP" sz="3200" dirty="0"/>
              <a:t>H</a:t>
            </a:r>
            <a:r>
              <a:rPr lang="en-US" altLang="ja-JP" sz="3200" baseline="-25000" dirty="0"/>
              <a:t>2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吸収・散乱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8495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分光とは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「スペクトル」を使用して物性を測定あるいは物質を同定・定量する</a:t>
            </a:r>
            <a:r>
              <a:rPr lang="ja-JP" altLang="en-US" dirty="0" smtClean="0"/>
              <a:t>こと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例　固体、液体、気体の状態特性解析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産業用プロセス制御</a:t>
            </a:r>
            <a:endParaRPr lang="en-US" altLang="ja-JP" dirty="0" smtClean="0"/>
          </a:p>
        </p:txBody>
      </p:sp>
      <p:sp>
        <p:nvSpPr>
          <p:cNvPr id="4" name="下矢印 3"/>
          <p:cNvSpPr/>
          <p:nvPr/>
        </p:nvSpPr>
        <p:spPr>
          <a:xfrm>
            <a:off x="4283968" y="501317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566124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</a:rPr>
              <a:t>分解能向上、計測時間短縮、</a:t>
            </a:r>
            <a:r>
              <a:rPr lang="en-US" altLang="ja-JP" sz="3200" dirty="0">
                <a:solidFill>
                  <a:srgbClr val="FF0000"/>
                </a:solidFill>
              </a:rPr>
              <a:t>SN</a:t>
            </a:r>
            <a:r>
              <a:rPr lang="ja-JP" altLang="en-US" sz="3200" dirty="0">
                <a:solidFill>
                  <a:srgbClr val="FF0000"/>
                </a:solidFill>
              </a:rPr>
              <a:t>比の向上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従来</a:t>
            </a:r>
            <a:r>
              <a:rPr lang="ja-JP" altLang="en-US" dirty="0" smtClean="0"/>
              <a:t>技術</a:t>
            </a:r>
            <a:r>
              <a:rPr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1556792"/>
            <a:ext cx="79897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FT-IR(Fourier Transform Infrared Spectroscopy)</a:t>
            </a:r>
          </a:p>
          <a:p>
            <a:r>
              <a:rPr lang="ja-JP" altLang="en-US" sz="3200" dirty="0"/>
              <a:t>→</a:t>
            </a:r>
            <a:r>
              <a:rPr lang="ja-JP" altLang="en-US" sz="3200" dirty="0" smtClean="0"/>
              <a:t>光の干渉とフーリエ変換を利用した分光</a:t>
            </a:r>
            <a:endParaRPr kumimoji="1" lang="ja-JP" altLang="en-US" sz="3200" dirty="0"/>
          </a:p>
        </p:txBody>
      </p:sp>
      <p:grpSp>
        <p:nvGrpSpPr>
          <p:cNvPr id="78" name="グループ化 77"/>
          <p:cNvGrpSpPr/>
          <p:nvPr/>
        </p:nvGrpSpPr>
        <p:grpSpPr>
          <a:xfrm>
            <a:off x="374476" y="2680788"/>
            <a:ext cx="6357116" cy="3668173"/>
            <a:chOff x="735164" y="2403194"/>
            <a:chExt cx="6882694" cy="4131058"/>
          </a:xfrm>
        </p:grpSpPr>
        <p:sp>
          <p:nvSpPr>
            <p:cNvPr id="7" name="円/楕円 6"/>
            <p:cNvSpPr/>
            <p:nvPr/>
          </p:nvSpPr>
          <p:spPr>
            <a:xfrm>
              <a:off x="1331640" y="4365104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35164" y="3369187"/>
              <a:ext cx="14157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単色光源</a:t>
              </a:r>
              <a:endParaRPr kumimoji="1" lang="en-US" altLang="ja-JP" sz="2400" dirty="0" smtClean="0"/>
            </a:p>
            <a:p>
              <a:r>
                <a:rPr lang="ja-JP" altLang="en-US" sz="2400" dirty="0" smtClean="0"/>
                <a:t>（水銀灯）</a:t>
              </a:r>
              <a:endParaRPr kumimoji="1" lang="ja-JP" altLang="en-US" sz="2400" dirty="0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470713" y="3663937"/>
              <a:ext cx="428162" cy="16309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>
              <a:stCxn id="7" idx="7"/>
              <a:endCxn id="10" idx="1"/>
            </p:cNvCxnSpPr>
            <p:nvPr/>
          </p:nvCxnSpPr>
          <p:spPr>
            <a:xfrm flipV="1">
              <a:off x="1526762" y="3902782"/>
              <a:ext cx="1006654" cy="49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stCxn id="7" idx="5"/>
              <a:endCxn id="10" idx="3"/>
            </p:cNvCxnSpPr>
            <p:nvPr/>
          </p:nvCxnSpPr>
          <p:spPr>
            <a:xfrm>
              <a:off x="1526762" y="4560226"/>
              <a:ext cx="1006654" cy="49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/>
            <p:cNvSpPr/>
            <p:nvPr/>
          </p:nvSpPr>
          <p:spPr>
            <a:xfrm rot="19022421">
              <a:off x="3631631" y="4365104"/>
              <a:ext cx="1656184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" name="直線コネクタ 21"/>
            <p:cNvCxnSpPr>
              <a:stCxn id="10" idx="6"/>
              <a:endCxn id="31" idx="3"/>
            </p:cNvCxnSpPr>
            <p:nvPr/>
          </p:nvCxnSpPr>
          <p:spPr>
            <a:xfrm>
              <a:off x="2898875" y="4479404"/>
              <a:ext cx="1902808" cy="393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/>
            <p:cNvSpPr/>
            <p:nvPr/>
          </p:nvSpPr>
          <p:spPr>
            <a:xfrm rot="16200000">
              <a:off x="5717840" y="4369039"/>
              <a:ext cx="1656184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117763" y="4221729"/>
              <a:ext cx="683920" cy="52322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chemeClr val="bg1"/>
                  </a:solidFill>
                </a:rPr>
                <a:t>B.S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631631" y="2890285"/>
              <a:ext cx="1656184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818832" y="6014330"/>
              <a:ext cx="1281781" cy="5199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 smtClean="0"/>
                <a:t>検出器</a:t>
              </a:r>
              <a:endParaRPr lang="en-US" altLang="ja-JP" sz="2400" dirty="0" smtClean="0"/>
            </a:p>
          </p:txBody>
        </p:sp>
        <p:cxnSp>
          <p:nvCxnSpPr>
            <p:cNvPr id="40" name="直線コネクタ 39"/>
            <p:cNvCxnSpPr/>
            <p:nvPr/>
          </p:nvCxnSpPr>
          <p:spPr>
            <a:xfrm>
              <a:off x="4801683" y="4475469"/>
              <a:ext cx="850437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endCxn id="24" idx="0"/>
            </p:cNvCxnSpPr>
            <p:nvPr/>
          </p:nvCxnSpPr>
          <p:spPr>
            <a:xfrm>
              <a:off x="5652120" y="4474183"/>
              <a:ext cx="779512" cy="915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 rot="16200000">
              <a:off x="6594512" y="4369039"/>
              <a:ext cx="1656184" cy="228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803010" y="2403194"/>
              <a:ext cx="1257583" cy="519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固定鏡</a:t>
              </a:r>
              <a:endParaRPr kumimoji="1" lang="ja-JP" altLang="en-US" sz="2400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6355221" y="2890286"/>
              <a:ext cx="1234300" cy="519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移動鏡</a:t>
              </a:r>
              <a:endParaRPr kumimoji="1" lang="ja-JP" altLang="en-US" sz="2400" dirty="0"/>
            </a:p>
          </p:txBody>
        </p:sp>
        <p:sp>
          <p:nvSpPr>
            <p:cNvPr id="52" name="左右矢印 51"/>
            <p:cNvSpPr/>
            <p:nvPr/>
          </p:nvSpPr>
          <p:spPr>
            <a:xfrm>
              <a:off x="6321714" y="3369187"/>
              <a:ext cx="1296144" cy="216024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3" name="直線コネクタ 52"/>
            <p:cNvCxnSpPr/>
            <p:nvPr/>
          </p:nvCxnSpPr>
          <p:spPr>
            <a:xfrm flipV="1">
              <a:off x="4469098" y="3571590"/>
              <a:ext cx="0" cy="662383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4476275" y="3118885"/>
              <a:ext cx="0" cy="545052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H="1">
              <a:off x="5580110" y="4808126"/>
              <a:ext cx="851522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4283968" y="4812704"/>
              <a:ext cx="1359336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4283968" y="3132431"/>
              <a:ext cx="0" cy="522815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>
              <a:off x="4283968" y="3560041"/>
              <a:ext cx="0" cy="66168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右矢印 76"/>
            <p:cNvSpPr/>
            <p:nvPr/>
          </p:nvSpPr>
          <p:spPr>
            <a:xfrm rot="5400000">
              <a:off x="3855557" y="5347056"/>
              <a:ext cx="1152489" cy="19968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4" name="右矢印 103"/>
          <p:cNvSpPr/>
          <p:nvPr/>
        </p:nvSpPr>
        <p:spPr>
          <a:xfrm rot="10800000">
            <a:off x="1750862" y="6025911"/>
            <a:ext cx="1430330" cy="18443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495861" y="5564246"/>
            <a:ext cx="185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フーリエ変換</a:t>
            </a:r>
            <a:endParaRPr kumimoji="1" lang="ja-JP" altLang="en-US" sz="2400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40512" y="5877957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スペクトル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660577" y="5323959"/>
            <a:ext cx="414202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波長掃引なし→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計測時間減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/>
              <a:t>光利用効率高→</a:t>
            </a:r>
            <a:r>
              <a:rPr lang="en-US" altLang="ja-JP" sz="2400" dirty="0" smtClean="0">
                <a:solidFill>
                  <a:srgbClr val="FF0000"/>
                </a:solidFill>
              </a:rPr>
              <a:t>SN</a:t>
            </a:r>
            <a:r>
              <a:rPr lang="ja-JP" altLang="en-US" sz="2400" dirty="0" smtClean="0">
                <a:solidFill>
                  <a:srgbClr val="FF0000"/>
                </a:solidFill>
              </a:rPr>
              <a:t>比高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kumimoji="1" lang="ja-JP" altLang="en-US" sz="2400" dirty="0" smtClean="0"/>
              <a:t>計測時間と分解能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トレードオフ</a:t>
            </a:r>
            <a:endParaRPr kumimoji="1"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400" dirty="0" smtClean="0"/>
              <a:t>光源の寿命、冷却必要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6821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従来技術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モード同期パルスレーザー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800" dirty="0" smtClean="0"/>
              <a:t>→波長の異なる波を位相を揃えて重ねる</a:t>
            </a:r>
            <a:endParaRPr kumimoji="1" lang="ja-JP" altLang="en-US" sz="2800" dirty="0"/>
          </a:p>
        </p:txBody>
      </p:sp>
      <p:sp>
        <p:nvSpPr>
          <p:cNvPr id="17" name="フリーフォーム 16"/>
          <p:cNvSpPr/>
          <p:nvPr/>
        </p:nvSpPr>
        <p:spPr>
          <a:xfrm>
            <a:off x="395037" y="2492896"/>
            <a:ext cx="3828901" cy="1109756"/>
          </a:xfrm>
          <a:custGeom>
            <a:avLst/>
            <a:gdLst>
              <a:gd name="connsiteX0" fmla="*/ 0 w 4127157"/>
              <a:gd name="connsiteY0" fmla="*/ 0 h 1408672"/>
              <a:gd name="connsiteX1" fmla="*/ 827903 w 4127157"/>
              <a:gd name="connsiteY1" fmla="*/ 1408670 h 1408672"/>
              <a:gd name="connsiteX2" fmla="*/ 1631092 w 4127157"/>
              <a:gd name="connsiteY2" fmla="*/ 12356 h 1408672"/>
              <a:gd name="connsiteX3" fmla="*/ 2483709 w 4127157"/>
              <a:gd name="connsiteY3" fmla="*/ 1396313 h 1408672"/>
              <a:gd name="connsiteX4" fmla="*/ 3299255 w 4127157"/>
              <a:gd name="connsiteY4" fmla="*/ 24713 h 1408672"/>
              <a:gd name="connsiteX5" fmla="*/ 4127157 w 4127157"/>
              <a:gd name="connsiteY5" fmla="*/ 1408670 h 140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7157" h="1408672">
                <a:moveTo>
                  <a:pt x="0" y="0"/>
                </a:moveTo>
                <a:cubicBezTo>
                  <a:pt x="278027" y="703305"/>
                  <a:pt x="556054" y="1406611"/>
                  <a:pt x="827903" y="1408670"/>
                </a:cubicBezTo>
                <a:cubicBezTo>
                  <a:pt x="1099752" y="1410729"/>
                  <a:pt x="1355124" y="14416"/>
                  <a:pt x="1631092" y="12356"/>
                </a:cubicBezTo>
                <a:cubicBezTo>
                  <a:pt x="1907060" y="10297"/>
                  <a:pt x="2205682" y="1394254"/>
                  <a:pt x="2483709" y="1396313"/>
                </a:cubicBezTo>
                <a:cubicBezTo>
                  <a:pt x="2761736" y="1398373"/>
                  <a:pt x="3025347" y="22654"/>
                  <a:pt x="3299255" y="24713"/>
                </a:cubicBezTo>
                <a:cubicBezTo>
                  <a:pt x="3573163" y="26773"/>
                  <a:pt x="3954163" y="1204784"/>
                  <a:pt x="4127157" y="1408670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383057" y="5445224"/>
            <a:ext cx="3828901" cy="1171919"/>
          </a:xfrm>
          <a:custGeom>
            <a:avLst/>
            <a:gdLst>
              <a:gd name="connsiteX0" fmla="*/ 0 w 4102444"/>
              <a:gd name="connsiteY0" fmla="*/ 12357 h 1408691"/>
              <a:gd name="connsiteX1" fmla="*/ 395417 w 4102444"/>
              <a:gd name="connsiteY1" fmla="*/ 1396314 h 1408691"/>
              <a:gd name="connsiteX2" fmla="*/ 815546 w 4102444"/>
              <a:gd name="connsiteY2" fmla="*/ 0 h 1408691"/>
              <a:gd name="connsiteX3" fmla="*/ 1223319 w 4102444"/>
              <a:gd name="connsiteY3" fmla="*/ 1396314 h 1408691"/>
              <a:gd name="connsiteX4" fmla="*/ 1643449 w 4102444"/>
              <a:gd name="connsiteY4" fmla="*/ 61784 h 1408691"/>
              <a:gd name="connsiteX5" fmla="*/ 2051222 w 4102444"/>
              <a:gd name="connsiteY5" fmla="*/ 1408671 h 1408691"/>
              <a:gd name="connsiteX6" fmla="*/ 2483709 w 4102444"/>
              <a:gd name="connsiteY6" fmla="*/ 49427 h 1408691"/>
              <a:gd name="connsiteX7" fmla="*/ 2891482 w 4102444"/>
              <a:gd name="connsiteY7" fmla="*/ 1408671 h 1408691"/>
              <a:gd name="connsiteX8" fmla="*/ 3286898 w 4102444"/>
              <a:gd name="connsiteY8" fmla="*/ 12357 h 1408691"/>
              <a:gd name="connsiteX9" fmla="*/ 3707027 w 4102444"/>
              <a:gd name="connsiteY9" fmla="*/ 1383957 h 1408691"/>
              <a:gd name="connsiteX10" fmla="*/ 4102444 w 4102444"/>
              <a:gd name="connsiteY10" fmla="*/ 37071 h 140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2444" h="1408691">
                <a:moveTo>
                  <a:pt x="0" y="12357"/>
                </a:moveTo>
                <a:cubicBezTo>
                  <a:pt x="129746" y="705365"/>
                  <a:pt x="259493" y="1398373"/>
                  <a:pt x="395417" y="1396314"/>
                </a:cubicBezTo>
                <a:cubicBezTo>
                  <a:pt x="531341" y="1394255"/>
                  <a:pt x="677562" y="0"/>
                  <a:pt x="815546" y="0"/>
                </a:cubicBezTo>
                <a:cubicBezTo>
                  <a:pt x="953530" y="0"/>
                  <a:pt x="1085335" y="1386017"/>
                  <a:pt x="1223319" y="1396314"/>
                </a:cubicBezTo>
                <a:cubicBezTo>
                  <a:pt x="1361303" y="1406611"/>
                  <a:pt x="1505465" y="59725"/>
                  <a:pt x="1643449" y="61784"/>
                </a:cubicBezTo>
                <a:cubicBezTo>
                  <a:pt x="1781433" y="63843"/>
                  <a:pt x="1911179" y="1410731"/>
                  <a:pt x="2051222" y="1408671"/>
                </a:cubicBezTo>
                <a:cubicBezTo>
                  <a:pt x="2191265" y="1406612"/>
                  <a:pt x="2343666" y="49427"/>
                  <a:pt x="2483709" y="49427"/>
                </a:cubicBezTo>
                <a:cubicBezTo>
                  <a:pt x="2623752" y="49427"/>
                  <a:pt x="2757617" y="1414849"/>
                  <a:pt x="2891482" y="1408671"/>
                </a:cubicBezTo>
                <a:cubicBezTo>
                  <a:pt x="3025347" y="1402493"/>
                  <a:pt x="3150974" y="16476"/>
                  <a:pt x="3286898" y="12357"/>
                </a:cubicBezTo>
                <a:cubicBezTo>
                  <a:pt x="3422822" y="8238"/>
                  <a:pt x="3571103" y="1379838"/>
                  <a:pt x="3707027" y="1383957"/>
                </a:cubicBezTo>
                <a:cubicBezTo>
                  <a:pt x="3842951" y="1388076"/>
                  <a:pt x="3980936" y="177114"/>
                  <a:pt x="4102444" y="37071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345172" y="4031251"/>
            <a:ext cx="3865969" cy="1042892"/>
          </a:xfrm>
          <a:custGeom>
            <a:avLst/>
            <a:gdLst>
              <a:gd name="connsiteX0" fmla="*/ 0 w 3880022"/>
              <a:gd name="connsiteY0" fmla="*/ 0 h 1544596"/>
              <a:gd name="connsiteX1" fmla="*/ 667265 w 3880022"/>
              <a:gd name="connsiteY1" fmla="*/ 1544594 h 1544596"/>
              <a:gd name="connsiteX2" fmla="*/ 1309816 w 3880022"/>
              <a:gd name="connsiteY2" fmla="*/ 12357 h 1544596"/>
              <a:gd name="connsiteX3" fmla="*/ 1977081 w 3880022"/>
              <a:gd name="connsiteY3" fmla="*/ 1519881 h 1544596"/>
              <a:gd name="connsiteX4" fmla="*/ 2607276 w 3880022"/>
              <a:gd name="connsiteY4" fmla="*/ 24713 h 1544596"/>
              <a:gd name="connsiteX5" fmla="*/ 3262184 w 3880022"/>
              <a:gd name="connsiteY5" fmla="*/ 1507524 h 1544596"/>
              <a:gd name="connsiteX6" fmla="*/ 3880022 w 3880022"/>
              <a:gd name="connsiteY6" fmla="*/ 0 h 154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0022" h="1544596">
                <a:moveTo>
                  <a:pt x="0" y="0"/>
                </a:moveTo>
                <a:cubicBezTo>
                  <a:pt x="224481" y="771267"/>
                  <a:pt x="448962" y="1542535"/>
                  <a:pt x="667265" y="1544594"/>
                </a:cubicBezTo>
                <a:cubicBezTo>
                  <a:pt x="885568" y="1546654"/>
                  <a:pt x="1091513" y="16476"/>
                  <a:pt x="1309816" y="12357"/>
                </a:cubicBezTo>
                <a:cubicBezTo>
                  <a:pt x="1528119" y="8238"/>
                  <a:pt x="1760838" y="1517822"/>
                  <a:pt x="1977081" y="1519881"/>
                </a:cubicBezTo>
                <a:cubicBezTo>
                  <a:pt x="2193324" y="1521940"/>
                  <a:pt x="2393092" y="26772"/>
                  <a:pt x="2607276" y="24713"/>
                </a:cubicBezTo>
                <a:cubicBezTo>
                  <a:pt x="2821460" y="22654"/>
                  <a:pt x="3050060" y="1511643"/>
                  <a:pt x="3262184" y="1507524"/>
                </a:cubicBezTo>
                <a:cubicBezTo>
                  <a:pt x="3474308" y="1503405"/>
                  <a:pt x="3783227" y="216243"/>
                  <a:pt x="3880022" y="0"/>
                </a:cubicBezTo>
              </a:path>
            </a:pathLst>
          </a:cu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02582" y="344647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+</a:t>
            </a:r>
            <a:endParaRPr kumimoji="1" lang="ja-JP" altLang="en-US" sz="3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02582" y="515283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+</a:t>
            </a:r>
            <a:endParaRPr kumimoji="1" lang="ja-JP" altLang="en-US" sz="3200" dirty="0"/>
          </a:p>
        </p:txBody>
      </p:sp>
      <p:sp>
        <p:nvSpPr>
          <p:cNvPr id="31" name="フリーフォーム 30"/>
          <p:cNvSpPr/>
          <p:nvPr/>
        </p:nvSpPr>
        <p:spPr>
          <a:xfrm>
            <a:off x="4860031" y="2934840"/>
            <a:ext cx="3828901" cy="1109756"/>
          </a:xfrm>
          <a:custGeom>
            <a:avLst/>
            <a:gdLst>
              <a:gd name="connsiteX0" fmla="*/ 0 w 4127157"/>
              <a:gd name="connsiteY0" fmla="*/ 0 h 1408672"/>
              <a:gd name="connsiteX1" fmla="*/ 827903 w 4127157"/>
              <a:gd name="connsiteY1" fmla="*/ 1408670 h 1408672"/>
              <a:gd name="connsiteX2" fmla="*/ 1631092 w 4127157"/>
              <a:gd name="connsiteY2" fmla="*/ 12356 h 1408672"/>
              <a:gd name="connsiteX3" fmla="*/ 2483709 w 4127157"/>
              <a:gd name="connsiteY3" fmla="*/ 1396313 h 1408672"/>
              <a:gd name="connsiteX4" fmla="*/ 3299255 w 4127157"/>
              <a:gd name="connsiteY4" fmla="*/ 24713 h 1408672"/>
              <a:gd name="connsiteX5" fmla="*/ 4127157 w 4127157"/>
              <a:gd name="connsiteY5" fmla="*/ 1408670 h 140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7157" h="1408672">
                <a:moveTo>
                  <a:pt x="0" y="0"/>
                </a:moveTo>
                <a:cubicBezTo>
                  <a:pt x="278027" y="703305"/>
                  <a:pt x="556054" y="1406611"/>
                  <a:pt x="827903" y="1408670"/>
                </a:cubicBezTo>
                <a:cubicBezTo>
                  <a:pt x="1099752" y="1410729"/>
                  <a:pt x="1355124" y="14416"/>
                  <a:pt x="1631092" y="12356"/>
                </a:cubicBezTo>
                <a:cubicBezTo>
                  <a:pt x="1907060" y="10297"/>
                  <a:pt x="2205682" y="1394254"/>
                  <a:pt x="2483709" y="1396313"/>
                </a:cubicBezTo>
                <a:cubicBezTo>
                  <a:pt x="2761736" y="1398373"/>
                  <a:pt x="3025347" y="22654"/>
                  <a:pt x="3299255" y="24713"/>
                </a:cubicBezTo>
                <a:cubicBezTo>
                  <a:pt x="3573163" y="26773"/>
                  <a:pt x="3954163" y="1204784"/>
                  <a:pt x="4127157" y="1408670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5076055" y="2951082"/>
            <a:ext cx="3865969" cy="1093513"/>
          </a:xfrm>
          <a:custGeom>
            <a:avLst/>
            <a:gdLst>
              <a:gd name="connsiteX0" fmla="*/ 0 w 3880022"/>
              <a:gd name="connsiteY0" fmla="*/ 0 h 1544596"/>
              <a:gd name="connsiteX1" fmla="*/ 667265 w 3880022"/>
              <a:gd name="connsiteY1" fmla="*/ 1544594 h 1544596"/>
              <a:gd name="connsiteX2" fmla="*/ 1309816 w 3880022"/>
              <a:gd name="connsiteY2" fmla="*/ 12357 h 1544596"/>
              <a:gd name="connsiteX3" fmla="*/ 1977081 w 3880022"/>
              <a:gd name="connsiteY3" fmla="*/ 1519881 h 1544596"/>
              <a:gd name="connsiteX4" fmla="*/ 2607276 w 3880022"/>
              <a:gd name="connsiteY4" fmla="*/ 24713 h 1544596"/>
              <a:gd name="connsiteX5" fmla="*/ 3262184 w 3880022"/>
              <a:gd name="connsiteY5" fmla="*/ 1507524 h 1544596"/>
              <a:gd name="connsiteX6" fmla="*/ 3880022 w 3880022"/>
              <a:gd name="connsiteY6" fmla="*/ 0 h 154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0022" h="1544596">
                <a:moveTo>
                  <a:pt x="0" y="0"/>
                </a:moveTo>
                <a:cubicBezTo>
                  <a:pt x="224481" y="771267"/>
                  <a:pt x="448962" y="1542535"/>
                  <a:pt x="667265" y="1544594"/>
                </a:cubicBezTo>
                <a:cubicBezTo>
                  <a:pt x="885568" y="1546654"/>
                  <a:pt x="1091513" y="16476"/>
                  <a:pt x="1309816" y="12357"/>
                </a:cubicBezTo>
                <a:cubicBezTo>
                  <a:pt x="1528119" y="8238"/>
                  <a:pt x="1760838" y="1517822"/>
                  <a:pt x="1977081" y="1519881"/>
                </a:cubicBezTo>
                <a:cubicBezTo>
                  <a:pt x="2193324" y="1521940"/>
                  <a:pt x="2393092" y="26772"/>
                  <a:pt x="2607276" y="24713"/>
                </a:cubicBezTo>
                <a:cubicBezTo>
                  <a:pt x="2821460" y="22654"/>
                  <a:pt x="3050060" y="1511643"/>
                  <a:pt x="3262184" y="1507524"/>
                </a:cubicBezTo>
                <a:cubicBezTo>
                  <a:pt x="3474308" y="1503405"/>
                  <a:pt x="3783227" y="216243"/>
                  <a:pt x="3880022" y="0"/>
                </a:cubicBezTo>
              </a:path>
            </a:pathLst>
          </a:cu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/>
          <p:cNvSpPr/>
          <p:nvPr/>
        </p:nvSpPr>
        <p:spPr>
          <a:xfrm>
            <a:off x="4860030" y="2905153"/>
            <a:ext cx="3828901" cy="1171919"/>
          </a:xfrm>
          <a:custGeom>
            <a:avLst/>
            <a:gdLst>
              <a:gd name="connsiteX0" fmla="*/ 0 w 4102444"/>
              <a:gd name="connsiteY0" fmla="*/ 12357 h 1408691"/>
              <a:gd name="connsiteX1" fmla="*/ 395417 w 4102444"/>
              <a:gd name="connsiteY1" fmla="*/ 1396314 h 1408691"/>
              <a:gd name="connsiteX2" fmla="*/ 815546 w 4102444"/>
              <a:gd name="connsiteY2" fmla="*/ 0 h 1408691"/>
              <a:gd name="connsiteX3" fmla="*/ 1223319 w 4102444"/>
              <a:gd name="connsiteY3" fmla="*/ 1396314 h 1408691"/>
              <a:gd name="connsiteX4" fmla="*/ 1643449 w 4102444"/>
              <a:gd name="connsiteY4" fmla="*/ 61784 h 1408691"/>
              <a:gd name="connsiteX5" fmla="*/ 2051222 w 4102444"/>
              <a:gd name="connsiteY5" fmla="*/ 1408671 h 1408691"/>
              <a:gd name="connsiteX6" fmla="*/ 2483709 w 4102444"/>
              <a:gd name="connsiteY6" fmla="*/ 49427 h 1408691"/>
              <a:gd name="connsiteX7" fmla="*/ 2891482 w 4102444"/>
              <a:gd name="connsiteY7" fmla="*/ 1408671 h 1408691"/>
              <a:gd name="connsiteX8" fmla="*/ 3286898 w 4102444"/>
              <a:gd name="connsiteY8" fmla="*/ 12357 h 1408691"/>
              <a:gd name="connsiteX9" fmla="*/ 3707027 w 4102444"/>
              <a:gd name="connsiteY9" fmla="*/ 1383957 h 1408691"/>
              <a:gd name="connsiteX10" fmla="*/ 4102444 w 4102444"/>
              <a:gd name="connsiteY10" fmla="*/ 37071 h 140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2444" h="1408691">
                <a:moveTo>
                  <a:pt x="0" y="12357"/>
                </a:moveTo>
                <a:cubicBezTo>
                  <a:pt x="129746" y="705365"/>
                  <a:pt x="259493" y="1398373"/>
                  <a:pt x="395417" y="1396314"/>
                </a:cubicBezTo>
                <a:cubicBezTo>
                  <a:pt x="531341" y="1394255"/>
                  <a:pt x="677562" y="0"/>
                  <a:pt x="815546" y="0"/>
                </a:cubicBezTo>
                <a:cubicBezTo>
                  <a:pt x="953530" y="0"/>
                  <a:pt x="1085335" y="1386017"/>
                  <a:pt x="1223319" y="1396314"/>
                </a:cubicBezTo>
                <a:cubicBezTo>
                  <a:pt x="1361303" y="1406611"/>
                  <a:pt x="1505465" y="59725"/>
                  <a:pt x="1643449" y="61784"/>
                </a:cubicBezTo>
                <a:cubicBezTo>
                  <a:pt x="1781433" y="63843"/>
                  <a:pt x="1911179" y="1410731"/>
                  <a:pt x="2051222" y="1408671"/>
                </a:cubicBezTo>
                <a:cubicBezTo>
                  <a:pt x="2191265" y="1406612"/>
                  <a:pt x="2343666" y="49427"/>
                  <a:pt x="2483709" y="49427"/>
                </a:cubicBezTo>
                <a:cubicBezTo>
                  <a:pt x="2623752" y="49427"/>
                  <a:pt x="2757617" y="1414849"/>
                  <a:pt x="2891482" y="1408671"/>
                </a:cubicBezTo>
                <a:cubicBezTo>
                  <a:pt x="3025347" y="1402493"/>
                  <a:pt x="3150974" y="16476"/>
                  <a:pt x="3286898" y="12357"/>
                </a:cubicBezTo>
                <a:cubicBezTo>
                  <a:pt x="3422822" y="8238"/>
                  <a:pt x="3571103" y="1379838"/>
                  <a:pt x="3707027" y="1383957"/>
                </a:cubicBezTo>
                <a:cubicBezTo>
                  <a:pt x="3842951" y="1388076"/>
                  <a:pt x="3980936" y="177114"/>
                  <a:pt x="4102444" y="37071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 rot="19485550">
            <a:off x="4285160" y="3946296"/>
            <a:ext cx="6082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右矢印 35"/>
          <p:cNvSpPr/>
          <p:nvPr/>
        </p:nvSpPr>
        <p:spPr>
          <a:xfrm rot="5400000">
            <a:off x="6485931" y="4379537"/>
            <a:ext cx="5771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コネクタ 48"/>
          <p:cNvCxnSpPr/>
          <p:nvPr/>
        </p:nvCxnSpPr>
        <p:spPr>
          <a:xfrm>
            <a:off x="6372200" y="2492896"/>
            <a:ext cx="0" cy="388843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フリーフォーム 58"/>
          <p:cNvSpPr/>
          <p:nvPr/>
        </p:nvSpPr>
        <p:spPr>
          <a:xfrm>
            <a:off x="5922834" y="4818573"/>
            <a:ext cx="923445" cy="1562755"/>
          </a:xfrm>
          <a:custGeom>
            <a:avLst/>
            <a:gdLst>
              <a:gd name="connsiteX0" fmla="*/ 0 w 2442576"/>
              <a:gd name="connsiteY0" fmla="*/ 1102314 h 1127366"/>
              <a:gd name="connsiteX1" fmla="*/ 613776 w 2442576"/>
              <a:gd name="connsiteY1" fmla="*/ 739059 h 1127366"/>
              <a:gd name="connsiteX2" fmla="*/ 1202499 w 2442576"/>
              <a:gd name="connsiteY2" fmla="*/ 23 h 1127366"/>
              <a:gd name="connsiteX3" fmla="*/ 1816274 w 2442576"/>
              <a:gd name="connsiteY3" fmla="*/ 764111 h 1127366"/>
              <a:gd name="connsiteX4" fmla="*/ 2442576 w 2442576"/>
              <a:gd name="connsiteY4" fmla="*/ 1127366 h 112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2576" h="1127366">
                <a:moveTo>
                  <a:pt x="0" y="1102314"/>
                </a:moveTo>
                <a:cubicBezTo>
                  <a:pt x="206679" y="1012544"/>
                  <a:pt x="413359" y="922774"/>
                  <a:pt x="613776" y="739059"/>
                </a:cubicBezTo>
                <a:cubicBezTo>
                  <a:pt x="814193" y="555344"/>
                  <a:pt x="1002083" y="-4152"/>
                  <a:pt x="1202499" y="23"/>
                </a:cubicBezTo>
                <a:cubicBezTo>
                  <a:pt x="1402915" y="4198"/>
                  <a:pt x="1609594" y="576220"/>
                  <a:pt x="1816274" y="764111"/>
                </a:cubicBezTo>
                <a:cubicBezTo>
                  <a:pt x="2022954" y="952002"/>
                  <a:pt x="2279738" y="1085613"/>
                  <a:pt x="2442576" y="1127366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>
            <a:stCxn id="59" idx="0"/>
          </p:cNvCxnSpPr>
          <p:nvPr/>
        </p:nvCxnSpPr>
        <p:spPr>
          <a:xfrm flipH="1">
            <a:off x="5076055" y="6346601"/>
            <a:ext cx="84677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 flipV="1">
            <a:off x="6846279" y="6364200"/>
            <a:ext cx="1961836" cy="171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従来技術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光コ</a:t>
            </a:r>
            <a:r>
              <a:rPr lang="ja-JP" altLang="en-US" dirty="0" smtClean="0"/>
              <a:t>ム</a:t>
            </a:r>
            <a:endParaRPr lang="en-US" altLang="ja-JP" dirty="0" smtClean="0"/>
          </a:p>
        </p:txBody>
      </p:sp>
      <p:pic>
        <p:nvPicPr>
          <p:cNvPr id="6" name="図 5" descr="http://staff.aist.go.jp/kayukawa-y/articles/jstp2007ri.pdf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5" t="28889" r="14570" b="11555"/>
          <a:stretch/>
        </p:blipFill>
        <p:spPr>
          <a:xfrm>
            <a:off x="1547664" y="2205256"/>
            <a:ext cx="6128428" cy="4652744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 rot="5400000">
            <a:off x="4057649" y="4299949"/>
            <a:ext cx="978408" cy="626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4913499" y="4320740"/>
            <a:ext cx="2762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フーリエ変換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11760" y="4270018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rot="5400000">
            <a:off x="1853098" y="3909808"/>
            <a:ext cx="10868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5400000">
            <a:off x="3494186" y="3909940"/>
            <a:ext cx="10868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7584" y="141277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・</a:t>
            </a:r>
            <a:r>
              <a:rPr kumimoji="1" lang="en-US" altLang="ja-JP" sz="3200" dirty="0" smtClean="0"/>
              <a:t>FT-IR</a:t>
            </a:r>
            <a:r>
              <a:rPr kumimoji="1" lang="ja-JP" altLang="en-US" sz="3200" dirty="0" smtClean="0"/>
              <a:t>の光源問題を解決したい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/>
              <a:t>・分解能向上、計測時間短縮、</a:t>
            </a:r>
            <a:r>
              <a:rPr lang="en-US" altLang="ja-JP" sz="3200" dirty="0" smtClean="0"/>
              <a:t>SN</a:t>
            </a:r>
            <a:r>
              <a:rPr lang="ja-JP" altLang="en-US" sz="3200" dirty="0" smtClean="0"/>
              <a:t>比の向上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4268" y="2852936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光コムを光源に使用する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3861048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アセチレンの吸収分光に成功</a:t>
            </a:r>
            <a:endParaRPr kumimoji="1" lang="en-US" altLang="ja-JP" sz="3200" dirty="0" smtClean="0"/>
          </a:p>
          <a:p>
            <a:pPr algn="ctr"/>
            <a:r>
              <a:rPr lang="ja-JP" altLang="en-US" sz="3200" strike="sngStrike" dirty="0" smtClean="0"/>
              <a:t>しかし、可動鏡によるドップラー効果</a:t>
            </a:r>
            <a:endParaRPr lang="en-US" altLang="ja-JP" sz="3200" strike="sngStrike" dirty="0" smtClean="0"/>
          </a:p>
          <a:p>
            <a:pPr algn="ctr"/>
            <a:r>
              <a:rPr lang="ja-JP" altLang="en-US" sz="3200" strike="sngStrike" dirty="0" smtClean="0"/>
              <a:t>周波数シフトは取り除けない</a:t>
            </a:r>
            <a:endParaRPr kumimoji="1" lang="ja-JP" altLang="en-US" sz="3200" strike="sngStrike" dirty="0"/>
          </a:p>
        </p:txBody>
      </p:sp>
      <p:sp>
        <p:nvSpPr>
          <p:cNvPr id="10" name="下矢印 9"/>
          <p:cNvSpPr/>
          <p:nvPr/>
        </p:nvSpPr>
        <p:spPr>
          <a:xfrm>
            <a:off x="4401692" y="3437711"/>
            <a:ext cx="484632" cy="423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4434844" y="5428007"/>
            <a:ext cx="484632" cy="4492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5712" y="5877273"/>
            <a:ext cx="5668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インターフェログラムのノイズ</a:t>
            </a:r>
            <a:endParaRPr lang="en-US" altLang="ja-JP" sz="3200" dirty="0" smtClean="0"/>
          </a:p>
          <a:p>
            <a:pPr algn="ctr"/>
            <a:r>
              <a:rPr lang="ja-JP" altLang="en-US" sz="3200" dirty="0" smtClean="0"/>
              <a:t>メカトロニクスの</a:t>
            </a:r>
            <a:r>
              <a:rPr lang="en-US" altLang="ja-JP" sz="3200" dirty="0" smtClean="0"/>
              <a:t>1/f</a:t>
            </a:r>
            <a:r>
              <a:rPr lang="ja-JP" altLang="en-US" sz="3200" dirty="0" smtClean="0"/>
              <a:t>ノイズ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428376" y="2489994"/>
            <a:ext cx="484632" cy="423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97747" y="6092716"/>
            <a:ext cx="29241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減らし</a:t>
            </a:r>
            <a:r>
              <a:rPr lang="en-US" altLang="ja-JP" sz="3200" dirty="0">
                <a:solidFill>
                  <a:srgbClr val="FF0000"/>
                </a:solidFill>
              </a:rPr>
              <a:t>SN</a:t>
            </a:r>
            <a:r>
              <a:rPr lang="ja-JP" altLang="en-US" sz="3200" dirty="0">
                <a:solidFill>
                  <a:srgbClr val="FF0000"/>
                </a:solidFill>
              </a:rPr>
              <a:t>比向上</a:t>
            </a:r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0608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実験装置</a:t>
            </a:r>
            <a:endParaRPr kumimoji="1" lang="ja-JP" altLang="en-US" dirty="0"/>
          </a:p>
        </p:txBody>
      </p:sp>
      <p:pic>
        <p:nvPicPr>
          <p:cNvPr id="4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00" y="1844824"/>
            <a:ext cx="7493565" cy="410445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372200" y="2184686"/>
            <a:ext cx="225715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Frequency comb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64088" y="2646351"/>
            <a:ext cx="3481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34284" y="2190953"/>
            <a:ext cx="362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05704" y="2801411"/>
            <a:ext cx="362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43685" y="1613991"/>
            <a:ext cx="60946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cell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57011" y="3104575"/>
            <a:ext cx="115005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Dif.amp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6884" y="3941680"/>
            <a:ext cx="107273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Lock-in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55396" y="5843924"/>
            <a:ext cx="1291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FC-FTS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718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Frequency comb</a:t>
            </a:r>
            <a:endParaRPr kumimoji="1" lang="ja-JP" altLang="en-US" dirty="0"/>
          </a:p>
        </p:txBody>
      </p:sp>
      <p:pic>
        <p:nvPicPr>
          <p:cNvPr id="4" name="コンテンツ プレースホルダー 3" descr="リダイレクトの警告 - Windows Internet Explor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6" t="19193" r="5881" b="24910"/>
          <a:stretch/>
        </p:blipFill>
        <p:spPr>
          <a:xfrm>
            <a:off x="251520" y="1484784"/>
            <a:ext cx="8426298" cy="4114016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539552" y="558924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ネオジウムドープ　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イットリウムオルドバナジウム酸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発振波長 </a:t>
            </a:r>
            <a:r>
              <a:rPr lang="en-US" altLang="ja-JP" sz="2400" dirty="0" smtClean="0"/>
              <a:t>1064nm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24721" y="3868607"/>
            <a:ext cx="2954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半導体過飽和吸収体</a:t>
            </a:r>
            <a:endParaRPr lang="en-US" altLang="ja-JP" sz="2400" dirty="0" smtClean="0"/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モードロック</a:t>
            </a:r>
            <a:r>
              <a:rPr kumimoji="1" lang="ja-JP" altLang="en-US" sz="2400" dirty="0" smtClean="0"/>
              <a:t>に用いる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39752" y="2276871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err="1" smtClean="0"/>
              <a:t>Frep</a:t>
            </a:r>
            <a:r>
              <a:rPr kumimoji="1" lang="en-US" altLang="ja-JP" sz="2400" dirty="0" smtClean="0"/>
              <a:t> 140MHz</a:t>
            </a:r>
          </a:p>
          <a:p>
            <a:r>
              <a:rPr kumimoji="1" lang="en-US" altLang="ja-JP" sz="2400" dirty="0" smtClean="0"/>
              <a:t>1.5</a:t>
            </a:r>
            <a:r>
              <a:rPr lang="en-US" altLang="ja-JP" sz="2400" dirty="0" smtClean="0"/>
              <a:t>µm</a:t>
            </a:r>
            <a:r>
              <a:rPr lang="ja-JP" altLang="en-US" sz="2400" dirty="0" smtClean="0"/>
              <a:t>で平均パワー</a:t>
            </a:r>
            <a:r>
              <a:rPr lang="en-US" altLang="ja-JP" sz="2400" dirty="0" smtClean="0"/>
              <a:t>50mW</a:t>
            </a:r>
          </a:p>
          <a:p>
            <a:r>
              <a:rPr kumimoji="1" lang="en-US" altLang="ja-JP" sz="2400" dirty="0" smtClean="0"/>
              <a:t>40fs</a:t>
            </a:r>
            <a:r>
              <a:rPr kumimoji="1" lang="ja-JP" altLang="en-US" sz="2400" dirty="0" smtClean="0"/>
              <a:t>パルス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7664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12606</TotalTime>
  <Words>748</Words>
  <Application>Microsoft Office PowerPoint</Application>
  <PresentationFormat>画面に合わせる (4:3)</PresentationFormat>
  <Paragraphs>135</Paragraphs>
  <Slides>13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Fourier transform spectroscopy with a laser frequency comb 「レーザー周波数コムを用いた フーリエ変換分光計」</vt:lpstr>
      <vt:lpstr>目次</vt:lpstr>
      <vt:lpstr>研究背景</vt:lpstr>
      <vt:lpstr>従来技術1</vt:lpstr>
      <vt:lpstr>従来技術2</vt:lpstr>
      <vt:lpstr>従来技術2</vt:lpstr>
      <vt:lpstr>研究目的</vt:lpstr>
      <vt:lpstr>実験装置</vt:lpstr>
      <vt:lpstr>Frequency comb</vt:lpstr>
      <vt:lpstr>実験結果1</vt:lpstr>
      <vt:lpstr>実験結果1</vt:lpstr>
      <vt:lpstr>実験結果2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Fourier transform spectroscopy with a laser frequency com 「レーザー周波数コムを用いた フーリエ変換分光計」</dc:title>
  <dc:creator>Owner</dc:creator>
  <cp:lastModifiedBy>Owner</cp:lastModifiedBy>
  <cp:revision>49</cp:revision>
  <cp:lastPrinted>2013-07-25T07:11:45Z</cp:lastPrinted>
  <dcterms:created xsi:type="dcterms:W3CDTF">2013-06-16T04:09:58Z</dcterms:created>
  <dcterms:modified xsi:type="dcterms:W3CDTF">2013-07-26T05:18:26Z</dcterms:modified>
</cp:coreProperties>
</file>