
<file path=[Content_Types].xml><?xml version="1.0" encoding="utf-8"?>
<Types xmlns="http://schemas.openxmlformats.org/package/2006/content-types">
  <Default Extension="png" ContentType="image/png"/>
  <Default Extension="emf" ContentType="image/x-emf"/>
  <Default Extension="MOV" ContentType="vide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71" r:id="rId3"/>
    <p:sldId id="285" r:id="rId4"/>
    <p:sldId id="272" r:id="rId5"/>
    <p:sldId id="284" r:id="rId6"/>
    <p:sldId id="262" r:id="rId7"/>
    <p:sldId id="263" r:id="rId8"/>
    <p:sldId id="257" r:id="rId9"/>
    <p:sldId id="258" r:id="rId10"/>
    <p:sldId id="259" r:id="rId11"/>
    <p:sldId id="260" r:id="rId12"/>
    <p:sldId id="294" r:id="rId13"/>
    <p:sldId id="261" r:id="rId14"/>
    <p:sldId id="264" r:id="rId15"/>
    <p:sldId id="265" r:id="rId16"/>
    <p:sldId id="268" r:id="rId17"/>
    <p:sldId id="266" r:id="rId18"/>
    <p:sldId id="267" r:id="rId19"/>
    <p:sldId id="286" r:id="rId20"/>
    <p:sldId id="297" r:id="rId21"/>
    <p:sldId id="298" r:id="rId22"/>
    <p:sldId id="289" r:id="rId23"/>
    <p:sldId id="288" r:id="rId24"/>
    <p:sldId id="287" r:id="rId25"/>
    <p:sldId id="290" r:id="rId26"/>
    <p:sldId id="292" r:id="rId27"/>
    <p:sldId id="269" r:id="rId28"/>
    <p:sldId id="270" r:id="rId29"/>
    <p:sldId id="273" r:id="rId30"/>
    <p:sldId id="274" r:id="rId31"/>
    <p:sldId id="279" r:id="rId32"/>
    <p:sldId id="278" r:id="rId33"/>
    <p:sldId id="293" r:id="rId34"/>
    <p:sldId id="280" r:id="rId35"/>
    <p:sldId id="281" r:id="rId36"/>
    <p:sldId id="295" r:id="rId37"/>
    <p:sldId id="291" r:id="rId38"/>
    <p:sldId id="277" r:id="rId39"/>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7684" autoAdjust="0"/>
  </p:normalViewPr>
  <p:slideViewPr>
    <p:cSldViewPr>
      <p:cViewPr>
        <p:scale>
          <a:sx n="60" d="100"/>
          <a:sy n="60" d="100"/>
        </p:scale>
        <p:origin x="-1512" y="-162"/>
      </p:cViewPr>
      <p:guideLst>
        <p:guide orient="horz" pos="2160"/>
        <p:guide pos="2880"/>
      </p:guideLst>
    </p:cSldViewPr>
  </p:slideViewPr>
  <p:notesTextViewPr>
    <p:cViewPr>
      <p:scale>
        <a:sx n="1" d="1"/>
        <a:sy n="1" d="1"/>
      </p:scale>
      <p:origin x="0" y="0"/>
    </p:cViewPr>
  </p:notesTextViewPr>
  <p:sorterViewPr>
    <p:cViewPr>
      <p:scale>
        <a:sx n="100" d="100"/>
        <a:sy n="100" d="100"/>
      </p:scale>
      <p:origin x="0" y="70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8448D4D-5758-4795-8706-56D9093B02E4}" type="datetimeFigureOut">
              <a:rPr kumimoji="1" lang="ja-JP" altLang="en-US" smtClean="0"/>
              <a:t>2013/12/9</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7E2DCBA9-5A08-4C30-B091-D60DB917FA84}" type="slidenum">
              <a:rPr kumimoji="1" lang="ja-JP" altLang="en-US" smtClean="0"/>
              <a:t>‹#›</a:t>
            </a:fld>
            <a:endParaRPr kumimoji="1" lang="ja-JP" altLang="en-US"/>
          </a:p>
        </p:txBody>
      </p:sp>
    </p:spTree>
    <p:extLst>
      <p:ext uri="{BB962C8B-B14F-4D97-AF65-F5344CB8AC3E}">
        <p14:creationId xmlns:p14="http://schemas.microsoft.com/office/powerpoint/2010/main" val="16191057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中赤外ではガス分光</a:t>
            </a:r>
            <a:endParaRPr kumimoji="1" lang="en-US" altLang="ja-JP" dirty="0" smtClean="0"/>
          </a:p>
          <a:p>
            <a:r>
              <a:rPr kumimoji="1" lang="ja-JP" altLang="en-US" dirty="0" smtClean="0"/>
              <a:t>テラヘルツではイメージング</a:t>
            </a:r>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2</a:t>
            </a:fld>
            <a:endParaRPr kumimoji="1" lang="ja-JP" altLang="en-US"/>
          </a:p>
        </p:txBody>
      </p:sp>
    </p:spTree>
    <p:extLst>
      <p:ext uri="{BB962C8B-B14F-4D97-AF65-F5344CB8AC3E}">
        <p14:creationId xmlns:p14="http://schemas.microsoft.com/office/powerpoint/2010/main" val="298510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赤線はフィッティング</a:t>
            </a:r>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21</a:t>
            </a:fld>
            <a:endParaRPr kumimoji="1" lang="ja-JP" altLang="en-US"/>
          </a:p>
        </p:txBody>
      </p:sp>
    </p:spTree>
    <p:extLst>
      <p:ext uri="{BB962C8B-B14F-4D97-AF65-F5344CB8AC3E}">
        <p14:creationId xmlns:p14="http://schemas.microsoft.com/office/powerpoint/2010/main" val="270780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15mW</a:t>
            </a:r>
            <a:endParaRPr kumimoji="1" lang="ja-JP" altLang="en-US"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22</a:t>
            </a:fld>
            <a:endParaRPr kumimoji="1" lang="ja-JP" altLang="en-US"/>
          </a:p>
        </p:txBody>
      </p:sp>
    </p:spTree>
    <p:extLst>
      <p:ext uri="{BB962C8B-B14F-4D97-AF65-F5344CB8AC3E}">
        <p14:creationId xmlns:p14="http://schemas.microsoft.com/office/powerpoint/2010/main" val="52237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Times New Roman" pitchFamily="18" charset="0"/>
                <a:cs typeface="Times New Roman" pitchFamily="18" charset="0"/>
              </a:rPr>
              <a:t>ランダムドリフトが原因</a:t>
            </a:r>
            <a:endParaRPr kumimoji="1" lang="ja-JP" altLang="en-US"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23</a:t>
            </a:fld>
            <a:endParaRPr kumimoji="1" lang="ja-JP" altLang="en-US"/>
          </a:p>
        </p:txBody>
      </p:sp>
    </p:spTree>
    <p:extLst>
      <p:ext uri="{BB962C8B-B14F-4D97-AF65-F5344CB8AC3E}">
        <p14:creationId xmlns:p14="http://schemas.microsoft.com/office/powerpoint/2010/main" val="52237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24</a:t>
            </a:fld>
            <a:endParaRPr kumimoji="1" lang="ja-JP" altLang="en-US"/>
          </a:p>
        </p:txBody>
      </p:sp>
    </p:spTree>
    <p:extLst>
      <p:ext uri="{BB962C8B-B14F-4D97-AF65-F5344CB8AC3E}">
        <p14:creationId xmlns:p14="http://schemas.microsoft.com/office/powerpoint/2010/main" val="522379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25</a:t>
            </a:fld>
            <a:endParaRPr kumimoji="1" lang="ja-JP" altLang="en-US"/>
          </a:p>
        </p:txBody>
      </p:sp>
    </p:spTree>
    <p:extLst>
      <p:ext uri="{BB962C8B-B14F-4D97-AF65-F5344CB8AC3E}">
        <p14:creationId xmlns:p14="http://schemas.microsoft.com/office/powerpoint/2010/main" val="52237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26</a:t>
            </a:fld>
            <a:endParaRPr kumimoji="1" lang="ja-JP" altLang="en-US"/>
          </a:p>
        </p:txBody>
      </p:sp>
    </p:spTree>
    <p:extLst>
      <p:ext uri="{BB962C8B-B14F-4D97-AF65-F5344CB8AC3E}">
        <p14:creationId xmlns:p14="http://schemas.microsoft.com/office/powerpoint/2010/main" val="52237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30</a:t>
            </a:fld>
            <a:endParaRPr kumimoji="1" lang="ja-JP" altLang="en-US"/>
          </a:p>
        </p:txBody>
      </p:sp>
    </p:spTree>
    <p:extLst>
      <p:ext uri="{BB962C8B-B14F-4D97-AF65-F5344CB8AC3E}">
        <p14:creationId xmlns:p14="http://schemas.microsoft.com/office/powerpoint/2010/main" val="30961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フリーランの</a:t>
            </a:r>
            <a:r>
              <a:rPr kumimoji="1" lang="en-US" altLang="ja-JP" dirty="0" smtClean="0"/>
              <a:t>QCL</a:t>
            </a:r>
            <a:r>
              <a:rPr kumimoji="1" lang="ja-JP" altLang="en-US" dirty="0" smtClean="0"/>
              <a:t>はフラットな</a:t>
            </a:r>
            <a:r>
              <a:rPr kumimoji="1" lang="en-US" altLang="ja-JP" dirty="0" smtClean="0"/>
              <a:t>IM</a:t>
            </a:r>
            <a:r>
              <a:rPr kumimoji="1" lang="ja-JP" altLang="en-US" dirty="0" smtClean="0"/>
              <a:t>応答を示す．離調ゼロの場合</a:t>
            </a:r>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31</a:t>
            </a:fld>
            <a:endParaRPr kumimoji="1" lang="ja-JP" altLang="en-US"/>
          </a:p>
        </p:txBody>
      </p:sp>
    </p:spTree>
    <p:extLst>
      <p:ext uri="{BB962C8B-B14F-4D97-AF65-F5344CB8AC3E}">
        <p14:creationId xmlns:p14="http://schemas.microsoft.com/office/powerpoint/2010/main" val="1120032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32</a:t>
            </a:fld>
            <a:endParaRPr kumimoji="1" lang="ja-JP" altLang="en-US"/>
          </a:p>
        </p:txBody>
      </p:sp>
    </p:spTree>
    <p:extLst>
      <p:ext uri="{BB962C8B-B14F-4D97-AF65-F5344CB8AC3E}">
        <p14:creationId xmlns:p14="http://schemas.microsoft.com/office/powerpoint/2010/main" val="206013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33</a:t>
            </a:fld>
            <a:endParaRPr kumimoji="1" lang="ja-JP" altLang="en-US"/>
          </a:p>
        </p:txBody>
      </p:sp>
    </p:spTree>
    <p:extLst>
      <p:ext uri="{BB962C8B-B14F-4D97-AF65-F5344CB8AC3E}">
        <p14:creationId xmlns:p14="http://schemas.microsoft.com/office/powerpoint/2010/main" val="20601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マッハツェンダー変調器によって変調</a:t>
            </a:r>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8</a:t>
            </a:fld>
            <a:endParaRPr kumimoji="1" lang="ja-JP" altLang="en-US"/>
          </a:p>
        </p:txBody>
      </p:sp>
    </p:spTree>
    <p:extLst>
      <p:ext uri="{BB962C8B-B14F-4D97-AF65-F5344CB8AC3E}">
        <p14:creationId xmlns:p14="http://schemas.microsoft.com/office/powerpoint/2010/main" val="96466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34</a:t>
            </a:fld>
            <a:endParaRPr kumimoji="1" lang="ja-JP" altLang="en-US"/>
          </a:p>
        </p:txBody>
      </p:sp>
    </p:spTree>
    <p:extLst>
      <p:ext uri="{BB962C8B-B14F-4D97-AF65-F5344CB8AC3E}">
        <p14:creationId xmlns:p14="http://schemas.microsoft.com/office/powerpoint/2010/main" val="636796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Times New Roman" pitchFamily="18" charset="0"/>
                <a:cs typeface="Times New Roman" pitchFamily="18" charset="0"/>
              </a:rPr>
              <a:t>ピークはインピーダンス整合の効果</a:t>
            </a:r>
            <a:endParaRPr kumimoji="1" lang="en-US" altLang="ja-JP" dirty="0" smtClean="0">
              <a:latin typeface="Times New Roman" pitchFamily="18" charset="0"/>
              <a:cs typeface="Times New Roman" pitchFamily="18" charset="0"/>
            </a:endParaRPr>
          </a:p>
          <a:p>
            <a:r>
              <a:rPr kumimoji="1" lang="ja-JP" altLang="en-US" dirty="0" smtClean="0">
                <a:latin typeface="Times New Roman" pitchFamily="18" charset="0"/>
                <a:cs typeface="Times New Roman" pitchFamily="18" charset="0"/>
              </a:rPr>
              <a:t>モードの数が急激に増える→位相まで同期している</a:t>
            </a:r>
            <a:endParaRPr kumimoji="1" lang="ja-JP" altLang="en-US"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37</a:t>
            </a:fld>
            <a:endParaRPr kumimoji="1" lang="ja-JP" altLang="en-US"/>
          </a:p>
        </p:txBody>
      </p:sp>
    </p:spTree>
    <p:extLst>
      <p:ext uri="{BB962C8B-B14F-4D97-AF65-F5344CB8AC3E}">
        <p14:creationId xmlns:p14="http://schemas.microsoft.com/office/powerpoint/2010/main" val="52237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38</a:t>
            </a:fld>
            <a:endParaRPr kumimoji="1" lang="ja-JP" altLang="en-US"/>
          </a:p>
        </p:txBody>
      </p:sp>
    </p:spTree>
    <p:extLst>
      <p:ext uri="{BB962C8B-B14F-4D97-AF65-F5344CB8AC3E}">
        <p14:creationId xmlns:p14="http://schemas.microsoft.com/office/powerpoint/2010/main" val="225563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線幅</a:t>
            </a:r>
            <a:r>
              <a:rPr kumimoji="1" lang="ja-JP" altLang="en-US" dirty="0" smtClean="0"/>
              <a:t>が太い</a:t>
            </a:r>
            <a:r>
              <a:rPr kumimoji="1" lang="ja-JP" altLang="en-US" dirty="0" smtClean="0"/>
              <a:t>方がロック範囲は大きくなる</a:t>
            </a:r>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10</a:t>
            </a:fld>
            <a:endParaRPr kumimoji="1" lang="ja-JP" altLang="en-US"/>
          </a:p>
        </p:txBody>
      </p:sp>
    </p:spTree>
    <p:extLst>
      <p:ext uri="{BB962C8B-B14F-4D97-AF65-F5344CB8AC3E}">
        <p14:creationId xmlns:p14="http://schemas.microsoft.com/office/powerpoint/2010/main" val="68453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11</a:t>
            </a:fld>
            <a:endParaRPr kumimoji="1" lang="ja-JP" altLang="en-US"/>
          </a:p>
        </p:txBody>
      </p:sp>
    </p:spTree>
    <p:extLst>
      <p:ext uri="{BB962C8B-B14F-4D97-AF65-F5344CB8AC3E}">
        <p14:creationId xmlns:p14="http://schemas.microsoft.com/office/powerpoint/2010/main" val="26527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14</a:t>
            </a:fld>
            <a:endParaRPr kumimoji="1" lang="ja-JP" altLang="en-US"/>
          </a:p>
        </p:txBody>
      </p:sp>
    </p:spTree>
    <p:extLst>
      <p:ext uri="{BB962C8B-B14F-4D97-AF65-F5344CB8AC3E}">
        <p14:creationId xmlns:p14="http://schemas.microsoft.com/office/powerpoint/2010/main" val="342197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16</a:t>
            </a:fld>
            <a:endParaRPr kumimoji="1" lang="ja-JP" altLang="en-US"/>
          </a:p>
        </p:txBody>
      </p:sp>
    </p:spTree>
    <p:extLst>
      <p:ext uri="{BB962C8B-B14F-4D97-AF65-F5344CB8AC3E}">
        <p14:creationId xmlns:p14="http://schemas.microsoft.com/office/powerpoint/2010/main" val="52237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17</a:t>
            </a:fld>
            <a:endParaRPr kumimoji="1" lang="ja-JP" altLang="en-US"/>
          </a:p>
        </p:txBody>
      </p:sp>
    </p:spTree>
    <p:extLst>
      <p:ext uri="{BB962C8B-B14F-4D97-AF65-F5344CB8AC3E}">
        <p14:creationId xmlns:p14="http://schemas.microsoft.com/office/powerpoint/2010/main" val="288409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18</a:t>
            </a:fld>
            <a:endParaRPr kumimoji="1" lang="ja-JP" altLang="en-US"/>
          </a:p>
        </p:txBody>
      </p:sp>
    </p:spTree>
    <p:extLst>
      <p:ext uri="{BB962C8B-B14F-4D97-AF65-F5344CB8AC3E}">
        <p14:creationId xmlns:p14="http://schemas.microsoft.com/office/powerpoint/2010/main" val="1657225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0"/>
          </p:nvPr>
        </p:nvSpPr>
        <p:spPr/>
        <p:txBody>
          <a:bodyPr/>
          <a:lstStyle/>
          <a:p>
            <a:fld id="{7E2DCBA9-5A08-4C30-B091-D60DB917FA84}" type="slidenum">
              <a:rPr kumimoji="1" lang="ja-JP" altLang="en-US" smtClean="0"/>
              <a:t>19</a:t>
            </a:fld>
            <a:endParaRPr kumimoji="1" lang="ja-JP" altLang="en-US"/>
          </a:p>
        </p:txBody>
      </p:sp>
    </p:spTree>
    <p:extLst>
      <p:ext uri="{BB962C8B-B14F-4D97-AF65-F5344CB8AC3E}">
        <p14:creationId xmlns:p14="http://schemas.microsoft.com/office/powerpoint/2010/main" val="52237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462C5B78-5925-4458-953C-5DE22DB70B50}" type="datetimeFigureOut">
              <a:rPr kumimoji="1" lang="ja-JP" altLang="en-US" smtClean="0"/>
              <a:t>2013/12/9</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462C5B78-5925-4458-953C-5DE22DB70B50}" type="datetimeFigureOut">
              <a:rPr kumimoji="1" lang="ja-JP" altLang="en-US" smtClean="0"/>
              <a:t>2013/12/9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C53FBB49-643D-43FC-BC25-69C618A1DBEA}"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462C5B78-5925-4458-953C-5DE22DB70B50}" type="datetimeFigureOut">
              <a:rPr kumimoji="1" lang="ja-JP" altLang="en-US" smtClean="0"/>
              <a:t>2013/12/9</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C53FBB49-643D-43FC-BC25-69C618A1DBEA}"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412776"/>
            <a:ext cx="8280920" cy="2160240"/>
          </a:xfrm>
        </p:spPr>
        <p:txBody>
          <a:bodyPr/>
          <a:lstStyle/>
          <a:p>
            <a:r>
              <a:rPr lang="en-US" altLang="ja-JP" sz="4800" dirty="0" smtClean="0"/>
              <a:t>Injection-locking of terahertz quantum </a:t>
            </a:r>
            <a:r>
              <a:rPr lang="en-US" altLang="ja-JP" sz="4800" dirty="0"/>
              <a:t>cascade </a:t>
            </a:r>
            <a:r>
              <a:rPr lang="en-US" altLang="ja-JP" sz="4800" dirty="0" smtClean="0"/>
              <a:t>lasers</a:t>
            </a:r>
            <a:endParaRPr kumimoji="1" lang="ja-JP" altLang="en-US" sz="4800" dirty="0"/>
          </a:p>
        </p:txBody>
      </p:sp>
      <p:sp>
        <p:nvSpPr>
          <p:cNvPr id="3" name="サブタイトル 2"/>
          <p:cNvSpPr>
            <a:spLocks noGrp="1"/>
          </p:cNvSpPr>
          <p:nvPr>
            <p:ph type="subTitle" idx="1"/>
          </p:nvPr>
        </p:nvSpPr>
        <p:spPr>
          <a:xfrm>
            <a:off x="1331640" y="4221088"/>
            <a:ext cx="6400800" cy="1296144"/>
          </a:xfrm>
        </p:spPr>
        <p:txBody>
          <a:bodyPr/>
          <a:lstStyle/>
          <a:p>
            <a:r>
              <a:rPr kumimoji="1" lang="en-US" altLang="ja-JP" dirty="0" smtClean="0"/>
              <a:t>H25</a:t>
            </a:r>
            <a:r>
              <a:rPr kumimoji="1" lang="ja-JP" altLang="en-US" dirty="0" smtClean="0"/>
              <a:t>年度　後期雑誌会</a:t>
            </a:r>
            <a:endParaRPr kumimoji="1" lang="en-US" altLang="ja-JP" dirty="0" smtClean="0"/>
          </a:p>
          <a:p>
            <a:r>
              <a:rPr lang="en-US" altLang="ja-JP" dirty="0" smtClean="0"/>
              <a:t>M1</a:t>
            </a:r>
            <a:r>
              <a:rPr lang="ja-JP" altLang="en-US" dirty="0" smtClean="0"/>
              <a:t>　林　建太</a:t>
            </a:r>
            <a:endParaRPr kumimoji="1" lang="ja-JP" altLang="en-US" dirty="0"/>
          </a:p>
        </p:txBody>
      </p:sp>
    </p:spTree>
    <p:extLst>
      <p:ext uri="{BB962C8B-B14F-4D97-AF65-F5344CB8AC3E}">
        <p14:creationId xmlns:p14="http://schemas.microsoft.com/office/powerpoint/2010/main" val="18907413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875184"/>
          </a:xfrm>
        </p:spPr>
        <p:txBody>
          <a:bodyPr/>
          <a:lstStyle/>
          <a:p>
            <a:r>
              <a:rPr kumimoji="1" lang="ja-JP" altLang="en-US" dirty="0" smtClean="0"/>
              <a:t>実験結果</a:t>
            </a:r>
            <a:endParaRPr kumimoji="1" lang="ja-JP" altLang="en-US" dirty="0"/>
          </a:p>
        </p:txBody>
      </p:sp>
      <p:sp>
        <p:nvSpPr>
          <p:cNvPr id="4" name="コンテンツ プレースホルダー 2"/>
          <p:cNvSpPr txBox="1">
            <a:spLocks/>
          </p:cNvSpPr>
          <p:nvPr/>
        </p:nvSpPr>
        <p:spPr>
          <a:xfrm>
            <a:off x="35496" y="1340768"/>
            <a:ext cx="9108504" cy="1872208"/>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ja-JP" altLang="en-US" kern="0" dirty="0" smtClean="0">
                <a:latin typeface="Times New Roman" pitchFamily="18" charset="0"/>
                <a:cs typeface="Times New Roman" pitchFamily="18" charset="0"/>
              </a:rPr>
              <a:t>異なる</a:t>
            </a:r>
            <a:r>
              <a:rPr lang="en-US" altLang="ja-JP" kern="0" dirty="0" smtClean="0">
                <a:latin typeface="Times New Roman" pitchFamily="18" charset="0"/>
                <a:cs typeface="Times New Roman" pitchFamily="18" charset="0"/>
              </a:rPr>
              <a:t>2</a:t>
            </a:r>
            <a:r>
              <a:rPr lang="ja-JP" altLang="en-US" kern="0" dirty="0" err="1" smtClean="0">
                <a:latin typeface="Times New Roman" pitchFamily="18" charset="0"/>
                <a:cs typeface="Times New Roman" pitchFamily="18" charset="0"/>
              </a:rPr>
              <a:t>つの</a:t>
            </a:r>
            <a:r>
              <a:rPr lang="en-US" altLang="ja-JP" kern="0" dirty="0" smtClean="0">
                <a:latin typeface="Times New Roman" pitchFamily="18" charset="0"/>
                <a:cs typeface="Times New Roman" pitchFamily="18" charset="0"/>
              </a:rPr>
              <a:t>OMO</a:t>
            </a:r>
            <a:r>
              <a:rPr lang="ja-JP" altLang="en-US" kern="0" dirty="0">
                <a:latin typeface="Times New Roman" pitchFamily="18" charset="0"/>
                <a:cs typeface="Times New Roman" pitchFamily="18" charset="0"/>
              </a:rPr>
              <a:t>に</a:t>
            </a:r>
            <a:r>
              <a:rPr lang="ja-JP" altLang="en-US" kern="0" dirty="0" smtClean="0">
                <a:latin typeface="Times New Roman" pitchFamily="18" charset="0"/>
                <a:cs typeface="Times New Roman" pitchFamily="18" charset="0"/>
              </a:rPr>
              <a:t>おいて，</a:t>
            </a:r>
            <a:r>
              <a:rPr lang="en-US" altLang="ja-JP" kern="0" dirty="0" err="1" smtClean="0">
                <a:latin typeface="Times New Roman" pitchFamily="18" charset="0"/>
                <a:cs typeface="Times New Roman" pitchFamily="18" charset="0"/>
              </a:rPr>
              <a:t>A</a:t>
            </a:r>
            <a:r>
              <a:rPr lang="en-US" altLang="ja-JP" kern="0" baseline="-25000" dirty="0" err="1" smtClean="0">
                <a:latin typeface="Times New Roman" pitchFamily="18" charset="0"/>
                <a:cs typeface="Times New Roman" pitchFamily="18" charset="0"/>
              </a:rPr>
              <a:t>inj</a:t>
            </a:r>
            <a:r>
              <a:rPr lang="en-US" altLang="ja-JP" kern="0" dirty="0" smtClean="0">
                <a:latin typeface="Times New Roman" pitchFamily="18" charset="0"/>
                <a:cs typeface="Times New Roman" pitchFamily="18" charset="0"/>
              </a:rPr>
              <a:t>/A</a:t>
            </a:r>
            <a:r>
              <a:rPr lang="en-US" altLang="ja-JP" kern="0" baseline="-25000" dirty="0" smtClean="0">
                <a:latin typeface="Times New Roman" pitchFamily="18" charset="0"/>
                <a:cs typeface="Times New Roman" pitchFamily="18" charset="0"/>
              </a:rPr>
              <a:t>OMO</a:t>
            </a:r>
            <a:r>
              <a:rPr lang="ja-JP" altLang="en-US" kern="0" dirty="0" smtClean="0">
                <a:latin typeface="Times New Roman" pitchFamily="18" charset="0"/>
                <a:cs typeface="Times New Roman" pitchFamily="18" charset="0"/>
              </a:rPr>
              <a:t>とロック範囲の関係</a:t>
            </a:r>
            <a:endParaRPr lang="en-US" altLang="ja-JP" kern="0" dirty="0" smtClean="0">
              <a:latin typeface="Times New Roman" pitchFamily="18" charset="0"/>
              <a:cs typeface="Times New Roman" pitchFamily="18" charset="0"/>
            </a:endParaRPr>
          </a:p>
          <a:p>
            <a:r>
              <a:rPr lang="ja-JP" altLang="en-US" kern="0" dirty="0" smtClean="0">
                <a:latin typeface="Times New Roman" pitchFamily="18" charset="0"/>
                <a:cs typeface="Times New Roman" pitchFamily="18" charset="0"/>
              </a:rPr>
              <a:t>実線は計算によって求められた理論値</a:t>
            </a:r>
            <a:endParaRPr lang="en-US" altLang="ja-JP" kern="0" dirty="0" smtClean="0">
              <a:latin typeface="Times New Roman" pitchFamily="18" charset="0"/>
              <a:cs typeface="Times New Roman" pitchFamily="18" charset="0"/>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96" y="3429000"/>
            <a:ext cx="5993663" cy="343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コンテンツ プレースホルダー 3"/>
          <p:cNvSpPr txBox="1">
            <a:spLocks/>
          </p:cNvSpPr>
          <p:nvPr/>
        </p:nvSpPr>
        <p:spPr>
          <a:xfrm>
            <a:off x="5688632" y="5229200"/>
            <a:ext cx="3419872" cy="1440160"/>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en-US" altLang="ja-JP" sz="2800" b="1" kern="0" dirty="0" smtClean="0">
                <a:solidFill>
                  <a:srgbClr val="FF0000"/>
                </a:solidFill>
                <a:latin typeface="Times New Roman" pitchFamily="18" charset="0"/>
                <a:cs typeface="Times New Roman" pitchFamily="18" charset="0"/>
              </a:rPr>
              <a:t>A</a:t>
            </a:r>
            <a:r>
              <a:rPr lang="en-US" altLang="ja-JP" sz="2800" b="1" kern="0" baseline="-25000" dirty="0" smtClean="0">
                <a:solidFill>
                  <a:srgbClr val="FF0000"/>
                </a:solidFill>
                <a:latin typeface="Times New Roman" pitchFamily="18" charset="0"/>
                <a:cs typeface="Times New Roman" pitchFamily="18" charset="0"/>
              </a:rPr>
              <a:t>OMO</a:t>
            </a:r>
            <a:r>
              <a:rPr lang="ja-JP" altLang="en-US" sz="2800" b="1" kern="0" dirty="0" smtClean="0">
                <a:solidFill>
                  <a:srgbClr val="FF0000"/>
                </a:solidFill>
                <a:latin typeface="Times New Roman" pitchFamily="18" charset="0"/>
                <a:cs typeface="Times New Roman" pitchFamily="18" charset="0"/>
              </a:rPr>
              <a:t>に対して</a:t>
            </a:r>
            <a:r>
              <a:rPr lang="en-US" altLang="ja-JP" sz="2800" b="1" kern="0" dirty="0" err="1" smtClean="0">
                <a:solidFill>
                  <a:srgbClr val="FF0000"/>
                </a:solidFill>
                <a:latin typeface="Times New Roman" pitchFamily="18" charset="0"/>
                <a:cs typeface="Times New Roman" pitchFamily="18" charset="0"/>
              </a:rPr>
              <a:t>A</a:t>
            </a:r>
            <a:r>
              <a:rPr lang="en-US" altLang="ja-JP" sz="2800" b="1" kern="0" baseline="-25000" dirty="0" err="1" smtClean="0">
                <a:solidFill>
                  <a:srgbClr val="FF0000"/>
                </a:solidFill>
                <a:latin typeface="Times New Roman" pitchFamily="18" charset="0"/>
                <a:cs typeface="Times New Roman" pitchFamily="18" charset="0"/>
              </a:rPr>
              <a:t>inj</a:t>
            </a:r>
            <a:r>
              <a:rPr lang="ja-JP" altLang="en-US" sz="2800" b="1" kern="0" dirty="0" smtClean="0">
                <a:solidFill>
                  <a:srgbClr val="FF0000"/>
                </a:solidFill>
                <a:latin typeface="Times New Roman" pitchFamily="18" charset="0"/>
                <a:cs typeface="Times New Roman" pitchFamily="18" charset="0"/>
              </a:rPr>
              <a:t>を大きくしていくとロック範囲が拡大</a:t>
            </a:r>
            <a:endParaRPr lang="en-US" altLang="ja-JP" sz="2800" b="1" kern="0" dirty="0" smtClean="0">
              <a:solidFill>
                <a:srgbClr val="FF0000"/>
              </a:solidFill>
              <a:latin typeface="Times New Roman" pitchFamily="18" charset="0"/>
              <a:cs typeface="Times New Roman" pitchFamily="18" charset="0"/>
            </a:endParaRPr>
          </a:p>
        </p:txBody>
      </p:sp>
      <p:sp>
        <p:nvSpPr>
          <p:cNvPr id="8" name="コンテンツ プレースホルダー 3"/>
          <p:cNvSpPr txBox="1">
            <a:spLocks/>
          </p:cNvSpPr>
          <p:nvPr/>
        </p:nvSpPr>
        <p:spPr>
          <a:xfrm>
            <a:off x="6012160" y="3573016"/>
            <a:ext cx="2989432" cy="1440160"/>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sz="2800" b="1" kern="0" dirty="0" smtClean="0">
                <a:solidFill>
                  <a:srgbClr val="FF0000"/>
                </a:solidFill>
                <a:latin typeface="Times New Roman" pitchFamily="18" charset="0"/>
                <a:cs typeface="Times New Roman" pitchFamily="18" charset="0"/>
              </a:rPr>
              <a:t>計算によって求まった理論値と実験値が一致</a:t>
            </a:r>
            <a:endParaRPr lang="en-US" altLang="ja-JP" sz="2800" b="1" kern="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34161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803176"/>
          </a:xfrm>
        </p:spPr>
        <p:txBody>
          <a:bodyPr/>
          <a:lstStyle/>
          <a:p>
            <a:r>
              <a:rPr kumimoji="1" lang="ja-JP" altLang="en-US" dirty="0" smtClean="0"/>
              <a:t>実験結果</a:t>
            </a:r>
            <a:endParaRPr kumimoji="1" lang="ja-JP" altLang="en-US" dirty="0"/>
          </a:p>
        </p:txBody>
      </p:sp>
      <p:sp>
        <p:nvSpPr>
          <p:cNvPr id="4" name="コンテンツ プレースホルダー 2"/>
          <p:cNvSpPr txBox="1">
            <a:spLocks/>
          </p:cNvSpPr>
          <p:nvPr/>
        </p:nvSpPr>
        <p:spPr>
          <a:xfrm>
            <a:off x="5220072" y="2276872"/>
            <a:ext cx="3672408" cy="4032448"/>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endParaRPr lang="en-US" altLang="ja-JP" kern="0" dirty="0" smtClean="0">
              <a:latin typeface="Times New Roman" pitchFamily="18" charset="0"/>
              <a:cs typeface="Times New Roman" pitchFamily="18" charset="0"/>
            </a:endParaRPr>
          </a:p>
        </p:txBody>
      </p:sp>
      <p:sp>
        <p:nvSpPr>
          <p:cNvPr id="5" name="コンテンツ プレースホルダー 2"/>
          <p:cNvSpPr txBox="1">
            <a:spLocks/>
          </p:cNvSpPr>
          <p:nvPr/>
        </p:nvSpPr>
        <p:spPr>
          <a:xfrm>
            <a:off x="4860032" y="1268760"/>
            <a:ext cx="4184848" cy="4104456"/>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r>
              <a:rPr lang="en-US" altLang="ja-JP" dirty="0" smtClean="0"/>
              <a:t>(a) </a:t>
            </a:r>
            <a:r>
              <a:rPr lang="en-US" altLang="ja-JP" dirty="0" err="1" smtClean="0"/>
              <a:t>f</a:t>
            </a:r>
            <a:r>
              <a:rPr lang="en-US" altLang="ja-JP" baseline="-25000" dirty="0" err="1" smtClean="0"/>
              <a:t>OMO</a:t>
            </a:r>
            <a:r>
              <a:rPr lang="en-US" altLang="ja-JP" dirty="0" err="1" smtClean="0"/>
              <a:t>-f</a:t>
            </a:r>
            <a:r>
              <a:rPr lang="en-US" altLang="ja-JP" baseline="-25000" dirty="0" err="1" smtClean="0"/>
              <a:t>inj</a:t>
            </a:r>
            <a:r>
              <a:rPr lang="ja-JP" altLang="en-US" dirty="0" smtClean="0"/>
              <a:t>と位相差の関係</a:t>
            </a:r>
            <a:r>
              <a:rPr lang="en-US" altLang="ja-JP" kern="0" baseline="-25000" dirty="0" smtClean="0">
                <a:latin typeface="Times New Roman" pitchFamily="18" charset="0"/>
                <a:cs typeface="Times New Roman" pitchFamily="18" charset="0"/>
              </a:rPr>
              <a:t> </a:t>
            </a:r>
          </a:p>
          <a:p>
            <a:pPr marL="0" indent="0">
              <a:buNone/>
            </a:pPr>
            <a:r>
              <a:rPr lang="en-US" altLang="ja-JP" kern="0" dirty="0" smtClean="0">
                <a:latin typeface="Times New Roman" pitchFamily="18" charset="0"/>
                <a:cs typeface="Times New Roman" pitchFamily="18" charset="0"/>
              </a:rPr>
              <a:t>(</a:t>
            </a:r>
            <a:r>
              <a:rPr lang="en-US" altLang="ja-JP" kern="0" dirty="0" err="1" smtClean="0">
                <a:latin typeface="Times New Roman" pitchFamily="18" charset="0"/>
                <a:cs typeface="Times New Roman" pitchFamily="18" charset="0"/>
              </a:rPr>
              <a:t>f</a:t>
            </a:r>
            <a:r>
              <a:rPr lang="en-US" altLang="ja-JP" kern="0" baseline="-25000" dirty="0" err="1" smtClean="0">
                <a:latin typeface="Times New Roman" pitchFamily="18" charset="0"/>
                <a:cs typeface="Times New Roman" pitchFamily="18" charset="0"/>
              </a:rPr>
              <a:t>OMO</a:t>
            </a:r>
            <a:r>
              <a:rPr lang="en-US" altLang="ja-JP" kern="0" dirty="0" smtClean="0">
                <a:latin typeface="Times New Roman" pitchFamily="18" charset="0"/>
                <a:cs typeface="Times New Roman" pitchFamily="18" charset="0"/>
              </a:rPr>
              <a:t>=13.8MHz, </a:t>
            </a:r>
            <a:r>
              <a:rPr lang="ja-JP" altLang="en-US" kern="0" dirty="0" smtClean="0">
                <a:latin typeface="Times New Roman" pitchFamily="18" charset="0"/>
                <a:cs typeface="Times New Roman" pitchFamily="18" charset="0"/>
              </a:rPr>
              <a:t>線幅</a:t>
            </a:r>
            <a:r>
              <a:rPr lang="en-US" altLang="ja-JP" kern="0" dirty="0" smtClean="0">
                <a:latin typeface="Times New Roman" pitchFamily="18" charset="0"/>
                <a:cs typeface="Times New Roman" pitchFamily="18" charset="0"/>
              </a:rPr>
              <a:t>55kHz</a:t>
            </a:r>
            <a:r>
              <a:rPr lang="en-US" altLang="ja-JP" kern="0" dirty="0">
                <a:latin typeface="Times New Roman" pitchFamily="18" charset="0"/>
                <a:cs typeface="Times New Roman" pitchFamily="18" charset="0"/>
              </a:rPr>
              <a:t>, </a:t>
            </a:r>
            <a:r>
              <a:rPr lang="en-US" altLang="ja-JP" kern="0" dirty="0" err="1" smtClean="0">
                <a:latin typeface="Times New Roman" pitchFamily="18" charset="0"/>
                <a:cs typeface="Times New Roman" pitchFamily="18" charset="0"/>
              </a:rPr>
              <a:t>A</a:t>
            </a:r>
            <a:r>
              <a:rPr lang="en-US" altLang="ja-JP" kern="0" baseline="-25000" dirty="0" err="1" smtClean="0">
                <a:latin typeface="Times New Roman" pitchFamily="18" charset="0"/>
                <a:cs typeface="Times New Roman" pitchFamily="18" charset="0"/>
              </a:rPr>
              <a:t>inj</a:t>
            </a:r>
            <a:r>
              <a:rPr lang="en-US" altLang="ja-JP" kern="0" dirty="0" smtClean="0">
                <a:latin typeface="Times New Roman" pitchFamily="18" charset="0"/>
                <a:cs typeface="Times New Roman" pitchFamily="18" charset="0"/>
              </a:rPr>
              <a:t>/A</a:t>
            </a:r>
            <a:r>
              <a:rPr lang="en-US" altLang="ja-JP" kern="0" baseline="-25000" dirty="0" smtClean="0">
                <a:latin typeface="Times New Roman" pitchFamily="18" charset="0"/>
                <a:cs typeface="Times New Roman" pitchFamily="18" charset="0"/>
              </a:rPr>
              <a:t>OMO</a:t>
            </a:r>
            <a:r>
              <a:rPr lang="en-US" altLang="ja-JP" kern="0" dirty="0" smtClean="0">
                <a:latin typeface="Times New Roman" pitchFamily="18" charset="0"/>
                <a:cs typeface="Times New Roman" pitchFamily="18" charset="0"/>
              </a:rPr>
              <a:t>=0.36)</a:t>
            </a:r>
          </a:p>
          <a:p>
            <a:pPr marL="0" indent="0">
              <a:buNone/>
            </a:pPr>
            <a:endParaRPr lang="en-US" altLang="ja-JP" sz="1800" kern="0" dirty="0">
              <a:latin typeface="Times New Roman" pitchFamily="18" charset="0"/>
              <a:cs typeface="Times New Roman" pitchFamily="18" charset="0"/>
            </a:endParaRPr>
          </a:p>
          <a:p>
            <a:pPr marL="0" indent="0">
              <a:buNone/>
            </a:pPr>
            <a:r>
              <a:rPr lang="en-US" altLang="ja-JP" kern="0" dirty="0" smtClean="0">
                <a:latin typeface="Times New Roman" pitchFamily="18" charset="0"/>
                <a:cs typeface="Times New Roman" pitchFamily="18" charset="0"/>
              </a:rPr>
              <a:t>(b) </a:t>
            </a:r>
            <a:r>
              <a:rPr lang="ja-JP" altLang="en-US" kern="0" dirty="0" smtClean="0">
                <a:latin typeface="Times New Roman" pitchFamily="18" charset="0"/>
                <a:cs typeface="Times New Roman" pitchFamily="18" charset="0"/>
              </a:rPr>
              <a:t>インジェクションロックした時としていない時の</a:t>
            </a:r>
            <a:r>
              <a:rPr lang="ja-JP" altLang="en-US" kern="0" dirty="0">
                <a:latin typeface="Times New Roman" pitchFamily="18" charset="0"/>
                <a:cs typeface="Times New Roman" pitchFamily="18" charset="0"/>
              </a:rPr>
              <a:t>位相差</a:t>
            </a:r>
            <a:endParaRPr lang="en-US" altLang="ja-JP" kern="0" dirty="0" smtClean="0">
              <a:latin typeface="Times New Roman" pitchFamily="18" charset="0"/>
              <a:cs typeface="Times New Roman" pitchFamily="18" charset="0"/>
            </a:endParaRPr>
          </a:p>
          <a:p>
            <a:pPr marL="0" indent="0">
              <a:buNone/>
            </a:pPr>
            <a:endParaRPr lang="en-US" altLang="ja-JP" kern="0" dirty="0" smtClean="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24" y="1103651"/>
            <a:ext cx="4816548" cy="57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コンテンツ プレースホルダー 3"/>
          <p:cNvSpPr txBox="1">
            <a:spLocks/>
          </p:cNvSpPr>
          <p:nvPr/>
        </p:nvSpPr>
        <p:spPr>
          <a:xfrm>
            <a:off x="4788024" y="5517232"/>
            <a:ext cx="4248472" cy="1008112"/>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en-US" altLang="ja-JP" sz="2800" b="1" dirty="0" err="1" smtClean="0">
                <a:solidFill>
                  <a:srgbClr val="FF0000"/>
                </a:solidFill>
              </a:rPr>
              <a:t>f</a:t>
            </a:r>
            <a:r>
              <a:rPr lang="en-US" altLang="ja-JP" sz="2800" b="1" baseline="-25000" dirty="0" err="1" smtClean="0">
                <a:solidFill>
                  <a:srgbClr val="FF0000"/>
                </a:solidFill>
              </a:rPr>
              <a:t>OMO</a:t>
            </a:r>
            <a:r>
              <a:rPr lang="en-US" altLang="ja-JP" sz="2800" b="1" dirty="0" err="1" smtClean="0">
                <a:solidFill>
                  <a:srgbClr val="FF0000"/>
                </a:solidFill>
              </a:rPr>
              <a:t>-f</a:t>
            </a:r>
            <a:r>
              <a:rPr lang="en-US" altLang="ja-JP" sz="2800" b="1" baseline="-25000" dirty="0" err="1" smtClean="0">
                <a:solidFill>
                  <a:srgbClr val="FF0000"/>
                </a:solidFill>
              </a:rPr>
              <a:t>inj</a:t>
            </a:r>
            <a:r>
              <a:rPr lang="ja-JP" altLang="en-US" sz="2800" b="1" dirty="0" smtClean="0">
                <a:solidFill>
                  <a:srgbClr val="FF0000"/>
                </a:solidFill>
              </a:rPr>
              <a:t>を調節することにより位相差も調節可能</a:t>
            </a:r>
            <a:endParaRPr lang="en-US" altLang="ja-JP" sz="2800" b="1" kern="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15596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85800" y="476672"/>
            <a:ext cx="7772400" cy="731168"/>
          </a:xfrm>
        </p:spPr>
        <p:txBody>
          <a:bodyPr/>
          <a:lstStyle/>
          <a:p>
            <a:r>
              <a:rPr kumimoji="1" lang="ja-JP" altLang="en-US" dirty="0" smtClean="0"/>
              <a:t>実験結果</a:t>
            </a:r>
            <a:endParaRPr kumimoji="1" lang="ja-JP" altLang="en-US" dirty="0"/>
          </a:p>
        </p:txBody>
      </p:sp>
      <p:sp>
        <p:nvSpPr>
          <p:cNvPr id="6" name="コンテンツ プレースホルダー 5"/>
          <p:cNvSpPr>
            <a:spLocks noGrp="1"/>
          </p:cNvSpPr>
          <p:nvPr>
            <p:ph sz="half" idx="2"/>
          </p:nvPr>
        </p:nvSpPr>
        <p:spPr>
          <a:xfrm>
            <a:off x="4642338" y="1412776"/>
            <a:ext cx="4250142" cy="5328592"/>
          </a:xfrm>
        </p:spPr>
        <p:txBody>
          <a:bodyPr/>
          <a:lstStyle/>
          <a:p>
            <a:pPr marL="514350" indent="-514350">
              <a:buAutoNum type="alphaLcParenBoth"/>
            </a:pPr>
            <a:r>
              <a:rPr kumimoji="1" lang="en-US" altLang="ja-JP" dirty="0" smtClean="0"/>
              <a:t>0.01-10kHz</a:t>
            </a:r>
            <a:r>
              <a:rPr lang="ja-JP" altLang="en-US" dirty="0"/>
              <a:t>において</a:t>
            </a:r>
            <a:r>
              <a:rPr kumimoji="1" lang="ja-JP" altLang="en-US" dirty="0" smtClean="0"/>
              <a:t>検出された位相ノイズ</a:t>
            </a:r>
            <a:endParaRPr lang="en-US" altLang="ja-JP" dirty="0"/>
          </a:p>
          <a:p>
            <a:pPr marL="514350" indent="-514350">
              <a:buAutoNum type="alphaLcParenBoth"/>
            </a:pPr>
            <a:endParaRPr kumimoji="1" lang="en-US" altLang="ja-JP" dirty="0" smtClean="0"/>
          </a:p>
          <a:p>
            <a:pPr marL="514350" indent="-514350">
              <a:buAutoNum type="alphaLcParenBoth"/>
            </a:pPr>
            <a:r>
              <a:rPr lang="en-US" altLang="ja-JP" dirty="0" smtClean="0"/>
              <a:t>10-1000kHz</a:t>
            </a:r>
            <a:r>
              <a:rPr lang="ja-JP" altLang="en-US" dirty="0" smtClean="0"/>
              <a:t>において検出された位相ノイズ</a:t>
            </a:r>
            <a:endParaRPr kumimoji="1" lang="en-US" altLang="ja-JP" dirty="0" smtClean="0"/>
          </a:p>
          <a:p>
            <a:pPr marL="0" indent="0">
              <a:buNone/>
            </a:pPr>
            <a:endParaRPr kumimoji="1" lang="en-US" altLang="ja-JP" dirty="0" smtClean="0"/>
          </a:p>
          <a:p>
            <a:pPr marL="0" indent="0">
              <a:buNone/>
            </a:pPr>
            <a:r>
              <a:rPr kumimoji="1" lang="ja-JP" altLang="en-US" dirty="0" smtClean="0"/>
              <a:t>→位相ノイズの大きさが</a:t>
            </a:r>
            <a:r>
              <a:rPr lang="en-US" altLang="ja-JP" dirty="0" err="1" smtClean="0">
                <a:latin typeface="Times New Roman" pitchFamily="18" charset="0"/>
                <a:cs typeface="Times New Roman" pitchFamily="18" charset="0"/>
              </a:rPr>
              <a:t>A</a:t>
            </a:r>
            <a:r>
              <a:rPr lang="en-US" altLang="ja-JP" baseline="-25000" dirty="0" err="1" smtClean="0">
                <a:latin typeface="Times New Roman" pitchFamily="18" charset="0"/>
                <a:cs typeface="Times New Roman" pitchFamily="18" charset="0"/>
              </a:rPr>
              <a:t>inj</a:t>
            </a:r>
            <a:r>
              <a:rPr lang="en-US" altLang="ja-JP" dirty="0" smtClean="0">
                <a:latin typeface="Times New Roman" pitchFamily="18" charset="0"/>
                <a:cs typeface="Times New Roman" pitchFamily="18" charset="0"/>
              </a:rPr>
              <a:t>/A</a:t>
            </a:r>
            <a:r>
              <a:rPr lang="en-US" altLang="ja-JP" baseline="-25000" dirty="0" smtClean="0">
                <a:latin typeface="Times New Roman" pitchFamily="18" charset="0"/>
                <a:cs typeface="Times New Roman" pitchFamily="18" charset="0"/>
              </a:rPr>
              <a:t>OMO</a:t>
            </a:r>
            <a:r>
              <a:rPr lang="ja-JP" altLang="en-US" dirty="0" smtClean="0">
                <a:latin typeface="Times New Roman" pitchFamily="18" charset="0"/>
                <a:cs typeface="Times New Roman" pitchFamily="18" charset="0"/>
              </a:rPr>
              <a:t>に比例している</a:t>
            </a:r>
            <a:endParaRPr kumimoji="1" lang="ja-JP" alt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496" y="1298271"/>
            <a:ext cx="4478803" cy="551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0112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850106"/>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179512" y="1988840"/>
            <a:ext cx="8784976" cy="3456384"/>
          </a:xfrm>
        </p:spPr>
        <p:txBody>
          <a:bodyPr/>
          <a:lstStyle/>
          <a:p>
            <a:r>
              <a:rPr lang="ja-JP" altLang="en-US" dirty="0"/>
              <a:t>本稿</a:t>
            </a:r>
            <a:r>
              <a:rPr lang="ja-JP" altLang="en-US" dirty="0" smtClean="0"/>
              <a:t>では</a:t>
            </a:r>
            <a:r>
              <a:rPr lang="en-US" altLang="ja-JP" dirty="0" smtClean="0"/>
              <a:t>, OMO</a:t>
            </a:r>
            <a:r>
              <a:rPr lang="ja-JP" altLang="en-US" dirty="0" smtClean="0"/>
              <a:t>の位相と周波数をロックする手法としてインジェクションロック技術を紹介した</a:t>
            </a:r>
            <a:endParaRPr lang="en-US" altLang="ja-JP" sz="2000" dirty="0"/>
          </a:p>
          <a:p>
            <a:pPr marL="0" indent="0">
              <a:buNone/>
            </a:pPr>
            <a:endParaRPr lang="en-US" altLang="ja-JP" dirty="0" smtClean="0"/>
          </a:p>
          <a:p>
            <a:pPr marL="0" indent="0" algn="ctr">
              <a:buNone/>
            </a:pPr>
            <a:r>
              <a:rPr lang="ja-JP" altLang="en-US" dirty="0" smtClean="0"/>
              <a:t>→インジェクションロック範囲や位相差，位相ノイズを測定条件を変化させながら取得した</a:t>
            </a:r>
            <a:endParaRPr lang="en-US" altLang="ja-JP" dirty="0" smtClean="0"/>
          </a:p>
          <a:p>
            <a:pPr marL="0" indent="0">
              <a:buNone/>
            </a:pPr>
            <a:endParaRPr lang="en-US" altLang="ja-JP" dirty="0"/>
          </a:p>
          <a:p>
            <a:endParaRPr lang="en-US" altLang="ja-JP" dirty="0" smtClean="0"/>
          </a:p>
        </p:txBody>
      </p:sp>
    </p:spTree>
    <p:extLst>
      <p:ext uri="{BB962C8B-B14F-4D97-AF65-F5344CB8AC3E}">
        <p14:creationId xmlns:p14="http://schemas.microsoft.com/office/powerpoint/2010/main" val="13271619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50" y="692696"/>
            <a:ext cx="9138349" cy="5904656"/>
          </a:xfrm>
        </p:spPr>
        <p:txBody>
          <a:bodyPr>
            <a:normAutofit/>
          </a:bodyPr>
          <a:lstStyle/>
          <a:p>
            <a:pPr marL="457200" indent="-457200"/>
            <a:r>
              <a:rPr lang="en-US" altLang="ja-JP" sz="2800" dirty="0"/>
              <a:t>P. </a:t>
            </a:r>
            <a:r>
              <a:rPr lang="en-US" altLang="ja-JP" sz="2800" dirty="0" err="1"/>
              <a:t>Gellie</a:t>
            </a:r>
            <a:r>
              <a:rPr lang="en-US" altLang="ja-JP" sz="2800" dirty="0"/>
              <a:t>, S. </a:t>
            </a:r>
            <a:r>
              <a:rPr lang="en-US" altLang="ja-JP" sz="2800" dirty="0" err="1"/>
              <a:t>Barbieri</a:t>
            </a:r>
            <a:r>
              <a:rPr lang="en-US" altLang="ja-JP" sz="2800" dirty="0"/>
              <a:t>, J. </a:t>
            </a:r>
            <a:r>
              <a:rPr lang="en-US" altLang="ja-JP" sz="2800" dirty="0" err="1"/>
              <a:t>Lampin</a:t>
            </a:r>
            <a:r>
              <a:rPr lang="en-US" altLang="ja-JP" sz="2800" dirty="0"/>
              <a:t>, P. </a:t>
            </a:r>
            <a:r>
              <a:rPr lang="en-US" altLang="ja-JP" sz="2800" dirty="0" err="1"/>
              <a:t>Filloux</a:t>
            </a:r>
            <a:r>
              <a:rPr lang="en-US" altLang="ja-JP" sz="2800" dirty="0"/>
              <a:t>, </a:t>
            </a:r>
            <a:r>
              <a:rPr lang="en-US" altLang="ja-JP" sz="2800" dirty="0" smtClean="0"/>
              <a:t>C.</a:t>
            </a:r>
            <a:br>
              <a:rPr lang="en-US" altLang="ja-JP" sz="2800" dirty="0" smtClean="0"/>
            </a:br>
            <a:r>
              <a:rPr lang="en-US" altLang="ja-JP" sz="2800" dirty="0" err="1" smtClean="0"/>
              <a:t>Manquest</a:t>
            </a:r>
            <a:r>
              <a:rPr lang="en-US" altLang="ja-JP" sz="2800" dirty="0"/>
              <a:t>, C. </a:t>
            </a:r>
            <a:r>
              <a:rPr lang="en-US" altLang="ja-JP" sz="2800" dirty="0" err="1"/>
              <a:t>Sirtori</a:t>
            </a:r>
            <a:r>
              <a:rPr lang="en-US" altLang="ja-JP" sz="2800" dirty="0"/>
              <a:t>, I. </a:t>
            </a:r>
            <a:r>
              <a:rPr lang="en-US" altLang="ja-JP" sz="2800" dirty="0" err="1"/>
              <a:t>Sagnes</a:t>
            </a:r>
            <a:r>
              <a:rPr lang="en-US" altLang="ja-JP" sz="2800" dirty="0"/>
              <a:t>, S. P. Khanna, E. H. Linfield, A. G. Davies, H. </a:t>
            </a:r>
            <a:r>
              <a:rPr lang="en-US" altLang="ja-JP" sz="2800" dirty="0" err="1" smtClean="0"/>
              <a:t>Beere</a:t>
            </a:r>
            <a:r>
              <a:rPr lang="en-US" altLang="ja-JP" sz="2800" dirty="0" smtClean="0"/>
              <a:t> and D</a:t>
            </a:r>
            <a:r>
              <a:rPr lang="en-US" altLang="ja-JP" sz="2800" dirty="0"/>
              <a:t>. Ritchie</a:t>
            </a:r>
            <a:r>
              <a:rPr lang="en-US" altLang="ja-JP" sz="2800" dirty="0" smtClean="0"/>
              <a:t>,</a:t>
            </a:r>
            <a:br>
              <a:rPr lang="en-US" altLang="ja-JP" sz="2800" dirty="0" smtClean="0"/>
            </a:br>
            <a:r>
              <a:rPr lang="en-US" altLang="ja-JP" sz="2800" dirty="0" smtClean="0"/>
              <a:t/>
            </a:r>
            <a:br>
              <a:rPr lang="en-US" altLang="ja-JP" sz="2800" dirty="0" smtClean="0"/>
            </a:br>
            <a:r>
              <a:rPr lang="en-US" altLang="ja-JP" sz="4000" dirty="0" smtClean="0"/>
              <a:t>”Injection-locking </a:t>
            </a:r>
            <a:r>
              <a:rPr lang="en-US" altLang="ja-JP" sz="4000" dirty="0"/>
              <a:t>of </a:t>
            </a:r>
            <a:r>
              <a:rPr lang="en-US" altLang="ja-JP" sz="4000" dirty="0" smtClean="0"/>
              <a:t>terahertz</a:t>
            </a:r>
            <a:br>
              <a:rPr lang="en-US" altLang="ja-JP" sz="4000" dirty="0" smtClean="0"/>
            </a:br>
            <a:r>
              <a:rPr lang="en-US" altLang="ja-JP" sz="4000" dirty="0" smtClean="0"/>
              <a:t>quantum </a:t>
            </a:r>
            <a:r>
              <a:rPr lang="en-US" altLang="ja-JP" sz="4000" dirty="0"/>
              <a:t>cascade lasers up to 35GHz using RF amplitude modulation</a:t>
            </a:r>
            <a:r>
              <a:rPr lang="en-US" altLang="ja-JP" sz="4000" dirty="0" smtClean="0"/>
              <a:t>” </a:t>
            </a:r>
            <a:r>
              <a:rPr lang="en-US" altLang="ja-JP" sz="3600" dirty="0" smtClean="0"/>
              <a:t/>
            </a:r>
            <a:br>
              <a:rPr lang="en-US" altLang="ja-JP" sz="3600" dirty="0" smtClean="0"/>
            </a:br>
            <a:r>
              <a:rPr lang="en-US" altLang="ja-JP" sz="3600" dirty="0" smtClean="0"/>
              <a:t/>
            </a:r>
            <a:br>
              <a:rPr lang="en-US" altLang="ja-JP" sz="3600" dirty="0" smtClean="0"/>
            </a:br>
            <a:r>
              <a:rPr lang="en-US" altLang="ja-JP" sz="3200" dirty="0" smtClean="0"/>
              <a:t>OPTICS EXPRESS, </a:t>
            </a:r>
            <a:r>
              <a:rPr lang="en-US" altLang="ja-JP" sz="3200" b="1" dirty="0"/>
              <a:t>18</a:t>
            </a:r>
            <a:r>
              <a:rPr lang="en-US" altLang="ja-JP" sz="3200" dirty="0"/>
              <a:t>, 20799-20816 (2010</a:t>
            </a:r>
            <a:r>
              <a:rPr lang="en-US" altLang="ja-JP" sz="3200" dirty="0" smtClean="0"/>
              <a:t>)</a:t>
            </a:r>
            <a:endParaRPr kumimoji="1" lang="ja-JP" altLang="en-US" sz="3200" dirty="0"/>
          </a:p>
        </p:txBody>
      </p:sp>
    </p:spTree>
    <p:extLst>
      <p:ext uri="{BB962C8B-B14F-4D97-AF65-F5344CB8AC3E}">
        <p14:creationId xmlns:p14="http://schemas.microsoft.com/office/powerpoint/2010/main" val="3158531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76672"/>
            <a:ext cx="7772400" cy="648072"/>
          </a:xfrm>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251520" y="1340768"/>
            <a:ext cx="8568952" cy="5400600"/>
          </a:xfrm>
        </p:spPr>
        <p:txBody>
          <a:bodyPr/>
          <a:lstStyle/>
          <a:p>
            <a:r>
              <a:rPr lang="en-US" altLang="ja-JP" dirty="0" smtClean="0"/>
              <a:t>THz-QCL</a:t>
            </a:r>
            <a:r>
              <a:rPr lang="ja-JP" altLang="en-US" dirty="0" smtClean="0"/>
              <a:t>の開発が進み，比較的安価で性能の良い市販品や自作の</a:t>
            </a:r>
            <a:r>
              <a:rPr lang="en-US" altLang="ja-JP" dirty="0" smtClean="0"/>
              <a:t>QCL</a:t>
            </a:r>
            <a:r>
              <a:rPr lang="ja-JP" altLang="en-US" dirty="0" smtClean="0"/>
              <a:t>が数多く登場</a:t>
            </a:r>
            <a:endParaRPr lang="en-US" altLang="ja-JP" dirty="0" smtClean="0"/>
          </a:p>
          <a:p>
            <a:pPr marL="0" indent="0">
              <a:buNone/>
            </a:pPr>
            <a:endParaRPr lang="en-US" altLang="ja-JP" dirty="0"/>
          </a:p>
          <a:p>
            <a:pPr marL="0" indent="0" algn="ctr">
              <a:buNone/>
            </a:pPr>
            <a:endParaRPr lang="en-US" altLang="ja-JP" sz="1800" dirty="0" smtClean="0"/>
          </a:p>
          <a:p>
            <a:pPr marL="0" indent="0" algn="ctr">
              <a:buNone/>
            </a:pPr>
            <a:r>
              <a:rPr lang="ja-JP" altLang="en-US" dirty="0" smtClean="0"/>
              <a:t>インジェクションロックによってさらに性能を向上させたい </a:t>
            </a:r>
            <a:r>
              <a:rPr lang="en-US" altLang="ja-JP" dirty="0" smtClean="0"/>
              <a:t>(</a:t>
            </a:r>
            <a:r>
              <a:rPr lang="ja-JP" altLang="en-US" dirty="0" smtClean="0"/>
              <a:t>周波数安定性，線幅</a:t>
            </a:r>
            <a:r>
              <a:rPr lang="en-US" altLang="ja-JP" dirty="0" smtClean="0"/>
              <a:t>)</a:t>
            </a:r>
          </a:p>
          <a:p>
            <a:pPr marL="0" indent="0">
              <a:buNone/>
            </a:pPr>
            <a:endParaRPr kumimoji="1" lang="en-US" altLang="ja-JP" dirty="0" smtClean="0"/>
          </a:p>
          <a:p>
            <a:pPr algn="just"/>
            <a:r>
              <a:rPr lang="ja-JP" altLang="en-US" dirty="0" smtClean="0"/>
              <a:t>本論文では</a:t>
            </a:r>
            <a:endParaRPr lang="en-US" altLang="ja-JP" dirty="0" smtClean="0"/>
          </a:p>
          <a:p>
            <a:pPr marL="0" indent="0" algn="ctr">
              <a:buNone/>
            </a:pPr>
            <a:r>
              <a:rPr lang="ja-JP" altLang="en-US" dirty="0" smtClean="0"/>
              <a:t>→</a:t>
            </a:r>
            <a:r>
              <a:rPr lang="en-US" altLang="ja-JP" dirty="0" smtClean="0"/>
              <a:t>2</a:t>
            </a:r>
            <a:r>
              <a:rPr lang="ja-JP" altLang="en-US" dirty="0" smtClean="0"/>
              <a:t>種類の</a:t>
            </a:r>
            <a:r>
              <a:rPr lang="en-US" altLang="ja-JP" dirty="0" smtClean="0"/>
              <a:t>THz-QCL</a:t>
            </a:r>
            <a:r>
              <a:rPr lang="ja-JP" altLang="en-US" dirty="0" smtClean="0"/>
              <a:t>と</a:t>
            </a:r>
            <a:r>
              <a:rPr lang="en-US" altLang="ja-JP" dirty="0" smtClean="0"/>
              <a:t>RF</a:t>
            </a:r>
            <a:r>
              <a:rPr lang="ja-JP" altLang="en-US" dirty="0" smtClean="0"/>
              <a:t>シンセサイザーを</a:t>
            </a:r>
            <a:endParaRPr lang="en-US" altLang="ja-JP" dirty="0" smtClean="0"/>
          </a:p>
          <a:p>
            <a:pPr marL="0" indent="0" algn="ctr">
              <a:buNone/>
            </a:pPr>
            <a:r>
              <a:rPr lang="ja-JP" altLang="en-US" dirty="0" smtClean="0"/>
              <a:t>インジェクションロックして</a:t>
            </a:r>
            <a:r>
              <a:rPr kumimoji="1" lang="ja-JP" altLang="en-US" dirty="0" smtClean="0"/>
              <a:t>性能評価</a:t>
            </a:r>
            <a:endParaRPr kumimoji="1" lang="ja-JP" altLang="en-US" dirty="0"/>
          </a:p>
        </p:txBody>
      </p:sp>
      <p:sp>
        <p:nvSpPr>
          <p:cNvPr id="4" name="下矢印 3"/>
          <p:cNvSpPr/>
          <p:nvPr/>
        </p:nvSpPr>
        <p:spPr bwMode="auto">
          <a:xfrm>
            <a:off x="4139952" y="2636912"/>
            <a:ext cx="720080" cy="648072"/>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16456625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48680"/>
            <a:ext cx="7772400" cy="587152"/>
          </a:xfrm>
        </p:spPr>
        <p:txBody>
          <a:bodyPr/>
          <a:lstStyle/>
          <a:p>
            <a:r>
              <a:rPr kumimoji="1" lang="ja-JP" altLang="en-US" dirty="0" smtClean="0"/>
              <a:t>基本特性 </a:t>
            </a:r>
            <a:r>
              <a:rPr lang="en-US" altLang="ja-JP" dirty="0" smtClean="0"/>
              <a:t>(</a:t>
            </a:r>
            <a:r>
              <a:rPr lang="ja-JP" altLang="en-US" dirty="0" smtClean="0"/>
              <a:t>金属</a:t>
            </a:r>
            <a:r>
              <a:rPr lang="ja-JP" altLang="en-US" dirty="0"/>
              <a:t>導波管</a:t>
            </a:r>
            <a:r>
              <a:rPr lang="ja-JP" altLang="en-US" dirty="0" smtClean="0"/>
              <a:t>型</a:t>
            </a:r>
            <a:r>
              <a:rPr lang="en-US" altLang="ja-JP" dirty="0"/>
              <a:t>)</a:t>
            </a:r>
            <a:endParaRPr kumimoji="1" lang="ja-JP" altLang="en-US" dirty="0"/>
          </a:p>
        </p:txBody>
      </p:sp>
      <p:sp>
        <p:nvSpPr>
          <p:cNvPr id="4" name="コンテンツ プレースホルダー 3"/>
          <p:cNvSpPr txBox="1">
            <a:spLocks/>
          </p:cNvSpPr>
          <p:nvPr/>
        </p:nvSpPr>
        <p:spPr>
          <a:xfrm>
            <a:off x="827584" y="5085184"/>
            <a:ext cx="3168352" cy="1008112"/>
          </a:xfrm>
          <a:prstGeom prst="rect">
            <a:avLst/>
          </a:prstGeom>
          <a:ln>
            <a:solidFill>
              <a:schemeClr val="tx1"/>
            </a:solidFill>
          </a:ln>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kern="0" dirty="0" smtClean="0">
                <a:latin typeface="Times New Roman" pitchFamily="18" charset="0"/>
                <a:cs typeface="Times New Roman" pitchFamily="18" charset="0"/>
              </a:rPr>
              <a:t>電流</a:t>
            </a:r>
            <a:r>
              <a:rPr lang="en-US" altLang="ja-JP" kern="0" dirty="0" smtClean="0">
                <a:latin typeface="Times New Roman" pitchFamily="18" charset="0"/>
                <a:cs typeface="Times New Roman" pitchFamily="18" charset="0"/>
              </a:rPr>
              <a:t>-</a:t>
            </a:r>
            <a:r>
              <a:rPr lang="ja-JP" altLang="en-US" kern="0" dirty="0" smtClean="0">
                <a:latin typeface="Times New Roman" pitchFamily="18" charset="0"/>
                <a:cs typeface="Times New Roman" pitchFamily="18" charset="0"/>
              </a:rPr>
              <a:t>電圧特性と電流</a:t>
            </a:r>
            <a:r>
              <a:rPr lang="en-US" altLang="ja-JP" kern="0" dirty="0" smtClean="0">
                <a:latin typeface="Times New Roman" pitchFamily="18" charset="0"/>
                <a:cs typeface="Times New Roman" pitchFamily="18" charset="0"/>
              </a:rPr>
              <a:t>-</a:t>
            </a:r>
            <a:r>
              <a:rPr lang="ja-JP" altLang="en-US" kern="0" dirty="0" smtClean="0">
                <a:latin typeface="Times New Roman" pitchFamily="18" charset="0"/>
                <a:cs typeface="Times New Roman" pitchFamily="18" charset="0"/>
              </a:rPr>
              <a:t>出力特性</a:t>
            </a:r>
            <a:endParaRPr lang="en-US" altLang="ja-JP" kern="0" dirty="0" smtClean="0">
              <a:latin typeface="Times New Roman" pitchFamily="18" charset="0"/>
              <a:cs typeface="Times New Roman" pitchFamily="18" charset="0"/>
            </a:endParaRPr>
          </a:p>
          <a:p>
            <a:endParaRPr lang="en-US" altLang="ja-JP"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7920880" cy="352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コンテンツ プレースホルダー 3"/>
          <p:cNvSpPr txBox="1">
            <a:spLocks/>
          </p:cNvSpPr>
          <p:nvPr/>
        </p:nvSpPr>
        <p:spPr>
          <a:xfrm>
            <a:off x="4355976" y="4725144"/>
            <a:ext cx="4608512" cy="2006732"/>
          </a:xfrm>
          <a:prstGeom prst="rect">
            <a:avLst/>
          </a:prstGeom>
          <a:ln>
            <a:solidFill>
              <a:schemeClr val="tx1"/>
            </a:solidFill>
          </a:ln>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sz="2800" kern="0" dirty="0" smtClean="0">
                <a:latin typeface="Times New Roman" pitchFamily="18" charset="0"/>
                <a:cs typeface="Times New Roman" pitchFamily="18" charset="0"/>
              </a:rPr>
              <a:t>電流</a:t>
            </a:r>
            <a:r>
              <a:rPr lang="en-US" altLang="ja-JP" sz="2800" kern="0" dirty="0" smtClean="0">
                <a:latin typeface="Times New Roman" pitchFamily="18" charset="0"/>
                <a:cs typeface="Times New Roman" pitchFamily="18" charset="0"/>
              </a:rPr>
              <a:t>150mA</a:t>
            </a:r>
            <a:r>
              <a:rPr lang="ja-JP" altLang="en-US" sz="2800" kern="0" dirty="0" smtClean="0">
                <a:latin typeface="Times New Roman" pitchFamily="18" charset="0"/>
                <a:cs typeface="Times New Roman" pitchFamily="18" charset="0"/>
              </a:rPr>
              <a:t>の時の</a:t>
            </a:r>
            <a:endParaRPr lang="en-US" altLang="ja-JP" sz="2800" kern="0" dirty="0" smtClean="0">
              <a:latin typeface="Times New Roman" pitchFamily="18" charset="0"/>
              <a:cs typeface="Times New Roman" pitchFamily="18" charset="0"/>
            </a:endParaRPr>
          </a:p>
          <a:p>
            <a:pPr marL="0" indent="0" algn="ctr">
              <a:buNone/>
            </a:pPr>
            <a:r>
              <a:rPr lang="ja-JP" altLang="en-US" sz="2800" kern="0" dirty="0" smtClean="0">
                <a:latin typeface="Times New Roman" pitchFamily="18" charset="0"/>
                <a:cs typeface="Times New Roman" pitchFamily="18" charset="0"/>
              </a:rPr>
              <a:t>スペクトル波形</a:t>
            </a:r>
            <a:endParaRPr lang="en-US" altLang="ja-JP" sz="2800" kern="0" dirty="0" smtClean="0">
              <a:latin typeface="Times New Roman" pitchFamily="18" charset="0"/>
              <a:cs typeface="Times New Roman" pitchFamily="18" charset="0"/>
            </a:endParaRPr>
          </a:p>
          <a:p>
            <a:pPr marL="0" indent="0" algn="ctr">
              <a:buNone/>
            </a:pPr>
            <a:r>
              <a:rPr lang="ja-JP" altLang="en-US" sz="2800" kern="0" dirty="0" smtClean="0">
                <a:latin typeface="Times New Roman" pitchFamily="18" charset="0"/>
                <a:cs typeface="Times New Roman" pitchFamily="18" charset="0"/>
              </a:rPr>
              <a:t>→フーリエ変換分光計を</a:t>
            </a:r>
            <a:endParaRPr lang="en-US" altLang="ja-JP" sz="2800" kern="0" dirty="0" smtClean="0">
              <a:latin typeface="Times New Roman" pitchFamily="18" charset="0"/>
              <a:cs typeface="Times New Roman" pitchFamily="18" charset="0"/>
            </a:endParaRPr>
          </a:p>
          <a:p>
            <a:pPr marL="0" indent="0" algn="ctr">
              <a:buNone/>
            </a:pPr>
            <a:r>
              <a:rPr lang="ja-JP" altLang="en-US" sz="2800" kern="0" dirty="0" smtClean="0">
                <a:latin typeface="Times New Roman" pitchFamily="18" charset="0"/>
                <a:cs typeface="Times New Roman" pitchFamily="18" charset="0"/>
              </a:rPr>
              <a:t>用いて測定</a:t>
            </a:r>
            <a:endParaRPr lang="en-US" altLang="ja-JP" sz="2800"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9604034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576064"/>
          </a:xfrm>
        </p:spPr>
        <p:txBody>
          <a:bodyPr/>
          <a:lstStyle/>
          <a:p>
            <a:r>
              <a:rPr lang="ja-JP" altLang="en-US" dirty="0"/>
              <a:t>実験</a:t>
            </a:r>
            <a:r>
              <a:rPr lang="ja-JP" altLang="en-US" dirty="0" smtClean="0"/>
              <a:t>装置 </a:t>
            </a:r>
            <a:r>
              <a:rPr lang="en-US" altLang="ja-JP" dirty="0" smtClean="0"/>
              <a:t>(</a:t>
            </a:r>
            <a:r>
              <a:rPr lang="ja-JP" altLang="en-US" dirty="0" smtClean="0"/>
              <a:t>金属</a:t>
            </a:r>
            <a:r>
              <a:rPr lang="ja-JP" altLang="en-US" dirty="0"/>
              <a:t>導波管</a:t>
            </a:r>
            <a:r>
              <a:rPr lang="ja-JP" altLang="en-US" dirty="0" smtClean="0"/>
              <a:t>型</a:t>
            </a:r>
            <a:r>
              <a:rPr lang="en-US" altLang="ja-JP" dirty="0" smtClean="0"/>
              <a:t>)</a:t>
            </a:r>
            <a:endParaRPr kumimoji="1" lang="ja-JP" alt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6505" y="1340768"/>
            <a:ext cx="7245895" cy="31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ー 3"/>
          <p:cNvSpPr txBox="1">
            <a:spLocks/>
          </p:cNvSpPr>
          <p:nvPr/>
        </p:nvSpPr>
        <p:spPr>
          <a:xfrm>
            <a:off x="107504" y="4509120"/>
            <a:ext cx="8928992" cy="2232248"/>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r>
              <a:rPr lang="ja-JP" altLang="en-US" b="1" kern="0" dirty="0"/>
              <a:t>金属導波路を用いた</a:t>
            </a:r>
            <a:r>
              <a:rPr lang="en-US" altLang="ja-JP" b="1" kern="0" dirty="0"/>
              <a:t>THz-QCL</a:t>
            </a:r>
          </a:p>
          <a:p>
            <a:pPr marL="0" indent="0">
              <a:buNone/>
            </a:pPr>
            <a:r>
              <a:rPr lang="ja-JP" altLang="ja-JP" dirty="0"/>
              <a:t>中心周波数</a:t>
            </a:r>
            <a:r>
              <a:rPr lang="en-US" altLang="ja-JP" dirty="0"/>
              <a:t>2.2THz</a:t>
            </a:r>
            <a:r>
              <a:rPr lang="ja-JP" altLang="ja-JP" dirty="0"/>
              <a:t>においてマルチモードで放射する</a:t>
            </a:r>
            <a:endParaRPr lang="ja-JP" altLang="en-US" kern="0" dirty="0"/>
          </a:p>
        </p:txBody>
      </p:sp>
    </p:spTree>
    <p:extLst>
      <p:ext uri="{BB962C8B-B14F-4D97-AF65-F5344CB8AC3E}">
        <p14:creationId xmlns:p14="http://schemas.microsoft.com/office/powerpoint/2010/main" val="4407011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3568" y="548680"/>
            <a:ext cx="7772400" cy="659160"/>
          </a:xfrm>
        </p:spPr>
        <p:txBody>
          <a:bodyPr/>
          <a:lstStyle/>
          <a:p>
            <a:r>
              <a:rPr kumimoji="1" lang="ja-JP" altLang="en-US" dirty="0" smtClean="0"/>
              <a:t>実験結果</a:t>
            </a:r>
            <a:endParaRPr kumimoji="1" lang="ja-JP" altLang="en-US" dirty="0"/>
          </a:p>
        </p:txBody>
      </p:sp>
      <p:sp>
        <p:nvSpPr>
          <p:cNvPr id="4" name="コンテンツ プレースホルダー 3"/>
          <p:cNvSpPr>
            <a:spLocks noGrp="1"/>
          </p:cNvSpPr>
          <p:nvPr>
            <p:ph sz="half" idx="2"/>
          </p:nvPr>
        </p:nvSpPr>
        <p:spPr>
          <a:xfrm>
            <a:off x="4572000" y="1772816"/>
            <a:ext cx="4464496" cy="4896544"/>
          </a:xfrm>
        </p:spPr>
        <p:txBody>
          <a:bodyPr/>
          <a:lstStyle/>
          <a:p>
            <a:r>
              <a:rPr lang="en-US" altLang="ja-JP" sz="3200" dirty="0" smtClean="0">
                <a:latin typeface="Times New Roman" panose="02020603050405020304" pitchFamily="18" charset="0"/>
                <a:cs typeface="Times New Roman" panose="02020603050405020304" pitchFamily="18" charset="0"/>
              </a:rPr>
              <a:t>RF</a:t>
            </a:r>
            <a:r>
              <a:rPr lang="ja-JP" altLang="en-US" sz="3200" dirty="0" smtClean="0"/>
              <a:t>信号は</a:t>
            </a:r>
            <a:r>
              <a:rPr lang="en-US" altLang="ja-JP" sz="3200" dirty="0" smtClean="0">
                <a:latin typeface="Times New Roman" panose="02020603050405020304" pitchFamily="18" charset="0"/>
                <a:ea typeface="Arial Unicode MS" panose="020B0604020202020204" pitchFamily="50" charset="-128"/>
                <a:cs typeface="Times New Roman" panose="02020603050405020304" pitchFamily="18" charset="0"/>
              </a:rPr>
              <a:t>34.706GHz</a:t>
            </a:r>
            <a:endParaRPr lang="en-US" altLang="ja-JP" sz="3200" dirty="0">
              <a:latin typeface="Times New Roman" panose="02020603050405020304" pitchFamily="18" charset="0"/>
              <a:ea typeface="Arial Unicode MS" panose="020B0604020202020204" pitchFamily="50" charset="-128"/>
              <a:cs typeface="Times New Roman" panose="02020603050405020304" pitchFamily="18" charset="0"/>
            </a:endParaRPr>
          </a:p>
          <a:p>
            <a:pPr marL="0" indent="0">
              <a:buNone/>
            </a:pPr>
            <a:endParaRPr lang="en-US" altLang="ja-JP" sz="3200" dirty="0" smtClean="0">
              <a:latin typeface="Times New Roman" pitchFamily="18" charset="0"/>
              <a:cs typeface="Times New Roman" pitchFamily="18" charset="0"/>
            </a:endParaRPr>
          </a:p>
          <a:p>
            <a:r>
              <a:rPr lang="en-US" altLang="ja-JP" sz="3200" dirty="0" smtClean="0">
                <a:latin typeface="Times New Roman" pitchFamily="18" charset="0"/>
                <a:cs typeface="Times New Roman" pitchFamily="18" charset="0"/>
              </a:rPr>
              <a:t>RF</a:t>
            </a:r>
            <a:r>
              <a:rPr lang="ja-JP" altLang="en-US" sz="3200" dirty="0" smtClean="0">
                <a:latin typeface="Times New Roman" pitchFamily="18" charset="0"/>
                <a:cs typeface="Times New Roman" pitchFamily="18" charset="0"/>
              </a:rPr>
              <a:t>パワーを上昇</a:t>
            </a:r>
            <a:endParaRPr lang="en-US" altLang="ja-JP" sz="3200" dirty="0" smtClean="0">
              <a:latin typeface="Times New Roman" pitchFamily="18" charset="0"/>
              <a:cs typeface="Times New Roman" pitchFamily="18" charset="0"/>
            </a:endParaRPr>
          </a:p>
          <a:p>
            <a:pPr marL="0" indent="0">
              <a:buNone/>
            </a:pPr>
            <a:r>
              <a:rPr lang="ja-JP" altLang="en-US" sz="3200" dirty="0" smtClean="0">
                <a:latin typeface="Times New Roman" pitchFamily="18" charset="0"/>
                <a:cs typeface="Times New Roman" pitchFamily="18" charset="0"/>
              </a:rPr>
              <a:t>→</a:t>
            </a:r>
            <a:r>
              <a:rPr lang="en-US" altLang="ja-JP" sz="3200" dirty="0" err="1" smtClean="0">
                <a:latin typeface="Times New Roman" pitchFamily="18" charset="0"/>
                <a:cs typeface="Times New Roman" pitchFamily="18" charset="0"/>
              </a:rPr>
              <a:t>f</a:t>
            </a:r>
            <a:r>
              <a:rPr lang="en-US" altLang="ja-JP" sz="3200" baseline="-25000" dirty="0" err="1" smtClean="0">
                <a:latin typeface="Times New Roman" pitchFamily="18" charset="0"/>
                <a:cs typeface="Times New Roman" pitchFamily="18" charset="0"/>
              </a:rPr>
              <a:t>rt</a:t>
            </a:r>
            <a:r>
              <a:rPr lang="ja-JP" altLang="en-US" sz="3200" dirty="0" smtClean="0">
                <a:latin typeface="Times New Roman" pitchFamily="18" charset="0"/>
                <a:cs typeface="Times New Roman" pitchFamily="18" charset="0"/>
              </a:rPr>
              <a:t>信号が</a:t>
            </a:r>
            <a:r>
              <a:rPr lang="en-US" altLang="ja-JP" sz="3200" dirty="0" smtClean="0">
                <a:latin typeface="Times New Roman" pitchFamily="18" charset="0"/>
                <a:cs typeface="Times New Roman" pitchFamily="18" charset="0"/>
              </a:rPr>
              <a:t>RF</a:t>
            </a:r>
            <a:r>
              <a:rPr lang="ja-JP" altLang="en-US" sz="3200" dirty="0" smtClean="0">
                <a:latin typeface="Times New Roman" pitchFamily="18" charset="0"/>
                <a:cs typeface="Times New Roman" pitchFamily="18" charset="0"/>
              </a:rPr>
              <a:t>信号に</a:t>
            </a:r>
            <a:endParaRPr lang="en-US" altLang="ja-JP" sz="3200" dirty="0" smtClean="0">
              <a:latin typeface="Times New Roman" pitchFamily="18" charset="0"/>
              <a:cs typeface="Times New Roman" pitchFamily="18" charset="0"/>
            </a:endParaRPr>
          </a:p>
          <a:p>
            <a:pPr marL="0" indent="0">
              <a:buNone/>
            </a:pPr>
            <a:r>
              <a:rPr lang="ja-JP" altLang="en-US" sz="3200" dirty="0">
                <a:latin typeface="Times New Roman" pitchFamily="18" charset="0"/>
                <a:cs typeface="Times New Roman" pitchFamily="18" charset="0"/>
              </a:rPr>
              <a:t>　</a:t>
            </a:r>
            <a:r>
              <a:rPr lang="ja-JP" altLang="en-US" sz="3200" dirty="0" smtClean="0">
                <a:latin typeface="Times New Roman" pitchFamily="18" charset="0"/>
                <a:cs typeface="Times New Roman" pitchFamily="18" charset="0"/>
              </a:rPr>
              <a:t>　引き寄せられ，</a:t>
            </a:r>
            <a:endParaRPr lang="en-US" altLang="ja-JP" sz="3200" dirty="0" smtClean="0">
              <a:latin typeface="Times New Roman" pitchFamily="18" charset="0"/>
              <a:cs typeface="Times New Roman" pitchFamily="18" charset="0"/>
            </a:endParaRPr>
          </a:p>
          <a:p>
            <a:pPr marL="0" indent="0">
              <a:buNone/>
            </a:pPr>
            <a:r>
              <a:rPr lang="en-US" altLang="ja-JP" sz="3200" dirty="0" smtClean="0">
                <a:latin typeface="Times New Roman" pitchFamily="18" charset="0"/>
                <a:cs typeface="Times New Roman" pitchFamily="18" charset="0"/>
              </a:rPr>
              <a:t>-1dBm</a:t>
            </a:r>
            <a:r>
              <a:rPr lang="ja-JP" altLang="en-US" sz="3200" dirty="0" smtClean="0">
                <a:latin typeface="Times New Roman" pitchFamily="18" charset="0"/>
                <a:cs typeface="Times New Roman" pitchFamily="18" charset="0"/>
              </a:rPr>
              <a:t>でロックが確認</a:t>
            </a:r>
            <a:endParaRPr kumimoji="1" lang="ja-JP" altLang="en-US" sz="3200" dirty="0">
              <a:latin typeface="Times New Roman" pitchFamily="18" charset="0"/>
              <a:cs typeface="Times New Roman" pitchFamily="18" charset="0"/>
            </a:endParaRP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5496" y="1509056"/>
            <a:ext cx="4464496" cy="520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1704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53616"/>
            <a:ext cx="7772400" cy="587152"/>
          </a:xfrm>
        </p:spPr>
        <p:txBody>
          <a:bodyPr/>
          <a:lstStyle/>
          <a:p>
            <a:r>
              <a:rPr kumimoji="1" lang="ja-JP" altLang="en-US" dirty="0" smtClean="0"/>
              <a:t>実験結果</a:t>
            </a:r>
            <a:endParaRPr kumimoji="1" lang="ja-JP" altLang="en-US" dirty="0"/>
          </a:p>
        </p:txBody>
      </p:sp>
      <p:sp>
        <p:nvSpPr>
          <p:cNvPr id="4" name="コンテンツ プレースホルダー 3"/>
          <p:cNvSpPr txBox="1">
            <a:spLocks/>
          </p:cNvSpPr>
          <p:nvPr/>
        </p:nvSpPr>
        <p:spPr>
          <a:xfrm>
            <a:off x="5292080" y="1916832"/>
            <a:ext cx="3851920" cy="2376264"/>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en-US" altLang="ja-JP" kern="0" dirty="0" smtClean="0">
                <a:latin typeface="Times New Roman" pitchFamily="18" charset="0"/>
                <a:cs typeface="Times New Roman" pitchFamily="18" charset="0"/>
              </a:rPr>
              <a:t>RF</a:t>
            </a:r>
            <a:r>
              <a:rPr lang="ja-JP" altLang="en-US" kern="0" dirty="0" smtClean="0">
                <a:latin typeface="Times New Roman" pitchFamily="18" charset="0"/>
                <a:cs typeface="Times New Roman" pitchFamily="18" charset="0"/>
              </a:rPr>
              <a:t>パワーが</a:t>
            </a:r>
            <a:r>
              <a:rPr lang="en-US" altLang="ja-JP" kern="0" dirty="0" smtClean="0">
                <a:latin typeface="Times New Roman" pitchFamily="18" charset="0"/>
                <a:cs typeface="Times New Roman" pitchFamily="18" charset="0"/>
              </a:rPr>
              <a:t>-2dBm</a:t>
            </a:r>
          </a:p>
          <a:p>
            <a:endParaRPr lang="en-US" altLang="ja-JP" kern="0" dirty="0" smtClean="0">
              <a:latin typeface="Times New Roman" pitchFamily="18" charset="0"/>
              <a:cs typeface="Times New Roman" pitchFamily="18" charset="0"/>
            </a:endParaRPr>
          </a:p>
          <a:p>
            <a:r>
              <a:rPr lang="ja-JP" altLang="en-US" kern="0" dirty="0" smtClean="0">
                <a:latin typeface="Times New Roman" pitchFamily="18" charset="0"/>
                <a:cs typeface="Times New Roman" pitchFamily="18" charset="0"/>
              </a:rPr>
              <a:t>スペアナの</a:t>
            </a:r>
            <a:r>
              <a:rPr lang="en-US" altLang="ja-JP" kern="0" dirty="0" smtClean="0">
                <a:latin typeface="Times New Roman" pitchFamily="18" charset="0"/>
                <a:cs typeface="Times New Roman" pitchFamily="18" charset="0"/>
              </a:rPr>
              <a:t>RBW</a:t>
            </a:r>
            <a:r>
              <a:rPr lang="ja-JP" altLang="en-US" kern="0" dirty="0" smtClean="0">
                <a:latin typeface="Times New Roman" pitchFamily="18" charset="0"/>
                <a:cs typeface="Times New Roman" pitchFamily="18" charset="0"/>
              </a:rPr>
              <a:t>を変化</a:t>
            </a:r>
            <a:endParaRPr lang="en-US" altLang="ja-JP" kern="0" dirty="0" smtClean="0">
              <a:latin typeface="Times New Roman" pitchFamily="18" charset="0"/>
              <a:cs typeface="Times New Roman" pitchFamily="18" charset="0"/>
            </a:endParaRPr>
          </a:p>
          <a:p>
            <a:pPr marL="0" indent="0">
              <a:buNone/>
            </a:pPr>
            <a:endParaRPr lang="en-US" altLang="ja-JP" kern="0" dirty="0" smtClean="0">
              <a:latin typeface="Times New Roman" pitchFamily="18" charset="0"/>
              <a:cs typeface="Times New Roman" pitchFamily="18" charset="0"/>
            </a:endParaRPr>
          </a:p>
          <a:p>
            <a:endParaRPr lang="en-US" altLang="ja-JP"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8" y="1916832"/>
            <a:ext cx="5288680" cy="444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ー 3"/>
          <p:cNvSpPr txBox="1">
            <a:spLocks/>
          </p:cNvSpPr>
          <p:nvPr/>
        </p:nvSpPr>
        <p:spPr>
          <a:xfrm>
            <a:off x="5183560" y="4653136"/>
            <a:ext cx="3924944" cy="1728192"/>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b="1" kern="0" dirty="0">
                <a:solidFill>
                  <a:srgbClr val="FF0000"/>
                </a:solidFill>
                <a:latin typeface="Times New Roman" pitchFamily="18" charset="0"/>
                <a:cs typeface="Times New Roman" pitchFamily="18" charset="0"/>
              </a:rPr>
              <a:t>赤線と青線が</a:t>
            </a:r>
            <a:r>
              <a:rPr lang="ja-JP" altLang="en-US" b="1" kern="0" dirty="0" smtClean="0">
                <a:solidFill>
                  <a:srgbClr val="FF0000"/>
                </a:solidFill>
                <a:latin typeface="Times New Roman" pitchFamily="18" charset="0"/>
                <a:cs typeface="Times New Roman" pitchFamily="18" charset="0"/>
              </a:rPr>
              <a:t>一致</a:t>
            </a:r>
            <a:endParaRPr lang="en-US" altLang="ja-JP" b="1" kern="0" dirty="0" smtClean="0">
              <a:solidFill>
                <a:srgbClr val="FF0000"/>
              </a:solidFill>
              <a:latin typeface="Times New Roman" pitchFamily="18" charset="0"/>
              <a:cs typeface="Times New Roman" pitchFamily="18" charset="0"/>
            </a:endParaRPr>
          </a:p>
          <a:p>
            <a:pPr marL="0" indent="0" algn="ctr">
              <a:buNone/>
            </a:pPr>
            <a:r>
              <a:rPr lang="ja-JP" altLang="en-US" b="1" kern="0" dirty="0" smtClean="0">
                <a:solidFill>
                  <a:srgbClr val="FF0000"/>
                </a:solidFill>
                <a:latin typeface="Times New Roman" pitchFamily="18" charset="0"/>
                <a:cs typeface="Times New Roman" pitchFamily="18" charset="0"/>
              </a:rPr>
              <a:t>→インジェクションロックを確認</a:t>
            </a:r>
            <a:endParaRPr lang="en-US" altLang="ja-JP" b="1" kern="0" dirty="0" smtClean="0">
              <a:solidFill>
                <a:srgbClr val="FF0000"/>
              </a:solidFill>
              <a:latin typeface="Times New Roman" pitchFamily="18" charset="0"/>
              <a:cs typeface="Times New Roman" pitchFamily="18" charset="0"/>
            </a:endParaRPr>
          </a:p>
          <a:p>
            <a:pPr marL="0" indent="0">
              <a:buNone/>
            </a:pPr>
            <a:endParaRPr lang="en-US" altLang="ja-JP" kern="0" dirty="0" smtClean="0">
              <a:solidFill>
                <a:srgbClr val="FF0000"/>
              </a:solidFill>
              <a:latin typeface="Times New Roman" pitchFamily="18" charset="0"/>
              <a:cs typeface="Times New Roman" pitchFamily="18" charset="0"/>
            </a:endParaRPr>
          </a:p>
          <a:p>
            <a:endParaRPr lang="en-US" altLang="ja-JP" kern="0" dirty="0" smtClean="0">
              <a:solidFill>
                <a:srgbClr val="FF0000"/>
              </a:solidFill>
              <a:latin typeface="Times New Roman" pitchFamily="18" charset="0"/>
              <a:cs typeface="Times New Roman" pitchFamily="18" charset="0"/>
            </a:endParaRPr>
          </a:p>
          <a:p>
            <a:endParaRPr lang="ja-JP" altLang="en-US"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98872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799" y="476672"/>
            <a:ext cx="7772400" cy="659160"/>
          </a:xfrm>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179512" y="1267889"/>
            <a:ext cx="8496944" cy="5400600"/>
          </a:xfrm>
        </p:spPr>
        <p:txBody>
          <a:bodyPr/>
          <a:lstStyle/>
          <a:p>
            <a:pPr marL="0" indent="0">
              <a:buNone/>
            </a:pPr>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量子</a:t>
            </a:r>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カスケードレーザー</a:t>
            </a:r>
            <a:endParaRPr kumimoji="1" lang="en-US" altLang="ja-JP" dirty="0" smtClean="0"/>
          </a:p>
          <a:p>
            <a:pPr marL="0" indent="0">
              <a:buNone/>
            </a:pPr>
            <a:r>
              <a:rPr kumimoji="1" lang="ja-JP" altLang="en-US" dirty="0" smtClean="0"/>
              <a:t>→半導体中のバンド構造の制御によって</a:t>
            </a:r>
            <a:r>
              <a:rPr kumimoji="1" lang="en-US" altLang="ja-JP" dirty="0" smtClean="0"/>
              <a:t>, </a:t>
            </a:r>
            <a:r>
              <a:rPr kumimoji="1" lang="ja-JP" altLang="en-US" dirty="0" smtClean="0"/>
              <a:t>中赤外からテラヘルツ領域の広い範囲で任意の周波数を発振可能</a:t>
            </a:r>
            <a:endParaRPr kumimoji="1" lang="en-US" altLang="ja-JP" dirty="0" smtClean="0"/>
          </a:p>
          <a:p>
            <a:pPr marL="0" indent="0">
              <a:buNone/>
            </a:pPr>
            <a:r>
              <a:rPr lang="ja-JP" altLang="en-US" b="1" spc="50" dirty="0" smtClean="0">
                <a:ln w="11430"/>
                <a:solidFill>
                  <a:srgbClr val="FF0000"/>
                </a:solidFill>
                <a:effectLst>
                  <a:outerShdw blurRad="76200" dist="50800" dir="5400000" algn="tl" rotWithShape="0">
                    <a:srgbClr val="000000">
                      <a:alpha val="65000"/>
                    </a:srgbClr>
                  </a:outerShdw>
                </a:effectLst>
              </a:rPr>
              <a:t>利点</a:t>
            </a:r>
            <a:endParaRPr kumimoji="1" lang="en-US" altLang="ja-JP" dirty="0" smtClean="0">
              <a:solidFill>
                <a:srgbClr val="FF0000"/>
              </a:solidFill>
            </a:endParaRPr>
          </a:p>
          <a:p>
            <a:pPr marL="0" indent="0">
              <a:buNone/>
            </a:pPr>
            <a:r>
              <a:rPr kumimoji="1" lang="ja-JP" altLang="en-US" dirty="0" smtClean="0"/>
              <a:t>小型</a:t>
            </a:r>
            <a:r>
              <a:rPr kumimoji="1" lang="en-US" altLang="ja-JP" dirty="0" smtClean="0"/>
              <a:t>,</a:t>
            </a:r>
            <a:r>
              <a:rPr lang="ja-JP" altLang="en-US" dirty="0"/>
              <a:t> </a:t>
            </a:r>
            <a:r>
              <a:rPr lang="ja-JP" altLang="en-US" dirty="0" smtClean="0"/>
              <a:t>高出力</a:t>
            </a:r>
            <a:r>
              <a:rPr lang="en-US" altLang="ja-JP" dirty="0" smtClean="0"/>
              <a:t>, </a:t>
            </a:r>
            <a:r>
              <a:rPr lang="ja-JP" altLang="en-US" dirty="0" smtClean="0"/>
              <a:t>室温動作可能</a:t>
            </a:r>
            <a:endParaRPr kumimoji="1" lang="en-US" altLang="ja-JP" dirty="0" smtClean="0"/>
          </a:p>
          <a:p>
            <a:pPr marL="0" indent="0">
              <a:buNone/>
            </a:pPr>
            <a:endParaRPr kumimoji="1" lang="en-US" altLang="ja-JP" sz="4800" dirty="0" smtClean="0"/>
          </a:p>
          <a:p>
            <a:r>
              <a:rPr kumimoji="1" lang="ja-JP" altLang="en-US" dirty="0" smtClean="0"/>
              <a:t>ガス分光</a:t>
            </a:r>
            <a:endParaRPr lang="en-US" altLang="ja-JP" dirty="0"/>
          </a:p>
          <a:p>
            <a:r>
              <a:rPr kumimoji="1" lang="ja-JP" altLang="en-US" dirty="0" smtClean="0"/>
              <a:t>イメージング用光源として</a:t>
            </a:r>
            <a:r>
              <a:rPr lang="ja-JP" altLang="en-US" dirty="0" smtClean="0"/>
              <a:t>注目</a:t>
            </a:r>
            <a:r>
              <a:rPr lang="ja-JP" altLang="en-US" dirty="0"/>
              <a:t>されている</a:t>
            </a:r>
            <a:endParaRPr kumimoji="1" lang="ja-JP" altLang="en-US" dirty="0"/>
          </a:p>
        </p:txBody>
      </p:sp>
      <p:sp>
        <p:nvSpPr>
          <p:cNvPr id="4" name="正方形/長方形 3"/>
          <p:cNvSpPr/>
          <p:nvPr/>
        </p:nvSpPr>
        <p:spPr>
          <a:xfrm>
            <a:off x="611560" y="3645024"/>
            <a:ext cx="1116124"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ja-JP"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正方形/長方形 4"/>
          <p:cNvSpPr/>
          <p:nvPr/>
        </p:nvSpPr>
        <p:spPr>
          <a:xfrm>
            <a:off x="4479634" y="2967335"/>
            <a:ext cx="18473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ja-JP" alt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177262"/>
            <a:ext cx="2909202" cy="277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下矢印 5"/>
          <p:cNvSpPr/>
          <p:nvPr/>
        </p:nvSpPr>
        <p:spPr bwMode="auto">
          <a:xfrm>
            <a:off x="2699792" y="4859992"/>
            <a:ext cx="864096" cy="576064"/>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140968"/>
            <a:ext cx="3672408" cy="178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247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76672"/>
            <a:ext cx="8496944" cy="659160"/>
          </a:xfrm>
        </p:spPr>
        <p:txBody>
          <a:bodyPr/>
          <a:lstStyle/>
          <a:p>
            <a:r>
              <a:rPr kumimoji="1" lang="ja-JP" altLang="en-US" dirty="0" smtClean="0"/>
              <a:t>動画</a:t>
            </a:r>
            <a:r>
              <a:rPr kumimoji="1" lang="en-US" altLang="ja-JP" dirty="0" smtClean="0"/>
              <a:t>(</a:t>
            </a:r>
            <a:r>
              <a:rPr kumimoji="1" lang="ja-JP" altLang="en-US" dirty="0" smtClean="0"/>
              <a:t>インジェクションロック</a:t>
            </a:r>
            <a:r>
              <a:rPr kumimoji="1" lang="en-US" altLang="ja-JP" dirty="0" smtClean="0"/>
              <a:t>)</a:t>
            </a:r>
            <a:endParaRPr kumimoji="1" lang="ja-JP" altLang="en-US" dirty="0"/>
          </a:p>
        </p:txBody>
      </p:sp>
      <p:pic>
        <p:nvPicPr>
          <p:cNvPr id="4" name="20799.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27584" y="1178750"/>
            <a:ext cx="7416824" cy="5562618"/>
          </a:xfrm>
        </p:spPr>
      </p:pic>
    </p:spTree>
    <p:extLst>
      <p:ext uri="{BB962C8B-B14F-4D97-AF65-F5344CB8AC3E}">
        <p14:creationId xmlns:p14="http://schemas.microsoft.com/office/powerpoint/2010/main" val="174270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76672"/>
            <a:ext cx="7772400" cy="587152"/>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4139952" y="1628800"/>
            <a:ext cx="4824536" cy="3528392"/>
          </a:xfrm>
        </p:spPr>
        <p:txBody>
          <a:bodyPr/>
          <a:lstStyle/>
          <a:p>
            <a:r>
              <a:rPr kumimoji="1" lang="en-US" altLang="ja-JP" dirty="0" smtClean="0"/>
              <a:t>RF</a:t>
            </a:r>
            <a:r>
              <a:rPr kumimoji="1" lang="ja-JP" altLang="en-US" dirty="0" smtClean="0"/>
              <a:t>パワーとロック範囲の関係</a:t>
            </a:r>
            <a:endParaRPr kumimoji="1" lang="en-US" altLang="ja-JP" dirty="0" smtClean="0"/>
          </a:p>
          <a:p>
            <a:pPr marL="0" indent="0">
              <a:buNone/>
            </a:pPr>
            <a:endParaRPr lang="en-US" altLang="ja-JP" dirty="0" smtClean="0"/>
          </a:p>
          <a:p>
            <a:pPr marL="0" indent="0">
              <a:buNone/>
            </a:pPr>
            <a:r>
              <a:rPr lang="ja-JP" altLang="en-US" dirty="0"/>
              <a:t>→</a:t>
            </a:r>
            <a:r>
              <a:rPr lang="en-US" altLang="ja-JP" dirty="0" smtClean="0"/>
              <a:t>RF</a:t>
            </a:r>
            <a:r>
              <a:rPr lang="ja-JP" altLang="en-US" dirty="0" smtClean="0"/>
              <a:t>パワーが増加するとロック範囲</a:t>
            </a:r>
            <a:r>
              <a:rPr lang="ja-JP" altLang="en-US" dirty="0" smtClean="0"/>
              <a:t>も増加</a:t>
            </a:r>
            <a:r>
              <a:rPr lang="ja-JP" altLang="en-US" dirty="0" smtClean="0"/>
              <a:t>している</a:t>
            </a:r>
            <a:endParaRPr kumimoji="1" lang="ja-JP" alt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33" t="27370" r="64260" b="33847"/>
          <a:stretch/>
        </p:blipFill>
        <p:spPr bwMode="auto">
          <a:xfrm>
            <a:off x="115052" y="1268760"/>
            <a:ext cx="4024900" cy="482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3"/>
          <p:cNvSpPr txBox="1">
            <a:spLocks/>
          </p:cNvSpPr>
          <p:nvPr/>
        </p:nvSpPr>
        <p:spPr>
          <a:xfrm>
            <a:off x="4211960" y="5161468"/>
            <a:ext cx="4752528" cy="1147852"/>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b="1" kern="0" dirty="0" smtClean="0">
                <a:solidFill>
                  <a:srgbClr val="FF0000"/>
                </a:solidFill>
                <a:latin typeface="Times New Roman" pitchFamily="18" charset="0"/>
                <a:cs typeface="Times New Roman" pitchFamily="18" charset="0"/>
              </a:rPr>
              <a:t>インジェクションロックの理論式と一致している</a:t>
            </a:r>
            <a:endParaRPr lang="en-US" altLang="ja-JP" b="1" kern="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87672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09600"/>
            <a:ext cx="8856984" cy="515144"/>
          </a:xfrm>
        </p:spPr>
        <p:txBody>
          <a:bodyPr/>
          <a:lstStyle/>
          <a:p>
            <a:r>
              <a:rPr kumimoji="1" lang="ja-JP" altLang="en-US" sz="4000" dirty="0" smtClean="0"/>
              <a:t>基本特性 </a:t>
            </a:r>
            <a:r>
              <a:rPr lang="en-US" altLang="ja-JP" sz="4000" dirty="0" smtClean="0"/>
              <a:t>(</a:t>
            </a:r>
            <a:r>
              <a:rPr lang="ja-JP" altLang="en-US" sz="4000" dirty="0" smtClean="0"/>
              <a:t>単一プラズモン</a:t>
            </a:r>
            <a:r>
              <a:rPr lang="ja-JP" altLang="en-US" sz="4000" dirty="0"/>
              <a:t>導波管</a:t>
            </a:r>
            <a:r>
              <a:rPr lang="ja-JP" altLang="en-US" sz="4000" dirty="0" smtClean="0"/>
              <a:t>型</a:t>
            </a:r>
            <a:r>
              <a:rPr lang="en-US" altLang="ja-JP" sz="4000" dirty="0" smtClean="0"/>
              <a:t>)</a:t>
            </a:r>
            <a:endParaRPr kumimoji="1" lang="ja-JP" altLang="en-US" sz="4000" dirty="0"/>
          </a:p>
        </p:txBody>
      </p:sp>
      <p:sp>
        <p:nvSpPr>
          <p:cNvPr id="4" name="コンテンツ プレースホルダー 3"/>
          <p:cNvSpPr txBox="1">
            <a:spLocks/>
          </p:cNvSpPr>
          <p:nvPr/>
        </p:nvSpPr>
        <p:spPr>
          <a:xfrm>
            <a:off x="1043608" y="4965310"/>
            <a:ext cx="3240360" cy="1272002"/>
          </a:xfrm>
          <a:prstGeom prst="rect">
            <a:avLst/>
          </a:prstGeom>
          <a:ln>
            <a:solidFill>
              <a:schemeClr val="tx1"/>
            </a:solidFill>
          </a:ln>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r>
              <a:rPr lang="ja-JP" altLang="en-US" kern="0" dirty="0" smtClean="0">
                <a:latin typeface="Times New Roman" pitchFamily="18" charset="0"/>
                <a:cs typeface="Times New Roman" pitchFamily="18" charset="0"/>
              </a:rPr>
              <a:t>電流</a:t>
            </a:r>
            <a:r>
              <a:rPr lang="en-US" altLang="ja-JP" kern="0" dirty="0" smtClean="0">
                <a:latin typeface="Times New Roman" pitchFamily="18" charset="0"/>
                <a:cs typeface="Times New Roman" pitchFamily="18" charset="0"/>
              </a:rPr>
              <a:t>-</a:t>
            </a:r>
            <a:r>
              <a:rPr lang="ja-JP" altLang="en-US" kern="0" dirty="0" smtClean="0">
                <a:latin typeface="Times New Roman" pitchFamily="18" charset="0"/>
                <a:cs typeface="Times New Roman" pitchFamily="18" charset="0"/>
              </a:rPr>
              <a:t>電圧特性と</a:t>
            </a:r>
            <a:endParaRPr lang="en-US" altLang="ja-JP" kern="0" dirty="0" smtClean="0">
              <a:latin typeface="Times New Roman" pitchFamily="18" charset="0"/>
              <a:cs typeface="Times New Roman" pitchFamily="18" charset="0"/>
            </a:endParaRPr>
          </a:p>
          <a:p>
            <a:pPr marL="0" indent="0">
              <a:buNone/>
            </a:pPr>
            <a:r>
              <a:rPr lang="ja-JP" altLang="en-US" kern="0" dirty="0" smtClean="0">
                <a:latin typeface="Times New Roman" pitchFamily="18" charset="0"/>
                <a:cs typeface="Times New Roman" pitchFamily="18" charset="0"/>
              </a:rPr>
              <a:t>電流</a:t>
            </a:r>
            <a:r>
              <a:rPr lang="en-US" altLang="ja-JP" kern="0" dirty="0" smtClean="0">
                <a:latin typeface="Times New Roman" pitchFamily="18" charset="0"/>
                <a:cs typeface="Times New Roman" pitchFamily="18" charset="0"/>
              </a:rPr>
              <a:t>-</a:t>
            </a:r>
            <a:r>
              <a:rPr lang="ja-JP" altLang="en-US" kern="0" dirty="0" smtClean="0">
                <a:latin typeface="Times New Roman" pitchFamily="18" charset="0"/>
                <a:cs typeface="Times New Roman" pitchFamily="18" charset="0"/>
              </a:rPr>
              <a:t>出力特性</a:t>
            </a:r>
            <a:endParaRPr lang="en-US" altLang="ja-JP"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280885"/>
            <a:ext cx="8051210" cy="334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ー 3"/>
          <p:cNvSpPr txBox="1">
            <a:spLocks/>
          </p:cNvSpPr>
          <p:nvPr/>
        </p:nvSpPr>
        <p:spPr>
          <a:xfrm>
            <a:off x="4860032" y="4797152"/>
            <a:ext cx="3960440" cy="1800199"/>
          </a:xfrm>
          <a:prstGeom prst="rect">
            <a:avLst/>
          </a:prstGeom>
          <a:ln>
            <a:solidFill>
              <a:schemeClr val="tx1"/>
            </a:solidFill>
          </a:ln>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en-US" altLang="ja-JP" kern="0" dirty="0" smtClean="0">
                <a:latin typeface="Times New Roman" pitchFamily="18" charset="0"/>
                <a:cs typeface="Times New Roman" pitchFamily="18" charset="0"/>
              </a:rPr>
              <a:t>THz-QCL</a:t>
            </a:r>
            <a:r>
              <a:rPr lang="ja-JP" altLang="en-US" kern="0" dirty="0" smtClean="0">
                <a:latin typeface="Times New Roman" pitchFamily="18" charset="0"/>
                <a:cs typeface="Times New Roman" pitchFamily="18" charset="0"/>
              </a:rPr>
              <a:t>の</a:t>
            </a:r>
            <a:endParaRPr lang="en-US" altLang="ja-JP" kern="0" dirty="0" smtClean="0">
              <a:latin typeface="Times New Roman" pitchFamily="18" charset="0"/>
              <a:cs typeface="Times New Roman" pitchFamily="18" charset="0"/>
            </a:endParaRPr>
          </a:p>
          <a:p>
            <a:pPr marL="0" indent="0" algn="ctr">
              <a:buNone/>
            </a:pPr>
            <a:r>
              <a:rPr lang="ja-JP" altLang="en-US" kern="0" dirty="0" smtClean="0">
                <a:latin typeface="Times New Roman" pitchFamily="18" charset="0"/>
                <a:cs typeface="Times New Roman" pitchFamily="18" charset="0"/>
              </a:rPr>
              <a:t>放射スペクトル</a:t>
            </a:r>
            <a:endParaRPr lang="en-US" altLang="ja-JP" kern="0" dirty="0" smtClean="0">
              <a:latin typeface="Times New Roman" pitchFamily="18" charset="0"/>
              <a:cs typeface="Times New Roman" pitchFamily="18" charset="0"/>
            </a:endParaRPr>
          </a:p>
          <a:p>
            <a:pPr marL="0" indent="0" algn="ctr">
              <a:buNone/>
            </a:pPr>
            <a:r>
              <a:rPr lang="ja-JP" altLang="en-US" kern="0" dirty="0" smtClean="0">
                <a:latin typeface="Times New Roman" pitchFamily="18" charset="0"/>
                <a:cs typeface="Times New Roman" pitchFamily="18" charset="0"/>
              </a:rPr>
              <a:t>上</a:t>
            </a:r>
            <a:r>
              <a:rPr lang="en-US" altLang="ja-JP" kern="0" dirty="0">
                <a:latin typeface="Times New Roman" pitchFamily="18" charset="0"/>
                <a:cs typeface="Times New Roman" pitchFamily="18" charset="0"/>
              </a:rPr>
              <a:t>:1.46A</a:t>
            </a:r>
            <a:r>
              <a:rPr lang="ja-JP" altLang="en-US" kern="0" dirty="0" smtClean="0">
                <a:latin typeface="Times New Roman" pitchFamily="18" charset="0"/>
                <a:cs typeface="Times New Roman" pitchFamily="18" charset="0"/>
              </a:rPr>
              <a:t>　下</a:t>
            </a:r>
            <a:r>
              <a:rPr lang="en-US" altLang="ja-JP" kern="0" dirty="0">
                <a:latin typeface="Times New Roman" pitchFamily="18" charset="0"/>
                <a:cs typeface="Times New Roman" pitchFamily="18" charset="0"/>
              </a:rPr>
              <a:t>:</a:t>
            </a:r>
            <a:r>
              <a:rPr lang="en-US" altLang="ja-JP" kern="0" dirty="0" smtClean="0">
                <a:latin typeface="Times New Roman" pitchFamily="18" charset="0"/>
                <a:cs typeface="Times New Roman" pitchFamily="18" charset="0"/>
              </a:rPr>
              <a:t>1.15A</a:t>
            </a:r>
          </a:p>
          <a:p>
            <a:endParaRPr lang="ja-JP"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30407839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09600"/>
            <a:ext cx="8784976" cy="587152"/>
          </a:xfrm>
        </p:spPr>
        <p:txBody>
          <a:bodyPr/>
          <a:lstStyle/>
          <a:p>
            <a:r>
              <a:rPr kumimoji="1" lang="ja-JP" altLang="en-US" sz="4000" dirty="0" smtClean="0"/>
              <a:t>実験装置 </a:t>
            </a:r>
            <a:r>
              <a:rPr kumimoji="1" lang="en-US" altLang="ja-JP" sz="4000" dirty="0" smtClean="0"/>
              <a:t>(</a:t>
            </a:r>
            <a:r>
              <a:rPr kumimoji="1" lang="ja-JP" altLang="en-US" sz="4000" dirty="0" smtClean="0"/>
              <a:t>単一プラズモン</a:t>
            </a:r>
            <a:r>
              <a:rPr lang="ja-JP" altLang="en-US" sz="4000" dirty="0"/>
              <a:t>導波管</a:t>
            </a:r>
            <a:r>
              <a:rPr kumimoji="1" lang="ja-JP" altLang="en-US" sz="4000" dirty="0" smtClean="0"/>
              <a:t>型</a:t>
            </a:r>
            <a:r>
              <a:rPr kumimoji="1" lang="en-US" altLang="ja-JP" sz="4000" dirty="0" smtClean="0"/>
              <a:t>)</a:t>
            </a:r>
            <a:endParaRPr kumimoji="1" lang="ja-JP" altLang="en-US" sz="4000" dirty="0"/>
          </a:p>
        </p:txBody>
      </p:sp>
      <p:sp>
        <p:nvSpPr>
          <p:cNvPr id="4" name="コンテンツ プレースホルダー 3"/>
          <p:cNvSpPr txBox="1">
            <a:spLocks/>
          </p:cNvSpPr>
          <p:nvPr/>
        </p:nvSpPr>
        <p:spPr>
          <a:xfrm>
            <a:off x="288032" y="5661248"/>
            <a:ext cx="8532440" cy="1080120"/>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r>
              <a:rPr lang="ja-JP" altLang="en-US" b="1" kern="0" dirty="0" smtClean="0">
                <a:solidFill>
                  <a:srgbClr val="FF0000"/>
                </a:solidFill>
                <a:latin typeface="Times New Roman" pitchFamily="18" charset="0"/>
                <a:cs typeface="Times New Roman" pitchFamily="18" charset="0"/>
              </a:rPr>
              <a:t>赤線と青線の一致により，インジェクションロックが確認</a:t>
            </a:r>
            <a:endParaRPr lang="en-US" altLang="ja-JP" b="1" kern="0" dirty="0" smtClean="0">
              <a:solidFill>
                <a:srgbClr val="FF0000"/>
              </a:solidFill>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688" y="1340768"/>
            <a:ext cx="5693448" cy="425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ー 3"/>
          <p:cNvSpPr txBox="1">
            <a:spLocks/>
          </p:cNvSpPr>
          <p:nvPr/>
        </p:nvSpPr>
        <p:spPr>
          <a:xfrm>
            <a:off x="72008" y="1340768"/>
            <a:ext cx="8964488" cy="504056"/>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endParaRPr lang="en-US" altLang="ja-JP"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sp>
        <p:nvSpPr>
          <p:cNvPr id="7" name="コンテンツ プレースホルダー 3"/>
          <p:cNvSpPr txBox="1">
            <a:spLocks/>
          </p:cNvSpPr>
          <p:nvPr/>
        </p:nvSpPr>
        <p:spPr>
          <a:xfrm>
            <a:off x="5940152" y="1700808"/>
            <a:ext cx="3131840" cy="3384376"/>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r>
              <a:rPr lang="en-US" altLang="ja-JP" kern="0" dirty="0" smtClean="0">
                <a:latin typeface="Times New Roman" pitchFamily="18" charset="0"/>
                <a:cs typeface="Times New Roman" pitchFamily="18" charset="0"/>
              </a:rPr>
              <a:t>(b) RF</a:t>
            </a:r>
            <a:r>
              <a:rPr lang="ja-JP" altLang="en-US" kern="0" dirty="0" smtClean="0">
                <a:latin typeface="Times New Roman" pitchFamily="18" charset="0"/>
                <a:cs typeface="Times New Roman" pitchFamily="18" charset="0"/>
              </a:rPr>
              <a:t>パワー</a:t>
            </a:r>
            <a:r>
              <a:rPr lang="ja-JP" altLang="en-US" kern="0" dirty="0" smtClean="0">
                <a:latin typeface="Times New Roman" pitchFamily="18" charset="0"/>
                <a:cs typeface="Times New Roman" pitchFamily="18" charset="0"/>
              </a:rPr>
              <a:t>を</a:t>
            </a:r>
            <a:r>
              <a:rPr lang="en-US" altLang="ja-JP" kern="0" dirty="0">
                <a:latin typeface="Times New Roman" pitchFamily="18" charset="0"/>
                <a:cs typeface="Times New Roman" pitchFamily="18" charset="0"/>
              </a:rPr>
              <a:t>0</a:t>
            </a:r>
            <a:r>
              <a:rPr lang="en-US" altLang="ja-JP" kern="0" dirty="0" smtClean="0">
                <a:latin typeface="Times New Roman" pitchFamily="18" charset="0"/>
                <a:cs typeface="Times New Roman" pitchFamily="18" charset="0"/>
              </a:rPr>
              <a:t>dBm</a:t>
            </a:r>
            <a:endParaRPr lang="en-US" altLang="ja-JP" kern="0" dirty="0" smtClean="0">
              <a:latin typeface="Times New Roman" pitchFamily="18" charset="0"/>
              <a:cs typeface="Times New Roman" pitchFamily="18" charset="0"/>
            </a:endParaRPr>
          </a:p>
          <a:p>
            <a:pPr marL="0" indent="0">
              <a:buNone/>
            </a:pPr>
            <a:r>
              <a:rPr lang="en-US" altLang="ja-JP" kern="0" dirty="0" smtClean="0">
                <a:latin typeface="Times New Roman" pitchFamily="18" charset="0"/>
                <a:cs typeface="Times New Roman" pitchFamily="18" charset="0"/>
              </a:rPr>
              <a:t>(c) </a:t>
            </a:r>
            <a:r>
              <a:rPr lang="ja-JP" altLang="en-US" kern="0" dirty="0" smtClean="0">
                <a:latin typeface="Times New Roman" pitchFamily="18" charset="0"/>
                <a:cs typeface="Times New Roman" pitchFamily="18" charset="0"/>
              </a:rPr>
              <a:t>ホールド機能を使用</a:t>
            </a:r>
            <a:r>
              <a:rPr lang="en-US" altLang="ja-JP" kern="0" dirty="0" smtClean="0">
                <a:latin typeface="Times New Roman" pitchFamily="18" charset="0"/>
                <a:cs typeface="Times New Roman" pitchFamily="18" charset="0"/>
              </a:rPr>
              <a:t>, 10s</a:t>
            </a:r>
            <a:endParaRPr lang="en-US" altLang="ja-JP" kern="0" dirty="0" smtClean="0">
              <a:latin typeface="Times New Roman" pitchFamily="18" charset="0"/>
              <a:cs typeface="Times New Roman" pitchFamily="18" charset="0"/>
            </a:endParaRPr>
          </a:p>
          <a:p>
            <a:pPr marL="0" indent="0">
              <a:buNone/>
            </a:pPr>
            <a:r>
              <a:rPr lang="ja-JP" altLang="en-US" kern="0" dirty="0" smtClean="0">
                <a:latin typeface="Times New Roman" pitchFamily="18" charset="0"/>
                <a:cs typeface="Times New Roman" pitchFamily="18" charset="0"/>
              </a:rPr>
              <a:t>→ランダムドリフトの影響</a:t>
            </a:r>
            <a:endParaRPr lang="en-US" altLang="ja-JP" kern="0" dirty="0" smtClean="0">
              <a:latin typeface="Times New Roman" pitchFamily="18" charset="0"/>
              <a:cs typeface="Times New Roman" pitchFamily="18" charset="0"/>
            </a:endParaRPr>
          </a:p>
          <a:p>
            <a:pPr marL="0" indent="0">
              <a:buNone/>
            </a:pPr>
            <a:endParaRPr lang="en-US" altLang="ja-JP" kern="0" dirty="0" smtClean="0">
              <a:latin typeface="Times New Roman" pitchFamily="18" charset="0"/>
              <a:cs typeface="Times New Roman" pitchFamily="18" charset="0"/>
            </a:endParaRPr>
          </a:p>
          <a:p>
            <a:endParaRPr lang="en-US" altLang="ja-JP"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2224086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48680"/>
            <a:ext cx="7772400" cy="587152"/>
          </a:xfrm>
        </p:spPr>
        <p:txBody>
          <a:bodyPr/>
          <a:lstStyle/>
          <a:p>
            <a:r>
              <a:rPr kumimoji="1" lang="ja-JP" altLang="en-US" dirty="0" smtClean="0"/>
              <a:t>実験結果</a:t>
            </a:r>
            <a:endParaRPr kumimoji="1" lang="ja-JP" altLang="en-US" dirty="0"/>
          </a:p>
        </p:txBody>
      </p:sp>
      <p:sp>
        <p:nvSpPr>
          <p:cNvPr id="4" name="コンテンツ プレースホルダー 3"/>
          <p:cNvSpPr txBox="1">
            <a:spLocks/>
          </p:cNvSpPr>
          <p:nvPr/>
        </p:nvSpPr>
        <p:spPr>
          <a:xfrm>
            <a:off x="5292080" y="1700808"/>
            <a:ext cx="3456384" cy="32403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en-US" altLang="ja-JP" kern="0" dirty="0" smtClean="0">
                <a:latin typeface="Times New Roman" pitchFamily="18" charset="0"/>
                <a:cs typeface="Times New Roman" pitchFamily="18" charset="0"/>
              </a:rPr>
              <a:t>RF</a:t>
            </a:r>
            <a:r>
              <a:rPr lang="ja-JP" altLang="en-US" kern="0" dirty="0" smtClean="0">
                <a:latin typeface="Times New Roman" pitchFamily="18" charset="0"/>
                <a:cs typeface="Times New Roman" pitchFamily="18" charset="0"/>
              </a:rPr>
              <a:t>信号 </a:t>
            </a:r>
            <a:r>
              <a:rPr lang="en-US" altLang="ja-JP" kern="0" dirty="0" smtClean="0">
                <a:latin typeface="Times New Roman" pitchFamily="18" charset="0"/>
                <a:cs typeface="Times New Roman" pitchFamily="18" charset="0"/>
              </a:rPr>
              <a:t>(6dBm) </a:t>
            </a:r>
            <a:r>
              <a:rPr lang="ja-JP" altLang="en-US" kern="0" dirty="0" smtClean="0">
                <a:latin typeface="Times New Roman" pitchFamily="18" charset="0"/>
                <a:cs typeface="Times New Roman" pitchFamily="18" charset="0"/>
              </a:rPr>
              <a:t>をスイープして得られた結果</a:t>
            </a:r>
            <a:endParaRPr lang="en-US" altLang="ja-JP" kern="0" dirty="0" smtClean="0">
              <a:latin typeface="Times New Roman" pitchFamily="18" charset="0"/>
              <a:cs typeface="Times New Roman" pitchFamily="18" charset="0"/>
            </a:endParaRPr>
          </a:p>
          <a:p>
            <a:endParaRPr lang="en-US" altLang="ja-JP" sz="2000" kern="0" dirty="0">
              <a:latin typeface="Times New Roman" pitchFamily="18" charset="0"/>
              <a:cs typeface="Times New Roman" pitchFamily="18" charset="0"/>
            </a:endParaRPr>
          </a:p>
          <a:p>
            <a:r>
              <a:rPr lang="ja-JP" altLang="en-US" kern="0" dirty="0" smtClean="0">
                <a:latin typeface="Times New Roman" pitchFamily="18" charset="0"/>
                <a:cs typeface="Times New Roman" pitchFamily="18" charset="0"/>
              </a:rPr>
              <a:t>赤が</a:t>
            </a:r>
            <a:r>
              <a:rPr lang="en-US" altLang="ja-JP" kern="0" dirty="0" smtClean="0">
                <a:latin typeface="Times New Roman" pitchFamily="18" charset="0"/>
                <a:cs typeface="Times New Roman" pitchFamily="18" charset="0"/>
              </a:rPr>
              <a:t>RF</a:t>
            </a:r>
            <a:r>
              <a:rPr lang="ja-JP" altLang="en-US" kern="0" dirty="0" smtClean="0">
                <a:latin typeface="Times New Roman" pitchFamily="18" charset="0"/>
                <a:cs typeface="Times New Roman" pitchFamily="18" charset="0"/>
              </a:rPr>
              <a:t>信号，黒が</a:t>
            </a:r>
            <a:r>
              <a:rPr lang="en-US" altLang="ja-JP" kern="0" dirty="0" err="1" smtClean="0">
                <a:latin typeface="Times New Roman" pitchFamily="18" charset="0"/>
                <a:cs typeface="Times New Roman" pitchFamily="18" charset="0"/>
              </a:rPr>
              <a:t>f</a:t>
            </a:r>
            <a:r>
              <a:rPr lang="en-US" altLang="ja-JP" kern="0" baseline="-25000" dirty="0" err="1" smtClean="0">
                <a:latin typeface="Times New Roman" pitchFamily="18" charset="0"/>
                <a:cs typeface="Times New Roman" pitchFamily="18" charset="0"/>
              </a:rPr>
              <a:t>rt</a:t>
            </a:r>
            <a:r>
              <a:rPr lang="ja-JP" altLang="en-US" kern="0" dirty="0" smtClean="0">
                <a:latin typeface="Times New Roman" pitchFamily="18" charset="0"/>
                <a:cs typeface="Times New Roman" pitchFamily="18" charset="0"/>
              </a:rPr>
              <a:t>の信号</a:t>
            </a:r>
            <a:endParaRPr lang="en-US" altLang="ja-JP"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167" y="1564820"/>
            <a:ext cx="4843873" cy="39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ー 3"/>
          <p:cNvSpPr txBox="1">
            <a:spLocks/>
          </p:cNvSpPr>
          <p:nvPr/>
        </p:nvSpPr>
        <p:spPr>
          <a:xfrm>
            <a:off x="288032" y="5661248"/>
            <a:ext cx="8532440" cy="1080120"/>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b="1" kern="0" dirty="0">
                <a:solidFill>
                  <a:srgbClr val="FF0000"/>
                </a:solidFill>
                <a:latin typeface="Times New Roman" pitchFamily="18" charset="0"/>
                <a:cs typeface="Times New Roman" pitchFamily="18" charset="0"/>
              </a:rPr>
              <a:t>結果</a:t>
            </a:r>
            <a:r>
              <a:rPr lang="ja-JP" altLang="en-US" b="1" kern="0" dirty="0" smtClean="0">
                <a:solidFill>
                  <a:srgbClr val="FF0000"/>
                </a:solidFill>
                <a:latin typeface="Times New Roman" pitchFamily="18" charset="0"/>
                <a:cs typeface="Times New Roman" pitchFamily="18" charset="0"/>
              </a:rPr>
              <a:t>より，インジェクションロックの範囲は</a:t>
            </a:r>
            <a:r>
              <a:rPr lang="en-US" altLang="ja-JP" b="1" kern="0" dirty="0" smtClean="0">
                <a:solidFill>
                  <a:srgbClr val="FF0000"/>
                </a:solidFill>
                <a:latin typeface="Times New Roman" pitchFamily="18" charset="0"/>
                <a:cs typeface="Times New Roman" pitchFamily="18" charset="0"/>
              </a:rPr>
              <a:t>13.288GHz~13.322GHz</a:t>
            </a:r>
            <a:r>
              <a:rPr lang="ja-JP" altLang="en-US" b="1" kern="0" dirty="0" smtClean="0">
                <a:solidFill>
                  <a:srgbClr val="FF0000"/>
                </a:solidFill>
                <a:latin typeface="Times New Roman" pitchFamily="18" charset="0"/>
                <a:cs typeface="Times New Roman" pitchFamily="18" charset="0"/>
              </a:rPr>
              <a:t>と分かる</a:t>
            </a:r>
            <a:endParaRPr lang="en-US" altLang="ja-JP" b="1" kern="0" dirty="0" smtClean="0">
              <a:solidFill>
                <a:srgbClr val="FF0000"/>
              </a:solidFill>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3408648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37592"/>
            <a:ext cx="7772400" cy="587152"/>
          </a:xfrm>
        </p:spPr>
        <p:txBody>
          <a:bodyPr/>
          <a:lstStyle/>
          <a:p>
            <a:r>
              <a:rPr kumimoji="1" lang="ja-JP" altLang="en-US" dirty="0" smtClean="0"/>
              <a:t>実験結果</a:t>
            </a:r>
            <a:endParaRPr kumimoji="1" lang="ja-JP" altLang="en-US" dirty="0"/>
          </a:p>
        </p:txBody>
      </p:sp>
      <p:sp>
        <p:nvSpPr>
          <p:cNvPr id="4" name="コンテンツ プレースホルダー 3"/>
          <p:cNvSpPr txBox="1">
            <a:spLocks/>
          </p:cNvSpPr>
          <p:nvPr/>
        </p:nvSpPr>
        <p:spPr>
          <a:xfrm>
            <a:off x="539552" y="5013176"/>
            <a:ext cx="8352928" cy="1152128"/>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r>
              <a:rPr lang="ja-JP" altLang="en-US" kern="0" dirty="0" smtClean="0">
                <a:latin typeface="Times New Roman" pitchFamily="18" charset="0"/>
                <a:cs typeface="Times New Roman" pitchFamily="18" charset="0"/>
              </a:rPr>
              <a:t>それぞれの電流値における</a:t>
            </a:r>
            <a:r>
              <a:rPr lang="en-US" altLang="ja-JP" kern="0" dirty="0" smtClean="0">
                <a:latin typeface="Times New Roman" pitchFamily="18" charset="0"/>
                <a:cs typeface="Times New Roman" pitchFamily="18" charset="0"/>
              </a:rPr>
              <a:t>RF</a:t>
            </a:r>
            <a:r>
              <a:rPr lang="ja-JP" altLang="en-US" kern="0" dirty="0" smtClean="0">
                <a:latin typeface="Times New Roman" pitchFamily="18" charset="0"/>
                <a:cs typeface="Times New Roman" pitchFamily="18" charset="0"/>
              </a:rPr>
              <a:t>信号パワーとインジェクションロック範囲の関係</a:t>
            </a:r>
            <a:endParaRPr lang="en-US" altLang="ja-JP" kern="0" dirty="0" smtClean="0">
              <a:latin typeface="Times New Roman" pitchFamily="18" charset="0"/>
              <a:cs typeface="Times New Roman" pitchFamily="18" charset="0"/>
            </a:endParaRPr>
          </a:p>
          <a:p>
            <a:pPr marL="0" indent="0">
              <a:buNone/>
            </a:pPr>
            <a:endParaRPr lang="en-US" altLang="ja-JP" kern="0" dirty="0" smtClean="0">
              <a:latin typeface="Times New Roman" pitchFamily="18" charset="0"/>
              <a:cs typeface="Times New Roman" pitchFamily="18" charset="0"/>
            </a:endParaRPr>
          </a:p>
          <a:p>
            <a:endParaRPr lang="en-US" altLang="ja-JP"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457" y="1196388"/>
            <a:ext cx="8621023" cy="352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7839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76672"/>
            <a:ext cx="7772400" cy="587152"/>
          </a:xfrm>
        </p:spPr>
        <p:txBody>
          <a:bodyPr/>
          <a:lstStyle/>
          <a:p>
            <a:r>
              <a:rPr kumimoji="1" lang="ja-JP" altLang="en-US" dirty="0" smtClean="0"/>
              <a:t>実験結果</a:t>
            </a:r>
            <a:endParaRPr kumimoji="1" lang="ja-JP" alt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97" y="1280405"/>
            <a:ext cx="5184575" cy="531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コンテンツ プレースホルダー 3"/>
          <p:cNvSpPr txBox="1">
            <a:spLocks/>
          </p:cNvSpPr>
          <p:nvPr/>
        </p:nvSpPr>
        <p:spPr>
          <a:xfrm>
            <a:off x="5004048" y="1268760"/>
            <a:ext cx="4139952" cy="5472608"/>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en-US" altLang="ja-JP" kern="0" dirty="0" smtClean="0">
                <a:latin typeface="Times New Roman" pitchFamily="18" charset="0"/>
                <a:cs typeface="Times New Roman" pitchFamily="18" charset="0"/>
              </a:rPr>
              <a:t>RF</a:t>
            </a:r>
            <a:r>
              <a:rPr lang="ja-JP" altLang="en-US" kern="0" dirty="0" smtClean="0">
                <a:latin typeface="Times New Roman" pitchFamily="18" charset="0"/>
                <a:cs typeface="Times New Roman" pitchFamily="18" charset="0"/>
              </a:rPr>
              <a:t>信号</a:t>
            </a:r>
            <a:r>
              <a:rPr lang="en-US" altLang="ja-JP" kern="0" dirty="0" smtClean="0">
                <a:latin typeface="Times New Roman" pitchFamily="18" charset="0"/>
                <a:cs typeface="Times New Roman" pitchFamily="18" charset="0"/>
              </a:rPr>
              <a:t>10.042GHz(6dBm)</a:t>
            </a:r>
            <a:r>
              <a:rPr lang="ja-JP" altLang="en-US" kern="0" dirty="0" smtClean="0">
                <a:latin typeface="Times New Roman" pitchFamily="18" charset="0"/>
                <a:cs typeface="Times New Roman" pitchFamily="18" charset="0"/>
              </a:rPr>
              <a:t>と</a:t>
            </a:r>
            <a:r>
              <a:rPr lang="en-US" altLang="ja-JP" kern="0" dirty="0" smtClean="0">
                <a:latin typeface="Times New Roman" pitchFamily="18" charset="0"/>
                <a:cs typeface="Times New Roman" pitchFamily="18" charset="0"/>
              </a:rPr>
              <a:t>10.098GHz(14dBm)</a:t>
            </a:r>
            <a:r>
              <a:rPr lang="ja-JP" altLang="en-US" kern="0" dirty="0" smtClean="0">
                <a:latin typeface="Times New Roman" pitchFamily="18" charset="0"/>
                <a:cs typeface="Times New Roman" pitchFamily="18" charset="0"/>
              </a:rPr>
              <a:t>でインジェクションロックした時の時間波形とスペクトル波形</a:t>
            </a:r>
            <a:endParaRPr lang="en-US" altLang="ja-JP" kern="0" dirty="0">
              <a:latin typeface="Times New Roman" pitchFamily="18" charset="0"/>
              <a:cs typeface="Times New Roman" pitchFamily="18" charset="0"/>
            </a:endParaRPr>
          </a:p>
          <a:p>
            <a:endParaRPr lang="en-US" altLang="ja-JP" kern="0" dirty="0" smtClean="0">
              <a:latin typeface="Times New Roman" pitchFamily="18" charset="0"/>
              <a:cs typeface="Times New Roman" pitchFamily="18" charset="0"/>
            </a:endParaRPr>
          </a:p>
          <a:p>
            <a:r>
              <a:rPr lang="ja-JP" altLang="en-US" kern="0" dirty="0">
                <a:latin typeface="Times New Roman" pitchFamily="18" charset="0"/>
                <a:cs typeface="Times New Roman" pitchFamily="18" charset="0"/>
              </a:rPr>
              <a:t>右側</a:t>
            </a:r>
            <a:r>
              <a:rPr lang="ja-JP" altLang="en-US" kern="0" dirty="0" smtClean="0">
                <a:latin typeface="Times New Roman" pitchFamily="18" charset="0"/>
                <a:cs typeface="Times New Roman" pitchFamily="18" charset="0"/>
              </a:rPr>
              <a:t>はロック範囲ギリギリに調節</a:t>
            </a:r>
            <a:endParaRPr lang="en-US" altLang="ja-JP" kern="0" dirty="0" smtClean="0">
              <a:latin typeface="Times New Roman" pitchFamily="18" charset="0"/>
              <a:cs typeface="Times New Roman" pitchFamily="18" charset="0"/>
            </a:endParaRPr>
          </a:p>
          <a:p>
            <a:endParaRPr lang="en-US" altLang="ja-JP" kern="0" dirty="0" smtClean="0">
              <a:latin typeface="Times New Roman" pitchFamily="18" charset="0"/>
              <a:cs typeface="Times New Roman" pitchFamily="18" charset="0"/>
            </a:endParaRPr>
          </a:p>
          <a:p>
            <a:endParaRPr lang="en-US" altLang="ja-JP" kern="0" dirty="0" smtClean="0">
              <a:latin typeface="Times New Roman" pitchFamily="18" charset="0"/>
              <a:cs typeface="Times New Roman" pitchFamily="18" charset="0"/>
            </a:endParaRPr>
          </a:p>
          <a:p>
            <a:endParaRPr lang="en-US" altLang="ja-JP"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sp>
        <p:nvSpPr>
          <p:cNvPr id="5" name="コンテンツ プレースホルダー 3"/>
          <p:cNvSpPr txBox="1">
            <a:spLocks/>
          </p:cNvSpPr>
          <p:nvPr/>
        </p:nvSpPr>
        <p:spPr>
          <a:xfrm>
            <a:off x="5292080" y="5085184"/>
            <a:ext cx="3744416" cy="1656184"/>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r>
              <a:rPr lang="ja-JP" altLang="en-US" sz="2800" b="1" kern="0" dirty="0" smtClean="0">
                <a:solidFill>
                  <a:srgbClr val="FF0000"/>
                </a:solidFill>
                <a:latin typeface="Times New Roman" pitchFamily="18" charset="0"/>
                <a:cs typeface="Times New Roman" pitchFamily="18" charset="0"/>
              </a:rPr>
              <a:t>右側</a:t>
            </a:r>
            <a:r>
              <a:rPr lang="en-US" altLang="ja-JP" sz="2800" b="1" kern="0" dirty="0" smtClean="0">
                <a:solidFill>
                  <a:srgbClr val="FF0000"/>
                </a:solidFill>
                <a:latin typeface="Times New Roman" pitchFamily="18" charset="0"/>
                <a:cs typeface="Times New Roman" pitchFamily="18" charset="0"/>
              </a:rPr>
              <a:t>(</a:t>
            </a:r>
            <a:r>
              <a:rPr lang="ja-JP" altLang="en-US" sz="2800" b="1" kern="0" dirty="0" smtClean="0">
                <a:solidFill>
                  <a:srgbClr val="FF0000"/>
                </a:solidFill>
                <a:latin typeface="Times New Roman" pitchFamily="18" charset="0"/>
                <a:cs typeface="Times New Roman" pitchFamily="18" charset="0"/>
              </a:rPr>
              <a:t>ロック範囲の端</a:t>
            </a:r>
            <a:r>
              <a:rPr lang="en-US" altLang="ja-JP" sz="2800" b="1" kern="0" dirty="0" smtClean="0">
                <a:solidFill>
                  <a:srgbClr val="FF0000"/>
                </a:solidFill>
                <a:latin typeface="Times New Roman" pitchFamily="18" charset="0"/>
                <a:cs typeface="Times New Roman" pitchFamily="18" charset="0"/>
              </a:rPr>
              <a:t>)</a:t>
            </a:r>
          </a:p>
          <a:p>
            <a:pPr marL="0" indent="0">
              <a:buNone/>
            </a:pPr>
            <a:r>
              <a:rPr lang="ja-JP" altLang="en-US" sz="2800" b="1" kern="0" dirty="0" smtClean="0">
                <a:solidFill>
                  <a:srgbClr val="FF0000"/>
                </a:solidFill>
                <a:latin typeface="Times New Roman" pitchFamily="18" charset="0"/>
                <a:cs typeface="Times New Roman" pitchFamily="18" charset="0"/>
              </a:rPr>
              <a:t>→スペクトル 線幅が</a:t>
            </a:r>
            <a:endParaRPr lang="en-US" altLang="ja-JP" sz="2800" b="1" kern="0" dirty="0" smtClean="0">
              <a:solidFill>
                <a:srgbClr val="FF0000"/>
              </a:solidFill>
              <a:latin typeface="Times New Roman" pitchFamily="18" charset="0"/>
              <a:cs typeface="Times New Roman" pitchFamily="18" charset="0"/>
            </a:endParaRPr>
          </a:p>
          <a:p>
            <a:pPr marL="0" indent="0">
              <a:buNone/>
            </a:pPr>
            <a:r>
              <a:rPr lang="ja-JP" altLang="en-US" sz="2800" b="1" kern="0" dirty="0">
                <a:solidFill>
                  <a:srgbClr val="FF0000"/>
                </a:solidFill>
                <a:latin typeface="Times New Roman" pitchFamily="18" charset="0"/>
                <a:cs typeface="Times New Roman" pitchFamily="18" charset="0"/>
              </a:rPr>
              <a:t>太くなって</a:t>
            </a:r>
            <a:r>
              <a:rPr lang="ja-JP" altLang="en-US" sz="2800" b="1" kern="0" dirty="0" smtClean="0">
                <a:solidFill>
                  <a:srgbClr val="FF0000"/>
                </a:solidFill>
                <a:latin typeface="Times New Roman" pitchFamily="18" charset="0"/>
                <a:cs typeface="Times New Roman" pitchFamily="18" charset="0"/>
              </a:rPr>
              <a:t>いる</a:t>
            </a:r>
            <a:endParaRPr lang="en-US" altLang="ja-JP" sz="2800" b="1" kern="0" dirty="0" smtClean="0">
              <a:solidFill>
                <a:srgbClr val="FF0000"/>
              </a:solidFill>
              <a:latin typeface="Times New Roman" pitchFamily="18" charset="0"/>
              <a:cs typeface="Times New Roman" pitchFamily="18" charset="0"/>
            </a:endParaRPr>
          </a:p>
          <a:p>
            <a:endParaRPr lang="en-US" altLang="ja-JP" kern="0" dirty="0" smtClean="0">
              <a:solidFill>
                <a:srgbClr val="FF0000"/>
              </a:solidFill>
              <a:latin typeface="Times New Roman" pitchFamily="18" charset="0"/>
              <a:cs typeface="Times New Roman" pitchFamily="18" charset="0"/>
            </a:endParaRPr>
          </a:p>
          <a:p>
            <a:endParaRPr lang="ja-JP" altLang="en-US"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5121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48680"/>
            <a:ext cx="7772400" cy="65916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683568" y="1772816"/>
            <a:ext cx="7772400" cy="3816424"/>
          </a:xfrm>
        </p:spPr>
        <p:txBody>
          <a:bodyPr/>
          <a:lstStyle/>
          <a:p>
            <a:r>
              <a:rPr kumimoji="1" lang="ja-JP" altLang="en-US" dirty="0" smtClean="0"/>
              <a:t>金属</a:t>
            </a:r>
            <a:r>
              <a:rPr lang="ja-JP" altLang="en-US" dirty="0" smtClean="0"/>
              <a:t>導波管</a:t>
            </a:r>
            <a:r>
              <a:rPr lang="ja-JP" altLang="en-US" dirty="0"/>
              <a:t>型</a:t>
            </a:r>
            <a:r>
              <a:rPr lang="ja-JP" altLang="en-US" dirty="0" smtClean="0"/>
              <a:t>と単一プラズモン</a:t>
            </a:r>
            <a:r>
              <a:rPr lang="ja-JP" altLang="en-US" dirty="0"/>
              <a:t>導波管</a:t>
            </a:r>
            <a:r>
              <a:rPr lang="ja-JP" altLang="en-US" dirty="0" smtClean="0"/>
              <a:t>型の</a:t>
            </a:r>
            <a:r>
              <a:rPr lang="en-US" altLang="ja-JP" dirty="0" smtClean="0"/>
              <a:t>THz-QCL</a:t>
            </a:r>
            <a:r>
              <a:rPr lang="ja-JP" altLang="en-US" dirty="0"/>
              <a:t>を</a:t>
            </a:r>
            <a:r>
              <a:rPr lang="ja-JP" altLang="en-US" dirty="0" smtClean="0"/>
              <a:t>用いて，</a:t>
            </a:r>
            <a:r>
              <a:rPr lang="en-US" altLang="ja-JP" dirty="0" smtClean="0"/>
              <a:t>RF</a:t>
            </a:r>
            <a:r>
              <a:rPr lang="ja-JP" altLang="en-US" dirty="0" smtClean="0"/>
              <a:t>信号とのインジェクションロックを行った</a:t>
            </a:r>
            <a:endParaRPr lang="en-US" altLang="ja-JP" dirty="0" smtClean="0"/>
          </a:p>
          <a:p>
            <a:pPr marL="0" indent="0">
              <a:buNone/>
            </a:pPr>
            <a:endParaRPr lang="en-US" altLang="ja-JP" dirty="0" smtClean="0"/>
          </a:p>
          <a:p>
            <a:r>
              <a:rPr kumimoji="1" lang="ja-JP" altLang="en-US" dirty="0"/>
              <a:t>ロック範囲に</a:t>
            </a:r>
            <a:r>
              <a:rPr kumimoji="1" lang="ja-JP" altLang="en-US" dirty="0" smtClean="0"/>
              <a:t>おいて，位相ノイズや</a:t>
            </a:r>
            <a:r>
              <a:rPr lang="ja-JP" altLang="en-US" dirty="0"/>
              <a:t>線幅</a:t>
            </a:r>
            <a:r>
              <a:rPr lang="ja-JP" altLang="en-US" dirty="0" smtClean="0"/>
              <a:t>は</a:t>
            </a:r>
            <a:r>
              <a:rPr lang="en-US" altLang="ja-JP" dirty="0" smtClean="0"/>
              <a:t>RF</a:t>
            </a:r>
            <a:r>
              <a:rPr lang="ja-JP" altLang="en-US" dirty="0" smtClean="0"/>
              <a:t>シンセサイザーに依存する</a:t>
            </a:r>
            <a:endParaRPr kumimoji="1" lang="en-US" altLang="ja-JP" dirty="0" smtClean="0"/>
          </a:p>
          <a:p>
            <a:endParaRPr kumimoji="1" lang="ja-JP" altLang="en-US" dirty="0">
              <a:latin typeface="Cambria Math" pitchFamily="18" charset="0"/>
              <a:cs typeface="Times New Roman" pitchFamily="18" charset="0"/>
            </a:endParaRPr>
          </a:p>
        </p:txBody>
      </p:sp>
    </p:spTree>
    <p:extLst>
      <p:ext uri="{BB962C8B-B14F-4D97-AF65-F5344CB8AC3E}">
        <p14:creationId xmlns:p14="http://schemas.microsoft.com/office/powerpoint/2010/main" val="36573574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12776"/>
            <a:ext cx="9144000" cy="4907632"/>
          </a:xfrm>
        </p:spPr>
        <p:txBody>
          <a:bodyPr/>
          <a:lstStyle/>
          <a:p>
            <a:pPr marL="457200" indent="-457200"/>
            <a:r>
              <a:rPr lang="en-US" altLang="ja-JP" sz="2800" dirty="0" smtClean="0"/>
              <a:t>C. Wang, F. </a:t>
            </a:r>
            <a:r>
              <a:rPr lang="en-US" altLang="ja-JP" sz="2800" dirty="0" err="1" smtClean="0"/>
              <a:t>Grillot</a:t>
            </a:r>
            <a:r>
              <a:rPr lang="en-US" altLang="ja-JP" sz="2800" dirty="0" smtClean="0"/>
              <a:t>, V. </a:t>
            </a:r>
            <a:r>
              <a:rPr lang="en-US" altLang="ja-JP" sz="2800" dirty="0" err="1" smtClean="0"/>
              <a:t>Kovanis</a:t>
            </a:r>
            <a:r>
              <a:rPr lang="en-US" altLang="ja-JP" sz="2800" dirty="0" smtClean="0"/>
              <a:t>, J. </a:t>
            </a:r>
            <a:r>
              <a:rPr lang="en-US" altLang="ja-JP" sz="2800" dirty="0" err="1" smtClean="0"/>
              <a:t>Bodyfelt</a:t>
            </a:r>
            <a:r>
              <a:rPr lang="en-US" altLang="ja-JP" sz="2800" dirty="0" smtClean="0"/>
              <a:t>, and J. Even,</a:t>
            </a:r>
            <a:br>
              <a:rPr lang="en-US" altLang="ja-JP" sz="2800" dirty="0" smtClean="0"/>
            </a:br>
            <a:r>
              <a:rPr lang="en-US" altLang="ja-JP" dirty="0" smtClean="0"/>
              <a:t/>
            </a:r>
            <a:br>
              <a:rPr lang="en-US" altLang="ja-JP" dirty="0" smtClean="0"/>
            </a:br>
            <a:r>
              <a:rPr lang="en-US" altLang="ja-JP" dirty="0" smtClean="0"/>
              <a:t>”Modulation </a:t>
            </a:r>
            <a:r>
              <a:rPr lang="en-US" altLang="ja-JP" dirty="0"/>
              <a:t>properties of optically injection-locked quantum cascade lasers”</a:t>
            </a:r>
            <a:r>
              <a:rPr lang="en-US" altLang="ja-JP" sz="2800" dirty="0"/>
              <a:t/>
            </a:r>
            <a:br>
              <a:rPr lang="en-US" altLang="ja-JP" sz="2800" dirty="0"/>
            </a:br>
            <a:r>
              <a:rPr lang="en-US" altLang="ja-JP" sz="2800" dirty="0" smtClean="0"/>
              <a:t/>
            </a:r>
            <a:br>
              <a:rPr lang="en-US" altLang="ja-JP" sz="2800" dirty="0" smtClean="0"/>
            </a:br>
            <a:r>
              <a:rPr lang="en-US" altLang="ja-JP" sz="3200" dirty="0" smtClean="0"/>
              <a:t>OPTICS LETTERS, </a:t>
            </a:r>
            <a:r>
              <a:rPr lang="en-US" altLang="ja-JP" sz="3200" b="1" dirty="0" smtClean="0"/>
              <a:t>38</a:t>
            </a:r>
            <a:r>
              <a:rPr lang="en-US" altLang="ja-JP" sz="3200" dirty="0" smtClean="0"/>
              <a:t>, 1975-1977 (2013)</a:t>
            </a:r>
            <a:r>
              <a:rPr lang="en-US" altLang="ja-JP" sz="3200" dirty="0"/>
              <a:t/>
            </a:r>
            <a:br>
              <a:rPr lang="en-US" altLang="ja-JP" sz="3200" dirty="0"/>
            </a:br>
            <a:r>
              <a:rPr lang="en-US" altLang="ja-JP" sz="2800" dirty="0" smtClean="0"/>
              <a:t/>
            </a:r>
            <a:br>
              <a:rPr lang="en-US" altLang="ja-JP" sz="2800" dirty="0" smtClean="0"/>
            </a:br>
            <a:endParaRPr lang="en-US" altLang="ja-JP" sz="2800" dirty="0"/>
          </a:p>
        </p:txBody>
      </p:sp>
    </p:spTree>
    <p:extLst>
      <p:ext uri="{BB962C8B-B14F-4D97-AF65-F5344CB8AC3E}">
        <p14:creationId xmlns:p14="http://schemas.microsoft.com/office/powerpoint/2010/main" val="280157187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20688"/>
            <a:ext cx="7772400" cy="659160"/>
          </a:xfrm>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323528" y="1700808"/>
            <a:ext cx="8496944" cy="4896544"/>
          </a:xfrm>
        </p:spPr>
        <p:txBody>
          <a:bodyPr/>
          <a:lstStyle/>
          <a:p>
            <a:pPr marL="0" indent="0">
              <a:buNone/>
            </a:pPr>
            <a:r>
              <a:rPr lang="ja-JP" altLang="en-US" sz="3600" b="1" dirty="0" smtClean="0">
                <a:solidFill>
                  <a:srgbClr val="0070C0"/>
                </a:solidFill>
              </a:rPr>
              <a:t>光</a:t>
            </a:r>
            <a:r>
              <a:rPr lang="ja-JP" altLang="en-US" sz="3600" b="1" dirty="0" smtClean="0">
                <a:solidFill>
                  <a:srgbClr val="0070C0"/>
                </a:solidFill>
              </a:rPr>
              <a:t>インジェクションロック</a:t>
            </a:r>
            <a:endParaRPr lang="en-US" altLang="ja-JP" sz="3600" b="1" dirty="0">
              <a:solidFill>
                <a:srgbClr val="0070C0"/>
              </a:solidFill>
            </a:endParaRPr>
          </a:p>
          <a:p>
            <a:pPr marL="0" indent="0">
              <a:buNone/>
            </a:pPr>
            <a:r>
              <a:rPr lang="ja-JP" altLang="en-US" dirty="0" smtClean="0"/>
              <a:t>　レーザー発振器の性能向上のための技術</a:t>
            </a:r>
            <a:endParaRPr lang="en-US" altLang="ja-JP" dirty="0" smtClean="0"/>
          </a:p>
          <a:p>
            <a:pPr marL="0" indent="0" algn="ctr">
              <a:buNone/>
            </a:pPr>
            <a:r>
              <a:rPr lang="en-US" altLang="ja-JP" dirty="0" smtClean="0"/>
              <a:t>(</a:t>
            </a:r>
            <a:r>
              <a:rPr lang="ja-JP" altLang="en-US" dirty="0" smtClean="0"/>
              <a:t>周波数安定性の向上，線幅の狭窄化</a:t>
            </a:r>
            <a:r>
              <a:rPr lang="en-US" altLang="ja-JP" dirty="0" smtClean="0"/>
              <a:t>)</a:t>
            </a:r>
            <a:endParaRPr kumimoji="1" lang="en-US" altLang="ja-JP" dirty="0" smtClean="0"/>
          </a:p>
          <a:p>
            <a:pPr marL="0" indent="0">
              <a:buNone/>
            </a:pPr>
            <a:endParaRPr lang="en-US" altLang="ja-JP" dirty="0" smtClean="0"/>
          </a:p>
          <a:p>
            <a:r>
              <a:rPr lang="ja-JP" altLang="en-US" dirty="0" smtClean="0"/>
              <a:t>本論文では</a:t>
            </a:r>
            <a:endParaRPr lang="en-US" altLang="ja-JP" dirty="0" smtClean="0"/>
          </a:p>
          <a:p>
            <a:pPr marL="0" indent="0" algn="ctr">
              <a:buNone/>
            </a:pPr>
            <a:r>
              <a:rPr lang="ja-JP" altLang="en-US" dirty="0" smtClean="0"/>
              <a:t>→インジェクションロックされた</a:t>
            </a:r>
            <a:r>
              <a:rPr lang="en-US" altLang="ja-JP" dirty="0" smtClean="0"/>
              <a:t>THz-QCL</a:t>
            </a:r>
            <a:r>
              <a:rPr lang="ja-JP" altLang="en-US" dirty="0" smtClean="0"/>
              <a:t>の特性評価をシミュレーションによって行う</a:t>
            </a:r>
            <a:endParaRPr kumimoji="1" lang="en-US" altLang="ja-JP" dirty="0"/>
          </a:p>
          <a:p>
            <a:pPr marL="0" indent="0" algn="ctr">
              <a:buNone/>
            </a:pPr>
            <a:endParaRPr kumimoji="1" lang="ja-JP" altLang="en-US" dirty="0"/>
          </a:p>
        </p:txBody>
      </p:sp>
    </p:spTree>
    <p:extLst>
      <p:ext uri="{BB962C8B-B14F-4D97-AF65-F5344CB8AC3E}">
        <p14:creationId xmlns:p14="http://schemas.microsoft.com/office/powerpoint/2010/main" val="12245607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659160"/>
          </a:xfrm>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395536" y="1628800"/>
            <a:ext cx="8352928" cy="1944216"/>
          </a:xfrm>
        </p:spPr>
        <p:txBody>
          <a:bodyPr/>
          <a:lstStyle/>
          <a:p>
            <a:pPr marL="0" indent="0">
              <a:buNone/>
            </a:pPr>
            <a:r>
              <a:rPr kumimoji="1" lang="ja-JP" altLang="en-US" dirty="0" smtClean="0"/>
              <a:t>しかし・・・</a:t>
            </a:r>
            <a:endParaRPr kumimoji="1" lang="en-US" altLang="ja-JP" dirty="0" smtClean="0"/>
          </a:p>
          <a:p>
            <a:pPr marL="0" indent="0">
              <a:buNone/>
            </a:pPr>
            <a:r>
              <a:rPr kumimoji="1" lang="ja-JP" altLang="en-US" dirty="0" smtClean="0"/>
              <a:t>フリーランニング量子カスケードレーザーの線幅は数</a:t>
            </a:r>
            <a:r>
              <a:rPr lang="ja-JP" altLang="en-US" dirty="0" smtClean="0"/>
              <a:t>メガ～数ギガヘルツ</a:t>
            </a:r>
            <a:endParaRPr lang="en-US" altLang="ja-JP" dirty="0" smtClean="0"/>
          </a:p>
          <a:p>
            <a:pPr marL="0" indent="0">
              <a:buNone/>
            </a:pPr>
            <a:endParaRPr kumimoji="1" lang="en-US" altLang="ja-JP" dirty="0"/>
          </a:p>
          <a:p>
            <a:pPr marL="0" indent="0">
              <a:buNone/>
            </a:pPr>
            <a:r>
              <a:rPr lang="ja-JP" altLang="en-US" dirty="0" smtClean="0"/>
              <a:t>　　　　　　　　　　　</a:t>
            </a:r>
            <a:endParaRPr kumimoji="1" lang="en-US" altLang="ja-JP"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04" t="29095" r="52017" b="25215"/>
          <a:stretch/>
        </p:blipFill>
        <p:spPr bwMode="auto">
          <a:xfrm>
            <a:off x="42255" y="3933056"/>
            <a:ext cx="401274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2"/>
          <p:cNvSpPr txBox="1">
            <a:spLocks/>
          </p:cNvSpPr>
          <p:nvPr/>
        </p:nvSpPr>
        <p:spPr bwMode="auto">
          <a:xfrm>
            <a:off x="4139952" y="4077072"/>
            <a:ext cx="4760912" cy="1656184"/>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FontTx/>
              <a:buNone/>
            </a:pPr>
            <a:r>
              <a:rPr lang="ja-JP" altLang="en-US" kern="0" dirty="0" smtClean="0"/>
              <a:t>ガス分光などに利用する場合</a:t>
            </a:r>
            <a:r>
              <a:rPr lang="en-US" altLang="ja-JP" kern="0" dirty="0" smtClean="0"/>
              <a:t>, </a:t>
            </a:r>
            <a:r>
              <a:rPr lang="ja-JP" altLang="en-US" kern="0" dirty="0" smtClean="0"/>
              <a:t>もっと狭い発振線幅が求められる　　　　　　　　　　　</a:t>
            </a:r>
            <a:endParaRPr lang="en-US" altLang="ja-JP" kern="0" dirty="0" smtClean="0"/>
          </a:p>
        </p:txBody>
      </p:sp>
    </p:spTree>
    <p:extLst>
      <p:ext uri="{BB962C8B-B14F-4D97-AF65-F5344CB8AC3E}">
        <p14:creationId xmlns:p14="http://schemas.microsoft.com/office/powerpoint/2010/main" val="41749921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76672"/>
            <a:ext cx="7772400" cy="659160"/>
          </a:xfrm>
        </p:spPr>
        <p:txBody>
          <a:bodyPr/>
          <a:lstStyle/>
          <a:p>
            <a:r>
              <a:rPr kumimoji="1" lang="ja-JP" altLang="en-US" dirty="0" smtClean="0"/>
              <a:t>原理</a:t>
            </a:r>
            <a:endParaRPr kumimoji="1" lang="ja-JP" altLang="en-US" dirty="0"/>
          </a:p>
        </p:txBody>
      </p:sp>
      <p:sp>
        <p:nvSpPr>
          <p:cNvPr id="10" name="コンテンツ プレースホルダー 9"/>
          <p:cNvSpPr>
            <a:spLocks noGrp="1"/>
          </p:cNvSpPr>
          <p:nvPr>
            <p:ph idx="1"/>
          </p:nvPr>
        </p:nvSpPr>
        <p:spPr>
          <a:xfrm>
            <a:off x="395536" y="1484784"/>
            <a:ext cx="8352928" cy="1800200"/>
          </a:xfrm>
          <a:ln>
            <a:solidFill>
              <a:schemeClr val="tx1"/>
            </a:solidFill>
          </a:ln>
        </p:spPr>
        <p:txBody>
          <a:bodyPr/>
          <a:lstStyle/>
          <a:p>
            <a:pPr marL="0" indent="0">
              <a:buNone/>
            </a:pPr>
            <a:r>
              <a:rPr kumimoji="1" lang="ja-JP" altLang="en-US" b="1" dirty="0" smtClean="0"/>
              <a:t>レート方程式</a:t>
            </a:r>
            <a:endParaRPr lang="en-US" altLang="ja-JP" b="1" dirty="0"/>
          </a:p>
          <a:p>
            <a:pPr marL="0" indent="0" algn="ctr">
              <a:buNone/>
            </a:pPr>
            <a:r>
              <a:rPr lang="ja-JP" altLang="en-US" dirty="0" smtClean="0"/>
              <a:t>レーザー発振</a:t>
            </a:r>
            <a:r>
              <a:rPr lang="ja-JP" altLang="en-US" dirty="0"/>
              <a:t>解析</a:t>
            </a:r>
            <a:r>
              <a:rPr lang="ja-JP" altLang="en-US" dirty="0" smtClean="0"/>
              <a:t>の基本式で，各エネルギー準位にあるキャリアの数の時間変化を表す</a:t>
            </a:r>
            <a:endParaRPr kumimoji="1" lang="ja-JP" altLang="en-US" dirty="0"/>
          </a:p>
        </p:txBody>
      </p:sp>
      <p:sp>
        <p:nvSpPr>
          <p:cNvPr id="4" name="コンテンツ プレースホルダー 9"/>
          <p:cNvSpPr txBox="1">
            <a:spLocks/>
          </p:cNvSpPr>
          <p:nvPr/>
        </p:nvSpPr>
        <p:spPr bwMode="auto">
          <a:xfrm>
            <a:off x="179512" y="4725144"/>
            <a:ext cx="8784976" cy="1656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FontTx/>
              <a:buNone/>
            </a:pPr>
            <a:r>
              <a:rPr lang="ja-JP" altLang="en-US" kern="0" dirty="0" smtClean="0"/>
              <a:t>本実験では，各パラメーター </a:t>
            </a:r>
            <a:r>
              <a:rPr lang="en-US" altLang="ja-JP" kern="0" dirty="0" smtClean="0"/>
              <a:t>(</a:t>
            </a:r>
            <a:r>
              <a:rPr lang="ja-JP" altLang="en-US" kern="0" dirty="0" smtClean="0"/>
              <a:t>キャリア数，緩和時間，利得段数など</a:t>
            </a:r>
            <a:r>
              <a:rPr lang="en-US" altLang="ja-JP" kern="0" dirty="0" smtClean="0"/>
              <a:t>)</a:t>
            </a:r>
            <a:r>
              <a:rPr lang="ja-JP" altLang="en-US" kern="0" dirty="0"/>
              <a:t> </a:t>
            </a:r>
            <a:r>
              <a:rPr lang="ja-JP" altLang="en-US" kern="0" dirty="0" smtClean="0"/>
              <a:t>をレート方程式モデルに当てはめてデータを算出する</a:t>
            </a:r>
            <a:endParaRPr lang="ja-JP" altLang="en-US" kern="0" dirty="0"/>
          </a:p>
        </p:txBody>
      </p:sp>
      <p:sp>
        <p:nvSpPr>
          <p:cNvPr id="3" name="下矢印 2"/>
          <p:cNvSpPr/>
          <p:nvPr/>
        </p:nvSpPr>
        <p:spPr bwMode="auto">
          <a:xfrm>
            <a:off x="4211960" y="3717032"/>
            <a:ext cx="864096" cy="792088"/>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0829335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48680"/>
            <a:ext cx="7772400" cy="659160"/>
          </a:xfrm>
        </p:spPr>
        <p:txBody>
          <a:bodyPr/>
          <a:lstStyle/>
          <a:p>
            <a:r>
              <a:rPr kumimoji="1" lang="ja-JP" altLang="en-US" dirty="0" smtClean="0"/>
              <a:t>実験結果</a:t>
            </a:r>
            <a:endParaRPr kumimoji="1" lang="ja-JP" altLang="en-US" dirty="0"/>
          </a:p>
        </p:txBody>
      </p:sp>
      <p:sp>
        <p:nvSpPr>
          <p:cNvPr id="4" name="コンテンツ プレースホルダー 2"/>
          <p:cNvSpPr txBox="1">
            <a:spLocks/>
          </p:cNvSpPr>
          <p:nvPr/>
        </p:nvSpPr>
        <p:spPr>
          <a:xfrm>
            <a:off x="4932040" y="1694736"/>
            <a:ext cx="4032448" cy="5040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endParaRPr lang="en-US" altLang="ja-JP" sz="2800" kern="0" dirty="0" smtClean="0">
              <a:latin typeface="Times New Roman" pitchFamily="18" charset="0"/>
              <a:cs typeface="Times New Roman" pitchFamily="18" charset="0"/>
            </a:endParaRPr>
          </a:p>
          <a:p>
            <a:pPr marL="0" indent="0">
              <a:buNone/>
            </a:pPr>
            <a:endParaRPr lang="en-US" altLang="ja-JP" kern="0"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586" t="21443" r="14939" b="36460"/>
          <a:stretch/>
        </p:blipFill>
        <p:spPr bwMode="auto">
          <a:xfrm>
            <a:off x="18332" y="1385254"/>
            <a:ext cx="5057724" cy="420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2"/>
          <p:cNvSpPr txBox="1">
            <a:spLocks/>
          </p:cNvSpPr>
          <p:nvPr/>
        </p:nvSpPr>
        <p:spPr>
          <a:xfrm>
            <a:off x="4932040" y="1556792"/>
            <a:ext cx="4032448" cy="3816424"/>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ja-JP" altLang="en-US" sz="2800" kern="0" dirty="0" smtClean="0">
                <a:latin typeface="Times New Roman" pitchFamily="18" charset="0"/>
                <a:cs typeface="Times New Roman" pitchFamily="18" charset="0"/>
              </a:rPr>
              <a:t>インジェクション比と変調バンド幅の</a:t>
            </a:r>
            <a:r>
              <a:rPr lang="ja-JP" altLang="en-US" sz="2800" kern="0" dirty="0" smtClean="0">
                <a:latin typeface="Times New Roman" pitchFamily="18" charset="0"/>
                <a:cs typeface="Times New Roman" pitchFamily="18" charset="0"/>
              </a:rPr>
              <a:t>関係 </a:t>
            </a:r>
            <a:r>
              <a:rPr lang="en-US" altLang="ja-JP" sz="2800" kern="0" dirty="0" smtClean="0">
                <a:latin typeface="Times New Roman" pitchFamily="18" charset="0"/>
                <a:cs typeface="Times New Roman" pitchFamily="18" charset="0"/>
              </a:rPr>
              <a:t>(LEF=0.5)</a:t>
            </a:r>
            <a:endParaRPr lang="en-US" altLang="ja-JP" sz="2800" kern="0" dirty="0" smtClean="0">
              <a:latin typeface="Times New Roman" pitchFamily="18" charset="0"/>
              <a:cs typeface="Times New Roman" pitchFamily="18" charset="0"/>
            </a:endParaRPr>
          </a:p>
          <a:p>
            <a:endParaRPr lang="en-US" altLang="ja-JP" sz="2800" kern="0" dirty="0">
              <a:latin typeface="Times New Roman" pitchFamily="18" charset="0"/>
              <a:cs typeface="Times New Roman" pitchFamily="18" charset="0"/>
            </a:endParaRPr>
          </a:p>
          <a:p>
            <a:r>
              <a:rPr lang="ja-JP" altLang="en-US" sz="2800" kern="0" dirty="0" smtClean="0">
                <a:latin typeface="Times New Roman" pitchFamily="18" charset="0"/>
                <a:cs typeface="Times New Roman" pitchFamily="18" charset="0"/>
              </a:rPr>
              <a:t>インジェクション比を大きくする</a:t>
            </a:r>
            <a:r>
              <a:rPr lang="ja-JP" altLang="en-US" sz="2800" kern="0" dirty="0" smtClean="0">
                <a:latin typeface="Times New Roman" pitchFamily="18" charset="0"/>
                <a:cs typeface="Times New Roman" pitchFamily="18" charset="0"/>
              </a:rPr>
              <a:t>と，変調</a:t>
            </a:r>
            <a:r>
              <a:rPr lang="ja-JP" altLang="en-US" sz="2800" kern="0" dirty="0" smtClean="0">
                <a:latin typeface="Times New Roman" pitchFamily="18" charset="0"/>
                <a:cs typeface="Times New Roman" pitchFamily="18" charset="0"/>
              </a:rPr>
              <a:t>帯域幅が広がっている</a:t>
            </a:r>
            <a:endParaRPr lang="en-US" altLang="ja-JP" sz="2800" kern="0" dirty="0" smtClean="0">
              <a:latin typeface="Times New Roman" pitchFamily="18" charset="0"/>
              <a:cs typeface="Times New Roman" pitchFamily="18" charset="0"/>
            </a:endParaRPr>
          </a:p>
          <a:p>
            <a:pPr marL="0" indent="0" algn="ctr">
              <a:buNone/>
            </a:pPr>
            <a:endParaRPr lang="en-US" altLang="ja-JP" sz="2800" kern="0" dirty="0" smtClean="0">
              <a:latin typeface="Times New Roman" pitchFamily="18" charset="0"/>
              <a:cs typeface="Times New Roman" pitchFamily="18" charset="0"/>
            </a:endParaRPr>
          </a:p>
          <a:p>
            <a:endParaRPr lang="en-US" altLang="ja-JP" sz="2800" kern="0" dirty="0" smtClean="0">
              <a:latin typeface="Times New Roman" pitchFamily="18" charset="0"/>
              <a:cs typeface="Times New Roman" pitchFamily="18" charset="0"/>
            </a:endParaRPr>
          </a:p>
        </p:txBody>
      </p:sp>
      <p:sp>
        <p:nvSpPr>
          <p:cNvPr id="6" name="コンテンツ プレースホルダー 3"/>
          <p:cNvSpPr txBox="1">
            <a:spLocks/>
          </p:cNvSpPr>
          <p:nvPr/>
        </p:nvSpPr>
        <p:spPr>
          <a:xfrm>
            <a:off x="288032" y="5589240"/>
            <a:ext cx="8532440" cy="1196752"/>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b="1" kern="0" dirty="0">
                <a:solidFill>
                  <a:srgbClr val="FF0000"/>
                </a:solidFill>
                <a:latin typeface="Times New Roman" pitchFamily="18" charset="0"/>
                <a:cs typeface="Times New Roman" pitchFamily="18" charset="0"/>
              </a:rPr>
              <a:t>インジェクション比を大きくしすぎる</a:t>
            </a:r>
            <a:r>
              <a:rPr lang="ja-JP" altLang="en-US" b="1" kern="0" dirty="0" smtClean="0">
                <a:solidFill>
                  <a:srgbClr val="FF0000"/>
                </a:solidFill>
                <a:latin typeface="Times New Roman" pitchFamily="18" charset="0"/>
                <a:cs typeface="Times New Roman" pitchFamily="18" charset="0"/>
              </a:rPr>
              <a:t>と</a:t>
            </a:r>
            <a:endParaRPr lang="en-US" altLang="ja-JP" b="1" kern="0" dirty="0" smtClean="0">
              <a:solidFill>
                <a:srgbClr val="FF0000"/>
              </a:solidFill>
              <a:latin typeface="Times New Roman" pitchFamily="18" charset="0"/>
              <a:cs typeface="Times New Roman" pitchFamily="18" charset="0"/>
            </a:endParaRPr>
          </a:p>
          <a:p>
            <a:pPr marL="0" indent="0" algn="ctr">
              <a:buNone/>
            </a:pPr>
            <a:r>
              <a:rPr lang="ja-JP" altLang="en-US" b="1" kern="0" dirty="0">
                <a:solidFill>
                  <a:srgbClr val="FF0000"/>
                </a:solidFill>
                <a:latin typeface="Times New Roman" pitchFamily="18" charset="0"/>
                <a:cs typeface="Times New Roman" pitchFamily="18" charset="0"/>
              </a:rPr>
              <a:t>変調</a:t>
            </a:r>
            <a:r>
              <a:rPr lang="ja-JP" altLang="en-US" b="1" kern="0" dirty="0" smtClean="0">
                <a:solidFill>
                  <a:srgbClr val="FF0000"/>
                </a:solidFill>
                <a:latin typeface="Times New Roman" pitchFamily="18" charset="0"/>
                <a:cs typeface="Times New Roman" pitchFamily="18" charset="0"/>
              </a:rPr>
              <a:t>帯域幅</a:t>
            </a:r>
            <a:r>
              <a:rPr lang="ja-JP" altLang="en-US" b="1" kern="0" dirty="0">
                <a:solidFill>
                  <a:srgbClr val="FF0000"/>
                </a:solidFill>
                <a:latin typeface="Times New Roman" pitchFamily="18" charset="0"/>
                <a:cs typeface="Times New Roman" pitchFamily="18" charset="0"/>
              </a:rPr>
              <a:t>が飽和</a:t>
            </a:r>
            <a:endParaRPr lang="en-US" altLang="ja-JP" b="1" kern="0" dirty="0">
              <a:solidFill>
                <a:srgbClr val="FF0000"/>
              </a:solidFill>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2691456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76672"/>
            <a:ext cx="7772400" cy="587152"/>
          </a:xfrm>
        </p:spPr>
        <p:txBody>
          <a:bodyPr/>
          <a:lstStyle/>
          <a:p>
            <a:r>
              <a:rPr kumimoji="1" lang="ja-JP" altLang="en-US" dirty="0" smtClean="0"/>
              <a:t>実験結果</a:t>
            </a:r>
            <a:endParaRPr kumimoji="1" lang="ja-JP" alt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964" t="19019" r="15194" b="38578"/>
          <a:stretch/>
        </p:blipFill>
        <p:spPr bwMode="auto">
          <a:xfrm>
            <a:off x="35496" y="1268760"/>
            <a:ext cx="5225205" cy="447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コンテンツ プレースホルダー 3"/>
          <p:cNvSpPr>
            <a:spLocks noGrp="1"/>
          </p:cNvSpPr>
          <p:nvPr>
            <p:ph idx="1"/>
          </p:nvPr>
        </p:nvSpPr>
        <p:spPr>
          <a:xfrm>
            <a:off x="5220072" y="1340768"/>
            <a:ext cx="3923928" cy="4176464"/>
          </a:xfrm>
        </p:spPr>
        <p:txBody>
          <a:bodyPr/>
          <a:lstStyle/>
          <a:p>
            <a:r>
              <a:rPr lang="ja-JP" altLang="en-US" dirty="0" smtClean="0"/>
              <a:t>離調周波数と変調バンド幅の</a:t>
            </a:r>
            <a:r>
              <a:rPr lang="ja-JP" altLang="en-US" dirty="0" smtClean="0"/>
              <a:t>関係</a:t>
            </a:r>
            <a:r>
              <a:rPr lang="en-US" altLang="ja-JP" dirty="0" smtClean="0"/>
              <a:t>(LEF=0.5)</a:t>
            </a:r>
          </a:p>
          <a:p>
            <a:endParaRPr lang="en-US" altLang="ja-JP" dirty="0" smtClean="0"/>
          </a:p>
          <a:p>
            <a:r>
              <a:rPr lang="ja-JP" altLang="en-US" dirty="0" smtClean="0"/>
              <a:t>離調がゼロでないと</a:t>
            </a:r>
            <a:r>
              <a:rPr lang="en-US" altLang="ja-JP" dirty="0" smtClean="0"/>
              <a:t>IM</a:t>
            </a:r>
            <a:r>
              <a:rPr lang="ja-JP" altLang="en-US" dirty="0" smtClean="0"/>
              <a:t>応答にピークが見られる</a:t>
            </a:r>
            <a:endParaRPr lang="en-US" altLang="ja-JP" dirty="0" smtClean="0"/>
          </a:p>
          <a:p>
            <a:endParaRPr lang="en-US" altLang="ja-JP" dirty="0"/>
          </a:p>
          <a:p>
            <a:endParaRPr lang="en-US" altLang="ja-JP" dirty="0" smtClean="0"/>
          </a:p>
          <a:p>
            <a:endParaRPr lang="en-US" altLang="ja-JP" dirty="0"/>
          </a:p>
          <a:p>
            <a:endParaRPr lang="en-US" altLang="ja-JP" dirty="0" smtClean="0"/>
          </a:p>
          <a:p>
            <a:endParaRPr kumimoji="1" lang="ja-JP" altLang="en-US" dirty="0"/>
          </a:p>
        </p:txBody>
      </p:sp>
      <p:sp>
        <p:nvSpPr>
          <p:cNvPr id="5" name="コンテンツ プレースホルダー 3"/>
          <p:cNvSpPr txBox="1">
            <a:spLocks/>
          </p:cNvSpPr>
          <p:nvPr/>
        </p:nvSpPr>
        <p:spPr>
          <a:xfrm>
            <a:off x="288032" y="5877272"/>
            <a:ext cx="8532440" cy="648072"/>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b="1" kern="0" dirty="0" smtClean="0">
                <a:solidFill>
                  <a:srgbClr val="FF0000"/>
                </a:solidFill>
                <a:latin typeface="Times New Roman" pitchFamily="18" charset="0"/>
                <a:cs typeface="Times New Roman" pitchFamily="18" charset="0"/>
              </a:rPr>
              <a:t>離調周波数を大きくすると変調帯域幅が拡大</a:t>
            </a:r>
            <a:endParaRPr lang="en-US" altLang="ja-JP" b="1" kern="0" dirty="0">
              <a:solidFill>
                <a:srgbClr val="FF0000"/>
              </a:solidFill>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580700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76672"/>
            <a:ext cx="7772400" cy="587152"/>
          </a:xfrm>
        </p:spPr>
        <p:txBody>
          <a:bodyPr/>
          <a:lstStyle/>
          <a:p>
            <a:r>
              <a:rPr kumimoji="1" lang="ja-JP" altLang="en-US" dirty="0" smtClean="0"/>
              <a:t>実験結果</a:t>
            </a:r>
            <a:endParaRPr kumimoji="1" lang="ja-JP" altLang="en-US" dirty="0"/>
          </a:p>
        </p:txBody>
      </p:sp>
      <p:sp>
        <p:nvSpPr>
          <p:cNvPr id="4" name="コンテンツ プレースホルダー 3"/>
          <p:cNvSpPr>
            <a:spLocks noGrp="1"/>
          </p:cNvSpPr>
          <p:nvPr>
            <p:ph idx="1"/>
          </p:nvPr>
        </p:nvSpPr>
        <p:spPr>
          <a:xfrm>
            <a:off x="4932040" y="1340768"/>
            <a:ext cx="4104456" cy="3960440"/>
          </a:xfrm>
        </p:spPr>
        <p:txBody>
          <a:bodyPr/>
          <a:lstStyle/>
          <a:p>
            <a:r>
              <a:rPr lang="en-US" altLang="ja-JP" dirty="0" smtClean="0"/>
              <a:t>THz-QCL</a:t>
            </a:r>
            <a:r>
              <a:rPr lang="ja-JP" altLang="en-US" dirty="0" err="1" smtClean="0"/>
              <a:t>の利</a:t>
            </a:r>
            <a:r>
              <a:rPr lang="ja-JP" altLang="en-US" dirty="0" smtClean="0"/>
              <a:t>得段の数を変化</a:t>
            </a:r>
            <a:r>
              <a:rPr lang="en-US" altLang="ja-JP" dirty="0" smtClean="0"/>
              <a:t>(20~40)</a:t>
            </a:r>
          </a:p>
          <a:p>
            <a:endParaRPr lang="en-US" altLang="ja-JP" dirty="0"/>
          </a:p>
          <a:p>
            <a:r>
              <a:rPr lang="ja-JP" altLang="en-US" dirty="0" smtClean="0"/>
              <a:t>利得段数の増加でキャリア数，電流閾値の減少</a:t>
            </a:r>
            <a:endParaRPr lang="en-US" altLang="ja-JP" dirty="0" smtClean="0"/>
          </a:p>
          <a:p>
            <a:endParaRPr lang="en-US" altLang="ja-JP" dirty="0"/>
          </a:p>
          <a:p>
            <a:endParaRPr lang="en-US" altLang="ja-JP" dirty="0"/>
          </a:p>
          <a:p>
            <a:endParaRPr kumimoji="1" lang="en-US" altLang="ja-JP" dirty="0" smtClean="0"/>
          </a:p>
          <a:p>
            <a:endParaRPr kumimoji="1" lang="ja-JP" alt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96" t="38146" r="59044" b="19828"/>
          <a:stretch/>
        </p:blipFill>
        <p:spPr bwMode="auto">
          <a:xfrm>
            <a:off x="60786" y="1484784"/>
            <a:ext cx="5015270" cy="409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3"/>
          <p:cNvSpPr txBox="1">
            <a:spLocks/>
          </p:cNvSpPr>
          <p:nvPr/>
        </p:nvSpPr>
        <p:spPr>
          <a:xfrm>
            <a:off x="288032" y="5877272"/>
            <a:ext cx="8532440" cy="648072"/>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b="1" kern="0" dirty="0">
                <a:solidFill>
                  <a:srgbClr val="FF0000"/>
                </a:solidFill>
                <a:latin typeface="Times New Roman" pitchFamily="18" charset="0"/>
                <a:cs typeface="Times New Roman" pitchFamily="18" charset="0"/>
              </a:rPr>
              <a:t>利得段数</a:t>
            </a:r>
            <a:r>
              <a:rPr lang="ja-JP" altLang="en-US" b="1" kern="0" dirty="0" smtClean="0">
                <a:solidFill>
                  <a:srgbClr val="FF0000"/>
                </a:solidFill>
                <a:latin typeface="Times New Roman" pitchFamily="18" charset="0"/>
                <a:cs typeface="Times New Roman" pitchFamily="18" charset="0"/>
              </a:rPr>
              <a:t>の変化は</a:t>
            </a:r>
            <a:r>
              <a:rPr lang="en-US" altLang="ja-JP" b="1" kern="0" dirty="0" smtClean="0">
                <a:solidFill>
                  <a:srgbClr val="FF0000"/>
                </a:solidFill>
                <a:latin typeface="Times New Roman" pitchFamily="18" charset="0"/>
                <a:cs typeface="Times New Roman" pitchFamily="18" charset="0"/>
              </a:rPr>
              <a:t>QCL</a:t>
            </a:r>
            <a:r>
              <a:rPr lang="ja-JP" altLang="en-US" b="1" kern="0" dirty="0" smtClean="0">
                <a:solidFill>
                  <a:srgbClr val="FF0000"/>
                </a:solidFill>
                <a:latin typeface="Times New Roman" pitchFamily="18" charset="0"/>
                <a:cs typeface="Times New Roman" pitchFamily="18" charset="0"/>
              </a:rPr>
              <a:t>の定常状態特性に影響</a:t>
            </a:r>
            <a:endParaRPr lang="en-US" altLang="ja-JP" b="1" kern="0" dirty="0">
              <a:solidFill>
                <a:srgbClr val="FF0000"/>
              </a:solidFill>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3515698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76672"/>
            <a:ext cx="7772400" cy="72008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323528" y="1628800"/>
            <a:ext cx="8424936" cy="3024336"/>
          </a:xfrm>
        </p:spPr>
        <p:txBody>
          <a:bodyPr/>
          <a:lstStyle/>
          <a:p>
            <a:r>
              <a:rPr lang="ja-JP" altLang="en-US" dirty="0" smtClean="0"/>
              <a:t>光インジェクションロックした</a:t>
            </a:r>
            <a:r>
              <a:rPr lang="en-US" altLang="ja-JP" dirty="0" smtClean="0"/>
              <a:t>QCL</a:t>
            </a:r>
            <a:r>
              <a:rPr lang="ja-JP" altLang="en-US" dirty="0" smtClean="0"/>
              <a:t>において分岐マップと変調応答の理論解析を</a:t>
            </a:r>
            <a:r>
              <a:rPr lang="ja-JP" altLang="en-US" dirty="0" smtClean="0"/>
              <a:t>行った</a:t>
            </a:r>
            <a:endParaRPr lang="en-US" altLang="ja-JP" dirty="0" smtClean="0"/>
          </a:p>
          <a:p>
            <a:endParaRPr lang="en-US" altLang="ja-JP" sz="1600" dirty="0" smtClean="0"/>
          </a:p>
          <a:p>
            <a:pPr marL="0" indent="0" algn="just">
              <a:buNone/>
            </a:pPr>
            <a:r>
              <a:rPr lang="ja-JP" altLang="en-US" dirty="0" smtClean="0"/>
              <a:t>→様々な条件からロック</a:t>
            </a:r>
            <a:r>
              <a:rPr lang="ja-JP" altLang="en-US" dirty="0" smtClean="0"/>
              <a:t>範囲</a:t>
            </a:r>
            <a:r>
              <a:rPr lang="ja-JP" altLang="en-US" dirty="0" smtClean="0"/>
              <a:t>が</a:t>
            </a:r>
            <a:r>
              <a:rPr lang="ja-JP" altLang="en-US" dirty="0"/>
              <a:t>変化</a:t>
            </a:r>
            <a:r>
              <a:rPr lang="ja-JP" altLang="en-US" dirty="0" smtClean="0"/>
              <a:t>する</a:t>
            </a:r>
            <a:r>
              <a:rPr lang="ja-JP" altLang="en-US" dirty="0" smtClean="0"/>
              <a:t>ことが分かった</a:t>
            </a:r>
            <a:endParaRPr lang="en-US" altLang="ja-JP" dirty="0"/>
          </a:p>
        </p:txBody>
      </p:sp>
      <p:sp>
        <p:nvSpPr>
          <p:cNvPr id="5" name="コンテンツ プレースホルダー 2"/>
          <p:cNvSpPr txBox="1">
            <a:spLocks/>
          </p:cNvSpPr>
          <p:nvPr/>
        </p:nvSpPr>
        <p:spPr bwMode="auto">
          <a:xfrm>
            <a:off x="179512" y="5013176"/>
            <a:ext cx="8784976" cy="1152128"/>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fontAlgn="ctr">
              <a:buNone/>
            </a:pPr>
            <a:r>
              <a:rPr lang="ja-JP" altLang="en-US" sz="2800" kern="0" dirty="0" smtClean="0"/>
              <a:t>光インジェクションロックの実験によって</a:t>
            </a:r>
            <a:endParaRPr lang="en-US" altLang="ja-JP" sz="2800" kern="0" dirty="0" smtClean="0"/>
          </a:p>
          <a:p>
            <a:pPr marL="0" indent="0" algn="ctr" fontAlgn="ctr">
              <a:buNone/>
            </a:pPr>
            <a:r>
              <a:rPr lang="en-US" altLang="ja-JP" sz="2800" kern="0" dirty="0" smtClean="0"/>
              <a:t>QCL</a:t>
            </a:r>
            <a:r>
              <a:rPr lang="ja-JP" altLang="en-US" sz="2800" kern="0" dirty="0" smtClean="0"/>
              <a:t>の更なる性能向上が可能であると考えられる</a:t>
            </a:r>
            <a:endParaRPr lang="en-US" altLang="ja-JP" sz="2800" kern="0" dirty="0" smtClean="0"/>
          </a:p>
        </p:txBody>
      </p:sp>
    </p:spTree>
    <p:extLst>
      <p:ext uri="{BB962C8B-B14F-4D97-AF65-F5344CB8AC3E}">
        <p14:creationId xmlns:p14="http://schemas.microsoft.com/office/powerpoint/2010/main" val="8903854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76672"/>
            <a:ext cx="7772400" cy="731168"/>
          </a:xfrm>
        </p:spPr>
        <p:txBody>
          <a:bodyPr/>
          <a:lstStyle/>
          <a:p>
            <a:r>
              <a:rPr kumimoji="1" lang="ja-JP" altLang="en-US" dirty="0" smtClean="0"/>
              <a:t>全体のまとめ</a:t>
            </a:r>
            <a:endParaRPr kumimoji="1" lang="ja-JP" altLang="en-US" dirty="0"/>
          </a:p>
        </p:txBody>
      </p:sp>
      <p:sp>
        <p:nvSpPr>
          <p:cNvPr id="3" name="コンテンツ プレースホルダー 2"/>
          <p:cNvSpPr>
            <a:spLocks noGrp="1"/>
          </p:cNvSpPr>
          <p:nvPr>
            <p:ph idx="1"/>
          </p:nvPr>
        </p:nvSpPr>
        <p:spPr/>
        <p:txBody>
          <a:bodyPr/>
          <a:lstStyle/>
          <a:p>
            <a:r>
              <a:rPr lang="ja-JP" altLang="en-US" sz="3600" dirty="0" smtClean="0"/>
              <a:t>インジェクションロックという手法を紹介した</a:t>
            </a:r>
            <a:endParaRPr lang="en-US" altLang="ja-JP" sz="3600" dirty="0" smtClean="0"/>
          </a:p>
          <a:p>
            <a:endParaRPr kumimoji="1" lang="en-US" altLang="ja-JP" sz="3600" dirty="0"/>
          </a:p>
          <a:p>
            <a:r>
              <a:rPr kumimoji="1" lang="ja-JP" altLang="en-US" sz="3600" dirty="0" smtClean="0"/>
              <a:t>これ</a:t>
            </a:r>
            <a:r>
              <a:rPr kumimoji="1" lang="ja-JP" altLang="en-US" sz="3600" dirty="0" smtClean="0"/>
              <a:t>に</a:t>
            </a:r>
            <a:r>
              <a:rPr kumimoji="1" lang="ja-JP" altLang="en-US" sz="3600" dirty="0" smtClean="0"/>
              <a:t>より</a:t>
            </a:r>
            <a:r>
              <a:rPr kumimoji="1" lang="en-US" altLang="ja-JP" sz="3600" dirty="0" smtClean="0"/>
              <a:t>THz-QCL</a:t>
            </a:r>
            <a:r>
              <a:rPr kumimoji="1" lang="ja-JP" altLang="en-US" sz="3600" dirty="0" smtClean="0"/>
              <a:t>などの周波数安定化</a:t>
            </a:r>
            <a:r>
              <a:rPr kumimoji="1" lang="en-US" altLang="ja-JP" sz="3600" dirty="0" smtClean="0"/>
              <a:t>, </a:t>
            </a:r>
            <a:r>
              <a:rPr kumimoji="1" lang="ja-JP" altLang="en-US" sz="3600" dirty="0" smtClean="0"/>
              <a:t>線幅の狭窄化を達成した</a:t>
            </a:r>
            <a:endParaRPr kumimoji="1" lang="ja-JP" altLang="en-US" sz="3600" dirty="0"/>
          </a:p>
        </p:txBody>
      </p:sp>
    </p:spTree>
    <p:extLst>
      <p:ext uri="{BB962C8B-B14F-4D97-AF65-F5344CB8AC3E}">
        <p14:creationId xmlns:p14="http://schemas.microsoft.com/office/powerpoint/2010/main" val="121768641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85800" y="476672"/>
            <a:ext cx="7772400" cy="648072"/>
          </a:xfrm>
        </p:spPr>
        <p:txBody>
          <a:bodyPr/>
          <a:lstStyle/>
          <a:p>
            <a:r>
              <a:rPr kumimoji="1" lang="ja-JP" altLang="en-US" dirty="0" smtClean="0"/>
              <a:t>実験結果</a:t>
            </a:r>
            <a:endParaRPr kumimoji="1" lang="ja-JP" altLang="en-US"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844" y="1124744"/>
            <a:ext cx="5118220" cy="457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ー 5"/>
          <p:cNvSpPr>
            <a:spLocks noGrp="1"/>
          </p:cNvSpPr>
          <p:nvPr>
            <p:ph sz="half" idx="2"/>
          </p:nvPr>
        </p:nvSpPr>
        <p:spPr>
          <a:xfrm>
            <a:off x="5220072" y="1474440"/>
            <a:ext cx="3744416" cy="3538736"/>
          </a:xfrm>
        </p:spPr>
        <p:txBody>
          <a:bodyPr/>
          <a:lstStyle/>
          <a:p>
            <a:r>
              <a:rPr kumimoji="1" lang="ja-JP" altLang="en-US" dirty="0" smtClean="0"/>
              <a:t>フリーラン</a:t>
            </a:r>
            <a:r>
              <a:rPr kumimoji="1" lang="en-US" altLang="ja-JP" dirty="0" smtClean="0"/>
              <a:t>OMO</a:t>
            </a:r>
            <a:r>
              <a:rPr kumimoji="1" lang="ja-JP" altLang="en-US" dirty="0" smtClean="0"/>
              <a:t>のスペクトル</a:t>
            </a:r>
            <a:r>
              <a:rPr kumimoji="1" lang="en-US" altLang="ja-JP" dirty="0" smtClean="0"/>
              <a:t>(</a:t>
            </a:r>
            <a:r>
              <a:rPr kumimoji="1" lang="ja-JP" altLang="en-US" dirty="0" smtClean="0"/>
              <a:t>黒線</a:t>
            </a:r>
            <a:r>
              <a:rPr kumimoji="1" lang="en-US" altLang="ja-JP" dirty="0" smtClean="0"/>
              <a:t>)</a:t>
            </a:r>
            <a:endParaRPr lang="en-US" altLang="ja-JP" dirty="0"/>
          </a:p>
          <a:p>
            <a:endParaRPr kumimoji="1" lang="en-US" altLang="ja-JP" dirty="0" smtClean="0"/>
          </a:p>
          <a:p>
            <a:r>
              <a:rPr kumimoji="1" lang="en-US" altLang="ja-JP" dirty="0" smtClean="0"/>
              <a:t>2×f</a:t>
            </a:r>
            <a:r>
              <a:rPr kumimoji="1" lang="en-US" altLang="ja-JP" baseline="-25000" dirty="0" smtClean="0"/>
              <a:t>OMO</a:t>
            </a:r>
            <a:r>
              <a:rPr kumimoji="1" lang="en-US" altLang="ja-JP" dirty="0" smtClean="0"/>
              <a:t>, </a:t>
            </a:r>
            <a:r>
              <a:rPr lang="en-US" altLang="ja-JP" dirty="0" err="1" smtClean="0"/>
              <a:t>f</a:t>
            </a:r>
            <a:r>
              <a:rPr lang="en-US" altLang="ja-JP" baseline="-25000" dirty="0" err="1" smtClean="0"/>
              <a:t>OMO</a:t>
            </a:r>
            <a:r>
              <a:rPr lang="en-US" altLang="ja-JP" dirty="0" smtClean="0"/>
              <a:t>/2</a:t>
            </a:r>
            <a:r>
              <a:rPr lang="ja-JP" altLang="en-US" dirty="0" smtClean="0"/>
              <a:t>の信号でロックした時のスペクトル</a:t>
            </a:r>
            <a:r>
              <a:rPr lang="en-US" altLang="ja-JP" dirty="0" smtClean="0"/>
              <a:t>(</a:t>
            </a:r>
            <a:r>
              <a:rPr lang="ja-JP" altLang="en-US" dirty="0" smtClean="0"/>
              <a:t>グレー線</a:t>
            </a:r>
            <a:r>
              <a:rPr lang="en-US" altLang="ja-JP" dirty="0" smtClean="0"/>
              <a:t>)</a:t>
            </a:r>
          </a:p>
          <a:p>
            <a:endParaRPr kumimoji="1" lang="en-US" altLang="ja-JP" dirty="0"/>
          </a:p>
          <a:p>
            <a:pPr marL="0" indent="0">
              <a:buNone/>
            </a:pPr>
            <a:endParaRPr kumimoji="1" lang="ja-JP" altLang="en-US" dirty="0"/>
          </a:p>
        </p:txBody>
      </p:sp>
      <p:sp>
        <p:nvSpPr>
          <p:cNvPr id="7" name="コンテンツ プレースホルダー 3"/>
          <p:cNvSpPr txBox="1">
            <a:spLocks/>
          </p:cNvSpPr>
          <p:nvPr/>
        </p:nvSpPr>
        <p:spPr>
          <a:xfrm>
            <a:off x="827584" y="5688632"/>
            <a:ext cx="7200800" cy="1124744"/>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en-US" altLang="ja-JP" sz="2800" b="1" dirty="0">
                <a:solidFill>
                  <a:srgbClr val="FF0000"/>
                </a:solidFill>
              </a:rPr>
              <a:t>2×f</a:t>
            </a:r>
            <a:r>
              <a:rPr lang="en-US" altLang="ja-JP" sz="2800" b="1" baseline="-25000" dirty="0">
                <a:solidFill>
                  <a:srgbClr val="FF0000"/>
                </a:solidFill>
              </a:rPr>
              <a:t>OMO</a:t>
            </a:r>
            <a:r>
              <a:rPr lang="en-US" altLang="ja-JP" sz="2800" b="1" dirty="0">
                <a:solidFill>
                  <a:srgbClr val="FF0000"/>
                </a:solidFill>
              </a:rPr>
              <a:t>, </a:t>
            </a:r>
            <a:r>
              <a:rPr lang="en-US" altLang="ja-JP" sz="2800" b="1" dirty="0" err="1" smtClean="0">
                <a:solidFill>
                  <a:srgbClr val="FF0000"/>
                </a:solidFill>
              </a:rPr>
              <a:t>f</a:t>
            </a:r>
            <a:r>
              <a:rPr lang="en-US" altLang="ja-JP" sz="2800" b="1" baseline="-25000" dirty="0" err="1" smtClean="0">
                <a:solidFill>
                  <a:srgbClr val="FF0000"/>
                </a:solidFill>
              </a:rPr>
              <a:t>OMO</a:t>
            </a:r>
            <a:r>
              <a:rPr lang="en-US" altLang="ja-JP" sz="2800" b="1" dirty="0" smtClean="0">
                <a:solidFill>
                  <a:srgbClr val="FF0000"/>
                </a:solidFill>
              </a:rPr>
              <a:t>/2</a:t>
            </a:r>
            <a:r>
              <a:rPr lang="ja-JP" altLang="en-US" sz="2800" b="1" dirty="0" smtClean="0">
                <a:solidFill>
                  <a:srgbClr val="FF0000"/>
                </a:solidFill>
              </a:rPr>
              <a:t>においても</a:t>
            </a:r>
            <a:endParaRPr lang="en-US" altLang="ja-JP" sz="2800" b="1" dirty="0" smtClean="0">
              <a:solidFill>
                <a:srgbClr val="FF0000"/>
              </a:solidFill>
            </a:endParaRPr>
          </a:p>
          <a:p>
            <a:pPr marL="0" indent="0" algn="ctr">
              <a:buNone/>
            </a:pPr>
            <a:r>
              <a:rPr lang="ja-JP" altLang="en-US" sz="2800" b="1" dirty="0" smtClean="0">
                <a:solidFill>
                  <a:srgbClr val="FF0000"/>
                </a:solidFill>
              </a:rPr>
              <a:t>インジェクションロックは可能</a:t>
            </a:r>
            <a:endParaRPr lang="en-US" altLang="ja-JP" sz="2800" b="1" kern="0" baseline="-250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01516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76672"/>
            <a:ext cx="7772400" cy="587152"/>
          </a:xfrm>
        </p:spPr>
        <p:txBody>
          <a:bodyPr/>
          <a:lstStyle/>
          <a:p>
            <a:r>
              <a:rPr kumimoji="1" lang="ja-JP" altLang="en-US" dirty="0" smtClean="0"/>
              <a:t>実験結果</a:t>
            </a:r>
            <a:endParaRPr kumimoji="1" lang="ja-JP" altLang="en-US" dirty="0"/>
          </a:p>
        </p:txBody>
      </p:sp>
      <p:sp>
        <p:nvSpPr>
          <p:cNvPr id="4" name="コンテンツ プレースホルダー 3"/>
          <p:cNvSpPr txBox="1">
            <a:spLocks/>
          </p:cNvSpPr>
          <p:nvPr/>
        </p:nvSpPr>
        <p:spPr>
          <a:xfrm>
            <a:off x="3851920" y="1484784"/>
            <a:ext cx="5184576" cy="1584176"/>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en-US" altLang="ja-JP" kern="0" dirty="0" smtClean="0">
                <a:latin typeface="Times New Roman" pitchFamily="18" charset="0"/>
                <a:cs typeface="Times New Roman" pitchFamily="18" charset="0"/>
              </a:rPr>
              <a:t>RF</a:t>
            </a:r>
            <a:r>
              <a:rPr lang="ja-JP" altLang="en-US" kern="0" dirty="0" smtClean="0">
                <a:latin typeface="Times New Roman" pitchFamily="18" charset="0"/>
                <a:cs typeface="Times New Roman" pitchFamily="18" charset="0"/>
              </a:rPr>
              <a:t>信号 </a:t>
            </a:r>
            <a:r>
              <a:rPr lang="en-US" altLang="ja-JP" kern="0" dirty="0" smtClean="0">
                <a:latin typeface="Times New Roman" pitchFamily="18" charset="0"/>
                <a:cs typeface="Times New Roman" pitchFamily="18" charset="0"/>
              </a:rPr>
              <a:t>(5dBm) </a:t>
            </a:r>
            <a:r>
              <a:rPr lang="ja-JP" altLang="en-US" kern="0" dirty="0" smtClean="0">
                <a:latin typeface="Times New Roman" pitchFamily="18" charset="0"/>
                <a:cs typeface="Times New Roman" pitchFamily="18" charset="0"/>
              </a:rPr>
              <a:t>を</a:t>
            </a:r>
            <a:r>
              <a:rPr lang="en-US" altLang="ja-JP" kern="0" dirty="0" smtClean="0">
                <a:latin typeface="Times New Roman" pitchFamily="18" charset="0"/>
                <a:cs typeface="Times New Roman" pitchFamily="18" charset="0"/>
              </a:rPr>
              <a:t>100MHz</a:t>
            </a:r>
            <a:r>
              <a:rPr lang="ja-JP" altLang="en-US" kern="0" dirty="0" smtClean="0">
                <a:latin typeface="Times New Roman" pitchFamily="18" charset="0"/>
                <a:cs typeface="Times New Roman" pitchFamily="18" charset="0"/>
              </a:rPr>
              <a:t>から</a:t>
            </a:r>
            <a:r>
              <a:rPr lang="en-US" altLang="ja-JP" kern="0" dirty="0" smtClean="0">
                <a:latin typeface="Times New Roman" pitchFamily="18" charset="0"/>
                <a:cs typeface="Times New Roman" pitchFamily="18" charset="0"/>
              </a:rPr>
              <a:t>26GHz</a:t>
            </a:r>
            <a:r>
              <a:rPr lang="ja-JP" altLang="en-US" kern="0" dirty="0" err="1" smtClean="0">
                <a:latin typeface="Times New Roman" pitchFamily="18" charset="0"/>
                <a:cs typeface="Times New Roman" pitchFamily="18" charset="0"/>
              </a:rPr>
              <a:t>まで</a:t>
            </a:r>
            <a:r>
              <a:rPr lang="ja-JP" altLang="en-US" kern="0" dirty="0" smtClean="0">
                <a:latin typeface="Times New Roman" pitchFamily="18" charset="0"/>
                <a:cs typeface="Times New Roman" pitchFamily="18" charset="0"/>
              </a:rPr>
              <a:t>スイープ</a:t>
            </a:r>
            <a:endParaRPr lang="en-US" altLang="ja-JP" kern="0" dirty="0" smtClean="0">
              <a:latin typeface="Times New Roman" pitchFamily="18" charset="0"/>
              <a:cs typeface="Times New Roman" pitchFamily="18" charset="0"/>
            </a:endParaRPr>
          </a:p>
          <a:p>
            <a:endParaRPr lang="en-US" altLang="ja-JP" kern="0" dirty="0" smtClean="0">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4271"/>
          <a:stretch/>
        </p:blipFill>
        <p:spPr bwMode="auto">
          <a:xfrm>
            <a:off x="251520" y="1052736"/>
            <a:ext cx="3248043" cy="290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179512" y="3989723"/>
            <a:ext cx="3456384" cy="282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コンテンツ プレースホルダー 3"/>
          <p:cNvSpPr txBox="1">
            <a:spLocks/>
          </p:cNvSpPr>
          <p:nvPr/>
        </p:nvSpPr>
        <p:spPr>
          <a:xfrm>
            <a:off x="3850598" y="3717032"/>
            <a:ext cx="5184576" cy="2802693"/>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en-US" altLang="ja-JP" kern="0" dirty="0" smtClean="0">
                <a:latin typeface="Times New Roman" pitchFamily="18" charset="0"/>
                <a:cs typeface="Times New Roman" pitchFamily="18" charset="0"/>
              </a:rPr>
              <a:t>QCL</a:t>
            </a:r>
            <a:r>
              <a:rPr lang="ja-JP" altLang="en-US" kern="0" dirty="0" smtClean="0">
                <a:latin typeface="Times New Roman" pitchFamily="18" charset="0"/>
                <a:cs typeface="Times New Roman" pitchFamily="18" charset="0"/>
              </a:rPr>
              <a:t>の放射スペクトル</a:t>
            </a:r>
            <a:endParaRPr lang="en-US" altLang="ja-JP" kern="0" dirty="0" smtClean="0">
              <a:latin typeface="Times New Roman" pitchFamily="18" charset="0"/>
              <a:cs typeface="Times New Roman" pitchFamily="18" charset="0"/>
            </a:endParaRPr>
          </a:p>
          <a:p>
            <a:r>
              <a:rPr lang="ja-JP" altLang="en-US" kern="0" dirty="0" smtClean="0">
                <a:latin typeface="Times New Roman" pitchFamily="18" charset="0"/>
                <a:cs typeface="Times New Roman" pitchFamily="18" charset="0"/>
              </a:rPr>
              <a:t>電流値は</a:t>
            </a:r>
            <a:r>
              <a:rPr lang="en-US" altLang="ja-JP" kern="0" dirty="0" smtClean="0">
                <a:latin typeface="Times New Roman" pitchFamily="18" charset="0"/>
                <a:cs typeface="Times New Roman" pitchFamily="18" charset="0"/>
              </a:rPr>
              <a:t>1.34A</a:t>
            </a:r>
          </a:p>
          <a:p>
            <a:r>
              <a:rPr lang="en-US" altLang="ja-JP" kern="0" dirty="0" smtClean="0">
                <a:latin typeface="Times New Roman" pitchFamily="18" charset="0"/>
                <a:cs typeface="Times New Roman" pitchFamily="18" charset="0"/>
              </a:rPr>
              <a:t>RF</a:t>
            </a:r>
            <a:r>
              <a:rPr lang="ja-JP" altLang="en-US" kern="0" dirty="0" smtClean="0">
                <a:latin typeface="Times New Roman" pitchFamily="18" charset="0"/>
                <a:cs typeface="Times New Roman" pitchFamily="18" charset="0"/>
              </a:rPr>
              <a:t>信号なし </a:t>
            </a:r>
            <a:r>
              <a:rPr lang="en-US" altLang="ja-JP" kern="0" dirty="0" smtClean="0">
                <a:latin typeface="Times New Roman" pitchFamily="18" charset="0"/>
                <a:cs typeface="Times New Roman" pitchFamily="18" charset="0"/>
              </a:rPr>
              <a:t>(</a:t>
            </a:r>
            <a:r>
              <a:rPr lang="ja-JP" altLang="en-US" kern="0" dirty="0" smtClean="0">
                <a:latin typeface="Times New Roman" pitchFamily="18" charset="0"/>
                <a:cs typeface="Times New Roman" pitchFamily="18" charset="0"/>
              </a:rPr>
              <a:t>青色</a:t>
            </a:r>
            <a:r>
              <a:rPr lang="en-US" altLang="ja-JP" kern="0" dirty="0" smtClean="0">
                <a:latin typeface="Times New Roman" pitchFamily="18" charset="0"/>
                <a:cs typeface="Times New Roman" pitchFamily="18" charset="0"/>
              </a:rPr>
              <a:t>)</a:t>
            </a:r>
            <a:r>
              <a:rPr lang="ja-JP" altLang="en-US" kern="0" dirty="0" err="1" smtClean="0">
                <a:latin typeface="Times New Roman" pitchFamily="18" charset="0"/>
                <a:cs typeface="Times New Roman" pitchFamily="18" charset="0"/>
              </a:rPr>
              <a:t>，</a:t>
            </a:r>
            <a:r>
              <a:rPr lang="en-US" altLang="ja-JP" kern="0" dirty="0" smtClean="0">
                <a:latin typeface="Times New Roman" pitchFamily="18" charset="0"/>
                <a:cs typeface="Times New Roman" pitchFamily="18" charset="0"/>
              </a:rPr>
              <a:t>RF</a:t>
            </a:r>
            <a:r>
              <a:rPr lang="ja-JP" altLang="en-US" kern="0" dirty="0" smtClean="0">
                <a:latin typeface="Times New Roman" pitchFamily="18" charset="0"/>
                <a:cs typeface="Times New Roman" pitchFamily="18" charset="0"/>
              </a:rPr>
              <a:t>信号 </a:t>
            </a:r>
            <a:r>
              <a:rPr lang="en-US" altLang="ja-JP" kern="0" dirty="0" smtClean="0">
                <a:latin typeface="Times New Roman" pitchFamily="18" charset="0"/>
                <a:cs typeface="Times New Roman" pitchFamily="18" charset="0"/>
              </a:rPr>
              <a:t>20dBm</a:t>
            </a:r>
            <a:r>
              <a:rPr lang="ja-JP" altLang="en-US" kern="0" dirty="0" smtClean="0">
                <a:latin typeface="Times New Roman" pitchFamily="18" charset="0"/>
                <a:cs typeface="Times New Roman" pitchFamily="18" charset="0"/>
              </a:rPr>
              <a:t>でロック範囲 </a:t>
            </a:r>
            <a:r>
              <a:rPr lang="en-US" altLang="ja-JP" kern="0" dirty="0" smtClean="0">
                <a:latin typeface="Times New Roman" pitchFamily="18" charset="0"/>
                <a:cs typeface="Times New Roman" pitchFamily="18" charset="0"/>
              </a:rPr>
              <a:t>(</a:t>
            </a:r>
            <a:r>
              <a:rPr lang="ja-JP" altLang="en-US" kern="0" dirty="0" smtClean="0">
                <a:latin typeface="Times New Roman" pitchFamily="18" charset="0"/>
                <a:cs typeface="Times New Roman" pitchFamily="18" charset="0"/>
              </a:rPr>
              <a:t>赤色</a:t>
            </a:r>
            <a:r>
              <a:rPr lang="en-US" altLang="ja-JP" kern="0" dirty="0" smtClean="0">
                <a:latin typeface="Times New Roman" pitchFamily="18" charset="0"/>
                <a:cs typeface="Times New Roman" pitchFamily="18" charset="0"/>
              </a:rPr>
              <a:t>)</a:t>
            </a:r>
            <a:r>
              <a:rPr lang="ja-JP" altLang="en-US" kern="0" dirty="0" err="1" smtClean="0">
                <a:latin typeface="Times New Roman" pitchFamily="18" charset="0"/>
                <a:cs typeface="Times New Roman" pitchFamily="18" charset="0"/>
              </a:rPr>
              <a:t>，</a:t>
            </a:r>
            <a:r>
              <a:rPr lang="ja-JP" altLang="en-US" kern="0" dirty="0" smtClean="0">
                <a:latin typeface="Times New Roman" pitchFamily="18" charset="0"/>
                <a:cs typeface="Times New Roman" pitchFamily="18" charset="0"/>
              </a:rPr>
              <a:t>範囲外 </a:t>
            </a:r>
            <a:r>
              <a:rPr lang="en-US" altLang="ja-JP" kern="0" dirty="0" smtClean="0">
                <a:latin typeface="Times New Roman" pitchFamily="18" charset="0"/>
                <a:cs typeface="Times New Roman" pitchFamily="18" charset="0"/>
              </a:rPr>
              <a:t>(</a:t>
            </a:r>
            <a:r>
              <a:rPr lang="ja-JP" altLang="en-US" kern="0" dirty="0" smtClean="0">
                <a:latin typeface="Times New Roman" pitchFamily="18" charset="0"/>
                <a:cs typeface="Times New Roman" pitchFamily="18" charset="0"/>
              </a:rPr>
              <a:t>緑色</a:t>
            </a:r>
            <a:r>
              <a:rPr lang="en-US" altLang="ja-JP" kern="0" dirty="0" smtClean="0">
                <a:latin typeface="Times New Roman" pitchFamily="18" charset="0"/>
                <a:cs typeface="Times New Roman" pitchFamily="18" charset="0"/>
              </a:rPr>
              <a:t>)</a:t>
            </a:r>
          </a:p>
          <a:p>
            <a:endParaRPr lang="ja-JP"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11902626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76672"/>
            <a:ext cx="7772400" cy="731168"/>
          </a:xfrm>
        </p:spPr>
        <p:txBody>
          <a:bodyPr/>
          <a:lstStyle/>
          <a:p>
            <a:r>
              <a:rPr kumimoji="1" lang="ja-JP" altLang="en-US" dirty="0" smtClean="0"/>
              <a:t>実験結果</a:t>
            </a:r>
            <a:endParaRPr kumimoji="1" lang="ja-JP" altLang="en-US" dirty="0"/>
          </a:p>
        </p:txBody>
      </p:sp>
      <p:sp>
        <p:nvSpPr>
          <p:cNvPr id="4" name="コンテンツ プレースホルダー 2"/>
          <p:cNvSpPr txBox="1">
            <a:spLocks/>
          </p:cNvSpPr>
          <p:nvPr/>
        </p:nvSpPr>
        <p:spPr>
          <a:xfrm>
            <a:off x="5220072" y="1484784"/>
            <a:ext cx="3923927" cy="4122106"/>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en-US" altLang="ja-JP" sz="2800" kern="0" dirty="0" smtClean="0">
                <a:latin typeface="Times New Roman" pitchFamily="18" charset="0"/>
                <a:cs typeface="Times New Roman" pitchFamily="18" charset="0"/>
              </a:rPr>
              <a:t>LEF</a:t>
            </a:r>
            <a:r>
              <a:rPr lang="ja-JP" altLang="en-US" sz="2800" kern="0" dirty="0" smtClean="0">
                <a:latin typeface="Times New Roman" pitchFamily="18" charset="0"/>
                <a:cs typeface="Times New Roman" pitchFamily="18" charset="0"/>
              </a:rPr>
              <a:t>の値を変化させた時のインジェクション比と離調の関係</a:t>
            </a:r>
            <a:endParaRPr lang="en-US" altLang="ja-JP" sz="2800" kern="0" dirty="0" smtClean="0">
              <a:latin typeface="Times New Roman" pitchFamily="18" charset="0"/>
              <a:cs typeface="Times New Roman" pitchFamily="18" charset="0"/>
            </a:endParaRPr>
          </a:p>
          <a:p>
            <a:r>
              <a:rPr lang="en-US" altLang="ja-JP" sz="2800" kern="0" dirty="0" smtClean="0">
                <a:latin typeface="Times New Roman" pitchFamily="18" charset="0"/>
                <a:cs typeface="Times New Roman" pitchFamily="18" charset="0"/>
              </a:rPr>
              <a:t>LEF=0</a:t>
            </a:r>
            <a:r>
              <a:rPr lang="ja-JP" altLang="en-US" sz="2800" kern="0" dirty="0" smtClean="0">
                <a:latin typeface="Times New Roman" pitchFamily="18" charset="0"/>
                <a:cs typeface="Times New Roman" pitchFamily="18" charset="0"/>
              </a:rPr>
              <a:t>では左右対称，それ以外では</a:t>
            </a:r>
            <a:r>
              <a:rPr lang="ja-JP" altLang="en-US" sz="2800" kern="0" dirty="0" smtClean="0">
                <a:latin typeface="Times New Roman" pitchFamily="18" charset="0"/>
                <a:cs typeface="Times New Roman" pitchFamily="18" charset="0"/>
              </a:rPr>
              <a:t>非対称</a:t>
            </a:r>
            <a:endParaRPr lang="en-US" altLang="ja-JP" sz="2800" kern="0" dirty="0" smtClean="0">
              <a:latin typeface="Times New Roman" pitchFamily="18" charset="0"/>
              <a:cs typeface="Times New Roman" pitchFamily="18" charset="0"/>
            </a:endParaRPr>
          </a:p>
          <a:p>
            <a:endParaRPr lang="en-US" altLang="ja-JP" sz="2800" kern="0" dirty="0" smtClean="0">
              <a:latin typeface="Times New Roman" pitchFamily="18" charset="0"/>
              <a:cs typeface="Times New Roman" pitchFamily="18" charset="0"/>
            </a:endParaRPr>
          </a:p>
          <a:p>
            <a:pPr marL="0" indent="0">
              <a:buNone/>
            </a:pPr>
            <a:endParaRPr lang="en-US" altLang="ja-JP" kern="0" dirty="0" smtClean="0">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195" t="22521" r="50000" b="24246"/>
          <a:stretch/>
        </p:blipFill>
        <p:spPr bwMode="auto">
          <a:xfrm>
            <a:off x="13200" y="1484784"/>
            <a:ext cx="5259932" cy="416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3"/>
          <p:cNvSpPr txBox="1">
            <a:spLocks/>
          </p:cNvSpPr>
          <p:nvPr/>
        </p:nvSpPr>
        <p:spPr>
          <a:xfrm>
            <a:off x="179512" y="5733256"/>
            <a:ext cx="8712968" cy="1008112"/>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en-US" altLang="ja-JP" b="1" kern="0" dirty="0" smtClean="0">
                <a:solidFill>
                  <a:srgbClr val="FF0000"/>
                </a:solidFill>
                <a:latin typeface="Times New Roman" pitchFamily="18" charset="0"/>
                <a:cs typeface="Times New Roman" pitchFamily="18" charset="0"/>
              </a:rPr>
              <a:t>LEF</a:t>
            </a:r>
            <a:r>
              <a:rPr lang="ja-JP" altLang="en-US" b="1" kern="0" dirty="0" smtClean="0">
                <a:solidFill>
                  <a:srgbClr val="FF0000"/>
                </a:solidFill>
                <a:latin typeface="Times New Roman" pitchFamily="18" charset="0"/>
                <a:cs typeface="Times New Roman" pitchFamily="18" charset="0"/>
              </a:rPr>
              <a:t>値の増加によって安定したロック範囲が拡大</a:t>
            </a:r>
            <a:endParaRPr lang="en-US" altLang="ja-JP" b="1" kern="0" dirty="0">
              <a:solidFill>
                <a:srgbClr val="FF0000"/>
              </a:solidFill>
              <a:latin typeface="Times New Roman" pitchFamily="18" charset="0"/>
              <a:cs typeface="Times New Roman" pitchFamily="18" charset="0"/>
            </a:endParaRPr>
          </a:p>
          <a:p>
            <a:endParaRPr lang="ja-JP"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3291907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764704"/>
            <a:ext cx="8352928" cy="3672408"/>
          </a:xfrm>
        </p:spPr>
        <p:txBody>
          <a:bodyPr/>
          <a:lstStyle/>
          <a:p>
            <a:pPr marL="0" indent="0">
              <a:buNone/>
            </a:pPr>
            <a:r>
              <a:rPr lang="ja-JP" altLang="en-US" sz="3600" b="1" dirty="0" smtClean="0">
                <a:solidFill>
                  <a:srgbClr val="FF0000"/>
                </a:solidFill>
              </a:rPr>
              <a:t>インジェクションロック</a:t>
            </a:r>
            <a:endParaRPr lang="en-US" altLang="ja-JP" sz="3600" b="1" dirty="0" smtClean="0">
              <a:solidFill>
                <a:srgbClr val="FF0000"/>
              </a:solidFill>
            </a:endParaRPr>
          </a:p>
          <a:p>
            <a:pPr marL="0" indent="0">
              <a:buNone/>
            </a:pPr>
            <a:r>
              <a:rPr lang="ja-JP" altLang="en-US" dirty="0" smtClean="0"/>
              <a:t>非常</a:t>
            </a:r>
            <a:r>
              <a:rPr lang="ja-JP" altLang="en-US" dirty="0"/>
              <a:t>に安定</a:t>
            </a:r>
            <a:r>
              <a:rPr lang="ja-JP" altLang="en-US" dirty="0" smtClean="0"/>
              <a:t>した信号を注入</a:t>
            </a:r>
            <a:r>
              <a:rPr lang="en-US" altLang="ja-JP" dirty="0" smtClean="0"/>
              <a:t>(</a:t>
            </a:r>
            <a:r>
              <a:rPr lang="ja-JP" altLang="en-US" dirty="0" smtClean="0"/>
              <a:t>インジェクション</a:t>
            </a:r>
            <a:r>
              <a:rPr lang="en-US" altLang="ja-JP" dirty="0" smtClean="0"/>
              <a:t>)</a:t>
            </a:r>
            <a:r>
              <a:rPr lang="ja-JP" altLang="en-US" dirty="0" smtClean="0"/>
              <a:t>し，</a:t>
            </a:r>
            <a:r>
              <a:rPr lang="ja-JP" altLang="en-US" dirty="0" smtClean="0"/>
              <a:t>同期させる</a:t>
            </a:r>
            <a:endParaRPr lang="en-US" altLang="ja-JP" dirty="0" smtClean="0"/>
          </a:p>
          <a:p>
            <a:pPr marL="0" indent="0">
              <a:buNone/>
            </a:pPr>
            <a:endParaRPr kumimoji="1" lang="en-US" altLang="ja-JP" sz="1800" dirty="0"/>
          </a:p>
          <a:p>
            <a:pPr marL="0" indent="0">
              <a:buNone/>
            </a:pPr>
            <a:r>
              <a:rPr lang="ja-JP" altLang="en-US" dirty="0" smtClean="0"/>
              <a:t>⇒量子カスケードレーザーの周波数揺らぎが抑えられ</a:t>
            </a:r>
            <a:r>
              <a:rPr lang="en-US" altLang="ja-JP" dirty="0" smtClean="0"/>
              <a:t>, </a:t>
            </a:r>
            <a:r>
              <a:rPr lang="ja-JP" altLang="en-US" dirty="0" smtClean="0"/>
              <a:t>線幅の狭窄化が</a:t>
            </a:r>
            <a:r>
              <a:rPr lang="ja-JP" altLang="en-US" dirty="0" smtClean="0"/>
              <a:t>できる </a:t>
            </a:r>
            <a:r>
              <a:rPr lang="en-US" altLang="ja-JP" dirty="0" smtClean="0"/>
              <a:t>(</a:t>
            </a:r>
            <a:r>
              <a:rPr lang="ja-JP" altLang="en-US" dirty="0" smtClean="0"/>
              <a:t>注入信号に依存</a:t>
            </a:r>
            <a:r>
              <a:rPr lang="en-US" altLang="ja-JP" dirty="0" smtClean="0"/>
              <a:t>)</a:t>
            </a:r>
            <a:endParaRPr lang="en-US" altLang="ja-JP" dirty="0" smtClean="0"/>
          </a:p>
        </p:txBody>
      </p:sp>
      <p:sp>
        <p:nvSpPr>
          <p:cNvPr id="4" name="コンテンツ プレースホルダー 2"/>
          <p:cNvSpPr txBox="1">
            <a:spLocks/>
          </p:cNvSpPr>
          <p:nvPr/>
        </p:nvSpPr>
        <p:spPr bwMode="auto">
          <a:xfrm>
            <a:off x="395536" y="5373216"/>
            <a:ext cx="8352928" cy="1152128"/>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FontTx/>
              <a:buNone/>
            </a:pPr>
            <a:r>
              <a:rPr lang="ja-JP" altLang="en-US" kern="0" dirty="0" smtClean="0"/>
              <a:t>これによりガス分光などのアプリケーションとして利用可能になる</a:t>
            </a:r>
            <a:endParaRPr lang="ja-JP" altLang="en-US" kern="0" dirty="0"/>
          </a:p>
        </p:txBody>
      </p:sp>
      <p:sp>
        <p:nvSpPr>
          <p:cNvPr id="2" name="下矢印 1"/>
          <p:cNvSpPr/>
          <p:nvPr/>
        </p:nvSpPr>
        <p:spPr bwMode="auto">
          <a:xfrm>
            <a:off x="3923928" y="4365104"/>
            <a:ext cx="1080120" cy="792088"/>
          </a:xfrm>
          <a:prstGeom prst="down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29734233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587152"/>
          </a:xfrm>
        </p:spPr>
        <p:txBody>
          <a:bodyPr/>
          <a:lstStyle/>
          <a:p>
            <a:r>
              <a:rPr kumimoji="1" lang="ja-JP" altLang="en-US" dirty="0" smtClean="0"/>
              <a:t>紹介論文</a:t>
            </a:r>
            <a:endParaRPr kumimoji="1" lang="ja-JP" altLang="en-US" dirty="0"/>
          </a:p>
        </p:txBody>
      </p:sp>
      <p:sp>
        <p:nvSpPr>
          <p:cNvPr id="3" name="コンテンツ プレースホルダー 2"/>
          <p:cNvSpPr>
            <a:spLocks noGrp="1"/>
          </p:cNvSpPr>
          <p:nvPr>
            <p:ph idx="1"/>
          </p:nvPr>
        </p:nvSpPr>
        <p:spPr>
          <a:xfrm>
            <a:off x="107504" y="1412776"/>
            <a:ext cx="8928992" cy="5328592"/>
          </a:xfrm>
        </p:spPr>
        <p:txBody>
          <a:bodyPr/>
          <a:lstStyle/>
          <a:p>
            <a:pPr marL="457200" indent="-457200">
              <a:buFont typeface="+mj-lt"/>
              <a:buAutoNum type="arabicPeriod"/>
            </a:pPr>
            <a:r>
              <a:rPr lang="en-US" altLang="ja-JP" sz="2000" dirty="0" smtClean="0"/>
              <a:t>M. H. </a:t>
            </a:r>
            <a:r>
              <a:rPr lang="en-US" altLang="ja-JP" sz="2000" dirty="0" err="1" smtClean="0"/>
              <a:t>Zadeh</a:t>
            </a:r>
            <a:r>
              <a:rPr lang="en-US" altLang="ja-JP" sz="2000" dirty="0" smtClean="0"/>
              <a:t> and K. J. </a:t>
            </a:r>
            <a:r>
              <a:rPr lang="en-US" altLang="ja-JP" sz="2000" dirty="0" err="1" smtClean="0"/>
              <a:t>Vahala</a:t>
            </a:r>
            <a:r>
              <a:rPr lang="en-US" altLang="ja-JP" sz="2000" dirty="0" smtClean="0"/>
              <a:t>, “Observation of injection locking in an </a:t>
            </a:r>
            <a:r>
              <a:rPr lang="en-US" altLang="ja-JP" sz="2000" dirty="0" err="1" smtClean="0"/>
              <a:t>optomechanical</a:t>
            </a:r>
            <a:r>
              <a:rPr lang="en-US" altLang="ja-JP" sz="2000" dirty="0" smtClean="0"/>
              <a:t> </a:t>
            </a:r>
            <a:r>
              <a:rPr lang="en-US" altLang="ja-JP" sz="2000" dirty="0" err="1" smtClean="0"/>
              <a:t>rf</a:t>
            </a:r>
            <a:r>
              <a:rPr lang="en-US" altLang="ja-JP" sz="2000" dirty="0" smtClean="0"/>
              <a:t> oscillator”. APPLIED PHYSICS LETTERS, </a:t>
            </a:r>
            <a:r>
              <a:rPr lang="en-US" altLang="ja-JP" sz="2000" b="1" dirty="0" smtClean="0"/>
              <a:t>93</a:t>
            </a:r>
            <a:r>
              <a:rPr lang="en-US" altLang="ja-JP" sz="2000" dirty="0" smtClean="0"/>
              <a:t>, 191115 (2008)</a:t>
            </a:r>
          </a:p>
          <a:p>
            <a:pPr marL="457200" indent="-457200">
              <a:buFont typeface="+mj-lt"/>
              <a:buAutoNum type="arabicPeriod"/>
            </a:pPr>
            <a:endParaRPr lang="en-US" altLang="ja-JP" sz="2000" b="1" dirty="0" smtClean="0"/>
          </a:p>
          <a:p>
            <a:pPr marL="457200" indent="-457200">
              <a:buFont typeface="+mj-lt"/>
              <a:buAutoNum type="arabicPeriod"/>
            </a:pPr>
            <a:r>
              <a:rPr lang="en-US" altLang="ja-JP" sz="2000" dirty="0" smtClean="0"/>
              <a:t>P. </a:t>
            </a:r>
            <a:r>
              <a:rPr lang="en-US" altLang="ja-JP" sz="2000" dirty="0" err="1" smtClean="0"/>
              <a:t>Gellie</a:t>
            </a:r>
            <a:r>
              <a:rPr lang="en-US" altLang="ja-JP" sz="2000" dirty="0" smtClean="0"/>
              <a:t>, S. </a:t>
            </a:r>
            <a:r>
              <a:rPr lang="en-US" altLang="ja-JP" sz="2000" dirty="0" err="1" smtClean="0"/>
              <a:t>Barbieri</a:t>
            </a:r>
            <a:r>
              <a:rPr lang="en-US" altLang="ja-JP" sz="2000" dirty="0" smtClean="0"/>
              <a:t>, J. </a:t>
            </a:r>
            <a:r>
              <a:rPr lang="en-US" altLang="ja-JP" sz="2000" dirty="0" err="1" smtClean="0"/>
              <a:t>Lampin</a:t>
            </a:r>
            <a:r>
              <a:rPr lang="en-US" altLang="ja-JP" sz="2000" dirty="0" smtClean="0"/>
              <a:t>, P. </a:t>
            </a:r>
            <a:r>
              <a:rPr lang="en-US" altLang="ja-JP" sz="2000" dirty="0" err="1" smtClean="0"/>
              <a:t>Filloux</a:t>
            </a:r>
            <a:r>
              <a:rPr lang="en-US" altLang="ja-JP" sz="2000" dirty="0" smtClean="0"/>
              <a:t>, C. </a:t>
            </a:r>
            <a:r>
              <a:rPr lang="en-US" altLang="ja-JP" sz="2000" dirty="0" err="1" smtClean="0"/>
              <a:t>Manquest</a:t>
            </a:r>
            <a:r>
              <a:rPr lang="en-US" altLang="ja-JP" sz="2000" dirty="0" smtClean="0"/>
              <a:t>, C. </a:t>
            </a:r>
            <a:r>
              <a:rPr lang="en-US" altLang="ja-JP" sz="2000" dirty="0" err="1" smtClean="0"/>
              <a:t>Sirtori</a:t>
            </a:r>
            <a:r>
              <a:rPr lang="en-US" altLang="ja-JP" sz="2000" dirty="0" smtClean="0"/>
              <a:t>, I. </a:t>
            </a:r>
            <a:r>
              <a:rPr lang="en-US" altLang="ja-JP" sz="2000" dirty="0" err="1" smtClean="0"/>
              <a:t>Sagnes</a:t>
            </a:r>
            <a:r>
              <a:rPr lang="en-US" altLang="ja-JP" sz="2000" dirty="0" smtClean="0"/>
              <a:t>, S. P. </a:t>
            </a:r>
            <a:r>
              <a:rPr lang="en-US" altLang="ja-JP" sz="2000" dirty="0" err="1" smtClean="0"/>
              <a:t>Khanna</a:t>
            </a:r>
            <a:r>
              <a:rPr lang="en-US" altLang="ja-JP" sz="2000" dirty="0" smtClean="0"/>
              <a:t>, E. H. Linfield, A. G. Davies, H. </a:t>
            </a:r>
            <a:r>
              <a:rPr lang="en-US" altLang="ja-JP" sz="2000" dirty="0" err="1" smtClean="0"/>
              <a:t>Beere</a:t>
            </a:r>
            <a:r>
              <a:rPr lang="en-US" altLang="ja-JP" sz="2000" dirty="0" smtClean="0"/>
              <a:t> and D. Ritchie, ” Injection-locking of terahertz quantum cascade lasers up to 35GHz using RF amplitude modulation”. OPTICS EXPRESS, </a:t>
            </a:r>
            <a:r>
              <a:rPr lang="en-US" altLang="ja-JP" sz="2000" b="1" dirty="0" smtClean="0"/>
              <a:t>18</a:t>
            </a:r>
            <a:r>
              <a:rPr lang="en-US" altLang="ja-JP" sz="2000" dirty="0" smtClean="0"/>
              <a:t>, 20799-20816 (2010)</a:t>
            </a:r>
          </a:p>
          <a:p>
            <a:pPr marL="457200" indent="-457200">
              <a:buFont typeface="+mj-lt"/>
              <a:buAutoNum type="arabicPeriod"/>
            </a:pPr>
            <a:endParaRPr lang="en-US" altLang="ja-JP" sz="2000" dirty="0" smtClean="0"/>
          </a:p>
          <a:p>
            <a:pPr marL="457200" indent="-457200">
              <a:buFont typeface="+mj-lt"/>
              <a:buAutoNum type="arabicPeriod"/>
            </a:pPr>
            <a:r>
              <a:rPr lang="en-US" altLang="ja-JP" sz="2000" dirty="0" smtClean="0"/>
              <a:t>C. Wang, F. </a:t>
            </a:r>
            <a:r>
              <a:rPr lang="en-US" altLang="ja-JP" sz="2000" dirty="0" err="1" smtClean="0"/>
              <a:t>Grillot</a:t>
            </a:r>
            <a:r>
              <a:rPr lang="en-US" altLang="ja-JP" sz="2000" dirty="0" smtClean="0"/>
              <a:t>, V. </a:t>
            </a:r>
            <a:r>
              <a:rPr lang="en-US" altLang="ja-JP" sz="2000" dirty="0" err="1" smtClean="0"/>
              <a:t>Kovanis</a:t>
            </a:r>
            <a:r>
              <a:rPr lang="en-US" altLang="ja-JP" sz="2000" dirty="0" smtClean="0"/>
              <a:t>, J. </a:t>
            </a:r>
            <a:r>
              <a:rPr lang="en-US" altLang="ja-JP" sz="2000" dirty="0" err="1" smtClean="0"/>
              <a:t>Bodyfelt</a:t>
            </a:r>
            <a:r>
              <a:rPr lang="en-US" altLang="ja-JP" sz="2000" dirty="0" smtClean="0"/>
              <a:t> and J. Even</a:t>
            </a:r>
            <a:r>
              <a:rPr lang="it-IT" altLang="ja-JP" sz="2000" dirty="0" smtClean="0"/>
              <a:t>, </a:t>
            </a:r>
            <a:r>
              <a:rPr lang="en-US" altLang="ja-JP" sz="2000" dirty="0"/>
              <a:t>” Modulation properties of optically </a:t>
            </a:r>
            <a:r>
              <a:rPr lang="en-US" altLang="ja-JP" sz="2000" dirty="0" smtClean="0"/>
              <a:t>injection-locked quantum </a:t>
            </a:r>
            <a:r>
              <a:rPr lang="en-US" altLang="ja-JP" sz="2000" dirty="0"/>
              <a:t>cascade lasers”. OPTICS </a:t>
            </a:r>
            <a:r>
              <a:rPr lang="en-US" altLang="ja-JP" sz="2000" dirty="0" smtClean="0"/>
              <a:t>LETTERS, </a:t>
            </a:r>
            <a:r>
              <a:rPr lang="en-US" altLang="ja-JP" sz="2000" b="1" dirty="0" smtClean="0"/>
              <a:t>38</a:t>
            </a:r>
            <a:r>
              <a:rPr lang="en-US" altLang="ja-JP" sz="2000" dirty="0" smtClean="0"/>
              <a:t>, 1975-1977 (2013)</a:t>
            </a:r>
          </a:p>
          <a:p>
            <a:pPr marL="457200" indent="-457200">
              <a:buFont typeface="+mj-lt"/>
              <a:buAutoNum type="arabicPeriod"/>
            </a:pPr>
            <a:endParaRPr lang="en-US" altLang="ja-JP" sz="2000" dirty="0" smtClean="0"/>
          </a:p>
        </p:txBody>
      </p:sp>
    </p:spTree>
    <p:extLst>
      <p:ext uri="{BB962C8B-B14F-4D97-AF65-F5344CB8AC3E}">
        <p14:creationId xmlns:p14="http://schemas.microsoft.com/office/powerpoint/2010/main" val="36769347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04392"/>
            <a:ext cx="9144000" cy="6264696"/>
          </a:xfrm>
        </p:spPr>
        <p:txBody>
          <a:bodyPr>
            <a:normAutofit/>
          </a:bodyPr>
          <a:lstStyle/>
          <a:p>
            <a:r>
              <a:rPr lang="en-US" altLang="ja-JP" sz="3200" dirty="0"/>
              <a:t>M. H. </a:t>
            </a:r>
            <a:r>
              <a:rPr lang="en-US" altLang="ja-JP" sz="3200" dirty="0" err="1"/>
              <a:t>Zadeh</a:t>
            </a:r>
            <a:r>
              <a:rPr lang="en-US" altLang="ja-JP" sz="3200" dirty="0"/>
              <a:t> and K. J. </a:t>
            </a:r>
            <a:r>
              <a:rPr lang="en-US" altLang="ja-JP" sz="3200" dirty="0" err="1"/>
              <a:t>Vahala</a:t>
            </a:r>
            <a:r>
              <a:rPr lang="en-US" altLang="ja-JP" sz="3200" dirty="0"/>
              <a:t>, </a:t>
            </a:r>
            <a:r>
              <a:rPr lang="en-US" altLang="ja-JP" sz="2800" dirty="0" smtClean="0"/>
              <a:t/>
            </a:r>
            <a:br>
              <a:rPr lang="en-US" altLang="ja-JP" sz="2800" dirty="0" smtClean="0"/>
            </a:br>
            <a:r>
              <a:rPr lang="en-US" altLang="ja-JP" sz="2800" dirty="0" smtClean="0"/>
              <a:t/>
            </a:r>
            <a:br>
              <a:rPr lang="en-US" altLang="ja-JP" sz="2800" dirty="0" smtClean="0"/>
            </a:br>
            <a:r>
              <a:rPr lang="en-US" altLang="ja-JP" dirty="0" smtClean="0"/>
              <a:t>“</a:t>
            </a:r>
            <a:r>
              <a:rPr lang="en-US" altLang="ja-JP" dirty="0"/>
              <a:t>Observation of injection locking in an </a:t>
            </a:r>
            <a:r>
              <a:rPr lang="en-US" altLang="ja-JP" dirty="0" err="1"/>
              <a:t>optomechanical</a:t>
            </a:r>
            <a:r>
              <a:rPr lang="en-US" altLang="ja-JP" dirty="0"/>
              <a:t> </a:t>
            </a:r>
            <a:r>
              <a:rPr lang="en-US" altLang="ja-JP" dirty="0" err="1"/>
              <a:t>rf</a:t>
            </a:r>
            <a:r>
              <a:rPr lang="en-US" altLang="ja-JP" dirty="0"/>
              <a:t> oscillator</a:t>
            </a:r>
            <a:r>
              <a:rPr lang="en-US" altLang="ja-JP" dirty="0" smtClean="0"/>
              <a:t>”</a:t>
            </a:r>
            <a:br>
              <a:rPr lang="en-US" altLang="ja-JP" dirty="0" smtClean="0"/>
            </a:br>
            <a:r>
              <a:rPr lang="en-US" altLang="ja-JP" sz="2800" dirty="0" smtClean="0"/>
              <a:t/>
            </a:r>
            <a:br>
              <a:rPr lang="en-US" altLang="ja-JP" sz="2800" dirty="0" smtClean="0"/>
            </a:br>
            <a:r>
              <a:rPr lang="en-US" altLang="ja-JP" sz="3200" dirty="0" smtClean="0"/>
              <a:t>APPLIED </a:t>
            </a:r>
            <a:r>
              <a:rPr lang="en-US" altLang="ja-JP" sz="3200" dirty="0"/>
              <a:t>PHYSICS LETTERS, </a:t>
            </a:r>
            <a:r>
              <a:rPr lang="en-US" altLang="ja-JP" sz="3200" b="1" dirty="0"/>
              <a:t>93</a:t>
            </a:r>
            <a:r>
              <a:rPr lang="en-US" altLang="ja-JP" sz="3200" dirty="0"/>
              <a:t>, 191115 (2008)</a:t>
            </a:r>
            <a:br>
              <a:rPr lang="en-US" altLang="ja-JP" sz="3200" dirty="0"/>
            </a:br>
            <a:endParaRPr kumimoji="1" lang="ja-JP" altLang="en-US" sz="3200" dirty="0"/>
          </a:p>
        </p:txBody>
      </p:sp>
    </p:spTree>
    <p:extLst>
      <p:ext uri="{BB962C8B-B14F-4D97-AF65-F5344CB8AC3E}">
        <p14:creationId xmlns:p14="http://schemas.microsoft.com/office/powerpoint/2010/main" val="37130939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720080"/>
          </a:xfrm>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107504" y="1700808"/>
            <a:ext cx="8856984" cy="5040560"/>
          </a:xfrm>
        </p:spPr>
        <p:txBody>
          <a:bodyPr/>
          <a:lstStyle/>
          <a:p>
            <a:r>
              <a:rPr lang="ja-JP" altLang="en-US" dirty="0" smtClean="0"/>
              <a:t>インジェクションロックの技術を</a:t>
            </a:r>
            <a:r>
              <a:rPr lang="en-US" altLang="ja-JP" dirty="0" smtClean="0"/>
              <a:t>RF-OMO</a:t>
            </a:r>
            <a:r>
              <a:rPr lang="ja-JP" altLang="en-US" dirty="0" smtClean="0"/>
              <a:t>に用いる</a:t>
            </a:r>
            <a:endParaRPr lang="en-US" altLang="ja-JP" dirty="0" smtClean="0"/>
          </a:p>
          <a:p>
            <a:pPr marL="0" indent="0">
              <a:buNone/>
            </a:pPr>
            <a:endParaRPr lang="en-US" altLang="ja-JP" sz="2400" dirty="0" smtClean="0"/>
          </a:p>
          <a:p>
            <a:pPr marL="0" indent="0" algn="ctr">
              <a:buNone/>
            </a:pPr>
            <a:r>
              <a:rPr lang="ja-JP" altLang="en-US" dirty="0" smtClean="0"/>
              <a:t>これにより無線通信などの分野に応用が期待</a:t>
            </a:r>
            <a:endParaRPr lang="en-US" altLang="ja-JP" dirty="0"/>
          </a:p>
          <a:p>
            <a:pPr marL="0" indent="0">
              <a:buNone/>
            </a:pPr>
            <a:endParaRPr lang="en-US" altLang="ja-JP" dirty="0"/>
          </a:p>
          <a:p>
            <a:r>
              <a:rPr lang="ja-JP" altLang="en-US" dirty="0" smtClean="0"/>
              <a:t>本論文では</a:t>
            </a:r>
            <a:endParaRPr lang="en-US" altLang="ja-JP" dirty="0" smtClean="0"/>
          </a:p>
          <a:p>
            <a:pPr marL="0" indent="0" algn="ctr">
              <a:buNone/>
            </a:pPr>
            <a:r>
              <a:rPr lang="ja-JP" altLang="en-US" dirty="0" smtClean="0"/>
              <a:t>→</a:t>
            </a:r>
            <a:r>
              <a:rPr lang="ja-JP" altLang="en-US" dirty="0"/>
              <a:t>インジェクションロック</a:t>
            </a:r>
            <a:r>
              <a:rPr lang="ja-JP" altLang="en-US" dirty="0" smtClean="0"/>
              <a:t>を使用して，</a:t>
            </a:r>
            <a:r>
              <a:rPr lang="en-US" altLang="ja-JP" dirty="0" smtClean="0"/>
              <a:t>OMO</a:t>
            </a:r>
            <a:r>
              <a:rPr lang="ja-JP" altLang="en-US" dirty="0" smtClean="0"/>
              <a:t>の発振周波数と位相をロック</a:t>
            </a:r>
            <a:endParaRPr lang="en-US" altLang="ja-JP" dirty="0"/>
          </a:p>
          <a:p>
            <a:pPr marL="0" indent="0" algn="ctr">
              <a:buNone/>
            </a:pPr>
            <a:endParaRPr kumimoji="1" lang="ja-JP" altLang="en-US" dirty="0"/>
          </a:p>
        </p:txBody>
      </p:sp>
    </p:spTree>
    <p:extLst>
      <p:ext uri="{BB962C8B-B14F-4D97-AF65-F5344CB8AC3E}">
        <p14:creationId xmlns:p14="http://schemas.microsoft.com/office/powerpoint/2010/main" val="190425348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65584"/>
            <a:ext cx="7772400" cy="803176"/>
          </a:xfrm>
        </p:spPr>
        <p:txBody>
          <a:bodyPr>
            <a:normAutofit/>
          </a:bodyPr>
          <a:lstStyle/>
          <a:p>
            <a:r>
              <a:rPr kumimoji="1" lang="ja-JP" altLang="en-US" dirty="0" smtClean="0"/>
              <a:t>セットアップ</a:t>
            </a:r>
            <a:endParaRPr kumimoji="1" lang="ja-JP" altLang="en-US" dirty="0"/>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74532" y="3140968"/>
            <a:ext cx="590598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sz="half" idx="2"/>
          </p:nvPr>
        </p:nvSpPr>
        <p:spPr>
          <a:xfrm>
            <a:off x="-46816" y="3645024"/>
            <a:ext cx="3466688" cy="2880320"/>
          </a:xfrm>
        </p:spPr>
        <p:txBody>
          <a:bodyPr/>
          <a:lstStyle/>
          <a:p>
            <a:r>
              <a:rPr lang="ja-JP" altLang="en-US" dirty="0" smtClean="0">
                <a:latin typeface="Times New Roman" pitchFamily="18" charset="0"/>
                <a:cs typeface="Times New Roman" pitchFamily="18" charset="0"/>
              </a:rPr>
              <a:t>注入信号</a:t>
            </a:r>
            <a:r>
              <a:rPr lang="en-US" altLang="ja-JP" dirty="0" err="1" smtClean="0">
                <a:latin typeface="Times New Roman" pitchFamily="18" charset="0"/>
                <a:cs typeface="Times New Roman" pitchFamily="18" charset="0"/>
              </a:rPr>
              <a:t>f</a:t>
            </a:r>
            <a:r>
              <a:rPr lang="en-US" altLang="ja-JP" baseline="-25000" dirty="0" err="1" smtClean="0">
                <a:latin typeface="Times New Roman" pitchFamily="18" charset="0"/>
                <a:cs typeface="Times New Roman" pitchFamily="18" charset="0"/>
              </a:rPr>
              <a:t>inj</a:t>
            </a:r>
            <a:r>
              <a:rPr lang="ja-JP" altLang="en-US" dirty="0" smtClean="0">
                <a:latin typeface="Times New Roman" pitchFamily="18" charset="0"/>
                <a:cs typeface="Times New Roman" pitchFamily="18" charset="0"/>
              </a:rPr>
              <a:t>の振幅が十分大きい</a:t>
            </a:r>
            <a:endParaRPr lang="en-US" altLang="ja-JP" dirty="0" smtClean="0">
              <a:latin typeface="Times New Roman" pitchFamily="18" charset="0"/>
              <a:cs typeface="Times New Roman" pitchFamily="18" charset="0"/>
            </a:endParaRPr>
          </a:p>
          <a:p>
            <a:r>
              <a:rPr lang="ja-JP" altLang="en-US" dirty="0" smtClean="0">
                <a:latin typeface="Times New Roman" pitchFamily="18" charset="0"/>
                <a:cs typeface="Times New Roman" pitchFamily="18" charset="0"/>
              </a:rPr>
              <a:t>発振周波数</a:t>
            </a:r>
            <a:r>
              <a:rPr lang="en-US" altLang="ja-JP" dirty="0" err="1" smtClean="0">
                <a:latin typeface="Times New Roman" pitchFamily="18" charset="0"/>
                <a:cs typeface="Times New Roman" pitchFamily="18" charset="0"/>
              </a:rPr>
              <a:t>f</a:t>
            </a:r>
            <a:r>
              <a:rPr lang="en-US" altLang="ja-JP" baseline="-25000" dirty="0" err="1" smtClean="0">
                <a:latin typeface="Times New Roman" pitchFamily="18" charset="0"/>
                <a:cs typeface="Times New Roman" pitchFamily="18" charset="0"/>
              </a:rPr>
              <a:t>OMO</a:t>
            </a:r>
            <a:r>
              <a:rPr lang="ja-JP" altLang="en-US" dirty="0" smtClean="0">
                <a:latin typeface="Times New Roman" pitchFamily="18" charset="0"/>
                <a:cs typeface="Times New Roman" pitchFamily="18" charset="0"/>
              </a:rPr>
              <a:t>に近</a:t>
            </a:r>
            <a:r>
              <a:rPr lang="ja-JP" altLang="en-US" dirty="0">
                <a:latin typeface="Times New Roman" pitchFamily="18" charset="0"/>
                <a:cs typeface="Times New Roman" pitchFamily="18" charset="0"/>
              </a:rPr>
              <a:t>い</a:t>
            </a:r>
            <a:endParaRPr kumimoji="1" lang="en-US" altLang="ja-JP" dirty="0" smtClean="0">
              <a:latin typeface="Times New Roman" pitchFamily="18" charset="0"/>
              <a:cs typeface="Times New Roman" pitchFamily="18" charset="0"/>
            </a:endParaRPr>
          </a:p>
          <a:p>
            <a:pPr marL="0" indent="0">
              <a:buNone/>
            </a:pPr>
            <a:r>
              <a:rPr lang="ja-JP" altLang="en-US" b="1" dirty="0" smtClean="0">
                <a:latin typeface="Times New Roman" pitchFamily="18" charset="0"/>
                <a:cs typeface="Times New Roman" pitchFamily="18" charset="0"/>
              </a:rPr>
              <a:t>→</a:t>
            </a:r>
            <a:r>
              <a:rPr lang="ja-JP" altLang="en-US" b="1" dirty="0" smtClean="0">
                <a:solidFill>
                  <a:srgbClr val="FF0000"/>
                </a:solidFill>
                <a:latin typeface="Times New Roman" pitchFamily="18" charset="0"/>
                <a:cs typeface="Times New Roman" pitchFamily="18" charset="0"/>
              </a:rPr>
              <a:t>インジェクションロックされる</a:t>
            </a:r>
            <a:endParaRPr lang="en-US" altLang="ja-JP"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95" t="18538" r="47657" b="67812"/>
          <a:stretch/>
        </p:blipFill>
        <p:spPr bwMode="auto">
          <a:xfrm>
            <a:off x="5897105" y="1426426"/>
            <a:ext cx="3211399" cy="164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コンテンツ プレースホルダー 2"/>
          <p:cNvSpPr txBox="1">
            <a:spLocks/>
          </p:cNvSpPr>
          <p:nvPr/>
        </p:nvSpPr>
        <p:spPr bwMode="auto">
          <a:xfrm>
            <a:off x="107504" y="1484784"/>
            <a:ext cx="5832648" cy="144016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1800">
                <a:solidFill>
                  <a:schemeClr val="tx1"/>
                </a:solidFill>
                <a:latin typeface="+mn-lt"/>
                <a:ea typeface="+mn-ea"/>
                <a:cs typeface="+mn-cs"/>
              </a:defRPr>
            </a:lvl9pPr>
          </a:lstStyle>
          <a:p>
            <a:pPr marL="0" indent="0">
              <a:buFontTx/>
              <a:buNone/>
            </a:pPr>
            <a:r>
              <a:rPr lang="en-US" altLang="ja-JP" b="1" kern="0" dirty="0" smtClean="0">
                <a:latin typeface="Times New Roman" pitchFamily="18" charset="0"/>
                <a:cs typeface="Times New Roman" pitchFamily="18" charset="0"/>
              </a:rPr>
              <a:t>OMO (</a:t>
            </a:r>
            <a:r>
              <a:rPr lang="en-US" altLang="ja-JP" b="1" kern="0" dirty="0" err="1" smtClean="0">
                <a:latin typeface="Times New Roman" pitchFamily="18" charset="0"/>
                <a:cs typeface="Times New Roman" pitchFamily="18" charset="0"/>
              </a:rPr>
              <a:t>opto</a:t>
            </a:r>
            <a:r>
              <a:rPr lang="en-US" altLang="ja-JP" b="1" kern="0" dirty="0" smtClean="0">
                <a:latin typeface="Times New Roman" pitchFamily="18" charset="0"/>
                <a:cs typeface="Times New Roman" pitchFamily="18" charset="0"/>
              </a:rPr>
              <a:t>-mechanical oscillator)</a:t>
            </a:r>
          </a:p>
          <a:p>
            <a:pPr marL="0" indent="0">
              <a:buFontTx/>
              <a:buNone/>
            </a:pPr>
            <a:r>
              <a:rPr lang="ja-JP" altLang="en-US" kern="0" dirty="0" smtClean="0">
                <a:latin typeface="Times New Roman" pitchFamily="18" charset="0"/>
                <a:cs typeface="Times New Roman" pitchFamily="18" charset="0"/>
              </a:rPr>
              <a:t>共振器の片側にバネがあり，その機械的振動数によって変調される</a:t>
            </a:r>
            <a:endParaRPr lang="en-US" altLang="ja-JP" kern="0" dirty="0" smtClean="0">
              <a:latin typeface="Times New Roman" pitchFamily="18" charset="0"/>
              <a:cs typeface="Times New Roman" pitchFamily="18" charset="0"/>
            </a:endParaRPr>
          </a:p>
        </p:txBody>
      </p:sp>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49394" t="22625" r="23706" b="42134"/>
          <a:stretch/>
        </p:blipFill>
        <p:spPr bwMode="auto">
          <a:xfrm>
            <a:off x="5966473" y="1244954"/>
            <a:ext cx="2448272" cy="180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784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731168"/>
          </a:xfrm>
        </p:spPr>
        <p:txBody>
          <a:bodyPr/>
          <a:lstStyle/>
          <a:p>
            <a:r>
              <a:rPr kumimoji="1" lang="ja-JP" altLang="en-US" dirty="0" smtClean="0"/>
              <a:t>実験結果</a:t>
            </a:r>
            <a:endParaRPr kumimoji="1" lang="ja-JP" altLang="en-US" dirty="0"/>
          </a:p>
        </p:txBody>
      </p:sp>
      <p:sp>
        <p:nvSpPr>
          <p:cNvPr id="4" name="コンテンツ プレースホルダー 2"/>
          <p:cNvSpPr txBox="1">
            <a:spLocks/>
          </p:cNvSpPr>
          <p:nvPr/>
        </p:nvSpPr>
        <p:spPr>
          <a:xfrm>
            <a:off x="4932040" y="1484784"/>
            <a:ext cx="4067944" cy="3844469"/>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just">
              <a:buNone/>
            </a:pPr>
            <a:r>
              <a:rPr lang="en-US" altLang="ja-JP" kern="0" dirty="0" smtClean="0">
                <a:latin typeface="Times New Roman" pitchFamily="18" charset="0"/>
                <a:cs typeface="Times New Roman" pitchFamily="18" charset="0"/>
              </a:rPr>
              <a:t>(a) </a:t>
            </a:r>
            <a:r>
              <a:rPr lang="ja-JP" altLang="en-US" kern="0" dirty="0" smtClean="0">
                <a:latin typeface="Times New Roman" pitchFamily="18" charset="0"/>
                <a:cs typeface="Times New Roman" pitchFamily="18" charset="0"/>
              </a:rPr>
              <a:t>注入している時としていない時の</a:t>
            </a:r>
            <a:r>
              <a:rPr lang="en-US" altLang="ja-JP" kern="0" dirty="0" smtClean="0">
                <a:latin typeface="Times New Roman" pitchFamily="18" charset="0"/>
                <a:cs typeface="Times New Roman" pitchFamily="18" charset="0"/>
              </a:rPr>
              <a:t>RF</a:t>
            </a:r>
            <a:r>
              <a:rPr lang="ja-JP" altLang="en-US" kern="0" dirty="0" smtClean="0">
                <a:latin typeface="Times New Roman" pitchFamily="18" charset="0"/>
                <a:cs typeface="Times New Roman" pitchFamily="18" charset="0"/>
              </a:rPr>
              <a:t>スペクトル</a:t>
            </a:r>
            <a:endParaRPr lang="en-US" altLang="ja-JP" kern="0" dirty="0">
              <a:latin typeface="Times New Roman" pitchFamily="18" charset="0"/>
              <a:cs typeface="Times New Roman" pitchFamily="18" charset="0"/>
            </a:endParaRPr>
          </a:p>
          <a:p>
            <a:pPr marL="0" indent="0" algn="just">
              <a:buNone/>
            </a:pPr>
            <a:endParaRPr lang="en-US" altLang="ja-JP" kern="0" dirty="0">
              <a:latin typeface="Times New Roman" pitchFamily="18" charset="0"/>
              <a:cs typeface="Times New Roman" pitchFamily="18" charset="0"/>
            </a:endParaRPr>
          </a:p>
          <a:p>
            <a:pPr marL="0" indent="0" algn="just">
              <a:buNone/>
            </a:pPr>
            <a:r>
              <a:rPr lang="en-US" altLang="ja-JP" kern="0" dirty="0" smtClean="0">
                <a:latin typeface="Times New Roman" pitchFamily="18" charset="0"/>
                <a:cs typeface="Times New Roman" pitchFamily="18" charset="0"/>
              </a:rPr>
              <a:t>(b) </a:t>
            </a:r>
            <a:r>
              <a:rPr lang="en-US" altLang="ja-JP" kern="0" dirty="0" err="1" smtClean="0">
                <a:latin typeface="Times New Roman" pitchFamily="18" charset="0"/>
                <a:cs typeface="Times New Roman" pitchFamily="18" charset="0"/>
              </a:rPr>
              <a:t>f</a:t>
            </a:r>
            <a:r>
              <a:rPr lang="en-US" altLang="ja-JP" kern="0" baseline="-25000" dirty="0" err="1" smtClean="0">
                <a:latin typeface="Times New Roman" pitchFamily="18" charset="0"/>
                <a:cs typeface="Times New Roman" pitchFamily="18" charset="0"/>
              </a:rPr>
              <a:t>inj</a:t>
            </a:r>
            <a:r>
              <a:rPr lang="ja-JP" altLang="en-US" kern="0" dirty="0" smtClean="0">
                <a:latin typeface="Times New Roman" pitchFamily="18" charset="0"/>
                <a:cs typeface="Times New Roman" pitchFamily="18" charset="0"/>
              </a:rPr>
              <a:t>のスイープによって</a:t>
            </a:r>
            <a:r>
              <a:rPr lang="en-US" altLang="ja-JP" kern="0" dirty="0" err="1" smtClean="0">
                <a:latin typeface="Times New Roman" pitchFamily="18" charset="0"/>
                <a:cs typeface="Times New Roman" pitchFamily="18" charset="0"/>
              </a:rPr>
              <a:t>f</a:t>
            </a:r>
            <a:r>
              <a:rPr lang="en-US" altLang="ja-JP" kern="0" baseline="-25000" dirty="0" err="1" smtClean="0">
                <a:latin typeface="Times New Roman" pitchFamily="18" charset="0"/>
                <a:cs typeface="Times New Roman" pitchFamily="18" charset="0"/>
              </a:rPr>
              <a:t>OMO</a:t>
            </a:r>
            <a:r>
              <a:rPr lang="ja-JP" altLang="en-US" kern="0" dirty="0" smtClean="0">
                <a:latin typeface="Times New Roman" pitchFamily="18" charset="0"/>
                <a:cs typeface="Times New Roman" pitchFamily="18" charset="0"/>
              </a:rPr>
              <a:t>を調節可能</a:t>
            </a:r>
            <a:endParaRPr lang="en-US" altLang="ja-JP" kern="0" dirty="0" smtClean="0">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18663"/>
            <a:ext cx="4824536" cy="530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コンテンツ プレースホルダー 3"/>
          <p:cNvSpPr txBox="1">
            <a:spLocks/>
          </p:cNvSpPr>
          <p:nvPr/>
        </p:nvSpPr>
        <p:spPr>
          <a:xfrm>
            <a:off x="5364088" y="5351111"/>
            <a:ext cx="3491880" cy="1318249"/>
          </a:xfrm>
          <a:prstGeom prst="rect">
            <a:avLst/>
          </a:prstGeom>
          <a:solidFill>
            <a:srgbClr val="FFFF00"/>
          </a:solidFill>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en-US" altLang="ja-JP" sz="2800" b="1" kern="0" dirty="0" smtClean="0">
                <a:solidFill>
                  <a:srgbClr val="FF0000"/>
                </a:solidFill>
                <a:latin typeface="Times New Roman" pitchFamily="18" charset="0"/>
                <a:cs typeface="Times New Roman" pitchFamily="18" charset="0"/>
              </a:rPr>
              <a:t>OMO</a:t>
            </a:r>
            <a:r>
              <a:rPr lang="ja-JP" altLang="en-US" sz="2800" b="1" kern="0" dirty="0" smtClean="0">
                <a:solidFill>
                  <a:srgbClr val="FF0000"/>
                </a:solidFill>
                <a:latin typeface="Times New Roman" pitchFamily="18" charset="0"/>
                <a:cs typeface="Times New Roman" pitchFamily="18" charset="0"/>
              </a:rPr>
              <a:t>信号と</a:t>
            </a:r>
            <a:r>
              <a:rPr lang="en-US" altLang="ja-JP" sz="2800" b="1" kern="0" dirty="0" smtClean="0">
                <a:solidFill>
                  <a:srgbClr val="FF0000"/>
                </a:solidFill>
                <a:latin typeface="Times New Roman" pitchFamily="18" charset="0"/>
                <a:cs typeface="Times New Roman" pitchFamily="18" charset="0"/>
              </a:rPr>
              <a:t>RF</a:t>
            </a:r>
            <a:r>
              <a:rPr lang="ja-JP" altLang="en-US" sz="2800" b="1" kern="0" dirty="0" smtClean="0">
                <a:solidFill>
                  <a:srgbClr val="FF0000"/>
                </a:solidFill>
                <a:latin typeface="Times New Roman" pitchFamily="18" charset="0"/>
                <a:cs typeface="Times New Roman" pitchFamily="18" charset="0"/>
              </a:rPr>
              <a:t>信号のインジェクションロック</a:t>
            </a:r>
            <a:r>
              <a:rPr lang="ja-JP" altLang="en-US" sz="2800" b="1" kern="0" dirty="0" smtClean="0">
                <a:solidFill>
                  <a:srgbClr val="FF0000"/>
                </a:solidFill>
                <a:latin typeface="Times New Roman" pitchFamily="18" charset="0"/>
                <a:cs typeface="Times New Roman" pitchFamily="18" charset="0"/>
              </a:rPr>
              <a:t>を</a:t>
            </a:r>
            <a:r>
              <a:rPr lang="ja-JP" altLang="en-US" sz="2800" b="1" kern="0" dirty="0">
                <a:solidFill>
                  <a:srgbClr val="FF0000"/>
                </a:solidFill>
                <a:latin typeface="Times New Roman" pitchFamily="18" charset="0"/>
                <a:cs typeface="Times New Roman" pitchFamily="18" charset="0"/>
              </a:rPr>
              <a:t>確認</a:t>
            </a:r>
            <a:endParaRPr lang="en-US" altLang="ja-JP" sz="2800" b="1" kern="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802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9856</TotalTime>
  <Words>1371</Words>
  <Application>Microsoft Office PowerPoint</Application>
  <PresentationFormat>画面に合わせる (4:3)</PresentationFormat>
  <Paragraphs>231</Paragraphs>
  <Slides>38</Slides>
  <Notes>22</Notes>
  <HiddenSlides>3</HiddenSlides>
  <MMClips>1</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テーマ1</vt:lpstr>
      <vt:lpstr>Injection-locking of terahertz quantum cascade lasers</vt:lpstr>
      <vt:lpstr>イントロダクション</vt:lpstr>
      <vt:lpstr>イントロダクション</vt:lpstr>
      <vt:lpstr>PowerPoint プレゼンテーション</vt:lpstr>
      <vt:lpstr>紹介論文</vt:lpstr>
      <vt:lpstr>M. H. Zadeh and K. J. Vahala,   “Observation of injection locking in an optomechanical rf oscillator”  APPLIED PHYSICS LETTERS, 93, 191115 (2008) </vt:lpstr>
      <vt:lpstr>イントロダクション</vt:lpstr>
      <vt:lpstr>セットアップ</vt:lpstr>
      <vt:lpstr>実験結果</vt:lpstr>
      <vt:lpstr>実験結果</vt:lpstr>
      <vt:lpstr>実験結果</vt:lpstr>
      <vt:lpstr>実験結果</vt:lpstr>
      <vt:lpstr>まとめ</vt:lpstr>
      <vt:lpstr>P. Gellie, S. Barbieri, J. Lampin, P. Filloux, C. Manquest, C. Sirtori, I. Sagnes, S. P. Khanna, E. H. Linfield, A. G. Davies, H. Beere and D. Ritchie,  ”Injection-locking of terahertz quantum cascade lasers up to 35GHz using RF amplitude modulation”   OPTICS EXPRESS, 18, 20799-20816 (2010)</vt:lpstr>
      <vt:lpstr>イントロダクション</vt:lpstr>
      <vt:lpstr>基本特性 (金属導波管型)</vt:lpstr>
      <vt:lpstr>実験装置 (金属導波管型)</vt:lpstr>
      <vt:lpstr>実験結果</vt:lpstr>
      <vt:lpstr>実験結果</vt:lpstr>
      <vt:lpstr>動画(インジェクションロック)</vt:lpstr>
      <vt:lpstr>実験結果</vt:lpstr>
      <vt:lpstr>基本特性 (単一プラズモン導波管型)</vt:lpstr>
      <vt:lpstr>実験装置 (単一プラズモン導波管型)</vt:lpstr>
      <vt:lpstr>実験結果</vt:lpstr>
      <vt:lpstr>実験結果</vt:lpstr>
      <vt:lpstr>実験結果</vt:lpstr>
      <vt:lpstr>まとめ</vt:lpstr>
      <vt:lpstr>C. Wang, F. Grillot, V. Kovanis, J. Bodyfelt, and J. Even,  ”Modulation properties of optically injection-locked quantum cascade lasers”  OPTICS LETTERS, 38, 1975-1977 (2013)  </vt:lpstr>
      <vt:lpstr>イントロダクション</vt:lpstr>
      <vt:lpstr>原理</vt:lpstr>
      <vt:lpstr>実験結果</vt:lpstr>
      <vt:lpstr>実験結果</vt:lpstr>
      <vt:lpstr>実験結果</vt:lpstr>
      <vt:lpstr>まとめ</vt:lpstr>
      <vt:lpstr>全体のまとめ</vt:lpstr>
      <vt:lpstr>実験結果</vt:lpstr>
      <vt:lpstr>実験結果</vt:lpstr>
      <vt:lpstr>実験結果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hayashi</cp:lastModifiedBy>
  <cp:revision>316</cp:revision>
  <cp:lastPrinted>2013-12-09T22:20:31Z</cp:lastPrinted>
  <dcterms:created xsi:type="dcterms:W3CDTF">2013-05-11T13:09:42Z</dcterms:created>
  <dcterms:modified xsi:type="dcterms:W3CDTF">2013-12-10T00:57:28Z</dcterms:modified>
</cp:coreProperties>
</file>