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2"/>
  </p:notesMasterIdLst>
  <p:sldIdLst>
    <p:sldId id="256" r:id="rId2"/>
    <p:sldId id="311" r:id="rId3"/>
    <p:sldId id="307" r:id="rId4"/>
    <p:sldId id="310" r:id="rId5"/>
    <p:sldId id="309" r:id="rId6"/>
    <p:sldId id="258" r:id="rId7"/>
    <p:sldId id="266" r:id="rId8"/>
    <p:sldId id="289" r:id="rId9"/>
    <p:sldId id="264" r:id="rId10"/>
    <p:sldId id="265" r:id="rId11"/>
    <p:sldId id="270" r:id="rId12"/>
    <p:sldId id="269" r:id="rId13"/>
    <p:sldId id="290" r:id="rId14"/>
    <p:sldId id="261" r:id="rId15"/>
    <p:sldId id="294" r:id="rId16"/>
    <p:sldId id="299" r:id="rId17"/>
    <p:sldId id="278" r:id="rId18"/>
    <p:sldId id="279" r:id="rId19"/>
    <p:sldId id="280" r:id="rId20"/>
    <p:sldId id="281" r:id="rId21"/>
    <p:sldId id="282" r:id="rId22"/>
    <p:sldId id="262" r:id="rId23"/>
    <p:sldId id="275" r:id="rId24"/>
    <p:sldId id="271" r:id="rId25"/>
    <p:sldId id="272" r:id="rId26"/>
    <p:sldId id="273" r:id="rId27"/>
    <p:sldId id="276" r:id="rId28"/>
    <p:sldId id="274" r:id="rId29"/>
    <p:sldId id="283" r:id="rId30"/>
    <p:sldId id="284" r:id="rId31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0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71411-220C-4F28-89C1-6813C4F55039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43BC-6BB5-4C2A-9295-26176D8EAF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6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43BC-6BB5-4C2A-9295-26176D8EAF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315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7F03C2D4-A5F2-4D7B-91DA-5E19A596063A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E98C34C-8D77-40B8-A9F9-9F4922D2745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80528" y="1268760"/>
            <a:ext cx="9505056" cy="3967468"/>
          </a:xfrm>
        </p:spPr>
        <p:txBody>
          <a:bodyPr>
            <a:noAutofit/>
          </a:bodyPr>
          <a:lstStyle/>
          <a:p>
            <a:r>
              <a:rPr kumimoji="1" lang="en-US" altLang="ja-JP" sz="5400" dirty="0" smtClean="0"/>
              <a:t>VIPA</a:t>
            </a:r>
            <a:r>
              <a:rPr kumimoji="1" lang="ja-JP" altLang="en-US" sz="5400" dirty="0" smtClean="0"/>
              <a:t>を用いた光</a:t>
            </a:r>
            <a:r>
              <a:rPr lang="ja-JP" altLang="en-US" sz="5400" dirty="0" smtClean="0"/>
              <a:t>コムの分光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752600"/>
          </a:xfrm>
        </p:spPr>
        <p:txBody>
          <a:bodyPr>
            <a:normAutofit/>
          </a:bodyPr>
          <a:lstStyle/>
          <a:p>
            <a:pPr algn="r"/>
            <a:endParaRPr kumimoji="1" lang="en-US" altLang="ja-JP" sz="2800" dirty="0" smtClean="0"/>
          </a:p>
          <a:p>
            <a:pPr algn="r"/>
            <a:endParaRPr lang="en-US" altLang="ja-JP" sz="2800" dirty="0"/>
          </a:p>
          <a:p>
            <a:pPr algn="r"/>
            <a:r>
              <a:rPr kumimoji="1" lang="en-US" altLang="ja-JP" sz="3600" dirty="0" smtClean="0"/>
              <a:t>1/6</a:t>
            </a:r>
            <a:r>
              <a:rPr kumimoji="1" lang="ja-JP" altLang="en-US" sz="3600" dirty="0" smtClean="0"/>
              <a:t>　</a:t>
            </a:r>
            <a:r>
              <a:rPr kumimoji="1" lang="en-US" altLang="ja-JP" sz="3600" dirty="0" smtClean="0"/>
              <a:t>M1</a:t>
            </a:r>
            <a:r>
              <a:rPr kumimoji="1" lang="ja-JP" altLang="en-US" sz="3600" dirty="0" smtClean="0"/>
              <a:t>　市川 竜嗣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5642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回折格子との比較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46301" y="1844824"/>
                <a:ext cx="45391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/>
                        </a:rPr>
                        <m:t>𝑠𝑖𝑛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𝛼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𝑠𝑖𝑛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𝜃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𝑁𝑚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𝜆</m:t>
                      </m:r>
                      <m:r>
                        <a:rPr kumimoji="1" lang="ja-JP" altLang="en-US" sz="3600" b="0" i="1" smtClean="0">
                          <a:latin typeface="Cambria Math"/>
                        </a:rPr>
                        <m:t>　</m:t>
                      </m:r>
                    </m:oMath>
                  </m:oMathPara>
                </a14:m>
                <a:endParaRPr kumimoji="1" lang="en-US" altLang="ja-JP" sz="3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b="0" i="1" smtClean="0">
                          <a:latin typeface="Cambria Math"/>
                        </a:rPr>
                        <m:t>（</m:t>
                      </m:r>
                      <m:r>
                        <m:rPr>
                          <m:sty m:val="p"/>
                        </m:rPr>
                        <a:rPr lang="en-US" altLang="ja-JP" sz="3600" i="1">
                          <a:latin typeface="Cambria Math"/>
                        </a:rPr>
                        <m:t>N</m:t>
                      </m:r>
                      <m:r>
                        <a:rPr lang="en-US" altLang="ja-JP" sz="3600" i="1">
                          <a:latin typeface="Cambria Math"/>
                        </a:rPr>
                        <m:t>=1/</m:t>
                      </m:r>
                      <m:r>
                        <m:rPr>
                          <m:sty m:val="p"/>
                        </m:rPr>
                        <a:rPr lang="en-US" altLang="ja-JP" sz="3600" i="1" smtClean="0">
                          <a:latin typeface="Cambria Math"/>
                        </a:rPr>
                        <m:t>d</m:t>
                      </m:r>
                      <m:r>
                        <a:rPr lang="ja-JP" altLang="en-US" sz="3600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1" y="1844824"/>
                <a:ext cx="4539128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83221" y="3286686"/>
                <a:ext cx="4602208" cy="90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𝑁𝑚</m:t>
                        </m:r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kumimoji="1" lang="ja-JP" altLang="en-US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：角度分散</a:t>
                </a:r>
                <a:endParaRPr kumimoji="1" lang="ja-JP" alt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21" y="3286686"/>
                <a:ext cx="4602208" cy="906402"/>
              </a:xfrm>
              <a:prstGeom prst="rect">
                <a:avLst/>
              </a:prstGeom>
              <a:blipFill rotWithShape="1">
                <a:blip r:embed="rId3"/>
                <a:stretch>
                  <a:fillRect b="-7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50186" y="980728"/>
            <a:ext cx="3661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回折格子</a:t>
            </a:r>
            <a:endParaRPr kumimoji="1"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32" y="4448693"/>
            <a:ext cx="422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・低角度分散</a:t>
            </a:r>
          </a:p>
          <a:p>
            <a:r>
              <a:rPr kumimoji="1" lang="ja-JP" altLang="en-US" sz="3600" dirty="0" smtClean="0"/>
              <a:t>・偏光状態依存</a:t>
            </a:r>
            <a:endParaRPr kumimoji="1" lang="en-US" altLang="ja-JP" sz="3600" dirty="0" smtClean="0"/>
          </a:p>
          <a:p>
            <a:r>
              <a:rPr lang="ja-JP" altLang="en-US" sz="3600" dirty="0"/>
              <a:t>・</a:t>
            </a:r>
            <a:r>
              <a:rPr lang="ja-JP" altLang="en-US" sz="3600" dirty="0">
                <a:solidFill>
                  <a:srgbClr val="0070C0"/>
                </a:solidFill>
              </a:rPr>
              <a:t>回折</a:t>
            </a:r>
            <a:r>
              <a:rPr lang="ja-JP" altLang="en-US" sz="3600" dirty="0" smtClean="0">
                <a:solidFill>
                  <a:srgbClr val="0070C0"/>
                </a:solidFill>
              </a:rPr>
              <a:t>効率</a:t>
            </a:r>
            <a:endParaRPr lang="en-US" altLang="ja-JP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685573" y="1807426"/>
                <a:ext cx="4427984" cy="81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altLang="ja-JP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𝑛𝑡𝑠𝑖𝑛</m:t>
                        </m:r>
                        <m:r>
                          <a:rPr kumimoji="1" lang="ja-JP" alt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：角度分散</a:t>
                </a:r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573" y="1807426"/>
                <a:ext cx="4427984" cy="815993"/>
              </a:xfrm>
              <a:prstGeom prst="rect">
                <a:avLst/>
              </a:prstGeom>
              <a:blipFill rotWithShape="1">
                <a:blip r:embed="rId4"/>
                <a:stretch>
                  <a:fillRect b="-67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/>
          <p:nvPr/>
        </p:nvCxnSpPr>
        <p:spPr>
          <a:xfrm>
            <a:off x="4644008" y="1187241"/>
            <a:ext cx="0" cy="5482119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6300192" y="980728"/>
            <a:ext cx="1225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/>
              <a:t>VIPA</a:t>
            </a:r>
            <a:endParaRPr lang="ja-JP" altLang="en-US" sz="4400" dirty="0"/>
          </a:p>
        </p:txBody>
      </p:sp>
      <p:sp>
        <p:nvSpPr>
          <p:cNvPr id="12" name="下矢印 11"/>
          <p:cNvSpPr/>
          <p:nvPr/>
        </p:nvSpPr>
        <p:spPr>
          <a:xfrm>
            <a:off x="6493589" y="3408700"/>
            <a:ext cx="697234" cy="784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99992" y="2846839"/>
            <a:ext cx="4684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VIPA </a:t>
            </a:r>
            <a:r>
              <a:rPr kumimoji="1" lang="ja-JP" altLang="en-US" sz="2000" dirty="0" smtClean="0"/>
              <a:t>の次数は数百から千にもおよぶ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03110" y="4522365"/>
            <a:ext cx="4681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・非常に大きな角度分散</a:t>
            </a:r>
            <a:endParaRPr kumimoji="1" lang="en-US" altLang="ja-JP" sz="3200" b="1" dirty="0" smtClean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・偏光状態に依存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しない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dirty="0">
                <a:solidFill>
                  <a:srgbClr val="0070C0"/>
                </a:solidFill>
              </a:rPr>
              <a:t>・効率が</a:t>
            </a:r>
            <a:r>
              <a:rPr lang="ja-JP" altLang="en-US" sz="3200" dirty="0" smtClean="0">
                <a:solidFill>
                  <a:srgbClr val="0070C0"/>
                </a:solidFill>
              </a:rPr>
              <a:t>高い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03588" y="6023029"/>
            <a:ext cx="454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ブレーズ角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度の回折格子を用いた場合、角度分散量はおよそ</a:t>
            </a:r>
            <a:r>
              <a:rPr kumimoji="1" lang="en-US" altLang="ja-JP" dirty="0" smtClean="0"/>
              <a:t>1/10</a:t>
            </a:r>
            <a:r>
              <a:rPr kumimoji="1" lang="ja-JP" altLang="en-US" dirty="0" smtClean="0"/>
              <a:t>以下程度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488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980728"/>
            <a:ext cx="7812360" cy="18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-12737" y="2812504"/>
            <a:ext cx="5068234" cy="4045496"/>
            <a:chOff x="251520" y="1584706"/>
            <a:chExt cx="5068234" cy="404549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84706"/>
              <a:ext cx="5068234" cy="404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2407595" y="2864536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m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649544" y="1979548"/>
              <a:ext cx="106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m+1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971600" y="4307454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m-1</a:t>
              </a:r>
              <a:r>
                <a:rPr kumimoji="1" lang="ja-JP" altLang="en-US" dirty="0" smtClean="0"/>
                <a:t>次</a:t>
              </a:r>
              <a:endParaRPr kumimoji="1" lang="ja-JP" altLang="en-US" dirty="0"/>
            </a:p>
          </p:txBody>
        </p:sp>
      </p:grpSp>
      <p:sp>
        <p:nvSpPr>
          <p:cNvPr id="8" name="円/楕円 7"/>
          <p:cNvSpPr/>
          <p:nvPr/>
        </p:nvSpPr>
        <p:spPr>
          <a:xfrm>
            <a:off x="736988" y="2826466"/>
            <a:ext cx="627368" cy="59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76680" y="5570999"/>
            <a:ext cx="627368" cy="5943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5876431" y="2859536"/>
                <a:ext cx="2681607" cy="1054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∅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altLang="ja-JP" sz="3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3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𝑛𝑡𝑠𝑖𝑛</m:t>
                          </m:r>
                          <m:r>
                            <a:rPr lang="ja-JP" alt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31" y="2859536"/>
                <a:ext cx="2681607" cy="10549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227515" y="4307612"/>
                <a:ext cx="3880989" cy="1569660"/>
              </a:xfrm>
              <a:prstGeom prst="rect">
                <a:avLst/>
              </a:prstGeom>
              <a:noFill/>
              <a:ln w="349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b="0" dirty="0" smtClean="0">
                    <a:solidFill>
                      <a:schemeClr val="tx1"/>
                    </a:solidFill>
                  </a:rPr>
                  <a:t>長波長側　</a:t>
                </a:r>
                <a:endParaRPr lang="en-US" altLang="ja-JP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：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∅→∅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ja-JP" alt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∅</m:t>
                    </m:r>
                  </m:oMath>
                </a14:m>
                <a:r>
                  <a:rPr lang="ja-JP" altLang="en-US" sz="2400" dirty="0" smtClean="0">
                    <a:solidFill>
                      <a:schemeClr val="tx1"/>
                    </a:solidFill>
                  </a:rPr>
                  <a:t>短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波長</a:t>
                </a:r>
                <a:r>
                  <a:rPr lang="ja-JP" altLang="en-US" sz="2400" dirty="0" smtClean="0">
                    <a:solidFill>
                      <a:schemeClr val="tx1"/>
                    </a:solidFill>
                  </a:rPr>
                  <a:t>側　</a:t>
                </a:r>
                <a:endParaRPr lang="en-US" altLang="ja-JP" sz="24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𝜆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：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∅</m:t>
                      </m:r>
                      <m:r>
                        <a:rPr lang="ja-JP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∅</m:t>
                      </m:r>
                      <m:r>
                        <a:rPr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ja-JP" alt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altLang="ja-JP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515" y="4307612"/>
                <a:ext cx="3880989" cy="1569660"/>
              </a:xfrm>
              <a:prstGeom prst="rect">
                <a:avLst/>
              </a:prstGeom>
              <a:blipFill rotWithShape="1">
                <a:blip r:embed="rId5"/>
                <a:stretch>
                  <a:fillRect t="-3042"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-10177" y="448962"/>
            <a:ext cx="3801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入射角 </a:t>
            </a:r>
            <a:r>
              <a:rPr kumimoji="1" lang="en-US" altLang="ja-JP" sz="2000" dirty="0" smtClean="0"/>
              <a:t>θ = 6.4°</a:t>
            </a:r>
          </a:p>
          <a:p>
            <a:r>
              <a:rPr kumimoji="1" lang="ja-JP" altLang="en-US" sz="2000" dirty="0" smtClean="0"/>
              <a:t>厚さ </a:t>
            </a:r>
            <a:r>
              <a:rPr kumimoji="1" lang="en-US" altLang="ja-JP" sz="2000" dirty="0" smtClean="0"/>
              <a:t>t = 100μm</a:t>
            </a:r>
          </a:p>
          <a:p>
            <a:r>
              <a:rPr lang="ja-JP" altLang="en-US" sz="2000" dirty="0" smtClean="0"/>
              <a:t>波長 </a:t>
            </a:r>
            <a:r>
              <a:rPr lang="en-US" altLang="ja-JP" sz="2000" dirty="0" smtClean="0"/>
              <a:t>λ = 1550nm</a:t>
            </a:r>
          </a:p>
          <a:p>
            <a:r>
              <a:rPr lang="en-US" altLang="ja-JP" sz="2000" dirty="0" err="1" smtClean="0"/>
              <a:t>Δλ</a:t>
            </a:r>
            <a:r>
              <a:rPr lang="en-US" altLang="ja-JP" sz="2000" dirty="0" smtClean="0"/>
              <a:t>=100μm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2897234"/>
            <a:ext cx="190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0.4deg/nm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66425" y="5651956"/>
            <a:ext cx="190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0.8deg/nm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実験結果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62265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" y="1844824"/>
            <a:ext cx="3549295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425658" y="311555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ファイバの間隔：</a:t>
            </a:r>
            <a:r>
              <a:rPr kumimoji="1" lang="en-US" altLang="ja-JP" dirty="0" smtClean="0"/>
              <a:t>110μm</a:t>
            </a:r>
          </a:p>
          <a:p>
            <a:r>
              <a:rPr lang="ja-JP" altLang="en-US" dirty="0" smtClean="0"/>
              <a:t>コア径：</a:t>
            </a:r>
            <a:r>
              <a:rPr lang="en-US" altLang="ja-JP" dirty="0" smtClean="0"/>
              <a:t>62.5μm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168963" y="191683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354231" y="1563603"/>
            <a:ext cx="6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8μm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64701" y="5013176"/>
            <a:ext cx="541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</a:rPr>
              <a:t>ピークの間隔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8μm</a:t>
            </a:r>
            <a:r>
              <a:rPr kumimoji="1" lang="ja-JP" altLang="en-US" sz="3600" dirty="0" smtClean="0"/>
              <a:t>間を</a:t>
            </a:r>
            <a:r>
              <a:rPr kumimoji="1" lang="en-US" altLang="ja-JP" sz="3600" dirty="0" smtClean="0"/>
              <a:t>10</a:t>
            </a:r>
            <a:r>
              <a:rPr kumimoji="1" lang="ja-JP" altLang="en-US" sz="3600" dirty="0" smtClean="0"/>
              <a:t>分割して検出可能</a:t>
            </a:r>
            <a:endParaRPr kumimoji="1" lang="ja-JP" altLang="en-US" sz="3600" dirty="0"/>
          </a:p>
        </p:txBody>
      </p:sp>
      <p:sp>
        <p:nvSpPr>
          <p:cNvPr id="12" name="下矢印 11"/>
          <p:cNvSpPr/>
          <p:nvPr/>
        </p:nvSpPr>
        <p:spPr>
          <a:xfrm>
            <a:off x="5735356" y="3761886"/>
            <a:ext cx="1124133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01" y="1932935"/>
            <a:ext cx="5665444" cy="11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8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091" y="1981200"/>
            <a:ext cx="8589818" cy="41148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大きな角度分散を有する</a:t>
            </a:r>
            <a:r>
              <a:rPr kumimoji="1" lang="en-US" altLang="ja-JP" sz="4400" dirty="0" smtClean="0"/>
              <a:t>VIPA</a:t>
            </a:r>
            <a:r>
              <a:rPr kumimoji="1" lang="ja-JP" altLang="en-US" sz="4400" dirty="0" smtClean="0"/>
              <a:t>を開発し、その基本特性を評価した。</a:t>
            </a:r>
            <a:endParaRPr kumimoji="1" lang="en-US" altLang="ja-JP" sz="4400" dirty="0" smtClean="0"/>
          </a:p>
          <a:p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2685047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176464"/>
          </a:xfrm>
        </p:spPr>
        <p:txBody>
          <a:bodyPr>
            <a:noAutofit/>
          </a:bodyPr>
          <a:lstStyle/>
          <a:p>
            <a:pPr algn="ctr"/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fingerprinting with the resolved modes of a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femtosecond laser frequency comb</a:t>
            </a:r>
            <a:r>
              <a:rPr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Scott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Diddams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Hollberg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Vela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Mbele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Nature,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627(2007)</a:t>
            </a:r>
          </a:p>
          <a:p>
            <a:pPr algn="ctr"/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37361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FSR</a:t>
            </a:r>
            <a:r>
              <a:rPr kumimoji="1" lang="ja-JP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（自由スペクトル領域）</a:t>
            </a:r>
            <a:endParaRPr kumimoji="1" lang="ja-JP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cvimgkk.com/products/02_meter/02_Chapter07/art/z7-15b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103" r="6395" b="4657"/>
          <a:stretch/>
        </p:blipFill>
        <p:spPr bwMode="auto">
          <a:xfrm>
            <a:off x="4721231" y="2069520"/>
            <a:ext cx="4460211" cy="34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4687" y="1071101"/>
            <a:ext cx="8861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光</a:t>
            </a:r>
            <a:r>
              <a:rPr lang="ja-JP" altLang="en-US" dirty="0"/>
              <a:t>が回折格子に入射すると、隣り合う次数のスペクトルが一部</a:t>
            </a:r>
            <a:r>
              <a:rPr lang="ja-JP" altLang="en-US" dirty="0" smtClean="0"/>
              <a:t>重なり合う</a:t>
            </a:r>
            <a:endParaRPr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283889" y="1448393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7945" y="1397581"/>
            <a:ext cx="476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重ならない領域を</a:t>
            </a:r>
            <a:r>
              <a:rPr kumimoji="1" lang="en-US" altLang="ja-JP" sz="2400" dirty="0" smtClean="0"/>
              <a:t>FSR</a:t>
            </a:r>
            <a:r>
              <a:rPr kumimoji="1" lang="ja-JP" altLang="en-US" sz="2400" dirty="0" smtClean="0"/>
              <a:t>という</a:t>
            </a:r>
            <a:endParaRPr kumimoji="1" lang="ja-JP" altLang="en-US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-36512" y="1962332"/>
            <a:ext cx="4707709" cy="3698916"/>
            <a:chOff x="-36512" y="1602292"/>
            <a:chExt cx="4707709" cy="3698916"/>
          </a:xfrm>
        </p:grpSpPr>
        <p:pic>
          <p:nvPicPr>
            <p:cNvPr id="7170" name="Picture 2" descr="図4 回折格子の自由スペクトル領域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602292"/>
              <a:ext cx="4707709" cy="3698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矢印コネクタ 7"/>
            <p:cNvCxnSpPr/>
            <p:nvPr/>
          </p:nvCxnSpPr>
          <p:spPr>
            <a:xfrm rot="540000">
              <a:off x="2148434" y="3208033"/>
              <a:ext cx="302134" cy="1237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1643931" y="3360076"/>
              <a:ext cx="358124" cy="2915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971600" y="5639070"/>
                <a:ext cx="4509727" cy="1146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FSR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𝑛𝑡𝑐𝑜𝑠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ja-JP" altLang="en-US" sz="4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639070"/>
                <a:ext cx="4509727" cy="1146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220072" y="5838363"/>
            <a:ext cx="385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位相差の式を周波数に変換した式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20287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347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+ Grating</a:t>
            </a:r>
            <a:r>
              <a:rPr kumimoji="1"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によるコムの分離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2040" y="1392378"/>
            <a:ext cx="3728807" cy="5013176"/>
            <a:chOff x="0" y="1700808"/>
            <a:chExt cx="3728807" cy="50131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700808"/>
              <a:ext cx="3549295" cy="501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0" y="4797152"/>
              <a:ext cx="611560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" name="直線矢印コネクタ 8"/>
          <p:cNvCxnSpPr/>
          <p:nvPr/>
        </p:nvCxnSpPr>
        <p:spPr>
          <a:xfrm>
            <a:off x="630487" y="6525344"/>
            <a:ext cx="3096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30487" y="3631332"/>
            <a:ext cx="0" cy="2894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6878" y="3212976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y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0400" y="6290067"/>
            <a:ext cx="46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x</a:t>
            </a:r>
            <a:endParaRPr kumimoji="1" lang="ja-JP" altLang="en-US" sz="24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422575" y="1509010"/>
            <a:ext cx="959369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366283" y="1503148"/>
            <a:ext cx="15661" cy="4326342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26530" y="1059129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36543" y="1064139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76307" y="1082436"/>
            <a:ext cx="89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m+1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1151294" y="49979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VIPA</a:t>
            </a:r>
            <a:r>
              <a:rPr kumimoji="1" lang="ja-JP" altLang="en-US" dirty="0" smtClean="0"/>
              <a:t>による波長分散方向</a:t>
            </a:r>
            <a:endParaRPr kumimoji="1" lang="ja-JP" alt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/>
          <a:stretch/>
        </p:blipFill>
        <p:spPr bwMode="auto">
          <a:xfrm>
            <a:off x="3907847" y="1052736"/>
            <a:ext cx="4860032" cy="185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 rot="1021148">
            <a:off x="7644947" y="1246741"/>
            <a:ext cx="1099535" cy="12117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6588224" y="1551801"/>
            <a:ext cx="1685317" cy="1356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424394" y="2009001"/>
            <a:ext cx="1671856" cy="1509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7417028" y="3148366"/>
            <a:ext cx="1309692" cy="1440160"/>
            <a:chOff x="4495363" y="3126407"/>
            <a:chExt cx="1309692" cy="1440160"/>
          </a:xfrm>
        </p:grpSpPr>
        <p:sp>
          <p:nvSpPr>
            <p:cNvPr id="41" name="正方形/長方形 40"/>
            <p:cNvSpPr/>
            <p:nvPr/>
          </p:nvSpPr>
          <p:spPr>
            <a:xfrm>
              <a:off x="4495363" y="3126407"/>
              <a:ext cx="1309692" cy="14401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5069406" y="3370889"/>
              <a:ext cx="154957" cy="5426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7030A0"/>
                </a:solidFill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5072731" y="3523289"/>
              <a:ext cx="154957" cy="542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072731" y="3675689"/>
              <a:ext cx="154957" cy="542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5072731" y="3828089"/>
              <a:ext cx="154957" cy="5426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5072731" y="3980489"/>
              <a:ext cx="154957" cy="54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5072731" y="4132889"/>
              <a:ext cx="154957" cy="5426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5076056" y="4293096"/>
              <a:ext cx="154957" cy="542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下矢印 51"/>
          <p:cNvSpPr/>
          <p:nvPr/>
        </p:nvSpPr>
        <p:spPr>
          <a:xfrm>
            <a:off x="7927314" y="2614831"/>
            <a:ext cx="282470" cy="4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109482" y="3338573"/>
            <a:ext cx="315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様々な次数の光が重畳</a:t>
            </a:r>
            <a:endParaRPr kumimoji="1" lang="ja-JP" altLang="en-US" sz="3600" dirty="0"/>
          </a:p>
        </p:txBody>
      </p:sp>
      <p:sp>
        <p:nvSpPr>
          <p:cNvPr id="55" name="右矢印 54"/>
          <p:cNvSpPr/>
          <p:nvPr/>
        </p:nvSpPr>
        <p:spPr>
          <a:xfrm>
            <a:off x="4084150" y="5432458"/>
            <a:ext cx="1152510" cy="794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250873" y="5290881"/>
            <a:ext cx="3920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回折格子で水平方向に分散を与える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1422575" y="1619647"/>
            <a:ext cx="943708" cy="4209843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2381944" y="2014543"/>
            <a:ext cx="98020" cy="3814948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74026" y="1940979"/>
            <a:ext cx="892629" cy="3883564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4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487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実験光学系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5"/>
          <a:stretch/>
        </p:blipFill>
        <p:spPr bwMode="auto">
          <a:xfrm>
            <a:off x="455162" y="1412777"/>
            <a:ext cx="8221294" cy="22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28521" y="951759"/>
            <a:ext cx="1359703" cy="46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垂直に分散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76445" y="964780"/>
            <a:ext cx="1368152" cy="46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水平に分散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8340436" y="1343057"/>
            <a:ext cx="234128" cy="37490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5652120" y="1268760"/>
            <a:ext cx="191070" cy="51107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236296" y="342900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2400l/mm</a:t>
            </a: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分解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20GHz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325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fceo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安定化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3"/>
          <a:stretch/>
        </p:blipFill>
        <p:spPr bwMode="auto">
          <a:xfrm>
            <a:off x="455162" y="3985332"/>
            <a:ext cx="8221294" cy="28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331640" y="375216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 : S 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レーザーの帯域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8024" y="327511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分解能 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1.2GHz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33" y="269776"/>
            <a:ext cx="9113912" cy="1143000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  <a:cs typeface="Times New Roman" panose="02020603050405020304" pitchFamily="18" charset="0"/>
              </a:rPr>
              <a:t>VIPA</a:t>
            </a:r>
            <a:r>
              <a:rPr lang="ja-JP" altLang="en-US" dirty="0" smtClean="0">
                <a:latin typeface="+mn-lt"/>
                <a:cs typeface="Times New Roman" panose="02020603050405020304" pitchFamily="18" charset="0"/>
              </a:rPr>
              <a:t>システムによる分光イメージ</a:t>
            </a:r>
            <a:endParaRPr kumimoji="1" lang="ja-JP" alt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59"/>
          <a:stretch/>
        </p:blipFill>
        <p:spPr bwMode="auto">
          <a:xfrm>
            <a:off x="107504" y="2369127"/>
            <a:ext cx="7498127" cy="43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44586" y="3184344"/>
            <a:ext cx="159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サンプル</a:t>
            </a:r>
            <a:r>
              <a:rPr lang="ja-JP" altLang="en-US" dirty="0" smtClean="0"/>
              <a:t>なしの背景光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360403" y="3415145"/>
            <a:ext cx="76709" cy="768928"/>
          </a:xfrm>
          <a:prstGeom prst="straightConnector1">
            <a:avLst/>
          </a:prstGeom>
          <a:ln w="349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364088" y="3543399"/>
            <a:ext cx="117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cs typeface="Times New Roman" panose="02020603050405020304" pitchFamily="18" charset="0"/>
              </a:rPr>
              <a:t>FSR</a:t>
            </a:r>
            <a:endParaRPr kumimoji="1" lang="ja-JP" altLang="en-US" sz="3200" dirty="0">
              <a:cs typeface="Times New Roman" panose="02020603050405020304" pitchFamily="18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1277838" y="3010807"/>
            <a:ext cx="414899" cy="787487"/>
            <a:chOff x="1200421" y="1807952"/>
            <a:chExt cx="357759" cy="679034"/>
          </a:xfrm>
        </p:grpSpPr>
        <p:cxnSp>
          <p:nvCxnSpPr>
            <p:cNvPr id="10" name="直線矢印コネクタ 9"/>
            <p:cNvCxnSpPr/>
            <p:nvPr/>
          </p:nvCxnSpPr>
          <p:spPr>
            <a:xfrm flipV="1">
              <a:off x="1200421" y="1807952"/>
              <a:ext cx="85788" cy="64056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V="1">
              <a:off x="1331640" y="1824466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286209" y="1807952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1468383" y="1845343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422952" y="1828829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7544586" y="5164838"/>
            <a:ext cx="154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ヨウ素の吸収スペクトル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14291" y="1271832"/>
            <a:ext cx="2617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サンプル</a:t>
            </a:r>
            <a:r>
              <a:rPr kumimoji="1" lang="en-US" altLang="ja-JP" sz="2000" dirty="0" smtClean="0"/>
              <a:t>: </a:t>
            </a:r>
            <a:r>
              <a:rPr kumimoji="1" lang="ja-JP" altLang="en-US" sz="2000" dirty="0" smtClean="0"/>
              <a:t>ヨウ素</a:t>
            </a:r>
            <a:endParaRPr kumimoji="1" lang="en-US" altLang="ja-JP" sz="2000" dirty="0" smtClean="0"/>
          </a:p>
          <a:p>
            <a:r>
              <a:rPr lang="ja-JP" altLang="en-US" sz="2000" dirty="0"/>
              <a:t>測定</a:t>
            </a:r>
            <a:r>
              <a:rPr lang="ja-JP" altLang="en-US" sz="2000" dirty="0" smtClean="0"/>
              <a:t>時間 </a:t>
            </a:r>
            <a:r>
              <a:rPr lang="en-US" altLang="ja-JP" sz="2000" dirty="0" smtClean="0"/>
              <a:t>: 5ms</a:t>
            </a:r>
          </a:p>
          <a:p>
            <a:r>
              <a:rPr kumimoji="1" lang="ja-JP" altLang="en-US" sz="2000" dirty="0" smtClean="0"/>
              <a:t>帯域 </a:t>
            </a:r>
            <a:r>
              <a:rPr kumimoji="1" lang="en-US" altLang="ja-JP" sz="2000" dirty="0" smtClean="0"/>
              <a:t>: 6.5THz</a:t>
            </a:r>
            <a:endParaRPr kumimoji="1" lang="ja-JP" altLang="en-US" sz="2000" dirty="0"/>
          </a:p>
        </p:txBody>
      </p:sp>
      <p:sp>
        <p:nvSpPr>
          <p:cNvPr id="31" name="円/楕円 30"/>
          <p:cNvSpPr/>
          <p:nvPr/>
        </p:nvSpPr>
        <p:spPr>
          <a:xfrm rot="483716">
            <a:off x="4366472" y="5180438"/>
            <a:ext cx="501053" cy="12118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4407983" y="5366080"/>
            <a:ext cx="414899" cy="787487"/>
            <a:chOff x="1200421" y="1807952"/>
            <a:chExt cx="357759" cy="679034"/>
          </a:xfrm>
        </p:grpSpPr>
        <p:cxnSp>
          <p:nvCxnSpPr>
            <p:cNvPr id="37" name="直線矢印コネクタ 36"/>
            <p:cNvCxnSpPr/>
            <p:nvPr/>
          </p:nvCxnSpPr>
          <p:spPr>
            <a:xfrm flipV="1">
              <a:off x="1200421" y="1807952"/>
              <a:ext cx="85788" cy="64056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flipV="1">
              <a:off x="1331640" y="1824466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286209" y="1807952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flipV="1">
              <a:off x="1468383" y="1845343"/>
              <a:ext cx="89797" cy="641643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422952" y="1828829"/>
              <a:ext cx="44221" cy="65789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3491880" y="1641163"/>
            <a:ext cx="5217979" cy="419685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43808" y="1271832"/>
            <a:ext cx="13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振幅強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028384" y="1271831"/>
            <a:ext cx="134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振幅弱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902818" y="4650229"/>
            <a:ext cx="27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FSR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測定のための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He-Ne</a:t>
            </a:r>
            <a:r>
              <a:rPr kumimoji="1" lang="ja-JP" altLang="en-US" b="1" dirty="0" smtClean="0">
                <a:solidFill>
                  <a:srgbClr val="002060"/>
                </a:solidFill>
              </a:rPr>
              <a:t>レーザー光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ヨウ素蒸気の吸収スペクトル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025236"/>
            <a:ext cx="6424298" cy="477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57332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ある</a:t>
            </a:r>
            <a:r>
              <a:rPr lang="ja-JP" altLang="en-US" sz="3200" dirty="0" smtClean="0"/>
              <a:t>程度</a:t>
            </a:r>
            <a:r>
              <a:rPr lang="ja-JP" altLang="en-US" sz="3200" dirty="0"/>
              <a:t>一致</a:t>
            </a:r>
            <a:r>
              <a:rPr lang="ja-JP" altLang="en-US" sz="3200" dirty="0" smtClean="0"/>
              <a:t>はしているが、</a:t>
            </a:r>
            <a:r>
              <a:rPr lang="en-US" altLang="ja-JP" sz="3200" dirty="0" smtClean="0"/>
              <a:t>CCD</a:t>
            </a:r>
            <a:r>
              <a:rPr lang="ja-JP" altLang="en-US" sz="3200" dirty="0"/>
              <a:t>カメラ</a:t>
            </a:r>
            <a:r>
              <a:rPr lang="ja-JP" altLang="en-US" sz="3200" dirty="0" smtClean="0"/>
              <a:t>の分解能がリミットしている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8264" y="1631694"/>
            <a:ext cx="2016224" cy="92333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レーザーによるヨウ素蒸気の透過スペクトル</a:t>
            </a:r>
            <a:endParaRPr kumimoji="1" lang="ja-JP" altLang="en-US" dirty="0"/>
          </a:p>
        </p:txBody>
      </p:sp>
      <p:sp>
        <p:nvSpPr>
          <p:cNvPr id="10" name="左矢印 9"/>
          <p:cNvSpPr/>
          <p:nvPr/>
        </p:nvSpPr>
        <p:spPr>
          <a:xfrm>
            <a:off x="6948264" y="4361509"/>
            <a:ext cx="1440160" cy="55501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曲折矢印 8"/>
          <p:cNvSpPr/>
          <p:nvPr/>
        </p:nvSpPr>
        <p:spPr>
          <a:xfrm rot="10800000">
            <a:off x="6948264" y="2708918"/>
            <a:ext cx="1142791" cy="1065167"/>
          </a:xfrm>
          <a:prstGeom prst="ben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45240" y="5066396"/>
            <a:ext cx="241176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今回得た吸収スペクトル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5148064" y="2996952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57955" y="2980607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607737" y="3010806"/>
            <a:ext cx="288032" cy="2392609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68426" y="1299203"/>
            <a:ext cx="216024" cy="1214256"/>
          </a:xfrm>
          <a:prstGeom prst="ellipse">
            <a:avLst/>
          </a:prstGeom>
          <a:noFill/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￥</a:t>
            </a:r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67605" y="1132947"/>
            <a:ext cx="238975" cy="1343262"/>
          </a:xfrm>
          <a:prstGeom prst="ellipse">
            <a:avLst/>
          </a:prstGeom>
          <a:noFill/>
          <a:ln w="444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41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5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556792"/>
            <a:ext cx="9324527" cy="4114800"/>
          </a:xfrm>
        </p:spPr>
        <p:txBody>
          <a:bodyPr/>
          <a:lstStyle/>
          <a:p>
            <a:r>
              <a:rPr kumimoji="1" lang="ja-JP" altLang="en-US" sz="3600" dirty="0" smtClean="0"/>
              <a:t>従来法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　</a:t>
            </a:r>
            <a:r>
              <a:rPr kumimoji="1" lang="ja-JP" altLang="en-US" sz="3600" dirty="0" smtClean="0"/>
              <a:t>分散型分光法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</a:t>
            </a:r>
            <a:r>
              <a:rPr lang="ja-JP" altLang="en-US" sz="3600" dirty="0" smtClean="0"/>
              <a:t>フーリエ変換分光法（</a:t>
            </a:r>
            <a:r>
              <a:rPr lang="en-US" altLang="ja-JP" sz="3600" dirty="0" smtClean="0"/>
              <a:t>FT-IR</a:t>
            </a:r>
            <a:r>
              <a:rPr lang="ja-JP" altLang="en-US" sz="3600" dirty="0" smtClean="0"/>
              <a:t>）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 smtClean="0"/>
          </a:p>
          <a:p>
            <a:r>
              <a:rPr kumimoji="1" lang="en-US" altLang="ja-JP" sz="3600" dirty="0" smtClean="0"/>
              <a:t>VIPA</a:t>
            </a:r>
            <a:r>
              <a:rPr kumimoji="1" lang="ja-JP" altLang="en-US" sz="3600" dirty="0" smtClean="0"/>
              <a:t>の原理・基本特性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r>
              <a:rPr lang="en-US" altLang="ja-JP" sz="3600" dirty="0" smtClean="0"/>
              <a:t>VIPA+</a:t>
            </a:r>
            <a:r>
              <a:rPr lang="ja-JP" altLang="en-US" sz="3600" dirty="0" smtClean="0"/>
              <a:t>回折格子を用いたコムの分離・分光</a:t>
            </a:r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endParaRPr kumimoji="1" lang="en-US" altLang="ja-JP" sz="3600" dirty="0" smtClean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3041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472" y="1977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周波数走査</a:t>
            </a:r>
            <a:endParaRPr kumimoji="1" lang="ja-JP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72" y="2082906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4020913" y="2462453"/>
            <a:ext cx="0" cy="36004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28523" y="1128799"/>
            <a:ext cx="7931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繰り返し周波数を走査することにより、スペクトル補完が可能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800" dirty="0"/>
              <a:t>まとめ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5527" y="1981200"/>
            <a:ext cx="8672946" cy="4616152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VIPA</a:t>
            </a:r>
            <a:r>
              <a:rPr kumimoji="1" lang="ja-JP" altLang="en-US" sz="4000" dirty="0" smtClean="0"/>
              <a:t>と回折格子による分光器を用いて、ヨウ素蒸気の分光を行った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r>
              <a:rPr kumimoji="1" lang="ja-JP" altLang="en-US" sz="4000" dirty="0" smtClean="0"/>
              <a:t>繰り返し周波数を走査することにより、周波数スペクトルの補完が可能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89921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248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Mid-infrared virtually imaged phased array spectrometer for rapid and broadband trace gas detection</a:t>
            </a: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 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Nugent-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Glandorf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Optics letters,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No.15, 3285(2012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2132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 2"/>
          <p:cNvSpPr/>
          <p:nvPr/>
        </p:nvSpPr>
        <p:spPr>
          <a:xfrm>
            <a:off x="6355171" y="2208509"/>
            <a:ext cx="720080" cy="72008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-67297" y="890274"/>
            <a:ext cx="4992626" cy="3865418"/>
            <a:chOff x="-36512" y="3148237"/>
            <a:chExt cx="4791580" cy="370976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6512" y="3181092"/>
              <a:ext cx="4683439" cy="3676908"/>
              <a:chOff x="285767" y="1988840"/>
              <a:chExt cx="6714759" cy="455225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59" t="43713"/>
              <a:stretch/>
            </p:blipFill>
            <p:spPr bwMode="auto">
              <a:xfrm>
                <a:off x="285767" y="1988840"/>
                <a:ext cx="6714759" cy="4552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正方形/長方形 11"/>
              <p:cNvSpPr/>
              <p:nvPr/>
            </p:nvSpPr>
            <p:spPr>
              <a:xfrm>
                <a:off x="6084168" y="2204864"/>
                <a:ext cx="916358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 rot="5400000">
                <a:off x="3691135" y="3971500"/>
                <a:ext cx="609602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1510145" y="2218719"/>
                <a:ext cx="849109" cy="3168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正方形/長方形 5"/>
            <p:cNvSpPr/>
            <p:nvPr/>
          </p:nvSpPr>
          <p:spPr>
            <a:xfrm>
              <a:off x="595500" y="3148237"/>
              <a:ext cx="4159568" cy="272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41299" y="3447501"/>
              <a:ext cx="3874455" cy="2622860"/>
              <a:chOff x="1287342" y="1988840"/>
              <a:chExt cx="4796826" cy="3247271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97" t="43713" r="7034" b="16136"/>
              <a:stretch/>
            </p:blipFill>
            <p:spPr bwMode="auto">
              <a:xfrm>
                <a:off x="2349215" y="1988840"/>
                <a:ext cx="3734953" cy="3247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2123728" y="3068960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" name="直線コネクタ 9"/>
              <p:cNvCxnSpPr/>
              <p:nvPr/>
            </p:nvCxnSpPr>
            <p:spPr>
              <a:xfrm>
                <a:off x="1287342" y="1988840"/>
                <a:ext cx="0" cy="43204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テキスト ボックス 16"/>
          <p:cNvSpPr txBox="1"/>
          <p:nvPr/>
        </p:nvSpPr>
        <p:spPr>
          <a:xfrm>
            <a:off x="4184035" y="1182675"/>
            <a:ext cx="4996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従来の点検出では、検出器の飽和やそれによる</a:t>
            </a:r>
            <a:r>
              <a:rPr kumimoji="1" lang="en-US" altLang="ja-JP" sz="2800" dirty="0" smtClean="0"/>
              <a:t>SN</a:t>
            </a:r>
            <a:r>
              <a:rPr kumimoji="1" lang="ja-JP" altLang="en-US" sz="2800" dirty="0" smtClean="0"/>
              <a:t>比の制限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9610" y="3038976"/>
            <a:ext cx="463086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</a:rPr>
              <a:t>測定時間を維持しつつ検出器の飽和を防ぎ高い</a:t>
            </a:r>
            <a:r>
              <a:rPr lang="en-US" altLang="ja-JP" sz="3200" dirty="0" smtClean="0">
                <a:solidFill>
                  <a:srgbClr val="FF0000"/>
                </a:solidFill>
              </a:rPr>
              <a:t>SN</a:t>
            </a:r>
            <a:r>
              <a:rPr lang="ja-JP" altLang="en-US" sz="3200" dirty="0" smtClean="0">
                <a:solidFill>
                  <a:srgbClr val="FF0000"/>
                </a:solidFill>
              </a:rPr>
              <a:t>比の実現</a:t>
            </a:r>
            <a:endParaRPr lang="en-US" altLang="ja-JP" sz="3200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5085184"/>
            <a:ext cx="8552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本論文では、</a:t>
            </a:r>
            <a:endParaRPr kumimoji="1"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 + 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回折格子による分光器の検出限界を評価し、ダイナミック分光法を行っている</a:t>
            </a:r>
            <a:endParaRPr lang="en-US" altLang="ja-JP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イントロダクション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124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実験光学系</a:t>
            </a:r>
            <a:endParaRPr kumimoji="1" lang="ja-JP" altLang="en-US" sz="4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6612" y="908720"/>
            <a:ext cx="8979884" cy="5069043"/>
            <a:chOff x="200628" y="116632"/>
            <a:chExt cx="8979884" cy="406093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00628" y="747134"/>
              <a:ext cx="8946711" cy="3430429"/>
              <a:chOff x="200628" y="1052736"/>
              <a:chExt cx="8946711" cy="3430429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3201" r="34414" b="50000"/>
              <a:stretch/>
            </p:blipFill>
            <p:spPr bwMode="auto">
              <a:xfrm>
                <a:off x="200628" y="1052736"/>
                <a:ext cx="8946711" cy="3430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1115616" y="1052736"/>
                <a:ext cx="64807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6526167" y="116632"/>
              <a:ext cx="1359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垂直に分散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812360" y="42017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水平に分散</a:t>
              </a:r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H="1">
              <a:off x="8134066" y="772567"/>
              <a:ext cx="368489" cy="28660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7014949" y="485964"/>
              <a:ext cx="191070" cy="409433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89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058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VIPA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の特性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393" y="90872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CW</a:t>
            </a:r>
            <a:r>
              <a:rPr kumimoji="1" lang="ja-JP" altLang="en-US" sz="3200" dirty="0" smtClean="0"/>
              <a:t>レーザーを用いて、</a:t>
            </a:r>
            <a:r>
              <a:rPr kumimoji="1" lang="en-US" altLang="ja-JP" sz="3200" dirty="0" smtClean="0"/>
              <a:t>VIPA </a:t>
            </a:r>
            <a:r>
              <a:rPr kumimoji="1" lang="ja-JP" altLang="en-US" sz="3200" dirty="0" smtClean="0"/>
              <a:t>の</a:t>
            </a:r>
            <a:r>
              <a:rPr kumimoji="1" lang="en-US" altLang="ja-JP" sz="3200" dirty="0" smtClean="0"/>
              <a:t>FSR</a:t>
            </a:r>
            <a:r>
              <a:rPr kumimoji="1" lang="ja-JP" altLang="en-US" sz="3200" dirty="0" smtClean="0"/>
              <a:t>・分解能の評価</a:t>
            </a:r>
            <a:endParaRPr kumimoji="1" lang="ja-JP" alt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3" r="74362" b="6467"/>
          <a:stretch/>
        </p:blipFill>
        <p:spPr bwMode="auto">
          <a:xfrm>
            <a:off x="2983108" y="1412241"/>
            <a:ext cx="2729466" cy="231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3" t="-1541" b="48770"/>
          <a:stretch/>
        </p:blipFill>
        <p:spPr bwMode="auto">
          <a:xfrm>
            <a:off x="251520" y="1481275"/>
            <a:ext cx="3159879" cy="2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3452964" y="1521205"/>
            <a:ext cx="0" cy="5267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740716" y="1500693"/>
            <a:ext cx="0" cy="5267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3" t="53339" r="40733" b="4074"/>
          <a:stretch/>
        </p:blipFill>
        <p:spPr bwMode="auto">
          <a:xfrm>
            <a:off x="5763492" y="1555845"/>
            <a:ext cx="3378016" cy="230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-23501" y="3982498"/>
            <a:ext cx="352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レーザーの周波数を変化させて重ねている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6030580"/>
            <a:ext cx="31664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FSR = 53.5GHz</a:t>
            </a:r>
            <a:endParaRPr kumimoji="1" lang="ja-JP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7939" y="4572744"/>
            <a:ext cx="285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黒いドット＝</a:t>
            </a:r>
            <a:r>
              <a:rPr kumimoji="1" lang="en-US" altLang="ja-JP" dirty="0" smtClean="0"/>
              <a:t>CW</a:t>
            </a:r>
            <a:r>
              <a:rPr kumimoji="1" lang="ja-JP" altLang="en-US" dirty="0" smtClean="0"/>
              <a:t>レーザーの同一周波数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>
            <a:off x="1331640" y="5291083"/>
            <a:ext cx="720080" cy="658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74341" y="3879147"/>
            <a:ext cx="224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レーザーの線幅を実験系で測定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43893" y="4405770"/>
            <a:ext cx="2268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1 MHz</a:t>
            </a:r>
            <a:r>
              <a:rPr lang="ja-JP" altLang="en-US" sz="2000" dirty="0" smtClean="0"/>
              <a:t>の線幅を </a:t>
            </a:r>
            <a:r>
              <a:rPr lang="en-US" altLang="ja-JP" sz="2000" dirty="0"/>
              <a:t>600MHz </a:t>
            </a:r>
            <a:r>
              <a:rPr lang="ja-JP" altLang="en-US" sz="2000" dirty="0"/>
              <a:t>で</a:t>
            </a:r>
            <a:r>
              <a:rPr lang="ja-JP" altLang="en-US" sz="2000" dirty="0" smtClean="0"/>
              <a:t>測定</a:t>
            </a:r>
            <a:endParaRPr lang="ja-JP" altLang="en-US" sz="2000" dirty="0"/>
          </a:p>
        </p:txBody>
      </p:sp>
      <p:sp>
        <p:nvSpPr>
          <p:cNvPr id="24" name="下矢印 23"/>
          <p:cNvSpPr/>
          <p:nvPr/>
        </p:nvSpPr>
        <p:spPr>
          <a:xfrm>
            <a:off x="4280477" y="5112202"/>
            <a:ext cx="651563" cy="58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03002" y="5877272"/>
            <a:ext cx="207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07108" y="5736158"/>
            <a:ext cx="198847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分解能</a:t>
            </a:r>
            <a:r>
              <a:rPr kumimoji="1" lang="en-US" altLang="ja-JP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600MHz</a:t>
            </a:r>
            <a:endParaRPr kumimoji="1" lang="ja-JP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65984" y="3842066"/>
            <a:ext cx="337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VIPA</a:t>
            </a:r>
            <a:r>
              <a:rPr kumimoji="1" lang="ja-JP" altLang="en-US" sz="1600" dirty="0" err="1" smtClean="0"/>
              <a:t>への</a:t>
            </a:r>
            <a:r>
              <a:rPr kumimoji="1" lang="ja-JP" altLang="en-US" sz="1600" dirty="0" smtClean="0"/>
              <a:t>入射角度 ・ </a:t>
            </a:r>
            <a:r>
              <a:rPr kumimoji="1" lang="en-US" altLang="ja-JP" sz="1600" dirty="0" smtClean="0"/>
              <a:t>CW</a:t>
            </a:r>
            <a:r>
              <a:rPr kumimoji="1" lang="ja-JP" altLang="en-US" sz="1600" dirty="0" smtClean="0"/>
              <a:t>レーザーの周波数を変化させて</a:t>
            </a:r>
            <a:r>
              <a:rPr lang="ja-JP" altLang="en-US" sz="1600" dirty="0" smtClean="0"/>
              <a:t>線幅を測定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65984" y="4536416"/>
            <a:ext cx="33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入射角度により、分解能が大きく変化</a:t>
            </a:r>
            <a:endParaRPr kumimoji="1" lang="ja-JP" altLang="en-US" dirty="0"/>
          </a:p>
        </p:txBody>
      </p:sp>
      <p:sp>
        <p:nvSpPr>
          <p:cNvPr id="30" name="下矢印 29"/>
          <p:cNvSpPr/>
          <p:nvPr/>
        </p:nvSpPr>
        <p:spPr>
          <a:xfrm>
            <a:off x="7126718" y="5182747"/>
            <a:ext cx="651563" cy="588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90318" y="5876197"/>
            <a:ext cx="31293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</a:rPr>
              <a:t>分解能は入射角度に大きく依存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2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81615"/>
            <a:ext cx="6183534" cy="49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737" y="360469"/>
            <a:ext cx="8229600" cy="908291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ノイズ特性</a:t>
            </a:r>
            <a:endParaRPr kumimoji="1" lang="ja-JP" altLang="en-US" sz="4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75374" y="1798339"/>
            <a:ext cx="2946881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レーザーシステムのノイズ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611559" y="2752447"/>
            <a:ext cx="7037256" cy="1168385"/>
            <a:chOff x="611560" y="2966579"/>
            <a:chExt cx="6298317" cy="894469"/>
          </a:xfrm>
        </p:grpSpPr>
        <p:sp>
          <p:nvSpPr>
            <p:cNvPr id="4" name="円/楕円 3"/>
            <p:cNvSpPr/>
            <p:nvPr/>
          </p:nvSpPr>
          <p:spPr>
            <a:xfrm>
              <a:off x="611560" y="3588322"/>
              <a:ext cx="4929431" cy="272726"/>
            </a:xfrm>
            <a:prstGeom prst="ellipse">
              <a:avLst/>
            </a:prstGeom>
            <a:noFill/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>
              <a:stCxn id="3" idx="2"/>
              <a:endCxn id="4" idx="7"/>
            </p:cNvCxnSpPr>
            <p:nvPr/>
          </p:nvCxnSpPr>
          <p:spPr>
            <a:xfrm flipH="1">
              <a:off x="4819093" y="2966579"/>
              <a:ext cx="2090784" cy="661683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/>
          <p:cNvSpPr txBox="1"/>
          <p:nvPr/>
        </p:nvSpPr>
        <p:spPr>
          <a:xfrm>
            <a:off x="6156176" y="3400878"/>
            <a:ext cx="298782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レーザー光と同等のパワー</a:t>
            </a:r>
            <a:r>
              <a:rPr lang="ja-JP" altLang="en-US" sz="2400" dirty="0" smtClean="0"/>
              <a:t>を持つ熱光源のノイズ特性</a:t>
            </a:r>
            <a:endParaRPr kumimoji="1" lang="ja-JP" altLang="en-US" sz="2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3480187" y="4001043"/>
            <a:ext cx="2675989" cy="777819"/>
            <a:chOff x="3480187" y="4274003"/>
            <a:chExt cx="2675989" cy="777819"/>
          </a:xfrm>
        </p:grpSpPr>
        <p:sp>
          <p:nvSpPr>
            <p:cNvPr id="10" name="円/楕円 9"/>
            <p:cNvSpPr/>
            <p:nvPr/>
          </p:nvSpPr>
          <p:spPr>
            <a:xfrm rot="1184279">
              <a:off x="3480187" y="4475758"/>
              <a:ext cx="2528209" cy="576064"/>
            </a:xfrm>
            <a:prstGeom prst="ellipse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>
              <a:endCxn id="11" idx="1"/>
            </p:cNvCxnSpPr>
            <p:nvPr/>
          </p:nvCxnSpPr>
          <p:spPr>
            <a:xfrm flipV="1">
              <a:off x="5227093" y="4274003"/>
              <a:ext cx="929083" cy="36406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5567693" y="1316841"/>
            <a:ext cx="375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※</a:t>
            </a:r>
            <a:r>
              <a:rPr kumimoji="1" lang="ja-JP" altLang="en-US" sz="2000" dirty="0" smtClean="0"/>
              <a:t>どちらも</a:t>
            </a:r>
            <a:r>
              <a:rPr kumimoji="1" lang="en-US" altLang="ja-JP" sz="2000" dirty="0" err="1" smtClean="0"/>
              <a:t>InSb</a:t>
            </a:r>
            <a:r>
              <a:rPr kumimoji="1" lang="ja-JP" altLang="en-US" sz="2000" dirty="0" smtClean="0"/>
              <a:t>アレイで検出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13847" y="5982379"/>
            <a:ext cx="456589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よって、レーザー自体の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1/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 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ノイズがリミットしている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7086070" y="4891697"/>
            <a:ext cx="87030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8232" y="6138299"/>
                <a:ext cx="3751680" cy="797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𝜀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a:rPr kumimoji="1" lang="en-US" altLang="ja-JP" b="0" i="1" smtClean="0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ja-JP" altLang="en-US" dirty="0" smtClean="0"/>
                  <a:t>　隣り合うフレーム間の自然対数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" y="6138299"/>
                <a:ext cx="3751680" cy="797078"/>
              </a:xfrm>
              <a:prstGeom prst="rect">
                <a:avLst/>
              </a:prstGeom>
              <a:blipFill rotWithShape="1">
                <a:blip r:embed="rId3"/>
                <a:stretch>
                  <a:fillRect b="-9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50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6856" y="404664"/>
            <a:ext cx="8229600" cy="792088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/>
              <a:t>メタンの分光実験</a:t>
            </a:r>
            <a:endParaRPr kumimoji="1" lang="ja-JP" alt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1371600"/>
            <a:ext cx="4546917" cy="54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406405"/>
            <a:ext cx="183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積算時間：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7μs</a:t>
            </a:r>
          </a:p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分解能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600MHz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77366" y="1178749"/>
            <a:ext cx="3997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サンプルの吸光度を示す</a:t>
            </a:r>
            <a:r>
              <a:rPr kumimoji="1" lang="en-US" altLang="ja-JP" sz="2800" dirty="0" smtClean="0"/>
              <a:t>VIPA </a:t>
            </a:r>
            <a:r>
              <a:rPr kumimoji="1" lang="ja-JP" altLang="en-US" sz="2800" dirty="0" smtClean="0"/>
              <a:t>のイメージ</a:t>
            </a:r>
            <a:endParaRPr kumimoji="1" lang="ja-JP" altLang="en-US" sz="2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42447" y="1699394"/>
            <a:ext cx="3055376" cy="683757"/>
            <a:chOff x="789709" y="1555537"/>
            <a:chExt cx="3602182" cy="721335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803564" y="2276872"/>
              <a:ext cx="3588327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89709" y="1555538"/>
              <a:ext cx="3602182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1619672" y="1555537"/>
              <a:ext cx="0" cy="716607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619672" y="1681981"/>
              <a:ext cx="978055" cy="422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FSR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下矢印 16"/>
          <p:cNvSpPr/>
          <p:nvPr/>
        </p:nvSpPr>
        <p:spPr>
          <a:xfrm>
            <a:off x="6716215" y="2132856"/>
            <a:ext cx="719662" cy="10236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52241" y="3255367"/>
            <a:ext cx="28663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スペクトルに変換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56909" y="4509120"/>
            <a:ext cx="4066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HITRAN</a:t>
            </a:r>
            <a:r>
              <a:rPr kumimoji="1"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のデータベースとの残差＝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0.0017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073687" y="4359638"/>
            <a:ext cx="1224136" cy="722763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158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0"/>
          <a:stretch/>
        </p:blipFill>
        <p:spPr bwMode="auto">
          <a:xfrm>
            <a:off x="0" y="1495012"/>
            <a:ext cx="5220072" cy="50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ダイナミック分光法の実証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860032" y="1240269"/>
            <a:ext cx="4190496" cy="2023268"/>
            <a:chOff x="1056445" y="3356992"/>
            <a:chExt cx="3515555" cy="16973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" t="68215"/>
            <a:stretch/>
          </p:blipFill>
          <p:spPr bwMode="auto">
            <a:xfrm>
              <a:off x="1056445" y="3463536"/>
              <a:ext cx="3515555" cy="1590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2627784" y="3356992"/>
              <a:ext cx="72008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21641" y="94157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測定時間：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2.67 </a:t>
            </a:r>
            <a:r>
              <a:rPr kumimoji="1" lang="en-US" altLang="ja-JP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/frame</a:t>
            </a:r>
          </a:p>
          <a:p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帯域：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50cm</a:t>
            </a:r>
            <a:r>
              <a:rPr kumimoji="1" lang="en-US" altLang="ja-JP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kumimoji="1" lang="ja-JP" alt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5236" y="4145012"/>
            <a:ext cx="4308764" cy="2308324"/>
          </a:xfrm>
          <a:prstGeom prst="rect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赤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2.67ms 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イメージの差分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＝～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・メインピークは検出できている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・サイドピークはつぶれている</a:t>
            </a:r>
            <a:endParaRPr kumimoji="1"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青</a:t>
            </a:r>
            <a:r>
              <a:rPr kumimoji="1"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：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5.34ms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イメージの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差分</a:t>
            </a: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・サイドピークも明確に検出できている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546303" y="4707559"/>
            <a:ext cx="0" cy="129614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矢印 10"/>
          <p:cNvSpPr/>
          <p:nvPr/>
        </p:nvSpPr>
        <p:spPr>
          <a:xfrm>
            <a:off x="6631648" y="3334036"/>
            <a:ext cx="647264" cy="74303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CW</a:t>
            </a:r>
            <a:r>
              <a:rPr kumimoji="1" lang="ja-JP" altLang="en-US" sz="3600" dirty="0" smtClean="0"/>
              <a:t>レーザーを用いて、</a:t>
            </a:r>
            <a:r>
              <a:rPr kumimoji="1" lang="en-US" altLang="ja-JP" sz="3600" dirty="0" smtClean="0"/>
              <a:t>VIPA</a:t>
            </a:r>
            <a:r>
              <a:rPr kumimoji="1" lang="ja-JP" altLang="en-US" sz="3600" dirty="0" smtClean="0"/>
              <a:t>分光器の基本特性を調べ、検出限界について評価した。</a:t>
            </a:r>
            <a:endParaRPr kumimoji="1" lang="en-US" altLang="ja-JP" sz="3600" dirty="0" smtClean="0"/>
          </a:p>
          <a:p>
            <a:endParaRPr lang="en-US" altLang="ja-JP" sz="2400" dirty="0"/>
          </a:p>
          <a:p>
            <a:r>
              <a:rPr kumimoji="1" lang="ja-JP" altLang="en-US" sz="3600" dirty="0" smtClean="0"/>
              <a:t>メタンの分光実験を行い、本装置の正確性が実証された。</a:t>
            </a:r>
            <a:endParaRPr kumimoji="1" lang="en-US" altLang="ja-JP" sz="3600" dirty="0" smtClean="0"/>
          </a:p>
          <a:p>
            <a:endParaRPr lang="en-US" altLang="ja-JP" sz="2400" dirty="0"/>
          </a:p>
          <a:p>
            <a:r>
              <a:rPr kumimoji="1" lang="ja-JP" altLang="en-US" sz="3600" dirty="0" smtClean="0"/>
              <a:t>フレームごとのイメージの評価により、ダイナミック分光法を実証した。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606102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816" y="392232"/>
            <a:ext cx="8515470" cy="9941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回折格子を用いた分散型赤外分光法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262338" y="1196752"/>
                <a:ext cx="8460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3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ja-JP" altLang="en-US" sz="36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𝑁𝑚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ja-JP" altLang="en-US" sz="3600" b="0" i="1" smtClean="0">
                          <a:latin typeface="Cambria Math"/>
                          <a:ea typeface="Cambria Math"/>
                        </a:rPr>
                        <m:t>　　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altLang="ja-JP" sz="3600" b="0" i="1" smtClean="0">
                          <a:latin typeface="Cambria Math"/>
                          <a:ea typeface="Cambria Math"/>
                        </a:rPr>
                        <m:t>=±1, ±2, …)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8" y="1196752"/>
                <a:ext cx="8460433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/>
          <p:cNvSpPr txBox="1"/>
          <p:nvPr/>
        </p:nvSpPr>
        <p:spPr>
          <a:xfrm>
            <a:off x="656272" y="1834200"/>
            <a:ext cx="3573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特定</a:t>
            </a:r>
            <a:r>
              <a:rPr lang="ja-JP" altLang="en-US" sz="2400" dirty="0" smtClean="0"/>
              <a:t>の波長のみを検出</a:t>
            </a:r>
            <a:endParaRPr kumimoji="1" lang="ja-JP" altLang="en-US" sz="2400" dirty="0"/>
          </a:p>
        </p:txBody>
      </p:sp>
      <p:sp>
        <p:nvSpPr>
          <p:cNvPr id="91" name="右矢印 90"/>
          <p:cNvSpPr/>
          <p:nvPr/>
        </p:nvSpPr>
        <p:spPr>
          <a:xfrm rot="5400000">
            <a:off x="2089834" y="2410484"/>
            <a:ext cx="631188" cy="419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-73762" y="2996952"/>
            <a:ext cx="514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回折格子を回転させ</a:t>
            </a:r>
            <a:r>
              <a:rPr lang="ja-JP" altLang="en-US" sz="2400" dirty="0" smtClean="0"/>
              <a:t>波長掃引を行う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076056" y="4365104"/>
            <a:ext cx="395232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b="1" dirty="0" smtClean="0"/>
              <a:t>異なる次数の回折光をカットする必要がある</a:t>
            </a:r>
            <a:endParaRPr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b="1" dirty="0" smtClean="0"/>
              <a:t>波長掃引を行うため、測定時間が長くなる</a:t>
            </a:r>
            <a:endParaRPr kumimoji="1"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2000" b="1" dirty="0"/>
          </a:p>
        </p:txBody>
      </p:sp>
      <p:pic>
        <p:nvPicPr>
          <p:cNvPr id="1026" name="Picture 2" descr="http://upload.wikimedia.org/wikipedia/commons/1/13/Czerny-turner_monochroma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5" y="3662035"/>
            <a:ext cx="4811512" cy="29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148064" y="2262143"/>
            <a:ext cx="3875927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・回折格子の溝数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・回折光の次数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rgbClr val="FF0000"/>
                </a:solidFill>
              </a:rPr>
              <a:t>に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より分解能が決まる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08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の原理</a:t>
            </a:r>
            <a:endParaRPr kumimoji="1" lang="en-US" altLang="ja-JP" sz="4800" dirty="0" smtClean="0"/>
          </a:p>
          <a:p>
            <a:endParaRPr lang="en-US" altLang="ja-JP" sz="4800" dirty="0"/>
          </a:p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を用いた分散補償技術</a:t>
            </a:r>
            <a:endParaRPr kumimoji="1" lang="en-US" altLang="ja-JP" sz="4800" dirty="0" smtClean="0"/>
          </a:p>
          <a:p>
            <a:endParaRPr lang="en-US" altLang="ja-JP" sz="4800" dirty="0"/>
          </a:p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を用いた分光計測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36630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ja-JP" altLang="en-US" dirty="0" smtClean="0"/>
              <a:t>フーリエ変換分光法（</a:t>
            </a:r>
            <a:r>
              <a:rPr kumimoji="1" lang="en-US" altLang="ja-JP" dirty="0" smtClean="0"/>
              <a:t>FT-IR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220072" y="1034007"/>
            <a:ext cx="3470239" cy="8858866"/>
            <a:chOff x="5220072" y="1034007"/>
            <a:chExt cx="3470239" cy="8858866"/>
          </a:xfrm>
        </p:grpSpPr>
        <p:pic>
          <p:nvPicPr>
            <p:cNvPr id="3076" name="Picture 4" descr="インターフェログラムをシングルビームに変換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55" b="-53838"/>
            <a:stretch/>
          </p:blipFill>
          <p:spPr bwMode="auto">
            <a:xfrm>
              <a:off x="5220072" y="4293096"/>
              <a:ext cx="3221492" cy="5599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インターフェログラムをシングルビームに変換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2" b="54281"/>
            <a:stretch/>
          </p:blipFill>
          <p:spPr bwMode="auto">
            <a:xfrm>
              <a:off x="5220072" y="1034007"/>
              <a:ext cx="3221492" cy="246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下矢印 7"/>
            <p:cNvSpPr/>
            <p:nvPr/>
          </p:nvSpPr>
          <p:spPr>
            <a:xfrm>
              <a:off x="6714908" y="3630584"/>
              <a:ext cx="261462" cy="57527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962119" y="3691991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フーリエ変換</a:t>
              </a:r>
              <a:endParaRPr kumimoji="1" lang="ja-JP" altLang="en-US" sz="20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49207" y="4797152"/>
            <a:ext cx="4867648" cy="1788018"/>
            <a:chOff x="249207" y="4797152"/>
            <a:chExt cx="4867648" cy="1788018"/>
          </a:xfrm>
        </p:grpSpPr>
        <p:sp>
          <p:nvSpPr>
            <p:cNvPr id="14" name="正方形/長方形 13"/>
            <p:cNvSpPr/>
            <p:nvPr/>
          </p:nvSpPr>
          <p:spPr bwMode="auto">
            <a:xfrm>
              <a:off x="302231" y="4797152"/>
              <a:ext cx="4579097" cy="1784889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53910" y="4797152"/>
              <a:ext cx="486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計測時間（ミラーの移動量）</a:t>
              </a:r>
              <a:endParaRPr kumimoji="1" lang="en-US" altLang="ja-JP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9207" y="6061950"/>
              <a:ext cx="4862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dirty="0" smtClean="0">
                  <a:solidFill>
                    <a:srgbClr val="FF0000"/>
                  </a:solidFill>
                </a:rPr>
                <a:t>スペクトル分解能</a:t>
              </a:r>
              <a:endParaRPr kumimoji="1" lang="en-US" altLang="ja-JP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" name="上下矢印 12"/>
            <p:cNvSpPr/>
            <p:nvPr/>
          </p:nvSpPr>
          <p:spPr bwMode="auto">
            <a:xfrm>
              <a:off x="2353261" y="5320372"/>
              <a:ext cx="504056" cy="796259"/>
            </a:xfrm>
            <a:prstGeom prst="up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819361" y="1154919"/>
            <a:ext cx="4437472" cy="3430666"/>
            <a:chOff x="358583" y="3108520"/>
            <a:chExt cx="4463299" cy="3450633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358583" y="3108520"/>
              <a:ext cx="4463299" cy="3313145"/>
              <a:chOff x="244785" y="3430690"/>
              <a:chExt cx="4112364" cy="3052643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244785" y="3557678"/>
                <a:ext cx="4112364" cy="2925655"/>
                <a:chOff x="4562369" y="1915498"/>
                <a:chExt cx="4112364" cy="2925655"/>
              </a:xfrm>
            </p:grpSpPr>
            <p:pic>
              <p:nvPicPr>
                <p:cNvPr id="20" name="Picture 2" descr="http://cweb.canon.jp/indtech/es/lineup/ds80/img/ds-80-mks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2369" y="1915498"/>
                  <a:ext cx="4112364" cy="29256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正方形/長方形 20"/>
                <p:cNvSpPr/>
                <p:nvPr/>
              </p:nvSpPr>
              <p:spPr>
                <a:xfrm>
                  <a:off x="5292080" y="3255818"/>
                  <a:ext cx="1330393" cy="13216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4663453" y="2474124"/>
                  <a:ext cx="8030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dirty="0" smtClean="0"/>
                    <a:t>光源</a:t>
                  </a:r>
                  <a:endParaRPr kumimoji="1" lang="ja-JP" altLang="en-US" dirty="0"/>
                </a:p>
              </p:txBody>
            </p:sp>
            <p:sp>
              <p:nvSpPr>
                <p:cNvPr id="24" name="正方形/長方形 23"/>
                <p:cNvSpPr/>
                <p:nvPr/>
              </p:nvSpPr>
              <p:spPr>
                <a:xfrm>
                  <a:off x="6878989" y="2083925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/>
                <p:cNvSpPr/>
                <p:nvPr/>
              </p:nvSpPr>
              <p:spPr>
                <a:xfrm>
                  <a:off x="8172400" y="3388625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6963602" y="3154736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6965088" y="4467163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4562369" y="3136224"/>
                  <a:ext cx="28529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9" name="直線矢印コネクタ 18"/>
              <p:cNvCxnSpPr/>
              <p:nvPr/>
            </p:nvCxnSpPr>
            <p:spPr>
              <a:xfrm flipV="1">
                <a:off x="2713440" y="3430690"/>
                <a:ext cx="0" cy="63273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テキスト ボックス 16"/>
            <p:cNvSpPr txBox="1"/>
            <p:nvPr/>
          </p:nvSpPr>
          <p:spPr>
            <a:xfrm>
              <a:off x="2730856" y="6189821"/>
              <a:ext cx="14037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検出器</a:t>
              </a:r>
              <a:endParaRPr kumimoji="1" lang="ja-JP" altLang="en-US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8485" y="2901630"/>
            <a:ext cx="3473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ミラーを動かし、時間の関数として干渉波形を得る。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850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kumimoji="1" lang="ja-JP" altLang="en-US" sz="4800" dirty="0" smtClean="0"/>
              <a:t>各手法の比較</a:t>
            </a:r>
            <a:endParaRPr kumimoji="1" lang="ja-JP" altLang="en-US" sz="4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12756"/>
              </p:ext>
            </p:extLst>
          </p:nvPr>
        </p:nvGraphicFramePr>
        <p:xfrm>
          <a:off x="99716" y="1397000"/>
          <a:ext cx="8936780" cy="515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195"/>
                <a:gridCol w="2234195"/>
                <a:gridCol w="2234195"/>
                <a:gridCol w="2234195"/>
              </a:tblGrid>
              <a:tr h="128208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0" dirty="0" smtClean="0">
                          <a:solidFill>
                            <a:schemeClr val="tx1"/>
                          </a:solidFill>
                        </a:rPr>
                        <a:t>分散型</a:t>
                      </a:r>
                      <a:endParaRPr kumimoji="1" lang="ja-JP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solidFill>
                            <a:schemeClr val="tx1"/>
                          </a:solidFill>
                        </a:rPr>
                        <a:t>FT-IR</a:t>
                      </a:r>
                      <a:endParaRPr kumimoji="1" lang="ja-JP" alt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b="0" dirty="0" smtClean="0">
                          <a:solidFill>
                            <a:srgbClr val="FF0000"/>
                          </a:solidFill>
                        </a:rPr>
                        <a:t>VIPA+</a:t>
                      </a:r>
                    </a:p>
                    <a:p>
                      <a:pPr algn="ctr"/>
                      <a:r>
                        <a:rPr kumimoji="1" lang="ja-JP" altLang="en-US" sz="4000" b="0" dirty="0" smtClean="0">
                          <a:solidFill>
                            <a:srgbClr val="FF0000"/>
                          </a:solidFill>
                        </a:rPr>
                        <a:t>回折格子</a:t>
                      </a:r>
                      <a:endParaRPr kumimoji="1" lang="ja-JP" altLang="en-US" sz="40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2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</a:rPr>
                        <a:t>計測時間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600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6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600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6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2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</a:rPr>
                        <a:t>分解能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600" dirty="0" smtClean="0">
                          <a:solidFill>
                            <a:schemeClr val="tx1"/>
                          </a:solidFill>
                        </a:rPr>
                        <a:t>△</a:t>
                      </a:r>
                      <a:endParaRPr kumimoji="1" lang="ja-JP" altLang="en-US" sz="6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600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endParaRPr kumimoji="1" lang="ja-JP" altLang="en-US" sz="6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20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</a:rPr>
                        <a:t>検出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</a:rPr>
                        <a:t>点検出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 smtClean="0">
                          <a:solidFill>
                            <a:schemeClr val="tx1"/>
                          </a:solidFill>
                        </a:rPr>
                        <a:t>点検出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9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0871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angular dispersion by a virtually imaged phased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and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application to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wavelength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Shirasaki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Optics Letters,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No.5, 366(1996)</a:t>
            </a:r>
          </a:p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fingerprinting with the resolved modes of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femtosecond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frequency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 A.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Diddams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Hollberg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Vela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Mbele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Nature,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627(2007)</a:t>
            </a:r>
          </a:p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Mid-infrared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virtually imaged phased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 spectrometer for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and broadband trace gas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Lora Nugent-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Glandorf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al, Optics letters, 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No.15, 3285(2012)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89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angular dispersion by a virtually imaged phased array and its application to a  wavelength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demultiplexer</a:t>
            </a:r>
            <a:r>
              <a:rPr lang="ja-JP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ja-JP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ja-JP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Shirasaki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Optics Letters, </a:t>
            </a:r>
            <a:r>
              <a:rPr lang="en-US" altLang="ja-JP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No.5, 366(1996</a:t>
            </a:r>
            <a:r>
              <a:rPr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60580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290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VIPA</a:t>
            </a:r>
            <a:r>
              <a:rPr kumimoji="1" lang="ja-JP" altLang="en-US" sz="5400" dirty="0" smtClean="0"/>
              <a:t>の概略図</a:t>
            </a:r>
            <a:endParaRPr kumimoji="1"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848" y="1177588"/>
            <a:ext cx="877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位相の異なる複数のビーム源が配置された</a:t>
            </a:r>
            <a:r>
              <a:rPr kumimoji="1" lang="en-US" altLang="ja-JP" sz="2800" dirty="0" smtClean="0"/>
              <a:t>phased array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0" y="1607127"/>
            <a:ext cx="8585707" cy="50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0" y="2125666"/>
            <a:ext cx="8987472" cy="403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436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/>
              <a:t>VIPA</a:t>
            </a:r>
            <a:r>
              <a:rPr kumimoji="1" lang="ja-JP" altLang="en-US" sz="4800" dirty="0" smtClean="0"/>
              <a:t>の原理</a:t>
            </a:r>
            <a:endParaRPr kumimoji="1" lang="ja-JP" altLang="en-US" sz="48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35496" y="692696"/>
            <a:ext cx="4608512" cy="3505745"/>
            <a:chOff x="2387842" y="1939479"/>
            <a:chExt cx="4608512" cy="3505745"/>
          </a:xfrm>
        </p:grpSpPr>
        <p:cxnSp>
          <p:nvCxnSpPr>
            <p:cNvPr id="6" name="直線コネクタ 5"/>
            <p:cNvCxnSpPr/>
            <p:nvPr/>
          </p:nvCxnSpPr>
          <p:spPr>
            <a:xfrm flipH="1">
              <a:off x="4166219" y="2348880"/>
              <a:ext cx="621805" cy="205673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H="1">
              <a:off x="4788024" y="2348880"/>
              <a:ext cx="936104" cy="3096344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2387842" y="4581128"/>
              <a:ext cx="170781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095654" y="4581128"/>
              <a:ext cx="98040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747882" y="4132415"/>
              <a:ext cx="1347772" cy="42614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4319972" y="3883197"/>
              <a:ext cx="756084" cy="684076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245853" y="4296204"/>
              <a:ext cx="838765" cy="26520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339387" y="3892325"/>
              <a:ext cx="980402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5256076" y="3897052"/>
              <a:ext cx="784410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弧 22"/>
            <p:cNvSpPr/>
            <p:nvPr/>
          </p:nvSpPr>
          <p:spPr>
            <a:xfrm rot="13954641">
              <a:off x="3117985" y="4198807"/>
              <a:ext cx="504056" cy="504056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47882" y="413870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846177" y="3356992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851920" y="359993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040052" y="457241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5076056" y="3897052"/>
              <a:ext cx="0" cy="688803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4765964" y="2452255"/>
              <a:ext cx="886156" cy="256665"/>
            </a:xfrm>
            <a:prstGeom prst="straightConnector1">
              <a:avLst/>
            </a:prstGeom>
            <a:ln w="2222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103765" y="1939479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1" lang="ja-JP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円弧 34"/>
            <p:cNvSpPr/>
            <p:nvPr/>
          </p:nvSpPr>
          <p:spPr>
            <a:xfrm rot="13954641">
              <a:off x="4607671" y="4413229"/>
              <a:ext cx="210137" cy="210137"/>
            </a:xfrm>
            <a:prstGeom prst="arc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239670" y="4277334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円弧 36"/>
            <p:cNvSpPr/>
            <p:nvPr/>
          </p:nvSpPr>
          <p:spPr>
            <a:xfrm rot="4340748">
              <a:off x="4346912" y="3767118"/>
              <a:ext cx="391026" cy="39102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657863" y="3891079"/>
              <a:ext cx="473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>
              <a:off x="5084618" y="4585855"/>
              <a:ext cx="1911736" cy="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4426527" y="1039091"/>
                <a:ext cx="4423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b="0" dirty="0" smtClean="0"/>
                  <a:t>幾何学的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/>
                      </a:rPr>
                      <m:t>距離</m:t>
                    </m:r>
                    <m:r>
                      <a:rPr lang="ja-JP" altLang="en-US" sz="2800" b="0" i="1" smtClean="0">
                        <a:latin typeface="Cambria Math"/>
                      </a:rPr>
                      <m:t>差＝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/>
                      </a:rPr>
                      <m:t>AB</m:t>
                    </m:r>
                    <m:r>
                      <a:rPr kumimoji="1" lang="en-US" altLang="ja-JP" sz="28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/>
                      </a:rPr>
                      <m:t>BC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27" y="1039091"/>
                <a:ext cx="442358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755" t="-1627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4451323" y="1550168"/>
                <a:ext cx="4464496" cy="2886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i="1" smtClean="0">
                          <a:latin typeface="Cambria Math"/>
                        </a:rPr>
                        <m:t>AB</m:t>
                      </m:r>
                      <m:r>
                        <a:rPr lang="en-US" altLang="ja-JP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400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𝑐𝑜𝑠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2</m:t>
                      </m:r>
                      <m:r>
                        <a:rPr kumimoji="1" lang="ja-JP" altLang="en-US" sz="2400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kumimoji="1" lang="en-US" altLang="ja-JP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𝐴𝐵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𝐵𝐶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i="1">
                              <a:latin typeface="Cambria Math"/>
                            </a:rPr>
                            <m:t>𝜃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</a:rPr>
                            <m:t>𝑡𝑐𝑜𝑠</m:t>
                          </m:r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ja-JP" altLang="en-US" sz="2400" b="0" i="1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  <a:p>
                <a:endParaRPr lang="en-US" altLang="ja-JP" sz="1200" dirty="0" smtClean="0"/>
              </a:p>
              <a:p>
                <a:pPr algn="ctr"/>
                <a:r>
                  <a:rPr lang="ja-JP" altLang="en-US" sz="240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3600" b="0" i="0" dirty="0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en-US" altLang="ja-JP" sz="3600" b="0" i="0" dirty="0" smtClean="0">
                        <a:latin typeface="Cambria Math"/>
                      </a:rPr>
                      <m:t>tcos</m:t>
                    </m:r>
                    <m:r>
                      <m:rPr>
                        <m:sty m:val="p"/>
                      </m:rPr>
                      <a:rPr lang="el-GR" altLang="ja-JP" sz="3600" b="0" i="1" dirty="0" smtClean="0"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23" y="1550168"/>
                <a:ext cx="4464496" cy="28869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/>
          <p:cNvSpPr txBox="1"/>
          <p:nvPr/>
        </p:nvSpPr>
        <p:spPr>
          <a:xfrm>
            <a:off x="1087069" y="4104782"/>
            <a:ext cx="185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Glass plate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35496" y="4437112"/>
                <a:ext cx="91916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𝑛𝑡𝑐𝑜𝑠</m:t>
                    </m:r>
                    <m:r>
                      <a:rPr kumimoji="1" lang="ja-JP" alt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kumimoji="1" lang="ja-JP" altLang="en-US" sz="3200" dirty="0" smtClean="0"/>
                  <a:t>：</a:t>
                </a:r>
                <a:r>
                  <a:rPr kumimoji="1" lang="ja-JP" altLang="en-US" sz="2800" dirty="0" smtClean="0"/>
                  <a:t>この条件を満たす方向に伝搬していく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37112"/>
                <a:ext cx="9191626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6667" r="-1061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60894" y="5229200"/>
            <a:ext cx="718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角度分散を計算するために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の関数として微分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2339752" y="5691401"/>
                <a:ext cx="4427984" cy="81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ja-JP" alt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kumimoji="1" lang="en-US" altLang="ja-JP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altLang="ja-JP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𝑛𝑡𝑠𝑖𝑛</m:t>
                        </m:r>
                        <m:r>
                          <a:rPr kumimoji="1" lang="ja-JP" alt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kumimoji="1" lang="ja-JP" altLang="en-US" sz="3200" dirty="0" smtClean="0">
                    <a:solidFill>
                      <a:srgbClr val="FF0000"/>
                    </a:solidFill>
                  </a:rPr>
                  <a:t>：角度分散</a:t>
                </a:r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691401"/>
                <a:ext cx="4427984" cy="815993"/>
              </a:xfrm>
              <a:prstGeom prst="rect">
                <a:avLst/>
              </a:prstGeom>
              <a:blipFill rotWithShape="1">
                <a:blip r:embed="rId6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テキスト ボックス 59"/>
          <p:cNvSpPr txBox="1"/>
          <p:nvPr/>
        </p:nvSpPr>
        <p:spPr>
          <a:xfrm>
            <a:off x="4475018" y="6400280"/>
            <a:ext cx="465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波長が</a:t>
            </a:r>
            <a:r>
              <a:rPr lang="en-US" altLang="ja-JP" dirty="0" err="1" smtClean="0"/>
              <a:t>dλ</a:t>
            </a:r>
            <a:r>
              <a:rPr lang="en-US" altLang="ja-JP" dirty="0" smtClean="0"/>
              <a:t> </a:t>
            </a:r>
            <a:r>
              <a:rPr lang="ja-JP" altLang="en-US" dirty="0" smtClean="0"/>
              <a:t>変化したときの、回折角の変化量</a:t>
            </a:r>
            <a:endParaRPr kumimoji="1" lang="ja-JP" altLang="en-US" dirty="0"/>
          </a:p>
        </p:txBody>
      </p:sp>
      <p:cxnSp>
        <p:nvCxnSpPr>
          <p:cNvPr id="40" name="直線コネクタ 39"/>
          <p:cNvCxnSpPr/>
          <p:nvPr/>
        </p:nvCxnSpPr>
        <p:spPr>
          <a:xfrm flipH="1">
            <a:off x="1524001" y="3171773"/>
            <a:ext cx="277090" cy="916532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50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6647</TotalTime>
  <Words>1164</Words>
  <Application>Microsoft Office PowerPoint</Application>
  <PresentationFormat>画面に合わせる (4:3)</PresentationFormat>
  <Paragraphs>212</Paragraphs>
  <Slides>30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テーマ1</vt:lpstr>
      <vt:lpstr>VIPAを用いた光コムの分光</vt:lpstr>
      <vt:lpstr>目次</vt:lpstr>
      <vt:lpstr>回折格子を用いた分散型赤外分光法</vt:lpstr>
      <vt:lpstr>フーリエ変換分光法（FT-IR）</vt:lpstr>
      <vt:lpstr>各手法の比較</vt:lpstr>
      <vt:lpstr>PowerPoint プレゼンテーション</vt:lpstr>
      <vt:lpstr>PowerPoint プレゼンテーション</vt:lpstr>
      <vt:lpstr>VIPAの概略図</vt:lpstr>
      <vt:lpstr>VIPAの原理</vt:lpstr>
      <vt:lpstr>回折格子との比較</vt:lpstr>
      <vt:lpstr>実験結果</vt:lpstr>
      <vt:lpstr>実験結果</vt:lpstr>
      <vt:lpstr>まとめ</vt:lpstr>
      <vt:lpstr>PowerPoint プレゼンテーション</vt:lpstr>
      <vt:lpstr>FSR（自由スペクトル領域）</vt:lpstr>
      <vt:lpstr>VIPA + Gratingによるコムの分離</vt:lpstr>
      <vt:lpstr>実験光学系</vt:lpstr>
      <vt:lpstr>VIPAシステムによる分光イメージ</vt:lpstr>
      <vt:lpstr>ヨウ素蒸気の吸収スペクトル</vt:lpstr>
      <vt:lpstr>周波数走査</vt:lpstr>
      <vt:lpstr>まとめ</vt:lpstr>
      <vt:lpstr>PowerPoint プレゼンテーション</vt:lpstr>
      <vt:lpstr>イントロダクション</vt:lpstr>
      <vt:lpstr>実験光学系</vt:lpstr>
      <vt:lpstr>VIPAの特性</vt:lpstr>
      <vt:lpstr>ノイズ特性</vt:lpstr>
      <vt:lpstr>メタンの分光実験</vt:lpstr>
      <vt:lpstr>ダイナミック分光法の実証</vt:lpstr>
      <vt:lpstr>まとめ</vt:lpstr>
      <vt:lpstr>総括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VIPAを用いた波長分散システム</dc:title>
  <dc:creator>ichikawa</dc:creator>
  <cp:lastModifiedBy>ichikawa</cp:lastModifiedBy>
  <cp:revision>146</cp:revision>
  <cp:lastPrinted>2013-12-02T23:28:24Z</cp:lastPrinted>
  <dcterms:created xsi:type="dcterms:W3CDTF">2013-11-09T06:34:23Z</dcterms:created>
  <dcterms:modified xsi:type="dcterms:W3CDTF">2014-01-06T04:41:23Z</dcterms:modified>
</cp:coreProperties>
</file>