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7" r:id="rId7"/>
    <p:sldId id="275" r:id="rId8"/>
    <p:sldId id="264" r:id="rId9"/>
    <p:sldId id="276" r:id="rId10"/>
    <p:sldId id="266" r:id="rId11"/>
    <p:sldId id="277" r:id="rId12"/>
    <p:sldId id="262" r:id="rId13"/>
    <p:sldId id="271" r:id="rId14"/>
    <p:sldId id="272" r:id="rId15"/>
    <p:sldId id="273" r:id="rId16"/>
    <p:sldId id="278" r:id="rId17"/>
    <p:sldId id="263" r:id="rId18"/>
    <p:sldId id="281" r:id="rId19"/>
    <p:sldId id="268" r:id="rId20"/>
    <p:sldId id="269" r:id="rId21"/>
    <p:sldId id="270" r:id="rId22"/>
    <p:sldId id="279" r:id="rId23"/>
    <p:sldId id="282" r:id="rId24"/>
    <p:sldId id="283" r:id="rId25"/>
    <p:sldId id="288" r:id="rId26"/>
    <p:sldId id="285" r:id="rId27"/>
    <p:sldId id="287" r:id="rId28"/>
    <p:sldId id="286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9640" autoAdjust="0"/>
  </p:normalViewPr>
  <p:slideViewPr>
    <p:cSldViewPr>
      <p:cViewPr>
        <p:scale>
          <a:sx n="75" d="100"/>
          <a:sy n="75" d="100"/>
        </p:scale>
        <p:origin x="-35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63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92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2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5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9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25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87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83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37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00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18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7C3DA-B841-4A3E-B8BE-D332F37ECD6C}" type="datetimeFigureOut">
              <a:rPr kumimoji="1" lang="ja-JP" altLang="en-US" smtClean="0"/>
              <a:t>2013/12/24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1308-591E-47DC-8219-47D7DE4B7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3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後期雑誌会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M2</a:t>
            </a:r>
            <a:r>
              <a:rPr lang="ja-JP" altLang="en-US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木村</a:t>
            </a:r>
            <a:endParaRPr kumimoji="1" lang="ja-JP" altLang="en-US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2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プリズムカプラによる違い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07504" y="1308830"/>
            <a:ext cx="3158113" cy="5440110"/>
            <a:chOff x="251520" y="1556792"/>
            <a:chExt cx="3158113" cy="544011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3" t="19792" r="17131" b="19532"/>
            <a:stretch/>
          </p:blipFill>
          <p:spPr bwMode="auto">
            <a:xfrm>
              <a:off x="251520" y="1556792"/>
              <a:ext cx="3158113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565646" y="6596792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Single-prism coupler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793368" y="1308830"/>
            <a:ext cx="3243128" cy="5440110"/>
            <a:chOff x="3409633" y="1556792"/>
            <a:chExt cx="3243128" cy="544011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27" t="19270" r="17204" b="20833"/>
            <a:stretch/>
          </p:blipFill>
          <p:spPr bwMode="auto">
            <a:xfrm>
              <a:off x="3409633" y="1556792"/>
              <a:ext cx="3243128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3613982" y="6596792"/>
              <a:ext cx="28344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Arrayed-prism couplers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899592" y="908720"/>
            <a:ext cx="721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Si-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ボロメータ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1.4mm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スリット）を横方向に移動させて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計測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3131840" y="1628800"/>
            <a:ext cx="2802370" cy="2683750"/>
            <a:chOff x="3297787" y="1628800"/>
            <a:chExt cx="2802370" cy="2683750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3297787" y="1628800"/>
              <a:ext cx="219964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FWHM@d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=100mm</a:t>
              </a:r>
              <a:endParaRPr lang="en-US" altLang="ja-JP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Single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58mm</a:t>
              </a:r>
            </a:p>
            <a:p>
              <a:r>
                <a:rPr lang="en-US" altLang="ja-JP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Arrayed</a:t>
              </a:r>
              <a:r>
                <a:rPr lang="ja-JP" altLang="en-US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lang="en-US" altLang="ja-JP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34mm</a:t>
              </a:r>
              <a:endParaRPr kumimoji="1" lang="ja-JP" altLang="en-US" sz="2000" dirty="0">
                <a:solidFill>
                  <a:srgbClr val="0070C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297787" y="2681334"/>
              <a:ext cx="280237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THz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波出力</a:t>
              </a:r>
              <a:endParaRPr lang="en-US" altLang="ja-JP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lang="en-US" altLang="ja-JP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S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ingle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30pJ/pulse</a:t>
              </a:r>
            </a:p>
            <a:p>
              <a:r>
                <a:rPr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　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　　（＜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3.0mW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）</a:t>
              </a:r>
              <a:endPara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lang="en-US" altLang="ja-JP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Arrayed</a:t>
              </a:r>
              <a:r>
                <a:rPr lang="ja-JP" altLang="en-US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lang="en-US" altLang="ja-JP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192pJ/pulse</a:t>
              </a:r>
            </a:p>
            <a:p>
              <a:r>
                <a:rPr lang="ja-JP" altLang="en-US" sz="2000" dirty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　</a:t>
              </a:r>
              <a:r>
                <a:rPr lang="ja-JP" altLang="en-US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　　（＜</a:t>
              </a:r>
              <a:r>
                <a:rPr lang="en-US" altLang="ja-JP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19.2mW</a:t>
              </a:r>
              <a:r>
                <a:rPr lang="ja-JP" altLang="en-US" sz="2000" dirty="0" smtClean="0">
                  <a:solidFill>
                    <a:srgbClr val="0070C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）</a:t>
              </a:r>
              <a:endParaRPr lang="en-US" altLang="ja-JP" sz="2000" dirty="0" smtClean="0">
                <a:solidFill>
                  <a:srgbClr val="0070C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23" name="左中かっこ 22"/>
          <p:cNvSpPr/>
          <p:nvPr/>
        </p:nvSpPr>
        <p:spPr>
          <a:xfrm>
            <a:off x="5934210" y="4437112"/>
            <a:ext cx="236409" cy="129614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72904" y="4885129"/>
            <a:ext cx="2661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効率良く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波を抽出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0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まとめ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ピーク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パワー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＜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19.2mW</a:t>
            </a:r>
          </a:p>
          <a:p>
            <a:pPr marL="0" indent="0">
              <a:buNone/>
            </a:pP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○チューニングレンジ：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100 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 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330μm</a:t>
            </a:r>
          </a:p>
          <a:p>
            <a:pPr marL="0" indent="0">
              <a:buNone/>
            </a:pP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Arrayed prism coupler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の有用性</a:t>
            </a:r>
            <a:endParaRPr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×THz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波線幅：数十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GHz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程度（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Ref.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より）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×LiNbO</a:t>
            </a:r>
            <a:r>
              <a:rPr lang="en-US" altLang="ja-JP" baseline="-25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の角度調整シビア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771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340768"/>
            <a:ext cx="9144000" cy="2808312"/>
          </a:xfrm>
        </p:spPr>
        <p:txBody>
          <a:bodyPr>
            <a:noAutofit/>
          </a:bodyPr>
          <a:lstStyle/>
          <a:p>
            <a:r>
              <a:rPr lang="en-US" altLang="ja-JP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Injection-seeded terahertz-wave parametric generator with wide </a:t>
            </a:r>
            <a:r>
              <a:rPr lang="en-US" altLang="ja-JP" sz="40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tunability</a:t>
            </a:r>
            <a:endParaRPr kumimoji="1" lang="ja-JP" altLang="en-US" sz="4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556720"/>
            <a:ext cx="9144000" cy="1752600"/>
          </a:xfrm>
        </p:spPr>
        <p:txBody>
          <a:bodyPr>
            <a:normAutofit/>
          </a:bodyPr>
          <a:lstStyle/>
          <a:p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Kodo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Hiroaki </a:t>
            </a:r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Minamide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Kazuhiro Imai, Jun-</a:t>
            </a:r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ichi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</a:t>
            </a:r>
            <a:r>
              <a:rPr lang="en-US" altLang="ja-JP" sz="2800" dirty="0" err="1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Hiromasa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Ito</a:t>
            </a:r>
            <a:endParaRPr lang="en-US" altLang="ja-JP" sz="28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Applied </a:t>
            </a:r>
            <a:r>
              <a:rPr lang="en-US" altLang="ja-JP" sz="2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Physics Letters 80, 195, pp. 194-197 (2002)</a:t>
            </a:r>
            <a:endParaRPr kumimoji="1" lang="ja-JP" altLang="en-US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30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4598" r="9885" b="24193"/>
          <a:stretch/>
        </p:blipFill>
        <p:spPr bwMode="auto">
          <a:xfrm>
            <a:off x="527405" y="909040"/>
            <a:ext cx="800503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実験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装置（</a:t>
            </a:r>
            <a:r>
              <a:rPr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IS-OPG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18894" r="16794" b="8657"/>
          <a:stretch/>
        </p:blipFill>
        <p:spPr bwMode="auto">
          <a:xfrm>
            <a:off x="35496" y="3753376"/>
            <a:ext cx="491505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148064" y="3861048"/>
            <a:ext cx="3849131" cy="2068852"/>
            <a:chOff x="5148064" y="3933056"/>
            <a:chExt cx="3849131" cy="206885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148064" y="3933056"/>
              <a:ext cx="38491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err="1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Nd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YAG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レーザ</a:t>
              </a:r>
              <a:endPara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波長：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1.064μm</a:t>
              </a:r>
            </a:p>
            <a:p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パルスエネルギ：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34.5mJ/pulse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454237" y="4986245"/>
              <a:ext cx="3236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ECLD</a:t>
              </a:r>
            </a:p>
            <a:p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波長：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1.066 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～ 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1.074μm</a:t>
              </a:r>
            </a:p>
            <a:p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出力：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50mW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033448" y="5929900"/>
            <a:ext cx="407836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シード光の波長変化により</a:t>
            </a:r>
            <a:endParaRPr kumimoji="1"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波の波長を変化させる！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9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実験結果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9355" r="33236" b="19959"/>
          <a:stretch/>
        </p:blipFill>
        <p:spPr bwMode="auto">
          <a:xfrm>
            <a:off x="2" y="1772816"/>
            <a:ext cx="4453488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6360" r="16159" b="24579"/>
          <a:stretch/>
        </p:blipFill>
        <p:spPr bwMode="auto">
          <a:xfrm>
            <a:off x="4550389" y="1772816"/>
            <a:ext cx="4593611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67290" y="4904816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シード光波長と入射角を変化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1941" y="5356036"/>
            <a:ext cx="32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波：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125 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 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430μm</a:t>
            </a:r>
          </a:p>
          <a:p>
            <a:pPr algn="ctr"/>
            <a:r>
              <a:rPr lang="en-US" altLang="ja-JP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        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0.7 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 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2.4THz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31257" y="4904816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シード光波長固定，入射角変化</a:t>
            </a:r>
            <a:endParaRPr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→入射角変化に対し，非常に鈍感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08200" y="5709979"/>
            <a:ext cx="387798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シード光入射角走査は不要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84668" y="1372706"/>
            <a:ext cx="2525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位相整合角：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1.43°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8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波線幅評価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13508" r="37543" b="15524"/>
          <a:stretch/>
        </p:blipFill>
        <p:spPr bwMode="auto">
          <a:xfrm>
            <a:off x="4385579" y="1593208"/>
            <a:ext cx="4750876" cy="37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37208"/>
            <a:ext cx="4315672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-7994" y="1213988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Ref.</a:t>
            </a:r>
            <a:r>
              <a:rPr kumimoji="1" lang="ja-JP" altLang="en-US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J.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H.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Ito, “Terahertz wave</a:t>
            </a:r>
          </a:p>
          <a:p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parametric source”, J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 Phys. D: Applied Physics, 35, R1-14 (2002).</a:t>
            </a:r>
            <a:endParaRPr kumimoji="1"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769" y="2276872"/>
            <a:ext cx="173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分解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能：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0.2nm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898" y="5301208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シード光有無によるアイドラー光</a:t>
            </a:r>
            <a:endParaRPr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スペクトル幅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＜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0.2nm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29614" y="5301208"/>
            <a:ext cx="3462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1.92THz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付近の水蒸気吸収線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41722" y="5701318"/>
            <a:ext cx="163859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波線幅</a:t>
            </a:r>
            <a:endParaRPr kumimoji="1"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＜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100MHz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95536" y="6165304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波をアイドラー波で</a:t>
            </a:r>
            <a:r>
              <a:rPr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校正する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こと</a:t>
            </a:r>
            <a:r>
              <a:rPr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も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可能</a:t>
            </a:r>
            <a:endParaRPr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9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まとめ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ピークパワー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：＞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200mW</a:t>
            </a:r>
          </a:p>
          <a:p>
            <a:pPr marL="0" indent="0">
              <a:buNone/>
            </a:pP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○チューニングレンジ：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125 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 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430μm</a:t>
            </a:r>
          </a:p>
          <a:p>
            <a:pPr marL="0" indent="0">
              <a:buNone/>
            </a:pP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波線幅：＜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100MHz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（水蒸気吸収線より）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○シビアな角度調整不要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2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309634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 Terahertz Source with High Frequency Accuracy Using a</a:t>
            </a:r>
            <a:b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Mach-</a:t>
            </a:r>
            <a:r>
              <a:rPr lang="en-US" altLang="ja-JP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Zehnder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-modulator-based Flat Comb Generator for High</a:t>
            </a:r>
            <a:b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Resolution Spectroscopy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9144000" cy="2376264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Isao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Morohashi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Yoshihisa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Irimajiri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Takahide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Sakamoto, Norihiko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Sekine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Tetsuya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Kawanishi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Motoaki Yasui, and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Iwao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Hosako</a:t>
            </a:r>
            <a:endParaRPr lang="en-US" altLang="ja-JP" sz="2800" dirty="0" smtClean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Progress In Electromagnetics Research Symposium Proceedings, pp. 12-15 (2013)</a:t>
            </a:r>
            <a:endParaRPr kumimoji="1" lang="ja-JP" altLang="en-US" sz="2000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30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イントロダクション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22" y="1731565"/>
            <a:ext cx="6462178" cy="15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755576" y="4293113"/>
            <a:ext cx="7745321" cy="1747777"/>
            <a:chOff x="334619" y="4685796"/>
            <a:chExt cx="7745321" cy="17477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86" y="4685796"/>
              <a:ext cx="2646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34619" y="6125796"/>
              <a:ext cx="5391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i="1" dirty="0" err="1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Alnair</a:t>
              </a:r>
              <a:r>
                <a:rPr kumimoji="1" lang="en-US" altLang="ja-JP" sz="14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labs</a:t>
              </a:r>
              <a:r>
                <a:rPr kumimoji="1" lang="ja-JP" altLang="en-US" sz="14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lang="en-US" altLang="ja-JP" sz="1400" i="1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http://www.alnair-labs.com/product-CVF-220.php#</a:t>
              </a:r>
              <a:endParaRPr kumimoji="1" lang="ja-JP" altLang="en-US" sz="1400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5" t="58160" r="18692" b="27604"/>
            <a:stretch/>
          </p:blipFill>
          <p:spPr bwMode="auto">
            <a:xfrm>
              <a:off x="3100086" y="5063796"/>
              <a:ext cx="4979854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121112" y="1023679"/>
            <a:ext cx="2236510" cy="2486132"/>
            <a:chOff x="121112" y="1023679"/>
            <a:chExt cx="2236510" cy="2486132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95536" y="1844824"/>
              <a:ext cx="1962086" cy="1664987"/>
              <a:chOff x="395536" y="1844824"/>
              <a:chExt cx="1962086" cy="1664987"/>
            </a:xfrm>
          </p:grpSpPr>
          <p:sp>
            <p:nvSpPr>
              <p:cNvPr id="4" name="円/楕円 3"/>
              <p:cNvSpPr/>
              <p:nvPr/>
            </p:nvSpPr>
            <p:spPr>
              <a:xfrm>
                <a:off x="395536" y="1844824"/>
                <a:ext cx="1368152" cy="136815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円/楕円 4"/>
              <p:cNvSpPr/>
              <p:nvPr/>
            </p:nvSpPr>
            <p:spPr>
              <a:xfrm>
                <a:off x="611560" y="2573707"/>
                <a:ext cx="576064" cy="57606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弧 6"/>
              <p:cNvSpPr/>
              <p:nvPr/>
            </p:nvSpPr>
            <p:spPr>
              <a:xfrm>
                <a:off x="1061478" y="2213667"/>
                <a:ext cx="1296144" cy="1296144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円弧 8"/>
              <p:cNvSpPr/>
              <p:nvPr/>
            </p:nvSpPr>
            <p:spPr>
              <a:xfrm rot="10800000">
                <a:off x="670953" y="2747439"/>
                <a:ext cx="648072" cy="648072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971600" y="3293787"/>
                <a:ext cx="216024" cy="21602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121112" y="1023679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フェムト秒レーザ</a:t>
              </a:r>
              <a:endPara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（パルスレーザ）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3635685" y="1331455"/>
            <a:ext cx="455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光コム → 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何万台もの安定な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CW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レーザ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978100" y="1912017"/>
            <a:ext cx="619080" cy="1814327"/>
            <a:chOff x="4978100" y="1912017"/>
            <a:chExt cx="619080" cy="1814327"/>
          </a:xfrm>
        </p:grpSpPr>
        <p:sp>
          <p:nvSpPr>
            <p:cNvPr id="16" name="正方形/長方形 15"/>
            <p:cNvSpPr/>
            <p:nvPr/>
          </p:nvSpPr>
          <p:spPr>
            <a:xfrm>
              <a:off x="5143624" y="1912017"/>
              <a:ext cx="288032" cy="14313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978100" y="3326234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BPF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337000" y="1912017"/>
            <a:ext cx="619080" cy="1814327"/>
            <a:chOff x="4978100" y="1912017"/>
            <a:chExt cx="619080" cy="1814327"/>
          </a:xfrm>
        </p:grpSpPr>
        <p:sp>
          <p:nvSpPr>
            <p:cNvPr id="23" name="正方形/長方形 22"/>
            <p:cNvSpPr/>
            <p:nvPr/>
          </p:nvSpPr>
          <p:spPr>
            <a:xfrm>
              <a:off x="5143624" y="1912017"/>
              <a:ext cx="288032" cy="14313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78100" y="3326234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BPF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2962424" y="3726344"/>
            <a:ext cx="590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コム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本だけ抜出し，差周波発生による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波発生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0" name="乗算記号 19"/>
          <p:cNvSpPr/>
          <p:nvPr/>
        </p:nvSpPr>
        <p:spPr>
          <a:xfrm>
            <a:off x="5317496" y="3395511"/>
            <a:ext cx="1190829" cy="119082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327921" y="6187201"/>
            <a:ext cx="6638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繰返周波数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10GHz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程度必要？ → 共振器長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30cm@</a:t>
            </a:r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1.5μm</a:t>
            </a:r>
            <a:endParaRPr kumimoji="1"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9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25391" r="32330" b="22232"/>
          <a:stretch/>
        </p:blipFill>
        <p:spPr bwMode="auto">
          <a:xfrm>
            <a:off x="13946" y="1687921"/>
            <a:ext cx="4032000" cy="230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 bwMode="auto">
          <a:xfrm>
            <a:off x="13946" y="4491056"/>
            <a:ext cx="4922184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実験装置（</a:t>
            </a:r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MZM-FCG</a:t>
            </a:r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8309" r="5643" b="54109"/>
          <a:stretch/>
        </p:blipFill>
        <p:spPr bwMode="auto">
          <a:xfrm>
            <a:off x="4032504" y="1124744"/>
            <a:ext cx="5076000" cy="6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7411" r="5825" b="29553"/>
          <a:stretch/>
        </p:blipFill>
        <p:spPr bwMode="auto">
          <a:xfrm>
            <a:off x="4048888" y="1800218"/>
            <a:ext cx="4824000" cy="14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47946" r="16568" b="37768"/>
          <a:stretch/>
        </p:blipFill>
        <p:spPr bwMode="auto">
          <a:xfrm>
            <a:off x="4032504" y="3650288"/>
            <a:ext cx="3096000" cy="4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24406" r="16668" b="59197"/>
          <a:stretch/>
        </p:blipFill>
        <p:spPr bwMode="auto">
          <a:xfrm>
            <a:off x="236423" y="4135936"/>
            <a:ext cx="3327465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33266" r="16794" b="50985"/>
          <a:stretch/>
        </p:blipFill>
        <p:spPr bwMode="auto">
          <a:xfrm>
            <a:off x="4032504" y="4153936"/>
            <a:ext cx="411750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4032504" y="3293326"/>
            <a:ext cx="4124568" cy="338554"/>
            <a:chOff x="3810125" y="3352507"/>
            <a:chExt cx="4124568" cy="338554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2" t="53304" r="17347" b="39171"/>
            <a:stretch/>
          </p:blipFill>
          <p:spPr bwMode="auto">
            <a:xfrm>
              <a:off x="4644008" y="3395784"/>
              <a:ext cx="3290685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810125" y="3352507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/>
                <a:t>ここで，</a:t>
              </a:r>
              <a:endParaRPr kumimoji="1" lang="ja-JP" altLang="en-US" sz="1600" dirty="0"/>
            </a:p>
          </p:txBody>
        </p:sp>
      </p:grpSp>
      <p:cxnSp>
        <p:nvCxnSpPr>
          <p:cNvPr id="10" name="直線コネクタ 9"/>
          <p:cNvCxnSpPr>
            <a:stCxn id="7175" idx="2"/>
            <a:endCxn id="11" idx="0"/>
          </p:cNvCxnSpPr>
          <p:nvPr/>
        </p:nvCxnSpPr>
        <p:spPr>
          <a:xfrm>
            <a:off x="6091255" y="4693936"/>
            <a:ext cx="744832" cy="895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563670" y="5589240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位相器と減衰器を用いて条件を満たす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3" name="右中かっこ 12"/>
          <p:cNvSpPr/>
          <p:nvPr/>
        </p:nvSpPr>
        <p:spPr>
          <a:xfrm rot="5400000">
            <a:off x="3537911" y="5127131"/>
            <a:ext cx="488086" cy="158826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26713" y="6181273"/>
            <a:ext cx="4714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断熱ソリトン圧縮</a:t>
            </a:r>
            <a:r>
              <a:rPr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過程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→ パルス幅圧縮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-36512" y="673532"/>
            <a:ext cx="918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Ref. Sakamoto. T, 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Kawanishi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M.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Izutsu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“Asymptotic 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formalism for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ultra at 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optical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frequency 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comb generation using a Mach-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Zehnder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modulator”, 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Opt.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Lett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., Vol. 32, No. 11,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1515-1517 (2007).</a:t>
            </a:r>
            <a:endParaRPr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5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イントロダクション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6488" y="3717032"/>
            <a:ext cx="9090817" cy="3082990"/>
            <a:chOff x="36488" y="1732746"/>
            <a:chExt cx="9090817" cy="30829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9" t="45766" r="5930" b="42318"/>
            <a:stretch/>
          </p:blipFill>
          <p:spPr bwMode="auto">
            <a:xfrm>
              <a:off x="36488" y="2132856"/>
              <a:ext cx="9072000" cy="77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8" t="77163" r="5959" b="12813"/>
            <a:stretch/>
          </p:blipFill>
          <p:spPr bwMode="auto">
            <a:xfrm>
              <a:off x="55305" y="3325054"/>
              <a:ext cx="9072000" cy="653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55305" y="1732746"/>
              <a:ext cx="21836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300MHz</a:t>
              </a:r>
              <a:r>
                <a:rPr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 </a:t>
              </a:r>
              <a:r>
                <a:rPr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～ </a:t>
              </a:r>
              <a:r>
                <a:rPr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3GHz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5305" y="2924944"/>
              <a:ext cx="21964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30GHz 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～ 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0.3THz</a:t>
              </a:r>
              <a:endPara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212451" y="4477182"/>
              <a:ext cx="39148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総務省</a:t>
              </a:r>
              <a:r>
                <a:rPr lang="en-US" altLang="ja-JP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HP</a:t>
              </a:r>
              <a:r>
                <a:rPr lang="ja-JP" altLang="en-US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　</a:t>
              </a:r>
              <a:r>
                <a:rPr lang="en-US" altLang="ja-JP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『</a:t>
              </a:r>
              <a:r>
                <a:rPr lang="ja-JP" altLang="en-US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我が国の電波の使用状況</a:t>
              </a:r>
              <a:r>
                <a:rPr lang="en-US" altLang="ja-JP" sz="1600" i="1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』</a:t>
              </a:r>
              <a:endParaRPr kumimoji="1" lang="ja-JP" altLang="en-US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2915816" y="4077072"/>
              <a:ext cx="61926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4491543" y="4077072"/>
              <a:ext cx="3041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THz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周波数</a:t>
              </a:r>
              <a:r>
                <a:rPr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帯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：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0.1THz 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～</a:t>
              </a:r>
              <a:endPara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07007" y="837032"/>
            <a:ext cx="8568595" cy="2621665"/>
            <a:chOff x="307007" y="837032"/>
            <a:chExt cx="8568595" cy="262166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07" y="837032"/>
              <a:ext cx="8568595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867208" y="2997032"/>
              <a:ext cx="7448193" cy="461665"/>
              <a:chOff x="1691680" y="3284984"/>
              <a:chExt cx="7448193" cy="461665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1691680" y="3284984"/>
                <a:ext cx="6032421" cy="46166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イメージング，分光分析，大容量無線通信</a:t>
                </a:r>
                <a:endParaRPr kumimoji="1" lang="ja-JP" altLang="en-US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724101" y="3284984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err="1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への</a:t>
                </a:r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応用</a:t>
                </a:r>
                <a:endParaRPr kumimoji="1" lang="ja-JP" altLang="en-US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26" name="グループ化 25"/>
          <p:cNvGrpSpPr/>
          <p:nvPr/>
        </p:nvGrpSpPr>
        <p:grpSpPr>
          <a:xfrm>
            <a:off x="4499992" y="850230"/>
            <a:ext cx="4595101" cy="3266912"/>
            <a:chOff x="4499992" y="850230"/>
            <a:chExt cx="4595101" cy="326691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10"/>
            <a:stretch/>
          </p:blipFill>
          <p:spPr bwMode="auto">
            <a:xfrm>
              <a:off x="4499992" y="850230"/>
              <a:ext cx="4595101" cy="28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直線コネクタ 16"/>
            <p:cNvCxnSpPr/>
            <p:nvPr/>
          </p:nvCxnSpPr>
          <p:spPr>
            <a:xfrm flipH="1" flipV="1">
              <a:off x="4499992" y="3789040"/>
              <a:ext cx="288034" cy="328102"/>
            </a:xfrm>
            <a:prstGeom prst="line">
              <a:avLst/>
            </a:prstGeom>
            <a:ln w="38100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5868144" y="3733130"/>
              <a:ext cx="3178142" cy="384012"/>
            </a:xfrm>
            <a:prstGeom prst="line">
              <a:avLst/>
            </a:prstGeom>
            <a:ln w="38100" cap="sq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グループ化 1033"/>
          <p:cNvGrpSpPr/>
          <p:nvPr/>
        </p:nvGrpSpPr>
        <p:grpSpPr>
          <a:xfrm>
            <a:off x="42203" y="850230"/>
            <a:ext cx="4449340" cy="2882900"/>
            <a:chOff x="42203" y="850230"/>
            <a:chExt cx="4449340" cy="2882900"/>
          </a:xfrm>
        </p:grpSpPr>
        <p:sp>
          <p:nvSpPr>
            <p:cNvPr id="1033" name="正方形/長方形 1032"/>
            <p:cNvSpPr/>
            <p:nvPr/>
          </p:nvSpPr>
          <p:spPr>
            <a:xfrm>
              <a:off x="42203" y="850230"/>
              <a:ext cx="4449340" cy="288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32" name="グループ化 1031"/>
            <p:cNvGrpSpPr/>
            <p:nvPr/>
          </p:nvGrpSpPr>
          <p:grpSpPr>
            <a:xfrm>
              <a:off x="212559" y="1344142"/>
              <a:ext cx="4078361" cy="1895075"/>
              <a:chOff x="98690" y="1772816"/>
              <a:chExt cx="4078361" cy="1895075"/>
            </a:xfrm>
          </p:grpSpPr>
          <p:sp>
            <p:nvSpPr>
              <p:cNvPr id="23" name="テキスト ボックス 22"/>
              <p:cNvSpPr txBox="1"/>
              <p:nvPr/>
            </p:nvSpPr>
            <p:spPr>
              <a:xfrm>
                <a:off x="98690" y="1772816"/>
                <a:ext cx="4078361" cy="46166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高性能</a:t>
                </a:r>
                <a:r>
                  <a:rPr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な</a:t>
                </a:r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波長可変</a:t>
                </a:r>
                <a:r>
                  <a:rPr kumimoji="1" lang="en-US" altLang="ja-JP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THz</a:t>
                </a:r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波光源</a:t>
                </a:r>
                <a:endParaRPr kumimoji="1" lang="ja-JP" altLang="en-US" sz="24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1025" name="強調線吹き出し 2 (枠付き) 1024"/>
              <p:cNvSpPr/>
              <p:nvPr/>
            </p:nvSpPr>
            <p:spPr>
              <a:xfrm>
                <a:off x="1441097" y="2461285"/>
                <a:ext cx="1723549" cy="1206606"/>
              </a:xfrm>
              <a:prstGeom prst="accentBorderCallout2">
                <a:avLst>
                  <a:gd name="adj1" fmla="val 18750"/>
                  <a:gd name="adj2" fmla="val -8333"/>
                  <a:gd name="adj3" fmla="val 18750"/>
                  <a:gd name="adj4" fmla="val -47312"/>
                  <a:gd name="adj5" fmla="val -15303"/>
                  <a:gd name="adj6" fmla="val -4666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1" name="テキスト ボックス 1030"/>
              <p:cNvSpPr txBox="1"/>
              <p:nvPr/>
            </p:nvSpPr>
            <p:spPr>
              <a:xfrm>
                <a:off x="1441098" y="2467562"/>
                <a:ext cx="172354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広帯域可変</a:t>
                </a:r>
                <a:endParaRPr kumimoji="1" lang="en-US" altLang="ja-JP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  <a:p>
                <a:pPr algn="ctr"/>
                <a:r>
                  <a:rPr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周波数精度</a:t>
                </a:r>
                <a:endParaRPr lang="en-US" altLang="ja-JP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  <a:p>
                <a:pPr algn="ctr"/>
                <a:r>
                  <a:rPr kumimoji="1" lang="ja-JP" altLang="en-US" sz="24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小型・簡便</a:t>
                </a:r>
                <a:endPara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611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4885509" y="419731"/>
            <a:ext cx="3084686" cy="2937261"/>
            <a:chOff x="4885509" y="419731"/>
            <a:chExt cx="3084686" cy="293726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3" t="22979" r="29722" b="9558"/>
            <a:stretch/>
          </p:blipFill>
          <p:spPr bwMode="auto">
            <a:xfrm>
              <a:off x="4885509" y="419731"/>
              <a:ext cx="3084686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982584" y="2956882"/>
              <a:ext cx="2890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（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a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）拡大　</a:t>
              </a:r>
              <a:r>
                <a:rPr kumimoji="1" lang="en-US" altLang="ja-JP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10GHz</a:t>
              </a:r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間隔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6" t="21976" r="29722" b="16129"/>
          <a:stretch/>
        </p:blipFill>
        <p:spPr bwMode="auto">
          <a:xfrm>
            <a:off x="-636" y="873200"/>
            <a:ext cx="3944523" cy="43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実験結果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25391" r="9171" b="45078"/>
          <a:stretch/>
        </p:blipFill>
        <p:spPr bwMode="auto">
          <a:xfrm>
            <a:off x="-633" y="5029681"/>
            <a:ext cx="913088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>
            <a:off x="1187624" y="1750128"/>
            <a:ext cx="57606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2195736" y="1755104"/>
            <a:ext cx="108012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173783" y="1350018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340GHz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7476" y="91247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MZM</a:t>
            </a:r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直後</a:t>
            </a:r>
            <a:endParaRPr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87476" y="2902256"/>
            <a:ext cx="168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伝播後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22366" y="4629571"/>
            <a:ext cx="4985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TBF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（透過幅：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6GHz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）により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本のみ抽出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12000" y="4167906"/>
            <a:ext cx="2231701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波発生装置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38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差周波発生による</a:t>
            </a:r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13710" r="19974" b="9677"/>
          <a:stretch/>
        </p:blipFill>
        <p:spPr bwMode="auto">
          <a:xfrm>
            <a:off x="683568" y="1196752"/>
            <a:ext cx="7645074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29319" y="908720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RBW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1Hz</a:t>
            </a:r>
          </a:p>
          <a:p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S/N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：＞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30dB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740" y="796642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24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逓倍器とミキシングし計測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4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まとめ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LD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光源を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MZM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により平坦コム化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○コム安定性は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LD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＆参照信号に依存</a:t>
            </a:r>
            <a:endParaRPr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×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パルス圧縮の過程におけるファイバ長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270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後期雑誌会　宿題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M2</a:t>
            </a:r>
            <a:r>
              <a:rPr lang="ja-JP" altLang="en-US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木村</a:t>
            </a:r>
            <a:endParaRPr kumimoji="1" lang="ja-JP" altLang="en-US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09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目次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ポラリトン分散とパラメトリック過程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アイドラ光を閉じ込める理由</a:t>
            </a:r>
            <a:endParaRPr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Injection seeding 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について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の説明</a:t>
            </a:r>
            <a:endParaRPr kumimoji="1"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MZM</a:t>
            </a:r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による連続周波数走査可能か？</a:t>
            </a:r>
            <a:endParaRPr lang="en-US" altLang="ja-JP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ポラリトン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分散とパラメトリック過程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9715" y="105273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LiNbO</a:t>
            </a:r>
            <a:r>
              <a:rPr kumimoji="1" lang="en-US" altLang="ja-JP" sz="2400" baseline="-25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7.5THz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TO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フォノン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7383" y="1514401"/>
            <a:ext cx="777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ポラリトン分散により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帯のパラメトリック発生増強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156176" y="2613607"/>
            <a:ext cx="2790895" cy="2660877"/>
            <a:chOff x="6102068" y="2947875"/>
            <a:chExt cx="2790895" cy="2660877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6173593" y="2968433"/>
              <a:ext cx="2646879" cy="2133996"/>
              <a:chOff x="6012160" y="2968433"/>
              <a:chExt cx="2646879" cy="2133996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6012160" y="2968433"/>
                <a:ext cx="2646879" cy="956416"/>
                <a:chOff x="5493379" y="1844824"/>
                <a:chExt cx="2646879" cy="95641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テキスト ボックス 3"/>
                    <p:cNvSpPr txBox="1"/>
                    <p:nvPr/>
                  </p:nvSpPr>
                  <p:spPr>
                    <a:xfrm>
                      <a:off x="5493379" y="2306489"/>
                      <a:ext cx="2452723" cy="4947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𝑻𝑯𝒛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sz="2400" b="1" dirty="0"/>
                    </a:p>
                  </p:txBody>
                </p:sp>
              </mc:Choice>
              <mc:Fallback xmlns="">
                <p:sp>
                  <p:nvSpPr>
                    <p:cNvPr id="4" name="テキスト ボックス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93379" y="2306489"/>
                      <a:ext cx="2452723" cy="494751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 b="-74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5493379" y="1844824"/>
                  <a:ext cx="26468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エネルギー保存則</a:t>
                  </a:r>
                  <a:endParaRPr kumimoji="1" lang="ja-JP" altLang="en-US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6012160" y="4146013"/>
                <a:ext cx="2274790" cy="956416"/>
                <a:chOff x="6899920" y="3429000"/>
                <a:chExt cx="2274790" cy="95641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テキスト ボックス 4"/>
                    <p:cNvSpPr txBox="1"/>
                    <p:nvPr/>
                  </p:nvSpPr>
                  <p:spPr>
                    <a:xfrm>
                      <a:off x="6899920" y="3890665"/>
                      <a:ext cx="2274790" cy="4947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𝑻𝑯𝒛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b="1" dirty="0"/>
                    </a:p>
                  </p:txBody>
                </p:sp>
              </mc:Choice>
              <mc:Fallback xmlns="">
                <p:sp>
                  <p:nvSpPr>
                    <p:cNvPr id="5" name="テキスト ボックス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99920" y="3890665"/>
                      <a:ext cx="2274790" cy="494751"/>
                    </a:xfrm>
                    <a:prstGeom prst="rect">
                      <a:avLst/>
                    </a:prstGeom>
                    <a:blipFill rotWithShape="1">
                      <a:blip r:embed="rId4"/>
                      <a:stretch>
                        <a:fillRect b="-74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6899920" y="3429000"/>
                  <a:ext cx="17235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波数保存則</a:t>
                  </a:r>
                  <a:endParaRPr kumimoji="1"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p:grpSp>
        </p:grpSp>
        <p:sp>
          <p:nvSpPr>
            <p:cNvPr id="17" name="正方形/長方形 16"/>
            <p:cNvSpPr/>
            <p:nvPr/>
          </p:nvSpPr>
          <p:spPr>
            <a:xfrm>
              <a:off x="6102068" y="2947875"/>
              <a:ext cx="2790895" cy="22607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122296" y="5208642"/>
              <a:ext cx="2749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同時に満たす必要あり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9715" y="1976066"/>
            <a:ext cx="5944453" cy="4306530"/>
            <a:chOff x="139715" y="1570742"/>
            <a:chExt cx="5944453" cy="4306530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39715" y="1570742"/>
              <a:ext cx="5944453" cy="4306530"/>
              <a:chOff x="35768" y="1651819"/>
              <a:chExt cx="5944453" cy="4306530"/>
            </a:xfrm>
          </p:grpSpPr>
          <p:pic>
            <p:nvPicPr>
              <p:cNvPr id="14338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22580" r="22467" b="18549"/>
              <a:stretch/>
            </p:blipFill>
            <p:spPr bwMode="auto">
              <a:xfrm>
                <a:off x="35768" y="1651819"/>
                <a:ext cx="5486401" cy="4306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3298332" y="3928504"/>
                <a:ext cx="26818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err="1" smtClean="0"/>
                  <a:t>Polariton</a:t>
                </a:r>
                <a:r>
                  <a:rPr kumimoji="1" lang="en-US" altLang="ja-JP" sz="2400" dirty="0" smtClean="0"/>
                  <a:t> dispersion</a:t>
                </a:r>
                <a:endParaRPr kumimoji="1" lang="ja-JP" altLang="en-US" sz="2400" dirty="0"/>
              </a:p>
            </p:txBody>
          </p:sp>
          <p:cxnSp>
            <p:nvCxnSpPr>
              <p:cNvPr id="12" name="直線コネクタ 11"/>
              <p:cNvCxnSpPr>
                <a:stCxn id="10" idx="1"/>
              </p:cNvCxnSpPr>
              <p:nvPr/>
            </p:nvCxnSpPr>
            <p:spPr>
              <a:xfrm flipH="1" flipV="1">
                <a:off x="2658794" y="4051495"/>
                <a:ext cx="639538" cy="1078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円/楕円 19"/>
            <p:cNvSpPr/>
            <p:nvPr/>
          </p:nvSpPr>
          <p:spPr>
            <a:xfrm rot="21258199">
              <a:off x="2756880" y="3600416"/>
              <a:ext cx="2675249" cy="46166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200144" y="6282596"/>
            <a:ext cx="576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Ref.</a:t>
            </a:r>
            <a:r>
              <a:rPr lang="ja-JP" altLang="en-US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J.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H. Ito, “Terahertz wave</a:t>
            </a:r>
          </a:p>
          <a:p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parametric source”, J. Phys. D: Applied Physics, 35, R1-14 (2002).</a:t>
            </a:r>
          </a:p>
        </p:txBody>
      </p:sp>
    </p:spTree>
    <p:extLst>
      <p:ext uri="{BB962C8B-B14F-4D97-AF65-F5344CB8AC3E}">
        <p14:creationId xmlns:p14="http://schemas.microsoft.com/office/powerpoint/2010/main" val="4387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光パラメトリック発振器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直方体 4"/>
          <p:cNvSpPr/>
          <p:nvPr/>
        </p:nvSpPr>
        <p:spPr>
          <a:xfrm>
            <a:off x="3488374" y="2410805"/>
            <a:ext cx="1728192" cy="893892"/>
          </a:xfrm>
          <a:prstGeom prst="cube">
            <a:avLst>
              <a:gd name="adj" fmla="val 74719"/>
            </a:avLst>
          </a:prstGeom>
          <a:noFill/>
          <a:ln w="3810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大かっこ 5"/>
          <p:cNvSpPr/>
          <p:nvPr/>
        </p:nvSpPr>
        <p:spPr>
          <a:xfrm>
            <a:off x="2995730" y="2246432"/>
            <a:ext cx="2713480" cy="561792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59484" y="2808224"/>
            <a:ext cx="2253323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323528" y="2346559"/>
                <a:ext cx="22026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altLang="ja-JP" sz="24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 smtClean="0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altLang="ja-JP" sz="2400" b="1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 smtClean="0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346559"/>
                <a:ext cx="2202654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971846" y="2808224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pump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865636" y="2308528"/>
            <a:ext cx="2974556" cy="1098445"/>
            <a:chOff x="7092627" y="5290645"/>
            <a:chExt cx="2974556" cy="1098445"/>
          </a:xfrm>
        </p:grpSpPr>
        <p:cxnSp>
          <p:nvCxnSpPr>
            <p:cNvPr id="11" name="直線矢印コネクタ 10"/>
            <p:cNvCxnSpPr/>
            <p:nvPr/>
          </p:nvCxnSpPr>
          <p:spPr>
            <a:xfrm>
              <a:off x="7092627" y="5521479"/>
              <a:ext cx="93610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正方形/長方形 11"/>
                <p:cNvSpPr/>
                <p:nvPr/>
              </p:nvSpPr>
              <p:spPr>
                <a:xfrm>
                  <a:off x="8103247" y="5290645"/>
                  <a:ext cx="177478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（</a:t>
                  </a:r>
                  <a:r>
                    <a:rPr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idler</a:t>
                  </a:r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）</a:t>
                  </a:r>
                  <a:endParaRPr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mc:Choice>
          <mc:Fallback xmlns="">
            <p:sp>
              <p:nvSpPr>
                <p:cNvPr id="12" name="正方形/長方形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247" y="5290645"/>
                  <a:ext cx="1774781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667" r="-5155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矢印コネクタ 12"/>
            <p:cNvCxnSpPr/>
            <p:nvPr/>
          </p:nvCxnSpPr>
          <p:spPr>
            <a:xfrm>
              <a:off x="7092627" y="6158258"/>
              <a:ext cx="93610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正方形/長方形 13"/>
                <p:cNvSpPr/>
                <p:nvPr/>
              </p:nvSpPr>
              <p:spPr>
                <a:xfrm>
                  <a:off x="8103247" y="5927425"/>
                  <a:ext cx="19639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a14:m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（</a:t>
                  </a:r>
                  <a:r>
                    <a:rPr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signal</a:t>
                  </a:r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）</a:t>
                  </a:r>
                  <a:endParaRPr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mc:Choice>
          <mc:Fallback xmlns="">
            <p:sp>
              <p:nvSpPr>
                <p:cNvPr id="14" name="正方形/長方形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3247" y="5927425"/>
                  <a:ext cx="1963936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4474" r="-4348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テキスト ボックス 14"/>
          <p:cNvSpPr txBox="1"/>
          <p:nvPr/>
        </p:nvSpPr>
        <p:spPr>
          <a:xfrm>
            <a:off x="1965438" y="3469070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光パラメトリック発振器（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OPO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487" y="1268760"/>
            <a:ext cx="753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パラメトリック蛍光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or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自発的パラメトリック下方変換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-9677" y="1730425"/>
                <a:ext cx="44950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altLang="ja-JP" sz="2000" b="1" i="1">
                        <a:latin typeface="Cambria Math"/>
                      </a:rPr>
                      <m:t> </m:t>
                    </m:r>
                  </m:oMath>
                </a14:m>
                <a:r>
                  <a:rPr lang="ja-JP" altLang="en-US" sz="2000" b="1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の光子が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ja-JP" altLang="en-US" sz="2000" b="1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 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>
                            <a:latin typeface="Cambria Math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ja-JP" altLang="en-US" sz="2000" b="1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の光子に分離</a:t>
                </a:r>
                <a:endParaRPr lang="ja-JP" altLang="en-US" sz="2000" b="1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77" y="1730425"/>
                <a:ext cx="4495013" cy="400110"/>
              </a:xfrm>
              <a:prstGeom prst="rect">
                <a:avLst/>
              </a:prstGeom>
              <a:blipFill rotWithShape="1">
                <a:blip r:embed="rId5"/>
                <a:stretch>
                  <a:fillRect t="-10769" r="-949" b="-2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653856" y="5445235"/>
                <a:ext cx="6478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56" y="5445235"/>
                <a:ext cx="64787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/>
          <p:cNvGrpSpPr/>
          <p:nvPr/>
        </p:nvGrpSpPr>
        <p:grpSpPr>
          <a:xfrm>
            <a:off x="869678" y="4399518"/>
            <a:ext cx="2016369" cy="2047801"/>
            <a:chOff x="5724128" y="1485145"/>
            <a:chExt cx="2016369" cy="2047801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5724128" y="3532946"/>
              <a:ext cx="19442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6156176" y="1494521"/>
              <a:ext cx="0" cy="203842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5724128" y="1485145"/>
              <a:ext cx="194421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7092627" y="1494521"/>
              <a:ext cx="0" cy="131834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6516216" y="2812866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7092280" y="2812866"/>
              <a:ext cx="347" cy="7200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正方形/長方形 25"/>
                <p:cNvSpPr/>
                <p:nvPr/>
              </p:nvSpPr>
              <p:spPr>
                <a:xfrm>
                  <a:off x="7092627" y="1922860"/>
                  <a:ext cx="6478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7" name="正方形/長方形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27" y="1922860"/>
                  <a:ext cx="647870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正方形/長方形 26"/>
                <p:cNvSpPr/>
                <p:nvPr/>
              </p:nvSpPr>
              <p:spPr>
                <a:xfrm>
                  <a:off x="7092627" y="2942073"/>
                  <a:ext cx="6478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8" name="正方形/長方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27" y="2942073"/>
                  <a:ext cx="647870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テキスト ボックス 27"/>
          <p:cNvSpPr txBox="1"/>
          <p:nvPr/>
        </p:nvSpPr>
        <p:spPr>
          <a:xfrm>
            <a:off x="3115548" y="4667652"/>
            <a:ext cx="5724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アイドラ光を閉じ込める</a:t>
            </a:r>
            <a:endParaRPr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→アイドラ光がシグナル光の分離を誘導</a:t>
            </a:r>
            <a:endParaRPr kumimoji="1"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（差周波発生の過程による）</a:t>
            </a:r>
            <a:endParaRPr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→シグナル光の狭窄化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12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Injection seeding </a:t>
            </a:r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について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17708" r="7076" b="10243"/>
          <a:stretch/>
        </p:blipFill>
        <p:spPr bwMode="auto">
          <a:xfrm>
            <a:off x="818957" y="944744"/>
            <a:ext cx="7523567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4724744"/>
            <a:ext cx="9161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通常の共振器では，自然放出光からの雑音が利得幅内の複数の縦モードと結合</a:t>
            </a:r>
            <a:endParaRPr kumimoji="1"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just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し，競合しながら成長するため不安定な多モード発振になる．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661248"/>
            <a:ext cx="9257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注入光を種（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seed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）として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j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モードが他より早く成長してレーザ発振に至り媒質</a:t>
            </a:r>
            <a:endParaRPr kumimoji="1"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sz="20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の利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得を消費</a:t>
            </a:r>
            <a:endParaRPr kumimoji="1" lang="en-US" altLang="ja-JP" sz="20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→他のモードは発振できず単一モード化が実現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5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4305" r="21230" b="12847"/>
          <a:stretch/>
        </p:blipFill>
        <p:spPr bwMode="auto">
          <a:xfrm>
            <a:off x="4791774" y="28600"/>
            <a:ext cx="4316730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12" y="-99392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980728"/>
            <a:ext cx="4791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→上</a:t>
            </a:r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に凸の波長分散特性を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持ち，かつ</a:t>
            </a:r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分散値が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長手</a:t>
            </a:r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方向に減少している分散制御ファイバーの一種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00600" y="116631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i="1" dirty="0"/>
              <a:t>引用</a:t>
            </a:r>
            <a:r>
              <a:rPr lang="ja-JP" altLang="en-US" sz="1200" b="1" i="1" dirty="0" smtClean="0"/>
              <a:t>：</a:t>
            </a:r>
            <a:r>
              <a:rPr lang="en-US" altLang="ja-JP" sz="1200" b="1" i="1" dirty="0" smtClean="0"/>
              <a:t>『</a:t>
            </a:r>
            <a:r>
              <a:rPr lang="ja-JP" altLang="en-US" sz="1200" b="1" i="1" dirty="0" smtClean="0"/>
              <a:t>分散</a:t>
            </a:r>
            <a:r>
              <a:rPr lang="ja-JP" altLang="en-US" sz="1200" b="1" i="1" dirty="0"/>
              <a:t>フラット／分散減少ファイバを</a:t>
            </a:r>
            <a:r>
              <a:rPr lang="ja-JP" altLang="en-US" sz="1200" b="1" i="1" dirty="0" smtClean="0"/>
              <a:t>用いた</a:t>
            </a:r>
            <a:endParaRPr lang="en-US" altLang="ja-JP" sz="1200" b="1" i="1" dirty="0" smtClean="0"/>
          </a:p>
          <a:p>
            <a:pPr algn="ctr"/>
            <a:r>
              <a:rPr lang="ja-JP" altLang="en-US" sz="1200" b="1" i="1" dirty="0" smtClean="0"/>
              <a:t>スーパーコンティニウム</a:t>
            </a:r>
            <a:r>
              <a:rPr lang="en-US" altLang="ja-JP" sz="1200" b="1" i="1" dirty="0"/>
              <a:t>(SC)</a:t>
            </a:r>
            <a:r>
              <a:rPr lang="ja-JP" altLang="en-US" sz="1200" b="1" i="1" dirty="0"/>
              <a:t>スペクトルの発生</a:t>
            </a:r>
            <a:r>
              <a:rPr lang="ja-JP" altLang="en-US" sz="1200" b="1" i="1" dirty="0" smtClean="0"/>
              <a:t>機構</a:t>
            </a:r>
            <a:r>
              <a:rPr lang="en-US" altLang="ja-JP" sz="1200" b="1" i="1" dirty="0" smtClean="0"/>
              <a:t>』</a:t>
            </a:r>
            <a:endParaRPr kumimoji="1" lang="ja-JP" altLang="en-US" sz="1200" b="1" i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868" y="3008385"/>
            <a:ext cx="4726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1200" b="1" i="1" dirty="0" smtClean="0"/>
              <a:t>引用：</a:t>
            </a:r>
            <a:r>
              <a:rPr lang="en-US" altLang="ja-JP" sz="1200" b="1" i="1" dirty="0"/>
              <a:t>NICT HP 『Mach-</a:t>
            </a:r>
            <a:r>
              <a:rPr lang="en-US" altLang="ja-JP" sz="1200" b="1" i="1" dirty="0" err="1"/>
              <a:t>Zender</a:t>
            </a:r>
            <a:r>
              <a:rPr lang="ja-JP" altLang="en-US" sz="1200" b="1" i="1" dirty="0"/>
              <a:t>（</a:t>
            </a:r>
            <a:r>
              <a:rPr lang="en-US" altLang="ja-JP" sz="1200" b="1" i="1" dirty="0"/>
              <a:t>MZ</a:t>
            </a:r>
            <a:r>
              <a:rPr lang="ja-JP" altLang="en-US" sz="1200" b="1" i="1" dirty="0"/>
              <a:t>）変調器を用いた高安定周波数コム </a:t>
            </a:r>
            <a:r>
              <a:rPr kumimoji="1" lang="en-US" altLang="ja-JP" sz="1200" b="1" i="1" dirty="0" smtClean="0"/>
              <a:t>』</a:t>
            </a:r>
            <a:endParaRPr kumimoji="1" lang="ja-JP" altLang="en-US" sz="12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10590" r="2880" b="19618"/>
          <a:stretch/>
        </p:blipFill>
        <p:spPr bwMode="auto">
          <a:xfrm>
            <a:off x="358520" y="3285384"/>
            <a:ext cx="860596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後期雑誌会　宿題</a:t>
            </a:r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②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M2</a:t>
            </a:r>
            <a:r>
              <a:rPr lang="ja-JP" altLang="en-US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木村</a:t>
            </a:r>
            <a:endParaRPr kumimoji="1" lang="ja-JP" altLang="en-US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24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波光源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267868"/>
              </p:ext>
            </p:extLst>
          </p:nvPr>
        </p:nvGraphicFramePr>
        <p:xfrm>
          <a:off x="69292" y="980728"/>
          <a:ext cx="9032506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1800"/>
                <a:gridCol w="3659020"/>
                <a:gridCol w="3521686"/>
              </a:tblGrid>
              <a:tr h="54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単一波長型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広帯域型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75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固体発振器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</a:t>
                      </a:r>
                      <a:r>
                        <a:rPr kumimoji="1" lang="en-US" altLang="ja-JP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GUNN</a:t>
                      </a:r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ダイオード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・共鳴トンネルダイオード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75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レーザ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</a:t>
                      </a:r>
                      <a:r>
                        <a:rPr kumimoji="1" lang="en-US" altLang="ja-JP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CO</a:t>
                      </a:r>
                      <a:r>
                        <a:rPr kumimoji="1" lang="en-US" altLang="ja-JP" sz="2400" baseline="-25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2</a:t>
                      </a:r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レーザ励起分子気体レーザ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・量子カスケードレーザ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4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電子ビーム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電子管型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・後進波管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・自由電子レーザ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・コヒーレントシンクロトロン放射光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71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光エレクトロニクス型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・光パラメトリック発振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・差周波発生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・光スイッチング</a:t>
                      </a:r>
                      <a:endParaRPr kumimoji="1"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・過渡的光整流効果</a:t>
                      </a:r>
                      <a:endParaRPr kumimoji="1" lang="ja-JP" altLang="en-US" sz="24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marL="135488" marR="135488" marT="67743" marB="6774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0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目次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について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6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889737" y="87375"/>
            <a:ext cx="4254263" cy="3701665"/>
            <a:chOff x="4889737" y="375047"/>
            <a:chExt cx="4254263" cy="37016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0" t="27799" r="14303" b="29291"/>
            <a:stretch/>
          </p:blipFill>
          <p:spPr bwMode="auto">
            <a:xfrm>
              <a:off x="4889737" y="836712"/>
              <a:ext cx="4254263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580112" y="375047"/>
              <a:ext cx="3563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200" b="1" i="1" dirty="0"/>
                <a:t>引用</a:t>
              </a:r>
              <a:r>
                <a:rPr lang="ja-JP" altLang="en-US" sz="1200" b="1" i="1" dirty="0" smtClean="0"/>
                <a:t>：</a:t>
              </a:r>
              <a:r>
                <a:rPr lang="en-US" altLang="ja-JP" sz="1200" b="1" i="1" dirty="0" smtClean="0"/>
                <a:t>『</a:t>
              </a:r>
              <a:r>
                <a:rPr lang="ja-JP" altLang="en-US" sz="1200" b="1" i="1" dirty="0" smtClean="0"/>
                <a:t>分散</a:t>
              </a:r>
              <a:r>
                <a:rPr lang="ja-JP" altLang="en-US" sz="1200" b="1" i="1" dirty="0"/>
                <a:t>フラット／分散減少ファイバを</a:t>
              </a:r>
              <a:r>
                <a:rPr lang="ja-JP" altLang="en-US" sz="1200" b="1" i="1" dirty="0" smtClean="0"/>
                <a:t>用いた</a:t>
              </a:r>
              <a:endParaRPr lang="en-US" altLang="ja-JP" sz="1200" b="1" i="1" dirty="0" smtClean="0"/>
            </a:p>
            <a:p>
              <a:pPr algn="ctr"/>
              <a:r>
                <a:rPr lang="ja-JP" altLang="en-US" sz="1200" b="1" i="1" dirty="0" smtClean="0"/>
                <a:t>スーパーコンティニウム</a:t>
              </a:r>
              <a:r>
                <a:rPr lang="en-US" altLang="ja-JP" sz="1200" b="1" i="1" dirty="0"/>
                <a:t>(SC)</a:t>
              </a:r>
              <a:r>
                <a:rPr lang="ja-JP" altLang="en-US" sz="1200" b="1" i="1" dirty="0"/>
                <a:t>スペクトルの発生</a:t>
              </a:r>
              <a:r>
                <a:rPr lang="ja-JP" altLang="en-US" sz="1200" b="1" i="1" dirty="0" smtClean="0"/>
                <a:t>機構</a:t>
              </a:r>
              <a:r>
                <a:rPr lang="en-US" altLang="ja-JP" sz="1200" b="1" i="1" dirty="0" smtClean="0"/>
                <a:t>』</a:t>
              </a:r>
              <a:endParaRPr kumimoji="1" lang="ja-JP" altLang="en-US" sz="1200" b="1" i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18843" r="13463" b="16604"/>
          <a:stretch/>
        </p:blipFill>
        <p:spPr bwMode="auto">
          <a:xfrm>
            <a:off x="0" y="872968"/>
            <a:ext cx="4817862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11941" r="11178" b="48228"/>
          <a:stretch/>
        </p:blipFill>
        <p:spPr bwMode="auto">
          <a:xfrm>
            <a:off x="4306414" y="3789040"/>
            <a:ext cx="4712126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50267"/>
          <a:stretch/>
        </p:blipFill>
        <p:spPr bwMode="auto">
          <a:xfrm>
            <a:off x="179512" y="3789040"/>
            <a:ext cx="412690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889737" y="87375"/>
            <a:ext cx="4254263" cy="3701665"/>
            <a:chOff x="4889737" y="375047"/>
            <a:chExt cx="4254263" cy="37016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0" t="27799" r="14303" b="29291"/>
            <a:stretch/>
          </p:blipFill>
          <p:spPr bwMode="auto">
            <a:xfrm>
              <a:off x="4889737" y="836712"/>
              <a:ext cx="4254263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580112" y="375047"/>
              <a:ext cx="3563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200" b="1" i="1" dirty="0"/>
                <a:t>引用</a:t>
              </a:r>
              <a:r>
                <a:rPr lang="ja-JP" altLang="en-US" sz="1200" b="1" i="1" dirty="0" smtClean="0"/>
                <a:t>：</a:t>
              </a:r>
              <a:r>
                <a:rPr lang="en-US" altLang="ja-JP" sz="1200" b="1" i="1" dirty="0" smtClean="0"/>
                <a:t>『</a:t>
              </a:r>
              <a:r>
                <a:rPr lang="ja-JP" altLang="en-US" sz="1200" b="1" i="1" dirty="0" smtClean="0"/>
                <a:t>分散</a:t>
              </a:r>
              <a:r>
                <a:rPr lang="ja-JP" altLang="en-US" sz="1200" b="1" i="1" dirty="0"/>
                <a:t>フラット／分散減少ファイバを</a:t>
              </a:r>
              <a:r>
                <a:rPr lang="ja-JP" altLang="en-US" sz="1200" b="1" i="1" dirty="0" smtClean="0"/>
                <a:t>用いた</a:t>
              </a:r>
              <a:endParaRPr lang="en-US" altLang="ja-JP" sz="1200" b="1" i="1" dirty="0" smtClean="0"/>
            </a:p>
            <a:p>
              <a:pPr algn="ctr"/>
              <a:r>
                <a:rPr lang="ja-JP" altLang="en-US" sz="1200" b="1" i="1" dirty="0" smtClean="0"/>
                <a:t>スーパーコンティニウム</a:t>
              </a:r>
              <a:r>
                <a:rPr lang="en-US" altLang="ja-JP" sz="1200" b="1" i="1" dirty="0"/>
                <a:t>(SC)</a:t>
              </a:r>
              <a:r>
                <a:rPr lang="ja-JP" altLang="en-US" sz="1200" b="1" i="1" dirty="0"/>
                <a:t>スペクトルの発生</a:t>
              </a:r>
              <a:r>
                <a:rPr lang="ja-JP" altLang="en-US" sz="1200" b="1" i="1" dirty="0" smtClean="0"/>
                <a:t>機構</a:t>
              </a:r>
              <a:r>
                <a:rPr lang="en-US" altLang="ja-JP" sz="1200" b="1" i="1" dirty="0" smtClean="0"/>
                <a:t>』</a:t>
              </a:r>
              <a:endParaRPr kumimoji="1" lang="ja-JP" altLang="en-US" sz="1200" b="1" i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18843" r="13463" b="16604"/>
          <a:stretch/>
        </p:blipFill>
        <p:spPr bwMode="auto">
          <a:xfrm>
            <a:off x="0" y="872968"/>
            <a:ext cx="4817862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kumimoji="1"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DF-DDF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50267"/>
          <a:stretch/>
        </p:blipFill>
        <p:spPr bwMode="auto">
          <a:xfrm>
            <a:off x="179512" y="3789040"/>
            <a:ext cx="412690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51227" r="52132" b="8828"/>
          <a:stretch/>
        </p:blipFill>
        <p:spPr bwMode="auto">
          <a:xfrm>
            <a:off x="45047" y="3789040"/>
            <a:ext cx="426136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81"/>
          <a:stretch/>
        </p:blipFill>
        <p:spPr bwMode="auto">
          <a:xfrm>
            <a:off x="4306414" y="3789040"/>
            <a:ext cx="471276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1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kumimoji="1"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紹介</a:t>
            </a:r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論文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883741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①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Kodo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Jun-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ichi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Hiroaki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Minamide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Kazuhiro Imai, and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Hiromasa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Ito, “Arrayed silicon prism coupler for a terahertz-wave parametric oscillator” APPLIED OPTICS, Vol. 40, No. 9, pp. 1423-1426  (2001).</a:t>
            </a:r>
          </a:p>
          <a:p>
            <a:endParaRPr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②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Kodo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Hiroaki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Minamide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Kazuhiro Imai, Jun-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ichi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Hiromasa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Ito, “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Injection-seeded terahertz-wave parametric generator with wide </a:t>
            </a:r>
            <a:r>
              <a:rPr lang="en-US" altLang="ja-JP" sz="2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tunability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” Applied Physics Letters 80, 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195, pp. 194-197 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(2002).</a:t>
            </a:r>
            <a:endParaRPr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Isao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Morohashi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Yoshihisa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Irimajiri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Takahide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Sakamoto, Norihiko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Sekine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</a:t>
            </a:r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Tetsuya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Kawanishi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Motoaki Yasui, and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Iwao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Hosako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“A Terahertz Source with High Frequency Accuracy Using a</a:t>
            </a:r>
          </a:p>
          <a:p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Mach-</a:t>
            </a:r>
            <a:r>
              <a:rPr lang="en-US" altLang="ja-JP" sz="2400" dirty="0" err="1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Zehnder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-modulator-based Flat Comb Generator for High</a:t>
            </a:r>
          </a:p>
          <a:p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Resolution Spectroscopy” Progress In Electromagnetics Research Symposium Proceedings, pp. 12-15 (2013).</a:t>
            </a:r>
          </a:p>
        </p:txBody>
      </p:sp>
    </p:spTree>
    <p:extLst>
      <p:ext uri="{BB962C8B-B14F-4D97-AF65-F5344CB8AC3E}">
        <p14:creationId xmlns:p14="http://schemas.microsoft.com/office/powerpoint/2010/main" val="8519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Arrayed silicon prism coupler for a terahertz-wave parametric oscillator</a:t>
            </a:r>
            <a:endParaRPr kumimoji="1" lang="ja-JP" altLang="en-US" sz="4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Autofit/>
          </a:bodyPr>
          <a:lstStyle/>
          <a:p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Kodo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Jun-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ichi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Hiroaki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Minamide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Kazuhiro Imai, and </a:t>
            </a:r>
            <a:r>
              <a:rPr lang="en-US" altLang="ja-JP" sz="2800" dirty="0" err="1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Hiromasa</a:t>
            </a:r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Ito</a:t>
            </a:r>
          </a:p>
          <a:p>
            <a:r>
              <a:rPr lang="en-US" altLang="ja-JP" sz="2800" dirty="0" smtClean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APPLIED OPTICS, Vol. 40, No. 9, pp. 1423-1426  (2001)</a:t>
            </a:r>
            <a:endParaRPr kumimoji="1" lang="ja-JP" altLang="en-US" sz="2800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3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光パラメトリック過程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07504" y="1485145"/>
            <a:ext cx="4511567" cy="1037908"/>
            <a:chOff x="-227801" y="1772816"/>
            <a:chExt cx="4511567" cy="1037908"/>
          </a:xfrm>
        </p:grpSpPr>
        <p:sp>
          <p:nvSpPr>
            <p:cNvPr id="5" name="直方体 4"/>
            <p:cNvSpPr/>
            <p:nvPr/>
          </p:nvSpPr>
          <p:spPr>
            <a:xfrm>
              <a:off x="1259632" y="1916832"/>
              <a:ext cx="1728192" cy="893892"/>
            </a:xfrm>
            <a:prstGeom prst="cube">
              <a:avLst>
                <a:gd name="adj" fmla="val 74719"/>
              </a:avLst>
            </a:prstGeom>
            <a:noFill/>
            <a:ln w="3810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223438" y="1772816"/>
              <a:ext cx="1583974" cy="461665"/>
              <a:chOff x="3564090" y="2550095"/>
              <a:chExt cx="1583974" cy="461665"/>
            </a:xfrm>
          </p:grpSpPr>
          <p:cxnSp>
            <p:nvCxnSpPr>
              <p:cNvPr id="7" name="直線矢印コネクタ 6"/>
              <p:cNvCxnSpPr/>
              <p:nvPr/>
            </p:nvCxnSpPr>
            <p:spPr>
              <a:xfrm>
                <a:off x="4211960" y="2780928"/>
                <a:ext cx="936104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正方形/長方形 11"/>
                  <p:cNvSpPr/>
                  <p:nvPr/>
                </p:nvSpPr>
                <p:spPr>
                  <a:xfrm>
                    <a:off x="3564090" y="2550095"/>
                    <a:ext cx="64787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2400" b="1" i="1">
                                  <a:latin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ja-JP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2" name="正方形/長方形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4090" y="2550095"/>
                    <a:ext cx="647870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グループ化 14"/>
            <p:cNvGrpSpPr/>
            <p:nvPr/>
          </p:nvGrpSpPr>
          <p:grpSpPr>
            <a:xfrm>
              <a:off x="-227801" y="2235154"/>
              <a:ext cx="1583974" cy="461665"/>
              <a:chOff x="4184542" y="3846239"/>
              <a:chExt cx="1583974" cy="461665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>
                <a:off x="4832412" y="4077072"/>
                <a:ext cx="936104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正方形/長方形 12"/>
                  <p:cNvSpPr/>
                  <p:nvPr/>
                </p:nvSpPr>
                <p:spPr>
                  <a:xfrm>
                    <a:off x="4184542" y="3846239"/>
                    <a:ext cx="64787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2400" b="1" i="1">
                                  <a:latin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ja-JP" sz="24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3" name="正方形/長方形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4542" y="3846239"/>
                    <a:ext cx="647870" cy="4616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グループ化 16"/>
            <p:cNvGrpSpPr/>
            <p:nvPr/>
          </p:nvGrpSpPr>
          <p:grpSpPr>
            <a:xfrm>
              <a:off x="2699792" y="2132945"/>
              <a:ext cx="1583974" cy="461665"/>
              <a:chOff x="6012160" y="3054151"/>
              <a:chExt cx="1583974" cy="461665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>
                <a:off x="6012160" y="3284984"/>
                <a:ext cx="936104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正方形/長方形 13"/>
                  <p:cNvSpPr/>
                  <p:nvPr/>
                </p:nvSpPr>
                <p:spPr>
                  <a:xfrm>
                    <a:off x="6948264" y="3054151"/>
                    <a:ext cx="64787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2400" b="1" i="1">
                                  <a:latin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ja-JP" sz="2400" b="1" i="1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4" name="正方形/長方形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8264" y="3054151"/>
                    <a:ext cx="647870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/>
              <p:cNvSpPr/>
              <p:nvPr/>
            </p:nvSpPr>
            <p:spPr>
              <a:xfrm>
                <a:off x="5508306" y="2282900"/>
                <a:ext cx="6478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/>
                            </a:rPr>
                            <m:t>𝝎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306" y="2282900"/>
                <a:ext cx="64787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/>
          <p:cNvGrpSpPr/>
          <p:nvPr/>
        </p:nvGrpSpPr>
        <p:grpSpPr>
          <a:xfrm>
            <a:off x="5724128" y="1237183"/>
            <a:ext cx="2016369" cy="2047801"/>
            <a:chOff x="5724128" y="1485145"/>
            <a:chExt cx="2016369" cy="2047801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5724128" y="3532946"/>
              <a:ext cx="19442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6156176" y="1494521"/>
              <a:ext cx="0" cy="203842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5724128" y="1485145"/>
              <a:ext cx="194421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>
              <a:off x="7092627" y="1494521"/>
              <a:ext cx="0" cy="131834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6516216" y="2812866"/>
              <a:ext cx="115212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>
              <a:off x="7092280" y="2812866"/>
              <a:ext cx="347" cy="72008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/>
                <p:cNvSpPr/>
                <p:nvPr/>
              </p:nvSpPr>
              <p:spPr>
                <a:xfrm>
                  <a:off x="7092627" y="1922860"/>
                  <a:ext cx="6478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7" name="正方形/長方形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27" y="1922860"/>
                  <a:ext cx="647870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正方形/長方形 37"/>
                <p:cNvSpPr/>
                <p:nvPr/>
              </p:nvSpPr>
              <p:spPr>
                <a:xfrm>
                  <a:off x="7092627" y="2942073"/>
                  <a:ext cx="6478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8" name="正方形/長方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27" y="2942073"/>
                  <a:ext cx="647870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テキスト ボックス 38"/>
          <p:cNvSpPr txBox="1"/>
          <p:nvPr/>
        </p:nvSpPr>
        <p:spPr>
          <a:xfrm>
            <a:off x="179512" y="1012666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差</a:t>
            </a:r>
            <a:r>
              <a:rPr lang="ja-JP" altLang="en-US" sz="2000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周波発生（</a:t>
            </a:r>
            <a:r>
              <a:rPr lang="en-US" altLang="ja-JP" sz="2000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DFG</a:t>
            </a:r>
            <a:r>
              <a:rPr lang="ja-JP" altLang="en-US" sz="2000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）の様子</a:t>
            </a:r>
            <a:endParaRPr kumimoji="1" lang="ja-JP" altLang="en-US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323528" y="5057065"/>
            <a:ext cx="8442148" cy="1222638"/>
            <a:chOff x="182020" y="4704787"/>
            <a:chExt cx="8442148" cy="1222638"/>
          </a:xfrm>
        </p:grpSpPr>
        <p:sp>
          <p:nvSpPr>
            <p:cNvPr id="40" name="直方体 39"/>
            <p:cNvSpPr/>
            <p:nvPr/>
          </p:nvSpPr>
          <p:spPr>
            <a:xfrm>
              <a:off x="3346866" y="4869160"/>
              <a:ext cx="1728192" cy="893892"/>
            </a:xfrm>
            <a:prstGeom prst="cube">
              <a:avLst>
                <a:gd name="adj" fmla="val 74719"/>
              </a:avLst>
            </a:prstGeom>
            <a:noFill/>
            <a:ln w="3810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大かっこ 40"/>
            <p:cNvSpPr/>
            <p:nvPr/>
          </p:nvSpPr>
          <p:spPr>
            <a:xfrm>
              <a:off x="2854222" y="4704787"/>
              <a:ext cx="2713480" cy="1222638"/>
            </a:xfrm>
            <a:prstGeom prst="bracketPair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矢印コネクタ 41"/>
            <p:cNvCxnSpPr/>
            <p:nvPr/>
          </p:nvCxnSpPr>
          <p:spPr>
            <a:xfrm>
              <a:off x="217976" y="5266579"/>
              <a:ext cx="2253323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正方形/長方形 42"/>
                <p:cNvSpPr/>
                <p:nvPr/>
              </p:nvSpPr>
              <p:spPr>
                <a:xfrm>
                  <a:off x="182020" y="4804914"/>
                  <a:ext cx="22026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altLang="ja-JP" sz="2400" b="1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altLang="ja-JP" sz="2400" b="1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3" name="正方形/長方形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20" y="4804914"/>
                  <a:ext cx="2202654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テキスト ボックス 45"/>
            <p:cNvSpPr txBox="1"/>
            <p:nvPr/>
          </p:nvSpPr>
          <p:spPr>
            <a:xfrm>
              <a:off x="830338" y="5266579"/>
              <a:ext cx="90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pump</a:t>
              </a:r>
              <a:endPara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grpSp>
          <p:nvGrpSpPr>
            <p:cNvPr id="51" name="グループ化 50"/>
            <p:cNvGrpSpPr/>
            <p:nvPr/>
          </p:nvGrpSpPr>
          <p:grpSpPr>
            <a:xfrm>
              <a:off x="5724128" y="4766883"/>
              <a:ext cx="2900040" cy="1098445"/>
              <a:chOff x="7092627" y="5290645"/>
              <a:chExt cx="2900040" cy="1098445"/>
            </a:xfrm>
          </p:grpSpPr>
          <p:cxnSp>
            <p:nvCxnSpPr>
              <p:cNvPr id="47" name="直線矢印コネクタ 46"/>
              <p:cNvCxnSpPr/>
              <p:nvPr/>
            </p:nvCxnSpPr>
            <p:spPr>
              <a:xfrm>
                <a:off x="7092627" y="5521479"/>
                <a:ext cx="936104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正方形/長方形 47"/>
                  <p:cNvSpPr/>
                  <p:nvPr/>
                </p:nvSpPr>
                <p:spPr>
                  <a:xfrm>
                    <a:off x="8028731" y="5290645"/>
                    <a:ext cx="196393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a14:m>
                    <a:r>
                      <a:rPr lang="ja-JP" altLang="en-US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（</a:t>
                    </a:r>
                    <a:r>
                      <a:rPr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signal</a:t>
                    </a:r>
                    <a:r>
                      <a:rPr lang="ja-JP" altLang="en-US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）</a:t>
                    </a:r>
                    <a:endParaRPr lang="ja-JP" altLang="en-US" sz="2400" dirty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48" name="正方形/長方形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8731" y="5290645"/>
                    <a:ext cx="1963936" cy="461665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14667" r="-403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直線矢印コネクタ 48"/>
              <p:cNvCxnSpPr/>
              <p:nvPr/>
            </p:nvCxnSpPr>
            <p:spPr>
              <a:xfrm>
                <a:off x="7092627" y="6158258"/>
                <a:ext cx="936104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正方形/長方形 49"/>
                  <p:cNvSpPr/>
                  <p:nvPr/>
                </p:nvSpPr>
                <p:spPr>
                  <a:xfrm>
                    <a:off x="8028731" y="5927425"/>
                    <a:ext cx="177478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b="1" i="1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ja-JP" sz="2400" b="1" i="1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a14:m>
                    <a:r>
                      <a:rPr lang="ja-JP" altLang="en-US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（</a:t>
                    </a:r>
                    <a:r>
                      <a:rPr lang="en-US" altLang="ja-JP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idler</a:t>
                    </a:r>
                    <a:r>
                      <a:rPr lang="ja-JP" altLang="en-US" sz="2400" dirty="0" smtClean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rPr>
                      <a:t>）</a:t>
                    </a:r>
                    <a:endParaRPr lang="ja-JP" altLang="en-US" sz="2400" dirty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50" name="正方形/長方形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8731" y="5927425"/>
                    <a:ext cx="1774781" cy="461665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t="-14474" r="-4811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4" name="テキスト ボックス 53"/>
          <p:cNvSpPr txBox="1"/>
          <p:nvPr/>
        </p:nvSpPr>
        <p:spPr>
          <a:xfrm>
            <a:off x="1965438" y="6279703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光パラメトリック発振器（</a:t>
            </a:r>
            <a:r>
              <a:rPr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OPO</a:t>
            </a:r>
            <a:r>
              <a:rPr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1486" y="4079393"/>
            <a:ext cx="753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パラメトリック蛍光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or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自発的パラメトリック下方置換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81486" y="321761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パラメトリック増幅</a:t>
            </a:r>
            <a:endParaRPr kumimoji="1" lang="en-US" altLang="ja-JP" sz="2400" dirty="0" smtClean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/>
              <p:cNvSpPr txBox="1"/>
              <p:nvPr/>
            </p:nvSpPr>
            <p:spPr>
              <a:xfrm>
                <a:off x="64445" y="3679283"/>
                <a:ext cx="61637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仮想励起状態 →</a:t>
                </a:r>
                <a:r>
                  <a:rPr kumimoji="1" lang="ja-JP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ja-JP" altLang="en-US" sz="20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入射</a:t>
                </a:r>
                <a:r>
                  <a:rPr kumimoji="1" lang="ja-JP" altLang="en-US" dirty="0" smtClean="0"/>
                  <a:t> </a:t>
                </a:r>
                <a:r>
                  <a:rPr kumimoji="1" lang="ja-JP" altLang="en-US" sz="20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→</a:t>
                </a:r>
                <a:r>
                  <a:rPr kumimoji="1" lang="ja-JP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 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1" lang="ja-JP" altLang="en-US" sz="20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放出 → 基底状態</a:t>
                </a:r>
                <a:endPara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mc:Choice>
        <mc:Fallback xmlns="">
          <p:sp>
            <p:nvSpPr>
              <p:cNvPr id="60" name="テキスト ボックス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5" y="3679283"/>
                <a:ext cx="6163739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692" t="-10769" r="-495" b="-2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7504" y="4541058"/>
                <a:ext cx="23668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ja-JP" altLang="en-US" sz="2000" dirty="0"/>
                  <a:t> 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000" b="1" i="1"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altLang="ja-JP" sz="2000" b="1" i="1">
                            <a:latin typeface="Cambria Math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ja-JP" altLang="en-US" sz="2000" dirty="0" smtClean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を自然放出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541058"/>
                <a:ext cx="2366802" cy="400110"/>
              </a:xfrm>
              <a:prstGeom prst="rect">
                <a:avLst/>
              </a:prstGeom>
              <a:blipFill rotWithShape="1">
                <a:blip r:embed="rId12"/>
                <a:stretch>
                  <a:fillRect t="-12121" r="-2320" b="-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4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ポラリトン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分散とパラメトリック過程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9715" y="1052736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LiNbO</a:t>
            </a:r>
            <a:r>
              <a:rPr kumimoji="1" lang="en-US" altLang="ja-JP" sz="2400" baseline="-25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7.5THz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TO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フォノン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7383" y="1514401"/>
            <a:ext cx="777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ポラリトン分散により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帯のパラメトリック発生増強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156176" y="2613607"/>
            <a:ext cx="2790895" cy="2660877"/>
            <a:chOff x="6102068" y="2947875"/>
            <a:chExt cx="2790895" cy="2660877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6173593" y="2968433"/>
              <a:ext cx="2646879" cy="2133996"/>
              <a:chOff x="6012160" y="2968433"/>
              <a:chExt cx="2646879" cy="2133996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6012160" y="2968433"/>
                <a:ext cx="2646879" cy="956416"/>
                <a:chOff x="5493379" y="1844824"/>
                <a:chExt cx="2646879" cy="95641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テキスト ボックス 3"/>
                    <p:cNvSpPr txBox="1"/>
                    <p:nvPr/>
                  </p:nvSpPr>
                  <p:spPr>
                    <a:xfrm>
                      <a:off x="5493379" y="2306489"/>
                      <a:ext cx="2452723" cy="4947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𝑻𝑯𝒛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1" i="1" smtClean="0"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sz="2400" b="1" dirty="0"/>
                    </a:p>
                  </p:txBody>
                </p:sp>
              </mc:Choice>
              <mc:Fallback xmlns="">
                <p:sp>
                  <p:nvSpPr>
                    <p:cNvPr id="4" name="テキスト ボックス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93379" y="2306489"/>
                      <a:ext cx="2452723" cy="494751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 b="-74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5493379" y="1844824"/>
                  <a:ext cx="26468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エネルギー保存則</a:t>
                  </a:r>
                  <a:endParaRPr kumimoji="1" lang="ja-JP" altLang="en-US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6012160" y="4146013"/>
                <a:ext cx="2274790" cy="956416"/>
                <a:chOff x="6899920" y="3429000"/>
                <a:chExt cx="2274790" cy="95641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テキスト ボックス 4"/>
                    <p:cNvSpPr txBox="1"/>
                    <p:nvPr/>
                  </p:nvSpPr>
                  <p:spPr>
                    <a:xfrm>
                      <a:off x="6899920" y="3890665"/>
                      <a:ext cx="2274790" cy="4947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𝑻𝑯𝒛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kumimoji="1" lang="en-US" altLang="ja-JP" sz="2400" b="1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b="1" dirty="0"/>
                    </a:p>
                  </p:txBody>
                </p:sp>
              </mc:Choice>
              <mc:Fallback xmlns="">
                <p:sp>
                  <p:nvSpPr>
                    <p:cNvPr id="5" name="テキスト ボックス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99920" y="3890665"/>
                      <a:ext cx="2274790" cy="494751"/>
                    </a:xfrm>
                    <a:prstGeom prst="rect">
                      <a:avLst/>
                    </a:prstGeom>
                    <a:blipFill rotWithShape="1">
                      <a:blip r:embed="rId4"/>
                      <a:stretch>
                        <a:fillRect b="-74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6899920" y="3429000"/>
                  <a:ext cx="17235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波数保存則</a:t>
                  </a:r>
                  <a:endParaRPr kumimoji="1"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p:grpSp>
        </p:grpSp>
        <p:sp>
          <p:nvSpPr>
            <p:cNvPr id="17" name="正方形/長方形 16"/>
            <p:cNvSpPr/>
            <p:nvPr/>
          </p:nvSpPr>
          <p:spPr>
            <a:xfrm>
              <a:off x="6102068" y="2947875"/>
              <a:ext cx="2790895" cy="22607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122296" y="5208642"/>
              <a:ext cx="2749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同時に満たす必要あり</a:t>
              </a:r>
              <a:endParaRPr kumimoji="1"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9715" y="1976066"/>
            <a:ext cx="5944453" cy="4306530"/>
            <a:chOff x="139715" y="1570742"/>
            <a:chExt cx="5944453" cy="4306530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39715" y="1570742"/>
              <a:ext cx="5944453" cy="4306530"/>
              <a:chOff x="35768" y="1651819"/>
              <a:chExt cx="5944453" cy="4306530"/>
            </a:xfrm>
          </p:grpSpPr>
          <p:pic>
            <p:nvPicPr>
              <p:cNvPr id="14338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6" t="22580" r="22467" b="18549"/>
              <a:stretch/>
            </p:blipFill>
            <p:spPr bwMode="auto">
              <a:xfrm>
                <a:off x="35768" y="1651819"/>
                <a:ext cx="5486401" cy="4306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3298332" y="3928504"/>
                <a:ext cx="26818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err="1" smtClean="0"/>
                  <a:t>Polariton</a:t>
                </a:r>
                <a:r>
                  <a:rPr kumimoji="1" lang="en-US" altLang="ja-JP" sz="2400" dirty="0" smtClean="0"/>
                  <a:t> dispersion</a:t>
                </a:r>
                <a:endParaRPr kumimoji="1" lang="ja-JP" altLang="en-US" sz="2400" dirty="0"/>
              </a:p>
            </p:txBody>
          </p:sp>
          <p:cxnSp>
            <p:nvCxnSpPr>
              <p:cNvPr id="12" name="直線コネクタ 11"/>
              <p:cNvCxnSpPr>
                <a:stCxn id="10" idx="1"/>
              </p:cNvCxnSpPr>
              <p:nvPr/>
            </p:nvCxnSpPr>
            <p:spPr>
              <a:xfrm flipH="1" flipV="1">
                <a:off x="2658794" y="4051495"/>
                <a:ext cx="639538" cy="1078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円/楕円 19"/>
            <p:cNvSpPr/>
            <p:nvPr/>
          </p:nvSpPr>
          <p:spPr>
            <a:xfrm rot="21085309">
              <a:off x="2051720" y="3653302"/>
              <a:ext cx="3384376" cy="46166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200144" y="6282596"/>
            <a:ext cx="576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Ref.</a:t>
            </a:r>
            <a:r>
              <a:rPr lang="ja-JP" altLang="en-US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Kawase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J.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Shikata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and H. Ito, “Terahertz wave</a:t>
            </a:r>
          </a:p>
          <a:p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parametric source”, J. Phys. D: Applied Physics, 35, R1-14 (2002).</a:t>
            </a:r>
          </a:p>
        </p:txBody>
      </p:sp>
    </p:spTree>
    <p:extLst>
      <p:ext uri="{BB962C8B-B14F-4D97-AF65-F5344CB8AC3E}">
        <p14:creationId xmlns:p14="http://schemas.microsoft.com/office/powerpoint/2010/main" val="12013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実験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装置（</a:t>
            </a:r>
            <a:r>
              <a:rPr lang="en-US" altLang="ja-JP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OPO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）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21231" r="23921" b="29960"/>
          <a:stretch/>
        </p:blipFill>
        <p:spPr bwMode="auto">
          <a:xfrm>
            <a:off x="409500" y="1017112"/>
            <a:ext cx="8410972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89040"/>
            <a:ext cx="454012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427984" y="764704"/>
            <a:ext cx="4709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LiNbO</a:t>
            </a:r>
            <a:r>
              <a:rPr lang="en-US" altLang="ja-JP" baseline="-25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65mm×6mm×5mm</a:t>
            </a:r>
          </a:p>
          <a:p>
            <a:pPr algn="ctr"/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Si-prism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8.0mm×6.1mm×5.1mm×5.0mm</a:t>
            </a:r>
            <a:endParaRPr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1281534"/>
            <a:ext cx="2250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ビーム径：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1.5mmΦ</a:t>
            </a:r>
          </a:p>
          <a:p>
            <a:r>
              <a:rPr kumimoji="1"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パルス幅：</a:t>
            </a:r>
            <a:r>
              <a:rPr kumimoji="1"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25ns</a:t>
            </a:r>
          </a:p>
          <a:p>
            <a:r>
              <a:rPr lang="ja-JP" altLang="en-US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共振器長：</a:t>
            </a:r>
            <a:r>
              <a:rPr lang="en-US" altLang="ja-JP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15mm</a:t>
            </a:r>
            <a:endParaRPr kumimoji="1" lang="ja-JP" altLang="en-US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85014"/>
              </p:ext>
            </p:extLst>
          </p:nvPr>
        </p:nvGraphicFramePr>
        <p:xfrm>
          <a:off x="4716016" y="4483581"/>
          <a:ext cx="4176464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248"/>
                <a:gridCol w="1008112"/>
                <a:gridCol w="9361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励起光と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LiNbO</a:t>
                      </a:r>
                      <a:r>
                        <a:rPr kumimoji="1" lang="en-US" altLang="ja-JP" sz="2000" baseline="-25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3</a:t>
                      </a:r>
                    </a:p>
                    <a:p>
                      <a:pPr algn="ctr"/>
                      <a:r>
                        <a:rPr kumimoji="1" lang="ja-JP" altLang="en-US" sz="2000" baseline="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入射</a:t>
                      </a:r>
                      <a:r>
                        <a:rPr kumimoji="1" lang="ja-JP" altLang="en-US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角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[°]</a:t>
                      </a:r>
                      <a:endParaRPr kumimoji="1" lang="ja-JP" altLang="en-US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3.13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0.84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Φ[°]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1.45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0.39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δ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[°]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67.3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64.4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THz</a:t>
                      </a:r>
                      <a:r>
                        <a:rPr kumimoji="1" lang="ja-JP" altLang="en-US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波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[</a:t>
                      </a:r>
                      <a:r>
                        <a:rPr kumimoji="1" lang="en-US" altLang="ja-JP" sz="2000" dirty="0" err="1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μm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]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100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330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アイドラ光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[</a:t>
                      </a:r>
                      <a:r>
                        <a:rPr kumimoji="1" lang="en-US" altLang="ja-JP" sz="2000" dirty="0" err="1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μm</a:t>
                      </a:r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]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1.075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</a:rPr>
                        <a:t>1.067</a:t>
                      </a:r>
                      <a:endParaRPr kumimoji="1" lang="ja-JP" altLang="en-US" sz="2000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004048" y="3933056"/>
            <a:ext cx="3687228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入射角を変化させ</a:t>
            </a:r>
            <a:r>
              <a:rPr kumimoji="1" lang="en-US" altLang="ja-JP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0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波長変化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2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プリズムカプラ</a:t>
            </a:r>
            <a:r>
              <a:rPr lang="ja-JP" altLang="en-US" b="1" i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有無</a:t>
            </a:r>
            <a:r>
              <a:rPr lang="ja-JP" altLang="en-US" b="1" i="1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による出射方向</a:t>
            </a:r>
            <a:endParaRPr kumimoji="1" lang="ja-JP" altLang="en-US" b="1" i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19485" r="10912" b="18934"/>
          <a:stretch/>
        </p:blipFill>
        <p:spPr bwMode="auto">
          <a:xfrm>
            <a:off x="21672" y="1701344"/>
            <a:ext cx="5198400" cy="48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484" y="1105580"/>
            <a:ext cx="9140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cut exit Ref.</a:t>
            </a:r>
            <a:r>
              <a:rPr lang="ja-JP" altLang="en-US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：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M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 A.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Piestrup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R. N. Fleming, and R. H.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Pantell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 “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Continuously</a:t>
            </a:r>
            <a:r>
              <a:rPr lang="ja-JP" altLang="en-US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tunable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submillimeter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wave source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,”</a:t>
            </a:r>
          </a:p>
          <a:p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Appl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 Phys. </a:t>
            </a:r>
            <a:r>
              <a:rPr lang="en-US" altLang="ja-JP" sz="1400" dirty="0" err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Lett</a:t>
            </a:r>
            <a:r>
              <a: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. </a:t>
            </a:r>
            <a:r>
              <a:rPr lang="en-US" altLang="ja-JP" sz="1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26, 418–419(1975).</a:t>
            </a:r>
            <a:endParaRPr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45187" y="6207695"/>
            <a:ext cx="500169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波の出射方向はほぼ変わらない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5148064" y="2420888"/>
            <a:ext cx="4184865" cy="1413529"/>
            <a:chOff x="5644175" y="1724571"/>
            <a:chExt cx="4184865" cy="1413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5644175" y="2186236"/>
                  <a:ext cx="355122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kumimoji="1" lang="ja-JP" altLang="en-US" sz="2400" b="0" i="1" smtClean="0">
                          <a:latin typeface="Cambria Math"/>
                        </a:rPr>
                        <m:t>＝</m:t>
                      </m:r>
                    </m:oMath>
                  </a14:m>
                  <a:r>
                    <a:rPr kumimoji="1"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16.5°</a:t>
                  </a:r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（</a:t>
                  </a:r>
                  <a:r>
                    <a:rPr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cut exit</a:t>
                  </a:r>
                  <a:r>
                    <a:rPr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）</a:t>
                  </a:r>
                  <a:endParaRPr kumimoji="1"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4175" y="2186236"/>
                  <a:ext cx="3551229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474" r="-2058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5644175" y="2647901"/>
                  <a:ext cx="4184865" cy="4901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kumimoji="1" lang="ja-JP" altLang="en-US" sz="2400" b="0" i="1" smtClean="0">
                          <a:latin typeface="Cambria Math"/>
                        </a:rPr>
                        <m:t>＝</m:t>
                      </m:r>
                    </m:oMath>
                  </a14:m>
                  <a:r>
                    <a:rPr kumimoji="1"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4.0°</a:t>
                  </a:r>
                  <a:r>
                    <a:rPr kumimoji="1"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（</a:t>
                  </a:r>
                  <a:r>
                    <a:rPr kumimoji="1" lang="en-US" altLang="ja-JP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prism coupler</a:t>
                  </a:r>
                  <a:r>
                    <a:rPr kumimoji="1" lang="ja-JP" altLang="en-US" sz="2400" dirty="0" smtClean="0">
                      <a:latin typeface="HGS創英角ｺﾞｼｯｸUB" panose="020B0900000000000000" pitchFamily="50" charset="-128"/>
                      <a:ea typeface="HGS創英角ｺﾞｼｯｸUB" panose="020B0900000000000000" pitchFamily="50" charset="-128"/>
                    </a:rPr>
                    <a:t>）</a:t>
                  </a:r>
                  <a:endParaRPr kumimoji="1" lang="ja-JP" altLang="en-US" sz="2400" dirty="0"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endParaRPr>
                </a:p>
              </p:txBody>
            </p:sp>
          </mc:Choice>
          <mc:Fallback xmlns=""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4175" y="2647901"/>
                  <a:ext cx="4184865" cy="4901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3750" r="-1747" b="-187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テキスト ボックス 10"/>
            <p:cNvSpPr txBox="1"/>
            <p:nvPr/>
          </p:nvSpPr>
          <p:spPr>
            <a:xfrm>
              <a:off x="5644175" y="1724571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計算</a:t>
              </a:r>
              <a:r>
                <a:rPr lang="ja-JP" altLang="en-US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による角度変化</a:t>
              </a:r>
              <a:endPara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263341" y="1701344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0°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＠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THz</a:t>
            </a:r>
            <a:r>
              <a:rPr kumimoji="1" lang="ja-JP" altLang="en-US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波：</a:t>
            </a:r>
            <a:r>
              <a:rPr kumimoji="1" lang="en-US" altLang="ja-JP" sz="24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200µm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191333" y="4233862"/>
            <a:ext cx="3413115" cy="923330"/>
            <a:chOff x="5263340" y="4002572"/>
            <a:chExt cx="3413115" cy="923330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263340" y="4464237"/>
              <a:ext cx="34131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実際の角度変化</a:t>
              </a:r>
              <a:r>
                <a:rPr lang="ja-JP" altLang="en-US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＝</a:t>
              </a:r>
              <a:r>
                <a:rPr lang="en-US" altLang="ja-JP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1.5°</a:t>
              </a:r>
              <a:endPara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263341" y="4002572"/>
              <a:ext cx="2271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TPO</a:t>
              </a:r>
              <a:r>
                <a:rPr kumimoji="1" lang="ja-JP" altLang="en-US" sz="2400" dirty="0" smtClean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外から計測</a:t>
              </a:r>
              <a:endPara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4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4619</TotalTime>
  <Words>1524</Words>
  <Application>Microsoft Office PowerPoint</Application>
  <PresentationFormat>画面に合わせる (4:3)</PresentationFormat>
  <Paragraphs>245</Paragraphs>
  <Slides>32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Office ​​テーマ</vt:lpstr>
      <vt:lpstr>後期雑誌会</vt:lpstr>
      <vt:lpstr>イントロダクション</vt:lpstr>
      <vt:lpstr>THz波光源</vt:lpstr>
      <vt:lpstr>紹介論文</vt:lpstr>
      <vt:lpstr>Arrayed silicon prism coupler for a terahertz-wave parametric oscillator</vt:lpstr>
      <vt:lpstr>光パラメトリック過程</vt:lpstr>
      <vt:lpstr>ポラリトン分散とパラメトリック過程</vt:lpstr>
      <vt:lpstr>実験装置（OPO）</vt:lpstr>
      <vt:lpstr>プリズムカプラ有無による出射方向</vt:lpstr>
      <vt:lpstr>プリズムカプラによる違い</vt:lpstr>
      <vt:lpstr>まとめ</vt:lpstr>
      <vt:lpstr>Injection-seeded terahertz-wave parametric generator with wide tunability</vt:lpstr>
      <vt:lpstr>実験装置（IS-OPG）</vt:lpstr>
      <vt:lpstr>実験結果</vt:lpstr>
      <vt:lpstr>THz波線幅評価</vt:lpstr>
      <vt:lpstr>まとめ</vt:lpstr>
      <vt:lpstr>A Terahertz Source with High Frequency Accuracy Using a Mach-Zehnder-modulator-based Flat Comb Generator for High Resolution Spectroscopy</vt:lpstr>
      <vt:lpstr>イントロダクション</vt:lpstr>
      <vt:lpstr>実験装置（MZM-FCG）</vt:lpstr>
      <vt:lpstr>実験結果</vt:lpstr>
      <vt:lpstr>差周波発生によるTHz波</vt:lpstr>
      <vt:lpstr>まとめ</vt:lpstr>
      <vt:lpstr>後期雑誌会　宿題</vt:lpstr>
      <vt:lpstr>目次</vt:lpstr>
      <vt:lpstr>ポラリトン分散とパラメトリック過程</vt:lpstr>
      <vt:lpstr>光パラメトリック発振器</vt:lpstr>
      <vt:lpstr>Injection seeding について </vt:lpstr>
      <vt:lpstr>DF-DDF</vt:lpstr>
      <vt:lpstr>後期雑誌会　宿題②</vt:lpstr>
      <vt:lpstr>目次</vt:lpstr>
      <vt:lpstr>DF-DDF</vt:lpstr>
      <vt:lpstr>DF-DDF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後期雑誌会</dc:title>
  <dc:creator>tera5</dc:creator>
  <cp:lastModifiedBy>tera5</cp:lastModifiedBy>
  <cp:revision>116</cp:revision>
  <dcterms:created xsi:type="dcterms:W3CDTF">2013-10-25T08:57:00Z</dcterms:created>
  <dcterms:modified xsi:type="dcterms:W3CDTF">2013-12-24T00:03:05Z</dcterms:modified>
</cp:coreProperties>
</file>