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9" r:id="rId4"/>
    <p:sldId id="281" r:id="rId5"/>
    <p:sldId id="284" r:id="rId6"/>
    <p:sldId id="269" r:id="rId7"/>
    <p:sldId id="275" r:id="rId8"/>
    <p:sldId id="270" r:id="rId9"/>
    <p:sldId id="271" r:id="rId10"/>
    <p:sldId id="272" r:id="rId11"/>
    <p:sldId id="277" r:id="rId12"/>
    <p:sldId id="276" r:id="rId13"/>
    <p:sldId id="273" r:id="rId14"/>
    <p:sldId id="274" r:id="rId15"/>
  </p:sldIdLst>
  <p:sldSz cx="9144000" cy="6858000" type="screen4x3"/>
  <p:notesSz cx="9872663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2897" autoAdjust="0"/>
  </p:normalViewPr>
  <p:slideViewPr>
    <p:cSldViewPr>
      <p:cViewPr varScale="1">
        <p:scale>
          <a:sx n="84" d="100"/>
          <a:sy n="84" d="100"/>
        </p:scale>
        <p:origin x="-23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3E8D0CED-DD11-4070-9235-6AB4DAB3F25E}" type="datetimeFigureOut">
              <a:rPr kumimoji="1" lang="ja-JP" altLang="en-US" smtClean="0"/>
              <a:t>2013/11/17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7F31ECF8-34C1-4E73-821E-6FF363E851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6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BE5ACB97-DA4D-4036-9EE7-0B652DAC6D1F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4C38331A-38C3-4016-8041-ECA762B805E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23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廣島大学　量子光学物性研究室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070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テラヘルツ振幅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コンダクタンス　縦軸ジーメンス　インピーダンスの逆数の実数部　電気伝導度　電気抵抗の逆数</a:t>
            </a:r>
            <a:endParaRPr kumimoji="1" lang="en-US" altLang="ja-JP" dirty="0" smtClean="0"/>
          </a:p>
          <a:p>
            <a:r>
              <a:rPr kumimoji="1" lang="ja-JP" altLang="en-US" dirty="0" smtClean="0"/>
              <a:t>電気抵抗率　</a:t>
            </a:r>
            <a:r>
              <a:rPr kumimoji="1" lang="en-US" altLang="ja-JP" dirty="0" err="1" smtClean="0"/>
              <a:t>Ωm</a:t>
            </a:r>
            <a:endParaRPr kumimoji="1" lang="en-US" altLang="ja-JP" dirty="0" smtClean="0"/>
          </a:p>
          <a:p>
            <a:r>
              <a:rPr kumimoji="1" lang="ja-JP" altLang="en-US" dirty="0" smtClean="0"/>
              <a:t>電気伝導率　</a:t>
            </a:r>
            <a:r>
              <a:rPr kumimoji="1" lang="en-US" altLang="ja-JP" dirty="0" smtClean="0"/>
              <a:t>S/m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en-US" altLang="ja-JP" dirty="0" smtClean="0"/>
              <a:t>1.5/2.7</a:t>
            </a:r>
            <a:r>
              <a:rPr kumimoji="1" lang="ja-JP" altLang="en-US" dirty="0" smtClean="0"/>
              <a:t>の組み合わせが良い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92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ここで</a:t>
            </a:r>
            <a:r>
              <a:rPr lang="en-US" altLang="ja-JP" dirty="0"/>
              <a:t>σ(2)</a:t>
            </a:r>
            <a:r>
              <a:rPr lang="ja-JP" altLang="en-US" dirty="0"/>
              <a:t>は</a:t>
            </a:r>
            <a:r>
              <a:rPr lang="en-US" altLang="ja-JP" dirty="0"/>
              <a:t>2 </a:t>
            </a:r>
            <a:r>
              <a:rPr lang="ja-JP" altLang="en-US" dirty="0"/>
              <a:t>光子吸収を記述する係数である（線形なシステムでは吸収は光強度に依存し</a:t>
            </a:r>
          </a:p>
          <a:p>
            <a:r>
              <a:rPr lang="ja-JP" altLang="en-US" dirty="0"/>
              <a:t>ないことに注意）。原子の遷移確率は吸収断面積に単位時間、単位面積当たりに入射する光</a:t>
            </a:r>
          </a:p>
          <a:p>
            <a:r>
              <a:rPr lang="ja-JP" altLang="en-US" dirty="0"/>
              <a:t>子数をかけたものなので、したがって、</a:t>
            </a:r>
            <a:r>
              <a:rPr lang="en-US" altLang="ja-JP" dirty="0"/>
              <a:t>2 </a:t>
            </a:r>
            <a:r>
              <a:rPr lang="ja-JP" altLang="en-US" dirty="0"/>
              <a:t>光子吸収による原子の遷移確率Ｒは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94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87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ビームスポット直径はナイフエッジ法による測定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76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lang="en-US" altLang="ja-JP" b="1" dirty="0"/>
              <a:t>LiNbO</a:t>
            </a:r>
            <a:r>
              <a:rPr lang="en-US" altLang="ja-JP" b="1" baseline="-25000" dirty="0"/>
              <a:t>3 </a:t>
            </a:r>
          </a:p>
          <a:p>
            <a:r>
              <a:rPr kumimoji="1" lang="ja-JP" altLang="en-US" b="0" dirty="0" smtClean="0"/>
              <a:t>非線形光学結晶　リチウムナイオベート　ニオブ酸リチウム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6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数字は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スポット径が短いほど　</a:t>
            </a:r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の最大振幅は大きくなる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3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474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27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49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25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47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314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05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4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8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64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4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CDF-3386-48E2-A020-3DD7EB162595}" type="datetimeFigureOut">
              <a:rPr kumimoji="1" lang="ja-JP" altLang="en-US" smtClean="0"/>
              <a:t>2013/11/17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4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8784976" cy="2979762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Improved sensitivity of terahertz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detection</a:t>
            </a:r>
            <a:br>
              <a:rPr lang="en-US" altLang="ja-JP" sz="4000" dirty="0" smtClean="0"/>
            </a:br>
            <a:r>
              <a:rPr lang="en-US" altLang="ja-JP" sz="4000" dirty="0" smtClean="0"/>
              <a:t> by </a:t>
            </a:r>
            <a:r>
              <a:rPr lang="en-US" altLang="ja-JP" sz="4000" dirty="0" err="1" smtClean="0"/>
              <a:t>GaAs</a:t>
            </a:r>
            <a:r>
              <a:rPr lang="en-US" altLang="ja-JP" sz="4000" dirty="0" smtClean="0"/>
              <a:t> photoconductive antennas </a:t>
            </a:r>
            <a:br>
              <a:rPr lang="en-US" altLang="ja-JP" sz="4000" dirty="0" smtClean="0"/>
            </a:br>
            <a:r>
              <a:rPr lang="en-US" altLang="ja-JP" sz="4000" dirty="0" smtClean="0"/>
              <a:t>excited at 1560 nm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 smtClean="0"/>
              <a:t>「</a:t>
            </a:r>
            <a:r>
              <a:rPr lang="ja-JP" altLang="en-US" sz="3600" dirty="0" smtClean="0"/>
              <a:t>低温成長</a:t>
            </a:r>
            <a:r>
              <a:rPr lang="en-US" altLang="ja-JP" sz="3600" dirty="0" err="1" smtClean="0"/>
              <a:t>GaAs</a:t>
            </a:r>
            <a:r>
              <a:rPr lang="ja-JP" altLang="en-US" sz="3600" dirty="0" smtClean="0"/>
              <a:t>光伝導アンテナの</a:t>
            </a:r>
            <a:r>
              <a:rPr lang="en-US" altLang="ja-JP" sz="3600" dirty="0" smtClean="0"/>
              <a:t>1.5µm</a:t>
            </a:r>
            <a:r>
              <a:rPr lang="ja-JP" altLang="en-US" sz="3600" dirty="0" smtClean="0"/>
              <a:t>帯光励起における感度改善</a:t>
            </a:r>
            <a:r>
              <a:rPr lang="ja-JP" altLang="en-US" sz="3600" dirty="0" smtClean="0"/>
              <a:t>」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908" y="3717032"/>
            <a:ext cx="6400800" cy="1512168"/>
          </a:xfrm>
        </p:spPr>
        <p:txBody>
          <a:bodyPr>
            <a:noAutofit/>
          </a:bodyPr>
          <a:lstStyle/>
          <a:p>
            <a:r>
              <a:rPr lang="en-US" altLang="ja-JP" dirty="0" err="1" smtClean="0">
                <a:solidFill>
                  <a:schemeClr val="tx1"/>
                </a:solidFill>
              </a:rPr>
              <a:t>T.Kataoka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en-US" altLang="ja-JP" dirty="0" err="1">
                <a:solidFill>
                  <a:schemeClr val="tx1"/>
                </a:solidFill>
              </a:rPr>
              <a:t>K.Kajikawa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en-US" altLang="ja-JP" dirty="0" err="1">
                <a:solidFill>
                  <a:schemeClr val="tx1"/>
                </a:solidFill>
              </a:rPr>
              <a:t>J.Kitagawa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en-US" altLang="ja-JP" dirty="0" err="1">
                <a:solidFill>
                  <a:schemeClr val="tx1"/>
                </a:solidFill>
              </a:rPr>
              <a:t>Y.Kadoya</a:t>
            </a:r>
            <a:r>
              <a:rPr lang="en-US" altLang="ja-JP" dirty="0">
                <a:solidFill>
                  <a:schemeClr val="tx1"/>
                </a:solidFill>
              </a:rPr>
              <a:t>, and </a:t>
            </a:r>
            <a:r>
              <a:rPr lang="en-US" altLang="ja-JP" dirty="0" err="1">
                <a:solidFill>
                  <a:schemeClr val="tx1"/>
                </a:solidFill>
              </a:rPr>
              <a:t>Y.Takemura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Appl</a:t>
            </a:r>
            <a:r>
              <a:rPr lang="en-US" altLang="ja-JP" dirty="0">
                <a:solidFill>
                  <a:schemeClr val="tx1"/>
                </a:solidFill>
              </a:rPr>
              <a:t>. Phys. </a:t>
            </a:r>
            <a:r>
              <a:rPr lang="en-US" altLang="ja-JP" dirty="0" err="1">
                <a:solidFill>
                  <a:schemeClr val="tx1"/>
                </a:solidFill>
              </a:rPr>
              <a:t>Lett</a:t>
            </a:r>
            <a:r>
              <a:rPr lang="en-US" altLang="ja-JP" dirty="0">
                <a:solidFill>
                  <a:schemeClr val="tx1"/>
                </a:solidFill>
              </a:rPr>
              <a:t>. </a:t>
            </a:r>
            <a:r>
              <a:rPr lang="en-US" altLang="ja-JP" b="1" dirty="0">
                <a:solidFill>
                  <a:schemeClr val="tx1"/>
                </a:solidFill>
              </a:rPr>
              <a:t>97</a:t>
            </a:r>
            <a:r>
              <a:rPr lang="en-US" altLang="ja-JP" dirty="0">
                <a:solidFill>
                  <a:schemeClr val="tx1"/>
                </a:solidFill>
              </a:rPr>
              <a:t>, 201110 (2010)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3692" y="53732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2013/11/17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B4 </a:t>
            </a:r>
            <a:r>
              <a:rPr lang="ja-JP" altLang="en-US" sz="3200" dirty="0"/>
              <a:t>小倉　隆志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1172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入射パワー依存性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30036" r="12581" b="22732"/>
          <a:stretch/>
        </p:blipFill>
        <p:spPr>
          <a:xfrm>
            <a:off x="323528" y="1340768"/>
            <a:ext cx="8280920" cy="508014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691680" y="6248842"/>
            <a:ext cx="5437712" cy="584776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励起光パワーの</a:t>
            </a:r>
            <a:r>
              <a:rPr lang="en-US" altLang="ja-JP" sz="3200" dirty="0" smtClean="0">
                <a:solidFill>
                  <a:srgbClr val="FF0000"/>
                </a:solidFill>
              </a:rPr>
              <a:t>1.35</a:t>
            </a:r>
            <a:r>
              <a:rPr lang="ja-JP" altLang="en-US" sz="3200" dirty="0" smtClean="0">
                <a:solidFill>
                  <a:srgbClr val="FF0000"/>
                </a:solidFill>
              </a:rPr>
              <a:t>乗</a:t>
            </a:r>
            <a:r>
              <a:rPr lang="ja-JP" altLang="en-US" sz="3200" dirty="0" smtClean="0"/>
              <a:t>に比例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24498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光子吸収</a:t>
            </a:r>
            <a:endParaRPr kumimoji="1" lang="ja-JP" altLang="en-US" dirty="0"/>
          </a:p>
        </p:txBody>
      </p:sp>
      <p:pic>
        <p:nvPicPr>
          <p:cNvPr id="5" name="コンテンツ プレースホルダー 4" descr="http://fir.u-fukui.ac.jp/thzlab/nonlinear_optics1.pd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47096" r="51467" b="30789"/>
          <a:stretch/>
        </p:blipFill>
        <p:spPr>
          <a:xfrm>
            <a:off x="3379792" y="1340768"/>
            <a:ext cx="2128312" cy="2428073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457818" y="6025364"/>
            <a:ext cx="828091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FF00"/>
                </a:solidFill>
              </a:rPr>
              <a:t>2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光子吸収による吸収は</a:t>
            </a:r>
            <a:r>
              <a:rPr lang="ja-JP" altLang="en-US" sz="3200" b="1" dirty="0">
                <a:solidFill>
                  <a:srgbClr val="FF00FF"/>
                </a:solidFill>
              </a:rPr>
              <a:t>強度の</a:t>
            </a:r>
            <a:r>
              <a:rPr lang="en-US" altLang="ja-JP" sz="3200" b="1" dirty="0">
                <a:solidFill>
                  <a:srgbClr val="FF00FF"/>
                </a:solidFill>
              </a:rPr>
              <a:t>2</a:t>
            </a:r>
            <a:r>
              <a:rPr lang="ja-JP" altLang="en-US" sz="3200" b="1" dirty="0">
                <a:solidFill>
                  <a:srgbClr val="FF00FF"/>
                </a:solidFill>
              </a:rPr>
              <a:t>乗に比例</a:t>
            </a:r>
            <a:endParaRPr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2964420" y="3735567"/>
            <a:ext cx="30880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2</a:t>
            </a:r>
            <a:r>
              <a:rPr lang="ja-JP" altLang="en-US" sz="2800" dirty="0" smtClean="0"/>
              <a:t>光子吸収過程</a:t>
            </a:r>
            <a:endParaRPr lang="en-US" altLang="ja-JP" sz="2800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4572000" y="1412776"/>
            <a:ext cx="30880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 smtClean="0"/>
              <a:t>励起準位</a:t>
            </a:r>
            <a:endParaRPr lang="en-US" altLang="ja-JP" sz="2800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4572000" y="2420888"/>
            <a:ext cx="30880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 smtClean="0"/>
              <a:t>仮想准位</a:t>
            </a:r>
            <a:endParaRPr lang="en-US" altLang="ja-JP" sz="2800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4572000" y="3284984"/>
            <a:ext cx="30880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 smtClean="0"/>
              <a:t>基底準位</a:t>
            </a:r>
            <a:endParaRPr lang="en-US" altLang="ja-JP" sz="2800" dirty="0" smtClean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23528" y="4351358"/>
            <a:ext cx="8640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2</a:t>
            </a:r>
            <a:r>
              <a:rPr lang="ja-JP" altLang="en-US" sz="2800" dirty="0" smtClean="0"/>
              <a:t>光子吸収における吸収断面積</a:t>
            </a:r>
            <a:r>
              <a:rPr lang="en-US" altLang="ja-JP" sz="2800" dirty="0" smtClean="0"/>
              <a:t>σ</a:t>
            </a:r>
            <a:r>
              <a:rPr lang="ja-JP" altLang="en-US" sz="2800" dirty="0" err="1" smtClean="0"/>
              <a:t>は入</a:t>
            </a:r>
            <a:r>
              <a:rPr lang="ja-JP" altLang="en-US" sz="2800" dirty="0" smtClean="0"/>
              <a:t>射波の強度に依存</a:t>
            </a:r>
            <a:endParaRPr lang="en-US" altLang="ja-JP" sz="2800" dirty="0" smtClean="0"/>
          </a:p>
        </p:txBody>
      </p:sp>
      <p:pic>
        <p:nvPicPr>
          <p:cNvPr id="11" name="図 10" descr="http://fir.u-fukui.ac.jp/thzlab/nonlinear_optics1.pdf - Windows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51547" r="75133" b="45009"/>
          <a:stretch/>
        </p:blipFill>
        <p:spPr>
          <a:xfrm>
            <a:off x="1115676" y="4806778"/>
            <a:ext cx="2134151" cy="561959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3249827" y="4869160"/>
            <a:ext cx="51845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/>
              <a:t>σ(2)</a:t>
            </a:r>
            <a:r>
              <a:rPr lang="ja-JP" altLang="en-US" sz="2800" dirty="0"/>
              <a:t>は</a:t>
            </a:r>
            <a:r>
              <a:rPr lang="en-US" altLang="ja-JP" sz="2800" dirty="0"/>
              <a:t>2 </a:t>
            </a:r>
            <a:r>
              <a:rPr lang="ja-JP" altLang="en-US" sz="2800" dirty="0"/>
              <a:t>光子吸収を記述する係数</a:t>
            </a:r>
            <a:endParaRPr lang="en-US" altLang="ja-JP" sz="2800" dirty="0" smtClean="0"/>
          </a:p>
        </p:txBody>
      </p:sp>
      <p:pic>
        <p:nvPicPr>
          <p:cNvPr id="13" name="図 12" descr="http://fir.u-fukui.ac.jp/thzlab/nonlinear_optics1.pdf - Windows Internet Explor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50000" r="64460" b="46027"/>
          <a:stretch/>
        </p:blipFill>
        <p:spPr>
          <a:xfrm>
            <a:off x="1115616" y="5368737"/>
            <a:ext cx="5152864" cy="6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入射パワー依存性</a:t>
            </a:r>
            <a:r>
              <a:rPr kumimoji="1" lang="en-US" altLang="ja-JP" dirty="0" smtClean="0"/>
              <a:t>@2013</a:t>
            </a:r>
            <a:r>
              <a:rPr kumimoji="1" lang="ja-JP" altLang="en-US" dirty="0" smtClean="0"/>
              <a:t>年秋季応物</a:t>
            </a:r>
            <a:endParaRPr kumimoji="1" lang="ja-JP" altLang="en-US" dirty="0"/>
          </a:p>
        </p:txBody>
      </p:sp>
      <p:pic>
        <p:nvPicPr>
          <p:cNvPr id="6" name="コンテンツ プレースホルダー 5" descr="040500316pP13.pdf (SECURED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14060" r="8605" b="8402"/>
          <a:stretch/>
        </p:blipFill>
        <p:spPr>
          <a:xfrm>
            <a:off x="179512" y="1124744"/>
            <a:ext cx="5616624" cy="551945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580112" y="1772816"/>
            <a:ext cx="3384376" cy="95410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広範囲な励起パワー</a:t>
            </a:r>
            <a:endParaRPr lang="en-US" altLang="ja-JP" sz="2800" dirty="0" smtClean="0"/>
          </a:p>
          <a:p>
            <a:r>
              <a:rPr lang="ja-JP" altLang="en-US" sz="2800" dirty="0" smtClean="0"/>
              <a:t>バイアス</a:t>
            </a:r>
            <a:r>
              <a:rPr lang="en-US" altLang="ja-JP" sz="2800" dirty="0" smtClean="0"/>
              <a:t>0.1V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10V</a:t>
            </a:r>
            <a:endParaRPr lang="en-US" altLang="ja-JP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1188041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変更点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 rot="2698841">
            <a:off x="3837917" y="2163789"/>
            <a:ext cx="684593" cy="14421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3789040"/>
            <a:ext cx="3384376" cy="267765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低い励起光パワー</a:t>
            </a:r>
            <a:endParaRPr lang="en-US" altLang="ja-JP" sz="2800" dirty="0" smtClean="0"/>
          </a:p>
          <a:p>
            <a:r>
              <a:rPr lang="ja-JP" altLang="en-US" sz="2800" dirty="0" smtClean="0"/>
              <a:t>→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乗則</a:t>
            </a:r>
            <a:endParaRPr lang="en-US" altLang="ja-JP" sz="2800" dirty="0" smtClean="0"/>
          </a:p>
          <a:p>
            <a:r>
              <a:rPr lang="en-US" altLang="ja-JP" sz="2800" dirty="0" smtClean="0"/>
              <a:t>0.1mW</a:t>
            </a:r>
            <a:r>
              <a:rPr lang="ja-JP" altLang="en-US" sz="2800" dirty="0" smtClean="0"/>
              <a:t>から数</a:t>
            </a:r>
            <a:r>
              <a:rPr lang="en-US" altLang="ja-JP" sz="2800" dirty="0" err="1" smtClean="0"/>
              <a:t>mW</a:t>
            </a:r>
            <a:endParaRPr lang="en-US" altLang="ja-JP" sz="2800" dirty="0" smtClean="0"/>
          </a:p>
          <a:p>
            <a:r>
              <a:rPr lang="ja-JP" altLang="en-US" sz="2800" dirty="0" smtClean="0"/>
              <a:t>→線形応答の飽和</a:t>
            </a:r>
            <a:endParaRPr lang="en-US" altLang="ja-JP" sz="2800" dirty="0" smtClean="0"/>
          </a:p>
          <a:p>
            <a:r>
              <a:rPr lang="ja-JP" altLang="en-US" sz="2800" dirty="0" smtClean="0"/>
              <a:t>高い励起光パワー</a:t>
            </a:r>
            <a:endParaRPr lang="en-US" altLang="ja-JP" sz="2800" dirty="0" smtClean="0"/>
          </a:p>
          <a:p>
            <a:r>
              <a:rPr lang="ja-JP" altLang="en-US" sz="2800" dirty="0" smtClean="0"/>
              <a:t>→</a:t>
            </a:r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</a:rPr>
              <a:t>光子吸収</a:t>
            </a:r>
            <a:r>
              <a:rPr lang="en-US" altLang="ja-JP" sz="2800" dirty="0" smtClean="0"/>
              <a:t>(2</a:t>
            </a:r>
            <a:r>
              <a:rPr lang="ja-JP" altLang="en-US" sz="2800" dirty="0" smtClean="0"/>
              <a:t>乗則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3039" y="3204265"/>
            <a:ext cx="1826141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実験結果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ノイズの入射パワー依存性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23343" r="21383" b="19869"/>
          <a:stretch/>
        </p:blipFill>
        <p:spPr>
          <a:xfrm>
            <a:off x="395536" y="1556792"/>
            <a:ext cx="5688632" cy="5013707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721700" y="1904694"/>
            <a:ext cx="3314796" cy="48320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ノイズレベルは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励起光パワー</a:t>
            </a:r>
            <a:endParaRPr lang="en-US" altLang="ja-JP" sz="2800" dirty="0" smtClean="0"/>
          </a:p>
          <a:p>
            <a:r>
              <a:rPr lang="ja-JP" altLang="en-US" sz="2800" dirty="0" smtClean="0"/>
              <a:t>　ギャップ長さ</a:t>
            </a:r>
            <a:endParaRPr lang="en-US" altLang="ja-JP" sz="2800" dirty="0" smtClean="0"/>
          </a:p>
          <a:p>
            <a:r>
              <a:rPr lang="ja-JP" altLang="en-US" sz="2800" dirty="0" smtClean="0"/>
              <a:t>　スポット径</a:t>
            </a:r>
            <a:endParaRPr lang="en-US" altLang="ja-JP" sz="2800" dirty="0" smtClean="0"/>
          </a:p>
          <a:p>
            <a:r>
              <a:rPr lang="ja-JP" altLang="en-US" sz="2800" dirty="0" err="1" smtClean="0"/>
              <a:t>に</a:t>
            </a:r>
            <a:r>
              <a:rPr lang="ja-JP" altLang="en-US" sz="2800" dirty="0" err="1" smtClean="0">
                <a:solidFill>
                  <a:srgbClr val="FF0000"/>
                </a:solidFill>
              </a:rPr>
              <a:t>依</a:t>
            </a:r>
            <a:r>
              <a:rPr lang="ja-JP" altLang="en-US" sz="2800" dirty="0" smtClean="0">
                <a:solidFill>
                  <a:srgbClr val="FF0000"/>
                </a:solidFill>
              </a:rPr>
              <a:t>存しない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ノイズはアンプノイズが支配的</a:t>
            </a:r>
            <a:endParaRPr lang="en-US" altLang="ja-JP" sz="2800" dirty="0"/>
          </a:p>
          <a:p>
            <a:r>
              <a:rPr lang="en-US" altLang="ja-JP" sz="2800" dirty="0" smtClean="0"/>
              <a:t>LTG </a:t>
            </a:r>
            <a:r>
              <a:rPr lang="en-US" altLang="ja-JP" sz="2800" dirty="0" err="1" smtClean="0"/>
              <a:t>GaAsPCA</a:t>
            </a:r>
            <a:r>
              <a:rPr lang="ja-JP" altLang="en-US" sz="2800" dirty="0" smtClean="0"/>
              <a:t>の</a:t>
            </a:r>
            <a:r>
              <a:rPr lang="ja-JP" altLang="en-US" sz="2800" dirty="0" smtClean="0">
                <a:solidFill>
                  <a:srgbClr val="FF0000"/>
                </a:solidFill>
              </a:rPr>
              <a:t>ノイズはとても小さい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        </a:t>
            </a:r>
            <a:r>
              <a:rPr lang="ja-JP" altLang="en-US" sz="2800" dirty="0" smtClean="0"/>
              <a:t>最大の利点！</a:t>
            </a:r>
            <a:endParaRPr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59229" y="1340768"/>
            <a:ext cx="1826141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実験結果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大かっこ 6"/>
          <p:cNvSpPr/>
          <p:nvPr/>
        </p:nvSpPr>
        <p:spPr>
          <a:xfrm>
            <a:off x="5868144" y="2420888"/>
            <a:ext cx="2463670" cy="1224136"/>
          </a:xfrm>
          <a:prstGeom prst="bracketPair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7136782" y="5733256"/>
            <a:ext cx="4846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LTG </a:t>
            </a:r>
            <a:r>
              <a:rPr lang="en-US" altLang="ja-JP" dirty="0" err="1"/>
              <a:t>GaAsPCA</a:t>
            </a:r>
            <a:r>
              <a:rPr lang="ja-JP" altLang="ja-JP" dirty="0"/>
              <a:t>のスポット径とギャップ長を適切に変更する</a:t>
            </a:r>
            <a:r>
              <a:rPr lang="ja-JP" altLang="ja-JP" dirty="0" smtClean="0"/>
              <a:t>こと</a:t>
            </a:r>
            <a:r>
              <a:rPr lang="ja-JP" altLang="en-US" dirty="0" smtClean="0"/>
              <a:t>よって，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kumimoji="1" lang="en-US" altLang="ja-JP" dirty="0" smtClean="0"/>
              <a:t>780µm</a:t>
            </a:r>
            <a:r>
              <a:rPr lang="ja-JP" altLang="en-US" dirty="0" smtClean="0"/>
              <a:t>光励起の検出感度を</a:t>
            </a:r>
            <a:r>
              <a:rPr lang="en-US" altLang="ja-JP" dirty="0" smtClean="0"/>
              <a:t>1</a:t>
            </a:r>
            <a:r>
              <a:rPr lang="ja-JP" altLang="en-US" dirty="0" smtClean="0"/>
              <a:t>桁向上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・</a:t>
            </a:r>
            <a:r>
              <a:rPr lang="en-US" altLang="ja-JP" dirty="0"/>
              <a:t>50dB</a:t>
            </a:r>
            <a:r>
              <a:rPr lang="ja-JP" altLang="en-US" dirty="0"/>
              <a:t>の</a:t>
            </a:r>
            <a:r>
              <a:rPr lang="en-US" altLang="ja-JP" dirty="0"/>
              <a:t>SN</a:t>
            </a:r>
            <a:r>
              <a:rPr lang="ja-JP" altLang="en-US" dirty="0"/>
              <a:t>比</a:t>
            </a:r>
            <a:r>
              <a:rPr lang="en-US" altLang="ja-JP" dirty="0"/>
              <a:t>(</a:t>
            </a:r>
            <a:r>
              <a:rPr lang="ja-JP" altLang="en-US" dirty="0"/>
              <a:t>入射パワー</a:t>
            </a:r>
            <a:r>
              <a:rPr lang="en-US" altLang="ja-JP" dirty="0"/>
              <a:t>9.5mW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dirty="0" smtClean="0"/>
              <a:t>さらに、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PCA</a:t>
            </a:r>
            <a:r>
              <a:rPr lang="ja-JP" altLang="en-US" dirty="0" smtClean="0"/>
              <a:t>ノイズの入射パワー依存性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・フォトキャリア生成過程の解明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46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5733256"/>
            <a:ext cx="8280919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FF"/>
                </a:solidFill>
              </a:rPr>
              <a:t>1.5µm</a:t>
            </a:r>
            <a:r>
              <a:rPr lang="ja-JP" altLang="en-US" sz="3200" b="1" dirty="0" smtClean="0">
                <a:solidFill>
                  <a:srgbClr val="FF00FF"/>
                </a:solidFill>
              </a:rPr>
              <a:t>光で直接励起可能な</a:t>
            </a:r>
            <a:r>
              <a:rPr lang="en-US" altLang="ja-JP" sz="3200" b="1" dirty="0" smtClean="0">
                <a:solidFill>
                  <a:srgbClr val="FF00FF"/>
                </a:solidFill>
              </a:rPr>
              <a:t>THz</a:t>
            </a:r>
            <a:r>
              <a:rPr lang="ja-JP" altLang="en-US" sz="3200" b="1" dirty="0" smtClean="0">
                <a:solidFill>
                  <a:srgbClr val="FF00FF"/>
                </a:solidFill>
              </a:rPr>
              <a:t>発生・検出素子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が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求められる</a:t>
            </a:r>
            <a:endParaRPr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306124" y="5132860"/>
            <a:ext cx="751743" cy="600397"/>
          </a:xfrm>
          <a:prstGeom prst="downArrow">
            <a:avLst>
              <a:gd name="adj1" fmla="val 50000"/>
              <a:gd name="adj2" fmla="val 294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568570" y="1484784"/>
            <a:ext cx="79762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THz</a:t>
            </a:r>
            <a:r>
              <a:rPr lang="ja-JP" altLang="en-US" dirty="0" smtClean="0"/>
              <a:t>波検出に用いられる光源の変化</a:t>
            </a:r>
            <a:endParaRPr lang="en-US" altLang="ja-JP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91" y="4509120"/>
            <a:ext cx="7976270" cy="5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452249" y="1988840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モード同期ファイバーレーザー　波長</a:t>
            </a:r>
            <a:r>
              <a:rPr lang="en-US" altLang="ja-JP" dirty="0" smtClean="0"/>
              <a:t>1550nm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4891" y="2420888"/>
            <a:ext cx="785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特長</a:t>
            </a:r>
            <a:r>
              <a:rPr lang="ja-JP" altLang="en-US" sz="3200" dirty="0" smtClean="0">
                <a:solidFill>
                  <a:srgbClr val="FF0000"/>
                </a:solidFill>
              </a:rPr>
              <a:t>：低コスト</a:t>
            </a:r>
            <a:r>
              <a:rPr lang="ja-JP" altLang="en-US" sz="3200" dirty="0">
                <a:solidFill>
                  <a:srgbClr val="FF0000"/>
                </a:solidFill>
              </a:rPr>
              <a:t>　小型　ロバスト　</a:t>
            </a:r>
            <a:r>
              <a:rPr lang="ja-JP" altLang="en-US" sz="3200" dirty="0" smtClean="0">
                <a:solidFill>
                  <a:srgbClr val="FF0000"/>
                </a:solidFill>
              </a:rPr>
              <a:t>フレキシブル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1092673" y="3429000"/>
            <a:ext cx="71786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非線形光学結晶による</a:t>
            </a:r>
            <a:r>
              <a:rPr lang="ja-JP" altLang="en-US" dirty="0" smtClean="0">
                <a:solidFill>
                  <a:srgbClr val="FF0000"/>
                </a:solidFill>
              </a:rPr>
              <a:t>波長変換</a:t>
            </a:r>
            <a:r>
              <a:rPr lang="ja-JP" altLang="en-US" dirty="0" smtClean="0"/>
              <a:t>が必要</a:t>
            </a:r>
            <a:endParaRPr lang="en-US" altLang="ja-JP" dirty="0" smtClean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297154" y="2878234"/>
            <a:ext cx="751743" cy="600397"/>
          </a:xfrm>
          <a:prstGeom prst="downArrow">
            <a:avLst>
              <a:gd name="adj1" fmla="val 50000"/>
              <a:gd name="adj2" fmla="val 294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619868" y="4513475"/>
            <a:ext cx="79762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ファイバーの特長を最大限活用していない</a:t>
            </a:r>
            <a:endParaRPr lang="en-US" altLang="ja-JP" dirty="0" smtClean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297153" y="3926190"/>
            <a:ext cx="751743" cy="600397"/>
          </a:xfrm>
          <a:prstGeom prst="downArrow">
            <a:avLst>
              <a:gd name="adj1" fmla="val 50000"/>
              <a:gd name="adj2" fmla="val 294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49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従来研究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91" y="4509120"/>
            <a:ext cx="7976270" cy="5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27082" y="1628800"/>
                <a:ext cx="3928894" cy="14246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LT-</a:t>
                </a:r>
                <a:r>
                  <a:rPr lang="en-US" altLang="ja-JP" sz="2800" dirty="0" err="1" smtClean="0"/>
                  <a:t>GaAs</a:t>
                </a:r>
                <a:r>
                  <a:rPr lang="en-US" altLang="ja-JP" sz="2800" dirty="0" smtClean="0"/>
                  <a:t>-PCA</a:t>
                </a:r>
              </a:p>
              <a:p>
                <a:r>
                  <a:rPr lang="ja-JP" altLang="en-US" sz="2800" dirty="0" smtClean="0"/>
                  <a:t>対応波長</a:t>
                </a:r>
                <a:r>
                  <a:rPr lang="en-US" altLang="ja-JP" sz="2800" dirty="0" smtClean="0"/>
                  <a:t>867nm(1.43eV)</a:t>
                </a:r>
              </a:p>
              <a:p>
                <a:r>
                  <a:rPr lang="ja-JP" altLang="en-US" sz="2800" dirty="0"/>
                  <a:t>抵抗率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/>
                        </m:ctrlPr>
                      </m:sSupPr>
                      <m:e>
                        <m:r>
                          <a:rPr lang="en-US" altLang="ja-JP" sz="2800" i="1"/>
                          <m:t>10</m:t>
                        </m:r>
                      </m:e>
                      <m:sup>
                        <m:r>
                          <a:rPr lang="en-US" altLang="ja-JP" sz="2800" i="1"/>
                          <m:t>6~7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800"/>
                      <m:t>Ωcm</m:t>
                    </m:r>
                  </m:oMath>
                </a14:m>
                <a:endParaRPr lang="en-US" altLang="ja-JP" sz="3200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2" y="1628800"/>
                <a:ext cx="3928894" cy="1424685"/>
              </a:xfrm>
              <a:prstGeom prst="rect">
                <a:avLst/>
              </a:prstGeom>
              <a:blipFill rotWithShape="1">
                <a:blip r:embed="rId3"/>
                <a:stretch>
                  <a:fillRect l="-2611" t="-2500" b="-75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644008" y="1628800"/>
                <a:ext cx="4104456" cy="14518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LT-</a:t>
                </a:r>
                <a:r>
                  <a:rPr lang="en-US" altLang="ja-JP" sz="2800" dirty="0" err="1" smtClean="0"/>
                  <a:t>InGaAs</a:t>
                </a:r>
                <a:r>
                  <a:rPr lang="en-US" altLang="ja-JP" sz="2800" dirty="0" smtClean="0"/>
                  <a:t>-PCA</a:t>
                </a:r>
              </a:p>
              <a:p>
                <a:r>
                  <a:rPr lang="ja-JP" altLang="en-US" sz="2800" dirty="0" smtClean="0"/>
                  <a:t>対応波長</a:t>
                </a:r>
                <a:r>
                  <a:rPr lang="en-US" altLang="ja-JP" sz="2800" dirty="0" smtClean="0"/>
                  <a:t>1560nm(0.74eV)</a:t>
                </a:r>
              </a:p>
              <a:p>
                <a:r>
                  <a:rPr lang="ja-JP" altLang="en-US" sz="2800" dirty="0"/>
                  <a:t>抵抗率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/>
                        </m:ctrlPr>
                      </m:sSupPr>
                      <m:e>
                        <m:r>
                          <a:rPr lang="en-US" altLang="ja-JP" sz="2800" i="1"/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800"/>
                      <m:t>Ωcm</m:t>
                    </m:r>
                  </m:oMath>
                </a14:m>
                <a:endParaRPr lang="en-US" altLang="ja-JP" sz="2800" dirty="0"/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4104456" cy="1451808"/>
              </a:xfrm>
              <a:prstGeom prst="rect">
                <a:avLst/>
              </a:prstGeom>
              <a:blipFill rotWithShape="1">
                <a:blip r:embed="rId4"/>
                <a:stretch>
                  <a:fillRect l="-2651" t="-2459" b="-49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148064" y="3258357"/>
            <a:ext cx="27517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1.5µm</a:t>
            </a:r>
            <a:r>
              <a:rPr lang="ja-JP" altLang="en-US" sz="2800" dirty="0" smtClean="0"/>
              <a:t>光に対応</a:t>
            </a:r>
            <a:endParaRPr lang="en-US" altLang="ja-JP" sz="2800" dirty="0" smtClean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3347864" y="3827258"/>
            <a:ext cx="6192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err="1" smtClean="0"/>
              <a:t>GaAs</a:t>
            </a:r>
            <a:r>
              <a:rPr lang="ja-JP" altLang="en-US" sz="2800" dirty="0" smtClean="0"/>
              <a:t>に比べ</a:t>
            </a:r>
            <a:endParaRPr lang="en-US" altLang="ja-JP" sz="2800" dirty="0" smtClean="0"/>
          </a:p>
          <a:p>
            <a:pPr marL="0" indent="0" algn="ctr">
              <a:buNone/>
            </a:pPr>
            <a:r>
              <a:rPr lang="ja-JP" altLang="en-US" sz="2800" dirty="0" smtClean="0"/>
              <a:t>抵抗率が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桁小さい</a:t>
            </a:r>
            <a:endParaRPr lang="en-US" altLang="ja-JP" sz="2800" dirty="0" smtClean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6326741" y="4857354"/>
            <a:ext cx="751743" cy="600397"/>
          </a:xfrm>
          <a:prstGeom prst="downArrow">
            <a:avLst>
              <a:gd name="adj1" fmla="val 50000"/>
              <a:gd name="adj2" fmla="val 294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2411760" y="5390322"/>
            <a:ext cx="84109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抵抗率小</a:t>
            </a:r>
            <a:r>
              <a:rPr lang="en-US" altLang="ja-JP" dirty="0" smtClean="0"/>
              <a:t>=</a:t>
            </a:r>
            <a:r>
              <a:rPr lang="ja-JP" altLang="en-US" dirty="0" smtClean="0"/>
              <a:t>暗電流大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→</a:t>
            </a:r>
            <a:r>
              <a:rPr lang="ja-JP" altLang="en-US" dirty="0" smtClean="0">
                <a:solidFill>
                  <a:srgbClr val="FF0000"/>
                </a:solidFill>
              </a:rPr>
              <a:t>ノイズの増加，</a:t>
            </a:r>
            <a:r>
              <a:rPr lang="en-US" altLang="ja-JP" dirty="0" smtClean="0">
                <a:solidFill>
                  <a:srgbClr val="FF0000"/>
                </a:solidFill>
              </a:rPr>
              <a:t>SN</a:t>
            </a:r>
            <a:r>
              <a:rPr lang="ja-JP" altLang="en-US" dirty="0" smtClean="0">
                <a:solidFill>
                  <a:srgbClr val="FF0000"/>
                </a:solidFill>
              </a:rPr>
              <a:t>比低下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323528" y="3258357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/>
              <a:t>1.5µm</a:t>
            </a:r>
            <a:r>
              <a:rPr lang="ja-JP" altLang="en-US" sz="2800" dirty="0" smtClean="0"/>
              <a:t>光に対応していない</a:t>
            </a:r>
            <a:endParaRPr lang="en-US" altLang="ja-JP" sz="2800" dirty="0" smtClean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323528" y="3933056"/>
            <a:ext cx="41756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 smtClean="0"/>
              <a:t>過去に</a:t>
            </a:r>
            <a:r>
              <a:rPr lang="en-US" altLang="ja-JP" sz="2800" dirty="0" smtClean="0"/>
              <a:t>1.5µm</a:t>
            </a:r>
            <a:r>
              <a:rPr lang="ja-JP" altLang="en-US" sz="2800" dirty="0" smtClean="0"/>
              <a:t>光励起による</a:t>
            </a:r>
            <a:endParaRPr lang="en-US" altLang="ja-JP" sz="2800" dirty="0" smtClean="0"/>
          </a:p>
          <a:p>
            <a:pPr marL="0" indent="0" algn="ctr">
              <a:buNone/>
            </a:pPr>
            <a:r>
              <a:rPr lang="en-US" altLang="ja-JP" sz="2800" dirty="0" smtClean="0"/>
              <a:t>THz</a:t>
            </a:r>
            <a:r>
              <a:rPr lang="ja-JP" altLang="en-US" sz="2800" dirty="0" smtClean="0"/>
              <a:t>検波の報告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571474" y="5499229"/>
            <a:ext cx="3496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780µm</a:t>
            </a:r>
            <a:r>
              <a:rPr lang="ja-JP" altLang="ja-JP" sz="2800" dirty="0"/>
              <a:t>光励起に</a:t>
            </a:r>
            <a:r>
              <a:rPr lang="ja-JP" altLang="ja-JP" sz="2800" dirty="0" smtClean="0"/>
              <a:t>比べ</a:t>
            </a:r>
            <a:endParaRPr lang="en-US" altLang="ja-JP" sz="2800" dirty="0" smtClean="0"/>
          </a:p>
          <a:p>
            <a:r>
              <a:rPr lang="ja-JP" altLang="ja-JP" sz="2800" dirty="0" smtClean="0">
                <a:solidFill>
                  <a:srgbClr val="FF0000"/>
                </a:solidFill>
              </a:rPr>
              <a:t>信号</a:t>
            </a:r>
            <a:r>
              <a:rPr lang="ja-JP" altLang="ja-JP" sz="2800" dirty="0">
                <a:solidFill>
                  <a:srgbClr val="FF0000"/>
                </a:solidFill>
              </a:rPr>
              <a:t>振幅が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ja-JP" altLang="ja-JP" sz="2800" dirty="0">
                <a:solidFill>
                  <a:srgbClr val="FF0000"/>
                </a:solidFill>
              </a:rPr>
              <a:t>桁小さい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999884" y="4938777"/>
            <a:ext cx="751743" cy="600397"/>
          </a:xfrm>
          <a:prstGeom prst="downArrow">
            <a:avLst>
              <a:gd name="adj1" fmla="val 50000"/>
              <a:gd name="adj2" fmla="val 29483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17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論文の主旨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91" y="4509120"/>
            <a:ext cx="7976270" cy="5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684892" y="1679762"/>
            <a:ext cx="7668652" cy="46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/>
              <a:t>本論文で</a:t>
            </a:r>
            <a:r>
              <a:rPr lang="ja-JP" altLang="en-US" sz="2800" dirty="0" smtClean="0"/>
              <a:t>は，抵抗率の大きい</a:t>
            </a:r>
            <a:r>
              <a:rPr lang="en-US" altLang="ja-JP" sz="2800" dirty="0" smtClean="0"/>
              <a:t>LT-</a:t>
            </a:r>
            <a:r>
              <a:rPr lang="en-US" altLang="ja-JP" sz="2800" dirty="0" err="1" smtClean="0"/>
              <a:t>GaAs</a:t>
            </a:r>
            <a:r>
              <a:rPr lang="en-US" altLang="ja-JP" sz="2800" dirty="0" smtClean="0"/>
              <a:t>-PCA</a:t>
            </a:r>
            <a:r>
              <a:rPr lang="ja-JP" altLang="en-US" sz="2800" dirty="0" smtClean="0"/>
              <a:t>を用い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 dirty="0" smtClean="0"/>
              <a:t>ダイポール型のアンテナ素子を改良し</a:t>
            </a:r>
            <a:endParaRPr lang="en-US" altLang="ja-JP" sz="2800" dirty="0" smtClean="0"/>
          </a:p>
          <a:p>
            <a:pPr marL="0" indent="0" algn="ctr">
              <a:buNone/>
            </a:pPr>
            <a:r>
              <a:rPr lang="ja-JP" altLang="en-US" sz="2800" dirty="0" smtClean="0"/>
              <a:t>励起光スポットサイズを小さくすることで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dirty="0" smtClean="0"/>
              <a:t>一桁の検出感度向上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50dB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SN</a:t>
            </a:r>
            <a:r>
              <a:rPr lang="ja-JP" altLang="en-US" dirty="0" smtClean="0"/>
              <a:t>比</a:t>
            </a:r>
            <a:r>
              <a:rPr lang="en-US" altLang="ja-JP" dirty="0" smtClean="0"/>
              <a:t>(</a:t>
            </a:r>
            <a:r>
              <a:rPr lang="ja-JP" altLang="en-US" dirty="0" smtClean="0"/>
              <a:t>入射パワー</a:t>
            </a:r>
            <a:r>
              <a:rPr lang="en-US" altLang="ja-JP" dirty="0" smtClean="0"/>
              <a:t>9.5mW)</a:t>
            </a:r>
          </a:p>
          <a:p>
            <a:pPr marL="0" indent="0" algn="ctr">
              <a:buNone/>
            </a:pPr>
            <a:endParaRPr lang="en-US" altLang="ja-JP" sz="2800" dirty="0"/>
          </a:p>
          <a:p>
            <a:pPr marL="0" indent="0" algn="ctr">
              <a:buNone/>
            </a:pPr>
            <a:r>
              <a:rPr lang="en-US" altLang="ja-JP" dirty="0" smtClean="0"/>
              <a:t>1.5µm</a:t>
            </a:r>
            <a:r>
              <a:rPr lang="ja-JP" altLang="en-US" dirty="0" smtClean="0"/>
              <a:t>帯光励起のメカニズム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958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光伝導アンテナ</a:t>
            </a:r>
            <a:r>
              <a:rPr lang="en-US" altLang="ja-JP" dirty="0"/>
              <a:t>(THz</a:t>
            </a:r>
            <a:r>
              <a:rPr lang="ja-JP" altLang="en-US" dirty="0"/>
              <a:t>検出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2699" y="4481178"/>
            <a:ext cx="7976270" cy="5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988921" y="5823257"/>
            <a:ext cx="2297602" cy="32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平行伝送経路</a:t>
            </a:r>
            <a:endParaRPr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716802" y="2299453"/>
            <a:ext cx="2879303" cy="311924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304414" y="2657892"/>
            <a:ext cx="284395" cy="240236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714686" y="2650572"/>
            <a:ext cx="284395" cy="240236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 rot="5400000">
            <a:off x="1579530" y="3706988"/>
            <a:ext cx="308094" cy="28953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 rot="5400000">
            <a:off x="2415871" y="3703617"/>
            <a:ext cx="308094" cy="28953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1939309" y="3623551"/>
            <a:ext cx="430751" cy="466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148512" y="4049249"/>
            <a:ext cx="1" cy="762168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1733577" y="3116413"/>
            <a:ext cx="202072" cy="577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446612" y="1925826"/>
            <a:ext cx="0" cy="724748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66648" y="1937080"/>
            <a:ext cx="0" cy="724748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 bwMode="auto">
          <a:xfrm>
            <a:off x="1833268" y="1556791"/>
            <a:ext cx="646374" cy="70023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1459100" y="1940098"/>
            <a:ext cx="362431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491121" y="1938740"/>
            <a:ext cx="362431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5"/>
          </p:cNvCxnSpPr>
          <p:nvPr/>
        </p:nvCxnSpPr>
        <p:spPr>
          <a:xfrm flipH="1" flipV="1">
            <a:off x="1890463" y="1653636"/>
            <a:ext cx="494518" cy="5008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10" idx="1"/>
          </p:cNvCxnSpPr>
          <p:nvPr/>
        </p:nvCxnSpPr>
        <p:spPr>
          <a:xfrm>
            <a:off x="2294053" y="3086835"/>
            <a:ext cx="275867" cy="607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1423274" y="5052356"/>
            <a:ext cx="0" cy="5122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8" idx="2"/>
          </p:cNvCxnSpPr>
          <p:nvPr/>
        </p:nvCxnSpPr>
        <p:spPr>
          <a:xfrm flipV="1">
            <a:off x="2845051" y="5052939"/>
            <a:ext cx="11833" cy="5297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157800" y="2680138"/>
            <a:ext cx="1959844" cy="43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アンテナ</a:t>
            </a:r>
            <a:endParaRPr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28363" y="4849946"/>
            <a:ext cx="1656184" cy="33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レーザー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スポット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819618" y="1916832"/>
            <a:ext cx="155297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rgbClr val="007E39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3154291" y="1811469"/>
            <a:ext cx="264463" cy="93080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4192621" y="1430658"/>
            <a:ext cx="4556449" cy="5319078"/>
            <a:chOff x="4205466" y="990026"/>
            <a:chExt cx="4556449" cy="5319078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20" t="13198" b="-2"/>
            <a:stretch/>
          </p:blipFill>
          <p:spPr>
            <a:xfrm>
              <a:off x="4516906" y="990026"/>
              <a:ext cx="4245009" cy="5319078"/>
            </a:xfrm>
            <a:prstGeom prst="rect">
              <a:avLst/>
            </a:prstGeom>
          </p:spPr>
        </p:pic>
        <p:sp>
          <p:nvSpPr>
            <p:cNvPr id="42" name="正方形/長方形 41"/>
            <p:cNvSpPr/>
            <p:nvPr/>
          </p:nvSpPr>
          <p:spPr>
            <a:xfrm>
              <a:off x="4820781" y="1573131"/>
              <a:ext cx="2964537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rgbClr val="0000FF"/>
                  </a:solidFill>
                </a:rPr>
                <a:t>フォトキャリア</a:t>
              </a:r>
              <a:endParaRPr lang="en-US" altLang="ja-JP" sz="32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04897" y="2206504"/>
              <a:ext cx="2257018" cy="502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b="1" dirty="0" smtClean="0">
                  <a:solidFill>
                    <a:srgbClr val="7030A0"/>
                  </a:solidFill>
                </a:rPr>
                <a:t>THz pulse</a:t>
              </a:r>
              <a:endParaRPr lang="en-US" altLang="ja-JP" sz="36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306124" y="4481736"/>
              <a:ext cx="205550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 smtClean="0">
                  <a:solidFill>
                    <a:srgbClr val="00B050"/>
                  </a:solidFill>
                </a:rPr>
                <a:t>光伝導電流</a:t>
              </a:r>
              <a:endParaRPr lang="en-US" altLang="ja-JP" sz="3200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205466" y="2481342"/>
              <a:ext cx="1230630" cy="87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 err="1" smtClean="0">
                  <a:solidFill>
                    <a:srgbClr val="FF0000"/>
                  </a:solidFill>
                </a:rPr>
                <a:t>fs</a:t>
              </a:r>
              <a:endParaRPr lang="en-US" altLang="ja-JP" sz="2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800" b="1" dirty="0" smtClean="0">
                  <a:solidFill>
                    <a:srgbClr val="FF0000"/>
                  </a:solidFill>
                </a:rPr>
                <a:t>パルス</a:t>
              </a:r>
              <a:endParaRPr lang="en-US" altLang="ja-JP" sz="28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3154291" y="1566423"/>
            <a:ext cx="179472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光伝導膜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(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半導体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0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実験装置　光伝導アンテナ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20067" r="33709" b="31882"/>
          <a:stretch/>
        </p:blipFill>
        <p:spPr>
          <a:xfrm>
            <a:off x="1547664" y="1340768"/>
            <a:ext cx="5150137" cy="3114859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00989" y="1491401"/>
            <a:ext cx="279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（ギャップ幅）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00989" y="2628201"/>
            <a:ext cx="279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（ギャップ長さ）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4067944" y="2810862"/>
            <a:ext cx="292388" cy="292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214138" y="3103250"/>
            <a:ext cx="0" cy="97060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203848" y="3933056"/>
                <a:ext cx="5437712" cy="584775"/>
              </a:xfrm>
              <a:prstGeom prst="rect">
                <a:avLst/>
              </a:prstGeom>
              <a:noFill/>
              <a:ln w="1270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ja-JP" altLang="en-US" sz="3200" dirty="0" smtClean="0"/>
                  <a:t> </a:t>
                </a:r>
                <a:r>
                  <a:rPr lang="en-US" altLang="ja-JP" sz="3200" dirty="0" smtClean="0"/>
                  <a:t>(</a:t>
                </a:r>
                <a:r>
                  <a:rPr lang="ja-JP" altLang="en-US" sz="3200" dirty="0" smtClean="0"/>
                  <a:t>ビームスポット直径</a:t>
                </a:r>
                <a:r>
                  <a:rPr lang="en-US" altLang="ja-JP" sz="3200" dirty="0" smtClean="0"/>
                  <a:t>)</a:t>
                </a: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33056"/>
                <a:ext cx="543771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8750" b="-35417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1520" y="6309320"/>
                <a:ext cx="2466090" cy="461665"/>
              </a:xfrm>
              <a:prstGeom prst="rect">
                <a:avLst/>
              </a:prstGeom>
              <a:noFill/>
              <a:ln w="1270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=1.5/2.1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en-US" altLang="ja-JP" sz="3200" baseline="-25000" dirty="0" smtClean="0"/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309320"/>
                <a:ext cx="246609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234082" y="6309319"/>
                <a:ext cx="2466090" cy="461665"/>
              </a:xfrm>
              <a:prstGeom prst="rect">
                <a:avLst/>
              </a:prstGeom>
              <a:noFill/>
              <a:ln w="1270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=1.5/2.7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en-US" altLang="ja-JP" sz="3200" baseline="-25000" dirty="0" smtClean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082" y="6309319"/>
                <a:ext cx="246609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300192" y="6304336"/>
                <a:ext cx="2466090" cy="461665"/>
              </a:xfrm>
              <a:prstGeom prst="rect">
                <a:avLst/>
              </a:prstGeom>
              <a:noFill/>
              <a:ln w="1270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=3.0/3.3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en-US" altLang="ja-JP" sz="3200" baseline="-25000" dirty="0" smtClean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6304336"/>
                <a:ext cx="246609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コンテンツ プレースホルダー 3" descr="ogura2013111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30558" r="78898" b="61245"/>
          <a:stretch/>
        </p:blipFill>
        <p:spPr>
          <a:xfrm rot="16200000">
            <a:off x="1120362" y="4441858"/>
            <a:ext cx="754994" cy="1107722"/>
          </a:xfrm>
          <a:prstGeom prst="rect">
            <a:avLst/>
          </a:prstGeom>
        </p:spPr>
      </p:pic>
      <p:pic>
        <p:nvPicPr>
          <p:cNvPr id="18" name="コンテンツ プレースホルダー 3" descr="ogura2013111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30558" r="78898" b="61245"/>
          <a:stretch/>
        </p:blipFill>
        <p:spPr>
          <a:xfrm rot="5400000">
            <a:off x="1107068" y="5463281"/>
            <a:ext cx="754994" cy="1081134"/>
          </a:xfrm>
          <a:prstGeom prst="rect">
            <a:avLst/>
          </a:prstGeom>
        </p:spPr>
      </p:pic>
      <p:sp>
        <p:nvSpPr>
          <p:cNvPr id="24" name="円/楕円 23"/>
          <p:cNvSpPr/>
          <p:nvPr/>
        </p:nvSpPr>
        <p:spPr>
          <a:xfrm>
            <a:off x="1119859" y="5085184"/>
            <a:ext cx="756000" cy="75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3923928" y="4618205"/>
            <a:ext cx="1107722" cy="1763123"/>
            <a:chOff x="1096398" y="4770622"/>
            <a:chExt cx="1107722" cy="1763123"/>
          </a:xfrm>
        </p:grpSpPr>
        <p:pic>
          <p:nvPicPr>
            <p:cNvPr id="32" name="コンテンツ プレースホルダー 3" descr="ogura20131112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5" t="30558" r="78898" b="61245"/>
            <a:stretch/>
          </p:blipFill>
          <p:spPr>
            <a:xfrm rot="16200000">
              <a:off x="1272762" y="4594258"/>
              <a:ext cx="754994" cy="1107722"/>
            </a:xfrm>
            <a:prstGeom prst="rect">
              <a:avLst/>
            </a:prstGeom>
          </p:spPr>
        </p:pic>
        <p:pic>
          <p:nvPicPr>
            <p:cNvPr id="33" name="コンテンツ プレースホルダー 3" descr="ogura20131112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5" t="30558" r="78898" b="61245"/>
            <a:stretch/>
          </p:blipFill>
          <p:spPr>
            <a:xfrm rot="5400000">
              <a:off x="1259468" y="5615681"/>
              <a:ext cx="754994" cy="1081134"/>
            </a:xfrm>
            <a:prstGeom prst="rect">
              <a:avLst/>
            </a:prstGeom>
          </p:spPr>
        </p:pic>
      </p:grpSp>
      <p:sp>
        <p:nvSpPr>
          <p:cNvPr id="35" name="円/楕円 34"/>
          <p:cNvSpPr/>
          <p:nvPr/>
        </p:nvSpPr>
        <p:spPr>
          <a:xfrm>
            <a:off x="3981127" y="4977184"/>
            <a:ext cx="972000" cy="9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コンテンツ プレースホルダー 3" descr="ogura2013111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30558" r="78898" b="61245"/>
          <a:stretch/>
        </p:blipFill>
        <p:spPr>
          <a:xfrm rot="16200000">
            <a:off x="7333256" y="4129628"/>
            <a:ext cx="426550" cy="1484562"/>
          </a:xfrm>
          <a:prstGeom prst="rect">
            <a:avLst/>
          </a:prstGeom>
        </p:spPr>
      </p:pic>
      <p:pic>
        <p:nvPicPr>
          <p:cNvPr id="37" name="コンテンツ プレースホルダー 3" descr="ogura2013111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30558" r="78898" b="61245"/>
          <a:stretch/>
        </p:blipFill>
        <p:spPr>
          <a:xfrm rot="5400000">
            <a:off x="7327782" y="5425652"/>
            <a:ext cx="396242" cy="1443306"/>
          </a:xfrm>
          <a:prstGeom prst="rect">
            <a:avLst/>
          </a:prstGeom>
        </p:spPr>
      </p:pic>
      <p:sp>
        <p:nvSpPr>
          <p:cNvPr id="48" name="円/楕円 47"/>
          <p:cNvSpPr/>
          <p:nvPr/>
        </p:nvSpPr>
        <p:spPr>
          <a:xfrm>
            <a:off x="6931903" y="4914562"/>
            <a:ext cx="1188000" cy="118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4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グループ化 104"/>
          <p:cNvGrpSpPr/>
          <p:nvPr/>
        </p:nvGrpSpPr>
        <p:grpSpPr>
          <a:xfrm>
            <a:off x="2627784" y="3968540"/>
            <a:ext cx="1058415" cy="1434150"/>
            <a:chOff x="2627784" y="3968540"/>
            <a:chExt cx="1058415" cy="1434150"/>
          </a:xfrm>
        </p:grpSpPr>
        <p:grpSp>
          <p:nvGrpSpPr>
            <p:cNvPr id="73" name="グループ化 72"/>
            <p:cNvGrpSpPr/>
            <p:nvPr/>
          </p:nvGrpSpPr>
          <p:grpSpPr>
            <a:xfrm>
              <a:off x="2627784" y="4228415"/>
              <a:ext cx="1058415" cy="914400"/>
              <a:chOff x="1187625" y="5229200"/>
              <a:chExt cx="1058415" cy="914400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1331640" y="5229200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1187625" y="5229200"/>
                <a:ext cx="576064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ja-JP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正方形/長方形 75"/>
            <p:cNvSpPr/>
            <p:nvPr/>
          </p:nvSpPr>
          <p:spPr>
            <a:xfrm>
              <a:off x="2875143" y="3968540"/>
              <a:ext cx="343835" cy="1434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実験装置　</a:t>
            </a:r>
            <a:r>
              <a:rPr lang="en-US" altLang="ja-JP" dirty="0" smtClean="0"/>
              <a:t>THz-TDS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9712" y="1592796"/>
            <a:ext cx="175609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ファイバー</a:t>
            </a:r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レーザー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0" y="1340768"/>
                <a:ext cx="1979712" cy="1350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latin typeface="Cambria Math"/>
                    <a:ea typeface="ＭＳ ゴシック" pitchFamily="49" charset="-128"/>
                  </a:rPr>
                  <a:t>IMRA</a:t>
                </a:r>
                <a:r>
                  <a:rPr lang="ja-JP" altLang="en-US" sz="2000" b="1" dirty="0" smtClean="0">
                    <a:latin typeface="Cambria Math"/>
                    <a:ea typeface="ＭＳ ゴシック" pitchFamily="49" charset="-128"/>
                  </a:rPr>
                  <a:t>製　</a:t>
                </a:r>
                <a:r>
                  <a:rPr lang="en-US" altLang="ja-JP" sz="2000" b="1" dirty="0">
                    <a:latin typeface="Cambria Math"/>
                    <a:ea typeface="ＭＳ ゴシック" pitchFamily="49" charset="-128"/>
                  </a:rPr>
                  <a:t>B</a:t>
                </a:r>
                <a:r>
                  <a:rPr lang="en-US" altLang="ja-JP" sz="2000" b="1" dirty="0" smtClean="0">
                    <a:latin typeface="Cambria Math"/>
                    <a:ea typeface="ＭＳ ゴシック" pitchFamily="49" charset="-128"/>
                  </a:rPr>
                  <a:t>-200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latin typeface="Cambria Math"/>
                            <a:ea typeface="ＭＳ ゴシック" pitchFamily="49" charset="-128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/>
                            <a:ea typeface="ＭＳ ゴシック" pitchFamily="49" charset="-128"/>
                          </a:rPr>
                          <m:t>𝒇</m:t>
                        </m:r>
                      </m:e>
                      <m:sub>
                        <m:r>
                          <a:rPr lang="en-US" altLang="ja-JP" sz="2000" b="1" i="1">
                            <a:latin typeface="Cambria Math"/>
                            <a:ea typeface="ＭＳ ゴシック" pitchFamily="49" charset="-128"/>
                          </a:rPr>
                          <m:t>𝒓𝒆𝒑</m:t>
                        </m:r>
                      </m:sub>
                    </m:sSub>
                    <m:r>
                      <a:rPr lang="en-US" altLang="ja-JP" sz="2000" b="1" i="1">
                        <a:latin typeface="Cambria Math"/>
                        <a:ea typeface="ＭＳ ゴシック" pitchFamily="49" charset="-128"/>
                      </a:rPr>
                      <m:t>=</m:t>
                    </m:r>
                    <m:r>
                      <a:rPr lang="en-US" altLang="ja-JP" sz="2000" b="1" i="1" smtClean="0">
                        <a:latin typeface="Cambria Math"/>
                        <a:ea typeface="ＭＳ ゴシック" pitchFamily="49" charset="-128"/>
                      </a:rPr>
                      <m:t>𝟓</m:t>
                    </m:r>
                    <m:r>
                      <a:rPr lang="en-US" altLang="ja-JP" sz="2000" b="1" i="1">
                        <a:latin typeface="Cambria Math"/>
                        <a:ea typeface="ＭＳ ゴシック" pitchFamily="49" charset="-128"/>
                      </a:rPr>
                      <m:t>𝟎</m:t>
                    </m:r>
                  </m:oMath>
                </a14:m>
                <a:r>
                  <a:rPr lang="en-US" altLang="ja-JP" sz="2000" b="1" dirty="0"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MHz</a:t>
                </a:r>
                <a:endParaRPr lang="en-US" altLang="ja-JP" sz="2000" b="1" dirty="0">
                  <a:latin typeface="Arial" pitchFamily="34" charset="0"/>
                  <a:ea typeface="ＭＳ ゴシック" pitchFamily="49" charset="-128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ja-JP" altLang="en-US" sz="2000" b="1" i="1">
                        <a:latin typeface="Cambria Math"/>
                        <a:ea typeface="ＭＳ ゴシック" pitchFamily="49" charset="-128"/>
                      </a:rPr>
                      <m:t>𝝀</m:t>
                    </m:r>
                    <m:r>
                      <a:rPr lang="en-US" altLang="ja-JP" sz="2000" b="1" i="1">
                        <a:latin typeface="Cambria Math"/>
                        <a:ea typeface="ＭＳ ゴシック" pitchFamily="49" charset="-128"/>
                      </a:rPr>
                      <m:t>=</m:t>
                    </m:r>
                    <m:r>
                      <a:rPr lang="en-US" altLang="ja-JP" sz="2000" b="1" i="1">
                        <a:latin typeface="Cambria Math"/>
                        <a:ea typeface="ＭＳ ゴシック" pitchFamily="49" charset="-128"/>
                      </a:rPr>
                      <m:t>𝟏𝟓𝟔</m:t>
                    </m:r>
                    <m:r>
                      <a:rPr lang="en-US" altLang="ja-JP" sz="2000" b="1" i="1">
                        <a:latin typeface="Cambria Math"/>
                        <a:ea typeface="ＭＳ ゴシック" pitchFamily="49" charset="-128"/>
                      </a:rPr>
                      <m:t>𝟎</m:t>
                    </m:r>
                  </m:oMath>
                </a14:m>
                <a:r>
                  <a:rPr lang="en-US" altLang="ja-JP" sz="2000" b="1" dirty="0"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nm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altLang="ja-JP" sz="2000" b="1" i="1" dirty="0">
                        <a:latin typeface="Cambria Math"/>
                        <a:ea typeface="Cambria Math"/>
                        <a:cs typeface="Arial" pitchFamily="34" charset="0"/>
                      </a:rPr>
                      <m:t>𝒇</m:t>
                    </m:r>
                    <m:r>
                      <a:rPr lang="en-US" altLang="ja-JP" sz="2000" b="1" i="1" dirty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altLang="ja-JP" sz="2000" b="1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𝟔𝟎</m:t>
                    </m:r>
                  </m:oMath>
                </a14:m>
                <a:r>
                  <a:rPr lang="en-US" altLang="ja-JP" sz="2000" b="1" dirty="0">
                    <a:latin typeface="Arial" pitchFamily="34" charset="0"/>
                    <a:ea typeface="ＭＳ ゴシック" pitchFamily="49" charset="-128"/>
                    <a:cs typeface="Arial" pitchFamily="34" charset="0"/>
                  </a:rPr>
                  <a:t>fs</a:t>
                </a: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1979712" cy="1350947"/>
              </a:xfrm>
              <a:prstGeom prst="rect">
                <a:avLst/>
              </a:prstGeom>
              <a:blipFill rotWithShape="1">
                <a:blip r:embed="rId3"/>
                <a:stretch>
                  <a:fillRect l="-2462" t="-3153" r="-2769" b="-7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>
            <a:stCxn id="6" idx="3"/>
          </p:cNvCxnSpPr>
          <p:nvPr/>
        </p:nvCxnSpPr>
        <p:spPr>
          <a:xfrm>
            <a:off x="3735804" y="1952836"/>
            <a:ext cx="4508604" cy="0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864277" y="1591729"/>
            <a:ext cx="72008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779912" y="1484784"/>
            <a:ext cx="97750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BS</a:t>
            </a:r>
            <a:endParaRPr lang="en-US" altLang="ja-JP" sz="28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4211960" y="1952836"/>
            <a:ext cx="0" cy="1044116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99592" y="2996952"/>
            <a:ext cx="3312368" cy="0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899592" y="2996952"/>
            <a:ext cx="0" cy="432048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 rot="5400000">
            <a:off x="734135" y="2940574"/>
            <a:ext cx="391599" cy="1305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05161" y="3400439"/>
            <a:ext cx="123014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LiNbO</a:t>
            </a:r>
            <a:r>
              <a:rPr lang="en-US" altLang="ja-JP" sz="2800" b="1" baseline="-25000" dirty="0" smtClean="0">
                <a:solidFill>
                  <a:schemeClr val="tx1"/>
                </a:solidFill>
              </a:rPr>
              <a:t>3</a:t>
            </a:r>
            <a:endParaRPr lang="en-US" altLang="ja-JP" sz="2800" b="1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896587" y="3772836"/>
            <a:ext cx="20065" cy="941018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39552" y="4353814"/>
            <a:ext cx="72008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40" idx="2"/>
          </p:cNvCxnSpPr>
          <p:nvPr/>
        </p:nvCxnSpPr>
        <p:spPr>
          <a:xfrm flipV="1">
            <a:off x="896587" y="4703002"/>
            <a:ext cx="655821" cy="10852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1552408" y="4137790"/>
            <a:ext cx="576064" cy="1130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1836236" y="4142704"/>
            <a:ext cx="0" cy="112551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40" idx="6"/>
          </p:cNvCxnSpPr>
          <p:nvPr/>
        </p:nvCxnSpPr>
        <p:spPr>
          <a:xfrm flipV="1">
            <a:off x="1547664" y="4703002"/>
            <a:ext cx="580808" cy="2457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580882" y="4401386"/>
            <a:ext cx="487839" cy="568458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1580882" y="4441074"/>
            <a:ext cx="487839" cy="52877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40" idx="6"/>
          </p:cNvCxnSpPr>
          <p:nvPr/>
        </p:nvCxnSpPr>
        <p:spPr>
          <a:xfrm>
            <a:off x="2128472" y="4703002"/>
            <a:ext cx="787344" cy="2457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884368" y="1556792"/>
            <a:ext cx="72008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8244408" y="1916832"/>
            <a:ext cx="0" cy="774883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>
            <a:off x="7884368" y="2375413"/>
            <a:ext cx="699512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6948264" y="2684405"/>
            <a:ext cx="1296144" cy="0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H="1">
            <a:off x="6565349" y="2304273"/>
            <a:ext cx="699512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6950396" y="2684407"/>
            <a:ext cx="0" cy="2001208"/>
          </a:xfrm>
          <a:prstGeom prst="line">
            <a:avLst/>
          </a:prstGeom>
          <a:ln w="63500"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/>
          <p:cNvSpPr/>
          <p:nvPr/>
        </p:nvSpPr>
        <p:spPr>
          <a:xfrm rot="10800000">
            <a:off x="5414042" y="4000618"/>
            <a:ext cx="5760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 rot="10800000">
            <a:off x="5169769" y="3960037"/>
            <a:ext cx="1058415" cy="1434150"/>
            <a:chOff x="2627784" y="3968540"/>
            <a:chExt cx="1058415" cy="1434150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2627784" y="4228415"/>
              <a:ext cx="1058415" cy="914400"/>
              <a:chOff x="1187625" y="5229200"/>
              <a:chExt cx="1058415" cy="914400"/>
            </a:xfrm>
          </p:grpSpPr>
          <p:sp>
            <p:nvSpPr>
              <p:cNvPr id="109" name="円/楕円 108"/>
              <p:cNvSpPr/>
              <p:nvPr/>
            </p:nvSpPr>
            <p:spPr>
              <a:xfrm>
                <a:off x="1331640" y="5229200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1187625" y="5229200"/>
                <a:ext cx="576064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ja-JP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" name="正方形/長方形 107"/>
            <p:cNvSpPr/>
            <p:nvPr/>
          </p:nvSpPr>
          <p:spPr>
            <a:xfrm>
              <a:off x="2875143" y="3968540"/>
              <a:ext cx="343835" cy="1434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11" name="直線コネクタ 110"/>
          <p:cNvCxnSpPr/>
          <p:nvPr/>
        </p:nvCxnSpPr>
        <p:spPr>
          <a:xfrm flipH="1">
            <a:off x="6600640" y="4342962"/>
            <a:ext cx="699512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990106" y="4692723"/>
            <a:ext cx="958158" cy="0"/>
          </a:xfrm>
          <a:prstGeom prst="line">
            <a:avLst/>
          </a:prstGeom>
          <a:ln w="63500">
            <a:solidFill>
              <a:srgbClr val="3333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円/楕円 114"/>
          <p:cNvSpPr/>
          <p:nvPr/>
        </p:nvSpPr>
        <p:spPr>
          <a:xfrm>
            <a:off x="4268665" y="3809907"/>
            <a:ext cx="338336" cy="176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コネクタ 117"/>
          <p:cNvCxnSpPr/>
          <p:nvPr/>
        </p:nvCxnSpPr>
        <p:spPr>
          <a:xfrm flipV="1">
            <a:off x="3218978" y="4000618"/>
            <a:ext cx="1218855" cy="669022"/>
          </a:xfrm>
          <a:prstGeom prst="line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3218978" y="4687986"/>
            <a:ext cx="1218855" cy="706202"/>
          </a:xfrm>
          <a:prstGeom prst="line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endCxn id="108" idx="3"/>
          </p:cNvCxnSpPr>
          <p:nvPr/>
        </p:nvCxnSpPr>
        <p:spPr>
          <a:xfrm>
            <a:off x="4414202" y="3992987"/>
            <a:ext cx="1222788" cy="684125"/>
          </a:xfrm>
          <a:prstGeom prst="line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endCxn id="108" idx="3"/>
          </p:cNvCxnSpPr>
          <p:nvPr/>
        </p:nvCxnSpPr>
        <p:spPr>
          <a:xfrm flipV="1">
            <a:off x="4421180" y="4677112"/>
            <a:ext cx="1215810" cy="681952"/>
          </a:xfrm>
          <a:prstGeom prst="line">
            <a:avLst/>
          </a:prstGeom>
          <a:ln w="635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左右矢印 139"/>
          <p:cNvSpPr/>
          <p:nvPr/>
        </p:nvSpPr>
        <p:spPr>
          <a:xfrm>
            <a:off x="7608111" y="309549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7264861" y="3640578"/>
            <a:ext cx="18437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Time delay</a:t>
            </a:r>
            <a:endParaRPr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4474681" y="6273316"/>
            <a:ext cx="267725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ロックインアンプ</a:t>
            </a:r>
            <a:endParaRPr kumimoji="1" lang="ja-JP" altLang="en-US" dirty="0"/>
          </a:p>
        </p:txBody>
      </p:sp>
      <p:cxnSp>
        <p:nvCxnSpPr>
          <p:cNvPr id="143" name="直線コネクタ 142"/>
          <p:cNvCxnSpPr>
            <a:stCxn id="108" idx="0"/>
            <a:endCxn id="142" idx="0"/>
          </p:cNvCxnSpPr>
          <p:nvPr/>
        </p:nvCxnSpPr>
        <p:spPr>
          <a:xfrm>
            <a:off x="5808907" y="5394187"/>
            <a:ext cx="4399" cy="879129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V="1">
            <a:off x="1824801" y="5234809"/>
            <a:ext cx="15639" cy="1290535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>
            <a:off x="1824801" y="6525344"/>
            <a:ext cx="264988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正方形/長方形 158"/>
          <p:cNvSpPr/>
          <p:nvPr/>
        </p:nvSpPr>
        <p:spPr>
          <a:xfrm>
            <a:off x="1999343" y="3534531"/>
            <a:ext cx="2119378" cy="47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THz emitter</a:t>
            </a:r>
          </a:p>
        </p:txBody>
      </p:sp>
      <p:sp>
        <p:nvSpPr>
          <p:cNvPr id="164" name="正方形/長方形 163"/>
          <p:cNvSpPr/>
          <p:nvPr/>
        </p:nvSpPr>
        <p:spPr>
          <a:xfrm>
            <a:off x="4736085" y="3516377"/>
            <a:ext cx="2119378" cy="47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THz detector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1391544" y="5626311"/>
            <a:ext cx="3291726" cy="558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LTG </a:t>
            </a:r>
            <a:r>
              <a:rPr lang="en-US" altLang="ja-JP" sz="2400" b="1" dirty="0" err="1" smtClean="0">
                <a:solidFill>
                  <a:schemeClr val="tx1"/>
                </a:solidFill>
              </a:rPr>
              <a:t>GaAs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Bias of 30V</a:t>
            </a:r>
          </a:p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Excitation of 5mW</a:t>
            </a:r>
          </a:p>
        </p:txBody>
      </p:sp>
      <p:cxnSp>
        <p:nvCxnSpPr>
          <p:cNvPr id="192" name="直線コネクタ 191"/>
          <p:cNvCxnSpPr/>
          <p:nvPr/>
        </p:nvCxnSpPr>
        <p:spPr>
          <a:xfrm>
            <a:off x="5990106" y="5177364"/>
            <a:ext cx="1161825" cy="90850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正方形/長方形 194"/>
          <p:cNvSpPr/>
          <p:nvPr/>
        </p:nvSpPr>
        <p:spPr>
          <a:xfrm>
            <a:off x="6228184" y="5636277"/>
            <a:ext cx="3162918" cy="558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LTG </a:t>
            </a:r>
            <a:r>
              <a:rPr lang="en-US" altLang="ja-JP" sz="2400" b="1" dirty="0" err="1" smtClean="0">
                <a:solidFill>
                  <a:schemeClr val="tx1"/>
                </a:solidFill>
              </a:rPr>
              <a:t>GaAs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ギャップ長さ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LG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[</a:t>
            </a:r>
            <a:r>
              <a:rPr lang="en-US" altLang="ja-JP" sz="2400" b="1" dirty="0" err="1" smtClean="0">
                <a:solidFill>
                  <a:schemeClr val="tx1"/>
                </a:solidFill>
              </a:rPr>
              <a:t>μm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]</a:t>
            </a: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励起光直径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DS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[</a:t>
            </a:r>
            <a:r>
              <a:rPr lang="en-US" altLang="ja-JP" sz="2400" b="1" dirty="0" err="1" smtClean="0">
                <a:solidFill>
                  <a:schemeClr val="tx1"/>
                </a:solidFill>
              </a:rPr>
              <a:t>μm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]</a:t>
            </a:r>
          </a:p>
          <a:p>
            <a:pPr algn="ctr"/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　</a:t>
            </a:r>
            <a:r>
              <a:rPr kumimoji="1" lang="en-US" altLang="ja-JP" dirty="0" smtClean="0"/>
              <a:t>THz-TDS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25801" r="10826" b="25602"/>
          <a:stretch/>
        </p:blipFill>
        <p:spPr>
          <a:xfrm>
            <a:off x="467544" y="1340768"/>
            <a:ext cx="8136904" cy="5029057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23528" y="6237312"/>
            <a:ext cx="4824536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最大振幅</a:t>
            </a:r>
            <a:r>
              <a:rPr lang="en-US" altLang="ja-JP" sz="2800" dirty="0" smtClean="0"/>
              <a:t>5mA</a:t>
            </a:r>
            <a:r>
              <a:rPr lang="ja-JP" altLang="en-US" sz="2800" dirty="0" smtClean="0"/>
              <a:t>←従来法と同等</a:t>
            </a:r>
            <a:endParaRPr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6237312"/>
            <a:ext cx="1999456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SN</a:t>
            </a:r>
            <a:r>
              <a:rPr lang="ja-JP" altLang="en-US" sz="2800" dirty="0" smtClean="0"/>
              <a:t>比</a:t>
            </a:r>
            <a:r>
              <a:rPr lang="en-US" altLang="ja-JP" sz="2800" dirty="0" smtClean="0"/>
              <a:t>50dB</a:t>
            </a:r>
          </a:p>
        </p:txBody>
      </p:sp>
    </p:spTree>
    <p:extLst>
      <p:ext uri="{BB962C8B-B14F-4D97-AF65-F5344CB8AC3E}">
        <p14:creationId xmlns:p14="http://schemas.microsoft.com/office/powerpoint/2010/main" val="3710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最大振幅のスポット径依存性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17883" r="17772" b="25329"/>
          <a:stretch/>
        </p:blipFill>
        <p:spPr>
          <a:xfrm>
            <a:off x="179512" y="1340768"/>
            <a:ext cx="5755304" cy="5029845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580112" y="1904694"/>
            <a:ext cx="3456384" cy="48320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スポット径小</a:t>
            </a:r>
            <a:endParaRPr lang="en-US" altLang="ja-JP" sz="2800" dirty="0" smtClean="0"/>
          </a:p>
          <a:p>
            <a:r>
              <a:rPr lang="ja-JP" altLang="en-US" sz="2800" dirty="0" smtClean="0"/>
              <a:t>→最大振幅大</a:t>
            </a:r>
            <a:endParaRPr lang="en-US" altLang="ja-JP" sz="2800" dirty="0" smtClean="0"/>
          </a:p>
          <a:p>
            <a:r>
              <a:rPr lang="en-US" altLang="ja-JP" sz="2800" dirty="0" smtClean="0"/>
              <a:t>  </a:t>
            </a:r>
            <a:r>
              <a:rPr lang="ja-JP" altLang="en-US" sz="2800" dirty="0" smtClean="0"/>
              <a:t>同じギャップ長さ</a:t>
            </a:r>
            <a:r>
              <a:rPr lang="en-US" altLang="ja-JP" sz="2800" dirty="0" smtClean="0"/>
              <a:t>LG=1.5µm</a:t>
            </a:r>
            <a:r>
              <a:rPr lang="ja-JP" altLang="en-US" sz="2800" dirty="0" smtClean="0"/>
              <a:t>の時，</a:t>
            </a:r>
            <a:endParaRPr lang="en-US" altLang="ja-JP" sz="2800" dirty="0" smtClean="0"/>
          </a:p>
          <a:p>
            <a:r>
              <a:rPr lang="ja-JP" altLang="en-US" sz="2800" dirty="0" smtClean="0"/>
              <a:t>スポット径が大きい方が最大振幅大</a:t>
            </a:r>
            <a:endParaRPr lang="en-US" altLang="ja-JP" sz="2800" dirty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ギャップ長さとスポット径には最適な組み合わせがある</a:t>
            </a:r>
            <a:endParaRPr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59229" y="1340768"/>
            <a:ext cx="1826141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実験結果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6248842"/>
            <a:ext cx="5437712" cy="523220"/>
          </a:xfrm>
          <a:prstGeom prst="rect">
            <a:avLst/>
          </a:prstGeom>
          <a:noFill/>
          <a:ln w="1270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注：図中数字はギャップ長</a:t>
            </a:r>
            <a:r>
              <a:rPr lang="en-US" altLang="ja-JP" sz="2800" dirty="0" smtClean="0"/>
              <a:t>L</a:t>
            </a:r>
            <a:r>
              <a:rPr lang="en-US" altLang="ja-JP" sz="2800" baseline="-25000" dirty="0" smtClean="0"/>
              <a:t>G</a:t>
            </a:r>
            <a:endParaRPr lang="en-US" altLang="ja-JP" sz="2800" baseline="-25000" dirty="0" smtClean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1547664" y="1484784"/>
            <a:ext cx="4248472" cy="1994520"/>
            <a:chOff x="1547664" y="1484784"/>
            <a:chExt cx="4248472" cy="1994520"/>
          </a:xfrm>
        </p:grpSpPr>
        <p:sp>
          <p:nvSpPr>
            <p:cNvPr id="8" name="円/楕円 7"/>
            <p:cNvSpPr/>
            <p:nvPr/>
          </p:nvSpPr>
          <p:spPr>
            <a:xfrm>
              <a:off x="1547664" y="2708920"/>
              <a:ext cx="770384" cy="7703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31953" y="1484784"/>
              <a:ext cx="770384" cy="7703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2702337" y="1988840"/>
              <a:ext cx="3093799" cy="11052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318048" y="3094112"/>
              <a:ext cx="34780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下矢印 21"/>
          <p:cNvSpPr/>
          <p:nvPr/>
        </p:nvSpPr>
        <p:spPr>
          <a:xfrm>
            <a:off x="7065988" y="4581128"/>
            <a:ext cx="484632" cy="6194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8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20011</TotalTime>
  <Words>583</Words>
  <Application>Microsoft Office PowerPoint</Application>
  <PresentationFormat>画面に合わせる (4:3)</PresentationFormat>
  <Paragraphs>155</Paragraphs>
  <Slides>14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Improved sensitivity of terahertz detection  by GaAs photoconductive antennas  excited at 1560 nm 「低温成長GaAs光伝導アンテナの1.5µm帯光励起における感度改善」</vt:lpstr>
      <vt:lpstr>研究背景</vt:lpstr>
      <vt:lpstr>従来研究</vt:lpstr>
      <vt:lpstr>論文の主旨</vt:lpstr>
      <vt:lpstr>光伝導アンテナ(THz検出)</vt:lpstr>
      <vt:lpstr>実験装置　光伝導アンテナ</vt:lpstr>
      <vt:lpstr>実験装置　THz-TDS</vt:lpstr>
      <vt:lpstr>実験結果　THz-TDS</vt:lpstr>
      <vt:lpstr>最大振幅のスポット径依存性</vt:lpstr>
      <vt:lpstr>入射パワー依存性</vt:lpstr>
      <vt:lpstr>2光子吸収</vt:lpstr>
      <vt:lpstr>入射パワー依存性@2013年秋季応物</vt:lpstr>
      <vt:lpstr>ノイズの入射パワー依存性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transform spectroscopy with a laser frequency com 「レーザー周波数コムを用いた フーリエ変換分光計」</dc:title>
  <dc:creator>Owner</dc:creator>
  <cp:lastModifiedBy>Owner</cp:lastModifiedBy>
  <cp:revision>101</cp:revision>
  <cp:lastPrinted>2013-11-18T23:46:41Z</cp:lastPrinted>
  <dcterms:created xsi:type="dcterms:W3CDTF">2013-06-16T04:09:58Z</dcterms:created>
  <dcterms:modified xsi:type="dcterms:W3CDTF">2013-11-22T12:01:57Z</dcterms:modified>
</cp:coreProperties>
</file>