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85" r:id="rId4"/>
    <p:sldId id="289" r:id="rId5"/>
    <p:sldId id="291" r:id="rId6"/>
    <p:sldId id="286" r:id="rId7"/>
    <p:sldId id="288" r:id="rId8"/>
    <p:sldId id="287" r:id="rId9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2897" autoAdjust="0"/>
  </p:normalViewPr>
  <p:slideViewPr>
    <p:cSldViewPr>
      <p:cViewPr varScale="1">
        <p:scale>
          <a:sx n="71" d="100"/>
          <a:sy n="71" d="100"/>
        </p:scale>
        <p:origin x="-16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r">
              <a:defRPr sz="1200"/>
            </a:lvl1pPr>
          </a:lstStyle>
          <a:p>
            <a:fld id="{3E8D0CED-DD11-4070-9235-6AB4DAB3F25E}" type="datetimeFigureOut">
              <a:rPr kumimoji="1" lang="ja-JP" altLang="en-US" smtClean="0"/>
              <a:t>2014/3/31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r">
              <a:defRPr sz="1200"/>
            </a:lvl1pPr>
          </a:lstStyle>
          <a:p>
            <a:fld id="{7F31ECF8-34C1-4E73-821E-6FF363E851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6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r">
              <a:defRPr sz="1200"/>
            </a:lvl1pPr>
          </a:lstStyle>
          <a:p>
            <a:fld id="{BE5ACB97-DA4D-4036-9EE7-0B652DAC6D1F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3" rIns="92147" bIns="4607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70" y="3257551"/>
            <a:ext cx="7956550" cy="3086100"/>
          </a:xfrm>
          <a:prstGeom prst="rect">
            <a:avLst/>
          </a:prstGeom>
        </p:spPr>
        <p:txBody>
          <a:bodyPr vert="horz" lIns="92147" tIns="46073" rIns="92147" bIns="460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r">
              <a:defRPr sz="1200"/>
            </a:lvl1pPr>
          </a:lstStyle>
          <a:p>
            <a:fld id="{4C38331A-38C3-4016-8041-ECA762B805E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23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廣島大学　量子光学物性研究室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070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6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474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27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49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25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47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314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05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4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8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64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4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CDF-3386-48E2-A020-3DD7EB162595}" type="datetimeFigureOut">
              <a:rPr kumimoji="1" lang="ja-JP" altLang="en-US" smtClean="0"/>
              <a:t>2014/3/31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517B-2CA8-4FF9-9FF1-190CFCAA599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4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4976" cy="2979762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Improved sensitivity of terahertz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detection</a:t>
            </a:r>
            <a:br>
              <a:rPr lang="en-US" altLang="ja-JP" sz="4000" dirty="0" smtClean="0"/>
            </a:br>
            <a:r>
              <a:rPr lang="en-US" altLang="ja-JP" sz="4000" dirty="0" smtClean="0"/>
              <a:t> by </a:t>
            </a:r>
            <a:r>
              <a:rPr lang="en-US" altLang="ja-JP" sz="4000" dirty="0" err="1" smtClean="0"/>
              <a:t>GaAs</a:t>
            </a:r>
            <a:r>
              <a:rPr lang="en-US" altLang="ja-JP" sz="4000" dirty="0" smtClean="0"/>
              <a:t> photoconductive antennas </a:t>
            </a:r>
            <a:br>
              <a:rPr lang="en-US" altLang="ja-JP" sz="4000" dirty="0" smtClean="0"/>
            </a:br>
            <a:r>
              <a:rPr lang="en-US" altLang="ja-JP" sz="4000" dirty="0" smtClean="0"/>
              <a:t>excited at 1560 nm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 smtClean="0"/>
              <a:t>「低温成長</a:t>
            </a:r>
            <a:r>
              <a:rPr lang="en-US" altLang="ja-JP" sz="3600" dirty="0" err="1" smtClean="0"/>
              <a:t>GaAs</a:t>
            </a:r>
            <a:r>
              <a:rPr lang="ja-JP" altLang="en-US" sz="3600" dirty="0" smtClean="0"/>
              <a:t>光伝導アンテナの</a:t>
            </a:r>
            <a:r>
              <a:rPr lang="en-US" altLang="ja-JP" sz="3600" dirty="0" smtClean="0"/>
              <a:t>1.5µm</a:t>
            </a:r>
            <a:r>
              <a:rPr lang="ja-JP" altLang="en-US" sz="3600" dirty="0" smtClean="0"/>
              <a:t>帯光励起における感度改善」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908" y="4509120"/>
            <a:ext cx="6400800" cy="72008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Appl. Phys. </a:t>
            </a:r>
            <a:r>
              <a:rPr lang="en-US" altLang="ja-JP" dirty="0" err="1">
                <a:solidFill>
                  <a:schemeClr val="tx1"/>
                </a:solidFill>
              </a:rPr>
              <a:t>Lett</a:t>
            </a:r>
            <a:r>
              <a:rPr lang="en-US" altLang="ja-JP" dirty="0">
                <a:solidFill>
                  <a:schemeClr val="tx1"/>
                </a:solidFill>
              </a:rPr>
              <a:t>. </a:t>
            </a:r>
            <a:r>
              <a:rPr lang="en-US" altLang="ja-JP" b="1" dirty="0">
                <a:solidFill>
                  <a:schemeClr val="tx1"/>
                </a:solidFill>
              </a:rPr>
              <a:t>97</a:t>
            </a:r>
            <a:r>
              <a:rPr lang="en-US" altLang="ja-JP" dirty="0">
                <a:solidFill>
                  <a:schemeClr val="tx1"/>
                </a:solidFill>
              </a:rPr>
              <a:t>, 201110 (2010)</a:t>
            </a:r>
            <a:endParaRPr lang="ja-JP" altLang="en-US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1664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宿題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2013/12/3</a:t>
            </a:r>
          </a:p>
          <a:p>
            <a:pPr algn="ctr"/>
            <a:r>
              <a:rPr lang="en-US" altLang="ja-JP" sz="3200" dirty="0" smtClean="0"/>
              <a:t>B4 </a:t>
            </a:r>
            <a:r>
              <a:rPr lang="ja-JP" altLang="en-US" sz="3200" dirty="0"/>
              <a:t>小倉　隆志</a:t>
            </a:r>
            <a:endParaRPr lang="en-US" altLang="ja-JP" sz="32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267544" y="692696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 err="1" smtClean="0">
                <a:solidFill>
                  <a:schemeClr val="tx1"/>
                </a:solidFill>
              </a:rPr>
              <a:t>T.Kataoka</a:t>
            </a:r>
            <a:r>
              <a:rPr lang="en-US" altLang="ja-JP" sz="3600" dirty="0" smtClean="0">
                <a:solidFill>
                  <a:schemeClr val="tx1"/>
                </a:solidFill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</a:rPr>
              <a:t>K.Kajikawa</a:t>
            </a:r>
            <a:r>
              <a:rPr lang="en-US" altLang="ja-JP" sz="3600" dirty="0" smtClean="0">
                <a:solidFill>
                  <a:schemeClr val="tx1"/>
                </a:solidFill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</a:rPr>
              <a:t>J.Kitagawa</a:t>
            </a:r>
            <a:r>
              <a:rPr lang="en-US" altLang="ja-JP" sz="3600" dirty="0" smtClean="0">
                <a:solidFill>
                  <a:schemeClr val="tx1"/>
                </a:solidFill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</a:rPr>
              <a:t>Y.Kadoya</a:t>
            </a:r>
            <a:r>
              <a:rPr lang="en-US" altLang="ja-JP" sz="3600" dirty="0" smtClean="0">
                <a:solidFill>
                  <a:schemeClr val="tx1"/>
                </a:solidFill>
              </a:rPr>
              <a:t>, and </a:t>
            </a:r>
            <a:r>
              <a:rPr lang="en-US" altLang="ja-JP" sz="3600" dirty="0" err="1" smtClean="0">
                <a:solidFill>
                  <a:schemeClr val="tx1"/>
                </a:solidFill>
              </a:rPr>
              <a:t>Y.Takemura</a:t>
            </a:r>
            <a:r>
              <a:rPr lang="en-US" altLang="ja-JP" sz="3600" dirty="0" smtClean="0">
                <a:solidFill>
                  <a:schemeClr val="tx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172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論文の概要</a:t>
            </a:r>
            <a:endParaRPr kumimoji="1" lang="ja-JP" altLang="en-US" u="sng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91" y="4509120"/>
            <a:ext cx="7976270" cy="5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1628800"/>
            <a:ext cx="8409384" cy="5847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目的</a:t>
            </a:r>
            <a:r>
              <a:rPr lang="en-US" altLang="ja-JP" sz="3200" dirty="0" smtClean="0"/>
              <a:t>:1.5µm</a:t>
            </a:r>
            <a:r>
              <a:rPr lang="ja-JP" altLang="en-US" sz="3200" dirty="0" smtClean="0"/>
              <a:t>光励起</a:t>
            </a:r>
            <a:r>
              <a:rPr lang="en-US" altLang="ja-JP" sz="3200" dirty="0" smtClean="0"/>
              <a:t>LT-</a:t>
            </a:r>
            <a:r>
              <a:rPr lang="en-US" altLang="ja-JP" sz="3200" dirty="0" err="1" smtClean="0"/>
              <a:t>GaAs</a:t>
            </a:r>
            <a:r>
              <a:rPr lang="en-US" altLang="ja-JP" sz="3200" dirty="0" smtClean="0"/>
              <a:t>-PCA</a:t>
            </a:r>
            <a:r>
              <a:rPr lang="ja-JP" altLang="en-US" sz="3200" dirty="0" err="1" smtClean="0"/>
              <a:t>の検</a:t>
            </a:r>
            <a:r>
              <a:rPr lang="ja-JP" altLang="en-US" sz="3200" dirty="0" smtClean="0"/>
              <a:t>出感度改善</a:t>
            </a:r>
            <a:endParaRPr lang="en-US" altLang="ja-JP" sz="3200" dirty="0"/>
          </a:p>
        </p:txBody>
      </p:sp>
      <p:cxnSp>
        <p:nvCxnSpPr>
          <p:cNvPr id="25" name="直線コネクタ 24"/>
          <p:cNvCxnSpPr/>
          <p:nvPr/>
        </p:nvCxnSpPr>
        <p:spPr bwMode="auto">
          <a:xfrm>
            <a:off x="5220072" y="2420888"/>
            <a:ext cx="0" cy="4176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26590" r="53366" b="27593"/>
          <a:stretch/>
        </p:blipFill>
        <p:spPr>
          <a:xfrm>
            <a:off x="5530472" y="3002335"/>
            <a:ext cx="2922324" cy="385566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8" y="2988149"/>
            <a:ext cx="5360595" cy="25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228184" y="2403375"/>
            <a:ext cx="182614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実験結果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47664" y="2403374"/>
            <a:ext cx="182614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実験</a:t>
            </a:r>
            <a:r>
              <a:rPr lang="ja-JP" altLang="en-US" sz="3200" dirty="0">
                <a:solidFill>
                  <a:schemeClr val="bg1"/>
                </a:solidFill>
              </a:rPr>
              <a:t>装置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7" y="5385407"/>
            <a:ext cx="4969495" cy="147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宿題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①　</a:t>
            </a:r>
            <a:r>
              <a:rPr kumimoji="1" lang="ja-JP" altLang="en-US" sz="3600" dirty="0" smtClean="0"/>
              <a:t>アンテナ形状と共振条件について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②　実際に使っているアンテナ形状と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        ファイバーのコア径の関係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共振条件</a:t>
            </a:r>
            <a:endParaRPr kumimoji="1" lang="ja-JP" altLang="en-US" u="sng" dirty="0"/>
          </a:p>
        </p:txBody>
      </p:sp>
      <p:pic>
        <p:nvPicPr>
          <p:cNvPr id="5" name="コンテンツ プレースホルダー 4" descr="http://www.cqpub.co.jp/hanbai/books/14/14981/14981_p26-27.pd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7" t="29061" r="3774" b="27030"/>
          <a:stretch/>
        </p:blipFill>
        <p:spPr>
          <a:xfrm>
            <a:off x="611560" y="3861048"/>
            <a:ext cx="2808312" cy="2692675"/>
          </a:xfrm>
        </p:spPr>
      </p:pic>
      <p:pic>
        <p:nvPicPr>
          <p:cNvPr id="4" name="図 3" descr="http://www.cqpub.co.jp/hanbai/books/14/14981/14981_p26-27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32151" r="45679" b="27289"/>
          <a:stretch/>
        </p:blipFill>
        <p:spPr>
          <a:xfrm>
            <a:off x="779632" y="1484784"/>
            <a:ext cx="2808312" cy="253756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3640472" y="1772816"/>
            <a:ext cx="0" cy="4176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077" name="Picture 5" descr="Anten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4"/>
          <a:stretch/>
        </p:blipFill>
        <p:spPr bwMode="auto">
          <a:xfrm>
            <a:off x="5148064" y="1772815"/>
            <a:ext cx="2376264" cy="23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 flipH="1">
            <a:off x="5508104" y="3861048"/>
            <a:ext cx="1656184" cy="0"/>
          </a:xfrm>
          <a:prstGeom prst="line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33848" y="4476579"/>
                <a:ext cx="4264024" cy="1569660"/>
              </a:xfrm>
              <a:prstGeom prst="rect">
                <a:avLst/>
              </a:prstGeom>
              <a:noFill/>
              <a:ln w="1270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 smtClean="0"/>
                  <a:t>共振条件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/>
                      </a:rPr>
                      <m:t>𝐿</m:t>
                    </m:r>
                    <m:r>
                      <a:rPr lang="en-US" altLang="ja-JP" sz="3200" b="0" i="1" smtClean="0">
                        <a:latin typeface="Cambria Math"/>
                      </a:rPr>
                      <m:t>=</m:t>
                    </m:r>
                    <m:r>
                      <a:rPr lang="en-US" altLang="ja-JP" sz="3200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altLang="ja-JP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32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3200" b="0" i="1" smtClean="0">
                        <a:latin typeface="Cambria Math"/>
                      </a:rPr>
                      <m:t>/2</m:t>
                    </m:r>
                  </m:oMath>
                </a14:m>
                <a:endParaRPr lang="en-US" altLang="ja-JP" sz="3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2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/>
                        </a:rPr>
                        <m:t>=</m:t>
                      </m:r>
                      <m:r>
                        <a:rPr lang="ja-JP" altLang="en-US" sz="3200" b="0" i="1" smtClean="0">
                          <a:latin typeface="Cambria Math"/>
                        </a:rPr>
                        <m:t>𝜆</m:t>
                      </m:r>
                      <m:r>
                        <a:rPr lang="en-US" altLang="ja-JP" sz="3200" b="0" i="1" smtClean="0">
                          <a:latin typeface="Cambria Math"/>
                        </a:rPr>
                        <m:t>/</m:t>
                      </m:r>
                      <m:r>
                        <a:rPr lang="en-US" altLang="ja-JP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altLang="ja-JP" sz="3200" dirty="0"/>
              </a:p>
              <a:p>
                <a:pPr algn="ctr"/>
                <a:r>
                  <a:rPr lang="ja-JP" altLang="en-US" sz="3200" dirty="0" smtClean="0"/>
                  <a:t>共振周波数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/>
                      </a:rPr>
                      <m:t>𝑓</m:t>
                    </m:r>
                    <m:r>
                      <a:rPr lang="en-US" altLang="ja-JP" sz="3200" b="0" i="1" smtClean="0">
                        <a:latin typeface="Cambria Math"/>
                      </a:rPr>
                      <m:t>=</m:t>
                    </m:r>
                    <m:r>
                      <a:rPr lang="en-US" altLang="ja-JP" sz="3200" b="0" i="1" smtClean="0">
                        <a:latin typeface="Cambria Math"/>
                      </a:rPr>
                      <m:t>𝑐</m:t>
                    </m:r>
                    <m:r>
                      <a:rPr lang="en-US" altLang="ja-JP" sz="3200" b="0" i="1" smtClean="0">
                        <a:latin typeface="Cambria Math"/>
                      </a:rPr>
                      <m:t>/2</m:t>
                    </m:r>
                    <m:r>
                      <a:rPr lang="en-US" altLang="ja-JP" sz="3200" b="0" i="1" smtClean="0">
                        <a:latin typeface="Cambria Math"/>
                      </a:rPr>
                      <m:t>𝑛𝐿</m:t>
                    </m:r>
                  </m:oMath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48" y="4476579"/>
                <a:ext cx="4264024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833" t="-2867" b="-5018"/>
                </a:stretch>
              </a:blipFill>
              <a:ln w="1270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084172" y="3289085"/>
                <a:ext cx="5040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72" y="3289085"/>
                <a:ext cx="50404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563888" y="6185840"/>
                <a:ext cx="5544616" cy="523220"/>
              </a:xfrm>
              <a:prstGeom prst="rect">
                <a:avLst/>
              </a:prstGeom>
              <a:noFill/>
              <a:ln w="1270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𝑛</m:t>
                    </m:r>
                    <m:r>
                      <a:rPr lang="en-US" altLang="ja-JP" sz="2800" b="0" i="1" smtClean="0">
                        <a:latin typeface="Cambria Math"/>
                      </a:rPr>
                      <m:t>=3.4,</m:t>
                    </m:r>
                    <m:r>
                      <a:rPr lang="en-US" altLang="ja-JP" sz="2800" b="0" i="1" smtClean="0">
                        <a:latin typeface="Cambria Math"/>
                      </a:rPr>
                      <m:t>𝐿</m:t>
                    </m:r>
                    <m:r>
                      <a:rPr lang="en-US" altLang="ja-JP" sz="2800" b="0" i="1" smtClean="0">
                        <a:latin typeface="Cambria Math"/>
                      </a:rPr>
                      <m:t>=30</m:t>
                    </m:r>
                    <m:r>
                      <m:rPr>
                        <m:nor/>
                      </m:rPr>
                      <a:rPr lang="en-US" altLang="ja-JP" sz="2800"/>
                      <m:t>µ</m:t>
                    </m:r>
                    <m:r>
                      <m:rPr>
                        <m:nor/>
                      </m:rPr>
                      <a:rPr lang="en-US" altLang="ja-JP" sz="2800"/>
                      <m:t>m</m:t>
                    </m:r>
                    <m:r>
                      <a:rPr lang="ja-JP" altLang="en-US" sz="2800" i="1">
                        <a:latin typeface="Cambria Math"/>
                      </a:rPr>
                      <m:t>の時</m:t>
                    </m:r>
                    <m:r>
                      <a:rPr lang="en-US" altLang="ja-JP" sz="2800" b="0" i="1" smtClean="0">
                        <a:latin typeface="Cambria Math"/>
                      </a:rPr>
                      <m:t>,</m:t>
                    </m:r>
                    <m:r>
                      <a:rPr lang="en-US" altLang="ja-JP" sz="2800" i="1">
                        <a:latin typeface="Cambria Math"/>
                      </a:rPr>
                      <m:t>𝑓</m:t>
                    </m:r>
                    <m:r>
                      <a:rPr lang="en-US" altLang="ja-JP" sz="2800" i="1">
                        <a:latin typeface="Cambria Math"/>
                      </a:rPr>
                      <m:t>=1.5</m:t>
                    </m:r>
                  </m:oMath>
                </a14:m>
                <a:r>
                  <a:rPr lang="en-US" altLang="ja-JP" sz="2800" dirty="0" smtClean="0"/>
                  <a:t>THz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185840"/>
                <a:ext cx="5544616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1760" b="-32558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　</a:t>
            </a:r>
            <a:r>
              <a:rPr kumimoji="1" lang="en-US" altLang="ja-JP" dirty="0" smtClean="0"/>
              <a:t>THz-TDS</a:t>
            </a:r>
            <a:endParaRPr kumimoji="1" lang="ja-JP" altLang="en-US" dirty="0"/>
          </a:p>
        </p:txBody>
      </p:sp>
      <p:pic>
        <p:nvPicPr>
          <p:cNvPr id="4" name="コンテンツ プレースホルダー 3" descr="ogura201311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25801" r="10826" b="25602"/>
          <a:stretch/>
        </p:blipFill>
        <p:spPr>
          <a:xfrm>
            <a:off x="467544" y="1340768"/>
            <a:ext cx="8136904" cy="5029057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23528" y="6237312"/>
            <a:ext cx="4824536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最大振幅</a:t>
            </a:r>
            <a:r>
              <a:rPr lang="en-US" altLang="ja-JP" sz="2800" dirty="0" smtClean="0"/>
              <a:t>5mA</a:t>
            </a:r>
            <a:r>
              <a:rPr lang="ja-JP" altLang="en-US" sz="2800" dirty="0" smtClean="0"/>
              <a:t>←従来法と同等</a:t>
            </a:r>
            <a:endParaRPr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6237312"/>
            <a:ext cx="1999456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SN</a:t>
            </a:r>
            <a:r>
              <a:rPr lang="ja-JP" altLang="en-US" sz="2800" dirty="0" smtClean="0"/>
              <a:t>比</a:t>
            </a:r>
            <a:r>
              <a:rPr lang="en-US" altLang="ja-JP" sz="2800" dirty="0" smtClean="0"/>
              <a:t>50dB</a:t>
            </a:r>
          </a:p>
        </p:txBody>
      </p:sp>
    </p:spTree>
    <p:extLst>
      <p:ext uri="{BB962C8B-B14F-4D97-AF65-F5344CB8AC3E}">
        <p14:creationId xmlns:p14="http://schemas.microsoft.com/office/powerpoint/2010/main" val="5345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アンテナ長を変化させた場合</a:t>
            </a:r>
            <a:endParaRPr kumimoji="1" lang="ja-JP" altLang="en-US" u="sng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6640" y="6021288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900" dirty="0" smtClean="0"/>
              <a:t>Dependence of emission of terahertz radiation on geometrical parameters of dipole photoconductive antennas</a:t>
            </a:r>
          </a:p>
          <a:p>
            <a:endParaRPr lang="ja-JP" altLang="en-US" sz="36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357908" y="63813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/>
              <a:t>Appl. Phys. </a:t>
            </a:r>
            <a:r>
              <a:rPr lang="en-US" altLang="ja-JP" sz="2400" dirty="0" err="1" smtClean="0"/>
              <a:t>Lett</a:t>
            </a:r>
            <a:r>
              <a:rPr lang="en-US" altLang="ja-JP" sz="2400" dirty="0" smtClean="0"/>
              <a:t>. </a:t>
            </a:r>
            <a:r>
              <a:rPr lang="en-US" altLang="ja-JP" sz="2400" b="1" dirty="0" smtClean="0"/>
              <a:t>96</a:t>
            </a:r>
            <a:r>
              <a:rPr lang="en-US" altLang="ja-JP" sz="2400" dirty="0" smtClean="0"/>
              <a:t>, 201104 (2010)</a:t>
            </a:r>
            <a:endParaRPr lang="ja-JP" altLang="en-US" sz="24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5517232"/>
            <a:ext cx="88123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 smtClean="0"/>
              <a:t>F.Miyamaru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Y.Saito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K.Yamamoto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T.Furuya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S.Nishizawa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M.Tani</a:t>
            </a:r>
            <a:r>
              <a:rPr lang="en-US" altLang="ja-JP" sz="2400" dirty="0" smtClean="0"/>
              <a:t>, </a:t>
            </a:r>
          </a:p>
        </p:txBody>
      </p:sp>
      <p:pic>
        <p:nvPicPr>
          <p:cNvPr id="7" name="コンテンツ プレースホルダー 3" descr="http://scitation.aip.org/deliver/fulltext/aip/journal/apl/96/21/1.3436724.pdf;jsessionid=1k2ot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21365" r="2130" b="4287"/>
          <a:stretch/>
        </p:blipFill>
        <p:spPr>
          <a:xfrm>
            <a:off x="2051720" y="1196752"/>
            <a:ext cx="5184576" cy="4375973"/>
          </a:xfrm>
        </p:spPr>
      </p:pic>
    </p:spTree>
    <p:extLst>
      <p:ext uri="{BB962C8B-B14F-4D97-AF65-F5344CB8AC3E}">
        <p14:creationId xmlns:p14="http://schemas.microsoft.com/office/powerpoint/2010/main" val="18682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u="sng" dirty="0" smtClean="0">
                <a:latin typeface="Arial" pitchFamily="34" charset="0"/>
                <a:cs typeface="Arial" pitchFamily="34" charset="0"/>
              </a:rPr>
              <a:t>Direct fiber coupling without lens</a:t>
            </a:r>
            <a:endParaRPr kumimoji="1" lang="ja-JP" alt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ER30-4/125 </a:t>
            </a:r>
            <a:r>
              <a:rPr kumimoji="1" lang="ja-JP" altLang="en-US" dirty="0" smtClean="0"/>
              <a:t>モードフィールド径　</a:t>
            </a:r>
            <a:r>
              <a:rPr lang="en-US" altLang="ja-JP" dirty="0"/>
              <a:t>6.5 ± </a:t>
            </a:r>
            <a:r>
              <a:rPr lang="en-US" altLang="ja-JP" dirty="0" smtClean="0"/>
              <a:t>0.5µm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5704"/>
            <a:ext cx="657135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IMG_0004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41318" r="20534" b="12884"/>
          <a:stretch/>
        </p:blipFill>
        <p:spPr>
          <a:xfrm rot="10800000">
            <a:off x="3635896" y="4219875"/>
            <a:ext cx="4888603" cy="255969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4124"/>
            <a:ext cx="2808312" cy="2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 smtClean="0"/>
              <a:t>従来研究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27342"/>
          <a:stretch/>
        </p:blipFill>
        <p:spPr bwMode="auto">
          <a:xfrm rot="5400000">
            <a:off x="3019811" y="-1581796"/>
            <a:ext cx="3096344" cy="86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227527" y="4221088"/>
            <a:ext cx="84878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b="1" dirty="0" smtClean="0"/>
              <a:t>参考文献</a:t>
            </a:r>
            <a:r>
              <a:rPr lang="en-US" altLang="ja-JP" sz="2000" b="1" dirty="0" smtClean="0"/>
              <a:t>:</a:t>
            </a:r>
            <a:r>
              <a:rPr lang="ja-JP" altLang="en-US" sz="2000" b="1" dirty="0" smtClean="0"/>
              <a:t>　広島大学　テラヘルツ波検出装置　</a:t>
            </a:r>
            <a:r>
              <a:rPr lang="zh-TW" altLang="en-US" sz="2000" b="1" dirty="0"/>
              <a:t>特開</a:t>
            </a:r>
            <a:r>
              <a:rPr lang="zh-TW" altLang="en-US" sz="2000" b="1" dirty="0" smtClean="0"/>
              <a:t>２０１２－４７５９５</a:t>
            </a:r>
            <a:r>
              <a:rPr lang="ja-JP" altLang="en-US" sz="2800" dirty="0" smtClean="0"/>
              <a:t>　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r>
              <a:rPr lang="en-US" altLang="ja-JP" sz="2800" dirty="0" smtClean="0"/>
              <a:t>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410" y="5013176"/>
            <a:ext cx="8458062" cy="138499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光ファイバ，レンズ，基板を一体化したインライン型構成</a:t>
            </a:r>
            <a:endParaRPr lang="en-US" altLang="ja-JP" sz="2800" dirty="0" smtClean="0"/>
          </a:p>
          <a:p>
            <a:r>
              <a:rPr lang="en-US" altLang="ja-JP" sz="2800" dirty="0" smtClean="0"/>
              <a:t>	</a:t>
            </a:r>
            <a:r>
              <a:rPr lang="ja-JP" altLang="en-US" sz="2800" dirty="0" smtClean="0">
                <a:solidFill>
                  <a:srgbClr val="FF0000"/>
                </a:solidFill>
              </a:rPr>
              <a:t>ロバスト</a:t>
            </a:r>
            <a:r>
              <a:rPr lang="ja-JP" altLang="en-US" sz="2800" dirty="0" smtClean="0"/>
              <a:t>（アンテナ不具合を防止）</a:t>
            </a:r>
            <a:endParaRPr lang="en-US" altLang="ja-JP" sz="2800" dirty="0" smtClean="0"/>
          </a:p>
          <a:p>
            <a:r>
              <a:rPr lang="en-US" altLang="ja-JP" sz="2800" dirty="0" smtClean="0"/>
              <a:t>	</a:t>
            </a:r>
            <a:r>
              <a:rPr lang="ja-JP" altLang="en-US" sz="2800" dirty="0" smtClean="0">
                <a:solidFill>
                  <a:srgbClr val="FF0000"/>
                </a:solidFill>
              </a:rPr>
              <a:t>アライメントフリー</a:t>
            </a:r>
            <a:endParaRPr lang="en-US" altLang="ja-JP" sz="2800" dirty="0"/>
          </a:p>
        </p:txBody>
      </p:sp>
      <p:sp>
        <p:nvSpPr>
          <p:cNvPr id="8" name="下矢印 7"/>
          <p:cNvSpPr/>
          <p:nvPr/>
        </p:nvSpPr>
        <p:spPr>
          <a:xfrm rot="16200000">
            <a:off x="660344" y="5635141"/>
            <a:ext cx="507011" cy="6480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2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35303</TotalTime>
  <Words>174</Words>
  <Application>Microsoft Office PowerPoint</Application>
  <PresentationFormat>画面に合わせる (4:3)</PresentationFormat>
  <Paragraphs>40</Paragraphs>
  <Slides>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Improved sensitivity of terahertz detection  by GaAs photoconductive antennas  excited at 1560 nm 「低温成長GaAs光伝導アンテナの1.5µm帯光励起における感度改善」</vt:lpstr>
      <vt:lpstr>論文の概要</vt:lpstr>
      <vt:lpstr>宿題</vt:lpstr>
      <vt:lpstr>共振条件</vt:lpstr>
      <vt:lpstr>実験結果　THz-TDS</vt:lpstr>
      <vt:lpstr>アンテナ長を変化させた場合</vt:lpstr>
      <vt:lpstr>Direct fiber coupling without lens</vt:lpstr>
      <vt:lpstr>従来研究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transform spectroscopy with a laser frequency com 「レーザー周波数コムを用いた フーリエ変換分光計」</dc:title>
  <dc:creator>Owner</dc:creator>
  <cp:lastModifiedBy>Ogura</cp:lastModifiedBy>
  <cp:revision>123</cp:revision>
  <cp:lastPrinted>2014-03-31T01:54:28Z</cp:lastPrinted>
  <dcterms:created xsi:type="dcterms:W3CDTF">2013-06-16T04:09:58Z</dcterms:created>
  <dcterms:modified xsi:type="dcterms:W3CDTF">2014-03-31T01:57:14Z</dcterms:modified>
</cp:coreProperties>
</file>