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3" r:id="rId24"/>
    <p:sldId id="284" r:id="rId25"/>
    <p:sldId id="286" r:id="rId26"/>
    <p:sldId id="287" r:id="rId27"/>
    <p:sldId id="288" r:id="rId28"/>
    <p:sldId id="299" r:id="rId29"/>
    <p:sldId id="289" r:id="rId30"/>
    <p:sldId id="297" r:id="rId31"/>
    <p:sldId id="298" r:id="rId32"/>
    <p:sldId id="300" r:id="rId33"/>
    <p:sldId id="290" r:id="rId3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67" autoAdjust="0"/>
  </p:normalViewPr>
  <p:slideViewPr>
    <p:cSldViewPr snapToGrid="0" snapToObjects="1">
      <p:cViewPr>
        <p:scale>
          <a:sx n="130" d="100"/>
          <a:sy n="13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小塚ゴシック Pro R"/>
              </a:defRPr>
            </a:lvl1pPr>
          </a:lstStyle>
          <a:p>
            <a:fld id="{E3F1A3E3-0F22-E54C-AD4E-1A3391376B01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小塚ゴシック Pro R"/>
              </a:defRPr>
            </a:lvl1pPr>
          </a:lstStyle>
          <a:p>
            <a:fld id="{F13FB0BA-220E-5147-B387-134A0031DE7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86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小塚ゴシック Pro R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小塚ゴシック Pro R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小塚ゴシック Pro R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小塚ゴシック Pro R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小塚ゴシック Pro R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近年，</a:t>
            </a:r>
            <a:r>
              <a:rPr kumimoji="1"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再生医療の実現化のために，多細胞・組織レベルでの技術開発が求められております．</a:t>
            </a:r>
            <a:endParaRPr kumimoji="1" lang="en-US" altLang="ja-JP" sz="1200" dirty="0" smtClean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そこで我々のグループでは，機械的刺激を制御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因子として，骨組織化を制御することを研究目的としています．</a:t>
            </a:r>
            <a:endParaRPr kumimoji="1" lang="en-US" altLang="ja-JP" sz="1200" b="0" i="0" strike="noStrike" cap="none" normalizeH="0" baseline="0" dirty="0" smtClean="0">
              <a:ln>
                <a:noFill/>
              </a:ln>
              <a:effectLst/>
              <a:latin typeface="小塚ゴシック Pro R"/>
              <a:ea typeface="小塚ゴシック Pro R"/>
              <a:cs typeface="小塚ゴシック Pro R"/>
            </a:endParaRPr>
          </a:p>
          <a:p>
            <a:r>
              <a:rPr kumimoji="1" lang="ja-JP" altLang="en-US" sz="1200" b="0" i="0" strike="noStrike" cap="none" normalizeH="0" baseline="0" dirty="0" smtClean="0">
                <a:ln>
                  <a:noFill/>
                </a:ln>
                <a:effectLst/>
                <a:latin typeface="小塚ゴシック Pro R"/>
                <a:ea typeface="小塚ゴシック Pro R"/>
                <a:cs typeface="小塚ゴシック Pro R"/>
              </a:rPr>
              <a:t>骨が細胞に機械的刺激を加えることで，可能になりますが</a:t>
            </a:r>
            <a:r>
              <a:rPr kumimoji="1"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．ここで，このコラーゲンが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骨形成過程において重要な役割を果たしますので，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コラーゲン産生をモニタリングし機械的刺激にフィードバックできれば，</a:t>
            </a:r>
            <a:r>
              <a:rPr lang="ja-JP" altLang="en-US" sz="1200" dirty="0" smtClean="0">
                <a:latin typeface="小塚ゴシック Pro R"/>
                <a:ea typeface="小塚ゴシック Pro R"/>
              </a:rPr>
              <a:t>所望の</a:t>
            </a:r>
            <a:r>
              <a:rPr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</a:rPr>
              <a:t>機械的特性</a:t>
            </a:r>
            <a:r>
              <a:rPr lang="en-US" altLang="ja-JP" sz="1200" dirty="0" smtClean="0">
                <a:solidFill>
                  <a:srgbClr val="FF0000"/>
                </a:solidFill>
                <a:latin typeface="小塚ゴシック Pro R"/>
                <a:ea typeface="小塚ゴシック Pro R"/>
              </a:rPr>
              <a:t>(</a:t>
            </a:r>
            <a:r>
              <a:rPr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</a:rPr>
              <a:t>骨質</a:t>
            </a:r>
            <a:r>
              <a:rPr lang="en-US" altLang="ja-JP" sz="1200" dirty="0" smtClean="0">
                <a:solidFill>
                  <a:srgbClr val="FF0000"/>
                </a:solidFill>
                <a:latin typeface="小塚ゴシック Pro R"/>
                <a:ea typeface="小塚ゴシック Pro R"/>
              </a:rPr>
              <a:t>)</a:t>
            </a:r>
            <a:r>
              <a:rPr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</a:rPr>
              <a:t> </a:t>
            </a:r>
            <a:r>
              <a:rPr lang="ja-JP" altLang="en-US" sz="1200" dirty="0" smtClean="0">
                <a:latin typeface="小塚ゴシック Pro R"/>
                <a:ea typeface="小塚ゴシック Pro R"/>
              </a:rPr>
              <a:t>を実現</a:t>
            </a:r>
            <a:r>
              <a:rPr lang="ja-JP" altLang="en-US" sz="1200" dirty="0" smtClean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することが可能となりますのでコラーゲン尾もにた亜リングが必須となります．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4240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はじめに１週サンプルの染色</a:t>
            </a:r>
            <a:r>
              <a:rPr kumimoji="1" lang="en-US" altLang="ja-JP" dirty="0" err="1" smtClean="0"/>
              <a:t>i</a:t>
            </a:r>
            <a:r>
              <a:rPr kumimoji="1" lang="ja-JP" altLang="en-US" dirty="0" smtClean="0"/>
              <a:t>と</a:t>
            </a:r>
            <a:r>
              <a:rPr kumimoji="1" lang="en-US" altLang="ja-JP" dirty="0" err="1" smtClean="0"/>
              <a:t>SHGi</a:t>
            </a:r>
            <a:r>
              <a:rPr kumimoji="1" lang="ja-JP" altLang="en-US" dirty="0" smtClean="0"/>
              <a:t>を確認します</a:t>
            </a:r>
            <a:endParaRPr kumimoji="1" lang="en-US" altLang="ja-JP" dirty="0" smtClean="0"/>
          </a:p>
          <a:p>
            <a:r>
              <a:rPr kumimoji="1" lang="ja-JP" altLang="en-US" dirty="0" smtClean="0"/>
              <a:t>染色イメージでは細胞内において円形に産生されたコラーゲンを確認出来ます．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SHg</a:t>
            </a:r>
            <a:r>
              <a:rPr kumimoji="1" lang="ja-JP" altLang="en-US" dirty="0" smtClean="0"/>
              <a:t>イメージでは，コントロールでは信号強度が弱く，なにも確認出来ませんが，伸展サンプルでは何らかの構造が確認出来ます．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31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伸展サンプルのイメージを拡大すると，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271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Shg</a:t>
            </a:r>
            <a:r>
              <a:rPr kumimoji="1" lang="ja-JP" altLang="en-US" dirty="0" smtClean="0"/>
              <a:t>イメージでも染色イメージと同じように円形のコラーゲン分布が確認出来ます．</a:t>
            </a:r>
            <a:endParaRPr kumimoji="1" lang="en-US" altLang="ja-JP" dirty="0" smtClean="0"/>
          </a:p>
          <a:p>
            <a:pPr algn="l"/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コントロールでは何も見えていませんでしたので，伸展刺激によってコラーゲン産生が増加したことを反映していると考えられます．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9519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次に培養２週サンプルの</a:t>
            </a:r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イメージを示します．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96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96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まずコントロールさんｂプルでは先ほどと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同様に円形のコラーゲンの分布を確認でき，１週三に比べてその量が増加していることがわかります．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時間経過によるコラーゲン産生増加によって，</a:t>
            </a:r>
            <a:r>
              <a:rPr lang="en-US" altLang="ja-JP" sz="1200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イメージでも同様なこうぞうが確認出来ました，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934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960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最後に２週伸展サンプルの染色イメージでは，まずコラーゲン産生が増加していることが確認出来ます．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l"/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また，伸展方向に直交するように細胞が配向し，コラーゲンが細胞内全体に産生していることがわかります．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l"/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この分布は</a:t>
            </a:r>
            <a:r>
              <a:rPr lang="en-US" altLang="ja-JP" sz="1200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でも確認出来ますので，今回の実験の</a:t>
            </a:r>
            <a:r>
              <a:rPr lang="en-US" altLang="ja-JP" sz="1200" dirty="0" err="1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イメージの妥当性を確認出来ます．</a:t>
            </a:r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l"/>
            <a:endParaRPr lang="en-US" altLang="ja-JP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037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320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565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このようなコラーゲンんを観測する従来の手法を表まとめていますが，これらの方法では，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287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腱芽細胞は形態や大きさが様々であ り、球形のこともあれば、紡錘形や四角形のこともある。長さは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20~70μm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、幅 は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8~20μm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である。腱芽細胞は、直径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80~300μm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で細長い腱細胞へと変化 する。腱細胞は腱の線維方向に沿って存在する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(82)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。腱芽細胞と腱細胞は、腱の細胞 の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90~95%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を占める。腱組織には細胞成分は少なく、主として細胞外基質から成 っている。腱の細胞の機能は、細胞外基質成分を合成および分解することと、腱組織 の環境に適合した細胞外基質を構築することである。 </a:t>
            </a:r>
            <a:endParaRPr lang="ja-JP" alt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また腱は他の組織と比較して血管の分布が少なく、ウサギのアキレス腱の場合、安 静時に筋の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1/3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程度の血流しかないことが確認されており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(17)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、腱の血液供給は他 の組織と比較して乏しいと考えられる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(12)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の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ECM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は、コラーゲン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膠原線維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、エラスチン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弾性線維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、プロテオグリカ ン、糖蛋白質から構成されている。腱の湿重量のうち水が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60~70%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を占め、その 多くは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ECM 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のプロテオグリカンと共に存在する。腱の乾燥質量のうちコラーゲンが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65~75%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を占め、エラスチンが乾燥質量で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2%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程度の分量を占めている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(72)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。腱 を構成するコラーゲンの機械的安定性は、腱の力学的な強度に関して最も重要な因子 となるが、エラスチンの機能に関しては組織における分布が不均一であることや難溶性であるため生化学的な解明は進んでいない。しかしコラーゲン線維の波状形態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(crimp)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に関して重要な役割を担っていることが分かっている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小塚ゴシック Pro R"/>
                <a:cs typeface="+mn-cs"/>
              </a:rPr>
              <a:t>(32) </a:t>
            </a:r>
            <a:endParaRPr lang="ja-JP" altLang="en-US" dirty="0" smtClean="0"/>
          </a:p>
          <a:p>
            <a:r>
              <a:rPr lang="ja-JP" altLang="en-US" sz="1200" b="1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機械的特性の回復</a:t>
            </a:r>
            <a:r>
              <a:rPr lang="ja-JP" altLang="en-US" sz="1200" b="1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が最終的な目標</a:t>
            </a:r>
            <a:endParaRPr lang="en-US" altLang="ja-JP" sz="1200" b="1" dirty="0" smtClean="0">
              <a:solidFill>
                <a:schemeClr val="tx1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1200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👉</a:t>
            </a:r>
            <a:r>
              <a:rPr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コラーゲン動態</a:t>
            </a:r>
            <a:r>
              <a:rPr lang="ja-JP" altLang="en-US" sz="1200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が重要な役割を持つ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FB0BA-220E-5147-B387-134A0031DE7D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26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cs typeface="小塚ゴシック Pro R"/>
              </a:rPr>
              <a:t>そこで本研究</a:t>
            </a:r>
            <a:r>
              <a:rPr lang="ja-JP" altLang="en-US" dirty="0">
                <a:cs typeface="小塚ゴシック Pro R"/>
              </a:rPr>
              <a:t>では，非線形光学顕微鏡の一つで</a:t>
            </a:r>
            <a:r>
              <a:rPr lang="ja-JP" altLang="en-US" dirty="0" smtClean="0">
                <a:cs typeface="小塚ゴシック Pro R"/>
              </a:rPr>
              <a:t>ある</a:t>
            </a:r>
            <a:r>
              <a:rPr lang="en-US" altLang="ja-JP" dirty="0" smtClean="0">
                <a:cs typeface="小塚ゴシック Pro R"/>
              </a:rPr>
              <a:t>SHG</a:t>
            </a:r>
            <a:r>
              <a:rPr lang="ja-JP" altLang="en-US" dirty="0">
                <a:cs typeface="小塚ゴシック Pro R"/>
              </a:rPr>
              <a:t>顕微鏡を</a:t>
            </a:r>
            <a:r>
              <a:rPr lang="ja-JP" altLang="en-US" dirty="0" smtClean="0">
                <a:cs typeface="小塚ゴシック Pro R"/>
              </a:rPr>
              <a:t>用いてコラーゲンの観察を行います．</a:t>
            </a:r>
            <a:r>
              <a:rPr lang="en-US" altLang="ja-JP" dirty="0">
                <a:cs typeface="小塚ゴシック Pro R"/>
              </a:rPr>
              <a:t>SHG</a:t>
            </a:r>
            <a:r>
              <a:rPr lang="ja-JP" altLang="en-US" dirty="0">
                <a:cs typeface="小塚ゴシック Pro R"/>
              </a:rPr>
              <a:t>とは超短パルス光を，非中心対称物質に入射した際，半波長または周波数が２倍の光が発生する現象のことであり，例として</a:t>
            </a:r>
            <a:r>
              <a:rPr lang="en-US" altLang="ja-JP" dirty="0">
                <a:cs typeface="小塚ゴシック Pro R"/>
              </a:rPr>
              <a:t>3</a:t>
            </a:r>
            <a:r>
              <a:rPr lang="ja-JP" altLang="en-US" dirty="0">
                <a:cs typeface="小塚ゴシック Pro R"/>
              </a:rPr>
              <a:t>重螺旋構造のコラーゲン分子は，非中心対称構造を持つことから生体組織内での</a:t>
            </a:r>
            <a:r>
              <a:rPr lang="en-US" altLang="ja-JP" dirty="0">
                <a:cs typeface="小塚ゴシック Pro R"/>
              </a:rPr>
              <a:t>SHG</a:t>
            </a:r>
            <a:r>
              <a:rPr lang="ja-JP" altLang="en-US" dirty="0">
                <a:cs typeface="小塚ゴシック Pro R"/>
              </a:rPr>
              <a:t>光の発生源となることが知られております．</a:t>
            </a:r>
            <a:r>
              <a:rPr lang="en-US" altLang="ja-JP" dirty="0">
                <a:cs typeface="小塚ゴシック Pro R"/>
              </a:rPr>
              <a:t>SHG </a:t>
            </a:r>
            <a:r>
              <a:rPr lang="ja-JP" altLang="en-US" dirty="0" smtClean="0">
                <a:cs typeface="小塚ゴシック Pro R"/>
              </a:rPr>
              <a:t>顕微鏡では，光を用いるため，</a:t>
            </a:r>
            <a:r>
              <a:rPr lang="en-US" altLang="ja-JP" dirty="0" smtClean="0">
                <a:cs typeface="小塚ゴシック Pro R"/>
              </a:rPr>
              <a:t>〜</a:t>
            </a:r>
            <a:r>
              <a:rPr lang="ja-JP" altLang="en-US" dirty="0" smtClean="0">
                <a:cs typeface="小塚ゴシック Pro R"/>
              </a:rPr>
              <a:t>で，</a:t>
            </a:r>
            <a:r>
              <a:rPr lang="en-US" altLang="ja-JP" dirty="0" smtClean="0">
                <a:cs typeface="小塚ゴシック Pro R"/>
              </a:rPr>
              <a:t>〜</a:t>
            </a:r>
            <a:r>
              <a:rPr lang="ja-JP" altLang="en-US" dirty="0" smtClean="0">
                <a:cs typeface="小塚ゴシック Pro R"/>
              </a:rPr>
              <a:t>などの分子</a:t>
            </a:r>
            <a:r>
              <a:rPr lang="en-US" altLang="ja-JP" dirty="0" smtClean="0">
                <a:cs typeface="小塚ゴシック Pro R"/>
              </a:rPr>
              <a:t>〜</a:t>
            </a:r>
            <a:r>
              <a:rPr lang="ja-JP" altLang="en-US" dirty="0" smtClean="0">
                <a:cs typeface="小塚ゴシック Pro R"/>
              </a:rPr>
              <a:t>ため非</a:t>
            </a:r>
            <a:r>
              <a:rPr lang="en-US" altLang="ja-JP" dirty="0" smtClean="0">
                <a:cs typeface="小塚ゴシック Pro R"/>
              </a:rPr>
              <a:t>〜</a:t>
            </a:r>
            <a:r>
              <a:rPr lang="ja-JP" altLang="en-US" dirty="0" smtClean="0">
                <a:cs typeface="小塚ゴシック Pro R"/>
              </a:rPr>
              <a:t>で，さらに，時間的および空間的に光エネルギーが高い焦点近傍でしかはっせいしないため３</a:t>
            </a:r>
            <a:r>
              <a:rPr lang="en-US" altLang="ja-JP" dirty="0" smtClean="0">
                <a:cs typeface="小塚ゴシック Pro R"/>
              </a:rPr>
              <a:t>d</a:t>
            </a:r>
            <a:r>
              <a:rPr lang="ja-JP" altLang="en-US" dirty="0" smtClean="0">
                <a:cs typeface="小塚ゴシック Pro R"/>
              </a:rPr>
              <a:t>で</a:t>
            </a:r>
            <a:r>
              <a:rPr lang="en-US" altLang="ja-JP" dirty="0" smtClean="0">
                <a:cs typeface="小塚ゴシック Pro R"/>
              </a:rPr>
              <a:t>〜〜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>
                <a:cs typeface="小塚ゴシック Pro R"/>
              </a:rPr>
              <a:t>この</a:t>
            </a:r>
            <a:r>
              <a:rPr lang="en-US" altLang="ja-JP" dirty="0" smtClean="0">
                <a:cs typeface="小塚ゴシック Pro R"/>
              </a:rPr>
              <a:t>SHGM</a:t>
            </a:r>
            <a:r>
              <a:rPr lang="ja-JP" altLang="en-US" dirty="0" smtClean="0">
                <a:cs typeface="小塚ゴシック Pro R"/>
              </a:rPr>
              <a:t>では，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生体組織の場合，コラーゲン，ミオシン，チューブリンなどを</a:t>
            </a:r>
            <a:r>
              <a:rPr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“生きたありのまま”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の状態で，観測出来ることから様々な分野への</a:t>
            </a:r>
            <a:r>
              <a:rPr lang="en-US" altLang="ja-JP" sz="1200" dirty="0" smtClean="0">
                <a:latin typeface="小塚ゴシック Pro R"/>
                <a:ea typeface="小塚ゴシック Pro R"/>
                <a:cs typeface="小塚ゴシック Pro R"/>
              </a:rPr>
              <a:t>〜</a:t>
            </a:r>
            <a:endParaRPr lang="ja-JP" altLang="en-US" sz="12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 smtClean="0">
              <a:cs typeface="小塚ゴシック Pro R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cs typeface="小塚ゴシック Pro R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3DF739-65A4-B84B-897E-2CA610489BF9}" type="slidenum">
              <a:rPr lang="ja-JP" altLang="en-US"/>
              <a:pPr/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一方，本研究で歌詞化する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なります．</a:t>
            </a:r>
            <a:r>
              <a:rPr lang="ja-JP" altLang="ja-JP" dirty="0" smtClean="0"/>
              <a:t>　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　　そこで本研究では，</a:t>
            </a:r>
            <a:r>
              <a:rPr lang="en-US" altLang="ja-JP" dirty="0" smtClean="0"/>
              <a:t>10fs</a:t>
            </a:r>
            <a:r>
              <a:rPr lang="ja-JP" altLang="en-US" dirty="0" smtClean="0"/>
              <a:t>レーザーを用いることで交換かを行います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</a:pPr>
            <a:r>
              <a:rPr lang="en-US" altLang="ja-JP" dirty="0" err="1" smtClean="0"/>
              <a:t>Shg</a:t>
            </a:r>
            <a:r>
              <a:rPr lang="ja-JP" altLang="en-US" dirty="0" smtClean="0"/>
              <a:t>発生強度は，レーザーパルス幅に反比例しますので，従来用いられている</a:t>
            </a:r>
            <a:r>
              <a:rPr lang="en-US" altLang="ja-JP" dirty="0" smtClean="0"/>
              <a:t>100fs</a:t>
            </a:r>
            <a:r>
              <a:rPr lang="ja-JP" altLang="en-US" dirty="0" smtClean="0"/>
              <a:t>レーザーに対して，</a:t>
            </a:r>
            <a:r>
              <a:rPr lang="en-US" altLang="ja-JP" dirty="0" smtClean="0"/>
              <a:t>10fs</a:t>
            </a:r>
            <a:r>
              <a:rPr lang="ja-JP" altLang="en-US" dirty="0" smtClean="0"/>
              <a:t>レーザーを用いることで，</a:t>
            </a:r>
            <a:r>
              <a:rPr lang="en-US" altLang="ja-JP" dirty="0" err="1" smtClean="0"/>
              <a:t>Shg</a:t>
            </a:r>
            <a:r>
              <a:rPr lang="ja-JP" altLang="en-US" dirty="0" smtClean="0"/>
              <a:t>発生強度を高くすることが出来ます．</a:t>
            </a:r>
            <a:endParaRPr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/>
              <a:t>レーザー照射による生体組織へのダメージのリスクは平均パワーに比例しますので，</a:t>
            </a:r>
            <a:r>
              <a:rPr lang="en-US" altLang="ja-JP" dirty="0" smtClean="0"/>
              <a:t>10fs</a:t>
            </a:r>
            <a:r>
              <a:rPr lang="ja-JP" altLang="en-US" dirty="0" smtClean="0"/>
              <a:t>レーザーを用いることで</a:t>
            </a:r>
            <a:r>
              <a:rPr lang="en-US" altLang="ja-JP" dirty="0" smtClean="0"/>
              <a:t>,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平均ﾊﾟﾜｰを維持したまま，ﾊﾟﾙｽ幅を狭窄化</a:t>
            </a:r>
            <a:r>
              <a:rPr lang="en-US" altLang="ja-JP" sz="1200" dirty="0" smtClean="0">
                <a:latin typeface="小塚ゴシック Pro R"/>
                <a:ea typeface="小塚ゴシック Pro R"/>
                <a:cs typeface="小塚ゴシック Pro R"/>
              </a:rPr>
              <a:t>☞</a:t>
            </a:r>
            <a:r>
              <a:rPr lang="ja-JP" altLang="en-US" sz="12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ﾋﾟｰｸﾊﾟﾜｰ</a:t>
            </a:r>
            <a:r>
              <a:rPr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を増大</a:t>
            </a:r>
          </a:p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DB34C-9CC3-C645-82C2-E13BCDF5F823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レーザー光はｇｍとｒｌによって測定領域</a:t>
            </a:r>
            <a:endParaRPr lang="en-US" altLang="ja-JP" dirty="0" smtClean="0"/>
          </a:p>
          <a:p>
            <a:r>
              <a:rPr lang="ja-JP" altLang="en-US" dirty="0" smtClean="0"/>
              <a:t>また機械式ステージ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758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7725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3313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今回は，</a:t>
            </a:r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イメージの妥当性を確認するため，コントロール・伸展付与ともに１週間培養後</a:t>
            </a:r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イメージを取得し，染色するサンプルと同様に２週間</a:t>
            </a:r>
            <a:r>
              <a:rPr kumimoji="1" lang="en-US" altLang="ja-JP" dirty="0" smtClean="0"/>
              <a:t>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038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作成した</a:t>
            </a:r>
            <a:r>
              <a:rPr kumimoji="1" lang="en-US" altLang="ja-JP" dirty="0" smtClean="0"/>
              <a:t>④</a:t>
            </a:r>
            <a:r>
              <a:rPr kumimoji="1" lang="ja-JP" altLang="en-US" dirty="0" smtClean="0"/>
              <a:t>つのサンプルの染色イメージを示します．</a:t>
            </a:r>
            <a:endParaRPr kumimoji="1" lang="en-US" altLang="ja-JP" dirty="0" smtClean="0"/>
          </a:p>
          <a:p>
            <a:r>
              <a:rPr kumimoji="1" lang="ja-JP" altLang="en-US" dirty="0" smtClean="0"/>
              <a:t>コンロトール</a:t>
            </a:r>
            <a:r>
              <a:rPr kumimoji="1" lang="en-US" altLang="ja-JP" dirty="0" smtClean="0"/>
              <a:t>〜</a:t>
            </a:r>
          </a:p>
          <a:p>
            <a:r>
              <a:rPr kumimoji="1" lang="ja-JP" altLang="en-US" dirty="0" smtClean="0"/>
              <a:t>今回用いた染色法ではコラーゲンをピンク色にかしかしています．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D4F0D-97AC-2641-B1EC-8BB1C2A9592A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972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小塚ゴシック Pro R"/>
                <a:ea typeface="小塚ゴシック Pro 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88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小塚ゴシック Pro R"/>
                <a:ea typeface="小塚ゴシック Pro R"/>
              </a:defRPr>
            </a:lvl1pPr>
            <a:lvl2pPr>
              <a:defRPr>
                <a:latin typeface="小塚ゴシック Pro R"/>
                <a:ea typeface="小塚ゴシック Pro R"/>
              </a:defRPr>
            </a:lvl2pPr>
            <a:lvl3pPr>
              <a:defRPr>
                <a:latin typeface="小塚ゴシック Pro R"/>
                <a:ea typeface="小塚ゴシック Pro R"/>
              </a:defRPr>
            </a:lvl3pPr>
            <a:lvl4pPr>
              <a:defRPr>
                <a:latin typeface="小塚ゴシック Pro R"/>
                <a:ea typeface="小塚ゴシック Pro R"/>
              </a:defRPr>
            </a:lvl4pPr>
            <a:lvl5pPr>
              <a:defRPr>
                <a:latin typeface="小塚ゴシック Pro R"/>
                <a:ea typeface="小塚ゴシック Pro R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38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小塚ゴシック Pro R"/>
                <a:ea typeface="小塚ゴシック Pro R"/>
              </a:defRPr>
            </a:lvl1pPr>
            <a:lvl2pPr>
              <a:defRPr>
                <a:latin typeface="小塚ゴシック Pro R"/>
                <a:ea typeface="小塚ゴシック Pro R"/>
              </a:defRPr>
            </a:lvl2pPr>
            <a:lvl3pPr>
              <a:defRPr>
                <a:latin typeface="小塚ゴシック Pro R"/>
                <a:ea typeface="小塚ゴシック Pro R"/>
              </a:defRPr>
            </a:lvl3pPr>
            <a:lvl4pPr>
              <a:defRPr>
                <a:latin typeface="小塚ゴシック Pro R"/>
                <a:ea typeface="小塚ゴシック Pro R"/>
              </a:defRPr>
            </a:lvl4pPr>
            <a:lvl5pPr>
              <a:defRPr>
                <a:latin typeface="小塚ゴシック Pro R"/>
                <a:ea typeface="小塚ゴシック Pro R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566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42499" y="1583850"/>
            <a:ext cx="8491112" cy="5051198"/>
          </a:xfrm>
          <a:prstGeom prst="rect">
            <a:avLst/>
          </a:prstGeom>
        </p:spPr>
        <p:txBody>
          <a:bodyPr/>
          <a:lstStyle>
            <a:lvl1pPr>
              <a:defRPr>
                <a:ea typeface="小塚ゴシック Pro R"/>
              </a:defRPr>
            </a:lvl1pPr>
            <a:lvl2pPr>
              <a:defRPr>
                <a:ea typeface="小塚ゴシック Pro R"/>
              </a:defRPr>
            </a:lvl2pPr>
            <a:lvl3pPr>
              <a:defRPr>
                <a:ea typeface="小塚ゴシック Pro R"/>
              </a:defRPr>
            </a:lvl3pPr>
            <a:lvl4pPr>
              <a:defRPr>
                <a:ea typeface="小塚ゴシック Pro R"/>
              </a:defRPr>
            </a:lvl4pPr>
            <a:lvl5pPr>
              <a:defRPr>
                <a:ea typeface="小塚ゴシック Pro R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  <a:cs typeface="小塚ゴシック Pro R"/>
              </a:defRPr>
            </a:lvl1pPr>
          </a:lstStyle>
          <a:p>
            <a:fld id="{DCE5032B-9096-CE41-B797-7C2871A4FD11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  <a:cs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小塚ゴシック Pro R"/>
                <a:ea typeface="小塚ゴシック Pro R"/>
                <a:cs typeface="小塚ゴシック Pro R"/>
              </a:defRPr>
            </a:lvl1pPr>
          </a:lstStyle>
          <a:p>
            <a:fld id="{64F8C996-CF4D-9642-AB5A-9B0A49816E6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41133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19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小塚ゴシック Pro R"/>
                <a:ea typeface="小塚ゴシック Pro 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544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小塚ゴシック Pro R"/>
                <a:ea typeface="小塚ゴシック Pro R"/>
              </a:defRPr>
            </a:lvl1pPr>
            <a:lvl2pPr>
              <a:defRPr sz="2400">
                <a:latin typeface="小塚ゴシック Pro R"/>
                <a:ea typeface="小塚ゴシック Pro R"/>
              </a:defRPr>
            </a:lvl2pPr>
            <a:lvl3pPr>
              <a:defRPr sz="2000">
                <a:latin typeface="小塚ゴシック Pro R"/>
                <a:ea typeface="小塚ゴシック Pro R"/>
              </a:defRPr>
            </a:lvl3pPr>
            <a:lvl4pPr>
              <a:defRPr sz="1800">
                <a:latin typeface="小塚ゴシック Pro R"/>
                <a:ea typeface="小塚ゴシック Pro R"/>
              </a:defRPr>
            </a:lvl4pPr>
            <a:lvl5pPr>
              <a:defRPr sz="1800">
                <a:latin typeface="小塚ゴシック Pro R"/>
                <a:ea typeface="小塚ゴシック Pro 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小塚ゴシック Pro R"/>
                <a:ea typeface="小塚ゴシック Pro R"/>
              </a:defRPr>
            </a:lvl1pPr>
            <a:lvl2pPr>
              <a:defRPr sz="2400">
                <a:latin typeface="小塚ゴシック Pro R"/>
                <a:ea typeface="小塚ゴシック Pro R"/>
              </a:defRPr>
            </a:lvl2pPr>
            <a:lvl3pPr>
              <a:defRPr sz="2000">
                <a:latin typeface="小塚ゴシック Pro R"/>
                <a:ea typeface="小塚ゴシック Pro R"/>
              </a:defRPr>
            </a:lvl3pPr>
            <a:lvl4pPr>
              <a:defRPr sz="1800">
                <a:latin typeface="小塚ゴシック Pro R"/>
                <a:ea typeface="小塚ゴシック Pro R"/>
              </a:defRPr>
            </a:lvl4pPr>
            <a:lvl5pPr>
              <a:defRPr sz="1800">
                <a:latin typeface="小塚ゴシック Pro R"/>
                <a:ea typeface="小塚ゴシック Pro R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292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小塚ゴシック Pro R"/>
                <a:ea typeface="小塚ゴシック Pro 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小塚ゴシック Pro R"/>
                <a:ea typeface="小塚ゴシック Pro R"/>
              </a:defRPr>
            </a:lvl1pPr>
            <a:lvl2pPr>
              <a:defRPr sz="2000">
                <a:latin typeface="小塚ゴシック Pro R"/>
                <a:ea typeface="小塚ゴシック Pro R"/>
              </a:defRPr>
            </a:lvl2pPr>
            <a:lvl3pPr>
              <a:defRPr sz="1800">
                <a:latin typeface="小塚ゴシック Pro R"/>
                <a:ea typeface="小塚ゴシック Pro R"/>
              </a:defRPr>
            </a:lvl3pPr>
            <a:lvl4pPr>
              <a:defRPr sz="1600">
                <a:latin typeface="小塚ゴシック Pro R"/>
                <a:ea typeface="小塚ゴシック Pro R"/>
              </a:defRPr>
            </a:lvl4pPr>
            <a:lvl5pPr>
              <a:defRPr sz="1600">
                <a:latin typeface="小塚ゴシック Pro R"/>
                <a:ea typeface="小塚ゴシック Pro 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小塚ゴシック Pro R"/>
                <a:ea typeface="小塚ゴシック Pro 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小塚ゴシック Pro R"/>
                <a:ea typeface="小塚ゴシック Pro R"/>
              </a:defRPr>
            </a:lvl1pPr>
            <a:lvl2pPr>
              <a:defRPr sz="2000">
                <a:latin typeface="小塚ゴシック Pro R"/>
                <a:ea typeface="小塚ゴシック Pro R"/>
              </a:defRPr>
            </a:lvl2pPr>
            <a:lvl3pPr>
              <a:defRPr sz="1800">
                <a:latin typeface="小塚ゴシック Pro R"/>
                <a:ea typeface="小塚ゴシック Pro R"/>
              </a:defRPr>
            </a:lvl3pPr>
            <a:lvl4pPr>
              <a:defRPr sz="1600">
                <a:latin typeface="小塚ゴシック Pro R"/>
                <a:ea typeface="小塚ゴシック Pro R"/>
              </a:defRPr>
            </a:lvl4pPr>
            <a:lvl5pPr>
              <a:defRPr sz="1600">
                <a:latin typeface="小塚ゴシック Pro R"/>
                <a:ea typeface="小塚ゴシック Pro 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127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430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102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小塚ゴシック Pro R"/>
                <a:ea typeface="小塚ゴシック Pro R"/>
              </a:defRPr>
            </a:lvl1pPr>
            <a:lvl2pPr>
              <a:defRPr sz="2800">
                <a:latin typeface="小塚ゴシック Pro R"/>
                <a:ea typeface="小塚ゴシック Pro R"/>
              </a:defRPr>
            </a:lvl2pPr>
            <a:lvl3pPr>
              <a:defRPr sz="2400">
                <a:latin typeface="小塚ゴシック Pro R"/>
                <a:ea typeface="小塚ゴシック Pro R"/>
              </a:defRPr>
            </a:lvl3pPr>
            <a:lvl4pPr>
              <a:defRPr sz="2000">
                <a:latin typeface="小塚ゴシック Pro R"/>
                <a:ea typeface="小塚ゴシック Pro R"/>
              </a:defRPr>
            </a:lvl4pPr>
            <a:lvl5pPr>
              <a:defRPr sz="2000">
                <a:latin typeface="小塚ゴシック Pro R"/>
                <a:ea typeface="小塚ゴシック Pro R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小塚ゴシック Pro R"/>
                <a:ea typeface="小塚ゴシック Pro 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720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小塚ゴシック Pro R"/>
                <a:ea typeface="小塚ゴシック Pro 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小塚ゴシック Pro R"/>
                <a:ea typeface="小塚ゴシック Pro R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F71C3316-B50E-414D-932F-412BF5A2A39C}" type="datetimeFigureOut">
              <a:rPr lang="ja-JP" altLang="en-US" smtClean="0"/>
              <a:pPr/>
              <a:t>2014/10/03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小塚ゴシック Pro R"/>
                <a:ea typeface="小塚ゴシック Pro R"/>
              </a:defRPr>
            </a:lvl1pPr>
          </a:lstStyle>
          <a:p>
            <a:fld id="{934762B3-93D1-4345-85D3-72C7FCA5193B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755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382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32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小塚ゴシック Pro R"/>
          <a:ea typeface="小塚ゴシック Pro R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Relationship Id="rId3" Type="http://schemas.openxmlformats.org/officeDocument/2006/relationships/image" Target="../media/image30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tif"/><Relationship Id="rId3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"/><Relationship Id="rId3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1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tif"/><Relationship Id="rId3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tif"/><Relationship Id="rId3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http://www.dex.ne.jp/mantan/search/std2_search_preview.jhtml?start=173&amp;lastServiceTime=1045066855064&amp;number=169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803029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H.26 </a:t>
            </a:r>
            <a:r>
              <a:rPr lang="ja-JP" altLang="en-US" sz="4000" dirty="0" smtClean="0"/>
              <a:t>前期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1800" dirty="0" smtClean="0"/>
              <a:t>　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6600" dirty="0" smtClean="0"/>
              <a:t>研究報告</a:t>
            </a:r>
            <a:r>
              <a:rPr lang="en-US" altLang="ja-JP" sz="6600" dirty="0" smtClean="0"/>
              <a:t/>
            </a:r>
            <a:br>
              <a:rPr lang="en-US" altLang="ja-JP" sz="6600" dirty="0" smtClean="0"/>
            </a:br>
            <a:r>
              <a:rPr lang="ja-JP" altLang="en-US" sz="1800" dirty="0" smtClean="0"/>
              <a:t>　</a:t>
            </a:r>
            <a:r>
              <a:rPr lang="en-US" altLang="ja-JP" sz="6600" dirty="0" smtClean="0"/>
              <a:t/>
            </a:r>
            <a:br>
              <a:rPr lang="en-US" altLang="ja-JP" sz="6600" dirty="0" smtClean="0"/>
            </a:br>
            <a:r>
              <a:rPr lang="en-US" altLang="ja-JP" sz="4800" dirty="0" smtClean="0"/>
              <a:t>SHG</a:t>
            </a:r>
            <a:r>
              <a:rPr lang="ja-JP" altLang="en-US" sz="4800" dirty="0" smtClean="0"/>
              <a:t>（第２高調波発生光）顕微鏡</a:t>
            </a:r>
            <a:r>
              <a:rPr lang="en-US" altLang="en-US" sz="4800" dirty="0" smtClean="0"/>
              <a:t>の応用</a:t>
            </a:r>
            <a:endParaRPr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83145" y="5508178"/>
            <a:ext cx="6400800" cy="1752600"/>
          </a:xfrm>
        </p:spPr>
        <p:txBody>
          <a:bodyPr/>
          <a:lstStyle/>
          <a:p>
            <a:r>
              <a:rPr lang="en-US" altLang="ja-JP" b="1" dirty="0" smtClean="0">
                <a:solidFill>
                  <a:schemeClr val="tx1"/>
                </a:solidFill>
              </a:rPr>
              <a:t>2014/9/23</a:t>
            </a:r>
            <a:r>
              <a:rPr lang="ja-JP" altLang="en-US" b="1" dirty="0" smtClean="0">
                <a:solidFill>
                  <a:schemeClr val="tx1"/>
                </a:solidFill>
              </a:rPr>
              <a:t>　長谷</a:t>
            </a:r>
            <a:endParaRPr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0048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計測</a:t>
            </a:r>
            <a:r>
              <a:rPr kumimoji="1" lang="ja-JP" altLang="en-US" dirty="0" smtClean="0">
                <a:ea typeface="小塚ゴシック Pro R"/>
              </a:rPr>
              <a:t>サンプル</a:t>
            </a:r>
            <a:endParaRPr kumimoji="1" lang="ja-JP" altLang="en-US" dirty="0">
              <a:ea typeface="小塚ゴシック Pro R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1020660"/>
            <a:ext cx="65069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latin typeface="小塚ゴシック Pro R"/>
                <a:ea typeface="小塚ゴシック Pro R"/>
                <a:cs typeface="小塚ゴシック Pro R"/>
              </a:rPr>
              <a:t>細胞</a:t>
            </a:r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：</a:t>
            </a:r>
            <a:r>
              <a:rPr lang="en-US" altLang="ja-JP" sz="2400" dirty="0" smtClean="0">
                <a:latin typeface="小塚ゴシック Pro R"/>
                <a:ea typeface="小塚ゴシック Pro R"/>
                <a:cs typeface="小塚ゴシック Pro R"/>
              </a:rPr>
              <a:t>MC3T3-E1</a:t>
            </a:r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（マウス頭蓋冠由来）細胞</a:t>
            </a:r>
            <a:endParaRPr kumimoji="1" lang="ja-JP" altLang="en-US" sz="2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02" name="図形グループ 101"/>
          <p:cNvGrpSpPr/>
          <p:nvPr/>
        </p:nvGrpSpPr>
        <p:grpSpPr>
          <a:xfrm>
            <a:off x="-1819" y="1519133"/>
            <a:ext cx="7960930" cy="1121145"/>
            <a:chOff x="104587" y="1648960"/>
            <a:chExt cx="7960930" cy="1121145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104587" y="1762780"/>
              <a:ext cx="492709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latin typeface="小塚ゴシック Pro R"/>
                  <a:ea typeface="小塚ゴシック Pro R"/>
                  <a:cs typeface="小塚ゴシック Pro R"/>
                </a:rPr>
                <a:t>培地</a:t>
              </a:r>
              <a:r>
                <a:rPr kumimoji="1" lang="ja-JP" altLang="en-US" sz="2400" dirty="0" smtClean="0">
                  <a:latin typeface="小塚ゴシック Pro R"/>
                  <a:ea typeface="小塚ゴシック Pro R"/>
                  <a:cs typeface="小塚ゴシック Pro R"/>
                </a:rPr>
                <a:t>：</a:t>
              </a:r>
              <a:r>
                <a:rPr kumimoji="1" lang="en-US" altLang="ja-JP" sz="2400" dirty="0" smtClean="0">
                  <a:latin typeface="小塚ゴシック Pro R"/>
                  <a:ea typeface="小塚ゴシック Pro R"/>
                  <a:cs typeface="小塚ゴシック Pro R"/>
                </a:rPr>
                <a:t>α-MEM + </a:t>
              </a:r>
              <a:r>
                <a:rPr kumimoji="1" lang="ja-JP" altLang="en-US" sz="2400" dirty="0" smtClean="0">
                  <a:latin typeface="小塚ゴシック Pro R"/>
                  <a:ea typeface="小塚ゴシック Pro R"/>
                  <a:cs typeface="小塚ゴシック Pro R"/>
                </a:rPr>
                <a:t>ウシ胎児血清＋</a:t>
              </a:r>
              <a:endParaRPr kumimoji="1" lang="ja-JP" altLang="en-US" sz="2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831494" y="1648960"/>
              <a:ext cx="24814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アスコルビン酸</a:t>
              </a:r>
              <a:endParaRPr kumimoji="1" lang="en-US" altLang="ja-JP" dirty="0" smtClean="0">
                <a:latin typeface="小塚ゴシック Pro R"/>
                <a:ea typeface="小塚ゴシック Pro R"/>
                <a:cs typeface="小塚ゴシック Pro R"/>
              </a:endParaRPr>
            </a:p>
            <a:p>
              <a:r>
                <a:rPr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ハイドロコルチゾン</a:t>
              </a:r>
              <a:endParaRPr lang="en-US" altLang="ja-JP" dirty="0" smtClean="0">
                <a:latin typeface="小塚ゴシック Pro R"/>
                <a:ea typeface="小塚ゴシック Pro R"/>
                <a:cs typeface="小塚ゴシック Pro R"/>
              </a:endParaRPr>
            </a:p>
            <a:p>
              <a:r>
                <a:rPr lang="ja-JP" altLang="en-US" dirty="0">
                  <a:latin typeface="小塚ゴシック Pro R"/>
                  <a:ea typeface="小塚ゴシック Pro R"/>
                  <a:cs typeface="小塚ゴシック Pro R"/>
                </a:rPr>
                <a:t>グリセロホスフェート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956974" y="2493106"/>
              <a:ext cx="3108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（</a:t>
              </a:r>
              <a:r>
                <a:rPr lang="ja-JP" altLang="en-US" sz="1200" dirty="0">
                  <a:latin typeface="小塚ゴシック Pro R"/>
                  <a:ea typeface="小塚ゴシック Pro R"/>
                  <a:cs typeface="小塚ゴシック Pro R"/>
                </a:rPr>
                <a:t>骨芽細胞分化</a:t>
              </a:r>
              <a:r>
                <a:rPr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試薬，タカラバイオ社製</a:t>
              </a:r>
              <a:r>
                <a:rPr kumimoji="1"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）</a:t>
              </a:r>
              <a:endParaRPr kumimoji="1" lang="ja-JP" altLang="en-US" sz="12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96" name="図形グループ 95"/>
          <p:cNvGrpSpPr/>
          <p:nvPr/>
        </p:nvGrpSpPr>
        <p:grpSpPr>
          <a:xfrm>
            <a:off x="525503" y="5144826"/>
            <a:ext cx="3457946" cy="924856"/>
            <a:chOff x="2301261" y="4941169"/>
            <a:chExt cx="3457946" cy="924856"/>
          </a:xfrm>
        </p:grpSpPr>
        <p:grpSp>
          <p:nvGrpSpPr>
            <p:cNvPr id="93" name="図形グループ 92"/>
            <p:cNvGrpSpPr/>
            <p:nvPr/>
          </p:nvGrpSpPr>
          <p:grpSpPr>
            <a:xfrm>
              <a:off x="3048000" y="4941169"/>
              <a:ext cx="1972811" cy="924856"/>
              <a:chOff x="3048000" y="4941168"/>
              <a:chExt cx="2775827" cy="1301311"/>
            </a:xfrm>
          </p:grpSpPr>
          <p:grpSp>
            <p:nvGrpSpPr>
              <p:cNvPr id="79" name="図形グループ 78"/>
              <p:cNvGrpSpPr/>
              <p:nvPr/>
            </p:nvGrpSpPr>
            <p:grpSpPr>
              <a:xfrm>
                <a:off x="3048000" y="4941168"/>
                <a:ext cx="2775827" cy="1301311"/>
                <a:chOff x="3048000" y="4941168"/>
                <a:chExt cx="1986217" cy="931141"/>
              </a:xfrm>
            </p:grpSpPr>
            <p:sp>
              <p:nvSpPr>
                <p:cNvPr id="23" name="正方形/長方形 22"/>
                <p:cNvSpPr/>
                <p:nvPr/>
              </p:nvSpPr>
              <p:spPr>
                <a:xfrm>
                  <a:off x="3048000" y="5602940"/>
                  <a:ext cx="1799999" cy="269369"/>
                </a:xfrm>
                <a:prstGeom prst="rect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cxnSp>
              <p:nvCxnSpPr>
                <p:cNvPr id="26" name="直線コネクタ 25"/>
                <p:cNvCxnSpPr/>
                <p:nvPr/>
              </p:nvCxnSpPr>
              <p:spPr bwMode="auto">
                <a:xfrm flipV="1">
                  <a:off x="4847999" y="4945529"/>
                  <a:ext cx="183680" cy="6574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直線コネクタ 30"/>
                <p:cNvCxnSpPr/>
                <p:nvPr/>
              </p:nvCxnSpPr>
              <p:spPr bwMode="auto">
                <a:xfrm flipV="1">
                  <a:off x="4847999" y="5242254"/>
                  <a:ext cx="183680" cy="6300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直線コネクタ 32"/>
                <p:cNvCxnSpPr/>
                <p:nvPr/>
              </p:nvCxnSpPr>
              <p:spPr bwMode="auto">
                <a:xfrm flipH="1">
                  <a:off x="5031679" y="4945529"/>
                  <a:ext cx="2538" cy="29672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直線コネクタ 34"/>
                <p:cNvCxnSpPr/>
                <p:nvPr/>
              </p:nvCxnSpPr>
              <p:spPr bwMode="auto">
                <a:xfrm flipH="1">
                  <a:off x="3275856" y="4945530"/>
                  <a:ext cx="175582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直線コネクタ 35"/>
                <p:cNvCxnSpPr/>
                <p:nvPr/>
              </p:nvCxnSpPr>
              <p:spPr bwMode="auto">
                <a:xfrm flipV="1">
                  <a:off x="3049840" y="4941168"/>
                  <a:ext cx="226016" cy="66837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直線コネクタ 43"/>
                <p:cNvCxnSpPr/>
                <p:nvPr/>
              </p:nvCxnSpPr>
              <p:spPr bwMode="auto">
                <a:xfrm>
                  <a:off x="3778549" y="5008243"/>
                  <a:ext cx="708017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直線コネクタ 45"/>
                <p:cNvCxnSpPr/>
                <p:nvPr/>
              </p:nvCxnSpPr>
              <p:spPr bwMode="auto">
                <a:xfrm>
                  <a:off x="3778549" y="5000944"/>
                  <a:ext cx="0" cy="18637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直線コネクタ 47"/>
                <p:cNvCxnSpPr/>
                <p:nvPr/>
              </p:nvCxnSpPr>
              <p:spPr bwMode="auto">
                <a:xfrm flipH="1">
                  <a:off x="3614930" y="5008243"/>
                  <a:ext cx="163620" cy="50898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直線コネクタ 54"/>
                <p:cNvCxnSpPr/>
                <p:nvPr/>
              </p:nvCxnSpPr>
              <p:spPr bwMode="auto">
                <a:xfrm>
                  <a:off x="3778549" y="5186836"/>
                  <a:ext cx="64800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直線コネクタ 58"/>
                <p:cNvCxnSpPr/>
                <p:nvPr/>
              </p:nvCxnSpPr>
              <p:spPr bwMode="auto">
                <a:xfrm flipH="1">
                  <a:off x="3667383" y="5187319"/>
                  <a:ext cx="111168" cy="32991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直線コネクタ 61"/>
                <p:cNvCxnSpPr/>
                <p:nvPr/>
              </p:nvCxnSpPr>
              <p:spPr bwMode="auto">
                <a:xfrm>
                  <a:off x="3614930" y="5514378"/>
                  <a:ext cx="708017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直線コネクタ 62"/>
                <p:cNvCxnSpPr/>
                <p:nvPr/>
              </p:nvCxnSpPr>
              <p:spPr bwMode="auto">
                <a:xfrm flipH="1">
                  <a:off x="4322946" y="5008243"/>
                  <a:ext cx="163620" cy="50898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0" name="円/楕円 69"/>
                <p:cNvSpPr/>
                <p:nvPr/>
              </p:nvSpPr>
              <p:spPr>
                <a:xfrm>
                  <a:off x="4734250" y="5055763"/>
                  <a:ext cx="88604" cy="89637"/>
                </a:xfrm>
                <a:prstGeom prst="ellips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1" name="円/楕円 70"/>
                <p:cNvSpPr/>
                <p:nvPr/>
              </p:nvSpPr>
              <p:spPr>
                <a:xfrm>
                  <a:off x="4654286" y="5367987"/>
                  <a:ext cx="88604" cy="89637"/>
                </a:xfrm>
                <a:prstGeom prst="ellips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2" name="円/楕円 71"/>
                <p:cNvSpPr/>
                <p:nvPr/>
              </p:nvSpPr>
              <p:spPr>
                <a:xfrm>
                  <a:off x="3383350" y="5053950"/>
                  <a:ext cx="88604" cy="89637"/>
                </a:xfrm>
                <a:prstGeom prst="ellips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3" name="円/楕円 72"/>
                <p:cNvSpPr/>
                <p:nvPr/>
              </p:nvSpPr>
              <p:spPr>
                <a:xfrm>
                  <a:off x="3283710" y="5355039"/>
                  <a:ext cx="88604" cy="89637"/>
                </a:xfrm>
                <a:prstGeom prst="ellips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4" name="平行四辺形 73"/>
                <p:cNvSpPr/>
                <p:nvPr/>
              </p:nvSpPr>
              <p:spPr>
                <a:xfrm>
                  <a:off x="3693303" y="5194639"/>
                  <a:ext cx="725884" cy="282119"/>
                </a:xfrm>
                <a:prstGeom prst="parallelogram">
                  <a:avLst>
                    <a:gd name="adj" fmla="val 34241"/>
                  </a:avLst>
                </a:prstGeom>
                <a:solidFill>
                  <a:srgbClr val="FF16AA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5" name="平行四辺形 74"/>
                <p:cNvSpPr/>
                <p:nvPr/>
              </p:nvSpPr>
              <p:spPr>
                <a:xfrm>
                  <a:off x="3678522" y="5457612"/>
                  <a:ext cx="655563" cy="45719"/>
                </a:xfrm>
                <a:prstGeom prst="parallelogram">
                  <a:avLst>
                    <a:gd name="adj" fmla="val 32925"/>
                  </a:avLst>
                </a:prstGeom>
                <a:solidFill>
                  <a:srgbClr val="FF16AA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7" name="平行四辺形 76"/>
                <p:cNvSpPr/>
                <p:nvPr/>
              </p:nvSpPr>
              <p:spPr>
                <a:xfrm rot="597836">
                  <a:off x="3713024" y="5198928"/>
                  <a:ext cx="131053" cy="282119"/>
                </a:xfrm>
                <a:prstGeom prst="parallelogram">
                  <a:avLst>
                    <a:gd name="adj" fmla="val 34241"/>
                  </a:avLst>
                </a:prstGeom>
                <a:solidFill>
                  <a:srgbClr val="FF16AA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78" name="平行四辺形 77"/>
                <p:cNvSpPr/>
                <p:nvPr/>
              </p:nvSpPr>
              <p:spPr>
                <a:xfrm rot="597836">
                  <a:off x="4289354" y="5215586"/>
                  <a:ext cx="89624" cy="282119"/>
                </a:xfrm>
                <a:prstGeom prst="parallelogram">
                  <a:avLst>
                    <a:gd name="adj" fmla="val 34241"/>
                  </a:avLst>
                </a:prstGeom>
                <a:solidFill>
                  <a:srgbClr val="FF16AA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</p:grpSp>
          <p:sp>
            <p:nvSpPr>
              <p:cNvPr id="80" name="円/楕円 79"/>
              <p:cNvSpPr/>
              <p:nvPr/>
            </p:nvSpPr>
            <p:spPr>
              <a:xfrm rot="19599208">
                <a:off x="4513190" y="5359696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85" name="円/楕円 84"/>
              <p:cNvSpPr/>
              <p:nvPr/>
            </p:nvSpPr>
            <p:spPr>
              <a:xfrm rot="14426871">
                <a:off x="4690764" y="5373723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86" name="円/楕円 85"/>
              <p:cNvSpPr/>
              <p:nvPr/>
            </p:nvSpPr>
            <p:spPr>
              <a:xfrm rot="14391851">
                <a:off x="4046493" y="5531217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87" name="円/楕円 86"/>
              <p:cNvSpPr/>
              <p:nvPr/>
            </p:nvSpPr>
            <p:spPr>
              <a:xfrm rot="10084027">
                <a:off x="4196610" y="5406446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88" name="円/楕円 87"/>
              <p:cNvSpPr/>
              <p:nvPr/>
            </p:nvSpPr>
            <p:spPr>
              <a:xfrm rot="10084027">
                <a:off x="4457458" y="5645776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89" name="円/楕円 88"/>
              <p:cNvSpPr/>
              <p:nvPr/>
            </p:nvSpPr>
            <p:spPr>
              <a:xfrm rot="12753127">
                <a:off x="4629027" y="5616078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90" name="円/楕円 89"/>
              <p:cNvSpPr/>
              <p:nvPr/>
            </p:nvSpPr>
            <p:spPr>
              <a:xfrm rot="12753127">
                <a:off x="4596639" y="5486228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91" name="円/楕円 90"/>
              <p:cNvSpPr/>
              <p:nvPr/>
            </p:nvSpPr>
            <p:spPr>
              <a:xfrm rot="12753127">
                <a:off x="4243835" y="5620761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92" name="円/楕円 91"/>
              <p:cNvSpPr/>
              <p:nvPr/>
            </p:nvSpPr>
            <p:spPr>
              <a:xfrm rot="10084027">
                <a:off x="4372102" y="5498724"/>
                <a:ext cx="169706" cy="4571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  <p:sp>
          <p:nvSpPr>
            <p:cNvPr id="94" name="右矢印 93"/>
            <p:cNvSpPr/>
            <p:nvPr/>
          </p:nvSpPr>
          <p:spPr>
            <a:xfrm>
              <a:off x="4938018" y="5124488"/>
              <a:ext cx="821189" cy="423333"/>
            </a:xfrm>
            <a:prstGeom prst="rightArrow">
              <a:avLst/>
            </a:prstGeom>
            <a:solidFill>
              <a:schemeClr val="tx1"/>
            </a:solidFill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5" name="右矢印 94"/>
            <p:cNvSpPr/>
            <p:nvPr/>
          </p:nvSpPr>
          <p:spPr>
            <a:xfrm rot="10800000">
              <a:off x="2301261" y="5128350"/>
              <a:ext cx="821189" cy="423333"/>
            </a:xfrm>
            <a:prstGeom prst="rightArrow">
              <a:avLst/>
            </a:prstGeom>
            <a:solidFill>
              <a:schemeClr val="tx1"/>
            </a:solidFill>
            <a:ln w="508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98" name="テキスト ボックス 97"/>
          <p:cNvSpPr txBox="1"/>
          <p:nvPr/>
        </p:nvSpPr>
        <p:spPr>
          <a:xfrm>
            <a:off x="-1819" y="2561177"/>
            <a:ext cx="4785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latin typeface="小塚ゴシック Pro R"/>
                <a:ea typeface="小塚ゴシック Pro R"/>
                <a:cs typeface="小塚ゴシック Pro R"/>
              </a:rPr>
              <a:t>その他</a:t>
            </a:r>
            <a:r>
              <a:rPr kumimoji="1"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：フィブロネクチン</a:t>
            </a:r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コート</a:t>
            </a:r>
            <a:endParaRPr kumimoji="1" lang="ja-JP" altLang="en-US" sz="2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8409" y="3111908"/>
            <a:ext cx="493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培養条件</a:t>
            </a:r>
            <a:r>
              <a:rPr kumimoji="1"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：温度</a:t>
            </a:r>
            <a:r>
              <a:rPr kumimoji="1" lang="en-US" altLang="ja-JP" sz="2400" dirty="0" smtClean="0">
                <a:latin typeface="小塚ゴシック Pro R"/>
                <a:ea typeface="小塚ゴシック Pro R"/>
                <a:cs typeface="小塚ゴシック Pro R"/>
              </a:rPr>
              <a:t>37℃</a:t>
            </a:r>
            <a:r>
              <a:rPr kumimoji="1"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，湿度</a:t>
            </a:r>
            <a:r>
              <a:rPr kumimoji="1" lang="en-US" altLang="ja-JP" sz="2400" dirty="0" smtClean="0">
                <a:latin typeface="小塚ゴシック Pro R"/>
                <a:ea typeface="小塚ゴシック Pro R"/>
                <a:cs typeface="小塚ゴシック Pro R"/>
              </a:rPr>
              <a:t>100</a:t>
            </a:r>
            <a:r>
              <a:rPr kumimoji="1"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％</a:t>
            </a:r>
            <a:endParaRPr kumimoji="1" lang="ja-JP" altLang="en-US" sz="2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368739" y="3635128"/>
            <a:ext cx="891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コントロール：シリコンチャンバー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kumimoji="1" lang="en-US" altLang="ja-JP" sz="1200" dirty="0" smtClean="0">
                <a:latin typeface="小塚ゴシック Pro R"/>
                <a:ea typeface="小塚ゴシック Pro R"/>
                <a:cs typeface="小塚ゴシック Pro R"/>
              </a:rPr>
              <a:t>(</a:t>
            </a:r>
            <a:r>
              <a:rPr kumimoji="1" lang="ja-JP" altLang="en-US" sz="1200" dirty="0" smtClean="0">
                <a:latin typeface="小塚ゴシック Pro R"/>
                <a:ea typeface="小塚ゴシック Pro R"/>
                <a:cs typeface="小塚ゴシック Pro R"/>
              </a:rPr>
              <a:t>ストレックス社製</a:t>
            </a:r>
            <a:r>
              <a:rPr kumimoji="1" lang="en-US" altLang="ja-JP" sz="1200" dirty="0" smtClean="0">
                <a:latin typeface="小塚ゴシック Pro R"/>
                <a:ea typeface="小塚ゴシック Pro R"/>
                <a:cs typeface="小塚ゴシック Pro R"/>
              </a:rPr>
              <a:t>)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に播種後，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静置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培養する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marL="342900" indent="-342900">
              <a:buFontTx/>
              <a:buAutoNum type="arabicPeriod"/>
            </a:pP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伸展サンプル：自作伸展装置を用いて，毎日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1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時間，</a:t>
            </a:r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10%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のひずみを</a:t>
            </a:r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1 Hz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で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与える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47" name="0000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5088" y="4351154"/>
            <a:ext cx="3886220" cy="239152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503615" y="2113057"/>
            <a:ext cx="2275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（</a:t>
            </a:r>
            <a:r>
              <a:rPr kumimoji="1"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Life technologies</a:t>
            </a:r>
            <a:r>
              <a:rPr kumimoji="1"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社製）</a:t>
            </a:r>
            <a:endParaRPr kumimoji="1"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847731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94399"/>
            <a:ext cx="7772400" cy="1143000"/>
          </a:xfrm>
        </p:spPr>
        <p:txBody>
          <a:bodyPr/>
          <a:lstStyle/>
          <a:p>
            <a:r>
              <a:rPr kumimoji="1" lang="ja-JP" altLang="en-US" dirty="0" smtClean="0"/>
              <a:t>実験プロトコル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200378" y="1065840"/>
            <a:ext cx="9006905" cy="5731896"/>
            <a:chOff x="200378" y="1065840"/>
            <a:chExt cx="9006905" cy="5731896"/>
          </a:xfrm>
        </p:grpSpPr>
        <p:sp>
          <p:nvSpPr>
            <p:cNvPr id="133" name="右矢印 132"/>
            <p:cNvSpPr/>
            <p:nvPr/>
          </p:nvSpPr>
          <p:spPr bwMode="auto">
            <a:xfrm>
              <a:off x="2361529" y="5897736"/>
              <a:ext cx="3600001" cy="900000"/>
            </a:xfrm>
            <a:prstGeom prst="rightArrow">
              <a:avLst/>
            </a:prstGeom>
            <a:solidFill>
              <a:srgbClr val="0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grpSp>
          <p:nvGrpSpPr>
            <p:cNvPr id="35" name="図形グループ 34"/>
            <p:cNvGrpSpPr/>
            <p:nvPr/>
          </p:nvGrpSpPr>
          <p:grpSpPr>
            <a:xfrm>
              <a:off x="2032527" y="1065840"/>
              <a:ext cx="6264596" cy="1391735"/>
              <a:chOff x="2824810" y="1736064"/>
              <a:chExt cx="7913536" cy="1963150"/>
            </a:xfrm>
          </p:grpSpPr>
          <p:sp>
            <p:nvSpPr>
              <p:cNvPr id="4" name="テキスト ボックス 3"/>
              <p:cNvSpPr txBox="1"/>
              <p:nvPr/>
            </p:nvSpPr>
            <p:spPr>
              <a:xfrm>
                <a:off x="3201418" y="2807350"/>
                <a:ext cx="1982819" cy="520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小塚ゴシック Pro R"/>
                    <a:ea typeface="小塚ゴシック Pro R"/>
                    <a:cs typeface="小塚ゴシック Pro R"/>
                  </a:rPr>
                  <a:t>静置培養１週</a:t>
                </a:r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5" name="右矢印 4"/>
              <p:cNvSpPr/>
              <p:nvPr/>
            </p:nvSpPr>
            <p:spPr bwMode="auto">
              <a:xfrm>
                <a:off x="3191140" y="2457360"/>
                <a:ext cx="2303809" cy="1241854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6" name="下矢印 25"/>
              <p:cNvSpPr/>
              <p:nvPr/>
            </p:nvSpPr>
            <p:spPr bwMode="auto">
              <a:xfrm>
                <a:off x="5415944" y="2119313"/>
                <a:ext cx="256431" cy="320484"/>
              </a:xfrm>
              <a:prstGeom prst="down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>
                <a:off x="5529918" y="2434239"/>
                <a:ext cx="366330" cy="122119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9" name="下矢印 28"/>
              <p:cNvSpPr/>
              <p:nvPr/>
            </p:nvSpPr>
            <p:spPr bwMode="auto">
              <a:xfrm>
                <a:off x="5768032" y="2113755"/>
                <a:ext cx="256431" cy="320484"/>
              </a:xfrm>
              <a:prstGeom prst="down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31" name="下矢印 30"/>
              <p:cNvSpPr/>
              <p:nvPr/>
            </p:nvSpPr>
            <p:spPr bwMode="auto">
              <a:xfrm>
                <a:off x="2885865" y="2113755"/>
                <a:ext cx="256431" cy="320484"/>
              </a:xfrm>
              <a:prstGeom prst="down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 bwMode="auto">
              <a:xfrm>
                <a:off x="2824810" y="2448237"/>
                <a:ext cx="366330" cy="122119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5101731" y="1736064"/>
                <a:ext cx="670660" cy="434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SHG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670751" y="1748452"/>
                <a:ext cx="5067595" cy="738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染色　（</a:t>
                </a:r>
                <a:r>
                  <a:rPr lang="en-US" altLang="ja-JP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Sirius </a:t>
                </a:r>
                <a:r>
                  <a:rPr lang="en-US" altLang="ja-JP" sz="1400" dirty="0">
                    <a:latin typeface="小塚ゴシック Pro R"/>
                    <a:ea typeface="小塚ゴシック Pro R"/>
                    <a:cs typeface="小塚ゴシック Pro R"/>
                  </a:rPr>
                  <a:t>Red</a:t>
                </a:r>
                <a:r>
                  <a:rPr lang="ja-JP" altLang="en-US" sz="1400" dirty="0">
                    <a:latin typeface="小塚ゴシック Pro R"/>
                    <a:ea typeface="小塚ゴシック Pro R"/>
                    <a:cs typeface="小塚ゴシック Pro R"/>
                  </a:rPr>
                  <a:t>染色</a:t>
                </a:r>
                <a:r>
                  <a:rPr lang="en-US" altLang="ja-JP" sz="1400" dirty="0">
                    <a:latin typeface="小塚ゴシック Pro R"/>
                    <a:ea typeface="小塚ゴシック Pro R"/>
                    <a:cs typeface="小塚ゴシック Pro R"/>
                  </a:rPr>
                  <a:t>▶︎</a:t>
                </a:r>
                <a:r>
                  <a:rPr lang="ja-JP" altLang="en-US" sz="1400" dirty="0">
                    <a:latin typeface="小塚ゴシック Pro R"/>
                    <a:ea typeface="小塚ゴシック Pro R"/>
                    <a:cs typeface="小塚ゴシック Pro R"/>
                  </a:rPr>
                  <a:t>コラーゲン：</a:t>
                </a:r>
                <a:r>
                  <a:rPr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ピンク）</a:t>
                </a:r>
                <a:endParaRPr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  <a:p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  <p:sp>
          <p:nvSpPr>
            <p:cNvPr id="36" name="テキスト ボックス 35"/>
            <p:cNvSpPr txBox="1"/>
            <p:nvPr/>
          </p:nvSpPr>
          <p:spPr>
            <a:xfrm>
              <a:off x="2227895" y="1258205"/>
              <a:ext cx="154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チャンバーに播種</a:t>
              </a:r>
              <a:endParaRPr kumimoji="1" lang="ja-JP" altLang="en-US" sz="12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pic>
          <p:nvPicPr>
            <p:cNvPr id="37" name="図 36"/>
            <p:cNvPicPr>
              <a:picLocks noChangeAspect="1"/>
            </p:cNvPicPr>
            <p:nvPr/>
          </p:nvPicPr>
          <p:blipFill rotWithShape="1">
            <a:blip r:embed="rId3"/>
            <a:srcRect t="22122" r="84217" b="18958"/>
            <a:stretch/>
          </p:blipFill>
          <p:spPr>
            <a:xfrm>
              <a:off x="396700" y="2163150"/>
              <a:ext cx="578199" cy="1030987"/>
            </a:xfrm>
            <a:prstGeom prst="rect">
              <a:avLst/>
            </a:prstGeom>
          </p:spPr>
        </p:pic>
        <p:grpSp>
          <p:nvGrpSpPr>
            <p:cNvPr id="38" name="図形グループ 37"/>
            <p:cNvGrpSpPr/>
            <p:nvPr/>
          </p:nvGrpSpPr>
          <p:grpSpPr>
            <a:xfrm>
              <a:off x="2032527" y="2406810"/>
              <a:ext cx="2796672" cy="1370618"/>
              <a:chOff x="2824810" y="1736064"/>
              <a:chExt cx="3532800" cy="1933363"/>
            </a:xfrm>
          </p:grpSpPr>
          <p:sp>
            <p:nvSpPr>
              <p:cNvPr id="40" name="右矢印 39"/>
              <p:cNvSpPr/>
              <p:nvPr/>
            </p:nvSpPr>
            <p:spPr bwMode="auto">
              <a:xfrm>
                <a:off x="3201419" y="2385910"/>
                <a:ext cx="2303809" cy="1269519"/>
              </a:xfrm>
              <a:prstGeom prst="rightArrow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1" name="下矢印 40"/>
              <p:cNvSpPr/>
              <p:nvPr/>
            </p:nvSpPr>
            <p:spPr bwMode="auto">
              <a:xfrm>
                <a:off x="5415944" y="2119313"/>
                <a:ext cx="256431" cy="320484"/>
              </a:xfrm>
              <a:prstGeom prst="down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 bwMode="auto">
              <a:xfrm>
                <a:off x="5529918" y="2434239"/>
                <a:ext cx="366330" cy="122119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3" name="下矢印 42"/>
              <p:cNvSpPr/>
              <p:nvPr/>
            </p:nvSpPr>
            <p:spPr bwMode="auto">
              <a:xfrm>
                <a:off x="5768032" y="2113755"/>
                <a:ext cx="256431" cy="320484"/>
              </a:xfrm>
              <a:prstGeom prst="down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4" name="下矢印 43"/>
              <p:cNvSpPr/>
              <p:nvPr/>
            </p:nvSpPr>
            <p:spPr bwMode="auto">
              <a:xfrm>
                <a:off x="2885865" y="2113755"/>
                <a:ext cx="256431" cy="320484"/>
              </a:xfrm>
              <a:prstGeom prst="down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 bwMode="auto">
              <a:xfrm>
                <a:off x="2824810" y="2448237"/>
                <a:ext cx="366330" cy="122119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5101731" y="1736064"/>
                <a:ext cx="670660" cy="434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SHG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5670750" y="1748452"/>
                <a:ext cx="686860" cy="434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染色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201418" y="2762933"/>
                <a:ext cx="1982819" cy="520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solidFill>
                      <a:srgbClr val="FFFFFF"/>
                    </a:solidFill>
                    <a:latin typeface="小塚ゴシック Pro R"/>
                    <a:ea typeface="小塚ゴシック Pro R"/>
                    <a:cs typeface="小塚ゴシック Pro R"/>
                  </a:rPr>
                  <a:t>伸展刺激１週</a:t>
                </a:r>
                <a:endParaRPr kumimoji="1" lang="ja-JP" altLang="en-US" dirty="0">
                  <a:solidFill>
                    <a:srgbClr val="FFFFFF"/>
                  </a:solidFill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  <p:sp>
          <p:nvSpPr>
            <p:cNvPr id="48" name="テキスト ボックス 47"/>
            <p:cNvSpPr txBox="1"/>
            <p:nvPr/>
          </p:nvSpPr>
          <p:spPr>
            <a:xfrm>
              <a:off x="2227895" y="2599175"/>
              <a:ext cx="154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チャンバーに播種</a:t>
              </a:r>
              <a:endParaRPr kumimoji="1" lang="ja-JP" altLang="en-US" sz="12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829199" y="1793818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小塚ゴシック Pro R"/>
                  <a:ea typeface="小塚ゴシック Pro R"/>
                  <a:cs typeface="小塚ゴシック Pro R"/>
                </a:rPr>
                <a:t>①</a:t>
              </a:r>
              <a:r>
                <a:rPr lang="ja-JP" altLang="en-US" sz="2400" dirty="0">
                  <a:latin typeface="小塚ゴシック Pro R"/>
                  <a:ea typeface="小塚ゴシック Pro R"/>
                  <a:cs typeface="小塚ゴシック Pro R"/>
                </a:rPr>
                <a:t>コントロール１週</a:t>
              </a: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4837336" y="313478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latin typeface="小塚ゴシック Pro R"/>
                  <a:ea typeface="小塚ゴシック Pro R"/>
                  <a:cs typeface="小塚ゴシック Pro R"/>
                </a:rPr>
                <a:t>②</a:t>
              </a:r>
              <a:r>
                <a:rPr lang="ja-JP" altLang="en-US" sz="2400" dirty="0" smtClean="0">
                  <a:latin typeface="小塚ゴシック Pro R"/>
                  <a:ea typeface="小塚ゴシック Pro R"/>
                  <a:cs typeface="小塚ゴシック Pro R"/>
                </a:rPr>
                <a:t>伸展付与１週</a:t>
              </a:r>
              <a:endParaRPr lang="ja-JP" altLang="en-US" sz="2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cxnSp>
          <p:nvCxnSpPr>
            <p:cNvPr id="54" name="直線矢印コネクタ 53"/>
            <p:cNvCxnSpPr>
              <a:stCxn id="37" idx="3"/>
              <a:endCxn id="45" idx="1"/>
            </p:cNvCxnSpPr>
            <p:nvPr/>
          </p:nvCxnSpPr>
          <p:spPr bwMode="auto">
            <a:xfrm>
              <a:off x="974899" y="2678644"/>
              <a:ext cx="1057628" cy="66591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テキスト ボックス 57"/>
            <p:cNvSpPr txBox="1"/>
            <p:nvPr/>
          </p:nvSpPr>
          <p:spPr>
            <a:xfrm>
              <a:off x="1279544" y="1980755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①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1279544" y="3003659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②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cxnSp>
          <p:nvCxnSpPr>
            <p:cNvPr id="92" name="直線矢印コネクタ 91"/>
            <p:cNvCxnSpPr>
              <a:stCxn id="37" idx="3"/>
              <a:endCxn id="32" idx="1"/>
            </p:cNvCxnSpPr>
            <p:nvPr/>
          </p:nvCxnSpPr>
          <p:spPr bwMode="auto">
            <a:xfrm flipV="1">
              <a:off x="974899" y="2003589"/>
              <a:ext cx="1057628" cy="67505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テキスト ボックス 93"/>
            <p:cNvSpPr txBox="1"/>
            <p:nvPr/>
          </p:nvSpPr>
          <p:spPr>
            <a:xfrm>
              <a:off x="3146359" y="4789933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静置培養２週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5" name="右矢印 94"/>
            <p:cNvSpPr/>
            <p:nvPr/>
          </p:nvSpPr>
          <p:spPr bwMode="auto">
            <a:xfrm>
              <a:off x="2330661" y="4535095"/>
              <a:ext cx="3600001" cy="90000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6" name="下矢印 95"/>
            <p:cNvSpPr/>
            <p:nvPr/>
          </p:nvSpPr>
          <p:spPr bwMode="auto">
            <a:xfrm>
              <a:off x="5840437" y="4340022"/>
              <a:ext cx="202999" cy="227201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7" name="正方形/長方形 96"/>
            <p:cNvSpPr/>
            <p:nvPr/>
          </p:nvSpPr>
          <p:spPr bwMode="auto">
            <a:xfrm>
              <a:off x="5930662" y="4563282"/>
              <a:ext cx="289998" cy="865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8" name="下矢印 97"/>
            <p:cNvSpPr/>
            <p:nvPr/>
          </p:nvSpPr>
          <p:spPr bwMode="auto">
            <a:xfrm>
              <a:off x="6119160" y="4336081"/>
              <a:ext cx="202999" cy="227201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9" name="下矢印 98"/>
            <p:cNvSpPr/>
            <p:nvPr/>
          </p:nvSpPr>
          <p:spPr bwMode="auto">
            <a:xfrm>
              <a:off x="2088997" y="4306448"/>
              <a:ext cx="202999" cy="227201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00" name="正方形/長方形 99"/>
            <p:cNvSpPr/>
            <p:nvPr/>
          </p:nvSpPr>
          <p:spPr bwMode="auto">
            <a:xfrm>
              <a:off x="2040664" y="4543573"/>
              <a:ext cx="289998" cy="865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5591696" y="4068325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小塚ゴシック Pro R"/>
                  <a:ea typeface="小塚ゴシック Pro R"/>
                  <a:cs typeface="小塚ゴシック Pro R"/>
                </a:rPr>
                <a:t>SHG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6042149" y="407710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 smtClean="0">
                  <a:latin typeface="小塚ゴシック Pro R"/>
                  <a:ea typeface="小塚ゴシック Pro R"/>
                  <a:cs typeface="小塚ゴシック Pro R"/>
                </a:rPr>
                <a:t>染色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2236032" y="4231057"/>
              <a:ext cx="154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チャンバーに播種</a:t>
              </a:r>
              <a:endParaRPr kumimoji="1" lang="ja-JP" altLang="en-US" sz="12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pic>
          <p:nvPicPr>
            <p:cNvPr id="104" name="図 103"/>
            <p:cNvPicPr>
              <a:picLocks noChangeAspect="1"/>
            </p:cNvPicPr>
            <p:nvPr/>
          </p:nvPicPr>
          <p:blipFill rotWithShape="1">
            <a:blip r:embed="rId3"/>
            <a:srcRect t="22122" r="84217" b="18958"/>
            <a:stretch/>
          </p:blipFill>
          <p:spPr>
            <a:xfrm>
              <a:off x="404837" y="5136002"/>
              <a:ext cx="578199" cy="1030987"/>
            </a:xfrm>
            <a:prstGeom prst="rect">
              <a:avLst/>
            </a:prstGeom>
          </p:spPr>
        </p:pic>
        <p:sp>
          <p:nvSpPr>
            <p:cNvPr id="116" name="テキスト ボックス 115"/>
            <p:cNvSpPr txBox="1"/>
            <p:nvPr/>
          </p:nvSpPr>
          <p:spPr>
            <a:xfrm>
              <a:off x="6252628" y="4766670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小塚ゴシック Pro R"/>
                  <a:ea typeface="小塚ゴシック Pro R"/>
                  <a:cs typeface="小塚ゴシック Pro R"/>
                </a:rPr>
                <a:t>③</a:t>
              </a:r>
              <a:r>
                <a:rPr lang="ja-JP" altLang="en-US" sz="2400" dirty="0" smtClean="0">
                  <a:latin typeface="小塚ゴシック Pro R"/>
                  <a:ea typeface="小塚ゴシック Pro R"/>
                  <a:cs typeface="小塚ゴシック Pro R"/>
                </a:rPr>
                <a:t>コントロール２週</a:t>
              </a:r>
              <a:endParaRPr lang="ja-JP" altLang="en-US" sz="2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6319108" y="6171258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latin typeface="小塚ゴシック Pro R"/>
                  <a:ea typeface="小塚ゴシック Pro R"/>
                  <a:cs typeface="小塚ゴシック Pro R"/>
                </a:rPr>
                <a:t>④</a:t>
              </a:r>
              <a:r>
                <a:rPr lang="ja-JP" altLang="en-US" sz="2400" dirty="0" smtClean="0">
                  <a:latin typeface="小塚ゴシック Pro R"/>
                  <a:ea typeface="小塚ゴシック Pro R"/>
                  <a:cs typeface="小塚ゴシック Pro R"/>
                </a:rPr>
                <a:t>伸展付与２週</a:t>
              </a:r>
              <a:endParaRPr lang="ja-JP" altLang="en-US" sz="2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cxnSp>
          <p:nvCxnSpPr>
            <p:cNvPr id="118" name="直線矢印コネクタ 117"/>
            <p:cNvCxnSpPr>
              <a:stCxn id="104" idx="3"/>
            </p:cNvCxnSpPr>
            <p:nvPr/>
          </p:nvCxnSpPr>
          <p:spPr bwMode="auto">
            <a:xfrm>
              <a:off x="983036" y="5651496"/>
              <a:ext cx="1057628" cy="66591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9" name="テキスト ボックス 118"/>
            <p:cNvSpPr txBox="1"/>
            <p:nvPr/>
          </p:nvSpPr>
          <p:spPr>
            <a:xfrm>
              <a:off x="1287681" y="495360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③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1287681" y="5976511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④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cxnSp>
          <p:nvCxnSpPr>
            <p:cNvPr id="121" name="直線矢印コネクタ 120"/>
            <p:cNvCxnSpPr>
              <a:stCxn id="104" idx="3"/>
              <a:endCxn id="100" idx="1"/>
            </p:cNvCxnSpPr>
            <p:nvPr/>
          </p:nvCxnSpPr>
          <p:spPr bwMode="auto">
            <a:xfrm flipV="1">
              <a:off x="983036" y="4976441"/>
              <a:ext cx="1057628" cy="67505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2" name="テキスト ボックス 131"/>
            <p:cNvSpPr txBox="1"/>
            <p:nvPr/>
          </p:nvSpPr>
          <p:spPr>
            <a:xfrm>
              <a:off x="3146359" y="616117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bg1"/>
                  </a:solidFill>
                  <a:latin typeface="小塚ゴシック Pro R"/>
                  <a:ea typeface="小塚ゴシック Pro R"/>
                  <a:cs typeface="小塚ゴシック Pro R"/>
                </a:rPr>
                <a:t>伸展刺激</a:t>
              </a:r>
              <a:r>
                <a:rPr kumimoji="1" lang="ja-JP" altLang="en-US" dirty="0" smtClean="0">
                  <a:solidFill>
                    <a:schemeClr val="bg1"/>
                  </a:solidFill>
                  <a:latin typeface="小塚ゴシック Pro R"/>
                  <a:ea typeface="小塚ゴシック Pro R"/>
                  <a:cs typeface="小塚ゴシック Pro R"/>
                </a:rPr>
                <a:t>２週</a:t>
              </a:r>
              <a:endParaRPr kumimoji="1" lang="ja-JP" altLang="en-US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34" name="下矢印 133"/>
            <p:cNvSpPr/>
            <p:nvPr/>
          </p:nvSpPr>
          <p:spPr bwMode="auto">
            <a:xfrm>
              <a:off x="5859203" y="5708738"/>
              <a:ext cx="202999" cy="227201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35" name="正方形/長方形 134"/>
            <p:cNvSpPr/>
            <p:nvPr/>
          </p:nvSpPr>
          <p:spPr bwMode="auto">
            <a:xfrm>
              <a:off x="5949428" y="5931998"/>
              <a:ext cx="289998" cy="865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36" name="下矢印 135"/>
            <p:cNvSpPr/>
            <p:nvPr/>
          </p:nvSpPr>
          <p:spPr bwMode="auto">
            <a:xfrm>
              <a:off x="6137926" y="5704797"/>
              <a:ext cx="202999" cy="227201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37" name="下矢印 136"/>
            <p:cNvSpPr/>
            <p:nvPr/>
          </p:nvSpPr>
          <p:spPr bwMode="auto">
            <a:xfrm>
              <a:off x="2107763" y="5675164"/>
              <a:ext cx="202999" cy="227201"/>
            </a:xfrm>
            <a:prstGeom prst="down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38" name="正方形/長方形 137"/>
            <p:cNvSpPr/>
            <p:nvPr/>
          </p:nvSpPr>
          <p:spPr bwMode="auto">
            <a:xfrm>
              <a:off x="2059430" y="5912289"/>
              <a:ext cx="289998" cy="865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5610462" y="5437041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小塚ゴシック Pro R"/>
                  <a:ea typeface="小塚ゴシック Pro R"/>
                  <a:cs typeface="小塚ゴシック Pro R"/>
                </a:rPr>
                <a:t>SHG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40" name="テキスト ボックス 139"/>
            <p:cNvSpPr txBox="1"/>
            <p:nvPr/>
          </p:nvSpPr>
          <p:spPr>
            <a:xfrm>
              <a:off x="6060915" y="544582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 smtClean="0">
                  <a:latin typeface="小塚ゴシック Pro R"/>
                  <a:ea typeface="小塚ゴシック Pro R"/>
                  <a:cs typeface="小塚ゴシック Pro R"/>
                </a:rPr>
                <a:t>染色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54798" y="5599773"/>
              <a:ext cx="1545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小塚ゴシック Pro R"/>
                  <a:ea typeface="小塚ゴシック Pro R"/>
                  <a:cs typeface="小塚ゴシック Pro R"/>
                </a:rPr>
                <a:t>チャンバーに播種</a:t>
              </a:r>
              <a:endParaRPr kumimoji="1" lang="ja-JP" altLang="en-US" sz="12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42" name="テキスト ボックス 141"/>
            <p:cNvSpPr txBox="1"/>
            <p:nvPr/>
          </p:nvSpPr>
          <p:spPr>
            <a:xfrm>
              <a:off x="200378" y="3178451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ea typeface="小塚ゴシック Pro R"/>
                  <a:cs typeface="小塚ゴシック Pro R"/>
                </a:rPr>
                <a:t>フラスコ</a:t>
              </a:r>
            </a:p>
          </p:txBody>
        </p:sp>
        <p:sp>
          <p:nvSpPr>
            <p:cNvPr id="143" name="正方形/長方形 142"/>
            <p:cNvSpPr/>
            <p:nvPr/>
          </p:nvSpPr>
          <p:spPr>
            <a:xfrm>
              <a:off x="232028" y="613538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ea typeface="小塚ゴシック Pro R"/>
                  <a:cs typeface="小塚ゴシック Pro R"/>
                </a:rPr>
                <a:t>フラスコ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084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825" y="104919"/>
            <a:ext cx="9188825" cy="1143000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染色イメージ</a:t>
            </a:r>
            <a:endParaRPr kumimoji="1" lang="ja-JP" altLang="en-US" sz="4000" dirty="0">
              <a:cs typeface="小塚ゴシック Pro R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-44825" y="1008855"/>
            <a:ext cx="9188825" cy="5834204"/>
            <a:chOff x="-44825" y="1008855"/>
            <a:chExt cx="9188825" cy="5834204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-44825" y="4138707"/>
              <a:ext cx="9144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4709461" y="1038130"/>
              <a:ext cx="0" cy="580492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0" y="1392520"/>
              <a:ext cx="9144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1751097" y="1008855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コントロール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648180" y="100885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伸展付与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 flipV="1">
              <a:off x="457200" y="1038130"/>
              <a:ext cx="0" cy="580492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 rot="16200000">
              <a:off x="-281464" y="257678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培養１週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 rot="16200000">
              <a:off x="-281464" y="5472097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培養２週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57200" y="139252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小塚ゴシック Pro R"/>
                  <a:ea typeface="小塚ゴシック Pro R"/>
                  <a:cs typeface="小塚ゴシック Pro R"/>
                </a:rPr>
                <a:t>①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09461" y="1392520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②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457200" y="4138707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小塚ゴシック Pro R"/>
                  <a:ea typeface="小塚ゴシック Pro R"/>
                  <a:cs typeface="小塚ゴシック Pro R"/>
                </a:rPr>
                <a:t>③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grpSp>
          <p:nvGrpSpPr>
            <p:cNvPr id="46" name="図形グループ 45"/>
            <p:cNvGrpSpPr/>
            <p:nvPr/>
          </p:nvGrpSpPr>
          <p:grpSpPr>
            <a:xfrm>
              <a:off x="5245351" y="1493129"/>
              <a:ext cx="3367213" cy="2535313"/>
              <a:chOff x="4741214" y="2279628"/>
              <a:chExt cx="4320000" cy="3252706"/>
            </a:xfrm>
          </p:grpSpPr>
          <p:pic>
            <p:nvPicPr>
              <p:cNvPr id="41" name="図 40" descr="04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1214" y="2279628"/>
                <a:ext cx="4320000" cy="3252706"/>
              </a:xfrm>
              <a:prstGeom prst="rect">
                <a:avLst/>
              </a:prstGeom>
            </p:spPr>
          </p:pic>
          <p:grpSp>
            <p:nvGrpSpPr>
              <p:cNvPr id="42" name="図形グループ 41"/>
              <p:cNvGrpSpPr/>
              <p:nvPr/>
            </p:nvGrpSpPr>
            <p:grpSpPr>
              <a:xfrm>
                <a:off x="7366051" y="2347521"/>
                <a:ext cx="1546499" cy="654376"/>
                <a:chOff x="6950047" y="2179927"/>
                <a:chExt cx="1546499" cy="654376"/>
              </a:xfrm>
            </p:grpSpPr>
            <p:sp>
              <p:nvSpPr>
                <p:cNvPr id="43" name="左右矢印 42"/>
                <p:cNvSpPr/>
                <p:nvPr/>
              </p:nvSpPr>
              <p:spPr>
                <a:xfrm>
                  <a:off x="6950047" y="2179927"/>
                  <a:ext cx="1546499" cy="654376"/>
                </a:xfrm>
                <a:prstGeom prst="leftRightArrow">
                  <a:avLst>
                    <a:gd name="adj1" fmla="val 50000"/>
                    <a:gd name="adj2" fmla="val 37953"/>
                  </a:avLst>
                </a:prstGeom>
                <a:solidFill>
                  <a:schemeClr val="bg1"/>
                </a:solidFill>
                <a:ln w="15875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7181925" y="2293643"/>
                  <a:ext cx="1158272" cy="3948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>
                      <a:latin typeface="小塚ゴシック Pro R"/>
                      <a:ea typeface="小塚ゴシック Pro R"/>
                      <a:cs typeface="小塚ゴシック Pro R"/>
                    </a:rPr>
                    <a:t>伸展方向</a:t>
                  </a:r>
                  <a:endParaRPr kumimoji="1" lang="ja-JP" altLang="en-US" sz="1400" dirty="0"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</p:grpSp>
        </p:grpSp>
        <p:pic>
          <p:nvPicPr>
            <p:cNvPr id="45" name="図 44" descr="03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22" y="1493129"/>
              <a:ext cx="3383999" cy="2547952"/>
            </a:xfrm>
            <a:prstGeom prst="rect">
              <a:avLst/>
            </a:prstGeom>
          </p:spPr>
        </p:pic>
        <p:pic>
          <p:nvPicPr>
            <p:cNvPr id="47" name="図 46" descr="画像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22" y="4249058"/>
              <a:ext cx="3383999" cy="2547952"/>
            </a:xfrm>
            <a:prstGeom prst="rect">
              <a:avLst/>
            </a:prstGeom>
          </p:spPr>
        </p:pic>
        <p:grpSp>
          <p:nvGrpSpPr>
            <p:cNvPr id="52" name="図形グループ 51"/>
            <p:cNvGrpSpPr>
              <a:grpSpLocks noChangeAspect="1"/>
            </p:cNvGrpSpPr>
            <p:nvPr/>
          </p:nvGrpSpPr>
          <p:grpSpPr>
            <a:xfrm>
              <a:off x="5245351" y="4249058"/>
              <a:ext cx="3383999" cy="2547952"/>
              <a:chOff x="4676588" y="2270328"/>
              <a:chExt cx="4320000" cy="3252706"/>
            </a:xfrm>
          </p:grpSpPr>
          <p:sp>
            <p:nvSpPr>
              <p:cNvPr id="40" name="正方形/長方形 39"/>
              <p:cNvSpPr/>
              <p:nvPr/>
            </p:nvSpPr>
            <p:spPr>
              <a:xfrm>
                <a:off x="4709461" y="4138707"/>
                <a:ext cx="4283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latin typeface="小塚ゴシック Pro R"/>
                    <a:ea typeface="小塚ゴシック Pro R"/>
                    <a:cs typeface="小塚ゴシック Pro R"/>
                  </a:rPr>
                  <a:t>④</a:t>
                </a:r>
                <a:endParaRPr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pic>
            <p:nvPicPr>
              <p:cNvPr id="48" name="図 47" descr="画像6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6588" y="2270328"/>
                <a:ext cx="4320000" cy="3252706"/>
              </a:xfrm>
              <a:prstGeom prst="rect">
                <a:avLst/>
              </a:prstGeom>
            </p:spPr>
          </p:pic>
          <p:grpSp>
            <p:nvGrpSpPr>
              <p:cNvPr id="49" name="図形グループ 48"/>
              <p:cNvGrpSpPr/>
              <p:nvPr/>
            </p:nvGrpSpPr>
            <p:grpSpPr>
              <a:xfrm>
                <a:off x="7366051" y="2347521"/>
                <a:ext cx="1546499" cy="654376"/>
                <a:chOff x="6950047" y="2179927"/>
                <a:chExt cx="1546499" cy="654376"/>
              </a:xfrm>
            </p:grpSpPr>
            <p:sp>
              <p:nvSpPr>
                <p:cNvPr id="50" name="左右矢印 49"/>
                <p:cNvSpPr/>
                <p:nvPr/>
              </p:nvSpPr>
              <p:spPr>
                <a:xfrm>
                  <a:off x="6950047" y="2179927"/>
                  <a:ext cx="1546499" cy="654376"/>
                </a:xfrm>
                <a:prstGeom prst="leftRightArrow">
                  <a:avLst>
                    <a:gd name="adj1" fmla="val 50000"/>
                    <a:gd name="adj2" fmla="val 37953"/>
                  </a:avLst>
                </a:prstGeom>
                <a:solidFill>
                  <a:schemeClr val="bg1"/>
                </a:solidFill>
                <a:ln w="15875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7208855" y="2307109"/>
                  <a:ext cx="1152525" cy="3929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dirty="0" smtClean="0">
                      <a:latin typeface="小塚ゴシック Pro R"/>
                      <a:ea typeface="小塚ゴシック Pro R"/>
                      <a:cs typeface="小塚ゴシック Pro R"/>
                    </a:rPr>
                    <a:t>伸展方向</a:t>
                  </a:r>
                  <a:endParaRPr kumimoji="1" lang="ja-JP" altLang="en-US" sz="1400" dirty="0">
                    <a:latin typeface="小塚ゴシック Pro R"/>
                    <a:ea typeface="小塚ゴシック Pro R"/>
                    <a:cs typeface="小塚ゴシック Pro R"/>
                  </a:endParaRPr>
                </a:p>
              </p:txBody>
            </p:sp>
          </p:grpSp>
        </p:grpSp>
        <p:sp>
          <p:nvSpPr>
            <p:cNvPr id="53" name="正方形/長方形 52"/>
            <p:cNvSpPr/>
            <p:nvPr/>
          </p:nvSpPr>
          <p:spPr>
            <a:xfrm>
              <a:off x="4709461" y="4138707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④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6052256" y="639523"/>
            <a:ext cx="3113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Sirius Red</a:t>
            </a:r>
            <a:r>
              <a:rPr lang="ja-JP" altLang="en-US" sz="1400" dirty="0">
                <a:latin typeface="小塚ゴシック Pro R"/>
                <a:ea typeface="小塚ゴシック Pro R"/>
                <a:cs typeface="小塚ゴシック Pro R"/>
              </a:rPr>
              <a:t>染色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▶︎</a:t>
            </a:r>
            <a:r>
              <a:rPr lang="ja-JP" altLang="en-US" sz="1400" dirty="0">
                <a:latin typeface="小塚ゴシック Pro R"/>
                <a:ea typeface="小塚ゴシック Pro R"/>
                <a:cs typeface="小塚ゴシック Pro R"/>
              </a:rPr>
              <a:t>コラーゲン：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ピンク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656702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825" y="104919"/>
            <a:ext cx="9188825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培養１週サンプル　染色</a:t>
            </a:r>
            <a:r>
              <a:rPr lang="en-US" altLang="ja-JP" sz="4000" dirty="0" smtClean="0"/>
              <a:t> </a:t>
            </a:r>
            <a:r>
              <a:rPr lang="en-US" altLang="ja-JP" sz="4000" dirty="0" err="1" smtClean="0"/>
              <a:t>vs</a:t>
            </a:r>
            <a:r>
              <a:rPr lang="en-US" altLang="ja-JP" sz="4000" dirty="0" smtClean="0"/>
              <a:t> SHG</a:t>
            </a:r>
            <a:endParaRPr kumimoji="1" lang="ja-JP" altLang="en-US" sz="4000" dirty="0">
              <a:cs typeface="小塚ゴシック Pro R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-44825" y="4138707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4709461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0" y="139252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51097" y="100885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8180" y="10088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伸展付与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457200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 rot="16200000">
            <a:off x="-512295" y="25767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染色イメージ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0" name="正方形/長方形 9"/>
          <p:cNvSpPr/>
          <p:nvPr/>
        </p:nvSpPr>
        <p:spPr>
          <a:xfrm rot="16200000">
            <a:off x="-502715" y="5472097"/>
            <a:ext cx="1550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139252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①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709461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②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7200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①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46" name="図形グループ 45"/>
          <p:cNvGrpSpPr/>
          <p:nvPr/>
        </p:nvGrpSpPr>
        <p:grpSpPr>
          <a:xfrm>
            <a:off x="5245351" y="1493129"/>
            <a:ext cx="3367213" cy="2535313"/>
            <a:chOff x="4741214" y="2279628"/>
            <a:chExt cx="4320000" cy="3252706"/>
          </a:xfrm>
        </p:grpSpPr>
        <p:pic>
          <p:nvPicPr>
            <p:cNvPr id="41" name="図 40" descr="04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214" y="2279628"/>
              <a:ext cx="4320000" cy="3252706"/>
            </a:xfrm>
            <a:prstGeom prst="rect">
              <a:avLst/>
            </a:prstGeom>
          </p:spPr>
        </p:pic>
        <p:grpSp>
          <p:nvGrpSpPr>
            <p:cNvPr id="42" name="図形グループ 41"/>
            <p:cNvGrpSpPr/>
            <p:nvPr/>
          </p:nvGrpSpPr>
          <p:grpSpPr>
            <a:xfrm>
              <a:off x="7366051" y="2347521"/>
              <a:ext cx="1546499" cy="654376"/>
              <a:chOff x="6950047" y="2179927"/>
              <a:chExt cx="1546499" cy="654376"/>
            </a:xfrm>
          </p:grpSpPr>
          <p:sp>
            <p:nvSpPr>
              <p:cNvPr id="43" name="左右矢印 42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7181925" y="2293643"/>
                <a:ext cx="1158272" cy="394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伸展方向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  <p:pic>
        <p:nvPicPr>
          <p:cNvPr id="45" name="図 44" descr="0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2" y="1493129"/>
            <a:ext cx="3383999" cy="2547952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4709461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②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28" name="図 27" descr="tes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93174"/>
            <a:ext cx="2982637" cy="2659841"/>
          </a:xfrm>
          <a:prstGeom prst="rect">
            <a:avLst/>
          </a:prstGeom>
        </p:spPr>
      </p:pic>
      <p:pic>
        <p:nvPicPr>
          <p:cNvPr id="29" name="図 28" descr="test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64" y="4187553"/>
            <a:ext cx="2988000" cy="26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38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825" y="104919"/>
            <a:ext cx="9188825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培養１週サンプル　染色</a:t>
            </a:r>
            <a:r>
              <a:rPr lang="en-US" altLang="ja-JP" sz="4000" dirty="0" smtClean="0"/>
              <a:t> </a:t>
            </a:r>
            <a:r>
              <a:rPr lang="en-US" altLang="ja-JP" sz="4000" dirty="0" err="1" smtClean="0"/>
              <a:t>vs</a:t>
            </a:r>
            <a:r>
              <a:rPr lang="en-US" altLang="ja-JP" sz="4000" dirty="0" smtClean="0"/>
              <a:t> SHG</a:t>
            </a:r>
            <a:endParaRPr kumimoji="1" lang="ja-JP" altLang="en-US" sz="4000" dirty="0">
              <a:cs typeface="小塚ゴシック Pro R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-44825" y="4138707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4709461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0" y="139252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51097" y="100885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8180" y="10088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伸展付与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457200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 rot="16200000">
            <a:off x="-512295" y="25767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染色イメージ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0" name="正方形/長方形 9"/>
          <p:cNvSpPr/>
          <p:nvPr/>
        </p:nvSpPr>
        <p:spPr>
          <a:xfrm rot="16200000">
            <a:off x="-502715" y="5472097"/>
            <a:ext cx="1550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139252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①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709461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②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7200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①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46" name="図形グループ 45"/>
          <p:cNvGrpSpPr/>
          <p:nvPr/>
        </p:nvGrpSpPr>
        <p:grpSpPr>
          <a:xfrm>
            <a:off x="5245351" y="1493129"/>
            <a:ext cx="3367213" cy="2535313"/>
            <a:chOff x="4741214" y="2279628"/>
            <a:chExt cx="4320000" cy="3252706"/>
          </a:xfrm>
        </p:grpSpPr>
        <p:pic>
          <p:nvPicPr>
            <p:cNvPr id="41" name="図 40" descr="04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214" y="2279628"/>
              <a:ext cx="4320000" cy="3252706"/>
            </a:xfrm>
            <a:prstGeom prst="rect">
              <a:avLst/>
            </a:prstGeom>
          </p:spPr>
        </p:pic>
        <p:grpSp>
          <p:nvGrpSpPr>
            <p:cNvPr id="42" name="図形グループ 41"/>
            <p:cNvGrpSpPr/>
            <p:nvPr/>
          </p:nvGrpSpPr>
          <p:grpSpPr>
            <a:xfrm>
              <a:off x="7366051" y="2347521"/>
              <a:ext cx="1546499" cy="654376"/>
              <a:chOff x="6950047" y="2179927"/>
              <a:chExt cx="1546499" cy="654376"/>
            </a:xfrm>
          </p:grpSpPr>
          <p:sp>
            <p:nvSpPr>
              <p:cNvPr id="43" name="左右矢印 42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7181925" y="2293643"/>
                <a:ext cx="1158272" cy="394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伸展方向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  <p:pic>
        <p:nvPicPr>
          <p:cNvPr id="45" name="図 44" descr="0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2" y="1493129"/>
            <a:ext cx="3383999" cy="2547952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4709461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②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28" name="図 27" descr="tes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93174"/>
            <a:ext cx="2982637" cy="2659841"/>
          </a:xfrm>
          <a:prstGeom prst="rect">
            <a:avLst/>
          </a:prstGeom>
        </p:spPr>
      </p:pic>
      <p:pic>
        <p:nvPicPr>
          <p:cNvPr id="29" name="図 28" descr="test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64" y="4187553"/>
            <a:ext cx="2988000" cy="266462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 bwMode="auto">
          <a:xfrm>
            <a:off x="4709461" y="1392520"/>
            <a:ext cx="4434539" cy="545053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2391493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0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" y="2284787"/>
            <a:ext cx="4320000" cy="32527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2076" y="326578"/>
            <a:ext cx="8249023" cy="1143000"/>
          </a:xfrm>
        </p:spPr>
        <p:txBody>
          <a:bodyPr/>
          <a:lstStyle/>
          <a:p>
            <a:r>
              <a:rPr lang="ja-JP" altLang="en-US" sz="3600" dirty="0" smtClean="0"/>
              <a:t>培養</a:t>
            </a:r>
            <a:r>
              <a:rPr lang="en-US" altLang="ja-JP" sz="3600" dirty="0" smtClean="0"/>
              <a:t>1</a:t>
            </a:r>
            <a:r>
              <a:rPr lang="ja-JP" altLang="en-US" sz="3600" dirty="0" smtClean="0"/>
              <a:t>週サンプル</a:t>
            </a:r>
            <a:r>
              <a:rPr lang="en-US" altLang="ja-JP" sz="3600" dirty="0" smtClean="0"/>
              <a:t>SHG </a:t>
            </a:r>
            <a:r>
              <a:rPr lang="en-US" altLang="ja-JP" sz="3600" dirty="0" err="1" smtClean="0"/>
              <a:t>vs</a:t>
            </a:r>
            <a:r>
              <a:rPr lang="en-US" altLang="ja-JP" sz="3600" dirty="0" smtClean="0"/>
              <a:t> </a:t>
            </a:r>
            <a:r>
              <a:rPr lang="ja-JP" altLang="en-US" sz="3600" dirty="0" smtClean="0"/>
              <a:t>染色イメージ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6176" y="176672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伸展：染色</a:t>
            </a:r>
            <a:endParaRPr kumimoji="1" lang="ja-JP" altLang="en-US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2716648" y="2352680"/>
            <a:ext cx="1546499" cy="654376"/>
            <a:chOff x="6950047" y="2179927"/>
            <a:chExt cx="1546499" cy="654376"/>
          </a:xfrm>
        </p:grpSpPr>
        <p:sp>
          <p:nvSpPr>
            <p:cNvPr id="13" name="左右矢印 12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208855" y="230710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伸展方向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699084" y="5758654"/>
            <a:ext cx="8084264" cy="954107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細胞内に産生された円形のコラーゲン分布を確認</a:t>
            </a:r>
            <a:endParaRPr lang="en-US" altLang="ja-JP" sz="2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伸展刺激によってコラーゲン産生が増加</a:t>
            </a:r>
            <a:endParaRPr lang="en-US" altLang="ja-JP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4664034" y="1779258"/>
            <a:ext cx="4303059" cy="3758235"/>
            <a:chOff x="182555" y="1777261"/>
            <a:chExt cx="4303059" cy="3758235"/>
          </a:xfrm>
        </p:grpSpPr>
        <p:pic>
          <p:nvPicPr>
            <p:cNvPr id="20" name="図 19" descr="test8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2" t="33139" r="33206" b="25443"/>
            <a:stretch/>
          </p:blipFill>
          <p:spPr>
            <a:xfrm>
              <a:off x="182555" y="2284787"/>
              <a:ext cx="4303059" cy="3250709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1329281" y="1777261"/>
              <a:ext cx="1950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latin typeface="小塚ゴシック Pro R"/>
                  <a:ea typeface="小塚ゴシック Pro R"/>
                  <a:cs typeface="小塚ゴシック Pro R"/>
                </a:rPr>
                <a:t>伸展：</a:t>
              </a:r>
              <a:r>
                <a:rPr kumimoji="1" lang="en-US" altLang="ja-JP" sz="2800" dirty="0" smtClean="0">
                  <a:latin typeface="小塚ゴシック Pro R"/>
                  <a:ea typeface="小塚ゴシック Pro R"/>
                  <a:cs typeface="小塚ゴシック Pro R"/>
                </a:rPr>
                <a:t>SHG</a:t>
              </a:r>
            </a:p>
          </p:txBody>
        </p:sp>
        <p:grpSp>
          <p:nvGrpSpPr>
            <p:cNvPr id="22" name="図形グループ 21"/>
            <p:cNvGrpSpPr/>
            <p:nvPr/>
          </p:nvGrpSpPr>
          <p:grpSpPr>
            <a:xfrm>
              <a:off x="2818371" y="2401488"/>
              <a:ext cx="1546499" cy="654376"/>
              <a:chOff x="6950047" y="2179927"/>
              <a:chExt cx="1546499" cy="654376"/>
            </a:xfrm>
          </p:grpSpPr>
          <p:sp>
            <p:nvSpPr>
              <p:cNvPr id="23" name="左右矢印 22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7208855" y="23071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小塚ゴシック Pro R"/>
                    <a:ea typeface="小塚ゴシック Pro R"/>
                    <a:cs typeface="小塚ゴシック Pro R"/>
                  </a:rPr>
                  <a:t>伸展方向</a:t>
                </a:r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  <p:sp>
        <p:nvSpPr>
          <p:cNvPr id="29" name="テキスト ボックス 11"/>
          <p:cNvSpPr txBox="1"/>
          <p:nvPr/>
        </p:nvSpPr>
        <p:spPr>
          <a:xfrm>
            <a:off x="7506658" y="1200439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同スケール</a:t>
            </a:r>
            <a:endParaRPr lang="en-US" altLang="ja-JP" sz="14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（異なる位置）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3687235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825" y="104919"/>
            <a:ext cx="9188825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培養２週</a:t>
            </a:r>
            <a:r>
              <a:rPr lang="ja-JP" altLang="en-US" sz="4000" dirty="0"/>
              <a:t>サンプル　染色</a:t>
            </a:r>
            <a:r>
              <a:rPr lang="en-US" altLang="ja-JP" sz="4000" dirty="0"/>
              <a:t> </a:t>
            </a:r>
            <a:r>
              <a:rPr lang="en-US" altLang="ja-JP" sz="4000" dirty="0" err="1"/>
              <a:t>vs</a:t>
            </a:r>
            <a:r>
              <a:rPr lang="en-US" altLang="ja-JP" sz="4000" dirty="0"/>
              <a:t> SHG</a:t>
            </a:r>
            <a:endParaRPr kumimoji="1" lang="ja-JP" altLang="en-US" sz="4000" dirty="0">
              <a:cs typeface="小塚ゴシック Pro R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-44825" y="4138707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4709461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0" y="139252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51097" y="100885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8180" y="10088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伸展付与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457200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図 31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48" y="4191569"/>
            <a:ext cx="2988000" cy="2664623"/>
          </a:xfrm>
          <a:prstGeom prst="rect">
            <a:avLst/>
          </a:prstGeom>
        </p:spPr>
      </p:pic>
      <p:grpSp>
        <p:nvGrpSpPr>
          <p:cNvPr id="33" name="図形グループ 32"/>
          <p:cNvGrpSpPr>
            <a:grpSpLocks noChangeAspect="1"/>
          </p:cNvGrpSpPr>
          <p:nvPr/>
        </p:nvGrpSpPr>
        <p:grpSpPr>
          <a:xfrm>
            <a:off x="5722065" y="4177097"/>
            <a:ext cx="2988000" cy="2661258"/>
            <a:chOff x="4389809" y="2081553"/>
            <a:chExt cx="4692425" cy="4179302"/>
          </a:xfrm>
        </p:grpSpPr>
        <p:pic>
          <p:nvPicPr>
            <p:cNvPr id="34" name="図 33" descr="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234" y="2081553"/>
              <a:ext cx="4680000" cy="4173506"/>
            </a:xfrm>
            <a:prstGeom prst="rect">
              <a:avLst/>
            </a:prstGeom>
          </p:spPr>
        </p:pic>
        <p:pic>
          <p:nvPicPr>
            <p:cNvPr id="35" name="図 34" descr="test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64"/>
            <a:stretch/>
          </p:blipFill>
          <p:spPr>
            <a:xfrm rot="5400000">
              <a:off x="4393122" y="2081542"/>
              <a:ext cx="4176000" cy="4182625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 rot="16200000">
            <a:off x="-512296" y="25767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染色イメージ</a:t>
            </a:r>
          </a:p>
        </p:txBody>
      </p:sp>
      <p:sp>
        <p:nvSpPr>
          <p:cNvPr id="10" name="正方形/長方形 9"/>
          <p:cNvSpPr/>
          <p:nvPr/>
        </p:nvSpPr>
        <p:spPr>
          <a:xfrm rot="16200000">
            <a:off x="-501562" y="5472097"/>
            <a:ext cx="1548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イメージ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7200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③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709461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④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43460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③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22" name="図 21" descr="画像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2" y="1502871"/>
            <a:ext cx="3383999" cy="2547952"/>
          </a:xfrm>
          <a:prstGeom prst="rect">
            <a:avLst/>
          </a:prstGeom>
        </p:spPr>
      </p:pic>
      <p:grpSp>
        <p:nvGrpSpPr>
          <p:cNvPr id="23" name="図形グループ 22"/>
          <p:cNvGrpSpPr>
            <a:grpSpLocks noChangeAspect="1"/>
          </p:cNvGrpSpPr>
          <p:nvPr/>
        </p:nvGrpSpPr>
        <p:grpSpPr>
          <a:xfrm>
            <a:off x="5231611" y="1502871"/>
            <a:ext cx="3383999" cy="2547952"/>
            <a:chOff x="4676588" y="2270328"/>
            <a:chExt cx="4320000" cy="3252706"/>
          </a:xfrm>
        </p:grpSpPr>
        <p:sp>
          <p:nvSpPr>
            <p:cNvPr id="24" name="正方形/長方形 23"/>
            <p:cNvSpPr/>
            <p:nvPr/>
          </p:nvSpPr>
          <p:spPr>
            <a:xfrm>
              <a:off x="4709461" y="4138707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④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pic>
          <p:nvPicPr>
            <p:cNvPr id="25" name="図 24" descr="画像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588" y="2270328"/>
              <a:ext cx="4320000" cy="3252706"/>
            </a:xfrm>
            <a:prstGeom prst="rect">
              <a:avLst/>
            </a:prstGeom>
          </p:spPr>
        </p:pic>
        <p:grpSp>
          <p:nvGrpSpPr>
            <p:cNvPr id="26" name="図形グループ 25"/>
            <p:cNvGrpSpPr/>
            <p:nvPr/>
          </p:nvGrpSpPr>
          <p:grpSpPr>
            <a:xfrm>
              <a:off x="7366051" y="2347521"/>
              <a:ext cx="1546499" cy="654376"/>
              <a:chOff x="6950047" y="2179927"/>
              <a:chExt cx="1546499" cy="654376"/>
            </a:xfrm>
          </p:grpSpPr>
          <p:sp>
            <p:nvSpPr>
              <p:cNvPr id="27" name="左右矢印 26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7208855" y="2307109"/>
                <a:ext cx="1152525" cy="392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伸展方向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  <p:sp>
        <p:nvSpPr>
          <p:cNvPr id="29" name="正方形/長方形 28"/>
          <p:cNvSpPr/>
          <p:nvPr/>
        </p:nvSpPr>
        <p:spPr>
          <a:xfrm>
            <a:off x="4695721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④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275386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825" y="104919"/>
            <a:ext cx="9188825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培養２週</a:t>
            </a:r>
            <a:r>
              <a:rPr lang="ja-JP" altLang="en-US" sz="4000" dirty="0"/>
              <a:t>サンプル　染色</a:t>
            </a:r>
            <a:r>
              <a:rPr lang="en-US" altLang="ja-JP" sz="4000" dirty="0"/>
              <a:t> </a:t>
            </a:r>
            <a:r>
              <a:rPr lang="en-US" altLang="ja-JP" sz="4000" dirty="0" err="1"/>
              <a:t>vs</a:t>
            </a:r>
            <a:r>
              <a:rPr lang="en-US" altLang="ja-JP" sz="4000" dirty="0"/>
              <a:t> SHG</a:t>
            </a:r>
            <a:endParaRPr kumimoji="1" lang="ja-JP" altLang="en-US" sz="4000" dirty="0">
              <a:cs typeface="小塚ゴシック Pro R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-44825" y="4138707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4709461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0" y="139252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51097" y="100885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8180" y="10088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伸展付与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457200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図 31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48" y="4191569"/>
            <a:ext cx="2988000" cy="2664623"/>
          </a:xfrm>
          <a:prstGeom prst="rect">
            <a:avLst/>
          </a:prstGeom>
        </p:spPr>
      </p:pic>
      <p:grpSp>
        <p:nvGrpSpPr>
          <p:cNvPr id="33" name="図形グループ 32"/>
          <p:cNvGrpSpPr>
            <a:grpSpLocks noChangeAspect="1"/>
          </p:cNvGrpSpPr>
          <p:nvPr/>
        </p:nvGrpSpPr>
        <p:grpSpPr>
          <a:xfrm>
            <a:off x="5722065" y="4177097"/>
            <a:ext cx="2988000" cy="2661258"/>
            <a:chOff x="4389809" y="2081553"/>
            <a:chExt cx="4692425" cy="4179302"/>
          </a:xfrm>
        </p:grpSpPr>
        <p:pic>
          <p:nvPicPr>
            <p:cNvPr id="34" name="図 33" descr="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234" y="2081553"/>
              <a:ext cx="4680000" cy="4173506"/>
            </a:xfrm>
            <a:prstGeom prst="rect">
              <a:avLst/>
            </a:prstGeom>
          </p:spPr>
        </p:pic>
        <p:pic>
          <p:nvPicPr>
            <p:cNvPr id="35" name="図 34" descr="test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64"/>
            <a:stretch/>
          </p:blipFill>
          <p:spPr>
            <a:xfrm rot="5400000">
              <a:off x="4393122" y="2081542"/>
              <a:ext cx="4176000" cy="4182625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 rot="16200000">
            <a:off x="-512296" y="25767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染色イメージ</a:t>
            </a:r>
          </a:p>
        </p:txBody>
      </p:sp>
      <p:sp>
        <p:nvSpPr>
          <p:cNvPr id="10" name="正方形/長方形 9"/>
          <p:cNvSpPr/>
          <p:nvPr/>
        </p:nvSpPr>
        <p:spPr>
          <a:xfrm rot="16200000">
            <a:off x="-501562" y="5472097"/>
            <a:ext cx="1548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イメージ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7200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③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709461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④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43460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③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22" name="図 21" descr="画像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2" y="1502871"/>
            <a:ext cx="3383999" cy="2547952"/>
          </a:xfrm>
          <a:prstGeom prst="rect">
            <a:avLst/>
          </a:prstGeom>
        </p:spPr>
      </p:pic>
      <p:grpSp>
        <p:nvGrpSpPr>
          <p:cNvPr id="23" name="図形グループ 22"/>
          <p:cNvGrpSpPr>
            <a:grpSpLocks noChangeAspect="1"/>
          </p:cNvGrpSpPr>
          <p:nvPr/>
        </p:nvGrpSpPr>
        <p:grpSpPr>
          <a:xfrm>
            <a:off x="5231611" y="1502871"/>
            <a:ext cx="3383999" cy="2547952"/>
            <a:chOff x="4676588" y="2270328"/>
            <a:chExt cx="4320000" cy="3252706"/>
          </a:xfrm>
        </p:grpSpPr>
        <p:sp>
          <p:nvSpPr>
            <p:cNvPr id="24" name="正方形/長方形 23"/>
            <p:cNvSpPr/>
            <p:nvPr/>
          </p:nvSpPr>
          <p:spPr>
            <a:xfrm>
              <a:off x="4709461" y="4138707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④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pic>
          <p:nvPicPr>
            <p:cNvPr id="25" name="図 24" descr="画像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588" y="2270328"/>
              <a:ext cx="4320000" cy="3252706"/>
            </a:xfrm>
            <a:prstGeom prst="rect">
              <a:avLst/>
            </a:prstGeom>
          </p:spPr>
        </p:pic>
        <p:grpSp>
          <p:nvGrpSpPr>
            <p:cNvPr id="26" name="図形グループ 25"/>
            <p:cNvGrpSpPr/>
            <p:nvPr/>
          </p:nvGrpSpPr>
          <p:grpSpPr>
            <a:xfrm>
              <a:off x="7366051" y="2347521"/>
              <a:ext cx="1546499" cy="654376"/>
              <a:chOff x="6950047" y="2179927"/>
              <a:chExt cx="1546499" cy="654376"/>
            </a:xfrm>
          </p:grpSpPr>
          <p:sp>
            <p:nvSpPr>
              <p:cNvPr id="27" name="左右矢印 26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7208855" y="2307109"/>
                <a:ext cx="1152525" cy="392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伸展方向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  <p:sp>
        <p:nvSpPr>
          <p:cNvPr id="29" name="正方形/長方形 28"/>
          <p:cNvSpPr/>
          <p:nvPr/>
        </p:nvSpPr>
        <p:spPr>
          <a:xfrm>
            <a:off x="4695721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④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443460" y="1378187"/>
            <a:ext cx="4252261" cy="5456477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2607732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2076" y="326578"/>
            <a:ext cx="8249023" cy="1143000"/>
          </a:xfrm>
        </p:spPr>
        <p:txBody>
          <a:bodyPr/>
          <a:lstStyle/>
          <a:p>
            <a:r>
              <a:rPr lang="ja-JP" altLang="en-US" dirty="0"/>
              <a:t>培養２週</a:t>
            </a:r>
            <a:r>
              <a:rPr lang="ja-JP" altLang="en-US" dirty="0" smtClean="0"/>
              <a:t>サンプル染色イメージ</a:t>
            </a:r>
            <a:endParaRPr kumimoji="1" lang="ja-JP" altLang="en-US" dirty="0"/>
          </a:p>
        </p:txBody>
      </p:sp>
      <p:pic>
        <p:nvPicPr>
          <p:cNvPr id="3" name="図 2" descr="画像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7" y="2431572"/>
            <a:ext cx="4320000" cy="325270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52866" y="1885502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コントロール：染色</a:t>
            </a:r>
            <a:endParaRPr lang="ja-JP" altLang="en-US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0093" y="1375496"/>
            <a:ext cx="551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位相差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顕微鏡＋</a:t>
            </a:r>
            <a:r>
              <a:rPr kumimoji="1" lang="en-US" altLang="ja-JP" dirty="0" err="1" smtClean="0">
                <a:latin typeface="小塚ゴシック Pro R"/>
                <a:ea typeface="小塚ゴシック Pro R"/>
                <a:cs typeface="小塚ゴシック Pro R"/>
              </a:rPr>
              <a:t>SiriusRed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染色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▶︎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コラーゲン：ピンク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5516" y="5967275"/>
            <a:ext cx="6032421" cy="830997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同様に円形のコラーゲンの分布を確認</a:t>
            </a:r>
            <a:endParaRPr lang="en-US" altLang="ja-JP" sz="24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培養時間経過によりコラーゲン産生が増加</a:t>
            </a:r>
            <a:endParaRPr lang="en-US" altLang="ja-JP" sz="2400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14" name="図 13" descr="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01" y="2167268"/>
            <a:ext cx="4210320" cy="375465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271877" y="1717035"/>
            <a:ext cx="407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コントロール：</a:t>
            </a:r>
            <a:r>
              <a:rPr lang="en-US" altLang="ja-JP" sz="2400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14486" y="1284912"/>
            <a:ext cx="2444284" cy="369332"/>
          </a:xfrm>
          <a:prstGeom prst="rect">
            <a:avLst/>
          </a:prstGeom>
          <a:solidFill>
            <a:srgbClr val="FF7C4A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  <a:latin typeface="小塚ゴシック Pro R"/>
                <a:ea typeface="小塚ゴシック Pro R"/>
                <a:cs typeface="小塚ゴシック Pro R"/>
              </a:rPr>
              <a:t>視野：約</a:t>
            </a:r>
            <a:r>
              <a:rPr kumimoji="1" lang="en-US" altLang="ja-JP" dirty="0" smtClean="0">
                <a:solidFill>
                  <a:srgbClr val="FFFFFF"/>
                </a:solidFill>
                <a:latin typeface="小塚ゴシック Pro R"/>
                <a:ea typeface="小塚ゴシック Pro R"/>
                <a:cs typeface="小塚ゴシック Pro R"/>
              </a:rPr>
              <a:t>800 </a:t>
            </a:r>
            <a:r>
              <a:rPr kumimoji="1" lang="en-US" altLang="ja-JP" dirty="0" err="1" smtClean="0">
                <a:solidFill>
                  <a:srgbClr val="FFFFFF"/>
                </a:solidFill>
                <a:latin typeface="小塚ゴシック Pro R"/>
                <a:ea typeface="小塚ゴシック Pro R"/>
                <a:cs typeface="小塚ゴシック Pro R"/>
              </a:rPr>
              <a:t>μm</a:t>
            </a:r>
            <a:r>
              <a:rPr lang="ja-JP" altLang="en-US" dirty="0" smtClean="0">
                <a:solidFill>
                  <a:srgbClr val="FFFFFF"/>
                </a:solidFill>
                <a:latin typeface="小塚ゴシック Pro R"/>
                <a:ea typeface="小塚ゴシック Pro R"/>
                <a:cs typeface="小塚ゴシック Pro R"/>
              </a:rPr>
              <a:t>四方</a:t>
            </a:r>
            <a:endParaRPr kumimoji="1" lang="ja-JP" altLang="en-US" dirty="0">
              <a:solidFill>
                <a:srgbClr val="FFFFFF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21873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825" y="104919"/>
            <a:ext cx="9188825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培養２週</a:t>
            </a:r>
            <a:r>
              <a:rPr lang="ja-JP" altLang="en-US" sz="4000" dirty="0"/>
              <a:t>サンプル　染色</a:t>
            </a:r>
            <a:r>
              <a:rPr lang="en-US" altLang="ja-JP" sz="4000" dirty="0"/>
              <a:t> </a:t>
            </a:r>
            <a:r>
              <a:rPr lang="en-US" altLang="ja-JP" sz="4000" dirty="0" err="1"/>
              <a:t>vs</a:t>
            </a:r>
            <a:r>
              <a:rPr lang="en-US" altLang="ja-JP" sz="4000" dirty="0"/>
              <a:t> SHG</a:t>
            </a:r>
            <a:endParaRPr kumimoji="1" lang="ja-JP" altLang="en-US" sz="4000" dirty="0">
              <a:cs typeface="小塚ゴシック Pro R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-44825" y="4138707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4709461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0" y="139252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51097" y="100885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8180" y="10088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伸展付与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457200" y="1038130"/>
            <a:ext cx="0" cy="5804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図 31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48" y="4191569"/>
            <a:ext cx="2988000" cy="2664623"/>
          </a:xfrm>
          <a:prstGeom prst="rect">
            <a:avLst/>
          </a:prstGeom>
        </p:spPr>
      </p:pic>
      <p:grpSp>
        <p:nvGrpSpPr>
          <p:cNvPr id="33" name="図形グループ 32"/>
          <p:cNvGrpSpPr>
            <a:grpSpLocks noChangeAspect="1"/>
          </p:cNvGrpSpPr>
          <p:nvPr/>
        </p:nvGrpSpPr>
        <p:grpSpPr>
          <a:xfrm>
            <a:off x="5722065" y="4177097"/>
            <a:ext cx="2988000" cy="2661258"/>
            <a:chOff x="4389809" y="2081553"/>
            <a:chExt cx="4692425" cy="4179302"/>
          </a:xfrm>
        </p:grpSpPr>
        <p:pic>
          <p:nvPicPr>
            <p:cNvPr id="34" name="図 33" descr="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234" y="2081553"/>
              <a:ext cx="4680000" cy="4173506"/>
            </a:xfrm>
            <a:prstGeom prst="rect">
              <a:avLst/>
            </a:prstGeom>
          </p:spPr>
        </p:pic>
        <p:pic>
          <p:nvPicPr>
            <p:cNvPr id="35" name="図 34" descr="test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64"/>
            <a:stretch/>
          </p:blipFill>
          <p:spPr>
            <a:xfrm rot="5400000">
              <a:off x="4393122" y="2081542"/>
              <a:ext cx="4176000" cy="4182625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 rot="16200000">
            <a:off x="-512296" y="25767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染色イメージ</a:t>
            </a:r>
          </a:p>
        </p:txBody>
      </p:sp>
      <p:sp>
        <p:nvSpPr>
          <p:cNvPr id="10" name="正方形/長方形 9"/>
          <p:cNvSpPr/>
          <p:nvPr/>
        </p:nvSpPr>
        <p:spPr>
          <a:xfrm rot="16200000">
            <a:off x="-501562" y="5472097"/>
            <a:ext cx="1548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イメージ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57200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③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709461" y="413870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④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43460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③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22" name="図 21" descr="画像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2" y="1502871"/>
            <a:ext cx="3383999" cy="2547952"/>
          </a:xfrm>
          <a:prstGeom prst="rect">
            <a:avLst/>
          </a:prstGeom>
        </p:spPr>
      </p:pic>
      <p:grpSp>
        <p:nvGrpSpPr>
          <p:cNvPr id="23" name="図形グループ 22"/>
          <p:cNvGrpSpPr>
            <a:grpSpLocks noChangeAspect="1"/>
          </p:cNvGrpSpPr>
          <p:nvPr/>
        </p:nvGrpSpPr>
        <p:grpSpPr>
          <a:xfrm>
            <a:off x="5231611" y="1502871"/>
            <a:ext cx="3383999" cy="2547952"/>
            <a:chOff x="4676588" y="2270328"/>
            <a:chExt cx="4320000" cy="3252706"/>
          </a:xfrm>
        </p:grpSpPr>
        <p:sp>
          <p:nvSpPr>
            <p:cNvPr id="24" name="正方形/長方形 23"/>
            <p:cNvSpPr/>
            <p:nvPr/>
          </p:nvSpPr>
          <p:spPr>
            <a:xfrm>
              <a:off x="4709461" y="4138707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小塚ゴシック Pro R"/>
                  <a:ea typeface="小塚ゴシック Pro R"/>
                  <a:cs typeface="小塚ゴシック Pro R"/>
                </a:rPr>
                <a:t>④</a:t>
              </a:r>
              <a:endParaRPr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pic>
          <p:nvPicPr>
            <p:cNvPr id="25" name="図 24" descr="画像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588" y="2270328"/>
              <a:ext cx="4320000" cy="3252706"/>
            </a:xfrm>
            <a:prstGeom prst="rect">
              <a:avLst/>
            </a:prstGeom>
          </p:spPr>
        </p:pic>
        <p:grpSp>
          <p:nvGrpSpPr>
            <p:cNvPr id="26" name="図形グループ 25"/>
            <p:cNvGrpSpPr/>
            <p:nvPr/>
          </p:nvGrpSpPr>
          <p:grpSpPr>
            <a:xfrm>
              <a:off x="7366051" y="2347521"/>
              <a:ext cx="1546499" cy="654376"/>
              <a:chOff x="6950047" y="2179927"/>
              <a:chExt cx="1546499" cy="654376"/>
            </a:xfrm>
          </p:grpSpPr>
          <p:sp>
            <p:nvSpPr>
              <p:cNvPr id="27" name="左右矢印 26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7208855" y="2307109"/>
                <a:ext cx="1152525" cy="392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latin typeface="小塚ゴシック Pro R"/>
                    <a:ea typeface="小塚ゴシック Pro R"/>
                    <a:cs typeface="小塚ゴシック Pro R"/>
                  </a:rPr>
                  <a:t>伸展方向</a:t>
                </a:r>
                <a:endParaRPr kumimoji="1" lang="ja-JP" altLang="en-US" sz="1400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  <p:sp>
        <p:nvSpPr>
          <p:cNvPr id="29" name="正方形/長方形 28"/>
          <p:cNvSpPr/>
          <p:nvPr/>
        </p:nvSpPr>
        <p:spPr>
          <a:xfrm>
            <a:off x="4695721" y="139252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④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4695721" y="1392520"/>
            <a:ext cx="4448279" cy="546548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2427620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小塚ゴシック Pr6N R"/>
                <a:ea typeface="小塚ゴシック Pr6N R"/>
                <a:cs typeface="小塚ゴシック Pr6N R"/>
              </a:rPr>
              <a:t>研究テーマ</a:t>
            </a:r>
            <a:r>
              <a:rPr lang="en-US" altLang="ja-JP" dirty="0" smtClean="0">
                <a:latin typeface="小塚ゴシック Pr6N R"/>
                <a:ea typeface="小塚ゴシック Pr6N R"/>
                <a:cs typeface="小塚ゴシック Pr6N R"/>
              </a:rPr>
              <a:t>@</a:t>
            </a:r>
            <a:r>
              <a:rPr lang="ja-JP" altLang="en-US" dirty="0" smtClean="0">
                <a:latin typeface="小塚ゴシック Pr6N R"/>
                <a:ea typeface="小塚ゴシック Pr6N R"/>
                <a:cs typeface="小塚ゴシック Pr6N R"/>
              </a:rPr>
              <a:t>長谷</a:t>
            </a:r>
            <a:endParaRPr kumimoji="1" lang="ja-JP" altLang="en-US" dirty="0">
              <a:latin typeface="小塚ゴシック Pr6N R"/>
              <a:ea typeface="小塚ゴシック Pr6N R"/>
              <a:cs typeface="小塚ゴシック Pr6N R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55763"/>
            <a:ext cx="8229600" cy="4525963"/>
          </a:xfrm>
        </p:spPr>
        <p:txBody>
          <a:bodyPr/>
          <a:lstStyle/>
          <a:p>
            <a:endParaRPr kumimoji="1"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r>
              <a:rPr kumimoji="1" lang="ja-JP" altLang="en-US" sz="4000" dirty="0" smtClean="0">
                <a:solidFill>
                  <a:srgbClr val="FF0000"/>
                </a:solidFill>
                <a:latin typeface="Times New Roman"/>
                <a:ea typeface="小塚ゴシック Pro R"/>
              </a:rPr>
              <a:t>骨芽細胞産生コラーゲンの可視化</a:t>
            </a:r>
            <a:endParaRPr kumimoji="1" lang="en-US" altLang="ja-JP" sz="4000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Times New Roman"/>
                <a:ea typeface="小塚ゴシック Pro R"/>
              </a:rPr>
              <a:t>腱リモデリング</a:t>
            </a:r>
            <a:endParaRPr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endParaRPr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r>
              <a:rPr kumimoji="1" lang="ja-JP" altLang="en-US" dirty="0" smtClean="0">
                <a:latin typeface="Times New Roman"/>
                <a:ea typeface="小塚ゴシック Pro R"/>
              </a:rPr>
              <a:t>黄色靭帯</a:t>
            </a:r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ja-JP" altLang="en-US" dirty="0">
              <a:latin typeface="Times New Roman"/>
              <a:ea typeface="小塚ゴシック Pro R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125" y="1243905"/>
            <a:ext cx="3647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FF0000"/>
                </a:solidFill>
                <a:latin typeface="小塚ゴシック Pro R"/>
                <a:ea typeface="小塚ゴシック Pro R"/>
              </a:rPr>
              <a:t>SHG</a:t>
            </a:r>
            <a:r>
              <a:rPr kumimoji="1" lang="ja-JP" altLang="en-US" sz="5400" b="1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6N R"/>
              </a:rPr>
              <a:t>顕微鏡</a:t>
            </a:r>
            <a:endParaRPr kumimoji="1" lang="ja-JP" altLang="en-US" sz="5400" b="1" dirty="0">
              <a:solidFill>
                <a:srgbClr val="FF0000"/>
              </a:solidFill>
              <a:latin typeface="小塚ゴシック Pro R"/>
              <a:ea typeface="小塚ゴシック Pro R"/>
              <a:cs typeface="小塚ゴシック Pr6N R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125" y="5606911"/>
            <a:ext cx="430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 smtClean="0">
                <a:latin typeface="小塚ゴシック Pro R"/>
                <a:ea typeface="小塚ゴシック Pro R"/>
                <a:cs typeface="小塚ゴシック Pro R"/>
              </a:rPr>
              <a:t>ホログラフィ</a:t>
            </a:r>
            <a:endParaRPr kumimoji="1" lang="ja-JP" altLang="en-US" sz="4800" b="1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544757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2076" y="326578"/>
            <a:ext cx="8249023" cy="1143000"/>
          </a:xfrm>
        </p:spPr>
        <p:txBody>
          <a:bodyPr/>
          <a:lstStyle/>
          <a:p>
            <a:r>
              <a:rPr lang="ja-JP" altLang="en-US" sz="3600" dirty="0" smtClean="0"/>
              <a:t>培養</a:t>
            </a:r>
            <a:r>
              <a:rPr lang="en-US" altLang="ja-JP" sz="3600" dirty="0" smtClean="0"/>
              <a:t>2</a:t>
            </a:r>
            <a:r>
              <a:rPr lang="ja-JP" altLang="en-US" sz="3600" dirty="0" smtClean="0"/>
              <a:t>週サンプル</a:t>
            </a:r>
            <a:r>
              <a:rPr lang="en-US" altLang="ja-JP" sz="3600" dirty="0" smtClean="0"/>
              <a:t>SHG </a:t>
            </a:r>
            <a:r>
              <a:rPr lang="en-US" altLang="ja-JP" sz="3600" dirty="0" err="1" smtClean="0"/>
              <a:t>vs</a:t>
            </a:r>
            <a:r>
              <a:rPr lang="en-US" altLang="ja-JP" sz="3600" dirty="0" smtClean="0"/>
              <a:t> </a:t>
            </a:r>
            <a:r>
              <a:rPr lang="ja-JP" altLang="en-US" sz="3600" dirty="0" smtClean="0"/>
              <a:t>染色イメージ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20903" y="186178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伸展：染色</a:t>
            </a:r>
            <a:endParaRPr kumimoji="1" lang="ja-JP" altLang="en-US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74561" y="5815660"/>
            <a:ext cx="8648521" cy="707886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コラーゲン産生が増加</a:t>
            </a:r>
            <a:endParaRPr lang="en-US" altLang="ja-JP" sz="20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000" dirty="0">
                <a:latin typeface="小塚ゴシック Pro R"/>
                <a:ea typeface="小塚ゴシック Pro R"/>
                <a:cs typeface="小塚ゴシック Pro R"/>
              </a:rPr>
              <a:t>伸展方向に直交するように細胞が配向し，コラーゲンが細胞内全体に</a:t>
            </a:r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産生</a:t>
            </a:r>
            <a:endParaRPr lang="en-US" altLang="ja-JP" sz="2000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01500" y="1872737"/>
            <a:ext cx="195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伸展：</a:t>
            </a:r>
            <a:r>
              <a:rPr kumimoji="1" lang="en-US" altLang="ja-JP" sz="2800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</a:p>
        </p:txBody>
      </p:sp>
      <p:sp>
        <p:nvSpPr>
          <p:cNvPr id="29" name="テキスト ボックス 11"/>
          <p:cNvSpPr txBox="1"/>
          <p:nvPr/>
        </p:nvSpPr>
        <p:spPr>
          <a:xfrm>
            <a:off x="7506658" y="1200439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同スケール</a:t>
            </a:r>
            <a:endParaRPr lang="en-US" altLang="ja-JP" sz="14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（異なる位置）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17" name="図 16" descr="画像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2" y="2370547"/>
            <a:ext cx="4320000" cy="3252706"/>
          </a:xfrm>
          <a:prstGeom prst="rect">
            <a:avLst/>
          </a:prstGeom>
        </p:spPr>
      </p:pic>
      <p:grpSp>
        <p:nvGrpSpPr>
          <p:cNvPr id="18" name="図形グループ 17"/>
          <p:cNvGrpSpPr/>
          <p:nvPr/>
        </p:nvGrpSpPr>
        <p:grpSpPr>
          <a:xfrm>
            <a:off x="2931375" y="2447740"/>
            <a:ext cx="1546499" cy="654376"/>
            <a:chOff x="6950047" y="2179927"/>
            <a:chExt cx="1546499" cy="654376"/>
          </a:xfrm>
        </p:grpSpPr>
        <p:sp>
          <p:nvSpPr>
            <p:cNvPr id="19" name="左右矢印 18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208855" y="230710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伸展方向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pic>
        <p:nvPicPr>
          <p:cNvPr id="31" name="図 30" descr="test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24187" r="33516" b="21173"/>
          <a:stretch/>
        </p:blipFill>
        <p:spPr>
          <a:xfrm rot="5400000">
            <a:off x="5253497" y="1840786"/>
            <a:ext cx="3262389" cy="4321912"/>
          </a:xfrm>
          <a:prstGeom prst="rect">
            <a:avLst/>
          </a:prstGeom>
        </p:spPr>
      </p:pic>
      <p:grpSp>
        <p:nvGrpSpPr>
          <p:cNvPr id="32" name="図形グループ 31"/>
          <p:cNvGrpSpPr/>
          <p:nvPr/>
        </p:nvGrpSpPr>
        <p:grpSpPr>
          <a:xfrm>
            <a:off x="7426327" y="2439485"/>
            <a:ext cx="1546499" cy="654376"/>
            <a:chOff x="6950047" y="2179927"/>
            <a:chExt cx="1546499" cy="654376"/>
          </a:xfrm>
        </p:grpSpPr>
        <p:sp>
          <p:nvSpPr>
            <p:cNvPr id="33" name="左右矢印 32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208855" y="230710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伸展方向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078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51500"/>
            <a:ext cx="7772400" cy="1143000"/>
          </a:xfrm>
        </p:spPr>
        <p:txBody>
          <a:bodyPr/>
          <a:lstStyle/>
          <a:p>
            <a:r>
              <a:rPr kumimoji="1" lang="ja-JP" altLang="en-US" sz="4800" dirty="0" smtClean="0"/>
              <a:t>まとめ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499404"/>
            <a:ext cx="9292662" cy="3015486"/>
          </a:xfrm>
        </p:spPr>
        <p:txBody>
          <a:bodyPr/>
          <a:lstStyle/>
          <a:p>
            <a:r>
              <a:rPr kumimoji="1" lang="en-US" altLang="ja-JP" sz="4000" dirty="0" smtClean="0"/>
              <a:t>SHG</a:t>
            </a:r>
            <a:r>
              <a:rPr kumimoji="1" lang="ja-JP" altLang="en-US" sz="4000" dirty="0" smtClean="0"/>
              <a:t>顕微鏡の高感度化により，骨芽細胞産生コラーゲンを初めて可視化した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染色イメージにより，</a:t>
            </a:r>
            <a:r>
              <a:rPr lang="en-US" altLang="ja-JP" sz="4000" dirty="0" smtClean="0"/>
              <a:t>SHG</a:t>
            </a:r>
            <a:r>
              <a:rPr lang="ja-JP" altLang="en-US" sz="4000" dirty="0" smtClean="0"/>
              <a:t>イメージの妥当性を確認した</a:t>
            </a:r>
            <a:endParaRPr lang="en-US" altLang="ja-JP" sz="4000" dirty="0" smtClean="0"/>
          </a:p>
          <a:p>
            <a:r>
              <a:rPr lang="ja-JP" altLang="en-US" sz="4000" dirty="0" smtClean="0"/>
              <a:t>培養時間の経過につれて，コラーゲン産生が増加＠細胞内</a:t>
            </a:r>
            <a:endParaRPr lang="en-US" altLang="ja-JP" sz="4000" dirty="0" smtClean="0"/>
          </a:p>
          <a:p>
            <a:r>
              <a:rPr lang="ja-JP" altLang="en-US" sz="4000" dirty="0" smtClean="0"/>
              <a:t>伸展方向に直交するように細胞配向＆コラーゲン産生</a:t>
            </a:r>
            <a:endParaRPr lang="en-US" altLang="ja-JP" sz="4000" dirty="0" smtClean="0"/>
          </a:p>
          <a:p>
            <a:pPr marL="0" indent="0">
              <a:buNone/>
            </a:pPr>
            <a:endParaRPr kumimoji="1" lang="en-US" altLang="ja-JP" sz="4000" dirty="0" smtClean="0"/>
          </a:p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76815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51500"/>
            <a:ext cx="7772400" cy="1143000"/>
          </a:xfrm>
        </p:spPr>
        <p:txBody>
          <a:bodyPr/>
          <a:lstStyle/>
          <a:p>
            <a:r>
              <a:rPr lang="ja-JP" altLang="en-US" sz="4800" dirty="0"/>
              <a:t>今後の予定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686667"/>
            <a:ext cx="924006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ja-JP" altLang="en-US" sz="4800" dirty="0" smtClean="0">
                <a:latin typeface="小塚ゴシック Pro R"/>
                <a:ea typeface="小塚ゴシック Pro R"/>
                <a:cs typeface="小塚ゴシック Pro R"/>
              </a:rPr>
              <a:t>イメージ・コントラストの向上</a:t>
            </a:r>
            <a:endParaRPr lang="en-US" altLang="ja-JP" sz="4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marL="285750" indent="-285750">
              <a:buFont typeface="Arial"/>
              <a:buChar char="•"/>
            </a:pPr>
            <a:r>
              <a:rPr lang="ja-JP" altLang="en-US" sz="4800" dirty="0">
                <a:latin typeface="小塚ゴシック Pro R"/>
                <a:ea typeface="小塚ゴシック Pro R"/>
                <a:cs typeface="小塚ゴシック Pro R"/>
              </a:rPr>
              <a:t>同一個体の時系列モニタリング</a:t>
            </a:r>
          </a:p>
          <a:p>
            <a:pPr marL="285750" indent="-285750">
              <a:buFont typeface="Arial"/>
              <a:buChar char="•"/>
            </a:pPr>
            <a:r>
              <a:rPr lang="ja-JP" altLang="en-US" sz="4800" dirty="0">
                <a:latin typeface="小塚ゴシック Pro R"/>
                <a:ea typeface="小塚ゴシック Pro R"/>
                <a:cs typeface="小塚ゴシック Pro R"/>
              </a:rPr>
              <a:t>機械的刺激の条件を変化</a:t>
            </a:r>
            <a:r>
              <a:rPr lang="ja-JP" altLang="en-US" sz="4800" dirty="0" smtClean="0">
                <a:latin typeface="小塚ゴシック Pro R"/>
                <a:ea typeface="小塚ゴシック Pro R"/>
                <a:cs typeface="小塚ゴシック Pro R"/>
              </a:rPr>
              <a:t>させ</a:t>
            </a:r>
            <a:r>
              <a:rPr lang="en-US" altLang="ja-JP" sz="4800" dirty="0" smtClean="0">
                <a:latin typeface="小塚ゴシック Pro R"/>
                <a:ea typeface="小塚ゴシック Pro R"/>
                <a:cs typeface="小塚ゴシック Pro R"/>
              </a:rPr>
              <a:t>,</a:t>
            </a:r>
          </a:p>
          <a:p>
            <a:r>
              <a:rPr lang="en-US" altLang="ja-JP" sz="4800" dirty="0">
                <a:latin typeface="小塚ゴシック Pro R"/>
                <a:ea typeface="小塚ゴシック Pro R"/>
                <a:cs typeface="小塚ゴシック Pro R"/>
              </a:rPr>
              <a:t>	</a:t>
            </a:r>
            <a:r>
              <a:rPr lang="en-US" altLang="ja-JP" sz="4800" dirty="0" smtClean="0">
                <a:latin typeface="小塚ゴシック Pro R"/>
                <a:ea typeface="小塚ゴシック Pro R"/>
                <a:cs typeface="小塚ゴシック Pro R"/>
              </a:rPr>
              <a:t>	                 </a:t>
            </a:r>
            <a:r>
              <a:rPr lang="ja-JP" altLang="en-US" sz="4800" dirty="0" smtClean="0">
                <a:latin typeface="小塚ゴシック Pro R"/>
                <a:ea typeface="小塚ゴシック Pro R"/>
                <a:cs typeface="小塚ゴシック Pro R"/>
              </a:rPr>
              <a:t>コラーゲン産生</a:t>
            </a:r>
            <a:r>
              <a:rPr lang="ja-JP" altLang="en-US" sz="4800" dirty="0">
                <a:latin typeface="小塚ゴシック Pro R"/>
                <a:ea typeface="小塚ゴシック Pro R"/>
                <a:cs typeface="小塚ゴシック Pro R"/>
              </a:rPr>
              <a:t>を</a:t>
            </a:r>
            <a:r>
              <a:rPr lang="ja-JP" altLang="en-US" sz="4800" dirty="0" smtClean="0">
                <a:latin typeface="小塚ゴシック Pro R"/>
                <a:ea typeface="小塚ゴシック Pro R"/>
                <a:cs typeface="小塚ゴシック Pro R"/>
              </a:rPr>
              <a:t>比較</a:t>
            </a:r>
            <a:endParaRPr lang="en-US" altLang="ja-JP" sz="4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marL="285750" indent="-285750">
              <a:buFont typeface="Arial"/>
              <a:buChar char="•"/>
            </a:pPr>
            <a:r>
              <a:rPr lang="ja-JP" altLang="en-US" sz="4800" dirty="0" smtClean="0">
                <a:latin typeface="小塚ゴシック Pro R"/>
                <a:ea typeface="小塚ゴシック Pro R"/>
                <a:cs typeface="小塚ゴシック Pro R"/>
              </a:rPr>
              <a:t>配向解析</a:t>
            </a:r>
            <a:endParaRPr lang="ja-JP" altLang="en-US" sz="4800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588559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小塚ゴシック Pr6N R"/>
                <a:ea typeface="小塚ゴシック Pr6N R"/>
                <a:cs typeface="小塚ゴシック Pr6N R"/>
              </a:rPr>
              <a:t>研究テーマ</a:t>
            </a:r>
            <a:r>
              <a:rPr lang="en-US" altLang="ja-JP" dirty="0" smtClean="0">
                <a:latin typeface="小塚ゴシック Pr6N R"/>
                <a:ea typeface="小塚ゴシック Pr6N R"/>
                <a:cs typeface="小塚ゴシック Pr6N R"/>
              </a:rPr>
              <a:t>@</a:t>
            </a:r>
            <a:r>
              <a:rPr lang="ja-JP" altLang="en-US" dirty="0" smtClean="0">
                <a:latin typeface="小塚ゴシック Pr6N R"/>
                <a:ea typeface="小塚ゴシック Pr6N R"/>
                <a:cs typeface="小塚ゴシック Pr6N R"/>
              </a:rPr>
              <a:t>長谷</a:t>
            </a:r>
            <a:endParaRPr kumimoji="1" lang="ja-JP" altLang="en-US" dirty="0">
              <a:latin typeface="小塚ゴシック Pr6N R"/>
              <a:ea typeface="小塚ゴシック Pr6N R"/>
              <a:cs typeface="小塚ゴシック Pr6N R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55763"/>
            <a:ext cx="8229600" cy="4525963"/>
          </a:xfrm>
        </p:spPr>
        <p:txBody>
          <a:bodyPr/>
          <a:lstStyle/>
          <a:p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r>
              <a:rPr kumimoji="1" lang="ja-JP" altLang="en-US" sz="4000" dirty="0" smtClean="0">
                <a:solidFill>
                  <a:srgbClr val="000000"/>
                </a:solidFill>
                <a:latin typeface="Times New Roman"/>
                <a:ea typeface="小塚ゴシック Pro R"/>
              </a:rPr>
              <a:t>骨芽細胞産生コラーゲンの可視化</a:t>
            </a:r>
            <a:endParaRPr kumimoji="1" lang="en-US" altLang="ja-JP" sz="4000" dirty="0" smtClean="0">
              <a:solidFill>
                <a:srgbClr val="000000"/>
              </a:solidFill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Times New Roman"/>
                <a:ea typeface="小塚ゴシック Pro R"/>
              </a:rPr>
              <a:t>腱リモデリング</a:t>
            </a:r>
            <a:endParaRPr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endParaRPr lang="en-US" altLang="ja-JP" dirty="0" smtClean="0">
              <a:latin typeface="Times New Roman"/>
              <a:ea typeface="小塚ゴシック Pro R"/>
            </a:endParaRPr>
          </a:p>
          <a:p>
            <a:r>
              <a:rPr kumimoji="1" lang="ja-JP" altLang="en-US" dirty="0" smtClean="0">
                <a:latin typeface="Times New Roman"/>
                <a:ea typeface="小塚ゴシック Pro R"/>
              </a:rPr>
              <a:t>黄色靭帯</a:t>
            </a:r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ja-JP" altLang="en-US" dirty="0">
              <a:latin typeface="Times New Roman"/>
              <a:ea typeface="小塚ゴシック Pro R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125" y="1243905"/>
            <a:ext cx="3647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latin typeface="小塚ゴシック Pro R"/>
                <a:ea typeface="小塚ゴシック Pro R"/>
              </a:rPr>
              <a:t>SHG</a:t>
            </a:r>
            <a:r>
              <a:rPr kumimoji="1" lang="ja-JP" altLang="en-US" sz="5400" b="1" dirty="0" smtClean="0">
                <a:latin typeface="小塚ゴシック Pro R"/>
                <a:ea typeface="小塚ゴシック Pro R"/>
                <a:cs typeface="小塚ゴシック Pr6N R"/>
              </a:rPr>
              <a:t>顕微鏡</a:t>
            </a:r>
            <a:endParaRPr kumimoji="1" lang="ja-JP" altLang="en-US" sz="5400" b="1" dirty="0">
              <a:latin typeface="小塚ゴシック Pro R"/>
              <a:ea typeface="小塚ゴシック Pro R"/>
              <a:cs typeface="小塚ゴシック Pr6N R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125" y="5606911"/>
            <a:ext cx="430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 smtClean="0">
                <a:latin typeface="小塚ゴシック Pro R"/>
                <a:ea typeface="小塚ゴシック Pro R"/>
                <a:cs typeface="小塚ゴシック Pro R"/>
              </a:rPr>
              <a:t>ホログラフィ</a:t>
            </a:r>
            <a:endParaRPr kumimoji="1" lang="ja-JP" altLang="en-US" sz="4800" b="1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620061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b="2507"/>
          <a:stretch/>
        </p:blipFill>
        <p:spPr>
          <a:xfrm>
            <a:off x="2172399" y="906574"/>
            <a:ext cx="3740619" cy="21291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イントロダクション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9935" y="3156996"/>
            <a:ext cx="8494633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7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腱の</a:t>
            </a:r>
            <a:r>
              <a:rPr lang="ja-JP" altLang="en-US" sz="27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修復過程や治療に必要な</a:t>
            </a:r>
            <a:r>
              <a:rPr lang="ja-JP" altLang="en-US" sz="27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期間は未解明</a:t>
            </a:r>
            <a:r>
              <a:rPr lang="ja-JP" altLang="en-US" sz="27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な</a:t>
            </a:r>
            <a:r>
              <a:rPr lang="ja-JP" altLang="en-US" sz="27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点が多い </a:t>
            </a: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0" y="906575"/>
            <a:ext cx="2172399" cy="2129101"/>
            <a:chOff x="521625" y="1599260"/>
            <a:chExt cx="2172399" cy="212910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/>
            <a:srcRect l="5147" r="5242"/>
            <a:stretch/>
          </p:blipFill>
          <p:spPr>
            <a:xfrm rot="16200000">
              <a:off x="354284" y="1766601"/>
              <a:ext cx="2129101" cy="1794419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09484" y="3087248"/>
              <a:ext cx="59906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latin typeface="小塚ゴシック Pro R"/>
                  <a:ea typeface="小塚ゴシック Pro R"/>
                  <a:cs typeface="小塚ゴシック Pro R"/>
                </a:rPr>
                <a:t>Bone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898173" y="3135334"/>
              <a:ext cx="795851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latin typeface="小塚ゴシック Pro R"/>
                  <a:ea typeface="小塚ゴシック Pro R"/>
                  <a:cs typeface="小塚ゴシック Pro R"/>
                </a:rPr>
                <a:t>Tendon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208544" y="2502609"/>
              <a:ext cx="74962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latin typeface="小塚ゴシック Pro R"/>
                  <a:ea typeface="小塚ゴシック Pro R"/>
                  <a:cs typeface="小塚ゴシック Pro R"/>
                </a:rPr>
                <a:t>muscle</a:t>
              </a:r>
              <a:endParaRPr kumimoji="1" lang="ja-JP" altLang="en-US" sz="1400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891448" y="1272495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(</a:t>
            </a:r>
            <a:r>
              <a:rPr kumimoji="1" lang="en-US" altLang="ja-JP" sz="1600" dirty="0" err="1" smtClean="0">
                <a:latin typeface="小塚ゴシック Pro R"/>
                <a:ea typeface="小塚ゴシック Pro R"/>
                <a:cs typeface="小塚ゴシック Pro R"/>
              </a:rPr>
              <a:t>i</a:t>
            </a:r>
            <a:r>
              <a:rPr kumimoji="1"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)</a:t>
            </a:r>
            <a:r>
              <a:rPr lang="en-US" altLang="ja-JP" sz="1600" dirty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細胞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13018" y="906574"/>
            <a:ext cx="1107996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構成要素</a:t>
            </a:r>
            <a:endParaRPr kumimoji="1" lang="ja-JP" altLang="en-US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70349" y="1578052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腱細胞</a:t>
            </a:r>
            <a:endParaRPr kumimoji="1" lang="en-US" altLang="ja-JP" sz="16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腱芽細胞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52931" y="2113619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(ii)</a:t>
            </a:r>
            <a:r>
              <a:rPr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細胞外基質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13018" y="2428583"/>
            <a:ext cx="28136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コラーゲン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 〜80wt%</a:t>
            </a:r>
          </a:p>
          <a:p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エラスチン</a:t>
            </a:r>
            <a:r>
              <a:rPr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 2 </a:t>
            </a:r>
            <a:r>
              <a:rPr lang="en-US" altLang="ja-JP" sz="1600" dirty="0" err="1" smtClean="0">
                <a:latin typeface="小塚ゴシック Pro R"/>
                <a:ea typeface="小塚ゴシック Pro R"/>
                <a:cs typeface="小塚ゴシック Pro R"/>
              </a:rPr>
              <a:t>wt</a:t>
            </a:r>
            <a:r>
              <a:rPr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%</a:t>
            </a:r>
            <a:r>
              <a:rPr lang="en-US" altLang="ja-JP" sz="1600" dirty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           </a:t>
            </a:r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など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37" y="3759668"/>
            <a:ext cx="1569660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腱の修復過程</a:t>
            </a:r>
            <a:endParaRPr kumimoji="1" lang="ja-JP" altLang="en-US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316" y="4148538"/>
            <a:ext cx="1107996" cy="3693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腱の損傷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49791" y="4148538"/>
            <a:ext cx="1813317" cy="3693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瘢痕組織の形成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49704" y="4148538"/>
            <a:ext cx="1800493" cy="3693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見かけ上の癒合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95777" y="3897144"/>
            <a:ext cx="1569660" cy="64633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コラーゲン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の合成と分解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440" y="5748795"/>
            <a:ext cx="6968574" cy="830997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腱の修復では，</a:t>
            </a:r>
            <a:r>
              <a:rPr lang="ja-JP" altLang="en-US" sz="2400" b="1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機械的特性の回復</a:t>
            </a:r>
            <a:r>
              <a:rPr lang="ja-JP" altLang="en-US" sz="2400" b="1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が最終的</a:t>
            </a:r>
            <a:r>
              <a:rPr lang="ja-JP" altLang="en-US" sz="2400" b="1" dirty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な</a:t>
            </a:r>
            <a:r>
              <a:rPr lang="ja-JP" altLang="en-US" sz="2400" b="1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目標</a:t>
            </a:r>
            <a:endParaRPr lang="en-US" altLang="ja-JP" sz="2400" b="1" dirty="0" smtClean="0">
              <a:solidFill>
                <a:schemeClr val="tx1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👉</a:t>
            </a:r>
            <a:r>
              <a:rPr lang="ja-JP" altLang="en-US" sz="24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コラーゲン動態</a:t>
            </a:r>
            <a:r>
              <a:rPr lang="ja-JP" altLang="en-US" sz="2400" dirty="0" smtClean="0">
                <a:solidFill>
                  <a:schemeClr val="tx1"/>
                </a:solidFill>
                <a:latin typeface="小塚ゴシック Pro R"/>
                <a:ea typeface="小塚ゴシック Pro R"/>
                <a:cs typeface="小塚ゴシック Pro R"/>
              </a:rPr>
              <a:t>が重要な役割を持つ</a:t>
            </a:r>
          </a:p>
        </p:txBody>
      </p:sp>
      <p:sp>
        <p:nvSpPr>
          <p:cNvPr id="26" name="右矢印 25"/>
          <p:cNvSpPr/>
          <p:nvPr/>
        </p:nvSpPr>
        <p:spPr>
          <a:xfrm>
            <a:off x="1150393" y="4230077"/>
            <a:ext cx="689629" cy="175846"/>
          </a:xfrm>
          <a:prstGeom prst="rightArrow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7" name="右矢印 26"/>
          <p:cNvSpPr/>
          <p:nvPr/>
        </p:nvSpPr>
        <p:spPr>
          <a:xfrm>
            <a:off x="3663108" y="4230077"/>
            <a:ext cx="886596" cy="199870"/>
          </a:xfrm>
          <a:prstGeom prst="rightArrow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8" name="右矢印 27"/>
          <p:cNvSpPr/>
          <p:nvPr/>
        </p:nvSpPr>
        <p:spPr>
          <a:xfrm>
            <a:off x="6350197" y="4230077"/>
            <a:ext cx="845580" cy="199870"/>
          </a:xfrm>
          <a:prstGeom prst="rightArrow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81235" y="478052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・瘢痕組織により癒合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・機械的特性が悪い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181235" y="451338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・損傷後４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〜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６週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88245" y="4780524"/>
            <a:ext cx="2623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・構成要素は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type3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コラーゲン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・線維径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: type3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＜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type1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88245" y="451338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・肉芽組織が成長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717315" y="4825465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・配向性・機械的特性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 smtClean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が良くなっていく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kumimoji="1"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717315" y="4558328"/>
            <a:ext cx="205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type3▶︎type1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へ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-154714" y="450229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・断端において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　　細胞が増殖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52124" y="6067287"/>
            <a:ext cx="1980029" cy="70788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sz="20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顕微鏡</a:t>
            </a:r>
            <a:endParaRPr kumimoji="1" lang="en-US" altLang="ja-JP" sz="2000" dirty="0" smtClean="0">
              <a:solidFill>
                <a:srgbClr val="FFFF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r>
              <a:rPr kumimoji="1" lang="ja-JP" altLang="en-US" sz="20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により</a:t>
            </a:r>
            <a:r>
              <a:rPr lang="ja-JP" altLang="en-US" sz="20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可視化！</a:t>
            </a:r>
            <a:endParaRPr kumimoji="1" lang="ja-JP" altLang="en-US" sz="2000" dirty="0">
              <a:solidFill>
                <a:srgbClr val="FFFF0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5431692" y="6125901"/>
            <a:ext cx="1720432" cy="668810"/>
          </a:xfrm>
          <a:prstGeom prst="rightArrow">
            <a:avLst/>
          </a:prstGeom>
          <a:solidFill>
            <a:srgbClr val="0000FF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3835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スクリーンショット 2014-09-24 2.24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0976"/>
            <a:ext cx="3366966" cy="17870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測定サンプル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305371"/>
            <a:ext cx="6647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①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コントロール：左後足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②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修復モデル：麻酔下において右後足を鋭利に断裂させ，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　　　　　　　　　　　　　　　　　　　縫合し４週飼育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945596"/>
            <a:ext cx="6045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白色家兎（幼若，手術時月齡</a:t>
            </a:r>
            <a:r>
              <a:rPr lang="en-US" altLang="ja-JP" sz="2000" dirty="0">
                <a:latin typeface="小塚ゴシック Pro R"/>
                <a:ea typeface="小塚ゴシック Pro R"/>
                <a:cs typeface="小塚ゴシック Pro R"/>
              </a:rPr>
              <a:t>3 </a:t>
            </a:r>
            <a:r>
              <a:rPr lang="ja-JP" altLang="en-US" sz="2000" dirty="0">
                <a:latin typeface="小塚ゴシック Pro R"/>
                <a:ea typeface="小塚ゴシック Pro R"/>
                <a:cs typeface="小塚ゴシック Pro R"/>
              </a:rPr>
              <a:t>～ </a:t>
            </a:r>
            <a:r>
              <a:rPr lang="en-US" altLang="ja-JP" sz="2000" dirty="0">
                <a:latin typeface="小塚ゴシック Pro R"/>
                <a:ea typeface="小塚ゴシック Pro R"/>
                <a:cs typeface="小塚ゴシック Pro R"/>
              </a:rPr>
              <a:t>4 </a:t>
            </a:r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か月）の屈筋腱</a:t>
            </a:r>
            <a:endParaRPr kumimoji="1" lang="ja-JP" altLang="en-US" sz="20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934" y="2187450"/>
            <a:ext cx="540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・屠殺後，両足から２本の腱を採取し，</a:t>
            </a:r>
            <a:r>
              <a:rPr kumimoji="1"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-15℃</a:t>
            </a:r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で冷凍保存</a:t>
            </a:r>
            <a:endParaRPr kumimoji="1" lang="en-US" altLang="ja-JP" sz="1600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934" y="2526004"/>
            <a:ext cx="63401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・室温で時間をかけ（８時間）解凍し，</a:t>
            </a:r>
            <a:r>
              <a:rPr lang="en-US" altLang="ja-JP" sz="1600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イメージを取得後，</a:t>
            </a:r>
            <a:endParaRPr lang="en-US" altLang="ja-JP" sz="16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sz="1600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　　　　　　　　　　　　　　　　速やかに引っ張り試験を行う</a:t>
            </a:r>
            <a:endParaRPr lang="en-US" altLang="ja-JP" sz="1600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l="79780" t="10721" r="917" b="10769"/>
          <a:stretch/>
        </p:blipFill>
        <p:spPr>
          <a:xfrm>
            <a:off x="7731204" y="3741187"/>
            <a:ext cx="1341072" cy="311681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090590" y="309959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latin typeface="小塚ゴシック Pro R"/>
                <a:ea typeface="小塚ゴシック Pro R"/>
                <a:cs typeface="小塚ゴシック Pro R"/>
              </a:rPr>
              <a:t>引っ張り試験</a:t>
            </a:r>
            <a:endParaRPr kumimoji="1" lang="ja-JP" altLang="en-US" sz="3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3741187"/>
            <a:ext cx="5724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・卓上引っ張り試験機（島津製作所）を用いる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・滑り防止のため，紙ヤスリをジグの内側に張り付る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・写真により直径を算出し，応力計算を行う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・応力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-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ひずみ曲線の線形な部分の傾きにより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　　　　　　　（ヤング率に相当），比較する．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pic>
        <p:nvPicPr>
          <p:cNvPr id="20" name="図 19" descr="DSC021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22472"/>
          <a:stretch/>
        </p:blipFill>
        <p:spPr>
          <a:xfrm>
            <a:off x="5380592" y="4377749"/>
            <a:ext cx="2368243" cy="2357849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6473515" y="3820"/>
            <a:ext cx="2515377" cy="3706007"/>
            <a:chOff x="6473515" y="3820"/>
            <a:chExt cx="2515377" cy="3706007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6473515" y="3820"/>
              <a:ext cx="2515377" cy="2926933"/>
              <a:chOff x="6053450" y="1019408"/>
              <a:chExt cx="2996475" cy="3486746"/>
            </a:xfrm>
          </p:grpSpPr>
          <p:pic>
            <p:nvPicPr>
              <p:cNvPr id="4" name="図 3" descr="IMG_0092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088"/>
              <a:stretch/>
            </p:blipFill>
            <p:spPr>
              <a:xfrm rot="5400000">
                <a:off x="5808315" y="1264543"/>
                <a:ext cx="3486746" cy="2996475"/>
              </a:xfrm>
              <a:prstGeom prst="rect">
                <a:avLst/>
              </a:prstGeom>
            </p:spPr>
          </p:pic>
          <p:sp>
            <p:nvSpPr>
              <p:cNvPr id="8" name="右矢印 7"/>
              <p:cNvSpPr/>
              <p:nvPr/>
            </p:nvSpPr>
            <p:spPr>
              <a:xfrm rot="1206200">
                <a:off x="6831858" y="2482161"/>
                <a:ext cx="454173" cy="1811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" name="右矢印 8"/>
              <p:cNvSpPr/>
              <p:nvPr/>
            </p:nvSpPr>
            <p:spPr>
              <a:xfrm rot="1264907">
                <a:off x="6803499" y="2666650"/>
                <a:ext cx="474548" cy="18110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右矢印 9"/>
              <p:cNvSpPr/>
              <p:nvPr/>
            </p:nvSpPr>
            <p:spPr>
              <a:xfrm rot="1206200">
                <a:off x="6824216" y="2865023"/>
                <a:ext cx="454173" cy="1811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6600125" y="40998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コントロール：左足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pic>
          <p:nvPicPr>
            <p:cNvPr id="22" name="図 21" descr="DSC02088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43" b="59150"/>
            <a:stretch/>
          </p:blipFill>
          <p:spPr>
            <a:xfrm>
              <a:off x="6565512" y="2489370"/>
              <a:ext cx="2354997" cy="1220457"/>
            </a:xfrm>
            <a:prstGeom prst="rect">
              <a:avLst/>
            </a:prstGeom>
          </p:spPr>
        </p:pic>
        <p:sp>
          <p:nvSpPr>
            <p:cNvPr id="23" name="下矢印 22"/>
            <p:cNvSpPr/>
            <p:nvPr/>
          </p:nvSpPr>
          <p:spPr>
            <a:xfrm>
              <a:off x="7254057" y="2090615"/>
              <a:ext cx="595923" cy="464696"/>
            </a:xfrm>
            <a:prstGeom prst="downArrow">
              <a:avLst/>
            </a:prstGeom>
            <a:solidFill>
              <a:srgbClr val="CCFFCC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4" name="図 23" descr="スクリーンショット 2014-09-24 3.48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48" y="5328833"/>
            <a:ext cx="1737005" cy="1230923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3512012" y="531906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腱のコラーゲン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2180560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顕微鏡</a:t>
            </a:r>
            <a:endParaRPr kumimoji="1" lang="ja-JP" altLang="en-US" dirty="0"/>
          </a:p>
        </p:txBody>
      </p:sp>
      <p:pic>
        <p:nvPicPr>
          <p:cNvPr id="4" name="図 3" descr="偏光特性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" y="473642"/>
            <a:ext cx="2238037" cy="23348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1363" y="26238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偏光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特性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95262" y="5156774"/>
            <a:ext cx="46730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・同じ位置でサンプルに対して，レーザー偏光：</a:t>
            </a:r>
            <a:endParaRPr kumimoji="1" lang="en-US" altLang="ja-JP" sz="14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　　　　　　</a:t>
            </a:r>
            <a:r>
              <a:rPr kumimoji="1"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水平・垂直偏光，円偏光の，３つを取得</a:t>
            </a:r>
            <a:endParaRPr kumimoji="1" lang="en-US" altLang="ja-JP" sz="14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・サンプルの乾燥防止のため，生食プールに</a:t>
            </a:r>
            <a:endParaRPr lang="en-US" altLang="ja-JP" sz="14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sz="1400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　　　　　　　　　　馴染ませてからイメージング</a:t>
            </a:r>
            <a:endParaRPr kumimoji="1"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3889982" y="862023"/>
            <a:ext cx="4331243" cy="1333041"/>
            <a:chOff x="-4402775" y="2381480"/>
            <a:chExt cx="4331243" cy="1333041"/>
          </a:xfrm>
        </p:grpSpPr>
        <p:pic>
          <p:nvPicPr>
            <p:cNvPr id="8" name="図 7" descr="photo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30" r="30982" b="35948"/>
            <a:stretch/>
          </p:blipFill>
          <p:spPr>
            <a:xfrm rot="10800000">
              <a:off x="-4402775" y="2381480"/>
              <a:ext cx="4331243" cy="1333041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-3016400" y="2403927"/>
              <a:ext cx="1229548" cy="1256529"/>
            </a:xfrm>
            <a:prstGeom prst="rect">
              <a:avLst/>
            </a:prstGeom>
            <a:noFill/>
            <a:ln w="88900">
              <a:solidFill>
                <a:srgbClr val="FF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-2843309" y="316052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kern="1200" dirty="0" smtClean="0">
                  <a:solidFill>
                    <a:srgbClr val="FF0000"/>
                  </a:solidFill>
                </a:rPr>
                <a:t>断裂部</a:t>
              </a:r>
              <a:endParaRPr kumimoji="1" lang="ja-JP" altLang="en-US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図 12" descr="図2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939" y="2249129"/>
            <a:ext cx="4822733" cy="4564475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588844" y="2588846"/>
            <a:ext cx="1182079" cy="32238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5" name="十字形 14"/>
          <p:cNvSpPr/>
          <p:nvPr/>
        </p:nvSpPr>
        <p:spPr>
          <a:xfrm rot="2700000">
            <a:off x="1602154" y="2820081"/>
            <a:ext cx="947615" cy="947615"/>
          </a:xfrm>
          <a:prstGeom prst="plus">
            <a:avLst>
              <a:gd name="adj" fmla="val 39912"/>
            </a:avLst>
          </a:prstGeom>
          <a:solidFill>
            <a:srgbClr val="FF00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2588844" y="884470"/>
            <a:ext cx="2687513" cy="173935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3770923" y="2140999"/>
            <a:ext cx="2734982" cy="77023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1832351" y="5955323"/>
            <a:ext cx="101554" cy="54707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2150825" y="5955324"/>
            <a:ext cx="101554" cy="54707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2465440" y="5955325"/>
            <a:ext cx="101554" cy="54707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46478" y="6483349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P</a:t>
            </a:r>
            <a:endParaRPr kumimoji="1"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57898" y="6473093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Q</a:t>
            </a:r>
            <a:endParaRPr kumimoji="1"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049947" y="647309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H</a:t>
            </a:r>
            <a:endParaRPr kumimoji="1"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49817" y="3470209"/>
            <a:ext cx="46412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レーザーパワー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：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20 </a:t>
            </a:r>
            <a:r>
              <a:rPr lang="en-US" altLang="ja-JP" dirty="0" err="1" smtClean="0">
                <a:latin typeface="小塚ゴシック Pro R"/>
                <a:ea typeface="小塚ゴシック Pro R"/>
                <a:cs typeface="小塚ゴシック Pro R"/>
              </a:rPr>
              <a:t>mW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endParaRPr lang="en-US" altLang="ja-JP" sz="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・視野：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~ 400×400 mm</a:t>
            </a:r>
          </a:p>
          <a:p>
            <a:endParaRPr lang="en-US" altLang="ja-JP" sz="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・イメージ取得時間：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2 sec / frame</a:t>
            </a:r>
          </a:p>
          <a:p>
            <a:endParaRPr lang="en-US" altLang="ja-JP" sz="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・大面積イメージ：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8*8</a:t>
            </a:r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枚</a:t>
            </a:r>
            <a:endParaRPr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83364" y="2988174"/>
            <a:ext cx="1249060" cy="400110"/>
          </a:xfrm>
          <a:prstGeom prst="rect">
            <a:avLst/>
          </a:prstGeom>
          <a:solidFill>
            <a:srgbClr val="0000A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測定条件</a:t>
            </a:r>
            <a:endParaRPr kumimoji="1" lang="ja-JP" altLang="en-US" sz="2000" b="1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60702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コントロール</a:t>
            </a:r>
            <a:endParaRPr kumimoji="1" lang="ja-JP" altLang="en-US" dirty="0"/>
          </a:p>
        </p:txBody>
      </p:sp>
      <p:pic>
        <p:nvPicPr>
          <p:cNvPr id="6" name="図 5" descr="tes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820"/>
            <a:ext cx="5263186" cy="4824000"/>
          </a:xfrm>
          <a:prstGeom prst="rect">
            <a:avLst/>
          </a:prstGeom>
        </p:spPr>
      </p:pic>
      <p:pic>
        <p:nvPicPr>
          <p:cNvPr id="7" name="図 6" descr="test9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9" y="1146820"/>
            <a:ext cx="3886901" cy="3672000"/>
          </a:xfrm>
          <a:prstGeom prst="rect">
            <a:avLst/>
          </a:prstGeom>
        </p:spPr>
      </p:pic>
      <p:sp>
        <p:nvSpPr>
          <p:cNvPr id="11" name="テキスト ボックス 11"/>
          <p:cNvSpPr txBox="1"/>
          <p:nvPr/>
        </p:nvSpPr>
        <p:spPr>
          <a:xfrm>
            <a:off x="7506658" y="301670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イメージ視野：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3.2 mm* 3.2 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mm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73563" y="4691410"/>
            <a:ext cx="388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イメージ：円偏光時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イメージング引っ張り試験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ともに，コントロールと同じ条件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83332" y="552681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・応力ひずみ曲線の終点は破断点ではない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 rot="16200000">
            <a:off x="-320675" y="1666235"/>
            <a:ext cx="1546499" cy="654376"/>
            <a:chOff x="6950047" y="2179927"/>
            <a:chExt cx="1546499" cy="654376"/>
          </a:xfrm>
        </p:grpSpPr>
        <p:sp>
          <p:nvSpPr>
            <p:cNvPr id="16" name="左右矢印 15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208856" y="230711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長軸方向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968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コントロール</a:t>
            </a:r>
            <a:endParaRPr kumimoji="1" lang="ja-JP" altLang="en-US" dirty="0"/>
          </a:p>
        </p:txBody>
      </p:sp>
      <p:pic>
        <p:nvPicPr>
          <p:cNvPr id="7" name="図 6" descr="test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9" y="1146820"/>
            <a:ext cx="3886901" cy="36720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98222" y="6109082"/>
            <a:ext cx="8432565" cy="523220"/>
          </a:xfrm>
          <a:prstGeom prst="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・視野全体において波打っているコラーゲンが確認</a:t>
            </a:r>
            <a:endParaRPr lang="en-US" altLang="ja-JP" sz="2800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1" name="テキスト ボックス 11"/>
          <p:cNvSpPr txBox="1"/>
          <p:nvPr/>
        </p:nvSpPr>
        <p:spPr>
          <a:xfrm>
            <a:off x="7506658" y="301670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イメージ視野：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3.2 mm* 3.2 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mm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73563" y="4691410"/>
            <a:ext cx="388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イメージ：円偏光時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イメージング引っ張り試験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ともに，コントロールと同じ条件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83332" y="552681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・応力ひずみ曲線の終点は破断点ではない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0" y="1146820"/>
            <a:ext cx="5500046" cy="4824000"/>
            <a:chOff x="0" y="1146820"/>
            <a:chExt cx="5500046" cy="4824000"/>
          </a:xfrm>
        </p:grpSpPr>
        <p:pic>
          <p:nvPicPr>
            <p:cNvPr id="6" name="図 5" descr="test2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6820"/>
              <a:ext cx="5263186" cy="4824000"/>
            </a:xfrm>
            <a:prstGeom prst="rect">
              <a:avLst/>
            </a:prstGeom>
          </p:spPr>
        </p:pic>
        <p:pic>
          <p:nvPicPr>
            <p:cNvPr id="14" name="図 13" descr="test2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0" t="61971" r="65031" b="12363"/>
            <a:stretch/>
          </p:blipFill>
          <p:spPr>
            <a:xfrm>
              <a:off x="2461850" y="1792926"/>
              <a:ext cx="3038196" cy="3025894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598222" y="4151923"/>
              <a:ext cx="1238393" cy="1230923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2461850" y="1792926"/>
              <a:ext cx="3038196" cy="3025894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9" name="直線コネクタ 8"/>
            <p:cNvCxnSpPr/>
            <p:nvPr/>
          </p:nvCxnSpPr>
          <p:spPr>
            <a:xfrm flipV="1">
              <a:off x="598222" y="1792926"/>
              <a:ext cx="1863628" cy="2358997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1836615" y="4818820"/>
              <a:ext cx="3663431" cy="564026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6" name="図形グループ 15"/>
            <p:cNvGrpSpPr/>
            <p:nvPr/>
          </p:nvGrpSpPr>
          <p:grpSpPr>
            <a:xfrm rot="16200000">
              <a:off x="-320675" y="1666235"/>
              <a:ext cx="1546499" cy="654376"/>
              <a:chOff x="6950047" y="2179927"/>
              <a:chExt cx="1546499" cy="654376"/>
            </a:xfrm>
          </p:grpSpPr>
          <p:sp>
            <p:nvSpPr>
              <p:cNvPr id="17" name="左右矢印 16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7208856" y="2307110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小塚ゴシック Pro R"/>
                    <a:ea typeface="小塚ゴシック Pro R"/>
                    <a:cs typeface="小塚ゴシック Pro R"/>
                  </a:rPr>
                  <a:t>長軸方向</a:t>
                </a:r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3732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修復モデル</a:t>
            </a:r>
            <a:endParaRPr kumimoji="1" lang="ja-JP" altLang="en-US" dirty="0"/>
          </a:p>
        </p:txBody>
      </p:sp>
      <p:pic>
        <p:nvPicPr>
          <p:cNvPr id="8" name="図 7" descr="test1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84" y="931902"/>
            <a:ext cx="3882516" cy="3667858"/>
          </a:xfrm>
          <a:prstGeom prst="rect">
            <a:avLst/>
          </a:prstGeom>
        </p:spPr>
      </p:pic>
      <p:sp>
        <p:nvSpPr>
          <p:cNvPr id="17" name="テキスト ボックス 11"/>
          <p:cNvSpPr txBox="1"/>
          <p:nvPr/>
        </p:nvSpPr>
        <p:spPr>
          <a:xfrm>
            <a:off x="7506658" y="301670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イメージ視野：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3.2 mm* 3.2 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mm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73563" y="4496030"/>
            <a:ext cx="388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イメージ：円偏光時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イメージング引っ張り試験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ともに，コントロールと同じ条件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83332" y="533143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・応力ひずみ曲線の終点は破断点ではない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0" y="931902"/>
            <a:ext cx="5261484" cy="4822439"/>
            <a:chOff x="0" y="931902"/>
            <a:chExt cx="5261484" cy="4822439"/>
          </a:xfrm>
        </p:grpSpPr>
        <p:pic>
          <p:nvPicPr>
            <p:cNvPr id="7" name="図 6" descr="test3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31902"/>
              <a:ext cx="5261484" cy="4822439"/>
            </a:xfrm>
            <a:prstGeom prst="rect">
              <a:avLst/>
            </a:prstGeom>
          </p:spPr>
        </p:pic>
        <p:grpSp>
          <p:nvGrpSpPr>
            <p:cNvPr id="20" name="図形グループ 19"/>
            <p:cNvGrpSpPr/>
            <p:nvPr/>
          </p:nvGrpSpPr>
          <p:grpSpPr>
            <a:xfrm rot="16200000">
              <a:off x="-320675" y="1666235"/>
              <a:ext cx="1546499" cy="654376"/>
              <a:chOff x="6950047" y="2179927"/>
              <a:chExt cx="1546499" cy="654376"/>
            </a:xfrm>
          </p:grpSpPr>
          <p:sp>
            <p:nvSpPr>
              <p:cNvPr id="21" name="左右矢印 20"/>
              <p:cNvSpPr/>
              <p:nvPr/>
            </p:nvSpPr>
            <p:spPr>
              <a:xfrm>
                <a:off x="6950047" y="2179927"/>
                <a:ext cx="1546499" cy="654376"/>
              </a:xfrm>
              <a:prstGeom prst="leftRightArrow">
                <a:avLst>
                  <a:gd name="adj1" fmla="val 50000"/>
                  <a:gd name="adj2" fmla="val 37953"/>
                </a:avLst>
              </a:prstGeom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7208856" y="2307110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小塚ゴシック Pro R"/>
                    <a:ea typeface="小塚ゴシック Pro R"/>
                    <a:cs typeface="小塚ゴシック Pro R"/>
                  </a:rPr>
                  <a:t>長軸方向</a:t>
                </a:r>
                <a:endParaRPr kumimoji="1" lang="ja-JP" altLang="en-US" dirty="0">
                  <a:latin typeface="小塚ゴシック Pro R"/>
                  <a:ea typeface="小塚ゴシック Pro R"/>
                  <a:cs typeface="小塚ゴシック Pro 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2442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latin typeface="小塚ゴシック Pr6N R"/>
                <a:ea typeface="小塚ゴシック Pr6N R"/>
                <a:cs typeface="小塚ゴシック Pr6N R"/>
              </a:rPr>
              <a:t>研究テーマ</a:t>
            </a:r>
            <a:r>
              <a:rPr lang="en-US" altLang="ja-JP" dirty="0" smtClean="0">
                <a:latin typeface="小塚ゴシック Pr6N R"/>
                <a:ea typeface="小塚ゴシック Pr6N R"/>
                <a:cs typeface="小塚ゴシック Pr6N R"/>
              </a:rPr>
              <a:t>@</a:t>
            </a:r>
            <a:r>
              <a:rPr lang="ja-JP" altLang="en-US" dirty="0" smtClean="0">
                <a:latin typeface="小塚ゴシック Pr6N R"/>
                <a:ea typeface="小塚ゴシック Pr6N R"/>
                <a:cs typeface="小塚ゴシック Pr6N R"/>
              </a:rPr>
              <a:t>長谷</a:t>
            </a:r>
            <a:endParaRPr kumimoji="1" lang="ja-JP" altLang="en-US" dirty="0">
              <a:latin typeface="小塚ゴシック Pr6N R"/>
              <a:ea typeface="小塚ゴシック Pr6N R"/>
              <a:cs typeface="小塚ゴシック Pr6N R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55763"/>
            <a:ext cx="8229600" cy="4525963"/>
          </a:xfrm>
        </p:spPr>
        <p:txBody>
          <a:bodyPr/>
          <a:lstStyle/>
          <a:p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r>
              <a:rPr kumimoji="1" lang="ja-JP" altLang="en-US" sz="4000" dirty="0" smtClean="0">
                <a:solidFill>
                  <a:srgbClr val="FF0000"/>
                </a:solidFill>
                <a:latin typeface="Times New Roman"/>
                <a:ea typeface="小塚ゴシック Pro R"/>
              </a:rPr>
              <a:t>骨芽細胞産生コラーゲンの可視化</a:t>
            </a:r>
            <a:endParaRPr kumimoji="1" lang="en-US" altLang="ja-JP" sz="4000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en-US" altLang="ja-JP" dirty="0" smtClean="0">
              <a:solidFill>
                <a:srgbClr val="FF0000"/>
              </a:solidFill>
              <a:latin typeface="Times New Roman"/>
              <a:ea typeface="小塚ゴシック Pro R"/>
            </a:endParaRPr>
          </a:p>
          <a:p>
            <a:r>
              <a:rPr lang="ja-JP" altLang="en-US" dirty="0" smtClean="0">
                <a:latin typeface="Times New Roman"/>
                <a:ea typeface="小塚ゴシック Pro R"/>
              </a:rPr>
              <a:t>腱リモデリング</a:t>
            </a:r>
            <a:endParaRPr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 smtClean="0">
              <a:latin typeface="Times New Roman"/>
              <a:ea typeface="小塚ゴシック Pro R"/>
            </a:endParaRPr>
          </a:p>
          <a:p>
            <a:r>
              <a:rPr kumimoji="1" lang="ja-JP" altLang="en-US" dirty="0" smtClean="0">
                <a:latin typeface="Times New Roman"/>
                <a:ea typeface="小塚ゴシック Pro R"/>
              </a:rPr>
              <a:t>黄色靭帯</a:t>
            </a:r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en-US" altLang="ja-JP" dirty="0" smtClean="0">
              <a:latin typeface="Times New Roman"/>
              <a:ea typeface="小塚ゴシック Pro R"/>
            </a:endParaRPr>
          </a:p>
          <a:p>
            <a:endParaRPr lang="en-US" altLang="ja-JP" dirty="0">
              <a:latin typeface="Times New Roman"/>
              <a:ea typeface="小塚ゴシック Pro R"/>
            </a:endParaRPr>
          </a:p>
          <a:p>
            <a:pPr marL="0" indent="0">
              <a:buNone/>
            </a:pPr>
            <a:endParaRPr kumimoji="1" lang="ja-JP" altLang="en-US" dirty="0">
              <a:latin typeface="Times New Roman"/>
              <a:ea typeface="小塚ゴシック Pro R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125" y="1243905"/>
            <a:ext cx="3647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latin typeface="小塚ゴシック Pro R"/>
                <a:ea typeface="小塚ゴシック Pro R"/>
              </a:rPr>
              <a:t>SHG</a:t>
            </a:r>
            <a:r>
              <a:rPr kumimoji="1" lang="ja-JP" altLang="en-US" sz="5400" b="1" dirty="0" smtClean="0">
                <a:latin typeface="小塚ゴシック Pro R"/>
                <a:ea typeface="小塚ゴシック Pro R"/>
                <a:cs typeface="小塚ゴシック Pr6N R"/>
              </a:rPr>
              <a:t>顕微鏡</a:t>
            </a:r>
            <a:endParaRPr kumimoji="1" lang="ja-JP" altLang="en-US" sz="5400" b="1" dirty="0">
              <a:latin typeface="小塚ゴシック Pro R"/>
              <a:ea typeface="小塚ゴシック Pro R"/>
              <a:cs typeface="小塚ゴシック Pr6N R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125" y="5606911"/>
            <a:ext cx="430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 smtClean="0">
                <a:latin typeface="小塚ゴシック Pro R"/>
                <a:ea typeface="小塚ゴシック Pro R"/>
                <a:cs typeface="小塚ゴシック Pro R"/>
              </a:rPr>
              <a:t>ホログラフィ</a:t>
            </a:r>
            <a:endParaRPr kumimoji="1" lang="ja-JP" altLang="en-US" sz="4800" b="1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649017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修復モデル</a:t>
            </a:r>
            <a:endParaRPr kumimoji="1" lang="ja-JP" altLang="en-US" dirty="0"/>
          </a:p>
        </p:txBody>
      </p:sp>
      <p:pic>
        <p:nvPicPr>
          <p:cNvPr id="7" name="図 6" descr="test3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902"/>
            <a:ext cx="5261484" cy="4822439"/>
          </a:xfrm>
          <a:prstGeom prst="rect">
            <a:avLst/>
          </a:prstGeom>
        </p:spPr>
      </p:pic>
      <p:pic>
        <p:nvPicPr>
          <p:cNvPr id="8" name="図 7" descr="test1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84" y="931902"/>
            <a:ext cx="3882516" cy="366785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858453" y="5852944"/>
            <a:ext cx="5940601" cy="954107"/>
          </a:xfrm>
          <a:prstGeom prst="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・明らかに配向が整っていない</a:t>
            </a:r>
            <a:endParaRPr lang="en-US" altLang="ja-JP" sz="28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・引っ張り試験でも，傾きが小さい</a:t>
            </a:r>
            <a:endParaRPr lang="ja-JP" altLang="en-US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73563" y="4530428"/>
            <a:ext cx="388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イメージ：円偏光時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イメージング引っ張り試験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ともに，コントロールと同じ条件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83332" y="5365837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・応力ひずみ曲線の終点は破断点ではない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6658" y="301670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イメージ視野：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3.2 mm* 3.2 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mm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 rot="16200000">
            <a:off x="-320675" y="1666235"/>
            <a:ext cx="1546499" cy="654376"/>
            <a:chOff x="6950047" y="2179927"/>
            <a:chExt cx="1546499" cy="654376"/>
          </a:xfrm>
        </p:grpSpPr>
        <p:sp>
          <p:nvSpPr>
            <p:cNvPr id="14" name="左右矢印 13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208856" y="230711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長軸方向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3" name="円/楕円 2"/>
          <p:cNvSpPr/>
          <p:nvPr/>
        </p:nvSpPr>
        <p:spPr>
          <a:xfrm>
            <a:off x="410308" y="824890"/>
            <a:ext cx="2930770" cy="3253154"/>
          </a:xfrm>
          <a:prstGeom prst="ellipse">
            <a:avLst/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3719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修復</a:t>
            </a:r>
            <a:r>
              <a:rPr lang="ja-JP" altLang="en-US" dirty="0" smtClean="0"/>
              <a:t>モデル</a:t>
            </a:r>
            <a:r>
              <a:rPr lang="en-US" altLang="ja-JP" dirty="0" smtClean="0"/>
              <a:t>②</a:t>
            </a:r>
            <a:endParaRPr kumimoji="1" lang="ja-JP" altLang="en-US" dirty="0"/>
          </a:p>
        </p:txBody>
      </p:sp>
      <p:pic>
        <p:nvPicPr>
          <p:cNvPr id="4" name="図 3" descr="test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9" y="907273"/>
            <a:ext cx="3886901" cy="3672000"/>
          </a:xfrm>
          <a:prstGeom prst="rect">
            <a:avLst/>
          </a:prstGeom>
        </p:spPr>
      </p:pic>
      <p:pic>
        <p:nvPicPr>
          <p:cNvPr id="5" name="図 4" descr="test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73"/>
            <a:ext cx="5263186" cy="4824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86145" y="5808396"/>
            <a:ext cx="7963719" cy="954107"/>
          </a:xfrm>
          <a:prstGeom prst="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配向がそろっているように見えるが，波打つ構造は見えていない</a:t>
            </a:r>
            <a:endParaRPr lang="en-US" altLang="ja-JP" sz="20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・引っ張り試験の傾きは小さい</a:t>
            </a:r>
            <a:endParaRPr lang="ja-JP" altLang="en-US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73563" y="4496030"/>
            <a:ext cx="388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イメージ：円偏光時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イメージング引っ張り試験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ともに，コントロールと同じ条件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83332" y="533143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・応力ひずみ曲線の終点は破断点ではない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1" name="テキスト ボックス 11"/>
          <p:cNvSpPr txBox="1"/>
          <p:nvPr/>
        </p:nvSpPr>
        <p:spPr>
          <a:xfrm>
            <a:off x="7506658" y="301670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イメージ視野：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3.2 mm* 3.2 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mm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 rot="16200000">
            <a:off x="-320675" y="1666235"/>
            <a:ext cx="1546499" cy="654376"/>
            <a:chOff x="6950047" y="2179927"/>
            <a:chExt cx="1546499" cy="654376"/>
          </a:xfrm>
        </p:grpSpPr>
        <p:sp>
          <p:nvSpPr>
            <p:cNvPr id="13" name="左右矢印 12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208856" y="230711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長軸方向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094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修復</a:t>
            </a:r>
            <a:r>
              <a:rPr lang="ja-JP" altLang="en-US" dirty="0" smtClean="0"/>
              <a:t>モデル</a:t>
            </a:r>
            <a:r>
              <a:rPr lang="en-US" altLang="ja-JP" dirty="0" smtClean="0"/>
              <a:t>②</a:t>
            </a:r>
            <a:endParaRPr kumimoji="1" lang="ja-JP" altLang="en-US" dirty="0"/>
          </a:p>
        </p:txBody>
      </p:sp>
      <p:pic>
        <p:nvPicPr>
          <p:cNvPr id="4" name="図 3" descr="test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9" y="907273"/>
            <a:ext cx="3886901" cy="3672000"/>
          </a:xfrm>
          <a:prstGeom prst="rect">
            <a:avLst/>
          </a:prstGeom>
        </p:spPr>
      </p:pic>
      <p:pic>
        <p:nvPicPr>
          <p:cNvPr id="5" name="図 4" descr="test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73"/>
            <a:ext cx="5263186" cy="4824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86145" y="5808396"/>
            <a:ext cx="7963719" cy="954107"/>
          </a:xfrm>
          <a:prstGeom prst="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配向がそろっているように見えるが，波打つ構造は見えていない</a:t>
            </a:r>
            <a:endParaRPr lang="en-US" altLang="ja-JP" sz="2000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・引っ張り試験の傾きは小さい</a:t>
            </a:r>
            <a:endParaRPr lang="ja-JP" altLang="en-US" sz="28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73563" y="4496030"/>
            <a:ext cx="388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イメージ：円偏光時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イメージング引っ張り試験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ja-JP" altLang="ja-JP" dirty="0">
                <a:latin typeface="小塚ゴシック Pro R"/>
                <a:ea typeface="小塚ゴシック Pro R"/>
                <a:cs typeface="小塚ゴシック Pro R"/>
              </a:rPr>
              <a:t>　</a:t>
            </a:r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ともに，コントロールと同じ条件</a:t>
            </a:r>
            <a:endParaRPr kumimoji="1" lang="en-US" altLang="ja-JP" dirty="0" smtClean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83332" y="5331439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小塚ゴシック Pro R"/>
                <a:ea typeface="小塚ゴシック Pro R"/>
                <a:cs typeface="小塚ゴシック Pro R"/>
              </a:rPr>
              <a:t>・応力ひずみ曲線の終点は破断点ではない</a:t>
            </a:r>
            <a:endParaRPr kumimoji="1" lang="ja-JP" altLang="en-US" sz="16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1" name="テキスト ボックス 11"/>
          <p:cNvSpPr txBox="1"/>
          <p:nvPr/>
        </p:nvSpPr>
        <p:spPr>
          <a:xfrm>
            <a:off x="7506658" y="301670"/>
            <a:ext cx="1538988" cy="5232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dirty="0" smtClean="0">
                <a:latin typeface="小塚ゴシック Pro R"/>
                <a:ea typeface="小塚ゴシック Pro R"/>
                <a:cs typeface="小塚ゴシック Pro R"/>
              </a:rPr>
              <a:t>イメージ視野：</a:t>
            </a:r>
            <a:r>
              <a:rPr lang="en-US" altLang="ja-JP" sz="1400" dirty="0" smtClean="0">
                <a:latin typeface="小塚ゴシック Pro R"/>
                <a:ea typeface="小塚ゴシック Pro R"/>
                <a:cs typeface="小塚ゴシック Pro R"/>
              </a:rPr>
              <a:t>3.2 mm* 3.2 </a:t>
            </a:r>
            <a:r>
              <a:rPr lang="en-US" altLang="ja-JP" sz="1400" dirty="0">
                <a:latin typeface="小塚ゴシック Pro R"/>
                <a:ea typeface="小塚ゴシック Pro R"/>
                <a:cs typeface="小塚ゴシック Pro R"/>
              </a:rPr>
              <a:t>mm</a:t>
            </a:r>
            <a:endParaRPr lang="ja-JP" altLang="en-US" sz="14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 rot="16200000">
            <a:off x="-320675" y="1666235"/>
            <a:ext cx="1546499" cy="654376"/>
            <a:chOff x="6950047" y="2179927"/>
            <a:chExt cx="1546499" cy="654376"/>
          </a:xfrm>
        </p:grpSpPr>
        <p:sp>
          <p:nvSpPr>
            <p:cNvPr id="13" name="左右矢印 12"/>
            <p:cNvSpPr/>
            <p:nvPr/>
          </p:nvSpPr>
          <p:spPr>
            <a:xfrm>
              <a:off x="6950047" y="2179927"/>
              <a:ext cx="1546499" cy="654376"/>
            </a:xfrm>
            <a:prstGeom prst="leftRightArrow">
              <a:avLst>
                <a:gd name="adj1" fmla="val 50000"/>
                <a:gd name="adj2" fmla="val 37953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208856" y="230711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小塚ゴシック Pro R"/>
                  <a:ea typeface="小塚ゴシック Pro R"/>
                  <a:cs typeface="小塚ゴシック Pro R"/>
                </a:rPr>
                <a:t>長軸方向</a:t>
              </a:r>
              <a:endParaRPr kumimoji="1" lang="ja-JP" altLang="en-US" dirty="0">
                <a:latin typeface="小塚ゴシック Pro R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2461850" y="2151211"/>
            <a:ext cx="1238393" cy="123092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9738" y="2151213"/>
            <a:ext cx="2452112" cy="35665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3047934" y="3382134"/>
            <a:ext cx="652309" cy="215162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図 14" descr="test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4" t="25219" r="31063" b="49872"/>
          <a:stretch/>
        </p:blipFill>
        <p:spPr>
          <a:xfrm>
            <a:off x="-1427" y="2507864"/>
            <a:ext cx="3038196" cy="2979879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9738" y="2507864"/>
            <a:ext cx="3038196" cy="297987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994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今後の予定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4000" dirty="0" smtClean="0"/>
              <a:t>偏光解析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実験手法の再検討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残りのサンプルの計測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58784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 bwMode="auto">
          <a:xfrm>
            <a:off x="1248934" y="4409629"/>
            <a:ext cx="1722619" cy="114726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5" name="稲妻 4"/>
          <p:cNvSpPr/>
          <p:nvPr/>
        </p:nvSpPr>
        <p:spPr bwMode="auto">
          <a:xfrm rot="714083">
            <a:off x="104171" y="3848197"/>
            <a:ext cx="1415041" cy="795492"/>
          </a:xfrm>
          <a:prstGeom prst="lightningBol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11" name="ストライプ矢印 10"/>
          <p:cNvSpPr/>
          <p:nvPr/>
        </p:nvSpPr>
        <p:spPr bwMode="auto">
          <a:xfrm>
            <a:off x="3097305" y="4624644"/>
            <a:ext cx="1877449" cy="762408"/>
          </a:xfrm>
          <a:prstGeom prst="striped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16" name="タイトル 2"/>
          <p:cNvSpPr txBox="1">
            <a:spLocks/>
          </p:cNvSpPr>
          <p:nvPr/>
        </p:nvSpPr>
        <p:spPr bwMode="auto">
          <a:xfrm>
            <a:off x="722430" y="50631"/>
            <a:ext cx="7772400" cy="70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小塚ゴシック Pro R"/>
                <a:ea typeface="小塚ゴシック Pro R"/>
                <a:cs typeface="小塚ゴシック Pro 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ゴシック" charset="-128"/>
                <a:cs typeface="ＭＳ ゴシック" charset="-128"/>
              </a:defRPr>
            </a:lvl9pPr>
          </a:lstStyle>
          <a:p>
            <a:r>
              <a:rPr lang="ja-JP" altLang="en-US" dirty="0" smtClean="0">
                <a:solidFill>
                  <a:schemeClr val="tx1"/>
                </a:solidFill>
              </a:rPr>
              <a:t>イントロダクション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918" y="948135"/>
            <a:ext cx="8809591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再生医療の実現化のために，多細胞・組織レベルでの</a:t>
            </a:r>
            <a:endParaRPr kumimoji="1" lang="en-US" altLang="ja-JP" sz="2800" dirty="0" smtClean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技術開発が求められている</a:t>
            </a:r>
            <a:endParaRPr kumimoji="1" lang="en-US" altLang="ja-JP" sz="2800" dirty="0" smtClean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293867" y="2517396"/>
            <a:ext cx="8681642" cy="641981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機械的刺激</a:t>
            </a:r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を制御因子として，骨組織化を制御する</a:t>
            </a:r>
            <a:endParaRPr kumimoji="1" lang="en-US" altLang="ja-JP" sz="2800" b="0" i="0" strike="noStrike" cap="none" normalizeH="0" baseline="0" dirty="0" smtClean="0">
              <a:ln>
                <a:noFill/>
              </a:ln>
              <a:effectLst/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98222" y="5847472"/>
            <a:ext cx="8230971" cy="954107"/>
          </a:xfrm>
          <a:prstGeom prst="rect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800" dirty="0">
                <a:latin typeface="小塚ゴシック Pro R"/>
                <a:ea typeface="小塚ゴシック Pro R"/>
                <a:cs typeface="小塚ゴシック Pro R"/>
              </a:rPr>
              <a:t>所望の</a:t>
            </a:r>
            <a:r>
              <a:rPr lang="ja-JP" altLang="en-US" sz="28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機械的特性</a:t>
            </a:r>
            <a:r>
              <a:rPr lang="en-US" altLang="ja-JP" sz="28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(</a:t>
            </a:r>
            <a:r>
              <a:rPr lang="ja-JP" altLang="en-US" sz="28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骨質</a:t>
            </a:r>
            <a:r>
              <a:rPr lang="en-US" altLang="ja-JP" sz="28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)</a:t>
            </a:r>
            <a:r>
              <a:rPr lang="ja-JP" altLang="en-US" sz="28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 </a:t>
            </a:r>
            <a:r>
              <a:rPr lang="ja-JP" altLang="en-US" sz="2800" dirty="0">
                <a:latin typeface="小塚ゴシック Pro R"/>
                <a:ea typeface="小塚ゴシック Pro R"/>
                <a:cs typeface="小塚ゴシック Pro R"/>
              </a:rPr>
              <a:t>を</a:t>
            </a:r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実現</a:t>
            </a:r>
            <a:r>
              <a:rPr lang="ja-JP" altLang="en-US" sz="2800" dirty="0" smtClean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するためには，</a:t>
            </a:r>
            <a:endParaRPr lang="en-US" altLang="ja-JP" sz="2800" dirty="0" smtClean="0">
              <a:solidFill>
                <a:srgbClr val="0000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r>
              <a:rPr lang="en-US" altLang="ja-JP" sz="2800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	</a:t>
            </a:r>
            <a:r>
              <a:rPr lang="en-US" altLang="ja-JP" sz="2800" dirty="0" smtClean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									</a:t>
            </a:r>
            <a:r>
              <a:rPr lang="ja-JP" altLang="en-US" sz="28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コラーゲンのモニタリング</a:t>
            </a:r>
            <a:r>
              <a:rPr lang="ja-JP" altLang="en-US" sz="2800" dirty="0" smtClean="0">
                <a:latin typeface="小塚ゴシック Pro R"/>
                <a:ea typeface="小塚ゴシック Pro R"/>
                <a:cs typeface="小塚ゴシック Pro R"/>
              </a:rPr>
              <a:t>が</a:t>
            </a:r>
            <a:r>
              <a:rPr lang="ja-JP" altLang="en-US" sz="2800" dirty="0">
                <a:latin typeface="小塚ゴシック Pro R"/>
                <a:ea typeface="小塚ゴシック Pro R"/>
                <a:cs typeface="小塚ゴシック Pro R"/>
              </a:rPr>
              <a:t>必須！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 rot="3236996">
            <a:off x="546492" y="381635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ea typeface="小塚ゴシック Pro R"/>
                <a:cs typeface="小塚ゴシック Pro R"/>
              </a:rPr>
              <a:t>機械的刺激</a:t>
            </a:r>
            <a:endParaRPr kumimoji="1" lang="ja-JP" altLang="en-US" sz="2000" dirty="0">
              <a:solidFill>
                <a:srgbClr val="FF0000"/>
              </a:solidFill>
              <a:ea typeface="小塚ゴシック Pro R"/>
              <a:cs typeface="小塚ゴシック Pro R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4544" y="205573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ea typeface="小塚ゴシック Pro R"/>
                <a:cs typeface="小塚ゴシック Pro R"/>
              </a:rPr>
              <a:t>研究目的</a:t>
            </a:r>
            <a:endParaRPr kumimoji="1" lang="ja-JP" altLang="en-US" sz="2400" dirty="0">
              <a:ea typeface="小塚ゴシック Pro R"/>
              <a:cs typeface="小塚ゴシック Pro R"/>
            </a:endParaRPr>
          </a:p>
        </p:txBody>
      </p:sp>
      <p:grpSp>
        <p:nvGrpSpPr>
          <p:cNvPr id="57" name="図形グループ 56"/>
          <p:cNvGrpSpPr/>
          <p:nvPr/>
        </p:nvGrpSpPr>
        <p:grpSpPr>
          <a:xfrm>
            <a:off x="5100440" y="4419635"/>
            <a:ext cx="3938039" cy="1339218"/>
            <a:chOff x="3810283" y="3784181"/>
            <a:chExt cx="3938039" cy="1339218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3972929" y="3784181"/>
              <a:ext cx="37753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ea typeface="小塚ゴシック Pro R"/>
                  <a:cs typeface="小塚ゴシック Pro R"/>
                </a:rPr>
                <a:t>骨細胞への分化促進</a:t>
              </a:r>
              <a:endParaRPr kumimoji="1" lang="en-US" altLang="ja-JP" sz="2400" dirty="0" smtClean="0">
                <a:ea typeface="小塚ゴシック Pro R"/>
                <a:cs typeface="小塚ゴシック Pro R"/>
              </a:endParaRPr>
            </a:p>
            <a:p>
              <a:r>
                <a:rPr lang="ja-JP" altLang="en-US" sz="2400" dirty="0" smtClean="0">
                  <a:ea typeface="小塚ゴシック Pro R"/>
                  <a:cs typeface="小塚ゴシック Pro R"/>
                </a:rPr>
                <a:t>破骨細胞分化の抑制</a:t>
              </a:r>
              <a:endParaRPr lang="en-US" altLang="ja-JP" sz="2400" dirty="0" smtClean="0">
                <a:ea typeface="小塚ゴシック Pro R"/>
                <a:cs typeface="小塚ゴシック Pro R"/>
              </a:endParaRPr>
            </a:p>
            <a:p>
              <a:r>
                <a:rPr kumimoji="1" lang="ja-JP" altLang="en-US" sz="3200" u="sng" dirty="0" smtClean="0">
                  <a:solidFill>
                    <a:srgbClr val="FF0000"/>
                  </a:solidFill>
                  <a:ea typeface="小塚ゴシック Pro R"/>
                  <a:cs typeface="小塚ゴシック Pro R"/>
                </a:rPr>
                <a:t>コラーゲン</a:t>
              </a:r>
              <a:r>
                <a:rPr kumimoji="1" lang="ja-JP" altLang="en-US" sz="2400" dirty="0" smtClean="0">
                  <a:solidFill>
                    <a:srgbClr val="000000"/>
                  </a:solidFill>
                  <a:ea typeface="小塚ゴシック Pro R"/>
                  <a:cs typeface="小塚ゴシック Pro R"/>
                </a:rPr>
                <a:t>産生の増加</a:t>
              </a:r>
              <a:endParaRPr kumimoji="1" lang="ja-JP" altLang="en-US" sz="2400" dirty="0">
                <a:solidFill>
                  <a:srgbClr val="000000"/>
                </a:solidFill>
                <a:ea typeface="小塚ゴシック Pro R"/>
                <a:cs typeface="小塚ゴシック Pro R"/>
              </a:endParaRPr>
            </a:p>
          </p:txBody>
        </p:sp>
        <p:sp>
          <p:nvSpPr>
            <p:cNvPr id="33" name="左中かっこ 32"/>
            <p:cNvSpPr/>
            <p:nvPr/>
          </p:nvSpPr>
          <p:spPr bwMode="auto">
            <a:xfrm>
              <a:off x="3810283" y="3784181"/>
              <a:ext cx="230206" cy="1339218"/>
            </a:xfrm>
            <a:prstGeom prst="leftBrac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48" name="図形グループ 47"/>
          <p:cNvGrpSpPr/>
          <p:nvPr/>
        </p:nvGrpSpPr>
        <p:grpSpPr>
          <a:xfrm rot="4088510">
            <a:off x="1511445" y="4732490"/>
            <a:ext cx="706335" cy="167714"/>
            <a:chOff x="-3098825" y="5902828"/>
            <a:chExt cx="1337652" cy="317616"/>
          </a:xfrm>
        </p:grpSpPr>
        <p:sp>
          <p:nvSpPr>
            <p:cNvPr id="39" name="円/楕円 38"/>
            <p:cNvSpPr/>
            <p:nvPr/>
          </p:nvSpPr>
          <p:spPr bwMode="auto">
            <a:xfrm>
              <a:off x="-3098825" y="5902828"/>
              <a:ext cx="1337652" cy="3176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40" name="円/楕円 39"/>
            <p:cNvSpPr/>
            <p:nvPr/>
          </p:nvSpPr>
          <p:spPr bwMode="auto">
            <a:xfrm>
              <a:off x="-2571873" y="5943358"/>
              <a:ext cx="297256" cy="223046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47" name="図形グループ 46"/>
          <p:cNvGrpSpPr/>
          <p:nvPr/>
        </p:nvGrpSpPr>
        <p:grpSpPr>
          <a:xfrm rot="5184767">
            <a:off x="1264661" y="4932585"/>
            <a:ext cx="728868" cy="173064"/>
            <a:chOff x="-2946425" y="6987416"/>
            <a:chExt cx="1053163" cy="250066"/>
          </a:xfrm>
        </p:grpSpPr>
        <p:sp>
          <p:nvSpPr>
            <p:cNvPr id="45" name="円/楕円 44"/>
            <p:cNvSpPr/>
            <p:nvPr/>
          </p:nvSpPr>
          <p:spPr bwMode="auto">
            <a:xfrm>
              <a:off x="-2946425" y="6987416"/>
              <a:ext cx="1053163" cy="2500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46" name="円/楕円 45"/>
            <p:cNvSpPr/>
            <p:nvPr/>
          </p:nvSpPr>
          <p:spPr bwMode="auto">
            <a:xfrm>
              <a:off x="-2525125" y="7014436"/>
              <a:ext cx="234036" cy="175609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49" name="図形グループ 48"/>
          <p:cNvGrpSpPr/>
          <p:nvPr/>
        </p:nvGrpSpPr>
        <p:grpSpPr>
          <a:xfrm rot="12194877">
            <a:off x="2271289" y="4827443"/>
            <a:ext cx="706335" cy="167714"/>
            <a:chOff x="-3098825" y="5902828"/>
            <a:chExt cx="1337652" cy="317616"/>
          </a:xfrm>
        </p:grpSpPr>
        <p:sp>
          <p:nvSpPr>
            <p:cNvPr id="50" name="円/楕円 49"/>
            <p:cNvSpPr/>
            <p:nvPr/>
          </p:nvSpPr>
          <p:spPr bwMode="auto">
            <a:xfrm>
              <a:off x="-3098825" y="5902828"/>
              <a:ext cx="1337652" cy="3176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51" name="円/楕円 50"/>
            <p:cNvSpPr/>
            <p:nvPr/>
          </p:nvSpPr>
          <p:spPr bwMode="auto">
            <a:xfrm>
              <a:off x="-2571873" y="5943358"/>
              <a:ext cx="297256" cy="223046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52" name="図形グループ 51"/>
          <p:cNvGrpSpPr/>
          <p:nvPr/>
        </p:nvGrpSpPr>
        <p:grpSpPr>
          <a:xfrm rot="5184767">
            <a:off x="1818660" y="4710995"/>
            <a:ext cx="728868" cy="173064"/>
            <a:chOff x="-2946425" y="6987416"/>
            <a:chExt cx="1053163" cy="250066"/>
          </a:xfrm>
        </p:grpSpPr>
        <p:sp>
          <p:nvSpPr>
            <p:cNvPr id="53" name="円/楕円 52"/>
            <p:cNvSpPr/>
            <p:nvPr/>
          </p:nvSpPr>
          <p:spPr bwMode="auto">
            <a:xfrm>
              <a:off x="-2946425" y="6987416"/>
              <a:ext cx="1053163" cy="2500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54" name="円/楕円 53"/>
            <p:cNvSpPr/>
            <p:nvPr/>
          </p:nvSpPr>
          <p:spPr bwMode="auto">
            <a:xfrm>
              <a:off x="-2525125" y="7014436"/>
              <a:ext cx="234036" cy="175609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7" name="二等辺三角形 6"/>
          <p:cNvSpPr/>
          <p:nvPr/>
        </p:nvSpPr>
        <p:spPr bwMode="auto">
          <a:xfrm rot="8598047">
            <a:off x="1158515" y="4603931"/>
            <a:ext cx="432203" cy="354240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879831" y="52035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小塚ゴシック Pro R"/>
                <a:ea typeface="小塚ゴシック Pro R"/>
                <a:cs typeface="小塚ゴシック Pro R"/>
              </a:rPr>
              <a:t>骨芽細胞</a:t>
            </a:r>
            <a:endParaRPr kumimoji="1"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59" name="曲折矢印 58"/>
          <p:cNvSpPr/>
          <p:nvPr/>
        </p:nvSpPr>
        <p:spPr bwMode="auto">
          <a:xfrm flipH="1">
            <a:off x="1493280" y="3242744"/>
            <a:ext cx="5863897" cy="1166885"/>
          </a:xfrm>
          <a:prstGeom prst="bentArrow">
            <a:avLst>
              <a:gd name="adj1" fmla="val 51440"/>
              <a:gd name="adj2" fmla="val 45952"/>
              <a:gd name="adj3" fmla="val 50000"/>
              <a:gd name="adj4" fmla="val 32236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266865" y="3552639"/>
            <a:ext cx="478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モニタリング</a:t>
            </a:r>
            <a:r>
              <a:rPr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し</a:t>
            </a:r>
            <a:r>
              <a:rPr kumimoji="1" lang="ja-JP" altLang="en-US" sz="2400" dirty="0" smtClean="0">
                <a:latin typeface="小塚ゴシック Pro R"/>
                <a:ea typeface="小塚ゴシック Pro R"/>
                <a:cs typeface="小塚ゴシック Pro R"/>
              </a:rPr>
              <a:t>，フィードバック</a:t>
            </a:r>
            <a:endParaRPr kumimoji="1" lang="ja-JP" altLang="en-US" sz="2400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357433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kumimoji="1" lang="ja-JP" altLang="en-US" dirty="0" smtClean="0"/>
              <a:t>従来のコラーゲン観測手法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728679"/>
              </p:ext>
            </p:extLst>
          </p:nvPr>
        </p:nvGraphicFramePr>
        <p:xfrm>
          <a:off x="362622" y="1621590"/>
          <a:ext cx="8281375" cy="3036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275"/>
                <a:gridCol w="1656275"/>
                <a:gridCol w="1656275"/>
                <a:gridCol w="1656275"/>
                <a:gridCol w="1656275"/>
              </a:tblGrid>
              <a:tr h="759128">
                <a:tc>
                  <a:txBody>
                    <a:bodyPr/>
                    <a:lstStyle/>
                    <a:p>
                      <a:pPr algn="ctr"/>
                      <a:endParaRPr kumimoji="1" lang="ja-JP" altLang="en-US" sz="19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選択的観測</a:t>
                      </a:r>
                      <a:endParaRPr kumimoji="1" lang="ja-JP" altLang="en-US" sz="19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組織染色</a:t>
                      </a:r>
                      <a:endParaRPr kumimoji="1" lang="ja-JP" altLang="en-US" sz="19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9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３次元</a:t>
                      </a:r>
                    </a:p>
                  </a:txBody>
                  <a:tcPr marL="97428" marR="97428" marT="48714" marB="48714"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 smtClean="0">
                          <a:solidFill>
                            <a:schemeClr val="tx1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時系列</a:t>
                      </a:r>
                      <a:endParaRPr kumimoji="1" lang="ja-JP" altLang="en-US" sz="1900" dirty="0">
                        <a:solidFill>
                          <a:schemeClr val="tx1"/>
                        </a:solidFill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1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染色観察</a:t>
                      </a:r>
                      <a:endParaRPr kumimoji="1" lang="ja-JP" altLang="en-US" sz="19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可</a:t>
                      </a:r>
                      <a:endParaRPr kumimoji="1" lang="ja-JP" altLang="en-US" sz="32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要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不可</a:t>
                      </a:r>
                    </a:p>
                  </a:txBody>
                  <a:tcPr marL="97428" marR="97428" marT="48714" marB="48714"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不可</a:t>
                      </a:r>
                    </a:p>
                  </a:txBody>
                  <a:tcPr marL="97428" marR="97428" marT="48714" marB="48714"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591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共焦点顕微鏡</a:t>
                      </a:r>
                      <a:endParaRPr kumimoji="1" lang="ja-JP" altLang="en-US" sz="19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可</a:t>
                      </a:r>
                      <a:endParaRPr kumimoji="1" lang="ja-JP" altLang="en-US" sz="32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要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可</a:t>
                      </a:r>
                    </a:p>
                  </a:txBody>
                  <a:tcPr marL="97428" marR="97428" marT="48714" marB="48714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不可</a:t>
                      </a:r>
                    </a:p>
                  </a:txBody>
                  <a:tcPr marL="97428" marR="97428" marT="48714" marB="48714" anchor="ctr"/>
                </a:tc>
              </a:tr>
              <a:tr h="7591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9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位相差顕微鏡</a:t>
                      </a:r>
                    </a:p>
                  </a:txBody>
                  <a:tcPr marL="97428" marR="97428" marT="48714" marB="48714"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不可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latin typeface="小塚ゴシック Pro R"/>
                          <a:ea typeface="小塚ゴシック Pro R"/>
                          <a:cs typeface="小塚ゴシック Pro R"/>
                        </a:rPr>
                        <a:t>不要</a:t>
                      </a:r>
                      <a:endParaRPr kumimoji="1" lang="ja-JP" altLang="en-US" sz="3200" dirty="0">
                        <a:latin typeface="小塚ゴシック Pro R"/>
                        <a:ea typeface="小塚ゴシック Pro R"/>
                        <a:cs typeface="小塚ゴシック Pro R"/>
                      </a:endParaRPr>
                    </a:p>
                  </a:txBody>
                  <a:tcPr marL="97428" marR="97428" marT="48714" marB="48714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>
                          <a:solidFill>
                            <a:srgbClr val="FF0000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不可</a:t>
                      </a:r>
                    </a:p>
                  </a:txBody>
                  <a:tcPr marL="97428" marR="97428" marT="48714" marB="48714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  <a:latin typeface="小塚ゴシック Pro R"/>
                          <a:ea typeface="小塚ゴシック Pro R"/>
                          <a:cs typeface="小塚ゴシック Pro R"/>
                        </a:rPr>
                        <a:t>可</a:t>
                      </a:r>
                    </a:p>
                  </a:txBody>
                  <a:tcPr marL="97428" marR="97428" marT="48714" marB="48714" anchor="ctr"/>
                </a:tc>
              </a:tr>
            </a:tbl>
          </a:graphicData>
        </a:graphic>
      </p:graphicFrame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34111" y="5439188"/>
            <a:ext cx="9067909" cy="1106982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38100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培養組織にお</a:t>
            </a:r>
            <a:r>
              <a:rPr lang="ja-JP" altLang="en-US" sz="3200" dirty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けるコラーゲン分布を</a:t>
            </a:r>
            <a:endParaRPr lang="en-US" altLang="ja-JP" sz="3200" dirty="0" smtClean="0">
              <a:solidFill>
                <a:srgbClr val="FFFF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32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非染色・時系列でモニタリングする</a:t>
            </a:r>
            <a:r>
              <a:rPr lang="ja-JP" altLang="en-US" sz="3200" dirty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ことは不可能</a:t>
            </a:r>
            <a:endParaRPr lang="ja-JP" altLang="en-US" sz="3200" dirty="0">
              <a:solidFill>
                <a:srgbClr val="FFFF00"/>
              </a:solidFill>
              <a:ea typeface="小塚ゴシック Pro R"/>
              <a:cs typeface="小塚ゴシック Pro R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81297"/>
              </p:ext>
            </p:extLst>
          </p:nvPr>
        </p:nvGraphicFramePr>
        <p:xfrm>
          <a:off x="362622" y="1589711"/>
          <a:ext cx="8281375" cy="3068392"/>
        </p:xfrm>
        <a:graphic>
          <a:graphicData uri="http://schemas.openxmlformats.org/drawingml/2006/table">
            <a:tbl>
              <a:tblPr/>
              <a:tblGrid>
                <a:gridCol w="8281375"/>
              </a:tblGrid>
              <a:tr h="3068392">
                <a:tc>
                  <a:txBody>
                    <a:bodyPr/>
                    <a:lstStyle/>
                    <a:p>
                      <a:endParaRPr kumimoji="1" lang="ja-JP" altLang="en-US" dirty="0">
                        <a:ea typeface="小塚ゴシック Pro R"/>
                        <a:cs typeface="小塚ゴシック Pro R"/>
                      </a:endParaRPr>
                    </a:p>
                  </a:txBody>
                  <a:tcPr>
                    <a:lnL w="38100" cmpd="sng">
                      <a:solidFill>
                        <a:srgbClr val="000000"/>
                      </a:solidFill>
                      <a:prstDash val="solid"/>
                    </a:lnL>
                    <a:lnR w="38100" cmpd="sng">
                      <a:solidFill>
                        <a:srgbClr val="000000"/>
                      </a:solidFill>
                      <a:prstDash val="solid"/>
                    </a:lnR>
                    <a:lnT w="38100" cmpd="sng">
                      <a:solidFill>
                        <a:srgbClr val="000000"/>
                      </a:solidFill>
                      <a:prstDash val="solid"/>
                    </a:lnT>
                    <a:lnB w="3810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313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3913" y="1383414"/>
            <a:ext cx="2771775" cy="316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四角形吹き出し 5"/>
          <p:cNvSpPr/>
          <p:nvPr/>
        </p:nvSpPr>
        <p:spPr>
          <a:xfrm>
            <a:off x="4150488" y="3051877"/>
            <a:ext cx="4429125" cy="1428750"/>
          </a:xfrm>
          <a:prstGeom prst="wedgeRectCallout">
            <a:avLst>
              <a:gd name="adj1" fmla="val -74046"/>
              <a:gd name="adj2" fmla="val -19528"/>
            </a:avLst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 dirty="0">
              <a:solidFill>
                <a:srgbClr val="FFFFFF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460" name="テキスト ボックス 7"/>
          <p:cNvSpPr txBox="1">
            <a:spLocks noChangeArrowheads="1"/>
          </p:cNvSpPr>
          <p:nvPr/>
        </p:nvSpPr>
        <p:spPr bwMode="auto">
          <a:xfrm>
            <a:off x="2764320" y="1480252"/>
            <a:ext cx="13388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超短パルス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レーザー光</a:t>
            </a:r>
            <a:endParaRPr lang="en-US" altLang="ja-JP" dirty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en-US" altLang="ja-JP" dirty="0">
                <a:latin typeface="小塚ゴシック Pro R"/>
                <a:ea typeface="小塚ゴシック Pro R"/>
                <a:cs typeface="小塚ゴシック Pro R"/>
              </a:rPr>
              <a:t>(</a:t>
            </a:r>
            <a:r>
              <a:rPr lang="ja-JP" altLang="en-US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波長 </a:t>
            </a:r>
            <a:r>
              <a:rPr lang="en-US" altLang="ja-JP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= </a:t>
            </a:r>
            <a:r>
              <a:rPr lang="en-US" altLang="ja-JP" dirty="0" err="1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λ</a:t>
            </a:r>
            <a:r>
              <a:rPr lang="en-US" altLang="ja-JP" dirty="0" smtClean="0">
                <a:latin typeface="小塚ゴシック Pro R"/>
                <a:ea typeface="小塚ゴシック Pro R"/>
                <a:cs typeface="小塚ゴシック Pro R"/>
              </a:rPr>
              <a:t>)</a:t>
            </a:r>
            <a:endParaRPr lang="ja-JP" altLang="en-US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461" name="テキスト ボックス 8"/>
          <p:cNvSpPr txBox="1">
            <a:spLocks noChangeArrowheads="1"/>
          </p:cNvSpPr>
          <p:nvPr/>
        </p:nvSpPr>
        <p:spPr bwMode="auto">
          <a:xfrm>
            <a:off x="358793" y="1766002"/>
            <a:ext cx="16445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2000" dirty="0">
                <a:latin typeface="小塚ゴシック Pro R"/>
                <a:ea typeface="小塚ゴシック Pro R"/>
                <a:cs typeface="小塚ゴシック Pro R"/>
              </a:rPr>
              <a:t>光</a:t>
            </a:r>
            <a:endParaRPr lang="en-US" altLang="ja-JP" sz="2000" dirty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en-US" altLang="ja-JP" sz="2000" dirty="0">
                <a:latin typeface="小塚ゴシック Pro R"/>
                <a:ea typeface="小塚ゴシック Pro R"/>
                <a:cs typeface="小塚ゴシック Pro R"/>
              </a:rPr>
              <a:t>(</a:t>
            </a:r>
            <a:r>
              <a:rPr lang="ja-JP" altLang="en-US" sz="2000" dirty="0">
                <a:solidFill>
                  <a:srgbClr val="0070C0"/>
                </a:solidFill>
                <a:latin typeface="小塚ゴシック Pro R"/>
                <a:ea typeface="小塚ゴシック Pro R"/>
                <a:cs typeface="小塚ゴシック Pro R"/>
              </a:rPr>
              <a:t>波長 </a:t>
            </a:r>
            <a:r>
              <a:rPr lang="en-US" altLang="ja-JP" sz="2000" dirty="0">
                <a:solidFill>
                  <a:srgbClr val="0070C0"/>
                </a:solidFill>
                <a:latin typeface="小塚ゴシック Pro R"/>
                <a:ea typeface="小塚ゴシック Pro R"/>
                <a:cs typeface="小塚ゴシック Pro R"/>
              </a:rPr>
              <a:t>= </a:t>
            </a:r>
            <a:r>
              <a:rPr lang="en-US" altLang="ja-JP" sz="2000" dirty="0" err="1" smtClean="0">
                <a:solidFill>
                  <a:srgbClr val="0070C0"/>
                </a:solidFill>
                <a:latin typeface="小塚ゴシック Pro R"/>
                <a:ea typeface="小塚ゴシック Pro R"/>
                <a:cs typeface="小塚ゴシック Pro R"/>
              </a:rPr>
              <a:t>λ</a:t>
            </a:r>
            <a:r>
              <a:rPr lang="en-US" altLang="ja-JP" sz="2000" dirty="0" smtClean="0">
                <a:solidFill>
                  <a:srgbClr val="0070C0"/>
                </a:solidFill>
                <a:latin typeface="小塚ゴシック Pro R"/>
                <a:ea typeface="小塚ゴシック Pro R"/>
                <a:cs typeface="小塚ゴシック Pro R"/>
              </a:rPr>
              <a:t>/</a:t>
            </a:r>
            <a:r>
              <a:rPr lang="en-US" altLang="ja-JP" sz="2000" dirty="0">
                <a:solidFill>
                  <a:srgbClr val="0070C0"/>
                </a:solidFill>
                <a:latin typeface="小塚ゴシック Pro R"/>
                <a:ea typeface="小塚ゴシック Pro R"/>
                <a:cs typeface="小塚ゴシック Pro R"/>
              </a:rPr>
              <a:t>2</a:t>
            </a:r>
            <a:r>
              <a:rPr lang="en-US" altLang="ja-JP" sz="2000" dirty="0">
                <a:latin typeface="小塚ゴシック Pro R"/>
                <a:ea typeface="小塚ゴシック Pro R"/>
                <a:cs typeface="小塚ゴシック Pro R"/>
              </a:rPr>
              <a:t>)</a:t>
            </a:r>
            <a:endParaRPr lang="ja-JP" altLang="en-US" sz="20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1632713" y="2551814"/>
            <a:ext cx="785812" cy="571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4800" y="3539239"/>
            <a:ext cx="18986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テキスト ボックス 11"/>
          <p:cNvSpPr txBox="1">
            <a:spLocks noChangeArrowheads="1"/>
          </p:cNvSpPr>
          <p:nvPr/>
        </p:nvSpPr>
        <p:spPr bwMode="auto">
          <a:xfrm>
            <a:off x="4364800" y="4039302"/>
            <a:ext cx="203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非中心対称性構造</a:t>
            </a:r>
          </a:p>
        </p:txBody>
      </p:sp>
      <p:sp>
        <p:nvSpPr>
          <p:cNvPr id="19465" name="テキスト ボックス 12"/>
          <p:cNvSpPr txBox="1">
            <a:spLocks noChangeArrowheads="1"/>
          </p:cNvSpPr>
          <p:nvPr/>
        </p:nvSpPr>
        <p:spPr bwMode="auto">
          <a:xfrm>
            <a:off x="4494975" y="3194752"/>
            <a:ext cx="1800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latin typeface="小塚ゴシック Pro R"/>
                <a:ea typeface="小塚ゴシック Pro R"/>
                <a:cs typeface="小塚ゴシック Pro R"/>
              </a:rPr>
              <a:t>コラーゲン分子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7209600" y="3286827"/>
            <a:ext cx="1285875" cy="10001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 dirty="0">
              <a:solidFill>
                <a:srgbClr val="FFFFFF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467" name="テキスト ボックス 14"/>
          <p:cNvSpPr txBox="1">
            <a:spLocks noChangeArrowheads="1"/>
          </p:cNvSpPr>
          <p:nvPr/>
        </p:nvSpPr>
        <p:spPr bwMode="auto">
          <a:xfrm>
            <a:off x="7252068" y="3480502"/>
            <a:ext cx="11977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2000" b="1" dirty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光の</a:t>
            </a:r>
            <a:endParaRPr lang="en-US" altLang="ja-JP" sz="2000" b="1" dirty="0">
              <a:solidFill>
                <a:srgbClr val="FFFF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000" b="1" dirty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発生源</a:t>
            </a:r>
          </a:p>
        </p:txBody>
      </p:sp>
      <p:pic>
        <p:nvPicPr>
          <p:cNvPr id="19468" name="Picture 1045" descr="(BIC322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6559519" y="3460658"/>
            <a:ext cx="4683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角丸四角形 23"/>
          <p:cNvSpPr/>
          <p:nvPr/>
        </p:nvSpPr>
        <p:spPr>
          <a:xfrm>
            <a:off x="234265" y="4697345"/>
            <a:ext cx="4928038" cy="197585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 dirty="0">
              <a:solidFill>
                <a:srgbClr val="00206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470" name="テキスト ボックス 24"/>
          <p:cNvSpPr txBox="1">
            <a:spLocks noChangeArrowheads="1"/>
          </p:cNvSpPr>
          <p:nvPr/>
        </p:nvSpPr>
        <p:spPr bwMode="auto">
          <a:xfrm>
            <a:off x="317995" y="4710338"/>
            <a:ext cx="2660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2400" dirty="0">
                <a:latin typeface="小塚ゴシック Pro R"/>
                <a:ea typeface="小塚ゴシック Pro R"/>
                <a:cs typeface="小塚ゴシック Pro R"/>
              </a:rPr>
              <a:t>顕微鏡の特徴</a:t>
            </a:r>
          </a:p>
        </p:txBody>
      </p:sp>
      <p:sp>
        <p:nvSpPr>
          <p:cNvPr id="19471" name="テキスト ボックス 27"/>
          <p:cNvSpPr txBox="1">
            <a:spLocks noChangeArrowheads="1"/>
          </p:cNvSpPr>
          <p:nvPr/>
        </p:nvSpPr>
        <p:spPr bwMode="auto">
          <a:xfrm>
            <a:off x="379012" y="5152034"/>
            <a:ext cx="4224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ja-JP" altLang="en-US" sz="2000" dirty="0">
                <a:latin typeface="小塚ゴシック Pro R"/>
                <a:ea typeface="小塚ゴシック Pro R"/>
                <a:cs typeface="小塚ゴシック Pro R"/>
              </a:rPr>
              <a:t>分子構造に依存した選択性を持つ　</a:t>
            </a:r>
          </a:p>
        </p:txBody>
      </p:sp>
      <p:pic>
        <p:nvPicPr>
          <p:cNvPr id="19472" name="Picture 1045" descr="(BIC322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5726294" y="5431894"/>
            <a:ext cx="6096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角丸四角形 29"/>
          <p:cNvSpPr/>
          <p:nvPr/>
        </p:nvSpPr>
        <p:spPr>
          <a:xfrm>
            <a:off x="6808914" y="4895825"/>
            <a:ext cx="2082800" cy="1652567"/>
          </a:xfrm>
          <a:prstGeom prst="roundRect">
            <a:avLst/>
          </a:prstGeom>
          <a:solidFill>
            <a:srgbClr val="00206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 dirty="0">
              <a:solidFill>
                <a:srgbClr val="00206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9474" name="テキスト ボックス 30"/>
          <p:cNvSpPr txBox="1">
            <a:spLocks noChangeArrowheads="1"/>
          </p:cNvSpPr>
          <p:nvPr/>
        </p:nvSpPr>
        <p:spPr bwMode="auto">
          <a:xfrm>
            <a:off x="6914489" y="4952872"/>
            <a:ext cx="192873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ja-JP" altLang="en-US" sz="24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皮膚計測</a:t>
            </a:r>
            <a:r>
              <a:rPr lang="en-US" altLang="ja-JP" sz="24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 </a:t>
            </a:r>
          </a:p>
          <a:p>
            <a:pPr>
              <a:buFont typeface="Wingdings" charset="2"/>
              <a:buChar char="Ø"/>
            </a:pPr>
            <a:r>
              <a:rPr lang="ja-JP" altLang="en-US" sz="24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再生医療</a:t>
            </a:r>
            <a:endParaRPr lang="en-US" altLang="ja-JP" sz="2400" dirty="0" smtClean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>
              <a:buFont typeface="Wingdings" charset="2"/>
              <a:buChar char="Ø"/>
            </a:pPr>
            <a:r>
              <a:rPr lang="ja-JP" altLang="en-US" sz="24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がん診断</a:t>
            </a:r>
            <a:endParaRPr lang="en-US" altLang="ja-JP" sz="24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リ</a:t>
            </a:r>
            <a:r>
              <a:rPr lang="ja-JP" altLang="en-US" sz="20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モデリング</a:t>
            </a:r>
            <a:r>
              <a:rPr lang="en-US" altLang="ja-JP" sz="20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 </a:t>
            </a:r>
          </a:p>
        </p:txBody>
      </p:sp>
      <p:sp>
        <p:nvSpPr>
          <p:cNvPr id="19475" name="テキスト ボックス 31"/>
          <p:cNvSpPr txBox="1">
            <a:spLocks noChangeArrowheads="1"/>
          </p:cNvSpPr>
          <p:nvPr/>
        </p:nvSpPr>
        <p:spPr bwMode="auto">
          <a:xfrm>
            <a:off x="5223952" y="5157293"/>
            <a:ext cx="15088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  <a:latin typeface="小塚ゴシック Pro R"/>
                <a:ea typeface="小塚ゴシック Pro R"/>
                <a:cs typeface="小塚ゴシック Pro R"/>
              </a:rPr>
              <a:t>Application</a:t>
            </a:r>
          </a:p>
        </p:txBody>
      </p:sp>
      <p:sp>
        <p:nvSpPr>
          <p:cNvPr id="19477" name="テキスト ボックス 33"/>
          <p:cNvSpPr txBox="1">
            <a:spLocks noChangeArrowheads="1"/>
          </p:cNvSpPr>
          <p:nvPr/>
        </p:nvSpPr>
        <p:spPr bwMode="auto">
          <a:xfrm>
            <a:off x="4195933" y="1872478"/>
            <a:ext cx="46858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超短パルス光を，非中心対称性の物質に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入射した際</a:t>
            </a:r>
            <a:r>
              <a:rPr lang="ja-JP" alt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，半波長（</a:t>
            </a:r>
            <a:r>
              <a:rPr 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周波数が</a:t>
            </a:r>
            <a:r>
              <a:rPr lang="en-US" altLang="ja-JP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2</a:t>
            </a:r>
            <a:r>
              <a:rPr 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倍</a:t>
            </a:r>
            <a:r>
              <a:rPr lang="ja-JP" alt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）</a:t>
            </a:r>
            <a:r>
              <a:rPr 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の光が</a:t>
            </a:r>
            <a:endParaRPr lang="en-US" altLang="ja-JP" dirty="0">
              <a:solidFill>
                <a:srgbClr val="0000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小塚ゴシック Pro R"/>
                <a:ea typeface="小塚ゴシック Pro R"/>
                <a:cs typeface="小塚ゴシック Pro R"/>
              </a:rPr>
              <a:t>発生する現象</a:t>
            </a:r>
          </a:p>
        </p:txBody>
      </p:sp>
      <p:sp>
        <p:nvSpPr>
          <p:cNvPr id="19478" name="テキスト ボックス 35"/>
          <p:cNvSpPr txBox="1">
            <a:spLocks noChangeArrowheads="1"/>
          </p:cNvSpPr>
          <p:nvPr/>
        </p:nvSpPr>
        <p:spPr bwMode="auto">
          <a:xfrm>
            <a:off x="4221925" y="2810577"/>
            <a:ext cx="50526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dirty="0">
                <a:latin typeface="小塚ゴシック Pro R"/>
                <a:ea typeface="小塚ゴシック Pro R"/>
                <a:cs typeface="小塚ゴシック Pro R"/>
              </a:rPr>
              <a:t>例</a:t>
            </a:r>
          </a:p>
        </p:txBody>
      </p:sp>
      <p:sp>
        <p:nvSpPr>
          <p:cNvPr id="19479" name="テキスト ボックス 36"/>
          <p:cNvSpPr txBox="1">
            <a:spLocks noChangeArrowheads="1"/>
          </p:cNvSpPr>
          <p:nvPr/>
        </p:nvSpPr>
        <p:spPr bwMode="auto">
          <a:xfrm>
            <a:off x="379012" y="5571237"/>
            <a:ext cx="47832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buFont typeface="Wingdings" charset="2"/>
              <a:buChar char="Ø"/>
            </a:pPr>
            <a:r>
              <a:rPr lang="ja-JP" altLang="en-US" sz="2000" dirty="0">
                <a:latin typeface="小塚ゴシック Pro R"/>
                <a:ea typeface="小塚ゴシック Pro R"/>
                <a:cs typeface="小塚ゴシック Pro R"/>
              </a:rPr>
              <a:t>生体組織の場合，コラーゲン，ミオシン，チューブリン</a:t>
            </a:r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などを</a:t>
            </a:r>
            <a:r>
              <a:rPr lang="ja-JP" altLang="en-US" sz="20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“生きたありのまま”</a:t>
            </a:r>
            <a:r>
              <a:rPr lang="ja-JP" altLang="en-US" sz="2000" dirty="0" smtClean="0">
                <a:latin typeface="小塚ゴシック Pro R"/>
                <a:ea typeface="小塚ゴシック Pro R"/>
                <a:cs typeface="小塚ゴシック Pro R"/>
              </a:rPr>
              <a:t>の状態で，観測出来る</a:t>
            </a:r>
            <a:endParaRPr lang="ja-JP" altLang="en-US" sz="2000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85400" y="1232006"/>
            <a:ext cx="1621132" cy="52322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kumimoji="1" lang="ja-JP" altLang="en-US" sz="2800" dirty="0" smtClean="0">
                <a:solidFill>
                  <a:srgbClr val="FFFF00"/>
                </a:solidFill>
                <a:latin typeface="小塚ゴシック Pro R"/>
                <a:ea typeface="小塚ゴシック Pro R"/>
                <a:cs typeface="小塚ゴシック Pro R"/>
              </a:rPr>
              <a:t>とは</a:t>
            </a:r>
            <a:endParaRPr kumimoji="1" lang="ja-JP" altLang="en-US" sz="2800" dirty="0">
              <a:solidFill>
                <a:srgbClr val="FFFF0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40864" y="3535051"/>
            <a:ext cx="748923" cy="307777"/>
          </a:xfrm>
          <a:prstGeom prst="rect">
            <a:avLst/>
          </a:prstGeom>
          <a:solidFill>
            <a:srgbClr val="FFFF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非接触</a:t>
            </a:r>
            <a:endParaRPr kumimoji="1" lang="ja-JP" altLang="en-US" sz="1400" dirty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70682" y="3662301"/>
            <a:ext cx="723275" cy="307777"/>
          </a:xfrm>
          <a:prstGeom prst="rect">
            <a:avLst/>
          </a:prstGeom>
          <a:solidFill>
            <a:srgbClr val="FFFF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非</a:t>
            </a:r>
            <a:r>
              <a:rPr lang="ja-JP" altLang="en-US" sz="14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染色</a:t>
            </a:r>
            <a:endParaRPr kumimoji="1" lang="ja-JP" altLang="en-US" sz="1400" dirty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86295" y="4074791"/>
            <a:ext cx="1813280" cy="30777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３次元イメージング</a:t>
            </a:r>
            <a:endParaRPr kumimoji="1" lang="ja-JP" altLang="en-US" sz="1400" dirty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ja-JP" sz="4000" dirty="0">
                <a:latin typeface="小塚ゴシック Pro R"/>
                <a:ea typeface="小塚ゴシック Pro R"/>
                <a:cs typeface="小塚ゴシック Pro R"/>
              </a:rPr>
              <a:t>SHG</a:t>
            </a:r>
            <a:r>
              <a:rPr lang="ja-JP" altLang="en-US" sz="4000" dirty="0">
                <a:latin typeface="小塚ゴシック Pro R"/>
                <a:ea typeface="小塚ゴシック Pro R"/>
                <a:cs typeface="小塚ゴシック Pro R"/>
              </a:rPr>
              <a:t>顕微鏡を用いたコラーゲン計測</a:t>
            </a:r>
            <a:endParaRPr kumimoji="1" lang="ja-JP" altLang="en-US" sz="4000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4196644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495553" y="6096980"/>
            <a:ext cx="8515983" cy="461665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小塚ゴシック Pro R"/>
                <a:ea typeface="小塚ゴシック Pro R"/>
                <a:cs typeface="小塚ゴシック Pro R"/>
              </a:rPr>
              <a:t>平均ﾊﾟﾜｰを維持したまま，ﾊﾟﾙｽ幅を狭窄化</a:t>
            </a:r>
            <a:r>
              <a:rPr lang="en-US" altLang="ja-JP" sz="2400" dirty="0">
                <a:latin typeface="小塚ゴシック Pro R"/>
                <a:ea typeface="小塚ゴシック Pro R"/>
                <a:cs typeface="小塚ゴシック Pro R"/>
              </a:rPr>
              <a:t>☞</a:t>
            </a:r>
            <a:r>
              <a:rPr lang="ja-JP" altLang="en-US" sz="2400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ﾋﾟｰｸﾊﾟﾜｰ</a:t>
            </a:r>
            <a:r>
              <a:rPr lang="ja-JP" altLang="en-US" sz="2400" dirty="0">
                <a:latin typeface="小塚ゴシック Pro R"/>
                <a:ea typeface="小塚ゴシック Pro R"/>
                <a:cs typeface="小塚ゴシック Pro R"/>
              </a:rPr>
              <a:t>を増大</a:t>
            </a:r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-115451" y="86266"/>
            <a:ext cx="9345613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10 </a:t>
            </a:r>
            <a:r>
              <a:rPr lang="en-US" altLang="ja-JP" sz="3200" dirty="0" err="1" smtClean="0"/>
              <a:t>fs</a:t>
            </a:r>
            <a:r>
              <a:rPr lang="ja-JP" altLang="en-US" sz="3200" dirty="0" smtClean="0"/>
              <a:t>レーザーを用いた</a:t>
            </a:r>
            <a:r>
              <a:rPr lang="en-US" altLang="ja-JP" sz="3200" dirty="0" smtClean="0"/>
              <a:t>SHG</a:t>
            </a:r>
            <a:r>
              <a:rPr lang="ja-JP" altLang="en-US" sz="3200" dirty="0" smtClean="0"/>
              <a:t>顕微鏡の高感度化</a:t>
            </a:r>
            <a:endParaRPr lang="ja-JP" altLang="en-US" sz="3200" dirty="0"/>
          </a:p>
        </p:txBody>
      </p:sp>
      <p:pic>
        <p:nvPicPr>
          <p:cNvPr id="7" name="図 6" descr="t1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21197" r="28479" b="18577"/>
          <a:stretch/>
        </p:blipFill>
        <p:spPr>
          <a:xfrm>
            <a:off x="5017498" y="2463299"/>
            <a:ext cx="3994038" cy="3374268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4891517" y="1262971"/>
            <a:ext cx="43386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Times New Roman"/>
                <a:ea typeface="小塚ゴシック Pro R"/>
                <a:cs typeface="小塚ゴシック Pro R"/>
              </a:rPr>
              <a:t>・</a:t>
            </a:r>
            <a:r>
              <a:rPr lang="ja-JP" altLang="en-US" sz="2400" kern="1200" dirty="0" smtClean="0">
                <a:latin typeface="Times New Roman"/>
                <a:ea typeface="小塚ゴシック Pro R"/>
                <a:cs typeface="小塚ゴシック Pro R"/>
              </a:rPr>
              <a:t>パルス幅を狭窄化</a:t>
            </a:r>
            <a:endParaRPr lang="en-US" altLang="ja-JP" sz="2400" kern="1200" dirty="0" smtClean="0">
              <a:latin typeface="Times New Roman"/>
              <a:ea typeface="小塚ゴシック Pro R"/>
              <a:cs typeface="小塚ゴシック Pro R"/>
            </a:endParaRPr>
          </a:p>
          <a:p>
            <a:r>
              <a:rPr lang="en-US" altLang="ja-JP" sz="2400" dirty="0" smtClean="0">
                <a:latin typeface="Times New Roman"/>
                <a:ea typeface="小塚ゴシック Pro R"/>
                <a:cs typeface="小塚ゴシック Pro R"/>
              </a:rPr>
              <a:t> </a:t>
            </a:r>
            <a:r>
              <a:rPr lang="ja-JP" altLang="en-US" sz="2400" dirty="0" smtClean="0">
                <a:latin typeface="Times New Roman"/>
                <a:ea typeface="小塚ゴシック Pro R"/>
                <a:cs typeface="小塚ゴシック Pro R"/>
              </a:rPr>
              <a:t>　　</a:t>
            </a:r>
            <a:r>
              <a:rPr lang="en-US" altLang="ja-JP" sz="2400" dirty="0" smtClean="0">
                <a:latin typeface="Times New Roman"/>
                <a:ea typeface="小塚ゴシック Pro R"/>
                <a:cs typeface="小塚ゴシック Pro R"/>
              </a:rPr>
              <a:t>(</a:t>
            </a:r>
            <a:r>
              <a:rPr kumimoji="1" lang="ja-JP" altLang="en-US" sz="2400" kern="1200" dirty="0" smtClean="0">
                <a:latin typeface="Times New Roman"/>
                <a:ea typeface="小塚ゴシック Pro R"/>
                <a:cs typeface="小塚ゴシック Pro R"/>
              </a:rPr>
              <a:t>平均パワーは同じ）</a:t>
            </a:r>
            <a:endParaRPr lang="en-US" altLang="ja-JP" sz="2400" dirty="0" smtClean="0">
              <a:latin typeface="Times New Roman"/>
              <a:ea typeface="小塚ゴシック Pro R"/>
              <a:cs typeface="小塚ゴシック Pro R"/>
            </a:endParaRPr>
          </a:p>
          <a:p>
            <a:r>
              <a:rPr lang="ja-JP" altLang="en-US" sz="2400" dirty="0" smtClean="0">
                <a:latin typeface="Times New Roman"/>
                <a:ea typeface="小塚ゴシック Pro R"/>
                <a:cs typeface="小塚ゴシック Pro R"/>
              </a:rPr>
              <a:t>ダメージリスク</a:t>
            </a:r>
            <a:r>
              <a:rPr lang="en-US" altLang="ja-JP" sz="2400" dirty="0" smtClean="0">
                <a:latin typeface="Times New Roman"/>
                <a:ea typeface="小塚ゴシック Pro R"/>
                <a:cs typeface="小塚ゴシック Pro R"/>
              </a:rPr>
              <a:t> ∝ </a:t>
            </a:r>
            <a:r>
              <a:rPr lang="ja-JP" altLang="en-US" sz="2400" dirty="0" smtClean="0">
                <a:latin typeface="Times New Roman"/>
                <a:ea typeface="小塚ゴシック Pro R"/>
                <a:cs typeface="小塚ゴシック Pro R"/>
              </a:rPr>
              <a:t>平均パワー</a:t>
            </a:r>
            <a:endParaRPr lang="en-US" altLang="ja-JP" sz="2400" dirty="0">
              <a:latin typeface="Times New Roman"/>
              <a:ea typeface="小塚ゴシック Pro R"/>
              <a:cs typeface="小塚ゴシック Pro R"/>
            </a:endParaRPr>
          </a:p>
        </p:txBody>
      </p:sp>
      <p:grpSp>
        <p:nvGrpSpPr>
          <p:cNvPr id="191" name="図形グループ 190"/>
          <p:cNvGrpSpPr/>
          <p:nvPr/>
        </p:nvGrpSpPr>
        <p:grpSpPr>
          <a:xfrm>
            <a:off x="-149364" y="1025251"/>
            <a:ext cx="5056442" cy="776724"/>
            <a:chOff x="-260105" y="4181954"/>
            <a:chExt cx="5056442" cy="776724"/>
          </a:xfrm>
        </p:grpSpPr>
        <p:sp>
          <p:nvSpPr>
            <p:cNvPr id="190" name="角丸四角形 189"/>
            <p:cNvSpPr/>
            <p:nvPr/>
          </p:nvSpPr>
          <p:spPr bwMode="auto">
            <a:xfrm>
              <a:off x="117724" y="4181954"/>
              <a:ext cx="4521945" cy="7767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-260105" y="4253808"/>
              <a:ext cx="50564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dirty="0">
                  <a:latin typeface="Times New Roman"/>
                  <a:ea typeface="小塚ゴシック Pro R"/>
                  <a:cs typeface="小塚ゴシック Pro R"/>
                </a:rPr>
                <a:t>細胞産生</a:t>
              </a:r>
              <a:r>
                <a:rPr lang="ja-JP" altLang="en-US" dirty="0" smtClean="0">
                  <a:latin typeface="Times New Roman"/>
                  <a:ea typeface="小塚ゴシック Pro R"/>
                  <a:cs typeface="小塚ゴシック Pro R"/>
                </a:rPr>
                <a:t>ｺﾗｰｹﾞﾝでは</a:t>
              </a:r>
              <a:r>
                <a:rPr lang="ja-JP" altLang="en-US" dirty="0">
                  <a:latin typeface="Times New Roman"/>
                  <a:ea typeface="小塚ゴシック Pro R"/>
                  <a:cs typeface="小塚ゴシック Pro R"/>
                </a:rPr>
                <a:t>，</a:t>
              </a:r>
              <a:endParaRPr lang="en-US" altLang="ja-JP" dirty="0">
                <a:latin typeface="Times New Roman"/>
                <a:ea typeface="小塚ゴシック Pro R"/>
                <a:cs typeface="小塚ゴシック Pro R"/>
              </a:endParaRPr>
            </a:p>
            <a:p>
              <a:pPr algn="ctr"/>
              <a:r>
                <a:rPr lang="ja-JP" altLang="ja-JP" dirty="0">
                  <a:ea typeface="小塚ゴシック Pro R"/>
                  <a:cs typeface="小塚ゴシック Pro R"/>
                </a:rPr>
                <a:t>　</a:t>
              </a:r>
              <a:r>
                <a:rPr lang="ja-JP" altLang="en-US" dirty="0">
                  <a:ea typeface="小塚ゴシック Pro R"/>
                  <a:cs typeface="小塚ゴシック Pro R"/>
                </a:rPr>
                <a:t>低密度・</a:t>
              </a:r>
              <a:r>
                <a:rPr lang="ja-JP" altLang="en-US" dirty="0">
                  <a:latin typeface="Times New Roman"/>
                  <a:ea typeface="小塚ゴシック Pro R"/>
                  <a:cs typeface="小塚ゴシック Pro R"/>
                </a:rPr>
                <a:t>高次構造が未熟・絶対量が少ない</a:t>
              </a:r>
              <a:endParaRPr lang="ja-JP" altLang="en-US" dirty="0"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192" name="図形グループ 191"/>
          <p:cNvGrpSpPr/>
          <p:nvPr/>
        </p:nvGrpSpPr>
        <p:grpSpPr>
          <a:xfrm>
            <a:off x="-75899" y="2334827"/>
            <a:ext cx="5056442" cy="776724"/>
            <a:chOff x="-186640" y="4181954"/>
            <a:chExt cx="5056442" cy="776724"/>
          </a:xfrm>
        </p:grpSpPr>
        <p:sp>
          <p:nvSpPr>
            <p:cNvPr id="193" name="角丸四角形 192"/>
            <p:cNvSpPr/>
            <p:nvPr/>
          </p:nvSpPr>
          <p:spPr bwMode="auto">
            <a:xfrm>
              <a:off x="117724" y="4181954"/>
              <a:ext cx="4521945" cy="7767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194" name="正方形/長方形 193"/>
            <p:cNvSpPr/>
            <p:nvPr/>
          </p:nvSpPr>
          <p:spPr>
            <a:xfrm>
              <a:off x="-186640" y="4316784"/>
              <a:ext cx="50564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Times New Roman"/>
                  <a:ea typeface="小塚ゴシック Pro R"/>
                  <a:cs typeface="小塚ゴシック Pro R"/>
                </a:rPr>
                <a:t>SHG</a:t>
              </a:r>
              <a:r>
                <a:rPr lang="ja-JP" altLang="en-US" sz="2800" dirty="0">
                  <a:latin typeface="Times New Roman"/>
                  <a:ea typeface="小塚ゴシック Pro R"/>
                  <a:cs typeface="小塚ゴシック Pro R"/>
                </a:rPr>
                <a:t>発生強度が小さい</a:t>
              </a:r>
              <a:endParaRPr lang="en-US" altLang="ja-JP" sz="2800" dirty="0">
                <a:latin typeface="Times New Roman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196" name="図形グループ 195"/>
          <p:cNvGrpSpPr/>
          <p:nvPr/>
        </p:nvGrpSpPr>
        <p:grpSpPr>
          <a:xfrm>
            <a:off x="-33919" y="3662468"/>
            <a:ext cx="5056442" cy="776724"/>
            <a:chOff x="-144660" y="4181954"/>
            <a:chExt cx="5056442" cy="776724"/>
          </a:xfrm>
        </p:grpSpPr>
        <p:sp>
          <p:nvSpPr>
            <p:cNvPr id="197" name="角丸四角形 196"/>
            <p:cNvSpPr/>
            <p:nvPr/>
          </p:nvSpPr>
          <p:spPr bwMode="auto">
            <a:xfrm>
              <a:off x="117724" y="4181954"/>
              <a:ext cx="4521945" cy="7767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-144660" y="4337776"/>
              <a:ext cx="50564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dirty="0">
                  <a:latin typeface="Times New Roman"/>
                  <a:ea typeface="小塚ゴシック Pro R"/>
                  <a:cs typeface="小塚ゴシック Pro R"/>
                </a:rPr>
                <a:t>イメージ・コントラストが低下</a:t>
              </a:r>
              <a:endParaRPr lang="en-US" altLang="ja-JP" sz="2400" dirty="0">
                <a:latin typeface="Times New Roman"/>
                <a:ea typeface="小塚ゴシック Pro R"/>
                <a:cs typeface="小塚ゴシック Pro R"/>
              </a:endParaRPr>
            </a:p>
          </p:txBody>
        </p:sp>
      </p:grpSp>
      <p:grpSp>
        <p:nvGrpSpPr>
          <p:cNvPr id="200" name="図形グループ 199"/>
          <p:cNvGrpSpPr/>
          <p:nvPr/>
        </p:nvGrpSpPr>
        <p:grpSpPr>
          <a:xfrm>
            <a:off x="228465" y="4990300"/>
            <a:ext cx="4521945" cy="776724"/>
            <a:chOff x="117724" y="4181954"/>
            <a:chExt cx="4521945" cy="776724"/>
          </a:xfrm>
          <a:solidFill>
            <a:srgbClr val="FFFF00"/>
          </a:solidFill>
        </p:grpSpPr>
        <p:sp>
          <p:nvSpPr>
            <p:cNvPr id="201" name="角丸四角形 200"/>
            <p:cNvSpPr/>
            <p:nvPr/>
          </p:nvSpPr>
          <p:spPr bwMode="auto">
            <a:xfrm>
              <a:off x="117724" y="4181954"/>
              <a:ext cx="4521945" cy="776724"/>
            </a:xfrm>
            <a:prstGeom prst="round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小塚ゴシック Pro R"/>
                <a:cs typeface="小塚ゴシック Pro R"/>
              </a:endParaRPr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676404" y="4285296"/>
              <a:ext cx="3343282" cy="5847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dirty="0">
                  <a:solidFill>
                    <a:srgbClr val="FF0000"/>
                  </a:solidFill>
                  <a:latin typeface="Times New Roman"/>
                  <a:ea typeface="小塚ゴシック Pro R"/>
                  <a:cs typeface="小塚ゴシック Pro R"/>
                </a:rPr>
                <a:t>高感度化が</a:t>
              </a:r>
              <a:r>
                <a:rPr lang="ja-JP" altLang="en-US" sz="3200" dirty="0" smtClean="0">
                  <a:solidFill>
                    <a:srgbClr val="FF0000"/>
                  </a:solidFill>
                  <a:latin typeface="Times New Roman"/>
                  <a:ea typeface="小塚ゴシック Pro R"/>
                  <a:cs typeface="小塚ゴシック Pro R"/>
                </a:rPr>
                <a:t>必要</a:t>
              </a:r>
              <a:endParaRPr lang="en-US" altLang="ja-JP" sz="3200" dirty="0">
                <a:solidFill>
                  <a:srgbClr val="FF0000"/>
                </a:solidFill>
                <a:latin typeface="Times New Roman"/>
                <a:ea typeface="小塚ゴシック Pro R"/>
                <a:cs typeface="小塚ゴシック Pro R"/>
              </a:endParaRPr>
            </a:p>
          </p:txBody>
        </p:sp>
      </p:grpSp>
      <p:sp>
        <p:nvSpPr>
          <p:cNvPr id="203" name="下矢印 202"/>
          <p:cNvSpPr/>
          <p:nvPr/>
        </p:nvSpPr>
        <p:spPr bwMode="auto">
          <a:xfrm>
            <a:off x="2162025" y="1833463"/>
            <a:ext cx="461792" cy="480372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204" name="下矢印 203"/>
          <p:cNvSpPr>
            <a:spLocks/>
          </p:cNvSpPr>
          <p:nvPr/>
        </p:nvSpPr>
        <p:spPr bwMode="auto">
          <a:xfrm>
            <a:off x="2155818" y="3137477"/>
            <a:ext cx="467999" cy="503999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  <p:sp>
        <p:nvSpPr>
          <p:cNvPr id="206" name="下矢印 205"/>
          <p:cNvSpPr>
            <a:spLocks/>
          </p:cNvSpPr>
          <p:nvPr/>
        </p:nvSpPr>
        <p:spPr bwMode="auto">
          <a:xfrm>
            <a:off x="2162025" y="4470680"/>
            <a:ext cx="467999" cy="503999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3180190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ea typeface="小塚ゴシック Pro R"/>
              </a:rPr>
              <a:t>高感度</a:t>
            </a:r>
            <a:r>
              <a:rPr kumimoji="1" lang="en-US" altLang="ja-JP" dirty="0" smtClean="0">
                <a:ea typeface="小塚ゴシック Pro R"/>
              </a:rPr>
              <a:t>SHG</a:t>
            </a:r>
            <a:r>
              <a:rPr kumimoji="1" lang="ja-JP" altLang="en-US" dirty="0" smtClean="0">
                <a:ea typeface="小塚ゴシック Pro R"/>
              </a:rPr>
              <a:t>顕微鏡</a:t>
            </a:r>
            <a:endParaRPr kumimoji="1" lang="ja-JP" altLang="en-US" dirty="0">
              <a:ea typeface="小塚ゴシック Pro R"/>
            </a:endParaRPr>
          </a:p>
        </p:txBody>
      </p:sp>
      <p:pic>
        <p:nvPicPr>
          <p:cNvPr id="4" name="図 3" descr="shg-FRAC無し省略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2573" r="15104" b="20171"/>
          <a:stretch/>
        </p:blipFill>
        <p:spPr>
          <a:xfrm>
            <a:off x="940865" y="1322388"/>
            <a:ext cx="8203135" cy="553561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4124" y="1147991"/>
            <a:ext cx="25827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・測定条件</a:t>
            </a:r>
            <a:endParaRPr kumimoji="1" lang="en-US" altLang="ja-JP" sz="2000" b="1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照射パワー</a:t>
            </a:r>
            <a:r>
              <a:rPr lang="en-US" altLang="ja-JP" sz="2000" b="1" dirty="0" smtClean="0">
                <a:latin typeface="小塚ゴシック Pro R"/>
                <a:ea typeface="小塚ゴシック Pro R"/>
                <a:cs typeface="小塚ゴシック Pro R"/>
              </a:rPr>
              <a:t> = </a:t>
            </a:r>
            <a:r>
              <a:rPr lang="en-US" altLang="ja-JP" sz="2000" b="1" dirty="0">
                <a:latin typeface="小塚ゴシック Pro R"/>
                <a:ea typeface="小塚ゴシック Pro R"/>
                <a:cs typeface="小塚ゴシック Pro R"/>
              </a:rPr>
              <a:t>2</a:t>
            </a:r>
            <a:r>
              <a:rPr lang="en-US" altLang="ja-JP" sz="2000" b="1" dirty="0" smtClean="0">
                <a:latin typeface="小塚ゴシック Pro R"/>
                <a:ea typeface="小塚ゴシック Pro R"/>
                <a:cs typeface="小塚ゴシック Pro R"/>
              </a:rPr>
              <a:t>0 </a:t>
            </a:r>
            <a:r>
              <a:rPr lang="en-US" altLang="ja-JP" sz="2000" b="1" dirty="0" err="1" smtClean="0">
                <a:latin typeface="小塚ゴシック Pro R"/>
                <a:ea typeface="小塚ゴシック Pro R"/>
                <a:cs typeface="小塚ゴシック Pro R"/>
              </a:rPr>
              <a:t>mW</a:t>
            </a:r>
            <a:endParaRPr lang="en-US" altLang="ja-JP" sz="2000" b="1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endParaRPr kumimoji="1" lang="en-US" altLang="ja-JP" sz="2000" b="1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kumimoji="1"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測定領域：</a:t>
            </a:r>
            <a:endParaRPr lang="en-US" altLang="ja-JP" sz="2000" b="1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約</a:t>
            </a:r>
            <a:r>
              <a:rPr lang="en-US" altLang="ja-JP" sz="2000" b="1" dirty="0" smtClean="0">
                <a:latin typeface="小塚ゴシック Pro R"/>
                <a:ea typeface="小塚ゴシック Pro R"/>
                <a:cs typeface="小塚ゴシック Pro R"/>
              </a:rPr>
              <a:t>200 </a:t>
            </a:r>
            <a:r>
              <a:rPr lang="en-US" altLang="ja-JP" sz="2000" b="1" dirty="0" err="1" smtClean="0">
                <a:latin typeface="小塚ゴシック Pro R"/>
                <a:ea typeface="小塚ゴシック Pro R"/>
                <a:cs typeface="小塚ゴシック Pro R"/>
              </a:rPr>
              <a:t>μm</a:t>
            </a:r>
            <a:r>
              <a:rPr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*</a:t>
            </a:r>
            <a:r>
              <a:rPr lang="en-US" altLang="ja-JP" sz="2000" b="1" dirty="0" smtClean="0">
                <a:latin typeface="小塚ゴシック Pro R"/>
                <a:ea typeface="小塚ゴシック Pro R"/>
                <a:cs typeface="小塚ゴシック Pro R"/>
              </a:rPr>
              <a:t>200 </a:t>
            </a:r>
            <a:r>
              <a:rPr lang="en-US" altLang="ja-JP" sz="2000" b="1" dirty="0" err="1" smtClean="0">
                <a:latin typeface="小塚ゴシック Pro R"/>
                <a:ea typeface="小塚ゴシック Pro R"/>
                <a:cs typeface="小塚ゴシック Pro R"/>
              </a:rPr>
              <a:t>μm</a:t>
            </a:r>
            <a:endParaRPr lang="en-US" altLang="ja-JP" sz="2000" b="1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endParaRPr lang="en-US" altLang="ja-JP" sz="2000" b="1" dirty="0" smtClean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測定時間</a:t>
            </a:r>
            <a:r>
              <a:rPr lang="en-US" altLang="ja-JP" sz="2000" b="1" dirty="0" smtClean="0">
                <a:latin typeface="小塚ゴシック Pro R"/>
                <a:ea typeface="小塚ゴシック Pro R"/>
                <a:cs typeface="小塚ゴシック Pro R"/>
              </a:rPr>
              <a:t> = 10</a:t>
            </a:r>
            <a:r>
              <a:rPr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秒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96040" y="3632185"/>
            <a:ext cx="2210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 smtClean="0">
                <a:latin typeface="小塚ゴシック Pro R"/>
                <a:ea typeface="小塚ゴシック Pro R"/>
                <a:cs typeface="小塚ゴシック Pro R"/>
              </a:rPr>
              <a:t>中心</a:t>
            </a:r>
            <a:r>
              <a:rPr lang="ja-JP" altLang="en-US" sz="1400" b="1" dirty="0">
                <a:latin typeface="小塚ゴシック Pro R"/>
                <a:ea typeface="小塚ゴシック Pro R"/>
                <a:cs typeface="小塚ゴシック Pro R"/>
              </a:rPr>
              <a:t>波長</a:t>
            </a:r>
            <a:r>
              <a:rPr lang="en-US" altLang="ja-JP" sz="1400" b="1" i="1" dirty="0">
                <a:latin typeface="小塚ゴシック Pro R"/>
                <a:ea typeface="小塚ゴシック Pro R"/>
                <a:cs typeface="小塚ゴシック Pro R"/>
              </a:rPr>
              <a:t> = </a:t>
            </a:r>
            <a:r>
              <a:rPr lang="en-US" altLang="ja-JP" sz="1400" b="1" dirty="0">
                <a:latin typeface="小塚ゴシック Pro R"/>
                <a:ea typeface="小塚ゴシック Pro R"/>
                <a:cs typeface="小塚ゴシック Pro R"/>
              </a:rPr>
              <a:t>787 nm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latin typeface="小塚ゴシック Pro R"/>
                <a:ea typeface="小塚ゴシック Pro R"/>
                <a:cs typeface="小塚ゴシック Pro R"/>
              </a:rPr>
              <a:t>スペクトル幅</a:t>
            </a:r>
            <a:r>
              <a:rPr lang="en-US" altLang="ja-JP" sz="1400" b="1" dirty="0">
                <a:latin typeface="小塚ゴシック Pro R"/>
                <a:ea typeface="小塚ゴシック Pro R"/>
                <a:cs typeface="小塚ゴシック Pro R"/>
              </a:rPr>
              <a:t> = 103 nm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パルス幅</a:t>
            </a:r>
            <a:r>
              <a:rPr lang="en-US" altLang="ja-JP" sz="1400" b="1" i="1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 = </a:t>
            </a:r>
            <a:r>
              <a:rPr lang="en-US" altLang="ja-JP" sz="1400" b="1" dirty="0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10 </a:t>
            </a:r>
            <a:r>
              <a:rPr lang="en-US" altLang="ja-JP" sz="1400" b="1" dirty="0" err="1">
                <a:solidFill>
                  <a:srgbClr val="FF0000"/>
                </a:solidFill>
                <a:latin typeface="小塚ゴシック Pro R"/>
                <a:ea typeface="小塚ゴシック Pro R"/>
                <a:cs typeface="小塚ゴシック Pro R"/>
              </a:rPr>
              <a:t>fs</a:t>
            </a:r>
            <a:endParaRPr lang="en-US" altLang="ja-JP" sz="1400" b="1" dirty="0">
              <a:solidFill>
                <a:srgbClr val="FF0000"/>
              </a:solidFill>
              <a:latin typeface="小塚ゴシック Pro R"/>
              <a:ea typeface="小塚ゴシック Pro R"/>
              <a:cs typeface="小塚ゴシック Pro 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latin typeface="小塚ゴシック Pro R"/>
                <a:ea typeface="小塚ゴシック Pro R"/>
                <a:cs typeface="小塚ゴシック Pro R"/>
              </a:rPr>
              <a:t>繰返し周波数</a:t>
            </a:r>
            <a:r>
              <a:rPr lang="en-US" altLang="ja-JP" sz="1400" b="1" i="1" dirty="0">
                <a:latin typeface="小塚ゴシック Pro R"/>
                <a:ea typeface="小塚ゴシック Pro R"/>
                <a:cs typeface="小塚ゴシック Pro R"/>
              </a:rPr>
              <a:t> = </a:t>
            </a:r>
            <a:r>
              <a:rPr lang="en-US" altLang="ja-JP" sz="1400" b="1" dirty="0">
                <a:latin typeface="小塚ゴシック Pro R"/>
                <a:ea typeface="小塚ゴシック Pro R"/>
                <a:cs typeface="小塚ゴシック Pro R"/>
              </a:rPr>
              <a:t>81.8 </a:t>
            </a:r>
            <a:r>
              <a:rPr lang="en-US" altLang="ja-JP" sz="1400" b="1" dirty="0" smtClean="0">
                <a:latin typeface="小塚ゴシック Pro R"/>
                <a:ea typeface="小塚ゴシック Pro R"/>
                <a:cs typeface="小塚ゴシック Pro R"/>
              </a:rPr>
              <a:t>MHz</a:t>
            </a:r>
            <a:endParaRPr lang="en-US" altLang="ja-JP" sz="1400" b="1" dirty="0"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37127" y="1368496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latin typeface="小塚ゴシック Pro R"/>
                <a:ea typeface="小塚ゴシック Pro R"/>
                <a:cs typeface="小塚ゴシック Pro R"/>
              </a:rPr>
              <a:t>大面積</a:t>
            </a:r>
            <a:r>
              <a:rPr lang="ja-JP" altLang="en-US" sz="2000" b="1" dirty="0">
                <a:latin typeface="小塚ゴシック Pro R"/>
                <a:ea typeface="小塚ゴシック Pro R"/>
                <a:cs typeface="小塚ゴシック Pro R"/>
              </a:rPr>
              <a:t>イメージ：</a:t>
            </a:r>
            <a:endParaRPr lang="en-US" altLang="ja-JP" sz="2000" b="1" dirty="0">
              <a:latin typeface="小塚ゴシック Pro R"/>
              <a:ea typeface="小塚ゴシック Pro R"/>
              <a:cs typeface="小塚ゴシック Pro R"/>
            </a:endParaRPr>
          </a:p>
          <a:p>
            <a:pPr algn="ctr"/>
            <a:r>
              <a:rPr lang="ja-JP" altLang="en-US" sz="2000" b="1" dirty="0">
                <a:latin typeface="小塚ゴシック Pro R"/>
                <a:ea typeface="小塚ゴシック Pro R"/>
                <a:cs typeface="小塚ゴシック Pro R"/>
              </a:rPr>
              <a:t>約</a:t>
            </a:r>
            <a:r>
              <a:rPr lang="en-US" altLang="ja-JP" sz="2000" b="1" dirty="0">
                <a:latin typeface="小塚ゴシック Pro R"/>
                <a:ea typeface="小塚ゴシック Pro R"/>
                <a:cs typeface="小塚ゴシック Pro R"/>
              </a:rPr>
              <a:t>800 </a:t>
            </a:r>
            <a:r>
              <a:rPr lang="en-US" altLang="ja-JP" sz="2000" b="1" dirty="0" err="1">
                <a:latin typeface="小塚ゴシック Pro R"/>
                <a:ea typeface="小塚ゴシック Pro R"/>
                <a:cs typeface="小塚ゴシック Pro R"/>
              </a:rPr>
              <a:t>μm</a:t>
            </a:r>
            <a:r>
              <a:rPr lang="ja-JP" altLang="en-US" sz="2000" b="1" dirty="0">
                <a:latin typeface="小塚ゴシック Pro R"/>
                <a:ea typeface="小塚ゴシック Pro R"/>
                <a:cs typeface="小塚ゴシック Pro R"/>
              </a:rPr>
              <a:t>*</a:t>
            </a:r>
            <a:r>
              <a:rPr lang="en-US" altLang="ja-JP" sz="2000" b="1" dirty="0">
                <a:latin typeface="小塚ゴシック Pro R"/>
                <a:ea typeface="小塚ゴシック Pro R"/>
                <a:cs typeface="小塚ゴシック Pro R"/>
              </a:rPr>
              <a:t>800 </a:t>
            </a:r>
            <a:r>
              <a:rPr lang="en-US" altLang="ja-JP" sz="2000" b="1" dirty="0" err="1" smtClean="0">
                <a:latin typeface="小塚ゴシック Pro R"/>
                <a:ea typeface="小塚ゴシック Pro R"/>
                <a:cs typeface="小塚ゴシック Pro R"/>
              </a:rPr>
              <a:t>μm</a:t>
            </a:r>
            <a:endParaRPr lang="en-US" altLang="ja-JP" sz="2000" b="1" dirty="0">
              <a:latin typeface="小塚ゴシック Pro R"/>
              <a:ea typeface="小塚ゴシック Pro R"/>
              <a:cs typeface="小塚ゴシック Pro R"/>
            </a:endParaRPr>
          </a:p>
        </p:txBody>
      </p:sp>
    </p:spTree>
    <p:extLst>
      <p:ext uri="{BB962C8B-B14F-4D97-AF65-F5344CB8AC3E}">
        <p14:creationId xmlns:p14="http://schemas.microsoft.com/office/powerpoint/2010/main" val="1601343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photo 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26746" y="655778"/>
            <a:ext cx="194232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err="1" smtClean="0">
                <a:latin typeface="小塚ゴシック Pro R"/>
                <a:ea typeface="小塚ゴシック Pro R"/>
                <a:cs typeface="Times New Roman"/>
              </a:rPr>
              <a:t>PMT</a:t>
            </a:r>
            <a:r>
              <a:rPr lang="en-US" altLang="ja-JP" sz="2800" dirty="0" err="1" smtClean="0">
                <a:latin typeface="小塚ゴシック Pro R"/>
                <a:ea typeface="小塚ゴシック Pro R"/>
                <a:cs typeface="Times New Roman"/>
              </a:rPr>
              <a:t>+Filter</a:t>
            </a:r>
            <a:endParaRPr kumimoji="1" lang="en-US" altLang="ja-JP" sz="2800" dirty="0" smtClean="0">
              <a:latin typeface="小塚ゴシック Pro R"/>
              <a:ea typeface="小塚ゴシック Pro R"/>
              <a:cs typeface="Times New Roman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8022" y="2498110"/>
            <a:ext cx="183627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Condenser Lens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98192" y="2867442"/>
            <a:ext cx="9568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Sample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25324" y="3478752"/>
            <a:ext cx="1697901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Objective</a:t>
            </a:r>
          </a:p>
          <a:p>
            <a:pPr algn="ctr"/>
            <a:r>
              <a:rPr lang="en-US" altLang="ja-JP" sz="1400" dirty="0" smtClean="0">
                <a:latin typeface="小塚ゴシック Pro R"/>
                <a:ea typeface="小塚ゴシック Pro R"/>
                <a:cs typeface="Times New Roman"/>
              </a:rPr>
              <a:t>(Water immersion)</a:t>
            </a:r>
            <a:endParaRPr kumimoji="1" lang="en-US" altLang="ja-JP" sz="1400" dirty="0" smtClean="0">
              <a:latin typeface="小塚ゴシック Pro R"/>
              <a:ea typeface="小塚ゴシック Pro R"/>
              <a:cs typeface="Times New Roman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953056"/>
            <a:ext cx="171900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小塚ゴシック Pro R"/>
                <a:ea typeface="小塚ゴシック Pro R"/>
                <a:cs typeface="Times New Roman"/>
              </a:rPr>
              <a:t>Galvano</a:t>
            </a:r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 Mirror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19008" y="2867442"/>
            <a:ext cx="66156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Lens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93097" y="4868397"/>
            <a:ext cx="66156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Lens</a:t>
            </a:r>
          </a:p>
        </p:txBody>
      </p:sp>
      <p:cxnSp>
        <p:nvCxnSpPr>
          <p:cNvPr id="12" name="直線コネクタ 11"/>
          <p:cNvCxnSpPr/>
          <p:nvPr/>
        </p:nvCxnSpPr>
        <p:spPr bwMode="auto">
          <a:xfrm flipV="1">
            <a:off x="1368777" y="1322388"/>
            <a:ext cx="908328" cy="776541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コネクタ 12"/>
          <p:cNvCxnSpPr/>
          <p:nvPr/>
        </p:nvCxnSpPr>
        <p:spPr bwMode="auto">
          <a:xfrm>
            <a:off x="1320688" y="1696917"/>
            <a:ext cx="0" cy="365111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 flipH="1" flipV="1">
            <a:off x="1324010" y="1730341"/>
            <a:ext cx="1333025" cy="8155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 flipV="1">
            <a:off x="2103740" y="572170"/>
            <a:ext cx="1011346" cy="907944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2832498" y="1965064"/>
            <a:ext cx="108621" cy="967812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2974539" y="3325597"/>
            <a:ext cx="66846" cy="1019405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 flipH="1" flipV="1">
            <a:off x="3041386" y="4319935"/>
            <a:ext cx="1098566" cy="45169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 flipH="1">
            <a:off x="5837206" y="4428560"/>
            <a:ext cx="253920" cy="8357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>
            <a:off x="6082771" y="4072200"/>
            <a:ext cx="0" cy="381428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arrow" w="sm" len="sm"/>
            <a:tailEnd type="none" w="med" len="med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7931763" y="4683731"/>
            <a:ext cx="111607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小塚ゴシック Pro R"/>
                <a:ea typeface="小塚ゴシック Pro R"/>
                <a:cs typeface="Times New Roman"/>
              </a:rPr>
              <a:t>3D Stage</a:t>
            </a:r>
          </a:p>
        </p:txBody>
      </p:sp>
      <p:cxnSp>
        <p:nvCxnSpPr>
          <p:cNvPr id="22" name="直線コネクタ 21"/>
          <p:cNvCxnSpPr/>
          <p:nvPr/>
        </p:nvCxnSpPr>
        <p:spPr bwMode="auto">
          <a:xfrm flipH="1" flipV="1">
            <a:off x="4493338" y="4387333"/>
            <a:ext cx="950724" cy="32499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015151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dirty="0">
            <a:latin typeface="小塚ゴシック Pro R"/>
            <a:ea typeface="小塚ゴシック Pro R"/>
            <a:cs typeface="小塚ゴシック Pro 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2534</Words>
  <Application>Microsoft Macintosh PowerPoint</Application>
  <PresentationFormat>画面に合わせる (4:3)</PresentationFormat>
  <Paragraphs>446</Paragraphs>
  <Slides>33</Slides>
  <Notes>20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4" baseType="lpstr">
      <vt:lpstr>ホワイト</vt:lpstr>
      <vt:lpstr>H.26 前期 　 研究報告 　 SHG（第２高調波発生光）顕微鏡の応用</vt:lpstr>
      <vt:lpstr>研究テーマ@長谷</vt:lpstr>
      <vt:lpstr>研究テーマ@長谷</vt:lpstr>
      <vt:lpstr>PowerPoint プレゼンテーション</vt:lpstr>
      <vt:lpstr>従来のコラーゲン観測手法</vt:lpstr>
      <vt:lpstr>SHG顕微鏡を用いたコラーゲン計測</vt:lpstr>
      <vt:lpstr>10 fsレーザーを用いたSHG顕微鏡の高感度化</vt:lpstr>
      <vt:lpstr>高感度SHG顕微鏡</vt:lpstr>
      <vt:lpstr>PowerPoint プレゼンテーション</vt:lpstr>
      <vt:lpstr>計測サンプル</vt:lpstr>
      <vt:lpstr>実験プロトコル</vt:lpstr>
      <vt:lpstr>染色イメージ</vt:lpstr>
      <vt:lpstr>培養１週サンプル　染色 vs SHG</vt:lpstr>
      <vt:lpstr>培養１週サンプル　染色 vs SHG</vt:lpstr>
      <vt:lpstr>培養1週サンプルSHG vs 染色イメージ</vt:lpstr>
      <vt:lpstr>培養２週サンプル　染色 vs SHG</vt:lpstr>
      <vt:lpstr>培養２週サンプル　染色 vs SHG</vt:lpstr>
      <vt:lpstr>培養２週サンプル染色イメージ</vt:lpstr>
      <vt:lpstr>培養２週サンプル　染色 vs SHG</vt:lpstr>
      <vt:lpstr>培養2週サンプルSHG vs 染色イメージ</vt:lpstr>
      <vt:lpstr>まとめ</vt:lpstr>
      <vt:lpstr>今後の予定</vt:lpstr>
      <vt:lpstr>研究テーマ@長谷</vt:lpstr>
      <vt:lpstr>イントロダクション</vt:lpstr>
      <vt:lpstr>測定サンプル</vt:lpstr>
      <vt:lpstr>SHG顕微鏡</vt:lpstr>
      <vt:lpstr>コントロール</vt:lpstr>
      <vt:lpstr>コントロール</vt:lpstr>
      <vt:lpstr>修復モデル</vt:lpstr>
      <vt:lpstr>修復モデル</vt:lpstr>
      <vt:lpstr>修復モデル②</vt:lpstr>
      <vt:lpstr>修復モデル②</vt:lpstr>
      <vt:lpstr>今後の予定</vt:lpstr>
    </vt:vector>
  </TitlesOfParts>
  <Company>Univ. of Tokushima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H.26 前期 　 研究報告 　 SHG（第２高調波発生光）顕微鏡の高感度化</dc:title>
  <dc:creator>HASE Eiji</dc:creator>
  <cp:lastModifiedBy>HASE Eiji</cp:lastModifiedBy>
  <cp:revision>35</cp:revision>
  <cp:lastPrinted>2014-09-24T03:50:10Z</cp:lastPrinted>
  <dcterms:created xsi:type="dcterms:W3CDTF">2014-09-23T09:25:08Z</dcterms:created>
  <dcterms:modified xsi:type="dcterms:W3CDTF">2014-10-02T23:27:17Z</dcterms:modified>
</cp:coreProperties>
</file>