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MOV" ContentType="video/unknown"/>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92" r:id="rId3"/>
    <p:sldId id="293" r:id="rId4"/>
    <p:sldId id="303" r:id="rId5"/>
    <p:sldId id="304" r:id="rId6"/>
    <p:sldId id="297" r:id="rId7"/>
    <p:sldId id="302" r:id="rId8"/>
    <p:sldId id="305" r:id="rId9"/>
    <p:sldId id="306" r:id="rId10"/>
    <p:sldId id="298" r:id="rId11"/>
    <p:sldId id="299" r:id="rId12"/>
    <p:sldId id="300" r:id="rId13"/>
    <p:sldId id="307" r:id="rId14"/>
    <p:sldId id="301" r:id="rId15"/>
    <p:sldId id="311" r:id="rId16"/>
    <p:sldId id="313" r:id="rId17"/>
    <p:sldId id="312" r:id="rId18"/>
    <p:sldId id="310" r:id="rId19"/>
    <p:sldId id="315" r:id="rId20"/>
    <p:sldId id="308" r:id="rId21"/>
    <p:sldId id="314" r:id="rId22"/>
    <p:sldId id="294" r:id="rId23"/>
    <p:sldId id="309" r:id="rId24"/>
    <p:sldId id="295" r:id="rId25"/>
  </p:sldIdLst>
  <p:sldSz cx="9144000" cy="6858000" type="screen4x3"/>
  <p:notesSz cx="6797675" cy="98726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0"/>
      </p:cViewPr>
      <p:guideLst>
        <p:guide orient="horz" pos="2160"/>
        <p:guide pos="2880"/>
      </p:guideLst>
    </p:cSldViewPr>
  </p:slideViewPr>
  <p:notesTextViewPr>
    <p:cViewPr>
      <p:scale>
        <a:sx n="1" d="1"/>
        <a:sy n="1" d="1"/>
      </p:scale>
      <p:origin x="0" y="0"/>
    </p:cViewPr>
  </p:notesTextViewPr>
  <p:sorterViewPr>
    <p:cViewPr>
      <p:scale>
        <a:sx n="100" d="100"/>
        <a:sy n="100" d="100"/>
      </p:scale>
      <p:origin x="0" y="187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6775C01A-4C3E-4AC6-B8D0-B4975369D9A7}" type="datetimeFigureOut">
              <a:rPr kumimoji="1" lang="ja-JP" altLang="en-US" smtClean="0"/>
              <a:t>2014/9/18</a:t>
            </a:fld>
            <a:endParaRPr kumimoji="1" lang="ja-JP" altLang="en-US"/>
          </a:p>
        </p:txBody>
      </p:sp>
      <p:sp>
        <p:nvSpPr>
          <p:cNvPr id="4" name="スライド イメージ プレースホルダー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40D39702-0B99-4043-A464-4D00F8E45317}" type="slidenum">
              <a:rPr kumimoji="1" lang="ja-JP" altLang="en-US" smtClean="0"/>
              <a:t>‹#›</a:t>
            </a:fld>
            <a:endParaRPr kumimoji="1" lang="ja-JP" altLang="en-US"/>
          </a:p>
        </p:txBody>
      </p:sp>
    </p:spTree>
    <p:extLst>
      <p:ext uri="{BB962C8B-B14F-4D97-AF65-F5344CB8AC3E}">
        <p14:creationId xmlns:p14="http://schemas.microsoft.com/office/powerpoint/2010/main" val="310225125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近年，テラヘルツ波が大容量無線通信のための新しい手段として注目されている．これにより，光ファイバの設置が困難な場所のリンクだけでなく，テレビ中継のためのテンポラリーな回線や災害・緊急時のバックアップ回線などに利用できる．さらに，</a:t>
            </a:r>
            <a:r>
              <a:rPr kumimoji="1" lang="en-US" altLang="ja-JP" dirty="0" smtClean="0"/>
              <a:t>3D</a:t>
            </a:r>
            <a:r>
              <a:rPr kumimoji="1" lang="ja-JP" altLang="en-US" dirty="0" smtClean="0"/>
              <a:t>シネマやハイビジョンなどの大容量のデータを瞬時にダウンロードできるホットスポットにも利用できる．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2</a:t>
            </a:fld>
            <a:endParaRPr kumimoji="1" lang="ja-JP" altLang="en-US"/>
          </a:p>
        </p:txBody>
      </p:sp>
    </p:spTree>
    <p:extLst>
      <p:ext uri="{BB962C8B-B14F-4D97-AF65-F5344CB8AC3E}">
        <p14:creationId xmlns:p14="http://schemas.microsoft.com/office/powerpoint/2010/main" val="2987220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The graph here show the frequency error with</a:t>
            </a:r>
            <a:r>
              <a:rPr kumimoji="1" lang="en-US" altLang="ja-JP" sz="1400" kern="1200" baseline="0" dirty="0" smtClean="0">
                <a:solidFill>
                  <a:schemeClr val="tx1"/>
                </a:solidFill>
                <a:effectLst/>
                <a:latin typeface="Times New Roman" panose="02020603050405020304" pitchFamily="18" charset="0"/>
                <a:cs typeface="Times New Roman" panose="02020603050405020304" pitchFamily="18" charset="0"/>
              </a:rPr>
              <a:t> respect to a various</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integration number. The frequency error is large due to fast measurement, and the comb mode cannot be determined. But it can be improved by increasing the number of integration.</a:t>
            </a:r>
            <a:endParaRPr kumimoji="1" lang="en-US" altLang="ja-JP" sz="1400" dirty="0" smtClean="0">
              <a:latin typeface="Times New Roman" panose="02020603050405020304" pitchFamily="18" charset="0"/>
              <a:cs typeface="Times New Roman" panose="02020603050405020304" pitchFamily="18" charset="0"/>
            </a:endParaRPr>
          </a:p>
          <a:p>
            <a:endParaRPr kumimoji="1" lang="ja-JP" altLang="en-US" sz="1400" dirty="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11</a:t>
            </a:fld>
            <a:endParaRPr kumimoji="1" lang="ja-JP" altLang="en-US"/>
          </a:p>
        </p:txBody>
      </p:sp>
    </p:spTree>
    <p:extLst>
      <p:ext uri="{BB962C8B-B14F-4D97-AF65-F5344CB8AC3E}">
        <p14:creationId xmlns:p14="http://schemas.microsoft.com/office/powerpoint/2010/main" val="2894596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F</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rtherm</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re, the comp</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rison of accuracy between </a:t>
            </a:r>
            <a:r>
              <a:rPr lang="en-US" altLang="ja-JP" sz="1400" kern="0" dirty="0" smtClean="0">
                <a:latin typeface="Times New Roman" panose="02020603050405020304" pitchFamily="18" charset="0"/>
                <a:cs typeface="Times New Roman" panose="02020603050405020304" pitchFamily="18" charset="0"/>
              </a:rPr>
              <a:t>Hilbert transformation and frequency counter</a:t>
            </a:r>
            <a:r>
              <a:rPr lang="en-US" altLang="ja-JP" sz="1400" kern="0" baseline="0" dirty="0" smtClean="0">
                <a:latin typeface="Times New Roman" panose="02020603050405020304" pitchFamily="18" charset="0"/>
                <a:cs typeface="Times New Roman" panose="02020603050405020304" pitchFamily="18" charset="0"/>
              </a:rPr>
              <a:t> </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is shown here. The red line indicates measurement using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Hildert</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transformation and the blue line indicates measurement using frequency counter. From the graph, the signal of 20dB or less cannot be measured in frequency counter. And the difference of accuracy between two methods is the counting errors of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fbeat</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due to insufficient SNR. Therefore, we found the measurement using Hilbert transformation was better.</a:t>
            </a:r>
            <a:endParaRPr kumimoji="1" lang="ja-JP" altLang="en-US" sz="1400" dirty="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12</a:t>
            </a:fld>
            <a:endParaRPr kumimoji="1" lang="ja-JP" altLang="en-US"/>
          </a:p>
        </p:txBody>
      </p:sp>
    </p:spTree>
    <p:extLst>
      <p:ext uri="{BB962C8B-B14F-4D97-AF65-F5344CB8AC3E}">
        <p14:creationId xmlns:p14="http://schemas.microsoft.com/office/powerpoint/2010/main" val="235498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Here we d</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monstr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te a movie of real-time m</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nitoring of CW-THz wave. In this d</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monstr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 the output frequency was m</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nually changed within a frequency range of 100 Hz. In this way, the prop</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sed system could tr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ck the fl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ctu</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 of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in real time.</a:t>
            </a:r>
            <a:endParaRPr kumimoji="1" lang="en-US" altLang="ja-JP" sz="1400" dirty="0" smtClean="0">
              <a:latin typeface="Times New Roman" panose="02020603050405020304" pitchFamily="18" charset="0"/>
              <a:cs typeface="Times New Roman" panose="02020603050405020304" pitchFamily="18" charset="0"/>
            </a:endParaRPr>
          </a:p>
          <a:p>
            <a:endParaRPr kumimoji="1" lang="ja-JP" altLang="en-US" sz="1400" dirty="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13</a:t>
            </a:fld>
            <a:endParaRPr kumimoji="1" lang="ja-JP" altLang="en-US"/>
          </a:p>
        </p:txBody>
      </p:sp>
    </p:spTree>
    <p:extLst>
      <p:ext uri="{BB962C8B-B14F-4D97-AF65-F5344CB8AC3E}">
        <p14:creationId xmlns:p14="http://schemas.microsoft.com/office/powerpoint/2010/main" val="149483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We next m</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nitor the four-step large fl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ctu</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 in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Even though the CW-THz wave move 200 MHz acr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ss comb mode, the m and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were corr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ctly determined. This result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ndic</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tes a high pot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ntial for real-time m</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nitoring of large fluctuation such as mode hopping in CW-THz sources.</a:t>
            </a:r>
            <a:endParaRPr kumimoji="1" lang="ja-JP" altLang="en-US" sz="1400" dirty="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14</a:t>
            </a:fld>
            <a:endParaRPr kumimoji="1" lang="ja-JP" altLang="en-US"/>
          </a:p>
        </p:txBody>
      </p:sp>
    </p:spTree>
    <p:extLst>
      <p:ext uri="{BB962C8B-B14F-4D97-AF65-F5344CB8AC3E}">
        <p14:creationId xmlns:p14="http://schemas.microsoft.com/office/powerpoint/2010/main" val="3185850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This is our experimental setup. In the following experiments, frep1 was fixed at 100 MHz, and frep2 was fixed at 100MHz+50Hz by laser control. After wavelength conv</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rsion by SHG crystal, the two laser lights were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ncident onto the PCA, generating PC-THz combs in PCAs. Then, CW-THz wave is directed onto each PCA. The PC mixing between PC-THz comb and CW-THz wave generates beat signals. After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mplific</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 with current preamplifier, the temporal waveforms of both beat signals were acq</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ired by a fast digitizer. Then, we obtain the instantaneous value of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in real time.</a:t>
            </a:r>
            <a:endParaRPr kumimoji="1" lang="en-US" altLang="ja-JP" sz="1400" kern="1200" baseline="0" dirty="0" smtClean="0">
              <a:solidFill>
                <a:schemeClr val="tx1"/>
              </a:solidFill>
              <a:effectLst/>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15</a:t>
            </a:fld>
            <a:endParaRPr kumimoji="1" lang="ja-JP" altLang="en-US"/>
          </a:p>
        </p:txBody>
      </p:sp>
    </p:spTree>
    <p:extLst>
      <p:ext uri="{BB962C8B-B14F-4D97-AF65-F5344CB8AC3E}">
        <p14:creationId xmlns:p14="http://schemas.microsoft.com/office/powerpoint/2010/main" val="408080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The result of real-time det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rmin</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 of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is shown here. The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can be obt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ined at a sampling rate of 10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MHz.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Since the frep1 and frep2 are fixed, we can determine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by measuring fbeat1 and fbeat2. The res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lting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is here. Alth</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ugh these values were 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ughly cons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stent with the 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tting frequency in the CW-THz source, it incl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des a frequency error within 100 Hz due to no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veraging.</a:t>
            </a:r>
            <a:endParaRPr kumimoji="1" lang="en-US" altLang="ja-JP" sz="1400" dirty="0" smtClean="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16</a:t>
            </a:fld>
            <a:endParaRPr kumimoji="1" lang="ja-JP" altLang="en-US"/>
          </a:p>
        </p:txBody>
      </p:sp>
    </p:spTree>
    <p:extLst>
      <p:ext uri="{BB962C8B-B14F-4D97-AF65-F5344CB8AC3E}">
        <p14:creationId xmlns:p14="http://schemas.microsoft.com/office/powerpoint/2010/main" val="298909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This is our experimental setup. In the following experiments, frep1 was fixed at 100 MHz, and frep2 was fixed at 100MHz+50Hz by laser control. After wavelength conv</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rsion by SHG crystal, the two laser lights were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ncident onto the PCA, generating PC-THz combs in PCAs. Then, CW-THz wave is directed onto each PCA. The PC mixing between PC-THz comb and CW-THz wave generates beat signals. After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mplific</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 with current preamplifier, the temporal waveforms of both beat signals were acq</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ired by a fast digitizer. Then, we obtain the instantaneous value of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in real time.</a:t>
            </a:r>
            <a:endParaRPr kumimoji="1" lang="en-US" altLang="ja-JP" sz="1400" kern="1200" baseline="0" dirty="0" smtClean="0">
              <a:solidFill>
                <a:schemeClr val="tx1"/>
              </a:solidFill>
              <a:effectLst/>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18</a:t>
            </a:fld>
            <a:endParaRPr kumimoji="1" lang="ja-JP" altLang="en-US"/>
          </a:p>
        </p:txBody>
      </p:sp>
    </p:spTree>
    <p:extLst>
      <p:ext uri="{BB962C8B-B14F-4D97-AF65-F5344CB8AC3E}">
        <p14:creationId xmlns:p14="http://schemas.microsoft.com/office/powerpoint/2010/main" val="408080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The result of real-time det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rmin</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 of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is shown here. The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can be obt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ined at a sampling rate of 10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MHz.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Since the frep1 and frep2 are fixed, we can determine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by measuring fbeat1 and fbeat2. The res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lting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is here. Alth</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ugh these values were 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ughly cons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stent with the 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tting frequency in the CW-THz source, it incl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des a frequency error within 100 Hz due to no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veraging.</a:t>
            </a:r>
            <a:endParaRPr kumimoji="1" lang="en-US" altLang="ja-JP" sz="1400" dirty="0" smtClean="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19</a:t>
            </a:fld>
            <a:endParaRPr kumimoji="1" lang="ja-JP" altLang="en-US"/>
          </a:p>
        </p:txBody>
      </p:sp>
    </p:spTree>
    <p:extLst>
      <p:ext uri="{BB962C8B-B14F-4D97-AF65-F5344CB8AC3E}">
        <p14:creationId xmlns:p14="http://schemas.microsoft.com/office/powerpoint/2010/main" val="298909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In summary, we demonstrated real-time absolute frequency measurement of the fast or largely fluctuating CW-THz wave using dual PC-THz combs. This experimental result is shown here. Thank you for your attention.</a:t>
            </a:r>
            <a:endParaRPr kumimoji="1" lang="en-US" altLang="ja-JP" sz="1400" baseline="0" dirty="0" smtClean="0">
              <a:latin typeface="Times New Roman" panose="02020603050405020304" pitchFamily="18" charset="0"/>
              <a:cs typeface="Times New Roman" panose="02020603050405020304" pitchFamily="18" charset="0"/>
            </a:endParaRPr>
          </a:p>
          <a:p>
            <a:endParaRPr kumimoji="1" lang="en-US" altLang="ja-JP" sz="1400" baseline="0" dirty="0" smtClean="0">
              <a:latin typeface="Times New Roman" panose="02020603050405020304" pitchFamily="18" charset="0"/>
              <a:cs typeface="Times New Roman" panose="02020603050405020304" pitchFamily="18" charset="0"/>
            </a:endParaRPr>
          </a:p>
          <a:p>
            <a:endParaRPr kumimoji="1" lang="ja-JP" altLang="en-US" sz="1400" dirty="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21</a:t>
            </a:fld>
            <a:endParaRPr kumimoji="1" lang="ja-JP" altLang="en-US"/>
          </a:p>
        </p:txBody>
      </p:sp>
    </p:spTree>
    <p:extLst>
      <p:ext uri="{BB962C8B-B14F-4D97-AF65-F5344CB8AC3E}">
        <p14:creationId xmlns:p14="http://schemas.microsoft.com/office/powerpoint/2010/main" val="2692397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The result of real-time det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rmin</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 of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is shown here. The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can be obt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ined at a sampling rate of 10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MHz.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Since the frep1 and frep2 are fixed, we can determine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by measuring fbeat1 and fbeat2. The res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lting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is here. Alth</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ugh these values were 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ughly cons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stent with the 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tting frequency in the CW-THz source, it incl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des a frequency error within 100 Hz due to no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veraging.</a:t>
            </a:r>
            <a:endParaRPr kumimoji="1" lang="en-US" altLang="ja-JP" sz="1400" dirty="0" smtClean="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23</a:t>
            </a:fld>
            <a:endParaRPr kumimoji="1" lang="ja-JP" altLang="en-US"/>
          </a:p>
        </p:txBody>
      </p:sp>
    </p:spTree>
    <p:extLst>
      <p:ext uri="{BB962C8B-B14F-4D97-AF65-F5344CB8AC3E}">
        <p14:creationId xmlns:p14="http://schemas.microsoft.com/office/powerpoint/2010/main" val="298909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7085">
              <a:defRPr/>
            </a:pPr>
            <a:r>
              <a:rPr kumimoji="1" lang="ja-JP" altLang="en-US" dirty="0" smtClean="0"/>
              <a:t>しかし無線通信において，他数局間の混信を避ける必要があるため分野ごとに使う周波数が細かく割り振られている．電波領域においては、周波数計測技術が発達しているため細かく割り振りができる．しかし</a:t>
            </a:r>
            <a:r>
              <a:rPr kumimoji="1" lang="en-US" altLang="ja-JP" dirty="0" smtClean="0"/>
              <a:t>THz</a:t>
            </a:r>
            <a:r>
              <a:rPr kumimoji="1" lang="ja-JP" altLang="en-US" dirty="0" smtClean="0"/>
              <a:t>領域では周波数計測技術は十分に確立していないため，高精度な</a:t>
            </a:r>
            <a:r>
              <a:rPr kumimoji="1" lang="en-US" altLang="ja-JP" dirty="0" smtClean="0"/>
              <a:t>THz</a:t>
            </a:r>
            <a:r>
              <a:rPr kumimoji="1" lang="ja-JP" altLang="en-US" dirty="0" smtClean="0"/>
              <a:t>波の周波数計測技術が求められている．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3</a:t>
            </a:fld>
            <a:endParaRPr kumimoji="1" lang="ja-JP" altLang="en-US"/>
          </a:p>
        </p:txBody>
      </p:sp>
    </p:spTree>
    <p:extLst>
      <p:ext uri="{BB962C8B-B14F-4D97-AF65-F5344CB8AC3E}">
        <p14:creationId xmlns:p14="http://schemas.microsoft.com/office/powerpoint/2010/main" val="1891910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828" indent="-285703" eaLnBrk="0" hangingPunct="0">
              <a:defRPr kumimoji="1" sz="2400">
                <a:solidFill>
                  <a:schemeClr val="tx1"/>
                </a:solidFill>
                <a:latin typeface="Times New Roman" pitchFamily="1" charset="0"/>
                <a:ea typeface="ＭＳ Ｐゴシック" pitchFamily="1" charset="-128"/>
              </a:defRPr>
            </a:lvl2pPr>
            <a:lvl3pPr marL="1142814" indent="-228563" eaLnBrk="0" hangingPunct="0">
              <a:defRPr kumimoji="1" sz="2400">
                <a:solidFill>
                  <a:schemeClr val="tx1"/>
                </a:solidFill>
                <a:latin typeface="Times New Roman" pitchFamily="1" charset="0"/>
                <a:ea typeface="ＭＳ Ｐゴシック" pitchFamily="1" charset="-128"/>
              </a:defRPr>
            </a:lvl3pPr>
            <a:lvl4pPr marL="1599939" indent="-228563" eaLnBrk="0" hangingPunct="0">
              <a:defRPr kumimoji="1" sz="2400">
                <a:solidFill>
                  <a:schemeClr val="tx1"/>
                </a:solidFill>
                <a:latin typeface="Times New Roman" pitchFamily="1" charset="0"/>
                <a:ea typeface="ＭＳ Ｐゴシック" pitchFamily="1" charset="-128"/>
              </a:defRPr>
            </a:lvl4pPr>
            <a:lvl5pPr marL="2057064" indent="-228563" eaLnBrk="0" hangingPunct="0">
              <a:defRPr kumimoji="1" sz="2400">
                <a:solidFill>
                  <a:schemeClr val="tx1"/>
                </a:solidFill>
                <a:latin typeface="Times New Roman" pitchFamily="1" charset="0"/>
                <a:ea typeface="ＭＳ Ｐゴシック" pitchFamily="1" charset="-128"/>
              </a:defRPr>
            </a:lvl5pPr>
            <a:lvl6pPr marL="2514189" indent="-228563"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315" indent="-228563"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8440" indent="-228563"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5566" indent="-228563"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CB91E378-816F-4054-A066-8EA56DA037BC}" type="slidenum">
              <a:rPr lang="en-US" altLang="ja-JP" sz="1200"/>
              <a:pPr eaLnBrk="1" hangingPunct="1"/>
              <a:t>24</a:t>
            </a:fld>
            <a:endParaRPr lang="en-US" altLang="ja-JP" sz="1200"/>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ja-JP" altLang="en-US" dirty="0" smtClean="0">
                <a:latin typeface="Times New Roman" pitchFamily="1" charset="0"/>
                <a:ea typeface="ＭＳ Ｐ明朝" pitchFamily="1" charset="-128"/>
              </a:rPr>
              <a:t>周波数計測における従来法を示す．こちらに電気的手法としてヘテロダイン，こちらには光学的手法として干渉計測を示す．しかし，これらの手法を</a:t>
            </a:r>
            <a:r>
              <a:rPr lang="en-US" altLang="ja-JP" dirty="0" smtClean="0">
                <a:latin typeface="Times New Roman" pitchFamily="1" charset="0"/>
                <a:ea typeface="ＭＳ Ｐ明朝" pitchFamily="1" charset="-128"/>
              </a:rPr>
              <a:t>THz</a:t>
            </a:r>
            <a:r>
              <a:rPr lang="ja-JP" altLang="en-US" dirty="0" smtClean="0">
                <a:latin typeface="Times New Roman" pitchFamily="1" charset="0"/>
                <a:ea typeface="ＭＳ Ｐ明朝" pitchFamily="1" charset="-128"/>
              </a:rPr>
              <a:t>領域まで拡張した場合，ミキサーや検出器の熱ノイズを抑制するために極低温冷却が必要となり，実用化の障害となっていた．さらに，この手法では</a:t>
            </a:r>
            <a:r>
              <a:rPr lang="en-US" altLang="ja-JP" dirty="0" smtClean="0">
                <a:latin typeface="Times New Roman" pitchFamily="1" charset="0"/>
                <a:ea typeface="ＭＳ Ｐ明朝" pitchFamily="1" charset="-128"/>
              </a:rPr>
              <a:t>THz</a:t>
            </a:r>
            <a:r>
              <a:rPr lang="ja-JP" altLang="en-US" dirty="0" smtClean="0">
                <a:latin typeface="Times New Roman" pitchFamily="1" charset="0"/>
                <a:ea typeface="ＭＳ Ｐ明朝" pitchFamily="1" charset="-128"/>
              </a:rPr>
              <a:t>領域をフルカバーすることは難しく，</a:t>
            </a:r>
            <a:r>
              <a:rPr lang="en-US" altLang="ja-JP" dirty="0" smtClean="0">
                <a:latin typeface="Times New Roman" pitchFamily="1" charset="0"/>
                <a:ea typeface="ＭＳ Ｐ明朝" pitchFamily="1" charset="-128"/>
              </a:rPr>
              <a:t>THz</a:t>
            </a:r>
            <a:r>
              <a:rPr lang="ja-JP" altLang="en-US" dirty="0" smtClean="0">
                <a:latin typeface="Times New Roman" pitchFamily="1" charset="0"/>
                <a:ea typeface="ＭＳ Ｐ明朝" pitchFamily="1" charset="-128"/>
              </a:rPr>
              <a:t>領域をフルカバーできる新しい手法が必要でした．</a:t>
            </a:r>
            <a:endParaRPr lang="en-US" altLang="ja-JP" dirty="0" smtClean="0">
              <a:latin typeface="Times New Roman" pitchFamily="1" charset="0"/>
              <a:ea typeface="ＭＳ Ｐ明朝" pitchFamily="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532D99E7-9B5B-4A90-9895-306BA5D2E982}" type="slidenum">
              <a:rPr lang="en-US" altLang="ja-JP" sz="1200" smtClean="0"/>
              <a:pPr eaLnBrk="1" hangingPunct="1"/>
              <a:t>4</a:t>
            </a:fld>
            <a:endParaRPr lang="en-US" altLang="ja-JP" sz="1200" smtClean="0"/>
          </a:p>
        </p:txBody>
      </p:sp>
      <p:sp>
        <p:nvSpPr>
          <p:cNvPr id="57347" name="Rectangle 2"/>
          <p:cNvSpPr>
            <a:spLocks noGrp="1" noRot="1" noChangeAspect="1" noChangeArrowheads="1" noTextEdit="1"/>
          </p:cNvSpPr>
          <p:nvPr>
            <p:ph type="sldImg"/>
          </p:nvPr>
        </p:nvSpPr>
        <p:spPr>
          <a:xfrm>
            <a:off x="1090613" y="860425"/>
            <a:ext cx="4618037" cy="3462338"/>
          </a:xfrm>
          <a:ln w="12700" cap="flat">
            <a:solidFill>
              <a:schemeClr val="tx1"/>
            </a:solidFill>
          </a:ln>
        </p:spPr>
      </p:sp>
      <p:sp>
        <p:nvSpPr>
          <p:cNvPr id="57348" name="Rectangle 3"/>
          <p:cNvSpPr>
            <a:spLocks noGrp="1" noChangeArrowheads="1"/>
          </p:cNvSpPr>
          <p:nvPr>
            <p:ph type="body" idx="1"/>
          </p:nvPr>
        </p:nvSpPr>
        <p:spPr>
          <a:xfrm>
            <a:off x="970877" y="4699799"/>
            <a:ext cx="5339007" cy="47735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7625" rIns="92075" bIns="47625"/>
          <a:lstStyle/>
          <a:p>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So, we developed THz-comb-referenced frequency measurement.</a:t>
            </a:r>
            <a:endParaRPr kumimoji="1" lang="ja-JP" altLang="ja-JP" sz="1400" kern="1200" dirty="0" smtClean="0">
              <a:solidFill>
                <a:schemeClr val="tx1"/>
              </a:solidFill>
              <a:effectLst/>
              <a:latin typeface="Times New Roman" panose="02020603050405020304" pitchFamily="18" charset="0"/>
              <a:cs typeface="Times New Roman" panose="02020603050405020304" pitchFamily="18" charset="0"/>
            </a:endParaRPr>
          </a:p>
          <a:p>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Here is the pr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nciple of the frequency measurement, which is based on heterodyne techn</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que. Comp</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red with the el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ctrical heterodyne technique, a key difference is that the PCA is used as a heterodyne receiver. This results in high, broadband spectral 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nsit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vity in the THz region without the need for cryogenic cooling. Another difference is the use of a PC-THz comb as a local oscillator. </a:t>
            </a:r>
            <a:endParaRPr kumimoji="1" lang="ja-JP" altLang="ja-JP" sz="1400" kern="1200" dirty="0" smtClean="0">
              <a:solidFill>
                <a:schemeClr val="tx1"/>
              </a:solidFill>
              <a:effectLst/>
              <a:latin typeface="Times New Roman" panose="02020603050405020304" pitchFamily="18" charset="0"/>
              <a:cs typeface="Times New Roman" panose="02020603050405020304" pitchFamily="18" charset="0"/>
            </a:endParaRPr>
          </a:p>
          <a:p>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The right part shows spectral behavior of this method. When an optical comb with mode-locked frequency of f is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ncident on the antenna gap, the PC-THz comb is induced in the PCA. Then a measured CW-THz wave is ind</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ced on the PCA. As a result, PC mixing generates a group of beat signals in the RF region. Please focus on a beat signal at the lowest frequency. This beat signal is generated by mixing this CW-THz wave and this mf. Th</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refore, the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is given by this equ</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 The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frep</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and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fbeat</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can be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asily measured with RF spectrum analyzer or frequency counter. To obtain the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we have to det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rmine the m and sign of the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fbeat</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a:t>
            </a:r>
            <a:endParaRPr lang="en-US" altLang="ja-JP" sz="1400" dirty="0" smtClean="0">
              <a:latin typeface="Times New Roman" panose="02020603050405020304" pitchFamily="18" charset="0"/>
              <a:ea typeface="ＭＳ Ｐ明朝" pitchFamily="1" charset="-128"/>
              <a:cs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3BF5F0CC-669F-4385-8C63-9B1796732D31}" type="slidenum">
              <a:rPr lang="en-US" altLang="ja-JP" sz="1200" smtClean="0"/>
              <a:pPr eaLnBrk="1" hangingPunct="1"/>
              <a:t>5</a:t>
            </a:fld>
            <a:endParaRPr lang="en-US" altLang="ja-JP" sz="1200" smtClean="0"/>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noFill/>
          <a:ln>
            <a:noFill/>
          </a:ln>
          <a:extLst>
            <a:ext uri="{909E8E84-426E-40DD-AFC4-6F175D3DCCD1}">
              <a14:hiddenFill xmlns:a14="http://schemas.microsoft.com/office/drawing/2010/main">
                <a:solidFill>
                  <a:srgbClr val="FFFFFF"/>
                </a:solidFill>
              </a14:hiddenFill>
            </a:ext>
          </a:extLst>
        </p:spPr>
        <p:txBody>
          <a:bodyPr lIns="91426" tIns="45713" rIns="91426" bIns="45713"/>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In the pr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vious st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dy, we first measured frep1 and the c</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rresp</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nding fbeat1. Then, we shift frep1 to frep2 by laser contr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l, and measure frep2 and the c</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rresp</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nding fbeat2. Since</a:t>
            </a:r>
            <a:r>
              <a:rPr kumimoji="1" lang="en-US" altLang="ja-JP" sz="1400" kern="1200" baseline="0" dirty="0" smtClean="0">
                <a:solidFill>
                  <a:schemeClr val="tx1"/>
                </a:solidFill>
                <a:effectLst/>
                <a:latin typeface="Times New Roman" panose="02020603050405020304" pitchFamily="18" charset="0"/>
                <a:cs typeface="Times New Roman" panose="02020603050405020304" pitchFamily="18" charset="0"/>
              </a:rPr>
              <a:t> the </a:t>
            </a:r>
            <a:r>
              <a:rPr kumimoji="1" lang="en-US" altLang="ja-JP" sz="1400" kern="1200" baseline="0" dirty="0" err="1" smtClean="0">
                <a:solidFill>
                  <a:schemeClr val="tx1"/>
                </a:solidFill>
                <a:effectLst/>
                <a:latin typeface="Times New Roman" panose="02020603050405020304" pitchFamily="18" charset="0"/>
                <a:cs typeface="Times New Roman" panose="02020603050405020304" pitchFamily="18" charset="0"/>
              </a:rPr>
              <a:t>frep</a:t>
            </a:r>
            <a:r>
              <a:rPr kumimoji="1" lang="en-US" altLang="ja-JP" sz="1400" kern="1200" baseline="0" dirty="0" smtClean="0">
                <a:solidFill>
                  <a:schemeClr val="tx1"/>
                </a:solidFill>
                <a:effectLst/>
                <a:latin typeface="Times New Roman" panose="02020603050405020304" pitchFamily="18" charset="0"/>
                <a:cs typeface="Times New Roman" panose="02020603050405020304" pitchFamily="18" charset="0"/>
              </a:rPr>
              <a:t> and </a:t>
            </a:r>
            <a:r>
              <a:rPr kumimoji="1" lang="en-US" altLang="ja-JP" sz="1400" kern="1200" baseline="0" dirty="0" err="1" smtClean="0">
                <a:solidFill>
                  <a:schemeClr val="tx1"/>
                </a:solidFill>
                <a:effectLst/>
                <a:latin typeface="Times New Roman" panose="02020603050405020304" pitchFamily="18" charset="0"/>
                <a:cs typeface="Times New Roman" panose="02020603050405020304" pitchFamily="18" charset="0"/>
              </a:rPr>
              <a:t>fbeat</a:t>
            </a:r>
            <a:r>
              <a:rPr kumimoji="1" lang="en-US" altLang="ja-JP" sz="1400" kern="1200" baseline="0" dirty="0" smtClean="0">
                <a:solidFill>
                  <a:schemeClr val="tx1"/>
                </a:solidFill>
                <a:effectLst/>
                <a:latin typeface="Times New Roman" panose="02020603050405020304" pitchFamily="18" charset="0"/>
                <a:cs typeface="Times New Roman" panose="02020603050405020304" pitchFamily="18" charset="0"/>
              </a:rPr>
              <a:t> satisfy this relationship, we can obtain the m based on this equation. </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F</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nally, we can obtain the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baseline="0" dirty="0" smtClean="0">
                <a:solidFill>
                  <a:schemeClr val="tx1"/>
                </a:solidFill>
                <a:effectLst/>
                <a:latin typeface="Times New Roman" panose="02020603050405020304" pitchFamily="18" charset="0"/>
                <a:cs typeface="Times New Roman" panose="02020603050405020304" pitchFamily="18" charset="0"/>
              </a:rPr>
              <a:t> following</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these equations. However,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must be sufficiently stable during measurements of fbeat1 and fbeat2.</a:t>
            </a:r>
            <a:endParaRPr kumimoji="1" lang="en-US" altLang="ja-JP" sz="1400" kern="1200" baseline="0" dirty="0" smtClean="0">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Unf</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rtunately, most of pr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ctical CW-THz sources are not so stable. More</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ver, their output frequency fl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ctuate from moment to moment like here. The previous method is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pplicable on the ass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mption that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is stable d</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ring the 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rial two-step measurement. However,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fl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ctuates rapidly d</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ring the measurement. At the present talk, we demonstrate real-time determination of the fast or largely fl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ctu</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ting CW-THz frequency using dual PC-THz combs.</a:t>
            </a:r>
            <a:endParaRPr kumimoji="1" lang="en-US" altLang="ja-JP" sz="1400" kern="1200" baseline="0" dirty="0" smtClean="0">
              <a:solidFill>
                <a:schemeClr val="tx1"/>
              </a:solidFill>
              <a:effectLst/>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24B690E9-9CBE-427E-B825-B457CC63A2C2}" type="slidenum">
              <a:rPr kumimoji="1" lang="ja-JP" altLang="en-US" smtClean="0"/>
              <a:t>6</a:t>
            </a:fld>
            <a:endParaRPr kumimoji="1" lang="ja-JP" altLang="en-US" dirty="0"/>
          </a:p>
        </p:txBody>
      </p:sp>
    </p:spTree>
    <p:extLst>
      <p:ext uri="{BB962C8B-B14F-4D97-AF65-F5344CB8AC3E}">
        <p14:creationId xmlns:p14="http://schemas.microsoft.com/office/powerpoint/2010/main" val="3337387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3BF5F0CC-669F-4385-8C63-9B1796732D31}" type="slidenum">
              <a:rPr lang="en-US" altLang="ja-JP" sz="1200" smtClean="0"/>
              <a:pPr eaLnBrk="1" hangingPunct="1"/>
              <a:t>7</a:t>
            </a:fld>
            <a:endParaRPr lang="en-US" altLang="ja-JP" sz="1200" smtClean="0"/>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noFill/>
          <a:ln>
            <a:noFill/>
          </a:ln>
          <a:extLst>
            <a:ext uri="{909E8E84-426E-40DD-AFC4-6F175D3DCCD1}">
              <a14:hiddenFill xmlns:a14="http://schemas.microsoft.com/office/drawing/2010/main">
                <a:solidFill>
                  <a:srgbClr val="FFFFFF"/>
                </a:solidFill>
              </a14:hiddenFill>
            </a:ext>
          </a:extLst>
        </p:spPr>
        <p:txBody>
          <a:bodyPr lIns="91426" tIns="45713" rIns="91426" bIns="45713"/>
          <a:lstStyle/>
          <a:p>
            <a:pPr eaLnBrk="1" hangingPunct="1"/>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Our new approach is very 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mple. We ad</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pt the p</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rall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l measurement using dual PC-THz combs with sl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ghtly mism</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tched mode-locked frequencies. By measuring all of frep1, frep2, fbeat1, and fbeat2 at the same time, we can obt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in m and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in real time.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Also, we empl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yed H</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lbert tr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nsform</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 to extr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ct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nstant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neous values of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fbeat</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from the temporal waveform measured by a fast digitizer. H</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lbert tr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nsform</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 c</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nverts the signal F(t) measured in the real dom</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in into the signal G(t) in the im</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gin</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ry domain. The compl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x function of F(t)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iG</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 gives the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nalytic signal Z(t).</a:t>
            </a:r>
            <a:endParaRPr kumimoji="1" lang="ja-JP" altLang="ja-JP" sz="1400" kern="1200" dirty="0" smtClean="0">
              <a:solidFill>
                <a:schemeClr val="tx1"/>
              </a:solidFill>
              <a:effectLst/>
              <a:latin typeface="Times New Roman" panose="02020603050405020304" pitchFamily="18" charset="0"/>
              <a:cs typeface="Times New Roman" panose="02020603050405020304" pitchFamily="18" charset="0"/>
            </a:endParaRPr>
          </a:p>
          <a:p>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The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nstant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neous frequency f can be calculated by these two equ</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tions. Therefore, the instantaneous frequency can be obtained from the temporal waveform.</a:t>
            </a:r>
            <a:endParaRPr kumimoji="1" lang="en-US" altLang="ja-JP" sz="1400" baseline="0" dirty="0" smtClean="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8</a:t>
            </a:fld>
            <a:endParaRPr kumimoji="1" lang="ja-JP" altLang="en-US"/>
          </a:p>
        </p:txBody>
      </p:sp>
    </p:spTree>
    <p:extLst>
      <p:ext uri="{BB962C8B-B14F-4D97-AF65-F5344CB8AC3E}">
        <p14:creationId xmlns:p14="http://schemas.microsoft.com/office/powerpoint/2010/main" val="3276094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This is our experimental setup. In the following experiments, frep1 was fixed at 100 MHz, and frep2 was fixed at 100MHz+50Hz by laser control. After wavelength conv</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rsion by SHG crystal, the two laser lights were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ncident onto the PCA, generating PC-THz combs in PCAs. Then, CW-THz wave is directed onto each PCA. The PC mixing between PC-THz comb and CW-THz wave generates beat signals. After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mplific</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 with current preamplifier, the temporal waveforms of both beat signals were acq</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ired by a fast digitizer. Then, we obtain the instantaneous value of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in real time.</a:t>
            </a:r>
            <a:endParaRPr kumimoji="1" lang="en-US" altLang="ja-JP" sz="1400" kern="1200" baseline="0" dirty="0" smtClean="0">
              <a:solidFill>
                <a:schemeClr val="tx1"/>
              </a:solidFill>
              <a:effectLst/>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9</a:t>
            </a:fld>
            <a:endParaRPr kumimoji="1" lang="ja-JP" altLang="en-US"/>
          </a:p>
        </p:txBody>
      </p:sp>
    </p:spTree>
    <p:extLst>
      <p:ext uri="{BB962C8B-B14F-4D97-AF65-F5344CB8AC3E}">
        <p14:creationId xmlns:p14="http://schemas.microsoft.com/office/powerpoint/2010/main" val="408080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The result of real-time det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rmin</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 of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is shown here. The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can be obt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ined at a sampling rate of 10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MHz.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Since the frep1 and frep2 are fixed, we can determine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by measuring fbeat1 and fbeat2. The res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lting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is here. Alth</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ugh these values were 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ughly cons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stent with the 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tting frequency in the CW-THz source, it incl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des a frequency error within 100 Hz due to no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veraging.</a:t>
            </a:r>
            <a:endParaRPr kumimoji="1" lang="en-US" altLang="ja-JP" sz="1400" dirty="0" smtClean="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10</a:t>
            </a:fld>
            <a:endParaRPr kumimoji="1" lang="ja-JP" altLang="en-US"/>
          </a:p>
        </p:txBody>
      </p:sp>
    </p:spTree>
    <p:extLst>
      <p:ext uri="{BB962C8B-B14F-4D97-AF65-F5344CB8AC3E}">
        <p14:creationId xmlns:p14="http://schemas.microsoft.com/office/powerpoint/2010/main" val="298909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2014/9/18</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2014/9/18</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a:xfrm>
            <a:off x="685801" y="609600"/>
            <a:ext cx="5688623"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2014/9/18</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685800" y="6248400"/>
            <a:ext cx="1905000" cy="457200"/>
          </a:xfrm>
        </p:spPr>
        <p:txBody>
          <a:bodyPr/>
          <a:lstStyle>
            <a:lvl1pPr>
              <a:defRPr/>
            </a:lvl1pPr>
          </a:lstStyle>
          <a:p>
            <a:fld id="{98DDDC69-E586-4C76-A8C7-5D9FC9DE105D}" type="datetimeFigureOut">
              <a:rPr kumimoji="1" lang="ja-JP" altLang="en-US" smtClean="0"/>
              <a:t>2014/9/18</a:t>
            </a:fld>
            <a:endParaRPr kumimoji="1" lang="ja-JP" altLang="en-US"/>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endParaRPr kumimoji="1" lang="ja-JP" altLang="en-US"/>
          </a:p>
        </p:txBody>
      </p:sp>
      <p:sp>
        <p:nvSpPr>
          <p:cNvPr id="5" name="スライド番号プレースホルダ 4"/>
          <p:cNvSpPr>
            <a:spLocks noGrp="1"/>
          </p:cNvSpPr>
          <p:nvPr>
            <p:ph type="sldNum" sz="quarter" idx="12"/>
          </p:nvPr>
        </p:nvSpPr>
        <p:spPr>
          <a:xfrm>
            <a:off x="6553200" y="6248400"/>
            <a:ext cx="1905000" cy="457200"/>
          </a:xfrm>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2014/9/18</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6901"/>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2014/9/18</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685800"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fld id="{98DDDC69-E586-4C76-A8C7-5D9FC9DE105D}" type="datetimeFigureOut">
              <a:rPr kumimoji="1" lang="ja-JP" altLang="en-US" smtClean="0"/>
              <a:t>2014/9/18</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fld id="{98DDDC69-E586-4C76-A8C7-5D9FC9DE105D}" type="datetimeFigureOut">
              <a:rPr kumimoji="1" lang="ja-JP" altLang="en-US" smtClean="0"/>
              <a:t>2014/9/18</a:t>
            </a:fld>
            <a:endParaRPr kumimoji="1" lang="ja-JP" altLang="en-US"/>
          </a:p>
        </p:txBody>
      </p:sp>
      <p:sp>
        <p:nvSpPr>
          <p:cNvPr id="8" name="フッター プレースホルダ 7"/>
          <p:cNvSpPr>
            <a:spLocks noGrp="1"/>
          </p:cNvSpPr>
          <p:nvPr>
            <p:ph type="ftr" sz="quarter" idx="11"/>
          </p:nvPr>
        </p:nvSpPr>
        <p:spPr/>
        <p:txBody>
          <a:bodyPr/>
          <a:lstStyle>
            <a:lvl1pPr>
              <a:defRPr/>
            </a:lvl1pPr>
          </a:lstStyle>
          <a:p>
            <a:endParaRPr kumimoji="1" lang="ja-JP" altLang="en-US"/>
          </a:p>
        </p:txBody>
      </p:sp>
      <p:sp>
        <p:nvSpPr>
          <p:cNvPr id="9" name="スライド番号プレースホルダ 8"/>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fld id="{98DDDC69-E586-4C76-A8C7-5D9FC9DE105D}" type="datetimeFigureOut">
              <a:rPr kumimoji="1" lang="ja-JP" altLang="en-US" smtClean="0"/>
              <a:t>2014/9/18</a:t>
            </a:fld>
            <a:endParaRPr kumimoji="1" lang="ja-JP" altLang="en-US"/>
          </a:p>
        </p:txBody>
      </p:sp>
      <p:sp>
        <p:nvSpPr>
          <p:cNvPr id="4" name="フッター プレースホルダ 3"/>
          <p:cNvSpPr>
            <a:spLocks noGrp="1"/>
          </p:cNvSpPr>
          <p:nvPr>
            <p:ph type="ftr" sz="quarter" idx="11"/>
          </p:nvPr>
        </p:nvSpPr>
        <p:spPr/>
        <p:txBody>
          <a:bodyPr/>
          <a:lstStyle>
            <a:lvl1pPr>
              <a:defRPr/>
            </a:lvl1pPr>
          </a:lstStyle>
          <a:p>
            <a:endParaRPr kumimoji="1" lang="ja-JP" altLang="en-US"/>
          </a:p>
        </p:txBody>
      </p:sp>
      <p:sp>
        <p:nvSpPr>
          <p:cNvPr id="5" name="スライド番号プレースホルダ 4"/>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fld id="{98DDDC69-E586-4C76-A8C7-5D9FC9DE105D}" type="datetimeFigureOut">
              <a:rPr kumimoji="1" lang="ja-JP" altLang="en-US" smtClean="0"/>
              <a:t>2014/9/18</a:t>
            </a:fld>
            <a:endParaRPr kumimoji="1" lang="ja-JP" altLang="en-US"/>
          </a:p>
        </p:txBody>
      </p:sp>
      <p:sp>
        <p:nvSpPr>
          <p:cNvPr id="3" name="フッター プレースホルダ 2"/>
          <p:cNvSpPr>
            <a:spLocks noGrp="1"/>
          </p:cNvSpPr>
          <p:nvPr>
            <p:ph type="ftr" sz="quarter" idx="11"/>
          </p:nvPr>
        </p:nvSpPr>
        <p:spPr/>
        <p:txBody>
          <a:bodyPr/>
          <a:lstStyle>
            <a:lvl1pPr>
              <a:defRPr/>
            </a:lvl1pPr>
          </a:lstStyle>
          <a:p>
            <a:endParaRPr kumimoji="1" lang="ja-JP" altLang="en-US"/>
          </a:p>
        </p:txBody>
      </p:sp>
      <p:sp>
        <p:nvSpPr>
          <p:cNvPr id="4" name="スライド番号プレースホルダ 3"/>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435"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lvl1pPr>
          </a:lstStyle>
          <a:p>
            <a:fld id="{98DDDC69-E586-4C76-A8C7-5D9FC9DE105D}" type="datetimeFigureOut">
              <a:rPr kumimoji="1" lang="ja-JP" altLang="en-US" smtClean="0"/>
              <a:t>2014/9/18</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6"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lvl1pPr>
          </a:lstStyle>
          <a:p>
            <a:fld id="{98DDDC69-E586-4C76-A8C7-5D9FC9DE105D}" type="datetimeFigureOut">
              <a:rPr kumimoji="1" lang="ja-JP" altLang="en-US" smtClean="0"/>
              <a:t>2014/9/18</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fld id="{98DDDC69-E586-4C76-A8C7-5D9FC9DE105D}" type="datetimeFigureOut">
              <a:rPr kumimoji="1" lang="ja-JP" altLang="en-US" smtClean="0"/>
              <a:t>2014/9/18</a:t>
            </a:fld>
            <a:endParaRPr kumimoji="1" lang="ja-JP"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endParaRPr kumimoji="1" lang="ja-JP"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fld id="{3FF3DF26-328B-4716-84F0-C25D4142FB2A}" type="slidenum">
              <a:rPr kumimoji="1" lang="ja-JP" altLang="en-US" smtClean="0"/>
              <a:t>‹#›</a:t>
            </a:fld>
            <a:endParaRPr kumimoji="1" lang="ja-JP" altLang="en-US"/>
          </a:p>
        </p:txBody>
      </p:sp>
      <p:sp>
        <p:nvSpPr>
          <p:cNvPr id="95" name="Rectangle 7"/>
          <p:cNvSpPr>
            <a:spLocks noChangeArrowheads="1"/>
          </p:cNvSpPr>
          <p:nvPr/>
        </p:nvSpPr>
        <p:spPr bwMode="auto">
          <a:xfrm>
            <a:off x="0" y="381001"/>
            <a:ext cx="9130812" cy="55563"/>
          </a:xfrm>
          <a:prstGeom prst="rect">
            <a:avLst/>
          </a:prstGeom>
          <a:solidFill>
            <a:srgbClr val="00279F"/>
          </a:solidFill>
          <a:ln w="12700">
            <a:solidFill>
              <a:srgbClr val="00279F"/>
            </a:solidFill>
            <a:miter lim="800000"/>
            <a:headEnd/>
            <a:tailEnd/>
          </a:ln>
          <a:effectLst/>
        </p:spPr>
        <p:txBody>
          <a:bodyPr>
            <a:prstTxWarp prst="textNoShape">
              <a:avLst/>
            </a:prstTxWarp>
          </a:bodyPr>
          <a:lstStyle/>
          <a:p>
            <a:pPr defTabSz="762000"/>
            <a:endParaRPr lang="ja-JP" altLang="en-US" sz="2400">
              <a:latin typeface="Osaka" pitchFamily="-108" charset="-128"/>
              <a:ea typeface="Osaka" pitchFamily="-108" charset="-128"/>
              <a:cs typeface="Osaka" pitchFamily="-108" charset="-128"/>
            </a:endParaRPr>
          </a:p>
        </p:txBody>
      </p:sp>
      <p:sp>
        <p:nvSpPr>
          <p:cNvPr id="96" name="Rectangle 92"/>
          <p:cNvSpPr>
            <a:spLocks noChangeArrowheads="1"/>
          </p:cNvSpPr>
          <p:nvPr/>
        </p:nvSpPr>
        <p:spPr bwMode="auto">
          <a:xfrm>
            <a:off x="0" y="1"/>
            <a:ext cx="2854372"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defTabSz="900113" eaLnBrk="0" hangingPunct="0"/>
            <a:r>
              <a:rPr lang="en-US" altLang="ja-JP" sz="1800" b="1" i="1" dirty="0" smtClean="0">
                <a:solidFill>
                  <a:srgbClr val="00279F"/>
                </a:solidFill>
                <a:ea typeface="Osaka" pitchFamily="-108" charset="-128"/>
                <a:cs typeface="Osaka" pitchFamily="-108" charset="-128"/>
              </a:rPr>
              <a:t>University of Tokushima</a:t>
            </a:r>
            <a:endParaRPr lang="en-US" altLang="ja-JP" sz="1800" b="1" i="1" dirty="0">
              <a:solidFill>
                <a:srgbClr val="00279F"/>
              </a:solidFill>
              <a:ea typeface="Osaka" pitchFamily="-108" charset="-128"/>
              <a:cs typeface="Osaka" pitchFamily="-108" charset="-128"/>
            </a:endParaRPr>
          </a:p>
        </p:txBody>
      </p:sp>
      <p:pic>
        <p:nvPicPr>
          <p:cNvPr id="97" name="Picture 93"/>
          <p:cNvPicPr>
            <a:picLocks noChangeAspect="1" noChangeArrowheads="1"/>
          </p:cNvPicPr>
          <p:nvPr/>
        </p:nvPicPr>
        <p:blipFill>
          <a:blip r:embed="rId14"/>
          <a:srcRect/>
          <a:stretch>
            <a:fillRect/>
          </a:stretch>
        </p:blipFill>
        <p:spPr bwMode="auto">
          <a:xfrm>
            <a:off x="5486400" y="0"/>
            <a:ext cx="3657600" cy="838200"/>
          </a:xfrm>
          <a:prstGeom prst="rect">
            <a:avLst/>
          </a:prstGeom>
          <a:noFill/>
          <a:ln w="12700">
            <a:noFill/>
            <a:miter lim="800000"/>
            <a:headEnd/>
            <a:tailEnd/>
          </a:ln>
          <a:effec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v"/><Relationship Id="rId1" Type="http://schemas.openxmlformats.org/officeDocument/2006/relationships/video" Target="NULL" TargetMode="External"/><Relationship Id="rId5" Type="http://schemas.openxmlformats.org/officeDocument/2006/relationships/image" Target="../media/image3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0.png"/><Relationship Id="rId4" Type="http://schemas.openxmlformats.org/officeDocument/2006/relationships/image" Target="../media/image18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notesSlide" Target="../notesSlides/notesSlide4.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1.bin"/><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6.xml"/><Relationship Id="rId7" Type="http://schemas.openxmlformats.org/officeDocument/2006/relationships/image" Target="../media/image12.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3.wmf"/><Relationship Id="rId5" Type="http://schemas.openxmlformats.org/officeDocument/2006/relationships/image" Target="../media/image15.png"/><Relationship Id="rId10" Type="http://schemas.openxmlformats.org/officeDocument/2006/relationships/oleObject" Target="../embeddings/oleObject4.bin"/><Relationship Id="rId4" Type="http://schemas.openxmlformats.org/officeDocument/2006/relationships/image" Target="../media/image14.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notesSlide" Target="../notesSlides/notesSlide7.xml"/><Relationship Id="rId7" Type="http://schemas.openxmlformats.org/officeDocument/2006/relationships/image" Target="../media/image19.wmf"/><Relationship Id="rId12"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18.wmf"/><Relationship Id="rId4" Type="http://schemas.openxmlformats.org/officeDocument/2006/relationships/oleObject" Target="../embeddings/oleObject5.bin"/><Relationship Id="rId9" Type="http://schemas.openxmlformats.org/officeDocument/2006/relationships/image" Target="../media/image21.pn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908720"/>
            <a:ext cx="9144000" cy="3384376"/>
          </a:xfrm>
        </p:spPr>
        <p:txBody>
          <a:bodyPr/>
          <a:lstStyle/>
          <a:p>
            <a:r>
              <a:rPr lang="ja-JP" altLang="en-US" dirty="0"/>
              <a:t>研究</a:t>
            </a:r>
            <a:r>
              <a:rPr kumimoji="1" lang="ja-JP" altLang="en-US" dirty="0" smtClean="0"/>
              <a:t>報告</a:t>
            </a:r>
            <a:r>
              <a:rPr kumimoji="1" lang="en-US" altLang="ja-JP" sz="3600" dirty="0" smtClean="0"/>
              <a:t/>
            </a:r>
            <a:br>
              <a:rPr kumimoji="1" lang="en-US" altLang="ja-JP" sz="3600" dirty="0" smtClean="0"/>
            </a:br>
            <a:r>
              <a:rPr kumimoji="1" lang="en-US" altLang="ja-JP" sz="3600" dirty="0" smtClean="0"/>
              <a:t/>
            </a:r>
            <a:br>
              <a:rPr kumimoji="1" lang="en-US" altLang="ja-JP" sz="3600" dirty="0" smtClean="0"/>
            </a:br>
            <a:r>
              <a:rPr lang="en-US" altLang="ja-JP" dirty="0"/>
              <a:t>Real-Time Absolute Frequency Measurement of CW-THz Wave Based </a:t>
            </a:r>
            <a:r>
              <a:rPr lang="en-US" altLang="ja-JP" dirty="0" smtClean="0"/>
              <a:t>on </a:t>
            </a:r>
            <a:r>
              <a:rPr lang="en-US" altLang="ja-JP" dirty="0"/>
              <a:t>THz Combs</a:t>
            </a:r>
            <a:endParaRPr kumimoji="1" lang="ja-JP" altLang="en-US" dirty="0"/>
          </a:p>
        </p:txBody>
      </p:sp>
      <p:sp>
        <p:nvSpPr>
          <p:cNvPr id="3" name="サブタイトル 2"/>
          <p:cNvSpPr>
            <a:spLocks noGrp="1"/>
          </p:cNvSpPr>
          <p:nvPr>
            <p:ph type="subTitle" idx="1"/>
          </p:nvPr>
        </p:nvSpPr>
        <p:spPr>
          <a:xfrm>
            <a:off x="939552" y="4941168"/>
            <a:ext cx="7088832" cy="648072"/>
          </a:xfrm>
        </p:spPr>
        <p:txBody>
          <a:bodyPr/>
          <a:lstStyle/>
          <a:p>
            <a:r>
              <a:rPr lang="en-US" altLang="ja-JP" sz="4000" dirty="0" smtClean="0"/>
              <a:t>H26/8/4</a:t>
            </a:r>
            <a:r>
              <a:rPr lang="ja-JP" altLang="en-US" sz="4000" dirty="0" smtClean="0"/>
              <a:t>　</a:t>
            </a:r>
            <a:r>
              <a:rPr kumimoji="1" lang="en-US" altLang="ja-JP" sz="4000" dirty="0" smtClean="0"/>
              <a:t>M2</a:t>
            </a:r>
            <a:r>
              <a:rPr kumimoji="1" lang="ja-JP" altLang="en-US" sz="4000" dirty="0" smtClean="0"/>
              <a:t>　</a:t>
            </a:r>
            <a:r>
              <a:rPr lang="en-US" altLang="ja-JP" sz="4000" dirty="0" smtClean="0"/>
              <a:t>Kenta Hayashi</a:t>
            </a:r>
            <a:endParaRPr kumimoji="1" lang="ja-JP" altLang="en-US" sz="4000" dirty="0"/>
          </a:p>
        </p:txBody>
      </p:sp>
    </p:spTree>
    <p:extLst>
      <p:ext uri="{BB962C8B-B14F-4D97-AF65-F5344CB8AC3E}">
        <p14:creationId xmlns:p14="http://schemas.microsoft.com/office/powerpoint/2010/main" val="372663783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323528" y="1556792"/>
            <a:ext cx="2340260" cy="830997"/>
          </a:xfrm>
          <a:prstGeom prst="rect">
            <a:avLst/>
          </a:prstGeom>
          <a:solidFill>
            <a:schemeClr val="tx1"/>
          </a:solidFill>
        </p:spPr>
        <p:txBody>
          <a:bodyPr wrap="square" rtlCol="0">
            <a:spAutoFit/>
          </a:bodyPr>
          <a:lstStyle/>
          <a:p>
            <a:pPr algn="ctr"/>
            <a:r>
              <a:rPr kumimoji="1" lang="en-US" altLang="ja-JP" sz="2400" b="1" dirty="0" smtClean="0">
                <a:solidFill>
                  <a:schemeClr val="bg1"/>
                </a:solidFill>
              </a:rPr>
              <a:t>Sampling rate 10MHz</a:t>
            </a:r>
            <a:endParaRPr kumimoji="1" lang="ja-JP" altLang="en-US" sz="2400" b="1" dirty="0">
              <a:solidFill>
                <a:schemeClr val="bg1"/>
              </a:solidFill>
            </a:endParaRPr>
          </a:p>
        </p:txBody>
      </p:sp>
      <p:sp>
        <p:nvSpPr>
          <p:cNvPr id="2" name="タイトル 1"/>
          <p:cNvSpPr>
            <a:spLocks noGrp="1"/>
          </p:cNvSpPr>
          <p:nvPr>
            <p:ph type="title"/>
          </p:nvPr>
        </p:nvSpPr>
        <p:spPr>
          <a:xfrm>
            <a:off x="35496" y="548680"/>
            <a:ext cx="9001000" cy="648072"/>
          </a:xfrm>
        </p:spPr>
        <p:txBody>
          <a:bodyPr/>
          <a:lstStyle/>
          <a:p>
            <a:r>
              <a:rPr lang="en-US" altLang="ja-JP" dirty="0" smtClean="0"/>
              <a:t>Real-time determination</a:t>
            </a:r>
            <a:r>
              <a:rPr kumimoji="1" lang="en-US" altLang="ja-JP" dirty="0" smtClean="0"/>
              <a:t> of </a:t>
            </a:r>
            <a:r>
              <a:rPr kumimoji="1" lang="en-US" altLang="ja-JP" dirty="0" err="1" smtClean="0"/>
              <a:t>f</a:t>
            </a:r>
            <a:r>
              <a:rPr kumimoji="1" lang="en-US" altLang="ja-JP" baseline="-25000" dirty="0" err="1" smtClean="0"/>
              <a:t>THz</a:t>
            </a:r>
            <a:endParaRPr kumimoji="1" lang="ja-JP" alt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090" y="1513668"/>
            <a:ext cx="5582059" cy="154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1442" y="2933292"/>
            <a:ext cx="5855014" cy="201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テキスト ボックス 14"/>
          <p:cNvSpPr txBox="1"/>
          <p:nvPr/>
        </p:nvSpPr>
        <p:spPr>
          <a:xfrm>
            <a:off x="107504" y="2933292"/>
            <a:ext cx="2520280" cy="646331"/>
          </a:xfrm>
          <a:prstGeom prst="rect">
            <a:avLst/>
          </a:prstGeom>
          <a:noFill/>
        </p:spPr>
        <p:txBody>
          <a:bodyPr wrap="square" rtlCol="0">
            <a:spAutoFit/>
          </a:bodyPr>
          <a:lstStyle/>
          <a:p>
            <a:pPr algn="ctr"/>
            <a:r>
              <a:rPr kumimoji="1" lang="en-US" altLang="ja-JP" b="1" dirty="0" smtClean="0"/>
              <a:t>f</a:t>
            </a:r>
            <a:r>
              <a:rPr lang="en-US" altLang="ja-JP" b="1" baseline="-25000" dirty="0" smtClean="0"/>
              <a:t>rep1 </a:t>
            </a:r>
            <a:r>
              <a:rPr lang="en-US" altLang="ja-JP" b="1" dirty="0" smtClean="0"/>
              <a:t>= 100,000,000 Hz</a:t>
            </a:r>
          </a:p>
          <a:p>
            <a:pPr algn="ctr"/>
            <a:r>
              <a:rPr kumimoji="1" lang="en-US" altLang="ja-JP" b="1" dirty="0" smtClean="0"/>
              <a:t>f</a:t>
            </a:r>
            <a:r>
              <a:rPr kumimoji="1" lang="en-US" altLang="ja-JP" b="1" baseline="-25000" dirty="0" smtClean="0"/>
              <a:t>rep2 </a:t>
            </a:r>
            <a:r>
              <a:rPr kumimoji="1" lang="en-US" altLang="ja-JP" b="1" dirty="0" smtClean="0"/>
              <a:t>= 100,000,050 Hz</a:t>
            </a:r>
            <a:endParaRPr lang="en-US" altLang="ja-JP" b="1" dirty="0" smtClean="0">
              <a:solidFill>
                <a:srgbClr val="CC00FF"/>
              </a:solidFill>
            </a:endParaRPr>
          </a:p>
        </p:txBody>
      </p:sp>
      <p:sp>
        <p:nvSpPr>
          <p:cNvPr id="4" name="正方形/長方形 3"/>
          <p:cNvSpPr/>
          <p:nvPr/>
        </p:nvSpPr>
        <p:spPr>
          <a:xfrm>
            <a:off x="899592" y="3553852"/>
            <a:ext cx="1022736" cy="523220"/>
          </a:xfrm>
          <a:prstGeom prst="rect">
            <a:avLst/>
          </a:prstGeom>
        </p:spPr>
        <p:txBody>
          <a:bodyPr wrap="none">
            <a:spAutoFit/>
          </a:bodyPr>
          <a:lstStyle/>
          <a:p>
            <a:pPr algn="ctr"/>
            <a:r>
              <a:rPr lang="en-US" altLang="ja-JP" sz="2800" b="1" dirty="0" smtClean="0">
                <a:solidFill>
                  <a:srgbClr val="CC00FF"/>
                </a:solidFill>
              </a:rPr>
              <a:t>fixed</a:t>
            </a:r>
            <a:endParaRPr lang="en-US" altLang="ja-JP" sz="2800" b="1" dirty="0">
              <a:solidFill>
                <a:srgbClr val="CC00FF"/>
              </a:solidFill>
            </a:endParaRPr>
          </a:p>
        </p:txBody>
      </p:sp>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4994" y="4821786"/>
            <a:ext cx="6290791" cy="2135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線コネクタ 6"/>
          <p:cNvCxnSpPr/>
          <p:nvPr/>
        </p:nvCxnSpPr>
        <p:spPr bwMode="auto">
          <a:xfrm>
            <a:off x="0" y="4869160"/>
            <a:ext cx="9144000" cy="15702"/>
          </a:xfrm>
          <a:prstGeom prst="line">
            <a:avLst/>
          </a:prstGeom>
          <a:noFill/>
          <a:ln w="38100" cap="flat" cmpd="sng" algn="ctr">
            <a:solidFill>
              <a:schemeClr val="tx1"/>
            </a:solidFill>
            <a:prstDash val="dash"/>
            <a:round/>
            <a:headEnd type="none" w="med" len="med"/>
            <a:tailEnd type="none" w="med" len="med"/>
          </a:ln>
          <a:effectLst/>
        </p:spPr>
      </p:cxnSp>
      <p:sp>
        <p:nvSpPr>
          <p:cNvPr id="3" name="角丸四角形 2"/>
          <p:cNvSpPr/>
          <p:nvPr/>
        </p:nvSpPr>
        <p:spPr bwMode="auto">
          <a:xfrm>
            <a:off x="107504" y="2924944"/>
            <a:ext cx="2555776" cy="648072"/>
          </a:xfrm>
          <a:prstGeom prst="roundRect">
            <a:avLst/>
          </a:prstGeom>
          <a:noFill/>
          <a:ln w="19050" cap="flat" cmpd="sng" algn="ctr">
            <a:solidFill>
              <a:srgbClr val="CC00FF"/>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3590903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0" y="620688"/>
            <a:ext cx="9144000" cy="1019200"/>
          </a:xfrm>
        </p:spPr>
        <p:txBody>
          <a:bodyPr/>
          <a:lstStyle/>
          <a:p>
            <a:r>
              <a:rPr lang="en-US" altLang="ja-JP" dirty="0" smtClean="0"/>
              <a:t>Frequency error with respect to a various integration number</a:t>
            </a:r>
            <a:endParaRPr kumimoji="1" lang="ja-JP" altLang="en-US" dirty="0"/>
          </a:p>
        </p:txBody>
      </p:sp>
      <p:grpSp>
        <p:nvGrpSpPr>
          <p:cNvPr id="17" name="グループ化 16"/>
          <p:cNvGrpSpPr/>
          <p:nvPr/>
        </p:nvGrpSpPr>
        <p:grpSpPr>
          <a:xfrm>
            <a:off x="35496" y="1754016"/>
            <a:ext cx="9145016" cy="5131368"/>
            <a:chOff x="35496" y="1754016"/>
            <a:chExt cx="9145016" cy="5131368"/>
          </a:xfrm>
        </p:grpSpPr>
        <p:pic>
          <p:nvPicPr>
            <p:cNvPr id="11266" name="Picture 2" descr="C:\Users\hayashi\Desktop\実験\M2\6-1\6-1瞬時周波数.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754016"/>
              <a:ext cx="5804078" cy="513136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グループ化 13"/>
            <p:cNvGrpSpPr/>
            <p:nvPr/>
          </p:nvGrpSpPr>
          <p:grpSpPr>
            <a:xfrm>
              <a:off x="5796136" y="2509445"/>
              <a:ext cx="3384376" cy="1224136"/>
              <a:chOff x="5796136" y="2509445"/>
              <a:chExt cx="3384376" cy="1224136"/>
            </a:xfrm>
          </p:grpSpPr>
          <p:sp>
            <p:nvSpPr>
              <p:cNvPr id="5" name="テキスト ボックス 4"/>
              <p:cNvSpPr txBox="1"/>
              <p:nvPr/>
            </p:nvSpPr>
            <p:spPr>
              <a:xfrm>
                <a:off x="5796136" y="2706014"/>
                <a:ext cx="3384376" cy="830997"/>
              </a:xfrm>
              <a:prstGeom prst="rect">
                <a:avLst/>
              </a:prstGeom>
              <a:solidFill>
                <a:schemeClr val="bg1"/>
              </a:solidFill>
            </p:spPr>
            <p:txBody>
              <a:bodyPr wrap="square" rtlCol="0">
                <a:spAutoFit/>
              </a:bodyPr>
              <a:lstStyle/>
              <a:p>
                <a:pPr algn="ctr"/>
                <a:r>
                  <a:rPr lang="en-US" altLang="ja-JP" sz="2400" b="1" dirty="0" smtClean="0">
                    <a:solidFill>
                      <a:srgbClr val="000066"/>
                    </a:solidFill>
                  </a:rPr>
                  <a:t>The comb mode </a:t>
                </a:r>
                <a:r>
                  <a:rPr kumimoji="1" lang="en-US" altLang="ja-JP" sz="2400" b="1" dirty="0" smtClean="0">
                    <a:solidFill>
                      <a:srgbClr val="000066"/>
                    </a:solidFill>
                  </a:rPr>
                  <a:t>cannot be determined  </a:t>
                </a:r>
                <a:endParaRPr kumimoji="1" lang="ja-JP" altLang="en-US" sz="2400" b="1" dirty="0">
                  <a:solidFill>
                    <a:srgbClr val="000066"/>
                  </a:solidFill>
                </a:endParaRPr>
              </a:p>
            </p:txBody>
          </p:sp>
          <p:cxnSp>
            <p:nvCxnSpPr>
              <p:cNvPr id="10" name="直線矢印コネクタ 9"/>
              <p:cNvCxnSpPr/>
              <p:nvPr/>
            </p:nvCxnSpPr>
            <p:spPr bwMode="auto">
              <a:xfrm flipV="1">
                <a:off x="5796136" y="2509445"/>
                <a:ext cx="0" cy="1224136"/>
              </a:xfrm>
              <a:prstGeom prst="straightConnector1">
                <a:avLst/>
              </a:prstGeom>
              <a:noFill/>
              <a:ln w="76200" cap="flat" cmpd="sng" algn="ctr">
                <a:solidFill>
                  <a:srgbClr val="000066"/>
                </a:solidFill>
                <a:prstDash val="solid"/>
                <a:round/>
                <a:headEnd type="none" w="med" len="med"/>
                <a:tailEnd type="arrow"/>
              </a:ln>
              <a:effectLst/>
            </p:spPr>
          </p:cxnSp>
        </p:grpSp>
        <p:grpSp>
          <p:nvGrpSpPr>
            <p:cNvPr id="16" name="グループ化 15"/>
            <p:cNvGrpSpPr/>
            <p:nvPr/>
          </p:nvGrpSpPr>
          <p:grpSpPr>
            <a:xfrm>
              <a:off x="5796136" y="4005064"/>
              <a:ext cx="3168352" cy="2160240"/>
              <a:chOff x="5796136" y="4005064"/>
              <a:chExt cx="3168352" cy="2160240"/>
            </a:xfrm>
          </p:grpSpPr>
          <p:sp>
            <p:nvSpPr>
              <p:cNvPr id="9" name="テキスト ボックス 8"/>
              <p:cNvSpPr txBox="1"/>
              <p:nvPr/>
            </p:nvSpPr>
            <p:spPr>
              <a:xfrm>
                <a:off x="6084168" y="4581128"/>
                <a:ext cx="2880320" cy="830997"/>
              </a:xfrm>
              <a:prstGeom prst="rect">
                <a:avLst/>
              </a:prstGeom>
              <a:solidFill>
                <a:schemeClr val="bg1"/>
              </a:solidFill>
            </p:spPr>
            <p:txBody>
              <a:bodyPr wrap="square" rtlCol="0">
                <a:spAutoFit/>
              </a:bodyPr>
              <a:lstStyle/>
              <a:p>
                <a:pPr algn="ctr"/>
                <a:r>
                  <a:rPr lang="en-US" altLang="ja-JP" sz="2400" b="1" dirty="0" smtClean="0">
                    <a:solidFill>
                      <a:srgbClr val="000066"/>
                    </a:solidFill>
                  </a:rPr>
                  <a:t>The comb mode </a:t>
                </a:r>
                <a:r>
                  <a:rPr kumimoji="1" lang="en-US" altLang="ja-JP" sz="2400" b="1" dirty="0" smtClean="0">
                    <a:solidFill>
                      <a:srgbClr val="000066"/>
                    </a:solidFill>
                  </a:rPr>
                  <a:t>can be determined  </a:t>
                </a:r>
                <a:endParaRPr kumimoji="1" lang="ja-JP" altLang="en-US" sz="2400" b="1" dirty="0">
                  <a:solidFill>
                    <a:srgbClr val="000066"/>
                  </a:solidFill>
                </a:endParaRPr>
              </a:p>
            </p:txBody>
          </p:sp>
          <p:cxnSp>
            <p:nvCxnSpPr>
              <p:cNvPr id="15" name="直線矢印コネクタ 14"/>
              <p:cNvCxnSpPr/>
              <p:nvPr/>
            </p:nvCxnSpPr>
            <p:spPr bwMode="auto">
              <a:xfrm rot="5400000">
                <a:off x="4716016" y="5085184"/>
                <a:ext cx="2160240" cy="0"/>
              </a:xfrm>
              <a:prstGeom prst="straightConnector1">
                <a:avLst/>
              </a:prstGeom>
              <a:noFill/>
              <a:ln w="76200" cap="flat" cmpd="sng" algn="ctr">
                <a:solidFill>
                  <a:srgbClr val="000066"/>
                </a:solidFill>
                <a:prstDash val="solid"/>
                <a:round/>
                <a:headEnd type="none" w="med" len="med"/>
                <a:tailEnd type="arrow"/>
              </a:ln>
              <a:effectLst/>
            </p:spPr>
          </p:cxnSp>
        </p:grpSp>
        <p:cxnSp>
          <p:nvCxnSpPr>
            <p:cNvPr id="11" name="直線矢印コネクタ 10"/>
            <p:cNvCxnSpPr/>
            <p:nvPr/>
          </p:nvCxnSpPr>
          <p:spPr bwMode="auto">
            <a:xfrm>
              <a:off x="1115616" y="3861048"/>
              <a:ext cx="4968552" cy="0"/>
            </a:xfrm>
            <a:prstGeom prst="straightConnector1">
              <a:avLst/>
            </a:prstGeom>
            <a:noFill/>
            <a:ln w="50800" cap="flat" cmpd="sng" algn="ctr">
              <a:solidFill>
                <a:schemeClr val="tx1"/>
              </a:solidFill>
              <a:prstDash val="sysDash"/>
              <a:round/>
              <a:headEnd type="none" w="med" len="med"/>
              <a:tailEnd type="none"/>
            </a:ln>
            <a:effectLst/>
          </p:spPr>
        </p:cxnSp>
      </p:grpSp>
    </p:spTree>
    <p:extLst>
      <p:ext uri="{BB962C8B-B14F-4D97-AF65-F5344CB8AC3E}">
        <p14:creationId xmlns:p14="http://schemas.microsoft.com/office/powerpoint/2010/main" val="195113083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755576" y="1608670"/>
            <a:ext cx="6624736" cy="5223682"/>
            <a:chOff x="755576" y="1608670"/>
            <a:chExt cx="6624736" cy="5223682"/>
          </a:xfrm>
        </p:grpSpPr>
        <p:pic>
          <p:nvPicPr>
            <p:cNvPr id="12290" name="Picture 2" descr="C:\Users\hayashi\Desktop\実験\M2\6-1\6-1比較デジタイザーとカウンター.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608670"/>
              <a:ext cx="6624736" cy="5223682"/>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p:cNvSpPr/>
            <p:nvPr/>
          </p:nvSpPr>
          <p:spPr bwMode="auto">
            <a:xfrm>
              <a:off x="1272321" y="4509120"/>
              <a:ext cx="288032" cy="3408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3" name="正方形/長方形 12"/>
            <p:cNvSpPr/>
            <p:nvPr/>
          </p:nvSpPr>
          <p:spPr bwMode="auto">
            <a:xfrm>
              <a:off x="1264246" y="5877272"/>
              <a:ext cx="288032" cy="3408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4" name="正方形/長方形 13"/>
            <p:cNvSpPr/>
            <p:nvPr/>
          </p:nvSpPr>
          <p:spPr bwMode="auto">
            <a:xfrm>
              <a:off x="1264246" y="3159551"/>
              <a:ext cx="288032" cy="3408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5" name="正方形/長方形 14"/>
            <p:cNvSpPr/>
            <p:nvPr/>
          </p:nvSpPr>
          <p:spPr bwMode="auto">
            <a:xfrm>
              <a:off x="1264246" y="1700808"/>
              <a:ext cx="288032" cy="3408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sp>
        <p:nvSpPr>
          <p:cNvPr id="5" name="Rectangle 2"/>
          <p:cNvSpPr txBox="1">
            <a:spLocks noChangeArrowheads="1"/>
          </p:cNvSpPr>
          <p:nvPr/>
        </p:nvSpPr>
        <p:spPr bwMode="auto">
          <a:xfrm>
            <a:off x="0" y="548680"/>
            <a:ext cx="9144000" cy="11521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sz="3600" kern="0" dirty="0" smtClean="0">
                <a:latin typeface="Arial" charset="0"/>
              </a:rPr>
              <a:t>Comparison of accuracy between Hilbert transformation and frequency counter</a:t>
            </a:r>
          </a:p>
        </p:txBody>
      </p:sp>
      <p:grpSp>
        <p:nvGrpSpPr>
          <p:cNvPr id="4" name="グループ化 3"/>
          <p:cNvGrpSpPr/>
          <p:nvPr/>
        </p:nvGrpSpPr>
        <p:grpSpPr>
          <a:xfrm>
            <a:off x="2267570" y="1988840"/>
            <a:ext cx="3185461" cy="557952"/>
            <a:chOff x="2699618" y="1988840"/>
            <a:chExt cx="3185461" cy="557952"/>
          </a:xfrm>
        </p:grpSpPr>
        <p:sp>
          <p:nvSpPr>
            <p:cNvPr id="9" name="円/楕円 8"/>
            <p:cNvSpPr/>
            <p:nvPr/>
          </p:nvSpPr>
          <p:spPr bwMode="auto">
            <a:xfrm rot="264004">
              <a:off x="2699618" y="1989818"/>
              <a:ext cx="3185461" cy="556974"/>
            </a:xfrm>
            <a:prstGeom prst="ellipse">
              <a:avLst/>
            </a:prstGeom>
            <a:noFill/>
            <a:ln w="25400" cap="flat" cmpd="sng" algn="ctr">
              <a:solidFill>
                <a:srgbClr val="0000CC"/>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 name="テキスト ボックス 1"/>
            <p:cNvSpPr txBox="1"/>
            <p:nvPr/>
          </p:nvSpPr>
          <p:spPr>
            <a:xfrm>
              <a:off x="3203848" y="1988840"/>
              <a:ext cx="2160240" cy="523220"/>
            </a:xfrm>
            <a:prstGeom prst="rect">
              <a:avLst/>
            </a:prstGeom>
            <a:noFill/>
          </p:spPr>
          <p:txBody>
            <a:bodyPr wrap="square" rtlCol="0">
              <a:spAutoFit/>
            </a:bodyPr>
            <a:lstStyle/>
            <a:p>
              <a:pPr algn="ctr"/>
              <a:r>
                <a:rPr kumimoji="1" lang="en-US" altLang="ja-JP" sz="2800" b="1" dirty="0" smtClean="0">
                  <a:solidFill>
                    <a:srgbClr val="0000CC"/>
                  </a:solidFill>
                </a:rPr>
                <a:t>impossible</a:t>
              </a:r>
              <a:endParaRPr kumimoji="1" lang="ja-JP" altLang="en-US" sz="2800" b="1" dirty="0">
                <a:solidFill>
                  <a:srgbClr val="0000CC"/>
                </a:solidFill>
              </a:endParaRPr>
            </a:p>
          </p:txBody>
        </p:sp>
      </p:grpSp>
      <p:cxnSp>
        <p:nvCxnSpPr>
          <p:cNvPr id="10" name="直線矢印コネクタ 9"/>
          <p:cNvCxnSpPr/>
          <p:nvPr/>
        </p:nvCxnSpPr>
        <p:spPr bwMode="auto">
          <a:xfrm>
            <a:off x="5508104" y="2668166"/>
            <a:ext cx="0" cy="1840954"/>
          </a:xfrm>
          <a:prstGeom prst="straightConnector1">
            <a:avLst/>
          </a:prstGeom>
          <a:noFill/>
          <a:ln w="76200" cap="flat" cmpd="sng" algn="ctr">
            <a:solidFill>
              <a:schemeClr val="tx1"/>
            </a:solidFill>
            <a:prstDash val="solid"/>
            <a:round/>
            <a:headEnd type="arrow" w="med" len="med"/>
            <a:tailEnd type="arrow"/>
          </a:ln>
          <a:effectLst/>
        </p:spPr>
      </p:cxnSp>
      <p:sp>
        <p:nvSpPr>
          <p:cNvPr id="18" name="テキスト ボックス 17"/>
          <p:cNvSpPr txBox="1"/>
          <p:nvPr/>
        </p:nvSpPr>
        <p:spPr>
          <a:xfrm>
            <a:off x="2555776" y="2852936"/>
            <a:ext cx="2915816" cy="954107"/>
          </a:xfrm>
          <a:prstGeom prst="rect">
            <a:avLst/>
          </a:prstGeom>
          <a:noFill/>
        </p:spPr>
        <p:txBody>
          <a:bodyPr wrap="square" rtlCol="0">
            <a:spAutoFit/>
          </a:bodyPr>
          <a:lstStyle/>
          <a:p>
            <a:pPr algn="ctr"/>
            <a:r>
              <a:rPr lang="en-US" altLang="ja-JP" sz="2800" b="1" dirty="0" smtClean="0"/>
              <a:t>counting errors of </a:t>
            </a:r>
            <a:r>
              <a:rPr lang="en-US" altLang="ja-JP" sz="2800" b="1" dirty="0" err="1" smtClean="0"/>
              <a:t>f</a:t>
            </a:r>
            <a:r>
              <a:rPr lang="en-US" altLang="ja-JP" sz="2800" b="1" baseline="-25000" dirty="0" err="1" smtClean="0"/>
              <a:t>beat</a:t>
            </a:r>
            <a:endParaRPr kumimoji="1" lang="ja-JP" altLang="en-US" sz="2800" b="1" baseline="-25000" dirty="0"/>
          </a:p>
        </p:txBody>
      </p:sp>
      <p:sp>
        <p:nvSpPr>
          <p:cNvPr id="11" name="テキスト ボックス 10"/>
          <p:cNvSpPr txBox="1"/>
          <p:nvPr/>
        </p:nvSpPr>
        <p:spPr>
          <a:xfrm>
            <a:off x="6660232" y="1857018"/>
            <a:ext cx="2240466" cy="830997"/>
          </a:xfrm>
          <a:prstGeom prst="rect">
            <a:avLst/>
          </a:prstGeom>
          <a:solidFill>
            <a:schemeClr val="tx1"/>
          </a:solidFill>
        </p:spPr>
        <p:txBody>
          <a:bodyPr wrap="square" rtlCol="0">
            <a:spAutoFit/>
          </a:bodyPr>
          <a:lstStyle/>
          <a:p>
            <a:pPr algn="ctr"/>
            <a:r>
              <a:rPr lang="en-US" altLang="ja-JP" sz="2400" b="1" dirty="0" smtClean="0">
                <a:solidFill>
                  <a:schemeClr val="bg1"/>
                </a:solidFill>
              </a:rPr>
              <a:t>sampling rate</a:t>
            </a:r>
          </a:p>
          <a:p>
            <a:pPr algn="ctr"/>
            <a:r>
              <a:rPr lang="en-US" altLang="ja-JP" sz="2400" b="1" dirty="0" smtClean="0">
                <a:solidFill>
                  <a:schemeClr val="bg1"/>
                </a:solidFill>
              </a:rPr>
              <a:t>10 Hz</a:t>
            </a:r>
            <a:endParaRPr kumimoji="1" lang="ja-JP" altLang="en-US" sz="2400" b="1" baseline="-25000" dirty="0">
              <a:solidFill>
                <a:schemeClr val="bg1"/>
              </a:solidFill>
            </a:endParaRPr>
          </a:p>
        </p:txBody>
      </p:sp>
      <p:sp>
        <p:nvSpPr>
          <p:cNvPr id="3" name="正方形/長方形 2"/>
          <p:cNvSpPr/>
          <p:nvPr/>
        </p:nvSpPr>
        <p:spPr bwMode="auto">
          <a:xfrm>
            <a:off x="1260171" y="1700808"/>
            <a:ext cx="288032" cy="3408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3403623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741" y="485800"/>
            <a:ext cx="9036496" cy="1143000"/>
          </a:xfrm>
        </p:spPr>
        <p:txBody>
          <a:bodyPr/>
          <a:lstStyle/>
          <a:p>
            <a:r>
              <a:rPr lang="en-US" altLang="ja-JP" sz="3600" dirty="0" smtClean="0"/>
              <a:t>Real-time </a:t>
            </a:r>
            <a:r>
              <a:rPr lang="en-US" altLang="ja-JP" sz="3600" dirty="0"/>
              <a:t>m</a:t>
            </a:r>
            <a:r>
              <a:rPr lang="en-US" altLang="ja-JP" sz="3600" dirty="0" smtClean="0"/>
              <a:t>onitoring of CW-THz wave </a:t>
            </a:r>
            <a:r>
              <a:rPr lang="ja-JP" altLang="en-US" sz="3600" dirty="0" smtClean="0"/>
              <a:t>①</a:t>
            </a:r>
            <a:r>
              <a:rPr lang="en-US" altLang="ja-JP" sz="3600" dirty="0" smtClean="0"/>
              <a:t/>
            </a:r>
            <a:br>
              <a:rPr lang="en-US" altLang="ja-JP" sz="3600" dirty="0" smtClean="0"/>
            </a:br>
            <a:r>
              <a:rPr lang="en-US" altLang="ja-JP" sz="3600" dirty="0" smtClean="0"/>
              <a:t>(Frequency fluctuation</a:t>
            </a:r>
            <a:r>
              <a:rPr lang="ja-JP" altLang="en-US" sz="3600" dirty="0" smtClean="0"/>
              <a:t> </a:t>
            </a:r>
            <a:r>
              <a:rPr lang="en-US" altLang="ja-JP" sz="3600" dirty="0" smtClean="0"/>
              <a:t>= 0.1 THz ±</a:t>
            </a:r>
            <a:r>
              <a:rPr lang="en-US" altLang="ja-JP" sz="3600" dirty="0" smtClean="0">
                <a:solidFill>
                  <a:srgbClr val="FF0000"/>
                </a:solidFill>
              </a:rPr>
              <a:t>100 Hz</a:t>
            </a:r>
            <a:r>
              <a:rPr lang="en-US" altLang="ja-JP" sz="3600" dirty="0" smtClean="0"/>
              <a:t>)</a:t>
            </a:r>
            <a:endParaRPr kumimoji="1" lang="ja-JP" altLang="en-US" sz="3600" dirty="0"/>
          </a:p>
        </p:txBody>
      </p:sp>
      <p:pic>
        <p:nvPicPr>
          <p:cNvPr id="9" name="frequency_monitoring_20131203.m4v">
            <a:hlinkClick r:id="" action="ppaction://media"/>
          </p:cNvPr>
          <p:cNvPicPr>
            <a:picLocks noGrp="1" noChangeAspect="1"/>
          </p:cNvPicPr>
          <p:nvPr>
            <p:ph idx="1"/>
            <a:videoFile r:link="rId1"/>
            <p:extLst>
              <p:ext uri="{DAA4B4D4-6D71-4841-9C94-3DE7FCFB9230}">
                <p14:media xmlns:p14="http://schemas.microsoft.com/office/powerpoint/2010/main" r:embed="rId2">
                  <p14:trim st="1903.6946"/>
                </p14:media>
              </p:ext>
            </p:extLst>
          </p:nvPr>
        </p:nvPicPr>
        <p:blipFill rotWithShape="1">
          <a:blip r:embed="rId5"/>
          <a:srcRect l="8492" t="4444" r="8140" b="4479"/>
          <a:stretch/>
        </p:blipFill>
        <p:spPr>
          <a:xfrm>
            <a:off x="251520" y="1623351"/>
            <a:ext cx="8562871" cy="5262033"/>
          </a:xfrm>
        </p:spPr>
      </p:pic>
      <p:sp>
        <p:nvSpPr>
          <p:cNvPr id="3" name="テキスト ボックス 2"/>
          <p:cNvSpPr txBox="1"/>
          <p:nvPr/>
        </p:nvSpPr>
        <p:spPr>
          <a:xfrm>
            <a:off x="4788024" y="6444044"/>
            <a:ext cx="1152128" cy="338554"/>
          </a:xfrm>
          <a:prstGeom prst="rect">
            <a:avLst/>
          </a:prstGeom>
          <a:solidFill>
            <a:schemeClr val="bg1">
              <a:lumMod val="75000"/>
            </a:schemeClr>
          </a:solidFill>
        </p:spPr>
        <p:txBody>
          <a:bodyPr wrap="square" rtlCol="0">
            <a:spAutoFit/>
          </a:bodyPr>
          <a:lstStyle/>
          <a:p>
            <a:pPr algn="ctr"/>
            <a:r>
              <a:rPr kumimoji="1" lang="en-US" altLang="ja-JP" sz="1600" dirty="0" smtClean="0"/>
              <a:t>Time [</a:t>
            </a:r>
            <a:r>
              <a:rPr kumimoji="1" lang="en-US" altLang="ja-JP" sz="1600" dirty="0" err="1" smtClean="0"/>
              <a:t>ms</a:t>
            </a:r>
            <a:r>
              <a:rPr kumimoji="1" lang="en-US" altLang="ja-JP" sz="1600" dirty="0" smtClean="0"/>
              <a:t>]</a:t>
            </a:r>
            <a:endParaRPr kumimoji="1" lang="ja-JP" altLang="en-US" sz="1600" dirty="0"/>
          </a:p>
        </p:txBody>
      </p:sp>
      <p:sp>
        <p:nvSpPr>
          <p:cNvPr id="6" name="テキスト ボックス 5"/>
          <p:cNvSpPr txBox="1"/>
          <p:nvPr/>
        </p:nvSpPr>
        <p:spPr>
          <a:xfrm rot="16200000">
            <a:off x="418933" y="4143104"/>
            <a:ext cx="1872208" cy="584775"/>
          </a:xfrm>
          <a:prstGeom prst="rect">
            <a:avLst/>
          </a:prstGeom>
          <a:solidFill>
            <a:schemeClr val="bg1">
              <a:lumMod val="75000"/>
            </a:schemeClr>
          </a:solidFill>
        </p:spPr>
        <p:txBody>
          <a:bodyPr wrap="square" rtlCol="0">
            <a:spAutoFit/>
          </a:bodyPr>
          <a:lstStyle/>
          <a:p>
            <a:pPr algn="ctr"/>
            <a:r>
              <a:rPr kumimoji="1" lang="en-US" altLang="ja-JP" sz="1600" dirty="0" smtClean="0"/>
              <a:t>Absolute frequency [Hz]</a:t>
            </a:r>
            <a:endParaRPr kumimoji="1" lang="ja-JP" altLang="en-US" sz="1600" dirty="0"/>
          </a:p>
        </p:txBody>
      </p:sp>
      <p:sp>
        <p:nvSpPr>
          <p:cNvPr id="7" name="テキスト ボックス 6"/>
          <p:cNvSpPr txBox="1"/>
          <p:nvPr/>
        </p:nvSpPr>
        <p:spPr>
          <a:xfrm>
            <a:off x="4644008" y="1871246"/>
            <a:ext cx="432048" cy="261610"/>
          </a:xfrm>
          <a:prstGeom prst="rect">
            <a:avLst/>
          </a:prstGeom>
          <a:pattFill prst="lgGrid">
            <a:fgClr>
              <a:schemeClr val="accent6">
                <a:lumMod val="40000"/>
                <a:lumOff val="60000"/>
              </a:schemeClr>
            </a:fgClr>
            <a:bgClr>
              <a:srgbClr val="AEBDCA"/>
            </a:bgClr>
          </a:pattFill>
        </p:spPr>
        <p:txBody>
          <a:bodyPr wrap="square" rtlCol="0">
            <a:spAutoFit/>
          </a:bodyPr>
          <a:lstStyle/>
          <a:p>
            <a:pPr algn="ctr"/>
            <a:r>
              <a:rPr lang="en-US" altLang="ja-JP" sz="1100" dirty="0"/>
              <a:t>m</a:t>
            </a:r>
            <a:endParaRPr kumimoji="1" lang="ja-JP" altLang="en-US" sz="1100" dirty="0"/>
          </a:p>
        </p:txBody>
      </p:sp>
    </p:spTree>
    <p:extLst>
      <p:ext uri="{BB962C8B-B14F-4D97-AF65-F5344CB8AC3E}">
        <p14:creationId xmlns:p14="http://schemas.microsoft.com/office/powerpoint/2010/main" val="4036561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4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75611" y="6044806"/>
            <a:ext cx="8528837" cy="861489"/>
            <a:chOff x="1618226" y="3397431"/>
            <a:chExt cx="4412650" cy="559824"/>
          </a:xfrm>
        </p:grpSpPr>
        <p:cxnSp>
          <p:nvCxnSpPr>
            <p:cNvPr id="46" name="直線矢印コネクタ 45"/>
            <p:cNvCxnSpPr/>
            <p:nvPr/>
          </p:nvCxnSpPr>
          <p:spPr>
            <a:xfrm>
              <a:off x="1618226" y="3728184"/>
              <a:ext cx="4412650" cy="8035"/>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47" name="直線コネクタ 46"/>
            <p:cNvCxnSpPr/>
            <p:nvPr/>
          </p:nvCxnSpPr>
          <p:spPr>
            <a:xfrm>
              <a:off x="3004886" y="3397431"/>
              <a:ext cx="0" cy="315009"/>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sp>
          <p:nvSpPr>
            <p:cNvPr id="48" name="テキスト ボックス 47"/>
            <p:cNvSpPr txBox="1"/>
            <p:nvPr/>
          </p:nvSpPr>
          <p:spPr>
            <a:xfrm>
              <a:off x="2706842" y="3697250"/>
              <a:ext cx="575386" cy="260005"/>
            </a:xfrm>
            <a:prstGeom prst="rect">
              <a:avLst/>
            </a:prstGeom>
            <a:noFill/>
          </p:spPr>
          <p:txBody>
            <a:bodyPr wrap="square" rtlCol="0">
              <a:spAutoFit/>
            </a:bodyPr>
            <a:lstStyle/>
            <a:p>
              <a:pPr algn="ctr"/>
              <a:r>
                <a:rPr lang="en-US" altLang="ja-JP" sz="2000" b="1" dirty="0">
                  <a:solidFill>
                    <a:srgbClr val="FF6600"/>
                  </a:solidFill>
                  <a:latin typeface="Times New Roman" pitchFamily="18" charset="0"/>
                  <a:ea typeface="ＭＳ 明朝" pitchFamily="17" charset="-128"/>
                  <a:cs typeface="Times New Roman" pitchFamily="18" charset="0"/>
                </a:rPr>
                <a:t>1000</a:t>
              </a:r>
              <a:endParaRPr kumimoji="1" lang="en-US" altLang="ja-JP" sz="2000" b="1" dirty="0" smtClean="0">
                <a:solidFill>
                  <a:srgbClr val="FF6600"/>
                </a:solidFill>
                <a:latin typeface="Times New Roman" pitchFamily="18" charset="0"/>
                <a:ea typeface="ＭＳ 明朝" pitchFamily="17" charset="-128"/>
                <a:cs typeface="Times New Roman" pitchFamily="18" charset="0"/>
              </a:endParaRPr>
            </a:p>
          </p:txBody>
        </p:sp>
      </p:grpSp>
      <p:cxnSp>
        <p:nvCxnSpPr>
          <p:cNvPr id="14" name="直線コネクタ 13"/>
          <p:cNvCxnSpPr/>
          <p:nvPr/>
        </p:nvCxnSpPr>
        <p:spPr>
          <a:xfrm>
            <a:off x="5220072" y="6083375"/>
            <a:ext cx="0" cy="470404"/>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grpSp>
        <p:nvGrpSpPr>
          <p:cNvPr id="11269" name="グループ化 11268"/>
          <p:cNvGrpSpPr/>
          <p:nvPr/>
        </p:nvGrpSpPr>
        <p:grpSpPr>
          <a:xfrm>
            <a:off x="107504" y="5517232"/>
            <a:ext cx="818990" cy="1029339"/>
            <a:chOff x="4329074" y="5549170"/>
            <a:chExt cx="818990" cy="1029339"/>
          </a:xfrm>
        </p:grpSpPr>
        <p:cxnSp>
          <p:nvCxnSpPr>
            <p:cNvPr id="13" name="直線コネクタ 12"/>
            <p:cNvCxnSpPr/>
            <p:nvPr/>
          </p:nvCxnSpPr>
          <p:spPr>
            <a:xfrm>
              <a:off x="4707091" y="5917342"/>
              <a:ext cx="8925" cy="661167"/>
            </a:xfrm>
            <a:prstGeom prst="line">
              <a:avLst/>
            </a:prstGeom>
            <a:ln w="76200">
              <a:solidFill>
                <a:srgbClr val="008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6" name="テキスト ボックス 15"/>
                <p:cNvSpPr txBox="1"/>
                <p:nvPr/>
              </p:nvSpPr>
              <p:spPr>
                <a:xfrm>
                  <a:off x="4329074" y="5549170"/>
                  <a:ext cx="818990" cy="400110"/>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008000"/>
                                </a:solidFill>
                                <a:latin typeface="Cambria Math"/>
                                <a:ea typeface="ＭＳ 明朝" pitchFamily="17" charset="-128"/>
                                <a:cs typeface="Times New Roman" pitchFamily="18" charset="0"/>
                              </a:rPr>
                            </m:ctrlPr>
                          </m:sSubPr>
                          <m:e>
                            <m:r>
                              <a:rPr kumimoji="1" lang="en-US" altLang="ja-JP" sz="2000" b="1" i="0" smtClean="0">
                                <a:solidFill>
                                  <a:srgbClr val="008000"/>
                                </a:solidFill>
                                <a:latin typeface="Cambria Math"/>
                                <a:ea typeface="ＭＳ 明朝" pitchFamily="17" charset="-128"/>
                                <a:cs typeface="Times New Roman" pitchFamily="18" charset="0"/>
                              </a:rPr>
                              <m:t>𝐟</m:t>
                            </m:r>
                          </m:e>
                          <m:sub>
                            <m:r>
                              <a:rPr kumimoji="1" lang="en-US" altLang="ja-JP" sz="2000" b="1" i="1" smtClean="0">
                                <a:solidFill>
                                  <a:srgbClr val="008000"/>
                                </a:solidFill>
                                <a:latin typeface="Cambria Math"/>
                                <a:ea typeface="ＭＳ 明朝" pitchFamily="17" charset="-128"/>
                                <a:cs typeface="Times New Roman" pitchFamily="18" charset="0"/>
                              </a:rPr>
                              <m:t>𝑻𝑯𝒛</m:t>
                            </m:r>
                          </m:sub>
                        </m:sSub>
                      </m:oMath>
                    </m:oMathPara>
                  </a14:m>
                  <a:endParaRPr kumimoji="1" lang="ja-JP" altLang="en-US" sz="2000" b="1" dirty="0">
                    <a:solidFill>
                      <a:srgbClr val="7030A0"/>
                    </a:solidFill>
                    <a:latin typeface="Times New Roman" pitchFamily="18" charset="0"/>
                    <a:ea typeface="ＭＳ 明朝" pitchFamily="17" charset="-128"/>
                    <a:cs typeface="Times New Roman" pitchFamily="18" charset="0"/>
                  </a:endParaRPr>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4329074" y="5549170"/>
                  <a:ext cx="818990" cy="400110"/>
                </a:xfrm>
                <a:prstGeom prst="rect">
                  <a:avLst/>
                </a:prstGeom>
                <a:blipFill rotWithShape="1">
                  <a:blip r:embed="rId4"/>
                  <a:stretch>
                    <a:fillRect b="-1515"/>
                  </a:stretch>
                </a:blipFill>
                <a:ln>
                  <a:noFill/>
                </a:ln>
              </p:spPr>
              <p:txBody>
                <a:bodyPr/>
                <a:lstStyle/>
                <a:p>
                  <a:r>
                    <a:rPr lang="ja-JP" altLang="en-US">
                      <a:noFill/>
                    </a:rPr>
                    <a:t> </a:t>
                  </a:r>
                </a:p>
              </p:txBody>
            </p:sp>
          </mc:Fallback>
        </mc:AlternateContent>
      </p:grpSp>
      <p:sp>
        <p:nvSpPr>
          <p:cNvPr id="17" name="テキスト ボックス 16"/>
          <p:cNvSpPr txBox="1"/>
          <p:nvPr/>
        </p:nvSpPr>
        <p:spPr>
          <a:xfrm>
            <a:off x="4611753" y="6506180"/>
            <a:ext cx="1184383" cy="400110"/>
          </a:xfrm>
          <a:prstGeom prst="rect">
            <a:avLst/>
          </a:prstGeom>
          <a:noFill/>
        </p:spPr>
        <p:txBody>
          <a:bodyPr wrap="square" rtlCol="0">
            <a:spAutoFit/>
          </a:bodyPr>
          <a:lstStyle/>
          <a:p>
            <a:pPr algn="ctr"/>
            <a:r>
              <a:rPr lang="en-US" altLang="ja-JP" sz="2000" b="1" dirty="0">
                <a:solidFill>
                  <a:srgbClr val="FF6600"/>
                </a:solidFill>
                <a:latin typeface="Times New Roman" pitchFamily="18" charset="0"/>
                <a:ea typeface="ＭＳ 明朝" pitchFamily="17" charset="-128"/>
                <a:cs typeface="Times New Roman" pitchFamily="18" charset="0"/>
              </a:rPr>
              <a:t>1002</a:t>
            </a:r>
            <a:endParaRPr kumimoji="1" lang="ja-JP" altLang="en-US" sz="2000" b="1" dirty="0">
              <a:solidFill>
                <a:srgbClr val="FF6600"/>
              </a:solidFill>
              <a:latin typeface="Times New Roman" pitchFamily="18" charset="0"/>
              <a:ea typeface="ＭＳ 明朝" pitchFamily="17" charset="-128"/>
              <a:cs typeface="Times New Roman" pitchFamily="18" charset="0"/>
            </a:endParaRPr>
          </a:p>
        </p:txBody>
      </p:sp>
      <p:sp>
        <p:nvSpPr>
          <p:cNvPr id="42" name="テキスト ボックス 41"/>
          <p:cNvSpPr txBox="1"/>
          <p:nvPr/>
        </p:nvSpPr>
        <p:spPr>
          <a:xfrm>
            <a:off x="8028384" y="6002124"/>
            <a:ext cx="1246688" cy="523220"/>
          </a:xfrm>
          <a:prstGeom prst="rect">
            <a:avLst/>
          </a:prstGeom>
          <a:noFill/>
        </p:spPr>
        <p:txBody>
          <a:bodyPr wrap="square" rtlCol="0">
            <a:spAutoFit/>
          </a:bodyPr>
          <a:lstStyle/>
          <a:p>
            <a:pPr algn="ctr"/>
            <a:r>
              <a:rPr lang="en-US" altLang="ja-JP" sz="1400" b="1" dirty="0" smtClean="0">
                <a:latin typeface="Times New Roman" pitchFamily="18" charset="0"/>
                <a:ea typeface="ＭＳ 明朝" pitchFamily="17" charset="-128"/>
                <a:cs typeface="Times New Roman" pitchFamily="18" charset="0"/>
              </a:rPr>
              <a:t>Order of comb mode</a:t>
            </a:r>
          </a:p>
        </p:txBody>
      </p:sp>
      <p:cxnSp>
        <p:nvCxnSpPr>
          <p:cNvPr id="51" name="直線コネクタ 50"/>
          <p:cNvCxnSpPr/>
          <p:nvPr/>
        </p:nvCxnSpPr>
        <p:spPr>
          <a:xfrm>
            <a:off x="1547664" y="6041126"/>
            <a:ext cx="0" cy="484218"/>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cxnSp>
        <p:nvCxnSpPr>
          <p:cNvPr id="52" name="直線コネクタ 51"/>
          <p:cNvCxnSpPr/>
          <p:nvPr/>
        </p:nvCxnSpPr>
        <p:spPr>
          <a:xfrm>
            <a:off x="4006728" y="6067744"/>
            <a:ext cx="2" cy="484218"/>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sp>
        <p:nvSpPr>
          <p:cNvPr id="53" name="テキスト ボックス 52"/>
          <p:cNvSpPr txBox="1"/>
          <p:nvPr/>
        </p:nvSpPr>
        <p:spPr>
          <a:xfrm>
            <a:off x="-193932" y="6485274"/>
            <a:ext cx="1112115" cy="400110"/>
          </a:xfrm>
          <a:prstGeom prst="rect">
            <a:avLst/>
          </a:prstGeom>
          <a:noFill/>
        </p:spPr>
        <p:txBody>
          <a:bodyPr wrap="square" rtlCol="0">
            <a:spAutoFit/>
          </a:bodyPr>
          <a:lstStyle/>
          <a:p>
            <a:pPr algn="ctr"/>
            <a:r>
              <a:rPr lang="en-US" altLang="ja-JP" sz="2000" b="1" dirty="0">
                <a:solidFill>
                  <a:srgbClr val="FF6600"/>
                </a:solidFill>
                <a:latin typeface="Times New Roman" pitchFamily="18" charset="0"/>
                <a:ea typeface="ＭＳ 明朝" pitchFamily="17" charset="-128"/>
                <a:cs typeface="Times New Roman" pitchFamily="18" charset="0"/>
              </a:rPr>
              <a:t>998</a:t>
            </a:r>
            <a:endParaRPr kumimoji="1" lang="en-US" altLang="ja-JP" sz="2000" b="1" dirty="0" smtClean="0">
              <a:solidFill>
                <a:srgbClr val="FF6600"/>
              </a:solidFill>
              <a:latin typeface="Times New Roman" pitchFamily="18" charset="0"/>
              <a:ea typeface="ＭＳ 明朝" pitchFamily="17" charset="-128"/>
              <a:cs typeface="Times New Roman" pitchFamily="18" charset="0"/>
            </a:endParaRPr>
          </a:p>
        </p:txBody>
      </p:sp>
      <p:grpSp>
        <p:nvGrpSpPr>
          <p:cNvPr id="73" name="グループ化 72"/>
          <p:cNvGrpSpPr/>
          <p:nvPr/>
        </p:nvGrpSpPr>
        <p:grpSpPr>
          <a:xfrm>
            <a:off x="2888914" y="5549170"/>
            <a:ext cx="818990" cy="1029339"/>
            <a:chOff x="4329074" y="5549170"/>
            <a:chExt cx="818990" cy="1029339"/>
          </a:xfrm>
        </p:grpSpPr>
        <p:cxnSp>
          <p:nvCxnSpPr>
            <p:cNvPr id="74" name="直線コネクタ 73"/>
            <p:cNvCxnSpPr/>
            <p:nvPr/>
          </p:nvCxnSpPr>
          <p:spPr>
            <a:xfrm>
              <a:off x="4707091" y="5917342"/>
              <a:ext cx="8925" cy="661167"/>
            </a:xfrm>
            <a:prstGeom prst="line">
              <a:avLst/>
            </a:prstGeom>
            <a:ln w="76200">
              <a:solidFill>
                <a:srgbClr val="008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5" name="テキスト ボックス 74"/>
                <p:cNvSpPr txBox="1"/>
                <p:nvPr/>
              </p:nvSpPr>
              <p:spPr>
                <a:xfrm>
                  <a:off x="4329074" y="5549170"/>
                  <a:ext cx="818990" cy="400110"/>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008000"/>
                                </a:solidFill>
                                <a:latin typeface="Cambria Math"/>
                                <a:ea typeface="ＭＳ 明朝" pitchFamily="17" charset="-128"/>
                                <a:cs typeface="Times New Roman" pitchFamily="18" charset="0"/>
                              </a:rPr>
                            </m:ctrlPr>
                          </m:sSubPr>
                          <m:e>
                            <m:r>
                              <a:rPr kumimoji="1" lang="en-US" altLang="ja-JP" sz="2000" b="1" i="0" smtClean="0">
                                <a:solidFill>
                                  <a:srgbClr val="008000"/>
                                </a:solidFill>
                                <a:latin typeface="Cambria Math"/>
                                <a:ea typeface="ＭＳ 明朝" pitchFamily="17" charset="-128"/>
                                <a:cs typeface="Times New Roman" pitchFamily="18" charset="0"/>
                              </a:rPr>
                              <m:t>𝐟</m:t>
                            </m:r>
                          </m:e>
                          <m:sub>
                            <m:r>
                              <a:rPr kumimoji="1" lang="en-US" altLang="ja-JP" sz="2000" b="1" i="1" smtClean="0">
                                <a:solidFill>
                                  <a:srgbClr val="008000"/>
                                </a:solidFill>
                                <a:latin typeface="Cambria Math"/>
                                <a:ea typeface="ＭＳ 明朝" pitchFamily="17" charset="-128"/>
                                <a:cs typeface="Times New Roman" pitchFamily="18" charset="0"/>
                              </a:rPr>
                              <m:t>𝑻𝑯𝒛</m:t>
                            </m:r>
                          </m:sub>
                        </m:sSub>
                      </m:oMath>
                    </m:oMathPara>
                  </a14:m>
                  <a:endParaRPr kumimoji="1" lang="ja-JP" altLang="en-US" sz="2000" b="1" dirty="0">
                    <a:solidFill>
                      <a:srgbClr val="7030A0"/>
                    </a:solidFill>
                    <a:latin typeface="Times New Roman" pitchFamily="18" charset="0"/>
                    <a:ea typeface="ＭＳ 明朝" pitchFamily="17" charset="-128"/>
                    <a:cs typeface="Times New Roman" pitchFamily="18" charset="0"/>
                  </a:endParaRPr>
                </a:p>
              </p:txBody>
            </p:sp>
          </mc:Choice>
          <mc:Fallback xmlns="">
            <p:sp>
              <p:nvSpPr>
                <p:cNvPr id="75" name="テキスト ボックス 74"/>
                <p:cNvSpPr txBox="1">
                  <a:spLocks noRot="1" noChangeAspect="1" noMove="1" noResize="1" noEditPoints="1" noAdjustHandles="1" noChangeArrowheads="1" noChangeShapeType="1" noTextEdit="1"/>
                </p:cNvSpPr>
                <p:nvPr/>
              </p:nvSpPr>
              <p:spPr>
                <a:xfrm>
                  <a:off x="4329074" y="5549170"/>
                  <a:ext cx="818990" cy="400110"/>
                </a:xfrm>
                <a:prstGeom prst="rect">
                  <a:avLst/>
                </a:prstGeom>
                <a:blipFill rotWithShape="1">
                  <a:blip r:embed="rId5"/>
                  <a:stretch>
                    <a:fillRect b="-1515"/>
                  </a:stretch>
                </a:blipFill>
                <a:ln>
                  <a:noFill/>
                </a:ln>
              </p:spPr>
              <p:txBody>
                <a:bodyPr/>
                <a:lstStyle/>
                <a:p>
                  <a:r>
                    <a:rPr lang="ja-JP" altLang="en-US">
                      <a:noFill/>
                    </a:rPr>
                    <a:t> </a:t>
                  </a:r>
                </a:p>
              </p:txBody>
            </p:sp>
          </mc:Fallback>
        </mc:AlternateContent>
      </p:grpSp>
      <p:grpSp>
        <p:nvGrpSpPr>
          <p:cNvPr id="76" name="グループ化 75"/>
          <p:cNvGrpSpPr/>
          <p:nvPr/>
        </p:nvGrpSpPr>
        <p:grpSpPr>
          <a:xfrm>
            <a:off x="5148064" y="5570397"/>
            <a:ext cx="818990" cy="1008112"/>
            <a:chOff x="4329074" y="5570397"/>
            <a:chExt cx="818990" cy="1008112"/>
          </a:xfrm>
        </p:grpSpPr>
        <p:cxnSp>
          <p:nvCxnSpPr>
            <p:cNvPr id="77" name="直線コネクタ 76"/>
            <p:cNvCxnSpPr/>
            <p:nvPr/>
          </p:nvCxnSpPr>
          <p:spPr>
            <a:xfrm>
              <a:off x="4707091" y="5917342"/>
              <a:ext cx="8925" cy="661167"/>
            </a:xfrm>
            <a:prstGeom prst="line">
              <a:avLst/>
            </a:prstGeom>
            <a:ln w="76200">
              <a:solidFill>
                <a:srgbClr val="008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8" name="テキスト ボックス 77"/>
                <p:cNvSpPr txBox="1"/>
                <p:nvPr/>
              </p:nvSpPr>
              <p:spPr>
                <a:xfrm>
                  <a:off x="4329074" y="5570397"/>
                  <a:ext cx="818990" cy="400110"/>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008000"/>
                                </a:solidFill>
                                <a:latin typeface="Cambria Math"/>
                                <a:ea typeface="ＭＳ 明朝" pitchFamily="17" charset="-128"/>
                                <a:cs typeface="Times New Roman" pitchFamily="18" charset="0"/>
                              </a:rPr>
                            </m:ctrlPr>
                          </m:sSubPr>
                          <m:e>
                            <m:r>
                              <a:rPr kumimoji="1" lang="en-US" altLang="ja-JP" sz="2000" b="1" i="0" smtClean="0">
                                <a:solidFill>
                                  <a:srgbClr val="008000"/>
                                </a:solidFill>
                                <a:latin typeface="Cambria Math"/>
                                <a:ea typeface="ＭＳ 明朝" pitchFamily="17" charset="-128"/>
                                <a:cs typeface="Times New Roman" pitchFamily="18" charset="0"/>
                              </a:rPr>
                              <m:t>𝐟</m:t>
                            </m:r>
                          </m:e>
                          <m:sub>
                            <m:r>
                              <a:rPr kumimoji="1" lang="en-US" altLang="ja-JP" sz="2000" b="1" i="1" smtClean="0">
                                <a:solidFill>
                                  <a:srgbClr val="008000"/>
                                </a:solidFill>
                                <a:latin typeface="Cambria Math"/>
                                <a:ea typeface="ＭＳ 明朝" pitchFamily="17" charset="-128"/>
                                <a:cs typeface="Times New Roman" pitchFamily="18" charset="0"/>
                              </a:rPr>
                              <m:t>𝑻𝑯𝒛</m:t>
                            </m:r>
                          </m:sub>
                        </m:sSub>
                      </m:oMath>
                    </m:oMathPara>
                  </a14:m>
                  <a:endParaRPr kumimoji="1" lang="ja-JP" altLang="en-US" sz="2000" b="1" dirty="0">
                    <a:solidFill>
                      <a:srgbClr val="7030A0"/>
                    </a:solidFill>
                    <a:latin typeface="Times New Roman" pitchFamily="18" charset="0"/>
                    <a:ea typeface="ＭＳ 明朝" pitchFamily="17" charset="-128"/>
                    <a:cs typeface="Times New Roman" pitchFamily="18" charset="0"/>
                  </a:endParaRPr>
                </a:p>
              </p:txBody>
            </p:sp>
          </mc:Choice>
          <mc:Fallback xmlns="">
            <p:sp>
              <p:nvSpPr>
                <p:cNvPr id="78" name="テキスト ボックス 77"/>
                <p:cNvSpPr txBox="1">
                  <a:spLocks noRot="1" noChangeAspect="1" noMove="1" noResize="1" noEditPoints="1" noAdjustHandles="1" noChangeArrowheads="1" noChangeShapeType="1" noTextEdit="1"/>
                </p:cNvSpPr>
                <p:nvPr/>
              </p:nvSpPr>
              <p:spPr>
                <a:xfrm>
                  <a:off x="4329074" y="5570397"/>
                  <a:ext cx="818990" cy="400110"/>
                </a:xfrm>
                <a:prstGeom prst="rect">
                  <a:avLst/>
                </a:prstGeom>
                <a:blipFill rotWithShape="1">
                  <a:blip r:embed="rId6"/>
                  <a:stretch>
                    <a:fillRect b="-1515"/>
                  </a:stretch>
                </a:blipFill>
                <a:ln>
                  <a:noFill/>
                </a:ln>
              </p:spPr>
              <p:txBody>
                <a:bodyPr/>
                <a:lstStyle/>
                <a:p>
                  <a:r>
                    <a:rPr lang="ja-JP" altLang="en-US">
                      <a:noFill/>
                    </a:rPr>
                    <a:t> </a:t>
                  </a:r>
                </a:p>
              </p:txBody>
            </p:sp>
          </mc:Fallback>
        </mc:AlternateContent>
      </p:grpSp>
      <p:pic>
        <p:nvPicPr>
          <p:cNvPr id="1536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687" y="1439250"/>
            <a:ext cx="7659607" cy="4438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8" name="直線コネクタ 37"/>
          <p:cNvCxnSpPr/>
          <p:nvPr/>
        </p:nvCxnSpPr>
        <p:spPr>
          <a:xfrm>
            <a:off x="6444208" y="6069561"/>
            <a:ext cx="2" cy="484218"/>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cxnSp>
        <p:nvCxnSpPr>
          <p:cNvPr id="41" name="直線コネクタ 40"/>
          <p:cNvCxnSpPr/>
          <p:nvPr/>
        </p:nvCxnSpPr>
        <p:spPr>
          <a:xfrm>
            <a:off x="7596336" y="6069561"/>
            <a:ext cx="2" cy="484218"/>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sp>
        <p:nvSpPr>
          <p:cNvPr id="43" name="テキスト ボックス 42"/>
          <p:cNvSpPr txBox="1"/>
          <p:nvPr/>
        </p:nvSpPr>
        <p:spPr>
          <a:xfrm>
            <a:off x="7020272" y="6525344"/>
            <a:ext cx="1184383" cy="400110"/>
          </a:xfrm>
          <a:prstGeom prst="rect">
            <a:avLst/>
          </a:prstGeom>
          <a:noFill/>
        </p:spPr>
        <p:txBody>
          <a:bodyPr wrap="square" rtlCol="0">
            <a:spAutoFit/>
          </a:bodyPr>
          <a:lstStyle/>
          <a:p>
            <a:pPr algn="ctr"/>
            <a:r>
              <a:rPr lang="en-US" altLang="ja-JP" sz="2000" b="1" dirty="0" smtClean="0">
                <a:solidFill>
                  <a:srgbClr val="FF6600"/>
                </a:solidFill>
                <a:latin typeface="Times New Roman" pitchFamily="18" charset="0"/>
                <a:ea typeface="ＭＳ 明朝" pitchFamily="17" charset="-128"/>
                <a:cs typeface="Times New Roman" pitchFamily="18" charset="0"/>
              </a:rPr>
              <a:t>1004</a:t>
            </a:r>
            <a:endParaRPr kumimoji="1" lang="ja-JP" altLang="en-US" sz="2000" b="1" dirty="0">
              <a:solidFill>
                <a:srgbClr val="FF6600"/>
              </a:solidFill>
              <a:latin typeface="Times New Roman" pitchFamily="18" charset="0"/>
              <a:ea typeface="ＭＳ 明朝" pitchFamily="17" charset="-128"/>
              <a:cs typeface="Times New Roman" pitchFamily="18" charset="0"/>
            </a:endParaRPr>
          </a:p>
        </p:txBody>
      </p:sp>
      <p:grpSp>
        <p:nvGrpSpPr>
          <p:cNvPr id="44" name="グループ化 43"/>
          <p:cNvGrpSpPr/>
          <p:nvPr/>
        </p:nvGrpSpPr>
        <p:grpSpPr>
          <a:xfrm>
            <a:off x="7668344" y="5551854"/>
            <a:ext cx="818990" cy="1008112"/>
            <a:chOff x="4329074" y="5570397"/>
            <a:chExt cx="818990" cy="1008112"/>
          </a:xfrm>
        </p:grpSpPr>
        <p:cxnSp>
          <p:nvCxnSpPr>
            <p:cNvPr id="45" name="直線コネクタ 44"/>
            <p:cNvCxnSpPr/>
            <p:nvPr/>
          </p:nvCxnSpPr>
          <p:spPr>
            <a:xfrm>
              <a:off x="4707091" y="5917342"/>
              <a:ext cx="8925" cy="661167"/>
            </a:xfrm>
            <a:prstGeom prst="line">
              <a:avLst/>
            </a:prstGeom>
            <a:ln w="76200">
              <a:solidFill>
                <a:srgbClr val="008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9" name="テキスト ボックス 48"/>
                <p:cNvSpPr txBox="1"/>
                <p:nvPr/>
              </p:nvSpPr>
              <p:spPr>
                <a:xfrm>
                  <a:off x="4329074" y="5570397"/>
                  <a:ext cx="818990" cy="400110"/>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008000"/>
                                </a:solidFill>
                                <a:latin typeface="Cambria Math"/>
                                <a:ea typeface="ＭＳ 明朝" pitchFamily="17" charset="-128"/>
                                <a:cs typeface="Times New Roman" pitchFamily="18" charset="0"/>
                              </a:rPr>
                            </m:ctrlPr>
                          </m:sSubPr>
                          <m:e>
                            <m:r>
                              <a:rPr kumimoji="1" lang="en-US" altLang="ja-JP" sz="2000" b="1" i="0" smtClean="0">
                                <a:solidFill>
                                  <a:srgbClr val="008000"/>
                                </a:solidFill>
                                <a:latin typeface="Cambria Math"/>
                                <a:ea typeface="ＭＳ 明朝" pitchFamily="17" charset="-128"/>
                                <a:cs typeface="Times New Roman" pitchFamily="18" charset="0"/>
                              </a:rPr>
                              <m:t>𝐟</m:t>
                            </m:r>
                          </m:e>
                          <m:sub>
                            <m:r>
                              <a:rPr kumimoji="1" lang="en-US" altLang="ja-JP" sz="2000" b="1" i="1" smtClean="0">
                                <a:solidFill>
                                  <a:srgbClr val="008000"/>
                                </a:solidFill>
                                <a:latin typeface="Cambria Math"/>
                                <a:ea typeface="ＭＳ 明朝" pitchFamily="17" charset="-128"/>
                                <a:cs typeface="Times New Roman" pitchFamily="18" charset="0"/>
                              </a:rPr>
                              <m:t>𝑻𝑯𝒛</m:t>
                            </m:r>
                          </m:sub>
                        </m:sSub>
                      </m:oMath>
                    </m:oMathPara>
                  </a14:m>
                  <a:endParaRPr kumimoji="1" lang="ja-JP" altLang="en-US" sz="2000" b="1" dirty="0">
                    <a:solidFill>
                      <a:srgbClr val="7030A0"/>
                    </a:solidFill>
                    <a:latin typeface="Times New Roman" pitchFamily="18" charset="0"/>
                    <a:ea typeface="ＭＳ 明朝" pitchFamily="17" charset="-128"/>
                    <a:cs typeface="Times New Roman" pitchFamily="18" charset="0"/>
                  </a:endParaRPr>
                </a:p>
              </p:txBody>
            </p:sp>
          </mc:Choice>
          <mc:Fallback xmlns="">
            <p:sp>
              <p:nvSpPr>
                <p:cNvPr id="78" name="テキスト ボックス 77"/>
                <p:cNvSpPr txBox="1">
                  <a:spLocks noRot="1" noChangeAspect="1" noMove="1" noResize="1" noEditPoints="1" noAdjustHandles="1" noChangeArrowheads="1" noChangeShapeType="1" noTextEdit="1"/>
                </p:cNvSpPr>
                <p:nvPr/>
              </p:nvSpPr>
              <p:spPr>
                <a:xfrm>
                  <a:off x="4329074" y="5570397"/>
                  <a:ext cx="818990" cy="400110"/>
                </a:xfrm>
                <a:prstGeom prst="rect">
                  <a:avLst/>
                </a:prstGeom>
                <a:blipFill rotWithShape="1">
                  <a:blip r:embed="rId6"/>
                  <a:stretch>
                    <a:fillRect b="-1515"/>
                  </a:stretch>
                </a:blipFill>
                <a:ln>
                  <a:noFill/>
                </a:ln>
              </p:spPr>
              <p:txBody>
                <a:bodyPr/>
                <a:lstStyle/>
                <a:p>
                  <a:r>
                    <a:rPr lang="ja-JP" altLang="en-US">
                      <a:noFill/>
                    </a:rPr>
                    <a:t> </a:t>
                  </a:r>
                </a:p>
              </p:txBody>
            </p:sp>
          </mc:Fallback>
        </mc:AlternateContent>
      </p:grpSp>
      <p:cxnSp>
        <p:nvCxnSpPr>
          <p:cNvPr id="3" name="直線コネクタ 2"/>
          <p:cNvCxnSpPr/>
          <p:nvPr/>
        </p:nvCxnSpPr>
        <p:spPr bwMode="auto">
          <a:xfrm>
            <a:off x="2778832" y="4797152"/>
            <a:ext cx="1227898" cy="0"/>
          </a:xfrm>
          <a:prstGeom prst="line">
            <a:avLst/>
          </a:prstGeom>
          <a:noFill/>
          <a:ln w="38100" cap="flat" cmpd="sng" algn="ctr">
            <a:solidFill>
              <a:srgbClr val="FF6600"/>
            </a:solidFill>
            <a:prstDash val="solid"/>
            <a:round/>
            <a:headEnd type="none" w="med" len="med"/>
            <a:tailEnd type="none" w="med" len="med"/>
          </a:ln>
          <a:effectLst/>
        </p:spPr>
      </p:cxnSp>
      <p:cxnSp>
        <p:nvCxnSpPr>
          <p:cNvPr id="40" name="直線コネクタ 39"/>
          <p:cNvCxnSpPr/>
          <p:nvPr/>
        </p:nvCxnSpPr>
        <p:spPr bwMode="auto">
          <a:xfrm>
            <a:off x="5033760" y="3140968"/>
            <a:ext cx="1194424" cy="0"/>
          </a:xfrm>
          <a:prstGeom prst="line">
            <a:avLst/>
          </a:prstGeom>
          <a:noFill/>
          <a:ln w="38100" cap="flat" cmpd="sng" algn="ctr">
            <a:solidFill>
              <a:srgbClr val="FF6600"/>
            </a:solidFill>
            <a:prstDash val="solid"/>
            <a:round/>
            <a:headEnd type="none" w="med" len="med"/>
            <a:tailEnd type="none" w="med" len="med"/>
          </a:ln>
          <a:effectLst/>
        </p:spPr>
      </p:cxnSp>
      <p:cxnSp>
        <p:nvCxnSpPr>
          <p:cNvPr id="55" name="直線コネクタ 54"/>
          <p:cNvCxnSpPr/>
          <p:nvPr/>
        </p:nvCxnSpPr>
        <p:spPr bwMode="auto">
          <a:xfrm>
            <a:off x="3923928" y="4005064"/>
            <a:ext cx="1152128" cy="0"/>
          </a:xfrm>
          <a:prstGeom prst="line">
            <a:avLst/>
          </a:prstGeom>
          <a:noFill/>
          <a:ln w="38100" cap="flat" cmpd="sng" algn="ctr">
            <a:solidFill>
              <a:srgbClr val="FF6600"/>
            </a:solidFill>
            <a:prstDash val="solid"/>
            <a:round/>
            <a:headEnd type="none" w="med" len="med"/>
            <a:tailEnd type="none" w="med" len="med"/>
          </a:ln>
          <a:effectLst/>
        </p:spPr>
      </p:cxnSp>
      <p:cxnSp>
        <p:nvCxnSpPr>
          <p:cNvPr id="56" name="直線コネクタ 55"/>
          <p:cNvCxnSpPr/>
          <p:nvPr/>
        </p:nvCxnSpPr>
        <p:spPr bwMode="auto">
          <a:xfrm>
            <a:off x="6160676" y="2276872"/>
            <a:ext cx="1131305" cy="0"/>
          </a:xfrm>
          <a:prstGeom prst="line">
            <a:avLst/>
          </a:prstGeom>
          <a:noFill/>
          <a:ln w="38100" cap="flat" cmpd="sng" algn="ctr">
            <a:solidFill>
              <a:srgbClr val="FF6600"/>
            </a:solidFill>
            <a:prstDash val="solid"/>
            <a:round/>
            <a:headEnd type="none" w="med" len="med"/>
            <a:tailEnd type="none" w="med" len="med"/>
          </a:ln>
          <a:effectLst/>
        </p:spPr>
      </p:cxnSp>
      <p:cxnSp>
        <p:nvCxnSpPr>
          <p:cNvPr id="50" name="直線コネクタ 49"/>
          <p:cNvCxnSpPr/>
          <p:nvPr/>
        </p:nvCxnSpPr>
        <p:spPr>
          <a:xfrm>
            <a:off x="395534" y="6041126"/>
            <a:ext cx="2" cy="484218"/>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sp>
        <p:nvSpPr>
          <p:cNvPr id="8" name="タイトル 1"/>
          <p:cNvSpPr txBox="1">
            <a:spLocks/>
          </p:cNvSpPr>
          <p:nvPr/>
        </p:nvSpPr>
        <p:spPr bwMode="auto">
          <a:xfrm>
            <a:off x="35496" y="485800"/>
            <a:ext cx="907300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sz="3600" dirty="0" smtClean="0"/>
              <a:t>Real-time monitoring </a:t>
            </a:r>
            <a:r>
              <a:rPr lang="en-US" altLang="ja-JP" sz="3600" dirty="0"/>
              <a:t>of CW-THz wave </a:t>
            </a:r>
            <a:r>
              <a:rPr lang="ja-JP" altLang="en-US" sz="3600" kern="0" dirty="0" smtClean="0"/>
              <a:t>②</a:t>
            </a:r>
            <a:r>
              <a:rPr lang="en-US" altLang="ja-JP" sz="3600" kern="0" dirty="0" smtClean="0"/>
              <a:t/>
            </a:r>
            <a:br>
              <a:rPr lang="en-US" altLang="ja-JP" sz="3600" kern="0" dirty="0" smtClean="0"/>
            </a:br>
            <a:r>
              <a:rPr lang="en-US" altLang="ja-JP" sz="3600" kern="0" dirty="0" smtClean="0"/>
              <a:t>(</a:t>
            </a:r>
            <a:r>
              <a:rPr lang="en-US" altLang="ja-JP" sz="3600" dirty="0"/>
              <a:t>Frequency fluctuation</a:t>
            </a:r>
            <a:r>
              <a:rPr lang="ja-JP" altLang="en-US" sz="3600" dirty="0"/>
              <a:t> </a:t>
            </a:r>
            <a:r>
              <a:rPr lang="en-US" altLang="ja-JP" sz="3600" kern="0" dirty="0" smtClean="0"/>
              <a:t>= 0.1THz + </a:t>
            </a:r>
            <a:r>
              <a:rPr lang="en-US" altLang="ja-JP" sz="3600" kern="0" dirty="0" smtClean="0">
                <a:solidFill>
                  <a:srgbClr val="FF0000"/>
                </a:solidFill>
              </a:rPr>
              <a:t>200MHz</a:t>
            </a:r>
            <a:r>
              <a:rPr lang="en-US" altLang="ja-JP" sz="3600" kern="0" dirty="0" smtClean="0"/>
              <a:t>)</a:t>
            </a:r>
            <a:endParaRPr lang="ja-JP" altLang="en-US" sz="3600" kern="0" dirty="0"/>
          </a:p>
        </p:txBody>
      </p:sp>
      <p:cxnSp>
        <p:nvCxnSpPr>
          <p:cNvPr id="5" name="直線コネクタ 4"/>
          <p:cNvCxnSpPr/>
          <p:nvPr/>
        </p:nvCxnSpPr>
        <p:spPr bwMode="auto">
          <a:xfrm flipH="1">
            <a:off x="6160677" y="2204864"/>
            <a:ext cx="14941" cy="648072"/>
          </a:xfrm>
          <a:prstGeom prst="line">
            <a:avLst/>
          </a:prstGeom>
          <a:noFill/>
          <a:ln w="38100" cap="flat" cmpd="sng" algn="ctr">
            <a:solidFill>
              <a:srgbClr val="005800"/>
            </a:solidFill>
            <a:prstDash val="solid"/>
            <a:round/>
            <a:headEnd type="none" w="med" len="med"/>
            <a:tailEnd type="none" w="med" len="med"/>
          </a:ln>
          <a:effectLst/>
        </p:spPr>
      </p:cxnSp>
      <p:cxnSp>
        <p:nvCxnSpPr>
          <p:cNvPr id="54" name="直線コネクタ 53"/>
          <p:cNvCxnSpPr/>
          <p:nvPr/>
        </p:nvCxnSpPr>
        <p:spPr bwMode="auto">
          <a:xfrm flipH="1">
            <a:off x="5026631" y="2852936"/>
            <a:ext cx="14940" cy="936104"/>
          </a:xfrm>
          <a:prstGeom prst="line">
            <a:avLst/>
          </a:prstGeom>
          <a:noFill/>
          <a:ln w="38100" cap="flat" cmpd="sng" algn="ctr">
            <a:solidFill>
              <a:srgbClr val="005800"/>
            </a:solidFill>
            <a:prstDash val="solid"/>
            <a:round/>
            <a:headEnd type="none" w="med" len="med"/>
            <a:tailEnd type="none" w="med" len="med"/>
          </a:ln>
          <a:effectLst/>
        </p:spPr>
      </p:cxnSp>
      <p:sp>
        <p:nvSpPr>
          <p:cNvPr id="67" name="正方形/長方形 66"/>
          <p:cNvSpPr/>
          <p:nvPr/>
        </p:nvSpPr>
        <p:spPr bwMode="auto">
          <a:xfrm>
            <a:off x="6086239" y="1844824"/>
            <a:ext cx="1205742" cy="792088"/>
          </a:xfrm>
          <a:prstGeom prst="rect">
            <a:avLst/>
          </a:prstGeom>
          <a:solidFill>
            <a:srgbClr val="FFFFFF">
              <a:alpha val="80000"/>
            </a:srgb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66" name="正方形/長方形 65"/>
          <p:cNvSpPr/>
          <p:nvPr/>
        </p:nvSpPr>
        <p:spPr bwMode="auto">
          <a:xfrm>
            <a:off x="4932040" y="2600908"/>
            <a:ext cx="1440159" cy="756084"/>
          </a:xfrm>
          <a:prstGeom prst="rect">
            <a:avLst/>
          </a:prstGeom>
          <a:solidFill>
            <a:srgbClr val="FFFFFF">
              <a:alpha val="80000"/>
            </a:srgb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cxnSp>
        <p:nvCxnSpPr>
          <p:cNvPr id="57" name="直線コネクタ 56"/>
          <p:cNvCxnSpPr/>
          <p:nvPr/>
        </p:nvCxnSpPr>
        <p:spPr bwMode="auto">
          <a:xfrm>
            <a:off x="3923928" y="3812924"/>
            <a:ext cx="0" cy="696196"/>
          </a:xfrm>
          <a:prstGeom prst="line">
            <a:avLst/>
          </a:prstGeom>
          <a:noFill/>
          <a:ln w="38100" cap="flat" cmpd="sng" algn="ctr">
            <a:solidFill>
              <a:srgbClr val="005800"/>
            </a:solidFill>
            <a:prstDash val="solid"/>
            <a:round/>
            <a:headEnd type="none" w="med" len="med"/>
            <a:tailEnd type="none" w="med" len="med"/>
          </a:ln>
          <a:effectLst/>
        </p:spPr>
      </p:cxnSp>
      <p:sp>
        <p:nvSpPr>
          <p:cNvPr id="65" name="正方形/長方形 64"/>
          <p:cNvSpPr/>
          <p:nvPr/>
        </p:nvSpPr>
        <p:spPr bwMode="auto">
          <a:xfrm>
            <a:off x="3851920" y="3320988"/>
            <a:ext cx="1261832" cy="900100"/>
          </a:xfrm>
          <a:prstGeom prst="rect">
            <a:avLst/>
          </a:prstGeom>
          <a:solidFill>
            <a:srgbClr val="FFFFFF">
              <a:alpha val="80000"/>
            </a:srgb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4" name="正方形/長方形 3"/>
          <p:cNvSpPr/>
          <p:nvPr/>
        </p:nvSpPr>
        <p:spPr bwMode="auto">
          <a:xfrm>
            <a:off x="2816906" y="4221088"/>
            <a:ext cx="1189824" cy="720080"/>
          </a:xfrm>
          <a:prstGeom prst="rect">
            <a:avLst/>
          </a:prstGeom>
          <a:solidFill>
            <a:srgbClr val="FFFFFF">
              <a:alpha val="80000"/>
            </a:srgb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19" name="コンテンツ プレースホルダー 3"/>
          <p:cNvSpPr txBox="1">
            <a:spLocks/>
          </p:cNvSpPr>
          <p:nvPr/>
        </p:nvSpPr>
        <p:spPr>
          <a:xfrm>
            <a:off x="107504" y="5277909"/>
            <a:ext cx="8856984" cy="1535467"/>
          </a:xfrm>
          <a:prstGeom prst="rect">
            <a:avLst/>
          </a:prstGeom>
          <a:solidFill>
            <a:srgbClr val="FFFF29"/>
          </a:solidFill>
          <a:ln w="25400">
            <a:noFill/>
          </a:ln>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indent="0" algn="ctr">
              <a:buFontTx/>
              <a:buNone/>
            </a:pPr>
            <a:r>
              <a:rPr lang="en-US" altLang="ja-JP" b="1" kern="0" dirty="0" smtClean="0">
                <a:solidFill>
                  <a:srgbClr val="FF0000"/>
                </a:solidFill>
              </a:rPr>
              <a:t>A high potential for real time monitoring of large fluctuation such as mode hopping in CW-THz sources!</a:t>
            </a:r>
            <a:endParaRPr lang="ja-JP" altLang="en-US" b="1" kern="0" dirty="0">
              <a:solidFill>
                <a:srgbClr val="FF0000"/>
              </a:solidFill>
            </a:endParaRPr>
          </a:p>
        </p:txBody>
      </p:sp>
    </p:spTree>
    <p:extLst>
      <p:ext uri="{BB962C8B-B14F-4D97-AF65-F5344CB8AC3E}">
        <p14:creationId xmlns:p14="http://schemas.microsoft.com/office/powerpoint/2010/main" val="2215812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repeatCount="indefinite" accel="11000" decel="15000" autoRev="1" fill="hold" nodeType="clickEffect">
                                  <p:stCondLst>
                                    <p:cond delay="0"/>
                                  </p:stCondLst>
                                  <p:endCondLst>
                                    <p:cond evt="onNext" delay="0">
                                      <p:tgtEl>
                                        <p:sldTgt/>
                                      </p:tgtEl>
                                    </p:cond>
                                  </p:endCondLst>
                                  <p:childTnLst>
                                    <p:animMotion origin="layout" path="M -1.11111E-6 -4.07031E-6 L 0.0132 0.00139 " pathEditMode="relative" rAng="0" ptsTypes="AA">
                                      <p:cBhvr>
                                        <p:cTn id="6" dur="200" fill="hold"/>
                                        <p:tgtEl>
                                          <p:spTgt spid="11269"/>
                                        </p:tgtEl>
                                        <p:attrNameLst>
                                          <p:attrName>ppt_x</p:attrName>
                                          <p:attrName>ppt_y</p:attrName>
                                        </p:attrNameLst>
                                      </p:cBhvr>
                                      <p:rCtr x="66000" y="6900"/>
                                    </p:animMotion>
                                  </p:childTnLst>
                                </p:cTn>
                              </p:par>
                              <p:par>
                                <p:cTn id="7" presetID="10"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animEffect transition="in" filter="fade">
                                      <p:cBhvr>
                                        <p:cTn id="9" dur="500"/>
                                        <p:tgtEl>
                                          <p:spTgt spid="6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par>
                                <p:cTn id="16" presetID="63" presetClass="path" presetSubtype="0" accel="50000" decel="50000" fill="hold" nodeType="withEffect">
                                  <p:stCondLst>
                                    <p:cond delay="2500"/>
                                  </p:stCondLst>
                                  <p:childTnLst>
                                    <p:animMotion origin="layout" path="M 0.0132 0.00139 L 0.30695 0.00139 " pathEditMode="relative" rAng="0" ptsTypes="AA">
                                      <p:cBhvr>
                                        <p:cTn id="17" dur="1000" fill="hold"/>
                                        <p:tgtEl>
                                          <p:spTgt spid="11269"/>
                                        </p:tgtEl>
                                        <p:attrNameLst>
                                          <p:attrName>ppt_x</p:attrName>
                                          <p:attrName>ppt_y</p:attrName>
                                        </p:attrNameLst>
                                      </p:cBhvr>
                                      <p:rCtr x="14687" y="0"/>
                                    </p:animMotion>
                                  </p:childTnLst>
                                </p:cTn>
                              </p:par>
                            </p:childTnLst>
                          </p:cTn>
                        </p:par>
                        <p:par>
                          <p:cTn id="18" fill="hold">
                            <p:stCondLst>
                              <p:cond delay="3500"/>
                            </p:stCondLst>
                            <p:childTnLst>
                              <p:par>
                                <p:cTn id="19" presetID="10" presetClass="entr" presetSubtype="0" fill="hold" nodeType="after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500"/>
                                        <p:tgtEl>
                                          <p:spTgt spid="73"/>
                                        </p:tgtEl>
                                      </p:cBhvr>
                                    </p:animEffect>
                                  </p:childTnLst>
                                </p:cTn>
                              </p:par>
                              <p:par>
                                <p:cTn id="22" presetID="10" presetClass="exit" presetSubtype="0" fill="hold" nodeType="withEffect">
                                  <p:stCondLst>
                                    <p:cond delay="0"/>
                                  </p:stCondLst>
                                  <p:childTnLst>
                                    <p:animEffect transition="out" filter="fade">
                                      <p:cBhvr>
                                        <p:cTn id="23" dur="500"/>
                                        <p:tgtEl>
                                          <p:spTgt spid="11269"/>
                                        </p:tgtEl>
                                      </p:cBhvr>
                                    </p:animEffect>
                                    <p:set>
                                      <p:cBhvr>
                                        <p:cTn id="24" dur="1" fill="hold">
                                          <p:stCondLst>
                                            <p:cond delay="499"/>
                                          </p:stCondLst>
                                        </p:cTn>
                                        <p:tgtEl>
                                          <p:spTgt spid="11269"/>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xit" presetSubtype="0" fill="hold" grpId="1" nodeType="withEffect">
                                  <p:stCondLst>
                                    <p:cond delay="0"/>
                                  </p:stCondLst>
                                  <p:childTnLst>
                                    <p:animEffect transition="out" filter="fade">
                                      <p:cBhvr>
                                        <p:cTn id="29" dur="500"/>
                                        <p:tgtEl>
                                          <p:spTgt spid="65"/>
                                        </p:tgtEl>
                                      </p:cBhvr>
                                    </p:animEffect>
                                    <p:set>
                                      <p:cBhvr>
                                        <p:cTn id="30" dur="1" fill="hold">
                                          <p:stCondLst>
                                            <p:cond delay="499"/>
                                          </p:stCondLst>
                                        </p:cTn>
                                        <p:tgtEl>
                                          <p:spTgt spid="65"/>
                                        </p:tgtEl>
                                        <p:attrNameLst>
                                          <p:attrName>style.visibility</p:attrName>
                                        </p:attrNameLst>
                                      </p:cBhvr>
                                      <p:to>
                                        <p:strVal val="hidden"/>
                                      </p:to>
                                    </p:set>
                                  </p:childTnLst>
                                </p:cTn>
                              </p:par>
                            </p:childTnLst>
                          </p:cTn>
                        </p:par>
                        <p:par>
                          <p:cTn id="31" fill="hold">
                            <p:stCondLst>
                              <p:cond delay="4000"/>
                            </p:stCondLst>
                            <p:childTnLst>
                              <p:par>
                                <p:cTn id="32" presetID="63" presetClass="path" presetSubtype="0" repeatCount="indefinite" accel="11000" decel="15000" autoRev="1" fill="hold" nodeType="afterEffect">
                                  <p:stCondLst>
                                    <p:cond delay="0"/>
                                  </p:stCondLst>
                                  <p:endCondLst>
                                    <p:cond evt="onNext" delay="0">
                                      <p:tgtEl>
                                        <p:sldTgt/>
                                      </p:tgtEl>
                                    </p:cond>
                                  </p:endCondLst>
                                  <p:childTnLst>
                                    <p:animMotion origin="layout" path="M -1.11111E-6 -4.07031E-6 L 0.0132 0.00139 " pathEditMode="relative" rAng="0" ptsTypes="AA">
                                      <p:cBhvr>
                                        <p:cTn id="33" dur="200" fill="hold"/>
                                        <p:tgtEl>
                                          <p:spTgt spid="73"/>
                                        </p:tgtEl>
                                        <p:attrNameLst>
                                          <p:attrName>ppt_x</p:attrName>
                                          <p:attrName>ppt_y</p:attrName>
                                        </p:attrNameLst>
                                      </p:cBhvr>
                                      <p:rCtr x="66000" y="6900"/>
                                    </p:animMotion>
                                  </p:childTnLst>
                                </p:cTn>
                              </p:par>
                              <p:par>
                                <p:cTn id="34" presetID="63" presetClass="path" presetSubtype="0" accel="50000" decel="50000" fill="hold" nodeType="withEffect">
                                  <p:stCondLst>
                                    <p:cond delay="2500"/>
                                  </p:stCondLst>
                                  <p:childTnLst>
                                    <p:animMotion origin="layout" path="M 0 0 L 0.25 0 E" pathEditMode="relative" ptsTypes="">
                                      <p:cBhvr>
                                        <p:cTn id="35" dur="1000" fill="hold"/>
                                        <p:tgtEl>
                                          <p:spTgt spid="73"/>
                                        </p:tgtEl>
                                        <p:attrNameLst>
                                          <p:attrName>ppt_x</p:attrName>
                                          <p:attrName>ppt_y</p:attrName>
                                        </p:attrNameLst>
                                      </p:cBhvr>
                                    </p:animMotion>
                                  </p:childTnLst>
                                </p:cTn>
                              </p:par>
                            </p:childTnLst>
                          </p:cTn>
                        </p:par>
                        <p:par>
                          <p:cTn id="36" fill="hold">
                            <p:stCondLst>
                              <p:cond delay="7500"/>
                            </p:stCondLst>
                            <p:childTnLst>
                              <p:par>
                                <p:cTn id="37" presetID="10" presetClass="exit" presetSubtype="0" fill="hold" nodeType="afterEffect">
                                  <p:stCondLst>
                                    <p:cond delay="0"/>
                                  </p:stCondLst>
                                  <p:childTnLst>
                                    <p:animEffect transition="out" filter="fade">
                                      <p:cBhvr>
                                        <p:cTn id="38" dur="500"/>
                                        <p:tgtEl>
                                          <p:spTgt spid="73"/>
                                        </p:tgtEl>
                                      </p:cBhvr>
                                    </p:animEffect>
                                    <p:set>
                                      <p:cBhvr>
                                        <p:cTn id="39" dur="1" fill="hold">
                                          <p:stCondLst>
                                            <p:cond delay="499"/>
                                          </p:stCondLst>
                                        </p:cTn>
                                        <p:tgtEl>
                                          <p:spTgt spid="73"/>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fade">
                                      <p:cBhvr>
                                        <p:cTn id="42" dur="500"/>
                                        <p:tgtEl>
                                          <p:spTgt spid="76"/>
                                        </p:tgtEl>
                                      </p:cBhvr>
                                    </p:animEffect>
                                  </p:childTnLst>
                                </p:cTn>
                              </p:par>
                              <p:par>
                                <p:cTn id="43" presetID="10" presetClass="entr" presetSubtype="0" fill="hold" grpId="2" nodeType="with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fade">
                                      <p:cBhvr>
                                        <p:cTn id="45" dur="500"/>
                                        <p:tgtEl>
                                          <p:spTgt spid="65"/>
                                        </p:tgtEl>
                                      </p:cBhvr>
                                    </p:animEffect>
                                  </p:childTnLst>
                                </p:cTn>
                              </p:par>
                              <p:par>
                                <p:cTn id="46" presetID="10" presetClass="exit" presetSubtype="0" fill="hold" grpId="1" nodeType="withEffect">
                                  <p:stCondLst>
                                    <p:cond delay="0"/>
                                  </p:stCondLst>
                                  <p:childTnLst>
                                    <p:animEffect transition="out" filter="fade">
                                      <p:cBhvr>
                                        <p:cTn id="47" dur="500"/>
                                        <p:tgtEl>
                                          <p:spTgt spid="66"/>
                                        </p:tgtEl>
                                      </p:cBhvr>
                                    </p:animEffect>
                                    <p:set>
                                      <p:cBhvr>
                                        <p:cTn id="48" dur="1" fill="hold">
                                          <p:stCondLst>
                                            <p:cond delay="499"/>
                                          </p:stCondLst>
                                        </p:cTn>
                                        <p:tgtEl>
                                          <p:spTgt spid="66"/>
                                        </p:tgtEl>
                                        <p:attrNameLst>
                                          <p:attrName>style.visibility</p:attrName>
                                        </p:attrNameLst>
                                      </p:cBhvr>
                                      <p:to>
                                        <p:strVal val="hidden"/>
                                      </p:to>
                                    </p:set>
                                  </p:childTnLst>
                                </p:cTn>
                              </p:par>
                              <p:par>
                                <p:cTn id="49" presetID="63" presetClass="path" presetSubtype="0" repeatCount="indefinite" accel="11000" decel="15000" autoRev="1" fill="hold" nodeType="withEffect">
                                  <p:stCondLst>
                                    <p:cond delay="0"/>
                                  </p:stCondLst>
                                  <p:endCondLst>
                                    <p:cond evt="onNext" delay="0">
                                      <p:tgtEl>
                                        <p:sldTgt/>
                                      </p:tgtEl>
                                    </p:cond>
                                  </p:endCondLst>
                                  <p:childTnLst>
                                    <p:animMotion origin="layout" path="M -0.00504 -0.00139 L 0.00816 -1.46657E-6 " pathEditMode="relative" rAng="0" ptsTypes="AA">
                                      <p:cBhvr>
                                        <p:cTn id="50" dur="200" fill="hold"/>
                                        <p:tgtEl>
                                          <p:spTgt spid="76"/>
                                        </p:tgtEl>
                                        <p:attrNameLst>
                                          <p:attrName>ppt_x</p:attrName>
                                          <p:attrName>ppt_y</p:attrName>
                                        </p:attrNameLst>
                                      </p:cBhvr>
                                      <p:rCtr x="660" y="69"/>
                                    </p:animMotion>
                                  </p:childTnLst>
                                </p:cTn>
                              </p:par>
                              <p:par>
                                <p:cTn id="51" presetID="63" presetClass="path" presetSubtype="0" accel="50000" decel="50000" fill="hold" nodeType="withEffect">
                                  <p:stCondLst>
                                    <p:cond delay="2500"/>
                                  </p:stCondLst>
                                  <p:childTnLst>
                                    <p:animMotion origin="layout" path="M -0.00504 -0.00139 L 0.2809 -0.00139 " pathEditMode="relative" rAng="0" ptsTypes="AA">
                                      <p:cBhvr>
                                        <p:cTn id="52" dur="1000" fill="hold"/>
                                        <p:tgtEl>
                                          <p:spTgt spid="76"/>
                                        </p:tgtEl>
                                        <p:attrNameLst>
                                          <p:attrName>ppt_x</p:attrName>
                                          <p:attrName>ppt_y</p:attrName>
                                        </p:attrNameLst>
                                      </p:cBhvr>
                                      <p:rCtr x="14288" y="0"/>
                                    </p:animMotion>
                                  </p:childTnLst>
                                </p:cTn>
                              </p:par>
                            </p:childTnLst>
                          </p:cTn>
                        </p:par>
                        <p:par>
                          <p:cTn id="53" fill="hold">
                            <p:stCondLst>
                              <p:cond delay="11000"/>
                            </p:stCondLst>
                            <p:childTnLst>
                              <p:par>
                                <p:cTn id="54" presetID="10" presetClass="entr" presetSubtype="0" fill="hold" nodeType="after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500"/>
                                        <p:tgtEl>
                                          <p:spTgt spid="44"/>
                                        </p:tgtEl>
                                      </p:cBhvr>
                                    </p:animEffect>
                                  </p:childTnLst>
                                </p:cTn>
                              </p:par>
                              <p:par>
                                <p:cTn id="57" presetID="10" presetClass="exit" presetSubtype="0" fill="hold" nodeType="withEffect">
                                  <p:stCondLst>
                                    <p:cond delay="0"/>
                                  </p:stCondLst>
                                  <p:childTnLst>
                                    <p:animEffect transition="out" filter="fade">
                                      <p:cBhvr>
                                        <p:cTn id="58" dur="500"/>
                                        <p:tgtEl>
                                          <p:spTgt spid="76"/>
                                        </p:tgtEl>
                                      </p:cBhvr>
                                    </p:animEffect>
                                    <p:set>
                                      <p:cBhvr>
                                        <p:cTn id="59" dur="1" fill="hold">
                                          <p:stCondLst>
                                            <p:cond delay="499"/>
                                          </p:stCondLst>
                                        </p:cTn>
                                        <p:tgtEl>
                                          <p:spTgt spid="76"/>
                                        </p:tgtEl>
                                        <p:attrNameLst>
                                          <p:attrName>style.visibility</p:attrName>
                                        </p:attrNameLst>
                                      </p:cBhvr>
                                      <p:to>
                                        <p:strVal val="hidden"/>
                                      </p:to>
                                    </p:set>
                                  </p:childTnLst>
                                </p:cTn>
                              </p:par>
                              <p:par>
                                <p:cTn id="60" presetID="10" presetClass="entr" presetSubtype="0" fill="hold" grpId="2"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500"/>
                                        <p:tgtEl>
                                          <p:spTgt spid="66"/>
                                        </p:tgtEl>
                                      </p:cBhvr>
                                    </p:animEffect>
                                  </p:childTnLst>
                                </p:cTn>
                              </p:par>
                              <p:par>
                                <p:cTn id="63" presetID="10" presetClass="exit" presetSubtype="0" fill="hold" grpId="1" nodeType="withEffect">
                                  <p:stCondLst>
                                    <p:cond delay="0"/>
                                  </p:stCondLst>
                                  <p:childTnLst>
                                    <p:animEffect transition="out" filter="fade">
                                      <p:cBhvr>
                                        <p:cTn id="64" dur="500"/>
                                        <p:tgtEl>
                                          <p:spTgt spid="67"/>
                                        </p:tgtEl>
                                      </p:cBhvr>
                                    </p:animEffect>
                                    <p:set>
                                      <p:cBhvr>
                                        <p:cTn id="65" dur="1" fill="hold">
                                          <p:stCondLst>
                                            <p:cond delay="499"/>
                                          </p:stCondLst>
                                        </p:cTn>
                                        <p:tgtEl>
                                          <p:spTgt spid="67"/>
                                        </p:tgtEl>
                                        <p:attrNameLst>
                                          <p:attrName>style.visibility</p:attrName>
                                        </p:attrNameLst>
                                      </p:cBhvr>
                                      <p:to>
                                        <p:strVal val="hidden"/>
                                      </p:to>
                                    </p:set>
                                  </p:childTnLst>
                                </p:cTn>
                              </p:par>
                              <p:par>
                                <p:cTn id="66" presetID="63" presetClass="path" presetSubtype="0" repeatCount="indefinite" accel="11000" decel="15000" autoRev="1" fill="hold" nodeType="withEffect">
                                  <p:stCondLst>
                                    <p:cond delay="0"/>
                                  </p:stCondLst>
                                  <p:endCondLst>
                                    <p:cond evt="onNext" delay="0">
                                      <p:tgtEl>
                                        <p:sldTgt/>
                                      </p:tgtEl>
                                    </p:cond>
                                  </p:endCondLst>
                                  <p:childTnLst>
                                    <p:animMotion origin="layout" path="M -1.11111E-6 -4.07031E-6 L 0.0132 0.00139 " pathEditMode="relative" rAng="0" ptsTypes="AA">
                                      <p:cBhvr>
                                        <p:cTn id="67" dur="200" fill="hold"/>
                                        <p:tgtEl>
                                          <p:spTgt spid="44"/>
                                        </p:tgtEl>
                                        <p:attrNameLst>
                                          <p:attrName>ppt_x</p:attrName>
                                          <p:attrName>ppt_y</p:attrName>
                                        </p:attrNameLst>
                                      </p:cBhvr>
                                      <p:rCtr x="66000" y="6900"/>
                                    </p:animMotion>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par>
                                <p:cTn id="73" presetID="10" presetClass="exit" presetSubtype="0" fill="hold" nodeType="withEffect">
                                  <p:stCondLst>
                                    <p:cond delay="0"/>
                                  </p:stCondLst>
                                  <p:childTnLst>
                                    <p:animEffect transition="out" filter="fade">
                                      <p:cBhvr>
                                        <p:cTn id="74" dur="500"/>
                                        <p:tgtEl>
                                          <p:spTgt spid="11269"/>
                                        </p:tgtEl>
                                      </p:cBhvr>
                                    </p:animEffect>
                                    <p:set>
                                      <p:cBhvr>
                                        <p:cTn id="75" dur="1" fill="hold">
                                          <p:stCondLst>
                                            <p:cond delay="499"/>
                                          </p:stCondLst>
                                        </p:cTn>
                                        <p:tgtEl>
                                          <p:spTgt spid="1126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73"/>
                                        </p:tgtEl>
                                      </p:cBhvr>
                                    </p:animEffect>
                                    <p:set>
                                      <p:cBhvr>
                                        <p:cTn id="78" dur="1" fill="hold">
                                          <p:stCondLst>
                                            <p:cond delay="499"/>
                                          </p:stCondLst>
                                        </p:cTn>
                                        <p:tgtEl>
                                          <p:spTgt spid="73"/>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44"/>
                                        </p:tgtEl>
                                      </p:cBhvr>
                                    </p:animEffect>
                                    <p:set>
                                      <p:cBhvr>
                                        <p:cTn id="84" dur="1" fill="hold">
                                          <p:stCondLst>
                                            <p:cond delay="499"/>
                                          </p:stCondLst>
                                        </p:cTn>
                                        <p:tgtEl>
                                          <p:spTgt spid="44"/>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4"/>
                                        </p:tgtEl>
                                      </p:cBhvr>
                                    </p:animEffect>
                                    <p:set>
                                      <p:cBhvr>
                                        <p:cTn id="90" dur="1" fill="hold">
                                          <p:stCondLst>
                                            <p:cond delay="499"/>
                                          </p:stCondLst>
                                        </p:cTn>
                                        <p:tgtEl>
                                          <p:spTgt spid="14"/>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500"/>
                                        <p:tgtEl>
                                          <p:spTgt spid="17"/>
                                        </p:tgtEl>
                                      </p:cBhvr>
                                    </p:animEffect>
                                    <p:set>
                                      <p:cBhvr>
                                        <p:cTn id="93" dur="1" fill="hold">
                                          <p:stCondLst>
                                            <p:cond delay="499"/>
                                          </p:stCondLst>
                                        </p:cTn>
                                        <p:tgtEl>
                                          <p:spTgt spid="17"/>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500"/>
                                        <p:tgtEl>
                                          <p:spTgt spid="42"/>
                                        </p:tgtEl>
                                      </p:cBhvr>
                                    </p:animEffect>
                                    <p:set>
                                      <p:cBhvr>
                                        <p:cTn id="96" dur="1" fill="hold">
                                          <p:stCondLst>
                                            <p:cond delay="499"/>
                                          </p:stCondLst>
                                        </p:cTn>
                                        <p:tgtEl>
                                          <p:spTgt spid="42"/>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41"/>
                                        </p:tgtEl>
                                      </p:cBhvr>
                                    </p:animEffect>
                                    <p:set>
                                      <p:cBhvr>
                                        <p:cTn id="99" dur="1" fill="hold">
                                          <p:stCondLst>
                                            <p:cond delay="499"/>
                                          </p:stCondLst>
                                        </p:cTn>
                                        <p:tgtEl>
                                          <p:spTgt spid="41"/>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51"/>
                                        </p:tgtEl>
                                      </p:cBhvr>
                                    </p:animEffect>
                                    <p:set>
                                      <p:cBhvr>
                                        <p:cTn id="102" dur="1" fill="hold">
                                          <p:stCondLst>
                                            <p:cond delay="499"/>
                                          </p:stCondLst>
                                        </p:cTn>
                                        <p:tgtEl>
                                          <p:spTgt spid="51"/>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52"/>
                                        </p:tgtEl>
                                      </p:cBhvr>
                                    </p:animEffect>
                                    <p:set>
                                      <p:cBhvr>
                                        <p:cTn id="105" dur="1" fill="hold">
                                          <p:stCondLst>
                                            <p:cond delay="499"/>
                                          </p:stCondLst>
                                        </p:cTn>
                                        <p:tgtEl>
                                          <p:spTgt spid="52"/>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500"/>
                                        <p:tgtEl>
                                          <p:spTgt spid="53"/>
                                        </p:tgtEl>
                                      </p:cBhvr>
                                    </p:animEffect>
                                    <p:set>
                                      <p:cBhvr>
                                        <p:cTn id="108" dur="1" fill="hold">
                                          <p:stCondLst>
                                            <p:cond delay="499"/>
                                          </p:stCondLst>
                                        </p:cTn>
                                        <p:tgtEl>
                                          <p:spTgt spid="53"/>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38"/>
                                        </p:tgtEl>
                                      </p:cBhvr>
                                    </p:animEffect>
                                    <p:set>
                                      <p:cBhvr>
                                        <p:cTn id="111" dur="1" fill="hold">
                                          <p:stCondLst>
                                            <p:cond delay="499"/>
                                          </p:stCondLst>
                                        </p:cTn>
                                        <p:tgtEl>
                                          <p:spTgt spid="38"/>
                                        </p:tgtEl>
                                        <p:attrNameLst>
                                          <p:attrName>style.visibility</p:attrName>
                                        </p:attrNameLst>
                                      </p:cBhvr>
                                      <p:to>
                                        <p:strVal val="hidden"/>
                                      </p:to>
                                    </p:set>
                                  </p:childTnLst>
                                </p:cTn>
                              </p:par>
                              <p:par>
                                <p:cTn id="112" presetID="10" presetClass="exit" presetSubtype="0" fill="hold" grpId="0" nodeType="withEffect">
                                  <p:stCondLst>
                                    <p:cond delay="0"/>
                                  </p:stCondLst>
                                  <p:childTnLst>
                                    <p:animEffect transition="out" filter="fade">
                                      <p:cBhvr>
                                        <p:cTn id="113" dur="500"/>
                                        <p:tgtEl>
                                          <p:spTgt spid="43"/>
                                        </p:tgtEl>
                                      </p:cBhvr>
                                    </p:animEffect>
                                    <p:set>
                                      <p:cBhvr>
                                        <p:cTn id="114" dur="1" fill="hold">
                                          <p:stCondLst>
                                            <p:cond delay="499"/>
                                          </p:stCondLst>
                                        </p:cTn>
                                        <p:tgtEl>
                                          <p:spTgt spid="43"/>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50"/>
                                        </p:tgtEl>
                                      </p:cBhvr>
                                    </p:animEffect>
                                    <p:set>
                                      <p:cBhvr>
                                        <p:cTn id="117" dur="1" fill="hold">
                                          <p:stCondLst>
                                            <p:cond delay="499"/>
                                          </p:stCondLst>
                                        </p:cTn>
                                        <p:tgtEl>
                                          <p:spTgt spid="50"/>
                                        </p:tgtEl>
                                        <p:attrNameLst>
                                          <p:attrName>style.visibility</p:attrName>
                                        </p:attrNameLst>
                                      </p:cBhvr>
                                      <p:to>
                                        <p:strVal val="hidden"/>
                                      </p:to>
                                    </p:set>
                                  </p:childTnLst>
                                </p:cTn>
                              </p:par>
                              <p:par>
                                <p:cTn id="118" presetID="10" presetClass="exit" presetSubtype="0" fill="hold" grpId="3" nodeType="withEffect">
                                  <p:stCondLst>
                                    <p:cond delay="0"/>
                                  </p:stCondLst>
                                  <p:childTnLst>
                                    <p:animEffect transition="out" filter="fade">
                                      <p:cBhvr>
                                        <p:cTn id="119" dur="500"/>
                                        <p:tgtEl>
                                          <p:spTgt spid="65"/>
                                        </p:tgtEl>
                                      </p:cBhvr>
                                    </p:animEffect>
                                    <p:set>
                                      <p:cBhvr>
                                        <p:cTn id="120" dur="1" fill="hold">
                                          <p:stCondLst>
                                            <p:cond delay="499"/>
                                          </p:stCondLst>
                                        </p:cTn>
                                        <p:tgtEl>
                                          <p:spTgt spid="65"/>
                                        </p:tgtEl>
                                        <p:attrNameLst>
                                          <p:attrName>style.visibility</p:attrName>
                                        </p:attrNameLst>
                                      </p:cBhvr>
                                      <p:to>
                                        <p:strVal val="hidden"/>
                                      </p:to>
                                    </p:set>
                                  </p:childTnLst>
                                </p:cTn>
                              </p:par>
                              <p:par>
                                <p:cTn id="121" presetID="10" presetClass="exit" presetSubtype="0" fill="hold" grpId="3" nodeType="withEffect">
                                  <p:stCondLst>
                                    <p:cond delay="0"/>
                                  </p:stCondLst>
                                  <p:childTnLst>
                                    <p:animEffect transition="out" filter="fade">
                                      <p:cBhvr>
                                        <p:cTn id="122" dur="500"/>
                                        <p:tgtEl>
                                          <p:spTgt spid="66"/>
                                        </p:tgtEl>
                                      </p:cBhvr>
                                    </p:animEffect>
                                    <p:set>
                                      <p:cBhvr>
                                        <p:cTn id="123" dur="1" fill="hold">
                                          <p:stCondLst>
                                            <p:cond delay="499"/>
                                          </p:stCondLst>
                                        </p:cTn>
                                        <p:tgtEl>
                                          <p:spTgt spid="66"/>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4"/>
                                        </p:tgtEl>
                                      </p:cBhvr>
                                    </p:animEffect>
                                    <p:set>
                                      <p:cBhvr>
                                        <p:cTn id="12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2" grpId="0"/>
      <p:bldP spid="53" grpId="0"/>
      <p:bldP spid="43" grpId="0"/>
      <p:bldP spid="67" grpId="0" animBg="1"/>
      <p:bldP spid="67" grpId="1" animBg="1"/>
      <p:bldP spid="66" grpId="0" animBg="1"/>
      <p:bldP spid="66" grpId="1" animBg="1"/>
      <p:bldP spid="66" grpId="2" animBg="1"/>
      <p:bldP spid="66" grpId="3" animBg="1"/>
      <p:bldP spid="65" grpId="0" animBg="1"/>
      <p:bldP spid="65" grpId="1" animBg="1"/>
      <p:bldP spid="65" grpId="2" animBg="1"/>
      <p:bldP spid="65" grpId="3" animBg="1"/>
      <p:bldP spid="4" grpId="0" animBg="1"/>
      <p:bldP spid="4" grpId="1"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37592"/>
            <a:ext cx="9144000" cy="515144"/>
          </a:xfrm>
        </p:spPr>
        <p:txBody>
          <a:bodyPr/>
          <a:lstStyle/>
          <a:p>
            <a:r>
              <a:rPr lang="en-US" altLang="ja-JP" dirty="0"/>
              <a:t>Experimental setup</a:t>
            </a:r>
            <a:endParaRPr kumimoji="1" lang="ja-JP" altLang="en-US" dirty="0"/>
          </a:p>
        </p:txBody>
      </p:sp>
      <p:pic>
        <p:nvPicPr>
          <p:cNvPr id="1843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7544" y="1140562"/>
            <a:ext cx="8076656" cy="571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527974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07504" y="1196752"/>
            <a:ext cx="2088232" cy="646331"/>
          </a:xfrm>
          <a:prstGeom prst="rect">
            <a:avLst/>
          </a:prstGeom>
          <a:solidFill>
            <a:schemeClr val="tx1"/>
          </a:solidFill>
        </p:spPr>
        <p:txBody>
          <a:bodyPr wrap="square" rtlCol="0">
            <a:spAutoFit/>
          </a:bodyPr>
          <a:lstStyle/>
          <a:p>
            <a:pPr algn="ctr"/>
            <a:r>
              <a:rPr kumimoji="1" lang="en-US" altLang="ja-JP" b="1" dirty="0" smtClean="0">
                <a:solidFill>
                  <a:schemeClr val="bg1"/>
                </a:solidFill>
              </a:rPr>
              <a:t>Sampling rate 10MHz</a:t>
            </a:r>
            <a:endParaRPr kumimoji="1" lang="ja-JP" altLang="en-US" b="1" dirty="0">
              <a:solidFill>
                <a:schemeClr val="bg1"/>
              </a:solidFill>
            </a:endParaRPr>
          </a:p>
        </p:txBody>
      </p:sp>
      <p:sp>
        <p:nvSpPr>
          <p:cNvPr id="2" name="タイトル 1"/>
          <p:cNvSpPr>
            <a:spLocks noGrp="1"/>
          </p:cNvSpPr>
          <p:nvPr>
            <p:ph type="title"/>
          </p:nvPr>
        </p:nvSpPr>
        <p:spPr>
          <a:xfrm>
            <a:off x="35496" y="476672"/>
            <a:ext cx="9001000" cy="648072"/>
          </a:xfrm>
        </p:spPr>
        <p:txBody>
          <a:bodyPr/>
          <a:lstStyle/>
          <a:p>
            <a:r>
              <a:rPr lang="en-US" altLang="ja-JP" dirty="0" smtClean="0"/>
              <a:t>Real-time determination</a:t>
            </a:r>
            <a:r>
              <a:rPr kumimoji="1" lang="en-US" altLang="ja-JP" dirty="0" smtClean="0"/>
              <a:t> of </a:t>
            </a:r>
            <a:r>
              <a:rPr kumimoji="1" lang="en-US" altLang="ja-JP" dirty="0" err="1" smtClean="0"/>
              <a:t>f</a:t>
            </a:r>
            <a:r>
              <a:rPr kumimoji="1" lang="en-US" altLang="ja-JP" baseline="-25000" dirty="0" err="1" smtClean="0"/>
              <a:t>THz</a:t>
            </a:r>
            <a:endParaRPr kumimoji="1" lang="ja-JP" altLang="en-US" dirty="0"/>
          </a:p>
        </p:txBody>
      </p:sp>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934068"/>
            <a:ext cx="4464496" cy="284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885058"/>
            <a:ext cx="4428719" cy="2912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4869160"/>
            <a:ext cx="6030783" cy="204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線コネクタ 6"/>
          <p:cNvCxnSpPr/>
          <p:nvPr/>
        </p:nvCxnSpPr>
        <p:spPr bwMode="auto">
          <a:xfrm>
            <a:off x="0" y="4869160"/>
            <a:ext cx="9144000" cy="15702"/>
          </a:xfrm>
          <a:prstGeom prst="line">
            <a:avLst/>
          </a:prstGeom>
          <a:noFill/>
          <a:ln w="38100" cap="flat" cmpd="sng" algn="ctr">
            <a:solidFill>
              <a:schemeClr val="tx1"/>
            </a:solidFill>
            <a:prstDash val="dash"/>
            <a:round/>
            <a:headEnd type="none" w="med" len="med"/>
            <a:tailEnd type="none" w="med" len="med"/>
          </a:ln>
          <a:effectLst/>
        </p:spPr>
      </p:cxnSp>
    </p:spTree>
    <p:extLst>
      <p:ext uri="{BB962C8B-B14F-4D97-AF65-F5344CB8AC3E}">
        <p14:creationId xmlns:p14="http://schemas.microsoft.com/office/powerpoint/2010/main" val="285305839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noGrp="1"/>
          </p:cNvSpPr>
          <p:nvPr>
            <p:ph type="title"/>
          </p:nvPr>
        </p:nvSpPr>
        <p:spPr bwMode="auto">
          <a:xfrm>
            <a:off x="0" y="60960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sz="3600" dirty="0" smtClean="0"/>
              <a:t>Real-time monitoring </a:t>
            </a:r>
            <a:r>
              <a:rPr lang="en-US" altLang="ja-JP" sz="3600" dirty="0"/>
              <a:t>of CW-THz </a:t>
            </a:r>
            <a:r>
              <a:rPr lang="en-US" altLang="ja-JP" sz="3600" dirty="0" smtClean="0"/>
              <a:t>wave</a:t>
            </a:r>
            <a:r>
              <a:rPr lang="en-US" altLang="ja-JP" sz="3600" kern="0" dirty="0" smtClean="0"/>
              <a:t/>
            </a:r>
            <a:br>
              <a:rPr lang="en-US" altLang="ja-JP" sz="3600" kern="0" dirty="0" smtClean="0"/>
            </a:br>
            <a:r>
              <a:rPr lang="en-US" altLang="ja-JP" sz="3600" kern="0" dirty="0" smtClean="0"/>
              <a:t>(</a:t>
            </a:r>
            <a:r>
              <a:rPr lang="en-US" altLang="ja-JP" sz="3600" dirty="0"/>
              <a:t>Frequency fluctuation</a:t>
            </a:r>
            <a:r>
              <a:rPr lang="ja-JP" altLang="en-US" sz="3600" dirty="0"/>
              <a:t> </a:t>
            </a:r>
            <a:r>
              <a:rPr lang="en-US" altLang="ja-JP" sz="3600" kern="0" dirty="0" smtClean="0"/>
              <a:t>= 0.1THz + </a:t>
            </a:r>
            <a:r>
              <a:rPr lang="en-US" altLang="ja-JP" sz="3600" dirty="0" smtClean="0">
                <a:solidFill>
                  <a:srgbClr val="FF0000"/>
                </a:solidFill>
              </a:rPr>
              <a:t>2</a:t>
            </a:r>
            <a:r>
              <a:rPr lang="en-US" altLang="ja-JP" sz="3600" kern="0" dirty="0" smtClean="0">
                <a:solidFill>
                  <a:srgbClr val="FF0000"/>
                </a:solidFill>
              </a:rPr>
              <a:t>00MHz</a:t>
            </a:r>
            <a:r>
              <a:rPr lang="en-US" altLang="ja-JP" sz="3600" kern="0" dirty="0" smtClean="0"/>
              <a:t>)</a:t>
            </a:r>
            <a:endParaRPr lang="ja-JP" altLang="en-US" sz="3600" kern="0"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540" y="1844824"/>
            <a:ext cx="8916423" cy="501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737407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37592"/>
            <a:ext cx="9144000" cy="515144"/>
          </a:xfrm>
        </p:spPr>
        <p:txBody>
          <a:bodyPr/>
          <a:lstStyle/>
          <a:p>
            <a:r>
              <a:rPr lang="en-US" altLang="ja-JP" dirty="0"/>
              <a:t>Experimental setup</a:t>
            </a:r>
            <a:endParaRPr kumimoji="1" lang="ja-JP" altLang="en-US" dirty="0"/>
          </a:p>
        </p:txBody>
      </p:sp>
      <p:pic>
        <p:nvPicPr>
          <p:cNvPr id="1741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521" y="1178943"/>
            <a:ext cx="8640960" cy="556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603991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323528" y="1805915"/>
            <a:ext cx="2340260" cy="830997"/>
          </a:xfrm>
          <a:prstGeom prst="rect">
            <a:avLst/>
          </a:prstGeom>
          <a:solidFill>
            <a:schemeClr val="tx1"/>
          </a:solidFill>
        </p:spPr>
        <p:txBody>
          <a:bodyPr wrap="square" rtlCol="0">
            <a:spAutoFit/>
          </a:bodyPr>
          <a:lstStyle/>
          <a:p>
            <a:pPr algn="ctr"/>
            <a:r>
              <a:rPr kumimoji="1" lang="en-US" altLang="ja-JP" sz="2400" b="1" dirty="0" smtClean="0">
                <a:solidFill>
                  <a:schemeClr val="bg1"/>
                </a:solidFill>
              </a:rPr>
              <a:t>Sampling rate 10MHz</a:t>
            </a:r>
            <a:endParaRPr kumimoji="1" lang="ja-JP" altLang="en-US" sz="2400" b="1" dirty="0">
              <a:solidFill>
                <a:schemeClr val="bg1"/>
              </a:solidFill>
            </a:endParaRPr>
          </a:p>
        </p:txBody>
      </p:sp>
      <p:sp>
        <p:nvSpPr>
          <p:cNvPr id="2" name="タイトル 1"/>
          <p:cNvSpPr>
            <a:spLocks noGrp="1"/>
          </p:cNvSpPr>
          <p:nvPr>
            <p:ph type="title"/>
          </p:nvPr>
        </p:nvSpPr>
        <p:spPr>
          <a:xfrm>
            <a:off x="35496" y="548680"/>
            <a:ext cx="9001000" cy="648072"/>
          </a:xfrm>
        </p:spPr>
        <p:txBody>
          <a:bodyPr/>
          <a:lstStyle/>
          <a:p>
            <a:r>
              <a:rPr lang="en-US" altLang="ja-JP" dirty="0" smtClean="0"/>
              <a:t>Real-time determination</a:t>
            </a:r>
            <a:r>
              <a:rPr kumimoji="1" lang="en-US" altLang="ja-JP" dirty="0" smtClean="0"/>
              <a:t> of </a:t>
            </a:r>
            <a:r>
              <a:rPr kumimoji="1" lang="en-US" altLang="ja-JP" dirty="0" err="1" smtClean="0"/>
              <a:t>f</a:t>
            </a:r>
            <a:r>
              <a:rPr kumimoji="1" lang="en-US" altLang="ja-JP" baseline="-25000" dirty="0" err="1" smtClean="0"/>
              <a:t>THz</a:t>
            </a:r>
            <a:endParaRPr kumimoji="1" lang="ja-JP" altLang="en-US" dirty="0"/>
          </a:p>
        </p:txBody>
      </p:sp>
      <p:sp>
        <p:nvSpPr>
          <p:cNvPr id="4" name="正方形/長方形 3"/>
          <p:cNvSpPr/>
          <p:nvPr/>
        </p:nvSpPr>
        <p:spPr>
          <a:xfrm>
            <a:off x="293510" y="3286968"/>
            <a:ext cx="2234906" cy="523220"/>
          </a:xfrm>
          <a:prstGeom prst="rect">
            <a:avLst/>
          </a:prstGeom>
        </p:spPr>
        <p:txBody>
          <a:bodyPr wrap="none">
            <a:spAutoFit/>
          </a:bodyPr>
          <a:lstStyle/>
          <a:p>
            <a:pPr algn="ctr"/>
            <a:r>
              <a:rPr lang="en-US" altLang="ja-JP" sz="2800" b="1" dirty="0" err="1" smtClean="0"/>
              <a:t>f</a:t>
            </a:r>
            <a:r>
              <a:rPr lang="en-US" altLang="ja-JP" sz="2800" b="1" baseline="-25000" dirty="0" err="1" smtClean="0"/>
              <a:t>rep</a:t>
            </a:r>
            <a:r>
              <a:rPr lang="en-US" altLang="ja-JP" sz="2800" b="1" dirty="0" smtClean="0"/>
              <a:t> : </a:t>
            </a:r>
            <a:r>
              <a:rPr lang="en-US" altLang="ja-JP" sz="2800" b="1" dirty="0" err="1" smtClean="0"/>
              <a:t>freerun</a:t>
            </a:r>
            <a:endParaRPr lang="en-US" altLang="ja-JP" sz="2800" b="1" dirty="0"/>
          </a:p>
        </p:txBody>
      </p:sp>
      <p:grpSp>
        <p:nvGrpSpPr>
          <p:cNvPr id="3" name="グループ化 2"/>
          <p:cNvGrpSpPr/>
          <p:nvPr/>
        </p:nvGrpSpPr>
        <p:grpSpPr>
          <a:xfrm>
            <a:off x="2758124" y="1322765"/>
            <a:ext cx="5940400" cy="3600251"/>
            <a:chOff x="2758124" y="1322765"/>
            <a:chExt cx="5940400" cy="3600251"/>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8124" y="1322765"/>
              <a:ext cx="5711322" cy="1602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8124" y="2831630"/>
              <a:ext cx="5940400" cy="2091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4822301"/>
            <a:ext cx="6048672" cy="215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線コネクタ 6"/>
          <p:cNvCxnSpPr/>
          <p:nvPr/>
        </p:nvCxnSpPr>
        <p:spPr bwMode="auto">
          <a:xfrm>
            <a:off x="0" y="4869160"/>
            <a:ext cx="9144000" cy="15702"/>
          </a:xfrm>
          <a:prstGeom prst="line">
            <a:avLst/>
          </a:prstGeom>
          <a:noFill/>
          <a:ln w="38100" cap="flat" cmpd="sng" algn="ctr">
            <a:solidFill>
              <a:schemeClr val="tx1"/>
            </a:solidFill>
            <a:prstDash val="dash"/>
            <a:round/>
            <a:headEnd type="none" w="med" len="med"/>
            <a:tailEnd type="none" w="med" len="med"/>
          </a:ln>
          <a:effectLst/>
        </p:spPr>
      </p:cxnSp>
    </p:spTree>
    <p:extLst>
      <p:ext uri="{BB962C8B-B14F-4D97-AF65-F5344CB8AC3E}">
        <p14:creationId xmlns:p14="http://schemas.microsoft.com/office/powerpoint/2010/main" val="291021460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404664"/>
            <a:ext cx="7772400" cy="720080"/>
          </a:xfrm>
        </p:spPr>
        <p:txBody>
          <a:bodyPr/>
          <a:lstStyle/>
          <a:p>
            <a:r>
              <a:rPr lang="en-US" altLang="ja-JP" dirty="0" smtClean="0"/>
              <a:t>THz Radio </a:t>
            </a:r>
            <a:r>
              <a:rPr lang="en-US" altLang="ja-JP" dirty="0"/>
              <a:t>Communication</a:t>
            </a:r>
            <a:endParaRPr kumimoji="1" lang="ja-JP" altLang="en-US" dirty="0"/>
          </a:p>
        </p:txBody>
      </p:sp>
      <p:sp>
        <p:nvSpPr>
          <p:cNvPr id="4" name="コンテンツ プレースホルダー 3"/>
          <p:cNvSpPr>
            <a:spLocks noGrp="1"/>
          </p:cNvSpPr>
          <p:nvPr>
            <p:ph idx="1"/>
          </p:nvPr>
        </p:nvSpPr>
        <p:spPr>
          <a:xfrm>
            <a:off x="73581" y="1196752"/>
            <a:ext cx="8962915" cy="1080120"/>
          </a:xfrm>
        </p:spPr>
        <p:txBody>
          <a:bodyPr/>
          <a:lstStyle/>
          <a:p>
            <a:pPr marL="0" indent="0" algn="ctr">
              <a:buNone/>
            </a:pPr>
            <a:r>
              <a:rPr lang="en-US" altLang="ja-JP" dirty="0" smtClean="0"/>
              <a:t>Recently, THz wave has attracted attention as a new tool for high capacity radio communication</a:t>
            </a:r>
            <a:endParaRPr lang="en-US" altLang="ja-JP" dirty="0"/>
          </a:p>
          <a:p>
            <a:pPr algn="ctr"/>
            <a:endParaRPr kumimoji="1" lang="ja-JP" altLang="en-US" dirty="0"/>
          </a:p>
        </p:txBody>
      </p:sp>
      <p:pic>
        <p:nvPicPr>
          <p:cNvPr id="1126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3077" t="21642" r="55840" b="21268"/>
          <a:stretch/>
        </p:blipFill>
        <p:spPr bwMode="auto">
          <a:xfrm rot="5400000">
            <a:off x="752046" y="1632330"/>
            <a:ext cx="2743366" cy="4176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73581" y="5284365"/>
            <a:ext cx="4104458" cy="1384995"/>
          </a:xfrm>
          <a:prstGeom prst="rect">
            <a:avLst/>
          </a:prstGeom>
          <a:solidFill>
            <a:schemeClr val="accent1">
              <a:lumMod val="40000"/>
              <a:lumOff val="60000"/>
            </a:schemeClr>
          </a:solidFill>
        </p:spPr>
        <p:txBody>
          <a:bodyPr wrap="square" rtlCol="0">
            <a:spAutoFit/>
          </a:bodyPr>
          <a:lstStyle/>
          <a:p>
            <a:pPr algn="ctr"/>
            <a:r>
              <a:rPr lang="en-US" altLang="ja-JP" sz="2800" b="1" dirty="0" smtClean="0"/>
              <a:t>Alternative lines and backup lines for emergency</a:t>
            </a:r>
            <a:endParaRPr kumimoji="1" lang="ja-JP" altLang="en-US" sz="2800" b="1" dirty="0"/>
          </a:p>
        </p:txBody>
      </p:sp>
      <p:sp>
        <p:nvSpPr>
          <p:cNvPr id="9" name="テキスト ボックス 8"/>
          <p:cNvSpPr txBox="1"/>
          <p:nvPr/>
        </p:nvSpPr>
        <p:spPr>
          <a:xfrm>
            <a:off x="4572000" y="5517232"/>
            <a:ext cx="4313066" cy="954107"/>
          </a:xfrm>
          <a:prstGeom prst="rect">
            <a:avLst/>
          </a:prstGeom>
          <a:solidFill>
            <a:schemeClr val="accent1">
              <a:lumMod val="40000"/>
              <a:lumOff val="60000"/>
            </a:schemeClr>
          </a:solidFill>
        </p:spPr>
        <p:txBody>
          <a:bodyPr wrap="square" rtlCol="0">
            <a:spAutoFit/>
          </a:bodyPr>
          <a:lstStyle/>
          <a:p>
            <a:pPr algn="ctr"/>
            <a:r>
              <a:rPr lang="en-US" altLang="ja-JP" sz="2800" b="1" dirty="0" smtClean="0"/>
              <a:t>Instantaneous wireless</a:t>
            </a:r>
            <a:r>
              <a:rPr kumimoji="1" lang="en-US" altLang="ja-JP" sz="2800" b="1" dirty="0" smtClean="0"/>
              <a:t> data transfer</a:t>
            </a:r>
            <a:endParaRPr kumimoji="1" lang="ja-JP" altLang="en-US" sz="2800" b="1" dirty="0"/>
          </a:p>
        </p:txBody>
      </p:sp>
      <p:cxnSp>
        <p:nvCxnSpPr>
          <p:cNvPr id="7" name="直線コネクタ 6"/>
          <p:cNvCxnSpPr/>
          <p:nvPr/>
        </p:nvCxnSpPr>
        <p:spPr bwMode="auto">
          <a:xfrm>
            <a:off x="4234059" y="2420888"/>
            <a:ext cx="0" cy="4320480"/>
          </a:xfrm>
          <a:prstGeom prst="line">
            <a:avLst/>
          </a:prstGeom>
          <a:noFill/>
          <a:ln w="22225" cap="flat" cmpd="sng" algn="ctr">
            <a:solidFill>
              <a:schemeClr val="tx1"/>
            </a:solidFill>
            <a:prstDash val="dash"/>
            <a:round/>
            <a:headEnd type="none" w="med" len="med"/>
            <a:tailEnd type="none" w="med" len="med"/>
          </a:ln>
          <a:effectLst/>
        </p:spPr>
      </p:cxnSp>
      <p:grpSp>
        <p:nvGrpSpPr>
          <p:cNvPr id="11" name="グループ化 10"/>
          <p:cNvGrpSpPr/>
          <p:nvPr/>
        </p:nvGrpSpPr>
        <p:grpSpPr>
          <a:xfrm>
            <a:off x="4283968" y="2536212"/>
            <a:ext cx="4817122" cy="2837004"/>
            <a:chOff x="4283968" y="2536212"/>
            <a:chExt cx="4817122" cy="2837004"/>
          </a:xfrm>
        </p:grpSpPr>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1084" t="42116" r="12134" b="13853"/>
            <a:stretch/>
          </p:blipFill>
          <p:spPr bwMode="auto">
            <a:xfrm>
              <a:off x="4283968" y="2536212"/>
              <a:ext cx="4817122" cy="2548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7596336" y="4849996"/>
              <a:ext cx="1440160" cy="523220"/>
            </a:xfrm>
            <a:prstGeom prst="rect">
              <a:avLst/>
            </a:prstGeom>
            <a:solidFill>
              <a:schemeClr val="bg1"/>
            </a:solidFill>
          </p:spPr>
          <p:txBody>
            <a:bodyPr wrap="square" rtlCol="0">
              <a:spAutoFit/>
            </a:bodyPr>
            <a:lstStyle/>
            <a:p>
              <a:pPr algn="ctr"/>
              <a:r>
                <a:rPr kumimoji="1" lang="en-US" altLang="ja-JP" sz="1400" b="1" dirty="0" smtClean="0"/>
                <a:t>3D</a:t>
              </a:r>
              <a:r>
                <a:rPr kumimoji="1" lang="ja-JP" altLang="en-US" sz="1400" b="1" dirty="0" smtClean="0"/>
                <a:t>シネマや</a:t>
              </a:r>
              <a:endParaRPr kumimoji="1" lang="en-US" altLang="ja-JP" sz="1400" b="1" dirty="0" smtClean="0"/>
            </a:p>
            <a:p>
              <a:pPr algn="ctr"/>
              <a:r>
                <a:rPr kumimoji="1" lang="ja-JP" altLang="en-US" sz="1400" b="1" dirty="0" smtClean="0"/>
                <a:t>ハイビジョン</a:t>
              </a:r>
              <a:endParaRPr kumimoji="1" lang="ja-JP" altLang="en-US" sz="1400" b="1" dirty="0"/>
            </a:p>
          </p:txBody>
        </p:sp>
      </p:grpSp>
      <p:sp>
        <p:nvSpPr>
          <p:cNvPr id="12" name="テキスト ボックス 11"/>
          <p:cNvSpPr txBox="1"/>
          <p:nvPr/>
        </p:nvSpPr>
        <p:spPr>
          <a:xfrm>
            <a:off x="4572000" y="6577607"/>
            <a:ext cx="4608512" cy="307777"/>
          </a:xfrm>
          <a:prstGeom prst="rect">
            <a:avLst/>
          </a:prstGeom>
          <a:noFill/>
        </p:spPr>
        <p:txBody>
          <a:bodyPr wrap="square" rtlCol="0">
            <a:spAutoFit/>
          </a:bodyPr>
          <a:lstStyle/>
          <a:p>
            <a:r>
              <a:rPr kumimoji="1" lang="en-US" altLang="ja-JP" sz="1400" dirty="0" smtClean="0"/>
              <a:t>Ref)</a:t>
            </a:r>
            <a:r>
              <a:rPr kumimoji="1" lang="ja-JP" altLang="en-US" sz="1400" dirty="0" smtClean="0"/>
              <a:t>テラヘルツ波帯の情報通信利用に関する調査報告書</a:t>
            </a:r>
            <a:endParaRPr kumimoji="1" lang="ja-JP" altLang="en-US" sz="1400" dirty="0"/>
          </a:p>
        </p:txBody>
      </p:sp>
    </p:spTree>
    <p:extLst>
      <p:ext uri="{BB962C8B-B14F-4D97-AF65-F5344CB8AC3E}">
        <p14:creationId xmlns:p14="http://schemas.microsoft.com/office/powerpoint/2010/main" val="37885636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4327" y="1893657"/>
            <a:ext cx="8618153" cy="484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タイトル 1"/>
          <p:cNvSpPr txBox="1">
            <a:spLocks noGrp="1"/>
          </p:cNvSpPr>
          <p:nvPr>
            <p:ph type="title"/>
          </p:nvPr>
        </p:nvSpPr>
        <p:spPr bwMode="auto">
          <a:xfrm>
            <a:off x="0" y="60960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sz="3600" dirty="0" smtClean="0"/>
              <a:t>Real-time monitoring </a:t>
            </a:r>
            <a:r>
              <a:rPr lang="en-US" altLang="ja-JP" sz="3600" dirty="0"/>
              <a:t>of CW-THz </a:t>
            </a:r>
            <a:r>
              <a:rPr lang="en-US" altLang="ja-JP" sz="3600" dirty="0" smtClean="0"/>
              <a:t>wave</a:t>
            </a:r>
            <a:r>
              <a:rPr lang="en-US" altLang="ja-JP" sz="3600" kern="0" dirty="0" smtClean="0"/>
              <a:t/>
            </a:r>
            <a:br>
              <a:rPr lang="en-US" altLang="ja-JP" sz="3600" kern="0" dirty="0" smtClean="0"/>
            </a:br>
            <a:r>
              <a:rPr lang="en-US" altLang="ja-JP" sz="3600" kern="0" dirty="0" smtClean="0"/>
              <a:t>(</a:t>
            </a:r>
            <a:r>
              <a:rPr lang="en-US" altLang="ja-JP" sz="3600" dirty="0"/>
              <a:t>Frequency fluctuation</a:t>
            </a:r>
            <a:r>
              <a:rPr lang="ja-JP" altLang="en-US" sz="3600" dirty="0"/>
              <a:t> </a:t>
            </a:r>
            <a:r>
              <a:rPr lang="en-US" altLang="ja-JP" sz="3600" kern="0" dirty="0" smtClean="0"/>
              <a:t>= 0.1THz + </a:t>
            </a:r>
            <a:r>
              <a:rPr lang="en-US" altLang="ja-JP" sz="3600" dirty="0">
                <a:solidFill>
                  <a:srgbClr val="FF0000"/>
                </a:solidFill>
              </a:rPr>
              <a:t>5</a:t>
            </a:r>
            <a:r>
              <a:rPr lang="en-US" altLang="ja-JP" sz="3600" kern="0" dirty="0" smtClean="0">
                <a:solidFill>
                  <a:srgbClr val="FF0000"/>
                </a:solidFill>
              </a:rPr>
              <a:t>00MHz</a:t>
            </a:r>
            <a:r>
              <a:rPr lang="en-US" altLang="ja-JP" sz="3600" kern="0" dirty="0" smtClean="0"/>
              <a:t>)</a:t>
            </a:r>
            <a:endParaRPr lang="ja-JP" altLang="en-US" sz="3600" kern="0" dirty="0"/>
          </a:p>
        </p:txBody>
      </p:sp>
    </p:spTree>
    <p:extLst>
      <p:ext uri="{BB962C8B-B14F-4D97-AF65-F5344CB8AC3E}">
        <p14:creationId xmlns:p14="http://schemas.microsoft.com/office/powerpoint/2010/main" val="383111736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537592"/>
            <a:ext cx="7772400" cy="803176"/>
          </a:xfrm>
        </p:spPr>
        <p:txBody>
          <a:bodyPr/>
          <a:lstStyle/>
          <a:p>
            <a:r>
              <a:rPr kumimoji="1" lang="en-US" altLang="ja-JP" dirty="0" smtClean="0">
                <a:solidFill>
                  <a:schemeClr val="tx1"/>
                </a:solidFill>
              </a:rPr>
              <a:t>Summary</a:t>
            </a:r>
            <a:endParaRPr kumimoji="1" lang="ja-JP" altLang="en-US" dirty="0">
              <a:solidFill>
                <a:schemeClr val="tx1"/>
              </a:solidFill>
            </a:endParaRPr>
          </a:p>
        </p:txBody>
      </p:sp>
      <p:sp>
        <p:nvSpPr>
          <p:cNvPr id="4" name="正方形/長方形 3"/>
          <p:cNvSpPr/>
          <p:nvPr/>
        </p:nvSpPr>
        <p:spPr>
          <a:xfrm>
            <a:off x="92390" y="1469345"/>
            <a:ext cx="8964488" cy="1569660"/>
          </a:xfrm>
          <a:prstGeom prst="rect">
            <a:avLst/>
          </a:prstGeom>
          <a:solidFill>
            <a:schemeClr val="accent5">
              <a:lumMod val="20000"/>
              <a:lumOff val="80000"/>
            </a:schemeClr>
          </a:solidFill>
          <a:ln w="38100" cmpd="sng">
            <a:solidFill>
              <a:schemeClr val="tx1"/>
            </a:solidFill>
          </a:ln>
        </p:spPr>
        <p:txBody>
          <a:bodyPr wrap="square">
            <a:spAutoFit/>
          </a:bodyPr>
          <a:lstStyle/>
          <a:p>
            <a:r>
              <a:rPr lang="en-US" altLang="ja-JP" sz="3200" b="1" dirty="0" smtClean="0">
                <a:solidFill>
                  <a:srgbClr val="FF0000"/>
                </a:solidFill>
              </a:rPr>
              <a:t>Real-time</a:t>
            </a:r>
            <a:r>
              <a:rPr lang="en-US" altLang="ja-JP" sz="3200" b="1" dirty="0" smtClean="0"/>
              <a:t> absolute frequency measurement of </a:t>
            </a:r>
            <a:r>
              <a:rPr lang="en-US" altLang="ja-JP" sz="3200" b="1" dirty="0"/>
              <a:t>the </a:t>
            </a:r>
            <a:r>
              <a:rPr lang="en-US" altLang="ja-JP" sz="3200" b="1" dirty="0" smtClean="0"/>
              <a:t>fast or largely fluctuating CW-THz wave </a:t>
            </a:r>
            <a:r>
              <a:rPr lang="en-US" altLang="ja-JP" sz="3200" b="1" dirty="0"/>
              <a:t>using dual PC-THz </a:t>
            </a:r>
            <a:r>
              <a:rPr lang="en-US" altLang="ja-JP" sz="3200" b="1" dirty="0" smtClean="0"/>
              <a:t>combs </a:t>
            </a:r>
          </a:p>
        </p:txBody>
      </p:sp>
      <p:sp>
        <p:nvSpPr>
          <p:cNvPr id="5" name="正方形/長方形 4"/>
          <p:cNvSpPr/>
          <p:nvPr/>
        </p:nvSpPr>
        <p:spPr>
          <a:xfrm>
            <a:off x="35496" y="3356992"/>
            <a:ext cx="9175797" cy="3847207"/>
          </a:xfrm>
          <a:prstGeom prst="rect">
            <a:avLst/>
          </a:prstGeom>
        </p:spPr>
        <p:txBody>
          <a:bodyPr wrap="square">
            <a:spAutoFit/>
          </a:bodyPr>
          <a:lstStyle/>
          <a:p>
            <a:pPr>
              <a:lnSpc>
                <a:spcPct val="150000"/>
              </a:lnSpc>
            </a:pPr>
            <a:r>
              <a:rPr lang="en-US" altLang="ja-JP" sz="3200" dirty="0" smtClean="0"/>
              <a:t>(1) Frequency accuracy</a:t>
            </a:r>
          </a:p>
          <a:p>
            <a:pPr marL="914400" lvl="1" indent="-457200">
              <a:buFont typeface="Arial" panose="020B0604020202020204" pitchFamily="34" charset="0"/>
              <a:buChar char="•"/>
            </a:pPr>
            <a:r>
              <a:rPr lang="en-US" altLang="ja-JP" sz="2800" dirty="0" smtClean="0"/>
              <a:t>2.2×10</a:t>
            </a:r>
            <a:r>
              <a:rPr lang="en-US" altLang="ja-JP" sz="2800" baseline="30000" dirty="0" smtClean="0"/>
              <a:t>-10</a:t>
            </a:r>
            <a:r>
              <a:rPr lang="en-US" altLang="ja-JP" sz="2800" dirty="0" smtClean="0"/>
              <a:t> at a sampling rate of 10 kHz</a:t>
            </a:r>
          </a:p>
          <a:p>
            <a:pPr marL="914400" lvl="1" indent="-457200">
              <a:buFont typeface="Arial" panose="020B0604020202020204" pitchFamily="34" charset="0"/>
              <a:buChar char="•"/>
            </a:pPr>
            <a:r>
              <a:rPr lang="en-US" altLang="ja-JP" sz="2800" dirty="0" smtClean="0"/>
              <a:t>1.5×10</a:t>
            </a:r>
            <a:r>
              <a:rPr lang="en-US" altLang="ja-JP" sz="2800" baseline="30000" dirty="0" smtClean="0"/>
              <a:t>-12</a:t>
            </a:r>
            <a:r>
              <a:rPr lang="en-US" altLang="ja-JP" sz="2800" dirty="0" smtClean="0"/>
              <a:t> at a sampling rate of 10 Hz</a:t>
            </a:r>
          </a:p>
          <a:p>
            <a:pPr>
              <a:lnSpc>
                <a:spcPct val="150000"/>
              </a:lnSpc>
            </a:pPr>
            <a:r>
              <a:rPr lang="en-US" altLang="ja-JP" sz="3200" dirty="0" smtClean="0"/>
              <a:t>(2) Possible to determine </a:t>
            </a:r>
            <a:r>
              <a:rPr lang="en-US" altLang="ja-JP" sz="3200" dirty="0" err="1" smtClean="0"/>
              <a:t>f</a:t>
            </a:r>
            <a:r>
              <a:rPr lang="en-US" altLang="ja-JP" sz="3200" baseline="-25000" dirty="0" err="1" smtClean="0"/>
              <a:t>THz</a:t>
            </a:r>
            <a:r>
              <a:rPr lang="en-US" altLang="ja-JP" sz="3200" dirty="0" smtClean="0"/>
              <a:t> at lower SNR (~10)</a:t>
            </a:r>
          </a:p>
          <a:p>
            <a:r>
              <a:rPr lang="en-US" altLang="ja-JP" sz="3200" dirty="0" smtClean="0"/>
              <a:t>(3) Available for large change of </a:t>
            </a:r>
            <a:r>
              <a:rPr lang="en-US" altLang="ja-JP" sz="3200" dirty="0" err="1" smtClean="0"/>
              <a:t>f</a:t>
            </a:r>
            <a:r>
              <a:rPr lang="en-US" altLang="ja-JP" sz="3200" baseline="-25000" dirty="0" err="1" smtClean="0"/>
              <a:t>THz</a:t>
            </a:r>
            <a:r>
              <a:rPr lang="en-US" altLang="ja-JP" sz="3200" dirty="0" smtClean="0"/>
              <a:t> across the comb mode</a:t>
            </a:r>
          </a:p>
          <a:p>
            <a:pPr marL="571500" indent="-571500" algn="ctr">
              <a:buFont typeface="Arial" panose="020B0604020202020204" pitchFamily="34" charset="0"/>
              <a:buChar char="•"/>
            </a:pPr>
            <a:endParaRPr lang="ja-JP" altLang="en-US" sz="2800" dirty="0"/>
          </a:p>
        </p:txBody>
      </p:sp>
    </p:spTree>
    <p:extLst>
      <p:ext uri="{BB962C8B-B14F-4D97-AF65-F5344CB8AC3E}">
        <p14:creationId xmlns:p14="http://schemas.microsoft.com/office/powerpoint/2010/main" val="139693467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07059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323528" y="1805915"/>
            <a:ext cx="2340260" cy="830997"/>
          </a:xfrm>
          <a:prstGeom prst="rect">
            <a:avLst/>
          </a:prstGeom>
          <a:solidFill>
            <a:schemeClr val="tx1"/>
          </a:solidFill>
        </p:spPr>
        <p:txBody>
          <a:bodyPr wrap="square" rtlCol="0">
            <a:spAutoFit/>
          </a:bodyPr>
          <a:lstStyle/>
          <a:p>
            <a:pPr algn="ctr"/>
            <a:r>
              <a:rPr kumimoji="1" lang="en-US" altLang="ja-JP" sz="2400" b="1" dirty="0" smtClean="0">
                <a:solidFill>
                  <a:schemeClr val="bg1"/>
                </a:solidFill>
              </a:rPr>
              <a:t>Sampling rate 10Hz</a:t>
            </a:r>
            <a:endParaRPr kumimoji="1" lang="ja-JP" altLang="en-US" sz="2400" b="1" dirty="0">
              <a:solidFill>
                <a:schemeClr val="bg1"/>
              </a:solidFill>
            </a:endParaRPr>
          </a:p>
        </p:txBody>
      </p:sp>
      <p:sp>
        <p:nvSpPr>
          <p:cNvPr id="2" name="タイトル 1"/>
          <p:cNvSpPr>
            <a:spLocks noGrp="1"/>
          </p:cNvSpPr>
          <p:nvPr>
            <p:ph type="title"/>
          </p:nvPr>
        </p:nvSpPr>
        <p:spPr>
          <a:xfrm>
            <a:off x="35496" y="548680"/>
            <a:ext cx="9001000" cy="648072"/>
          </a:xfrm>
        </p:spPr>
        <p:txBody>
          <a:bodyPr/>
          <a:lstStyle/>
          <a:p>
            <a:r>
              <a:rPr lang="en-US" altLang="ja-JP" dirty="0" smtClean="0"/>
              <a:t>Real-time determination</a:t>
            </a:r>
            <a:r>
              <a:rPr kumimoji="1" lang="en-US" altLang="ja-JP" dirty="0" smtClean="0"/>
              <a:t> of </a:t>
            </a:r>
            <a:r>
              <a:rPr kumimoji="1" lang="en-US" altLang="ja-JP" dirty="0" err="1" smtClean="0"/>
              <a:t>f</a:t>
            </a:r>
            <a:r>
              <a:rPr kumimoji="1" lang="en-US" altLang="ja-JP" baseline="-25000" dirty="0" err="1" smtClean="0"/>
              <a:t>THz</a:t>
            </a:r>
            <a:endParaRPr kumimoji="1" lang="ja-JP" altLang="en-US" dirty="0"/>
          </a:p>
        </p:txBody>
      </p:sp>
      <p:sp>
        <p:nvSpPr>
          <p:cNvPr id="4" name="正方形/長方形 3"/>
          <p:cNvSpPr/>
          <p:nvPr/>
        </p:nvSpPr>
        <p:spPr>
          <a:xfrm>
            <a:off x="293510" y="3286968"/>
            <a:ext cx="2234906" cy="523220"/>
          </a:xfrm>
          <a:prstGeom prst="rect">
            <a:avLst/>
          </a:prstGeom>
        </p:spPr>
        <p:txBody>
          <a:bodyPr wrap="none">
            <a:spAutoFit/>
          </a:bodyPr>
          <a:lstStyle/>
          <a:p>
            <a:pPr algn="ctr"/>
            <a:r>
              <a:rPr lang="en-US" altLang="ja-JP" sz="2800" b="1" dirty="0" err="1" smtClean="0"/>
              <a:t>f</a:t>
            </a:r>
            <a:r>
              <a:rPr lang="en-US" altLang="ja-JP" sz="2800" b="1" baseline="-25000" dirty="0" err="1" smtClean="0"/>
              <a:t>rep</a:t>
            </a:r>
            <a:r>
              <a:rPr lang="en-US" altLang="ja-JP" sz="2800" b="1" dirty="0" smtClean="0"/>
              <a:t> : </a:t>
            </a:r>
            <a:r>
              <a:rPr lang="en-US" altLang="ja-JP" sz="2800" b="1" dirty="0" err="1" smtClean="0"/>
              <a:t>freerun</a:t>
            </a:r>
            <a:endParaRPr lang="en-US" altLang="ja-JP" sz="2800" b="1" dirty="0"/>
          </a:p>
        </p:txBody>
      </p:sp>
      <p:cxnSp>
        <p:nvCxnSpPr>
          <p:cNvPr id="7" name="直線コネクタ 6"/>
          <p:cNvCxnSpPr/>
          <p:nvPr/>
        </p:nvCxnSpPr>
        <p:spPr bwMode="auto">
          <a:xfrm>
            <a:off x="0" y="4869160"/>
            <a:ext cx="9144000" cy="15702"/>
          </a:xfrm>
          <a:prstGeom prst="line">
            <a:avLst/>
          </a:prstGeom>
          <a:noFill/>
          <a:ln w="38100" cap="flat" cmpd="sng" algn="ctr">
            <a:solidFill>
              <a:schemeClr val="tx1"/>
            </a:solidFill>
            <a:prstDash val="dash"/>
            <a:round/>
            <a:headEnd type="none" w="med" len="med"/>
            <a:tailEnd type="none" w="med" len="med"/>
          </a:ln>
          <a:effectLst/>
        </p:spPr>
      </p:cxnSp>
      <p:grpSp>
        <p:nvGrpSpPr>
          <p:cNvPr id="3" name="グループ化 2"/>
          <p:cNvGrpSpPr/>
          <p:nvPr/>
        </p:nvGrpSpPr>
        <p:grpSpPr>
          <a:xfrm>
            <a:off x="2912985" y="1375846"/>
            <a:ext cx="5724376" cy="3564429"/>
            <a:chOff x="2912985" y="1375846"/>
            <a:chExt cx="5724376" cy="3564429"/>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2985" y="1375846"/>
              <a:ext cx="5547447" cy="1549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2985" y="2924944"/>
              <a:ext cx="5724376" cy="2015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38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9437" y="4897433"/>
            <a:ext cx="5626859" cy="200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09823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32239" y="493365"/>
            <a:ext cx="7772400" cy="487363"/>
          </a:xfrm>
        </p:spPr>
        <p:txBody>
          <a:bodyPr>
            <a:noAutofit/>
          </a:bodyPr>
          <a:lstStyle/>
          <a:p>
            <a:pPr eaLnBrk="1" hangingPunct="1"/>
            <a:r>
              <a:rPr lang="ja-JP" altLang="en-US" dirty="0" smtClean="0"/>
              <a:t>周波数計測の従来法</a:t>
            </a:r>
            <a:endParaRPr lang="en-US" altLang="ja-JP" dirty="0" smtClean="0"/>
          </a:p>
        </p:txBody>
      </p:sp>
      <p:sp>
        <p:nvSpPr>
          <p:cNvPr id="5123" name="Line 3"/>
          <p:cNvSpPr>
            <a:spLocks noChangeShapeType="1"/>
          </p:cNvSpPr>
          <p:nvPr/>
        </p:nvSpPr>
        <p:spPr bwMode="auto">
          <a:xfrm>
            <a:off x="4499992" y="1241425"/>
            <a:ext cx="0" cy="4346575"/>
          </a:xfrm>
          <a:prstGeom prst="line">
            <a:avLst/>
          </a:prstGeom>
          <a:noFill/>
          <a:ln w="38100">
            <a:solidFill>
              <a:srgbClr val="0033CC"/>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24" name="Rectangle 4"/>
          <p:cNvSpPr>
            <a:spLocks noChangeArrowheads="1"/>
          </p:cNvSpPr>
          <p:nvPr/>
        </p:nvSpPr>
        <p:spPr bwMode="auto">
          <a:xfrm>
            <a:off x="539552" y="1196752"/>
            <a:ext cx="3877985"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400" b="1" dirty="0" smtClean="0">
                <a:solidFill>
                  <a:schemeClr val="bg1"/>
                </a:solidFill>
                <a:latin typeface="Arial" charset="0"/>
              </a:rPr>
              <a:t>電気的手法 </a:t>
            </a:r>
            <a:r>
              <a:rPr lang="en-US" altLang="ja-JP" sz="2400" b="1" dirty="0" smtClean="0">
                <a:solidFill>
                  <a:schemeClr val="bg1"/>
                </a:solidFill>
                <a:latin typeface="Arial" charset="0"/>
              </a:rPr>
              <a:t>(</a:t>
            </a:r>
            <a:r>
              <a:rPr lang="ja-JP" altLang="en-US" sz="2400" b="1" dirty="0" smtClean="0">
                <a:solidFill>
                  <a:schemeClr val="bg1"/>
                </a:solidFill>
                <a:latin typeface="Arial" charset="0"/>
              </a:rPr>
              <a:t>ヘテロダイン</a:t>
            </a:r>
            <a:r>
              <a:rPr lang="en-US" altLang="ja-JP" sz="2400" b="1" dirty="0" smtClean="0">
                <a:solidFill>
                  <a:schemeClr val="bg1"/>
                </a:solidFill>
                <a:latin typeface="Arial" charset="0"/>
              </a:rPr>
              <a:t>)</a:t>
            </a:r>
            <a:endParaRPr lang="en-US" altLang="ja-JP" sz="2400" b="1" dirty="0">
              <a:solidFill>
                <a:schemeClr val="bg1"/>
              </a:solidFill>
              <a:latin typeface="Arial" charset="0"/>
            </a:endParaRPr>
          </a:p>
        </p:txBody>
      </p:sp>
      <p:sp>
        <p:nvSpPr>
          <p:cNvPr id="5125" name="Rectangle 5"/>
          <p:cNvSpPr>
            <a:spLocks noChangeArrowheads="1"/>
          </p:cNvSpPr>
          <p:nvPr/>
        </p:nvSpPr>
        <p:spPr bwMode="auto">
          <a:xfrm>
            <a:off x="4927601" y="1196752"/>
            <a:ext cx="3244799"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400" b="1" dirty="0" smtClean="0">
                <a:solidFill>
                  <a:schemeClr val="bg1"/>
                </a:solidFill>
                <a:latin typeface="Arial" charset="0"/>
              </a:rPr>
              <a:t>光学的手法 </a:t>
            </a:r>
            <a:r>
              <a:rPr lang="en-US" altLang="ja-JP" sz="2400" b="1" dirty="0" smtClean="0">
                <a:solidFill>
                  <a:schemeClr val="bg1"/>
                </a:solidFill>
                <a:latin typeface="Arial" charset="0"/>
              </a:rPr>
              <a:t>(</a:t>
            </a:r>
            <a:r>
              <a:rPr lang="ja-JP" altLang="en-US" sz="2400" b="1" dirty="0" smtClean="0">
                <a:solidFill>
                  <a:schemeClr val="bg1"/>
                </a:solidFill>
                <a:latin typeface="Arial" charset="0"/>
              </a:rPr>
              <a:t>干渉計測</a:t>
            </a:r>
            <a:r>
              <a:rPr lang="en-US" altLang="ja-JP" sz="2400" b="1" dirty="0" smtClean="0">
                <a:solidFill>
                  <a:schemeClr val="bg1"/>
                </a:solidFill>
                <a:latin typeface="Arial" charset="0"/>
              </a:rPr>
              <a:t>)</a:t>
            </a:r>
            <a:endParaRPr lang="en-US" altLang="ja-JP" sz="2400" b="1" dirty="0">
              <a:solidFill>
                <a:schemeClr val="bg1"/>
              </a:solidFill>
              <a:latin typeface="Arial" charset="0"/>
            </a:endParaRPr>
          </a:p>
        </p:txBody>
      </p:sp>
      <p:pic>
        <p:nvPicPr>
          <p:cNvPr id="5126" name="Picture 6" descr="heterody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844824"/>
            <a:ext cx="3888432" cy="357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interferomert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6000" y="1869115"/>
            <a:ext cx="3778448" cy="336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Rectangle 14"/>
          <p:cNvSpPr>
            <a:spLocks noChangeArrowheads="1"/>
          </p:cNvSpPr>
          <p:nvPr/>
        </p:nvSpPr>
        <p:spPr bwMode="auto">
          <a:xfrm>
            <a:off x="7413625" y="4568825"/>
            <a:ext cx="1544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2000">
                <a:latin typeface="Symbol" pitchFamily="1" charset="2"/>
                <a:ea typeface="ＭＳ 明朝" pitchFamily="1" charset="-128"/>
                <a:sym typeface="Symbol" pitchFamily="1" charset="2"/>
              </a:rPr>
              <a:t></a:t>
            </a:r>
            <a:r>
              <a:rPr lang="en-US" altLang="ja-JP" sz="2000">
                <a:latin typeface="Arial" charset="0"/>
                <a:ea typeface="ＭＳ 明朝" pitchFamily="1" charset="-128"/>
              </a:rPr>
              <a:t>L=(</a:t>
            </a:r>
            <a:r>
              <a:rPr lang="en-US" altLang="ja-JP" sz="2000">
                <a:latin typeface="Symbol" pitchFamily="1" charset="2"/>
                <a:ea typeface="ＭＳ 明朝" pitchFamily="1" charset="-128"/>
                <a:sym typeface="Symbol" pitchFamily="1" charset="2"/>
              </a:rPr>
              <a:t></a:t>
            </a:r>
            <a:r>
              <a:rPr lang="en-US" altLang="ja-JP" sz="2000">
                <a:latin typeface="Arial" charset="0"/>
                <a:ea typeface="ＭＳ 明朝" pitchFamily="1" charset="-128"/>
              </a:rPr>
              <a:t>/2)*N</a:t>
            </a:r>
          </a:p>
        </p:txBody>
      </p:sp>
      <p:sp>
        <p:nvSpPr>
          <p:cNvPr id="510991" name="Rectangle 15"/>
          <p:cNvSpPr>
            <a:spLocks noChangeArrowheads="1"/>
          </p:cNvSpPr>
          <p:nvPr/>
        </p:nvSpPr>
        <p:spPr bwMode="auto">
          <a:xfrm>
            <a:off x="323528" y="5838363"/>
            <a:ext cx="8418710" cy="830997"/>
          </a:xfrm>
          <a:prstGeom prst="rect">
            <a:avLst/>
          </a:prstGeom>
          <a:solidFill>
            <a:srgbClr val="FFFF00"/>
          </a:solidFill>
          <a:ln>
            <a:noFill/>
          </a:ln>
          <a:extLst/>
        </p:spPr>
        <p:txBody>
          <a:bodyPr wrap="square">
            <a:spAutoFit/>
          </a:bodyPr>
          <a:lstStyle/>
          <a:p>
            <a:pPr algn="l"/>
            <a:r>
              <a:rPr lang="ja-JP" altLang="en-US" sz="2000" b="1" dirty="0" smtClean="0">
                <a:solidFill>
                  <a:schemeClr val="accent2"/>
                </a:solidFill>
                <a:latin typeface="Arial" charset="0"/>
              </a:rPr>
              <a:t>テラヘルツ領域</a:t>
            </a:r>
            <a:r>
              <a:rPr lang="en-US" altLang="ja-JP" sz="2000" b="1" dirty="0" smtClean="0">
                <a:solidFill>
                  <a:schemeClr val="accent2"/>
                </a:solidFill>
                <a:latin typeface="Arial" charset="0"/>
              </a:rPr>
              <a:t> </a:t>
            </a:r>
            <a:r>
              <a:rPr lang="en-US" altLang="ja-JP" sz="2000" b="1" dirty="0">
                <a:solidFill>
                  <a:schemeClr val="accent2"/>
                </a:solidFill>
                <a:latin typeface="Arial" charset="0"/>
              </a:rPr>
              <a:t>(0.1~10THz</a:t>
            </a:r>
            <a:r>
              <a:rPr lang="en-US" altLang="ja-JP" sz="2000" b="1" dirty="0" smtClean="0">
                <a:solidFill>
                  <a:schemeClr val="accent2"/>
                </a:solidFill>
                <a:latin typeface="Arial" charset="0"/>
              </a:rPr>
              <a:t>) </a:t>
            </a:r>
            <a:r>
              <a:rPr lang="ja-JP" altLang="en-US" sz="2000" b="1" dirty="0" smtClean="0">
                <a:solidFill>
                  <a:schemeClr val="accent2"/>
                </a:solidFill>
                <a:latin typeface="Arial" charset="0"/>
              </a:rPr>
              <a:t>をカバーすることは難しい</a:t>
            </a:r>
            <a:endParaRPr lang="en-US" altLang="ja-JP" sz="2000" b="1" dirty="0">
              <a:solidFill>
                <a:schemeClr val="accent2"/>
              </a:solidFill>
              <a:latin typeface="Arial" charset="0"/>
            </a:endParaRPr>
          </a:p>
          <a:p>
            <a:pPr algn="l"/>
            <a:r>
              <a:rPr lang="en-US" altLang="ja-JP" dirty="0">
                <a:solidFill>
                  <a:schemeClr val="accent2"/>
                </a:solidFill>
                <a:latin typeface="Arial" charset="0"/>
              </a:rPr>
              <a:t> </a:t>
            </a:r>
            <a:r>
              <a:rPr lang="en-US" altLang="ja-JP" sz="2800" dirty="0">
                <a:solidFill>
                  <a:schemeClr val="accent2"/>
                </a:solidFill>
                <a:latin typeface="Arial" charset="0"/>
              </a:rPr>
              <a:t>  </a:t>
            </a:r>
            <a:r>
              <a:rPr lang="en-US" altLang="ja-JP" sz="2800" dirty="0" smtClean="0">
                <a:solidFill>
                  <a:srgbClr val="FF0000"/>
                </a:solidFill>
                <a:latin typeface="Arial" charset="0"/>
              </a:rPr>
              <a:t>→</a:t>
            </a:r>
            <a:r>
              <a:rPr lang="en-US" altLang="ja-JP" sz="2800" b="1" dirty="0" smtClean="0">
                <a:solidFill>
                  <a:srgbClr val="FF0000"/>
                </a:solidFill>
                <a:latin typeface="Arial" charset="0"/>
              </a:rPr>
              <a:t>THz</a:t>
            </a:r>
            <a:r>
              <a:rPr lang="ja-JP" altLang="en-US" sz="2800" b="1" dirty="0" smtClean="0">
                <a:solidFill>
                  <a:srgbClr val="FF0000"/>
                </a:solidFill>
                <a:latin typeface="Arial" charset="0"/>
              </a:rPr>
              <a:t>領域をフルカバーできる新しい手法が必要</a:t>
            </a:r>
            <a:r>
              <a:rPr lang="en-US" altLang="ja-JP" sz="2800" b="1" dirty="0" smtClean="0">
                <a:solidFill>
                  <a:srgbClr val="FF0000"/>
                </a:solidFill>
                <a:latin typeface="Arial" charset="0"/>
              </a:rPr>
              <a:t>!</a:t>
            </a:r>
            <a:endParaRPr lang="en-US" altLang="ja-JP" sz="2800" b="1" dirty="0">
              <a:solidFill>
                <a:srgbClr val="FF0000"/>
              </a:solidFill>
              <a:latin typeface="Arial" charset="0"/>
            </a:endParaRPr>
          </a:p>
        </p:txBody>
      </p:sp>
      <p:grpSp>
        <p:nvGrpSpPr>
          <p:cNvPr id="2" name="Group 23"/>
          <p:cNvGrpSpPr>
            <a:grpSpLocks/>
          </p:cNvGrpSpPr>
          <p:nvPr/>
        </p:nvGrpSpPr>
        <p:grpSpPr bwMode="auto">
          <a:xfrm>
            <a:off x="539552" y="3557587"/>
            <a:ext cx="6968515" cy="1763713"/>
            <a:chOff x="330" y="2302"/>
            <a:chExt cx="4351" cy="1111"/>
          </a:xfrm>
        </p:grpSpPr>
        <p:sp>
          <p:nvSpPr>
            <p:cNvPr id="5132" name="Oval 9"/>
            <p:cNvSpPr>
              <a:spLocks noChangeArrowheads="1"/>
            </p:cNvSpPr>
            <p:nvPr/>
          </p:nvSpPr>
          <p:spPr bwMode="auto">
            <a:xfrm>
              <a:off x="330" y="2302"/>
              <a:ext cx="480" cy="480"/>
            </a:xfrm>
            <a:prstGeom prst="ellipse">
              <a:avLst/>
            </a:prstGeom>
            <a:noFill/>
            <a:ln w="38100">
              <a:solidFill>
                <a:srgbClr val="FF4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5133" name="Rectangle 10"/>
            <p:cNvSpPr>
              <a:spLocks noChangeArrowheads="1"/>
            </p:cNvSpPr>
            <p:nvPr/>
          </p:nvSpPr>
          <p:spPr bwMode="auto">
            <a:xfrm>
              <a:off x="2020" y="2667"/>
              <a:ext cx="1081" cy="291"/>
            </a:xfrm>
            <a:prstGeom prst="rect">
              <a:avLst/>
            </a:prstGeom>
            <a:solidFill>
              <a:schemeClr val="bg1"/>
            </a:solidFill>
            <a:ln w="38100">
              <a:solidFill>
                <a:srgbClr val="FF4000"/>
              </a:solidFill>
              <a:miter lim="800000"/>
              <a:headEnd/>
              <a:tailEnd/>
            </a:ln>
          </p:spPr>
          <p:txBody>
            <a:bodyPr wrap="none">
              <a:spAutoFit/>
            </a:bodyPr>
            <a:lstStyle/>
            <a:p>
              <a:pPr algn="ctr"/>
              <a:r>
                <a:rPr lang="ja-JP" altLang="en-US" sz="2400" b="1" dirty="0" smtClean="0">
                  <a:solidFill>
                    <a:srgbClr val="FF4000"/>
                  </a:solidFill>
                  <a:latin typeface="Arial" charset="0"/>
                </a:rPr>
                <a:t>極低温冷却</a:t>
              </a:r>
              <a:endParaRPr lang="en-US" altLang="ja-JP" sz="2400" b="1" dirty="0">
                <a:solidFill>
                  <a:srgbClr val="FF4000"/>
                </a:solidFill>
                <a:latin typeface="Arial" charset="0"/>
              </a:endParaRPr>
            </a:p>
          </p:txBody>
        </p:sp>
        <p:sp>
          <p:nvSpPr>
            <p:cNvPr id="5134" name="Line 11"/>
            <p:cNvSpPr>
              <a:spLocks noChangeShapeType="1"/>
            </p:cNvSpPr>
            <p:nvPr/>
          </p:nvSpPr>
          <p:spPr bwMode="auto">
            <a:xfrm>
              <a:off x="755" y="2652"/>
              <a:ext cx="1265" cy="161"/>
            </a:xfrm>
            <a:prstGeom prst="line">
              <a:avLst/>
            </a:prstGeom>
            <a:noFill/>
            <a:ln w="38100">
              <a:solidFill>
                <a:srgbClr val="FF4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35" name="Oval 12"/>
            <p:cNvSpPr>
              <a:spLocks noChangeArrowheads="1"/>
            </p:cNvSpPr>
            <p:nvPr/>
          </p:nvSpPr>
          <p:spPr bwMode="auto">
            <a:xfrm>
              <a:off x="4014" y="3116"/>
              <a:ext cx="667" cy="285"/>
            </a:xfrm>
            <a:prstGeom prst="ellipse">
              <a:avLst/>
            </a:prstGeom>
            <a:noFill/>
            <a:ln w="38100">
              <a:solidFill>
                <a:srgbClr val="FF4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5136" name="Line 18"/>
            <p:cNvSpPr>
              <a:spLocks noChangeShapeType="1"/>
            </p:cNvSpPr>
            <p:nvPr/>
          </p:nvSpPr>
          <p:spPr bwMode="auto">
            <a:xfrm>
              <a:off x="3136" y="2813"/>
              <a:ext cx="885" cy="399"/>
            </a:xfrm>
            <a:prstGeom prst="line">
              <a:avLst/>
            </a:prstGeom>
            <a:noFill/>
            <a:ln w="38100">
              <a:solidFill>
                <a:srgbClr val="FF4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37" name="Rectangle 22"/>
            <p:cNvSpPr>
              <a:spLocks noChangeArrowheads="1"/>
            </p:cNvSpPr>
            <p:nvPr/>
          </p:nvSpPr>
          <p:spPr bwMode="auto">
            <a:xfrm>
              <a:off x="2623" y="3219"/>
              <a:ext cx="1020" cy="1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2000" b="1" dirty="0" smtClean="0">
                  <a:solidFill>
                    <a:srgbClr val="FF4000"/>
                  </a:solidFill>
                  <a:latin typeface="Arial" charset="0"/>
                </a:rPr>
                <a:t>実用化の障害</a:t>
              </a:r>
              <a:r>
                <a:rPr lang="en-US" altLang="ja-JP" sz="2000" b="1" dirty="0" smtClean="0">
                  <a:solidFill>
                    <a:srgbClr val="FF4000"/>
                  </a:solidFill>
                  <a:latin typeface="Arial" charset="0"/>
                </a:rPr>
                <a:t>!</a:t>
              </a:r>
              <a:endParaRPr lang="en-US" altLang="ja-JP" sz="2000" b="1" dirty="0">
                <a:solidFill>
                  <a:srgbClr val="FF4000"/>
                </a:solidFill>
                <a:latin typeface="Arial" charset="0"/>
              </a:endParaRPr>
            </a:p>
          </p:txBody>
        </p:sp>
      </p:grpSp>
    </p:spTree>
    <p:extLst>
      <p:ext uri="{BB962C8B-B14F-4D97-AF65-F5344CB8AC3E}">
        <p14:creationId xmlns:p14="http://schemas.microsoft.com/office/powerpoint/2010/main" val="27762292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10991"/>
                                        </p:tgtEl>
                                        <p:attrNameLst>
                                          <p:attrName>style.visibility</p:attrName>
                                        </p:attrNameLst>
                                      </p:cBhvr>
                                      <p:to>
                                        <p:strVal val="visible"/>
                                      </p:to>
                                    </p:set>
                                    <p:animEffect transition="in" filter="fade">
                                      <p:cBhvr>
                                        <p:cTn id="11" dur="500"/>
                                        <p:tgtEl>
                                          <p:spTgt spid="510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9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497" y="478235"/>
            <a:ext cx="9053326" cy="1222573"/>
          </a:xfrm>
        </p:spPr>
        <p:txBody>
          <a:bodyPr/>
          <a:lstStyle/>
          <a:p>
            <a:r>
              <a:rPr lang="en-US" altLang="ja-JP" dirty="0"/>
              <a:t>F</a:t>
            </a:r>
            <a:r>
              <a:rPr lang="en-US" altLang="ja-JP" dirty="0" smtClean="0"/>
              <a:t>requency allocation of radio communication</a:t>
            </a:r>
            <a:endParaRPr kumimoji="1" lang="ja-JP" altLang="en-US" dirty="0"/>
          </a:p>
        </p:txBody>
      </p:sp>
      <p:sp>
        <p:nvSpPr>
          <p:cNvPr id="9" name="正方形/長方形 8"/>
          <p:cNvSpPr/>
          <p:nvPr/>
        </p:nvSpPr>
        <p:spPr bwMode="auto">
          <a:xfrm>
            <a:off x="7956376" y="3861048"/>
            <a:ext cx="1152128" cy="36004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pic>
        <p:nvPicPr>
          <p:cNvPr id="1229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54"/>
          <a:stretch/>
        </p:blipFill>
        <p:spPr bwMode="auto">
          <a:xfrm>
            <a:off x="35496" y="1771253"/>
            <a:ext cx="9053327"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7"/>
          <p:cNvSpPr>
            <a:spLocks noChangeArrowheads="1"/>
          </p:cNvSpPr>
          <p:nvPr/>
        </p:nvSpPr>
        <p:spPr bwMode="auto">
          <a:xfrm>
            <a:off x="218380" y="4203085"/>
            <a:ext cx="86741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ja-JP" sz="2800" b="1" dirty="0">
                <a:solidFill>
                  <a:srgbClr val="FF4000"/>
                </a:solidFill>
                <a:latin typeface="Arial" charset="0"/>
              </a:rPr>
              <a:t>Precise frequency measurement of </a:t>
            </a:r>
          </a:p>
          <a:p>
            <a:pPr algn="ctr"/>
            <a:r>
              <a:rPr lang="en-US" altLang="ja-JP" sz="2800" b="1" dirty="0">
                <a:solidFill>
                  <a:srgbClr val="FF4000"/>
                </a:solidFill>
                <a:latin typeface="Arial" charset="0"/>
              </a:rPr>
              <a:t>CW-THz wave is </a:t>
            </a:r>
            <a:r>
              <a:rPr lang="en-US" altLang="ja-JP" sz="2800" b="1" dirty="0" smtClean="0">
                <a:solidFill>
                  <a:srgbClr val="FF4000"/>
                </a:solidFill>
                <a:latin typeface="Arial" charset="0"/>
              </a:rPr>
              <a:t>required</a:t>
            </a:r>
            <a:endParaRPr lang="en-US" altLang="ja-JP" sz="2800" b="1" dirty="0">
              <a:solidFill>
                <a:srgbClr val="FF4000"/>
              </a:solidFill>
              <a:latin typeface="Arial" charset="0"/>
            </a:endParaRPr>
          </a:p>
        </p:txBody>
      </p:sp>
      <p:grpSp>
        <p:nvGrpSpPr>
          <p:cNvPr id="12" name="グループ化 11"/>
          <p:cNvGrpSpPr/>
          <p:nvPr/>
        </p:nvGrpSpPr>
        <p:grpSpPr>
          <a:xfrm>
            <a:off x="218380" y="5229200"/>
            <a:ext cx="8674099" cy="1512168"/>
            <a:chOff x="218380" y="5229200"/>
            <a:chExt cx="8674099" cy="1512168"/>
          </a:xfrm>
        </p:grpSpPr>
        <p:sp>
          <p:nvSpPr>
            <p:cNvPr id="20" name="下矢印 19"/>
            <p:cNvSpPr/>
            <p:nvPr/>
          </p:nvSpPr>
          <p:spPr bwMode="auto">
            <a:xfrm>
              <a:off x="4141521" y="5229200"/>
              <a:ext cx="827818" cy="504056"/>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4" name="Rectangle 13"/>
            <p:cNvSpPr>
              <a:spLocks noChangeArrowheads="1"/>
            </p:cNvSpPr>
            <p:nvPr/>
          </p:nvSpPr>
          <p:spPr bwMode="auto">
            <a:xfrm>
              <a:off x="218380" y="5787261"/>
              <a:ext cx="8674099" cy="954107"/>
            </a:xfrm>
            <a:prstGeom prst="rect">
              <a:avLst/>
            </a:prstGeom>
            <a:solidFill>
              <a:srgbClr val="1B06BA"/>
            </a:solidFill>
            <a:ln>
              <a:noFill/>
            </a:ln>
            <a:extLst/>
          </p:spPr>
          <p:txBody>
            <a:bodyPr wrap="square">
              <a:spAutoFit/>
            </a:bodyPr>
            <a:lstStyle/>
            <a:p>
              <a:pPr algn="ctr"/>
              <a:r>
                <a:rPr lang="en-US" altLang="ja-JP" sz="2800" b="1" dirty="0">
                  <a:solidFill>
                    <a:srgbClr val="FFFF00"/>
                  </a:solidFill>
                  <a:latin typeface="Arial" charset="0"/>
                  <a:ea typeface="ＭＳ 明朝" pitchFamily="1" charset="-128"/>
                </a:rPr>
                <a:t>However, techniques of absolute  frequency measurement of CW-THz wave are still immature!</a:t>
              </a:r>
            </a:p>
          </p:txBody>
        </p:sp>
      </p:grpSp>
      <p:sp>
        <p:nvSpPr>
          <p:cNvPr id="26" name="テキスト ボックス 25"/>
          <p:cNvSpPr txBox="1"/>
          <p:nvPr/>
        </p:nvSpPr>
        <p:spPr>
          <a:xfrm>
            <a:off x="5968928" y="1722294"/>
            <a:ext cx="3211584" cy="338554"/>
          </a:xfrm>
          <a:prstGeom prst="rect">
            <a:avLst/>
          </a:prstGeom>
          <a:noFill/>
        </p:spPr>
        <p:txBody>
          <a:bodyPr wrap="square" rtlCol="0">
            <a:spAutoFit/>
          </a:bodyPr>
          <a:lstStyle/>
          <a:p>
            <a:r>
              <a:rPr kumimoji="1" lang="en-US" altLang="ja-JP" sz="1600" dirty="0" smtClean="0"/>
              <a:t>Ref)</a:t>
            </a:r>
            <a:r>
              <a:rPr kumimoji="1" lang="ja-JP" altLang="en-US" sz="1600" dirty="0" smtClean="0"/>
              <a:t>テラヘルツ技術動向調査報告</a:t>
            </a:r>
            <a:endParaRPr kumimoji="1" lang="ja-JP" altLang="en-US" sz="1600" dirty="0"/>
          </a:p>
        </p:txBody>
      </p:sp>
    </p:spTree>
    <p:extLst>
      <p:ext uri="{BB962C8B-B14F-4D97-AF65-F5344CB8AC3E}">
        <p14:creationId xmlns:p14="http://schemas.microsoft.com/office/powerpoint/2010/main" val="36884764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ctrTitle"/>
          </p:nvPr>
        </p:nvSpPr>
        <p:spPr>
          <a:xfrm>
            <a:off x="247650" y="620688"/>
            <a:ext cx="8694738" cy="1008112"/>
          </a:xfrm>
          <a:ln>
            <a:noFill/>
            <a:miter lim="800000"/>
            <a:headEnd/>
            <a:tailEnd/>
          </a:ln>
        </p:spPr>
        <p:txBody>
          <a:bodyPr/>
          <a:lstStyle/>
          <a:p>
            <a:r>
              <a:rPr lang="en-US" altLang="ja-JP" sz="4000" kern="1200" dirty="0" smtClean="0">
                <a:solidFill>
                  <a:schemeClr val="tx1"/>
                </a:solidFill>
              </a:rPr>
              <a:t>THz-comb-referenced frequency measurement</a:t>
            </a:r>
            <a:endParaRPr lang="en-US" altLang="ja-JP" sz="4000" dirty="0" smtClean="0">
              <a:solidFill>
                <a:schemeClr val="tx1"/>
              </a:solidFill>
              <a:ea typeface="ＭＳ ゴシック" pitchFamily="1" charset="-128"/>
            </a:endParaRPr>
          </a:p>
        </p:txBody>
      </p:sp>
      <p:grpSp>
        <p:nvGrpSpPr>
          <p:cNvPr id="2" name="Group 4"/>
          <p:cNvGrpSpPr>
            <a:grpSpLocks/>
          </p:cNvGrpSpPr>
          <p:nvPr/>
        </p:nvGrpSpPr>
        <p:grpSpPr bwMode="auto">
          <a:xfrm>
            <a:off x="683568" y="5047135"/>
            <a:ext cx="7743824" cy="1046161"/>
            <a:chOff x="1200" y="3601"/>
            <a:chExt cx="4032" cy="659"/>
          </a:xfrm>
        </p:grpSpPr>
        <p:sp>
          <p:nvSpPr>
            <p:cNvPr id="7185" name="AutoShape 5"/>
            <p:cNvSpPr>
              <a:spLocks noChangeArrowheads="1"/>
            </p:cNvSpPr>
            <p:nvPr/>
          </p:nvSpPr>
          <p:spPr bwMode="auto">
            <a:xfrm>
              <a:off x="1200" y="3602"/>
              <a:ext cx="4032" cy="658"/>
            </a:xfrm>
            <a:prstGeom prst="roundRect">
              <a:avLst>
                <a:gd name="adj" fmla="val 16667"/>
              </a:avLst>
            </a:prstGeom>
            <a:solidFill>
              <a:schemeClr val="accent1">
                <a:lumMod val="40000"/>
                <a:lumOff val="60000"/>
                <a:alpha val="50195"/>
              </a:schemeClr>
            </a:solidFill>
            <a:ln w="9525">
              <a:solidFill>
                <a:schemeClr val="tx1"/>
              </a:solidFill>
              <a:round/>
              <a:headEnd/>
              <a:tailEnd/>
            </a:ln>
          </p:spPr>
          <p:txBody>
            <a:bodyPr wrap="none" anchor="ctr"/>
            <a:lstStyle/>
            <a:p>
              <a:endParaRPr lang="ja-JP" altLang="en-US" dirty="0"/>
            </a:p>
          </p:txBody>
        </p:sp>
        <p:sp>
          <p:nvSpPr>
            <p:cNvPr id="7186" name="Rectangle 6"/>
            <p:cNvSpPr>
              <a:spLocks noChangeArrowheads="1"/>
            </p:cNvSpPr>
            <p:nvPr/>
          </p:nvSpPr>
          <p:spPr bwMode="auto">
            <a:xfrm>
              <a:off x="1282" y="3684"/>
              <a:ext cx="2045"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4000" dirty="0" err="1" smtClean="0">
                  <a:latin typeface="Arial" charset="0"/>
                </a:rPr>
                <a:t>f</a:t>
              </a:r>
              <a:r>
                <a:rPr lang="en-US" altLang="ja-JP" sz="4000" baseline="-25000" dirty="0" err="1" smtClean="0">
                  <a:latin typeface="Arial" charset="0"/>
                </a:rPr>
                <a:t>THz</a:t>
              </a:r>
              <a:r>
                <a:rPr lang="en-US" altLang="ja-JP" sz="4000" dirty="0" smtClean="0">
                  <a:latin typeface="Arial" charset="0"/>
                </a:rPr>
                <a:t>=</a:t>
              </a:r>
              <a:r>
                <a:rPr lang="en-US" altLang="ja-JP" sz="4000" dirty="0" err="1" smtClean="0">
                  <a:latin typeface="Arial" charset="0"/>
                </a:rPr>
                <a:t>mf</a:t>
              </a:r>
              <a:r>
                <a:rPr lang="en-US" altLang="ja-JP" sz="4000" baseline="-25000" dirty="0" err="1" smtClean="0">
                  <a:latin typeface="Arial" charset="0"/>
                </a:rPr>
                <a:t>rep</a:t>
              </a:r>
              <a:r>
                <a:rPr lang="en-US" altLang="ja-JP" sz="4000" dirty="0" smtClean="0">
                  <a:latin typeface="Arial" charset="0"/>
                </a:rPr>
                <a:t> </a:t>
              </a:r>
              <a:r>
                <a:rPr lang="en-US" altLang="ja-JP" sz="4000" dirty="0">
                  <a:latin typeface="Arial" charset="0"/>
                </a:rPr>
                <a:t>± </a:t>
              </a:r>
              <a:r>
                <a:rPr lang="en-US" altLang="ja-JP" sz="4000" dirty="0" err="1" smtClean="0">
                  <a:latin typeface="Arial" charset="0"/>
                </a:rPr>
                <a:t>f</a:t>
              </a:r>
              <a:r>
                <a:rPr lang="en-US" altLang="ja-JP" sz="4000" baseline="-25000" dirty="0" err="1" smtClean="0">
                  <a:latin typeface="Arial" charset="0"/>
                </a:rPr>
                <a:t>beat</a:t>
              </a:r>
              <a:endParaRPr lang="en-US" altLang="ja-JP" sz="4000" dirty="0">
                <a:latin typeface="Arial" charset="0"/>
              </a:endParaRPr>
            </a:p>
          </p:txBody>
        </p:sp>
        <p:sp>
          <p:nvSpPr>
            <p:cNvPr id="7187" name="Rectangle 7"/>
            <p:cNvSpPr>
              <a:spLocks noChangeArrowheads="1"/>
            </p:cNvSpPr>
            <p:nvPr/>
          </p:nvSpPr>
          <p:spPr bwMode="auto">
            <a:xfrm>
              <a:off x="3361" y="3601"/>
              <a:ext cx="1753"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85000"/>
                </a:lnSpc>
              </a:pPr>
              <a:r>
                <a:rPr lang="en-US" altLang="ja-JP" sz="2400" i="1" dirty="0">
                  <a:latin typeface="Arial" charset="0"/>
                </a:rPr>
                <a:t>m: order of comb mode</a:t>
              </a:r>
            </a:p>
            <a:p>
              <a:pPr>
                <a:lnSpc>
                  <a:spcPct val="85000"/>
                </a:lnSpc>
              </a:pPr>
              <a:r>
                <a:rPr lang="en-US" altLang="ja-JP" sz="2400" i="1" dirty="0" err="1" smtClean="0">
                  <a:latin typeface="Arial" charset="0"/>
                </a:rPr>
                <a:t>f</a:t>
              </a:r>
              <a:r>
                <a:rPr lang="en-US" altLang="ja-JP" sz="2400" i="1" baseline="-25000" dirty="0" err="1" smtClean="0">
                  <a:latin typeface="Arial" charset="0"/>
                </a:rPr>
                <a:t>rep</a:t>
              </a:r>
              <a:r>
                <a:rPr lang="en-US" altLang="ja-JP" sz="2400" i="1" dirty="0" smtClean="0">
                  <a:latin typeface="Arial" charset="0"/>
                </a:rPr>
                <a:t>: </a:t>
              </a:r>
              <a:r>
                <a:rPr lang="en-US" altLang="ja-JP" sz="2400" i="1" dirty="0">
                  <a:latin typeface="Arial" charset="0"/>
                </a:rPr>
                <a:t>ML frequency</a:t>
              </a:r>
            </a:p>
            <a:p>
              <a:pPr>
                <a:lnSpc>
                  <a:spcPct val="85000"/>
                </a:lnSpc>
              </a:pPr>
              <a:r>
                <a:rPr lang="en-US" altLang="ja-JP" sz="2400" i="1" dirty="0" err="1" smtClean="0">
                  <a:latin typeface="Arial" charset="0"/>
                </a:rPr>
                <a:t>f</a:t>
              </a:r>
              <a:r>
                <a:rPr lang="en-US" altLang="ja-JP" sz="2400" i="1" baseline="-25000" dirty="0" err="1" smtClean="0">
                  <a:latin typeface="Arial" charset="0"/>
                </a:rPr>
                <a:t>beat</a:t>
              </a:r>
              <a:r>
                <a:rPr lang="en-US" altLang="ja-JP" sz="2400" i="1" dirty="0" smtClean="0">
                  <a:latin typeface="Arial" charset="0"/>
                </a:rPr>
                <a:t>: </a:t>
              </a:r>
              <a:r>
                <a:rPr lang="en-US" altLang="ja-JP" sz="2400" i="1" dirty="0">
                  <a:latin typeface="Arial" charset="0"/>
                </a:rPr>
                <a:t>beat frequency</a:t>
              </a:r>
            </a:p>
          </p:txBody>
        </p:sp>
      </p:grpSp>
      <p:sp>
        <p:nvSpPr>
          <p:cNvPr id="7174" name="Text Box 9"/>
          <p:cNvSpPr txBox="1">
            <a:spLocks noChangeArrowheads="1"/>
          </p:cNvSpPr>
          <p:nvPr/>
        </p:nvSpPr>
        <p:spPr bwMode="auto">
          <a:xfrm>
            <a:off x="247650" y="6167045"/>
            <a:ext cx="8896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algn="l" eaLnBrk="1" hangingPunct="1"/>
            <a:r>
              <a:rPr lang="en-US" altLang="ja-JP" sz="1800" i="1" dirty="0">
                <a:solidFill>
                  <a:srgbClr val="800080"/>
                </a:solidFill>
                <a:latin typeface="Arial" charset="0"/>
              </a:rPr>
              <a:t>Ref) </a:t>
            </a:r>
            <a:r>
              <a:rPr lang="en-US" altLang="ja-JP" sz="1800" i="1" dirty="0" smtClean="0">
                <a:solidFill>
                  <a:srgbClr val="800080"/>
                </a:solidFill>
                <a:latin typeface="Arial" charset="0"/>
              </a:rPr>
              <a:t>S. Yokoyama </a:t>
            </a:r>
            <a:r>
              <a:rPr lang="en-US" altLang="ja-JP" sz="1800" i="1" dirty="0">
                <a:solidFill>
                  <a:srgbClr val="800080"/>
                </a:solidFill>
                <a:latin typeface="Arial" charset="0"/>
              </a:rPr>
              <a:t>et al, </a:t>
            </a:r>
            <a:r>
              <a:rPr lang="en-US" altLang="ja-JP" sz="1800" i="1" dirty="0" smtClean="0">
                <a:solidFill>
                  <a:srgbClr val="800080"/>
                </a:solidFill>
                <a:latin typeface="Arial" charset="0"/>
              </a:rPr>
              <a:t>Opt</a:t>
            </a:r>
            <a:r>
              <a:rPr lang="en-US" altLang="ja-JP" sz="1800" i="1" dirty="0">
                <a:solidFill>
                  <a:srgbClr val="800080"/>
                </a:solidFill>
                <a:latin typeface="Arial" charset="0"/>
              </a:rPr>
              <a:t>. Express </a:t>
            </a:r>
            <a:r>
              <a:rPr lang="en-US" altLang="ja-JP" sz="1800" b="1" i="1" dirty="0">
                <a:solidFill>
                  <a:srgbClr val="800080"/>
                </a:solidFill>
                <a:latin typeface="Arial" charset="0"/>
              </a:rPr>
              <a:t>16</a:t>
            </a:r>
            <a:r>
              <a:rPr lang="en-US" altLang="ja-JP" sz="1800" i="1" dirty="0">
                <a:solidFill>
                  <a:srgbClr val="800080"/>
                </a:solidFill>
                <a:latin typeface="Arial" charset="0"/>
              </a:rPr>
              <a:t>, </a:t>
            </a:r>
            <a:r>
              <a:rPr lang="en-US" altLang="ja-JP" sz="1800" i="1" dirty="0" smtClean="0">
                <a:solidFill>
                  <a:srgbClr val="800080"/>
                </a:solidFill>
                <a:latin typeface="Arial" charset="0"/>
              </a:rPr>
              <a:t>13052</a:t>
            </a:r>
            <a:r>
              <a:rPr lang="en-US" altLang="ja-JP" sz="1800" i="1" dirty="0">
                <a:solidFill>
                  <a:srgbClr val="800080"/>
                </a:solidFill>
                <a:latin typeface="Arial" charset="0"/>
              </a:rPr>
              <a:t>-13061 (2008)</a:t>
            </a:r>
            <a:r>
              <a:rPr lang="en-US" altLang="ja-JP" sz="1800" i="1" dirty="0" smtClean="0">
                <a:solidFill>
                  <a:srgbClr val="800080"/>
                </a:solidFill>
                <a:latin typeface="Arial" charset="0"/>
              </a:rPr>
              <a:t>.</a:t>
            </a:r>
          </a:p>
          <a:p>
            <a:pPr eaLnBrk="1" hangingPunct="1"/>
            <a:r>
              <a:rPr lang="en-US" altLang="ja-JP" sz="1800" i="1" dirty="0">
                <a:solidFill>
                  <a:srgbClr val="800080"/>
                </a:solidFill>
                <a:latin typeface="Arial" charset="0"/>
              </a:rPr>
              <a:t>        </a:t>
            </a:r>
            <a:r>
              <a:rPr lang="en-US" altLang="ja-JP" sz="1800" i="1" dirty="0" smtClean="0">
                <a:solidFill>
                  <a:srgbClr val="800080"/>
                </a:solidFill>
                <a:latin typeface="Arial" charset="0"/>
              </a:rPr>
              <a:t>T. </a:t>
            </a:r>
            <a:r>
              <a:rPr lang="en-US" altLang="ja-JP" sz="1800" i="1" dirty="0" err="1" smtClean="0">
                <a:solidFill>
                  <a:srgbClr val="800080"/>
                </a:solidFill>
                <a:latin typeface="Arial" charset="0"/>
              </a:rPr>
              <a:t>Yasui</a:t>
            </a:r>
            <a:r>
              <a:rPr lang="en-US" altLang="ja-JP" sz="1800" i="1" dirty="0" smtClean="0">
                <a:solidFill>
                  <a:srgbClr val="800080"/>
                </a:solidFill>
                <a:latin typeface="Arial" charset="0"/>
              </a:rPr>
              <a:t> et </a:t>
            </a:r>
            <a:r>
              <a:rPr lang="en-US" altLang="ja-JP" sz="1800" i="1" dirty="0">
                <a:solidFill>
                  <a:srgbClr val="800080"/>
                </a:solidFill>
                <a:latin typeface="Arial" charset="0"/>
              </a:rPr>
              <a:t>al. </a:t>
            </a:r>
            <a:r>
              <a:rPr lang="en-US" altLang="ja-JP" sz="1800" i="1" dirty="0" smtClean="0">
                <a:solidFill>
                  <a:srgbClr val="800080"/>
                </a:solidFill>
                <a:latin typeface="Arial" charset="0"/>
              </a:rPr>
              <a:t>Opt</a:t>
            </a:r>
            <a:r>
              <a:rPr lang="en-US" altLang="ja-JP" sz="1800" i="1" dirty="0">
                <a:solidFill>
                  <a:srgbClr val="800080"/>
                </a:solidFill>
                <a:latin typeface="Arial" charset="0"/>
              </a:rPr>
              <a:t>. Express </a:t>
            </a:r>
            <a:r>
              <a:rPr lang="en-US" altLang="ja-JP" sz="1800" b="1" i="1" dirty="0">
                <a:solidFill>
                  <a:srgbClr val="800080"/>
                </a:solidFill>
                <a:latin typeface="Arial" charset="0"/>
              </a:rPr>
              <a:t>17</a:t>
            </a:r>
            <a:r>
              <a:rPr lang="en-US" altLang="ja-JP" sz="1800" i="1" dirty="0">
                <a:solidFill>
                  <a:srgbClr val="800080"/>
                </a:solidFill>
                <a:latin typeface="Arial" charset="0"/>
              </a:rPr>
              <a:t>, 17034-17043 (2009).</a:t>
            </a:r>
          </a:p>
        </p:txBody>
      </p:sp>
      <p:sp>
        <p:nvSpPr>
          <p:cNvPr id="14" name="円/楕円 13"/>
          <p:cNvSpPr/>
          <p:nvPr/>
        </p:nvSpPr>
        <p:spPr bwMode="auto">
          <a:xfrm>
            <a:off x="1835696" y="5291559"/>
            <a:ext cx="648072" cy="585713"/>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rgbClr val="FF0000"/>
              </a:solidFill>
              <a:effectLst/>
              <a:latin typeface="Arial" charset="0"/>
              <a:ea typeface="ＭＳ ゴシック" charset="-128"/>
              <a:cs typeface="ＭＳ ゴシック" charset="-128"/>
            </a:endParaRPr>
          </a:p>
        </p:txBody>
      </p:sp>
      <p:sp>
        <p:nvSpPr>
          <p:cNvPr id="15" name="円/楕円 14"/>
          <p:cNvSpPr/>
          <p:nvPr/>
        </p:nvSpPr>
        <p:spPr bwMode="auto">
          <a:xfrm>
            <a:off x="3131840" y="5291559"/>
            <a:ext cx="648072" cy="585713"/>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rgbClr val="FF0000"/>
              </a:solidFill>
              <a:effectLst/>
              <a:latin typeface="Arial" charset="0"/>
              <a:ea typeface="ＭＳ ゴシック" charset="-128"/>
              <a:cs typeface="ＭＳ ゴシック" charset="-128"/>
            </a:endParaRPr>
          </a:p>
        </p:txBody>
      </p:sp>
      <p:grpSp>
        <p:nvGrpSpPr>
          <p:cNvPr id="10" name="グループ化 9"/>
          <p:cNvGrpSpPr/>
          <p:nvPr/>
        </p:nvGrpSpPr>
        <p:grpSpPr>
          <a:xfrm>
            <a:off x="304800" y="1978893"/>
            <a:ext cx="8637588" cy="2962275"/>
            <a:chOff x="304800" y="1556792"/>
            <a:chExt cx="8637588" cy="2962275"/>
          </a:xfrm>
        </p:grpSpPr>
        <p:grpSp>
          <p:nvGrpSpPr>
            <p:cNvPr id="8" name="グループ化 7"/>
            <p:cNvGrpSpPr/>
            <p:nvPr/>
          </p:nvGrpSpPr>
          <p:grpSpPr>
            <a:xfrm>
              <a:off x="304800" y="1556792"/>
              <a:ext cx="8637588" cy="2962275"/>
              <a:chOff x="304800" y="1556792"/>
              <a:chExt cx="8637588" cy="2962275"/>
            </a:xfrm>
          </p:grpSpPr>
          <p:grpSp>
            <p:nvGrpSpPr>
              <p:cNvPr id="6" name="グループ化 5"/>
              <p:cNvGrpSpPr/>
              <p:nvPr/>
            </p:nvGrpSpPr>
            <p:grpSpPr>
              <a:xfrm>
                <a:off x="304800" y="1556792"/>
                <a:ext cx="8637588" cy="2962275"/>
                <a:chOff x="304800" y="1556792"/>
                <a:chExt cx="8637588" cy="2962275"/>
              </a:xfrm>
            </p:grpSpPr>
            <p:grpSp>
              <p:nvGrpSpPr>
                <p:cNvPr id="4" name="グループ化 3"/>
                <p:cNvGrpSpPr/>
                <p:nvPr/>
              </p:nvGrpSpPr>
              <p:grpSpPr>
                <a:xfrm>
                  <a:off x="304800" y="1556792"/>
                  <a:ext cx="8637588" cy="2962275"/>
                  <a:chOff x="304800" y="1419225"/>
                  <a:chExt cx="8637588" cy="2962275"/>
                </a:xfrm>
              </p:grpSpPr>
              <p:pic>
                <p:nvPicPr>
                  <p:cNvPr id="7170" name="Picture 21" descr="princi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419225"/>
                    <a:ext cx="8637588"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1688976" y="1551409"/>
                    <a:ext cx="470756" cy="261610"/>
                  </a:xfrm>
                  <a:prstGeom prst="rect">
                    <a:avLst/>
                  </a:prstGeom>
                  <a:solidFill>
                    <a:schemeClr val="bg1"/>
                  </a:solidFill>
                </p:spPr>
                <p:txBody>
                  <a:bodyPr wrap="square" rtlCol="0">
                    <a:spAutoFit/>
                  </a:bodyPr>
                  <a:lstStyle/>
                  <a:p>
                    <a:r>
                      <a:rPr kumimoji="1" lang="en-US" altLang="ja-JP" sz="1100" dirty="0" err="1" smtClean="0">
                        <a:solidFill>
                          <a:srgbClr val="008000"/>
                        </a:solidFill>
                      </a:rPr>
                      <a:t>f</a:t>
                    </a:r>
                    <a:r>
                      <a:rPr kumimoji="1" lang="en-US" altLang="ja-JP" sz="1100" baseline="-25000" dirty="0" err="1" smtClean="0">
                        <a:solidFill>
                          <a:srgbClr val="008000"/>
                        </a:solidFill>
                      </a:rPr>
                      <a:t>THz</a:t>
                    </a:r>
                    <a:endParaRPr kumimoji="1" lang="ja-JP" altLang="en-US" sz="1100" dirty="0">
                      <a:solidFill>
                        <a:srgbClr val="008000"/>
                      </a:solidFill>
                    </a:endParaRPr>
                  </a:p>
                </p:txBody>
              </p:sp>
              <p:sp>
                <p:nvSpPr>
                  <p:cNvPr id="11" name="テキスト ボックス 10"/>
                  <p:cNvSpPr txBox="1"/>
                  <p:nvPr/>
                </p:nvSpPr>
                <p:spPr>
                  <a:xfrm>
                    <a:off x="788876" y="1628800"/>
                    <a:ext cx="470756" cy="261610"/>
                  </a:xfrm>
                  <a:prstGeom prst="rect">
                    <a:avLst/>
                  </a:prstGeom>
                  <a:solidFill>
                    <a:schemeClr val="bg1"/>
                  </a:solidFill>
                </p:spPr>
                <p:txBody>
                  <a:bodyPr wrap="square" rtlCol="0">
                    <a:spAutoFit/>
                  </a:bodyPr>
                  <a:lstStyle/>
                  <a:p>
                    <a:endParaRPr kumimoji="1" lang="ja-JP" altLang="en-US" sz="1100" dirty="0">
                      <a:solidFill>
                        <a:srgbClr val="008000"/>
                      </a:solidFill>
                    </a:endParaRPr>
                  </a:p>
                </p:txBody>
              </p:sp>
              <p:sp>
                <p:nvSpPr>
                  <p:cNvPr id="12" name="テキスト ボックス 11"/>
                  <p:cNvSpPr txBox="1"/>
                  <p:nvPr/>
                </p:nvSpPr>
                <p:spPr>
                  <a:xfrm>
                    <a:off x="7156039" y="2906854"/>
                    <a:ext cx="1107746" cy="338554"/>
                  </a:xfrm>
                  <a:prstGeom prst="rect">
                    <a:avLst/>
                  </a:prstGeom>
                  <a:solidFill>
                    <a:srgbClr val="009900"/>
                  </a:solidFill>
                </p:spPr>
                <p:txBody>
                  <a:bodyPr wrap="square" rtlCol="0">
                    <a:spAutoFit/>
                  </a:bodyPr>
                  <a:lstStyle/>
                  <a:p>
                    <a:pPr algn="ctr"/>
                    <a:r>
                      <a:rPr kumimoji="1" lang="en-US" altLang="ja-JP" sz="1600" dirty="0" err="1" smtClean="0">
                        <a:solidFill>
                          <a:schemeClr val="bg1"/>
                        </a:solidFill>
                      </a:rPr>
                      <a:t>f</a:t>
                    </a:r>
                    <a:r>
                      <a:rPr kumimoji="1" lang="en-US" altLang="ja-JP" sz="1600" baseline="-25000" dirty="0" err="1" smtClean="0">
                        <a:solidFill>
                          <a:schemeClr val="bg1"/>
                        </a:solidFill>
                      </a:rPr>
                      <a:t>THz</a:t>
                    </a:r>
                    <a:r>
                      <a:rPr kumimoji="1" lang="en-US" altLang="ja-JP" sz="1600" dirty="0" smtClean="0">
                        <a:solidFill>
                          <a:schemeClr val="bg1"/>
                        </a:solidFill>
                      </a:rPr>
                      <a:t>=</a:t>
                    </a:r>
                    <a:r>
                      <a:rPr kumimoji="1" lang="en-US" altLang="ja-JP" sz="1600" dirty="0" err="1" smtClean="0">
                        <a:solidFill>
                          <a:schemeClr val="bg1"/>
                        </a:solidFill>
                      </a:rPr>
                      <a:t>mf+f</a:t>
                    </a:r>
                    <a:r>
                      <a:rPr kumimoji="1" lang="en-US" altLang="ja-JP" sz="1600" baseline="-25000" dirty="0" err="1" smtClean="0">
                        <a:solidFill>
                          <a:schemeClr val="bg1"/>
                        </a:solidFill>
                      </a:rPr>
                      <a:t>b</a:t>
                    </a:r>
                    <a:endParaRPr kumimoji="1" lang="ja-JP" altLang="en-US" sz="1600" dirty="0">
                      <a:solidFill>
                        <a:schemeClr val="bg1"/>
                      </a:solidFill>
                    </a:endParaRPr>
                  </a:p>
                </p:txBody>
              </p:sp>
            </p:grpSp>
            <p:sp>
              <p:nvSpPr>
                <p:cNvPr id="5" name="正方形/長方形 4"/>
                <p:cNvSpPr/>
                <p:nvPr/>
              </p:nvSpPr>
              <p:spPr bwMode="auto">
                <a:xfrm>
                  <a:off x="2460016" y="4125330"/>
                  <a:ext cx="176305" cy="21602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3" name="正方形/長方形 22"/>
                <p:cNvSpPr/>
                <p:nvPr/>
              </p:nvSpPr>
              <p:spPr bwMode="auto">
                <a:xfrm>
                  <a:off x="3219992" y="2204864"/>
                  <a:ext cx="176305" cy="21602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sp>
            <p:nvSpPr>
              <p:cNvPr id="7" name="テキスト ボックス 6"/>
              <p:cNvSpPr txBox="1"/>
              <p:nvPr/>
            </p:nvSpPr>
            <p:spPr>
              <a:xfrm>
                <a:off x="2946260" y="2132100"/>
                <a:ext cx="468052" cy="338554"/>
              </a:xfrm>
              <a:prstGeom prst="rect">
                <a:avLst/>
              </a:prstGeom>
              <a:noFill/>
            </p:spPr>
            <p:txBody>
              <a:bodyPr wrap="square" rtlCol="0">
                <a:spAutoFit/>
              </a:bodyPr>
              <a:lstStyle/>
              <a:p>
                <a:r>
                  <a:rPr kumimoji="1" lang="en-US" altLang="ja-JP" sz="1600" dirty="0" err="1" smtClean="0">
                    <a:solidFill>
                      <a:srgbClr val="00B0F0"/>
                    </a:solidFill>
                  </a:rPr>
                  <a:t>f</a:t>
                </a:r>
                <a:r>
                  <a:rPr kumimoji="1" lang="en-US" altLang="ja-JP" sz="1600" baseline="-25000" dirty="0" err="1" smtClean="0">
                    <a:solidFill>
                      <a:srgbClr val="00B0F0"/>
                    </a:solidFill>
                  </a:rPr>
                  <a:t>rep</a:t>
                </a:r>
                <a:endParaRPr kumimoji="1" lang="ja-JP" altLang="en-US" sz="1600" baseline="-25000" dirty="0">
                  <a:solidFill>
                    <a:srgbClr val="00B0F0"/>
                  </a:solidFill>
                </a:endParaRPr>
              </a:p>
            </p:txBody>
          </p:sp>
          <p:sp>
            <p:nvSpPr>
              <p:cNvPr id="26" name="テキスト ボックス 25"/>
              <p:cNvSpPr txBox="1"/>
              <p:nvPr/>
            </p:nvSpPr>
            <p:spPr>
              <a:xfrm>
                <a:off x="2333162" y="4058355"/>
                <a:ext cx="576064" cy="338554"/>
              </a:xfrm>
              <a:prstGeom prst="rect">
                <a:avLst/>
              </a:prstGeom>
              <a:noFill/>
            </p:spPr>
            <p:txBody>
              <a:bodyPr wrap="square" rtlCol="0">
                <a:spAutoFit/>
              </a:bodyPr>
              <a:lstStyle/>
              <a:p>
                <a:r>
                  <a:rPr kumimoji="1" lang="en-US" altLang="ja-JP" sz="1600" dirty="0" err="1" smtClean="0">
                    <a:solidFill>
                      <a:srgbClr val="00B0F0"/>
                    </a:solidFill>
                  </a:rPr>
                  <a:t>f</a:t>
                </a:r>
                <a:r>
                  <a:rPr lang="en-US" altLang="ja-JP" sz="1600" baseline="-25000" dirty="0" err="1" smtClean="0">
                    <a:solidFill>
                      <a:srgbClr val="00B0F0"/>
                    </a:solidFill>
                  </a:rPr>
                  <a:t>beat</a:t>
                </a:r>
                <a:endParaRPr kumimoji="1" lang="ja-JP" altLang="en-US" sz="1600" baseline="-25000" dirty="0">
                  <a:solidFill>
                    <a:srgbClr val="00B0F0"/>
                  </a:solidFill>
                </a:endParaRPr>
              </a:p>
            </p:txBody>
          </p:sp>
        </p:grpSp>
        <p:sp>
          <p:nvSpPr>
            <p:cNvPr id="9" name="正方形/長方形 8"/>
            <p:cNvSpPr/>
            <p:nvPr/>
          </p:nvSpPr>
          <p:spPr bwMode="auto">
            <a:xfrm>
              <a:off x="4211398" y="3574306"/>
              <a:ext cx="72008" cy="21473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9" name="テキスト ボックス 28"/>
            <p:cNvSpPr txBox="1"/>
            <p:nvPr/>
          </p:nvSpPr>
          <p:spPr>
            <a:xfrm>
              <a:off x="4188051" y="3508906"/>
              <a:ext cx="468052" cy="307777"/>
            </a:xfrm>
            <a:prstGeom prst="rect">
              <a:avLst/>
            </a:prstGeom>
            <a:noFill/>
          </p:spPr>
          <p:txBody>
            <a:bodyPr wrap="square" rtlCol="0">
              <a:spAutoFit/>
            </a:bodyPr>
            <a:lstStyle/>
            <a:p>
              <a:r>
                <a:rPr kumimoji="1" lang="en-US" altLang="ja-JP" sz="1400" dirty="0" err="1" smtClean="0">
                  <a:solidFill>
                    <a:srgbClr val="FF0000"/>
                  </a:solidFill>
                </a:rPr>
                <a:t>f</a:t>
              </a:r>
              <a:r>
                <a:rPr kumimoji="1" lang="en-US" altLang="ja-JP" sz="1400" baseline="-25000" dirty="0" err="1" smtClean="0">
                  <a:solidFill>
                    <a:srgbClr val="FF0000"/>
                  </a:solidFill>
                </a:rPr>
                <a:t>rep</a:t>
              </a:r>
              <a:endParaRPr kumimoji="1" lang="ja-JP" altLang="en-US" sz="1400" baseline="-25000" dirty="0">
                <a:solidFill>
                  <a:srgbClr val="FF0000"/>
                </a:solidFill>
              </a:endParaRPr>
            </a:p>
          </p:txBody>
        </p:sp>
      </p:grpSp>
      <p:sp>
        <p:nvSpPr>
          <p:cNvPr id="7172" name="Rectangle 3"/>
          <p:cNvSpPr>
            <a:spLocks noChangeArrowheads="1"/>
          </p:cNvSpPr>
          <p:nvPr/>
        </p:nvSpPr>
        <p:spPr bwMode="auto">
          <a:xfrm>
            <a:off x="6011863" y="1737717"/>
            <a:ext cx="1979612"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2400" dirty="0">
                <a:solidFill>
                  <a:schemeClr val="bg1"/>
                </a:solidFill>
                <a:latin typeface="Arial" charset="0"/>
              </a:rPr>
              <a:t>Freq. domain</a:t>
            </a:r>
          </a:p>
        </p:txBody>
      </p:sp>
    </p:spTree>
    <p:extLst>
      <p:ext uri="{BB962C8B-B14F-4D97-AF65-F5344CB8AC3E}">
        <p14:creationId xmlns:p14="http://schemas.microsoft.com/office/powerpoint/2010/main" val="1350767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43" name="Picture 2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1076560"/>
            <a:ext cx="4499098" cy="215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4" name="AutoShape 2"/>
          <p:cNvSpPr>
            <a:spLocks noChangeArrowheads="1"/>
          </p:cNvSpPr>
          <p:nvPr/>
        </p:nvSpPr>
        <p:spPr bwMode="auto">
          <a:xfrm>
            <a:off x="107504" y="5583238"/>
            <a:ext cx="8928992" cy="1154112"/>
          </a:xfrm>
          <a:prstGeom prst="roundRect">
            <a:avLst>
              <a:gd name="adj" fmla="val 16667"/>
            </a:avLst>
          </a:prstGeom>
          <a:solidFill>
            <a:schemeClr val="accent1">
              <a:lumMod val="40000"/>
              <a:lumOff val="60000"/>
              <a:alpha val="50195"/>
            </a:schemeClr>
          </a:solidFill>
          <a:ln w="9525">
            <a:solidFill>
              <a:schemeClr val="tx1"/>
            </a:solidFill>
            <a:round/>
            <a:headEnd/>
            <a:tailEnd/>
          </a:ln>
        </p:spPr>
        <p:txBody>
          <a:bodyPr wrap="none" anchor="ctr"/>
          <a:lstStyle/>
          <a:p>
            <a:endParaRPr lang="ja-JP" altLang="en-US"/>
          </a:p>
        </p:txBody>
      </p:sp>
      <p:sp>
        <p:nvSpPr>
          <p:cNvPr id="8195" name="Rectangle 3"/>
          <p:cNvSpPr>
            <a:spLocks noGrp="1" noChangeArrowheads="1"/>
          </p:cNvSpPr>
          <p:nvPr>
            <p:ph type="title" idx="4294967295"/>
          </p:nvPr>
        </p:nvSpPr>
        <p:spPr>
          <a:xfrm>
            <a:off x="0" y="564803"/>
            <a:ext cx="9144000" cy="415925"/>
          </a:xfrm>
        </p:spPr>
        <p:txBody>
          <a:bodyPr/>
          <a:lstStyle/>
          <a:p>
            <a:r>
              <a:rPr lang="en-US" altLang="ja-JP" kern="1200" dirty="0" smtClean="0">
                <a:solidFill>
                  <a:schemeClr val="tx1"/>
                </a:solidFill>
              </a:rPr>
              <a:t>Determination of m and sign of </a:t>
            </a:r>
            <a:r>
              <a:rPr lang="en-US" altLang="ja-JP" kern="1200" dirty="0" err="1" smtClean="0">
                <a:solidFill>
                  <a:schemeClr val="tx1"/>
                </a:solidFill>
              </a:rPr>
              <a:t>f</a:t>
            </a:r>
            <a:r>
              <a:rPr lang="en-US" altLang="ja-JP" kern="1200" baseline="-25000" dirty="0" err="1" smtClean="0">
                <a:solidFill>
                  <a:schemeClr val="tx1"/>
                </a:solidFill>
              </a:rPr>
              <a:t>beat</a:t>
            </a:r>
            <a:endParaRPr lang="en-US" altLang="ja-JP" baseline="-25000" dirty="0" smtClean="0">
              <a:solidFill>
                <a:schemeClr val="tx1"/>
              </a:solidFill>
            </a:endParaRPr>
          </a:p>
        </p:txBody>
      </p:sp>
      <p:sp>
        <p:nvSpPr>
          <p:cNvPr id="8197" name="Rectangle 6"/>
          <p:cNvSpPr>
            <a:spLocks noChangeArrowheads="1"/>
          </p:cNvSpPr>
          <p:nvPr/>
        </p:nvSpPr>
        <p:spPr bwMode="auto">
          <a:xfrm>
            <a:off x="5201976" y="1609521"/>
            <a:ext cx="3402472" cy="8113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p>
            <a:pPr algn="ctr"/>
            <a:r>
              <a:rPr lang="en-US" altLang="ja-JP" sz="2400" dirty="0" smtClean="0">
                <a:solidFill>
                  <a:schemeClr val="bg1"/>
                </a:solidFill>
                <a:latin typeface="Arial" charset="0"/>
              </a:rPr>
              <a:t>Measurement of f</a:t>
            </a:r>
            <a:r>
              <a:rPr lang="en-US" altLang="ja-JP" sz="2400" baseline="-25000" dirty="0" smtClean="0">
                <a:solidFill>
                  <a:schemeClr val="bg1"/>
                </a:solidFill>
                <a:latin typeface="Arial" charset="0"/>
              </a:rPr>
              <a:t>rep1</a:t>
            </a:r>
            <a:r>
              <a:rPr lang="en-US" altLang="ja-JP" sz="2400" dirty="0" smtClean="0">
                <a:solidFill>
                  <a:schemeClr val="bg1"/>
                </a:solidFill>
                <a:latin typeface="Arial" charset="0"/>
              </a:rPr>
              <a:t> and f</a:t>
            </a:r>
            <a:r>
              <a:rPr lang="en-US" altLang="ja-JP" sz="2400" baseline="-25000" dirty="0" smtClean="0">
                <a:solidFill>
                  <a:schemeClr val="bg1"/>
                </a:solidFill>
                <a:latin typeface="Arial" charset="0"/>
              </a:rPr>
              <a:t>beat1</a:t>
            </a:r>
            <a:endParaRPr lang="en-US" altLang="ja-JP" sz="2400" dirty="0">
              <a:solidFill>
                <a:schemeClr val="bg1"/>
              </a:solidFill>
              <a:latin typeface="Arial" charset="0"/>
            </a:endParaRPr>
          </a:p>
        </p:txBody>
      </p:sp>
      <p:sp>
        <p:nvSpPr>
          <p:cNvPr id="8198" name="Rectangle 7"/>
          <p:cNvSpPr>
            <a:spLocks noChangeArrowheads="1"/>
          </p:cNvSpPr>
          <p:nvPr/>
        </p:nvSpPr>
        <p:spPr bwMode="auto">
          <a:xfrm>
            <a:off x="5201977" y="4201809"/>
            <a:ext cx="3402471" cy="8113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p>
            <a:pPr algn="ctr"/>
            <a:r>
              <a:rPr lang="en-US" altLang="ja-JP" sz="2400" dirty="0" smtClean="0">
                <a:solidFill>
                  <a:schemeClr val="bg1"/>
                </a:solidFill>
                <a:latin typeface="Arial" charset="0"/>
              </a:rPr>
              <a:t>Measurement of f</a:t>
            </a:r>
            <a:r>
              <a:rPr lang="en-US" altLang="ja-JP" sz="2400" baseline="-25000" dirty="0" smtClean="0">
                <a:solidFill>
                  <a:schemeClr val="bg1"/>
                </a:solidFill>
                <a:latin typeface="Arial" charset="0"/>
              </a:rPr>
              <a:t>rep2</a:t>
            </a:r>
            <a:r>
              <a:rPr lang="en-US" altLang="ja-JP" sz="2400" dirty="0" smtClean="0">
                <a:solidFill>
                  <a:schemeClr val="bg1"/>
                </a:solidFill>
                <a:latin typeface="Arial" charset="0"/>
              </a:rPr>
              <a:t> and f</a:t>
            </a:r>
            <a:r>
              <a:rPr lang="en-US" altLang="ja-JP" sz="2400" baseline="-25000" dirty="0" smtClean="0">
                <a:solidFill>
                  <a:schemeClr val="bg1"/>
                </a:solidFill>
                <a:latin typeface="Arial" charset="0"/>
              </a:rPr>
              <a:t>beat2</a:t>
            </a:r>
            <a:endParaRPr lang="en-US" altLang="ja-JP" sz="2400" dirty="0">
              <a:solidFill>
                <a:schemeClr val="bg1"/>
              </a:solidFill>
              <a:latin typeface="Arial" charset="0"/>
            </a:endParaRPr>
          </a:p>
        </p:txBody>
      </p:sp>
      <p:graphicFrame>
        <p:nvGraphicFramePr>
          <p:cNvPr id="8199" name="Object 2"/>
          <p:cNvGraphicFramePr>
            <a:graphicFrameLocks noChangeAspect="1"/>
          </p:cNvGraphicFramePr>
          <p:nvPr>
            <p:extLst>
              <p:ext uri="{D42A27DB-BD31-4B8C-83A1-F6EECF244321}">
                <p14:modId xmlns:p14="http://schemas.microsoft.com/office/powerpoint/2010/main" val="1842196712"/>
              </p:ext>
            </p:extLst>
          </p:nvPr>
        </p:nvGraphicFramePr>
        <p:xfrm>
          <a:off x="5201977" y="2557835"/>
          <a:ext cx="3413125" cy="1519237"/>
        </p:xfrm>
        <a:graphic>
          <a:graphicData uri="http://schemas.openxmlformats.org/presentationml/2006/ole">
            <mc:AlternateContent xmlns:mc="http://schemas.openxmlformats.org/markup-compatibility/2006">
              <mc:Choice xmlns:v="urn:schemas-microsoft-com:vml" Requires="v">
                <p:oleObj spid="_x0000_s13354" name="数式" r:id="rId5" imgW="1143000" imgH="507960" progId="Equation.3">
                  <p:embed/>
                </p:oleObj>
              </mc:Choice>
              <mc:Fallback>
                <p:oleObj name="数式" r:id="rId5" imgW="1143000" imgH="507960" progId="Equation.3">
                  <p:embed/>
                  <p:pic>
                    <p:nvPicPr>
                      <p:cNvPr id="0" name=""/>
                      <p:cNvPicPr>
                        <a:picLocks noChangeAspect="1" noChangeArrowheads="1"/>
                      </p:cNvPicPr>
                      <p:nvPr/>
                    </p:nvPicPr>
                    <p:blipFill>
                      <a:blip r:embed="rId6"/>
                      <a:srcRect/>
                      <a:stretch>
                        <a:fillRect/>
                      </a:stretch>
                    </p:blipFill>
                    <p:spPr bwMode="auto">
                      <a:xfrm>
                        <a:off x="5201977" y="2557835"/>
                        <a:ext cx="3413125" cy="1519237"/>
                      </a:xfrm>
                      <a:prstGeom prst="rect">
                        <a:avLst/>
                      </a:prstGeom>
                      <a:solidFill>
                        <a:schemeClr val="accent1">
                          <a:lumMod val="20000"/>
                          <a:lumOff val="80000"/>
                        </a:schemeClr>
                      </a:solidFill>
                      <a:ln>
                        <a:noFill/>
                      </a:ln>
                      <a:extLst/>
                    </p:spPr>
                  </p:pic>
                </p:oleObj>
              </mc:Fallback>
            </mc:AlternateContent>
          </a:graphicData>
        </a:graphic>
      </p:graphicFrame>
      <p:graphicFrame>
        <p:nvGraphicFramePr>
          <p:cNvPr id="8200" name="Object 3"/>
          <p:cNvGraphicFramePr>
            <a:graphicFrameLocks noChangeAspect="1"/>
          </p:cNvGraphicFramePr>
          <p:nvPr>
            <p:extLst>
              <p:ext uri="{D42A27DB-BD31-4B8C-83A1-F6EECF244321}">
                <p14:modId xmlns:p14="http://schemas.microsoft.com/office/powerpoint/2010/main" val="1008898241"/>
              </p:ext>
            </p:extLst>
          </p:nvPr>
        </p:nvGraphicFramePr>
        <p:xfrm>
          <a:off x="174501" y="5589240"/>
          <a:ext cx="8789987" cy="1206500"/>
        </p:xfrm>
        <a:graphic>
          <a:graphicData uri="http://schemas.openxmlformats.org/presentationml/2006/ole">
            <mc:AlternateContent xmlns:mc="http://schemas.openxmlformats.org/markup-compatibility/2006">
              <mc:Choice xmlns:v="urn:schemas-microsoft-com:vml" Requires="v">
                <p:oleObj spid="_x0000_s13355" name="数式" r:id="rId7" imgW="3517560" imgH="482400" progId="Equation.3">
                  <p:embed/>
                </p:oleObj>
              </mc:Choice>
              <mc:Fallback>
                <p:oleObj name="数式" r:id="rId7" imgW="3517560" imgH="482400" progId="Equation.3">
                  <p:embed/>
                  <p:pic>
                    <p:nvPicPr>
                      <p:cNvPr id="0" name=""/>
                      <p:cNvPicPr>
                        <a:picLocks noChangeAspect="1" noChangeArrowheads="1"/>
                      </p:cNvPicPr>
                      <p:nvPr/>
                    </p:nvPicPr>
                    <p:blipFill>
                      <a:blip r:embed="rId8"/>
                      <a:srcRect/>
                      <a:stretch>
                        <a:fillRect/>
                      </a:stretch>
                    </p:blipFill>
                    <p:spPr bwMode="auto">
                      <a:xfrm>
                        <a:off x="174501" y="5589240"/>
                        <a:ext cx="8789987"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円/楕円 1"/>
          <p:cNvSpPr/>
          <p:nvPr/>
        </p:nvSpPr>
        <p:spPr bwMode="auto">
          <a:xfrm>
            <a:off x="678826" y="2780928"/>
            <a:ext cx="710828" cy="36004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5" name="円/楕円 14"/>
          <p:cNvSpPr/>
          <p:nvPr/>
        </p:nvSpPr>
        <p:spPr bwMode="auto">
          <a:xfrm>
            <a:off x="986089" y="2084183"/>
            <a:ext cx="868722" cy="408713"/>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pic>
        <p:nvPicPr>
          <p:cNvPr id="9444" name="Picture 2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211" y="3452884"/>
            <a:ext cx="4674923" cy="1974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円/楕円 18"/>
          <p:cNvSpPr/>
          <p:nvPr/>
        </p:nvSpPr>
        <p:spPr bwMode="auto">
          <a:xfrm>
            <a:off x="831226" y="4979510"/>
            <a:ext cx="710828" cy="36004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0" name="円/楕円 19"/>
          <p:cNvSpPr/>
          <p:nvPr/>
        </p:nvSpPr>
        <p:spPr bwMode="auto">
          <a:xfrm>
            <a:off x="1232739" y="3939450"/>
            <a:ext cx="868722" cy="408713"/>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4" name="直線矢印コネクタ 3"/>
          <p:cNvCxnSpPr/>
          <p:nvPr/>
        </p:nvCxnSpPr>
        <p:spPr bwMode="auto">
          <a:xfrm>
            <a:off x="831226" y="3235823"/>
            <a:ext cx="284390" cy="703627"/>
          </a:xfrm>
          <a:prstGeom prst="straightConnector1">
            <a:avLst/>
          </a:prstGeom>
          <a:noFill/>
          <a:ln w="63500" cap="flat" cmpd="sng" algn="ctr">
            <a:solidFill>
              <a:schemeClr val="tx1"/>
            </a:solidFill>
            <a:prstDash val="solid"/>
            <a:round/>
            <a:headEnd type="none" w="med" len="med"/>
            <a:tailEnd type="arrow"/>
          </a:ln>
          <a:effectLst/>
        </p:spPr>
      </p:cxnSp>
      <p:cxnSp>
        <p:nvCxnSpPr>
          <p:cNvPr id="21" name="直線矢印コネクタ 20"/>
          <p:cNvCxnSpPr/>
          <p:nvPr/>
        </p:nvCxnSpPr>
        <p:spPr bwMode="auto">
          <a:xfrm>
            <a:off x="3347864" y="3144347"/>
            <a:ext cx="432048" cy="795103"/>
          </a:xfrm>
          <a:prstGeom prst="straightConnector1">
            <a:avLst/>
          </a:prstGeom>
          <a:noFill/>
          <a:ln w="63500" cap="flat" cmpd="sng" algn="ctr">
            <a:solidFill>
              <a:schemeClr val="tx1"/>
            </a:solidFill>
            <a:prstDash val="solid"/>
            <a:round/>
            <a:headEnd type="none" w="med" len="med"/>
            <a:tailEnd type="arrow"/>
          </a:ln>
          <a:effectLst/>
        </p:spPr>
      </p:cxnSp>
      <p:cxnSp>
        <p:nvCxnSpPr>
          <p:cNvPr id="22" name="直線矢印コネクタ 21"/>
          <p:cNvCxnSpPr/>
          <p:nvPr/>
        </p:nvCxnSpPr>
        <p:spPr bwMode="auto">
          <a:xfrm>
            <a:off x="2119277" y="3140968"/>
            <a:ext cx="0" cy="582458"/>
          </a:xfrm>
          <a:prstGeom prst="straightConnector1">
            <a:avLst/>
          </a:prstGeom>
          <a:noFill/>
          <a:ln w="63500" cap="flat" cmpd="sng" algn="ctr">
            <a:solidFill>
              <a:schemeClr val="tx1"/>
            </a:solidFill>
            <a:prstDash val="solid"/>
            <a:round/>
            <a:headEnd type="none" w="med" len="med"/>
            <a:tailEnd type="arrow"/>
          </a:ln>
          <a:effectLst/>
        </p:spPr>
      </p:cxnSp>
      <p:sp>
        <p:nvSpPr>
          <p:cNvPr id="24" name="コンテンツ プレースホルダー 3"/>
          <p:cNvSpPr txBox="1">
            <a:spLocks/>
          </p:cNvSpPr>
          <p:nvPr/>
        </p:nvSpPr>
        <p:spPr>
          <a:xfrm>
            <a:off x="467544" y="5589240"/>
            <a:ext cx="8208912" cy="1130803"/>
          </a:xfrm>
          <a:prstGeom prst="rect">
            <a:avLst/>
          </a:prstGeom>
          <a:solidFill>
            <a:srgbClr val="FFFF29"/>
          </a:solidFill>
          <a:ln w="25400">
            <a:noFill/>
          </a:ln>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indent="0" algn="ctr">
              <a:buFontTx/>
              <a:buNone/>
            </a:pPr>
            <a:r>
              <a:rPr lang="en-US" altLang="ja-JP" b="1" kern="0" dirty="0" smtClean="0">
                <a:solidFill>
                  <a:srgbClr val="FF0000"/>
                </a:solidFill>
              </a:rPr>
              <a:t>Assumption : </a:t>
            </a:r>
            <a:r>
              <a:rPr lang="en-US" altLang="ja-JP" b="1" kern="0" dirty="0" err="1" smtClean="0">
                <a:solidFill>
                  <a:srgbClr val="FF0000"/>
                </a:solidFill>
              </a:rPr>
              <a:t>f</a:t>
            </a:r>
            <a:r>
              <a:rPr lang="en-US" altLang="ja-JP" b="1" kern="0" baseline="-25000" dirty="0" err="1" smtClean="0">
                <a:solidFill>
                  <a:srgbClr val="FF0000"/>
                </a:solidFill>
              </a:rPr>
              <a:t>THz</a:t>
            </a:r>
            <a:r>
              <a:rPr lang="en-US" altLang="ja-JP" b="1" kern="0" dirty="0" smtClean="0">
                <a:solidFill>
                  <a:srgbClr val="FF0000"/>
                </a:solidFill>
              </a:rPr>
              <a:t> is sufficiently stable during measurements of f</a:t>
            </a:r>
            <a:r>
              <a:rPr lang="en-US" altLang="ja-JP" b="1" kern="0" baseline="-25000" dirty="0" smtClean="0">
                <a:solidFill>
                  <a:srgbClr val="FF0000"/>
                </a:solidFill>
              </a:rPr>
              <a:t>beat1</a:t>
            </a:r>
            <a:r>
              <a:rPr lang="en-US" altLang="ja-JP" b="1" kern="0" dirty="0" smtClean="0">
                <a:solidFill>
                  <a:srgbClr val="FF0000"/>
                </a:solidFill>
              </a:rPr>
              <a:t> and f</a:t>
            </a:r>
            <a:r>
              <a:rPr lang="en-US" altLang="ja-JP" b="1" kern="0" baseline="-25000" dirty="0" smtClean="0">
                <a:solidFill>
                  <a:srgbClr val="FF0000"/>
                </a:solidFill>
              </a:rPr>
              <a:t>beat2</a:t>
            </a:r>
            <a:r>
              <a:rPr lang="en-US" altLang="ja-JP" b="1" kern="0" dirty="0" smtClean="0">
                <a:solidFill>
                  <a:srgbClr val="FF0000"/>
                </a:solidFill>
              </a:rPr>
              <a:t> </a:t>
            </a:r>
            <a:endParaRPr lang="ja-JP" altLang="en-US" b="1" kern="0" dirty="0">
              <a:solidFill>
                <a:srgbClr val="FF0000"/>
              </a:solidFill>
            </a:endParaRPr>
          </a:p>
        </p:txBody>
      </p:sp>
      <p:sp>
        <p:nvSpPr>
          <p:cNvPr id="23" name="円/楕円 22"/>
          <p:cNvSpPr/>
          <p:nvPr/>
        </p:nvSpPr>
        <p:spPr bwMode="auto">
          <a:xfrm>
            <a:off x="1759237" y="3094979"/>
            <a:ext cx="720080" cy="674436"/>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pic>
        <p:nvPicPr>
          <p:cNvPr id="9707" name="Picture 49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3028" y="3068960"/>
            <a:ext cx="3416884"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3560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197"/>
                                        </p:tgtEl>
                                        <p:attrNameLst>
                                          <p:attrName>style.visibility</p:attrName>
                                        </p:attrNameLst>
                                      </p:cBhvr>
                                      <p:to>
                                        <p:strVal val="visible"/>
                                      </p:to>
                                    </p:set>
                                    <p:animEffect transition="in" filter="fade">
                                      <p:cBhvr>
                                        <p:cTn id="13" dur="500"/>
                                        <p:tgtEl>
                                          <p:spTgt spid="819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444"/>
                                        </p:tgtEl>
                                        <p:attrNameLst>
                                          <p:attrName>style.visibility</p:attrName>
                                        </p:attrNameLst>
                                      </p:cBhvr>
                                      <p:to>
                                        <p:strVal val="visible"/>
                                      </p:to>
                                    </p:set>
                                    <p:animEffect transition="in" filter="fade">
                                      <p:cBhvr>
                                        <p:cTn id="18" dur="500"/>
                                        <p:tgtEl>
                                          <p:spTgt spid="9444"/>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198"/>
                                        </p:tgtEl>
                                        <p:attrNameLst>
                                          <p:attrName>style.visibility</p:attrName>
                                        </p:attrNameLst>
                                      </p:cBhvr>
                                      <p:to>
                                        <p:strVal val="visible"/>
                                      </p:to>
                                    </p:set>
                                    <p:animEffect transition="in" filter="fade">
                                      <p:cBhvr>
                                        <p:cTn id="38" dur="500"/>
                                        <p:tgtEl>
                                          <p:spTgt spid="819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707"/>
                                        </p:tgtEl>
                                        <p:attrNameLst>
                                          <p:attrName>style.visibility</p:attrName>
                                        </p:attrNameLst>
                                      </p:cBhvr>
                                      <p:to>
                                        <p:strVal val="visible"/>
                                      </p:to>
                                    </p:set>
                                    <p:animEffect transition="in" filter="fade">
                                      <p:cBhvr>
                                        <p:cTn id="43" dur="500"/>
                                        <p:tgtEl>
                                          <p:spTgt spid="9707"/>
                                        </p:tgtEl>
                                      </p:cBhvr>
                                    </p:animEffec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199"/>
                                        </p:tgtEl>
                                        <p:attrNameLst>
                                          <p:attrName>style.visibility</p:attrName>
                                        </p:attrNameLst>
                                      </p:cBhvr>
                                      <p:to>
                                        <p:strVal val="visible"/>
                                      </p:to>
                                    </p:set>
                                    <p:animEffect transition="in" filter="fade">
                                      <p:cBhvr>
                                        <p:cTn id="57" dur="500"/>
                                        <p:tgtEl>
                                          <p:spTgt spid="819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200"/>
                                        </p:tgtEl>
                                        <p:attrNameLst>
                                          <p:attrName>style.visibility</p:attrName>
                                        </p:attrNameLst>
                                      </p:cBhvr>
                                      <p:to>
                                        <p:strVal val="visible"/>
                                      </p:to>
                                    </p:set>
                                    <p:animEffect transition="in" filter="fade">
                                      <p:cBhvr>
                                        <p:cTn id="62" dur="500"/>
                                        <p:tgtEl>
                                          <p:spTgt spid="820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194"/>
                                        </p:tgtEl>
                                        <p:attrNameLst>
                                          <p:attrName>style.visibility</p:attrName>
                                        </p:attrNameLst>
                                      </p:cBhvr>
                                      <p:to>
                                        <p:strVal val="visible"/>
                                      </p:to>
                                    </p:set>
                                    <p:animEffect transition="in" filter="fade">
                                      <p:cBhvr>
                                        <p:cTn id="65" dur="500"/>
                                        <p:tgtEl>
                                          <p:spTgt spid="819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par>
                                <p:cTn id="71" presetID="10" presetClass="exit" presetSubtype="0" fill="hold" nodeType="withEffect">
                                  <p:stCondLst>
                                    <p:cond delay="0"/>
                                  </p:stCondLst>
                                  <p:childTnLst>
                                    <p:animEffect transition="out" filter="fade">
                                      <p:cBhvr>
                                        <p:cTn id="72" dur="500"/>
                                        <p:tgtEl>
                                          <p:spTgt spid="8200"/>
                                        </p:tgtEl>
                                      </p:cBhvr>
                                    </p:animEffect>
                                    <p:set>
                                      <p:cBhvr>
                                        <p:cTn id="73" dur="1" fill="hold">
                                          <p:stCondLst>
                                            <p:cond delay="499"/>
                                          </p:stCondLst>
                                        </p:cTn>
                                        <p:tgtEl>
                                          <p:spTgt spid="8200"/>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8194"/>
                                        </p:tgtEl>
                                      </p:cBhvr>
                                    </p:animEffect>
                                    <p:set>
                                      <p:cBhvr>
                                        <p:cTn id="76" dur="1" fill="hold">
                                          <p:stCondLst>
                                            <p:cond delay="499"/>
                                          </p:stCondLst>
                                        </p:cTn>
                                        <p:tgtEl>
                                          <p:spTgt spid="8194"/>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9707"/>
                                        </p:tgtEl>
                                      </p:cBhvr>
                                    </p:animEffect>
                                    <p:set>
                                      <p:cBhvr>
                                        <p:cTn id="79" dur="1" fill="hold">
                                          <p:stCondLst>
                                            <p:cond delay="499"/>
                                          </p:stCondLst>
                                        </p:cTn>
                                        <p:tgtEl>
                                          <p:spTgt spid="9707"/>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par>
                                <p:cTn id="86" presetID="10" presetClass="exit" presetSubtype="0" fill="hold" grpId="1"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2"/>
                                        </p:tgtEl>
                                      </p:cBhvr>
                                    </p:animEffect>
                                    <p:set>
                                      <p:cBhvr>
                                        <p:cTn id="91" dur="1" fill="hold">
                                          <p:stCondLst>
                                            <p:cond delay="499"/>
                                          </p:stCondLst>
                                        </p:cTn>
                                        <p:tgtEl>
                                          <p:spTgt spid="2"/>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0"/>
                                        </p:tgtEl>
                                      </p:cBhvr>
                                    </p:animEffect>
                                    <p:set>
                                      <p:cBhvr>
                                        <p:cTn id="9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p:bldP spid="8194" grpId="1" animBg="1"/>
      <p:bldP spid="8197" grpId="0" animBg="1"/>
      <p:bldP spid="8198" grpId="0" animBg="1"/>
      <p:bldP spid="2" grpId="0" animBg="1"/>
      <p:bldP spid="2" grpId="1" animBg="1"/>
      <p:bldP spid="15" grpId="0" animBg="1"/>
      <p:bldP spid="15" grpId="1" animBg="1"/>
      <p:bldP spid="19" grpId="0" animBg="1"/>
      <p:bldP spid="19" grpId="1" animBg="1"/>
      <p:bldP spid="20" grpId="0" animBg="1"/>
      <p:bldP spid="20" grpId="1" animBg="1"/>
      <p:bldP spid="24"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8726" y="476672"/>
            <a:ext cx="3036409" cy="707886"/>
          </a:xfrm>
          <a:prstGeom prst="rect">
            <a:avLst/>
          </a:prstGeom>
          <a:noFill/>
        </p:spPr>
        <p:txBody>
          <a:bodyPr wrap="none" rtlCol="0">
            <a:spAutoFit/>
          </a:bodyPr>
          <a:lstStyle/>
          <a:p>
            <a:pPr algn="just"/>
            <a:r>
              <a:rPr lang="en-US" altLang="ja-JP" sz="4000" dirty="0" smtClean="0"/>
              <a:t>For example</a:t>
            </a:r>
            <a:endParaRPr kumimoji="1" lang="ja-JP" altLang="en-US" sz="4000" dirty="0"/>
          </a:p>
        </p:txBody>
      </p:sp>
      <p:grpSp>
        <p:nvGrpSpPr>
          <p:cNvPr id="6" name="グループ化 5"/>
          <p:cNvGrpSpPr/>
          <p:nvPr/>
        </p:nvGrpSpPr>
        <p:grpSpPr>
          <a:xfrm>
            <a:off x="395536" y="4293096"/>
            <a:ext cx="8280920" cy="2448272"/>
            <a:chOff x="395536" y="4293096"/>
            <a:chExt cx="8280920" cy="2448272"/>
          </a:xfrm>
        </p:grpSpPr>
        <p:sp>
          <p:nvSpPr>
            <p:cNvPr id="7" name="コンテンツ プレースホルダー 2"/>
            <p:cNvSpPr txBox="1">
              <a:spLocks/>
            </p:cNvSpPr>
            <p:nvPr/>
          </p:nvSpPr>
          <p:spPr bwMode="auto">
            <a:xfrm>
              <a:off x="467544" y="5155451"/>
              <a:ext cx="8208912" cy="1585917"/>
            </a:xfrm>
            <a:prstGeom prst="rect">
              <a:avLst/>
            </a:prstGeom>
            <a:solidFill>
              <a:srgbClr val="FFFF00"/>
            </a:solidFill>
            <a:ln w="38100" cmpd="sng">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4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18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18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18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18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18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1800">
                  <a:solidFill>
                    <a:schemeClr val="tx1"/>
                  </a:solidFill>
                  <a:latin typeface="+mn-lt"/>
                  <a:ea typeface="+mn-ea"/>
                  <a:cs typeface="+mn-cs"/>
                </a:defRPr>
              </a:lvl9pPr>
            </a:lstStyle>
            <a:p>
              <a:pPr marL="0" indent="0" algn="just">
                <a:buNone/>
              </a:pPr>
              <a:r>
                <a:rPr lang="en-US" altLang="ja-JP" sz="3200" b="1" dirty="0" smtClean="0">
                  <a:solidFill>
                    <a:srgbClr val="FF0000"/>
                  </a:solidFill>
                </a:rPr>
                <a:t>Real-time determination </a:t>
              </a:r>
              <a:r>
                <a:rPr lang="en-US" altLang="ja-JP" sz="3200" dirty="0" smtClean="0"/>
                <a:t>of the fast or largely fluctuating CW-THz frequency using dual PC-THz combs .</a:t>
              </a:r>
            </a:p>
          </p:txBody>
        </p:sp>
        <p:sp>
          <p:nvSpPr>
            <p:cNvPr id="8" name="テキスト ボックス 7"/>
            <p:cNvSpPr txBox="1"/>
            <p:nvPr/>
          </p:nvSpPr>
          <p:spPr>
            <a:xfrm>
              <a:off x="395536" y="4438853"/>
              <a:ext cx="2634054" cy="646331"/>
            </a:xfrm>
            <a:prstGeom prst="rect">
              <a:avLst/>
            </a:prstGeom>
            <a:noFill/>
          </p:spPr>
          <p:txBody>
            <a:bodyPr wrap="none" rtlCol="0">
              <a:spAutoFit/>
            </a:bodyPr>
            <a:lstStyle/>
            <a:p>
              <a:pPr algn="just"/>
              <a:r>
                <a:rPr kumimoji="1" lang="en-US" altLang="ja-JP" sz="3600" dirty="0" smtClean="0"/>
                <a:t>Present talk</a:t>
              </a:r>
              <a:endParaRPr kumimoji="1" lang="ja-JP" altLang="en-US" sz="3600" dirty="0"/>
            </a:p>
          </p:txBody>
        </p:sp>
        <p:sp>
          <p:nvSpPr>
            <p:cNvPr id="9" name="下矢印 8"/>
            <p:cNvSpPr/>
            <p:nvPr/>
          </p:nvSpPr>
          <p:spPr bwMode="auto">
            <a:xfrm>
              <a:off x="4067944" y="4293096"/>
              <a:ext cx="792088" cy="72008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pic>
        <p:nvPicPr>
          <p:cNvPr id="10" name="17034 (3).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050134" y="692696"/>
            <a:ext cx="4512501" cy="3384376"/>
          </a:xfrm>
          <a:prstGeom prst="rect">
            <a:avLst/>
          </a:prstGeom>
        </p:spPr>
      </p:pic>
      <p:sp>
        <p:nvSpPr>
          <p:cNvPr id="11" name="Rectangle 3"/>
          <p:cNvSpPr>
            <a:spLocks noChangeArrowheads="1"/>
          </p:cNvSpPr>
          <p:nvPr/>
        </p:nvSpPr>
        <p:spPr bwMode="auto">
          <a:xfrm>
            <a:off x="704448" y="1250757"/>
            <a:ext cx="2453171" cy="83099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ja-JP" sz="2400" b="1" dirty="0" smtClean="0">
                <a:solidFill>
                  <a:schemeClr val="bg1"/>
                </a:solidFill>
                <a:latin typeface="Arial" charset="0"/>
              </a:rPr>
              <a:t>CW-THz source</a:t>
            </a:r>
          </a:p>
          <a:p>
            <a:pPr algn="ctr"/>
            <a:r>
              <a:rPr lang="en-US" altLang="ja-JP" sz="2400" b="1" dirty="0" smtClean="0">
                <a:solidFill>
                  <a:schemeClr val="bg1"/>
                </a:solidFill>
                <a:latin typeface="Arial" charset="0"/>
              </a:rPr>
              <a:t>(UTC-PD)</a:t>
            </a:r>
            <a:endParaRPr lang="en-US" altLang="ja-JP" sz="2400" b="1" dirty="0">
              <a:solidFill>
                <a:schemeClr val="bg1"/>
              </a:solidFill>
              <a:latin typeface="Arial" charset="0"/>
            </a:endParaRPr>
          </a:p>
        </p:txBody>
      </p:sp>
      <p:grpSp>
        <p:nvGrpSpPr>
          <p:cNvPr id="5" name="グループ化 4"/>
          <p:cNvGrpSpPr/>
          <p:nvPr/>
        </p:nvGrpSpPr>
        <p:grpSpPr>
          <a:xfrm>
            <a:off x="304266" y="2204864"/>
            <a:ext cx="3115606" cy="2088232"/>
            <a:chOff x="185526" y="2708920"/>
            <a:chExt cx="3572703" cy="2088232"/>
          </a:xfrm>
        </p:grpSpPr>
        <p:sp>
          <p:nvSpPr>
            <p:cNvPr id="12" name="Rectangle 3"/>
            <p:cNvSpPr>
              <a:spLocks noChangeArrowheads="1"/>
            </p:cNvSpPr>
            <p:nvPr/>
          </p:nvSpPr>
          <p:spPr bwMode="auto">
            <a:xfrm>
              <a:off x="309389" y="2708920"/>
              <a:ext cx="3135831" cy="830997"/>
            </a:xfrm>
            <a:prstGeom prst="rect">
              <a:avLst/>
            </a:prstGeom>
            <a:noFill/>
            <a:ln>
              <a:noFill/>
            </a:ln>
            <a:extLst/>
          </p:spPr>
          <p:txBody>
            <a:bodyPr wrap="square">
              <a:spAutoFit/>
            </a:bodyPr>
            <a:lstStyle/>
            <a:p>
              <a:pPr algn="ctr"/>
              <a:r>
                <a:rPr lang="ja-JP" altLang="en-US" sz="2400" dirty="0">
                  <a:latin typeface="Arial" charset="0"/>
                </a:rPr>
                <a:t>・</a:t>
              </a:r>
              <a:r>
                <a:rPr lang="en-US" altLang="ja-JP" sz="2400" dirty="0" smtClean="0">
                  <a:latin typeface="Arial" charset="0"/>
                </a:rPr>
                <a:t>fast frequency fluctuation</a:t>
              </a:r>
            </a:p>
          </p:txBody>
        </p:sp>
        <p:sp>
          <p:nvSpPr>
            <p:cNvPr id="13" name="Rectangle 3"/>
            <p:cNvSpPr>
              <a:spLocks noChangeArrowheads="1"/>
            </p:cNvSpPr>
            <p:nvPr/>
          </p:nvSpPr>
          <p:spPr bwMode="auto">
            <a:xfrm>
              <a:off x="185526" y="3596823"/>
              <a:ext cx="3572703" cy="1200329"/>
            </a:xfrm>
            <a:prstGeom prst="rect">
              <a:avLst/>
            </a:prstGeom>
            <a:noFill/>
            <a:ln>
              <a:noFill/>
            </a:ln>
            <a:extLst/>
          </p:spPr>
          <p:txBody>
            <a:bodyPr wrap="square">
              <a:spAutoFit/>
            </a:bodyPr>
            <a:lstStyle/>
            <a:p>
              <a:pPr algn="ctr"/>
              <a:r>
                <a:rPr lang="ja-JP" altLang="en-US" sz="2400" dirty="0" smtClean="0">
                  <a:latin typeface="Arial" charset="0"/>
                </a:rPr>
                <a:t>・</a:t>
              </a:r>
              <a:r>
                <a:rPr lang="en-US" altLang="ja-JP" sz="2400" dirty="0" smtClean="0">
                  <a:latin typeface="Arial" charset="0"/>
                </a:rPr>
                <a:t>large frequency fluctuation</a:t>
              </a:r>
            </a:p>
            <a:p>
              <a:pPr algn="ctr"/>
              <a:r>
                <a:rPr lang="en-US" altLang="ja-JP" sz="2400" dirty="0" smtClean="0">
                  <a:latin typeface="Arial" charset="0"/>
                </a:rPr>
                <a:t>(mode hopping)</a:t>
              </a:r>
            </a:p>
          </p:txBody>
        </p:sp>
      </p:grpSp>
    </p:spTree>
    <p:extLst>
      <p:ext uri="{BB962C8B-B14F-4D97-AF65-F5344CB8AC3E}">
        <p14:creationId xmlns:p14="http://schemas.microsoft.com/office/powerpoint/2010/main" val="2008263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remove"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9" name="Picture 53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3284984"/>
            <a:ext cx="4824536" cy="2247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28" name="Picture 5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26" y="1196752"/>
            <a:ext cx="4796406" cy="2048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グループ化 5"/>
          <p:cNvGrpSpPr/>
          <p:nvPr/>
        </p:nvGrpSpPr>
        <p:grpSpPr>
          <a:xfrm>
            <a:off x="176571" y="5517232"/>
            <a:ext cx="8787917" cy="1268361"/>
            <a:chOff x="72008" y="5490894"/>
            <a:chExt cx="8964488" cy="1268361"/>
          </a:xfrm>
        </p:grpSpPr>
        <p:sp>
          <p:nvSpPr>
            <p:cNvPr id="8194" name="AutoShape 2"/>
            <p:cNvSpPr>
              <a:spLocks noChangeArrowheads="1"/>
            </p:cNvSpPr>
            <p:nvPr/>
          </p:nvSpPr>
          <p:spPr bwMode="auto">
            <a:xfrm>
              <a:off x="72008" y="5490894"/>
              <a:ext cx="8964488" cy="1268361"/>
            </a:xfrm>
            <a:prstGeom prst="roundRect">
              <a:avLst>
                <a:gd name="adj" fmla="val 16667"/>
              </a:avLst>
            </a:prstGeom>
            <a:solidFill>
              <a:schemeClr val="accent1">
                <a:lumMod val="40000"/>
                <a:lumOff val="60000"/>
                <a:alpha val="50195"/>
              </a:schemeClr>
            </a:solidFill>
            <a:ln w="9525">
              <a:solidFill>
                <a:schemeClr val="tx1"/>
              </a:solidFill>
              <a:round/>
              <a:headEnd/>
              <a:tailEnd/>
            </a:ln>
          </p:spPr>
          <p:txBody>
            <a:bodyPr wrap="none" anchor="ctr"/>
            <a:lstStyle/>
            <a:p>
              <a:endParaRPr lang="ja-JP" altLang="en-US"/>
            </a:p>
          </p:txBody>
        </p:sp>
        <p:graphicFrame>
          <p:nvGraphicFramePr>
            <p:cNvPr id="8200" name="Object 3"/>
            <p:cNvGraphicFramePr>
              <a:graphicFrameLocks noChangeAspect="1"/>
            </p:cNvGraphicFramePr>
            <p:nvPr>
              <p:extLst>
                <p:ext uri="{D42A27DB-BD31-4B8C-83A1-F6EECF244321}">
                  <p14:modId xmlns:p14="http://schemas.microsoft.com/office/powerpoint/2010/main" val="473293408"/>
                </p:ext>
              </p:extLst>
            </p:nvPr>
          </p:nvGraphicFramePr>
          <p:xfrm>
            <a:off x="103618" y="5562902"/>
            <a:ext cx="8893473" cy="1175846"/>
          </p:xfrm>
          <a:graphic>
            <a:graphicData uri="http://schemas.openxmlformats.org/presentationml/2006/ole">
              <mc:AlternateContent xmlns:mc="http://schemas.openxmlformats.org/markup-compatibility/2006">
                <mc:Choice xmlns:v="urn:schemas-microsoft-com:vml" Requires="v">
                  <p:oleObj spid="_x0000_s12334" name="数式" r:id="rId6" imgW="3479760" imgH="482400" progId="Equation.3">
                    <p:embed/>
                  </p:oleObj>
                </mc:Choice>
                <mc:Fallback>
                  <p:oleObj name="数式" r:id="rId6" imgW="3479760" imgH="482400" progId="Equation.3">
                    <p:embed/>
                    <p:pic>
                      <p:nvPicPr>
                        <p:cNvPr id="0" name=""/>
                        <p:cNvPicPr>
                          <a:picLocks noChangeAspect="1" noChangeArrowheads="1"/>
                        </p:cNvPicPr>
                        <p:nvPr/>
                      </p:nvPicPr>
                      <p:blipFill>
                        <a:blip r:embed="rId7"/>
                        <a:srcRect/>
                        <a:stretch>
                          <a:fillRect/>
                        </a:stretch>
                      </p:blipFill>
                      <p:spPr bwMode="auto">
                        <a:xfrm>
                          <a:off x="103618" y="5562902"/>
                          <a:ext cx="8893473" cy="1175846"/>
                        </a:xfrm>
                        <a:prstGeom prst="rect">
                          <a:avLst/>
                        </a:prstGeom>
                        <a:noFill/>
                        <a:ln>
                          <a:noFill/>
                        </a:ln>
                        <a:extLst/>
                      </p:spPr>
                    </p:pic>
                  </p:oleObj>
                </mc:Fallback>
              </mc:AlternateContent>
            </a:graphicData>
          </a:graphic>
        </p:graphicFrame>
      </p:grpSp>
      <p:sp>
        <p:nvSpPr>
          <p:cNvPr id="14" name="Rectangle 3"/>
          <p:cNvSpPr txBox="1">
            <a:spLocks noChangeArrowheads="1"/>
          </p:cNvSpPr>
          <p:nvPr/>
        </p:nvSpPr>
        <p:spPr bwMode="auto">
          <a:xfrm>
            <a:off x="0" y="564803"/>
            <a:ext cx="9144000" cy="415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sz="3600" kern="0" spc="-150" dirty="0" smtClean="0">
                <a:solidFill>
                  <a:schemeClr val="tx1"/>
                </a:solidFill>
                <a:ea typeface="ＭＳ ゴシック" pitchFamily="1" charset="-128"/>
              </a:rPr>
              <a:t>Real-time determination of CW-THz frequency</a:t>
            </a:r>
            <a:endParaRPr lang="en-US" altLang="ja-JP" sz="3600" kern="0" spc="-150" dirty="0" smtClean="0">
              <a:solidFill>
                <a:schemeClr val="tx1"/>
              </a:solidFill>
            </a:endParaRPr>
          </a:p>
        </p:txBody>
      </p:sp>
      <p:sp>
        <p:nvSpPr>
          <p:cNvPr id="15" name="Rectangle 15"/>
          <p:cNvSpPr>
            <a:spLocks noChangeArrowheads="1"/>
          </p:cNvSpPr>
          <p:nvPr/>
        </p:nvSpPr>
        <p:spPr bwMode="auto">
          <a:xfrm>
            <a:off x="5580112" y="1340768"/>
            <a:ext cx="3384376" cy="1200329"/>
          </a:xfrm>
          <a:prstGeom prst="rect">
            <a:avLst/>
          </a:prstGeom>
          <a:solidFill>
            <a:srgbClr val="FFFF29"/>
          </a:solidFill>
          <a:ln>
            <a:solidFill>
              <a:srgbClr val="FFFF29"/>
            </a:solidFill>
          </a:ln>
          <a:extLst/>
        </p:spPr>
        <p:txBody>
          <a:bodyPr wrap="square">
            <a:spAutoFit/>
          </a:bodyPr>
          <a:lstStyle/>
          <a:p>
            <a:pPr algn="ctr"/>
            <a:r>
              <a:rPr lang="en-US" altLang="ja-JP" sz="2400" b="1" dirty="0" smtClean="0">
                <a:solidFill>
                  <a:srgbClr val="FF0000"/>
                </a:solidFill>
                <a:latin typeface="Arial" charset="0"/>
              </a:rPr>
              <a:t>parallel measurement using dual PC-THz combs</a:t>
            </a:r>
            <a:r>
              <a:rPr lang="ja-JP" altLang="en-US" sz="2400" b="1" dirty="0" smtClean="0">
                <a:solidFill>
                  <a:srgbClr val="FF0000"/>
                </a:solidFill>
                <a:latin typeface="Arial" charset="0"/>
              </a:rPr>
              <a:t>！</a:t>
            </a:r>
            <a:endParaRPr lang="en-US" altLang="ja-JP" sz="2400" b="1" dirty="0">
              <a:solidFill>
                <a:srgbClr val="FF0000"/>
              </a:solidFill>
              <a:latin typeface="Arial" charset="0"/>
            </a:endParaRPr>
          </a:p>
        </p:txBody>
      </p:sp>
      <p:sp>
        <p:nvSpPr>
          <p:cNvPr id="19" name="円/楕円 18"/>
          <p:cNvSpPr/>
          <p:nvPr/>
        </p:nvSpPr>
        <p:spPr bwMode="auto">
          <a:xfrm>
            <a:off x="1475656" y="2780928"/>
            <a:ext cx="512439" cy="462075"/>
          </a:xfrm>
          <a:prstGeom prst="ellipse">
            <a:avLst/>
          </a:prstGeom>
          <a:noFill/>
          <a:ln w="57150"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20" name="円/楕円 19"/>
          <p:cNvSpPr/>
          <p:nvPr/>
        </p:nvSpPr>
        <p:spPr bwMode="auto">
          <a:xfrm>
            <a:off x="1780077" y="2174837"/>
            <a:ext cx="703691" cy="462075"/>
          </a:xfrm>
          <a:prstGeom prst="ellipse">
            <a:avLst/>
          </a:prstGeom>
          <a:noFill/>
          <a:ln w="57150"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1" name="円/楕円 20"/>
          <p:cNvSpPr/>
          <p:nvPr/>
        </p:nvSpPr>
        <p:spPr bwMode="auto">
          <a:xfrm>
            <a:off x="1659867" y="5055157"/>
            <a:ext cx="535869" cy="462075"/>
          </a:xfrm>
          <a:prstGeom prst="ellipse">
            <a:avLst/>
          </a:prstGeom>
          <a:noFill/>
          <a:ln w="57150"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22" name="円/楕円 21"/>
          <p:cNvSpPr/>
          <p:nvPr/>
        </p:nvSpPr>
        <p:spPr bwMode="auto">
          <a:xfrm>
            <a:off x="1942349" y="4149080"/>
            <a:ext cx="685435" cy="462075"/>
          </a:xfrm>
          <a:prstGeom prst="ellipse">
            <a:avLst/>
          </a:prstGeom>
          <a:noFill/>
          <a:ln w="57150"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pic>
        <p:nvPicPr>
          <p:cNvPr id="4630" name="Picture 53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2396" y="3158824"/>
            <a:ext cx="3679037" cy="106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グループ化 2"/>
          <p:cNvGrpSpPr/>
          <p:nvPr/>
        </p:nvGrpSpPr>
        <p:grpSpPr>
          <a:xfrm>
            <a:off x="4932040" y="2235200"/>
            <a:ext cx="4147393" cy="2395538"/>
            <a:chOff x="4961111" y="2235200"/>
            <a:chExt cx="4147393" cy="2395538"/>
          </a:xfrm>
        </p:grpSpPr>
        <p:pic>
          <p:nvPicPr>
            <p:cNvPr id="4442" name="Picture 3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61111" y="2235200"/>
              <a:ext cx="835025" cy="239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オブジェクト 1"/>
            <p:cNvGraphicFramePr>
              <a:graphicFrameLocks noChangeAspect="1"/>
            </p:cNvGraphicFramePr>
            <p:nvPr>
              <p:extLst>
                <p:ext uri="{D42A27DB-BD31-4B8C-83A1-F6EECF244321}">
                  <p14:modId xmlns:p14="http://schemas.microsoft.com/office/powerpoint/2010/main" val="2741946817"/>
                </p:ext>
              </p:extLst>
            </p:nvPr>
          </p:nvGraphicFramePr>
          <p:xfrm>
            <a:off x="5873034" y="2708920"/>
            <a:ext cx="3235470" cy="1440160"/>
          </p:xfrm>
          <a:graphic>
            <a:graphicData uri="http://schemas.openxmlformats.org/presentationml/2006/ole">
              <mc:AlternateContent xmlns:mc="http://schemas.openxmlformats.org/markup-compatibility/2006">
                <mc:Choice xmlns:v="urn:schemas-microsoft-com:vml" Requires="v">
                  <p:oleObj spid="_x0000_s12335" name="数式" r:id="rId10" imgW="1143000" imgH="507960" progId="Equation.3">
                    <p:embed/>
                  </p:oleObj>
                </mc:Choice>
                <mc:Fallback>
                  <p:oleObj name="数式" r:id="rId10" imgW="1143000" imgH="50796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3034" y="2708920"/>
                          <a:ext cx="3235470" cy="1440160"/>
                        </a:xfrm>
                        <a:prstGeom prst="rect">
                          <a:avLst/>
                        </a:prstGeom>
                        <a:solidFill>
                          <a:srgbClr val="C2FFF0"/>
                        </a:solidFill>
                        <a:ln>
                          <a:noFill/>
                        </a:ln>
                      </p:spPr>
                    </p:pic>
                  </p:oleObj>
                </mc:Fallback>
              </mc:AlternateContent>
            </a:graphicData>
          </a:graphic>
        </p:graphicFrame>
      </p:grpSp>
    </p:spTree>
    <p:extLst>
      <p:ext uri="{BB962C8B-B14F-4D97-AF65-F5344CB8AC3E}">
        <p14:creationId xmlns:p14="http://schemas.microsoft.com/office/powerpoint/2010/main" val="1491092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251520" y="493182"/>
            <a:ext cx="8640960" cy="11356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sz="3600" kern="0" spc="-150" dirty="0">
                <a:solidFill>
                  <a:schemeClr val="tx1"/>
                </a:solidFill>
              </a:rPr>
              <a:t>I</a:t>
            </a:r>
            <a:r>
              <a:rPr lang="en-US" altLang="ja-JP" sz="3600" kern="0" spc="-150" dirty="0" smtClean="0">
                <a:solidFill>
                  <a:schemeClr val="tx1"/>
                </a:solidFill>
              </a:rPr>
              <a:t>nstantaneous frequency measurement </a:t>
            </a:r>
            <a:r>
              <a:rPr lang="en-US" altLang="ja-JP" sz="3600" kern="0" spc="-150" dirty="0">
                <a:solidFill>
                  <a:schemeClr val="tx1"/>
                </a:solidFill>
              </a:rPr>
              <a:t>using </a:t>
            </a:r>
            <a:r>
              <a:rPr lang="en-US" altLang="ja-JP" sz="3600" kern="0" spc="-150" dirty="0" smtClean="0">
                <a:solidFill>
                  <a:schemeClr val="tx1"/>
                </a:solidFill>
              </a:rPr>
              <a:t>Hilbert transformation</a:t>
            </a:r>
            <a:endParaRPr lang="en-US" altLang="ja-JP" sz="3600" kern="0" spc="-150" dirty="0">
              <a:solidFill>
                <a:schemeClr val="tx1"/>
              </a:solidFill>
            </a:endParaRPr>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3735973406"/>
              </p:ext>
            </p:extLst>
          </p:nvPr>
        </p:nvGraphicFramePr>
        <p:xfrm>
          <a:off x="602612" y="3717032"/>
          <a:ext cx="4612499" cy="1008112"/>
        </p:xfrm>
        <a:graphic>
          <a:graphicData uri="http://schemas.openxmlformats.org/presentationml/2006/ole">
            <mc:AlternateContent xmlns:mc="http://schemas.openxmlformats.org/markup-compatibility/2006">
              <mc:Choice xmlns:v="urn:schemas-microsoft-com:vml" Requires="v">
                <p:oleObj spid="_x0000_s14378" name="数式" r:id="rId4" imgW="1892160" imgH="457200" progId="Equation.3">
                  <p:embed/>
                </p:oleObj>
              </mc:Choice>
              <mc:Fallback>
                <p:oleObj name="数式" r:id="rId4" imgW="1892160" imgH="457200" progId="Equation.3">
                  <p:embed/>
                  <p:pic>
                    <p:nvPicPr>
                      <p:cNvPr id="0" name=""/>
                      <p:cNvPicPr>
                        <a:picLocks noChangeAspect="1" noChangeArrowheads="1"/>
                      </p:cNvPicPr>
                      <p:nvPr/>
                    </p:nvPicPr>
                    <p:blipFill>
                      <a:blip r:embed="rId5"/>
                      <a:srcRect/>
                      <a:stretch>
                        <a:fillRect/>
                      </a:stretch>
                    </p:blipFill>
                    <p:spPr bwMode="auto">
                      <a:xfrm>
                        <a:off x="602612" y="3717032"/>
                        <a:ext cx="4612499" cy="1008112"/>
                      </a:xfrm>
                      <a:prstGeom prst="rect">
                        <a:avLst/>
                      </a:prstGeom>
                      <a:solidFill>
                        <a:schemeClr val="accent1">
                          <a:lumMod val="20000"/>
                          <a:lumOff val="80000"/>
                        </a:schemeClr>
                      </a:solidFill>
                      <a:ln>
                        <a:noFill/>
                      </a:ln>
                    </p:spPr>
                  </p:pic>
                </p:oleObj>
              </mc:Fallback>
            </mc:AlternateContent>
          </a:graphicData>
        </a:graphic>
      </p:graphicFrame>
      <p:graphicFrame>
        <p:nvGraphicFramePr>
          <p:cNvPr id="8" name="オブジェクト 7"/>
          <p:cNvGraphicFramePr>
            <a:graphicFrameLocks noChangeAspect="1"/>
          </p:cNvGraphicFramePr>
          <p:nvPr>
            <p:extLst>
              <p:ext uri="{D42A27DB-BD31-4B8C-83A1-F6EECF244321}">
                <p14:modId xmlns:p14="http://schemas.microsoft.com/office/powerpoint/2010/main" val="2668041111"/>
              </p:ext>
            </p:extLst>
          </p:nvPr>
        </p:nvGraphicFramePr>
        <p:xfrm>
          <a:off x="5519060" y="3717032"/>
          <a:ext cx="2869364" cy="1007541"/>
        </p:xfrm>
        <a:graphic>
          <a:graphicData uri="http://schemas.openxmlformats.org/presentationml/2006/ole">
            <mc:AlternateContent xmlns:mc="http://schemas.openxmlformats.org/markup-compatibility/2006">
              <mc:Choice xmlns:v="urn:schemas-microsoft-com:vml" Requires="v">
                <p:oleObj spid="_x0000_s14379" name="数式" r:id="rId6" imgW="1015920" imgH="393480" progId="Equation.3">
                  <p:embed/>
                </p:oleObj>
              </mc:Choice>
              <mc:Fallback>
                <p:oleObj name="数式" r:id="rId6" imgW="1015920" imgH="393480" progId="Equation.3">
                  <p:embed/>
                  <p:pic>
                    <p:nvPicPr>
                      <p:cNvPr id="0" name=""/>
                      <p:cNvPicPr>
                        <a:picLocks noChangeAspect="1" noChangeArrowheads="1"/>
                      </p:cNvPicPr>
                      <p:nvPr/>
                    </p:nvPicPr>
                    <p:blipFill>
                      <a:blip r:embed="rId7"/>
                      <a:srcRect/>
                      <a:stretch>
                        <a:fillRect/>
                      </a:stretch>
                    </p:blipFill>
                    <p:spPr bwMode="auto">
                      <a:xfrm>
                        <a:off x="5519060" y="3717032"/>
                        <a:ext cx="2869364" cy="1007541"/>
                      </a:xfrm>
                      <a:prstGeom prst="rect">
                        <a:avLst/>
                      </a:prstGeom>
                      <a:solidFill>
                        <a:schemeClr val="accent1">
                          <a:lumMod val="20000"/>
                          <a:lumOff val="80000"/>
                        </a:schemeClr>
                      </a:solidFill>
                      <a:ln>
                        <a:noFill/>
                      </a:ln>
                    </p:spPr>
                  </p:pic>
                </p:oleObj>
              </mc:Fallback>
            </mc:AlternateContent>
          </a:graphicData>
        </a:graphic>
      </p:graphicFrame>
      <p:sp>
        <p:nvSpPr>
          <p:cNvPr id="11" name="Text Box 9"/>
          <p:cNvSpPr txBox="1">
            <a:spLocks noChangeArrowheads="1"/>
          </p:cNvSpPr>
          <p:nvPr/>
        </p:nvSpPr>
        <p:spPr bwMode="auto">
          <a:xfrm>
            <a:off x="2699792" y="1628800"/>
            <a:ext cx="64807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algn="ctr" eaLnBrk="1" hangingPunct="1"/>
            <a:r>
              <a:rPr lang="en-US" altLang="ja-JP" sz="2000" i="1" dirty="0" smtClean="0">
                <a:solidFill>
                  <a:srgbClr val="800080"/>
                </a:solidFill>
                <a:latin typeface="Arial" charset="0"/>
              </a:rPr>
              <a:t>Ref) H. </a:t>
            </a:r>
            <a:r>
              <a:rPr lang="en-US" altLang="ja-JP" sz="2000" i="1" dirty="0" err="1" smtClean="0">
                <a:solidFill>
                  <a:srgbClr val="800080"/>
                </a:solidFill>
                <a:latin typeface="Arial" charset="0"/>
              </a:rPr>
              <a:t>Füser</a:t>
            </a:r>
            <a:r>
              <a:rPr lang="en-US" altLang="ja-JP" sz="2000" i="1" dirty="0" smtClean="0">
                <a:solidFill>
                  <a:srgbClr val="800080"/>
                </a:solidFill>
                <a:latin typeface="Arial" charset="0"/>
              </a:rPr>
              <a:t> et al, Appl. Phys. </a:t>
            </a:r>
            <a:r>
              <a:rPr lang="en-US" altLang="ja-JP" sz="2000" i="1" dirty="0" err="1" smtClean="0">
                <a:solidFill>
                  <a:srgbClr val="800080"/>
                </a:solidFill>
                <a:latin typeface="Arial" charset="0"/>
              </a:rPr>
              <a:t>Lett</a:t>
            </a:r>
            <a:r>
              <a:rPr lang="en-US" altLang="ja-JP" sz="2000" i="1" dirty="0" smtClean="0">
                <a:solidFill>
                  <a:srgbClr val="800080"/>
                </a:solidFill>
                <a:latin typeface="Arial" charset="0"/>
              </a:rPr>
              <a:t>. </a:t>
            </a:r>
            <a:r>
              <a:rPr lang="en-US" altLang="ja-JP" sz="2000" b="1" i="1" dirty="0" smtClean="0">
                <a:solidFill>
                  <a:srgbClr val="800080"/>
                </a:solidFill>
                <a:latin typeface="Arial" charset="0"/>
              </a:rPr>
              <a:t>99</a:t>
            </a:r>
            <a:r>
              <a:rPr lang="en-US" altLang="ja-JP" sz="2000" i="1" dirty="0" smtClean="0">
                <a:solidFill>
                  <a:srgbClr val="800080"/>
                </a:solidFill>
                <a:latin typeface="Arial" charset="0"/>
              </a:rPr>
              <a:t>, 121111 (2011).</a:t>
            </a:r>
          </a:p>
        </p:txBody>
      </p:sp>
      <p:pic>
        <p:nvPicPr>
          <p:cNvPr id="9705" name="Picture 48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052736"/>
            <a:ext cx="2339752" cy="213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9" name="テキスト ボックス 8"/>
              <p:cNvSpPr txBox="1"/>
              <p:nvPr/>
            </p:nvSpPr>
            <p:spPr>
              <a:xfrm>
                <a:off x="2724959" y="2276872"/>
                <a:ext cx="4262898"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3600" b="1" i="1" smtClean="0">
                          <a:latin typeface="Cambria Math"/>
                        </a:rPr>
                        <m:t>𝒁</m:t>
                      </m:r>
                      <m:d>
                        <m:dPr>
                          <m:ctrlPr>
                            <a:rPr kumimoji="1" lang="en-US" altLang="ja-JP" sz="3600" b="1" i="1" smtClean="0">
                              <a:latin typeface="Cambria Math"/>
                            </a:rPr>
                          </m:ctrlPr>
                        </m:dPr>
                        <m:e>
                          <m:r>
                            <a:rPr kumimoji="1" lang="en-US" altLang="ja-JP" sz="3600" b="1" i="1" smtClean="0">
                              <a:latin typeface="Cambria Math"/>
                            </a:rPr>
                            <m:t>𝒕</m:t>
                          </m:r>
                        </m:e>
                      </m:d>
                      <m:r>
                        <a:rPr kumimoji="1" lang="en-US" altLang="ja-JP" sz="3600" b="1" i="1" smtClean="0">
                          <a:latin typeface="Cambria Math"/>
                        </a:rPr>
                        <m:t>=</m:t>
                      </m:r>
                      <m:r>
                        <a:rPr kumimoji="1" lang="en-US" altLang="ja-JP" sz="3600" b="1" i="1" smtClean="0">
                          <a:solidFill>
                            <a:srgbClr val="008000"/>
                          </a:solidFill>
                          <a:latin typeface="Cambria Math"/>
                        </a:rPr>
                        <m:t>𝑭</m:t>
                      </m:r>
                      <m:d>
                        <m:dPr>
                          <m:ctrlPr>
                            <a:rPr kumimoji="1" lang="en-US" altLang="ja-JP" sz="3600" b="1" i="1" smtClean="0">
                              <a:solidFill>
                                <a:srgbClr val="008000"/>
                              </a:solidFill>
                              <a:latin typeface="Cambria Math"/>
                            </a:rPr>
                          </m:ctrlPr>
                        </m:dPr>
                        <m:e>
                          <m:r>
                            <a:rPr kumimoji="1" lang="en-US" altLang="ja-JP" sz="3600" b="1" i="1" smtClean="0">
                              <a:solidFill>
                                <a:srgbClr val="008000"/>
                              </a:solidFill>
                              <a:latin typeface="Cambria Math"/>
                            </a:rPr>
                            <m:t>𝒕</m:t>
                          </m:r>
                        </m:e>
                      </m:d>
                      <m:r>
                        <a:rPr kumimoji="1" lang="en-US" altLang="ja-JP" sz="3600" b="1" i="1" smtClean="0">
                          <a:latin typeface="Cambria Math"/>
                        </a:rPr>
                        <m:t>+</m:t>
                      </m:r>
                      <m:r>
                        <a:rPr lang="en-US" altLang="ja-JP" sz="3600" b="1" i="1">
                          <a:latin typeface="Cambria Math"/>
                        </a:rPr>
                        <m:t>𝒊</m:t>
                      </m:r>
                      <m:r>
                        <a:rPr lang="en-US" altLang="ja-JP" sz="3600" b="1" i="1">
                          <a:solidFill>
                            <a:srgbClr val="002060"/>
                          </a:solidFill>
                          <a:latin typeface="Cambria Math"/>
                        </a:rPr>
                        <m:t>𝑮</m:t>
                      </m:r>
                      <m:d>
                        <m:dPr>
                          <m:ctrlPr>
                            <a:rPr lang="en-US" altLang="ja-JP" sz="3600" b="1" i="1">
                              <a:solidFill>
                                <a:srgbClr val="002060"/>
                              </a:solidFill>
                              <a:latin typeface="Cambria Math"/>
                            </a:rPr>
                          </m:ctrlPr>
                        </m:dPr>
                        <m:e>
                          <m:r>
                            <a:rPr lang="en-US" altLang="ja-JP" sz="3600" b="1" i="1">
                              <a:solidFill>
                                <a:srgbClr val="002060"/>
                              </a:solidFill>
                              <a:latin typeface="Cambria Math"/>
                            </a:rPr>
                            <m:t>𝒕</m:t>
                          </m:r>
                        </m:e>
                      </m:d>
                    </m:oMath>
                  </m:oMathPara>
                </a14:m>
                <a:endParaRPr kumimoji="1" lang="ja-JP" altLang="en-US" sz="3600" b="1"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2724959" y="2276872"/>
                <a:ext cx="4262898" cy="646331"/>
              </a:xfrm>
              <a:prstGeom prst="rect">
                <a:avLst/>
              </a:prstGeom>
              <a:blipFill rotWithShape="1">
                <a:blip r:embed="rId9"/>
                <a:stretch>
                  <a:fillRect/>
                </a:stretch>
              </a:blipFill>
            </p:spPr>
            <p:txBody>
              <a:bodyPr/>
              <a:lstStyle/>
              <a:p>
                <a:r>
                  <a:rPr lang="ja-JP" altLang="en-US">
                    <a:noFill/>
                  </a:rPr>
                  <a:t> </a:t>
                </a:r>
              </a:p>
            </p:txBody>
          </p:sp>
        </mc:Fallback>
      </mc:AlternateContent>
      <p:grpSp>
        <p:nvGrpSpPr>
          <p:cNvPr id="16" name="グループ化 15"/>
          <p:cNvGrpSpPr/>
          <p:nvPr/>
        </p:nvGrpSpPr>
        <p:grpSpPr>
          <a:xfrm>
            <a:off x="1860863" y="3027730"/>
            <a:ext cx="6887601" cy="615553"/>
            <a:chOff x="2190395" y="4232701"/>
            <a:chExt cx="6887601" cy="615553"/>
          </a:xfrm>
        </p:grpSpPr>
        <p:grpSp>
          <p:nvGrpSpPr>
            <p:cNvPr id="13" name="グループ化 12"/>
            <p:cNvGrpSpPr/>
            <p:nvPr/>
          </p:nvGrpSpPr>
          <p:grpSpPr>
            <a:xfrm>
              <a:off x="4572000" y="4232701"/>
              <a:ext cx="4505996" cy="615553"/>
              <a:chOff x="4637505" y="4283804"/>
              <a:chExt cx="4505996" cy="615553"/>
            </a:xfrm>
          </p:grpSpPr>
          <p:grpSp>
            <p:nvGrpSpPr>
              <p:cNvPr id="12" name="グループ化 11"/>
              <p:cNvGrpSpPr/>
              <p:nvPr/>
            </p:nvGrpSpPr>
            <p:grpSpPr>
              <a:xfrm>
                <a:off x="4637505" y="4314582"/>
                <a:ext cx="2129731" cy="584775"/>
                <a:chOff x="4355975" y="4099410"/>
                <a:chExt cx="2129731" cy="584775"/>
              </a:xfrm>
            </p:grpSpPr>
            <p:sp>
              <p:nvSpPr>
                <p:cNvPr id="14" name="テキスト ボックス 13"/>
                <p:cNvSpPr txBox="1"/>
                <p:nvPr/>
              </p:nvSpPr>
              <p:spPr>
                <a:xfrm>
                  <a:off x="4932039" y="4099410"/>
                  <a:ext cx="1553667" cy="584775"/>
                </a:xfrm>
                <a:prstGeom prst="rect">
                  <a:avLst/>
                </a:prstGeom>
                <a:noFill/>
              </p:spPr>
              <p:txBody>
                <a:bodyPr wrap="square" rtlCol="0">
                  <a:spAutoFit/>
                </a:bodyPr>
                <a:lstStyle/>
                <a:p>
                  <a:pPr algn="ctr"/>
                  <a:r>
                    <a:rPr kumimoji="1" lang="en-US" altLang="ja-JP" sz="1600" b="1" dirty="0" smtClean="0">
                      <a:solidFill>
                        <a:srgbClr val="008000"/>
                      </a:solidFill>
                    </a:rPr>
                    <a:t>measurement signal</a:t>
                  </a:r>
                  <a:endParaRPr kumimoji="1" lang="ja-JP" altLang="en-US" sz="1600" b="1" dirty="0">
                    <a:solidFill>
                      <a:srgbClr val="008000"/>
                    </a:solidFill>
                  </a:endParaRPr>
                </a:p>
              </p:txBody>
            </p:sp>
            <mc:AlternateContent xmlns:mc="http://schemas.openxmlformats.org/markup-compatibility/2006" xmlns:a14="http://schemas.microsoft.com/office/drawing/2010/main">
              <mc:Choice Requires="a14">
                <p:sp>
                  <p:nvSpPr>
                    <p:cNvPr id="3" name="正方形/長方形 2"/>
                    <p:cNvSpPr/>
                    <p:nvPr/>
                  </p:nvSpPr>
                  <p:spPr>
                    <a:xfrm>
                      <a:off x="4355975" y="4207131"/>
                      <a:ext cx="684033" cy="369332"/>
                    </a:xfrm>
                    <a:prstGeom prst="rect">
                      <a:avLst/>
                    </a:prstGeom>
                  </p:spPr>
                  <p:txBody>
                    <a:bodyPr wrap="none">
                      <a:spAutoFit/>
                    </a:bodyPr>
                    <a:lstStyle/>
                    <a:p>
                      <a14:m>
                        <m:oMath xmlns:m="http://schemas.openxmlformats.org/officeDocument/2006/math">
                          <m:r>
                            <a:rPr lang="en-US" altLang="ja-JP" b="1" i="1">
                              <a:solidFill>
                                <a:srgbClr val="008000"/>
                              </a:solidFill>
                              <a:latin typeface="Cambria Math"/>
                            </a:rPr>
                            <m:t>𝑭</m:t>
                          </m:r>
                          <m:d>
                            <m:dPr>
                              <m:ctrlPr>
                                <a:rPr lang="en-US" altLang="ja-JP" b="1" i="1">
                                  <a:solidFill>
                                    <a:srgbClr val="008000"/>
                                  </a:solidFill>
                                  <a:latin typeface="Cambria Math"/>
                                </a:rPr>
                              </m:ctrlPr>
                            </m:dPr>
                            <m:e>
                              <m:r>
                                <a:rPr lang="en-US" altLang="ja-JP" b="1" i="1">
                                  <a:solidFill>
                                    <a:srgbClr val="008000"/>
                                  </a:solidFill>
                                  <a:latin typeface="Cambria Math"/>
                                </a:rPr>
                                <m:t>𝒕</m:t>
                              </m:r>
                            </m:e>
                          </m:d>
                        </m:oMath>
                      </a14:m>
                      <a:r>
                        <a:rPr lang="en-US" altLang="ja-JP" dirty="0" smtClean="0"/>
                        <a:t>:</a:t>
                      </a:r>
                      <a:endParaRPr lang="ja-JP" altLang="en-US" dirty="0"/>
                    </a:p>
                  </p:txBody>
                </p:sp>
              </mc:Choice>
              <mc:Fallback xmlns="">
                <p:sp>
                  <p:nvSpPr>
                    <p:cNvPr id="3" name="正方形/長方形 2"/>
                    <p:cNvSpPr>
                      <a:spLocks noRot="1" noChangeAspect="1" noMove="1" noResize="1" noEditPoints="1" noAdjustHandles="1" noChangeArrowheads="1" noChangeShapeType="1" noTextEdit="1"/>
                    </p:cNvSpPr>
                    <p:nvPr/>
                  </p:nvSpPr>
                  <p:spPr>
                    <a:xfrm>
                      <a:off x="4355975" y="4207131"/>
                      <a:ext cx="684033" cy="369332"/>
                    </a:xfrm>
                    <a:prstGeom prst="rect">
                      <a:avLst/>
                    </a:prstGeom>
                    <a:blipFill rotWithShape="1">
                      <a:blip r:embed="rId12"/>
                      <a:stretch>
                        <a:fillRect t="-8197" r="-7143" b="-24590"/>
                      </a:stretch>
                    </a:blipFill>
                  </p:spPr>
                  <p:txBody>
                    <a:bodyPr/>
                    <a:lstStyle/>
                    <a:p>
                      <a:r>
                        <a:rPr lang="ja-JP" altLang="en-US">
                          <a:noFill/>
                        </a:rPr>
                        <a:t> </a:t>
                      </a:r>
                    </a:p>
                  </p:txBody>
                </p:sp>
              </mc:Fallback>
            </mc:AlternateContent>
          </p:grpSp>
          <p:grpSp>
            <p:nvGrpSpPr>
              <p:cNvPr id="10" name="グループ化 9"/>
              <p:cNvGrpSpPr/>
              <p:nvPr/>
            </p:nvGrpSpPr>
            <p:grpSpPr>
              <a:xfrm>
                <a:off x="6695229" y="4283804"/>
                <a:ext cx="2448272" cy="584775"/>
                <a:chOff x="6381625" y="3837528"/>
                <a:chExt cx="2448272" cy="584775"/>
              </a:xfrm>
            </p:grpSpPr>
            <p:sp>
              <p:nvSpPr>
                <p:cNvPr id="27" name="テキスト ボックス 26"/>
                <p:cNvSpPr txBox="1"/>
                <p:nvPr/>
              </p:nvSpPr>
              <p:spPr>
                <a:xfrm>
                  <a:off x="6802584" y="3837528"/>
                  <a:ext cx="2027313" cy="584775"/>
                </a:xfrm>
                <a:prstGeom prst="rect">
                  <a:avLst/>
                </a:prstGeom>
                <a:noFill/>
              </p:spPr>
              <p:txBody>
                <a:bodyPr wrap="square" rtlCol="0">
                  <a:spAutoFit/>
                </a:bodyPr>
                <a:lstStyle/>
                <a:p>
                  <a:pPr algn="ctr"/>
                  <a:r>
                    <a:rPr lang="en-US" altLang="ja-JP" sz="1600" b="1" dirty="0" smtClean="0">
                      <a:solidFill>
                        <a:srgbClr val="002060"/>
                      </a:solidFill>
                    </a:rPr>
                    <a:t>signal after</a:t>
                  </a:r>
                </a:p>
                <a:p>
                  <a:pPr algn="ctr"/>
                  <a:r>
                    <a:rPr lang="en-US" altLang="ja-JP" sz="1600" b="1" dirty="0" smtClean="0">
                      <a:solidFill>
                        <a:srgbClr val="002060"/>
                      </a:solidFill>
                    </a:rPr>
                    <a:t>Hilbert transform</a:t>
                  </a:r>
                  <a:endParaRPr kumimoji="1" lang="ja-JP" altLang="en-US" sz="1600" b="1" dirty="0">
                    <a:solidFill>
                      <a:srgbClr val="002060"/>
                    </a:solidFill>
                  </a:endParaRPr>
                </a:p>
              </p:txBody>
            </p:sp>
            <mc:AlternateContent xmlns:mc="http://schemas.openxmlformats.org/markup-compatibility/2006" xmlns:a14="http://schemas.microsoft.com/office/drawing/2010/main">
              <mc:Choice Requires="a14">
                <p:sp>
                  <p:nvSpPr>
                    <p:cNvPr id="4" name="正方形/長方形 3"/>
                    <p:cNvSpPr/>
                    <p:nvPr/>
                  </p:nvSpPr>
                  <p:spPr>
                    <a:xfrm>
                      <a:off x="6381625" y="3945250"/>
                      <a:ext cx="692049" cy="369332"/>
                    </a:xfrm>
                    <a:prstGeom prst="rect">
                      <a:avLst/>
                    </a:prstGeom>
                  </p:spPr>
                  <p:txBody>
                    <a:bodyPr wrap="none">
                      <a:spAutoFit/>
                    </a:bodyPr>
                    <a:lstStyle/>
                    <a:p>
                      <a14:m>
                        <m:oMath xmlns:m="http://schemas.openxmlformats.org/officeDocument/2006/math">
                          <m:r>
                            <a:rPr lang="en-US" altLang="ja-JP" b="1" i="1">
                              <a:solidFill>
                                <a:srgbClr val="002060"/>
                              </a:solidFill>
                              <a:latin typeface="Cambria Math"/>
                            </a:rPr>
                            <m:t>𝑮</m:t>
                          </m:r>
                          <m:d>
                            <m:dPr>
                              <m:ctrlPr>
                                <a:rPr lang="en-US" altLang="ja-JP" b="1" i="1">
                                  <a:solidFill>
                                    <a:srgbClr val="002060"/>
                                  </a:solidFill>
                                  <a:latin typeface="Cambria Math"/>
                                </a:rPr>
                              </m:ctrlPr>
                            </m:dPr>
                            <m:e>
                              <m:r>
                                <a:rPr lang="en-US" altLang="ja-JP" b="1" i="1">
                                  <a:solidFill>
                                    <a:srgbClr val="002060"/>
                                  </a:solidFill>
                                  <a:latin typeface="Cambria Math"/>
                                </a:rPr>
                                <m:t>𝒕</m:t>
                              </m:r>
                            </m:e>
                          </m:d>
                        </m:oMath>
                      </a14:m>
                      <a:r>
                        <a:rPr lang="en-US" altLang="ja-JP" dirty="0" smtClean="0"/>
                        <a:t>:</a:t>
                      </a:r>
                      <a:endParaRPr lang="ja-JP" altLang="en-US" dirty="0"/>
                    </a:p>
                  </p:txBody>
                </p:sp>
              </mc:Choice>
              <mc:Fallback xmlns="">
                <p:sp>
                  <p:nvSpPr>
                    <p:cNvPr id="4" name="正方形/長方形 3"/>
                    <p:cNvSpPr>
                      <a:spLocks noRot="1" noChangeAspect="1" noMove="1" noResize="1" noEditPoints="1" noAdjustHandles="1" noChangeArrowheads="1" noChangeShapeType="1" noTextEdit="1"/>
                    </p:cNvSpPr>
                    <p:nvPr/>
                  </p:nvSpPr>
                  <p:spPr>
                    <a:xfrm>
                      <a:off x="6381625" y="3945250"/>
                      <a:ext cx="692049" cy="369332"/>
                    </a:xfrm>
                    <a:prstGeom prst="rect">
                      <a:avLst/>
                    </a:prstGeom>
                    <a:blipFill rotWithShape="1">
                      <a:blip r:embed="rId13"/>
                      <a:stretch>
                        <a:fillRect t="-8197" r="-7018" b="-24590"/>
                      </a:stretch>
                    </a:blipFill>
                  </p:spPr>
                  <p:txBody>
                    <a:bodyPr/>
                    <a:lstStyle/>
                    <a:p>
                      <a:r>
                        <a:rPr lang="ja-JP" altLang="en-US">
                          <a:noFill/>
                        </a:rPr>
                        <a:t> </a:t>
                      </a:r>
                    </a:p>
                  </p:txBody>
                </p:sp>
              </mc:Fallback>
            </mc:AlternateContent>
          </p:grpSp>
        </p:grpSp>
        <p:sp>
          <p:nvSpPr>
            <p:cNvPr id="15" name="テキスト ボックス 14"/>
            <p:cNvSpPr txBox="1"/>
            <p:nvPr/>
          </p:nvSpPr>
          <p:spPr>
            <a:xfrm>
              <a:off x="2190395" y="4371200"/>
              <a:ext cx="2287806" cy="369332"/>
            </a:xfrm>
            <a:prstGeom prst="rect">
              <a:avLst/>
            </a:prstGeom>
            <a:noFill/>
          </p:spPr>
          <p:txBody>
            <a:bodyPr wrap="none" rtlCol="0">
              <a:spAutoFit/>
            </a:bodyPr>
            <a:lstStyle/>
            <a:p>
              <a:r>
                <a:rPr kumimoji="1" lang="en-US" altLang="ja-JP" b="1" i="1" dirty="0" smtClean="0"/>
                <a:t>Z(t</a:t>
              </a:r>
              <a:r>
                <a:rPr kumimoji="1" lang="en-US" altLang="ja-JP" b="1" dirty="0" smtClean="0"/>
                <a:t>): </a:t>
              </a:r>
              <a:r>
                <a:rPr lang="en-US" altLang="ja-JP" b="1" dirty="0" smtClean="0"/>
                <a:t>analytic</a:t>
              </a:r>
              <a:r>
                <a:rPr kumimoji="1" lang="en-US" altLang="ja-JP" b="1" dirty="0" smtClean="0"/>
                <a:t> signal</a:t>
              </a:r>
              <a:endParaRPr kumimoji="1" lang="ja-JP" altLang="en-US" b="1" dirty="0"/>
            </a:p>
          </p:txBody>
        </p:sp>
      </p:grpSp>
      <p:pic>
        <p:nvPicPr>
          <p:cNvPr id="10941" name="Picture 70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00" y="4848622"/>
            <a:ext cx="8761413" cy="203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441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05"/>
                                        </p:tgtEl>
                                        <p:attrNameLst>
                                          <p:attrName>style.visibility</p:attrName>
                                        </p:attrNameLst>
                                      </p:cBhvr>
                                      <p:to>
                                        <p:strVal val="visible"/>
                                      </p:to>
                                    </p:set>
                                    <p:animEffect transition="in" filter="fade">
                                      <p:cBhvr>
                                        <p:cTn id="7" dur="500"/>
                                        <p:tgtEl>
                                          <p:spTgt spid="970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941"/>
                                        </p:tgtEl>
                                        <p:attrNameLst>
                                          <p:attrName>style.visibility</p:attrName>
                                        </p:attrNameLst>
                                      </p:cBhvr>
                                      <p:to>
                                        <p:strVal val="visible"/>
                                      </p:to>
                                    </p:set>
                                    <p:animEffect transition="in" filter="wipe(left)">
                                      <p:cBhvr>
                                        <p:cTn id="18" dur="500"/>
                                        <p:tgtEl>
                                          <p:spTgt spid="10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線矢印コネクタ 16"/>
          <p:cNvCxnSpPr/>
          <p:nvPr/>
        </p:nvCxnSpPr>
        <p:spPr>
          <a:xfrm flipH="1">
            <a:off x="4206763" y="4293096"/>
            <a:ext cx="2" cy="2016224"/>
          </a:xfrm>
          <a:prstGeom prst="straightConnector1">
            <a:avLst/>
          </a:prstGeom>
          <a:ln w="254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3065625" y="5064466"/>
            <a:ext cx="0" cy="1244854"/>
          </a:xfrm>
          <a:prstGeom prst="straightConnector1">
            <a:avLst/>
          </a:prstGeom>
          <a:ln w="25400">
            <a:solidFill>
              <a:srgbClr val="008000"/>
            </a:solidFill>
            <a:tailEnd type="arrow"/>
          </a:ln>
        </p:spPr>
        <p:style>
          <a:lnRef idx="1">
            <a:schemeClr val="accent1"/>
          </a:lnRef>
          <a:fillRef idx="0">
            <a:schemeClr val="accent1"/>
          </a:fillRef>
          <a:effectRef idx="0">
            <a:schemeClr val="accent1"/>
          </a:effectRef>
          <a:fontRef idx="minor">
            <a:schemeClr val="tx1"/>
          </a:fontRef>
        </p:style>
      </p:cxn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520" y="1052736"/>
            <a:ext cx="8604448" cy="5945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a:xfrm>
            <a:off x="0" y="537592"/>
            <a:ext cx="9144000" cy="515144"/>
          </a:xfrm>
        </p:spPr>
        <p:txBody>
          <a:bodyPr/>
          <a:lstStyle/>
          <a:p>
            <a:r>
              <a:rPr lang="en-US" altLang="ja-JP" dirty="0"/>
              <a:t>Experimental setup</a:t>
            </a:r>
            <a:endParaRPr kumimoji="1" lang="ja-JP" altLang="en-US" dirty="0"/>
          </a:p>
        </p:txBody>
      </p:sp>
      <p:sp>
        <p:nvSpPr>
          <p:cNvPr id="18" name="テキスト ボックス 17"/>
          <p:cNvSpPr txBox="1"/>
          <p:nvPr/>
        </p:nvSpPr>
        <p:spPr>
          <a:xfrm>
            <a:off x="4139952" y="5477162"/>
            <a:ext cx="792088" cy="400110"/>
          </a:xfrm>
          <a:prstGeom prst="rect">
            <a:avLst/>
          </a:prstGeom>
          <a:noFill/>
          <a:ln w="38100">
            <a:noFill/>
          </a:ln>
        </p:spPr>
        <p:txBody>
          <a:bodyPr wrap="square" rtlCol="0">
            <a:spAutoFit/>
          </a:bodyPr>
          <a:lstStyle/>
          <a:p>
            <a:pPr algn="ctr"/>
            <a:r>
              <a:rPr lang="en-US" altLang="ja-JP" sz="2000" b="1" dirty="0" smtClean="0">
                <a:solidFill>
                  <a:srgbClr val="009900"/>
                </a:solidFill>
              </a:rPr>
              <a:t>f</a:t>
            </a:r>
            <a:r>
              <a:rPr lang="en-US" altLang="ja-JP" sz="2000" b="1" baseline="-25000" dirty="0" smtClean="0">
                <a:solidFill>
                  <a:srgbClr val="009900"/>
                </a:solidFill>
              </a:rPr>
              <a:t>beat1</a:t>
            </a:r>
            <a:endParaRPr kumimoji="1" lang="ja-JP" altLang="en-US" sz="2000" b="1" dirty="0">
              <a:solidFill>
                <a:srgbClr val="009900"/>
              </a:solidFill>
            </a:endParaRPr>
          </a:p>
        </p:txBody>
      </p:sp>
      <p:sp>
        <p:nvSpPr>
          <p:cNvPr id="19" name="テキスト ボックス 18"/>
          <p:cNvSpPr txBox="1"/>
          <p:nvPr/>
        </p:nvSpPr>
        <p:spPr>
          <a:xfrm>
            <a:off x="2267744" y="5805264"/>
            <a:ext cx="771990" cy="400110"/>
          </a:xfrm>
          <a:prstGeom prst="rect">
            <a:avLst/>
          </a:prstGeom>
          <a:noFill/>
          <a:ln w="38100">
            <a:noFill/>
          </a:ln>
        </p:spPr>
        <p:txBody>
          <a:bodyPr wrap="square" rtlCol="0">
            <a:spAutoFit/>
          </a:bodyPr>
          <a:lstStyle/>
          <a:p>
            <a:pPr algn="ctr"/>
            <a:r>
              <a:rPr lang="en-US" altLang="ja-JP" sz="2000" b="1" dirty="0" smtClean="0">
                <a:solidFill>
                  <a:srgbClr val="009900"/>
                </a:solidFill>
              </a:rPr>
              <a:t>f</a:t>
            </a:r>
            <a:r>
              <a:rPr lang="en-US" altLang="ja-JP" sz="2000" b="1" baseline="-25000" dirty="0" smtClean="0">
                <a:solidFill>
                  <a:srgbClr val="009900"/>
                </a:solidFill>
              </a:rPr>
              <a:t>beat2</a:t>
            </a:r>
            <a:endParaRPr kumimoji="1" lang="ja-JP" altLang="en-US" sz="2000" b="1" dirty="0">
              <a:solidFill>
                <a:srgbClr val="009900"/>
              </a:solidFill>
            </a:endParaRPr>
          </a:p>
        </p:txBody>
      </p:sp>
      <p:grpSp>
        <p:nvGrpSpPr>
          <p:cNvPr id="16" name="グループ化 15"/>
          <p:cNvGrpSpPr/>
          <p:nvPr/>
        </p:nvGrpSpPr>
        <p:grpSpPr>
          <a:xfrm>
            <a:off x="179512" y="3717032"/>
            <a:ext cx="4280285" cy="1440160"/>
            <a:chOff x="179512" y="3717032"/>
            <a:chExt cx="4280285" cy="1440160"/>
          </a:xfrm>
        </p:grpSpPr>
        <p:sp>
          <p:nvSpPr>
            <p:cNvPr id="6" name="円/楕円 5"/>
            <p:cNvSpPr/>
            <p:nvPr/>
          </p:nvSpPr>
          <p:spPr bwMode="auto">
            <a:xfrm>
              <a:off x="3923928" y="3717032"/>
              <a:ext cx="535869" cy="648072"/>
            </a:xfrm>
            <a:prstGeom prst="ellipse">
              <a:avLst/>
            </a:prstGeom>
            <a:noFill/>
            <a:ln w="635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rgbClr val="C00000"/>
                </a:solidFill>
                <a:effectLst/>
                <a:latin typeface="Arial" charset="0"/>
                <a:ea typeface="ＭＳ ゴシック" charset="-128"/>
                <a:cs typeface="ＭＳ ゴシック" charset="-128"/>
              </a:endParaRPr>
            </a:p>
          </p:txBody>
        </p:sp>
        <p:sp>
          <p:nvSpPr>
            <p:cNvPr id="7" name="円/楕円 6"/>
            <p:cNvSpPr/>
            <p:nvPr/>
          </p:nvSpPr>
          <p:spPr bwMode="auto">
            <a:xfrm>
              <a:off x="2771800" y="4437112"/>
              <a:ext cx="535869" cy="720080"/>
            </a:xfrm>
            <a:prstGeom prst="ellipse">
              <a:avLst/>
            </a:prstGeom>
            <a:noFill/>
            <a:ln w="5715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rgbClr val="C00000"/>
                </a:solidFill>
                <a:effectLst/>
                <a:latin typeface="Arial" charset="0"/>
                <a:ea typeface="ＭＳ ゴシック" charset="-128"/>
                <a:cs typeface="ＭＳ ゴシック" charset="-128"/>
              </a:endParaRPr>
            </a:p>
          </p:txBody>
        </p:sp>
        <p:sp>
          <p:nvSpPr>
            <p:cNvPr id="5" name="テキスト ボックス 4"/>
            <p:cNvSpPr txBox="1"/>
            <p:nvPr/>
          </p:nvSpPr>
          <p:spPr>
            <a:xfrm>
              <a:off x="179512" y="4140369"/>
              <a:ext cx="1080120" cy="584775"/>
            </a:xfrm>
            <a:prstGeom prst="rect">
              <a:avLst/>
            </a:prstGeom>
            <a:solidFill>
              <a:srgbClr val="FF3300"/>
            </a:solidFill>
            <a:ln w="38100">
              <a:solidFill>
                <a:srgbClr val="FF3300"/>
              </a:solidFill>
            </a:ln>
          </p:spPr>
          <p:txBody>
            <a:bodyPr wrap="square" rtlCol="0">
              <a:spAutoFit/>
            </a:bodyPr>
            <a:lstStyle/>
            <a:p>
              <a:pPr algn="ctr"/>
              <a:r>
                <a:rPr kumimoji="1" lang="en-US" altLang="ja-JP" sz="1600" b="1" dirty="0" smtClean="0">
                  <a:solidFill>
                    <a:schemeClr val="bg1"/>
                  </a:solidFill>
                </a:rPr>
                <a:t>PC-THz comb1, 2</a:t>
              </a:r>
              <a:endParaRPr kumimoji="1" lang="ja-JP" altLang="en-US" sz="1600" b="1" dirty="0">
                <a:solidFill>
                  <a:schemeClr val="bg1"/>
                </a:solidFill>
              </a:endParaRPr>
            </a:p>
          </p:txBody>
        </p:sp>
        <p:cxnSp>
          <p:nvCxnSpPr>
            <p:cNvPr id="9" name="直線コネクタ 8"/>
            <p:cNvCxnSpPr>
              <a:stCxn id="5" idx="3"/>
              <a:endCxn id="7" idx="2"/>
            </p:cNvCxnSpPr>
            <p:nvPr/>
          </p:nvCxnSpPr>
          <p:spPr bwMode="auto">
            <a:xfrm>
              <a:off x="1259632" y="4432757"/>
              <a:ext cx="1512168" cy="364395"/>
            </a:xfrm>
            <a:prstGeom prst="line">
              <a:avLst/>
            </a:prstGeom>
            <a:noFill/>
            <a:ln w="63500" cap="flat" cmpd="sng" algn="ctr">
              <a:solidFill>
                <a:srgbClr val="FF3300"/>
              </a:solidFill>
              <a:prstDash val="solid"/>
              <a:round/>
              <a:headEnd type="none" w="med" len="med"/>
              <a:tailEnd type="none" w="med" len="med"/>
            </a:ln>
            <a:effectLst/>
          </p:spPr>
        </p:cxnSp>
        <p:cxnSp>
          <p:nvCxnSpPr>
            <p:cNvPr id="11" name="直線コネクタ 10"/>
            <p:cNvCxnSpPr>
              <a:stCxn id="5" idx="3"/>
              <a:endCxn id="6" idx="2"/>
            </p:cNvCxnSpPr>
            <p:nvPr/>
          </p:nvCxnSpPr>
          <p:spPr bwMode="auto">
            <a:xfrm flipV="1">
              <a:off x="1259632" y="4041068"/>
              <a:ext cx="2664296" cy="391689"/>
            </a:xfrm>
            <a:prstGeom prst="line">
              <a:avLst/>
            </a:prstGeom>
            <a:noFill/>
            <a:ln w="63500" cap="flat" cmpd="sng" algn="ctr">
              <a:solidFill>
                <a:srgbClr val="FF3300"/>
              </a:solidFill>
              <a:prstDash val="solid"/>
              <a:round/>
              <a:headEnd type="none" w="med" len="med"/>
              <a:tailEnd type="none" w="med" len="med"/>
            </a:ln>
            <a:effectLst/>
          </p:spPr>
        </p:cxnSp>
      </p:grpSp>
    </p:spTree>
    <p:extLst>
      <p:ext uri="{BB962C8B-B14F-4D97-AF65-F5344CB8AC3E}">
        <p14:creationId xmlns:p14="http://schemas.microsoft.com/office/powerpoint/2010/main" val="3114831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theme/theme1.xml><?xml version="1.0" encoding="utf-8"?>
<a:theme xmlns:a="http://schemas.openxmlformats.org/drawingml/2006/main" name="テーマ1">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Arial"/>
        <a:ea typeface="ＭＳ ゴシック"/>
        <a:cs typeface="ＭＳ ゴシック"/>
      </a:majorFont>
      <a:minorFont>
        <a:latin typeface="Arial"/>
        <a:ea typeface="ＭＳ ゴシック"/>
        <a:cs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徳大スライドテーマ</Template>
  <TotalTime>4217</TotalTime>
  <Words>2206</Words>
  <Application>Microsoft Office PowerPoint</Application>
  <PresentationFormat>画面に合わせる (4:3)</PresentationFormat>
  <Paragraphs>152</Paragraphs>
  <Slides>24</Slides>
  <Notes>20</Notes>
  <HiddenSlides>0</HiddenSlides>
  <MMClips>2</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24</vt:i4>
      </vt:variant>
    </vt:vector>
  </HeadingPairs>
  <TitlesOfParts>
    <vt:vector size="26" baseType="lpstr">
      <vt:lpstr>テーマ1</vt:lpstr>
      <vt:lpstr>数式</vt:lpstr>
      <vt:lpstr>研究報告  Real-Time Absolute Frequency Measurement of CW-THz Wave Based on THz Combs</vt:lpstr>
      <vt:lpstr>THz Radio Communication</vt:lpstr>
      <vt:lpstr>Frequency allocation of radio communication</vt:lpstr>
      <vt:lpstr>THz-comb-referenced frequency measurement</vt:lpstr>
      <vt:lpstr>Determination of m and sign of fbeat</vt:lpstr>
      <vt:lpstr>PowerPoint プレゼンテーション</vt:lpstr>
      <vt:lpstr>PowerPoint プレゼンテーション</vt:lpstr>
      <vt:lpstr>PowerPoint プレゼンテーション</vt:lpstr>
      <vt:lpstr>Experimental setup</vt:lpstr>
      <vt:lpstr>Real-time determination of fTHz</vt:lpstr>
      <vt:lpstr>Frequency error with respect to a various integration number</vt:lpstr>
      <vt:lpstr>PowerPoint プレゼンテーション</vt:lpstr>
      <vt:lpstr>Real-time monitoring of CW-THz wave ① (Frequency fluctuation = 0.1 THz ±100 Hz)</vt:lpstr>
      <vt:lpstr>PowerPoint プレゼンテーション</vt:lpstr>
      <vt:lpstr>Experimental setup</vt:lpstr>
      <vt:lpstr>Real-time determination of fTHz</vt:lpstr>
      <vt:lpstr>Real-time monitoring of CW-THz wave (Frequency fluctuation = 0.1THz + 200MHz)</vt:lpstr>
      <vt:lpstr>Experimental setup</vt:lpstr>
      <vt:lpstr>Real-time determination of fTHz</vt:lpstr>
      <vt:lpstr>Real-time monitoring of CW-THz wave (Frequency fluctuation = 0.1THz + 500MHz)</vt:lpstr>
      <vt:lpstr>Summary</vt:lpstr>
      <vt:lpstr>PowerPoint プレゼンテーション</vt:lpstr>
      <vt:lpstr>Real-time determination of fTHz</vt:lpstr>
      <vt:lpstr>周波数計測の従来法</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hayashi</dc:creator>
  <cp:lastModifiedBy>hayashi</cp:lastModifiedBy>
  <cp:revision>85</cp:revision>
  <cp:lastPrinted>2013-08-07T23:25:39Z</cp:lastPrinted>
  <dcterms:created xsi:type="dcterms:W3CDTF">2013-08-05T10:49:10Z</dcterms:created>
  <dcterms:modified xsi:type="dcterms:W3CDTF">2014-09-18T12:46:00Z</dcterms:modified>
</cp:coreProperties>
</file>